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1"/>
  </p:notesMasterIdLst>
  <p:sldIdLst>
    <p:sldId id="396" r:id="rId2"/>
    <p:sldId id="351" r:id="rId3"/>
    <p:sldId id="322" r:id="rId4"/>
    <p:sldId id="323" r:id="rId5"/>
    <p:sldId id="324" r:id="rId6"/>
    <p:sldId id="394" r:id="rId7"/>
    <p:sldId id="325" r:id="rId8"/>
    <p:sldId id="326" r:id="rId9"/>
    <p:sldId id="327" r:id="rId10"/>
    <p:sldId id="328" r:id="rId11"/>
    <p:sldId id="329" r:id="rId12"/>
    <p:sldId id="330" r:id="rId13"/>
    <p:sldId id="395" r:id="rId14"/>
    <p:sldId id="353" r:id="rId15"/>
    <p:sldId id="352" r:id="rId16"/>
    <p:sldId id="354" r:id="rId17"/>
    <p:sldId id="397" r:id="rId18"/>
    <p:sldId id="355" r:id="rId19"/>
    <p:sldId id="398" r:id="rId20"/>
    <p:sldId id="356" r:id="rId21"/>
    <p:sldId id="399" r:id="rId22"/>
    <p:sldId id="357" r:id="rId23"/>
    <p:sldId id="368" r:id="rId24"/>
    <p:sldId id="358" r:id="rId25"/>
    <p:sldId id="361" r:id="rId26"/>
    <p:sldId id="362" r:id="rId27"/>
    <p:sldId id="363" r:id="rId28"/>
    <p:sldId id="364" r:id="rId29"/>
    <p:sldId id="365" r:id="rId30"/>
    <p:sldId id="367" r:id="rId31"/>
    <p:sldId id="369" r:id="rId32"/>
    <p:sldId id="370" r:id="rId33"/>
    <p:sldId id="371" r:id="rId34"/>
    <p:sldId id="372" r:id="rId35"/>
    <p:sldId id="373" r:id="rId36"/>
    <p:sldId id="374" r:id="rId37"/>
    <p:sldId id="375" r:id="rId38"/>
    <p:sldId id="376" r:id="rId39"/>
    <p:sldId id="377" r:id="rId40"/>
    <p:sldId id="378" r:id="rId41"/>
    <p:sldId id="379" r:id="rId42"/>
    <p:sldId id="380" r:id="rId43"/>
    <p:sldId id="381" r:id="rId44"/>
    <p:sldId id="382" r:id="rId45"/>
    <p:sldId id="383" r:id="rId46"/>
    <p:sldId id="384" r:id="rId47"/>
    <p:sldId id="385" r:id="rId48"/>
    <p:sldId id="386" r:id="rId49"/>
    <p:sldId id="388" r:id="rId50"/>
    <p:sldId id="389" r:id="rId51"/>
    <p:sldId id="390" r:id="rId52"/>
    <p:sldId id="391" r:id="rId53"/>
    <p:sldId id="392" r:id="rId54"/>
    <p:sldId id="393" r:id="rId55"/>
    <p:sldId id="345" r:id="rId56"/>
    <p:sldId id="346" r:id="rId57"/>
    <p:sldId id="347" r:id="rId58"/>
    <p:sldId id="348" r:id="rId59"/>
    <p:sldId id="349" r:id="rId60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634" autoAdjust="0"/>
  </p:normalViewPr>
  <p:slideViewPr>
    <p:cSldViewPr snapToGrid="0" snapToObjects="1">
      <p:cViewPr varScale="1">
        <p:scale>
          <a:sx n="92" d="100"/>
          <a:sy n="92" d="100"/>
        </p:scale>
        <p:origin x="-9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19C703-87FA-8C43-B70F-96C7CAE39271}" type="datetimeFigureOut">
              <a:rPr lang="es-ES_tradnl" smtClean="0"/>
              <a:pPr/>
              <a:t>28/04/2011</a:t>
            </a:fld>
            <a:endParaRPr lang="es-ES_tradnl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1CEDB1-AE13-824C-9D4B-0E8102EBD259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F9DC09-2D92-5A4D-A341-7ED755443EA5}" type="slidenum">
              <a:rPr lang="es-ES_tradnl">
                <a:latin typeface="Times New Roman" pitchFamily="-111" charset="0"/>
              </a:rPr>
              <a:pPr/>
              <a:t>16</a:t>
            </a:fld>
            <a:endParaRPr lang="es-ES_tradnl" dirty="0">
              <a:latin typeface="Times New Roman" pitchFamily="-111" charset="0"/>
            </a:endParaRPr>
          </a:p>
        </p:txBody>
      </p:sp>
      <p:sp>
        <p:nvSpPr>
          <p:cNvPr id="361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1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dirty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6AC1D3-2A99-2444-8209-5819915F4A4F}" type="slidenum">
              <a:rPr lang="es-ES_tradnl">
                <a:latin typeface="Times New Roman" pitchFamily="-111" charset="0"/>
              </a:rPr>
              <a:pPr/>
              <a:t>17</a:t>
            </a:fld>
            <a:endParaRPr lang="es-ES_tradnl" dirty="0">
              <a:latin typeface="Times New Roman" pitchFamily="-111" charset="0"/>
            </a:endParaRPr>
          </a:p>
        </p:txBody>
      </p:sp>
      <p:sp>
        <p:nvSpPr>
          <p:cNvPr id="363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3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dirty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6AC1D3-2A99-2444-8209-5819915F4A4F}" type="slidenum">
              <a:rPr lang="es-ES_tradnl">
                <a:latin typeface="Times New Roman" pitchFamily="-111" charset="0"/>
              </a:rPr>
              <a:pPr/>
              <a:t>18</a:t>
            </a:fld>
            <a:endParaRPr lang="es-ES_tradnl" dirty="0">
              <a:latin typeface="Times New Roman" pitchFamily="-111" charset="0"/>
            </a:endParaRPr>
          </a:p>
        </p:txBody>
      </p:sp>
      <p:sp>
        <p:nvSpPr>
          <p:cNvPr id="363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3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dirty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6AC1D3-2A99-2444-8209-5819915F4A4F}" type="slidenum">
              <a:rPr lang="es-ES_tradnl">
                <a:latin typeface="Times New Roman" pitchFamily="-111" charset="0"/>
              </a:rPr>
              <a:pPr/>
              <a:t>19</a:t>
            </a:fld>
            <a:endParaRPr lang="es-ES_tradnl" dirty="0">
              <a:latin typeface="Times New Roman" pitchFamily="-111" charset="0"/>
            </a:endParaRPr>
          </a:p>
        </p:txBody>
      </p:sp>
      <p:sp>
        <p:nvSpPr>
          <p:cNvPr id="363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3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dirty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AF5E67-6549-1945-95D0-5DFB5F194ADA}" type="slidenum">
              <a:rPr lang="es-ES_tradnl">
                <a:latin typeface="Times New Roman" pitchFamily="-111" charset="0"/>
              </a:rPr>
              <a:pPr/>
              <a:t>20</a:t>
            </a:fld>
            <a:endParaRPr lang="es-ES_tradnl" dirty="0">
              <a:latin typeface="Times New Roman" pitchFamily="-111" charset="0"/>
            </a:endParaRPr>
          </a:p>
        </p:txBody>
      </p:sp>
      <p:sp>
        <p:nvSpPr>
          <p:cNvPr id="365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5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dirty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AF5E67-6549-1945-95D0-5DFB5F194ADA}" type="slidenum">
              <a:rPr lang="es-ES_tradnl">
                <a:latin typeface="Times New Roman" pitchFamily="-111" charset="0"/>
              </a:rPr>
              <a:pPr/>
              <a:t>21</a:t>
            </a:fld>
            <a:endParaRPr lang="es-ES_tradnl" dirty="0">
              <a:latin typeface="Times New Roman" pitchFamily="-111" charset="0"/>
            </a:endParaRPr>
          </a:p>
        </p:txBody>
      </p:sp>
      <p:sp>
        <p:nvSpPr>
          <p:cNvPr id="365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5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dirty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5B2EA-B8B9-E14D-889A-D7D54BAC3F4D}" type="slidenum">
              <a:rPr lang="es-ES_tradnl">
                <a:latin typeface="Times New Roman" pitchFamily="-111" charset="0"/>
              </a:rPr>
              <a:pPr/>
              <a:t>22</a:t>
            </a:fld>
            <a:endParaRPr lang="es-ES_tradnl" dirty="0">
              <a:latin typeface="Times New Roman" pitchFamily="-111" charset="0"/>
            </a:endParaRPr>
          </a:p>
        </p:txBody>
      </p:sp>
      <p:sp>
        <p:nvSpPr>
          <p:cNvPr id="367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7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dirty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2FA4AC-D910-944B-841B-15AEA0607CBB}" type="slidenum">
              <a:rPr lang="es-ES_tradnl">
                <a:latin typeface="Times New Roman" pitchFamily="-111" charset="0"/>
              </a:rPr>
              <a:pPr/>
              <a:t>24</a:t>
            </a:fld>
            <a:endParaRPr lang="es-ES_tradnl" dirty="0">
              <a:latin typeface="Times New Roman" pitchFamily="-111" charset="0"/>
            </a:endParaRPr>
          </a:p>
        </p:txBody>
      </p:sp>
      <p:sp>
        <p:nvSpPr>
          <p:cNvPr id="369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dirty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A23F8D-B64E-E143-894D-0CE74F2B5B8A}" type="slidenum">
              <a:rPr lang="es-ES_tradnl">
                <a:latin typeface="Times New Roman" pitchFamily="-111" charset="0"/>
              </a:rPr>
              <a:pPr/>
              <a:t>25</a:t>
            </a:fld>
            <a:endParaRPr lang="es-ES_tradnl" dirty="0">
              <a:latin typeface="Times New Roman" pitchFamily="-111" charset="0"/>
            </a:endParaRPr>
          </a:p>
        </p:txBody>
      </p:sp>
      <p:sp>
        <p:nvSpPr>
          <p:cNvPr id="375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5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dirty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C229-0985-6F4D-ACAF-742847CB63E7}" type="datetimeFigureOut">
              <a:rPr lang="es-ES_tradnl" smtClean="0"/>
              <a:pPr/>
              <a:t>28/04/2011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7FEFC-CA20-6E4A-B209-37A4FF3A390F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C229-0985-6F4D-ACAF-742847CB63E7}" type="datetimeFigureOut">
              <a:rPr lang="es-ES_tradnl" smtClean="0"/>
              <a:pPr/>
              <a:t>28/04/2011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7FEFC-CA20-6E4A-B209-37A4FF3A390F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C229-0985-6F4D-ACAF-742847CB63E7}" type="datetimeFigureOut">
              <a:rPr lang="es-ES_tradnl" smtClean="0"/>
              <a:pPr/>
              <a:t>28/04/2011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7FEFC-CA20-6E4A-B209-37A4FF3A390F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C229-0985-6F4D-ACAF-742847CB63E7}" type="datetimeFigureOut">
              <a:rPr lang="es-ES_tradnl" smtClean="0"/>
              <a:pPr/>
              <a:t>28/04/2011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7FEFC-CA20-6E4A-B209-37A4FF3A390F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C229-0985-6F4D-ACAF-742847CB63E7}" type="datetimeFigureOut">
              <a:rPr lang="es-ES_tradnl" smtClean="0"/>
              <a:pPr/>
              <a:t>28/04/2011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7FEFC-CA20-6E4A-B209-37A4FF3A390F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C229-0985-6F4D-ACAF-742847CB63E7}" type="datetimeFigureOut">
              <a:rPr lang="es-ES_tradnl" smtClean="0"/>
              <a:pPr/>
              <a:t>28/04/2011</a:t>
            </a:fld>
            <a:endParaRPr lang="es-ES_tradnl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7FEFC-CA20-6E4A-B209-37A4FF3A390F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C229-0985-6F4D-ACAF-742847CB63E7}" type="datetimeFigureOut">
              <a:rPr lang="es-ES_tradnl" smtClean="0"/>
              <a:pPr/>
              <a:t>28/04/2011</a:t>
            </a:fld>
            <a:endParaRPr lang="es-ES_tradnl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7FEFC-CA20-6E4A-B209-37A4FF3A390F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C229-0985-6F4D-ACAF-742847CB63E7}" type="datetimeFigureOut">
              <a:rPr lang="es-ES_tradnl" smtClean="0"/>
              <a:pPr/>
              <a:t>28/04/2011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7FEFC-CA20-6E4A-B209-37A4FF3A390F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C229-0985-6F4D-ACAF-742847CB63E7}" type="datetimeFigureOut">
              <a:rPr lang="es-ES_tradnl" smtClean="0"/>
              <a:pPr/>
              <a:t>28/04/2011</a:t>
            </a:fld>
            <a:endParaRPr lang="es-ES_tradnl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7FEFC-CA20-6E4A-B209-37A4FF3A390F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C229-0985-6F4D-ACAF-742847CB63E7}" type="datetimeFigureOut">
              <a:rPr lang="es-ES_tradnl" smtClean="0"/>
              <a:pPr/>
              <a:t>28/04/2011</a:t>
            </a:fld>
            <a:endParaRPr lang="es-ES_tradnl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7FEFC-CA20-6E4A-B209-37A4FF3A390F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C229-0985-6F4D-ACAF-742847CB63E7}" type="datetimeFigureOut">
              <a:rPr lang="es-ES_tradnl" smtClean="0"/>
              <a:pPr/>
              <a:t>28/04/2011</a:t>
            </a:fld>
            <a:endParaRPr lang="es-ES_tradnl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7FEFC-CA20-6E4A-B209-37A4FF3A390F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DC229-0985-6F4D-ACAF-742847CB63E7}" type="datetimeFigureOut">
              <a:rPr lang="es-ES_tradnl" smtClean="0"/>
              <a:pPr/>
              <a:t>28/04/2011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7FEFC-CA20-6E4A-B209-37A4FF3A390F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9.png"/><Relationship Id="rId4" Type="http://schemas.openxmlformats.org/officeDocument/2006/relationships/image" Target="../media/image8.gi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png"/><Relationship Id="rId11" Type="http://schemas.openxmlformats.org/officeDocument/2006/relationships/image" Target="../media/image2.png"/><Relationship Id="rId5" Type="http://schemas.openxmlformats.org/officeDocument/2006/relationships/image" Target="../media/image11.png"/><Relationship Id="rId10" Type="http://schemas.openxmlformats.org/officeDocument/2006/relationships/oleObject" Target="Dibujo1/Dibujo/~P&#225;gina-1/Buscar" TargetMode="External"/><Relationship Id="rId4" Type="http://schemas.openxmlformats.org/officeDocument/2006/relationships/image" Target="../media/image9.png"/><Relationship Id="rId9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9.png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9.png"/><Relationship Id="rId4" Type="http://schemas.openxmlformats.org/officeDocument/2006/relationships/image" Target="../media/image8.gi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9.png"/><Relationship Id="rId4" Type="http://schemas.openxmlformats.org/officeDocument/2006/relationships/image" Target="../media/image8.gi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monografias.com/Matematicas/index.shtml" TargetMode="External"/><Relationship Id="rId4" Type="http://schemas.openxmlformats.org/officeDocument/2006/relationships/hyperlink" Target="http://www.monografias.com/trabajos15/algoritmos/algoritmos.shtml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monografias.com/trabajos15/algoritmos/algoritmos.shtml" TargetMode="External"/><Relationship Id="rId4" Type="http://schemas.openxmlformats.org/officeDocument/2006/relationships/hyperlink" Target="http://www.monografias.com/Computacion/Software/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monografias.com/trabajos4/acciones/acciones.shtml" TargetMode="External"/><Relationship Id="rId5" Type="http://schemas.openxmlformats.org/officeDocument/2006/relationships/hyperlink" Target="http://www.monografias.com/trabajos5/losperif/losperif2.shtml#tele" TargetMode="External"/><Relationship Id="rId4" Type="http://schemas.openxmlformats.org/officeDocument/2006/relationships/hyperlink" Target="http://www.monografias.com/trabajos12/dispalm/dispalm.shtml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12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75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0" name="WordArt 12"/>
          <p:cNvSpPr>
            <a:spLocks noChangeArrowheads="1" noChangeShapeType="1" noTextEdit="1"/>
          </p:cNvSpPr>
          <p:nvPr/>
        </p:nvSpPr>
        <p:spPr bwMode="auto">
          <a:xfrm>
            <a:off x="3345873" y="3175319"/>
            <a:ext cx="5613977" cy="142785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11100" prstMaterial="legacyMatte">
              <a:extrusionClr>
                <a:schemeClr val="bg2"/>
              </a:extrusionClr>
            </a:sp3d>
          </a:bodyPr>
          <a:lstStyle/>
          <a:p>
            <a:pPr algn="ctr"/>
            <a:r>
              <a:rPr lang="es-ES_tradnl" sz="24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279B"/>
                    </a:gs>
                    <a:gs pos="50000">
                      <a:srgbClr val="0033CC"/>
                    </a:gs>
                    <a:gs pos="100000">
                      <a:srgbClr val="00279B"/>
                    </a:gs>
                  </a:gsLst>
                  <a:lin ang="5400000" scaled="1"/>
                </a:gradFill>
                <a:latin typeface="Impact"/>
                <a:ea typeface="Impact"/>
                <a:cs typeface="Impact"/>
              </a:rPr>
              <a:t>COMERCIO ELECTRONICO E INFORMACION - ESTRATEGIA DE NEGOCIO</a:t>
            </a:r>
          </a:p>
          <a:p>
            <a:pPr algn="ctr"/>
            <a:endParaRPr lang="es-ES_tradnl" sz="2400" kern="10" dirty="0" smtClean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00279B"/>
                  </a:gs>
                  <a:gs pos="50000">
                    <a:srgbClr val="0033CC"/>
                  </a:gs>
                  <a:gs pos="100000">
                    <a:srgbClr val="00279B"/>
                  </a:gs>
                </a:gsLst>
                <a:lin ang="5400000" scaled="1"/>
              </a:gradFill>
              <a:latin typeface="Impact"/>
              <a:ea typeface="Impact"/>
              <a:cs typeface="Impact"/>
            </a:endParaRPr>
          </a:p>
          <a:p>
            <a:pPr algn="ctr"/>
            <a:r>
              <a:rPr lang="es-ES_tradnl" sz="24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279B"/>
                    </a:gs>
                    <a:gs pos="50000">
                      <a:srgbClr val="0033CC"/>
                    </a:gs>
                    <a:gs pos="100000">
                      <a:srgbClr val="00279B"/>
                    </a:gs>
                  </a:gsLst>
                  <a:lin ang="5400000" scaled="1"/>
                </a:gradFill>
                <a:latin typeface="Impact"/>
                <a:ea typeface="Impact"/>
                <a:cs typeface="Impact"/>
              </a:rPr>
              <a:t>Fabio Gomez Meneses</a:t>
            </a:r>
          </a:p>
          <a:p>
            <a:pPr algn="ctr"/>
            <a:r>
              <a:rPr lang="es-ES_tradnl" sz="24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279B"/>
                    </a:gs>
                    <a:gs pos="50000">
                      <a:srgbClr val="0033CC"/>
                    </a:gs>
                    <a:gs pos="100000">
                      <a:srgbClr val="00279B"/>
                    </a:gs>
                  </a:gsLst>
                  <a:lin ang="5400000" scaled="1"/>
                </a:gradFill>
                <a:latin typeface="Impact"/>
                <a:ea typeface="Impact"/>
                <a:cs typeface="Impact"/>
              </a:rPr>
              <a:t>Khadyd Arciria Garrido</a:t>
            </a:r>
            <a:endParaRPr lang="es-ES_tradnl" sz="24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00279B"/>
                  </a:gs>
                  <a:gs pos="50000">
                    <a:srgbClr val="0033CC"/>
                  </a:gs>
                  <a:gs pos="100000">
                    <a:srgbClr val="00279B"/>
                  </a:gs>
                </a:gsLst>
                <a:lin ang="5400000" scaled="1"/>
              </a:gradFill>
              <a:latin typeface="Impact"/>
              <a:ea typeface="Impact"/>
              <a:cs typeface="Impac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35083" y="214314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12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75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492" name="Picture 4" descr="PE01799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08788" y="2976563"/>
            <a:ext cx="2335212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28588" y="2263775"/>
            <a:ext cx="6577012" cy="3493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O" altLang="zh-CN" sz="1700" b="1" dirty="0">
                <a:ea typeface="SimSun" pitchFamily="2" charset="-122"/>
                <a:cs typeface="SimSun" pitchFamily="2" charset="-122"/>
              </a:rPr>
              <a:t>COMO DESVENTAJAS MAS IMPORTANTES EN LA UTILIZACIÓN DE LAS TICs EN LAS EMPRESAS PODEMOS MENCIONAR: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s-CO" altLang="zh-CN" sz="1700" b="1" dirty="0">
              <a:solidFill>
                <a:srgbClr val="800000"/>
              </a:solidFill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s-CO" altLang="zh-CN" sz="1700" b="1" dirty="0">
              <a:solidFill>
                <a:srgbClr val="800000"/>
              </a:solidFill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O" altLang="zh-CN" sz="1700" b="1" dirty="0">
                <a:solidFill>
                  <a:srgbClr val="800000"/>
                </a:solidFill>
                <a:ea typeface="SimSun" pitchFamily="2" charset="-122"/>
                <a:cs typeface="SimSun" pitchFamily="2" charset="-122"/>
              </a:rPr>
              <a:t> FALTA DE PRIVACIDAD DE LA INFORMACIÓN.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s-CO" altLang="zh-CN" sz="1700" b="1" dirty="0">
              <a:solidFill>
                <a:srgbClr val="800000"/>
              </a:solidFill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O" altLang="zh-CN" sz="1700" b="1" dirty="0">
                <a:solidFill>
                  <a:srgbClr val="800000"/>
                </a:solidFill>
                <a:ea typeface="SimSun" pitchFamily="2" charset="-122"/>
                <a:cs typeface="SimSun" pitchFamily="2" charset="-122"/>
              </a:rPr>
              <a:t> POSIBILIDAD REAL Y CRECIENTE DE FRAUDES A TRAVÉS DE MEDIOS ELECTRÓNICOS.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s-CO" altLang="zh-CN" sz="1700" b="1" dirty="0">
              <a:solidFill>
                <a:srgbClr val="800000"/>
              </a:solidFill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O" altLang="zh-CN" sz="1700" b="1" dirty="0">
                <a:solidFill>
                  <a:srgbClr val="800000"/>
                </a:solidFill>
                <a:ea typeface="SimSun" pitchFamily="2" charset="-122"/>
                <a:cs typeface="SimSun" pitchFamily="2" charset="-122"/>
              </a:rPr>
              <a:t> ELIMINACIÓN DE PUESTOS DE TRABAJO.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s-CO" altLang="zh-CN" sz="1700" b="1" dirty="0">
              <a:solidFill>
                <a:srgbClr val="800000"/>
              </a:solidFill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O" altLang="zh-CN" sz="1700" b="1" dirty="0">
                <a:solidFill>
                  <a:srgbClr val="800000"/>
                </a:solidFill>
                <a:ea typeface="SimSun" pitchFamily="2" charset="-122"/>
                <a:cs typeface="SimSun" pitchFamily="2" charset="-122"/>
              </a:rPr>
              <a:t> DEPENDENCIA CASI ABSOLUTA DE LAS HERRAMIENTAS INFORMÁTICAS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35083" y="214314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12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75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28588" y="2263775"/>
            <a:ext cx="8630948" cy="2709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square"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CUALES SON LAS PRINCIPALES TICs QUE ADOPTAN LAS EMPRESAS?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LA RESPUESTA A ESTA PREGUNTA DEPENDE, PRINCIPALMENTE, DE LOS SIGUIENTES FACTORES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solidFill>
                  <a:srgbClr val="000099"/>
                </a:solidFill>
                <a:latin typeface="Arial" pitchFamily="-106" charset="0"/>
                <a:ea typeface="SimSun" pitchFamily="2" charset="-122"/>
                <a:cs typeface="SimSun" pitchFamily="2" charset="-122"/>
              </a:rPr>
              <a:t> LA CAPACIDAD ECONÓMICA DE LA COMPAÑÍA.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solidFill>
                  <a:srgbClr val="000099"/>
                </a:solidFill>
                <a:latin typeface="Arial" pitchFamily="-106" charset="0"/>
                <a:ea typeface="SimSun" pitchFamily="2" charset="-122"/>
                <a:cs typeface="SimSun" pitchFamily="2" charset="-122"/>
              </a:rPr>
              <a:t> LA CULTURA TECNOLÓGICA DE LA EMPRESA.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solidFill>
                  <a:srgbClr val="000099"/>
                </a:solidFill>
                <a:latin typeface="Arial" pitchFamily="-106" charset="0"/>
                <a:ea typeface="SimSun" pitchFamily="2" charset="-122"/>
                <a:cs typeface="SimSun" pitchFamily="2" charset="-122"/>
              </a:rPr>
              <a:t> EL TAMAÑO DE LA ORGANIZACIÓN.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solidFill>
                  <a:srgbClr val="000099"/>
                </a:solidFill>
                <a:latin typeface="Arial" pitchFamily="-106" charset="0"/>
                <a:ea typeface="SimSun" pitchFamily="2" charset="-122"/>
                <a:cs typeface="SimSun" pitchFamily="2" charset="-122"/>
              </a:rPr>
              <a:t> EL ENTORNO EN EL CUAL SE ENCUENTRE LA ORGANIZACIÓN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35083" y="214314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12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75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0" name="Picture 4" descr="PE01799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08788" y="2976563"/>
            <a:ext cx="2335212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28588" y="2209800"/>
            <a:ext cx="6729412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b="1" dirty="0">
                <a:latin typeface="Arial" pitchFamily="-108" charset="0"/>
                <a:ea typeface="SimSun" pitchFamily="2" charset="-122"/>
                <a:cs typeface="SimSun" pitchFamily="2" charset="-122"/>
              </a:rPr>
              <a:t>LAS EMPRESAS MAS GRANDES GENERALMENTE IMPLEMENTAN UNA MAYOR CANTIDAD DE TICS, COMO POR EJEMPLO: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b="1" dirty="0">
              <a:solidFill>
                <a:srgbClr val="000099"/>
              </a:solidFill>
              <a:latin typeface="Arial" pitchFamily="-108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b="1" dirty="0">
                <a:solidFill>
                  <a:srgbClr val="000099"/>
                </a:solidFill>
                <a:latin typeface="Arial" pitchFamily="-108" charset="0"/>
                <a:ea typeface="SimSun" pitchFamily="2" charset="-122"/>
                <a:cs typeface="SimSun" pitchFamily="2" charset="-122"/>
              </a:rPr>
              <a:t> Suite de Oficina 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b="1" dirty="0">
                <a:solidFill>
                  <a:srgbClr val="000099"/>
                </a:solidFill>
                <a:latin typeface="Arial" pitchFamily="-108" charset="0"/>
                <a:ea typeface="SimSun" pitchFamily="2" charset="-122"/>
                <a:cs typeface="SimSun" pitchFamily="2" charset="-122"/>
              </a:rPr>
              <a:t> ERP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b="1" dirty="0">
                <a:solidFill>
                  <a:srgbClr val="000099"/>
                </a:solidFill>
                <a:latin typeface="Arial" pitchFamily="-108" charset="0"/>
                <a:ea typeface="SimSun" pitchFamily="2" charset="-122"/>
                <a:cs typeface="SimSun" pitchFamily="2" charset="-122"/>
              </a:rPr>
              <a:t> CRM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b="1" dirty="0">
                <a:solidFill>
                  <a:srgbClr val="000099"/>
                </a:solidFill>
                <a:latin typeface="Arial" pitchFamily="-108" charset="0"/>
                <a:ea typeface="SimSun" pitchFamily="2" charset="-122"/>
                <a:cs typeface="SimSun" pitchFamily="2" charset="-122"/>
              </a:rPr>
              <a:t> CRP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b="1" dirty="0">
                <a:solidFill>
                  <a:srgbClr val="000099"/>
                </a:solidFill>
                <a:latin typeface="Arial" pitchFamily="-108" charset="0"/>
                <a:ea typeface="SimSun" pitchFamily="2" charset="-122"/>
                <a:cs typeface="SimSun" pitchFamily="2" charset="-122"/>
              </a:rPr>
              <a:t> Facturación Electrónica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b="1" dirty="0">
                <a:solidFill>
                  <a:srgbClr val="000099"/>
                </a:solidFill>
                <a:latin typeface="Arial" pitchFamily="-108" charset="0"/>
                <a:ea typeface="SimSun" pitchFamily="2" charset="-122"/>
                <a:cs typeface="SimSun" pitchFamily="2" charset="-122"/>
              </a:rPr>
              <a:t> Firmas y Certificados Digitales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b="1" dirty="0">
                <a:solidFill>
                  <a:srgbClr val="000099"/>
                </a:solidFill>
                <a:latin typeface="Arial" pitchFamily="-108" charset="0"/>
                <a:ea typeface="SimSun" pitchFamily="2" charset="-122"/>
                <a:cs typeface="SimSun" pitchFamily="2" charset="-122"/>
              </a:rPr>
              <a:t> Herramientas de cifrado de información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b="1" dirty="0">
                <a:solidFill>
                  <a:srgbClr val="000099"/>
                </a:solidFill>
                <a:latin typeface="Arial" pitchFamily="-108" charset="0"/>
                <a:ea typeface="SimSun" pitchFamily="2" charset="-122"/>
                <a:cs typeface="SimSun" pitchFamily="2" charset="-122"/>
              </a:rPr>
              <a:t> Servidores propios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b="1" dirty="0">
                <a:solidFill>
                  <a:srgbClr val="000099"/>
                </a:solidFill>
                <a:latin typeface="Arial" pitchFamily="-108" charset="0"/>
                <a:ea typeface="SimSun" pitchFamily="2" charset="-122"/>
                <a:cs typeface="SimSun" pitchFamily="2" charset="-122"/>
              </a:rPr>
              <a:t> Internet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b="1" dirty="0">
                <a:solidFill>
                  <a:srgbClr val="000099"/>
                </a:solidFill>
                <a:latin typeface="Arial" pitchFamily="-108" charset="0"/>
                <a:ea typeface="SimSun" pitchFamily="2" charset="-122"/>
                <a:cs typeface="SimSun" pitchFamily="2" charset="-122"/>
              </a:rPr>
              <a:t> Sitios Web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b="1" dirty="0">
                <a:solidFill>
                  <a:srgbClr val="000099"/>
                </a:solidFill>
                <a:latin typeface="Arial" pitchFamily="-108" charset="0"/>
                <a:ea typeface="SimSun" pitchFamily="2" charset="-122"/>
                <a:cs typeface="SimSun" pitchFamily="2" charset="-122"/>
              </a:rPr>
              <a:t> </a:t>
            </a:r>
            <a:r>
              <a:rPr lang="es-CO" altLang="zh-CN" b="1" dirty="0">
                <a:solidFill>
                  <a:srgbClr val="800000"/>
                </a:solidFill>
                <a:latin typeface="Arial" pitchFamily="-108" charset="0"/>
                <a:ea typeface="SimSun" pitchFamily="2" charset="-122"/>
                <a:cs typeface="SimSun" pitchFamily="2" charset="-122"/>
              </a:rPr>
              <a:t>Comercio Electrónico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b="1" dirty="0">
              <a:solidFill>
                <a:srgbClr val="000099"/>
              </a:solidFill>
              <a:latin typeface="Arial" pitchFamily="-108" charset="0"/>
              <a:ea typeface="SimSun" pitchFamily="2" charset="-122"/>
              <a:cs typeface="SimSun" pitchFamily="2" charset="-122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35083" y="214314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12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75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-76200" y="1600200"/>
            <a:ext cx="5510213" cy="480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COMO ESTÁN LAS EMPRESAS COLOMBIANAS EN CUANTO AL USO DE TIC: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b="1" dirty="0">
              <a:solidFill>
                <a:srgbClr val="000099"/>
              </a:solidFill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b="1" dirty="0">
              <a:solidFill>
                <a:srgbClr val="000099"/>
              </a:solidFill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b="1" dirty="0">
                <a:solidFill>
                  <a:srgbClr val="000099"/>
                </a:solidFill>
                <a:latin typeface="Arial" pitchFamily="-106" charset="0"/>
                <a:ea typeface="SimSun" pitchFamily="2" charset="-122"/>
                <a:cs typeface="SimSun" pitchFamily="2" charset="-122"/>
              </a:rPr>
              <a:t> EMPRESAS COMERCIALES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b="1" dirty="0">
              <a:solidFill>
                <a:srgbClr val="000099"/>
              </a:solidFill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b="1" dirty="0">
              <a:solidFill>
                <a:srgbClr val="000099"/>
              </a:solidFill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b="1" dirty="0">
              <a:solidFill>
                <a:srgbClr val="000099"/>
              </a:solidFill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b="1" dirty="0">
                <a:solidFill>
                  <a:srgbClr val="000099"/>
                </a:solidFill>
                <a:latin typeface="Arial" pitchFamily="-106" charset="0"/>
                <a:ea typeface="SimSun" pitchFamily="2" charset="-122"/>
                <a:cs typeface="SimSun" pitchFamily="2" charset="-122"/>
              </a:rPr>
              <a:t> EMPRESAS INDUSTRIALES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b="1" dirty="0">
              <a:solidFill>
                <a:srgbClr val="000099"/>
              </a:solidFill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b="1" dirty="0">
              <a:solidFill>
                <a:srgbClr val="000099"/>
              </a:solidFill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b="1" dirty="0">
              <a:solidFill>
                <a:srgbClr val="000099"/>
              </a:solidFill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b="1" dirty="0">
                <a:solidFill>
                  <a:srgbClr val="000099"/>
                </a:solidFill>
                <a:latin typeface="Arial" pitchFamily="-106" charset="0"/>
                <a:ea typeface="SimSun" pitchFamily="2" charset="-122"/>
                <a:cs typeface="SimSun" pitchFamily="2" charset="-122"/>
              </a:rPr>
              <a:t> EMPRESAS DE SERVICIOS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b="1" dirty="0">
              <a:solidFill>
                <a:srgbClr val="000099"/>
              </a:solidFill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b="1" dirty="0">
              <a:solidFill>
                <a:srgbClr val="000099"/>
              </a:solidFill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b="1" dirty="0">
              <a:solidFill>
                <a:srgbClr val="000099"/>
              </a:solidFill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b="1" dirty="0">
                <a:solidFill>
                  <a:srgbClr val="000099"/>
                </a:solidFill>
                <a:latin typeface="Arial" pitchFamily="-106" charset="0"/>
                <a:ea typeface="SimSun" pitchFamily="2" charset="-122"/>
                <a:cs typeface="SimSun" pitchFamily="2" charset="-122"/>
              </a:rPr>
              <a:t> MICROESTABLECIMIENTOS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595813" y="2551113"/>
            <a:ext cx="4419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600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 EL 97% UTILIZA COMPUTADORES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600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 EL 93,4% UTILIZA INTERNET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600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 EL 31,83% TIENE SITIO WEB.</a:t>
            </a:r>
            <a:endParaRPr lang="es-CO" altLang="zh-CN" sz="1600" b="1" dirty="0">
              <a:solidFill>
                <a:srgbClr val="000099"/>
              </a:solidFill>
              <a:latin typeface="Arial" pitchFamily="-106" charset="0"/>
              <a:ea typeface="SimSun" pitchFamily="2" charset="-122"/>
              <a:cs typeface="SimSun" pitchFamily="2" charset="-122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4595813" y="3663950"/>
            <a:ext cx="4419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600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 EL 94% UTILIZA COMPUTADORES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600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 EL 88,7% UTILIZA INTERNET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600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 EL 46% TIENE SITIO WEB.</a:t>
            </a:r>
            <a:endParaRPr lang="es-CO" altLang="zh-CN" sz="1600" b="1" dirty="0">
              <a:solidFill>
                <a:srgbClr val="000099"/>
              </a:solidFill>
              <a:latin typeface="Arial" pitchFamily="-106" charset="0"/>
              <a:ea typeface="SimSun" pitchFamily="2" charset="-122"/>
              <a:cs typeface="SimSun" pitchFamily="2" charset="-122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4595813" y="5721350"/>
            <a:ext cx="4419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600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 EL 13,2% UTILIZA COMPUTADORES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600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 EL 7,2% UTILIZA INTERNET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600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 EL 1,9% TIENE SITIO WEB.</a:t>
            </a:r>
            <a:endParaRPr lang="es-CO" altLang="zh-CN" sz="1600" b="1" dirty="0">
              <a:solidFill>
                <a:srgbClr val="000099"/>
              </a:solidFill>
              <a:latin typeface="Arial" pitchFamily="-106" charset="0"/>
              <a:ea typeface="SimSun" pitchFamily="2" charset="-122"/>
              <a:cs typeface="SimSun" pitchFamily="2" charset="-122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4595813" y="4654550"/>
            <a:ext cx="4419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600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 EL 98.3% UTILIZA COMPUTADORES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600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 EL 96,8% UTILIZA INTERNET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600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 EL 54,6% TIENE SITIO WEB.</a:t>
            </a:r>
            <a:endParaRPr lang="es-CO" altLang="zh-CN" sz="1600" b="1" dirty="0">
              <a:solidFill>
                <a:srgbClr val="000099"/>
              </a:solidFill>
              <a:latin typeface="Arial" pitchFamily="-106" charset="0"/>
              <a:ea typeface="SimSun" pitchFamily="2" charset="-122"/>
              <a:cs typeface="SimSun" pitchFamily="2" charset="-122"/>
            </a:endParaRPr>
          </a:p>
        </p:txBody>
      </p:sp>
      <p:sp>
        <p:nvSpPr>
          <p:cNvPr id="19" name="Abrir llave 18"/>
          <p:cNvSpPr/>
          <p:nvPr/>
        </p:nvSpPr>
        <p:spPr>
          <a:xfrm>
            <a:off x="4419600" y="2438400"/>
            <a:ext cx="381000" cy="9144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ES_tradnl" dirty="0"/>
          </a:p>
        </p:txBody>
      </p:sp>
      <p:sp>
        <p:nvSpPr>
          <p:cNvPr id="20" name="Abrir llave 19"/>
          <p:cNvSpPr/>
          <p:nvPr/>
        </p:nvSpPr>
        <p:spPr>
          <a:xfrm>
            <a:off x="4419600" y="3581400"/>
            <a:ext cx="381000" cy="9144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ES_tradnl" dirty="0"/>
          </a:p>
        </p:txBody>
      </p:sp>
      <p:sp>
        <p:nvSpPr>
          <p:cNvPr id="21" name="Abrir llave 20"/>
          <p:cNvSpPr/>
          <p:nvPr/>
        </p:nvSpPr>
        <p:spPr>
          <a:xfrm>
            <a:off x="4419600" y="4648200"/>
            <a:ext cx="381000" cy="9144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ES_tradnl" dirty="0"/>
          </a:p>
        </p:txBody>
      </p:sp>
      <p:sp>
        <p:nvSpPr>
          <p:cNvPr id="22" name="Abrir llave 21"/>
          <p:cNvSpPr/>
          <p:nvPr/>
        </p:nvSpPr>
        <p:spPr>
          <a:xfrm>
            <a:off x="4419600" y="5791200"/>
            <a:ext cx="381000" cy="9144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ES_tradnl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35083" y="214314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12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75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53" name="Imagen 30" descr="Imagen 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60374" y="685800"/>
            <a:ext cx="73533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54" name="Imagen 31" descr="Imagen 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93033" y="1143000"/>
            <a:ext cx="4495800" cy="361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55" name="Imagen 32" descr="Imagen 3.png"/>
          <p:cNvPicPr>
            <a:picLocks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90724" y="4879975"/>
            <a:ext cx="4508500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135082" y="214314"/>
            <a:ext cx="1558638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12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75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0" name="WordArt 12"/>
          <p:cNvSpPr>
            <a:spLocks noChangeArrowheads="1" noChangeShapeType="1" noTextEdit="1"/>
          </p:cNvSpPr>
          <p:nvPr/>
        </p:nvSpPr>
        <p:spPr bwMode="auto">
          <a:xfrm>
            <a:off x="3643313" y="2982042"/>
            <a:ext cx="5316537" cy="101728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11100" prstMaterial="legacyMatte">
              <a:extrusionClr>
                <a:schemeClr val="bg2"/>
              </a:extrusionClr>
            </a:sp3d>
          </a:bodyPr>
          <a:lstStyle/>
          <a:p>
            <a:pPr algn="ctr"/>
            <a:r>
              <a:rPr lang="es-ES_tradnl" sz="24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279B"/>
                    </a:gs>
                    <a:gs pos="50000">
                      <a:srgbClr val="0033CC"/>
                    </a:gs>
                    <a:gs pos="100000">
                      <a:srgbClr val="00279B"/>
                    </a:gs>
                  </a:gsLst>
                  <a:lin ang="5400000" scaled="1"/>
                </a:gradFill>
                <a:latin typeface="Impact"/>
                <a:ea typeface="Impact"/>
                <a:cs typeface="Impact"/>
              </a:rPr>
              <a:t>CONCEPTOS BÁSICOS Y</a:t>
            </a:r>
          </a:p>
          <a:p>
            <a:pPr algn="ctr"/>
            <a:r>
              <a:rPr lang="es-ES_tradnl" sz="24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279B"/>
                    </a:gs>
                    <a:gs pos="50000">
                      <a:srgbClr val="0033CC"/>
                    </a:gs>
                    <a:gs pos="100000">
                      <a:srgbClr val="00279B"/>
                    </a:gs>
                  </a:gsLst>
                  <a:lin ang="5400000" scaled="1"/>
                </a:gradFill>
                <a:latin typeface="Impact"/>
                <a:ea typeface="Impact"/>
                <a:cs typeface="Impact"/>
              </a:rPr>
              <a:t>CARACTERÍSTICAS DE </a:t>
            </a:r>
          </a:p>
          <a:p>
            <a:pPr algn="ctr"/>
            <a:r>
              <a:rPr lang="es-ES_tradnl" sz="24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279B"/>
                    </a:gs>
                    <a:gs pos="50000">
                      <a:srgbClr val="0033CC"/>
                    </a:gs>
                    <a:gs pos="100000">
                      <a:srgbClr val="00279B"/>
                    </a:gs>
                  </a:gsLst>
                  <a:lin ang="5400000" scaled="1"/>
                </a:gradFill>
                <a:latin typeface="Impact"/>
                <a:ea typeface="Impact"/>
                <a:cs typeface="Impact"/>
              </a:rPr>
              <a:t>COMERCIO ELECTRÓNICO</a:t>
            </a:r>
            <a:endParaRPr lang="es-ES_tradnl" sz="24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00279B"/>
                  </a:gs>
                  <a:gs pos="50000">
                    <a:srgbClr val="0033CC"/>
                  </a:gs>
                  <a:gs pos="100000">
                    <a:srgbClr val="00279B"/>
                  </a:gs>
                </a:gsLst>
                <a:lin ang="5400000" scaled="1"/>
              </a:gradFill>
              <a:latin typeface="Impact"/>
              <a:ea typeface="Impact"/>
              <a:cs typeface="Impact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218361" y="3260934"/>
            <a:ext cx="2193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s-ES" sz="1200" b="1" dirty="0" smtClean="0">
                <a:solidFill>
                  <a:srgbClr val="0000FF"/>
                </a:solidFill>
                <a:latin typeface="Arial" pitchFamily="-106" charset="0"/>
              </a:rPr>
              <a:t>COMERCIO ELECTRÓNICO</a:t>
            </a:r>
          </a:p>
          <a:p>
            <a:pPr algn="ctr">
              <a:defRPr/>
            </a:pPr>
            <a:r>
              <a:rPr lang="es-ES" sz="1200" b="1" dirty="0" smtClean="0">
                <a:solidFill>
                  <a:srgbClr val="0000FF"/>
                </a:solidFill>
                <a:latin typeface="Arial" pitchFamily="-106" charset="0"/>
              </a:rPr>
              <a:t>E INFORMACIÓN</a:t>
            </a:r>
            <a:endParaRPr lang="es-ES" sz="1200" b="1" dirty="0">
              <a:solidFill>
                <a:srgbClr val="0000FF"/>
              </a:solidFill>
              <a:latin typeface="Arial" pitchFamily="-106" charset="0"/>
            </a:endParaRPr>
          </a:p>
        </p:txBody>
      </p:sp>
      <p:sp>
        <p:nvSpPr>
          <p:cNvPr id="57352" name="Line 14"/>
          <p:cNvSpPr>
            <a:spLocks noChangeShapeType="1"/>
          </p:cNvSpPr>
          <p:nvPr/>
        </p:nvSpPr>
        <p:spPr bwMode="auto">
          <a:xfrm>
            <a:off x="2592388" y="3515045"/>
            <a:ext cx="817562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 dirty="0"/>
          </a:p>
        </p:txBody>
      </p:sp>
      <p:sp>
        <p:nvSpPr>
          <p:cNvPr id="57353" name="Oval 15"/>
          <p:cNvSpPr>
            <a:spLocks noChangeArrowheads="1"/>
          </p:cNvSpPr>
          <p:nvPr/>
        </p:nvSpPr>
        <p:spPr bwMode="auto">
          <a:xfrm>
            <a:off x="2519363" y="3442020"/>
            <a:ext cx="76200" cy="88900"/>
          </a:xfrm>
          <a:prstGeom prst="ellipse">
            <a:avLst/>
          </a:prstGeom>
          <a:gradFill rotWithShape="1">
            <a:gsLst>
              <a:gs pos="0">
                <a:srgbClr val="0000A9"/>
              </a:gs>
              <a:gs pos="50000">
                <a:srgbClr val="0000FF"/>
              </a:gs>
              <a:gs pos="100000">
                <a:srgbClr val="0000A9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prstTxWarp prst="textNoShape">
              <a:avLst/>
            </a:prstTxWarp>
            <a:flatTx/>
          </a:bodyPr>
          <a:lstStyle/>
          <a:p>
            <a:endParaRPr lang="es-ES_tradnl" dirty="0"/>
          </a:p>
        </p:txBody>
      </p:sp>
      <p:sp>
        <p:nvSpPr>
          <p:cNvPr id="57354" name="Oval 16"/>
          <p:cNvSpPr>
            <a:spLocks noChangeArrowheads="1"/>
          </p:cNvSpPr>
          <p:nvPr/>
        </p:nvSpPr>
        <p:spPr bwMode="auto">
          <a:xfrm>
            <a:off x="3382963" y="3515045"/>
            <a:ext cx="76200" cy="88900"/>
          </a:xfrm>
          <a:prstGeom prst="ellipse">
            <a:avLst/>
          </a:prstGeom>
          <a:gradFill rotWithShape="1">
            <a:gsLst>
              <a:gs pos="0">
                <a:srgbClr val="0000A9"/>
              </a:gs>
              <a:gs pos="50000">
                <a:srgbClr val="0000FF"/>
              </a:gs>
              <a:gs pos="100000">
                <a:srgbClr val="0000A9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prstTxWarp prst="textNoShape">
              <a:avLst/>
            </a:prstTxWarp>
            <a:flatTx/>
          </a:bodyPr>
          <a:lstStyle/>
          <a:p>
            <a:endParaRPr lang="es-ES_tradnl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35083" y="214314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0450" name="Picture 2" descr="fond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5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5027" name="Text Box 3"/>
          <p:cNvSpPr txBox="1">
            <a:spLocks noChangeArrowheads="1"/>
          </p:cNvSpPr>
          <p:nvPr/>
        </p:nvSpPr>
        <p:spPr bwMode="auto">
          <a:xfrm>
            <a:off x="228600" y="3309938"/>
            <a:ext cx="5351463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600" b="1" dirty="0">
                <a:latin typeface="Arial" pitchFamily="-105" charset="0"/>
              </a:rPr>
              <a:t>EL COMERCIO ELECTRÓNICO LO PODEMOS DEFINIR COMO </a:t>
            </a:r>
            <a:r>
              <a:rPr lang="es-ES" sz="1600" b="1" dirty="0">
                <a:solidFill>
                  <a:srgbClr val="000099"/>
                </a:solidFill>
                <a:latin typeface="Arial" pitchFamily="-105" charset="0"/>
              </a:rPr>
              <a:t>CUALQUIER FORMA DE TRANSACCIÓN COMERCIAL</a:t>
            </a:r>
            <a:r>
              <a:rPr lang="es-ES" sz="1600" b="1" dirty="0">
                <a:latin typeface="Arial" pitchFamily="-105" charset="0"/>
              </a:rPr>
              <a:t> (NO SOLO COMPRAR Y VENDER) EN LA QUE </a:t>
            </a:r>
            <a:r>
              <a:rPr lang="es-ES" sz="1600" b="1" dirty="0">
                <a:solidFill>
                  <a:srgbClr val="000099"/>
                </a:solidFill>
                <a:latin typeface="Arial" pitchFamily="-105" charset="0"/>
              </a:rPr>
              <a:t>LAS PARTES INTERACTÚAN ELECTRÓNICAMENTE</a:t>
            </a:r>
            <a:r>
              <a:rPr lang="es-ES" sz="1600" b="1" dirty="0">
                <a:latin typeface="Arial" pitchFamily="-105" charset="0"/>
              </a:rPr>
              <a:t>, EN LUGAR DE </a:t>
            </a:r>
            <a:r>
              <a:rPr lang="es-ES" sz="1600" b="1" dirty="0" smtClean="0">
                <a:latin typeface="Arial" pitchFamily="-105" charset="0"/>
              </a:rPr>
              <a:t>SER POR </a:t>
            </a:r>
            <a:r>
              <a:rPr lang="es-ES" sz="1600" b="1" dirty="0">
                <a:latin typeface="Arial" pitchFamily="-105" charset="0"/>
              </a:rPr>
              <a:t>INTERCAMBIO O CONTACTO FÍSICO DIRECTO.</a:t>
            </a:r>
            <a:endParaRPr lang="en-GB" sz="1600" b="1" dirty="0">
              <a:solidFill>
                <a:srgbClr val="0033CC"/>
              </a:solidFill>
              <a:latin typeface="Arial" pitchFamily="-105" charset="0"/>
            </a:endParaRPr>
          </a:p>
        </p:txBody>
      </p:sp>
      <p:pic>
        <p:nvPicPr>
          <p:cNvPr id="360452" name="Picture 4" descr="j025448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6650" y="2349500"/>
            <a:ext cx="2100263" cy="284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5036" name="Text Box 12"/>
          <p:cNvSpPr txBox="1">
            <a:spLocks noChangeArrowheads="1"/>
          </p:cNvSpPr>
          <p:nvPr/>
        </p:nvSpPr>
        <p:spPr bwMode="auto">
          <a:xfrm>
            <a:off x="468313" y="2168525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 dirty="0">
                <a:solidFill>
                  <a:srgbClr val="A50021"/>
                </a:solidFill>
                <a:latin typeface="Arial" pitchFamily="-105" charset="0"/>
              </a:rPr>
              <a:t>QUE ES EL COMERCIO ELECTRÓNICO?</a:t>
            </a:r>
          </a:p>
        </p:txBody>
      </p:sp>
      <p:pic>
        <p:nvPicPr>
          <p:cNvPr id="14" name="Imagen 13" descr="Imagen 1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22639" y="119264"/>
            <a:ext cx="2069841" cy="431746"/>
          </a:xfrm>
          <a:prstGeom prst="rect">
            <a:avLst/>
          </a:prstGeom>
        </p:spPr>
      </p:pic>
      <p:sp>
        <p:nvSpPr>
          <p:cNvPr id="10" name="9 Rectángulo"/>
          <p:cNvSpPr/>
          <p:nvPr/>
        </p:nvSpPr>
        <p:spPr>
          <a:xfrm>
            <a:off x="831272" y="6535882"/>
            <a:ext cx="4042064" cy="17664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925" y="169794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3" name="Text Box 1027"/>
          <p:cNvSpPr txBox="1">
            <a:spLocks noChangeArrowheads="1"/>
          </p:cNvSpPr>
          <p:nvPr/>
        </p:nvSpPr>
        <p:spPr bwMode="auto">
          <a:xfrm>
            <a:off x="650009" y="1178352"/>
            <a:ext cx="7799388" cy="339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square"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600" b="1" dirty="0">
              <a:solidFill>
                <a:srgbClr val="000099"/>
              </a:solidFill>
              <a:latin typeface="Arial" pitchFamily="-105" charset="0"/>
            </a:endParaRPr>
          </a:p>
        </p:txBody>
      </p:sp>
      <p:pic>
        <p:nvPicPr>
          <p:cNvPr id="12" name="Imagen 11" descr="Imagen 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2639" y="119264"/>
            <a:ext cx="2069841" cy="431746"/>
          </a:xfrm>
          <a:prstGeom prst="rect">
            <a:avLst/>
          </a:prstGeom>
        </p:spPr>
      </p:pic>
      <p:sp>
        <p:nvSpPr>
          <p:cNvPr id="7" name="2 Subtítulo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/>
          <a:p>
            <a:r>
              <a:rPr lang="es-CO" b="1" dirty="0" smtClean="0"/>
              <a:t>                           </a:t>
            </a:r>
            <a:r>
              <a:rPr lang="es-CO" sz="1800" b="1" dirty="0" smtClean="0">
                <a:solidFill>
                  <a:schemeClr val="tx1"/>
                </a:solidFill>
              </a:rPr>
              <a:t>Librería</a:t>
            </a:r>
            <a:endParaRPr lang="es-ES" sz="1800" b="1" dirty="0" smtClean="0">
              <a:solidFill>
                <a:schemeClr val="tx1"/>
              </a:solidFill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3200400"/>
            <a:ext cx="1600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86400" y="1974274"/>
            <a:ext cx="762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76800" y="4953000"/>
            <a:ext cx="180975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20000" y="2819400"/>
            <a:ext cx="904875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667000" y="4953000"/>
            <a:ext cx="9906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" name="Object 9"/>
          <p:cNvGraphicFramePr>
            <a:graphicFrameLocks noChangeAspect="1"/>
          </p:cNvGraphicFramePr>
          <p:nvPr/>
        </p:nvGraphicFramePr>
        <p:xfrm>
          <a:off x="2971800" y="1998519"/>
          <a:ext cx="990600" cy="990600"/>
        </p:xfrm>
        <a:graphic>
          <a:graphicData uri="http://schemas.openxmlformats.org/presentationml/2006/ole">
            <p:oleObj spid="_x0000_s1026" name="Visio" r:id="rId10" imgW="685800" imgH="685800" progId="Visio.Drawing.11">
              <p:link updateAutomatic="1"/>
            </p:oleObj>
          </a:graphicData>
        </a:graphic>
      </p:graphicFrame>
      <p:sp>
        <p:nvSpPr>
          <p:cNvPr id="17" name="16 Flecha derecha"/>
          <p:cNvSpPr/>
          <p:nvPr/>
        </p:nvSpPr>
        <p:spPr>
          <a:xfrm>
            <a:off x="1873827" y="2399022"/>
            <a:ext cx="8382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8" name="17 Flecha derecha"/>
          <p:cNvSpPr/>
          <p:nvPr/>
        </p:nvSpPr>
        <p:spPr>
          <a:xfrm>
            <a:off x="6781800" y="2209800"/>
            <a:ext cx="8382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9" name="18 Flecha izquierda"/>
          <p:cNvSpPr/>
          <p:nvPr/>
        </p:nvSpPr>
        <p:spPr>
          <a:xfrm>
            <a:off x="6781800" y="5334000"/>
            <a:ext cx="914400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0" name="19 Flecha izquierda"/>
          <p:cNvSpPr/>
          <p:nvPr/>
        </p:nvSpPr>
        <p:spPr>
          <a:xfrm>
            <a:off x="3733800" y="5334000"/>
            <a:ext cx="914400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2" name="21 Flecha izquierda"/>
          <p:cNvSpPr/>
          <p:nvPr/>
        </p:nvSpPr>
        <p:spPr>
          <a:xfrm>
            <a:off x="1752600" y="4495800"/>
            <a:ext cx="914400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3" name="22 Flecha abajo"/>
          <p:cNvSpPr/>
          <p:nvPr/>
        </p:nvSpPr>
        <p:spPr>
          <a:xfrm>
            <a:off x="5562600" y="3124200"/>
            <a:ext cx="609600" cy="1371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4" name="23 Rectángulo"/>
          <p:cNvSpPr/>
          <p:nvPr/>
        </p:nvSpPr>
        <p:spPr>
          <a:xfrm>
            <a:off x="7620000" y="2373868"/>
            <a:ext cx="7702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 smtClean="0"/>
              <a:t>Banco</a:t>
            </a:r>
            <a:endParaRPr lang="es-CO" b="1" dirty="0"/>
          </a:p>
        </p:txBody>
      </p:sp>
      <p:sp>
        <p:nvSpPr>
          <p:cNvPr id="25" name="24 Rectángulo"/>
          <p:cNvSpPr/>
          <p:nvPr/>
        </p:nvSpPr>
        <p:spPr>
          <a:xfrm>
            <a:off x="34924" y="958314"/>
            <a:ext cx="88575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 smtClean="0">
                <a:solidFill>
                  <a:srgbClr val="A50021"/>
                </a:solidFill>
                <a:latin typeface="Arial" pitchFamily="-105" charset="0"/>
              </a:rPr>
              <a:t>PROCESO TIPICO DE COMERCIO ELECTRONICO</a:t>
            </a:r>
            <a:endParaRPr lang="es-ES" sz="2000" b="1" dirty="0">
              <a:solidFill>
                <a:srgbClr val="A50021"/>
              </a:solidFill>
              <a:latin typeface="Arial" pitchFamily="-105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1371600" y="22098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27" name="26 CuadroTexto"/>
          <p:cNvSpPr txBox="1"/>
          <p:nvPr/>
        </p:nvSpPr>
        <p:spPr>
          <a:xfrm>
            <a:off x="1492827" y="2195944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/>
              <a:t>Datos</a:t>
            </a:r>
            <a:endParaRPr lang="es-ES" b="1" dirty="0"/>
          </a:p>
        </p:txBody>
      </p:sp>
      <p:sp>
        <p:nvSpPr>
          <p:cNvPr id="28" name="27 CuadroTexto"/>
          <p:cNvSpPr txBox="1"/>
          <p:nvPr/>
        </p:nvSpPr>
        <p:spPr>
          <a:xfrm>
            <a:off x="1371600" y="2739735"/>
            <a:ext cx="1506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/>
              <a:t>encriptados</a:t>
            </a:r>
            <a:endParaRPr lang="es-ES" b="1" dirty="0"/>
          </a:p>
        </p:txBody>
      </p:sp>
      <p:sp>
        <p:nvSpPr>
          <p:cNvPr id="30" name="29 Flecha derecha"/>
          <p:cNvSpPr/>
          <p:nvPr/>
        </p:nvSpPr>
        <p:spPr>
          <a:xfrm>
            <a:off x="4384984" y="2385166"/>
            <a:ext cx="8382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1" name="30 CuadroTexto"/>
          <p:cNvSpPr txBox="1"/>
          <p:nvPr/>
        </p:nvSpPr>
        <p:spPr>
          <a:xfrm>
            <a:off x="4003984" y="2161306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/>
              <a:t>Datos</a:t>
            </a:r>
            <a:endParaRPr lang="es-ES" b="1" dirty="0"/>
          </a:p>
        </p:txBody>
      </p:sp>
      <p:sp>
        <p:nvSpPr>
          <p:cNvPr id="32" name="31 CuadroTexto"/>
          <p:cNvSpPr txBox="1"/>
          <p:nvPr/>
        </p:nvSpPr>
        <p:spPr>
          <a:xfrm>
            <a:off x="4052474" y="2725879"/>
            <a:ext cx="139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/>
              <a:t>encriptados</a:t>
            </a:r>
            <a:endParaRPr lang="es-ES" b="1" dirty="0"/>
          </a:p>
        </p:txBody>
      </p:sp>
      <p:sp>
        <p:nvSpPr>
          <p:cNvPr id="36" name="35 CuadroTexto"/>
          <p:cNvSpPr txBox="1"/>
          <p:nvPr/>
        </p:nvSpPr>
        <p:spPr>
          <a:xfrm>
            <a:off x="2788227" y="1629187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/>
              <a:t>Internet</a:t>
            </a:r>
            <a:endParaRPr lang="es-ES" b="1" dirty="0"/>
          </a:p>
        </p:txBody>
      </p:sp>
      <p:sp>
        <p:nvSpPr>
          <p:cNvPr id="37" name="36 CuadroTexto"/>
          <p:cNvSpPr txBox="1"/>
          <p:nvPr/>
        </p:nvSpPr>
        <p:spPr>
          <a:xfrm>
            <a:off x="5223184" y="1604942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/>
              <a:t>Servidor</a:t>
            </a:r>
            <a:endParaRPr lang="es-ES" b="1" dirty="0"/>
          </a:p>
        </p:txBody>
      </p:sp>
      <p:sp>
        <p:nvSpPr>
          <p:cNvPr id="38" name="37 CuadroTexto"/>
          <p:cNvSpPr txBox="1"/>
          <p:nvPr/>
        </p:nvSpPr>
        <p:spPr>
          <a:xfrm>
            <a:off x="2438400" y="5802868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/>
              <a:t>Producto</a:t>
            </a:r>
            <a:endParaRPr lang="es-ES" b="1" dirty="0"/>
          </a:p>
        </p:txBody>
      </p:sp>
      <p:sp>
        <p:nvSpPr>
          <p:cNvPr id="39" name="38 CuadroTexto"/>
          <p:cNvSpPr txBox="1"/>
          <p:nvPr/>
        </p:nvSpPr>
        <p:spPr>
          <a:xfrm>
            <a:off x="197427" y="4583668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/>
              <a:t>Cliente</a:t>
            </a:r>
            <a:endParaRPr lang="es-ES" b="1" dirty="0"/>
          </a:p>
        </p:txBody>
      </p: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2344" y="214314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2498" name="Picture 1026" descr="fond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5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4243" name="Text Box 1027"/>
          <p:cNvSpPr txBox="1">
            <a:spLocks noChangeArrowheads="1"/>
          </p:cNvSpPr>
          <p:nvPr/>
        </p:nvSpPr>
        <p:spPr bwMode="auto">
          <a:xfrm>
            <a:off x="660400" y="1916113"/>
            <a:ext cx="7799388" cy="3047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sz="1600" b="1" dirty="0" smtClean="0">
                <a:latin typeface="Arial" pitchFamily="-105" charset="0"/>
              </a:rPr>
              <a:t>ALGUNAS CARACTERISTICAS DEL COMERCIO ELECTRONICO</a:t>
            </a: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sz="1600" b="1" dirty="0" smtClean="0">
              <a:latin typeface="Arial" pitchFamily="-105" charset="0"/>
            </a:endParaRP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600" b="1" dirty="0">
              <a:latin typeface="Arial" pitchFamily="-105" charset="0"/>
            </a:endParaRP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600" b="1" dirty="0">
              <a:latin typeface="Arial" pitchFamily="-105" charset="0"/>
            </a:endParaRPr>
          </a:p>
          <a:p>
            <a:pPr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000099"/>
                </a:solidFill>
                <a:latin typeface="Arial" pitchFamily="-105" charset="0"/>
              </a:rPr>
              <a:t> </a:t>
            </a:r>
            <a:r>
              <a:rPr lang="en-GB" sz="1600" b="1" dirty="0" smtClean="0">
                <a:solidFill>
                  <a:srgbClr val="000099"/>
                </a:solidFill>
                <a:latin typeface="Arial" pitchFamily="-105" charset="0"/>
              </a:rPr>
              <a:t>INTERCAMBIO DE INFORMACION DIGITALIZADA.</a:t>
            </a:r>
            <a:endParaRPr lang="en-GB" sz="1600" b="1" dirty="0">
              <a:solidFill>
                <a:srgbClr val="000099"/>
              </a:solidFill>
              <a:latin typeface="Arial" pitchFamily="-105" charset="0"/>
            </a:endParaRPr>
          </a:p>
          <a:p>
            <a:pPr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600" b="1" dirty="0">
              <a:solidFill>
                <a:srgbClr val="000099"/>
              </a:solidFill>
              <a:latin typeface="Arial" pitchFamily="-105" charset="0"/>
            </a:endParaRPr>
          </a:p>
          <a:p>
            <a:pPr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000099"/>
                </a:solidFill>
                <a:latin typeface="Arial" pitchFamily="-105" charset="0"/>
              </a:rPr>
              <a:t> </a:t>
            </a:r>
            <a:r>
              <a:rPr lang="en-GB" sz="1600" b="1" dirty="0" smtClean="0">
                <a:solidFill>
                  <a:srgbClr val="000099"/>
                </a:solidFill>
                <a:latin typeface="Arial" pitchFamily="-105" charset="0"/>
              </a:rPr>
              <a:t>UTILIZA TEGNOLOGIA  A DISPOSICION PARA DIFERENTES FINES.</a:t>
            </a:r>
            <a:endParaRPr lang="en-GB" sz="1600" b="1" dirty="0">
              <a:solidFill>
                <a:srgbClr val="000099"/>
              </a:solidFill>
              <a:latin typeface="Arial" pitchFamily="-105" charset="0"/>
            </a:endParaRPr>
          </a:p>
          <a:p>
            <a:pPr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600" b="1" dirty="0">
              <a:solidFill>
                <a:srgbClr val="000099"/>
              </a:solidFill>
              <a:latin typeface="Arial" pitchFamily="-105" charset="0"/>
            </a:endParaRPr>
          </a:p>
          <a:p>
            <a:pPr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000099"/>
                </a:solidFill>
                <a:latin typeface="Arial" pitchFamily="-105" charset="0"/>
              </a:rPr>
              <a:t> </a:t>
            </a:r>
            <a:r>
              <a:rPr lang="en-GB" sz="1600" b="1" dirty="0" smtClean="0">
                <a:solidFill>
                  <a:srgbClr val="000099"/>
                </a:solidFill>
                <a:latin typeface="Arial" pitchFamily="-105" charset="0"/>
              </a:rPr>
              <a:t>ESPACIO VIRTUAL.</a:t>
            </a:r>
            <a:endParaRPr lang="en-GB" sz="1600" b="1" dirty="0">
              <a:solidFill>
                <a:srgbClr val="000099"/>
              </a:solidFill>
              <a:latin typeface="Arial" pitchFamily="-105" charset="0"/>
            </a:endParaRPr>
          </a:p>
          <a:p>
            <a:pPr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600" b="1" dirty="0">
              <a:solidFill>
                <a:srgbClr val="000099"/>
              </a:solidFill>
              <a:latin typeface="Arial" pitchFamily="-105" charset="0"/>
            </a:endParaRPr>
          </a:p>
          <a:p>
            <a:pPr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000099"/>
                </a:solidFill>
                <a:latin typeface="Arial" pitchFamily="-105" charset="0"/>
              </a:rPr>
              <a:t> </a:t>
            </a:r>
            <a:r>
              <a:rPr lang="en-GB" sz="1600" b="1" dirty="0" smtClean="0">
                <a:solidFill>
                  <a:srgbClr val="000099"/>
                </a:solidFill>
                <a:latin typeface="Arial" pitchFamily="-105" charset="0"/>
              </a:rPr>
              <a:t>PROCESOS  INTERNOS Y EXTERNOS.</a:t>
            </a:r>
            <a:endParaRPr lang="en-GB" sz="16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600" b="1" dirty="0">
              <a:solidFill>
                <a:srgbClr val="000099"/>
              </a:solidFill>
              <a:latin typeface="Arial" pitchFamily="-105" charset="0"/>
            </a:endParaRPr>
          </a:p>
        </p:txBody>
      </p:sp>
      <p:pic>
        <p:nvPicPr>
          <p:cNvPr id="12" name="Imagen 11" descr="Imagen 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2639" y="119264"/>
            <a:ext cx="2069841" cy="431746"/>
          </a:xfrm>
          <a:prstGeom prst="rect">
            <a:avLst/>
          </a:prstGeom>
        </p:spPr>
      </p:pic>
      <p:sp>
        <p:nvSpPr>
          <p:cNvPr id="9" name="8 Rectángulo"/>
          <p:cNvSpPr/>
          <p:nvPr/>
        </p:nvSpPr>
        <p:spPr>
          <a:xfrm>
            <a:off x="831272" y="6535882"/>
            <a:ext cx="4042064" cy="17664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925" y="169794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2498" name="Picture 1026" descr="fond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5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4243" name="Text Box 1027"/>
          <p:cNvSpPr txBox="1">
            <a:spLocks noChangeArrowheads="1"/>
          </p:cNvSpPr>
          <p:nvPr/>
        </p:nvSpPr>
        <p:spPr bwMode="auto">
          <a:xfrm>
            <a:off x="660400" y="1916113"/>
            <a:ext cx="7799388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600" b="1" dirty="0">
                <a:latin typeface="Arial" pitchFamily="-105" charset="0"/>
              </a:rPr>
              <a:t>ESTAS NUEVAS ORGANIZACIONES O NEGOCIOS FUNCIONAN BAJO 5 SUPUESTOS ECONÓMICOS FUNDAMENTALES, ESTON SON:</a:t>
            </a: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600" b="1" dirty="0">
              <a:latin typeface="Arial" pitchFamily="-105" charset="0"/>
            </a:endParaRP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600" b="1" dirty="0">
              <a:latin typeface="Arial" pitchFamily="-105" charset="0"/>
            </a:endParaRPr>
          </a:p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000099"/>
                </a:solidFill>
                <a:latin typeface="Arial" pitchFamily="-105" charset="0"/>
              </a:rPr>
              <a:t> LOS COSTOS DE INTERACCIÓN Y TRANSFORMACIÓN YA NO SON TAN ELEVADOS.</a:t>
            </a:r>
          </a:p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6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000099"/>
                </a:solidFill>
                <a:latin typeface="Arial" pitchFamily="-105" charset="0"/>
              </a:rPr>
              <a:t> LOS ACTIVOS FISICOS YA NO DESEMPEÑAN UN PAPEL TAN FUNDAMENTAL.</a:t>
            </a:r>
          </a:p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6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000099"/>
                </a:solidFill>
                <a:latin typeface="Arial" pitchFamily="-105" charset="0"/>
              </a:rPr>
              <a:t> EL TAMAÑO DE LA EMPRESA NO CONDICIONA LOS BENEFICIOS.</a:t>
            </a:r>
          </a:p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6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000099"/>
                </a:solidFill>
                <a:latin typeface="Arial" pitchFamily="-105" charset="0"/>
              </a:rPr>
              <a:t> EL ACCESO A LA INFORMACIÓN HA DEJADO DE SER CARO Y RESTRINGIDO.</a:t>
            </a:r>
          </a:p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6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000099"/>
                </a:solidFill>
                <a:latin typeface="Arial" pitchFamily="-105" charset="0"/>
              </a:rPr>
              <a:t> YA NO SE NECESITAN VARIOS AÑOS NI GRANDES CAPITALES PARA ESTABLECER UN NEGOCIO A ESCALA MUNDIAL</a:t>
            </a:r>
          </a:p>
        </p:txBody>
      </p:sp>
      <p:pic>
        <p:nvPicPr>
          <p:cNvPr id="12" name="Imagen 11" descr="Imagen 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2639" y="119264"/>
            <a:ext cx="2069841" cy="431746"/>
          </a:xfrm>
          <a:prstGeom prst="rect">
            <a:avLst/>
          </a:prstGeom>
        </p:spPr>
      </p:pic>
      <p:sp>
        <p:nvSpPr>
          <p:cNvPr id="9" name="8 Rectángulo"/>
          <p:cNvSpPr/>
          <p:nvPr/>
        </p:nvSpPr>
        <p:spPr>
          <a:xfrm>
            <a:off x="831272" y="6535882"/>
            <a:ext cx="4042064" cy="17664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925" y="169794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12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75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0" name="WordArt 12"/>
          <p:cNvSpPr>
            <a:spLocks noChangeArrowheads="1" noChangeShapeType="1" noTextEdit="1"/>
          </p:cNvSpPr>
          <p:nvPr/>
        </p:nvSpPr>
        <p:spPr bwMode="auto">
          <a:xfrm>
            <a:off x="3643313" y="3175319"/>
            <a:ext cx="5316537" cy="644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11100" prstMaterial="legacyMatte">
              <a:extrusionClr>
                <a:schemeClr val="bg2"/>
              </a:extrusionClr>
            </a:sp3d>
          </a:bodyPr>
          <a:lstStyle/>
          <a:p>
            <a:pPr algn="ctr"/>
            <a:r>
              <a:rPr lang="es-ES_tradnl" sz="24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279B"/>
                    </a:gs>
                    <a:gs pos="50000">
                      <a:srgbClr val="0033CC"/>
                    </a:gs>
                    <a:gs pos="100000">
                      <a:srgbClr val="00279B"/>
                    </a:gs>
                  </a:gsLst>
                  <a:lin ang="5400000" scaled="1"/>
                </a:gradFill>
                <a:latin typeface="Impact"/>
                <a:ea typeface="Impact"/>
                <a:cs typeface="Impact"/>
              </a:rPr>
              <a:t>INTRODUCCIÓN</a:t>
            </a:r>
            <a:endParaRPr lang="es-ES_tradnl" sz="24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00279B"/>
                  </a:gs>
                  <a:gs pos="50000">
                    <a:srgbClr val="0033CC"/>
                  </a:gs>
                  <a:gs pos="100000">
                    <a:srgbClr val="00279B"/>
                  </a:gs>
                </a:gsLst>
                <a:lin ang="5400000" scaled="1"/>
              </a:gradFill>
              <a:latin typeface="Impact"/>
              <a:ea typeface="Impact"/>
              <a:cs typeface="Impact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218361" y="3260934"/>
            <a:ext cx="2193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s-ES" sz="1200" b="1" dirty="0" smtClean="0">
                <a:solidFill>
                  <a:srgbClr val="0000FF"/>
                </a:solidFill>
                <a:latin typeface="Arial" pitchFamily="-106" charset="0"/>
              </a:rPr>
              <a:t>COMERCIO ELECTRÓNICO</a:t>
            </a:r>
          </a:p>
          <a:p>
            <a:pPr algn="ctr">
              <a:defRPr/>
            </a:pPr>
            <a:r>
              <a:rPr lang="es-ES" sz="1200" b="1" dirty="0" smtClean="0">
                <a:solidFill>
                  <a:srgbClr val="0000FF"/>
                </a:solidFill>
                <a:latin typeface="Arial" pitchFamily="-106" charset="0"/>
              </a:rPr>
              <a:t>E INFORMACIÓN</a:t>
            </a:r>
            <a:endParaRPr lang="es-ES" sz="1200" b="1" dirty="0">
              <a:solidFill>
                <a:srgbClr val="0000FF"/>
              </a:solidFill>
              <a:latin typeface="Arial" pitchFamily="-106" charset="0"/>
            </a:endParaRPr>
          </a:p>
        </p:txBody>
      </p:sp>
      <p:sp>
        <p:nvSpPr>
          <p:cNvPr id="57352" name="Line 14"/>
          <p:cNvSpPr>
            <a:spLocks noChangeShapeType="1"/>
          </p:cNvSpPr>
          <p:nvPr/>
        </p:nvSpPr>
        <p:spPr bwMode="auto">
          <a:xfrm>
            <a:off x="2592388" y="3515045"/>
            <a:ext cx="817562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 dirty="0"/>
          </a:p>
        </p:txBody>
      </p:sp>
      <p:sp>
        <p:nvSpPr>
          <p:cNvPr id="57353" name="Oval 15"/>
          <p:cNvSpPr>
            <a:spLocks noChangeArrowheads="1"/>
          </p:cNvSpPr>
          <p:nvPr/>
        </p:nvSpPr>
        <p:spPr bwMode="auto">
          <a:xfrm>
            <a:off x="2519363" y="3442020"/>
            <a:ext cx="76200" cy="88900"/>
          </a:xfrm>
          <a:prstGeom prst="ellipse">
            <a:avLst/>
          </a:prstGeom>
          <a:gradFill rotWithShape="1">
            <a:gsLst>
              <a:gs pos="0">
                <a:srgbClr val="0000A9"/>
              </a:gs>
              <a:gs pos="50000">
                <a:srgbClr val="0000FF"/>
              </a:gs>
              <a:gs pos="100000">
                <a:srgbClr val="0000A9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prstTxWarp prst="textNoShape">
              <a:avLst/>
            </a:prstTxWarp>
            <a:flatTx/>
          </a:bodyPr>
          <a:lstStyle/>
          <a:p>
            <a:endParaRPr lang="es-ES_tradnl" dirty="0"/>
          </a:p>
        </p:txBody>
      </p:sp>
      <p:sp>
        <p:nvSpPr>
          <p:cNvPr id="57354" name="Oval 16"/>
          <p:cNvSpPr>
            <a:spLocks noChangeArrowheads="1"/>
          </p:cNvSpPr>
          <p:nvPr/>
        </p:nvSpPr>
        <p:spPr bwMode="auto">
          <a:xfrm>
            <a:off x="3382963" y="3515045"/>
            <a:ext cx="76200" cy="88900"/>
          </a:xfrm>
          <a:prstGeom prst="ellipse">
            <a:avLst/>
          </a:prstGeom>
          <a:gradFill rotWithShape="1">
            <a:gsLst>
              <a:gs pos="0">
                <a:srgbClr val="0000A9"/>
              </a:gs>
              <a:gs pos="50000">
                <a:srgbClr val="0000FF"/>
              </a:gs>
              <a:gs pos="100000">
                <a:srgbClr val="0000A9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prstTxWarp prst="textNoShape">
              <a:avLst/>
            </a:prstTxWarp>
            <a:flatTx/>
          </a:bodyPr>
          <a:lstStyle/>
          <a:p>
            <a:endParaRPr lang="es-ES_tradnl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35083" y="214314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4546" name="Picture 2" descr="fond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5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4549" name="Picture 10" descr="fu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351088"/>
            <a:ext cx="9144000" cy="309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5275" name="Text Box 11"/>
          <p:cNvSpPr txBox="1">
            <a:spLocks noChangeArrowheads="1"/>
          </p:cNvSpPr>
          <p:nvPr/>
        </p:nvSpPr>
        <p:spPr bwMode="auto">
          <a:xfrm>
            <a:off x="1692275" y="1592263"/>
            <a:ext cx="5616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 dirty="0">
                <a:solidFill>
                  <a:srgbClr val="A50021"/>
                </a:solidFill>
                <a:latin typeface="Arial" charset="0"/>
              </a:rPr>
              <a:t>ALGUNOS PUNTOS FUERTES Y DEBILES</a:t>
            </a:r>
          </a:p>
        </p:txBody>
      </p:sp>
      <p:pic>
        <p:nvPicPr>
          <p:cNvPr id="13" name="Imagen 12" descr="Imagen 1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22639" y="119264"/>
            <a:ext cx="2069841" cy="431746"/>
          </a:xfrm>
          <a:prstGeom prst="rect">
            <a:avLst/>
          </a:prstGeom>
        </p:spPr>
      </p:pic>
      <p:sp>
        <p:nvSpPr>
          <p:cNvPr id="10" name="9 Rectángulo"/>
          <p:cNvSpPr/>
          <p:nvPr/>
        </p:nvSpPr>
        <p:spPr>
          <a:xfrm>
            <a:off x="831272" y="6535882"/>
            <a:ext cx="4042064" cy="17664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925" y="169794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4546" name="Picture 2" descr="fond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5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5275" name="Text Box 11"/>
          <p:cNvSpPr txBox="1">
            <a:spLocks noChangeArrowheads="1"/>
          </p:cNvSpPr>
          <p:nvPr/>
        </p:nvSpPr>
        <p:spPr bwMode="auto">
          <a:xfrm>
            <a:off x="1091045" y="1592263"/>
            <a:ext cx="6930737" cy="70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square" lIns="92160" tIns="46080" rIns="92160" bIns="46080"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 dirty="0" smtClean="0">
                <a:solidFill>
                  <a:srgbClr val="A50021"/>
                </a:solidFill>
                <a:latin typeface="Arial" charset="0"/>
              </a:rPr>
              <a:t>ETAPAS DEL NEGOCIO ELECTRONICOE –BUSINESS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 dirty="0" smtClean="0">
                <a:latin typeface="Arial" charset="0"/>
              </a:rPr>
              <a:t>CRAIG FELLENSTEIN</a:t>
            </a:r>
            <a:endParaRPr lang="en-GB" sz="2000" b="1" dirty="0">
              <a:latin typeface="Arial" charset="0"/>
            </a:endParaRPr>
          </a:p>
        </p:txBody>
      </p:sp>
      <p:pic>
        <p:nvPicPr>
          <p:cNvPr id="13" name="Imagen 12" descr="Imagen 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2639" y="119264"/>
            <a:ext cx="2069841" cy="431746"/>
          </a:xfrm>
          <a:prstGeom prst="rect">
            <a:avLst/>
          </a:prstGeom>
        </p:spPr>
      </p:pic>
      <p:sp>
        <p:nvSpPr>
          <p:cNvPr id="10" name="9 Rectángulo"/>
          <p:cNvSpPr/>
          <p:nvPr/>
        </p:nvSpPr>
        <p:spPr>
          <a:xfrm>
            <a:off x="831272" y="6535882"/>
            <a:ext cx="4042064" cy="17664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1523999" y="2712027"/>
          <a:ext cx="6497783" cy="2196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2564"/>
                <a:gridCol w="2365219"/>
              </a:tblGrid>
              <a:tr h="434490"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ETAPAS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AÑOS</a:t>
                      </a:r>
                      <a:endParaRPr lang="es-ES" dirty="0"/>
                    </a:p>
                  </a:txBody>
                  <a:tcPr/>
                </a:tc>
              </a:tr>
              <a:tr h="440525">
                <a:tc>
                  <a:txBody>
                    <a:bodyPr/>
                    <a:lstStyle/>
                    <a:p>
                      <a:r>
                        <a:rPr lang="es-CO" dirty="0" smtClean="0"/>
                        <a:t>PRESENCIA DE RED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1995-1996</a:t>
                      </a:r>
                      <a:endParaRPr lang="es-ES" dirty="0"/>
                    </a:p>
                  </a:txBody>
                  <a:tcPr/>
                </a:tc>
              </a:tr>
              <a:tr h="440525">
                <a:tc>
                  <a:txBody>
                    <a:bodyPr/>
                    <a:lstStyle/>
                    <a:p>
                      <a:r>
                        <a:rPr lang="es-CO" dirty="0" smtClean="0"/>
                        <a:t>CENTRO COMERCIALES ELECTRONICOS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1996 -1998</a:t>
                      </a:r>
                      <a:endParaRPr lang="es-ES" dirty="0"/>
                    </a:p>
                  </a:txBody>
                  <a:tcPr/>
                </a:tc>
              </a:tr>
              <a:tr h="440525">
                <a:tc>
                  <a:txBody>
                    <a:bodyPr/>
                    <a:lstStyle/>
                    <a:p>
                      <a:r>
                        <a:rPr lang="es-CO" dirty="0" smtClean="0"/>
                        <a:t>NEGOCIOS</a:t>
                      </a:r>
                      <a:r>
                        <a:rPr lang="es-CO" baseline="0" dirty="0" smtClean="0"/>
                        <a:t> ELECTRONICOS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1998 - 1999 </a:t>
                      </a:r>
                      <a:endParaRPr lang="es-ES" dirty="0"/>
                    </a:p>
                  </a:txBody>
                  <a:tcPr/>
                </a:tc>
              </a:tr>
              <a:tr h="440525">
                <a:tc>
                  <a:txBody>
                    <a:bodyPr/>
                    <a:lstStyle/>
                    <a:p>
                      <a:r>
                        <a:rPr lang="es-CO" dirty="0" smtClean="0"/>
                        <a:t>ECONOMIA</a:t>
                      </a:r>
                      <a:r>
                        <a:rPr lang="es-CO" baseline="0" dirty="0" smtClean="0"/>
                        <a:t> DIGITAL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2000 EN ADELANTE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925" y="169794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6594" name="Picture 2" descr="fond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5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6051" name="Text Box 3"/>
          <p:cNvSpPr txBox="1">
            <a:spLocks noChangeArrowheads="1"/>
          </p:cNvSpPr>
          <p:nvPr/>
        </p:nvSpPr>
        <p:spPr bwMode="auto">
          <a:xfrm>
            <a:off x="228600" y="2246313"/>
            <a:ext cx="5351463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600" b="1" dirty="0">
                <a:latin typeface="Arial" pitchFamily="-108" charset="0"/>
              </a:rPr>
              <a:t>LA GRAN MAYORIA DE EMPRESAS DE ALGUNA U OTRA FORMA HACEN COMERCIO ELECTRÓNICO. EXISTEN ALGUNAS COMPANÍAS QUE LO UTILIZAN DE FORMA </a:t>
            </a:r>
            <a:r>
              <a:rPr lang="es-ES" sz="1600" b="1" dirty="0">
                <a:solidFill>
                  <a:srgbClr val="000099"/>
                </a:solidFill>
                <a:latin typeface="Arial" pitchFamily="-108" charset="0"/>
              </a:rPr>
              <a:t>“EXCLUSIVA”.</a:t>
            </a: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600" b="1" dirty="0">
              <a:solidFill>
                <a:srgbClr val="000099"/>
              </a:solidFill>
              <a:latin typeface="Arial" pitchFamily="-108" charset="0"/>
            </a:endParaRP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600" b="1" dirty="0">
              <a:solidFill>
                <a:srgbClr val="000099"/>
              </a:solidFill>
              <a:latin typeface="Arial" pitchFamily="-108" charset="0"/>
            </a:endParaRP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latin typeface="Arial" pitchFamily="-108" charset="0"/>
              </a:rPr>
              <a:t>ESTAS ORGANIZACIONES SE CONOCEN CON EL NOMBRE DE LAS </a:t>
            </a:r>
            <a:r>
              <a:rPr lang="en-GB" sz="1600" b="1" dirty="0">
                <a:solidFill>
                  <a:srgbClr val="000099"/>
                </a:solidFill>
                <a:latin typeface="Arial" pitchFamily="-108" charset="0"/>
              </a:rPr>
              <a:t>.COM, </a:t>
            </a:r>
            <a:r>
              <a:rPr lang="en-GB" sz="1600" b="1" dirty="0">
                <a:latin typeface="Arial" pitchFamily="-108" charset="0"/>
              </a:rPr>
              <a:t>ALGUNAS DE ELLAS SON:</a:t>
            </a: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600" b="1" dirty="0">
              <a:latin typeface="Arial" pitchFamily="-108" charset="0"/>
            </a:endParaRP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600" b="1" dirty="0">
              <a:latin typeface="Arial" pitchFamily="-108" charset="0"/>
            </a:endParaRPr>
          </a:p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000099"/>
                </a:solidFill>
                <a:latin typeface="Arial" pitchFamily="-108" charset="0"/>
              </a:rPr>
              <a:t> AMAZON</a:t>
            </a:r>
          </a:p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000099"/>
                </a:solidFill>
                <a:latin typeface="Arial" pitchFamily="-108" charset="0"/>
              </a:rPr>
              <a:t> TERRA</a:t>
            </a:r>
          </a:p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000099"/>
                </a:solidFill>
                <a:latin typeface="Arial" pitchFamily="-108" charset="0"/>
              </a:rPr>
              <a:t> YAHOO</a:t>
            </a:r>
          </a:p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000099"/>
                </a:solidFill>
                <a:latin typeface="Arial" pitchFamily="-108" charset="0"/>
              </a:rPr>
              <a:t> GOOGLE</a:t>
            </a:r>
          </a:p>
        </p:txBody>
      </p:sp>
      <p:pic>
        <p:nvPicPr>
          <p:cNvPr id="366596" name="Picture 4" descr="j025448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6650" y="2349500"/>
            <a:ext cx="2100263" cy="284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Imagen 12" descr="Imagen 1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22639" y="119264"/>
            <a:ext cx="2069841" cy="431746"/>
          </a:xfrm>
          <a:prstGeom prst="rect">
            <a:avLst/>
          </a:prstGeom>
        </p:spPr>
      </p:pic>
      <p:sp>
        <p:nvSpPr>
          <p:cNvPr id="10" name="9 Rectángulo"/>
          <p:cNvSpPr/>
          <p:nvPr/>
        </p:nvSpPr>
        <p:spPr>
          <a:xfrm>
            <a:off x="831272" y="6535882"/>
            <a:ext cx="4042064" cy="17664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925" y="169794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12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75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0" name="WordArt 12"/>
          <p:cNvSpPr>
            <a:spLocks noChangeArrowheads="1" noChangeShapeType="1" noTextEdit="1"/>
          </p:cNvSpPr>
          <p:nvPr/>
        </p:nvSpPr>
        <p:spPr bwMode="auto">
          <a:xfrm>
            <a:off x="3643313" y="2982042"/>
            <a:ext cx="5316537" cy="101728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11100" prstMaterial="legacyMatte">
              <a:extrusionClr>
                <a:schemeClr val="bg2"/>
              </a:extrusionClr>
            </a:sp3d>
          </a:bodyPr>
          <a:lstStyle/>
          <a:p>
            <a:pPr algn="ctr"/>
            <a:r>
              <a:rPr lang="es-ES_tradnl" sz="24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279B"/>
                    </a:gs>
                    <a:gs pos="50000">
                      <a:srgbClr val="0033CC"/>
                    </a:gs>
                    <a:gs pos="100000">
                      <a:srgbClr val="00279B"/>
                    </a:gs>
                  </a:gsLst>
                  <a:lin ang="5400000" scaled="1"/>
                </a:gradFill>
                <a:latin typeface="Impact"/>
                <a:ea typeface="Impact"/>
                <a:cs typeface="Impact"/>
              </a:rPr>
              <a:t>CATEGORIAS DEL </a:t>
            </a:r>
          </a:p>
          <a:p>
            <a:pPr algn="ctr"/>
            <a:r>
              <a:rPr lang="es-ES_tradnl" sz="24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279B"/>
                    </a:gs>
                    <a:gs pos="50000">
                      <a:srgbClr val="0033CC"/>
                    </a:gs>
                    <a:gs pos="100000">
                      <a:srgbClr val="00279B"/>
                    </a:gs>
                  </a:gsLst>
                  <a:lin ang="5400000" scaled="1"/>
                </a:gradFill>
                <a:latin typeface="Impact"/>
                <a:ea typeface="Impact"/>
                <a:cs typeface="Impact"/>
              </a:rPr>
              <a:t>COMERCIO ELECTRÓNICO</a:t>
            </a:r>
          </a:p>
          <a:p>
            <a:pPr algn="ctr"/>
            <a:r>
              <a:rPr lang="es-ES_tradnl" sz="24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279B"/>
                    </a:gs>
                    <a:gs pos="50000">
                      <a:srgbClr val="0033CC"/>
                    </a:gs>
                    <a:gs pos="100000">
                      <a:srgbClr val="00279B"/>
                    </a:gs>
                  </a:gsLst>
                  <a:lin ang="5400000" scaled="1"/>
                </a:gradFill>
                <a:latin typeface="Impact"/>
                <a:ea typeface="Impact"/>
                <a:cs typeface="Impact"/>
              </a:rPr>
              <a:t>Y MODELOS DE NEGOCIO</a:t>
            </a:r>
            <a:endParaRPr lang="es-ES_tradnl" sz="24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00279B"/>
                  </a:gs>
                  <a:gs pos="50000">
                    <a:srgbClr val="0033CC"/>
                  </a:gs>
                  <a:gs pos="100000">
                    <a:srgbClr val="00279B"/>
                  </a:gs>
                </a:gsLst>
                <a:lin ang="5400000" scaled="1"/>
              </a:gradFill>
              <a:latin typeface="Impact"/>
              <a:ea typeface="Impact"/>
              <a:cs typeface="Impact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218361" y="3260934"/>
            <a:ext cx="2193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s-ES" sz="1200" b="1" dirty="0" smtClean="0">
                <a:solidFill>
                  <a:srgbClr val="0000FF"/>
                </a:solidFill>
                <a:latin typeface="Arial" pitchFamily="-106" charset="0"/>
              </a:rPr>
              <a:t>COMERCIO ELECTRÓNICO</a:t>
            </a:r>
          </a:p>
          <a:p>
            <a:pPr algn="ctr">
              <a:defRPr/>
            </a:pPr>
            <a:r>
              <a:rPr lang="es-ES" sz="1200" b="1" dirty="0" smtClean="0">
                <a:solidFill>
                  <a:srgbClr val="0000FF"/>
                </a:solidFill>
                <a:latin typeface="Arial" pitchFamily="-106" charset="0"/>
              </a:rPr>
              <a:t>E INFORMACIÓN</a:t>
            </a:r>
            <a:endParaRPr lang="es-ES" sz="1200" b="1" dirty="0">
              <a:solidFill>
                <a:srgbClr val="0000FF"/>
              </a:solidFill>
              <a:latin typeface="Arial" pitchFamily="-106" charset="0"/>
            </a:endParaRPr>
          </a:p>
        </p:txBody>
      </p:sp>
      <p:sp>
        <p:nvSpPr>
          <p:cNvPr id="57352" name="Line 14"/>
          <p:cNvSpPr>
            <a:spLocks noChangeShapeType="1"/>
          </p:cNvSpPr>
          <p:nvPr/>
        </p:nvSpPr>
        <p:spPr bwMode="auto">
          <a:xfrm>
            <a:off x="2592388" y="3515045"/>
            <a:ext cx="817562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 dirty="0"/>
          </a:p>
        </p:txBody>
      </p:sp>
      <p:sp>
        <p:nvSpPr>
          <p:cNvPr id="57353" name="Oval 15"/>
          <p:cNvSpPr>
            <a:spLocks noChangeArrowheads="1"/>
          </p:cNvSpPr>
          <p:nvPr/>
        </p:nvSpPr>
        <p:spPr bwMode="auto">
          <a:xfrm>
            <a:off x="2519363" y="3442020"/>
            <a:ext cx="76200" cy="88900"/>
          </a:xfrm>
          <a:prstGeom prst="ellipse">
            <a:avLst/>
          </a:prstGeom>
          <a:gradFill rotWithShape="1">
            <a:gsLst>
              <a:gs pos="0">
                <a:srgbClr val="0000A9"/>
              </a:gs>
              <a:gs pos="50000">
                <a:srgbClr val="0000FF"/>
              </a:gs>
              <a:gs pos="100000">
                <a:srgbClr val="0000A9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prstTxWarp prst="textNoShape">
              <a:avLst/>
            </a:prstTxWarp>
            <a:flatTx/>
          </a:bodyPr>
          <a:lstStyle/>
          <a:p>
            <a:endParaRPr lang="es-ES_tradnl" dirty="0"/>
          </a:p>
        </p:txBody>
      </p:sp>
      <p:sp>
        <p:nvSpPr>
          <p:cNvPr id="57354" name="Oval 16"/>
          <p:cNvSpPr>
            <a:spLocks noChangeArrowheads="1"/>
          </p:cNvSpPr>
          <p:nvPr/>
        </p:nvSpPr>
        <p:spPr bwMode="auto">
          <a:xfrm>
            <a:off x="3382963" y="3515045"/>
            <a:ext cx="76200" cy="88900"/>
          </a:xfrm>
          <a:prstGeom prst="ellipse">
            <a:avLst/>
          </a:prstGeom>
          <a:gradFill rotWithShape="1">
            <a:gsLst>
              <a:gs pos="0">
                <a:srgbClr val="0000A9"/>
              </a:gs>
              <a:gs pos="50000">
                <a:srgbClr val="0000FF"/>
              </a:gs>
              <a:gs pos="100000">
                <a:srgbClr val="0000A9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prstTxWarp prst="textNoShape">
              <a:avLst/>
            </a:prstTxWarp>
            <a:flatTx/>
          </a:bodyPr>
          <a:lstStyle/>
          <a:p>
            <a:endParaRPr lang="es-ES_tradnl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5" y="169794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42" name="Picture 2" descr="fond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5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8099" name="Text Box 3"/>
          <p:cNvSpPr txBox="1">
            <a:spLocks noChangeArrowheads="1"/>
          </p:cNvSpPr>
          <p:nvPr/>
        </p:nvSpPr>
        <p:spPr bwMode="auto">
          <a:xfrm>
            <a:off x="468313" y="2163763"/>
            <a:ext cx="3551237" cy="407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solidFill>
                  <a:srgbClr val="000099"/>
                </a:solidFill>
                <a:latin typeface="Arial" pitchFamily="-105" charset="0"/>
              </a:rPr>
              <a:t>B2C: “BUSINESS TO CONSUMER”</a:t>
            </a: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6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solidFill>
                  <a:srgbClr val="000099"/>
                </a:solidFill>
                <a:latin typeface="Arial" pitchFamily="-105" charset="0"/>
              </a:rPr>
              <a:t>B2B: “BUSINESS TO BUSINESS”</a:t>
            </a: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6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solidFill>
                  <a:srgbClr val="000099"/>
                </a:solidFill>
                <a:latin typeface="Arial" pitchFamily="-105" charset="0"/>
              </a:rPr>
              <a:t>C2C: “CONSUMER TO CONSUMER”</a:t>
            </a: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6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solidFill>
                  <a:srgbClr val="000099"/>
                </a:solidFill>
                <a:latin typeface="Arial" pitchFamily="-105" charset="0"/>
              </a:rPr>
              <a:t>C2B: “CONSUMER TO BUSINESS”</a:t>
            </a: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6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solidFill>
                  <a:srgbClr val="000099"/>
                </a:solidFill>
                <a:latin typeface="Arial" pitchFamily="-105" charset="0"/>
              </a:rPr>
              <a:t>A2B/C/A: “ADMINISTRATION TO BUSINESS/CONSUMER O ADMINISTRATION</a:t>
            </a: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6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solidFill>
                  <a:srgbClr val="000099"/>
                </a:solidFill>
                <a:latin typeface="Arial" pitchFamily="-105" charset="0"/>
              </a:rPr>
              <a:t>P2P: PEER TO PEER</a:t>
            </a: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6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solidFill>
                  <a:srgbClr val="000099"/>
                </a:solidFill>
                <a:latin typeface="Arial" pitchFamily="-105" charset="0"/>
              </a:rPr>
              <a:t>B2E: BUSINESS TO EMPLOYEE</a:t>
            </a:r>
          </a:p>
        </p:txBody>
      </p:sp>
      <p:sp>
        <p:nvSpPr>
          <p:cNvPr id="388107" name="Text Box 11"/>
          <p:cNvSpPr txBox="1">
            <a:spLocks noChangeArrowheads="1"/>
          </p:cNvSpPr>
          <p:nvPr/>
        </p:nvSpPr>
        <p:spPr bwMode="auto">
          <a:xfrm>
            <a:off x="611188" y="1447800"/>
            <a:ext cx="79930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 dirty="0">
                <a:solidFill>
                  <a:srgbClr val="A50021"/>
                </a:solidFill>
                <a:latin typeface="Arial" pitchFamily="-105" charset="0"/>
              </a:rPr>
              <a:t>QUE MODALIDADES DE COMERCIO ELECTRÓNICO EXISTEN?</a:t>
            </a:r>
          </a:p>
        </p:txBody>
      </p:sp>
      <p:sp>
        <p:nvSpPr>
          <p:cNvPr id="368647" name="AutoShape 12"/>
          <p:cNvSpPr>
            <a:spLocks noChangeArrowheads="1"/>
          </p:cNvSpPr>
          <p:nvPr/>
        </p:nvSpPr>
        <p:spPr bwMode="auto">
          <a:xfrm>
            <a:off x="3924300" y="2276475"/>
            <a:ext cx="360363" cy="215900"/>
          </a:xfrm>
          <a:prstGeom prst="rightArrow">
            <a:avLst>
              <a:gd name="adj1" fmla="val 50000"/>
              <a:gd name="adj2" fmla="val 4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 dirty="0"/>
          </a:p>
        </p:txBody>
      </p:sp>
      <p:sp>
        <p:nvSpPr>
          <p:cNvPr id="368648" name="AutoShape 13"/>
          <p:cNvSpPr>
            <a:spLocks noChangeArrowheads="1"/>
          </p:cNvSpPr>
          <p:nvPr/>
        </p:nvSpPr>
        <p:spPr bwMode="auto">
          <a:xfrm>
            <a:off x="3924300" y="2781300"/>
            <a:ext cx="360363" cy="215900"/>
          </a:xfrm>
          <a:prstGeom prst="rightArrow">
            <a:avLst>
              <a:gd name="adj1" fmla="val 50000"/>
              <a:gd name="adj2" fmla="val 4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 dirty="0"/>
          </a:p>
        </p:txBody>
      </p:sp>
      <p:sp>
        <p:nvSpPr>
          <p:cNvPr id="368649" name="AutoShape 14"/>
          <p:cNvSpPr>
            <a:spLocks noChangeArrowheads="1"/>
          </p:cNvSpPr>
          <p:nvPr/>
        </p:nvSpPr>
        <p:spPr bwMode="auto">
          <a:xfrm>
            <a:off x="3924300" y="3357563"/>
            <a:ext cx="360363" cy="215900"/>
          </a:xfrm>
          <a:prstGeom prst="rightArrow">
            <a:avLst>
              <a:gd name="adj1" fmla="val 50000"/>
              <a:gd name="adj2" fmla="val 4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 dirty="0"/>
          </a:p>
        </p:txBody>
      </p:sp>
      <p:sp>
        <p:nvSpPr>
          <p:cNvPr id="368650" name="AutoShape 15"/>
          <p:cNvSpPr>
            <a:spLocks noChangeArrowheads="1"/>
          </p:cNvSpPr>
          <p:nvPr/>
        </p:nvSpPr>
        <p:spPr bwMode="auto">
          <a:xfrm>
            <a:off x="3924300" y="3860800"/>
            <a:ext cx="360363" cy="215900"/>
          </a:xfrm>
          <a:prstGeom prst="rightArrow">
            <a:avLst>
              <a:gd name="adj1" fmla="val 50000"/>
              <a:gd name="adj2" fmla="val 4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 dirty="0"/>
          </a:p>
        </p:txBody>
      </p:sp>
      <p:sp>
        <p:nvSpPr>
          <p:cNvPr id="368651" name="AutoShape 16"/>
          <p:cNvSpPr>
            <a:spLocks noChangeArrowheads="1"/>
          </p:cNvSpPr>
          <p:nvPr/>
        </p:nvSpPr>
        <p:spPr bwMode="auto">
          <a:xfrm>
            <a:off x="3924300" y="4652963"/>
            <a:ext cx="360363" cy="215900"/>
          </a:xfrm>
          <a:prstGeom prst="rightArrow">
            <a:avLst>
              <a:gd name="adj1" fmla="val 50000"/>
              <a:gd name="adj2" fmla="val 4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 dirty="0"/>
          </a:p>
        </p:txBody>
      </p:sp>
      <p:sp>
        <p:nvSpPr>
          <p:cNvPr id="368652" name="AutoShape 17"/>
          <p:cNvSpPr>
            <a:spLocks noChangeArrowheads="1"/>
          </p:cNvSpPr>
          <p:nvPr/>
        </p:nvSpPr>
        <p:spPr bwMode="auto">
          <a:xfrm>
            <a:off x="3924300" y="5445125"/>
            <a:ext cx="360363" cy="215900"/>
          </a:xfrm>
          <a:prstGeom prst="rightArrow">
            <a:avLst>
              <a:gd name="adj1" fmla="val 50000"/>
              <a:gd name="adj2" fmla="val 4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 dirty="0"/>
          </a:p>
        </p:txBody>
      </p:sp>
      <p:sp>
        <p:nvSpPr>
          <p:cNvPr id="368653" name="AutoShape 18"/>
          <p:cNvSpPr>
            <a:spLocks noChangeArrowheads="1"/>
          </p:cNvSpPr>
          <p:nvPr/>
        </p:nvSpPr>
        <p:spPr bwMode="auto">
          <a:xfrm>
            <a:off x="3924300" y="6021388"/>
            <a:ext cx="360363" cy="215900"/>
          </a:xfrm>
          <a:prstGeom prst="rightArrow">
            <a:avLst>
              <a:gd name="adj1" fmla="val 50000"/>
              <a:gd name="adj2" fmla="val 4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 dirty="0"/>
          </a:p>
        </p:txBody>
      </p:sp>
      <p:sp>
        <p:nvSpPr>
          <p:cNvPr id="368654" name="Text Box 19"/>
          <p:cNvSpPr txBox="1">
            <a:spLocks noChangeArrowheads="1"/>
          </p:cNvSpPr>
          <p:nvPr/>
        </p:nvSpPr>
        <p:spPr bwMode="auto">
          <a:xfrm>
            <a:off x="4429125" y="2198688"/>
            <a:ext cx="451167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s-ES" sz="1300" b="1" dirty="0"/>
              <a:t>VENTA DE PRODUCTOS FINALES A UN CONSUMIDOR</a:t>
            </a:r>
            <a:endParaRPr lang="es-ES_tradnl" sz="1300" b="1" dirty="0"/>
          </a:p>
        </p:txBody>
      </p:sp>
      <p:sp>
        <p:nvSpPr>
          <p:cNvPr id="368655" name="Text Box 20"/>
          <p:cNvSpPr txBox="1">
            <a:spLocks noChangeArrowheads="1"/>
          </p:cNvSpPr>
          <p:nvPr/>
        </p:nvSpPr>
        <p:spPr bwMode="auto">
          <a:xfrm>
            <a:off x="4397375" y="2778125"/>
            <a:ext cx="4573588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s-ES" sz="1300" b="1" dirty="0"/>
              <a:t>COMERCIO ENTRE EMPRESAS, CLIENTE-PROVEEDOR</a:t>
            </a:r>
            <a:endParaRPr lang="es-ES_tradnl" sz="1300" b="1" dirty="0"/>
          </a:p>
        </p:txBody>
      </p:sp>
      <p:sp>
        <p:nvSpPr>
          <p:cNvPr id="368656" name="Text Box 21"/>
          <p:cNvSpPr txBox="1">
            <a:spLocks noChangeArrowheads="1"/>
          </p:cNvSpPr>
          <p:nvPr/>
        </p:nvSpPr>
        <p:spPr bwMode="auto">
          <a:xfrm>
            <a:off x="4733925" y="3284538"/>
            <a:ext cx="39497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s-ES" sz="1300" b="1" dirty="0"/>
              <a:t>SUBASTAS ENTRE USUARIOS PARTICULARES</a:t>
            </a:r>
            <a:endParaRPr lang="es-ES_tradnl" sz="1300" b="1" dirty="0"/>
          </a:p>
        </p:txBody>
      </p:sp>
      <p:sp>
        <p:nvSpPr>
          <p:cNvPr id="368657" name="Text Box 22"/>
          <p:cNvSpPr txBox="1">
            <a:spLocks noChangeArrowheads="1"/>
          </p:cNvSpPr>
          <p:nvPr/>
        </p:nvSpPr>
        <p:spPr bwMode="auto">
          <a:xfrm>
            <a:off x="4335463" y="3789363"/>
            <a:ext cx="47482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s-ES" sz="1300" b="1" dirty="0"/>
              <a:t>AGRUPACIÓN DE CONSUMIDORES PARA INTERACTUAR</a:t>
            </a:r>
          </a:p>
          <a:p>
            <a:pPr algn="ctr"/>
            <a:r>
              <a:rPr lang="es-ES" sz="1300" b="1" dirty="0"/>
              <a:t>CON LAS EMPRESAS.</a:t>
            </a:r>
            <a:endParaRPr lang="es-ES_tradnl" sz="1300" b="1" dirty="0"/>
          </a:p>
        </p:txBody>
      </p:sp>
      <p:sp>
        <p:nvSpPr>
          <p:cNvPr id="368658" name="Text Box 23"/>
          <p:cNvSpPr txBox="1">
            <a:spLocks noChangeArrowheads="1"/>
          </p:cNvSpPr>
          <p:nvPr/>
        </p:nvSpPr>
        <p:spPr bwMode="auto">
          <a:xfrm>
            <a:off x="4219575" y="4524375"/>
            <a:ext cx="496093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s-ES" sz="1300" b="1" dirty="0"/>
              <a:t>RELACIONES CON LAS ADMINISTRACIONES PÚBLICAS</a:t>
            </a:r>
          </a:p>
          <a:p>
            <a:pPr algn="ctr"/>
            <a:r>
              <a:rPr lang="es-ES" sz="1300" b="1" dirty="0"/>
              <a:t>DE LOS CIUDADANOS, EMP. U OTRAS ADMINISTRACIONES</a:t>
            </a:r>
            <a:endParaRPr lang="es-ES_tradnl" sz="1300" b="1" dirty="0"/>
          </a:p>
        </p:txBody>
      </p:sp>
      <p:sp>
        <p:nvSpPr>
          <p:cNvPr id="368659" name="Text Box 24"/>
          <p:cNvSpPr txBox="1">
            <a:spLocks noChangeArrowheads="1"/>
          </p:cNvSpPr>
          <p:nvPr/>
        </p:nvSpPr>
        <p:spPr bwMode="auto">
          <a:xfrm>
            <a:off x="5792788" y="5443538"/>
            <a:ext cx="17907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s-ES" sz="1300" b="1" dirty="0"/>
              <a:t>DE AMIGO A AMIGO</a:t>
            </a:r>
            <a:endParaRPr lang="es-ES_tradnl" sz="1300" b="1" dirty="0"/>
          </a:p>
        </p:txBody>
      </p:sp>
      <p:sp>
        <p:nvSpPr>
          <p:cNvPr id="368660" name="Text Box 25"/>
          <p:cNvSpPr txBox="1">
            <a:spLocks noChangeArrowheads="1"/>
          </p:cNvSpPr>
          <p:nvPr/>
        </p:nvSpPr>
        <p:spPr bwMode="auto">
          <a:xfrm>
            <a:off x="4319588" y="6018213"/>
            <a:ext cx="47752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s-ES" sz="1300" b="1" dirty="0"/>
              <a:t>RELACIONES ENTRE UNA EMPRESA Y UN TRABAJADOR</a:t>
            </a:r>
            <a:endParaRPr lang="es-ES_tradnl" sz="1300" b="1" dirty="0"/>
          </a:p>
        </p:txBody>
      </p:sp>
      <p:pic>
        <p:nvPicPr>
          <p:cNvPr id="29" name="Imagen 28" descr="Imagen 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2639" y="119264"/>
            <a:ext cx="2069841" cy="431746"/>
          </a:xfrm>
          <a:prstGeom prst="rect">
            <a:avLst/>
          </a:prstGeom>
        </p:spPr>
      </p:pic>
      <p:sp>
        <p:nvSpPr>
          <p:cNvPr id="24" name="23 Rectángulo"/>
          <p:cNvSpPr/>
          <p:nvPr/>
        </p:nvSpPr>
        <p:spPr>
          <a:xfrm>
            <a:off x="831272" y="6535882"/>
            <a:ext cx="4042064" cy="17664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925" y="169794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4786" name="Picture 2" descr="fond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5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23" name="Text Box 3"/>
          <p:cNvSpPr txBox="1">
            <a:spLocks noChangeArrowheads="1"/>
          </p:cNvSpPr>
          <p:nvPr/>
        </p:nvSpPr>
        <p:spPr bwMode="auto">
          <a:xfrm>
            <a:off x="228600" y="2587625"/>
            <a:ext cx="5638800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600" b="1" dirty="0">
                <a:latin typeface="Arial" pitchFamily="-105" charset="0"/>
              </a:rPr>
              <a:t>LAS EMPRESAS QUE CENTRAN SU NEGOCIO PRINCIPALMENTE EN INTERNET TIENEN DISPONIBLES LOS SIGUIENTES MODELOS DE NEGOCIO:</a:t>
            </a: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600" b="1" dirty="0">
              <a:latin typeface="Arial" pitchFamily="-105" charset="0"/>
            </a:endParaRP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600" b="1" dirty="0">
              <a:latin typeface="Arial" pitchFamily="-105" charset="0"/>
            </a:endParaRPr>
          </a:p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000099"/>
                </a:solidFill>
                <a:latin typeface="Arial" pitchFamily="-105" charset="0"/>
              </a:rPr>
              <a:t> BASADOS EN AUDIENCIA.</a:t>
            </a:r>
          </a:p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000099"/>
                </a:solidFill>
                <a:latin typeface="Arial" pitchFamily="-105" charset="0"/>
              </a:rPr>
              <a:t> COMISIONES.</a:t>
            </a:r>
          </a:p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000099"/>
                </a:solidFill>
                <a:latin typeface="Arial" pitchFamily="-105" charset="0"/>
              </a:rPr>
              <a:t> EXPLOTAR INFORMACIÓN.</a:t>
            </a:r>
          </a:p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000099"/>
                </a:solidFill>
                <a:latin typeface="Arial" pitchFamily="-105" charset="0"/>
              </a:rPr>
              <a:t> VENTA DE PRODUCTOS.</a:t>
            </a:r>
          </a:p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000099"/>
                </a:solidFill>
                <a:latin typeface="Arial" pitchFamily="-105" charset="0"/>
              </a:rPr>
              <a:t> SUSCRIPCIÓN.</a:t>
            </a:r>
          </a:p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000099"/>
                </a:solidFill>
                <a:latin typeface="Arial" pitchFamily="-105" charset="0"/>
              </a:rPr>
              <a:t> VENTA DE CONTENIDOS.</a:t>
            </a:r>
          </a:p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000099"/>
                </a:solidFill>
                <a:latin typeface="Arial" pitchFamily="-105" charset="0"/>
              </a:rPr>
              <a:t> FRANQUICIA.</a:t>
            </a:r>
          </a:p>
        </p:txBody>
      </p:sp>
      <p:pic>
        <p:nvPicPr>
          <p:cNvPr id="374788" name="Picture 4" descr="j025448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6650" y="2671763"/>
            <a:ext cx="2100263" cy="284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32" name="Text Box 12"/>
          <p:cNvSpPr txBox="1">
            <a:spLocks noChangeArrowheads="1"/>
          </p:cNvSpPr>
          <p:nvPr/>
        </p:nvSpPr>
        <p:spPr bwMode="auto">
          <a:xfrm>
            <a:off x="1117600" y="1663700"/>
            <a:ext cx="6983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 dirty="0">
                <a:solidFill>
                  <a:srgbClr val="A50021"/>
                </a:solidFill>
                <a:latin typeface="Arial" charset="0"/>
              </a:rPr>
              <a:t>QUE MODELOS DE NEGOCIO EXISTEN EN LAS  .COM?</a:t>
            </a:r>
          </a:p>
        </p:txBody>
      </p:sp>
      <p:pic>
        <p:nvPicPr>
          <p:cNvPr id="14" name="Imagen 13" descr="Imagen 1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22639" y="119264"/>
            <a:ext cx="2069841" cy="431746"/>
          </a:xfrm>
          <a:prstGeom prst="rect">
            <a:avLst/>
          </a:prstGeom>
        </p:spPr>
      </p:pic>
      <p:sp>
        <p:nvSpPr>
          <p:cNvPr id="10" name="9 Rectángulo"/>
          <p:cNvSpPr/>
          <p:nvPr/>
        </p:nvSpPr>
        <p:spPr>
          <a:xfrm>
            <a:off x="831272" y="6535882"/>
            <a:ext cx="4042064" cy="17664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925" y="169794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6834" name="14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438" y="0"/>
            <a:ext cx="942975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361950" y="1879600"/>
            <a:ext cx="5638800" cy="447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solidFill>
                  <a:srgbClr val="000099"/>
                </a:solidFill>
                <a:latin typeface="Arial" pitchFamily="-105" charset="0"/>
              </a:rPr>
              <a:t> BASADOS EN AUDIENCIA</a:t>
            </a:r>
          </a:p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latin typeface="Arial" pitchFamily="-105" charset="0"/>
              </a:rPr>
              <a:t>MODELO SIMILAR AL UTILIZADO POR LAS CADENAS DE TELEVISIÓN Y RADIO. SE OBTIENEN INGRESOS A TRAVÉS DE LA PUBLICIDAD Y DE LOS PATROCINADORES.</a:t>
            </a:r>
          </a:p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solidFill>
                  <a:srgbClr val="000099"/>
                </a:solidFill>
                <a:latin typeface="Arial" pitchFamily="-105" charset="0"/>
              </a:rPr>
              <a:t> COMISIONES</a:t>
            </a:r>
          </a:p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latin typeface="Arial" pitchFamily="-105" charset="0"/>
              </a:rPr>
              <a:t>SON INTERMEDIARIOS QUE PONEN EN CONTACTO COMPRADORES Y VENDEDORES, FACILITANDO LAS TRANSACCIONES Y OBTENIENDO POR ELLO UNA COMISIÓN PREESTABLECIDA.</a:t>
            </a:r>
            <a:r>
              <a:rPr lang="en-GB" sz="1500" b="1" dirty="0">
                <a:solidFill>
                  <a:srgbClr val="000099"/>
                </a:solidFill>
                <a:latin typeface="Arial" pitchFamily="-105" charset="0"/>
              </a:rPr>
              <a:t> </a:t>
            </a: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20000"/>
              <a:buFont typeface="Arial" pitchFamily="-105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solidFill>
                  <a:srgbClr val="000099"/>
                </a:solidFill>
                <a:latin typeface="Arial" pitchFamily="-105" charset="0"/>
              </a:rPr>
              <a:t> EXPLOTAR INFORMACIÓN</a:t>
            </a:r>
          </a:p>
          <a:p>
            <a:pPr algn="ctr" eaLnBrk="0" hangingPunct="0">
              <a:buSzPct val="120000"/>
              <a:buFont typeface="Arial" pitchFamily="-105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latin typeface="Arial" pitchFamily="-105" charset="0"/>
              </a:rPr>
              <a:t>LAS EMPRESAS CAPTAN INFORMACIÓN DE LOS USUARIOS,  COMO POR EJEMPLO SUS HÁBITOS DE COMPRA, Y DESPUES VENDEN ESA INFORMACIÓN AL MEJOR POSTOR.</a:t>
            </a:r>
          </a:p>
        </p:txBody>
      </p:sp>
      <p:pic>
        <p:nvPicPr>
          <p:cNvPr id="376837" name="Picture 4" descr="j025448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2655888"/>
            <a:ext cx="2100263" cy="284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925" y="169794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858" name="14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438" y="0"/>
            <a:ext cx="942975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361950" y="1879600"/>
            <a:ext cx="5638800" cy="447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solidFill>
                  <a:srgbClr val="000099"/>
                </a:solidFill>
                <a:latin typeface="Arial" pitchFamily="-105" charset="0"/>
              </a:rPr>
              <a:t> VENTA DE PRODUCTOS</a:t>
            </a:r>
          </a:p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latin typeface="Arial" pitchFamily="-105" charset="0"/>
              </a:rPr>
              <a:t>SE TRATA SIMPLEMENTE DE LA VENTA DE PRODUCTOS O SERVICIOS A TRAVÉS DE INTERNET.</a:t>
            </a:r>
          </a:p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solidFill>
                  <a:srgbClr val="000099"/>
                </a:solidFill>
                <a:latin typeface="Arial" pitchFamily="-105" charset="0"/>
              </a:rPr>
              <a:t> SUSCRIPCIÓN</a:t>
            </a:r>
          </a:p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latin typeface="Arial" pitchFamily="-105" charset="0"/>
              </a:rPr>
              <a:t>LOS USUARIOS PAGAN POR ACCEDER A UN SITIO WEB EN PARTICULAR Y CONSULTAR CIERTA INFORMACIÓN. UN EJEMPLO MUY CLARO DE ESTE MODELO, SON LAS REVISTAS ACADÉMICAS ONLINE.</a:t>
            </a: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20000"/>
              <a:buFont typeface="Arial" pitchFamily="-105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solidFill>
                  <a:srgbClr val="000099"/>
                </a:solidFill>
                <a:latin typeface="Arial" pitchFamily="-105" charset="0"/>
              </a:rPr>
              <a:t> VENTA DE CONTENIDOS</a:t>
            </a:r>
          </a:p>
          <a:p>
            <a:pPr algn="ctr" eaLnBrk="0" hangingPunct="0">
              <a:buSzPct val="120000"/>
              <a:buFont typeface="Arial" pitchFamily="-105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latin typeface="Arial" pitchFamily="-105" charset="0"/>
              </a:rPr>
              <a:t>CIERTAS EMPRESAS PUEDEN VENDER INFORMACIÓN ECONÓMICA Y FINANCIERA DE UN DETERMINADO SECTOR DE LA ECONOMÍA. EL BUSCADOR GOOGLE SUMINISTRA SUS BÚSQUEDAS A YAHOO, SIENDO ESTA UNA DE SUS FUENTES PRINCIPALES DE INGRESOS.</a:t>
            </a:r>
          </a:p>
        </p:txBody>
      </p:sp>
      <p:pic>
        <p:nvPicPr>
          <p:cNvPr id="377861" name="Picture 4" descr="j025448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2655888"/>
            <a:ext cx="2100263" cy="284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925" y="169794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82" name="14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438" y="0"/>
            <a:ext cx="942975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361950" y="2600325"/>
            <a:ext cx="5638800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spAutoFit/>
          </a:bodyPr>
          <a:lstStyle/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700" b="1" dirty="0">
                <a:solidFill>
                  <a:srgbClr val="000099"/>
                </a:solidFill>
                <a:latin typeface="Arial" charset="0"/>
              </a:rPr>
              <a:t> FRANQUICIA</a:t>
            </a:r>
          </a:p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700" b="1" dirty="0">
              <a:solidFill>
                <a:srgbClr val="000099"/>
              </a:solidFill>
              <a:latin typeface="Arial" charset="0"/>
            </a:endParaRPr>
          </a:p>
          <a:p>
            <a:pPr algn="ctr" eaLnBrk="0" hangingPunct="0">
              <a:buSzPct val="120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700" b="1" dirty="0">
              <a:solidFill>
                <a:srgbClr val="000099"/>
              </a:solidFill>
              <a:latin typeface="Arial" charset="0"/>
            </a:endParaRP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700" b="1" dirty="0">
                <a:latin typeface="Arial" charset="0"/>
              </a:rPr>
              <a:t>LA FRANQUICIA ES UN SISTEMA COMERCIAL QUE PERMITE EXPLOTAR COMERCIALMENTE UNA MARCA, SERVICIO O PRODUCTO CON UNA IMAGEN YA ASENTADA, DENTRO DE UNA RED LOCAL, NACIONAL O INTERNACIONAL.</a:t>
            </a:r>
          </a:p>
        </p:txBody>
      </p:sp>
      <p:pic>
        <p:nvPicPr>
          <p:cNvPr id="378885" name="Picture 4" descr="j025448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2655888"/>
            <a:ext cx="2100263" cy="284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925" y="169794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9906" name="14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75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228600" y="2619375"/>
            <a:ext cx="5351463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700" b="1" dirty="0">
                <a:latin typeface="Arial" pitchFamily="-108" charset="0"/>
              </a:rPr>
              <a:t>LOS PRODUCTOS QUE MAS SE COMPRAN A TRAVÉS DE INTERNET, EN SU ORDEN SON:</a:t>
            </a: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700" b="1" dirty="0">
              <a:latin typeface="Arial" pitchFamily="-108" charset="0"/>
            </a:endParaRPr>
          </a:p>
          <a:p>
            <a:pPr algn="ctr" eaLnBrk="0" hangingPunct="0">
              <a:buSzPct val="120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700" b="1" dirty="0">
                <a:solidFill>
                  <a:srgbClr val="000099"/>
                </a:solidFill>
                <a:latin typeface="Arial" pitchFamily="-108" charset="0"/>
              </a:rPr>
              <a:t> LIBROS</a:t>
            </a:r>
          </a:p>
          <a:p>
            <a:pPr algn="ctr" eaLnBrk="0" hangingPunct="0">
              <a:buSzPct val="120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700" b="1" dirty="0">
                <a:solidFill>
                  <a:srgbClr val="000099"/>
                </a:solidFill>
                <a:latin typeface="Arial" pitchFamily="-108" charset="0"/>
              </a:rPr>
              <a:t> VIDEOS, DVDs Y JUEGOS</a:t>
            </a:r>
          </a:p>
          <a:p>
            <a:pPr algn="ctr" eaLnBrk="0" hangingPunct="0">
              <a:buSzPct val="120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700" b="1" dirty="0">
                <a:solidFill>
                  <a:srgbClr val="000099"/>
                </a:solidFill>
                <a:latin typeface="Arial" pitchFamily="-108" charset="0"/>
              </a:rPr>
              <a:t> TIQUETES AEREOS</a:t>
            </a:r>
          </a:p>
          <a:p>
            <a:pPr algn="ctr" eaLnBrk="0" hangingPunct="0">
              <a:buSzPct val="120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700" b="1" dirty="0">
                <a:solidFill>
                  <a:srgbClr val="000099"/>
                </a:solidFill>
                <a:latin typeface="Arial" pitchFamily="-108" charset="0"/>
              </a:rPr>
              <a:t> EQUIPO ELECTRÓNICO</a:t>
            </a: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700" b="1" dirty="0">
              <a:solidFill>
                <a:srgbClr val="0033CC"/>
              </a:solidFill>
              <a:latin typeface="Arial" pitchFamily="-108" charset="0"/>
            </a:endParaRPr>
          </a:p>
        </p:txBody>
      </p:sp>
      <p:pic>
        <p:nvPicPr>
          <p:cNvPr id="379909" name="Picture 4" descr="j025448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6650" y="2349500"/>
            <a:ext cx="2100263" cy="284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925" y="169794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12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75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571501" y="2038350"/>
            <a:ext cx="8021781" cy="3232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square"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LAS TECNOLOGÍAS DE LA INFORMACIÓN Y LA COMUNICACIÓN HAN TRANSFORMADO SUSTANCIALMENTE LA FORMA EN QUE LAS PERSONAS VIVEN Y TRABAJAN, CAMBIANDO LA SOCIEDAD EN LA QUE VIVIMOS, LLEVANDONOS A ESTAR INSERTOS EN LO QUE HOY CONOCEMOS COMO </a:t>
            </a:r>
            <a:r>
              <a:rPr lang="es-CO" altLang="zh-CN" sz="1700" b="1" dirty="0">
                <a:solidFill>
                  <a:srgbClr val="000099"/>
                </a:solidFill>
                <a:latin typeface="Arial" pitchFamily="-106" charset="0"/>
                <a:ea typeface="SimSun" pitchFamily="2" charset="-122"/>
                <a:cs typeface="SimSun" pitchFamily="2" charset="-122"/>
              </a:rPr>
              <a:t>“SOCIEDAD DE LA INFORMACIÓN</a:t>
            </a:r>
            <a:r>
              <a:rPr lang="es-CO" altLang="zh-CN" sz="1700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”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solidFill>
                  <a:srgbClr val="000099"/>
                </a:solidFill>
                <a:latin typeface="Arial" pitchFamily="-106" charset="0"/>
                <a:ea typeface="SimSun" pitchFamily="2" charset="-122"/>
                <a:cs typeface="SimSun" pitchFamily="2" charset="-122"/>
              </a:rPr>
              <a:t>“SOCIEDAD EN LA CUAL TODOS LOS INDIVIDUOS QUE LA CONFORMAN TENGAN FÁCIL ACCESO A LA INFORMACIÓN Y AL CONOCIMIENTO EXISTENTE, DE TAL FORMA QUE CADA PERSONA SE DESARROLLE PLENAMENTE Y MEJORE SU CALIDAD DE VIDA INDIVIDUALMENTE, PERO TAMBIÉN DE FORMA COLECTIVA”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35083" y="214314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1954" name="14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75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228600" y="2441575"/>
            <a:ext cx="5351463" cy="274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700" b="1" dirty="0">
                <a:latin typeface="Arial" pitchFamily="-108" charset="0"/>
              </a:rPr>
              <a:t>DE ACUERDO A DATOS DE LA EMPRESA BRASILEÑA </a:t>
            </a:r>
            <a:r>
              <a:rPr lang="es-ES" sz="1700" b="1" dirty="0">
                <a:solidFill>
                  <a:srgbClr val="000099"/>
                </a:solidFill>
                <a:latin typeface="Arial" pitchFamily="-108" charset="0"/>
              </a:rPr>
              <a:t>“BUSCAPE”, </a:t>
            </a:r>
            <a:r>
              <a:rPr lang="es-ES" sz="1700" b="1" dirty="0">
                <a:latin typeface="Arial" pitchFamily="-108" charset="0"/>
              </a:rPr>
              <a:t>EN COLOMBIA EXISTEN </a:t>
            </a:r>
            <a:r>
              <a:rPr lang="es-ES" sz="1700" b="1" dirty="0">
                <a:solidFill>
                  <a:srgbClr val="000099"/>
                </a:solidFill>
                <a:latin typeface="Arial" pitchFamily="-108" charset="0"/>
              </a:rPr>
              <a:t>436 TIENDAS </a:t>
            </a:r>
            <a:r>
              <a:rPr lang="es-ES" sz="1700" b="1" dirty="0">
                <a:latin typeface="Arial" pitchFamily="-108" charset="0"/>
              </a:rPr>
              <a:t>QUE OFRECEN SUS PRODUCTOS A TRAVÉS DE INTERNET, Y EL TOTAL DE PRODUCTOS DISPONIBLES ONLINE EN COLOMBIA  ASCIENDE A </a:t>
            </a:r>
            <a:r>
              <a:rPr lang="es-ES" sz="1700" b="1" dirty="0">
                <a:solidFill>
                  <a:srgbClr val="000099"/>
                </a:solidFill>
                <a:latin typeface="Arial" pitchFamily="-108" charset="0"/>
              </a:rPr>
              <a:t>700.000.</a:t>
            </a: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700" b="1" dirty="0">
              <a:solidFill>
                <a:srgbClr val="000099"/>
              </a:solidFill>
              <a:latin typeface="Arial" pitchFamily="-108" charset="0"/>
            </a:endParaRP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700" b="1" dirty="0">
              <a:solidFill>
                <a:srgbClr val="000099"/>
              </a:solidFill>
              <a:latin typeface="Arial" pitchFamily="-108" charset="0"/>
            </a:endParaRPr>
          </a:p>
          <a:p>
            <a:pPr algn="ctr" eaLnBrk="0" hangingPunct="0">
              <a:buSzPct val="12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 dirty="0">
                <a:solidFill>
                  <a:srgbClr val="A50021"/>
                </a:solidFill>
                <a:latin typeface="Arial" pitchFamily="-108" charset="0"/>
              </a:rPr>
              <a:t>EL COMERCIO ELECTRÓNICO EN COLOMBIA NO DESPEGA</a:t>
            </a:r>
          </a:p>
        </p:txBody>
      </p:sp>
      <p:pic>
        <p:nvPicPr>
          <p:cNvPr id="381957" name="Picture 4" descr="j025448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6650" y="2349500"/>
            <a:ext cx="2100263" cy="284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925" y="169794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12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75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0" name="WordArt 12"/>
          <p:cNvSpPr>
            <a:spLocks noChangeArrowheads="1" noChangeShapeType="1" noTextEdit="1"/>
          </p:cNvSpPr>
          <p:nvPr/>
        </p:nvSpPr>
        <p:spPr bwMode="auto">
          <a:xfrm>
            <a:off x="3643313" y="2982042"/>
            <a:ext cx="5316537" cy="101728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11100" prstMaterial="legacyMatte">
              <a:extrusionClr>
                <a:schemeClr val="bg2"/>
              </a:extrusionClr>
            </a:sp3d>
          </a:bodyPr>
          <a:lstStyle/>
          <a:p>
            <a:pPr algn="ctr"/>
            <a:r>
              <a:rPr lang="es-ES_tradnl" sz="24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279B"/>
                    </a:gs>
                    <a:gs pos="50000">
                      <a:srgbClr val="0033CC"/>
                    </a:gs>
                    <a:gs pos="100000">
                      <a:srgbClr val="00279B"/>
                    </a:gs>
                  </a:gsLst>
                  <a:lin ang="5400000" scaled="1"/>
                </a:gradFill>
                <a:latin typeface="Impact"/>
                <a:ea typeface="Impact"/>
                <a:cs typeface="Impact"/>
              </a:rPr>
              <a:t>SEGURIDAD Y PRIVACIDAD EN </a:t>
            </a:r>
          </a:p>
          <a:p>
            <a:pPr algn="ctr"/>
            <a:r>
              <a:rPr lang="es-ES_tradnl" sz="24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279B"/>
                    </a:gs>
                    <a:gs pos="50000">
                      <a:srgbClr val="0033CC"/>
                    </a:gs>
                    <a:gs pos="100000">
                      <a:srgbClr val="00279B"/>
                    </a:gs>
                  </a:gsLst>
                  <a:lin ang="5400000" scaled="1"/>
                </a:gradFill>
                <a:latin typeface="Impact"/>
                <a:ea typeface="Impact"/>
                <a:cs typeface="Impact"/>
              </a:rPr>
              <a:t>EL COMERCIO ELECTRÓNICO</a:t>
            </a:r>
            <a:endParaRPr lang="es-ES_tradnl" sz="24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00279B"/>
                  </a:gs>
                  <a:gs pos="50000">
                    <a:srgbClr val="0033CC"/>
                  </a:gs>
                  <a:gs pos="100000">
                    <a:srgbClr val="00279B"/>
                  </a:gs>
                </a:gsLst>
                <a:lin ang="5400000" scaled="1"/>
              </a:gradFill>
              <a:latin typeface="Impact"/>
              <a:ea typeface="Impact"/>
              <a:cs typeface="Impact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218361" y="3260934"/>
            <a:ext cx="2193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s-ES" sz="1200" b="1" dirty="0" smtClean="0">
                <a:solidFill>
                  <a:srgbClr val="0000FF"/>
                </a:solidFill>
                <a:latin typeface="Arial" pitchFamily="-106" charset="0"/>
              </a:rPr>
              <a:t>COMERCIO ELECTRÓNICO</a:t>
            </a:r>
          </a:p>
          <a:p>
            <a:pPr algn="ctr">
              <a:defRPr/>
            </a:pPr>
            <a:r>
              <a:rPr lang="es-ES" sz="1200" b="1" dirty="0" smtClean="0">
                <a:solidFill>
                  <a:srgbClr val="0000FF"/>
                </a:solidFill>
                <a:latin typeface="Arial" pitchFamily="-106" charset="0"/>
              </a:rPr>
              <a:t>E INFORMACIÓN</a:t>
            </a:r>
            <a:endParaRPr lang="es-ES" sz="1200" b="1" dirty="0">
              <a:solidFill>
                <a:srgbClr val="0000FF"/>
              </a:solidFill>
              <a:latin typeface="Arial" pitchFamily="-106" charset="0"/>
            </a:endParaRPr>
          </a:p>
        </p:txBody>
      </p:sp>
      <p:sp>
        <p:nvSpPr>
          <p:cNvPr id="57352" name="Line 14"/>
          <p:cNvSpPr>
            <a:spLocks noChangeShapeType="1"/>
          </p:cNvSpPr>
          <p:nvPr/>
        </p:nvSpPr>
        <p:spPr bwMode="auto">
          <a:xfrm>
            <a:off x="2592388" y="3515045"/>
            <a:ext cx="817562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 dirty="0"/>
          </a:p>
        </p:txBody>
      </p:sp>
      <p:sp>
        <p:nvSpPr>
          <p:cNvPr id="57353" name="Oval 15"/>
          <p:cNvSpPr>
            <a:spLocks noChangeArrowheads="1"/>
          </p:cNvSpPr>
          <p:nvPr/>
        </p:nvSpPr>
        <p:spPr bwMode="auto">
          <a:xfrm>
            <a:off x="2519363" y="3442020"/>
            <a:ext cx="76200" cy="88900"/>
          </a:xfrm>
          <a:prstGeom prst="ellipse">
            <a:avLst/>
          </a:prstGeom>
          <a:gradFill rotWithShape="1">
            <a:gsLst>
              <a:gs pos="0">
                <a:srgbClr val="0000A9"/>
              </a:gs>
              <a:gs pos="50000">
                <a:srgbClr val="0000FF"/>
              </a:gs>
              <a:gs pos="100000">
                <a:srgbClr val="0000A9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prstTxWarp prst="textNoShape">
              <a:avLst/>
            </a:prstTxWarp>
            <a:flatTx/>
          </a:bodyPr>
          <a:lstStyle/>
          <a:p>
            <a:endParaRPr lang="es-ES_tradnl" dirty="0"/>
          </a:p>
        </p:txBody>
      </p:sp>
      <p:sp>
        <p:nvSpPr>
          <p:cNvPr id="57354" name="Oval 16"/>
          <p:cNvSpPr>
            <a:spLocks noChangeArrowheads="1"/>
          </p:cNvSpPr>
          <p:nvPr/>
        </p:nvSpPr>
        <p:spPr bwMode="auto">
          <a:xfrm>
            <a:off x="3382963" y="3515045"/>
            <a:ext cx="76200" cy="88900"/>
          </a:xfrm>
          <a:prstGeom prst="ellipse">
            <a:avLst/>
          </a:prstGeom>
          <a:gradFill rotWithShape="1">
            <a:gsLst>
              <a:gs pos="0">
                <a:srgbClr val="0000A9"/>
              </a:gs>
              <a:gs pos="50000">
                <a:srgbClr val="0000FF"/>
              </a:gs>
              <a:gs pos="100000">
                <a:srgbClr val="0000A9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prstTxWarp prst="textNoShape">
              <a:avLst/>
            </a:prstTxWarp>
            <a:flatTx/>
          </a:bodyPr>
          <a:lstStyle/>
          <a:p>
            <a:endParaRPr lang="es-ES_tradnl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41722" y="180185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7074" name="14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7078" name="Picture 4" descr="PE01799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2628900"/>
            <a:ext cx="2830513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533400" y="1828800"/>
            <a:ext cx="5334000" cy="447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solidFill>
                  <a:srgbClr val="000090"/>
                </a:solidFill>
                <a:latin typeface="Arial" pitchFamily="-108" charset="0"/>
              </a:rPr>
              <a:t>RIESGOS Y AMENAZAS PARA LOS NEGOCIOS ELECTRÓNICOS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latin typeface="Arial" pitchFamily="-108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latin typeface="Arial" pitchFamily="-108" charset="0"/>
              </a:rPr>
              <a:t>LOS </a:t>
            </a:r>
            <a:r>
              <a:rPr lang="en-GB" sz="1500" b="1" dirty="0">
                <a:solidFill>
                  <a:srgbClr val="000090"/>
                </a:solidFill>
                <a:latin typeface="Arial" pitchFamily="-108" charset="0"/>
              </a:rPr>
              <a:t>DELITOS INFORMÁTICOS </a:t>
            </a:r>
            <a:r>
              <a:rPr lang="en-GB" sz="1500" b="1" dirty="0">
                <a:latin typeface="Arial" pitchFamily="-108" charset="0"/>
              </a:rPr>
              <a:t>SON TODOS AQUELLOS ACTOS O HECHOS ILICITOS REALIZADOS, GENERALMENTE POR LAS PERSONAS, QUE BUSCAN,  A TRAVÉS DE UN USO INDEBIDO DE LOS MEDIOS INFORMÁTICOS, OBTENER UN FIN U OBJETIVO EN PARTICULAR.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latin typeface="Arial" pitchFamily="-108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latin typeface="Arial" pitchFamily="-108" charset="0"/>
              </a:rPr>
              <a:t>DE ACUERDO CON LA DEFINICIÓN ELABORADA  POR UN GRUPO DE EXPERTOS, INVITADOS POR LA </a:t>
            </a:r>
            <a:r>
              <a:rPr lang="en-GB" sz="1500" b="1" dirty="0">
                <a:solidFill>
                  <a:srgbClr val="000099"/>
                </a:solidFill>
                <a:latin typeface="Arial" pitchFamily="-108" charset="0"/>
              </a:rPr>
              <a:t>OCDE</a:t>
            </a:r>
            <a:r>
              <a:rPr lang="en-GB" sz="1500" b="1" dirty="0">
                <a:latin typeface="Arial" pitchFamily="-108" charset="0"/>
              </a:rPr>
              <a:t>  A PARIS EN MAYO DE 1983, EL TÉRMINO </a:t>
            </a:r>
            <a:r>
              <a:rPr lang="en-GB" sz="1500" b="1" dirty="0">
                <a:solidFill>
                  <a:srgbClr val="000090"/>
                </a:solidFill>
                <a:latin typeface="Arial" pitchFamily="-108" charset="0"/>
              </a:rPr>
              <a:t>DELITOS RELACIONADOS CON LAS COMPUTADORAS </a:t>
            </a:r>
            <a:r>
              <a:rPr lang="en-GB" sz="1500" b="1" dirty="0">
                <a:latin typeface="Arial" pitchFamily="-108" charset="0"/>
              </a:rPr>
              <a:t>SE DEFINE COMO CUALQUIER COMPORTAMIENTO  ANTÍJURÍDICO, NO ÉTICO O NO AUTORIZADO, RELACIONADO CON EL PROCESAMIENTO  AUTOMÁTICO DE DATOS Y/O TRANSMISIONES DE DATOS.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52" y="180185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8098" name="14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8102" name="Picture 4" descr="PE01799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2628900"/>
            <a:ext cx="2830513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500063" y="2381250"/>
            <a:ext cx="5334000" cy="280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latin typeface="Arial" pitchFamily="-105" charset="0"/>
              </a:rPr>
              <a:t>DE ACUERDO AL CÓDIGO PENAL COLOMBIANO, LOS DELITOS INFORMÁTICOS PUEDEN COMPRENDER AQUELLAS CONDUCTAS QUE RECAEN SOBRE LAS HERRAMIENTAS INFORMÁTICAS PROPIAMENTE DICHAS, BIEN SEAN PROGRAMAS, COMPUTADORAS, ETC, Y AQUELLAS CONDUCTAS QUE VALIENDOSE DE LOS MEDIOS INFORMÁTICOS LESIONAN O PERJUDICAN LOS INTERESES DE OTRAS PERSONAS O EMPRESAS, COMO POR EJEMPLO, LA INTIMIDAD, EL PATRIMONIO ECONÓMICO, LA FÉ PÚBLICA, ETC.  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52" y="180185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22" name="14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26" name="Picture 4" descr="PE01799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2628900"/>
            <a:ext cx="2830513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500063" y="2344738"/>
            <a:ext cx="5334000" cy="329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latin typeface="Arial" pitchFamily="-105" charset="0"/>
              </a:rPr>
              <a:t>CUANDO HABLAMOS DE DELITOS INFORMÁTICOS, LOS PODEMOS CLASIFICAR DE ACUERDO A DOS CRITERIOS: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600" b="1" dirty="0">
              <a:latin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600" b="1" dirty="0">
              <a:latin typeface="Arial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latin typeface="Arial" pitchFamily="-105" charset="0"/>
              </a:rPr>
              <a:t> SI SIRVEN COMO INSTRUMENTO O MEDIO PARA COMETER UN DELITO.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600" b="1" dirty="0">
              <a:latin typeface="Arial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latin typeface="Arial" pitchFamily="-105" charset="0"/>
              </a:rPr>
              <a:t> SI LAS HERRAMIENTAS INFORMÁTICAS  (HARDWARE Y SOFTWARE) SON EL OBJETO O FIN PROPIAMENTE DICHO DE LA PERSONA QUE COMETE EL DELITO.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600" b="1" dirty="0">
              <a:latin typeface="Arial" pitchFamily="-105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52" y="180185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0146" name="14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0150" name="Picture 4" descr="PE01799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2628900"/>
            <a:ext cx="2830513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500063" y="2033588"/>
            <a:ext cx="5334000" cy="391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000099"/>
                </a:solidFill>
                <a:latin typeface="Arial" pitchFamily="-105" charset="0"/>
              </a:rPr>
              <a:t>COMO INSTRUMENTO O MEDIO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6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latin typeface="Arial" pitchFamily="-105" charset="0"/>
              </a:rPr>
              <a:t>EN ESTA CATEGORIA ENCONTRAMOS TODOS AQUELLAS ACCIONES QUE UTILIZAN LOS COMPUTADORES, COMO MECANISMO O MEDIO PARA COMETER UN FRAUDE.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600" b="1" dirty="0">
              <a:latin typeface="Arial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000099"/>
                </a:solidFill>
                <a:latin typeface="Arial" pitchFamily="-105" charset="0"/>
              </a:rPr>
              <a:t> FALSIFICACIÓN DE DOCUMENTOS.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0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000099"/>
                </a:solidFill>
                <a:latin typeface="Arial" pitchFamily="-105" charset="0"/>
              </a:rPr>
              <a:t> SUSTRACCIÓN O COPIADO DE INFORMACIÓN.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0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000099"/>
                </a:solidFill>
                <a:latin typeface="Arial" pitchFamily="-105" charset="0"/>
              </a:rPr>
              <a:t> PLANEAMIENTO DE DELITOS CONVENCIONALES.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0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000099"/>
                </a:solidFill>
                <a:latin typeface="Arial" pitchFamily="-105" charset="0"/>
              </a:rPr>
              <a:t> VARIACIÓN DE LA SITUACIÓN FINANCIERA DE LAS EMPRESAS.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0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000099"/>
                </a:solidFill>
                <a:latin typeface="Arial" pitchFamily="-105" charset="0"/>
              </a:rPr>
              <a:t> MODIFICACIÓN DE DATOS.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52" y="180185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1170" name="14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1174" name="Picture 4" descr="PE01799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2628900"/>
            <a:ext cx="2830513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500063" y="1947863"/>
            <a:ext cx="5334000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000099"/>
                </a:solidFill>
                <a:latin typeface="Arial" pitchFamily="-105" charset="0"/>
              </a:rPr>
              <a:t>COMO FIN U OBJETIVO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6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latin typeface="Arial" pitchFamily="-105" charset="0"/>
              </a:rPr>
              <a:t>EN ESTA CATEGORIA ENCONTRAMOS TODAS AQUELLAS ACCIONES QUE VAN DIRIGIDAS DIRECTAMENTE CONTRA LOS EQUIPOS INFORMÁTICOS DE UNA  PERSONA  O EMPRESA, BIEN SEA  HARDWARE O SOFTWARE.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600" b="1" dirty="0">
              <a:latin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600" b="1" dirty="0">
              <a:latin typeface="Arial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000099"/>
                </a:solidFill>
                <a:latin typeface="Arial" pitchFamily="-105" charset="0"/>
              </a:rPr>
              <a:t> INSTRUCCIONES QUE BLOQUEEN UN SISTEMA.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0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000099"/>
                </a:solidFill>
                <a:latin typeface="Arial" pitchFamily="-105" charset="0"/>
              </a:rPr>
              <a:t> DESTRUCCIÓN DE HARDWARE Y SOFTWARE.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0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000099"/>
                </a:solidFill>
                <a:latin typeface="Arial" pitchFamily="-105" charset="0"/>
              </a:rPr>
              <a:t> SECUESTRO DE SOPORTES MAGNETICOS.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6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>
                <a:solidFill>
                  <a:srgbClr val="000099"/>
                </a:solidFill>
                <a:latin typeface="Arial" pitchFamily="-105" charset="0"/>
              </a:rPr>
              <a:t> ATENTADOS FÍSICOS.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52" y="180185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2194" name="14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2198" name="Picture 4" descr="PE01799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2628900"/>
            <a:ext cx="2830513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500063" y="1714500"/>
            <a:ext cx="5334000" cy="447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solidFill>
                  <a:srgbClr val="000099"/>
                </a:solidFill>
                <a:latin typeface="Arial" pitchFamily="-105" charset="0"/>
              </a:rPr>
              <a:t>SUJETOS EN EL DELITO INFORMÁTICO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latin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latin typeface="Arial" pitchFamily="-105" charset="0"/>
              </a:rPr>
              <a:t>EN LA REALIZACIÓN DE UN DELITO INFORMÁTICO, PODEMOS IDENTIFICAR AL SUJETO ACTIVO Y AL SUJETO PASIVO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latin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latin typeface="Arial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solidFill>
                  <a:srgbClr val="000099"/>
                </a:solidFill>
                <a:latin typeface="Arial" pitchFamily="-105" charset="0"/>
              </a:rPr>
              <a:t> SUJETO ACTIVO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latin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latin typeface="Arial" pitchFamily="-105" charset="0"/>
              </a:rPr>
              <a:t>SON LAS PERSONAS QUE COMETEN EL ACTO ILICITO, GENERALMENTE CON GRANDES HABILIDADES EN INFORMÁTICA </a:t>
            </a:r>
            <a:r>
              <a:rPr lang="en-GB" sz="1500" b="1" dirty="0">
                <a:solidFill>
                  <a:srgbClr val="800000"/>
                </a:solidFill>
                <a:latin typeface="Arial" pitchFamily="-105" charset="0"/>
              </a:rPr>
              <a:t>Y EN MUCHAS OCASIONES LABORANDO EN LAS PROPIAS EMPRESAS QUE BUSCAN VULNERAR.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latin typeface="Arial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solidFill>
                  <a:srgbClr val="000099"/>
                </a:solidFill>
                <a:latin typeface="Arial" pitchFamily="-105" charset="0"/>
              </a:rPr>
              <a:t> SUJETO PASIVO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latin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latin typeface="Arial" pitchFamily="-105" charset="0"/>
              </a:rPr>
              <a:t>SE REFIERE A LAS PERSONAS O EMPRESAS VICTIMAS DEL DELITO REALIZADO POR EL SUJETO ACTIVO.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52" y="180185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3218" name="14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3222" name="Picture 4" descr="PE01799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2628900"/>
            <a:ext cx="2830513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500063" y="1846263"/>
            <a:ext cx="5334000" cy="447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solidFill>
                  <a:srgbClr val="000099"/>
                </a:solidFill>
                <a:latin typeface="Arial" pitchFamily="-108" charset="0"/>
              </a:rPr>
              <a:t>CARACTERÍSTICAS DE LOS DELITOS INFORMÁTICOS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latin typeface="Arial" pitchFamily="-108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latin typeface="Arial" pitchFamily="-108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latin typeface="Arial" pitchFamily="-108" charset="0"/>
              </a:rPr>
              <a:t>DENTRO DE LAS MÚLTIPLES CARACTERÍSTICAS QUE TIENEN LOS DELITOS INFORMÁTICOS PODEMOS MENCIONAR: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latin typeface="Arial" pitchFamily="-108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solidFill>
                  <a:srgbClr val="000099"/>
                </a:solidFill>
                <a:latin typeface="Arial" pitchFamily="-108" charset="0"/>
              </a:rPr>
              <a:t> PRESENTAN GRANDES DIFICULTADES PARA SU COMPROBACIÓN POR LA FALTA DE EVIDENCIA FÍSICA.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solidFill>
                <a:srgbClr val="000099"/>
              </a:solidFill>
              <a:latin typeface="Arial" pitchFamily="-108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solidFill>
                  <a:srgbClr val="000099"/>
                </a:solidFill>
                <a:latin typeface="Arial" pitchFamily="-108" charset="0"/>
              </a:rPr>
              <a:t> LOS DELITOS INFORMÁTICOS ESTAN MUY POCO REGULADOS A NIVEL MUNDIAL, LAS REGULACIONES SON DE TIPO GENERAL.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solidFill>
                <a:srgbClr val="000099"/>
              </a:solidFill>
              <a:latin typeface="Arial" pitchFamily="-108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solidFill>
                  <a:srgbClr val="000099"/>
                </a:solidFill>
                <a:latin typeface="Arial" pitchFamily="-108" charset="0"/>
              </a:rPr>
              <a:t> GENERALMENTE SON MUY SOFISTICADOS, LO CUAL DIFICULTA SU DETECCIÓN.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solidFill>
                <a:srgbClr val="000099"/>
              </a:solidFill>
              <a:latin typeface="Arial" pitchFamily="-108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solidFill>
                  <a:srgbClr val="000099"/>
                </a:solidFill>
                <a:latin typeface="Arial" pitchFamily="-108" charset="0"/>
              </a:rPr>
              <a:t> PROVOCAN SERIAS PERDIDAS ECONÓMICAS A LAS EMPRESAS.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52" y="180185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4242" name="14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4246" name="Picture 4" descr="PE01799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2628900"/>
            <a:ext cx="2830513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500063" y="1824038"/>
            <a:ext cx="53340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latin typeface="Arial" pitchFamily="-105" charset="0"/>
              </a:rPr>
              <a:t>ALGUNOS EJEMPLOS EN LOS CUALES SE PRESENTAN DELITOS INFORMÁTICOS FRECUENTEMENTE SON: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latin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latin typeface="Arial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solidFill>
                  <a:srgbClr val="000099"/>
                </a:solidFill>
                <a:latin typeface="Arial" pitchFamily="-105" charset="0"/>
              </a:rPr>
              <a:t> ESTAFAS ELECTRÓNICAS.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0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solidFill>
                  <a:srgbClr val="000099"/>
                </a:solidFill>
                <a:latin typeface="Arial" pitchFamily="-105" charset="0"/>
              </a:rPr>
              <a:t> JUEGOS DE AZAR ELECTRÓNICOS.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0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solidFill>
                  <a:srgbClr val="000099"/>
                </a:solidFill>
                <a:latin typeface="Arial" pitchFamily="-105" charset="0"/>
              </a:rPr>
              <a:t> BLANQUEO DE DINERO.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0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solidFill>
                  <a:srgbClr val="000099"/>
                </a:solidFill>
                <a:latin typeface="Arial" pitchFamily="-105" charset="0"/>
              </a:rPr>
              <a:t> COPIA ILEGAL DE SOFTWARE Y ESPIONAJE INFORMÁTICO.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0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solidFill>
                  <a:srgbClr val="000099"/>
                </a:solidFill>
                <a:latin typeface="Arial" pitchFamily="-105" charset="0"/>
              </a:rPr>
              <a:t> INFRACCIÓN AL COPYRIGHT DE LAS BASES DE DATOS.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0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solidFill>
                  <a:srgbClr val="000099"/>
                </a:solidFill>
                <a:latin typeface="Arial" pitchFamily="-105" charset="0"/>
              </a:rPr>
              <a:t> DELITOS INFORMÁTICOS CONTRA LA PRIVACIDAD.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0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solidFill>
                  <a:srgbClr val="000099"/>
                </a:solidFill>
                <a:latin typeface="Arial" pitchFamily="-105" charset="0"/>
              </a:rPr>
              <a:t> PORNOGRAFÍA INFANTIL.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52" y="180185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12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75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53727" y="2297113"/>
            <a:ext cx="8385030" cy="2709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square"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LAS TECNOLOGÍAS DE LA INFORMACIÓN Y LA COMUNICACIÓN SE DEFINEN COMO LA CONJUNCIÓN DE UNA SERIE DE RECURSOS TECNOLÓGICOS QUE PERMITEN LA ADMINISTRACIÓN Y MANIPULACIÓN DE LA INFORMACIÓN Y DE LOS PROCESOS DE COMUNICACIÓN PARA TRANSMITIR DICHA INFORMACIÓN A LOS INTERESADOS EN ELLA .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LAS TICs SUPONEN IMPORTANTES BENEFICIOS EN LA VIDA DE LAS PERSONAS Y DE LAS ORGANIZACIONES, PERO AL MISMO TIEMPO GENERA SERIOS INCONVENIENTES A UNOS Y A OTROS.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35083" y="214314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5266" name="14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75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5270" name="Picture 4" descr="PE01799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2514600"/>
            <a:ext cx="2830513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304800" y="1676400"/>
            <a:ext cx="5638800" cy="498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b="1" dirty="0">
                <a:solidFill>
                  <a:srgbClr val="000099"/>
                </a:solidFill>
                <a:latin typeface="Arial" pitchFamily="-108" charset="0"/>
              </a:rPr>
              <a:t>ESTRATEGIAS DE SEGURIDAD PARA LOS NEGOCIOS ELECTRÓNICOS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b="1" dirty="0">
              <a:solidFill>
                <a:srgbClr val="000099"/>
              </a:solidFill>
              <a:latin typeface="Arial" pitchFamily="-108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b="1" dirty="0">
                <a:solidFill>
                  <a:srgbClr val="000099"/>
                </a:solidFill>
                <a:latin typeface="Arial" pitchFamily="-108" charset="0"/>
              </a:rPr>
              <a:t>FIRMAS DIGITALES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b="1" dirty="0">
              <a:solidFill>
                <a:srgbClr val="000099"/>
              </a:solidFill>
              <a:latin typeface="Arial" pitchFamily="-108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b="1" dirty="0">
              <a:solidFill>
                <a:srgbClr val="000099"/>
              </a:solidFill>
              <a:latin typeface="Arial" pitchFamily="-108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00"/>
                </a:solidFill>
                <a:latin typeface="Arial Unicode MS" pitchFamily="-108" charset="0"/>
                <a:ea typeface="Arial" pitchFamily="-108" charset="0"/>
                <a:cs typeface="Arial" pitchFamily="-108" charset="0"/>
              </a:rPr>
              <a:t>LA FIRMA DIGITAL PUEDE SER DEFINIDA COMO UNA SECUENCIA DE DATOS ELECTR</a:t>
            </a:r>
            <a:r>
              <a:rPr lang="es-ES" sz="1400" b="1" dirty="0">
                <a:solidFill>
                  <a:srgbClr val="000000"/>
                </a:solidFill>
                <a:latin typeface="Verdana" pitchFamily="-108" charset="0"/>
                <a:ea typeface="Arial" pitchFamily="-108" charset="0"/>
                <a:cs typeface="Arial" pitchFamily="-108" charset="0"/>
              </a:rPr>
              <a:t>Ó</a:t>
            </a:r>
            <a:r>
              <a:rPr lang="es-ES" sz="1400" b="1" dirty="0">
                <a:solidFill>
                  <a:srgbClr val="000000"/>
                </a:solidFill>
                <a:latin typeface="Arial Unicode MS" pitchFamily="-108" charset="0"/>
                <a:ea typeface="Arial" pitchFamily="-108" charset="0"/>
                <a:cs typeface="Arial" pitchFamily="-108" charset="0"/>
              </a:rPr>
              <a:t>NICOS (BITS) QUE SE OBTIENEN MEDIANTE LA APLICACI</a:t>
            </a:r>
            <a:r>
              <a:rPr lang="es-ES" sz="1400" b="1" dirty="0">
                <a:solidFill>
                  <a:srgbClr val="000000"/>
                </a:solidFill>
                <a:latin typeface="Verdana" pitchFamily="-108" charset="0"/>
                <a:ea typeface="Arial" pitchFamily="-108" charset="0"/>
                <a:cs typeface="Arial" pitchFamily="-108" charset="0"/>
              </a:rPr>
              <a:t>Ó</a:t>
            </a:r>
            <a:r>
              <a:rPr lang="es-ES" sz="1400" b="1" dirty="0">
                <a:solidFill>
                  <a:srgbClr val="000000"/>
                </a:solidFill>
                <a:latin typeface="Arial Unicode MS" pitchFamily="-108" charset="0"/>
                <a:ea typeface="Arial" pitchFamily="-108" charset="0"/>
                <a:cs typeface="Arial" pitchFamily="-108" charset="0"/>
              </a:rPr>
              <a:t>N A UN MENSAJE DETERMINADO DE UN </a:t>
            </a:r>
            <a:r>
              <a:rPr lang="es-ES" sz="1400" b="1" dirty="0">
                <a:solidFill>
                  <a:srgbClr val="000000"/>
                </a:solidFill>
                <a:latin typeface="Arial Unicode MS" pitchFamily="-108" charset="0"/>
                <a:ea typeface="Arial" pitchFamily="-108" charset="0"/>
                <a:cs typeface="Arial" pitchFamily="-108" charset="0"/>
                <a:hlinkClick r:id="rId4"/>
              </a:rPr>
              <a:t>ALGORITMO</a:t>
            </a:r>
            <a:r>
              <a:rPr lang="es-ES" sz="1400" b="1" dirty="0">
                <a:solidFill>
                  <a:srgbClr val="000000"/>
                </a:solidFill>
                <a:latin typeface="Arial Unicode MS" pitchFamily="-108" charset="0"/>
                <a:ea typeface="Arial" pitchFamily="-108" charset="0"/>
                <a:cs typeface="Arial" pitchFamily="-108" charset="0"/>
              </a:rPr>
              <a:t> (F</a:t>
            </a:r>
            <a:r>
              <a:rPr lang="es-ES" sz="1400" b="1" dirty="0">
                <a:solidFill>
                  <a:srgbClr val="000000"/>
                </a:solidFill>
                <a:latin typeface="Verdana" pitchFamily="-108" charset="0"/>
                <a:ea typeface="Arial" pitchFamily="-108" charset="0"/>
                <a:cs typeface="Arial" pitchFamily="-108" charset="0"/>
              </a:rPr>
              <a:t>Ó</a:t>
            </a:r>
            <a:r>
              <a:rPr lang="es-ES" sz="1400" b="1" dirty="0">
                <a:solidFill>
                  <a:srgbClr val="000000"/>
                </a:solidFill>
                <a:latin typeface="Arial Unicode MS" pitchFamily="-108" charset="0"/>
                <a:ea typeface="Arial" pitchFamily="-108" charset="0"/>
                <a:cs typeface="Arial" pitchFamily="-108" charset="0"/>
              </a:rPr>
              <a:t>RMULA </a:t>
            </a:r>
            <a:r>
              <a:rPr lang="es-ES" sz="1400" b="1" dirty="0">
                <a:solidFill>
                  <a:srgbClr val="000000"/>
                </a:solidFill>
                <a:latin typeface="Arial Unicode MS" pitchFamily="-108" charset="0"/>
                <a:ea typeface="Arial" pitchFamily="-108" charset="0"/>
                <a:cs typeface="Arial" pitchFamily="-108" charset="0"/>
                <a:hlinkClick r:id="rId5"/>
              </a:rPr>
              <a:t>MATEM</a:t>
            </a:r>
            <a:r>
              <a:rPr lang="es-ES" sz="1400" b="1" dirty="0">
                <a:solidFill>
                  <a:srgbClr val="000000"/>
                </a:solidFill>
                <a:latin typeface="Verdana" pitchFamily="-108" charset="0"/>
                <a:ea typeface="Arial" pitchFamily="-108" charset="0"/>
                <a:cs typeface="Arial" pitchFamily="-108" charset="0"/>
                <a:hlinkClick r:id="rId5"/>
              </a:rPr>
              <a:t>Á</a:t>
            </a:r>
            <a:r>
              <a:rPr lang="es-ES" sz="1400" b="1" dirty="0">
                <a:solidFill>
                  <a:srgbClr val="000000"/>
                </a:solidFill>
                <a:latin typeface="Arial Unicode MS" pitchFamily="-108" charset="0"/>
                <a:ea typeface="Arial" pitchFamily="-108" charset="0"/>
                <a:cs typeface="Arial" pitchFamily="-108" charset="0"/>
                <a:hlinkClick r:id="rId5"/>
              </a:rPr>
              <a:t>TICA</a:t>
            </a:r>
            <a:r>
              <a:rPr lang="es-ES" sz="1400" b="1" dirty="0">
                <a:solidFill>
                  <a:srgbClr val="000000"/>
                </a:solidFill>
                <a:latin typeface="Arial Unicode MS" pitchFamily="-108" charset="0"/>
                <a:ea typeface="Arial" pitchFamily="-108" charset="0"/>
                <a:cs typeface="Arial" pitchFamily="-108" charset="0"/>
              </a:rPr>
              <a:t>) DE CIFRADO ASIM</a:t>
            </a:r>
            <a:r>
              <a:rPr lang="es-ES" sz="1400" b="1" dirty="0">
                <a:solidFill>
                  <a:srgbClr val="000000"/>
                </a:solidFill>
                <a:latin typeface="Verdana" pitchFamily="-108" charset="0"/>
                <a:ea typeface="Arial" pitchFamily="-108" charset="0"/>
                <a:cs typeface="Arial" pitchFamily="-108" charset="0"/>
              </a:rPr>
              <a:t>É</a:t>
            </a:r>
            <a:r>
              <a:rPr lang="es-ES" sz="1400" b="1" dirty="0">
                <a:solidFill>
                  <a:srgbClr val="000000"/>
                </a:solidFill>
                <a:latin typeface="Arial Unicode MS" pitchFamily="-108" charset="0"/>
                <a:ea typeface="Arial" pitchFamily="-108" charset="0"/>
                <a:cs typeface="Arial" pitchFamily="-108" charset="0"/>
              </a:rPr>
              <a:t>TRICO O DE CLAVE P</a:t>
            </a:r>
            <a:r>
              <a:rPr lang="es-ES" sz="1400" b="1" dirty="0">
                <a:solidFill>
                  <a:srgbClr val="000000"/>
                </a:solidFill>
                <a:latin typeface="Verdana" pitchFamily="-108" charset="0"/>
                <a:ea typeface="Arial" pitchFamily="-108" charset="0"/>
                <a:cs typeface="Arial" pitchFamily="-108" charset="0"/>
              </a:rPr>
              <a:t>Ú</a:t>
            </a:r>
            <a:r>
              <a:rPr lang="es-ES" sz="1400" b="1" dirty="0">
                <a:solidFill>
                  <a:srgbClr val="000000"/>
                </a:solidFill>
                <a:latin typeface="Arial Unicode MS" pitchFamily="-108" charset="0"/>
                <a:ea typeface="Arial" pitchFamily="-108" charset="0"/>
                <a:cs typeface="Arial" pitchFamily="-108" charset="0"/>
              </a:rPr>
              <a:t>BLICA, Y </a:t>
            </a:r>
            <a:r>
              <a:rPr lang="es-ES" sz="1400" b="1" dirty="0">
                <a:solidFill>
                  <a:srgbClr val="000090"/>
                </a:solidFill>
                <a:latin typeface="Arial Unicode MS" pitchFamily="-108" charset="0"/>
                <a:ea typeface="Arial" pitchFamily="-108" charset="0"/>
                <a:cs typeface="Arial" pitchFamily="-108" charset="0"/>
              </a:rPr>
              <a:t>QUE EQUIVALE FUNCIONALMENTE A LA FIRMA AUT</a:t>
            </a:r>
            <a:r>
              <a:rPr lang="es-ES" sz="1400" b="1" dirty="0">
                <a:solidFill>
                  <a:srgbClr val="000090"/>
                </a:solidFill>
                <a:latin typeface="Verdana" pitchFamily="-108" charset="0"/>
                <a:ea typeface="Arial" pitchFamily="-108" charset="0"/>
                <a:cs typeface="Arial" pitchFamily="-108" charset="0"/>
              </a:rPr>
              <a:t>Ó</a:t>
            </a:r>
            <a:r>
              <a:rPr lang="es-ES" sz="1400" b="1" dirty="0">
                <a:solidFill>
                  <a:srgbClr val="000090"/>
                </a:solidFill>
                <a:latin typeface="Arial Unicode MS" pitchFamily="-108" charset="0"/>
                <a:ea typeface="Arial" pitchFamily="-108" charset="0"/>
                <a:cs typeface="Arial" pitchFamily="-108" charset="0"/>
              </a:rPr>
              <a:t>GRAFA EN ORDEN A LA IDENTIFICACI</a:t>
            </a:r>
            <a:r>
              <a:rPr lang="es-ES" sz="1400" b="1" dirty="0">
                <a:solidFill>
                  <a:srgbClr val="000090"/>
                </a:solidFill>
                <a:latin typeface="Verdana" pitchFamily="-108" charset="0"/>
                <a:ea typeface="Arial" pitchFamily="-108" charset="0"/>
                <a:cs typeface="Arial" pitchFamily="-108" charset="0"/>
              </a:rPr>
              <a:t>Ó</a:t>
            </a:r>
            <a:r>
              <a:rPr lang="es-ES" sz="1400" b="1" dirty="0">
                <a:solidFill>
                  <a:srgbClr val="000090"/>
                </a:solidFill>
                <a:latin typeface="Arial Unicode MS" pitchFamily="-108" charset="0"/>
                <a:ea typeface="Arial" pitchFamily="-108" charset="0"/>
                <a:cs typeface="Arial" pitchFamily="-108" charset="0"/>
              </a:rPr>
              <a:t>N DEL AUTOR DEL QUE PROCEDE EL MENSAJE. 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400" b="1" dirty="0">
              <a:solidFill>
                <a:srgbClr val="000000"/>
              </a:solidFill>
              <a:latin typeface="Arial Unicode MS" pitchFamily="-108" charset="0"/>
              <a:ea typeface="Arial" pitchFamily="-108" charset="0"/>
              <a:cs typeface="Arial" pitchFamily="-108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400" b="1" dirty="0">
              <a:solidFill>
                <a:srgbClr val="000000"/>
              </a:solidFill>
              <a:latin typeface="Arial Unicode MS" pitchFamily="-108" charset="0"/>
              <a:ea typeface="Arial" pitchFamily="-108" charset="0"/>
              <a:cs typeface="Arial" pitchFamily="-108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00"/>
                </a:solidFill>
                <a:latin typeface="Arial Unicode MS" pitchFamily="-108" charset="0"/>
                <a:ea typeface="Arial" pitchFamily="-108" charset="0"/>
                <a:cs typeface="Arial" pitchFamily="-108" charset="0"/>
              </a:rPr>
              <a:t>UNA DEFINICI</a:t>
            </a:r>
            <a:r>
              <a:rPr lang="es-ES" sz="1400" b="1" dirty="0">
                <a:solidFill>
                  <a:srgbClr val="000000"/>
                </a:solidFill>
                <a:latin typeface="Verdana" pitchFamily="-108" charset="0"/>
                <a:ea typeface="Arial" pitchFamily="-108" charset="0"/>
                <a:cs typeface="Arial" pitchFamily="-108" charset="0"/>
              </a:rPr>
              <a:t>Ó</a:t>
            </a:r>
            <a:r>
              <a:rPr lang="es-ES" sz="1400" b="1" dirty="0">
                <a:solidFill>
                  <a:srgbClr val="000000"/>
                </a:solidFill>
                <a:latin typeface="Arial Unicode MS" pitchFamily="-108" charset="0"/>
                <a:ea typeface="Arial" pitchFamily="-108" charset="0"/>
                <a:cs typeface="Arial" pitchFamily="-108" charset="0"/>
              </a:rPr>
              <a:t>N MAS SENCILLA, ES LA QUE IDENTIFICA LA FIRMA DIGITAL COMO UNA SIMPLE CADENA O SECUENCIA DE CARACTERES QUE SE ADJUNTA AL FINAL DEL CUERPO DEL MENSAJE FIRMADO DIGITALMENTE.</a:t>
            </a:r>
            <a:endParaRPr lang="es-ES" sz="1400" b="1" dirty="0">
              <a:solidFill>
                <a:srgbClr val="000000"/>
              </a:solidFill>
              <a:latin typeface="Arial Unicode MS" pitchFamily="-108" charset="0"/>
              <a:ea typeface="Arial Unicode MS" pitchFamily="-108" charset="0"/>
              <a:cs typeface="Arial Unicode MS" pitchFamily="-108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400" b="1" dirty="0">
              <a:solidFill>
                <a:srgbClr val="000000"/>
              </a:solidFill>
              <a:latin typeface="Verdana" pitchFamily="-108" charset="0"/>
              <a:ea typeface="Times New Roman" pitchFamily="-108" charset="0"/>
              <a:cs typeface="Times New Roman" pitchFamily="-10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141722" y="190576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6290" name="14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75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6294" name="Picture 4" descr="PE01799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2514600"/>
            <a:ext cx="2830513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152400" y="1836738"/>
            <a:ext cx="563880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b="1" dirty="0">
                <a:solidFill>
                  <a:srgbClr val="000099"/>
                </a:solidFill>
                <a:latin typeface="Arial" pitchFamily="-108" charset="0"/>
              </a:rPr>
              <a:t>FIRMAS DIGITALES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b="1" dirty="0">
              <a:solidFill>
                <a:srgbClr val="000099"/>
              </a:solidFill>
              <a:latin typeface="Arial" pitchFamily="-108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b="1" dirty="0">
              <a:solidFill>
                <a:srgbClr val="000099"/>
              </a:solidFill>
              <a:latin typeface="Arial" pitchFamily="-108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00"/>
                </a:solidFill>
                <a:latin typeface="Arial Unicode MS" pitchFamily="-108" charset="0"/>
                <a:ea typeface="Times New Roman" pitchFamily="-108" charset="0"/>
                <a:cs typeface="Times New Roman" pitchFamily="-108" charset="0"/>
              </a:rPr>
              <a:t>ES UN INSTRUMENTO QUE PERMITE, ENTRE OTRAS COSAS, DETERMINAR DE FORMA FIABLE SI LAS PARTES QUE INTERVIENEN EN UNA TRANSACCI</a:t>
            </a:r>
            <a:r>
              <a:rPr lang="es-ES" sz="1400" b="1" dirty="0">
                <a:solidFill>
                  <a:srgbClr val="000000"/>
                </a:solidFill>
                <a:latin typeface="Verdana" pitchFamily="-108" charset="0"/>
                <a:ea typeface="Times New Roman" pitchFamily="-108" charset="0"/>
                <a:cs typeface="Times New Roman" pitchFamily="-108" charset="0"/>
              </a:rPr>
              <a:t>Ó</a:t>
            </a:r>
            <a:r>
              <a:rPr lang="es-ES" sz="1400" b="1" dirty="0">
                <a:solidFill>
                  <a:srgbClr val="000000"/>
                </a:solidFill>
                <a:latin typeface="Arial Unicode MS" pitchFamily="-108" charset="0"/>
                <a:ea typeface="Times New Roman" pitchFamily="-108" charset="0"/>
                <a:cs typeface="Times New Roman" pitchFamily="-108" charset="0"/>
              </a:rPr>
              <a:t>N SON REALMENTE LAS QUE DICEN SER, Y SI EL CONTENIDO DEL CONTRATO HA SIDO ALTERADO O NO POSTERIORMENTE. 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400" b="1" dirty="0">
              <a:solidFill>
                <a:srgbClr val="000000"/>
              </a:solidFill>
              <a:latin typeface="Arial Unicode MS" pitchFamily="-108" charset="0"/>
              <a:ea typeface="Times New Roman" pitchFamily="-108" charset="0"/>
              <a:cs typeface="Times New Roman" pitchFamily="-108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400" b="1" dirty="0">
              <a:solidFill>
                <a:srgbClr val="000000"/>
              </a:solidFill>
              <a:latin typeface="Arial Unicode MS" pitchFamily="-108" charset="0"/>
              <a:ea typeface="Times New Roman" pitchFamily="-108" charset="0"/>
              <a:cs typeface="Times New Roman" pitchFamily="-108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00"/>
                </a:solidFill>
                <a:latin typeface="Arial Unicode MS" pitchFamily="-108" charset="0"/>
                <a:ea typeface="Times New Roman" pitchFamily="-108" charset="0"/>
                <a:cs typeface="Times New Roman" pitchFamily="-108" charset="0"/>
              </a:rPr>
              <a:t>TAMBI</a:t>
            </a:r>
            <a:r>
              <a:rPr lang="es-ES" sz="1400" b="1" dirty="0">
                <a:solidFill>
                  <a:srgbClr val="000000"/>
                </a:solidFill>
                <a:latin typeface="Verdana" pitchFamily="-108" charset="0"/>
                <a:ea typeface="Times New Roman" pitchFamily="-108" charset="0"/>
                <a:cs typeface="Times New Roman" pitchFamily="-108" charset="0"/>
              </a:rPr>
              <a:t>É</a:t>
            </a:r>
            <a:r>
              <a:rPr lang="es-ES" sz="1400" b="1" dirty="0">
                <a:solidFill>
                  <a:srgbClr val="000000"/>
                </a:solidFill>
                <a:latin typeface="Arial Unicode MS" pitchFamily="-108" charset="0"/>
                <a:ea typeface="Times New Roman" pitchFamily="-108" charset="0"/>
                <a:cs typeface="Times New Roman" pitchFamily="-108" charset="0"/>
              </a:rPr>
              <a:t>N ES UN CONJUNTO DE DATOS ASOCIADOS A UN MENSAJE QUE PERMITE ASEGURAR LA IDENTIDAD DEL FIRMANTE Y LA INTEGRIDAD DEL MENSAJE. 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400" b="1" dirty="0">
              <a:solidFill>
                <a:srgbClr val="000000"/>
              </a:solidFill>
              <a:latin typeface="Arial Unicode MS" pitchFamily="-108" charset="0"/>
              <a:ea typeface="Times New Roman" pitchFamily="-108" charset="0"/>
              <a:cs typeface="Times New Roman" pitchFamily="-108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400" b="1" dirty="0">
              <a:solidFill>
                <a:srgbClr val="000000"/>
              </a:solidFill>
              <a:latin typeface="Arial Unicode MS" pitchFamily="-108" charset="0"/>
              <a:ea typeface="Times New Roman" pitchFamily="-108" charset="0"/>
              <a:cs typeface="Times New Roman" pitchFamily="-108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00"/>
                </a:solidFill>
                <a:latin typeface="Arial Unicode MS" pitchFamily="-108" charset="0"/>
                <a:ea typeface="Times New Roman" pitchFamily="-108" charset="0"/>
                <a:cs typeface="Times New Roman" pitchFamily="-108" charset="0"/>
              </a:rPr>
              <a:t>LA FIRMA DIGITAL NO IMPLICA QUE EL MENSAJE EST</a:t>
            </a:r>
            <a:r>
              <a:rPr lang="es-ES" sz="1400" b="1" dirty="0">
                <a:solidFill>
                  <a:srgbClr val="000000"/>
                </a:solidFill>
                <a:latin typeface="Verdana" pitchFamily="-108" charset="0"/>
                <a:ea typeface="Times New Roman" pitchFamily="-108" charset="0"/>
                <a:cs typeface="Times New Roman" pitchFamily="-108" charset="0"/>
              </a:rPr>
              <a:t>É</a:t>
            </a:r>
            <a:r>
              <a:rPr lang="es-ES" sz="1400" b="1" dirty="0">
                <a:solidFill>
                  <a:srgbClr val="000000"/>
                </a:solidFill>
                <a:latin typeface="Arial Unicode MS" pitchFamily="-108" charset="0"/>
                <a:ea typeface="Times New Roman" pitchFamily="-108" charset="0"/>
                <a:cs typeface="Times New Roman" pitchFamily="-108" charset="0"/>
              </a:rPr>
              <a:t> CIFRADO, ES DECIR, QUE ESTE NO PUEDA SER LE</a:t>
            </a:r>
            <a:r>
              <a:rPr lang="es-ES" sz="1400" b="1" dirty="0">
                <a:solidFill>
                  <a:srgbClr val="000000"/>
                </a:solidFill>
                <a:latin typeface="Verdana" pitchFamily="-108" charset="0"/>
                <a:ea typeface="Times New Roman" pitchFamily="-108" charset="0"/>
                <a:cs typeface="Times New Roman" pitchFamily="-108" charset="0"/>
              </a:rPr>
              <a:t>Í</a:t>
            </a:r>
            <a:r>
              <a:rPr lang="es-ES" sz="1400" b="1" dirty="0">
                <a:solidFill>
                  <a:srgbClr val="000000"/>
                </a:solidFill>
                <a:latin typeface="Arial Unicode MS" pitchFamily="-108" charset="0"/>
                <a:ea typeface="Times New Roman" pitchFamily="-108" charset="0"/>
                <a:cs typeface="Times New Roman" pitchFamily="-108" charset="0"/>
              </a:rPr>
              <a:t>DO POR OTRAS PERSONAS.</a:t>
            </a:r>
            <a:r>
              <a:rPr lang="es-ES" sz="1400" b="1" dirty="0">
                <a:solidFill>
                  <a:srgbClr val="000000"/>
                </a:solidFill>
                <a:latin typeface="Arial Unicode MS" pitchFamily="-108" charset="0"/>
                <a:ea typeface="Arial" pitchFamily="-108" charset="0"/>
                <a:cs typeface="Arial" pitchFamily="-108" charset="0"/>
              </a:rPr>
              <a:t>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41722" y="190576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7314" name="14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75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7318" name="Picture 4" descr="PE01799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2514600"/>
            <a:ext cx="2830513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152400" y="2133600"/>
            <a:ext cx="5638800" cy="304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b="1" dirty="0">
                <a:solidFill>
                  <a:srgbClr val="000099"/>
                </a:solidFill>
                <a:latin typeface="Arial" pitchFamily="-105" charset="0"/>
              </a:rPr>
              <a:t>FIRMAS DIGITALES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00"/>
                </a:solidFill>
                <a:latin typeface="Arial Unicode MS" pitchFamily="-105" charset="0"/>
                <a:ea typeface="Times New Roman" pitchFamily="-105" charset="0"/>
                <a:cs typeface="Times New Roman" pitchFamily="-105" charset="0"/>
              </a:rPr>
              <a:t>EN JURISDICCIONES DE TODO EL MUNDO, LAS FIRMAS DIGITALES GANAN GRADUALMENTE EL MISMO PESO LEGAL QUE LA FIRMA MANUSCRITA. NO ES UNA FIRMA ESCRITA, SINO UN </a:t>
            </a:r>
            <a:r>
              <a:rPr lang="es-ES" sz="1400" b="1" dirty="0">
                <a:solidFill>
                  <a:srgbClr val="000000"/>
                </a:solidFill>
                <a:latin typeface="Arial Unicode MS" pitchFamily="-105" charset="0"/>
                <a:ea typeface="Times New Roman" pitchFamily="-105" charset="0"/>
                <a:cs typeface="Times New Roman" pitchFamily="-105" charset="0"/>
                <a:hlinkClick r:id="rId4"/>
              </a:rPr>
              <a:t>SOFTWARE</a:t>
            </a:r>
            <a:r>
              <a:rPr lang="es-ES" sz="1400" b="1" dirty="0">
                <a:solidFill>
                  <a:srgbClr val="000000"/>
                </a:solidFill>
                <a:latin typeface="Arial Unicode MS" pitchFamily="-105" charset="0"/>
                <a:ea typeface="Times New Roman" pitchFamily="-105" charset="0"/>
                <a:cs typeface="Times New Roman" pitchFamily="-105" charset="0"/>
              </a:rPr>
              <a:t>. 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400" b="1" dirty="0">
              <a:solidFill>
                <a:srgbClr val="000000"/>
              </a:solidFill>
              <a:latin typeface="Arial Unicode MS" pitchFamily="-105" charset="0"/>
              <a:ea typeface="Times New Roman" pitchFamily="-105" charset="0"/>
              <a:cs typeface="Times New Roman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400" b="1" dirty="0">
              <a:solidFill>
                <a:srgbClr val="000000"/>
              </a:solidFill>
              <a:latin typeface="Arial Unicode MS" pitchFamily="-105" charset="0"/>
              <a:ea typeface="Times New Roman" pitchFamily="-105" charset="0"/>
              <a:cs typeface="Times New Roman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00"/>
                </a:solidFill>
                <a:latin typeface="Arial Unicode MS" pitchFamily="-105" charset="0"/>
                <a:ea typeface="Times New Roman" pitchFamily="-105" charset="0"/>
                <a:cs typeface="Times New Roman" pitchFamily="-105" charset="0"/>
              </a:rPr>
              <a:t>SE BASA EN </a:t>
            </a:r>
            <a:r>
              <a:rPr lang="es-ES" sz="1400" b="1" dirty="0">
                <a:solidFill>
                  <a:srgbClr val="000000"/>
                </a:solidFill>
                <a:latin typeface="Arial Unicode MS" pitchFamily="-105" charset="0"/>
                <a:ea typeface="Times New Roman" pitchFamily="-105" charset="0"/>
                <a:cs typeface="Times New Roman" pitchFamily="-105" charset="0"/>
                <a:hlinkClick r:id="rId5"/>
              </a:rPr>
              <a:t>ALGORITMOS</a:t>
            </a:r>
            <a:r>
              <a:rPr lang="es-ES" sz="1400" b="1" dirty="0">
                <a:solidFill>
                  <a:srgbClr val="000000"/>
                </a:solidFill>
                <a:latin typeface="Arial Unicode MS" pitchFamily="-105" charset="0"/>
                <a:ea typeface="Times New Roman" pitchFamily="-105" charset="0"/>
                <a:cs typeface="Times New Roman" pitchFamily="-105" charset="0"/>
              </a:rPr>
              <a:t> QUE TRABAJAN CON N</a:t>
            </a:r>
            <a:r>
              <a:rPr lang="es-ES" sz="1400" b="1" dirty="0">
                <a:solidFill>
                  <a:srgbClr val="000000"/>
                </a:solidFill>
                <a:latin typeface="Verdana" pitchFamily="-105" charset="0"/>
                <a:ea typeface="Times New Roman" pitchFamily="-105" charset="0"/>
                <a:cs typeface="Times New Roman" pitchFamily="-105" charset="0"/>
              </a:rPr>
              <a:t>Ú</a:t>
            </a:r>
            <a:r>
              <a:rPr lang="es-ES" sz="1400" b="1" dirty="0">
                <a:solidFill>
                  <a:srgbClr val="000000"/>
                </a:solidFill>
                <a:latin typeface="Arial Unicode MS" pitchFamily="-105" charset="0"/>
                <a:ea typeface="Times New Roman" pitchFamily="-105" charset="0"/>
                <a:cs typeface="Times New Roman" pitchFamily="-105" charset="0"/>
              </a:rPr>
              <a:t>MEROS DE HASTA 2048 BITS. LA PARTE VISIBLE DE LA R</a:t>
            </a:r>
            <a:r>
              <a:rPr lang="es-ES" sz="1400" b="1" dirty="0">
                <a:solidFill>
                  <a:srgbClr val="000000"/>
                </a:solidFill>
                <a:latin typeface="Verdana" pitchFamily="-105" charset="0"/>
                <a:ea typeface="Times New Roman" pitchFamily="-105" charset="0"/>
                <a:cs typeface="Times New Roman" pitchFamily="-105" charset="0"/>
              </a:rPr>
              <a:t>Ú</a:t>
            </a:r>
            <a:r>
              <a:rPr lang="es-ES" sz="1400" b="1" dirty="0">
                <a:solidFill>
                  <a:srgbClr val="000000"/>
                </a:solidFill>
                <a:latin typeface="Arial Unicode MS" pitchFamily="-105" charset="0"/>
                <a:ea typeface="Times New Roman" pitchFamily="-105" charset="0"/>
                <a:cs typeface="Times New Roman" pitchFamily="-105" charset="0"/>
              </a:rPr>
              <a:t>BRICA ES EL NOMBRE DEL FIRMANTE, PERO TAMBI</a:t>
            </a:r>
            <a:r>
              <a:rPr lang="es-ES" sz="1400" b="1" dirty="0">
                <a:solidFill>
                  <a:srgbClr val="000000"/>
                </a:solidFill>
                <a:latin typeface="Verdana" pitchFamily="-105" charset="0"/>
                <a:ea typeface="Times New Roman" pitchFamily="-105" charset="0"/>
                <a:cs typeface="Times New Roman" pitchFamily="-105" charset="0"/>
              </a:rPr>
              <a:t>É</a:t>
            </a:r>
            <a:r>
              <a:rPr lang="es-ES" sz="1400" b="1" dirty="0">
                <a:solidFill>
                  <a:srgbClr val="000000"/>
                </a:solidFill>
                <a:latin typeface="Arial Unicode MS" pitchFamily="-105" charset="0"/>
                <a:ea typeface="Times New Roman" pitchFamily="-105" charset="0"/>
                <a:cs typeface="Times New Roman" pitchFamily="-105" charset="0"/>
              </a:rPr>
              <a:t>N PUEDE INCLUIR EL NOMBRE DE UNA COMPA</a:t>
            </a:r>
            <a:r>
              <a:rPr lang="es-ES" sz="1400" b="1" dirty="0">
                <a:solidFill>
                  <a:srgbClr val="000000"/>
                </a:solidFill>
                <a:latin typeface="Verdana" pitchFamily="-105" charset="0"/>
                <a:ea typeface="Times New Roman" pitchFamily="-105" charset="0"/>
                <a:cs typeface="Times New Roman" pitchFamily="-105" charset="0"/>
              </a:rPr>
              <a:t>ÑÍ</a:t>
            </a:r>
            <a:r>
              <a:rPr lang="es-ES" sz="1400" b="1" dirty="0">
                <a:solidFill>
                  <a:srgbClr val="000000"/>
                </a:solidFill>
                <a:latin typeface="Arial Unicode MS" pitchFamily="-105" charset="0"/>
                <a:ea typeface="Times New Roman" pitchFamily="-105" charset="0"/>
                <a:cs typeface="Times New Roman" pitchFamily="-105" charset="0"/>
              </a:rPr>
              <a:t>A Y EL CARGO.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141722" y="190576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8338" name="14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75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8342" name="Picture 4" descr="PE01799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2514600"/>
            <a:ext cx="2830513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152400" y="1600200"/>
            <a:ext cx="5638800" cy="416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b="1" dirty="0">
                <a:solidFill>
                  <a:srgbClr val="000099"/>
                </a:solidFill>
                <a:latin typeface="Arial" pitchFamily="-105" charset="0"/>
              </a:rPr>
              <a:t>FIRMAS DIGITALES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b="1" dirty="0">
                <a:solidFill>
                  <a:srgbClr val="000099"/>
                </a:solidFill>
                <a:latin typeface="Arial" pitchFamily="-105" charset="0"/>
              </a:rPr>
              <a:t>SEGURIDAD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chemeClr val="accent2"/>
                </a:solidFill>
                <a:latin typeface="Verdana" pitchFamily="-105" charset="0"/>
                <a:ea typeface="Arial" pitchFamily="-105" charset="0"/>
                <a:cs typeface="Arial" pitchFamily="-105" charset="0"/>
              </a:rPr>
              <a:t>•</a:t>
            </a:r>
            <a:r>
              <a:rPr lang="es-ES" sz="1400" b="1" dirty="0">
                <a:solidFill>
                  <a:schemeClr val="accent2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 AUTENTICACI</a:t>
            </a:r>
            <a:r>
              <a:rPr lang="es-ES" sz="1400" b="1" dirty="0">
                <a:solidFill>
                  <a:schemeClr val="accent2"/>
                </a:solidFill>
                <a:latin typeface="Verdana" pitchFamily="-105" charset="0"/>
                <a:ea typeface="Arial" pitchFamily="-105" charset="0"/>
                <a:cs typeface="Arial" pitchFamily="-105" charset="0"/>
              </a:rPr>
              <a:t>Ó</a:t>
            </a:r>
            <a:r>
              <a:rPr lang="es-ES" sz="1400" b="1" dirty="0">
                <a:solidFill>
                  <a:schemeClr val="accent2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N:</a:t>
            </a:r>
            <a:r>
              <a:rPr lang="es-ES" sz="1400" b="1" dirty="0">
                <a:solidFill>
                  <a:srgbClr val="000000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 PERMITE IDENTIFICAR UN</a:t>
            </a:r>
            <a:r>
              <a:rPr lang="es-ES" sz="1400" b="1" dirty="0">
                <a:solidFill>
                  <a:srgbClr val="000000"/>
                </a:solidFill>
                <a:latin typeface="Verdana" pitchFamily="-105" charset="0"/>
                <a:ea typeface="Arial" pitchFamily="-105" charset="0"/>
                <a:cs typeface="Arial" pitchFamily="-105" charset="0"/>
              </a:rPr>
              <a:t>Í</a:t>
            </a:r>
            <a:r>
              <a:rPr lang="es-ES" sz="1400" b="1" dirty="0">
                <a:solidFill>
                  <a:srgbClr val="000000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VOCAMENTE AL SIGNATARIO, AL VERIFICAR LA IDENTIDAD DEL FIRMANTE, BIEN COMO SIGNATARIO DE DOCUMENTOS EN TRANSACCIONES TELEM</a:t>
            </a:r>
            <a:r>
              <a:rPr lang="es-ES" sz="1400" b="1" dirty="0">
                <a:solidFill>
                  <a:srgbClr val="000000"/>
                </a:solidFill>
                <a:latin typeface="Verdana" pitchFamily="-105" charset="0"/>
                <a:ea typeface="Arial" pitchFamily="-105" charset="0"/>
                <a:cs typeface="Arial" pitchFamily="-105" charset="0"/>
              </a:rPr>
              <a:t>Á</a:t>
            </a:r>
            <a:r>
              <a:rPr lang="es-ES" sz="1400" b="1" dirty="0">
                <a:solidFill>
                  <a:srgbClr val="000000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TICAS, BIEN PARA GARANTIZAR EL ACCESO A SERVICIOS DISTRIBUIDOS EN RED. </a:t>
            </a:r>
            <a:br>
              <a:rPr lang="es-ES" sz="1400" b="1" dirty="0">
                <a:solidFill>
                  <a:srgbClr val="000000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</a:br>
            <a:endParaRPr lang="es-ES" sz="1400" b="1" dirty="0">
              <a:solidFill>
                <a:srgbClr val="000000"/>
              </a:solidFill>
              <a:latin typeface="Arial" pitchFamily="-105" charset="0"/>
              <a:ea typeface="Arial" pitchFamily="-105" charset="0"/>
              <a:cs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400" b="1" dirty="0">
              <a:solidFill>
                <a:srgbClr val="000000"/>
              </a:solidFill>
              <a:latin typeface="Arial" pitchFamily="-105" charset="0"/>
              <a:ea typeface="Arial" pitchFamily="-105" charset="0"/>
              <a:cs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chemeClr val="accent2"/>
                </a:solidFill>
                <a:latin typeface="Verdana" pitchFamily="-105" charset="0"/>
                <a:ea typeface="Arial" pitchFamily="-105" charset="0"/>
                <a:cs typeface="Arial" pitchFamily="-105" charset="0"/>
              </a:rPr>
              <a:t>•</a:t>
            </a:r>
            <a:r>
              <a:rPr lang="es-ES" sz="1400" b="1" dirty="0">
                <a:solidFill>
                  <a:schemeClr val="accent2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 IMPOSIBILIDAD DE SUPLANTACI</a:t>
            </a:r>
            <a:r>
              <a:rPr lang="es-ES" sz="1400" b="1" dirty="0">
                <a:solidFill>
                  <a:schemeClr val="accent2"/>
                </a:solidFill>
                <a:latin typeface="Verdana" pitchFamily="-105" charset="0"/>
                <a:ea typeface="Arial" pitchFamily="-105" charset="0"/>
                <a:cs typeface="Arial" pitchFamily="-105" charset="0"/>
              </a:rPr>
              <a:t>Ó</a:t>
            </a:r>
            <a:r>
              <a:rPr lang="es-ES" sz="1400" b="1" dirty="0">
                <a:solidFill>
                  <a:schemeClr val="accent2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N:</a:t>
            </a:r>
            <a:r>
              <a:rPr lang="es-ES" sz="1400" b="1" dirty="0">
                <a:solidFill>
                  <a:srgbClr val="000000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 EL HECHO DE QUE LA FIRMA HAYA SIDO CREADA POR EL SIGNATARIO MEDIANTE MEDIOS QUE MANTIENE BAJO SU PROPIO CONTROL (SU CLAVE PRIVADA PROTEGIDA, POR EJEMPLO, POR UNA CONTRASE</a:t>
            </a:r>
            <a:r>
              <a:rPr lang="es-ES" sz="1400" b="1" dirty="0">
                <a:solidFill>
                  <a:srgbClr val="000000"/>
                </a:solidFill>
                <a:latin typeface="Verdana" pitchFamily="-105" charset="0"/>
                <a:ea typeface="Arial" pitchFamily="-105" charset="0"/>
                <a:cs typeface="Arial" pitchFamily="-105" charset="0"/>
              </a:rPr>
              <a:t>Ñ</a:t>
            </a:r>
            <a:r>
              <a:rPr lang="es-ES" sz="1400" b="1" dirty="0">
                <a:solidFill>
                  <a:srgbClr val="000000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A, UNA TARJETA INTELIGENTE, ETC.) ASEGURA, ADEM</a:t>
            </a:r>
            <a:r>
              <a:rPr lang="es-ES" sz="1400" b="1" dirty="0">
                <a:solidFill>
                  <a:srgbClr val="000000"/>
                </a:solidFill>
                <a:latin typeface="Verdana" pitchFamily="-105" charset="0"/>
                <a:ea typeface="Arial" pitchFamily="-105" charset="0"/>
                <a:cs typeface="Arial" pitchFamily="-105" charset="0"/>
              </a:rPr>
              <a:t>Á</a:t>
            </a:r>
            <a:r>
              <a:rPr lang="es-ES" sz="1400" b="1" dirty="0">
                <a:solidFill>
                  <a:srgbClr val="000000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S, LA IMPOSIBILIDAD DE SU SUPLANTACI</a:t>
            </a:r>
            <a:r>
              <a:rPr lang="es-ES" sz="1400" b="1" dirty="0">
                <a:solidFill>
                  <a:srgbClr val="000000"/>
                </a:solidFill>
                <a:latin typeface="Verdana" pitchFamily="-105" charset="0"/>
                <a:ea typeface="Arial" pitchFamily="-105" charset="0"/>
                <a:cs typeface="Arial" pitchFamily="-105" charset="0"/>
              </a:rPr>
              <a:t>Ó</a:t>
            </a:r>
            <a:r>
              <a:rPr lang="es-ES" sz="1400" b="1" dirty="0">
                <a:solidFill>
                  <a:srgbClr val="000000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N POR OTRO INDIVIDUO.</a:t>
            </a:r>
            <a:r>
              <a:rPr lang="es-ES" sz="1400" b="1" dirty="0">
                <a:solidFill>
                  <a:srgbClr val="000000"/>
                </a:solidFill>
                <a:latin typeface="Arial Unicode MS" pitchFamily="-105" charset="0"/>
                <a:ea typeface="Times New Roman" pitchFamily="-105" charset="0"/>
                <a:cs typeface="Times New Roman" pitchFamily="-105" charset="0"/>
              </a:rPr>
              <a:t>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41722" y="190576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62" name="14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438" y="0"/>
            <a:ext cx="942975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366" name="Picture 4" descr="PE01799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2514600"/>
            <a:ext cx="2830513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152400" y="1600200"/>
            <a:ext cx="56388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b="1" dirty="0">
                <a:solidFill>
                  <a:srgbClr val="000099"/>
                </a:solidFill>
                <a:latin typeface="Arial" pitchFamily="-108" charset="0"/>
              </a:rPr>
              <a:t>FIRMAS DIGITALES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b="1" dirty="0">
                <a:solidFill>
                  <a:srgbClr val="000099"/>
                </a:solidFill>
                <a:latin typeface="Arial" pitchFamily="-108" charset="0"/>
              </a:rPr>
              <a:t>SEGURIDAD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b="1" dirty="0">
              <a:solidFill>
                <a:srgbClr val="000099"/>
              </a:solidFill>
              <a:latin typeface="Arial" pitchFamily="-108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b="1" dirty="0">
              <a:solidFill>
                <a:schemeClr val="accent2"/>
              </a:solidFill>
              <a:latin typeface="Arial" pitchFamily="-108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chemeClr val="accent2"/>
                </a:solidFill>
                <a:latin typeface="Verdana" pitchFamily="-108" charset="0"/>
                <a:ea typeface="Arial" pitchFamily="-108" charset="0"/>
                <a:cs typeface="Arial" pitchFamily="-108" charset="0"/>
              </a:rPr>
              <a:t>•</a:t>
            </a:r>
            <a:r>
              <a:rPr lang="es-ES" sz="1400" b="1" dirty="0">
                <a:solidFill>
                  <a:schemeClr val="accent2"/>
                </a:solidFill>
                <a:latin typeface="Arial" pitchFamily="-108" charset="0"/>
                <a:ea typeface="Arial" pitchFamily="-108" charset="0"/>
                <a:cs typeface="Arial" pitchFamily="-108" charset="0"/>
              </a:rPr>
              <a:t> INTEGRIDAD:</a:t>
            </a:r>
            <a:r>
              <a:rPr lang="es-ES" sz="1400" b="1" dirty="0">
                <a:solidFill>
                  <a:srgbClr val="000000"/>
                </a:solidFill>
                <a:latin typeface="Arial" pitchFamily="-108" charset="0"/>
                <a:ea typeface="Arial" pitchFamily="-108" charset="0"/>
                <a:cs typeface="Arial" pitchFamily="-108" charset="0"/>
              </a:rPr>
              <a:t> PERMITE QUE SEA DETECTADA CUALQUIER MODIFICACI</a:t>
            </a:r>
            <a:r>
              <a:rPr lang="es-ES" sz="1400" b="1" dirty="0">
                <a:solidFill>
                  <a:srgbClr val="000000"/>
                </a:solidFill>
                <a:latin typeface="Verdana" pitchFamily="-108" charset="0"/>
                <a:ea typeface="Arial" pitchFamily="-108" charset="0"/>
                <a:cs typeface="Arial" pitchFamily="-108" charset="0"/>
              </a:rPr>
              <a:t>Ó</a:t>
            </a:r>
            <a:r>
              <a:rPr lang="es-ES" sz="1400" b="1" dirty="0">
                <a:solidFill>
                  <a:srgbClr val="000000"/>
                </a:solidFill>
                <a:latin typeface="Arial" pitchFamily="-108" charset="0"/>
                <a:ea typeface="Arial" pitchFamily="-108" charset="0"/>
                <a:cs typeface="Arial" pitchFamily="-108" charset="0"/>
              </a:rPr>
              <a:t>N POR PEQUE</a:t>
            </a:r>
            <a:r>
              <a:rPr lang="es-ES" sz="1400" b="1" dirty="0">
                <a:solidFill>
                  <a:srgbClr val="000000"/>
                </a:solidFill>
                <a:latin typeface="Verdana" pitchFamily="-108" charset="0"/>
                <a:ea typeface="Arial" pitchFamily="-108" charset="0"/>
                <a:cs typeface="Arial" pitchFamily="-108" charset="0"/>
              </a:rPr>
              <a:t>Ñ</a:t>
            </a:r>
            <a:r>
              <a:rPr lang="es-ES" sz="1400" b="1" dirty="0">
                <a:solidFill>
                  <a:srgbClr val="000000"/>
                </a:solidFill>
                <a:latin typeface="Arial" pitchFamily="-108" charset="0"/>
                <a:ea typeface="Arial" pitchFamily="-108" charset="0"/>
                <a:cs typeface="Arial" pitchFamily="-108" charset="0"/>
              </a:rPr>
              <a:t>A QUE SEA DE LOS DATOS FIRMADOS, PROPORCIONANDO AS</a:t>
            </a:r>
            <a:r>
              <a:rPr lang="es-ES" sz="1400" b="1" dirty="0">
                <a:solidFill>
                  <a:srgbClr val="000000"/>
                </a:solidFill>
                <a:latin typeface="Verdana" pitchFamily="-108" charset="0"/>
                <a:ea typeface="Arial" pitchFamily="-108" charset="0"/>
                <a:cs typeface="Arial" pitchFamily="-108" charset="0"/>
              </a:rPr>
              <a:t>Í</a:t>
            </a:r>
            <a:r>
              <a:rPr lang="es-ES" sz="1400" b="1" dirty="0">
                <a:solidFill>
                  <a:srgbClr val="000000"/>
                </a:solidFill>
                <a:latin typeface="Arial" pitchFamily="-108" charset="0"/>
                <a:ea typeface="Arial" pitchFamily="-108" charset="0"/>
                <a:cs typeface="Arial" pitchFamily="-108" charset="0"/>
              </a:rPr>
              <a:t> UNA GARANT</a:t>
            </a:r>
            <a:r>
              <a:rPr lang="es-ES" sz="1400" b="1" dirty="0">
                <a:solidFill>
                  <a:srgbClr val="000000"/>
                </a:solidFill>
                <a:latin typeface="Verdana" pitchFamily="-108" charset="0"/>
                <a:ea typeface="Arial" pitchFamily="-108" charset="0"/>
                <a:cs typeface="Arial" pitchFamily="-108" charset="0"/>
              </a:rPr>
              <a:t>Í</a:t>
            </a:r>
            <a:r>
              <a:rPr lang="es-ES" sz="1400" b="1" dirty="0">
                <a:solidFill>
                  <a:srgbClr val="000000"/>
                </a:solidFill>
                <a:latin typeface="Arial" pitchFamily="-108" charset="0"/>
                <a:ea typeface="Arial" pitchFamily="-108" charset="0"/>
                <a:cs typeface="Arial" pitchFamily="-108" charset="0"/>
              </a:rPr>
              <a:t>A ANTE ALTERACIONES FORTUITAS O DELIBERADAS DURANTE EL TRANSPORTE, </a:t>
            </a:r>
            <a:r>
              <a:rPr lang="es-ES" sz="1400" b="1" dirty="0">
                <a:solidFill>
                  <a:srgbClr val="000000"/>
                </a:solidFill>
                <a:latin typeface="Arial" pitchFamily="-108" charset="0"/>
                <a:ea typeface="Arial" pitchFamily="-108" charset="0"/>
                <a:cs typeface="Arial" pitchFamily="-108" charset="0"/>
                <a:hlinkClick r:id="rId4"/>
              </a:rPr>
              <a:t>ALMACENAMIENTO</a:t>
            </a:r>
            <a:r>
              <a:rPr lang="es-ES" sz="1400" b="1" dirty="0">
                <a:solidFill>
                  <a:srgbClr val="000000"/>
                </a:solidFill>
                <a:latin typeface="Arial" pitchFamily="-108" charset="0"/>
                <a:ea typeface="Arial" pitchFamily="-108" charset="0"/>
                <a:cs typeface="Arial" pitchFamily="-108" charset="0"/>
              </a:rPr>
              <a:t> O MANIPULACI</a:t>
            </a:r>
            <a:r>
              <a:rPr lang="es-ES" sz="1400" b="1" dirty="0">
                <a:solidFill>
                  <a:srgbClr val="000000"/>
                </a:solidFill>
                <a:latin typeface="Verdana" pitchFamily="-108" charset="0"/>
                <a:ea typeface="Arial" pitchFamily="-108" charset="0"/>
                <a:cs typeface="Arial" pitchFamily="-108" charset="0"/>
              </a:rPr>
              <a:t>Ó</a:t>
            </a:r>
            <a:r>
              <a:rPr lang="es-ES" sz="1400" b="1" dirty="0">
                <a:solidFill>
                  <a:srgbClr val="000000"/>
                </a:solidFill>
                <a:latin typeface="Arial" pitchFamily="-108" charset="0"/>
                <a:ea typeface="Arial" pitchFamily="-108" charset="0"/>
                <a:cs typeface="Arial" pitchFamily="-108" charset="0"/>
              </a:rPr>
              <a:t>N </a:t>
            </a:r>
            <a:r>
              <a:rPr lang="es-ES" sz="1400" b="1" dirty="0">
                <a:solidFill>
                  <a:srgbClr val="000000"/>
                </a:solidFill>
                <a:latin typeface="Arial" pitchFamily="-108" charset="0"/>
                <a:ea typeface="Arial" pitchFamily="-108" charset="0"/>
                <a:cs typeface="Arial" pitchFamily="-108" charset="0"/>
                <a:hlinkClick r:id="rId5"/>
              </a:rPr>
              <a:t>TELEM</a:t>
            </a:r>
            <a:r>
              <a:rPr lang="es-ES" sz="1400" b="1" dirty="0">
                <a:solidFill>
                  <a:srgbClr val="000000"/>
                </a:solidFill>
                <a:latin typeface="Verdana" pitchFamily="-108" charset="0"/>
                <a:ea typeface="Arial" pitchFamily="-108" charset="0"/>
                <a:cs typeface="Arial" pitchFamily="-108" charset="0"/>
                <a:hlinkClick r:id="rId5"/>
              </a:rPr>
              <a:t>Á</a:t>
            </a:r>
            <a:r>
              <a:rPr lang="es-ES" sz="1400" b="1" dirty="0">
                <a:solidFill>
                  <a:srgbClr val="000000"/>
                </a:solidFill>
                <a:latin typeface="Arial" pitchFamily="-108" charset="0"/>
                <a:ea typeface="Arial" pitchFamily="-108" charset="0"/>
                <a:cs typeface="Arial" pitchFamily="-108" charset="0"/>
                <a:hlinkClick r:id="rId5"/>
              </a:rPr>
              <a:t>TICA</a:t>
            </a:r>
            <a:r>
              <a:rPr lang="es-ES" sz="1400" b="1" dirty="0">
                <a:solidFill>
                  <a:srgbClr val="000000"/>
                </a:solidFill>
                <a:latin typeface="Arial" pitchFamily="-108" charset="0"/>
                <a:ea typeface="Arial" pitchFamily="-108" charset="0"/>
                <a:cs typeface="Arial" pitchFamily="-108" charset="0"/>
              </a:rPr>
              <a:t> DEL DOCUMENTO O DATOS FIRMADOS.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400" b="1" dirty="0">
              <a:solidFill>
                <a:srgbClr val="000000"/>
              </a:solidFill>
              <a:latin typeface="Arial" pitchFamily="-108" charset="0"/>
              <a:ea typeface="Arial" pitchFamily="-108" charset="0"/>
              <a:cs typeface="Arial" pitchFamily="-108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400" b="1" dirty="0">
              <a:solidFill>
                <a:srgbClr val="000000"/>
              </a:solidFill>
              <a:latin typeface="Arial Unicode MS" pitchFamily="-108" charset="0"/>
              <a:ea typeface="Arial Unicode MS" pitchFamily="-108" charset="0"/>
              <a:cs typeface="Arial Unicode MS" pitchFamily="-108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chemeClr val="accent2"/>
                </a:solidFill>
                <a:latin typeface="Verdana" pitchFamily="-108" charset="0"/>
                <a:ea typeface="Times New Roman" pitchFamily="-108" charset="0"/>
                <a:cs typeface="Times New Roman" pitchFamily="-108" charset="0"/>
              </a:rPr>
              <a:t>•</a:t>
            </a:r>
            <a:r>
              <a:rPr lang="es-ES" sz="1400" b="1" dirty="0">
                <a:solidFill>
                  <a:schemeClr val="accent2"/>
                </a:solidFill>
                <a:latin typeface="Arial" pitchFamily="-108" charset="0"/>
                <a:ea typeface="Times New Roman" pitchFamily="-108" charset="0"/>
                <a:cs typeface="Times New Roman" pitchFamily="-108" charset="0"/>
              </a:rPr>
              <a:t> NO REPUDIO:</a:t>
            </a:r>
            <a:r>
              <a:rPr lang="es-ES" sz="1400" b="1" dirty="0">
                <a:solidFill>
                  <a:srgbClr val="000000"/>
                </a:solidFill>
                <a:latin typeface="Arial" pitchFamily="-108" charset="0"/>
                <a:ea typeface="Times New Roman" pitchFamily="-108" charset="0"/>
                <a:cs typeface="Times New Roman" pitchFamily="-108" charset="0"/>
              </a:rPr>
              <a:t> OFRECE SEGURIDAD INQUEBRANTABLE DE QUE EL AUTOR DEL DOCUMENTO NO PUEDE RETRACTARSE EN EL FUTURO DE LAS OPINIONES O </a:t>
            </a:r>
            <a:r>
              <a:rPr lang="es-ES" sz="1400" b="1" dirty="0">
                <a:solidFill>
                  <a:srgbClr val="000000"/>
                </a:solidFill>
                <a:latin typeface="Arial" pitchFamily="-108" charset="0"/>
                <a:ea typeface="Times New Roman" pitchFamily="-108" charset="0"/>
                <a:cs typeface="Times New Roman" pitchFamily="-108" charset="0"/>
                <a:hlinkClick r:id="rId6"/>
              </a:rPr>
              <a:t>ACCIONES</a:t>
            </a:r>
            <a:r>
              <a:rPr lang="es-ES" sz="1400" b="1" dirty="0">
                <a:solidFill>
                  <a:srgbClr val="000000"/>
                </a:solidFill>
                <a:latin typeface="Arial" pitchFamily="-108" charset="0"/>
                <a:ea typeface="Times New Roman" pitchFamily="-108" charset="0"/>
                <a:cs typeface="Times New Roman" pitchFamily="-108" charset="0"/>
              </a:rPr>
              <a:t> CONSIGNADAS EN </a:t>
            </a:r>
            <a:r>
              <a:rPr lang="es-ES" sz="1400" b="1" dirty="0">
                <a:solidFill>
                  <a:srgbClr val="000000"/>
                </a:solidFill>
                <a:latin typeface="Verdana" pitchFamily="-108" charset="0"/>
                <a:ea typeface="Times New Roman" pitchFamily="-108" charset="0"/>
                <a:cs typeface="Times New Roman" pitchFamily="-108" charset="0"/>
              </a:rPr>
              <a:t>É</a:t>
            </a:r>
            <a:r>
              <a:rPr lang="es-ES" sz="1400" b="1" dirty="0">
                <a:solidFill>
                  <a:srgbClr val="000000"/>
                </a:solidFill>
                <a:latin typeface="Arial" pitchFamily="-108" charset="0"/>
                <a:ea typeface="Times New Roman" pitchFamily="-108" charset="0"/>
                <a:cs typeface="Times New Roman" pitchFamily="-108" charset="0"/>
              </a:rPr>
              <a:t>L, NI DE HABERLO ENVIADO. DEBIDO A LA IMPOSIBILIDAD DE SER FALSIFICADA, TESTIMONIA QUE </a:t>
            </a:r>
            <a:r>
              <a:rPr lang="es-ES" sz="1400" b="1" dirty="0">
                <a:solidFill>
                  <a:srgbClr val="000000"/>
                </a:solidFill>
                <a:latin typeface="Verdana" pitchFamily="-108" charset="0"/>
                <a:ea typeface="Times New Roman" pitchFamily="-108" charset="0"/>
                <a:cs typeface="Times New Roman" pitchFamily="-108" charset="0"/>
              </a:rPr>
              <a:t>É</a:t>
            </a:r>
            <a:r>
              <a:rPr lang="es-ES" sz="1400" b="1" dirty="0">
                <a:solidFill>
                  <a:srgbClr val="000000"/>
                </a:solidFill>
                <a:latin typeface="Arial" pitchFamily="-108" charset="0"/>
                <a:ea typeface="Times New Roman" pitchFamily="-108" charset="0"/>
                <a:cs typeface="Times New Roman" pitchFamily="-108" charset="0"/>
              </a:rPr>
              <a:t>L, Y SOLAMENTE </a:t>
            </a:r>
            <a:r>
              <a:rPr lang="es-ES" sz="1400" b="1" dirty="0">
                <a:solidFill>
                  <a:srgbClr val="000000"/>
                </a:solidFill>
                <a:latin typeface="Verdana" pitchFamily="-108" charset="0"/>
                <a:ea typeface="Times New Roman" pitchFamily="-108" charset="0"/>
                <a:cs typeface="Times New Roman" pitchFamily="-108" charset="0"/>
              </a:rPr>
              <a:t>É</a:t>
            </a:r>
            <a:r>
              <a:rPr lang="es-ES" sz="1400" b="1" dirty="0">
                <a:solidFill>
                  <a:srgbClr val="000000"/>
                </a:solidFill>
                <a:latin typeface="Arial" pitchFamily="-108" charset="0"/>
                <a:ea typeface="Times New Roman" pitchFamily="-108" charset="0"/>
                <a:cs typeface="Times New Roman" pitchFamily="-108" charset="0"/>
              </a:rPr>
              <a:t>L, PUDO HABERLO FIRMADO.</a:t>
            </a:r>
            <a:r>
              <a:rPr lang="es-ES" sz="1400" b="1" dirty="0">
                <a:solidFill>
                  <a:srgbClr val="000000"/>
                </a:solidFill>
                <a:latin typeface="Arial" pitchFamily="-108" charset="0"/>
                <a:ea typeface="Arial" pitchFamily="-108" charset="0"/>
                <a:cs typeface="Arial" pitchFamily="-108" charset="0"/>
              </a:rPr>
              <a:t>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-68985" y="190576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0386" name="14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75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0390" name="Picture 4" descr="PE01799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2514600"/>
            <a:ext cx="2830513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152400" y="2322513"/>
            <a:ext cx="5638800" cy="240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solidFill>
                  <a:srgbClr val="000099"/>
                </a:solidFill>
                <a:latin typeface="Arial" pitchFamily="-105" charset="0"/>
              </a:rPr>
              <a:t>FIRMAS DIGITALES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solidFill>
                  <a:srgbClr val="000099"/>
                </a:solidFill>
                <a:latin typeface="Arial" pitchFamily="-105" charset="0"/>
              </a:rPr>
              <a:t>SEGURIDAD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solidFill>
                <a:schemeClr val="accent2"/>
              </a:solidFill>
              <a:latin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500" b="1" dirty="0">
                <a:solidFill>
                  <a:schemeClr val="accent2"/>
                </a:solidFill>
                <a:latin typeface="Verdana" pitchFamily="-105" charset="0"/>
                <a:ea typeface="Arial" pitchFamily="-105" charset="0"/>
                <a:cs typeface="Arial" pitchFamily="-105" charset="0"/>
              </a:rPr>
              <a:t>•</a:t>
            </a:r>
            <a:r>
              <a:rPr lang="es-ES" sz="1500" b="1" dirty="0">
                <a:solidFill>
                  <a:schemeClr val="accent2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 AUDITABILIDAD:</a:t>
            </a:r>
            <a:r>
              <a:rPr lang="es-ES" sz="1500" b="1" dirty="0">
                <a:solidFill>
                  <a:srgbClr val="000000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 PERMITE IDENTIFICAR Y RASTREAR LAS OPERACIONES LLEVADAS A CABO POR EL USUARIO DENTRO DE UN SISTEMA INFORM</a:t>
            </a:r>
            <a:r>
              <a:rPr lang="es-ES" sz="1500" b="1" dirty="0">
                <a:solidFill>
                  <a:srgbClr val="000000"/>
                </a:solidFill>
                <a:latin typeface="Verdana" pitchFamily="-105" charset="0"/>
                <a:ea typeface="Arial" pitchFamily="-105" charset="0"/>
                <a:cs typeface="Arial" pitchFamily="-105" charset="0"/>
              </a:rPr>
              <a:t>Á</a:t>
            </a:r>
            <a:r>
              <a:rPr lang="es-ES" sz="1500" b="1" dirty="0">
                <a:solidFill>
                  <a:srgbClr val="000000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TICO CUYO ACCESO SE REALIZA MEDIANTE LA PRESENTACI</a:t>
            </a:r>
            <a:r>
              <a:rPr lang="es-ES" sz="1500" b="1" dirty="0">
                <a:solidFill>
                  <a:srgbClr val="000000"/>
                </a:solidFill>
                <a:latin typeface="Verdana" pitchFamily="-105" charset="0"/>
                <a:ea typeface="Arial" pitchFamily="-105" charset="0"/>
                <a:cs typeface="Arial" pitchFamily="-105" charset="0"/>
              </a:rPr>
              <a:t>Ó</a:t>
            </a:r>
            <a:r>
              <a:rPr lang="es-ES" sz="1500" b="1" dirty="0">
                <a:solidFill>
                  <a:srgbClr val="000000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N DE CERTIFICADOS 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500" b="1" dirty="0">
              <a:solidFill>
                <a:srgbClr val="000000"/>
              </a:solidFill>
              <a:latin typeface="Arial Unicode MS" pitchFamily="-105" charset="0"/>
              <a:ea typeface="Arial Unicode MS" pitchFamily="-105" charset="0"/>
              <a:cs typeface="Arial Unicode MS" pitchFamily="-105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41722" y="200967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1410" name="14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1414" name="Picture 4" descr="PE01799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2514600"/>
            <a:ext cx="2830513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152400" y="1752600"/>
            <a:ext cx="5638800" cy="458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b="1" dirty="0">
                <a:solidFill>
                  <a:srgbClr val="000099"/>
                </a:solidFill>
                <a:latin typeface="Arial" pitchFamily="-105" charset="0"/>
              </a:rPr>
              <a:t>FIRMAS DIGITALES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b="1" dirty="0">
                <a:solidFill>
                  <a:srgbClr val="000099"/>
                </a:solidFill>
                <a:latin typeface="Arial" pitchFamily="-105" charset="0"/>
              </a:rPr>
              <a:t>APLICACIONES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400" b="1" dirty="0">
              <a:solidFill>
                <a:schemeClr val="accent2"/>
              </a:solidFill>
              <a:latin typeface="Verdana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00"/>
                </a:solidFill>
                <a:latin typeface="Verdana" pitchFamily="-105" charset="0"/>
                <a:ea typeface="Arial" pitchFamily="-105" charset="0"/>
                <a:cs typeface="Arial" pitchFamily="-105" charset="0"/>
              </a:rPr>
              <a:t>E-MAIL.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00"/>
                </a:solidFill>
                <a:latin typeface="Verdana" pitchFamily="-105" charset="0"/>
                <a:ea typeface="Arial" pitchFamily="-105" charset="0"/>
                <a:cs typeface="Arial" pitchFamily="-105" charset="0"/>
              </a:rPr>
              <a:t> </a:t>
            </a:r>
            <a:endParaRPr lang="es-ES" sz="1400" b="1" dirty="0">
              <a:solidFill>
                <a:srgbClr val="000000"/>
              </a:solidFill>
              <a:latin typeface="Verdana" pitchFamily="-105" charset="0"/>
              <a:ea typeface="Arial Unicode MS" pitchFamily="-105" charset="0"/>
              <a:cs typeface="Arial Unicode MS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00"/>
                </a:solidFill>
                <a:latin typeface="Verdana" pitchFamily="-105" charset="0"/>
                <a:ea typeface="Arial" pitchFamily="-105" charset="0"/>
                <a:cs typeface="Arial" pitchFamily="-105" charset="0"/>
              </a:rPr>
              <a:t>CONTRATOS ELECTRÓNICOS.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00"/>
                </a:solidFill>
                <a:latin typeface="Verdana" pitchFamily="-105" charset="0"/>
                <a:ea typeface="Arial" pitchFamily="-105" charset="0"/>
                <a:cs typeface="Arial" pitchFamily="-105" charset="0"/>
              </a:rPr>
              <a:t> </a:t>
            </a:r>
            <a:endParaRPr lang="es-ES" sz="1400" b="1" dirty="0">
              <a:solidFill>
                <a:srgbClr val="000000"/>
              </a:solidFill>
              <a:latin typeface="Verdana" pitchFamily="-105" charset="0"/>
              <a:ea typeface="Arial Unicode MS" pitchFamily="-105" charset="0"/>
              <a:cs typeface="Arial Unicode MS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00"/>
                </a:solidFill>
                <a:latin typeface="Verdana" pitchFamily="-105" charset="0"/>
                <a:ea typeface="Arial" pitchFamily="-105" charset="0"/>
                <a:cs typeface="Arial" pitchFamily="-105" charset="0"/>
              </a:rPr>
              <a:t>PROCESOS DE APLICACIONES ELECTRÓNICOS.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00"/>
                </a:solidFill>
                <a:latin typeface="Verdana" pitchFamily="-105" charset="0"/>
                <a:ea typeface="Arial" pitchFamily="-105" charset="0"/>
                <a:cs typeface="Arial" pitchFamily="-105" charset="0"/>
              </a:rPr>
              <a:t> </a:t>
            </a:r>
            <a:endParaRPr lang="es-ES" sz="1400" b="1" dirty="0">
              <a:solidFill>
                <a:srgbClr val="000000"/>
              </a:solidFill>
              <a:latin typeface="Verdana" pitchFamily="-105" charset="0"/>
              <a:ea typeface="Arial Unicode MS" pitchFamily="-105" charset="0"/>
              <a:cs typeface="Arial Unicode MS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00"/>
                </a:solidFill>
                <a:latin typeface="Verdana" pitchFamily="-105" charset="0"/>
                <a:ea typeface="Arial" pitchFamily="-105" charset="0"/>
                <a:cs typeface="Arial" pitchFamily="-105" charset="0"/>
              </a:rPr>
              <a:t>FORMAS DE PROCESAMIENTO AUTOMATIZADO.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00"/>
                </a:solidFill>
                <a:latin typeface="Verdana" pitchFamily="-105" charset="0"/>
                <a:ea typeface="Arial" pitchFamily="-105" charset="0"/>
                <a:cs typeface="Arial" pitchFamily="-105" charset="0"/>
              </a:rPr>
              <a:t> </a:t>
            </a:r>
            <a:endParaRPr lang="es-ES" sz="1400" b="1" dirty="0">
              <a:solidFill>
                <a:srgbClr val="000000"/>
              </a:solidFill>
              <a:latin typeface="Verdana" pitchFamily="-105" charset="0"/>
              <a:ea typeface="Arial Unicode MS" pitchFamily="-105" charset="0"/>
              <a:cs typeface="Arial Unicode MS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00"/>
                </a:solidFill>
                <a:latin typeface="Verdana" pitchFamily="-105" charset="0"/>
                <a:ea typeface="Times New Roman" pitchFamily="-105" charset="0"/>
                <a:cs typeface="Times New Roman" pitchFamily="-105" charset="0"/>
              </a:rPr>
              <a:t>TRANSACCIONES REALIZADAS DESDE FINANCIERAS ALEJADAS.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00"/>
                </a:solidFill>
                <a:latin typeface="Verdana" pitchFamily="-105" charset="0"/>
                <a:ea typeface="Times New Roman" pitchFamily="-105" charset="0"/>
                <a:cs typeface="Times New Roman" pitchFamily="-105" charset="0"/>
              </a:rPr>
              <a:t> 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00"/>
                </a:solidFill>
                <a:latin typeface="Verdana" pitchFamily="-105" charset="0"/>
                <a:ea typeface="Times New Roman" pitchFamily="-105" charset="0"/>
                <a:cs typeface="Times New Roman" pitchFamily="-105" charset="0"/>
              </a:rPr>
              <a:t> TRANSFERENCIAS EN SISTEMAS ELECTRÓNICOS.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400" b="1" dirty="0">
              <a:solidFill>
                <a:srgbClr val="000000"/>
              </a:solidFill>
              <a:latin typeface="Verdana" pitchFamily="-105" charset="0"/>
              <a:ea typeface="Times New Roman" pitchFamily="-105" charset="0"/>
              <a:cs typeface="Times New Roman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00"/>
                </a:solidFill>
                <a:latin typeface="Verdana" pitchFamily="-105" charset="0"/>
                <a:ea typeface="Times New Roman" pitchFamily="-105" charset="0"/>
                <a:cs typeface="Times New Roman" pitchFamily="-105" charset="0"/>
              </a:rPr>
              <a:t> APLICACIONES DE NEGOCIOS.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400" b="1" dirty="0">
              <a:solidFill>
                <a:srgbClr val="000000"/>
              </a:solidFill>
              <a:latin typeface="Verdana" pitchFamily="-105" charset="0"/>
              <a:ea typeface="Times New Roman" pitchFamily="-105" charset="0"/>
              <a:cs typeface="Times New Roman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00"/>
                </a:solidFill>
                <a:latin typeface="Verdana" pitchFamily="-105" charset="0"/>
                <a:ea typeface="Times New Roman" pitchFamily="-105" charset="0"/>
                <a:cs typeface="Times New Roman" pitchFamily="-105" charset="0"/>
              </a:rPr>
              <a:t> FACTURACIÓN ELECTRÓNICA.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52" y="190576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5506" name="9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438" y="0"/>
            <a:ext cx="93583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5510" name="Picture 4" descr="PE01799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2514600"/>
            <a:ext cx="2830513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152400" y="1714500"/>
            <a:ext cx="5638800" cy="480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b="1" dirty="0">
                <a:solidFill>
                  <a:srgbClr val="000099"/>
                </a:solidFill>
                <a:latin typeface="Arial" pitchFamily="-105" charset="0"/>
              </a:rPr>
              <a:t>CERTIFICADOS  DIGITALES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400" b="1" dirty="0">
              <a:solidFill>
                <a:schemeClr val="accent2"/>
              </a:solidFill>
              <a:latin typeface="Verdana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00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LOS CERTIFICADOS DIGITALES SON DOCUMENTOS ELECTRÓNICOS  ATRAVÉS DE LOS CUALES UN TERCERO CONFIABLE (AUTORIDADES DE CERTIFICACIÓN), GARANTIZA LA CONFIABILIDAD DE UN DETERMINADO SITIO WEB O DE UN DOCUMENTO EN PARTICULAR.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400" b="1" dirty="0">
              <a:solidFill>
                <a:srgbClr val="000000"/>
              </a:solidFill>
              <a:latin typeface="Arial" pitchFamily="-105" charset="0"/>
              <a:ea typeface="Arial" pitchFamily="-105" charset="0"/>
              <a:cs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00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LOS CONTENIDOS MÍNIMOS DE UN CERTIFICADO DIGITAL SON: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400" b="1" dirty="0">
              <a:solidFill>
                <a:srgbClr val="000000"/>
              </a:solidFill>
              <a:latin typeface="Arial" pitchFamily="-105" charset="0"/>
              <a:ea typeface="Arial" pitchFamily="-105" charset="0"/>
              <a:cs typeface="Arial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99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 NOMBRE, DIRECCIÓN Y DOMICILIO DEL SUSCRIPTOR.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800" b="1" dirty="0">
              <a:solidFill>
                <a:srgbClr val="000099"/>
              </a:solidFill>
              <a:latin typeface="Arial" pitchFamily="-105" charset="0"/>
              <a:ea typeface="Arial" pitchFamily="-105" charset="0"/>
              <a:cs typeface="Arial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99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 EL NOMBRE, LA DIRECCIÓN Y EL LUGAR DONDE REALIZA ACTIVIDADES LA ENTIDAD DE CERTIFICACION.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800" b="1" dirty="0">
              <a:solidFill>
                <a:srgbClr val="000099"/>
              </a:solidFill>
              <a:latin typeface="Arial" pitchFamily="-105" charset="0"/>
              <a:ea typeface="Arial" pitchFamily="-105" charset="0"/>
              <a:cs typeface="Arial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99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 LA CLAVE PÚBLICA DEL USUARIO.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800" b="1" dirty="0">
              <a:solidFill>
                <a:srgbClr val="000099"/>
              </a:solidFill>
              <a:latin typeface="Arial" pitchFamily="-105" charset="0"/>
              <a:ea typeface="Arial" pitchFamily="-105" charset="0"/>
              <a:cs typeface="Arial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99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 EL NÚMERO DE SERIE DEL CERTIFICADO.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800" b="1" dirty="0">
              <a:solidFill>
                <a:srgbClr val="000099"/>
              </a:solidFill>
              <a:latin typeface="Arial" pitchFamily="-105" charset="0"/>
              <a:ea typeface="Arial" pitchFamily="-105" charset="0"/>
              <a:cs typeface="Arial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99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 LA FECHA DE EMISIÓN Y EXPIRACIÓN DEL 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99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CERTIFICADO.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68985" y="190576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6530" name="9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438" y="0"/>
            <a:ext cx="93583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6534" name="Picture 4" descr="PE01799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2514600"/>
            <a:ext cx="2830513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152400" y="1939925"/>
            <a:ext cx="5638800" cy="363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b="1" dirty="0">
                <a:solidFill>
                  <a:srgbClr val="000099"/>
                </a:solidFill>
                <a:latin typeface="Arial" pitchFamily="-105" charset="0"/>
              </a:rPr>
              <a:t>CERTIFICADOS  DIGITALES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400" b="1" dirty="0">
              <a:solidFill>
                <a:schemeClr val="accent2"/>
              </a:solidFill>
              <a:latin typeface="Verdana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500" b="1" dirty="0">
                <a:solidFill>
                  <a:srgbClr val="000000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CUALQUIER PERSONA O EMPRESA PUEDE CREAR O GENERAR UN </a:t>
            </a:r>
            <a:r>
              <a:rPr lang="es-ES" sz="1500" b="1" dirty="0">
                <a:solidFill>
                  <a:srgbClr val="000099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CERTIFICADO DIGITAL, </a:t>
            </a:r>
            <a:r>
              <a:rPr lang="es-ES" sz="1500" b="1" dirty="0">
                <a:latin typeface="Arial" pitchFamily="-105" charset="0"/>
                <a:ea typeface="Arial" pitchFamily="-105" charset="0"/>
                <a:cs typeface="Arial" pitchFamily="-105" charset="0"/>
              </a:rPr>
              <a:t>PERO  NO SERVIRA DE NADA, SI EL EMISOR DEL CERTIFICADO NO ES AMPLIAMENTE RECONOCIDO, COMO UNA ENTIDAD CERTIFICADORA DE TRAYECTORIA, POR QUIENES INTERACTUAN CON EL PROPIETARIO DEL CERTIFICADO.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500" b="1" dirty="0">
              <a:solidFill>
                <a:srgbClr val="000099"/>
              </a:solidFill>
              <a:latin typeface="Arial" pitchFamily="-105" charset="0"/>
              <a:ea typeface="Arial" pitchFamily="-105" charset="0"/>
              <a:cs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500" b="1" dirty="0">
              <a:solidFill>
                <a:srgbClr val="000099"/>
              </a:solidFill>
              <a:latin typeface="Arial" pitchFamily="-105" charset="0"/>
              <a:ea typeface="Arial" pitchFamily="-105" charset="0"/>
              <a:cs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500" b="1" dirty="0">
                <a:latin typeface="Arial" pitchFamily="-105" charset="0"/>
                <a:ea typeface="Arial" pitchFamily="-105" charset="0"/>
                <a:cs typeface="Arial" pitchFamily="-105" charset="0"/>
              </a:rPr>
              <a:t>POR ESTA RAZÓN LAS ENTIDADES EMISORAS DE CERTIFICADOS TIENEN QUE ACREDITARSE, PARA LOGRAR SER RECONOCIDOS POR OTRAS PERSONAS, EMPRESAS O INCLUSO PAÍSES.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68985" y="190576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626" name="9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438" y="0"/>
            <a:ext cx="93583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30" name="Picture 4" descr="PE01799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2514600"/>
            <a:ext cx="2830513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152400" y="1981200"/>
            <a:ext cx="5776913" cy="344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b="1" dirty="0">
                <a:solidFill>
                  <a:srgbClr val="000099"/>
                </a:solidFill>
                <a:latin typeface="Arial" pitchFamily="-105" charset="0"/>
              </a:rPr>
              <a:t>CRIPTOGRAFÍA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500" b="1" dirty="0">
                <a:solidFill>
                  <a:srgbClr val="000000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LA PALABRA CRIPTOGRAFÍA VIENE DEL GRIEGO </a:t>
            </a:r>
            <a:r>
              <a:rPr lang="es-ES" sz="1500" b="1" dirty="0">
                <a:solidFill>
                  <a:srgbClr val="000099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KRYPTOS (OCULTAR)</a:t>
            </a:r>
            <a:r>
              <a:rPr lang="es-ES" sz="1500" b="1" dirty="0">
                <a:solidFill>
                  <a:srgbClr val="000000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  Y </a:t>
            </a:r>
            <a:r>
              <a:rPr lang="es-ES" sz="1500" b="1" dirty="0">
                <a:solidFill>
                  <a:srgbClr val="000099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GRAPHOS (ESCRIBIR)</a:t>
            </a:r>
            <a:r>
              <a:rPr lang="es-ES" sz="1500" b="1" dirty="0">
                <a:solidFill>
                  <a:srgbClr val="000000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, LITERALMENTE SIGNIFICA  “</a:t>
            </a:r>
            <a:r>
              <a:rPr lang="es-ES" sz="1500" b="1" dirty="0">
                <a:solidFill>
                  <a:srgbClr val="000099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ESCRITURA OCULTA</a:t>
            </a:r>
            <a:r>
              <a:rPr lang="es-ES" sz="1500" b="1" dirty="0">
                <a:solidFill>
                  <a:srgbClr val="000000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”,.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500" b="1" dirty="0">
              <a:solidFill>
                <a:srgbClr val="000000"/>
              </a:solidFill>
              <a:latin typeface="Arial" pitchFamily="-105" charset="0"/>
              <a:ea typeface="Arial" pitchFamily="-105" charset="0"/>
              <a:cs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500" b="1" dirty="0">
              <a:solidFill>
                <a:srgbClr val="000000"/>
              </a:solidFill>
              <a:latin typeface="Arial" pitchFamily="-105" charset="0"/>
              <a:ea typeface="Arial" pitchFamily="-105" charset="0"/>
              <a:cs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500" b="1" dirty="0">
                <a:solidFill>
                  <a:srgbClr val="000000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ES EL ARTE DE CIFRAR Y DESCIFRAR INFORMACIÓN UTILIZANDO TÉCNICAS QUE HAGAN POSIBLE EL INTERCAMBIO DE MENSAJES DE MANERA SEGURA QUE SÓLO PUEDAN SER LEÍDOS POR LAS PERSONAS A QUIENES VAN DIRIGIDOS.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400" b="1" dirty="0">
              <a:solidFill>
                <a:srgbClr val="000000"/>
              </a:solidFill>
              <a:latin typeface="Arial" pitchFamily="-105" charset="0"/>
              <a:ea typeface="Arial" pitchFamily="-105" charset="0"/>
              <a:cs typeface="Arial" pitchFamily="-105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68985" y="190576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12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75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52387" y="2297113"/>
            <a:ext cx="8738322" cy="2863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square"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b="1" dirty="0">
                <a:latin typeface="Arial" pitchFamily="-108" charset="0"/>
                <a:ea typeface="SimSun" pitchFamily="2" charset="-122"/>
                <a:cs typeface="SimSun" pitchFamily="2" charset="-122"/>
              </a:rPr>
              <a:t>LAS TICs HAN TENIDO MÚLTIPLES IMPACTOS EN DIFERENTES ÁREAS: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b="1" dirty="0">
              <a:latin typeface="Arial" pitchFamily="-108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b="1" dirty="0">
              <a:latin typeface="Arial" pitchFamily="-108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b="1" dirty="0">
                <a:latin typeface="Arial" pitchFamily="-108" charset="0"/>
                <a:ea typeface="SimSun" pitchFamily="2" charset="-122"/>
                <a:cs typeface="SimSun" pitchFamily="2" charset="-122"/>
              </a:rPr>
              <a:t> LA COMUNICCIÓN HUMANA</a:t>
            </a:r>
          </a:p>
          <a:p>
            <a:pPr algn="ctr" eaLnBrk="0" hangingPunct="0">
              <a:buSzPct val="132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b="1" dirty="0">
                <a:latin typeface="Arial" pitchFamily="-108" charset="0"/>
                <a:ea typeface="SimSun" pitchFamily="2" charset="-122"/>
                <a:cs typeface="SimSun" pitchFamily="2" charset="-122"/>
              </a:rPr>
              <a:t> LA PRENSA</a:t>
            </a:r>
          </a:p>
          <a:p>
            <a:pPr algn="ctr" eaLnBrk="0" hangingPunct="0">
              <a:buSzPct val="132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b="1" dirty="0">
                <a:latin typeface="Arial" pitchFamily="-108" charset="0"/>
                <a:ea typeface="SimSun" pitchFamily="2" charset="-122"/>
                <a:cs typeface="SimSun" pitchFamily="2" charset="-122"/>
              </a:rPr>
              <a:t> LA EDUCACIÓN</a:t>
            </a:r>
          </a:p>
          <a:p>
            <a:pPr algn="ctr" eaLnBrk="0" hangingPunct="0">
              <a:buSzPct val="132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b="1" dirty="0">
                <a:latin typeface="Arial" pitchFamily="-108" charset="0"/>
                <a:ea typeface="SimSun" pitchFamily="2" charset="-122"/>
                <a:cs typeface="SimSun" pitchFamily="2" charset="-122"/>
              </a:rPr>
              <a:t> NORMAS Y REGLAMENTACIONES LEGALES</a:t>
            </a:r>
          </a:p>
          <a:p>
            <a:pPr algn="ctr" eaLnBrk="0" hangingPunct="0">
              <a:buSzPct val="132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b="1" dirty="0">
                <a:latin typeface="Arial" pitchFamily="-108" charset="0"/>
                <a:ea typeface="SimSun" pitchFamily="2" charset="-122"/>
                <a:cs typeface="SimSun" pitchFamily="2" charset="-122"/>
              </a:rPr>
              <a:t> PROPIEDAD INTELECTUAL</a:t>
            </a:r>
          </a:p>
          <a:p>
            <a:pPr algn="ctr" eaLnBrk="0" hangingPunct="0">
              <a:buSzPct val="132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b="1" dirty="0">
                <a:latin typeface="Arial" pitchFamily="-108" charset="0"/>
                <a:ea typeface="SimSun" pitchFamily="2" charset="-122"/>
                <a:cs typeface="SimSun" pitchFamily="2" charset="-122"/>
              </a:rPr>
              <a:t> CENSURA</a:t>
            </a:r>
          </a:p>
          <a:p>
            <a:pPr algn="ctr" eaLnBrk="0" hangingPunct="0">
              <a:buSzPct val="132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b="1" dirty="0">
                <a:solidFill>
                  <a:srgbClr val="800000"/>
                </a:solidFill>
                <a:latin typeface="Arial" pitchFamily="-108" charset="0"/>
                <a:ea typeface="SimSun" pitchFamily="2" charset="-122"/>
                <a:cs typeface="SimSun" pitchFamily="2" charset="-122"/>
              </a:rPr>
              <a:t> LA EMPRESA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35083" y="214314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650" name="9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438" y="0"/>
            <a:ext cx="93583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654" name="Picture 4" descr="PE01799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2514600"/>
            <a:ext cx="2830513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152400" y="1908175"/>
            <a:ext cx="5776913" cy="430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b="1" dirty="0">
                <a:solidFill>
                  <a:srgbClr val="000099"/>
                </a:solidFill>
                <a:latin typeface="Arial" pitchFamily="-105" charset="0"/>
              </a:rPr>
              <a:t>CRIPTOGRAFÍA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00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ES LA RAMA DE LA MATEMÁTICAS Y DE LA INFORMÁTICA QUE HACE USO DE MÉTODOS Y TÉCNICAS MATEMÁTICAS CON EL OBJETO PRINCIPAL DE CIFRAR UN MENSAJE O ARCHIVO POR MEDIO DE UN ALGORITMO, USANDO UNA O MÁS CLAVES.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400" b="1" dirty="0">
              <a:solidFill>
                <a:srgbClr val="000000"/>
              </a:solidFill>
              <a:latin typeface="Arial" pitchFamily="-105" charset="0"/>
              <a:ea typeface="Arial" pitchFamily="-105" charset="0"/>
              <a:cs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400" b="1" dirty="0">
              <a:solidFill>
                <a:srgbClr val="000000"/>
              </a:solidFill>
              <a:latin typeface="Arial" pitchFamily="-105" charset="0"/>
              <a:ea typeface="Arial" pitchFamily="-105" charset="0"/>
              <a:cs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00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LA CRIPTOGRAFÍA DIO ORIGEN A LOS “</a:t>
            </a:r>
            <a:r>
              <a:rPr lang="es-ES" sz="1400" b="1" dirty="0">
                <a:solidFill>
                  <a:srgbClr val="000099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CRIPTOSISTEMAS</a:t>
            </a:r>
            <a:r>
              <a:rPr lang="es-ES" sz="1400" b="1" dirty="0">
                <a:solidFill>
                  <a:srgbClr val="000000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”, LOS CUALES PERMITEN GARANTIZAR  LOS  4  ASPECTOS FUNDAMENTALES CUANDO HABLAMOS DE SEGURIDAD INFORMÁTICA: 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400" b="1" dirty="0">
              <a:solidFill>
                <a:srgbClr val="000000"/>
              </a:solidFill>
              <a:latin typeface="Arial" pitchFamily="-105" charset="0"/>
              <a:ea typeface="Arial" pitchFamily="-105" charset="0"/>
              <a:cs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400" b="1" dirty="0">
              <a:solidFill>
                <a:srgbClr val="000000"/>
              </a:solidFill>
              <a:latin typeface="Arial" pitchFamily="-105" charset="0"/>
              <a:ea typeface="Arial" pitchFamily="-105" charset="0"/>
              <a:cs typeface="Arial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99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 LA CONFIDENCIALIAD.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99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 LA INTEGRIDAD.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99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 LA DISPONIBILIDAD.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99"/>
                </a:solidFill>
                <a:latin typeface="Arial" pitchFamily="-105" charset="0"/>
                <a:ea typeface="Arial" pitchFamily="-105" charset="0"/>
                <a:cs typeface="Arial" pitchFamily="-105" charset="0"/>
              </a:rPr>
              <a:t> EL NO REPUDIO DE EMISOR Y RECEPTOR.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400" b="1" dirty="0">
              <a:solidFill>
                <a:srgbClr val="000000"/>
              </a:solidFill>
              <a:latin typeface="Arial" pitchFamily="-105" charset="0"/>
              <a:ea typeface="Arial" pitchFamily="-105" charset="0"/>
              <a:cs typeface="Arial" pitchFamily="-105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68985" y="190576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2674" name="9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438" y="0"/>
            <a:ext cx="93583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678" name="12 Imagen" descr="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0" y="1643063"/>
            <a:ext cx="6402388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68985" y="190576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3698" name="9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438" y="0"/>
            <a:ext cx="93583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3702" name="Picture 4" descr="PE01799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2628900"/>
            <a:ext cx="2830513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295275" y="1447800"/>
            <a:ext cx="5776913" cy="511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b="1" dirty="0">
                <a:solidFill>
                  <a:srgbClr val="000099"/>
                </a:solidFill>
                <a:latin typeface="Arial" pitchFamily="-108" charset="0"/>
              </a:rPr>
              <a:t>CRIPTOGRAFÍA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400" b="1" dirty="0">
              <a:solidFill>
                <a:srgbClr val="000099"/>
              </a:solidFill>
              <a:latin typeface="Arial" pitchFamily="-108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00"/>
                </a:solidFill>
                <a:latin typeface="Arial" pitchFamily="-108" charset="0"/>
                <a:ea typeface="Arial" pitchFamily="-108" charset="0"/>
                <a:cs typeface="Arial" pitchFamily="-108" charset="0"/>
              </a:rPr>
              <a:t>EXISTEN PRINCIPALMENTE DOS CLASES DE </a:t>
            </a:r>
            <a:r>
              <a:rPr lang="es-ES" sz="1400" b="1" dirty="0">
                <a:solidFill>
                  <a:srgbClr val="000099"/>
                </a:solidFill>
                <a:latin typeface="Arial" pitchFamily="-108" charset="0"/>
                <a:ea typeface="Arial" pitchFamily="-108" charset="0"/>
                <a:cs typeface="Arial" pitchFamily="-108" charset="0"/>
              </a:rPr>
              <a:t>CRIPTOSISTEMAS: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400" b="1" dirty="0">
              <a:solidFill>
                <a:srgbClr val="000099"/>
              </a:solidFill>
              <a:latin typeface="Arial" pitchFamily="-108" charset="0"/>
              <a:ea typeface="Arial" pitchFamily="-108" charset="0"/>
              <a:cs typeface="Arial" pitchFamily="-108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99"/>
                </a:solidFill>
                <a:latin typeface="Arial" pitchFamily="-108" charset="0"/>
                <a:ea typeface="Arial" pitchFamily="-108" charset="0"/>
                <a:cs typeface="Arial" pitchFamily="-108" charset="0"/>
              </a:rPr>
              <a:t> CRIPTOSISTEMAS SIMÉTRICOS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400" b="1" dirty="0">
              <a:solidFill>
                <a:srgbClr val="000099"/>
              </a:solidFill>
              <a:latin typeface="Arial" pitchFamily="-108" charset="0"/>
              <a:ea typeface="Arial" pitchFamily="-108" charset="0"/>
              <a:cs typeface="Arial" pitchFamily="-108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00"/>
                </a:solidFill>
                <a:latin typeface="Arial" pitchFamily="-108" charset="0"/>
                <a:ea typeface="Arial" pitchFamily="-108" charset="0"/>
                <a:cs typeface="Arial" pitchFamily="-108" charset="0"/>
              </a:rPr>
              <a:t>EN ESTOS SISTEMAS EXISTE UNA ÚNICA CLAVE (SECRETA) QUE DEBEN COMPARTIR TANTO EL EMISOR COMO EL RECEPTOR. CON LA MISMA CLAVE SE CIFRA Y SE DESCIFRA, POR LO QUE LA SEGURIDAD CONSISTE EN MANTENER LA CLAVE EN SECRETO.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400" b="1" dirty="0">
              <a:solidFill>
                <a:srgbClr val="000000"/>
              </a:solidFill>
              <a:latin typeface="Arial" pitchFamily="-108" charset="0"/>
              <a:ea typeface="Arial" pitchFamily="-108" charset="0"/>
              <a:cs typeface="Arial" pitchFamily="-108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99"/>
                </a:solidFill>
                <a:latin typeface="Arial" pitchFamily="-108" charset="0"/>
                <a:ea typeface="Arial" pitchFamily="-108" charset="0"/>
                <a:cs typeface="Arial" pitchFamily="-108" charset="0"/>
              </a:rPr>
              <a:t> CRIPTOSISTEMAS  ASIMÉTRICOS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400" b="1" dirty="0">
              <a:solidFill>
                <a:srgbClr val="000000"/>
              </a:solidFill>
              <a:latin typeface="Arial" pitchFamily="-108" charset="0"/>
              <a:ea typeface="Arial" pitchFamily="-108" charset="0"/>
              <a:cs typeface="Arial" pitchFamily="-108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00"/>
                </a:solidFill>
                <a:latin typeface="Arial" pitchFamily="-108" charset="0"/>
                <a:ea typeface="Arial" pitchFamily="-108" charset="0"/>
                <a:cs typeface="Arial" pitchFamily="-108" charset="0"/>
              </a:rPr>
              <a:t>CADA USUARIO CREA UNA CLAVE PÚBLICA Y OTRA PRIVADA.  LA CLAVE PÚBLICA PODRÁ SER ENTREGADA  A CUALQUIER PERSONA, LA PRIVADA  DEBERÁ SE GUARDADA PARA QUE NADIE TENGA  ACCESO A ELLA.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400" b="1" dirty="0">
              <a:solidFill>
                <a:srgbClr val="000000"/>
              </a:solidFill>
              <a:latin typeface="Arial" pitchFamily="-108" charset="0"/>
              <a:ea typeface="Arial" pitchFamily="-108" charset="0"/>
              <a:cs typeface="Arial" pitchFamily="-108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00"/>
                </a:solidFill>
                <a:latin typeface="Arial" pitchFamily="-108" charset="0"/>
                <a:ea typeface="Arial" pitchFamily="-108" charset="0"/>
                <a:cs typeface="Arial" pitchFamily="-108" charset="0"/>
              </a:rPr>
              <a:t>EL REMITENTE USA LA CLAVE PÚBLICA DEL DESTINARIO PARA CIFRAR EL MENSAJE, CUANDO EL DESTINATARIO RECIBA EL MENSAJE, SOLO PODRÁ DESCIFRARLO CON SU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400" b="1" dirty="0">
                <a:solidFill>
                  <a:srgbClr val="000000"/>
                </a:solidFill>
                <a:latin typeface="Arial" pitchFamily="-108" charset="0"/>
                <a:ea typeface="Arial" pitchFamily="-108" charset="0"/>
                <a:cs typeface="Arial" pitchFamily="-108" charset="0"/>
              </a:rPr>
              <a:t>RESPECTIVA CLAVE PRIVADA.</a:t>
            </a:r>
            <a:endParaRPr lang="es-ES" sz="1400" b="1" dirty="0">
              <a:solidFill>
                <a:srgbClr val="000099"/>
              </a:solidFill>
              <a:latin typeface="Arial" pitchFamily="-108" charset="0"/>
              <a:ea typeface="Arial" pitchFamily="-108" charset="0"/>
              <a:cs typeface="Arial" pitchFamily="-10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68985" y="190576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722" name="9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438" y="0"/>
            <a:ext cx="93583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0" y="1455738"/>
            <a:ext cx="6443663" cy="494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500" b="1" dirty="0">
                <a:solidFill>
                  <a:srgbClr val="000099"/>
                </a:solidFill>
                <a:latin typeface="Arial" pitchFamily="-105" charset="0"/>
              </a:rPr>
              <a:t> AUDITORES DE COMERCIO ELECTRÓNICO: SELLOS DE GARANTIA</a:t>
            </a:r>
          </a:p>
          <a:p>
            <a:pPr algn="ctr" eaLnBrk="0" hangingPunct="0">
              <a:buSzPct val="132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500" b="1" dirty="0">
              <a:solidFill>
                <a:srgbClr val="000099"/>
              </a:solidFill>
              <a:latin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300" b="1" dirty="0">
                <a:solidFill>
                  <a:schemeClr val="tx2"/>
                </a:solidFill>
                <a:latin typeface="Arial" pitchFamily="-105" charset="0"/>
              </a:rPr>
              <a:t>LOS CONTADORES Y ESPECIALMENTE LOS AUDITORES TIENEN EN EL AREA DE LA AUDITORÍA A E-BUSINEES UN GRAN CAMPO DE DESARROLLO PROFESIONAL.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300" b="1" dirty="0">
              <a:solidFill>
                <a:schemeClr val="tx2"/>
              </a:solidFill>
              <a:latin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300" b="1" dirty="0">
                <a:solidFill>
                  <a:schemeClr val="tx2"/>
                </a:solidFill>
                <a:latin typeface="Arial" pitchFamily="-105" charset="0"/>
              </a:rPr>
              <a:t>EL AICPA (AMERICAN INSTITUTE OF CERTIFIED PUBLIC ACCOUNTANTS) LANZO UNA INICIATIVA LLAMADA </a:t>
            </a:r>
            <a:r>
              <a:rPr lang="en-GB" sz="1300" b="1" dirty="0">
                <a:solidFill>
                  <a:srgbClr val="000099"/>
                </a:solidFill>
                <a:latin typeface="Arial" pitchFamily="-105" charset="0"/>
              </a:rPr>
              <a:t>“WEB TRUST”</a:t>
            </a:r>
            <a:r>
              <a:rPr lang="en-GB" sz="1300" b="1" dirty="0">
                <a:solidFill>
                  <a:schemeClr val="tx2"/>
                </a:solidFill>
                <a:latin typeface="Arial" pitchFamily="-105" charset="0"/>
              </a:rPr>
              <a:t> </a:t>
            </a:r>
            <a:r>
              <a:rPr lang="en-GB" sz="1300" b="1" dirty="0">
                <a:latin typeface="Arial" pitchFamily="-105" charset="0"/>
              </a:rPr>
              <a:t>QUE ES UN SERVICIO PROPORCIONADO POR CONTABLES COLEGIADOS PARA DETERMINAR SI UN SERVIDOR WEB SIGUE CIERTOS PRINCIPIOS EXIGIDOS.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300" b="1" dirty="0">
              <a:latin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300" b="1" dirty="0">
                <a:latin typeface="Arial" pitchFamily="-105" charset="0"/>
              </a:rPr>
              <a:t>LOS SERVIDORES WEB QUE CUMPLAN ESTOS REQUISITOS RECIBEN UN LOGOTIPO Y DIPLOMA QUE PUEDEN EXHIBIR EN SU PAGINA WEB Y QUE TIENEN UNA VALIDEZ DE 90 DÍAS, POR LO CUAL DEBEN PASAR POR FRECUENTES AUDITORÍAS.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300" b="1" dirty="0">
              <a:latin typeface="Arial" pitchFamily="-105" charset="0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300" b="1" dirty="0">
                <a:latin typeface="Arial" pitchFamily="-105" charset="0"/>
              </a:rPr>
              <a:t>TODA INSTITUCIÓN QUE REALIZA TRANSACCIONES ELECTRÓNICAS A TRAVÉS DE LA WEB Y QUE A SU VEZ POSEA ESTE SELLO, GARANTIZA QUE HA CUMPLIDO CON TRES PRINCIPIOS IMPORTANTES: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300" b="1" dirty="0">
              <a:latin typeface="Arial" pitchFamily="-105" charset="0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300" b="1" dirty="0">
                <a:solidFill>
                  <a:srgbClr val="000099"/>
                </a:solidFill>
                <a:latin typeface="Arial" pitchFamily="-105" charset="0"/>
              </a:rPr>
              <a:t> DIVULGACIÓN DE PRÁCTICA DE NEGOCIOS.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300" b="1" dirty="0">
                <a:solidFill>
                  <a:srgbClr val="000099"/>
                </a:solidFill>
                <a:latin typeface="Arial" pitchFamily="-105" charset="0"/>
              </a:rPr>
              <a:t> INTEGRIDAD DE LAS TRANSACCIONES.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300" b="1" dirty="0">
                <a:solidFill>
                  <a:srgbClr val="000099"/>
                </a:solidFill>
                <a:latin typeface="Arial" pitchFamily="-105" charset="0"/>
              </a:rPr>
              <a:t> PROTECCIÓN DE LA INFORMACIÓN.</a:t>
            </a:r>
            <a:r>
              <a:rPr lang="en-GB" sz="1300" b="1" dirty="0">
                <a:latin typeface="Arial" pitchFamily="-105" charset="0"/>
              </a:rPr>
              <a:t> </a:t>
            </a:r>
          </a:p>
        </p:txBody>
      </p:sp>
      <p:pic>
        <p:nvPicPr>
          <p:cNvPr id="414732" name="Picture 7" descr="PE01799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05538" y="2636838"/>
            <a:ext cx="2830512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68985" y="190576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12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75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0" name="WordArt 12"/>
          <p:cNvSpPr>
            <a:spLocks noChangeArrowheads="1" noChangeShapeType="1" noTextEdit="1"/>
          </p:cNvSpPr>
          <p:nvPr/>
        </p:nvSpPr>
        <p:spPr bwMode="auto">
          <a:xfrm>
            <a:off x="3643313" y="2982042"/>
            <a:ext cx="5316537" cy="101728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11100" prstMaterial="legacyMatte">
              <a:extrusionClr>
                <a:schemeClr val="bg2"/>
              </a:extrusionClr>
            </a:sp3d>
          </a:bodyPr>
          <a:lstStyle/>
          <a:p>
            <a:pPr algn="ctr"/>
            <a:r>
              <a:rPr lang="es-ES_tradnl" sz="24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279B"/>
                    </a:gs>
                    <a:gs pos="50000">
                      <a:srgbClr val="0033CC"/>
                    </a:gs>
                    <a:gs pos="100000">
                      <a:srgbClr val="00279B"/>
                    </a:gs>
                  </a:gsLst>
                  <a:lin ang="5400000" scaled="1"/>
                </a:gradFill>
                <a:latin typeface="Impact"/>
                <a:ea typeface="Impact"/>
                <a:cs typeface="Impact"/>
              </a:rPr>
              <a:t>PARADOJA DE LA</a:t>
            </a:r>
          </a:p>
          <a:p>
            <a:pPr algn="ctr"/>
            <a:r>
              <a:rPr lang="es-ES_tradnl" sz="24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279B"/>
                    </a:gs>
                    <a:gs pos="50000">
                      <a:srgbClr val="0033CC"/>
                    </a:gs>
                    <a:gs pos="100000">
                      <a:srgbClr val="00279B"/>
                    </a:gs>
                  </a:gsLst>
                  <a:lin ang="5400000" scaled="1"/>
                </a:gradFill>
                <a:latin typeface="Impact"/>
                <a:ea typeface="Impact"/>
                <a:cs typeface="Impact"/>
              </a:rPr>
              <a:t>PRODUCTIVIDAD</a:t>
            </a:r>
            <a:endParaRPr lang="es-ES_tradnl" sz="24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00279B"/>
                  </a:gs>
                  <a:gs pos="50000">
                    <a:srgbClr val="0033CC"/>
                  </a:gs>
                  <a:gs pos="100000">
                    <a:srgbClr val="00279B"/>
                  </a:gs>
                </a:gsLst>
                <a:lin ang="5400000" scaled="1"/>
              </a:gradFill>
              <a:latin typeface="Impact"/>
              <a:ea typeface="Impact"/>
              <a:cs typeface="Impact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218361" y="3260934"/>
            <a:ext cx="2193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s-ES" sz="1200" b="1" dirty="0" smtClean="0">
                <a:solidFill>
                  <a:srgbClr val="0000FF"/>
                </a:solidFill>
                <a:latin typeface="Arial" pitchFamily="-106" charset="0"/>
              </a:rPr>
              <a:t>COMERCIO ELECTRÓNICO</a:t>
            </a:r>
          </a:p>
          <a:p>
            <a:pPr algn="ctr">
              <a:defRPr/>
            </a:pPr>
            <a:r>
              <a:rPr lang="es-ES" sz="1200" b="1" dirty="0" smtClean="0">
                <a:solidFill>
                  <a:srgbClr val="0000FF"/>
                </a:solidFill>
                <a:latin typeface="Arial" pitchFamily="-106" charset="0"/>
              </a:rPr>
              <a:t>E INFORMACIÓN</a:t>
            </a:r>
            <a:endParaRPr lang="es-ES" sz="1200" b="1" dirty="0">
              <a:solidFill>
                <a:srgbClr val="0000FF"/>
              </a:solidFill>
              <a:latin typeface="Arial" pitchFamily="-106" charset="0"/>
            </a:endParaRPr>
          </a:p>
        </p:txBody>
      </p:sp>
      <p:sp>
        <p:nvSpPr>
          <p:cNvPr id="57352" name="Line 14"/>
          <p:cNvSpPr>
            <a:spLocks noChangeShapeType="1"/>
          </p:cNvSpPr>
          <p:nvPr/>
        </p:nvSpPr>
        <p:spPr bwMode="auto">
          <a:xfrm>
            <a:off x="2592388" y="3515045"/>
            <a:ext cx="817562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 dirty="0"/>
          </a:p>
        </p:txBody>
      </p:sp>
      <p:sp>
        <p:nvSpPr>
          <p:cNvPr id="57353" name="Oval 15"/>
          <p:cNvSpPr>
            <a:spLocks noChangeArrowheads="1"/>
          </p:cNvSpPr>
          <p:nvPr/>
        </p:nvSpPr>
        <p:spPr bwMode="auto">
          <a:xfrm>
            <a:off x="2519363" y="3442020"/>
            <a:ext cx="76200" cy="88900"/>
          </a:xfrm>
          <a:prstGeom prst="ellipse">
            <a:avLst/>
          </a:prstGeom>
          <a:gradFill rotWithShape="1">
            <a:gsLst>
              <a:gs pos="0">
                <a:srgbClr val="0000A9"/>
              </a:gs>
              <a:gs pos="50000">
                <a:srgbClr val="0000FF"/>
              </a:gs>
              <a:gs pos="100000">
                <a:srgbClr val="0000A9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prstTxWarp prst="textNoShape">
              <a:avLst/>
            </a:prstTxWarp>
            <a:flatTx/>
          </a:bodyPr>
          <a:lstStyle/>
          <a:p>
            <a:endParaRPr lang="es-ES_tradnl" dirty="0"/>
          </a:p>
        </p:txBody>
      </p:sp>
      <p:sp>
        <p:nvSpPr>
          <p:cNvPr id="57354" name="Oval 16"/>
          <p:cNvSpPr>
            <a:spLocks noChangeArrowheads="1"/>
          </p:cNvSpPr>
          <p:nvPr/>
        </p:nvSpPr>
        <p:spPr bwMode="auto">
          <a:xfrm>
            <a:off x="3382963" y="3515045"/>
            <a:ext cx="76200" cy="88900"/>
          </a:xfrm>
          <a:prstGeom prst="ellipse">
            <a:avLst/>
          </a:prstGeom>
          <a:gradFill rotWithShape="1">
            <a:gsLst>
              <a:gs pos="0">
                <a:srgbClr val="0000A9"/>
              </a:gs>
              <a:gs pos="50000">
                <a:srgbClr val="0000FF"/>
              </a:gs>
              <a:gs pos="100000">
                <a:srgbClr val="0000A9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prstTxWarp prst="textNoShape">
              <a:avLst/>
            </a:prstTxWarp>
            <a:flatTx/>
          </a:bodyPr>
          <a:lstStyle/>
          <a:p>
            <a:endParaRPr lang="es-ES_tradnl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41722" y="211358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12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75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585788" y="2187575"/>
            <a:ext cx="7948612" cy="375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DESAFORTUNADAMENTE LA APLICACIÓN DE TICS EN LAS ORGANIZACIONES, NO SIEMPRE ES GARANTIA DE ÉXITO O DE MEJORA EN LA RENTABILIDAD Y PRODUCTIVIDAD DE LAS ORGANIZACIONES, DE HECHO, EN MUCHA OCASIONES OCURRE TODO LO CONTRARIO.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AL IMPLANTAR TICS PUEDE SUCEDER: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 UNA MEJORA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 UN EFECTO NULO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 UN DESCENSO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latin typeface="Arial" pitchFamily="-106" charset="0"/>
              <a:ea typeface="SimSun" pitchFamily="2" charset="-122"/>
              <a:cs typeface="SimSun" pitchFamily="2" charset="-122"/>
            </a:endParaRPr>
          </a:p>
        </p:txBody>
      </p:sp>
      <p:sp>
        <p:nvSpPr>
          <p:cNvPr id="13" name="Abrir llave 12"/>
          <p:cNvSpPr/>
          <p:nvPr/>
        </p:nvSpPr>
        <p:spPr>
          <a:xfrm>
            <a:off x="5715000" y="4419600"/>
            <a:ext cx="609600" cy="1143000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ES_tradnl" dirty="0"/>
          </a:p>
        </p:txBody>
      </p:sp>
      <p:sp>
        <p:nvSpPr>
          <p:cNvPr id="80902" name="CuadroTexto 13"/>
          <p:cNvSpPr txBox="1">
            <a:spLocks noChangeArrowheads="1"/>
          </p:cNvSpPr>
          <p:nvPr/>
        </p:nvSpPr>
        <p:spPr bwMode="auto">
          <a:xfrm>
            <a:off x="6216650" y="4648200"/>
            <a:ext cx="18605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s-ES_tradnl" b="1" dirty="0">
                <a:solidFill>
                  <a:srgbClr val="000099"/>
                </a:solidFill>
              </a:rPr>
              <a:t>DESEMPEÑO</a:t>
            </a:r>
          </a:p>
          <a:p>
            <a:pPr algn="ctr"/>
            <a:r>
              <a:rPr lang="es-ES_tradnl" b="1" dirty="0">
                <a:solidFill>
                  <a:srgbClr val="000099"/>
                </a:solidFill>
              </a:rPr>
              <a:t>EMPRESARIAL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41722" y="190576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12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75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24" name="Picture 4" descr="PE01799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08788" y="2976563"/>
            <a:ext cx="2335212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28588" y="2111375"/>
            <a:ext cx="6577012" cy="401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QUE VARIABLES O FACTORES DETERMINAN EL QUE SE PRESENTE UNO U OTRO COMPORTAMIENTO?</a:t>
            </a:r>
            <a:endParaRPr lang="es-CO" altLang="zh-CN" sz="1700" b="1" dirty="0">
              <a:solidFill>
                <a:srgbClr val="800000"/>
              </a:solidFill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 EL TIEMPO TRASCURRIDO DESPUES DE LA IMPLEMENTACIÓN (CORTO, MEDIANO O LARGO PLAZO)</a:t>
            </a:r>
          </a:p>
          <a:p>
            <a:pPr algn="ctr" eaLnBrk="0" hangingPunct="0">
              <a:buSzPct val="132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 EL TIPO DE TECNOLOGÍA DE LA INFORMACIÓN QUE SE VAYA A IMPLEMENTAR: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(TICs INNOVADORAS O TICs NO INNOVADORAS)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 LA CULTURA TECNOLÓGICA DE LA ORGANIZACIÓN</a:t>
            </a:r>
          </a:p>
          <a:p>
            <a:pPr algn="ctr" eaLnBrk="0" hangingPunct="0">
              <a:buSzPct val="132000"/>
              <a:buFontTx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latin typeface="Arial" pitchFamily="-106" charset="0"/>
              <a:ea typeface="SimSun" pitchFamily="2" charset="-122"/>
              <a:cs typeface="SimSun" pitchFamily="2" charset="-122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41722" y="190576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12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75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948" name="Picture 4" descr="PE01799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08788" y="2976563"/>
            <a:ext cx="2335212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28600" y="1676400"/>
            <a:ext cx="6577013" cy="454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A RAÍZ DE LOS AMBIGUOS EFECTOS Y RESULTADOS QUE HA GENERADO EL USO DE LAS TICs EN LAS EMPRESAS,, APARECE UN CONCEPTO DENOMINADO: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solidFill>
                  <a:srgbClr val="800000"/>
                </a:solidFill>
                <a:latin typeface="Arial" pitchFamily="-106" charset="0"/>
                <a:ea typeface="SimSun" pitchFamily="2" charset="-122"/>
                <a:cs typeface="SimSun" pitchFamily="2" charset="-122"/>
              </a:rPr>
              <a:t>“LA PARADOJA DE LA PRODUCTIVIDAD”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ESTE CONCEPTO FUE INTRODUCIDO POR STEVEN ROACH DE LA EMPRESA MORGAN STANLEY, EN EL AÑO DE 1987. HACE ALUSIÓN A QUE CUANDO UNA EMPRESA INVIERTE RECURSOS EN TICs, GENERALMENTE NO SE OBTIENEN MEJORAS SIGNIFICATIVAS EN EL DESEMPEÑO O PRODUCTIVIDAD DE LA COMPAÑÍA, AL MENOS EN EL CORTO PLAZO.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solidFill>
                <a:srgbClr val="800000"/>
              </a:solidFill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solidFill>
                  <a:srgbClr val="800000"/>
                </a:solidFill>
                <a:latin typeface="Arial" pitchFamily="-106" charset="0"/>
                <a:ea typeface="SimSun" pitchFamily="2" charset="-122"/>
                <a:cs typeface="SimSun" pitchFamily="2" charset="-122"/>
              </a:rPr>
              <a:t>“VEO ORDENADORES EN TODAS PARTES, EXCEPTO EN LAS ESTADÍSTICAS DE PRODUCTIVIDAD”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solidFill>
                  <a:srgbClr val="000099"/>
                </a:solidFill>
                <a:latin typeface="Arial" pitchFamily="-106" charset="0"/>
                <a:ea typeface="SimSun" pitchFamily="2" charset="-122"/>
                <a:cs typeface="SimSun" pitchFamily="2" charset="-122"/>
              </a:rPr>
              <a:t>ROBERT SOLOW, PREMIO NOBEL DE ECONOMIA, 1987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41722" y="190576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0" name="12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75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972" name="Imagen 12" descr="Imagen 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873250"/>
            <a:ext cx="7807325" cy="437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41722" y="190576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12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75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996" name="Imagen 10" descr="Imagen 3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4188" y="2114550"/>
            <a:ext cx="7897812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57200" y="5410200"/>
            <a:ext cx="83058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300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LA PARADOJA DE LA PRODUCTIVIDAD EN EL DESEMPEÑO EMPRESARIAL</a:t>
            </a:r>
            <a:br>
              <a:rPr lang="es-CO" altLang="zh-CN" sz="1300" b="1" dirty="0">
                <a:latin typeface="Arial" pitchFamily="-106" charset="0"/>
                <a:ea typeface="SimSun" pitchFamily="2" charset="-122"/>
                <a:cs typeface="SimSun" pitchFamily="2" charset="-122"/>
              </a:rPr>
            </a:br>
            <a:r>
              <a:rPr lang="es-CO" altLang="zh-CN" sz="1300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DE LAS COMPAÑÍAS QUE ADOPTAN LA FACTURACIÓN ELECTRÓNICA</a:t>
            </a:r>
            <a:endParaRPr lang="es-CO" altLang="zh-CN" sz="1300" b="1" dirty="0">
              <a:solidFill>
                <a:srgbClr val="000099"/>
              </a:solidFill>
              <a:latin typeface="Arial" pitchFamily="-106" charset="0"/>
              <a:ea typeface="SimSun" pitchFamily="2" charset="-122"/>
              <a:cs typeface="SimSun" pitchFamily="2" charset="-122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41722" y="190576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12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75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28599" y="1905000"/>
            <a:ext cx="8624456" cy="4278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square"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latin typeface="Arial" pitchFamily="-106" charset="0"/>
                <a:ea typeface="SimSun" pitchFamily="2" charset="-122"/>
                <a:cs typeface="SimSun" pitchFamily="2" charset="-122"/>
              </a:rPr>
              <a:t>EL USO DE TICs POR PARTE DE LAS PERSONAS Y EMPRESAS ESTA TENIENDO IMPORTANTES EFECTOS E IMPLICACIONES EN DIVERSOS ASPECTOS RELACIONADOS CON LAS NORMAS Y LEYES.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solidFill>
                  <a:srgbClr val="000090"/>
                </a:solidFill>
                <a:latin typeface="Arial" pitchFamily="-106" charset="0"/>
                <a:ea typeface="SimSun" pitchFamily="2" charset="-122"/>
                <a:cs typeface="SimSun" pitchFamily="2" charset="-122"/>
              </a:rPr>
              <a:t> PROPIEDAD INTELECTUAL Y DERECHOS DE AUTOR.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solidFill>
                <a:srgbClr val="000090"/>
              </a:solidFill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solidFill>
                  <a:srgbClr val="000090"/>
                </a:solidFill>
                <a:latin typeface="Arial" pitchFamily="-106" charset="0"/>
                <a:ea typeface="SimSun" pitchFamily="2" charset="-122"/>
                <a:cs typeface="SimSun" pitchFamily="2" charset="-122"/>
              </a:rPr>
              <a:t>- VALIDEZ LEGAL DE LOS DOCUMENTOS ELECTRÓNICOS.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solidFill>
                <a:srgbClr val="000090"/>
              </a:solidFill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solidFill>
                  <a:srgbClr val="000090"/>
                </a:solidFill>
                <a:latin typeface="Arial" pitchFamily="-106" charset="0"/>
                <a:ea typeface="SimSun" pitchFamily="2" charset="-122"/>
                <a:cs typeface="SimSun" pitchFamily="2" charset="-122"/>
              </a:rPr>
              <a:t> EVIDENCIAS Y PRUEBAS EN LOS JUICIOS.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solidFill>
                <a:srgbClr val="000090"/>
              </a:solidFill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solidFill>
                  <a:srgbClr val="000090"/>
                </a:solidFill>
                <a:latin typeface="Arial" pitchFamily="-106" charset="0"/>
                <a:ea typeface="SimSun" pitchFamily="2" charset="-122"/>
                <a:cs typeface="SimSun" pitchFamily="2" charset="-122"/>
              </a:rPr>
              <a:t> DERECHO A LA INTIMIDAD Y PRIVACIDAD.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solidFill>
                <a:srgbClr val="000090"/>
              </a:solidFill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solidFill>
                  <a:srgbClr val="000090"/>
                </a:solidFill>
                <a:latin typeface="Arial" pitchFamily="-106" charset="0"/>
                <a:ea typeface="SimSun" pitchFamily="2" charset="-122"/>
                <a:cs typeface="SimSun" pitchFamily="2" charset="-122"/>
              </a:rPr>
              <a:t> RESPONSABILIDAD POR LA INFORMACIÓN DIVULGADA.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solidFill>
                <a:srgbClr val="000090"/>
              </a:solidFill>
              <a:latin typeface="Arial" pitchFamily="-106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solidFill>
                  <a:srgbClr val="000090"/>
                </a:solidFill>
                <a:latin typeface="Arial" pitchFamily="-106" charset="0"/>
                <a:ea typeface="SimSun" pitchFamily="2" charset="-122"/>
                <a:cs typeface="SimSun" pitchFamily="2" charset="-122"/>
              </a:rPr>
              <a:t> ACTUALIZACIÓN DE NORMATIVIDAD.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35083" y="214314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12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75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52388" y="2451100"/>
            <a:ext cx="8707148" cy="2863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square"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b="1" dirty="0">
                <a:latin typeface="Arial" pitchFamily="-108" charset="0"/>
                <a:ea typeface="SimSun" pitchFamily="2" charset="-122"/>
                <a:cs typeface="SimSun" pitchFamily="2" charset="-122"/>
              </a:rPr>
              <a:t>LAS ORGANIZACIONES DEBEN ESTAR ABIERTAS Y SER RECEPTIVAS, RESPECTO AL USO DE LAS TICs, EN SUS OPERACIONES DIARIAS, SIEMPRE Y CUANDO ESTAS SE ENCUENTREN EN CONCORDANCIA CON LOS OBJETIVOS EMPRESARIALES.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b="1" dirty="0">
              <a:latin typeface="Arial" pitchFamily="-108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b="1" dirty="0">
                <a:latin typeface="Arial" pitchFamily="-108" charset="0"/>
                <a:ea typeface="SimSun" pitchFamily="2" charset="-122"/>
                <a:cs typeface="SimSun" pitchFamily="2" charset="-122"/>
              </a:rPr>
              <a:t>LAS TICs PUEDEN USARSE SIMPLEMENTE PARA AUTOMATIZAR UN PROCESO QUE ANTERIORMENTE SE HACIA DE FORMA MANUAL, O PARA TRANSFORMAR O REDISEÑAR RADICALMENTE LOS PROCESOS EMPRESARIALES, OBTENIENDOSE DE ESTA FORMA IMPORTANTES Y PROFUNDOS BENEFICIOS.</a:t>
            </a:r>
            <a:endParaRPr lang="es-CO" altLang="zh-CN" b="1" dirty="0">
              <a:solidFill>
                <a:srgbClr val="800000"/>
              </a:solidFill>
              <a:latin typeface="Arial" pitchFamily="-108" charset="0"/>
              <a:ea typeface="SimSun" pitchFamily="2" charset="-122"/>
              <a:cs typeface="SimSun" pitchFamily="2" charset="-122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35083" y="214314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12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75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28587" y="1905000"/>
            <a:ext cx="8828377" cy="3540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square"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600" b="1" dirty="0">
                <a:latin typeface="Arial" pitchFamily="-108" charset="0"/>
                <a:ea typeface="SimSun" pitchFamily="2" charset="-122"/>
                <a:cs typeface="SimSun" pitchFamily="2" charset="-122"/>
              </a:rPr>
              <a:t>TODAS LAS ÁREAS DE UNA EMPRESA PUEDEN VERSE AFECTADAS POSITIVA O NEGATIVAMENTE POR EL USO DE TECNOLOGÍAS DE LA INFORMACIÓN Y LA COMUNICACIÓN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600" b="1" dirty="0">
              <a:solidFill>
                <a:srgbClr val="800000"/>
              </a:solidFill>
              <a:latin typeface="Arial" pitchFamily="-108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600" b="1" dirty="0">
              <a:solidFill>
                <a:srgbClr val="800000"/>
              </a:solidFill>
              <a:latin typeface="Arial" pitchFamily="-108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600" b="1" dirty="0">
                <a:solidFill>
                  <a:srgbClr val="800000"/>
                </a:solidFill>
                <a:latin typeface="Arial" pitchFamily="-108" charset="0"/>
                <a:ea typeface="SimSun" pitchFamily="2" charset="-122"/>
                <a:cs typeface="SimSun" pitchFamily="2" charset="-122"/>
              </a:rPr>
              <a:t>PRODUCCIÓN: </a:t>
            </a:r>
            <a:r>
              <a:rPr lang="es-CO" altLang="zh-CN" sz="1600" b="1" dirty="0">
                <a:solidFill>
                  <a:srgbClr val="000099"/>
                </a:solidFill>
                <a:latin typeface="Arial" pitchFamily="-108" charset="0"/>
                <a:ea typeface="SimSun" pitchFamily="2" charset="-122"/>
                <a:cs typeface="SimSun" pitchFamily="2" charset="-122"/>
              </a:rPr>
              <a:t>AUTOMATIZACIÓN DEL PROCESO DE FABRICACIÓN DE UN ARTÍCULO.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600" b="1" dirty="0">
              <a:solidFill>
                <a:srgbClr val="000099"/>
              </a:solidFill>
              <a:latin typeface="Arial" pitchFamily="-108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600" b="1" dirty="0">
                <a:solidFill>
                  <a:srgbClr val="800000"/>
                </a:solidFill>
                <a:latin typeface="Arial" pitchFamily="-108" charset="0"/>
                <a:ea typeface="SimSun" pitchFamily="2" charset="-122"/>
                <a:cs typeface="SimSun" pitchFamily="2" charset="-122"/>
              </a:rPr>
              <a:t>MERCADEO: </a:t>
            </a:r>
            <a:r>
              <a:rPr lang="es-CO" altLang="zh-CN" sz="1600" b="1" dirty="0">
                <a:solidFill>
                  <a:srgbClr val="000099"/>
                </a:solidFill>
                <a:latin typeface="Arial" pitchFamily="-108" charset="0"/>
                <a:ea typeface="SimSun" pitchFamily="2" charset="-122"/>
                <a:cs typeface="SimSun" pitchFamily="2" charset="-122"/>
              </a:rPr>
              <a:t>UTILIZACIÓN DE CANALES DIGITALES EN LAS LABORES DE MERCADEO.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600" b="1" dirty="0">
              <a:solidFill>
                <a:srgbClr val="000099"/>
              </a:solidFill>
              <a:latin typeface="Arial" pitchFamily="-108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600" b="1" dirty="0">
                <a:solidFill>
                  <a:srgbClr val="800000"/>
                </a:solidFill>
                <a:latin typeface="Arial" pitchFamily="-108" charset="0"/>
                <a:ea typeface="SimSun" pitchFamily="2" charset="-122"/>
                <a:cs typeface="SimSun" pitchFamily="2" charset="-122"/>
              </a:rPr>
              <a:t>FINANZAS: </a:t>
            </a:r>
            <a:r>
              <a:rPr lang="es-CO" altLang="zh-CN" sz="1600" b="1" dirty="0">
                <a:solidFill>
                  <a:srgbClr val="000099"/>
                </a:solidFill>
                <a:latin typeface="Arial" pitchFamily="-108" charset="0"/>
                <a:ea typeface="SimSun" pitchFamily="2" charset="-122"/>
                <a:cs typeface="SimSun" pitchFamily="2" charset="-122"/>
              </a:rPr>
              <a:t>UTILIZACIÓN DE SOFTWARE ESPECIALIZADO PARA LA ADMINISTRACIÓN CONTABLE Y FINANCIERA DE LA ORGANIZACIÓN.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600" b="1" dirty="0">
              <a:solidFill>
                <a:srgbClr val="000099"/>
              </a:solidFill>
              <a:latin typeface="Arial" pitchFamily="-108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600" b="1" dirty="0">
                <a:solidFill>
                  <a:srgbClr val="800000"/>
                </a:solidFill>
                <a:latin typeface="Arial" pitchFamily="-108" charset="0"/>
                <a:ea typeface="SimSun" pitchFamily="2" charset="-122"/>
                <a:cs typeface="SimSun" pitchFamily="2" charset="-122"/>
              </a:rPr>
              <a:t>RECURSO HUMANO: </a:t>
            </a:r>
            <a:r>
              <a:rPr lang="es-CO" altLang="zh-CN" sz="1600" b="1" dirty="0">
                <a:solidFill>
                  <a:srgbClr val="000099"/>
                </a:solidFill>
                <a:latin typeface="Arial" pitchFamily="-108" charset="0"/>
                <a:ea typeface="SimSun" pitchFamily="2" charset="-122"/>
                <a:cs typeface="SimSun" pitchFamily="2" charset="-122"/>
              </a:rPr>
              <a:t>UTILIZACIÓN DE MEDIOS Y CANALES DIGITALES PARA LA SELECCIÓN, CONTRATACIÓN, ADMINISTRACIÓN Y DESPIDO DEL PERSONAL.</a:t>
            </a:r>
            <a:endParaRPr lang="es-CO" altLang="zh-CN" sz="1600" b="1" dirty="0">
              <a:solidFill>
                <a:srgbClr val="800000"/>
              </a:solidFill>
              <a:latin typeface="Arial" pitchFamily="-108" charset="0"/>
              <a:ea typeface="SimSun" pitchFamily="2" charset="-122"/>
              <a:cs typeface="SimSun" pitchFamily="2" charset="-122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35083" y="214314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12 Imagen" descr="fond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75" y="0"/>
            <a:ext cx="942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8" name="Picture 4" descr="PE01799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08788" y="2976563"/>
            <a:ext cx="2335212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28588" y="1981200"/>
            <a:ext cx="6577012" cy="454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160" tIns="46080" rIns="92160" bIns="46080">
            <a:prstTxWarp prst="textNoShape">
              <a:avLst/>
            </a:prstTxWarp>
            <a:spAutoFit/>
          </a:bodyPr>
          <a:lstStyle/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latin typeface="Arial" pitchFamily="-108" charset="0"/>
                <a:ea typeface="SimSun" pitchFamily="2" charset="-122"/>
                <a:cs typeface="SimSun" pitchFamily="2" charset="-122"/>
              </a:rPr>
              <a:t>LA UTILIZACIÓN DE LAS TICs PUEDE GENERAR EN LAS EMPRESAS IMPORTANTES VENTAJAS Y DESVENTAJAS. DENTRO DE LAS PRIMERAS PODEMOS ENCONTRAR:</a:t>
            </a: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solidFill>
                <a:srgbClr val="800000"/>
              </a:solidFill>
              <a:latin typeface="Arial" pitchFamily="-108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solidFill>
                <a:srgbClr val="800000"/>
              </a:solidFill>
              <a:latin typeface="Arial" pitchFamily="-108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solidFill>
                  <a:srgbClr val="800000"/>
                </a:solidFill>
                <a:latin typeface="Arial" pitchFamily="-108" charset="0"/>
                <a:ea typeface="SimSun" pitchFamily="2" charset="-122"/>
                <a:cs typeface="SimSun" pitchFamily="2" charset="-122"/>
              </a:rPr>
              <a:t> ELIMINACIÓN O DISMINUCIÓN DE TAREAS REPETITIVAS.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solidFill>
                <a:srgbClr val="800000"/>
              </a:solidFill>
              <a:latin typeface="Arial" pitchFamily="-108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solidFill>
                  <a:srgbClr val="800000"/>
                </a:solidFill>
                <a:latin typeface="Arial" pitchFamily="-108" charset="0"/>
                <a:ea typeface="SimSun" pitchFamily="2" charset="-122"/>
                <a:cs typeface="SimSun" pitchFamily="2" charset="-122"/>
              </a:rPr>
              <a:t> DISMINUCIÓN DE COSTOS.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solidFill>
                <a:srgbClr val="800000"/>
              </a:solidFill>
              <a:latin typeface="Arial" pitchFamily="-108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solidFill>
                  <a:srgbClr val="800000"/>
                </a:solidFill>
                <a:latin typeface="Arial" pitchFamily="-108" charset="0"/>
                <a:ea typeface="SimSun" pitchFamily="2" charset="-122"/>
                <a:cs typeface="SimSun" pitchFamily="2" charset="-122"/>
              </a:rPr>
              <a:t> EXACTIDUD EN LA ADMINISTRACION DE LA INFORMACIÓN.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solidFill>
                <a:srgbClr val="800000"/>
              </a:solidFill>
              <a:latin typeface="Arial" pitchFamily="-108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solidFill>
                  <a:srgbClr val="800000"/>
                </a:solidFill>
                <a:latin typeface="Arial" pitchFamily="-108" charset="0"/>
                <a:ea typeface="SimSun" pitchFamily="2" charset="-122"/>
                <a:cs typeface="SimSun" pitchFamily="2" charset="-122"/>
              </a:rPr>
              <a:t> COMUNICACIÓN GLOBAL.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solidFill>
                <a:srgbClr val="800000"/>
              </a:solidFill>
              <a:latin typeface="Arial" pitchFamily="-108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solidFill>
                  <a:srgbClr val="800000"/>
                </a:solidFill>
                <a:latin typeface="Arial" pitchFamily="-108" charset="0"/>
                <a:ea typeface="SimSun" pitchFamily="2" charset="-122"/>
                <a:cs typeface="SimSun" pitchFamily="2" charset="-122"/>
              </a:rPr>
              <a:t> TRABAJO COLABORATIVO.</a:t>
            </a: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CO" altLang="zh-CN" sz="1700" b="1" dirty="0">
              <a:solidFill>
                <a:srgbClr val="800000"/>
              </a:solidFill>
              <a:latin typeface="Arial" pitchFamily="-108" charset="0"/>
              <a:ea typeface="SimSun" pitchFamily="2" charset="-122"/>
              <a:cs typeface="SimSun" pitchFamily="2" charset="-122"/>
            </a:endParaRPr>
          </a:p>
          <a:p>
            <a:pPr algn="ctr" eaLnBrk="0" hangingPunct="0">
              <a:buSzPct val="132000"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CO" altLang="zh-CN" sz="1700" b="1" dirty="0">
                <a:solidFill>
                  <a:srgbClr val="800000"/>
                </a:solidFill>
                <a:latin typeface="Arial" pitchFamily="-108" charset="0"/>
                <a:ea typeface="SimSun" pitchFamily="2" charset="-122"/>
                <a:cs typeface="SimSun" pitchFamily="2" charset="-122"/>
              </a:rPr>
              <a:t> GLOBALIZACIÓN DE LOS NEGOCIOS.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35083" y="214314"/>
            <a:ext cx="2649683" cy="7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3326</Words>
  <Application>Microsoft Office PowerPoint</Application>
  <PresentationFormat>Presentación en pantalla (4:3)</PresentationFormat>
  <Paragraphs>531</Paragraphs>
  <Slides>59</Slides>
  <Notes>9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Vínculos</vt:lpstr>
      </vt:variant>
      <vt:variant>
        <vt:i4>1</vt:i4>
      </vt:variant>
      <vt:variant>
        <vt:lpstr>Títulos de diapositiva</vt:lpstr>
      </vt:variant>
      <vt:variant>
        <vt:i4>59</vt:i4>
      </vt:variant>
    </vt:vector>
  </HeadingPairs>
  <TitlesOfParts>
    <vt:vector size="61" baseType="lpstr">
      <vt:lpstr>Tema de Office</vt:lpstr>
      <vt:lpstr>Dibujo1\Dibujo\~Página-1\Buscar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  <vt:lpstr>Diapositiva 46</vt:lpstr>
      <vt:lpstr>Diapositiva 47</vt:lpstr>
      <vt:lpstr>Diapositiva 48</vt:lpstr>
      <vt:lpstr>Diapositiva 49</vt:lpstr>
      <vt:lpstr>Diapositiva 50</vt:lpstr>
      <vt:lpstr>Diapositiva 51</vt:lpstr>
      <vt:lpstr>Diapositiva 52</vt:lpstr>
      <vt:lpstr>Diapositiva 53</vt:lpstr>
      <vt:lpstr>Diapositiva 54</vt:lpstr>
      <vt:lpstr>Diapositiva 55</vt:lpstr>
      <vt:lpstr>Diapositiva 56</vt:lpstr>
      <vt:lpstr>Diapositiva 57</vt:lpstr>
      <vt:lpstr>Diapositiva 58</vt:lpstr>
      <vt:lpstr>Diapositiva 59</vt:lpstr>
    </vt:vector>
  </TitlesOfParts>
  <Company>Universidad Santo Tomás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Fabio Enrique Gómez Meneses</dc:creator>
  <cp:lastModifiedBy>Khadyd Arciria</cp:lastModifiedBy>
  <cp:revision>21</cp:revision>
  <dcterms:created xsi:type="dcterms:W3CDTF">2011-03-31T00:29:30Z</dcterms:created>
  <dcterms:modified xsi:type="dcterms:W3CDTF">2011-04-29T01:19:52Z</dcterms:modified>
</cp:coreProperties>
</file>