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88" r:id="rId2"/>
    <p:sldId id="389" r:id="rId3"/>
    <p:sldId id="449" r:id="rId4"/>
    <p:sldId id="450" r:id="rId5"/>
    <p:sldId id="451" r:id="rId6"/>
    <p:sldId id="425" r:id="rId7"/>
    <p:sldId id="426" r:id="rId8"/>
    <p:sldId id="454" r:id="rId9"/>
    <p:sldId id="447" r:id="rId10"/>
    <p:sldId id="459" r:id="rId11"/>
    <p:sldId id="420" r:id="rId12"/>
    <p:sldId id="421" r:id="rId13"/>
    <p:sldId id="422" r:id="rId14"/>
    <p:sldId id="423" r:id="rId15"/>
    <p:sldId id="424" r:id="rId16"/>
    <p:sldId id="462" r:id="rId17"/>
    <p:sldId id="456" r:id="rId18"/>
    <p:sldId id="458" r:id="rId19"/>
    <p:sldId id="457" r:id="rId20"/>
    <p:sldId id="377" r:id="rId21"/>
    <p:sldId id="390" r:id="rId22"/>
    <p:sldId id="395" r:id="rId23"/>
    <p:sldId id="393" r:id="rId24"/>
    <p:sldId id="394" r:id="rId25"/>
    <p:sldId id="415" r:id="rId26"/>
    <p:sldId id="455" r:id="rId27"/>
    <p:sldId id="392" r:id="rId28"/>
    <p:sldId id="418" r:id="rId29"/>
    <p:sldId id="385" r:id="rId30"/>
    <p:sldId id="463" r:id="rId31"/>
    <p:sldId id="416" r:id="rId3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7" autoAdjust="0"/>
    <p:restoredTop sz="92955" autoAdjust="0"/>
  </p:normalViewPr>
  <p:slideViewPr>
    <p:cSldViewPr>
      <p:cViewPr varScale="1">
        <p:scale>
          <a:sx n="83" d="100"/>
          <a:sy n="83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207666-8309-40AB-8EDE-565974FA3C15}" type="doc">
      <dgm:prSet loTypeId="urn:microsoft.com/office/officeart/2005/8/layout/vList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s-CO"/>
        </a:p>
      </dgm:t>
    </dgm:pt>
    <dgm:pt modelId="{786D6B77-23E5-48B2-A9AA-8BD8CCCFDCDC}">
      <dgm:prSet phldrT="[Texto]" custT="1"/>
      <dgm:spPr/>
      <dgm:t>
        <a:bodyPr/>
        <a:lstStyle/>
        <a:p>
          <a:r>
            <a:rPr lang="es-CO" sz="2800" dirty="0" smtClean="0"/>
            <a:t> 1) Introducci</a:t>
          </a:r>
          <a:r>
            <a:rPr lang="es-CO" sz="2800" dirty="0" smtClean="0"/>
            <a:t>ón</a:t>
          </a:r>
          <a:endParaRPr lang="es-CO" sz="2800" dirty="0"/>
        </a:p>
      </dgm:t>
    </dgm:pt>
    <dgm:pt modelId="{D5AA4FAF-0E26-4058-A688-2F268425E363}" type="parTrans" cxnId="{4754554B-4924-4507-BA54-B70C0059D034}">
      <dgm:prSet/>
      <dgm:spPr/>
      <dgm:t>
        <a:bodyPr/>
        <a:lstStyle/>
        <a:p>
          <a:endParaRPr lang="es-CO"/>
        </a:p>
      </dgm:t>
    </dgm:pt>
    <dgm:pt modelId="{85E67C11-24CC-4986-A363-ED234DE7BC1B}" type="sibTrans" cxnId="{4754554B-4924-4507-BA54-B70C0059D034}">
      <dgm:prSet/>
      <dgm:spPr/>
      <dgm:t>
        <a:bodyPr/>
        <a:lstStyle/>
        <a:p>
          <a:endParaRPr lang="es-CO"/>
        </a:p>
      </dgm:t>
    </dgm:pt>
    <dgm:pt modelId="{C878E347-8698-0D44-8EFA-DF1A721401A6}">
      <dgm:prSet custT="1"/>
      <dgm:spPr/>
      <dgm:t>
        <a:bodyPr/>
        <a:lstStyle/>
        <a:p>
          <a:r>
            <a:rPr lang="es-ES" sz="2800" dirty="0" smtClean="0"/>
            <a:t> 5) las NIIF en Europa</a:t>
          </a:r>
          <a:endParaRPr lang="es-ES" sz="2800" dirty="0"/>
        </a:p>
      </dgm:t>
    </dgm:pt>
    <dgm:pt modelId="{ED8D294A-4A39-A648-85B8-D4B32CA08F8B}" type="parTrans" cxnId="{B185B317-7153-CF4F-A3C7-DB8BA6A2C764}">
      <dgm:prSet/>
      <dgm:spPr/>
      <dgm:t>
        <a:bodyPr/>
        <a:lstStyle/>
        <a:p>
          <a:endParaRPr lang="es-ES"/>
        </a:p>
      </dgm:t>
    </dgm:pt>
    <dgm:pt modelId="{ACF5F8D4-35C9-1C44-8DAD-67258796557E}" type="sibTrans" cxnId="{B185B317-7153-CF4F-A3C7-DB8BA6A2C764}">
      <dgm:prSet/>
      <dgm:spPr/>
      <dgm:t>
        <a:bodyPr/>
        <a:lstStyle/>
        <a:p>
          <a:endParaRPr lang="es-ES"/>
        </a:p>
      </dgm:t>
    </dgm:pt>
    <dgm:pt modelId="{C42FDB02-8427-CB47-806F-8E1EC030D83A}">
      <dgm:prSet custT="1"/>
      <dgm:spPr/>
      <dgm:t>
        <a:bodyPr/>
        <a:lstStyle/>
        <a:p>
          <a:r>
            <a:rPr lang="es-ES" sz="2800" dirty="0" smtClean="0"/>
            <a:t> 7) Plan de trabajo del CTCP</a:t>
          </a:r>
          <a:endParaRPr lang="es-ES" sz="2800" dirty="0"/>
        </a:p>
      </dgm:t>
    </dgm:pt>
    <dgm:pt modelId="{1B5F58FD-CA9A-5F46-8D4B-253224394637}" type="parTrans" cxnId="{5EA03AE3-9078-994E-B800-14607BAB8500}">
      <dgm:prSet/>
      <dgm:spPr/>
      <dgm:t>
        <a:bodyPr/>
        <a:lstStyle/>
        <a:p>
          <a:endParaRPr lang="es-ES"/>
        </a:p>
      </dgm:t>
    </dgm:pt>
    <dgm:pt modelId="{75E74743-BACE-1846-B608-AFF83F152DA3}" type="sibTrans" cxnId="{5EA03AE3-9078-994E-B800-14607BAB8500}">
      <dgm:prSet/>
      <dgm:spPr/>
      <dgm:t>
        <a:bodyPr/>
        <a:lstStyle/>
        <a:p>
          <a:endParaRPr lang="es-ES"/>
        </a:p>
      </dgm:t>
    </dgm:pt>
    <dgm:pt modelId="{872A66DC-2275-8342-97FC-6CF8AFBB8320}">
      <dgm:prSet custT="1"/>
      <dgm:spPr/>
      <dgm:t>
        <a:bodyPr/>
        <a:lstStyle/>
        <a:p>
          <a:r>
            <a:rPr lang="es-ES" sz="2800" dirty="0" smtClean="0"/>
            <a:t> 6) Normas </a:t>
          </a:r>
          <a:r>
            <a:rPr lang="es-ES" sz="2800" dirty="0" smtClean="0"/>
            <a:t>expedidas y regulaci</a:t>
          </a:r>
          <a:r>
            <a:rPr lang="es-ES" sz="2800" dirty="0" smtClean="0"/>
            <a:t>ón en curso</a:t>
          </a:r>
          <a:endParaRPr lang="es-ES" sz="2800" dirty="0"/>
        </a:p>
      </dgm:t>
    </dgm:pt>
    <dgm:pt modelId="{FF89DE20-5C19-8547-96CE-DB2CF6A4F76A}" type="parTrans" cxnId="{D2B95783-93E6-0543-A525-5B9808C85F31}">
      <dgm:prSet/>
      <dgm:spPr/>
      <dgm:t>
        <a:bodyPr/>
        <a:lstStyle/>
        <a:p>
          <a:endParaRPr lang="es-ES"/>
        </a:p>
      </dgm:t>
    </dgm:pt>
    <dgm:pt modelId="{17B59A26-7A14-9B4C-958C-EFD9A58A3C1C}" type="sibTrans" cxnId="{D2B95783-93E6-0543-A525-5B9808C85F31}">
      <dgm:prSet/>
      <dgm:spPr/>
      <dgm:t>
        <a:bodyPr/>
        <a:lstStyle/>
        <a:p>
          <a:endParaRPr lang="es-ES"/>
        </a:p>
      </dgm:t>
    </dgm:pt>
    <dgm:pt modelId="{1C347DF7-3EF5-054D-9319-E2857FF22C5B}">
      <dgm:prSet custT="1"/>
      <dgm:spPr/>
      <dgm:t>
        <a:bodyPr/>
        <a:lstStyle/>
        <a:p>
          <a:r>
            <a:rPr lang="es-ES" sz="2800" dirty="0" smtClean="0"/>
            <a:t> 2) Grupos de aplicación de las NIF  	</a:t>
          </a:r>
          <a:endParaRPr lang="es-ES" sz="2800" dirty="0"/>
        </a:p>
      </dgm:t>
    </dgm:pt>
    <dgm:pt modelId="{B00E8A7A-20BF-D247-B80A-A1F63BADED9C}" type="parTrans" cxnId="{2220FC8C-2A62-1D47-8A98-08FC5569BF63}">
      <dgm:prSet/>
      <dgm:spPr/>
      <dgm:t>
        <a:bodyPr/>
        <a:lstStyle/>
        <a:p>
          <a:endParaRPr lang="es-ES"/>
        </a:p>
      </dgm:t>
    </dgm:pt>
    <dgm:pt modelId="{817E09C6-C9CC-DC47-8729-ADB4DE5488B4}" type="sibTrans" cxnId="{2220FC8C-2A62-1D47-8A98-08FC5569BF63}">
      <dgm:prSet/>
      <dgm:spPr/>
      <dgm:t>
        <a:bodyPr/>
        <a:lstStyle/>
        <a:p>
          <a:endParaRPr lang="es-ES"/>
        </a:p>
      </dgm:t>
    </dgm:pt>
    <dgm:pt modelId="{B95D58AA-ED9A-0848-8F86-857C6077BF81}">
      <dgm:prSet custT="1"/>
      <dgm:spPr/>
      <dgm:t>
        <a:bodyPr/>
        <a:lstStyle/>
        <a:p>
          <a:r>
            <a:rPr lang="es-ES" sz="2800" dirty="0" smtClean="0"/>
            <a:t> 3) Cronogramas de aplicación</a:t>
          </a:r>
          <a:endParaRPr lang="es-ES" sz="2800" dirty="0"/>
        </a:p>
      </dgm:t>
    </dgm:pt>
    <dgm:pt modelId="{B4A33292-389F-EE44-A95D-D9FC683BD72E}" type="parTrans" cxnId="{7E8E9BDF-21A0-814A-AAAD-2DAB5ED903A0}">
      <dgm:prSet/>
      <dgm:spPr/>
      <dgm:t>
        <a:bodyPr/>
        <a:lstStyle/>
        <a:p>
          <a:endParaRPr lang="es-ES"/>
        </a:p>
      </dgm:t>
    </dgm:pt>
    <dgm:pt modelId="{159B3E08-DBD1-584E-9FD7-11AFA754890C}" type="sibTrans" cxnId="{7E8E9BDF-21A0-814A-AAAD-2DAB5ED903A0}">
      <dgm:prSet/>
      <dgm:spPr/>
      <dgm:t>
        <a:bodyPr/>
        <a:lstStyle/>
        <a:p>
          <a:endParaRPr lang="es-ES"/>
        </a:p>
      </dgm:t>
    </dgm:pt>
    <dgm:pt modelId="{7247F553-E6DB-4DE5-9BF2-67E164E80C63}">
      <dgm:prSet phldrT="[Texto]" custT="1"/>
      <dgm:spPr/>
      <dgm:t>
        <a:bodyPr/>
        <a:lstStyle/>
        <a:p>
          <a:r>
            <a:rPr lang="es-CO" sz="2800" dirty="0" smtClean="0"/>
            <a:t> 4) MTN de las Normas de Aseguramiento de la Informaci</a:t>
          </a:r>
          <a:r>
            <a:rPr lang="es-CO" sz="2800" dirty="0" smtClean="0"/>
            <a:t>ón (NAI)</a:t>
          </a:r>
          <a:r>
            <a:rPr lang="es-CO" sz="2800" dirty="0" smtClean="0"/>
            <a:t> </a:t>
          </a:r>
          <a:endParaRPr lang="es-CO" sz="2800" dirty="0"/>
        </a:p>
      </dgm:t>
    </dgm:pt>
    <dgm:pt modelId="{FBF6EAEC-43DF-44AA-BE70-CD90123382BC}" type="sibTrans" cxnId="{BDD60308-08DB-4F50-96B4-FB79877B3BEB}">
      <dgm:prSet/>
      <dgm:spPr/>
      <dgm:t>
        <a:bodyPr/>
        <a:lstStyle/>
        <a:p>
          <a:endParaRPr lang="es-CO"/>
        </a:p>
      </dgm:t>
    </dgm:pt>
    <dgm:pt modelId="{BC21B4D7-5D35-4CD3-9611-8372202AD5F5}" type="parTrans" cxnId="{BDD60308-08DB-4F50-96B4-FB79877B3BEB}">
      <dgm:prSet/>
      <dgm:spPr/>
      <dgm:t>
        <a:bodyPr/>
        <a:lstStyle/>
        <a:p>
          <a:endParaRPr lang="es-CO"/>
        </a:p>
      </dgm:t>
    </dgm:pt>
    <dgm:pt modelId="{B646CFDC-8A75-4FAA-8A8B-A8577AC8E318}" type="pres">
      <dgm:prSet presAssocID="{6F207666-8309-40AB-8EDE-565974FA3C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7007EFF-95E5-4F94-9AAA-755FAA2E6D05}" type="pres">
      <dgm:prSet presAssocID="{786D6B77-23E5-48B2-A9AA-8BD8CCCFDCDC}" presName="parentText" presStyleLbl="node1" presStyleIdx="0" presStyleCnt="7" custScaleY="6830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DBFD17-E30F-4CAA-8437-43AAE93F58CF}" type="pres">
      <dgm:prSet presAssocID="{85E67C11-24CC-4986-A363-ED234DE7BC1B}" presName="spacer" presStyleCnt="0"/>
      <dgm:spPr/>
    </dgm:pt>
    <dgm:pt modelId="{7C7E2868-9E1F-DB42-8F35-E693AF115967}" type="pres">
      <dgm:prSet presAssocID="{1C347DF7-3EF5-054D-9319-E2857FF22C5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BC2A04-28A1-E342-B04C-7920D47F7262}" type="pres">
      <dgm:prSet presAssocID="{817E09C6-C9CC-DC47-8729-ADB4DE5488B4}" presName="spacer" presStyleCnt="0"/>
      <dgm:spPr/>
    </dgm:pt>
    <dgm:pt modelId="{3F820CD4-34E0-5D4B-8EFF-B2F511B722E8}" type="pres">
      <dgm:prSet presAssocID="{B95D58AA-ED9A-0848-8F86-857C6077BF81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CC6A32-22D9-A947-880E-DFF92DB584FC}" type="pres">
      <dgm:prSet presAssocID="{159B3E08-DBD1-584E-9FD7-11AFA754890C}" presName="spacer" presStyleCnt="0"/>
      <dgm:spPr/>
    </dgm:pt>
    <dgm:pt modelId="{3F6928D1-C645-45C1-8C2C-83EBFB0588AA}" type="pres">
      <dgm:prSet presAssocID="{7247F553-E6DB-4DE5-9BF2-67E164E80C63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7C1ED82-0303-2546-8F72-9FAD425CD7F9}" type="pres">
      <dgm:prSet presAssocID="{FBF6EAEC-43DF-44AA-BE70-CD90123382BC}" presName="spacer" presStyleCnt="0"/>
      <dgm:spPr/>
    </dgm:pt>
    <dgm:pt modelId="{5102470B-CB35-F84C-94FD-88F12DCE3528}" type="pres">
      <dgm:prSet presAssocID="{C878E347-8698-0D44-8EFA-DF1A721401A6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6C0F3A-DC34-6E4E-B21D-B0AA4C28CE2A}" type="pres">
      <dgm:prSet presAssocID="{ACF5F8D4-35C9-1C44-8DAD-67258796557E}" presName="spacer" presStyleCnt="0"/>
      <dgm:spPr/>
    </dgm:pt>
    <dgm:pt modelId="{2E79F497-6DC4-CF47-9A4F-096F31D1F07D}" type="pres">
      <dgm:prSet presAssocID="{872A66DC-2275-8342-97FC-6CF8AFBB832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79A2B5-516B-2C44-9B23-486DA735A072}" type="pres">
      <dgm:prSet presAssocID="{17B59A26-7A14-9B4C-958C-EFD9A58A3C1C}" presName="spacer" presStyleCnt="0"/>
      <dgm:spPr/>
    </dgm:pt>
    <dgm:pt modelId="{AE98A835-24E5-7647-9C72-AA25EA35E4BA}" type="pres">
      <dgm:prSet presAssocID="{C42FDB02-8427-CB47-806F-8E1EC030D83A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11DDF4A-687F-A04D-9DA5-FB39F64737AE}" type="presOf" srcId="{1C347DF7-3EF5-054D-9319-E2857FF22C5B}" destId="{7C7E2868-9E1F-DB42-8F35-E693AF115967}" srcOrd="0" destOrd="0" presId="urn:microsoft.com/office/officeart/2005/8/layout/vList2"/>
    <dgm:cxn modelId="{D2B95783-93E6-0543-A525-5B9808C85F31}" srcId="{6F207666-8309-40AB-8EDE-565974FA3C15}" destId="{872A66DC-2275-8342-97FC-6CF8AFBB8320}" srcOrd="5" destOrd="0" parTransId="{FF89DE20-5C19-8547-96CE-DB2CF6A4F76A}" sibTransId="{17B59A26-7A14-9B4C-958C-EFD9A58A3C1C}"/>
    <dgm:cxn modelId="{2220FC8C-2A62-1D47-8A98-08FC5569BF63}" srcId="{6F207666-8309-40AB-8EDE-565974FA3C15}" destId="{1C347DF7-3EF5-054D-9319-E2857FF22C5B}" srcOrd="1" destOrd="0" parTransId="{B00E8A7A-20BF-D247-B80A-A1F63BADED9C}" sibTransId="{817E09C6-C9CC-DC47-8729-ADB4DE5488B4}"/>
    <dgm:cxn modelId="{2FFDEB13-C7BA-454F-A7F7-A484A729D022}" type="presOf" srcId="{7247F553-E6DB-4DE5-9BF2-67E164E80C63}" destId="{3F6928D1-C645-45C1-8C2C-83EBFB0588AA}" srcOrd="0" destOrd="0" presId="urn:microsoft.com/office/officeart/2005/8/layout/vList2"/>
    <dgm:cxn modelId="{8D4E754B-B0FF-BB4F-BA35-6FC5D07D7FDD}" type="presOf" srcId="{6F207666-8309-40AB-8EDE-565974FA3C15}" destId="{B646CFDC-8A75-4FAA-8A8B-A8577AC8E318}" srcOrd="0" destOrd="0" presId="urn:microsoft.com/office/officeart/2005/8/layout/vList2"/>
    <dgm:cxn modelId="{4754554B-4924-4507-BA54-B70C0059D034}" srcId="{6F207666-8309-40AB-8EDE-565974FA3C15}" destId="{786D6B77-23E5-48B2-A9AA-8BD8CCCFDCDC}" srcOrd="0" destOrd="0" parTransId="{D5AA4FAF-0E26-4058-A688-2F268425E363}" sibTransId="{85E67C11-24CC-4986-A363-ED234DE7BC1B}"/>
    <dgm:cxn modelId="{0DEA6426-D034-A04E-BC6B-6CF5FE1EB6E6}" type="presOf" srcId="{C42FDB02-8427-CB47-806F-8E1EC030D83A}" destId="{AE98A835-24E5-7647-9C72-AA25EA35E4BA}" srcOrd="0" destOrd="0" presId="urn:microsoft.com/office/officeart/2005/8/layout/vList2"/>
    <dgm:cxn modelId="{B185B317-7153-CF4F-A3C7-DB8BA6A2C764}" srcId="{6F207666-8309-40AB-8EDE-565974FA3C15}" destId="{C878E347-8698-0D44-8EFA-DF1A721401A6}" srcOrd="4" destOrd="0" parTransId="{ED8D294A-4A39-A648-85B8-D4B32CA08F8B}" sibTransId="{ACF5F8D4-35C9-1C44-8DAD-67258796557E}"/>
    <dgm:cxn modelId="{7E8E9BDF-21A0-814A-AAAD-2DAB5ED903A0}" srcId="{6F207666-8309-40AB-8EDE-565974FA3C15}" destId="{B95D58AA-ED9A-0848-8F86-857C6077BF81}" srcOrd="2" destOrd="0" parTransId="{B4A33292-389F-EE44-A95D-D9FC683BD72E}" sibTransId="{159B3E08-DBD1-584E-9FD7-11AFA754890C}"/>
    <dgm:cxn modelId="{7E3900D2-313B-2C4B-85AC-0FB87C75C7E2}" type="presOf" srcId="{B95D58AA-ED9A-0848-8F86-857C6077BF81}" destId="{3F820CD4-34E0-5D4B-8EFF-B2F511B722E8}" srcOrd="0" destOrd="0" presId="urn:microsoft.com/office/officeart/2005/8/layout/vList2"/>
    <dgm:cxn modelId="{BDD60308-08DB-4F50-96B4-FB79877B3BEB}" srcId="{6F207666-8309-40AB-8EDE-565974FA3C15}" destId="{7247F553-E6DB-4DE5-9BF2-67E164E80C63}" srcOrd="3" destOrd="0" parTransId="{BC21B4D7-5D35-4CD3-9611-8372202AD5F5}" sibTransId="{FBF6EAEC-43DF-44AA-BE70-CD90123382BC}"/>
    <dgm:cxn modelId="{6972FB16-9DA9-AB4F-BA8B-1CAD5F9876A9}" type="presOf" srcId="{872A66DC-2275-8342-97FC-6CF8AFBB8320}" destId="{2E79F497-6DC4-CF47-9A4F-096F31D1F07D}" srcOrd="0" destOrd="0" presId="urn:microsoft.com/office/officeart/2005/8/layout/vList2"/>
    <dgm:cxn modelId="{D8E74B5B-F1BD-BB41-B081-7875D912F7B0}" type="presOf" srcId="{786D6B77-23E5-48B2-A9AA-8BD8CCCFDCDC}" destId="{A7007EFF-95E5-4F94-9AAA-755FAA2E6D05}" srcOrd="0" destOrd="0" presId="urn:microsoft.com/office/officeart/2005/8/layout/vList2"/>
    <dgm:cxn modelId="{1E8700AB-3855-184D-A4B1-88712DEAF75D}" type="presOf" srcId="{C878E347-8698-0D44-8EFA-DF1A721401A6}" destId="{5102470B-CB35-F84C-94FD-88F12DCE3528}" srcOrd="0" destOrd="0" presId="urn:microsoft.com/office/officeart/2005/8/layout/vList2"/>
    <dgm:cxn modelId="{5EA03AE3-9078-994E-B800-14607BAB8500}" srcId="{6F207666-8309-40AB-8EDE-565974FA3C15}" destId="{C42FDB02-8427-CB47-806F-8E1EC030D83A}" srcOrd="6" destOrd="0" parTransId="{1B5F58FD-CA9A-5F46-8D4B-253224394637}" sibTransId="{75E74743-BACE-1846-B608-AFF83F152DA3}"/>
    <dgm:cxn modelId="{50F9E0BF-E389-6B48-9ACE-0A62D8B6371A}" type="presParOf" srcId="{B646CFDC-8A75-4FAA-8A8B-A8577AC8E318}" destId="{A7007EFF-95E5-4F94-9AAA-755FAA2E6D05}" srcOrd="0" destOrd="0" presId="urn:microsoft.com/office/officeart/2005/8/layout/vList2"/>
    <dgm:cxn modelId="{21475862-8861-0744-ACE2-741328F6D2D5}" type="presParOf" srcId="{B646CFDC-8A75-4FAA-8A8B-A8577AC8E318}" destId="{BFDBFD17-E30F-4CAA-8437-43AAE93F58CF}" srcOrd="1" destOrd="0" presId="urn:microsoft.com/office/officeart/2005/8/layout/vList2"/>
    <dgm:cxn modelId="{50ED8811-9E7B-3046-ADB0-4AD312459073}" type="presParOf" srcId="{B646CFDC-8A75-4FAA-8A8B-A8577AC8E318}" destId="{7C7E2868-9E1F-DB42-8F35-E693AF115967}" srcOrd="2" destOrd="0" presId="urn:microsoft.com/office/officeart/2005/8/layout/vList2"/>
    <dgm:cxn modelId="{BC008E04-2EEE-7F4F-9441-530D090EE49C}" type="presParOf" srcId="{B646CFDC-8A75-4FAA-8A8B-A8577AC8E318}" destId="{B5BC2A04-28A1-E342-B04C-7920D47F7262}" srcOrd="3" destOrd="0" presId="urn:microsoft.com/office/officeart/2005/8/layout/vList2"/>
    <dgm:cxn modelId="{035A2199-865D-5941-9D83-20662D73CA23}" type="presParOf" srcId="{B646CFDC-8A75-4FAA-8A8B-A8577AC8E318}" destId="{3F820CD4-34E0-5D4B-8EFF-B2F511B722E8}" srcOrd="4" destOrd="0" presId="urn:microsoft.com/office/officeart/2005/8/layout/vList2"/>
    <dgm:cxn modelId="{6D27ADA6-319F-4446-A301-A2554D3F34D6}" type="presParOf" srcId="{B646CFDC-8A75-4FAA-8A8B-A8577AC8E318}" destId="{2DCC6A32-22D9-A947-880E-DFF92DB584FC}" srcOrd="5" destOrd="0" presId="urn:microsoft.com/office/officeart/2005/8/layout/vList2"/>
    <dgm:cxn modelId="{0989E581-A1BF-3048-9ED9-3A1289BCB34B}" type="presParOf" srcId="{B646CFDC-8A75-4FAA-8A8B-A8577AC8E318}" destId="{3F6928D1-C645-45C1-8C2C-83EBFB0588AA}" srcOrd="6" destOrd="0" presId="urn:microsoft.com/office/officeart/2005/8/layout/vList2"/>
    <dgm:cxn modelId="{6EB3C0DB-EA26-F043-9C39-3445012C38D8}" type="presParOf" srcId="{B646CFDC-8A75-4FAA-8A8B-A8577AC8E318}" destId="{87C1ED82-0303-2546-8F72-9FAD425CD7F9}" srcOrd="7" destOrd="0" presId="urn:microsoft.com/office/officeart/2005/8/layout/vList2"/>
    <dgm:cxn modelId="{2B2AB0E7-27EB-1D4F-8E77-6A4F28B5A353}" type="presParOf" srcId="{B646CFDC-8A75-4FAA-8A8B-A8577AC8E318}" destId="{5102470B-CB35-F84C-94FD-88F12DCE3528}" srcOrd="8" destOrd="0" presId="urn:microsoft.com/office/officeart/2005/8/layout/vList2"/>
    <dgm:cxn modelId="{2C6A9973-A76D-3A47-96F1-1704E6B412B3}" type="presParOf" srcId="{B646CFDC-8A75-4FAA-8A8B-A8577AC8E318}" destId="{DE6C0F3A-DC34-6E4E-B21D-B0AA4C28CE2A}" srcOrd="9" destOrd="0" presId="urn:microsoft.com/office/officeart/2005/8/layout/vList2"/>
    <dgm:cxn modelId="{D9156E4E-77CC-2946-8F24-8CBDC2176008}" type="presParOf" srcId="{B646CFDC-8A75-4FAA-8A8B-A8577AC8E318}" destId="{2E79F497-6DC4-CF47-9A4F-096F31D1F07D}" srcOrd="10" destOrd="0" presId="urn:microsoft.com/office/officeart/2005/8/layout/vList2"/>
    <dgm:cxn modelId="{2759B228-8541-6E4B-B58B-7E7F14D40F8C}" type="presParOf" srcId="{B646CFDC-8A75-4FAA-8A8B-A8577AC8E318}" destId="{2379A2B5-516B-2C44-9B23-486DA735A072}" srcOrd="11" destOrd="0" presId="urn:microsoft.com/office/officeart/2005/8/layout/vList2"/>
    <dgm:cxn modelId="{3BD04D2F-59E8-104B-9F85-E4B0ED7CCEBE}" type="presParOf" srcId="{B646CFDC-8A75-4FAA-8A8B-A8577AC8E318}" destId="{AE98A835-24E5-7647-9C72-AA25EA35E4B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AF05A01-5513-4B3B-B3C7-D348FEE88080}">
      <dgm:prSet phldrT="[Texto]" custT="1"/>
      <dgm:spPr/>
      <dgm:t>
        <a:bodyPr/>
        <a:lstStyle/>
        <a:p>
          <a:pPr algn="ctr"/>
          <a:r>
            <a:rPr lang="es-CO" sz="1800" b="0" dirty="0" smtClean="0"/>
            <a:t> </a:t>
          </a:r>
          <a:r>
            <a:rPr lang="es-CO" sz="3200" b="0" dirty="0" smtClean="0"/>
            <a:t>Se aplican desde el año 2005</a:t>
          </a:r>
          <a:endParaRPr lang="es-CO" sz="3200" b="0" dirty="0"/>
        </a:p>
      </dgm:t>
    </dgm:pt>
    <dgm:pt modelId="{F08FAFE7-618C-4D88-8F2A-BD72DFAFCB72}" type="parTrans" cxnId="{2B49E795-E22E-42BC-B17F-BA94C3B147F4}">
      <dgm:prSet/>
      <dgm:spPr/>
      <dgm:t>
        <a:bodyPr/>
        <a:lstStyle/>
        <a:p>
          <a:endParaRPr lang="es-CO"/>
        </a:p>
      </dgm:t>
    </dgm:pt>
    <dgm:pt modelId="{FE9B1B93-0B22-4DD7-948E-E3C6F41FDE7A}" type="sibTrans" cxnId="{2B49E795-E22E-42BC-B17F-BA94C3B147F4}">
      <dgm:prSet/>
      <dgm:spPr/>
      <dgm:t>
        <a:bodyPr/>
        <a:lstStyle/>
        <a:p>
          <a:endParaRPr lang="es-CO"/>
        </a:p>
      </dgm:t>
    </dgm:pt>
    <dgm:pt modelId="{2D838DC5-8C58-EB49-B6FA-24EA3B66C2EC}">
      <dgm:prSet custT="1"/>
      <dgm:spPr/>
      <dgm:t>
        <a:bodyPr/>
        <a:lstStyle/>
        <a:p>
          <a:r>
            <a:rPr lang="es-ES" sz="3200" dirty="0" smtClean="0"/>
            <a:t>Aplican solamente a los estados financieros consolidados</a:t>
          </a:r>
          <a:endParaRPr lang="es-ES" sz="3200" dirty="0"/>
        </a:p>
      </dgm:t>
    </dgm:pt>
    <dgm:pt modelId="{39E8493C-0C1C-5148-B42C-B861A7EB6042}" type="parTrans" cxnId="{28DF6528-5EDE-1443-827A-EAAF96666E83}">
      <dgm:prSet/>
      <dgm:spPr/>
      <dgm:t>
        <a:bodyPr/>
        <a:lstStyle/>
        <a:p>
          <a:endParaRPr lang="es-ES"/>
        </a:p>
      </dgm:t>
    </dgm:pt>
    <dgm:pt modelId="{60826B6D-BBC5-9545-8AD4-5DC5E1F01D05}" type="sibTrans" cxnId="{28DF6528-5EDE-1443-827A-EAAF96666E83}">
      <dgm:prSet/>
      <dgm:spPr/>
      <dgm:t>
        <a:bodyPr/>
        <a:lstStyle/>
        <a:p>
          <a:endParaRPr lang="es-ES"/>
        </a:p>
      </dgm:t>
    </dgm:pt>
    <dgm:pt modelId="{D171F2C7-A18F-3C4D-AF2F-3A04A3EBF6BC}">
      <dgm:prSet custT="1"/>
      <dgm:spPr/>
      <dgm:t>
        <a:bodyPr/>
        <a:lstStyle/>
        <a:p>
          <a:r>
            <a:rPr lang="es-ES" sz="3200" dirty="0" smtClean="0"/>
            <a:t>Los estados financieros separados e individuales se rigen por las normas de cada país</a:t>
          </a:r>
          <a:endParaRPr lang="es-ES" sz="3200" dirty="0"/>
        </a:p>
      </dgm:t>
    </dgm:pt>
    <dgm:pt modelId="{199F0931-046A-9A4F-97B9-6F3F3F9269C1}" type="parTrans" cxnId="{6E2D1103-60E1-C149-8BA4-66344D02B7B3}">
      <dgm:prSet/>
      <dgm:spPr/>
      <dgm:t>
        <a:bodyPr/>
        <a:lstStyle/>
        <a:p>
          <a:endParaRPr lang="es-ES"/>
        </a:p>
      </dgm:t>
    </dgm:pt>
    <dgm:pt modelId="{B27DA9C7-B628-1141-B86B-841611781ECB}" type="sibTrans" cxnId="{6E2D1103-60E1-C149-8BA4-66344D02B7B3}">
      <dgm:prSet/>
      <dgm:spPr/>
      <dgm:t>
        <a:bodyPr/>
        <a:lstStyle/>
        <a:p>
          <a:endParaRPr lang="es-ES"/>
        </a:p>
      </dgm:t>
    </dgm:pt>
    <dgm:pt modelId="{D472B7DD-16A5-044A-A075-59B1E8BD8B1A}">
      <dgm:prSet custT="1"/>
      <dgm:spPr/>
      <dgm:t>
        <a:bodyPr/>
        <a:lstStyle/>
        <a:p>
          <a:r>
            <a:rPr lang="es-ES" sz="3200" dirty="0" smtClean="0"/>
            <a:t>No aplican las NIIF para las PYMES</a:t>
          </a:r>
          <a:endParaRPr lang="es-ES" sz="3200" dirty="0"/>
        </a:p>
      </dgm:t>
    </dgm:pt>
    <dgm:pt modelId="{19BFF998-FE7F-734B-8A17-C5E055C532B0}" type="parTrans" cxnId="{65F37964-6404-844F-998D-55556AAAF252}">
      <dgm:prSet/>
      <dgm:spPr/>
      <dgm:t>
        <a:bodyPr/>
        <a:lstStyle/>
        <a:p>
          <a:endParaRPr lang="es-ES"/>
        </a:p>
      </dgm:t>
    </dgm:pt>
    <dgm:pt modelId="{5531FBAD-0B68-6140-99AA-2A7209D4F09F}" type="sibTrans" cxnId="{65F37964-6404-844F-998D-55556AAAF252}">
      <dgm:prSet/>
      <dgm:spPr/>
      <dgm:t>
        <a:bodyPr/>
        <a:lstStyle/>
        <a:p>
          <a:endParaRPr lang="es-ES"/>
        </a:p>
      </dgm:t>
    </dgm:pt>
    <dgm:pt modelId="{98AD86DC-A5C0-9E4C-9437-50EA557F0AE5}">
      <dgm:prSet custT="1"/>
      <dgm:spPr/>
      <dgm:t>
        <a:bodyPr/>
        <a:lstStyle/>
        <a:p>
          <a:r>
            <a:rPr lang="es-ES" sz="3200" dirty="0" smtClean="0"/>
            <a:t>Los estados financieros individuales rigen para todos los efectos legales</a:t>
          </a:r>
          <a:endParaRPr lang="es-ES" sz="3200" dirty="0"/>
        </a:p>
      </dgm:t>
    </dgm:pt>
    <dgm:pt modelId="{04C9E300-0913-FF44-9C6B-DF1209AFD8AE}" type="parTrans" cxnId="{736B5EE6-8E2F-7944-9BE3-402A079501BB}">
      <dgm:prSet/>
      <dgm:spPr/>
      <dgm:t>
        <a:bodyPr/>
        <a:lstStyle/>
        <a:p>
          <a:endParaRPr lang="es-ES"/>
        </a:p>
      </dgm:t>
    </dgm:pt>
    <dgm:pt modelId="{A1009B96-B26D-5044-91F8-363767CD0E78}" type="sibTrans" cxnId="{736B5EE6-8E2F-7944-9BE3-402A079501BB}">
      <dgm:prSet/>
      <dgm:spPr/>
      <dgm:t>
        <a:bodyPr/>
        <a:lstStyle/>
        <a:p>
          <a:endParaRPr lang="es-ES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1D5D2804-E4A7-0D4B-89AF-42FBF4DCBA47}" type="pres">
      <dgm:prSet presAssocID="{98AD86DC-A5C0-9E4C-9437-50EA557F0AE5}" presName="boxAndChildren" presStyleCnt="0"/>
      <dgm:spPr/>
    </dgm:pt>
    <dgm:pt modelId="{C2571768-79C7-DD4A-B4B3-844896EB6694}" type="pres">
      <dgm:prSet presAssocID="{98AD86DC-A5C0-9E4C-9437-50EA557F0AE5}" presName="parentTextBox" presStyleLbl="node1" presStyleIdx="0" presStyleCnt="5"/>
      <dgm:spPr/>
      <dgm:t>
        <a:bodyPr/>
        <a:lstStyle/>
        <a:p>
          <a:endParaRPr lang="es-ES"/>
        </a:p>
      </dgm:t>
    </dgm:pt>
    <dgm:pt modelId="{3D9BECB7-2C5A-8B43-8D64-B9E9F40555CA}" type="pres">
      <dgm:prSet presAssocID="{5531FBAD-0B68-6140-99AA-2A7209D4F09F}" presName="sp" presStyleCnt="0"/>
      <dgm:spPr/>
    </dgm:pt>
    <dgm:pt modelId="{49300691-BAFC-C140-ADFD-3566DA3A2F69}" type="pres">
      <dgm:prSet presAssocID="{D472B7DD-16A5-044A-A075-59B1E8BD8B1A}" presName="arrowAndChildren" presStyleCnt="0"/>
      <dgm:spPr/>
    </dgm:pt>
    <dgm:pt modelId="{8F4FE029-B245-B24D-A714-D3D2D5B038D4}" type="pres">
      <dgm:prSet presAssocID="{D472B7DD-16A5-044A-A075-59B1E8BD8B1A}" presName="parentTextArrow" presStyleLbl="node1" presStyleIdx="1" presStyleCnt="5"/>
      <dgm:spPr/>
      <dgm:t>
        <a:bodyPr/>
        <a:lstStyle/>
        <a:p>
          <a:endParaRPr lang="es-ES"/>
        </a:p>
      </dgm:t>
    </dgm:pt>
    <dgm:pt modelId="{37B8FFCE-B351-434D-B70B-1D0AF8A4511D}" type="pres">
      <dgm:prSet presAssocID="{B27DA9C7-B628-1141-B86B-841611781ECB}" presName="sp" presStyleCnt="0"/>
      <dgm:spPr/>
    </dgm:pt>
    <dgm:pt modelId="{AA9AD4D9-7FD3-FE4E-89C4-5260DE6CF557}" type="pres">
      <dgm:prSet presAssocID="{D171F2C7-A18F-3C4D-AF2F-3A04A3EBF6BC}" presName="arrowAndChildren" presStyleCnt="0"/>
      <dgm:spPr/>
    </dgm:pt>
    <dgm:pt modelId="{0E209C71-8461-A54B-8EFC-20E02815B64C}" type="pres">
      <dgm:prSet presAssocID="{D171F2C7-A18F-3C4D-AF2F-3A04A3EBF6BC}" presName="parentTextArrow" presStyleLbl="node1" presStyleIdx="2" presStyleCnt="5" custLinFactNeighborY="4816"/>
      <dgm:spPr/>
      <dgm:t>
        <a:bodyPr/>
        <a:lstStyle/>
        <a:p>
          <a:endParaRPr lang="es-ES"/>
        </a:p>
      </dgm:t>
    </dgm:pt>
    <dgm:pt modelId="{BE0BC750-4D3D-A745-80BF-B2626ADE060C}" type="pres">
      <dgm:prSet presAssocID="{60826B6D-BBC5-9545-8AD4-5DC5E1F01D05}" presName="sp" presStyleCnt="0"/>
      <dgm:spPr/>
    </dgm:pt>
    <dgm:pt modelId="{CCC9E209-A853-BB46-B49B-CE698C79DD1E}" type="pres">
      <dgm:prSet presAssocID="{2D838DC5-8C58-EB49-B6FA-24EA3B66C2EC}" presName="arrowAndChildren" presStyleCnt="0"/>
      <dgm:spPr/>
    </dgm:pt>
    <dgm:pt modelId="{FE2CBCC4-DDEB-FB42-858A-B6A1A28D75CC}" type="pres">
      <dgm:prSet presAssocID="{2D838DC5-8C58-EB49-B6FA-24EA3B66C2EC}" presName="parentTextArrow" presStyleLbl="node1" presStyleIdx="3" presStyleCnt="5"/>
      <dgm:spPr/>
      <dgm:t>
        <a:bodyPr/>
        <a:lstStyle/>
        <a:p>
          <a:endParaRPr lang="es-ES"/>
        </a:p>
      </dgm:t>
    </dgm:pt>
    <dgm:pt modelId="{AD5012E1-E083-4CB4-99A3-DA0FF56F4413}" type="pres">
      <dgm:prSet presAssocID="{FE9B1B93-0B22-4DD7-948E-E3C6F41FDE7A}" presName="sp" presStyleCnt="0"/>
      <dgm:spPr/>
    </dgm:pt>
    <dgm:pt modelId="{77987D68-1041-415B-9CFA-EF5FB0D67B4A}" type="pres">
      <dgm:prSet presAssocID="{4AF05A01-5513-4B3B-B3C7-D348FEE88080}" presName="arrowAndChildren" presStyleCnt="0"/>
      <dgm:spPr/>
    </dgm:pt>
    <dgm:pt modelId="{2308E507-869C-4D48-8601-62633D890DDA}" type="pres">
      <dgm:prSet presAssocID="{4AF05A01-5513-4B3B-B3C7-D348FEE88080}" presName="parentTextArrow" presStyleLbl="node1" presStyleIdx="4" presStyleCnt="5"/>
      <dgm:spPr/>
      <dgm:t>
        <a:bodyPr/>
        <a:lstStyle/>
        <a:p>
          <a:endParaRPr lang="es-CO"/>
        </a:p>
      </dgm:t>
    </dgm:pt>
  </dgm:ptLst>
  <dgm:cxnLst>
    <dgm:cxn modelId="{736B5EE6-8E2F-7944-9BE3-402A079501BB}" srcId="{6193014F-59FC-46DE-8FAA-13A5A4C7F601}" destId="{98AD86DC-A5C0-9E4C-9437-50EA557F0AE5}" srcOrd="4" destOrd="0" parTransId="{04C9E300-0913-FF44-9C6B-DF1209AFD8AE}" sibTransId="{A1009B96-B26D-5044-91F8-363767CD0E78}"/>
    <dgm:cxn modelId="{28DF6528-5EDE-1443-827A-EAAF96666E83}" srcId="{6193014F-59FC-46DE-8FAA-13A5A4C7F601}" destId="{2D838DC5-8C58-EB49-B6FA-24EA3B66C2EC}" srcOrd="1" destOrd="0" parTransId="{39E8493C-0C1C-5148-B42C-B861A7EB6042}" sibTransId="{60826B6D-BBC5-9545-8AD4-5DC5E1F01D05}"/>
    <dgm:cxn modelId="{431CAACE-D305-504D-A56A-4428E769C73B}" type="presOf" srcId="{D171F2C7-A18F-3C4D-AF2F-3A04A3EBF6BC}" destId="{0E209C71-8461-A54B-8EFC-20E02815B64C}" srcOrd="0" destOrd="0" presId="urn:microsoft.com/office/officeart/2005/8/layout/process4"/>
    <dgm:cxn modelId="{C90A603E-916F-FC40-92CB-3CBE11CB0BA2}" type="presOf" srcId="{4AF05A01-5513-4B3B-B3C7-D348FEE88080}" destId="{2308E507-869C-4D48-8601-62633D890DDA}" srcOrd="0" destOrd="0" presId="urn:microsoft.com/office/officeart/2005/8/layout/process4"/>
    <dgm:cxn modelId="{65F37964-6404-844F-998D-55556AAAF252}" srcId="{6193014F-59FC-46DE-8FAA-13A5A4C7F601}" destId="{D472B7DD-16A5-044A-A075-59B1E8BD8B1A}" srcOrd="3" destOrd="0" parTransId="{19BFF998-FE7F-734B-8A17-C5E055C532B0}" sibTransId="{5531FBAD-0B68-6140-99AA-2A7209D4F09F}"/>
    <dgm:cxn modelId="{0327ECE5-5CBE-184D-8813-D0E5B3BD4850}" type="presOf" srcId="{D472B7DD-16A5-044A-A075-59B1E8BD8B1A}" destId="{8F4FE029-B245-B24D-A714-D3D2D5B038D4}" srcOrd="0" destOrd="0" presId="urn:microsoft.com/office/officeart/2005/8/layout/process4"/>
    <dgm:cxn modelId="{0C948327-8AC0-E248-A73B-2A37E2605B21}" type="presOf" srcId="{6193014F-59FC-46DE-8FAA-13A5A4C7F601}" destId="{CD1AF0A3-293B-417A-B091-800DD2E4F86D}" srcOrd="0" destOrd="0" presId="urn:microsoft.com/office/officeart/2005/8/layout/process4"/>
    <dgm:cxn modelId="{2B49E795-E22E-42BC-B17F-BA94C3B147F4}" srcId="{6193014F-59FC-46DE-8FAA-13A5A4C7F601}" destId="{4AF05A01-5513-4B3B-B3C7-D348FEE88080}" srcOrd="0" destOrd="0" parTransId="{F08FAFE7-618C-4D88-8F2A-BD72DFAFCB72}" sibTransId="{FE9B1B93-0B22-4DD7-948E-E3C6F41FDE7A}"/>
    <dgm:cxn modelId="{5DCF51E7-F8FC-7943-A76E-57F8FC84A54B}" type="presOf" srcId="{98AD86DC-A5C0-9E4C-9437-50EA557F0AE5}" destId="{C2571768-79C7-DD4A-B4B3-844896EB6694}" srcOrd="0" destOrd="0" presId="urn:microsoft.com/office/officeart/2005/8/layout/process4"/>
    <dgm:cxn modelId="{6E2D1103-60E1-C149-8BA4-66344D02B7B3}" srcId="{6193014F-59FC-46DE-8FAA-13A5A4C7F601}" destId="{D171F2C7-A18F-3C4D-AF2F-3A04A3EBF6BC}" srcOrd="2" destOrd="0" parTransId="{199F0931-046A-9A4F-97B9-6F3F3F9269C1}" sibTransId="{B27DA9C7-B628-1141-B86B-841611781ECB}"/>
    <dgm:cxn modelId="{65175C8D-8B21-B247-956B-67599C72468F}" type="presOf" srcId="{2D838DC5-8C58-EB49-B6FA-24EA3B66C2EC}" destId="{FE2CBCC4-DDEB-FB42-858A-B6A1A28D75CC}" srcOrd="0" destOrd="0" presId="urn:microsoft.com/office/officeart/2005/8/layout/process4"/>
    <dgm:cxn modelId="{E38050E9-CB6E-8048-8AA2-5A091D17AA52}" type="presParOf" srcId="{CD1AF0A3-293B-417A-B091-800DD2E4F86D}" destId="{1D5D2804-E4A7-0D4B-89AF-42FBF4DCBA47}" srcOrd="0" destOrd="0" presId="urn:microsoft.com/office/officeart/2005/8/layout/process4"/>
    <dgm:cxn modelId="{D3F60877-E04D-6847-8AC4-39ABA3E31828}" type="presParOf" srcId="{1D5D2804-E4A7-0D4B-89AF-42FBF4DCBA47}" destId="{C2571768-79C7-DD4A-B4B3-844896EB6694}" srcOrd="0" destOrd="0" presId="urn:microsoft.com/office/officeart/2005/8/layout/process4"/>
    <dgm:cxn modelId="{C7C5C842-FDFE-F54D-A863-B14E2B62F881}" type="presParOf" srcId="{CD1AF0A3-293B-417A-B091-800DD2E4F86D}" destId="{3D9BECB7-2C5A-8B43-8D64-B9E9F40555CA}" srcOrd="1" destOrd="0" presId="urn:microsoft.com/office/officeart/2005/8/layout/process4"/>
    <dgm:cxn modelId="{AFAA6FF6-C4BE-F04D-9BCA-853C31B98E05}" type="presParOf" srcId="{CD1AF0A3-293B-417A-B091-800DD2E4F86D}" destId="{49300691-BAFC-C140-ADFD-3566DA3A2F69}" srcOrd="2" destOrd="0" presId="urn:microsoft.com/office/officeart/2005/8/layout/process4"/>
    <dgm:cxn modelId="{5C4D7AF0-7AA1-A14B-A41F-5473AC5FE92C}" type="presParOf" srcId="{49300691-BAFC-C140-ADFD-3566DA3A2F69}" destId="{8F4FE029-B245-B24D-A714-D3D2D5B038D4}" srcOrd="0" destOrd="0" presId="urn:microsoft.com/office/officeart/2005/8/layout/process4"/>
    <dgm:cxn modelId="{501A3939-0A5E-7F46-ADD1-36E9D0CDFEA4}" type="presParOf" srcId="{CD1AF0A3-293B-417A-B091-800DD2E4F86D}" destId="{37B8FFCE-B351-434D-B70B-1D0AF8A4511D}" srcOrd="3" destOrd="0" presId="urn:microsoft.com/office/officeart/2005/8/layout/process4"/>
    <dgm:cxn modelId="{3D0BC6AA-156B-A540-B0D5-325D87291BD6}" type="presParOf" srcId="{CD1AF0A3-293B-417A-B091-800DD2E4F86D}" destId="{AA9AD4D9-7FD3-FE4E-89C4-5260DE6CF557}" srcOrd="4" destOrd="0" presId="urn:microsoft.com/office/officeart/2005/8/layout/process4"/>
    <dgm:cxn modelId="{A2632D82-384D-2043-BA43-415103CC8C77}" type="presParOf" srcId="{AA9AD4D9-7FD3-FE4E-89C4-5260DE6CF557}" destId="{0E209C71-8461-A54B-8EFC-20E02815B64C}" srcOrd="0" destOrd="0" presId="urn:microsoft.com/office/officeart/2005/8/layout/process4"/>
    <dgm:cxn modelId="{F8EBF444-331C-E844-8CB1-EA2956EE52A1}" type="presParOf" srcId="{CD1AF0A3-293B-417A-B091-800DD2E4F86D}" destId="{BE0BC750-4D3D-A745-80BF-B2626ADE060C}" srcOrd="5" destOrd="0" presId="urn:microsoft.com/office/officeart/2005/8/layout/process4"/>
    <dgm:cxn modelId="{FC454739-99A7-A84A-B037-EA3E42965457}" type="presParOf" srcId="{CD1AF0A3-293B-417A-B091-800DD2E4F86D}" destId="{CCC9E209-A853-BB46-B49B-CE698C79DD1E}" srcOrd="6" destOrd="0" presId="urn:microsoft.com/office/officeart/2005/8/layout/process4"/>
    <dgm:cxn modelId="{6AFC40A0-B254-8A44-8743-7473AD0D17B6}" type="presParOf" srcId="{CCC9E209-A853-BB46-B49B-CE698C79DD1E}" destId="{FE2CBCC4-DDEB-FB42-858A-B6A1A28D75CC}" srcOrd="0" destOrd="0" presId="urn:microsoft.com/office/officeart/2005/8/layout/process4"/>
    <dgm:cxn modelId="{34584737-61C8-BA48-9989-E9F777F354E8}" type="presParOf" srcId="{CD1AF0A3-293B-417A-B091-800DD2E4F86D}" destId="{AD5012E1-E083-4CB4-99A3-DA0FF56F4413}" srcOrd="7" destOrd="0" presId="urn:microsoft.com/office/officeart/2005/8/layout/process4"/>
    <dgm:cxn modelId="{0D400E17-018C-3249-B6D7-32047E3DA61D}" type="presParOf" srcId="{CD1AF0A3-293B-417A-B091-800DD2E4F86D}" destId="{77987D68-1041-415B-9CFA-EF5FB0D67B4A}" srcOrd="8" destOrd="0" presId="urn:microsoft.com/office/officeart/2005/8/layout/process4"/>
    <dgm:cxn modelId="{CE8D89D2-B58C-D943-97AD-21278E4BC189}" type="presParOf" srcId="{77987D68-1041-415B-9CFA-EF5FB0D67B4A}" destId="{2308E507-869C-4D48-8601-62633D890D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0FD8BD-F7A6-4203-AD6F-6D26AA71DF07}" type="doc">
      <dgm:prSet loTypeId="urn:microsoft.com/office/officeart/2008/layout/Lin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E53A11DB-AD89-4B4B-A68B-13BD2043043B}">
      <dgm:prSet phldrT="[Texto]"/>
      <dgm:spPr/>
      <dgm:t>
        <a:bodyPr/>
        <a:lstStyle/>
        <a:p>
          <a:r>
            <a:rPr lang="es-CO" dirty="0" smtClean="0"/>
            <a:t>Plan de Trabajo Año 2015</a:t>
          </a:r>
          <a:endParaRPr lang="es-CO" dirty="0"/>
        </a:p>
      </dgm:t>
    </dgm:pt>
    <dgm:pt modelId="{2B32286E-128B-4D07-A2BE-3BAD138A2B57}" type="parTrans" cxnId="{CC3E8B1E-5699-4F39-9551-F56AB3073F38}">
      <dgm:prSet/>
      <dgm:spPr/>
      <dgm:t>
        <a:bodyPr/>
        <a:lstStyle/>
        <a:p>
          <a:endParaRPr lang="es-CO"/>
        </a:p>
      </dgm:t>
    </dgm:pt>
    <dgm:pt modelId="{0BE10C57-B8CB-4AB7-B8E6-E25448D63FD0}" type="sibTrans" cxnId="{CC3E8B1E-5699-4F39-9551-F56AB3073F38}">
      <dgm:prSet/>
      <dgm:spPr/>
      <dgm:t>
        <a:bodyPr/>
        <a:lstStyle/>
        <a:p>
          <a:endParaRPr lang="es-CO"/>
        </a:p>
      </dgm:t>
    </dgm:pt>
    <dgm:pt modelId="{C9B44D10-7E47-4D0D-9F9C-96FF1D761257}">
      <dgm:prSet custT="1"/>
      <dgm:spPr/>
      <dgm:t>
        <a:bodyPr/>
        <a:lstStyle/>
        <a:p>
          <a:r>
            <a:rPr lang="es-MX" sz="2400" dirty="0" smtClean="0"/>
            <a:t>Propuesta semestral de nuevas normas y enmiendas emitidas por el IASB</a:t>
          </a:r>
        </a:p>
      </dgm:t>
    </dgm:pt>
    <dgm:pt modelId="{0FA9AE94-A876-4D93-B469-BCB5CF135D94}" type="parTrans" cxnId="{0D2152FC-E2EC-4D59-B45E-04DB744B120A}">
      <dgm:prSet/>
      <dgm:spPr/>
      <dgm:t>
        <a:bodyPr/>
        <a:lstStyle/>
        <a:p>
          <a:endParaRPr lang="es-CO"/>
        </a:p>
      </dgm:t>
    </dgm:pt>
    <dgm:pt modelId="{2716E7C8-1922-4E69-B3EC-4F81D03B9491}" type="sibTrans" cxnId="{0D2152FC-E2EC-4D59-B45E-04DB744B120A}">
      <dgm:prSet/>
      <dgm:spPr/>
      <dgm:t>
        <a:bodyPr/>
        <a:lstStyle/>
        <a:p>
          <a:endParaRPr lang="es-CO"/>
        </a:p>
      </dgm:t>
    </dgm:pt>
    <dgm:pt modelId="{64451A87-4976-450C-9363-F6AE9FE95967}">
      <dgm:prSet custT="1"/>
      <dgm:spPr/>
      <dgm:t>
        <a:bodyPr/>
        <a:lstStyle/>
        <a:p>
          <a:r>
            <a:rPr lang="es-MX" sz="2400" dirty="0" smtClean="0"/>
            <a:t>Orientaciones </a:t>
          </a:r>
          <a:r>
            <a:rPr lang="es-MX" sz="2400" dirty="0" smtClean="0"/>
            <a:t>para la valuación de activos y pasivos</a:t>
          </a:r>
        </a:p>
      </dgm:t>
    </dgm:pt>
    <dgm:pt modelId="{46DE704C-E204-4F4F-AFEC-60061479B4BA}" type="parTrans" cxnId="{4BBCE66F-2EF8-406E-BF7D-E445104370AC}">
      <dgm:prSet/>
      <dgm:spPr/>
      <dgm:t>
        <a:bodyPr/>
        <a:lstStyle/>
        <a:p>
          <a:endParaRPr lang="es-CO"/>
        </a:p>
      </dgm:t>
    </dgm:pt>
    <dgm:pt modelId="{7B5B7DE1-0F01-44BF-A3CD-D2C0FFAC10EF}" type="sibTrans" cxnId="{4BBCE66F-2EF8-406E-BF7D-E445104370AC}">
      <dgm:prSet/>
      <dgm:spPr/>
      <dgm:t>
        <a:bodyPr/>
        <a:lstStyle/>
        <a:p>
          <a:endParaRPr lang="es-CO"/>
        </a:p>
      </dgm:t>
    </dgm:pt>
    <dgm:pt modelId="{AE33D6E7-8339-4D41-8896-833ABE83457B}">
      <dgm:prSet custT="1"/>
      <dgm:spPr/>
      <dgm:t>
        <a:bodyPr/>
        <a:lstStyle/>
        <a:p>
          <a:r>
            <a:rPr lang="es-MX" sz="2400" dirty="0" smtClean="0"/>
            <a:t>Resolución de consultas sobre los </a:t>
          </a:r>
          <a:r>
            <a:rPr lang="es-MX" sz="2400" dirty="0" smtClean="0"/>
            <a:t>cuatro </a:t>
          </a:r>
          <a:r>
            <a:rPr lang="es-MX" sz="2400" dirty="0" smtClean="0"/>
            <a:t>marcos técnicos normativos </a:t>
          </a:r>
        </a:p>
      </dgm:t>
    </dgm:pt>
    <dgm:pt modelId="{D0846CE7-A4EF-644D-A209-F6B0741FA9F5}" type="parTrans" cxnId="{BB878012-6A4F-7D40-A340-CDF1B6C56DAB}">
      <dgm:prSet/>
      <dgm:spPr/>
      <dgm:t>
        <a:bodyPr/>
        <a:lstStyle/>
        <a:p>
          <a:endParaRPr lang="es-ES"/>
        </a:p>
      </dgm:t>
    </dgm:pt>
    <dgm:pt modelId="{733EF47B-A4A1-AC4B-A5CD-F5F444614869}" type="sibTrans" cxnId="{BB878012-6A4F-7D40-A340-CDF1B6C56DAB}">
      <dgm:prSet/>
      <dgm:spPr/>
      <dgm:t>
        <a:bodyPr/>
        <a:lstStyle/>
        <a:p>
          <a:endParaRPr lang="es-ES"/>
        </a:p>
      </dgm:t>
    </dgm:pt>
    <dgm:pt modelId="{3E327865-D217-614B-9436-9D804E243AA3}">
      <dgm:prSet custT="1"/>
      <dgm:spPr/>
      <dgm:t>
        <a:bodyPr/>
        <a:lstStyle/>
        <a:p>
          <a:r>
            <a:rPr lang="es-ES" sz="2400" dirty="0" smtClean="0"/>
            <a:t>Difusión</a:t>
          </a:r>
          <a:r>
            <a:rPr lang="es-ES" sz="2400" dirty="0" smtClean="0"/>
            <a:t>, capacitación  </a:t>
          </a:r>
          <a:r>
            <a:rPr lang="es-ES" sz="2400" dirty="0" smtClean="0"/>
            <a:t>y otras actividades</a:t>
          </a:r>
          <a:endParaRPr lang="es-ES" sz="2400" dirty="0"/>
        </a:p>
      </dgm:t>
    </dgm:pt>
    <dgm:pt modelId="{276D27AB-1570-DA42-ABC0-7252D64A106D}" type="parTrans" cxnId="{784F2B48-8467-6545-B0CB-A17E4BBD5BB9}">
      <dgm:prSet/>
      <dgm:spPr/>
      <dgm:t>
        <a:bodyPr/>
        <a:lstStyle/>
        <a:p>
          <a:endParaRPr lang="es-ES"/>
        </a:p>
      </dgm:t>
    </dgm:pt>
    <dgm:pt modelId="{856DAA39-9447-6A42-9C24-08E624A8D2BC}" type="sibTrans" cxnId="{784F2B48-8467-6545-B0CB-A17E4BBD5BB9}">
      <dgm:prSet/>
      <dgm:spPr/>
      <dgm:t>
        <a:bodyPr/>
        <a:lstStyle/>
        <a:p>
          <a:endParaRPr lang="es-ES"/>
        </a:p>
      </dgm:t>
    </dgm:pt>
    <dgm:pt modelId="{562760AA-3980-8442-95D7-01ED9DE9DCF0}">
      <dgm:prSet custT="1"/>
      <dgm:spPr/>
      <dgm:t>
        <a:bodyPr/>
        <a:lstStyle/>
        <a:p>
          <a:r>
            <a:rPr lang="es-ES" sz="2400" dirty="0" smtClean="0"/>
            <a:t>Orientaciones </a:t>
          </a:r>
          <a:r>
            <a:rPr lang="es-ES" sz="2400" dirty="0" smtClean="0"/>
            <a:t>sobre NIIF y NIIF para las PYMES</a:t>
          </a:r>
          <a:endParaRPr lang="es-ES" sz="2400" dirty="0"/>
        </a:p>
      </dgm:t>
    </dgm:pt>
    <dgm:pt modelId="{6AF149AB-D3AA-F74D-8505-5AEA62DBA222}" type="parTrans" cxnId="{419E5751-D764-3D49-B4F0-2E5FA12F9A77}">
      <dgm:prSet/>
      <dgm:spPr/>
      <dgm:t>
        <a:bodyPr/>
        <a:lstStyle/>
        <a:p>
          <a:endParaRPr lang="es-ES"/>
        </a:p>
      </dgm:t>
    </dgm:pt>
    <dgm:pt modelId="{256A4978-0288-E742-A55F-2D220F14443A}" type="sibTrans" cxnId="{419E5751-D764-3D49-B4F0-2E5FA12F9A77}">
      <dgm:prSet/>
      <dgm:spPr/>
      <dgm:t>
        <a:bodyPr/>
        <a:lstStyle/>
        <a:p>
          <a:endParaRPr lang="es-ES"/>
        </a:p>
      </dgm:t>
    </dgm:pt>
    <dgm:pt modelId="{F24ECE84-75F5-9444-9426-C8E755DC3D5D}">
      <dgm:prSet custT="1"/>
      <dgm:spPr/>
      <dgm:t>
        <a:bodyPr/>
        <a:lstStyle/>
        <a:p>
          <a:r>
            <a:rPr lang="es-ES" sz="2400" smtClean="0"/>
            <a:t>Orientaci</a:t>
          </a:r>
          <a:r>
            <a:rPr lang="es-ES" sz="2400" smtClean="0"/>
            <a:t>ón técnica sobre las copropiedades</a:t>
          </a:r>
          <a:endParaRPr lang="es-ES" sz="2400" dirty="0"/>
        </a:p>
      </dgm:t>
    </dgm:pt>
    <dgm:pt modelId="{A15491C9-A255-834F-B557-F739C3A99731}" type="parTrans" cxnId="{079A2090-51EB-0141-93A2-DF8EF1DB7A96}">
      <dgm:prSet/>
      <dgm:spPr/>
      <dgm:t>
        <a:bodyPr/>
        <a:lstStyle/>
        <a:p>
          <a:endParaRPr lang="es-ES"/>
        </a:p>
      </dgm:t>
    </dgm:pt>
    <dgm:pt modelId="{B6D5F49F-FA16-CF4C-8BD9-A415A9E49C62}" type="sibTrans" cxnId="{079A2090-51EB-0141-93A2-DF8EF1DB7A96}">
      <dgm:prSet/>
      <dgm:spPr/>
      <dgm:t>
        <a:bodyPr/>
        <a:lstStyle/>
        <a:p>
          <a:endParaRPr lang="es-ES"/>
        </a:p>
      </dgm:t>
    </dgm:pt>
    <dgm:pt modelId="{791CBAD5-D746-9043-A503-D6EB7630C33D}">
      <dgm:prSet custT="1"/>
      <dgm:spPr/>
      <dgm:t>
        <a:bodyPr/>
        <a:lstStyle/>
        <a:p>
          <a:r>
            <a:rPr lang="es-ES" sz="2400" dirty="0" smtClean="0"/>
            <a:t>Orientaci</a:t>
          </a:r>
          <a:r>
            <a:rPr lang="es-ES" sz="2400" dirty="0" smtClean="0"/>
            <a:t>ón</a:t>
          </a:r>
          <a:r>
            <a:rPr lang="es-ES" sz="2400" dirty="0" smtClean="0"/>
            <a:t> </a:t>
          </a:r>
          <a:r>
            <a:rPr lang="es-ES" sz="2400" dirty="0" smtClean="0"/>
            <a:t>sobre entidades sin animo </a:t>
          </a:r>
          <a:r>
            <a:rPr lang="es-ES" sz="2400" dirty="0" smtClean="0"/>
            <a:t>de lucro</a:t>
          </a:r>
          <a:endParaRPr lang="es-ES" sz="2400" dirty="0"/>
        </a:p>
      </dgm:t>
    </dgm:pt>
    <dgm:pt modelId="{E6979428-41AE-B84A-9FFC-FA6F6846576C}" type="parTrans" cxnId="{FE871C3E-EEA2-6A40-B886-C3EE25CBCD04}">
      <dgm:prSet/>
      <dgm:spPr/>
      <dgm:t>
        <a:bodyPr/>
        <a:lstStyle/>
        <a:p>
          <a:endParaRPr lang="es-ES"/>
        </a:p>
      </dgm:t>
    </dgm:pt>
    <dgm:pt modelId="{4F207B30-DC3B-BD4C-ABC5-FA4DDECAF129}" type="sibTrans" cxnId="{FE871C3E-EEA2-6A40-B886-C3EE25CBCD04}">
      <dgm:prSet/>
      <dgm:spPr/>
      <dgm:t>
        <a:bodyPr/>
        <a:lstStyle/>
        <a:p>
          <a:endParaRPr lang="es-ES"/>
        </a:p>
      </dgm:t>
    </dgm:pt>
    <dgm:pt modelId="{7FF5F659-20BF-B540-A24D-46EE4E6B77FF}">
      <dgm:prSet custT="1"/>
      <dgm:spPr/>
      <dgm:t>
        <a:bodyPr/>
        <a:lstStyle/>
        <a:p>
          <a:r>
            <a:rPr lang="es-MX" sz="2400" dirty="0" smtClean="0"/>
            <a:t>Propuesta - </a:t>
          </a:r>
          <a:r>
            <a:rPr lang="es-MX" sz="2400" dirty="0" smtClean="0"/>
            <a:t>NIF </a:t>
          </a:r>
          <a:r>
            <a:rPr lang="es-MX" sz="2400" dirty="0" smtClean="0"/>
            <a:t>para </a:t>
          </a:r>
          <a:r>
            <a:rPr lang="es-MX" sz="2400" dirty="0" smtClean="0"/>
            <a:t>las entidades que no est</a:t>
          </a:r>
          <a:r>
            <a:rPr lang="es-MX" sz="2400" dirty="0" smtClean="0"/>
            <a:t>án en negocio en marcha</a:t>
          </a:r>
          <a:endParaRPr lang="es-ES" sz="2400" dirty="0"/>
        </a:p>
      </dgm:t>
    </dgm:pt>
    <dgm:pt modelId="{3FFE8134-BA37-1D47-A560-351F698B946D}" type="parTrans" cxnId="{FAC4C3FC-8C24-B940-9B95-104E2A43FF50}">
      <dgm:prSet/>
      <dgm:spPr/>
      <dgm:t>
        <a:bodyPr/>
        <a:lstStyle/>
        <a:p>
          <a:endParaRPr lang="es-ES"/>
        </a:p>
      </dgm:t>
    </dgm:pt>
    <dgm:pt modelId="{718DA125-DEE0-3E4F-A0F9-B29ECF9CD95E}" type="sibTrans" cxnId="{FAC4C3FC-8C24-B940-9B95-104E2A43FF50}">
      <dgm:prSet/>
      <dgm:spPr/>
      <dgm:t>
        <a:bodyPr/>
        <a:lstStyle/>
        <a:p>
          <a:endParaRPr lang="es-ES"/>
        </a:p>
      </dgm:t>
    </dgm:pt>
    <dgm:pt modelId="{5EB11E53-5087-4140-8BB4-8B195E686238}">
      <dgm:prSet custT="1"/>
      <dgm:spPr/>
      <dgm:t>
        <a:bodyPr/>
        <a:lstStyle/>
        <a:p>
          <a:r>
            <a:rPr lang="es-MX" sz="2400" dirty="0" smtClean="0"/>
            <a:t>Propuesta de </a:t>
          </a:r>
          <a:r>
            <a:rPr lang="es-MX" sz="2400" dirty="0" smtClean="0"/>
            <a:t>norma sobre el </a:t>
          </a:r>
          <a:r>
            <a:rPr lang="es-MX" sz="2400" dirty="0" smtClean="0"/>
            <a:t>sistema documental contable </a:t>
          </a:r>
          <a:endParaRPr lang="es-ES" sz="2400" dirty="0"/>
        </a:p>
      </dgm:t>
    </dgm:pt>
    <dgm:pt modelId="{CEBE07F0-606C-8D43-8BE5-CAF6FE9E2C96}" type="parTrans" cxnId="{0A5A6CEF-53FE-7845-A6AC-AD980FC4367A}">
      <dgm:prSet/>
      <dgm:spPr/>
      <dgm:t>
        <a:bodyPr/>
        <a:lstStyle/>
        <a:p>
          <a:endParaRPr lang="es-ES"/>
        </a:p>
      </dgm:t>
    </dgm:pt>
    <dgm:pt modelId="{0B63B7D8-9EAD-804E-BDBD-94218ACCFCE8}" type="sibTrans" cxnId="{0A5A6CEF-53FE-7845-A6AC-AD980FC4367A}">
      <dgm:prSet/>
      <dgm:spPr/>
      <dgm:t>
        <a:bodyPr/>
        <a:lstStyle/>
        <a:p>
          <a:endParaRPr lang="es-ES"/>
        </a:p>
      </dgm:t>
    </dgm:pt>
    <dgm:pt modelId="{42CC1F0F-4225-4FBD-B7A1-5024C2BC44A4}" type="pres">
      <dgm:prSet presAssocID="{620FD8BD-F7A6-4203-AD6F-6D26AA71DF0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F822F4B2-195F-4B0F-99B7-429FD1439526}" type="pres">
      <dgm:prSet presAssocID="{E53A11DB-AD89-4B4B-A68B-13BD2043043B}" presName="thickLine" presStyleLbl="alignNode1" presStyleIdx="0" presStyleCnt="1"/>
      <dgm:spPr/>
    </dgm:pt>
    <dgm:pt modelId="{9C204C8E-F76A-4DD8-B327-E5837D49A516}" type="pres">
      <dgm:prSet presAssocID="{E53A11DB-AD89-4B4B-A68B-13BD2043043B}" presName="horz1" presStyleCnt="0"/>
      <dgm:spPr/>
    </dgm:pt>
    <dgm:pt modelId="{0E8F6DF0-79CD-4B11-9608-E04E7D3D3512}" type="pres">
      <dgm:prSet presAssocID="{E53A11DB-AD89-4B4B-A68B-13BD2043043B}" presName="tx1" presStyleLbl="revTx" presStyleIdx="0" presStyleCnt="10" custScaleX="137181"/>
      <dgm:spPr/>
      <dgm:t>
        <a:bodyPr/>
        <a:lstStyle/>
        <a:p>
          <a:endParaRPr lang="es-ES"/>
        </a:p>
      </dgm:t>
    </dgm:pt>
    <dgm:pt modelId="{B79A3E24-3B5C-4CDA-A6FC-8DDCA30EC070}" type="pres">
      <dgm:prSet presAssocID="{E53A11DB-AD89-4B4B-A68B-13BD2043043B}" presName="vert1" presStyleCnt="0"/>
      <dgm:spPr/>
    </dgm:pt>
    <dgm:pt modelId="{3846D585-DA3C-4156-B428-D7091FE558B1}" type="pres">
      <dgm:prSet presAssocID="{C9B44D10-7E47-4D0D-9F9C-96FF1D761257}" presName="vertSpace2a" presStyleCnt="0"/>
      <dgm:spPr/>
    </dgm:pt>
    <dgm:pt modelId="{DDC8B14E-FA89-4FB5-B3BA-3E37B5D24189}" type="pres">
      <dgm:prSet presAssocID="{C9B44D10-7E47-4D0D-9F9C-96FF1D761257}" presName="horz2" presStyleCnt="0"/>
      <dgm:spPr/>
    </dgm:pt>
    <dgm:pt modelId="{068E65AA-FC52-4320-B882-E0FE8A7C1244}" type="pres">
      <dgm:prSet presAssocID="{C9B44D10-7E47-4D0D-9F9C-96FF1D761257}" presName="horzSpace2" presStyleCnt="0"/>
      <dgm:spPr/>
    </dgm:pt>
    <dgm:pt modelId="{769AC984-A225-49EE-B759-E48EB8C5A057}" type="pres">
      <dgm:prSet presAssocID="{C9B44D10-7E47-4D0D-9F9C-96FF1D761257}" presName="tx2" presStyleLbl="revTx" presStyleIdx="1" presStyleCnt="10" custScaleY="139683"/>
      <dgm:spPr/>
      <dgm:t>
        <a:bodyPr/>
        <a:lstStyle/>
        <a:p>
          <a:endParaRPr lang="es-CO"/>
        </a:p>
      </dgm:t>
    </dgm:pt>
    <dgm:pt modelId="{8526E936-996C-4960-B790-8172F13182B0}" type="pres">
      <dgm:prSet presAssocID="{C9B44D10-7E47-4D0D-9F9C-96FF1D761257}" presName="vert2" presStyleCnt="0"/>
      <dgm:spPr/>
    </dgm:pt>
    <dgm:pt modelId="{D778A76A-9867-4FA7-81E3-34931E799F64}" type="pres">
      <dgm:prSet presAssocID="{C9B44D10-7E47-4D0D-9F9C-96FF1D761257}" presName="thinLine2b" presStyleLbl="callout" presStyleIdx="0" presStyleCnt="9"/>
      <dgm:spPr/>
    </dgm:pt>
    <dgm:pt modelId="{DAA37C2F-60D9-4722-A32B-4B3EF0129F1C}" type="pres">
      <dgm:prSet presAssocID="{C9B44D10-7E47-4D0D-9F9C-96FF1D761257}" presName="vertSpace2b" presStyleCnt="0"/>
      <dgm:spPr/>
    </dgm:pt>
    <dgm:pt modelId="{B90D89C4-94F5-4E48-93FF-43D008D4A303}" type="pres">
      <dgm:prSet presAssocID="{7FF5F659-20BF-B540-A24D-46EE4E6B77FF}" presName="horz2" presStyleCnt="0"/>
      <dgm:spPr/>
    </dgm:pt>
    <dgm:pt modelId="{DB3FA4D3-52FB-B64C-BF5F-6640BB10556A}" type="pres">
      <dgm:prSet presAssocID="{7FF5F659-20BF-B540-A24D-46EE4E6B77FF}" presName="horzSpace2" presStyleCnt="0"/>
      <dgm:spPr/>
    </dgm:pt>
    <dgm:pt modelId="{1EE338A3-A2F4-624C-A83A-9B27B1020D0B}" type="pres">
      <dgm:prSet presAssocID="{7FF5F659-20BF-B540-A24D-46EE4E6B77FF}" presName="tx2" presStyleLbl="revTx" presStyleIdx="2" presStyleCnt="10" custScaleY="148786"/>
      <dgm:spPr/>
      <dgm:t>
        <a:bodyPr/>
        <a:lstStyle/>
        <a:p>
          <a:endParaRPr lang="es-ES"/>
        </a:p>
      </dgm:t>
    </dgm:pt>
    <dgm:pt modelId="{DE95BC9F-B608-E947-8C74-276BAF558FC6}" type="pres">
      <dgm:prSet presAssocID="{7FF5F659-20BF-B540-A24D-46EE4E6B77FF}" presName="vert2" presStyleCnt="0"/>
      <dgm:spPr/>
    </dgm:pt>
    <dgm:pt modelId="{EAC5B35F-E1D2-0D4E-B171-3EE16484C66F}" type="pres">
      <dgm:prSet presAssocID="{7FF5F659-20BF-B540-A24D-46EE4E6B77FF}" presName="thinLine2b" presStyleLbl="callout" presStyleIdx="1" presStyleCnt="9"/>
      <dgm:spPr/>
    </dgm:pt>
    <dgm:pt modelId="{B4DE2438-3FCE-6B44-95F9-DBC152459A65}" type="pres">
      <dgm:prSet presAssocID="{7FF5F659-20BF-B540-A24D-46EE4E6B77FF}" presName="vertSpace2b" presStyleCnt="0"/>
      <dgm:spPr/>
    </dgm:pt>
    <dgm:pt modelId="{211B0EF9-AC01-E147-9D25-E87321A4C73E}" type="pres">
      <dgm:prSet presAssocID="{5EB11E53-5087-4140-8BB4-8B195E686238}" presName="horz2" presStyleCnt="0"/>
      <dgm:spPr/>
    </dgm:pt>
    <dgm:pt modelId="{19855528-CEA5-BD49-985C-49378946D102}" type="pres">
      <dgm:prSet presAssocID="{5EB11E53-5087-4140-8BB4-8B195E686238}" presName="horzSpace2" presStyleCnt="0"/>
      <dgm:spPr/>
    </dgm:pt>
    <dgm:pt modelId="{4F7F33DE-B7E9-F043-92BC-326AC6286674}" type="pres">
      <dgm:prSet presAssocID="{5EB11E53-5087-4140-8BB4-8B195E686238}" presName="tx2" presStyleLbl="revTx" presStyleIdx="3" presStyleCnt="10" custScaleX="117459" custScaleY="142567"/>
      <dgm:spPr/>
      <dgm:t>
        <a:bodyPr/>
        <a:lstStyle/>
        <a:p>
          <a:endParaRPr lang="es-ES"/>
        </a:p>
      </dgm:t>
    </dgm:pt>
    <dgm:pt modelId="{BD63ABAC-DA16-2545-80AA-17EED9AB7C41}" type="pres">
      <dgm:prSet presAssocID="{5EB11E53-5087-4140-8BB4-8B195E686238}" presName="vert2" presStyleCnt="0"/>
      <dgm:spPr/>
    </dgm:pt>
    <dgm:pt modelId="{8B6C482B-D494-2244-B31D-365737D741BC}" type="pres">
      <dgm:prSet presAssocID="{5EB11E53-5087-4140-8BB4-8B195E686238}" presName="thinLine2b" presStyleLbl="callout" presStyleIdx="2" presStyleCnt="9"/>
      <dgm:spPr/>
    </dgm:pt>
    <dgm:pt modelId="{1A535384-F2D6-5740-9E5A-A73582802377}" type="pres">
      <dgm:prSet presAssocID="{5EB11E53-5087-4140-8BB4-8B195E686238}" presName="vertSpace2b" presStyleCnt="0"/>
      <dgm:spPr/>
    </dgm:pt>
    <dgm:pt modelId="{705D02A0-43F3-904C-98C2-98B2307D04C2}" type="pres">
      <dgm:prSet presAssocID="{562760AA-3980-8442-95D7-01ED9DE9DCF0}" presName="horz2" presStyleCnt="0"/>
      <dgm:spPr/>
    </dgm:pt>
    <dgm:pt modelId="{7F3604FF-95FA-4E44-BC68-73CAD3BC8B4F}" type="pres">
      <dgm:prSet presAssocID="{562760AA-3980-8442-95D7-01ED9DE9DCF0}" presName="horzSpace2" presStyleCnt="0"/>
      <dgm:spPr/>
    </dgm:pt>
    <dgm:pt modelId="{0557978D-BCBF-794B-9765-D0AC19A2D23A}" type="pres">
      <dgm:prSet presAssocID="{562760AA-3980-8442-95D7-01ED9DE9DCF0}" presName="tx2" presStyleLbl="revTx" presStyleIdx="4" presStyleCnt="10" custScaleX="107924"/>
      <dgm:spPr/>
      <dgm:t>
        <a:bodyPr/>
        <a:lstStyle/>
        <a:p>
          <a:endParaRPr lang="es-ES"/>
        </a:p>
      </dgm:t>
    </dgm:pt>
    <dgm:pt modelId="{54E10BA8-AAD5-F34F-8793-8B0706D29ECF}" type="pres">
      <dgm:prSet presAssocID="{562760AA-3980-8442-95D7-01ED9DE9DCF0}" presName="vert2" presStyleCnt="0"/>
      <dgm:spPr/>
    </dgm:pt>
    <dgm:pt modelId="{787FF122-DA9A-4F4B-8CAF-55F1AF97ACB0}" type="pres">
      <dgm:prSet presAssocID="{562760AA-3980-8442-95D7-01ED9DE9DCF0}" presName="thinLine2b" presStyleLbl="callout" presStyleIdx="3" presStyleCnt="9"/>
      <dgm:spPr/>
    </dgm:pt>
    <dgm:pt modelId="{A1218818-A3BD-CC46-8B8F-C1B3C2076141}" type="pres">
      <dgm:prSet presAssocID="{562760AA-3980-8442-95D7-01ED9DE9DCF0}" presName="vertSpace2b" presStyleCnt="0"/>
      <dgm:spPr/>
    </dgm:pt>
    <dgm:pt modelId="{A1BE3558-F8A2-40CE-9FB0-C56B453F183F}" type="pres">
      <dgm:prSet presAssocID="{64451A87-4976-450C-9363-F6AE9FE95967}" presName="horz2" presStyleCnt="0"/>
      <dgm:spPr/>
    </dgm:pt>
    <dgm:pt modelId="{0741C7D4-6457-4647-935C-E3506A8AF341}" type="pres">
      <dgm:prSet presAssocID="{64451A87-4976-450C-9363-F6AE9FE95967}" presName="horzSpace2" presStyleCnt="0"/>
      <dgm:spPr/>
    </dgm:pt>
    <dgm:pt modelId="{00458D53-446E-4756-BF3A-60076C8DF98A}" type="pres">
      <dgm:prSet presAssocID="{64451A87-4976-450C-9363-F6AE9FE95967}" presName="tx2" presStyleLbl="revTx" presStyleIdx="5" presStyleCnt="10" custScaleX="122193" custScaleY="83862"/>
      <dgm:spPr/>
      <dgm:t>
        <a:bodyPr/>
        <a:lstStyle/>
        <a:p>
          <a:endParaRPr lang="es-CO"/>
        </a:p>
      </dgm:t>
    </dgm:pt>
    <dgm:pt modelId="{3565EFA0-D04F-40DF-B10B-6A7E044270C5}" type="pres">
      <dgm:prSet presAssocID="{64451A87-4976-450C-9363-F6AE9FE95967}" presName="vert2" presStyleCnt="0"/>
      <dgm:spPr/>
    </dgm:pt>
    <dgm:pt modelId="{0001DAB8-5D07-49C6-8D0B-C874C8371748}" type="pres">
      <dgm:prSet presAssocID="{64451A87-4976-450C-9363-F6AE9FE95967}" presName="thinLine2b" presStyleLbl="callout" presStyleIdx="4" presStyleCnt="9"/>
      <dgm:spPr/>
    </dgm:pt>
    <dgm:pt modelId="{038BCBF4-E141-4936-B8D1-1817431215B5}" type="pres">
      <dgm:prSet presAssocID="{64451A87-4976-450C-9363-F6AE9FE95967}" presName="vertSpace2b" presStyleCnt="0"/>
      <dgm:spPr/>
    </dgm:pt>
    <dgm:pt modelId="{189D8464-7E67-1643-A66A-C390B0CDE590}" type="pres">
      <dgm:prSet presAssocID="{F24ECE84-75F5-9444-9426-C8E755DC3D5D}" presName="horz2" presStyleCnt="0"/>
      <dgm:spPr/>
    </dgm:pt>
    <dgm:pt modelId="{BEB8F186-163E-5E45-B417-05D862D59660}" type="pres">
      <dgm:prSet presAssocID="{F24ECE84-75F5-9444-9426-C8E755DC3D5D}" presName="horzSpace2" presStyleCnt="0"/>
      <dgm:spPr/>
    </dgm:pt>
    <dgm:pt modelId="{A54A43CE-24C7-494B-8117-F77079479B6F}" type="pres">
      <dgm:prSet presAssocID="{F24ECE84-75F5-9444-9426-C8E755DC3D5D}" presName="tx2" presStyleLbl="revTx" presStyleIdx="6" presStyleCnt="10" custScaleX="113404"/>
      <dgm:spPr/>
      <dgm:t>
        <a:bodyPr/>
        <a:lstStyle/>
        <a:p>
          <a:endParaRPr lang="es-ES"/>
        </a:p>
      </dgm:t>
    </dgm:pt>
    <dgm:pt modelId="{02A918EE-C595-A444-9DED-128F15C75421}" type="pres">
      <dgm:prSet presAssocID="{F24ECE84-75F5-9444-9426-C8E755DC3D5D}" presName="vert2" presStyleCnt="0"/>
      <dgm:spPr/>
    </dgm:pt>
    <dgm:pt modelId="{42613A43-FF7E-1E41-9A20-54FC851E1B35}" type="pres">
      <dgm:prSet presAssocID="{F24ECE84-75F5-9444-9426-C8E755DC3D5D}" presName="thinLine2b" presStyleLbl="callout" presStyleIdx="5" presStyleCnt="9"/>
      <dgm:spPr/>
    </dgm:pt>
    <dgm:pt modelId="{DA63FB22-17B8-0047-9FC7-7130CFD0DD58}" type="pres">
      <dgm:prSet presAssocID="{F24ECE84-75F5-9444-9426-C8E755DC3D5D}" presName="vertSpace2b" presStyleCnt="0"/>
      <dgm:spPr/>
    </dgm:pt>
    <dgm:pt modelId="{6686D89E-BBAC-0549-B8F1-3A219DEA2D42}" type="pres">
      <dgm:prSet presAssocID="{791CBAD5-D746-9043-A503-D6EB7630C33D}" presName="horz2" presStyleCnt="0"/>
      <dgm:spPr/>
    </dgm:pt>
    <dgm:pt modelId="{4329602E-81D4-3E4A-8E04-0191C92C6FE1}" type="pres">
      <dgm:prSet presAssocID="{791CBAD5-D746-9043-A503-D6EB7630C33D}" presName="horzSpace2" presStyleCnt="0"/>
      <dgm:spPr/>
    </dgm:pt>
    <dgm:pt modelId="{1D53D030-AC04-3D45-8B7A-2BE19799001B}" type="pres">
      <dgm:prSet presAssocID="{791CBAD5-D746-9043-A503-D6EB7630C33D}" presName="tx2" presStyleLbl="revTx" presStyleIdx="7" presStyleCnt="10" custScaleX="118109"/>
      <dgm:spPr/>
      <dgm:t>
        <a:bodyPr/>
        <a:lstStyle/>
        <a:p>
          <a:endParaRPr lang="es-ES"/>
        </a:p>
      </dgm:t>
    </dgm:pt>
    <dgm:pt modelId="{1FFB08B2-278C-1142-9BDC-95830BDB599E}" type="pres">
      <dgm:prSet presAssocID="{791CBAD5-D746-9043-A503-D6EB7630C33D}" presName="vert2" presStyleCnt="0"/>
      <dgm:spPr/>
    </dgm:pt>
    <dgm:pt modelId="{AC69B8FB-F718-C541-9C01-C8C4EAAB3A29}" type="pres">
      <dgm:prSet presAssocID="{791CBAD5-D746-9043-A503-D6EB7630C33D}" presName="thinLine2b" presStyleLbl="callout" presStyleIdx="6" presStyleCnt="9"/>
      <dgm:spPr/>
    </dgm:pt>
    <dgm:pt modelId="{C64477D8-F9A3-884B-AF54-C3B772334D4F}" type="pres">
      <dgm:prSet presAssocID="{791CBAD5-D746-9043-A503-D6EB7630C33D}" presName="vertSpace2b" presStyleCnt="0"/>
      <dgm:spPr/>
    </dgm:pt>
    <dgm:pt modelId="{67421237-2C2E-9E45-8DDF-ED0A013A29C6}" type="pres">
      <dgm:prSet presAssocID="{AE33D6E7-8339-4D41-8896-833ABE83457B}" presName="horz2" presStyleCnt="0"/>
      <dgm:spPr/>
    </dgm:pt>
    <dgm:pt modelId="{328D8FE6-EA76-6B4C-ADC3-CA0892F6F695}" type="pres">
      <dgm:prSet presAssocID="{AE33D6E7-8339-4D41-8896-833ABE83457B}" presName="horzSpace2" presStyleCnt="0"/>
      <dgm:spPr/>
    </dgm:pt>
    <dgm:pt modelId="{37B98D61-FB5A-DC42-BDEA-EFAD56E0B09D}" type="pres">
      <dgm:prSet presAssocID="{AE33D6E7-8339-4D41-8896-833ABE83457B}" presName="tx2" presStyleLbl="revTx" presStyleIdx="8" presStyleCnt="10" custScaleY="154296"/>
      <dgm:spPr/>
      <dgm:t>
        <a:bodyPr/>
        <a:lstStyle/>
        <a:p>
          <a:endParaRPr lang="es-ES"/>
        </a:p>
      </dgm:t>
    </dgm:pt>
    <dgm:pt modelId="{C01FFAE5-7316-224C-A026-B3A0EB3434C2}" type="pres">
      <dgm:prSet presAssocID="{AE33D6E7-8339-4D41-8896-833ABE83457B}" presName="vert2" presStyleCnt="0"/>
      <dgm:spPr/>
    </dgm:pt>
    <dgm:pt modelId="{E7BD7DEC-50BA-9F4F-A9BC-55B37228D9FB}" type="pres">
      <dgm:prSet presAssocID="{AE33D6E7-8339-4D41-8896-833ABE83457B}" presName="thinLine2b" presStyleLbl="callout" presStyleIdx="7" presStyleCnt="9"/>
      <dgm:spPr/>
    </dgm:pt>
    <dgm:pt modelId="{C795E932-7FF2-A14D-8A38-2CEF7AD70026}" type="pres">
      <dgm:prSet presAssocID="{AE33D6E7-8339-4D41-8896-833ABE83457B}" presName="vertSpace2b" presStyleCnt="0"/>
      <dgm:spPr/>
    </dgm:pt>
    <dgm:pt modelId="{D0B430E8-5E16-0343-A370-7D8A029AE35F}" type="pres">
      <dgm:prSet presAssocID="{3E327865-D217-614B-9436-9D804E243AA3}" presName="horz2" presStyleCnt="0"/>
      <dgm:spPr/>
    </dgm:pt>
    <dgm:pt modelId="{0C5477A6-1EC7-7345-B753-B89D9859203B}" type="pres">
      <dgm:prSet presAssocID="{3E327865-D217-614B-9436-9D804E243AA3}" presName="horzSpace2" presStyleCnt="0"/>
      <dgm:spPr/>
    </dgm:pt>
    <dgm:pt modelId="{BB132572-F63D-2548-9AB0-1320C3E74C2C}" type="pres">
      <dgm:prSet presAssocID="{3E327865-D217-614B-9436-9D804E243AA3}" presName="tx2" presStyleLbl="revTx" presStyleIdx="9" presStyleCnt="10" custScaleY="113793"/>
      <dgm:spPr/>
      <dgm:t>
        <a:bodyPr/>
        <a:lstStyle/>
        <a:p>
          <a:endParaRPr lang="es-ES"/>
        </a:p>
      </dgm:t>
    </dgm:pt>
    <dgm:pt modelId="{7E87025F-6367-0A4E-A468-BB96974F51FB}" type="pres">
      <dgm:prSet presAssocID="{3E327865-D217-614B-9436-9D804E243AA3}" presName="vert2" presStyleCnt="0"/>
      <dgm:spPr/>
    </dgm:pt>
    <dgm:pt modelId="{F8727352-5F9A-D04D-AC7D-BD5E7FE167D6}" type="pres">
      <dgm:prSet presAssocID="{3E327865-D217-614B-9436-9D804E243AA3}" presName="thinLine2b" presStyleLbl="callout" presStyleIdx="8" presStyleCnt="9"/>
      <dgm:spPr/>
    </dgm:pt>
    <dgm:pt modelId="{61D76416-910E-9D41-83B3-76ADE40F532F}" type="pres">
      <dgm:prSet presAssocID="{3E327865-D217-614B-9436-9D804E243AA3}" presName="vertSpace2b" presStyleCnt="0"/>
      <dgm:spPr/>
    </dgm:pt>
  </dgm:ptLst>
  <dgm:cxnLst>
    <dgm:cxn modelId="{0D2152FC-E2EC-4D59-B45E-04DB744B120A}" srcId="{E53A11DB-AD89-4B4B-A68B-13BD2043043B}" destId="{C9B44D10-7E47-4D0D-9F9C-96FF1D761257}" srcOrd="0" destOrd="0" parTransId="{0FA9AE94-A876-4D93-B469-BCB5CF135D94}" sibTransId="{2716E7C8-1922-4E69-B3EC-4F81D03B9491}"/>
    <dgm:cxn modelId="{8DCA8637-465E-BE46-B844-2EC866469F58}" type="presOf" srcId="{AE33D6E7-8339-4D41-8896-833ABE83457B}" destId="{37B98D61-FB5A-DC42-BDEA-EFAD56E0B09D}" srcOrd="0" destOrd="0" presId="urn:microsoft.com/office/officeart/2008/layout/LinedList"/>
    <dgm:cxn modelId="{419E5751-D764-3D49-B4F0-2E5FA12F9A77}" srcId="{E53A11DB-AD89-4B4B-A68B-13BD2043043B}" destId="{562760AA-3980-8442-95D7-01ED9DE9DCF0}" srcOrd="3" destOrd="0" parTransId="{6AF149AB-D3AA-F74D-8505-5AEA62DBA222}" sibTransId="{256A4978-0288-E742-A55F-2D220F14443A}"/>
    <dgm:cxn modelId="{CC3E8B1E-5699-4F39-9551-F56AB3073F38}" srcId="{620FD8BD-F7A6-4203-AD6F-6D26AA71DF07}" destId="{E53A11DB-AD89-4B4B-A68B-13BD2043043B}" srcOrd="0" destOrd="0" parTransId="{2B32286E-128B-4D07-A2BE-3BAD138A2B57}" sibTransId="{0BE10C57-B8CB-4AB7-B8E6-E25448D63FD0}"/>
    <dgm:cxn modelId="{FE871C3E-EEA2-6A40-B886-C3EE25CBCD04}" srcId="{E53A11DB-AD89-4B4B-A68B-13BD2043043B}" destId="{791CBAD5-D746-9043-A503-D6EB7630C33D}" srcOrd="6" destOrd="0" parTransId="{E6979428-41AE-B84A-9FFC-FA6F6846576C}" sibTransId="{4F207B30-DC3B-BD4C-ABC5-FA4DDECAF129}"/>
    <dgm:cxn modelId="{FAC4C3FC-8C24-B940-9B95-104E2A43FF50}" srcId="{E53A11DB-AD89-4B4B-A68B-13BD2043043B}" destId="{7FF5F659-20BF-B540-A24D-46EE4E6B77FF}" srcOrd="1" destOrd="0" parTransId="{3FFE8134-BA37-1D47-A560-351F698B946D}" sibTransId="{718DA125-DEE0-3E4F-A0F9-B29ECF9CD95E}"/>
    <dgm:cxn modelId="{B08648FD-D102-E144-A13E-C66208CC910E}" type="presOf" srcId="{F24ECE84-75F5-9444-9426-C8E755DC3D5D}" destId="{A54A43CE-24C7-494B-8117-F77079479B6F}" srcOrd="0" destOrd="0" presId="urn:microsoft.com/office/officeart/2008/layout/LinedList"/>
    <dgm:cxn modelId="{4BBCE66F-2EF8-406E-BF7D-E445104370AC}" srcId="{E53A11DB-AD89-4B4B-A68B-13BD2043043B}" destId="{64451A87-4976-450C-9363-F6AE9FE95967}" srcOrd="4" destOrd="0" parTransId="{46DE704C-E204-4F4F-AFEC-60061479B4BA}" sibTransId="{7B5B7DE1-0F01-44BF-A3CD-D2C0FFAC10EF}"/>
    <dgm:cxn modelId="{6CD5380C-1B2D-4B48-BBC2-AF972E1BA55C}" type="presOf" srcId="{64451A87-4976-450C-9363-F6AE9FE95967}" destId="{00458D53-446E-4756-BF3A-60076C8DF98A}" srcOrd="0" destOrd="0" presId="urn:microsoft.com/office/officeart/2008/layout/LinedList"/>
    <dgm:cxn modelId="{7C5065A4-3C6A-0049-9A7D-767A6EBC5098}" type="presOf" srcId="{E53A11DB-AD89-4B4B-A68B-13BD2043043B}" destId="{0E8F6DF0-79CD-4B11-9608-E04E7D3D3512}" srcOrd="0" destOrd="0" presId="urn:microsoft.com/office/officeart/2008/layout/LinedList"/>
    <dgm:cxn modelId="{BB878012-6A4F-7D40-A340-CDF1B6C56DAB}" srcId="{E53A11DB-AD89-4B4B-A68B-13BD2043043B}" destId="{AE33D6E7-8339-4D41-8896-833ABE83457B}" srcOrd="7" destOrd="0" parTransId="{D0846CE7-A4EF-644D-A209-F6B0741FA9F5}" sibTransId="{733EF47B-A4A1-AC4B-A5CD-F5F444614869}"/>
    <dgm:cxn modelId="{07F4F1D6-4ADA-AC43-8425-F158C326B658}" type="presOf" srcId="{C9B44D10-7E47-4D0D-9F9C-96FF1D761257}" destId="{769AC984-A225-49EE-B759-E48EB8C5A057}" srcOrd="0" destOrd="0" presId="urn:microsoft.com/office/officeart/2008/layout/LinedList"/>
    <dgm:cxn modelId="{531311EF-5DBD-FC48-9C3B-FF03BA1060A3}" type="presOf" srcId="{620FD8BD-F7A6-4203-AD6F-6D26AA71DF07}" destId="{42CC1F0F-4225-4FBD-B7A1-5024C2BC44A4}" srcOrd="0" destOrd="0" presId="urn:microsoft.com/office/officeart/2008/layout/LinedList"/>
    <dgm:cxn modelId="{784F2B48-8467-6545-B0CB-A17E4BBD5BB9}" srcId="{E53A11DB-AD89-4B4B-A68B-13BD2043043B}" destId="{3E327865-D217-614B-9436-9D804E243AA3}" srcOrd="8" destOrd="0" parTransId="{276D27AB-1570-DA42-ABC0-7252D64A106D}" sibTransId="{856DAA39-9447-6A42-9C24-08E624A8D2BC}"/>
    <dgm:cxn modelId="{079A2090-51EB-0141-93A2-DF8EF1DB7A96}" srcId="{E53A11DB-AD89-4B4B-A68B-13BD2043043B}" destId="{F24ECE84-75F5-9444-9426-C8E755DC3D5D}" srcOrd="5" destOrd="0" parTransId="{A15491C9-A255-834F-B557-F739C3A99731}" sibTransId="{B6D5F49F-FA16-CF4C-8BD9-A415A9E49C62}"/>
    <dgm:cxn modelId="{793FB3F2-9E54-C04B-9A63-A0D83C4913DA}" type="presOf" srcId="{791CBAD5-D746-9043-A503-D6EB7630C33D}" destId="{1D53D030-AC04-3D45-8B7A-2BE19799001B}" srcOrd="0" destOrd="0" presId="urn:microsoft.com/office/officeart/2008/layout/LinedList"/>
    <dgm:cxn modelId="{C6F368F9-CA03-7248-91DF-CED3E22BE694}" type="presOf" srcId="{3E327865-D217-614B-9436-9D804E243AA3}" destId="{BB132572-F63D-2548-9AB0-1320C3E74C2C}" srcOrd="0" destOrd="0" presId="urn:microsoft.com/office/officeart/2008/layout/LinedList"/>
    <dgm:cxn modelId="{F63F3446-2DBD-E24B-93D5-CD55DA6494D7}" type="presOf" srcId="{5EB11E53-5087-4140-8BB4-8B195E686238}" destId="{4F7F33DE-B7E9-F043-92BC-326AC6286674}" srcOrd="0" destOrd="0" presId="urn:microsoft.com/office/officeart/2008/layout/LinedList"/>
    <dgm:cxn modelId="{EE39FA28-8415-C24A-B80C-CA761EFFB8B3}" type="presOf" srcId="{7FF5F659-20BF-B540-A24D-46EE4E6B77FF}" destId="{1EE338A3-A2F4-624C-A83A-9B27B1020D0B}" srcOrd="0" destOrd="0" presId="urn:microsoft.com/office/officeart/2008/layout/LinedList"/>
    <dgm:cxn modelId="{0A5A6CEF-53FE-7845-A6AC-AD980FC4367A}" srcId="{E53A11DB-AD89-4B4B-A68B-13BD2043043B}" destId="{5EB11E53-5087-4140-8BB4-8B195E686238}" srcOrd="2" destOrd="0" parTransId="{CEBE07F0-606C-8D43-8BE5-CAF6FE9E2C96}" sibTransId="{0B63B7D8-9EAD-804E-BDBD-94218ACCFCE8}"/>
    <dgm:cxn modelId="{35CA5AAD-5A41-4E43-879D-830CA75039A9}" type="presOf" srcId="{562760AA-3980-8442-95D7-01ED9DE9DCF0}" destId="{0557978D-BCBF-794B-9765-D0AC19A2D23A}" srcOrd="0" destOrd="0" presId="urn:microsoft.com/office/officeart/2008/layout/LinedList"/>
    <dgm:cxn modelId="{D2791EAE-F0CF-6444-97FA-2218E9001407}" type="presParOf" srcId="{42CC1F0F-4225-4FBD-B7A1-5024C2BC44A4}" destId="{F822F4B2-195F-4B0F-99B7-429FD1439526}" srcOrd="0" destOrd="0" presId="urn:microsoft.com/office/officeart/2008/layout/LinedList"/>
    <dgm:cxn modelId="{520D236B-7A18-3149-BE56-C011977FD4AE}" type="presParOf" srcId="{42CC1F0F-4225-4FBD-B7A1-5024C2BC44A4}" destId="{9C204C8E-F76A-4DD8-B327-E5837D49A516}" srcOrd="1" destOrd="0" presId="urn:microsoft.com/office/officeart/2008/layout/LinedList"/>
    <dgm:cxn modelId="{954EC493-0EC0-3841-B77C-77636B8338BD}" type="presParOf" srcId="{9C204C8E-F76A-4DD8-B327-E5837D49A516}" destId="{0E8F6DF0-79CD-4B11-9608-E04E7D3D3512}" srcOrd="0" destOrd="0" presId="urn:microsoft.com/office/officeart/2008/layout/LinedList"/>
    <dgm:cxn modelId="{3CC89938-3A2A-9A44-A132-1678890ABB01}" type="presParOf" srcId="{9C204C8E-F76A-4DD8-B327-E5837D49A516}" destId="{B79A3E24-3B5C-4CDA-A6FC-8DDCA30EC070}" srcOrd="1" destOrd="0" presId="urn:microsoft.com/office/officeart/2008/layout/LinedList"/>
    <dgm:cxn modelId="{3A87A523-5713-7342-96E9-BA34C0E33958}" type="presParOf" srcId="{B79A3E24-3B5C-4CDA-A6FC-8DDCA30EC070}" destId="{3846D585-DA3C-4156-B428-D7091FE558B1}" srcOrd="0" destOrd="0" presId="urn:microsoft.com/office/officeart/2008/layout/LinedList"/>
    <dgm:cxn modelId="{5322E71C-CF86-9743-87ED-F4F668FE66F5}" type="presParOf" srcId="{B79A3E24-3B5C-4CDA-A6FC-8DDCA30EC070}" destId="{DDC8B14E-FA89-4FB5-B3BA-3E37B5D24189}" srcOrd="1" destOrd="0" presId="urn:microsoft.com/office/officeart/2008/layout/LinedList"/>
    <dgm:cxn modelId="{E789F5ED-A0DD-C547-9A23-A369B85CB27C}" type="presParOf" srcId="{DDC8B14E-FA89-4FB5-B3BA-3E37B5D24189}" destId="{068E65AA-FC52-4320-B882-E0FE8A7C1244}" srcOrd="0" destOrd="0" presId="urn:microsoft.com/office/officeart/2008/layout/LinedList"/>
    <dgm:cxn modelId="{68AA069F-F7CA-EF4B-9AE9-8D7E30DABC87}" type="presParOf" srcId="{DDC8B14E-FA89-4FB5-B3BA-3E37B5D24189}" destId="{769AC984-A225-49EE-B759-E48EB8C5A057}" srcOrd="1" destOrd="0" presId="urn:microsoft.com/office/officeart/2008/layout/LinedList"/>
    <dgm:cxn modelId="{D8665935-02CE-2B4E-8580-0BD78ACFF50E}" type="presParOf" srcId="{DDC8B14E-FA89-4FB5-B3BA-3E37B5D24189}" destId="{8526E936-996C-4960-B790-8172F13182B0}" srcOrd="2" destOrd="0" presId="urn:microsoft.com/office/officeart/2008/layout/LinedList"/>
    <dgm:cxn modelId="{7D9EFE2B-46BA-C74A-85FB-CE3A36F772D2}" type="presParOf" srcId="{B79A3E24-3B5C-4CDA-A6FC-8DDCA30EC070}" destId="{D778A76A-9867-4FA7-81E3-34931E799F64}" srcOrd="2" destOrd="0" presId="urn:microsoft.com/office/officeart/2008/layout/LinedList"/>
    <dgm:cxn modelId="{2DF66FCD-46F9-5B4C-A19A-EAF6C2A6325C}" type="presParOf" srcId="{B79A3E24-3B5C-4CDA-A6FC-8DDCA30EC070}" destId="{DAA37C2F-60D9-4722-A32B-4B3EF0129F1C}" srcOrd="3" destOrd="0" presId="urn:microsoft.com/office/officeart/2008/layout/LinedList"/>
    <dgm:cxn modelId="{007DE7CA-E056-3A40-8AF8-8201D85D3E9A}" type="presParOf" srcId="{B79A3E24-3B5C-4CDA-A6FC-8DDCA30EC070}" destId="{B90D89C4-94F5-4E48-93FF-43D008D4A303}" srcOrd="4" destOrd="0" presId="urn:microsoft.com/office/officeart/2008/layout/LinedList"/>
    <dgm:cxn modelId="{0F500C10-32EA-6744-A312-18D2F5BC2FF0}" type="presParOf" srcId="{B90D89C4-94F5-4E48-93FF-43D008D4A303}" destId="{DB3FA4D3-52FB-B64C-BF5F-6640BB10556A}" srcOrd="0" destOrd="0" presId="urn:microsoft.com/office/officeart/2008/layout/LinedList"/>
    <dgm:cxn modelId="{6BC2173C-DE51-C541-BE92-AA08E1AAB466}" type="presParOf" srcId="{B90D89C4-94F5-4E48-93FF-43D008D4A303}" destId="{1EE338A3-A2F4-624C-A83A-9B27B1020D0B}" srcOrd="1" destOrd="0" presId="urn:microsoft.com/office/officeart/2008/layout/LinedList"/>
    <dgm:cxn modelId="{8FDD576E-9675-D941-BEE4-643BD3993F86}" type="presParOf" srcId="{B90D89C4-94F5-4E48-93FF-43D008D4A303}" destId="{DE95BC9F-B608-E947-8C74-276BAF558FC6}" srcOrd="2" destOrd="0" presId="urn:microsoft.com/office/officeart/2008/layout/LinedList"/>
    <dgm:cxn modelId="{0AD8E9AC-2D67-2342-A646-305B99E71930}" type="presParOf" srcId="{B79A3E24-3B5C-4CDA-A6FC-8DDCA30EC070}" destId="{EAC5B35F-E1D2-0D4E-B171-3EE16484C66F}" srcOrd="5" destOrd="0" presId="urn:microsoft.com/office/officeart/2008/layout/LinedList"/>
    <dgm:cxn modelId="{79623D6E-0ADE-DA48-8E7C-B7273654C3FF}" type="presParOf" srcId="{B79A3E24-3B5C-4CDA-A6FC-8DDCA30EC070}" destId="{B4DE2438-3FCE-6B44-95F9-DBC152459A65}" srcOrd="6" destOrd="0" presId="urn:microsoft.com/office/officeart/2008/layout/LinedList"/>
    <dgm:cxn modelId="{2ECC4839-9E2B-8A4E-8A7E-10D59D2DC2EE}" type="presParOf" srcId="{B79A3E24-3B5C-4CDA-A6FC-8DDCA30EC070}" destId="{211B0EF9-AC01-E147-9D25-E87321A4C73E}" srcOrd="7" destOrd="0" presId="urn:microsoft.com/office/officeart/2008/layout/LinedList"/>
    <dgm:cxn modelId="{8C14284C-1AC6-244E-A1B1-5841C5D1863C}" type="presParOf" srcId="{211B0EF9-AC01-E147-9D25-E87321A4C73E}" destId="{19855528-CEA5-BD49-985C-49378946D102}" srcOrd="0" destOrd="0" presId="urn:microsoft.com/office/officeart/2008/layout/LinedList"/>
    <dgm:cxn modelId="{B7048B5F-ADA0-A14D-B14E-F256B8C47D5E}" type="presParOf" srcId="{211B0EF9-AC01-E147-9D25-E87321A4C73E}" destId="{4F7F33DE-B7E9-F043-92BC-326AC6286674}" srcOrd="1" destOrd="0" presId="urn:microsoft.com/office/officeart/2008/layout/LinedList"/>
    <dgm:cxn modelId="{44563740-B98E-ED4F-97E4-F87343AF14B3}" type="presParOf" srcId="{211B0EF9-AC01-E147-9D25-E87321A4C73E}" destId="{BD63ABAC-DA16-2545-80AA-17EED9AB7C41}" srcOrd="2" destOrd="0" presId="urn:microsoft.com/office/officeart/2008/layout/LinedList"/>
    <dgm:cxn modelId="{AF922789-63F9-2446-9762-38035D6C9D16}" type="presParOf" srcId="{B79A3E24-3B5C-4CDA-A6FC-8DDCA30EC070}" destId="{8B6C482B-D494-2244-B31D-365737D741BC}" srcOrd="8" destOrd="0" presId="urn:microsoft.com/office/officeart/2008/layout/LinedList"/>
    <dgm:cxn modelId="{E2B950B5-E469-3148-8482-16DC870CA967}" type="presParOf" srcId="{B79A3E24-3B5C-4CDA-A6FC-8DDCA30EC070}" destId="{1A535384-F2D6-5740-9E5A-A73582802377}" srcOrd="9" destOrd="0" presId="urn:microsoft.com/office/officeart/2008/layout/LinedList"/>
    <dgm:cxn modelId="{2686324A-CDDB-0843-97C1-A51AC9A6927D}" type="presParOf" srcId="{B79A3E24-3B5C-4CDA-A6FC-8DDCA30EC070}" destId="{705D02A0-43F3-904C-98C2-98B2307D04C2}" srcOrd="10" destOrd="0" presId="urn:microsoft.com/office/officeart/2008/layout/LinedList"/>
    <dgm:cxn modelId="{AB871B76-55EF-F443-8FCD-CE3557919698}" type="presParOf" srcId="{705D02A0-43F3-904C-98C2-98B2307D04C2}" destId="{7F3604FF-95FA-4E44-BC68-73CAD3BC8B4F}" srcOrd="0" destOrd="0" presId="urn:microsoft.com/office/officeart/2008/layout/LinedList"/>
    <dgm:cxn modelId="{6C953BF9-C8CC-7446-918F-463876999F5F}" type="presParOf" srcId="{705D02A0-43F3-904C-98C2-98B2307D04C2}" destId="{0557978D-BCBF-794B-9765-D0AC19A2D23A}" srcOrd="1" destOrd="0" presId="urn:microsoft.com/office/officeart/2008/layout/LinedList"/>
    <dgm:cxn modelId="{D400207D-CA53-7A47-A7DB-6F4DAF5FB5B8}" type="presParOf" srcId="{705D02A0-43F3-904C-98C2-98B2307D04C2}" destId="{54E10BA8-AAD5-F34F-8793-8B0706D29ECF}" srcOrd="2" destOrd="0" presId="urn:microsoft.com/office/officeart/2008/layout/LinedList"/>
    <dgm:cxn modelId="{759589FD-EF4B-0D4B-A440-18E4452BDDA7}" type="presParOf" srcId="{B79A3E24-3B5C-4CDA-A6FC-8DDCA30EC070}" destId="{787FF122-DA9A-4F4B-8CAF-55F1AF97ACB0}" srcOrd="11" destOrd="0" presId="urn:microsoft.com/office/officeart/2008/layout/LinedList"/>
    <dgm:cxn modelId="{9F20DFDA-B9FA-2749-8427-EEF9C2C2F55C}" type="presParOf" srcId="{B79A3E24-3B5C-4CDA-A6FC-8DDCA30EC070}" destId="{A1218818-A3BD-CC46-8B8F-C1B3C2076141}" srcOrd="12" destOrd="0" presId="urn:microsoft.com/office/officeart/2008/layout/LinedList"/>
    <dgm:cxn modelId="{5E3D04C4-6C91-6E4F-9C82-5C316BAE128F}" type="presParOf" srcId="{B79A3E24-3B5C-4CDA-A6FC-8DDCA30EC070}" destId="{A1BE3558-F8A2-40CE-9FB0-C56B453F183F}" srcOrd="13" destOrd="0" presId="urn:microsoft.com/office/officeart/2008/layout/LinedList"/>
    <dgm:cxn modelId="{6D44C611-703D-2E44-AA44-5681DE09EEBA}" type="presParOf" srcId="{A1BE3558-F8A2-40CE-9FB0-C56B453F183F}" destId="{0741C7D4-6457-4647-935C-E3506A8AF341}" srcOrd="0" destOrd="0" presId="urn:microsoft.com/office/officeart/2008/layout/LinedList"/>
    <dgm:cxn modelId="{13DB95C8-07CC-6E4D-8DF0-9F5FCCA7DB0C}" type="presParOf" srcId="{A1BE3558-F8A2-40CE-9FB0-C56B453F183F}" destId="{00458D53-446E-4756-BF3A-60076C8DF98A}" srcOrd="1" destOrd="0" presId="urn:microsoft.com/office/officeart/2008/layout/LinedList"/>
    <dgm:cxn modelId="{999E38FE-74E4-2544-A6B5-40231E511BF0}" type="presParOf" srcId="{A1BE3558-F8A2-40CE-9FB0-C56B453F183F}" destId="{3565EFA0-D04F-40DF-B10B-6A7E044270C5}" srcOrd="2" destOrd="0" presId="urn:microsoft.com/office/officeart/2008/layout/LinedList"/>
    <dgm:cxn modelId="{A332E67B-5F80-5A4B-983C-BE68239FA7FD}" type="presParOf" srcId="{B79A3E24-3B5C-4CDA-A6FC-8DDCA30EC070}" destId="{0001DAB8-5D07-49C6-8D0B-C874C8371748}" srcOrd="14" destOrd="0" presId="urn:microsoft.com/office/officeart/2008/layout/LinedList"/>
    <dgm:cxn modelId="{8A0D6A38-C7E4-1248-94E3-1CAF9BF275FF}" type="presParOf" srcId="{B79A3E24-3B5C-4CDA-A6FC-8DDCA30EC070}" destId="{038BCBF4-E141-4936-B8D1-1817431215B5}" srcOrd="15" destOrd="0" presId="urn:microsoft.com/office/officeart/2008/layout/LinedList"/>
    <dgm:cxn modelId="{D394CA7A-4CC0-E54A-8827-7DB09D0E639C}" type="presParOf" srcId="{B79A3E24-3B5C-4CDA-A6FC-8DDCA30EC070}" destId="{189D8464-7E67-1643-A66A-C390B0CDE590}" srcOrd="16" destOrd="0" presId="urn:microsoft.com/office/officeart/2008/layout/LinedList"/>
    <dgm:cxn modelId="{5F6B9206-A320-024A-885B-D223FC520548}" type="presParOf" srcId="{189D8464-7E67-1643-A66A-C390B0CDE590}" destId="{BEB8F186-163E-5E45-B417-05D862D59660}" srcOrd="0" destOrd="0" presId="urn:microsoft.com/office/officeart/2008/layout/LinedList"/>
    <dgm:cxn modelId="{C947018F-5457-2241-8BA7-1EABE01516C8}" type="presParOf" srcId="{189D8464-7E67-1643-A66A-C390B0CDE590}" destId="{A54A43CE-24C7-494B-8117-F77079479B6F}" srcOrd="1" destOrd="0" presId="urn:microsoft.com/office/officeart/2008/layout/LinedList"/>
    <dgm:cxn modelId="{B732C608-148B-2949-BACB-2D178FE6C21D}" type="presParOf" srcId="{189D8464-7E67-1643-A66A-C390B0CDE590}" destId="{02A918EE-C595-A444-9DED-128F15C75421}" srcOrd="2" destOrd="0" presId="urn:microsoft.com/office/officeart/2008/layout/LinedList"/>
    <dgm:cxn modelId="{865944B9-EDE5-1542-B5EA-B44838554652}" type="presParOf" srcId="{B79A3E24-3B5C-4CDA-A6FC-8DDCA30EC070}" destId="{42613A43-FF7E-1E41-9A20-54FC851E1B35}" srcOrd="17" destOrd="0" presId="urn:microsoft.com/office/officeart/2008/layout/LinedList"/>
    <dgm:cxn modelId="{61B4F466-BB84-484D-B4B7-746BF246274F}" type="presParOf" srcId="{B79A3E24-3B5C-4CDA-A6FC-8DDCA30EC070}" destId="{DA63FB22-17B8-0047-9FC7-7130CFD0DD58}" srcOrd="18" destOrd="0" presId="urn:microsoft.com/office/officeart/2008/layout/LinedList"/>
    <dgm:cxn modelId="{13C78E89-5726-A147-8777-87D06961A1DB}" type="presParOf" srcId="{B79A3E24-3B5C-4CDA-A6FC-8DDCA30EC070}" destId="{6686D89E-BBAC-0549-B8F1-3A219DEA2D42}" srcOrd="19" destOrd="0" presId="urn:microsoft.com/office/officeart/2008/layout/LinedList"/>
    <dgm:cxn modelId="{44BEF119-1BA3-7A49-A9EE-18C2D96665FC}" type="presParOf" srcId="{6686D89E-BBAC-0549-B8F1-3A219DEA2D42}" destId="{4329602E-81D4-3E4A-8E04-0191C92C6FE1}" srcOrd="0" destOrd="0" presId="urn:microsoft.com/office/officeart/2008/layout/LinedList"/>
    <dgm:cxn modelId="{FCE62E01-76E1-9946-A7E6-0CBA730ACCB6}" type="presParOf" srcId="{6686D89E-BBAC-0549-B8F1-3A219DEA2D42}" destId="{1D53D030-AC04-3D45-8B7A-2BE19799001B}" srcOrd="1" destOrd="0" presId="urn:microsoft.com/office/officeart/2008/layout/LinedList"/>
    <dgm:cxn modelId="{D5B140BC-03D9-C94D-91F7-A9B6C2194DAC}" type="presParOf" srcId="{6686D89E-BBAC-0549-B8F1-3A219DEA2D42}" destId="{1FFB08B2-278C-1142-9BDC-95830BDB599E}" srcOrd="2" destOrd="0" presId="urn:microsoft.com/office/officeart/2008/layout/LinedList"/>
    <dgm:cxn modelId="{50C557E7-AABB-DF4F-9E4E-9FD8C3AEF06C}" type="presParOf" srcId="{B79A3E24-3B5C-4CDA-A6FC-8DDCA30EC070}" destId="{AC69B8FB-F718-C541-9C01-C8C4EAAB3A29}" srcOrd="20" destOrd="0" presId="urn:microsoft.com/office/officeart/2008/layout/LinedList"/>
    <dgm:cxn modelId="{07C2CAC5-C627-9B4D-9D82-F8A0F9235D66}" type="presParOf" srcId="{B79A3E24-3B5C-4CDA-A6FC-8DDCA30EC070}" destId="{C64477D8-F9A3-884B-AF54-C3B772334D4F}" srcOrd="21" destOrd="0" presId="urn:microsoft.com/office/officeart/2008/layout/LinedList"/>
    <dgm:cxn modelId="{D4B096B1-B049-4446-948A-713782D65613}" type="presParOf" srcId="{B79A3E24-3B5C-4CDA-A6FC-8DDCA30EC070}" destId="{67421237-2C2E-9E45-8DDF-ED0A013A29C6}" srcOrd="22" destOrd="0" presId="urn:microsoft.com/office/officeart/2008/layout/LinedList"/>
    <dgm:cxn modelId="{58E6AE65-7DD1-6B45-96E7-7CD20DC6AAF0}" type="presParOf" srcId="{67421237-2C2E-9E45-8DDF-ED0A013A29C6}" destId="{328D8FE6-EA76-6B4C-ADC3-CA0892F6F695}" srcOrd="0" destOrd="0" presId="urn:microsoft.com/office/officeart/2008/layout/LinedList"/>
    <dgm:cxn modelId="{D8F24459-7B91-1643-956D-9F749E3B922D}" type="presParOf" srcId="{67421237-2C2E-9E45-8DDF-ED0A013A29C6}" destId="{37B98D61-FB5A-DC42-BDEA-EFAD56E0B09D}" srcOrd="1" destOrd="0" presId="urn:microsoft.com/office/officeart/2008/layout/LinedList"/>
    <dgm:cxn modelId="{96E36613-F312-8749-BC6D-82CCE5FED02C}" type="presParOf" srcId="{67421237-2C2E-9E45-8DDF-ED0A013A29C6}" destId="{C01FFAE5-7316-224C-A026-B3A0EB3434C2}" srcOrd="2" destOrd="0" presId="urn:microsoft.com/office/officeart/2008/layout/LinedList"/>
    <dgm:cxn modelId="{21B908DE-0903-7D49-9EC7-DFFAC3A926A0}" type="presParOf" srcId="{B79A3E24-3B5C-4CDA-A6FC-8DDCA30EC070}" destId="{E7BD7DEC-50BA-9F4F-A9BC-55B37228D9FB}" srcOrd="23" destOrd="0" presId="urn:microsoft.com/office/officeart/2008/layout/LinedList"/>
    <dgm:cxn modelId="{E999DC02-B450-A849-A015-F7B6646B5DE1}" type="presParOf" srcId="{B79A3E24-3B5C-4CDA-A6FC-8DDCA30EC070}" destId="{C795E932-7FF2-A14D-8A38-2CEF7AD70026}" srcOrd="24" destOrd="0" presId="urn:microsoft.com/office/officeart/2008/layout/LinedList"/>
    <dgm:cxn modelId="{5B355B04-3AC5-334F-BCAE-307D14531F06}" type="presParOf" srcId="{B79A3E24-3B5C-4CDA-A6FC-8DDCA30EC070}" destId="{D0B430E8-5E16-0343-A370-7D8A029AE35F}" srcOrd="25" destOrd="0" presId="urn:microsoft.com/office/officeart/2008/layout/LinedList"/>
    <dgm:cxn modelId="{2A72D447-FFD7-EF40-AB61-A61007F2ABB3}" type="presParOf" srcId="{D0B430E8-5E16-0343-A370-7D8A029AE35F}" destId="{0C5477A6-1EC7-7345-B753-B89D9859203B}" srcOrd="0" destOrd="0" presId="urn:microsoft.com/office/officeart/2008/layout/LinedList"/>
    <dgm:cxn modelId="{4D6CCA72-BE18-FA40-AE92-50985EF5CE56}" type="presParOf" srcId="{D0B430E8-5E16-0343-A370-7D8A029AE35F}" destId="{BB132572-F63D-2548-9AB0-1320C3E74C2C}" srcOrd="1" destOrd="0" presId="urn:microsoft.com/office/officeart/2008/layout/LinedList"/>
    <dgm:cxn modelId="{868917D4-34B6-E14A-B784-E10FCA0ED6A5}" type="presParOf" srcId="{D0B430E8-5E16-0343-A370-7D8A029AE35F}" destId="{7E87025F-6367-0A4E-A468-BB96974F51FB}" srcOrd="2" destOrd="0" presId="urn:microsoft.com/office/officeart/2008/layout/LinedList"/>
    <dgm:cxn modelId="{1938C012-4E5D-984A-92AF-BA03CBA3F5B1}" type="presParOf" srcId="{B79A3E24-3B5C-4CDA-A6FC-8DDCA30EC070}" destId="{F8727352-5F9A-D04D-AC7D-BD5E7FE167D6}" srcOrd="26" destOrd="0" presId="urn:microsoft.com/office/officeart/2008/layout/LinedList"/>
    <dgm:cxn modelId="{6D3CC898-336F-4440-8046-8F325CFD064C}" type="presParOf" srcId="{B79A3E24-3B5C-4CDA-A6FC-8DDCA30EC070}" destId="{61D76416-910E-9D41-83B3-76ADE40F532F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3251BA05-9897-475E-9CE9-B0907AC2546F}">
      <dgm:prSet phldrT="[Texto]" custT="1"/>
      <dgm:spPr/>
      <dgm:t>
        <a:bodyPr/>
        <a:lstStyle/>
        <a:p>
          <a:r>
            <a:rPr lang="es-CO" sz="2400" dirty="0" smtClean="0"/>
            <a:t> 8 talleres de aplicación por primera vez – NIIF para las PYMES</a:t>
          </a:r>
          <a:endParaRPr lang="es-CO" sz="2400" dirty="0"/>
        </a:p>
      </dgm:t>
    </dgm:pt>
    <dgm:pt modelId="{22273B9D-E357-4735-99AD-3623EC7C1DAF}" type="parTrans" cxnId="{B705915A-B7B7-44BB-86B9-2580136A7811}">
      <dgm:prSet/>
      <dgm:spPr/>
      <dgm:t>
        <a:bodyPr/>
        <a:lstStyle/>
        <a:p>
          <a:endParaRPr lang="es-CO"/>
        </a:p>
      </dgm:t>
    </dgm:pt>
    <dgm:pt modelId="{552279B7-B67F-4C5D-AC19-0BD92BEDF700}" type="sibTrans" cxnId="{B705915A-B7B7-44BB-86B9-2580136A7811}">
      <dgm:prSet/>
      <dgm:spPr/>
      <dgm:t>
        <a:bodyPr/>
        <a:lstStyle/>
        <a:p>
          <a:endParaRPr lang="es-CO"/>
        </a:p>
      </dgm:t>
    </dgm:pt>
    <dgm:pt modelId="{B0032CAE-BFE0-412F-AA25-9570352353C2}">
      <dgm:prSet phldrT="[Texto]" custT="1"/>
      <dgm:spPr/>
      <dgm:t>
        <a:bodyPr/>
        <a:lstStyle/>
        <a:p>
          <a:r>
            <a:rPr lang="es-ES" sz="2400" dirty="0" smtClean="0"/>
            <a:t> 22 talleres de presentación de estados financieros –NIIF para las PYMES</a:t>
          </a:r>
        </a:p>
      </dgm:t>
    </dgm:pt>
    <dgm:pt modelId="{881485BA-7F94-4CE7-8CDF-C718D09DB7C4}" type="parTrans" cxnId="{AEF9DDB1-E978-4BB1-8B22-12BDF700D95B}">
      <dgm:prSet/>
      <dgm:spPr/>
      <dgm:t>
        <a:bodyPr/>
        <a:lstStyle/>
        <a:p>
          <a:endParaRPr lang="es-CO"/>
        </a:p>
      </dgm:t>
    </dgm:pt>
    <dgm:pt modelId="{D27DE460-925C-4EC9-BE6C-DF500DC07006}" type="sibTrans" cxnId="{AEF9DDB1-E978-4BB1-8B22-12BDF700D95B}">
      <dgm:prSet/>
      <dgm:spPr/>
      <dgm:t>
        <a:bodyPr/>
        <a:lstStyle/>
        <a:p>
          <a:endParaRPr lang="es-CO"/>
        </a:p>
      </dgm:t>
    </dgm:pt>
    <dgm:pt modelId="{EF3F4826-5068-9946-8EEA-9FB50A6DD358}">
      <dgm:prSet custT="1"/>
      <dgm:spPr/>
      <dgm:t>
        <a:bodyPr/>
        <a:lstStyle/>
        <a:p>
          <a:r>
            <a:rPr lang="es-ES" sz="2400" dirty="0" smtClean="0"/>
            <a:t>Participación en foros, talleres y seminarios</a:t>
          </a:r>
          <a:endParaRPr lang="es-ES" sz="2400" dirty="0"/>
        </a:p>
      </dgm:t>
    </dgm:pt>
    <dgm:pt modelId="{B38D4336-06D8-0C4E-967A-F91905A1EE51}" type="parTrans" cxnId="{8BE540C7-64BE-D443-A4EA-6ECCF2160129}">
      <dgm:prSet/>
      <dgm:spPr/>
      <dgm:t>
        <a:bodyPr/>
        <a:lstStyle/>
        <a:p>
          <a:endParaRPr lang="es-ES"/>
        </a:p>
      </dgm:t>
    </dgm:pt>
    <dgm:pt modelId="{CF743CC0-BB6B-044A-9D3E-FE54B5E3206C}" type="sibTrans" cxnId="{8BE540C7-64BE-D443-A4EA-6ECCF2160129}">
      <dgm:prSet/>
      <dgm:spPr/>
      <dgm:t>
        <a:bodyPr/>
        <a:lstStyle/>
        <a:p>
          <a:endParaRPr lang="es-ES"/>
        </a:p>
      </dgm:t>
    </dgm:pt>
    <dgm:pt modelId="{4C13A679-9FC5-CB45-927A-F6CBDC7A644F}">
      <dgm:prSet phldrT="[Texto]" custT="1"/>
      <dgm:spPr/>
      <dgm:t>
        <a:bodyPr/>
        <a:lstStyle/>
        <a:p>
          <a:r>
            <a:rPr lang="es-ES" sz="2400" dirty="0" smtClean="0"/>
            <a:t> 10 talleres sobre NIA</a:t>
          </a:r>
        </a:p>
      </dgm:t>
    </dgm:pt>
    <dgm:pt modelId="{89FC66B8-D825-E54A-A00D-3F29A82A20E6}" type="parTrans" cxnId="{1B0D796F-220B-D44C-8F4C-8456DA9BE220}">
      <dgm:prSet/>
      <dgm:spPr/>
      <dgm:t>
        <a:bodyPr/>
        <a:lstStyle/>
        <a:p>
          <a:endParaRPr lang="es-ES"/>
        </a:p>
      </dgm:t>
    </dgm:pt>
    <dgm:pt modelId="{18B44367-3354-4949-9F32-375027394971}" type="sibTrans" cxnId="{1B0D796F-220B-D44C-8F4C-8456DA9BE220}">
      <dgm:prSet/>
      <dgm:spPr/>
      <dgm:t>
        <a:bodyPr/>
        <a:lstStyle/>
        <a:p>
          <a:endParaRPr lang="es-ES"/>
        </a:p>
      </dgm:t>
    </dgm:pt>
    <dgm:pt modelId="{E3BB8832-48DE-0A4B-9FB1-2740821049C4}">
      <dgm:prSet custT="1"/>
      <dgm:spPr/>
      <dgm:t>
        <a:bodyPr/>
        <a:lstStyle/>
        <a:p>
          <a:r>
            <a:rPr lang="es-ES" sz="2400" dirty="0" smtClean="0"/>
            <a:t>Dos </a:t>
          </a:r>
          <a:r>
            <a:rPr lang="es-ES" sz="2400" dirty="0" smtClean="0"/>
            <a:t>eventos; </a:t>
          </a:r>
          <a:r>
            <a:rPr lang="es-ES" sz="2400" dirty="0" smtClean="0"/>
            <a:t>uno </a:t>
          </a:r>
          <a:r>
            <a:rPr lang="es-ES" sz="2400" dirty="0" smtClean="0"/>
            <a:t>a nacional </a:t>
          </a:r>
          <a:r>
            <a:rPr lang="es-ES" sz="2400" dirty="0" smtClean="0"/>
            <a:t>y </a:t>
          </a:r>
          <a:r>
            <a:rPr lang="es-ES" sz="2400" dirty="0" smtClean="0"/>
            <a:t>el otro </a:t>
          </a:r>
          <a:r>
            <a:rPr lang="es-ES" sz="2400" dirty="0" smtClean="0"/>
            <a:t>internacional</a:t>
          </a:r>
          <a:endParaRPr lang="es-ES" sz="2400" dirty="0"/>
        </a:p>
      </dgm:t>
    </dgm:pt>
    <dgm:pt modelId="{1608BCFE-EB74-1C4A-A482-CF0A38A1F96E}" type="parTrans" cxnId="{D574928B-6AEF-BC4B-ACAC-6D6BEA0625BF}">
      <dgm:prSet/>
      <dgm:spPr/>
      <dgm:t>
        <a:bodyPr/>
        <a:lstStyle/>
        <a:p>
          <a:endParaRPr lang="es-ES"/>
        </a:p>
      </dgm:t>
    </dgm:pt>
    <dgm:pt modelId="{6DB763A3-62FA-C549-9030-730386E80730}" type="sibTrans" cxnId="{D574928B-6AEF-BC4B-ACAC-6D6BEA0625BF}">
      <dgm:prSet/>
      <dgm:spPr/>
      <dgm:t>
        <a:bodyPr/>
        <a:lstStyle/>
        <a:p>
          <a:endParaRPr lang="es-ES"/>
        </a:p>
      </dgm:t>
    </dgm:pt>
    <dgm:pt modelId="{00701062-7A16-DA42-AC5E-B1B70684A268}">
      <dgm:prSet custT="1"/>
      <dgm:spPr/>
      <dgm:t>
        <a:bodyPr/>
        <a:lstStyle/>
        <a:p>
          <a:r>
            <a:rPr lang="es-ES" sz="2400" dirty="0" smtClean="0"/>
            <a:t>Algunos talleres con la participación de algunas universidades</a:t>
          </a:r>
          <a:endParaRPr lang="es-ES" sz="2400" dirty="0"/>
        </a:p>
      </dgm:t>
    </dgm:pt>
    <dgm:pt modelId="{4F0469E9-7035-7E43-B434-369669B661E8}" type="parTrans" cxnId="{93F054A3-3247-DB4A-B626-0B338F2F3CCA}">
      <dgm:prSet/>
      <dgm:spPr/>
      <dgm:t>
        <a:bodyPr/>
        <a:lstStyle/>
        <a:p>
          <a:endParaRPr lang="es-ES"/>
        </a:p>
      </dgm:t>
    </dgm:pt>
    <dgm:pt modelId="{75B5A27E-057E-2D4C-90D1-38D4B41E4FF4}" type="sibTrans" cxnId="{93F054A3-3247-DB4A-B626-0B338F2F3CCA}">
      <dgm:prSet/>
      <dgm:spPr/>
      <dgm:t>
        <a:bodyPr/>
        <a:lstStyle/>
        <a:p>
          <a:endParaRPr lang="es-ES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A6DAA6D-AD28-9A43-B5F6-3BE32BA08BF6}" type="pres">
      <dgm:prSet presAssocID="{EF3F4826-5068-9946-8EEA-9FB50A6DD358}" presName="boxAndChildren" presStyleCnt="0"/>
      <dgm:spPr/>
    </dgm:pt>
    <dgm:pt modelId="{66076F78-8A8B-D847-A322-3BAD1AC056BF}" type="pres">
      <dgm:prSet presAssocID="{EF3F4826-5068-9946-8EEA-9FB50A6DD358}" presName="parentTextBox" presStyleLbl="node1" presStyleIdx="0" presStyleCnt="6" custScaleY="124363"/>
      <dgm:spPr/>
      <dgm:t>
        <a:bodyPr/>
        <a:lstStyle/>
        <a:p>
          <a:endParaRPr lang="es-ES"/>
        </a:p>
      </dgm:t>
    </dgm:pt>
    <dgm:pt modelId="{D60FDCDE-2B31-C24E-9F62-1F4675199D4B}" type="pres">
      <dgm:prSet presAssocID="{75B5A27E-057E-2D4C-90D1-38D4B41E4FF4}" presName="sp" presStyleCnt="0"/>
      <dgm:spPr/>
    </dgm:pt>
    <dgm:pt modelId="{D3DE41AA-EC90-314C-B090-6678248BF175}" type="pres">
      <dgm:prSet presAssocID="{00701062-7A16-DA42-AC5E-B1B70684A268}" presName="arrowAndChildren" presStyleCnt="0"/>
      <dgm:spPr/>
    </dgm:pt>
    <dgm:pt modelId="{CA385224-CD28-C14D-9D7D-E0E1C080A1C1}" type="pres">
      <dgm:prSet presAssocID="{00701062-7A16-DA42-AC5E-B1B70684A268}" presName="parentTextArrow" presStyleLbl="node1" presStyleIdx="1" presStyleCnt="6"/>
      <dgm:spPr/>
      <dgm:t>
        <a:bodyPr/>
        <a:lstStyle/>
        <a:p>
          <a:endParaRPr lang="es-ES"/>
        </a:p>
      </dgm:t>
    </dgm:pt>
    <dgm:pt modelId="{8465CE78-3C28-3F40-B729-90AEF65242E3}" type="pres">
      <dgm:prSet presAssocID="{6DB763A3-62FA-C549-9030-730386E80730}" presName="sp" presStyleCnt="0"/>
      <dgm:spPr/>
    </dgm:pt>
    <dgm:pt modelId="{DE5BC6C9-EACC-224E-B67A-6387C864FCBE}" type="pres">
      <dgm:prSet presAssocID="{E3BB8832-48DE-0A4B-9FB1-2740821049C4}" presName="arrowAndChildren" presStyleCnt="0"/>
      <dgm:spPr/>
    </dgm:pt>
    <dgm:pt modelId="{7E305DD1-C08E-4140-8F14-395057EB235E}" type="pres">
      <dgm:prSet presAssocID="{E3BB8832-48DE-0A4B-9FB1-2740821049C4}" presName="parentTextArrow" presStyleLbl="node1" presStyleIdx="2" presStyleCnt="6"/>
      <dgm:spPr/>
      <dgm:t>
        <a:bodyPr/>
        <a:lstStyle/>
        <a:p>
          <a:endParaRPr lang="es-ES"/>
        </a:p>
      </dgm:t>
    </dgm:pt>
    <dgm:pt modelId="{876AD5F2-2570-B940-95C1-C102533D55DD}" type="pres">
      <dgm:prSet presAssocID="{18B44367-3354-4949-9F32-375027394971}" presName="sp" presStyleCnt="0"/>
      <dgm:spPr/>
    </dgm:pt>
    <dgm:pt modelId="{0A6B902C-C5B5-5B46-A19A-9B15B83B8748}" type="pres">
      <dgm:prSet presAssocID="{4C13A679-9FC5-CB45-927A-F6CBDC7A644F}" presName="arrowAndChildren" presStyleCnt="0"/>
      <dgm:spPr/>
    </dgm:pt>
    <dgm:pt modelId="{2AD3055D-1A70-5046-A4CF-788850F0EE28}" type="pres">
      <dgm:prSet presAssocID="{4C13A679-9FC5-CB45-927A-F6CBDC7A644F}" presName="parentTextArrow" presStyleLbl="node1" presStyleIdx="3" presStyleCnt="6" custLinFactNeighborY="3537"/>
      <dgm:spPr/>
      <dgm:t>
        <a:bodyPr/>
        <a:lstStyle/>
        <a:p>
          <a:endParaRPr lang="es-ES"/>
        </a:p>
      </dgm:t>
    </dgm:pt>
    <dgm:pt modelId="{7A3A974C-39C1-4599-9711-55E63C3EA30A}" type="pres">
      <dgm:prSet presAssocID="{D27DE460-925C-4EC9-BE6C-DF500DC07006}" presName="sp" presStyleCnt="0"/>
      <dgm:spPr/>
    </dgm:pt>
    <dgm:pt modelId="{DB86AFAF-EB51-497E-986E-5D836C5EA2BA}" type="pres">
      <dgm:prSet presAssocID="{B0032CAE-BFE0-412F-AA25-9570352353C2}" presName="arrowAndChildren" presStyleCnt="0"/>
      <dgm:spPr/>
    </dgm:pt>
    <dgm:pt modelId="{C1143241-FCA7-4B37-9AD0-C1F81F8EC826}" type="pres">
      <dgm:prSet presAssocID="{B0032CAE-BFE0-412F-AA25-9570352353C2}" presName="parentTextArrow" presStyleLbl="node1" presStyleIdx="4" presStyleCnt="6" custScaleY="139593" custLinFactNeighborY="18470"/>
      <dgm:spPr/>
      <dgm:t>
        <a:bodyPr/>
        <a:lstStyle/>
        <a:p>
          <a:endParaRPr lang="es-CO"/>
        </a:p>
      </dgm:t>
    </dgm:pt>
    <dgm:pt modelId="{7EC79983-1EE9-47A5-8122-A1B6F2E949E1}" type="pres">
      <dgm:prSet presAssocID="{552279B7-B67F-4C5D-AC19-0BD92BEDF700}" presName="sp" presStyleCnt="0"/>
      <dgm:spPr/>
    </dgm:pt>
    <dgm:pt modelId="{02D23FDC-02EC-45ED-A334-E0D8DB8A5507}" type="pres">
      <dgm:prSet presAssocID="{3251BA05-9897-475E-9CE9-B0907AC2546F}" presName="arrowAndChildren" presStyleCnt="0"/>
      <dgm:spPr/>
    </dgm:pt>
    <dgm:pt modelId="{0B4864E5-D3DC-46DF-8E4B-7DF845361E3B}" type="pres">
      <dgm:prSet presAssocID="{3251BA05-9897-475E-9CE9-B0907AC2546F}" presName="parentTextArrow" presStyleLbl="node1" presStyleIdx="5" presStyleCnt="6" custAng="0" custScaleY="96985" custLinFactNeighborY="15100"/>
      <dgm:spPr/>
      <dgm:t>
        <a:bodyPr/>
        <a:lstStyle/>
        <a:p>
          <a:endParaRPr lang="es-CO"/>
        </a:p>
      </dgm:t>
    </dgm:pt>
  </dgm:ptLst>
  <dgm:cxnLst>
    <dgm:cxn modelId="{8BE540C7-64BE-D443-A4EA-6ECCF2160129}" srcId="{6193014F-59FC-46DE-8FAA-13A5A4C7F601}" destId="{EF3F4826-5068-9946-8EEA-9FB50A6DD358}" srcOrd="5" destOrd="0" parTransId="{B38D4336-06D8-0C4E-967A-F91905A1EE51}" sibTransId="{CF743CC0-BB6B-044A-9D3E-FE54B5E3206C}"/>
    <dgm:cxn modelId="{1B0D796F-220B-D44C-8F4C-8456DA9BE220}" srcId="{6193014F-59FC-46DE-8FAA-13A5A4C7F601}" destId="{4C13A679-9FC5-CB45-927A-F6CBDC7A644F}" srcOrd="2" destOrd="0" parTransId="{89FC66B8-D825-E54A-A00D-3F29A82A20E6}" sibTransId="{18B44367-3354-4949-9F32-375027394971}"/>
    <dgm:cxn modelId="{DA52E5F9-D5A3-2049-B262-EF8D88E717A3}" type="presOf" srcId="{EF3F4826-5068-9946-8EEA-9FB50A6DD358}" destId="{66076F78-8A8B-D847-A322-3BAD1AC056BF}" srcOrd="0" destOrd="0" presId="urn:microsoft.com/office/officeart/2005/8/layout/process4"/>
    <dgm:cxn modelId="{D2D3F9B8-A747-994D-BA16-002951EBEBE3}" type="presOf" srcId="{00701062-7A16-DA42-AC5E-B1B70684A268}" destId="{CA385224-CD28-C14D-9D7D-E0E1C080A1C1}" srcOrd="0" destOrd="0" presId="urn:microsoft.com/office/officeart/2005/8/layout/process4"/>
    <dgm:cxn modelId="{E3E6D9B6-8B85-B349-ABCA-FDAB3564EEDB}" type="presOf" srcId="{4C13A679-9FC5-CB45-927A-F6CBDC7A644F}" destId="{2AD3055D-1A70-5046-A4CF-788850F0EE28}" srcOrd="0" destOrd="0" presId="urn:microsoft.com/office/officeart/2005/8/layout/process4"/>
    <dgm:cxn modelId="{5491E588-AC04-0F4D-B2B7-280AA3D443AF}" type="presOf" srcId="{6193014F-59FC-46DE-8FAA-13A5A4C7F601}" destId="{CD1AF0A3-293B-417A-B091-800DD2E4F86D}" srcOrd="0" destOrd="0" presId="urn:microsoft.com/office/officeart/2005/8/layout/process4"/>
    <dgm:cxn modelId="{7713E43B-7286-9141-B9DD-05CF0611D3C3}" type="presOf" srcId="{B0032CAE-BFE0-412F-AA25-9570352353C2}" destId="{C1143241-FCA7-4B37-9AD0-C1F81F8EC826}" srcOrd="0" destOrd="0" presId="urn:microsoft.com/office/officeart/2005/8/layout/process4"/>
    <dgm:cxn modelId="{EDDCB7F2-17FA-D642-9C4D-3DB853503C8B}" type="presOf" srcId="{E3BB8832-48DE-0A4B-9FB1-2740821049C4}" destId="{7E305DD1-C08E-4140-8F14-395057EB235E}" srcOrd="0" destOrd="0" presId="urn:microsoft.com/office/officeart/2005/8/layout/process4"/>
    <dgm:cxn modelId="{D574928B-6AEF-BC4B-ACAC-6D6BEA0625BF}" srcId="{6193014F-59FC-46DE-8FAA-13A5A4C7F601}" destId="{E3BB8832-48DE-0A4B-9FB1-2740821049C4}" srcOrd="3" destOrd="0" parTransId="{1608BCFE-EB74-1C4A-A482-CF0A38A1F96E}" sibTransId="{6DB763A3-62FA-C549-9030-730386E80730}"/>
    <dgm:cxn modelId="{AEF9DDB1-E978-4BB1-8B22-12BDF700D95B}" srcId="{6193014F-59FC-46DE-8FAA-13A5A4C7F601}" destId="{B0032CAE-BFE0-412F-AA25-9570352353C2}" srcOrd="1" destOrd="0" parTransId="{881485BA-7F94-4CE7-8CDF-C718D09DB7C4}" sibTransId="{D27DE460-925C-4EC9-BE6C-DF500DC07006}"/>
    <dgm:cxn modelId="{6FF64A28-004A-E64C-876E-ABD8B5132357}" type="presOf" srcId="{3251BA05-9897-475E-9CE9-B0907AC2546F}" destId="{0B4864E5-D3DC-46DF-8E4B-7DF845361E3B}" srcOrd="0" destOrd="0" presId="urn:microsoft.com/office/officeart/2005/8/layout/process4"/>
    <dgm:cxn modelId="{B705915A-B7B7-44BB-86B9-2580136A7811}" srcId="{6193014F-59FC-46DE-8FAA-13A5A4C7F601}" destId="{3251BA05-9897-475E-9CE9-B0907AC2546F}" srcOrd="0" destOrd="0" parTransId="{22273B9D-E357-4735-99AD-3623EC7C1DAF}" sibTransId="{552279B7-B67F-4C5D-AC19-0BD92BEDF700}"/>
    <dgm:cxn modelId="{93F054A3-3247-DB4A-B626-0B338F2F3CCA}" srcId="{6193014F-59FC-46DE-8FAA-13A5A4C7F601}" destId="{00701062-7A16-DA42-AC5E-B1B70684A268}" srcOrd="4" destOrd="0" parTransId="{4F0469E9-7035-7E43-B434-369669B661E8}" sibTransId="{75B5A27E-057E-2D4C-90D1-38D4B41E4FF4}"/>
    <dgm:cxn modelId="{0AACA04D-BEC7-F24B-B433-CCA64F659FA8}" type="presParOf" srcId="{CD1AF0A3-293B-417A-B091-800DD2E4F86D}" destId="{9A6DAA6D-AD28-9A43-B5F6-3BE32BA08BF6}" srcOrd="0" destOrd="0" presId="urn:microsoft.com/office/officeart/2005/8/layout/process4"/>
    <dgm:cxn modelId="{0B53960C-67A2-874E-9E16-F255AB6A092B}" type="presParOf" srcId="{9A6DAA6D-AD28-9A43-B5F6-3BE32BA08BF6}" destId="{66076F78-8A8B-D847-A322-3BAD1AC056BF}" srcOrd="0" destOrd="0" presId="urn:microsoft.com/office/officeart/2005/8/layout/process4"/>
    <dgm:cxn modelId="{B5E85979-8244-664E-B4A8-E81ED280530D}" type="presParOf" srcId="{CD1AF0A3-293B-417A-B091-800DD2E4F86D}" destId="{D60FDCDE-2B31-C24E-9F62-1F4675199D4B}" srcOrd="1" destOrd="0" presId="urn:microsoft.com/office/officeart/2005/8/layout/process4"/>
    <dgm:cxn modelId="{325A51ED-E15C-2A41-9E8E-0C3FB27A2DCC}" type="presParOf" srcId="{CD1AF0A3-293B-417A-B091-800DD2E4F86D}" destId="{D3DE41AA-EC90-314C-B090-6678248BF175}" srcOrd="2" destOrd="0" presId="urn:microsoft.com/office/officeart/2005/8/layout/process4"/>
    <dgm:cxn modelId="{FF60F0D7-F274-094E-98E6-5F1D1EB9D85B}" type="presParOf" srcId="{D3DE41AA-EC90-314C-B090-6678248BF175}" destId="{CA385224-CD28-C14D-9D7D-E0E1C080A1C1}" srcOrd="0" destOrd="0" presId="urn:microsoft.com/office/officeart/2005/8/layout/process4"/>
    <dgm:cxn modelId="{91DE93D6-08CC-7F45-8FCF-FB5A0D1712D9}" type="presParOf" srcId="{CD1AF0A3-293B-417A-B091-800DD2E4F86D}" destId="{8465CE78-3C28-3F40-B729-90AEF65242E3}" srcOrd="3" destOrd="0" presId="urn:microsoft.com/office/officeart/2005/8/layout/process4"/>
    <dgm:cxn modelId="{D37428BD-077E-374E-913B-C8B01F0CAD06}" type="presParOf" srcId="{CD1AF0A3-293B-417A-B091-800DD2E4F86D}" destId="{DE5BC6C9-EACC-224E-B67A-6387C864FCBE}" srcOrd="4" destOrd="0" presId="urn:microsoft.com/office/officeart/2005/8/layout/process4"/>
    <dgm:cxn modelId="{C551B357-CB1A-6A47-A92F-01E236C8DEF0}" type="presParOf" srcId="{DE5BC6C9-EACC-224E-B67A-6387C864FCBE}" destId="{7E305DD1-C08E-4140-8F14-395057EB235E}" srcOrd="0" destOrd="0" presId="urn:microsoft.com/office/officeart/2005/8/layout/process4"/>
    <dgm:cxn modelId="{6F5360A7-093A-744E-B4CB-17BB30072A09}" type="presParOf" srcId="{CD1AF0A3-293B-417A-B091-800DD2E4F86D}" destId="{876AD5F2-2570-B940-95C1-C102533D55DD}" srcOrd="5" destOrd="0" presId="urn:microsoft.com/office/officeart/2005/8/layout/process4"/>
    <dgm:cxn modelId="{34C52048-C67B-9444-8368-F6224F342F95}" type="presParOf" srcId="{CD1AF0A3-293B-417A-B091-800DD2E4F86D}" destId="{0A6B902C-C5B5-5B46-A19A-9B15B83B8748}" srcOrd="6" destOrd="0" presId="urn:microsoft.com/office/officeart/2005/8/layout/process4"/>
    <dgm:cxn modelId="{0F7EB9CD-4569-3E49-B5B1-B56768DB797E}" type="presParOf" srcId="{0A6B902C-C5B5-5B46-A19A-9B15B83B8748}" destId="{2AD3055D-1A70-5046-A4CF-788850F0EE28}" srcOrd="0" destOrd="0" presId="urn:microsoft.com/office/officeart/2005/8/layout/process4"/>
    <dgm:cxn modelId="{CDEFF8C9-B0FB-4247-B4F2-FE5EB82CBFEC}" type="presParOf" srcId="{CD1AF0A3-293B-417A-B091-800DD2E4F86D}" destId="{7A3A974C-39C1-4599-9711-55E63C3EA30A}" srcOrd="7" destOrd="0" presId="urn:microsoft.com/office/officeart/2005/8/layout/process4"/>
    <dgm:cxn modelId="{570329C1-1D36-C747-B984-E6C89B4B1668}" type="presParOf" srcId="{CD1AF0A3-293B-417A-B091-800DD2E4F86D}" destId="{DB86AFAF-EB51-497E-986E-5D836C5EA2BA}" srcOrd="8" destOrd="0" presId="urn:microsoft.com/office/officeart/2005/8/layout/process4"/>
    <dgm:cxn modelId="{1B7E5EFD-66D5-E54A-9961-EA4190EB3CB8}" type="presParOf" srcId="{DB86AFAF-EB51-497E-986E-5D836C5EA2BA}" destId="{C1143241-FCA7-4B37-9AD0-C1F81F8EC826}" srcOrd="0" destOrd="0" presId="urn:microsoft.com/office/officeart/2005/8/layout/process4"/>
    <dgm:cxn modelId="{86E8F6D6-64B2-154F-8859-047DC2074393}" type="presParOf" srcId="{CD1AF0A3-293B-417A-B091-800DD2E4F86D}" destId="{7EC79983-1EE9-47A5-8122-A1B6F2E949E1}" srcOrd="9" destOrd="0" presId="urn:microsoft.com/office/officeart/2005/8/layout/process4"/>
    <dgm:cxn modelId="{EBE3AC80-6F78-2E47-8C34-12CEB5109E72}" type="presParOf" srcId="{CD1AF0A3-293B-417A-B091-800DD2E4F86D}" destId="{02D23FDC-02EC-45ED-A334-E0D8DB8A5507}" srcOrd="10" destOrd="0" presId="urn:microsoft.com/office/officeart/2005/8/layout/process4"/>
    <dgm:cxn modelId="{01BF90F2-B089-9249-9BC2-1A1B2C82FA63}" type="presParOf" srcId="{02D23FDC-02EC-45ED-A334-E0D8DB8A5507}" destId="{0B4864E5-D3DC-46DF-8E4B-7DF845361E3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140E61-3AA3-47DD-AB28-5F97DB47A9A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5308D843-8C61-4629-ADEE-993B6F735AA4}">
      <dgm:prSet phldrT="[Texto]" custT="1"/>
      <dgm:spPr/>
      <dgm:t>
        <a:bodyPr/>
        <a:lstStyle/>
        <a:p>
          <a:r>
            <a:rPr lang="es-CO" sz="4400" dirty="0" smtClean="0"/>
            <a:t>Grupo 2 – DEC. 3022/13 Y 2267/14</a:t>
          </a:r>
          <a:endParaRPr lang="es-CO" sz="4400" dirty="0"/>
        </a:p>
      </dgm:t>
    </dgm:pt>
    <dgm:pt modelId="{51E95A2E-913B-47EB-A589-8B01E2F50F87}" type="parTrans" cxnId="{A0AD099B-D168-45D4-B4C7-C7916F7FEA3D}">
      <dgm:prSet/>
      <dgm:spPr/>
      <dgm:t>
        <a:bodyPr/>
        <a:lstStyle/>
        <a:p>
          <a:endParaRPr lang="es-CO"/>
        </a:p>
      </dgm:t>
    </dgm:pt>
    <dgm:pt modelId="{3C3672EE-8C13-4849-9AE1-58B8875EA11D}" type="sibTrans" cxnId="{A0AD099B-D168-45D4-B4C7-C7916F7FEA3D}">
      <dgm:prSet/>
      <dgm:spPr/>
      <dgm:t>
        <a:bodyPr/>
        <a:lstStyle/>
        <a:p>
          <a:endParaRPr lang="es-CO"/>
        </a:p>
      </dgm:t>
    </dgm:pt>
    <dgm:pt modelId="{FE3D4881-4D4F-4CFF-AA3C-236A8B873FA9}">
      <dgm:prSet phldrT="[Texto]" custT="1"/>
      <dgm:spPr/>
      <dgm:t>
        <a:bodyPr/>
        <a:lstStyle/>
        <a:p>
          <a:r>
            <a:rPr lang="es-CO" sz="2400" dirty="0" smtClean="0"/>
            <a:t>Entidades con activos superiores a </a:t>
          </a:r>
          <a:r>
            <a:rPr lang="es-CO" sz="2400" dirty="0" smtClean="0">
              <a:solidFill>
                <a:srgbClr val="FF0000"/>
              </a:solidFill>
            </a:rPr>
            <a:t>30.000 SMLMV o con más de 200</a:t>
          </a:r>
          <a:r>
            <a:rPr lang="es-CO" sz="2400" dirty="0" smtClean="0"/>
            <a:t> empleados que no pertenezcan al Grupo 1 </a:t>
          </a:r>
          <a:endParaRPr lang="es-CO" sz="2400" dirty="0"/>
        </a:p>
      </dgm:t>
    </dgm:pt>
    <dgm:pt modelId="{128B39BB-6921-4D26-99F6-927440EBFE03}" type="parTrans" cxnId="{434518FF-42B1-49E0-8C79-03FFAAA50E11}">
      <dgm:prSet/>
      <dgm:spPr/>
      <dgm:t>
        <a:bodyPr/>
        <a:lstStyle/>
        <a:p>
          <a:endParaRPr lang="es-CO"/>
        </a:p>
      </dgm:t>
    </dgm:pt>
    <dgm:pt modelId="{7DB1D611-990D-494F-8E68-F0ACE92442AA}" type="sibTrans" cxnId="{434518FF-42B1-49E0-8C79-03FFAAA50E11}">
      <dgm:prSet/>
      <dgm:spPr/>
      <dgm:t>
        <a:bodyPr/>
        <a:lstStyle/>
        <a:p>
          <a:endParaRPr lang="es-CO"/>
        </a:p>
      </dgm:t>
    </dgm:pt>
    <dgm:pt modelId="{B0EAEE1B-2F68-4418-A244-B7DDE38C7B49}">
      <dgm:prSet custT="1"/>
      <dgm:spPr/>
      <dgm:t>
        <a:bodyPr/>
        <a:lstStyle/>
        <a:p>
          <a:r>
            <a:rPr lang="es-CO" sz="2400" dirty="0" smtClean="0">
              <a:solidFill>
                <a:srgbClr val="00B050"/>
              </a:solidFill>
            </a:rPr>
            <a:t>Microempresas </a:t>
          </a:r>
          <a:r>
            <a:rPr lang="es-CO" sz="2400" dirty="0" smtClean="0"/>
            <a:t>con activos de menos de 500 SMLMV y 10 empleados y cuyos </a:t>
          </a:r>
          <a:r>
            <a:rPr lang="es-CO" sz="2400" dirty="0" smtClean="0">
              <a:solidFill>
                <a:srgbClr val="FF0000"/>
              </a:solidFill>
            </a:rPr>
            <a:t>ingresos brutos</a:t>
          </a:r>
          <a:r>
            <a:rPr lang="es-CO" sz="2400" dirty="0" smtClean="0"/>
            <a:t> anuales sean iguales o superiores a </a:t>
          </a:r>
          <a:r>
            <a:rPr lang="es-CO" sz="2400" dirty="0" smtClean="0">
              <a:solidFill>
                <a:srgbClr val="FF0000"/>
              </a:solidFill>
            </a:rPr>
            <a:t>6.000 SMMLV</a:t>
          </a:r>
          <a:r>
            <a:rPr lang="es-CO" sz="2400" dirty="0" smtClean="0"/>
            <a:t>.  </a:t>
          </a:r>
          <a:endParaRPr lang="es-CO" sz="2400" dirty="0"/>
        </a:p>
      </dgm:t>
    </dgm:pt>
    <dgm:pt modelId="{A6100968-D6CB-4C3B-97FA-35057FD62C6F}" type="parTrans" cxnId="{451C5012-DC32-4D92-A058-6A5BBA6FB350}">
      <dgm:prSet/>
      <dgm:spPr/>
      <dgm:t>
        <a:bodyPr/>
        <a:lstStyle/>
        <a:p>
          <a:endParaRPr lang="es-CO"/>
        </a:p>
      </dgm:t>
    </dgm:pt>
    <dgm:pt modelId="{B771EBAD-DD4A-4F1B-976F-8E382F163CC8}" type="sibTrans" cxnId="{451C5012-DC32-4D92-A058-6A5BBA6FB350}">
      <dgm:prSet/>
      <dgm:spPr/>
      <dgm:t>
        <a:bodyPr/>
        <a:lstStyle/>
        <a:p>
          <a:endParaRPr lang="es-CO"/>
        </a:p>
      </dgm:t>
    </dgm:pt>
    <dgm:pt modelId="{1612E963-D555-AD45-AE84-455928187809}">
      <dgm:prSet phldrT="[Texto]" custT="1"/>
      <dgm:spPr/>
      <dgm:t>
        <a:bodyPr/>
        <a:lstStyle/>
        <a:p>
          <a:r>
            <a:rPr lang="es-CO" sz="2400" dirty="0" smtClean="0"/>
            <a:t>Los portafolios de terceros, los negocios fiduciarios y cualquier otro vehículo de propósito especial administrados por entidades vigiladas por la SFC, que no pertenezcan o no establezcan aplicar MTN del Grupo1</a:t>
          </a:r>
          <a:endParaRPr lang="es-CO" sz="2400" dirty="0"/>
        </a:p>
      </dgm:t>
    </dgm:pt>
    <dgm:pt modelId="{C788F2F3-CA25-4243-94CE-D7898CEB0FCC}" type="parTrans" cxnId="{D7311A3F-1071-4A4B-85A3-C1E805E5D8AD}">
      <dgm:prSet/>
      <dgm:spPr/>
      <dgm:t>
        <a:bodyPr/>
        <a:lstStyle/>
        <a:p>
          <a:endParaRPr lang="es-ES"/>
        </a:p>
      </dgm:t>
    </dgm:pt>
    <dgm:pt modelId="{DD60BAEF-321C-1644-AD19-ECF65764EE9D}" type="sibTrans" cxnId="{D7311A3F-1071-4A4B-85A3-C1E805E5D8AD}">
      <dgm:prSet/>
      <dgm:spPr/>
      <dgm:t>
        <a:bodyPr/>
        <a:lstStyle/>
        <a:p>
          <a:endParaRPr lang="es-ES"/>
        </a:p>
      </dgm:t>
    </dgm:pt>
    <dgm:pt modelId="{AD9DB0F3-09B1-4939-955A-D0D5242BB425}">
      <dgm:prSet custT="1"/>
      <dgm:spPr/>
      <dgm:t>
        <a:bodyPr/>
        <a:lstStyle/>
        <a:p>
          <a:r>
            <a:rPr lang="es-CO" sz="2400" dirty="0" smtClean="0"/>
            <a:t>Entidades con activos totales </a:t>
          </a:r>
          <a:r>
            <a:rPr lang="es-CO" sz="2400" dirty="0" smtClean="0">
              <a:solidFill>
                <a:srgbClr val="FF0000"/>
              </a:solidFill>
            </a:rPr>
            <a:t>entre 500 y 30.000 </a:t>
          </a:r>
          <a:r>
            <a:rPr lang="es-CO" sz="2400" dirty="0" smtClean="0"/>
            <a:t>SMLMV o que tengan entre </a:t>
          </a:r>
          <a:r>
            <a:rPr lang="es-CO" sz="2400" dirty="0" smtClean="0">
              <a:solidFill>
                <a:srgbClr val="00B050"/>
              </a:solidFill>
            </a:rPr>
            <a:t>11 y 200 </a:t>
          </a:r>
          <a:r>
            <a:rPr lang="es-CO" sz="2400" dirty="0" smtClean="0"/>
            <a:t>empleados y que no sean emisores de valores ni entidades de interés público; y</a:t>
          </a:r>
          <a:endParaRPr lang="es-CO" sz="2400" dirty="0"/>
        </a:p>
      </dgm:t>
    </dgm:pt>
    <dgm:pt modelId="{1F06FC74-A22C-44C7-8A89-8197216E2EF2}" type="sibTrans" cxnId="{925361EC-901D-4A3C-8876-3D29A5CE6144}">
      <dgm:prSet/>
      <dgm:spPr/>
      <dgm:t>
        <a:bodyPr/>
        <a:lstStyle/>
        <a:p>
          <a:endParaRPr lang="es-CO"/>
        </a:p>
      </dgm:t>
    </dgm:pt>
    <dgm:pt modelId="{30164BC4-30B1-432E-8DCF-F1BDDBF6C52C}" type="parTrans" cxnId="{925361EC-901D-4A3C-8876-3D29A5CE6144}">
      <dgm:prSet/>
      <dgm:spPr/>
      <dgm:t>
        <a:bodyPr/>
        <a:lstStyle/>
        <a:p>
          <a:endParaRPr lang="es-CO"/>
        </a:p>
      </dgm:t>
    </dgm:pt>
    <dgm:pt modelId="{F7D0BC2F-EB07-4C65-8467-067F73DE8A16}" type="pres">
      <dgm:prSet presAssocID="{3A140E61-3AA3-47DD-AB28-5F97DB47A9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2871091-D2A2-4C83-84F9-B57739DB562A}" type="pres">
      <dgm:prSet presAssocID="{5308D843-8C61-4629-ADEE-993B6F735AA4}" presName="root1" presStyleCnt="0"/>
      <dgm:spPr/>
    </dgm:pt>
    <dgm:pt modelId="{DF38926B-0D49-4450-BC78-C2B609060955}" type="pres">
      <dgm:prSet presAssocID="{5308D843-8C61-4629-ADEE-993B6F735AA4}" presName="LevelOneTextNode" presStyleLbl="node0" presStyleIdx="0" presStyleCnt="1" custScaleX="129288" custScaleY="140374" custLinFactX="-27726" custLinFactNeighborX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A781B57-E70E-4CCA-8A15-AD8387866C8C}" type="pres">
      <dgm:prSet presAssocID="{5308D843-8C61-4629-ADEE-993B6F735AA4}" presName="level2hierChild" presStyleCnt="0"/>
      <dgm:spPr/>
    </dgm:pt>
    <dgm:pt modelId="{A5784DBF-00DE-4CED-B533-67227511E833}" type="pres">
      <dgm:prSet presAssocID="{128B39BB-6921-4D26-99F6-927440EBFE03}" presName="conn2-1" presStyleLbl="parChTrans1D2" presStyleIdx="0" presStyleCnt="4"/>
      <dgm:spPr/>
      <dgm:t>
        <a:bodyPr/>
        <a:lstStyle/>
        <a:p>
          <a:endParaRPr lang="es-CO"/>
        </a:p>
      </dgm:t>
    </dgm:pt>
    <dgm:pt modelId="{A098C903-130E-4C08-9F70-FEC5271D7539}" type="pres">
      <dgm:prSet presAssocID="{128B39BB-6921-4D26-99F6-927440EBFE03}" presName="connTx" presStyleLbl="parChTrans1D2" presStyleIdx="0" presStyleCnt="4"/>
      <dgm:spPr/>
      <dgm:t>
        <a:bodyPr/>
        <a:lstStyle/>
        <a:p>
          <a:endParaRPr lang="es-CO"/>
        </a:p>
      </dgm:t>
    </dgm:pt>
    <dgm:pt modelId="{B7EEEFAA-6DEC-4D17-81FB-AD72E2B0A89F}" type="pres">
      <dgm:prSet presAssocID="{FE3D4881-4D4F-4CFF-AA3C-236A8B873FA9}" presName="root2" presStyleCnt="0"/>
      <dgm:spPr/>
    </dgm:pt>
    <dgm:pt modelId="{ACAA4A14-579A-48E0-BE8A-DA1E78428104}" type="pres">
      <dgm:prSet presAssocID="{FE3D4881-4D4F-4CFF-AA3C-236A8B873FA9}" presName="LevelTwoTextNode" presStyleLbl="node2" presStyleIdx="0" presStyleCnt="4" custScaleX="264369" custScaleY="14207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651EB2A-7190-44D8-92F0-E80B8EC8AFD7}" type="pres">
      <dgm:prSet presAssocID="{FE3D4881-4D4F-4CFF-AA3C-236A8B873FA9}" presName="level3hierChild" presStyleCnt="0"/>
      <dgm:spPr/>
    </dgm:pt>
    <dgm:pt modelId="{ECD73512-0EC4-4E42-AEF4-E556D9ECDB81}" type="pres">
      <dgm:prSet presAssocID="{C788F2F3-CA25-4243-94CE-D7898CEB0FCC}" presName="conn2-1" presStyleLbl="parChTrans1D2" presStyleIdx="1" presStyleCnt="4"/>
      <dgm:spPr/>
      <dgm:t>
        <a:bodyPr/>
        <a:lstStyle/>
        <a:p>
          <a:endParaRPr lang="es-ES"/>
        </a:p>
      </dgm:t>
    </dgm:pt>
    <dgm:pt modelId="{A8526ED4-6FEC-4F4B-9C9E-DFDD6F1080CC}" type="pres">
      <dgm:prSet presAssocID="{C788F2F3-CA25-4243-94CE-D7898CEB0FCC}" presName="connTx" presStyleLbl="parChTrans1D2" presStyleIdx="1" presStyleCnt="4"/>
      <dgm:spPr/>
      <dgm:t>
        <a:bodyPr/>
        <a:lstStyle/>
        <a:p>
          <a:endParaRPr lang="es-ES"/>
        </a:p>
      </dgm:t>
    </dgm:pt>
    <dgm:pt modelId="{83B08546-581D-6948-A140-8037C7EF232A}" type="pres">
      <dgm:prSet presAssocID="{1612E963-D555-AD45-AE84-455928187809}" presName="root2" presStyleCnt="0"/>
      <dgm:spPr/>
    </dgm:pt>
    <dgm:pt modelId="{010A30A6-43CE-0741-828A-9EF0D537DAD7}" type="pres">
      <dgm:prSet presAssocID="{1612E963-D555-AD45-AE84-455928187809}" presName="LevelTwoTextNode" presStyleLbl="node2" presStyleIdx="1" presStyleCnt="4" custScaleX="270490" custScaleY="18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C593B0C-86EF-E447-A093-B4A7E56CC5BF}" type="pres">
      <dgm:prSet presAssocID="{1612E963-D555-AD45-AE84-455928187809}" presName="level3hierChild" presStyleCnt="0"/>
      <dgm:spPr/>
    </dgm:pt>
    <dgm:pt modelId="{C3B24B70-BF55-4FBF-BFED-206BAFF49F5D}" type="pres">
      <dgm:prSet presAssocID="{30164BC4-30B1-432E-8DCF-F1BDDBF6C52C}" presName="conn2-1" presStyleLbl="parChTrans1D2" presStyleIdx="2" presStyleCnt="4"/>
      <dgm:spPr/>
      <dgm:t>
        <a:bodyPr/>
        <a:lstStyle/>
        <a:p>
          <a:endParaRPr lang="es-CO"/>
        </a:p>
      </dgm:t>
    </dgm:pt>
    <dgm:pt modelId="{F32B40FB-3256-4650-999B-E2DF3BC23BE3}" type="pres">
      <dgm:prSet presAssocID="{30164BC4-30B1-432E-8DCF-F1BDDBF6C52C}" presName="connTx" presStyleLbl="parChTrans1D2" presStyleIdx="2" presStyleCnt="4"/>
      <dgm:spPr/>
      <dgm:t>
        <a:bodyPr/>
        <a:lstStyle/>
        <a:p>
          <a:endParaRPr lang="es-CO"/>
        </a:p>
      </dgm:t>
    </dgm:pt>
    <dgm:pt modelId="{8D11ED98-7608-4A01-A341-212F981CDD78}" type="pres">
      <dgm:prSet presAssocID="{AD9DB0F3-09B1-4939-955A-D0D5242BB425}" presName="root2" presStyleCnt="0"/>
      <dgm:spPr/>
    </dgm:pt>
    <dgm:pt modelId="{D79B026F-CF23-4461-9FFF-EE5ACB8F7364}" type="pres">
      <dgm:prSet presAssocID="{AD9DB0F3-09B1-4939-955A-D0D5242BB425}" presName="LevelTwoTextNode" presStyleLbl="node2" presStyleIdx="2" presStyleCnt="4" custScaleX="270984" custScaleY="14207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2A6A52C-45C7-41DB-A135-0F15E1676FBF}" type="pres">
      <dgm:prSet presAssocID="{AD9DB0F3-09B1-4939-955A-D0D5242BB425}" presName="level3hierChild" presStyleCnt="0"/>
      <dgm:spPr/>
    </dgm:pt>
    <dgm:pt modelId="{68A84E30-7E4E-4BAA-A0B7-C4BEF39AF65D}" type="pres">
      <dgm:prSet presAssocID="{A6100968-D6CB-4C3B-97FA-35057FD62C6F}" presName="conn2-1" presStyleLbl="parChTrans1D2" presStyleIdx="3" presStyleCnt="4"/>
      <dgm:spPr/>
      <dgm:t>
        <a:bodyPr/>
        <a:lstStyle/>
        <a:p>
          <a:endParaRPr lang="es-CO"/>
        </a:p>
      </dgm:t>
    </dgm:pt>
    <dgm:pt modelId="{5E65D5F6-3E85-418E-88C8-572327187849}" type="pres">
      <dgm:prSet presAssocID="{A6100968-D6CB-4C3B-97FA-35057FD62C6F}" presName="connTx" presStyleLbl="parChTrans1D2" presStyleIdx="3" presStyleCnt="4"/>
      <dgm:spPr/>
      <dgm:t>
        <a:bodyPr/>
        <a:lstStyle/>
        <a:p>
          <a:endParaRPr lang="es-CO"/>
        </a:p>
      </dgm:t>
    </dgm:pt>
    <dgm:pt modelId="{57F9BC8B-0873-412A-A461-0483B97F0914}" type="pres">
      <dgm:prSet presAssocID="{B0EAEE1B-2F68-4418-A244-B7DDE38C7B49}" presName="root2" presStyleCnt="0"/>
      <dgm:spPr/>
    </dgm:pt>
    <dgm:pt modelId="{8FC29BC2-58C8-42E4-9B32-5E92A28289F8}" type="pres">
      <dgm:prSet presAssocID="{B0EAEE1B-2F68-4418-A244-B7DDE38C7B49}" presName="LevelTwoTextNode" presStyleLbl="node2" presStyleIdx="3" presStyleCnt="4" custScaleX="270591" custScaleY="15732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4950205-E463-4431-8634-BAB3116DA53C}" type="pres">
      <dgm:prSet presAssocID="{B0EAEE1B-2F68-4418-A244-B7DDE38C7B49}" presName="level3hierChild" presStyleCnt="0"/>
      <dgm:spPr/>
    </dgm:pt>
  </dgm:ptLst>
  <dgm:cxnLst>
    <dgm:cxn modelId="{C5F59902-47B9-2944-9C49-8091FEE8BFD6}" type="presOf" srcId="{30164BC4-30B1-432E-8DCF-F1BDDBF6C52C}" destId="{C3B24B70-BF55-4FBF-BFED-206BAFF49F5D}" srcOrd="0" destOrd="0" presId="urn:microsoft.com/office/officeart/2008/layout/HorizontalMultiLevelHierarchy"/>
    <dgm:cxn modelId="{BBDD6E6C-5DA6-384C-86DB-D34873217DB9}" type="presOf" srcId="{B0EAEE1B-2F68-4418-A244-B7DDE38C7B49}" destId="{8FC29BC2-58C8-42E4-9B32-5E92A28289F8}" srcOrd="0" destOrd="0" presId="urn:microsoft.com/office/officeart/2008/layout/HorizontalMultiLevelHierarchy"/>
    <dgm:cxn modelId="{8FE3B80A-FB15-BD49-B07D-E5252AEFE100}" type="presOf" srcId="{A6100968-D6CB-4C3B-97FA-35057FD62C6F}" destId="{68A84E30-7E4E-4BAA-A0B7-C4BEF39AF65D}" srcOrd="0" destOrd="0" presId="urn:microsoft.com/office/officeart/2008/layout/HorizontalMultiLevelHierarchy"/>
    <dgm:cxn modelId="{8C1BF12A-F01C-5D4B-B3AE-54DAFF5AF702}" type="presOf" srcId="{1612E963-D555-AD45-AE84-455928187809}" destId="{010A30A6-43CE-0741-828A-9EF0D537DAD7}" srcOrd="0" destOrd="0" presId="urn:microsoft.com/office/officeart/2008/layout/HorizontalMultiLevelHierarchy"/>
    <dgm:cxn modelId="{7152CD39-E04B-5D44-8004-53A6BAF11614}" type="presOf" srcId="{5308D843-8C61-4629-ADEE-993B6F735AA4}" destId="{DF38926B-0D49-4450-BC78-C2B609060955}" srcOrd="0" destOrd="0" presId="urn:microsoft.com/office/officeart/2008/layout/HorizontalMultiLevelHierarchy"/>
    <dgm:cxn modelId="{451C5012-DC32-4D92-A058-6A5BBA6FB350}" srcId="{5308D843-8C61-4629-ADEE-993B6F735AA4}" destId="{B0EAEE1B-2F68-4418-A244-B7DDE38C7B49}" srcOrd="3" destOrd="0" parTransId="{A6100968-D6CB-4C3B-97FA-35057FD62C6F}" sibTransId="{B771EBAD-DD4A-4F1B-976F-8E382F163CC8}"/>
    <dgm:cxn modelId="{613A155B-9EC9-2E47-A8B3-A6D4A385F88D}" type="presOf" srcId="{3A140E61-3AA3-47DD-AB28-5F97DB47A9A8}" destId="{F7D0BC2F-EB07-4C65-8467-067F73DE8A16}" srcOrd="0" destOrd="0" presId="urn:microsoft.com/office/officeart/2008/layout/HorizontalMultiLevelHierarchy"/>
    <dgm:cxn modelId="{A0AD099B-D168-45D4-B4C7-C7916F7FEA3D}" srcId="{3A140E61-3AA3-47DD-AB28-5F97DB47A9A8}" destId="{5308D843-8C61-4629-ADEE-993B6F735AA4}" srcOrd="0" destOrd="0" parTransId="{51E95A2E-913B-47EB-A589-8B01E2F50F87}" sibTransId="{3C3672EE-8C13-4849-9AE1-58B8875EA11D}"/>
    <dgm:cxn modelId="{938F2665-C0C1-9045-BA42-70618988A244}" type="presOf" srcId="{128B39BB-6921-4D26-99F6-927440EBFE03}" destId="{A098C903-130E-4C08-9F70-FEC5271D7539}" srcOrd="1" destOrd="0" presId="urn:microsoft.com/office/officeart/2008/layout/HorizontalMultiLevelHierarchy"/>
    <dgm:cxn modelId="{925361EC-901D-4A3C-8876-3D29A5CE6144}" srcId="{5308D843-8C61-4629-ADEE-993B6F735AA4}" destId="{AD9DB0F3-09B1-4939-955A-D0D5242BB425}" srcOrd="2" destOrd="0" parTransId="{30164BC4-30B1-432E-8DCF-F1BDDBF6C52C}" sibTransId="{1F06FC74-A22C-44C7-8A89-8197216E2EF2}"/>
    <dgm:cxn modelId="{B4077982-E22D-4649-A4B2-68811910015A}" type="presOf" srcId="{C788F2F3-CA25-4243-94CE-D7898CEB0FCC}" destId="{A8526ED4-6FEC-4F4B-9C9E-DFDD6F1080CC}" srcOrd="1" destOrd="0" presId="urn:microsoft.com/office/officeart/2008/layout/HorizontalMultiLevelHierarchy"/>
    <dgm:cxn modelId="{1B78ACC2-D96B-CB4D-BF01-E63D6A9E5860}" type="presOf" srcId="{AD9DB0F3-09B1-4939-955A-D0D5242BB425}" destId="{D79B026F-CF23-4461-9FFF-EE5ACB8F7364}" srcOrd="0" destOrd="0" presId="urn:microsoft.com/office/officeart/2008/layout/HorizontalMultiLevelHierarchy"/>
    <dgm:cxn modelId="{10DAEFC3-700E-5B45-B586-29DC5F46A8D6}" type="presOf" srcId="{128B39BB-6921-4D26-99F6-927440EBFE03}" destId="{A5784DBF-00DE-4CED-B533-67227511E833}" srcOrd="0" destOrd="0" presId="urn:microsoft.com/office/officeart/2008/layout/HorizontalMultiLevelHierarchy"/>
    <dgm:cxn modelId="{AE8DF86C-697E-E341-B36E-7D35099EAAD9}" type="presOf" srcId="{30164BC4-30B1-432E-8DCF-F1BDDBF6C52C}" destId="{F32B40FB-3256-4650-999B-E2DF3BC23BE3}" srcOrd="1" destOrd="0" presId="urn:microsoft.com/office/officeart/2008/layout/HorizontalMultiLevelHierarchy"/>
    <dgm:cxn modelId="{1F0BE384-2E67-EA40-B90D-A32616745802}" type="presOf" srcId="{FE3D4881-4D4F-4CFF-AA3C-236A8B873FA9}" destId="{ACAA4A14-579A-48E0-BE8A-DA1E78428104}" srcOrd="0" destOrd="0" presId="urn:microsoft.com/office/officeart/2008/layout/HorizontalMultiLevelHierarchy"/>
    <dgm:cxn modelId="{434518FF-42B1-49E0-8C79-03FFAAA50E11}" srcId="{5308D843-8C61-4629-ADEE-993B6F735AA4}" destId="{FE3D4881-4D4F-4CFF-AA3C-236A8B873FA9}" srcOrd="0" destOrd="0" parTransId="{128B39BB-6921-4D26-99F6-927440EBFE03}" sibTransId="{7DB1D611-990D-494F-8E68-F0ACE92442AA}"/>
    <dgm:cxn modelId="{D7311A3F-1071-4A4B-85A3-C1E805E5D8AD}" srcId="{5308D843-8C61-4629-ADEE-993B6F735AA4}" destId="{1612E963-D555-AD45-AE84-455928187809}" srcOrd="1" destOrd="0" parTransId="{C788F2F3-CA25-4243-94CE-D7898CEB0FCC}" sibTransId="{DD60BAEF-321C-1644-AD19-ECF65764EE9D}"/>
    <dgm:cxn modelId="{E0030A4B-B36B-2F41-A5FD-E38EBEC77157}" type="presOf" srcId="{C788F2F3-CA25-4243-94CE-D7898CEB0FCC}" destId="{ECD73512-0EC4-4E42-AEF4-E556D9ECDB81}" srcOrd="0" destOrd="0" presId="urn:microsoft.com/office/officeart/2008/layout/HorizontalMultiLevelHierarchy"/>
    <dgm:cxn modelId="{B372903B-0CD4-E941-838B-0BA7B2235D3F}" type="presOf" srcId="{A6100968-D6CB-4C3B-97FA-35057FD62C6F}" destId="{5E65D5F6-3E85-418E-88C8-572327187849}" srcOrd="1" destOrd="0" presId="urn:microsoft.com/office/officeart/2008/layout/HorizontalMultiLevelHierarchy"/>
    <dgm:cxn modelId="{8539582D-366A-6F4A-9E0C-3A3E5EA19A77}" type="presParOf" srcId="{F7D0BC2F-EB07-4C65-8467-067F73DE8A16}" destId="{82871091-D2A2-4C83-84F9-B57739DB562A}" srcOrd="0" destOrd="0" presId="urn:microsoft.com/office/officeart/2008/layout/HorizontalMultiLevelHierarchy"/>
    <dgm:cxn modelId="{5024FF37-3FAA-D64C-A5CA-3056CCB54AAD}" type="presParOf" srcId="{82871091-D2A2-4C83-84F9-B57739DB562A}" destId="{DF38926B-0D49-4450-BC78-C2B609060955}" srcOrd="0" destOrd="0" presId="urn:microsoft.com/office/officeart/2008/layout/HorizontalMultiLevelHierarchy"/>
    <dgm:cxn modelId="{17BD185A-AFB4-3648-8E62-1FD009311FCD}" type="presParOf" srcId="{82871091-D2A2-4C83-84F9-B57739DB562A}" destId="{CA781B57-E70E-4CCA-8A15-AD8387866C8C}" srcOrd="1" destOrd="0" presId="urn:microsoft.com/office/officeart/2008/layout/HorizontalMultiLevelHierarchy"/>
    <dgm:cxn modelId="{63D96F15-0317-0042-BC53-450D8A0BFD60}" type="presParOf" srcId="{CA781B57-E70E-4CCA-8A15-AD8387866C8C}" destId="{A5784DBF-00DE-4CED-B533-67227511E833}" srcOrd="0" destOrd="0" presId="urn:microsoft.com/office/officeart/2008/layout/HorizontalMultiLevelHierarchy"/>
    <dgm:cxn modelId="{6C932DB7-9C16-6F49-811D-C0ACB7F08B3F}" type="presParOf" srcId="{A5784DBF-00DE-4CED-B533-67227511E833}" destId="{A098C903-130E-4C08-9F70-FEC5271D7539}" srcOrd="0" destOrd="0" presId="urn:microsoft.com/office/officeart/2008/layout/HorizontalMultiLevelHierarchy"/>
    <dgm:cxn modelId="{2950617E-B7C5-684C-BE7D-2CD0177D692E}" type="presParOf" srcId="{CA781B57-E70E-4CCA-8A15-AD8387866C8C}" destId="{B7EEEFAA-6DEC-4D17-81FB-AD72E2B0A89F}" srcOrd="1" destOrd="0" presId="urn:microsoft.com/office/officeart/2008/layout/HorizontalMultiLevelHierarchy"/>
    <dgm:cxn modelId="{0A3B4D06-206C-B644-AD99-B8856F72B04E}" type="presParOf" srcId="{B7EEEFAA-6DEC-4D17-81FB-AD72E2B0A89F}" destId="{ACAA4A14-579A-48E0-BE8A-DA1E78428104}" srcOrd="0" destOrd="0" presId="urn:microsoft.com/office/officeart/2008/layout/HorizontalMultiLevelHierarchy"/>
    <dgm:cxn modelId="{0250524C-21BD-0349-B036-4B8B435EBA38}" type="presParOf" srcId="{B7EEEFAA-6DEC-4D17-81FB-AD72E2B0A89F}" destId="{B651EB2A-7190-44D8-92F0-E80B8EC8AFD7}" srcOrd="1" destOrd="0" presId="urn:microsoft.com/office/officeart/2008/layout/HorizontalMultiLevelHierarchy"/>
    <dgm:cxn modelId="{42816816-2598-734E-924B-9BA36C3BE41A}" type="presParOf" srcId="{CA781B57-E70E-4CCA-8A15-AD8387866C8C}" destId="{ECD73512-0EC4-4E42-AEF4-E556D9ECDB81}" srcOrd="2" destOrd="0" presId="urn:microsoft.com/office/officeart/2008/layout/HorizontalMultiLevelHierarchy"/>
    <dgm:cxn modelId="{40F0A713-4756-E74A-9891-0FB080995FDF}" type="presParOf" srcId="{ECD73512-0EC4-4E42-AEF4-E556D9ECDB81}" destId="{A8526ED4-6FEC-4F4B-9C9E-DFDD6F1080CC}" srcOrd="0" destOrd="0" presId="urn:microsoft.com/office/officeart/2008/layout/HorizontalMultiLevelHierarchy"/>
    <dgm:cxn modelId="{0615A9C8-8995-AE49-AD8F-14CFE6CC78E8}" type="presParOf" srcId="{CA781B57-E70E-4CCA-8A15-AD8387866C8C}" destId="{83B08546-581D-6948-A140-8037C7EF232A}" srcOrd="3" destOrd="0" presId="urn:microsoft.com/office/officeart/2008/layout/HorizontalMultiLevelHierarchy"/>
    <dgm:cxn modelId="{E293DFAA-A0A1-2F4E-83CF-56F1E30005D0}" type="presParOf" srcId="{83B08546-581D-6948-A140-8037C7EF232A}" destId="{010A30A6-43CE-0741-828A-9EF0D537DAD7}" srcOrd="0" destOrd="0" presId="urn:microsoft.com/office/officeart/2008/layout/HorizontalMultiLevelHierarchy"/>
    <dgm:cxn modelId="{1D624D6B-EF80-874B-AA0A-95F0143C831F}" type="presParOf" srcId="{83B08546-581D-6948-A140-8037C7EF232A}" destId="{0C593B0C-86EF-E447-A093-B4A7E56CC5BF}" srcOrd="1" destOrd="0" presId="urn:microsoft.com/office/officeart/2008/layout/HorizontalMultiLevelHierarchy"/>
    <dgm:cxn modelId="{AC3249F1-45BB-D245-A4C4-BA70B5AE3010}" type="presParOf" srcId="{CA781B57-E70E-4CCA-8A15-AD8387866C8C}" destId="{C3B24B70-BF55-4FBF-BFED-206BAFF49F5D}" srcOrd="4" destOrd="0" presId="urn:microsoft.com/office/officeart/2008/layout/HorizontalMultiLevelHierarchy"/>
    <dgm:cxn modelId="{A10C27D8-7249-8143-A6D7-4E992430BEC8}" type="presParOf" srcId="{C3B24B70-BF55-4FBF-BFED-206BAFF49F5D}" destId="{F32B40FB-3256-4650-999B-E2DF3BC23BE3}" srcOrd="0" destOrd="0" presId="urn:microsoft.com/office/officeart/2008/layout/HorizontalMultiLevelHierarchy"/>
    <dgm:cxn modelId="{19053C4D-0999-0942-9CED-67013ACC99A6}" type="presParOf" srcId="{CA781B57-E70E-4CCA-8A15-AD8387866C8C}" destId="{8D11ED98-7608-4A01-A341-212F981CDD78}" srcOrd="5" destOrd="0" presId="urn:microsoft.com/office/officeart/2008/layout/HorizontalMultiLevelHierarchy"/>
    <dgm:cxn modelId="{CB04E70A-6304-824A-A267-8BACE8FE5AC3}" type="presParOf" srcId="{8D11ED98-7608-4A01-A341-212F981CDD78}" destId="{D79B026F-CF23-4461-9FFF-EE5ACB8F7364}" srcOrd="0" destOrd="0" presId="urn:microsoft.com/office/officeart/2008/layout/HorizontalMultiLevelHierarchy"/>
    <dgm:cxn modelId="{A9ED4027-95D1-9F4E-AD83-59759CF9F0F8}" type="presParOf" srcId="{8D11ED98-7608-4A01-A341-212F981CDD78}" destId="{92A6A52C-45C7-41DB-A135-0F15E1676FBF}" srcOrd="1" destOrd="0" presId="urn:microsoft.com/office/officeart/2008/layout/HorizontalMultiLevelHierarchy"/>
    <dgm:cxn modelId="{2599642B-100B-9840-82BC-97B99FE6B3CC}" type="presParOf" srcId="{CA781B57-E70E-4CCA-8A15-AD8387866C8C}" destId="{68A84E30-7E4E-4BAA-A0B7-C4BEF39AF65D}" srcOrd="6" destOrd="0" presId="urn:microsoft.com/office/officeart/2008/layout/HorizontalMultiLevelHierarchy"/>
    <dgm:cxn modelId="{F4AA5484-9475-3F45-A44A-588B00FC20A1}" type="presParOf" srcId="{68A84E30-7E4E-4BAA-A0B7-C4BEF39AF65D}" destId="{5E65D5F6-3E85-418E-88C8-572327187849}" srcOrd="0" destOrd="0" presId="urn:microsoft.com/office/officeart/2008/layout/HorizontalMultiLevelHierarchy"/>
    <dgm:cxn modelId="{78E8064D-895B-1544-8F5D-C08C866CE57D}" type="presParOf" srcId="{CA781B57-E70E-4CCA-8A15-AD8387866C8C}" destId="{57F9BC8B-0873-412A-A461-0483B97F0914}" srcOrd="7" destOrd="0" presId="urn:microsoft.com/office/officeart/2008/layout/HorizontalMultiLevelHierarchy"/>
    <dgm:cxn modelId="{C0CB1367-1934-7141-8A36-D405B893E29E}" type="presParOf" srcId="{57F9BC8B-0873-412A-A461-0483B97F0914}" destId="{8FC29BC2-58C8-42E4-9B32-5E92A28289F8}" srcOrd="0" destOrd="0" presId="urn:microsoft.com/office/officeart/2008/layout/HorizontalMultiLevelHierarchy"/>
    <dgm:cxn modelId="{FC762AE4-46AA-C34A-8C81-582558F3EBC8}" type="presParOf" srcId="{57F9BC8B-0873-412A-A461-0483B97F0914}" destId="{A4950205-E463-4431-8634-BAB3116DA53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140E61-3AA3-47DD-AB28-5F97DB47A9A8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5308D843-8C61-4629-ADEE-993B6F735AA4}">
      <dgm:prSet phldrT="[Texto]" custT="1"/>
      <dgm:spPr/>
      <dgm:t>
        <a:bodyPr/>
        <a:lstStyle/>
        <a:p>
          <a:r>
            <a:rPr lang="es-CO" sz="4000" dirty="0" smtClean="0"/>
            <a:t>Grupo 2 – DEC. 3022/13 Y 2267/14</a:t>
          </a:r>
          <a:endParaRPr lang="es-CO" sz="4000" dirty="0"/>
        </a:p>
      </dgm:t>
    </dgm:pt>
    <dgm:pt modelId="{51E95A2E-913B-47EB-A589-8B01E2F50F87}" type="parTrans" cxnId="{A0AD099B-D168-45D4-B4C7-C7916F7FEA3D}">
      <dgm:prSet/>
      <dgm:spPr/>
      <dgm:t>
        <a:bodyPr/>
        <a:lstStyle/>
        <a:p>
          <a:endParaRPr lang="es-CO"/>
        </a:p>
      </dgm:t>
    </dgm:pt>
    <dgm:pt modelId="{3C3672EE-8C13-4849-9AE1-58B8875EA11D}" type="sibTrans" cxnId="{A0AD099B-D168-45D4-B4C7-C7916F7FEA3D}">
      <dgm:prSet/>
      <dgm:spPr/>
      <dgm:t>
        <a:bodyPr/>
        <a:lstStyle/>
        <a:p>
          <a:endParaRPr lang="es-CO"/>
        </a:p>
      </dgm:t>
    </dgm:pt>
    <dgm:pt modelId="{FE3D4881-4D4F-4CFF-AA3C-236A8B873FA9}">
      <dgm:prSet phldrT="[Texto]" custT="1"/>
      <dgm:spPr/>
      <dgm:t>
        <a:bodyPr/>
        <a:lstStyle/>
        <a:p>
          <a:r>
            <a:rPr lang="es-CO" sz="3200" dirty="0" smtClean="0"/>
            <a:t>Las entidades vigiladas por la Superfinanciera, aplican la NIIF para las PYMES, tanto en sus estados financieros, individuales, separados y consolidados, salvo la clasificación y valoración de inversiones</a:t>
          </a:r>
          <a:endParaRPr lang="es-CO" sz="3200" dirty="0"/>
        </a:p>
      </dgm:t>
    </dgm:pt>
    <dgm:pt modelId="{128B39BB-6921-4D26-99F6-927440EBFE03}" type="parTrans" cxnId="{434518FF-42B1-49E0-8C79-03FFAAA50E11}">
      <dgm:prSet/>
      <dgm:spPr/>
      <dgm:t>
        <a:bodyPr/>
        <a:lstStyle/>
        <a:p>
          <a:endParaRPr lang="es-CO"/>
        </a:p>
      </dgm:t>
    </dgm:pt>
    <dgm:pt modelId="{7DB1D611-990D-494F-8E68-F0ACE92442AA}" type="sibTrans" cxnId="{434518FF-42B1-49E0-8C79-03FFAAA50E11}">
      <dgm:prSet/>
      <dgm:spPr/>
      <dgm:t>
        <a:bodyPr/>
        <a:lstStyle/>
        <a:p>
          <a:endParaRPr lang="es-CO"/>
        </a:p>
      </dgm:t>
    </dgm:pt>
    <dgm:pt modelId="{F7D0BC2F-EB07-4C65-8467-067F73DE8A16}" type="pres">
      <dgm:prSet presAssocID="{3A140E61-3AA3-47DD-AB28-5F97DB47A9A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2871091-D2A2-4C83-84F9-B57739DB562A}" type="pres">
      <dgm:prSet presAssocID="{5308D843-8C61-4629-ADEE-993B6F735AA4}" presName="root1" presStyleCnt="0"/>
      <dgm:spPr/>
    </dgm:pt>
    <dgm:pt modelId="{DF38926B-0D49-4450-BC78-C2B609060955}" type="pres">
      <dgm:prSet presAssocID="{5308D843-8C61-4629-ADEE-993B6F735AA4}" presName="LevelOneTextNode" presStyleLbl="node0" presStyleIdx="0" presStyleCnt="1" custScaleX="129288" custScaleY="140374" custLinFactX="-27726" custLinFactNeighborX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A781B57-E70E-4CCA-8A15-AD8387866C8C}" type="pres">
      <dgm:prSet presAssocID="{5308D843-8C61-4629-ADEE-993B6F735AA4}" presName="level2hierChild" presStyleCnt="0"/>
      <dgm:spPr/>
    </dgm:pt>
    <dgm:pt modelId="{A5784DBF-00DE-4CED-B533-67227511E833}" type="pres">
      <dgm:prSet presAssocID="{128B39BB-6921-4D26-99F6-927440EBFE03}" presName="conn2-1" presStyleLbl="parChTrans1D2" presStyleIdx="0" presStyleCnt="1"/>
      <dgm:spPr/>
      <dgm:t>
        <a:bodyPr/>
        <a:lstStyle/>
        <a:p>
          <a:endParaRPr lang="es-CO"/>
        </a:p>
      </dgm:t>
    </dgm:pt>
    <dgm:pt modelId="{A098C903-130E-4C08-9F70-FEC5271D7539}" type="pres">
      <dgm:prSet presAssocID="{128B39BB-6921-4D26-99F6-927440EBFE03}" presName="connTx" presStyleLbl="parChTrans1D2" presStyleIdx="0" presStyleCnt="1"/>
      <dgm:spPr/>
      <dgm:t>
        <a:bodyPr/>
        <a:lstStyle/>
        <a:p>
          <a:endParaRPr lang="es-CO"/>
        </a:p>
      </dgm:t>
    </dgm:pt>
    <dgm:pt modelId="{B7EEEFAA-6DEC-4D17-81FB-AD72E2B0A89F}" type="pres">
      <dgm:prSet presAssocID="{FE3D4881-4D4F-4CFF-AA3C-236A8B873FA9}" presName="root2" presStyleCnt="0"/>
      <dgm:spPr/>
    </dgm:pt>
    <dgm:pt modelId="{ACAA4A14-579A-48E0-BE8A-DA1E78428104}" type="pres">
      <dgm:prSet presAssocID="{FE3D4881-4D4F-4CFF-AA3C-236A8B873FA9}" presName="LevelTwoTextNode" presStyleLbl="node2" presStyleIdx="0" presStyleCnt="1" custScaleX="264369" custScaleY="409749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651EB2A-7190-44D8-92F0-E80B8EC8AFD7}" type="pres">
      <dgm:prSet presAssocID="{FE3D4881-4D4F-4CFF-AA3C-236A8B873FA9}" presName="level3hierChild" presStyleCnt="0"/>
      <dgm:spPr/>
    </dgm:pt>
  </dgm:ptLst>
  <dgm:cxnLst>
    <dgm:cxn modelId="{38A4DD44-565C-774B-8DDB-5371FB533AED}" type="presOf" srcId="{5308D843-8C61-4629-ADEE-993B6F735AA4}" destId="{DF38926B-0D49-4450-BC78-C2B609060955}" srcOrd="0" destOrd="0" presId="urn:microsoft.com/office/officeart/2008/layout/HorizontalMultiLevelHierarchy"/>
    <dgm:cxn modelId="{A0AD099B-D168-45D4-B4C7-C7916F7FEA3D}" srcId="{3A140E61-3AA3-47DD-AB28-5F97DB47A9A8}" destId="{5308D843-8C61-4629-ADEE-993B6F735AA4}" srcOrd="0" destOrd="0" parTransId="{51E95A2E-913B-47EB-A589-8B01E2F50F87}" sibTransId="{3C3672EE-8C13-4849-9AE1-58B8875EA11D}"/>
    <dgm:cxn modelId="{434518FF-42B1-49E0-8C79-03FFAAA50E11}" srcId="{5308D843-8C61-4629-ADEE-993B6F735AA4}" destId="{FE3D4881-4D4F-4CFF-AA3C-236A8B873FA9}" srcOrd="0" destOrd="0" parTransId="{128B39BB-6921-4D26-99F6-927440EBFE03}" sibTransId="{7DB1D611-990D-494F-8E68-F0ACE92442AA}"/>
    <dgm:cxn modelId="{A97F4235-65F6-2547-A1A7-A097FBD8B2CE}" type="presOf" srcId="{128B39BB-6921-4D26-99F6-927440EBFE03}" destId="{A098C903-130E-4C08-9F70-FEC5271D7539}" srcOrd="1" destOrd="0" presId="urn:microsoft.com/office/officeart/2008/layout/HorizontalMultiLevelHierarchy"/>
    <dgm:cxn modelId="{66315805-A5B7-2442-922C-C6C02D78DE52}" type="presOf" srcId="{3A140E61-3AA3-47DD-AB28-5F97DB47A9A8}" destId="{F7D0BC2F-EB07-4C65-8467-067F73DE8A16}" srcOrd="0" destOrd="0" presId="urn:microsoft.com/office/officeart/2008/layout/HorizontalMultiLevelHierarchy"/>
    <dgm:cxn modelId="{C890FF11-83DB-D046-8FB4-6C1C82E700FB}" type="presOf" srcId="{128B39BB-6921-4D26-99F6-927440EBFE03}" destId="{A5784DBF-00DE-4CED-B533-67227511E833}" srcOrd="0" destOrd="0" presId="urn:microsoft.com/office/officeart/2008/layout/HorizontalMultiLevelHierarchy"/>
    <dgm:cxn modelId="{9D757CB0-04DA-E545-8336-BCF5215F2113}" type="presOf" srcId="{FE3D4881-4D4F-4CFF-AA3C-236A8B873FA9}" destId="{ACAA4A14-579A-48E0-BE8A-DA1E78428104}" srcOrd="0" destOrd="0" presId="urn:microsoft.com/office/officeart/2008/layout/HorizontalMultiLevelHierarchy"/>
    <dgm:cxn modelId="{5BC9B20F-1138-9D45-AE95-0E6D3E3B7CA5}" type="presParOf" srcId="{F7D0BC2F-EB07-4C65-8467-067F73DE8A16}" destId="{82871091-D2A2-4C83-84F9-B57739DB562A}" srcOrd="0" destOrd="0" presId="urn:microsoft.com/office/officeart/2008/layout/HorizontalMultiLevelHierarchy"/>
    <dgm:cxn modelId="{DAEC240D-E9F4-B14C-8E5F-35F5910FC882}" type="presParOf" srcId="{82871091-D2A2-4C83-84F9-B57739DB562A}" destId="{DF38926B-0D49-4450-BC78-C2B609060955}" srcOrd="0" destOrd="0" presId="urn:microsoft.com/office/officeart/2008/layout/HorizontalMultiLevelHierarchy"/>
    <dgm:cxn modelId="{CD7FB418-A928-0146-8830-761AB5955089}" type="presParOf" srcId="{82871091-D2A2-4C83-84F9-B57739DB562A}" destId="{CA781B57-E70E-4CCA-8A15-AD8387866C8C}" srcOrd="1" destOrd="0" presId="urn:microsoft.com/office/officeart/2008/layout/HorizontalMultiLevelHierarchy"/>
    <dgm:cxn modelId="{09AFF198-A862-2B4F-93B4-DC8526D8D4D2}" type="presParOf" srcId="{CA781B57-E70E-4CCA-8A15-AD8387866C8C}" destId="{A5784DBF-00DE-4CED-B533-67227511E833}" srcOrd="0" destOrd="0" presId="urn:microsoft.com/office/officeart/2008/layout/HorizontalMultiLevelHierarchy"/>
    <dgm:cxn modelId="{A4D24D7C-9737-9D4F-BE16-A3E81BC1B542}" type="presParOf" srcId="{A5784DBF-00DE-4CED-B533-67227511E833}" destId="{A098C903-130E-4C08-9F70-FEC5271D7539}" srcOrd="0" destOrd="0" presId="urn:microsoft.com/office/officeart/2008/layout/HorizontalMultiLevelHierarchy"/>
    <dgm:cxn modelId="{52877D64-8A38-0B40-AB74-3F5CB1F4C4C9}" type="presParOf" srcId="{CA781B57-E70E-4CCA-8A15-AD8387866C8C}" destId="{B7EEEFAA-6DEC-4D17-81FB-AD72E2B0A89F}" srcOrd="1" destOrd="0" presId="urn:microsoft.com/office/officeart/2008/layout/HorizontalMultiLevelHierarchy"/>
    <dgm:cxn modelId="{4CD028C6-3A96-9846-9F2C-5D2AB7E7FD80}" type="presParOf" srcId="{B7EEEFAA-6DEC-4D17-81FB-AD72E2B0A89F}" destId="{ACAA4A14-579A-48E0-BE8A-DA1E78428104}" srcOrd="0" destOrd="0" presId="urn:microsoft.com/office/officeart/2008/layout/HorizontalMultiLevelHierarchy"/>
    <dgm:cxn modelId="{F2BF10AC-BD16-7842-A677-3AC3A7448A7C}" type="presParOf" srcId="{B7EEEFAA-6DEC-4D17-81FB-AD72E2B0A89F}" destId="{B651EB2A-7190-44D8-92F0-E80B8EC8AFD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B0032CAE-BFE0-412F-AA25-9570352353C2}">
      <dgm:prSet phldrT="[Texto]" custT="1"/>
      <dgm:spPr/>
      <dgm:t>
        <a:bodyPr/>
        <a:lstStyle/>
        <a:p>
          <a:r>
            <a:rPr lang="es-ES" sz="2400" dirty="0" smtClean="0"/>
            <a:t>Las entidades, en los primeros 2 meses, presentarán a los supervisores un plan de implementación – actualmente hay un borrador de decreto para ampliar el plazo</a:t>
          </a:r>
        </a:p>
      </dgm:t>
    </dgm:pt>
    <dgm:pt modelId="{881485BA-7F94-4CE7-8CDF-C718D09DB7C4}" type="parTrans" cxnId="{AEF9DDB1-E978-4BB1-8B22-12BDF700D95B}">
      <dgm:prSet/>
      <dgm:spPr/>
      <dgm:t>
        <a:bodyPr/>
        <a:lstStyle/>
        <a:p>
          <a:endParaRPr lang="es-CO"/>
        </a:p>
      </dgm:t>
    </dgm:pt>
    <dgm:pt modelId="{D27DE460-925C-4EC9-BE6C-DF500DC07006}" type="sibTrans" cxnId="{AEF9DDB1-E978-4BB1-8B22-12BDF700D95B}">
      <dgm:prSet/>
      <dgm:spPr/>
      <dgm:t>
        <a:bodyPr/>
        <a:lstStyle/>
        <a:p>
          <a:endParaRPr lang="es-CO"/>
        </a:p>
      </dgm:t>
    </dgm:pt>
    <dgm:pt modelId="{96CC00E8-79F2-437C-AA03-80E79E873A24}">
      <dgm:prSet phldrT="[Texto]" custT="1"/>
      <dgm:spPr/>
      <dgm:t>
        <a:bodyPr/>
        <a:lstStyle/>
        <a:p>
          <a:r>
            <a:rPr lang="es-ES" sz="2400" dirty="0" smtClean="0"/>
            <a:t>Los supervisores solicitarán información sobre el desarrollo del proyecto</a:t>
          </a:r>
        </a:p>
      </dgm:t>
    </dgm:pt>
    <dgm:pt modelId="{84BF5CE2-0885-45B4-9EE8-E38DD3E69339}" type="parTrans" cxnId="{42DA642C-D7F3-4F51-8EA6-E27F350A2B4E}">
      <dgm:prSet/>
      <dgm:spPr/>
      <dgm:t>
        <a:bodyPr/>
        <a:lstStyle/>
        <a:p>
          <a:endParaRPr lang="es-CO"/>
        </a:p>
      </dgm:t>
    </dgm:pt>
    <dgm:pt modelId="{AE6EE722-FA41-44D4-9272-7F3AE8E08D5B}" type="sibTrans" cxnId="{42DA642C-D7F3-4F51-8EA6-E27F350A2B4E}">
      <dgm:prSet/>
      <dgm:spPr/>
      <dgm:t>
        <a:bodyPr/>
        <a:lstStyle/>
        <a:p>
          <a:endParaRPr lang="es-CO"/>
        </a:p>
      </dgm:t>
    </dgm:pt>
    <dgm:pt modelId="{B0B03CEF-8CE6-429D-9EBE-88C4E3FF32C8}">
      <dgm:prSet phldrT="[Texto]" custT="1"/>
      <dgm:spPr/>
      <dgm:t>
        <a:bodyPr/>
        <a:lstStyle/>
        <a:p>
          <a:r>
            <a:rPr lang="es-ES" sz="2400" dirty="0" smtClean="0"/>
            <a:t>Iniciar la ejecución del plan</a:t>
          </a:r>
        </a:p>
      </dgm:t>
    </dgm:pt>
    <dgm:pt modelId="{31545A9C-413D-4744-B2D0-92AE7BFED0E9}" type="parTrans" cxnId="{1CFBAFCB-E414-4F42-8EBE-D30A6732185E}">
      <dgm:prSet/>
      <dgm:spPr/>
      <dgm:t>
        <a:bodyPr/>
        <a:lstStyle/>
        <a:p>
          <a:endParaRPr lang="es-CO"/>
        </a:p>
      </dgm:t>
    </dgm:pt>
    <dgm:pt modelId="{F2D02716-4070-47A8-B17B-9D25F43CDAA3}" type="sibTrans" cxnId="{1CFBAFCB-E414-4F42-8EBE-D30A6732185E}">
      <dgm:prSet/>
      <dgm:spPr/>
      <dgm:t>
        <a:bodyPr/>
        <a:lstStyle/>
        <a:p>
          <a:endParaRPr lang="es-CO"/>
        </a:p>
      </dgm:t>
    </dgm:pt>
    <dgm:pt modelId="{3251BA05-9897-475E-9CE9-B0907AC2546F}">
      <dgm:prSet phldrT="[Texto]" custT="1"/>
      <dgm:spPr/>
      <dgm:t>
        <a:bodyPr/>
        <a:lstStyle/>
        <a:p>
          <a:r>
            <a:rPr lang="es-ES" sz="2400" dirty="0" smtClean="0"/>
            <a:t>Plan aprobado por la Junta Directiva: capacitación, identificación del responsable del proyecto, las herramientas de control y seguimiento. </a:t>
          </a:r>
          <a:endParaRPr lang="es-CO" sz="2400" dirty="0"/>
        </a:p>
      </dgm:t>
    </dgm:pt>
    <dgm:pt modelId="{552279B7-B67F-4C5D-AC19-0BD92BEDF700}" type="sibTrans" cxnId="{B705915A-B7B7-44BB-86B9-2580136A7811}">
      <dgm:prSet/>
      <dgm:spPr/>
      <dgm:t>
        <a:bodyPr/>
        <a:lstStyle/>
        <a:p>
          <a:endParaRPr lang="es-CO"/>
        </a:p>
      </dgm:t>
    </dgm:pt>
    <dgm:pt modelId="{22273B9D-E357-4735-99AD-3623EC7C1DAF}" type="parTrans" cxnId="{B705915A-B7B7-44BB-86B9-2580136A7811}">
      <dgm:prSet/>
      <dgm:spPr/>
      <dgm:t>
        <a:bodyPr/>
        <a:lstStyle/>
        <a:p>
          <a:endParaRPr lang="es-CO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AC41033-6727-41AA-AD1F-D59191AE8719}" type="pres">
      <dgm:prSet presAssocID="{B0B03CEF-8CE6-429D-9EBE-88C4E3FF32C8}" presName="boxAndChildren" presStyleCnt="0"/>
      <dgm:spPr/>
    </dgm:pt>
    <dgm:pt modelId="{41C06BBE-FE57-4444-97EA-2C33D7BF3E11}" type="pres">
      <dgm:prSet presAssocID="{B0B03CEF-8CE6-429D-9EBE-88C4E3FF32C8}" presName="parentTextBox" presStyleLbl="node1" presStyleIdx="0" presStyleCnt="4" custScaleY="66386"/>
      <dgm:spPr/>
      <dgm:t>
        <a:bodyPr/>
        <a:lstStyle/>
        <a:p>
          <a:endParaRPr lang="es-CO"/>
        </a:p>
      </dgm:t>
    </dgm:pt>
    <dgm:pt modelId="{97D6CE0B-324C-48E8-9CA0-0BE0166A7039}" type="pres">
      <dgm:prSet presAssocID="{AE6EE722-FA41-44D4-9272-7F3AE8E08D5B}" presName="sp" presStyleCnt="0"/>
      <dgm:spPr/>
    </dgm:pt>
    <dgm:pt modelId="{1D518196-AB96-40C3-BE6E-ECBA4A1ADBBB}" type="pres">
      <dgm:prSet presAssocID="{96CC00E8-79F2-437C-AA03-80E79E873A24}" presName="arrowAndChildren" presStyleCnt="0"/>
      <dgm:spPr/>
    </dgm:pt>
    <dgm:pt modelId="{03284321-C1A6-4790-9DF6-E3C43E4F559E}" type="pres">
      <dgm:prSet presAssocID="{96CC00E8-79F2-437C-AA03-80E79E873A24}" presName="parentTextArrow" presStyleLbl="node1" presStyleIdx="1" presStyleCnt="4"/>
      <dgm:spPr/>
      <dgm:t>
        <a:bodyPr/>
        <a:lstStyle/>
        <a:p>
          <a:endParaRPr lang="es-CO"/>
        </a:p>
      </dgm:t>
    </dgm:pt>
    <dgm:pt modelId="{2AE046EE-2C5E-498E-8656-AC24F5E7038B}" type="pres">
      <dgm:prSet presAssocID="{D27DE460-925C-4EC9-BE6C-DF500DC07006}" presName="sp" presStyleCnt="0"/>
      <dgm:spPr/>
    </dgm:pt>
    <dgm:pt modelId="{725865F3-74B3-4355-8237-12126CC2EFA5}" type="pres">
      <dgm:prSet presAssocID="{B0032CAE-BFE0-412F-AA25-9570352353C2}" presName="arrowAndChildren" presStyleCnt="0"/>
      <dgm:spPr/>
    </dgm:pt>
    <dgm:pt modelId="{2C4AA860-8293-429C-803D-026E5EFD470F}" type="pres">
      <dgm:prSet presAssocID="{B0032CAE-BFE0-412F-AA25-9570352353C2}" presName="parentTextArrow" presStyleLbl="node1" presStyleIdx="2" presStyleCnt="4"/>
      <dgm:spPr/>
      <dgm:t>
        <a:bodyPr/>
        <a:lstStyle/>
        <a:p>
          <a:endParaRPr lang="es-CO"/>
        </a:p>
      </dgm:t>
    </dgm:pt>
    <dgm:pt modelId="{7EC79983-1EE9-47A5-8122-A1B6F2E949E1}" type="pres">
      <dgm:prSet presAssocID="{552279B7-B67F-4C5D-AC19-0BD92BEDF700}" presName="sp" presStyleCnt="0"/>
      <dgm:spPr/>
    </dgm:pt>
    <dgm:pt modelId="{02D23FDC-02EC-45ED-A334-E0D8DB8A5507}" type="pres">
      <dgm:prSet presAssocID="{3251BA05-9897-475E-9CE9-B0907AC2546F}" presName="arrowAndChildren" presStyleCnt="0"/>
      <dgm:spPr/>
    </dgm:pt>
    <dgm:pt modelId="{0B4864E5-D3DC-46DF-8E4B-7DF845361E3B}" type="pres">
      <dgm:prSet presAssocID="{3251BA05-9897-475E-9CE9-B0907AC2546F}" presName="parentTextArrow" presStyleLbl="node1" presStyleIdx="3" presStyleCnt="4" custLinFactNeighborX="-749" custLinFactNeighborY="-4856"/>
      <dgm:spPr/>
      <dgm:t>
        <a:bodyPr/>
        <a:lstStyle/>
        <a:p>
          <a:endParaRPr lang="es-CO"/>
        </a:p>
      </dgm:t>
    </dgm:pt>
  </dgm:ptLst>
  <dgm:cxnLst>
    <dgm:cxn modelId="{6B7FAAF1-815B-C74C-AF82-41174F288A1E}" type="presOf" srcId="{96CC00E8-79F2-437C-AA03-80E79E873A24}" destId="{03284321-C1A6-4790-9DF6-E3C43E4F559E}" srcOrd="0" destOrd="0" presId="urn:microsoft.com/office/officeart/2005/8/layout/process4"/>
    <dgm:cxn modelId="{4B6ED239-4ADC-5B46-8F4E-8BF50B057F98}" type="presOf" srcId="{B0B03CEF-8CE6-429D-9EBE-88C4E3FF32C8}" destId="{41C06BBE-FE57-4444-97EA-2C33D7BF3E11}" srcOrd="0" destOrd="0" presId="urn:microsoft.com/office/officeart/2005/8/layout/process4"/>
    <dgm:cxn modelId="{46C72E2A-FB87-A548-8104-D9BB134C5C62}" type="presOf" srcId="{B0032CAE-BFE0-412F-AA25-9570352353C2}" destId="{2C4AA860-8293-429C-803D-026E5EFD470F}" srcOrd="0" destOrd="0" presId="urn:microsoft.com/office/officeart/2005/8/layout/process4"/>
    <dgm:cxn modelId="{1CFBAFCB-E414-4F42-8EBE-D30A6732185E}" srcId="{6193014F-59FC-46DE-8FAA-13A5A4C7F601}" destId="{B0B03CEF-8CE6-429D-9EBE-88C4E3FF32C8}" srcOrd="3" destOrd="0" parTransId="{31545A9C-413D-4744-B2D0-92AE7BFED0E9}" sibTransId="{F2D02716-4070-47A8-B17B-9D25F43CDAA3}"/>
    <dgm:cxn modelId="{D609B0DD-6846-2043-B161-D8A94EDDB0D9}" type="presOf" srcId="{6193014F-59FC-46DE-8FAA-13A5A4C7F601}" destId="{CD1AF0A3-293B-417A-B091-800DD2E4F86D}" srcOrd="0" destOrd="0" presId="urn:microsoft.com/office/officeart/2005/8/layout/process4"/>
    <dgm:cxn modelId="{B705915A-B7B7-44BB-86B9-2580136A7811}" srcId="{6193014F-59FC-46DE-8FAA-13A5A4C7F601}" destId="{3251BA05-9897-475E-9CE9-B0907AC2546F}" srcOrd="0" destOrd="0" parTransId="{22273B9D-E357-4735-99AD-3623EC7C1DAF}" sibTransId="{552279B7-B67F-4C5D-AC19-0BD92BEDF700}"/>
    <dgm:cxn modelId="{AEF9DDB1-E978-4BB1-8B22-12BDF700D95B}" srcId="{6193014F-59FC-46DE-8FAA-13A5A4C7F601}" destId="{B0032CAE-BFE0-412F-AA25-9570352353C2}" srcOrd="1" destOrd="0" parTransId="{881485BA-7F94-4CE7-8CDF-C718D09DB7C4}" sibTransId="{D27DE460-925C-4EC9-BE6C-DF500DC07006}"/>
    <dgm:cxn modelId="{DA9EA35F-44AE-D64B-98F1-F743730B8A12}" type="presOf" srcId="{3251BA05-9897-475E-9CE9-B0907AC2546F}" destId="{0B4864E5-D3DC-46DF-8E4B-7DF845361E3B}" srcOrd="0" destOrd="0" presId="urn:microsoft.com/office/officeart/2005/8/layout/process4"/>
    <dgm:cxn modelId="{42DA642C-D7F3-4F51-8EA6-E27F350A2B4E}" srcId="{6193014F-59FC-46DE-8FAA-13A5A4C7F601}" destId="{96CC00E8-79F2-437C-AA03-80E79E873A24}" srcOrd="2" destOrd="0" parTransId="{84BF5CE2-0885-45B4-9EE8-E38DD3E69339}" sibTransId="{AE6EE722-FA41-44D4-9272-7F3AE8E08D5B}"/>
    <dgm:cxn modelId="{B25B7CB0-DEB8-3146-AD8C-A5D21A984975}" type="presParOf" srcId="{CD1AF0A3-293B-417A-B091-800DD2E4F86D}" destId="{BAC41033-6727-41AA-AD1F-D59191AE8719}" srcOrd="0" destOrd="0" presId="urn:microsoft.com/office/officeart/2005/8/layout/process4"/>
    <dgm:cxn modelId="{BAAA2FB3-50EB-724C-811A-7A5DD90B730F}" type="presParOf" srcId="{BAC41033-6727-41AA-AD1F-D59191AE8719}" destId="{41C06BBE-FE57-4444-97EA-2C33D7BF3E11}" srcOrd="0" destOrd="0" presId="urn:microsoft.com/office/officeart/2005/8/layout/process4"/>
    <dgm:cxn modelId="{DE1E81BD-B8F7-AC40-85AA-FE34ED832318}" type="presParOf" srcId="{CD1AF0A3-293B-417A-B091-800DD2E4F86D}" destId="{97D6CE0B-324C-48E8-9CA0-0BE0166A7039}" srcOrd="1" destOrd="0" presId="urn:microsoft.com/office/officeart/2005/8/layout/process4"/>
    <dgm:cxn modelId="{F00DB17F-8332-9F4E-A149-9CAF27CE943E}" type="presParOf" srcId="{CD1AF0A3-293B-417A-B091-800DD2E4F86D}" destId="{1D518196-AB96-40C3-BE6E-ECBA4A1ADBBB}" srcOrd="2" destOrd="0" presId="urn:microsoft.com/office/officeart/2005/8/layout/process4"/>
    <dgm:cxn modelId="{CD42B541-7B75-8740-85D7-28A7580EB3F7}" type="presParOf" srcId="{1D518196-AB96-40C3-BE6E-ECBA4A1ADBBB}" destId="{03284321-C1A6-4790-9DF6-E3C43E4F559E}" srcOrd="0" destOrd="0" presId="urn:microsoft.com/office/officeart/2005/8/layout/process4"/>
    <dgm:cxn modelId="{3A8A7853-3739-4F42-88FF-C48801C47889}" type="presParOf" srcId="{CD1AF0A3-293B-417A-B091-800DD2E4F86D}" destId="{2AE046EE-2C5E-498E-8656-AC24F5E7038B}" srcOrd="3" destOrd="0" presId="urn:microsoft.com/office/officeart/2005/8/layout/process4"/>
    <dgm:cxn modelId="{35419D9A-50FA-B341-94F6-E8D86C284C2F}" type="presParOf" srcId="{CD1AF0A3-293B-417A-B091-800DD2E4F86D}" destId="{725865F3-74B3-4355-8237-12126CC2EFA5}" srcOrd="4" destOrd="0" presId="urn:microsoft.com/office/officeart/2005/8/layout/process4"/>
    <dgm:cxn modelId="{02480D4D-E9AF-A04A-B1B2-527163052660}" type="presParOf" srcId="{725865F3-74B3-4355-8237-12126CC2EFA5}" destId="{2C4AA860-8293-429C-803D-026E5EFD470F}" srcOrd="0" destOrd="0" presId="urn:microsoft.com/office/officeart/2005/8/layout/process4"/>
    <dgm:cxn modelId="{68E49B85-B214-FE43-ACBD-61E7B07568E6}" type="presParOf" srcId="{CD1AF0A3-293B-417A-B091-800DD2E4F86D}" destId="{7EC79983-1EE9-47A5-8122-A1B6F2E949E1}" srcOrd="5" destOrd="0" presId="urn:microsoft.com/office/officeart/2005/8/layout/process4"/>
    <dgm:cxn modelId="{954B8A76-E58D-0649-AC3B-A3445E5C812B}" type="presParOf" srcId="{CD1AF0A3-293B-417A-B091-800DD2E4F86D}" destId="{02D23FDC-02EC-45ED-A334-E0D8DB8A5507}" srcOrd="6" destOrd="0" presId="urn:microsoft.com/office/officeart/2005/8/layout/process4"/>
    <dgm:cxn modelId="{77C07570-CD4B-1448-BF15-CDB40094D8F9}" type="presParOf" srcId="{02D23FDC-02EC-45ED-A334-E0D8DB8A5507}" destId="{0B4864E5-D3DC-46DF-8E4B-7DF845361E3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AF05A01-5513-4B3B-B3C7-D348FEE88080}">
      <dgm:prSet phldrT="[Texto]" custT="1"/>
      <dgm:spPr/>
      <dgm:t>
        <a:bodyPr/>
        <a:lstStyle/>
        <a:p>
          <a:r>
            <a:rPr lang="es-ES" sz="2000" dirty="0" smtClean="0"/>
            <a:t>Aplicación por primera vez del  nuevo marco técnico normativo</a:t>
          </a:r>
          <a:endParaRPr lang="es-CO" sz="2000" dirty="0"/>
        </a:p>
      </dgm:t>
    </dgm:pt>
    <dgm:pt modelId="{F08FAFE7-618C-4D88-8F2A-BD72DFAFCB72}" type="parTrans" cxnId="{2B49E795-E22E-42BC-B17F-BA94C3B147F4}">
      <dgm:prSet/>
      <dgm:spPr/>
      <dgm:t>
        <a:bodyPr/>
        <a:lstStyle/>
        <a:p>
          <a:endParaRPr lang="es-CO"/>
        </a:p>
      </dgm:t>
    </dgm:pt>
    <dgm:pt modelId="{FE9B1B93-0B22-4DD7-948E-E3C6F41FDE7A}" type="sibTrans" cxnId="{2B49E795-E22E-42BC-B17F-BA94C3B147F4}">
      <dgm:prSet/>
      <dgm:spPr/>
      <dgm:t>
        <a:bodyPr/>
        <a:lstStyle/>
        <a:p>
          <a:endParaRPr lang="es-CO"/>
        </a:p>
      </dgm:t>
    </dgm:pt>
    <dgm:pt modelId="{3251BA05-9897-475E-9CE9-B0907AC2546F}">
      <dgm:prSet phldrT="[Texto]" custT="1"/>
      <dgm:spPr/>
      <dgm:t>
        <a:bodyPr/>
        <a:lstStyle/>
        <a:p>
          <a:r>
            <a:rPr lang="es-ES" sz="2000" dirty="0" smtClean="0"/>
            <a:t>Estado de situación financiera de apertura - Enero 1</a:t>
          </a:r>
          <a:endParaRPr lang="es-CO" sz="2000" dirty="0"/>
        </a:p>
      </dgm:t>
    </dgm:pt>
    <dgm:pt modelId="{22273B9D-E357-4735-99AD-3623EC7C1DAF}" type="parTrans" cxnId="{B705915A-B7B7-44BB-86B9-2580136A7811}">
      <dgm:prSet/>
      <dgm:spPr/>
      <dgm:t>
        <a:bodyPr/>
        <a:lstStyle/>
        <a:p>
          <a:endParaRPr lang="es-CO"/>
        </a:p>
      </dgm:t>
    </dgm:pt>
    <dgm:pt modelId="{552279B7-B67F-4C5D-AC19-0BD92BEDF700}" type="sibTrans" cxnId="{B705915A-B7B7-44BB-86B9-2580136A7811}">
      <dgm:prSet/>
      <dgm:spPr/>
      <dgm:t>
        <a:bodyPr/>
        <a:lstStyle/>
        <a:p>
          <a:endParaRPr lang="es-CO"/>
        </a:p>
      </dgm:t>
    </dgm:pt>
    <dgm:pt modelId="{B0032CAE-BFE0-412F-AA25-9570352353C2}">
      <dgm:prSet phldrT="[Texto]" custT="1"/>
      <dgm:spPr/>
      <dgm:t>
        <a:bodyPr/>
        <a:lstStyle/>
        <a:p>
          <a:r>
            <a:rPr lang="es-ES" sz="2000" dirty="0" smtClean="0"/>
            <a:t>No será puesto en conocimiento del público, ni tendrá efectos legales.  </a:t>
          </a:r>
        </a:p>
      </dgm:t>
    </dgm:pt>
    <dgm:pt modelId="{881485BA-7F94-4CE7-8CDF-C718D09DB7C4}" type="parTrans" cxnId="{AEF9DDB1-E978-4BB1-8B22-12BDF700D95B}">
      <dgm:prSet/>
      <dgm:spPr/>
      <dgm:t>
        <a:bodyPr/>
        <a:lstStyle/>
        <a:p>
          <a:endParaRPr lang="es-CO"/>
        </a:p>
      </dgm:t>
    </dgm:pt>
    <dgm:pt modelId="{D27DE460-925C-4EC9-BE6C-DF500DC07006}" type="sibTrans" cxnId="{AEF9DDB1-E978-4BB1-8B22-12BDF700D95B}">
      <dgm:prSet/>
      <dgm:spPr/>
      <dgm:t>
        <a:bodyPr/>
        <a:lstStyle/>
        <a:p>
          <a:endParaRPr lang="es-CO"/>
        </a:p>
      </dgm:t>
    </dgm:pt>
    <dgm:pt modelId="{A0685FEF-D68A-4F0C-8CEA-537A782CF719}">
      <dgm:prSet phldrT="[Texto]" custT="1"/>
      <dgm:spPr/>
      <dgm:t>
        <a:bodyPr/>
        <a:lstStyle/>
        <a:p>
          <a:r>
            <a:rPr lang="es-ES" sz="2000" dirty="0" smtClean="0"/>
            <a:t>Para todos los efectos legales  aplican los  D.2649 y 2650/93 y demás normas</a:t>
          </a:r>
        </a:p>
      </dgm:t>
    </dgm:pt>
    <dgm:pt modelId="{2BCC223B-9CA5-4738-9CB1-13EE0618D5E7}" type="parTrans" cxnId="{B0CB9847-C660-44BC-8BAF-EAE572F75198}">
      <dgm:prSet/>
      <dgm:spPr/>
      <dgm:t>
        <a:bodyPr/>
        <a:lstStyle/>
        <a:p>
          <a:endParaRPr lang="es-CO"/>
        </a:p>
      </dgm:t>
    </dgm:pt>
    <dgm:pt modelId="{04A2C6D5-2B7B-412D-A11D-BFE79AB4CBDD}" type="sibTrans" cxnId="{B0CB9847-C660-44BC-8BAF-EAE572F75198}">
      <dgm:prSet/>
      <dgm:spPr/>
      <dgm:t>
        <a:bodyPr/>
        <a:lstStyle/>
        <a:p>
          <a:endParaRPr lang="es-CO"/>
        </a:p>
      </dgm:t>
    </dgm:pt>
    <dgm:pt modelId="{C3F9C55F-C6D0-4CB2-BF23-A41A5C21ABE1}">
      <dgm:prSet phldrT="[Texto]" custT="1"/>
      <dgm:spPr/>
      <dgm:t>
        <a:bodyPr/>
        <a:lstStyle/>
        <a:p>
          <a:r>
            <a:rPr lang="es-ES" sz="2000" dirty="0" smtClean="0"/>
            <a:t>Construcción de información financiera  para propósitos comparativos </a:t>
          </a:r>
        </a:p>
      </dgm:t>
    </dgm:pt>
    <dgm:pt modelId="{599D40F7-A545-4962-B7B3-3BF171E74288}" type="parTrans" cxnId="{5A57B66F-27AF-493C-AE2B-C45C82907997}">
      <dgm:prSet/>
      <dgm:spPr/>
      <dgm:t>
        <a:bodyPr/>
        <a:lstStyle/>
        <a:p>
          <a:endParaRPr lang="es-CO"/>
        </a:p>
      </dgm:t>
    </dgm:pt>
    <dgm:pt modelId="{CF2D41A1-202C-49EA-9619-D7BA507BD04E}" type="sibTrans" cxnId="{5A57B66F-27AF-493C-AE2B-C45C82907997}">
      <dgm:prSet/>
      <dgm:spPr/>
      <dgm:t>
        <a:bodyPr/>
        <a:lstStyle/>
        <a:p>
          <a:endParaRPr lang="es-CO"/>
        </a:p>
      </dgm:t>
    </dgm:pt>
    <dgm:pt modelId="{EF3AFD98-027A-43CD-8445-45E209080C46}">
      <dgm:prSet phldrT="[Texto]" custT="1"/>
      <dgm:spPr/>
      <dgm:t>
        <a:bodyPr/>
        <a:lstStyle/>
        <a:p>
          <a:r>
            <a:rPr lang="es-ES" sz="2000" dirty="0" smtClean="0"/>
            <a:t>Últimos estados financieros bajo D.2649 Y 2650,  Dic.31/14(G-1 y 3 ) y Dic.31/15 (G-2) </a:t>
          </a:r>
        </a:p>
      </dgm:t>
    </dgm:pt>
    <dgm:pt modelId="{E73F04E5-5C81-480B-8C5B-57A27799320B}" type="parTrans" cxnId="{3FFD4437-312E-4F21-A9AF-5655901144C1}">
      <dgm:prSet/>
      <dgm:spPr/>
      <dgm:t>
        <a:bodyPr/>
        <a:lstStyle/>
        <a:p>
          <a:endParaRPr lang="es-CO"/>
        </a:p>
      </dgm:t>
    </dgm:pt>
    <dgm:pt modelId="{82FDCE99-5EA1-4EC4-90D3-B3FFEEEE2D12}" type="sibTrans" cxnId="{3FFD4437-312E-4F21-A9AF-5655901144C1}">
      <dgm:prSet/>
      <dgm:spPr/>
      <dgm:t>
        <a:bodyPr/>
        <a:lstStyle/>
        <a:p>
          <a:endParaRPr lang="es-CO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62A6F00-F230-4D0D-8D65-F470CD6B242C}" type="pres">
      <dgm:prSet presAssocID="{EF3AFD98-027A-43CD-8445-45E209080C46}" presName="boxAndChildren" presStyleCnt="0"/>
      <dgm:spPr/>
    </dgm:pt>
    <dgm:pt modelId="{B43E16ED-881D-40D0-BE89-C6D2356F33BD}" type="pres">
      <dgm:prSet presAssocID="{EF3AFD98-027A-43CD-8445-45E209080C46}" presName="parentTextBox" presStyleLbl="node1" presStyleIdx="0" presStyleCnt="6"/>
      <dgm:spPr/>
      <dgm:t>
        <a:bodyPr/>
        <a:lstStyle/>
        <a:p>
          <a:endParaRPr lang="es-CO"/>
        </a:p>
      </dgm:t>
    </dgm:pt>
    <dgm:pt modelId="{75ABC82E-9E5B-4464-A771-343B511ADA00}" type="pres">
      <dgm:prSet presAssocID="{CF2D41A1-202C-49EA-9619-D7BA507BD04E}" presName="sp" presStyleCnt="0"/>
      <dgm:spPr/>
    </dgm:pt>
    <dgm:pt modelId="{9C13FFBC-9A90-4DB5-8AA5-968777D82715}" type="pres">
      <dgm:prSet presAssocID="{C3F9C55F-C6D0-4CB2-BF23-A41A5C21ABE1}" presName="arrowAndChildren" presStyleCnt="0"/>
      <dgm:spPr/>
    </dgm:pt>
    <dgm:pt modelId="{6240A13D-AAED-491D-B40C-3C8E7E0E1BBB}" type="pres">
      <dgm:prSet presAssocID="{C3F9C55F-C6D0-4CB2-BF23-A41A5C21ABE1}" presName="parentTextArrow" presStyleLbl="node1" presStyleIdx="1" presStyleCnt="6" custLinFactNeighborX="-3374" custLinFactNeighborY="-328"/>
      <dgm:spPr/>
      <dgm:t>
        <a:bodyPr/>
        <a:lstStyle/>
        <a:p>
          <a:endParaRPr lang="es-CO"/>
        </a:p>
      </dgm:t>
    </dgm:pt>
    <dgm:pt modelId="{C45534A1-2EA0-413F-A6DC-70741EE171A6}" type="pres">
      <dgm:prSet presAssocID="{04A2C6D5-2B7B-412D-A11D-BFE79AB4CBDD}" presName="sp" presStyleCnt="0"/>
      <dgm:spPr/>
    </dgm:pt>
    <dgm:pt modelId="{C44D67FB-1B82-4F5F-BD78-1327BC0EECBB}" type="pres">
      <dgm:prSet presAssocID="{A0685FEF-D68A-4F0C-8CEA-537A782CF719}" presName="arrowAndChildren" presStyleCnt="0"/>
      <dgm:spPr/>
    </dgm:pt>
    <dgm:pt modelId="{CA187C3E-821D-4759-A950-EFF1960AB47C}" type="pres">
      <dgm:prSet presAssocID="{A0685FEF-D68A-4F0C-8CEA-537A782CF719}" presName="parentTextArrow" presStyleLbl="node1" presStyleIdx="2" presStyleCnt="6"/>
      <dgm:spPr/>
      <dgm:t>
        <a:bodyPr/>
        <a:lstStyle/>
        <a:p>
          <a:endParaRPr lang="es-CO"/>
        </a:p>
      </dgm:t>
    </dgm:pt>
    <dgm:pt modelId="{7A3A974C-39C1-4599-9711-55E63C3EA30A}" type="pres">
      <dgm:prSet presAssocID="{D27DE460-925C-4EC9-BE6C-DF500DC07006}" presName="sp" presStyleCnt="0"/>
      <dgm:spPr/>
    </dgm:pt>
    <dgm:pt modelId="{DB86AFAF-EB51-497E-986E-5D836C5EA2BA}" type="pres">
      <dgm:prSet presAssocID="{B0032CAE-BFE0-412F-AA25-9570352353C2}" presName="arrowAndChildren" presStyleCnt="0"/>
      <dgm:spPr/>
    </dgm:pt>
    <dgm:pt modelId="{C1143241-FCA7-4B37-9AD0-C1F81F8EC826}" type="pres">
      <dgm:prSet presAssocID="{B0032CAE-BFE0-412F-AA25-9570352353C2}" presName="parentTextArrow" presStyleLbl="node1" presStyleIdx="3" presStyleCnt="6"/>
      <dgm:spPr/>
      <dgm:t>
        <a:bodyPr/>
        <a:lstStyle/>
        <a:p>
          <a:endParaRPr lang="es-CO"/>
        </a:p>
      </dgm:t>
    </dgm:pt>
    <dgm:pt modelId="{7EC79983-1EE9-47A5-8122-A1B6F2E949E1}" type="pres">
      <dgm:prSet presAssocID="{552279B7-B67F-4C5D-AC19-0BD92BEDF700}" presName="sp" presStyleCnt="0"/>
      <dgm:spPr/>
    </dgm:pt>
    <dgm:pt modelId="{02D23FDC-02EC-45ED-A334-E0D8DB8A5507}" type="pres">
      <dgm:prSet presAssocID="{3251BA05-9897-475E-9CE9-B0907AC2546F}" presName="arrowAndChildren" presStyleCnt="0"/>
      <dgm:spPr/>
    </dgm:pt>
    <dgm:pt modelId="{0B4864E5-D3DC-46DF-8E4B-7DF845361E3B}" type="pres">
      <dgm:prSet presAssocID="{3251BA05-9897-475E-9CE9-B0907AC2546F}" presName="parentTextArrow" presStyleLbl="node1" presStyleIdx="4" presStyleCnt="6"/>
      <dgm:spPr/>
      <dgm:t>
        <a:bodyPr/>
        <a:lstStyle/>
        <a:p>
          <a:endParaRPr lang="es-CO"/>
        </a:p>
      </dgm:t>
    </dgm:pt>
    <dgm:pt modelId="{AD5012E1-E083-4CB4-99A3-DA0FF56F4413}" type="pres">
      <dgm:prSet presAssocID="{FE9B1B93-0B22-4DD7-948E-E3C6F41FDE7A}" presName="sp" presStyleCnt="0"/>
      <dgm:spPr/>
    </dgm:pt>
    <dgm:pt modelId="{77987D68-1041-415B-9CFA-EF5FB0D67B4A}" type="pres">
      <dgm:prSet presAssocID="{4AF05A01-5513-4B3B-B3C7-D348FEE88080}" presName="arrowAndChildren" presStyleCnt="0"/>
      <dgm:spPr/>
    </dgm:pt>
    <dgm:pt modelId="{2308E507-869C-4D48-8601-62633D890DDA}" type="pres">
      <dgm:prSet presAssocID="{4AF05A01-5513-4B3B-B3C7-D348FEE88080}" presName="parentTextArrow" presStyleLbl="node1" presStyleIdx="5" presStyleCnt="6"/>
      <dgm:spPr/>
      <dgm:t>
        <a:bodyPr/>
        <a:lstStyle/>
        <a:p>
          <a:endParaRPr lang="es-CO"/>
        </a:p>
      </dgm:t>
    </dgm:pt>
  </dgm:ptLst>
  <dgm:cxnLst>
    <dgm:cxn modelId="{23DC7C79-045A-F047-82DD-A69A4B606A08}" type="presOf" srcId="{A0685FEF-D68A-4F0C-8CEA-537A782CF719}" destId="{CA187C3E-821D-4759-A950-EFF1960AB47C}" srcOrd="0" destOrd="0" presId="urn:microsoft.com/office/officeart/2005/8/layout/process4"/>
    <dgm:cxn modelId="{A9A9274A-B32A-F443-B014-501DAE8012D8}" type="presOf" srcId="{4AF05A01-5513-4B3B-B3C7-D348FEE88080}" destId="{2308E507-869C-4D48-8601-62633D890DDA}" srcOrd="0" destOrd="0" presId="urn:microsoft.com/office/officeart/2005/8/layout/process4"/>
    <dgm:cxn modelId="{FDB5B0F3-1A3D-6048-B42F-9B6853EAC2EF}" type="presOf" srcId="{B0032CAE-BFE0-412F-AA25-9570352353C2}" destId="{C1143241-FCA7-4B37-9AD0-C1F81F8EC826}" srcOrd="0" destOrd="0" presId="urn:microsoft.com/office/officeart/2005/8/layout/process4"/>
    <dgm:cxn modelId="{5CA2C0B9-2652-DE43-9BB6-3661AD3C48A3}" type="presOf" srcId="{6193014F-59FC-46DE-8FAA-13A5A4C7F601}" destId="{CD1AF0A3-293B-417A-B091-800DD2E4F86D}" srcOrd="0" destOrd="0" presId="urn:microsoft.com/office/officeart/2005/8/layout/process4"/>
    <dgm:cxn modelId="{5A57B66F-27AF-493C-AE2B-C45C82907997}" srcId="{6193014F-59FC-46DE-8FAA-13A5A4C7F601}" destId="{C3F9C55F-C6D0-4CB2-BF23-A41A5C21ABE1}" srcOrd="4" destOrd="0" parTransId="{599D40F7-A545-4962-B7B3-3BF171E74288}" sibTransId="{CF2D41A1-202C-49EA-9619-D7BA507BD04E}"/>
    <dgm:cxn modelId="{2B49E795-E22E-42BC-B17F-BA94C3B147F4}" srcId="{6193014F-59FC-46DE-8FAA-13A5A4C7F601}" destId="{4AF05A01-5513-4B3B-B3C7-D348FEE88080}" srcOrd="0" destOrd="0" parTransId="{F08FAFE7-618C-4D88-8F2A-BD72DFAFCB72}" sibTransId="{FE9B1B93-0B22-4DD7-948E-E3C6F41FDE7A}"/>
    <dgm:cxn modelId="{9DB577C2-028B-E34C-A576-B0E7B9FC3696}" type="presOf" srcId="{3251BA05-9897-475E-9CE9-B0907AC2546F}" destId="{0B4864E5-D3DC-46DF-8E4B-7DF845361E3B}" srcOrd="0" destOrd="0" presId="urn:microsoft.com/office/officeart/2005/8/layout/process4"/>
    <dgm:cxn modelId="{AEF9DDB1-E978-4BB1-8B22-12BDF700D95B}" srcId="{6193014F-59FC-46DE-8FAA-13A5A4C7F601}" destId="{B0032CAE-BFE0-412F-AA25-9570352353C2}" srcOrd="2" destOrd="0" parTransId="{881485BA-7F94-4CE7-8CDF-C718D09DB7C4}" sibTransId="{D27DE460-925C-4EC9-BE6C-DF500DC07006}"/>
    <dgm:cxn modelId="{B0CB9847-C660-44BC-8BAF-EAE572F75198}" srcId="{6193014F-59FC-46DE-8FAA-13A5A4C7F601}" destId="{A0685FEF-D68A-4F0C-8CEA-537A782CF719}" srcOrd="3" destOrd="0" parTransId="{2BCC223B-9CA5-4738-9CB1-13EE0618D5E7}" sibTransId="{04A2C6D5-2B7B-412D-A11D-BFE79AB4CBDD}"/>
    <dgm:cxn modelId="{B12B676A-CC18-344C-AE16-21859B614C70}" type="presOf" srcId="{EF3AFD98-027A-43CD-8445-45E209080C46}" destId="{B43E16ED-881D-40D0-BE89-C6D2356F33BD}" srcOrd="0" destOrd="0" presId="urn:microsoft.com/office/officeart/2005/8/layout/process4"/>
    <dgm:cxn modelId="{B705915A-B7B7-44BB-86B9-2580136A7811}" srcId="{6193014F-59FC-46DE-8FAA-13A5A4C7F601}" destId="{3251BA05-9897-475E-9CE9-B0907AC2546F}" srcOrd="1" destOrd="0" parTransId="{22273B9D-E357-4735-99AD-3623EC7C1DAF}" sibTransId="{552279B7-B67F-4C5D-AC19-0BD92BEDF700}"/>
    <dgm:cxn modelId="{25904E54-0238-8B41-BD9C-96DC5CC6434F}" type="presOf" srcId="{C3F9C55F-C6D0-4CB2-BF23-A41A5C21ABE1}" destId="{6240A13D-AAED-491D-B40C-3C8E7E0E1BBB}" srcOrd="0" destOrd="0" presId="urn:microsoft.com/office/officeart/2005/8/layout/process4"/>
    <dgm:cxn modelId="{3FFD4437-312E-4F21-A9AF-5655901144C1}" srcId="{6193014F-59FC-46DE-8FAA-13A5A4C7F601}" destId="{EF3AFD98-027A-43CD-8445-45E209080C46}" srcOrd="5" destOrd="0" parTransId="{E73F04E5-5C81-480B-8C5B-57A27799320B}" sibTransId="{82FDCE99-5EA1-4EC4-90D3-B3FFEEEE2D12}"/>
    <dgm:cxn modelId="{1D491334-43B9-AB4D-9127-90FF97A6B42E}" type="presParOf" srcId="{CD1AF0A3-293B-417A-B091-800DD2E4F86D}" destId="{662A6F00-F230-4D0D-8D65-F470CD6B242C}" srcOrd="0" destOrd="0" presId="urn:microsoft.com/office/officeart/2005/8/layout/process4"/>
    <dgm:cxn modelId="{FF1837E9-98B7-724C-BD63-3DE3DC5887C8}" type="presParOf" srcId="{662A6F00-F230-4D0D-8D65-F470CD6B242C}" destId="{B43E16ED-881D-40D0-BE89-C6D2356F33BD}" srcOrd="0" destOrd="0" presId="urn:microsoft.com/office/officeart/2005/8/layout/process4"/>
    <dgm:cxn modelId="{6568D05E-879C-C048-80BC-251A35711E46}" type="presParOf" srcId="{CD1AF0A3-293B-417A-B091-800DD2E4F86D}" destId="{75ABC82E-9E5B-4464-A771-343B511ADA00}" srcOrd="1" destOrd="0" presId="urn:microsoft.com/office/officeart/2005/8/layout/process4"/>
    <dgm:cxn modelId="{28E1B69E-F018-6B44-B0C8-D2BA4F08714A}" type="presParOf" srcId="{CD1AF0A3-293B-417A-B091-800DD2E4F86D}" destId="{9C13FFBC-9A90-4DB5-8AA5-968777D82715}" srcOrd="2" destOrd="0" presId="urn:microsoft.com/office/officeart/2005/8/layout/process4"/>
    <dgm:cxn modelId="{BE1E339C-7FD6-9742-AF61-7CE095431302}" type="presParOf" srcId="{9C13FFBC-9A90-4DB5-8AA5-968777D82715}" destId="{6240A13D-AAED-491D-B40C-3C8E7E0E1BBB}" srcOrd="0" destOrd="0" presId="urn:microsoft.com/office/officeart/2005/8/layout/process4"/>
    <dgm:cxn modelId="{70C3D7BC-B27E-E349-AD70-F2552AD8FF3D}" type="presParOf" srcId="{CD1AF0A3-293B-417A-B091-800DD2E4F86D}" destId="{C45534A1-2EA0-413F-A6DC-70741EE171A6}" srcOrd="3" destOrd="0" presId="urn:microsoft.com/office/officeart/2005/8/layout/process4"/>
    <dgm:cxn modelId="{B3293071-F7C8-D246-8398-66833BE28666}" type="presParOf" srcId="{CD1AF0A3-293B-417A-B091-800DD2E4F86D}" destId="{C44D67FB-1B82-4F5F-BD78-1327BC0EECBB}" srcOrd="4" destOrd="0" presId="urn:microsoft.com/office/officeart/2005/8/layout/process4"/>
    <dgm:cxn modelId="{94566FE2-9E16-564A-A188-31892B165C5A}" type="presParOf" srcId="{C44D67FB-1B82-4F5F-BD78-1327BC0EECBB}" destId="{CA187C3E-821D-4759-A950-EFF1960AB47C}" srcOrd="0" destOrd="0" presId="urn:microsoft.com/office/officeart/2005/8/layout/process4"/>
    <dgm:cxn modelId="{ED5F9840-FEA9-1E45-90A8-5021CF98AB09}" type="presParOf" srcId="{CD1AF0A3-293B-417A-B091-800DD2E4F86D}" destId="{7A3A974C-39C1-4599-9711-55E63C3EA30A}" srcOrd="5" destOrd="0" presId="urn:microsoft.com/office/officeart/2005/8/layout/process4"/>
    <dgm:cxn modelId="{329ECC72-059A-C246-B0EA-C0CF7C561768}" type="presParOf" srcId="{CD1AF0A3-293B-417A-B091-800DD2E4F86D}" destId="{DB86AFAF-EB51-497E-986E-5D836C5EA2BA}" srcOrd="6" destOrd="0" presId="urn:microsoft.com/office/officeart/2005/8/layout/process4"/>
    <dgm:cxn modelId="{7FA8FA6E-EF34-B44B-9D26-6E7A326DF4E5}" type="presParOf" srcId="{DB86AFAF-EB51-497E-986E-5D836C5EA2BA}" destId="{C1143241-FCA7-4B37-9AD0-C1F81F8EC826}" srcOrd="0" destOrd="0" presId="urn:microsoft.com/office/officeart/2005/8/layout/process4"/>
    <dgm:cxn modelId="{77D9AC9D-CB7E-224D-BFB7-DA7E5C34BE94}" type="presParOf" srcId="{CD1AF0A3-293B-417A-B091-800DD2E4F86D}" destId="{7EC79983-1EE9-47A5-8122-A1B6F2E949E1}" srcOrd="7" destOrd="0" presId="urn:microsoft.com/office/officeart/2005/8/layout/process4"/>
    <dgm:cxn modelId="{97DC9BB0-FF08-B648-8D98-96F714762953}" type="presParOf" srcId="{CD1AF0A3-293B-417A-B091-800DD2E4F86D}" destId="{02D23FDC-02EC-45ED-A334-E0D8DB8A5507}" srcOrd="8" destOrd="0" presId="urn:microsoft.com/office/officeart/2005/8/layout/process4"/>
    <dgm:cxn modelId="{51F402DE-FA66-5240-B084-F2AEC6FE4292}" type="presParOf" srcId="{02D23FDC-02EC-45ED-A334-E0D8DB8A5507}" destId="{0B4864E5-D3DC-46DF-8E4B-7DF845361E3B}" srcOrd="0" destOrd="0" presId="urn:microsoft.com/office/officeart/2005/8/layout/process4"/>
    <dgm:cxn modelId="{EE46D26D-0EE2-124F-842F-8EA4CD367367}" type="presParOf" srcId="{CD1AF0A3-293B-417A-B091-800DD2E4F86D}" destId="{AD5012E1-E083-4CB4-99A3-DA0FF56F4413}" srcOrd="9" destOrd="0" presId="urn:microsoft.com/office/officeart/2005/8/layout/process4"/>
    <dgm:cxn modelId="{60A9749E-47C5-A548-BDF4-B633D3F6986E}" type="presParOf" srcId="{CD1AF0A3-293B-417A-B091-800DD2E4F86D}" destId="{77987D68-1041-415B-9CFA-EF5FB0D67B4A}" srcOrd="10" destOrd="0" presId="urn:microsoft.com/office/officeart/2005/8/layout/process4"/>
    <dgm:cxn modelId="{06144754-403B-D047-8B7F-1019222E327B}" type="presParOf" srcId="{77987D68-1041-415B-9CFA-EF5FB0D67B4A}" destId="{2308E507-869C-4D48-8601-62633D890D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AF05A01-5513-4B3B-B3C7-D348FEE88080}">
      <dgm:prSet phldrT="[Texto]" custT="1"/>
      <dgm:spPr/>
      <dgm:t>
        <a:bodyPr/>
        <a:lstStyle/>
        <a:p>
          <a:r>
            <a:rPr lang="es-ES" sz="2000" dirty="0" smtClean="0"/>
            <a:t>Finaliza la aplicación de las actuales NIF e inicia la aplicación del nuevo marco </a:t>
          </a:r>
          <a:endParaRPr lang="es-CO" sz="2000" dirty="0"/>
        </a:p>
      </dgm:t>
    </dgm:pt>
    <dgm:pt modelId="{F08FAFE7-618C-4D88-8F2A-BD72DFAFCB72}" type="parTrans" cxnId="{2B49E795-E22E-42BC-B17F-BA94C3B147F4}">
      <dgm:prSet/>
      <dgm:spPr/>
      <dgm:t>
        <a:bodyPr/>
        <a:lstStyle/>
        <a:p>
          <a:endParaRPr lang="es-CO"/>
        </a:p>
      </dgm:t>
    </dgm:pt>
    <dgm:pt modelId="{FE9B1B93-0B22-4DD7-948E-E3C6F41FDE7A}" type="sibTrans" cxnId="{2B49E795-E22E-42BC-B17F-BA94C3B147F4}">
      <dgm:prSet/>
      <dgm:spPr/>
      <dgm:t>
        <a:bodyPr/>
        <a:lstStyle/>
        <a:p>
          <a:endParaRPr lang="es-CO"/>
        </a:p>
      </dgm:t>
    </dgm:pt>
    <dgm:pt modelId="{3251BA05-9897-475E-9CE9-B0907AC2546F}">
      <dgm:prSet phldrT="[Texto]" custT="1"/>
      <dgm:spPr/>
      <dgm:t>
        <a:bodyPr/>
        <a:lstStyle/>
        <a:p>
          <a:r>
            <a:rPr lang="es-ES" sz="2000" dirty="0" smtClean="0"/>
            <a:t>Se trasladan a la contabilidad oficial, los saldos a Dic 31/14 o Dic/15 bajo el Nuevo Marco Normativo</a:t>
          </a:r>
          <a:endParaRPr lang="es-CO" sz="2000" dirty="0"/>
        </a:p>
      </dgm:t>
    </dgm:pt>
    <dgm:pt modelId="{22273B9D-E357-4735-99AD-3623EC7C1DAF}" type="parTrans" cxnId="{B705915A-B7B7-44BB-86B9-2580136A7811}">
      <dgm:prSet/>
      <dgm:spPr/>
      <dgm:t>
        <a:bodyPr/>
        <a:lstStyle/>
        <a:p>
          <a:endParaRPr lang="es-CO"/>
        </a:p>
      </dgm:t>
    </dgm:pt>
    <dgm:pt modelId="{552279B7-B67F-4C5D-AC19-0BD92BEDF700}" type="sibTrans" cxnId="{B705915A-B7B7-44BB-86B9-2580136A7811}">
      <dgm:prSet/>
      <dgm:spPr/>
      <dgm:t>
        <a:bodyPr/>
        <a:lstStyle/>
        <a:p>
          <a:endParaRPr lang="es-CO"/>
        </a:p>
      </dgm:t>
    </dgm:pt>
    <dgm:pt modelId="{B0032CAE-BFE0-412F-AA25-9570352353C2}">
      <dgm:prSet phldrT="[Texto]" custT="1"/>
      <dgm:spPr/>
      <dgm:t>
        <a:bodyPr/>
        <a:lstStyle/>
        <a:p>
          <a:r>
            <a:rPr lang="es-ES" sz="2000" dirty="0" smtClean="0"/>
            <a:t>Presentación de los primeros estados financieros comparativos con corte a Dic/ 15 (marzo, junio, sept.) o Dic/16 </a:t>
          </a:r>
        </a:p>
      </dgm:t>
    </dgm:pt>
    <dgm:pt modelId="{881485BA-7F94-4CE7-8CDF-C718D09DB7C4}" type="parTrans" cxnId="{AEF9DDB1-E978-4BB1-8B22-12BDF700D95B}">
      <dgm:prSet/>
      <dgm:spPr/>
      <dgm:t>
        <a:bodyPr/>
        <a:lstStyle/>
        <a:p>
          <a:endParaRPr lang="es-CO"/>
        </a:p>
      </dgm:t>
    </dgm:pt>
    <dgm:pt modelId="{D27DE460-925C-4EC9-BE6C-DF500DC07006}" type="sibTrans" cxnId="{AEF9DDB1-E978-4BB1-8B22-12BDF700D95B}">
      <dgm:prSet/>
      <dgm:spPr/>
      <dgm:t>
        <a:bodyPr/>
        <a:lstStyle/>
        <a:p>
          <a:endParaRPr lang="es-CO"/>
        </a:p>
      </dgm:t>
    </dgm:pt>
    <dgm:pt modelId="{917699ED-5C94-492E-96D4-23F07A1361E9}">
      <dgm:prSet phldrT="[Texto]" custT="1"/>
      <dgm:spPr/>
      <dgm:t>
        <a:bodyPr/>
        <a:lstStyle/>
        <a:p>
          <a:r>
            <a:rPr lang="es-ES" sz="2000" dirty="0" smtClean="0"/>
            <a:t>Para todos los efectos legales aplica el Nuevo Marco Técnico Normativo</a:t>
          </a:r>
        </a:p>
      </dgm:t>
    </dgm:pt>
    <dgm:pt modelId="{1710C21C-1488-443B-A902-52AAD35B957A}" type="parTrans" cxnId="{2A30E02B-8DBD-4744-A230-A113A0A40B96}">
      <dgm:prSet/>
      <dgm:spPr/>
      <dgm:t>
        <a:bodyPr/>
        <a:lstStyle/>
        <a:p>
          <a:endParaRPr lang="es-CO"/>
        </a:p>
      </dgm:t>
    </dgm:pt>
    <dgm:pt modelId="{8A034100-96E6-47F7-9E03-86FCE8273370}" type="sibTrans" cxnId="{2A30E02B-8DBD-4744-A230-A113A0A40B96}">
      <dgm:prSet/>
      <dgm:spPr/>
      <dgm:t>
        <a:bodyPr/>
        <a:lstStyle/>
        <a:p>
          <a:endParaRPr lang="es-CO"/>
        </a:p>
      </dgm:t>
    </dgm:pt>
    <dgm:pt modelId="{61B91653-6A40-4B9D-9867-0FE9C75220E0}">
      <dgm:prSet phldrT="[Texto]" custT="1"/>
      <dgm:spPr/>
      <dgm:t>
        <a:bodyPr/>
        <a:lstStyle/>
        <a:p>
          <a:r>
            <a:rPr lang="es-ES" sz="2000" dirty="0" smtClean="0"/>
            <a:t>Solo para efectos tributarios las remisiones a normas contables serán bajo los D.2649 y 2650, se deben llevar registros de las diferencias entre los NMTN y las bases fiscales o libro tributario (años 2015/6/7/8) o (años 2016/7/8/9)   d Decreto 2548/14</a:t>
          </a:r>
          <a:endParaRPr lang="es-ES" sz="2000" dirty="0" smtClean="0">
            <a:solidFill>
              <a:srgbClr val="FF0000"/>
            </a:solidFill>
          </a:endParaRPr>
        </a:p>
      </dgm:t>
    </dgm:pt>
    <dgm:pt modelId="{E668E7C1-3DFE-45A8-A9FE-CB726519FE2E}" type="parTrans" cxnId="{FE13AB6A-B8D0-4D66-81A7-8167ACD3B0CB}">
      <dgm:prSet/>
      <dgm:spPr/>
      <dgm:t>
        <a:bodyPr/>
        <a:lstStyle/>
        <a:p>
          <a:endParaRPr lang="es-CO"/>
        </a:p>
      </dgm:t>
    </dgm:pt>
    <dgm:pt modelId="{E1CA0354-1FBF-43C4-B21A-138133065B02}" type="sibTrans" cxnId="{FE13AB6A-B8D0-4D66-81A7-8167ACD3B0CB}">
      <dgm:prSet/>
      <dgm:spPr/>
      <dgm:t>
        <a:bodyPr/>
        <a:lstStyle/>
        <a:p>
          <a:endParaRPr lang="es-CO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CCB80A91-12A9-4AE5-B350-068F6DA3C1B8}" type="pres">
      <dgm:prSet presAssocID="{61B91653-6A40-4B9D-9867-0FE9C75220E0}" presName="boxAndChildren" presStyleCnt="0"/>
      <dgm:spPr/>
    </dgm:pt>
    <dgm:pt modelId="{0B766D5D-CCB9-4B67-BEFA-6473FA8E8C2D}" type="pres">
      <dgm:prSet presAssocID="{61B91653-6A40-4B9D-9867-0FE9C75220E0}" presName="parentTextBox" presStyleLbl="node1" presStyleIdx="0" presStyleCnt="5" custScaleY="172299"/>
      <dgm:spPr/>
      <dgm:t>
        <a:bodyPr/>
        <a:lstStyle/>
        <a:p>
          <a:endParaRPr lang="es-CO"/>
        </a:p>
      </dgm:t>
    </dgm:pt>
    <dgm:pt modelId="{C4AD210F-84EB-4D67-8D89-6251F76E8769}" type="pres">
      <dgm:prSet presAssocID="{8A034100-96E6-47F7-9E03-86FCE8273370}" presName="sp" presStyleCnt="0"/>
      <dgm:spPr/>
    </dgm:pt>
    <dgm:pt modelId="{35447A29-98A4-4D96-A431-9098183E1582}" type="pres">
      <dgm:prSet presAssocID="{917699ED-5C94-492E-96D4-23F07A1361E9}" presName="arrowAndChildren" presStyleCnt="0"/>
      <dgm:spPr/>
    </dgm:pt>
    <dgm:pt modelId="{F18D9B00-3049-40AD-9ACE-F74826946DF3}" type="pres">
      <dgm:prSet presAssocID="{917699ED-5C94-492E-96D4-23F07A1361E9}" presName="parentTextArrow" presStyleLbl="node1" presStyleIdx="1" presStyleCnt="5"/>
      <dgm:spPr/>
      <dgm:t>
        <a:bodyPr/>
        <a:lstStyle/>
        <a:p>
          <a:endParaRPr lang="es-CO"/>
        </a:p>
      </dgm:t>
    </dgm:pt>
    <dgm:pt modelId="{98466DCD-95B4-43F7-B77A-1D294CEC7282}" type="pres">
      <dgm:prSet presAssocID="{D27DE460-925C-4EC9-BE6C-DF500DC07006}" presName="sp" presStyleCnt="0"/>
      <dgm:spPr/>
    </dgm:pt>
    <dgm:pt modelId="{83695324-9BA5-4E05-9DB2-143C2BE99A8F}" type="pres">
      <dgm:prSet presAssocID="{B0032CAE-BFE0-412F-AA25-9570352353C2}" presName="arrowAndChildren" presStyleCnt="0"/>
      <dgm:spPr/>
    </dgm:pt>
    <dgm:pt modelId="{7ED98F5E-7BDE-46C3-BB89-E21DD9CA590B}" type="pres">
      <dgm:prSet presAssocID="{B0032CAE-BFE0-412F-AA25-9570352353C2}" presName="parentTextArrow" presStyleLbl="node1" presStyleIdx="2" presStyleCnt="5"/>
      <dgm:spPr/>
      <dgm:t>
        <a:bodyPr/>
        <a:lstStyle/>
        <a:p>
          <a:endParaRPr lang="es-CO"/>
        </a:p>
      </dgm:t>
    </dgm:pt>
    <dgm:pt modelId="{7EC79983-1EE9-47A5-8122-A1B6F2E949E1}" type="pres">
      <dgm:prSet presAssocID="{552279B7-B67F-4C5D-AC19-0BD92BEDF700}" presName="sp" presStyleCnt="0"/>
      <dgm:spPr/>
    </dgm:pt>
    <dgm:pt modelId="{02D23FDC-02EC-45ED-A334-E0D8DB8A5507}" type="pres">
      <dgm:prSet presAssocID="{3251BA05-9897-475E-9CE9-B0907AC2546F}" presName="arrowAndChildren" presStyleCnt="0"/>
      <dgm:spPr/>
    </dgm:pt>
    <dgm:pt modelId="{0B4864E5-D3DC-46DF-8E4B-7DF845361E3B}" type="pres">
      <dgm:prSet presAssocID="{3251BA05-9897-475E-9CE9-B0907AC2546F}" presName="parentTextArrow" presStyleLbl="node1" presStyleIdx="3" presStyleCnt="5" custScaleX="99749"/>
      <dgm:spPr/>
      <dgm:t>
        <a:bodyPr/>
        <a:lstStyle/>
        <a:p>
          <a:endParaRPr lang="es-CO"/>
        </a:p>
      </dgm:t>
    </dgm:pt>
    <dgm:pt modelId="{AD5012E1-E083-4CB4-99A3-DA0FF56F4413}" type="pres">
      <dgm:prSet presAssocID="{FE9B1B93-0B22-4DD7-948E-E3C6F41FDE7A}" presName="sp" presStyleCnt="0"/>
      <dgm:spPr/>
    </dgm:pt>
    <dgm:pt modelId="{77987D68-1041-415B-9CFA-EF5FB0D67B4A}" type="pres">
      <dgm:prSet presAssocID="{4AF05A01-5513-4B3B-B3C7-D348FEE88080}" presName="arrowAndChildren" presStyleCnt="0"/>
      <dgm:spPr/>
    </dgm:pt>
    <dgm:pt modelId="{2308E507-869C-4D48-8601-62633D890DDA}" type="pres">
      <dgm:prSet presAssocID="{4AF05A01-5513-4B3B-B3C7-D348FEE88080}" presName="parentTextArrow" presStyleLbl="node1" presStyleIdx="4" presStyleCnt="5"/>
      <dgm:spPr/>
      <dgm:t>
        <a:bodyPr/>
        <a:lstStyle/>
        <a:p>
          <a:endParaRPr lang="es-CO"/>
        </a:p>
      </dgm:t>
    </dgm:pt>
  </dgm:ptLst>
  <dgm:cxnLst>
    <dgm:cxn modelId="{FE13AB6A-B8D0-4D66-81A7-8167ACD3B0CB}" srcId="{6193014F-59FC-46DE-8FAA-13A5A4C7F601}" destId="{61B91653-6A40-4B9D-9867-0FE9C75220E0}" srcOrd="4" destOrd="0" parTransId="{E668E7C1-3DFE-45A8-A9FE-CB726519FE2E}" sibTransId="{E1CA0354-1FBF-43C4-B21A-138133065B02}"/>
    <dgm:cxn modelId="{36CBEBB3-ECA0-7A48-8A1E-0696EEE1CD8B}" type="presOf" srcId="{3251BA05-9897-475E-9CE9-B0907AC2546F}" destId="{0B4864E5-D3DC-46DF-8E4B-7DF845361E3B}" srcOrd="0" destOrd="0" presId="urn:microsoft.com/office/officeart/2005/8/layout/process4"/>
    <dgm:cxn modelId="{B01CCFA8-170F-CF42-884A-12A78C892D28}" type="presOf" srcId="{6193014F-59FC-46DE-8FAA-13A5A4C7F601}" destId="{CD1AF0A3-293B-417A-B091-800DD2E4F86D}" srcOrd="0" destOrd="0" presId="urn:microsoft.com/office/officeart/2005/8/layout/process4"/>
    <dgm:cxn modelId="{2A30E02B-8DBD-4744-A230-A113A0A40B96}" srcId="{6193014F-59FC-46DE-8FAA-13A5A4C7F601}" destId="{917699ED-5C94-492E-96D4-23F07A1361E9}" srcOrd="3" destOrd="0" parTransId="{1710C21C-1488-443B-A902-52AAD35B957A}" sibTransId="{8A034100-96E6-47F7-9E03-86FCE8273370}"/>
    <dgm:cxn modelId="{2C7F60DC-7247-2E43-B169-57ABD1F36475}" type="presOf" srcId="{4AF05A01-5513-4B3B-B3C7-D348FEE88080}" destId="{2308E507-869C-4D48-8601-62633D890DDA}" srcOrd="0" destOrd="0" presId="urn:microsoft.com/office/officeart/2005/8/layout/process4"/>
    <dgm:cxn modelId="{B081D34F-8A08-E647-8433-5799646827BE}" type="presOf" srcId="{B0032CAE-BFE0-412F-AA25-9570352353C2}" destId="{7ED98F5E-7BDE-46C3-BB89-E21DD9CA590B}" srcOrd="0" destOrd="0" presId="urn:microsoft.com/office/officeart/2005/8/layout/process4"/>
    <dgm:cxn modelId="{61F752E0-6F55-A544-BDC0-597F5CD6D323}" type="presOf" srcId="{61B91653-6A40-4B9D-9867-0FE9C75220E0}" destId="{0B766D5D-CCB9-4B67-BEFA-6473FA8E8C2D}" srcOrd="0" destOrd="0" presId="urn:microsoft.com/office/officeart/2005/8/layout/process4"/>
    <dgm:cxn modelId="{2B49E795-E22E-42BC-B17F-BA94C3B147F4}" srcId="{6193014F-59FC-46DE-8FAA-13A5A4C7F601}" destId="{4AF05A01-5513-4B3B-B3C7-D348FEE88080}" srcOrd="0" destOrd="0" parTransId="{F08FAFE7-618C-4D88-8F2A-BD72DFAFCB72}" sibTransId="{FE9B1B93-0B22-4DD7-948E-E3C6F41FDE7A}"/>
    <dgm:cxn modelId="{AEF9DDB1-E978-4BB1-8B22-12BDF700D95B}" srcId="{6193014F-59FC-46DE-8FAA-13A5A4C7F601}" destId="{B0032CAE-BFE0-412F-AA25-9570352353C2}" srcOrd="2" destOrd="0" parTransId="{881485BA-7F94-4CE7-8CDF-C718D09DB7C4}" sibTransId="{D27DE460-925C-4EC9-BE6C-DF500DC07006}"/>
    <dgm:cxn modelId="{E830E75E-9992-8A4E-AF72-16B6CB0D084A}" type="presOf" srcId="{917699ED-5C94-492E-96D4-23F07A1361E9}" destId="{F18D9B00-3049-40AD-9ACE-F74826946DF3}" srcOrd="0" destOrd="0" presId="urn:microsoft.com/office/officeart/2005/8/layout/process4"/>
    <dgm:cxn modelId="{B705915A-B7B7-44BB-86B9-2580136A7811}" srcId="{6193014F-59FC-46DE-8FAA-13A5A4C7F601}" destId="{3251BA05-9897-475E-9CE9-B0907AC2546F}" srcOrd="1" destOrd="0" parTransId="{22273B9D-E357-4735-99AD-3623EC7C1DAF}" sibTransId="{552279B7-B67F-4C5D-AC19-0BD92BEDF700}"/>
    <dgm:cxn modelId="{CAA05A85-CFFD-2440-8F7A-18AB7863A7AF}" type="presParOf" srcId="{CD1AF0A3-293B-417A-B091-800DD2E4F86D}" destId="{CCB80A91-12A9-4AE5-B350-068F6DA3C1B8}" srcOrd="0" destOrd="0" presId="urn:microsoft.com/office/officeart/2005/8/layout/process4"/>
    <dgm:cxn modelId="{38EA5683-AC3E-F843-8FC4-0E2857376C8E}" type="presParOf" srcId="{CCB80A91-12A9-4AE5-B350-068F6DA3C1B8}" destId="{0B766D5D-CCB9-4B67-BEFA-6473FA8E8C2D}" srcOrd="0" destOrd="0" presId="urn:microsoft.com/office/officeart/2005/8/layout/process4"/>
    <dgm:cxn modelId="{484E5BDA-BC2E-274E-B205-D9B348AF80E2}" type="presParOf" srcId="{CD1AF0A3-293B-417A-B091-800DD2E4F86D}" destId="{C4AD210F-84EB-4D67-8D89-6251F76E8769}" srcOrd="1" destOrd="0" presId="urn:microsoft.com/office/officeart/2005/8/layout/process4"/>
    <dgm:cxn modelId="{5DECC8A2-5965-054B-B047-145CCC89F766}" type="presParOf" srcId="{CD1AF0A3-293B-417A-B091-800DD2E4F86D}" destId="{35447A29-98A4-4D96-A431-9098183E1582}" srcOrd="2" destOrd="0" presId="urn:microsoft.com/office/officeart/2005/8/layout/process4"/>
    <dgm:cxn modelId="{9AD9DD79-2DAB-FB45-BFAB-0A1D7D747033}" type="presParOf" srcId="{35447A29-98A4-4D96-A431-9098183E1582}" destId="{F18D9B00-3049-40AD-9ACE-F74826946DF3}" srcOrd="0" destOrd="0" presId="urn:microsoft.com/office/officeart/2005/8/layout/process4"/>
    <dgm:cxn modelId="{24D04207-73B0-0E40-B017-3E9B17A897BA}" type="presParOf" srcId="{CD1AF0A3-293B-417A-B091-800DD2E4F86D}" destId="{98466DCD-95B4-43F7-B77A-1D294CEC7282}" srcOrd="3" destOrd="0" presId="urn:microsoft.com/office/officeart/2005/8/layout/process4"/>
    <dgm:cxn modelId="{D80E30D3-6D25-9F4A-B1F8-2806BCC10DC9}" type="presParOf" srcId="{CD1AF0A3-293B-417A-B091-800DD2E4F86D}" destId="{83695324-9BA5-4E05-9DB2-143C2BE99A8F}" srcOrd="4" destOrd="0" presId="urn:microsoft.com/office/officeart/2005/8/layout/process4"/>
    <dgm:cxn modelId="{BD7FE8B8-CE33-AD44-BC6D-B8229A6A6E44}" type="presParOf" srcId="{83695324-9BA5-4E05-9DB2-143C2BE99A8F}" destId="{7ED98F5E-7BDE-46C3-BB89-E21DD9CA590B}" srcOrd="0" destOrd="0" presId="urn:microsoft.com/office/officeart/2005/8/layout/process4"/>
    <dgm:cxn modelId="{35AD11EE-8E4F-7A4F-9AD7-1ADC795BC0C8}" type="presParOf" srcId="{CD1AF0A3-293B-417A-B091-800DD2E4F86D}" destId="{7EC79983-1EE9-47A5-8122-A1B6F2E949E1}" srcOrd="5" destOrd="0" presId="urn:microsoft.com/office/officeart/2005/8/layout/process4"/>
    <dgm:cxn modelId="{442424C8-926B-594C-A017-FA653C92C629}" type="presParOf" srcId="{CD1AF0A3-293B-417A-B091-800DD2E4F86D}" destId="{02D23FDC-02EC-45ED-A334-E0D8DB8A5507}" srcOrd="6" destOrd="0" presId="urn:microsoft.com/office/officeart/2005/8/layout/process4"/>
    <dgm:cxn modelId="{E5EABEB6-76A3-A845-A0A6-F77D02D66E64}" type="presParOf" srcId="{02D23FDC-02EC-45ED-A334-E0D8DB8A5507}" destId="{0B4864E5-D3DC-46DF-8E4B-7DF845361E3B}" srcOrd="0" destOrd="0" presId="urn:microsoft.com/office/officeart/2005/8/layout/process4"/>
    <dgm:cxn modelId="{2998B5C2-2CD5-2D41-9071-C3130147C0CF}" type="presParOf" srcId="{CD1AF0A3-293B-417A-B091-800DD2E4F86D}" destId="{AD5012E1-E083-4CB4-99A3-DA0FF56F4413}" srcOrd="7" destOrd="0" presId="urn:microsoft.com/office/officeart/2005/8/layout/process4"/>
    <dgm:cxn modelId="{19BB7E05-E423-FA47-9F8C-F514EDA7CEF0}" type="presParOf" srcId="{CD1AF0A3-293B-417A-B091-800DD2E4F86D}" destId="{77987D68-1041-415B-9CFA-EF5FB0D67B4A}" srcOrd="8" destOrd="0" presId="urn:microsoft.com/office/officeart/2005/8/layout/process4"/>
    <dgm:cxn modelId="{39538B67-4D2A-484F-B52E-DD9474A39BB9}" type="presParOf" srcId="{77987D68-1041-415B-9CFA-EF5FB0D67B4A}" destId="{2308E507-869C-4D48-8601-62633D890D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AF05A01-5513-4B3B-B3C7-D348FEE88080}">
      <dgm:prSet phldrT="[Texto]" custT="1"/>
      <dgm:spPr/>
      <dgm:t>
        <a:bodyPr/>
        <a:lstStyle/>
        <a:p>
          <a:endParaRPr lang="es-CO" sz="2000" dirty="0" smtClean="0"/>
        </a:p>
        <a:p>
          <a:r>
            <a:rPr lang="es-CO" sz="2000" dirty="0" smtClean="0"/>
            <a:t>Normas internacionales de auditoría (NIA) –auditoría de información financiera histórica</a:t>
          </a:r>
        </a:p>
        <a:p>
          <a:endParaRPr lang="es-CO" sz="2000" dirty="0"/>
        </a:p>
      </dgm:t>
    </dgm:pt>
    <dgm:pt modelId="{F08FAFE7-618C-4D88-8F2A-BD72DFAFCB72}" type="parTrans" cxnId="{2B49E795-E22E-42BC-B17F-BA94C3B147F4}">
      <dgm:prSet/>
      <dgm:spPr/>
      <dgm:t>
        <a:bodyPr/>
        <a:lstStyle/>
        <a:p>
          <a:endParaRPr lang="es-CO"/>
        </a:p>
      </dgm:t>
    </dgm:pt>
    <dgm:pt modelId="{FE9B1B93-0B22-4DD7-948E-E3C6F41FDE7A}" type="sibTrans" cxnId="{2B49E795-E22E-42BC-B17F-BA94C3B147F4}">
      <dgm:prSet/>
      <dgm:spPr/>
      <dgm:t>
        <a:bodyPr/>
        <a:lstStyle/>
        <a:p>
          <a:endParaRPr lang="es-CO"/>
        </a:p>
      </dgm:t>
    </dgm:pt>
    <dgm:pt modelId="{EF3AFD98-027A-43CD-8445-45E209080C46}">
      <dgm:prSet phldrT="[Texto]" custT="1"/>
      <dgm:spPr/>
      <dgm:t>
        <a:bodyPr/>
        <a:lstStyle/>
        <a:p>
          <a:r>
            <a:rPr lang="es-ES" sz="2000" dirty="0" smtClean="0"/>
            <a:t>Código ética para profesionales de la contaduría – aplica a todos los contadores públicos </a:t>
          </a:r>
        </a:p>
      </dgm:t>
    </dgm:pt>
    <dgm:pt modelId="{82FDCE99-5EA1-4EC4-90D3-B3FFEEEE2D12}" type="sibTrans" cxnId="{3FFD4437-312E-4F21-A9AF-5655901144C1}">
      <dgm:prSet/>
      <dgm:spPr/>
      <dgm:t>
        <a:bodyPr/>
        <a:lstStyle/>
        <a:p>
          <a:endParaRPr lang="es-CO"/>
        </a:p>
      </dgm:t>
    </dgm:pt>
    <dgm:pt modelId="{E73F04E5-5C81-480B-8C5B-57A27799320B}" type="parTrans" cxnId="{3FFD4437-312E-4F21-A9AF-5655901144C1}">
      <dgm:prSet/>
      <dgm:spPr/>
      <dgm:t>
        <a:bodyPr/>
        <a:lstStyle/>
        <a:p>
          <a:endParaRPr lang="es-CO"/>
        </a:p>
      </dgm:t>
    </dgm:pt>
    <dgm:pt modelId="{A0685FEF-D68A-4F0C-8CEA-537A782CF719}">
      <dgm:prSet phldrT="[Texto]" custT="1"/>
      <dgm:spPr/>
      <dgm:t>
        <a:bodyPr/>
        <a:lstStyle/>
        <a:p>
          <a:r>
            <a:rPr lang="es-ES" sz="2000" dirty="0" smtClean="0"/>
            <a:t>Normas internacionales de servicios relacionados (NISR) – aplican a trabajos de compilación, entre otros.</a:t>
          </a:r>
        </a:p>
      </dgm:t>
    </dgm:pt>
    <dgm:pt modelId="{04A2C6D5-2B7B-412D-A11D-BFE79AB4CBDD}" type="sibTrans" cxnId="{B0CB9847-C660-44BC-8BAF-EAE572F75198}">
      <dgm:prSet/>
      <dgm:spPr/>
      <dgm:t>
        <a:bodyPr/>
        <a:lstStyle/>
        <a:p>
          <a:endParaRPr lang="es-CO"/>
        </a:p>
      </dgm:t>
    </dgm:pt>
    <dgm:pt modelId="{2BCC223B-9CA5-4738-9CB1-13EE0618D5E7}" type="parTrans" cxnId="{B0CB9847-C660-44BC-8BAF-EAE572F75198}">
      <dgm:prSet/>
      <dgm:spPr/>
      <dgm:t>
        <a:bodyPr/>
        <a:lstStyle/>
        <a:p>
          <a:endParaRPr lang="es-CO"/>
        </a:p>
      </dgm:t>
    </dgm:pt>
    <dgm:pt modelId="{B0032CAE-BFE0-412F-AA25-9570352353C2}">
      <dgm:prSet phldrT="[Texto]" custT="1"/>
      <dgm:spPr/>
      <dgm:t>
        <a:bodyPr/>
        <a:lstStyle/>
        <a:p>
          <a:r>
            <a:rPr lang="es-ES" sz="2000" dirty="0" smtClean="0"/>
            <a:t> Normas internacionales de trabajos para atestiguar (ISAE) – aplican en compromisos distintos de auditorías de información financiera histórica</a:t>
          </a:r>
        </a:p>
      </dgm:t>
    </dgm:pt>
    <dgm:pt modelId="{D27DE460-925C-4EC9-BE6C-DF500DC07006}" type="sibTrans" cxnId="{AEF9DDB1-E978-4BB1-8B22-12BDF700D95B}">
      <dgm:prSet/>
      <dgm:spPr/>
      <dgm:t>
        <a:bodyPr/>
        <a:lstStyle/>
        <a:p>
          <a:endParaRPr lang="es-CO"/>
        </a:p>
      </dgm:t>
    </dgm:pt>
    <dgm:pt modelId="{881485BA-7F94-4CE7-8CDF-C718D09DB7C4}" type="parTrans" cxnId="{AEF9DDB1-E978-4BB1-8B22-12BDF700D95B}">
      <dgm:prSet/>
      <dgm:spPr/>
      <dgm:t>
        <a:bodyPr/>
        <a:lstStyle/>
        <a:p>
          <a:endParaRPr lang="es-CO"/>
        </a:p>
      </dgm:t>
    </dgm:pt>
    <dgm:pt modelId="{3251BA05-9897-475E-9CE9-B0907AC2546F}">
      <dgm:prSet phldrT="[Texto]" custT="1"/>
      <dgm:spPr/>
      <dgm:t>
        <a:bodyPr/>
        <a:lstStyle/>
        <a:p>
          <a:r>
            <a:rPr lang="es-CO" sz="2000" dirty="0" smtClean="0"/>
            <a:t>Normas internacionales de trabajos de revisión (NITR) – aplican en la revisión de la información histórica</a:t>
          </a:r>
          <a:endParaRPr lang="es-CO" sz="2000" dirty="0"/>
        </a:p>
      </dgm:t>
    </dgm:pt>
    <dgm:pt modelId="{552279B7-B67F-4C5D-AC19-0BD92BEDF700}" type="sibTrans" cxnId="{B705915A-B7B7-44BB-86B9-2580136A7811}">
      <dgm:prSet/>
      <dgm:spPr/>
      <dgm:t>
        <a:bodyPr/>
        <a:lstStyle/>
        <a:p>
          <a:endParaRPr lang="es-CO"/>
        </a:p>
      </dgm:t>
    </dgm:pt>
    <dgm:pt modelId="{22273B9D-E357-4735-99AD-3623EC7C1DAF}" type="parTrans" cxnId="{B705915A-B7B7-44BB-86B9-2580136A7811}">
      <dgm:prSet/>
      <dgm:spPr/>
      <dgm:t>
        <a:bodyPr/>
        <a:lstStyle/>
        <a:p>
          <a:endParaRPr lang="es-CO"/>
        </a:p>
      </dgm:t>
    </dgm:pt>
    <dgm:pt modelId="{8722C4F5-2FAF-064A-9943-9275E3E500CD}">
      <dgm:prSet custT="1"/>
      <dgm:spPr/>
      <dgm:t>
        <a:bodyPr/>
        <a:lstStyle/>
        <a:p>
          <a:endParaRPr lang="es-ES" sz="2000" dirty="0" smtClean="0"/>
        </a:p>
        <a:p>
          <a:r>
            <a:rPr lang="es-ES" sz="2000" dirty="0" smtClean="0"/>
            <a:t>Normas internacionales de control de calidad (NICC) – aplican a todos los servicios de las normas emitidas por IAASB</a:t>
          </a:r>
        </a:p>
        <a:p>
          <a:endParaRPr lang="es-ES" sz="2000" dirty="0"/>
        </a:p>
      </dgm:t>
    </dgm:pt>
    <dgm:pt modelId="{71565873-14A2-8E43-8E76-657C684E3CF0}" type="parTrans" cxnId="{03BCB361-9ECB-2344-B6B9-BC94E6250D05}">
      <dgm:prSet/>
      <dgm:spPr/>
      <dgm:t>
        <a:bodyPr/>
        <a:lstStyle/>
        <a:p>
          <a:endParaRPr lang="es-ES"/>
        </a:p>
      </dgm:t>
    </dgm:pt>
    <dgm:pt modelId="{A8979C2C-3975-F748-924F-F534E728C6BC}" type="sibTrans" cxnId="{03BCB361-9ECB-2344-B6B9-BC94E6250D05}">
      <dgm:prSet/>
      <dgm:spPr/>
      <dgm:t>
        <a:bodyPr/>
        <a:lstStyle/>
        <a:p>
          <a:endParaRPr lang="es-ES"/>
        </a:p>
      </dgm:t>
    </dgm:pt>
    <dgm:pt modelId="{82EBA6A1-A0A6-0548-A811-D2162DA2BD35}">
      <dgm:prSet custT="1"/>
      <dgm:spPr/>
      <dgm:t>
        <a:bodyPr/>
        <a:lstStyle/>
        <a:p>
          <a:r>
            <a:rPr lang="es-ES" sz="2000" dirty="0" smtClean="0"/>
            <a:t>Los revisores fiscales de las entidades del Grupo 1 y Grupo 2  con más de 30.000 SMMLV  o más de 200 trabajadores y a los </a:t>
          </a:r>
          <a:r>
            <a:rPr lang="es-ES" sz="2000" dirty="0" smtClean="0"/>
            <a:t>EF, separados, </a:t>
          </a:r>
          <a:r>
            <a:rPr lang="es-ES" sz="2000" dirty="0" err="1" smtClean="0"/>
            <a:t>indiv</a:t>
          </a:r>
          <a:r>
            <a:rPr lang="es-ES" sz="2000" dirty="0" smtClean="0"/>
            <a:t>. y </a:t>
          </a:r>
          <a:r>
            <a:rPr lang="es-ES" sz="2000" dirty="0" smtClean="0"/>
            <a:t>consolidados</a:t>
          </a:r>
          <a:endParaRPr lang="es-ES" sz="2000" dirty="0"/>
        </a:p>
      </dgm:t>
    </dgm:pt>
    <dgm:pt modelId="{70A39F98-7FE2-C444-96F4-B69E622D1180}" type="parTrans" cxnId="{B93E890F-D84D-BB45-B542-062B0C2B8EC6}">
      <dgm:prSet/>
      <dgm:spPr/>
      <dgm:t>
        <a:bodyPr/>
        <a:lstStyle/>
        <a:p>
          <a:endParaRPr lang="es-ES"/>
        </a:p>
      </dgm:t>
    </dgm:pt>
    <dgm:pt modelId="{670D8062-A75A-044D-8F79-CD9ABC37AB91}" type="sibTrans" cxnId="{B93E890F-D84D-BB45-B542-062B0C2B8EC6}">
      <dgm:prSet/>
      <dgm:spPr/>
      <dgm:t>
        <a:bodyPr/>
        <a:lstStyle/>
        <a:p>
          <a:endParaRPr lang="es-ES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FDF1B7F-0270-8542-9F1A-257497F5ADBD}" type="pres">
      <dgm:prSet presAssocID="{82EBA6A1-A0A6-0548-A811-D2162DA2BD35}" presName="boxAndChildren" presStyleCnt="0"/>
      <dgm:spPr/>
    </dgm:pt>
    <dgm:pt modelId="{13FAC7EA-97BA-874F-A03A-AF07B3D0FDE1}" type="pres">
      <dgm:prSet presAssocID="{82EBA6A1-A0A6-0548-A811-D2162DA2BD35}" presName="parentTextBox" presStyleLbl="node1" presStyleIdx="0" presStyleCnt="7"/>
      <dgm:spPr/>
      <dgm:t>
        <a:bodyPr/>
        <a:lstStyle/>
        <a:p>
          <a:endParaRPr lang="es-ES"/>
        </a:p>
      </dgm:t>
    </dgm:pt>
    <dgm:pt modelId="{882A0D6B-8DBC-E248-BF12-54191FC720A9}" type="pres">
      <dgm:prSet presAssocID="{82FDCE99-5EA1-4EC4-90D3-B3FFEEEE2D12}" presName="sp" presStyleCnt="0"/>
      <dgm:spPr/>
    </dgm:pt>
    <dgm:pt modelId="{5FCF4F14-6F4E-5A44-B54D-D4F3B754AEFE}" type="pres">
      <dgm:prSet presAssocID="{EF3AFD98-027A-43CD-8445-45E209080C46}" presName="arrowAndChildren" presStyleCnt="0"/>
      <dgm:spPr/>
    </dgm:pt>
    <dgm:pt modelId="{BFD8F622-BB8E-8A45-AFE4-E150EF82DFE5}" type="pres">
      <dgm:prSet presAssocID="{EF3AFD98-027A-43CD-8445-45E209080C46}" presName="parentTextArrow" presStyleLbl="node1" presStyleIdx="1" presStyleCnt="7"/>
      <dgm:spPr/>
      <dgm:t>
        <a:bodyPr/>
        <a:lstStyle/>
        <a:p>
          <a:endParaRPr lang="es-ES"/>
        </a:p>
      </dgm:t>
    </dgm:pt>
    <dgm:pt modelId="{C45534A1-2EA0-413F-A6DC-70741EE171A6}" type="pres">
      <dgm:prSet presAssocID="{04A2C6D5-2B7B-412D-A11D-BFE79AB4CBDD}" presName="sp" presStyleCnt="0"/>
      <dgm:spPr/>
    </dgm:pt>
    <dgm:pt modelId="{C44D67FB-1B82-4F5F-BD78-1327BC0EECBB}" type="pres">
      <dgm:prSet presAssocID="{A0685FEF-D68A-4F0C-8CEA-537A782CF719}" presName="arrowAndChildren" presStyleCnt="0"/>
      <dgm:spPr/>
    </dgm:pt>
    <dgm:pt modelId="{CA187C3E-821D-4759-A950-EFF1960AB47C}" type="pres">
      <dgm:prSet presAssocID="{A0685FEF-D68A-4F0C-8CEA-537A782CF719}" presName="parentTextArrow" presStyleLbl="node1" presStyleIdx="2" presStyleCnt="7"/>
      <dgm:spPr/>
      <dgm:t>
        <a:bodyPr/>
        <a:lstStyle/>
        <a:p>
          <a:endParaRPr lang="es-CO"/>
        </a:p>
      </dgm:t>
    </dgm:pt>
    <dgm:pt modelId="{7A3A974C-39C1-4599-9711-55E63C3EA30A}" type="pres">
      <dgm:prSet presAssocID="{D27DE460-925C-4EC9-BE6C-DF500DC07006}" presName="sp" presStyleCnt="0"/>
      <dgm:spPr/>
    </dgm:pt>
    <dgm:pt modelId="{DB86AFAF-EB51-497E-986E-5D836C5EA2BA}" type="pres">
      <dgm:prSet presAssocID="{B0032CAE-BFE0-412F-AA25-9570352353C2}" presName="arrowAndChildren" presStyleCnt="0"/>
      <dgm:spPr/>
    </dgm:pt>
    <dgm:pt modelId="{C1143241-FCA7-4B37-9AD0-C1F81F8EC826}" type="pres">
      <dgm:prSet presAssocID="{B0032CAE-BFE0-412F-AA25-9570352353C2}" presName="parentTextArrow" presStyleLbl="node1" presStyleIdx="3" presStyleCnt="7"/>
      <dgm:spPr/>
      <dgm:t>
        <a:bodyPr/>
        <a:lstStyle/>
        <a:p>
          <a:endParaRPr lang="es-CO"/>
        </a:p>
      </dgm:t>
    </dgm:pt>
    <dgm:pt modelId="{7EC79983-1EE9-47A5-8122-A1B6F2E949E1}" type="pres">
      <dgm:prSet presAssocID="{552279B7-B67F-4C5D-AC19-0BD92BEDF700}" presName="sp" presStyleCnt="0"/>
      <dgm:spPr/>
    </dgm:pt>
    <dgm:pt modelId="{02D23FDC-02EC-45ED-A334-E0D8DB8A5507}" type="pres">
      <dgm:prSet presAssocID="{3251BA05-9897-475E-9CE9-B0907AC2546F}" presName="arrowAndChildren" presStyleCnt="0"/>
      <dgm:spPr/>
    </dgm:pt>
    <dgm:pt modelId="{0B4864E5-D3DC-46DF-8E4B-7DF845361E3B}" type="pres">
      <dgm:prSet presAssocID="{3251BA05-9897-475E-9CE9-B0907AC2546F}" presName="parentTextArrow" presStyleLbl="node1" presStyleIdx="4" presStyleCnt="7" custLinFactNeighborX="-842" custLinFactNeighborY="3011"/>
      <dgm:spPr/>
      <dgm:t>
        <a:bodyPr/>
        <a:lstStyle/>
        <a:p>
          <a:endParaRPr lang="es-CO"/>
        </a:p>
      </dgm:t>
    </dgm:pt>
    <dgm:pt modelId="{DBE4ED54-5660-894A-B2C6-3E242AD8E21D}" type="pres">
      <dgm:prSet presAssocID="{A8979C2C-3975-F748-924F-F534E728C6BC}" presName="sp" presStyleCnt="0"/>
      <dgm:spPr/>
    </dgm:pt>
    <dgm:pt modelId="{3442FD04-4315-C348-B3B3-82D4F27A90C5}" type="pres">
      <dgm:prSet presAssocID="{8722C4F5-2FAF-064A-9943-9275E3E500CD}" presName="arrowAndChildren" presStyleCnt="0"/>
      <dgm:spPr/>
    </dgm:pt>
    <dgm:pt modelId="{40294A91-59BF-064E-99E8-B1B8A8E18A87}" type="pres">
      <dgm:prSet presAssocID="{8722C4F5-2FAF-064A-9943-9275E3E500CD}" presName="parentTextArrow" presStyleLbl="node1" presStyleIdx="5" presStyleCnt="7"/>
      <dgm:spPr/>
      <dgm:t>
        <a:bodyPr/>
        <a:lstStyle/>
        <a:p>
          <a:endParaRPr lang="es-ES"/>
        </a:p>
      </dgm:t>
    </dgm:pt>
    <dgm:pt modelId="{AD5012E1-E083-4CB4-99A3-DA0FF56F4413}" type="pres">
      <dgm:prSet presAssocID="{FE9B1B93-0B22-4DD7-948E-E3C6F41FDE7A}" presName="sp" presStyleCnt="0"/>
      <dgm:spPr/>
    </dgm:pt>
    <dgm:pt modelId="{77987D68-1041-415B-9CFA-EF5FB0D67B4A}" type="pres">
      <dgm:prSet presAssocID="{4AF05A01-5513-4B3B-B3C7-D348FEE88080}" presName="arrowAndChildren" presStyleCnt="0"/>
      <dgm:spPr/>
    </dgm:pt>
    <dgm:pt modelId="{2308E507-869C-4D48-8601-62633D890DDA}" type="pres">
      <dgm:prSet presAssocID="{4AF05A01-5513-4B3B-B3C7-D348FEE88080}" presName="parentTextArrow" presStyleLbl="node1" presStyleIdx="6" presStyleCnt="7"/>
      <dgm:spPr/>
      <dgm:t>
        <a:bodyPr/>
        <a:lstStyle/>
        <a:p>
          <a:endParaRPr lang="es-CO"/>
        </a:p>
      </dgm:t>
    </dgm:pt>
  </dgm:ptLst>
  <dgm:cxnLst>
    <dgm:cxn modelId="{F8A4F63C-7C9B-084E-8DB5-38A703F5EDD2}" type="presOf" srcId="{EF3AFD98-027A-43CD-8445-45E209080C46}" destId="{BFD8F622-BB8E-8A45-AFE4-E150EF82DFE5}" srcOrd="0" destOrd="0" presId="urn:microsoft.com/office/officeart/2005/8/layout/process4"/>
    <dgm:cxn modelId="{C6F62477-8A09-AD49-88F5-B856B3C91CCD}" type="presOf" srcId="{B0032CAE-BFE0-412F-AA25-9570352353C2}" destId="{C1143241-FCA7-4B37-9AD0-C1F81F8EC826}" srcOrd="0" destOrd="0" presId="urn:microsoft.com/office/officeart/2005/8/layout/process4"/>
    <dgm:cxn modelId="{B93E890F-D84D-BB45-B542-062B0C2B8EC6}" srcId="{6193014F-59FC-46DE-8FAA-13A5A4C7F601}" destId="{82EBA6A1-A0A6-0548-A811-D2162DA2BD35}" srcOrd="6" destOrd="0" parTransId="{70A39F98-7FE2-C444-96F4-B69E622D1180}" sibTransId="{670D8062-A75A-044D-8F79-CD9ABC37AB91}"/>
    <dgm:cxn modelId="{5202767F-39C3-8445-B274-F6A3C7026A65}" type="presOf" srcId="{A0685FEF-D68A-4F0C-8CEA-537A782CF719}" destId="{CA187C3E-821D-4759-A950-EFF1960AB47C}" srcOrd="0" destOrd="0" presId="urn:microsoft.com/office/officeart/2005/8/layout/process4"/>
    <dgm:cxn modelId="{E618D550-6B7F-3146-B311-E715161A5C73}" type="presOf" srcId="{6193014F-59FC-46DE-8FAA-13A5A4C7F601}" destId="{CD1AF0A3-293B-417A-B091-800DD2E4F86D}" srcOrd="0" destOrd="0" presId="urn:microsoft.com/office/officeart/2005/8/layout/process4"/>
    <dgm:cxn modelId="{B24FE524-3F42-1B43-BB9B-E564B1E9B2C6}" type="presOf" srcId="{3251BA05-9897-475E-9CE9-B0907AC2546F}" destId="{0B4864E5-D3DC-46DF-8E4B-7DF845361E3B}" srcOrd="0" destOrd="0" presId="urn:microsoft.com/office/officeart/2005/8/layout/process4"/>
    <dgm:cxn modelId="{2B49E795-E22E-42BC-B17F-BA94C3B147F4}" srcId="{6193014F-59FC-46DE-8FAA-13A5A4C7F601}" destId="{4AF05A01-5513-4B3B-B3C7-D348FEE88080}" srcOrd="0" destOrd="0" parTransId="{F08FAFE7-618C-4D88-8F2A-BD72DFAFCB72}" sibTransId="{FE9B1B93-0B22-4DD7-948E-E3C6F41FDE7A}"/>
    <dgm:cxn modelId="{AEF9DDB1-E978-4BB1-8B22-12BDF700D95B}" srcId="{6193014F-59FC-46DE-8FAA-13A5A4C7F601}" destId="{B0032CAE-BFE0-412F-AA25-9570352353C2}" srcOrd="3" destOrd="0" parTransId="{881485BA-7F94-4CE7-8CDF-C718D09DB7C4}" sibTransId="{D27DE460-925C-4EC9-BE6C-DF500DC07006}"/>
    <dgm:cxn modelId="{B0CB9847-C660-44BC-8BAF-EAE572F75198}" srcId="{6193014F-59FC-46DE-8FAA-13A5A4C7F601}" destId="{A0685FEF-D68A-4F0C-8CEA-537A782CF719}" srcOrd="4" destOrd="0" parTransId="{2BCC223B-9CA5-4738-9CB1-13EE0618D5E7}" sibTransId="{04A2C6D5-2B7B-412D-A11D-BFE79AB4CBDD}"/>
    <dgm:cxn modelId="{B705915A-B7B7-44BB-86B9-2580136A7811}" srcId="{6193014F-59FC-46DE-8FAA-13A5A4C7F601}" destId="{3251BA05-9897-475E-9CE9-B0907AC2546F}" srcOrd="2" destOrd="0" parTransId="{22273B9D-E357-4735-99AD-3623EC7C1DAF}" sibTransId="{552279B7-B67F-4C5D-AC19-0BD92BEDF700}"/>
    <dgm:cxn modelId="{C6308611-3C17-E641-8240-CE902F4F00B9}" type="presOf" srcId="{8722C4F5-2FAF-064A-9943-9275E3E500CD}" destId="{40294A91-59BF-064E-99E8-B1B8A8E18A87}" srcOrd="0" destOrd="0" presId="urn:microsoft.com/office/officeart/2005/8/layout/process4"/>
    <dgm:cxn modelId="{F90FF129-7ABA-F843-A86E-DCA1D98F1350}" type="presOf" srcId="{82EBA6A1-A0A6-0548-A811-D2162DA2BD35}" destId="{13FAC7EA-97BA-874F-A03A-AF07B3D0FDE1}" srcOrd="0" destOrd="0" presId="urn:microsoft.com/office/officeart/2005/8/layout/process4"/>
    <dgm:cxn modelId="{03BCB361-9ECB-2344-B6B9-BC94E6250D05}" srcId="{6193014F-59FC-46DE-8FAA-13A5A4C7F601}" destId="{8722C4F5-2FAF-064A-9943-9275E3E500CD}" srcOrd="1" destOrd="0" parTransId="{71565873-14A2-8E43-8E76-657C684E3CF0}" sibTransId="{A8979C2C-3975-F748-924F-F534E728C6BC}"/>
    <dgm:cxn modelId="{0D069DAF-727A-DB48-B709-8B0706C07FD2}" type="presOf" srcId="{4AF05A01-5513-4B3B-B3C7-D348FEE88080}" destId="{2308E507-869C-4D48-8601-62633D890DDA}" srcOrd="0" destOrd="0" presId="urn:microsoft.com/office/officeart/2005/8/layout/process4"/>
    <dgm:cxn modelId="{3FFD4437-312E-4F21-A9AF-5655901144C1}" srcId="{6193014F-59FC-46DE-8FAA-13A5A4C7F601}" destId="{EF3AFD98-027A-43CD-8445-45E209080C46}" srcOrd="5" destOrd="0" parTransId="{E73F04E5-5C81-480B-8C5B-57A27799320B}" sibTransId="{82FDCE99-5EA1-4EC4-90D3-B3FFEEEE2D12}"/>
    <dgm:cxn modelId="{B084F1B8-E8A3-2D4D-AF7C-81F860A1E62F}" type="presParOf" srcId="{CD1AF0A3-293B-417A-B091-800DD2E4F86D}" destId="{8FDF1B7F-0270-8542-9F1A-257497F5ADBD}" srcOrd="0" destOrd="0" presId="urn:microsoft.com/office/officeart/2005/8/layout/process4"/>
    <dgm:cxn modelId="{FC7E0B93-A5DF-8447-B3D7-53EDF7939B8C}" type="presParOf" srcId="{8FDF1B7F-0270-8542-9F1A-257497F5ADBD}" destId="{13FAC7EA-97BA-874F-A03A-AF07B3D0FDE1}" srcOrd="0" destOrd="0" presId="urn:microsoft.com/office/officeart/2005/8/layout/process4"/>
    <dgm:cxn modelId="{70237C46-B8B2-3E40-B314-89160159A5B7}" type="presParOf" srcId="{CD1AF0A3-293B-417A-B091-800DD2E4F86D}" destId="{882A0D6B-8DBC-E248-BF12-54191FC720A9}" srcOrd="1" destOrd="0" presId="urn:microsoft.com/office/officeart/2005/8/layout/process4"/>
    <dgm:cxn modelId="{E68B2264-05A5-A84C-A311-E12C93BC6242}" type="presParOf" srcId="{CD1AF0A3-293B-417A-B091-800DD2E4F86D}" destId="{5FCF4F14-6F4E-5A44-B54D-D4F3B754AEFE}" srcOrd="2" destOrd="0" presId="urn:microsoft.com/office/officeart/2005/8/layout/process4"/>
    <dgm:cxn modelId="{039344DE-6D11-4441-AE64-2A3596DBE171}" type="presParOf" srcId="{5FCF4F14-6F4E-5A44-B54D-D4F3B754AEFE}" destId="{BFD8F622-BB8E-8A45-AFE4-E150EF82DFE5}" srcOrd="0" destOrd="0" presId="urn:microsoft.com/office/officeart/2005/8/layout/process4"/>
    <dgm:cxn modelId="{3BE15B63-9D1C-174C-AACE-3C87F497D02A}" type="presParOf" srcId="{CD1AF0A3-293B-417A-B091-800DD2E4F86D}" destId="{C45534A1-2EA0-413F-A6DC-70741EE171A6}" srcOrd="3" destOrd="0" presId="urn:microsoft.com/office/officeart/2005/8/layout/process4"/>
    <dgm:cxn modelId="{D7C2A991-A993-2F43-9FA8-CBB96D737FD5}" type="presParOf" srcId="{CD1AF0A3-293B-417A-B091-800DD2E4F86D}" destId="{C44D67FB-1B82-4F5F-BD78-1327BC0EECBB}" srcOrd="4" destOrd="0" presId="urn:microsoft.com/office/officeart/2005/8/layout/process4"/>
    <dgm:cxn modelId="{3A2A64BA-FD4C-CB45-8D37-94B5E5D6BB21}" type="presParOf" srcId="{C44D67FB-1B82-4F5F-BD78-1327BC0EECBB}" destId="{CA187C3E-821D-4759-A950-EFF1960AB47C}" srcOrd="0" destOrd="0" presId="urn:microsoft.com/office/officeart/2005/8/layout/process4"/>
    <dgm:cxn modelId="{0D7E3D8B-8ADF-3A4C-886C-6BDE5BECF738}" type="presParOf" srcId="{CD1AF0A3-293B-417A-B091-800DD2E4F86D}" destId="{7A3A974C-39C1-4599-9711-55E63C3EA30A}" srcOrd="5" destOrd="0" presId="urn:microsoft.com/office/officeart/2005/8/layout/process4"/>
    <dgm:cxn modelId="{631347C0-30E1-4F4F-8469-6AF42E5E7739}" type="presParOf" srcId="{CD1AF0A3-293B-417A-B091-800DD2E4F86D}" destId="{DB86AFAF-EB51-497E-986E-5D836C5EA2BA}" srcOrd="6" destOrd="0" presId="urn:microsoft.com/office/officeart/2005/8/layout/process4"/>
    <dgm:cxn modelId="{502EE22F-3C4D-9D46-99B0-7EBD8736375A}" type="presParOf" srcId="{DB86AFAF-EB51-497E-986E-5D836C5EA2BA}" destId="{C1143241-FCA7-4B37-9AD0-C1F81F8EC826}" srcOrd="0" destOrd="0" presId="urn:microsoft.com/office/officeart/2005/8/layout/process4"/>
    <dgm:cxn modelId="{6B6E74CF-E2C8-484E-8E3A-9A006CB02FF8}" type="presParOf" srcId="{CD1AF0A3-293B-417A-B091-800DD2E4F86D}" destId="{7EC79983-1EE9-47A5-8122-A1B6F2E949E1}" srcOrd="7" destOrd="0" presId="urn:microsoft.com/office/officeart/2005/8/layout/process4"/>
    <dgm:cxn modelId="{780F0282-042A-B144-AAD5-2DD2FE634524}" type="presParOf" srcId="{CD1AF0A3-293B-417A-B091-800DD2E4F86D}" destId="{02D23FDC-02EC-45ED-A334-E0D8DB8A5507}" srcOrd="8" destOrd="0" presId="urn:microsoft.com/office/officeart/2005/8/layout/process4"/>
    <dgm:cxn modelId="{79296C09-38CD-B445-B12E-653CC197FBC6}" type="presParOf" srcId="{02D23FDC-02EC-45ED-A334-E0D8DB8A5507}" destId="{0B4864E5-D3DC-46DF-8E4B-7DF845361E3B}" srcOrd="0" destOrd="0" presId="urn:microsoft.com/office/officeart/2005/8/layout/process4"/>
    <dgm:cxn modelId="{B1547E5B-67E3-A246-8384-CF1FCD2871AA}" type="presParOf" srcId="{CD1AF0A3-293B-417A-B091-800DD2E4F86D}" destId="{DBE4ED54-5660-894A-B2C6-3E242AD8E21D}" srcOrd="9" destOrd="0" presId="urn:microsoft.com/office/officeart/2005/8/layout/process4"/>
    <dgm:cxn modelId="{860D7908-6150-824E-96BE-81682C4D0D65}" type="presParOf" srcId="{CD1AF0A3-293B-417A-B091-800DD2E4F86D}" destId="{3442FD04-4315-C348-B3B3-82D4F27A90C5}" srcOrd="10" destOrd="0" presId="urn:microsoft.com/office/officeart/2005/8/layout/process4"/>
    <dgm:cxn modelId="{9CEAB35A-AE22-6640-9F0F-4D969534ACB0}" type="presParOf" srcId="{3442FD04-4315-C348-B3B3-82D4F27A90C5}" destId="{40294A91-59BF-064E-99E8-B1B8A8E18A87}" srcOrd="0" destOrd="0" presId="urn:microsoft.com/office/officeart/2005/8/layout/process4"/>
    <dgm:cxn modelId="{2BE8CA54-FA0B-984E-AFDF-C7C8E45A353F}" type="presParOf" srcId="{CD1AF0A3-293B-417A-B091-800DD2E4F86D}" destId="{AD5012E1-E083-4CB4-99A3-DA0FF56F4413}" srcOrd="11" destOrd="0" presId="urn:microsoft.com/office/officeart/2005/8/layout/process4"/>
    <dgm:cxn modelId="{13C2526C-5E0E-4343-960B-2735A10CD747}" type="presParOf" srcId="{CD1AF0A3-293B-417A-B091-800DD2E4F86D}" destId="{77987D68-1041-415B-9CFA-EF5FB0D67B4A}" srcOrd="12" destOrd="0" presId="urn:microsoft.com/office/officeart/2005/8/layout/process4"/>
    <dgm:cxn modelId="{1F4D6BCA-D462-8645-8F64-844134751794}" type="presParOf" srcId="{77987D68-1041-415B-9CFA-EF5FB0D67B4A}" destId="{2308E507-869C-4D48-8601-62633D890D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AF05A01-5513-4B3B-B3C7-D348FEE88080}">
      <dgm:prSet phldrT="[Texto]" custT="1"/>
      <dgm:spPr/>
      <dgm:t>
        <a:bodyPr/>
        <a:lstStyle/>
        <a:p>
          <a:endParaRPr lang="es-CO" sz="2000" dirty="0" smtClean="0"/>
        </a:p>
        <a:p>
          <a:endParaRPr lang="es-CO" sz="2000" dirty="0" smtClean="0"/>
        </a:p>
        <a:p>
          <a:r>
            <a:rPr lang="es-CO" sz="2000" dirty="0" smtClean="0"/>
            <a:t>Normas </a:t>
          </a:r>
          <a:r>
            <a:rPr lang="es-CO" sz="2000" dirty="0" smtClean="0"/>
            <a:t>internacionales de auditoría (NIA) </a:t>
          </a:r>
          <a:endParaRPr lang="es-CO" sz="2000" dirty="0" smtClean="0"/>
        </a:p>
        <a:p>
          <a:r>
            <a:rPr lang="es-CO" sz="2000" dirty="0" smtClean="0"/>
            <a:t>Normas internacionales de trabajos de revisión (NITR)</a:t>
          </a:r>
        </a:p>
        <a:p>
          <a:r>
            <a:rPr lang="es-ES" sz="2000" dirty="0" smtClean="0"/>
            <a:t>Normas internacionales de trabajos para atestiguar (ISAE) </a:t>
          </a:r>
          <a:r>
            <a:rPr lang="es-CO" sz="2000" dirty="0" smtClean="0"/>
            <a:t> </a:t>
          </a:r>
        </a:p>
        <a:p>
          <a:r>
            <a:rPr lang="es-ES" sz="2000" dirty="0" smtClean="0"/>
            <a:t>Normas internacionales de servicios relacionados (NISR)</a:t>
          </a:r>
        </a:p>
        <a:p>
          <a:r>
            <a:rPr lang="es-ES" sz="2000" dirty="0" smtClean="0"/>
            <a:t>Los contadores públicos que realicen trabajos de auditoría de información financiera, revisión de información financiera histórica, otros trabajos de aseguramiento u otros servicios profesionales</a:t>
          </a:r>
        </a:p>
        <a:p>
          <a:endParaRPr lang="es-ES" sz="2000" dirty="0" smtClean="0"/>
        </a:p>
        <a:p>
          <a:r>
            <a:rPr lang="es-ES" sz="2000" dirty="0" smtClean="0"/>
            <a:t>     </a:t>
          </a:r>
          <a:endParaRPr lang="es-CO" sz="2000" dirty="0"/>
        </a:p>
      </dgm:t>
    </dgm:pt>
    <dgm:pt modelId="{F08FAFE7-618C-4D88-8F2A-BD72DFAFCB72}" type="parTrans" cxnId="{2B49E795-E22E-42BC-B17F-BA94C3B147F4}">
      <dgm:prSet/>
      <dgm:spPr/>
      <dgm:t>
        <a:bodyPr/>
        <a:lstStyle/>
        <a:p>
          <a:endParaRPr lang="es-CO"/>
        </a:p>
      </dgm:t>
    </dgm:pt>
    <dgm:pt modelId="{FE9B1B93-0B22-4DD7-948E-E3C6F41FDE7A}" type="sibTrans" cxnId="{2B49E795-E22E-42BC-B17F-BA94C3B147F4}">
      <dgm:prSet/>
      <dgm:spPr/>
      <dgm:t>
        <a:bodyPr/>
        <a:lstStyle/>
        <a:p>
          <a:endParaRPr lang="es-CO"/>
        </a:p>
      </dgm:t>
    </dgm:pt>
    <dgm:pt modelId="{EF3AFD98-027A-43CD-8445-45E209080C46}">
      <dgm:prSet phldrT="[Texto]" custT="1"/>
      <dgm:spPr/>
      <dgm:t>
        <a:bodyPr/>
        <a:lstStyle/>
        <a:p>
          <a:r>
            <a:rPr lang="es-ES" sz="2000" dirty="0" smtClean="0"/>
            <a:t>Código ética para profesionales de la contaduría </a:t>
          </a:r>
          <a:r>
            <a:rPr lang="es-ES" sz="2000" dirty="0" smtClean="0"/>
            <a:t>–  lo deben aplicar todos los contadores p</a:t>
          </a:r>
          <a:r>
            <a:rPr lang="es-ES" sz="2000" dirty="0" smtClean="0"/>
            <a:t>ú</a:t>
          </a:r>
          <a:r>
            <a:rPr lang="es-ES" sz="2000" dirty="0" smtClean="0"/>
            <a:t>blicos  </a:t>
          </a:r>
          <a:endParaRPr lang="es-ES" sz="2000" dirty="0" smtClean="0"/>
        </a:p>
      </dgm:t>
    </dgm:pt>
    <dgm:pt modelId="{82FDCE99-5EA1-4EC4-90D3-B3FFEEEE2D12}" type="sibTrans" cxnId="{3FFD4437-312E-4F21-A9AF-5655901144C1}">
      <dgm:prSet/>
      <dgm:spPr/>
      <dgm:t>
        <a:bodyPr/>
        <a:lstStyle/>
        <a:p>
          <a:endParaRPr lang="es-CO"/>
        </a:p>
      </dgm:t>
    </dgm:pt>
    <dgm:pt modelId="{E73F04E5-5C81-480B-8C5B-57A27799320B}" type="parTrans" cxnId="{3FFD4437-312E-4F21-A9AF-5655901144C1}">
      <dgm:prSet/>
      <dgm:spPr/>
      <dgm:t>
        <a:bodyPr/>
        <a:lstStyle/>
        <a:p>
          <a:endParaRPr lang="es-CO"/>
        </a:p>
      </dgm:t>
    </dgm:pt>
    <dgm:pt modelId="{8722C4F5-2FAF-064A-9943-9275E3E500CD}">
      <dgm:prSet custT="1"/>
      <dgm:spPr/>
      <dgm:t>
        <a:bodyPr/>
        <a:lstStyle/>
        <a:p>
          <a:endParaRPr lang="es-ES" sz="2000" dirty="0" smtClean="0"/>
        </a:p>
        <a:p>
          <a:r>
            <a:rPr lang="es-ES" sz="2000" dirty="0" smtClean="0"/>
            <a:t>Normas </a:t>
          </a:r>
          <a:r>
            <a:rPr lang="es-ES" sz="2000" dirty="0" smtClean="0"/>
            <a:t>internacionales de control de calidad (NICC) </a:t>
          </a:r>
          <a:r>
            <a:rPr lang="es-ES" sz="2000" dirty="0" smtClean="0"/>
            <a:t>– Los contadores p</a:t>
          </a:r>
          <a:r>
            <a:rPr lang="es-ES" sz="2000" dirty="0" smtClean="0"/>
            <a:t>úblicos que presten servicios de revisoría fiscal, auditoría de información financiera, revisión de información financiera histórica u otros trabajos de aseguramiento</a:t>
          </a:r>
          <a:r>
            <a:rPr lang="es-ES" sz="2000" dirty="0" smtClean="0"/>
            <a:t>  </a:t>
          </a:r>
          <a:endParaRPr lang="es-ES" sz="2000" dirty="0" smtClean="0"/>
        </a:p>
        <a:p>
          <a:endParaRPr lang="es-ES" sz="1300" dirty="0"/>
        </a:p>
      </dgm:t>
    </dgm:pt>
    <dgm:pt modelId="{71565873-14A2-8E43-8E76-657C684E3CF0}" type="parTrans" cxnId="{03BCB361-9ECB-2344-B6B9-BC94E6250D05}">
      <dgm:prSet/>
      <dgm:spPr/>
      <dgm:t>
        <a:bodyPr/>
        <a:lstStyle/>
        <a:p>
          <a:endParaRPr lang="es-ES"/>
        </a:p>
      </dgm:t>
    </dgm:pt>
    <dgm:pt modelId="{A8979C2C-3975-F748-924F-F534E728C6BC}" type="sibTrans" cxnId="{03BCB361-9ECB-2344-B6B9-BC94E6250D05}">
      <dgm:prSet/>
      <dgm:spPr/>
      <dgm:t>
        <a:bodyPr/>
        <a:lstStyle/>
        <a:p>
          <a:endParaRPr lang="es-ES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80DBF2B-7901-B749-A0B2-C3C052533D0E}" type="pres">
      <dgm:prSet presAssocID="{EF3AFD98-027A-43CD-8445-45E209080C46}" presName="boxAndChildren" presStyleCnt="0"/>
      <dgm:spPr/>
    </dgm:pt>
    <dgm:pt modelId="{A4830432-215A-A24B-A62F-B73048599634}" type="pres">
      <dgm:prSet presAssocID="{EF3AFD98-027A-43CD-8445-45E209080C46}" presName="parentTextBox" presStyleLbl="node1" presStyleIdx="0" presStyleCnt="3" custScaleY="286137"/>
      <dgm:spPr/>
      <dgm:t>
        <a:bodyPr/>
        <a:lstStyle/>
        <a:p>
          <a:endParaRPr lang="es-ES"/>
        </a:p>
      </dgm:t>
    </dgm:pt>
    <dgm:pt modelId="{DBE4ED54-5660-894A-B2C6-3E242AD8E21D}" type="pres">
      <dgm:prSet presAssocID="{A8979C2C-3975-F748-924F-F534E728C6BC}" presName="sp" presStyleCnt="0"/>
      <dgm:spPr/>
    </dgm:pt>
    <dgm:pt modelId="{3442FD04-4315-C348-B3B3-82D4F27A90C5}" type="pres">
      <dgm:prSet presAssocID="{8722C4F5-2FAF-064A-9943-9275E3E500CD}" presName="arrowAndChildren" presStyleCnt="0"/>
      <dgm:spPr/>
    </dgm:pt>
    <dgm:pt modelId="{40294A91-59BF-064E-99E8-B1B8A8E18A87}" type="pres">
      <dgm:prSet presAssocID="{8722C4F5-2FAF-064A-9943-9275E3E500CD}" presName="parentTextArrow" presStyleLbl="node1" presStyleIdx="1" presStyleCnt="3" custScaleX="100000" custScaleY="421088" custLinFactNeighborY="-15456"/>
      <dgm:spPr/>
      <dgm:t>
        <a:bodyPr/>
        <a:lstStyle/>
        <a:p>
          <a:endParaRPr lang="es-ES"/>
        </a:p>
      </dgm:t>
    </dgm:pt>
    <dgm:pt modelId="{AD5012E1-E083-4CB4-99A3-DA0FF56F4413}" type="pres">
      <dgm:prSet presAssocID="{FE9B1B93-0B22-4DD7-948E-E3C6F41FDE7A}" presName="sp" presStyleCnt="0"/>
      <dgm:spPr/>
    </dgm:pt>
    <dgm:pt modelId="{77987D68-1041-415B-9CFA-EF5FB0D67B4A}" type="pres">
      <dgm:prSet presAssocID="{4AF05A01-5513-4B3B-B3C7-D348FEE88080}" presName="arrowAndChildren" presStyleCnt="0"/>
      <dgm:spPr/>
    </dgm:pt>
    <dgm:pt modelId="{2308E507-869C-4D48-8601-62633D890DDA}" type="pres">
      <dgm:prSet presAssocID="{4AF05A01-5513-4B3B-B3C7-D348FEE88080}" presName="parentTextArrow" presStyleLbl="node1" presStyleIdx="2" presStyleCnt="3" custAng="0" custScaleX="99050" custScaleY="1032562" custLinFactNeighborX="-772" custLinFactNeighborY="46394"/>
      <dgm:spPr/>
      <dgm:t>
        <a:bodyPr/>
        <a:lstStyle/>
        <a:p>
          <a:endParaRPr lang="es-CO"/>
        </a:p>
      </dgm:t>
    </dgm:pt>
  </dgm:ptLst>
  <dgm:cxnLst>
    <dgm:cxn modelId="{322E66A2-2218-F946-AFC7-6FCC8F31281F}" type="presOf" srcId="{EF3AFD98-027A-43CD-8445-45E209080C46}" destId="{A4830432-215A-A24B-A62F-B73048599634}" srcOrd="0" destOrd="0" presId="urn:microsoft.com/office/officeart/2005/8/layout/process4"/>
    <dgm:cxn modelId="{CCB8086A-7E47-A343-BA4B-8CE1A76D81C0}" type="presOf" srcId="{6193014F-59FC-46DE-8FAA-13A5A4C7F601}" destId="{CD1AF0A3-293B-417A-B091-800DD2E4F86D}" srcOrd="0" destOrd="0" presId="urn:microsoft.com/office/officeart/2005/8/layout/process4"/>
    <dgm:cxn modelId="{3FFD4437-312E-4F21-A9AF-5655901144C1}" srcId="{6193014F-59FC-46DE-8FAA-13A5A4C7F601}" destId="{EF3AFD98-027A-43CD-8445-45E209080C46}" srcOrd="2" destOrd="0" parTransId="{E73F04E5-5C81-480B-8C5B-57A27799320B}" sibTransId="{82FDCE99-5EA1-4EC4-90D3-B3FFEEEE2D12}"/>
    <dgm:cxn modelId="{0D9355AB-7C75-EA4B-8C20-7CE86FF12B67}" type="presOf" srcId="{8722C4F5-2FAF-064A-9943-9275E3E500CD}" destId="{40294A91-59BF-064E-99E8-B1B8A8E18A87}" srcOrd="0" destOrd="0" presId="urn:microsoft.com/office/officeart/2005/8/layout/process4"/>
    <dgm:cxn modelId="{99D062B2-7DA9-704C-86A2-0703AFBACDF2}" type="presOf" srcId="{4AF05A01-5513-4B3B-B3C7-D348FEE88080}" destId="{2308E507-869C-4D48-8601-62633D890DDA}" srcOrd="0" destOrd="0" presId="urn:microsoft.com/office/officeart/2005/8/layout/process4"/>
    <dgm:cxn modelId="{03BCB361-9ECB-2344-B6B9-BC94E6250D05}" srcId="{6193014F-59FC-46DE-8FAA-13A5A4C7F601}" destId="{8722C4F5-2FAF-064A-9943-9275E3E500CD}" srcOrd="1" destOrd="0" parTransId="{71565873-14A2-8E43-8E76-657C684E3CF0}" sibTransId="{A8979C2C-3975-F748-924F-F534E728C6BC}"/>
    <dgm:cxn modelId="{2B49E795-E22E-42BC-B17F-BA94C3B147F4}" srcId="{6193014F-59FC-46DE-8FAA-13A5A4C7F601}" destId="{4AF05A01-5513-4B3B-B3C7-D348FEE88080}" srcOrd="0" destOrd="0" parTransId="{F08FAFE7-618C-4D88-8F2A-BD72DFAFCB72}" sibTransId="{FE9B1B93-0B22-4DD7-948E-E3C6F41FDE7A}"/>
    <dgm:cxn modelId="{FBB01746-D348-284A-A166-4D2A35AE31AE}" type="presParOf" srcId="{CD1AF0A3-293B-417A-B091-800DD2E4F86D}" destId="{880DBF2B-7901-B749-A0B2-C3C052533D0E}" srcOrd="0" destOrd="0" presId="urn:microsoft.com/office/officeart/2005/8/layout/process4"/>
    <dgm:cxn modelId="{B17A26C3-D076-3046-ACBA-6216170B387B}" type="presParOf" srcId="{880DBF2B-7901-B749-A0B2-C3C052533D0E}" destId="{A4830432-215A-A24B-A62F-B73048599634}" srcOrd="0" destOrd="0" presId="urn:microsoft.com/office/officeart/2005/8/layout/process4"/>
    <dgm:cxn modelId="{F3431496-2CB5-844C-B0C2-4779D7BFF77C}" type="presParOf" srcId="{CD1AF0A3-293B-417A-B091-800DD2E4F86D}" destId="{DBE4ED54-5660-894A-B2C6-3E242AD8E21D}" srcOrd="1" destOrd="0" presId="urn:microsoft.com/office/officeart/2005/8/layout/process4"/>
    <dgm:cxn modelId="{0F22F68A-3416-3745-A8B1-34AEA2AD130E}" type="presParOf" srcId="{CD1AF0A3-293B-417A-B091-800DD2E4F86D}" destId="{3442FD04-4315-C348-B3B3-82D4F27A90C5}" srcOrd="2" destOrd="0" presId="urn:microsoft.com/office/officeart/2005/8/layout/process4"/>
    <dgm:cxn modelId="{559394D9-A6B9-7040-98DD-B3CB95574043}" type="presParOf" srcId="{3442FD04-4315-C348-B3B3-82D4F27A90C5}" destId="{40294A91-59BF-064E-99E8-B1B8A8E18A87}" srcOrd="0" destOrd="0" presId="urn:microsoft.com/office/officeart/2005/8/layout/process4"/>
    <dgm:cxn modelId="{FBABF8BB-62C4-3845-B59B-61F81FAD948E}" type="presParOf" srcId="{CD1AF0A3-293B-417A-B091-800DD2E4F86D}" destId="{AD5012E1-E083-4CB4-99A3-DA0FF56F4413}" srcOrd="3" destOrd="0" presId="urn:microsoft.com/office/officeart/2005/8/layout/process4"/>
    <dgm:cxn modelId="{6E1F8C5F-1B12-2940-8C6D-856413BC8051}" type="presParOf" srcId="{CD1AF0A3-293B-417A-B091-800DD2E4F86D}" destId="{77987D68-1041-415B-9CFA-EF5FB0D67B4A}" srcOrd="4" destOrd="0" presId="urn:microsoft.com/office/officeart/2005/8/layout/process4"/>
    <dgm:cxn modelId="{DCD87113-1A06-0740-9895-A1B2A46BC939}" type="presParOf" srcId="{77987D68-1041-415B-9CFA-EF5FB0D67B4A}" destId="{2308E507-869C-4D48-8601-62633D890D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93014F-59FC-46DE-8FAA-13A5A4C7F601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AF05A01-5513-4B3B-B3C7-D348FEE88080}">
      <dgm:prSet phldrT="[Texto]" custT="1"/>
      <dgm:spPr/>
      <dgm:t>
        <a:bodyPr/>
        <a:lstStyle/>
        <a:p>
          <a:r>
            <a:rPr lang="es-CO" sz="3600" dirty="0" smtClean="0"/>
            <a:t>PLANES DE CUENTAS VS CATALOGOS DE CUENTAS</a:t>
          </a:r>
          <a:endParaRPr lang="es-CO" sz="3600" dirty="0"/>
        </a:p>
      </dgm:t>
    </dgm:pt>
    <dgm:pt modelId="{F08FAFE7-618C-4D88-8F2A-BD72DFAFCB72}" type="parTrans" cxnId="{2B49E795-E22E-42BC-B17F-BA94C3B147F4}">
      <dgm:prSet/>
      <dgm:spPr/>
      <dgm:t>
        <a:bodyPr/>
        <a:lstStyle/>
        <a:p>
          <a:endParaRPr lang="es-CO"/>
        </a:p>
      </dgm:t>
    </dgm:pt>
    <dgm:pt modelId="{FE9B1B93-0B22-4DD7-948E-E3C6F41FDE7A}" type="sibTrans" cxnId="{2B49E795-E22E-42BC-B17F-BA94C3B147F4}">
      <dgm:prSet/>
      <dgm:spPr/>
      <dgm:t>
        <a:bodyPr/>
        <a:lstStyle/>
        <a:p>
          <a:endParaRPr lang="es-CO"/>
        </a:p>
      </dgm:t>
    </dgm:pt>
    <dgm:pt modelId="{8722C4F5-2FAF-064A-9943-9275E3E500CD}">
      <dgm:prSet/>
      <dgm:spPr/>
      <dgm:t>
        <a:bodyPr/>
        <a:lstStyle/>
        <a:p>
          <a:r>
            <a:rPr lang="es-ES" dirty="0" smtClean="0"/>
            <a:t>TAXONOMIAS XBRL – </a:t>
          </a:r>
          <a:r>
            <a:rPr lang="es-ES" dirty="0" smtClean="0"/>
            <a:t>SUPERINTENDENCIAS</a:t>
          </a:r>
        </a:p>
        <a:p>
          <a:r>
            <a:rPr lang="es-ES" dirty="0" smtClean="0"/>
            <a:t>SUPERSOCIEDADES EN MARZO GRUPO 1 Y OTRAS 4 SUPERINTENDENCIAS</a:t>
          </a:r>
          <a:endParaRPr lang="es-ES" dirty="0"/>
        </a:p>
      </dgm:t>
    </dgm:pt>
    <dgm:pt modelId="{71565873-14A2-8E43-8E76-657C684E3CF0}" type="parTrans" cxnId="{03BCB361-9ECB-2344-B6B9-BC94E6250D05}">
      <dgm:prSet/>
      <dgm:spPr/>
      <dgm:t>
        <a:bodyPr/>
        <a:lstStyle/>
        <a:p>
          <a:endParaRPr lang="es-ES"/>
        </a:p>
      </dgm:t>
    </dgm:pt>
    <dgm:pt modelId="{A8979C2C-3975-F748-924F-F534E728C6BC}" type="sibTrans" cxnId="{03BCB361-9ECB-2344-B6B9-BC94E6250D05}">
      <dgm:prSet/>
      <dgm:spPr/>
      <dgm:t>
        <a:bodyPr/>
        <a:lstStyle/>
        <a:p>
          <a:endParaRPr lang="es-ES"/>
        </a:p>
      </dgm:t>
    </dgm:pt>
    <dgm:pt modelId="{CD1AF0A3-293B-417A-B091-800DD2E4F86D}" type="pres">
      <dgm:prSet presAssocID="{6193014F-59FC-46DE-8FAA-13A5A4C7F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13A8995C-6CC5-BA47-A356-8FCF4CE96013}" type="pres">
      <dgm:prSet presAssocID="{8722C4F5-2FAF-064A-9943-9275E3E500CD}" presName="boxAndChildren" presStyleCnt="0"/>
      <dgm:spPr/>
    </dgm:pt>
    <dgm:pt modelId="{DEDA1A0E-84E5-8B4C-A262-27FFB8464F6E}" type="pres">
      <dgm:prSet presAssocID="{8722C4F5-2FAF-064A-9943-9275E3E500CD}" presName="parentTextBox" presStyleLbl="node1" presStyleIdx="0" presStyleCnt="2" custScaleY="54907" custLinFactNeighborX="121" custLinFactNeighborY="9446"/>
      <dgm:spPr/>
      <dgm:t>
        <a:bodyPr/>
        <a:lstStyle/>
        <a:p>
          <a:endParaRPr lang="es-ES"/>
        </a:p>
      </dgm:t>
    </dgm:pt>
    <dgm:pt modelId="{AD5012E1-E083-4CB4-99A3-DA0FF56F4413}" type="pres">
      <dgm:prSet presAssocID="{FE9B1B93-0B22-4DD7-948E-E3C6F41FDE7A}" presName="sp" presStyleCnt="0"/>
      <dgm:spPr/>
    </dgm:pt>
    <dgm:pt modelId="{77987D68-1041-415B-9CFA-EF5FB0D67B4A}" type="pres">
      <dgm:prSet presAssocID="{4AF05A01-5513-4B3B-B3C7-D348FEE88080}" presName="arrowAndChildren" presStyleCnt="0"/>
      <dgm:spPr/>
    </dgm:pt>
    <dgm:pt modelId="{2308E507-869C-4D48-8601-62633D890DDA}" type="pres">
      <dgm:prSet presAssocID="{4AF05A01-5513-4B3B-B3C7-D348FEE88080}" presName="parentTextArrow" presStyleLbl="node1" presStyleIdx="1" presStyleCnt="2" custScaleY="31913" custLinFactNeighborX="-1564" custLinFactNeighborY="4731"/>
      <dgm:spPr/>
      <dgm:t>
        <a:bodyPr/>
        <a:lstStyle/>
        <a:p>
          <a:endParaRPr lang="es-CO"/>
        </a:p>
      </dgm:t>
    </dgm:pt>
  </dgm:ptLst>
  <dgm:cxnLst>
    <dgm:cxn modelId="{2AC37016-78D3-AE45-AE34-BBB5DA70284D}" type="presOf" srcId="{6193014F-59FC-46DE-8FAA-13A5A4C7F601}" destId="{CD1AF0A3-293B-417A-B091-800DD2E4F86D}" srcOrd="0" destOrd="0" presId="urn:microsoft.com/office/officeart/2005/8/layout/process4"/>
    <dgm:cxn modelId="{58766383-4F23-FB4D-A67D-8D39E9E5B733}" type="presOf" srcId="{8722C4F5-2FAF-064A-9943-9275E3E500CD}" destId="{DEDA1A0E-84E5-8B4C-A262-27FFB8464F6E}" srcOrd="0" destOrd="0" presId="urn:microsoft.com/office/officeart/2005/8/layout/process4"/>
    <dgm:cxn modelId="{03BCB361-9ECB-2344-B6B9-BC94E6250D05}" srcId="{6193014F-59FC-46DE-8FAA-13A5A4C7F601}" destId="{8722C4F5-2FAF-064A-9943-9275E3E500CD}" srcOrd="1" destOrd="0" parTransId="{71565873-14A2-8E43-8E76-657C684E3CF0}" sibTransId="{A8979C2C-3975-F748-924F-F534E728C6BC}"/>
    <dgm:cxn modelId="{2B49E795-E22E-42BC-B17F-BA94C3B147F4}" srcId="{6193014F-59FC-46DE-8FAA-13A5A4C7F601}" destId="{4AF05A01-5513-4B3B-B3C7-D348FEE88080}" srcOrd="0" destOrd="0" parTransId="{F08FAFE7-618C-4D88-8F2A-BD72DFAFCB72}" sibTransId="{FE9B1B93-0B22-4DD7-948E-E3C6F41FDE7A}"/>
    <dgm:cxn modelId="{7B1B3F1E-252B-364E-9185-383EBEF13810}" type="presOf" srcId="{4AF05A01-5513-4B3B-B3C7-D348FEE88080}" destId="{2308E507-869C-4D48-8601-62633D890DDA}" srcOrd="0" destOrd="0" presId="urn:microsoft.com/office/officeart/2005/8/layout/process4"/>
    <dgm:cxn modelId="{4250025D-10C6-5E4B-BC09-AA09DECA2117}" type="presParOf" srcId="{CD1AF0A3-293B-417A-B091-800DD2E4F86D}" destId="{13A8995C-6CC5-BA47-A356-8FCF4CE96013}" srcOrd="0" destOrd="0" presId="urn:microsoft.com/office/officeart/2005/8/layout/process4"/>
    <dgm:cxn modelId="{9001A56B-8658-8C4B-A598-9FDCA835357F}" type="presParOf" srcId="{13A8995C-6CC5-BA47-A356-8FCF4CE96013}" destId="{DEDA1A0E-84E5-8B4C-A262-27FFB8464F6E}" srcOrd="0" destOrd="0" presId="urn:microsoft.com/office/officeart/2005/8/layout/process4"/>
    <dgm:cxn modelId="{CD6C1CE3-2D1E-0447-A6E1-741F598EAB84}" type="presParOf" srcId="{CD1AF0A3-293B-417A-B091-800DD2E4F86D}" destId="{AD5012E1-E083-4CB4-99A3-DA0FF56F4413}" srcOrd="1" destOrd="0" presId="urn:microsoft.com/office/officeart/2005/8/layout/process4"/>
    <dgm:cxn modelId="{D314CF53-17A6-6C4F-9CD4-E195398A6F82}" type="presParOf" srcId="{CD1AF0A3-293B-417A-B091-800DD2E4F86D}" destId="{77987D68-1041-415B-9CFA-EF5FB0D67B4A}" srcOrd="2" destOrd="0" presId="urn:microsoft.com/office/officeart/2005/8/layout/process4"/>
    <dgm:cxn modelId="{7136D10A-5CC5-FF44-A5A3-B3ABE5C0C2DE}" type="presParOf" srcId="{77987D68-1041-415B-9CFA-EF5FB0D67B4A}" destId="{2308E507-869C-4D48-8601-62633D890DD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07EFF-95E5-4F94-9AAA-755FAA2E6D05}">
      <dsp:nvSpPr>
        <dsp:cNvPr id="0" name=""/>
        <dsp:cNvSpPr/>
      </dsp:nvSpPr>
      <dsp:spPr>
        <a:xfrm>
          <a:off x="0" y="690"/>
          <a:ext cx="8622724" cy="54072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 smtClean="0"/>
            <a:t> 1) Introducci</a:t>
          </a:r>
          <a:r>
            <a:rPr lang="es-CO" sz="2800" kern="1200" dirty="0" smtClean="0"/>
            <a:t>ón</a:t>
          </a:r>
          <a:endParaRPr lang="es-CO" sz="2800" kern="1200" dirty="0"/>
        </a:p>
      </dsp:txBody>
      <dsp:txXfrm>
        <a:off x="26396" y="27086"/>
        <a:ext cx="8569932" cy="487937"/>
      </dsp:txXfrm>
    </dsp:sp>
    <dsp:sp modelId="{7C7E2868-9E1F-DB42-8F35-E693AF115967}">
      <dsp:nvSpPr>
        <dsp:cNvPr id="0" name=""/>
        <dsp:cNvSpPr/>
      </dsp:nvSpPr>
      <dsp:spPr>
        <a:xfrm>
          <a:off x="0" y="555651"/>
          <a:ext cx="8622724" cy="79167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6667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6667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2) Grupos de aplicación de las NIF  	</a:t>
          </a:r>
          <a:endParaRPr lang="es-ES" sz="2800" kern="1200" dirty="0"/>
        </a:p>
      </dsp:txBody>
      <dsp:txXfrm>
        <a:off x="38646" y="594297"/>
        <a:ext cx="8545432" cy="714382"/>
      </dsp:txXfrm>
    </dsp:sp>
    <dsp:sp modelId="{3F820CD4-34E0-5D4B-8EFF-B2F511B722E8}">
      <dsp:nvSpPr>
        <dsp:cNvPr id="0" name=""/>
        <dsp:cNvSpPr/>
      </dsp:nvSpPr>
      <dsp:spPr>
        <a:xfrm>
          <a:off x="0" y="1361556"/>
          <a:ext cx="8622724" cy="79167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13333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3) Cronogramas de aplicación</a:t>
          </a:r>
          <a:endParaRPr lang="es-ES" sz="2800" kern="1200" dirty="0"/>
        </a:p>
      </dsp:txBody>
      <dsp:txXfrm>
        <a:off x="38646" y="1400202"/>
        <a:ext cx="8545432" cy="714382"/>
      </dsp:txXfrm>
    </dsp:sp>
    <dsp:sp modelId="{3F6928D1-C645-45C1-8C2C-83EBFB0588AA}">
      <dsp:nvSpPr>
        <dsp:cNvPr id="0" name=""/>
        <dsp:cNvSpPr/>
      </dsp:nvSpPr>
      <dsp:spPr>
        <a:xfrm>
          <a:off x="0" y="2167462"/>
          <a:ext cx="8622724" cy="79167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800" kern="1200" dirty="0" smtClean="0"/>
            <a:t> 4) MTN de las Normas de Aseguramiento de la Informaci</a:t>
          </a:r>
          <a:r>
            <a:rPr lang="es-CO" sz="2800" kern="1200" dirty="0" smtClean="0"/>
            <a:t>ón (NAI)</a:t>
          </a:r>
          <a:r>
            <a:rPr lang="es-CO" sz="2800" kern="1200" dirty="0" smtClean="0"/>
            <a:t> </a:t>
          </a:r>
          <a:endParaRPr lang="es-CO" sz="2800" kern="1200" dirty="0"/>
        </a:p>
      </dsp:txBody>
      <dsp:txXfrm>
        <a:off x="38646" y="2206108"/>
        <a:ext cx="8545432" cy="714382"/>
      </dsp:txXfrm>
    </dsp:sp>
    <dsp:sp modelId="{5102470B-CB35-F84C-94FD-88F12DCE3528}">
      <dsp:nvSpPr>
        <dsp:cNvPr id="0" name=""/>
        <dsp:cNvSpPr/>
      </dsp:nvSpPr>
      <dsp:spPr>
        <a:xfrm>
          <a:off x="0" y="2973367"/>
          <a:ext cx="8622724" cy="79167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26667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5) las NIIF en Europa</a:t>
          </a:r>
          <a:endParaRPr lang="es-ES" sz="2800" kern="1200" dirty="0"/>
        </a:p>
      </dsp:txBody>
      <dsp:txXfrm>
        <a:off x="38646" y="3012013"/>
        <a:ext cx="8545432" cy="714382"/>
      </dsp:txXfrm>
    </dsp:sp>
    <dsp:sp modelId="{2E79F497-6DC4-CF47-9A4F-096F31D1F07D}">
      <dsp:nvSpPr>
        <dsp:cNvPr id="0" name=""/>
        <dsp:cNvSpPr/>
      </dsp:nvSpPr>
      <dsp:spPr>
        <a:xfrm>
          <a:off x="0" y="3779272"/>
          <a:ext cx="8622724" cy="79167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3333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33333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3333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6) Normas </a:t>
          </a:r>
          <a:r>
            <a:rPr lang="es-ES" sz="2800" kern="1200" dirty="0" smtClean="0"/>
            <a:t>expedidas y regulaci</a:t>
          </a:r>
          <a:r>
            <a:rPr lang="es-ES" sz="2800" kern="1200" dirty="0" smtClean="0"/>
            <a:t>ón en curso</a:t>
          </a:r>
          <a:endParaRPr lang="es-ES" sz="2800" kern="1200" dirty="0"/>
        </a:p>
      </dsp:txBody>
      <dsp:txXfrm>
        <a:off x="38646" y="3817918"/>
        <a:ext cx="8545432" cy="714382"/>
      </dsp:txXfrm>
    </dsp:sp>
    <dsp:sp modelId="{AE98A835-24E5-7647-9C72-AA25EA35E4BA}">
      <dsp:nvSpPr>
        <dsp:cNvPr id="0" name=""/>
        <dsp:cNvSpPr/>
      </dsp:nvSpPr>
      <dsp:spPr>
        <a:xfrm>
          <a:off x="0" y="4585178"/>
          <a:ext cx="8622724" cy="791674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1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7) Plan de trabajo del CTCP</a:t>
          </a:r>
          <a:endParaRPr lang="es-ES" sz="2800" kern="1200" dirty="0"/>
        </a:p>
      </dsp:txBody>
      <dsp:txXfrm>
        <a:off x="38646" y="4623824"/>
        <a:ext cx="8545432" cy="7143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571768-79C7-DD4A-B4B3-844896EB6694}">
      <dsp:nvSpPr>
        <dsp:cNvPr id="0" name=""/>
        <dsp:cNvSpPr/>
      </dsp:nvSpPr>
      <dsp:spPr>
        <a:xfrm>
          <a:off x="0" y="4884559"/>
          <a:ext cx="8784976" cy="80135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Los estados financieros individuales rigen para todos los efectos legales</a:t>
          </a:r>
          <a:endParaRPr lang="es-ES" sz="3200" kern="1200" dirty="0"/>
        </a:p>
      </dsp:txBody>
      <dsp:txXfrm>
        <a:off x="0" y="4884559"/>
        <a:ext cx="8784976" cy="801352"/>
      </dsp:txXfrm>
    </dsp:sp>
    <dsp:sp modelId="{8F4FE029-B245-B24D-A714-D3D2D5B038D4}">
      <dsp:nvSpPr>
        <dsp:cNvPr id="0" name=""/>
        <dsp:cNvSpPr/>
      </dsp:nvSpPr>
      <dsp:spPr>
        <a:xfrm rot="10800000">
          <a:off x="0" y="3664099"/>
          <a:ext cx="8784976" cy="1232480"/>
        </a:xfrm>
        <a:prstGeom prst="upArrowCallou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tint val="50000"/>
                <a:satMod val="300000"/>
              </a:schemeClr>
            </a:gs>
            <a:gs pos="35000">
              <a:schemeClr val="accent3">
                <a:hueOff val="2812566"/>
                <a:satOff val="-4220"/>
                <a:lumOff val="-686"/>
                <a:alphaOff val="0"/>
                <a:tint val="37000"/>
                <a:satMod val="30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No aplican las NIIF para las PYMES</a:t>
          </a:r>
          <a:endParaRPr lang="es-ES" sz="3200" kern="1200" dirty="0"/>
        </a:p>
      </dsp:txBody>
      <dsp:txXfrm rot="10800000">
        <a:off x="0" y="3664099"/>
        <a:ext cx="8784976" cy="800829"/>
      </dsp:txXfrm>
    </dsp:sp>
    <dsp:sp modelId="{0E209C71-8461-A54B-8EFC-20E02815B64C}">
      <dsp:nvSpPr>
        <dsp:cNvPr id="0" name=""/>
        <dsp:cNvSpPr/>
      </dsp:nvSpPr>
      <dsp:spPr>
        <a:xfrm rot="10800000">
          <a:off x="0" y="2502995"/>
          <a:ext cx="8784976" cy="1232480"/>
        </a:xfrm>
        <a:prstGeom prst="upArrowCallout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3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Los estados financieros separados e individuales se rigen por las normas de cada país</a:t>
          </a:r>
          <a:endParaRPr lang="es-ES" sz="3200" kern="1200" dirty="0"/>
        </a:p>
      </dsp:txBody>
      <dsp:txXfrm rot="10800000">
        <a:off x="0" y="2502995"/>
        <a:ext cx="8784976" cy="800829"/>
      </dsp:txXfrm>
    </dsp:sp>
    <dsp:sp modelId="{FE2CBCC4-DDEB-FB42-858A-B6A1A28D75CC}">
      <dsp:nvSpPr>
        <dsp:cNvPr id="0" name=""/>
        <dsp:cNvSpPr/>
      </dsp:nvSpPr>
      <dsp:spPr>
        <a:xfrm rot="10800000">
          <a:off x="0" y="1223179"/>
          <a:ext cx="8784976" cy="1232480"/>
        </a:xfrm>
        <a:prstGeom prst="upArrowCallout">
          <a:avLst/>
        </a:prstGeom>
        <a:gradFill rotWithShape="0">
          <a:gsLst>
            <a:gs pos="0">
              <a:schemeClr val="accent3">
                <a:hueOff val="8437700"/>
                <a:satOff val="-12660"/>
                <a:lumOff val="-2059"/>
                <a:alphaOff val="0"/>
                <a:tint val="50000"/>
                <a:satMod val="300000"/>
              </a:schemeClr>
            </a:gs>
            <a:gs pos="35000">
              <a:schemeClr val="accent3">
                <a:hueOff val="8437700"/>
                <a:satOff val="-12660"/>
                <a:lumOff val="-2059"/>
                <a:alphaOff val="0"/>
                <a:tint val="37000"/>
                <a:satMod val="300000"/>
              </a:schemeClr>
            </a:gs>
            <a:gs pos="100000">
              <a:schemeClr val="accent3">
                <a:hueOff val="8437700"/>
                <a:satOff val="-12660"/>
                <a:lumOff val="-20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Aplican solamente a los estados financieros consolidados</a:t>
          </a:r>
          <a:endParaRPr lang="es-ES" sz="3200" kern="1200" dirty="0"/>
        </a:p>
      </dsp:txBody>
      <dsp:txXfrm rot="10800000">
        <a:off x="0" y="1223179"/>
        <a:ext cx="8784976" cy="800829"/>
      </dsp:txXfrm>
    </dsp:sp>
    <dsp:sp modelId="{2308E507-869C-4D48-8601-62633D890DDA}">
      <dsp:nvSpPr>
        <dsp:cNvPr id="0" name=""/>
        <dsp:cNvSpPr/>
      </dsp:nvSpPr>
      <dsp:spPr>
        <a:xfrm rot="10800000">
          <a:off x="0" y="2719"/>
          <a:ext cx="8784976" cy="1232480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0" kern="1200" dirty="0" smtClean="0"/>
            <a:t> </a:t>
          </a:r>
          <a:r>
            <a:rPr lang="es-CO" sz="3200" b="0" kern="1200" dirty="0" smtClean="0"/>
            <a:t>Se aplican desde el año 2005</a:t>
          </a:r>
          <a:endParaRPr lang="es-CO" sz="3200" b="0" kern="1200" dirty="0"/>
        </a:p>
      </dsp:txBody>
      <dsp:txXfrm rot="10800000">
        <a:off x="0" y="2719"/>
        <a:ext cx="8784976" cy="8008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2F4B2-195F-4B0F-99B7-429FD1439526}">
      <dsp:nvSpPr>
        <dsp:cNvPr id="0" name=""/>
        <dsp:cNvSpPr/>
      </dsp:nvSpPr>
      <dsp:spPr>
        <a:xfrm>
          <a:off x="0" y="3234"/>
          <a:ext cx="885698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8F6DF0-79CD-4B11-9608-E04E7D3D3512}">
      <dsp:nvSpPr>
        <dsp:cNvPr id="0" name=""/>
        <dsp:cNvSpPr/>
      </dsp:nvSpPr>
      <dsp:spPr>
        <a:xfrm>
          <a:off x="0" y="3234"/>
          <a:ext cx="1945914" cy="6618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100" kern="1200" dirty="0" smtClean="0"/>
            <a:t>Plan de Trabajo Año 2015</a:t>
          </a:r>
          <a:endParaRPr lang="es-CO" sz="4100" kern="1200" dirty="0"/>
        </a:p>
      </dsp:txBody>
      <dsp:txXfrm>
        <a:off x="0" y="3234"/>
        <a:ext cx="1945914" cy="6618266"/>
      </dsp:txXfrm>
    </dsp:sp>
    <dsp:sp modelId="{769AC984-A225-49EE-B759-E48EB8C5A057}">
      <dsp:nvSpPr>
        <dsp:cNvPr id="0" name=""/>
        <dsp:cNvSpPr/>
      </dsp:nvSpPr>
      <dsp:spPr>
        <a:xfrm>
          <a:off x="2052301" y="32440"/>
          <a:ext cx="5567617" cy="815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Propuesta semestral de nuevas normas y enmiendas emitidas por el IASB</a:t>
          </a:r>
        </a:p>
      </dsp:txBody>
      <dsp:txXfrm>
        <a:off x="2052301" y="32440"/>
        <a:ext cx="5567617" cy="815898"/>
      </dsp:txXfrm>
    </dsp:sp>
    <dsp:sp modelId="{D778A76A-9867-4FA7-81E3-34931E799F64}">
      <dsp:nvSpPr>
        <dsp:cNvPr id="0" name=""/>
        <dsp:cNvSpPr/>
      </dsp:nvSpPr>
      <dsp:spPr>
        <a:xfrm>
          <a:off x="1945914" y="848338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EE338A3-A2F4-624C-A83A-9B27B1020D0B}">
      <dsp:nvSpPr>
        <dsp:cNvPr id="0" name=""/>
        <dsp:cNvSpPr/>
      </dsp:nvSpPr>
      <dsp:spPr>
        <a:xfrm>
          <a:off x="2052301" y="877544"/>
          <a:ext cx="5567617" cy="869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Propuesta - </a:t>
          </a:r>
          <a:r>
            <a:rPr lang="es-MX" sz="2400" kern="1200" dirty="0" smtClean="0"/>
            <a:t>NIF </a:t>
          </a:r>
          <a:r>
            <a:rPr lang="es-MX" sz="2400" kern="1200" dirty="0" smtClean="0"/>
            <a:t>para </a:t>
          </a:r>
          <a:r>
            <a:rPr lang="es-MX" sz="2400" kern="1200" dirty="0" smtClean="0"/>
            <a:t>las entidades que no est</a:t>
          </a:r>
          <a:r>
            <a:rPr lang="es-MX" sz="2400" kern="1200" dirty="0" smtClean="0"/>
            <a:t>án en negocio en marcha</a:t>
          </a:r>
          <a:endParaRPr lang="es-ES" sz="2400" kern="1200" dirty="0"/>
        </a:p>
      </dsp:txBody>
      <dsp:txXfrm>
        <a:off x="2052301" y="877544"/>
        <a:ext cx="5567617" cy="869069"/>
      </dsp:txXfrm>
    </dsp:sp>
    <dsp:sp modelId="{EAC5B35F-E1D2-0D4E-B171-3EE16484C66F}">
      <dsp:nvSpPr>
        <dsp:cNvPr id="0" name=""/>
        <dsp:cNvSpPr/>
      </dsp:nvSpPr>
      <dsp:spPr>
        <a:xfrm>
          <a:off x="1945914" y="1746613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4F7F33DE-B7E9-F043-92BC-326AC6286674}">
      <dsp:nvSpPr>
        <dsp:cNvPr id="0" name=""/>
        <dsp:cNvSpPr/>
      </dsp:nvSpPr>
      <dsp:spPr>
        <a:xfrm>
          <a:off x="2052301" y="1775819"/>
          <a:ext cx="6539668" cy="832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Propuesta de </a:t>
          </a:r>
          <a:r>
            <a:rPr lang="es-MX" sz="2400" kern="1200" dirty="0" smtClean="0"/>
            <a:t>norma sobre el </a:t>
          </a:r>
          <a:r>
            <a:rPr lang="es-MX" sz="2400" kern="1200" dirty="0" smtClean="0"/>
            <a:t>sistema documental contable </a:t>
          </a:r>
          <a:endParaRPr lang="es-ES" sz="2400" kern="1200" dirty="0"/>
        </a:p>
      </dsp:txBody>
      <dsp:txXfrm>
        <a:off x="2052301" y="1775819"/>
        <a:ext cx="6539668" cy="832744"/>
      </dsp:txXfrm>
    </dsp:sp>
    <dsp:sp modelId="{8B6C482B-D494-2244-B31D-365737D741BC}">
      <dsp:nvSpPr>
        <dsp:cNvPr id="0" name=""/>
        <dsp:cNvSpPr/>
      </dsp:nvSpPr>
      <dsp:spPr>
        <a:xfrm>
          <a:off x="1945914" y="2608563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557978D-BCBF-794B-9765-D0AC19A2D23A}">
      <dsp:nvSpPr>
        <dsp:cNvPr id="0" name=""/>
        <dsp:cNvSpPr/>
      </dsp:nvSpPr>
      <dsp:spPr>
        <a:xfrm>
          <a:off x="2052301" y="2637768"/>
          <a:ext cx="6008795" cy="584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Orientaciones </a:t>
          </a:r>
          <a:r>
            <a:rPr lang="es-ES" sz="2400" kern="1200" dirty="0" smtClean="0"/>
            <a:t>sobre NIIF y NIIF para las PYMES</a:t>
          </a:r>
          <a:endParaRPr lang="es-ES" sz="2400" kern="1200" dirty="0"/>
        </a:p>
      </dsp:txBody>
      <dsp:txXfrm>
        <a:off x="2052301" y="2637768"/>
        <a:ext cx="6008795" cy="584107"/>
      </dsp:txXfrm>
    </dsp:sp>
    <dsp:sp modelId="{787FF122-DA9A-4F4B-8CAF-55F1AF97ACB0}">
      <dsp:nvSpPr>
        <dsp:cNvPr id="0" name=""/>
        <dsp:cNvSpPr/>
      </dsp:nvSpPr>
      <dsp:spPr>
        <a:xfrm>
          <a:off x="1945914" y="3221876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458D53-446E-4756-BF3A-60076C8DF98A}">
      <dsp:nvSpPr>
        <dsp:cNvPr id="0" name=""/>
        <dsp:cNvSpPr/>
      </dsp:nvSpPr>
      <dsp:spPr>
        <a:xfrm>
          <a:off x="2052301" y="3251081"/>
          <a:ext cx="6803239" cy="489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Orientaciones </a:t>
          </a:r>
          <a:r>
            <a:rPr lang="es-MX" sz="2400" kern="1200" dirty="0" smtClean="0"/>
            <a:t>para la valuación de activos y pasivos</a:t>
          </a:r>
        </a:p>
      </dsp:txBody>
      <dsp:txXfrm>
        <a:off x="2052301" y="3251081"/>
        <a:ext cx="6803239" cy="489844"/>
      </dsp:txXfrm>
    </dsp:sp>
    <dsp:sp modelId="{0001DAB8-5D07-49C6-8D0B-C874C8371748}">
      <dsp:nvSpPr>
        <dsp:cNvPr id="0" name=""/>
        <dsp:cNvSpPr/>
      </dsp:nvSpPr>
      <dsp:spPr>
        <a:xfrm>
          <a:off x="1945914" y="3740925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A54A43CE-24C7-494B-8117-F77079479B6F}">
      <dsp:nvSpPr>
        <dsp:cNvPr id="0" name=""/>
        <dsp:cNvSpPr/>
      </dsp:nvSpPr>
      <dsp:spPr>
        <a:xfrm>
          <a:off x="2052301" y="3770130"/>
          <a:ext cx="6313901" cy="584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Orientaci</a:t>
          </a:r>
          <a:r>
            <a:rPr lang="es-ES" sz="2400" kern="1200" smtClean="0"/>
            <a:t>ón técnica sobre las copropiedades</a:t>
          </a:r>
          <a:endParaRPr lang="es-ES" sz="2400" kern="1200" dirty="0"/>
        </a:p>
      </dsp:txBody>
      <dsp:txXfrm>
        <a:off x="2052301" y="3770130"/>
        <a:ext cx="6313901" cy="584107"/>
      </dsp:txXfrm>
    </dsp:sp>
    <dsp:sp modelId="{42613A43-FF7E-1E41-9A20-54FC851E1B35}">
      <dsp:nvSpPr>
        <dsp:cNvPr id="0" name=""/>
        <dsp:cNvSpPr/>
      </dsp:nvSpPr>
      <dsp:spPr>
        <a:xfrm>
          <a:off x="1945914" y="4354238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D53D030-AC04-3D45-8B7A-2BE19799001B}">
      <dsp:nvSpPr>
        <dsp:cNvPr id="0" name=""/>
        <dsp:cNvSpPr/>
      </dsp:nvSpPr>
      <dsp:spPr>
        <a:xfrm>
          <a:off x="2052301" y="4383443"/>
          <a:ext cx="6575857" cy="584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Orientaci</a:t>
          </a:r>
          <a:r>
            <a:rPr lang="es-ES" sz="2400" kern="1200" dirty="0" smtClean="0"/>
            <a:t>ón</a:t>
          </a:r>
          <a:r>
            <a:rPr lang="es-ES" sz="2400" kern="1200" dirty="0" smtClean="0"/>
            <a:t> </a:t>
          </a:r>
          <a:r>
            <a:rPr lang="es-ES" sz="2400" kern="1200" dirty="0" smtClean="0"/>
            <a:t>sobre entidades sin animo </a:t>
          </a:r>
          <a:r>
            <a:rPr lang="es-ES" sz="2400" kern="1200" dirty="0" smtClean="0"/>
            <a:t>de lucro</a:t>
          </a:r>
          <a:endParaRPr lang="es-ES" sz="2400" kern="1200" dirty="0"/>
        </a:p>
      </dsp:txBody>
      <dsp:txXfrm>
        <a:off x="2052301" y="4383443"/>
        <a:ext cx="6575857" cy="584107"/>
      </dsp:txXfrm>
    </dsp:sp>
    <dsp:sp modelId="{AC69B8FB-F718-C541-9C01-C8C4EAAB3A29}">
      <dsp:nvSpPr>
        <dsp:cNvPr id="0" name=""/>
        <dsp:cNvSpPr/>
      </dsp:nvSpPr>
      <dsp:spPr>
        <a:xfrm>
          <a:off x="1945914" y="4967550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7B98D61-FB5A-DC42-BDEA-EFAD56E0B09D}">
      <dsp:nvSpPr>
        <dsp:cNvPr id="0" name=""/>
        <dsp:cNvSpPr/>
      </dsp:nvSpPr>
      <dsp:spPr>
        <a:xfrm>
          <a:off x="2052301" y="4996756"/>
          <a:ext cx="5567617" cy="90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Resolución de consultas sobre los </a:t>
          </a:r>
          <a:r>
            <a:rPr lang="es-MX" sz="2400" kern="1200" dirty="0" smtClean="0"/>
            <a:t>cuatro </a:t>
          </a:r>
          <a:r>
            <a:rPr lang="es-MX" sz="2400" kern="1200" dirty="0" smtClean="0"/>
            <a:t>marcos técnicos normativos </a:t>
          </a:r>
        </a:p>
      </dsp:txBody>
      <dsp:txXfrm>
        <a:off x="2052301" y="4996756"/>
        <a:ext cx="5567617" cy="901254"/>
      </dsp:txXfrm>
    </dsp:sp>
    <dsp:sp modelId="{E7BD7DEC-50BA-9F4F-A9BC-55B37228D9FB}">
      <dsp:nvSpPr>
        <dsp:cNvPr id="0" name=""/>
        <dsp:cNvSpPr/>
      </dsp:nvSpPr>
      <dsp:spPr>
        <a:xfrm>
          <a:off x="1945914" y="5898010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BB132572-F63D-2548-9AB0-1320C3E74C2C}">
      <dsp:nvSpPr>
        <dsp:cNvPr id="0" name=""/>
        <dsp:cNvSpPr/>
      </dsp:nvSpPr>
      <dsp:spPr>
        <a:xfrm>
          <a:off x="2052301" y="5927215"/>
          <a:ext cx="5567617" cy="6646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Difusión</a:t>
          </a:r>
          <a:r>
            <a:rPr lang="es-ES" sz="2400" kern="1200" dirty="0" smtClean="0"/>
            <a:t>, capacitación  </a:t>
          </a:r>
          <a:r>
            <a:rPr lang="es-ES" sz="2400" kern="1200" dirty="0" smtClean="0"/>
            <a:t>y otras actividades</a:t>
          </a:r>
          <a:endParaRPr lang="es-ES" sz="2400" kern="1200" dirty="0"/>
        </a:p>
      </dsp:txBody>
      <dsp:txXfrm>
        <a:off x="2052301" y="5927215"/>
        <a:ext cx="5567617" cy="664673"/>
      </dsp:txXfrm>
    </dsp:sp>
    <dsp:sp modelId="{F8727352-5F9A-D04D-AC7D-BD5E7FE167D6}">
      <dsp:nvSpPr>
        <dsp:cNvPr id="0" name=""/>
        <dsp:cNvSpPr/>
      </dsp:nvSpPr>
      <dsp:spPr>
        <a:xfrm>
          <a:off x="1945914" y="6591888"/>
          <a:ext cx="567400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76F78-8A8B-D847-A322-3BAD1AC056BF}">
      <dsp:nvSpPr>
        <dsp:cNvPr id="0" name=""/>
        <dsp:cNvSpPr/>
      </dsp:nvSpPr>
      <dsp:spPr>
        <a:xfrm>
          <a:off x="0" y="4686495"/>
          <a:ext cx="8712968" cy="71246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Participación en foros, talleres y seminarios</a:t>
          </a:r>
          <a:endParaRPr lang="es-ES" sz="2400" kern="1200" dirty="0"/>
        </a:p>
      </dsp:txBody>
      <dsp:txXfrm>
        <a:off x="0" y="4686495"/>
        <a:ext cx="8712968" cy="712464"/>
      </dsp:txXfrm>
    </dsp:sp>
    <dsp:sp modelId="{CA385224-CD28-C14D-9D7D-E0E1C080A1C1}">
      <dsp:nvSpPr>
        <dsp:cNvPr id="0" name=""/>
        <dsp:cNvSpPr/>
      </dsp:nvSpPr>
      <dsp:spPr>
        <a:xfrm rot="10800000">
          <a:off x="0" y="3813982"/>
          <a:ext cx="8712968" cy="881106"/>
        </a:xfrm>
        <a:prstGeom prst="upArrowCallou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50000"/>
                <a:satMod val="300000"/>
              </a:schemeClr>
            </a:gs>
            <a:gs pos="35000">
              <a:schemeClr val="accent3">
                <a:hueOff val="2250053"/>
                <a:satOff val="-3376"/>
                <a:lumOff val="-549"/>
                <a:alphaOff val="0"/>
                <a:tint val="37000"/>
                <a:satMod val="30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Algunos talleres con la participación de algunas universidades</a:t>
          </a:r>
          <a:endParaRPr lang="es-ES" sz="2400" kern="1200" dirty="0"/>
        </a:p>
      </dsp:txBody>
      <dsp:txXfrm rot="10800000">
        <a:off x="0" y="3813982"/>
        <a:ext cx="8712968" cy="572516"/>
      </dsp:txXfrm>
    </dsp:sp>
    <dsp:sp modelId="{7E305DD1-C08E-4140-8F14-395057EB235E}">
      <dsp:nvSpPr>
        <dsp:cNvPr id="0" name=""/>
        <dsp:cNvSpPr/>
      </dsp:nvSpPr>
      <dsp:spPr>
        <a:xfrm rot="10800000">
          <a:off x="0" y="2941469"/>
          <a:ext cx="8712968" cy="881106"/>
        </a:xfrm>
        <a:prstGeom prst="upArrowCallou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50000"/>
                <a:satMod val="300000"/>
              </a:schemeClr>
            </a:gs>
            <a:gs pos="35000">
              <a:schemeClr val="accent3">
                <a:hueOff val="4500106"/>
                <a:satOff val="-6752"/>
                <a:lumOff val="-1098"/>
                <a:alphaOff val="0"/>
                <a:tint val="37000"/>
                <a:satMod val="30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Dos </a:t>
          </a:r>
          <a:r>
            <a:rPr lang="es-ES" sz="2400" kern="1200" dirty="0" smtClean="0"/>
            <a:t>eventos; </a:t>
          </a:r>
          <a:r>
            <a:rPr lang="es-ES" sz="2400" kern="1200" dirty="0" smtClean="0"/>
            <a:t>uno </a:t>
          </a:r>
          <a:r>
            <a:rPr lang="es-ES" sz="2400" kern="1200" dirty="0" smtClean="0"/>
            <a:t>a nacional </a:t>
          </a:r>
          <a:r>
            <a:rPr lang="es-ES" sz="2400" kern="1200" dirty="0" smtClean="0"/>
            <a:t>y </a:t>
          </a:r>
          <a:r>
            <a:rPr lang="es-ES" sz="2400" kern="1200" dirty="0" smtClean="0"/>
            <a:t>el otro </a:t>
          </a:r>
          <a:r>
            <a:rPr lang="es-ES" sz="2400" kern="1200" dirty="0" smtClean="0"/>
            <a:t>internacional</a:t>
          </a:r>
          <a:endParaRPr lang="es-ES" sz="2400" kern="1200" dirty="0"/>
        </a:p>
      </dsp:txBody>
      <dsp:txXfrm rot="10800000">
        <a:off x="0" y="2941469"/>
        <a:ext cx="8712968" cy="572516"/>
      </dsp:txXfrm>
    </dsp:sp>
    <dsp:sp modelId="{2AD3055D-1A70-5046-A4CF-788850F0EE28}">
      <dsp:nvSpPr>
        <dsp:cNvPr id="0" name=""/>
        <dsp:cNvSpPr/>
      </dsp:nvSpPr>
      <dsp:spPr>
        <a:xfrm rot="10800000">
          <a:off x="0" y="2100121"/>
          <a:ext cx="8712968" cy="881106"/>
        </a:xfrm>
        <a:prstGeom prst="upArrowCallout">
          <a:avLst/>
        </a:prstGeom>
        <a:gradFill rotWithShape="0">
          <a:gsLst>
            <a:gs pos="0">
              <a:schemeClr val="accent3">
                <a:hueOff val="6750160"/>
                <a:satOff val="-10128"/>
                <a:lumOff val="-1647"/>
                <a:alphaOff val="0"/>
                <a:tint val="50000"/>
                <a:satMod val="300000"/>
              </a:schemeClr>
            </a:gs>
            <a:gs pos="35000">
              <a:schemeClr val="accent3">
                <a:hueOff val="6750160"/>
                <a:satOff val="-10128"/>
                <a:lumOff val="-1647"/>
                <a:alphaOff val="0"/>
                <a:tint val="37000"/>
                <a:satMod val="300000"/>
              </a:schemeClr>
            </a:gs>
            <a:gs pos="100000">
              <a:schemeClr val="accent3">
                <a:hueOff val="6750160"/>
                <a:satOff val="-10128"/>
                <a:lumOff val="-1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 10 talleres sobre NIA</a:t>
          </a:r>
        </a:p>
      </dsp:txBody>
      <dsp:txXfrm rot="10800000">
        <a:off x="0" y="2100121"/>
        <a:ext cx="8712968" cy="572516"/>
      </dsp:txXfrm>
    </dsp:sp>
    <dsp:sp modelId="{C1143241-FCA7-4B37-9AD0-C1F81F8EC826}">
      <dsp:nvSpPr>
        <dsp:cNvPr id="0" name=""/>
        <dsp:cNvSpPr/>
      </dsp:nvSpPr>
      <dsp:spPr>
        <a:xfrm rot="10800000">
          <a:off x="0" y="1010328"/>
          <a:ext cx="8712968" cy="1229962"/>
        </a:xfrm>
        <a:prstGeom prst="upArrowCallout">
          <a:avLst/>
        </a:prstGeom>
        <a:gradFill rotWithShape="0">
          <a:gsLst>
            <a:gs pos="0">
              <a:schemeClr val="accent3">
                <a:hueOff val="9000212"/>
                <a:satOff val="-13504"/>
                <a:lumOff val="-2196"/>
                <a:alphaOff val="0"/>
                <a:tint val="50000"/>
                <a:satMod val="300000"/>
              </a:schemeClr>
            </a:gs>
            <a:gs pos="35000">
              <a:schemeClr val="accent3">
                <a:hueOff val="9000212"/>
                <a:satOff val="-13504"/>
                <a:lumOff val="-2196"/>
                <a:alphaOff val="0"/>
                <a:tint val="37000"/>
                <a:satMod val="300000"/>
              </a:schemeClr>
            </a:gs>
            <a:gs pos="100000">
              <a:schemeClr val="accent3">
                <a:hueOff val="9000212"/>
                <a:satOff val="-13504"/>
                <a:lumOff val="-2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 22 talleres de presentación de estados financieros –NIIF para las PYMES</a:t>
          </a:r>
        </a:p>
      </dsp:txBody>
      <dsp:txXfrm rot="10800000">
        <a:off x="0" y="1010328"/>
        <a:ext cx="8712968" cy="799192"/>
      </dsp:txXfrm>
    </dsp:sp>
    <dsp:sp modelId="{0B4864E5-D3DC-46DF-8E4B-7DF845361E3B}">
      <dsp:nvSpPr>
        <dsp:cNvPr id="0" name=""/>
        <dsp:cNvSpPr/>
      </dsp:nvSpPr>
      <dsp:spPr>
        <a:xfrm rot="10800000">
          <a:off x="0" y="134687"/>
          <a:ext cx="8712968" cy="854540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 8 talleres de aplicación por primera vez – NIIF para las PYMES</a:t>
          </a:r>
          <a:endParaRPr lang="es-CO" sz="2400" kern="1200" dirty="0"/>
        </a:p>
      </dsp:txBody>
      <dsp:txXfrm rot="10800000">
        <a:off x="0" y="134687"/>
        <a:ext cx="8712968" cy="555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84E30-7E4E-4BAA-A0B7-C4BEF39AF65D}">
      <dsp:nvSpPr>
        <dsp:cNvPr id="0" name=""/>
        <dsp:cNvSpPr/>
      </dsp:nvSpPr>
      <dsp:spPr>
        <a:xfrm>
          <a:off x="1045884" y="3276364"/>
          <a:ext cx="539765" cy="2211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882" y="0"/>
              </a:lnTo>
              <a:lnTo>
                <a:pt x="269882" y="2211649"/>
              </a:lnTo>
              <a:lnTo>
                <a:pt x="539765" y="22116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800" kern="1200"/>
        </a:p>
      </dsp:txBody>
      <dsp:txXfrm>
        <a:off x="1258853" y="4325274"/>
        <a:ext cx="113828" cy="113828"/>
      </dsp:txXfrm>
    </dsp:sp>
    <dsp:sp modelId="{C3B24B70-BF55-4FBF-BFED-206BAFF49F5D}">
      <dsp:nvSpPr>
        <dsp:cNvPr id="0" name=""/>
        <dsp:cNvSpPr/>
      </dsp:nvSpPr>
      <dsp:spPr>
        <a:xfrm>
          <a:off x="1045884" y="3276364"/>
          <a:ext cx="539765" cy="798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9882" y="0"/>
              </a:lnTo>
              <a:lnTo>
                <a:pt x="269882" y="798400"/>
              </a:lnTo>
              <a:lnTo>
                <a:pt x="539765" y="79840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1291674" y="3651470"/>
        <a:ext cx="48186" cy="48186"/>
      </dsp:txXfrm>
    </dsp:sp>
    <dsp:sp modelId="{ECD73512-0EC4-4E42-AEF4-E556D9ECDB81}">
      <dsp:nvSpPr>
        <dsp:cNvPr id="0" name=""/>
        <dsp:cNvSpPr/>
      </dsp:nvSpPr>
      <dsp:spPr>
        <a:xfrm>
          <a:off x="1045884" y="2538914"/>
          <a:ext cx="539765" cy="737449"/>
        </a:xfrm>
        <a:custGeom>
          <a:avLst/>
          <a:gdLst/>
          <a:ahLst/>
          <a:cxnLst/>
          <a:rect l="0" t="0" r="0" b="0"/>
          <a:pathLst>
            <a:path>
              <a:moveTo>
                <a:pt x="0" y="737449"/>
              </a:moveTo>
              <a:lnTo>
                <a:pt x="269882" y="737449"/>
              </a:lnTo>
              <a:lnTo>
                <a:pt x="269882" y="0"/>
              </a:lnTo>
              <a:lnTo>
                <a:pt x="539765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292920" y="2884792"/>
        <a:ext cx="45694" cy="45694"/>
      </dsp:txXfrm>
    </dsp:sp>
    <dsp:sp modelId="{A5784DBF-00DE-4CED-B533-67227511E833}">
      <dsp:nvSpPr>
        <dsp:cNvPr id="0" name=""/>
        <dsp:cNvSpPr/>
      </dsp:nvSpPr>
      <dsp:spPr>
        <a:xfrm>
          <a:off x="1045884" y="1003064"/>
          <a:ext cx="539765" cy="2273299"/>
        </a:xfrm>
        <a:custGeom>
          <a:avLst/>
          <a:gdLst/>
          <a:ahLst/>
          <a:cxnLst/>
          <a:rect l="0" t="0" r="0" b="0"/>
          <a:pathLst>
            <a:path>
              <a:moveTo>
                <a:pt x="0" y="2273299"/>
              </a:moveTo>
              <a:lnTo>
                <a:pt x="269882" y="2273299"/>
              </a:lnTo>
              <a:lnTo>
                <a:pt x="269882" y="0"/>
              </a:lnTo>
              <a:lnTo>
                <a:pt x="539765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800" kern="1200"/>
        </a:p>
      </dsp:txBody>
      <dsp:txXfrm>
        <a:off x="1257355" y="2081301"/>
        <a:ext cx="116825" cy="116825"/>
      </dsp:txXfrm>
    </dsp:sp>
    <dsp:sp modelId="{DF38926B-0D49-4450-BC78-C2B609060955}">
      <dsp:nvSpPr>
        <dsp:cNvPr id="0" name=""/>
        <dsp:cNvSpPr/>
      </dsp:nvSpPr>
      <dsp:spPr>
        <a:xfrm rot="16200000">
          <a:off x="-2465389" y="2753421"/>
          <a:ext cx="5976662" cy="104588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400" kern="1200" dirty="0" smtClean="0"/>
            <a:t>Grupo 2 – DEC. 3022/13 Y 2267/14</a:t>
          </a:r>
          <a:endParaRPr lang="es-CO" sz="4400" kern="1200" dirty="0"/>
        </a:p>
      </dsp:txBody>
      <dsp:txXfrm>
        <a:off x="-2465389" y="2753421"/>
        <a:ext cx="5976662" cy="1045884"/>
      </dsp:txXfrm>
    </dsp:sp>
    <dsp:sp modelId="{ACAA4A14-579A-48E0-BE8A-DA1E78428104}">
      <dsp:nvSpPr>
        <dsp:cNvPr id="0" name=""/>
        <dsp:cNvSpPr/>
      </dsp:nvSpPr>
      <dsp:spPr>
        <a:xfrm>
          <a:off x="1585650" y="428384"/>
          <a:ext cx="7014715" cy="11493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Entidades con activos superiores a </a:t>
          </a:r>
          <a:r>
            <a:rPr lang="es-CO" sz="2400" kern="1200" dirty="0" smtClean="0">
              <a:solidFill>
                <a:srgbClr val="FF0000"/>
              </a:solidFill>
            </a:rPr>
            <a:t>30.000 SMLMV o con más de 200</a:t>
          </a:r>
          <a:r>
            <a:rPr lang="es-CO" sz="2400" kern="1200" dirty="0" smtClean="0"/>
            <a:t> empleados que no pertenezcan al Grupo 1 </a:t>
          </a:r>
          <a:endParaRPr lang="es-CO" sz="2400" kern="1200" dirty="0"/>
        </a:p>
      </dsp:txBody>
      <dsp:txXfrm>
        <a:off x="1585650" y="428384"/>
        <a:ext cx="7014715" cy="1149358"/>
      </dsp:txXfrm>
    </dsp:sp>
    <dsp:sp modelId="{010A30A6-43CE-0741-828A-9EF0D537DAD7}">
      <dsp:nvSpPr>
        <dsp:cNvPr id="0" name=""/>
        <dsp:cNvSpPr/>
      </dsp:nvSpPr>
      <dsp:spPr>
        <a:xfrm>
          <a:off x="1585650" y="1779982"/>
          <a:ext cx="7177128" cy="15178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Los portafolios de terceros, los negocios fiduciarios y cualquier otro vehículo de propósito especial administrados por entidades vigiladas por la SFC, que no pertenezcan o no establezcan aplicar MTN del Grupo1</a:t>
          </a:r>
          <a:endParaRPr lang="es-CO" sz="2400" kern="1200" dirty="0"/>
        </a:p>
      </dsp:txBody>
      <dsp:txXfrm>
        <a:off x="1585650" y="1779982"/>
        <a:ext cx="7177128" cy="1517863"/>
      </dsp:txXfrm>
    </dsp:sp>
    <dsp:sp modelId="{D79B026F-CF23-4461-9FFF-EE5ACB8F7364}">
      <dsp:nvSpPr>
        <dsp:cNvPr id="0" name=""/>
        <dsp:cNvSpPr/>
      </dsp:nvSpPr>
      <dsp:spPr>
        <a:xfrm>
          <a:off x="1585650" y="3500085"/>
          <a:ext cx="7190236" cy="11493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Entidades con activos totales </a:t>
          </a:r>
          <a:r>
            <a:rPr lang="es-CO" sz="2400" kern="1200" dirty="0" smtClean="0">
              <a:solidFill>
                <a:srgbClr val="FF0000"/>
              </a:solidFill>
            </a:rPr>
            <a:t>entre 500 y 30.000 </a:t>
          </a:r>
          <a:r>
            <a:rPr lang="es-CO" sz="2400" kern="1200" dirty="0" smtClean="0"/>
            <a:t>SMLMV o que tengan entre </a:t>
          </a:r>
          <a:r>
            <a:rPr lang="es-CO" sz="2400" kern="1200" dirty="0" smtClean="0">
              <a:solidFill>
                <a:srgbClr val="00B050"/>
              </a:solidFill>
            </a:rPr>
            <a:t>11 y 200 </a:t>
          </a:r>
          <a:r>
            <a:rPr lang="es-CO" sz="2400" kern="1200" dirty="0" smtClean="0"/>
            <a:t>empleados y que no sean emisores de valores ni entidades de interés público; y</a:t>
          </a:r>
          <a:endParaRPr lang="es-CO" sz="2400" kern="1200" dirty="0"/>
        </a:p>
      </dsp:txBody>
      <dsp:txXfrm>
        <a:off x="1585650" y="3500085"/>
        <a:ext cx="7190236" cy="1149358"/>
      </dsp:txXfrm>
    </dsp:sp>
    <dsp:sp modelId="{8FC29BC2-58C8-42E4-9B32-5E92A28289F8}">
      <dsp:nvSpPr>
        <dsp:cNvPr id="0" name=""/>
        <dsp:cNvSpPr/>
      </dsp:nvSpPr>
      <dsp:spPr>
        <a:xfrm>
          <a:off x="1585650" y="4851683"/>
          <a:ext cx="7179808" cy="127265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>
              <a:solidFill>
                <a:srgbClr val="00B050"/>
              </a:solidFill>
            </a:rPr>
            <a:t>Microempresas </a:t>
          </a:r>
          <a:r>
            <a:rPr lang="es-CO" sz="2400" kern="1200" dirty="0" smtClean="0"/>
            <a:t>con activos de menos de 500 SMLMV y 10 empleados y cuyos </a:t>
          </a:r>
          <a:r>
            <a:rPr lang="es-CO" sz="2400" kern="1200" dirty="0" smtClean="0">
              <a:solidFill>
                <a:srgbClr val="FF0000"/>
              </a:solidFill>
            </a:rPr>
            <a:t>ingresos brutos</a:t>
          </a:r>
          <a:r>
            <a:rPr lang="es-CO" sz="2400" kern="1200" dirty="0" smtClean="0"/>
            <a:t> anuales sean iguales o superiores a </a:t>
          </a:r>
          <a:r>
            <a:rPr lang="es-CO" sz="2400" kern="1200" dirty="0" smtClean="0">
              <a:solidFill>
                <a:srgbClr val="FF0000"/>
              </a:solidFill>
            </a:rPr>
            <a:t>6.000 SMMLV</a:t>
          </a:r>
          <a:r>
            <a:rPr lang="es-CO" sz="2400" kern="1200" dirty="0" smtClean="0"/>
            <a:t>.  </a:t>
          </a:r>
          <a:endParaRPr lang="es-CO" sz="2400" kern="1200" dirty="0"/>
        </a:p>
      </dsp:txBody>
      <dsp:txXfrm>
        <a:off x="1585650" y="4851683"/>
        <a:ext cx="7179808" cy="1272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784DBF-00DE-4CED-B533-67227511E833}">
      <dsp:nvSpPr>
        <dsp:cNvPr id="0" name=""/>
        <dsp:cNvSpPr/>
      </dsp:nvSpPr>
      <dsp:spPr>
        <a:xfrm>
          <a:off x="1067870" y="3230644"/>
          <a:ext cx="5483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8382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500" kern="1200"/>
        </a:p>
      </dsp:txBody>
      <dsp:txXfrm>
        <a:off x="1328352" y="3262654"/>
        <a:ext cx="27419" cy="27419"/>
      </dsp:txXfrm>
    </dsp:sp>
    <dsp:sp modelId="{DF38926B-0D49-4450-BC78-C2B609060955}">
      <dsp:nvSpPr>
        <dsp:cNvPr id="0" name=""/>
        <dsp:cNvSpPr/>
      </dsp:nvSpPr>
      <dsp:spPr>
        <a:xfrm rot="16200000">
          <a:off x="-2517214" y="2742428"/>
          <a:ext cx="6102298" cy="106787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4000" kern="1200" dirty="0" smtClean="0"/>
            <a:t>Grupo 2 – DEC. 3022/13 Y 2267/14</a:t>
          </a:r>
          <a:endParaRPr lang="es-CO" sz="4000" kern="1200" dirty="0"/>
        </a:p>
      </dsp:txBody>
      <dsp:txXfrm>
        <a:off x="-2517214" y="2742428"/>
        <a:ext cx="6102298" cy="1067870"/>
      </dsp:txXfrm>
    </dsp:sp>
    <dsp:sp modelId="{ACAA4A14-579A-48E0-BE8A-DA1E78428104}">
      <dsp:nvSpPr>
        <dsp:cNvPr id="0" name=""/>
        <dsp:cNvSpPr/>
      </dsp:nvSpPr>
      <dsp:spPr>
        <a:xfrm>
          <a:off x="1616252" y="1584177"/>
          <a:ext cx="7162172" cy="338437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200" kern="1200" dirty="0" smtClean="0"/>
            <a:t>Las entidades vigiladas por la Superfinanciera, aplican la NIIF para las PYMES, tanto en sus estados financieros, individuales, separados y consolidados, salvo la clasificación y valoración de inversiones</a:t>
          </a:r>
          <a:endParaRPr lang="es-CO" sz="3200" kern="1200" dirty="0"/>
        </a:p>
      </dsp:txBody>
      <dsp:txXfrm>
        <a:off x="1616252" y="1584177"/>
        <a:ext cx="7162172" cy="33843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06BBE-FE57-4444-97EA-2C33D7BF3E11}">
      <dsp:nvSpPr>
        <dsp:cNvPr id="0" name=""/>
        <dsp:cNvSpPr/>
      </dsp:nvSpPr>
      <dsp:spPr>
        <a:xfrm>
          <a:off x="0" y="4452950"/>
          <a:ext cx="8517632" cy="64664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Iniciar la ejecución del plan</a:t>
          </a:r>
        </a:p>
      </dsp:txBody>
      <dsp:txXfrm>
        <a:off x="0" y="4452950"/>
        <a:ext cx="8517632" cy="646645"/>
      </dsp:txXfrm>
    </dsp:sp>
    <dsp:sp modelId="{03284321-C1A6-4790-9DF6-E3C43E4F559E}">
      <dsp:nvSpPr>
        <dsp:cNvPr id="0" name=""/>
        <dsp:cNvSpPr/>
      </dsp:nvSpPr>
      <dsp:spPr>
        <a:xfrm rot="10800000">
          <a:off x="0" y="2969444"/>
          <a:ext cx="8517632" cy="1498117"/>
        </a:xfrm>
        <a:prstGeom prst="upArrowCallout">
          <a:avLst/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9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Los supervisores solicitarán información sobre el desarrollo del proyecto</a:t>
          </a:r>
        </a:p>
      </dsp:txBody>
      <dsp:txXfrm rot="10800000">
        <a:off x="0" y="2969444"/>
        <a:ext cx="8517632" cy="973431"/>
      </dsp:txXfrm>
    </dsp:sp>
    <dsp:sp modelId="{2C4AA860-8293-429C-803D-026E5EFD470F}">
      <dsp:nvSpPr>
        <dsp:cNvPr id="0" name=""/>
        <dsp:cNvSpPr/>
      </dsp:nvSpPr>
      <dsp:spPr>
        <a:xfrm rot="10800000">
          <a:off x="0" y="1485937"/>
          <a:ext cx="8517632" cy="1498117"/>
        </a:xfrm>
        <a:prstGeom prst="upArrowCallout">
          <a:avLst/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7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Las entidades, en los primeros 2 meses, presentarán a los supervisores un plan de implementación – actualmente hay un borrador de decreto para ampliar el plazo</a:t>
          </a:r>
        </a:p>
      </dsp:txBody>
      <dsp:txXfrm rot="10800000">
        <a:off x="0" y="1485937"/>
        <a:ext cx="8517632" cy="973431"/>
      </dsp:txXfrm>
    </dsp:sp>
    <dsp:sp modelId="{0B4864E5-D3DC-46DF-8E4B-7DF845361E3B}">
      <dsp:nvSpPr>
        <dsp:cNvPr id="0" name=""/>
        <dsp:cNvSpPr/>
      </dsp:nvSpPr>
      <dsp:spPr>
        <a:xfrm rot="10800000">
          <a:off x="0" y="0"/>
          <a:ext cx="8517632" cy="1498117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Plan aprobado por la Junta Directiva: capacitación, identificación del responsable del proyecto, las herramientas de control y seguimiento. </a:t>
          </a:r>
          <a:endParaRPr lang="es-CO" sz="2400" kern="1200" dirty="0"/>
        </a:p>
      </dsp:txBody>
      <dsp:txXfrm rot="10800000">
        <a:off x="0" y="0"/>
        <a:ext cx="8517632" cy="9734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E16ED-881D-40D0-BE89-C6D2356F33BD}">
      <dsp:nvSpPr>
        <dsp:cNvPr id="0" name=""/>
        <dsp:cNvSpPr/>
      </dsp:nvSpPr>
      <dsp:spPr>
        <a:xfrm>
          <a:off x="0" y="4784003"/>
          <a:ext cx="8548886" cy="62789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Últimos estados financieros bajo D.2649 Y 2650,  Dic.31/14(G-1 y 3 ) y Dic.31/15 (G-2) </a:t>
          </a:r>
        </a:p>
      </dsp:txBody>
      <dsp:txXfrm>
        <a:off x="0" y="4784003"/>
        <a:ext cx="8548886" cy="627897"/>
      </dsp:txXfrm>
    </dsp:sp>
    <dsp:sp modelId="{6240A13D-AAED-491D-B40C-3C8E7E0E1BBB}">
      <dsp:nvSpPr>
        <dsp:cNvPr id="0" name=""/>
        <dsp:cNvSpPr/>
      </dsp:nvSpPr>
      <dsp:spPr>
        <a:xfrm rot="10800000">
          <a:off x="0" y="3824547"/>
          <a:ext cx="8548886" cy="965707"/>
        </a:xfrm>
        <a:prstGeom prst="upArrowCallou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tint val="50000"/>
                <a:satMod val="300000"/>
              </a:schemeClr>
            </a:gs>
            <a:gs pos="35000">
              <a:schemeClr val="accent3">
                <a:hueOff val="2250053"/>
                <a:satOff val="-3376"/>
                <a:lumOff val="-549"/>
                <a:alphaOff val="0"/>
                <a:tint val="37000"/>
                <a:satMod val="30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Construcción de información financiera  para propósitos comparativos </a:t>
          </a:r>
        </a:p>
      </dsp:txBody>
      <dsp:txXfrm rot="10800000">
        <a:off x="0" y="3824547"/>
        <a:ext cx="8548886" cy="627487"/>
      </dsp:txXfrm>
    </dsp:sp>
    <dsp:sp modelId="{CA187C3E-821D-4759-A950-EFF1960AB47C}">
      <dsp:nvSpPr>
        <dsp:cNvPr id="0" name=""/>
        <dsp:cNvSpPr/>
      </dsp:nvSpPr>
      <dsp:spPr>
        <a:xfrm rot="10800000">
          <a:off x="0" y="2871426"/>
          <a:ext cx="8548886" cy="965707"/>
        </a:xfrm>
        <a:prstGeom prst="upArrowCallou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tint val="50000"/>
                <a:satMod val="300000"/>
              </a:schemeClr>
            </a:gs>
            <a:gs pos="35000">
              <a:schemeClr val="accent3">
                <a:hueOff val="4500106"/>
                <a:satOff val="-6752"/>
                <a:lumOff val="-1098"/>
                <a:alphaOff val="0"/>
                <a:tint val="37000"/>
                <a:satMod val="30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Para todos los efectos legales  aplican los  D.2649 y 2650/93 y demás normas</a:t>
          </a:r>
        </a:p>
      </dsp:txBody>
      <dsp:txXfrm rot="10800000">
        <a:off x="0" y="2871426"/>
        <a:ext cx="8548886" cy="627487"/>
      </dsp:txXfrm>
    </dsp:sp>
    <dsp:sp modelId="{C1143241-FCA7-4B37-9AD0-C1F81F8EC826}">
      <dsp:nvSpPr>
        <dsp:cNvPr id="0" name=""/>
        <dsp:cNvSpPr/>
      </dsp:nvSpPr>
      <dsp:spPr>
        <a:xfrm rot="10800000">
          <a:off x="0" y="1915138"/>
          <a:ext cx="8548886" cy="965707"/>
        </a:xfrm>
        <a:prstGeom prst="upArrowCallout">
          <a:avLst/>
        </a:prstGeom>
        <a:gradFill rotWithShape="0">
          <a:gsLst>
            <a:gs pos="0">
              <a:schemeClr val="accent3">
                <a:hueOff val="6750160"/>
                <a:satOff val="-10128"/>
                <a:lumOff val="-1647"/>
                <a:alphaOff val="0"/>
                <a:tint val="50000"/>
                <a:satMod val="300000"/>
              </a:schemeClr>
            </a:gs>
            <a:gs pos="35000">
              <a:schemeClr val="accent3">
                <a:hueOff val="6750160"/>
                <a:satOff val="-10128"/>
                <a:lumOff val="-1647"/>
                <a:alphaOff val="0"/>
                <a:tint val="37000"/>
                <a:satMod val="300000"/>
              </a:schemeClr>
            </a:gs>
            <a:gs pos="100000">
              <a:schemeClr val="accent3">
                <a:hueOff val="6750160"/>
                <a:satOff val="-10128"/>
                <a:lumOff val="-164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 será puesto en conocimiento del público, ni tendrá efectos legales.  </a:t>
          </a:r>
        </a:p>
      </dsp:txBody>
      <dsp:txXfrm rot="10800000">
        <a:off x="0" y="1915138"/>
        <a:ext cx="8548886" cy="627487"/>
      </dsp:txXfrm>
    </dsp:sp>
    <dsp:sp modelId="{0B4864E5-D3DC-46DF-8E4B-7DF845361E3B}">
      <dsp:nvSpPr>
        <dsp:cNvPr id="0" name=""/>
        <dsp:cNvSpPr/>
      </dsp:nvSpPr>
      <dsp:spPr>
        <a:xfrm rot="10800000">
          <a:off x="0" y="958849"/>
          <a:ext cx="8548886" cy="965707"/>
        </a:xfrm>
        <a:prstGeom prst="upArrowCallout">
          <a:avLst/>
        </a:prstGeom>
        <a:gradFill rotWithShape="0">
          <a:gsLst>
            <a:gs pos="0">
              <a:schemeClr val="accent3">
                <a:hueOff val="9000212"/>
                <a:satOff val="-13504"/>
                <a:lumOff val="-2196"/>
                <a:alphaOff val="0"/>
                <a:tint val="50000"/>
                <a:satMod val="300000"/>
              </a:schemeClr>
            </a:gs>
            <a:gs pos="35000">
              <a:schemeClr val="accent3">
                <a:hueOff val="9000212"/>
                <a:satOff val="-13504"/>
                <a:lumOff val="-2196"/>
                <a:alphaOff val="0"/>
                <a:tint val="37000"/>
                <a:satMod val="300000"/>
              </a:schemeClr>
            </a:gs>
            <a:gs pos="100000">
              <a:schemeClr val="accent3">
                <a:hueOff val="9000212"/>
                <a:satOff val="-13504"/>
                <a:lumOff val="-2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Estado de situación financiera de apertura - Enero 1</a:t>
          </a:r>
          <a:endParaRPr lang="es-CO" sz="2000" kern="1200" dirty="0"/>
        </a:p>
      </dsp:txBody>
      <dsp:txXfrm rot="10800000">
        <a:off x="0" y="958849"/>
        <a:ext cx="8548886" cy="627487"/>
      </dsp:txXfrm>
    </dsp:sp>
    <dsp:sp modelId="{2308E507-869C-4D48-8601-62633D890DDA}">
      <dsp:nvSpPr>
        <dsp:cNvPr id="0" name=""/>
        <dsp:cNvSpPr/>
      </dsp:nvSpPr>
      <dsp:spPr>
        <a:xfrm rot="10800000">
          <a:off x="0" y="2561"/>
          <a:ext cx="8548886" cy="965707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Aplicación por primera vez del  nuevo marco técnico normativo</a:t>
          </a:r>
          <a:endParaRPr lang="es-CO" sz="2000" kern="1200" dirty="0"/>
        </a:p>
      </dsp:txBody>
      <dsp:txXfrm rot="10800000">
        <a:off x="0" y="2561"/>
        <a:ext cx="8548886" cy="6274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66D5D-CCB9-4B67-BEFA-6473FA8E8C2D}">
      <dsp:nvSpPr>
        <dsp:cNvPr id="0" name=""/>
        <dsp:cNvSpPr/>
      </dsp:nvSpPr>
      <dsp:spPr>
        <a:xfrm>
          <a:off x="0" y="4071612"/>
          <a:ext cx="8640960" cy="11513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Solo para efectos tributarios las remisiones a normas contables serán bajo los D.2649 y 2650, se deben llevar registros de las diferencias entre los NMTN y las bases fiscales o libro tributario (años 2015/6/7/8) o (años 2016/7/8/9)   d Decreto 2548/14</a:t>
          </a:r>
          <a:endParaRPr lang="es-ES" sz="2000" kern="1200" dirty="0" smtClean="0">
            <a:solidFill>
              <a:srgbClr val="FF0000"/>
            </a:solidFill>
          </a:endParaRPr>
        </a:p>
      </dsp:txBody>
      <dsp:txXfrm>
        <a:off x="0" y="4071612"/>
        <a:ext cx="8640960" cy="1151396"/>
      </dsp:txXfrm>
    </dsp:sp>
    <dsp:sp modelId="{F18D9B00-3049-40AD-9ACE-F74826946DF3}">
      <dsp:nvSpPr>
        <dsp:cNvPr id="0" name=""/>
        <dsp:cNvSpPr/>
      </dsp:nvSpPr>
      <dsp:spPr>
        <a:xfrm rot="10800000">
          <a:off x="0" y="3053860"/>
          <a:ext cx="8640960" cy="1027776"/>
        </a:xfrm>
        <a:prstGeom prst="upArrowCallout">
          <a:avLst/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tint val="50000"/>
                <a:satMod val="300000"/>
              </a:schemeClr>
            </a:gs>
            <a:gs pos="35000">
              <a:schemeClr val="accent3">
                <a:hueOff val="2812566"/>
                <a:satOff val="-4220"/>
                <a:lumOff val="-686"/>
                <a:alphaOff val="0"/>
                <a:tint val="37000"/>
                <a:satMod val="30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Para todos los efectos legales aplica el Nuevo Marco Técnico Normativo</a:t>
          </a:r>
        </a:p>
      </dsp:txBody>
      <dsp:txXfrm rot="10800000">
        <a:off x="0" y="3053860"/>
        <a:ext cx="8640960" cy="667818"/>
      </dsp:txXfrm>
    </dsp:sp>
    <dsp:sp modelId="{7ED98F5E-7BDE-46C3-BB89-E21DD9CA590B}">
      <dsp:nvSpPr>
        <dsp:cNvPr id="0" name=""/>
        <dsp:cNvSpPr/>
      </dsp:nvSpPr>
      <dsp:spPr>
        <a:xfrm rot="10800000">
          <a:off x="0" y="2036107"/>
          <a:ext cx="8640960" cy="1027776"/>
        </a:xfrm>
        <a:prstGeom prst="upArrowCallout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3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Presentación de los primeros estados financieros comparativos con corte a Dic/ 15 (marzo, junio, sept.) o Dic/16 </a:t>
          </a:r>
        </a:p>
      </dsp:txBody>
      <dsp:txXfrm rot="10800000">
        <a:off x="0" y="2036107"/>
        <a:ext cx="8640960" cy="667818"/>
      </dsp:txXfrm>
    </dsp:sp>
    <dsp:sp modelId="{0B4864E5-D3DC-46DF-8E4B-7DF845361E3B}">
      <dsp:nvSpPr>
        <dsp:cNvPr id="0" name=""/>
        <dsp:cNvSpPr/>
      </dsp:nvSpPr>
      <dsp:spPr>
        <a:xfrm rot="10800000">
          <a:off x="10844" y="1018355"/>
          <a:ext cx="8619271" cy="1027776"/>
        </a:xfrm>
        <a:prstGeom prst="upArrowCallout">
          <a:avLst/>
        </a:prstGeom>
        <a:gradFill rotWithShape="0">
          <a:gsLst>
            <a:gs pos="0">
              <a:schemeClr val="accent3">
                <a:hueOff val="8437700"/>
                <a:satOff val="-12660"/>
                <a:lumOff val="-2059"/>
                <a:alphaOff val="0"/>
                <a:tint val="50000"/>
                <a:satMod val="300000"/>
              </a:schemeClr>
            </a:gs>
            <a:gs pos="35000">
              <a:schemeClr val="accent3">
                <a:hueOff val="8437700"/>
                <a:satOff val="-12660"/>
                <a:lumOff val="-2059"/>
                <a:alphaOff val="0"/>
                <a:tint val="37000"/>
                <a:satMod val="300000"/>
              </a:schemeClr>
            </a:gs>
            <a:gs pos="100000">
              <a:schemeClr val="accent3">
                <a:hueOff val="8437700"/>
                <a:satOff val="-12660"/>
                <a:lumOff val="-20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Se trasladan a la contabilidad oficial, los saldos a Dic 31/14 o Dic/15 bajo el Nuevo Marco Normativo</a:t>
          </a:r>
          <a:endParaRPr lang="es-CO" sz="2000" kern="1200" dirty="0"/>
        </a:p>
      </dsp:txBody>
      <dsp:txXfrm rot="10800000">
        <a:off x="10844" y="1018355"/>
        <a:ext cx="8619271" cy="667818"/>
      </dsp:txXfrm>
    </dsp:sp>
    <dsp:sp modelId="{2308E507-869C-4D48-8601-62633D890DDA}">
      <dsp:nvSpPr>
        <dsp:cNvPr id="0" name=""/>
        <dsp:cNvSpPr/>
      </dsp:nvSpPr>
      <dsp:spPr>
        <a:xfrm rot="10800000">
          <a:off x="0" y="602"/>
          <a:ext cx="8640960" cy="1027776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Finaliza la aplicación de las actuales NIF e inicia la aplicación del nuevo marco </a:t>
          </a:r>
          <a:endParaRPr lang="es-CO" sz="2000" kern="1200" dirty="0"/>
        </a:p>
      </dsp:txBody>
      <dsp:txXfrm rot="10800000">
        <a:off x="0" y="602"/>
        <a:ext cx="8640960" cy="6678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AC7EA-97BA-874F-A03A-AF07B3D0FDE1}">
      <dsp:nvSpPr>
        <dsp:cNvPr id="0" name=""/>
        <dsp:cNvSpPr/>
      </dsp:nvSpPr>
      <dsp:spPr>
        <a:xfrm>
          <a:off x="0" y="5139869"/>
          <a:ext cx="8856984" cy="5624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Los revisores fiscales de las entidades del Grupo 1 y Grupo 2  con más de 30.000 SMMLV  o más de 200 trabajadores y a los </a:t>
          </a:r>
          <a:r>
            <a:rPr lang="es-ES" sz="2000" kern="1200" dirty="0" smtClean="0"/>
            <a:t>EF, separados, </a:t>
          </a:r>
          <a:r>
            <a:rPr lang="es-ES" sz="2000" kern="1200" dirty="0" err="1" smtClean="0"/>
            <a:t>indiv</a:t>
          </a:r>
          <a:r>
            <a:rPr lang="es-ES" sz="2000" kern="1200" dirty="0" smtClean="0"/>
            <a:t>. y </a:t>
          </a:r>
          <a:r>
            <a:rPr lang="es-ES" sz="2000" kern="1200" dirty="0" smtClean="0"/>
            <a:t>consolidados</a:t>
          </a:r>
          <a:endParaRPr lang="es-ES" sz="2000" kern="1200" dirty="0"/>
        </a:p>
      </dsp:txBody>
      <dsp:txXfrm>
        <a:off x="0" y="5139869"/>
        <a:ext cx="8856984" cy="562453"/>
      </dsp:txXfrm>
    </dsp:sp>
    <dsp:sp modelId="{BFD8F622-BB8E-8A45-AFE4-E150EF82DFE5}">
      <dsp:nvSpPr>
        <dsp:cNvPr id="0" name=""/>
        <dsp:cNvSpPr/>
      </dsp:nvSpPr>
      <dsp:spPr>
        <a:xfrm rot="10800000">
          <a:off x="0" y="4283253"/>
          <a:ext cx="8856984" cy="865052"/>
        </a:xfrm>
        <a:prstGeom prst="upArrowCallout">
          <a:avLst/>
        </a:prstGeom>
        <a:gradFill rotWithShape="0">
          <a:gsLst>
            <a:gs pos="0">
              <a:schemeClr val="accent3">
                <a:hueOff val="1875044"/>
                <a:satOff val="-2813"/>
                <a:lumOff val="-458"/>
                <a:alphaOff val="0"/>
                <a:tint val="50000"/>
                <a:satMod val="300000"/>
              </a:schemeClr>
            </a:gs>
            <a:gs pos="35000">
              <a:schemeClr val="accent3">
                <a:hueOff val="1875044"/>
                <a:satOff val="-2813"/>
                <a:lumOff val="-458"/>
                <a:alphaOff val="0"/>
                <a:tint val="37000"/>
                <a:satMod val="300000"/>
              </a:schemeClr>
            </a:gs>
            <a:gs pos="100000">
              <a:schemeClr val="accent3">
                <a:hueOff val="1875044"/>
                <a:satOff val="-2813"/>
                <a:lumOff val="-45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Código ética para profesionales de la contaduría – aplica a todos los contadores públicos </a:t>
          </a:r>
        </a:p>
      </dsp:txBody>
      <dsp:txXfrm rot="10800000">
        <a:off x="0" y="4283253"/>
        <a:ext cx="8856984" cy="562085"/>
      </dsp:txXfrm>
    </dsp:sp>
    <dsp:sp modelId="{CA187C3E-821D-4759-A950-EFF1960AB47C}">
      <dsp:nvSpPr>
        <dsp:cNvPr id="0" name=""/>
        <dsp:cNvSpPr/>
      </dsp:nvSpPr>
      <dsp:spPr>
        <a:xfrm rot="10800000">
          <a:off x="0" y="3426637"/>
          <a:ext cx="8856984" cy="865052"/>
        </a:xfrm>
        <a:prstGeom prst="upArrowCallout">
          <a:avLst/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9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Normas internacionales de servicios relacionados (NISR) – aplican a trabajos de compilación, entre otros.</a:t>
          </a:r>
        </a:p>
      </dsp:txBody>
      <dsp:txXfrm rot="10800000">
        <a:off x="0" y="3426637"/>
        <a:ext cx="8856984" cy="562085"/>
      </dsp:txXfrm>
    </dsp:sp>
    <dsp:sp modelId="{C1143241-FCA7-4B37-9AD0-C1F81F8EC826}">
      <dsp:nvSpPr>
        <dsp:cNvPr id="0" name=""/>
        <dsp:cNvSpPr/>
      </dsp:nvSpPr>
      <dsp:spPr>
        <a:xfrm rot="10800000">
          <a:off x="0" y="2570020"/>
          <a:ext cx="8856984" cy="865052"/>
        </a:xfrm>
        <a:prstGeom prst="upArrowCallout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3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 Normas internacionales de trabajos para atestiguar (ISAE) – aplican en compromisos distintos de auditorías de información financiera histórica</a:t>
          </a:r>
        </a:p>
      </dsp:txBody>
      <dsp:txXfrm rot="10800000">
        <a:off x="0" y="2570020"/>
        <a:ext cx="8856984" cy="562085"/>
      </dsp:txXfrm>
    </dsp:sp>
    <dsp:sp modelId="{0B4864E5-D3DC-46DF-8E4B-7DF845361E3B}">
      <dsp:nvSpPr>
        <dsp:cNvPr id="0" name=""/>
        <dsp:cNvSpPr/>
      </dsp:nvSpPr>
      <dsp:spPr>
        <a:xfrm rot="10800000">
          <a:off x="0" y="1739451"/>
          <a:ext cx="8856984" cy="865052"/>
        </a:xfrm>
        <a:prstGeom prst="upArrowCallout">
          <a:avLst/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7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Normas internacionales de trabajos de revisión (NITR) – aplican en la revisión de la información histórica</a:t>
          </a:r>
          <a:endParaRPr lang="es-CO" sz="2000" kern="1200" dirty="0"/>
        </a:p>
      </dsp:txBody>
      <dsp:txXfrm rot="10800000">
        <a:off x="0" y="1739451"/>
        <a:ext cx="8856984" cy="562085"/>
      </dsp:txXfrm>
    </dsp:sp>
    <dsp:sp modelId="{40294A91-59BF-064E-99E8-B1B8A8E18A87}">
      <dsp:nvSpPr>
        <dsp:cNvPr id="0" name=""/>
        <dsp:cNvSpPr/>
      </dsp:nvSpPr>
      <dsp:spPr>
        <a:xfrm rot="10800000">
          <a:off x="0" y="856788"/>
          <a:ext cx="8856984" cy="865052"/>
        </a:xfrm>
        <a:prstGeom prst="upArrowCallout">
          <a:avLst/>
        </a:prstGeom>
        <a:gradFill rotWithShape="0">
          <a:gsLst>
            <a:gs pos="0">
              <a:schemeClr val="accent3">
                <a:hueOff val="9375221"/>
                <a:satOff val="-14067"/>
                <a:lumOff val="-2288"/>
                <a:alphaOff val="0"/>
                <a:tint val="50000"/>
                <a:satMod val="300000"/>
              </a:schemeClr>
            </a:gs>
            <a:gs pos="35000">
              <a:schemeClr val="accent3">
                <a:hueOff val="9375221"/>
                <a:satOff val="-14067"/>
                <a:lumOff val="-2288"/>
                <a:alphaOff val="0"/>
                <a:tint val="37000"/>
                <a:satMod val="300000"/>
              </a:schemeClr>
            </a:gs>
            <a:gs pos="100000">
              <a:schemeClr val="accent3">
                <a:hueOff val="9375221"/>
                <a:satOff val="-14067"/>
                <a:lumOff val="-22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Normas internacionales de control de calidad (NICC) – aplican a todos los servicios de las normas emitidas por IAASB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/>
        </a:p>
      </dsp:txBody>
      <dsp:txXfrm rot="10800000">
        <a:off x="0" y="856788"/>
        <a:ext cx="8856984" cy="562085"/>
      </dsp:txXfrm>
    </dsp:sp>
    <dsp:sp modelId="{2308E507-869C-4D48-8601-62633D890DDA}">
      <dsp:nvSpPr>
        <dsp:cNvPr id="0" name=""/>
        <dsp:cNvSpPr/>
      </dsp:nvSpPr>
      <dsp:spPr>
        <a:xfrm rot="10800000">
          <a:off x="0" y="172"/>
          <a:ext cx="8856984" cy="865052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Normas internacionales de auditoría (NIA) –auditoría de información financiera histórica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000" kern="1200" dirty="0"/>
        </a:p>
      </dsp:txBody>
      <dsp:txXfrm rot="10800000">
        <a:off x="0" y="172"/>
        <a:ext cx="8856984" cy="5620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30432-215A-A24B-A62F-B73048599634}">
      <dsp:nvSpPr>
        <dsp:cNvPr id="0" name=""/>
        <dsp:cNvSpPr/>
      </dsp:nvSpPr>
      <dsp:spPr>
        <a:xfrm>
          <a:off x="0" y="5104683"/>
          <a:ext cx="8750070" cy="6539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Código ética para profesionales de la contaduría </a:t>
          </a:r>
          <a:r>
            <a:rPr lang="es-ES" sz="2000" kern="1200" dirty="0" smtClean="0"/>
            <a:t>–  lo deben aplicar todos los contadores p</a:t>
          </a:r>
          <a:r>
            <a:rPr lang="es-ES" sz="2000" kern="1200" dirty="0" smtClean="0"/>
            <a:t>ú</a:t>
          </a:r>
          <a:r>
            <a:rPr lang="es-ES" sz="2000" kern="1200" dirty="0" smtClean="0"/>
            <a:t>blicos  </a:t>
          </a:r>
          <a:endParaRPr lang="es-ES" sz="2000" kern="1200" dirty="0" smtClean="0"/>
        </a:p>
      </dsp:txBody>
      <dsp:txXfrm>
        <a:off x="0" y="5104683"/>
        <a:ext cx="8750070" cy="653940"/>
      </dsp:txXfrm>
    </dsp:sp>
    <dsp:sp modelId="{40294A91-59BF-064E-99E8-B1B8A8E18A87}">
      <dsp:nvSpPr>
        <dsp:cNvPr id="0" name=""/>
        <dsp:cNvSpPr/>
      </dsp:nvSpPr>
      <dsp:spPr>
        <a:xfrm rot="10800000">
          <a:off x="0" y="3573676"/>
          <a:ext cx="8750070" cy="1480107"/>
        </a:xfrm>
        <a:prstGeom prst="upArrowCallout">
          <a:avLst/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tint val="50000"/>
                <a:satMod val="300000"/>
              </a:schemeClr>
            </a:gs>
            <a:gs pos="35000">
              <a:schemeClr val="accent3">
                <a:hueOff val="5625133"/>
                <a:satOff val="-8440"/>
                <a:lumOff val="-1373"/>
                <a:alphaOff val="0"/>
                <a:tint val="37000"/>
                <a:satMod val="30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Normas </a:t>
          </a:r>
          <a:r>
            <a:rPr lang="es-ES" sz="2000" kern="1200" dirty="0" smtClean="0"/>
            <a:t>internacionales de control de calidad (NICC) </a:t>
          </a:r>
          <a:r>
            <a:rPr lang="es-ES" sz="2000" kern="1200" dirty="0" smtClean="0"/>
            <a:t>– Los contadores p</a:t>
          </a:r>
          <a:r>
            <a:rPr lang="es-ES" sz="2000" kern="1200" dirty="0" smtClean="0"/>
            <a:t>úblicos que presten servicios de revisoría fiscal, auditoría de información financiera, revisión de información financiera histórica u otros trabajos de aseguramiento</a:t>
          </a:r>
          <a:r>
            <a:rPr lang="es-ES" sz="2000" kern="1200" dirty="0" smtClean="0"/>
            <a:t>  </a:t>
          </a:r>
          <a:endParaRPr lang="es-E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300" kern="1200" dirty="0"/>
        </a:p>
      </dsp:txBody>
      <dsp:txXfrm rot="10800000">
        <a:off x="0" y="3573676"/>
        <a:ext cx="8750070" cy="961729"/>
      </dsp:txXfrm>
    </dsp:sp>
    <dsp:sp modelId="{2308E507-869C-4D48-8601-62633D890DDA}">
      <dsp:nvSpPr>
        <dsp:cNvPr id="0" name=""/>
        <dsp:cNvSpPr/>
      </dsp:nvSpPr>
      <dsp:spPr>
        <a:xfrm rot="10800000">
          <a:off x="0" y="165089"/>
          <a:ext cx="8666944" cy="3629414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Normas </a:t>
          </a:r>
          <a:r>
            <a:rPr lang="es-CO" sz="2000" kern="1200" dirty="0" smtClean="0"/>
            <a:t>internacionales de auditoría (NIA) </a:t>
          </a:r>
          <a:endParaRPr lang="es-C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/>
            <a:t>Normas internacionales de trabajos de revisión (NITR)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Normas internacionales de trabajos para atestiguar (ISAE) </a:t>
          </a:r>
          <a:r>
            <a:rPr lang="es-CO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Normas internacionales de servicios relacionados (NISR)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Los contadores públicos que realicen trabajos de auditoría de información financiera, revisión de información financiera histórica, otros trabajos de aseguramiento u otros servicios profesionales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     </a:t>
          </a:r>
          <a:endParaRPr lang="es-CO" sz="2000" kern="1200" dirty="0"/>
        </a:p>
      </dsp:txBody>
      <dsp:txXfrm rot="10800000">
        <a:off x="0" y="165089"/>
        <a:ext cx="8666944" cy="23582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A1A0E-84E5-8B4C-A262-27FFB8464F6E}">
      <dsp:nvSpPr>
        <dsp:cNvPr id="0" name=""/>
        <dsp:cNvSpPr/>
      </dsp:nvSpPr>
      <dsp:spPr>
        <a:xfrm>
          <a:off x="0" y="2514124"/>
          <a:ext cx="8548886" cy="290033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TAXONOMIAS XBRL – </a:t>
          </a:r>
          <a:r>
            <a:rPr lang="es-ES" sz="3800" kern="1200" dirty="0" smtClean="0"/>
            <a:t>SUPERINTENDENCIAS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smtClean="0"/>
            <a:t>SUPERSOCIEDADES EN MARZO GRUPO 1 Y OTRAS 4 SUPERINTENDENCIAS</a:t>
          </a:r>
          <a:endParaRPr lang="es-ES" sz="3800" kern="1200" dirty="0"/>
        </a:p>
      </dsp:txBody>
      <dsp:txXfrm>
        <a:off x="0" y="2514124"/>
        <a:ext cx="8548886" cy="2900338"/>
      </dsp:txXfrm>
    </dsp:sp>
    <dsp:sp modelId="{2308E507-869C-4D48-8601-62633D890DDA}">
      <dsp:nvSpPr>
        <dsp:cNvPr id="0" name=""/>
        <dsp:cNvSpPr/>
      </dsp:nvSpPr>
      <dsp:spPr>
        <a:xfrm rot="10800000">
          <a:off x="0" y="384704"/>
          <a:ext cx="8548886" cy="2592655"/>
        </a:xfrm>
        <a:prstGeom prst="upArrowCallou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6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600" kern="1200" dirty="0" smtClean="0"/>
            <a:t>PLANES DE CUENTAS VS CATALOGOS DE CUENTAS</a:t>
          </a:r>
          <a:endParaRPr lang="es-CO" sz="3600" kern="1200" dirty="0"/>
        </a:p>
      </dsp:txBody>
      <dsp:txXfrm rot="10800000">
        <a:off x="0" y="384704"/>
        <a:ext cx="8548886" cy="1684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43DBE-1FDD-4F2F-84BC-73A07A7132CF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CDD6C-1EB7-42A2-A206-D217EC8C9CA7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308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74B5C-3759-4AAD-AC52-D566EAEEFE14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6410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0357-F2FC-E94B-B61B-5F90D914BEB4}" type="slidenum">
              <a:rPr lang="es-ES" smtClean="0"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8383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147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792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54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439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pic>
        <p:nvPicPr>
          <p:cNvPr id="3" name="7 Imagen" descr="LOGOS MCIT PARA PPT 2013 INTERN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4071937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131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439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pic>
        <p:nvPicPr>
          <p:cNvPr id="3" name="7 Imagen" descr="LOGOS MCIT PARA PPT 2013 INTERN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4071937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656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rgbClr val="4395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/>
          </a:p>
        </p:txBody>
      </p:sp>
      <p:pic>
        <p:nvPicPr>
          <p:cNvPr id="3" name="7 Imagen" descr="LOGOS MCIT PARA PPT 2013 INTERNA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4071937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55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355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43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89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400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513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92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533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089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A79C-3116-4F4F-AB41-B6558B4C0864}" type="datetimeFigureOut">
              <a:rPr lang="es-CO" smtClean="0"/>
              <a:t>24/02/15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5C619-0A6F-4034-9822-78AD02E4E776}" type="slidenum">
              <a:rPr lang="es-CO" smtClean="0"/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38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11.xml"/><Relationship Id="rId5" Type="http://schemas.openxmlformats.org/officeDocument/2006/relationships/diagramLayout" Target="../diagrams/layout11.xml"/><Relationship Id="rId6" Type="http://schemas.openxmlformats.org/officeDocument/2006/relationships/diagramQuickStyle" Target="../diagrams/quickStyle11.xml"/><Relationship Id="rId7" Type="http://schemas.openxmlformats.org/officeDocument/2006/relationships/diagramColors" Target="../diagrams/colors11.xml"/><Relationship Id="rId8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568952" cy="39604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b="1" dirty="0" smtClean="0">
                <a:latin typeface="Arial"/>
                <a:cs typeface="Arial"/>
              </a:rPr>
              <a:t>ESTADO ACTUAL DEL </a:t>
            </a:r>
            <a:r>
              <a:rPr lang="es-ES" b="1" dirty="0">
                <a:latin typeface="Arial"/>
                <a:cs typeface="Arial"/>
              </a:rPr>
              <a:t>PROCESO DE CONVERGENCIA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5085184"/>
            <a:ext cx="8136904" cy="1080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s-ES" b="1" dirty="0" smtClean="0">
                <a:solidFill>
                  <a:srgbClr val="FF0000"/>
                </a:solidFill>
                <a:latin typeface="Arial"/>
                <a:cs typeface="Arial"/>
              </a:rPr>
              <a:t>PONTIFICIA UNIVERSIDAD JAVERIANA</a:t>
            </a:r>
          </a:p>
          <a:p>
            <a:r>
              <a:rPr lang="es-ES" b="1" dirty="0" smtClean="0">
                <a:solidFill>
                  <a:srgbClr val="FF0000"/>
                </a:solidFill>
                <a:latin typeface="Arial"/>
                <a:cs typeface="Arial"/>
              </a:rPr>
              <a:t>FEBRERO 24 DE 2015</a:t>
            </a:r>
            <a:endParaRPr lang="es-ES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207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117990"/>
              </p:ext>
            </p:extLst>
          </p:nvPr>
        </p:nvGraphicFramePr>
        <p:xfrm>
          <a:off x="179512" y="188640"/>
          <a:ext cx="878497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5443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911" y="2053652"/>
            <a:ext cx="8889167" cy="19487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O" sz="6000" dirty="0" smtClean="0"/>
              <a:t>CRONOGRAMA DE APLICACIÓN 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3281806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96333" y="5373216"/>
            <a:ext cx="8621889" cy="13681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MX" sz="4000" dirty="0" smtClean="0">
                <a:solidFill>
                  <a:srgbClr val="9C0001"/>
                </a:solidFill>
              </a:rPr>
              <a:t>Cronograma de aplicación de las Normas de Información Financiera.</a:t>
            </a:r>
            <a:br>
              <a:rPr lang="es-MX" sz="4000" dirty="0" smtClean="0">
                <a:solidFill>
                  <a:srgbClr val="9C0001"/>
                </a:solidFill>
              </a:rPr>
            </a:br>
            <a:r>
              <a:rPr lang="es-MX" sz="1400" dirty="0" smtClean="0">
                <a:solidFill>
                  <a:srgbClr val="008000"/>
                </a:solidFill>
              </a:rPr>
              <a:t>*</a:t>
            </a:r>
            <a:r>
              <a:rPr lang="es-MX" sz="1600" dirty="0" smtClean="0">
                <a:solidFill>
                  <a:srgbClr val="008000"/>
                </a:solidFill>
              </a:rPr>
              <a:t>Salvo que deban presentar EF a la BVC o corten EF en un período diferente.</a:t>
            </a:r>
            <a:endParaRPr lang="es-CO" sz="1600" dirty="0">
              <a:solidFill>
                <a:srgbClr val="008000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359481"/>
              </p:ext>
            </p:extLst>
          </p:nvPr>
        </p:nvGraphicFramePr>
        <p:xfrm>
          <a:off x="395536" y="260648"/>
          <a:ext cx="8424937" cy="489654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758405"/>
                <a:gridCol w="1333739"/>
                <a:gridCol w="1200489"/>
                <a:gridCol w="1299221"/>
                <a:gridCol w="1370479"/>
                <a:gridCol w="1180733"/>
                <a:gridCol w="1281871"/>
              </a:tblGrid>
              <a:tr h="1473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GRUPO</a:t>
                      </a:r>
                      <a:endParaRPr lang="es-CO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PERIODO DE PREPARACIÓN OBLIGATORIA</a:t>
                      </a:r>
                      <a:endParaRPr lang="es-CO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FECHA DE TRANSICIÓN</a:t>
                      </a:r>
                      <a:endParaRPr lang="es-CO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PERIODO DE TRANSICIÓN</a:t>
                      </a:r>
                      <a:endParaRPr lang="es-CO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ÚLTIMOS ESTADOS FINANCIEROS SEGÚN MARCO</a:t>
                      </a:r>
                      <a:r>
                        <a:rPr lang="es-MX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ANTERIOR</a:t>
                      </a:r>
                      <a:endParaRPr lang="es-CO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FECHA DE APLICACIÓN</a:t>
                      </a:r>
                      <a:endParaRPr lang="es-CO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FECHA DE REPORTE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E/F</a:t>
                      </a:r>
                      <a:r>
                        <a:rPr lang="es-MX" sz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COMPARATIVOS</a:t>
                      </a:r>
                      <a:endParaRPr lang="es-CO" sz="1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90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000" dirty="0">
                          <a:effectLst/>
                        </a:rPr>
                        <a:t>1</a:t>
                      </a:r>
                      <a:endParaRPr lang="es-CO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</a:t>
                      </a:r>
                      <a:r>
                        <a:rPr lang="es-MX" sz="1600" dirty="0" smtClean="0">
                          <a:effectLst/>
                        </a:rPr>
                        <a:t>al </a:t>
                      </a:r>
                      <a:r>
                        <a:rPr lang="es-MX" sz="1600" dirty="0">
                          <a:effectLst/>
                        </a:rPr>
                        <a:t>31 </a:t>
                      </a:r>
                      <a:r>
                        <a:rPr lang="es-MX" sz="1600" dirty="0" smtClean="0">
                          <a:effectLst/>
                        </a:rPr>
                        <a:t>diciembre </a:t>
                      </a:r>
                      <a:r>
                        <a:rPr lang="es-MX" sz="1600" dirty="0">
                          <a:effectLst/>
                        </a:rPr>
                        <a:t>2013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</a:t>
                      </a:r>
                      <a:r>
                        <a:rPr lang="es-MX" sz="1600" dirty="0" smtClean="0">
                          <a:effectLst/>
                        </a:rPr>
                        <a:t>enero al </a:t>
                      </a:r>
                      <a:r>
                        <a:rPr lang="es-MX" sz="1600" dirty="0">
                          <a:effectLst/>
                        </a:rPr>
                        <a:t>31 diciembre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A 31 </a:t>
                      </a:r>
                      <a:r>
                        <a:rPr lang="es-MX" sz="1600" dirty="0">
                          <a:effectLst/>
                        </a:rPr>
                        <a:t>diciembre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2015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A 31</a:t>
                      </a:r>
                      <a:r>
                        <a:rPr lang="es-MX" sz="1600" baseline="0" dirty="0" smtClean="0">
                          <a:effectLst/>
                        </a:rPr>
                        <a:t> Diciembre</a:t>
                      </a:r>
                      <a:r>
                        <a:rPr lang="es-MX" sz="1600" dirty="0" smtClean="0">
                          <a:effectLst/>
                        </a:rPr>
                        <a:t> 2015, </a:t>
                      </a:r>
                      <a:r>
                        <a:rPr lang="es-MX" sz="1600" baseline="0" dirty="0" smtClean="0">
                          <a:effectLst/>
                        </a:rPr>
                        <a:t> </a:t>
                      </a:r>
                      <a:r>
                        <a:rPr lang="es-MX" sz="1800" baseline="0" dirty="0" smtClean="0">
                          <a:solidFill>
                            <a:srgbClr val="008000"/>
                          </a:solidFill>
                          <a:effectLst/>
                        </a:rPr>
                        <a:t>*</a:t>
                      </a:r>
                      <a:endParaRPr lang="es-CO" sz="1800" dirty="0">
                        <a:solidFill>
                          <a:srgbClr val="008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3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000" dirty="0">
                          <a:effectLst/>
                        </a:rPr>
                        <a:t>2</a:t>
                      </a:r>
                      <a:endParaRPr lang="es-CO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</a:t>
                      </a:r>
                      <a:r>
                        <a:rPr lang="es-MX" sz="1600" dirty="0" smtClean="0">
                          <a:effectLst/>
                        </a:rPr>
                        <a:t>al </a:t>
                      </a:r>
                      <a:r>
                        <a:rPr lang="es-MX" sz="1600" dirty="0">
                          <a:effectLst/>
                        </a:rPr>
                        <a:t>31 diciembre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2015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</a:t>
                      </a:r>
                      <a:r>
                        <a:rPr lang="es-MX" sz="1600" dirty="0" smtClean="0">
                          <a:effectLst/>
                        </a:rPr>
                        <a:t>enero</a:t>
                      </a:r>
                      <a:r>
                        <a:rPr lang="es-MX" sz="1600" baseline="0" dirty="0" smtClean="0">
                          <a:effectLst/>
                        </a:rPr>
                        <a:t> </a:t>
                      </a:r>
                      <a:r>
                        <a:rPr lang="es-MX" sz="1600" dirty="0" smtClean="0">
                          <a:effectLst/>
                        </a:rPr>
                        <a:t>al </a:t>
                      </a:r>
                      <a:r>
                        <a:rPr lang="es-MX" sz="1600" dirty="0">
                          <a:effectLst/>
                        </a:rPr>
                        <a:t>31 diciembre 2015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A 31 </a:t>
                      </a:r>
                      <a:r>
                        <a:rPr lang="es-MX" sz="1600" dirty="0">
                          <a:effectLst/>
                        </a:rPr>
                        <a:t>diciembre 2015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2016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A 31</a:t>
                      </a:r>
                      <a:r>
                        <a:rPr lang="es-MX" sz="1600" baseline="0" dirty="0" smtClean="0">
                          <a:effectLst/>
                        </a:rPr>
                        <a:t> Diciembre </a:t>
                      </a:r>
                      <a:r>
                        <a:rPr lang="es-MX" sz="1600" dirty="0" smtClean="0">
                          <a:effectLst/>
                        </a:rPr>
                        <a:t>2016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88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000" dirty="0">
                          <a:effectLst/>
                        </a:rPr>
                        <a:t>3</a:t>
                      </a:r>
                      <a:endParaRPr lang="es-CO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</a:t>
                      </a:r>
                      <a:r>
                        <a:rPr lang="es-MX" sz="1600" dirty="0" smtClean="0">
                          <a:effectLst/>
                        </a:rPr>
                        <a:t>al </a:t>
                      </a:r>
                      <a:r>
                        <a:rPr lang="es-MX" sz="1600" dirty="0">
                          <a:effectLst/>
                        </a:rPr>
                        <a:t>31 diciembre 2013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</a:t>
                      </a:r>
                      <a:r>
                        <a:rPr lang="es-MX" sz="1600" dirty="0" smtClean="0">
                          <a:effectLst/>
                        </a:rPr>
                        <a:t>enero</a:t>
                      </a:r>
                      <a:r>
                        <a:rPr lang="es-MX" sz="1600" baseline="0" dirty="0" smtClean="0">
                          <a:effectLst/>
                        </a:rPr>
                        <a:t> </a:t>
                      </a:r>
                      <a:r>
                        <a:rPr lang="es-MX" sz="1600" dirty="0" smtClean="0">
                          <a:effectLst/>
                        </a:rPr>
                        <a:t>al </a:t>
                      </a:r>
                      <a:r>
                        <a:rPr lang="es-MX" sz="1600" dirty="0">
                          <a:effectLst/>
                        </a:rPr>
                        <a:t>31 diciembre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A 31 </a:t>
                      </a:r>
                      <a:r>
                        <a:rPr lang="es-MX" sz="1600" dirty="0">
                          <a:effectLst/>
                        </a:rPr>
                        <a:t>diciembre 2014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>
                          <a:effectLst/>
                        </a:rPr>
                        <a:t>1° enero 2015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A Diciembre 31 </a:t>
                      </a:r>
                      <a:r>
                        <a:rPr lang="es-MX" sz="1600" dirty="0">
                          <a:effectLst/>
                        </a:rPr>
                        <a:t>2015</a:t>
                      </a:r>
                      <a:endParaRPr lang="es-CO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78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973163"/>
              </p:ext>
            </p:extLst>
          </p:nvPr>
        </p:nvGraphicFramePr>
        <p:xfrm>
          <a:off x="395536" y="1556792"/>
          <a:ext cx="8517632" cy="5102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24936" cy="1008112"/>
          </a:xfrm>
        </p:spPr>
        <p:txBody>
          <a:bodyPr>
            <a:normAutofit fontScale="90000"/>
          </a:bodyPr>
          <a:lstStyle/>
          <a:p>
            <a:pPr lvl="0"/>
            <a:r>
              <a:rPr lang="es-ES" sz="3600" b="1" dirty="0" smtClean="0">
                <a:solidFill>
                  <a:schemeClr val="accent5"/>
                </a:solidFill>
              </a:rPr>
              <a:t>1. </a:t>
            </a:r>
            <a:r>
              <a:rPr lang="es-ES" sz="3600" b="1" dirty="0" smtClean="0"/>
              <a:t>PERIODO DE PREPARACIÓN OBLIGATORIA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200" b="1" dirty="0" smtClean="0"/>
              <a:t>Año 2013 (Grupo 1 y 3) y 2014 (Grupo 2)</a:t>
            </a:r>
            <a:endParaRPr lang="es-ES" sz="2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5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122988"/>
              </p:ext>
            </p:extLst>
          </p:nvPr>
        </p:nvGraphicFramePr>
        <p:xfrm>
          <a:off x="457200" y="1268759"/>
          <a:ext cx="8548886" cy="5414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864096"/>
          </a:xfrm>
        </p:spPr>
        <p:txBody>
          <a:bodyPr>
            <a:normAutofit/>
          </a:bodyPr>
          <a:lstStyle/>
          <a:p>
            <a:pPr lvl="0"/>
            <a:r>
              <a:rPr lang="es-ES" sz="2400" b="1" dirty="0" smtClean="0">
                <a:solidFill>
                  <a:schemeClr val="accent5"/>
                </a:solidFill>
              </a:rPr>
              <a:t> </a:t>
            </a:r>
            <a:r>
              <a:rPr lang="es-ES" sz="3200" b="1" dirty="0" smtClean="0">
                <a:solidFill>
                  <a:schemeClr val="accent5"/>
                </a:solidFill>
              </a:rPr>
              <a:t>2. </a:t>
            </a:r>
            <a:r>
              <a:rPr lang="es-ES" sz="3200" b="1" dirty="0" smtClean="0"/>
              <a:t>PERIODO DE TRANSICIÓN</a:t>
            </a:r>
            <a:br>
              <a:rPr lang="es-ES" sz="3200" b="1" dirty="0" smtClean="0"/>
            </a:br>
            <a:r>
              <a:rPr lang="es-ES" sz="1800" b="1" dirty="0"/>
              <a:t>Año </a:t>
            </a:r>
            <a:r>
              <a:rPr lang="es-ES" sz="1800" b="1" dirty="0" smtClean="0"/>
              <a:t>2014 </a:t>
            </a:r>
            <a:r>
              <a:rPr lang="es-ES" sz="1800" b="1" dirty="0"/>
              <a:t>(Grupo 1 y 3) y </a:t>
            </a:r>
            <a:r>
              <a:rPr lang="es-ES" sz="1800" b="1" dirty="0" smtClean="0"/>
              <a:t>2015 </a:t>
            </a:r>
            <a:r>
              <a:rPr lang="es-ES" sz="1800" b="1" dirty="0"/>
              <a:t>(Grupo 2)</a:t>
            </a:r>
            <a:endParaRPr lang="es-ES" sz="18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7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203154"/>
              </p:ext>
            </p:extLst>
          </p:nvPr>
        </p:nvGraphicFramePr>
        <p:xfrm>
          <a:off x="319032" y="1556792"/>
          <a:ext cx="8640960" cy="5223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5463" y="205243"/>
            <a:ext cx="8849025" cy="1207533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b="1" dirty="0" smtClean="0">
                <a:solidFill>
                  <a:schemeClr val="accent5"/>
                </a:solidFill>
              </a:rPr>
              <a:t> </a:t>
            </a:r>
            <a:r>
              <a:rPr lang="es-ES" sz="3200" b="1" dirty="0" smtClean="0">
                <a:solidFill>
                  <a:schemeClr val="accent5"/>
                </a:solidFill>
              </a:rPr>
              <a:t>3. </a:t>
            </a:r>
            <a:r>
              <a:rPr lang="es-ES" sz="3200" b="1" dirty="0" smtClean="0"/>
              <a:t>PRIMER PERÍODO  DE APLICACIÓN DEL NUEVO MARCO TÉCNICO NORMATIVO </a:t>
            </a:r>
            <a:r>
              <a:rPr lang="es-ES" sz="2700" b="1" dirty="0"/>
              <a:t/>
            </a:r>
            <a:br>
              <a:rPr lang="es-ES" sz="2700" b="1" dirty="0"/>
            </a:br>
            <a:r>
              <a:rPr lang="es-ES" sz="2700" b="1" dirty="0"/>
              <a:t>Año </a:t>
            </a:r>
            <a:r>
              <a:rPr lang="es-ES" sz="2700" b="1" dirty="0" smtClean="0"/>
              <a:t>2015 </a:t>
            </a:r>
            <a:r>
              <a:rPr lang="es-ES" sz="2700" b="1" dirty="0"/>
              <a:t>(Grupo 1 y 3) y </a:t>
            </a:r>
            <a:r>
              <a:rPr lang="es-ES" sz="2700" b="1" dirty="0" smtClean="0"/>
              <a:t>2016 </a:t>
            </a:r>
            <a:r>
              <a:rPr lang="es-ES" sz="2700" b="1" dirty="0"/>
              <a:t>(Grupo 2)</a:t>
            </a:r>
            <a:endParaRPr lang="es-ES" sz="27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69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248525"/>
            <a:ext cx="8229600" cy="175653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O" sz="4000" dirty="0" smtClean="0"/>
              <a:t>MTN DE LAS NORMAS DE ASEGURAMIENTO DE LA INFORMACI</a:t>
            </a:r>
            <a:r>
              <a:rPr lang="es-CO" sz="4000" dirty="0" smtClean="0"/>
              <a:t>ÓN</a:t>
            </a:r>
            <a:r>
              <a:rPr lang="es-CO" sz="4000" dirty="0" smtClean="0"/>
              <a:t> (NAI)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33727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618157"/>
              </p:ext>
            </p:extLst>
          </p:nvPr>
        </p:nvGraphicFramePr>
        <p:xfrm>
          <a:off x="179512" y="980728"/>
          <a:ext cx="8856984" cy="5702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836712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b="1" dirty="0" smtClean="0">
                <a:solidFill>
                  <a:schemeClr val="accent5"/>
                </a:solidFill>
              </a:rPr>
              <a:t> </a:t>
            </a:r>
            <a:r>
              <a:rPr lang="es-ES" sz="3100" b="1" dirty="0" smtClean="0"/>
              <a:t>NORMAS DE ASEGURAMIENTO DE LA INFORMACIÓN – DECRETO 0302/15  </a:t>
            </a:r>
            <a:r>
              <a:rPr lang="es-ES" sz="3100" b="1" dirty="0" smtClean="0"/>
              <a:t>- aplican 01/01/16    </a:t>
            </a:r>
            <a:endParaRPr lang="es-ES" sz="31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9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442297"/>
              </p:ext>
            </p:extLst>
          </p:nvPr>
        </p:nvGraphicFramePr>
        <p:xfrm>
          <a:off x="179512" y="980728"/>
          <a:ext cx="875007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864096"/>
          </a:xfrm>
        </p:spPr>
        <p:txBody>
          <a:bodyPr>
            <a:normAutofit/>
          </a:bodyPr>
          <a:lstStyle/>
          <a:p>
            <a:pPr lvl="0"/>
            <a:r>
              <a:rPr lang="es-ES" sz="2400" b="1" dirty="0"/>
              <a:t>NORMAS DE ASEGURAMIENTO DE LA INFORMACIÓN </a:t>
            </a:r>
            <a:r>
              <a:rPr lang="es-ES" sz="2400" b="1" dirty="0" smtClean="0"/>
              <a:t/>
            </a:r>
            <a:br>
              <a:rPr lang="es-ES" sz="2400" b="1" dirty="0" smtClean="0"/>
            </a:br>
            <a:r>
              <a:rPr lang="es-ES" sz="2400" b="1" dirty="0" smtClean="0"/>
              <a:t> </a:t>
            </a:r>
            <a:r>
              <a:rPr lang="es-ES" sz="2400" b="1" dirty="0"/>
              <a:t>DECRETO 0302/15      </a:t>
            </a:r>
            <a:endParaRPr lang="es-ES" sz="3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9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396289"/>
              </p:ext>
            </p:extLst>
          </p:nvPr>
        </p:nvGraphicFramePr>
        <p:xfrm>
          <a:off x="457200" y="1268759"/>
          <a:ext cx="8548886" cy="5414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92088"/>
          </a:xfrm>
        </p:spPr>
        <p:txBody>
          <a:bodyPr>
            <a:normAutofit/>
          </a:bodyPr>
          <a:lstStyle/>
          <a:p>
            <a:pPr lvl="0"/>
            <a:r>
              <a:rPr lang="es-ES" sz="2400" b="1" dirty="0" smtClean="0">
                <a:solidFill>
                  <a:schemeClr val="accent5"/>
                </a:solidFill>
              </a:rPr>
              <a:t> </a:t>
            </a:r>
            <a:r>
              <a:rPr lang="es-ES" sz="3200" b="1" dirty="0" smtClean="0"/>
              <a:t>OTROS </a:t>
            </a:r>
            <a:r>
              <a:rPr lang="es-ES" sz="3200" b="1" dirty="0" smtClean="0"/>
              <a:t>ASPECTOS</a:t>
            </a:r>
            <a:endParaRPr lang="es-ES" sz="3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574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8742" y="274638"/>
            <a:ext cx="5138057" cy="86836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CO" sz="5400" b="1" dirty="0" smtClean="0"/>
              <a:t>Agenda</a:t>
            </a:r>
            <a:endParaRPr lang="es-CO" sz="5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837461"/>
              </p:ext>
            </p:extLst>
          </p:nvPr>
        </p:nvGraphicFramePr>
        <p:xfrm>
          <a:off x="323528" y="1268090"/>
          <a:ext cx="8622724" cy="537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410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457200" y="2275114"/>
            <a:ext cx="8229600" cy="1369751"/>
            <a:chOff x="0" y="53436"/>
            <a:chExt cx="8229600" cy="431730"/>
          </a:xfrm>
          <a:scene3d>
            <a:camera prst="orthographicFront"/>
            <a:lightRig rig="flat" dir="t"/>
          </a:scene3d>
        </p:grpSpPr>
        <p:sp>
          <p:nvSpPr>
            <p:cNvPr id="5" name="4 Rectángulo redondeado"/>
            <p:cNvSpPr/>
            <p:nvPr/>
          </p:nvSpPr>
          <p:spPr>
            <a:xfrm>
              <a:off x="0" y="53436"/>
              <a:ext cx="8229600" cy="43173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21075" y="74511"/>
              <a:ext cx="8187450" cy="3895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5400" b="1" dirty="0" smtClean="0"/>
                <a:t>Las NIIF en Europa </a:t>
              </a:r>
              <a:endParaRPr lang="es-CO" sz="5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1497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378764"/>
              </p:ext>
            </p:extLst>
          </p:nvPr>
        </p:nvGraphicFramePr>
        <p:xfrm>
          <a:off x="179512" y="1052736"/>
          <a:ext cx="878497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152128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>
                <a:solidFill>
                  <a:schemeClr val="accent5"/>
                </a:solidFill>
              </a:rPr>
              <a:t> </a:t>
            </a:r>
            <a:r>
              <a:rPr lang="es-CO" sz="4000" b="1" dirty="0"/>
              <a:t>Las NIIF en Europa </a:t>
            </a:r>
            <a:r>
              <a:rPr lang="es-CO" sz="3200" b="1" dirty="0"/>
              <a:t/>
            </a:r>
            <a:br>
              <a:rPr lang="es-CO" sz="3200" b="1" dirty="0"/>
            </a:br>
            <a:r>
              <a:rPr lang="es-ES" sz="3200" b="1" dirty="0" smtClean="0">
                <a:solidFill>
                  <a:schemeClr val="accent5"/>
                </a:solidFill>
              </a:rPr>
              <a:t> </a:t>
            </a:r>
            <a:endParaRPr lang="es-ES" sz="2400" b="1" dirty="0">
              <a:solidFill>
                <a:schemeClr val="accent5"/>
              </a:solidFill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-2124744" y="6093296"/>
            <a:ext cx="2016224" cy="365125"/>
          </a:xfrm>
        </p:spPr>
        <p:txBody>
          <a:bodyPr/>
          <a:lstStyle/>
          <a:p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57550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O" sz="6000" dirty="0" smtClean="0"/>
              <a:t>Normas expedidas 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1619909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625" y="1036792"/>
            <a:ext cx="3046031" cy="88003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Conformación del </a:t>
            </a:r>
            <a:r>
              <a:rPr lang="es-CO" dirty="0" smtClean="0">
                <a:solidFill>
                  <a:schemeClr val="tx1"/>
                </a:solidFill>
              </a:rPr>
              <a:t>CTCP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4 Flecha a la derecha con bandas"/>
          <p:cNvSpPr/>
          <p:nvPr/>
        </p:nvSpPr>
        <p:spPr>
          <a:xfrm>
            <a:off x="3479664" y="1228875"/>
            <a:ext cx="836513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6" name="45 Grupo"/>
          <p:cNvGrpSpPr>
            <a:grpSpLocks/>
          </p:cNvGrpSpPr>
          <p:nvPr/>
        </p:nvGrpSpPr>
        <p:grpSpPr bwMode="auto">
          <a:xfrm>
            <a:off x="4289354" y="853963"/>
            <a:ext cx="3748159" cy="1139714"/>
            <a:chOff x="1840574" y="459356"/>
            <a:chExt cx="3759154" cy="1139227"/>
          </a:xfrm>
        </p:grpSpPr>
        <p:sp>
          <p:nvSpPr>
            <p:cNvPr id="7" name="6 Rectángulo"/>
            <p:cNvSpPr/>
            <p:nvPr/>
          </p:nvSpPr>
          <p:spPr>
            <a:xfrm>
              <a:off x="1840574" y="47669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1919947" y="459356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400" dirty="0" smtClean="0"/>
                <a:t>DECRETO 691 DE 2010</a:t>
              </a:r>
            </a:p>
          </p:txBody>
        </p:sp>
      </p:grpSp>
      <p:sp>
        <p:nvSpPr>
          <p:cNvPr id="12" name="11 Rectángulo"/>
          <p:cNvSpPr/>
          <p:nvPr/>
        </p:nvSpPr>
        <p:spPr bwMode="auto">
          <a:xfrm>
            <a:off x="428625" y="2319339"/>
            <a:ext cx="3001098" cy="96564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000" dirty="0" smtClean="0">
                <a:solidFill>
                  <a:schemeClr val="tx1"/>
                </a:solidFill>
              </a:rPr>
              <a:t>Conformación del Tribunal Disciplinario – </a:t>
            </a:r>
            <a:r>
              <a:rPr lang="es-CO" sz="2000" dirty="0" smtClean="0">
                <a:solidFill>
                  <a:schemeClr val="tx1"/>
                </a:solidFill>
              </a:rPr>
              <a:t>JCC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13" name="12 Flecha a la derecha con bandas"/>
          <p:cNvSpPr/>
          <p:nvPr/>
        </p:nvSpPr>
        <p:spPr>
          <a:xfrm>
            <a:off x="3429723" y="2629569"/>
            <a:ext cx="886454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"/>
          <p:cNvSpPr/>
          <p:nvPr/>
        </p:nvSpPr>
        <p:spPr bwMode="auto">
          <a:xfrm>
            <a:off x="4357688" y="2306638"/>
            <a:ext cx="3679825" cy="11223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600" dirty="0"/>
              <a:t>DECRETO </a:t>
            </a:r>
            <a:r>
              <a:rPr lang="es-CO" sz="2600" dirty="0" smtClean="0"/>
              <a:t>1955 </a:t>
            </a:r>
            <a:r>
              <a:rPr lang="es-CO" sz="2600" dirty="0"/>
              <a:t>DE </a:t>
            </a:r>
            <a:r>
              <a:rPr lang="es-CO" sz="2600" dirty="0" smtClean="0"/>
              <a:t>2010</a:t>
            </a:r>
            <a:endParaRPr lang="es-CO" sz="2600" dirty="0"/>
          </a:p>
        </p:txBody>
      </p:sp>
      <p:sp>
        <p:nvSpPr>
          <p:cNvPr id="17" name="16 Rectángulo"/>
          <p:cNvSpPr/>
          <p:nvPr/>
        </p:nvSpPr>
        <p:spPr>
          <a:xfrm>
            <a:off x="428625" y="3568700"/>
            <a:ext cx="3046031" cy="91797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Comisión Intersectorial de normas de  información financiera y aseguramiento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0" name="19 Flecha a la derecha con bandas"/>
          <p:cNvSpPr/>
          <p:nvPr/>
        </p:nvSpPr>
        <p:spPr>
          <a:xfrm>
            <a:off x="3474656" y="3825801"/>
            <a:ext cx="867519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Rectángulo"/>
          <p:cNvSpPr/>
          <p:nvPr/>
        </p:nvSpPr>
        <p:spPr bwMode="auto">
          <a:xfrm>
            <a:off x="4365138" y="3621914"/>
            <a:ext cx="3679825" cy="9320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600" dirty="0"/>
              <a:t>DECRETO </a:t>
            </a:r>
            <a:r>
              <a:rPr lang="es-ES" sz="2600" dirty="0" smtClean="0"/>
              <a:t>3048 </a:t>
            </a:r>
            <a:r>
              <a:rPr lang="es-ES" sz="2600" dirty="0"/>
              <a:t>de </a:t>
            </a:r>
            <a:r>
              <a:rPr lang="es-ES" sz="2600" dirty="0" smtClean="0"/>
              <a:t>2011</a:t>
            </a:r>
            <a:endParaRPr lang="es-CO" sz="2600" dirty="0"/>
          </a:p>
        </p:txBody>
      </p:sp>
      <p:sp>
        <p:nvSpPr>
          <p:cNvPr id="23" name="22 Rectángulo"/>
          <p:cNvSpPr/>
          <p:nvPr/>
        </p:nvSpPr>
        <p:spPr>
          <a:xfrm>
            <a:off x="500233" y="4941170"/>
            <a:ext cx="2974423" cy="122413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Normas NIIF – Grupo 1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(Emisores de Valores, entidades de interés público y otros)</a:t>
            </a:r>
            <a:endParaRPr lang="es-CO" dirty="0">
              <a:solidFill>
                <a:schemeClr val="tx1"/>
              </a:solidFill>
            </a:endParaRPr>
          </a:p>
        </p:txBody>
      </p:sp>
      <p:grpSp>
        <p:nvGrpSpPr>
          <p:cNvPr id="24" name="54 Grupo"/>
          <p:cNvGrpSpPr>
            <a:grpSpLocks/>
          </p:cNvGrpSpPr>
          <p:nvPr/>
        </p:nvGrpSpPr>
        <p:grpSpPr bwMode="auto">
          <a:xfrm>
            <a:off x="4342174" y="4941170"/>
            <a:ext cx="3679825" cy="1224136"/>
            <a:chOff x="3157481" y="4131561"/>
            <a:chExt cx="3679781" cy="1485242"/>
          </a:xfrm>
        </p:grpSpPr>
        <p:sp>
          <p:nvSpPr>
            <p:cNvPr id="25" name="24 Rectángulo"/>
            <p:cNvSpPr/>
            <p:nvPr/>
          </p:nvSpPr>
          <p:spPr>
            <a:xfrm>
              <a:off x="3157481" y="449491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3157481" y="4131561"/>
              <a:ext cx="3679781" cy="14852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marL="342900" indent="-342900" algn="ctr" defTabSz="1155700">
                <a:lnSpc>
                  <a:spcPct val="90000"/>
                </a:lnSpc>
                <a:spcAft>
                  <a:spcPct val="35000"/>
                </a:spcAft>
                <a:buFont typeface="Wingdings" pitchFamily="2" charset="2"/>
                <a:buChar char="ü"/>
                <a:defRPr/>
              </a:pPr>
              <a:endParaRPr lang="es-CO" sz="2000" dirty="0" smtClean="0"/>
            </a:p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800" dirty="0" smtClean="0"/>
                <a:t>DECRETO 2784 de 2012</a:t>
              </a:r>
            </a:p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000" dirty="0" smtClean="0"/>
                <a:t> </a:t>
              </a:r>
              <a:endParaRPr lang="es-CO" sz="2000" dirty="0"/>
            </a:p>
          </p:txBody>
        </p:sp>
      </p:grpSp>
      <p:sp>
        <p:nvSpPr>
          <p:cNvPr id="27" name="26 Flecha a la derecha con bandas"/>
          <p:cNvSpPr/>
          <p:nvPr/>
        </p:nvSpPr>
        <p:spPr>
          <a:xfrm>
            <a:off x="3499016" y="5373216"/>
            <a:ext cx="81879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094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625" y="1036792"/>
            <a:ext cx="3046031" cy="17432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</a:rPr>
              <a:t>Normas NIF para las microempresas </a:t>
            </a:r>
            <a:endParaRPr lang="es-CO" sz="2400" dirty="0" smtClean="0">
              <a:solidFill>
                <a:schemeClr val="tx1"/>
              </a:solidFill>
            </a:endParaRPr>
          </a:p>
          <a:p>
            <a:pPr algn="ctr"/>
            <a:r>
              <a:rPr lang="es-CO" sz="2400" dirty="0" smtClean="0">
                <a:solidFill>
                  <a:schemeClr val="tx1"/>
                </a:solidFill>
              </a:rPr>
              <a:t>(</a:t>
            </a:r>
            <a:r>
              <a:rPr lang="es-CO" sz="2400" dirty="0" smtClean="0">
                <a:solidFill>
                  <a:schemeClr val="tx1"/>
                </a:solidFill>
              </a:rPr>
              <a:t>Grupo 3)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5" name="4 Flecha a la derecha con bandas"/>
          <p:cNvSpPr/>
          <p:nvPr/>
        </p:nvSpPr>
        <p:spPr>
          <a:xfrm>
            <a:off x="3513623" y="1589349"/>
            <a:ext cx="836513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6" name="45 Grupo"/>
          <p:cNvGrpSpPr>
            <a:grpSpLocks/>
          </p:cNvGrpSpPr>
          <p:nvPr/>
        </p:nvGrpSpPr>
        <p:grpSpPr bwMode="auto">
          <a:xfrm>
            <a:off x="4289354" y="853963"/>
            <a:ext cx="3748159" cy="1926082"/>
            <a:chOff x="1840574" y="459356"/>
            <a:chExt cx="3759154" cy="1139227"/>
          </a:xfrm>
        </p:grpSpPr>
        <p:sp>
          <p:nvSpPr>
            <p:cNvPr id="7" name="6 Rectángulo"/>
            <p:cNvSpPr/>
            <p:nvPr/>
          </p:nvSpPr>
          <p:spPr>
            <a:xfrm>
              <a:off x="1840574" y="47669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1919947" y="459356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400" dirty="0" smtClean="0"/>
                <a:t>DECRETO 2706 de 2012</a:t>
              </a:r>
            </a:p>
          </p:txBody>
        </p:sp>
      </p:grpSp>
      <p:sp>
        <p:nvSpPr>
          <p:cNvPr id="12" name="11 Rectángulo"/>
          <p:cNvSpPr/>
          <p:nvPr/>
        </p:nvSpPr>
        <p:spPr bwMode="auto">
          <a:xfrm>
            <a:off x="428625" y="4221088"/>
            <a:ext cx="3001098" cy="194421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400" dirty="0" smtClean="0">
                <a:solidFill>
                  <a:schemeClr val="tx1"/>
                </a:solidFill>
              </a:rPr>
              <a:t>Normas NIIF para el sector financiero.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13" name="12 Flecha a la derecha con bandas"/>
          <p:cNvSpPr/>
          <p:nvPr/>
        </p:nvSpPr>
        <p:spPr>
          <a:xfrm>
            <a:off x="3437056" y="4950880"/>
            <a:ext cx="886454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"/>
          <p:cNvSpPr/>
          <p:nvPr/>
        </p:nvSpPr>
        <p:spPr bwMode="auto">
          <a:xfrm>
            <a:off x="4330844" y="4221088"/>
            <a:ext cx="3679825" cy="1944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600" dirty="0"/>
              <a:t>DECRETO </a:t>
            </a:r>
            <a:r>
              <a:rPr lang="es-CO" sz="2600" dirty="0" smtClean="0"/>
              <a:t>1851 </a:t>
            </a:r>
            <a:r>
              <a:rPr lang="es-CO" sz="2600" dirty="0"/>
              <a:t>DE </a:t>
            </a:r>
            <a:r>
              <a:rPr lang="es-CO" sz="2600" dirty="0" smtClean="0"/>
              <a:t>2013</a:t>
            </a:r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240568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625" y="1036793"/>
            <a:ext cx="3046031" cy="79140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Modificación al NIF para las Microempresas-D.2706/12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5" name="4 Flecha a la derecha con bandas"/>
          <p:cNvSpPr/>
          <p:nvPr/>
        </p:nvSpPr>
        <p:spPr>
          <a:xfrm>
            <a:off x="3479664" y="1228875"/>
            <a:ext cx="836513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6" name="45 Grupo"/>
          <p:cNvGrpSpPr>
            <a:grpSpLocks/>
          </p:cNvGrpSpPr>
          <p:nvPr/>
        </p:nvGrpSpPr>
        <p:grpSpPr bwMode="auto">
          <a:xfrm>
            <a:off x="4289354" y="853963"/>
            <a:ext cx="3748159" cy="1139714"/>
            <a:chOff x="1840574" y="459356"/>
            <a:chExt cx="3759154" cy="1139227"/>
          </a:xfrm>
        </p:grpSpPr>
        <p:sp>
          <p:nvSpPr>
            <p:cNvPr id="7" name="6 Rectángulo"/>
            <p:cNvSpPr/>
            <p:nvPr/>
          </p:nvSpPr>
          <p:spPr>
            <a:xfrm>
              <a:off x="1840574" y="47669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1919947" y="459356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400" dirty="0" smtClean="0"/>
                <a:t>DECRETO 3019 DE 2013</a:t>
              </a:r>
            </a:p>
          </p:txBody>
        </p:sp>
      </p:grpSp>
      <p:sp>
        <p:nvSpPr>
          <p:cNvPr id="12" name="11 Rectángulo"/>
          <p:cNvSpPr/>
          <p:nvPr/>
        </p:nvSpPr>
        <p:spPr bwMode="auto">
          <a:xfrm>
            <a:off x="428625" y="2319339"/>
            <a:ext cx="3001098" cy="96564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000" dirty="0" smtClean="0">
                <a:solidFill>
                  <a:schemeClr val="tx1"/>
                </a:solidFill>
              </a:rPr>
              <a:t>Marco Técnico Normativo Grupo 2</a:t>
            </a:r>
          </a:p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000" dirty="0" smtClean="0">
                <a:solidFill>
                  <a:schemeClr val="tx1"/>
                </a:solidFill>
              </a:rPr>
              <a:t>NIIF para las Pymes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13" name="12 Flecha a la derecha con bandas"/>
          <p:cNvSpPr/>
          <p:nvPr/>
        </p:nvSpPr>
        <p:spPr>
          <a:xfrm>
            <a:off x="3429723" y="2629569"/>
            <a:ext cx="886454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"/>
          <p:cNvSpPr/>
          <p:nvPr/>
        </p:nvSpPr>
        <p:spPr bwMode="auto">
          <a:xfrm>
            <a:off x="4357688" y="2306638"/>
            <a:ext cx="3679825" cy="11223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600" dirty="0"/>
              <a:t>DECRETO </a:t>
            </a:r>
            <a:r>
              <a:rPr lang="es-CO" sz="2600" dirty="0" smtClean="0"/>
              <a:t>3022 </a:t>
            </a:r>
            <a:r>
              <a:rPr lang="es-CO" sz="2600" dirty="0"/>
              <a:t>DE </a:t>
            </a:r>
            <a:r>
              <a:rPr lang="es-CO" sz="2600" dirty="0" smtClean="0"/>
              <a:t>2013</a:t>
            </a:r>
            <a:endParaRPr lang="es-CO" sz="2600" dirty="0"/>
          </a:p>
        </p:txBody>
      </p:sp>
      <p:sp>
        <p:nvSpPr>
          <p:cNvPr id="17" name="16 Rectángulo"/>
          <p:cNvSpPr/>
          <p:nvPr/>
        </p:nvSpPr>
        <p:spPr>
          <a:xfrm>
            <a:off x="428625" y="3568700"/>
            <a:ext cx="3046031" cy="91797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</a:rPr>
              <a:t>Enmiendas 2012 – Mod. Decreto 2784/12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20" name="19 Flecha a la derecha con bandas"/>
          <p:cNvSpPr/>
          <p:nvPr/>
        </p:nvSpPr>
        <p:spPr>
          <a:xfrm>
            <a:off x="3474656" y="3825801"/>
            <a:ext cx="867519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Rectángulo"/>
          <p:cNvSpPr/>
          <p:nvPr/>
        </p:nvSpPr>
        <p:spPr bwMode="auto">
          <a:xfrm>
            <a:off x="4365138" y="3621914"/>
            <a:ext cx="3679825" cy="9320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600" dirty="0"/>
              <a:t>DECRETO </a:t>
            </a:r>
            <a:r>
              <a:rPr lang="es-ES" sz="2600" dirty="0" smtClean="0"/>
              <a:t>3023 </a:t>
            </a:r>
            <a:r>
              <a:rPr lang="es-ES" sz="2600" dirty="0"/>
              <a:t>de </a:t>
            </a:r>
            <a:r>
              <a:rPr lang="es-ES" sz="2600" dirty="0" smtClean="0"/>
              <a:t>2013</a:t>
            </a:r>
            <a:endParaRPr lang="es-CO" sz="2600" dirty="0"/>
          </a:p>
        </p:txBody>
      </p:sp>
      <p:sp>
        <p:nvSpPr>
          <p:cNvPr id="23" name="22 Rectángulo"/>
          <p:cNvSpPr/>
          <p:nvPr/>
        </p:nvSpPr>
        <p:spPr>
          <a:xfrm>
            <a:off x="500233" y="4941170"/>
            <a:ext cx="2974423" cy="122413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</a:rPr>
              <a:t>Modificaciòn Decreto 2784/12</a:t>
            </a:r>
          </a:p>
        </p:txBody>
      </p:sp>
      <p:grpSp>
        <p:nvGrpSpPr>
          <p:cNvPr id="24" name="54 Grupo"/>
          <p:cNvGrpSpPr>
            <a:grpSpLocks/>
          </p:cNvGrpSpPr>
          <p:nvPr/>
        </p:nvGrpSpPr>
        <p:grpSpPr bwMode="auto">
          <a:xfrm>
            <a:off x="4342174" y="4941170"/>
            <a:ext cx="3679825" cy="1224136"/>
            <a:chOff x="3157481" y="4131561"/>
            <a:chExt cx="3679781" cy="1485242"/>
          </a:xfrm>
        </p:grpSpPr>
        <p:sp>
          <p:nvSpPr>
            <p:cNvPr id="25" name="24 Rectángulo"/>
            <p:cNvSpPr/>
            <p:nvPr/>
          </p:nvSpPr>
          <p:spPr>
            <a:xfrm>
              <a:off x="3157481" y="449491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3157481" y="4131561"/>
              <a:ext cx="3679781" cy="14852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marL="342900" indent="-342900" algn="ctr" defTabSz="1155700">
                <a:lnSpc>
                  <a:spcPct val="90000"/>
                </a:lnSpc>
                <a:spcAft>
                  <a:spcPct val="35000"/>
                </a:spcAft>
                <a:buFont typeface="Wingdings" pitchFamily="2" charset="2"/>
                <a:buChar char="ü"/>
                <a:defRPr/>
              </a:pPr>
              <a:endParaRPr lang="es-CO" sz="2000" dirty="0" smtClean="0"/>
            </a:p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800" dirty="0" smtClean="0"/>
                <a:t>DECRETO 3024 de 2013</a:t>
              </a:r>
            </a:p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000" dirty="0" smtClean="0"/>
                <a:t> </a:t>
              </a:r>
              <a:endParaRPr lang="es-CO" sz="2000" dirty="0"/>
            </a:p>
          </p:txBody>
        </p:sp>
      </p:grpSp>
      <p:sp>
        <p:nvSpPr>
          <p:cNvPr id="27" name="26 Flecha a la derecha con bandas"/>
          <p:cNvSpPr/>
          <p:nvPr/>
        </p:nvSpPr>
        <p:spPr>
          <a:xfrm>
            <a:off x="3499016" y="5373216"/>
            <a:ext cx="81879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2457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625" y="1036793"/>
            <a:ext cx="3046031" cy="79140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</a:rPr>
              <a:t>Organizaci</a:t>
            </a:r>
            <a:r>
              <a:rPr lang="es-CO" sz="2000" dirty="0" smtClean="0">
                <a:solidFill>
                  <a:schemeClr val="tx1"/>
                </a:solidFill>
              </a:rPr>
              <a:t>ón y funcionamiento del CTCP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5" name="4 Flecha a la derecha con bandas"/>
          <p:cNvSpPr/>
          <p:nvPr/>
        </p:nvSpPr>
        <p:spPr>
          <a:xfrm>
            <a:off x="3479664" y="1228875"/>
            <a:ext cx="836513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6" name="45 Grupo"/>
          <p:cNvGrpSpPr>
            <a:grpSpLocks/>
          </p:cNvGrpSpPr>
          <p:nvPr/>
        </p:nvGrpSpPr>
        <p:grpSpPr bwMode="auto">
          <a:xfrm>
            <a:off x="4289354" y="853963"/>
            <a:ext cx="3748159" cy="1139714"/>
            <a:chOff x="1840574" y="459356"/>
            <a:chExt cx="3759154" cy="1139227"/>
          </a:xfrm>
        </p:grpSpPr>
        <p:sp>
          <p:nvSpPr>
            <p:cNvPr id="7" name="6 Rectángulo"/>
            <p:cNvSpPr/>
            <p:nvPr/>
          </p:nvSpPr>
          <p:spPr>
            <a:xfrm>
              <a:off x="1840574" y="47669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1919947" y="459356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400" dirty="0" smtClean="0"/>
                <a:t>DECRETO </a:t>
              </a:r>
              <a:r>
                <a:rPr lang="es-CO" sz="2400" dirty="0" smtClean="0"/>
                <a:t>3567</a:t>
              </a:r>
              <a:r>
                <a:rPr lang="es-CO" sz="2400" dirty="0" smtClean="0"/>
                <a:t> </a:t>
              </a:r>
              <a:r>
                <a:rPr lang="es-CO" sz="2400" dirty="0" smtClean="0"/>
                <a:t>DE </a:t>
              </a:r>
              <a:r>
                <a:rPr lang="es-CO" sz="2400" dirty="0" smtClean="0"/>
                <a:t>2011</a:t>
              </a:r>
              <a:endParaRPr lang="es-CO" sz="2400" dirty="0" smtClean="0"/>
            </a:p>
          </p:txBody>
        </p:sp>
      </p:grpSp>
      <p:sp>
        <p:nvSpPr>
          <p:cNvPr id="12" name="11 Rectángulo"/>
          <p:cNvSpPr/>
          <p:nvPr/>
        </p:nvSpPr>
        <p:spPr bwMode="auto">
          <a:xfrm>
            <a:off x="428625" y="2319339"/>
            <a:ext cx="3001098" cy="96564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000" dirty="0" smtClean="0">
                <a:solidFill>
                  <a:schemeClr val="tx1"/>
                </a:solidFill>
              </a:rPr>
              <a:t>Nuevo plazo para los preparadores del Grupo2</a:t>
            </a:r>
            <a:endParaRPr lang="es-CO" sz="2000" dirty="0" smtClean="0">
              <a:solidFill>
                <a:schemeClr val="tx1"/>
              </a:solidFill>
            </a:endParaRPr>
          </a:p>
        </p:txBody>
      </p:sp>
      <p:sp>
        <p:nvSpPr>
          <p:cNvPr id="13" name="12 Flecha a la derecha con bandas"/>
          <p:cNvSpPr/>
          <p:nvPr/>
        </p:nvSpPr>
        <p:spPr>
          <a:xfrm>
            <a:off x="3429723" y="2629569"/>
            <a:ext cx="886454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"/>
          <p:cNvSpPr/>
          <p:nvPr/>
        </p:nvSpPr>
        <p:spPr bwMode="auto">
          <a:xfrm>
            <a:off x="4357688" y="2306638"/>
            <a:ext cx="3679825" cy="11223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600" dirty="0"/>
              <a:t>DECRETO </a:t>
            </a:r>
            <a:r>
              <a:rPr lang="es-CO" sz="2600" dirty="0" smtClean="0"/>
              <a:t>2129 DE 2014</a:t>
            </a:r>
            <a:endParaRPr lang="es-CO" sz="2600" dirty="0"/>
          </a:p>
        </p:txBody>
      </p:sp>
      <p:sp>
        <p:nvSpPr>
          <p:cNvPr id="17" name="16 Rectángulo"/>
          <p:cNvSpPr/>
          <p:nvPr/>
        </p:nvSpPr>
        <p:spPr>
          <a:xfrm>
            <a:off x="428625" y="3568700"/>
            <a:ext cx="3046031" cy="91797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</a:rPr>
              <a:t>Modificaci</a:t>
            </a:r>
            <a:r>
              <a:rPr lang="es-CO" sz="2400" dirty="0" smtClean="0">
                <a:solidFill>
                  <a:schemeClr val="tx1"/>
                </a:solidFill>
              </a:rPr>
              <a:t>ón decretos 1851 y 3022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20" name="19 Flecha a la derecha con bandas"/>
          <p:cNvSpPr/>
          <p:nvPr/>
        </p:nvSpPr>
        <p:spPr>
          <a:xfrm>
            <a:off x="3474656" y="3825801"/>
            <a:ext cx="867519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Rectángulo"/>
          <p:cNvSpPr/>
          <p:nvPr/>
        </p:nvSpPr>
        <p:spPr bwMode="auto">
          <a:xfrm>
            <a:off x="4365138" y="3621914"/>
            <a:ext cx="3679825" cy="9320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600" dirty="0"/>
              <a:t>DECRETO </a:t>
            </a:r>
            <a:r>
              <a:rPr lang="es-ES" sz="2600" dirty="0" smtClean="0"/>
              <a:t>2267</a:t>
            </a:r>
            <a:r>
              <a:rPr lang="es-ES" sz="2600" dirty="0" smtClean="0"/>
              <a:t> </a:t>
            </a:r>
            <a:r>
              <a:rPr lang="es-ES" sz="2600" dirty="0"/>
              <a:t>de </a:t>
            </a:r>
            <a:r>
              <a:rPr lang="es-ES" sz="2600" dirty="0" smtClean="0"/>
              <a:t>2014</a:t>
            </a:r>
            <a:endParaRPr lang="es-CO" sz="2600" dirty="0"/>
          </a:p>
        </p:txBody>
      </p:sp>
      <p:sp>
        <p:nvSpPr>
          <p:cNvPr id="23" name="22 Rectángulo"/>
          <p:cNvSpPr/>
          <p:nvPr/>
        </p:nvSpPr>
        <p:spPr>
          <a:xfrm>
            <a:off x="500233" y="4941170"/>
            <a:ext cx="2974423" cy="122413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</a:rPr>
              <a:t>Modificaciòn Decreto 2784/12</a:t>
            </a:r>
          </a:p>
        </p:txBody>
      </p:sp>
      <p:grpSp>
        <p:nvGrpSpPr>
          <p:cNvPr id="24" name="54 Grupo"/>
          <p:cNvGrpSpPr>
            <a:grpSpLocks/>
          </p:cNvGrpSpPr>
          <p:nvPr/>
        </p:nvGrpSpPr>
        <p:grpSpPr bwMode="auto">
          <a:xfrm>
            <a:off x="4342174" y="4941170"/>
            <a:ext cx="3679825" cy="1224136"/>
            <a:chOff x="3157481" y="4131561"/>
            <a:chExt cx="3679781" cy="1485242"/>
          </a:xfrm>
        </p:grpSpPr>
        <p:sp>
          <p:nvSpPr>
            <p:cNvPr id="25" name="24 Rectángulo"/>
            <p:cNvSpPr/>
            <p:nvPr/>
          </p:nvSpPr>
          <p:spPr>
            <a:xfrm>
              <a:off x="3157481" y="4494919"/>
              <a:ext cx="3679781" cy="112188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3157481" y="4131561"/>
              <a:ext cx="3679781" cy="148524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16510" tIns="16510" rIns="16510" bIns="16510" spcCol="1270" anchor="ctr"/>
            <a:lstStyle/>
            <a:p>
              <a:pPr marL="342900" indent="-342900" algn="ctr" defTabSz="1155700">
                <a:lnSpc>
                  <a:spcPct val="90000"/>
                </a:lnSpc>
                <a:spcAft>
                  <a:spcPct val="35000"/>
                </a:spcAft>
                <a:buFont typeface="Wingdings" pitchFamily="2" charset="2"/>
                <a:buChar char="ü"/>
                <a:defRPr/>
              </a:pPr>
              <a:endParaRPr lang="es-CO" sz="2000" dirty="0" smtClean="0"/>
            </a:p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800" dirty="0" smtClean="0"/>
                <a:t>DECRETO </a:t>
              </a:r>
              <a:r>
                <a:rPr lang="es-CO" sz="2800" dirty="0" smtClean="0"/>
                <a:t>2615de 2014</a:t>
              </a:r>
              <a:endParaRPr lang="es-CO" sz="2800" dirty="0" smtClean="0"/>
            </a:p>
            <a:p>
              <a:pPr algn="ctr"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CO" sz="2000" dirty="0" smtClean="0"/>
                <a:t> </a:t>
              </a:r>
              <a:endParaRPr lang="es-CO" sz="2000" dirty="0"/>
            </a:p>
          </p:txBody>
        </p:sp>
      </p:grpSp>
      <p:sp>
        <p:nvSpPr>
          <p:cNvPr id="27" name="26 Flecha a la derecha con bandas"/>
          <p:cNvSpPr/>
          <p:nvPr/>
        </p:nvSpPr>
        <p:spPr>
          <a:xfrm>
            <a:off x="3499016" y="5373216"/>
            <a:ext cx="81879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8708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1287080"/>
            <a:ext cx="3046031" cy="455244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3600" b="1" dirty="0" smtClean="0">
                <a:solidFill>
                  <a:schemeClr val="tx1"/>
                </a:solidFill>
              </a:rPr>
              <a:t>Regulación en curso año 2015</a:t>
            </a:r>
            <a:endParaRPr lang="es-CO" sz="3600" b="1" dirty="0">
              <a:solidFill>
                <a:schemeClr val="tx1"/>
              </a:solidFill>
            </a:endParaRPr>
          </a:p>
        </p:txBody>
      </p:sp>
      <p:sp>
        <p:nvSpPr>
          <p:cNvPr id="5" name="4 Flecha a la derecha con bandas"/>
          <p:cNvSpPr/>
          <p:nvPr/>
        </p:nvSpPr>
        <p:spPr>
          <a:xfrm>
            <a:off x="3525625" y="3078672"/>
            <a:ext cx="836513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"/>
          <p:cNvSpPr/>
          <p:nvPr/>
        </p:nvSpPr>
        <p:spPr bwMode="auto">
          <a:xfrm>
            <a:off x="4413106" y="836712"/>
            <a:ext cx="4335358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6510" tIns="16510" rIns="16510" bIns="16510" spcCol="1270" anchor="ctr"/>
          <a:lstStyle/>
          <a:p>
            <a:pPr algn="ctr" defTabSz="1155700">
              <a:lnSpc>
                <a:spcPct val="90000"/>
              </a:lnSpc>
              <a:spcAft>
                <a:spcPts val="408"/>
              </a:spcAft>
              <a:defRPr/>
            </a:pPr>
            <a:endParaRPr lang="es-CO" sz="2400" b="1" dirty="0" smtClean="0"/>
          </a:p>
          <a:p>
            <a:pPr algn="ctr" defTabSz="1155700">
              <a:lnSpc>
                <a:spcPct val="90000"/>
              </a:lnSpc>
              <a:spcAft>
                <a:spcPts val="408"/>
              </a:spcAft>
              <a:defRPr/>
            </a:pPr>
            <a:endParaRPr lang="es-CO" sz="2400" b="1" dirty="0" smtClean="0"/>
          </a:p>
          <a:p>
            <a:pPr algn="ctr" defTabSz="1155700">
              <a:lnSpc>
                <a:spcPct val="90000"/>
              </a:lnSpc>
              <a:spcAft>
                <a:spcPts val="408"/>
              </a:spcAft>
              <a:defRPr/>
            </a:pPr>
            <a:endParaRPr lang="es-CO" sz="2400" b="1" dirty="0"/>
          </a:p>
          <a:p>
            <a:pPr algn="ctr" defTabSz="1155700">
              <a:lnSpc>
                <a:spcPct val="90000"/>
              </a:lnSpc>
              <a:spcAft>
                <a:spcPts val="408"/>
              </a:spcAft>
              <a:defRPr/>
            </a:pPr>
            <a:endParaRPr lang="es-CO" sz="2400" b="1" dirty="0" smtClean="0"/>
          </a:p>
          <a:p>
            <a:pPr algn="ctr" defTabSz="1155700">
              <a:lnSpc>
                <a:spcPct val="90000"/>
              </a:lnSpc>
              <a:spcAft>
                <a:spcPts val="408"/>
              </a:spcAft>
              <a:defRPr/>
            </a:pPr>
            <a:r>
              <a:rPr lang="es-CO" sz="2400" b="1" dirty="0" smtClean="0"/>
              <a:t>Decreto 0302 de 2015 – MTN de las Normas de Aseguramiento de la Informaci</a:t>
            </a:r>
            <a:r>
              <a:rPr lang="es-CO" sz="2400" b="1" dirty="0" smtClean="0"/>
              <a:t>ón</a:t>
            </a:r>
            <a:r>
              <a:rPr lang="es-CO" sz="2400" b="1" dirty="0" smtClean="0"/>
              <a:t> </a:t>
            </a:r>
          </a:p>
          <a:p>
            <a:pPr algn="ctr" defTabSz="1155700">
              <a:lnSpc>
                <a:spcPct val="90000"/>
              </a:lnSpc>
              <a:spcAft>
                <a:spcPts val="408"/>
              </a:spcAft>
              <a:defRPr/>
            </a:pPr>
            <a:endParaRPr lang="es-CO" sz="2400" b="1" dirty="0" smtClean="0"/>
          </a:p>
          <a:p>
            <a:pPr marL="342900" indent="-342900" algn="ctr" defTabSz="11557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  <a:defRPr/>
            </a:pPr>
            <a:r>
              <a:rPr lang="es-CO" sz="2400" b="1" dirty="0" smtClean="0"/>
              <a:t>Enmiendas </a:t>
            </a:r>
            <a:r>
              <a:rPr lang="es-CO" sz="2400" b="1" dirty="0" smtClean="0"/>
              <a:t>2014 Y </a:t>
            </a:r>
            <a:r>
              <a:rPr lang="es-CO" sz="2400" b="1" dirty="0" smtClean="0"/>
              <a:t>Libro rojo</a:t>
            </a:r>
          </a:p>
          <a:p>
            <a:pPr marL="342900" indent="-342900" algn="ctr" defTabSz="11557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  <a:defRPr/>
            </a:pPr>
            <a:r>
              <a:rPr lang="es-CO" sz="2400" b="1" dirty="0" smtClean="0"/>
              <a:t>NIF para las entidades que no est</a:t>
            </a:r>
            <a:r>
              <a:rPr lang="es-CO" sz="2400" b="1" dirty="0" smtClean="0"/>
              <a:t>án en negocio en marcha</a:t>
            </a:r>
          </a:p>
          <a:p>
            <a:pPr marL="342900" indent="-342900" algn="ctr" defTabSz="11557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  <a:defRPr/>
            </a:pPr>
            <a:r>
              <a:rPr lang="es-CO" sz="2400" b="1" dirty="0" smtClean="0"/>
              <a:t>Norma sobre el sistema documental contable</a:t>
            </a:r>
          </a:p>
          <a:p>
            <a:pPr marL="342900" indent="-342900" algn="ctr" defTabSz="11557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  <a:defRPr/>
            </a:pPr>
            <a:r>
              <a:rPr lang="es-CO" sz="2400" b="1" dirty="0" smtClean="0"/>
              <a:t>Otros, aportes entidades sin animo de lucro y Distribuci</a:t>
            </a:r>
            <a:r>
              <a:rPr lang="es-CO" sz="2400" b="1" dirty="0" smtClean="0"/>
              <a:t>ón del resultado positivo de la aplicación de las NIIF </a:t>
            </a:r>
            <a:endParaRPr lang="es-CO" sz="2400" b="1" dirty="0" smtClean="0"/>
          </a:p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400" b="1" dirty="0" smtClean="0"/>
              <a:t> </a:t>
            </a:r>
            <a:endParaRPr lang="es-CO" sz="2400" b="1" dirty="0" smtClean="0"/>
          </a:p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s-CO" sz="2400" b="1" dirty="0" smtClean="0"/>
              <a:t> </a:t>
            </a:r>
          </a:p>
          <a:p>
            <a:pPr marL="342900" indent="-342900" algn="ctr" defTabSz="115570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ü"/>
              <a:defRPr/>
            </a:pPr>
            <a:endParaRPr lang="es-CO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47124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457200" y="2275114"/>
            <a:ext cx="8229600" cy="1369751"/>
            <a:chOff x="0" y="53436"/>
            <a:chExt cx="8229600" cy="431730"/>
          </a:xfrm>
          <a:scene3d>
            <a:camera prst="orthographicFront"/>
            <a:lightRig rig="flat" dir="t"/>
          </a:scene3d>
        </p:grpSpPr>
        <p:sp>
          <p:nvSpPr>
            <p:cNvPr id="5" name="4 Rectángulo redondeado"/>
            <p:cNvSpPr/>
            <p:nvPr/>
          </p:nvSpPr>
          <p:spPr>
            <a:xfrm>
              <a:off x="0" y="53436"/>
              <a:ext cx="8229600" cy="43173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21075" y="74511"/>
              <a:ext cx="8187450" cy="3895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4800" b="1" dirty="0" smtClean="0"/>
                <a:t>PLAN DE TRABAJO DEL CTCP</a:t>
              </a:r>
              <a:r>
                <a:rPr lang="es-CO" sz="5400" b="1" dirty="0" smtClean="0"/>
                <a:t> </a:t>
              </a:r>
              <a:endParaRPr lang="es-CO" sz="5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4109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4" y="3645024"/>
            <a:ext cx="3071901" cy="2232248"/>
          </a:xfrm>
          <a:prstGeom prst="rect">
            <a:avLst/>
          </a:prstGeom>
        </p:spPr>
      </p:pic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4052043108"/>
              </p:ext>
            </p:extLst>
          </p:nvPr>
        </p:nvGraphicFramePr>
        <p:xfrm>
          <a:off x="179512" y="116632"/>
          <a:ext cx="8856984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86527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9700" y="274638"/>
            <a:ext cx="8864600" cy="981251"/>
          </a:xfrm>
        </p:spPr>
        <p:txBody>
          <a:bodyPr>
            <a:normAutofit/>
          </a:bodyPr>
          <a:lstStyle/>
          <a:p>
            <a:pPr algn="ctr"/>
            <a:r>
              <a:rPr lang="es-CO" sz="4400" b="1" dirty="0" smtClean="0">
                <a:solidFill>
                  <a:srgbClr val="9C0001"/>
                </a:solidFill>
                <a:latin typeface="Calibri"/>
                <a:cs typeface="Calibri"/>
              </a:rPr>
              <a:t>Objetivos de la Ley 1314 </a:t>
            </a:r>
            <a:endParaRPr lang="es-CO" sz="4400" b="1" dirty="0">
              <a:solidFill>
                <a:srgbClr val="9C0001"/>
              </a:solidFill>
              <a:latin typeface="Calibri"/>
              <a:cs typeface="Calibr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4000" y="1268760"/>
            <a:ext cx="8643470" cy="5417697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>
                <a:solidFill>
                  <a:srgbClr val="000000"/>
                </a:solidFill>
                <a:cs typeface="Calibri"/>
              </a:rPr>
              <a:t>Con el propósito de apoyar la internacionalización de las relaciones económicas, la acción del Estado se dirigirá hacia la convergencia con estándares internacionales de aceptación mundial, con las mejores prácticas y con la rápida evolución de los negocios</a:t>
            </a:r>
            <a:r>
              <a:rPr lang="es-ES" sz="2400" b="1" dirty="0" smtClean="0">
                <a:solidFill>
                  <a:srgbClr val="000000"/>
                </a:solidFill>
                <a:cs typeface="Calibri"/>
              </a:rPr>
              <a:t>. (art 1)</a:t>
            </a:r>
          </a:p>
          <a:p>
            <a:pPr algn="just"/>
            <a:r>
              <a:rPr lang="es-ES" sz="2400" b="1" dirty="0">
                <a:solidFill>
                  <a:srgbClr val="000000"/>
                </a:solidFill>
                <a:cs typeface="Calibri"/>
              </a:rPr>
              <a:t>…</a:t>
            </a:r>
            <a:r>
              <a:rPr lang="es-CO" sz="2400" b="1" dirty="0">
                <a:solidFill>
                  <a:srgbClr val="000000"/>
                </a:solidFill>
                <a:cs typeface="Calibri"/>
              </a:rPr>
              <a:t>Si, luego de haber efectuado el análisis respectivo, concluye que, en el marco de los principios y objetivos de la presente ley, los referidos estándares internacionales, sus elementos o fundamentos, no resultarían eficaces o apropiados para los entes en Colombia, comunicará las razones técnicas de su apreciación a los Ministerios…, para que estos decidan sobre su conveniencia e implicaciones de acuerdo con el interés público y el bien común. (art. 8.3)</a:t>
            </a:r>
          </a:p>
          <a:p>
            <a:pPr algn="just"/>
            <a:endParaRPr lang="es-CO" sz="2800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endParaRPr lang="es-CO" sz="2800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algn="just"/>
            <a:endParaRPr lang="es-CO" sz="28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4532-26BC-DF40-A712-0E3C5A879A4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99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932102"/>
              </p:ext>
            </p:extLst>
          </p:nvPr>
        </p:nvGraphicFramePr>
        <p:xfrm>
          <a:off x="251520" y="1196752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864096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b="1" dirty="0" smtClean="0">
                <a:solidFill>
                  <a:schemeClr val="accent5"/>
                </a:solidFill>
              </a:rPr>
              <a:t> </a:t>
            </a:r>
            <a:r>
              <a:rPr lang="es-ES" sz="3200" b="1" dirty="0" smtClean="0"/>
              <a:t>ALGUNAS ACTIVIDADES DE CAPACITACION Y DIVULGACION</a:t>
            </a:r>
            <a:endParaRPr lang="es-ES" sz="18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07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25935"/>
            <a:ext cx="8229600" cy="88684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ES" sz="8000" b="1" dirty="0" smtClean="0">
                <a:solidFill>
                  <a:srgbClr val="000000"/>
                </a:solidFill>
              </a:rPr>
              <a:t>MUCHAS GRACIAS</a:t>
            </a:r>
            <a:endParaRPr lang="es-ES" sz="8000" b="1" dirty="0">
              <a:solidFill>
                <a:srgbClr val="0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489654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ES" sz="31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5800" b="1" dirty="0" smtClean="0">
                <a:solidFill>
                  <a:schemeClr val="accent2">
                    <a:lumMod val="75000"/>
                  </a:schemeClr>
                </a:solidFill>
              </a:rPr>
              <a:t>Gustavo Serrano Amaya</a:t>
            </a:r>
            <a:endParaRPr lang="es-ES" sz="5800" dirty="0">
              <a:solidFill>
                <a:srgbClr val="000000"/>
              </a:solidFill>
            </a:endParaRPr>
          </a:p>
          <a:p>
            <a:r>
              <a:rPr lang="es-ES" sz="5100" dirty="0">
                <a:solidFill>
                  <a:srgbClr val="000000"/>
                </a:solidFill>
              </a:rPr>
              <a:t>Contador Público – Pontificia Universidad Javeriana</a:t>
            </a:r>
          </a:p>
          <a:p>
            <a:r>
              <a:rPr lang="es-ES" sz="5100" dirty="0">
                <a:solidFill>
                  <a:srgbClr val="000000"/>
                </a:solidFill>
              </a:rPr>
              <a:t>MBA – Universidad Externado de Colombia</a:t>
            </a:r>
          </a:p>
          <a:p>
            <a:r>
              <a:rPr lang="es-ES" sz="5100" dirty="0">
                <a:solidFill>
                  <a:srgbClr val="000000"/>
                </a:solidFill>
              </a:rPr>
              <a:t>Consejero del Consejo Técnico de la Contaduría Pública </a:t>
            </a:r>
            <a:r>
              <a:rPr lang="es-ES" sz="5100" dirty="0" smtClean="0">
                <a:solidFill>
                  <a:srgbClr val="000000"/>
                </a:solidFill>
              </a:rPr>
              <a:t>– actual</a:t>
            </a:r>
            <a:endParaRPr lang="es-ES" sz="5100" dirty="0">
              <a:solidFill>
                <a:srgbClr val="000000"/>
              </a:solidFill>
            </a:endParaRPr>
          </a:p>
          <a:p>
            <a:r>
              <a:rPr lang="es-ES" sz="5100" dirty="0" smtClean="0">
                <a:solidFill>
                  <a:srgbClr val="000000"/>
                </a:solidFill>
              </a:rPr>
              <a:t>Secretario </a:t>
            </a:r>
            <a:r>
              <a:rPr lang="es-ES" sz="5100" dirty="0">
                <a:solidFill>
                  <a:srgbClr val="000000"/>
                </a:solidFill>
              </a:rPr>
              <a:t>Técnico de la Comisión Intersectorial de Normas de Información Financiera y de Aseguramiento de la información</a:t>
            </a:r>
            <a:r>
              <a:rPr lang="es-ES" sz="51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s-ES" sz="5100" dirty="0" smtClean="0">
                <a:solidFill>
                  <a:srgbClr val="000000"/>
                </a:solidFill>
              </a:rPr>
              <a:t>Superintendente Delegado para instituciones financieras - Superintendencia Financiera de Colombia.</a:t>
            </a:r>
          </a:p>
          <a:p>
            <a:r>
              <a:rPr lang="es-ES" sz="5100" dirty="0" smtClean="0">
                <a:solidFill>
                  <a:srgbClr val="000000"/>
                </a:solidFill>
              </a:rPr>
              <a:t>Asesor del Superintendente Financiero </a:t>
            </a:r>
          </a:p>
          <a:p>
            <a:r>
              <a:rPr lang="es-ES" sz="5100" dirty="0" smtClean="0">
                <a:solidFill>
                  <a:srgbClr val="000000"/>
                </a:solidFill>
              </a:rPr>
              <a:t>Intendente de </a:t>
            </a:r>
            <a:r>
              <a:rPr lang="es-ES" sz="5100" dirty="0" err="1" smtClean="0">
                <a:solidFill>
                  <a:srgbClr val="000000"/>
                </a:solidFill>
              </a:rPr>
              <a:t>Cias</a:t>
            </a:r>
            <a:r>
              <a:rPr lang="es-ES" sz="5100" dirty="0" smtClean="0">
                <a:solidFill>
                  <a:srgbClr val="000000"/>
                </a:solidFill>
              </a:rPr>
              <a:t> de Financiamiento comercial </a:t>
            </a:r>
            <a:r>
              <a:rPr lang="es-ES" sz="5100" dirty="0">
                <a:solidFill>
                  <a:srgbClr val="000000"/>
                </a:solidFill>
              </a:rPr>
              <a:t>-</a:t>
            </a:r>
            <a:r>
              <a:rPr lang="es-ES" sz="5100" dirty="0" smtClean="0">
                <a:solidFill>
                  <a:srgbClr val="000000"/>
                </a:solidFill>
              </a:rPr>
              <a:t> SFC</a:t>
            </a:r>
          </a:p>
          <a:p>
            <a:r>
              <a:rPr lang="es-ES" sz="5100" dirty="0" smtClean="0">
                <a:solidFill>
                  <a:srgbClr val="000000"/>
                </a:solidFill>
              </a:rPr>
              <a:t>Contador General de </a:t>
            </a:r>
            <a:r>
              <a:rPr lang="es-ES" sz="5100" dirty="0" err="1" smtClean="0">
                <a:solidFill>
                  <a:srgbClr val="000000"/>
                </a:solidFill>
              </a:rPr>
              <a:t>Ahorramas</a:t>
            </a:r>
            <a:r>
              <a:rPr lang="es-ES" sz="5100" dirty="0" smtClean="0">
                <a:solidFill>
                  <a:srgbClr val="000000"/>
                </a:solidFill>
              </a:rPr>
              <a:t>- CAV</a:t>
            </a:r>
          </a:p>
          <a:p>
            <a:r>
              <a:rPr lang="es-ES" sz="5100" dirty="0" smtClean="0">
                <a:solidFill>
                  <a:srgbClr val="000000"/>
                </a:solidFill>
              </a:rPr>
              <a:t>Miembro de la Revisoría Fiscal de Colmena CAV</a:t>
            </a:r>
          </a:p>
          <a:p>
            <a:r>
              <a:rPr lang="es-ES" sz="5100" dirty="0" smtClean="0">
                <a:solidFill>
                  <a:srgbClr val="000000"/>
                </a:solidFill>
              </a:rPr>
              <a:t>Miembro de la Junta Central de Contadores</a:t>
            </a:r>
          </a:p>
          <a:p>
            <a:endParaRPr lang="es-ES" sz="5100" dirty="0">
              <a:solidFill>
                <a:srgbClr val="000000"/>
              </a:solidFill>
            </a:endParaRPr>
          </a:p>
          <a:p>
            <a:pPr marL="0" indent="0" algn="r">
              <a:buNone/>
            </a:pPr>
            <a:endParaRPr lang="es-ES" sz="1800" dirty="0">
              <a:solidFill>
                <a:srgbClr val="000000"/>
              </a:solidFill>
            </a:endParaRPr>
          </a:p>
          <a:p>
            <a:pPr algn="ctr"/>
            <a:endParaRPr lang="es-ES" sz="2000" dirty="0">
              <a:solidFill>
                <a:srgbClr val="000000"/>
              </a:solidFill>
            </a:endParaRPr>
          </a:p>
          <a:p>
            <a:pPr algn="ctr"/>
            <a:endParaRPr lang="es-ES" sz="2800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s-ES" sz="2800" dirty="0" smtClean="0">
              <a:solidFill>
                <a:srgbClr val="00000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3210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6688" cy="1252728"/>
          </a:xfrm>
        </p:spPr>
        <p:txBody>
          <a:bodyPr>
            <a:noAutofit/>
          </a:bodyPr>
          <a:lstStyle/>
          <a:p>
            <a:r>
              <a:rPr lang="es-CO" sz="4000" b="1" dirty="0" smtClean="0">
                <a:latin typeface="Calibri"/>
                <a:cs typeface="Calibri"/>
              </a:rPr>
              <a:t> </a:t>
            </a:r>
            <a:r>
              <a:rPr lang="es-CO" sz="4000" b="1" dirty="0" smtClean="0">
                <a:solidFill>
                  <a:srgbClr val="9C0001"/>
                </a:solidFill>
                <a:latin typeface="Calibri"/>
                <a:cs typeface="Calibri"/>
              </a:rPr>
              <a:t>Autoridades responsables por la implementación de la Ley</a:t>
            </a:r>
            <a:endParaRPr lang="es-CO" sz="4000" b="1" dirty="0">
              <a:solidFill>
                <a:srgbClr val="9C0001"/>
              </a:solidFill>
              <a:latin typeface="Calibri"/>
              <a:cs typeface="Calibr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556792"/>
            <a:ext cx="8786688" cy="5123408"/>
          </a:xfrm>
        </p:spPr>
        <p:txBody>
          <a:bodyPr>
            <a:normAutofit fontScale="40000" lnSpcReduction="20000"/>
          </a:bodyPr>
          <a:lstStyle/>
          <a:p>
            <a:pPr marL="114300" indent="0" algn="just">
              <a:buNone/>
            </a:pPr>
            <a:r>
              <a:rPr lang="es-CO" sz="6800" b="1" dirty="0">
                <a:solidFill>
                  <a:schemeClr val="accent3">
                    <a:lumMod val="75000"/>
                  </a:schemeClr>
                </a:solidFill>
                <a:latin typeface="Calibri"/>
                <a:cs typeface="Calibri"/>
              </a:rPr>
              <a:t>Autoridad de normalización:</a:t>
            </a:r>
          </a:p>
          <a:p>
            <a:pPr lvl="2" algn="just">
              <a:buClr>
                <a:schemeClr val="accent3">
                  <a:lumMod val="75000"/>
                </a:schemeClr>
              </a:buClr>
            </a:pPr>
            <a:r>
              <a:rPr lang="es-CO" sz="6800" b="1" dirty="0">
                <a:solidFill>
                  <a:srgbClr val="000000"/>
                </a:solidFill>
                <a:latin typeface="Calibri"/>
                <a:cs typeface="Calibri"/>
              </a:rPr>
              <a:t>Consejo Técnico de la Contaduría Pública (CTCP</a:t>
            </a:r>
            <a:r>
              <a:rPr lang="es-CO" sz="6800" b="1" dirty="0" smtClean="0">
                <a:solidFill>
                  <a:srgbClr val="000000"/>
                </a:solidFill>
                <a:latin typeface="Calibri"/>
                <a:cs typeface="Calibri"/>
              </a:rPr>
              <a:t>)</a:t>
            </a:r>
            <a:endParaRPr lang="es-CO" sz="68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14300" indent="0" algn="just">
              <a:buNone/>
            </a:pPr>
            <a:endParaRPr lang="es-CO" sz="6800" b="1" dirty="0" smtClean="0">
              <a:solidFill>
                <a:schemeClr val="accent3">
                  <a:lumMod val="75000"/>
                </a:schemeClr>
              </a:solidFill>
              <a:latin typeface="Calibri"/>
              <a:cs typeface="Calibri"/>
            </a:endParaRPr>
          </a:p>
          <a:p>
            <a:pPr marL="114300" indent="0" algn="just">
              <a:buNone/>
            </a:pPr>
            <a:r>
              <a:rPr lang="es-CO" sz="6800" b="1" dirty="0" smtClean="0">
                <a:solidFill>
                  <a:schemeClr val="accent3">
                    <a:lumMod val="75000"/>
                  </a:schemeClr>
                </a:solidFill>
                <a:latin typeface="Calibri"/>
                <a:cs typeface="Calibri"/>
              </a:rPr>
              <a:t>Autoridades de regulación:</a:t>
            </a:r>
            <a:endParaRPr lang="es-CO" sz="6800" b="1" dirty="0" smtClean="0">
              <a:latin typeface="Calibri"/>
              <a:cs typeface="Calibri"/>
            </a:endParaRPr>
          </a:p>
          <a:p>
            <a:pPr lvl="2" algn="just">
              <a:buClr>
                <a:schemeClr val="accent3">
                  <a:lumMod val="75000"/>
                </a:schemeClr>
              </a:buClr>
            </a:pPr>
            <a:r>
              <a:rPr lang="es-CO" sz="6800" b="1" dirty="0" smtClean="0">
                <a:solidFill>
                  <a:srgbClr val="000000"/>
                </a:solidFill>
                <a:latin typeface="Calibri"/>
                <a:cs typeface="Calibri"/>
              </a:rPr>
              <a:t>(obrando conjuntamente): </a:t>
            </a:r>
          </a:p>
          <a:p>
            <a:pPr marL="1243584" lvl="4" indent="0" algn="just">
              <a:buNone/>
            </a:pPr>
            <a:r>
              <a:rPr lang="es-CO" sz="68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s-CO" sz="6800" b="1" dirty="0" smtClean="0">
                <a:solidFill>
                  <a:srgbClr val="000000"/>
                </a:solidFill>
                <a:latin typeface="Calibri"/>
                <a:cs typeface="Calibri"/>
              </a:rPr>
              <a:t>  Ministerio de Comercio, Industria y Turismo</a:t>
            </a:r>
          </a:p>
          <a:p>
            <a:pPr marL="1243584" lvl="4" indent="0" algn="just">
              <a:buNone/>
            </a:pPr>
            <a:r>
              <a:rPr lang="es-CO" sz="6800" b="1" dirty="0" smtClean="0">
                <a:solidFill>
                  <a:srgbClr val="000000"/>
                </a:solidFill>
                <a:latin typeface="Calibri"/>
                <a:cs typeface="Calibri"/>
              </a:rPr>
              <a:t>   Ministerio de Hacienda y Crédito Público</a:t>
            </a:r>
          </a:p>
          <a:p>
            <a:pPr marL="577850" lvl="2" indent="0" algn="just">
              <a:buClr>
                <a:schemeClr val="accent3">
                  <a:lumMod val="75000"/>
                </a:schemeClr>
              </a:buClr>
              <a:buNone/>
            </a:pPr>
            <a:endParaRPr lang="es-CO" sz="6800" b="1" dirty="0" smtClean="0">
              <a:solidFill>
                <a:schemeClr val="accent3">
                  <a:lumMod val="75000"/>
                </a:schemeClr>
              </a:solidFill>
              <a:latin typeface="Calibri"/>
              <a:cs typeface="Calibri"/>
            </a:endParaRPr>
          </a:p>
          <a:p>
            <a:pPr marL="577850" lvl="2" indent="0" algn="just">
              <a:buClr>
                <a:schemeClr val="accent3">
                  <a:lumMod val="75000"/>
                </a:schemeClr>
              </a:buClr>
              <a:buNone/>
            </a:pPr>
            <a:r>
              <a:rPr lang="es-CO" sz="6800" b="1" dirty="0" smtClean="0">
                <a:solidFill>
                  <a:schemeClr val="accent3">
                    <a:lumMod val="75000"/>
                  </a:schemeClr>
                </a:solidFill>
                <a:latin typeface="Calibri"/>
                <a:cs typeface="Calibri"/>
              </a:rPr>
              <a:t>Autoridades de vigilancia:</a:t>
            </a:r>
          </a:p>
          <a:p>
            <a:pPr marL="1453896" lvl="2" indent="-685800" algn="just">
              <a:buClr>
                <a:schemeClr val="accent3">
                  <a:lumMod val="75000"/>
                </a:schemeClr>
              </a:buClr>
            </a:pPr>
            <a:r>
              <a:rPr lang="es-CO" sz="6800" b="1" dirty="0" smtClean="0">
                <a:solidFill>
                  <a:srgbClr val="000000"/>
                </a:solidFill>
                <a:latin typeface="Calibri"/>
                <a:cs typeface="Calibri"/>
              </a:rPr>
              <a:t>Entidades que ejercen inspección, vigilancia o control - superintendencias</a:t>
            </a:r>
          </a:p>
          <a:p>
            <a:pPr marL="1453896" lvl="2" indent="-685800" algn="just">
              <a:buClr>
                <a:schemeClr val="accent3">
                  <a:lumMod val="75000"/>
                </a:schemeClr>
              </a:buClr>
            </a:pPr>
            <a:r>
              <a:rPr lang="es-CO" sz="6800" b="1" dirty="0" smtClean="0">
                <a:solidFill>
                  <a:srgbClr val="000000"/>
                </a:solidFill>
                <a:latin typeface="Calibri"/>
                <a:cs typeface="Calibri"/>
              </a:rPr>
              <a:t>Junta Central de Contadores (JCC)</a:t>
            </a:r>
          </a:p>
          <a:p>
            <a:pPr marL="118872" indent="0" algn="just">
              <a:buNone/>
            </a:pPr>
            <a:r>
              <a:rPr lang="es-CO" sz="3200" dirty="0">
                <a:latin typeface="Calibri"/>
                <a:cs typeface="Calibri"/>
              </a:rPr>
              <a:t> </a:t>
            </a:r>
            <a:r>
              <a:rPr lang="es-CO" dirty="0" smtClean="0">
                <a:latin typeface="Calibri"/>
                <a:cs typeface="Calibri"/>
              </a:rPr>
              <a:t>     </a:t>
            </a:r>
          </a:p>
          <a:p>
            <a:pPr marL="118872" indent="0" algn="just">
              <a:buNone/>
            </a:pPr>
            <a:endParaRPr lang="es-CO" dirty="0">
              <a:latin typeface="Calibri"/>
              <a:cs typeface="Calibri"/>
            </a:endParaRPr>
          </a:p>
          <a:p>
            <a:pPr marL="118872" indent="0" algn="just">
              <a:buNone/>
            </a:pPr>
            <a:endParaRPr lang="es-CO" dirty="0" smtClean="0">
              <a:latin typeface="Calibri"/>
              <a:cs typeface="Calibri"/>
            </a:endParaRPr>
          </a:p>
          <a:p>
            <a:pPr marL="118872" indent="0" algn="just">
              <a:buNone/>
            </a:pPr>
            <a:endParaRPr lang="es-CO" dirty="0">
              <a:latin typeface="Calibri"/>
              <a:cs typeface="Calibri"/>
            </a:endParaRPr>
          </a:p>
          <a:p>
            <a:pPr marL="118872" indent="0" algn="just">
              <a:buNone/>
            </a:pPr>
            <a:endParaRPr lang="es-CO" dirty="0">
              <a:latin typeface="Calibri"/>
              <a:cs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4532-26BC-DF40-A712-0E3C5A879A42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390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500" y="203200"/>
            <a:ext cx="8763000" cy="1308100"/>
          </a:xfrm>
        </p:spPr>
        <p:txBody>
          <a:bodyPr>
            <a:noAutofit/>
          </a:bodyPr>
          <a:lstStyle/>
          <a:p>
            <a:r>
              <a:rPr lang="es-CO" sz="4400" b="1" dirty="0" smtClean="0">
                <a:latin typeface="Calibri"/>
                <a:cs typeface="Calibri"/>
              </a:rPr>
              <a:t> </a:t>
            </a:r>
            <a:r>
              <a:rPr lang="es-CO" b="1" dirty="0" smtClean="0">
                <a:solidFill>
                  <a:srgbClr val="9C0001"/>
                </a:solidFill>
                <a:latin typeface="Calibri"/>
                <a:cs typeface="Calibri"/>
              </a:rPr>
              <a:t>Algunas F</a:t>
            </a:r>
            <a:r>
              <a:rPr lang="es-CO" sz="4400" b="1" dirty="0" smtClean="0">
                <a:solidFill>
                  <a:srgbClr val="9C0001"/>
                </a:solidFill>
                <a:latin typeface="Calibri"/>
                <a:cs typeface="Calibri"/>
              </a:rPr>
              <a:t>unciones de la autoridad de normalización - CTCP</a:t>
            </a:r>
            <a:endParaRPr lang="es-CO" sz="4400" b="1" dirty="0">
              <a:solidFill>
                <a:srgbClr val="9C0001"/>
              </a:solidFill>
              <a:latin typeface="Calibri"/>
              <a:cs typeface="Calibri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0500" y="1628800"/>
            <a:ext cx="8845996" cy="5112568"/>
          </a:xfrm>
        </p:spPr>
        <p:txBody>
          <a:bodyPr>
            <a:normAutofit fontScale="92500"/>
          </a:bodyPr>
          <a:lstStyle/>
          <a:p>
            <a:r>
              <a:rPr lang="es-CO" sz="3600" b="1" dirty="0" smtClean="0">
                <a:solidFill>
                  <a:srgbClr val="000000"/>
                </a:solidFill>
                <a:cs typeface="Calibri"/>
              </a:rPr>
              <a:t>Proponer las normas NIF y Aseguramiento a las </a:t>
            </a:r>
            <a:r>
              <a:rPr lang="es-CO" sz="3600" b="1" dirty="0">
                <a:solidFill>
                  <a:srgbClr val="000000"/>
                </a:solidFill>
                <a:cs typeface="Calibri"/>
              </a:rPr>
              <a:t>a</a:t>
            </a:r>
            <a:r>
              <a:rPr lang="es-CO" sz="3600" b="1" dirty="0" smtClean="0">
                <a:solidFill>
                  <a:srgbClr val="000000"/>
                </a:solidFill>
                <a:cs typeface="Calibri"/>
              </a:rPr>
              <a:t>utoridades de regulación</a:t>
            </a:r>
          </a:p>
          <a:p>
            <a:r>
              <a:rPr lang="es-CO" sz="3600" b="1" dirty="0" smtClean="0">
                <a:solidFill>
                  <a:srgbClr val="000000"/>
                </a:solidFill>
                <a:cs typeface="Calibri"/>
              </a:rPr>
              <a:t>Participar en los organismos internacionales que emiten normas – evitando la duplicación del trabajo realizado por otras instituciones</a:t>
            </a:r>
          </a:p>
          <a:p>
            <a:r>
              <a:rPr lang="es-CO" sz="3600" b="1" dirty="0" smtClean="0">
                <a:solidFill>
                  <a:srgbClr val="000000"/>
                </a:solidFill>
                <a:cs typeface="Calibri"/>
              </a:rPr>
              <a:t>Coordinar los procesos de divulgación, conocimiento y comprensión de las normas.</a:t>
            </a:r>
          </a:p>
          <a:p>
            <a:r>
              <a:rPr lang="es-CO" sz="3600" b="1" dirty="0">
                <a:solidFill>
                  <a:srgbClr val="000000"/>
                </a:solidFill>
                <a:cs typeface="Calibri"/>
              </a:rPr>
              <a:t>Ser Organo consultor del estado</a:t>
            </a:r>
          </a:p>
          <a:p>
            <a:r>
              <a:rPr lang="es-CO" sz="3600" b="1" dirty="0" smtClean="0">
                <a:solidFill>
                  <a:srgbClr val="000000"/>
                </a:solidFill>
                <a:cs typeface="Calibri"/>
              </a:rPr>
              <a:t>Resolver consultas </a:t>
            </a:r>
          </a:p>
          <a:p>
            <a:endParaRPr lang="es-CO" sz="2800" b="1" dirty="0" smtClean="0">
              <a:latin typeface="Calibri"/>
              <a:cs typeface="Calibri"/>
            </a:endParaRPr>
          </a:p>
          <a:p>
            <a:endParaRPr lang="es-CO" dirty="0">
              <a:latin typeface="Calibri"/>
              <a:cs typeface="Calibri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4532-26BC-DF40-A712-0E3C5A879A4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688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248525"/>
            <a:ext cx="8229600" cy="175384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CO" sz="6000" dirty="0" smtClean="0"/>
              <a:t>GRUPOS DE APLICACIÓN DE LAS NIF </a:t>
            </a:r>
            <a:endParaRPr lang="es-CO" sz="6000" dirty="0"/>
          </a:p>
        </p:txBody>
      </p:sp>
    </p:spTree>
    <p:extLst>
      <p:ext uri="{BB962C8B-B14F-4D97-AF65-F5344CB8AC3E}">
        <p14:creationId xmlns:p14="http://schemas.microsoft.com/office/powerpoint/2010/main" val="2150369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Título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CO" sz="2400" b="1" dirty="0" smtClean="0">
                <a:solidFill>
                  <a:schemeClr val="bg1"/>
                </a:solidFill>
              </a:rPr>
              <a:t>EL MODELO DE CONVERGENCIA Y LAS  NORMAS DE INFORMACIÓN FINANCIERA EN COLOMBIA </a:t>
            </a:r>
            <a:endParaRPr lang="es-CO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38191"/>
              </p:ext>
            </p:extLst>
          </p:nvPr>
        </p:nvGraphicFramePr>
        <p:xfrm>
          <a:off x="179512" y="1113409"/>
          <a:ext cx="8856984" cy="6650480"/>
        </p:xfrm>
        <a:graphic>
          <a:graphicData uri="http://schemas.openxmlformats.org/drawingml/2006/table">
            <a:tbl>
              <a:tblPr/>
              <a:tblGrid>
                <a:gridCol w="2729102"/>
                <a:gridCol w="2599490"/>
                <a:gridCol w="3528392"/>
              </a:tblGrid>
              <a:tr h="361552"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GRUPO 1</a:t>
                      </a:r>
                      <a:endParaRPr kumimoji="0" lang="es-CO" altLang="es-CO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457200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charset="0"/>
                        </a:rPr>
                        <a:t>GRUPO 2</a:t>
                      </a:r>
                      <a:endParaRPr kumimoji="0" lang="es-CO" altLang="es-CO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GRUPO 3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  <a:tr h="5423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IFRS Full (NIIF Plenas)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IFRS SMEs (NIIF </a:t>
                      </a:r>
                      <a:r>
                        <a:rPr kumimoji="0" lang="en-US" altLang="es-CO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para</a:t>
                      </a:r>
                      <a:r>
                        <a:rPr kumimoji="0" lang="en-US" alt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 </a:t>
                      </a:r>
                      <a:r>
                        <a:rPr kumimoji="0" lang="en-US" altLang="es-CO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las</a:t>
                      </a:r>
                      <a:r>
                        <a:rPr kumimoji="0" lang="en-US" alt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 PYMES)</a:t>
                      </a:r>
                      <a:endParaRPr kumimoji="0" lang="es-CO" altLang="es-CO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Modelo local de Contabilidad simplificada</a:t>
                      </a:r>
                      <a:endParaRPr kumimoji="0" lang="es-CO" altLang="es-CO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</a:tr>
              <a:tr h="2817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Emisores de valores, entidades de interés público, y empresas grandes (30000 SMLMV y 200 trabajadores) que sean matrices, asociadas o negocios conjuntos de una entidad que aplique NIIF Plenas.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Entidades del grupo 2 o 3 que voluntariamente decidan aplicar normas del grupo 1.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Entidades que no cumplan los requisitos  del grupo 1 o 3.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s-CO" altLang="es-CO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Entidades del grupo 3 que voluntariamente decidan aplicar normas del Grupo 2.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Entidades que cumplan todos los siguientes requisitos: 1) Planta de personal no superior a 10 trabajadores; 2) Activos no superiores a 500 SMMLV; 3) Ingresos inferiores a 6.000 SMMLV. También se aplica a las Personas naturales.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s-CO" altLang="es-CO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Entidades formalizadas que cumplan todos los requisitos del Art. 499 del E.T.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</a:tr>
              <a:tr h="128049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Dec.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2784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de 2012. Mod. Dec. 1851,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3023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, 3024 de 2013, 2267 y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2615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 de 2014.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Dec.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3022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de 2013,  Mod Dec. 2267 de 2014.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Dec. 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2706</a:t>
                      </a:r>
                      <a:r>
                        <a:rPr kumimoji="0" lang="es-CO" altLang="es-CO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itchFamily="-84" charset="0"/>
                        </a:rPr>
                        <a:t> de 2012. Mod. Dec. 3019 de 2013.</a:t>
                      </a: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EAF2"/>
                    </a:solidFill>
                  </a:tcPr>
                </a:tc>
              </a:tr>
              <a:tr h="74311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B2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itchFamily="-84" charset="0"/>
                          <a:ea typeface="ＭＳ Ｐゴシック" pitchFamily="-8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O" altLang="es-CO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-84" charset="0"/>
                      </a:endParaRPr>
                    </a:p>
                  </a:txBody>
                  <a:tcPr marL="46770" marR="4677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9AA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550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5870221"/>
            <a:ext cx="8856983" cy="871147"/>
          </a:xfrm>
        </p:spPr>
        <p:txBody>
          <a:bodyPr>
            <a:normAutofit fontScale="90000"/>
          </a:bodyPr>
          <a:lstStyle/>
          <a:p>
            <a:pPr lvl="0"/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>Decretos </a:t>
            </a:r>
            <a:r>
              <a:rPr lang="es-CO" sz="3600" dirty="0" smtClean="0">
                <a:solidFill>
                  <a:srgbClr val="FF0000"/>
                </a:solidFill>
              </a:rPr>
              <a:t>2784 </a:t>
            </a:r>
            <a:r>
              <a:rPr lang="es-CO" sz="3600" dirty="0" smtClean="0"/>
              <a:t>de 2012, 1851, </a:t>
            </a:r>
            <a:r>
              <a:rPr lang="es-CO" altLang="es-CO" sz="3600" b="1" dirty="0">
                <a:solidFill>
                  <a:srgbClr val="FF0000"/>
                </a:solidFill>
                <a:ea typeface="Calibri" pitchFamily="-84" charset="0"/>
              </a:rPr>
              <a:t>3023</a:t>
            </a:r>
            <a:r>
              <a:rPr lang="es-CO" altLang="es-CO" sz="3600" b="1" dirty="0">
                <a:solidFill>
                  <a:srgbClr val="002060"/>
                </a:solidFill>
                <a:ea typeface="Calibri" pitchFamily="-84" charset="0"/>
              </a:rPr>
              <a:t>, 3024 de 2013, 2267 y </a:t>
            </a:r>
            <a:r>
              <a:rPr lang="es-CO" altLang="es-CO" sz="3600" b="1" dirty="0">
                <a:solidFill>
                  <a:srgbClr val="FF0000"/>
                </a:solidFill>
                <a:ea typeface="Calibri" pitchFamily="-84" charset="0"/>
              </a:rPr>
              <a:t>2615</a:t>
            </a:r>
            <a:r>
              <a:rPr lang="es-CO" altLang="es-CO" sz="3600" b="1" dirty="0">
                <a:solidFill>
                  <a:srgbClr val="002060"/>
                </a:solidFill>
                <a:ea typeface="Calibri" pitchFamily="-84" charset="0"/>
              </a:rPr>
              <a:t> de 2014.</a:t>
            </a:r>
            <a:br>
              <a:rPr lang="es-CO" altLang="es-CO" sz="3600" b="1" dirty="0">
                <a:solidFill>
                  <a:srgbClr val="002060"/>
                </a:solidFill>
                <a:ea typeface="Calibri" pitchFamily="-84" charset="0"/>
              </a:rPr>
            </a:br>
            <a:endParaRPr lang="es-CO" sz="36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88640"/>
            <a:ext cx="7520940" cy="788391"/>
          </a:xfrm>
        </p:spPr>
        <p:txBody>
          <a:bodyPr>
            <a:normAutofit/>
          </a:bodyPr>
          <a:lstStyle/>
          <a:p>
            <a:pPr marL="239713" indent="0" algn="ctr">
              <a:buNone/>
            </a:pPr>
            <a:r>
              <a:rPr lang="es-CO" sz="4000" dirty="0" smtClean="0">
                <a:solidFill>
                  <a:srgbClr val="9C0001"/>
                </a:solidFill>
                <a:latin typeface="Calibri"/>
                <a:cs typeface="Calibri"/>
              </a:rPr>
              <a:t>ENTIDADES DEL GRUPO 1</a:t>
            </a:r>
            <a:endParaRPr lang="es-CO" sz="4000" b="0" dirty="0">
              <a:solidFill>
                <a:srgbClr val="9C0001"/>
              </a:solidFill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125260" y="1227553"/>
            <a:ext cx="2242159" cy="90396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rgbClr val="000000"/>
                </a:solidFill>
              </a:rPr>
              <a:t>Emisores de valores</a:t>
            </a:r>
            <a:endParaRPr lang="es-CO" sz="1600" b="1" dirty="0">
              <a:solidFill>
                <a:srgbClr val="000000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455102" y="1352812"/>
            <a:ext cx="2404998" cy="65135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Entidades con títulos inscritos en el RNVE</a:t>
            </a:r>
            <a:endParaRPr lang="es-CO" sz="1600" dirty="0"/>
          </a:p>
        </p:txBody>
      </p:sp>
      <p:sp>
        <p:nvSpPr>
          <p:cNvPr id="10" name="9 Flecha derecha"/>
          <p:cNvSpPr/>
          <p:nvPr/>
        </p:nvSpPr>
        <p:spPr>
          <a:xfrm>
            <a:off x="202504" y="2131513"/>
            <a:ext cx="2242159" cy="10020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rgbClr val="000000"/>
                </a:solidFill>
              </a:rPr>
              <a:t>Entidades  de interés público</a:t>
            </a:r>
            <a:endParaRPr lang="es-CO" sz="1600" b="1" dirty="0">
              <a:solidFill>
                <a:srgbClr val="00000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192066" y="3248415"/>
            <a:ext cx="2242159" cy="10020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rgbClr val="000000"/>
                </a:solidFill>
              </a:rPr>
              <a:t>Entidades de tamaño Grande</a:t>
            </a:r>
            <a:endParaRPr lang="es-CO" sz="1600" b="1" dirty="0">
              <a:solidFill>
                <a:srgbClr val="000000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2482242" y="2195708"/>
            <a:ext cx="2404998" cy="9378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/>
              <a:t>Entidades que captan, manejan o administran recursos del público</a:t>
            </a:r>
            <a:endParaRPr lang="es-CO" sz="1600" dirty="0"/>
          </a:p>
        </p:txBody>
      </p:sp>
      <p:sp>
        <p:nvSpPr>
          <p:cNvPr id="28" name="27 Terminador"/>
          <p:cNvSpPr/>
          <p:nvPr/>
        </p:nvSpPr>
        <p:spPr>
          <a:xfrm>
            <a:off x="507514" y="4250495"/>
            <a:ext cx="1223146" cy="434394"/>
          </a:xfrm>
          <a:prstGeom prst="flowChartTerminator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Más de 200 empleados</a:t>
            </a:r>
            <a:endParaRPr lang="es-CO" sz="1400" dirty="0"/>
          </a:p>
        </p:txBody>
      </p:sp>
      <p:grpSp>
        <p:nvGrpSpPr>
          <p:cNvPr id="76" name="75 Grupo"/>
          <p:cNvGrpSpPr/>
          <p:nvPr/>
        </p:nvGrpSpPr>
        <p:grpSpPr>
          <a:xfrm>
            <a:off x="225469" y="4045908"/>
            <a:ext cx="259080" cy="1098113"/>
            <a:chOff x="225469" y="4045908"/>
            <a:chExt cx="259080" cy="1098113"/>
          </a:xfrm>
        </p:grpSpPr>
        <p:cxnSp>
          <p:nvCxnSpPr>
            <p:cNvPr id="24" name="23 Conector recto"/>
            <p:cNvCxnSpPr/>
            <p:nvPr/>
          </p:nvCxnSpPr>
          <p:spPr>
            <a:xfrm>
              <a:off x="225469" y="4045908"/>
              <a:ext cx="0" cy="10981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 de flecha"/>
            <p:cNvCxnSpPr/>
            <p:nvPr/>
          </p:nvCxnSpPr>
          <p:spPr>
            <a:xfrm>
              <a:off x="225469" y="4350703"/>
              <a:ext cx="256992" cy="2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 de flecha"/>
            <p:cNvCxnSpPr/>
            <p:nvPr/>
          </p:nvCxnSpPr>
          <p:spPr>
            <a:xfrm>
              <a:off x="227557" y="5141929"/>
              <a:ext cx="256992" cy="20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30 Terminador"/>
          <p:cNvSpPr/>
          <p:nvPr/>
        </p:nvSpPr>
        <p:spPr>
          <a:xfrm>
            <a:off x="509602" y="4826000"/>
            <a:ext cx="1223146" cy="1044222"/>
          </a:xfrm>
          <a:prstGeom prst="flowChartTerminator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Más de 30.000 SMLMV de activos</a:t>
            </a:r>
            <a:endParaRPr lang="es-CO" sz="1400" dirty="0"/>
          </a:p>
        </p:txBody>
      </p:sp>
      <p:sp>
        <p:nvSpPr>
          <p:cNvPr id="34" name="33 Rectángulo redondeado"/>
          <p:cNvSpPr/>
          <p:nvPr/>
        </p:nvSpPr>
        <p:spPr>
          <a:xfrm>
            <a:off x="2494769" y="3400777"/>
            <a:ext cx="2430049" cy="74207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400" dirty="0" smtClean="0">
                <a:solidFill>
                  <a:schemeClr val="bg1"/>
                </a:solidFill>
              </a:rPr>
              <a:t>Con</a:t>
            </a:r>
            <a:r>
              <a:rPr lang="es-CO" sz="1600" dirty="0" smtClean="0">
                <a:solidFill>
                  <a:schemeClr val="bg1"/>
                </a:solidFill>
              </a:rPr>
              <a:t> requisitos especiales</a:t>
            </a:r>
            <a:endParaRPr lang="es-CO" sz="1600" dirty="0">
              <a:solidFill>
                <a:schemeClr val="bg1"/>
              </a:solidFill>
            </a:endParaRPr>
          </a:p>
        </p:txBody>
      </p:sp>
      <p:grpSp>
        <p:nvGrpSpPr>
          <p:cNvPr id="77" name="76 Grupo"/>
          <p:cNvGrpSpPr/>
          <p:nvPr/>
        </p:nvGrpSpPr>
        <p:grpSpPr>
          <a:xfrm>
            <a:off x="4887240" y="2195708"/>
            <a:ext cx="711893" cy="685278"/>
            <a:chOff x="4887240" y="2195708"/>
            <a:chExt cx="711893" cy="685278"/>
          </a:xfrm>
        </p:grpSpPr>
        <p:cxnSp>
          <p:nvCxnSpPr>
            <p:cNvPr id="36" name="35 Conector angular"/>
            <p:cNvCxnSpPr/>
            <p:nvPr/>
          </p:nvCxnSpPr>
          <p:spPr>
            <a:xfrm>
              <a:off x="4887240" y="2474934"/>
              <a:ext cx="711893" cy="40605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angular"/>
            <p:cNvCxnSpPr/>
            <p:nvPr/>
          </p:nvCxnSpPr>
          <p:spPr>
            <a:xfrm flipV="1">
              <a:off x="4924818" y="2195708"/>
              <a:ext cx="636738" cy="28653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38 Terminador"/>
          <p:cNvSpPr/>
          <p:nvPr/>
        </p:nvSpPr>
        <p:spPr>
          <a:xfrm>
            <a:off x="5599133" y="2589234"/>
            <a:ext cx="1553227" cy="839766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Bancos, CF, CFC, CF, OCGS, aseguradoras</a:t>
            </a:r>
            <a:endParaRPr lang="es-CO" sz="1200" dirty="0"/>
          </a:p>
        </p:txBody>
      </p:sp>
      <p:sp>
        <p:nvSpPr>
          <p:cNvPr id="40" name="39 Terminador"/>
          <p:cNvSpPr/>
          <p:nvPr/>
        </p:nvSpPr>
        <p:spPr>
          <a:xfrm>
            <a:off x="5574082" y="1844824"/>
            <a:ext cx="1553227" cy="642636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SC, SCB, SAFPC, SF, BV, SADCV y otros</a:t>
            </a:r>
            <a:endParaRPr lang="es-CO" sz="1200" dirty="0"/>
          </a:p>
        </p:txBody>
      </p:sp>
      <p:sp>
        <p:nvSpPr>
          <p:cNvPr id="49" name="48 Flecha derecha"/>
          <p:cNvSpPr/>
          <p:nvPr/>
        </p:nvSpPr>
        <p:spPr>
          <a:xfrm>
            <a:off x="5112708" y="1615859"/>
            <a:ext cx="2202491" cy="1252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0" name="49 Rectángulo"/>
          <p:cNvSpPr/>
          <p:nvPr/>
        </p:nvSpPr>
        <p:spPr>
          <a:xfrm>
            <a:off x="7587898" y="1352812"/>
            <a:ext cx="1455893" cy="538618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rgbClr val="FFFFFF"/>
                </a:solidFill>
              </a:rPr>
              <a:t>NIIF - EFS y EFC</a:t>
            </a:r>
            <a:r>
              <a:rPr lang="es-MX" sz="1400" dirty="0" smtClean="0">
                <a:solidFill>
                  <a:srgbClr val="000000"/>
                </a:solidFill>
              </a:rPr>
              <a:t> </a:t>
            </a:r>
            <a:endParaRPr lang="es-CO" sz="1400" dirty="0">
              <a:solidFill>
                <a:srgbClr val="000000"/>
              </a:solidFill>
            </a:endParaRPr>
          </a:p>
        </p:txBody>
      </p:sp>
      <p:grpSp>
        <p:nvGrpSpPr>
          <p:cNvPr id="80" name="79 Grupo"/>
          <p:cNvGrpSpPr/>
          <p:nvPr/>
        </p:nvGrpSpPr>
        <p:grpSpPr>
          <a:xfrm>
            <a:off x="5813120" y="3195446"/>
            <a:ext cx="1166485" cy="754169"/>
            <a:chOff x="5813120" y="3195446"/>
            <a:chExt cx="1166485" cy="754169"/>
          </a:xfrm>
        </p:grpSpPr>
        <p:cxnSp>
          <p:nvCxnSpPr>
            <p:cNvPr id="52" name="51 Conector angular"/>
            <p:cNvCxnSpPr>
              <a:endCxn id="59" idx="0"/>
            </p:cNvCxnSpPr>
            <p:nvPr/>
          </p:nvCxnSpPr>
          <p:spPr>
            <a:xfrm>
              <a:off x="6413325" y="3561044"/>
              <a:ext cx="566280" cy="388571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angular"/>
            <p:cNvCxnSpPr/>
            <p:nvPr/>
          </p:nvCxnSpPr>
          <p:spPr>
            <a:xfrm rot="5400000">
              <a:off x="5750229" y="3258337"/>
              <a:ext cx="727028" cy="60124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57 Rectángulo"/>
          <p:cNvSpPr/>
          <p:nvPr/>
        </p:nvSpPr>
        <p:spPr>
          <a:xfrm>
            <a:off x="5461000" y="3947527"/>
            <a:ext cx="939800" cy="5115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No titulos</a:t>
            </a:r>
          </a:p>
          <a:p>
            <a:pPr algn="ctr"/>
            <a:r>
              <a:rPr lang="es-CO" sz="1200" dirty="0" smtClean="0"/>
              <a:t>RNVE</a:t>
            </a:r>
            <a:endParaRPr lang="es-CO" sz="1200" dirty="0"/>
          </a:p>
        </p:txBody>
      </p:sp>
      <p:sp>
        <p:nvSpPr>
          <p:cNvPr id="59" name="58 Rectángulo"/>
          <p:cNvSpPr/>
          <p:nvPr/>
        </p:nvSpPr>
        <p:spPr>
          <a:xfrm>
            <a:off x="6604346" y="3949615"/>
            <a:ext cx="750518" cy="5094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/>
              <a:t>Títulos RNVE</a:t>
            </a:r>
            <a:endParaRPr lang="es-CO" sz="1200" dirty="0"/>
          </a:p>
        </p:txBody>
      </p:sp>
      <p:cxnSp>
        <p:nvCxnSpPr>
          <p:cNvPr id="61" name="60 Conector recto de flecha"/>
          <p:cNvCxnSpPr>
            <a:stCxn id="58" idx="2"/>
          </p:cNvCxnSpPr>
          <p:nvPr/>
        </p:nvCxnSpPr>
        <p:spPr>
          <a:xfrm>
            <a:off x="5930900" y="4459111"/>
            <a:ext cx="94641" cy="100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Rectángulo redondeado"/>
          <p:cNvSpPr/>
          <p:nvPr/>
        </p:nvSpPr>
        <p:spPr>
          <a:xfrm>
            <a:off x="7569110" y="2996952"/>
            <a:ext cx="1465285" cy="2304256"/>
          </a:xfrm>
          <a:prstGeom prst="roundRect">
            <a:avLst/>
          </a:prstGeom>
          <a:solidFill>
            <a:srgbClr val="FF0000"/>
          </a:solidFill>
          <a:ln>
            <a:solidFill>
              <a:srgbClr val="4F81BD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 dirty="0" smtClean="0">
              <a:solidFill>
                <a:schemeClr val="bg1"/>
              </a:solidFill>
            </a:endParaRPr>
          </a:p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NIIF </a:t>
            </a:r>
            <a:r>
              <a:rPr lang="es-MX" sz="1400" dirty="0">
                <a:solidFill>
                  <a:schemeClr val="bg1"/>
                </a:solidFill>
              </a:rPr>
              <a:t>– </a:t>
            </a:r>
            <a:r>
              <a:rPr lang="es-MX" sz="1400" dirty="0" smtClean="0">
                <a:solidFill>
                  <a:schemeClr val="bg1"/>
                </a:solidFill>
              </a:rPr>
              <a:t>EFS </a:t>
            </a:r>
            <a:r>
              <a:rPr lang="es-MX" sz="1400" dirty="0">
                <a:solidFill>
                  <a:schemeClr val="bg1"/>
                </a:solidFill>
              </a:rPr>
              <a:t>(NIIF 39 Y 9 CARTERA </a:t>
            </a:r>
            <a:r>
              <a:rPr lang="es-MX" sz="1400" dirty="0" smtClean="0">
                <a:solidFill>
                  <a:schemeClr val="bg1"/>
                </a:solidFill>
              </a:rPr>
              <a:t>E INVERSIONES Y </a:t>
            </a:r>
            <a:r>
              <a:rPr lang="es-MX" sz="1400" dirty="0">
                <a:solidFill>
                  <a:schemeClr val="bg1"/>
                </a:solidFill>
              </a:rPr>
              <a:t>NIIF 4 SEGUROS) Y </a:t>
            </a:r>
            <a:endParaRPr lang="es-MX" sz="1400" dirty="0" smtClean="0">
              <a:solidFill>
                <a:schemeClr val="bg1"/>
              </a:solidFill>
            </a:endParaRPr>
          </a:p>
          <a:p>
            <a:pPr algn="ctr"/>
            <a:endParaRPr lang="es-MX" sz="1400" dirty="0">
              <a:solidFill>
                <a:schemeClr val="bg1"/>
              </a:solidFill>
            </a:endParaRPr>
          </a:p>
          <a:p>
            <a:pPr algn="ctr"/>
            <a:r>
              <a:rPr lang="es-MX" sz="1400" dirty="0" smtClean="0">
                <a:solidFill>
                  <a:schemeClr val="bg1"/>
                </a:solidFill>
              </a:rPr>
              <a:t>NIIF</a:t>
            </a:r>
            <a:r>
              <a:rPr lang="es-MX" sz="1400" dirty="0">
                <a:solidFill>
                  <a:schemeClr val="bg1"/>
                </a:solidFill>
              </a:rPr>
              <a:t>- </a:t>
            </a:r>
            <a:r>
              <a:rPr lang="es-MX" sz="1400" dirty="0" smtClean="0">
                <a:solidFill>
                  <a:schemeClr val="bg1"/>
                </a:solidFill>
              </a:rPr>
              <a:t>EFC</a:t>
            </a:r>
          </a:p>
          <a:p>
            <a:pPr algn="ctr"/>
            <a:endParaRPr lang="es-CO" sz="1400" dirty="0">
              <a:solidFill>
                <a:schemeClr val="bg1"/>
              </a:solidFill>
            </a:endParaRPr>
          </a:p>
          <a:p>
            <a:pPr algn="ctr"/>
            <a:endParaRPr lang="es-MX" sz="1400" dirty="0" smtClean="0">
              <a:solidFill>
                <a:srgbClr val="FFFFFF"/>
              </a:solidFill>
            </a:endParaRPr>
          </a:p>
        </p:txBody>
      </p:sp>
      <p:cxnSp>
        <p:nvCxnSpPr>
          <p:cNvPr id="73" name="72 Conector recto de flecha"/>
          <p:cNvCxnSpPr>
            <a:stCxn id="59" idx="3"/>
          </p:cNvCxnSpPr>
          <p:nvPr/>
        </p:nvCxnSpPr>
        <p:spPr>
          <a:xfrm flipV="1">
            <a:off x="7354864" y="4142855"/>
            <a:ext cx="233034" cy="615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Flecha derecha"/>
          <p:cNvSpPr/>
          <p:nvPr/>
        </p:nvSpPr>
        <p:spPr>
          <a:xfrm>
            <a:off x="7206638" y="2231720"/>
            <a:ext cx="264743" cy="626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9" name="78 Rectángulo"/>
          <p:cNvSpPr/>
          <p:nvPr/>
        </p:nvSpPr>
        <p:spPr>
          <a:xfrm>
            <a:off x="7589986" y="1968674"/>
            <a:ext cx="1455893" cy="62056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rgbClr val="FFFFFF"/>
                </a:solidFill>
              </a:rPr>
              <a:t>NIIF- EFS y EFC</a:t>
            </a:r>
            <a:r>
              <a:rPr lang="es-MX" sz="1400" dirty="0" smtClean="0">
                <a:solidFill>
                  <a:srgbClr val="000000"/>
                </a:solidFill>
              </a:rPr>
              <a:t> </a:t>
            </a:r>
            <a:endParaRPr lang="es-CO" sz="1400" dirty="0">
              <a:solidFill>
                <a:srgbClr val="000000"/>
              </a:solidFill>
            </a:endParaRPr>
          </a:p>
        </p:txBody>
      </p:sp>
      <p:graphicFrame>
        <p:nvGraphicFramePr>
          <p:cNvPr id="25" name="Tab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46231"/>
              </p:ext>
            </p:extLst>
          </p:nvPr>
        </p:nvGraphicFramePr>
        <p:xfrm>
          <a:off x="2652888" y="4383447"/>
          <a:ext cx="227192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19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solidFill>
                            <a:srgbClr val="FFFFFF"/>
                          </a:solidFill>
                        </a:rPr>
                        <a:t>NIIF – EFS Y EFC</a:t>
                      </a:r>
                      <a:endParaRPr lang="es-CO" sz="18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A4532-26BC-DF40-A712-0E3C5A879A42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6530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10" grpId="0" animBg="1"/>
      <p:bldP spid="11" grpId="0" animBg="1"/>
      <p:bldP spid="12" grpId="0" animBg="1"/>
      <p:bldP spid="28" grpId="0" animBg="1"/>
      <p:bldP spid="31" grpId="0" animBg="1"/>
      <p:bldP spid="34" grpId="0" animBg="1"/>
      <p:bldP spid="39" grpId="0" animBg="1"/>
      <p:bldP spid="40" grpId="0" animBg="1"/>
      <p:bldP spid="49" grpId="0" animBg="1"/>
      <p:bldP spid="50" grpId="0" animBg="1"/>
      <p:bldP spid="58" grpId="0" animBg="1"/>
      <p:bldP spid="59" grpId="0" animBg="1"/>
      <p:bldP spid="70" grpId="0" animBg="1"/>
      <p:bldP spid="78" grpId="0" animBg="1"/>
      <p:bldP spid="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588272"/>
              </p:ext>
            </p:extLst>
          </p:nvPr>
        </p:nvGraphicFramePr>
        <p:xfrm>
          <a:off x="179512" y="188640"/>
          <a:ext cx="878497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6757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2116</Words>
  <Application>Microsoft Macintosh PowerPoint</Application>
  <PresentationFormat>Presentación en pantalla (4:3)</PresentationFormat>
  <Paragraphs>272</Paragraphs>
  <Slides>31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Tema de Office</vt:lpstr>
      <vt:lpstr>ESTADO ACTUAL DEL PROCESO DE CONVERGENCIA</vt:lpstr>
      <vt:lpstr>Agenda</vt:lpstr>
      <vt:lpstr>Objetivos de la Ley 1314 </vt:lpstr>
      <vt:lpstr> Autoridades responsables por la implementación de la Ley</vt:lpstr>
      <vt:lpstr> Algunas Funciones de la autoridad de normalización - CTCP</vt:lpstr>
      <vt:lpstr>GRUPOS DE APLICACIÓN DE LAS NIF </vt:lpstr>
      <vt:lpstr>Presentación de PowerPoint</vt:lpstr>
      <vt:lpstr> Decretos 2784 de 2012, 1851, 3023, 3024 de 2013, 2267 y 2615 de 2014. </vt:lpstr>
      <vt:lpstr>Presentación de PowerPoint</vt:lpstr>
      <vt:lpstr>Presentación de PowerPoint</vt:lpstr>
      <vt:lpstr>CRONOGRAMA DE APLICACIÓN </vt:lpstr>
      <vt:lpstr>Cronograma de aplicación de las Normas de Información Financiera. *Salvo que deban presentar EF a la BVC o corten EF en un período diferente.</vt:lpstr>
      <vt:lpstr>1. PERIODO DE PREPARACIÓN OBLIGATORIA Año 2013 (Grupo 1 y 3) y 2014 (Grupo 2)</vt:lpstr>
      <vt:lpstr> 2. PERIODO DE TRANSICIÓN Año 2014 (Grupo 1 y 3) y 2015 (Grupo 2)</vt:lpstr>
      <vt:lpstr> 3. PRIMER PERÍODO  DE APLICACIÓN DEL NUEVO MARCO TÉCNICO NORMATIVO  Año 2015 (Grupo 1 y 3) y 2016 (Grupo 2)</vt:lpstr>
      <vt:lpstr>MTN DE LAS NORMAS DE ASEGURAMIENTO DE LA INFORMACIÓN (NAI)</vt:lpstr>
      <vt:lpstr> NORMAS DE ASEGURAMIENTO DE LA INFORMACIÓN – DECRETO 0302/15  - aplican 01/01/16    </vt:lpstr>
      <vt:lpstr>NORMAS DE ASEGURAMIENTO DE LA INFORMACIÓN   DECRETO 0302/15      </vt:lpstr>
      <vt:lpstr> OTROS ASPECTOS</vt:lpstr>
      <vt:lpstr>Presentación de PowerPoint</vt:lpstr>
      <vt:lpstr> Las NIIF en Europa   </vt:lpstr>
      <vt:lpstr>Normas expedidas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ALGUNAS ACTIVIDADES DE CAPACITACION Y DIVULGACION</vt:lpstr>
      <vt:lpstr>MUCHAS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Diplomado en NIIF</dc:title>
  <dc:creator>Alba Rocio Carvajal Sandoval - Cont</dc:creator>
  <cp:lastModifiedBy>GUSTAVO SERRANO AMAYA</cp:lastModifiedBy>
  <cp:revision>361</cp:revision>
  <dcterms:created xsi:type="dcterms:W3CDTF">2013-10-31T21:43:24Z</dcterms:created>
  <dcterms:modified xsi:type="dcterms:W3CDTF">2015-02-24T22:40:35Z</dcterms:modified>
</cp:coreProperties>
</file>