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16" r:id="rId1"/>
  </p:sldMasterIdLst>
  <p:notesMasterIdLst>
    <p:notesMasterId r:id="rId30"/>
  </p:notesMasterIdLst>
  <p:handoutMasterIdLst>
    <p:handoutMasterId r:id="rId31"/>
  </p:handoutMasterIdLst>
  <p:sldIdLst>
    <p:sldId id="256" r:id="rId2"/>
    <p:sldId id="276" r:id="rId3"/>
    <p:sldId id="281" r:id="rId4"/>
    <p:sldId id="277" r:id="rId5"/>
    <p:sldId id="278" r:id="rId6"/>
    <p:sldId id="279" r:id="rId7"/>
    <p:sldId id="280" r:id="rId8"/>
    <p:sldId id="282" r:id="rId9"/>
    <p:sldId id="283" r:id="rId10"/>
    <p:sldId id="284" r:id="rId11"/>
    <p:sldId id="285" r:id="rId12"/>
    <p:sldId id="266" r:id="rId13"/>
    <p:sldId id="267" r:id="rId14"/>
    <p:sldId id="268" r:id="rId15"/>
    <p:sldId id="269" r:id="rId16"/>
    <p:sldId id="270" r:id="rId17"/>
    <p:sldId id="271" r:id="rId18"/>
    <p:sldId id="272" r:id="rId19"/>
    <p:sldId id="273" r:id="rId20"/>
    <p:sldId id="274" r:id="rId21"/>
    <p:sldId id="287" r:id="rId22"/>
    <p:sldId id="286" r:id="rId23"/>
    <p:sldId id="288" r:id="rId24"/>
    <p:sldId id="275" r:id="rId25"/>
    <p:sldId id="292" r:id="rId26"/>
    <p:sldId id="293" r:id="rId27"/>
    <p:sldId id="294" r:id="rId28"/>
    <p:sldId id="296" r:id="rId29"/>
  </p:sldIdLst>
  <p:sldSz cx="9144000" cy="6858000" type="screen4x3"/>
  <p:notesSz cx="6797675" cy="9926638"/>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12" autoAdjust="0"/>
  </p:normalViewPr>
  <p:slideViewPr>
    <p:cSldViewPr>
      <p:cViewPr varScale="1">
        <p:scale>
          <a:sx n="70" d="100"/>
          <a:sy n="70" d="100"/>
        </p:scale>
        <p:origin x="-51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46073" cy="495994"/>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3850052" y="0"/>
            <a:ext cx="2946073" cy="495994"/>
          </a:xfrm>
          <a:prstGeom prst="rect">
            <a:avLst/>
          </a:prstGeom>
        </p:spPr>
        <p:txBody>
          <a:bodyPr vert="horz" lIns="91440" tIns="45720" rIns="91440" bIns="45720" rtlCol="0"/>
          <a:lstStyle>
            <a:lvl1pPr algn="r">
              <a:defRPr sz="1200"/>
            </a:lvl1pPr>
          </a:lstStyle>
          <a:p>
            <a:fld id="{347DD5B6-7515-48AE-972B-69E33AA1332E}" type="datetimeFigureOut">
              <a:rPr lang="es-CO" smtClean="0"/>
              <a:pPr/>
              <a:t>02/08/2011</a:t>
            </a:fld>
            <a:endParaRPr lang="es-CO"/>
          </a:p>
        </p:txBody>
      </p:sp>
      <p:sp>
        <p:nvSpPr>
          <p:cNvPr id="4" name="3 Marcador de pie de página"/>
          <p:cNvSpPr>
            <a:spLocks noGrp="1"/>
          </p:cNvSpPr>
          <p:nvPr>
            <p:ph type="ftr" sz="quarter" idx="2"/>
          </p:nvPr>
        </p:nvSpPr>
        <p:spPr>
          <a:xfrm>
            <a:off x="0" y="9428952"/>
            <a:ext cx="2946073" cy="495994"/>
          </a:xfrm>
          <a:prstGeom prst="rect">
            <a:avLst/>
          </a:prstGeom>
        </p:spPr>
        <p:txBody>
          <a:bodyPr vert="horz" lIns="91440" tIns="45720" rIns="91440" bIns="45720"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3850052" y="9428952"/>
            <a:ext cx="2946073" cy="495994"/>
          </a:xfrm>
          <a:prstGeom prst="rect">
            <a:avLst/>
          </a:prstGeom>
        </p:spPr>
        <p:txBody>
          <a:bodyPr vert="horz" lIns="91440" tIns="45720" rIns="91440" bIns="45720" rtlCol="0" anchor="b"/>
          <a:lstStyle>
            <a:lvl1pPr algn="r">
              <a:defRPr sz="1200"/>
            </a:lvl1pPr>
          </a:lstStyle>
          <a:p>
            <a:fld id="{39C46595-2DB0-4234-9B32-97960A0F524C}" type="slidenum">
              <a:rPr lang="es-CO" smtClean="0"/>
              <a:pPr/>
              <a:t>‹Nº›</a:t>
            </a:fld>
            <a:endParaRPr lang="es-CO"/>
          </a:p>
        </p:txBody>
      </p:sp>
    </p:spTree>
    <p:extLst>
      <p:ext uri="{BB962C8B-B14F-4D97-AF65-F5344CB8AC3E}">
        <p14:creationId xmlns:p14="http://schemas.microsoft.com/office/powerpoint/2010/main" val="1039777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2945659" cy="496332"/>
          </a:xfrm>
          <a:prstGeom prst="rect">
            <a:avLst/>
          </a:prstGeom>
        </p:spPr>
        <p:txBody>
          <a:bodyPr vert="horz" lIns="92958" tIns="46479" rIns="92958" bIns="46479" rtlCol="0"/>
          <a:lstStyle>
            <a:lvl1pPr algn="l">
              <a:defRPr sz="1200"/>
            </a:lvl1pPr>
          </a:lstStyle>
          <a:p>
            <a:endParaRPr lang="es-CO"/>
          </a:p>
        </p:txBody>
      </p:sp>
      <p:sp>
        <p:nvSpPr>
          <p:cNvPr id="3" name="2 Marcador de fecha"/>
          <p:cNvSpPr>
            <a:spLocks noGrp="1"/>
          </p:cNvSpPr>
          <p:nvPr>
            <p:ph type="dt" idx="1"/>
          </p:nvPr>
        </p:nvSpPr>
        <p:spPr>
          <a:xfrm>
            <a:off x="3850444" y="0"/>
            <a:ext cx="2945659" cy="496332"/>
          </a:xfrm>
          <a:prstGeom prst="rect">
            <a:avLst/>
          </a:prstGeom>
        </p:spPr>
        <p:txBody>
          <a:bodyPr vert="horz" lIns="92958" tIns="46479" rIns="92958" bIns="46479" rtlCol="0"/>
          <a:lstStyle>
            <a:lvl1pPr algn="r">
              <a:defRPr sz="1200"/>
            </a:lvl1pPr>
          </a:lstStyle>
          <a:p>
            <a:fld id="{3267B059-D1D4-4C86-A922-AB398ABC6148}" type="datetimeFigureOut">
              <a:rPr lang="es-CO" smtClean="0"/>
              <a:pPr/>
              <a:t>02/08/2011</a:t>
            </a:fld>
            <a:endParaRPr lang="es-CO"/>
          </a:p>
        </p:txBody>
      </p:sp>
      <p:sp>
        <p:nvSpPr>
          <p:cNvPr id="4" name="3 Marcador de imagen de diapositiva"/>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958" tIns="46479" rIns="92958" bIns="46479" rtlCol="0" anchor="ctr"/>
          <a:lstStyle/>
          <a:p>
            <a:endParaRPr lang="es-CO"/>
          </a:p>
        </p:txBody>
      </p:sp>
      <p:sp>
        <p:nvSpPr>
          <p:cNvPr id="5" name="4 Marcador de notas"/>
          <p:cNvSpPr>
            <a:spLocks noGrp="1"/>
          </p:cNvSpPr>
          <p:nvPr>
            <p:ph type="body" sz="quarter" idx="3"/>
          </p:nvPr>
        </p:nvSpPr>
        <p:spPr>
          <a:xfrm>
            <a:off x="679768" y="4715154"/>
            <a:ext cx="5438140" cy="4466987"/>
          </a:xfrm>
          <a:prstGeom prst="rect">
            <a:avLst/>
          </a:prstGeom>
        </p:spPr>
        <p:txBody>
          <a:bodyPr vert="horz" lIns="92958" tIns="46479" rIns="92958" bIns="46479"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1" y="9428583"/>
            <a:ext cx="2945659" cy="496332"/>
          </a:xfrm>
          <a:prstGeom prst="rect">
            <a:avLst/>
          </a:prstGeom>
        </p:spPr>
        <p:txBody>
          <a:bodyPr vert="horz" lIns="92958" tIns="46479" rIns="92958" bIns="46479"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50444" y="9428583"/>
            <a:ext cx="2945659" cy="496332"/>
          </a:xfrm>
          <a:prstGeom prst="rect">
            <a:avLst/>
          </a:prstGeom>
        </p:spPr>
        <p:txBody>
          <a:bodyPr vert="horz" lIns="92958" tIns="46479" rIns="92958" bIns="46479" rtlCol="0" anchor="b"/>
          <a:lstStyle>
            <a:lvl1pPr algn="r">
              <a:defRPr sz="1200"/>
            </a:lvl1pPr>
          </a:lstStyle>
          <a:p>
            <a:fld id="{49C08772-B6C0-44D4-A398-C82968E91382}" type="slidenum">
              <a:rPr lang="es-CO" smtClean="0"/>
              <a:pPr/>
              <a:t>‹Nº›</a:t>
            </a:fld>
            <a:endParaRPr lang="es-CO"/>
          </a:p>
        </p:txBody>
      </p:sp>
    </p:spTree>
    <p:extLst>
      <p:ext uri="{BB962C8B-B14F-4D97-AF65-F5344CB8AC3E}">
        <p14:creationId xmlns:p14="http://schemas.microsoft.com/office/powerpoint/2010/main" val="1443797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49C08772-B6C0-44D4-A398-C82968E91382}" type="slidenum">
              <a:rPr lang="es-CO" smtClean="0"/>
              <a:pPr/>
              <a:t>12</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859DE173-2770-4A4F-A5D9-AC7FFB62984F}" type="datetime1">
              <a:rPr lang="es-CO" smtClean="0"/>
              <a:pPr/>
              <a:t>02/08/2011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7A78EAF-32E2-41FD-B673-EC8B73989293}" type="datetime1">
              <a:rPr lang="es-CO" smtClean="0"/>
              <a:pPr/>
              <a:t>02/08/2011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19642EF-B7D6-41CD-9058-5654B27D6795}" type="datetime1">
              <a:rPr lang="es-CO" smtClean="0"/>
              <a:pPr/>
              <a:t>02/08/2011</a:t>
            </a:fld>
            <a:endParaRPr lang="es-CO"/>
          </a:p>
        </p:txBody>
      </p:sp>
      <p:sp>
        <p:nvSpPr>
          <p:cNvPr id="5" name="4 Marcador de pie de página"/>
          <p:cNvSpPr>
            <a:spLocks noGrp="1"/>
          </p:cNvSpPr>
          <p:nvPr>
            <p:ph type="ftr" sz="quarter" idx="11"/>
          </p:nvPr>
        </p:nvSpPr>
        <p:spPr>
          <a:xfrm>
            <a:off x="2640597" y="6377459"/>
            <a:ext cx="3836404" cy="365125"/>
          </a:xfrm>
        </p:spPr>
        <p:txBody>
          <a:bodyPr/>
          <a:lstStyle/>
          <a:p>
            <a:endParaRPr lang="es-CO"/>
          </a:p>
        </p:txBody>
      </p:sp>
      <p:sp>
        <p:nvSpPr>
          <p:cNvPr id="6" name="5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p:cNvSpPr>
            <a:spLocks noGrp="1"/>
          </p:cNvSpPr>
          <p:nvPr>
            <p:ph type="body"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38281CB-85A6-4414-8CEE-CE815271C3D7}" type="datetime1">
              <a:rPr lang="es-CO" smtClean="0"/>
              <a:pPr/>
              <a:t>02/08/2011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EC23F15-59C1-41D4-AFC2-7A581430D5BD}" type="datetime1">
              <a:rPr lang="es-CO" smtClean="0"/>
              <a:pPr/>
              <a:t>02/08/2011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A8841363-BFAA-4CA8-81C0-40C76B8EEDF0}" type="datetime1">
              <a:rPr lang="es-CO" smtClean="0"/>
              <a:pPr/>
              <a:t>02/08/2011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p:cNvSpPr>
            <a:spLocks noGrp="1"/>
          </p:cNvSpPr>
          <p:nvPr>
            <p:ph type="body"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38281CB-85A6-4414-8CEE-CE815271C3D7}" type="datetime1">
              <a:rPr lang="es-CO" smtClean="0"/>
              <a:pPr/>
              <a:t>02/08/2011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p:cNvSpPr>
            <a:spLocks noGrp="1"/>
          </p:cNvSpPr>
          <p:nvPr>
            <p:ph type="body"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38281CB-85A6-4414-8CEE-CE815271C3D7}" type="datetime1">
              <a:rPr lang="es-CO" smtClean="0"/>
              <a:pPr/>
              <a:t>02/08/2011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p:cNvSpPr>
            <a:spLocks noGrp="1"/>
          </p:cNvSpPr>
          <p:nvPr>
            <p:ph type="body"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D38281CB-85A6-4414-8CEE-CE815271C3D7}" type="datetime1">
              <a:rPr lang="es-CO" smtClean="0"/>
              <a:pPr/>
              <a:t>02/08/2011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F74BE44-4DEE-43FC-87A4-06DB20AB8BEB}" type="datetime1">
              <a:rPr lang="es-CO" smtClean="0"/>
              <a:pPr/>
              <a:t>02/08/2011</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C60753D8-868E-4B84-805D-159B27465AA2}" type="datetime1">
              <a:rPr lang="es-CO" smtClean="0"/>
              <a:pPr/>
              <a:t>02/08/2011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511AD3D3-CB2E-4D24-9F0F-079F9AAC6E43}" type="slidenum">
              <a:rPr lang="es-CO" smtClean="0"/>
              <a:pPr/>
              <a:t>‹Nº›</a:t>
            </a:fld>
            <a:endParaRPr lang="es-CO"/>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D63B9C6F-76D6-4F81-82C5-2EA7738D08C3}" type="datetime1">
              <a:rPr lang="es-CO" smtClean="0"/>
              <a:pPr/>
              <a:t>02/08/2011</a:t>
            </a:fld>
            <a:endParaRPr lang="es-CO"/>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CO"/>
          </a:p>
        </p:txBody>
      </p:sp>
      <p:sp>
        <p:nvSpPr>
          <p:cNvPr id="7" name="6 Marcador de número de diapositiva"/>
          <p:cNvSpPr>
            <a:spLocks noGrp="1"/>
          </p:cNvSpPr>
          <p:nvPr>
            <p:ph type="sldNum" sz="quarter" idx="12"/>
          </p:nvPr>
        </p:nvSpPr>
        <p:spPr>
          <a:xfrm>
            <a:off x="8339328" y="1170432"/>
            <a:ext cx="733864" cy="201168"/>
          </a:xfrm>
        </p:spPr>
        <p:txBody>
          <a:bodyPr/>
          <a:lstStyle/>
          <a:p>
            <a:fld id="{511AD3D3-CB2E-4D24-9F0F-079F9AAC6E43}" type="slidenum">
              <a:rPr lang="es-CO" smtClean="0"/>
              <a:pPr/>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38281CB-85A6-4414-8CEE-CE815271C3D7}" type="datetime1">
              <a:rPr lang="es-CO" smtClean="0"/>
              <a:pPr/>
              <a:t>02/08/2011</a:t>
            </a:fld>
            <a:endParaRPr lang="es-CO"/>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CO"/>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11AD3D3-CB2E-4D24-9F0F-079F9AAC6E43}"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4417" r:id="rId1"/>
    <p:sldLayoutId id="2147484418" r:id="rId2"/>
    <p:sldLayoutId id="2147484419" r:id="rId3"/>
    <p:sldLayoutId id="2147484420" r:id="rId4"/>
    <p:sldLayoutId id="2147484421" r:id="rId5"/>
    <p:sldLayoutId id="2147484422" r:id="rId6"/>
    <p:sldLayoutId id="2147484423" r:id="rId7"/>
    <p:sldLayoutId id="2147484424" r:id="rId8"/>
    <p:sldLayoutId id="2147484425" r:id="rId9"/>
    <p:sldLayoutId id="2147484426" r:id="rId10"/>
    <p:sldLayoutId id="2147484427" r:id="rId11"/>
    <p:sldLayoutId id="2147484428" r:id="rId12"/>
  </p:sldLayoutIdLst>
  <p:hf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72816"/>
            <a:ext cx="8077200" cy="1673352"/>
          </a:xfrm>
        </p:spPr>
        <p:txBody>
          <a:bodyPr>
            <a:noAutofit/>
          </a:bodyPr>
          <a:lstStyle/>
          <a:p>
            <a:r>
              <a:rPr lang="es-CO" sz="4400" b="1" dirty="0" smtClean="0">
                <a:solidFill>
                  <a:schemeClr val="accent1"/>
                </a:solidFill>
              </a:rPr>
              <a:t>EL PROCESO DE IMPLEMENTACION DE LA LEY 1314 DE 2009</a:t>
            </a:r>
            <a:endParaRPr lang="es-CO" sz="4400" b="1" dirty="0">
              <a:solidFill>
                <a:schemeClr val="accent1"/>
              </a:solidFill>
            </a:endParaRPr>
          </a:p>
        </p:txBody>
      </p:sp>
      <p:sp>
        <p:nvSpPr>
          <p:cNvPr id="3" name="2 Subtítulo"/>
          <p:cNvSpPr>
            <a:spLocks noGrp="1"/>
          </p:cNvSpPr>
          <p:nvPr>
            <p:ph type="subTitle" idx="1"/>
          </p:nvPr>
        </p:nvSpPr>
        <p:spPr>
          <a:xfrm>
            <a:off x="467544" y="5661248"/>
            <a:ext cx="8077200" cy="518888"/>
          </a:xfrm>
        </p:spPr>
        <p:txBody>
          <a:bodyPr>
            <a:normAutofit/>
          </a:bodyPr>
          <a:lstStyle/>
          <a:p>
            <a:r>
              <a:rPr lang="es-CO" sz="3200" dirty="0" smtClean="0"/>
              <a:t>Gabriel Suárez Cortes</a:t>
            </a:r>
            <a:endParaRPr lang="es-CO"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52728"/>
          </a:xfrm>
        </p:spPr>
        <p:txBody>
          <a:bodyPr>
            <a:normAutofit/>
          </a:bodyPr>
          <a:lstStyle/>
          <a:p>
            <a:r>
              <a:rPr lang="es-CO" sz="3600" dirty="0" smtClean="0"/>
              <a:t>CONSISTENCIA DE LAS NORMAS QUE SE EXPIDAN</a:t>
            </a:r>
            <a:endParaRPr lang="es-CO" sz="3600" dirty="0"/>
          </a:p>
        </p:txBody>
      </p:sp>
      <p:sp>
        <p:nvSpPr>
          <p:cNvPr id="3" name="2 Marcador de contenido"/>
          <p:cNvSpPr>
            <a:spLocks noGrp="1"/>
          </p:cNvSpPr>
          <p:nvPr>
            <p:ph idx="1"/>
          </p:nvPr>
        </p:nvSpPr>
        <p:spPr>
          <a:xfrm>
            <a:off x="457200" y="2043751"/>
            <a:ext cx="8229600" cy="4625609"/>
          </a:xfrm>
        </p:spPr>
        <p:txBody>
          <a:bodyPr>
            <a:normAutofit/>
          </a:bodyPr>
          <a:lstStyle/>
          <a:p>
            <a:r>
              <a:rPr lang="es-CO" sz="3000" dirty="0" smtClean="0"/>
              <a:t>Las diferentes autoridades ”deberán garantizar que las normas…de  quienes participen en un mismo sector económico sean homogéneas, consistentes y comparables” (art 12)</a:t>
            </a:r>
          </a:p>
          <a:p>
            <a:pPr>
              <a:buNone/>
            </a:pPr>
            <a:endParaRPr lang="es-CO" sz="3000" dirty="0" smtClean="0"/>
          </a:p>
          <a:p>
            <a:r>
              <a:rPr lang="es-CO" sz="3000" dirty="0" smtClean="0"/>
              <a:t>Las Autoridades de Regulación deben analizar respecto de las normas “su conveniencia e implicaciones de acuerdo con el interés público y el bien común” (art 8-3) </a:t>
            </a:r>
            <a:endParaRPr lang="es-CO" sz="30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10</a:t>
            </a:fld>
            <a:endParaRPr lang="es-CO"/>
          </a:p>
        </p:txBody>
      </p:sp>
    </p:spTree>
    <p:extLst>
      <p:ext uri="{BB962C8B-B14F-4D97-AF65-F5344CB8AC3E}">
        <p14:creationId xmlns:p14="http://schemas.microsoft.com/office/powerpoint/2010/main" val="2958212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52728"/>
          </a:xfrm>
        </p:spPr>
        <p:txBody>
          <a:bodyPr>
            <a:normAutofit/>
          </a:bodyPr>
          <a:lstStyle/>
          <a:p>
            <a:r>
              <a:rPr lang="es-CO" sz="3600" dirty="0" smtClean="0"/>
              <a:t>FUNDAMENTOS DE LAS DECISIONES</a:t>
            </a:r>
            <a:endParaRPr lang="es-CO" sz="3600" dirty="0"/>
          </a:p>
        </p:txBody>
      </p:sp>
      <p:sp>
        <p:nvSpPr>
          <p:cNvPr id="3" name="2 Marcador de contenido"/>
          <p:cNvSpPr>
            <a:spLocks noGrp="1"/>
          </p:cNvSpPr>
          <p:nvPr>
            <p:ph idx="1"/>
          </p:nvPr>
        </p:nvSpPr>
        <p:spPr>
          <a:xfrm>
            <a:off x="457200" y="1988840"/>
            <a:ext cx="8229600" cy="4625609"/>
          </a:xfrm>
        </p:spPr>
        <p:txBody>
          <a:bodyPr>
            <a:normAutofit/>
          </a:bodyPr>
          <a:lstStyle/>
          <a:p>
            <a:r>
              <a:rPr lang="es-CO" sz="2900" dirty="0" smtClean="0"/>
              <a:t>Las Autoridades de Regulación “considerarán las recomendaciones y observaciones que, como consecuencia del análisis de los impactos de los proyectos, sean formuladas por la Dirección de Impuestos y Aduanas Nacionales, por  los organismos responsables del diseño y manejo de la política económica y por las autoridades estatales que ejerzan funciones de inspección, vigilancia o control” (art 7-2 y art 8-7) </a:t>
            </a:r>
            <a:endParaRPr lang="es-CO" sz="29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11</a:t>
            </a:fld>
            <a:endParaRPr lang="es-CO"/>
          </a:p>
        </p:txBody>
      </p:sp>
    </p:spTree>
    <p:extLst>
      <p:ext uri="{BB962C8B-B14F-4D97-AF65-F5344CB8AC3E}">
        <p14:creationId xmlns:p14="http://schemas.microsoft.com/office/powerpoint/2010/main" val="29026396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52728"/>
          </a:xfrm>
        </p:spPr>
        <p:txBody>
          <a:bodyPr>
            <a:normAutofit/>
          </a:bodyPr>
          <a:lstStyle/>
          <a:p>
            <a:r>
              <a:rPr lang="es-CO" sz="3600" b="1" dirty="0" smtClean="0"/>
              <a:t>METODOS DE CONVERGENCIA USADOS EN EL MUNDO</a:t>
            </a:r>
            <a:endParaRPr lang="es-CO" sz="3600" b="1" dirty="0"/>
          </a:p>
        </p:txBody>
      </p:sp>
      <p:sp>
        <p:nvSpPr>
          <p:cNvPr id="3" name="2 Marcador de contenido"/>
          <p:cNvSpPr>
            <a:spLocks noGrp="1"/>
          </p:cNvSpPr>
          <p:nvPr>
            <p:ph idx="1"/>
          </p:nvPr>
        </p:nvSpPr>
        <p:spPr>
          <a:xfrm>
            <a:off x="457200" y="2259775"/>
            <a:ext cx="8229600" cy="4625609"/>
          </a:xfrm>
        </p:spPr>
        <p:txBody>
          <a:bodyPr/>
          <a:lstStyle/>
          <a:p>
            <a:pPr marL="179388" indent="0" algn="just">
              <a:buNone/>
            </a:pPr>
            <a:r>
              <a:rPr lang="es-CO" sz="3000" dirty="0" smtClean="0"/>
              <a:t>En el Plan de Trabajo del </a:t>
            </a:r>
            <a:r>
              <a:rPr lang="es-CO" sz="3000" dirty="0" err="1" smtClean="0"/>
              <a:t>Staff</a:t>
            </a:r>
            <a:r>
              <a:rPr lang="es-CO" sz="3000" dirty="0" smtClean="0"/>
              <a:t> del SEC, publicado el 26 de mayo de 2011, se reconoció con claridad los diferentes enfoques de convergencia usados en el mundo, así: </a:t>
            </a:r>
          </a:p>
          <a:p>
            <a:pPr marL="1072134" lvl="2" indent="-514350" algn="just">
              <a:buClr>
                <a:schemeClr val="accent3">
                  <a:lumMod val="75000"/>
                </a:schemeClr>
              </a:buClr>
              <a:buFont typeface="+mj-lt"/>
              <a:buAutoNum type="arabicPeriod"/>
            </a:pPr>
            <a:r>
              <a:rPr lang="es-CO" dirty="0" smtClean="0"/>
              <a:t>Enfoque de convergencia</a:t>
            </a:r>
          </a:p>
          <a:p>
            <a:pPr marL="1072134" lvl="2" indent="-514350" algn="just">
              <a:buClr>
                <a:schemeClr val="accent3">
                  <a:lumMod val="75000"/>
                </a:schemeClr>
              </a:buClr>
              <a:buFont typeface="+mj-lt"/>
              <a:buAutoNum type="arabicPeriod"/>
            </a:pPr>
            <a:r>
              <a:rPr lang="es-CO" dirty="0" smtClean="0"/>
              <a:t>Enfoque de endoso</a:t>
            </a:r>
          </a:p>
          <a:p>
            <a:pPr marL="1072134" lvl="2" indent="-514350" algn="just">
              <a:buClr>
                <a:schemeClr val="accent3">
                  <a:lumMod val="75000"/>
                </a:schemeClr>
              </a:buClr>
              <a:buFont typeface="+mj-lt"/>
              <a:buAutoNum type="arabicPeriod"/>
            </a:pPr>
            <a:r>
              <a:rPr lang="es-CO" dirty="0" smtClean="0"/>
              <a:t>Enfoque de convergencia-endoso (</a:t>
            </a:r>
            <a:r>
              <a:rPr lang="es-CO" dirty="0" err="1" smtClean="0"/>
              <a:t>condorsement</a:t>
            </a:r>
            <a:r>
              <a:rPr lang="es-CO" dirty="0" smtClean="0"/>
              <a:t>) </a:t>
            </a:r>
            <a:endParaRPr lang="es-CO"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12</a:t>
            </a:fld>
            <a:endParaRPr lang="es-CO"/>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CO" sz="3800" b="1" dirty="0" smtClean="0"/>
              <a:t>ENFOQUE DE CONVERGENCIA</a:t>
            </a:r>
            <a:endParaRPr lang="es-CO" sz="3800" b="1" dirty="0"/>
          </a:p>
        </p:txBody>
      </p:sp>
      <p:sp>
        <p:nvSpPr>
          <p:cNvPr id="3" name="2 Marcador de contenido"/>
          <p:cNvSpPr>
            <a:spLocks noGrp="1"/>
          </p:cNvSpPr>
          <p:nvPr>
            <p:ph idx="1"/>
          </p:nvPr>
        </p:nvSpPr>
        <p:spPr>
          <a:xfrm>
            <a:off x="457200" y="1971743"/>
            <a:ext cx="8229600" cy="4625609"/>
          </a:xfrm>
        </p:spPr>
        <p:txBody>
          <a:bodyPr/>
          <a:lstStyle/>
          <a:p>
            <a:pPr algn="just"/>
            <a:endParaRPr lang="es-CO" sz="2800" dirty="0" smtClean="0"/>
          </a:p>
          <a:p>
            <a:pPr algn="just"/>
            <a:endParaRPr lang="es-CO" sz="2800" dirty="0" smtClean="0"/>
          </a:p>
          <a:p>
            <a:pPr algn="just"/>
            <a:r>
              <a:rPr lang="es-CO" sz="3100" dirty="0" smtClean="0"/>
              <a:t>Bajo este método los países “no adoptan los IFRS como los emite el IASB (…), estos países mantienen sus estándares locales pero hacen esfuerzos para convergerlos con IFRS en el futuro”.</a:t>
            </a:r>
            <a:endParaRPr lang="es-CO" sz="31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13</a:t>
            </a:fld>
            <a:endParaRPr lang="es-CO"/>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CO" sz="3800" b="1" dirty="0" smtClean="0"/>
              <a:t>ENFOQUE DE ENDOSO</a:t>
            </a:r>
            <a:endParaRPr lang="es-CO" sz="3800" b="1" dirty="0"/>
          </a:p>
        </p:txBody>
      </p:sp>
      <p:sp>
        <p:nvSpPr>
          <p:cNvPr id="3" name="2 Marcador de contenido"/>
          <p:cNvSpPr>
            <a:spLocks noGrp="1"/>
          </p:cNvSpPr>
          <p:nvPr>
            <p:ph idx="1"/>
          </p:nvPr>
        </p:nvSpPr>
        <p:spPr>
          <a:xfrm>
            <a:off x="457200" y="1988840"/>
            <a:ext cx="8229600" cy="4625609"/>
          </a:xfrm>
        </p:spPr>
        <p:txBody>
          <a:bodyPr>
            <a:normAutofit lnSpcReduction="10000"/>
          </a:bodyPr>
          <a:lstStyle/>
          <a:p>
            <a:pPr algn="just"/>
            <a:r>
              <a:rPr lang="es-CO" sz="2700" dirty="0" smtClean="0"/>
              <a:t>“… los países incorporan individualmente los IFRS dentro de su cuerpo de estándares locales. … El grado de desviación de los IFRS… puede variar bajo este enfoque. En algunos casos los países  adoptan los estándares exactamente como los emite el IASB… En otros casos, los países hacen modificaciones o adiciones a los IFRS individuales por diferentes razones…”</a:t>
            </a:r>
          </a:p>
          <a:p>
            <a:pPr algn="just"/>
            <a:endParaRPr lang="es-CO" dirty="0" smtClean="0"/>
          </a:p>
          <a:p>
            <a:pPr algn="just"/>
            <a:r>
              <a:rPr lang="es-CO" sz="2700" dirty="0"/>
              <a:t>P</a:t>
            </a:r>
            <a:r>
              <a:rPr lang="es-CO" sz="2700" dirty="0" smtClean="0"/>
              <a:t>ocos países han adoptado los IFRS sin modificaciones</a:t>
            </a:r>
            <a:endParaRPr lang="es-CO" sz="27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14</a:t>
            </a:fld>
            <a:endParaRPr lang="es-CO"/>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CO" sz="3400" b="1" dirty="0" smtClean="0"/>
              <a:t>PROCESO </a:t>
            </a:r>
            <a:r>
              <a:rPr lang="es-CO" sz="3400" dirty="0" smtClean="0"/>
              <a:t>DE CONVERGENCIA EN LA LEY</a:t>
            </a:r>
            <a:endParaRPr lang="es-CO" sz="3400" b="1" dirty="0"/>
          </a:p>
        </p:txBody>
      </p:sp>
      <p:sp>
        <p:nvSpPr>
          <p:cNvPr id="3" name="2 Marcador de contenido"/>
          <p:cNvSpPr>
            <a:spLocks noGrp="1"/>
          </p:cNvSpPr>
          <p:nvPr>
            <p:ph idx="1"/>
          </p:nvPr>
        </p:nvSpPr>
        <p:spPr>
          <a:xfrm>
            <a:off x="457200" y="2043751"/>
            <a:ext cx="8229600" cy="4625609"/>
          </a:xfrm>
        </p:spPr>
        <p:txBody>
          <a:bodyPr>
            <a:normAutofit/>
          </a:bodyPr>
          <a:lstStyle/>
          <a:p>
            <a:pPr algn="just"/>
            <a:endParaRPr lang="es-CO" sz="2400" dirty="0" smtClean="0"/>
          </a:p>
          <a:p>
            <a:pPr algn="just"/>
            <a:r>
              <a:rPr lang="es-CO" sz="2800" dirty="0" smtClean="0"/>
              <a:t>La Ley 1314 de 2009 estableció un único sistema denominado </a:t>
            </a:r>
            <a:r>
              <a:rPr lang="es-CO" sz="2800" b="1" dirty="0" smtClean="0">
                <a:solidFill>
                  <a:schemeClr val="accent3">
                    <a:lumMod val="75000"/>
                  </a:schemeClr>
                </a:solidFill>
              </a:rPr>
              <a:t>convergencia</a:t>
            </a:r>
            <a:r>
              <a:rPr lang="es-CO" sz="2800" dirty="0" smtClean="0"/>
              <a:t> de las normas contables, de información financiera y de aseguramiento de la información con estándares internacionales, el cual consiste en realizar, por parte del Consejo Técnico de la Contaduría Pública (CTCP), un </a:t>
            </a:r>
            <a:r>
              <a:rPr lang="es-CO" sz="2800" b="1" dirty="0" smtClean="0">
                <a:solidFill>
                  <a:schemeClr val="accent3">
                    <a:lumMod val="75000"/>
                  </a:schemeClr>
                </a:solidFill>
              </a:rPr>
              <a:t>debido</a:t>
            </a:r>
            <a:r>
              <a:rPr lang="es-CO" sz="2800" dirty="0" smtClean="0">
                <a:solidFill>
                  <a:schemeClr val="accent3">
                    <a:lumMod val="75000"/>
                  </a:schemeClr>
                </a:solidFill>
              </a:rPr>
              <a:t> </a:t>
            </a:r>
            <a:r>
              <a:rPr lang="es-CO" sz="2800" b="1" dirty="0" smtClean="0">
                <a:solidFill>
                  <a:schemeClr val="accent3">
                    <a:lumMod val="75000"/>
                  </a:schemeClr>
                </a:solidFill>
              </a:rPr>
              <a:t>proceso</a:t>
            </a:r>
            <a:r>
              <a:rPr lang="es-CO" sz="2800" dirty="0" smtClean="0">
                <a:solidFill>
                  <a:schemeClr val="accent3">
                    <a:lumMod val="75000"/>
                  </a:schemeClr>
                </a:solidFill>
              </a:rPr>
              <a:t> </a:t>
            </a:r>
            <a:r>
              <a:rPr lang="es-CO" sz="2800" dirty="0" smtClean="0"/>
              <a:t>detallado en la Ley</a:t>
            </a:r>
            <a:endParaRPr lang="es-CO" sz="28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15</a:t>
            </a:fld>
            <a:endParaRPr lang="es-CO"/>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800" b="1" smtClean="0"/>
              <a:t>CARACTERISTICAS PRINCIPALES DEL DEBIDO PROCESO</a:t>
            </a:r>
            <a:endParaRPr lang="es-CO" sz="3800" b="1" dirty="0"/>
          </a:p>
        </p:txBody>
      </p:sp>
      <p:sp>
        <p:nvSpPr>
          <p:cNvPr id="3" name="2 Marcador de contenido"/>
          <p:cNvSpPr>
            <a:spLocks noGrp="1"/>
          </p:cNvSpPr>
          <p:nvPr>
            <p:ph sz="half" idx="1"/>
          </p:nvPr>
        </p:nvSpPr>
        <p:spPr>
          <a:xfrm>
            <a:off x="323528" y="1773936"/>
            <a:ext cx="4038600" cy="4623816"/>
          </a:xfrm>
        </p:spPr>
        <p:txBody>
          <a:bodyPr numCol="1">
            <a:noAutofit/>
          </a:bodyPr>
          <a:lstStyle/>
          <a:p>
            <a:pPr algn="just"/>
            <a:r>
              <a:rPr lang="es-CO" sz="1800" dirty="0" smtClean="0"/>
              <a:t>Abierto</a:t>
            </a:r>
          </a:p>
          <a:p>
            <a:pPr algn="just"/>
            <a:endParaRPr lang="es-CO" sz="1000" dirty="0" smtClean="0"/>
          </a:p>
          <a:p>
            <a:pPr algn="just"/>
            <a:r>
              <a:rPr lang="es-CO" sz="1800" dirty="0" smtClean="0"/>
              <a:t>Transparente</a:t>
            </a:r>
          </a:p>
          <a:p>
            <a:pPr algn="just"/>
            <a:endParaRPr lang="es-CO" sz="1000" dirty="0" smtClean="0"/>
          </a:p>
          <a:p>
            <a:pPr algn="just"/>
            <a:r>
              <a:rPr lang="es-CO" sz="1800" dirty="0" smtClean="0"/>
              <a:t>De público conocimiento</a:t>
            </a:r>
          </a:p>
          <a:p>
            <a:pPr algn="just"/>
            <a:endParaRPr lang="es-CO" sz="1000" dirty="0" smtClean="0"/>
          </a:p>
          <a:p>
            <a:pPr algn="just"/>
            <a:r>
              <a:rPr lang="es-CO" sz="1800" dirty="0" smtClean="0"/>
              <a:t>Acorde a las buenas prácticas</a:t>
            </a:r>
          </a:p>
          <a:p>
            <a:pPr algn="just"/>
            <a:endParaRPr lang="es-CO" sz="1000" dirty="0" smtClean="0"/>
          </a:p>
          <a:p>
            <a:r>
              <a:rPr lang="es-CO" sz="1800" dirty="0" smtClean="0"/>
              <a:t>Evitar duplicar el trabajo efectuado por otras autoridades de normalización</a:t>
            </a:r>
          </a:p>
          <a:p>
            <a:pPr algn="just"/>
            <a:endParaRPr lang="es-CO" sz="1000" dirty="0" smtClean="0"/>
          </a:p>
          <a:p>
            <a:pPr algn="just"/>
            <a:r>
              <a:rPr lang="es-CO" sz="1800" dirty="0" smtClean="0"/>
              <a:t>Ágil</a:t>
            </a:r>
          </a:p>
          <a:p>
            <a:pPr algn="just"/>
            <a:endParaRPr lang="es-CO" sz="1000" dirty="0" smtClean="0"/>
          </a:p>
          <a:p>
            <a:pPr algn="just"/>
            <a:r>
              <a:rPr lang="es-CO" sz="1800" dirty="0" smtClean="0"/>
              <a:t>Flexible </a:t>
            </a:r>
          </a:p>
          <a:p>
            <a:pPr algn="just"/>
            <a:endParaRPr lang="es-CO" sz="1000" dirty="0" smtClean="0"/>
          </a:p>
          <a:p>
            <a:pPr algn="just"/>
            <a:r>
              <a:rPr lang="es-CO" sz="1800" dirty="0" smtClean="0"/>
              <a:t>Ponderar los costos y los beneficios, en la medida de lo posible, que producirían los proyectos</a:t>
            </a:r>
          </a:p>
          <a:p>
            <a:pPr algn="just"/>
            <a:endParaRPr lang="es-CO" sz="1800" dirty="0" smtClean="0"/>
          </a:p>
          <a:p>
            <a:pPr algn="just"/>
            <a:endParaRPr lang="es-CO" sz="1000" dirty="0" smtClean="0"/>
          </a:p>
        </p:txBody>
      </p:sp>
      <p:sp>
        <p:nvSpPr>
          <p:cNvPr id="5" name="4 Marcador de contenido"/>
          <p:cNvSpPr>
            <a:spLocks noGrp="1"/>
          </p:cNvSpPr>
          <p:nvPr>
            <p:ph sz="half" idx="2"/>
          </p:nvPr>
        </p:nvSpPr>
        <p:spPr/>
        <p:txBody>
          <a:bodyPr>
            <a:normAutofit fontScale="25000" lnSpcReduction="20000"/>
          </a:bodyPr>
          <a:lstStyle/>
          <a:p>
            <a:pPr algn="just">
              <a:buNone/>
            </a:pPr>
            <a:endParaRPr lang="es-CO" sz="100" dirty="0" smtClean="0"/>
          </a:p>
          <a:p>
            <a:pPr algn="just"/>
            <a:r>
              <a:rPr lang="es-CO" sz="1900" dirty="0" smtClean="0"/>
              <a:t>Considerar las diferencias entre los entes económicos para que las normas resulten razonables a tales circunstancias.</a:t>
            </a:r>
          </a:p>
          <a:p>
            <a:pPr algn="just"/>
            <a:endParaRPr lang="es-CO" sz="1900" dirty="0" smtClean="0"/>
          </a:p>
          <a:p>
            <a:pPr algn="just"/>
            <a:r>
              <a:rPr lang="es-CO" sz="1900" dirty="0" smtClean="0"/>
              <a:t>Considerar las recomendaciones que, fruto del análisis del impacto de los proyectos, sean formuladas por la DIAN, los organismos encargados de la política económica, por las entidades encargadas de la inspección, vigilancia o control, y por los participantes en las discusiones públicas</a:t>
            </a:r>
          </a:p>
          <a:p>
            <a:pPr algn="just"/>
            <a:endParaRPr lang="es-CO" sz="1900" dirty="0" smtClean="0"/>
          </a:p>
          <a:p>
            <a:pPr algn="just"/>
            <a:r>
              <a:rPr lang="es-CO" sz="1900" dirty="0" smtClean="0"/>
              <a:t>Promover un consenso nacional entorno a los proyectos</a:t>
            </a:r>
          </a:p>
          <a:p>
            <a:endParaRPr lang="es-CO"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16</a:t>
            </a:fld>
            <a:endParaRPr lang="es-CO"/>
          </a:p>
        </p:txBody>
      </p:sp>
      <p:sp>
        <p:nvSpPr>
          <p:cNvPr id="6" name="4 Marcador de contenido"/>
          <p:cNvSpPr txBox="1">
            <a:spLocks/>
          </p:cNvSpPr>
          <p:nvPr/>
        </p:nvSpPr>
        <p:spPr>
          <a:xfrm>
            <a:off x="4427984" y="1773936"/>
            <a:ext cx="4038600" cy="4623816"/>
          </a:xfrm>
          <a:prstGeom prst="rect">
            <a:avLst/>
          </a:prstGeom>
        </p:spPr>
        <p:txBody>
          <a:bodyPr>
            <a:normAutofit fontScale="92500" lnSpcReduction="10000"/>
          </a:bodyPr>
          <a:lstStyle/>
          <a:p>
            <a:pPr marL="438912" marR="0" lvl="0" indent="-320040" algn="just"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es-CO" sz="100" b="0" i="0" u="none" strike="noStrike" kern="1200" cap="none" spc="0" normalizeH="0" baseline="0" noProof="0" dirty="0" smtClean="0">
              <a:ln>
                <a:noFill/>
              </a:ln>
              <a:solidFill>
                <a:schemeClr val="tx1"/>
              </a:solidFill>
              <a:effectLst/>
              <a:uLnTx/>
              <a:uFillTx/>
              <a:latin typeface="+mn-lt"/>
              <a:ea typeface="+mn-ea"/>
              <a:cs typeface="+mn-cs"/>
            </a:endParaRPr>
          </a:p>
          <a:p>
            <a:pPr marL="438912" marR="0" lvl="0" indent="-320040" algn="just"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s-CO" sz="1900" b="0" i="0" u="none" strike="noStrike" kern="1200" cap="none" spc="0" normalizeH="0" baseline="0" noProof="0" dirty="0" smtClean="0">
                <a:ln>
                  <a:noFill/>
                </a:ln>
                <a:solidFill>
                  <a:schemeClr val="tx1"/>
                </a:solidFill>
                <a:effectLst/>
                <a:uLnTx/>
                <a:uFillTx/>
                <a:latin typeface="+mn-lt"/>
                <a:ea typeface="+mn-ea"/>
                <a:cs typeface="+mn-cs"/>
              </a:rPr>
              <a:t>Considerar las diferencias entre los entes económicos para que las normas resulten razonables a tales circunstancias.</a:t>
            </a:r>
          </a:p>
          <a:p>
            <a:pPr marL="438912" marR="0" lvl="0" indent="-320040" algn="just" defTabSz="914400" rtl="0" eaLnBrk="1" fontAlgn="auto" latinLnBrk="0" hangingPunct="1">
              <a:lnSpc>
                <a:spcPct val="100000"/>
              </a:lnSpc>
              <a:spcBef>
                <a:spcPts val="0"/>
              </a:spcBef>
              <a:spcAft>
                <a:spcPts val="0"/>
              </a:spcAft>
              <a:buClr>
                <a:schemeClr val="accent1"/>
              </a:buClr>
              <a:buSzPct val="80000"/>
              <a:buFont typeface="Wingdings 2"/>
              <a:buChar char=""/>
              <a:tabLst/>
              <a:defRPr/>
            </a:pPr>
            <a:endParaRPr kumimoji="0" lang="es-CO" sz="1900" b="0" i="0" u="none" strike="noStrike" kern="1200" cap="none" spc="0" normalizeH="0" baseline="0" noProof="0" dirty="0" smtClean="0">
              <a:ln>
                <a:noFill/>
              </a:ln>
              <a:solidFill>
                <a:schemeClr val="tx1"/>
              </a:solidFill>
              <a:effectLst/>
              <a:uLnTx/>
              <a:uFillTx/>
              <a:latin typeface="+mn-lt"/>
              <a:ea typeface="+mn-ea"/>
              <a:cs typeface="+mn-cs"/>
            </a:endParaRPr>
          </a:p>
          <a:p>
            <a:pPr marL="438912" marR="0" lvl="0" indent="-320040" algn="just"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s-CO" sz="1900" b="0" i="0" u="none" strike="noStrike" kern="1200" cap="none" spc="0" normalizeH="0" baseline="0" noProof="0" dirty="0" smtClean="0">
                <a:ln>
                  <a:noFill/>
                </a:ln>
                <a:solidFill>
                  <a:schemeClr val="tx1"/>
                </a:solidFill>
                <a:effectLst/>
                <a:uLnTx/>
                <a:uFillTx/>
                <a:latin typeface="+mn-lt"/>
                <a:ea typeface="+mn-ea"/>
                <a:cs typeface="+mn-cs"/>
              </a:rPr>
              <a:t>Considerar las recomendaciones que, fruto del análisis del impacto de los proyectos, sean formuladas por la DIAN, los organismos encargados de la política económica, por las entidades encargadas de la inspección, vigilancia o control, y por los participantes en las discusiones públicas</a:t>
            </a:r>
          </a:p>
          <a:p>
            <a:pPr marL="438912" marR="0" lvl="0" indent="-320040" algn="just" defTabSz="914400" rtl="0" eaLnBrk="1" fontAlgn="auto" latinLnBrk="0" hangingPunct="1">
              <a:lnSpc>
                <a:spcPct val="100000"/>
              </a:lnSpc>
              <a:spcBef>
                <a:spcPts val="0"/>
              </a:spcBef>
              <a:spcAft>
                <a:spcPts val="0"/>
              </a:spcAft>
              <a:buClr>
                <a:schemeClr val="accent1"/>
              </a:buClr>
              <a:buSzPct val="80000"/>
              <a:buFont typeface="Wingdings 2"/>
              <a:buChar char=""/>
              <a:tabLst/>
              <a:defRPr/>
            </a:pPr>
            <a:endParaRPr kumimoji="0" lang="es-CO" sz="1900" b="0" i="0" u="none" strike="noStrike" kern="1200" cap="none" spc="0" normalizeH="0" baseline="0" noProof="0" dirty="0" smtClean="0">
              <a:ln>
                <a:noFill/>
              </a:ln>
              <a:solidFill>
                <a:schemeClr val="tx1"/>
              </a:solidFill>
              <a:effectLst/>
              <a:uLnTx/>
              <a:uFillTx/>
              <a:latin typeface="+mn-lt"/>
              <a:ea typeface="+mn-ea"/>
              <a:cs typeface="+mn-cs"/>
            </a:endParaRPr>
          </a:p>
          <a:p>
            <a:pPr marL="438912" marR="0" lvl="0" indent="-320040" algn="just" defTabSz="914400" rtl="0" eaLnBrk="1" fontAlgn="auto" latinLnBrk="0" hangingPunct="1">
              <a:lnSpc>
                <a:spcPct val="100000"/>
              </a:lnSpc>
              <a:spcBef>
                <a:spcPts val="0"/>
              </a:spcBef>
              <a:spcAft>
                <a:spcPts val="0"/>
              </a:spcAft>
              <a:buClr>
                <a:schemeClr val="accent1"/>
              </a:buClr>
              <a:buSzPct val="80000"/>
              <a:buFont typeface="Wingdings 2"/>
              <a:buChar char=""/>
              <a:tabLst/>
              <a:defRPr/>
            </a:pPr>
            <a:r>
              <a:rPr kumimoji="0" lang="es-CO" sz="1900" b="0" i="0" u="none" strike="noStrike" kern="1200" cap="none" spc="0" normalizeH="0" baseline="0" noProof="0" dirty="0" smtClean="0">
                <a:ln>
                  <a:noFill/>
                </a:ln>
                <a:solidFill>
                  <a:schemeClr val="tx1"/>
                </a:solidFill>
                <a:effectLst/>
                <a:uLnTx/>
                <a:uFillTx/>
                <a:latin typeface="+mn-lt"/>
                <a:ea typeface="+mn-ea"/>
                <a:cs typeface="+mn-cs"/>
              </a:rPr>
              <a:t>Promover un consenso nacional entorno a los proyectos</a:t>
            </a:r>
          </a:p>
          <a:p>
            <a:pPr marL="438912" marR="0" lvl="0" indent="-320040" algn="l" defTabSz="914400" rtl="0" eaLnBrk="1" fontAlgn="auto" latinLnBrk="0" hangingPunct="1">
              <a:lnSpc>
                <a:spcPct val="100000"/>
              </a:lnSpc>
              <a:spcBef>
                <a:spcPts val="0"/>
              </a:spcBef>
              <a:spcAft>
                <a:spcPts val="0"/>
              </a:spcAft>
              <a:buClr>
                <a:schemeClr val="accent1"/>
              </a:buClr>
              <a:buSzPct val="80000"/>
              <a:buFont typeface="Wingdings 2"/>
              <a:buChar char=""/>
              <a:tabLst/>
              <a:defRPr/>
            </a:pPr>
            <a:endParaRPr kumimoji="0" lang="es-CO"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RESUMEN DEL DEBIDO PROCESO</a:t>
            </a:r>
            <a:endParaRPr lang="es-CO" dirty="0"/>
          </a:p>
        </p:txBody>
      </p:sp>
      <p:sp>
        <p:nvSpPr>
          <p:cNvPr id="3" name="2 Marcador de contenido"/>
          <p:cNvSpPr>
            <a:spLocks noGrp="1"/>
          </p:cNvSpPr>
          <p:nvPr>
            <p:ph idx="1"/>
          </p:nvPr>
        </p:nvSpPr>
        <p:spPr/>
        <p:txBody>
          <a:bodyPr>
            <a:normAutofit/>
          </a:bodyPr>
          <a:lstStyle/>
          <a:p>
            <a:pPr algn="just"/>
            <a:r>
              <a:rPr lang="es-CO" sz="2600" b="1" u="sng" dirty="0" smtClean="0">
                <a:solidFill>
                  <a:schemeClr val="accent3">
                    <a:lumMod val="75000"/>
                  </a:schemeClr>
                </a:solidFill>
              </a:rPr>
              <a:t>PRIMERA ETAPA:</a:t>
            </a:r>
            <a:r>
              <a:rPr lang="es-CO" sz="2600" b="1" dirty="0" smtClean="0">
                <a:solidFill>
                  <a:schemeClr val="accent3">
                    <a:lumMod val="75000"/>
                  </a:schemeClr>
                </a:solidFill>
              </a:rPr>
              <a:t> </a:t>
            </a:r>
            <a:r>
              <a:rPr lang="es-CO" sz="2600" dirty="0" smtClean="0"/>
              <a:t>el CTCP tomará como referencia los estándares mas recientes que hayan sido expedidos, o próximos a expedirse, por organismos internacionales reconocidos a nivel mundial, junto con sus elementos y fundamentos de sus conclusiones.</a:t>
            </a:r>
          </a:p>
          <a:p>
            <a:pPr algn="just"/>
            <a:endParaRPr lang="es-CO" sz="2600" dirty="0" smtClean="0"/>
          </a:p>
          <a:p>
            <a:pPr algn="just"/>
            <a:r>
              <a:rPr lang="es-CO" sz="2600" b="1" u="sng" dirty="0" smtClean="0">
                <a:solidFill>
                  <a:schemeClr val="accent3">
                    <a:lumMod val="75000"/>
                  </a:schemeClr>
                </a:solidFill>
              </a:rPr>
              <a:t>SEGUNDA ETAPA:</a:t>
            </a:r>
            <a:r>
              <a:rPr lang="es-CO" sz="2600" b="1" dirty="0" smtClean="0">
                <a:solidFill>
                  <a:schemeClr val="accent3">
                    <a:lumMod val="75000"/>
                  </a:schemeClr>
                </a:solidFill>
              </a:rPr>
              <a:t> </a:t>
            </a:r>
            <a:r>
              <a:rPr lang="es-CO" sz="2600" dirty="0" smtClean="0"/>
              <a:t>El CTCP, con el apoyo de comités ad-honorem, de expertos y de los interesados, analizará técnicamente los estándares con el fin de establecer su conveniencia nacional, si se determina que resultarían eficaces o apropiados para los entes en Colombia.</a:t>
            </a:r>
            <a:endParaRPr lang="es-CO" sz="26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17</a:t>
            </a:fld>
            <a:endParaRPr lang="es-CO"/>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just"/>
            <a:r>
              <a:rPr lang="es-CO" sz="4100" b="1" dirty="0" smtClean="0"/>
              <a:t>RESUMEN DEL DEBIDO PROCESO</a:t>
            </a:r>
            <a:endParaRPr lang="es-CO" sz="4100" b="1" dirty="0"/>
          </a:p>
        </p:txBody>
      </p:sp>
      <p:sp>
        <p:nvSpPr>
          <p:cNvPr id="3" name="2 Marcador de contenido"/>
          <p:cNvSpPr>
            <a:spLocks noGrp="1"/>
          </p:cNvSpPr>
          <p:nvPr>
            <p:ph idx="1"/>
          </p:nvPr>
        </p:nvSpPr>
        <p:spPr>
          <a:xfrm>
            <a:off x="457200" y="1916832"/>
            <a:ext cx="8229600" cy="4625609"/>
          </a:xfrm>
        </p:spPr>
        <p:txBody>
          <a:bodyPr>
            <a:noAutofit/>
          </a:bodyPr>
          <a:lstStyle/>
          <a:p>
            <a:pPr algn="just"/>
            <a:r>
              <a:rPr lang="es-CO" sz="2300" b="1" u="sng" dirty="0" smtClean="0">
                <a:solidFill>
                  <a:schemeClr val="accent3">
                    <a:lumMod val="75000"/>
                  </a:schemeClr>
                </a:solidFill>
              </a:rPr>
              <a:t>TERCERA ETAPA:</a:t>
            </a:r>
            <a:r>
              <a:rPr lang="es-CO" sz="2300" dirty="0" smtClean="0"/>
              <a:t> como resultado de lo anterior, el CTCP elaborará los proyectos de normas que someterá a consideración de las autoridades de regulación a cargo del MHCP y MCIT, junto con las observaciones durante la exposición pública, y las razones técnicas que apoyan las recomendaciones.</a:t>
            </a:r>
          </a:p>
          <a:p>
            <a:pPr algn="just"/>
            <a:endParaRPr lang="es-CO" sz="2300" dirty="0" smtClean="0"/>
          </a:p>
          <a:p>
            <a:pPr algn="just"/>
            <a:r>
              <a:rPr lang="es-CO" sz="2300" b="1" u="sng" dirty="0" smtClean="0">
                <a:solidFill>
                  <a:schemeClr val="accent3">
                    <a:lumMod val="75000"/>
                  </a:schemeClr>
                </a:solidFill>
              </a:rPr>
              <a:t>CUARTA ETAPA:</a:t>
            </a:r>
            <a:r>
              <a:rPr lang="es-CO" sz="2300" dirty="0" smtClean="0"/>
              <a:t> las autoridades de regulación: </a:t>
            </a:r>
          </a:p>
          <a:p>
            <a:pPr marL="1110996" lvl="2" indent="-342900" algn="just">
              <a:buClr>
                <a:schemeClr val="accent3">
                  <a:lumMod val="75000"/>
                </a:schemeClr>
              </a:buClr>
              <a:buFont typeface="+mj-lt"/>
              <a:buAutoNum type="arabicParenR"/>
            </a:pPr>
            <a:r>
              <a:rPr lang="es-CO" sz="1400" dirty="0" smtClean="0"/>
              <a:t>Analizarán las recomendaciones del CTCP;</a:t>
            </a:r>
          </a:p>
          <a:p>
            <a:pPr marL="1110996" lvl="2" indent="-342900" algn="just">
              <a:buClr>
                <a:schemeClr val="accent3">
                  <a:lumMod val="75000"/>
                </a:schemeClr>
              </a:buClr>
              <a:buFont typeface="+mj-lt"/>
              <a:buAutoNum type="arabicParenR"/>
            </a:pPr>
            <a:r>
              <a:rPr lang="es-CO" sz="1400" dirty="0" smtClean="0"/>
              <a:t>Verificarán el debido proceso realizado por el CTCP;</a:t>
            </a:r>
          </a:p>
          <a:p>
            <a:pPr marL="1110996" lvl="2" indent="-342900" algn="just">
              <a:buClr>
                <a:schemeClr val="accent3">
                  <a:lumMod val="75000"/>
                </a:schemeClr>
              </a:buClr>
              <a:buFont typeface="+mj-lt"/>
              <a:buAutoNum type="arabicParenR"/>
            </a:pPr>
            <a:r>
              <a:rPr lang="es-CO" sz="1400" dirty="0" smtClean="0"/>
              <a:t>Considerarán las observaciones que, como consecuencia del análisis del impacto de los proyectos, formulen la DIAN, los organismos responsables de la política económica y por las entidades que ejercen funciones de inspección, vigilancia o control, y;</a:t>
            </a:r>
          </a:p>
          <a:p>
            <a:pPr marL="1110996" lvl="2" indent="-342900" algn="just">
              <a:buClr>
                <a:schemeClr val="accent3">
                  <a:lumMod val="75000"/>
                </a:schemeClr>
              </a:buClr>
              <a:buFont typeface="+mj-lt"/>
              <a:buAutoNum type="arabicParenR"/>
            </a:pPr>
            <a:r>
              <a:rPr lang="es-CO" sz="1400" dirty="0" smtClean="0"/>
              <a:t>Emitirán y publicarán las normas junto a sus conclusiones.</a:t>
            </a:r>
          </a:p>
          <a:p>
            <a:pPr lvl="2" algn="just"/>
            <a:endParaRPr lang="es-CO" sz="1400" dirty="0" smtClean="0"/>
          </a:p>
          <a:p>
            <a:pPr lvl="2" algn="just">
              <a:buNone/>
            </a:pPr>
            <a:endParaRPr lang="es-CO" sz="2100" dirty="0" smtClean="0"/>
          </a:p>
          <a:p>
            <a:pPr algn="just">
              <a:buNone/>
            </a:pPr>
            <a:r>
              <a:rPr lang="es-CO" sz="2100" dirty="0" smtClean="0"/>
              <a:t> </a:t>
            </a:r>
            <a:endParaRPr lang="es-CO" sz="21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18</a:t>
            </a:fld>
            <a:endParaRPr lang="es-CO"/>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600" b="1" dirty="0" smtClean="0"/>
              <a:t>CARACTERISTICAS DE LAS NORMAS A SER EXPEDIDAS</a:t>
            </a:r>
            <a:endParaRPr lang="es-CO" sz="3600" b="1" dirty="0"/>
          </a:p>
        </p:txBody>
      </p:sp>
      <p:sp>
        <p:nvSpPr>
          <p:cNvPr id="3" name="2 Marcador de contenido"/>
          <p:cNvSpPr>
            <a:spLocks noGrp="1"/>
          </p:cNvSpPr>
          <p:nvPr>
            <p:ph idx="1"/>
          </p:nvPr>
        </p:nvSpPr>
        <p:spPr>
          <a:xfrm>
            <a:off x="457200" y="2043751"/>
            <a:ext cx="8229600" cy="4625609"/>
          </a:xfrm>
        </p:spPr>
        <p:txBody>
          <a:bodyPr>
            <a:normAutofit/>
          </a:bodyPr>
          <a:lstStyle/>
          <a:p>
            <a:pPr marL="179388" indent="0" algn="just">
              <a:buNone/>
            </a:pPr>
            <a:r>
              <a:rPr lang="es-CO" sz="2800" dirty="0" smtClean="0"/>
              <a:t>El análisis de los estándares de referencia debe determinar si las normas a ser expedidas tienen las siguientes características:</a:t>
            </a:r>
          </a:p>
          <a:p>
            <a:pPr marL="179388" indent="0" algn="just">
              <a:buNone/>
            </a:pPr>
            <a:endParaRPr lang="es-CO" sz="1500" dirty="0" smtClean="0"/>
          </a:p>
          <a:p>
            <a:pPr lvl="2" algn="just">
              <a:buClr>
                <a:schemeClr val="accent3">
                  <a:lumMod val="75000"/>
                </a:schemeClr>
              </a:buClr>
            </a:pPr>
            <a:r>
              <a:rPr lang="es-CO" sz="2000" dirty="0" smtClean="0"/>
              <a:t>Conformar un sistema único y homogéneo</a:t>
            </a:r>
          </a:p>
          <a:p>
            <a:pPr lvl="2" algn="just">
              <a:buClr>
                <a:schemeClr val="accent3">
                  <a:lumMod val="75000"/>
                </a:schemeClr>
              </a:buClr>
            </a:pPr>
            <a:r>
              <a:rPr lang="es-CO" sz="2000" dirty="0" smtClean="0"/>
              <a:t>De alta calidad</a:t>
            </a:r>
          </a:p>
          <a:p>
            <a:pPr lvl="2" algn="just">
              <a:buClr>
                <a:schemeClr val="accent3">
                  <a:lumMod val="75000"/>
                </a:schemeClr>
              </a:buClr>
            </a:pPr>
            <a:r>
              <a:rPr lang="es-CO" sz="2000" dirty="0" smtClean="0"/>
              <a:t>Comprensible</a:t>
            </a:r>
          </a:p>
          <a:p>
            <a:pPr lvl="2" algn="just">
              <a:buClr>
                <a:schemeClr val="accent3">
                  <a:lumMod val="75000"/>
                </a:schemeClr>
              </a:buClr>
            </a:pPr>
            <a:r>
              <a:rPr lang="es-CO" sz="2000" dirty="0" smtClean="0"/>
              <a:t>Razonable</a:t>
            </a:r>
          </a:p>
          <a:p>
            <a:pPr lvl="2" algn="just">
              <a:buClr>
                <a:schemeClr val="accent3">
                  <a:lumMod val="75000"/>
                </a:schemeClr>
              </a:buClr>
            </a:pPr>
            <a:r>
              <a:rPr lang="es-CO" sz="2000" dirty="0" smtClean="0"/>
              <a:t>Apropiado </a:t>
            </a:r>
          </a:p>
          <a:p>
            <a:pPr lvl="2" algn="just">
              <a:buClr>
                <a:schemeClr val="accent3">
                  <a:lumMod val="75000"/>
                </a:schemeClr>
              </a:buClr>
            </a:pPr>
            <a:r>
              <a:rPr lang="es-CO" sz="2000" dirty="0" smtClean="0"/>
              <a:t>Que privilegie la realidad económica</a:t>
            </a:r>
          </a:p>
          <a:p>
            <a:pPr lvl="2" algn="just">
              <a:buClr>
                <a:schemeClr val="accent3">
                  <a:lumMod val="75000"/>
                </a:schemeClr>
              </a:buClr>
            </a:pPr>
            <a:r>
              <a:rPr lang="es-CO" sz="2000" dirty="0" smtClean="0"/>
              <a:t>Que sea independiente de la contabilidad tributaria</a:t>
            </a:r>
            <a:endParaRPr lang="es-CO" sz="20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19</a:t>
            </a:fld>
            <a:endParaRPr lang="es-CO"/>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OBJETIVOS DE LA LEY</a:t>
            </a:r>
            <a:endParaRPr lang="es-CO" dirty="0"/>
          </a:p>
        </p:txBody>
      </p:sp>
      <p:sp>
        <p:nvSpPr>
          <p:cNvPr id="3" name="2 Marcador de contenido"/>
          <p:cNvSpPr>
            <a:spLocks noGrp="1"/>
          </p:cNvSpPr>
          <p:nvPr>
            <p:ph idx="1"/>
          </p:nvPr>
        </p:nvSpPr>
        <p:spPr>
          <a:xfrm>
            <a:off x="457200" y="1916832"/>
            <a:ext cx="8229600" cy="4625609"/>
          </a:xfrm>
        </p:spPr>
        <p:txBody>
          <a:bodyPr>
            <a:normAutofit fontScale="92500" lnSpcReduction="10000"/>
          </a:bodyPr>
          <a:lstStyle/>
          <a:p>
            <a:r>
              <a:rPr lang="es-CO" dirty="0" smtClean="0"/>
              <a:t>Modernizar las normas contables y de auditoria del país para “mejorar la productividad, la competitividad y el desarrollo armónico de la actividad empresarial de las personas naturales y jurídicas…” (art 1)</a:t>
            </a:r>
          </a:p>
          <a:p>
            <a:endParaRPr lang="es-CO" dirty="0" smtClean="0"/>
          </a:p>
          <a:p>
            <a:r>
              <a:rPr lang="es-CO" dirty="0" smtClean="0"/>
              <a:t>“Apoyar la internacionalización de las relaciones económicas” mediante la observancia “de los principios de equidad, reciprocidad y conveniencia nacional” (art 1)</a:t>
            </a:r>
            <a:endParaRPr lang="es-CO"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2</a:t>
            </a:fld>
            <a:endParaRPr lang="es-CO"/>
          </a:p>
        </p:txBody>
      </p:sp>
    </p:spTree>
    <p:extLst>
      <p:ext uri="{BB962C8B-B14F-4D97-AF65-F5344CB8AC3E}">
        <p14:creationId xmlns:p14="http://schemas.microsoft.com/office/powerpoint/2010/main" val="34131138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52728"/>
          </a:xfrm>
        </p:spPr>
        <p:txBody>
          <a:bodyPr>
            <a:noAutofit/>
          </a:bodyPr>
          <a:lstStyle/>
          <a:p>
            <a:r>
              <a:rPr lang="es-CO" sz="2700" b="1" dirty="0" smtClean="0"/>
              <a:t>CARACTERISTICAS DE LA INFORMACION QUE DEBEN PRODUCIR LAS NORMAS A SER EXPEDIDAS</a:t>
            </a:r>
            <a:endParaRPr lang="es-CO" sz="2700" b="1" dirty="0"/>
          </a:p>
        </p:txBody>
      </p:sp>
      <p:sp>
        <p:nvSpPr>
          <p:cNvPr id="3" name="2 Marcador de contenido"/>
          <p:cNvSpPr>
            <a:spLocks noGrp="1"/>
          </p:cNvSpPr>
          <p:nvPr>
            <p:ph idx="1"/>
          </p:nvPr>
        </p:nvSpPr>
        <p:spPr>
          <a:xfrm>
            <a:off x="457200" y="1988840"/>
            <a:ext cx="8229600" cy="4625609"/>
          </a:xfrm>
        </p:spPr>
        <p:txBody>
          <a:bodyPr>
            <a:normAutofit/>
          </a:bodyPr>
          <a:lstStyle/>
          <a:p>
            <a:pPr marL="179388" indent="0" algn="just">
              <a:buNone/>
            </a:pPr>
            <a:r>
              <a:rPr lang="es-CO" sz="2600" dirty="0" smtClean="0"/>
              <a:t>El análisis de los estándares de referencia debe determinar si las normas a ser expedidas producen información con las siguientes características o cualidades:</a:t>
            </a:r>
          </a:p>
          <a:p>
            <a:pPr marL="179388" indent="0" algn="just">
              <a:buNone/>
            </a:pPr>
            <a:endParaRPr lang="es-CO" sz="1600" dirty="0" smtClean="0"/>
          </a:p>
          <a:p>
            <a:pPr lvl="2" algn="just">
              <a:buClr>
                <a:schemeClr val="accent3">
                  <a:lumMod val="75000"/>
                </a:schemeClr>
              </a:buClr>
            </a:pPr>
            <a:r>
              <a:rPr lang="es-CO" sz="1700" dirty="0" smtClean="0"/>
              <a:t>Claros</a:t>
            </a:r>
          </a:p>
          <a:p>
            <a:pPr lvl="2" algn="just">
              <a:buClr>
                <a:schemeClr val="accent3">
                  <a:lumMod val="75000"/>
                </a:schemeClr>
              </a:buClr>
            </a:pPr>
            <a:r>
              <a:rPr lang="es-CO" sz="1700" dirty="0" smtClean="0"/>
              <a:t>Completos</a:t>
            </a:r>
          </a:p>
          <a:p>
            <a:pPr lvl="2" algn="just">
              <a:buClr>
                <a:schemeClr val="accent3">
                  <a:lumMod val="75000"/>
                </a:schemeClr>
              </a:buClr>
            </a:pPr>
            <a:r>
              <a:rPr lang="es-CO" sz="1700" dirty="0" smtClean="0"/>
              <a:t>Comprensibles</a:t>
            </a:r>
          </a:p>
          <a:p>
            <a:pPr lvl="2" algn="just">
              <a:buClr>
                <a:schemeClr val="accent3">
                  <a:lumMod val="75000"/>
                </a:schemeClr>
              </a:buClr>
            </a:pPr>
            <a:r>
              <a:rPr lang="es-CO" sz="1700" dirty="0" smtClean="0"/>
              <a:t>Transparentes</a:t>
            </a:r>
          </a:p>
          <a:p>
            <a:pPr lvl="2" algn="just">
              <a:buClr>
                <a:schemeClr val="accent3">
                  <a:lumMod val="75000"/>
                </a:schemeClr>
              </a:buClr>
            </a:pPr>
            <a:r>
              <a:rPr lang="es-CO" sz="1700" dirty="0" smtClean="0"/>
              <a:t>Comparables</a:t>
            </a:r>
          </a:p>
          <a:p>
            <a:pPr lvl="2" algn="just">
              <a:buClr>
                <a:schemeClr val="accent3">
                  <a:lumMod val="75000"/>
                </a:schemeClr>
              </a:buClr>
            </a:pPr>
            <a:r>
              <a:rPr lang="es-CO" sz="1700" dirty="0" smtClean="0"/>
              <a:t>Pertinentes, relevantes</a:t>
            </a:r>
          </a:p>
          <a:p>
            <a:pPr lvl="2" algn="just">
              <a:buClr>
                <a:schemeClr val="accent3">
                  <a:lumMod val="75000"/>
                </a:schemeClr>
              </a:buClr>
            </a:pPr>
            <a:r>
              <a:rPr lang="es-CO" sz="1700" dirty="0" smtClean="0"/>
              <a:t>Confiables</a:t>
            </a:r>
          </a:p>
          <a:p>
            <a:pPr lvl="2" algn="just">
              <a:buClr>
                <a:schemeClr val="accent3">
                  <a:lumMod val="75000"/>
                </a:schemeClr>
              </a:buClr>
            </a:pPr>
            <a:r>
              <a:rPr lang="es-CO" sz="1700" dirty="0" smtClean="0"/>
              <a:t>Útiles para la toma de decisiones</a:t>
            </a:r>
          </a:p>
          <a:p>
            <a:pPr algn="just"/>
            <a:endParaRPr lang="es-CO"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20</a:t>
            </a:fld>
            <a:endParaRPr lang="es-CO"/>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52728"/>
          </a:xfrm>
        </p:spPr>
        <p:txBody>
          <a:bodyPr>
            <a:normAutofit/>
          </a:bodyPr>
          <a:lstStyle/>
          <a:p>
            <a:r>
              <a:rPr lang="es-CO" sz="3600" dirty="0" smtClean="0"/>
              <a:t>GRUPOS DE USUARIOS DE LAS NORMAS SEGÚN EL CTCP</a:t>
            </a:r>
            <a:endParaRPr lang="es-CO" sz="3600" dirty="0"/>
          </a:p>
        </p:txBody>
      </p:sp>
      <p:sp>
        <p:nvSpPr>
          <p:cNvPr id="3" name="2 Marcador de contenido"/>
          <p:cNvSpPr>
            <a:spLocks noGrp="1"/>
          </p:cNvSpPr>
          <p:nvPr>
            <p:ph idx="1"/>
          </p:nvPr>
        </p:nvSpPr>
        <p:spPr>
          <a:xfrm>
            <a:off x="457200" y="2259775"/>
            <a:ext cx="8229600" cy="4625609"/>
          </a:xfrm>
        </p:spPr>
        <p:txBody>
          <a:bodyPr>
            <a:normAutofit/>
          </a:bodyPr>
          <a:lstStyle/>
          <a:p>
            <a:r>
              <a:rPr lang="es-CO" sz="2700" b="1" dirty="0" smtClean="0">
                <a:solidFill>
                  <a:schemeClr val="accent3">
                    <a:lumMod val="75000"/>
                  </a:schemeClr>
                </a:solidFill>
              </a:rPr>
              <a:t>Grupo 1</a:t>
            </a:r>
            <a:r>
              <a:rPr lang="es-CO" sz="2700" dirty="0" smtClean="0">
                <a:solidFill>
                  <a:schemeClr val="accent3">
                    <a:lumMod val="75000"/>
                  </a:schemeClr>
                </a:solidFill>
              </a:rPr>
              <a:t>:</a:t>
            </a:r>
            <a:r>
              <a:rPr lang="es-CO" sz="2700" dirty="0" smtClean="0"/>
              <a:t> Emisores de valores y entidades de interés público</a:t>
            </a:r>
          </a:p>
          <a:p>
            <a:r>
              <a:rPr lang="es-CO" sz="2700" b="1" dirty="0" smtClean="0">
                <a:solidFill>
                  <a:schemeClr val="accent3">
                    <a:lumMod val="75000"/>
                  </a:schemeClr>
                </a:solidFill>
              </a:rPr>
              <a:t>Grupo 2</a:t>
            </a:r>
            <a:r>
              <a:rPr lang="es-CO" sz="2700" dirty="0" smtClean="0">
                <a:solidFill>
                  <a:schemeClr val="accent3">
                    <a:lumMod val="75000"/>
                  </a:schemeClr>
                </a:solidFill>
              </a:rPr>
              <a:t>:</a:t>
            </a:r>
            <a:r>
              <a:rPr lang="es-CO" sz="2700" dirty="0" smtClean="0"/>
              <a:t> Empresas de tamaño grande y mediano, que no sean emisores de valores ni entidades de interés público, según la clasificación legal colombiana de empresas</a:t>
            </a:r>
          </a:p>
          <a:p>
            <a:r>
              <a:rPr lang="es-CO" sz="2700" b="1" dirty="0" smtClean="0">
                <a:solidFill>
                  <a:schemeClr val="accent3">
                    <a:lumMod val="75000"/>
                  </a:schemeClr>
                </a:solidFill>
              </a:rPr>
              <a:t>Grupo 3</a:t>
            </a:r>
            <a:r>
              <a:rPr lang="es-CO" sz="2700" dirty="0" smtClean="0">
                <a:solidFill>
                  <a:schemeClr val="accent3">
                    <a:lumMod val="75000"/>
                  </a:schemeClr>
                </a:solidFill>
              </a:rPr>
              <a:t>:</a:t>
            </a:r>
            <a:r>
              <a:rPr lang="es-CO" sz="2700" dirty="0" smtClean="0"/>
              <a:t> Pequeña y micro empresa según la clasificación legal colombiana de empresas</a:t>
            </a:r>
            <a:endParaRPr lang="es-CO" sz="27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21</a:t>
            </a:fld>
            <a:endParaRPr lang="es-CO"/>
          </a:p>
        </p:txBody>
      </p:sp>
    </p:spTree>
    <p:extLst>
      <p:ext uri="{BB962C8B-B14F-4D97-AF65-F5344CB8AC3E}">
        <p14:creationId xmlns:p14="http://schemas.microsoft.com/office/powerpoint/2010/main" val="20437581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4400" dirty="0" smtClean="0"/>
              <a:t>DEFINICIONES</a:t>
            </a:r>
            <a:endParaRPr lang="es-CO" sz="4400" dirty="0"/>
          </a:p>
        </p:txBody>
      </p:sp>
      <p:sp>
        <p:nvSpPr>
          <p:cNvPr id="3" name="2 Marcador de contenido"/>
          <p:cNvSpPr>
            <a:spLocks noGrp="1"/>
          </p:cNvSpPr>
          <p:nvPr>
            <p:ph idx="1"/>
          </p:nvPr>
        </p:nvSpPr>
        <p:spPr>
          <a:xfrm>
            <a:off x="457200" y="1988840"/>
            <a:ext cx="8229600" cy="4625609"/>
          </a:xfrm>
        </p:spPr>
        <p:txBody>
          <a:bodyPr>
            <a:normAutofit/>
          </a:bodyPr>
          <a:lstStyle/>
          <a:p>
            <a:r>
              <a:rPr lang="es-CO" sz="2800" b="1" dirty="0" smtClean="0">
                <a:solidFill>
                  <a:schemeClr val="accent3">
                    <a:lumMod val="75000"/>
                  </a:schemeClr>
                </a:solidFill>
              </a:rPr>
              <a:t>Emisores de valores</a:t>
            </a:r>
            <a:r>
              <a:rPr lang="es-CO" sz="2800" dirty="0" smtClean="0">
                <a:solidFill>
                  <a:schemeClr val="accent3">
                    <a:lumMod val="75000"/>
                  </a:schemeClr>
                </a:solidFill>
              </a:rPr>
              <a:t>:</a:t>
            </a:r>
            <a:r>
              <a:rPr lang="es-CO" sz="2800" dirty="0" smtClean="0"/>
              <a:t> entidades que han colocado entre el público títulos de deuda o patrimonio y tienen inscritos dichos títulos en el Registro Nacional de Valores y Emisores</a:t>
            </a:r>
          </a:p>
          <a:p>
            <a:pPr>
              <a:buNone/>
            </a:pPr>
            <a:endParaRPr lang="es-CO" sz="2800" dirty="0" smtClean="0"/>
          </a:p>
          <a:p>
            <a:r>
              <a:rPr lang="es-CO" sz="2800" b="1" dirty="0" smtClean="0">
                <a:solidFill>
                  <a:schemeClr val="accent3">
                    <a:lumMod val="75000"/>
                  </a:schemeClr>
                </a:solidFill>
              </a:rPr>
              <a:t>Entidades de interés público</a:t>
            </a:r>
            <a:r>
              <a:rPr lang="es-CO" sz="2800" dirty="0" smtClean="0">
                <a:solidFill>
                  <a:schemeClr val="accent3">
                    <a:lumMod val="75000"/>
                  </a:schemeClr>
                </a:solidFill>
              </a:rPr>
              <a:t>:</a:t>
            </a:r>
            <a:r>
              <a:rPr lang="es-CO" sz="2800" dirty="0" smtClean="0"/>
              <a:t> las que, previa autorización de la autoridad estatal competente, captan, manejan o administran recursos del público (bancos, corporaciones financieras, </a:t>
            </a:r>
            <a:r>
              <a:rPr lang="es-CO" sz="2800" dirty="0" err="1" smtClean="0"/>
              <a:t>soc.</a:t>
            </a:r>
            <a:r>
              <a:rPr lang="es-CO" sz="2800" dirty="0" smtClean="0"/>
              <a:t> fiduciarias, etc.)</a:t>
            </a:r>
            <a:endParaRPr lang="es-CO" sz="28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22</a:t>
            </a:fld>
            <a:endParaRPr lang="es-CO"/>
          </a:p>
        </p:txBody>
      </p:sp>
    </p:spTree>
    <p:extLst>
      <p:ext uri="{BB962C8B-B14F-4D97-AF65-F5344CB8AC3E}">
        <p14:creationId xmlns:p14="http://schemas.microsoft.com/office/powerpoint/2010/main" val="10488658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52728"/>
          </a:xfrm>
        </p:spPr>
        <p:txBody>
          <a:bodyPr>
            <a:normAutofit/>
          </a:bodyPr>
          <a:lstStyle/>
          <a:p>
            <a:r>
              <a:rPr lang="es-CO" sz="3200" dirty="0" smtClean="0"/>
              <a:t>CONDICIONES QUE DEBEN CUMPLIR LOS ESTANDARES INTERNACIONALES</a:t>
            </a:r>
            <a:endParaRPr lang="es-CO" sz="3200" dirty="0"/>
          </a:p>
        </p:txBody>
      </p:sp>
      <p:sp>
        <p:nvSpPr>
          <p:cNvPr id="3" name="2 Marcador de contenido"/>
          <p:cNvSpPr>
            <a:spLocks noGrp="1"/>
          </p:cNvSpPr>
          <p:nvPr>
            <p:ph idx="1"/>
          </p:nvPr>
        </p:nvSpPr>
        <p:spPr>
          <a:xfrm>
            <a:off x="457200" y="2564904"/>
            <a:ext cx="8229600" cy="4625609"/>
          </a:xfrm>
        </p:spPr>
        <p:txBody>
          <a:bodyPr/>
          <a:lstStyle/>
          <a:p>
            <a:pPr marL="118872" indent="0">
              <a:buNone/>
            </a:pPr>
            <a:r>
              <a:rPr lang="es-CO" sz="2800" dirty="0" smtClean="0"/>
              <a:t>De acuerdo con la Ley, las siguientes son las condiciones que deben cumplir los estándares internacionales para ser aceptados en Colombia:</a:t>
            </a:r>
          </a:p>
          <a:p>
            <a:pPr lvl="2"/>
            <a:r>
              <a:rPr lang="es-CO" sz="2000" dirty="0" smtClean="0"/>
              <a:t>Que sean de aceptación mundial</a:t>
            </a:r>
          </a:p>
          <a:p>
            <a:pPr lvl="2"/>
            <a:r>
              <a:rPr lang="es-CO" sz="2000" dirty="0" smtClean="0"/>
              <a:t>Con las mejores prácticas</a:t>
            </a:r>
          </a:p>
          <a:p>
            <a:pPr lvl="2"/>
            <a:r>
              <a:rPr lang="es-CO" sz="2000" dirty="0" smtClean="0"/>
              <a:t>Con la rápida evolución de los negocios</a:t>
            </a:r>
            <a:endParaRPr lang="es-CO" sz="20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23</a:t>
            </a:fld>
            <a:endParaRPr lang="es-CO"/>
          </a:p>
        </p:txBody>
      </p:sp>
    </p:spTree>
    <p:extLst>
      <p:ext uri="{BB962C8B-B14F-4D97-AF65-F5344CB8AC3E}">
        <p14:creationId xmlns:p14="http://schemas.microsoft.com/office/powerpoint/2010/main" val="18922560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52728"/>
          </a:xfrm>
        </p:spPr>
        <p:txBody>
          <a:bodyPr>
            <a:noAutofit/>
          </a:bodyPr>
          <a:lstStyle/>
          <a:p>
            <a:r>
              <a:rPr lang="es-CO" sz="3300" b="1" dirty="0" smtClean="0"/>
              <a:t>ESTANDARES DE REFERENCIA SEGUN LA EXPOSICION DE MOTIVOS DE LA LEY</a:t>
            </a:r>
            <a:endParaRPr lang="es-CO" sz="3300" b="1" dirty="0"/>
          </a:p>
        </p:txBody>
      </p:sp>
      <p:sp>
        <p:nvSpPr>
          <p:cNvPr id="3" name="2 Marcador de contenido"/>
          <p:cNvSpPr>
            <a:spLocks noGrp="1"/>
          </p:cNvSpPr>
          <p:nvPr>
            <p:ph idx="1"/>
          </p:nvPr>
        </p:nvSpPr>
        <p:spPr>
          <a:xfrm>
            <a:off x="457200" y="2115759"/>
            <a:ext cx="8229600" cy="4625609"/>
          </a:xfrm>
        </p:spPr>
        <p:txBody>
          <a:bodyPr>
            <a:normAutofit fontScale="62500" lnSpcReduction="20000"/>
          </a:bodyPr>
          <a:lstStyle/>
          <a:p>
            <a:pPr marL="269875" indent="9525" algn="just">
              <a:buNone/>
            </a:pPr>
            <a:endParaRPr lang="es-CO" sz="3500" b="1" u="sng" dirty="0" smtClean="0"/>
          </a:p>
          <a:p>
            <a:pPr marL="269875" indent="9525" algn="just">
              <a:buNone/>
            </a:pPr>
            <a:r>
              <a:rPr lang="es-CO" sz="3500" b="1" u="sng" dirty="0" smtClean="0">
                <a:solidFill>
                  <a:schemeClr val="accent3">
                    <a:lumMod val="75000"/>
                  </a:schemeClr>
                </a:solidFill>
              </a:rPr>
              <a:t>Estándares de auditoría:</a:t>
            </a:r>
          </a:p>
          <a:p>
            <a:pPr marL="269875" indent="9525" algn="just">
              <a:buNone/>
            </a:pPr>
            <a:r>
              <a:rPr lang="es-CO" sz="2900" dirty="0" smtClean="0"/>
              <a:t>“Debe entenderse que la entidad de normalización internacional en materia de normas internacionales de aseguramiento de la información es IFAC”.</a:t>
            </a:r>
          </a:p>
          <a:p>
            <a:pPr marL="269875" indent="9525" algn="just">
              <a:buNone/>
            </a:pPr>
            <a:endParaRPr lang="es-CO" dirty="0" smtClean="0"/>
          </a:p>
          <a:p>
            <a:pPr marL="269875" indent="9525" algn="just">
              <a:buNone/>
            </a:pPr>
            <a:r>
              <a:rPr lang="es-CO" sz="3500" b="1" u="sng" dirty="0" smtClean="0">
                <a:solidFill>
                  <a:schemeClr val="accent3">
                    <a:lumMod val="75000"/>
                  </a:schemeClr>
                </a:solidFill>
              </a:rPr>
              <a:t>Estándares de contabilidad:</a:t>
            </a:r>
          </a:p>
          <a:p>
            <a:pPr marL="269875" indent="9525" algn="just">
              <a:buNone/>
            </a:pPr>
            <a:r>
              <a:rPr lang="es-CO" sz="2900" dirty="0" smtClean="0"/>
              <a:t>“(…) en un sistema estratificado de información financiera y aseguramiento de información, el nivel mas sofisticado del sistema debería ser el de las normas preparadas por la IASB para su utilización en los mercados de capitales. (…) la UNCTAD recomienda que para las PYMES (…) utilicen una versión abreviada de las IAS (entiéndanse como </a:t>
            </a:r>
            <a:r>
              <a:rPr lang="es-CO" sz="2900" dirty="0" err="1" smtClean="0"/>
              <a:t>NICs</a:t>
            </a:r>
            <a:r>
              <a:rPr lang="es-CO" sz="2900" dirty="0" smtClean="0"/>
              <a:t> N/B) que se adapte a las necesidades habituales de la mayoría de las PYMES (…). Para el caso de las microempresas y empresas en proceso de formalización el Grupo ISAR de la UNCTAD recomienda que (…) complementen el sistema de contabilidad acumulativa simple con un plan contable sencillo y modelos de estados financieros. (…) IASB se encuentra empeñada en su propio proyecto de contabilidad para las empresas privadas”. </a:t>
            </a:r>
            <a:endParaRPr lang="es-CO" sz="29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24</a:t>
            </a:fld>
            <a:endParaRPr lang="es-CO"/>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ESTÁNDARES CONTABLES DE REFERENCIA SEGÚN EL CTCP</a:t>
            </a:r>
            <a:endParaRPr lang="es-CO" dirty="0"/>
          </a:p>
        </p:txBody>
      </p:sp>
      <p:sp>
        <p:nvSpPr>
          <p:cNvPr id="3" name="2 Marcador de contenido"/>
          <p:cNvSpPr>
            <a:spLocks noGrp="1"/>
          </p:cNvSpPr>
          <p:nvPr>
            <p:ph idx="1"/>
          </p:nvPr>
        </p:nvSpPr>
        <p:spPr/>
        <p:txBody>
          <a:bodyPr/>
          <a:lstStyle/>
          <a:p>
            <a:r>
              <a:rPr lang="es-CO" dirty="0" smtClean="0"/>
              <a:t>1er. Grupo – NIIF emitidas por IASB</a:t>
            </a:r>
          </a:p>
          <a:p>
            <a:r>
              <a:rPr lang="es-CO" dirty="0" smtClean="0"/>
              <a:t>2do. Grupo – NIIF para PYMES emitidas por IASB</a:t>
            </a:r>
          </a:p>
          <a:p>
            <a:r>
              <a:rPr lang="es-CO" dirty="0" smtClean="0"/>
              <a:t>3er. Grupo – Normas de 3er nivel de ISAR</a:t>
            </a:r>
            <a:endParaRPr lang="es-CO"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25</a:t>
            </a:fld>
            <a:endParaRPr lang="es-CO"/>
          </a:p>
        </p:txBody>
      </p:sp>
    </p:spTree>
    <p:extLst>
      <p:ext uri="{BB962C8B-B14F-4D97-AF65-F5344CB8AC3E}">
        <p14:creationId xmlns:p14="http://schemas.microsoft.com/office/powerpoint/2010/main" val="39240982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dirty="0" smtClean="0"/>
              <a:t>ESTÁNDARES DE AUDITORÍA DE REFERENCIA SEGÚN EL CTCP</a:t>
            </a:r>
            <a:endParaRPr lang="es-CO" dirty="0"/>
          </a:p>
        </p:txBody>
      </p:sp>
      <p:sp>
        <p:nvSpPr>
          <p:cNvPr id="3" name="2 Marcador de contenido"/>
          <p:cNvSpPr>
            <a:spLocks noGrp="1"/>
          </p:cNvSpPr>
          <p:nvPr>
            <p:ph idx="1"/>
          </p:nvPr>
        </p:nvSpPr>
        <p:spPr/>
        <p:txBody>
          <a:bodyPr/>
          <a:lstStyle/>
          <a:p>
            <a:r>
              <a:rPr lang="es-CO" dirty="0" smtClean="0"/>
              <a:t>Los emitidos por el IAASB de IFAC, a saber:</a:t>
            </a:r>
          </a:p>
          <a:p>
            <a:pPr lvl="1"/>
            <a:r>
              <a:rPr lang="es-CO" dirty="0" smtClean="0"/>
              <a:t>Las </a:t>
            </a:r>
            <a:r>
              <a:rPr lang="es-CO" dirty="0" err="1" smtClean="0"/>
              <a:t>ISAs</a:t>
            </a:r>
            <a:endParaRPr lang="es-CO" dirty="0" smtClean="0"/>
          </a:p>
          <a:p>
            <a:pPr lvl="1"/>
            <a:r>
              <a:rPr lang="es-CO" dirty="0" smtClean="0"/>
              <a:t>Las normas de revisión (limitada)</a:t>
            </a:r>
          </a:p>
          <a:p>
            <a:pPr lvl="1"/>
            <a:r>
              <a:rPr lang="es-CO" dirty="0" smtClean="0"/>
              <a:t>Las normas de aseguramiento</a:t>
            </a:r>
          </a:p>
          <a:p>
            <a:pPr lvl="1"/>
            <a:endParaRPr lang="es-CO"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26</a:t>
            </a:fld>
            <a:endParaRPr lang="es-CO"/>
          </a:p>
        </p:txBody>
      </p:sp>
    </p:spTree>
    <p:extLst>
      <p:ext uri="{BB962C8B-B14F-4D97-AF65-F5344CB8AC3E}">
        <p14:creationId xmlns:p14="http://schemas.microsoft.com/office/powerpoint/2010/main" val="21312162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EMISIÓN DE LAS NORMAS</a:t>
            </a:r>
            <a:endParaRPr lang="es-CO" dirty="0"/>
          </a:p>
        </p:txBody>
      </p:sp>
      <p:sp>
        <p:nvSpPr>
          <p:cNvPr id="3" name="2 Marcador de contenido"/>
          <p:cNvSpPr>
            <a:spLocks noGrp="1"/>
          </p:cNvSpPr>
          <p:nvPr>
            <p:ph idx="1"/>
          </p:nvPr>
        </p:nvSpPr>
        <p:spPr/>
        <p:txBody>
          <a:bodyPr/>
          <a:lstStyle/>
          <a:p>
            <a:r>
              <a:rPr lang="es-CO" dirty="0" smtClean="0"/>
              <a:t>Las autoridades de regulación las emitirán  por medio de resoluciones, incluyendo las normas básicas de contabilidad y auditoría</a:t>
            </a:r>
          </a:p>
          <a:p>
            <a:r>
              <a:rPr lang="es-CO" dirty="0" smtClean="0"/>
              <a:t>Se requiere, previamente, haber obtenido los derechos de autor (uso), los que deben conceder los correspondientes emisores</a:t>
            </a:r>
            <a:endParaRPr lang="es-CO"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27</a:t>
            </a:fld>
            <a:endParaRPr lang="es-CO"/>
          </a:p>
        </p:txBody>
      </p:sp>
    </p:spTree>
    <p:extLst>
      <p:ext uri="{BB962C8B-B14F-4D97-AF65-F5344CB8AC3E}">
        <p14:creationId xmlns:p14="http://schemas.microsoft.com/office/powerpoint/2010/main" val="25087959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511AD3D3-CB2E-4D24-9F0F-079F9AAC6E43}" type="slidenum">
              <a:rPr lang="es-CO" smtClean="0"/>
              <a:pPr/>
              <a:t>28</a:t>
            </a:fld>
            <a:endParaRPr lang="es-CO"/>
          </a:p>
        </p:txBody>
      </p:sp>
      <p:sp>
        <p:nvSpPr>
          <p:cNvPr id="3" name="2 Rectángulo"/>
          <p:cNvSpPr/>
          <p:nvPr/>
        </p:nvSpPr>
        <p:spPr>
          <a:xfrm>
            <a:off x="934017" y="2060848"/>
            <a:ext cx="7330853" cy="2585323"/>
          </a:xfrm>
          <a:prstGeom prst="rect">
            <a:avLst/>
          </a:prstGeom>
          <a:noFill/>
        </p:spPr>
        <p:txBody>
          <a:bodyPr wrap="none" lIns="91440" tIns="45720" rIns="91440" bIns="45720">
            <a:spAutoFit/>
          </a:bodyPr>
          <a:lstStyle/>
          <a:p>
            <a:pPr algn="ctr"/>
            <a:r>
              <a:rPr lang="es-E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Por su amable atención,</a:t>
            </a:r>
          </a:p>
          <a:p>
            <a:pPr algn="ctr"/>
            <a:r>
              <a:rPr lang="es-E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 muchas gracias</a:t>
            </a:r>
          </a:p>
          <a:p>
            <a:pPr algn="ctr"/>
            <a:endParaRPr lang="es-E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Tree>
    <p:extLst>
      <p:ext uri="{BB962C8B-B14F-4D97-AF65-F5344CB8AC3E}">
        <p14:creationId xmlns:p14="http://schemas.microsoft.com/office/powerpoint/2010/main" val="40718147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300" dirty="0" smtClean="0"/>
              <a:t>COMO LOGRAR LOS OBJETIVOS DE LA LEY</a:t>
            </a:r>
            <a:endParaRPr lang="es-CO" sz="3300" dirty="0"/>
          </a:p>
        </p:txBody>
      </p:sp>
      <p:sp>
        <p:nvSpPr>
          <p:cNvPr id="3" name="2 Marcador de contenido"/>
          <p:cNvSpPr>
            <a:spLocks noGrp="1"/>
          </p:cNvSpPr>
          <p:nvPr>
            <p:ph idx="1"/>
          </p:nvPr>
        </p:nvSpPr>
        <p:spPr>
          <a:xfrm>
            <a:off x="457200" y="2187767"/>
            <a:ext cx="8229600" cy="4625609"/>
          </a:xfrm>
        </p:spPr>
        <p:txBody>
          <a:bodyPr>
            <a:normAutofit/>
          </a:bodyPr>
          <a:lstStyle/>
          <a:p>
            <a:r>
              <a:rPr lang="es-CO" sz="2900" dirty="0" smtClean="0"/>
              <a:t>Interviniendo la economía para expedir normas contables, de información financiera y de aseguramiento de la información mediante su </a:t>
            </a:r>
            <a:r>
              <a:rPr lang="es-CO" sz="2900" b="1" dirty="0" smtClean="0">
                <a:solidFill>
                  <a:schemeClr val="accent3">
                    <a:lumMod val="75000"/>
                  </a:schemeClr>
                </a:solidFill>
              </a:rPr>
              <a:t>convergencia</a:t>
            </a:r>
            <a:r>
              <a:rPr lang="es-CO" sz="2900" dirty="0" smtClean="0"/>
              <a:t> con estándares internacionales de aceptación mundial, con las mejores prácticas y con la rápida evolución de los negocios</a:t>
            </a:r>
            <a:endParaRPr lang="es-CO" sz="29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3</a:t>
            </a:fld>
            <a:endParaRPr lang="es-CO"/>
          </a:p>
        </p:txBody>
      </p:sp>
    </p:spTree>
    <p:extLst>
      <p:ext uri="{BB962C8B-B14F-4D97-AF65-F5344CB8AC3E}">
        <p14:creationId xmlns:p14="http://schemas.microsoft.com/office/powerpoint/2010/main" val="27906312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116632"/>
            <a:ext cx="8229600" cy="1252728"/>
          </a:xfrm>
        </p:spPr>
        <p:txBody>
          <a:bodyPr>
            <a:noAutofit/>
          </a:bodyPr>
          <a:lstStyle/>
          <a:p>
            <a:r>
              <a:rPr lang="es-CO" sz="3500" dirty="0" smtClean="0"/>
              <a:t>AUTORIDADES RESPONSABLES DE LA IMPLEMENTACION DE LA LEY</a:t>
            </a:r>
            <a:endParaRPr lang="es-CO" sz="3500" dirty="0"/>
          </a:p>
        </p:txBody>
      </p:sp>
      <p:sp>
        <p:nvSpPr>
          <p:cNvPr id="3" name="2 Marcador de contenido"/>
          <p:cNvSpPr>
            <a:spLocks noGrp="1"/>
          </p:cNvSpPr>
          <p:nvPr>
            <p:ph idx="1"/>
          </p:nvPr>
        </p:nvSpPr>
        <p:spPr>
          <a:xfrm>
            <a:off x="457200" y="1971743"/>
            <a:ext cx="8229600" cy="4625609"/>
          </a:xfrm>
        </p:spPr>
        <p:txBody>
          <a:bodyPr>
            <a:normAutofit fontScale="85000" lnSpcReduction="10000"/>
          </a:bodyPr>
          <a:lstStyle/>
          <a:p>
            <a:r>
              <a:rPr lang="es-CO" b="1" dirty="0" smtClean="0"/>
              <a:t>Autoridades de regulación</a:t>
            </a:r>
            <a:r>
              <a:rPr lang="es-CO" dirty="0" smtClean="0"/>
              <a:t>:</a:t>
            </a:r>
          </a:p>
          <a:p>
            <a:pPr lvl="2">
              <a:buClr>
                <a:schemeClr val="accent3">
                  <a:lumMod val="75000"/>
                </a:schemeClr>
              </a:buClr>
            </a:pPr>
            <a:r>
              <a:rPr lang="es-CO" u="sng" dirty="0" smtClean="0"/>
              <a:t>De dirección</a:t>
            </a:r>
            <a:r>
              <a:rPr lang="es-CO" dirty="0" smtClean="0"/>
              <a:t>: Presidente de la República</a:t>
            </a:r>
          </a:p>
          <a:p>
            <a:pPr lvl="2">
              <a:buClr>
                <a:schemeClr val="accent3">
                  <a:lumMod val="75000"/>
                </a:schemeClr>
              </a:buClr>
            </a:pPr>
            <a:r>
              <a:rPr lang="es-CO" u="sng" dirty="0" smtClean="0"/>
              <a:t>De ejecución:</a:t>
            </a:r>
            <a:r>
              <a:rPr lang="es-CO" dirty="0" smtClean="0"/>
              <a:t> (obrando conjuntamente): </a:t>
            </a:r>
          </a:p>
          <a:p>
            <a:pPr marL="1700784" lvl="4" indent="-457200">
              <a:buFont typeface="+mj-lt"/>
              <a:buAutoNum type="alphaLcParenR"/>
            </a:pPr>
            <a:r>
              <a:rPr lang="es-CO" dirty="0" smtClean="0"/>
              <a:t>Ministerio de Hacienda y Crédito Público</a:t>
            </a:r>
          </a:p>
          <a:p>
            <a:pPr marL="1700784" lvl="4" indent="-457200">
              <a:buFont typeface="+mj-lt"/>
              <a:buAutoNum type="alphaLcParenR"/>
            </a:pPr>
            <a:r>
              <a:rPr lang="es-CO" dirty="0" smtClean="0"/>
              <a:t>Ministerio de Comercio, Industria y Turismo</a:t>
            </a:r>
          </a:p>
          <a:p>
            <a:pPr lvl="4">
              <a:buNone/>
            </a:pPr>
            <a:endParaRPr lang="es-CO" dirty="0" smtClean="0"/>
          </a:p>
          <a:p>
            <a:r>
              <a:rPr lang="es-CO" b="1" dirty="0" smtClean="0"/>
              <a:t>Autoridad de normalización</a:t>
            </a:r>
            <a:r>
              <a:rPr lang="es-CO" dirty="0" smtClean="0"/>
              <a:t>:</a:t>
            </a:r>
          </a:p>
          <a:p>
            <a:pPr lvl="2">
              <a:buClr>
                <a:schemeClr val="accent3">
                  <a:lumMod val="75000"/>
                </a:schemeClr>
              </a:buClr>
            </a:pPr>
            <a:r>
              <a:rPr lang="es-CO" dirty="0" smtClean="0"/>
              <a:t>Consejo Técnico de la Contaduría Pública</a:t>
            </a:r>
          </a:p>
          <a:p>
            <a:pPr lvl="2">
              <a:buClr>
                <a:schemeClr val="accent3">
                  <a:lumMod val="75000"/>
                </a:schemeClr>
              </a:buClr>
              <a:buNone/>
            </a:pPr>
            <a:r>
              <a:rPr lang="es-CO" dirty="0" smtClean="0"/>
              <a:t> </a:t>
            </a:r>
          </a:p>
          <a:p>
            <a:r>
              <a:rPr lang="es-CO" b="1" dirty="0" smtClean="0"/>
              <a:t>Autoridades de vigilancia</a:t>
            </a:r>
            <a:r>
              <a:rPr lang="es-CO" dirty="0" smtClean="0"/>
              <a:t>:</a:t>
            </a:r>
          </a:p>
          <a:p>
            <a:pPr marL="1225296" lvl="2" indent="-457200">
              <a:buClr>
                <a:schemeClr val="accent3">
                  <a:lumMod val="75000"/>
                </a:schemeClr>
              </a:buClr>
              <a:buFont typeface="+mj-lt"/>
              <a:buAutoNum type="alphaLcParenR"/>
            </a:pPr>
            <a:r>
              <a:rPr lang="es-CO" dirty="0" smtClean="0"/>
              <a:t>Entidades estatales que ejercen inspección, vigilancia o control</a:t>
            </a:r>
          </a:p>
          <a:p>
            <a:pPr marL="1225296" lvl="2" indent="-457200">
              <a:buClr>
                <a:schemeClr val="accent3">
                  <a:lumMod val="75000"/>
                </a:schemeClr>
              </a:buClr>
              <a:buFont typeface="+mj-lt"/>
              <a:buAutoNum type="alphaLcParenR"/>
            </a:pPr>
            <a:r>
              <a:rPr lang="es-CO" dirty="0" smtClean="0"/>
              <a:t>Junta Central de Contadores</a:t>
            </a:r>
          </a:p>
          <a:p>
            <a:pPr marL="118872" indent="0">
              <a:buNone/>
            </a:pPr>
            <a:r>
              <a:rPr lang="es-CO" dirty="0"/>
              <a:t> </a:t>
            </a:r>
            <a:r>
              <a:rPr lang="es-CO" dirty="0" smtClean="0"/>
              <a:t>     </a:t>
            </a:r>
            <a:endParaRPr lang="es-CO"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4</a:t>
            </a:fld>
            <a:endParaRPr lang="es-CO"/>
          </a:p>
        </p:txBody>
      </p:sp>
    </p:spTree>
    <p:extLst>
      <p:ext uri="{BB962C8B-B14F-4D97-AF65-F5344CB8AC3E}">
        <p14:creationId xmlns:p14="http://schemas.microsoft.com/office/powerpoint/2010/main" val="2573125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8040"/>
            <a:ext cx="8229600" cy="1252728"/>
          </a:xfrm>
        </p:spPr>
        <p:txBody>
          <a:bodyPr>
            <a:normAutofit/>
          </a:bodyPr>
          <a:lstStyle/>
          <a:p>
            <a:r>
              <a:rPr lang="es-CO" sz="3500" dirty="0" smtClean="0"/>
              <a:t>OTROS RESPONSABLES DE LA IMPLEMENTACION DE LA LEY</a:t>
            </a:r>
            <a:endParaRPr lang="es-CO" sz="3500" dirty="0"/>
          </a:p>
        </p:txBody>
      </p:sp>
      <p:sp>
        <p:nvSpPr>
          <p:cNvPr id="3" name="2 Marcador de contenido"/>
          <p:cNvSpPr>
            <a:spLocks noGrp="1"/>
          </p:cNvSpPr>
          <p:nvPr>
            <p:ph idx="1"/>
          </p:nvPr>
        </p:nvSpPr>
        <p:spPr>
          <a:xfrm>
            <a:off x="457200" y="2331783"/>
            <a:ext cx="8229600" cy="4625609"/>
          </a:xfrm>
        </p:spPr>
        <p:txBody>
          <a:bodyPr>
            <a:normAutofit/>
          </a:bodyPr>
          <a:lstStyle/>
          <a:p>
            <a:r>
              <a:rPr lang="es-CO" sz="3000" dirty="0" smtClean="0"/>
              <a:t>DIAN</a:t>
            </a:r>
          </a:p>
          <a:p>
            <a:r>
              <a:rPr lang="es-CO" sz="3000" dirty="0" smtClean="0"/>
              <a:t>Organismos responsables del diseño y manejo de la política económica</a:t>
            </a:r>
          </a:p>
          <a:p>
            <a:r>
              <a:rPr lang="es-CO" sz="3000" dirty="0" smtClean="0"/>
              <a:t>Entidades estatales que ejercen funciones de inspección, vigilancia o control</a:t>
            </a:r>
          </a:p>
          <a:p>
            <a:r>
              <a:rPr lang="es-CO" sz="3000" dirty="0" smtClean="0"/>
              <a:t>Los afectados e interesados en las normas</a:t>
            </a:r>
            <a:endParaRPr lang="es-CO" sz="30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5</a:t>
            </a:fld>
            <a:endParaRPr lang="es-CO"/>
          </a:p>
        </p:txBody>
      </p:sp>
    </p:spTree>
    <p:extLst>
      <p:ext uri="{BB962C8B-B14F-4D97-AF65-F5344CB8AC3E}">
        <p14:creationId xmlns:p14="http://schemas.microsoft.com/office/powerpoint/2010/main" val="3054009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8040"/>
            <a:ext cx="8229600" cy="1252728"/>
          </a:xfrm>
        </p:spPr>
        <p:txBody>
          <a:bodyPr>
            <a:normAutofit/>
          </a:bodyPr>
          <a:lstStyle/>
          <a:p>
            <a:r>
              <a:rPr lang="es-CO" sz="3600" dirty="0" smtClean="0"/>
              <a:t>FUNCIONES DE LAS AUTORIDADES DE REGULACION</a:t>
            </a:r>
            <a:endParaRPr lang="es-CO" sz="3600" dirty="0"/>
          </a:p>
        </p:txBody>
      </p:sp>
      <p:sp>
        <p:nvSpPr>
          <p:cNvPr id="3" name="2 Marcador de contenido"/>
          <p:cNvSpPr>
            <a:spLocks noGrp="1"/>
          </p:cNvSpPr>
          <p:nvPr>
            <p:ph idx="1"/>
          </p:nvPr>
        </p:nvSpPr>
        <p:spPr>
          <a:xfrm>
            <a:off x="457200" y="2115759"/>
            <a:ext cx="8229600" cy="4625609"/>
          </a:xfrm>
        </p:spPr>
        <p:txBody>
          <a:bodyPr>
            <a:normAutofit/>
          </a:bodyPr>
          <a:lstStyle/>
          <a:p>
            <a:r>
              <a:rPr lang="es-CO" sz="2900" dirty="0" smtClean="0"/>
              <a:t>Adoptar las normas</a:t>
            </a:r>
          </a:p>
          <a:p>
            <a:r>
              <a:rPr lang="es-CO" sz="2900" dirty="0" smtClean="0"/>
              <a:t>Velar por la consistencia del sistema que se adopte</a:t>
            </a:r>
          </a:p>
          <a:p>
            <a:r>
              <a:rPr lang="es-CO" sz="2900" dirty="0" smtClean="0"/>
              <a:t>Velar porque los procesos de adopción de las normas por parte de  las autoridades sean abiertos y transparentes</a:t>
            </a:r>
          </a:p>
          <a:p>
            <a:r>
              <a:rPr lang="es-CO" sz="2900" dirty="0" smtClean="0"/>
              <a:t>Ajustar la conformación, estructura y funcionamiento de la Junta Central de Contadores y del CTCP</a:t>
            </a:r>
            <a:endParaRPr lang="es-CO" sz="29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6</a:t>
            </a:fld>
            <a:endParaRPr lang="es-CO"/>
          </a:p>
        </p:txBody>
      </p:sp>
    </p:spTree>
    <p:extLst>
      <p:ext uri="{BB962C8B-B14F-4D97-AF65-F5344CB8AC3E}">
        <p14:creationId xmlns:p14="http://schemas.microsoft.com/office/powerpoint/2010/main" val="22538269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8040"/>
            <a:ext cx="8229600" cy="1252728"/>
          </a:xfrm>
        </p:spPr>
        <p:txBody>
          <a:bodyPr>
            <a:normAutofit/>
          </a:bodyPr>
          <a:lstStyle/>
          <a:p>
            <a:r>
              <a:rPr lang="es-CO" sz="3600" dirty="0" smtClean="0"/>
              <a:t>FUNCIONES DE LA AUTORIDAD DE NORMALIZACION</a:t>
            </a:r>
            <a:endParaRPr lang="es-CO" sz="3600" dirty="0"/>
          </a:p>
        </p:txBody>
      </p:sp>
      <p:sp>
        <p:nvSpPr>
          <p:cNvPr id="3" name="2 Marcador de contenido"/>
          <p:cNvSpPr>
            <a:spLocks noGrp="1"/>
          </p:cNvSpPr>
          <p:nvPr>
            <p:ph idx="1"/>
          </p:nvPr>
        </p:nvSpPr>
        <p:spPr>
          <a:xfrm>
            <a:off x="457200" y="2564904"/>
            <a:ext cx="8229600" cy="4625609"/>
          </a:xfrm>
        </p:spPr>
        <p:txBody>
          <a:bodyPr/>
          <a:lstStyle/>
          <a:p>
            <a:r>
              <a:rPr lang="es-CO" sz="2900" dirty="0" smtClean="0"/>
              <a:t>Proponer las normas a las </a:t>
            </a:r>
            <a:r>
              <a:rPr lang="es-CO" sz="2900" dirty="0"/>
              <a:t>A</a:t>
            </a:r>
            <a:r>
              <a:rPr lang="es-CO" sz="2900" dirty="0" smtClean="0"/>
              <a:t>utoridades de Regulación</a:t>
            </a:r>
          </a:p>
          <a:p>
            <a:r>
              <a:rPr lang="es-CO" sz="2900" dirty="0" smtClean="0"/>
              <a:t>Participar en los organismos internacionales</a:t>
            </a:r>
          </a:p>
          <a:p>
            <a:r>
              <a:rPr lang="es-CO" sz="2900" dirty="0" smtClean="0"/>
              <a:t>Actuar en procesos de divulgación, conocimiento y comprensión</a:t>
            </a:r>
          </a:p>
          <a:p>
            <a:endParaRPr lang="es-CO"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7</a:t>
            </a:fld>
            <a:endParaRPr lang="es-CO"/>
          </a:p>
        </p:txBody>
      </p:sp>
    </p:spTree>
    <p:extLst>
      <p:ext uri="{BB962C8B-B14F-4D97-AF65-F5344CB8AC3E}">
        <p14:creationId xmlns:p14="http://schemas.microsoft.com/office/powerpoint/2010/main" val="16594804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52728"/>
          </a:xfrm>
        </p:spPr>
        <p:txBody>
          <a:bodyPr>
            <a:normAutofit/>
          </a:bodyPr>
          <a:lstStyle/>
          <a:p>
            <a:r>
              <a:rPr lang="es-CO" sz="3600" dirty="0" smtClean="0"/>
              <a:t>CARACTERISTICAS DE LAS NORMAS QUE SE EXPIDAN</a:t>
            </a:r>
            <a:endParaRPr lang="es-CO" sz="3600" dirty="0"/>
          </a:p>
        </p:txBody>
      </p:sp>
      <p:sp>
        <p:nvSpPr>
          <p:cNvPr id="3" name="2 Marcador de contenido"/>
          <p:cNvSpPr>
            <a:spLocks noGrp="1"/>
          </p:cNvSpPr>
          <p:nvPr>
            <p:ph idx="1"/>
          </p:nvPr>
        </p:nvSpPr>
        <p:spPr>
          <a:xfrm>
            <a:off x="457200" y="2132856"/>
            <a:ext cx="8229600" cy="4625609"/>
          </a:xfrm>
        </p:spPr>
        <p:txBody>
          <a:bodyPr>
            <a:normAutofit/>
          </a:bodyPr>
          <a:lstStyle/>
          <a:p>
            <a:r>
              <a:rPr lang="es-CO" sz="2900" dirty="0" smtClean="0"/>
              <a:t>Las normas que se expidan deben conformar “un sistema único y homogéneo de alta calidad, comprensible y de forzosa observancia, por cuya virtud los informes  contables y, en particular los estados financieros, brinden información financiera comprensible, transparente y comparable, pertinente y confiable, útil para la toma de decisiones económicas…” (art 1 )</a:t>
            </a:r>
            <a:endParaRPr lang="es-CO" sz="29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8</a:t>
            </a:fld>
            <a:endParaRPr lang="es-CO"/>
          </a:p>
        </p:txBody>
      </p:sp>
    </p:spTree>
    <p:extLst>
      <p:ext uri="{BB962C8B-B14F-4D97-AF65-F5344CB8AC3E}">
        <p14:creationId xmlns:p14="http://schemas.microsoft.com/office/powerpoint/2010/main" val="1386333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52728"/>
          </a:xfrm>
        </p:spPr>
        <p:txBody>
          <a:bodyPr>
            <a:noAutofit/>
          </a:bodyPr>
          <a:lstStyle/>
          <a:p>
            <a:r>
              <a:rPr lang="es-CO" sz="2900" dirty="0" smtClean="0"/>
              <a:t>CONSIDERACIONES A TENER EN CUENTA EN LA EXPEDICION DE LAS NORMAS QUE SE EXPIDAN</a:t>
            </a:r>
            <a:endParaRPr lang="es-CO" sz="2900" dirty="0"/>
          </a:p>
        </p:txBody>
      </p:sp>
      <p:sp>
        <p:nvSpPr>
          <p:cNvPr id="3" name="2 Marcador de contenido"/>
          <p:cNvSpPr>
            <a:spLocks noGrp="1"/>
          </p:cNvSpPr>
          <p:nvPr>
            <p:ph idx="1"/>
          </p:nvPr>
        </p:nvSpPr>
        <p:spPr>
          <a:xfrm>
            <a:off x="457200" y="2348880"/>
            <a:ext cx="8229600" cy="4625609"/>
          </a:xfrm>
        </p:spPr>
        <p:txBody>
          <a:bodyPr>
            <a:normAutofit/>
          </a:bodyPr>
          <a:lstStyle/>
          <a:p>
            <a:r>
              <a:rPr lang="es-CO" sz="2600" dirty="0" smtClean="0"/>
              <a:t>Las normas que se expidan deberán tener “en cuenta las diferencias entre los entes económicos, en razón a su tamaño, forma de organización jurídica, el sector al que pertenecen, su número de empleados y el interés público involucrado en su actividad, para que los requisitos y obligaciones que se establezcan resulten razonables y acordes a tales circunstancias” (art 8-4)</a:t>
            </a:r>
            <a:endParaRPr lang="es-CO" sz="2600" dirty="0"/>
          </a:p>
        </p:txBody>
      </p:sp>
      <p:sp>
        <p:nvSpPr>
          <p:cNvPr id="4" name="3 Marcador de número de diapositiva"/>
          <p:cNvSpPr>
            <a:spLocks noGrp="1"/>
          </p:cNvSpPr>
          <p:nvPr>
            <p:ph type="sldNum" sz="quarter" idx="12"/>
          </p:nvPr>
        </p:nvSpPr>
        <p:spPr/>
        <p:txBody>
          <a:bodyPr/>
          <a:lstStyle/>
          <a:p>
            <a:fld id="{511AD3D3-CB2E-4D24-9F0F-079F9AAC6E43}" type="slidenum">
              <a:rPr lang="es-CO" smtClean="0"/>
              <a:pPr/>
              <a:t>9</a:t>
            </a:fld>
            <a:endParaRPr lang="es-CO"/>
          </a:p>
        </p:txBody>
      </p:sp>
    </p:spTree>
    <p:extLst>
      <p:ext uri="{BB962C8B-B14F-4D97-AF65-F5344CB8AC3E}">
        <p14:creationId xmlns:p14="http://schemas.microsoft.com/office/powerpoint/2010/main" val="4051596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1095</TotalTime>
  <Words>1828</Words>
  <Application>Microsoft Office PowerPoint</Application>
  <PresentationFormat>Presentación en pantalla (4:3)</PresentationFormat>
  <Paragraphs>188</Paragraphs>
  <Slides>28</Slides>
  <Notes>1</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Módulo</vt:lpstr>
      <vt:lpstr>EL PROCESO DE IMPLEMENTACION DE LA LEY 1314 DE 2009</vt:lpstr>
      <vt:lpstr>OBJETIVOS DE LA LEY</vt:lpstr>
      <vt:lpstr>COMO LOGRAR LOS OBJETIVOS DE LA LEY</vt:lpstr>
      <vt:lpstr>AUTORIDADES RESPONSABLES DE LA IMPLEMENTACION DE LA LEY</vt:lpstr>
      <vt:lpstr>OTROS RESPONSABLES DE LA IMPLEMENTACION DE LA LEY</vt:lpstr>
      <vt:lpstr>FUNCIONES DE LAS AUTORIDADES DE REGULACION</vt:lpstr>
      <vt:lpstr>FUNCIONES DE LA AUTORIDAD DE NORMALIZACION</vt:lpstr>
      <vt:lpstr>CARACTERISTICAS DE LAS NORMAS QUE SE EXPIDAN</vt:lpstr>
      <vt:lpstr>CONSIDERACIONES A TENER EN CUENTA EN LA EXPEDICION DE LAS NORMAS QUE SE EXPIDAN</vt:lpstr>
      <vt:lpstr>CONSISTENCIA DE LAS NORMAS QUE SE EXPIDAN</vt:lpstr>
      <vt:lpstr>FUNDAMENTOS DE LAS DECISIONES</vt:lpstr>
      <vt:lpstr>METODOS DE CONVERGENCIA USADOS EN EL MUNDO</vt:lpstr>
      <vt:lpstr>ENFOQUE DE CONVERGENCIA</vt:lpstr>
      <vt:lpstr>ENFOQUE DE ENDOSO</vt:lpstr>
      <vt:lpstr>PROCESO DE CONVERGENCIA EN LA LEY</vt:lpstr>
      <vt:lpstr>CARACTERISTICAS PRINCIPALES DEL DEBIDO PROCESO</vt:lpstr>
      <vt:lpstr>RESUMEN DEL DEBIDO PROCESO</vt:lpstr>
      <vt:lpstr>RESUMEN DEL DEBIDO PROCESO</vt:lpstr>
      <vt:lpstr>CARACTERISTICAS DE LAS NORMAS A SER EXPEDIDAS</vt:lpstr>
      <vt:lpstr>CARACTERISTICAS DE LA INFORMACION QUE DEBEN PRODUCIR LAS NORMAS A SER EXPEDIDAS</vt:lpstr>
      <vt:lpstr>GRUPOS DE USUARIOS DE LAS NORMAS SEGÚN EL CTCP</vt:lpstr>
      <vt:lpstr>DEFINICIONES</vt:lpstr>
      <vt:lpstr>CONDICIONES QUE DEBEN CUMPLIR LOS ESTANDARES INTERNACIONALES</vt:lpstr>
      <vt:lpstr>ESTANDARES DE REFERENCIA SEGUN LA EXPOSICION DE MOTIVOS DE LA LEY</vt:lpstr>
      <vt:lpstr>ESTÁNDARES CONTABLES DE REFERENCIA SEGÚN EL CTCP</vt:lpstr>
      <vt:lpstr>ESTÁNDARES DE AUDITORÍA DE REFERENCIA SEGÚN EL CTCP</vt:lpstr>
      <vt:lpstr>EMISIÓN DE LAS NORMAS</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CONVERGENCIA A ESTANDARES INTERNACIONALES EN LA LEY 1314 DE 2009</dc:title>
  <dc:creator>Familia Suarez</dc:creator>
  <cp:lastModifiedBy>Antony Yaya auditorio</cp:lastModifiedBy>
  <cp:revision>128</cp:revision>
  <cp:lastPrinted>2011-08-01T15:40:01Z</cp:lastPrinted>
  <dcterms:created xsi:type="dcterms:W3CDTF">2011-06-16T22:52:42Z</dcterms:created>
  <dcterms:modified xsi:type="dcterms:W3CDTF">2011-08-03T01:40:47Z</dcterms:modified>
</cp:coreProperties>
</file>