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4" r:id="rId22"/>
    <p:sldId id="273" r:id="rId23"/>
    <p:sldId id="275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36762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16437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8 Medio marco"/>
          <p:cNvSpPr/>
          <p:nvPr userDrawn="1"/>
        </p:nvSpPr>
        <p:spPr>
          <a:xfrm>
            <a:off x="0" y="0"/>
            <a:ext cx="6300192" cy="6858000"/>
          </a:xfrm>
          <a:prstGeom prst="halfFrame">
            <a:avLst>
              <a:gd name="adj1" fmla="val 2951"/>
              <a:gd name="adj2" fmla="val 6867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9 Medio marco"/>
          <p:cNvSpPr/>
          <p:nvPr userDrawn="1"/>
        </p:nvSpPr>
        <p:spPr>
          <a:xfrm rot="10800000">
            <a:off x="5423248" y="-5751"/>
            <a:ext cx="6768752" cy="6863751"/>
          </a:xfrm>
          <a:prstGeom prst="halfFrame">
            <a:avLst>
              <a:gd name="adj1" fmla="val 5547"/>
              <a:gd name="adj2" fmla="val 3406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" y="260648"/>
            <a:ext cx="3672408" cy="12241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8" y="1347523"/>
            <a:ext cx="5136215" cy="7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93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0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7531"/>
            <a:ext cx="10515600" cy="82952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92569"/>
            <a:ext cx="10515600" cy="469106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78" y="0"/>
            <a:ext cx="2359322" cy="498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160240" cy="720080"/>
          </a:xfrm>
          <a:prstGeom prst="rect">
            <a:avLst/>
          </a:prstGeom>
        </p:spPr>
      </p:pic>
      <p:sp>
        <p:nvSpPr>
          <p:cNvPr id="8" name="9 CuadroTexto"/>
          <p:cNvSpPr txBox="1"/>
          <p:nvPr userDrawn="1"/>
        </p:nvSpPr>
        <p:spPr>
          <a:xfrm>
            <a:off x="-12700" y="6563444"/>
            <a:ext cx="12204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1200" b="1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Audire</a:t>
            </a:r>
            <a:r>
              <a:rPr lang="es-CO" sz="1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Pontificia Universidad Javeriana / Prof.</a:t>
            </a:r>
            <a:r>
              <a:rPr lang="es-CO" sz="1200" b="1" cap="sm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Héctor Alejandro Garzón Acosta – Mar 2017</a:t>
            </a:r>
            <a:endParaRPr lang="es-CO" sz="1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ángulo redondeado 11"/>
          <p:cNvSpPr/>
          <p:nvPr userDrawn="1"/>
        </p:nvSpPr>
        <p:spPr>
          <a:xfrm flipV="1">
            <a:off x="58292" y="825589"/>
            <a:ext cx="12133708" cy="488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42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09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15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3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0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86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12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8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8A3E-6E40-49CA-8553-634DAD51E068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4675-44D5-4F27-93AF-07CA00F9F4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6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987062" y="2555504"/>
            <a:ext cx="7772400" cy="2387600"/>
          </a:xfrm>
        </p:spPr>
        <p:txBody>
          <a:bodyPr/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PRESUPUESTO COMO UNA HERRAMIENTA ADECUADA DE GESTIÓN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444262" y="5035179"/>
            <a:ext cx="6858000" cy="1655762"/>
          </a:xfrm>
        </p:spPr>
        <p:txBody>
          <a:bodyPr anchor="ctr"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Héctor Alejandro Garzón Acosta</a:t>
            </a:r>
          </a:p>
          <a:p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</a:p>
        </p:txBody>
      </p:sp>
      <p:pic>
        <p:nvPicPr>
          <p:cNvPr id="6" name="3 Imagen" descr="tia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246" y="5699590"/>
            <a:ext cx="2763051" cy="9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DIRTIBUCIÓN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8803"/>
            <a:ext cx="10515600" cy="4910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Se debe </a:t>
            </a:r>
            <a:r>
              <a:rPr lang="es-CO" sz="1400" dirty="0"/>
              <a:t> </a:t>
            </a:r>
            <a:r>
              <a:rPr lang="es-CO" dirty="0"/>
              <a:t>tener claro cuál es el modelo de distribución que posee la compañía, esto es, directo (infraestructura, flota y personal propio) o si cuenta con un servicio de distribución con una de las compañías especializadas en esto.</a:t>
            </a:r>
            <a:endParaRPr lang="es-CO" sz="2400" dirty="0"/>
          </a:p>
          <a:p>
            <a:pPr lvl="0"/>
            <a:r>
              <a:rPr lang="es-CO" dirty="0"/>
              <a:t>Directo</a:t>
            </a:r>
            <a:endParaRPr lang="es-CO" sz="2400" dirty="0"/>
          </a:p>
          <a:p>
            <a:pPr lvl="1"/>
            <a:r>
              <a:rPr lang="es-CO" dirty="0"/>
              <a:t>Recursos necesarios</a:t>
            </a:r>
            <a:endParaRPr lang="es-CO" sz="2000" dirty="0"/>
          </a:p>
          <a:p>
            <a:pPr lvl="2"/>
            <a:r>
              <a:rPr lang="es-CO" dirty="0"/>
              <a:t>Personal</a:t>
            </a:r>
            <a:endParaRPr lang="es-CO" sz="1800" dirty="0"/>
          </a:p>
          <a:p>
            <a:pPr lvl="2"/>
            <a:r>
              <a:rPr lang="es-CO" dirty="0"/>
              <a:t>Flota (Camiones)</a:t>
            </a:r>
            <a:endParaRPr lang="es-CO" sz="1800" dirty="0"/>
          </a:p>
          <a:p>
            <a:pPr lvl="2"/>
            <a:r>
              <a:rPr lang="es-CO" dirty="0"/>
              <a:t>Mantenimiento</a:t>
            </a:r>
            <a:endParaRPr lang="es-CO" sz="1800" dirty="0"/>
          </a:p>
          <a:p>
            <a:pPr lvl="2"/>
            <a:r>
              <a:rPr lang="es-CO" dirty="0"/>
              <a:t>Infraestructura</a:t>
            </a:r>
            <a:endParaRPr lang="es-CO" sz="1800" dirty="0"/>
          </a:p>
          <a:p>
            <a:pPr lvl="2"/>
            <a:r>
              <a:rPr lang="es-CO" dirty="0"/>
              <a:t>Equipos</a:t>
            </a:r>
            <a:endParaRPr lang="es-CO" sz="1800" dirty="0"/>
          </a:p>
          <a:p>
            <a:pPr lvl="1"/>
            <a:r>
              <a:rPr lang="es-CO" dirty="0"/>
              <a:t>Recorridos</a:t>
            </a:r>
            <a:endParaRPr lang="es-CO" sz="2000" dirty="0"/>
          </a:p>
          <a:p>
            <a:pPr lvl="2"/>
            <a:r>
              <a:rPr lang="es-CO" dirty="0"/>
              <a:t>Personal</a:t>
            </a:r>
            <a:endParaRPr lang="es-CO" sz="1800" dirty="0"/>
          </a:p>
          <a:p>
            <a:pPr lvl="2"/>
            <a:r>
              <a:rPr lang="es-CO" dirty="0"/>
              <a:t>Combustible</a:t>
            </a:r>
            <a:endParaRPr lang="es-CO" sz="1800" dirty="0"/>
          </a:p>
          <a:p>
            <a:pPr lvl="2"/>
            <a:r>
              <a:rPr lang="es-CO" dirty="0"/>
              <a:t>Peajes</a:t>
            </a:r>
            <a:endParaRPr lang="es-CO" sz="1800" dirty="0"/>
          </a:p>
          <a:p>
            <a:pPr lvl="2"/>
            <a:r>
              <a:rPr lang="es-CO" dirty="0"/>
              <a:t>Viáticos</a:t>
            </a:r>
            <a:endParaRPr lang="es-CO" sz="1800" dirty="0"/>
          </a:p>
          <a:p>
            <a:pPr lvl="2"/>
            <a:r>
              <a:rPr lang="es-CO" dirty="0"/>
              <a:t>Parqueaderos</a:t>
            </a:r>
            <a:endParaRPr lang="es-CO" sz="1800" dirty="0"/>
          </a:p>
          <a:p>
            <a:pPr lvl="1"/>
            <a:r>
              <a:rPr lang="es-CO" dirty="0"/>
              <a:t>Bodegaje</a:t>
            </a:r>
            <a:endParaRPr lang="es-CO" sz="2000" dirty="0"/>
          </a:p>
          <a:p>
            <a:pPr lvl="1"/>
            <a:r>
              <a:rPr lang="es-CO" dirty="0"/>
              <a:t>Alistamiento y despacho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74272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DIRTIBUCIÓN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65" y="3892962"/>
            <a:ext cx="3095625" cy="1104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55" y="2252981"/>
            <a:ext cx="2657475" cy="283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16" y="5277317"/>
            <a:ext cx="7010400" cy="1104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9 CuadroTexto"/>
          <p:cNvSpPr txBox="1"/>
          <p:nvPr/>
        </p:nvSpPr>
        <p:spPr>
          <a:xfrm>
            <a:off x="1883778" y="2395837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Mtr3</a:t>
            </a:r>
          </a:p>
          <a:p>
            <a:pPr algn="just"/>
            <a:r>
              <a:rPr lang="es-MX" sz="2800" b="1" dirty="0"/>
              <a:t>Kg</a:t>
            </a:r>
          </a:p>
        </p:txBody>
      </p:sp>
      <p:sp>
        <p:nvSpPr>
          <p:cNvPr id="9" name="10 CuadroTexto"/>
          <p:cNvSpPr txBox="1"/>
          <p:nvPr/>
        </p:nvSpPr>
        <p:spPr>
          <a:xfrm>
            <a:off x="4044018" y="2252981"/>
            <a:ext cx="216024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TARIFA</a:t>
            </a:r>
          </a:p>
          <a:p>
            <a:pPr algn="ctr"/>
            <a:r>
              <a:rPr lang="es-MX" sz="2800" b="1" dirty="0"/>
              <a:t>vs VOLUMEN</a:t>
            </a:r>
          </a:p>
        </p:txBody>
      </p:sp>
      <p:sp>
        <p:nvSpPr>
          <p:cNvPr id="10" name="1 Cheurón"/>
          <p:cNvSpPr/>
          <p:nvPr/>
        </p:nvSpPr>
        <p:spPr>
          <a:xfrm>
            <a:off x="3035906" y="2341832"/>
            <a:ext cx="792088" cy="1134799"/>
          </a:xfrm>
          <a:prstGeom prst="chevron">
            <a:avLst>
              <a:gd name="adj" fmla="val 831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2108" y="1157531"/>
            <a:ext cx="4161692" cy="829529"/>
          </a:xfrm>
        </p:spPr>
        <p:txBody>
          <a:bodyPr/>
          <a:lstStyle/>
          <a:p>
            <a:r>
              <a:rPr lang="es-CO" dirty="0"/>
              <a:t>ADMINISTRATIVO</a:t>
            </a:r>
          </a:p>
        </p:txBody>
      </p:sp>
      <p:sp>
        <p:nvSpPr>
          <p:cNvPr id="4" name="5 CuadroTexto"/>
          <p:cNvSpPr txBox="1"/>
          <p:nvPr/>
        </p:nvSpPr>
        <p:spPr>
          <a:xfrm>
            <a:off x="467544" y="1722141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Gastos de Viaje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1540" y="119719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CO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OPERATIVO</a:t>
            </a:r>
            <a:endParaRPr lang="es-E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467544" y="2433686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Capacitaciones técnicas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467544" y="3145231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Asesorías/Honorarios</a:t>
            </a:r>
          </a:p>
        </p:txBody>
      </p:sp>
      <p:sp>
        <p:nvSpPr>
          <p:cNvPr id="8" name="10 CuadroTexto"/>
          <p:cNvSpPr txBox="1"/>
          <p:nvPr/>
        </p:nvSpPr>
        <p:spPr>
          <a:xfrm>
            <a:off x="467544" y="3856776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Papelería</a:t>
            </a:r>
          </a:p>
        </p:txBody>
      </p:sp>
      <p:sp>
        <p:nvSpPr>
          <p:cNvPr id="9" name="11 CuadroTexto"/>
          <p:cNvSpPr txBox="1"/>
          <p:nvPr/>
        </p:nvSpPr>
        <p:spPr>
          <a:xfrm>
            <a:off x="467544" y="4568321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Cafetería/Restaurantes</a:t>
            </a:r>
          </a:p>
        </p:txBody>
      </p:sp>
      <p:sp>
        <p:nvSpPr>
          <p:cNvPr id="10" name="12 CuadroTexto"/>
          <p:cNvSpPr txBox="1"/>
          <p:nvPr/>
        </p:nvSpPr>
        <p:spPr>
          <a:xfrm>
            <a:off x="467544" y="5279866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Taxis/Transporte</a:t>
            </a:r>
          </a:p>
        </p:txBody>
      </p:sp>
      <p:sp>
        <p:nvSpPr>
          <p:cNvPr id="11" name="13 CuadroTexto"/>
          <p:cNvSpPr txBox="1"/>
          <p:nvPr/>
        </p:nvSpPr>
        <p:spPr>
          <a:xfrm>
            <a:off x="467544" y="5991410"/>
            <a:ext cx="446449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Otros…</a:t>
            </a:r>
          </a:p>
        </p:txBody>
      </p:sp>
      <p:sp>
        <p:nvSpPr>
          <p:cNvPr id="12" name="14 CuadroTexto"/>
          <p:cNvSpPr txBox="1"/>
          <p:nvPr/>
        </p:nvSpPr>
        <p:spPr>
          <a:xfrm>
            <a:off x="5580112" y="1472765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Quienes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Cuando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Manutención $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Alojamiento $</a:t>
            </a:r>
          </a:p>
        </p:txBody>
      </p:sp>
      <p:sp>
        <p:nvSpPr>
          <p:cNvPr id="13" name="15 CuadroTexto"/>
          <p:cNvSpPr txBox="1"/>
          <p:nvPr/>
        </p:nvSpPr>
        <p:spPr>
          <a:xfrm>
            <a:off x="6444208" y="3777021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Quienes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(Estudio)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Cuando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 $</a:t>
            </a:r>
          </a:p>
        </p:txBody>
      </p:sp>
      <p:sp>
        <p:nvSpPr>
          <p:cNvPr id="14" name="2 Flecha derecha"/>
          <p:cNvSpPr/>
          <p:nvPr/>
        </p:nvSpPr>
        <p:spPr>
          <a:xfrm>
            <a:off x="5148064" y="2085997"/>
            <a:ext cx="432048" cy="2639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24 Conector angular"/>
          <p:cNvCxnSpPr>
            <a:stCxn id="6" idx="3"/>
            <a:endCxn id="13" idx="1"/>
          </p:cNvCxnSpPr>
          <p:nvPr/>
        </p:nvCxnSpPr>
        <p:spPr>
          <a:xfrm>
            <a:off x="4932040" y="2695296"/>
            <a:ext cx="1512168" cy="18203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2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2108" y="1157531"/>
            <a:ext cx="4161692" cy="829529"/>
          </a:xfrm>
        </p:spPr>
        <p:txBody>
          <a:bodyPr/>
          <a:lstStyle/>
          <a:p>
            <a:r>
              <a:rPr lang="es-CO" dirty="0"/>
              <a:t>ADMINISTRATIVO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1450613" y="189679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CO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NOMINA</a:t>
            </a:r>
            <a:endParaRPr lang="es-ES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1738645" y="2741729"/>
            <a:ext cx="36004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</a:p>
        </p:txBody>
      </p:sp>
      <p:sp>
        <p:nvSpPr>
          <p:cNvPr id="18" name="12 CuadroTexto"/>
          <p:cNvSpPr txBox="1"/>
          <p:nvPr/>
        </p:nvSpPr>
        <p:spPr>
          <a:xfrm>
            <a:off x="5771093" y="2741729"/>
            <a:ext cx="36004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MX" dirty="0">
                <a:solidFill>
                  <a:sysClr val="windowText" lastClr="000000"/>
                </a:solidFill>
              </a:rPr>
              <a:t>TALENTO HUMANO</a:t>
            </a:r>
          </a:p>
        </p:txBody>
      </p:sp>
      <p:sp>
        <p:nvSpPr>
          <p:cNvPr id="19" name="16 CuadroTexto"/>
          <p:cNvSpPr txBox="1"/>
          <p:nvPr/>
        </p:nvSpPr>
        <p:spPr>
          <a:xfrm>
            <a:off x="1162581" y="3371798"/>
            <a:ext cx="42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b="1" dirty="0"/>
              <a:t>Renovación contratos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1162581" y="3862206"/>
            <a:ext cx="42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b="1" dirty="0"/>
              <a:t>Personal nuevo</a:t>
            </a:r>
          </a:p>
        </p:txBody>
      </p:sp>
      <p:sp>
        <p:nvSpPr>
          <p:cNvPr id="21" name="18 CuadroTexto"/>
          <p:cNvSpPr txBox="1"/>
          <p:nvPr/>
        </p:nvSpPr>
        <p:spPr>
          <a:xfrm>
            <a:off x="1666637" y="4278285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Tipo de contratación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Desde cuando (Fecha ingreso)</a:t>
            </a:r>
          </a:p>
        </p:txBody>
      </p:sp>
      <p:sp>
        <p:nvSpPr>
          <p:cNvPr id="22" name="19 CuadroTexto"/>
          <p:cNvSpPr txBox="1"/>
          <p:nvPr/>
        </p:nvSpPr>
        <p:spPr>
          <a:xfrm>
            <a:off x="5411053" y="3408965"/>
            <a:ext cx="42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b="1" dirty="0"/>
              <a:t>Incremento salarial</a:t>
            </a:r>
          </a:p>
        </p:txBody>
      </p:sp>
      <p:sp>
        <p:nvSpPr>
          <p:cNvPr id="23" name="20 CuadroTexto"/>
          <p:cNvSpPr txBox="1"/>
          <p:nvPr/>
        </p:nvSpPr>
        <p:spPr>
          <a:xfrm>
            <a:off x="5425680" y="3883404"/>
            <a:ext cx="42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b="1" dirty="0"/>
              <a:t>Beneficios nuevos</a:t>
            </a:r>
          </a:p>
        </p:txBody>
      </p:sp>
      <p:sp>
        <p:nvSpPr>
          <p:cNvPr id="24" name="21 CuadroTexto"/>
          <p:cNvSpPr txBox="1"/>
          <p:nvPr/>
        </p:nvSpPr>
        <p:spPr>
          <a:xfrm>
            <a:off x="5411053" y="4387460"/>
            <a:ext cx="42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b="1" dirty="0"/>
              <a:t>Calculo nomina</a:t>
            </a:r>
          </a:p>
        </p:txBody>
      </p:sp>
    </p:spTree>
    <p:extLst>
      <p:ext uri="{BB962C8B-B14F-4D97-AF65-F5344CB8AC3E}">
        <p14:creationId xmlns:p14="http://schemas.microsoft.com/office/powerpoint/2010/main" val="274427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2108" y="1157531"/>
            <a:ext cx="4161692" cy="829529"/>
          </a:xfrm>
        </p:spPr>
        <p:txBody>
          <a:bodyPr/>
          <a:lstStyle/>
          <a:p>
            <a:r>
              <a:rPr lang="es-CO" dirty="0"/>
              <a:t>ADMINISTRATIVO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1187624" y="1915568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Arriendos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431540" y="1232363"/>
            <a:ext cx="601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CO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GENERALES / COMUNES</a:t>
            </a:r>
            <a:endParaRPr lang="es-E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1331640" y="2728977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Servicios públicos</a:t>
            </a:r>
          </a:p>
        </p:txBody>
      </p:sp>
      <p:sp>
        <p:nvSpPr>
          <p:cNvPr id="15" name="9 CuadroTexto"/>
          <p:cNvSpPr txBox="1"/>
          <p:nvPr/>
        </p:nvSpPr>
        <p:spPr>
          <a:xfrm>
            <a:off x="1475656" y="3542386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Telefonía celular</a:t>
            </a:r>
          </a:p>
        </p:txBody>
      </p:sp>
      <p:sp>
        <p:nvSpPr>
          <p:cNvPr id="25" name="10 CuadroTexto"/>
          <p:cNvSpPr txBox="1"/>
          <p:nvPr/>
        </p:nvSpPr>
        <p:spPr>
          <a:xfrm>
            <a:off x="1619672" y="4355795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Seguros</a:t>
            </a:r>
          </a:p>
        </p:txBody>
      </p:sp>
      <p:sp>
        <p:nvSpPr>
          <p:cNvPr id="26" name="11 CuadroTexto"/>
          <p:cNvSpPr txBox="1"/>
          <p:nvPr/>
        </p:nvSpPr>
        <p:spPr>
          <a:xfrm>
            <a:off x="1763688" y="5169204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Mantenimientos locativos</a:t>
            </a:r>
          </a:p>
        </p:txBody>
      </p:sp>
      <p:sp>
        <p:nvSpPr>
          <p:cNvPr id="27" name="13 CuadroTexto"/>
          <p:cNvSpPr txBox="1"/>
          <p:nvPr/>
        </p:nvSpPr>
        <p:spPr>
          <a:xfrm>
            <a:off x="1907704" y="5982615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Otros…</a:t>
            </a:r>
          </a:p>
        </p:txBody>
      </p:sp>
    </p:spTree>
    <p:extLst>
      <p:ext uri="{BB962C8B-B14F-4D97-AF65-F5344CB8AC3E}">
        <p14:creationId xmlns:p14="http://schemas.microsoft.com/office/powerpoint/2010/main" val="339949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FINANCIERO</a:t>
            </a:r>
          </a:p>
        </p:txBody>
      </p:sp>
      <p:sp>
        <p:nvSpPr>
          <p:cNvPr id="4" name="5 CuadroTexto"/>
          <p:cNvSpPr txBox="1"/>
          <p:nvPr/>
        </p:nvSpPr>
        <p:spPr>
          <a:xfrm>
            <a:off x="683568" y="1941945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Depreciaciones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14656" y="3789473"/>
            <a:ext cx="601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CO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AREA DE PPTO O FINANZAS</a:t>
            </a:r>
            <a:endParaRPr lang="es-E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683568" y="2578306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Amortizaciones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683568" y="3214667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Gastos Financieros</a:t>
            </a:r>
          </a:p>
        </p:txBody>
      </p:sp>
      <p:sp>
        <p:nvSpPr>
          <p:cNvPr id="8" name="10 CuadroTexto"/>
          <p:cNvSpPr txBox="1"/>
          <p:nvPr/>
        </p:nvSpPr>
        <p:spPr>
          <a:xfrm>
            <a:off x="683568" y="3851028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Impuestos</a:t>
            </a:r>
          </a:p>
        </p:txBody>
      </p:sp>
      <p:sp>
        <p:nvSpPr>
          <p:cNvPr id="9" name="12 CuadroTexto"/>
          <p:cNvSpPr txBox="1"/>
          <p:nvPr/>
        </p:nvSpPr>
        <p:spPr>
          <a:xfrm>
            <a:off x="683568" y="4479936"/>
            <a:ext cx="48965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Estados Financieros EEFF</a:t>
            </a:r>
          </a:p>
        </p:txBody>
      </p:sp>
      <p:sp>
        <p:nvSpPr>
          <p:cNvPr id="10" name="14 CuadroTexto"/>
          <p:cNvSpPr txBox="1"/>
          <p:nvPr/>
        </p:nvSpPr>
        <p:spPr>
          <a:xfrm>
            <a:off x="1619672" y="5075164"/>
            <a:ext cx="3960440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Estado de Resultados</a:t>
            </a:r>
          </a:p>
        </p:txBody>
      </p:sp>
      <p:sp>
        <p:nvSpPr>
          <p:cNvPr id="11" name="15 CuadroTexto"/>
          <p:cNvSpPr txBox="1"/>
          <p:nvPr/>
        </p:nvSpPr>
        <p:spPr>
          <a:xfrm>
            <a:off x="1619672" y="5651228"/>
            <a:ext cx="3960440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Flujo de Caja</a:t>
            </a:r>
          </a:p>
        </p:txBody>
      </p:sp>
      <p:sp>
        <p:nvSpPr>
          <p:cNvPr id="12" name="16 CuadroTexto"/>
          <p:cNvSpPr txBox="1"/>
          <p:nvPr/>
        </p:nvSpPr>
        <p:spPr>
          <a:xfrm>
            <a:off x="1619672" y="6235424"/>
            <a:ext cx="3960440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Balance General</a:t>
            </a:r>
          </a:p>
        </p:txBody>
      </p:sp>
    </p:spTree>
    <p:extLst>
      <p:ext uri="{BB962C8B-B14F-4D97-AF65-F5344CB8AC3E}">
        <p14:creationId xmlns:p14="http://schemas.microsoft.com/office/powerpoint/2010/main" val="126320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CUANDO SE INICIAL EL PROCESO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23" y="3670966"/>
            <a:ext cx="729681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Flecha arriba"/>
          <p:cNvSpPr/>
          <p:nvPr/>
        </p:nvSpPr>
        <p:spPr>
          <a:xfrm>
            <a:off x="2196320" y="4922361"/>
            <a:ext cx="936104" cy="57606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7 Flecha arriba"/>
          <p:cNvSpPr/>
          <p:nvPr/>
        </p:nvSpPr>
        <p:spPr>
          <a:xfrm>
            <a:off x="5173976" y="4955015"/>
            <a:ext cx="936104" cy="57606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8 Flecha arriba"/>
          <p:cNvSpPr/>
          <p:nvPr/>
        </p:nvSpPr>
        <p:spPr>
          <a:xfrm>
            <a:off x="8008424" y="4933924"/>
            <a:ext cx="936104" cy="57606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9 Flecha arriba"/>
          <p:cNvSpPr/>
          <p:nvPr/>
        </p:nvSpPr>
        <p:spPr>
          <a:xfrm rot="10800000">
            <a:off x="3687944" y="2618105"/>
            <a:ext cx="936104" cy="57606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2 Flecha arriba"/>
          <p:cNvSpPr/>
          <p:nvPr/>
        </p:nvSpPr>
        <p:spPr>
          <a:xfrm rot="10800000">
            <a:off x="6640272" y="2618105"/>
            <a:ext cx="936104" cy="57606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2 CuadroTexto"/>
          <p:cNvSpPr txBox="1"/>
          <p:nvPr/>
        </p:nvSpPr>
        <p:spPr>
          <a:xfrm>
            <a:off x="9323106" y="2474090"/>
            <a:ext cx="485518" cy="367240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MX" b="1" dirty="0"/>
              <a:t>CIERRE AÑO</a:t>
            </a:r>
          </a:p>
        </p:txBody>
      </p:sp>
    </p:spTree>
    <p:extLst>
      <p:ext uri="{BB962C8B-B14F-4D97-AF65-F5344CB8AC3E}">
        <p14:creationId xmlns:p14="http://schemas.microsoft.com/office/powerpoint/2010/main" val="325359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238" y="1772995"/>
            <a:ext cx="10515600" cy="829529"/>
          </a:xfrm>
        </p:spPr>
        <p:txBody>
          <a:bodyPr/>
          <a:lstStyle/>
          <a:p>
            <a:r>
              <a:rPr lang="es-CO" dirty="0"/>
              <a:t>¿EL PRESUPUESTO ES ESTATICO?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34562" y="3358541"/>
            <a:ext cx="10515600" cy="110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¿PRESUPUESTO FLEXIBLE ES ADECUADO</a:t>
            </a:r>
          </a:p>
          <a:p>
            <a:r>
              <a:rPr lang="es-CO" dirty="0"/>
              <a:t> COMO GESTION?</a:t>
            </a:r>
          </a:p>
        </p:txBody>
      </p:sp>
    </p:spTree>
    <p:extLst>
      <p:ext uri="{BB962C8B-B14F-4D97-AF65-F5344CB8AC3E}">
        <p14:creationId xmlns:p14="http://schemas.microsoft.com/office/powerpoint/2010/main" val="83747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70" y="1037632"/>
            <a:ext cx="6029130" cy="53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76" y="1136656"/>
            <a:ext cx="6432699" cy="52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6965"/>
            <a:ext cx="78531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" y="3091101"/>
            <a:ext cx="57284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" y="4603269"/>
            <a:ext cx="5951156" cy="18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0 CuadroTexto"/>
          <p:cNvSpPr txBox="1"/>
          <p:nvPr/>
        </p:nvSpPr>
        <p:spPr>
          <a:xfrm>
            <a:off x="683568" y="1342993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Práctica de presupuestos en el mundo:</a:t>
            </a:r>
            <a:endParaRPr lang="es-MX" sz="2000" dirty="0"/>
          </a:p>
        </p:txBody>
      </p:sp>
      <p:sp>
        <p:nvSpPr>
          <p:cNvPr id="8" name="Rectángulo 7"/>
          <p:cNvSpPr/>
          <p:nvPr/>
        </p:nvSpPr>
        <p:spPr>
          <a:xfrm>
            <a:off x="6885587" y="6444731"/>
            <a:ext cx="22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Horngren</a:t>
            </a:r>
            <a:r>
              <a:rPr lang="es-CO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Foster, &amp; Datar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58448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1" y="1019777"/>
            <a:ext cx="9039660" cy="3584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05" y="4985239"/>
            <a:ext cx="4298532" cy="15960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01" y="4985239"/>
            <a:ext cx="5634204" cy="14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EJECICIO DE FORECAST</a:t>
            </a:r>
          </a:p>
        </p:txBody>
      </p:sp>
      <p:sp>
        <p:nvSpPr>
          <p:cNvPr id="4" name="8 CuadroTexto"/>
          <p:cNvSpPr txBox="1"/>
          <p:nvPr/>
        </p:nvSpPr>
        <p:spPr>
          <a:xfrm>
            <a:off x="5297353" y="2743753"/>
            <a:ext cx="408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algn="ctr"/>
            <a:r>
              <a:rPr lang="es-CO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FORECAST</a:t>
            </a:r>
            <a:endParaRPr lang="es-E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9 CuadroTexto"/>
          <p:cNvSpPr txBox="1"/>
          <p:nvPr/>
        </p:nvSpPr>
        <p:spPr>
          <a:xfrm>
            <a:off x="2582306" y="4815142"/>
            <a:ext cx="6297708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ejercicio completo para poder elaborar la nueva carta de navegación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2129002" y="2743753"/>
            <a:ext cx="408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algn="ctr"/>
            <a:r>
              <a:rPr lang="es-CO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REAL</a:t>
            </a:r>
            <a:endParaRPr lang="es-E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5297353" y="2599737"/>
            <a:ext cx="183013" cy="7287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Flecha derecha"/>
          <p:cNvSpPr/>
          <p:nvPr/>
        </p:nvSpPr>
        <p:spPr>
          <a:xfrm>
            <a:off x="6305466" y="3535841"/>
            <a:ext cx="2304256" cy="2880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46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22541" y="1095985"/>
            <a:ext cx="4729089" cy="56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3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MUCHAS GRACIAS!!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h.garzon@javeriana.edu.co</a:t>
            </a:r>
          </a:p>
        </p:txBody>
      </p:sp>
    </p:spTree>
    <p:extLst>
      <p:ext uri="{BB962C8B-B14F-4D97-AF65-F5344CB8AC3E}">
        <p14:creationId xmlns:p14="http://schemas.microsoft.com/office/powerpoint/2010/main" val="32044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El presupuesto es la representación numérica de la planeación estratégica de una compañía, el cual contempla información financiera y no financiera que marca el rumbo y dirección durante un tiempo definido, también se puede interpretar como la carta de navegación financiera y operativa de una compañía.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12" y="3778579"/>
            <a:ext cx="3660268" cy="210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02" y="4213474"/>
            <a:ext cx="2619889" cy="165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3" y="4746144"/>
            <a:ext cx="2596989" cy="18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64" y="4829670"/>
            <a:ext cx="2484397" cy="165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9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PLANEACION ESTRATEGICA</a:t>
            </a:r>
          </a:p>
        </p:txBody>
      </p:sp>
      <p:pic>
        <p:nvPicPr>
          <p:cNvPr id="36" name="Picture 4" descr="http://www.foresargentina.com/wp-content/uploads/2015/09/como-hacer-un-modelo-de-nego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92" y="5387604"/>
            <a:ext cx="1476873" cy="107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d1jupfl45x9zpk.cloudfront.net/wp-content/uploads/2015/12/priorida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3" y="5426725"/>
            <a:ext cx="1389352" cy="7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41"/>
          <p:cNvSpPr>
            <a:spLocks noChangeArrowheads="1"/>
          </p:cNvSpPr>
          <p:nvPr/>
        </p:nvSpPr>
        <p:spPr bwMode="auto">
          <a:xfrm>
            <a:off x="2250665" y="4820640"/>
            <a:ext cx="834547" cy="50708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HOY </a:t>
            </a:r>
          </a:p>
        </p:txBody>
      </p:sp>
      <p:sp>
        <p:nvSpPr>
          <p:cNvPr id="39" name="Rectangle 341"/>
          <p:cNvSpPr>
            <a:spLocks noChangeArrowheads="1"/>
          </p:cNvSpPr>
          <p:nvPr/>
        </p:nvSpPr>
        <p:spPr bwMode="auto">
          <a:xfrm>
            <a:off x="2121550" y="10883279"/>
            <a:ext cx="429922" cy="17255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DIAGNOSTICO</a:t>
            </a:r>
          </a:p>
        </p:txBody>
      </p:sp>
      <p:sp>
        <p:nvSpPr>
          <p:cNvPr id="40" name="Flecha abajo 8"/>
          <p:cNvSpPr/>
          <p:nvPr/>
        </p:nvSpPr>
        <p:spPr>
          <a:xfrm>
            <a:off x="2585472" y="5207981"/>
            <a:ext cx="198959" cy="1422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angle 341"/>
          <p:cNvSpPr>
            <a:spLocks noChangeArrowheads="1"/>
          </p:cNvSpPr>
          <p:nvPr/>
        </p:nvSpPr>
        <p:spPr bwMode="auto">
          <a:xfrm>
            <a:off x="6708729" y="3470795"/>
            <a:ext cx="314197" cy="88504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</a:t>
            </a:r>
          </a:p>
        </p:txBody>
      </p:sp>
      <p:sp>
        <p:nvSpPr>
          <p:cNvPr id="42" name="Rectangle 341"/>
          <p:cNvSpPr>
            <a:spLocks noChangeArrowheads="1"/>
          </p:cNvSpPr>
          <p:nvPr/>
        </p:nvSpPr>
        <p:spPr bwMode="auto">
          <a:xfrm>
            <a:off x="6109565" y="3603241"/>
            <a:ext cx="314197" cy="88504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</a:t>
            </a:r>
          </a:p>
        </p:txBody>
      </p:sp>
      <p:sp>
        <p:nvSpPr>
          <p:cNvPr id="43" name="Rectangle 341"/>
          <p:cNvSpPr>
            <a:spLocks noChangeArrowheads="1"/>
          </p:cNvSpPr>
          <p:nvPr/>
        </p:nvSpPr>
        <p:spPr bwMode="auto">
          <a:xfrm>
            <a:off x="5579013" y="3915612"/>
            <a:ext cx="314197" cy="88504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</a:t>
            </a:r>
          </a:p>
        </p:txBody>
      </p:sp>
      <p:sp>
        <p:nvSpPr>
          <p:cNvPr id="44" name="Rectangle 341"/>
          <p:cNvSpPr>
            <a:spLocks noChangeArrowheads="1"/>
          </p:cNvSpPr>
          <p:nvPr/>
        </p:nvSpPr>
        <p:spPr bwMode="auto">
          <a:xfrm>
            <a:off x="5014150" y="4040565"/>
            <a:ext cx="314197" cy="88504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OBJETIVO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3413158" y="1951902"/>
            <a:ext cx="4181569" cy="3427040"/>
            <a:chOff x="3413158" y="2233246"/>
            <a:chExt cx="4181569" cy="3427040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158" y="2233246"/>
              <a:ext cx="4181569" cy="3427040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3877496" y="4905716"/>
              <a:ext cx="772619" cy="293238"/>
              <a:chOff x="2625743" y="5010960"/>
              <a:chExt cx="1834114" cy="578958"/>
            </a:xfrm>
          </p:grpSpPr>
          <p:pic>
            <p:nvPicPr>
              <p:cNvPr id="57" name="Picture 2" descr="http://support.mobincube.com/hc/es/article_attachments/200233506/Img235595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743" y="5010960"/>
                <a:ext cx="1834114" cy="578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341"/>
              <p:cNvSpPr>
                <a:spLocks noChangeArrowheads="1"/>
              </p:cNvSpPr>
              <p:nvPr/>
            </p:nvSpPr>
            <p:spPr bwMode="auto">
              <a:xfrm>
                <a:off x="2632475" y="5091141"/>
                <a:ext cx="1118592" cy="291743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_tradnl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ESTRATEGIA</a:t>
                </a: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4765145" y="4048039"/>
              <a:ext cx="772619" cy="293238"/>
              <a:chOff x="2625743" y="5010960"/>
              <a:chExt cx="1834114" cy="578958"/>
            </a:xfrm>
          </p:grpSpPr>
          <p:pic>
            <p:nvPicPr>
              <p:cNvPr id="55" name="Picture 2" descr="http://support.mobincube.com/hc/es/article_attachments/200233506/Img235595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743" y="5010960"/>
                <a:ext cx="1834114" cy="578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Rectangle 341"/>
              <p:cNvSpPr>
                <a:spLocks noChangeArrowheads="1"/>
              </p:cNvSpPr>
              <p:nvPr/>
            </p:nvSpPr>
            <p:spPr bwMode="auto">
              <a:xfrm>
                <a:off x="2632475" y="5091141"/>
                <a:ext cx="1118592" cy="291743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_tradnl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ESTRATEGIA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5509312" y="3666745"/>
              <a:ext cx="772619" cy="293238"/>
              <a:chOff x="2625743" y="5010960"/>
              <a:chExt cx="1834114" cy="578958"/>
            </a:xfrm>
          </p:grpSpPr>
          <p:pic>
            <p:nvPicPr>
              <p:cNvPr id="53" name="Picture 2" descr="http://support.mobincube.com/hc/es/article_attachments/200233506/Img235595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743" y="5010960"/>
                <a:ext cx="1834114" cy="578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341"/>
              <p:cNvSpPr>
                <a:spLocks noChangeArrowheads="1"/>
              </p:cNvSpPr>
              <p:nvPr/>
            </p:nvSpPr>
            <p:spPr bwMode="auto">
              <a:xfrm>
                <a:off x="2632475" y="5091141"/>
                <a:ext cx="1118592" cy="291743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_tradnl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ESTRATEGIA</a:t>
                </a: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5983355" y="3203362"/>
              <a:ext cx="772619" cy="293238"/>
              <a:chOff x="2625743" y="5010960"/>
              <a:chExt cx="1834114" cy="578958"/>
            </a:xfrm>
          </p:grpSpPr>
          <p:pic>
            <p:nvPicPr>
              <p:cNvPr id="51" name="Picture 2" descr="http://support.mobincube.com/hc/es/article_attachments/200233506/Img235595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743" y="5010960"/>
                <a:ext cx="1834114" cy="578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ctangle 341"/>
              <p:cNvSpPr>
                <a:spLocks noChangeArrowheads="1"/>
              </p:cNvSpPr>
              <p:nvPr/>
            </p:nvSpPr>
            <p:spPr bwMode="auto">
              <a:xfrm>
                <a:off x="2632475" y="5091141"/>
                <a:ext cx="1118592" cy="291743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_tradnl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ESTRATEGIA</a:t>
                </a: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1987647" y="5486698"/>
            <a:ext cx="1162411" cy="1217221"/>
            <a:chOff x="1987647" y="5768042"/>
            <a:chExt cx="1162411" cy="1217221"/>
          </a:xfrm>
        </p:grpSpPr>
        <p:pic>
          <p:nvPicPr>
            <p:cNvPr id="60" name="Picture 10" descr="http://pulsopyme.com/wp-content/uploads/2016/02/diag-empresaria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036" y="5768042"/>
              <a:ext cx="842897" cy="9210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341"/>
            <p:cNvSpPr>
              <a:spLocks noChangeArrowheads="1"/>
            </p:cNvSpPr>
            <p:nvPr/>
          </p:nvSpPr>
          <p:spPr bwMode="auto">
            <a:xfrm>
              <a:off x="1987647" y="6478174"/>
              <a:ext cx="1162411" cy="50708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_tradnl" sz="1050" b="1" dirty="0">
                  <a:solidFill>
                    <a:sysClr val="windowText" lastClr="000000"/>
                  </a:solidFill>
                  <a:latin typeface="Graphite Std Light" panose="03020302040602020204" pitchFamily="66" charset="0"/>
                </a:rPr>
                <a:t> DIAGONOSTICO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893210" y="5350219"/>
            <a:ext cx="1520870" cy="1318718"/>
            <a:chOff x="5893210" y="5631563"/>
            <a:chExt cx="1520870" cy="1318718"/>
          </a:xfrm>
        </p:grpSpPr>
        <p:pic>
          <p:nvPicPr>
            <p:cNvPr id="63" name="Picture 8" descr="http://www.socialancer.com/wp-content/uploads/2015/03/shutterstock_11731324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210" y="5631563"/>
              <a:ext cx="1520870" cy="11068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341"/>
            <p:cNvSpPr>
              <a:spLocks noChangeArrowheads="1"/>
            </p:cNvSpPr>
            <p:nvPr/>
          </p:nvSpPr>
          <p:spPr bwMode="auto">
            <a:xfrm>
              <a:off x="6072542" y="6443192"/>
              <a:ext cx="1299096" cy="50708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_tradnl" sz="1050" b="1" dirty="0">
                  <a:solidFill>
                    <a:sysClr val="windowText" lastClr="000000"/>
                  </a:solidFill>
                  <a:latin typeface="Graphite Std Light" panose="03020302040602020204" pitchFamily="66" charset="0"/>
                </a:rPr>
                <a:t>METRICA DE ACCIONES</a:t>
              </a: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3028679" y="2327970"/>
            <a:ext cx="1917676" cy="802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MISIÓN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7575324" y="2610053"/>
            <a:ext cx="807765" cy="1843933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VISIÓN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7139098" y="5126431"/>
            <a:ext cx="2039676" cy="1150127"/>
            <a:chOff x="7139098" y="5407775"/>
            <a:chExt cx="2039676" cy="1150127"/>
          </a:xfrm>
        </p:grpSpPr>
        <p:pic>
          <p:nvPicPr>
            <p:cNvPr id="68" name="Imagen 6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983" y="5489325"/>
              <a:ext cx="986791" cy="852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9" name="Imagen 6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717" y="5762748"/>
              <a:ext cx="1357413" cy="7951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0" name="Rectangle 341"/>
            <p:cNvSpPr>
              <a:spLocks noChangeArrowheads="1"/>
            </p:cNvSpPr>
            <p:nvPr/>
          </p:nvSpPr>
          <p:spPr bwMode="auto">
            <a:xfrm>
              <a:off x="7139098" y="5407775"/>
              <a:ext cx="1489327" cy="50708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_tradnl" sz="14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raphite Std Light" panose="03020302040602020204" pitchFamily="66" charset="0"/>
                </a:rPr>
                <a:t>PRESUPUESTO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76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MAESTRO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07937"/>
            <a:ext cx="10515600" cy="4691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/>
              <a:t>El presupuesto general o maestro contiene por lo menos los siguientes presupuestos:</a:t>
            </a:r>
          </a:p>
          <a:p>
            <a:pPr lvl="0"/>
            <a:r>
              <a:rPr lang="es-CO" dirty="0"/>
              <a:t>Ventas</a:t>
            </a:r>
          </a:p>
          <a:p>
            <a:pPr lvl="0"/>
            <a:r>
              <a:rPr lang="es-CO" dirty="0"/>
              <a:t>Producción</a:t>
            </a:r>
          </a:p>
          <a:p>
            <a:pPr lvl="0"/>
            <a:r>
              <a:rPr lang="es-CO" dirty="0"/>
              <a:t>Inventarios</a:t>
            </a:r>
          </a:p>
          <a:p>
            <a:pPr lvl="0"/>
            <a:r>
              <a:rPr lang="es-CO" dirty="0"/>
              <a:t>Compras</a:t>
            </a:r>
          </a:p>
          <a:p>
            <a:pPr lvl="0"/>
            <a:r>
              <a:rPr lang="es-CO" dirty="0"/>
              <a:t>Logística de distribución</a:t>
            </a:r>
          </a:p>
          <a:p>
            <a:pPr lvl="0"/>
            <a:r>
              <a:rPr lang="es-CO" dirty="0"/>
              <a:t>Investigación y desarrollo</a:t>
            </a:r>
          </a:p>
          <a:p>
            <a:pPr lvl="0"/>
            <a:r>
              <a:rPr lang="es-CO" dirty="0"/>
              <a:t>Mercadeo</a:t>
            </a:r>
          </a:p>
          <a:p>
            <a:pPr lvl="0"/>
            <a:r>
              <a:rPr lang="es-CO" dirty="0"/>
              <a:t>Servicio al cliente</a:t>
            </a:r>
          </a:p>
          <a:p>
            <a:pPr lvl="0"/>
            <a:r>
              <a:rPr lang="es-CO" dirty="0"/>
              <a:t>Costos del periodo (Gastos) administrativos</a:t>
            </a:r>
          </a:p>
          <a:p>
            <a:pPr lvl="0"/>
            <a:r>
              <a:rPr lang="es-CO" dirty="0"/>
              <a:t>Inversiones</a:t>
            </a:r>
          </a:p>
          <a:p>
            <a:pPr lvl="0"/>
            <a:r>
              <a:rPr lang="es-CO" dirty="0"/>
              <a:t>Presupuesto de capital</a:t>
            </a:r>
          </a:p>
          <a:p>
            <a:pPr lvl="0"/>
            <a:r>
              <a:rPr lang="es-CO" dirty="0"/>
              <a:t>Presupuesto de efectivo (Caja)</a:t>
            </a:r>
          </a:p>
          <a:p>
            <a:endParaRPr lang="es-CO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14" y="2661001"/>
            <a:ext cx="4248472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6" y="4308942"/>
            <a:ext cx="3142481" cy="193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8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76047"/>
            <a:ext cx="10515600" cy="50075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CO" dirty="0"/>
              <a:t>Productos o servicios a vender (Portafolio)</a:t>
            </a:r>
            <a:endParaRPr lang="es-CO" sz="2400" dirty="0"/>
          </a:p>
          <a:p>
            <a:pPr lvl="1"/>
            <a:r>
              <a:rPr lang="es-CO" dirty="0"/>
              <a:t>Actuales</a:t>
            </a:r>
            <a:endParaRPr lang="es-CO" sz="2000" dirty="0"/>
          </a:p>
          <a:p>
            <a:pPr lvl="1"/>
            <a:r>
              <a:rPr lang="es-CO" dirty="0"/>
              <a:t>Nuevos</a:t>
            </a:r>
            <a:endParaRPr lang="es-CO" sz="2000" dirty="0"/>
          </a:p>
          <a:p>
            <a:pPr lvl="2"/>
            <a:r>
              <a:rPr lang="es-CO" dirty="0"/>
              <a:t>Sustitutos de actuales</a:t>
            </a:r>
            <a:endParaRPr lang="es-CO" sz="1800" dirty="0"/>
          </a:p>
          <a:p>
            <a:pPr lvl="2"/>
            <a:r>
              <a:rPr lang="es-CO" dirty="0"/>
              <a:t>Nuevos</a:t>
            </a:r>
            <a:endParaRPr lang="es-CO" sz="1800" dirty="0"/>
          </a:p>
          <a:p>
            <a:pPr lvl="2"/>
            <a:r>
              <a:rPr lang="es-CO" dirty="0"/>
              <a:t>Fechas de lanzamiento</a:t>
            </a:r>
            <a:endParaRPr lang="es-CO" sz="1800" dirty="0"/>
          </a:p>
          <a:p>
            <a:pPr lvl="1"/>
            <a:r>
              <a:rPr lang="es-CO" dirty="0"/>
              <a:t>Eliminados</a:t>
            </a:r>
            <a:endParaRPr lang="es-CO" sz="2000" dirty="0"/>
          </a:p>
          <a:p>
            <a:pPr lvl="0"/>
            <a:r>
              <a:rPr lang="es-CO" dirty="0"/>
              <a:t>Canales de distribución y venta</a:t>
            </a:r>
            <a:endParaRPr lang="es-CO" sz="2400" dirty="0"/>
          </a:p>
          <a:p>
            <a:pPr lvl="1"/>
            <a:r>
              <a:rPr lang="es-CO" dirty="0"/>
              <a:t>Venta directa</a:t>
            </a:r>
            <a:endParaRPr lang="es-CO" sz="2000" dirty="0"/>
          </a:p>
          <a:p>
            <a:pPr lvl="1"/>
            <a:r>
              <a:rPr lang="es-CO" dirty="0"/>
              <a:t>Mayoristas</a:t>
            </a:r>
            <a:endParaRPr lang="es-CO" sz="2000" dirty="0"/>
          </a:p>
          <a:p>
            <a:pPr lvl="1"/>
            <a:r>
              <a:rPr lang="es-CO" dirty="0"/>
              <a:t>Distribuidores</a:t>
            </a:r>
            <a:endParaRPr lang="es-CO" sz="2000" dirty="0"/>
          </a:p>
          <a:p>
            <a:pPr lvl="0"/>
            <a:r>
              <a:rPr lang="es-CO" dirty="0"/>
              <a:t>Zonas o lugares:</a:t>
            </a:r>
            <a:endParaRPr lang="es-CO" sz="2400" dirty="0"/>
          </a:p>
          <a:p>
            <a:pPr lvl="1"/>
            <a:r>
              <a:rPr lang="es-CO" dirty="0"/>
              <a:t>Donde se tiene presencia</a:t>
            </a:r>
            <a:endParaRPr lang="es-CO" sz="2000" dirty="0"/>
          </a:p>
          <a:p>
            <a:pPr lvl="1"/>
            <a:r>
              <a:rPr lang="es-CO" dirty="0"/>
              <a:t>A las que se quieren ingresar (penetrar)</a:t>
            </a:r>
            <a:endParaRPr lang="es-CO" sz="2000" dirty="0"/>
          </a:p>
          <a:p>
            <a:pPr lvl="0"/>
            <a:r>
              <a:rPr lang="es-CO" dirty="0"/>
              <a:t>Clientes:</a:t>
            </a:r>
            <a:endParaRPr lang="es-CO" sz="2400" dirty="0"/>
          </a:p>
          <a:p>
            <a:pPr lvl="1"/>
            <a:r>
              <a:rPr lang="es-CO" dirty="0"/>
              <a:t>Actuales</a:t>
            </a:r>
            <a:endParaRPr lang="es-CO" sz="2000" dirty="0"/>
          </a:p>
          <a:p>
            <a:pPr lvl="1"/>
            <a:r>
              <a:rPr lang="es-CO" dirty="0"/>
              <a:t>Nuevos</a:t>
            </a:r>
            <a:endParaRPr lang="es-CO" sz="2000" dirty="0"/>
          </a:p>
          <a:p>
            <a:pPr lvl="0"/>
            <a:r>
              <a:rPr lang="es-CO" dirty="0"/>
              <a:t>Lista de precios:</a:t>
            </a:r>
            <a:endParaRPr lang="es-CO" sz="2400" dirty="0"/>
          </a:p>
          <a:p>
            <a:pPr lvl="1"/>
            <a:r>
              <a:rPr lang="es-CO" dirty="0"/>
              <a:t>Incrementos estimados</a:t>
            </a:r>
            <a:endParaRPr lang="es-CO" sz="2000" dirty="0"/>
          </a:p>
          <a:p>
            <a:pPr lvl="1"/>
            <a:r>
              <a:rPr lang="es-CO" dirty="0"/>
              <a:t>Fecha estimada de incrementos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11974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DE VENTAS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Modelo: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83" y="2801376"/>
            <a:ext cx="6263542" cy="3332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90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DE PRODUCCION</a:t>
            </a:r>
          </a:p>
        </p:txBody>
      </p:sp>
      <p:sp>
        <p:nvSpPr>
          <p:cNvPr id="5" name="Rectangle 341"/>
          <p:cNvSpPr>
            <a:spLocks noChangeArrowheads="1"/>
          </p:cNvSpPr>
          <p:nvPr/>
        </p:nvSpPr>
        <p:spPr bwMode="auto">
          <a:xfrm>
            <a:off x="2833421" y="4828050"/>
            <a:ext cx="1656272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COSTEO  PRODUCTOS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21" y="5108830"/>
            <a:ext cx="2101969" cy="873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3" y="5389610"/>
            <a:ext cx="2101969" cy="873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81" y="5605377"/>
            <a:ext cx="2101969" cy="873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18" y="2146033"/>
            <a:ext cx="3368756" cy="2143754"/>
          </a:xfrm>
          <a:prstGeom prst="rect">
            <a:avLst/>
          </a:prstGeom>
        </p:spPr>
      </p:pic>
      <p:sp>
        <p:nvSpPr>
          <p:cNvPr id="10" name="Rectangle 341"/>
          <p:cNvSpPr>
            <a:spLocks noChangeArrowheads="1"/>
          </p:cNvSpPr>
          <p:nvPr/>
        </p:nvSpPr>
        <p:spPr bwMode="auto">
          <a:xfrm>
            <a:off x="1986318" y="1899757"/>
            <a:ext cx="3368755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EXPLOSION DE RECURSOS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739" y="1987507"/>
            <a:ext cx="2202037" cy="691461"/>
          </a:xfrm>
          <a:prstGeom prst="rect">
            <a:avLst/>
          </a:prstGeom>
        </p:spPr>
      </p:pic>
      <p:sp>
        <p:nvSpPr>
          <p:cNvPr id="12" name="Rectangle 341"/>
          <p:cNvSpPr>
            <a:spLocks noChangeArrowheads="1"/>
          </p:cNvSpPr>
          <p:nvPr/>
        </p:nvSpPr>
        <p:spPr bwMode="auto">
          <a:xfrm>
            <a:off x="5774113" y="1765152"/>
            <a:ext cx="2202037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MATERIALES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776" y="2781675"/>
            <a:ext cx="1840864" cy="566420"/>
          </a:xfrm>
          <a:prstGeom prst="rect">
            <a:avLst/>
          </a:prstGeom>
        </p:spPr>
      </p:pic>
      <p:sp>
        <p:nvSpPr>
          <p:cNvPr id="14" name="Rectangle 341"/>
          <p:cNvSpPr>
            <a:spLocks noChangeArrowheads="1"/>
          </p:cNvSpPr>
          <p:nvPr/>
        </p:nvSpPr>
        <p:spPr bwMode="auto">
          <a:xfrm>
            <a:off x="7558589" y="2590132"/>
            <a:ext cx="2202037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MANO DE OBRA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704" y="3354091"/>
            <a:ext cx="2719798" cy="1144216"/>
          </a:xfrm>
          <a:prstGeom prst="rect">
            <a:avLst/>
          </a:prstGeom>
        </p:spPr>
      </p:pic>
      <p:sp>
        <p:nvSpPr>
          <p:cNvPr id="16" name="Rectangle 341"/>
          <p:cNvSpPr>
            <a:spLocks noChangeArrowheads="1"/>
          </p:cNvSpPr>
          <p:nvPr/>
        </p:nvSpPr>
        <p:spPr bwMode="auto">
          <a:xfrm>
            <a:off x="6118628" y="3150438"/>
            <a:ext cx="2202037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INDIRECTOS</a:t>
            </a:r>
          </a:p>
        </p:txBody>
      </p:sp>
      <p:sp>
        <p:nvSpPr>
          <p:cNvPr id="17" name="Flecha derecha 40"/>
          <p:cNvSpPr/>
          <p:nvPr/>
        </p:nvSpPr>
        <p:spPr>
          <a:xfrm>
            <a:off x="5487803" y="2826148"/>
            <a:ext cx="315273" cy="19840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derecha 41"/>
          <p:cNvSpPr/>
          <p:nvPr/>
        </p:nvSpPr>
        <p:spPr>
          <a:xfrm rot="19606895">
            <a:off x="5418721" y="2482244"/>
            <a:ext cx="315273" cy="19840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 derecha 42"/>
          <p:cNvSpPr/>
          <p:nvPr/>
        </p:nvSpPr>
        <p:spPr>
          <a:xfrm rot="1501574">
            <a:off x="5440299" y="3209295"/>
            <a:ext cx="315273" cy="19840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803" y="5173430"/>
            <a:ext cx="2895600" cy="115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341"/>
          <p:cNvSpPr>
            <a:spLocks noChangeArrowheads="1"/>
          </p:cNvSpPr>
          <p:nvPr/>
        </p:nvSpPr>
        <p:spPr bwMode="auto">
          <a:xfrm>
            <a:off x="6471467" y="4909851"/>
            <a:ext cx="1656272" cy="2807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1050" b="1" dirty="0">
                <a:solidFill>
                  <a:sysClr val="windowText" lastClr="000000"/>
                </a:solidFill>
                <a:latin typeface="Graphite Std Light" panose="03020302040602020204" pitchFamily="66" charset="0"/>
              </a:rPr>
              <a:t> INVENTARIOS</a:t>
            </a:r>
          </a:p>
        </p:txBody>
      </p:sp>
      <p:sp>
        <p:nvSpPr>
          <p:cNvPr id="22" name="Flecha curvada hacia la derecha 45"/>
          <p:cNvSpPr/>
          <p:nvPr/>
        </p:nvSpPr>
        <p:spPr>
          <a:xfrm>
            <a:off x="1872637" y="4701047"/>
            <a:ext cx="765252" cy="534786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Flecha curvada hacia la derecha 46"/>
          <p:cNvSpPr/>
          <p:nvPr/>
        </p:nvSpPr>
        <p:spPr>
          <a:xfrm flipH="1">
            <a:off x="9378000" y="4638592"/>
            <a:ext cx="765252" cy="534786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PRESUPUESTO DE PRODUCCION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8" y="2415856"/>
            <a:ext cx="6462712" cy="3937318"/>
          </a:xfrm>
          <a:prstGeom prst="rect">
            <a:avLst/>
          </a:prstGeom>
          <a:noFill/>
        </p:spPr>
      </p:pic>
      <p:sp>
        <p:nvSpPr>
          <p:cNvPr id="6" name="Marcador de contenido 3"/>
          <p:cNvSpPr>
            <a:spLocks noGrp="1"/>
          </p:cNvSpPr>
          <p:nvPr>
            <p:ph idx="1"/>
          </p:nvPr>
        </p:nvSpPr>
        <p:spPr>
          <a:xfrm>
            <a:off x="838200" y="2092569"/>
            <a:ext cx="10515600" cy="4691061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Modelo:</a:t>
            </a:r>
          </a:p>
        </p:txBody>
      </p:sp>
    </p:spTree>
    <p:extLst>
      <p:ext uri="{BB962C8B-B14F-4D97-AF65-F5344CB8AC3E}">
        <p14:creationId xmlns:p14="http://schemas.microsoft.com/office/powerpoint/2010/main" val="1190146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388</Words>
  <Application>Microsoft Office PowerPoint</Application>
  <PresentationFormat>Panorámica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Century Gothic</vt:lpstr>
      <vt:lpstr>Graphite Std Light</vt:lpstr>
      <vt:lpstr>Times New Roman</vt:lpstr>
      <vt:lpstr>Tema de Office</vt:lpstr>
      <vt:lpstr>EL PRESUPUESTO COMO UNA HERRAMIENTA ADECUADA DE GESTIÓN</vt:lpstr>
      <vt:lpstr>Presentación de PowerPoint</vt:lpstr>
      <vt:lpstr>PRESUPUESTO</vt:lpstr>
      <vt:lpstr>PLANEACION ESTRATEGICA</vt:lpstr>
      <vt:lpstr>PRESUPUESTO MAESTRO</vt:lpstr>
      <vt:lpstr>PRESUPUESTO DE VENTAS</vt:lpstr>
      <vt:lpstr>PRESUPUESTO DE VENTAS</vt:lpstr>
      <vt:lpstr>PRESUPUESTO DE PRODUCCION</vt:lpstr>
      <vt:lpstr>PRESUPUESTO DE PRODUCCION</vt:lpstr>
      <vt:lpstr>DIRTIBUCIÓN</vt:lpstr>
      <vt:lpstr>DIRTIBUCIÓN</vt:lpstr>
      <vt:lpstr>ADMINISTRATIVO</vt:lpstr>
      <vt:lpstr>ADMINISTRATIVO</vt:lpstr>
      <vt:lpstr>ADMINISTRATIVO</vt:lpstr>
      <vt:lpstr>PRESUPUESTO FINANCIERO</vt:lpstr>
      <vt:lpstr>CUANDO SE INICIAL EL PROCESO</vt:lpstr>
      <vt:lpstr>¿EL PRESUPUESTO ES ESTATICO?</vt:lpstr>
      <vt:lpstr>Presentación de PowerPoint</vt:lpstr>
      <vt:lpstr>Presentación de PowerPoint</vt:lpstr>
      <vt:lpstr>Presentación de PowerPoint</vt:lpstr>
      <vt:lpstr>EJECICIO DE FORECAST</vt:lpstr>
      <vt:lpstr>Presentación de PowerPoint</vt:lpstr>
      <vt:lpstr>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PRESUPUESTO COMO UNA HERRAMIENTA ADECUADA DE GESTIÓN</dc:title>
  <dc:creator>hgarzon</dc:creator>
  <cp:lastModifiedBy>Hernando Bermudez Gomez</cp:lastModifiedBy>
  <cp:revision>12</cp:revision>
  <dcterms:created xsi:type="dcterms:W3CDTF">2016-10-20T05:22:24Z</dcterms:created>
  <dcterms:modified xsi:type="dcterms:W3CDTF">2017-05-26T14:26:26Z</dcterms:modified>
</cp:coreProperties>
</file>