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6" r:id="rId8"/>
    <p:sldId id="267" r:id="rId9"/>
    <p:sldId id="268" r:id="rId10"/>
    <p:sldId id="262" r:id="rId11"/>
    <p:sldId id="263" r:id="rId12"/>
    <p:sldId id="264" r:id="rId13"/>
    <p:sldId id="265" r:id="rId14"/>
    <p:sldId id="294" r:id="rId15"/>
    <p:sldId id="298" r:id="rId16"/>
    <p:sldId id="299" r:id="rId17"/>
    <p:sldId id="269" r:id="rId18"/>
    <p:sldId id="293" r:id="rId19"/>
    <p:sldId id="270" r:id="rId20"/>
    <p:sldId id="292" r:id="rId21"/>
    <p:sldId id="271" r:id="rId22"/>
    <p:sldId id="272" r:id="rId23"/>
    <p:sldId id="273" r:id="rId24"/>
    <p:sldId id="274" r:id="rId25"/>
    <p:sldId id="275" r:id="rId26"/>
    <p:sldId id="276" r:id="rId27"/>
    <p:sldId id="277" r:id="rId28"/>
    <p:sldId id="278" r:id="rId29"/>
    <p:sldId id="279" r:id="rId30"/>
    <p:sldId id="280" r:id="rId31"/>
    <p:sldId id="282" r:id="rId32"/>
    <p:sldId id="281" r:id="rId33"/>
    <p:sldId id="283" r:id="rId34"/>
    <p:sldId id="284" r:id="rId35"/>
    <p:sldId id="295" r:id="rId36"/>
    <p:sldId id="296" r:id="rId37"/>
    <p:sldId id="297" r:id="rId38"/>
    <p:sldId id="287" r:id="rId39"/>
    <p:sldId id="288" r:id="rId40"/>
    <p:sldId id="289" r:id="rId41"/>
    <p:sldId id="290" r:id="rId42"/>
    <p:sldId id="285" r:id="rId43"/>
    <p:sldId id="286" r:id="rId44"/>
    <p:sldId id="291" r:id="rId45"/>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09" autoAdjust="0"/>
    <p:restoredTop sz="94660"/>
  </p:normalViewPr>
  <p:slideViewPr>
    <p:cSldViewPr>
      <p:cViewPr varScale="1">
        <p:scale>
          <a:sx n="69" d="100"/>
          <a:sy n="69" d="100"/>
        </p:scale>
        <p:origin x="-14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6 Triángulo isósceles"/>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540544" y="776288"/>
            <a:ext cx="8062912" cy="1470025"/>
          </a:xfrm>
        </p:spPr>
        <p:txBody>
          <a:bodyPr anchor="b">
            <a:normAutofit/>
          </a:bodyPr>
          <a:lstStyle>
            <a:lvl1pPr algn="r">
              <a:defRPr sz="440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1371600" y="6012656"/>
            <a:ext cx="5791200" cy="365125"/>
          </a:xfrm>
        </p:spPr>
        <p:txBody>
          <a:bodyPr tIns="0" bIns="0" anchor="t"/>
          <a:lstStyle>
            <a:lvl1pPr algn="r">
              <a:defRPr sz="1000"/>
            </a:lvl1pPr>
          </a:lstStyle>
          <a:p>
            <a:fld id="{F669CCF8-66C0-474C-A81E-2C0EADA07F8A}" type="datetimeFigureOut">
              <a:rPr lang="es-CO" smtClean="0"/>
              <a:t>10/12/2013</a:t>
            </a:fld>
            <a:endParaRPr lang="es-CO"/>
          </a:p>
        </p:txBody>
      </p:sp>
      <p:sp>
        <p:nvSpPr>
          <p:cNvPr id="17" name="16 Marcador de pie de página"/>
          <p:cNvSpPr>
            <a:spLocks noGrp="1"/>
          </p:cNvSpPr>
          <p:nvPr>
            <p:ph type="ftr" sz="quarter" idx="11"/>
          </p:nvPr>
        </p:nvSpPr>
        <p:spPr>
          <a:xfrm>
            <a:off x="1371600" y="5650704"/>
            <a:ext cx="5791200" cy="365125"/>
          </a:xfrm>
        </p:spPr>
        <p:txBody>
          <a:bodyPr tIns="0" bIns="0" anchor="b"/>
          <a:lstStyle>
            <a:lvl1pPr algn="r">
              <a:defRPr sz="1100"/>
            </a:lvl1pPr>
          </a:lstStyle>
          <a:p>
            <a:endParaRPr lang="es-CO"/>
          </a:p>
        </p:txBody>
      </p:sp>
      <p:sp>
        <p:nvSpPr>
          <p:cNvPr id="29" name="28 Marcador de número de diapositiva"/>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8F140919-3D6A-40A3-A7B7-778DBBC8E968}" type="slidenum">
              <a:rPr lang="es-CO" smtClean="0"/>
              <a:t>‹Nº›</a:t>
            </a:fld>
            <a:endParaRPr lang="es-CO"/>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F669CCF8-66C0-474C-A81E-2C0EADA07F8A}" type="datetimeFigureOut">
              <a:rPr lang="es-CO" smtClean="0"/>
              <a:t>10/12/2013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F140919-3D6A-40A3-A7B7-778DBBC8E968}" type="slidenum">
              <a:rPr lang="es-CO" smtClean="0"/>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81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F669CCF8-66C0-474C-A81E-2C0EADA07F8A}" type="datetimeFigureOut">
              <a:rPr lang="es-CO" smtClean="0"/>
              <a:t>10/12/2013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F140919-3D6A-40A3-A7B7-778DBBC8E968}" type="slidenum">
              <a:rPr lang="es-CO" smtClean="0"/>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399032"/>
          </a:xfrm>
        </p:spPr>
        <p:txBody>
          <a:bodyPr/>
          <a:lstStyle/>
          <a:p>
            <a:r>
              <a:rPr kumimoji="0" lang="es-ES" dirty="0" smtClean="0"/>
              <a:t>Haga clic para modificar el estilo de título del patrón</a:t>
            </a:r>
            <a:endParaRPr kumimoji="0" lang="en-US" dirty="0"/>
          </a:p>
        </p:txBody>
      </p:sp>
      <p:sp>
        <p:nvSpPr>
          <p:cNvPr id="3" name="2 Marcador de contenido"/>
          <p:cNvSpPr>
            <a:spLocks noGrp="1"/>
          </p:cNvSpPr>
          <p:nvPr>
            <p:ph idx="1"/>
          </p:nvPr>
        </p:nvSpPr>
        <p:spPr>
          <a:xfrm>
            <a:off x="457200" y="1882808"/>
            <a:ext cx="8229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791456" y="6480048"/>
            <a:ext cx="2133600" cy="301752"/>
          </a:xfrm>
        </p:spPr>
        <p:txBody>
          <a:bodyPr/>
          <a:lstStyle/>
          <a:p>
            <a:fld id="{F669CCF8-66C0-474C-A81E-2C0EADA07F8A}" type="datetimeFigureOut">
              <a:rPr lang="es-CO" smtClean="0"/>
              <a:t>10/12/2013</a:t>
            </a:fld>
            <a:endParaRPr lang="es-CO"/>
          </a:p>
        </p:txBody>
      </p:sp>
      <p:sp>
        <p:nvSpPr>
          <p:cNvPr id="5" name="4 Marcador de pie de página"/>
          <p:cNvSpPr>
            <a:spLocks noGrp="1"/>
          </p:cNvSpPr>
          <p:nvPr>
            <p:ph type="ftr" sz="quarter" idx="11"/>
          </p:nvPr>
        </p:nvSpPr>
        <p:spPr>
          <a:xfrm>
            <a:off x="457200" y="6480969"/>
            <a:ext cx="4260056" cy="300831"/>
          </a:xfrm>
        </p:spPr>
        <p:txBody>
          <a:bodyPr/>
          <a:lstStyle/>
          <a:p>
            <a:endParaRPr lang="es-CO"/>
          </a:p>
        </p:txBody>
      </p:sp>
      <p:sp>
        <p:nvSpPr>
          <p:cNvPr id="6" name="5 Marcador de número de diapositiva"/>
          <p:cNvSpPr>
            <a:spLocks noGrp="1"/>
          </p:cNvSpPr>
          <p:nvPr>
            <p:ph type="sldNum" sz="quarter" idx="12"/>
          </p:nvPr>
        </p:nvSpPr>
        <p:spPr/>
        <p:txBody>
          <a:bodyPr/>
          <a:lstStyle/>
          <a:p>
            <a:fld id="{8F140919-3D6A-40A3-A7B7-778DBBC8E968}" type="slidenum">
              <a:rPr lang="es-CO" smtClean="0"/>
              <a:t>‹Nº›</a:t>
            </a:fld>
            <a:endParaRPr lang="es-CO"/>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9" name="8 Triángulo rectángulo"/>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Triángulo isósceles"/>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Marcador de fecha"/>
          <p:cNvSpPr>
            <a:spLocks noGrp="1"/>
          </p:cNvSpPr>
          <p:nvPr>
            <p:ph type="dt" sz="half" idx="10"/>
          </p:nvPr>
        </p:nvSpPr>
        <p:spPr>
          <a:xfrm>
            <a:off x="6955632" y="6477000"/>
            <a:ext cx="2133600" cy="304800"/>
          </a:xfrm>
        </p:spPr>
        <p:txBody>
          <a:bodyPr/>
          <a:lstStyle/>
          <a:p>
            <a:fld id="{F669CCF8-66C0-474C-A81E-2C0EADA07F8A}" type="datetimeFigureOut">
              <a:rPr lang="es-CO" smtClean="0"/>
              <a:t>10/12/2013</a:t>
            </a:fld>
            <a:endParaRPr lang="es-CO"/>
          </a:p>
        </p:txBody>
      </p:sp>
      <p:sp>
        <p:nvSpPr>
          <p:cNvPr id="5" name="4 Marcador de pie de página"/>
          <p:cNvSpPr>
            <a:spLocks noGrp="1"/>
          </p:cNvSpPr>
          <p:nvPr>
            <p:ph type="ftr" sz="quarter" idx="11"/>
          </p:nvPr>
        </p:nvSpPr>
        <p:spPr>
          <a:xfrm>
            <a:off x="2619376" y="6480969"/>
            <a:ext cx="4260056" cy="300831"/>
          </a:xfrm>
        </p:spPr>
        <p:txBody>
          <a:bodyPr/>
          <a:lstStyle/>
          <a:p>
            <a:endParaRPr lang="es-CO"/>
          </a:p>
        </p:txBody>
      </p:sp>
      <p:sp>
        <p:nvSpPr>
          <p:cNvPr id="6" name="5 Marcador de número de diapositiva"/>
          <p:cNvSpPr>
            <a:spLocks noGrp="1"/>
          </p:cNvSpPr>
          <p:nvPr>
            <p:ph type="sldNum" sz="quarter" idx="12"/>
          </p:nvPr>
        </p:nvSpPr>
        <p:spPr>
          <a:xfrm>
            <a:off x="8451056" y="809624"/>
            <a:ext cx="502920" cy="300831"/>
          </a:xfrm>
        </p:spPr>
        <p:txBody>
          <a:bodyPr/>
          <a:lstStyle/>
          <a:p>
            <a:fld id="{8F140919-3D6A-40A3-A7B7-778DBBC8E968}" type="slidenum">
              <a:rPr lang="es-CO" smtClean="0"/>
              <a:t>‹Nº›</a:t>
            </a:fld>
            <a:endParaRPr lang="es-CO"/>
          </a:p>
        </p:txBody>
      </p:sp>
      <p:cxnSp>
        <p:nvCxnSpPr>
          <p:cNvPr id="11" name="10 Conector recto"/>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Conector recto"/>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4791456" y="6480969"/>
            <a:ext cx="2133600" cy="301752"/>
          </a:xfrm>
        </p:spPr>
        <p:txBody>
          <a:bodyPr/>
          <a:lstStyle/>
          <a:p>
            <a:fld id="{F669CCF8-66C0-474C-A81E-2C0EADA07F8A}" type="datetimeFigureOut">
              <a:rPr lang="es-CO" smtClean="0"/>
              <a:t>10/12/2013</a:t>
            </a:fld>
            <a:endParaRPr lang="es-CO"/>
          </a:p>
        </p:txBody>
      </p:sp>
      <p:sp>
        <p:nvSpPr>
          <p:cNvPr id="6" name="5 Marcador de pie de página"/>
          <p:cNvSpPr>
            <a:spLocks noGrp="1"/>
          </p:cNvSpPr>
          <p:nvPr>
            <p:ph type="ftr" sz="quarter" idx="11"/>
          </p:nvPr>
        </p:nvSpPr>
        <p:spPr>
          <a:xfrm>
            <a:off x="457200" y="6480969"/>
            <a:ext cx="4260056" cy="301752"/>
          </a:xfrm>
        </p:spPr>
        <p:txBody>
          <a:bodyPr/>
          <a:lstStyle/>
          <a:p>
            <a:endParaRPr lang="es-CO"/>
          </a:p>
        </p:txBody>
      </p:sp>
      <p:sp>
        <p:nvSpPr>
          <p:cNvPr id="7" name="6 Marcador de número de diapositiva"/>
          <p:cNvSpPr>
            <a:spLocks noGrp="1"/>
          </p:cNvSpPr>
          <p:nvPr>
            <p:ph type="sldNum" sz="quarter" idx="12"/>
          </p:nvPr>
        </p:nvSpPr>
        <p:spPr>
          <a:xfrm>
            <a:off x="7589520" y="6480969"/>
            <a:ext cx="502920" cy="301752"/>
          </a:xfrm>
        </p:spPr>
        <p:txBody>
          <a:bodyPr/>
          <a:lstStyle/>
          <a:p>
            <a:fld id="{8F140919-3D6A-40A3-A7B7-778DBBC8E968}" type="slidenum">
              <a:rPr lang="es-CO" smtClean="0"/>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a:xfrm>
            <a:off x="4791456" y="6480969"/>
            <a:ext cx="2130552" cy="301752"/>
          </a:xfrm>
        </p:spPr>
        <p:txBody>
          <a:bodyPr/>
          <a:lstStyle/>
          <a:p>
            <a:fld id="{F669CCF8-66C0-474C-A81E-2C0EADA07F8A}" type="datetimeFigureOut">
              <a:rPr lang="es-CO" smtClean="0"/>
              <a:t>10/12/2013</a:t>
            </a:fld>
            <a:endParaRPr lang="es-CO"/>
          </a:p>
        </p:txBody>
      </p:sp>
      <p:sp>
        <p:nvSpPr>
          <p:cNvPr id="8" name="7 Marcador de pie de página"/>
          <p:cNvSpPr>
            <a:spLocks noGrp="1"/>
          </p:cNvSpPr>
          <p:nvPr>
            <p:ph type="ftr" sz="quarter" idx="11"/>
          </p:nvPr>
        </p:nvSpPr>
        <p:spPr>
          <a:xfrm>
            <a:off x="457200" y="6480969"/>
            <a:ext cx="4261104" cy="301752"/>
          </a:xfrm>
        </p:spPr>
        <p:txBody>
          <a:bodyPr/>
          <a:lstStyle/>
          <a:p>
            <a:endParaRPr lang="es-CO"/>
          </a:p>
        </p:txBody>
      </p:sp>
      <p:sp>
        <p:nvSpPr>
          <p:cNvPr id="9" name="8 Marcador de número de diapositiva"/>
          <p:cNvSpPr>
            <a:spLocks noGrp="1"/>
          </p:cNvSpPr>
          <p:nvPr>
            <p:ph type="sldNum" sz="quarter" idx="12"/>
          </p:nvPr>
        </p:nvSpPr>
        <p:spPr>
          <a:xfrm>
            <a:off x="7589520" y="6483096"/>
            <a:ext cx="502920" cy="301752"/>
          </a:xfrm>
        </p:spPr>
        <p:txBody>
          <a:bodyPr/>
          <a:lstStyle>
            <a:lvl1pPr algn="ctr">
              <a:defRPr/>
            </a:lvl1pPr>
          </a:lstStyle>
          <a:p>
            <a:fld id="{8F140919-3D6A-40A3-A7B7-778DBBC8E968}" type="slidenum">
              <a:rPr lang="es-CO" smtClean="0"/>
              <a:t>‹Nº›</a:t>
            </a:fld>
            <a:endParaRPr lang="es-CO"/>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F669CCF8-66C0-474C-A81E-2C0EADA07F8A}" type="datetimeFigureOut">
              <a:rPr lang="es-CO" smtClean="0"/>
              <a:t>10/12/2013</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8F140919-3D6A-40A3-A7B7-778DBBC8E968}" type="slidenum">
              <a:rPr lang="es-CO" smtClean="0"/>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791456" y="6480969"/>
            <a:ext cx="2133600" cy="301752"/>
          </a:xfrm>
        </p:spPr>
        <p:txBody>
          <a:bodyPr/>
          <a:lstStyle/>
          <a:p>
            <a:fld id="{F669CCF8-66C0-474C-A81E-2C0EADA07F8A}" type="datetimeFigureOut">
              <a:rPr lang="es-CO" smtClean="0"/>
              <a:t>10/12/2013</a:t>
            </a:fld>
            <a:endParaRPr lang="es-CO"/>
          </a:p>
        </p:txBody>
      </p:sp>
      <p:sp>
        <p:nvSpPr>
          <p:cNvPr id="3" name="2 Marcador de pie de página"/>
          <p:cNvSpPr>
            <a:spLocks noGrp="1"/>
          </p:cNvSpPr>
          <p:nvPr>
            <p:ph type="ftr" sz="quarter" idx="11"/>
          </p:nvPr>
        </p:nvSpPr>
        <p:spPr>
          <a:xfrm>
            <a:off x="457200" y="6481890"/>
            <a:ext cx="4260056" cy="300831"/>
          </a:xfrm>
        </p:spPr>
        <p:txBody>
          <a:bodyPr/>
          <a:lstStyle/>
          <a:p>
            <a:endParaRPr lang="es-CO"/>
          </a:p>
        </p:txBody>
      </p:sp>
      <p:sp>
        <p:nvSpPr>
          <p:cNvPr id="4" name="3 Marcador de número de diapositiva"/>
          <p:cNvSpPr>
            <a:spLocks noGrp="1"/>
          </p:cNvSpPr>
          <p:nvPr>
            <p:ph type="sldNum" sz="quarter" idx="12"/>
          </p:nvPr>
        </p:nvSpPr>
        <p:spPr>
          <a:xfrm>
            <a:off x="7589520" y="6480969"/>
            <a:ext cx="502920" cy="301752"/>
          </a:xfrm>
        </p:spPr>
        <p:txBody>
          <a:bodyPr/>
          <a:lstStyle/>
          <a:p>
            <a:fld id="{8F140919-3D6A-40A3-A7B7-778DBBC8E968}" type="slidenum">
              <a:rPr lang="es-CO" smtClean="0"/>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278976" y="6556248"/>
            <a:ext cx="2133600" cy="301752"/>
          </a:xfrm>
        </p:spPr>
        <p:txBody>
          <a:bodyPr/>
          <a:lstStyle>
            <a:lvl1pPr>
              <a:defRPr sz="900"/>
            </a:lvl1pPr>
          </a:lstStyle>
          <a:p>
            <a:fld id="{F669CCF8-66C0-474C-A81E-2C0EADA07F8A}" type="datetimeFigureOut">
              <a:rPr lang="es-CO" smtClean="0"/>
              <a:t>10/12/2013</a:t>
            </a:fld>
            <a:endParaRPr lang="es-CO"/>
          </a:p>
        </p:txBody>
      </p:sp>
      <p:sp>
        <p:nvSpPr>
          <p:cNvPr id="6" name="5 Marcador de pie de página"/>
          <p:cNvSpPr>
            <a:spLocks noGrp="1"/>
          </p:cNvSpPr>
          <p:nvPr>
            <p:ph type="ftr" sz="quarter" idx="11"/>
          </p:nvPr>
        </p:nvSpPr>
        <p:spPr>
          <a:xfrm>
            <a:off x="1135856" y="6556248"/>
            <a:ext cx="5143120" cy="301752"/>
          </a:xfrm>
        </p:spPr>
        <p:txBody>
          <a:bodyPr/>
          <a:lstStyle>
            <a:lvl1pPr>
              <a:defRPr sz="900"/>
            </a:lvl1pPr>
          </a:lstStyle>
          <a:p>
            <a:endParaRPr lang="es-CO"/>
          </a:p>
        </p:txBody>
      </p:sp>
      <p:sp>
        <p:nvSpPr>
          <p:cNvPr id="7" name="6 Marcador de número de diapositiva"/>
          <p:cNvSpPr>
            <a:spLocks noGrp="1"/>
          </p:cNvSpPr>
          <p:nvPr>
            <p:ph type="sldNum" sz="quarter" idx="12"/>
          </p:nvPr>
        </p:nvSpPr>
        <p:spPr>
          <a:xfrm>
            <a:off x="8410576" y="6556248"/>
            <a:ext cx="502920" cy="301752"/>
          </a:xfrm>
        </p:spPr>
        <p:txBody>
          <a:bodyPr/>
          <a:lstStyle>
            <a:lvl1pPr>
              <a:defRPr sz="900"/>
            </a:lvl1pPr>
          </a:lstStyle>
          <a:p>
            <a:fld id="{8F140919-3D6A-40A3-A7B7-778DBBC8E968}" type="slidenum">
              <a:rPr lang="es-CO" smtClean="0"/>
              <a:t>‹Nº›</a:t>
            </a:fld>
            <a:endParaRPr lang="es-CO"/>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6108192" y="6556248"/>
            <a:ext cx="2103120" cy="301752"/>
          </a:xfrm>
        </p:spPr>
        <p:txBody>
          <a:bodyPr/>
          <a:lstStyle>
            <a:lvl1pPr>
              <a:defRPr sz="900"/>
            </a:lvl1pPr>
          </a:lstStyle>
          <a:p>
            <a:fld id="{F669CCF8-66C0-474C-A81E-2C0EADA07F8A}" type="datetimeFigureOut">
              <a:rPr lang="es-CO" smtClean="0"/>
              <a:t>10/12/2013</a:t>
            </a:fld>
            <a:endParaRPr lang="es-CO"/>
          </a:p>
        </p:txBody>
      </p:sp>
      <p:sp>
        <p:nvSpPr>
          <p:cNvPr id="6" name="5 Marcador de pie de página"/>
          <p:cNvSpPr>
            <a:spLocks noGrp="1"/>
          </p:cNvSpPr>
          <p:nvPr>
            <p:ph type="ftr" sz="quarter" idx="11"/>
          </p:nvPr>
        </p:nvSpPr>
        <p:spPr>
          <a:xfrm>
            <a:off x="1170432" y="6557169"/>
            <a:ext cx="4948072" cy="301752"/>
          </a:xfrm>
        </p:spPr>
        <p:txBody>
          <a:bodyPr/>
          <a:lstStyle>
            <a:lvl1pPr>
              <a:defRPr sz="900"/>
            </a:lvl1pPr>
          </a:lstStyle>
          <a:p>
            <a:endParaRPr lang="es-CO"/>
          </a:p>
        </p:txBody>
      </p:sp>
      <p:sp>
        <p:nvSpPr>
          <p:cNvPr id="7" name="6 Marcador de número de diapositiva"/>
          <p:cNvSpPr>
            <a:spLocks noGrp="1"/>
          </p:cNvSpPr>
          <p:nvPr>
            <p:ph type="sldNum" sz="quarter" idx="12"/>
          </p:nvPr>
        </p:nvSpPr>
        <p:spPr>
          <a:xfrm>
            <a:off x="8217192" y="6556248"/>
            <a:ext cx="365760" cy="301752"/>
          </a:xfrm>
        </p:spPr>
        <p:txBody>
          <a:bodyPr/>
          <a:lstStyle>
            <a:lvl1pPr algn="ctr">
              <a:defRPr sz="900"/>
            </a:lvl1pPr>
          </a:lstStyle>
          <a:p>
            <a:fld id="{8F140919-3D6A-40A3-A7B7-778DBBC8E968}" type="slidenum">
              <a:rPr lang="es-CO" smtClean="0"/>
              <a:t>‹Nº›</a:t>
            </a:fld>
            <a:endParaRPr lang="es-CO"/>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Conector recto"/>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457200" y="267494"/>
            <a:ext cx="8229600" cy="1399032"/>
          </a:xfrm>
          <a:prstGeom prst="rect">
            <a:avLst/>
          </a:prstGeom>
        </p:spPr>
        <p:txBody>
          <a:bodyPr vert="horz" anchor="ctr">
            <a:normAutofit/>
          </a:bodyPr>
          <a:lstStyle/>
          <a:p>
            <a:r>
              <a:rPr kumimoji="0" lang="es-ES" dirty="0" smtClean="0"/>
              <a:t>Haga clic para modificar el estilo de título del patrón</a:t>
            </a:r>
            <a:endParaRPr kumimoji="0" lang="en-US" dirty="0"/>
          </a:p>
        </p:txBody>
      </p:sp>
      <p:sp>
        <p:nvSpPr>
          <p:cNvPr id="13" name="12 Marcador de texto"/>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s-ES" dirty="0" smtClean="0"/>
              <a:t>Haga clic para modificar el estilo de texto del patrón</a:t>
            </a:r>
          </a:p>
          <a:p>
            <a:pPr lvl="1" eaLnBrk="1" latinLnBrk="0" hangingPunct="1"/>
            <a:r>
              <a:rPr kumimoji="0" lang="es-ES" dirty="0" smtClean="0"/>
              <a:t>Segundo nivel</a:t>
            </a:r>
          </a:p>
          <a:p>
            <a:pPr lvl="2" eaLnBrk="1" latinLnBrk="0" hangingPunct="1"/>
            <a:r>
              <a:rPr kumimoji="0" lang="es-ES" dirty="0" smtClean="0"/>
              <a:t>Tercer nivel</a:t>
            </a:r>
          </a:p>
          <a:p>
            <a:pPr lvl="3" eaLnBrk="1" latinLnBrk="0" hangingPunct="1"/>
            <a:r>
              <a:rPr kumimoji="0" lang="es-ES" dirty="0" smtClean="0"/>
              <a:t>Cuarto nivel</a:t>
            </a:r>
          </a:p>
          <a:p>
            <a:pPr lvl="4" eaLnBrk="1" latinLnBrk="0" hangingPunct="1"/>
            <a:r>
              <a:rPr kumimoji="0" lang="es-ES" dirty="0" smtClean="0"/>
              <a:t>Quinto nivel</a:t>
            </a:r>
            <a:endParaRPr kumimoji="0" lang="en-US" dirty="0"/>
          </a:p>
        </p:txBody>
      </p:sp>
      <p:sp>
        <p:nvSpPr>
          <p:cNvPr id="14" name="13 Marcador de fecha"/>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F669CCF8-66C0-474C-A81E-2C0EADA07F8A}" type="datetimeFigureOut">
              <a:rPr lang="es-CO" smtClean="0"/>
              <a:t>10/12/2013</a:t>
            </a:fld>
            <a:endParaRPr lang="es-CO"/>
          </a:p>
        </p:txBody>
      </p:sp>
      <p:sp>
        <p:nvSpPr>
          <p:cNvPr id="3" name="2 Marcador de pie de página"/>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s-CO"/>
          </a:p>
        </p:txBody>
      </p:sp>
      <p:sp>
        <p:nvSpPr>
          <p:cNvPr id="23" name="22 Marcador de número de diapositiva"/>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8F140919-3D6A-40A3-A7B7-778DBBC8E968}" type="slidenum">
              <a:rPr lang="es-CO" smtClean="0"/>
              <a:t>‹Nº›</a:t>
            </a:fld>
            <a:endParaRPr lang="es-CO"/>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circle(in)">
                                      <p:cBhvr>
                                        <p:cTn id="7" dur="20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13">
                                            <p:txEl>
                                              <p:pRg st="0" end="0"/>
                                            </p:txEl>
                                          </p:spTgt>
                                        </p:tgtEl>
                                        <p:attrNameLst>
                                          <p:attrName>style.visibility</p:attrName>
                                        </p:attrNameLst>
                                      </p:cBhvr>
                                      <p:to>
                                        <p:strVal val="visible"/>
                                      </p:to>
                                    </p:set>
                                    <p:animEffect transition="in" filter="fade">
                                      <p:cBhvr>
                                        <p:cTn id="12" dur="1000"/>
                                        <p:tgtEl>
                                          <p:spTgt spid="13">
                                            <p:txEl>
                                              <p:pRg st="0" end="0"/>
                                            </p:txEl>
                                          </p:spTgt>
                                        </p:tgtEl>
                                      </p:cBhvr>
                                    </p:animEffect>
                                    <p:anim calcmode="lin" valueType="num">
                                      <p:cBhvr>
                                        <p:cTn id="13"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1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13">
                                            <p:txEl>
                                              <p:pRg st="1" end="1"/>
                                            </p:txEl>
                                          </p:spTgt>
                                        </p:tgtEl>
                                        <p:attrNameLst>
                                          <p:attrName>style.visibility</p:attrName>
                                        </p:attrNameLst>
                                      </p:cBhvr>
                                      <p:to>
                                        <p:strVal val="visible"/>
                                      </p:to>
                                    </p:set>
                                    <p:animEffect transition="in" filter="barn(inVertical)">
                                      <p:cBhvr>
                                        <p:cTn id="19" dur="500"/>
                                        <p:tgtEl>
                                          <p:spTgt spid="1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1" presetClass="entr" presetSubtype="0" fill="hold" grpId="0" nodeType="clickEffect">
                                  <p:stCondLst>
                                    <p:cond delay="0"/>
                                  </p:stCondLst>
                                  <p:childTnLst>
                                    <p:set>
                                      <p:cBhvr>
                                        <p:cTn id="23" dur="1" fill="hold">
                                          <p:stCondLst>
                                            <p:cond delay="0"/>
                                          </p:stCondLst>
                                        </p:cTn>
                                        <p:tgtEl>
                                          <p:spTgt spid="13">
                                            <p:txEl>
                                              <p:pRg st="2" end="2"/>
                                            </p:txEl>
                                          </p:spTgt>
                                        </p:tgtEl>
                                        <p:attrNameLst>
                                          <p:attrName>style.visibility</p:attrName>
                                        </p:attrNameLst>
                                      </p:cBhvr>
                                      <p:to>
                                        <p:strVal val="visible"/>
                                      </p:to>
                                    </p:set>
                                    <p:anim calcmode="lin" valueType="num">
                                      <p:cBhvr>
                                        <p:cTn id="24" dur="1000" fill="hold"/>
                                        <p:tgtEl>
                                          <p:spTgt spid="13">
                                            <p:txEl>
                                              <p:pRg st="2" end="2"/>
                                            </p:txEl>
                                          </p:spTgt>
                                        </p:tgtEl>
                                        <p:attrNameLst>
                                          <p:attrName>ppt_w</p:attrName>
                                        </p:attrNameLst>
                                      </p:cBhvr>
                                      <p:tavLst>
                                        <p:tav tm="0">
                                          <p:val>
                                            <p:fltVal val="0"/>
                                          </p:val>
                                        </p:tav>
                                        <p:tav tm="100000">
                                          <p:val>
                                            <p:strVal val="#ppt_w"/>
                                          </p:val>
                                        </p:tav>
                                      </p:tavLst>
                                    </p:anim>
                                    <p:anim calcmode="lin" valueType="num">
                                      <p:cBhvr>
                                        <p:cTn id="25" dur="1000" fill="hold"/>
                                        <p:tgtEl>
                                          <p:spTgt spid="13">
                                            <p:txEl>
                                              <p:pRg st="2" end="2"/>
                                            </p:txEl>
                                          </p:spTgt>
                                        </p:tgtEl>
                                        <p:attrNameLst>
                                          <p:attrName>ppt_h</p:attrName>
                                        </p:attrNameLst>
                                      </p:cBhvr>
                                      <p:tavLst>
                                        <p:tav tm="0">
                                          <p:val>
                                            <p:fltVal val="0"/>
                                          </p:val>
                                        </p:tav>
                                        <p:tav tm="100000">
                                          <p:val>
                                            <p:strVal val="#ppt_h"/>
                                          </p:val>
                                        </p:tav>
                                      </p:tavLst>
                                    </p:anim>
                                    <p:anim calcmode="lin" valueType="num">
                                      <p:cBhvr>
                                        <p:cTn id="26" dur="1000" fill="hold"/>
                                        <p:tgtEl>
                                          <p:spTgt spid="13">
                                            <p:txEl>
                                              <p:pRg st="2" end="2"/>
                                            </p:txEl>
                                          </p:spTgt>
                                        </p:tgtEl>
                                        <p:attrNameLst>
                                          <p:attrName>style.rotation</p:attrName>
                                        </p:attrNameLst>
                                      </p:cBhvr>
                                      <p:tavLst>
                                        <p:tav tm="0">
                                          <p:val>
                                            <p:fltVal val="90"/>
                                          </p:val>
                                        </p:tav>
                                        <p:tav tm="100000">
                                          <p:val>
                                            <p:fltVal val="0"/>
                                          </p:val>
                                        </p:tav>
                                      </p:tavLst>
                                    </p:anim>
                                    <p:animEffect transition="in" filter="fade">
                                      <p:cBhvr>
                                        <p:cTn id="27" dur="1000"/>
                                        <p:tgtEl>
                                          <p:spTgt spid="1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13">
                                            <p:txEl>
                                              <p:pRg st="3" end="3"/>
                                            </p:txEl>
                                          </p:spTgt>
                                        </p:tgtEl>
                                        <p:attrNameLst>
                                          <p:attrName>style.visibility</p:attrName>
                                        </p:attrNameLst>
                                      </p:cBhvr>
                                      <p:to>
                                        <p:strVal val="visible"/>
                                      </p:to>
                                    </p:set>
                                    <p:animEffect transition="in" filter="fade">
                                      <p:cBhvr>
                                        <p:cTn id="32" dur="1000"/>
                                        <p:tgtEl>
                                          <p:spTgt spid="13">
                                            <p:txEl>
                                              <p:pRg st="3" end="3"/>
                                            </p:txEl>
                                          </p:spTgt>
                                        </p:tgtEl>
                                      </p:cBhvr>
                                    </p:animEffect>
                                    <p:anim calcmode="lin" valueType="num">
                                      <p:cBhvr>
                                        <p:cTn id="33" dur="1000" fill="hold"/>
                                        <p:tgtEl>
                                          <p:spTgt spid="13">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1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13">
                                            <p:txEl>
                                              <p:pRg st="4" end="4"/>
                                            </p:txEl>
                                          </p:spTgt>
                                        </p:tgtEl>
                                        <p:attrNameLst>
                                          <p:attrName>style.visibility</p:attrName>
                                        </p:attrNameLst>
                                      </p:cBhvr>
                                      <p:to>
                                        <p:strVal val="visible"/>
                                      </p:to>
                                    </p:set>
                                    <p:animEffect transition="in" filter="fade">
                                      <p:cBhvr>
                                        <p:cTn id="39" dur="1000"/>
                                        <p:tgtEl>
                                          <p:spTgt spid="13">
                                            <p:txEl>
                                              <p:pRg st="4" end="4"/>
                                            </p:txEl>
                                          </p:spTgt>
                                        </p:tgtEl>
                                      </p:cBhvr>
                                    </p:animEffect>
                                    <p:anim calcmode="lin" valueType="num">
                                      <p:cBhvr>
                                        <p:cTn id="40" dur="1000" fill="hold"/>
                                        <p:tgtEl>
                                          <p:spTgt spid="13">
                                            <p:txEl>
                                              <p:pRg st="4" end="4"/>
                                            </p:txEl>
                                          </p:spTgt>
                                        </p:tgtEl>
                                        <p:attrNameLst>
                                          <p:attrName>ppt_x</p:attrName>
                                        </p:attrNameLst>
                                      </p:cBhvr>
                                      <p:tavLst>
                                        <p:tav tm="0">
                                          <p:val>
                                            <p:strVal val="#ppt_x"/>
                                          </p:val>
                                        </p:tav>
                                        <p:tav tm="100000">
                                          <p:val>
                                            <p:strVal val="#ppt_x"/>
                                          </p:val>
                                        </p:tav>
                                      </p:tavLst>
                                    </p:anim>
                                    <p:anim calcmode="lin" valueType="num">
                                      <p:cBhvr>
                                        <p:cTn id="41" dur="1000" fill="hold"/>
                                        <p:tgtEl>
                                          <p:spTgt spid="1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13" grpId="0" uiExpand="1" build="p">
        <p:tmplLst>
          <p:tmpl lvl="1">
            <p:tnLst>
              <p:par>
                <p:cTn presetID="42" presetClass="entr" presetSubtype="0" fill="hold" nodeType="click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1000"/>
                        <p:tgtEl>
                          <p:spTgt spid="13"/>
                        </p:tgtEl>
                      </p:cBhvr>
                    </p:animEffect>
                    <p:anim calcmode="lin" valueType="num">
                      <p:cBhvr>
                        <p:cTn dur="1000" fill="hold"/>
                        <p:tgtEl>
                          <p:spTgt spid="13"/>
                        </p:tgtEl>
                        <p:attrNameLst>
                          <p:attrName>ppt_x</p:attrName>
                        </p:attrNameLst>
                      </p:cBhvr>
                      <p:tavLst>
                        <p:tav tm="0">
                          <p:val>
                            <p:strVal val="#ppt_x"/>
                          </p:val>
                        </p:tav>
                        <p:tav tm="100000">
                          <p:val>
                            <p:strVal val="#ppt_x"/>
                          </p:val>
                        </p:tav>
                      </p:tavLst>
                    </p:anim>
                    <p:anim calcmode="lin" valueType="num">
                      <p:cBhvr>
                        <p:cTn dur="1000" fill="hold"/>
                        <p:tgtEl>
                          <p:spTgt spid="13"/>
                        </p:tgtEl>
                        <p:attrNameLst>
                          <p:attrName>ppt_y</p:attrName>
                        </p:attrNameLst>
                      </p:cBhvr>
                      <p:tavLst>
                        <p:tav tm="0">
                          <p:val>
                            <p:strVal val="#ppt_y+.1"/>
                          </p:val>
                        </p:tav>
                        <p:tav tm="100000">
                          <p:val>
                            <p:strVal val="#ppt_y"/>
                          </p:val>
                        </p:tav>
                      </p:tavLst>
                    </p:anim>
                  </p:childTnLst>
                </p:cTn>
              </p:par>
            </p:tnLst>
          </p:tmpl>
          <p:tmpl lvl="2">
            <p:tnLst>
              <p:par>
                <p:cTn presetID="16" presetClass="entr" presetSubtype="21" fill="hold" nodeType="click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barn(inVertical)">
                      <p:cBhvr>
                        <p:cTn dur="500"/>
                        <p:tgtEl>
                          <p:spTgt spid="13"/>
                        </p:tgtEl>
                      </p:cBhvr>
                    </p:animEffect>
                  </p:childTnLst>
                </p:cTn>
              </p:par>
            </p:tnLst>
          </p:tmpl>
          <p:tmpl lvl="3">
            <p:tnLst>
              <p:par>
                <p:cTn presetID="31" presetClass="entr" presetSubtype="0" fill="hold" nodeType="clickEffect">
                  <p:stCondLst>
                    <p:cond delay="0"/>
                  </p:stCondLst>
                  <p:childTnLst>
                    <p:set>
                      <p:cBhvr>
                        <p:cTn dur="1" fill="hold">
                          <p:stCondLst>
                            <p:cond delay="0"/>
                          </p:stCondLst>
                        </p:cTn>
                        <p:tgtEl>
                          <p:spTgt spid="13"/>
                        </p:tgtEl>
                        <p:attrNameLst>
                          <p:attrName>style.visibility</p:attrName>
                        </p:attrNameLst>
                      </p:cBhvr>
                      <p:to>
                        <p:strVal val="visible"/>
                      </p:to>
                    </p:set>
                    <p:anim calcmode="lin" valueType="num">
                      <p:cBhvr>
                        <p:cTn dur="1000" fill="hold"/>
                        <p:tgtEl>
                          <p:spTgt spid="13"/>
                        </p:tgtEl>
                        <p:attrNameLst>
                          <p:attrName>ppt_w</p:attrName>
                        </p:attrNameLst>
                      </p:cBhvr>
                      <p:tavLst>
                        <p:tav tm="0">
                          <p:val>
                            <p:fltVal val="0"/>
                          </p:val>
                        </p:tav>
                        <p:tav tm="100000">
                          <p:val>
                            <p:strVal val="#ppt_w"/>
                          </p:val>
                        </p:tav>
                      </p:tavLst>
                    </p:anim>
                    <p:anim calcmode="lin" valueType="num">
                      <p:cBhvr>
                        <p:cTn dur="1000" fill="hold"/>
                        <p:tgtEl>
                          <p:spTgt spid="13"/>
                        </p:tgtEl>
                        <p:attrNameLst>
                          <p:attrName>ppt_h</p:attrName>
                        </p:attrNameLst>
                      </p:cBhvr>
                      <p:tavLst>
                        <p:tav tm="0">
                          <p:val>
                            <p:fltVal val="0"/>
                          </p:val>
                        </p:tav>
                        <p:tav tm="100000">
                          <p:val>
                            <p:strVal val="#ppt_h"/>
                          </p:val>
                        </p:tav>
                      </p:tavLst>
                    </p:anim>
                    <p:anim calcmode="lin" valueType="num">
                      <p:cBhvr>
                        <p:cTn dur="1000" fill="hold"/>
                        <p:tgtEl>
                          <p:spTgt spid="13"/>
                        </p:tgtEl>
                        <p:attrNameLst>
                          <p:attrName>style.rotation</p:attrName>
                        </p:attrNameLst>
                      </p:cBhvr>
                      <p:tavLst>
                        <p:tav tm="0">
                          <p:val>
                            <p:fltVal val="90"/>
                          </p:val>
                        </p:tav>
                        <p:tav tm="100000">
                          <p:val>
                            <p:fltVal val="0"/>
                          </p:val>
                        </p:tav>
                      </p:tavLst>
                    </p:anim>
                    <p:animEffect transition="in" filter="fade">
                      <p:cBhvr>
                        <p:cTn dur="1000"/>
                        <p:tgtEl>
                          <p:spTgt spid="13"/>
                        </p:tgtEl>
                      </p:cBhvr>
                    </p:animEffect>
                  </p:childTnLst>
                </p:cTn>
              </p:par>
            </p:tnLst>
          </p:tmpl>
          <p:tmpl lvl="4">
            <p:tnLst>
              <p:par>
                <p:cTn presetID="42" presetClass="entr" presetSubtype="0" fill="hold" nodeType="click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1000"/>
                        <p:tgtEl>
                          <p:spTgt spid="13"/>
                        </p:tgtEl>
                      </p:cBhvr>
                    </p:animEffect>
                    <p:anim calcmode="lin" valueType="num">
                      <p:cBhvr>
                        <p:cTn dur="1000" fill="hold"/>
                        <p:tgtEl>
                          <p:spTgt spid="13"/>
                        </p:tgtEl>
                        <p:attrNameLst>
                          <p:attrName>ppt_x</p:attrName>
                        </p:attrNameLst>
                      </p:cBhvr>
                      <p:tavLst>
                        <p:tav tm="0">
                          <p:val>
                            <p:strVal val="#ppt_x"/>
                          </p:val>
                        </p:tav>
                        <p:tav tm="100000">
                          <p:val>
                            <p:strVal val="#ppt_x"/>
                          </p:val>
                        </p:tav>
                      </p:tavLst>
                    </p:anim>
                    <p:anim calcmode="lin" valueType="num">
                      <p:cBhvr>
                        <p:cTn dur="1000" fill="hold"/>
                        <p:tgtEl>
                          <p:spTgt spid="13"/>
                        </p:tgtEl>
                        <p:attrNameLst>
                          <p:attrName>ppt_y</p:attrName>
                        </p:attrNameLst>
                      </p:cBhvr>
                      <p:tavLst>
                        <p:tav tm="0">
                          <p:val>
                            <p:strVal val="#ppt_y+.1"/>
                          </p:val>
                        </p:tav>
                        <p:tav tm="100000">
                          <p:val>
                            <p:strVal val="#ppt_y"/>
                          </p:val>
                        </p:tav>
                      </p:tavLst>
                    </p:anim>
                  </p:childTnLst>
                </p:cTn>
              </p:par>
            </p:tnLst>
          </p:tmpl>
          <p:tmpl lvl="5">
            <p:tnLst>
              <p:par>
                <p:cTn presetID="42" presetClass="entr" presetSubtype="0" fill="hold" nodeType="click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1000"/>
                        <p:tgtEl>
                          <p:spTgt spid="13"/>
                        </p:tgtEl>
                      </p:cBhvr>
                    </p:animEffect>
                    <p:anim calcmode="lin" valueType="num">
                      <p:cBhvr>
                        <p:cTn dur="1000" fill="hold"/>
                        <p:tgtEl>
                          <p:spTgt spid="13"/>
                        </p:tgtEl>
                        <p:attrNameLst>
                          <p:attrName>ppt_x</p:attrName>
                        </p:attrNameLst>
                      </p:cBhvr>
                      <p:tavLst>
                        <p:tav tm="0">
                          <p:val>
                            <p:strVal val="#ppt_x"/>
                          </p:val>
                        </p:tav>
                        <p:tav tm="100000">
                          <p:val>
                            <p:strVal val="#ppt_x"/>
                          </p:val>
                        </p:tav>
                      </p:tavLst>
                    </p:anim>
                    <p:anim calcmode="lin" valueType="num">
                      <p:cBhvr>
                        <p:cTn dur="1000" fill="hold"/>
                        <p:tgtEl>
                          <p:spTgt spid="13"/>
                        </p:tgtEl>
                        <p:attrNameLst>
                          <p:attrName>ppt_y</p:attrName>
                        </p:attrNameLst>
                      </p:cBhvr>
                      <p:tavLst>
                        <p:tav tm="0">
                          <p:val>
                            <p:strVal val="#ppt_y+.1"/>
                          </p:val>
                        </p:tav>
                        <p:tav tm="100000">
                          <p:val>
                            <p:strVal val="#ppt_y"/>
                          </p:val>
                        </p:tav>
                      </p:tavLst>
                    </p:anim>
                  </p:childTnLst>
                </p:cTn>
              </p:par>
            </p:tnLst>
          </p:tmpl>
        </p:tmplLst>
      </p:bldP>
    </p:bldLst>
  </p:timing>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CO" dirty="0" smtClean="0"/>
              <a:t>Principio de continuidad</a:t>
            </a:r>
            <a:endParaRPr lang="es-CO" dirty="0"/>
          </a:p>
        </p:txBody>
      </p:sp>
      <p:sp>
        <p:nvSpPr>
          <p:cNvPr id="3" name="2 Subtítulo"/>
          <p:cNvSpPr>
            <a:spLocks noGrp="1"/>
          </p:cNvSpPr>
          <p:nvPr>
            <p:ph type="subTitle" idx="1"/>
          </p:nvPr>
        </p:nvSpPr>
        <p:spPr/>
        <p:txBody>
          <a:bodyPr/>
          <a:lstStyle/>
          <a:p>
            <a:r>
              <a:rPr lang="es-CO" dirty="0" smtClean="0"/>
              <a:t>Hernando Bermúdez Gómez</a:t>
            </a:r>
            <a:endParaRPr lang="es-CO" dirty="0"/>
          </a:p>
        </p:txBody>
      </p:sp>
    </p:spTree>
    <p:extLst>
      <p:ext uri="{BB962C8B-B14F-4D97-AF65-F5344CB8AC3E}">
        <p14:creationId xmlns:p14="http://schemas.microsoft.com/office/powerpoint/2010/main" val="5385406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Contabilidad financiera</a:t>
            </a:r>
            <a:endParaRPr lang="es-CO" dirty="0"/>
          </a:p>
        </p:txBody>
      </p:sp>
      <p:sp>
        <p:nvSpPr>
          <p:cNvPr id="3" name="2 Marcador de contenido"/>
          <p:cNvSpPr>
            <a:spLocks noGrp="1"/>
          </p:cNvSpPr>
          <p:nvPr>
            <p:ph idx="1"/>
          </p:nvPr>
        </p:nvSpPr>
        <p:spPr/>
        <p:txBody>
          <a:bodyPr/>
          <a:lstStyle/>
          <a:p>
            <a:r>
              <a:rPr lang="es-CO" dirty="0" smtClean="0"/>
              <a:t>En la contabilidad financiera moderna, estandarizada, se distinguen los marcos conceptuales (postulados, principios y limitaciones) y los cuerpos técnicos (normas técnicas generales, normas técnicas específicas y normas técnicas especiales)</a:t>
            </a:r>
            <a:endParaRPr lang="es-CO" dirty="0"/>
          </a:p>
        </p:txBody>
      </p:sp>
    </p:spTree>
    <p:extLst>
      <p:ext uri="{BB962C8B-B14F-4D97-AF65-F5344CB8AC3E}">
        <p14:creationId xmlns:p14="http://schemas.microsoft.com/office/powerpoint/2010/main" val="2541556541"/>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Período</a:t>
            </a:r>
            <a:endParaRPr lang="es-CO" dirty="0"/>
          </a:p>
        </p:txBody>
      </p:sp>
      <p:sp>
        <p:nvSpPr>
          <p:cNvPr id="3" name="2 Marcador de contenido"/>
          <p:cNvSpPr>
            <a:spLocks noGrp="1"/>
          </p:cNvSpPr>
          <p:nvPr>
            <p:ph idx="1"/>
          </p:nvPr>
        </p:nvSpPr>
        <p:spPr/>
        <p:txBody>
          <a:bodyPr/>
          <a:lstStyle/>
          <a:p>
            <a:r>
              <a:rPr lang="es-CO" dirty="0" smtClean="0"/>
              <a:t>Un postulado de la contabilidad financiera contemporánea es el período. Cada cierto tiempo (usualmente un año – fiscal o calendario-) se prepara y difunde información entre el público.</a:t>
            </a:r>
          </a:p>
          <a:p>
            <a:r>
              <a:rPr lang="es-CO" dirty="0" smtClean="0"/>
              <a:t>En ciertos sectores, especialmente el mercado de valores, se difunde información interina (intermedia)</a:t>
            </a:r>
            <a:endParaRPr lang="es-CO" dirty="0"/>
          </a:p>
        </p:txBody>
      </p:sp>
    </p:spTree>
    <p:extLst>
      <p:ext uri="{BB962C8B-B14F-4D97-AF65-F5344CB8AC3E}">
        <p14:creationId xmlns:p14="http://schemas.microsoft.com/office/powerpoint/2010/main" val="753924989"/>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Continuidad</a:t>
            </a:r>
            <a:endParaRPr lang="es-CO" dirty="0"/>
          </a:p>
        </p:txBody>
      </p:sp>
      <p:sp>
        <p:nvSpPr>
          <p:cNvPr id="3" name="2 Marcador de contenido"/>
          <p:cNvSpPr>
            <a:spLocks noGrp="1"/>
          </p:cNvSpPr>
          <p:nvPr>
            <p:ph idx="1"/>
          </p:nvPr>
        </p:nvSpPr>
        <p:spPr/>
        <p:txBody>
          <a:bodyPr/>
          <a:lstStyle/>
          <a:p>
            <a:r>
              <a:rPr lang="es-CO" dirty="0" smtClean="0"/>
              <a:t>Por virtud del postulado de período es necesario resolver cómo se miden y revelan los elementos de los estados financieros a la terminación de cada ejercicio.</a:t>
            </a:r>
          </a:p>
          <a:p>
            <a:r>
              <a:rPr lang="es-CO" dirty="0" smtClean="0"/>
              <a:t>Es aquí en donde cobra sentido el principio de continuidad o de empresa en marcha o de empresa en funcionamiento.</a:t>
            </a:r>
            <a:endParaRPr lang="es-CO" dirty="0"/>
          </a:p>
        </p:txBody>
      </p:sp>
    </p:spTree>
    <p:extLst>
      <p:ext uri="{BB962C8B-B14F-4D97-AF65-F5344CB8AC3E}">
        <p14:creationId xmlns:p14="http://schemas.microsoft.com/office/powerpoint/2010/main" val="171082134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Continuidad</a:t>
            </a:r>
            <a:endParaRPr lang="es-CO" dirty="0"/>
          </a:p>
        </p:txBody>
      </p:sp>
      <p:sp>
        <p:nvSpPr>
          <p:cNvPr id="3" name="2 Marcador de contenido"/>
          <p:cNvSpPr>
            <a:spLocks noGrp="1"/>
          </p:cNvSpPr>
          <p:nvPr>
            <p:ph idx="1"/>
          </p:nvPr>
        </p:nvSpPr>
        <p:spPr/>
        <p:txBody>
          <a:bodyPr>
            <a:normAutofit/>
          </a:bodyPr>
          <a:lstStyle/>
          <a:p>
            <a:r>
              <a:rPr lang="es-CO" dirty="0" smtClean="0"/>
              <a:t>Según el marco conceptual emitido por IASB:</a:t>
            </a:r>
          </a:p>
          <a:p>
            <a:pPr lvl="1"/>
            <a:r>
              <a:rPr lang="es-CO" dirty="0" smtClean="0"/>
              <a:t>Hipótesis de negocio en marcha - 4.1 Los estados financieros se preparan normalmente bajo el supuesto de que una entidad está en funcionamiento, y continuará su actividad dentro del futuro previsible. </a:t>
            </a:r>
            <a:endParaRPr lang="es-CO" dirty="0"/>
          </a:p>
        </p:txBody>
      </p:sp>
    </p:spTree>
    <p:extLst>
      <p:ext uri="{BB962C8B-B14F-4D97-AF65-F5344CB8AC3E}">
        <p14:creationId xmlns:p14="http://schemas.microsoft.com/office/powerpoint/2010/main" val="190014114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a:t>Continuidad</a:t>
            </a:r>
          </a:p>
        </p:txBody>
      </p:sp>
      <p:sp>
        <p:nvSpPr>
          <p:cNvPr id="3" name="2 Marcador de contenido"/>
          <p:cNvSpPr>
            <a:spLocks noGrp="1"/>
          </p:cNvSpPr>
          <p:nvPr>
            <p:ph idx="1"/>
          </p:nvPr>
        </p:nvSpPr>
        <p:spPr/>
        <p:txBody>
          <a:bodyPr/>
          <a:lstStyle/>
          <a:p>
            <a:r>
              <a:rPr lang="es-CO" dirty="0"/>
              <a:t>Por lo tanto, se supone que la entidad no tiene la intención ni la necesidad de liquidar o recortar de forma importante la escala de sus operaciones; si tal intención o necesidad existiera, los estados financieros pueden tener que prepararse sobre una base diferente, en cuyo caso dicha base debería revelarse.</a:t>
            </a:r>
          </a:p>
        </p:txBody>
      </p:sp>
    </p:spTree>
    <p:extLst>
      <p:ext uri="{BB962C8B-B14F-4D97-AF65-F5344CB8AC3E}">
        <p14:creationId xmlns:p14="http://schemas.microsoft.com/office/powerpoint/2010/main" val="7098839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Decreto 2649 de 1993</a:t>
            </a:r>
            <a:endParaRPr lang="es-CO" dirty="0"/>
          </a:p>
        </p:txBody>
      </p:sp>
      <p:sp>
        <p:nvSpPr>
          <p:cNvPr id="3" name="2 Marcador de contenido"/>
          <p:cNvSpPr>
            <a:spLocks noGrp="1"/>
          </p:cNvSpPr>
          <p:nvPr>
            <p:ph idx="1"/>
          </p:nvPr>
        </p:nvSpPr>
        <p:spPr/>
        <p:txBody>
          <a:bodyPr>
            <a:normAutofit fontScale="77500" lnSpcReduction="20000"/>
          </a:bodyPr>
          <a:lstStyle/>
          <a:p>
            <a:r>
              <a:rPr lang="es-CO" dirty="0"/>
              <a:t>ARTICULO 7o. CONTINUIDAD. Los recursos y hechos económicos deben contabilizarse y revelarse teniendo en cuenta si el ente económico continuará o no funcionando normalmente en períodos futuros. En caso de que el ente económico no vaya a continuar en marcha, la información contable así deberá expresarlo.</a:t>
            </a:r>
          </a:p>
          <a:p>
            <a:endParaRPr lang="es-CO" dirty="0"/>
          </a:p>
          <a:p>
            <a:r>
              <a:rPr lang="es-CO" dirty="0"/>
              <a:t>Al evaluar la continuidad de un ente económico debe tenerse en cuenta que asuntos tales como los que se señalan a continuación, pueden indicar que el ente económico no continuará funcionando normalmente:</a:t>
            </a:r>
          </a:p>
          <a:p>
            <a:endParaRPr lang="es-CO" dirty="0"/>
          </a:p>
        </p:txBody>
      </p:sp>
    </p:spTree>
    <p:extLst>
      <p:ext uri="{BB962C8B-B14F-4D97-AF65-F5344CB8AC3E}">
        <p14:creationId xmlns:p14="http://schemas.microsoft.com/office/powerpoint/2010/main" val="13989321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a:t>Decreto 2649 de 1993</a:t>
            </a:r>
          </a:p>
        </p:txBody>
      </p:sp>
      <p:sp>
        <p:nvSpPr>
          <p:cNvPr id="3" name="2 Marcador de contenido"/>
          <p:cNvSpPr>
            <a:spLocks noGrp="1"/>
          </p:cNvSpPr>
          <p:nvPr>
            <p:ph idx="1"/>
          </p:nvPr>
        </p:nvSpPr>
        <p:spPr/>
        <p:txBody>
          <a:bodyPr>
            <a:normAutofit fontScale="85000" lnSpcReduction="20000"/>
          </a:bodyPr>
          <a:lstStyle/>
          <a:p>
            <a:r>
              <a:rPr lang="es-CO" dirty="0"/>
              <a:t>1. Tendencias negativas (pérdidas recurrentes, deficiencias de capital de trabajo, flujos de efectivo negativos).</a:t>
            </a:r>
          </a:p>
          <a:p>
            <a:endParaRPr lang="es-CO" dirty="0"/>
          </a:p>
          <a:p>
            <a:r>
              <a:rPr lang="es-CO" dirty="0"/>
              <a:t>2. Indicios de posibles dificultades financieras (incumplimiento de obligaciones, problemas de acceso al crédito, refinanciaciones, venta de activos importantes) y,</a:t>
            </a:r>
          </a:p>
          <a:p>
            <a:endParaRPr lang="es-CO" dirty="0"/>
          </a:p>
          <a:p>
            <a:r>
              <a:rPr lang="es-CO" dirty="0"/>
              <a:t>3. Otras situaciones internas o externas (restricciones jurídicas a la posibilidad de operar, huelgas, catástrofes naturales</a:t>
            </a:r>
            <a:r>
              <a:rPr lang="es-CO" dirty="0" smtClean="0"/>
              <a:t>).</a:t>
            </a:r>
            <a:endParaRPr lang="es-CO" dirty="0"/>
          </a:p>
        </p:txBody>
      </p:sp>
    </p:spTree>
    <p:extLst>
      <p:ext uri="{BB962C8B-B14F-4D97-AF65-F5344CB8AC3E}">
        <p14:creationId xmlns:p14="http://schemas.microsoft.com/office/powerpoint/2010/main" val="4573742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Continuidad</a:t>
            </a:r>
            <a:endParaRPr lang="es-CO" dirty="0"/>
          </a:p>
        </p:txBody>
      </p:sp>
      <p:sp>
        <p:nvSpPr>
          <p:cNvPr id="3" name="2 Marcador de contenido"/>
          <p:cNvSpPr>
            <a:spLocks noGrp="1"/>
          </p:cNvSpPr>
          <p:nvPr>
            <p:ph idx="1"/>
          </p:nvPr>
        </p:nvSpPr>
        <p:spPr/>
        <p:txBody>
          <a:bodyPr>
            <a:normAutofit lnSpcReduction="10000"/>
          </a:bodyPr>
          <a:lstStyle/>
          <a:p>
            <a:r>
              <a:rPr lang="es-CO" dirty="0" smtClean="0"/>
              <a:t>Según la NIC 1:</a:t>
            </a:r>
          </a:p>
          <a:p>
            <a:pPr lvl="1"/>
            <a:r>
              <a:rPr lang="es-CO" dirty="0" smtClean="0"/>
              <a:t>Hipótesis de negocio en marcha 25  Al elaborar los estados financieros, la gerencia evaluará la capacidad que tiene una entidad para continuar en funcionamiento. Una entidad elaborará los estados financieros bajo la hipótesis de negocio en marcha, a menos que la gerencia pretenda liquidar la entidad o cesar en su actividad, o bien no exista otra alternativa más realista que proceder de una de estas formas. </a:t>
            </a:r>
            <a:endParaRPr lang="es-CO" dirty="0"/>
          </a:p>
        </p:txBody>
      </p:sp>
    </p:spTree>
    <p:extLst>
      <p:ext uri="{BB962C8B-B14F-4D97-AF65-F5344CB8AC3E}">
        <p14:creationId xmlns:p14="http://schemas.microsoft.com/office/powerpoint/2010/main" val="177229255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a:t>Continuidad</a:t>
            </a:r>
          </a:p>
        </p:txBody>
      </p:sp>
      <p:sp>
        <p:nvSpPr>
          <p:cNvPr id="3" name="2 Marcador de contenido"/>
          <p:cNvSpPr>
            <a:spLocks noGrp="1"/>
          </p:cNvSpPr>
          <p:nvPr>
            <p:ph idx="1"/>
          </p:nvPr>
        </p:nvSpPr>
        <p:spPr/>
        <p:txBody>
          <a:bodyPr>
            <a:normAutofit fontScale="85000" lnSpcReduction="20000"/>
          </a:bodyPr>
          <a:lstStyle/>
          <a:p>
            <a:r>
              <a:rPr lang="es-CO" dirty="0"/>
              <a:t>Cuando la gerencia, al realizar esta evaluación, sea consciente de la existencia de incertidumbres importantes, relativas a eventos o condiciones que puedan aportar dudas significativas sobre la posibilidad de que la entidad siga funcionando normalmente, procederá a revelarlas en los estados financieros. Cuando una entidad no prepare los estados financieros bajo la hipótesis de negocio en marcha, revelará ese hecho, junto con las hipótesis sobre las que han sido elaborados y las razones por las que la entidad no se considera como un negocio en marcha</a:t>
            </a:r>
            <a:r>
              <a:rPr lang="es-CO" dirty="0" smtClean="0"/>
              <a:t>.</a:t>
            </a:r>
            <a:endParaRPr lang="es-CO" dirty="0"/>
          </a:p>
        </p:txBody>
      </p:sp>
    </p:spTree>
    <p:extLst>
      <p:ext uri="{BB962C8B-B14F-4D97-AF65-F5344CB8AC3E}">
        <p14:creationId xmlns:p14="http://schemas.microsoft.com/office/powerpoint/2010/main" val="2979804119"/>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Continuidad</a:t>
            </a:r>
            <a:endParaRPr lang="es-CO" dirty="0"/>
          </a:p>
        </p:txBody>
      </p:sp>
      <p:sp>
        <p:nvSpPr>
          <p:cNvPr id="3" name="2 Marcador de contenido"/>
          <p:cNvSpPr>
            <a:spLocks noGrp="1"/>
          </p:cNvSpPr>
          <p:nvPr>
            <p:ph idx="1"/>
          </p:nvPr>
        </p:nvSpPr>
        <p:spPr/>
        <p:txBody>
          <a:bodyPr>
            <a:normAutofit lnSpcReduction="10000"/>
          </a:bodyPr>
          <a:lstStyle/>
          <a:p>
            <a:r>
              <a:rPr lang="es-CO" dirty="0" smtClean="0"/>
              <a:t>La NIC 1 precisa:</a:t>
            </a:r>
          </a:p>
          <a:p>
            <a:pPr lvl="1"/>
            <a:r>
              <a:rPr lang="es-CO" dirty="0" smtClean="0"/>
              <a:t>26 Al evaluar si la hipótesis de negocio en marcha resulta apropiada, la gerencia tendrá en cuenta toda la información disponible sobre el futuro, que deberá cubrir al menos los doce meses siguientes a partir del final del periodo sobre el que se informa, sin limitarse a dicho período. El grado de detalle de las consideraciones dependerá de los hechos que se presenten en cada caso. </a:t>
            </a:r>
            <a:endParaRPr lang="es-CO" dirty="0"/>
          </a:p>
        </p:txBody>
      </p:sp>
    </p:spTree>
    <p:extLst>
      <p:ext uri="{BB962C8B-B14F-4D97-AF65-F5344CB8AC3E}">
        <p14:creationId xmlns:p14="http://schemas.microsoft.com/office/powerpoint/2010/main" val="1725052731"/>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Contabilidad</a:t>
            </a:r>
            <a:endParaRPr lang="es-CO" dirty="0"/>
          </a:p>
        </p:txBody>
      </p:sp>
      <p:sp>
        <p:nvSpPr>
          <p:cNvPr id="3" name="2 Marcador de contenido"/>
          <p:cNvSpPr>
            <a:spLocks noGrp="1"/>
          </p:cNvSpPr>
          <p:nvPr>
            <p:ph idx="1"/>
          </p:nvPr>
        </p:nvSpPr>
        <p:spPr/>
        <p:txBody>
          <a:bodyPr/>
          <a:lstStyle/>
          <a:p>
            <a:r>
              <a:rPr lang="es-CO" dirty="0" smtClean="0"/>
              <a:t>La contabilidad es la disciplina (ciencia y arte) que tiene por finalidad producir y usar información económica respecto de un ente (entidad).</a:t>
            </a:r>
          </a:p>
          <a:p>
            <a:r>
              <a:rPr lang="es-CO" dirty="0" smtClean="0"/>
              <a:t>Hay varias clases de contabilidad: financiera, administrativa, presupuestaria, tributaria, ambiental, forense, social…</a:t>
            </a:r>
          </a:p>
        </p:txBody>
      </p:sp>
    </p:spTree>
    <p:extLst>
      <p:ext uri="{BB962C8B-B14F-4D97-AF65-F5344CB8AC3E}">
        <p14:creationId xmlns:p14="http://schemas.microsoft.com/office/powerpoint/2010/main" val="296086074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a:t>Continuidad</a:t>
            </a:r>
          </a:p>
        </p:txBody>
      </p:sp>
      <p:sp>
        <p:nvSpPr>
          <p:cNvPr id="3" name="2 Marcador de contenido"/>
          <p:cNvSpPr>
            <a:spLocks noGrp="1"/>
          </p:cNvSpPr>
          <p:nvPr>
            <p:ph idx="1"/>
          </p:nvPr>
        </p:nvSpPr>
        <p:spPr/>
        <p:txBody>
          <a:bodyPr>
            <a:normAutofit fontScale="85000" lnSpcReduction="20000"/>
          </a:bodyPr>
          <a:lstStyle/>
          <a:p>
            <a:r>
              <a:rPr lang="es-CO" dirty="0"/>
              <a:t>Cuando una entidad tenga un historial de operaciones rentable, así como un pronto acceso a recursos financieros, la entidad podrá concluir que la utilización de la hipótesis de negocio en marcha es apropiada, sin realizar un análisis detallado. En otros casos, puede ser necesario que la gerencia, antes de convencerse a sí misma de que la hipótesis de negocio en marcha es apropiada, deba ponderar una amplia gama de factores relacionados con la rentabilidad actual y esperada, el calendario de pagos de la deuda y las fuentes potenciales de sustitución de la financiación existente</a:t>
            </a:r>
            <a:r>
              <a:rPr lang="es-CO" dirty="0" smtClean="0"/>
              <a:t>.</a:t>
            </a:r>
            <a:endParaRPr lang="es-CO" dirty="0"/>
          </a:p>
        </p:txBody>
      </p:sp>
    </p:spTree>
    <p:extLst>
      <p:ext uri="{BB962C8B-B14F-4D97-AF65-F5344CB8AC3E}">
        <p14:creationId xmlns:p14="http://schemas.microsoft.com/office/powerpoint/2010/main" val="3731007479"/>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Continuidad</a:t>
            </a:r>
            <a:endParaRPr lang="es-CO" dirty="0"/>
          </a:p>
        </p:txBody>
      </p:sp>
      <p:sp>
        <p:nvSpPr>
          <p:cNvPr id="3" name="2 Marcador de contenido"/>
          <p:cNvSpPr>
            <a:spLocks noGrp="1"/>
          </p:cNvSpPr>
          <p:nvPr>
            <p:ph idx="1"/>
          </p:nvPr>
        </p:nvSpPr>
        <p:spPr/>
        <p:txBody>
          <a:bodyPr/>
          <a:lstStyle/>
          <a:p>
            <a:r>
              <a:rPr lang="es-CO" dirty="0" smtClean="0"/>
              <a:t>La NIC 10 manifiesta:</a:t>
            </a:r>
          </a:p>
          <a:p>
            <a:pPr lvl="1"/>
            <a:r>
              <a:rPr lang="es-CO" dirty="0" smtClean="0"/>
              <a:t>14 Una entidad no elaborará sus estados financieros sobre la hipótesis de negocio en marcha si la gerencia determina, después del periodo sobre el que se informa, tiene la intención de liquidar la entidad o cesar en sus actividades, o bien que no existe otra alternativa más realista que hacerlo.</a:t>
            </a:r>
            <a:endParaRPr lang="es-CO" dirty="0"/>
          </a:p>
        </p:txBody>
      </p:sp>
    </p:spTree>
    <p:extLst>
      <p:ext uri="{BB962C8B-B14F-4D97-AF65-F5344CB8AC3E}">
        <p14:creationId xmlns:p14="http://schemas.microsoft.com/office/powerpoint/2010/main" val="117574230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Continuidad</a:t>
            </a:r>
            <a:endParaRPr lang="es-CO" dirty="0"/>
          </a:p>
        </p:txBody>
      </p:sp>
      <p:sp>
        <p:nvSpPr>
          <p:cNvPr id="3" name="2 Marcador de contenido"/>
          <p:cNvSpPr>
            <a:spLocks noGrp="1"/>
          </p:cNvSpPr>
          <p:nvPr>
            <p:ph idx="1"/>
          </p:nvPr>
        </p:nvSpPr>
        <p:spPr/>
        <p:txBody>
          <a:bodyPr>
            <a:normAutofit fontScale="92500" lnSpcReduction="10000"/>
          </a:bodyPr>
          <a:lstStyle/>
          <a:p>
            <a:r>
              <a:rPr lang="es-CO" dirty="0" smtClean="0"/>
              <a:t>La NIC 10 indica:</a:t>
            </a:r>
          </a:p>
          <a:p>
            <a:pPr lvl="1"/>
            <a:r>
              <a:rPr lang="es-CO" dirty="0" smtClean="0"/>
              <a:t>15 El deterioro de los resultados de operación y de la situación financiera de la entidad, después del periodo sobre el que se informa, puede indicar la necesidad de considerar si la hipótesis de negocio en marcha resulta todavía apropiada. Si no lo fuera, el efecto de este hecho es tan decisivo que la Norma exige un cambio fundamental en la base de contabilización, y no simplemente un ajuste en los importes que se hayan reconocido utilizando la base de contabilización original.</a:t>
            </a:r>
            <a:endParaRPr lang="es-CO" dirty="0"/>
          </a:p>
        </p:txBody>
      </p:sp>
    </p:spTree>
    <p:extLst>
      <p:ext uri="{BB962C8B-B14F-4D97-AF65-F5344CB8AC3E}">
        <p14:creationId xmlns:p14="http://schemas.microsoft.com/office/powerpoint/2010/main" val="216411159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Continuidad</a:t>
            </a:r>
            <a:endParaRPr lang="es-CO" dirty="0"/>
          </a:p>
        </p:txBody>
      </p:sp>
      <p:sp>
        <p:nvSpPr>
          <p:cNvPr id="3" name="2 Marcador de contenido"/>
          <p:cNvSpPr>
            <a:spLocks noGrp="1"/>
          </p:cNvSpPr>
          <p:nvPr>
            <p:ph idx="1"/>
          </p:nvPr>
        </p:nvSpPr>
        <p:spPr/>
        <p:txBody>
          <a:bodyPr>
            <a:normAutofit fontScale="92500" lnSpcReduction="10000"/>
          </a:bodyPr>
          <a:lstStyle/>
          <a:p>
            <a:r>
              <a:rPr lang="es-CO" dirty="0" smtClean="0"/>
              <a:t>Añade la NIC 10:</a:t>
            </a:r>
          </a:p>
          <a:p>
            <a:pPr lvl="1"/>
            <a:r>
              <a:rPr lang="es-CO" dirty="0" smtClean="0"/>
              <a:t>16 La NIC 1 exige la revelación de información si:</a:t>
            </a:r>
          </a:p>
          <a:p>
            <a:pPr lvl="2"/>
            <a:r>
              <a:rPr lang="es-CO" dirty="0" smtClean="0"/>
              <a:t>(a) los estados financieros no se han elaborado sobre la hipótesis de negocio en marcha; o</a:t>
            </a:r>
          </a:p>
          <a:p>
            <a:pPr lvl="2"/>
            <a:r>
              <a:rPr lang="es-CO" dirty="0" smtClean="0"/>
              <a:t>(b) la gerencia es consciente de la existencia de incertidumbres importantes, relacionadas con eventos o condiciones que puedan suscitar dudas significativas sobre la capacidad de la entidad para continuar como un negocio en marcha. Estos eventos o circunstancias que exigen revelar información, pueden aparecer después del periodo sobre el que se informa.</a:t>
            </a:r>
            <a:endParaRPr lang="es-CO" dirty="0"/>
          </a:p>
        </p:txBody>
      </p:sp>
    </p:spTree>
    <p:extLst>
      <p:ext uri="{BB962C8B-B14F-4D97-AF65-F5344CB8AC3E}">
        <p14:creationId xmlns:p14="http://schemas.microsoft.com/office/powerpoint/2010/main" val="353858860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Aseguramiento</a:t>
            </a:r>
            <a:endParaRPr lang="es-CO" dirty="0"/>
          </a:p>
        </p:txBody>
      </p:sp>
      <p:sp>
        <p:nvSpPr>
          <p:cNvPr id="3" name="2 Marcador de contenido"/>
          <p:cNvSpPr>
            <a:spLocks noGrp="1"/>
          </p:cNvSpPr>
          <p:nvPr>
            <p:ph idx="1"/>
          </p:nvPr>
        </p:nvSpPr>
        <p:spPr/>
        <p:txBody>
          <a:bodyPr/>
          <a:lstStyle/>
          <a:p>
            <a:r>
              <a:rPr lang="es-CO" dirty="0" smtClean="0"/>
              <a:t>El grado en el cual la información financiera se ajusta a lo dispuesto en las Normas internacionales de información financiera – NIIF -  se determina a través de una auditoría.</a:t>
            </a:r>
          </a:p>
          <a:p>
            <a:r>
              <a:rPr lang="es-CO" dirty="0" smtClean="0"/>
              <a:t>Las normas aplicables a ese examen son las normas de auditoría de información financiera histórica (International </a:t>
            </a:r>
            <a:r>
              <a:rPr lang="es-CO" dirty="0" err="1" smtClean="0"/>
              <a:t>Standards</a:t>
            </a:r>
            <a:r>
              <a:rPr lang="es-CO" dirty="0" smtClean="0"/>
              <a:t> </a:t>
            </a:r>
            <a:r>
              <a:rPr lang="es-CO" dirty="0" err="1" smtClean="0"/>
              <a:t>on</a:t>
            </a:r>
            <a:r>
              <a:rPr lang="es-CO" dirty="0" smtClean="0"/>
              <a:t> </a:t>
            </a:r>
            <a:r>
              <a:rPr lang="es-CO" dirty="0" err="1" smtClean="0"/>
              <a:t>Auditing</a:t>
            </a:r>
            <a:r>
              <a:rPr lang="es-CO" dirty="0" smtClean="0"/>
              <a:t> – </a:t>
            </a:r>
            <a:r>
              <a:rPr lang="es-CO" dirty="0" err="1" smtClean="0"/>
              <a:t>ISAs</a:t>
            </a:r>
            <a:r>
              <a:rPr lang="es-CO" dirty="0" smtClean="0"/>
              <a:t>).</a:t>
            </a:r>
            <a:endParaRPr lang="es-CO" dirty="0"/>
          </a:p>
        </p:txBody>
      </p:sp>
    </p:spTree>
    <p:extLst>
      <p:ext uri="{BB962C8B-B14F-4D97-AF65-F5344CB8AC3E}">
        <p14:creationId xmlns:p14="http://schemas.microsoft.com/office/powerpoint/2010/main" val="325595619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Auditoría</a:t>
            </a:r>
            <a:endParaRPr lang="es-CO" dirty="0"/>
          </a:p>
        </p:txBody>
      </p:sp>
      <p:sp>
        <p:nvSpPr>
          <p:cNvPr id="3" name="2 Marcador de contenido"/>
          <p:cNvSpPr>
            <a:spLocks noGrp="1"/>
          </p:cNvSpPr>
          <p:nvPr>
            <p:ph idx="1"/>
          </p:nvPr>
        </p:nvSpPr>
        <p:spPr/>
        <p:txBody>
          <a:bodyPr>
            <a:normAutofit fontScale="92500"/>
          </a:bodyPr>
          <a:lstStyle/>
          <a:p>
            <a:r>
              <a:rPr lang="es-CO" dirty="0" smtClean="0"/>
              <a:t>Las ISA (NIA) se componen de las siguientes secciones:</a:t>
            </a:r>
          </a:p>
          <a:p>
            <a:pPr lvl="1"/>
            <a:r>
              <a:rPr lang="en-US" dirty="0" smtClean="0"/>
              <a:t>200–299 GENERAL PRINCIPLES AND RESPONSIBILITIES</a:t>
            </a:r>
          </a:p>
          <a:p>
            <a:pPr lvl="1"/>
            <a:r>
              <a:rPr lang="en-US" dirty="0" smtClean="0"/>
              <a:t>300–499 RISK ASSESSMENT AND RESPONSE TO ASSESSED RISKS</a:t>
            </a:r>
          </a:p>
          <a:p>
            <a:pPr lvl="1"/>
            <a:r>
              <a:rPr lang="es-CO" dirty="0" smtClean="0"/>
              <a:t>500–599 AUDIT EVIDENCE</a:t>
            </a:r>
          </a:p>
          <a:p>
            <a:pPr lvl="1"/>
            <a:r>
              <a:rPr lang="en-US" dirty="0" smtClean="0"/>
              <a:t>600–699 USING THE WORK OF OTHERS</a:t>
            </a:r>
          </a:p>
          <a:p>
            <a:pPr lvl="1"/>
            <a:r>
              <a:rPr lang="en-US" dirty="0" smtClean="0"/>
              <a:t>700–799 AUDIT CONCLUSIONS AND REPORTING</a:t>
            </a:r>
          </a:p>
          <a:p>
            <a:pPr lvl="1"/>
            <a:r>
              <a:rPr lang="es-CO" dirty="0" smtClean="0"/>
              <a:t>800–899 SPECIALIZED AREAS</a:t>
            </a:r>
            <a:endParaRPr lang="es-CO" dirty="0"/>
          </a:p>
        </p:txBody>
      </p:sp>
    </p:spTree>
    <p:extLst>
      <p:ext uri="{BB962C8B-B14F-4D97-AF65-F5344CB8AC3E}">
        <p14:creationId xmlns:p14="http://schemas.microsoft.com/office/powerpoint/2010/main" val="65452603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Auditoría</a:t>
            </a:r>
            <a:endParaRPr lang="es-CO" dirty="0"/>
          </a:p>
        </p:txBody>
      </p:sp>
      <p:sp>
        <p:nvSpPr>
          <p:cNvPr id="3" name="2 Marcador de contenido"/>
          <p:cNvSpPr>
            <a:spLocks noGrp="1"/>
          </p:cNvSpPr>
          <p:nvPr>
            <p:ph idx="1"/>
          </p:nvPr>
        </p:nvSpPr>
        <p:spPr/>
        <p:txBody>
          <a:bodyPr>
            <a:normAutofit fontScale="85000" lnSpcReduction="10000"/>
          </a:bodyPr>
          <a:lstStyle/>
          <a:p>
            <a:r>
              <a:rPr lang="es-CO" dirty="0" smtClean="0"/>
              <a:t>La ISA (NIA) 570 versa sobre la empresa en marcha (</a:t>
            </a:r>
            <a:r>
              <a:rPr lang="es-CO" dirty="0" err="1" smtClean="0"/>
              <a:t>going</a:t>
            </a:r>
            <a:r>
              <a:rPr lang="es-CO" dirty="0" smtClean="0"/>
              <a:t> </a:t>
            </a:r>
            <a:r>
              <a:rPr lang="es-CO" dirty="0" err="1" smtClean="0"/>
              <a:t>concern</a:t>
            </a:r>
            <a:r>
              <a:rPr lang="es-CO" dirty="0" smtClean="0"/>
              <a:t>)</a:t>
            </a:r>
          </a:p>
          <a:p>
            <a:r>
              <a:rPr lang="es-CO" dirty="0" smtClean="0"/>
              <a:t>Actualmente está en curso un proceso para reformar el informe del auditor financiero.</a:t>
            </a:r>
          </a:p>
          <a:p>
            <a:r>
              <a:rPr lang="es-CO" dirty="0" smtClean="0"/>
              <a:t>Ese proceso involucra un cambio de la ISA 570</a:t>
            </a:r>
          </a:p>
          <a:p>
            <a:r>
              <a:rPr lang="es-CO" dirty="0" smtClean="0"/>
              <a:t>Se espera que dicho proceso termine en septiembre de 2014.</a:t>
            </a:r>
          </a:p>
          <a:p>
            <a:r>
              <a:rPr lang="es-CO" dirty="0" smtClean="0"/>
              <a:t>Si esta propuesta prospera, además de examinar si se cumple o no el principio de continuidad, habrá que referirse expresamente a él en el dictamen (informe de auditoría)</a:t>
            </a:r>
            <a:endParaRPr lang="es-CO" dirty="0"/>
          </a:p>
        </p:txBody>
      </p:sp>
    </p:spTree>
    <p:extLst>
      <p:ext uri="{BB962C8B-B14F-4D97-AF65-F5344CB8AC3E}">
        <p14:creationId xmlns:p14="http://schemas.microsoft.com/office/powerpoint/2010/main" val="411268328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Proyecto de ISA 570</a:t>
            </a:r>
            <a:endParaRPr lang="es-CO" dirty="0"/>
          </a:p>
        </p:txBody>
      </p:sp>
      <p:sp>
        <p:nvSpPr>
          <p:cNvPr id="3" name="2 Marcador de contenido"/>
          <p:cNvSpPr>
            <a:spLocks noGrp="1"/>
          </p:cNvSpPr>
          <p:nvPr>
            <p:ph idx="1"/>
          </p:nvPr>
        </p:nvSpPr>
        <p:spPr/>
        <p:txBody>
          <a:bodyPr/>
          <a:lstStyle/>
          <a:p>
            <a:r>
              <a:rPr lang="es-CO" dirty="0" smtClean="0"/>
              <a:t>Partes de la propuesta de ISA 570:</a:t>
            </a:r>
          </a:p>
          <a:p>
            <a:pPr lvl="1"/>
            <a:r>
              <a:rPr lang="es-CO" dirty="0" err="1" smtClean="0"/>
              <a:t>Introduction</a:t>
            </a:r>
            <a:endParaRPr lang="es-CO" dirty="0" smtClean="0"/>
          </a:p>
          <a:p>
            <a:pPr lvl="1"/>
            <a:r>
              <a:rPr lang="es-CO" dirty="0" err="1" smtClean="0"/>
              <a:t>Objectives</a:t>
            </a:r>
            <a:endParaRPr lang="es-CO" dirty="0" smtClean="0"/>
          </a:p>
          <a:p>
            <a:pPr lvl="1"/>
            <a:r>
              <a:rPr lang="es-CO" dirty="0" err="1" smtClean="0"/>
              <a:t>Requirements</a:t>
            </a:r>
            <a:endParaRPr lang="es-CO" dirty="0" smtClean="0"/>
          </a:p>
          <a:p>
            <a:pPr lvl="1"/>
            <a:r>
              <a:rPr lang="en-US" dirty="0" smtClean="0"/>
              <a:t>Application and Other Explanatory Material</a:t>
            </a:r>
          </a:p>
          <a:p>
            <a:pPr lvl="1"/>
            <a:r>
              <a:rPr lang="en-US" dirty="0" smtClean="0"/>
              <a:t>Appendix: Illustrations of Auditor’s Reports Relating to Going Concern</a:t>
            </a:r>
            <a:endParaRPr lang="es-CO" dirty="0"/>
          </a:p>
        </p:txBody>
      </p:sp>
    </p:spTree>
    <p:extLst>
      <p:ext uri="{BB962C8B-B14F-4D97-AF65-F5344CB8AC3E}">
        <p14:creationId xmlns:p14="http://schemas.microsoft.com/office/powerpoint/2010/main" val="3109475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Proyecto de ISA 570</a:t>
            </a:r>
            <a:endParaRPr lang="es-CO" dirty="0"/>
          </a:p>
        </p:txBody>
      </p:sp>
      <p:sp>
        <p:nvSpPr>
          <p:cNvPr id="3" name="2 Marcador de contenido"/>
          <p:cNvSpPr>
            <a:spLocks noGrp="1"/>
          </p:cNvSpPr>
          <p:nvPr>
            <p:ph idx="1"/>
          </p:nvPr>
        </p:nvSpPr>
        <p:spPr/>
        <p:txBody>
          <a:bodyPr>
            <a:normAutofit fontScale="85000" lnSpcReduction="20000"/>
          </a:bodyPr>
          <a:lstStyle/>
          <a:p>
            <a:r>
              <a:rPr lang="en-US" dirty="0" smtClean="0"/>
              <a:t>9. The objectives of the auditor are:</a:t>
            </a:r>
          </a:p>
          <a:p>
            <a:r>
              <a:rPr lang="en-US" dirty="0" smtClean="0"/>
              <a:t>(a) To obtain sufficient appropriate audit evidence and conclude regarding the appropriateness of management’s use of the going concern basis of accounting in the preparation of the financial statements;</a:t>
            </a:r>
          </a:p>
          <a:p>
            <a:r>
              <a:rPr lang="en-US" dirty="0" smtClean="0"/>
              <a:t>(b) To conclude, based on the audit evidence obtained, whether a material uncertainty exists related to events or conditions that may cast significant doubt on the entity’s ability to continue as a going concern; and</a:t>
            </a:r>
          </a:p>
          <a:p>
            <a:r>
              <a:rPr lang="en-US" dirty="0" smtClean="0"/>
              <a:t>(c) To report in accordance with this ISA.</a:t>
            </a:r>
            <a:endParaRPr lang="es-CO" dirty="0"/>
          </a:p>
        </p:txBody>
      </p:sp>
    </p:spTree>
    <p:extLst>
      <p:ext uri="{BB962C8B-B14F-4D97-AF65-F5344CB8AC3E}">
        <p14:creationId xmlns:p14="http://schemas.microsoft.com/office/powerpoint/2010/main" val="1703690223"/>
      </p:ext>
    </p:extLst>
  </p:cSld>
  <p:clrMapOvr>
    <a:masterClrMapping/>
  </p:clrMapOvr>
  <p:transition spd="slow">
    <p:push dir="u"/>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Proyecto de ISA 570</a:t>
            </a:r>
            <a:endParaRPr lang="es-CO" dirty="0"/>
          </a:p>
        </p:txBody>
      </p:sp>
      <p:sp>
        <p:nvSpPr>
          <p:cNvPr id="3" name="2 Marcador de contenido"/>
          <p:cNvSpPr>
            <a:spLocks noGrp="1"/>
          </p:cNvSpPr>
          <p:nvPr>
            <p:ph idx="1"/>
          </p:nvPr>
        </p:nvSpPr>
        <p:spPr/>
        <p:txBody>
          <a:bodyPr>
            <a:normAutofit fontScale="92500" lnSpcReduction="20000"/>
          </a:bodyPr>
          <a:lstStyle/>
          <a:p>
            <a:r>
              <a:rPr lang="es-CO" dirty="0" smtClean="0"/>
              <a:t>Los requerimientos propuestos por la ISA 570 se agrupan en:</a:t>
            </a:r>
          </a:p>
          <a:p>
            <a:pPr lvl="1"/>
            <a:r>
              <a:rPr lang="en-US" dirty="0" smtClean="0"/>
              <a:t>Risk Assessment Procedures and Related Activities</a:t>
            </a:r>
          </a:p>
          <a:p>
            <a:pPr lvl="1"/>
            <a:r>
              <a:rPr lang="es-CO" dirty="0" err="1" smtClean="0"/>
              <a:t>Evaluating</a:t>
            </a:r>
            <a:r>
              <a:rPr lang="es-CO" dirty="0" smtClean="0"/>
              <a:t> </a:t>
            </a:r>
            <a:r>
              <a:rPr lang="es-CO" dirty="0" err="1" smtClean="0"/>
              <a:t>Management’s</a:t>
            </a:r>
            <a:r>
              <a:rPr lang="es-CO" dirty="0" smtClean="0"/>
              <a:t> </a:t>
            </a:r>
            <a:r>
              <a:rPr lang="es-CO" dirty="0" err="1" smtClean="0"/>
              <a:t>Assessment</a:t>
            </a:r>
            <a:endParaRPr lang="es-CO" dirty="0" smtClean="0"/>
          </a:p>
          <a:p>
            <a:pPr lvl="1"/>
            <a:r>
              <a:rPr lang="es-CO" dirty="0" err="1" smtClean="0"/>
              <a:t>Period</a:t>
            </a:r>
            <a:r>
              <a:rPr lang="es-CO" dirty="0" smtClean="0"/>
              <a:t> </a:t>
            </a:r>
            <a:r>
              <a:rPr lang="es-CO" dirty="0" err="1" smtClean="0"/>
              <a:t>beyond</a:t>
            </a:r>
            <a:r>
              <a:rPr lang="es-CO" dirty="0" smtClean="0"/>
              <a:t> </a:t>
            </a:r>
            <a:r>
              <a:rPr lang="es-CO" dirty="0" err="1" smtClean="0"/>
              <a:t>Management’s</a:t>
            </a:r>
            <a:r>
              <a:rPr lang="es-CO" dirty="0" smtClean="0"/>
              <a:t> </a:t>
            </a:r>
            <a:r>
              <a:rPr lang="es-CO" dirty="0" err="1" smtClean="0"/>
              <a:t>Assessment</a:t>
            </a:r>
            <a:endParaRPr lang="es-CO" dirty="0" smtClean="0"/>
          </a:p>
          <a:p>
            <a:pPr lvl="1"/>
            <a:r>
              <a:rPr lang="en-US" dirty="0" smtClean="0"/>
              <a:t>Additional Audit Procedures When Events or Conditions Are Identified</a:t>
            </a:r>
          </a:p>
          <a:p>
            <a:pPr lvl="1"/>
            <a:r>
              <a:rPr lang="es-CO" dirty="0" smtClean="0"/>
              <a:t>Auditor </a:t>
            </a:r>
            <a:r>
              <a:rPr lang="es-CO" dirty="0" err="1" smtClean="0"/>
              <a:t>Conclusions</a:t>
            </a:r>
            <a:r>
              <a:rPr lang="es-CO" dirty="0" smtClean="0"/>
              <a:t> and </a:t>
            </a:r>
            <a:r>
              <a:rPr lang="es-CO" dirty="0" err="1" smtClean="0"/>
              <a:t>Reporting</a:t>
            </a:r>
            <a:endParaRPr lang="es-CO" dirty="0" smtClean="0"/>
          </a:p>
          <a:p>
            <a:pPr lvl="1"/>
            <a:r>
              <a:rPr lang="en-US" dirty="0" smtClean="0"/>
              <a:t>Communication with Those Charged with Governance</a:t>
            </a:r>
          </a:p>
          <a:p>
            <a:pPr lvl="1"/>
            <a:r>
              <a:rPr lang="en-US" dirty="0" smtClean="0"/>
              <a:t>Significant Delay in the Approval of Financial Statements</a:t>
            </a:r>
            <a:endParaRPr lang="es-CO" dirty="0"/>
          </a:p>
        </p:txBody>
      </p:sp>
    </p:spTree>
    <p:extLst>
      <p:ext uri="{BB962C8B-B14F-4D97-AF65-F5344CB8AC3E}">
        <p14:creationId xmlns:p14="http://schemas.microsoft.com/office/powerpoint/2010/main" val="362461097"/>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Contabilidad</a:t>
            </a:r>
            <a:endParaRPr lang="es-CO" dirty="0"/>
          </a:p>
        </p:txBody>
      </p:sp>
      <p:sp>
        <p:nvSpPr>
          <p:cNvPr id="3" name="2 Marcador de contenido"/>
          <p:cNvSpPr>
            <a:spLocks noGrp="1"/>
          </p:cNvSpPr>
          <p:nvPr>
            <p:ph idx="1"/>
          </p:nvPr>
        </p:nvSpPr>
        <p:spPr/>
        <p:txBody>
          <a:bodyPr/>
          <a:lstStyle/>
          <a:p>
            <a:r>
              <a:rPr lang="es-CO" dirty="0" smtClean="0"/>
              <a:t>En varios países se reconoce tres grupos de entes contables: públicos (inscritos en bolsa), privados (no inscritos en bolsa) y gubernamentales.</a:t>
            </a:r>
          </a:p>
          <a:p>
            <a:r>
              <a:rPr lang="es-CO" dirty="0" smtClean="0"/>
              <a:t>En otros se distingue, además, las entidades sin ánimo de lucro, no comerciales (ESAL)</a:t>
            </a:r>
          </a:p>
          <a:p>
            <a:endParaRPr lang="es-CO" dirty="0"/>
          </a:p>
        </p:txBody>
      </p:sp>
    </p:spTree>
    <p:extLst>
      <p:ext uri="{BB962C8B-B14F-4D97-AF65-F5344CB8AC3E}">
        <p14:creationId xmlns:p14="http://schemas.microsoft.com/office/powerpoint/2010/main" val="5141985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Proyecto de ISA 570</a:t>
            </a:r>
            <a:endParaRPr lang="es-CO" dirty="0"/>
          </a:p>
        </p:txBody>
      </p:sp>
      <p:sp>
        <p:nvSpPr>
          <p:cNvPr id="3" name="2 Marcador de contenido"/>
          <p:cNvSpPr>
            <a:spLocks noGrp="1"/>
          </p:cNvSpPr>
          <p:nvPr>
            <p:ph idx="1"/>
          </p:nvPr>
        </p:nvSpPr>
        <p:spPr/>
        <p:txBody>
          <a:bodyPr>
            <a:normAutofit/>
          </a:bodyPr>
          <a:lstStyle/>
          <a:p>
            <a:r>
              <a:rPr lang="en-US" dirty="0" smtClean="0"/>
              <a:t>A2. The following are examples of events or conditions that, individually or collectively, may cast significant doubt about on the entity’s ability to continue as a going concern assumption. This listing is not all-inclusive nor does the existence of one or more of the items always signify that a material uncertainty exists.</a:t>
            </a:r>
          </a:p>
        </p:txBody>
      </p:sp>
    </p:spTree>
    <p:extLst>
      <p:ext uri="{BB962C8B-B14F-4D97-AF65-F5344CB8AC3E}">
        <p14:creationId xmlns:p14="http://schemas.microsoft.com/office/powerpoint/2010/main" val="263695993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Proyecto de ISA 570</a:t>
            </a:r>
            <a:endParaRPr lang="es-CO" dirty="0"/>
          </a:p>
        </p:txBody>
      </p:sp>
      <p:sp>
        <p:nvSpPr>
          <p:cNvPr id="3" name="2 Marcador de contenido"/>
          <p:cNvSpPr>
            <a:spLocks noGrp="1"/>
          </p:cNvSpPr>
          <p:nvPr>
            <p:ph idx="1"/>
          </p:nvPr>
        </p:nvSpPr>
        <p:spPr/>
        <p:txBody>
          <a:bodyPr>
            <a:normAutofit fontScale="85000" lnSpcReduction="20000"/>
          </a:bodyPr>
          <a:lstStyle/>
          <a:p>
            <a:r>
              <a:rPr lang="en-US" dirty="0" smtClean="0"/>
              <a:t>Financial</a:t>
            </a:r>
          </a:p>
          <a:p>
            <a:pPr lvl="1"/>
            <a:r>
              <a:rPr lang="en-US" dirty="0" smtClean="0"/>
              <a:t>Net liability or net current liability position.</a:t>
            </a:r>
          </a:p>
          <a:p>
            <a:pPr lvl="1"/>
            <a:r>
              <a:rPr lang="en-US" dirty="0" smtClean="0"/>
              <a:t>Fixed-term borrowings approaching maturity without realistic prospects of renewal or repayment; or excessive reliance on short-term borrowings to finance long-term assets.</a:t>
            </a:r>
          </a:p>
          <a:p>
            <a:pPr lvl="1"/>
            <a:r>
              <a:rPr lang="en-US" dirty="0" smtClean="0"/>
              <a:t>Indications of withdrawal of financial support by creditors.</a:t>
            </a:r>
          </a:p>
          <a:p>
            <a:pPr lvl="1"/>
            <a:r>
              <a:rPr lang="en-US" dirty="0" smtClean="0"/>
              <a:t>Negative operating cash flows indicated by historical or prospective financial statements.</a:t>
            </a:r>
          </a:p>
          <a:p>
            <a:pPr lvl="1"/>
            <a:r>
              <a:rPr lang="en-US" dirty="0" smtClean="0"/>
              <a:t>Adverse key financial ratios.</a:t>
            </a:r>
          </a:p>
          <a:p>
            <a:pPr lvl="1"/>
            <a:r>
              <a:rPr lang="en-US" dirty="0" smtClean="0"/>
              <a:t>Substantial operating losses or significant deterioration in the value of assets used to generate cash flows.</a:t>
            </a:r>
          </a:p>
          <a:p>
            <a:endParaRPr lang="es-CO" dirty="0"/>
          </a:p>
        </p:txBody>
      </p:sp>
    </p:spTree>
    <p:extLst>
      <p:ext uri="{BB962C8B-B14F-4D97-AF65-F5344CB8AC3E}">
        <p14:creationId xmlns:p14="http://schemas.microsoft.com/office/powerpoint/2010/main" val="368283641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Proyecto de ISA 570</a:t>
            </a:r>
            <a:endParaRPr lang="es-CO" dirty="0"/>
          </a:p>
        </p:txBody>
      </p:sp>
      <p:sp>
        <p:nvSpPr>
          <p:cNvPr id="3" name="2 Marcador de contenido"/>
          <p:cNvSpPr>
            <a:spLocks noGrp="1"/>
          </p:cNvSpPr>
          <p:nvPr>
            <p:ph idx="1"/>
          </p:nvPr>
        </p:nvSpPr>
        <p:spPr/>
        <p:txBody>
          <a:bodyPr>
            <a:normAutofit/>
          </a:bodyPr>
          <a:lstStyle/>
          <a:p>
            <a:pPr lvl="1"/>
            <a:r>
              <a:rPr lang="en-US" dirty="0" smtClean="0"/>
              <a:t>Arrears or discontinuance of dividends.</a:t>
            </a:r>
          </a:p>
          <a:p>
            <a:pPr lvl="1"/>
            <a:r>
              <a:rPr lang="en-US" dirty="0" smtClean="0"/>
              <a:t> Inability to pay creditors on due dates.</a:t>
            </a:r>
          </a:p>
          <a:p>
            <a:pPr lvl="1"/>
            <a:r>
              <a:rPr lang="en-US" dirty="0" smtClean="0"/>
              <a:t>Inability to comply with the terms of loan agreements.</a:t>
            </a:r>
          </a:p>
          <a:p>
            <a:pPr lvl="1"/>
            <a:r>
              <a:rPr lang="en-US" dirty="0" smtClean="0"/>
              <a:t>Change from credit to cash-on-delivery transactions with suppliers.</a:t>
            </a:r>
          </a:p>
          <a:p>
            <a:pPr lvl="1"/>
            <a:r>
              <a:rPr lang="en-US" dirty="0" smtClean="0"/>
              <a:t>Inability to obtain financing for essential new product development or other essential investments.</a:t>
            </a:r>
            <a:endParaRPr lang="es-CO" dirty="0"/>
          </a:p>
        </p:txBody>
      </p:sp>
    </p:spTree>
    <p:extLst>
      <p:ext uri="{BB962C8B-B14F-4D97-AF65-F5344CB8AC3E}">
        <p14:creationId xmlns:p14="http://schemas.microsoft.com/office/powerpoint/2010/main" val="2198047452"/>
      </p:ext>
    </p:extLst>
  </p:cSld>
  <p:clrMapOvr>
    <a:masterClrMapping/>
  </p:clrMapOvr>
  <p:transition spd="slow">
    <p:randomBar dir="vert"/>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Proyecto de ISA 570</a:t>
            </a:r>
            <a:endParaRPr lang="es-CO" dirty="0"/>
          </a:p>
        </p:txBody>
      </p:sp>
      <p:sp>
        <p:nvSpPr>
          <p:cNvPr id="3" name="2 Marcador de contenido"/>
          <p:cNvSpPr>
            <a:spLocks noGrp="1"/>
          </p:cNvSpPr>
          <p:nvPr>
            <p:ph idx="1"/>
          </p:nvPr>
        </p:nvSpPr>
        <p:spPr/>
        <p:txBody>
          <a:bodyPr>
            <a:normAutofit lnSpcReduction="10000"/>
          </a:bodyPr>
          <a:lstStyle/>
          <a:p>
            <a:r>
              <a:rPr lang="en-US" dirty="0" smtClean="0"/>
              <a:t>Operating</a:t>
            </a:r>
          </a:p>
          <a:p>
            <a:pPr lvl="1"/>
            <a:r>
              <a:rPr lang="en-US" dirty="0" smtClean="0"/>
              <a:t>Management intentions to liquidate the entity or to cease operations.</a:t>
            </a:r>
          </a:p>
          <a:p>
            <a:pPr lvl="1"/>
            <a:r>
              <a:rPr lang="en-US" dirty="0" smtClean="0"/>
              <a:t>Loss of key management without replacement.</a:t>
            </a:r>
          </a:p>
          <a:p>
            <a:pPr lvl="1"/>
            <a:r>
              <a:rPr lang="en-US" dirty="0" smtClean="0"/>
              <a:t>Loss of a major market, key customer(s), franchise, license, or principal supplier(s).</a:t>
            </a:r>
          </a:p>
          <a:p>
            <a:pPr lvl="1"/>
            <a:r>
              <a:rPr lang="en-US" dirty="0" smtClean="0"/>
              <a:t>Labor difficulties.</a:t>
            </a:r>
          </a:p>
          <a:p>
            <a:pPr lvl="1"/>
            <a:r>
              <a:rPr lang="en-US" dirty="0" smtClean="0"/>
              <a:t>Shortages of important supplies.</a:t>
            </a:r>
          </a:p>
          <a:p>
            <a:pPr lvl="1"/>
            <a:r>
              <a:rPr lang="en-US" dirty="0" smtClean="0"/>
              <a:t>Emergence of a highly successful competitor.</a:t>
            </a:r>
            <a:endParaRPr lang="es-CO" dirty="0"/>
          </a:p>
        </p:txBody>
      </p:sp>
    </p:spTree>
    <p:extLst>
      <p:ext uri="{BB962C8B-B14F-4D97-AF65-F5344CB8AC3E}">
        <p14:creationId xmlns:p14="http://schemas.microsoft.com/office/powerpoint/2010/main" val="87950169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Proyecto de ISA 570</a:t>
            </a:r>
            <a:endParaRPr lang="es-CO" dirty="0"/>
          </a:p>
        </p:txBody>
      </p:sp>
      <p:sp>
        <p:nvSpPr>
          <p:cNvPr id="3" name="2 Marcador de contenido"/>
          <p:cNvSpPr>
            <a:spLocks noGrp="1"/>
          </p:cNvSpPr>
          <p:nvPr>
            <p:ph idx="1"/>
          </p:nvPr>
        </p:nvSpPr>
        <p:spPr/>
        <p:txBody>
          <a:bodyPr>
            <a:normAutofit fontScale="92500"/>
          </a:bodyPr>
          <a:lstStyle/>
          <a:p>
            <a:r>
              <a:rPr lang="en-US" dirty="0" smtClean="0"/>
              <a:t>Other</a:t>
            </a:r>
          </a:p>
          <a:p>
            <a:pPr lvl="1"/>
            <a:r>
              <a:rPr lang="en-US" dirty="0" smtClean="0"/>
              <a:t>Non-compliance with capital or other statutory requirements.</a:t>
            </a:r>
          </a:p>
          <a:p>
            <a:pPr lvl="1"/>
            <a:r>
              <a:rPr lang="en-US" dirty="0" smtClean="0"/>
              <a:t>Pending legal or regulatory proceedings against the entity that may, if successful, result in claims that the entity is unlikely to be able to satisfy.</a:t>
            </a:r>
          </a:p>
          <a:p>
            <a:pPr lvl="1"/>
            <a:r>
              <a:rPr lang="en-US" dirty="0" smtClean="0"/>
              <a:t>Changes in law or regulation or government policy expected to adversely affect the entity.</a:t>
            </a:r>
          </a:p>
          <a:p>
            <a:pPr lvl="1"/>
            <a:r>
              <a:rPr lang="en-US" dirty="0" smtClean="0"/>
              <a:t>Uninsured or underinsured catastrophes when they occur.</a:t>
            </a:r>
            <a:endParaRPr lang="es-CO" dirty="0"/>
          </a:p>
        </p:txBody>
      </p:sp>
    </p:spTree>
    <p:extLst>
      <p:ext uri="{BB962C8B-B14F-4D97-AF65-F5344CB8AC3E}">
        <p14:creationId xmlns:p14="http://schemas.microsoft.com/office/powerpoint/2010/main" val="527060171"/>
      </p:ext>
    </p:extLst>
  </p:cSld>
  <p:clrMapOvr>
    <a:masterClrMapping/>
  </p:clrMapOvr>
  <p:transition spd="slow">
    <p:pull/>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a:t>Proyecto de ISA 570</a:t>
            </a:r>
          </a:p>
        </p:txBody>
      </p:sp>
      <p:sp>
        <p:nvSpPr>
          <p:cNvPr id="3" name="2 Marcador de contenido"/>
          <p:cNvSpPr>
            <a:spLocks noGrp="1"/>
          </p:cNvSpPr>
          <p:nvPr>
            <p:ph idx="1"/>
          </p:nvPr>
        </p:nvSpPr>
        <p:spPr/>
        <p:txBody>
          <a:bodyPr>
            <a:normAutofit fontScale="85000" lnSpcReduction="10000"/>
          </a:bodyPr>
          <a:lstStyle/>
          <a:p>
            <a:r>
              <a:rPr lang="es-CO" dirty="0" smtClean="0"/>
              <a:t>Procedimientos adicionales</a:t>
            </a:r>
          </a:p>
          <a:p>
            <a:r>
              <a:rPr lang="en-US" dirty="0"/>
              <a:t>(a) Where management has not yet performed an assessment of the entity’s ability to continue as a going concern, requesting management to make its assessment.</a:t>
            </a:r>
          </a:p>
          <a:p>
            <a:r>
              <a:rPr lang="en-US" dirty="0"/>
              <a:t>(b) Evaluating management’s plans for future actions in relation to its going concern assessment, whether the outcome of these plans is likely to improve the situation and whether management’s plans are feasible in the circumstances. (Ref: Para. A16)</a:t>
            </a:r>
            <a:endParaRPr lang="es-CO" dirty="0"/>
          </a:p>
        </p:txBody>
      </p:sp>
    </p:spTree>
    <p:extLst>
      <p:ext uri="{BB962C8B-B14F-4D97-AF65-F5344CB8AC3E}">
        <p14:creationId xmlns:p14="http://schemas.microsoft.com/office/powerpoint/2010/main" val="2173007511"/>
      </p:ext>
    </p:extLst>
  </p:cSld>
  <p:clrMapOvr>
    <a:masterClrMapping/>
  </p:clrMapOvr>
  <p:transition spd="slow">
    <p:cove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a:t>Proyecto de ISA 570</a:t>
            </a:r>
          </a:p>
        </p:txBody>
      </p:sp>
      <p:sp>
        <p:nvSpPr>
          <p:cNvPr id="3" name="2 Marcador de contenido"/>
          <p:cNvSpPr>
            <a:spLocks noGrp="1"/>
          </p:cNvSpPr>
          <p:nvPr>
            <p:ph idx="1"/>
          </p:nvPr>
        </p:nvSpPr>
        <p:spPr/>
        <p:txBody>
          <a:bodyPr>
            <a:normAutofit fontScale="92500" lnSpcReduction="10000"/>
          </a:bodyPr>
          <a:lstStyle/>
          <a:p>
            <a:r>
              <a:rPr lang="en-US" dirty="0"/>
              <a:t>(c) Where the entity has prepared a cash flow forecast, and analysis of the forecast is a significant factor in considering the future outcome of events or conditions in the evaluation of management’s plans for future action: (Ref: Para. A17–A18)</a:t>
            </a:r>
          </a:p>
          <a:p>
            <a:pPr lvl="1"/>
            <a:r>
              <a:rPr lang="en-US" dirty="0"/>
              <a:t>(</a:t>
            </a:r>
            <a:r>
              <a:rPr lang="en-US" dirty="0" err="1"/>
              <a:t>i</a:t>
            </a:r>
            <a:r>
              <a:rPr lang="en-US" dirty="0"/>
              <a:t>) Evaluating the reliability of the underlying data generated to prepare the forecast; and</a:t>
            </a:r>
          </a:p>
          <a:p>
            <a:pPr lvl="1"/>
            <a:r>
              <a:rPr lang="en-US" dirty="0"/>
              <a:t>(ii) Determining whether there is adequate support for the assumptions underlying the forecast.</a:t>
            </a:r>
            <a:endParaRPr lang="es-CO" dirty="0"/>
          </a:p>
        </p:txBody>
      </p:sp>
    </p:spTree>
    <p:extLst>
      <p:ext uri="{BB962C8B-B14F-4D97-AF65-F5344CB8AC3E}">
        <p14:creationId xmlns:p14="http://schemas.microsoft.com/office/powerpoint/2010/main" val="2229325697"/>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a:t>Proyecto de ISA 570</a:t>
            </a:r>
          </a:p>
        </p:txBody>
      </p:sp>
      <p:sp>
        <p:nvSpPr>
          <p:cNvPr id="3" name="2 Marcador de contenido"/>
          <p:cNvSpPr>
            <a:spLocks noGrp="1"/>
          </p:cNvSpPr>
          <p:nvPr>
            <p:ph idx="1"/>
          </p:nvPr>
        </p:nvSpPr>
        <p:spPr/>
        <p:txBody>
          <a:bodyPr>
            <a:normAutofit lnSpcReduction="10000"/>
          </a:bodyPr>
          <a:lstStyle/>
          <a:p>
            <a:r>
              <a:rPr lang="en-US" dirty="0"/>
              <a:t>(d) Considering whether any additional facts or information have become available since the date on which management made its assessment.</a:t>
            </a:r>
          </a:p>
          <a:p>
            <a:r>
              <a:rPr lang="en-US" dirty="0"/>
              <a:t>(e) Requesting written representations from management and, where appropriate, those charged with governance, regarding their plans for future action and the feasibility of these plans.</a:t>
            </a:r>
            <a:endParaRPr lang="es-CO" dirty="0"/>
          </a:p>
        </p:txBody>
      </p:sp>
    </p:spTree>
    <p:extLst>
      <p:ext uri="{BB962C8B-B14F-4D97-AF65-F5344CB8AC3E}">
        <p14:creationId xmlns:p14="http://schemas.microsoft.com/office/powerpoint/2010/main" val="174354540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Proyecto de ISA 570</a:t>
            </a:r>
            <a:endParaRPr lang="es-CO" dirty="0"/>
          </a:p>
        </p:txBody>
      </p:sp>
      <p:sp>
        <p:nvSpPr>
          <p:cNvPr id="3" name="2 Marcador de contenido"/>
          <p:cNvSpPr>
            <a:spLocks noGrp="1"/>
          </p:cNvSpPr>
          <p:nvPr>
            <p:ph idx="1"/>
          </p:nvPr>
        </p:nvSpPr>
        <p:spPr/>
        <p:txBody>
          <a:bodyPr/>
          <a:lstStyle/>
          <a:p>
            <a:r>
              <a:rPr lang="en-US" dirty="0" smtClean="0"/>
              <a:t>5. Management’s assessment of the entity’s ability to continue as a going concern involves making a judgment, at a particular point in time, about inherently uncertain future outcomes of events or conditions. The following factors are relevant to that judgment:</a:t>
            </a:r>
            <a:endParaRPr lang="es-CO" dirty="0"/>
          </a:p>
        </p:txBody>
      </p:sp>
    </p:spTree>
    <p:extLst>
      <p:ext uri="{BB962C8B-B14F-4D97-AF65-F5344CB8AC3E}">
        <p14:creationId xmlns:p14="http://schemas.microsoft.com/office/powerpoint/2010/main" val="18018557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Proyecto de ISA 570</a:t>
            </a:r>
            <a:endParaRPr lang="es-CO" dirty="0"/>
          </a:p>
        </p:txBody>
      </p:sp>
      <p:sp>
        <p:nvSpPr>
          <p:cNvPr id="3" name="2 Marcador de contenido"/>
          <p:cNvSpPr>
            <a:spLocks noGrp="1"/>
          </p:cNvSpPr>
          <p:nvPr>
            <p:ph idx="1"/>
          </p:nvPr>
        </p:nvSpPr>
        <p:spPr/>
        <p:txBody>
          <a:bodyPr>
            <a:normAutofit fontScale="92500"/>
          </a:bodyPr>
          <a:lstStyle/>
          <a:p>
            <a:r>
              <a:rPr lang="en-US" dirty="0" smtClean="0"/>
              <a:t>The degree of uncertainty associated with the outcome of an event or condition increases significantly the further into the future an event or condition or the outcome occurs. For that reason, most financial reporting frameworks that require an explicit management assessment specify the period for which management is required to take into account all available information.</a:t>
            </a:r>
            <a:endParaRPr lang="es-CO" dirty="0"/>
          </a:p>
        </p:txBody>
      </p:sp>
    </p:spTree>
    <p:extLst>
      <p:ext uri="{BB962C8B-B14F-4D97-AF65-F5344CB8AC3E}">
        <p14:creationId xmlns:p14="http://schemas.microsoft.com/office/powerpoint/2010/main" val="283156736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Contabilidad</a:t>
            </a:r>
            <a:endParaRPr lang="es-CO" dirty="0"/>
          </a:p>
        </p:txBody>
      </p:sp>
      <p:sp>
        <p:nvSpPr>
          <p:cNvPr id="3" name="2 Marcador de contenido"/>
          <p:cNvSpPr>
            <a:spLocks noGrp="1"/>
          </p:cNvSpPr>
          <p:nvPr>
            <p:ph idx="1"/>
          </p:nvPr>
        </p:nvSpPr>
        <p:spPr/>
        <p:txBody>
          <a:bodyPr>
            <a:normAutofit fontScale="92500"/>
          </a:bodyPr>
          <a:lstStyle/>
          <a:p>
            <a:r>
              <a:rPr lang="es-CO" dirty="0" smtClean="0"/>
              <a:t>Distínganse entre los conceptos y la técnica contable (ciencia y arte, es decir, tecnología), los estándares de contabilidad (fruto de procesos de normalización) y las reglas jurídicas sobre la contabilidad (que son el objeto del derecho contable)</a:t>
            </a:r>
          </a:p>
          <a:p>
            <a:r>
              <a:rPr lang="es-CO" dirty="0" smtClean="0"/>
              <a:t>La contabilidad como disciplina es universal y su desarrollo tiene que ver más con la economía que con el derecho.</a:t>
            </a:r>
            <a:endParaRPr lang="es-CO" dirty="0"/>
          </a:p>
        </p:txBody>
      </p:sp>
    </p:spTree>
    <p:extLst>
      <p:ext uri="{BB962C8B-B14F-4D97-AF65-F5344CB8AC3E}">
        <p14:creationId xmlns:p14="http://schemas.microsoft.com/office/powerpoint/2010/main" val="2770408535"/>
      </p:ext>
    </p:extLst>
  </p:cSld>
  <p:clrMapOvr>
    <a:masterClrMapping/>
  </p:clrMapOvr>
  <p:transition spd="slow">
    <p:wheel spokes="1"/>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Proyecto de ISA 570</a:t>
            </a:r>
            <a:endParaRPr lang="es-CO" dirty="0"/>
          </a:p>
        </p:txBody>
      </p:sp>
      <p:sp>
        <p:nvSpPr>
          <p:cNvPr id="3" name="2 Marcador de contenido"/>
          <p:cNvSpPr>
            <a:spLocks noGrp="1"/>
          </p:cNvSpPr>
          <p:nvPr>
            <p:ph idx="1"/>
          </p:nvPr>
        </p:nvSpPr>
        <p:spPr/>
        <p:txBody>
          <a:bodyPr>
            <a:normAutofit fontScale="92500" lnSpcReduction="10000"/>
          </a:bodyPr>
          <a:lstStyle/>
          <a:p>
            <a:r>
              <a:rPr lang="en-US" dirty="0" smtClean="0"/>
              <a:t>The size and complexity of the entity, the nature and condition of its business and the degree to which it is affected by external factors affect the judgment regarding the outcome of events or conditions.</a:t>
            </a:r>
          </a:p>
          <a:p>
            <a:r>
              <a:rPr lang="en-US" dirty="0" smtClean="0"/>
              <a:t>Any judgment about the future is based on information available at the time at which the judgment is made. Subsequent events may result in outcomes that are inconsistent with judgments that were reasonable at the time they were made.</a:t>
            </a:r>
            <a:endParaRPr lang="es-CO" dirty="0"/>
          </a:p>
        </p:txBody>
      </p:sp>
    </p:spTree>
    <p:extLst>
      <p:ext uri="{BB962C8B-B14F-4D97-AF65-F5344CB8AC3E}">
        <p14:creationId xmlns:p14="http://schemas.microsoft.com/office/powerpoint/2010/main" val="2660018394"/>
      </p:ext>
    </p:extLst>
  </p:cSld>
  <p:clrMapOvr>
    <a:masterClrMapping/>
  </p:clrMapOvr>
  <p:transition spd="slow">
    <p:wheel spokes="1"/>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a:t>Proyecto de ISA 570</a:t>
            </a:r>
          </a:p>
        </p:txBody>
      </p:sp>
      <p:sp>
        <p:nvSpPr>
          <p:cNvPr id="3" name="2 Marcador de contenido"/>
          <p:cNvSpPr>
            <a:spLocks noGrp="1"/>
          </p:cNvSpPr>
          <p:nvPr>
            <p:ph idx="1"/>
          </p:nvPr>
        </p:nvSpPr>
        <p:spPr/>
        <p:txBody>
          <a:bodyPr>
            <a:normAutofit fontScale="92500" lnSpcReduction="20000"/>
          </a:bodyPr>
          <a:lstStyle/>
          <a:p>
            <a:r>
              <a:rPr lang="en-US" dirty="0"/>
              <a:t>However, as described in ISA 200,2 the potential effects of inherent limitations on the auditor’s ability to detect material misstatements are greater for future events or conditions that may cause an entity to cease to continue as a going concern. The auditor cannot predict such future events or conditions. Accordingly, the absence of any reference to going concern uncertainty in an auditor’s report cannot be viewed as a guarantee as to the entity’s ability to continue as a going concern.</a:t>
            </a:r>
            <a:endParaRPr lang="es-CO" dirty="0"/>
          </a:p>
        </p:txBody>
      </p:sp>
    </p:spTree>
    <p:extLst>
      <p:ext uri="{BB962C8B-B14F-4D97-AF65-F5344CB8AC3E}">
        <p14:creationId xmlns:p14="http://schemas.microsoft.com/office/powerpoint/2010/main" val="389996176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Proyecto de ISA 570</a:t>
            </a:r>
            <a:endParaRPr lang="es-CO" dirty="0"/>
          </a:p>
        </p:txBody>
      </p:sp>
      <p:sp>
        <p:nvSpPr>
          <p:cNvPr id="3" name="2 Marcador de contenido"/>
          <p:cNvSpPr>
            <a:spLocks noGrp="1"/>
          </p:cNvSpPr>
          <p:nvPr>
            <p:ph idx="1"/>
          </p:nvPr>
        </p:nvSpPr>
        <p:spPr/>
        <p:txBody>
          <a:bodyPr>
            <a:normAutofit/>
          </a:bodyPr>
          <a:lstStyle/>
          <a:p>
            <a:r>
              <a:rPr lang="en-US" dirty="0" err="1" smtClean="0"/>
              <a:t>Modalidades</a:t>
            </a:r>
            <a:r>
              <a:rPr lang="en-US" dirty="0" smtClean="0"/>
              <a:t> de </a:t>
            </a:r>
            <a:r>
              <a:rPr lang="en-US" dirty="0" err="1" smtClean="0"/>
              <a:t>informes</a:t>
            </a:r>
            <a:r>
              <a:rPr lang="en-US" dirty="0" smtClean="0"/>
              <a:t> </a:t>
            </a:r>
            <a:r>
              <a:rPr lang="en-US" dirty="0" err="1" smtClean="0"/>
              <a:t>según</a:t>
            </a:r>
            <a:r>
              <a:rPr lang="en-US" dirty="0" smtClean="0"/>
              <a:t> el </a:t>
            </a:r>
            <a:r>
              <a:rPr lang="en-US" dirty="0" err="1" smtClean="0"/>
              <a:t>proyecto</a:t>
            </a:r>
            <a:r>
              <a:rPr lang="en-US" dirty="0" smtClean="0"/>
              <a:t>:</a:t>
            </a:r>
          </a:p>
          <a:p>
            <a:pPr lvl="1"/>
            <a:r>
              <a:rPr lang="en-US" dirty="0" smtClean="0"/>
              <a:t>Auditor Reporting When the Use of the Going Concern Basis of Accounting Is Appropriate and No Material Uncertainty Has Been Identified</a:t>
            </a:r>
          </a:p>
          <a:p>
            <a:pPr lvl="1"/>
            <a:r>
              <a:rPr lang="en-US" dirty="0" smtClean="0"/>
              <a:t>Auditor Reporting When the Use of Going Concern Basis of Accounting Is Appropriate but a Material Uncertainty Has Been Identified</a:t>
            </a:r>
            <a:endParaRPr lang="es-CO" dirty="0"/>
          </a:p>
        </p:txBody>
      </p:sp>
    </p:spTree>
    <p:extLst>
      <p:ext uri="{BB962C8B-B14F-4D97-AF65-F5344CB8AC3E}">
        <p14:creationId xmlns:p14="http://schemas.microsoft.com/office/powerpoint/2010/main" val="3839804331"/>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Proyecto de ISA 570</a:t>
            </a:r>
            <a:endParaRPr lang="es-CO" dirty="0"/>
          </a:p>
        </p:txBody>
      </p:sp>
      <p:sp>
        <p:nvSpPr>
          <p:cNvPr id="3" name="2 Marcador de contenido"/>
          <p:cNvSpPr>
            <a:spLocks noGrp="1"/>
          </p:cNvSpPr>
          <p:nvPr>
            <p:ph idx="1"/>
          </p:nvPr>
        </p:nvSpPr>
        <p:spPr/>
        <p:txBody>
          <a:bodyPr>
            <a:normAutofit lnSpcReduction="10000"/>
          </a:bodyPr>
          <a:lstStyle/>
          <a:p>
            <a:pPr lvl="2"/>
            <a:r>
              <a:rPr lang="en-US" dirty="0" smtClean="0"/>
              <a:t>Adequate disclosure of a material uncertainty is made in the financial statements</a:t>
            </a:r>
          </a:p>
          <a:p>
            <a:pPr lvl="2"/>
            <a:r>
              <a:rPr lang="en-US" dirty="0"/>
              <a:t>Adequate disclosure of a material uncertainty is not made in the financial statements </a:t>
            </a:r>
            <a:endParaRPr lang="en-US" dirty="0" smtClean="0"/>
          </a:p>
          <a:p>
            <a:pPr lvl="1"/>
            <a:r>
              <a:rPr lang="en-US" dirty="0"/>
              <a:t>Auditor Reporting When the Use of Going Concern </a:t>
            </a:r>
            <a:r>
              <a:rPr lang="en-US" dirty="0" smtClean="0"/>
              <a:t>Basis </a:t>
            </a:r>
            <a:r>
              <a:rPr lang="en-US" dirty="0"/>
              <a:t>of Accounting Is Inappropriate </a:t>
            </a:r>
            <a:endParaRPr lang="en-US" dirty="0" smtClean="0"/>
          </a:p>
          <a:p>
            <a:pPr lvl="1"/>
            <a:r>
              <a:rPr lang="en-US" dirty="0" smtClean="0"/>
              <a:t>Auditor Reporting When the Form and Content of the Auditor’s Report Is Prescribed by Law or Regulation</a:t>
            </a:r>
          </a:p>
          <a:p>
            <a:pPr lvl="1"/>
            <a:r>
              <a:rPr lang="en-US" dirty="0"/>
              <a:t>Management Unwilling to Make or Extend Its Assessment </a:t>
            </a:r>
            <a:endParaRPr lang="es-CO" dirty="0"/>
          </a:p>
        </p:txBody>
      </p:sp>
    </p:spTree>
    <p:extLst>
      <p:ext uri="{BB962C8B-B14F-4D97-AF65-F5344CB8AC3E}">
        <p14:creationId xmlns:p14="http://schemas.microsoft.com/office/powerpoint/2010/main" val="1168370112"/>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57200" y="274638"/>
            <a:ext cx="8229600" cy="6034682"/>
          </a:xfrm>
        </p:spPr>
        <p:txBody>
          <a:bodyPr>
            <a:normAutofit fontScale="90000"/>
          </a:bodyPr>
          <a:lstStyle/>
          <a:p>
            <a:r>
              <a:rPr lang="es-CO" sz="9600" dirty="0" smtClean="0"/>
              <a:t>Por su amable atención, muchas gracias</a:t>
            </a:r>
            <a:endParaRPr lang="es-CO" sz="9600" dirty="0"/>
          </a:p>
        </p:txBody>
      </p:sp>
    </p:spTree>
    <p:extLst>
      <p:ext uri="{BB962C8B-B14F-4D97-AF65-F5344CB8AC3E}">
        <p14:creationId xmlns:p14="http://schemas.microsoft.com/office/powerpoint/2010/main" val="1335945640"/>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Contabilidad financiera</a:t>
            </a:r>
            <a:endParaRPr lang="es-CO" dirty="0"/>
          </a:p>
        </p:txBody>
      </p:sp>
      <p:sp>
        <p:nvSpPr>
          <p:cNvPr id="3" name="2 Marcador de contenido"/>
          <p:cNvSpPr>
            <a:spLocks noGrp="1"/>
          </p:cNvSpPr>
          <p:nvPr>
            <p:ph idx="1"/>
          </p:nvPr>
        </p:nvSpPr>
        <p:spPr/>
        <p:txBody>
          <a:bodyPr/>
          <a:lstStyle/>
          <a:p>
            <a:r>
              <a:rPr lang="es-CO" dirty="0" smtClean="0"/>
              <a:t>La contabilidad financiera es la rama que se ocupa de producir información económica sobre un ente para servir de fundamento de decisiones, relacionadas con ese ente, en materia de inversiones y créditos. Juntos, inversiones y créditos, conforman el mercado de capitales.</a:t>
            </a:r>
            <a:endParaRPr lang="es-CO" dirty="0"/>
          </a:p>
        </p:txBody>
      </p:sp>
    </p:spTree>
    <p:extLst>
      <p:ext uri="{BB962C8B-B14F-4D97-AF65-F5344CB8AC3E}">
        <p14:creationId xmlns:p14="http://schemas.microsoft.com/office/powerpoint/2010/main" val="94055357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Contabilidad financiera</a:t>
            </a:r>
            <a:endParaRPr lang="es-CO" dirty="0"/>
          </a:p>
        </p:txBody>
      </p:sp>
      <p:sp>
        <p:nvSpPr>
          <p:cNvPr id="3" name="2 Marcador de contenido"/>
          <p:cNvSpPr>
            <a:spLocks noGrp="1"/>
          </p:cNvSpPr>
          <p:nvPr>
            <p:ph idx="1"/>
          </p:nvPr>
        </p:nvSpPr>
        <p:spPr/>
        <p:txBody>
          <a:bodyPr>
            <a:normAutofit fontScale="92500" lnSpcReduction="10000"/>
          </a:bodyPr>
          <a:lstStyle/>
          <a:p>
            <a:r>
              <a:rPr lang="es-CO" dirty="0" smtClean="0"/>
              <a:t>El uso primario de la contabilidad financiera es la administración de los negocios.</a:t>
            </a:r>
          </a:p>
          <a:p>
            <a:r>
              <a:rPr lang="es-CO" dirty="0" smtClean="0"/>
              <a:t>Adicionalmente, entre otras cosas, se utiliza para:</a:t>
            </a:r>
          </a:p>
          <a:p>
            <a:pPr lvl="1"/>
            <a:r>
              <a:rPr lang="es-CO" dirty="0" smtClean="0"/>
              <a:t>Proteger a las partes relacionadas (principalmente los acreedores), especialmente en casos de insolvencia</a:t>
            </a:r>
          </a:p>
          <a:p>
            <a:pPr lvl="1"/>
            <a:r>
              <a:rPr lang="es-CO" dirty="0" smtClean="0"/>
              <a:t>Permitir la supervisión estatal</a:t>
            </a:r>
          </a:p>
          <a:p>
            <a:pPr lvl="1"/>
            <a:r>
              <a:rPr lang="es-CO" dirty="0" smtClean="0"/>
              <a:t>Apoyar la contabilidad tributaria</a:t>
            </a:r>
          </a:p>
          <a:p>
            <a:pPr lvl="1"/>
            <a:r>
              <a:rPr lang="es-CO" dirty="0" smtClean="0"/>
              <a:t>Auxiliar la lucha contra actividades delictivas</a:t>
            </a:r>
            <a:endParaRPr lang="es-CO" dirty="0"/>
          </a:p>
        </p:txBody>
      </p:sp>
    </p:spTree>
    <p:extLst>
      <p:ext uri="{BB962C8B-B14F-4D97-AF65-F5344CB8AC3E}">
        <p14:creationId xmlns:p14="http://schemas.microsoft.com/office/powerpoint/2010/main" val="2219546177"/>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Contabilidad financiera</a:t>
            </a:r>
            <a:endParaRPr lang="es-CO" dirty="0"/>
          </a:p>
        </p:txBody>
      </p:sp>
      <p:sp>
        <p:nvSpPr>
          <p:cNvPr id="3" name="2 Marcador de contenido"/>
          <p:cNvSpPr>
            <a:spLocks noGrp="1"/>
          </p:cNvSpPr>
          <p:nvPr>
            <p:ph idx="1"/>
          </p:nvPr>
        </p:nvSpPr>
        <p:spPr/>
        <p:txBody>
          <a:bodyPr>
            <a:normAutofit fontScale="92500"/>
          </a:bodyPr>
          <a:lstStyle/>
          <a:p>
            <a:r>
              <a:rPr lang="es-CO" dirty="0" smtClean="0"/>
              <a:t>Los paradigmas actuales sostienen que la práctica de la contabilidad financiera y el aseguramiento de la información, entre otras cosas, debe desarrollarse bajo ciertos estándares, de modo que su  observancia contribuya a promover y proteger la estabilidad financiera mundial.</a:t>
            </a:r>
          </a:p>
          <a:p>
            <a:r>
              <a:rPr lang="es-CO" dirty="0" smtClean="0"/>
              <a:t>La estabilidad financiera mundial ha sido puesta bajo el cuidado del </a:t>
            </a:r>
            <a:r>
              <a:rPr lang="es-CO" dirty="0" err="1" smtClean="0"/>
              <a:t>Financial</a:t>
            </a:r>
            <a:r>
              <a:rPr lang="es-CO" dirty="0" smtClean="0"/>
              <a:t> </a:t>
            </a:r>
            <a:r>
              <a:rPr lang="es-CO" dirty="0" err="1" smtClean="0"/>
              <a:t>Stability</a:t>
            </a:r>
            <a:r>
              <a:rPr lang="es-CO" dirty="0" smtClean="0"/>
              <a:t> </a:t>
            </a:r>
            <a:r>
              <a:rPr lang="es-CO" dirty="0" err="1" smtClean="0"/>
              <a:t>Board</a:t>
            </a:r>
            <a:r>
              <a:rPr lang="es-CO" dirty="0" smtClean="0"/>
              <a:t> (FSB)</a:t>
            </a:r>
            <a:endParaRPr lang="es-CO" dirty="0"/>
          </a:p>
        </p:txBody>
      </p:sp>
    </p:spTree>
    <p:extLst>
      <p:ext uri="{BB962C8B-B14F-4D97-AF65-F5344CB8AC3E}">
        <p14:creationId xmlns:p14="http://schemas.microsoft.com/office/powerpoint/2010/main" val="4179957318"/>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Convergencia</a:t>
            </a:r>
            <a:endParaRPr lang="es-CO" dirty="0"/>
          </a:p>
        </p:txBody>
      </p:sp>
      <p:sp>
        <p:nvSpPr>
          <p:cNvPr id="3" name="2 Marcador de contenido"/>
          <p:cNvSpPr>
            <a:spLocks noGrp="1"/>
          </p:cNvSpPr>
          <p:nvPr>
            <p:ph idx="1"/>
          </p:nvPr>
        </p:nvSpPr>
        <p:spPr/>
        <p:txBody>
          <a:bodyPr/>
          <a:lstStyle/>
          <a:p>
            <a:r>
              <a:rPr lang="es-CO" dirty="0" smtClean="0"/>
              <a:t>El FSB ha postulado las normas internacionales de información financiera (NIIF) emitidas por IASB de la IFRS </a:t>
            </a:r>
            <a:r>
              <a:rPr lang="es-CO" dirty="0" err="1" smtClean="0"/>
              <a:t>Fundation</a:t>
            </a:r>
            <a:r>
              <a:rPr lang="es-CO" dirty="0" smtClean="0"/>
              <a:t> y las normas internacionales de aseguramiento (NIA) emitidas por el IAASB de IFAC como estándares de clase mundial que deben observarse para promover la estabilidad financiera internacional.</a:t>
            </a:r>
            <a:endParaRPr lang="es-CO" dirty="0"/>
          </a:p>
        </p:txBody>
      </p:sp>
    </p:spTree>
    <p:extLst>
      <p:ext uri="{BB962C8B-B14F-4D97-AF65-F5344CB8AC3E}">
        <p14:creationId xmlns:p14="http://schemas.microsoft.com/office/powerpoint/2010/main" val="232082924"/>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Convergencia</a:t>
            </a:r>
            <a:endParaRPr lang="es-CO" dirty="0"/>
          </a:p>
        </p:txBody>
      </p:sp>
      <p:sp>
        <p:nvSpPr>
          <p:cNvPr id="3" name="2 Marcador de contenido"/>
          <p:cNvSpPr>
            <a:spLocks noGrp="1"/>
          </p:cNvSpPr>
          <p:nvPr>
            <p:ph idx="1"/>
          </p:nvPr>
        </p:nvSpPr>
        <p:spPr/>
        <p:txBody>
          <a:bodyPr/>
          <a:lstStyle/>
          <a:p>
            <a:r>
              <a:rPr lang="es-CO" dirty="0" smtClean="0"/>
              <a:t>La observancia de los estándares propuestos por el FSB cuenta con el respaldo del G20 y del Sistema de Naciones Unidas (UN - ONU)</a:t>
            </a:r>
          </a:p>
          <a:p>
            <a:r>
              <a:rPr lang="es-CO" dirty="0" smtClean="0"/>
              <a:t>En Colombia hemos decidido acoger tales estándares, a través de los procedimientos y bajo los criterios determinados por la Ley 1314 de 2009.</a:t>
            </a:r>
            <a:endParaRPr lang="es-CO" dirty="0"/>
          </a:p>
        </p:txBody>
      </p:sp>
    </p:spTree>
    <p:extLst>
      <p:ext uri="{BB962C8B-B14F-4D97-AF65-F5344CB8AC3E}">
        <p14:creationId xmlns:p14="http://schemas.microsoft.com/office/powerpoint/2010/main" val="386728432"/>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ío">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229</TotalTime>
  <Words>2740</Words>
  <Application>Microsoft Office PowerPoint</Application>
  <PresentationFormat>Presentación en pantalla (4:3)</PresentationFormat>
  <Paragraphs>171</Paragraphs>
  <Slides>44</Slides>
  <Notes>0</Notes>
  <HiddenSlides>0</HiddenSlides>
  <MMClips>0</MMClips>
  <ScaleCrop>false</ScaleCrop>
  <HeadingPairs>
    <vt:vector size="4" baseType="variant">
      <vt:variant>
        <vt:lpstr>Tema</vt:lpstr>
      </vt:variant>
      <vt:variant>
        <vt:i4>1</vt:i4>
      </vt:variant>
      <vt:variant>
        <vt:lpstr>Títulos de diapositiva</vt:lpstr>
      </vt:variant>
      <vt:variant>
        <vt:i4>44</vt:i4>
      </vt:variant>
    </vt:vector>
  </HeadingPairs>
  <TitlesOfParts>
    <vt:vector size="45" baseType="lpstr">
      <vt:lpstr>Brío</vt:lpstr>
      <vt:lpstr>Principio de continuidad</vt:lpstr>
      <vt:lpstr>Contabilidad</vt:lpstr>
      <vt:lpstr>Contabilidad</vt:lpstr>
      <vt:lpstr>Contabilidad</vt:lpstr>
      <vt:lpstr>Contabilidad financiera</vt:lpstr>
      <vt:lpstr>Contabilidad financiera</vt:lpstr>
      <vt:lpstr>Contabilidad financiera</vt:lpstr>
      <vt:lpstr>Convergencia</vt:lpstr>
      <vt:lpstr>Convergencia</vt:lpstr>
      <vt:lpstr>Contabilidad financiera</vt:lpstr>
      <vt:lpstr>Período</vt:lpstr>
      <vt:lpstr>Continuidad</vt:lpstr>
      <vt:lpstr>Continuidad</vt:lpstr>
      <vt:lpstr>Continuidad</vt:lpstr>
      <vt:lpstr>Decreto 2649 de 1993</vt:lpstr>
      <vt:lpstr>Decreto 2649 de 1993</vt:lpstr>
      <vt:lpstr>Continuidad</vt:lpstr>
      <vt:lpstr>Continuidad</vt:lpstr>
      <vt:lpstr>Continuidad</vt:lpstr>
      <vt:lpstr>Continuidad</vt:lpstr>
      <vt:lpstr>Continuidad</vt:lpstr>
      <vt:lpstr>Continuidad</vt:lpstr>
      <vt:lpstr>Continuidad</vt:lpstr>
      <vt:lpstr>Aseguramiento</vt:lpstr>
      <vt:lpstr>Auditoría</vt:lpstr>
      <vt:lpstr>Auditoría</vt:lpstr>
      <vt:lpstr>Proyecto de ISA 570</vt:lpstr>
      <vt:lpstr>Proyecto de ISA 570</vt:lpstr>
      <vt:lpstr>Proyecto de ISA 570</vt:lpstr>
      <vt:lpstr>Proyecto de ISA 570</vt:lpstr>
      <vt:lpstr>Proyecto de ISA 570</vt:lpstr>
      <vt:lpstr>Proyecto de ISA 570</vt:lpstr>
      <vt:lpstr>Proyecto de ISA 570</vt:lpstr>
      <vt:lpstr>Proyecto de ISA 570</vt:lpstr>
      <vt:lpstr>Proyecto de ISA 570</vt:lpstr>
      <vt:lpstr>Proyecto de ISA 570</vt:lpstr>
      <vt:lpstr>Proyecto de ISA 570</vt:lpstr>
      <vt:lpstr>Proyecto de ISA 570</vt:lpstr>
      <vt:lpstr>Proyecto de ISA 570</vt:lpstr>
      <vt:lpstr>Proyecto de ISA 570</vt:lpstr>
      <vt:lpstr>Proyecto de ISA 570</vt:lpstr>
      <vt:lpstr>Proyecto de ISA 570</vt:lpstr>
      <vt:lpstr>Proyecto de ISA 570</vt:lpstr>
      <vt:lpstr>Por su amable atención, muchas gracias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Principio de continuidad</dc:title>
  <dc:creator>Hebego</dc:creator>
  <cp:lastModifiedBy>Hebego</cp:lastModifiedBy>
  <cp:revision>41</cp:revision>
  <dcterms:created xsi:type="dcterms:W3CDTF">2013-11-29T14:07:55Z</dcterms:created>
  <dcterms:modified xsi:type="dcterms:W3CDTF">2013-12-10T21:06:49Z</dcterms:modified>
</cp:coreProperties>
</file>