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3" r:id="rId3"/>
    <p:sldId id="258" r:id="rId4"/>
    <p:sldId id="279" r:id="rId5"/>
    <p:sldId id="260" r:id="rId6"/>
    <p:sldId id="261" r:id="rId7"/>
    <p:sldId id="276" r:id="rId8"/>
    <p:sldId id="257" r:id="rId9"/>
    <p:sldId id="259" r:id="rId10"/>
    <p:sldId id="280" r:id="rId11"/>
    <p:sldId id="262" r:id="rId12"/>
    <p:sldId id="264" r:id="rId13"/>
    <p:sldId id="281" r:id="rId14"/>
    <p:sldId id="265" r:id="rId15"/>
    <p:sldId id="267" r:id="rId16"/>
    <p:sldId id="268" r:id="rId17"/>
    <p:sldId id="269" r:id="rId18"/>
    <p:sldId id="270" r:id="rId19"/>
    <p:sldId id="277" r:id="rId20"/>
    <p:sldId id="278" r:id="rId21"/>
    <p:sldId id="282" r:id="rId22"/>
    <p:sldId id="283" r:id="rId23"/>
    <p:sldId id="273" r:id="rId24"/>
    <p:sldId id="274" r:id="rId25"/>
    <p:sldId id="275" r:id="rId26"/>
    <p:sldId id="271" r:id="rId27"/>
    <p:sldId id="272" r:id="rId28"/>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85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s-ES" smtClean="0"/>
              <a:t>Haga clic para modificar el estilo de título del patrón</a:t>
            </a:r>
            <a:endParaRPr kumimoji="0" lang="en-US"/>
          </a:p>
        </p:txBody>
      </p:sp>
      <p:sp>
        <p:nvSpPr>
          <p:cNvPr id="28" name="27 Marcador de fecha"/>
          <p:cNvSpPr>
            <a:spLocks noGrp="1"/>
          </p:cNvSpPr>
          <p:nvPr>
            <p:ph type="dt" sz="half" idx="10"/>
          </p:nvPr>
        </p:nvSpPr>
        <p:spPr/>
        <p:txBody>
          <a:bodyPr/>
          <a:lstStyle/>
          <a:p>
            <a:fld id="{5464DE50-4E4E-43FD-AFFB-B30F69AC74E4}" type="datetimeFigureOut">
              <a:rPr lang="es-CO" smtClean="0"/>
              <a:t>22/01/2014</a:t>
            </a:fld>
            <a:endParaRPr lang="es-CO"/>
          </a:p>
        </p:txBody>
      </p:sp>
      <p:sp>
        <p:nvSpPr>
          <p:cNvPr id="17" name="16 Marcador de pie de página"/>
          <p:cNvSpPr>
            <a:spLocks noGrp="1"/>
          </p:cNvSpPr>
          <p:nvPr>
            <p:ph type="ftr" sz="quarter" idx="11"/>
          </p:nvPr>
        </p:nvSpPr>
        <p:spPr/>
        <p:txBody>
          <a:bodyPr/>
          <a:lstStyle/>
          <a:p>
            <a:endParaRPr lang="es-CO"/>
          </a:p>
        </p:txBody>
      </p:sp>
      <p:sp>
        <p:nvSpPr>
          <p:cNvPr id="29" name="28 Marcador de número de diapositiva"/>
          <p:cNvSpPr>
            <a:spLocks noGrp="1"/>
          </p:cNvSpPr>
          <p:nvPr>
            <p:ph type="sldNum" sz="quarter" idx="12"/>
          </p:nvPr>
        </p:nvSpPr>
        <p:spPr/>
        <p:txBody>
          <a:bodyPr/>
          <a:lstStyle/>
          <a:p>
            <a:fld id="{33EECCCE-7BB7-46FC-953F-9C357DF2D494}" type="slidenum">
              <a:rPr lang="es-CO" smtClean="0"/>
              <a:t>‹Nº›</a:t>
            </a:fld>
            <a:endParaRPr lang="es-CO"/>
          </a:p>
        </p:txBody>
      </p:sp>
      <p:sp>
        <p:nvSpPr>
          <p:cNvPr id="9" name="8 Subtítulo"/>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464DE50-4E4E-43FD-AFFB-B30F69AC74E4}" type="datetimeFigureOut">
              <a:rPr lang="es-CO" smtClean="0"/>
              <a:t>22/01/2014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3EECCCE-7BB7-46FC-953F-9C357DF2D494}"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464DE50-4E4E-43FD-AFFB-B30F69AC74E4}" type="datetimeFigureOut">
              <a:rPr lang="es-CO" smtClean="0"/>
              <a:t>22/01/2014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3EECCCE-7BB7-46FC-953F-9C357DF2D494}"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464DE50-4E4E-43FD-AFFB-B30F69AC74E4}" type="datetimeFigureOut">
              <a:rPr lang="es-CO" smtClean="0"/>
              <a:t>22/01/2014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3EECCCE-7BB7-46FC-953F-9C357DF2D494}"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3">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5464DE50-4E4E-43FD-AFFB-B30F69AC74E4}" type="datetimeFigureOut">
              <a:rPr lang="es-CO" smtClean="0"/>
              <a:t>22/01/2014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a:xfrm>
            <a:off x="7924800" y="6416675"/>
            <a:ext cx="762000" cy="365125"/>
          </a:xfrm>
        </p:spPr>
        <p:txBody>
          <a:bodyPr/>
          <a:lstStyle/>
          <a:p>
            <a:fld id="{33EECCCE-7BB7-46FC-953F-9C357DF2D494}" type="slidenum">
              <a:rPr lang="es-CO" smtClean="0"/>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5464DE50-4E4E-43FD-AFFB-B30F69AC74E4}" type="datetimeFigureOut">
              <a:rPr lang="es-CO" smtClean="0"/>
              <a:t>22/01/2014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33EECCCE-7BB7-46FC-953F-9C357DF2D494}" type="slidenum">
              <a:rPr lang="es-CO" smtClean="0"/>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5464DE50-4E4E-43FD-AFFB-B30F69AC74E4}" type="datetimeFigureOut">
              <a:rPr lang="es-CO" smtClean="0"/>
              <a:t>22/01/2014</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33EECCCE-7BB7-46FC-953F-9C357DF2D494}"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5464DE50-4E4E-43FD-AFFB-B30F69AC74E4}" type="datetimeFigureOut">
              <a:rPr lang="es-CO" smtClean="0"/>
              <a:t>22/01/2014</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33EECCCE-7BB7-46FC-953F-9C357DF2D494}"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464DE50-4E4E-43FD-AFFB-B30F69AC74E4}" type="datetimeFigureOut">
              <a:rPr lang="es-CO" smtClean="0"/>
              <a:t>22/01/2014</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33EECCCE-7BB7-46FC-953F-9C357DF2D494}"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5464DE50-4E4E-43FD-AFFB-B30F69AC74E4}" type="datetimeFigureOut">
              <a:rPr lang="es-CO" smtClean="0"/>
              <a:t>22/01/2014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33EECCCE-7BB7-46FC-953F-9C357DF2D494}" type="slidenum">
              <a:rPr lang="es-CO" smtClean="0"/>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s-ES" smtClean="0">
                <a:solidFill>
                  <a:schemeClr val="lt1"/>
                </a:solidFill>
                <a:latin typeface="+mn-lt"/>
                <a:ea typeface="+mn-ea"/>
                <a:cs typeface="+mn-cs"/>
              </a:rPr>
              <a:t>Haga clic en el icono para agregar una imagen</a:t>
            </a:r>
            <a:endParaRPr kumimoji="0" lang="en-US" dirty="0">
              <a:solidFill>
                <a:schemeClr val="lt1"/>
              </a:solidFill>
              <a:latin typeface="+mn-lt"/>
              <a:ea typeface="+mn-ea"/>
              <a:cs typeface="+mn-cs"/>
            </a:endParaRPr>
          </a:p>
        </p:txBody>
      </p:sp>
      <p:sp>
        <p:nvSpPr>
          <p:cNvPr id="4" name="3 Marcador de texto"/>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5464DE50-4E4E-43FD-AFFB-B30F69AC74E4}" type="datetimeFigureOut">
              <a:rPr lang="es-CO" smtClean="0"/>
              <a:t>22/01/2014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33EECCCE-7BB7-46FC-953F-9C357DF2D494}" type="slidenum">
              <a:rPr lang="es-CO" smtClean="0"/>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s-ES" dirty="0" smtClean="0"/>
              <a:t>Haga clic para modificar el estilo de título del patrón</a:t>
            </a:r>
            <a:endParaRPr kumimoji="0" lang="en-US" dirty="0"/>
          </a:p>
        </p:txBody>
      </p:sp>
      <p:sp>
        <p:nvSpPr>
          <p:cNvPr id="13" name="12 Marcador de texto"/>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4" name="13 Marcador de fecha"/>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464DE50-4E4E-43FD-AFFB-B30F69AC74E4}" type="datetimeFigureOut">
              <a:rPr lang="es-CO" smtClean="0"/>
              <a:t>22/01/2014</a:t>
            </a:fld>
            <a:endParaRPr lang="es-CO"/>
          </a:p>
        </p:txBody>
      </p:sp>
      <p:sp>
        <p:nvSpPr>
          <p:cNvPr id="3" name="2 Marcador de pie de página"/>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s-CO"/>
          </a:p>
        </p:txBody>
      </p:sp>
      <p:sp>
        <p:nvSpPr>
          <p:cNvPr id="23" name="22 Marcador de número de diapositiva"/>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3EECCCE-7BB7-46FC-953F-9C357DF2D494}" type="slidenum">
              <a:rPr lang="es-CO" smtClean="0"/>
              <a:t>‹Nº›</a:t>
            </a:fld>
            <a:endParaRPr lang="es-CO"/>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down)">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 calcmode="lin" valueType="num">
                                      <p:cBhvr>
                                        <p:cTn id="12" dur="5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1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13">
                                            <p:txEl>
                                              <p:pRg st="0" end="0"/>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13">
                                            <p:txEl>
                                              <p:pRg st="1" end="1"/>
                                            </p:txEl>
                                          </p:spTgt>
                                        </p:tgtEl>
                                        <p:attrNameLst>
                                          <p:attrName>style.visibility</p:attrName>
                                        </p:attrNameLst>
                                      </p:cBhvr>
                                      <p:to>
                                        <p:strVal val="visible"/>
                                      </p:to>
                                    </p:set>
                                    <p:anim calcmode="lin" valueType="num">
                                      <p:cBhvr>
                                        <p:cTn id="17" dur="500" fill="hold"/>
                                        <p:tgtEl>
                                          <p:spTgt spid="1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13">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13">
                                            <p:txEl>
                                              <p:pRg st="1" end="1"/>
                                            </p:txEl>
                                          </p:spTgt>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3">
                                            <p:txEl>
                                              <p:pRg st="2" end="2"/>
                                            </p:txEl>
                                          </p:spTgt>
                                        </p:tgtEl>
                                        <p:attrNameLst>
                                          <p:attrName>style.visibility</p:attrName>
                                        </p:attrNameLst>
                                      </p:cBhvr>
                                      <p:to>
                                        <p:strVal val="visible"/>
                                      </p:to>
                                    </p:set>
                                    <p:anim calcmode="lin" valueType="num">
                                      <p:cBhvr>
                                        <p:cTn id="22" dur="500" fill="hold"/>
                                        <p:tgtEl>
                                          <p:spTgt spid="13">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13">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13">
                                            <p:txEl>
                                              <p:pRg st="2" end="2"/>
                                            </p:txEl>
                                          </p:spTgt>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13">
                                            <p:txEl>
                                              <p:pRg st="3" end="3"/>
                                            </p:txEl>
                                          </p:spTgt>
                                        </p:tgtEl>
                                        <p:attrNameLst>
                                          <p:attrName>style.visibility</p:attrName>
                                        </p:attrNameLst>
                                      </p:cBhvr>
                                      <p:to>
                                        <p:strVal val="visible"/>
                                      </p:to>
                                    </p:set>
                                    <p:anim calcmode="lin" valueType="num">
                                      <p:cBhvr>
                                        <p:cTn id="27" dur="500" fill="hold"/>
                                        <p:tgtEl>
                                          <p:spTgt spid="13">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13">
                                            <p:txEl>
                                              <p:pRg st="3" end="3"/>
                                            </p:txEl>
                                          </p:spTgt>
                                        </p:tgtEl>
                                        <p:attrNameLst>
                                          <p:attrName>ppt_h</p:attrName>
                                        </p:attrNameLst>
                                      </p:cBhvr>
                                      <p:tavLst>
                                        <p:tav tm="0">
                                          <p:val>
                                            <p:fltVal val="0"/>
                                          </p:val>
                                        </p:tav>
                                        <p:tav tm="100000">
                                          <p:val>
                                            <p:strVal val="#ppt_h"/>
                                          </p:val>
                                        </p:tav>
                                      </p:tavLst>
                                    </p:anim>
                                    <p:animEffect transition="in" filter="fade">
                                      <p:cBhvr>
                                        <p:cTn id="29" dur="500"/>
                                        <p:tgtEl>
                                          <p:spTgt spid="13">
                                            <p:txEl>
                                              <p:pRg st="3" end="3"/>
                                            </p:txEl>
                                          </p:spTgt>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13">
                                            <p:txEl>
                                              <p:pRg st="4" end="4"/>
                                            </p:txEl>
                                          </p:spTgt>
                                        </p:tgtEl>
                                        <p:attrNameLst>
                                          <p:attrName>style.visibility</p:attrName>
                                        </p:attrNameLst>
                                      </p:cBhvr>
                                      <p:to>
                                        <p:strVal val="visible"/>
                                      </p:to>
                                    </p:set>
                                    <p:anim calcmode="lin" valueType="num">
                                      <p:cBhvr>
                                        <p:cTn id="32" dur="500" fill="hold"/>
                                        <p:tgtEl>
                                          <p:spTgt spid="13">
                                            <p:txEl>
                                              <p:pRg st="4" end="4"/>
                                            </p:txEl>
                                          </p:spTgt>
                                        </p:tgtEl>
                                        <p:attrNameLst>
                                          <p:attrName>ppt_w</p:attrName>
                                        </p:attrNameLst>
                                      </p:cBhvr>
                                      <p:tavLst>
                                        <p:tav tm="0">
                                          <p:val>
                                            <p:fltVal val="0"/>
                                          </p:val>
                                        </p:tav>
                                        <p:tav tm="100000">
                                          <p:val>
                                            <p:strVal val="#ppt_w"/>
                                          </p:val>
                                        </p:tav>
                                      </p:tavLst>
                                    </p:anim>
                                    <p:anim calcmode="lin" valueType="num">
                                      <p:cBhvr>
                                        <p:cTn id="33" dur="500" fill="hold"/>
                                        <p:tgtEl>
                                          <p:spTgt spid="13">
                                            <p:txEl>
                                              <p:pRg st="4" end="4"/>
                                            </p:txEl>
                                          </p:spTgt>
                                        </p:tgtEl>
                                        <p:attrNameLst>
                                          <p:attrName>ppt_h</p:attrName>
                                        </p:attrNameLst>
                                      </p:cBhvr>
                                      <p:tavLst>
                                        <p:tav tm="0">
                                          <p:val>
                                            <p:fltVal val="0"/>
                                          </p:val>
                                        </p:tav>
                                        <p:tav tm="100000">
                                          <p:val>
                                            <p:strVal val="#ppt_h"/>
                                          </p:val>
                                        </p:tav>
                                      </p:tavLst>
                                    </p:anim>
                                    <p:animEffect transition="in" filter="fade">
                                      <p:cBhvr>
                                        <p:cTn id="34" dur="5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3" grpId="0" build="p">
        <p:tmplLst>
          <p:tmpl lvl="1">
            <p:tnLst>
              <p:par>
                <p:cTn presetID="53" presetClass="entr" presetSubtype="16" fill="hold" nodeType="click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p:cTn dur="500" fill="hold"/>
                        <p:tgtEl>
                          <p:spTgt spid="13"/>
                        </p:tgtEl>
                        <p:attrNameLst>
                          <p:attrName>ppt_w</p:attrName>
                        </p:attrNameLst>
                      </p:cBhvr>
                      <p:tavLst>
                        <p:tav tm="0">
                          <p:val>
                            <p:fltVal val="0"/>
                          </p:val>
                        </p:tav>
                        <p:tav tm="100000">
                          <p:val>
                            <p:strVal val="#ppt_w"/>
                          </p:val>
                        </p:tav>
                      </p:tavLst>
                    </p:anim>
                    <p:anim calcmode="lin" valueType="num">
                      <p:cBhvr>
                        <p:cTn dur="500" fill="hold"/>
                        <p:tgtEl>
                          <p:spTgt spid="13"/>
                        </p:tgtEl>
                        <p:attrNameLst>
                          <p:attrName>ppt_h</p:attrName>
                        </p:attrNameLst>
                      </p:cBhvr>
                      <p:tavLst>
                        <p:tav tm="0">
                          <p:val>
                            <p:fltVal val="0"/>
                          </p:val>
                        </p:tav>
                        <p:tav tm="100000">
                          <p:val>
                            <p:strVal val="#ppt_h"/>
                          </p:val>
                        </p:tav>
                      </p:tavLst>
                    </p:anim>
                    <p:animEffect transition="in" filter="fade">
                      <p:cBhvr>
                        <p:cTn dur="500"/>
                        <p:tgtEl>
                          <p:spTgt spid="13"/>
                        </p:tgtEl>
                      </p:cBhvr>
                    </p:animEffect>
                  </p:childTnLst>
                </p:cTn>
              </p:par>
            </p:tnLst>
          </p:tmpl>
          <p:tmpl lvl="2">
            <p:tnLst>
              <p:par>
                <p:cTn presetID="53" presetClass="entr" presetSubtype="16" fill="hold" nodeType="with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p:cTn dur="500" fill="hold"/>
                        <p:tgtEl>
                          <p:spTgt spid="13"/>
                        </p:tgtEl>
                        <p:attrNameLst>
                          <p:attrName>ppt_w</p:attrName>
                        </p:attrNameLst>
                      </p:cBhvr>
                      <p:tavLst>
                        <p:tav tm="0">
                          <p:val>
                            <p:fltVal val="0"/>
                          </p:val>
                        </p:tav>
                        <p:tav tm="100000">
                          <p:val>
                            <p:strVal val="#ppt_w"/>
                          </p:val>
                        </p:tav>
                      </p:tavLst>
                    </p:anim>
                    <p:anim calcmode="lin" valueType="num">
                      <p:cBhvr>
                        <p:cTn dur="500" fill="hold"/>
                        <p:tgtEl>
                          <p:spTgt spid="13"/>
                        </p:tgtEl>
                        <p:attrNameLst>
                          <p:attrName>ppt_h</p:attrName>
                        </p:attrNameLst>
                      </p:cBhvr>
                      <p:tavLst>
                        <p:tav tm="0">
                          <p:val>
                            <p:fltVal val="0"/>
                          </p:val>
                        </p:tav>
                        <p:tav tm="100000">
                          <p:val>
                            <p:strVal val="#ppt_h"/>
                          </p:val>
                        </p:tav>
                      </p:tavLst>
                    </p:anim>
                    <p:animEffect transition="in" filter="fade">
                      <p:cBhvr>
                        <p:cTn dur="500"/>
                        <p:tgtEl>
                          <p:spTgt spid="13"/>
                        </p:tgtEl>
                      </p:cBhvr>
                    </p:animEffect>
                  </p:childTnLst>
                </p:cTn>
              </p:par>
            </p:tnLst>
          </p:tmpl>
          <p:tmpl lvl="3">
            <p:tnLst>
              <p:par>
                <p:cTn presetID="53" presetClass="entr" presetSubtype="16" fill="hold" nodeType="with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p:cTn dur="500" fill="hold"/>
                        <p:tgtEl>
                          <p:spTgt spid="13"/>
                        </p:tgtEl>
                        <p:attrNameLst>
                          <p:attrName>ppt_w</p:attrName>
                        </p:attrNameLst>
                      </p:cBhvr>
                      <p:tavLst>
                        <p:tav tm="0">
                          <p:val>
                            <p:fltVal val="0"/>
                          </p:val>
                        </p:tav>
                        <p:tav tm="100000">
                          <p:val>
                            <p:strVal val="#ppt_w"/>
                          </p:val>
                        </p:tav>
                      </p:tavLst>
                    </p:anim>
                    <p:anim calcmode="lin" valueType="num">
                      <p:cBhvr>
                        <p:cTn dur="500" fill="hold"/>
                        <p:tgtEl>
                          <p:spTgt spid="13"/>
                        </p:tgtEl>
                        <p:attrNameLst>
                          <p:attrName>ppt_h</p:attrName>
                        </p:attrNameLst>
                      </p:cBhvr>
                      <p:tavLst>
                        <p:tav tm="0">
                          <p:val>
                            <p:fltVal val="0"/>
                          </p:val>
                        </p:tav>
                        <p:tav tm="100000">
                          <p:val>
                            <p:strVal val="#ppt_h"/>
                          </p:val>
                        </p:tav>
                      </p:tavLst>
                    </p:anim>
                    <p:animEffect transition="in" filter="fade">
                      <p:cBhvr>
                        <p:cTn dur="500"/>
                        <p:tgtEl>
                          <p:spTgt spid="13"/>
                        </p:tgtEl>
                      </p:cBhvr>
                    </p:animEffect>
                  </p:childTnLst>
                </p:cTn>
              </p:par>
            </p:tnLst>
          </p:tmpl>
          <p:tmpl lvl="4">
            <p:tnLst>
              <p:par>
                <p:cTn presetID="53" presetClass="entr" presetSubtype="16" fill="hold" nodeType="with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p:cTn dur="500" fill="hold"/>
                        <p:tgtEl>
                          <p:spTgt spid="13"/>
                        </p:tgtEl>
                        <p:attrNameLst>
                          <p:attrName>ppt_w</p:attrName>
                        </p:attrNameLst>
                      </p:cBhvr>
                      <p:tavLst>
                        <p:tav tm="0">
                          <p:val>
                            <p:fltVal val="0"/>
                          </p:val>
                        </p:tav>
                        <p:tav tm="100000">
                          <p:val>
                            <p:strVal val="#ppt_w"/>
                          </p:val>
                        </p:tav>
                      </p:tavLst>
                    </p:anim>
                    <p:anim calcmode="lin" valueType="num">
                      <p:cBhvr>
                        <p:cTn dur="500" fill="hold"/>
                        <p:tgtEl>
                          <p:spTgt spid="13"/>
                        </p:tgtEl>
                        <p:attrNameLst>
                          <p:attrName>ppt_h</p:attrName>
                        </p:attrNameLst>
                      </p:cBhvr>
                      <p:tavLst>
                        <p:tav tm="0">
                          <p:val>
                            <p:fltVal val="0"/>
                          </p:val>
                        </p:tav>
                        <p:tav tm="100000">
                          <p:val>
                            <p:strVal val="#ppt_h"/>
                          </p:val>
                        </p:tav>
                      </p:tavLst>
                    </p:anim>
                    <p:animEffect transition="in" filter="fade">
                      <p:cBhvr>
                        <p:cTn dur="500"/>
                        <p:tgtEl>
                          <p:spTgt spid="13"/>
                        </p:tgtEl>
                      </p:cBhvr>
                    </p:animEffect>
                  </p:childTnLst>
                </p:cTn>
              </p:par>
            </p:tnLst>
          </p:tmpl>
          <p:tmpl lvl="5">
            <p:tnLst>
              <p:par>
                <p:cTn presetID="53" presetClass="entr" presetSubtype="16" fill="hold" nodeType="with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p:cTn dur="500" fill="hold"/>
                        <p:tgtEl>
                          <p:spTgt spid="13"/>
                        </p:tgtEl>
                        <p:attrNameLst>
                          <p:attrName>ppt_w</p:attrName>
                        </p:attrNameLst>
                      </p:cBhvr>
                      <p:tavLst>
                        <p:tav tm="0">
                          <p:val>
                            <p:fltVal val="0"/>
                          </p:val>
                        </p:tav>
                        <p:tav tm="100000">
                          <p:val>
                            <p:strVal val="#ppt_w"/>
                          </p:val>
                        </p:tav>
                      </p:tavLst>
                    </p:anim>
                    <p:anim calcmode="lin" valueType="num">
                      <p:cBhvr>
                        <p:cTn dur="500" fill="hold"/>
                        <p:tgtEl>
                          <p:spTgt spid="13"/>
                        </p:tgtEl>
                        <p:attrNameLst>
                          <p:attrName>ppt_h</p:attrName>
                        </p:attrNameLst>
                      </p:cBhvr>
                      <p:tavLst>
                        <p:tav tm="0">
                          <p:val>
                            <p:fltVal val="0"/>
                          </p:val>
                        </p:tav>
                        <p:tav tm="100000">
                          <p:val>
                            <p:strVal val="#ppt_h"/>
                          </p:val>
                        </p:tav>
                      </p:tavLst>
                    </p:anim>
                    <p:animEffect transition="in" filter="fade">
                      <p:cBhvr>
                        <p:cTn dur="500"/>
                        <p:tgtEl>
                          <p:spTgt spid="13"/>
                        </p:tgtEl>
                      </p:cBhvr>
                    </p:animEffect>
                  </p:childTnLst>
                </p:cTn>
              </p:par>
            </p:tnLst>
          </p:tmpl>
        </p:tmplLst>
      </p:bldP>
    </p:bldLst>
  </p:timing>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980728"/>
            <a:ext cx="7772400" cy="4392487"/>
          </a:xfrm>
        </p:spPr>
        <p:txBody>
          <a:bodyPr>
            <a:normAutofit/>
          </a:bodyPr>
          <a:lstStyle/>
          <a:p>
            <a:r>
              <a:rPr lang="es-CO" dirty="0" smtClean="0"/>
              <a:t>Responsabilidad de los contadores públicos respecto del balance inicial elaborado para cumplir las NIF</a:t>
            </a:r>
            <a:endParaRPr lang="es-CO" dirty="0"/>
          </a:p>
        </p:txBody>
      </p:sp>
      <p:sp>
        <p:nvSpPr>
          <p:cNvPr id="3" name="2 Subtítulo"/>
          <p:cNvSpPr>
            <a:spLocks noGrp="1"/>
          </p:cNvSpPr>
          <p:nvPr>
            <p:ph type="subTitle" idx="1"/>
          </p:nvPr>
        </p:nvSpPr>
        <p:spPr>
          <a:xfrm>
            <a:off x="1907704" y="5733256"/>
            <a:ext cx="6400800" cy="622920"/>
          </a:xfrm>
        </p:spPr>
        <p:txBody>
          <a:bodyPr/>
          <a:lstStyle/>
          <a:p>
            <a:r>
              <a:rPr lang="es-CO" dirty="0" smtClean="0"/>
              <a:t>Hernando Bermúdez Gómez</a:t>
            </a:r>
            <a:endParaRPr lang="es-CO" dirty="0"/>
          </a:p>
        </p:txBody>
      </p:sp>
    </p:spTree>
    <p:extLst>
      <p:ext uri="{BB962C8B-B14F-4D97-AF65-F5344CB8AC3E}">
        <p14:creationId xmlns:p14="http://schemas.microsoft.com/office/powerpoint/2010/main" val="366543430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Documentación - </a:t>
            </a:r>
            <a:r>
              <a:rPr lang="es-CO" dirty="0" err="1" smtClean="0"/>
              <a:t>Superfinanciera</a:t>
            </a:r>
            <a:endParaRPr lang="es-CO" dirty="0"/>
          </a:p>
        </p:txBody>
      </p:sp>
      <p:sp>
        <p:nvSpPr>
          <p:cNvPr id="3" name="2 Marcador de contenido"/>
          <p:cNvSpPr>
            <a:spLocks noGrp="1"/>
          </p:cNvSpPr>
          <p:nvPr>
            <p:ph idx="1"/>
          </p:nvPr>
        </p:nvSpPr>
        <p:spPr/>
        <p:txBody>
          <a:bodyPr>
            <a:normAutofit lnSpcReduction="10000"/>
          </a:bodyPr>
          <a:lstStyle/>
          <a:p>
            <a:r>
              <a:rPr lang="es-CO" dirty="0" smtClean="0"/>
              <a:t>“Las </a:t>
            </a:r>
            <a:r>
              <a:rPr lang="es-CO" dirty="0"/>
              <a:t>políticas que se adopten, las decisiones, estimaciones, análisis, memoria de cálculos, comprobantes, soportes contables, informes, estudios, información complementaria, fuentes de información y otros aspectos relevantes relacionados con la convergencia hacia el nuevo marco técnico normativo, deberán estar sustentados, documentados y disponibles para consulta y revisión del revisor fiscal y el auditor interno, así como de esta Superintendencia y de cualquier otra autoridad competente</a:t>
            </a:r>
            <a:r>
              <a:rPr lang="es-CO" dirty="0" smtClean="0"/>
              <a:t>.” (Circular 38 de 2013) </a:t>
            </a:r>
            <a:endParaRPr lang="es-CO" dirty="0"/>
          </a:p>
        </p:txBody>
      </p:sp>
    </p:spTree>
    <p:extLst>
      <p:ext uri="{BB962C8B-B14F-4D97-AF65-F5344CB8AC3E}">
        <p14:creationId xmlns:p14="http://schemas.microsoft.com/office/powerpoint/2010/main" val="1584258394"/>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Obligación del contador</a:t>
            </a:r>
            <a:endParaRPr lang="es-CO" dirty="0"/>
          </a:p>
        </p:txBody>
      </p:sp>
      <p:sp>
        <p:nvSpPr>
          <p:cNvPr id="3" name="2 Marcador de contenido"/>
          <p:cNvSpPr>
            <a:spLocks noGrp="1"/>
          </p:cNvSpPr>
          <p:nvPr>
            <p:ph idx="1"/>
          </p:nvPr>
        </p:nvSpPr>
        <p:spPr/>
        <p:txBody>
          <a:bodyPr/>
          <a:lstStyle/>
          <a:p>
            <a:r>
              <a:rPr lang="es-CO" dirty="0" smtClean="0"/>
              <a:t>“Artículo 8o. De las normas que deben observar los Contadores Públicos. Los Contadores Públicos están obligados a:</a:t>
            </a:r>
          </a:p>
          <a:p>
            <a:r>
              <a:rPr lang="es-CO" dirty="0" smtClean="0"/>
              <a:t>(…) 4. Vigilar que el registro e información contable se fundamente en principios de contabilidad generalmente aceptados en Colombia.” (Ley 43 de 1990)</a:t>
            </a:r>
            <a:endParaRPr lang="es-CO" dirty="0"/>
          </a:p>
        </p:txBody>
      </p:sp>
    </p:spTree>
    <p:extLst>
      <p:ext uri="{BB962C8B-B14F-4D97-AF65-F5344CB8AC3E}">
        <p14:creationId xmlns:p14="http://schemas.microsoft.com/office/powerpoint/2010/main" val="231270003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Competencia y actualización</a:t>
            </a:r>
            <a:endParaRPr lang="es-CO" dirty="0"/>
          </a:p>
        </p:txBody>
      </p:sp>
      <p:sp>
        <p:nvSpPr>
          <p:cNvPr id="3" name="2 Marcador de contenido"/>
          <p:cNvSpPr>
            <a:spLocks noGrp="1"/>
          </p:cNvSpPr>
          <p:nvPr>
            <p:ph idx="1"/>
          </p:nvPr>
        </p:nvSpPr>
        <p:spPr/>
        <p:txBody>
          <a:bodyPr>
            <a:normAutofit fontScale="92500" lnSpcReduction="20000"/>
          </a:bodyPr>
          <a:lstStyle/>
          <a:p>
            <a:r>
              <a:rPr lang="es-CO" dirty="0" smtClean="0"/>
              <a:t>“37.7 Competencia y actualización profesional. El Contador Público sólo deberá contratar trabajos para lo cual él o sus asociados o colaboradores cuenten con las capacidades e idoneidad necesaria para que los servicios comprometidos se realicen en forma eficaz y satisfactoria. Igualmente, el Contador Público, mientras se mantenga en ejercicio activo, deberá considerarse permanentemente obligado a actualizar los conocimientos necesarios para su actuación profesional y especialmente aquéllos requeridos por el bien común y los imperativos del progreso social y económico.” (Ley 43 de 1990)</a:t>
            </a:r>
            <a:endParaRPr lang="es-CO" dirty="0"/>
          </a:p>
        </p:txBody>
      </p:sp>
    </p:spTree>
    <p:extLst>
      <p:ext uri="{BB962C8B-B14F-4D97-AF65-F5344CB8AC3E}">
        <p14:creationId xmlns:p14="http://schemas.microsoft.com/office/powerpoint/2010/main" val="4063064729"/>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Auditor interno - </a:t>
            </a:r>
            <a:r>
              <a:rPr lang="es-CO" dirty="0" err="1" smtClean="0"/>
              <a:t>Superfinanciera</a:t>
            </a:r>
            <a:endParaRPr lang="es-CO" dirty="0"/>
          </a:p>
        </p:txBody>
      </p:sp>
      <p:sp>
        <p:nvSpPr>
          <p:cNvPr id="3" name="2 Marcador de contenido"/>
          <p:cNvSpPr>
            <a:spLocks noGrp="1"/>
          </p:cNvSpPr>
          <p:nvPr>
            <p:ph idx="1"/>
          </p:nvPr>
        </p:nvSpPr>
        <p:spPr/>
        <p:txBody>
          <a:bodyPr>
            <a:normAutofit fontScale="92500" lnSpcReduction="20000"/>
          </a:bodyPr>
          <a:lstStyle/>
          <a:p>
            <a:r>
              <a:rPr lang="es-CO" dirty="0" smtClean="0"/>
              <a:t>“•</a:t>
            </a:r>
            <a:r>
              <a:rPr lang="es-CO" dirty="0"/>
              <a:t>	Evaluar los procedimientos de control adoptados en el proceso contable de la entidad, en aquellos aspectos que considere relevantes, desde su inicio hasta la divulgación de los estados financieros y demás información relacionada. </a:t>
            </a:r>
          </a:p>
          <a:p>
            <a:endParaRPr lang="es-CO" dirty="0"/>
          </a:p>
          <a:p>
            <a:r>
              <a:rPr lang="es-CO" dirty="0"/>
              <a:t>•	Verificar en sus auditorías la eficacia de los procedimientos de control adoptados por la administración, tanto en el proceso de convergencia como en los periodos siguientes, para asegurar la confiabilidad y oportunidad de la información contenida en los estados financieros y en los reportes a esta Superintendencia y otros entes de control</a:t>
            </a:r>
            <a:r>
              <a:rPr lang="es-CO" dirty="0" smtClean="0"/>
              <a:t>.” (Circular  38 de 2013)</a:t>
            </a:r>
            <a:endParaRPr lang="es-CO" dirty="0"/>
          </a:p>
        </p:txBody>
      </p:sp>
    </p:spTree>
    <p:extLst>
      <p:ext uri="{BB962C8B-B14F-4D97-AF65-F5344CB8AC3E}">
        <p14:creationId xmlns:p14="http://schemas.microsoft.com/office/powerpoint/2010/main" val="1557341636"/>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Auditoría del balance de apertura</a:t>
            </a:r>
            <a:endParaRPr lang="es-CO" dirty="0"/>
          </a:p>
        </p:txBody>
      </p:sp>
      <p:sp>
        <p:nvSpPr>
          <p:cNvPr id="3" name="2 Marcador de contenido"/>
          <p:cNvSpPr>
            <a:spLocks noGrp="1"/>
          </p:cNvSpPr>
          <p:nvPr>
            <p:ph idx="1"/>
          </p:nvPr>
        </p:nvSpPr>
        <p:spPr/>
        <p:txBody>
          <a:bodyPr>
            <a:normAutofit fontScale="85000" lnSpcReduction="20000"/>
          </a:bodyPr>
          <a:lstStyle/>
          <a:p>
            <a:r>
              <a:rPr lang="en-US" dirty="0" smtClean="0"/>
              <a:t>“3. In conducting an initial audit engagement, the objective of the auditor with respect to opening balances is to obtain sufficient appropriate audit evidence about whether:</a:t>
            </a:r>
          </a:p>
          <a:p>
            <a:r>
              <a:rPr lang="en-US" dirty="0" smtClean="0"/>
              <a:t>(a) Opening balances contain misstatements that materially affect the current period’s financial statements; and</a:t>
            </a:r>
          </a:p>
          <a:p>
            <a:r>
              <a:rPr lang="en-US" dirty="0" smtClean="0"/>
              <a:t>(b) Appropriate accounting policies reflected in the opening balances have been consistently applied in the current period’s financial statements, or changes thereto are appropriately accounted for and adequately presented and disclosed in accordance with the applicable financial reporting framework.” (ISA 510 INITIAL AUDIT ENGAGEMENTS—OPENING BALANCES)</a:t>
            </a:r>
            <a:endParaRPr lang="es-CO" dirty="0"/>
          </a:p>
        </p:txBody>
      </p:sp>
    </p:spTree>
    <p:extLst>
      <p:ext uri="{BB962C8B-B14F-4D97-AF65-F5344CB8AC3E}">
        <p14:creationId xmlns:p14="http://schemas.microsoft.com/office/powerpoint/2010/main" val="707721032"/>
      </p:ext>
    </p:extLst>
  </p:cSld>
  <p:clrMapOvr>
    <a:masterClrMapping/>
  </p:clrMapOvr>
  <p:transition spd="slow">
    <p:wheel spokes="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Procedimientos (1)</a:t>
            </a:r>
            <a:endParaRPr lang="es-CO" dirty="0"/>
          </a:p>
        </p:txBody>
      </p:sp>
      <p:sp>
        <p:nvSpPr>
          <p:cNvPr id="3" name="2 Marcador de contenido"/>
          <p:cNvSpPr>
            <a:spLocks noGrp="1"/>
          </p:cNvSpPr>
          <p:nvPr>
            <p:ph idx="1"/>
          </p:nvPr>
        </p:nvSpPr>
        <p:spPr/>
        <p:txBody>
          <a:bodyPr>
            <a:normAutofit fontScale="92500" lnSpcReduction="10000"/>
          </a:bodyPr>
          <a:lstStyle/>
          <a:p>
            <a:r>
              <a:rPr lang="en-US" dirty="0" smtClean="0"/>
              <a:t>“The auditor shall obtain sufficient appropriate audit evidence about whether the opening balances contain misstatements that materially affect the current period’s financial statements by: (Ref: Para. A1–A2)</a:t>
            </a:r>
          </a:p>
          <a:p>
            <a:r>
              <a:rPr lang="en-US" dirty="0" smtClean="0"/>
              <a:t>(a) Determining whether the prior period’s closing balances have been correctly brought forward to the current period or, when appropriate, have been restated;</a:t>
            </a:r>
          </a:p>
          <a:p>
            <a:r>
              <a:rPr lang="en-US" dirty="0" smtClean="0"/>
              <a:t>(b) Determining whether the opening balances reflect the application of appropriate accounting policies; and</a:t>
            </a:r>
          </a:p>
        </p:txBody>
      </p:sp>
    </p:spTree>
    <p:extLst>
      <p:ext uri="{BB962C8B-B14F-4D97-AF65-F5344CB8AC3E}">
        <p14:creationId xmlns:p14="http://schemas.microsoft.com/office/powerpoint/2010/main" val="1784202309"/>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Procedimientos (2)</a:t>
            </a:r>
            <a:endParaRPr lang="es-CO" dirty="0"/>
          </a:p>
        </p:txBody>
      </p:sp>
      <p:sp>
        <p:nvSpPr>
          <p:cNvPr id="3" name="2 Marcador de contenido"/>
          <p:cNvSpPr>
            <a:spLocks noGrp="1"/>
          </p:cNvSpPr>
          <p:nvPr>
            <p:ph idx="1"/>
          </p:nvPr>
        </p:nvSpPr>
        <p:spPr/>
        <p:txBody>
          <a:bodyPr>
            <a:normAutofit fontScale="92500" lnSpcReduction="10000"/>
          </a:bodyPr>
          <a:lstStyle/>
          <a:p>
            <a:r>
              <a:rPr lang="en-US" dirty="0" smtClean="0"/>
              <a:t>(c) Performing one or more of the following: (Ref: Para. A3–A7)</a:t>
            </a:r>
          </a:p>
          <a:p>
            <a:r>
              <a:rPr lang="en-US" dirty="0" smtClean="0"/>
              <a:t>(</a:t>
            </a:r>
            <a:r>
              <a:rPr lang="en-US" dirty="0" err="1" smtClean="0"/>
              <a:t>i</a:t>
            </a:r>
            <a:r>
              <a:rPr lang="en-US" dirty="0" smtClean="0"/>
              <a:t>) Where the prior year financial statements were audited, reviewing the predecessor auditor’s working papers to obtain evidence regarding the opening balances;</a:t>
            </a:r>
          </a:p>
          <a:p>
            <a:r>
              <a:rPr lang="en-US" dirty="0" smtClean="0"/>
              <a:t>(ii) Evaluating whether audit procedures performed in the current period provide evidence relevant to the opening balances; or</a:t>
            </a:r>
          </a:p>
          <a:p>
            <a:r>
              <a:rPr lang="en-US" dirty="0" smtClean="0"/>
              <a:t>(iii) Performing specific audit procedures to obtain evidence regarding the opening balances.” (ISA 510)</a:t>
            </a:r>
            <a:endParaRPr lang="es-CO" dirty="0" smtClean="0"/>
          </a:p>
        </p:txBody>
      </p:sp>
    </p:spTree>
    <p:extLst>
      <p:ext uri="{BB962C8B-B14F-4D97-AF65-F5344CB8AC3E}">
        <p14:creationId xmlns:p14="http://schemas.microsoft.com/office/powerpoint/2010/main" val="1411831412"/>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Procedimientos adicionales</a:t>
            </a:r>
            <a:endParaRPr lang="es-CO" dirty="0"/>
          </a:p>
        </p:txBody>
      </p:sp>
      <p:sp>
        <p:nvSpPr>
          <p:cNvPr id="3" name="2 Marcador de contenido"/>
          <p:cNvSpPr>
            <a:spLocks noGrp="1"/>
          </p:cNvSpPr>
          <p:nvPr>
            <p:ph idx="1"/>
          </p:nvPr>
        </p:nvSpPr>
        <p:spPr/>
        <p:txBody>
          <a:bodyPr/>
          <a:lstStyle/>
          <a:p>
            <a:r>
              <a:rPr lang="en-US" dirty="0" smtClean="0"/>
              <a:t>“If the auditor obtains audit evidence that the opening balances contain misstatements that could materially affect the current period’s financial statements, the auditor shall perform such additional audit procedures as are appropriate in the circumstances to determine the effect on the current period’s financial statements. (…)” (ISA 510)</a:t>
            </a:r>
            <a:endParaRPr lang="es-CO" dirty="0"/>
          </a:p>
        </p:txBody>
      </p:sp>
    </p:spTree>
    <p:extLst>
      <p:ext uri="{BB962C8B-B14F-4D97-AF65-F5344CB8AC3E}">
        <p14:creationId xmlns:p14="http://schemas.microsoft.com/office/powerpoint/2010/main" val="1943961829"/>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Conclusión</a:t>
            </a:r>
            <a:endParaRPr lang="es-CO" dirty="0"/>
          </a:p>
        </p:txBody>
      </p:sp>
      <p:sp>
        <p:nvSpPr>
          <p:cNvPr id="3" name="2 Marcador de contenido"/>
          <p:cNvSpPr>
            <a:spLocks noGrp="1"/>
          </p:cNvSpPr>
          <p:nvPr>
            <p:ph idx="1"/>
          </p:nvPr>
        </p:nvSpPr>
        <p:spPr/>
        <p:txBody>
          <a:bodyPr/>
          <a:lstStyle/>
          <a:p>
            <a:r>
              <a:rPr lang="en-US" dirty="0" smtClean="0"/>
              <a:t>“If the auditor concludes that the opening balances contain a misstatement that materially affects the current period’s financial statements, and the effect of the misstatement is not appropriately accounted for or not adequately presented or disclosed, the auditor shall express a qualified opinion or an adverse opinion, as appropriate, in accordance with ISA 705.” (ISA 510)</a:t>
            </a:r>
            <a:endParaRPr lang="es-CO" dirty="0"/>
          </a:p>
        </p:txBody>
      </p:sp>
    </p:spTree>
    <p:extLst>
      <p:ext uri="{BB962C8B-B14F-4D97-AF65-F5344CB8AC3E}">
        <p14:creationId xmlns:p14="http://schemas.microsoft.com/office/powerpoint/2010/main" val="2766136245"/>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Revisor fiscal – </a:t>
            </a:r>
            <a:r>
              <a:rPr lang="es-CO" dirty="0" err="1" smtClean="0"/>
              <a:t>Superfinanciera</a:t>
            </a:r>
            <a:r>
              <a:rPr lang="es-CO" dirty="0" smtClean="0"/>
              <a:t> (1)</a:t>
            </a:r>
            <a:endParaRPr lang="es-CO" dirty="0"/>
          </a:p>
        </p:txBody>
      </p:sp>
      <p:sp>
        <p:nvSpPr>
          <p:cNvPr id="3" name="2 Marcador de contenido"/>
          <p:cNvSpPr>
            <a:spLocks noGrp="1"/>
          </p:cNvSpPr>
          <p:nvPr>
            <p:ph idx="1"/>
          </p:nvPr>
        </p:nvSpPr>
        <p:spPr/>
        <p:txBody>
          <a:bodyPr>
            <a:normAutofit/>
          </a:bodyPr>
          <a:lstStyle/>
          <a:p>
            <a:r>
              <a:rPr lang="es-CO" dirty="0" smtClean="0"/>
              <a:t>“En </a:t>
            </a:r>
            <a:r>
              <a:rPr lang="es-CO" dirty="0"/>
              <a:t>virtud de lo establecido en el numeral 3 del artículo 207 del Código de Comercio, se requiere que el Revisor Fiscal evalúe que el proceso de convergencia cumpla con los requisitos previstos en el Decreto 2784 de 2012 y su anexo, y las normas que lo deroguen, sustituyan o modifiquen, así como con las demás instrucciones que sobre esta materia expida esta Superintendencia. </a:t>
            </a:r>
          </a:p>
        </p:txBody>
      </p:sp>
    </p:spTree>
    <p:extLst>
      <p:ext uri="{BB962C8B-B14F-4D97-AF65-F5344CB8AC3E}">
        <p14:creationId xmlns:p14="http://schemas.microsoft.com/office/powerpoint/2010/main" val="1163579370"/>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Ámbito de aplicación</a:t>
            </a:r>
            <a:endParaRPr lang="es-CO" dirty="0"/>
          </a:p>
        </p:txBody>
      </p:sp>
      <p:sp>
        <p:nvSpPr>
          <p:cNvPr id="3" name="2 Marcador de contenido"/>
          <p:cNvSpPr>
            <a:spLocks noGrp="1"/>
          </p:cNvSpPr>
          <p:nvPr>
            <p:ph idx="1"/>
          </p:nvPr>
        </p:nvSpPr>
        <p:spPr/>
        <p:txBody>
          <a:bodyPr>
            <a:normAutofit/>
          </a:bodyPr>
          <a:lstStyle/>
          <a:p>
            <a:r>
              <a:rPr lang="es-CO" dirty="0" smtClean="0"/>
              <a:t>“ARTÍCULO 2°._ Ámbito de aplicación. la presente ley aplica a todas las personas naturales y jurídicas que, de acuerdo con la normatividad vigente, estén obligadas a llevar contabilidad, así como a los contadores públicos, funcionarios y demás personas encargadas de la preparación de estados financieros y otra información financiera, de su promulgación y aseguramiento.” (Ley 1314 de 2009)</a:t>
            </a:r>
            <a:endParaRPr lang="es-CO" dirty="0"/>
          </a:p>
        </p:txBody>
      </p:sp>
    </p:spTree>
    <p:extLst>
      <p:ext uri="{BB962C8B-B14F-4D97-AF65-F5344CB8AC3E}">
        <p14:creationId xmlns:p14="http://schemas.microsoft.com/office/powerpoint/2010/main" val="2107347353"/>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a:t>Revisor fiscal – </a:t>
            </a:r>
            <a:r>
              <a:rPr lang="es-CO" dirty="0" err="1"/>
              <a:t>Superfinanciera</a:t>
            </a:r>
            <a:r>
              <a:rPr lang="es-CO" dirty="0"/>
              <a:t> </a:t>
            </a:r>
            <a:r>
              <a:rPr lang="es-CO" dirty="0" smtClean="0"/>
              <a:t>(2)</a:t>
            </a:r>
            <a:endParaRPr lang="es-CO" dirty="0"/>
          </a:p>
        </p:txBody>
      </p:sp>
      <p:sp>
        <p:nvSpPr>
          <p:cNvPr id="3" name="2 Marcador de contenido"/>
          <p:cNvSpPr>
            <a:spLocks noGrp="1"/>
          </p:cNvSpPr>
          <p:nvPr>
            <p:ph idx="1"/>
          </p:nvPr>
        </p:nvSpPr>
        <p:spPr/>
        <p:txBody>
          <a:bodyPr>
            <a:normAutofit lnSpcReduction="10000"/>
          </a:bodyPr>
          <a:lstStyle/>
          <a:p>
            <a:r>
              <a:rPr lang="es-CO" dirty="0"/>
              <a:t>De conformidad con lo anterior, los Revisores Fiscales de los preparadores de información financiera vigilados por esta Superintendencia que hacen parte del Grupo 1 deberán presentar un informe en el cual señalen expresamente sí las políticas contables se ajustan al marco técnico normativo anexo al Decreto antes citado, si los criterios técnicos de medición utilizados y las estimaciones contables aplicadas son razonables para la preparación y presentación del Estado de Situación Financiera de Apertura</a:t>
            </a:r>
            <a:r>
              <a:rPr lang="es-CO" dirty="0" smtClean="0"/>
              <a:t>.” (Circular 38 de 2013)</a:t>
            </a:r>
            <a:endParaRPr lang="es-CO" dirty="0"/>
          </a:p>
        </p:txBody>
      </p:sp>
    </p:spTree>
    <p:extLst>
      <p:ext uri="{BB962C8B-B14F-4D97-AF65-F5344CB8AC3E}">
        <p14:creationId xmlns:p14="http://schemas.microsoft.com/office/powerpoint/2010/main" val="63578134"/>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a:t>Revisor fiscal – </a:t>
            </a:r>
            <a:r>
              <a:rPr lang="es-CO" dirty="0" err="1"/>
              <a:t>Superfinanciera</a:t>
            </a:r>
            <a:r>
              <a:rPr lang="es-CO" dirty="0"/>
              <a:t> </a:t>
            </a:r>
            <a:r>
              <a:rPr lang="es-CO" dirty="0" smtClean="0"/>
              <a:t>(3)</a:t>
            </a:r>
            <a:endParaRPr lang="es-CO" dirty="0"/>
          </a:p>
        </p:txBody>
      </p:sp>
      <p:sp>
        <p:nvSpPr>
          <p:cNvPr id="3" name="2 Marcador de contenido"/>
          <p:cNvSpPr>
            <a:spLocks noGrp="1"/>
          </p:cNvSpPr>
          <p:nvPr>
            <p:ph idx="1"/>
          </p:nvPr>
        </p:nvSpPr>
        <p:spPr/>
        <p:txBody>
          <a:bodyPr>
            <a:normAutofit/>
          </a:bodyPr>
          <a:lstStyle/>
          <a:p>
            <a:r>
              <a:rPr lang="es-CO" dirty="0" smtClean="0"/>
              <a:t>“El </a:t>
            </a:r>
            <a:r>
              <a:rPr lang="es-CO" dirty="0"/>
              <a:t>Revisor Fiscal en su labor de auditoría deberá hacer una labor de seguimiento permanente, evaluando el cumplimiento de los requisitos legales a lo largo del periodo de preparación y de transición, así como a partir de la fecha de aplicación del nuevo marco técnico normativo contenido en el anexo del Decreto 2784 de 2012 y demás normas o instrucciones que resulten aplicables. </a:t>
            </a:r>
          </a:p>
        </p:txBody>
      </p:sp>
    </p:spTree>
    <p:extLst>
      <p:ext uri="{BB962C8B-B14F-4D97-AF65-F5344CB8AC3E}">
        <p14:creationId xmlns:p14="http://schemas.microsoft.com/office/powerpoint/2010/main" val="4044226623"/>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a:t>Revisor fiscal – </a:t>
            </a:r>
            <a:r>
              <a:rPr lang="es-CO" dirty="0" err="1"/>
              <a:t>Superfinanciera</a:t>
            </a:r>
            <a:r>
              <a:rPr lang="es-CO" dirty="0"/>
              <a:t> </a:t>
            </a:r>
            <a:r>
              <a:rPr lang="es-CO" dirty="0" smtClean="0"/>
              <a:t>(4)</a:t>
            </a:r>
            <a:endParaRPr lang="es-CO" dirty="0"/>
          </a:p>
        </p:txBody>
      </p:sp>
      <p:sp>
        <p:nvSpPr>
          <p:cNvPr id="3" name="2 Marcador de contenido"/>
          <p:cNvSpPr>
            <a:spLocks noGrp="1"/>
          </p:cNvSpPr>
          <p:nvPr>
            <p:ph idx="1"/>
          </p:nvPr>
        </p:nvSpPr>
        <p:spPr/>
        <p:txBody>
          <a:bodyPr>
            <a:normAutofit lnSpcReduction="10000"/>
          </a:bodyPr>
          <a:lstStyle/>
          <a:p>
            <a:r>
              <a:rPr lang="es-CO" dirty="0"/>
              <a:t>Para el cumplimiento de lo anterior, deberá como mínimo evaluar las políticas, los criterios técnicos, estimaciones y procedimientos utilizados por los preparadores de la información financiera que hacen parte del Grupo 1 para dar aplicación al marco técnico en referencia, respecto de la entidad y de los recursos de terceros que ésta administre, tales como los fondos públicos, recursos del sistema general de seguridad social, negocios fiduciarios, y universalidades, entre otros</a:t>
            </a:r>
            <a:r>
              <a:rPr lang="es-CO" dirty="0" smtClean="0"/>
              <a:t>.” (Circular 38 de 2013)</a:t>
            </a:r>
            <a:endParaRPr lang="es-CO" dirty="0"/>
          </a:p>
          <a:p>
            <a:endParaRPr lang="es-CO" dirty="0"/>
          </a:p>
        </p:txBody>
      </p:sp>
    </p:spTree>
    <p:extLst>
      <p:ext uri="{BB962C8B-B14F-4D97-AF65-F5344CB8AC3E}">
        <p14:creationId xmlns:p14="http://schemas.microsoft.com/office/powerpoint/2010/main" val="1574775258"/>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Modalidades de la conducta infractora</a:t>
            </a:r>
            <a:endParaRPr lang="es-CO" dirty="0"/>
          </a:p>
        </p:txBody>
      </p:sp>
      <p:sp>
        <p:nvSpPr>
          <p:cNvPr id="3" name="2 Marcador de contenido"/>
          <p:cNvSpPr>
            <a:spLocks noGrp="1"/>
          </p:cNvSpPr>
          <p:nvPr>
            <p:ph idx="1"/>
          </p:nvPr>
        </p:nvSpPr>
        <p:spPr/>
        <p:txBody>
          <a:bodyPr/>
          <a:lstStyle/>
          <a:p>
            <a:r>
              <a:rPr lang="es-CO" dirty="0" smtClean="0"/>
              <a:t>Dolo</a:t>
            </a:r>
          </a:p>
          <a:p>
            <a:r>
              <a:rPr lang="es-CO" dirty="0" smtClean="0"/>
              <a:t>Culpa</a:t>
            </a:r>
            <a:endParaRPr lang="es-CO" dirty="0"/>
          </a:p>
        </p:txBody>
      </p:sp>
    </p:spTree>
    <p:extLst>
      <p:ext uri="{BB962C8B-B14F-4D97-AF65-F5344CB8AC3E}">
        <p14:creationId xmlns:p14="http://schemas.microsoft.com/office/powerpoint/2010/main" val="866413068"/>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Impericia (1)</a:t>
            </a:r>
            <a:endParaRPr lang="es-CO" dirty="0"/>
          </a:p>
        </p:txBody>
      </p:sp>
      <p:sp>
        <p:nvSpPr>
          <p:cNvPr id="3" name="2 Marcador de contenido"/>
          <p:cNvSpPr>
            <a:spLocks noGrp="1"/>
          </p:cNvSpPr>
          <p:nvPr>
            <p:ph idx="1"/>
          </p:nvPr>
        </p:nvSpPr>
        <p:spPr/>
        <p:txBody>
          <a:bodyPr>
            <a:normAutofit/>
          </a:bodyPr>
          <a:lstStyle/>
          <a:p>
            <a:r>
              <a:rPr lang="es-CO" dirty="0" smtClean="0"/>
              <a:t>“Falta de conocimientos o de la práctica que cabe exigir a uno en una profesión, arte u oficio. ǁ Torpeza. ǁ Inexperiencia.</a:t>
            </a:r>
          </a:p>
          <a:p>
            <a:r>
              <a:rPr lang="es-CO" dirty="0" smtClean="0"/>
              <a:t>La </a:t>
            </a:r>
            <a:r>
              <a:rPr lang="es-CO" i="1" dirty="0" smtClean="0"/>
              <a:t>impericia</a:t>
            </a:r>
            <a:r>
              <a:rPr lang="es-CO" dirty="0" smtClean="0"/>
              <a:t> integra una de las formas de la </a:t>
            </a:r>
            <a:r>
              <a:rPr lang="es-CO" i="1" dirty="0" smtClean="0"/>
              <a:t>culpa</a:t>
            </a:r>
            <a:r>
              <a:rPr lang="es-CO" dirty="0" smtClean="0"/>
              <a:t>, junto con la </a:t>
            </a:r>
            <a:r>
              <a:rPr lang="es-CO" i="1" dirty="0" smtClean="0"/>
              <a:t>imprudencia</a:t>
            </a:r>
            <a:r>
              <a:rPr lang="es-CO" dirty="0" smtClean="0"/>
              <a:t> y </a:t>
            </a:r>
            <a:r>
              <a:rPr lang="es-CO" i="1" dirty="0" smtClean="0"/>
              <a:t>negligencia</a:t>
            </a:r>
            <a:r>
              <a:rPr lang="es-CO" dirty="0" smtClean="0"/>
              <a:t> (v.) Así, según un aforismo latino: “</a:t>
            </a:r>
            <a:r>
              <a:rPr lang="es-CO" i="1" dirty="0" err="1" smtClean="0"/>
              <a:t>Imperitia</a:t>
            </a:r>
            <a:r>
              <a:rPr lang="es-CO" i="1" dirty="0" smtClean="0"/>
              <a:t> </a:t>
            </a:r>
            <a:r>
              <a:rPr lang="es-CO" i="1" dirty="0" err="1" smtClean="0"/>
              <a:t>culpae</a:t>
            </a:r>
            <a:r>
              <a:rPr lang="es-CO" i="1" dirty="0" smtClean="0"/>
              <a:t> </a:t>
            </a:r>
            <a:r>
              <a:rPr lang="es-CO" i="1" dirty="0" err="1" smtClean="0"/>
              <a:t>adnumerantur</a:t>
            </a:r>
            <a:r>
              <a:rPr lang="es-CO" dirty="0" smtClean="0"/>
              <a:t>” (La </a:t>
            </a:r>
            <a:r>
              <a:rPr lang="es-CO" i="1" dirty="0" smtClean="0"/>
              <a:t>impericia</a:t>
            </a:r>
            <a:r>
              <a:rPr lang="es-CO" dirty="0" smtClean="0"/>
              <a:t> se considera como culpa). </a:t>
            </a:r>
          </a:p>
        </p:txBody>
      </p:sp>
    </p:spTree>
    <p:extLst>
      <p:ext uri="{BB962C8B-B14F-4D97-AF65-F5344CB8AC3E}">
        <p14:creationId xmlns:p14="http://schemas.microsoft.com/office/powerpoint/2010/main" val="219060032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Impericia (2)</a:t>
            </a:r>
            <a:endParaRPr lang="es-CO" dirty="0"/>
          </a:p>
        </p:txBody>
      </p:sp>
      <p:sp>
        <p:nvSpPr>
          <p:cNvPr id="3" name="2 Marcador de contenido"/>
          <p:cNvSpPr>
            <a:spLocks noGrp="1"/>
          </p:cNvSpPr>
          <p:nvPr>
            <p:ph idx="1"/>
          </p:nvPr>
        </p:nvSpPr>
        <p:spPr/>
        <p:txBody>
          <a:bodyPr/>
          <a:lstStyle/>
          <a:p>
            <a:r>
              <a:rPr lang="es-CO" dirty="0"/>
              <a:t>Con arreglo al Digesto, no cabe disculpar la impericia del artífice, porque cada uno está obligado en su arte a la pericia (v</a:t>
            </a:r>
            <a:r>
              <a:rPr lang="es-CO" dirty="0" smtClean="0"/>
              <a:t>.)” (Guillermo Cabanellas, Diccionario Enciclopédico de Derecho Usual, Tomo IV, 17ª edición, Editorial </a:t>
            </a:r>
            <a:r>
              <a:rPr lang="es-CO" dirty="0" err="1" smtClean="0"/>
              <a:t>Heliasta</a:t>
            </a:r>
            <a:r>
              <a:rPr lang="es-CO" dirty="0" smtClean="0"/>
              <a:t> S.R.L.)</a:t>
            </a:r>
            <a:endParaRPr lang="es-CO" dirty="0"/>
          </a:p>
        </p:txBody>
      </p:sp>
    </p:spTree>
    <p:extLst>
      <p:ext uri="{BB962C8B-B14F-4D97-AF65-F5344CB8AC3E}">
        <p14:creationId xmlns:p14="http://schemas.microsoft.com/office/powerpoint/2010/main" val="4044556891"/>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Procesos de responsabilidad</a:t>
            </a:r>
            <a:endParaRPr lang="es-CO" dirty="0"/>
          </a:p>
        </p:txBody>
      </p:sp>
      <p:sp>
        <p:nvSpPr>
          <p:cNvPr id="3" name="2 Marcador de contenido"/>
          <p:cNvSpPr>
            <a:spLocks noGrp="1"/>
          </p:cNvSpPr>
          <p:nvPr>
            <p:ph idx="1"/>
          </p:nvPr>
        </p:nvSpPr>
        <p:spPr/>
        <p:txBody>
          <a:bodyPr/>
          <a:lstStyle/>
          <a:p>
            <a:r>
              <a:rPr lang="es-CO" dirty="0" smtClean="0"/>
              <a:t>Civil</a:t>
            </a:r>
          </a:p>
          <a:p>
            <a:r>
              <a:rPr lang="es-CO" dirty="0" smtClean="0"/>
              <a:t>Penal</a:t>
            </a:r>
          </a:p>
          <a:p>
            <a:r>
              <a:rPr lang="es-CO" dirty="0" err="1" smtClean="0"/>
              <a:t>Contravencional</a:t>
            </a:r>
            <a:endParaRPr lang="es-CO" dirty="0" smtClean="0"/>
          </a:p>
          <a:p>
            <a:r>
              <a:rPr lang="es-CO" dirty="0" smtClean="0"/>
              <a:t>Profesional</a:t>
            </a:r>
          </a:p>
          <a:p>
            <a:r>
              <a:rPr lang="es-CO" dirty="0" smtClean="0"/>
              <a:t>Disciplinario</a:t>
            </a:r>
          </a:p>
          <a:p>
            <a:r>
              <a:rPr lang="es-CO" dirty="0" smtClean="0"/>
              <a:t>Fiscal</a:t>
            </a:r>
          </a:p>
          <a:p>
            <a:r>
              <a:rPr lang="es-CO" dirty="0" smtClean="0"/>
              <a:t>Social</a:t>
            </a:r>
            <a:endParaRPr lang="es-CO" dirty="0"/>
          </a:p>
        </p:txBody>
      </p:sp>
    </p:spTree>
    <p:extLst>
      <p:ext uri="{BB962C8B-B14F-4D97-AF65-F5344CB8AC3E}">
        <p14:creationId xmlns:p14="http://schemas.microsoft.com/office/powerpoint/2010/main" val="4104703718"/>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106690"/>
          </a:xfrm>
        </p:spPr>
        <p:txBody>
          <a:bodyPr>
            <a:normAutofit fontScale="90000"/>
          </a:bodyPr>
          <a:lstStyle/>
          <a:p>
            <a:r>
              <a:rPr lang="es-CO" sz="9600" dirty="0" smtClean="0"/>
              <a:t>Por su amable atención, muchas gracias</a:t>
            </a:r>
            <a:endParaRPr lang="es-CO" sz="9600" dirty="0"/>
          </a:p>
        </p:txBody>
      </p:sp>
    </p:spTree>
    <p:extLst>
      <p:ext uri="{BB962C8B-B14F-4D97-AF65-F5344CB8AC3E}">
        <p14:creationId xmlns:p14="http://schemas.microsoft.com/office/powerpoint/2010/main" val="287379179"/>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Obligación del preparador</a:t>
            </a:r>
            <a:endParaRPr lang="es-CO" dirty="0"/>
          </a:p>
        </p:txBody>
      </p:sp>
      <p:sp>
        <p:nvSpPr>
          <p:cNvPr id="3" name="2 Marcador de contenido"/>
          <p:cNvSpPr>
            <a:spLocks noGrp="1"/>
          </p:cNvSpPr>
          <p:nvPr>
            <p:ph idx="1"/>
          </p:nvPr>
        </p:nvSpPr>
        <p:spPr/>
        <p:txBody>
          <a:bodyPr/>
          <a:lstStyle/>
          <a:p>
            <a:r>
              <a:rPr lang="es-CO" dirty="0" smtClean="0"/>
              <a:t>“Una entidad elaborará y presentará un estado de situación financiera de apertura de conforme a las NIIF en la fecha de transición a las NIIF. Éste es el punto de partida para la contabilización según las NIIF.” – NIIF 1 (Decreto 3023 de 2013)</a:t>
            </a:r>
            <a:endParaRPr lang="es-CO" dirty="0"/>
          </a:p>
        </p:txBody>
      </p:sp>
    </p:spTree>
    <p:extLst>
      <p:ext uri="{BB962C8B-B14F-4D97-AF65-F5344CB8AC3E}">
        <p14:creationId xmlns:p14="http://schemas.microsoft.com/office/powerpoint/2010/main" val="72173479"/>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Balance de apertura</a:t>
            </a:r>
            <a:endParaRPr lang="es-CO" dirty="0"/>
          </a:p>
        </p:txBody>
      </p:sp>
      <p:sp>
        <p:nvSpPr>
          <p:cNvPr id="3" name="2 Marcador de contenido"/>
          <p:cNvSpPr>
            <a:spLocks noGrp="1"/>
          </p:cNvSpPr>
          <p:nvPr>
            <p:ph idx="1"/>
          </p:nvPr>
        </p:nvSpPr>
        <p:spPr/>
        <p:txBody>
          <a:bodyPr>
            <a:normAutofit/>
          </a:bodyPr>
          <a:lstStyle/>
          <a:p>
            <a:r>
              <a:rPr lang="en-US" dirty="0" smtClean="0"/>
              <a:t>“Opening balances – Those account balances that exist at the beginning of the period. Opening balances are based upon the closing balances of the prior period and reflect the effects of transactions and events of prior periods and accounting policies applied in the prior period. Opening balances also include matters requiring disclosure that existed at the beginning of the period, such as contingencies and commitments.” (ISA 510)</a:t>
            </a:r>
            <a:endParaRPr lang="es-CO" dirty="0"/>
          </a:p>
        </p:txBody>
      </p:sp>
    </p:spTree>
    <p:extLst>
      <p:ext uri="{BB962C8B-B14F-4D97-AF65-F5344CB8AC3E}">
        <p14:creationId xmlns:p14="http://schemas.microsoft.com/office/powerpoint/2010/main" val="427832306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Consagración legal</a:t>
            </a:r>
            <a:endParaRPr lang="es-CO" dirty="0"/>
          </a:p>
        </p:txBody>
      </p:sp>
      <p:sp>
        <p:nvSpPr>
          <p:cNvPr id="3" name="2 Marcador de contenido"/>
          <p:cNvSpPr>
            <a:spLocks noGrp="1"/>
          </p:cNvSpPr>
          <p:nvPr>
            <p:ph idx="1"/>
          </p:nvPr>
        </p:nvSpPr>
        <p:spPr/>
        <p:txBody>
          <a:bodyPr>
            <a:normAutofit/>
          </a:bodyPr>
          <a:lstStyle/>
          <a:p>
            <a:r>
              <a:rPr lang="es-CO" dirty="0" smtClean="0"/>
              <a:t>“3. Estado de situación financiera de apertura: Es el estado en el que por primera vez se medirán de acuerdo con el nuevo marco técnico normativo los activos, pasivos y patrimonio de las entidades que apliquen este decreto. Su fecha de corte es la fecha de transición. El estado de situación financiera de apertura no será puesto en conocimiento del público ni tendrá efectos legales en dicho momento.” (Decreto 2784 de 2012)</a:t>
            </a:r>
            <a:endParaRPr lang="es-CO" dirty="0"/>
          </a:p>
        </p:txBody>
      </p:sp>
    </p:spTree>
    <p:extLst>
      <p:ext uri="{BB962C8B-B14F-4D97-AF65-F5344CB8AC3E}">
        <p14:creationId xmlns:p14="http://schemas.microsoft.com/office/powerpoint/2010/main" val="3833871785"/>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Fecha de preparación</a:t>
            </a:r>
            <a:endParaRPr lang="es-CO" dirty="0"/>
          </a:p>
        </p:txBody>
      </p:sp>
      <p:sp>
        <p:nvSpPr>
          <p:cNvPr id="3" name="2 Marcador de contenido"/>
          <p:cNvSpPr>
            <a:spLocks noGrp="1"/>
          </p:cNvSpPr>
          <p:nvPr>
            <p:ph idx="1"/>
          </p:nvPr>
        </p:nvSpPr>
        <p:spPr/>
        <p:txBody>
          <a:bodyPr>
            <a:normAutofit lnSpcReduction="10000"/>
          </a:bodyPr>
          <a:lstStyle/>
          <a:p>
            <a:r>
              <a:rPr lang="es-CO" dirty="0" smtClean="0"/>
              <a:t>“2. Fecha de transición: Es el inicio del ejercicio anterior a la aplicación por primera vez del nuevo marco técnico normativo de información financiera, momento a partir del cual deberá iniciarse la construcción del primer año de información financiera de acuerdo con el nuevo marco técnico normativo que servirá como base para la presentación de estados financieros comparativos. En el caso de la aplicación del nuevo marco técnico normativo en el corte al 31 de diciembre del 2015, esta fecha será el 1º de enero de 2014.” – (Decreto 2784 de 2012)</a:t>
            </a:r>
            <a:endParaRPr lang="es-CO" dirty="0"/>
          </a:p>
        </p:txBody>
      </p:sp>
    </p:spTree>
    <p:extLst>
      <p:ext uri="{BB962C8B-B14F-4D97-AF65-F5344CB8AC3E}">
        <p14:creationId xmlns:p14="http://schemas.microsoft.com/office/powerpoint/2010/main" val="1244433242"/>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Vigilados por </a:t>
            </a:r>
            <a:r>
              <a:rPr lang="es-CO" dirty="0" err="1" smtClean="0"/>
              <a:t>Superfinanciera</a:t>
            </a:r>
            <a:endParaRPr lang="es-CO" dirty="0"/>
          </a:p>
        </p:txBody>
      </p:sp>
      <p:sp>
        <p:nvSpPr>
          <p:cNvPr id="3" name="2 Marcador de contenido"/>
          <p:cNvSpPr>
            <a:spLocks noGrp="1"/>
          </p:cNvSpPr>
          <p:nvPr>
            <p:ph idx="1"/>
          </p:nvPr>
        </p:nvSpPr>
        <p:spPr/>
        <p:txBody>
          <a:bodyPr>
            <a:normAutofit lnSpcReduction="10000"/>
          </a:bodyPr>
          <a:lstStyle/>
          <a:p>
            <a:r>
              <a:rPr lang="es-CO" dirty="0" smtClean="0"/>
              <a:t>“De </a:t>
            </a:r>
            <a:r>
              <a:rPr lang="es-CO" dirty="0"/>
              <a:t>acuerdo con lo establecido en el Decreto 2784 de 2012, los preparadores de información financiera deben elaborar un estado de situación financiera de apertura al 1 de enero de 2014, de conformidad con las directrices establecidas en el marco técnico normativo para la adopción por primera vez. El estado de situación financiera de apertura debe enviarse a esta Superintendencia a más tardar el 30 de junio de 2014, teniendo en cuenta que los mismos servirán como punto de partida para la contabilización bajo NIF</a:t>
            </a:r>
            <a:r>
              <a:rPr lang="es-CO" dirty="0" smtClean="0"/>
              <a:t>.” (Circular 38 de 2013)</a:t>
            </a:r>
            <a:endParaRPr lang="es-CO" dirty="0"/>
          </a:p>
        </p:txBody>
      </p:sp>
    </p:spTree>
    <p:extLst>
      <p:ext uri="{BB962C8B-B14F-4D97-AF65-F5344CB8AC3E}">
        <p14:creationId xmlns:p14="http://schemas.microsoft.com/office/powerpoint/2010/main" val="408343944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Objetivos</a:t>
            </a:r>
            <a:endParaRPr lang="es-CO" dirty="0"/>
          </a:p>
        </p:txBody>
      </p:sp>
      <p:sp>
        <p:nvSpPr>
          <p:cNvPr id="3" name="2 Marcador de contenido"/>
          <p:cNvSpPr>
            <a:spLocks noGrp="1"/>
          </p:cNvSpPr>
          <p:nvPr>
            <p:ph idx="1"/>
          </p:nvPr>
        </p:nvSpPr>
        <p:spPr/>
        <p:txBody>
          <a:bodyPr>
            <a:normAutofit fontScale="85000" lnSpcReduction="10000"/>
          </a:bodyPr>
          <a:lstStyle/>
          <a:p>
            <a:r>
              <a:rPr lang="es-CO" dirty="0" smtClean="0"/>
              <a:t>“1 El objetivo de esta NIIF es asegurar que los primeros estados financieros conforme a las NIIF de una entidad, así como sus informes financieros intermedios, relativos a una parte del periodo cubierto por tales estados financieros, contienen información de alta calidad que:</a:t>
            </a:r>
          </a:p>
          <a:p>
            <a:r>
              <a:rPr lang="es-CO" dirty="0" smtClean="0"/>
              <a:t>(a) sea transparente para los usuarios y comparable para todos los periodos en que se presenten;</a:t>
            </a:r>
          </a:p>
          <a:p>
            <a:r>
              <a:rPr lang="es-CO" dirty="0" smtClean="0"/>
              <a:t>(b) suministre un punto de partida adecuado para la contabilización según las Normas Internacionales de Información Financiera (NIIF); y</a:t>
            </a:r>
          </a:p>
          <a:p>
            <a:r>
              <a:rPr lang="es-CO" dirty="0" smtClean="0"/>
              <a:t>(c)pueda ser obtenida a un costo qué no exceda a sus beneficios.” – NIIF 1 (Decreto 3023 de 2013)</a:t>
            </a:r>
          </a:p>
          <a:p>
            <a:endParaRPr lang="es-CO" dirty="0"/>
          </a:p>
        </p:txBody>
      </p:sp>
    </p:spTree>
    <p:extLst>
      <p:ext uri="{BB962C8B-B14F-4D97-AF65-F5344CB8AC3E}">
        <p14:creationId xmlns:p14="http://schemas.microsoft.com/office/powerpoint/2010/main" val="3035319892"/>
      </p:ext>
    </p:extLst>
  </p:cSld>
  <p:clrMapOvr>
    <a:masterClrMapping/>
  </p:clrMapOvr>
  <p:transition spd="slow">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Procedimientos</a:t>
            </a:r>
            <a:endParaRPr lang="es-CO" dirty="0"/>
          </a:p>
        </p:txBody>
      </p:sp>
      <p:sp>
        <p:nvSpPr>
          <p:cNvPr id="3" name="2 Marcador de contenido"/>
          <p:cNvSpPr>
            <a:spLocks noGrp="1"/>
          </p:cNvSpPr>
          <p:nvPr>
            <p:ph idx="1"/>
          </p:nvPr>
        </p:nvSpPr>
        <p:spPr/>
        <p:txBody>
          <a:bodyPr>
            <a:normAutofit fontScale="85000" lnSpcReduction="20000"/>
          </a:bodyPr>
          <a:lstStyle/>
          <a:p>
            <a:r>
              <a:rPr lang="es-CO" dirty="0" smtClean="0"/>
              <a:t>“Excepto por lo señalado en los párrafos 13 a 19 y en los Apéndices B a una entidad deberá, en su estado de situación financiera de apertura conforme a las NIIF:</a:t>
            </a:r>
          </a:p>
          <a:p>
            <a:r>
              <a:rPr lang="es-CO" dirty="0" smtClean="0"/>
              <a:t>(a) reconocer todos los activos y pasivos cuyo reconocimiento sea requerido por las NIIF;</a:t>
            </a:r>
          </a:p>
          <a:p>
            <a:r>
              <a:rPr lang="es-CO" dirty="0" smtClean="0"/>
              <a:t>(b) no reconocer partidas como activos o pasivos si las NIIF no lo permiten;</a:t>
            </a:r>
          </a:p>
          <a:p>
            <a:r>
              <a:rPr lang="es-CO" dirty="0" smtClean="0"/>
              <a:t>(c) reclasificar partidas reconocidas según los PCGA anteriores como un tipo de activo, pasivo o componente del patrimonio, pero que conforme alas NIIF son un tipo diferente de activo, pasivo o componente del patrimonio; y</a:t>
            </a:r>
          </a:p>
          <a:p>
            <a:r>
              <a:rPr lang="es-CO" dirty="0" smtClean="0"/>
              <a:t>(d) aplicar las NIIF al medir todos los activos y pasivos reconocidos.” – NIIF 1 (Decreto 3023 de 2013)</a:t>
            </a:r>
          </a:p>
          <a:p>
            <a:endParaRPr lang="es-CO" dirty="0"/>
          </a:p>
        </p:txBody>
      </p:sp>
    </p:spTree>
    <p:extLst>
      <p:ext uri="{BB962C8B-B14F-4D97-AF65-F5344CB8AC3E}">
        <p14:creationId xmlns:p14="http://schemas.microsoft.com/office/powerpoint/2010/main" val="1760728644"/>
      </p:ext>
    </p:extLst>
  </p:cSld>
  <p:clrMapOvr>
    <a:masterClrMapping/>
  </p:clrMapOvr>
  <p:transition spd="slow">
    <p:cove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értice">
  <a:themeElements>
    <a:clrScheme name="Vértic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Vértic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Vé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134</TotalTime>
  <Words>1866</Words>
  <Application>Microsoft Office PowerPoint</Application>
  <PresentationFormat>Presentación en pantalla (4:3)</PresentationFormat>
  <Paragraphs>78</Paragraphs>
  <Slides>27</Slides>
  <Notes>0</Notes>
  <HiddenSlides>0</HiddenSlides>
  <MMClips>0</MMClips>
  <ScaleCrop>false</ScaleCrop>
  <HeadingPairs>
    <vt:vector size="4" baseType="variant">
      <vt:variant>
        <vt:lpstr>Tema</vt:lpstr>
      </vt:variant>
      <vt:variant>
        <vt:i4>1</vt:i4>
      </vt:variant>
      <vt:variant>
        <vt:lpstr>Títulos de diapositiva</vt:lpstr>
      </vt:variant>
      <vt:variant>
        <vt:i4>27</vt:i4>
      </vt:variant>
    </vt:vector>
  </HeadingPairs>
  <TitlesOfParts>
    <vt:vector size="28" baseType="lpstr">
      <vt:lpstr>Vértice</vt:lpstr>
      <vt:lpstr>Responsabilidad de los contadores públicos respecto del balance inicial elaborado para cumplir las NIF</vt:lpstr>
      <vt:lpstr>Ámbito de aplicación</vt:lpstr>
      <vt:lpstr>Obligación del preparador</vt:lpstr>
      <vt:lpstr>Balance de apertura</vt:lpstr>
      <vt:lpstr>Consagración legal</vt:lpstr>
      <vt:lpstr>Fecha de preparación</vt:lpstr>
      <vt:lpstr>Vigilados por Superfinanciera</vt:lpstr>
      <vt:lpstr>Objetivos</vt:lpstr>
      <vt:lpstr>Procedimientos</vt:lpstr>
      <vt:lpstr>Documentación - Superfinanciera</vt:lpstr>
      <vt:lpstr>Obligación del contador</vt:lpstr>
      <vt:lpstr>Competencia y actualización</vt:lpstr>
      <vt:lpstr>Auditor interno - Superfinanciera</vt:lpstr>
      <vt:lpstr>Auditoría del balance de apertura</vt:lpstr>
      <vt:lpstr>Procedimientos (1)</vt:lpstr>
      <vt:lpstr>Procedimientos (2)</vt:lpstr>
      <vt:lpstr>Procedimientos adicionales</vt:lpstr>
      <vt:lpstr>Conclusión</vt:lpstr>
      <vt:lpstr>Revisor fiscal – Superfinanciera (1)</vt:lpstr>
      <vt:lpstr>Revisor fiscal – Superfinanciera (2)</vt:lpstr>
      <vt:lpstr>Revisor fiscal – Superfinanciera (3)</vt:lpstr>
      <vt:lpstr>Revisor fiscal – Superfinanciera (4)</vt:lpstr>
      <vt:lpstr>Modalidades de la conducta infractora</vt:lpstr>
      <vt:lpstr>Impericia (1)</vt:lpstr>
      <vt:lpstr>Impericia (2)</vt:lpstr>
      <vt:lpstr>Procesos de responsabilidad</vt:lpstr>
      <vt:lpstr>Por su amable atención, muchas 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Hebego</dc:creator>
  <cp:lastModifiedBy>Hebego</cp:lastModifiedBy>
  <cp:revision>22</cp:revision>
  <dcterms:created xsi:type="dcterms:W3CDTF">2014-01-21T13:44:26Z</dcterms:created>
  <dcterms:modified xsi:type="dcterms:W3CDTF">2014-01-22T18:19:37Z</dcterms:modified>
</cp:coreProperties>
</file>