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7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Date Placeholder 2"/>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1/22/2022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fac.org/knowledge-gateway/preparing-future-ready-professionals/publications/gu-para-el-uso-de-las-normas-internacionales-de-auditor-en-auditor-de-peque-y-medianas-empresa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aasb.org/consultations-projects/audits-less-complex-entiti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CO" sz="4400" dirty="0"/>
              <a:t>POSIBLE IMPACTO EN COLOMBIA DE UN ESTÁNDAR SOBRE AUDITORÍA DE LAS ENTIDADES MENOS COMPLEJAS</a:t>
            </a:r>
            <a:br>
              <a:rPr lang="es-CO" dirty="0"/>
            </a:br>
            <a:endParaRPr lang="es-CO" dirty="0"/>
          </a:p>
        </p:txBody>
      </p:sp>
      <p:sp>
        <p:nvSpPr>
          <p:cNvPr id="3" name="Subtítulo 2"/>
          <p:cNvSpPr>
            <a:spLocks noGrp="1"/>
          </p:cNvSpPr>
          <p:nvPr>
            <p:ph type="subTitle" idx="1"/>
          </p:nvPr>
        </p:nvSpPr>
        <p:spPr/>
        <p:txBody>
          <a:bodyPr/>
          <a:lstStyle/>
          <a:p>
            <a:pPr algn="r"/>
            <a:r>
              <a:rPr lang="es-CO" dirty="0"/>
              <a:t>Hernando Bermúdez Gómez</a:t>
            </a:r>
          </a:p>
        </p:txBody>
      </p:sp>
    </p:spTree>
    <p:extLst>
      <p:ext uri="{BB962C8B-B14F-4D97-AF65-F5344CB8AC3E}">
        <p14:creationId xmlns:p14="http://schemas.microsoft.com/office/powerpoint/2010/main" val="2127667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La estrategia</a:t>
            </a:r>
          </a:p>
        </p:txBody>
      </p:sp>
      <p:sp>
        <p:nvSpPr>
          <p:cNvPr id="3" name="Marcador de contenido 2"/>
          <p:cNvSpPr>
            <a:spLocks noGrp="1"/>
          </p:cNvSpPr>
          <p:nvPr>
            <p:ph idx="1"/>
          </p:nvPr>
        </p:nvSpPr>
        <p:spPr/>
        <p:txBody>
          <a:bodyPr>
            <a:normAutofit/>
          </a:bodyPr>
          <a:lstStyle/>
          <a:p>
            <a:r>
              <a:rPr lang="es-CO" dirty="0"/>
              <a:t>El IAASB desarrolló el BFC-NIA para EMC como una norma autónomo "independiente". La norma propuesta está separada de las NIA sin necesidad de hacer referencia directa a los requerimientos o al material de aplicación en las NIA en su aplicación. Esto significa que si hay una circunstancia que  no  se  ha  contemplado  en  el  diseño  del  BFC-NIA  para  EMC  como  se  aborda  en  la Obligatoriedad de la norma propuesta (Parte A), los requerimientos de las NIA relevantes, no se pueden utilizar para "completar" el BFC-NIA para EMC con el fin de abordar la circunstancia.</a:t>
            </a:r>
          </a:p>
        </p:txBody>
      </p:sp>
    </p:spTree>
    <p:extLst>
      <p:ext uri="{BB962C8B-B14F-4D97-AF65-F5344CB8AC3E}">
        <p14:creationId xmlns:p14="http://schemas.microsoft.com/office/powerpoint/2010/main" val="3671487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El grado de seguridad</a:t>
            </a:r>
          </a:p>
        </p:txBody>
      </p:sp>
      <p:sp>
        <p:nvSpPr>
          <p:cNvPr id="3" name="Marcador de contenido 2"/>
          <p:cNvSpPr>
            <a:spLocks noGrp="1"/>
          </p:cNvSpPr>
          <p:nvPr>
            <p:ph idx="1"/>
          </p:nvPr>
        </p:nvSpPr>
        <p:spPr/>
        <p:txBody>
          <a:bodyPr>
            <a:normAutofit/>
          </a:bodyPr>
          <a:lstStyle/>
          <a:p>
            <a:r>
              <a:rPr lang="es-CO" dirty="0"/>
              <a:t>“Hubo un fuerte estímulo por parte de las partes interesadas del IAASB, de que una norma separada debería contener requerimientos que darán como resultado una opinión de seguridad razonable, y que esta opinión debería tener la forma de una opinión de auditoría. En consecuencia, las intenciones del Consejo han sido desarrollar una norma de auditoría separada que proporcione una opinión de seguridad razonable, utilizando los conceptos y principios ya utilizados en una auditoría de NIA (ya que las NIA ya están diseñadas para que el auditor obtenga un nivel razonable de seguridad).”</a:t>
            </a:r>
          </a:p>
        </p:txBody>
      </p:sp>
    </p:spTree>
    <p:extLst>
      <p:ext uri="{BB962C8B-B14F-4D97-AF65-F5344CB8AC3E}">
        <p14:creationId xmlns:p14="http://schemas.microsoft.com/office/powerpoint/2010/main" val="2734999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La naturaleza</a:t>
            </a:r>
          </a:p>
        </p:txBody>
      </p:sp>
      <p:sp>
        <p:nvSpPr>
          <p:cNvPr id="3" name="Marcador de contenido 2"/>
          <p:cNvSpPr>
            <a:spLocks noGrp="1"/>
          </p:cNvSpPr>
          <p:nvPr>
            <p:ph idx="1"/>
          </p:nvPr>
        </p:nvSpPr>
        <p:spPr/>
        <p:txBody>
          <a:bodyPr/>
          <a:lstStyle/>
          <a:p>
            <a:r>
              <a:rPr lang="es-CO" dirty="0"/>
              <a:t>“La nueva norma de auditoría propuesta para auditorías de EMC es una norma internacional y aborda las auditorías de información financiera histórica.”</a:t>
            </a:r>
          </a:p>
        </p:txBody>
      </p:sp>
    </p:spTree>
    <p:extLst>
      <p:ext uri="{BB962C8B-B14F-4D97-AF65-F5344CB8AC3E}">
        <p14:creationId xmlns:p14="http://schemas.microsoft.com/office/powerpoint/2010/main" val="107815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exclusiones</a:t>
            </a:r>
          </a:p>
        </p:txBody>
      </p:sp>
      <p:sp>
        <p:nvSpPr>
          <p:cNvPr id="3" name="Marcador de contenido 2"/>
          <p:cNvSpPr>
            <a:spLocks noGrp="1"/>
          </p:cNvSpPr>
          <p:nvPr>
            <p:ph idx="1"/>
          </p:nvPr>
        </p:nvSpPr>
        <p:spPr/>
        <p:txBody>
          <a:bodyPr>
            <a:normAutofit lnSpcReduction="10000"/>
          </a:bodyPr>
          <a:lstStyle/>
          <a:p>
            <a:r>
              <a:rPr lang="es-CO" dirty="0"/>
              <a:t>1. Prohibición legal</a:t>
            </a:r>
          </a:p>
          <a:p>
            <a:r>
              <a:rPr lang="es-CO" dirty="0"/>
              <a:t>2. Se exige expresamente la aplicación de las NAIFH</a:t>
            </a:r>
          </a:p>
          <a:p>
            <a:r>
              <a:rPr lang="es-CO" dirty="0"/>
              <a:t>3. Inscritas en bolsa</a:t>
            </a:r>
          </a:p>
          <a:p>
            <a:r>
              <a:rPr lang="es-CO" dirty="0"/>
              <a:t>4. Captación de depósitos del público</a:t>
            </a:r>
          </a:p>
          <a:p>
            <a:r>
              <a:rPr lang="es-CO" dirty="0"/>
              <a:t>5. Proporcionar seguros al público</a:t>
            </a:r>
          </a:p>
          <a:p>
            <a:r>
              <a:rPr lang="es-CO" dirty="0"/>
              <a:t>6. Proporcionar beneficios posteriores al empleo</a:t>
            </a:r>
          </a:p>
          <a:p>
            <a:r>
              <a:rPr lang="es-CO" dirty="0"/>
              <a:t>7. Vehículo de inversión colectiva y que emite instrumentos financieros redimibles al público</a:t>
            </a:r>
          </a:p>
          <a:p>
            <a:r>
              <a:rPr lang="es-CO" dirty="0"/>
              <a:t>8. Auditoría de estados financieros de un grupo </a:t>
            </a:r>
          </a:p>
          <a:p>
            <a:endParaRPr lang="es-CO" dirty="0"/>
          </a:p>
        </p:txBody>
      </p:sp>
    </p:spTree>
    <p:extLst>
      <p:ext uri="{BB962C8B-B14F-4D97-AF65-F5344CB8AC3E}">
        <p14:creationId xmlns:p14="http://schemas.microsoft.com/office/powerpoint/2010/main" val="137843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Política de las firmas</a:t>
            </a:r>
          </a:p>
        </p:txBody>
      </p:sp>
      <p:sp>
        <p:nvSpPr>
          <p:cNvPr id="3" name="Marcador de contenido 2"/>
          <p:cNvSpPr>
            <a:spLocks noGrp="1"/>
          </p:cNvSpPr>
          <p:nvPr>
            <p:ph idx="1"/>
          </p:nvPr>
        </p:nvSpPr>
        <p:spPr/>
        <p:txBody>
          <a:bodyPr/>
          <a:lstStyle/>
          <a:p>
            <a:r>
              <a:rPr lang="es-CO" dirty="0"/>
              <a:t>“Sin embargo, las firmas de auditoría, al establecer políticas o procedimientos para el uso del BFC-NIA para EMC, pueden limitar aún más el uso de la norma dentro de la firma de auditoría a más clases de entidades con base, por ejemplo, en riesgos de calidad como resultado de la naturaleza y circunstancias de los encargos realizados por la firma de auditoría.”</a:t>
            </a:r>
          </a:p>
        </p:txBody>
      </p:sp>
    </p:spTree>
    <p:extLst>
      <p:ext uri="{BB962C8B-B14F-4D97-AF65-F5344CB8AC3E}">
        <p14:creationId xmlns:p14="http://schemas.microsoft.com/office/powerpoint/2010/main" val="953128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Responsabilidad de las autoridades</a:t>
            </a:r>
          </a:p>
        </p:txBody>
      </p:sp>
      <p:sp>
        <p:nvSpPr>
          <p:cNvPr id="3" name="Marcador de contenido 2"/>
          <p:cNvSpPr>
            <a:spLocks noGrp="1"/>
          </p:cNvSpPr>
          <p:nvPr>
            <p:ph idx="1"/>
          </p:nvPr>
        </p:nvSpPr>
        <p:spPr/>
        <p:txBody>
          <a:bodyPr/>
          <a:lstStyle/>
          <a:p>
            <a:r>
              <a:rPr lang="es-CO" dirty="0"/>
              <a:t>“Junto con la emisión de la norma propuesta en una jurisdicción, se espera que las autoridades legislativas o reguladoras o los organismos locales relevantes con autoridad para emitir normas, emitan disposiciones y guías adjuntas para la adopción e implementación de la norma, según corresponda.”</a:t>
            </a:r>
          </a:p>
        </p:txBody>
      </p:sp>
    </p:spTree>
    <p:extLst>
      <p:ext uri="{BB962C8B-B14F-4D97-AF65-F5344CB8AC3E}">
        <p14:creationId xmlns:p14="http://schemas.microsoft.com/office/powerpoint/2010/main" val="3877043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Enfoque del trabajo</a:t>
            </a:r>
          </a:p>
        </p:txBody>
      </p:sp>
      <p:sp>
        <p:nvSpPr>
          <p:cNvPr id="3" name="Marcador de contenido 2"/>
          <p:cNvSpPr>
            <a:spLocks noGrp="1"/>
          </p:cNvSpPr>
          <p:nvPr>
            <p:ph idx="1"/>
          </p:nvPr>
        </p:nvSpPr>
        <p:spPr/>
        <p:txBody>
          <a:bodyPr/>
          <a:lstStyle/>
          <a:p>
            <a:r>
              <a:rPr lang="es-CO" dirty="0"/>
              <a:t>“Utiliza un enfoque basado en el riesgo para una auditoría, con requerimientos que se basan en  principios, de modo  que la norma propuesta se pueda aplicar a entidades  menos complejas con una amplia gama de circunstancias y en todos los sectores o industrias.”</a:t>
            </a:r>
          </a:p>
        </p:txBody>
      </p:sp>
    </p:spTree>
    <p:extLst>
      <p:ext uri="{BB962C8B-B14F-4D97-AF65-F5344CB8AC3E}">
        <p14:creationId xmlns:p14="http://schemas.microsoft.com/office/powerpoint/2010/main" val="1726967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Deber del auditor</a:t>
            </a:r>
          </a:p>
        </p:txBody>
      </p:sp>
      <p:sp>
        <p:nvSpPr>
          <p:cNvPr id="3" name="Marcador de contenido 2"/>
          <p:cNvSpPr>
            <a:spLocks noGrp="1"/>
          </p:cNvSpPr>
          <p:nvPr>
            <p:ph idx="1"/>
          </p:nvPr>
        </p:nvSpPr>
        <p:spPr/>
        <p:txBody>
          <a:bodyPr/>
          <a:lstStyle/>
          <a:p>
            <a:r>
              <a:rPr lang="es-CO" dirty="0"/>
              <a:t>“Debido a que la norma propuesta se basa en principios, similar a las NIA, cada Parte del BFC-NIA para EMC contiene objetivos que deben lograrse mediante la realización de procedimientos para cumplir con los requerimientos de esa Parte. Los objetivos enfocan al auditor en: • 	Conocer lo que se necesita lograr; y •	Decidir si es necesario hacer más en las circunstancias particulares de la auditoría.”</a:t>
            </a:r>
          </a:p>
        </p:txBody>
      </p:sp>
    </p:spTree>
    <p:extLst>
      <p:ext uri="{BB962C8B-B14F-4D97-AF65-F5344CB8AC3E}">
        <p14:creationId xmlns:p14="http://schemas.microsoft.com/office/powerpoint/2010/main" val="166771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Ética</a:t>
            </a:r>
          </a:p>
        </p:txBody>
      </p:sp>
      <p:sp>
        <p:nvSpPr>
          <p:cNvPr id="3" name="Marcador de contenido 2"/>
          <p:cNvSpPr>
            <a:spLocks noGrp="1"/>
          </p:cNvSpPr>
          <p:nvPr>
            <p:ph idx="1"/>
          </p:nvPr>
        </p:nvSpPr>
        <p:spPr/>
        <p:txBody>
          <a:bodyPr/>
          <a:lstStyle/>
          <a:p>
            <a:r>
              <a:rPr lang="es-CO" dirty="0"/>
              <a:t>“Utilizando el mismo enfoque que las NIA, se ha desarrollado el BFC-NIA para EMC que requiere que el auditor cumpla con los requerimientos de ética aplicables, incluidos los relacionados con la independencia, para los encargos de auditoría de estados financieros.”</a:t>
            </a:r>
          </a:p>
        </p:txBody>
      </p:sp>
    </p:spTree>
    <p:extLst>
      <p:ext uri="{BB962C8B-B14F-4D97-AF65-F5344CB8AC3E}">
        <p14:creationId xmlns:p14="http://schemas.microsoft.com/office/powerpoint/2010/main" val="2400166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calidad</a:t>
            </a:r>
          </a:p>
        </p:txBody>
      </p:sp>
      <p:sp>
        <p:nvSpPr>
          <p:cNvPr id="3" name="Marcador de contenido 2"/>
          <p:cNvSpPr>
            <a:spLocks noGrp="1"/>
          </p:cNvSpPr>
          <p:nvPr>
            <p:ph idx="1"/>
          </p:nvPr>
        </p:nvSpPr>
        <p:spPr/>
        <p:txBody>
          <a:bodyPr/>
          <a:lstStyle/>
          <a:p>
            <a:r>
              <a:rPr lang="es-CO" dirty="0"/>
              <a:t>“El BFC-NIA para EMC se ha desarrollado sobre la base de que el auditor que realiza el encargo es miembro de una firma de auditoría que está sujeta a las Normas de Gestión de la Calidad NIGC) del IAASB,23 o a requerimientos nacionales que son al menos igual de exigentes.”</a:t>
            </a:r>
          </a:p>
        </p:txBody>
      </p:sp>
    </p:spTree>
    <p:extLst>
      <p:ext uri="{BB962C8B-B14F-4D97-AF65-F5344CB8AC3E}">
        <p14:creationId xmlns:p14="http://schemas.microsoft.com/office/powerpoint/2010/main" val="1498331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Histórico cambio de posición</a:t>
            </a:r>
          </a:p>
        </p:txBody>
      </p:sp>
      <p:sp>
        <p:nvSpPr>
          <p:cNvPr id="3" name="Marcador de contenido 2"/>
          <p:cNvSpPr>
            <a:spLocks noGrp="1"/>
          </p:cNvSpPr>
          <p:nvPr>
            <p:ph idx="1"/>
          </p:nvPr>
        </p:nvSpPr>
        <p:spPr/>
        <p:txBody>
          <a:bodyPr>
            <a:normAutofit lnSpcReduction="10000"/>
          </a:bodyPr>
          <a:lstStyle/>
          <a:p>
            <a:r>
              <a:rPr lang="es-CO" dirty="0"/>
              <a:t>El IAASB cambió de posición luego de muchos años sosteniendo que las normas de auditoría podían aplicarse a todo tipo de entidades.</a:t>
            </a:r>
          </a:p>
          <a:p>
            <a:r>
              <a:rPr lang="es-CO" dirty="0"/>
              <a:t>Véase: </a:t>
            </a:r>
            <a:r>
              <a:rPr lang="es-CO" dirty="0">
                <a:hlinkClick r:id="rId2"/>
              </a:rPr>
              <a:t>Guía para el uso de las Normas Internacionales de Auditoría en auditorías de pequeñas y Medianas Empresas</a:t>
            </a:r>
            <a:endParaRPr lang="es-CO" dirty="0"/>
          </a:p>
          <a:p>
            <a:r>
              <a:rPr lang="es-CO" dirty="0"/>
              <a:t>Sin embargo, ante la presión de las pequeñas firmas, en diciembre de 2020, “La Junta discutió y aprobó una propuesta de proyecto para el desarrollo de un estándar separado para auditorías de los estados financieros de las LCE y discutió asuntos específicos relacionados con el borrador de trabajo inicial de la norma.”</a:t>
            </a:r>
          </a:p>
        </p:txBody>
      </p:sp>
    </p:spTree>
    <p:extLst>
      <p:ext uri="{BB962C8B-B14F-4D97-AF65-F5344CB8AC3E}">
        <p14:creationId xmlns:p14="http://schemas.microsoft.com/office/powerpoint/2010/main" val="3843005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Los documentos adjuntos</a:t>
            </a:r>
          </a:p>
        </p:txBody>
      </p:sp>
      <p:sp>
        <p:nvSpPr>
          <p:cNvPr id="3" name="Marcador de contenido 2"/>
          <p:cNvSpPr>
            <a:spLocks noGrp="1"/>
          </p:cNvSpPr>
          <p:nvPr>
            <p:ph idx="1"/>
          </p:nvPr>
        </p:nvSpPr>
        <p:spPr/>
        <p:txBody>
          <a:bodyPr/>
          <a:lstStyle/>
          <a:p>
            <a:r>
              <a:rPr lang="es-CO" dirty="0"/>
              <a:t>“El MEE (material explicativo esencial) en sí mismo no impone un requerimiento ni amplía ningún requerimiento. Por el contrario, se utiliza cuando la explicación u orientación que proporciona se considera tan importante que incluirlo en la norma propuesta y colocarlo junto con los requerimientos, se considera necesario e informativo para un conocimiento adecuad de los requerimientos.”</a:t>
            </a:r>
          </a:p>
        </p:txBody>
      </p:sp>
    </p:spTree>
    <p:extLst>
      <p:ext uri="{BB962C8B-B14F-4D97-AF65-F5344CB8AC3E}">
        <p14:creationId xmlns:p14="http://schemas.microsoft.com/office/powerpoint/2010/main" val="2524370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Contenido del estándar propuesto</a:t>
            </a:r>
          </a:p>
        </p:txBody>
      </p:sp>
      <p:sp>
        <p:nvSpPr>
          <p:cNvPr id="3" name="Marcador de contenido 2"/>
          <p:cNvSpPr>
            <a:spLocks noGrp="1"/>
          </p:cNvSpPr>
          <p:nvPr>
            <p:ph idx="1"/>
          </p:nvPr>
        </p:nvSpPr>
        <p:spPr/>
        <p:txBody>
          <a:bodyPr/>
          <a:lstStyle/>
          <a:p>
            <a:r>
              <a:rPr lang="es-CO" dirty="0"/>
              <a:t>“El contenido (es decir, los requerimientos y el MEE relacionado) del BFC-NIA para EMC se ha agrupado en nueve "Partes" que siguen el flujo de un encargo de auditoría (en lugar de por materia o tema como las NIA). Las Partes están precedidas por un Prefacio a la norma y la Obligatoriedad (como se explicó anteriormente).”</a:t>
            </a:r>
          </a:p>
        </p:txBody>
      </p:sp>
    </p:spTree>
    <p:extLst>
      <p:ext uri="{BB962C8B-B14F-4D97-AF65-F5344CB8AC3E}">
        <p14:creationId xmlns:p14="http://schemas.microsoft.com/office/powerpoint/2010/main" val="261637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partes</a:t>
            </a:r>
          </a:p>
        </p:txBody>
      </p:sp>
      <p:sp>
        <p:nvSpPr>
          <p:cNvPr id="3" name="Marcador de contenido 2"/>
          <p:cNvSpPr>
            <a:spLocks noGrp="1"/>
          </p:cNvSpPr>
          <p:nvPr>
            <p:ph idx="1"/>
          </p:nvPr>
        </p:nvSpPr>
        <p:spPr/>
        <p:txBody>
          <a:bodyPr>
            <a:normAutofit fontScale="85000" lnSpcReduction="20000"/>
          </a:bodyPr>
          <a:lstStyle/>
          <a:p>
            <a:r>
              <a:rPr lang="es-CO" dirty="0"/>
              <a:t>Parte 1: Conceptos Fundamentales, Principios Generales y Requerimientos Generales</a:t>
            </a:r>
          </a:p>
          <a:p>
            <a:r>
              <a:rPr lang="es-CO" dirty="0"/>
              <a:t>Parte 2: Evidencia de Auditoría y documentación</a:t>
            </a:r>
          </a:p>
          <a:p>
            <a:r>
              <a:rPr lang="es-CO" dirty="0"/>
              <a:t>Parte 3: Gestión de la Calidad del Encargo</a:t>
            </a:r>
          </a:p>
          <a:p>
            <a:r>
              <a:rPr lang="es-CO" dirty="0"/>
              <a:t>Parte 4: Aceptación o Continuidad de un Encargo de Auditoría y Encargos de Auditoría Iniciales</a:t>
            </a:r>
          </a:p>
          <a:p>
            <a:r>
              <a:rPr lang="es-CO" dirty="0"/>
              <a:t>Parte 5: Planificación</a:t>
            </a:r>
          </a:p>
          <a:p>
            <a:r>
              <a:rPr lang="es-CO" dirty="0"/>
              <a:t>Parte 6: Identificación y Valoración de Riesgos</a:t>
            </a:r>
          </a:p>
          <a:p>
            <a:r>
              <a:rPr lang="es-CO" dirty="0"/>
              <a:t>Parte 7: Respuestas a los Riesgos Valorados de Incorrección Material</a:t>
            </a:r>
          </a:p>
          <a:p>
            <a:r>
              <a:rPr lang="es-CO" dirty="0"/>
              <a:t>Parte 8: Concluyendo</a:t>
            </a:r>
          </a:p>
          <a:p>
            <a:r>
              <a:rPr lang="es-CO" dirty="0"/>
              <a:t>Parte 9: Formación de la opinión e Informe</a:t>
            </a:r>
          </a:p>
        </p:txBody>
      </p:sp>
    </p:spTree>
    <p:extLst>
      <p:ext uri="{BB962C8B-B14F-4D97-AF65-F5344CB8AC3E}">
        <p14:creationId xmlns:p14="http://schemas.microsoft.com/office/powerpoint/2010/main" val="4085388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documentación</a:t>
            </a:r>
          </a:p>
        </p:txBody>
      </p:sp>
      <p:sp>
        <p:nvSpPr>
          <p:cNvPr id="3" name="Marcador de contenido 2"/>
          <p:cNvSpPr>
            <a:spLocks noGrp="1"/>
          </p:cNvSpPr>
          <p:nvPr>
            <p:ph idx="1"/>
          </p:nvPr>
        </p:nvSpPr>
        <p:spPr/>
        <p:txBody>
          <a:bodyPr>
            <a:normAutofit fontScale="92500"/>
          </a:bodyPr>
          <a:lstStyle/>
          <a:p>
            <a:r>
              <a:rPr lang="es-CO" dirty="0"/>
              <a:t>“Los requerimientos de documentación incluyen principios generales en la Parte 2, sobre la base de que  la  documentación  debe  ser  suficiente  para  permitir  que  un  auditor  experimentado,  sin experiencia previa con la auditoría, comprenda la naturaleza, momento de realización y alcance de </a:t>
            </a:r>
            <a:br>
              <a:rPr lang="es-CO" dirty="0"/>
            </a:br>
            <a:r>
              <a:rPr lang="es-CO" dirty="0"/>
              <a:t>los procedimientos de auditoría realizados, los resultados delos procedimientos de auditoría y la </a:t>
            </a:r>
            <a:br>
              <a:rPr lang="es-CO" dirty="0"/>
            </a:br>
            <a:r>
              <a:rPr lang="es-CO" dirty="0"/>
              <a:t>evidencia de auditoría obtenida, cuestiones significativas que surjan durante la auditoría y las </a:t>
            </a:r>
            <a:br>
              <a:rPr lang="es-CO" dirty="0"/>
            </a:br>
            <a:r>
              <a:rPr lang="es-CO" dirty="0"/>
              <a:t>conclusiones al respecto, incluidos los juicios profesionales significativos realizados para llegar a </a:t>
            </a:r>
            <a:br>
              <a:rPr lang="es-CO" dirty="0"/>
            </a:br>
            <a:r>
              <a:rPr lang="es-CO" dirty="0"/>
              <a:t>esas conclusiones.”</a:t>
            </a:r>
          </a:p>
        </p:txBody>
      </p:sp>
    </p:spTree>
    <p:extLst>
      <p:ext uri="{BB962C8B-B14F-4D97-AF65-F5344CB8AC3E}">
        <p14:creationId xmlns:p14="http://schemas.microsoft.com/office/powerpoint/2010/main" val="2777626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actualizaciones</a:t>
            </a:r>
          </a:p>
        </p:txBody>
      </p:sp>
      <p:sp>
        <p:nvSpPr>
          <p:cNvPr id="3" name="Marcador de contenido 2"/>
          <p:cNvSpPr>
            <a:spLocks noGrp="1"/>
          </p:cNvSpPr>
          <p:nvPr>
            <p:ph idx="1"/>
          </p:nvPr>
        </p:nvSpPr>
        <p:spPr/>
        <p:txBody>
          <a:bodyPr>
            <a:normAutofit lnSpcReduction="10000"/>
          </a:bodyPr>
          <a:lstStyle/>
          <a:p>
            <a:r>
              <a:rPr lang="es-CO" dirty="0"/>
              <a:t>“Por lo tanto, en general, el IAASB acordó comprometerse a proponer que las modificaciones a el BFC-NIA para EMC se realizarán periódicamente cuando se emprendan proyectos para revisar las NIA. Como parte de cada proyecto de las NIA, se pretende que haya una consideración explícita de cuándo se realizarán los cambios al BFC-NIA para EMC, y se desarrollarán propuestas para los cambios que se necesitan en el BFC-NIA para EMC en consecuencia. Además, al desarrollar un proyecto de norma para las revisiones del BFC-NIA para EMC, el IAASB también consideraría cualquier problema específico que se haya llamado la atención del IAASB con respecto a la aplicación del BFC-NIA para EMC.”</a:t>
            </a:r>
          </a:p>
        </p:txBody>
      </p:sp>
    </p:spTree>
    <p:extLst>
      <p:ext uri="{BB962C8B-B14F-4D97-AF65-F5344CB8AC3E}">
        <p14:creationId xmlns:p14="http://schemas.microsoft.com/office/powerpoint/2010/main" val="4062253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Entrada en vigor</a:t>
            </a:r>
          </a:p>
        </p:txBody>
      </p:sp>
      <p:sp>
        <p:nvSpPr>
          <p:cNvPr id="3" name="Marcador de contenido 2"/>
          <p:cNvSpPr>
            <a:spLocks noGrp="1"/>
          </p:cNvSpPr>
          <p:nvPr>
            <p:ph idx="1"/>
          </p:nvPr>
        </p:nvSpPr>
        <p:spPr/>
        <p:txBody>
          <a:bodyPr>
            <a:normAutofit/>
          </a:bodyPr>
          <a:lstStyle/>
          <a:p>
            <a:r>
              <a:rPr lang="es-CO" dirty="0"/>
              <a:t>“Entrada en vigor—reconociendo que la NIA para EMC es una nueva norma, y dada la necesidad de 	un debido proceso y traducción nacionales, en su caso, el IAASB cree que una fecha de vigencia apropiada para la norma sería para los períodos de presentación de información financieros que comiencen al menos 18 meses después de la fecha de aprobación de una norma final. Se permitiría y alentaría la aplicación anticipada. El IAASB agradece los comentarios sobre si esto proporcionara un período suficiente para respaldar la implementación eficaz de la NIA para EMC.”</a:t>
            </a:r>
          </a:p>
        </p:txBody>
      </p:sp>
    </p:spTree>
    <p:extLst>
      <p:ext uri="{BB962C8B-B14F-4D97-AF65-F5344CB8AC3E}">
        <p14:creationId xmlns:p14="http://schemas.microsoft.com/office/powerpoint/2010/main" val="2318562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conclusión</a:t>
            </a:r>
          </a:p>
        </p:txBody>
      </p:sp>
      <p:sp>
        <p:nvSpPr>
          <p:cNvPr id="3" name="Marcador de contenido 2"/>
          <p:cNvSpPr>
            <a:spLocks noGrp="1"/>
          </p:cNvSpPr>
          <p:nvPr>
            <p:ph idx="1"/>
          </p:nvPr>
        </p:nvSpPr>
        <p:spPr/>
        <p:txBody>
          <a:bodyPr/>
          <a:lstStyle/>
          <a:p>
            <a:r>
              <a:rPr lang="es-CO" dirty="0"/>
              <a:t>Si se expide este estándar y se incorpora al derecho contable colombiano, los contadores no podrán hacer lo que les parezca para opinar sobre los estados financieros de las entidades menos complejas, porque tendrían que aplicar el enfoque de riesgos y dar cumplimiento a las demás exigencias de la norma. Esto profesionalizaría </a:t>
            </a:r>
            <a:r>
              <a:rPr lang="es-CO"/>
              <a:t>el trabajo.</a:t>
            </a:r>
          </a:p>
        </p:txBody>
      </p:sp>
    </p:spTree>
    <p:extLst>
      <p:ext uri="{BB962C8B-B14F-4D97-AF65-F5344CB8AC3E}">
        <p14:creationId xmlns:p14="http://schemas.microsoft.com/office/powerpoint/2010/main" val="522232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E45422-4631-4EFC-B193-5A7BAA7BB2E0}"/>
              </a:ext>
            </a:extLst>
          </p:cNvPr>
          <p:cNvSpPr>
            <a:spLocks noGrp="1"/>
          </p:cNvSpPr>
          <p:nvPr>
            <p:ph idx="1"/>
          </p:nvPr>
        </p:nvSpPr>
        <p:spPr>
          <a:xfrm>
            <a:off x="684212" y="685800"/>
            <a:ext cx="8534400" cy="5105400"/>
          </a:xfrm>
        </p:spPr>
        <p:txBody>
          <a:bodyPr>
            <a:noAutofit/>
          </a:bodyPr>
          <a:lstStyle/>
          <a:p>
            <a:r>
              <a:rPr lang="es-CO" sz="8000" dirty="0"/>
              <a:t>Por su amable atención, muchas gracias</a:t>
            </a:r>
          </a:p>
        </p:txBody>
      </p:sp>
    </p:spTree>
    <p:extLst>
      <p:ext uri="{BB962C8B-B14F-4D97-AF65-F5344CB8AC3E}">
        <p14:creationId xmlns:p14="http://schemas.microsoft.com/office/powerpoint/2010/main" val="426699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4212" y="4713316"/>
            <a:ext cx="8534400" cy="1281083"/>
          </a:xfrm>
        </p:spPr>
        <p:txBody>
          <a:bodyPr/>
          <a:lstStyle/>
          <a:p>
            <a:r>
              <a:rPr lang="es-CO" dirty="0"/>
              <a:t>Situación en </a:t>
            </a:r>
            <a:r>
              <a:rPr lang="es-CO" dirty="0" err="1"/>
              <a:t>colombia</a:t>
            </a:r>
            <a:r>
              <a:rPr lang="es-CO" dirty="0"/>
              <a:t> (1)</a:t>
            </a:r>
          </a:p>
        </p:txBody>
      </p:sp>
      <p:sp>
        <p:nvSpPr>
          <p:cNvPr id="3" name="Marcador de contenido 2"/>
          <p:cNvSpPr>
            <a:spLocks noGrp="1"/>
          </p:cNvSpPr>
          <p:nvPr>
            <p:ph idx="1"/>
          </p:nvPr>
        </p:nvSpPr>
        <p:spPr>
          <a:xfrm>
            <a:off x="684212" y="290945"/>
            <a:ext cx="8534400" cy="4264429"/>
          </a:xfrm>
        </p:spPr>
        <p:txBody>
          <a:bodyPr>
            <a:normAutofit fontScale="77500" lnSpcReduction="20000"/>
          </a:bodyPr>
          <a:lstStyle/>
          <a:p>
            <a:r>
              <a:rPr lang="es-CO" dirty="0"/>
              <a:t>Decreto Único Reglamentario 2420 de 2015: ART. 1.2.1.2.— </a:t>
            </a:r>
            <a:r>
              <a:rPr lang="es-CO" b="1" dirty="0"/>
              <a:t>Modificado. D.R. 2132/2016, art. 3º.</a:t>
            </a:r>
            <a:r>
              <a:rPr lang="es-CO" dirty="0"/>
              <a:t> </a:t>
            </a:r>
            <a:r>
              <a:rPr lang="es-CO" b="1" dirty="0"/>
              <a:t>Ámbito de aplicación. </a:t>
            </a:r>
            <a:r>
              <a:rPr lang="es-CO" dirty="0"/>
              <a:t>El presente título será de aplicación obligatoria para todos los contadores públicos, en las siguientes condiciones:</a:t>
            </a:r>
          </a:p>
          <a:p>
            <a:r>
              <a:rPr lang="es-CO" dirty="0"/>
              <a:t>1. Los revisores fiscales que presten sus servicios, a entidades del grupo 1, y a las entidades del grupo 2 que tengan más de 30.000 salarios mínimos mensuales legales vigentes (</a:t>
            </a:r>
            <a:r>
              <a:rPr lang="es-CO" dirty="0" err="1"/>
              <a:t>smmlv</a:t>
            </a:r>
            <a:r>
              <a:rPr lang="es-CO" dirty="0"/>
              <a:t>)de activos o, más de 200 trabajadores, en los términos establecidos para tales efectos en el título 1 de la parte 1 del libro 1 y en el título 2 de la parte 1 del libro 1, respectivamente, del Decreto 2420 de 2015 y normas posteriores que lo modifiquen, adicionen o sustituyan, así como a los revisores fiscales que dictaminen estados financieros consolidados de estas entidades, aplicarán las NIA contenidas en el anexo 4</a:t>
            </a:r>
            <a:r>
              <a:rPr lang="es-CO" b="1" dirty="0"/>
              <a:t>*</a:t>
            </a:r>
            <a:r>
              <a:rPr lang="es-CO" dirty="0"/>
              <a:t>, o el anexo que lo modifique o adicione, de dicho Decreto 2420 de 2015, en cumplimiento de las responsabilidades contenidas en los artículos 207, numeral 7º, y 208 del Código de Comercio, en relación con el dictamen de los estados financieros, y aplicarán las ISAE contenidas en dicho anexo 4</a:t>
            </a:r>
            <a:r>
              <a:rPr lang="es-CO" b="1" dirty="0"/>
              <a:t>*</a:t>
            </a:r>
            <a:r>
              <a:rPr lang="es-CO" dirty="0"/>
              <a:t>, o el anexo que lo modifique o adicione, en desarrollo de las responsabilidades contenidas en el artículo 209 del Código de Comercio, relacionadas con la evaluación del cumplimiento de las disposiciones estatutarias y de la asamblea o junta de socios y con la evaluación del control interno.</a:t>
            </a:r>
          </a:p>
        </p:txBody>
      </p:sp>
    </p:spTree>
    <p:extLst>
      <p:ext uri="{BB962C8B-B14F-4D97-AF65-F5344CB8AC3E}">
        <p14:creationId xmlns:p14="http://schemas.microsoft.com/office/powerpoint/2010/main" val="3020007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Situación en </a:t>
            </a:r>
            <a:r>
              <a:rPr lang="es-CO" dirty="0" err="1"/>
              <a:t>colombia</a:t>
            </a:r>
            <a:r>
              <a:rPr lang="es-CO" dirty="0"/>
              <a:t> (2)</a:t>
            </a:r>
          </a:p>
        </p:txBody>
      </p:sp>
      <p:sp>
        <p:nvSpPr>
          <p:cNvPr id="3" name="Marcador de contenido 2"/>
          <p:cNvSpPr>
            <a:spLocks noGrp="1"/>
          </p:cNvSpPr>
          <p:nvPr>
            <p:ph idx="1"/>
          </p:nvPr>
        </p:nvSpPr>
        <p:spPr/>
        <p:txBody>
          <a:bodyPr>
            <a:normAutofit fontScale="92500" lnSpcReduction="20000"/>
          </a:bodyPr>
          <a:lstStyle/>
          <a:p>
            <a:r>
              <a:rPr lang="es-CO" dirty="0"/>
              <a:t>A los revisores fiscales de las entidades que no pertenezcan al grupo 1 y que voluntariamente se acogieron a emplear el marco técnico normativo de dicho grupo, les será aplicable lo dispuesto en el presente artículo.</a:t>
            </a:r>
          </a:p>
          <a:p>
            <a:r>
              <a:rPr lang="es-CO" dirty="0"/>
              <a:t>2. Los revisores fiscales que presten sus servicios a las entidades estatales obligadas a aplicar el marco normativo para empresas que cotizan en el mercado de valores, o que captan o administran ahorro del público aplicarán las NIA contenidas en el anexo 4*, o el anexo que lo modifique o adicione, en relación con el dictamen de los estados financieros, sean estos individuales o consolidados, y aplicarán las ISAE, contenidas en dicho anexo, en relación con la evaluación del control interno y en cumplimiento de las disposiciones legales, estatutarias y de la asamblea o junta de socios.</a:t>
            </a:r>
          </a:p>
        </p:txBody>
      </p:sp>
    </p:spTree>
    <p:extLst>
      <p:ext uri="{BB962C8B-B14F-4D97-AF65-F5344CB8AC3E}">
        <p14:creationId xmlns:p14="http://schemas.microsoft.com/office/powerpoint/2010/main" val="113279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Situación en </a:t>
            </a:r>
            <a:r>
              <a:rPr lang="es-CO" dirty="0" err="1"/>
              <a:t>colombia</a:t>
            </a:r>
            <a:r>
              <a:rPr lang="es-CO" dirty="0"/>
              <a:t> (3)</a:t>
            </a:r>
          </a:p>
        </p:txBody>
      </p:sp>
      <p:sp>
        <p:nvSpPr>
          <p:cNvPr id="3" name="Marcador de contenido 2"/>
          <p:cNvSpPr>
            <a:spLocks noGrp="1"/>
          </p:cNvSpPr>
          <p:nvPr>
            <p:ph idx="1"/>
          </p:nvPr>
        </p:nvSpPr>
        <p:spPr/>
        <p:txBody>
          <a:bodyPr/>
          <a:lstStyle/>
          <a:p>
            <a:r>
              <a:rPr lang="es-CO" dirty="0"/>
              <a:t>3. Los revisores fiscales que presten sus servicios a entidades no contempladas en los numerales precedentes de este artículo, cualquiera sea el sector al que pertenezcan, para el cumplimiento de sus funciones, observarán los criterios establecidos en el artículo 7º de la Ley 43 de 1990 y demás normas que lo desarrollen; no obstante, los revisores fiscales a los que hace referencia el presente numeral podrán aplicar voluntariamente las NAI descritas en el numeral 1º anterior.</a:t>
            </a:r>
          </a:p>
        </p:txBody>
      </p:sp>
    </p:spTree>
    <p:extLst>
      <p:ext uri="{BB962C8B-B14F-4D97-AF65-F5344CB8AC3E}">
        <p14:creationId xmlns:p14="http://schemas.microsoft.com/office/powerpoint/2010/main" val="4192866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UN ENORME ERROR TÉCNICO</a:t>
            </a:r>
          </a:p>
        </p:txBody>
      </p:sp>
      <p:sp>
        <p:nvSpPr>
          <p:cNvPr id="3" name="Marcador de contenido 2"/>
          <p:cNvSpPr>
            <a:spLocks noGrp="1"/>
          </p:cNvSpPr>
          <p:nvPr>
            <p:ph idx="1"/>
          </p:nvPr>
        </p:nvSpPr>
        <p:spPr/>
        <p:txBody>
          <a:bodyPr/>
          <a:lstStyle/>
          <a:p>
            <a:r>
              <a:rPr lang="es-CO" dirty="0"/>
              <a:t>Las normas de auditoría generalmente aceptadas (artículo 7 de la Ley 43 de 1990), son las mismas normas de auditoría para información financiera histórica (Ley 1314 de 2009). Luego todos los profesionales de la contabilidad deben aplicar las mismas normas de aseguramiento de información.</a:t>
            </a:r>
          </a:p>
        </p:txBody>
      </p:sp>
    </p:spTree>
    <p:extLst>
      <p:ext uri="{BB962C8B-B14F-4D97-AF65-F5344CB8AC3E}">
        <p14:creationId xmlns:p14="http://schemas.microsoft.com/office/powerpoint/2010/main" val="922761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Propuesta de estándar</a:t>
            </a:r>
          </a:p>
        </p:txBody>
      </p:sp>
      <p:sp>
        <p:nvSpPr>
          <p:cNvPr id="3" name="Marcador de contenido 2"/>
          <p:cNvSpPr>
            <a:spLocks noGrp="1"/>
          </p:cNvSpPr>
          <p:nvPr>
            <p:ph idx="1"/>
          </p:nvPr>
        </p:nvSpPr>
        <p:spPr/>
        <p:txBody>
          <a:bodyPr/>
          <a:lstStyle/>
          <a:p>
            <a:r>
              <a:rPr lang="es-CO" dirty="0"/>
              <a:t>El 8 de septiembre de 2021, se emitió el documento </a:t>
            </a:r>
            <a:r>
              <a:rPr lang="en-US" i="1" dirty="0"/>
              <a:t>Proposed International Standard on Auditing of Financial Statements of Less Complex Entities</a:t>
            </a:r>
          </a:p>
          <a:p>
            <a:r>
              <a:rPr lang="es-CO" dirty="0"/>
              <a:t>El plazo para hacer comentarios se extiende hasta el 31 de enero de 2022</a:t>
            </a:r>
            <a:r>
              <a:rPr lang="es-CO" i="1" dirty="0"/>
              <a:t>.</a:t>
            </a:r>
          </a:p>
          <a:p>
            <a:r>
              <a:rPr lang="es-CO" dirty="0"/>
              <a:t>La historia del proyecto puede consultarse en </a:t>
            </a:r>
            <a:r>
              <a:rPr lang="es-CO" dirty="0">
                <a:hlinkClick r:id="rId2"/>
              </a:rPr>
              <a:t>https://www.iaasb.org/consultations-projects/audits-less-complex-entities</a:t>
            </a:r>
            <a:r>
              <a:rPr lang="es-CO" dirty="0"/>
              <a:t> </a:t>
            </a:r>
          </a:p>
        </p:txBody>
      </p:sp>
    </p:spTree>
    <p:extLst>
      <p:ext uri="{BB962C8B-B14F-4D97-AF65-F5344CB8AC3E}">
        <p14:creationId xmlns:p14="http://schemas.microsoft.com/office/powerpoint/2010/main" val="3261139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IMPORTANCIA DEL ASUNTO</a:t>
            </a:r>
          </a:p>
        </p:txBody>
      </p:sp>
      <p:sp>
        <p:nvSpPr>
          <p:cNvPr id="3" name="Marcador de contenido 2"/>
          <p:cNvSpPr>
            <a:spLocks noGrp="1"/>
          </p:cNvSpPr>
          <p:nvPr>
            <p:ph idx="1"/>
          </p:nvPr>
        </p:nvSpPr>
        <p:spPr/>
        <p:txBody>
          <a:bodyPr/>
          <a:lstStyle/>
          <a:p>
            <a:r>
              <a:rPr lang="es-CO" dirty="0"/>
              <a:t>“Se estima que más del 90% de las entidades en todo el mundo son entidades pequeñas y medianas (PYME),1 y algunas regiones estiman que el porcentaje podría ser mayor,</a:t>
            </a:r>
            <a:r>
              <a:rPr lang="es-CO" baseline="30000" dirty="0"/>
              <a:t>2</a:t>
            </a:r>
            <a:r>
              <a:rPr lang="es-CO" dirty="0"/>
              <a:t> como en la Unión Europea donde se estima que más de 99% de entidades son PYME.</a:t>
            </a:r>
            <a:r>
              <a:rPr lang="es-CO" baseline="30000" dirty="0"/>
              <a:t>3</a:t>
            </a:r>
            <a:r>
              <a:rPr lang="es-CO" dirty="0"/>
              <a:t>”</a:t>
            </a:r>
          </a:p>
        </p:txBody>
      </p:sp>
    </p:spTree>
    <p:extLst>
      <p:ext uri="{BB962C8B-B14F-4D97-AF65-F5344CB8AC3E}">
        <p14:creationId xmlns:p14="http://schemas.microsoft.com/office/powerpoint/2010/main" val="2664898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4212" y="4979324"/>
            <a:ext cx="8534400" cy="1015075"/>
          </a:xfrm>
        </p:spPr>
        <p:txBody>
          <a:bodyPr/>
          <a:lstStyle/>
          <a:p>
            <a:r>
              <a:rPr lang="es-CO" dirty="0"/>
              <a:t>EL PROBLEMA</a:t>
            </a:r>
          </a:p>
        </p:txBody>
      </p:sp>
      <p:sp>
        <p:nvSpPr>
          <p:cNvPr id="3" name="Marcador de contenido 2"/>
          <p:cNvSpPr>
            <a:spLocks noGrp="1"/>
          </p:cNvSpPr>
          <p:nvPr>
            <p:ph idx="1"/>
          </p:nvPr>
        </p:nvSpPr>
        <p:spPr>
          <a:xfrm>
            <a:off x="684212" y="685800"/>
            <a:ext cx="8534400" cy="4193771"/>
          </a:xfrm>
        </p:spPr>
        <p:txBody>
          <a:bodyPr>
            <a:normAutofit fontScale="92500" lnSpcReduction="10000"/>
          </a:bodyPr>
          <a:lstStyle/>
          <a:p>
            <a:r>
              <a:rPr lang="es-CO" dirty="0"/>
              <a:t>“Sin embargo,  con  estas  revisiones  ha  habido  una  creciente  preocupación  por  la  extensión, complejidad y comprensibilidad de estas normas y su aplicación a las auditorías de EMC. Por lo tanto, algunas partes interesadas han cuestionado si las NIA siguen siendo relevantes y pueden aplicarse de manera rentable a todas las auditorías.”</a:t>
            </a:r>
          </a:p>
          <a:p>
            <a:r>
              <a:rPr lang="es-CO" dirty="0"/>
              <a:t>“En respuesta a estas, y otras preocupaciones similares, varias jurisdicciones o regiones han emprendido iniciativas dirigidas a auditorías de entidades menos complejas (o más pequeñas).</a:t>
            </a:r>
            <a:r>
              <a:rPr lang="es-CO" baseline="30000" dirty="0"/>
              <a:t>12</a:t>
            </a:r>
            <a:r>
              <a:rPr lang="es-CO" dirty="0"/>
              <a:t> Además, algunas jurisdicciones han anunciado la intención de desarrollar normas o soluciones para auditorías de EMC dentro de sus jurisdicciones, o ya han elaborado un pronunciamiento. Estos desarrollos aumentan la probabilidad de fragmentación de las normas para una gran parte del mercado de auditoría.”</a:t>
            </a:r>
          </a:p>
        </p:txBody>
      </p:sp>
    </p:spTree>
    <p:extLst>
      <p:ext uri="{BB962C8B-B14F-4D97-AF65-F5344CB8AC3E}">
        <p14:creationId xmlns:p14="http://schemas.microsoft.com/office/powerpoint/2010/main" val="2221154078"/>
      </p:ext>
    </p:extLst>
  </p:cSld>
  <p:clrMapOvr>
    <a:masterClrMapping/>
  </p:clrMapOvr>
</p:sld>
</file>

<file path=ppt/theme/theme1.xml><?xml version="1.0" encoding="utf-8"?>
<a:theme xmlns:a="http://schemas.openxmlformats.org/drawingml/2006/main" name="Secto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205</TotalTime>
  <Words>2205</Words>
  <Application>Microsoft Office PowerPoint</Application>
  <PresentationFormat>Widescreen</PresentationFormat>
  <Paragraphs>75</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Century Gothic</vt:lpstr>
      <vt:lpstr>Wingdings 3</vt:lpstr>
      <vt:lpstr>Sector</vt:lpstr>
      <vt:lpstr>POSIBLE IMPACTO EN COLOMBIA DE UN ESTÁNDAR SOBRE AUDITORÍA DE LAS ENTIDADES MENOS COMPLEJAS </vt:lpstr>
      <vt:lpstr>Histórico cambio de posición</vt:lpstr>
      <vt:lpstr>Situación en colombia (1)</vt:lpstr>
      <vt:lpstr>Situación en colombia (2)</vt:lpstr>
      <vt:lpstr>Situación en colombia (3)</vt:lpstr>
      <vt:lpstr>UN ENORME ERROR TÉCNICO</vt:lpstr>
      <vt:lpstr>Propuesta de estándar</vt:lpstr>
      <vt:lpstr>IMPORTANCIA DEL ASUNTO</vt:lpstr>
      <vt:lpstr>EL PROBLEMA</vt:lpstr>
      <vt:lpstr>La estrategia</vt:lpstr>
      <vt:lpstr>El grado de seguridad</vt:lpstr>
      <vt:lpstr>La naturaleza</vt:lpstr>
      <vt:lpstr>exclusiones</vt:lpstr>
      <vt:lpstr>Política de las firmas</vt:lpstr>
      <vt:lpstr>Responsabilidad de las autoridades</vt:lpstr>
      <vt:lpstr>Enfoque del trabajo</vt:lpstr>
      <vt:lpstr>Deber del auditor</vt:lpstr>
      <vt:lpstr>Ética</vt:lpstr>
      <vt:lpstr>calidad</vt:lpstr>
      <vt:lpstr>Los documentos adjuntos</vt:lpstr>
      <vt:lpstr>Contenido del estándar propuesto</vt:lpstr>
      <vt:lpstr>partes</vt:lpstr>
      <vt:lpstr>documentación</vt:lpstr>
      <vt:lpstr>actualizaciones</vt:lpstr>
      <vt:lpstr>Entrada en vigor</vt:lpstr>
      <vt:lpstr>conclusión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POSIBLE IMPACTO EN COLOMBIA DE UN ESTÁNDAR SOBRE AUDITORÍA DE LAS ENTIDADES MENOS COMPLEJAS </dc:title>
  <dc:creator>Hernando Bermudez Gomez</dc:creator>
  <cp:lastModifiedBy>Hernando Bermúdez Gómez</cp:lastModifiedBy>
  <cp:revision>29</cp:revision>
  <dcterms:created xsi:type="dcterms:W3CDTF">2022-01-18T12:37:08Z</dcterms:created>
  <dcterms:modified xsi:type="dcterms:W3CDTF">2022-01-22T21:47:19Z</dcterms:modified>
</cp:coreProperties>
</file>