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9"/>
  </p:notesMasterIdLst>
  <p:sldIdLst>
    <p:sldId id="285" r:id="rId2"/>
    <p:sldId id="291" r:id="rId3"/>
    <p:sldId id="292" r:id="rId4"/>
    <p:sldId id="286" r:id="rId5"/>
    <p:sldId id="287" r:id="rId6"/>
    <p:sldId id="288" r:id="rId7"/>
    <p:sldId id="289" r:id="rId8"/>
    <p:sldId id="290" r:id="rId9"/>
    <p:sldId id="257" r:id="rId10"/>
    <p:sldId id="258" r:id="rId11"/>
    <p:sldId id="267" r:id="rId12"/>
    <p:sldId id="262" r:id="rId13"/>
    <p:sldId id="259" r:id="rId14"/>
    <p:sldId id="264" r:id="rId15"/>
    <p:sldId id="265" r:id="rId16"/>
    <p:sldId id="260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61" r:id="rId26"/>
    <p:sldId id="275" r:id="rId27"/>
    <p:sldId id="283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39" r:id="rId43"/>
    <p:sldId id="338" r:id="rId44"/>
    <p:sldId id="343" r:id="rId45"/>
    <p:sldId id="323" r:id="rId46"/>
    <p:sldId id="340" r:id="rId47"/>
    <p:sldId id="324" r:id="rId48"/>
    <p:sldId id="341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2" r:id="rId57"/>
    <p:sldId id="342" r:id="rId5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6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hyperlink" Target="HOJAS%20DE%20TRABAJO.xls" TargetMode="External"/><Relationship Id="rId4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hyperlink" Target="HOJAS%20DE%20TRABAJO.xls" TargetMode="External"/><Relationship Id="rId4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OJAS%20DE%20TRABAJO.xls" TargetMode="External"/><Relationship Id="rId2" Type="http://schemas.openxmlformats.org/officeDocument/2006/relationships/image" Target="../media/image10.jpeg"/><Relationship Id="rId1" Type="http://schemas.openxmlformats.org/officeDocument/2006/relationships/image" Target="../media/image9.gif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OJAS%20DE%20TRABAJO.xls" TargetMode="External"/><Relationship Id="rId2" Type="http://schemas.openxmlformats.org/officeDocument/2006/relationships/image" Target="../media/image13.jpeg"/><Relationship Id="rId1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E7FB12-C1CF-4595-A078-7CDB29F62C9D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93ECAAEF-B2F2-4F01-BDE5-22B2E00C8EA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Cgn96.001</a:t>
          </a:r>
        </a:p>
        <a:p>
          <a:r>
            <a:rPr lang="es-ES" b="1" dirty="0" smtClean="0">
              <a:solidFill>
                <a:schemeClr val="tx1"/>
              </a:solidFill>
            </a:rPr>
            <a:t>Cgn96.002</a:t>
          </a:r>
        </a:p>
        <a:p>
          <a:r>
            <a:rPr lang="es-ES" b="1" dirty="0" smtClean="0">
              <a:solidFill>
                <a:schemeClr val="tx1"/>
              </a:solidFill>
            </a:rPr>
            <a:t>Cgn98.003</a:t>
          </a:r>
          <a:endParaRPr lang="es-CO" b="1" dirty="0">
            <a:solidFill>
              <a:schemeClr val="tx1"/>
            </a:solidFill>
          </a:endParaRPr>
        </a:p>
      </dgm:t>
    </dgm:pt>
    <dgm:pt modelId="{E973DFCF-0FA4-410F-B852-EEAA92002FDA}" type="parTrans" cxnId="{A78304AF-8DB5-4ABB-AC66-DDA1075B0265}">
      <dgm:prSet/>
      <dgm:spPr/>
      <dgm:t>
        <a:bodyPr/>
        <a:lstStyle/>
        <a:p>
          <a:endParaRPr lang="es-CO"/>
        </a:p>
      </dgm:t>
    </dgm:pt>
    <dgm:pt modelId="{374ADAE0-0B2F-4F25-B7AC-28F2AD8F5E8A}" type="sibTrans" cxnId="{A78304AF-8DB5-4ABB-AC66-DDA1075B0265}">
      <dgm:prSet/>
      <dgm:spPr/>
      <dgm:t>
        <a:bodyPr/>
        <a:lstStyle/>
        <a:p>
          <a:endParaRPr lang="es-CO"/>
        </a:p>
      </dgm:t>
    </dgm:pt>
    <dgm:pt modelId="{35969213-A66B-407A-8BD0-E3F991E3EEC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Transporte</a:t>
          </a:r>
          <a:r>
            <a:rPr lang="es-ES" b="1" dirty="0" smtClean="0"/>
            <a:t> </a:t>
          </a:r>
          <a:endParaRPr lang="es-CO" b="1" dirty="0"/>
        </a:p>
      </dgm:t>
    </dgm:pt>
    <dgm:pt modelId="{62699DFD-CB01-4DA1-956A-8B4E4D6E5DAB}" type="parTrans" cxnId="{6BBB71BF-76E7-4772-AD57-9E0BCE3C9AB7}">
      <dgm:prSet/>
      <dgm:spPr/>
      <dgm:t>
        <a:bodyPr/>
        <a:lstStyle/>
        <a:p>
          <a:endParaRPr lang="es-CO"/>
        </a:p>
      </dgm:t>
    </dgm:pt>
    <dgm:pt modelId="{55B4D8E5-4050-44F9-B595-395362FE10CB}" type="sibTrans" cxnId="{6BBB71BF-76E7-4772-AD57-9E0BCE3C9AB7}">
      <dgm:prSet/>
      <dgm:spPr/>
      <dgm:t>
        <a:bodyPr/>
        <a:lstStyle/>
        <a:p>
          <a:endParaRPr lang="es-CO"/>
        </a:p>
      </dgm:t>
    </dgm:pt>
    <dgm:pt modelId="{5A1425DD-5809-40AD-A060-8F758CD547F7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Recepción</a:t>
          </a:r>
        </a:p>
        <a:p>
          <a:r>
            <a:rPr lang="es-ES" b="1" dirty="0" smtClean="0">
              <a:solidFill>
                <a:srgbClr val="FF0000"/>
              </a:solidFill>
            </a:rPr>
            <a:t>Validación</a:t>
          </a:r>
        </a:p>
        <a:p>
          <a:r>
            <a:rPr lang="es-ES" b="1" dirty="0" smtClean="0">
              <a:solidFill>
                <a:srgbClr val="FF0000"/>
              </a:solidFill>
            </a:rPr>
            <a:t>Gestión</a:t>
          </a:r>
        </a:p>
        <a:p>
          <a:r>
            <a:rPr lang="es-ES" b="1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Consolidación </a:t>
          </a:r>
          <a:endParaRPr lang="es-CO" b="1" dirty="0">
            <a:solidFill>
              <a:schemeClr val="tx1"/>
            </a:solidFill>
          </a:endParaRPr>
        </a:p>
      </dgm:t>
    </dgm:pt>
    <dgm:pt modelId="{695E136D-4274-478B-B4C8-EE2C8E37987E}" type="parTrans" cxnId="{9FD4F984-5872-43B9-9E4A-76089A9417F7}">
      <dgm:prSet/>
      <dgm:spPr/>
      <dgm:t>
        <a:bodyPr/>
        <a:lstStyle/>
        <a:p>
          <a:endParaRPr lang="es-CO"/>
        </a:p>
      </dgm:t>
    </dgm:pt>
    <dgm:pt modelId="{DC88482B-E601-40BE-A864-4D867C7052BD}" type="sibTrans" cxnId="{9FD4F984-5872-43B9-9E4A-76089A9417F7}">
      <dgm:prSet/>
      <dgm:spPr/>
      <dgm:t>
        <a:bodyPr/>
        <a:lstStyle/>
        <a:p>
          <a:endParaRPr lang="es-CO"/>
        </a:p>
      </dgm:t>
    </dgm:pt>
    <dgm:pt modelId="{3A07F624-8526-4816-B94C-105751FEF713}" type="pres">
      <dgm:prSet presAssocID="{B0E7FB12-C1CF-4595-A078-7CDB29F62C9D}" presName="Name0" presStyleCnt="0">
        <dgm:presLayoutVars>
          <dgm:dir/>
          <dgm:resizeHandles val="exact"/>
        </dgm:presLayoutVars>
      </dgm:prSet>
      <dgm:spPr/>
    </dgm:pt>
    <dgm:pt modelId="{06C93332-15B4-4622-8323-CB23B3E1FF17}" type="pres">
      <dgm:prSet presAssocID="{B0E7FB12-C1CF-4595-A078-7CDB29F62C9D}" presName="fgShape" presStyleLbl="fgShp" presStyleIdx="0" presStyleCnt="1"/>
      <dgm:spPr>
        <a:prstGeom prst="rightArrow">
          <a:avLst/>
        </a:prstGeom>
      </dgm:spPr>
    </dgm:pt>
    <dgm:pt modelId="{F5AA287F-1455-474D-B598-D2686D24F5E1}" type="pres">
      <dgm:prSet presAssocID="{B0E7FB12-C1CF-4595-A078-7CDB29F62C9D}" presName="linComp" presStyleCnt="0"/>
      <dgm:spPr/>
    </dgm:pt>
    <dgm:pt modelId="{EE9D28D5-97C4-4E7B-B703-35CD186C3423}" type="pres">
      <dgm:prSet presAssocID="{93ECAAEF-B2F2-4F01-BDE5-22B2E00C8EAA}" presName="compNode" presStyleCnt="0"/>
      <dgm:spPr/>
    </dgm:pt>
    <dgm:pt modelId="{44856526-0454-497E-95B3-D640CF6B1239}" type="pres">
      <dgm:prSet presAssocID="{93ECAAEF-B2F2-4F01-BDE5-22B2E00C8EAA}" presName="bkgdShape" presStyleLbl="node1" presStyleIdx="0" presStyleCnt="3"/>
      <dgm:spPr/>
      <dgm:t>
        <a:bodyPr/>
        <a:lstStyle/>
        <a:p>
          <a:endParaRPr lang="es-CO"/>
        </a:p>
      </dgm:t>
    </dgm:pt>
    <dgm:pt modelId="{F7172C24-5698-4E90-BA3C-02C4DC311309}" type="pres">
      <dgm:prSet presAssocID="{93ECAAEF-B2F2-4F01-BDE5-22B2E00C8EA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B481B6-5FAD-4A80-BA27-AC2DF472EE11}" type="pres">
      <dgm:prSet presAssocID="{93ECAAEF-B2F2-4F01-BDE5-22B2E00C8EAA}" presName="invisiNode" presStyleLbl="node1" presStyleIdx="0" presStyleCnt="3"/>
      <dgm:spPr/>
    </dgm:pt>
    <dgm:pt modelId="{A83953D9-7F07-44AE-BEF6-116349F251FB}" type="pres">
      <dgm:prSet presAssocID="{93ECAAEF-B2F2-4F01-BDE5-22B2E00C8EAA}" presName="imagNode" presStyleLbl="fg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936674D-F75B-4BA0-865C-8DEA2D702660}" type="pres">
      <dgm:prSet presAssocID="{374ADAE0-0B2F-4F25-B7AC-28F2AD8F5E8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BBFE941-EA1B-4D9F-87F7-AB40745CA7C0}" type="pres">
      <dgm:prSet presAssocID="{35969213-A66B-407A-8BD0-E3F991E3EEC9}" presName="compNode" presStyleCnt="0"/>
      <dgm:spPr/>
    </dgm:pt>
    <dgm:pt modelId="{28D704A1-1FDF-4BF8-AAB4-BA25180BAEBE}" type="pres">
      <dgm:prSet presAssocID="{35969213-A66B-407A-8BD0-E3F991E3EEC9}" presName="bkgdShape" presStyleLbl="node1" presStyleIdx="1" presStyleCnt="3"/>
      <dgm:spPr/>
      <dgm:t>
        <a:bodyPr/>
        <a:lstStyle/>
        <a:p>
          <a:endParaRPr lang="es-CO"/>
        </a:p>
      </dgm:t>
    </dgm:pt>
    <dgm:pt modelId="{F134BBA6-44C3-4177-9ACC-E8CB0CA0C1DE}" type="pres">
      <dgm:prSet presAssocID="{35969213-A66B-407A-8BD0-E3F991E3EEC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85D430-F8B1-4863-AC75-74F0A3F1FC8E}" type="pres">
      <dgm:prSet presAssocID="{35969213-A66B-407A-8BD0-E3F991E3EEC9}" presName="invisiNode" presStyleLbl="node1" presStyleIdx="1" presStyleCnt="3"/>
      <dgm:spPr/>
    </dgm:pt>
    <dgm:pt modelId="{213D11CC-5EEC-44DE-BC6F-6C93A9CA8FE3}" type="pres">
      <dgm:prSet presAssocID="{35969213-A66B-407A-8BD0-E3F991E3EEC9}" presName="imagNode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12F7D863-2B03-4216-910A-ADE306881D7F}" type="pres">
      <dgm:prSet presAssocID="{55B4D8E5-4050-44F9-B595-395362FE10CB}" presName="sibTrans" presStyleLbl="sibTrans2D1" presStyleIdx="0" presStyleCnt="0"/>
      <dgm:spPr/>
      <dgm:t>
        <a:bodyPr/>
        <a:lstStyle/>
        <a:p>
          <a:endParaRPr lang="es-CO"/>
        </a:p>
      </dgm:t>
    </dgm:pt>
    <dgm:pt modelId="{8F4B12A0-D7FE-40BE-BC94-9ACB73F6F96A}" type="pres">
      <dgm:prSet presAssocID="{5A1425DD-5809-40AD-A060-8F758CD547F7}" presName="compNode" presStyleCnt="0"/>
      <dgm:spPr/>
    </dgm:pt>
    <dgm:pt modelId="{2988A24E-7395-4699-8D8A-6D986E8B1AAC}" type="pres">
      <dgm:prSet presAssocID="{5A1425DD-5809-40AD-A060-8F758CD547F7}" presName="bkgdShape" presStyleLbl="node1" presStyleIdx="2" presStyleCnt="3" custLinFactNeighborY="1384"/>
      <dgm:spPr/>
      <dgm:t>
        <a:bodyPr/>
        <a:lstStyle/>
        <a:p>
          <a:endParaRPr lang="es-CO"/>
        </a:p>
      </dgm:t>
    </dgm:pt>
    <dgm:pt modelId="{CD68265F-87C4-4180-AA65-E5879F0787E1}" type="pres">
      <dgm:prSet presAssocID="{5A1425DD-5809-40AD-A060-8F758CD547F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BD1921-B3CA-46D9-B085-1C4E11193242}" type="pres">
      <dgm:prSet presAssocID="{5A1425DD-5809-40AD-A060-8F758CD547F7}" presName="invisiNode" presStyleLbl="node1" presStyleIdx="2" presStyleCnt="3"/>
      <dgm:spPr/>
    </dgm:pt>
    <dgm:pt modelId="{FCA8FFB4-4F1C-42C9-AA60-5047EA410BCB}" type="pres">
      <dgm:prSet presAssocID="{5A1425DD-5809-40AD-A060-8F758CD547F7}" presName="imagNode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A78304AF-8DB5-4ABB-AC66-DDA1075B0265}" srcId="{B0E7FB12-C1CF-4595-A078-7CDB29F62C9D}" destId="{93ECAAEF-B2F2-4F01-BDE5-22B2E00C8EAA}" srcOrd="0" destOrd="0" parTransId="{E973DFCF-0FA4-410F-B852-EEAA92002FDA}" sibTransId="{374ADAE0-0B2F-4F25-B7AC-28F2AD8F5E8A}"/>
    <dgm:cxn modelId="{7B211FE8-30A7-45F4-80E6-A65ABE3BD14C}" type="presOf" srcId="{5A1425DD-5809-40AD-A060-8F758CD547F7}" destId="{2988A24E-7395-4699-8D8A-6D986E8B1AAC}" srcOrd="0" destOrd="0" presId="urn:microsoft.com/office/officeart/2005/8/layout/hList7#1"/>
    <dgm:cxn modelId="{DED7AF25-CA22-4140-BC63-2D590A4A54E0}" type="presOf" srcId="{35969213-A66B-407A-8BD0-E3F991E3EEC9}" destId="{28D704A1-1FDF-4BF8-AAB4-BA25180BAEBE}" srcOrd="0" destOrd="0" presId="urn:microsoft.com/office/officeart/2005/8/layout/hList7#1"/>
    <dgm:cxn modelId="{9FD4F984-5872-43B9-9E4A-76089A9417F7}" srcId="{B0E7FB12-C1CF-4595-A078-7CDB29F62C9D}" destId="{5A1425DD-5809-40AD-A060-8F758CD547F7}" srcOrd="2" destOrd="0" parTransId="{695E136D-4274-478B-B4C8-EE2C8E37987E}" sibTransId="{DC88482B-E601-40BE-A864-4D867C7052BD}"/>
    <dgm:cxn modelId="{7ADC3A9A-BB4F-420C-B34B-B6E70F94E8FB}" type="presOf" srcId="{5A1425DD-5809-40AD-A060-8F758CD547F7}" destId="{CD68265F-87C4-4180-AA65-E5879F0787E1}" srcOrd="1" destOrd="0" presId="urn:microsoft.com/office/officeart/2005/8/layout/hList7#1"/>
    <dgm:cxn modelId="{6BBB71BF-76E7-4772-AD57-9E0BCE3C9AB7}" srcId="{B0E7FB12-C1CF-4595-A078-7CDB29F62C9D}" destId="{35969213-A66B-407A-8BD0-E3F991E3EEC9}" srcOrd="1" destOrd="0" parTransId="{62699DFD-CB01-4DA1-956A-8B4E4D6E5DAB}" sibTransId="{55B4D8E5-4050-44F9-B595-395362FE10CB}"/>
    <dgm:cxn modelId="{3C59FB8B-A8D6-475E-8F7E-BF27FB20EF54}" type="presOf" srcId="{B0E7FB12-C1CF-4595-A078-7CDB29F62C9D}" destId="{3A07F624-8526-4816-B94C-105751FEF713}" srcOrd="0" destOrd="0" presId="urn:microsoft.com/office/officeart/2005/8/layout/hList7#1"/>
    <dgm:cxn modelId="{B7B87A65-69F3-4851-9AA3-5BE62AA638AF}" type="presOf" srcId="{374ADAE0-0B2F-4F25-B7AC-28F2AD8F5E8A}" destId="{0936674D-F75B-4BA0-865C-8DEA2D702660}" srcOrd="0" destOrd="0" presId="urn:microsoft.com/office/officeart/2005/8/layout/hList7#1"/>
    <dgm:cxn modelId="{01577D73-7E35-44FB-A112-432FB85C6A6D}" type="presOf" srcId="{55B4D8E5-4050-44F9-B595-395362FE10CB}" destId="{12F7D863-2B03-4216-910A-ADE306881D7F}" srcOrd="0" destOrd="0" presId="urn:microsoft.com/office/officeart/2005/8/layout/hList7#1"/>
    <dgm:cxn modelId="{BC54D7A9-0685-4414-9004-7231738C8728}" type="presOf" srcId="{93ECAAEF-B2F2-4F01-BDE5-22B2E00C8EAA}" destId="{44856526-0454-497E-95B3-D640CF6B1239}" srcOrd="0" destOrd="0" presId="urn:microsoft.com/office/officeart/2005/8/layout/hList7#1"/>
    <dgm:cxn modelId="{2BBA6E9B-6BF1-486B-B808-49E260E5498D}" type="presOf" srcId="{35969213-A66B-407A-8BD0-E3F991E3EEC9}" destId="{F134BBA6-44C3-4177-9ACC-E8CB0CA0C1DE}" srcOrd="1" destOrd="0" presId="urn:microsoft.com/office/officeart/2005/8/layout/hList7#1"/>
    <dgm:cxn modelId="{B7506104-92BC-425C-B375-EC288A1F805C}" type="presOf" srcId="{93ECAAEF-B2F2-4F01-BDE5-22B2E00C8EAA}" destId="{F7172C24-5698-4E90-BA3C-02C4DC311309}" srcOrd="1" destOrd="0" presId="urn:microsoft.com/office/officeart/2005/8/layout/hList7#1"/>
    <dgm:cxn modelId="{4C4FCEBB-9781-42AC-A412-5130FA40F30A}" type="presParOf" srcId="{3A07F624-8526-4816-B94C-105751FEF713}" destId="{06C93332-15B4-4622-8323-CB23B3E1FF17}" srcOrd="0" destOrd="0" presId="urn:microsoft.com/office/officeart/2005/8/layout/hList7#1"/>
    <dgm:cxn modelId="{22E652F7-6838-45F0-BFE1-D50D5D3249A8}" type="presParOf" srcId="{3A07F624-8526-4816-B94C-105751FEF713}" destId="{F5AA287F-1455-474D-B598-D2686D24F5E1}" srcOrd="1" destOrd="0" presId="urn:microsoft.com/office/officeart/2005/8/layout/hList7#1"/>
    <dgm:cxn modelId="{0128511D-AE7F-441A-8922-352E6CBDEB6D}" type="presParOf" srcId="{F5AA287F-1455-474D-B598-D2686D24F5E1}" destId="{EE9D28D5-97C4-4E7B-B703-35CD186C3423}" srcOrd="0" destOrd="0" presId="urn:microsoft.com/office/officeart/2005/8/layout/hList7#1"/>
    <dgm:cxn modelId="{58CC4195-CE5D-4362-9D13-080DE8A49640}" type="presParOf" srcId="{EE9D28D5-97C4-4E7B-B703-35CD186C3423}" destId="{44856526-0454-497E-95B3-D640CF6B1239}" srcOrd="0" destOrd="0" presId="urn:microsoft.com/office/officeart/2005/8/layout/hList7#1"/>
    <dgm:cxn modelId="{EDE80A28-E5D6-4A5C-BD42-F45914C2F358}" type="presParOf" srcId="{EE9D28D5-97C4-4E7B-B703-35CD186C3423}" destId="{F7172C24-5698-4E90-BA3C-02C4DC311309}" srcOrd="1" destOrd="0" presId="urn:microsoft.com/office/officeart/2005/8/layout/hList7#1"/>
    <dgm:cxn modelId="{B2342D3D-B123-494D-9B26-F54680333412}" type="presParOf" srcId="{EE9D28D5-97C4-4E7B-B703-35CD186C3423}" destId="{95B481B6-5FAD-4A80-BA27-AC2DF472EE11}" srcOrd="2" destOrd="0" presId="urn:microsoft.com/office/officeart/2005/8/layout/hList7#1"/>
    <dgm:cxn modelId="{605442D8-B550-4B54-9FFA-966F62A6A08E}" type="presParOf" srcId="{EE9D28D5-97C4-4E7B-B703-35CD186C3423}" destId="{A83953D9-7F07-44AE-BEF6-116349F251FB}" srcOrd="3" destOrd="0" presId="urn:microsoft.com/office/officeart/2005/8/layout/hList7#1"/>
    <dgm:cxn modelId="{59D189C3-DC77-487F-93AF-17F515B038EE}" type="presParOf" srcId="{F5AA287F-1455-474D-B598-D2686D24F5E1}" destId="{0936674D-F75B-4BA0-865C-8DEA2D702660}" srcOrd="1" destOrd="0" presId="urn:microsoft.com/office/officeart/2005/8/layout/hList7#1"/>
    <dgm:cxn modelId="{E20CE0B4-EB57-4AF3-997E-AFCA1F3F50AC}" type="presParOf" srcId="{F5AA287F-1455-474D-B598-D2686D24F5E1}" destId="{2BBFE941-EA1B-4D9F-87F7-AB40745CA7C0}" srcOrd="2" destOrd="0" presId="urn:microsoft.com/office/officeart/2005/8/layout/hList7#1"/>
    <dgm:cxn modelId="{9D9CB33F-F6BC-4BFC-B5CD-46A0214F411F}" type="presParOf" srcId="{2BBFE941-EA1B-4D9F-87F7-AB40745CA7C0}" destId="{28D704A1-1FDF-4BF8-AAB4-BA25180BAEBE}" srcOrd="0" destOrd="0" presId="urn:microsoft.com/office/officeart/2005/8/layout/hList7#1"/>
    <dgm:cxn modelId="{3F9199C7-C760-4CA2-B0B7-691C6378C260}" type="presParOf" srcId="{2BBFE941-EA1B-4D9F-87F7-AB40745CA7C0}" destId="{F134BBA6-44C3-4177-9ACC-E8CB0CA0C1DE}" srcOrd="1" destOrd="0" presId="urn:microsoft.com/office/officeart/2005/8/layout/hList7#1"/>
    <dgm:cxn modelId="{AEE79D45-12CD-4EE8-B637-5E508FCBD18F}" type="presParOf" srcId="{2BBFE941-EA1B-4D9F-87F7-AB40745CA7C0}" destId="{4C85D430-F8B1-4863-AC75-74F0A3F1FC8E}" srcOrd="2" destOrd="0" presId="urn:microsoft.com/office/officeart/2005/8/layout/hList7#1"/>
    <dgm:cxn modelId="{913058A9-BB17-4177-95AB-59B1E906A5F0}" type="presParOf" srcId="{2BBFE941-EA1B-4D9F-87F7-AB40745CA7C0}" destId="{213D11CC-5EEC-44DE-BC6F-6C93A9CA8FE3}" srcOrd="3" destOrd="0" presId="urn:microsoft.com/office/officeart/2005/8/layout/hList7#1"/>
    <dgm:cxn modelId="{ADCC8363-9DAA-4129-9515-E3CC9CC9037D}" type="presParOf" srcId="{F5AA287F-1455-474D-B598-D2686D24F5E1}" destId="{12F7D863-2B03-4216-910A-ADE306881D7F}" srcOrd="3" destOrd="0" presId="urn:microsoft.com/office/officeart/2005/8/layout/hList7#1"/>
    <dgm:cxn modelId="{8855D060-DF81-4DCB-8C27-76FF65C1287B}" type="presParOf" srcId="{F5AA287F-1455-474D-B598-D2686D24F5E1}" destId="{8F4B12A0-D7FE-40BE-BC94-9ACB73F6F96A}" srcOrd="4" destOrd="0" presId="urn:microsoft.com/office/officeart/2005/8/layout/hList7#1"/>
    <dgm:cxn modelId="{B0D97AA8-9824-4FB0-A1B3-3B2403928409}" type="presParOf" srcId="{8F4B12A0-D7FE-40BE-BC94-9ACB73F6F96A}" destId="{2988A24E-7395-4699-8D8A-6D986E8B1AAC}" srcOrd="0" destOrd="0" presId="urn:microsoft.com/office/officeart/2005/8/layout/hList7#1"/>
    <dgm:cxn modelId="{49C7CE4F-6412-43F9-B63F-D9CCE9766DA2}" type="presParOf" srcId="{8F4B12A0-D7FE-40BE-BC94-9ACB73F6F96A}" destId="{CD68265F-87C4-4180-AA65-E5879F0787E1}" srcOrd="1" destOrd="0" presId="urn:microsoft.com/office/officeart/2005/8/layout/hList7#1"/>
    <dgm:cxn modelId="{00043CAE-E6D1-4AEB-B721-EF3C96837E87}" type="presParOf" srcId="{8F4B12A0-D7FE-40BE-BC94-9ACB73F6F96A}" destId="{B3BD1921-B3CA-46D9-B085-1C4E11193242}" srcOrd="2" destOrd="0" presId="urn:microsoft.com/office/officeart/2005/8/layout/hList7#1"/>
    <dgm:cxn modelId="{9B35B9CA-F571-4603-9D09-D71967F03564}" type="presParOf" srcId="{8F4B12A0-D7FE-40BE-BC94-9ACB73F6F96A}" destId="{FCA8FFB4-4F1C-42C9-AA60-5047EA410BC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E7FB12-C1CF-4595-A078-7CDB29F62C9D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93ECAAEF-B2F2-4F01-BDE5-22B2E00C8EA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Cargue nuevos CGN </a:t>
          </a:r>
        </a:p>
        <a:p>
          <a:r>
            <a:rPr lang="es-ES" b="1" dirty="0" smtClean="0">
              <a:solidFill>
                <a:schemeClr val="tx1"/>
              </a:solidFill>
            </a:rPr>
            <a:t>Validación local</a:t>
          </a:r>
        </a:p>
        <a:p>
          <a:r>
            <a:rPr lang="es-ES" b="1" dirty="0" smtClean="0">
              <a:solidFill>
                <a:schemeClr val="tx1"/>
              </a:solidFill>
            </a:rPr>
            <a:t>Envío</a:t>
          </a:r>
          <a:endParaRPr lang="es-CO" b="1" dirty="0">
            <a:solidFill>
              <a:schemeClr val="tx1"/>
            </a:solidFill>
          </a:endParaRPr>
        </a:p>
      </dgm:t>
    </dgm:pt>
    <dgm:pt modelId="{E973DFCF-0FA4-410F-B852-EEAA92002FDA}" type="parTrans" cxnId="{A78304AF-8DB5-4ABB-AC66-DDA1075B0265}">
      <dgm:prSet/>
      <dgm:spPr/>
      <dgm:t>
        <a:bodyPr/>
        <a:lstStyle/>
        <a:p>
          <a:endParaRPr lang="es-CO"/>
        </a:p>
      </dgm:t>
    </dgm:pt>
    <dgm:pt modelId="{374ADAE0-0B2F-4F25-B7AC-28F2AD8F5E8A}" type="sibTrans" cxnId="{A78304AF-8DB5-4ABB-AC66-DDA1075B0265}">
      <dgm:prSet/>
      <dgm:spPr/>
      <dgm:t>
        <a:bodyPr/>
        <a:lstStyle/>
        <a:p>
          <a:endParaRPr lang="es-CO"/>
        </a:p>
      </dgm:t>
    </dgm:pt>
    <dgm:pt modelId="{35969213-A66B-407A-8BD0-E3F991E3EEC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Trasmisión </a:t>
          </a:r>
          <a:r>
            <a:rPr lang="es-ES" b="1" smtClean="0">
              <a:solidFill>
                <a:schemeClr val="tx1"/>
              </a:solidFill>
            </a:rPr>
            <a:t>en línea</a:t>
          </a:r>
          <a:endParaRPr lang="es-CO" b="1" dirty="0"/>
        </a:p>
      </dgm:t>
    </dgm:pt>
    <dgm:pt modelId="{62699DFD-CB01-4DA1-956A-8B4E4D6E5DAB}" type="parTrans" cxnId="{6BBB71BF-76E7-4772-AD57-9E0BCE3C9AB7}">
      <dgm:prSet/>
      <dgm:spPr/>
      <dgm:t>
        <a:bodyPr/>
        <a:lstStyle/>
        <a:p>
          <a:endParaRPr lang="es-CO"/>
        </a:p>
      </dgm:t>
    </dgm:pt>
    <dgm:pt modelId="{55B4D8E5-4050-44F9-B595-395362FE10CB}" type="sibTrans" cxnId="{6BBB71BF-76E7-4772-AD57-9E0BCE3C9AB7}">
      <dgm:prSet/>
      <dgm:spPr/>
      <dgm:t>
        <a:bodyPr/>
        <a:lstStyle/>
        <a:p>
          <a:endParaRPr lang="es-CO"/>
        </a:p>
      </dgm:t>
    </dgm:pt>
    <dgm:pt modelId="{5A1425DD-5809-40AD-A060-8F758CD547F7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Recepción</a:t>
          </a:r>
        </a:p>
        <a:p>
          <a:r>
            <a:rPr lang="es-ES" b="1" dirty="0" smtClean="0">
              <a:solidFill>
                <a:srgbClr val="FF0000"/>
              </a:solidFill>
            </a:rPr>
            <a:t>Validación</a:t>
          </a:r>
        </a:p>
        <a:p>
          <a:r>
            <a:rPr lang="es-ES" b="1" dirty="0" smtClean="0">
              <a:solidFill>
                <a:srgbClr val="FF0000"/>
              </a:solidFill>
            </a:rPr>
            <a:t>Gestión</a:t>
          </a:r>
        </a:p>
        <a:p>
          <a:r>
            <a:rPr lang="es-ES" b="1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Consolidación </a:t>
          </a:r>
          <a:endParaRPr lang="es-CO" b="1" dirty="0">
            <a:solidFill>
              <a:schemeClr val="tx1"/>
            </a:solidFill>
          </a:endParaRPr>
        </a:p>
      </dgm:t>
    </dgm:pt>
    <dgm:pt modelId="{695E136D-4274-478B-B4C8-EE2C8E37987E}" type="parTrans" cxnId="{9FD4F984-5872-43B9-9E4A-76089A9417F7}">
      <dgm:prSet/>
      <dgm:spPr/>
      <dgm:t>
        <a:bodyPr/>
        <a:lstStyle/>
        <a:p>
          <a:endParaRPr lang="es-CO"/>
        </a:p>
      </dgm:t>
    </dgm:pt>
    <dgm:pt modelId="{DC88482B-E601-40BE-A864-4D867C7052BD}" type="sibTrans" cxnId="{9FD4F984-5872-43B9-9E4A-76089A9417F7}">
      <dgm:prSet/>
      <dgm:spPr/>
      <dgm:t>
        <a:bodyPr/>
        <a:lstStyle/>
        <a:p>
          <a:endParaRPr lang="es-CO"/>
        </a:p>
      </dgm:t>
    </dgm:pt>
    <dgm:pt modelId="{3A07F624-8526-4816-B94C-105751FEF713}" type="pres">
      <dgm:prSet presAssocID="{B0E7FB12-C1CF-4595-A078-7CDB29F62C9D}" presName="Name0" presStyleCnt="0">
        <dgm:presLayoutVars>
          <dgm:dir/>
          <dgm:resizeHandles val="exact"/>
        </dgm:presLayoutVars>
      </dgm:prSet>
      <dgm:spPr/>
    </dgm:pt>
    <dgm:pt modelId="{06C93332-15B4-4622-8323-CB23B3E1FF17}" type="pres">
      <dgm:prSet presAssocID="{B0E7FB12-C1CF-4595-A078-7CDB29F62C9D}" presName="fgShape" presStyleLbl="fgShp" presStyleIdx="0" presStyleCnt="1"/>
      <dgm:spPr>
        <a:prstGeom prst="rightArrow">
          <a:avLst/>
        </a:prstGeom>
      </dgm:spPr>
    </dgm:pt>
    <dgm:pt modelId="{F5AA287F-1455-474D-B598-D2686D24F5E1}" type="pres">
      <dgm:prSet presAssocID="{B0E7FB12-C1CF-4595-A078-7CDB29F62C9D}" presName="linComp" presStyleCnt="0"/>
      <dgm:spPr/>
    </dgm:pt>
    <dgm:pt modelId="{EE9D28D5-97C4-4E7B-B703-35CD186C3423}" type="pres">
      <dgm:prSet presAssocID="{93ECAAEF-B2F2-4F01-BDE5-22B2E00C8EAA}" presName="compNode" presStyleCnt="0"/>
      <dgm:spPr/>
    </dgm:pt>
    <dgm:pt modelId="{44856526-0454-497E-95B3-D640CF6B1239}" type="pres">
      <dgm:prSet presAssocID="{93ECAAEF-B2F2-4F01-BDE5-22B2E00C8EAA}" presName="bkgdShape" presStyleLbl="node1" presStyleIdx="0" presStyleCnt="3"/>
      <dgm:spPr/>
      <dgm:t>
        <a:bodyPr/>
        <a:lstStyle/>
        <a:p>
          <a:endParaRPr lang="es-CO"/>
        </a:p>
      </dgm:t>
    </dgm:pt>
    <dgm:pt modelId="{F7172C24-5698-4E90-BA3C-02C4DC311309}" type="pres">
      <dgm:prSet presAssocID="{93ECAAEF-B2F2-4F01-BDE5-22B2E00C8EA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5B481B6-5FAD-4A80-BA27-AC2DF472EE11}" type="pres">
      <dgm:prSet presAssocID="{93ECAAEF-B2F2-4F01-BDE5-22B2E00C8EAA}" presName="invisiNode" presStyleLbl="node1" presStyleIdx="0" presStyleCnt="3"/>
      <dgm:spPr/>
    </dgm:pt>
    <dgm:pt modelId="{A83953D9-7F07-44AE-BEF6-116349F251FB}" type="pres">
      <dgm:prSet presAssocID="{93ECAAEF-B2F2-4F01-BDE5-22B2E00C8EAA}" presName="imagNode" presStyleLbl="fg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0936674D-F75B-4BA0-865C-8DEA2D702660}" type="pres">
      <dgm:prSet presAssocID="{374ADAE0-0B2F-4F25-B7AC-28F2AD8F5E8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BBFE941-EA1B-4D9F-87F7-AB40745CA7C0}" type="pres">
      <dgm:prSet presAssocID="{35969213-A66B-407A-8BD0-E3F991E3EEC9}" presName="compNode" presStyleCnt="0"/>
      <dgm:spPr/>
    </dgm:pt>
    <dgm:pt modelId="{28D704A1-1FDF-4BF8-AAB4-BA25180BAEBE}" type="pres">
      <dgm:prSet presAssocID="{35969213-A66B-407A-8BD0-E3F991E3EEC9}" presName="bkgdShape" presStyleLbl="node1" presStyleIdx="1" presStyleCnt="3"/>
      <dgm:spPr/>
      <dgm:t>
        <a:bodyPr/>
        <a:lstStyle/>
        <a:p>
          <a:endParaRPr lang="es-CO"/>
        </a:p>
      </dgm:t>
    </dgm:pt>
    <dgm:pt modelId="{F134BBA6-44C3-4177-9ACC-E8CB0CA0C1DE}" type="pres">
      <dgm:prSet presAssocID="{35969213-A66B-407A-8BD0-E3F991E3EEC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85D430-F8B1-4863-AC75-74F0A3F1FC8E}" type="pres">
      <dgm:prSet presAssocID="{35969213-A66B-407A-8BD0-E3F991E3EEC9}" presName="invisiNode" presStyleLbl="node1" presStyleIdx="1" presStyleCnt="3"/>
      <dgm:spPr/>
    </dgm:pt>
    <dgm:pt modelId="{213D11CC-5EEC-44DE-BC6F-6C93A9CA8FE3}" type="pres">
      <dgm:prSet presAssocID="{35969213-A66B-407A-8BD0-E3F991E3EEC9}" presName="imagNode" presStyleLbl="fgImgPlac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12F7D863-2B03-4216-910A-ADE306881D7F}" type="pres">
      <dgm:prSet presAssocID="{55B4D8E5-4050-44F9-B595-395362FE10CB}" presName="sibTrans" presStyleLbl="sibTrans2D1" presStyleIdx="0" presStyleCnt="0"/>
      <dgm:spPr/>
      <dgm:t>
        <a:bodyPr/>
        <a:lstStyle/>
        <a:p>
          <a:endParaRPr lang="es-CO"/>
        </a:p>
      </dgm:t>
    </dgm:pt>
    <dgm:pt modelId="{8F4B12A0-D7FE-40BE-BC94-9ACB73F6F96A}" type="pres">
      <dgm:prSet presAssocID="{5A1425DD-5809-40AD-A060-8F758CD547F7}" presName="compNode" presStyleCnt="0"/>
      <dgm:spPr/>
    </dgm:pt>
    <dgm:pt modelId="{2988A24E-7395-4699-8D8A-6D986E8B1AAC}" type="pres">
      <dgm:prSet presAssocID="{5A1425DD-5809-40AD-A060-8F758CD547F7}" presName="bkgdShape" presStyleLbl="node1" presStyleIdx="2" presStyleCnt="3" custLinFactNeighborY="1384"/>
      <dgm:spPr/>
      <dgm:t>
        <a:bodyPr/>
        <a:lstStyle/>
        <a:p>
          <a:endParaRPr lang="es-CO"/>
        </a:p>
      </dgm:t>
    </dgm:pt>
    <dgm:pt modelId="{CD68265F-87C4-4180-AA65-E5879F0787E1}" type="pres">
      <dgm:prSet presAssocID="{5A1425DD-5809-40AD-A060-8F758CD547F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3BD1921-B3CA-46D9-B085-1C4E11193242}" type="pres">
      <dgm:prSet presAssocID="{5A1425DD-5809-40AD-A060-8F758CD547F7}" presName="invisiNode" presStyleLbl="node1" presStyleIdx="2" presStyleCnt="3"/>
      <dgm:spPr/>
    </dgm:pt>
    <dgm:pt modelId="{FCA8FFB4-4F1C-42C9-AA60-5047EA410BCB}" type="pres">
      <dgm:prSet presAssocID="{5A1425DD-5809-40AD-A060-8F758CD547F7}" presName="imagNode" presStyleLbl="fgImgPlace1" presStyleIdx="2" presStyleCnt="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2DE4D7D6-8B7B-4A31-AAA6-74EED3133EC2}" type="presOf" srcId="{35969213-A66B-407A-8BD0-E3F991E3EEC9}" destId="{F134BBA6-44C3-4177-9ACC-E8CB0CA0C1DE}" srcOrd="1" destOrd="0" presId="urn:microsoft.com/office/officeart/2005/8/layout/hList7#2"/>
    <dgm:cxn modelId="{9FD4F984-5872-43B9-9E4A-76089A9417F7}" srcId="{B0E7FB12-C1CF-4595-A078-7CDB29F62C9D}" destId="{5A1425DD-5809-40AD-A060-8F758CD547F7}" srcOrd="2" destOrd="0" parTransId="{695E136D-4274-478B-B4C8-EE2C8E37987E}" sibTransId="{DC88482B-E601-40BE-A864-4D867C7052BD}"/>
    <dgm:cxn modelId="{7940ADA4-41B1-455D-AD8C-9AC7F53CC044}" type="presOf" srcId="{93ECAAEF-B2F2-4F01-BDE5-22B2E00C8EAA}" destId="{F7172C24-5698-4E90-BA3C-02C4DC311309}" srcOrd="1" destOrd="0" presId="urn:microsoft.com/office/officeart/2005/8/layout/hList7#2"/>
    <dgm:cxn modelId="{7F286258-A273-4136-A1B8-1A516C758D5E}" type="presOf" srcId="{93ECAAEF-B2F2-4F01-BDE5-22B2E00C8EAA}" destId="{44856526-0454-497E-95B3-D640CF6B1239}" srcOrd="0" destOrd="0" presId="urn:microsoft.com/office/officeart/2005/8/layout/hList7#2"/>
    <dgm:cxn modelId="{6BBB71BF-76E7-4772-AD57-9E0BCE3C9AB7}" srcId="{B0E7FB12-C1CF-4595-A078-7CDB29F62C9D}" destId="{35969213-A66B-407A-8BD0-E3F991E3EEC9}" srcOrd="1" destOrd="0" parTransId="{62699DFD-CB01-4DA1-956A-8B4E4D6E5DAB}" sibTransId="{55B4D8E5-4050-44F9-B595-395362FE10CB}"/>
    <dgm:cxn modelId="{A61F853B-7DD4-4941-9B96-39E128C305A4}" type="presOf" srcId="{374ADAE0-0B2F-4F25-B7AC-28F2AD8F5E8A}" destId="{0936674D-F75B-4BA0-865C-8DEA2D702660}" srcOrd="0" destOrd="0" presId="urn:microsoft.com/office/officeart/2005/8/layout/hList7#2"/>
    <dgm:cxn modelId="{9AB5DFDE-7080-4816-8921-D4CC2FF4F2FC}" type="presOf" srcId="{5A1425DD-5809-40AD-A060-8F758CD547F7}" destId="{CD68265F-87C4-4180-AA65-E5879F0787E1}" srcOrd="1" destOrd="0" presId="urn:microsoft.com/office/officeart/2005/8/layout/hList7#2"/>
    <dgm:cxn modelId="{3A544C6F-7661-4595-BFE7-F067FC5F829C}" type="presOf" srcId="{5A1425DD-5809-40AD-A060-8F758CD547F7}" destId="{2988A24E-7395-4699-8D8A-6D986E8B1AAC}" srcOrd="0" destOrd="0" presId="urn:microsoft.com/office/officeart/2005/8/layout/hList7#2"/>
    <dgm:cxn modelId="{41D00B61-AAC0-4922-A9C2-84ADAA521D5E}" type="presOf" srcId="{35969213-A66B-407A-8BD0-E3F991E3EEC9}" destId="{28D704A1-1FDF-4BF8-AAB4-BA25180BAEBE}" srcOrd="0" destOrd="0" presId="urn:microsoft.com/office/officeart/2005/8/layout/hList7#2"/>
    <dgm:cxn modelId="{A78304AF-8DB5-4ABB-AC66-DDA1075B0265}" srcId="{B0E7FB12-C1CF-4595-A078-7CDB29F62C9D}" destId="{93ECAAEF-B2F2-4F01-BDE5-22B2E00C8EAA}" srcOrd="0" destOrd="0" parTransId="{E973DFCF-0FA4-410F-B852-EEAA92002FDA}" sibTransId="{374ADAE0-0B2F-4F25-B7AC-28F2AD8F5E8A}"/>
    <dgm:cxn modelId="{DD4A8FFE-C26F-4AD6-951D-8CDB9B3092C7}" type="presOf" srcId="{B0E7FB12-C1CF-4595-A078-7CDB29F62C9D}" destId="{3A07F624-8526-4816-B94C-105751FEF713}" srcOrd="0" destOrd="0" presId="urn:microsoft.com/office/officeart/2005/8/layout/hList7#2"/>
    <dgm:cxn modelId="{1A7E3D10-2961-482D-9B9C-3AF54F603D18}" type="presOf" srcId="{55B4D8E5-4050-44F9-B595-395362FE10CB}" destId="{12F7D863-2B03-4216-910A-ADE306881D7F}" srcOrd="0" destOrd="0" presId="urn:microsoft.com/office/officeart/2005/8/layout/hList7#2"/>
    <dgm:cxn modelId="{62E78898-8218-4F5F-B22C-112FF2AB023B}" type="presParOf" srcId="{3A07F624-8526-4816-B94C-105751FEF713}" destId="{06C93332-15B4-4622-8323-CB23B3E1FF17}" srcOrd="0" destOrd="0" presId="urn:microsoft.com/office/officeart/2005/8/layout/hList7#2"/>
    <dgm:cxn modelId="{5E88F9CC-7416-487F-B992-39916E975743}" type="presParOf" srcId="{3A07F624-8526-4816-B94C-105751FEF713}" destId="{F5AA287F-1455-474D-B598-D2686D24F5E1}" srcOrd="1" destOrd="0" presId="urn:microsoft.com/office/officeart/2005/8/layout/hList7#2"/>
    <dgm:cxn modelId="{5C51D4F3-E517-4096-ABBF-8C82E1EB8B41}" type="presParOf" srcId="{F5AA287F-1455-474D-B598-D2686D24F5E1}" destId="{EE9D28D5-97C4-4E7B-B703-35CD186C3423}" srcOrd="0" destOrd="0" presId="urn:microsoft.com/office/officeart/2005/8/layout/hList7#2"/>
    <dgm:cxn modelId="{D61D7051-1BC4-4BEA-A959-3AC5A9B5E255}" type="presParOf" srcId="{EE9D28D5-97C4-4E7B-B703-35CD186C3423}" destId="{44856526-0454-497E-95B3-D640CF6B1239}" srcOrd="0" destOrd="0" presId="urn:microsoft.com/office/officeart/2005/8/layout/hList7#2"/>
    <dgm:cxn modelId="{B00BCE61-6B49-4897-A9E1-C3FE4585E434}" type="presParOf" srcId="{EE9D28D5-97C4-4E7B-B703-35CD186C3423}" destId="{F7172C24-5698-4E90-BA3C-02C4DC311309}" srcOrd="1" destOrd="0" presId="urn:microsoft.com/office/officeart/2005/8/layout/hList7#2"/>
    <dgm:cxn modelId="{C2FD2AED-6A1C-4609-B98A-F05FB6AB435B}" type="presParOf" srcId="{EE9D28D5-97C4-4E7B-B703-35CD186C3423}" destId="{95B481B6-5FAD-4A80-BA27-AC2DF472EE11}" srcOrd="2" destOrd="0" presId="urn:microsoft.com/office/officeart/2005/8/layout/hList7#2"/>
    <dgm:cxn modelId="{4C651A84-3347-4367-9585-FF65112A483A}" type="presParOf" srcId="{EE9D28D5-97C4-4E7B-B703-35CD186C3423}" destId="{A83953D9-7F07-44AE-BEF6-116349F251FB}" srcOrd="3" destOrd="0" presId="urn:microsoft.com/office/officeart/2005/8/layout/hList7#2"/>
    <dgm:cxn modelId="{BA9EFB95-0463-4234-90C7-360342CD5ACB}" type="presParOf" srcId="{F5AA287F-1455-474D-B598-D2686D24F5E1}" destId="{0936674D-F75B-4BA0-865C-8DEA2D702660}" srcOrd="1" destOrd="0" presId="urn:microsoft.com/office/officeart/2005/8/layout/hList7#2"/>
    <dgm:cxn modelId="{F707E372-FA1B-4D24-BF59-27FCEE8EB17A}" type="presParOf" srcId="{F5AA287F-1455-474D-B598-D2686D24F5E1}" destId="{2BBFE941-EA1B-4D9F-87F7-AB40745CA7C0}" srcOrd="2" destOrd="0" presId="urn:microsoft.com/office/officeart/2005/8/layout/hList7#2"/>
    <dgm:cxn modelId="{ABD5D10C-5B6F-42D5-AA2C-A2A436DDC078}" type="presParOf" srcId="{2BBFE941-EA1B-4D9F-87F7-AB40745CA7C0}" destId="{28D704A1-1FDF-4BF8-AAB4-BA25180BAEBE}" srcOrd="0" destOrd="0" presId="urn:microsoft.com/office/officeart/2005/8/layout/hList7#2"/>
    <dgm:cxn modelId="{3C9159CA-6976-4D0F-8A60-9F84D6D7FCA9}" type="presParOf" srcId="{2BBFE941-EA1B-4D9F-87F7-AB40745CA7C0}" destId="{F134BBA6-44C3-4177-9ACC-E8CB0CA0C1DE}" srcOrd="1" destOrd="0" presId="urn:microsoft.com/office/officeart/2005/8/layout/hList7#2"/>
    <dgm:cxn modelId="{D3745BE2-CEDA-4F88-8927-6FFB695AD9A1}" type="presParOf" srcId="{2BBFE941-EA1B-4D9F-87F7-AB40745CA7C0}" destId="{4C85D430-F8B1-4863-AC75-74F0A3F1FC8E}" srcOrd="2" destOrd="0" presId="urn:microsoft.com/office/officeart/2005/8/layout/hList7#2"/>
    <dgm:cxn modelId="{FF8FB023-9C53-4C9E-B034-F76BC2E6CE3E}" type="presParOf" srcId="{2BBFE941-EA1B-4D9F-87F7-AB40745CA7C0}" destId="{213D11CC-5EEC-44DE-BC6F-6C93A9CA8FE3}" srcOrd="3" destOrd="0" presId="urn:microsoft.com/office/officeart/2005/8/layout/hList7#2"/>
    <dgm:cxn modelId="{4A8874EA-68D7-4A49-AF90-764E20B064B6}" type="presParOf" srcId="{F5AA287F-1455-474D-B598-D2686D24F5E1}" destId="{12F7D863-2B03-4216-910A-ADE306881D7F}" srcOrd="3" destOrd="0" presId="urn:microsoft.com/office/officeart/2005/8/layout/hList7#2"/>
    <dgm:cxn modelId="{AA1F6EAD-77FD-4535-9B0A-1FB53DE11B72}" type="presParOf" srcId="{F5AA287F-1455-474D-B598-D2686D24F5E1}" destId="{8F4B12A0-D7FE-40BE-BC94-9ACB73F6F96A}" srcOrd="4" destOrd="0" presId="urn:microsoft.com/office/officeart/2005/8/layout/hList7#2"/>
    <dgm:cxn modelId="{CBB95A3D-F86B-42D5-B6AA-5CDD60D08C71}" type="presParOf" srcId="{8F4B12A0-D7FE-40BE-BC94-9ACB73F6F96A}" destId="{2988A24E-7395-4699-8D8A-6D986E8B1AAC}" srcOrd="0" destOrd="0" presId="urn:microsoft.com/office/officeart/2005/8/layout/hList7#2"/>
    <dgm:cxn modelId="{AAE9165B-8739-4CF5-9D4C-D32944120A9A}" type="presParOf" srcId="{8F4B12A0-D7FE-40BE-BC94-9ACB73F6F96A}" destId="{CD68265F-87C4-4180-AA65-E5879F0787E1}" srcOrd="1" destOrd="0" presId="urn:microsoft.com/office/officeart/2005/8/layout/hList7#2"/>
    <dgm:cxn modelId="{EBE9967F-CAB0-47E1-82DB-433D5F4032EB}" type="presParOf" srcId="{8F4B12A0-D7FE-40BE-BC94-9ACB73F6F96A}" destId="{B3BD1921-B3CA-46D9-B085-1C4E11193242}" srcOrd="2" destOrd="0" presId="urn:microsoft.com/office/officeart/2005/8/layout/hList7#2"/>
    <dgm:cxn modelId="{088C6C9A-5FBA-4F72-B6A3-77E0371ACA92}" type="presParOf" srcId="{8F4B12A0-D7FE-40BE-BC94-9ACB73F6F96A}" destId="{FCA8FFB4-4F1C-42C9-AA60-5047EA410BCB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2232D-FAFA-4B8E-8C8C-19FC086DE6A3}" type="doc">
      <dgm:prSet loTypeId="urn:microsoft.com/office/officeart/2005/8/layout/radial2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DF46E10-A583-4C14-BB0E-F78E0980C81E}">
      <dgm:prSet phldrT="[Texto]" custT="1"/>
      <dgm:spPr>
        <a:gradFill rotWithShape="0">
          <a:gsLst>
            <a:gs pos="0">
              <a:schemeClr val="bg1"/>
            </a:gs>
            <a:gs pos="50000">
              <a:srgbClr val="B4DE86"/>
            </a:gs>
            <a:gs pos="100000">
              <a:srgbClr val="76B531"/>
            </a:gs>
          </a:gsLst>
          <a:lin ang="5400000" scaled="0"/>
        </a:gradFill>
      </dgm:spPr>
      <dgm:t>
        <a:bodyPr/>
        <a:lstStyle/>
        <a:p>
          <a:r>
            <a:rPr lang="es-MX" sz="2000" b="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1</a:t>
          </a:r>
          <a:r>
            <a:rPr lang="es-MX" sz="20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. Empresas que cotizan en el mercado de valores, o que captan o administran ahorro del público</a:t>
          </a:r>
          <a:endParaRPr lang="es-ES" sz="2000" b="1" dirty="0"/>
        </a:p>
      </dgm:t>
    </dgm:pt>
    <dgm:pt modelId="{AF211E25-4738-4034-A58A-C2733435E09F}" type="parTrans" cxnId="{DCB1DAC2-858B-43AA-8FB7-E7047D956872}">
      <dgm:prSet/>
      <dgm:spPr/>
      <dgm:t>
        <a:bodyPr/>
        <a:lstStyle/>
        <a:p>
          <a:endParaRPr lang="es-ES" sz="1900"/>
        </a:p>
      </dgm:t>
    </dgm:pt>
    <dgm:pt modelId="{12FCC170-E7E4-4CAF-941F-D50F94DAF2FB}" type="sibTrans" cxnId="{DCB1DAC2-858B-43AA-8FB7-E7047D956872}">
      <dgm:prSet/>
      <dgm:spPr/>
      <dgm:t>
        <a:bodyPr/>
        <a:lstStyle/>
        <a:p>
          <a:endParaRPr lang="es-ES" sz="1900"/>
        </a:p>
      </dgm:t>
    </dgm:pt>
    <dgm:pt modelId="{CD02E64A-805D-41E6-9618-D62982B94046}">
      <dgm:prSet phldrT="[Texto]" custT="1"/>
      <dgm:spPr>
        <a:gradFill rotWithShape="0">
          <a:gsLst>
            <a:gs pos="0">
              <a:schemeClr val="bg1"/>
            </a:gs>
            <a:gs pos="50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</a:gradFill>
      </dgm:spPr>
      <dgm:t>
        <a:bodyPr/>
        <a:lstStyle/>
        <a:p>
          <a:r>
            <a:rPr lang="es-MX" sz="20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+mn-cs"/>
            </a:rPr>
            <a:t>2. Empresas que no cotizan en el mercado de valores, y que no captan ni administran ahorro del público</a:t>
          </a:r>
          <a:endParaRPr lang="es-ES" sz="2000" b="1" dirty="0"/>
        </a:p>
      </dgm:t>
    </dgm:pt>
    <dgm:pt modelId="{A4EB43E1-84F9-4518-8458-6AE7597D75B1}" type="parTrans" cxnId="{468E45B2-CF59-4A03-B8F7-90D9F322BA3F}">
      <dgm:prSet/>
      <dgm:spPr/>
      <dgm:t>
        <a:bodyPr/>
        <a:lstStyle/>
        <a:p>
          <a:endParaRPr lang="es-ES" sz="1900"/>
        </a:p>
      </dgm:t>
    </dgm:pt>
    <dgm:pt modelId="{1DDC7D43-43D3-4078-B49C-32BCCE31D429}" type="sibTrans" cxnId="{468E45B2-CF59-4A03-B8F7-90D9F322BA3F}">
      <dgm:prSet/>
      <dgm:spPr/>
      <dgm:t>
        <a:bodyPr/>
        <a:lstStyle/>
        <a:p>
          <a:endParaRPr lang="es-ES" sz="1900"/>
        </a:p>
      </dgm:t>
    </dgm:pt>
    <dgm:pt modelId="{036FE566-7592-4280-B2AC-79B6C09B8864}">
      <dgm:prSet phldrT="[Texto]" custT="1"/>
      <dgm:spPr>
        <a:gradFill rotWithShape="0">
          <a:gsLst>
            <a:gs pos="0">
              <a:schemeClr val="bg1"/>
            </a:gs>
            <a:gs pos="50000">
              <a:srgbClr val="FFB7B7"/>
            </a:gs>
            <a:gs pos="100000">
              <a:srgbClr val="FF8181"/>
            </a:gs>
          </a:gsLst>
          <a:lin ang="5400000" scaled="0"/>
        </a:gra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Calibri" panose="020F0502020204030204" pitchFamily="34" charset="0"/>
            </a:rPr>
            <a:t>3. Entidades de gobierno </a:t>
          </a:r>
          <a:endParaRPr lang="es-ES" sz="2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D52007B-04F7-4809-9EFF-C41160ACC4F1}" type="parTrans" cxnId="{7D8EC62B-8834-42B9-BBC2-1AEAC48A37D5}">
      <dgm:prSet/>
      <dgm:spPr/>
      <dgm:t>
        <a:bodyPr/>
        <a:lstStyle/>
        <a:p>
          <a:endParaRPr lang="es-ES" sz="1900"/>
        </a:p>
      </dgm:t>
    </dgm:pt>
    <dgm:pt modelId="{7E1F5562-4D5D-4614-8649-2FB7583DF66B}" type="sibTrans" cxnId="{7D8EC62B-8834-42B9-BBC2-1AEAC48A37D5}">
      <dgm:prSet/>
      <dgm:spPr/>
      <dgm:t>
        <a:bodyPr/>
        <a:lstStyle/>
        <a:p>
          <a:endParaRPr lang="es-ES" sz="1900"/>
        </a:p>
      </dgm:t>
    </dgm:pt>
    <dgm:pt modelId="{959930D8-02B3-4AB6-858E-0A8BCB48164F}" type="pres">
      <dgm:prSet presAssocID="{C262232D-FAFA-4B8E-8C8C-19FC086DE6A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CCB4666-85D5-43AB-A3F5-8FF69B0D82EF}" type="pres">
      <dgm:prSet presAssocID="{C262232D-FAFA-4B8E-8C8C-19FC086DE6A3}" presName="cycle" presStyleCnt="0"/>
      <dgm:spPr/>
      <dgm:t>
        <a:bodyPr/>
        <a:lstStyle/>
        <a:p>
          <a:endParaRPr lang="es-CO"/>
        </a:p>
      </dgm:t>
    </dgm:pt>
    <dgm:pt modelId="{052B49CE-7C29-4ADB-8E02-1DEC9A1415EB}" type="pres">
      <dgm:prSet presAssocID="{C262232D-FAFA-4B8E-8C8C-19FC086DE6A3}" presName="centerShape" presStyleCnt="0"/>
      <dgm:spPr/>
      <dgm:t>
        <a:bodyPr/>
        <a:lstStyle/>
        <a:p>
          <a:endParaRPr lang="es-CO"/>
        </a:p>
      </dgm:t>
    </dgm:pt>
    <dgm:pt modelId="{41CBC5EF-B56F-494A-8939-980D2B9D1EDF}" type="pres">
      <dgm:prSet presAssocID="{C262232D-FAFA-4B8E-8C8C-19FC086DE6A3}" presName="connSite" presStyleLbl="node1" presStyleIdx="0" presStyleCnt="4"/>
      <dgm:spPr/>
      <dgm:t>
        <a:bodyPr/>
        <a:lstStyle/>
        <a:p>
          <a:endParaRPr lang="es-CO"/>
        </a:p>
      </dgm:t>
    </dgm:pt>
    <dgm:pt modelId="{8CC992E8-A0C8-476F-9F40-4E8F09CEECCF}" type="pres">
      <dgm:prSet presAssocID="{C262232D-FAFA-4B8E-8C8C-19FC086DE6A3}" presName="visible" presStyleLbl="node1" presStyleIdx="0" presStyleCnt="4" custScaleX="64159" custScaleY="125336" custLinFactNeighborX="11529" custLinFactNeighborY="-8519"/>
      <dgm:spPr>
        <a:gradFill rotWithShape="0">
          <a:gsLst>
            <a:gs pos="0">
              <a:schemeClr val="bg1"/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scene3d>
          <a:camera prst="isometricTopUp">
            <a:rot lat="19068106" lon="20682644" rev="1931798"/>
          </a:camera>
          <a:lightRig rig="harsh" dir="t"/>
        </a:scene3d>
        <a:sp3d prstMaterial="clear">
          <a:bevelT w="127000" h="25400" prst="artDeco"/>
          <a:bevelB w="114300" prst="hardEdge"/>
        </a:sp3d>
      </dgm:spPr>
      <dgm:t>
        <a:bodyPr/>
        <a:lstStyle/>
        <a:p>
          <a:endParaRPr lang="es-CO"/>
        </a:p>
      </dgm:t>
    </dgm:pt>
    <dgm:pt modelId="{F6CC1EB0-ABCB-44B4-8579-08A554B2F6CD}" type="pres">
      <dgm:prSet presAssocID="{AF211E25-4738-4034-A58A-C2733435E09F}" presName="Name25" presStyleLbl="parChTrans1D1" presStyleIdx="0" presStyleCnt="3"/>
      <dgm:spPr/>
      <dgm:t>
        <a:bodyPr/>
        <a:lstStyle/>
        <a:p>
          <a:endParaRPr lang="es-ES"/>
        </a:p>
      </dgm:t>
    </dgm:pt>
    <dgm:pt modelId="{1356F96D-77F2-48B3-8353-640EDFF686F7}" type="pres">
      <dgm:prSet presAssocID="{9DF46E10-A583-4C14-BB0E-F78E0980C81E}" presName="node" presStyleCnt="0"/>
      <dgm:spPr/>
      <dgm:t>
        <a:bodyPr/>
        <a:lstStyle/>
        <a:p>
          <a:endParaRPr lang="es-CO"/>
        </a:p>
      </dgm:t>
    </dgm:pt>
    <dgm:pt modelId="{1E02EFE4-F98A-4C9F-8D40-C3EDA9D04BF9}" type="pres">
      <dgm:prSet presAssocID="{9DF46E10-A583-4C14-BB0E-F78E0980C81E}" presName="parentNode" presStyleLbl="node1" presStyleIdx="1" presStyleCnt="4" custScaleX="270361" custLinFactX="32728" custLinFactNeighborX="100000" custLinFactNeighborY="122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493437-8682-438F-97A3-4D236F9B846C}" type="pres">
      <dgm:prSet presAssocID="{9DF46E10-A583-4C14-BB0E-F78E0980C81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9F25C7-5FCF-4FFD-86EA-D574DC3E22F3}" type="pres">
      <dgm:prSet presAssocID="{A4EB43E1-84F9-4518-8458-6AE7597D75B1}" presName="Name25" presStyleLbl="parChTrans1D1" presStyleIdx="1" presStyleCnt="3"/>
      <dgm:spPr/>
      <dgm:t>
        <a:bodyPr/>
        <a:lstStyle/>
        <a:p>
          <a:endParaRPr lang="es-ES"/>
        </a:p>
      </dgm:t>
    </dgm:pt>
    <dgm:pt modelId="{19898688-C174-4E10-A236-D6989DE48053}" type="pres">
      <dgm:prSet presAssocID="{CD02E64A-805D-41E6-9618-D62982B94046}" presName="node" presStyleCnt="0"/>
      <dgm:spPr/>
      <dgm:t>
        <a:bodyPr/>
        <a:lstStyle/>
        <a:p>
          <a:endParaRPr lang="es-CO"/>
        </a:p>
      </dgm:t>
    </dgm:pt>
    <dgm:pt modelId="{4CBEE7F2-FA8F-455D-899D-D2E2389A34C1}" type="pres">
      <dgm:prSet presAssocID="{CD02E64A-805D-41E6-9618-D62982B94046}" presName="parentNode" presStyleLbl="node1" presStyleIdx="2" presStyleCnt="4" custScaleX="283137" custScaleY="101523" custLinFactX="6622" custLinFactNeighborX="100000" custLinFactNeighborY="-805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445095-13CE-4215-A68E-3EADCCD396C6}" type="pres">
      <dgm:prSet presAssocID="{CD02E64A-805D-41E6-9618-D62982B9404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5F6F13-71EA-44A2-A0FE-712885068A4F}" type="pres">
      <dgm:prSet presAssocID="{8D52007B-04F7-4809-9EFF-C41160ACC4F1}" presName="Name25" presStyleLbl="parChTrans1D1" presStyleIdx="2" presStyleCnt="3"/>
      <dgm:spPr/>
      <dgm:t>
        <a:bodyPr/>
        <a:lstStyle/>
        <a:p>
          <a:endParaRPr lang="es-ES"/>
        </a:p>
      </dgm:t>
    </dgm:pt>
    <dgm:pt modelId="{CD85E822-E639-44B9-A75E-28464151390E}" type="pres">
      <dgm:prSet presAssocID="{036FE566-7592-4280-B2AC-79B6C09B8864}" presName="node" presStyleCnt="0"/>
      <dgm:spPr/>
      <dgm:t>
        <a:bodyPr/>
        <a:lstStyle/>
        <a:p>
          <a:endParaRPr lang="es-CO"/>
        </a:p>
      </dgm:t>
    </dgm:pt>
    <dgm:pt modelId="{E43465F4-A339-482C-87DC-E675E3944F47}" type="pres">
      <dgm:prSet presAssocID="{036FE566-7592-4280-B2AC-79B6C09B8864}" presName="parentNode" presStyleLbl="node1" presStyleIdx="3" presStyleCnt="4" custScaleX="273327" custLinFactX="34100" custLinFactNeighborX="100000" custLinFactNeighborY="-304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3C73D-EE00-4A76-8AAC-53DBAD8EEC59}" type="pres">
      <dgm:prSet presAssocID="{036FE566-7592-4280-B2AC-79B6C09B886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68E45B2-CF59-4A03-B8F7-90D9F322BA3F}" srcId="{C262232D-FAFA-4B8E-8C8C-19FC086DE6A3}" destId="{CD02E64A-805D-41E6-9618-D62982B94046}" srcOrd="1" destOrd="0" parTransId="{A4EB43E1-84F9-4518-8458-6AE7597D75B1}" sibTransId="{1DDC7D43-43D3-4078-B49C-32BCCE31D429}"/>
    <dgm:cxn modelId="{1B538E04-4177-467A-B88D-C4789F47E81B}" type="presOf" srcId="{CD02E64A-805D-41E6-9618-D62982B94046}" destId="{4CBEE7F2-FA8F-455D-899D-D2E2389A34C1}" srcOrd="0" destOrd="0" presId="urn:microsoft.com/office/officeart/2005/8/layout/radial2"/>
    <dgm:cxn modelId="{694643E8-601F-4E73-B274-9B65D26D22F5}" type="presOf" srcId="{8D52007B-04F7-4809-9EFF-C41160ACC4F1}" destId="{245F6F13-71EA-44A2-A0FE-712885068A4F}" srcOrd="0" destOrd="0" presId="urn:microsoft.com/office/officeart/2005/8/layout/radial2"/>
    <dgm:cxn modelId="{A97259E1-F817-442E-B870-3E181DACB05C}" type="presOf" srcId="{036FE566-7592-4280-B2AC-79B6C09B8864}" destId="{E43465F4-A339-482C-87DC-E675E3944F47}" srcOrd="0" destOrd="0" presId="urn:microsoft.com/office/officeart/2005/8/layout/radial2"/>
    <dgm:cxn modelId="{4D4FE933-8486-4A5D-B48A-16AC7F0F6774}" type="presOf" srcId="{A4EB43E1-84F9-4518-8458-6AE7597D75B1}" destId="{FA9F25C7-5FCF-4FFD-86EA-D574DC3E22F3}" srcOrd="0" destOrd="0" presId="urn:microsoft.com/office/officeart/2005/8/layout/radial2"/>
    <dgm:cxn modelId="{0E1C91B1-FF68-45CF-908A-3B2618D05AB9}" type="presOf" srcId="{9DF46E10-A583-4C14-BB0E-F78E0980C81E}" destId="{1E02EFE4-F98A-4C9F-8D40-C3EDA9D04BF9}" srcOrd="0" destOrd="0" presId="urn:microsoft.com/office/officeart/2005/8/layout/radial2"/>
    <dgm:cxn modelId="{B162583A-27C6-4706-A484-AA0EFAC65DB8}" type="presOf" srcId="{AF211E25-4738-4034-A58A-C2733435E09F}" destId="{F6CC1EB0-ABCB-44B4-8579-08A554B2F6CD}" srcOrd="0" destOrd="0" presId="urn:microsoft.com/office/officeart/2005/8/layout/radial2"/>
    <dgm:cxn modelId="{23C04003-23C8-4290-9998-575A6A690B94}" type="presOf" srcId="{C262232D-FAFA-4B8E-8C8C-19FC086DE6A3}" destId="{959930D8-02B3-4AB6-858E-0A8BCB48164F}" srcOrd="0" destOrd="0" presId="urn:microsoft.com/office/officeart/2005/8/layout/radial2"/>
    <dgm:cxn modelId="{7D8EC62B-8834-42B9-BBC2-1AEAC48A37D5}" srcId="{C262232D-FAFA-4B8E-8C8C-19FC086DE6A3}" destId="{036FE566-7592-4280-B2AC-79B6C09B8864}" srcOrd="2" destOrd="0" parTransId="{8D52007B-04F7-4809-9EFF-C41160ACC4F1}" sibTransId="{7E1F5562-4D5D-4614-8649-2FB7583DF66B}"/>
    <dgm:cxn modelId="{DCB1DAC2-858B-43AA-8FB7-E7047D956872}" srcId="{C262232D-FAFA-4B8E-8C8C-19FC086DE6A3}" destId="{9DF46E10-A583-4C14-BB0E-F78E0980C81E}" srcOrd="0" destOrd="0" parTransId="{AF211E25-4738-4034-A58A-C2733435E09F}" sibTransId="{12FCC170-E7E4-4CAF-941F-D50F94DAF2FB}"/>
    <dgm:cxn modelId="{DFEC6B18-9AA4-41C8-A0A2-897D81E49D8B}" type="presParOf" srcId="{959930D8-02B3-4AB6-858E-0A8BCB48164F}" destId="{FCCB4666-85D5-43AB-A3F5-8FF69B0D82EF}" srcOrd="0" destOrd="0" presId="urn:microsoft.com/office/officeart/2005/8/layout/radial2"/>
    <dgm:cxn modelId="{158A22B6-27FA-45F3-BAD6-08FBBEB5DE51}" type="presParOf" srcId="{FCCB4666-85D5-43AB-A3F5-8FF69B0D82EF}" destId="{052B49CE-7C29-4ADB-8E02-1DEC9A1415EB}" srcOrd="0" destOrd="0" presId="urn:microsoft.com/office/officeart/2005/8/layout/radial2"/>
    <dgm:cxn modelId="{44EDEA79-F98F-47E9-9EA7-95778935BDD8}" type="presParOf" srcId="{052B49CE-7C29-4ADB-8E02-1DEC9A1415EB}" destId="{41CBC5EF-B56F-494A-8939-980D2B9D1EDF}" srcOrd="0" destOrd="0" presId="urn:microsoft.com/office/officeart/2005/8/layout/radial2"/>
    <dgm:cxn modelId="{90C8AFA9-7A48-4E9A-97C7-33D55E0D36CA}" type="presParOf" srcId="{052B49CE-7C29-4ADB-8E02-1DEC9A1415EB}" destId="{8CC992E8-A0C8-476F-9F40-4E8F09CEECCF}" srcOrd="1" destOrd="0" presId="urn:microsoft.com/office/officeart/2005/8/layout/radial2"/>
    <dgm:cxn modelId="{435F2AF9-25AF-4F28-8D0F-1CD94062ED10}" type="presParOf" srcId="{FCCB4666-85D5-43AB-A3F5-8FF69B0D82EF}" destId="{F6CC1EB0-ABCB-44B4-8579-08A554B2F6CD}" srcOrd="1" destOrd="0" presId="urn:microsoft.com/office/officeart/2005/8/layout/radial2"/>
    <dgm:cxn modelId="{1C53635D-1533-484F-83F3-D619015FDE14}" type="presParOf" srcId="{FCCB4666-85D5-43AB-A3F5-8FF69B0D82EF}" destId="{1356F96D-77F2-48B3-8353-640EDFF686F7}" srcOrd="2" destOrd="0" presId="urn:microsoft.com/office/officeart/2005/8/layout/radial2"/>
    <dgm:cxn modelId="{8D7BA178-4C71-497E-8F9A-CFAAEBE90141}" type="presParOf" srcId="{1356F96D-77F2-48B3-8353-640EDFF686F7}" destId="{1E02EFE4-F98A-4C9F-8D40-C3EDA9D04BF9}" srcOrd="0" destOrd="0" presId="urn:microsoft.com/office/officeart/2005/8/layout/radial2"/>
    <dgm:cxn modelId="{66287C18-18CC-43DC-B58F-078D61BA438E}" type="presParOf" srcId="{1356F96D-77F2-48B3-8353-640EDFF686F7}" destId="{68493437-8682-438F-97A3-4D236F9B846C}" srcOrd="1" destOrd="0" presId="urn:microsoft.com/office/officeart/2005/8/layout/radial2"/>
    <dgm:cxn modelId="{9B3548BE-C1A4-433A-84AD-DC26CA1D30E1}" type="presParOf" srcId="{FCCB4666-85D5-43AB-A3F5-8FF69B0D82EF}" destId="{FA9F25C7-5FCF-4FFD-86EA-D574DC3E22F3}" srcOrd="3" destOrd="0" presId="urn:microsoft.com/office/officeart/2005/8/layout/radial2"/>
    <dgm:cxn modelId="{F7B76988-85A0-4451-B886-58FAFD16E5CA}" type="presParOf" srcId="{FCCB4666-85D5-43AB-A3F5-8FF69B0D82EF}" destId="{19898688-C174-4E10-A236-D6989DE48053}" srcOrd="4" destOrd="0" presId="urn:microsoft.com/office/officeart/2005/8/layout/radial2"/>
    <dgm:cxn modelId="{B8010E2B-F632-4E10-88D0-4CC5074BA32F}" type="presParOf" srcId="{19898688-C174-4E10-A236-D6989DE48053}" destId="{4CBEE7F2-FA8F-455D-899D-D2E2389A34C1}" srcOrd="0" destOrd="0" presId="urn:microsoft.com/office/officeart/2005/8/layout/radial2"/>
    <dgm:cxn modelId="{145F2372-132D-4CFE-871D-8CE4B7BD1F75}" type="presParOf" srcId="{19898688-C174-4E10-A236-D6989DE48053}" destId="{66445095-13CE-4215-A68E-3EADCCD396C6}" srcOrd="1" destOrd="0" presId="urn:microsoft.com/office/officeart/2005/8/layout/radial2"/>
    <dgm:cxn modelId="{91ABD69A-6B36-4C6E-8A8D-BF9171D99E48}" type="presParOf" srcId="{FCCB4666-85D5-43AB-A3F5-8FF69B0D82EF}" destId="{245F6F13-71EA-44A2-A0FE-712885068A4F}" srcOrd="5" destOrd="0" presId="urn:microsoft.com/office/officeart/2005/8/layout/radial2"/>
    <dgm:cxn modelId="{7FAD55F3-3249-4B32-BF42-663C72641594}" type="presParOf" srcId="{FCCB4666-85D5-43AB-A3F5-8FF69B0D82EF}" destId="{CD85E822-E639-44B9-A75E-28464151390E}" srcOrd="6" destOrd="0" presId="urn:microsoft.com/office/officeart/2005/8/layout/radial2"/>
    <dgm:cxn modelId="{2B9B286F-9BB3-492E-9EE1-B5FE2BD959E5}" type="presParOf" srcId="{CD85E822-E639-44B9-A75E-28464151390E}" destId="{E43465F4-A339-482C-87DC-E675E3944F47}" srcOrd="0" destOrd="0" presId="urn:microsoft.com/office/officeart/2005/8/layout/radial2"/>
    <dgm:cxn modelId="{B1F20654-E8F9-4B45-BE7D-969F87ACC619}" type="presParOf" srcId="{CD85E822-E639-44B9-A75E-28464151390E}" destId="{2023C73D-EE00-4A76-8AAC-53DBAD8EEC5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56526-0454-497E-95B3-D640CF6B1239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Cgn96.001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Cgn96.002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Cgn98.003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1279" y="1625600"/>
        <a:ext cx="1991320" cy="1625600"/>
      </dsp:txXfrm>
    </dsp:sp>
    <dsp:sp modelId="{A83953D9-7F07-44AE-BEF6-116349F251FB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704A1-1FDF-4BF8-AAB4-BA25180BAEBE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Transporte</a:t>
          </a:r>
          <a:r>
            <a:rPr lang="es-ES" sz="1800" b="1" kern="1200" dirty="0" smtClean="0"/>
            <a:t> </a:t>
          </a:r>
          <a:endParaRPr lang="es-CO" sz="1800" b="1" kern="1200" dirty="0"/>
        </a:p>
      </dsp:txBody>
      <dsp:txXfrm>
        <a:off x="2052339" y="1625600"/>
        <a:ext cx="1991320" cy="1625600"/>
      </dsp:txXfrm>
    </dsp:sp>
    <dsp:sp modelId="{213D11CC-5EEC-44DE-BC6F-6C93A9CA8FE3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8A24E-7395-4699-8D8A-6D986E8B1AAC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Recepción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0000"/>
              </a:solidFill>
            </a:rPr>
            <a:t>Validación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0000"/>
              </a:solidFill>
            </a:rPr>
            <a:t>Gestión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hlinkClick xmlns:r="http://schemas.openxmlformats.org/officeDocument/2006/relationships" r:id="rId3" action="ppaction://hlinkfile"/>
            </a:rPr>
            <a:t>Consolidación 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4103399" y="1625600"/>
        <a:ext cx="1991320" cy="1625600"/>
      </dsp:txXfrm>
    </dsp:sp>
    <dsp:sp modelId="{FCA8FFB4-4F1C-42C9-AA60-5047EA410BCB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93332-15B4-4622-8323-CB23B3E1FF17}">
      <dsp:nvSpPr>
        <dsp:cNvPr id="0" name=""/>
        <dsp:cNvSpPr/>
      </dsp:nvSpPr>
      <dsp:spPr>
        <a:xfrm>
          <a:off x="243839" y="3251200"/>
          <a:ext cx="5608320" cy="60960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56526-0454-497E-95B3-D640CF6B1239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Cargue nuevos CGN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Validación local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Envío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1279" y="1625600"/>
        <a:ext cx="1991320" cy="1625600"/>
      </dsp:txXfrm>
    </dsp:sp>
    <dsp:sp modelId="{A83953D9-7F07-44AE-BEF6-116349F251FB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704A1-1FDF-4BF8-AAB4-BA25180BAEBE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Trasmisión </a:t>
          </a:r>
          <a:r>
            <a:rPr lang="es-ES" sz="1800" b="1" kern="1200" smtClean="0">
              <a:solidFill>
                <a:schemeClr val="tx1"/>
              </a:solidFill>
            </a:rPr>
            <a:t>en línea</a:t>
          </a:r>
          <a:endParaRPr lang="es-CO" sz="1800" b="1" kern="1200" dirty="0"/>
        </a:p>
      </dsp:txBody>
      <dsp:txXfrm>
        <a:off x="2052339" y="1625600"/>
        <a:ext cx="1991320" cy="1625600"/>
      </dsp:txXfrm>
    </dsp:sp>
    <dsp:sp modelId="{213D11CC-5EEC-44DE-BC6F-6C93A9CA8FE3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8A24E-7395-4699-8D8A-6D986E8B1AAC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</a:rPr>
            <a:t>Recepción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0000"/>
              </a:solidFill>
            </a:rPr>
            <a:t>Validación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FF0000"/>
              </a:solidFill>
            </a:rPr>
            <a:t>Gestión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hlinkClick xmlns:r="http://schemas.openxmlformats.org/officeDocument/2006/relationships" r:id="rId3" action="ppaction://hlinkfile"/>
            </a:rPr>
            <a:t>Consolidación </a:t>
          </a:r>
          <a:endParaRPr lang="es-CO" sz="1800" b="1" kern="1200" dirty="0">
            <a:solidFill>
              <a:schemeClr val="tx1"/>
            </a:solidFill>
          </a:endParaRPr>
        </a:p>
      </dsp:txBody>
      <dsp:txXfrm>
        <a:off x="4103399" y="1625600"/>
        <a:ext cx="1991320" cy="1625600"/>
      </dsp:txXfrm>
    </dsp:sp>
    <dsp:sp modelId="{FCA8FFB4-4F1C-42C9-AA60-5047EA410BCB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93332-15B4-4622-8323-CB23B3E1FF17}">
      <dsp:nvSpPr>
        <dsp:cNvPr id="0" name=""/>
        <dsp:cNvSpPr/>
      </dsp:nvSpPr>
      <dsp:spPr>
        <a:xfrm>
          <a:off x="243839" y="3251200"/>
          <a:ext cx="5608320" cy="60960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C775C-28D9-4326-A6DA-C22D067E2A3D}" type="datetimeFigureOut">
              <a:rPr lang="es-ES" smtClean="0"/>
              <a:t>27/04/2015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41132-753B-4B71-A91B-80FE77C89BA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93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INSUMOS PARA EL PROCESO.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1. </a:t>
            </a:r>
            <a:r>
              <a:rPr lang="es-CO" b="1" dirty="0" err="1" smtClean="0"/>
              <a:t>Parametrización</a:t>
            </a:r>
            <a:r>
              <a:rPr lang="es-CO" b="1" dirty="0" smtClean="0"/>
              <a:t> “Categoría de la Información Contable Pública” (</a:t>
            </a:r>
            <a:r>
              <a:rPr lang="es-CO" b="1" dirty="0" err="1" smtClean="0"/>
              <a:t>CICP</a:t>
            </a:r>
            <a:r>
              <a:rPr lang="es-CO" b="1" dirty="0" smtClean="0"/>
              <a:t>). </a:t>
            </a:r>
            <a:r>
              <a:rPr dirty="0" smtClean="0"/>
              <a:t>Proceso tendiente a determinar la conformación de la “categoría de la información contable pública” (</a:t>
            </a:r>
            <a:r>
              <a:rPr dirty="0" err="1" smtClean="0"/>
              <a:t>CICP</a:t>
            </a:r>
            <a:r>
              <a:rPr dirty="0" smtClean="0"/>
              <a:t>) a través del cual  se definen las reglas pertinentes para que operen sus componentes dentro del proceso, en la parte correspondiente a los atributos propios de consolidación, Y mantenimiento de las reglas de consolidación.</a:t>
            </a:r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2. </a:t>
            </a:r>
            <a:r>
              <a:rPr lang="es-MX" b="1" dirty="0" smtClean="0"/>
              <a:t>Mantenimiento de los clasificadores. </a:t>
            </a:r>
            <a:r>
              <a:rPr lang="es-MX" dirty="0" smtClean="0"/>
              <a:t>Consiste en asociar las entidades a los árboles de consolidación, entre otros: FMI, Departamentos, Categorización, etc.</a:t>
            </a:r>
          </a:p>
          <a:p>
            <a:pPr marL="145236" indent="-145236">
              <a:lnSpc>
                <a:spcPct val="80000"/>
              </a:lnSpc>
            </a:pPr>
            <a:endParaRPr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3. Catálogo General de Cuentas. </a:t>
            </a:r>
            <a:r>
              <a:rPr dirty="0" smtClean="0"/>
              <a:t>Instrumento para el reconocimiento y revelación de los hechos, transacciones y operaciones financieras, económicas, sociales y ambientales, con base en una clasificación ordenada, flexible y pormenorizada de las cuentas, que identifica la naturaleza y funciones de cometido estatal de la entidad contable pública.</a:t>
            </a:r>
          </a:p>
          <a:p>
            <a:pPr marL="145236" indent="-145236">
              <a:lnSpc>
                <a:spcPct val="80000"/>
              </a:lnSpc>
            </a:pPr>
            <a:endParaRPr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4. </a:t>
            </a:r>
            <a:r>
              <a:rPr lang="es-MX" b="1" dirty="0" smtClean="0"/>
              <a:t>Catálogo de Cuentas de Consolidación</a:t>
            </a:r>
            <a:r>
              <a:rPr b="1" dirty="0" smtClean="0"/>
              <a:t>.</a:t>
            </a:r>
            <a:r>
              <a:rPr dirty="0" smtClean="0"/>
              <a:t> Los estados consolidados revelan no solo la información compilada de las entidades objeto de consolidación contenida en el </a:t>
            </a:r>
            <a:r>
              <a:rPr dirty="0" err="1" smtClean="0"/>
              <a:t>CGC</a:t>
            </a:r>
            <a:r>
              <a:rPr dirty="0" smtClean="0"/>
              <a:t> antes mencionado, sino también la información resultante de la operaciones propias de la consolidación como son la eliminación de Operaciones recíprocas - </a:t>
            </a:r>
            <a:r>
              <a:rPr dirty="0" err="1" smtClean="0"/>
              <a:t>OR</a:t>
            </a:r>
            <a:r>
              <a:rPr dirty="0" smtClean="0"/>
              <a:t>, el cálculo del interés minoritario y de los resultados pertenecientes a los terceros y la determinación de resultados consolidados; lo cual implica contar con un instrumento adicional para clasificarlas y revelarlas denominado Catálogo de Cuentas de Consolidación, que se estructura como se observa en el anexo 2.</a:t>
            </a:r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b="1" dirty="0" err="1" smtClean="0"/>
              <a:t>ADMINISTRACION</a:t>
            </a:r>
            <a:r>
              <a:rPr b="1" dirty="0" smtClean="0"/>
              <a:t> DE </a:t>
            </a:r>
            <a:r>
              <a:rPr b="1" dirty="0" err="1" smtClean="0"/>
              <a:t>CONSOLIDACION</a:t>
            </a:r>
            <a:endParaRPr b="1" dirty="0" smtClean="0"/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1. Vigencia de árbol. </a:t>
            </a:r>
            <a:r>
              <a:rPr dirty="0" smtClean="0"/>
              <a:t>Se seleccionan las entidades que se desean consolidar para un determinado corte.</a:t>
            </a:r>
            <a:endParaRPr b="1" dirty="0" smtClean="0"/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2. Versión de reglas. </a:t>
            </a:r>
            <a:r>
              <a:rPr dirty="0" smtClean="0"/>
              <a:t>La versión de reglas es el conjunto integral de reglas que se definen para aplicar a un proceso de consolidación.</a:t>
            </a:r>
            <a:endParaRPr lang="es-CO" dirty="0" smtClean="0"/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3. Vigencia dato fuente. </a:t>
            </a:r>
            <a:r>
              <a:rPr lang="es-CO" dirty="0" smtClean="0"/>
              <a:t>Corresponde a la fecha desde la cual debe incluirse la información reportada por las entidades en la consolidación.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4. Plan de cuentas. Corresponde a </a:t>
            </a:r>
            <a:r>
              <a:rPr b="1" dirty="0" smtClean="0"/>
              <a:t>las cuentas del Catálogo General de Cuentas que están vigentes para el periodo objeto de consolidación.</a:t>
            </a:r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5. Serie. </a:t>
            </a:r>
            <a:r>
              <a:rPr lang="es-CO" dirty="0" smtClean="0"/>
              <a:t>Corresponde a la finalidad de la consolidación, teniendo en cuenta las siguientes opciones: Serie para revisión, Serie para gestión, Serie Contable Oficial.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6. Nodo. </a:t>
            </a:r>
            <a:r>
              <a:rPr lang="es-CO" dirty="0" smtClean="0"/>
              <a:t>Se selecciona el centro de consolidación que se desea consolidar, ejemplo: Público, Nacional, Territorial.</a:t>
            </a:r>
          </a:p>
          <a:p>
            <a:pPr marL="145236" indent="-145236">
              <a:lnSpc>
                <a:spcPct val="80000"/>
              </a:lnSpc>
            </a:pPr>
            <a:endParaRPr lang="es-CO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7. Nombre del proceso. </a:t>
            </a:r>
            <a:r>
              <a:rPr lang="es-CO" dirty="0" smtClean="0"/>
              <a:t>Corresponde a la identificación de cada proceso, incluye el corte para el cual se consolida.</a:t>
            </a:r>
            <a:r>
              <a:rPr lang="es-CO" b="1" dirty="0" smtClean="0"/>
              <a:t>  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8. Periodo. </a:t>
            </a:r>
            <a:r>
              <a:rPr lang="es-CO" dirty="0" smtClean="0"/>
              <a:t>Se selecciona el corte para el cual se efectúa la consolidación.</a:t>
            </a:r>
          </a:p>
          <a:p>
            <a:pPr marL="145236" indent="-145236">
              <a:lnSpc>
                <a:spcPct val="80000"/>
              </a:lnSpc>
            </a:pPr>
            <a:endParaRPr lang="es-CO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9. Versión de resultados. </a:t>
            </a:r>
            <a:r>
              <a:rPr lang="es-CO" dirty="0" smtClean="0"/>
              <a:t> Corresponde al resultado de la consolidación, la da el sistema.</a:t>
            </a:r>
          </a:p>
          <a:p>
            <a:pPr marL="145236" indent="-145236">
              <a:lnSpc>
                <a:spcPct val="80000"/>
              </a:lnSpc>
            </a:pPr>
            <a:endParaRPr lang="es-CO" dirty="0" smtClean="0"/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CO" smtClean="0"/>
              <a:pPr/>
              <a:t>38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980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INSUMOS PARA EL PROCESO.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1. </a:t>
            </a:r>
            <a:r>
              <a:rPr lang="es-CO" b="1" dirty="0" err="1" smtClean="0"/>
              <a:t>Parametrización</a:t>
            </a:r>
            <a:r>
              <a:rPr lang="es-CO" b="1" dirty="0" smtClean="0"/>
              <a:t> “Categoría de la Información Contable Pública” (</a:t>
            </a:r>
            <a:r>
              <a:rPr lang="es-CO" b="1" dirty="0" err="1" smtClean="0"/>
              <a:t>CICP</a:t>
            </a:r>
            <a:r>
              <a:rPr lang="es-CO" b="1" dirty="0" smtClean="0"/>
              <a:t>). </a:t>
            </a:r>
            <a:r>
              <a:rPr dirty="0" smtClean="0"/>
              <a:t>Proceso tendiente a determinar la conformación de la “categoría de la información contable pública” (</a:t>
            </a:r>
            <a:r>
              <a:rPr dirty="0" err="1" smtClean="0"/>
              <a:t>CICP</a:t>
            </a:r>
            <a:r>
              <a:rPr dirty="0" smtClean="0"/>
              <a:t>) a través del cual  se definen las reglas pertinentes para que operen sus componentes dentro del proceso, en la parte correspondiente a los atributos propios de consolidación, Y mantenimiento de las reglas de consolidación.</a:t>
            </a:r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2. </a:t>
            </a:r>
            <a:r>
              <a:rPr lang="es-MX" b="1" dirty="0" smtClean="0"/>
              <a:t>Mantenimiento de los clasificadores. </a:t>
            </a:r>
            <a:r>
              <a:rPr lang="es-MX" dirty="0" smtClean="0"/>
              <a:t>Consiste en asociar las entidades a los árboles de consolidación, entre otros: FMI, Departamentos, Categorización, etc.</a:t>
            </a:r>
          </a:p>
          <a:p>
            <a:pPr marL="145236" indent="-145236">
              <a:lnSpc>
                <a:spcPct val="80000"/>
              </a:lnSpc>
            </a:pPr>
            <a:endParaRPr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3. Catálogo General de Cuentas. </a:t>
            </a:r>
            <a:r>
              <a:rPr dirty="0" smtClean="0"/>
              <a:t>Instrumento para el reconocimiento y revelación de los hechos, transacciones y operaciones financieras, económicas, sociales y ambientales, con base en una clasificación ordenada, flexible y pormenorizada de las cuentas, que identifica la naturaleza y funciones de cometido estatal de la entidad contable pública.</a:t>
            </a:r>
          </a:p>
          <a:p>
            <a:pPr marL="145236" indent="-145236">
              <a:lnSpc>
                <a:spcPct val="80000"/>
              </a:lnSpc>
            </a:pPr>
            <a:endParaRPr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4. </a:t>
            </a:r>
            <a:r>
              <a:rPr lang="es-MX" b="1" dirty="0" smtClean="0"/>
              <a:t>Catálogo de Cuentas de Consolidación</a:t>
            </a:r>
            <a:r>
              <a:rPr b="1" dirty="0" smtClean="0"/>
              <a:t>.</a:t>
            </a:r>
            <a:r>
              <a:rPr dirty="0" smtClean="0"/>
              <a:t> Los estados consolidados revelan no solo la información compilada de las entidades objeto de consolidación contenida en el </a:t>
            </a:r>
            <a:r>
              <a:rPr dirty="0" err="1" smtClean="0"/>
              <a:t>CGC</a:t>
            </a:r>
            <a:r>
              <a:rPr dirty="0" smtClean="0"/>
              <a:t> antes mencionado, sino también la información resultante de la operaciones propias de la consolidación como son la eliminación de Operaciones recíprocas - </a:t>
            </a:r>
            <a:r>
              <a:rPr dirty="0" err="1" smtClean="0"/>
              <a:t>OR</a:t>
            </a:r>
            <a:r>
              <a:rPr dirty="0" smtClean="0"/>
              <a:t>, el cálculo del interés minoritario y de los resultados pertenecientes a los terceros y la determinación de resultados consolidados; lo cual implica contar con un instrumento adicional para clasificarlas y revelarlas denominado Catálogo de Cuentas de Consolidación, que se estructura como se observa en el anexo 2.</a:t>
            </a:r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b="1" dirty="0" err="1" smtClean="0"/>
              <a:t>ADMINISTRACION</a:t>
            </a:r>
            <a:r>
              <a:rPr b="1" dirty="0" smtClean="0"/>
              <a:t> DE </a:t>
            </a:r>
            <a:r>
              <a:rPr b="1" dirty="0" err="1" smtClean="0"/>
              <a:t>CONSOLIDACION</a:t>
            </a:r>
            <a:endParaRPr b="1" dirty="0" smtClean="0"/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1. Vigencia de árbol. </a:t>
            </a:r>
            <a:r>
              <a:rPr dirty="0" smtClean="0"/>
              <a:t>Se seleccionan las entidades que se desean consolidar para un determinado corte.</a:t>
            </a:r>
            <a:endParaRPr b="1" dirty="0" smtClean="0"/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2. Versión de reglas. </a:t>
            </a:r>
            <a:r>
              <a:rPr dirty="0" smtClean="0"/>
              <a:t>La versión de reglas es el conjunto integral de reglas que se definen para aplicar a un proceso de consolidación.</a:t>
            </a:r>
            <a:endParaRPr lang="es-CO" dirty="0" smtClean="0"/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3. Vigencia dato fuente. </a:t>
            </a:r>
            <a:r>
              <a:rPr lang="es-CO" dirty="0" smtClean="0"/>
              <a:t>Corresponde a la fecha desde la cual debe incluirse la información reportada por las entidades en la consolidación.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4. Plan de cuentas. Corresponde a </a:t>
            </a:r>
            <a:r>
              <a:rPr b="1" dirty="0" smtClean="0"/>
              <a:t>las cuentas del Catálogo General de Cuentas que están vigentes para el periodo objeto de consolidación.</a:t>
            </a:r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5. Serie. </a:t>
            </a:r>
            <a:r>
              <a:rPr lang="es-CO" dirty="0" smtClean="0"/>
              <a:t>Corresponde a la finalidad de la consolidación, teniendo en cuenta las siguientes opciones: Serie para revisión, Serie para gestión, Serie Contable Oficial.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6. Nodo. </a:t>
            </a:r>
            <a:r>
              <a:rPr lang="es-CO" dirty="0" smtClean="0"/>
              <a:t>Se selecciona el centro de consolidación que se desea consolidar, ejemplo: Público, Nacional, Territorial.</a:t>
            </a:r>
          </a:p>
          <a:p>
            <a:pPr marL="145236" indent="-145236">
              <a:lnSpc>
                <a:spcPct val="80000"/>
              </a:lnSpc>
            </a:pPr>
            <a:endParaRPr lang="es-CO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7. Nombre del proceso. </a:t>
            </a:r>
            <a:r>
              <a:rPr lang="es-CO" dirty="0" smtClean="0"/>
              <a:t>Corresponde a la identificación de cada proceso, incluye el corte para el cual se consolida.</a:t>
            </a:r>
            <a:r>
              <a:rPr lang="es-CO" b="1" dirty="0" smtClean="0"/>
              <a:t>  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8. Periodo. </a:t>
            </a:r>
            <a:r>
              <a:rPr lang="es-CO" dirty="0" smtClean="0"/>
              <a:t>Se selecciona el corte para el cual se efectúa la consolidación.</a:t>
            </a:r>
          </a:p>
          <a:p>
            <a:pPr marL="145236" indent="-145236">
              <a:lnSpc>
                <a:spcPct val="80000"/>
              </a:lnSpc>
            </a:pPr>
            <a:endParaRPr lang="es-CO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9. Versión de resultados. </a:t>
            </a:r>
            <a:r>
              <a:rPr lang="es-CO" dirty="0" smtClean="0"/>
              <a:t> Corresponde al resultado de la consolidación, la da el sistema.</a:t>
            </a:r>
          </a:p>
          <a:p>
            <a:pPr marL="145236" indent="-145236">
              <a:lnSpc>
                <a:spcPct val="80000"/>
              </a:lnSpc>
            </a:pPr>
            <a:endParaRPr lang="es-CO" dirty="0" smtClean="0"/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CO" smtClean="0"/>
              <a:pPr/>
              <a:t>39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172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INSUMOS PARA EL PROCESO.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1. </a:t>
            </a:r>
            <a:r>
              <a:rPr lang="es-CO" b="1" dirty="0" err="1" smtClean="0"/>
              <a:t>Parametrización</a:t>
            </a:r>
            <a:r>
              <a:rPr lang="es-CO" b="1" dirty="0" smtClean="0"/>
              <a:t> “Categoría de la Información Contable Pública” (</a:t>
            </a:r>
            <a:r>
              <a:rPr lang="es-CO" b="1" dirty="0" err="1" smtClean="0"/>
              <a:t>CICP</a:t>
            </a:r>
            <a:r>
              <a:rPr lang="es-CO" b="1" dirty="0" smtClean="0"/>
              <a:t>). </a:t>
            </a:r>
            <a:r>
              <a:rPr dirty="0" smtClean="0"/>
              <a:t>Proceso tendiente a determinar la conformación de la “categoría de la información contable pública” (</a:t>
            </a:r>
            <a:r>
              <a:rPr dirty="0" err="1" smtClean="0"/>
              <a:t>CICP</a:t>
            </a:r>
            <a:r>
              <a:rPr dirty="0" smtClean="0"/>
              <a:t>) a través del cual  se definen las reglas pertinentes para que operen sus componentes dentro del proceso, en la parte correspondiente a los atributos propios de consolidación, Y mantenimiento de las reglas de consolidación.</a:t>
            </a:r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2. </a:t>
            </a:r>
            <a:r>
              <a:rPr lang="es-MX" b="1" dirty="0" smtClean="0"/>
              <a:t>Mantenimiento de los clasificadores. </a:t>
            </a:r>
            <a:r>
              <a:rPr lang="es-MX" dirty="0" smtClean="0"/>
              <a:t>Consiste en asociar las entidades a los árboles de consolidación, entre otros: FMI, Departamentos, Categorización, etc.</a:t>
            </a:r>
          </a:p>
          <a:p>
            <a:pPr marL="145236" indent="-145236">
              <a:lnSpc>
                <a:spcPct val="80000"/>
              </a:lnSpc>
            </a:pPr>
            <a:endParaRPr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3. Catálogo General de Cuentas. </a:t>
            </a:r>
            <a:r>
              <a:rPr dirty="0" smtClean="0"/>
              <a:t>Instrumento para el reconocimiento y revelación de los hechos, transacciones y operaciones financieras, económicas, sociales y ambientales, con base en una clasificación ordenada, flexible y pormenorizada de las cuentas, que identifica la naturaleza y funciones de cometido estatal de la entidad contable pública.</a:t>
            </a:r>
          </a:p>
          <a:p>
            <a:pPr marL="145236" indent="-145236">
              <a:lnSpc>
                <a:spcPct val="80000"/>
              </a:lnSpc>
            </a:pPr>
            <a:endParaRPr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4. </a:t>
            </a:r>
            <a:r>
              <a:rPr lang="es-MX" b="1" dirty="0" smtClean="0"/>
              <a:t>Catálogo de Cuentas de Consolidación</a:t>
            </a:r>
            <a:r>
              <a:rPr b="1" dirty="0" smtClean="0"/>
              <a:t>.</a:t>
            </a:r>
            <a:r>
              <a:rPr dirty="0" smtClean="0"/>
              <a:t> Los estados consolidados revelan no solo la información compilada de las entidades objeto de consolidación contenida en el </a:t>
            </a:r>
            <a:r>
              <a:rPr dirty="0" err="1" smtClean="0"/>
              <a:t>CGC</a:t>
            </a:r>
            <a:r>
              <a:rPr dirty="0" smtClean="0"/>
              <a:t> antes mencionado, sino también la información resultante de la operaciones propias de la consolidación como son la eliminación de Operaciones recíprocas - </a:t>
            </a:r>
            <a:r>
              <a:rPr dirty="0" err="1" smtClean="0"/>
              <a:t>OR</a:t>
            </a:r>
            <a:r>
              <a:rPr dirty="0" smtClean="0"/>
              <a:t>, el cálculo del interés minoritario y de los resultados pertenecientes a los terceros y la determinación de resultados consolidados; lo cual implica contar con un instrumento adicional para clasificarlas y revelarlas denominado Catálogo de Cuentas de Consolidación, que se estructura como se observa en el anexo 2.</a:t>
            </a:r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b="1" dirty="0" err="1" smtClean="0"/>
              <a:t>ADMINISTRACION</a:t>
            </a:r>
            <a:r>
              <a:rPr b="1" dirty="0" smtClean="0"/>
              <a:t> DE </a:t>
            </a:r>
            <a:r>
              <a:rPr b="1" dirty="0" err="1" smtClean="0"/>
              <a:t>CONSOLIDACION</a:t>
            </a:r>
            <a:endParaRPr b="1" dirty="0" smtClean="0"/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b="1" dirty="0" smtClean="0"/>
              <a:t>1. Vigencia de árbol. </a:t>
            </a:r>
            <a:r>
              <a:rPr dirty="0" smtClean="0"/>
              <a:t>Se seleccionan las entidades que se desean consolidar para un determinado corte.</a:t>
            </a:r>
            <a:endParaRPr b="1" dirty="0" smtClean="0"/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2. Versión de reglas. </a:t>
            </a:r>
            <a:r>
              <a:rPr dirty="0" smtClean="0"/>
              <a:t>La versión de reglas es el conjunto integral de reglas que se definen para aplicar a un proceso de consolidación.</a:t>
            </a:r>
            <a:endParaRPr lang="es-CO" dirty="0" smtClean="0"/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3. Vigencia dato fuente. </a:t>
            </a:r>
            <a:r>
              <a:rPr lang="es-CO" dirty="0" smtClean="0"/>
              <a:t>Corresponde a la fecha desde la cual debe incluirse la información reportada por las entidades en la consolidación.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4. Plan de cuentas. Corresponde a </a:t>
            </a:r>
            <a:r>
              <a:rPr b="1" dirty="0" smtClean="0"/>
              <a:t>las cuentas del Catálogo General de Cuentas que están vigentes para el periodo objeto de consolidación.</a:t>
            </a:r>
          </a:p>
          <a:p>
            <a:pPr marL="145236" indent="-145236">
              <a:lnSpc>
                <a:spcPct val="80000"/>
              </a:lnSpc>
            </a:pPr>
            <a:endParaRPr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5. Serie. </a:t>
            </a:r>
            <a:r>
              <a:rPr lang="es-CO" dirty="0" smtClean="0"/>
              <a:t>Corresponde a la finalidad de la consolidación, teniendo en cuenta las siguientes opciones: Serie para revisión, Serie para gestión, Serie Contable Oficial.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6. Nodo. </a:t>
            </a:r>
            <a:r>
              <a:rPr lang="es-CO" dirty="0" smtClean="0"/>
              <a:t>Se selecciona el centro de consolidación que se desea consolidar, ejemplo: Público, Nacional, Territorial.</a:t>
            </a:r>
          </a:p>
          <a:p>
            <a:pPr marL="145236" indent="-145236">
              <a:lnSpc>
                <a:spcPct val="80000"/>
              </a:lnSpc>
            </a:pPr>
            <a:endParaRPr lang="es-CO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7. Nombre del proceso. </a:t>
            </a:r>
            <a:r>
              <a:rPr lang="es-CO" dirty="0" smtClean="0"/>
              <a:t>Corresponde a la identificación de cada proceso, incluye el corte para el cual se consolida.</a:t>
            </a:r>
            <a:r>
              <a:rPr lang="es-CO" b="1" dirty="0" smtClean="0"/>
              <a:t>  </a:t>
            </a:r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8. Periodo. </a:t>
            </a:r>
            <a:r>
              <a:rPr lang="es-CO" dirty="0" smtClean="0"/>
              <a:t>Se selecciona el corte para el cual se efectúa la consolidación.</a:t>
            </a:r>
          </a:p>
          <a:p>
            <a:pPr marL="145236" indent="-145236">
              <a:lnSpc>
                <a:spcPct val="80000"/>
              </a:lnSpc>
            </a:pPr>
            <a:endParaRPr lang="es-CO" dirty="0" smtClean="0"/>
          </a:p>
          <a:p>
            <a:pPr marL="145236" indent="-145236">
              <a:lnSpc>
                <a:spcPct val="80000"/>
              </a:lnSpc>
            </a:pPr>
            <a:r>
              <a:rPr lang="es-CO" b="1" dirty="0" smtClean="0"/>
              <a:t>9. Versión de resultados. </a:t>
            </a:r>
            <a:r>
              <a:rPr lang="es-CO" dirty="0" smtClean="0"/>
              <a:t> Corresponde al resultado de la consolidación, la da el sistema.</a:t>
            </a:r>
          </a:p>
          <a:p>
            <a:pPr marL="145236" indent="-145236">
              <a:lnSpc>
                <a:spcPct val="80000"/>
              </a:lnSpc>
            </a:pPr>
            <a:endParaRPr lang="es-CO" dirty="0" smtClean="0"/>
          </a:p>
          <a:p>
            <a:pPr marL="145236" indent="-145236">
              <a:lnSpc>
                <a:spcPct val="80000"/>
              </a:lnSpc>
            </a:pPr>
            <a:endParaRPr lang="es-CO" b="1" dirty="0" smtClean="0"/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CO" smtClean="0"/>
              <a:pPr/>
              <a:t>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448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s-CO" smtClean="0"/>
              <a:pPr/>
              <a:t>45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109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89FBC-5613-4B7E-979D-7CA023996773}" type="slidenum">
              <a:rPr lang="es-CO"/>
              <a:pPr/>
              <a:t>47</a:t>
            </a:fld>
            <a:endParaRPr lang="es-CO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1625"/>
          </a:xfrm>
          <a:noFill/>
          <a:ln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8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67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860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96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2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60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77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546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333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045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651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84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204864"/>
            <a:ext cx="8229600" cy="348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2CB7-F9BF-40A5-B9EF-14E6325F02B5}" type="datetimeFigureOut">
              <a:rPr lang="es-CO" smtClean="0"/>
              <a:pPr/>
              <a:t>27/04/2015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DDBB-E4CB-4973-9E27-EBBCF6D22AD2}" type="slidenum">
              <a:rPr lang="es-CO" smtClean="0"/>
              <a:pPr/>
              <a:t>‹#›</a:t>
            </a:fld>
            <a:endParaRPr lang="es-CO"/>
          </a:p>
        </p:txBody>
      </p:sp>
      <p:sp>
        <p:nvSpPr>
          <p:cNvPr id="11" name="10 CuadroTexto"/>
          <p:cNvSpPr txBox="1"/>
          <p:nvPr userDrawn="1"/>
        </p:nvSpPr>
        <p:spPr>
          <a:xfrm>
            <a:off x="7030616" y="6409928"/>
            <a:ext cx="17091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 smtClean="0"/>
              <a:t>Posgrados en Ciencias Contables</a:t>
            </a:r>
            <a:endParaRPr lang="es-CO" sz="900" dirty="0"/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0" y="6533107"/>
            <a:ext cx="70306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77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wmf"/><Relationship Id="rId4" Type="http://schemas.openxmlformats.org/officeDocument/2006/relationships/image" Target="../media/image4.jpeg"/><Relationship Id="rId9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57158" y="2928934"/>
            <a:ext cx="8280400" cy="14700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4400" b="1" i="1" dirty="0">
                <a:latin typeface="+mj-lt"/>
                <a:ea typeface="+mj-ea"/>
                <a:cs typeface="+mj-cs"/>
              </a:rPr>
              <a:t>La consolidación del </a:t>
            </a:r>
            <a:r>
              <a:rPr lang="es-CO" sz="4400" b="1" i="1" dirty="0" smtClean="0">
                <a:latin typeface="+mj-lt"/>
                <a:ea typeface="+mj-ea"/>
                <a:cs typeface="+mj-cs"/>
              </a:rPr>
              <a:t>Sector Público </a:t>
            </a:r>
            <a:r>
              <a:rPr lang="es-CO" sz="4400" b="1" i="1" dirty="0">
                <a:latin typeface="+mj-lt"/>
                <a:ea typeface="+mj-ea"/>
                <a:cs typeface="+mj-cs"/>
              </a:rPr>
              <a:t>Colombiano frente a los </a:t>
            </a:r>
            <a:r>
              <a:rPr lang="es-CO" sz="4400" b="1" i="1" dirty="0" smtClean="0">
                <a:latin typeface="+mj-lt"/>
                <a:ea typeface="+mj-ea"/>
                <a:cs typeface="+mj-cs"/>
              </a:rPr>
              <a:t>Estándares </a:t>
            </a:r>
            <a:r>
              <a:rPr lang="es-CO" sz="4400" b="1" i="1" dirty="0">
                <a:latin typeface="+mj-lt"/>
                <a:ea typeface="+mj-ea"/>
                <a:cs typeface="+mj-cs"/>
              </a:rPr>
              <a:t>Internacionales de Contabilidad</a:t>
            </a:r>
            <a:r>
              <a:rPr lang="es-CO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9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3030" y="785794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62071" y="4462169"/>
            <a:ext cx="1770698" cy="5000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(NIIF 10)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2309811" y="4462169"/>
            <a:ext cx="1947735" cy="5367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(Sección 9)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4519134" y="4443732"/>
            <a:ext cx="1975685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(6-22-35)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4035" y="3146783"/>
            <a:ext cx="1770698" cy="6005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NIC-NIIF Full 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2313315" y="3140968"/>
            <a:ext cx="1958269" cy="606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NIIF para Pymes </a:t>
            </a:r>
            <a:endParaRPr lang="es-CO" dirty="0"/>
          </a:p>
        </p:txBody>
      </p:sp>
      <p:sp>
        <p:nvSpPr>
          <p:cNvPr id="12" name="Rectángulo 11"/>
          <p:cNvSpPr/>
          <p:nvPr/>
        </p:nvSpPr>
        <p:spPr>
          <a:xfrm>
            <a:off x="4519134" y="3146784"/>
            <a:ext cx="1978416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NICSP 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6736133" y="3146784"/>
            <a:ext cx="1834400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FMI </a:t>
            </a:r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2520212" y="2158050"/>
            <a:ext cx="402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MODELOS NORMATIVOS RELACIONADOS</a:t>
            </a:r>
            <a:endParaRPr lang="es-CO" dirty="0"/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6770048" y="4443731"/>
            <a:ext cx="1834400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(MEFP)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956645" y="3852727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abajo 14"/>
          <p:cNvSpPr/>
          <p:nvPr/>
        </p:nvSpPr>
        <p:spPr>
          <a:xfrm>
            <a:off x="3092903" y="3862565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abajo 15"/>
          <p:cNvSpPr/>
          <p:nvPr/>
        </p:nvSpPr>
        <p:spPr>
          <a:xfrm>
            <a:off x="5316201" y="3868380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 abajo 16"/>
          <p:cNvSpPr/>
          <p:nvPr/>
        </p:nvSpPr>
        <p:spPr>
          <a:xfrm>
            <a:off x="7462558" y="3862565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3030" y="785794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491880" y="2793545"/>
            <a:ext cx="506848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Aplica para empresas</a:t>
            </a:r>
            <a:r>
              <a:rPr kumimoji="0" lang="es-CO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que realiza</a:t>
            </a:r>
            <a:r>
              <a:rPr lang="es-CO" sz="2000" dirty="0" smtClean="0"/>
              <a:t>n</a:t>
            </a: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inversiones  en </a:t>
            </a:r>
            <a:r>
              <a:rPr kumimoji="0" lang="es-CO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entidades subsidiarias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447794" y="3936553"/>
            <a:ext cx="4944879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 Económico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447794" y="4650933"/>
            <a:ext cx="4944879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s-CO" sz="2000" dirty="0" smtClean="0"/>
              <a:t>Control </a:t>
            </a:r>
            <a:r>
              <a:rPr lang="es-CO" sz="1600" dirty="0" smtClean="0"/>
              <a:t>(Poder-Rendimientos-Poder y Rendimientos)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447794" y="5508189"/>
            <a:ext cx="4944879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s-CO" sz="2000" dirty="0" smtClean="0"/>
              <a:t>Excluye Asociadas y Negocios Conjuntos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43114" y="4513173"/>
            <a:ext cx="1770698" cy="5000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(NIIF 10)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5078" y="3096721"/>
            <a:ext cx="1770698" cy="6005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NIC-NIIF Full </a:t>
            </a:r>
            <a:endParaRPr lang="es-CO" dirty="0"/>
          </a:p>
        </p:txBody>
      </p:sp>
      <p:sp>
        <p:nvSpPr>
          <p:cNvPr id="11" name="Flecha abajo 10"/>
          <p:cNvSpPr/>
          <p:nvPr/>
        </p:nvSpPr>
        <p:spPr>
          <a:xfrm>
            <a:off x="1437688" y="3787316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563888" y="2780928"/>
            <a:ext cx="460851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Bases</a:t>
            </a:r>
            <a:r>
              <a:rPr kumimoji="0" lang="es-CO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Contables Uniformes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566972" y="3661261"/>
            <a:ext cx="4723708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Fecha de cierre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618468" y="4359404"/>
            <a:ext cx="460851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Eliminación</a:t>
            </a:r>
            <a:r>
              <a:rPr kumimoji="0" lang="es-CO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las operaciones recíprocas en el 100%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743114" y="4441165"/>
            <a:ext cx="1770698" cy="5000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(NIIF 10)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078" y="3024713"/>
            <a:ext cx="1770698" cy="6005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NIC-NIIF Full </a:t>
            </a:r>
            <a:endParaRPr lang="es-CO" dirty="0"/>
          </a:p>
        </p:txBody>
      </p:sp>
      <p:sp>
        <p:nvSpPr>
          <p:cNvPr id="10" name="Flecha abajo 9"/>
          <p:cNvSpPr/>
          <p:nvPr/>
        </p:nvSpPr>
        <p:spPr>
          <a:xfrm>
            <a:off x="1437688" y="3715308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011541" y="3326045"/>
            <a:ext cx="5630715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2000" dirty="0"/>
              <a:t>Los usuarios de los estados financieros</a:t>
            </a:r>
            <a:r>
              <a:rPr lang="es-CO" sz="2000" dirty="0">
                <a:solidFill>
                  <a:srgbClr val="FF0000"/>
                </a:solidFill>
              </a:rPr>
              <a:t> tienen interés por conocer la situación financiera, los resultados de las operaciones y los cambios de situación financiera del grupo económico como un todo</a:t>
            </a:r>
            <a:r>
              <a:rPr lang="es-CO" sz="2000" dirty="0"/>
              <a:t>. Esa necesidad se satisface con los estados financieros consolidados, que presentan la información financiera del grupo como si fuera una sola entidad o empresa.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275856" y="2564904"/>
            <a:ext cx="5630715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endParaRPr kumimoji="0" lang="es-CO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25580" y="4742497"/>
            <a:ext cx="1770698" cy="5000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(NIIF 10)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44" y="3326045"/>
            <a:ext cx="1770698" cy="6005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NIC-NIIF Full </a:t>
            </a:r>
            <a:endParaRPr lang="es-CO" dirty="0"/>
          </a:p>
        </p:txBody>
      </p:sp>
      <p:sp>
        <p:nvSpPr>
          <p:cNvPr id="10" name="Flecha abajo 9"/>
          <p:cNvSpPr/>
          <p:nvPr/>
        </p:nvSpPr>
        <p:spPr>
          <a:xfrm>
            <a:off x="1120154" y="4016640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151719" y="3200970"/>
            <a:ext cx="5472609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Aplica para Pymes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que realiza</a:t>
            </a:r>
            <a:r>
              <a:rPr lang="es-CO" sz="2000" dirty="0" smtClean="0"/>
              <a:t>n</a:t>
            </a: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inversiones  en 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entidades subsidiarias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085475" y="4070196"/>
            <a:ext cx="5339151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Grupo Económico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106395" y="4784576"/>
            <a:ext cx="5339151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s-CO" sz="2000" dirty="0" smtClean="0"/>
              <a:t>Control (Poder)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074507" y="5438348"/>
            <a:ext cx="5339151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s-CO" sz="2000" dirty="0" smtClean="0"/>
              <a:t>Excluye Asociadas y Negocios Conjuntos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131840" y="2420888"/>
            <a:ext cx="5472609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Desarrollada con base en la NIC 27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539552" y="3897360"/>
            <a:ext cx="1975685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(6-35)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39552" y="2600412"/>
            <a:ext cx="1978416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NICSP </a:t>
            </a:r>
            <a:endParaRPr lang="es-CO" dirty="0"/>
          </a:p>
        </p:txBody>
      </p:sp>
      <p:sp>
        <p:nvSpPr>
          <p:cNvPr id="15" name="Flecha abajo 14"/>
          <p:cNvSpPr/>
          <p:nvPr/>
        </p:nvSpPr>
        <p:spPr>
          <a:xfrm>
            <a:off x="1336619" y="3322008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8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811964" y="3789040"/>
            <a:ext cx="489654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1600" dirty="0"/>
              <a:t>Los usuarios de los estados financieros</a:t>
            </a:r>
            <a:r>
              <a:rPr lang="es-CO" sz="1600" dirty="0">
                <a:solidFill>
                  <a:srgbClr val="FF0000"/>
                </a:solidFill>
              </a:rPr>
              <a:t> tienen interés por conocer la situación financiera, los resultados de las operaciones y los cambios de situación financiera del grupo económico como un todo</a:t>
            </a:r>
            <a:r>
              <a:rPr lang="es-CO" sz="1600" dirty="0"/>
              <a:t>. </a:t>
            </a:r>
            <a:endParaRPr lang="es-CO" sz="1600" dirty="0" smtClean="0"/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1600" dirty="0"/>
              <a:t>L</a:t>
            </a:r>
            <a:r>
              <a:rPr lang="es-CO" sz="1600" dirty="0" smtClean="0"/>
              <a:t>os </a:t>
            </a:r>
            <a:r>
              <a:rPr lang="es-CO" sz="1600" dirty="0"/>
              <a:t>estados financieros consolidados, que presentan la información financiera del grupo como si fuera una sola entidad o </a:t>
            </a:r>
            <a:r>
              <a:rPr lang="es-CO" sz="1600" dirty="0" smtClean="0"/>
              <a:t>empresa satisfacen esa necesidad.</a:t>
            </a:r>
            <a:endParaRPr kumimoji="0" lang="es-CO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818860" y="2996952"/>
            <a:ext cx="489654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4040" y="4426158"/>
            <a:ext cx="1947735" cy="5367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(Sección 9)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44" y="3104957"/>
            <a:ext cx="1958269" cy="606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NIIF para Pymes </a:t>
            </a:r>
            <a:endParaRPr lang="es-CO" dirty="0"/>
          </a:p>
        </p:txBody>
      </p:sp>
      <p:sp>
        <p:nvSpPr>
          <p:cNvPr id="10" name="Flecha abajo 9"/>
          <p:cNvSpPr/>
          <p:nvPr/>
        </p:nvSpPr>
        <p:spPr>
          <a:xfrm>
            <a:off x="1247132" y="3826554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6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131840" y="2708920"/>
            <a:ext cx="5800950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Basado,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inicialmente en la NIC 27 y posteriormente en la NIIF 10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131840" y="4425142"/>
            <a:ext cx="5800950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Aplican los mismos criterios y procedimientos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235546" y="5182649"/>
            <a:ext cx="5800950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Cambio de nombre del grupo económico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por el de Entidad Económica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3131840" y="3670481"/>
            <a:ext cx="5800950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s-C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Aplica</a:t>
            </a:r>
            <a:r>
              <a:rPr kumimoji="0" lang="es-CO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entidades de Gobierno que ejercen control</a:t>
            </a: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395536" y="4149884"/>
            <a:ext cx="1975685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(6-35)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95536" y="2852936"/>
            <a:ext cx="1978416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NICSP </a:t>
            </a:r>
            <a:endParaRPr lang="es-CO" dirty="0"/>
          </a:p>
        </p:txBody>
      </p:sp>
      <p:sp>
        <p:nvSpPr>
          <p:cNvPr id="14" name="Flecha abajo 13"/>
          <p:cNvSpPr/>
          <p:nvPr/>
        </p:nvSpPr>
        <p:spPr>
          <a:xfrm>
            <a:off x="1192603" y="3574532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450708" y="3024013"/>
            <a:ext cx="6009724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2400" dirty="0" smtClean="0"/>
              <a:t>Establece </a:t>
            </a:r>
            <a:r>
              <a:rPr lang="es-CO" sz="2400" dirty="0"/>
              <a:t>los requerimientos de revelación de información para los gobiernos que elijan presentar información sobre el SGG en sus </a:t>
            </a:r>
            <a:r>
              <a:rPr lang="es-CO" sz="2400" dirty="0">
                <a:solidFill>
                  <a:srgbClr val="FF0000"/>
                </a:solidFill>
              </a:rPr>
              <a:t>Estados Financieros Consolidados</a:t>
            </a:r>
            <a:r>
              <a:rPr lang="es-CO" sz="2400" dirty="0"/>
              <a:t>. 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23528" y="4509924"/>
            <a:ext cx="1975685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(22)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3528" y="3212976"/>
            <a:ext cx="1978416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NICSP </a:t>
            </a:r>
            <a:endParaRPr lang="es-CO" dirty="0"/>
          </a:p>
        </p:txBody>
      </p:sp>
      <p:sp>
        <p:nvSpPr>
          <p:cNvPr id="8" name="Flecha abajo 7"/>
          <p:cNvSpPr/>
          <p:nvPr/>
        </p:nvSpPr>
        <p:spPr>
          <a:xfrm>
            <a:off x="1120595" y="3934572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3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059832" y="2420888"/>
            <a:ext cx="5799018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2400" dirty="0"/>
              <a:t>Los Estados Financieros </a:t>
            </a:r>
            <a:r>
              <a:rPr lang="es-CO" sz="2400" dirty="0" smtClean="0"/>
              <a:t>Consolidados de </a:t>
            </a:r>
            <a:r>
              <a:rPr lang="es-CO" sz="2400" dirty="0"/>
              <a:t>un gobierno </a:t>
            </a:r>
            <a:r>
              <a:rPr lang="es-CO" sz="2400" dirty="0" smtClean="0"/>
              <a:t>se preparan para  proporcionar </a:t>
            </a:r>
            <a:r>
              <a:rPr lang="es-CO" sz="2400" dirty="0"/>
              <a:t>una visión general de: </a:t>
            </a:r>
            <a:endParaRPr lang="es-CO" sz="2400" dirty="0" smtClean="0"/>
          </a:p>
          <a:p>
            <a:pPr lvl="1" algn="just">
              <a:spcBef>
                <a:spcPct val="20000"/>
              </a:spcBef>
              <a:defRPr/>
            </a:pPr>
            <a:endParaRPr lang="es-CO" sz="2000" dirty="0"/>
          </a:p>
          <a:p>
            <a:pPr lvl="1" algn="just">
              <a:spcBef>
                <a:spcPct val="20000"/>
              </a:spcBef>
              <a:defRPr/>
            </a:pPr>
            <a:r>
              <a:rPr lang="es-CO" sz="2000" dirty="0" smtClean="0"/>
              <a:t>	a) Los </a:t>
            </a:r>
            <a:r>
              <a:rPr lang="es-CO" sz="2000" dirty="0"/>
              <a:t>activos </a:t>
            </a:r>
            <a:r>
              <a:rPr lang="es-CO" sz="2000" dirty="0" smtClean="0"/>
              <a:t>controlados y </a:t>
            </a:r>
            <a:r>
              <a:rPr lang="es-CO" sz="2000" dirty="0"/>
              <a:t>los </a:t>
            </a:r>
            <a:r>
              <a:rPr lang="es-CO" sz="2000" dirty="0" smtClean="0"/>
              <a:t>pasivos 	incurridos </a:t>
            </a:r>
            <a:r>
              <a:rPr lang="es-CO" sz="2000" dirty="0"/>
              <a:t>por el gobierno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CO" sz="2000" dirty="0" smtClean="0"/>
              <a:t>	b) El </a:t>
            </a:r>
            <a:r>
              <a:rPr lang="es-CO" sz="2000" dirty="0"/>
              <a:t>costo de los servicios suministrados por </a:t>
            </a:r>
            <a:r>
              <a:rPr lang="es-CO" sz="2000" dirty="0" smtClean="0"/>
              <a:t>	el </a:t>
            </a:r>
            <a:r>
              <a:rPr lang="es-CO" sz="2000" dirty="0"/>
              <a:t>gobierno</a:t>
            </a:r>
            <a:r>
              <a:rPr lang="es-CO" sz="2000" dirty="0" smtClean="0"/>
              <a:t>,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CO" sz="2000" dirty="0" smtClean="0"/>
              <a:t>	c) Los </a:t>
            </a:r>
            <a:r>
              <a:rPr lang="es-CO" sz="2000" dirty="0"/>
              <a:t>impuestos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CO" sz="2000" dirty="0" smtClean="0"/>
              <a:t>	d) Otros </a:t>
            </a:r>
            <a:r>
              <a:rPr lang="es-CO" sz="2000" dirty="0"/>
              <a:t>ingresos generados para financiar la </a:t>
            </a:r>
            <a:r>
              <a:rPr lang="es-CO" sz="2000" dirty="0" smtClean="0"/>
              <a:t>	provisión </a:t>
            </a:r>
            <a:r>
              <a:rPr lang="es-CO" sz="2000" dirty="0"/>
              <a:t>de dichos servicios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39552" y="2679292"/>
            <a:ext cx="1978416" cy="1852141"/>
            <a:chOff x="539552" y="2679292"/>
            <a:chExt cx="1978416" cy="1852141"/>
          </a:xfrm>
        </p:grpSpPr>
        <p:sp>
          <p:nvSpPr>
            <p:cNvPr id="6" name="2 Marcador de contenido"/>
            <p:cNvSpPr txBox="1">
              <a:spLocks/>
            </p:cNvSpPr>
            <p:nvPr/>
          </p:nvSpPr>
          <p:spPr>
            <a:xfrm>
              <a:off x="539552" y="3976240"/>
              <a:ext cx="1975685" cy="55519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R="0" lvl="1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(22)</a:t>
              </a:r>
              <a:endPara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39552" y="2679292"/>
              <a:ext cx="1978416" cy="6005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Modelo NICSP </a:t>
              </a:r>
              <a:endParaRPr lang="es-CO" dirty="0"/>
            </a:p>
          </p:txBody>
        </p:sp>
        <p:sp>
          <p:nvSpPr>
            <p:cNvPr id="8" name="Flecha abajo 7"/>
            <p:cNvSpPr/>
            <p:nvPr/>
          </p:nvSpPr>
          <p:spPr>
            <a:xfrm>
              <a:off x="1336619" y="3400888"/>
              <a:ext cx="381550" cy="504056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34551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896966" y="2780928"/>
            <a:ext cx="5818438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2400" dirty="0"/>
              <a:t>Los objetivos de los Estados Financieros preparados de acuerdo con la NICSP </a:t>
            </a:r>
            <a:r>
              <a:rPr lang="es-CO" sz="2400" dirty="0" smtClean="0"/>
              <a:t>(6-35) </a:t>
            </a:r>
            <a:r>
              <a:rPr lang="es-CO" sz="2400" dirty="0" smtClean="0">
                <a:solidFill>
                  <a:srgbClr val="FF0000"/>
                </a:solidFill>
              </a:rPr>
              <a:t>son </a:t>
            </a:r>
            <a:r>
              <a:rPr lang="es-CO" sz="2400" dirty="0">
                <a:solidFill>
                  <a:srgbClr val="FF0000"/>
                </a:solidFill>
              </a:rPr>
              <a:t>proporcionar información útil para la toma de decisiones y demostrar el cumplimiento con la obligación de rendir cuentas</a:t>
            </a:r>
            <a:r>
              <a:rPr lang="es-CO" sz="2400" dirty="0"/>
              <a:t> de la entidad por los recursos que le han sido confiados y que controla.</a:t>
            </a:r>
            <a:endParaRPr lang="es-CO" sz="2000" dirty="0"/>
          </a:p>
        </p:txBody>
      </p:sp>
      <p:grpSp>
        <p:nvGrpSpPr>
          <p:cNvPr id="6" name="Grupo 5"/>
          <p:cNvGrpSpPr/>
          <p:nvPr/>
        </p:nvGrpSpPr>
        <p:grpSpPr>
          <a:xfrm>
            <a:off x="539552" y="2996952"/>
            <a:ext cx="1978416" cy="1852141"/>
            <a:chOff x="539552" y="2679292"/>
            <a:chExt cx="1978416" cy="1852141"/>
          </a:xfrm>
        </p:grpSpPr>
        <p:sp>
          <p:nvSpPr>
            <p:cNvPr id="7" name="2 Marcador de contenido"/>
            <p:cNvSpPr txBox="1">
              <a:spLocks/>
            </p:cNvSpPr>
            <p:nvPr/>
          </p:nvSpPr>
          <p:spPr>
            <a:xfrm>
              <a:off x="539552" y="3976240"/>
              <a:ext cx="1975685" cy="55519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R="0" lvl="1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(22)</a:t>
              </a:r>
              <a:endPara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39552" y="2679292"/>
              <a:ext cx="1978416" cy="6005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Modelo NICSP </a:t>
              </a:r>
              <a:endParaRPr lang="es-CO" dirty="0"/>
            </a:p>
          </p:txBody>
        </p:sp>
        <p:sp>
          <p:nvSpPr>
            <p:cNvPr id="9" name="Flecha abajo 8"/>
            <p:cNvSpPr/>
            <p:nvPr/>
          </p:nvSpPr>
          <p:spPr>
            <a:xfrm>
              <a:off x="1336619" y="3400888"/>
              <a:ext cx="381550" cy="504056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7569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142976" y="2928934"/>
            <a:ext cx="7215238" cy="1470025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s-ES" sz="2000" b="1" i="1" dirty="0" smtClean="0">
                <a:latin typeface="+mj-lt"/>
                <a:ea typeface="+mj-ea"/>
                <a:cs typeface="+mj-cs"/>
              </a:rPr>
              <a:t>AGENDA</a:t>
            </a:r>
          </a:p>
          <a:p>
            <a:pPr algn="just">
              <a:defRPr/>
            </a:pPr>
            <a:endParaRPr lang="es-ES" sz="2000" b="1" i="1" dirty="0" smtClean="0">
              <a:latin typeface="+mj-lt"/>
              <a:ea typeface="+mj-ea"/>
              <a:cs typeface="+mj-cs"/>
            </a:endParaRPr>
          </a:p>
          <a:p>
            <a:pPr marL="342900" indent="-342900" algn="just">
              <a:buAutoNum type="arabicPeriod"/>
              <a:defRPr/>
            </a:pPr>
            <a:r>
              <a:rPr lang="es-ES" sz="2000" b="1" i="1" dirty="0" smtClean="0">
                <a:latin typeface="+mj-lt"/>
                <a:ea typeface="+mj-ea"/>
                <a:cs typeface="+mj-cs"/>
              </a:rPr>
              <a:t>RESEÑA HISTÓRICA DE LA CONSOLIDACIÓN DEL SECTOR PÚBLICO EN COLOMBIA</a:t>
            </a:r>
          </a:p>
          <a:p>
            <a:pPr marL="342900" indent="-342900" algn="just">
              <a:buAutoNum type="arabicPeriod"/>
              <a:defRPr/>
            </a:pPr>
            <a:r>
              <a:rPr lang="es-ES" sz="2000" b="1" i="1" dirty="0" smtClean="0">
                <a:latin typeface="+mj-lt"/>
                <a:ea typeface="+mj-ea"/>
                <a:cs typeface="+mj-cs"/>
              </a:rPr>
              <a:t> LA CONSOLIDACIÓN EN EL ENTORNO NORMATIVO INTERNACIONAL</a:t>
            </a:r>
          </a:p>
          <a:p>
            <a:pPr marL="342900" indent="-342900" algn="just">
              <a:buAutoNum type="arabicPeriod"/>
              <a:defRPr/>
            </a:pPr>
            <a:r>
              <a:rPr lang="es-ES" sz="2000" b="1" i="1" dirty="0" smtClean="0">
                <a:latin typeface="+mj-lt"/>
                <a:ea typeface="+mj-ea"/>
                <a:cs typeface="+mj-cs"/>
              </a:rPr>
              <a:t>REALIZACIÓN DEL PROCESO DE CONSOLIDACIÓN DEL SECTOR PÚBLICO COLOMBIANO</a:t>
            </a:r>
          </a:p>
          <a:p>
            <a:pPr marL="342900" indent="-342900" algn="just">
              <a:buAutoNum type="arabicPeriod"/>
              <a:defRPr/>
            </a:pPr>
            <a:r>
              <a:rPr lang="es-ES" sz="2000" b="1" i="1" dirty="0" smtClean="0">
                <a:latin typeface="+mj-lt"/>
                <a:ea typeface="+mj-ea"/>
                <a:cs typeface="+mj-cs"/>
              </a:rPr>
              <a:t>NUEVOS MARCOS NORMATIVOS EN COLOMBIA Y SU IMPACTO EN EL PROCESO DE CONSOLIDACIÓN</a:t>
            </a:r>
          </a:p>
          <a:p>
            <a:pPr marL="342900" indent="-342900" algn="just">
              <a:defRPr/>
            </a:pPr>
            <a:r>
              <a:rPr lang="es-ES" sz="2000" b="1" i="1" dirty="0" smtClean="0">
                <a:latin typeface="+mj-lt"/>
                <a:ea typeface="+mj-ea"/>
                <a:cs typeface="+mj-cs"/>
              </a:rPr>
              <a:t>5.	PROPUESTA DE CAMBIO EN EL PROCESO DE CONSOLIDACIÓN</a:t>
            </a:r>
          </a:p>
          <a:p>
            <a:pPr algn="just">
              <a:defRPr/>
            </a:pPr>
            <a:endParaRPr lang="es-ES" sz="20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99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843808" y="2780928"/>
            <a:ext cx="5746430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2400" dirty="0"/>
              <a:t>El propósito de los Estados Financieros preparados de acuerdo con las bases estadísticas de </a:t>
            </a:r>
            <a:r>
              <a:rPr lang="es-CO" sz="2400" dirty="0" smtClean="0"/>
              <a:t>información (</a:t>
            </a:r>
            <a:r>
              <a:rPr lang="es-CO" sz="2400" dirty="0" err="1" smtClean="0"/>
              <a:t>Nicsp</a:t>
            </a:r>
            <a:r>
              <a:rPr lang="es-CO" sz="2400" dirty="0" smtClean="0"/>
              <a:t> 32) </a:t>
            </a:r>
            <a:r>
              <a:rPr lang="es-CO" sz="2400" dirty="0">
                <a:solidFill>
                  <a:srgbClr val="FF0000"/>
                </a:solidFill>
              </a:rPr>
              <a:t>es proporcionar información adecuada para analizar y evaluar la política fiscal, especialmente el rendimiento del SGG </a:t>
            </a:r>
            <a:r>
              <a:rPr lang="es-CO" sz="2400" dirty="0"/>
              <a:t>y del sector público global de cualquier país. </a:t>
            </a:r>
            <a:endParaRPr lang="es-CO" sz="2000" dirty="0"/>
          </a:p>
        </p:txBody>
      </p:sp>
      <p:grpSp>
        <p:nvGrpSpPr>
          <p:cNvPr id="6" name="Grupo 5"/>
          <p:cNvGrpSpPr/>
          <p:nvPr/>
        </p:nvGrpSpPr>
        <p:grpSpPr>
          <a:xfrm>
            <a:off x="395536" y="2924944"/>
            <a:ext cx="1978416" cy="1852141"/>
            <a:chOff x="539552" y="2679292"/>
            <a:chExt cx="1978416" cy="1852141"/>
          </a:xfrm>
        </p:grpSpPr>
        <p:sp>
          <p:nvSpPr>
            <p:cNvPr id="7" name="2 Marcador de contenido"/>
            <p:cNvSpPr txBox="1">
              <a:spLocks/>
            </p:cNvSpPr>
            <p:nvPr/>
          </p:nvSpPr>
          <p:spPr>
            <a:xfrm>
              <a:off x="539552" y="3976240"/>
              <a:ext cx="1975685" cy="55519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R="0" lvl="1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(22)</a:t>
              </a:r>
              <a:endPara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39552" y="2679292"/>
              <a:ext cx="1978416" cy="6005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Modelo NICSP </a:t>
              </a:r>
              <a:endParaRPr lang="es-CO" dirty="0"/>
            </a:p>
          </p:txBody>
        </p:sp>
        <p:sp>
          <p:nvSpPr>
            <p:cNvPr id="9" name="Flecha abajo 8"/>
            <p:cNvSpPr/>
            <p:nvPr/>
          </p:nvSpPr>
          <p:spPr>
            <a:xfrm>
              <a:off x="1336619" y="3400888"/>
              <a:ext cx="381550" cy="504056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310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987824" y="2852936"/>
            <a:ext cx="5530406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2400" dirty="0"/>
              <a:t>Aunque las bases estadísticas de Información Financiera pueden ser expresadas en términos contables, </a:t>
            </a:r>
            <a:r>
              <a:rPr lang="es-CO" sz="2400" dirty="0" smtClean="0"/>
              <a:t>éstas </a:t>
            </a:r>
            <a:r>
              <a:rPr lang="es-CO" sz="2400" dirty="0" smtClean="0">
                <a:solidFill>
                  <a:srgbClr val="FF0000"/>
                </a:solidFill>
              </a:rPr>
              <a:t>pueden </a:t>
            </a:r>
            <a:r>
              <a:rPr lang="es-CO" sz="2400" dirty="0">
                <a:solidFill>
                  <a:srgbClr val="FF0000"/>
                </a:solidFill>
              </a:rPr>
              <a:t>diferir </a:t>
            </a:r>
            <a:r>
              <a:rPr lang="es-CO" sz="2400" dirty="0" smtClean="0">
                <a:solidFill>
                  <a:srgbClr val="FF0000"/>
                </a:solidFill>
              </a:rPr>
              <a:t>del </a:t>
            </a:r>
            <a:r>
              <a:rPr lang="es-CO" sz="2400" dirty="0">
                <a:solidFill>
                  <a:srgbClr val="FF0000"/>
                </a:solidFill>
              </a:rPr>
              <a:t>sistema contable financiero </a:t>
            </a:r>
            <a:r>
              <a:rPr lang="es-CO" sz="2400" dirty="0" smtClean="0"/>
              <a:t>a </a:t>
            </a:r>
            <a:r>
              <a:rPr lang="es-CO" sz="2400" dirty="0"/>
              <a:t>partir </a:t>
            </a:r>
            <a:r>
              <a:rPr lang="es-CO" sz="2400" dirty="0">
                <a:solidFill>
                  <a:srgbClr val="FF0000"/>
                </a:solidFill>
              </a:rPr>
              <a:t>del cual se derivarán </a:t>
            </a:r>
            <a:r>
              <a:rPr lang="es-CO" sz="2400" dirty="0"/>
              <a:t>la mayoría de estadísticas sobre finanzas gubernamentales. </a:t>
            </a:r>
            <a:endParaRPr lang="es-CO" sz="2000" dirty="0"/>
          </a:p>
        </p:txBody>
      </p:sp>
      <p:grpSp>
        <p:nvGrpSpPr>
          <p:cNvPr id="6" name="Grupo 5"/>
          <p:cNvGrpSpPr/>
          <p:nvPr/>
        </p:nvGrpSpPr>
        <p:grpSpPr>
          <a:xfrm>
            <a:off x="467544" y="2996952"/>
            <a:ext cx="1978416" cy="1852141"/>
            <a:chOff x="539552" y="2679292"/>
            <a:chExt cx="1978416" cy="1852141"/>
          </a:xfrm>
        </p:grpSpPr>
        <p:sp>
          <p:nvSpPr>
            <p:cNvPr id="7" name="2 Marcador de contenido"/>
            <p:cNvSpPr txBox="1">
              <a:spLocks/>
            </p:cNvSpPr>
            <p:nvPr/>
          </p:nvSpPr>
          <p:spPr>
            <a:xfrm>
              <a:off x="539552" y="3976240"/>
              <a:ext cx="1975685" cy="55519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R="0" lvl="1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(22)</a:t>
              </a:r>
              <a:endPara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39552" y="2679292"/>
              <a:ext cx="1978416" cy="6005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Modelo NICSP </a:t>
              </a:r>
              <a:endParaRPr lang="es-CO" dirty="0"/>
            </a:p>
          </p:txBody>
        </p:sp>
        <p:sp>
          <p:nvSpPr>
            <p:cNvPr id="9" name="Flecha abajo 8"/>
            <p:cNvSpPr/>
            <p:nvPr/>
          </p:nvSpPr>
          <p:spPr>
            <a:xfrm>
              <a:off x="1336619" y="3400888"/>
              <a:ext cx="381550" cy="504056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9578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987824" y="2276872"/>
            <a:ext cx="5366970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2000" dirty="0"/>
              <a:t>La revelación de información </a:t>
            </a:r>
            <a:r>
              <a:rPr lang="es-CO" sz="2000" dirty="0" smtClean="0"/>
              <a:t>adecuada sobre </a:t>
            </a:r>
            <a:r>
              <a:rPr lang="es-CO" sz="2000" dirty="0"/>
              <a:t>el SGG es coherente con </a:t>
            </a:r>
            <a:r>
              <a:rPr lang="es-CO" sz="2000" dirty="0" smtClean="0"/>
              <a:t>el </a:t>
            </a:r>
            <a:r>
              <a:rPr lang="es-CO" sz="2000" dirty="0" smtClean="0">
                <a:solidFill>
                  <a:srgbClr val="FF0000"/>
                </a:solidFill>
              </a:rPr>
              <a:t>objetivo de mejorar </a:t>
            </a:r>
            <a:r>
              <a:rPr lang="es-CO" sz="2000" dirty="0">
                <a:solidFill>
                  <a:srgbClr val="FF0000"/>
                </a:solidFill>
              </a:rPr>
              <a:t>la transparencia de la información financiera </a:t>
            </a:r>
            <a:r>
              <a:rPr lang="es-CO" sz="2000" dirty="0"/>
              <a:t>y </a:t>
            </a:r>
            <a:r>
              <a:rPr lang="es-CO" sz="2000" dirty="0" smtClean="0"/>
              <a:t>ayudar </a:t>
            </a:r>
            <a:r>
              <a:rPr lang="es-CO" sz="2000" dirty="0"/>
              <a:t>a los usuarios de los estados financieros a comprender mejor: </a:t>
            </a:r>
            <a:endParaRPr lang="es-CO" sz="2000" dirty="0" smtClean="0"/>
          </a:p>
          <a:p>
            <a:pPr lvl="1" algn="just">
              <a:spcBef>
                <a:spcPct val="20000"/>
              </a:spcBef>
              <a:defRPr/>
            </a:pPr>
            <a:endParaRPr lang="es-CO" sz="2000" dirty="0"/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1600" dirty="0" smtClean="0"/>
              <a:t>Los </a:t>
            </a:r>
            <a:r>
              <a:rPr lang="es-CO" sz="1600" dirty="0"/>
              <a:t>recursos destinados a sustentar las actividades de prestación de servicios por el SGG, y el rendimiento financiero del gobierno en la prestación de dichos servicios. 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1600" dirty="0" smtClean="0"/>
              <a:t>La </a:t>
            </a:r>
            <a:r>
              <a:rPr lang="es-CO" sz="1600" dirty="0"/>
              <a:t>relación entre el SGG y los sectores de las corporaciones, y el impacto de cada uno de ellos, sobre el rendimiento financiero global. 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467544" y="2492896"/>
            <a:ext cx="1978416" cy="1852141"/>
            <a:chOff x="539552" y="2679292"/>
            <a:chExt cx="1978416" cy="1852141"/>
          </a:xfrm>
        </p:grpSpPr>
        <p:sp>
          <p:nvSpPr>
            <p:cNvPr id="7" name="2 Marcador de contenido"/>
            <p:cNvSpPr txBox="1">
              <a:spLocks/>
            </p:cNvSpPr>
            <p:nvPr/>
          </p:nvSpPr>
          <p:spPr>
            <a:xfrm>
              <a:off x="539552" y="3976240"/>
              <a:ext cx="1975685" cy="55519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R="0" lvl="1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(22)</a:t>
              </a:r>
              <a:endPara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39552" y="2679292"/>
              <a:ext cx="1978416" cy="6005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Modelo NICSP </a:t>
              </a:r>
              <a:endParaRPr lang="es-CO" dirty="0"/>
            </a:p>
          </p:txBody>
        </p:sp>
        <p:sp>
          <p:nvSpPr>
            <p:cNvPr id="9" name="Flecha abajo 8"/>
            <p:cNvSpPr/>
            <p:nvPr/>
          </p:nvSpPr>
          <p:spPr>
            <a:xfrm>
              <a:off x="1336619" y="3400888"/>
              <a:ext cx="381550" cy="504056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7130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203848" y="2348880"/>
            <a:ext cx="5251083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2000" dirty="0"/>
              <a:t>Las bases estadísticas de información financiera y las NICSP </a:t>
            </a:r>
            <a:r>
              <a:rPr lang="es-CO" sz="2000" dirty="0">
                <a:solidFill>
                  <a:srgbClr val="FF0000"/>
                </a:solidFill>
              </a:rPr>
              <a:t>tienen muchas similitudes </a:t>
            </a:r>
            <a:r>
              <a:rPr lang="es-CO" sz="2000" dirty="0"/>
              <a:t>en el tratamiento de eventos y transacciones particulares. </a:t>
            </a:r>
            <a:endParaRPr lang="es-CO" sz="2000" dirty="0" smtClean="0"/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2000" dirty="0" smtClean="0"/>
              <a:t>Sin </a:t>
            </a:r>
            <a:r>
              <a:rPr lang="es-CO" sz="2000" dirty="0"/>
              <a:t>embargo, también existen diferencias. Por ejemplo, además de las </a:t>
            </a:r>
            <a:r>
              <a:rPr lang="es-CO" sz="2000" dirty="0">
                <a:solidFill>
                  <a:srgbClr val="FF0000"/>
                </a:solidFill>
              </a:rPr>
              <a:t>diferencias en las bases de medición de los activos y </a:t>
            </a:r>
            <a:r>
              <a:rPr lang="es-CO" sz="2000" dirty="0" smtClean="0">
                <a:solidFill>
                  <a:srgbClr val="FF0000"/>
                </a:solidFill>
              </a:rPr>
              <a:t>pasivos</a:t>
            </a:r>
            <a:r>
              <a:rPr lang="es-CO" sz="2000" dirty="0" smtClean="0"/>
              <a:t>, </a:t>
            </a:r>
            <a:r>
              <a:rPr lang="es-CO" sz="2000" dirty="0"/>
              <a:t>las bases estadísticas de información financiera tratan los </a:t>
            </a:r>
            <a:r>
              <a:rPr lang="es-CO" sz="2000" dirty="0">
                <a:solidFill>
                  <a:srgbClr val="FF0000"/>
                </a:solidFill>
              </a:rPr>
              <a:t>dividendos</a:t>
            </a:r>
            <a:r>
              <a:rPr lang="es-CO" sz="2000" dirty="0"/>
              <a:t> como gastos mientras que las NICSP los tratan como distribuciones. </a:t>
            </a:r>
            <a:endParaRPr lang="es-CO" dirty="0"/>
          </a:p>
        </p:txBody>
      </p:sp>
      <p:grpSp>
        <p:nvGrpSpPr>
          <p:cNvPr id="6" name="Grupo 5"/>
          <p:cNvGrpSpPr/>
          <p:nvPr/>
        </p:nvGrpSpPr>
        <p:grpSpPr>
          <a:xfrm>
            <a:off x="323528" y="2564904"/>
            <a:ext cx="1978416" cy="1852141"/>
            <a:chOff x="539552" y="2679292"/>
            <a:chExt cx="1978416" cy="1852141"/>
          </a:xfrm>
        </p:grpSpPr>
        <p:sp>
          <p:nvSpPr>
            <p:cNvPr id="7" name="2 Marcador de contenido"/>
            <p:cNvSpPr txBox="1">
              <a:spLocks/>
            </p:cNvSpPr>
            <p:nvPr/>
          </p:nvSpPr>
          <p:spPr>
            <a:xfrm>
              <a:off x="539552" y="3976240"/>
              <a:ext cx="1975685" cy="55519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R="0" lvl="1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(22)</a:t>
              </a:r>
              <a:endPara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39552" y="2679292"/>
              <a:ext cx="1978416" cy="6005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Modelo NICSP </a:t>
              </a:r>
              <a:endParaRPr lang="es-CO" dirty="0"/>
            </a:p>
          </p:txBody>
        </p:sp>
        <p:sp>
          <p:nvSpPr>
            <p:cNvPr id="9" name="Flecha abajo 8"/>
            <p:cNvSpPr/>
            <p:nvPr/>
          </p:nvSpPr>
          <p:spPr>
            <a:xfrm>
              <a:off x="1336619" y="3400888"/>
              <a:ext cx="381550" cy="504056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5205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329014" y="2492896"/>
            <a:ext cx="5386390" cy="858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s-CO" sz="2000" dirty="0" smtClean="0"/>
              <a:t>Las </a:t>
            </a:r>
            <a:r>
              <a:rPr lang="es-CO" sz="2000" dirty="0"/>
              <a:t>bases estadísticas de información financiera también </a:t>
            </a:r>
            <a:r>
              <a:rPr lang="es-CO" sz="2000" dirty="0">
                <a:solidFill>
                  <a:srgbClr val="FF0000"/>
                </a:solidFill>
              </a:rPr>
              <a:t>realizan una distinción entre transacciones y otros flujos económicos </a:t>
            </a:r>
            <a:r>
              <a:rPr lang="es-CO" sz="2000" dirty="0"/>
              <a:t>para presentación de información financiera </a:t>
            </a:r>
            <a:r>
              <a:rPr lang="es-CO" sz="2000" dirty="0">
                <a:solidFill>
                  <a:srgbClr val="FF0000"/>
                </a:solidFill>
              </a:rPr>
              <a:t>que no están actualmente reflejados en los estados financieros consolidados</a:t>
            </a:r>
            <a:r>
              <a:rPr lang="es-CO" sz="2000" dirty="0"/>
              <a:t>, y se centran en determinadas mediciones relevantes para el análisis de la política fiscal tales como préstamo/endeudamiento netos y superávit/déficit de efectivo.</a:t>
            </a:r>
            <a:endParaRPr lang="es-CO" dirty="0"/>
          </a:p>
        </p:txBody>
      </p:sp>
      <p:grpSp>
        <p:nvGrpSpPr>
          <p:cNvPr id="6" name="Grupo 5"/>
          <p:cNvGrpSpPr/>
          <p:nvPr/>
        </p:nvGrpSpPr>
        <p:grpSpPr>
          <a:xfrm>
            <a:off x="467544" y="2708920"/>
            <a:ext cx="1978416" cy="1852141"/>
            <a:chOff x="539552" y="2679292"/>
            <a:chExt cx="1978416" cy="1852141"/>
          </a:xfrm>
        </p:grpSpPr>
        <p:sp>
          <p:nvSpPr>
            <p:cNvPr id="7" name="2 Marcador de contenido"/>
            <p:cNvSpPr txBox="1">
              <a:spLocks/>
            </p:cNvSpPr>
            <p:nvPr/>
          </p:nvSpPr>
          <p:spPr>
            <a:xfrm>
              <a:off x="539552" y="3976240"/>
              <a:ext cx="1975685" cy="55519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R="0" lvl="1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(22)</a:t>
              </a:r>
              <a:endPara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539552" y="2679292"/>
              <a:ext cx="1978416" cy="6005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Modelo NICSP </a:t>
              </a:r>
              <a:endParaRPr lang="es-CO" dirty="0"/>
            </a:p>
          </p:txBody>
        </p:sp>
        <p:sp>
          <p:nvSpPr>
            <p:cNvPr id="9" name="Flecha abajo 8"/>
            <p:cNvSpPr/>
            <p:nvPr/>
          </p:nvSpPr>
          <p:spPr>
            <a:xfrm>
              <a:off x="1336619" y="3400888"/>
              <a:ext cx="381550" cy="504056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523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203848" y="2636912"/>
            <a:ext cx="565557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s-CO" sz="2400" dirty="0"/>
              <a:t>El principal objetivo del Manual de Estadísticas de Finanzas Públicas es “proporcionar un marco conceptual y contable integral adecuado para </a:t>
            </a:r>
            <a:r>
              <a:rPr lang="es-CO" sz="2400" dirty="0">
                <a:solidFill>
                  <a:srgbClr val="FF0000"/>
                </a:solidFill>
              </a:rPr>
              <a:t>analizar y evaluar la política fiscal</a:t>
            </a:r>
            <a:r>
              <a:rPr lang="es-CO" sz="2400" dirty="0"/>
              <a:t>, especialmente en lo que se refiere al desempeño del sector gobierno general, y en forma más amplia del sector público de cualquier país” . 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67544" y="2852936"/>
            <a:ext cx="1868315" cy="1852140"/>
            <a:chOff x="467544" y="2852936"/>
            <a:chExt cx="1868315" cy="1852140"/>
          </a:xfrm>
        </p:grpSpPr>
        <p:sp>
          <p:nvSpPr>
            <p:cNvPr id="6" name="Rectángulo 5"/>
            <p:cNvSpPr/>
            <p:nvPr/>
          </p:nvSpPr>
          <p:spPr>
            <a:xfrm>
              <a:off x="467544" y="2852936"/>
              <a:ext cx="1834400" cy="6005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>
                  <a:solidFill>
                    <a:schemeClr val="tx1"/>
                  </a:solidFill>
                </a:rPr>
                <a:t>Modelo FMI </a:t>
              </a:r>
              <a:endParaRPr lang="es-CO" dirty="0"/>
            </a:p>
          </p:txBody>
        </p:sp>
        <p:sp>
          <p:nvSpPr>
            <p:cNvPr id="7" name="2 Marcador de contenido"/>
            <p:cNvSpPr txBox="1">
              <a:spLocks/>
            </p:cNvSpPr>
            <p:nvPr/>
          </p:nvSpPr>
          <p:spPr>
            <a:xfrm>
              <a:off x="501459" y="4149883"/>
              <a:ext cx="1834400" cy="55519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/>
            <a:p>
              <a:pPr marR="0" lvl="1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(MEFP)</a:t>
              </a:r>
              <a:endPara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lecha abajo 7"/>
            <p:cNvSpPr/>
            <p:nvPr/>
          </p:nvSpPr>
          <p:spPr>
            <a:xfrm>
              <a:off x="1193969" y="3568717"/>
              <a:ext cx="381550" cy="504056"/>
            </a:xfrm>
            <a:prstGeom prst="dow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898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347864" y="2348880"/>
            <a:ext cx="504056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s-CO" sz="2000" dirty="0"/>
              <a:t>La consolidación es un proceso en el que </a:t>
            </a:r>
            <a:r>
              <a:rPr lang="es-CO" sz="2000" dirty="0">
                <a:solidFill>
                  <a:srgbClr val="FF0000"/>
                </a:solidFill>
              </a:rPr>
              <a:t>se presentan los datos de un conjunto de unidades o entidades como si fuesen una sola unidad</a:t>
            </a:r>
            <a:r>
              <a:rPr lang="es-CO" sz="2000" dirty="0"/>
              <a:t>. </a:t>
            </a:r>
            <a:endParaRPr lang="es-CO" sz="2000" dirty="0" smtClean="0"/>
          </a:p>
          <a:p>
            <a:pPr lvl="1" algn="just">
              <a:spcBef>
                <a:spcPct val="20000"/>
              </a:spcBef>
              <a:defRPr/>
            </a:pPr>
            <a:endParaRPr lang="es-CO" sz="2000" dirty="0" smtClean="0"/>
          </a:p>
          <a:p>
            <a:pPr lvl="1" algn="just">
              <a:spcBef>
                <a:spcPct val="20000"/>
              </a:spcBef>
              <a:defRPr/>
            </a:pPr>
            <a:r>
              <a:rPr lang="es-CO" sz="2000" dirty="0" smtClean="0"/>
              <a:t>Implica </a:t>
            </a:r>
            <a:r>
              <a:rPr lang="es-CO" sz="2000" dirty="0"/>
              <a:t>la eliminación de transacciones y saldos recíprocos entre las unidades que se consolidan, garantiza que no haya conteo doble y, </a:t>
            </a:r>
            <a:r>
              <a:rPr lang="es-CO" sz="2000" dirty="0">
                <a:solidFill>
                  <a:srgbClr val="FF0000"/>
                </a:solidFill>
              </a:rPr>
              <a:t>normalmente es el primer paso en la compilación de datos de Estadísticas de Finanzas Públicas.</a:t>
            </a:r>
            <a:r>
              <a:rPr lang="es-CO" sz="2000" dirty="0"/>
              <a:t> 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3568" y="2564904"/>
            <a:ext cx="1834400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FMI </a:t>
            </a:r>
            <a:endParaRPr lang="es-CO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717483" y="3861851"/>
            <a:ext cx="1834400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(MEFP)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409993" y="3280685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23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915816" y="2380585"/>
            <a:ext cx="590465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s-CO" dirty="0"/>
              <a:t>La compilación de las estadísticas de las finanzas públicas requiere: </a:t>
            </a:r>
          </a:p>
          <a:p>
            <a:pPr lvl="1" algn="just">
              <a:spcBef>
                <a:spcPct val="20000"/>
              </a:spcBef>
              <a:defRPr/>
            </a:pPr>
            <a:endParaRPr lang="es-CO" dirty="0" smtClean="0"/>
          </a:p>
          <a:p>
            <a:pPr lvl="1" algn="just">
              <a:spcBef>
                <a:spcPct val="20000"/>
              </a:spcBef>
              <a:defRPr/>
            </a:pPr>
            <a:r>
              <a:rPr lang="es-CO" dirty="0" smtClean="0"/>
              <a:t>a</a:t>
            </a:r>
            <a:r>
              <a:rPr lang="es-CO" sz="1400" dirty="0"/>
              <a:t>)	Definir el alcance y la cobertura del sector gobierno general y sus subsectores. 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CO" sz="1400" dirty="0"/>
              <a:t>b)	Seleccionar fuentes primarias adecuadas para las unidades y entidades en cuestión.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CO" sz="1400" dirty="0"/>
              <a:t>c)	Analizar a fondo los datos fuente para decidir qué ajustes podrían ser necesarios a fin de ceñirse a la metodología del MEFP 2001. 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CO" sz="1400" dirty="0"/>
              <a:t>d)	Aplicar de manera adecuada y coherente esos ajustes a los datos fuente primarios. 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CO" sz="1400" dirty="0"/>
              <a:t>e)	Combinar estas estadísticas, </a:t>
            </a:r>
            <a:r>
              <a:rPr lang="es-CO" sz="1400" dirty="0">
                <a:solidFill>
                  <a:srgbClr val="FF0000"/>
                </a:solidFill>
              </a:rPr>
              <a:t>a través del proceso de consolidación</a:t>
            </a:r>
            <a:r>
              <a:rPr lang="es-CO" sz="1400" dirty="0"/>
              <a:t>, para formar un subsector o sector específico del gobierno.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9552" y="2492896"/>
            <a:ext cx="1834400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FMI </a:t>
            </a:r>
            <a:endParaRPr lang="es-CO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73467" y="3789843"/>
            <a:ext cx="1834400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(MEFP)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265977" y="3208677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88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203848" y="3344452"/>
            <a:ext cx="551155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s-CO" sz="2800" dirty="0"/>
              <a:t>Las estadísticas de finanzas públicas (EFP) y las estadísticas de deuda del sector público </a:t>
            </a:r>
            <a:r>
              <a:rPr lang="es-CO" sz="2800" dirty="0">
                <a:solidFill>
                  <a:srgbClr val="FF0000"/>
                </a:solidFill>
              </a:rPr>
              <a:t>requieren datos consolidados. 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2" y="3573016"/>
            <a:ext cx="1834400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FMI </a:t>
            </a:r>
            <a:endParaRPr lang="es-CO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73467" y="4869963"/>
            <a:ext cx="1834400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(MEFP)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265977" y="4288797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6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699792" y="2420888"/>
            <a:ext cx="571112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s-CO" dirty="0" smtClean="0"/>
              <a:t>Principales aspectos acerca </a:t>
            </a:r>
            <a:r>
              <a:rPr lang="es-CO" dirty="0"/>
              <a:t>del proceso de consolidación de la información del Sector Gobierno General: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es-CO" sz="1600" dirty="0"/>
              <a:t></a:t>
            </a:r>
            <a:r>
              <a:rPr lang="es-CO" sz="3200" dirty="0"/>
              <a:t>	</a:t>
            </a:r>
            <a:r>
              <a:rPr lang="es-CO" sz="1600" dirty="0"/>
              <a:t>El efecto de la consolidación se limita a la medición de transacciones o saldos de las unidades consolidadas en relación con las unidades situadas fuera del grupo. </a:t>
            </a:r>
            <a:endParaRPr lang="es-CO" sz="1600" dirty="0" smtClean="0"/>
          </a:p>
          <a:p>
            <a:pPr lvl="1" algn="just">
              <a:spcBef>
                <a:spcPct val="20000"/>
              </a:spcBef>
              <a:defRPr/>
            </a:pPr>
            <a:endParaRPr lang="es-CO" sz="1600" dirty="0"/>
          </a:p>
          <a:p>
            <a:pPr lvl="1" algn="just">
              <a:spcBef>
                <a:spcPct val="20000"/>
              </a:spcBef>
              <a:defRPr/>
            </a:pPr>
            <a:r>
              <a:rPr lang="es-CO" sz="1600" dirty="0"/>
              <a:t>	La consolidación evita la doble contabilización de las transacciones o saldos entre unidades, y por consiguiente produce agregados que no son afectados por interacciones internas. Esto incrementa la utilidad analítica de los datos consolidados</a:t>
            </a:r>
            <a:r>
              <a:rPr lang="es-CO" sz="1600" dirty="0" smtClean="0"/>
              <a:t>.</a:t>
            </a:r>
            <a:endParaRPr lang="es-CO" sz="1600" dirty="0"/>
          </a:p>
        </p:txBody>
      </p:sp>
      <p:sp>
        <p:nvSpPr>
          <p:cNvPr id="6" name="Rectángulo 5"/>
          <p:cNvSpPr/>
          <p:nvPr/>
        </p:nvSpPr>
        <p:spPr>
          <a:xfrm>
            <a:off x="467544" y="2564904"/>
            <a:ext cx="1834400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FMI </a:t>
            </a:r>
            <a:endParaRPr lang="es-CO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01459" y="3861851"/>
            <a:ext cx="1834400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(MEFP)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193969" y="3280685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83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714348" y="2492896"/>
            <a:ext cx="7786742" cy="2143140"/>
          </a:xfrm>
          <a:prstGeom prst="rect">
            <a:avLst/>
          </a:prstGeom>
        </p:spPr>
        <p:txBody>
          <a:bodyPr anchor="ctr"/>
          <a:lstStyle/>
          <a:p>
            <a:pPr algn="just">
              <a:defRPr/>
            </a:pPr>
            <a:endParaRPr lang="es-ES" sz="3600" b="1" i="1" dirty="0" smtClean="0">
              <a:latin typeface="+mj-lt"/>
              <a:ea typeface="+mj-ea"/>
              <a:cs typeface="+mj-cs"/>
            </a:endParaRPr>
          </a:p>
          <a:p>
            <a:pPr marL="342900" indent="-342900" algn="ctr">
              <a:defRPr/>
            </a:pPr>
            <a:r>
              <a:rPr lang="es-ES" sz="3600" b="1" i="1" dirty="0" smtClean="0">
                <a:latin typeface="+mj-lt"/>
                <a:ea typeface="+mj-ea"/>
                <a:cs typeface="+mj-cs"/>
              </a:rPr>
              <a:t>	RESEÑA HISTÓRICA DE LA CONSOLIDACIÓN DEL SECTOR PÚBLICO EN COLOMBIA</a:t>
            </a:r>
          </a:p>
          <a:p>
            <a:pPr marL="342900" indent="-342900" algn="just">
              <a:buAutoNum type="arabicPeriod"/>
              <a:defRPr/>
            </a:pPr>
            <a:endParaRPr lang="es-ES" sz="3600" b="1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99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483768" y="2420888"/>
            <a:ext cx="590465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s-CO" dirty="0" smtClean="0"/>
              <a:t>Principales aspectos acerca </a:t>
            </a:r>
            <a:r>
              <a:rPr lang="es-CO" dirty="0"/>
              <a:t>del proceso de consolidación de la información del Sector Gobierno General</a:t>
            </a:r>
            <a:r>
              <a:rPr lang="es-CO" dirty="0" smtClean="0"/>
              <a:t>:</a:t>
            </a:r>
          </a:p>
          <a:p>
            <a:pPr lvl="1" algn="just">
              <a:spcBef>
                <a:spcPct val="20000"/>
              </a:spcBef>
              <a:defRPr/>
            </a:pPr>
            <a:endParaRPr lang="es-CO" dirty="0"/>
          </a:p>
          <a:p>
            <a:pPr lvl="1" algn="just">
              <a:spcBef>
                <a:spcPct val="20000"/>
              </a:spcBef>
              <a:defRPr/>
            </a:pPr>
            <a:r>
              <a:rPr lang="es-CO" sz="1100" dirty="0" smtClean="0"/>
              <a:t></a:t>
            </a:r>
            <a:r>
              <a:rPr lang="es-CO" sz="1100" dirty="0"/>
              <a:t>	</a:t>
            </a:r>
            <a:r>
              <a:rPr lang="es-CO" sz="1600" dirty="0"/>
              <a:t>La consolidación no afecta a las partidas de resultado, debido a la simetría del </a:t>
            </a:r>
            <a:r>
              <a:rPr lang="es-CO" sz="1600" dirty="0" smtClean="0"/>
              <a:t>proceso, </a:t>
            </a:r>
            <a:r>
              <a:rPr lang="es-CO" sz="1600" dirty="0"/>
              <a:t>en el que ambos lados del ajuste por consolidación se sitúan dentro de la misma sección general del marco analítico</a:t>
            </a:r>
            <a:r>
              <a:rPr lang="es-CO" sz="1600" dirty="0" smtClean="0"/>
              <a:t>.</a:t>
            </a:r>
          </a:p>
          <a:p>
            <a:pPr lvl="1" algn="just">
              <a:spcBef>
                <a:spcPct val="20000"/>
              </a:spcBef>
              <a:defRPr/>
            </a:pPr>
            <a:endParaRPr lang="es-CO" sz="1600" dirty="0"/>
          </a:p>
          <a:p>
            <a:pPr lvl="1" algn="just">
              <a:spcBef>
                <a:spcPct val="20000"/>
              </a:spcBef>
              <a:defRPr/>
            </a:pPr>
            <a:r>
              <a:rPr lang="es-CO" sz="1600" dirty="0"/>
              <a:t>	Si los datos consolidados producen partidas de resultado distintas de los datos sin consolidar, se ha cometido un error; el ajuste por consolidación debe ser </a:t>
            </a:r>
            <a:r>
              <a:rPr lang="es-CO" sz="1600" dirty="0" smtClean="0"/>
              <a:t>simétrico.</a:t>
            </a:r>
            <a:endParaRPr lang="es-CO" sz="1600" dirty="0"/>
          </a:p>
        </p:txBody>
      </p:sp>
      <p:sp>
        <p:nvSpPr>
          <p:cNvPr id="6" name="Rectángulo 5"/>
          <p:cNvSpPr/>
          <p:nvPr/>
        </p:nvSpPr>
        <p:spPr>
          <a:xfrm>
            <a:off x="467544" y="2636912"/>
            <a:ext cx="1834400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FMI </a:t>
            </a:r>
            <a:endParaRPr lang="es-CO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01459" y="3933859"/>
            <a:ext cx="1834400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(MEFP)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193969" y="3352693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45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666732" y="2645525"/>
            <a:ext cx="604867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s-CO" sz="2800" dirty="0"/>
              <a:t>La consolidación puede tener lugar </a:t>
            </a:r>
            <a:r>
              <a:rPr lang="es-CO" sz="2800" dirty="0">
                <a:solidFill>
                  <a:srgbClr val="FF0000"/>
                </a:solidFill>
              </a:rPr>
              <a:t>en distintos niveles o subsectores del gobierno</a:t>
            </a:r>
            <a:r>
              <a:rPr lang="es-CO" sz="2800" dirty="0"/>
              <a:t>, </a:t>
            </a:r>
            <a:r>
              <a:rPr lang="es-CO" sz="2800" dirty="0" err="1"/>
              <a:t>intragubernamental</a:t>
            </a:r>
            <a:r>
              <a:rPr lang="es-CO" sz="2800" dirty="0"/>
              <a:t> o intergubernamental. </a:t>
            </a:r>
            <a:endParaRPr lang="es-CO" sz="2800" dirty="0" smtClean="0"/>
          </a:p>
        </p:txBody>
      </p:sp>
      <p:sp>
        <p:nvSpPr>
          <p:cNvPr id="6" name="Rectángulo 5"/>
          <p:cNvSpPr/>
          <p:nvPr/>
        </p:nvSpPr>
        <p:spPr>
          <a:xfrm>
            <a:off x="539552" y="2757836"/>
            <a:ext cx="1834400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FMI </a:t>
            </a:r>
            <a:endParaRPr lang="es-CO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73467" y="4054783"/>
            <a:ext cx="1834400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(MEFP)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265977" y="3473617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25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131840" y="2564904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s-CO" sz="2000" dirty="0" smtClean="0"/>
              <a:t>La </a:t>
            </a:r>
            <a:r>
              <a:rPr lang="es-CO" sz="2000" dirty="0"/>
              <a:t>consolidación </a:t>
            </a:r>
            <a:r>
              <a:rPr lang="es-CO" sz="2000" dirty="0" err="1"/>
              <a:t>intragubernamental</a:t>
            </a:r>
            <a:r>
              <a:rPr lang="es-CO" sz="2000" dirty="0"/>
              <a:t> se refiere a la consolidación dentro de un determinado subsector del gobierno general y podría ser necesaria en dos etapas. </a:t>
            </a:r>
            <a:endParaRPr lang="es-CO" sz="2000" dirty="0" smtClean="0"/>
          </a:p>
          <a:p>
            <a:pPr lvl="1" algn="just">
              <a:spcBef>
                <a:spcPct val="20000"/>
              </a:spcBef>
              <a:defRPr/>
            </a:pPr>
            <a:endParaRPr lang="es-CO" sz="2000" dirty="0"/>
          </a:p>
          <a:p>
            <a:pPr lvl="1" algn="just">
              <a:spcBef>
                <a:spcPct val="20000"/>
              </a:spcBef>
              <a:defRPr/>
            </a:pPr>
            <a:r>
              <a:rPr lang="es-CO" sz="2000" dirty="0" smtClean="0"/>
              <a:t>Primero</a:t>
            </a:r>
            <a:r>
              <a:rPr lang="es-CO" sz="2000" dirty="0"/>
              <a:t>, una unidad institucional podría requerir consolidación cuando cuenta con múltiples fondos para efectuar sus operaciones y se realizan transacciones entre esos fondos. 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539552" y="2780928"/>
            <a:ext cx="1834400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FMI </a:t>
            </a:r>
            <a:endParaRPr lang="es-CO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73467" y="4077875"/>
            <a:ext cx="1834400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(MEFP)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265977" y="3496709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99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473369" y="3115324"/>
            <a:ext cx="623163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s-CO" sz="2000" dirty="0"/>
              <a:t>El siguiente nivel de consolidación comprende la agregación de todas las unidades institucionales dentro del subsector gobierno central y la eliminación de todos los flujos entre estas unidades. </a:t>
            </a:r>
            <a:endParaRPr lang="es-CO" sz="2000" dirty="0" smtClean="0"/>
          </a:p>
          <a:p>
            <a:pPr lvl="1" algn="just">
              <a:spcBef>
                <a:spcPct val="20000"/>
              </a:spcBef>
              <a:defRPr/>
            </a:pPr>
            <a:endParaRPr lang="es-CO" sz="2000" dirty="0"/>
          </a:p>
          <a:p>
            <a:pPr lvl="1" algn="just">
              <a:spcBef>
                <a:spcPct val="20000"/>
              </a:spcBef>
              <a:defRPr/>
            </a:pPr>
            <a:r>
              <a:rPr lang="es-CO" sz="2000" dirty="0" smtClean="0"/>
              <a:t>Del </a:t>
            </a:r>
            <a:r>
              <a:rPr lang="es-CO" sz="2000" dirty="0"/>
              <a:t>mismo modo, los subsectores gobierno estatal y gobierno local deben ser consolidados para eliminar los flujos y posiciones internos. </a:t>
            </a: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308086" y="3212976"/>
            <a:ext cx="1834400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FMI </a:t>
            </a:r>
            <a:endParaRPr lang="es-CO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342001" y="4516489"/>
            <a:ext cx="1834400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(MEFP)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034511" y="3935323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9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000108"/>
            <a:ext cx="8429684" cy="857256"/>
          </a:xfrm>
        </p:spPr>
        <p:txBody>
          <a:bodyPr>
            <a:noAutofit/>
          </a:bodyPr>
          <a:lstStyle/>
          <a:p>
            <a:pPr lvl="0" algn="ctr">
              <a:buNone/>
            </a:pPr>
            <a:r>
              <a:rPr lang="es-CO" dirty="0" smtClean="0"/>
              <a:t>EL PROCESO DE CONSOLIDACIÓN EN EL ENTORNO </a:t>
            </a:r>
          </a:p>
          <a:p>
            <a:pPr lvl="0" algn="ctr">
              <a:buNone/>
            </a:pPr>
            <a:r>
              <a:rPr lang="es-CO" dirty="0" smtClean="0"/>
              <a:t>NORMATIVO INTERNACIONAL</a:t>
            </a:r>
            <a:endParaRPr lang="es-CO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347865" y="2924944"/>
            <a:ext cx="547260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s-CO" sz="2800" dirty="0" smtClean="0"/>
              <a:t>Finalmente, La </a:t>
            </a:r>
            <a:r>
              <a:rPr lang="es-CO" sz="2800" dirty="0"/>
              <a:t>consolidación </a:t>
            </a:r>
            <a:r>
              <a:rPr lang="es-CO" sz="2800" dirty="0">
                <a:solidFill>
                  <a:srgbClr val="FF0000"/>
                </a:solidFill>
              </a:rPr>
              <a:t>intergubernamental</a:t>
            </a:r>
            <a:r>
              <a:rPr lang="es-CO" sz="2800" dirty="0"/>
              <a:t> comprende la consolidación de todas las unidades institucionales del gobierno general.</a:t>
            </a:r>
            <a:endParaRPr lang="es-CO" sz="2400" dirty="0"/>
          </a:p>
        </p:txBody>
      </p:sp>
      <p:sp>
        <p:nvSpPr>
          <p:cNvPr id="6" name="Rectángulo 5"/>
          <p:cNvSpPr/>
          <p:nvPr/>
        </p:nvSpPr>
        <p:spPr>
          <a:xfrm>
            <a:off x="395536" y="3068960"/>
            <a:ext cx="1834400" cy="6005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Modelo FMI </a:t>
            </a:r>
            <a:endParaRPr lang="es-CO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29451" y="4365907"/>
            <a:ext cx="1834400" cy="55519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(MEFP)</a:t>
            </a:r>
            <a:endParaRPr kumimoji="0" lang="es-CO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1121961" y="3784741"/>
            <a:ext cx="381550" cy="50405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03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57224" y="2751063"/>
            <a:ext cx="7215238" cy="1470025"/>
          </a:xfrm>
          <a:prstGeom prst="rect">
            <a:avLst/>
          </a:prstGeom>
        </p:spPr>
        <p:txBody>
          <a:bodyPr anchor="ctr"/>
          <a:lstStyle/>
          <a:p>
            <a:pPr marL="342900" indent="-342900" algn="ctr">
              <a:defRPr/>
            </a:pPr>
            <a:r>
              <a:rPr lang="es-ES" sz="3600" b="1" i="1" dirty="0" smtClean="0">
                <a:latin typeface="+mj-lt"/>
                <a:ea typeface="+mj-ea"/>
                <a:cs typeface="+mj-cs"/>
              </a:rPr>
              <a:t>EL PROCESO DE CONSOLIDACIÓN EN DEL SECTOR PÚBLICO COLOMBIANO</a:t>
            </a:r>
          </a:p>
        </p:txBody>
      </p:sp>
    </p:spTree>
    <p:extLst>
      <p:ext uri="{BB962C8B-B14F-4D97-AF65-F5344CB8AC3E}">
        <p14:creationId xmlns:p14="http://schemas.microsoft.com/office/powerpoint/2010/main" val="363337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7158" y="2143116"/>
            <a:ext cx="8408987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s-ES" sz="3200" dirty="0"/>
              <a:t>La consolidación contable es un proceso de revelación extracontable, que a partir de información contable </a:t>
            </a:r>
            <a:r>
              <a:rPr lang="es-ES" sz="3200" dirty="0">
                <a:solidFill>
                  <a:srgbClr val="FF0000"/>
                </a:solidFill>
              </a:rPr>
              <a:t>(Saldos y movimientos, Operaciones Recíprocas y Participación Patrimonial)</a:t>
            </a:r>
            <a:r>
              <a:rPr lang="es-ES" sz="3200" dirty="0"/>
              <a:t> presenta la situación financiera, económica, social y ambiental de un grupo de entidades </a:t>
            </a:r>
            <a:r>
              <a:rPr lang="es-ES" sz="3200" dirty="0">
                <a:solidFill>
                  <a:srgbClr val="000099"/>
                </a:solidFill>
              </a:rPr>
              <a:t>como</a:t>
            </a:r>
            <a:r>
              <a:rPr lang="es-ES" sz="3200" dirty="0"/>
              <a:t> </a:t>
            </a:r>
            <a:r>
              <a:rPr lang="es-ES" sz="3200" dirty="0">
                <a:solidFill>
                  <a:srgbClr val="000099"/>
                </a:solidFill>
              </a:rPr>
              <a:t>si se tratara de un solo ente.</a:t>
            </a:r>
            <a:r>
              <a:rPr lang="es-ES" sz="3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86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28596" y="1928802"/>
            <a:ext cx="8408987" cy="324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s-ES" sz="2800" dirty="0"/>
              <a:t>La consolidación contable de los niveles nacional, territorial y del s</a:t>
            </a:r>
            <a:r>
              <a:rPr lang="es-ES" sz="2800" dirty="0" smtClean="0"/>
              <a:t>ector </a:t>
            </a:r>
            <a:r>
              <a:rPr lang="es-ES" sz="2800" dirty="0"/>
              <a:t>público </a:t>
            </a:r>
            <a:r>
              <a:rPr lang="es-ES" sz="2800" dirty="0" smtClean="0"/>
              <a:t>presenta y revela </a:t>
            </a:r>
            <a:r>
              <a:rPr lang="es-ES" sz="2800" dirty="0"/>
              <a:t>la </a:t>
            </a:r>
            <a:r>
              <a:rPr lang="es-ES" sz="2800" b="1" dirty="0">
                <a:solidFill>
                  <a:schemeClr val="hlink"/>
                </a:solidFill>
              </a:rPr>
              <a:t>situación</a:t>
            </a:r>
            <a:r>
              <a:rPr lang="es-ES" sz="2800" dirty="0"/>
              <a:t> y los </a:t>
            </a:r>
            <a:r>
              <a:rPr lang="es-ES" sz="2800" b="1" dirty="0">
                <a:solidFill>
                  <a:schemeClr val="hlink"/>
                </a:solidFill>
              </a:rPr>
              <a:t>resultados</a:t>
            </a:r>
            <a:r>
              <a:rPr lang="es-ES" sz="2800" dirty="0"/>
              <a:t> de las entidades contables públicas frente a</a:t>
            </a:r>
            <a:r>
              <a:rPr lang="es-ES" sz="2800" dirty="0">
                <a:solidFill>
                  <a:srgbClr val="FF0000"/>
                </a:solidFill>
              </a:rPr>
              <a:t> </a:t>
            </a:r>
            <a:r>
              <a:rPr lang="es-ES" sz="2800" b="1" dirty="0">
                <a:solidFill>
                  <a:schemeClr val="hlink"/>
                </a:solidFill>
              </a:rPr>
              <a:t>terceros</a:t>
            </a:r>
            <a:r>
              <a:rPr lang="es-ES" sz="2800" dirty="0"/>
              <a:t> (privados </a:t>
            </a:r>
            <a:r>
              <a:rPr lang="es-ES" sz="2800" dirty="0" err="1"/>
              <a:t>ó</a:t>
            </a:r>
            <a:r>
              <a:rPr lang="es-ES" sz="2800" dirty="0"/>
              <a:t> públicos). 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es-ES" sz="1050" dirty="0"/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es-ES" sz="2800" dirty="0"/>
              <a:t>Por ello, se deben eliminar aquellas transacciones </a:t>
            </a:r>
            <a:r>
              <a:rPr lang="es-ES" sz="2800" dirty="0" smtClean="0"/>
              <a:t>y saldos originadas </a:t>
            </a:r>
            <a:r>
              <a:rPr lang="es-ES" sz="2800" dirty="0"/>
              <a:t>entre las entidades contables </a:t>
            </a:r>
            <a:r>
              <a:rPr lang="es-ES" sz="2800" dirty="0" smtClean="0"/>
              <a:t>públicas que hacen parte de un centro de consolidación.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131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316416" y="6120227"/>
            <a:ext cx="502920" cy="301752"/>
          </a:xfrm>
        </p:spPr>
        <p:txBody>
          <a:bodyPr/>
          <a:lstStyle/>
          <a:p>
            <a:fld id="{746FD205-8D79-439C-A802-2377436AEC8A}" type="slidenum">
              <a:rPr lang="es-ES" smtClean="0"/>
              <a:pPr/>
              <a:t>38</a:t>
            </a:fld>
            <a:endParaRPr lang="es-ES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23851" y="1678008"/>
            <a:ext cx="4248149" cy="46085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lang="es-MX" sz="2000" b="1" dirty="0">
                <a:solidFill>
                  <a:schemeClr val="tx2"/>
                </a:solidFill>
                <a:cs typeface="Times New Roman" pitchFamily="18" charset="0"/>
              </a:rPr>
              <a:t>INSUMOS PARA EL PROCESO</a:t>
            </a:r>
          </a:p>
          <a:p>
            <a:pPr marL="342900" indent="-342900">
              <a:lnSpc>
                <a:spcPct val="90000"/>
              </a:lnSpc>
            </a:pPr>
            <a:endParaRPr lang="es-CO" sz="1200" b="1" dirty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s-CO" sz="1600" dirty="0">
                <a:cs typeface="Times New Roman" pitchFamily="18" charset="0"/>
              </a:rPr>
              <a:t>Parametrización de la Categoría información contable (Conceptos, atributos, variables, </a:t>
            </a:r>
            <a:r>
              <a:rPr lang="es-CO" sz="1600" dirty="0" smtClean="0">
                <a:cs typeface="Times New Roman" pitchFamily="18" charset="0"/>
              </a:rPr>
              <a:t>reglas consolidación, reglas validación)</a:t>
            </a:r>
            <a:endParaRPr lang="es-CO" sz="16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s-CO" sz="1000" b="1" dirty="0"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1600" dirty="0">
                <a:cs typeface="Times New Roman" pitchFamily="18" charset="0"/>
              </a:rPr>
              <a:t>Mantenimiento de los clasificadores (Árboles de </a:t>
            </a:r>
            <a:r>
              <a:rPr lang="es-MX" sz="1600" dirty="0" smtClean="0">
                <a:cs typeface="Times New Roman" pitchFamily="18" charset="0"/>
              </a:rPr>
              <a:t>consolidación - Entidades)</a:t>
            </a:r>
            <a:endParaRPr lang="es-MX" sz="16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MX" sz="10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600" dirty="0">
                <a:cs typeface="Times New Roman" pitchFamily="18" charset="0"/>
              </a:rPr>
              <a:t>Catálogo General de Cuentas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MX" sz="1000" dirty="0"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1600" dirty="0">
                <a:cs typeface="Times New Roman" pitchFamily="18" charset="0"/>
              </a:rPr>
              <a:t>Catálogo de Cuentas de </a:t>
            </a:r>
            <a:r>
              <a:rPr lang="es-MX" sz="1600" dirty="0" smtClean="0">
                <a:cs typeface="Times New Roman" pitchFamily="18" charset="0"/>
              </a:rPr>
              <a:t>Consolidación: </a:t>
            </a:r>
            <a:r>
              <a:rPr lang="es-MX" sz="1600" dirty="0" err="1" smtClean="0">
                <a:cs typeface="Times New Roman" pitchFamily="18" charset="0"/>
              </a:rPr>
              <a:t>SxC</a:t>
            </a:r>
            <a:r>
              <a:rPr lang="es-MX" sz="1600" dirty="0" smtClean="0">
                <a:cs typeface="Times New Roman" pitchFamily="18" charset="0"/>
              </a:rPr>
              <a:t> - IM</a:t>
            </a:r>
            <a:endParaRPr lang="es-MX" sz="16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MX" sz="1000" dirty="0"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CO" sz="1600" dirty="0">
                <a:cs typeface="Times New Roman" pitchFamily="18" charset="0"/>
              </a:rPr>
              <a:t>Información contable básica</a:t>
            </a:r>
            <a:r>
              <a:rPr lang="es-MX" sz="1600" dirty="0">
                <a:cs typeface="Times New Roman" pitchFamily="18" charset="0"/>
              </a:rPr>
              <a:t> – formularios: CGN2005_001, CGN2005_002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s-MX" sz="10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MX" sz="1600" dirty="0">
                <a:cs typeface="Times New Roman" pitchFamily="18" charset="0"/>
              </a:rPr>
              <a:t>Actualización de tabla de participación patrimonial (Información básica – Chip Local).</a:t>
            </a:r>
            <a:endParaRPr lang="es-CO" sz="1600" dirty="0">
              <a:cs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072066" y="1643050"/>
            <a:ext cx="3744912" cy="464127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2000" b="1" dirty="0">
                <a:cs typeface="Times New Roman" pitchFamily="18" charset="0"/>
              </a:rPr>
              <a:t>ADMINISTRACIÓN DE CONSOLIDACIÓN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s-CO" sz="2000" b="1" dirty="0"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b="1" dirty="0">
                <a:cs typeface="Times New Roman" pitchFamily="18" charset="0"/>
              </a:rPr>
              <a:t>Versión de </a:t>
            </a:r>
            <a:r>
              <a:rPr lang="es-CO" b="1" dirty="0" smtClean="0">
                <a:cs typeface="Times New Roman" pitchFamily="18" charset="0"/>
              </a:rPr>
              <a:t>Parámetros (Software)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s-CO" b="1" dirty="0"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CO" dirty="0"/>
              <a:t>Vigencia </a:t>
            </a:r>
            <a:r>
              <a:rPr lang="es-CO" dirty="0">
                <a:cs typeface="Times New Roman" pitchFamily="18" charset="0"/>
              </a:rPr>
              <a:t>de Árbol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CO" dirty="0"/>
              <a:t>Versión de Reglas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CO" dirty="0">
                <a:cs typeface="Times New Roman" pitchFamily="18" charset="0"/>
              </a:rPr>
              <a:t>Vigencia Dato Fuente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CO" dirty="0">
                <a:cs typeface="Times New Roman" pitchFamily="18" charset="0"/>
              </a:rPr>
              <a:t>Plan de Cuentas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CO" dirty="0">
                <a:cs typeface="Times New Roman" pitchFamily="18" charset="0"/>
              </a:rPr>
              <a:t>Serie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CO" dirty="0">
                <a:cs typeface="Times New Roman" pitchFamily="18" charset="0"/>
              </a:rPr>
              <a:t>Nodo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CO" dirty="0">
                <a:cs typeface="Times New Roman" pitchFamily="18" charset="0"/>
              </a:rPr>
              <a:t>Nombre del proceso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CO" dirty="0">
                <a:cs typeface="Times New Roman" pitchFamily="18" charset="0"/>
              </a:rPr>
              <a:t>Periodo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s-CO" dirty="0">
                <a:cs typeface="Times New Roman" pitchFamily="18" charset="0"/>
              </a:rPr>
              <a:t>Versión de Resultados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s-CO" dirty="0">
              <a:cs typeface="Times New Roman" pitchFamily="18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929980" y="897098"/>
            <a:ext cx="6810372" cy="674514"/>
          </a:xfrm>
        </p:spPr>
        <p:txBody>
          <a:bodyPr/>
          <a:lstStyle/>
          <a:p>
            <a:r>
              <a:rPr lang="es-MX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CONDICIONES DEL PROCESO EN EL CHIP</a:t>
            </a:r>
            <a:br>
              <a:rPr lang="es-MX" b="1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4657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316416" y="6120227"/>
            <a:ext cx="502920" cy="301752"/>
          </a:xfrm>
        </p:spPr>
        <p:txBody>
          <a:bodyPr/>
          <a:lstStyle/>
          <a:p>
            <a:fld id="{746FD205-8D79-439C-A802-2377436AEC8A}" type="slidenum">
              <a:rPr lang="es-ES" smtClean="0"/>
              <a:pPr/>
              <a:t>39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4943" t="6678" r="18646" b="8666"/>
          <a:stretch/>
        </p:blipFill>
        <p:spPr>
          <a:xfrm>
            <a:off x="755576" y="836713"/>
            <a:ext cx="77366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2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11188" y="2535238"/>
            <a:ext cx="7993062" cy="1470025"/>
          </a:xfrm>
        </p:spPr>
        <p:txBody>
          <a:bodyPr/>
          <a:lstStyle/>
          <a:p>
            <a:pPr algn="ctr" eaLnBrk="1" hangingPunct="1"/>
            <a:r>
              <a:rPr lang="es-CO" altLang="es-CO" sz="2400" b="1" smtClean="0"/>
              <a:t>Reseña histórica</a:t>
            </a:r>
          </a:p>
        </p:txBody>
      </p:sp>
      <p:cxnSp>
        <p:nvCxnSpPr>
          <p:cNvPr id="5" name="4 Conector recto de flecha"/>
          <p:cNvCxnSpPr>
            <a:endCxn id="11" idx="1"/>
          </p:cNvCxnSpPr>
          <p:nvPr/>
        </p:nvCxnSpPr>
        <p:spPr>
          <a:xfrm flipV="1">
            <a:off x="1403350" y="4251325"/>
            <a:ext cx="6624638" cy="4127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1403350" y="4292600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067175" y="4292600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867400" y="4292600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804025" y="4292600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8027988" y="3789363"/>
            <a:ext cx="43180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2057" name="11 CuadroTexto"/>
          <p:cNvSpPr txBox="1">
            <a:spLocks noChangeArrowheads="1"/>
          </p:cNvSpPr>
          <p:nvPr/>
        </p:nvSpPr>
        <p:spPr bwMode="auto">
          <a:xfrm>
            <a:off x="1042988" y="4797425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800" b="1"/>
              <a:t>1975</a:t>
            </a:r>
          </a:p>
        </p:txBody>
      </p:sp>
      <p:sp>
        <p:nvSpPr>
          <p:cNvPr id="2058" name="12 CuadroTexto"/>
          <p:cNvSpPr txBox="1">
            <a:spLocks noChangeArrowheads="1"/>
          </p:cNvSpPr>
          <p:nvPr/>
        </p:nvSpPr>
        <p:spPr bwMode="auto">
          <a:xfrm>
            <a:off x="3708400" y="4797425"/>
            <a:ext cx="72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800" b="1"/>
              <a:t>1991</a:t>
            </a:r>
          </a:p>
        </p:txBody>
      </p:sp>
      <p:sp>
        <p:nvSpPr>
          <p:cNvPr id="2059" name="14 CuadroTexto"/>
          <p:cNvSpPr txBox="1">
            <a:spLocks noChangeArrowheads="1"/>
          </p:cNvSpPr>
          <p:nvPr/>
        </p:nvSpPr>
        <p:spPr bwMode="auto">
          <a:xfrm>
            <a:off x="5435600" y="4797425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800" b="1"/>
              <a:t>1995 /96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6084888" y="4292600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16 CuadroTexto"/>
          <p:cNvSpPr txBox="1">
            <a:spLocks noChangeArrowheads="1"/>
          </p:cNvSpPr>
          <p:nvPr/>
        </p:nvSpPr>
        <p:spPr bwMode="auto">
          <a:xfrm>
            <a:off x="6443663" y="4797425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800" b="1"/>
              <a:t>2007</a:t>
            </a:r>
          </a:p>
        </p:txBody>
      </p:sp>
      <p:cxnSp>
        <p:nvCxnSpPr>
          <p:cNvPr id="19" name="18 Conector recto"/>
          <p:cNvCxnSpPr/>
          <p:nvPr/>
        </p:nvCxnSpPr>
        <p:spPr>
          <a:xfrm>
            <a:off x="7451725" y="4292600"/>
            <a:ext cx="0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20 CuadroTexto"/>
          <p:cNvSpPr txBox="1">
            <a:spLocks noChangeArrowheads="1"/>
          </p:cNvSpPr>
          <p:nvPr/>
        </p:nvSpPr>
        <p:spPr bwMode="auto">
          <a:xfrm>
            <a:off x="7092950" y="4787900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O" sz="1800" b="1"/>
              <a:t>2013</a:t>
            </a:r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468313" y="950913"/>
            <a:ext cx="8280400" cy="14700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latin typeface="+mj-lt"/>
                <a:ea typeface="+mj-ea"/>
                <a:cs typeface="+mj-cs"/>
              </a:rPr>
              <a:t>La consolidación del sector público Colombiano frente a los estándares Internacionales de Contabilidad </a:t>
            </a:r>
          </a:p>
        </p:txBody>
      </p:sp>
    </p:spTree>
    <p:extLst>
      <p:ext uri="{BB962C8B-B14F-4D97-AF65-F5344CB8AC3E}">
        <p14:creationId xmlns:p14="http://schemas.microsoft.com/office/powerpoint/2010/main" val="21314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316416" y="6120227"/>
            <a:ext cx="502920" cy="301752"/>
          </a:xfrm>
        </p:spPr>
        <p:txBody>
          <a:bodyPr/>
          <a:lstStyle/>
          <a:p>
            <a:fld id="{746FD205-8D79-439C-A802-2377436AEC8A}" type="slidenum">
              <a:rPr lang="es-ES" smtClean="0"/>
              <a:pPr/>
              <a:t>40</a:t>
            </a:fld>
            <a:endParaRPr lang="es-ES" dirty="0"/>
          </a:p>
        </p:txBody>
      </p:sp>
      <p:pic>
        <p:nvPicPr>
          <p:cNvPr id="17492" name="Picture 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643" y="1000109"/>
            <a:ext cx="873283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adroTexto 3"/>
          <p:cNvSpPr txBox="1"/>
          <p:nvPr/>
        </p:nvSpPr>
        <p:spPr>
          <a:xfrm>
            <a:off x="1182953" y="18448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0000"/>
                </a:solidFill>
              </a:rPr>
              <a:t>2014</a:t>
            </a:r>
            <a:endParaRPr lang="es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8" y="1722369"/>
            <a:ext cx="1724056" cy="221068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268761"/>
            <a:ext cx="6650699" cy="5040559"/>
          </a:xfrm>
          <a:prstGeom prst="rect">
            <a:avLst/>
          </a:prstGeom>
        </p:spPr>
      </p:pic>
      <p:sp>
        <p:nvSpPr>
          <p:cNvPr id="8" name="Flecha doblada 8"/>
          <p:cNvSpPr/>
          <p:nvPr/>
        </p:nvSpPr>
        <p:spPr>
          <a:xfrm rot="16200000">
            <a:off x="1106291" y="3614982"/>
            <a:ext cx="759447" cy="1460876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t="27040" r="6236" b="8689"/>
          <a:stretch/>
        </p:blipFill>
        <p:spPr bwMode="auto">
          <a:xfrm>
            <a:off x="107504" y="764704"/>
            <a:ext cx="891008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2181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23988" r="12449" b="8846"/>
          <a:stretch/>
        </p:blipFill>
        <p:spPr bwMode="auto">
          <a:xfrm>
            <a:off x="395536" y="980728"/>
            <a:ext cx="8297132" cy="52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4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98072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0000"/>
                </a:solidFill>
              </a:rPr>
              <a:t>Tabla de  Composición Patrimonial:  </a:t>
            </a:r>
            <a:r>
              <a:rPr lang="es-CO" dirty="0">
                <a:solidFill>
                  <a:srgbClr val="000000"/>
                </a:solidFill>
              </a:rPr>
              <a:t>discrimina los porcentajes de la propiedad accionaria o de cuotas partes según el tipo de empresa pública.</a:t>
            </a:r>
            <a:r>
              <a:rPr lang="es-CO" dirty="0" bmk="">
                <a:latin typeface="Tahoma" pitchFamily="34" charset="0"/>
                <a:ea typeface="Times New Roman" pitchFamily="18" charset="0"/>
                <a:cs typeface="Tahoma" pitchFamily="34" charset="0"/>
              </a:rPr>
              <a:t> ”. La TCP,  se utiliza para la eliminación de la operación recíproca inversión/patrimonio y para el “Cálculo de interés minoritario público” y el  “cálculo de interés minoritario privado”. </a:t>
            </a:r>
            <a:r>
              <a:rPr lang="es-CO" dirty="0">
                <a:solidFill>
                  <a:srgbClr val="000000"/>
                </a:solidFill>
              </a:rPr>
              <a:t/>
            </a:r>
            <a:br>
              <a:rPr lang="es-CO" dirty="0">
                <a:solidFill>
                  <a:srgbClr val="000000"/>
                </a:solidFill>
              </a:rPr>
            </a:br>
            <a:r>
              <a:rPr lang="es-CO" dirty="0">
                <a:solidFill>
                  <a:srgbClr val="000000"/>
                </a:solidFill>
              </a:rPr>
              <a:t/>
            </a:r>
            <a:br>
              <a:rPr lang="es-CO" dirty="0">
                <a:solidFill>
                  <a:srgbClr val="000000"/>
                </a:solidFill>
              </a:rPr>
            </a:br>
            <a:endParaRPr lang="es-CO" dirty="0"/>
          </a:p>
        </p:txBody>
      </p:sp>
      <p:pic>
        <p:nvPicPr>
          <p:cNvPr id="4" name="5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763284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316416" y="6120227"/>
            <a:ext cx="502920" cy="301752"/>
          </a:xfrm>
        </p:spPr>
        <p:txBody>
          <a:bodyPr/>
          <a:lstStyle/>
          <a:p>
            <a:fld id="{746FD205-8D79-439C-A802-2377436AEC8A}" type="slidenum">
              <a:rPr lang="es-ES" smtClean="0">
                <a:solidFill>
                  <a:schemeClr val="tx1"/>
                </a:solidFill>
              </a:rPr>
              <a:pPr/>
              <a:t>45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1472" y="2000240"/>
            <a:ext cx="1441450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Agregación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de saldos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484438" y="1989138"/>
            <a:ext cx="1727200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Eliminación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de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Operaciones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recíprocas</a:t>
            </a:r>
          </a:p>
        </p:txBody>
      </p:sp>
      <p:sp>
        <p:nvSpPr>
          <p:cNvPr id="13" name="Rectangl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56325" y="1989138"/>
            <a:ext cx="1728788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Cálculo del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Interés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Minoritario</a:t>
            </a:r>
          </a:p>
        </p:txBody>
      </p:sp>
      <p:sp>
        <p:nvSpPr>
          <p:cNvPr id="14" name="Rectangl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7088" y="4149725"/>
            <a:ext cx="1800225" cy="115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Determinación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del resultado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consolidado</a:t>
            </a:r>
          </a:p>
        </p:txBody>
      </p:sp>
      <p:sp>
        <p:nvSpPr>
          <p:cNvPr id="15" name="Rectangle 1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35375" y="4149725"/>
            <a:ext cx="2160588" cy="1223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Reconocimiento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de la participación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de los terceros en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los </a:t>
            </a:r>
            <a:r>
              <a:rPr lang="es-ES" b="1" u="sng" dirty="0">
                <a:solidFill>
                  <a:schemeClr val="tx1"/>
                </a:solidFill>
              </a:rPr>
              <a:t>resultados</a:t>
            </a:r>
          </a:p>
        </p:txBody>
      </p:sp>
      <p:sp>
        <p:nvSpPr>
          <p:cNvPr id="16" name="Rectangle 1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516688" y="4149725"/>
            <a:ext cx="1871662" cy="1223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Determinación 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del</a:t>
            </a:r>
          </a:p>
          <a:p>
            <a:pPr algn="ctr"/>
            <a:r>
              <a:rPr lang="es-ES" b="1" dirty="0">
                <a:solidFill>
                  <a:schemeClr val="tx1"/>
                </a:solidFill>
              </a:rPr>
              <a:t>Consolidado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124075" y="2565400"/>
            <a:ext cx="360363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2627313" y="4724400"/>
            <a:ext cx="1008062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7019925" y="3141663"/>
            <a:ext cx="0" cy="287337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H="1">
            <a:off x="1547813" y="3429000"/>
            <a:ext cx="5472112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1547813" y="3429000"/>
            <a:ext cx="0" cy="720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4500563" y="1773238"/>
            <a:ext cx="79216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CO"/>
          </a:p>
        </p:txBody>
      </p:sp>
      <p:sp>
        <p:nvSpPr>
          <p:cNvPr id="23" name="Text Box 29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1773238"/>
            <a:ext cx="72072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 </a:t>
            </a:r>
            <a:r>
              <a:rPr lang="es-ES" dirty="0" err="1"/>
              <a:t>O.R</a:t>
            </a:r>
            <a:endParaRPr lang="es-ES" dirty="0"/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4500563" y="2852738"/>
            <a:ext cx="792162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s-CO"/>
          </a:p>
        </p:txBody>
      </p:sp>
      <p:sp>
        <p:nvSpPr>
          <p:cNvPr id="25" name="Text Box 3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500563" y="2852738"/>
            <a:ext cx="720725" cy="3667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 </a:t>
            </a:r>
            <a:r>
              <a:rPr lang="es-ES" dirty="0" err="1"/>
              <a:t>SxC</a:t>
            </a:r>
            <a:endParaRPr lang="es-ES" dirty="0"/>
          </a:p>
        </p:txBody>
      </p:sp>
      <p:cxnSp>
        <p:nvCxnSpPr>
          <p:cNvPr id="26" name="AutoShape 33"/>
          <p:cNvCxnSpPr>
            <a:cxnSpLocks noChangeShapeType="1"/>
            <a:stCxn id="23" idx="3"/>
            <a:endCxn id="13" idx="1"/>
          </p:cNvCxnSpPr>
          <p:nvPr/>
        </p:nvCxnSpPr>
        <p:spPr bwMode="auto">
          <a:xfrm>
            <a:off x="5292725" y="1957388"/>
            <a:ext cx="863600" cy="608012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7" name="AutoShape 34"/>
          <p:cNvCxnSpPr>
            <a:cxnSpLocks noChangeShapeType="1"/>
            <a:stCxn id="24" idx="3"/>
            <a:endCxn id="13" idx="1"/>
          </p:cNvCxnSpPr>
          <p:nvPr/>
        </p:nvCxnSpPr>
        <p:spPr bwMode="auto">
          <a:xfrm flipV="1">
            <a:off x="5292725" y="2565400"/>
            <a:ext cx="863600" cy="503238"/>
          </a:xfrm>
          <a:prstGeom prst="bentConnector3">
            <a:avLst>
              <a:gd name="adj1" fmla="val 49815"/>
            </a:avLst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8" name="AutoShape 36"/>
          <p:cNvCxnSpPr>
            <a:cxnSpLocks noChangeShapeType="1"/>
            <a:stCxn id="12" idx="3"/>
            <a:endCxn id="22" idx="1"/>
          </p:cNvCxnSpPr>
          <p:nvPr/>
        </p:nvCxnSpPr>
        <p:spPr bwMode="auto">
          <a:xfrm flipV="1">
            <a:off x="4211638" y="1989138"/>
            <a:ext cx="288925" cy="576262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9" name="AutoShape 37"/>
          <p:cNvCxnSpPr>
            <a:cxnSpLocks noChangeShapeType="1"/>
            <a:stCxn id="12" idx="3"/>
            <a:endCxn id="25" idx="1"/>
          </p:cNvCxnSpPr>
          <p:nvPr/>
        </p:nvCxnSpPr>
        <p:spPr bwMode="auto">
          <a:xfrm>
            <a:off x="4211638" y="2565400"/>
            <a:ext cx="288925" cy="471488"/>
          </a:xfrm>
          <a:prstGeom prst="bentConnector3">
            <a:avLst>
              <a:gd name="adj1" fmla="val 50000"/>
            </a:avLst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0" name="AutoShape 38"/>
          <p:cNvCxnSpPr>
            <a:cxnSpLocks noChangeShapeType="1"/>
            <a:stCxn id="15" idx="3"/>
            <a:endCxn id="16" idx="1"/>
          </p:cNvCxnSpPr>
          <p:nvPr/>
        </p:nvCxnSpPr>
        <p:spPr bwMode="auto">
          <a:xfrm>
            <a:off x="5795963" y="4762500"/>
            <a:ext cx="720725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611188" y="1341438"/>
            <a:ext cx="433387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/>
              <a:t>F1</a:t>
            </a:r>
            <a:endParaRPr lang="es-ES" sz="1600" b="1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1763713" y="1341438"/>
            <a:ext cx="433387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/>
              <a:t>F2</a:t>
            </a:r>
            <a:endParaRPr lang="es-ES" sz="1600" b="1"/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827088" y="1700213"/>
            <a:ext cx="0" cy="1444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>
            <a:off x="1979613" y="1700213"/>
            <a:ext cx="0" cy="144462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Line 39"/>
          <p:cNvSpPr>
            <a:spLocks noChangeShapeType="1"/>
          </p:cNvSpPr>
          <p:nvPr/>
        </p:nvSpPr>
        <p:spPr bwMode="auto">
          <a:xfrm>
            <a:off x="827088" y="1844675"/>
            <a:ext cx="1152525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1403350" y="1844675"/>
            <a:ext cx="0" cy="144463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1 Título"/>
          <p:cNvSpPr>
            <a:spLocks noGrp="1"/>
          </p:cNvSpPr>
          <p:nvPr>
            <p:ph type="title"/>
          </p:nvPr>
        </p:nvSpPr>
        <p:spPr>
          <a:xfrm>
            <a:off x="571472" y="785794"/>
            <a:ext cx="6810372" cy="674514"/>
          </a:xfrm>
        </p:spPr>
        <p:txBody>
          <a:bodyPr/>
          <a:lstStyle/>
          <a:p>
            <a:r>
              <a:rPr lang="es-MX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OPERACIONALIZACIÓN DEL PROCESO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62879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" t="23116" r="1656" b="8775"/>
          <a:stretch/>
        </p:blipFill>
        <p:spPr bwMode="auto">
          <a:xfrm>
            <a:off x="107504" y="1040085"/>
            <a:ext cx="9036496" cy="498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71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4000" y="908720"/>
            <a:ext cx="8585200" cy="5256583"/>
            <a:chOff x="208" y="812"/>
            <a:chExt cx="5408" cy="2596"/>
          </a:xfrm>
        </p:grpSpPr>
        <p:sp>
          <p:nvSpPr>
            <p:cNvPr id="3077" name="Text Box 4"/>
            <p:cNvSpPr txBox="1">
              <a:spLocks noChangeArrowheads="1"/>
            </p:cNvSpPr>
            <p:nvPr/>
          </p:nvSpPr>
          <p:spPr bwMode="auto">
            <a:xfrm>
              <a:off x="880" y="964"/>
              <a:ext cx="39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400" b="1">
                  <a:solidFill>
                    <a:srgbClr val="003300"/>
                  </a:solidFill>
                  <a:latin typeface="Tahoma" pitchFamily="34" charset="0"/>
                </a:rPr>
                <a:t>SITUACIÓN FINANCIERA CONSOLIDADA POR NIVELES Y SECTORES</a:t>
              </a:r>
            </a:p>
          </p:txBody>
        </p:sp>
        <p:sp>
          <p:nvSpPr>
            <p:cNvPr id="3078" name="Text Box 5"/>
            <p:cNvSpPr txBox="1">
              <a:spLocks noChangeArrowheads="1"/>
            </p:cNvSpPr>
            <p:nvPr/>
          </p:nvSpPr>
          <p:spPr bwMode="auto">
            <a:xfrm>
              <a:off x="2092" y="1972"/>
              <a:ext cx="37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800">
                  <a:latin typeface="Tahoma" pitchFamily="34" charset="0"/>
                </a:rPr>
                <a:t>ACTIVOS</a:t>
              </a:r>
            </a:p>
          </p:txBody>
        </p:sp>
        <p:sp>
          <p:nvSpPr>
            <p:cNvPr id="3079" name="Rectangle 6"/>
            <p:cNvSpPr>
              <a:spLocks noChangeArrowheads="1"/>
            </p:cNvSpPr>
            <p:nvPr/>
          </p:nvSpPr>
          <p:spPr bwMode="auto">
            <a:xfrm>
              <a:off x="2112" y="1684"/>
              <a:ext cx="1728" cy="720"/>
            </a:xfrm>
            <a:prstGeom prst="rect">
              <a:avLst/>
            </a:prstGeom>
            <a:noFill/>
            <a:ln w="19050">
              <a:solidFill>
                <a:srgbClr val="66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/>
            </a:p>
          </p:txBody>
        </p:sp>
        <p:sp>
          <p:nvSpPr>
            <p:cNvPr id="3080" name="Line 7"/>
            <p:cNvSpPr>
              <a:spLocks noChangeShapeType="1"/>
            </p:cNvSpPr>
            <p:nvPr/>
          </p:nvSpPr>
          <p:spPr bwMode="auto">
            <a:xfrm>
              <a:off x="2512" y="1828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1" name="Line 8"/>
            <p:cNvSpPr>
              <a:spLocks noChangeShapeType="1"/>
            </p:cNvSpPr>
            <p:nvPr/>
          </p:nvSpPr>
          <p:spPr bwMode="auto">
            <a:xfrm>
              <a:off x="2848" y="1828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2" name="Line 9"/>
            <p:cNvSpPr>
              <a:spLocks noChangeShapeType="1"/>
            </p:cNvSpPr>
            <p:nvPr/>
          </p:nvSpPr>
          <p:spPr bwMode="auto">
            <a:xfrm>
              <a:off x="3184" y="1828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3" name="Line 10"/>
            <p:cNvSpPr>
              <a:spLocks noChangeShapeType="1"/>
            </p:cNvSpPr>
            <p:nvPr/>
          </p:nvSpPr>
          <p:spPr bwMode="auto">
            <a:xfrm flipV="1">
              <a:off x="2112" y="1964"/>
              <a:ext cx="1728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4" name="Line 11"/>
            <p:cNvSpPr>
              <a:spLocks noChangeShapeType="1"/>
            </p:cNvSpPr>
            <p:nvPr/>
          </p:nvSpPr>
          <p:spPr bwMode="auto">
            <a:xfrm>
              <a:off x="2112" y="2108"/>
              <a:ext cx="1728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5" name="Line 12"/>
            <p:cNvSpPr>
              <a:spLocks noChangeShapeType="1"/>
            </p:cNvSpPr>
            <p:nvPr/>
          </p:nvSpPr>
          <p:spPr bwMode="auto">
            <a:xfrm flipV="1">
              <a:off x="2112" y="2252"/>
              <a:ext cx="1728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6" name="Text Box 13"/>
            <p:cNvSpPr txBox="1">
              <a:spLocks noChangeArrowheads="1"/>
            </p:cNvSpPr>
            <p:nvPr/>
          </p:nvSpPr>
          <p:spPr bwMode="auto">
            <a:xfrm>
              <a:off x="2112" y="1676"/>
              <a:ext cx="1728" cy="173"/>
            </a:xfrm>
            <a:prstGeom prst="rect">
              <a:avLst/>
            </a:prstGeom>
            <a:solidFill>
              <a:srgbClr val="6666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b="1">
                  <a:solidFill>
                    <a:schemeClr val="bg1"/>
                  </a:solidFill>
                </a:rPr>
                <a:t>SECTOR PÚBLICO </a:t>
              </a:r>
            </a:p>
          </p:txBody>
        </p:sp>
        <p:sp>
          <p:nvSpPr>
            <p:cNvPr id="3087" name="Text Box 14"/>
            <p:cNvSpPr txBox="1">
              <a:spLocks noChangeArrowheads="1"/>
            </p:cNvSpPr>
            <p:nvPr/>
          </p:nvSpPr>
          <p:spPr bwMode="auto">
            <a:xfrm>
              <a:off x="2096" y="2125"/>
              <a:ext cx="3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800">
                  <a:latin typeface="Tahoma" pitchFamily="34" charset="0"/>
                </a:rPr>
                <a:t>PASIVOS</a:t>
              </a:r>
            </a:p>
          </p:txBody>
        </p:sp>
        <p:sp>
          <p:nvSpPr>
            <p:cNvPr id="3088" name="Text Box 15"/>
            <p:cNvSpPr txBox="1">
              <a:spLocks noChangeArrowheads="1"/>
            </p:cNvSpPr>
            <p:nvPr/>
          </p:nvSpPr>
          <p:spPr bwMode="auto">
            <a:xfrm>
              <a:off x="2064" y="2260"/>
              <a:ext cx="49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800">
                  <a:latin typeface="Tahoma" pitchFamily="34" charset="0"/>
                </a:rPr>
                <a:t>PATRIMONIO</a:t>
              </a: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832" y="1828"/>
              <a:ext cx="1008" cy="601"/>
              <a:chOff x="2512" y="776"/>
              <a:chExt cx="1008" cy="601"/>
            </a:xfrm>
          </p:grpSpPr>
          <p:sp>
            <p:nvSpPr>
              <p:cNvPr id="3198" name="Text Box 17"/>
              <p:cNvSpPr txBox="1">
                <a:spLocks noChangeArrowheads="1"/>
              </p:cNvSpPr>
              <p:nvPr/>
            </p:nvSpPr>
            <p:spPr bwMode="auto">
              <a:xfrm>
                <a:off x="2512" y="776"/>
                <a:ext cx="3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900" b="1">
                    <a:latin typeface="Times New Roman" pitchFamily="18" charset="0"/>
                  </a:rPr>
                  <a:t>Dic-99</a:t>
                </a:r>
              </a:p>
            </p:txBody>
          </p:sp>
          <p:sp>
            <p:nvSpPr>
              <p:cNvPr id="3199" name="Text Box 18"/>
              <p:cNvSpPr txBox="1">
                <a:spLocks noChangeArrowheads="1"/>
              </p:cNvSpPr>
              <p:nvPr/>
            </p:nvSpPr>
            <p:spPr bwMode="auto">
              <a:xfrm>
                <a:off x="2868" y="776"/>
                <a:ext cx="3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900" b="1">
                    <a:latin typeface="Times New Roman" pitchFamily="18" charset="0"/>
                  </a:rPr>
                  <a:t>Dic-98</a:t>
                </a:r>
              </a:p>
            </p:txBody>
          </p:sp>
          <p:sp>
            <p:nvSpPr>
              <p:cNvPr id="3200" name="Text Box 19"/>
              <p:cNvSpPr txBox="1">
                <a:spLocks noChangeArrowheads="1"/>
              </p:cNvSpPr>
              <p:nvPr/>
            </p:nvSpPr>
            <p:spPr bwMode="auto">
              <a:xfrm>
                <a:off x="3184" y="776"/>
                <a:ext cx="3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900" b="1">
                    <a:latin typeface="Times New Roman" pitchFamily="18" charset="0"/>
                  </a:rPr>
                  <a:t>Dic-97</a:t>
                </a:r>
              </a:p>
            </p:txBody>
          </p:sp>
          <p:sp>
            <p:nvSpPr>
              <p:cNvPr id="3201" name="Text Box 20"/>
              <p:cNvSpPr txBox="1">
                <a:spLocks noChangeArrowheads="1"/>
              </p:cNvSpPr>
              <p:nvPr/>
            </p:nvSpPr>
            <p:spPr bwMode="auto">
              <a:xfrm>
                <a:off x="2564" y="935"/>
                <a:ext cx="2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204.2</a:t>
                </a:r>
              </a:p>
            </p:txBody>
          </p:sp>
          <p:sp>
            <p:nvSpPr>
              <p:cNvPr id="3202" name="Text Box 21"/>
              <p:cNvSpPr txBox="1">
                <a:spLocks noChangeArrowheads="1"/>
              </p:cNvSpPr>
              <p:nvPr/>
            </p:nvSpPr>
            <p:spPr bwMode="auto">
              <a:xfrm>
                <a:off x="2564" y="1079"/>
                <a:ext cx="2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134.6</a:t>
                </a:r>
              </a:p>
            </p:txBody>
          </p:sp>
          <p:sp>
            <p:nvSpPr>
              <p:cNvPr id="3203" name="Text Box 22"/>
              <p:cNvSpPr txBox="1">
                <a:spLocks noChangeArrowheads="1"/>
              </p:cNvSpPr>
              <p:nvPr/>
            </p:nvSpPr>
            <p:spPr bwMode="auto">
              <a:xfrm>
                <a:off x="2612" y="1223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69.6</a:t>
                </a:r>
              </a:p>
            </p:txBody>
          </p:sp>
          <p:sp>
            <p:nvSpPr>
              <p:cNvPr id="3204" name="Text Box 23"/>
              <p:cNvSpPr txBox="1">
                <a:spLocks noChangeArrowheads="1"/>
              </p:cNvSpPr>
              <p:nvPr/>
            </p:nvSpPr>
            <p:spPr bwMode="auto">
              <a:xfrm>
                <a:off x="2886" y="935"/>
                <a:ext cx="2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186.8</a:t>
                </a:r>
              </a:p>
            </p:txBody>
          </p:sp>
          <p:sp>
            <p:nvSpPr>
              <p:cNvPr id="3205" name="Text Box 24"/>
              <p:cNvSpPr txBox="1">
                <a:spLocks noChangeArrowheads="1"/>
              </p:cNvSpPr>
              <p:nvPr/>
            </p:nvSpPr>
            <p:spPr bwMode="auto">
              <a:xfrm>
                <a:off x="2900" y="1079"/>
                <a:ext cx="2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113.3</a:t>
                </a:r>
              </a:p>
            </p:txBody>
          </p:sp>
          <p:sp>
            <p:nvSpPr>
              <p:cNvPr id="3206" name="Text Box 25"/>
              <p:cNvSpPr txBox="1">
                <a:spLocks noChangeArrowheads="1"/>
              </p:cNvSpPr>
              <p:nvPr/>
            </p:nvSpPr>
            <p:spPr bwMode="auto">
              <a:xfrm>
                <a:off x="2948" y="1223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73.5</a:t>
                </a:r>
              </a:p>
            </p:txBody>
          </p:sp>
          <p:sp>
            <p:nvSpPr>
              <p:cNvPr id="3207" name="Text Box 26"/>
              <p:cNvSpPr txBox="1">
                <a:spLocks noChangeArrowheads="1"/>
              </p:cNvSpPr>
              <p:nvPr/>
            </p:nvSpPr>
            <p:spPr bwMode="auto">
              <a:xfrm>
                <a:off x="3224" y="935"/>
                <a:ext cx="2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149.7</a:t>
                </a:r>
              </a:p>
            </p:txBody>
          </p:sp>
          <p:sp>
            <p:nvSpPr>
              <p:cNvPr id="3208" name="Text Box 27"/>
              <p:cNvSpPr txBox="1">
                <a:spLocks noChangeArrowheads="1"/>
              </p:cNvSpPr>
              <p:nvPr/>
            </p:nvSpPr>
            <p:spPr bwMode="auto">
              <a:xfrm>
                <a:off x="3264" y="1079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93.7</a:t>
                </a:r>
              </a:p>
            </p:txBody>
          </p:sp>
          <p:sp>
            <p:nvSpPr>
              <p:cNvPr id="3209" name="Text Box 28"/>
              <p:cNvSpPr txBox="1">
                <a:spLocks noChangeArrowheads="1"/>
              </p:cNvSpPr>
              <p:nvPr/>
            </p:nvSpPr>
            <p:spPr bwMode="auto">
              <a:xfrm>
                <a:off x="3264" y="1223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56.0</a:t>
                </a:r>
              </a:p>
            </p:txBody>
          </p:sp>
        </p:grp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1024" y="2020"/>
              <a:ext cx="1088" cy="192"/>
              <a:chOff x="1056" y="1008"/>
              <a:chExt cx="1056" cy="192"/>
            </a:xfrm>
          </p:grpSpPr>
          <p:sp>
            <p:nvSpPr>
              <p:cNvPr id="3196" name="Line 30"/>
              <p:cNvSpPr>
                <a:spLocks noChangeShapeType="1"/>
              </p:cNvSpPr>
              <p:nvPr/>
            </p:nvSpPr>
            <p:spPr bwMode="auto">
              <a:xfrm flipH="1">
                <a:off x="1056" y="1008"/>
                <a:ext cx="1056" cy="0"/>
              </a:xfrm>
              <a:prstGeom prst="line">
                <a:avLst/>
              </a:prstGeom>
              <a:noFill/>
              <a:ln w="19050">
                <a:solidFill>
                  <a:srgbClr val="666633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197" name="Line 31"/>
              <p:cNvSpPr>
                <a:spLocks noChangeShapeType="1"/>
              </p:cNvSpPr>
              <p:nvPr/>
            </p:nvSpPr>
            <p:spPr bwMode="auto">
              <a:xfrm>
                <a:off x="1056" y="100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666633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3840" y="2020"/>
              <a:ext cx="784" cy="192"/>
              <a:chOff x="3552" y="1008"/>
              <a:chExt cx="1104" cy="192"/>
            </a:xfrm>
          </p:grpSpPr>
          <p:sp>
            <p:nvSpPr>
              <p:cNvPr id="3194" name="Line 33"/>
              <p:cNvSpPr>
                <a:spLocks noChangeShapeType="1"/>
              </p:cNvSpPr>
              <p:nvPr/>
            </p:nvSpPr>
            <p:spPr bwMode="auto">
              <a:xfrm>
                <a:off x="3552" y="1008"/>
                <a:ext cx="1104" cy="0"/>
              </a:xfrm>
              <a:prstGeom prst="line">
                <a:avLst/>
              </a:prstGeom>
              <a:noFill/>
              <a:ln w="19050">
                <a:solidFill>
                  <a:srgbClr val="666633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3195" name="Line 34"/>
              <p:cNvSpPr>
                <a:spLocks noChangeShapeType="1"/>
              </p:cNvSpPr>
              <p:nvPr/>
            </p:nvSpPr>
            <p:spPr bwMode="auto">
              <a:xfrm>
                <a:off x="4656" y="1008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666633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s-ES"/>
              </a:p>
            </p:txBody>
          </p:sp>
        </p:grpSp>
        <p:sp>
          <p:nvSpPr>
            <p:cNvPr id="3092" name="Line 35"/>
            <p:cNvSpPr>
              <a:spLocks noChangeShapeType="1"/>
            </p:cNvSpPr>
            <p:nvPr/>
          </p:nvSpPr>
          <p:spPr bwMode="auto">
            <a:xfrm>
              <a:off x="2848" y="2404"/>
              <a:ext cx="0" cy="288"/>
            </a:xfrm>
            <a:prstGeom prst="line">
              <a:avLst/>
            </a:prstGeom>
            <a:noFill/>
            <a:ln w="19050">
              <a:solidFill>
                <a:srgbClr val="666633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s-ES"/>
            </a:p>
          </p:txBody>
        </p:sp>
        <p:sp>
          <p:nvSpPr>
            <p:cNvPr id="3093" name="Text Box 36"/>
            <p:cNvSpPr txBox="1">
              <a:spLocks noChangeArrowheads="1"/>
            </p:cNvSpPr>
            <p:nvPr/>
          </p:nvSpPr>
          <p:spPr bwMode="auto">
            <a:xfrm>
              <a:off x="2450" y="1396"/>
              <a:ext cx="798" cy="192"/>
            </a:xfrm>
            <a:prstGeom prst="rect">
              <a:avLst/>
            </a:prstGeom>
            <a:solidFill>
              <a:srgbClr val="666633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400" b="1">
                  <a:solidFill>
                    <a:schemeClr val="bg1"/>
                  </a:solidFill>
                  <a:latin typeface="Tahoma" pitchFamily="34" charset="0"/>
                </a:rPr>
                <a:t>1997 - 2000</a:t>
              </a:r>
            </a:p>
          </p:txBody>
        </p:sp>
        <p:sp>
          <p:nvSpPr>
            <p:cNvPr id="3094" name="Text Box 37"/>
            <p:cNvSpPr txBox="1">
              <a:spLocks noChangeArrowheads="1"/>
            </p:cNvSpPr>
            <p:nvPr/>
          </p:nvSpPr>
          <p:spPr bwMode="auto">
            <a:xfrm>
              <a:off x="663" y="1655"/>
              <a:ext cx="10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200" b="1">
                  <a:solidFill>
                    <a:srgbClr val="003300"/>
                  </a:solidFill>
                  <a:latin typeface="Tahoma" pitchFamily="34" charset="0"/>
                </a:rPr>
                <a:t>(Billones de Pesos)</a:t>
              </a:r>
            </a:p>
          </p:txBody>
        </p:sp>
        <p:sp>
          <p:nvSpPr>
            <p:cNvPr id="3095" name="Text Box 38"/>
            <p:cNvSpPr txBox="1">
              <a:spLocks noChangeArrowheads="1"/>
            </p:cNvSpPr>
            <p:nvPr/>
          </p:nvSpPr>
          <p:spPr bwMode="auto">
            <a:xfrm>
              <a:off x="1763" y="812"/>
              <a:ext cx="2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600" b="1">
                  <a:solidFill>
                    <a:srgbClr val="003300"/>
                  </a:solidFill>
                  <a:latin typeface="Tahoma" pitchFamily="34" charset="0"/>
                </a:rPr>
                <a:t>SECTOR PÚBLICO COLOMBIANO </a:t>
              </a:r>
            </a:p>
          </p:txBody>
        </p:sp>
        <p:sp>
          <p:nvSpPr>
            <p:cNvPr id="3096" name="Text Box 39"/>
            <p:cNvSpPr txBox="1">
              <a:spLocks noChangeArrowheads="1"/>
            </p:cNvSpPr>
            <p:nvPr/>
          </p:nvSpPr>
          <p:spPr bwMode="auto">
            <a:xfrm>
              <a:off x="2132" y="2951"/>
              <a:ext cx="37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800">
                  <a:latin typeface="Tahoma" pitchFamily="34" charset="0"/>
                </a:rPr>
                <a:t>ACTIVOS</a:t>
              </a:r>
            </a:p>
          </p:txBody>
        </p:sp>
        <p:sp>
          <p:nvSpPr>
            <p:cNvPr id="3097" name="Text Box 40"/>
            <p:cNvSpPr txBox="1">
              <a:spLocks noChangeArrowheads="1"/>
            </p:cNvSpPr>
            <p:nvPr/>
          </p:nvSpPr>
          <p:spPr bwMode="auto">
            <a:xfrm>
              <a:off x="2128" y="2660"/>
              <a:ext cx="1712" cy="173"/>
            </a:xfrm>
            <a:prstGeom prst="rect">
              <a:avLst/>
            </a:prstGeom>
            <a:solidFill>
              <a:srgbClr val="6666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b="1">
                  <a:solidFill>
                    <a:schemeClr val="bg1"/>
                  </a:solidFill>
                </a:rPr>
                <a:t>BANCO DE LA REPÚBLICA </a:t>
              </a:r>
            </a:p>
          </p:txBody>
        </p:sp>
        <p:sp>
          <p:nvSpPr>
            <p:cNvPr id="3098" name="Text Box 41"/>
            <p:cNvSpPr txBox="1">
              <a:spLocks noChangeArrowheads="1"/>
            </p:cNvSpPr>
            <p:nvPr/>
          </p:nvSpPr>
          <p:spPr bwMode="auto">
            <a:xfrm>
              <a:off x="2136" y="3104"/>
              <a:ext cx="3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800">
                  <a:latin typeface="Tahoma" pitchFamily="34" charset="0"/>
                </a:rPr>
                <a:t>PASIVOS</a:t>
              </a:r>
            </a:p>
          </p:txBody>
        </p:sp>
        <p:sp>
          <p:nvSpPr>
            <p:cNvPr id="3099" name="Text Box 42"/>
            <p:cNvSpPr txBox="1">
              <a:spLocks noChangeArrowheads="1"/>
            </p:cNvSpPr>
            <p:nvPr/>
          </p:nvSpPr>
          <p:spPr bwMode="auto">
            <a:xfrm>
              <a:off x="2104" y="3239"/>
              <a:ext cx="49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800">
                  <a:latin typeface="Tahoma" pitchFamily="34" charset="0"/>
                </a:rPr>
                <a:t>PATRIMONIO</a:t>
              </a:r>
            </a:p>
          </p:txBody>
        </p: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2880" y="2836"/>
              <a:ext cx="1008" cy="572"/>
              <a:chOff x="2880" y="1784"/>
              <a:chExt cx="1008" cy="572"/>
            </a:xfrm>
          </p:grpSpPr>
          <p:sp>
            <p:nvSpPr>
              <p:cNvPr id="3182" name="Text Box 44"/>
              <p:cNvSpPr txBox="1">
                <a:spLocks noChangeArrowheads="1"/>
              </p:cNvSpPr>
              <p:nvPr/>
            </p:nvSpPr>
            <p:spPr bwMode="auto">
              <a:xfrm>
                <a:off x="2880" y="1784"/>
                <a:ext cx="3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900" b="1">
                    <a:latin typeface="Times New Roman" pitchFamily="18" charset="0"/>
                  </a:rPr>
                  <a:t>Dic-99</a:t>
                </a:r>
              </a:p>
            </p:txBody>
          </p:sp>
          <p:sp>
            <p:nvSpPr>
              <p:cNvPr id="3183" name="Text Box 45"/>
              <p:cNvSpPr txBox="1">
                <a:spLocks noChangeArrowheads="1"/>
              </p:cNvSpPr>
              <p:nvPr/>
            </p:nvSpPr>
            <p:spPr bwMode="auto">
              <a:xfrm>
                <a:off x="3236" y="1784"/>
                <a:ext cx="3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900" b="1">
                    <a:latin typeface="Times New Roman" pitchFamily="18" charset="0"/>
                  </a:rPr>
                  <a:t>Dic-98</a:t>
                </a:r>
              </a:p>
            </p:txBody>
          </p:sp>
          <p:sp>
            <p:nvSpPr>
              <p:cNvPr id="3184" name="Text Box 46"/>
              <p:cNvSpPr txBox="1">
                <a:spLocks noChangeArrowheads="1"/>
              </p:cNvSpPr>
              <p:nvPr/>
            </p:nvSpPr>
            <p:spPr bwMode="auto">
              <a:xfrm>
                <a:off x="3552" y="1784"/>
                <a:ext cx="3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900" b="1">
                    <a:latin typeface="Times New Roman" pitchFamily="18" charset="0"/>
                  </a:rPr>
                  <a:t>Dic-97</a:t>
                </a:r>
              </a:p>
            </p:txBody>
          </p:sp>
          <p:sp>
            <p:nvSpPr>
              <p:cNvPr id="3185" name="Text Box 47"/>
              <p:cNvSpPr txBox="1">
                <a:spLocks noChangeArrowheads="1"/>
              </p:cNvSpPr>
              <p:nvPr/>
            </p:nvSpPr>
            <p:spPr bwMode="auto">
              <a:xfrm>
                <a:off x="2980" y="1914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24.4</a:t>
                </a:r>
              </a:p>
            </p:txBody>
          </p:sp>
          <p:sp>
            <p:nvSpPr>
              <p:cNvPr id="3186" name="Text Box 48"/>
              <p:cNvSpPr txBox="1">
                <a:spLocks noChangeArrowheads="1"/>
              </p:cNvSpPr>
              <p:nvPr/>
            </p:nvSpPr>
            <p:spPr bwMode="auto">
              <a:xfrm>
                <a:off x="2980" y="2058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12.7</a:t>
                </a:r>
              </a:p>
            </p:txBody>
          </p:sp>
          <p:sp>
            <p:nvSpPr>
              <p:cNvPr id="3187" name="Text Box 49"/>
              <p:cNvSpPr txBox="1">
                <a:spLocks noChangeArrowheads="1"/>
              </p:cNvSpPr>
              <p:nvPr/>
            </p:nvSpPr>
            <p:spPr bwMode="auto">
              <a:xfrm>
                <a:off x="2980" y="2202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11.7</a:t>
                </a:r>
              </a:p>
            </p:txBody>
          </p:sp>
          <p:sp>
            <p:nvSpPr>
              <p:cNvPr id="3188" name="Text Box 50"/>
              <p:cNvSpPr txBox="1">
                <a:spLocks noChangeArrowheads="1"/>
              </p:cNvSpPr>
              <p:nvPr/>
            </p:nvSpPr>
            <p:spPr bwMode="auto">
              <a:xfrm>
                <a:off x="3316" y="1914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18.1</a:t>
                </a:r>
              </a:p>
            </p:txBody>
          </p:sp>
          <p:sp>
            <p:nvSpPr>
              <p:cNvPr id="3189" name="Text Box 51"/>
              <p:cNvSpPr txBox="1">
                <a:spLocks noChangeArrowheads="1"/>
              </p:cNvSpPr>
              <p:nvPr/>
            </p:nvSpPr>
            <p:spPr bwMode="auto">
              <a:xfrm>
                <a:off x="3364" y="2058"/>
                <a:ext cx="21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8.7</a:t>
                </a:r>
              </a:p>
            </p:txBody>
          </p:sp>
          <p:sp>
            <p:nvSpPr>
              <p:cNvPr id="3190" name="Text Box 52"/>
              <p:cNvSpPr txBox="1">
                <a:spLocks noChangeArrowheads="1"/>
              </p:cNvSpPr>
              <p:nvPr/>
            </p:nvSpPr>
            <p:spPr bwMode="auto">
              <a:xfrm>
                <a:off x="3364" y="2202"/>
                <a:ext cx="21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9.4</a:t>
                </a:r>
              </a:p>
            </p:txBody>
          </p:sp>
          <p:sp>
            <p:nvSpPr>
              <p:cNvPr id="3191" name="Text Box 53"/>
              <p:cNvSpPr txBox="1">
                <a:spLocks noChangeArrowheads="1"/>
              </p:cNvSpPr>
              <p:nvPr/>
            </p:nvSpPr>
            <p:spPr bwMode="auto">
              <a:xfrm>
                <a:off x="3628" y="1914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16.1</a:t>
                </a:r>
              </a:p>
            </p:txBody>
          </p:sp>
          <p:sp>
            <p:nvSpPr>
              <p:cNvPr id="3192" name="Text Box 54"/>
              <p:cNvSpPr txBox="1">
                <a:spLocks noChangeArrowheads="1"/>
              </p:cNvSpPr>
              <p:nvPr/>
            </p:nvSpPr>
            <p:spPr bwMode="auto">
              <a:xfrm>
                <a:off x="3628" y="2058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10.2</a:t>
                </a:r>
              </a:p>
            </p:txBody>
          </p:sp>
          <p:sp>
            <p:nvSpPr>
              <p:cNvPr id="3193" name="Text Box 55"/>
              <p:cNvSpPr txBox="1">
                <a:spLocks noChangeArrowheads="1"/>
              </p:cNvSpPr>
              <p:nvPr/>
            </p:nvSpPr>
            <p:spPr bwMode="auto">
              <a:xfrm>
                <a:off x="3672" y="2202"/>
                <a:ext cx="21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5.9</a:t>
                </a:r>
              </a:p>
            </p:txBody>
          </p:sp>
        </p:grpSp>
        <p:sp>
          <p:nvSpPr>
            <p:cNvPr id="3101" name="Rectangle 56"/>
            <p:cNvSpPr>
              <a:spLocks noChangeArrowheads="1"/>
            </p:cNvSpPr>
            <p:nvPr/>
          </p:nvSpPr>
          <p:spPr bwMode="auto">
            <a:xfrm>
              <a:off x="2127" y="2684"/>
              <a:ext cx="1713" cy="720"/>
            </a:xfrm>
            <a:prstGeom prst="rect">
              <a:avLst/>
            </a:prstGeom>
            <a:noFill/>
            <a:ln w="19050">
              <a:solidFill>
                <a:srgbClr val="66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/>
            </a:p>
          </p:txBody>
        </p:sp>
        <p:sp>
          <p:nvSpPr>
            <p:cNvPr id="3102" name="Line 57"/>
            <p:cNvSpPr>
              <a:spLocks noChangeShapeType="1"/>
            </p:cNvSpPr>
            <p:nvPr/>
          </p:nvSpPr>
          <p:spPr bwMode="auto">
            <a:xfrm>
              <a:off x="2127" y="2828"/>
              <a:ext cx="1440" cy="0"/>
            </a:xfrm>
            <a:prstGeom prst="line">
              <a:avLst/>
            </a:prstGeom>
            <a:noFill/>
            <a:ln w="19050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03" name="Line 58"/>
            <p:cNvSpPr>
              <a:spLocks noChangeShapeType="1"/>
            </p:cNvSpPr>
            <p:nvPr/>
          </p:nvSpPr>
          <p:spPr bwMode="auto">
            <a:xfrm>
              <a:off x="2559" y="2828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04" name="Line 59"/>
            <p:cNvSpPr>
              <a:spLocks noChangeShapeType="1"/>
            </p:cNvSpPr>
            <p:nvPr/>
          </p:nvSpPr>
          <p:spPr bwMode="auto">
            <a:xfrm>
              <a:off x="2895" y="2828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05" name="Line 60"/>
            <p:cNvSpPr>
              <a:spLocks noChangeShapeType="1"/>
            </p:cNvSpPr>
            <p:nvPr/>
          </p:nvSpPr>
          <p:spPr bwMode="auto">
            <a:xfrm>
              <a:off x="3231" y="2828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06" name="Line 61"/>
            <p:cNvSpPr>
              <a:spLocks noChangeShapeType="1"/>
            </p:cNvSpPr>
            <p:nvPr/>
          </p:nvSpPr>
          <p:spPr bwMode="auto">
            <a:xfrm>
              <a:off x="2127" y="2972"/>
              <a:ext cx="1713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07" name="Line 62"/>
            <p:cNvSpPr>
              <a:spLocks noChangeShapeType="1"/>
            </p:cNvSpPr>
            <p:nvPr/>
          </p:nvSpPr>
          <p:spPr bwMode="auto">
            <a:xfrm>
              <a:off x="2127" y="3116"/>
              <a:ext cx="1713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08" name="Line 63"/>
            <p:cNvSpPr>
              <a:spLocks noChangeShapeType="1"/>
            </p:cNvSpPr>
            <p:nvPr/>
          </p:nvSpPr>
          <p:spPr bwMode="auto">
            <a:xfrm>
              <a:off x="2127" y="3260"/>
              <a:ext cx="1713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2544" y="2832"/>
              <a:ext cx="356" cy="572"/>
              <a:chOff x="2188" y="1780"/>
              <a:chExt cx="356" cy="572"/>
            </a:xfrm>
          </p:grpSpPr>
          <p:sp>
            <p:nvSpPr>
              <p:cNvPr id="3178" name="Text Box 65"/>
              <p:cNvSpPr txBox="1">
                <a:spLocks noChangeArrowheads="1"/>
              </p:cNvSpPr>
              <p:nvPr/>
            </p:nvSpPr>
            <p:spPr bwMode="auto">
              <a:xfrm>
                <a:off x="2188" y="1780"/>
                <a:ext cx="3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900" b="1">
                    <a:latin typeface="Times New Roman" pitchFamily="18" charset="0"/>
                  </a:rPr>
                  <a:t>Dic-00</a:t>
                </a:r>
              </a:p>
            </p:txBody>
          </p:sp>
          <p:sp>
            <p:nvSpPr>
              <p:cNvPr id="3179" name="Text Box 66"/>
              <p:cNvSpPr txBox="1">
                <a:spLocks noChangeArrowheads="1"/>
              </p:cNvSpPr>
              <p:nvPr/>
            </p:nvSpPr>
            <p:spPr bwMode="auto">
              <a:xfrm>
                <a:off x="2288" y="1910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29.1</a:t>
                </a:r>
              </a:p>
            </p:txBody>
          </p:sp>
          <p:sp>
            <p:nvSpPr>
              <p:cNvPr id="3180" name="Text Box 67"/>
              <p:cNvSpPr txBox="1">
                <a:spLocks noChangeArrowheads="1"/>
              </p:cNvSpPr>
              <p:nvPr/>
            </p:nvSpPr>
            <p:spPr bwMode="auto">
              <a:xfrm>
                <a:off x="2288" y="2054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13.8</a:t>
                </a:r>
              </a:p>
            </p:txBody>
          </p:sp>
          <p:sp>
            <p:nvSpPr>
              <p:cNvPr id="3181" name="Text Box 68"/>
              <p:cNvSpPr txBox="1">
                <a:spLocks noChangeArrowheads="1"/>
              </p:cNvSpPr>
              <p:nvPr/>
            </p:nvSpPr>
            <p:spPr bwMode="auto">
              <a:xfrm>
                <a:off x="2288" y="2198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15.3</a:t>
                </a:r>
              </a:p>
            </p:txBody>
          </p:sp>
        </p:grpSp>
        <p:sp>
          <p:nvSpPr>
            <p:cNvPr id="3110" name="Line 69"/>
            <p:cNvSpPr>
              <a:spLocks noChangeShapeType="1"/>
            </p:cNvSpPr>
            <p:nvPr/>
          </p:nvSpPr>
          <p:spPr bwMode="auto">
            <a:xfrm>
              <a:off x="3552" y="2828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11" name="Text Box 70"/>
            <p:cNvSpPr txBox="1">
              <a:spLocks noChangeArrowheads="1"/>
            </p:cNvSpPr>
            <p:nvPr/>
          </p:nvSpPr>
          <p:spPr bwMode="auto">
            <a:xfrm>
              <a:off x="252" y="2509"/>
              <a:ext cx="37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800">
                  <a:latin typeface="Tahoma" pitchFamily="34" charset="0"/>
                </a:rPr>
                <a:t>ACTIVOS</a:t>
              </a:r>
            </a:p>
          </p:txBody>
        </p:sp>
        <p:sp>
          <p:nvSpPr>
            <p:cNvPr id="3112" name="Text Box 71"/>
            <p:cNvSpPr txBox="1">
              <a:spLocks noChangeArrowheads="1"/>
            </p:cNvSpPr>
            <p:nvPr/>
          </p:nvSpPr>
          <p:spPr bwMode="auto">
            <a:xfrm>
              <a:off x="240" y="2183"/>
              <a:ext cx="1680" cy="173"/>
            </a:xfrm>
            <a:prstGeom prst="rect">
              <a:avLst/>
            </a:prstGeom>
            <a:solidFill>
              <a:srgbClr val="6666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b="1">
                  <a:solidFill>
                    <a:schemeClr val="bg1"/>
                  </a:solidFill>
                </a:rPr>
                <a:t>NIVEL NACIONAL </a:t>
              </a:r>
            </a:p>
          </p:txBody>
        </p:sp>
        <p:sp>
          <p:nvSpPr>
            <p:cNvPr id="3113" name="Text Box 72"/>
            <p:cNvSpPr txBox="1">
              <a:spLocks noChangeArrowheads="1"/>
            </p:cNvSpPr>
            <p:nvPr/>
          </p:nvSpPr>
          <p:spPr bwMode="auto">
            <a:xfrm>
              <a:off x="256" y="2653"/>
              <a:ext cx="36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800">
                  <a:latin typeface="Tahoma" pitchFamily="34" charset="0"/>
                </a:rPr>
                <a:t>PASIVOS</a:t>
              </a:r>
            </a:p>
          </p:txBody>
        </p:sp>
        <p:sp>
          <p:nvSpPr>
            <p:cNvPr id="3114" name="Text Box 73"/>
            <p:cNvSpPr txBox="1">
              <a:spLocks noChangeArrowheads="1"/>
            </p:cNvSpPr>
            <p:nvPr/>
          </p:nvSpPr>
          <p:spPr bwMode="auto">
            <a:xfrm>
              <a:off x="208" y="2797"/>
              <a:ext cx="49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800">
                  <a:latin typeface="Tahoma" pitchFamily="34" charset="0"/>
                </a:rPr>
                <a:t>PATRIMONIO</a:t>
              </a:r>
            </a:p>
          </p:txBody>
        </p:sp>
        <p:sp>
          <p:nvSpPr>
            <p:cNvPr id="3115" name="Text Box 74"/>
            <p:cNvSpPr txBox="1">
              <a:spLocks noChangeArrowheads="1"/>
            </p:cNvSpPr>
            <p:nvPr/>
          </p:nvSpPr>
          <p:spPr bwMode="auto">
            <a:xfrm>
              <a:off x="976" y="2356"/>
              <a:ext cx="3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900" b="1">
                  <a:latin typeface="Times New Roman" pitchFamily="18" charset="0"/>
                </a:rPr>
                <a:t>Dic-99</a:t>
              </a:r>
            </a:p>
          </p:txBody>
        </p:sp>
        <p:sp>
          <p:nvSpPr>
            <p:cNvPr id="3116" name="Text Box 75"/>
            <p:cNvSpPr txBox="1">
              <a:spLocks noChangeArrowheads="1"/>
            </p:cNvSpPr>
            <p:nvPr/>
          </p:nvSpPr>
          <p:spPr bwMode="auto">
            <a:xfrm>
              <a:off x="1332" y="2356"/>
              <a:ext cx="3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900" b="1">
                  <a:latin typeface="Times New Roman" pitchFamily="18" charset="0"/>
                </a:rPr>
                <a:t>Dic-98</a:t>
              </a:r>
            </a:p>
          </p:txBody>
        </p:sp>
        <p:sp>
          <p:nvSpPr>
            <p:cNvPr id="3117" name="Text Box 76"/>
            <p:cNvSpPr txBox="1">
              <a:spLocks noChangeArrowheads="1"/>
            </p:cNvSpPr>
            <p:nvPr/>
          </p:nvSpPr>
          <p:spPr bwMode="auto">
            <a:xfrm>
              <a:off x="1648" y="2356"/>
              <a:ext cx="3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900" b="1">
                  <a:latin typeface="Times New Roman" pitchFamily="18" charset="0"/>
                </a:rPr>
                <a:t>Dic-97</a:t>
              </a:r>
            </a:p>
          </p:txBody>
        </p:sp>
        <p:sp>
          <p:nvSpPr>
            <p:cNvPr id="3118" name="Text Box 77"/>
            <p:cNvSpPr txBox="1">
              <a:spLocks noChangeArrowheads="1"/>
            </p:cNvSpPr>
            <p:nvPr/>
          </p:nvSpPr>
          <p:spPr bwMode="auto">
            <a:xfrm>
              <a:off x="1008" y="2486"/>
              <a:ext cx="2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120.8</a:t>
              </a:r>
            </a:p>
          </p:txBody>
        </p:sp>
        <p:sp>
          <p:nvSpPr>
            <p:cNvPr id="3119" name="Text Box 78"/>
            <p:cNvSpPr txBox="1">
              <a:spLocks noChangeArrowheads="1"/>
            </p:cNvSpPr>
            <p:nvPr/>
          </p:nvSpPr>
          <p:spPr bwMode="auto">
            <a:xfrm>
              <a:off x="1008" y="2630"/>
              <a:ext cx="2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102.2</a:t>
              </a:r>
            </a:p>
          </p:txBody>
        </p:sp>
        <p:sp>
          <p:nvSpPr>
            <p:cNvPr id="3120" name="Text Box 79"/>
            <p:cNvSpPr txBox="1">
              <a:spLocks noChangeArrowheads="1"/>
            </p:cNvSpPr>
            <p:nvPr/>
          </p:nvSpPr>
          <p:spPr bwMode="auto">
            <a:xfrm>
              <a:off x="1056" y="2774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18.6</a:t>
              </a:r>
            </a:p>
          </p:txBody>
        </p:sp>
        <p:sp>
          <p:nvSpPr>
            <p:cNvPr id="3121" name="Text Box 80"/>
            <p:cNvSpPr txBox="1">
              <a:spLocks noChangeArrowheads="1"/>
            </p:cNvSpPr>
            <p:nvPr/>
          </p:nvSpPr>
          <p:spPr bwMode="auto">
            <a:xfrm>
              <a:off x="1344" y="2486"/>
              <a:ext cx="2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110.7</a:t>
              </a:r>
            </a:p>
          </p:txBody>
        </p:sp>
        <p:sp>
          <p:nvSpPr>
            <p:cNvPr id="3122" name="Text Box 81"/>
            <p:cNvSpPr txBox="1">
              <a:spLocks noChangeArrowheads="1"/>
            </p:cNvSpPr>
            <p:nvPr/>
          </p:nvSpPr>
          <p:spPr bwMode="auto">
            <a:xfrm>
              <a:off x="1376" y="2630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82.0</a:t>
              </a:r>
            </a:p>
          </p:txBody>
        </p:sp>
        <p:sp>
          <p:nvSpPr>
            <p:cNvPr id="3123" name="Text Box 82"/>
            <p:cNvSpPr txBox="1">
              <a:spLocks noChangeArrowheads="1"/>
            </p:cNvSpPr>
            <p:nvPr/>
          </p:nvSpPr>
          <p:spPr bwMode="auto">
            <a:xfrm>
              <a:off x="1392" y="2774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28.7</a:t>
              </a:r>
            </a:p>
          </p:txBody>
        </p:sp>
        <p:sp>
          <p:nvSpPr>
            <p:cNvPr id="3124" name="Text Box 83"/>
            <p:cNvSpPr txBox="1">
              <a:spLocks noChangeArrowheads="1"/>
            </p:cNvSpPr>
            <p:nvPr/>
          </p:nvSpPr>
          <p:spPr bwMode="auto">
            <a:xfrm>
              <a:off x="1712" y="2486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91.9</a:t>
              </a:r>
            </a:p>
          </p:txBody>
        </p:sp>
        <p:sp>
          <p:nvSpPr>
            <p:cNvPr id="3125" name="Text Box 84"/>
            <p:cNvSpPr txBox="1">
              <a:spLocks noChangeArrowheads="1"/>
            </p:cNvSpPr>
            <p:nvPr/>
          </p:nvSpPr>
          <p:spPr bwMode="auto">
            <a:xfrm>
              <a:off x="1708" y="2630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60.4</a:t>
              </a:r>
            </a:p>
          </p:txBody>
        </p:sp>
        <p:sp>
          <p:nvSpPr>
            <p:cNvPr id="3126" name="Text Box 85"/>
            <p:cNvSpPr txBox="1">
              <a:spLocks noChangeArrowheads="1"/>
            </p:cNvSpPr>
            <p:nvPr/>
          </p:nvSpPr>
          <p:spPr bwMode="auto">
            <a:xfrm>
              <a:off x="1708" y="2774"/>
              <a:ext cx="2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31.5</a:t>
              </a:r>
            </a:p>
          </p:txBody>
        </p:sp>
        <p:sp>
          <p:nvSpPr>
            <p:cNvPr id="3127" name="Rectangle 86"/>
            <p:cNvSpPr>
              <a:spLocks noChangeArrowheads="1"/>
            </p:cNvSpPr>
            <p:nvPr/>
          </p:nvSpPr>
          <p:spPr bwMode="auto">
            <a:xfrm>
              <a:off x="240" y="2212"/>
              <a:ext cx="1680" cy="720"/>
            </a:xfrm>
            <a:prstGeom prst="rect">
              <a:avLst/>
            </a:prstGeom>
            <a:noFill/>
            <a:ln w="19050">
              <a:solidFill>
                <a:srgbClr val="66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ES"/>
            </a:p>
          </p:txBody>
        </p:sp>
        <p:sp>
          <p:nvSpPr>
            <p:cNvPr id="3128" name="Line 87"/>
            <p:cNvSpPr>
              <a:spLocks noChangeShapeType="1"/>
            </p:cNvSpPr>
            <p:nvPr/>
          </p:nvSpPr>
          <p:spPr bwMode="auto">
            <a:xfrm>
              <a:off x="672" y="2356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29" name="Line 88"/>
            <p:cNvSpPr>
              <a:spLocks noChangeShapeType="1"/>
            </p:cNvSpPr>
            <p:nvPr/>
          </p:nvSpPr>
          <p:spPr bwMode="auto">
            <a:xfrm>
              <a:off x="983" y="2356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30" name="Line 89"/>
            <p:cNvSpPr>
              <a:spLocks noChangeShapeType="1"/>
            </p:cNvSpPr>
            <p:nvPr/>
          </p:nvSpPr>
          <p:spPr bwMode="auto">
            <a:xfrm>
              <a:off x="1316" y="2356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31" name="Line 90"/>
            <p:cNvSpPr>
              <a:spLocks noChangeShapeType="1"/>
            </p:cNvSpPr>
            <p:nvPr/>
          </p:nvSpPr>
          <p:spPr bwMode="auto">
            <a:xfrm flipV="1">
              <a:off x="240" y="2492"/>
              <a:ext cx="1680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32" name="Line 91"/>
            <p:cNvSpPr>
              <a:spLocks noChangeShapeType="1"/>
            </p:cNvSpPr>
            <p:nvPr/>
          </p:nvSpPr>
          <p:spPr bwMode="auto">
            <a:xfrm flipV="1">
              <a:off x="240" y="2636"/>
              <a:ext cx="1680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33" name="Line 92"/>
            <p:cNvSpPr>
              <a:spLocks noChangeShapeType="1"/>
            </p:cNvSpPr>
            <p:nvPr/>
          </p:nvSpPr>
          <p:spPr bwMode="auto">
            <a:xfrm>
              <a:off x="237" y="2789"/>
              <a:ext cx="1680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34" name="Text Box 93"/>
            <p:cNvSpPr txBox="1">
              <a:spLocks noChangeArrowheads="1"/>
            </p:cNvSpPr>
            <p:nvPr/>
          </p:nvSpPr>
          <p:spPr bwMode="auto">
            <a:xfrm>
              <a:off x="648" y="2348"/>
              <a:ext cx="31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900" b="1">
                  <a:latin typeface="Times New Roman" pitchFamily="18" charset="0"/>
                </a:rPr>
                <a:t>Dic-00</a:t>
              </a:r>
            </a:p>
          </p:txBody>
        </p:sp>
        <p:sp>
          <p:nvSpPr>
            <p:cNvPr id="3135" name="Text Box 94"/>
            <p:cNvSpPr txBox="1">
              <a:spLocks noChangeArrowheads="1"/>
            </p:cNvSpPr>
            <p:nvPr/>
          </p:nvSpPr>
          <p:spPr bwMode="auto">
            <a:xfrm>
              <a:off x="720" y="2478"/>
              <a:ext cx="2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143.8</a:t>
              </a:r>
            </a:p>
          </p:txBody>
        </p:sp>
        <p:sp>
          <p:nvSpPr>
            <p:cNvPr id="3136" name="Text Box 95"/>
            <p:cNvSpPr txBox="1">
              <a:spLocks noChangeArrowheads="1"/>
            </p:cNvSpPr>
            <p:nvPr/>
          </p:nvSpPr>
          <p:spPr bwMode="auto">
            <a:xfrm>
              <a:off x="720" y="2622"/>
              <a:ext cx="2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130.3</a:t>
              </a:r>
            </a:p>
          </p:txBody>
        </p:sp>
        <p:sp>
          <p:nvSpPr>
            <p:cNvPr id="3137" name="Text Box 96"/>
            <p:cNvSpPr txBox="1">
              <a:spLocks noChangeArrowheads="1"/>
            </p:cNvSpPr>
            <p:nvPr/>
          </p:nvSpPr>
          <p:spPr bwMode="auto">
            <a:xfrm>
              <a:off x="720" y="2766"/>
              <a:ext cx="29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1000">
                  <a:latin typeface="Times New Roman" pitchFamily="18" charset="0"/>
                </a:rPr>
                <a:t>  13.5</a:t>
              </a:r>
            </a:p>
          </p:txBody>
        </p:sp>
        <p:sp>
          <p:nvSpPr>
            <p:cNvPr id="3138" name="Line 97"/>
            <p:cNvSpPr>
              <a:spLocks noChangeShapeType="1"/>
            </p:cNvSpPr>
            <p:nvPr/>
          </p:nvSpPr>
          <p:spPr bwMode="auto">
            <a:xfrm>
              <a:off x="1680" y="2348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39" name="Line 98"/>
            <p:cNvSpPr>
              <a:spLocks noChangeShapeType="1"/>
            </p:cNvSpPr>
            <p:nvPr/>
          </p:nvSpPr>
          <p:spPr bwMode="auto">
            <a:xfrm flipV="1">
              <a:off x="240" y="2636"/>
              <a:ext cx="1680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40" name="Line 99"/>
            <p:cNvSpPr>
              <a:spLocks noChangeShapeType="1"/>
            </p:cNvSpPr>
            <p:nvPr/>
          </p:nvSpPr>
          <p:spPr bwMode="auto">
            <a:xfrm flipV="1">
              <a:off x="237" y="2636"/>
              <a:ext cx="1680" cy="0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8" name="Group 100"/>
            <p:cNvGrpSpPr>
              <a:grpSpLocks/>
            </p:cNvGrpSpPr>
            <p:nvPr/>
          </p:nvGrpSpPr>
          <p:grpSpPr bwMode="auto">
            <a:xfrm>
              <a:off x="2496" y="1820"/>
              <a:ext cx="396" cy="572"/>
              <a:chOff x="2188" y="1780"/>
              <a:chExt cx="396" cy="572"/>
            </a:xfrm>
          </p:grpSpPr>
          <p:sp>
            <p:nvSpPr>
              <p:cNvPr id="3174" name="Text Box 101"/>
              <p:cNvSpPr txBox="1">
                <a:spLocks noChangeArrowheads="1"/>
              </p:cNvSpPr>
              <p:nvPr/>
            </p:nvSpPr>
            <p:spPr bwMode="auto">
              <a:xfrm>
                <a:off x="2188" y="1780"/>
                <a:ext cx="3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900" b="1">
                    <a:latin typeface="Times New Roman" pitchFamily="18" charset="0"/>
                  </a:rPr>
                  <a:t>Dic-00</a:t>
                </a:r>
              </a:p>
            </p:txBody>
          </p:sp>
          <p:sp>
            <p:nvSpPr>
              <p:cNvPr id="3175" name="Text Box 102"/>
              <p:cNvSpPr txBox="1">
                <a:spLocks noChangeArrowheads="1"/>
              </p:cNvSpPr>
              <p:nvPr/>
            </p:nvSpPr>
            <p:spPr bwMode="auto">
              <a:xfrm>
                <a:off x="2288" y="1910"/>
                <a:ext cx="2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237.6</a:t>
                </a:r>
              </a:p>
            </p:txBody>
          </p:sp>
          <p:sp>
            <p:nvSpPr>
              <p:cNvPr id="3176" name="Text Box 103"/>
              <p:cNvSpPr txBox="1">
                <a:spLocks noChangeArrowheads="1"/>
              </p:cNvSpPr>
              <p:nvPr/>
            </p:nvSpPr>
            <p:spPr bwMode="auto">
              <a:xfrm>
                <a:off x="2288" y="2054"/>
                <a:ext cx="2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163.4</a:t>
                </a:r>
              </a:p>
            </p:txBody>
          </p:sp>
          <p:sp>
            <p:nvSpPr>
              <p:cNvPr id="3177" name="Text Box 104"/>
              <p:cNvSpPr txBox="1">
                <a:spLocks noChangeArrowheads="1"/>
              </p:cNvSpPr>
              <p:nvPr/>
            </p:nvSpPr>
            <p:spPr bwMode="auto">
              <a:xfrm>
                <a:off x="2288" y="2198"/>
                <a:ext cx="29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  74.2</a:t>
                </a:r>
              </a:p>
            </p:txBody>
          </p:sp>
        </p:grpSp>
        <p:sp>
          <p:nvSpPr>
            <p:cNvPr id="3142" name="Line 105"/>
            <p:cNvSpPr>
              <a:spLocks noChangeShapeType="1"/>
            </p:cNvSpPr>
            <p:nvPr/>
          </p:nvSpPr>
          <p:spPr bwMode="auto">
            <a:xfrm>
              <a:off x="3513" y="1820"/>
              <a:ext cx="0" cy="576"/>
            </a:xfrm>
            <a:prstGeom prst="line">
              <a:avLst/>
            </a:prstGeom>
            <a:noFill/>
            <a:ln w="9525">
              <a:solidFill>
                <a:srgbClr val="6666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9" name="Group 106"/>
            <p:cNvGrpSpPr>
              <a:grpSpLocks/>
            </p:cNvGrpSpPr>
            <p:nvPr/>
          </p:nvGrpSpPr>
          <p:grpSpPr bwMode="auto">
            <a:xfrm>
              <a:off x="3888" y="2204"/>
              <a:ext cx="1728" cy="728"/>
              <a:chOff x="3888" y="1152"/>
              <a:chExt cx="1728" cy="728"/>
            </a:xfrm>
          </p:grpSpPr>
          <p:sp>
            <p:nvSpPr>
              <p:cNvPr id="3144" name="Text Box 107"/>
              <p:cNvSpPr txBox="1">
                <a:spLocks noChangeArrowheads="1"/>
              </p:cNvSpPr>
              <p:nvPr/>
            </p:nvSpPr>
            <p:spPr bwMode="auto">
              <a:xfrm>
                <a:off x="5300" y="1304"/>
                <a:ext cx="31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900" b="1">
                    <a:latin typeface="Times New Roman" pitchFamily="18" charset="0"/>
                  </a:rPr>
                  <a:t>Dic-97</a:t>
                </a:r>
              </a:p>
            </p:txBody>
          </p:sp>
          <p:sp>
            <p:nvSpPr>
              <p:cNvPr id="3145" name="Text Box 108"/>
              <p:cNvSpPr txBox="1">
                <a:spLocks noChangeArrowheads="1"/>
              </p:cNvSpPr>
              <p:nvPr/>
            </p:nvSpPr>
            <p:spPr bwMode="auto">
              <a:xfrm>
                <a:off x="5352" y="1434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48.9</a:t>
                </a:r>
              </a:p>
            </p:txBody>
          </p:sp>
          <p:sp>
            <p:nvSpPr>
              <p:cNvPr id="3146" name="Text Box 109"/>
              <p:cNvSpPr txBox="1">
                <a:spLocks noChangeArrowheads="1"/>
              </p:cNvSpPr>
              <p:nvPr/>
            </p:nvSpPr>
            <p:spPr bwMode="auto">
              <a:xfrm>
                <a:off x="5352" y="1578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23.1</a:t>
                </a:r>
              </a:p>
            </p:txBody>
          </p:sp>
          <p:sp>
            <p:nvSpPr>
              <p:cNvPr id="3147" name="Text Box 110"/>
              <p:cNvSpPr txBox="1">
                <a:spLocks noChangeArrowheads="1"/>
              </p:cNvSpPr>
              <p:nvPr/>
            </p:nvSpPr>
            <p:spPr bwMode="auto">
              <a:xfrm>
                <a:off x="5348" y="1726"/>
                <a:ext cx="25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sz="1000">
                    <a:latin typeface="Times New Roman" pitchFamily="18" charset="0"/>
                  </a:rPr>
                  <a:t>25.8</a:t>
                </a:r>
              </a:p>
            </p:txBody>
          </p:sp>
          <p:grpSp>
            <p:nvGrpSpPr>
              <p:cNvPr id="10" name="Group 111"/>
              <p:cNvGrpSpPr>
                <a:grpSpLocks/>
              </p:cNvGrpSpPr>
              <p:nvPr/>
            </p:nvGrpSpPr>
            <p:grpSpPr bwMode="auto">
              <a:xfrm>
                <a:off x="3888" y="1152"/>
                <a:ext cx="1680" cy="728"/>
                <a:chOff x="3888" y="1152"/>
                <a:chExt cx="1680" cy="728"/>
              </a:xfrm>
            </p:grpSpPr>
            <p:sp>
              <p:nvSpPr>
                <p:cNvPr id="3149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952" y="1457"/>
                  <a:ext cx="372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800">
                      <a:latin typeface="Tahoma" pitchFamily="34" charset="0"/>
                    </a:rPr>
                    <a:t>ACTIVOS</a:t>
                  </a:r>
                </a:p>
              </p:txBody>
            </p:sp>
            <p:sp>
              <p:nvSpPr>
                <p:cNvPr id="3150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3936" y="1152"/>
                  <a:ext cx="1632" cy="179"/>
                </a:xfrm>
                <a:prstGeom prst="rect">
                  <a:avLst/>
                </a:prstGeom>
                <a:solidFill>
                  <a:srgbClr val="666633"/>
                </a:solidFill>
                <a:ln w="9525">
                  <a:solidFill>
                    <a:srgbClr val="666633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s-ES_tradnl" sz="1200" b="1">
                      <a:solidFill>
                        <a:schemeClr val="bg1"/>
                      </a:solidFill>
                    </a:rPr>
                    <a:t>NIVEL TERRITORIAL </a:t>
                  </a:r>
                </a:p>
              </p:txBody>
            </p:sp>
            <p:sp>
              <p:nvSpPr>
                <p:cNvPr id="3151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952" y="1601"/>
                  <a:ext cx="36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800">
                      <a:latin typeface="Tahoma" pitchFamily="34" charset="0"/>
                    </a:rPr>
                    <a:t>PASIVOS</a:t>
                  </a:r>
                </a:p>
              </p:txBody>
            </p:sp>
            <p:sp>
              <p:nvSpPr>
                <p:cNvPr id="3152" name="Text Box 115"/>
                <p:cNvSpPr txBox="1">
                  <a:spLocks noChangeArrowheads="1"/>
                </p:cNvSpPr>
                <p:nvPr/>
              </p:nvSpPr>
              <p:spPr bwMode="auto">
                <a:xfrm>
                  <a:off x="3888" y="1745"/>
                  <a:ext cx="496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800">
                      <a:latin typeface="Tahoma" pitchFamily="34" charset="0"/>
                    </a:rPr>
                    <a:t>PATRIMONIO</a:t>
                  </a:r>
                </a:p>
              </p:txBody>
            </p:sp>
            <p:sp>
              <p:nvSpPr>
                <p:cNvPr id="3153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4649" y="1304"/>
                  <a:ext cx="31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900" b="1">
                      <a:latin typeface="Times New Roman" pitchFamily="18" charset="0"/>
                    </a:rPr>
                    <a:t>Dic-99</a:t>
                  </a:r>
                </a:p>
              </p:txBody>
            </p:sp>
            <p:sp>
              <p:nvSpPr>
                <p:cNvPr id="3154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4992" y="1304"/>
                  <a:ext cx="316" cy="1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900" b="1">
                      <a:latin typeface="Times New Roman" pitchFamily="18" charset="0"/>
                    </a:rPr>
                    <a:t>Dic-98</a:t>
                  </a:r>
                </a:p>
              </p:txBody>
            </p:sp>
            <p:sp>
              <p:nvSpPr>
                <p:cNvPr id="3155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4745" y="1438"/>
                  <a:ext cx="2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1000">
                      <a:latin typeface="Times New Roman" pitchFamily="18" charset="0"/>
                    </a:rPr>
                    <a:t>72.3</a:t>
                  </a:r>
                </a:p>
              </p:txBody>
            </p:sp>
            <p:sp>
              <p:nvSpPr>
                <p:cNvPr id="3156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4745" y="1582"/>
                  <a:ext cx="2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1000">
                      <a:latin typeface="Times New Roman" pitchFamily="18" charset="0"/>
                    </a:rPr>
                    <a:t>32.5</a:t>
                  </a:r>
                </a:p>
              </p:txBody>
            </p:sp>
            <p:sp>
              <p:nvSpPr>
                <p:cNvPr id="3157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4745" y="1726"/>
                  <a:ext cx="2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1000">
                      <a:latin typeface="Times New Roman" pitchFamily="18" charset="0"/>
                    </a:rPr>
                    <a:t>39.8</a:t>
                  </a:r>
                </a:p>
              </p:txBody>
            </p:sp>
            <p:sp>
              <p:nvSpPr>
                <p:cNvPr id="315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5020" y="1434"/>
                  <a:ext cx="2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1000">
                      <a:latin typeface="Times New Roman" pitchFamily="18" charset="0"/>
                    </a:rPr>
                    <a:t>63.9</a:t>
                  </a:r>
                </a:p>
              </p:txBody>
            </p:sp>
            <p:sp>
              <p:nvSpPr>
                <p:cNvPr id="3159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5020" y="1578"/>
                  <a:ext cx="2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1000">
                      <a:latin typeface="Times New Roman" pitchFamily="18" charset="0"/>
                    </a:rPr>
                    <a:t>28.2</a:t>
                  </a:r>
                </a:p>
              </p:txBody>
            </p:sp>
            <p:sp>
              <p:nvSpPr>
                <p:cNvPr id="3160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5020" y="1722"/>
                  <a:ext cx="256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ES_tradnl" sz="1000">
                      <a:latin typeface="Times New Roman" pitchFamily="18" charset="0"/>
                    </a:rPr>
                    <a:t>35.7</a:t>
                  </a:r>
                </a:p>
              </p:txBody>
            </p:sp>
            <p:sp>
              <p:nvSpPr>
                <p:cNvPr id="3161" name="Rectangle 124"/>
                <p:cNvSpPr>
                  <a:spLocks noChangeArrowheads="1"/>
                </p:cNvSpPr>
                <p:nvPr/>
              </p:nvSpPr>
              <p:spPr bwMode="auto">
                <a:xfrm>
                  <a:off x="3936" y="1160"/>
                  <a:ext cx="1632" cy="720"/>
                </a:xfrm>
                <a:prstGeom prst="rect">
                  <a:avLst/>
                </a:prstGeom>
                <a:noFill/>
                <a:ln w="19050">
                  <a:solidFill>
                    <a:srgbClr val="666633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es-ES"/>
                </a:p>
              </p:txBody>
            </p:sp>
            <p:sp>
              <p:nvSpPr>
                <p:cNvPr id="3162" name="Line 125"/>
                <p:cNvSpPr>
                  <a:spLocks noChangeShapeType="1"/>
                </p:cNvSpPr>
                <p:nvPr/>
              </p:nvSpPr>
              <p:spPr bwMode="auto">
                <a:xfrm>
                  <a:off x="4336" y="1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66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63" name="Line 126"/>
                <p:cNvSpPr>
                  <a:spLocks noChangeShapeType="1"/>
                </p:cNvSpPr>
                <p:nvPr/>
              </p:nvSpPr>
              <p:spPr bwMode="auto">
                <a:xfrm>
                  <a:off x="4672" y="1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66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64" name="Line 127"/>
                <p:cNvSpPr>
                  <a:spLocks noChangeShapeType="1"/>
                </p:cNvSpPr>
                <p:nvPr/>
              </p:nvSpPr>
              <p:spPr bwMode="auto">
                <a:xfrm>
                  <a:off x="5008" y="130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66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65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3936" y="1440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rgbClr val="66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66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3936" y="1584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rgbClr val="66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3167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3936" y="1728"/>
                  <a:ext cx="1632" cy="0"/>
                </a:xfrm>
                <a:prstGeom prst="line">
                  <a:avLst/>
                </a:prstGeom>
                <a:noFill/>
                <a:ln w="9525">
                  <a:solidFill>
                    <a:srgbClr val="66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11" name="Group 131"/>
                <p:cNvGrpSpPr>
                  <a:grpSpLocks/>
                </p:cNvGrpSpPr>
                <p:nvPr/>
              </p:nvGrpSpPr>
              <p:grpSpPr bwMode="auto">
                <a:xfrm>
                  <a:off x="4344" y="1299"/>
                  <a:ext cx="356" cy="572"/>
                  <a:chOff x="2188" y="1780"/>
                  <a:chExt cx="356" cy="572"/>
                </a:xfrm>
              </p:grpSpPr>
              <p:sp>
                <p:nvSpPr>
                  <p:cNvPr id="3170" name="Text Box 1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8" y="1780"/>
                    <a:ext cx="316" cy="1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900" b="1">
                        <a:latin typeface="Times New Roman" pitchFamily="18" charset="0"/>
                      </a:rPr>
                      <a:t>Dic-00</a:t>
                    </a:r>
                  </a:p>
                </p:txBody>
              </p:sp>
              <p:sp>
                <p:nvSpPr>
                  <p:cNvPr id="3171" name="Text Box 1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8" y="1910"/>
                    <a:ext cx="25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1000">
                        <a:latin typeface="Times New Roman" pitchFamily="18" charset="0"/>
                      </a:rPr>
                      <a:t>80.2</a:t>
                    </a:r>
                  </a:p>
                </p:txBody>
              </p:sp>
              <p:sp>
                <p:nvSpPr>
                  <p:cNvPr id="3172" name="Text Box 1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8" y="2054"/>
                    <a:ext cx="25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1000">
                        <a:latin typeface="Times New Roman" pitchFamily="18" charset="0"/>
                      </a:rPr>
                      <a:t>34.4</a:t>
                    </a:r>
                  </a:p>
                </p:txBody>
              </p:sp>
              <p:sp>
                <p:nvSpPr>
                  <p:cNvPr id="3173" name="Text Box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8" y="2198"/>
                    <a:ext cx="256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s-ES_tradnl" sz="1000">
                        <a:latin typeface="Times New Roman" pitchFamily="18" charset="0"/>
                      </a:rPr>
                      <a:t>45.8</a:t>
                    </a:r>
                  </a:p>
                </p:txBody>
              </p:sp>
            </p:grpSp>
            <p:sp>
              <p:nvSpPr>
                <p:cNvPr id="3169" name="Line 136"/>
                <p:cNvSpPr>
                  <a:spLocks noChangeShapeType="1"/>
                </p:cNvSpPr>
                <p:nvPr/>
              </p:nvSpPr>
              <p:spPr bwMode="auto">
                <a:xfrm>
                  <a:off x="5328" y="1296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rgbClr val="6666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3076" name="Rectangle 312"/>
          <p:cNvSpPr>
            <a:spLocks noChangeArrowheads="1"/>
          </p:cNvSpPr>
          <p:nvPr/>
        </p:nvSpPr>
        <p:spPr bwMode="auto">
          <a:xfrm>
            <a:off x="0" y="460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61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12776"/>
            <a:ext cx="89289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00100" y="2780928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s-ES" sz="3200" b="1" i="1" dirty="0" smtClean="0"/>
              <a:t>NUEVOS MARCOS NORMATIVOS Y SU IMPACTO EN EL PROCESO DE CONSOLIDACIÓN</a:t>
            </a:r>
          </a:p>
        </p:txBody>
      </p:sp>
    </p:spTree>
    <p:extLst>
      <p:ext uri="{BB962C8B-B14F-4D97-AF65-F5344CB8AC3E}">
        <p14:creationId xmlns:p14="http://schemas.microsoft.com/office/powerpoint/2010/main" val="3500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Rectángulo"/>
          <p:cNvSpPr>
            <a:spLocks noChangeArrowheads="1"/>
          </p:cNvSpPr>
          <p:nvPr/>
        </p:nvSpPr>
        <p:spPr bwMode="auto">
          <a:xfrm>
            <a:off x="684213" y="1196975"/>
            <a:ext cx="802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2400" b="1"/>
              <a:t>Reseña histórica consolidación del sector púbico en Colombia</a:t>
            </a:r>
            <a:endParaRPr lang="es-ES" altLang="es-CO" sz="2400" b="1"/>
          </a:p>
        </p:txBody>
      </p:sp>
      <p:sp>
        <p:nvSpPr>
          <p:cNvPr id="6" name="5 CuadroTexto"/>
          <p:cNvSpPr txBox="1"/>
          <p:nvPr/>
        </p:nvSpPr>
        <p:spPr>
          <a:xfrm>
            <a:off x="827088" y="2104529"/>
            <a:ext cx="3960812" cy="4603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spAutoFit/>
          </a:bodyPr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dirty="0">
                <a:latin typeface="+mn-lt"/>
              </a:rPr>
              <a:t>Antecedentes Normativos </a:t>
            </a:r>
            <a:endParaRPr lang="es-ES" sz="2400" b="1" dirty="0">
              <a:latin typeface="+mn-lt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67544" y="3140968"/>
            <a:ext cx="7488832" cy="295232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Ley 20 de 1975, origen formal y legal  de la Consolidación cargo de la CGR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Articulo 354 de la Constitución Política de Colombia 1991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Resolución 4444 de 1995 primer PGCP. Se consolida por primera vez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Ley 298 de 1996, Literal a art 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Resolución 400 del 2000, Nuevo PGCP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Resolución 354 de 2007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Resolución 743 de 2013, Marco normativo para </a:t>
            </a:r>
            <a:r>
              <a:rPr lang="es-ES" dirty="0" err="1" smtClean="0">
                <a:solidFill>
                  <a:schemeClr val="tx1"/>
                </a:solidFill>
              </a:rPr>
              <a:t>Empr</a:t>
            </a:r>
            <a:r>
              <a:rPr lang="es-ES" dirty="0" smtClean="0">
                <a:solidFill>
                  <a:schemeClr val="tx1"/>
                </a:solidFill>
              </a:rPr>
              <a:t> que cotizan</a:t>
            </a:r>
            <a:endParaRPr lang="es-ES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Resolución 414 de 2014, Marco normativo para  </a:t>
            </a:r>
            <a:r>
              <a:rPr lang="es-ES" dirty="0" err="1" smtClean="0">
                <a:solidFill>
                  <a:schemeClr val="tx1"/>
                </a:solidFill>
              </a:rPr>
              <a:t>Empr</a:t>
            </a:r>
            <a:r>
              <a:rPr lang="es-ES" dirty="0" smtClean="0">
                <a:solidFill>
                  <a:schemeClr val="tx1"/>
                </a:solidFill>
              </a:rPr>
              <a:t> que NO cotizan</a:t>
            </a:r>
            <a:endParaRPr lang="es-ES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Resolución 117 de 2015, </a:t>
            </a:r>
            <a:r>
              <a:rPr lang="es-ES" dirty="0" smtClean="0">
                <a:solidFill>
                  <a:schemeClr val="tx1"/>
                </a:solidFill>
              </a:rPr>
              <a:t>Catálogo reporte para  </a:t>
            </a:r>
            <a:r>
              <a:rPr lang="es-ES" dirty="0" err="1">
                <a:solidFill>
                  <a:schemeClr val="tx1"/>
                </a:solidFill>
              </a:rPr>
              <a:t>Emp</a:t>
            </a:r>
            <a:r>
              <a:rPr lang="es-ES" dirty="0">
                <a:solidFill>
                  <a:schemeClr val="tx1"/>
                </a:solidFill>
              </a:rPr>
              <a:t>. que cotizan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>
                <a:solidFill>
                  <a:schemeClr val="tx1"/>
                </a:solidFill>
              </a:rPr>
              <a:t>Resolución 139 de 2015 </a:t>
            </a:r>
            <a:r>
              <a:rPr lang="es-ES" dirty="0" smtClean="0">
                <a:solidFill>
                  <a:schemeClr val="tx1"/>
                </a:solidFill>
              </a:rPr>
              <a:t>Catálogo fuente para  </a:t>
            </a:r>
            <a:r>
              <a:rPr lang="es-ES" dirty="0" err="1">
                <a:solidFill>
                  <a:schemeClr val="tx1"/>
                </a:solidFill>
              </a:rPr>
              <a:t>Emp</a:t>
            </a:r>
            <a:r>
              <a:rPr lang="es-ES" dirty="0">
                <a:solidFill>
                  <a:schemeClr val="tx1"/>
                </a:solidFill>
              </a:rPr>
              <a:t>. que NO cotizan</a:t>
            </a:r>
          </a:p>
        </p:txBody>
      </p:sp>
    </p:spTree>
    <p:extLst>
      <p:ext uri="{BB962C8B-B14F-4D97-AF65-F5344CB8AC3E}">
        <p14:creationId xmlns:p14="http://schemas.microsoft.com/office/powerpoint/2010/main" val="17504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125413" y="6465887"/>
            <a:ext cx="1774085" cy="3327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D78BF63-D6E5-49D8-99EB-4D36175B83F1}" type="slidenum">
              <a:rPr lang="es-ES_tradnl" smtClean="0"/>
              <a:pPr>
                <a:defRPr/>
              </a:pPr>
              <a:t>50</a:t>
            </a:fld>
            <a:endParaRPr lang="es-ES_tradnl" dirty="0"/>
          </a:p>
        </p:txBody>
      </p:sp>
      <p:graphicFrame>
        <p:nvGraphicFramePr>
          <p:cNvPr id="9" name="17 Marcador de SmartArt"/>
          <p:cNvGraphicFramePr>
            <a:graphicFrameLocks/>
          </p:cNvGraphicFramePr>
          <p:nvPr>
            <p:extLst/>
          </p:nvPr>
        </p:nvGraphicFramePr>
        <p:xfrm>
          <a:off x="0" y="1259888"/>
          <a:ext cx="8748694" cy="559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5496" y="3337711"/>
            <a:ext cx="2145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MODELOS </a:t>
            </a:r>
          </a:p>
          <a:p>
            <a:pPr algn="ctr"/>
            <a:r>
              <a:rPr lang="es-ES" sz="14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es-ES" sz="14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CONTABILIDAD</a:t>
            </a:r>
            <a:endParaRPr lang="es-CO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_s1030"/>
          <p:cNvSpPr>
            <a:spLocks noChangeArrowheads="1"/>
          </p:cNvSpPr>
          <p:nvPr/>
        </p:nvSpPr>
        <p:spPr bwMode="auto">
          <a:xfrm>
            <a:off x="7453149" y="1701478"/>
            <a:ext cx="1474121" cy="1183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Resoluciones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743 / 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598 / 14</a:t>
            </a:r>
            <a:endParaRPr lang="es-ES" sz="1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_s1030"/>
          <p:cNvSpPr>
            <a:spLocks noChangeArrowheads="1"/>
          </p:cNvSpPr>
          <p:nvPr/>
        </p:nvSpPr>
        <p:spPr bwMode="auto">
          <a:xfrm>
            <a:off x="7812361" y="3429000"/>
            <a:ext cx="1140010" cy="110982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Resolución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414 / 14</a:t>
            </a:r>
            <a:endParaRPr lang="es-ES" sz="19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_s1030"/>
          <p:cNvSpPr>
            <a:spLocks noChangeArrowheads="1"/>
          </p:cNvSpPr>
          <p:nvPr/>
        </p:nvSpPr>
        <p:spPr bwMode="auto">
          <a:xfrm>
            <a:off x="7488772" y="5085185"/>
            <a:ext cx="1440946" cy="91558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NICSP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cxnSp>
        <p:nvCxnSpPr>
          <p:cNvPr id="14" name="Conector recto 3"/>
          <p:cNvCxnSpPr>
            <a:endCxn id="11" idx="1"/>
          </p:cNvCxnSpPr>
          <p:nvPr/>
        </p:nvCxnSpPr>
        <p:spPr>
          <a:xfrm>
            <a:off x="7000892" y="2285992"/>
            <a:ext cx="452257" cy="704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7"/>
          <p:cNvCxnSpPr/>
          <p:nvPr/>
        </p:nvCxnSpPr>
        <p:spPr>
          <a:xfrm>
            <a:off x="7215206" y="4000504"/>
            <a:ext cx="549602" cy="614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8"/>
          <p:cNvCxnSpPr/>
          <p:nvPr/>
        </p:nvCxnSpPr>
        <p:spPr>
          <a:xfrm flipV="1">
            <a:off x="7072330" y="5563742"/>
            <a:ext cx="381571" cy="839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6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39303" y="1328440"/>
            <a:ext cx="7848600" cy="444377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Cronograma</a:t>
            </a:r>
            <a:endParaRPr lang="es-ES" sz="2800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3346" y="2205633"/>
            <a:ext cx="2627560" cy="914400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900" b="1" kern="0" dirty="0">
                <a:solidFill>
                  <a:sysClr val="window" lastClr="FFFFFF"/>
                </a:solidFill>
                <a:latin typeface="Calibri"/>
                <a:cs typeface="+mn-cs"/>
              </a:rPr>
              <a:t>PERÍODO DE PREPARACIÓN OBLIGATORIA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131690" y="2205633"/>
            <a:ext cx="2808014" cy="914400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200" b="1" kern="0" dirty="0">
                <a:solidFill>
                  <a:schemeClr val="bg1"/>
                </a:solidFill>
                <a:latin typeface="Calibri"/>
                <a:cs typeface="+mn-cs"/>
              </a:rPr>
              <a:t>PERÍODO DE TRANSICIÓN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298753" y="2205633"/>
            <a:ext cx="2448817" cy="914400"/>
          </a:xfrm>
          <a:prstGeom prst="rect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000" b="1" kern="0" dirty="0">
                <a:solidFill>
                  <a:sysClr val="window" lastClr="FFFFFF"/>
                </a:solidFill>
                <a:latin typeface="Calibri"/>
                <a:cs typeface="+mn-cs"/>
              </a:rPr>
              <a:t>PERÍODO DE APLICACIÓN </a:t>
            </a: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151954" y="1772817"/>
            <a:ext cx="25564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200" dirty="0">
                <a:latin typeface="Calibri" panose="020F0502020204030204" pitchFamily="34" charset="0"/>
              </a:rPr>
              <a:t>2013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3131690" y="1772817"/>
            <a:ext cx="28075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200" dirty="0"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6298753" y="1776414"/>
            <a:ext cx="24488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200" dirty="0"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11" name="12 Rectángulo"/>
          <p:cNvSpPr>
            <a:spLocks noChangeArrowheads="1"/>
          </p:cNvSpPr>
          <p:nvPr/>
        </p:nvSpPr>
        <p:spPr bwMode="auto">
          <a:xfrm>
            <a:off x="3022773" y="3365118"/>
            <a:ext cx="3061395" cy="3016210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kern="0" dirty="0" smtClean="0">
                <a:solidFill>
                  <a:sysClr val="windowText" lastClr="000000"/>
                </a:solidFill>
                <a:latin typeface="Calibri"/>
              </a:rPr>
              <a:t>1</a:t>
            </a:r>
            <a:r>
              <a:rPr lang="es-ES" sz="1900" b="1" kern="0" dirty="0">
                <a:solidFill>
                  <a:sysClr val="windowText" lastClr="000000"/>
                </a:solidFill>
                <a:latin typeface="Calibri"/>
              </a:rPr>
              <a:t>. Para efectos legales, aplicación del PGCP, MP y DC y, simultáneamente se debe preparar información con base en el nuevo marco normativo.</a:t>
            </a:r>
          </a:p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kern="0" dirty="0">
                <a:solidFill>
                  <a:sysClr val="windowText" lastClr="000000"/>
                </a:solidFill>
                <a:latin typeface="Calibri"/>
              </a:rPr>
              <a:t>2. Enero 1: Preparación del estado de situación financiera de apertura.</a:t>
            </a:r>
            <a:endParaRPr lang="es-CO" sz="19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19 Rectángulo"/>
          <p:cNvSpPr>
            <a:spLocks noChangeArrowheads="1"/>
          </p:cNvSpPr>
          <p:nvPr/>
        </p:nvSpPr>
        <p:spPr bwMode="auto">
          <a:xfrm>
            <a:off x="6329800" y="3360951"/>
            <a:ext cx="2418664" cy="213904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900" b="1" kern="0" dirty="0" smtClean="0">
                <a:solidFill>
                  <a:sysClr val="windowText" lastClr="000000"/>
                </a:solidFill>
                <a:latin typeface="Calibri"/>
              </a:rPr>
              <a:t>Para </a:t>
            </a:r>
            <a:r>
              <a:rPr lang="es-ES" sz="1900" b="1" kern="0" dirty="0">
                <a:solidFill>
                  <a:sysClr val="windowText" lastClr="000000"/>
                </a:solidFill>
                <a:latin typeface="Calibri"/>
              </a:rPr>
              <a:t>todos los efectos, aplicación del nuevo marco normativo anexo del Decreto 2784 de 2012 a partir del 1 de enero.</a:t>
            </a:r>
            <a:endParaRPr lang="es-CO" sz="19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20 CuadroTexto"/>
          <p:cNvSpPr txBox="1">
            <a:spLocks noChangeArrowheads="1"/>
          </p:cNvSpPr>
          <p:nvPr/>
        </p:nvSpPr>
        <p:spPr bwMode="auto">
          <a:xfrm>
            <a:off x="170860" y="3382541"/>
            <a:ext cx="2600940" cy="1846659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900" kern="0" dirty="0" smtClean="0">
                <a:solidFill>
                  <a:sysClr val="windowText" lastClr="000000"/>
                </a:solidFill>
                <a:latin typeface="Calibri" pitchFamily="34" charset="0"/>
              </a:rPr>
              <a:t>Actividades </a:t>
            </a:r>
            <a:r>
              <a:rPr lang="es-CO" sz="1900" kern="0" dirty="0">
                <a:solidFill>
                  <a:sysClr val="windowText" lastClr="000000"/>
                </a:solidFill>
                <a:latin typeface="Calibri" pitchFamily="34" charset="0"/>
              </a:rPr>
              <a:t>de preparación para aplicar el marco normativo anexo del Decreto 2784 de 2012.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900" b="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2770584" y="2565997"/>
            <a:ext cx="360362" cy="287337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9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5" name="14 Flecha izquierda y derecha"/>
          <p:cNvSpPr/>
          <p:nvPr/>
        </p:nvSpPr>
        <p:spPr>
          <a:xfrm>
            <a:off x="151954" y="2958158"/>
            <a:ext cx="2556491" cy="431800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9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6" name="15 Flecha izquierda y derecha"/>
          <p:cNvSpPr/>
          <p:nvPr/>
        </p:nvSpPr>
        <p:spPr>
          <a:xfrm>
            <a:off x="3131690" y="2958158"/>
            <a:ext cx="2808014" cy="431800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9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7" name="16 Flecha izquierda y derecha"/>
          <p:cNvSpPr/>
          <p:nvPr/>
        </p:nvSpPr>
        <p:spPr>
          <a:xfrm>
            <a:off x="6328915" y="2958158"/>
            <a:ext cx="2418654" cy="431800"/>
          </a:xfrm>
          <a:prstGeom prst="leftRightArrow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9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5939258" y="2598119"/>
            <a:ext cx="360362" cy="287337"/>
          </a:xfrm>
          <a:prstGeom prst="rightArrow">
            <a:avLst/>
          </a:prstGeom>
          <a:solidFill>
            <a:schemeClr val="accent2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9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000364" y="785794"/>
            <a:ext cx="347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RESOLUCIÓN 743 DE 2013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8424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000364" y="785794"/>
            <a:ext cx="347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RESOLUCIÓN 414 DE 2014</a:t>
            </a:r>
            <a:endParaRPr lang="es-ES" sz="2400" b="1" dirty="0"/>
          </a:p>
        </p:txBody>
      </p:sp>
      <p:sp>
        <p:nvSpPr>
          <p:cNvPr id="22" name="8 CuadroTexto"/>
          <p:cNvSpPr txBox="1">
            <a:spLocks noChangeArrowheads="1"/>
          </p:cNvSpPr>
          <p:nvPr/>
        </p:nvSpPr>
        <p:spPr bwMode="auto">
          <a:xfrm>
            <a:off x="1619673" y="1880664"/>
            <a:ext cx="11521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23" name="10 CuadroTexto"/>
          <p:cNvSpPr txBox="1">
            <a:spLocks noChangeArrowheads="1"/>
          </p:cNvSpPr>
          <p:nvPr/>
        </p:nvSpPr>
        <p:spPr bwMode="auto">
          <a:xfrm>
            <a:off x="4273774" y="1895633"/>
            <a:ext cx="11623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24" name="10 CuadroTexto"/>
          <p:cNvSpPr txBox="1">
            <a:spLocks noChangeArrowheads="1"/>
          </p:cNvSpPr>
          <p:nvPr/>
        </p:nvSpPr>
        <p:spPr bwMode="auto">
          <a:xfrm>
            <a:off x="7181167" y="1896388"/>
            <a:ext cx="1135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25" name="134 Rectángulo"/>
          <p:cNvSpPr/>
          <p:nvPr/>
        </p:nvSpPr>
        <p:spPr>
          <a:xfrm>
            <a:off x="1055632" y="2250206"/>
            <a:ext cx="2264625" cy="874565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PREPARACIÓN OBLIGATORIA</a:t>
            </a:r>
          </a:p>
        </p:txBody>
      </p:sp>
      <p:sp>
        <p:nvSpPr>
          <p:cNvPr id="26" name="135 Rectángulo"/>
          <p:cNvSpPr/>
          <p:nvPr/>
        </p:nvSpPr>
        <p:spPr>
          <a:xfrm>
            <a:off x="3986119" y="2247270"/>
            <a:ext cx="2241530" cy="877501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800" b="1" kern="0" dirty="0">
                <a:latin typeface="Calibri" panose="020F0502020204030204" pitchFamily="34" charset="0"/>
                <a:cs typeface="+mn-cs"/>
              </a:rPr>
              <a:t>PERÍODO DE TRANSICIÓN </a:t>
            </a:r>
          </a:p>
        </p:txBody>
      </p:sp>
      <p:sp>
        <p:nvSpPr>
          <p:cNvPr id="27" name="136 Rectángulo"/>
          <p:cNvSpPr/>
          <p:nvPr/>
        </p:nvSpPr>
        <p:spPr>
          <a:xfrm>
            <a:off x="6876256" y="2250206"/>
            <a:ext cx="2023500" cy="874565"/>
          </a:xfrm>
          <a:prstGeom prst="rect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APLICACIÓN </a:t>
            </a:r>
          </a:p>
        </p:txBody>
      </p:sp>
      <p:sp>
        <p:nvSpPr>
          <p:cNvPr id="28" name="12 Rectángulo"/>
          <p:cNvSpPr>
            <a:spLocks noChangeArrowheads="1"/>
          </p:cNvSpPr>
          <p:nvPr/>
        </p:nvSpPr>
        <p:spPr bwMode="auto">
          <a:xfrm>
            <a:off x="3707904" y="3501008"/>
            <a:ext cx="2913825" cy="2862322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1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Para </a:t>
            </a: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efectos legales, aplicación del PGCP, MP y DC y, simultáneamente se debe preparar información con base en el nuevo marco </a:t>
            </a:r>
            <a:r>
              <a:rPr lang="es-ES" sz="1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normativo</a:t>
            </a:r>
            <a:endParaRPr lang="es-ES" sz="1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2. </a:t>
            </a:r>
            <a:r>
              <a:rPr lang="es-ES" sz="1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Enero </a:t>
            </a: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1: Preparación del estado de situación financiera de apertura</a:t>
            </a:r>
            <a:endParaRPr lang="es-CO" sz="1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19 Rectángulo"/>
          <p:cNvSpPr>
            <a:spLocks noChangeArrowheads="1"/>
          </p:cNvSpPr>
          <p:nvPr/>
        </p:nvSpPr>
        <p:spPr bwMode="auto">
          <a:xfrm>
            <a:off x="7020545" y="3573016"/>
            <a:ext cx="1799927" cy="224676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Para </a:t>
            </a:r>
            <a:r>
              <a:rPr lang="es-ES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todos los efectos, aplicación del nuevo marco normativo a partir de las NIIF</a:t>
            </a:r>
            <a:endParaRPr lang="es-CO" sz="2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20 CuadroTexto"/>
          <p:cNvSpPr txBox="1">
            <a:spLocks noChangeArrowheads="1"/>
          </p:cNvSpPr>
          <p:nvPr/>
        </p:nvSpPr>
        <p:spPr bwMode="auto">
          <a:xfrm>
            <a:off x="1203380" y="3642590"/>
            <a:ext cx="2004096" cy="1938992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Actividades </a:t>
            </a:r>
            <a:r>
              <a:rPr lang="es-CO" sz="20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de preparación para aplicar el nuevo marco normativo a partir de las NIIF</a:t>
            </a:r>
          </a:p>
        </p:txBody>
      </p:sp>
      <p:sp>
        <p:nvSpPr>
          <p:cNvPr id="31" name="140 Flecha derecha"/>
          <p:cNvSpPr/>
          <p:nvPr/>
        </p:nvSpPr>
        <p:spPr>
          <a:xfrm>
            <a:off x="3491880" y="2600225"/>
            <a:ext cx="360362" cy="287337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5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2" name="141 Flecha derecha"/>
          <p:cNvSpPr/>
          <p:nvPr/>
        </p:nvSpPr>
        <p:spPr>
          <a:xfrm>
            <a:off x="6399271" y="2600226"/>
            <a:ext cx="288925" cy="287337"/>
          </a:xfrm>
          <a:prstGeom prst="rightArrow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5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3" name="142 Flecha izquierda y derecha"/>
          <p:cNvSpPr/>
          <p:nvPr/>
        </p:nvSpPr>
        <p:spPr>
          <a:xfrm>
            <a:off x="1039423" y="3124771"/>
            <a:ext cx="2295213" cy="431800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b="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4" name="143 Flecha izquierda y derecha"/>
          <p:cNvSpPr/>
          <p:nvPr/>
        </p:nvSpPr>
        <p:spPr>
          <a:xfrm>
            <a:off x="3871084" y="3082839"/>
            <a:ext cx="2492427" cy="431800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5" name="144 Flecha izquierda y derecha"/>
          <p:cNvSpPr/>
          <p:nvPr/>
        </p:nvSpPr>
        <p:spPr>
          <a:xfrm>
            <a:off x="6861469" y="3124771"/>
            <a:ext cx="2116488" cy="431800"/>
          </a:xfrm>
          <a:prstGeom prst="leftRightArrow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6" name="AutoShape 4"/>
          <p:cNvSpPr>
            <a:spLocks noChangeArrowheads="1"/>
          </p:cNvSpPr>
          <p:nvPr/>
        </p:nvSpPr>
        <p:spPr bwMode="auto">
          <a:xfrm>
            <a:off x="800288" y="1323353"/>
            <a:ext cx="7848600" cy="377456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338418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CuadroTexto"/>
          <p:cNvSpPr txBox="1"/>
          <p:nvPr/>
        </p:nvSpPr>
        <p:spPr>
          <a:xfrm>
            <a:off x="3000364" y="785794"/>
            <a:ext cx="350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ENTIDADES DE GOBIERNO</a:t>
            </a:r>
            <a:endParaRPr lang="es-ES" sz="2400" b="1" dirty="0"/>
          </a:p>
        </p:txBody>
      </p:sp>
      <p:sp>
        <p:nvSpPr>
          <p:cNvPr id="18" name="134 Rectángulo"/>
          <p:cNvSpPr/>
          <p:nvPr/>
        </p:nvSpPr>
        <p:spPr>
          <a:xfrm>
            <a:off x="1055632" y="2250206"/>
            <a:ext cx="2264625" cy="874565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PREPARACIÓN OBLIGATORIA</a:t>
            </a:r>
          </a:p>
        </p:txBody>
      </p:sp>
      <p:sp>
        <p:nvSpPr>
          <p:cNvPr id="20" name="135 Rectángulo"/>
          <p:cNvSpPr/>
          <p:nvPr/>
        </p:nvSpPr>
        <p:spPr>
          <a:xfrm>
            <a:off x="3986119" y="2247270"/>
            <a:ext cx="2241530" cy="877501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TRANSICIÓN </a:t>
            </a:r>
          </a:p>
        </p:txBody>
      </p:sp>
      <p:sp>
        <p:nvSpPr>
          <p:cNvPr id="21" name="136 Rectángulo"/>
          <p:cNvSpPr/>
          <p:nvPr/>
        </p:nvSpPr>
        <p:spPr>
          <a:xfrm>
            <a:off x="6876256" y="2250206"/>
            <a:ext cx="2023500" cy="874565"/>
          </a:xfrm>
          <a:prstGeom prst="rect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500" b="1" kern="0" dirty="0">
                <a:latin typeface="Calibri" panose="020F0502020204030204" pitchFamily="34" charset="0"/>
                <a:cs typeface="+mn-cs"/>
              </a:rPr>
              <a:t>PERÍODO DE APLICACIÓN </a:t>
            </a:r>
          </a:p>
        </p:txBody>
      </p:sp>
      <p:sp>
        <p:nvSpPr>
          <p:cNvPr id="37" name="12 Rectángulo"/>
          <p:cNvSpPr>
            <a:spLocks noChangeArrowheads="1"/>
          </p:cNvSpPr>
          <p:nvPr/>
        </p:nvSpPr>
        <p:spPr bwMode="auto">
          <a:xfrm>
            <a:off x="3707904" y="3501008"/>
            <a:ext cx="2913825" cy="2862322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1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Para </a:t>
            </a: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efectos legales, aplicación del PGCP, MP y DC y, simultáneamente se debe preparar información con base en el nuevo marco </a:t>
            </a:r>
            <a:r>
              <a:rPr lang="es-ES" sz="1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normativo</a:t>
            </a:r>
            <a:endParaRPr lang="es-ES" sz="1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268288" indent="-268288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2. </a:t>
            </a:r>
            <a:r>
              <a:rPr lang="es-ES" sz="1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 Enero </a:t>
            </a:r>
            <a:r>
              <a:rPr lang="es-ES" sz="18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1: Preparación del estado de situación financiera de apertura</a:t>
            </a:r>
            <a:endParaRPr lang="es-CO" sz="18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19 Rectángulo"/>
          <p:cNvSpPr>
            <a:spLocks noChangeArrowheads="1"/>
          </p:cNvSpPr>
          <p:nvPr/>
        </p:nvSpPr>
        <p:spPr bwMode="auto">
          <a:xfrm>
            <a:off x="7020545" y="3573016"/>
            <a:ext cx="1799927" cy="2246769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Para todos los efectos, aplicación del nuevo marco normativo a partir de las NICSP</a:t>
            </a:r>
            <a:endParaRPr lang="es-CO" sz="2000" b="1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20 CuadroTexto"/>
          <p:cNvSpPr txBox="1">
            <a:spLocks noChangeArrowheads="1"/>
          </p:cNvSpPr>
          <p:nvPr/>
        </p:nvSpPr>
        <p:spPr bwMode="auto">
          <a:xfrm>
            <a:off x="1203380" y="3642590"/>
            <a:ext cx="2004096" cy="2246769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Actividades de preparación para aplicar el nuevo marco normativo a partir de las NICSP</a:t>
            </a:r>
          </a:p>
        </p:txBody>
      </p:sp>
      <p:sp>
        <p:nvSpPr>
          <p:cNvPr id="40" name="140 Flecha derecha"/>
          <p:cNvSpPr/>
          <p:nvPr/>
        </p:nvSpPr>
        <p:spPr>
          <a:xfrm>
            <a:off x="3491880" y="2600225"/>
            <a:ext cx="360362" cy="287337"/>
          </a:xfrm>
          <a:prstGeom prst="rightArrow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5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41" name="141 Flecha derecha"/>
          <p:cNvSpPr/>
          <p:nvPr/>
        </p:nvSpPr>
        <p:spPr>
          <a:xfrm>
            <a:off x="6399271" y="2600226"/>
            <a:ext cx="288925" cy="287337"/>
          </a:xfrm>
          <a:prstGeom prst="rightArrow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500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42" name="142 Flecha izquierda y derecha"/>
          <p:cNvSpPr/>
          <p:nvPr/>
        </p:nvSpPr>
        <p:spPr>
          <a:xfrm>
            <a:off x="1039423" y="3124771"/>
            <a:ext cx="2295213" cy="431800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b="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3" name="143 Flecha izquierda y derecha"/>
          <p:cNvSpPr/>
          <p:nvPr/>
        </p:nvSpPr>
        <p:spPr>
          <a:xfrm>
            <a:off x="3871084" y="3082839"/>
            <a:ext cx="2492427" cy="431800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4" name="144 Flecha izquierda y derecha"/>
          <p:cNvSpPr/>
          <p:nvPr/>
        </p:nvSpPr>
        <p:spPr>
          <a:xfrm>
            <a:off x="6861469" y="3124771"/>
            <a:ext cx="2116488" cy="431800"/>
          </a:xfrm>
          <a:prstGeom prst="leftRightArrow">
            <a:avLst/>
          </a:pr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>
              <a:solidFill>
                <a:sysClr val="window" lastClr="FFFFFF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800288" y="1323352"/>
            <a:ext cx="7848600" cy="506859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Cronograma</a:t>
            </a:r>
          </a:p>
        </p:txBody>
      </p:sp>
      <p:sp>
        <p:nvSpPr>
          <p:cNvPr id="46" name="9 CuadroTexto"/>
          <p:cNvSpPr txBox="1">
            <a:spLocks noChangeArrowheads="1"/>
          </p:cNvSpPr>
          <p:nvPr/>
        </p:nvSpPr>
        <p:spPr bwMode="auto">
          <a:xfrm>
            <a:off x="1115616" y="1900659"/>
            <a:ext cx="2339661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000" dirty="0">
                <a:latin typeface="Calibri" panose="020F0502020204030204" pitchFamily="34" charset="0"/>
              </a:rPr>
              <a:t>2015</a:t>
            </a:r>
          </a:p>
        </p:txBody>
      </p:sp>
      <p:sp>
        <p:nvSpPr>
          <p:cNvPr id="47" name="10 CuadroTexto"/>
          <p:cNvSpPr txBox="1">
            <a:spLocks noChangeArrowheads="1"/>
          </p:cNvSpPr>
          <p:nvPr/>
        </p:nvSpPr>
        <p:spPr bwMode="auto">
          <a:xfrm>
            <a:off x="3851771" y="1904256"/>
            <a:ext cx="2492427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000" dirty="0"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48" name="10 CuadroTexto"/>
          <p:cNvSpPr txBox="1">
            <a:spLocks noChangeArrowheads="1"/>
          </p:cNvSpPr>
          <p:nvPr/>
        </p:nvSpPr>
        <p:spPr bwMode="auto">
          <a:xfrm>
            <a:off x="6731197" y="1900659"/>
            <a:ext cx="2132958" cy="30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000" dirty="0">
                <a:latin typeface="Calibri" panose="020F0502020204030204" pitchFamily="34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429312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55427" y="497305"/>
            <a:ext cx="8569767" cy="5962952"/>
            <a:chOff x="68" y="482"/>
            <a:chExt cx="7501" cy="371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8" y="482"/>
              <a:ext cx="7501" cy="3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106" y="989"/>
              <a:ext cx="5212" cy="2695"/>
              <a:chOff x="106" y="989"/>
              <a:chExt cx="5212" cy="2695"/>
            </a:xfrm>
          </p:grpSpPr>
          <p:sp>
            <p:nvSpPr>
              <p:cNvPr id="273" name="Rectangle 157"/>
              <p:cNvSpPr>
                <a:spLocks noChangeArrowheads="1"/>
              </p:cNvSpPr>
              <p:nvPr/>
            </p:nvSpPr>
            <p:spPr bwMode="auto">
              <a:xfrm>
                <a:off x="2185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4" name="Freeform 5"/>
              <p:cNvSpPr>
                <a:spLocks/>
              </p:cNvSpPr>
              <p:nvPr/>
            </p:nvSpPr>
            <p:spPr bwMode="auto">
              <a:xfrm>
                <a:off x="4520" y="1924"/>
                <a:ext cx="166" cy="1760"/>
              </a:xfrm>
              <a:custGeom>
                <a:avLst/>
                <a:gdLst>
                  <a:gd name="T0" fmla="*/ 0 w 166"/>
                  <a:gd name="T1" fmla="*/ 0 h 1760"/>
                  <a:gd name="T2" fmla="*/ 0 w 166"/>
                  <a:gd name="T3" fmla="*/ 1760 h 1760"/>
                  <a:gd name="T4" fmla="*/ 166 w 166"/>
                  <a:gd name="T5" fmla="*/ 1760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6" h="1760">
                    <a:moveTo>
                      <a:pt x="0" y="0"/>
                    </a:moveTo>
                    <a:lnTo>
                      <a:pt x="0" y="1760"/>
                    </a:lnTo>
                    <a:lnTo>
                      <a:pt x="166" y="176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5" name="Freeform 6"/>
              <p:cNvSpPr>
                <a:spLocks/>
              </p:cNvSpPr>
              <p:nvPr/>
            </p:nvSpPr>
            <p:spPr bwMode="auto">
              <a:xfrm>
                <a:off x="4520" y="1924"/>
                <a:ext cx="141" cy="1450"/>
              </a:xfrm>
              <a:custGeom>
                <a:avLst/>
                <a:gdLst>
                  <a:gd name="T0" fmla="*/ 0 w 141"/>
                  <a:gd name="T1" fmla="*/ 0 h 1450"/>
                  <a:gd name="T2" fmla="*/ 0 w 141"/>
                  <a:gd name="T3" fmla="*/ 1450 h 1450"/>
                  <a:gd name="T4" fmla="*/ 141 w 141"/>
                  <a:gd name="T5" fmla="*/ 1450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1450">
                    <a:moveTo>
                      <a:pt x="0" y="0"/>
                    </a:moveTo>
                    <a:lnTo>
                      <a:pt x="0" y="1450"/>
                    </a:lnTo>
                    <a:lnTo>
                      <a:pt x="141" y="145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6" name="Freeform 7"/>
              <p:cNvSpPr>
                <a:spLocks/>
              </p:cNvSpPr>
              <p:nvPr/>
            </p:nvSpPr>
            <p:spPr bwMode="auto">
              <a:xfrm>
                <a:off x="4520" y="1924"/>
                <a:ext cx="138" cy="1165"/>
              </a:xfrm>
              <a:custGeom>
                <a:avLst/>
                <a:gdLst>
                  <a:gd name="T0" fmla="*/ 0 w 138"/>
                  <a:gd name="T1" fmla="*/ 0 h 1165"/>
                  <a:gd name="T2" fmla="*/ 0 w 138"/>
                  <a:gd name="T3" fmla="*/ 1165 h 1165"/>
                  <a:gd name="T4" fmla="*/ 138 w 138"/>
                  <a:gd name="T5" fmla="*/ 1165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1165">
                    <a:moveTo>
                      <a:pt x="0" y="0"/>
                    </a:moveTo>
                    <a:lnTo>
                      <a:pt x="0" y="1165"/>
                    </a:lnTo>
                    <a:lnTo>
                      <a:pt x="138" y="1165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7" name="Freeform 8"/>
              <p:cNvSpPr>
                <a:spLocks/>
              </p:cNvSpPr>
              <p:nvPr/>
            </p:nvSpPr>
            <p:spPr bwMode="auto">
              <a:xfrm>
                <a:off x="4520" y="1924"/>
                <a:ext cx="141" cy="880"/>
              </a:xfrm>
              <a:custGeom>
                <a:avLst/>
                <a:gdLst>
                  <a:gd name="T0" fmla="*/ 0 w 141"/>
                  <a:gd name="T1" fmla="*/ 0 h 880"/>
                  <a:gd name="T2" fmla="*/ 0 w 141"/>
                  <a:gd name="T3" fmla="*/ 880 h 880"/>
                  <a:gd name="T4" fmla="*/ 141 w 141"/>
                  <a:gd name="T5" fmla="*/ 88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880">
                    <a:moveTo>
                      <a:pt x="0" y="0"/>
                    </a:moveTo>
                    <a:lnTo>
                      <a:pt x="0" y="880"/>
                    </a:lnTo>
                    <a:lnTo>
                      <a:pt x="141" y="880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8" name="Freeform 9"/>
              <p:cNvSpPr>
                <a:spLocks/>
              </p:cNvSpPr>
              <p:nvPr/>
            </p:nvSpPr>
            <p:spPr bwMode="auto">
              <a:xfrm>
                <a:off x="4520" y="1924"/>
                <a:ext cx="141" cy="537"/>
              </a:xfrm>
              <a:custGeom>
                <a:avLst/>
                <a:gdLst>
                  <a:gd name="T0" fmla="*/ 0 w 141"/>
                  <a:gd name="T1" fmla="*/ 0 h 537"/>
                  <a:gd name="T2" fmla="*/ 0 w 141"/>
                  <a:gd name="T3" fmla="*/ 537 h 537"/>
                  <a:gd name="T4" fmla="*/ 141 w 141"/>
                  <a:gd name="T5" fmla="*/ 537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537">
                    <a:moveTo>
                      <a:pt x="0" y="0"/>
                    </a:moveTo>
                    <a:lnTo>
                      <a:pt x="0" y="537"/>
                    </a:lnTo>
                    <a:lnTo>
                      <a:pt x="141" y="53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9" name="Freeform 10"/>
              <p:cNvSpPr>
                <a:spLocks/>
              </p:cNvSpPr>
              <p:nvPr/>
            </p:nvSpPr>
            <p:spPr bwMode="auto">
              <a:xfrm>
                <a:off x="4520" y="1924"/>
                <a:ext cx="141" cy="217"/>
              </a:xfrm>
              <a:custGeom>
                <a:avLst/>
                <a:gdLst>
                  <a:gd name="T0" fmla="*/ 0 w 141"/>
                  <a:gd name="T1" fmla="*/ 0 h 217"/>
                  <a:gd name="T2" fmla="*/ 0 w 141"/>
                  <a:gd name="T3" fmla="*/ 217 h 217"/>
                  <a:gd name="T4" fmla="*/ 141 w 141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1" h="217">
                    <a:moveTo>
                      <a:pt x="0" y="0"/>
                    </a:moveTo>
                    <a:lnTo>
                      <a:pt x="0" y="217"/>
                    </a:lnTo>
                    <a:lnTo>
                      <a:pt x="141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0" name="Freeform 11"/>
              <p:cNvSpPr>
                <a:spLocks/>
              </p:cNvSpPr>
              <p:nvPr/>
            </p:nvSpPr>
            <p:spPr bwMode="auto">
              <a:xfrm>
                <a:off x="3291" y="1533"/>
                <a:ext cx="2027" cy="99"/>
              </a:xfrm>
              <a:custGeom>
                <a:avLst/>
                <a:gdLst>
                  <a:gd name="T0" fmla="*/ 0 w 2027"/>
                  <a:gd name="T1" fmla="*/ 0 h 99"/>
                  <a:gd name="T2" fmla="*/ 0 w 2027"/>
                  <a:gd name="T3" fmla="*/ 49 h 99"/>
                  <a:gd name="T4" fmla="*/ 2027 w 2027"/>
                  <a:gd name="T5" fmla="*/ 49 h 99"/>
                  <a:gd name="T6" fmla="*/ 2027 w 2027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7" h="99">
                    <a:moveTo>
                      <a:pt x="0" y="0"/>
                    </a:moveTo>
                    <a:lnTo>
                      <a:pt x="0" y="49"/>
                    </a:lnTo>
                    <a:lnTo>
                      <a:pt x="2027" y="49"/>
                    </a:lnTo>
                    <a:lnTo>
                      <a:pt x="2027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1" name="Freeform 12"/>
              <p:cNvSpPr>
                <a:spLocks/>
              </p:cNvSpPr>
              <p:nvPr/>
            </p:nvSpPr>
            <p:spPr bwMode="auto">
              <a:xfrm>
                <a:off x="2194" y="1924"/>
                <a:ext cx="110" cy="1525"/>
              </a:xfrm>
              <a:custGeom>
                <a:avLst/>
                <a:gdLst>
                  <a:gd name="T0" fmla="*/ 0 w 328"/>
                  <a:gd name="T1" fmla="*/ 0 h 1525"/>
                  <a:gd name="T2" fmla="*/ 0 w 328"/>
                  <a:gd name="T3" fmla="*/ 1525 h 1525"/>
                  <a:gd name="T4" fmla="*/ 328 w 328"/>
                  <a:gd name="T5" fmla="*/ 1525 h 1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" h="1525">
                    <a:moveTo>
                      <a:pt x="0" y="0"/>
                    </a:moveTo>
                    <a:lnTo>
                      <a:pt x="0" y="1525"/>
                    </a:lnTo>
                    <a:lnTo>
                      <a:pt x="328" y="1525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2" name="Freeform 13"/>
              <p:cNvSpPr>
                <a:spLocks/>
              </p:cNvSpPr>
              <p:nvPr/>
            </p:nvSpPr>
            <p:spPr bwMode="auto">
              <a:xfrm>
                <a:off x="2204" y="1924"/>
                <a:ext cx="121" cy="1272"/>
              </a:xfrm>
              <a:custGeom>
                <a:avLst/>
                <a:gdLst>
                  <a:gd name="T0" fmla="*/ 0 w 297"/>
                  <a:gd name="T1" fmla="*/ 0 h 1223"/>
                  <a:gd name="T2" fmla="*/ 0 w 297"/>
                  <a:gd name="T3" fmla="*/ 1223 h 1223"/>
                  <a:gd name="T4" fmla="*/ 297 w 297"/>
                  <a:gd name="T5" fmla="*/ 1223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1223">
                    <a:moveTo>
                      <a:pt x="0" y="0"/>
                    </a:moveTo>
                    <a:lnTo>
                      <a:pt x="0" y="1223"/>
                    </a:lnTo>
                    <a:lnTo>
                      <a:pt x="297" y="122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3" name="Freeform 14"/>
              <p:cNvSpPr>
                <a:spLocks/>
              </p:cNvSpPr>
              <p:nvPr/>
            </p:nvSpPr>
            <p:spPr bwMode="auto">
              <a:xfrm>
                <a:off x="2204" y="1924"/>
                <a:ext cx="121" cy="923"/>
              </a:xfrm>
              <a:custGeom>
                <a:avLst/>
                <a:gdLst>
                  <a:gd name="T0" fmla="*/ 0 w 297"/>
                  <a:gd name="T1" fmla="*/ 0 h 888"/>
                  <a:gd name="T2" fmla="*/ 0 w 297"/>
                  <a:gd name="T3" fmla="*/ 888 h 888"/>
                  <a:gd name="T4" fmla="*/ 297 w 297"/>
                  <a:gd name="T5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97" y="888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4" name="Freeform 15"/>
              <p:cNvSpPr>
                <a:spLocks/>
              </p:cNvSpPr>
              <p:nvPr/>
            </p:nvSpPr>
            <p:spPr bwMode="auto">
              <a:xfrm>
                <a:off x="2199" y="1924"/>
                <a:ext cx="126" cy="575"/>
              </a:xfrm>
              <a:custGeom>
                <a:avLst/>
                <a:gdLst>
                  <a:gd name="T0" fmla="*/ 0 w 297"/>
                  <a:gd name="T1" fmla="*/ 0 h 553"/>
                  <a:gd name="T2" fmla="*/ 0 w 297"/>
                  <a:gd name="T3" fmla="*/ 553 h 553"/>
                  <a:gd name="T4" fmla="*/ 297 w 297"/>
                  <a:gd name="T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553">
                    <a:moveTo>
                      <a:pt x="0" y="0"/>
                    </a:moveTo>
                    <a:lnTo>
                      <a:pt x="0" y="553"/>
                    </a:lnTo>
                    <a:lnTo>
                      <a:pt x="297" y="55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5" name="Freeform 16"/>
              <p:cNvSpPr>
                <a:spLocks/>
              </p:cNvSpPr>
              <p:nvPr/>
            </p:nvSpPr>
            <p:spPr bwMode="auto">
              <a:xfrm>
                <a:off x="2207" y="1924"/>
                <a:ext cx="118" cy="217"/>
              </a:xfrm>
              <a:custGeom>
                <a:avLst/>
                <a:gdLst>
                  <a:gd name="T0" fmla="*/ 0 w 297"/>
                  <a:gd name="T1" fmla="*/ 0 h 217"/>
                  <a:gd name="T2" fmla="*/ 0 w 297"/>
                  <a:gd name="T3" fmla="*/ 217 h 217"/>
                  <a:gd name="T4" fmla="*/ 297 w 297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" h="217">
                    <a:moveTo>
                      <a:pt x="0" y="0"/>
                    </a:moveTo>
                    <a:lnTo>
                      <a:pt x="0" y="217"/>
                    </a:lnTo>
                    <a:lnTo>
                      <a:pt x="297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6" name="Freeform 17"/>
              <p:cNvSpPr>
                <a:spLocks/>
              </p:cNvSpPr>
              <p:nvPr/>
            </p:nvSpPr>
            <p:spPr bwMode="auto">
              <a:xfrm>
                <a:off x="3175" y="1533"/>
                <a:ext cx="110" cy="99"/>
              </a:xfrm>
              <a:custGeom>
                <a:avLst/>
                <a:gdLst>
                  <a:gd name="T0" fmla="*/ 110 w 110"/>
                  <a:gd name="T1" fmla="*/ 0 h 99"/>
                  <a:gd name="T2" fmla="*/ 110 w 110"/>
                  <a:gd name="T3" fmla="*/ 49 h 99"/>
                  <a:gd name="T4" fmla="*/ 0 w 110"/>
                  <a:gd name="T5" fmla="*/ 49 h 99"/>
                  <a:gd name="T6" fmla="*/ 0 w 110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99">
                    <a:moveTo>
                      <a:pt x="110" y="0"/>
                    </a:moveTo>
                    <a:lnTo>
                      <a:pt x="110" y="49"/>
                    </a:lnTo>
                    <a:lnTo>
                      <a:pt x="0" y="49"/>
                    </a:lnTo>
                    <a:lnTo>
                      <a:pt x="0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7" name="Freeform 18"/>
              <p:cNvSpPr>
                <a:spLocks/>
              </p:cNvSpPr>
              <p:nvPr/>
            </p:nvSpPr>
            <p:spPr bwMode="auto">
              <a:xfrm>
                <a:off x="304" y="1924"/>
                <a:ext cx="292" cy="1521"/>
              </a:xfrm>
              <a:custGeom>
                <a:avLst/>
                <a:gdLst>
                  <a:gd name="T0" fmla="*/ 0 w 292"/>
                  <a:gd name="T1" fmla="*/ 0 h 1521"/>
                  <a:gd name="T2" fmla="*/ 0 w 292"/>
                  <a:gd name="T3" fmla="*/ 1521 h 1521"/>
                  <a:gd name="T4" fmla="*/ 292 w 292"/>
                  <a:gd name="T5" fmla="*/ 1521 h 1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2" h="1521">
                    <a:moveTo>
                      <a:pt x="0" y="0"/>
                    </a:moveTo>
                    <a:lnTo>
                      <a:pt x="0" y="1521"/>
                    </a:lnTo>
                    <a:lnTo>
                      <a:pt x="292" y="1521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8" name="Freeform 19"/>
              <p:cNvSpPr>
                <a:spLocks/>
              </p:cNvSpPr>
              <p:nvPr/>
            </p:nvSpPr>
            <p:spPr bwMode="auto">
              <a:xfrm>
                <a:off x="304" y="1924"/>
                <a:ext cx="239" cy="1223"/>
              </a:xfrm>
              <a:custGeom>
                <a:avLst/>
                <a:gdLst>
                  <a:gd name="T0" fmla="*/ 0 w 239"/>
                  <a:gd name="T1" fmla="*/ 0 h 1223"/>
                  <a:gd name="T2" fmla="*/ 0 w 239"/>
                  <a:gd name="T3" fmla="*/ 1223 h 1223"/>
                  <a:gd name="T4" fmla="*/ 239 w 239"/>
                  <a:gd name="T5" fmla="*/ 1223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1223">
                    <a:moveTo>
                      <a:pt x="0" y="0"/>
                    </a:moveTo>
                    <a:lnTo>
                      <a:pt x="0" y="1223"/>
                    </a:lnTo>
                    <a:lnTo>
                      <a:pt x="239" y="122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89" name="Freeform 20"/>
              <p:cNvSpPr>
                <a:spLocks/>
              </p:cNvSpPr>
              <p:nvPr/>
            </p:nvSpPr>
            <p:spPr bwMode="auto">
              <a:xfrm>
                <a:off x="304" y="1924"/>
                <a:ext cx="239" cy="888"/>
              </a:xfrm>
              <a:custGeom>
                <a:avLst/>
                <a:gdLst>
                  <a:gd name="T0" fmla="*/ 0 w 239"/>
                  <a:gd name="T1" fmla="*/ 0 h 888"/>
                  <a:gd name="T2" fmla="*/ 0 w 239"/>
                  <a:gd name="T3" fmla="*/ 888 h 888"/>
                  <a:gd name="T4" fmla="*/ 239 w 239"/>
                  <a:gd name="T5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888">
                    <a:moveTo>
                      <a:pt x="0" y="0"/>
                    </a:moveTo>
                    <a:lnTo>
                      <a:pt x="0" y="888"/>
                    </a:lnTo>
                    <a:lnTo>
                      <a:pt x="239" y="888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0" name="Freeform 21"/>
              <p:cNvSpPr>
                <a:spLocks/>
              </p:cNvSpPr>
              <p:nvPr/>
            </p:nvSpPr>
            <p:spPr bwMode="auto">
              <a:xfrm>
                <a:off x="304" y="1924"/>
                <a:ext cx="239" cy="553"/>
              </a:xfrm>
              <a:custGeom>
                <a:avLst/>
                <a:gdLst>
                  <a:gd name="T0" fmla="*/ 0 w 239"/>
                  <a:gd name="T1" fmla="*/ 0 h 553"/>
                  <a:gd name="T2" fmla="*/ 0 w 239"/>
                  <a:gd name="T3" fmla="*/ 553 h 553"/>
                  <a:gd name="T4" fmla="*/ 239 w 239"/>
                  <a:gd name="T5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553">
                    <a:moveTo>
                      <a:pt x="0" y="0"/>
                    </a:moveTo>
                    <a:lnTo>
                      <a:pt x="0" y="553"/>
                    </a:lnTo>
                    <a:lnTo>
                      <a:pt x="239" y="553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1" name="Freeform 22"/>
              <p:cNvSpPr>
                <a:spLocks/>
              </p:cNvSpPr>
              <p:nvPr/>
            </p:nvSpPr>
            <p:spPr bwMode="auto">
              <a:xfrm>
                <a:off x="304" y="1924"/>
                <a:ext cx="239" cy="217"/>
              </a:xfrm>
              <a:custGeom>
                <a:avLst/>
                <a:gdLst>
                  <a:gd name="T0" fmla="*/ 0 w 239"/>
                  <a:gd name="T1" fmla="*/ 0 h 217"/>
                  <a:gd name="T2" fmla="*/ 0 w 239"/>
                  <a:gd name="T3" fmla="*/ 217 h 217"/>
                  <a:gd name="T4" fmla="*/ 239 w 239"/>
                  <a:gd name="T5" fmla="*/ 2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9" h="217">
                    <a:moveTo>
                      <a:pt x="0" y="0"/>
                    </a:moveTo>
                    <a:lnTo>
                      <a:pt x="0" y="217"/>
                    </a:lnTo>
                    <a:lnTo>
                      <a:pt x="239" y="217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2" name="Freeform 23"/>
              <p:cNvSpPr>
                <a:spLocks/>
              </p:cNvSpPr>
              <p:nvPr/>
            </p:nvSpPr>
            <p:spPr bwMode="auto">
              <a:xfrm>
                <a:off x="1085" y="1533"/>
                <a:ext cx="2189" cy="99"/>
              </a:xfrm>
              <a:custGeom>
                <a:avLst/>
                <a:gdLst>
                  <a:gd name="T0" fmla="*/ 2189 w 2189"/>
                  <a:gd name="T1" fmla="*/ 0 h 99"/>
                  <a:gd name="T2" fmla="*/ 2189 w 2189"/>
                  <a:gd name="T3" fmla="*/ 49 h 99"/>
                  <a:gd name="T4" fmla="*/ 0 w 2189"/>
                  <a:gd name="T5" fmla="*/ 49 h 99"/>
                  <a:gd name="T6" fmla="*/ 0 w 2189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89" h="99">
                    <a:moveTo>
                      <a:pt x="2189" y="0"/>
                    </a:moveTo>
                    <a:lnTo>
                      <a:pt x="2189" y="49"/>
                    </a:lnTo>
                    <a:lnTo>
                      <a:pt x="0" y="49"/>
                    </a:lnTo>
                    <a:lnTo>
                      <a:pt x="0" y="99"/>
                    </a:lnTo>
                  </a:path>
                </a:pathLst>
              </a:custGeom>
              <a:noFill/>
              <a:ln w="22" cap="flat">
                <a:solidFill>
                  <a:srgbClr val="A9CBC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3" name="Line 24"/>
              <p:cNvSpPr>
                <a:spLocks noChangeShapeType="1"/>
              </p:cNvSpPr>
              <p:nvPr/>
            </p:nvSpPr>
            <p:spPr bwMode="auto">
              <a:xfrm>
                <a:off x="3286" y="1226"/>
                <a:ext cx="0" cy="71"/>
              </a:xfrm>
              <a:prstGeom prst="line">
                <a:avLst/>
              </a:prstGeom>
              <a:noFill/>
              <a:ln w="22" cap="flat">
                <a:solidFill>
                  <a:srgbClr val="94B2B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4" name="Rectangle 25"/>
              <p:cNvSpPr>
                <a:spLocks noChangeArrowheads="1"/>
              </p:cNvSpPr>
              <p:nvPr/>
            </p:nvSpPr>
            <p:spPr bwMode="auto">
              <a:xfrm>
                <a:off x="1718" y="989"/>
                <a:ext cx="3136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5" name="Rectangle 26"/>
              <p:cNvSpPr>
                <a:spLocks noChangeArrowheads="1"/>
              </p:cNvSpPr>
              <p:nvPr/>
            </p:nvSpPr>
            <p:spPr bwMode="auto">
              <a:xfrm>
                <a:off x="1718" y="1017"/>
                <a:ext cx="3136" cy="18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6" name="Rectangle 27"/>
              <p:cNvSpPr>
                <a:spLocks noChangeArrowheads="1"/>
              </p:cNvSpPr>
              <p:nvPr/>
            </p:nvSpPr>
            <p:spPr bwMode="auto">
              <a:xfrm>
                <a:off x="1718" y="1035"/>
                <a:ext cx="3136" cy="13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7" name="Rectangle 28"/>
              <p:cNvSpPr>
                <a:spLocks noChangeArrowheads="1"/>
              </p:cNvSpPr>
              <p:nvPr/>
            </p:nvSpPr>
            <p:spPr bwMode="auto">
              <a:xfrm>
                <a:off x="1718" y="1048"/>
                <a:ext cx="3136" cy="1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8" name="Rectangle 29"/>
              <p:cNvSpPr>
                <a:spLocks noChangeArrowheads="1"/>
              </p:cNvSpPr>
              <p:nvPr/>
            </p:nvSpPr>
            <p:spPr bwMode="auto">
              <a:xfrm>
                <a:off x="1718" y="1059"/>
                <a:ext cx="3136" cy="8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99" name="Rectangle 30"/>
              <p:cNvSpPr>
                <a:spLocks noChangeArrowheads="1"/>
              </p:cNvSpPr>
              <p:nvPr/>
            </p:nvSpPr>
            <p:spPr bwMode="auto">
              <a:xfrm>
                <a:off x="1718" y="1067"/>
                <a:ext cx="3136" cy="9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0" name="Rectangle 31"/>
              <p:cNvSpPr>
                <a:spLocks noChangeArrowheads="1"/>
              </p:cNvSpPr>
              <p:nvPr/>
            </p:nvSpPr>
            <p:spPr bwMode="auto">
              <a:xfrm>
                <a:off x="1718" y="1076"/>
                <a:ext cx="3136" cy="8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1" name="Rectangle 32"/>
              <p:cNvSpPr>
                <a:spLocks noChangeArrowheads="1"/>
              </p:cNvSpPr>
              <p:nvPr/>
            </p:nvSpPr>
            <p:spPr bwMode="auto">
              <a:xfrm>
                <a:off x="1718" y="1084"/>
                <a:ext cx="3136" cy="7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2" name="Rectangle 33"/>
              <p:cNvSpPr>
                <a:spLocks noChangeArrowheads="1"/>
              </p:cNvSpPr>
              <p:nvPr/>
            </p:nvSpPr>
            <p:spPr bwMode="auto">
              <a:xfrm>
                <a:off x="1718" y="1091"/>
                <a:ext cx="3136" cy="8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3" name="Rectangle 34"/>
              <p:cNvSpPr>
                <a:spLocks noChangeArrowheads="1"/>
              </p:cNvSpPr>
              <p:nvPr/>
            </p:nvSpPr>
            <p:spPr bwMode="auto">
              <a:xfrm>
                <a:off x="1718" y="1099"/>
                <a:ext cx="3136" cy="7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4" name="Rectangle 35"/>
              <p:cNvSpPr>
                <a:spLocks noChangeArrowheads="1"/>
              </p:cNvSpPr>
              <p:nvPr/>
            </p:nvSpPr>
            <p:spPr bwMode="auto">
              <a:xfrm>
                <a:off x="1718" y="1106"/>
                <a:ext cx="3136" cy="8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5" name="Rectangle 36"/>
              <p:cNvSpPr>
                <a:spLocks noChangeArrowheads="1"/>
              </p:cNvSpPr>
              <p:nvPr/>
            </p:nvSpPr>
            <p:spPr bwMode="auto">
              <a:xfrm>
                <a:off x="1718" y="1114"/>
                <a:ext cx="3136" cy="7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6" name="Rectangle 37"/>
              <p:cNvSpPr>
                <a:spLocks noChangeArrowheads="1"/>
              </p:cNvSpPr>
              <p:nvPr/>
            </p:nvSpPr>
            <p:spPr bwMode="auto">
              <a:xfrm>
                <a:off x="1718" y="1121"/>
                <a:ext cx="3136" cy="7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7" name="Rectangle 38"/>
              <p:cNvSpPr>
                <a:spLocks noChangeArrowheads="1"/>
              </p:cNvSpPr>
              <p:nvPr/>
            </p:nvSpPr>
            <p:spPr bwMode="auto">
              <a:xfrm>
                <a:off x="1718" y="1128"/>
                <a:ext cx="3136" cy="8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8" name="Rectangle 39"/>
              <p:cNvSpPr>
                <a:spLocks noChangeArrowheads="1"/>
              </p:cNvSpPr>
              <p:nvPr/>
            </p:nvSpPr>
            <p:spPr bwMode="auto">
              <a:xfrm>
                <a:off x="1718" y="1136"/>
                <a:ext cx="3136" cy="9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09" name="Rectangle 40"/>
              <p:cNvSpPr>
                <a:spLocks noChangeArrowheads="1"/>
              </p:cNvSpPr>
              <p:nvPr/>
            </p:nvSpPr>
            <p:spPr bwMode="auto">
              <a:xfrm>
                <a:off x="1718" y="1145"/>
                <a:ext cx="3136" cy="10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0" name="Rectangle 41"/>
              <p:cNvSpPr>
                <a:spLocks noChangeArrowheads="1"/>
              </p:cNvSpPr>
              <p:nvPr/>
            </p:nvSpPr>
            <p:spPr bwMode="auto">
              <a:xfrm>
                <a:off x="1718" y="1155"/>
                <a:ext cx="3136" cy="13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1" name="Rectangle 42"/>
              <p:cNvSpPr>
                <a:spLocks noChangeArrowheads="1"/>
              </p:cNvSpPr>
              <p:nvPr/>
            </p:nvSpPr>
            <p:spPr bwMode="auto">
              <a:xfrm>
                <a:off x="1718" y="1168"/>
                <a:ext cx="3136" cy="18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2" name="Rectangle 43"/>
              <p:cNvSpPr>
                <a:spLocks noChangeArrowheads="1"/>
              </p:cNvSpPr>
              <p:nvPr/>
            </p:nvSpPr>
            <p:spPr bwMode="auto">
              <a:xfrm>
                <a:off x="1718" y="1186"/>
                <a:ext cx="3136" cy="26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3" name="Rectangle 44"/>
              <p:cNvSpPr>
                <a:spLocks noChangeArrowheads="1"/>
              </p:cNvSpPr>
              <p:nvPr/>
            </p:nvSpPr>
            <p:spPr bwMode="auto">
              <a:xfrm>
                <a:off x="1718" y="1212"/>
                <a:ext cx="3136" cy="1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4" name="Rectangle 45"/>
              <p:cNvSpPr>
                <a:spLocks noChangeArrowheads="1"/>
              </p:cNvSpPr>
              <p:nvPr/>
            </p:nvSpPr>
            <p:spPr bwMode="auto">
              <a:xfrm>
                <a:off x="1718" y="1212"/>
                <a:ext cx="3136" cy="1"/>
              </a:xfrm>
              <a:prstGeom prst="rect">
                <a:avLst/>
              </a:prstGeom>
              <a:solidFill>
                <a:srgbClr val="D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5" name="Rectangle 46"/>
              <p:cNvSpPr>
                <a:spLocks noChangeArrowheads="1"/>
              </p:cNvSpPr>
              <p:nvPr/>
            </p:nvSpPr>
            <p:spPr bwMode="auto">
              <a:xfrm>
                <a:off x="1718" y="1213"/>
                <a:ext cx="3136" cy="1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6" name="Rectangle 47"/>
              <p:cNvSpPr>
                <a:spLocks noChangeArrowheads="1"/>
              </p:cNvSpPr>
              <p:nvPr/>
            </p:nvSpPr>
            <p:spPr bwMode="auto">
              <a:xfrm>
                <a:off x="1718" y="1214"/>
                <a:ext cx="3136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7" name="Rectangle 48"/>
              <p:cNvSpPr>
                <a:spLocks noChangeArrowheads="1"/>
              </p:cNvSpPr>
              <p:nvPr/>
            </p:nvSpPr>
            <p:spPr bwMode="auto">
              <a:xfrm>
                <a:off x="1718" y="1215"/>
                <a:ext cx="3136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8" name="Rectangle 49"/>
              <p:cNvSpPr>
                <a:spLocks noChangeArrowheads="1"/>
              </p:cNvSpPr>
              <p:nvPr/>
            </p:nvSpPr>
            <p:spPr bwMode="auto">
              <a:xfrm>
                <a:off x="1718" y="1216"/>
                <a:ext cx="3136" cy="1"/>
              </a:xfrm>
              <a:prstGeom prst="rect">
                <a:avLst/>
              </a:prstGeom>
              <a:solidFill>
                <a:srgbClr val="E8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19" name="Rectangle 50"/>
              <p:cNvSpPr>
                <a:spLocks noChangeArrowheads="1"/>
              </p:cNvSpPr>
              <p:nvPr/>
            </p:nvSpPr>
            <p:spPr bwMode="auto">
              <a:xfrm>
                <a:off x="1718" y="1217"/>
                <a:ext cx="3136" cy="1"/>
              </a:xfrm>
              <a:prstGeom prst="rect">
                <a:avLst/>
              </a:prstGeom>
              <a:solidFill>
                <a:srgbClr val="ECF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0" name="Rectangle 51"/>
              <p:cNvSpPr>
                <a:spLocks noChangeArrowheads="1"/>
              </p:cNvSpPr>
              <p:nvPr/>
            </p:nvSpPr>
            <p:spPr bwMode="auto">
              <a:xfrm>
                <a:off x="1718" y="1217"/>
                <a:ext cx="3136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1" name="Rectangle 52"/>
              <p:cNvSpPr>
                <a:spLocks noChangeArrowheads="1"/>
              </p:cNvSpPr>
              <p:nvPr/>
            </p:nvSpPr>
            <p:spPr bwMode="auto">
              <a:xfrm>
                <a:off x="1718" y="1218"/>
                <a:ext cx="3136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2" name="Rectangle 53"/>
              <p:cNvSpPr>
                <a:spLocks noChangeArrowheads="1"/>
              </p:cNvSpPr>
              <p:nvPr/>
            </p:nvSpPr>
            <p:spPr bwMode="auto">
              <a:xfrm>
                <a:off x="1718" y="1219"/>
                <a:ext cx="3136" cy="1"/>
              </a:xfrm>
              <a:prstGeom prst="rect">
                <a:avLst/>
              </a:prstGeom>
              <a:solidFill>
                <a:srgbClr val="F5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3" name="Rectangle 54"/>
              <p:cNvSpPr>
                <a:spLocks noChangeArrowheads="1"/>
              </p:cNvSpPr>
              <p:nvPr/>
            </p:nvSpPr>
            <p:spPr bwMode="auto">
              <a:xfrm>
                <a:off x="1718" y="1220"/>
                <a:ext cx="3136" cy="1"/>
              </a:xfrm>
              <a:prstGeom prst="rect">
                <a:avLst/>
              </a:prstGeom>
              <a:solidFill>
                <a:srgbClr val="F7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4" name="Rectangle 55"/>
              <p:cNvSpPr>
                <a:spLocks noChangeArrowheads="1"/>
              </p:cNvSpPr>
              <p:nvPr/>
            </p:nvSpPr>
            <p:spPr bwMode="auto">
              <a:xfrm>
                <a:off x="1718" y="1221"/>
                <a:ext cx="3136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5" name="Rectangle 56"/>
              <p:cNvSpPr>
                <a:spLocks noChangeArrowheads="1"/>
              </p:cNvSpPr>
              <p:nvPr/>
            </p:nvSpPr>
            <p:spPr bwMode="auto">
              <a:xfrm>
                <a:off x="1718" y="1222"/>
                <a:ext cx="3136" cy="1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6" name="Rectangle 57"/>
              <p:cNvSpPr>
                <a:spLocks noChangeArrowheads="1"/>
              </p:cNvSpPr>
              <p:nvPr/>
            </p:nvSpPr>
            <p:spPr bwMode="auto">
              <a:xfrm>
                <a:off x="1718" y="1223"/>
                <a:ext cx="3136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7" name="Rectangle 58"/>
              <p:cNvSpPr>
                <a:spLocks noChangeArrowheads="1"/>
              </p:cNvSpPr>
              <p:nvPr/>
            </p:nvSpPr>
            <p:spPr bwMode="auto">
              <a:xfrm>
                <a:off x="1718" y="1225"/>
                <a:ext cx="313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8" name="Rectangle 59"/>
              <p:cNvSpPr>
                <a:spLocks noChangeArrowheads="1"/>
              </p:cNvSpPr>
              <p:nvPr/>
            </p:nvSpPr>
            <p:spPr bwMode="auto">
              <a:xfrm>
                <a:off x="1718" y="989"/>
                <a:ext cx="3136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29" name="Rectangle 62"/>
              <p:cNvSpPr>
                <a:spLocks noChangeArrowheads="1"/>
              </p:cNvSpPr>
              <p:nvPr/>
            </p:nvSpPr>
            <p:spPr bwMode="auto">
              <a:xfrm>
                <a:off x="1718" y="1297"/>
                <a:ext cx="3136" cy="2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0" name="Rectangle 63"/>
              <p:cNvSpPr>
                <a:spLocks noChangeArrowheads="1"/>
              </p:cNvSpPr>
              <p:nvPr/>
            </p:nvSpPr>
            <p:spPr bwMode="auto">
              <a:xfrm>
                <a:off x="1718" y="1324"/>
                <a:ext cx="3136" cy="19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1" name="Rectangle 64"/>
              <p:cNvSpPr>
                <a:spLocks noChangeArrowheads="1"/>
              </p:cNvSpPr>
              <p:nvPr/>
            </p:nvSpPr>
            <p:spPr bwMode="auto">
              <a:xfrm>
                <a:off x="1718" y="1343"/>
                <a:ext cx="3136" cy="1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2" name="Rectangle 65"/>
              <p:cNvSpPr>
                <a:spLocks noChangeArrowheads="1"/>
              </p:cNvSpPr>
              <p:nvPr/>
            </p:nvSpPr>
            <p:spPr bwMode="auto">
              <a:xfrm>
                <a:off x="1718" y="1355"/>
                <a:ext cx="3136" cy="1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3" name="Rectangle 66"/>
              <p:cNvSpPr>
                <a:spLocks noChangeArrowheads="1"/>
              </p:cNvSpPr>
              <p:nvPr/>
            </p:nvSpPr>
            <p:spPr bwMode="auto">
              <a:xfrm>
                <a:off x="1718" y="1366"/>
                <a:ext cx="3136" cy="9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4" name="Rectangle 67"/>
              <p:cNvSpPr>
                <a:spLocks noChangeArrowheads="1"/>
              </p:cNvSpPr>
              <p:nvPr/>
            </p:nvSpPr>
            <p:spPr bwMode="auto">
              <a:xfrm>
                <a:off x="1718" y="1375"/>
                <a:ext cx="3136" cy="9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5" name="Rectangle 68"/>
              <p:cNvSpPr>
                <a:spLocks noChangeArrowheads="1"/>
              </p:cNvSpPr>
              <p:nvPr/>
            </p:nvSpPr>
            <p:spPr bwMode="auto">
              <a:xfrm>
                <a:off x="1718" y="1384"/>
                <a:ext cx="3136" cy="7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6" name="Rectangle 69"/>
              <p:cNvSpPr>
                <a:spLocks noChangeArrowheads="1"/>
              </p:cNvSpPr>
              <p:nvPr/>
            </p:nvSpPr>
            <p:spPr bwMode="auto">
              <a:xfrm>
                <a:off x="1718" y="1391"/>
                <a:ext cx="3136" cy="8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7" name="Rectangle 70"/>
              <p:cNvSpPr>
                <a:spLocks noChangeArrowheads="1"/>
              </p:cNvSpPr>
              <p:nvPr/>
            </p:nvSpPr>
            <p:spPr bwMode="auto">
              <a:xfrm>
                <a:off x="1718" y="1399"/>
                <a:ext cx="3136" cy="7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8" name="Rectangle 71"/>
              <p:cNvSpPr>
                <a:spLocks noChangeArrowheads="1"/>
              </p:cNvSpPr>
              <p:nvPr/>
            </p:nvSpPr>
            <p:spPr bwMode="auto">
              <a:xfrm>
                <a:off x="1718" y="1406"/>
                <a:ext cx="3136" cy="7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39" name="Rectangle 72"/>
              <p:cNvSpPr>
                <a:spLocks noChangeArrowheads="1"/>
              </p:cNvSpPr>
              <p:nvPr/>
            </p:nvSpPr>
            <p:spPr bwMode="auto">
              <a:xfrm>
                <a:off x="1718" y="1413"/>
                <a:ext cx="3136" cy="8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0" name="Rectangle 73"/>
              <p:cNvSpPr>
                <a:spLocks noChangeArrowheads="1"/>
              </p:cNvSpPr>
              <p:nvPr/>
            </p:nvSpPr>
            <p:spPr bwMode="auto">
              <a:xfrm>
                <a:off x="1718" y="1421"/>
                <a:ext cx="3136" cy="7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1" name="Rectangle 74"/>
              <p:cNvSpPr>
                <a:spLocks noChangeArrowheads="1"/>
              </p:cNvSpPr>
              <p:nvPr/>
            </p:nvSpPr>
            <p:spPr bwMode="auto">
              <a:xfrm>
                <a:off x="1718" y="1428"/>
                <a:ext cx="3136" cy="8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2" name="Rectangle 75"/>
              <p:cNvSpPr>
                <a:spLocks noChangeArrowheads="1"/>
              </p:cNvSpPr>
              <p:nvPr/>
            </p:nvSpPr>
            <p:spPr bwMode="auto">
              <a:xfrm>
                <a:off x="1718" y="1436"/>
                <a:ext cx="3136" cy="8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3" name="Rectangle 76"/>
              <p:cNvSpPr>
                <a:spLocks noChangeArrowheads="1"/>
              </p:cNvSpPr>
              <p:nvPr/>
            </p:nvSpPr>
            <p:spPr bwMode="auto">
              <a:xfrm>
                <a:off x="1718" y="1444"/>
                <a:ext cx="3136" cy="8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4" name="Rectangle 77"/>
              <p:cNvSpPr>
                <a:spLocks noChangeArrowheads="1"/>
              </p:cNvSpPr>
              <p:nvPr/>
            </p:nvSpPr>
            <p:spPr bwMode="auto">
              <a:xfrm>
                <a:off x="1718" y="1452"/>
                <a:ext cx="3136" cy="10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5" name="Rectangle 78"/>
              <p:cNvSpPr>
                <a:spLocks noChangeArrowheads="1"/>
              </p:cNvSpPr>
              <p:nvPr/>
            </p:nvSpPr>
            <p:spPr bwMode="auto">
              <a:xfrm>
                <a:off x="1718" y="1462"/>
                <a:ext cx="3136" cy="13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6" name="Rectangle 79"/>
              <p:cNvSpPr>
                <a:spLocks noChangeArrowheads="1"/>
              </p:cNvSpPr>
              <p:nvPr/>
            </p:nvSpPr>
            <p:spPr bwMode="auto">
              <a:xfrm>
                <a:off x="1718" y="1475"/>
                <a:ext cx="3136" cy="18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7" name="Rectangle 80"/>
              <p:cNvSpPr>
                <a:spLocks noChangeArrowheads="1"/>
              </p:cNvSpPr>
              <p:nvPr/>
            </p:nvSpPr>
            <p:spPr bwMode="auto">
              <a:xfrm>
                <a:off x="1718" y="1493"/>
                <a:ext cx="3136" cy="25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8" name="Rectangle 81"/>
              <p:cNvSpPr>
                <a:spLocks noChangeArrowheads="1"/>
              </p:cNvSpPr>
              <p:nvPr/>
            </p:nvSpPr>
            <p:spPr bwMode="auto">
              <a:xfrm>
                <a:off x="1718" y="1518"/>
                <a:ext cx="3136" cy="1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49" name="Rectangle 82"/>
              <p:cNvSpPr>
                <a:spLocks noChangeArrowheads="1"/>
              </p:cNvSpPr>
              <p:nvPr/>
            </p:nvSpPr>
            <p:spPr bwMode="auto">
              <a:xfrm>
                <a:off x="1718" y="1519"/>
                <a:ext cx="3136" cy="1"/>
              </a:xfrm>
              <a:prstGeom prst="rect">
                <a:avLst/>
              </a:prstGeom>
              <a:solidFill>
                <a:srgbClr val="DF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0" name="Rectangle 83"/>
              <p:cNvSpPr>
                <a:spLocks noChangeArrowheads="1"/>
              </p:cNvSpPr>
              <p:nvPr/>
            </p:nvSpPr>
            <p:spPr bwMode="auto">
              <a:xfrm>
                <a:off x="1718" y="1520"/>
                <a:ext cx="3136" cy="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1" name="Rectangle 84"/>
              <p:cNvSpPr>
                <a:spLocks noChangeArrowheads="1"/>
              </p:cNvSpPr>
              <p:nvPr/>
            </p:nvSpPr>
            <p:spPr bwMode="auto">
              <a:xfrm>
                <a:off x="1718" y="1522"/>
                <a:ext cx="3136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2" name="Rectangle 85"/>
              <p:cNvSpPr>
                <a:spLocks noChangeArrowheads="1"/>
              </p:cNvSpPr>
              <p:nvPr/>
            </p:nvSpPr>
            <p:spPr bwMode="auto">
              <a:xfrm>
                <a:off x="1718" y="1523"/>
                <a:ext cx="3136" cy="1"/>
              </a:xfrm>
              <a:prstGeom prst="rect">
                <a:avLst/>
              </a:prstGeom>
              <a:solidFill>
                <a:srgbClr val="E8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3" name="Rectangle 86"/>
              <p:cNvSpPr>
                <a:spLocks noChangeArrowheads="1"/>
              </p:cNvSpPr>
              <p:nvPr/>
            </p:nvSpPr>
            <p:spPr bwMode="auto">
              <a:xfrm>
                <a:off x="1718" y="1523"/>
                <a:ext cx="3136" cy="1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4" name="Rectangle 87"/>
              <p:cNvSpPr>
                <a:spLocks noChangeArrowheads="1"/>
              </p:cNvSpPr>
              <p:nvPr/>
            </p:nvSpPr>
            <p:spPr bwMode="auto">
              <a:xfrm>
                <a:off x="1718" y="1524"/>
                <a:ext cx="3136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5" name="Rectangle 88"/>
              <p:cNvSpPr>
                <a:spLocks noChangeArrowheads="1"/>
              </p:cNvSpPr>
              <p:nvPr/>
            </p:nvSpPr>
            <p:spPr bwMode="auto">
              <a:xfrm>
                <a:off x="1718" y="1525"/>
                <a:ext cx="3136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6" name="Rectangle 89"/>
              <p:cNvSpPr>
                <a:spLocks noChangeArrowheads="1"/>
              </p:cNvSpPr>
              <p:nvPr/>
            </p:nvSpPr>
            <p:spPr bwMode="auto">
              <a:xfrm>
                <a:off x="1718" y="1526"/>
                <a:ext cx="3136" cy="1"/>
              </a:xfrm>
              <a:prstGeom prst="rect">
                <a:avLst/>
              </a:prstGeom>
              <a:solidFill>
                <a:srgbClr val="F5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7" name="Rectangle 90"/>
              <p:cNvSpPr>
                <a:spLocks noChangeArrowheads="1"/>
              </p:cNvSpPr>
              <p:nvPr/>
            </p:nvSpPr>
            <p:spPr bwMode="auto">
              <a:xfrm>
                <a:off x="1718" y="1527"/>
                <a:ext cx="3136" cy="1"/>
              </a:xfrm>
              <a:prstGeom prst="rect">
                <a:avLst/>
              </a:prstGeom>
              <a:solidFill>
                <a:srgbClr val="F7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8" name="Rectangle 91"/>
              <p:cNvSpPr>
                <a:spLocks noChangeArrowheads="1"/>
              </p:cNvSpPr>
              <p:nvPr/>
            </p:nvSpPr>
            <p:spPr bwMode="auto">
              <a:xfrm>
                <a:off x="1718" y="1528"/>
                <a:ext cx="3136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59" name="Rectangle 92"/>
              <p:cNvSpPr>
                <a:spLocks noChangeArrowheads="1"/>
              </p:cNvSpPr>
              <p:nvPr/>
            </p:nvSpPr>
            <p:spPr bwMode="auto">
              <a:xfrm>
                <a:off x="1718" y="1528"/>
                <a:ext cx="3136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0" name="Rectangle 93"/>
              <p:cNvSpPr>
                <a:spLocks noChangeArrowheads="1"/>
              </p:cNvSpPr>
              <p:nvPr/>
            </p:nvSpPr>
            <p:spPr bwMode="auto">
              <a:xfrm>
                <a:off x="1718" y="1530"/>
                <a:ext cx="3136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1" name="Rectangle 94"/>
              <p:cNvSpPr>
                <a:spLocks noChangeArrowheads="1"/>
              </p:cNvSpPr>
              <p:nvPr/>
            </p:nvSpPr>
            <p:spPr bwMode="auto">
              <a:xfrm>
                <a:off x="1718" y="1532"/>
                <a:ext cx="3136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2" name="Rectangle 95"/>
              <p:cNvSpPr>
                <a:spLocks noChangeArrowheads="1"/>
              </p:cNvSpPr>
              <p:nvPr/>
            </p:nvSpPr>
            <p:spPr bwMode="auto">
              <a:xfrm>
                <a:off x="1718" y="1297"/>
                <a:ext cx="3136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3" name="Rectangle 96"/>
              <p:cNvSpPr>
                <a:spLocks noChangeArrowheads="1"/>
              </p:cNvSpPr>
              <p:nvPr/>
            </p:nvSpPr>
            <p:spPr bwMode="auto">
              <a:xfrm>
                <a:off x="2347" y="1345"/>
                <a:ext cx="230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MODELOS DE </a:t>
                </a:r>
                <a:r>
                  <a:rPr kumimoji="0" lang="es-CO" sz="1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CONTABILIDAD</a:t>
                </a:r>
                <a:endParaRPr kumimoji="0" lang="es-CO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4" name="Rectangle 97"/>
              <p:cNvSpPr>
                <a:spLocks noChangeArrowheads="1"/>
              </p:cNvSpPr>
              <p:nvPr/>
            </p:nvSpPr>
            <p:spPr bwMode="auto">
              <a:xfrm>
                <a:off x="106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5" name="Rectangle 98"/>
              <p:cNvSpPr>
                <a:spLocks noChangeArrowheads="1"/>
              </p:cNvSpPr>
              <p:nvPr/>
            </p:nvSpPr>
            <p:spPr bwMode="auto">
              <a:xfrm>
                <a:off x="106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6" name="Rectangle 99"/>
              <p:cNvSpPr>
                <a:spLocks noChangeArrowheads="1"/>
              </p:cNvSpPr>
              <p:nvPr/>
            </p:nvSpPr>
            <p:spPr bwMode="auto">
              <a:xfrm>
                <a:off x="106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7" name="Rectangle 100"/>
              <p:cNvSpPr>
                <a:spLocks noChangeArrowheads="1"/>
              </p:cNvSpPr>
              <p:nvPr/>
            </p:nvSpPr>
            <p:spPr bwMode="auto">
              <a:xfrm>
                <a:off x="106" y="1705"/>
                <a:ext cx="1981" cy="13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8" name="Rectangle 101"/>
              <p:cNvSpPr>
                <a:spLocks noChangeArrowheads="1"/>
              </p:cNvSpPr>
              <p:nvPr/>
            </p:nvSpPr>
            <p:spPr bwMode="auto">
              <a:xfrm>
                <a:off x="106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69" name="Rectangle 102"/>
              <p:cNvSpPr>
                <a:spLocks noChangeArrowheads="1"/>
              </p:cNvSpPr>
              <p:nvPr/>
            </p:nvSpPr>
            <p:spPr bwMode="auto">
              <a:xfrm>
                <a:off x="106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0" name="Rectangle 103"/>
              <p:cNvSpPr>
                <a:spLocks noChangeArrowheads="1"/>
              </p:cNvSpPr>
              <p:nvPr/>
            </p:nvSpPr>
            <p:spPr bwMode="auto">
              <a:xfrm>
                <a:off x="106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1" name="Rectangle 104"/>
              <p:cNvSpPr>
                <a:spLocks noChangeArrowheads="1"/>
              </p:cNvSpPr>
              <p:nvPr/>
            </p:nvSpPr>
            <p:spPr bwMode="auto">
              <a:xfrm>
                <a:off x="106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2" name="Rectangle 105"/>
              <p:cNvSpPr>
                <a:spLocks noChangeArrowheads="1"/>
              </p:cNvSpPr>
              <p:nvPr/>
            </p:nvSpPr>
            <p:spPr bwMode="auto">
              <a:xfrm>
                <a:off x="106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3" name="Rectangle 106"/>
              <p:cNvSpPr>
                <a:spLocks noChangeArrowheads="1"/>
              </p:cNvSpPr>
              <p:nvPr/>
            </p:nvSpPr>
            <p:spPr bwMode="auto">
              <a:xfrm>
                <a:off x="106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4" name="Rectangle 107"/>
              <p:cNvSpPr>
                <a:spLocks noChangeArrowheads="1"/>
              </p:cNvSpPr>
              <p:nvPr/>
            </p:nvSpPr>
            <p:spPr bwMode="auto">
              <a:xfrm>
                <a:off x="106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5" name="Rectangle 108"/>
              <p:cNvSpPr>
                <a:spLocks noChangeArrowheads="1"/>
              </p:cNvSpPr>
              <p:nvPr/>
            </p:nvSpPr>
            <p:spPr bwMode="auto">
              <a:xfrm>
                <a:off x="106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6" name="Rectangle 109"/>
              <p:cNvSpPr>
                <a:spLocks noChangeArrowheads="1"/>
              </p:cNvSpPr>
              <p:nvPr/>
            </p:nvSpPr>
            <p:spPr bwMode="auto">
              <a:xfrm>
                <a:off x="106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7" name="Rectangle 110"/>
              <p:cNvSpPr>
                <a:spLocks noChangeArrowheads="1"/>
              </p:cNvSpPr>
              <p:nvPr/>
            </p:nvSpPr>
            <p:spPr bwMode="auto">
              <a:xfrm>
                <a:off x="106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8" name="Rectangle 111"/>
              <p:cNvSpPr>
                <a:spLocks noChangeArrowheads="1"/>
              </p:cNvSpPr>
              <p:nvPr/>
            </p:nvSpPr>
            <p:spPr bwMode="auto">
              <a:xfrm>
                <a:off x="106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79" name="Rectangle 112"/>
              <p:cNvSpPr>
                <a:spLocks noChangeArrowheads="1"/>
              </p:cNvSpPr>
              <p:nvPr/>
            </p:nvSpPr>
            <p:spPr bwMode="auto">
              <a:xfrm>
                <a:off x="106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0" name="Rectangle 113"/>
              <p:cNvSpPr>
                <a:spLocks noChangeArrowheads="1"/>
              </p:cNvSpPr>
              <p:nvPr/>
            </p:nvSpPr>
            <p:spPr bwMode="auto">
              <a:xfrm>
                <a:off x="106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1" name="Rectangle 114"/>
              <p:cNvSpPr>
                <a:spLocks noChangeArrowheads="1"/>
              </p:cNvSpPr>
              <p:nvPr/>
            </p:nvSpPr>
            <p:spPr bwMode="auto">
              <a:xfrm>
                <a:off x="106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2" name="Rectangle 115"/>
              <p:cNvSpPr>
                <a:spLocks noChangeArrowheads="1"/>
              </p:cNvSpPr>
              <p:nvPr/>
            </p:nvSpPr>
            <p:spPr bwMode="auto">
              <a:xfrm>
                <a:off x="106" y="1875"/>
                <a:ext cx="1981" cy="31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3" name="Rectangle 116"/>
              <p:cNvSpPr>
                <a:spLocks noChangeArrowheads="1"/>
              </p:cNvSpPr>
              <p:nvPr/>
            </p:nvSpPr>
            <p:spPr bwMode="auto">
              <a:xfrm>
                <a:off x="106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4" name="Rectangle 117"/>
              <p:cNvSpPr>
                <a:spLocks noChangeArrowheads="1"/>
              </p:cNvSpPr>
              <p:nvPr/>
            </p:nvSpPr>
            <p:spPr bwMode="auto">
              <a:xfrm>
                <a:off x="106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5" name="Rectangle 118"/>
              <p:cNvSpPr>
                <a:spLocks noChangeArrowheads="1"/>
              </p:cNvSpPr>
              <p:nvPr/>
            </p:nvSpPr>
            <p:spPr bwMode="auto">
              <a:xfrm>
                <a:off x="106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6" name="Rectangle 119"/>
              <p:cNvSpPr>
                <a:spLocks noChangeArrowheads="1"/>
              </p:cNvSpPr>
              <p:nvPr/>
            </p:nvSpPr>
            <p:spPr bwMode="auto">
              <a:xfrm>
                <a:off x="106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7" name="Rectangle 120"/>
              <p:cNvSpPr>
                <a:spLocks noChangeArrowheads="1"/>
              </p:cNvSpPr>
              <p:nvPr/>
            </p:nvSpPr>
            <p:spPr bwMode="auto">
              <a:xfrm>
                <a:off x="106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8" name="Rectangle 121"/>
              <p:cNvSpPr>
                <a:spLocks noChangeArrowheads="1"/>
              </p:cNvSpPr>
              <p:nvPr/>
            </p:nvSpPr>
            <p:spPr bwMode="auto">
              <a:xfrm>
                <a:off x="106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89" name="Rectangle 122"/>
              <p:cNvSpPr>
                <a:spLocks noChangeArrowheads="1"/>
              </p:cNvSpPr>
              <p:nvPr/>
            </p:nvSpPr>
            <p:spPr bwMode="auto">
              <a:xfrm>
                <a:off x="106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0" name="Rectangle 123"/>
              <p:cNvSpPr>
                <a:spLocks noChangeArrowheads="1"/>
              </p:cNvSpPr>
              <p:nvPr/>
            </p:nvSpPr>
            <p:spPr bwMode="auto">
              <a:xfrm>
                <a:off x="106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1" name="Rectangle 124"/>
              <p:cNvSpPr>
                <a:spLocks noChangeArrowheads="1"/>
              </p:cNvSpPr>
              <p:nvPr/>
            </p:nvSpPr>
            <p:spPr bwMode="auto">
              <a:xfrm>
                <a:off x="106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2" name="Rectangle 125"/>
              <p:cNvSpPr>
                <a:spLocks noChangeArrowheads="1"/>
              </p:cNvSpPr>
              <p:nvPr/>
            </p:nvSpPr>
            <p:spPr bwMode="auto">
              <a:xfrm>
                <a:off x="106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3" name="Rectangle 126"/>
              <p:cNvSpPr>
                <a:spLocks noChangeArrowheads="1"/>
              </p:cNvSpPr>
              <p:nvPr/>
            </p:nvSpPr>
            <p:spPr bwMode="auto">
              <a:xfrm>
                <a:off x="106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4" name="Rectangle 127"/>
              <p:cNvSpPr>
                <a:spLocks noChangeArrowheads="1"/>
              </p:cNvSpPr>
              <p:nvPr/>
            </p:nvSpPr>
            <p:spPr bwMode="auto">
              <a:xfrm>
                <a:off x="106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5" name="Rectangle 128"/>
              <p:cNvSpPr>
                <a:spLocks noChangeArrowheads="1"/>
              </p:cNvSpPr>
              <p:nvPr/>
            </p:nvSpPr>
            <p:spPr bwMode="auto">
              <a:xfrm>
                <a:off x="106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6" name="Rectangle 129"/>
              <p:cNvSpPr>
                <a:spLocks noChangeArrowheads="1"/>
              </p:cNvSpPr>
              <p:nvPr/>
            </p:nvSpPr>
            <p:spPr bwMode="auto">
              <a:xfrm>
                <a:off x="106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7" name="Rectangle 130"/>
              <p:cNvSpPr>
                <a:spLocks noChangeArrowheads="1"/>
              </p:cNvSpPr>
              <p:nvPr/>
            </p:nvSpPr>
            <p:spPr bwMode="auto">
              <a:xfrm>
                <a:off x="106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8" name="Rectangle 131"/>
              <p:cNvSpPr>
                <a:spLocks noChangeArrowheads="1"/>
              </p:cNvSpPr>
              <p:nvPr/>
            </p:nvSpPr>
            <p:spPr bwMode="auto">
              <a:xfrm>
                <a:off x="106" y="1632"/>
                <a:ext cx="1981" cy="292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399" name="Rectangle 134"/>
              <p:cNvSpPr>
                <a:spLocks noChangeArrowheads="1"/>
              </p:cNvSpPr>
              <p:nvPr/>
            </p:nvSpPr>
            <p:spPr bwMode="auto">
              <a:xfrm>
                <a:off x="543" y="2024"/>
                <a:ext cx="1464" cy="2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0" name="Rectangle 135"/>
              <p:cNvSpPr>
                <a:spLocks noChangeArrowheads="1"/>
              </p:cNvSpPr>
              <p:nvPr/>
            </p:nvSpPr>
            <p:spPr bwMode="auto">
              <a:xfrm>
                <a:off x="543" y="2024"/>
                <a:ext cx="1464" cy="235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1" name="Rectangle 136"/>
              <p:cNvSpPr>
                <a:spLocks noChangeArrowheads="1"/>
              </p:cNvSpPr>
              <p:nvPr/>
            </p:nvSpPr>
            <p:spPr bwMode="auto">
              <a:xfrm>
                <a:off x="680" y="2104"/>
                <a:ext cx="118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Marco Conceptual</a:t>
                </a:r>
                <a:endParaRPr kumimoji="0" lang="es-CO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2" name="Rectangle 137"/>
              <p:cNvSpPr>
                <a:spLocks noChangeArrowheads="1"/>
              </p:cNvSpPr>
              <p:nvPr/>
            </p:nvSpPr>
            <p:spPr bwMode="auto">
              <a:xfrm>
                <a:off x="543" y="2359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3" name="Rectangle 138"/>
              <p:cNvSpPr>
                <a:spLocks noChangeArrowheads="1"/>
              </p:cNvSpPr>
              <p:nvPr/>
            </p:nvSpPr>
            <p:spPr bwMode="auto">
              <a:xfrm>
                <a:off x="543" y="2359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4" name="Rectangle 141"/>
              <p:cNvSpPr>
                <a:spLocks noChangeArrowheads="1"/>
              </p:cNvSpPr>
              <p:nvPr/>
            </p:nvSpPr>
            <p:spPr bwMode="auto">
              <a:xfrm>
                <a:off x="543" y="2694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5" name="Rectangle 142"/>
              <p:cNvSpPr>
                <a:spLocks noChangeArrowheads="1"/>
              </p:cNvSpPr>
              <p:nvPr/>
            </p:nvSpPr>
            <p:spPr bwMode="auto">
              <a:xfrm>
                <a:off x="543" y="2694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6" name="Rectangle 144"/>
              <p:cNvSpPr>
                <a:spLocks noChangeArrowheads="1"/>
              </p:cNvSpPr>
              <p:nvPr/>
            </p:nvSpPr>
            <p:spPr bwMode="auto">
              <a:xfrm>
                <a:off x="543" y="3029"/>
                <a:ext cx="146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7" name="Rectangle 145"/>
              <p:cNvSpPr>
                <a:spLocks noChangeArrowheads="1"/>
              </p:cNvSpPr>
              <p:nvPr/>
            </p:nvSpPr>
            <p:spPr bwMode="auto">
              <a:xfrm>
                <a:off x="543" y="3029"/>
                <a:ext cx="146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8" name="Rectangle 147"/>
              <p:cNvSpPr>
                <a:spLocks noChangeArrowheads="1"/>
              </p:cNvSpPr>
              <p:nvPr/>
            </p:nvSpPr>
            <p:spPr bwMode="auto">
              <a:xfrm>
                <a:off x="556" y="3327"/>
                <a:ext cx="1474" cy="2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09" name="Rectangle 148"/>
              <p:cNvSpPr>
                <a:spLocks noChangeArrowheads="1"/>
              </p:cNvSpPr>
              <p:nvPr/>
            </p:nvSpPr>
            <p:spPr bwMode="auto">
              <a:xfrm>
                <a:off x="556" y="3327"/>
                <a:ext cx="1402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0" name="Rectangle 150"/>
              <p:cNvSpPr>
                <a:spLocks noChangeArrowheads="1"/>
              </p:cNvSpPr>
              <p:nvPr/>
            </p:nvSpPr>
            <p:spPr bwMode="auto">
              <a:xfrm>
                <a:off x="2185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1" name="Rectangle 151"/>
              <p:cNvSpPr>
                <a:spLocks noChangeArrowheads="1"/>
              </p:cNvSpPr>
              <p:nvPr/>
            </p:nvSpPr>
            <p:spPr bwMode="auto">
              <a:xfrm>
                <a:off x="2185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2" name="Rectangle 152"/>
              <p:cNvSpPr>
                <a:spLocks noChangeArrowheads="1"/>
              </p:cNvSpPr>
              <p:nvPr/>
            </p:nvSpPr>
            <p:spPr bwMode="auto">
              <a:xfrm>
                <a:off x="2185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3" name="Rectangle 153"/>
              <p:cNvSpPr>
                <a:spLocks noChangeArrowheads="1"/>
              </p:cNvSpPr>
              <p:nvPr/>
            </p:nvSpPr>
            <p:spPr bwMode="auto">
              <a:xfrm>
                <a:off x="2185" y="1705"/>
                <a:ext cx="1981" cy="13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4" name="Rectangle 154"/>
              <p:cNvSpPr>
                <a:spLocks noChangeArrowheads="1"/>
              </p:cNvSpPr>
              <p:nvPr/>
            </p:nvSpPr>
            <p:spPr bwMode="auto">
              <a:xfrm>
                <a:off x="2185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5" name="Rectangle 155"/>
              <p:cNvSpPr>
                <a:spLocks noChangeArrowheads="1"/>
              </p:cNvSpPr>
              <p:nvPr/>
            </p:nvSpPr>
            <p:spPr bwMode="auto">
              <a:xfrm>
                <a:off x="2185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6" name="Rectangle 156"/>
              <p:cNvSpPr>
                <a:spLocks noChangeArrowheads="1"/>
              </p:cNvSpPr>
              <p:nvPr/>
            </p:nvSpPr>
            <p:spPr bwMode="auto">
              <a:xfrm>
                <a:off x="2185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7" name="Rectangle 158"/>
              <p:cNvSpPr>
                <a:spLocks noChangeArrowheads="1"/>
              </p:cNvSpPr>
              <p:nvPr/>
            </p:nvSpPr>
            <p:spPr bwMode="auto">
              <a:xfrm>
                <a:off x="2185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8" name="Rectangle 159"/>
              <p:cNvSpPr>
                <a:spLocks noChangeArrowheads="1"/>
              </p:cNvSpPr>
              <p:nvPr/>
            </p:nvSpPr>
            <p:spPr bwMode="auto">
              <a:xfrm>
                <a:off x="2185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19" name="Rectangle 160"/>
              <p:cNvSpPr>
                <a:spLocks noChangeArrowheads="1"/>
              </p:cNvSpPr>
              <p:nvPr/>
            </p:nvSpPr>
            <p:spPr bwMode="auto">
              <a:xfrm>
                <a:off x="2185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0" name="Rectangle 161"/>
              <p:cNvSpPr>
                <a:spLocks noChangeArrowheads="1"/>
              </p:cNvSpPr>
              <p:nvPr/>
            </p:nvSpPr>
            <p:spPr bwMode="auto">
              <a:xfrm>
                <a:off x="2185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1" name="Rectangle 162"/>
              <p:cNvSpPr>
                <a:spLocks noChangeArrowheads="1"/>
              </p:cNvSpPr>
              <p:nvPr/>
            </p:nvSpPr>
            <p:spPr bwMode="auto">
              <a:xfrm>
                <a:off x="2185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2" name="Rectangle 163"/>
              <p:cNvSpPr>
                <a:spLocks noChangeArrowheads="1"/>
              </p:cNvSpPr>
              <p:nvPr/>
            </p:nvSpPr>
            <p:spPr bwMode="auto">
              <a:xfrm>
                <a:off x="2185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3" name="Rectangle 164"/>
              <p:cNvSpPr>
                <a:spLocks noChangeArrowheads="1"/>
              </p:cNvSpPr>
              <p:nvPr/>
            </p:nvSpPr>
            <p:spPr bwMode="auto">
              <a:xfrm>
                <a:off x="2185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4" name="Rectangle 165"/>
              <p:cNvSpPr>
                <a:spLocks noChangeArrowheads="1"/>
              </p:cNvSpPr>
              <p:nvPr/>
            </p:nvSpPr>
            <p:spPr bwMode="auto">
              <a:xfrm>
                <a:off x="2185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5" name="Rectangle 166"/>
              <p:cNvSpPr>
                <a:spLocks noChangeArrowheads="1"/>
              </p:cNvSpPr>
              <p:nvPr/>
            </p:nvSpPr>
            <p:spPr bwMode="auto">
              <a:xfrm>
                <a:off x="2185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6" name="Rectangle 167"/>
              <p:cNvSpPr>
                <a:spLocks noChangeArrowheads="1"/>
              </p:cNvSpPr>
              <p:nvPr/>
            </p:nvSpPr>
            <p:spPr bwMode="auto">
              <a:xfrm>
                <a:off x="2185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7" name="Rectangle 168"/>
              <p:cNvSpPr>
                <a:spLocks noChangeArrowheads="1"/>
              </p:cNvSpPr>
              <p:nvPr/>
            </p:nvSpPr>
            <p:spPr bwMode="auto">
              <a:xfrm flipV="1">
                <a:off x="2185" y="1846"/>
                <a:ext cx="1981" cy="29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8" name="Rectangle 169"/>
              <p:cNvSpPr>
                <a:spLocks noChangeArrowheads="1"/>
              </p:cNvSpPr>
              <p:nvPr/>
            </p:nvSpPr>
            <p:spPr bwMode="auto">
              <a:xfrm>
                <a:off x="2185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29" name="Rectangle 170"/>
              <p:cNvSpPr>
                <a:spLocks noChangeArrowheads="1"/>
              </p:cNvSpPr>
              <p:nvPr/>
            </p:nvSpPr>
            <p:spPr bwMode="auto">
              <a:xfrm>
                <a:off x="2185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0" name="Rectangle 171"/>
              <p:cNvSpPr>
                <a:spLocks noChangeArrowheads="1"/>
              </p:cNvSpPr>
              <p:nvPr/>
            </p:nvSpPr>
            <p:spPr bwMode="auto">
              <a:xfrm>
                <a:off x="2185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1" name="Rectangle 172"/>
              <p:cNvSpPr>
                <a:spLocks noChangeArrowheads="1"/>
              </p:cNvSpPr>
              <p:nvPr/>
            </p:nvSpPr>
            <p:spPr bwMode="auto">
              <a:xfrm>
                <a:off x="2185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2" name="Rectangle 173"/>
              <p:cNvSpPr>
                <a:spLocks noChangeArrowheads="1"/>
              </p:cNvSpPr>
              <p:nvPr/>
            </p:nvSpPr>
            <p:spPr bwMode="auto">
              <a:xfrm>
                <a:off x="2185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3" name="Rectangle 174"/>
              <p:cNvSpPr>
                <a:spLocks noChangeArrowheads="1"/>
              </p:cNvSpPr>
              <p:nvPr/>
            </p:nvSpPr>
            <p:spPr bwMode="auto">
              <a:xfrm>
                <a:off x="2185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4" name="Rectangle 175"/>
              <p:cNvSpPr>
                <a:spLocks noChangeArrowheads="1"/>
              </p:cNvSpPr>
              <p:nvPr/>
            </p:nvSpPr>
            <p:spPr bwMode="auto">
              <a:xfrm>
                <a:off x="2185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5" name="Rectangle 176"/>
              <p:cNvSpPr>
                <a:spLocks noChangeArrowheads="1"/>
              </p:cNvSpPr>
              <p:nvPr/>
            </p:nvSpPr>
            <p:spPr bwMode="auto">
              <a:xfrm>
                <a:off x="2185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6" name="Rectangle 177"/>
              <p:cNvSpPr>
                <a:spLocks noChangeArrowheads="1"/>
              </p:cNvSpPr>
              <p:nvPr/>
            </p:nvSpPr>
            <p:spPr bwMode="auto">
              <a:xfrm>
                <a:off x="2185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7" name="Rectangle 178"/>
              <p:cNvSpPr>
                <a:spLocks noChangeArrowheads="1"/>
              </p:cNvSpPr>
              <p:nvPr/>
            </p:nvSpPr>
            <p:spPr bwMode="auto">
              <a:xfrm>
                <a:off x="2185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8" name="Rectangle 179"/>
              <p:cNvSpPr>
                <a:spLocks noChangeArrowheads="1"/>
              </p:cNvSpPr>
              <p:nvPr/>
            </p:nvSpPr>
            <p:spPr bwMode="auto">
              <a:xfrm>
                <a:off x="2185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39" name="Rectangle 180"/>
              <p:cNvSpPr>
                <a:spLocks noChangeArrowheads="1"/>
              </p:cNvSpPr>
              <p:nvPr/>
            </p:nvSpPr>
            <p:spPr bwMode="auto">
              <a:xfrm>
                <a:off x="2185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0" name="Rectangle 181"/>
              <p:cNvSpPr>
                <a:spLocks noChangeArrowheads="1"/>
              </p:cNvSpPr>
              <p:nvPr/>
            </p:nvSpPr>
            <p:spPr bwMode="auto">
              <a:xfrm>
                <a:off x="2185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1" name="Rectangle 182"/>
              <p:cNvSpPr>
                <a:spLocks noChangeArrowheads="1"/>
              </p:cNvSpPr>
              <p:nvPr/>
            </p:nvSpPr>
            <p:spPr bwMode="auto">
              <a:xfrm>
                <a:off x="2185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2" name="Rectangle 183"/>
              <p:cNvSpPr>
                <a:spLocks noChangeArrowheads="1"/>
              </p:cNvSpPr>
              <p:nvPr/>
            </p:nvSpPr>
            <p:spPr bwMode="auto">
              <a:xfrm>
                <a:off x="2185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3" name="Rectangle 184"/>
              <p:cNvSpPr>
                <a:spLocks noChangeArrowheads="1"/>
              </p:cNvSpPr>
              <p:nvPr/>
            </p:nvSpPr>
            <p:spPr bwMode="auto">
              <a:xfrm>
                <a:off x="2185" y="1632"/>
                <a:ext cx="2034" cy="30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4" name="Rectangle 191"/>
              <p:cNvSpPr>
                <a:spLocks noChangeArrowheads="1"/>
              </p:cNvSpPr>
              <p:nvPr/>
            </p:nvSpPr>
            <p:spPr bwMode="auto">
              <a:xfrm>
                <a:off x="2312" y="2024"/>
                <a:ext cx="1444" cy="235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5" name="Rectangle 192"/>
              <p:cNvSpPr>
                <a:spLocks noChangeArrowheads="1"/>
              </p:cNvSpPr>
              <p:nvPr/>
            </p:nvSpPr>
            <p:spPr bwMode="auto">
              <a:xfrm>
                <a:off x="2435" y="2104"/>
                <a:ext cx="1188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Marco Conceptual</a:t>
                </a:r>
                <a:endParaRPr kumimoji="0" lang="es-CO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6" name="Rectangle 193"/>
              <p:cNvSpPr>
                <a:spLocks noChangeArrowheads="1"/>
              </p:cNvSpPr>
              <p:nvPr/>
            </p:nvSpPr>
            <p:spPr bwMode="auto">
              <a:xfrm>
                <a:off x="2400" y="2350"/>
                <a:ext cx="1474" cy="2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7" name="Rectangle 194"/>
              <p:cNvSpPr>
                <a:spLocks noChangeArrowheads="1"/>
              </p:cNvSpPr>
              <p:nvPr/>
            </p:nvSpPr>
            <p:spPr bwMode="auto">
              <a:xfrm>
                <a:off x="2324" y="2359"/>
                <a:ext cx="141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8" name="Rectangle 199"/>
              <p:cNvSpPr>
                <a:spLocks noChangeArrowheads="1"/>
              </p:cNvSpPr>
              <p:nvPr/>
            </p:nvSpPr>
            <p:spPr bwMode="auto">
              <a:xfrm>
                <a:off x="2308" y="2694"/>
                <a:ext cx="144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449" name="Rectangle 202"/>
              <p:cNvSpPr>
                <a:spLocks noChangeArrowheads="1"/>
              </p:cNvSpPr>
              <p:nvPr/>
            </p:nvSpPr>
            <p:spPr bwMode="auto">
              <a:xfrm>
                <a:off x="2308" y="3029"/>
                <a:ext cx="1444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2308" y="1632"/>
              <a:ext cx="4232" cy="1935"/>
              <a:chOff x="2308" y="1632"/>
              <a:chExt cx="4232" cy="1935"/>
            </a:xfrm>
          </p:grpSpPr>
          <p:sp>
            <p:nvSpPr>
              <p:cNvPr id="112" name="Rectangle 206"/>
              <p:cNvSpPr>
                <a:spLocks noChangeArrowheads="1"/>
              </p:cNvSpPr>
              <p:nvPr/>
            </p:nvSpPr>
            <p:spPr bwMode="auto">
              <a:xfrm>
                <a:off x="2308" y="3331"/>
                <a:ext cx="1432" cy="236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13" name="Rectangle 208"/>
              <p:cNvSpPr>
                <a:spLocks noChangeArrowheads="1"/>
              </p:cNvSpPr>
              <p:nvPr/>
            </p:nvSpPr>
            <p:spPr bwMode="auto">
              <a:xfrm>
                <a:off x="4322" y="1632"/>
                <a:ext cx="1981" cy="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14" name="Rectangle 209"/>
              <p:cNvSpPr>
                <a:spLocks noChangeArrowheads="1"/>
              </p:cNvSpPr>
              <p:nvPr/>
            </p:nvSpPr>
            <p:spPr bwMode="auto">
              <a:xfrm>
                <a:off x="4322" y="1666"/>
                <a:ext cx="1981" cy="2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15" name="Rectangle 210"/>
              <p:cNvSpPr>
                <a:spLocks noChangeArrowheads="1"/>
              </p:cNvSpPr>
              <p:nvPr/>
            </p:nvSpPr>
            <p:spPr bwMode="auto">
              <a:xfrm>
                <a:off x="4322" y="1688"/>
                <a:ext cx="1981" cy="17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16" name="Rectangle 212"/>
              <p:cNvSpPr>
                <a:spLocks noChangeArrowheads="1"/>
              </p:cNvSpPr>
              <p:nvPr/>
            </p:nvSpPr>
            <p:spPr bwMode="auto">
              <a:xfrm>
                <a:off x="4322" y="1718"/>
                <a:ext cx="1981" cy="10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17" name="Rectangle 213"/>
              <p:cNvSpPr>
                <a:spLocks noChangeArrowheads="1"/>
              </p:cNvSpPr>
              <p:nvPr/>
            </p:nvSpPr>
            <p:spPr bwMode="auto">
              <a:xfrm>
                <a:off x="4322" y="1728"/>
                <a:ext cx="1981" cy="12"/>
              </a:xfrm>
              <a:prstGeom prst="rect">
                <a:avLst/>
              </a:prstGeom>
              <a:solidFill>
                <a:srgbClr val="F5FA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18" name="Rectangle 214"/>
              <p:cNvSpPr>
                <a:spLocks noChangeArrowheads="1"/>
              </p:cNvSpPr>
              <p:nvPr/>
            </p:nvSpPr>
            <p:spPr bwMode="auto">
              <a:xfrm>
                <a:off x="4322" y="1740"/>
                <a:ext cx="1981" cy="9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19" name="Rectangle 215"/>
              <p:cNvSpPr>
                <a:spLocks noChangeArrowheads="1"/>
              </p:cNvSpPr>
              <p:nvPr/>
            </p:nvSpPr>
            <p:spPr bwMode="auto">
              <a:xfrm>
                <a:off x="4322" y="1749"/>
                <a:ext cx="1981" cy="9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20" name="Rectangle 216"/>
              <p:cNvSpPr>
                <a:spLocks noChangeArrowheads="1"/>
              </p:cNvSpPr>
              <p:nvPr/>
            </p:nvSpPr>
            <p:spPr bwMode="auto">
              <a:xfrm>
                <a:off x="4322" y="1758"/>
                <a:ext cx="1981" cy="10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21" name="Rectangle 217"/>
              <p:cNvSpPr>
                <a:spLocks noChangeArrowheads="1"/>
              </p:cNvSpPr>
              <p:nvPr/>
            </p:nvSpPr>
            <p:spPr bwMode="auto">
              <a:xfrm>
                <a:off x="4322" y="1768"/>
                <a:ext cx="1981" cy="8"/>
              </a:xfrm>
              <a:prstGeom prst="rect">
                <a:avLst/>
              </a:prstGeom>
              <a:solidFill>
                <a:srgbClr val="ED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22" name="Rectangle 218"/>
              <p:cNvSpPr>
                <a:spLocks noChangeArrowheads="1"/>
              </p:cNvSpPr>
              <p:nvPr/>
            </p:nvSpPr>
            <p:spPr bwMode="auto">
              <a:xfrm>
                <a:off x="4322" y="1776"/>
                <a:ext cx="1981" cy="9"/>
              </a:xfrm>
              <a:prstGeom prst="rect">
                <a:avLst/>
              </a:prstGeom>
              <a:solidFill>
                <a:srgbClr val="EB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23" name="Rectangle 219"/>
              <p:cNvSpPr>
                <a:spLocks noChangeArrowheads="1"/>
              </p:cNvSpPr>
              <p:nvPr/>
            </p:nvSpPr>
            <p:spPr bwMode="auto">
              <a:xfrm>
                <a:off x="4322" y="1785"/>
                <a:ext cx="1981" cy="9"/>
              </a:xfrm>
              <a:prstGeom prst="rect">
                <a:avLst/>
              </a:prstGeom>
              <a:solidFill>
                <a:srgbClr val="E9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24" name="Rectangle 220"/>
              <p:cNvSpPr>
                <a:spLocks noChangeArrowheads="1"/>
              </p:cNvSpPr>
              <p:nvPr/>
            </p:nvSpPr>
            <p:spPr bwMode="auto">
              <a:xfrm>
                <a:off x="4322" y="1794"/>
                <a:ext cx="1981" cy="10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25" name="Rectangle 221"/>
              <p:cNvSpPr>
                <a:spLocks noChangeArrowheads="1"/>
              </p:cNvSpPr>
              <p:nvPr/>
            </p:nvSpPr>
            <p:spPr bwMode="auto">
              <a:xfrm>
                <a:off x="4322" y="1804"/>
                <a:ext cx="1981" cy="10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26" name="Rectangle 222"/>
              <p:cNvSpPr>
                <a:spLocks noChangeArrowheads="1"/>
              </p:cNvSpPr>
              <p:nvPr/>
            </p:nvSpPr>
            <p:spPr bwMode="auto">
              <a:xfrm>
                <a:off x="4322" y="1814"/>
                <a:ext cx="1981" cy="1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27" name="Rectangle 223"/>
              <p:cNvSpPr>
                <a:spLocks noChangeArrowheads="1"/>
              </p:cNvSpPr>
              <p:nvPr/>
            </p:nvSpPr>
            <p:spPr bwMode="auto">
              <a:xfrm>
                <a:off x="4322" y="1825"/>
                <a:ext cx="1981" cy="12"/>
              </a:xfrm>
              <a:prstGeom prst="rect">
                <a:avLst/>
              </a:prstGeom>
              <a:solidFill>
                <a:srgbClr val="E1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28" name="Rectangle 224"/>
              <p:cNvSpPr>
                <a:spLocks noChangeArrowheads="1"/>
              </p:cNvSpPr>
              <p:nvPr/>
            </p:nvSpPr>
            <p:spPr bwMode="auto">
              <a:xfrm>
                <a:off x="4322" y="1837"/>
                <a:ext cx="1981" cy="16"/>
              </a:xfrm>
              <a:prstGeom prst="rect">
                <a:avLst/>
              </a:prstGeom>
              <a:solidFill>
                <a:srgbClr val="DF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29" name="Rectangle 225"/>
              <p:cNvSpPr>
                <a:spLocks noChangeArrowheads="1"/>
              </p:cNvSpPr>
              <p:nvPr/>
            </p:nvSpPr>
            <p:spPr bwMode="auto">
              <a:xfrm>
                <a:off x="4322" y="1853"/>
                <a:ext cx="1981" cy="22"/>
              </a:xfrm>
              <a:prstGeom prst="rect">
                <a:avLst/>
              </a:prstGeom>
              <a:solidFill>
                <a:srgbClr val="DD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30" name="Rectangle 226"/>
              <p:cNvSpPr>
                <a:spLocks noChangeArrowheads="1"/>
              </p:cNvSpPr>
              <p:nvPr/>
            </p:nvSpPr>
            <p:spPr bwMode="auto">
              <a:xfrm>
                <a:off x="4322" y="1875"/>
                <a:ext cx="1981" cy="31"/>
              </a:xfrm>
              <a:prstGeom prst="rect">
                <a:avLst/>
              </a:prstGeom>
              <a:solidFill>
                <a:srgbClr val="DB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31" name="Rectangle 227"/>
              <p:cNvSpPr>
                <a:spLocks noChangeArrowheads="1"/>
              </p:cNvSpPr>
              <p:nvPr/>
            </p:nvSpPr>
            <p:spPr bwMode="auto">
              <a:xfrm>
                <a:off x="4322" y="1906"/>
                <a:ext cx="1981" cy="2"/>
              </a:xfrm>
              <a:prstGeom prst="rect">
                <a:avLst/>
              </a:prstGeom>
              <a:solidFill>
                <a:srgbClr val="DDEE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32" name="Rectangle 228"/>
              <p:cNvSpPr>
                <a:spLocks noChangeArrowheads="1"/>
              </p:cNvSpPr>
              <p:nvPr/>
            </p:nvSpPr>
            <p:spPr bwMode="auto">
              <a:xfrm>
                <a:off x="4322" y="1908"/>
                <a:ext cx="1981" cy="2"/>
              </a:xfrm>
              <a:prstGeom prst="rect">
                <a:avLst/>
              </a:prstGeom>
              <a:solidFill>
                <a:srgbClr val="E0EF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33" name="Rectangle 229"/>
              <p:cNvSpPr>
                <a:spLocks noChangeArrowheads="1"/>
              </p:cNvSpPr>
              <p:nvPr/>
            </p:nvSpPr>
            <p:spPr bwMode="auto">
              <a:xfrm>
                <a:off x="4322" y="1910"/>
                <a:ext cx="1981" cy="1"/>
              </a:xfrm>
              <a:prstGeom prst="rect">
                <a:avLst/>
              </a:prstGeom>
              <a:solidFill>
                <a:srgbClr val="E3F1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34" name="Rectangle 230"/>
              <p:cNvSpPr>
                <a:spLocks noChangeArrowheads="1"/>
              </p:cNvSpPr>
              <p:nvPr/>
            </p:nvSpPr>
            <p:spPr bwMode="auto">
              <a:xfrm>
                <a:off x="4322" y="1911"/>
                <a:ext cx="1981" cy="1"/>
              </a:xfrm>
              <a:prstGeom prst="rect">
                <a:avLst/>
              </a:prstGeom>
              <a:solidFill>
                <a:srgbClr val="E5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35" name="Rectangle 231"/>
              <p:cNvSpPr>
                <a:spLocks noChangeArrowheads="1"/>
              </p:cNvSpPr>
              <p:nvPr/>
            </p:nvSpPr>
            <p:spPr bwMode="auto">
              <a:xfrm>
                <a:off x="4322" y="1911"/>
                <a:ext cx="1981" cy="1"/>
              </a:xfrm>
              <a:prstGeom prst="rect">
                <a:avLst/>
              </a:prstGeom>
              <a:solidFill>
                <a:srgbClr val="E7F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36" name="Rectangle 232"/>
              <p:cNvSpPr>
                <a:spLocks noChangeArrowheads="1"/>
              </p:cNvSpPr>
              <p:nvPr/>
            </p:nvSpPr>
            <p:spPr bwMode="auto">
              <a:xfrm>
                <a:off x="4322" y="1912"/>
                <a:ext cx="1981" cy="1"/>
              </a:xfrm>
              <a:prstGeom prst="rect">
                <a:avLst/>
              </a:prstGeom>
              <a:solidFill>
                <a:srgbClr val="EA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37" name="Rectangle 233"/>
              <p:cNvSpPr>
                <a:spLocks noChangeArrowheads="1"/>
              </p:cNvSpPr>
              <p:nvPr/>
            </p:nvSpPr>
            <p:spPr bwMode="auto">
              <a:xfrm>
                <a:off x="4322" y="1913"/>
                <a:ext cx="1981" cy="1"/>
              </a:xfrm>
              <a:prstGeom prst="rect">
                <a:avLst/>
              </a:prstGeom>
              <a:solidFill>
                <a:srgbClr val="ECF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38" name="Rectangle 234"/>
              <p:cNvSpPr>
                <a:spLocks noChangeArrowheads="1"/>
              </p:cNvSpPr>
              <p:nvPr/>
            </p:nvSpPr>
            <p:spPr bwMode="auto">
              <a:xfrm>
                <a:off x="4322" y="1914"/>
                <a:ext cx="1981" cy="1"/>
              </a:xfrm>
              <a:prstGeom prst="rect">
                <a:avLst/>
              </a:prstGeom>
              <a:solidFill>
                <a:srgbClr val="EF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39" name="Rectangle 235"/>
              <p:cNvSpPr>
                <a:spLocks noChangeArrowheads="1"/>
              </p:cNvSpPr>
              <p:nvPr/>
            </p:nvSpPr>
            <p:spPr bwMode="auto">
              <a:xfrm>
                <a:off x="4322" y="1915"/>
                <a:ext cx="1981" cy="1"/>
              </a:xfrm>
              <a:prstGeom prst="rect">
                <a:avLst/>
              </a:prstGeom>
              <a:solidFill>
                <a:srgbClr val="F2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0" name="Rectangle 236"/>
              <p:cNvSpPr>
                <a:spLocks noChangeArrowheads="1"/>
              </p:cNvSpPr>
              <p:nvPr/>
            </p:nvSpPr>
            <p:spPr bwMode="auto">
              <a:xfrm>
                <a:off x="4322" y="1916"/>
                <a:ext cx="1981" cy="1"/>
              </a:xfrm>
              <a:prstGeom prst="rect">
                <a:avLst/>
              </a:prstGeom>
              <a:solidFill>
                <a:srgbClr val="F4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1" name="Rectangle 237"/>
              <p:cNvSpPr>
                <a:spLocks noChangeArrowheads="1"/>
              </p:cNvSpPr>
              <p:nvPr/>
            </p:nvSpPr>
            <p:spPr bwMode="auto">
              <a:xfrm>
                <a:off x="4322" y="1916"/>
                <a:ext cx="1981" cy="1"/>
              </a:xfrm>
              <a:prstGeom prst="rect">
                <a:avLst/>
              </a:prstGeom>
              <a:solidFill>
                <a:srgbClr val="F6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2" name="Rectangle 238"/>
              <p:cNvSpPr>
                <a:spLocks noChangeArrowheads="1"/>
              </p:cNvSpPr>
              <p:nvPr/>
            </p:nvSpPr>
            <p:spPr bwMode="auto">
              <a:xfrm>
                <a:off x="4322" y="1917"/>
                <a:ext cx="1981" cy="2"/>
              </a:xfrm>
              <a:prstGeom prst="rect">
                <a:avLst/>
              </a:prstGeom>
              <a:solidFill>
                <a:srgbClr val="F8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3" name="Rectangle 239"/>
              <p:cNvSpPr>
                <a:spLocks noChangeArrowheads="1"/>
              </p:cNvSpPr>
              <p:nvPr/>
            </p:nvSpPr>
            <p:spPr bwMode="auto">
              <a:xfrm>
                <a:off x="4322" y="1919"/>
                <a:ext cx="1981" cy="2"/>
              </a:xfrm>
              <a:prstGeom prst="rect">
                <a:avLst/>
              </a:prstGeom>
              <a:solidFill>
                <a:srgbClr val="FB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4" name="Rectangle 240"/>
              <p:cNvSpPr>
                <a:spLocks noChangeArrowheads="1"/>
              </p:cNvSpPr>
              <p:nvPr/>
            </p:nvSpPr>
            <p:spPr bwMode="auto">
              <a:xfrm>
                <a:off x="4322" y="1921"/>
                <a:ext cx="1981" cy="2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5" name="Rectangle 241"/>
              <p:cNvSpPr>
                <a:spLocks noChangeArrowheads="1"/>
              </p:cNvSpPr>
              <p:nvPr/>
            </p:nvSpPr>
            <p:spPr bwMode="auto">
              <a:xfrm>
                <a:off x="4322" y="1923"/>
                <a:ext cx="1981" cy="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6" name="Rectangle 242"/>
              <p:cNvSpPr>
                <a:spLocks noChangeArrowheads="1"/>
              </p:cNvSpPr>
              <p:nvPr/>
            </p:nvSpPr>
            <p:spPr bwMode="auto">
              <a:xfrm>
                <a:off x="4455" y="1632"/>
                <a:ext cx="1848" cy="292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7" name="Rectangle 252"/>
              <p:cNvSpPr>
                <a:spLocks noChangeArrowheads="1"/>
              </p:cNvSpPr>
              <p:nvPr/>
            </p:nvSpPr>
            <p:spPr bwMode="auto">
              <a:xfrm>
                <a:off x="4661" y="2037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8" name="Rectangle 254"/>
              <p:cNvSpPr>
                <a:spLocks noChangeArrowheads="1"/>
              </p:cNvSpPr>
              <p:nvPr/>
            </p:nvSpPr>
            <p:spPr bwMode="auto">
              <a:xfrm>
                <a:off x="4661" y="2039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49" name="Rectangle 255"/>
              <p:cNvSpPr>
                <a:spLocks noChangeArrowheads="1"/>
              </p:cNvSpPr>
              <p:nvPr/>
            </p:nvSpPr>
            <p:spPr bwMode="auto">
              <a:xfrm>
                <a:off x="4661" y="2040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0" name="Rectangle 256"/>
              <p:cNvSpPr>
                <a:spLocks noChangeArrowheads="1"/>
              </p:cNvSpPr>
              <p:nvPr/>
            </p:nvSpPr>
            <p:spPr bwMode="auto">
              <a:xfrm>
                <a:off x="4661" y="2041"/>
                <a:ext cx="1694" cy="2"/>
              </a:xfrm>
              <a:prstGeom prst="rect">
                <a:avLst/>
              </a:prstGeom>
              <a:solidFill>
                <a:srgbClr val="82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1" name="Rectangle 257"/>
              <p:cNvSpPr>
                <a:spLocks noChangeArrowheads="1"/>
              </p:cNvSpPr>
              <p:nvPr/>
            </p:nvSpPr>
            <p:spPr bwMode="auto">
              <a:xfrm>
                <a:off x="4661" y="2043"/>
                <a:ext cx="1694" cy="1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2" name="Rectangle 258"/>
              <p:cNvSpPr>
                <a:spLocks noChangeArrowheads="1"/>
              </p:cNvSpPr>
              <p:nvPr/>
            </p:nvSpPr>
            <p:spPr bwMode="auto">
              <a:xfrm>
                <a:off x="4661" y="2044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3" name="Rectangle 261"/>
              <p:cNvSpPr>
                <a:spLocks noChangeArrowheads="1"/>
              </p:cNvSpPr>
              <p:nvPr/>
            </p:nvSpPr>
            <p:spPr bwMode="auto">
              <a:xfrm>
                <a:off x="4661" y="2048"/>
                <a:ext cx="1694" cy="1"/>
              </a:xfrm>
              <a:prstGeom prst="rect">
                <a:avLst/>
              </a:prstGeom>
              <a:solidFill>
                <a:srgbClr val="8E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4" name="Rectangle 262"/>
              <p:cNvSpPr>
                <a:spLocks noChangeArrowheads="1"/>
              </p:cNvSpPr>
              <p:nvPr/>
            </p:nvSpPr>
            <p:spPr bwMode="auto">
              <a:xfrm>
                <a:off x="4661" y="2049"/>
                <a:ext cx="1694" cy="2"/>
              </a:xfrm>
              <a:prstGeom prst="rect">
                <a:avLst/>
              </a:prstGeom>
              <a:solidFill>
                <a:srgbClr val="91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5" name="Rectangle 264"/>
              <p:cNvSpPr>
                <a:spLocks noChangeArrowheads="1"/>
              </p:cNvSpPr>
              <p:nvPr/>
            </p:nvSpPr>
            <p:spPr bwMode="auto">
              <a:xfrm>
                <a:off x="4661" y="2053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6" name="Rectangle 265"/>
              <p:cNvSpPr>
                <a:spLocks noChangeArrowheads="1"/>
              </p:cNvSpPr>
              <p:nvPr/>
            </p:nvSpPr>
            <p:spPr bwMode="auto">
              <a:xfrm>
                <a:off x="4661" y="2054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7" name="Rectangle 267"/>
              <p:cNvSpPr>
                <a:spLocks noChangeArrowheads="1"/>
              </p:cNvSpPr>
              <p:nvPr/>
            </p:nvSpPr>
            <p:spPr bwMode="auto">
              <a:xfrm>
                <a:off x="4661" y="2056"/>
                <a:ext cx="1694" cy="1"/>
              </a:xfrm>
              <a:prstGeom prst="rect">
                <a:avLst/>
              </a:prstGeom>
              <a:solidFill>
                <a:srgbClr val="9D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8" name="Rectangle 270"/>
              <p:cNvSpPr>
                <a:spLocks noChangeArrowheads="1"/>
              </p:cNvSpPr>
              <p:nvPr/>
            </p:nvSpPr>
            <p:spPr bwMode="auto">
              <a:xfrm>
                <a:off x="4661" y="2059"/>
                <a:ext cx="1694" cy="2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59" name="Rectangle 271"/>
              <p:cNvSpPr>
                <a:spLocks noChangeArrowheads="1"/>
              </p:cNvSpPr>
              <p:nvPr/>
            </p:nvSpPr>
            <p:spPr bwMode="auto">
              <a:xfrm>
                <a:off x="4661" y="2061"/>
                <a:ext cx="1694" cy="2"/>
              </a:xfrm>
              <a:prstGeom prst="rect">
                <a:avLst/>
              </a:prstGeom>
              <a:solidFill>
                <a:srgbClr val="A6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0" name="Rectangle 272"/>
              <p:cNvSpPr>
                <a:spLocks noChangeArrowheads="1"/>
              </p:cNvSpPr>
              <p:nvPr/>
            </p:nvSpPr>
            <p:spPr bwMode="auto">
              <a:xfrm>
                <a:off x="4661" y="2063"/>
                <a:ext cx="1694" cy="1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1" name="Rectangle 275"/>
              <p:cNvSpPr>
                <a:spLocks noChangeArrowheads="1"/>
              </p:cNvSpPr>
              <p:nvPr/>
            </p:nvSpPr>
            <p:spPr bwMode="auto">
              <a:xfrm>
                <a:off x="4661" y="2067"/>
                <a:ext cx="1694" cy="1"/>
              </a:xfrm>
              <a:prstGeom prst="rect">
                <a:avLst/>
              </a:prstGeom>
              <a:solidFill>
                <a:srgbClr val="B0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2" name="Rectangle 276"/>
              <p:cNvSpPr>
                <a:spLocks noChangeArrowheads="1"/>
              </p:cNvSpPr>
              <p:nvPr/>
            </p:nvSpPr>
            <p:spPr bwMode="auto">
              <a:xfrm>
                <a:off x="4661" y="2068"/>
                <a:ext cx="1694" cy="2"/>
              </a:xfrm>
              <a:prstGeom prst="rect">
                <a:avLst/>
              </a:prstGeom>
              <a:solidFill>
                <a:srgbClr val="B2DC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3" name="Rectangle 277"/>
              <p:cNvSpPr>
                <a:spLocks noChangeArrowheads="1"/>
              </p:cNvSpPr>
              <p:nvPr/>
            </p:nvSpPr>
            <p:spPr bwMode="auto">
              <a:xfrm>
                <a:off x="4661" y="2070"/>
                <a:ext cx="1694" cy="1"/>
              </a:xfrm>
              <a:prstGeom prst="rect">
                <a:avLst/>
              </a:prstGeom>
              <a:solidFill>
                <a:srgbClr val="B5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4" name="Rectangle 283"/>
              <p:cNvSpPr>
                <a:spLocks noChangeArrowheads="1"/>
              </p:cNvSpPr>
              <p:nvPr/>
            </p:nvSpPr>
            <p:spPr bwMode="auto">
              <a:xfrm>
                <a:off x="4661" y="2076"/>
                <a:ext cx="1694" cy="1"/>
              </a:xfrm>
              <a:prstGeom prst="rect">
                <a:avLst/>
              </a:prstGeom>
              <a:solidFill>
                <a:srgbClr val="C1E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5" name="Rectangle 285"/>
              <p:cNvSpPr>
                <a:spLocks noChangeArrowheads="1"/>
              </p:cNvSpPr>
              <p:nvPr/>
            </p:nvSpPr>
            <p:spPr bwMode="auto">
              <a:xfrm>
                <a:off x="4661" y="2079"/>
                <a:ext cx="1694" cy="1"/>
              </a:xfrm>
              <a:prstGeom prst="rect">
                <a:avLst/>
              </a:prstGeom>
              <a:solidFill>
                <a:srgbClr val="C6E5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6" name="Rectangle 286"/>
              <p:cNvSpPr>
                <a:spLocks noChangeArrowheads="1"/>
              </p:cNvSpPr>
              <p:nvPr/>
            </p:nvSpPr>
            <p:spPr bwMode="auto">
              <a:xfrm>
                <a:off x="4661" y="2080"/>
                <a:ext cx="1694" cy="1"/>
              </a:xfrm>
              <a:prstGeom prst="rect">
                <a:avLst/>
              </a:prstGeom>
              <a:solidFill>
                <a:srgbClr val="C8E6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7" name="Rectangle 290"/>
              <p:cNvSpPr>
                <a:spLocks noChangeArrowheads="1"/>
              </p:cNvSpPr>
              <p:nvPr/>
            </p:nvSpPr>
            <p:spPr bwMode="auto">
              <a:xfrm>
                <a:off x="4661" y="2085"/>
                <a:ext cx="1694" cy="2"/>
              </a:xfrm>
              <a:prstGeom prst="rect">
                <a:avLst/>
              </a:prstGeom>
              <a:solidFill>
                <a:srgbClr val="D2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8" name="Rectangle 291"/>
              <p:cNvSpPr>
                <a:spLocks noChangeArrowheads="1"/>
              </p:cNvSpPr>
              <p:nvPr/>
            </p:nvSpPr>
            <p:spPr bwMode="auto">
              <a:xfrm>
                <a:off x="4661" y="2087"/>
                <a:ext cx="1694" cy="2"/>
              </a:xfrm>
              <a:prstGeom prst="rect">
                <a:avLst/>
              </a:prstGeom>
              <a:solidFill>
                <a:srgbClr val="D5EC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69" name="Rectangle 292"/>
              <p:cNvSpPr>
                <a:spLocks noChangeArrowheads="1"/>
              </p:cNvSpPr>
              <p:nvPr/>
            </p:nvSpPr>
            <p:spPr bwMode="auto">
              <a:xfrm>
                <a:off x="4661" y="2089"/>
                <a:ext cx="1694" cy="1"/>
              </a:xfrm>
              <a:prstGeom prst="rect">
                <a:avLst/>
              </a:prstGeom>
              <a:solidFill>
                <a:srgbClr val="D8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0" name="Rectangle 294"/>
              <p:cNvSpPr>
                <a:spLocks noChangeArrowheads="1"/>
              </p:cNvSpPr>
              <p:nvPr/>
            </p:nvSpPr>
            <p:spPr bwMode="auto">
              <a:xfrm>
                <a:off x="4661" y="2092"/>
                <a:ext cx="1694" cy="1"/>
              </a:xfrm>
              <a:prstGeom prst="rect">
                <a:avLst/>
              </a:prstGeom>
              <a:solidFill>
                <a:srgbClr val="DE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1" name="Rectangle 295"/>
              <p:cNvSpPr>
                <a:spLocks noChangeArrowheads="1"/>
              </p:cNvSpPr>
              <p:nvPr/>
            </p:nvSpPr>
            <p:spPr bwMode="auto">
              <a:xfrm>
                <a:off x="4661" y="2093"/>
                <a:ext cx="1694" cy="2"/>
              </a:xfrm>
              <a:prstGeom prst="rect">
                <a:avLst/>
              </a:prstGeom>
              <a:solidFill>
                <a:srgbClr val="E0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2" name="Rectangle 296"/>
              <p:cNvSpPr>
                <a:spLocks noChangeArrowheads="1"/>
              </p:cNvSpPr>
              <p:nvPr/>
            </p:nvSpPr>
            <p:spPr bwMode="auto">
              <a:xfrm>
                <a:off x="4661" y="2095"/>
                <a:ext cx="1694" cy="1"/>
              </a:xfrm>
              <a:prstGeom prst="rect">
                <a:avLst/>
              </a:prstGeom>
              <a:solidFill>
                <a:srgbClr val="E2F2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3" name="Rectangle 297"/>
              <p:cNvSpPr>
                <a:spLocks noChangeArrowheads="1"/>
              </p:cNvSpPr>
              <p:nvPr/>
            </p:nvSpPr>
            <p:spPr bwMode="auto">
              <a:xfrm>
                <a:off x="4661" y="2095"/>
                <a:ext cx="1694" cy="2"/>
              </a:xfrm>
              <a:prstGeom prst="rect">
                <a:avLst/>
              </a:prstGeom>
              <a:solidFill>
                <a:srgbClr val="E4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4" name="Rectangle 300"/>
              <p:cNvSpPr>
                <a:spLocks noChangeArrowheads="1"/>
              </p:cNvSpPr>
              <p:nvPr/>
            </p:nvSpPr>
            <p:spPr bwMode="auto">
              <a:xfrm>
                <a:off x="4661" y="2100"/>
                <a:ext cx="1694" cy="1"/>
              </a:xfrm>
              <a:prstGeom prst="rect">
                <a:avLst/>
              </a:prstGeom>
              <a:solidFill>
                <a:srgbClr val="ED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5" name="Rectangle 301"/>
              <p:cNvSpPr>
                <a:spLocks noChangeArrowheads="1"/>
              </p:cNvSpPr>
              <p:nvPr/>
            </p:nvSpPr>
            <p:spPr bwMode="auto">
              <a:xfrm>
                <a:off x="4661" y="2101"/>
                <a:ext cx="1694" cy="2"/>
              </a:xfrm>
              <a:prstGeom prst="rect">
                <a:avLst/>
              </a:prstGeom>
              <a:solidFill>
                <a:srgbClr val="EF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6" name="Rectangle 302"/>
              <p:cNvSpPr>
                <a:spLocks noChangeArrowheads="1"/>
              </p:cNvSpPr>
              <p:nvPr/>
            </p:nvSpPr>
            <p:spPr bwMode="auto">
              <a:xfrm>
                <a:off x="4661" y="2103"/>
                <a:ext cx="1694" cy="1"/>
              </a:xfrm>
              <a:prstGeom prst="rect">
                <a:avLst/>
              </a:prstGeom>
              <a:solidFill>
                <a:srgbClr val="F1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7" name="Rectangle 304"/>
              <p:cNvSpPr>
                <a:spLocks noChangeArrowheads="1"/>
              </p:cNvSpPr>
              <p:nvPr/>
            </p:nvSpPr>
            <p:spPr bwMode="auto">
              <a:xfrm>
                <a:off x="4661" y="2105"/>
                <a:ext cx="1694" cy="1"/>
              </a:xfrm>
              <a:prstGeom prst="rect">
                <a:avLst/>
              </a:prstGeom>
              <a:solidFill>
                <a:srgbClr val="F5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8" name="Rectangle 306"/>
              <p:cNvSpPr>
                <a:spLocks noChangeArrowheads="1"/>
              </p:cNvSpPr>
              <p:nvPr/>
            </p:nvSpPr>
            <p:spPr bwMode="auto">
              <a:xfrm>
                <a:off x="4661" y="2108"/>
                <a:ext cx="1694" cy="1"/>
              </a:xfrm>
              <a:prstGeom prst="rect">
                <a:avLst/>
              </a:prstGeom>
              <a:solidFill>
                <a:srgbClr val="FA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79" name="Rectangle 307"/>
              <p:cNvSpPr>
                <a:spLocks noChangeArrowheads="1"/>
              </p:cNvSpPr>
              <p:nvPr/>
            </p:nvSpPr>
            <p:spPr bwMode="auto">
              <a:xfrm>
                <a:off x="4661" y="2109"/>
                <a:ext cx="1694" cy="1"/>
              </a:xfrm>
              <a:prstGeom prst="rect">
                <a:avLst/>
              </a:prstGeom>
              <a:solidFill>
                <a:srgbClr val="FC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0" name="Rectangle 311"/>
              <p:cNvSpPr>
                <a:spLocks noChangeArrowheads="1"/>
              </p:cNvSpPr>
              <p:nvPr/>
            </p:nvSpPr>
            <p:spPr bwMode="auto">
              <a:xfrm>
                <a:off x="4661" y="2343"/>
                <a:ext cx="1694" cy="10"/>
              </a:xfrm>
              <a:prstGeom prst="rect">
                <a:avLst/>
              </a:prstGeom>
              <a:solidFill>
                <a:srgbClr val="72B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1" name="Rectangle 312"/>
              <p:cNvSpPr>
                <a:spLocks noChangeArrowheads="1"/>
              </p:cNvSpPr>
              <p:nvPr/>
            </p:nvSpPr>
            <p:spPr bwMode="auto">
              <a:xfrm>
                <a:off x="4661" y="2353"/>
                <a:ext cx="1694" cy="2"/>
              </a:xfrm>
              <a:prstGeom prst="rect">
                <a:avLst/>
              </a:prstGeom>
              <a:solidFill>
                <a:srgbClr val="74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2" name="Rectangle 313"/>
              <p:cNvSpPr>
                <a:spLocks noChangeArrowheads="1"/>
              </p:cNvSpPr>
              <p:nvPr/>
            </p:nvSpPr>
            <p:spPr bwMode="auto">
              <a:xfrm>
                <a:off x="4661" y="2355"/>
                <a:ext cx="1694" cy="1"/>
              </a:xfrm>
              <a:prstGeom prst="rect">
                <a:avLst/>
              </a:prstGeom>
              <a:solidFill>
                <a:srgbClr val="77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3" name="Rectangle 314"/>
              <p:cNvSpPr>
                <a:spLocks noChangeArrowheads="1"/>
              </p:cNvSpPr>
              <p:nvPr/>
            </p:nvSpPr>
            <p:spPr bwMode="auto">
              <a:xfrm>
                <a:off x="4661" y="2356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4" name="Rectangle 315"/>
              <p:cNvSpPr>
                <a:spLocks noChangeArrowheads="1"/>
              </p:cNvSpPr>
              <p:nvPr/>
            </p:nvSpPr>
            <p:spPr bwMode="auto">
              <a:xfrm>
                <a:off x="4661" y="2357"/>
                <a:ext cx="1694" cy="2"/>
              </a:xfrm>
              <a:prstGeom prst="rect">
                <a:avLst/>
              </a:prstGeom>
              <a:solidFill>
                <a:srgbClr val="7CC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5" name="Rectangle 316"/>
              <p:cNvSpPr>
                <a:spLocks noChangeArrowheads="1"/>
              </p:cNvSpPr>
              <p:nvPr/>
            </p:nvSpPr>
            <p:spPr bwMode="auto">
              <a:xfrm>
                <a:off x="4661" y="2359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6" name="Rectangle 317"/>
              <p:cNvSpPr>
                <a:spLocks noChangeArrowheads="1"/>
              </p:cNvSpPr>
              <p:nvPr/>
            </p:nvSpPr>
            <p:spPr bwMode="auto">
              <a:xfrm>
                <a:off x="4661" y="2360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7" name="Rectangle 318"/>
              <p:cNvSpPr>
                <a:spLocks noChangeArrowheads="1"/>
              </p:cNvSpPr>
              <p:nvPr/>
            </p:nvSpPr>
            <p:spPr bwMode="auto">
              <a:xfrm>
                <a:off x="4661" y="2361"/>
                <a:ext cx="1694" cy="1"/>
              </a:xfrm>
              <a:prstGeom prst="rect">
                <a:avLst/>
              </a:prstGeom>
              <a:solidFill>
                <a:srgbClr val="83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8" name="Rectangle 319"/>
              <p:cNvSpPr>
                <a:spLocks noChangeArrowheads="1"/>
              </p:cNvSpPr>
              <p:nvPr/>
            </p:nvSpPr>
            <p:spPr bwMode="auto">
              <a:xfrm>
                <a:off x="4661" y="2362"/>
                <a:ext cx="1694" cy="2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89" name="Rectangle 320"/>
              <p:cNvSpPr>
                <a:spLocks noChangeArrowheads="1"/>
              </p:cNvSpPr>
              <p:nvPr/>
            </p:nvSpPr>
            <p:spPr bwMode="auto">
              <a:xfrm>
                <a:off x="4661" y="2364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0" name="Rectangle 321"/>
              <p:cNvSpPr>
                <a:spLocks noChangeArrowheads="1"/>
              </p:cNvSpPr>
              <p:nvPr/>
            </p:nvSpPr>
            <p:spPr bwMode="auto">
              <a:xfrm>
                <a:off x="4661" y="2365"/>
                <a:ext cx="1694" cy="1"/>
              </a:xfrm>
              <a:prstGeom prst="rect">
                <a:avLst/>
              </a:prstGeom>
              <a:solidFill>
                <a:srgbClr val="89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1" name="Rectangle 322"/>
              <p:cNvSpPr>
                <a:spLocks noChangeArrowheads="1"/>
              </p:cNvSpPr>
              <p:nvPr/>
            </p:nvSpPr>
            <p:spPr bwMode="auto">
              <a:xfrm>
                <a:off x="4661" y="2366"/>
                <a:ext cx="1694" cy="1"/>
              </a:xfrm>
              <a:prstGeom prst="rect">
                <a:avLst/>
              </a:prstGeom>
              <a:solidFill>
                <a:srgbClr val="8B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2" name="Rectangle 323"/>
              <p:cNvSpPr>
                <a:spLocks noChangeArrowheads="1"/>
              </p:cNvSpPr>
              <p:nvPr/>
            </p:nvSpPr>
            <p:spPr bwMode="auto">
              <a:xfrm>
                <a:off x="4661" y="2367"/>
                <a:ext cx="1694" cy="1"/>
              </a:xfrm>
              <a:prstGeom prst="rect">
                <a:avLst/>
              </a:prstGeom>
              <a:solidFill>
                <a:srgbClr val="8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3" name="Rectangle 324"/>
              <p:cNvSpPr>
                <a:spLocks noChangeArrowheads="1"/>
              </p:cNvSpPr>
              <p:nvPr/>
            </p:nvSpPr>
            <p:spPr bwMode="auto">
              <a:xfrm>
                <a:off x="4661" y="2368"/>
                <a:ext cx="1694" cy="2"/>
              </a:xfrm>
              <a:prstGeom prst="rect">
                <a:avLst/>
              </a:pr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4" name="Rectangle 325"/>
              <p:cNvSpPr>
                <a:spLocks noChangeArrowheads="1"/>
              </p:cNvSpPr>
              <p:nvPr/>
            </p:nvSpPr>
            <p:spPr bwMode="auto">
              <a:xfrm>
                <a:off x="4661" y="2370"/>
                <a:ext cx="1694" cy="1"/>
              </a:xfrm>
              <a:prstGeom prst="rect">
                <a:avLst/>
              </a:prstGeom>
              <a:solidFill>
                <a:srgbClr val="92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5" name="Rectangle 326"/>
              <p:cNvSpPr>
                <a:spLocks noChangeArrowheads="1"/>
              </p:cNvSpPr>
              <p:nvPr/>
            </p:nvSpPr>
            <p:spPr bwMode="auto">
              <a:xfrm>
                <a:off x="4661" y="2371"/>
                <a:ext cx="1694" cy="1"/>
              </a:xfrm>
              <a:prstGeom prst="rect">
                <a:avLst/>
              </a:prstGeom>
              <a:solidFill>
                <a:srgbClr val="94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6" name="Rectangle 327"/>
              <p:cNvSpPr>
                <a:spLocks noChangeArrowheads="1"/>
              </p:cNvSpPr>
              <p:nvPr/>
            </p:nvSpPr>
            <p:spPr bwMode="auto">
              <a:xfrm>
                <a:off x="4661" y="2372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7" name="Rectangle 328"/>
              <p:cNvSpPr>
                <a:spLocks noChangeArrowheads="1"/>
              </p:cNvSpPr>
              <p:nvPr/>
            </p:nvSpPr>
            <p:spPr bwMode="auto">
              <a:xfrm>
                <a:off x="4661" y="2373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8" name="Rectangle 329"/>
              <p:cNvSpPr>
                <a:spLocks noChangeArrowheads="1"/>
              </p:cNvSpPr>
              <p:nvPr/>
            </p:nvSpPr>
            <p:spPr bwMode="auto">
              <a:xfrm>
                <a:off x="4661" y="2374"/>
                <a:ext cx="1694" cy="2"/>
              </a:xfrm>
              <a:prstGeom prst="rect">
                <a:avLst/>
              </a:prstGeom>
              <a:solidFill>
                <a:srgbClr val="9A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199" name="Rectangle 330"/>
              <p:cNvSpPr>
                <a:spLocks noChangeArrowheads="1"/>
              </p:cNvSpPr>
              <p:nvPr/>
            </p:nvSpPr>
            <p:spPr bwMode="auto">
              <a:xfrm>
                <a:off x="4661" y="2376"/>
                <a:ext cx="1694" cy="1"/>
              </a:xfrm>
              <a:prstGeom prst="rect">
                <a:avLst/>
              </a:prstGeom>
              <a:solidFill>
                <a:srgbClr val="9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0" name="Rectangle 331"/>
              <p:cNvSpPr>
                <a:spLocks noChangeArrowheads="1"/>
              </p:cNvSpPr>
              <p:nvPr/>
            </p:nvSpPr>
            <p:spPr bwMode="auto">
              <a:xfrm>
                <a:off x="4661" y="2376"/>
                <a:ext cx="1694" cy="1"/>
              </a:xfrm>
              <a:prstGeom prst="rect">
                <a:avLst/>
              </a:prstGeom>
              <a:solidFill>
                <a:srgbClr val="9E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1" name="Rectangle 332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94" cy="2"/>
              </a:xfrm>
              <a:prstGeom prst="rect">
                <a:avLst/>
              </a:prstGeom>
              <a:solidFill>
                <a:srgbClr val="A0D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2" name="Rectangle 333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94" cy="2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3" name="Rectangle 334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94" cy="1"/>
              </a:xfrm>
              <a:prstGeom prst="rect">
                <a:avLst/>
              </a:prstGeom>
              <a:solidFill>
                <a:srgbClr val="A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4" name="Rectangle 335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94" cy="1"/>
              </a:xfrm>
              <a:prstGeom prst="rect">
                <a:avLst/>
              </a:prstGeom>
              <a:solidFill>
                <a:srgbClr val="A7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5" name="Rectangle 336"/>
              <p:cNvSpPr>
                <a:spLocks noChangeArrowheads="1"/>
              </p:cNvSpPr>
              <p:nvPr/>
            </p:nvSpPr>
            <p:spPr bwMode="auto">
              <a:xfrm>
                <a:off x="4661" y="2382"/>
                <a:ext cx="1694" cy="2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6" name="Rectangle 337"/>
              <p:cNvSpPr>
                <a:spLocks noChangeArrowheads="1"/>
              </p:cNvSpPr>
              <p:nvPr/>
            </p:nvSpPr>
            <p:spPr bwMode="auto">
              <a:xfrm>
                <a:off x="4661" y="2384"/>
                <a:ext cx="1694" cy="2"/>
              </a:xfrm>
              <a:prstGeom prst="rect">
                <a:avLst/>
              </a:prstGeom>
              <a:solidFill>
                <a:srgbClr val="ACD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7" name="Rectangle 338"/>
              <p:cNvSpPr>
                <a:spLocks noChangeArrowheads="1"/>
              </p:cNvSpPr>
              <p:nvPr/>
            </p:nvSpPr>
            <p:spPr bwMode="auto">
              <a:xfrm>
                <a:off x="4661" y="2386"/>
                <a:ext cx="1694" cy="1"/>
              </a:xfrm>
              <a:prstGeom prst="rect">
                <a:avLst/>
              </a:prstGeom>
              <a:solidFill>
                <a:srgbClr val="AFD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8" name="Rectangle 339"/>
              <p:cNvSpPr>
                <a:spLocks noChangeArrowheads="1"/>
              </p:cNvSpPr>
              <p:nvPr/>
            </p:nvSpPr>
            <p:spPr bwMode="auto">
              <a:xfrm>
                <a:off x="4661" y="2387"/>
                <a:ext cx="1694" cy="2"/>
              </a:xfrm>
              <a:prstGeom prst="rect">
                <a:avLst/>
              </a:prstGeom>
              <a:solidFill>
                <a:srgbClr val="B2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09" name="Rectangle 340"/>
              <p:cNvSpPr>
                <a:spLocks noChangeArrowheads="1"/>
              </p:cNvSpPr>
              <p:nvPr/>
            </p:nvSpPr>
            <p:spPr bwMode="auto">
              <a:xfrm>
                <a:off x="4661" y="2389"/>
                <a:ext cx="1694" cy="1"/>
              </a:xfrm>
              <a:prstGeom prst="rect">
                <a:avLst/>
              </a:prstGeom>
              <a:solidFill>
                <a:srgbClr val="B4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0" name="Rectangle 341"/>
              <p:cNvSpPr>
                <a:spLocks noChangeArrowheads="1"/>
              </p:cNvSpPr>
              <p:nvPr/>
            </p:nvSpPr>
            <p:spPr bwMode="auto">
              <a:xfrm>
                <a:off x="4661" y="2390"/>
                <a:ext cx="1694" cy="1"/>
              </a:xfrm>
              <a:prstGeom prst="rect">
                <a:avLst/>
              </a:prstGeom>
              <a:solidFill>
                <a:srgbClr val="B6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1" name="Rectangle 342"/>
              <p:cNvSpPr>
                <a:spLocks noChangeArrowheads="1"/>
              </p:cNvSpPr>
              <p:nvPr/>
            </p:nvSpPr>
            <p:spPr bwMode="auto">
              <a:xfrm>
                <a:off x="4661" y="2391"/>
                <a:ext cx="1694" cy="1"/>
              </a:xfrm>
              <a:prstGeom prst="rect">
                <a:avLst/>
              </a:prstGeom>
              <a:solidFill>
                <a:srgbClr val="B8D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2" name="Rectangle 343"/>
              <p:cNvSpPr>
                <a:spLocks noChangeArrowheads="1"/>
              </p:cNvSpPr>
              <p:nvPr/>
            </p:nvSpPr>
            <p:spPr bwMode="auto">
              <a:xfrm>
                <a:off x="4661" y="2392"/>
                <a:ext cx="1694" cy="2"/>
              </a:xfrm>
              <a:prstGeom prst="rect">
                <a:avLst/>
              </a:prstGeom>
              <a:solidFill>
                <a:srgbClr val="BBE0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3" name="Rectangle 344"/>
              <p:cNvSpPr>
                <a:spLocks noChangeArrowheads="1"/>
              </p:cNvSpPr>
              <p:nvPr/>
            </p:nvSpPr>
            <p:spPr bwMode="auto">
              <a:xfrm>
                <a:off x="4661" y="2394"/>
                <a:ext cx="1694" cy="2"/>
              </a:xfrm>
              <a:prstGeom prst="rect">
                <a:avLst/>
              </a:prstGeom>
              <a:solidFill>
                <a:srgbClr val="BEE2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4" name="Rectangle 345"/>
              <p:cNvSpPr>
                <a:spLocks noChangeArrowheads="1"/>
              </p:cNvSpPr>
              <p:nvPr/>
            </p:nvSpPr>
            <p:spPr bwMode="auto">
              <a:xfrm>
                <a:off x="4661" y="2396"/>
                <a:ext cx="1694" cy="1"/>
              </a:xfrm>
              <a:prstGeom prst="rect">
                <a:avLst/>
              </a:prstGeom>
              <a:solidFill>
                <a:srgbClr val="C1E2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5" name="Rectangle 346"/>
              <p:cNvSpPr>
                <a:spLocks noChangeArrowheads="1"/>
              </p:cNvSpPr>
              <p:nvPr/>
            </p:nvSpPr>
            <p:spPr bwMode="auto">
              <a:xfrm>
                <a:off x="4661" y="2397"/>
                <a:ext cx="1694" cy="2"/>
              </a:xfrm>
              <a:prstGeom prst="rect">
                <a:avLst/>
              </a:prstGeom>
              <a:solidFill>
                <a:srgbClr val="C4E4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6" name="Rectangle 347"/>
              <p:cNvSpPr>
                <a:spLocks noChangeArrowheads="1"/>
              </p:cNvSpPr>
              <p:nvPr/>
            </p:nvSpPr>
            <p:spPr bwMode="auto">
              <a:xfrm>
                <a:off x="4661" y="2399"/>
                <a:ext cx="1694" cy="2"/>
              </a:xfrm>
              <a:prstGeom prst="rect">
                <a:avLst/>
              </a:prstGeom>
              <a:solidFill>
                <a:srgbClr val="C7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7" name="Rectangle 348"/>
              <p:cNvSpPr>
                <a:spLocks noChangeArrowheads="1"/>
              </p:cNvSpPr>
              <p:nvPr/>
            </p:nvSpPr>
            <p:spPr bwMode="auto">
              <a:xfrm>
                <a:off x="4661" y="2401"/>
                <a:ext cx="1694" cy="1"/>
              </a:xfrm>
              <a:prstGeom prst="rect">
                <a:avLst/>
              </a:prstGeom>
              <a:solidFill>
                <a:srgbClr val="CAE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8" name="Rectangle 349"/>
              <p:cNvSpPr>
                <a:spLocks noChangeArrowheads="1"/>
              </p:cNvSpPr>
              <p:nvPr/>
            </p:nvSpPr>
            <p:spPr bwMode="auto">
              <a:xfrm>
                <a:off x="4661" y="2401"/>
                <a:ext cx="1694" cy="2"/>
              </a:xfrm>
              <a:prstGeom prst="rect">
                <a:avLst/>
              </a:prstGeom>
              <a:solidFill>
                <a:srgbClr val="CCE8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19" name="Rectangle 350"/>
              <p:cNvSpPr>
                <a:spLocks noChangeArrowheads="1"/>
              </p:cNvSpPr>
              <p:nvPr/>
            </p:nvSpPr>
            <p:spPr bwMode="auto">
              <a:xfrm>
                <a:off x="4661" y="2403"/>
                <a:ext cx="1694" cy="1"/>
              </a:xfrm>
              <a:prstGeom prst="rect">
                <a:avLst/>
              </a:prstGeom>
              <a:solidFill>
                <a:srgbClr val="CE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0" name="Rectangle 351"/>
              <p:cNvSpPr>
                <a:spLocks noChangeArrowheads="1"/>
              </p:cNvSpPr>
              <p:nvPr/>
            </p:nvSpPr>
            <p:spPr bwMode="auto">
              <a:xfrm>
                <a:off x="4661" y="2404"/>
                <a:ext cx="1694" cy="2"/>
              </a:xfrm>
              <a:prstGeom prst="rect">
                <a:avLst/>
              </a:prstGeom>
              <a:solidFill>
                <a:srgbClr val="D0E9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1" name="Rectangle 352"/>
              <p:cNvSpPr>
                <a:spLocks noChangeArrowheads="1"/>
              </p:cNvSpPr>
              <p:nvPr/>
            </p:nvSpPr>
            <p:spPr bwMode="auto">
              <a:xfrm>
                <a:off x="4661" y="2406"/>
                <a:ext cx="1694" cy="1"/>
              </a:xfrm>
              <a:prstGeom prst="rect">
                <a:avLst/>
              </a:prstGeom>
              <a:solidFill>
                <a:srgbClr val="D3E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2" name="Rectangle 353"/>
              <p:cNvSpPr>
                <a:spLocks noChangeArrowheads="1"/>
              </p:cNvSpPr>
              <p:nvPr/>
            </p:nvSpPr>
            <p:spPr bwMode="auto">
              <a:xfrm>
                <a:off x="4661" y="2407"/>
                <a:ext cx="1694" cy="2"/>
              </a:xfrm>
              <a:prstGeom prst="rect">
                <a:avLst/>
              </a:prstGeom>
              <a:solidFill>
                <a:srgbClr val="D6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3" name="Rectangle 354"/>
              <p:cNvSpPr>
                <a:spLocks noChangeArrowheads="1"/>
              </p:cNvSpPr>
              <p:nvPr/>
            </p:nvSpPr>
            <p:spPr bwMode="auto">
              <a:xfrm>
                <a:off x="4661" y="2409"/>
                <a:ext cx="1694" cy="1"/>
              </a:xfrm>
              <a:prstGeom prst="rect">
                <a:avLst/>
              </a:prstGeom>
              <a:solidFill>
                <a:srgbClr val="D9E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4" name="Rectangle 355"/>
              <p:cNvSpPr>
                <a:spLocks noChangeArrowheads="1"/>
              </p:cNvSpPr>
              <p:nvPr/>
            </p:nvSpPr>
            <p:spPr bwMode="auto">
              <a:xfrm>
                <a:off x="4661" y="2410"/>
                <a:ext cx="1694" cy="2"/>
              </a:xfrm>
              <a:prstGeom prst="rect">
                <a:avLst/>
              </a:prstGeom>
              <a:solidFill>
                <a:srgbClr val="DBE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5" name="Rectangle 356"/>
              <p:cNvSpPr>
                <a:spLocks noChangeArrowheads="1"/>
              </p:cNvSpPr>
              <p:nvPr/>
            </p:nvSpPr>
            <p:spPr bwMode="auto">
              <a:xfrm>
                <a:off x="4661" y="2412"/>
                <a:ext cx="1694" cy="1"/>
              </a:xfrm>
              <a:prstGeom prst="rect">
                <a:avLst/>
              </a:prstGeom>
              <a:solidFill>
                <a:srgbClr val="DD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6" name="Rectangle 357"/>
              <p:cNvSpPr>
                <a:spLocks noChangeArrowheads="1"/>
              </p:cNvSpPr>
              <p:nvPr/>
            </p:nvSpPr>
            <p:spPr bwMode="auto">
              <a:xfrm>
                <a:off x="4661" y="2412"/>
                <a:ext cx="1694" cy="2"/>
              </a:xfrm>
              <a:prstGeom prst="rect">
                <a:avLst/>
              </a:prstGeom>
              <a:solidFill>
                <a:srgbClr val="DF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7" name="Rectangle 358"/>
              <p:cNvSpPr>
                <a:spLocks noChangeArrowheads="1"/>
              </p:cNvSpPr>
              <p:nvPr/>
            </p:nvSpPr>
            <p:spPr bwMode="auto">
              <a:xfrm>
                <a:off x="4661" y="2414"/>
                <a:ext cx="1694" cy="2"/>
              </a:xfrm>
              <a:prstGeom prst="rect">
                <a:avLst/>
              </a:prstGeom>
              <a:solidFill>
                <a:srgbClr val="E2F2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8" name="Rectangle 359"/>
              <p:cNvSpPr>
                <a:spLocks noChangeArrowheads="1"/>
              </p:cNvSpPr>
              <p:nvPr/>
            </p:nvSpPr>
            <p:spPr bwMode="auto">
              <a:xfrm>
                <a:off x="4661" y="2416"/>
                <a:ext cx="1694" cy="1"/>
              </a:xfrm>
              <a:prstGeom prst="rect">
                <a:avLst/>
              </a:prstGeom>
              <a:solidFill>
                <a:srgbClr val="E5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29" name="Rectangle 360"/>
              <p:cNvSpPr>
                <a:spLocks noChangeArrowheads="1"/>
              </p:cNvSpPr>
              <p:nvPr/>
            </p:nvSpPr>
            <p:spPr bwMode="auto">
              <a:xfrm>
                <a:off x="4661" y="2417"/>
                <a:ext cx="1694" cy="1"/>
              </a:xfrm>
              <a:prstGeom prst="rect">
                <a:avLst/>
              </a:prstGeom>
              <a:solidFill>
                <a:srgbClr val="E8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0" name="Rectangle 361"/>
              <p:cNvSpPr>
                <a:spLocks noChangeArrowheads="1"/>
              </p:cNvSpPr>
              <p:nvPr/>
            </p:nvSpPr>
            <p:spPr bwMode="auto">
              <a:xfrm>
                <a:off x="4661" y="2418"/>
                <a:ext cx="1694" cy="2"/>
              </a:xfrm>
              <a:prstGeom prst="rect">
                <a:avLst/>
              </a:prstGeom>
              <a:solidFill>
                <a:srgbClr val="EAF5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1" name="Rectangle 362"/>
              <p:cNvSpPr>
                <a:spLocks noChangeArrowheads="1"/>
              </p:cNvSpPr>
              <p:nvPr/>
            </p:nvSpPr>
            <p:spPr bwMode="auto">
              <a:xfrm>
                <a:off x="4661" y="2420"/>
                <a:ext cx="1694" cy="1"/>
              </a:xfrm>
              <a:prstGeom prst="rect">
                <a:avLst/>
              </a:prstGeom>
              <a:solidFill>
                <a:srgbClr val="ECF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2" name="Rectangle 363"/>
              <p:cNvSpPr>
                <a:spLocks noChangeArrowheads="1"/>
              </p:cNvSpPr>
              <p:nvPr/>
            </p:nvSpPr>
            <p:spPr bwMode="auto">
              <a:xfrm>
                <a:off x="4661" y="2421"/>
                <a:ext cx="1694" cy="1"/>
              </a:xfrm>
              <a:prstGeom prst="rect">
                <a:avLst/>
              </a:prstGeom>
              <a:solidFill>
                <a:srgbClr val="EE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3" name="Rectangle 364"/>
              <p:cNvSpPr>
                <a:spLocks noChangeArrowheads="1"/>
              </p:cNvSpPr>
              <p:nvPr/>
            </p:nvSpPr>
            <p:spPr bwMode="auto">
              <a:xfrm>
                <a:off x="4661" y="2422"/>
                <a:ext cx="1694" cy="1"/>
              </a:xfrm>
              <a:prstGeom prst="rect">
                <a:avLst/>
              </a:prstGeom>
              <a:solidFill>
                <a:srgbClr val="F1F8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4" name="Rectangle 365"/>
              <p:cNvSpPr>
                <a:spLocks noChangeArrowheads="1"/>
              </p:cNvSpPr>
              <p:nvPr/>
            </p:nvSpPr>
            <p:spPr bwMode="auto">
              <a:xfrm>
                <a:off x="4661" y="2423"/>
                <a:ext cx="1694" cy="2"/>
              </a:xfrm>
              <a:prstGeom prst="rect">
                <a:avLst/>
              </a:prstGeom>
              <a:solidFill>
                <a:srgbClr val="F3F9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5" name="Rectangle 366"/>
              <p:cNvSpPr>
                <a:spLocks noChangeArrowheads="1"/>
              </p:cNvSpPr>
              <p:nvPr/>
            </p:nvSpPr>
            <p:spPr bwMode="auto">
              <a:xfrm>
                <a:off x="4661" y="2425"/>
                <a:ext cx="1694" cy="1"/>
              </a:xfrm>
              <a:prstGeom prst="rect">
                <a:avLst/>
              </a:prstGeom>
              <a:solidFill>
                <a:srgbClr val="F5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6" name="Rectangle 367"/>
              <p:cNvSpPr>
                <a:spLocks noChangeArrowheads="1"/>
              </p:cNvSpPr>
              <p:nvPr/>
            </p:nvSpPr>
            <p:spPr bwMode="auto">
              <a:xfrm>
                <a:off x="4661" y="2426"/>
                <a:ext cx="1694" cy="1"/>
              </a:xfrm>
              <a:prstGeom prst="rect">
                <a:avLst/>
              </a:prstGeom>
              <a:solidFill>
                <a:srgbClr val="F7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7" name="Rectangle 368"/>
              <p:cNvSpPr>
                <a:spLocks noChangeArrowheads="1"/>
              </p:cNvSpPr>
              <p:nvPr/>
            </p:nvSpPr>
            <p:spPr bwMode="auto">
              <a:xfrm>
                <a:off x="4661" y="2427"/>
                <a:ext cx="1694" cy="1"/>
              </a:xfrm>
              <a:prstGeom prst="rect">
                <a:avLst/>
              </a:prstGeom>
              <a:solidFill>
                <a:srgbClr val="F9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8" name="Rectangle 369"/>
              <p:cNvSpPr>
                <a:spLocks noChangeArrowheads="1"/>
              </p:cNvSpPr>
              <p:nvPr/>
            </p:nvSpPr>
            <p:spPr bwMode="auto">
              <a:xfrm>
                <a:off x="4661" y="2428"/>
                <a:ext cx="1694" cy="1"/>
              </a:xfrm>
              <a:prstGeom prst="rect">
                <a:avLst/>
              </a:prstGeom>
              <a:solidFill>
                <a:srgbClr val="FB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39" name="Rectangle 370"/>
              <p:cNvSpPr>
                <a:spLocks noChangeArrowheads="1"/>
              </p:cNvSpPr>
              <p:nvPr/>
            </p:nvSpPr>
            <p:spPr bwMode="auto">
              <a:xfrm>
                <a:off x="4661" y="2429"/>
                <a:ext cx="1694" cy="1"/>
              </a:xfrm>
              <a:prstGeom prst="rect">
                <a:avLst/>
              </a:prstGeom>
              <a:solidFill>
                <a:srgbClr val="FDF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0" name="Rectangle 371"/>
              <p:cNvSpPr>
                <a:spLocks noChangeArrowheads="1"/>
              </p:cNvSpPr>
              <p:nvPr/>
            </p:nvSpPr>
            <p:spPr bwMode="auto">
              <a:xfrm>
                <a:off x="4661" y="2430"/>
                <a:ext cx="1694" cy="1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1" name="Rectangle 372"/>
              <p:cNvSpPr>
                <a:spLocks noChangeArrowheads="1"/>
              </p:cNvSpPr>
              <p:nvPr/>
            </p:nvSpPr>
            <p:spPr bwMode="auto">
              <a:xfrm>
                <a:off x="4661" y="2343"/>
                <a:ext cx="1694" cy="237"/>
              </a:xfrm>
              <a:prstGeom prst="rect">
                <a:avLst/>
              </a:prstGeom>
              <a:noFill/>
              <a:ln w="22" cap="flat">
                <a:solidFill>
                  <a:srgbClr val="9C9CD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2" name="Rectangle 375"/>
              <p:cNvSpPr>
                <a:spLocks noChangeArrowheads="1"/>
              </p:cNvSpPr>
              <p:nvPr/>
            </p:nvSpPr>
            <p:spPr bwMode="auto">
              <a:xfrm>
                <a:off x="4661" y="2686"/>
                <a:ext cx="1694" cy="10"/>
              </a:xfrm>
              <a:prstGeom prst="rect">
                <a:avLst/>
              </a:prstGeom>
              <a:solidFill>
                <a:srgbClr val="72B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3" name="Rectangle 376"/>
              <p:cNvSpPr>
                <a:spLocks noChangeArrowheads="1"/>
              </p:cNvSpPr>
              <p:nvPr/>
            </p:nvSpPr>
            <p:spPr bwMode="auto">
              <a:xfrm>
                <a:off x="4661" y="2696"/>
                <a:ext cx="1694" cy="2"/>
              </a:xfrm>
              <a:prstGeom prst="rect">
                <a:avLst/>
              </a:prstGeom>
              <a:solidFill>
                <a:srgbClr val="74C0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4" name="Rectangle 377"/>
              <p:cNvSpPr>
                <a:spLocks noChangeArrowheads="1"/>
              </p:cNvSpPr>
              <p:nvPr/>
            </p:nvSpPr>
            <p:spPr bwMode="auto">
              <a:xfrm>
                <a:off x="4661" y="2698"/>
                <a:ext cx="1694" cy="1"/>
              </a:xfrm>
              <a:prstGeom prst="rect">
                <a:avLst/>
              </a:prstGeom>
              <a:solidFill>
                <a:srgbClr val="77C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5" name="Rectangle 378"/>
              <p:cNvSpPr>
                <a:spLocks noChangeArrowheads="1"/>
              </p:cNvSpPr>
              <p:nvPr/>
            </p:nvSpPr>
            <p:spPr bwMode="auto">
              <a:xfrm>
                <a:off x="4661" y="2699"/>
                <a:ext cx="1694" cy="1"/>
              </a:xfrm>
              <a:prstGeom prst="rect">
                <a:avLst/>
              </a:prstGeom>
              <a:solidFill>
                <a:srgbClr val="7AC3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6" name="Rectangle 379"/>
              <p:cNvSpPr>
                <a:spLocks noChangeArrowheads="1"/>
              </p:cNvSpPr>
              <p:nvPr/>
            </p:nvSpPr>
            <p:spPr bwMode="auto">
              <a:xfrm>
                <a:off x="4661" y="2700"/>
                <a:ext cx="1694" cy="2"/>
              </a:xfrm>
              <a:prstGeom prst="rect">
                <a:avLst/>
              </a:prstGeom>
              <a:solidFill>
                <a:srgbClr val="7CC3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7" name="Rectangle 380"/>
              <p:cNvSpPr>
                <a:spLocks noChangeArrowheads="1"/>
              </p:cNvSpPr>
              <p:nvPr/>
            </p:nvSpPr>
            <p:spPr bwMode="auto">
              <a:xfrm>
                <a:off x="4661" y="2702"/>
                <a:ext cx="1694" cy="1"/>
              </a:xfrm>
              <a:prstGeom prst="rect">
                <a:avLst/>
              </a:prstGeom>
              <a:solidFill>
                <a:srgbClr val="7EC5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8" name="Rectangle 381"/>
              <p:cNvSpPr>
                <a:spLocks noChangeArrowheads="1"/>
              </p:cNvSpPr>
              <p:nvPr/>
            </p:nvSpPr>
            <p:spPr bwMode="auto">
              <a:xfrm>
                <a:off x="4661" y="2703"/>
                <a:ext cx="1694" cy="1"/>
              </a:xfrm>
              <a:prstGeom prst="rect">
                <a:avLst/>
              </a:prstGeom>
              <a:solidFill>
                <a:srgbClr val="80C6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49" name="Rectangle 382"/>
              <p:cNvSpPr>
                <a:spLocks noChangeArrowheads="1"/>
              </p:cNvSpPr>
              <p:nvPr/>
            </p:nvSpPr>
            <p:spPr bwMode="auto">
              <a:xfrm>
                <a:off x="4661" y="2704"/>
                <a:ext cx="1694" cy="1"/>
              </a:xfrm>
              <a:prstGeom prst="rect">
                <a:avLst/>
              </a:prstGeom>
              <a:solidFill>
                <a:srgbClr val="83C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0" name="Rectangle 383"/>
              <p:cNvSpPr>
                <a:spLocks noChangeArrowheads="1"/>
              </p:cNvSpPr>
              <p:nvPr/>
            </p:nvSpPr>
            <p:spPr bwMode="auto">
              <a:xfrm>
                <a:off x="4661" y="2705"/>
                <a:ext cx="1694" cy="2"/>
              </a:xfrm>
              <a:prstGeom prst="rect">
                <a:avLst/>
              </a:prstGeom>
              <a:solidFill>
                <a:srgbClr val="85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1" name="Rectangle 384"/>
              <p:cNvSpPr>
                <a:spLocks noChangeArrowheads="1"/>
              </p:cNvSpPr>
              <p:nvPr/>
            </p:nvSpPr>
            <p:spPr bwMode="auto">
              <a:xfrm>
                <a:off x="4661" y="2707"/>
                <a:ext cx="1694" cy="1"/>
              </a:xfrm>
              <a:prstGeom prst="rect">
                <a:avLst/>
              </a:prstGeom>
              <a:solidFill>
                <a:srgbClr val="87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2" name="Rectangle 385"/>
              <p:cNvSpPr>
                <a:spLocks noChangeArrowheads="1"/>
              </p:cNvSpPr>
              <p:nvPr/>
            </p:nvSpPr>
            <p:spPr bwMode="auto">
              <a:xfrm>
                <a:off x="4661" y="2708"/>
                <a:ext cx="1694" cy="1"/>
              </a:xfrm>
              <a:prstGeom prst="rect">
                <a:avLst/>
              </a:prstGeom>
              <a:solidFill>
                <a:srgbClr val="89C9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3" name="Rectangle 386"/>
              <p:cNvSpPr>
                <a:spLocks noChangeArrowheads="1"/>
              </p:cNvSpPr>
              <p:nvPr/>
            </p:nvSpPr>
            <p:spPr bwMode="auto">
              <a:xfrm>
                <a:off x="4661" y="2708"/>
                <a:ext cx="1694" cy="2"/>
              </a:xfrm>
              <a:prstGeom prst="rect">
                <a:avLst/>
              </a:prstGeom>
              <a:solidFill>
                <a:srgbClr val="8BCA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4" name="Rectangle 387"/>
              <p:cNvSpPr>
                <a:spLocks noChangeArrowheads="1"/>
              </p:cNvSpPr>
              <p:nvPr/>
            </p:nvSpPr>
            <p:spPr bwMode="auto">
              <a:xfrm>
                <a:off x="4661" y="2710"/>
                <a:ext cx="1694" cy="1"/>
              </a:xfrm>
              <a:prstGeom prst="rect">
                <a:avLst/>
              </a:prstGeom>
              <a:solidFill>
                <a:srgbClr val="8D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5" name="Rectangle 388"/>
              <p:cNvSpPr>
                <a:spLocks noChangeArrowheads="1"/>
              </p:cNvSpPr>
              <p:nvPr/>
            </p:nvSpPr>
            <p:spPr bwMode="auto">
              <a:xfrm>
                <a:off x="4661" y="2711"/>
                <a:ext cx="1694" cy="2"/>
              </a:xfrm>
              <a:prstGeom prst="rect">
                <a:avLst/>
              </a:prstGeom>
              <a:solidFill>
                <a:srgbClr val="8FCC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6" name="Rectangle 389"/>
              <p:cNvSpPr>
                <a:spLocks noChangeArrowheads="1"/>
              </p:cNvSpPr>
              <p:nvPr/>
            </p:nvSpPr>
            <p:spPr bwMode="auto">
              <a:xfrm>
                <a:off x="4661" y="2713"/>
                <a:ext cx="1694" cy="1"/>
              </a:xfrm>
              <a:prstGeom prst="rect">
                <a:avLst/>
              </a:prstGeom>
              <a:solidFill>
                <a:srgbClr val="92C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7" name="Rectangle 390"/>
              <p:cNvSpPr>
                <a:spLocks noChangeArrowheads="1"/>
              </p:cNvSpPr>
              <p:nvPr/>
            </p:nvSpPr>
            <p:spPr bwMode="auto">
              <a:xfrm>
                <a:off x="4661" y="2713"/>
                <a:ext cx="1694" cy="2"/>
              </a:xfrm>
              <a:prstGeom prst="rect">
                <a:avLst/>
              </a:prstGeom>
              <a:solidFill>
                <a:srgbClr val="94C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8" name="Rectangle 391"/>
              <p:cNvSpPr>
                <a:spLocks noChangeArrowheads="1"/>
              </p:cNvSpPr>
              <p:nvPr/>
            </p:nvSpPr>
            <p:spPr bwMode="auto">
              <a:xfrm>
                <a:off x="4661" y="2715"/>
                <a:ext cx="1694" cy="1"/>
              </a:xfrm>
              <a:prstGeom prst="rect">
                <a:avLst/>
              </a:prstGeom>
              <a:solidFill>
                <a:srgbClr val="96C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59" name="Rectangle 392"/>
              <p:cNvSpPr>
                <a:spLocks noChangeArrowheads="1"/>
              </p:cNvSpPr>
              <p:nvPr/>
            </p:nvSpPr>
            <p:spPr bwMode="auto">
              <a:xfrm>
                <a:off x="4661" y="2716"/>
                <a:ext cx="1694" cy="1"/>
              </a:xfrm>
              <a:prstGeom prst="rect">
                <a:avLst/>
              </a:prstGeom>
              <a:solidFill>
                <a:srgbClr val="98D0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0" name="Rectangle 393"/>
              <p:cNvSpPr>
                <a:spLocks noChangeArrowheads="1"/>
              </p:cNvSpPr>
              <p:nvPr/>
            </p:nvSpPr>
            <p:spPr bwMode="auto">
              <a:xfrm>
                <a:off x="4661" y="2717"/>
                <a:ext cx="1694" cy="1"/>
              </a:xfrm>
              <a:prstGeom prst="rect">
                <a:avLst/>
              </a:prstGeom>
              <a:solidFill>
                <a:srgbClr val="9A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1" name="Rectangle 394"/>
              <p:cNvSpPr>
                <a:spLocks noChangeArrowheads="1"/>
              </p:cNvSpPr>
              <p:nvPr/>
            </p:nvSpPr>
            <p:spPr bwMode="auto">
              <a:xfrm>
                <a:off x="4846" y="2718"/>
                <a:ext cx="1694" cy="1"/>
              </a:xfrm>
              <a:prstGeom prst="rect">
                <a:avLst/>
              </a:prstGeom>
              <a:solidFill>
                <a:srgbClr val="9C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2" name="Rectangle 395"/>
              <p:cNvSpPr>
                <a:spLocks noChangeArrowheads="1"/>
              </p:cNvSpPr>
              <p:nvPr/>
            </p:nvSpPr>
            <p:spPr bwMode="auto">
              <a:xfrm>
                <a:off x="4661" y="2719"/>
                <a:ext cx="1694" cy="1"/>
              </a:xfrm>
              <a:prstGeom prst="rect">
                <a:avLst/>
              </a:prstGeom>
              <a:solidFill>
                <a:srgbClr val="9ED3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3" name="Rectangle 396"/>
              <p:cNvSpPr>
                <a:spLocks noChangeArrowheads="1"/>
              </p:cNvSpPr>
              <p:nvPr/>
            </p:nvSpPr>
            <p:spPr bwMode="auto">
              <a:xfrm>
                <a:off x="4661" y="2720"/>
                <a:ext cx="1694" cy="2"/>
              </a:xfrm>
              <a:prstGeom prst="rect">
                <a:avLst/>
              </a:prstGeom>
              <a:solidFill>
                <a:srgbClr val="A0D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4" name="Rectangle 397"/>
              <p:cNvSpPr>
                <a:spLocks noChangeArrowheads="1"/>
              </p:cNvSpPr>
              <p:nvPr/>
            </p:nvSpPr>
            <p:spPr bwMode="auto">
              <a:xfrm>
                <a:off x="4661" y="2722"/>
                <a:ext cx="1694" cy="1"/>
              </a:xfrm>
              <a:prstGeom prst="rect">
                <a:avLst/>
              </a:prstGeom>
              <a:solidFill>
                <a:srgbClr val="A3D5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5" name="Rectangle 398"/>
              <p:cNvSpPr>
                <a:spLocks noChangeArrowheads="1"/>
              </p:cNvSpPr>
              <p:nvPr/>
            </p:nvSpPr>
            <p:spPr bwMode="auto">
              <a:xfrm>
                <a:off x="4661" y="2723"/>
                <a:ext cx="1694" cy="1"/>
              </a:xfrm>
              <a:prstGeom prst="rect">
                <a:avLst/>
              </a:prstGeom>
              <a:solidFill>
                <a:srgbClr val="A5D6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6" name="Rectangle 399"/>
              <p:cNvSpPr>
                <a:spLocks noChangeArrowheads="1"/>
              </p:cNvSpPr>
              <p:nvPr/>
            </p:nvSpPr>
            <p:spPr bwMode="auto">
              <a:xfrm>
                <a:off x="4661" y="2724"/>
                <a:ext cx="1694" cy="1"/>
              </a:xfrm>
              <a:prstGeom prst="rect">
                <a:avLst/>
              </a:prstGeom>
              <a:solidFill>
                <a:srgbClr val="A7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7" name="Rectangle 400"/>
              <p:cNvSpPr>
                <a:spLocks noChangeArrowheads="1"/>
              </p:cNvSpPr>
              <p:nvPr/>
            </p:nvSpPr>
            <p:spPr bwMode="auto">
              <a:xfrm>
                <a:off x="4661" y="2725"/>
                <a:ext cx="1694" cy="2"/>
              </a:xfrm>
              <a:prstGeom prst="rect">
                <a:avLst/>
              </a:prstGeom>
              <a:solidFill>
                <a:srgbClr val="A9D8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8" name="Rectangle 401"/>
              <p:cNvSpPr>
                <a:spLocks noChangeArrowheads="1"/>
              </p:cNvSpPr>
              <p:nvPr/>
            </p:nvSpPr>
            <p:spPr bwMode="auto">
              <a:xfrm>
                <a:off x="4661" y="2727"/>
                <a:ext cx="1694" cy="1"/>
              </a:xfrm>
              <a:prstGeom prst="rect">
                <a:avLst/>
              </a:prstGeom>
              <a:solidFill>
                <a:srgbClr val="ACD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69" name="Rectangle 402"/>
              <p:cNvSpPr>
                <a:spLocks noChangeArrowheads="1"/>
              </p:cNvSpPr>
              <p:nvPr/>
            </p:nvSpPr>
            <p:spPr bwMode="auto">
              <a:xfrm>
                <a:off x="4661" y="2728"/>
                <a:ext cx="1694" cy="2"/>
              </a:xfrm>
              <a:prstGeom prst="rect">
                <a:avLst/>
              </a:prstGeom>
              <a:solidFill>
                <a:srgbClr val="AFDB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0" name="Rectangle 403"/>
              <p:cNvSpPr>
                <a:spLocks noChangeArrowheads="1"/>
              </p:cNvSpPr>
              <p:nvPr/>
            </p:nvSpPr>
            <p:spPr bwMode="auto">
              <a:xfrm>
                <a:off x="4661" y="2730"/>
                <a:ext cx="1694" cy="2"/>
              </a:xfrm>
              <a:prstGeom prst="rect">
                <a:avLst/>
              </a:prstGeom>
              <a:solidFill>
                <a:srgbClr val="B2DC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1" name="Rectangle 404"/>
              <p:cNvSpPr>
                <a:spLocks noChangeArrowheads="1"/>
              </p:cNvSpPr>
              <p:nvPr/>
            </p:nvSpPr>
            <p:spPr bwMode="auto">
              <a:xfrm>
                <a:off x="4661" y="2732"/>
                <a:ext cx="1694" cy="1"/>
              </a:xfrm>
              <a:prstGeom prst="rect">
                <a:avLst/>
              </a:prstGeom>
              <a:solidFill>
                <a:srgbClr val="B4D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  <p:sp>
            <p:nvSpPr>
              <p:cNvPr id="272" name="Rectangle 405"/>
              <p:cNvSpPr>
                <a:spLocks noChangeArrowheads="1"/>
              </p:cNvSpPr>
              <p:nvPr/>
            </p:nvSpPr>
            <p:spPr bwMode="auto">
              <a:xfrm>
                <a:off x="4661" y="2733"/>
                <a:ext cx="1694" cy="1"/>
              </a:xfrm>
              <a:prstGeom prst="rect">
                <a:avLst/>
              </a:prstGeom>
              <a:solidFill>
                <a:srgbClr val="B6D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CO" sz="800"/>
              </a:p>
            </p:txBody>
          </p:sp>
        </p:grpSp>
        <p:sp>
          <p:nvSpPr>
            <p:cNvPr id="8" name="Rectangle 407"/>
            <p:cNvSpPr>
              <a:spLocks noChangeArrowheads="1"/>
            </p:cNvSpPr>
            <p:nvPr/>
          </p:nvSpPr>
          <p:spPr bwMode="auto">
            <a:xfrm>
              <a:off x="4661" y="2733"/>
              <a:ext cx="1694" cy="2"/>
            </a:xfrm>
            <a:prstGeom prst="rect">
              <a:avLst/>
            </a:prstGeom>
            <a:solidFill>
              <a:srgbClr val="B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" name="Rectangle 408"/>
            <p:cNvSpPr>
              <a:spLocks noChangeArrowheads="1"/>
            </p:cNvSpPr>
            <p:nvPr/>
          </p:nvSpPr>
          <p:spPr bwMode="auto">
            <a:xfrm>
              <a:off x="4661" y="2735"/>
              <a:ext cx="1694" cy="2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" name="Rectangle 409"/>
            <p:cNvSpPr>
              <a:spLocks noChangeArrowheads="1"/>
            </p:cNvSpPr>
            <p:nvPr/>
          </p:nvSpPr>
          <p:spPr bwMode="auto">
            <a:xfrm>
              <a:off x="4661" y="2737"/>
              <a:ext cx="1694" cy="1"/>
            </a:xfrm>
            <a:prstGeom prst="rect">
              <a:avLst/>
            </a:prstGeom>
            <a:solidFill>
              <a:srgbClr val="BE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1" name="Rectangle 410"/>
            <p:cNvSpPr>
              <a:spLocks noChangeArrowheads="1"/>
            </p:cNvSpPr>
            <p:nvPr/>
          </p:nvSpPr>
          <p:spPr bwMode="auto">
            <a:xfrm>
              <a:off x="4661" y="2738"/>
              <a:ext cx="1694" cy="2"/>
            </a:xfrm>
            <a:prstGeom prst="rect">
              <a:avLst/>
            </a:prstGeom>
            <a:solidFill>
              <a:srgbClr val="C1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2" name="Rectangle 411"/>
            <p:cNvSpPr>
              <a:spLocks noChangeArrowheads="1"/>
            </p:cNvSpPr>
            <p:nvPr/>
          </p:nvSpPr>
          <p:spPr bwMode="auto">
            <a:xfrm>
              <a:off x="4661" y="2740"/>
              <a:ext cx="1694" cy="2"/>
            </a:xfrm>
            <a:prstGeom prst="rect">
              <a:avLst/>
            </a:prstGeom>
            <a:solidFill>
              <a:srgbClr val="C4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3" name="Rectangle 412"/>
            <p:cNvSpPr>
              <a:spLocks noChangeArrowheads="1"/>
            </p:cNvSpPr>
            <p:nvPr/>
          </p:nvSpPr>
          <p:spPr bwMode="auto">
            <a:xfrm>
              <a:off x="4661" y="2742"/>
              <a:ext cx="1694" cy="2"/>
            </a:xfrm>
            <a:prstGeom prst="rect">
              <a:avLst/>
            </a:prstGeom>
            <a:solidFill>
              <a:srgbClr val="C7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4" name="Rectangle 413"/>
            <p:cNvSpPr>
              <a:spLocks noChangeArrowheads="1"/>
            </p:cNvSpPr>
            <p:nvPr/>
          </p:nvSpPr>
          <p:spPr bwMode="auto">
            <a:xfrm>
              <a:off x="4661" y="2744"/>
              <a:ext cx="1694" cy="1"/>
            </a:xfrm>
            <a:prstGeom prst="rect">
              <a:avLst/>
            </a:prstGeom>
            <a:solidFill>
              <a:srgbClr val="CA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5" name="Rectangle 414"/>
            <p:cNvSpPr>
              <a:spLocks noChangeArrowheads="1"/>
            </p:cNvSpPr>
            <p:nvPr/>
          </p:nvSpPr>
          <p:spPr bwMode="auto">
            <a:xfrm>
              <a:off x="4661" y="2744"/>
              <a:ext cx="1694" cy="2"/>
            </a:xfrm>
            <a:prstGeom prst="rect">
              <a:avLst/>
            </a:prstGeom>
            <a:solidFill>
              <a:srgbClr val="CC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6" name="Rectangle 415"/>
            <p:cNvSpPr>
              <a:spLocks noChangeArrowheads="1"/>
            </p:cNvSpPr>
            <p:nvPr/>
          </p:nvSpPr>
          <p:spPr bwMode="auto">
            <a:xfrm>
              <a:off x="4661" y="2746"/>
              <a:ext cx="1694" cy="1"/>
            </a:xfrm>
            <a:prstGeom prst="rect">
              <a:avLst/>
            </a:prstGeom>
            <a:solidFill>
              <a:srgbClr val="CE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7" name="Rectangle 416"/>
            <p:cNvSpPr>
              <a:spLocks noChangeArrowheads="1"/>
            </p:cNvSpPr>
            <p:nvPr/>
          </p:nvSpPr>
          <p:spPr bwMode="auto">
            <a:xfrm>
              <a:off x="4661" y="2747"/>
              <a:ext cx="1694" cy="2"/>
            </a:xfrm>
            <a:prstGeom prst="rect">
              <a:avLst/>
            </a:prstGeom>
            <a:solidFill>
              <a:srgbClr val="D0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8" name="Rectangle 417"/>
            <p:cNvSpPr>
              <a:spLocks noChangeArrowheads="1"/>
            </p:cNvSpPr>
            <p:nvPr/>
          </p:nvSpPr>
          <p:spPr bwMode="auto">
            <a:xfrm>
              <a:off x="4661" y="2749"/>
              <a:ext cx="1694" cy="1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9" name="Rectangle 418"/>
            <p:cNvSpPr>
              <a:spLocks noChangeArrowheads="1"/>
            </p:cNvSpPr>
            <p:nvPr/>
          </p:nvSpPr>
          <p:spPr bwMode="auto">
            <a:xfrm>
              <a:off x="4661" y="2750"/>
              <a:ext cx="1694" cy="2"/>
            </a:xfrm>
            <a:prstGeom prst="rect">
              <a:avLst/>
            </a:prstGeom>
            <a:solidFill>
              <a:srgbClr val="D6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20" name="Rectangle 419"/>
            <p:cNvSpPr>
              <a:spLocks noChangeArrowheads="1"/>
            </p:cNvSpPr>
            <p:nvPr/>
          </p:nvSpPr>
          <p:spPr bwMode="auto">
            <a:xfrm>
              <a:off x="4661" y="2752"/>
              <a:ext cx="1694" cy="1"/>
            </a:xfrm>
            <a:prstGeom prst="rect">
              <a:avLst/>
            </a:prstGeom>
            <a:solidFill>
              <a:srgbClr val="D9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21" name="Rectangle 420"/>
            <p:cNvSpPr>
              <a:spLocks noChangeArrowheads="1"/>
            </p:cNvSpPr>
            <p:nvPr/>
          </p:nvSpPr>
          <p:spPr bwMode="auto">
            <a:xfrm>
              <a:off x="4661" y="2753"/>
              <a:ext cx="1694" cy="1"/>
            </a:xfrm>
            <a:prstGeom prst="rect">
              <a:avLst/>
            </a:prstGeom>
            <a:solidFill>
              <a:srgbClr val="DB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22" name="Rectangle 421"/>
            <p:cNvSpPr>
              <a:spLocks noChangeArrowheads="1"/>
            </p:cNvSpPr>
            <p:nvPr/>
          </p:nvSpPr>
          <p:spPr bwMode="auto">
            <a:xfrm>
              <a:off x="4661" y="2754"/>
              <a:ext cx="1694" cy="1"/>
            </a:xfrm>
            <a:prstGeom prst="rect">
              <a:avLst/>
            </a:prstGeom>
            <a:solidFill>
              <a:srgbClr val="D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23" name="Rectangle 422"/>
            <p:cNvSpPr>
              <a:spLocks noChangeArrowheads="1"/>
            </p:cNvSpPr>
            <p:nvPr/>
          </p:nvSpPr>
          <p:spPr bwMode="auto">
            <a:xfrm>
              <a:off x="4661" y="2755"/>
              <a:ext cx="1694" cy="2"/>
            </a:xfrm>
            <a:prstGeom prst="rect">
              <a:avLst/>
            </a:prstGeom>
            <a:solidFill>
              <a:srgbClr val="DF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24" name="Rectangle 423"/>
            <p:cNvSpPr>
              <a:spLocks noChangeArrowheads="1"/>
            </p:cNvSpPr>
            <p:nvPr/>
          </p:nvSpPr>
          <p:spPr bwMode="auto">
            <a:xfrm>
              <a:off x="4661" y="2757"/>
              <a:ext cx="1694" cy="2"/>
            </a:xfrm>
            <a:prstGeom prst="rect">
              <a:avLst/>
            </a:pr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25" name="Rectangle 424"/>
            <p:cNvSpPr>
              <a:spLocks noChangeArrowheads="1"/>
            </p:cNvSpPr>
            <p:nvPr/>
          </p:nvSpPr>
          <p:spPr bwMode="auto">
            <a:xfrm>
              <a:off x="4661" y="2759"/>
              <a:ext cx="1694" cy="1"/>
            </a:xfrm>
            <a:prstGeom prst="rect">
              <a:avLst/>
            </a:prstGeom>
            <a:solidFill>
              <a:srgbClr val="E5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26" name="Rectangle 425"/>
            <p:cNvSpPr>
              <a:spLocks noChangeArrowheads="1"/>
            </p:cNvSpPr>
            <p:nvPr/>
          </p:nvSpPr>
          <p:spPr bwMode="auto">
            <a:xfrm>
              <a:off x="4661" y="2760"/>
              <a:ext cx="1694" cy="1"/>
            </a:xfrm>
            <a:prstGeom prst="rect">
              <a:avLst/>
            </a:prstGeom>
            <a:solidFill>
              <a:srgbClr val="E8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27" name="Rectangle 426"/>
            <p:cNvSpPr>
              <a:spLocks noChangeArrowheads="1"/>
            </p:cNvSpPr>
            <p:nvPr/>
          </p:nvSpPr>
          <p:spPr bwMode="auto">
            <a:xfrm>
              <a:off x="4661" y="2761"/>
              <a:ext cx="1694" cy="2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28" name="Rectangle 427"/>
            <p:cNvSpPr>
              <a:spLocks noChangeArrowheads="1"/>
            </p:cNvSpPr>
            <p:nvPr/>
          </p:nvSpPr>
          <p:spPr bwMode="auto">
            <a:xfrm>
              <a:off x="4661" y="2763"/>
              <a:ext cx="1694" cy="1"/>
            </a:xfrm>
            <a:prstGeom prst="rect">
              <a:avLst/>
            </a:prstGeom>
            <a:solidFill>
              <a:srgbClr val="EC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29" name="Rectangle 428"/>
            <p:cNvSpPr>
              <a:spLocks noChangeArrowheads="1"/>
            </p:cNvSpPr>
            <p:nvPr/>
          </p:nvSpPr>
          <p:spPr bwMode="auto">
            <a:xfrm>
              <a:off x="4661" y="2764"/>
              <a:ext cx="1694" cy="1"/>
            </a:xfrm>
            <a:prstGeom prst="rect">
              <a:avLst/>
            </a:prstGeom>
            <a:solidFill>
              <a:srgbClr val="EE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0" name="Rectangle 429"/>
            <p:cNvSpPr>
              <a:spLocks noChangeArrowheads="1"/>
            </p:cNvSpPr>
            <p:nvPr/>
          </p:nvSpPr>
          <p:spPr bwMode="auto">
            <a:xfrm>
              <a:off x="4661" y="2765"/>
              <a:ext cx="1694" cy="1"/>
            </a:xfrm>
            <a:prstGeom prst="rect">
              <a:avLst/>
            </a:prstGeom>
            <a:solidFill>
              <a:srgbClr val="F1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1" name="Rectangle 430"/>
            <p:cNvSpPr>
              <a:spLocks noChangeArrowheads="1"/>
            </p:cNvSpPr>
            <p:nvPr/>
          </p:nvSpPr>
          <p:spPr bwMode="auto">
            <a:xfrm>
              <a:off x="4661" y="2766"/>
              <a:ext cx="1694" cy="2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2" name="Rectangle 431"/>
            <p:cNvSpPr>
              <a:spLocks noChangeArrowheads="1"/>
            </p:cNvSpPr>
            <p:nvPr/>
          </p:nvSpPr>
          <p:spPr bwMode="auto">
            <a:xfrm>
              <a:off x="4661" y="2768"/>
              <a:ext cx="1694" cy="1"/>
            </a:xfrm>
            <a:prstGeom prst="rect">
              <a:avLst/>
            </a:pr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3" name="Rectangle 432"/>
            <p:cNvSpPr>
              <a:spLocks noChangeArrowheads="1"/>
            </p:cNvSpPr>
            <p:nvPr/>
          </p:nvSpPr>
          <p:spPr bwMode="auto">
            <a:xfrm>
              <a:off x="4661" y="2769"/>
              <a:ext cx="1694" cy="1"/>
            </a:xfrm>
            <a:prstGeom prst="rect">
              <a:avLst/>
            </a:prstGeom>
            <a:solidFill>
              <a:srgbClr val="F7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4" name="Rectangle 433"/>
            <p:cNvSpPr>
              <a:spLocks noChangeArrowheads="1"/>
            </p:cNvSpPr>
            <p:nvPr/>
          </p:nvSpPr>
          <p:spPr bwMode="auto">
            <a:xfrm>
              <a:off x="4661" y="2769"/>
              <a:ext cx="1694" cy="2"/>
            </a:xfrm>
            <a:prstGeom prst="rect">
              <a:avLst/>
            </a:prstGeom>
            <a:solidFill>
              <a:srgbClr val="F9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5" name="Rectangle 434"/>
            <p:cNvSpPr>
              <a:spLocks noChangeArrowheads="1"/>
            </p:cNvSpPr>
            <p:nvPr/>
          </p:nvSpPr>
          <p:spPr bwMode="auto">
            <a:xfrm>
              <a:off x="4661" y="2771"/>
              <a:ext cx="1694" cy="1"/>
            </a:xfrm>
            <a:prstGeom prst="rect">
              <a:avLst/>
            </a:prstGeom>
            <a:solidFill>
              <a:srgbClr val="FB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6" name="Rectangle 435"/>
            <p:cNvSpPr>
              <a:spLocks noChangeArrowheads="1"/>
            </p:cNvSpPr>
            <p:nvPr/>
          </p:nvSpPr>
          <p:spPr bwMode="auto">
            <a:xfrm>
              <a:off x="4661" y="2772"/>
              <a:ext cx="1694" cy="1"/>
            </a:xfrm>
            <a:prstGeom prst="rect">
              <a:avLst/>
            </a:pr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7" name="Rectangle 436"/>
            <p:cNvSpPr>
              <a:spLocks noChangeArrowheads="1"/>
            </p:cNvSpPr>
            <p:nvPr/>
          </p:nvSpPr>
          <p:spPr bwMode="auto">
            <a:xfrm>
              <a:off x="4846" y="2773"/>
              <a:ext cx="1694" cy="1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8" name="Rectangle 437"/>
            <p:cNvSpPr>
              <a:spLocks noChangeArrowheads="1"/>
            </p:cNvSpPr>
            <p:nvPr/>
          </p:nvSpPr>
          <p:spPr bwMode="auto">
            <a:xfrm>
              <a:off x="4661" y="2686"/>
              <a:ext cx="1694" cy="236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39" name="Rectangle 439"/>
            <p:cNvSpPr>
              <a:spLocks noChangeArrowheads="1"/>
            </p:cNvSpPr>
            <p:nvPr/>
          </p:nvSpPr>
          <p:spPr bwMode="auto">
            <a:xfrm>
              <a:off x="4657" y="2971"/>
              <a:ext cx="1694" cy="10"/>
            </a:xfrm>
            <a:prstGeom prst="rect">
              <a:avLst/>
            </a:prstGeom>
            <a:solidFill>
              <a:srgbClr val="72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0" name="Rectangle 440"/>
            <p:cNvSpPr>
              <a:spLocks noChangeArrowheads="1"/>
            </p:cNvSpPr>
            <p:nvPr/>
          </p:nvSpPr>
          <p:spPr bwMode="auto">
            <a:xfrm>
              <a:off x="4657" y="2981"/>
              <a:ext cx="1694" cy="2"/>
            </a:xfrm>
            <a:prstGeom prst="rect">
              <a:avLst/>
            </a:prstGeom>
            <a:solidFill>
              <a:srgbClr val="74C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1" name="Rectangle 441"/>
            <p:cNvSpPr>
              <a:spLocks noChangeArrowheads="1"/>
            </p:cNvSpPr>
            <p:nvPr/>
          </p:nvSpPr>
          <p:spPr bwMode="auto">
            <a:xfrm>
              <a:off x="4657" y="2983"/>
              <a:ext cx="1694" cy="1"/>
            </a:xfrm>
            <a:prstGeom prst="rect">
              <a:avLst/>
            </a:prstGeom>
            <a:solidFill>
              <a:srgbClr val="77C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2" name="Rectangle 442"/>
            <p:cNvSpPr>
              <a:spLocks noChangeArrowheads="1"/>
            </p:cNvSpPr>
            <p:nvPr/>
          </p:nvSpPr>
          <p:spPr bwMode="auto">
            <a:xfrm>
              <a:off x="4657" y="2984"/>
              <a:ext cx="1694" cy="1"/>
            </a:xfrm>
            <a:prstGeom prst="rect">
              <a:avLst/>
            </a:prstGeom>
            <a:solidFill>
              <a:srgbClr val="7AC3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3" name="Rectangle 443"/>
            <p:cNvSpPr>
              <a:spLocks noChangeArrowheads="1"/>
            </p:cNvSpPr>
            <p:nvPr/>
          </p:nvSpPr>
          <p:spPr bwMode="auto">
            <a:xfrm>
              <a:off x="4657" y="2985"/>
              <a:ext cx="1694" cy="2"/>
            </a:xfrm>
            <a:prstGeom prst="rect">
              <a:avLst/>
            </a:prstGeom>
            <a:solidFill>
              <a:srgbClr val="7CC3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4" name="Rectangle 444"/>
            <p:cNvSpPr>
              <a:spLocks noChangeArrowheads="1"/>
            </p:cNvSpPr>
            <p:nvPr/>
          </p:nvSpPr>
          <p:spPr bwMode="auto">
            <a:xfrm>
              <a:off x="4657" y="2987"/>
              <a:ext cx="1694" cy="1"/>
            </a:xfrm>
            <a:prstGeom prst="rect">
              <a:avLst/>
            </a:prstGeom>
            <a:solidFill>
              <a:srgbClr val="7EC5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5" name="Rectangle 445"/>
            <p:cNvSpPr>
              <a:spLocks noChangeArrowheads="1"/>
            </p:cNvSpPr>
            <p:nvPr/>
          </p:nvSpPr>
          <p:spPr bwMode="auto">
            <a:xfrm>
              <a:off x="4657" y="2988"/>
              <a:ext cx="1694" cy="1"/>
            </a:xfrm>
            <a:prstGeom prst="rect">
              <a:avLst/>
            </a:prstGeom>
            <a:solidFill>
              <a:srgbClr val="80C6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6" name="Rectangle 446"/>
            <p:cNvSpPr>
              <a:spLocks noChangeArrowheads="1"/>
            </p:cNvSpPr>
            <p:nvPr/>
          </p:nvSpPr>
          <p:spPr bwMode="auto">
            <a:xfrm>
              <a:off x="4657" y="2989"/>
              <a:ext cx="1694" cy="1"/>
            </a:xfrm>
            <a:prstGeom prst="rect">
              <a:avLst/>
            </a:prstGeom>
            <a:solidFill>
              <a:srgbClr val="83C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7" name="Rectangle 447"/>
            <p:cNvSpPr>
              <a:spLocks noChangeArrowheads="1"/>
            </p:cNvSpPr>
            <p:nvPr/>
          </p:nvSpPr>
          <p:spPr bwMode="auto">
            <a:xfrm>
              <a:off x="4657" y="2990"/>
              <a:ext cx="1694" cy="2"/>
            </a:xfrm>
            <a:prstGeom prst="rect">
              <a:avLst/>
            </a:prstGeom>
            <a:solidFill>
              <a:srgbClr val="85C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8" name="Rectangle 448"/>
            <p:cNvSpPr>
              <a:spLocks noChangeArrowheads="1"/>
            </p:cNvSpPr>
            <p:nvPr/>
          </p:nvSpPr>
          <p:spPr bwMode="auto">
            <a:xfrm>
              <a:off x="4657" y="2992"/>
              <a:ext cx="1694" cy="1"/>
            </a:xfrm>
            <a:prstGeom prst="rect">
              <a:avLst/>
            </a:prstGeom>
            <a:solidFill>
              <a:srgbClr val="87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49" name="Rectangle 449"/>
            <p:cNvSpPr>
              <a:spLocks noChangeArrowheads="1"/>
            </p:cNvSpPr>
            <p:nvPr/>
          </p:nvSpPr>
          <p:spPr bwMode="auto">
            <a:xfrm>
              <a:off x="4657" y="2993"/>
              <a:ext cx="1694" cy="1"/>
            </a:xfrm>
            <a:prstGeom prst="rect">
              <a:avLst/>
            </a:prstGeom>
            <a:solidFill>
              <a:srgbClr val="89C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0" name="Rectangle 450"/>
            <p:cNvSpPr>
              <a:spLocks noChangeArrowheads="1"/>
            </p:cNvSpPr>
            <p:nvPr/>
          </p:nvSpPr>
          <p:spPr bwMode="auto">
            <a:xfrm>
              <a:off x="4657" y="2994"/>
              <a:ext cx="1694" cy="1"/>
            </a:xfrm>
            <a:prstGeom prst="rect">
              <a:avLst/>
            </a:prstGeom>
            <a:solidFill>
              <a:srgbClr val="8BCA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1" name="Rectangle 451"/>
            <p:cNvSpPr>
              <a:spLocks noChangeArrowheads="1"/>
            </p:cNvSpPr>
            <p:nvPr/>
          </p:nvSpPr>
          <p:spPr bwMode="auto">
            <a:xfrm>
              <a:off x="4657" y="2995"/>
              <a:ext cx="1694" cy="1"/>
            </a:xfrm>
            <a:prstGeom prst="rect">
              <a:avLst/>
            </a:prstGeom>
            <a:solidFill>
              <a:srgbClr val="8D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2" name="Rectangle 452"/>
            <p:cNvSpPr>
              <a:spLocks noChangeArrowheads="1"/>
            </p:cNvSpPr>
            <p:nvPr/>
          </p:nvSpPr>
          <p:spPr bwMode="auto">
            <a:xfrm>
              <a:off x="4657" y="2996"/>
              <a:ext cx="1694" cy="2"/>
            </a:xfrm>
            <a:prstGeom prst="rect">
              <a:avLst/>
            </a:prstGeom>
            <a:solidFill>
              <a:srgbClr val="8FCC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3" name="Rectangle 453"/>
            <p:cNvSpPr>
              <a:spLocks noChangeArrowheads="1"/>
            </p:cNvSpPr>
            <p:nvPr/>
          </p:nvSpPr>
          <p:spPr bwMode="auto">
            <a:xfrm>
              <a:off x="4657" y="2998"/>
              <a:ext cx="1694" cy="1"/>
            </a:xfrm>
            <a:prstGeom prst="rect">
              <a:avLst/>
            </a:prstGeom>
            <a:solidFill>
              <a:srgbClr val="92C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4" name="Rectangle 454"/>
            <p:cNvSpPr>
              <a:spLocks noChangeArrowheads="1"/>
            </p:cNvSpPr>
            <p:nvPr/>
          </p:nvSpPr>
          <p:spPr bwMode="auto">
            <a:xfrm>
              <a:off x="4657" y="2999"/>
              <a:ext cx="1694" cy="1"/>
            </a:xfrm>
            <a:prstGeom prst="rect">
              <a:avLst/>
            </a:prstGeom>
            <a:solidFill>
              <a:srgbClr val="94C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5" name="Rectangle 455"/>
            <p:cNvSpPr>
              <a:spLocks noChangeArrowheads="1"/>
            </p:cNvSpPr>
            <p:nvPr/>
          </p:nvSpPr>
          <p:spPr bwMode="auto">
            <a:xfrm>
              <a:off x="4657" y="3000"/>
              <a:ext cx="1694" cy="1"/>
            </a:xfrm>
            <a:prstGeom prst="rect">
              <a:avLst/>
            </a:prstGeom>
            <a:solidFill>
              <a:srgbClr val="96C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6" name="Rectangle 456"/>
            <p:cNvSpPr>
              <a:spLocks noChangeArrowheads="1"/>
            </p:cNvSpPr>
            <p:nvPr/>
          </p:nvSpPr>
          <p:spPr bwMode="auto">
            <a:xfrm>
              <a:off x="4657" y="3001"/>
              <a:ext cx="1694" cy="1"/>
            </a:xfrm>
            <a:prstGeom prst="rect">
              <a:avLst/>
            </a:prstGeom>
            <a:solidFill>
              <a:srgbClr val="98D0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7" name="Rectangle 457"/>
            <p:cNvSpPr>
              <a:spLocks noChangeArrowheads="1"/>
            </p:cNvSpPr>
            <p:nvPr/>
          </p:nvSpPr>
          <p:spPr bwMode="auto">
            <a:xfrm>
              <a:off x="4657" y="3002"/>
              <a:ext cx="1694" cy="2"/>
            </a:xfrm>
            <a:prstGeom prst="rect">
              <a:avLst/>
            </a:prstGeom>
            <a:solidFill>
              <a:srgbClr val="9AD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8" name="Rectangle 458"/>
            <p:cNvSpPr>
              <a:spLocks noChangeArrowheads="1"/>
            </p:cNvSpPr>
            <p:nvPr/>
          </p:nvSpPr>
          <p:spPr bwMode="auto">
            <a:xfrm>
              <a:off x="4657" y="3004"/>
              <a:ext cx="1694" cy="1"/>
            </a:xfrm>
            <a:prstGeom prst="rect">
              <a:avLst/>
            </a:prstGeom>
            <a:solidFill>
              <a:srgbClr val="9C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59" name="Rectangle 459"/>
            <p:cNvSpPr>
              <a:spLocks noChangeArrowheads="1"/>
            </p:cNvSpPr>
            <p:nvPr/>
          </p:nvSpPr>
          <p:spPr bwMode="auto">
            <a:xfrm>
              <a:off x="4657" y="3004"/>
              <a:ext cx="1694" cy="1"/>
            </a:xfrm>
            <a:prstGeom prst="rect">
              <a:avLst/>
            </a:prstGeom>
            <a:solidFill>
              <a:srgbClr val="9ED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0" name="Rectangle 460"/>
            <p:cNvSpPr>
              <a:spLocks noChangeArrowheads="1"/>
            </p:cNvSpPr>
            <p:nvPr/>
          </p:nvSpPr>
          <p:spPr bwMode="auto">
            <a:xfrm>
              <a:off x="4657" y="3005"/>
              <a:ext cx="1694" cy="2"/>
            </a:xfrm>
            <a:prstGeom prst="rect">
              <a:avLst/>
            </a:prstGeom>
            <a:solidFill>
              <a:srgbClr val="A0D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1" name="Rectangle 461"/>
            <p:cNvSpPr>
              <a:spLocks noChangeArrowheads="1"/>
            </p:cNvSpPr>
            <p:nvPr/>
          </p:nvSpPr>
          <p:spPr bwMode="auto">
            <a:xfrm>
              <a:off x="4657" y="3007"/>
              <a:ext cx="1694" cy="2"/>
            </a:xfrm>
            <a:prstGeom prst="rect">
              <a:avLst/>
            </a:prstGeom>
            <a:solidFill>
              <a:srgbClr val="A3D5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2" name="Rectangle 462"/>
            <p:cNvSpPr>
              <a:spLocks noChangeArrowheads="1"/>
            </p:cNvSpPr>
            <p:nvPr/>
          </p:nvSpPr>
          <p:spPr bwMode="auto">
            <a:xfrm>
              <a:off x="4657" y="3009"/>
              <a:ext cx="1694" cy="1"/>
            </a:xfrm>
            <a:prstGeom prst="rect">
              <a:avLst/>
            </a:prstGeom>
            <a:solidFill>
              <a:srgbClr val="A5D6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3" name="Rectangle 463"/>
            <p:cNvSpPr>
              <a:spLocks noChangeArrowheads="1"/>
            </p:cNvSpPr>
            <p:nvPr/>
          </p:nvSpPr>
          <p:spPr bwMode="auto">
            <a:xfrm>
              <a:off x="4657" y="3009"/>
              <a:ext cx="1694" cy="1"/>
            </a:xfrm>
            <a:prstGeom prst="rect">
              <a:avLst/>
            </a:prstGeom>
            <a:solidFill>
              <a:srgbClr val="A7D7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4" name="Rectangle 464"/>
            <p:cNvSpPr>
              <a:spLocks noChangeArrowheads="1"/>
            </p:cNvSpPr>
            <p:nvPr/>
          </p:nvSpPr>
          <p:spPr bwMode="auto">
            <a:xfrm>
              <a:off x="4657" y="3010"/>
              <a:ext cx="1694" cy="2"/>
            </a:xfrm>
            <a:prstGeom prst="rect">
              <a:avLst/>
            </a:prstGeom>
            <a:solidFill>
              <a:srgbClr val="A9D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5" name="Rectangle 465"/>
            <p:cNvSpPr>
              <a:spLocks noChangeArrowheads="1"/>
            </p:cNvSpPr>
            <p:nvPr/>
          </p:nvSpPr>
          <p:spPr bwMode="auto">
            <a:xfrm>
              <a:off x="4657" y="3012"/>
              <a:ext cx="1694" cy="2"/>
            </a:xfrm>
            <a:prstGeom prst="rect">
              <a:avLst/>
            </a:prstGeom>
            <a:solidFill>
              <a:srgbClr val="ACD9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6" name="Rectangle 466"/>
            <p:cNvSpPr>
              <a:spLocks noChangeArrowheads="1"/>
            </p:cNvSpPr>
            <p:nvPr/>
          </p:nvSpPr>
          <p:spPr bwMode="auto">
            <a:xfrm>
              <a:off x="4657" y="3014"/>
              <a:ext cx="1694" cy="1"/>
            </a:xfrm>
            <a:prstGeom prst="rect">
              <a:avLst/>
            </a:prstGeom>
            <a:solidFill>
              <a:srgbClr val="AFD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7" name="Rectangle 467"/>
            <p:cNvSpPr>
              <a:spLocks noChangeArrowheads="1"/>
            </p:cNvSpPr>
            <p:nvPr/>
          </p:nvSpPr>
          <p:spPr bwMode="auto">
            <a:xfrm>
              <a:off x="4657" y="3015"/>
              <a:ext cx="1694" cy="2"/>
            </a:xfrm>
            <a:prstGeom prst="rect">
              <a:avLst/>
            </a:prstGeom>
            <a:solidFill>
              <a:srgbClr val="B2DC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8" name="Rectangle 468"/>
            <p:cNvSpPr>
              <a:spLocks noChangeArrowheads="1"/>
            </p:cNvSpPr>
            <p:nvPr/>
          </p:nvSpPr>
          <p:spPr bwMode="auto">
            <a:xfrm>
              <a:off x="4657" y="3017"/>
              <a:ext cx="1694" cy="1"/>
            </a:xfrm>
            <a:prstGeom prst="rect">
              <a:avLst/>
            </a:prstGeom>
            <a:solidFill>
              <a:srgbClr val="B4D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69" name="Rectangle 469"/>
            <p:cNvSpPr>
              <a:spLocks noChangeArrowheads="1"/>
            </p:cNvSpPr>
            <p:nvPr/>
          </p:nvSpPr>
          <p:spPr bwMode="auto">
            <a:xfrm>
              <a:off x="4657" y="3018"/>
              <a:ext cx="1694" cy="1"/>
            </a:xfrm>
            <a:prstGeom prst="rect">
              <a:avLst/>
            </a:prstGeom>
            <a:solidFill>
              <a:srgbClr val="B6D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0" name="Rectangle 470"/>
            <p:cNvSpPr>
              <a:spLocks noChangeArrowheads="1"/>
            </p:cNvSpPr>
            <p:nvPr/>
          </p:nvSpPr>
          <p:spPr bwMode="auto">
            <a:xfrm>
              <a:off x="4657" y="3019"/>
              <a:ext cx="1694" cy="1"/>
            </a:xfrm>
            <a:prstGeom prst="rect">
              <a:avLst/>
            </a:prstGeom>
            <a:solidFill>
              <a:srgbClr val="B8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1" name="Rectangle 471"/>
            <p:cNvSpPr>
              <a:spLocks noChangeArrowheads="1"/>
            </p:cNvSpPr>
            <p:nvPr/>
          </p:nvSpPr>
          <p:spPr bwMode="auto">
            <a:xfrm>
              <a:off x="4657" y="3020"/>
              <a:ext cx="1694" cy="2"/>
            </a:xfrm>
            <a:prstGeom prst="rect">
              <a:avLst/>
            </a:prstGeom>
            <a:solidFill>
              <a:srgbClr val="BBE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2" name="Rectangle 472"/>
            <p:cNvSpPr>
              <a:spLocks noChangeArrowheads="1"/>
            </p:cNvSpPr>
            <p:nvPr/>
          </p:nvSpPr>
          <p:spPr bwMode="auto">
            <a:xfrm>
              <a:off x="4657" y="3022"/>
              <a:ext cx="1694" cy="2"/>
            </a:xfrm>
            <a:prstGeom prst="rect">
              <a:avLst/>
            </a:prstGeom>
            <a:solidFill>
              <a:srgbClr val="BEE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3" name="Rectangle 473"/>
            <p:cNvSpPr>
              <a:spLocks noChangeArrowheads="1"/>
            </p:cNvSpPr>
            <p:nvPr/>
          </p:nvSpPr>
          <p:spPr bwMode="auto">
            <a:xfrm>
              <a:off x="4657" y="3024"/>
              <a:ext cx="1694" cy="1"/>
            </a:xfrm>
            <a:prstGeom prst="rect">
              <a:avLst/>
            </a:prstGeom>
            <a:solidFill>
              <a:srgbClr val="C1E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4" name="Rectangle 474"/>
            <p:cNvSpPr>
              <a:spLocks noChangeArrowheads="1"/>
            </p:cNvSpPr>
            <p:nvPr/>
          </p:nvSpPr>
          <p:spPr bwMode="auto">
            <a:xfrm>
              <a:off x="4657" y="3025"/>
              <a:ext cx="1694" cy="2"/>
            </a:xfrm>
            <a:prstGeom prst="rect">
              <a:avLst/>
            </a:prstGeom>
            <a:solidFill>
              <a:srgbClr val="C4E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5" name="Rectangle 475"/>
            <p:cNvSpPr>
              <a:spLocks noChangeArrowheads="1"/>
            </p:cNvSpPr>
            <p:nvPr/>
          </p:nvSpPr>
          <p:spPr bwMode="auto">
            <a:xfrm>
              <a:off x="4657" y="3027"/>
              <a:ext cx="1694" cy="2"/>
            </a:xfrm>
            <a:prstGeom prst="rect">
              <a:avLst/>
            </a:prstGeom>
            <a:solidFill>
              <a:srgbClr val="C7E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6" name="Rectangle 476"/>
            <p:cNvSpPr>
              <a:spLocks noChangeArrowheads="1"/>
            </p:cNvSpPr>
            <p:nvPr/>
          </p:nvSpPr>
          <p:spPr bwMode="auto">
            <a:xfrm>
              <a:off x="4657" y="3029"/>
              <a:ext cx="1694" cy="1"/>
            </a:xfrm>
            <a:prstGeom prst="rect">
              <a:avLst/>
            </a:prstGeom>
            <a:solidFill>
              <a:srgbClr val="CAE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7" name="Rectangle 477"/>
            <p:cNvSpPr>
              <a:spLocks noChangeArrowheads="1"/>
            </p:cNvSpPr>
            <p:nvPr/>
          </p:nvSpPr>
          <p:spPr bwMode="auto">
            <a:xfrm>
              <a:off x="4657" y="3029"/>
              <a:ext cx="1694" cy="2"/>
            </a:xfrm>
            <a:prstGeom prst="rect">
              <a:avLst/>
            </a:prstGeom>
            <a:solidFill>
              <a:srgbClr val="CCE8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8" name="Rectangle 478"/>
            <p:cNvSpPr>
              <a:spLocks noChangeArrowheads="1"/>
            </p:cNvSpPr>
            <p:nvPr/>
          </p:nvSpPr>
          <p:spPr bwMode="auto">
            <a:xfrm>
              <a:off x="4657" y="3031"/>
              <a:ext cx="1694" cy="1"/>
            </a:xfrm>
            <a:prstGeom prst="rect">
              <a:avLst/>
            </a:prstGeom>
            <a:solidFill>
              <a:srgbClr val="CE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79" name="Rectangle 479"/>
            <p:cNvSpPr>
              <a:spLocks noChangeArrowheads="1"/>
            </p:cNvSpPr>
            <p:nvPr/>
          </p:nvSpPr>
          <p:spPr bwMode="auto">
            <a:xfrm>
              <a:off x="4657" y="3032"/>
              <a:ext cx="1694" cy="2"/>
            </a:xfrm>
            <a:prstGeom prst="rect">
              <a:avLst/>
            </a:prstGeom>
            <a:solidFill>
              <a:srgbClr val="D0E9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0" name="Rectangle 480"/>
            <p:cNvSpPr>
              <a:spLocks noChangeArrowheads="1"/>
            </p:cNvSpPr>
            <p:nvPr/>
          </p:nvSpPr>
          <p:spPr bwMode="auto">
            <a:xfrm>
              <a:off x="4657" y="3034"/>
              <a:ext cx="1694" cy="1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1" name="Rectangle 481"/>
            <p:cNvSpPr>
              <a:spLocks noChangeArrowheads="1"/>
            </p:cNvSpPr>
            <p:nvPr/>
          </p:nvSpPr>
          <p:spPr bwMode="auto">
            <a:xfrm>
              <a:off x="4657" y="3035"/>
              <a:ext cx="1694" cy="2"/>
            </a:xfrm>
            <a:prstGeom prst="rect">
              <a:avLst/>
            </a:prstGeom>
            <a:solidFill>
              <a:srgbClr val="D6E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2" name="Rectangle 482"/>
            <p:cNvSpPr>
              <a:spLocks noChangeArrowheads="1"/>
            </p:cNvSpPr>
            <p:nvPr/>
          </p:nvSpPr>
          <p:spPr bwMode="auto">
            <a:xfrm>
              <a:off x="4657" y="3037"/>
              <a:ext cx="1694" cy="1"/>
            </a:xfrm>
            <a:prstGeom prst="rect">
              <a:avLst/>
            </a:prstGeom>
            <a:solidFill>
              <a:srgbClr val="D9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3" name="Rectangle 483"/>
            <p:cNvSpPr>
              <a:spLocks noChangeArrowheads="1"/>
            </p:cNvSpPr>
            <p:nvPr/>
          </p:nvSpPr>
          <p:spPr bwMode="auto">
            <a:xfrm>
              <a:off x="4657" y="3038"/>
              <a:ext cx="1694" cy="2"/>
            </a:xfrm>
            <a:prstGeom prst="rect">
              <a:avLst/>
            </a:prstGeom>
            <a:solidFill>
              <a:srgbClr val="DBE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4" name="Rectangle 484"/>
            <p:cNvSpPr>
              <a:spLocks noChangeArrowheads="1"/>
            </p:cNvSpPr>
            <p:nvPr/>
          </p:nvSpPr>
          <p:spPr bwMode="auto">
            <a:xfrm>
              <a:off x="4657" y="3040"/>
              <a:ext cx="1694" cy="1"/>
            </a:xfrm>
            <a:prstGeom prst="rect">
              <a:avLst/>
            </a:prstGeom>
            <a:solidFill>
              <a:srgbClr val="DD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5" name="Rectangle 485"/>
            <p:cNvSpPr>
              <a:spLocks noChangeArrowheads="1"/>
            </p:cNvSpPr>
            <p:nvPr/>
          </p:nvSpPr>
          <p:spPr bwMode="auto">
            <a:xfrm>
              <a:off x="4657" y="3040"/>
              <a:ext cx="1694" cy="2"/>
            </a:xfrm>
            <a:prstGeom prst="rect">
              <a:avLst/>
            </a:prstGeom>
            <a:solidFill>
              <a:srgbClr val="DF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6" name="Rectangle 486"/>
            <p:cNvSpPr>
              <a:spLocks noChangeArrowheads="1"/>
            </p:cNvSpPr>
            <p:nvPr/>
          </p:nvSpPr>
          <p:spPr bwMode="auto">
            <a:xfrm>
              <a:off x="4657" y="3042"/>
              <a:ext cx="1694" cy="2"/>
            </a:xfrm>
            <a:prstGeom prst="rect">
              <a:avLst/>
            </a:prstGeom>
            <a:solidFill>
              <a:srgbClr val="E2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7" name="Rectangle 487"/>
            <p:cNvSpPr>
              <a:spLocks noChangeArrowheads="1"/>
            </p:cNvSpPr>
            <p:nvPr/>
          </p:nvSpPr>
          <p:spPr bwMode="auto">
            <a:xfrm>
              <a:off x="4657" y="3044"/>
              <a:ext cx="1694" cy="1"/>
            </a:xfrm>
            <a:prstGeom prst="rect">
              <a:avLst/>
            </a:prstGeom>
            <a:solidFill>
              <a:srgbClr val="E5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8" name="Rectangle 488"/>
            <p:cNvSpPr>
              <a:spLocks noChangeArrowheads="1"/>
            </p:cNvSpPr>
            <p:nvPr/>
          </p:nvSpPr>
          <p:spPr bwMode="auto">
            <a:xfrm>
              <a:off x="4657" y="3045"/>
              <a:ext cx="1694" cy="1"/>
            </a:xfrm>
            <a:prstGeom prst="rect">
              <a:avLst/>
            </a:prstGeom>
            <a:solidFill>
              <a:srgbClr val="E8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89" name="Rectangle 489"/>
            <p:cNvSpPr>
              <a:spLocks noChangeArrowheads="1"/>
            </p:cNvSpPr>
            <p:nvPr/>
          </p:nvSpPr>
          <p:spPr bwMode="auto">
            <a:xfrm>
              <a:off x="4657" y="3046"/>
              <a:ext cx="1694" cy="2"/>
            </a:xfrm>
            <a:prstGeom prst="rect">
              <a:avLst/>
            </a:prstGeom>
            <a:solidFill>
              <a:srgbClr val="EAF5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0" name="Rectangle 490"/>
            <p:cNvSpPr>
              <a:spLocks noChangeArrowheads="1"/>
            </p:cNvSpPr>
            <p:nvPr/>
          </p:nvSpPr>
          <p:spPr bwMode="auto">
            <a:xfrm>
              <a:off x="4657" y="3048"/>
              <a:ext cx="1694" cy="1"/>
            </a:xfrm>
            <a:prstGeom prst="rect">
              <a:avLst/>
            </a:prstGeom>
            <a:solidFill>
              <a:srgbClr val="ECF7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1" name="Rectangle 491"/>
            <p:cNvSpPr>
              <a:spLocks noChangeArrowheads="1"/>
            </p:cNvSpPr>
            <p:nvPr/>
          </p:nvSpPr>
          <p:spPr bwMode="auto">
            <a:xfrm>
              <a:off x="4657" y="3049"/>
              <a:ext cx="1694" cy="1"/>
            </a:xfrm>
            <a:prstGeom prst="rect">
              <a:avLst/>
            </a:prstGeom>
            <a:solidFill>
              <a:srgbClr val="EE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2" name="Rectangle 492"/>
            <p:cNvSpPr>
              <a:spLocks noChangeArrowheads="1"/>
            </p:cNvSpPr>
            <p:nvPr/>
          </p:nvSpPr>
          <p:spPr bwMode="auto">
            <a:xfrm>
              <a:off x="4657" y="3050"/>
              <a:ext cx="1694" cy="1"/>
            </a:xfrm>
            <a:prstGeom prst="rect">
              <a:avLst/>
            </a:prstGeom>
            <a:solidFill>
              <a:srgbClr val="F1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3" name="Rectangle 493"/>
            <p:cNvSpPr>
              <a:spLocks noChangeArrowheads="1"/>
            </p:cNvSpPr>
            <p:nvPr/>
          </p:nvSpPr>
          <p:spPr bwMode="auto">
            <a:xfrm>
              <a:off x="4657" y="3051"/>
              <a:ext cx="1694" cy="2"/>
            </a:xfrm>
            <a:prstGeom prst="rect">
              <a:avLst/>
            </a:prstGeom>
            <a:solidFill>
              <a:srgbClr val="F3F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4" name="Rectangle 494"/>
            <p:cNvSpPr>
              <a:spLocks noChangeArrowheads="1"/>
            </p:cNvSpPr>
            <p:nvPr/>
          </p:nvSpPr>
          <p:spPr bwMode="auto">
            <a:xfrm>
              <a:off x="4657" y="3053"/>
              <a:ext cx="1694" cy="1"/>
            </a:xfrm>
            <a:prstGeom prst="rect">
              <a:avLst/>
            </a:prstGeom>
            <a:solidFill>
              <a:srgbClr val="F5F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5" name="Rectangle 495"/>
            <p:cNvSpPr>
              <a:spLocks noChangeArrowheads="1"/>
            </p:cNvSpPr>
            <p:nvPr/>
          </p:nvSpPr>
          <p:spPr bwMode="auto">
            <a:xfrm>
              <a:off x="4657" y="3054"/>
              <a:ext cx="1694" cy="1"/>
            </a:xfrm>
            <a:prstGeom prst="rect">
              <a:avLst/>
            </a:prstGeom>
            <a:solidFill>
              <a:srgbClr val="F7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6" name="Rectangle 496"/>
            <p:cNvSpPr>
              <a:spLocks noChangeArrowheads="1"/>
            </p:cNvSpPr>
            <p:nvPr/>
          </p:nvSpPr>
          <p:spPr bwMode="auto">
            <a:xfrm>
              <a:off x="4657" y="3055"/>
              <a:ext cx="1694" cy="1"/>
            </a:xfrm>
            <a:prstGeom prst="rect">
              <a:avLst/>
            </a:prstGeom>
            <a:solidFill>
              <a:srgbClr val="F9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7" name="Rectangle 497"/>
            <p:cNvSpPr>
              <a:spLocks noChangeArrowheads="1"/>
            </p:cNvSpPr>
            <p:nvPr/>
          </p:nvSpPr>
          <p:spPr bwMode="auto">
            <a:xfrm>
              <a:off x="4657" y="3056"/>
              <a:ext cx="1694" cy="1"/>
            </a:xfrm>
            <a:prstGeom prst="rect">
              <a:avLst/>
            </a:prstGeom>
            <a:solidFill>
              <a:srgbClr val="FB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8" name="Rectangle 498"/>
            <p:cNvSpPr>
              <a:spLocks noChangeArrowheads="1"/>
            </p:cNvSpPr>
            <p:nvPr/>
          </p:nvSpPr>
          <p:spPr bwMode="auto">
            <a:xfrm>
              <a:off x="4657" y="3057"/>
              <a:ext cx="1694" cy="1"/>
            </a:xfrm>
            <a:prstGeom prst="rect">
              <a:avLst/>
            </a:prstGeom>
            <a:solidFill>
              <a:srgbClr val="FD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99" name="Rectangle 499"/>
            <p:cNvSpPr>
              <a:spLocks noChangeArrowheads="1"/>
            </p:cNvSpPr>
            <p:nvPr/>
          </p:nvSpPr>
          <p:spPr bwMode="auto">
            <a:xfrm>
              <a:off x="4842" y="3058"/>
              <a:ext cx="1694" cy="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0" name="Rectangle 500"/>
            <p:cNvSpPr>
              <a:spLocks noChangeArrowheads="1"/>
            </p:cNvSpPr>
            <p:nvPr/>
          </p:nvSpPr>
          <p:spPr bwMode="auto">
            <a:xfrm>
              <a:off x="4657" y="2971"/>
              <a:ext cx="1694" cy="237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1" name="Rectangle 502"/>
            <p:cNvSpPr>
              <a:spLocks noChangeArrowheads="1"/>
            </p:cNvSpPr>
            <p:nvPr/>
          </p:nvSpPr>
          <p:spPr bwMode="auto">
            <a:xfrm>
              <a:off x="4846" y="3256"/>
              <a:ext cx="1694" cy="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2" name="Rectangle 503"/>
            <p:cNvSpPr>
              <a:spLocks noChangeArrowheads="1"/>
            </p:cNvSpPr>
            <p:nvPr/>
          </p:nvSpPr>
          <p:spPr bwMode="auto">
            <a:xfrm>
              <a:off x="4661" y="3256"/>
              <a:ext cx="1694" cy="236"/>
            </a:xfrm>
            <a:prstGeom prst="rect">
              <a:avLst/>
            </a:prstGeom>
            <a:noFill/>
            <a:ln w="22" cap="flat">
              <a:solidFill>
                <a:srgbClr val="9C9C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3" name="Rectangle 505"/>
            <p:cNvSpPr>
              <a:spLocks noChangeArrowheads="1"/>
            </p:cNvSpPr>
            <p:nvPr/>
          </p:nvSpPr>
          <p:spPr bwMode="auto">
            <a:xfrm>
              <a:off x="4732" y="3566"/>
              <a:ext cx="1710" cy="2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4" name="Freeform 508"/>
            <p:cNvSpPr>
              <a:spLocks/>
            </p:cNvSpPr>
            <p:nvPr/>
          </p:nvSpPr>
          <p:spPr bwMode="auto">
            <a:xfrm>
              <a:off x="6411" y="2086"/>
              <a:ext cx="262" cy="1033"/>
            </a:xfrm>
            <a:custGeom>
              <a:avLst/>
              <a:gdLst>
                <a:gd name="T0" fmla="*/ 0 w 516"/>
                <a:gd name="T1" fmla="*/ 0 h 4944"/>
                <a:gd name="T2" fmla="*/ 258 w 516"/>
                <a:gd name="T3" fmla="*/ 43 h 4944"/>
                <a:gd name="T4" fmla="*/ 258 w 516"/>
                <a:gd name="T5" fmla="*/ 2430 h 4944"/>
                <a:gd name="T6" fmla="*/ 516 w 516"/>
                <a:gd name="T7" fmla="*/ 2472 h 4944"/>
                <a:gd name="T8" fmla="*/ 258 w 516"/>
                <a:gd name="T9" fmla="*/ 2515 h 4944"/>
                <a:gd name="T10" fmla="*/ 258 w 516"/>
                <a:gd name="T11" fmla="*/ 4902 h 4944"/>
                <a:gd name="T12" fmla="*/ 0 w 516"/>
                <a:gd name="T13" fmla="*/ 4944 h 4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6" h="4944">
                  <a:moveTo>
                    <a:pt x="0" y="0"/>
                  </a:moveTo>
                  <a:cubicBezTo>
                    <a:pt x="143" y="0"/>
                    <a:pt x="258" y="20"/>
                    <a:pt x="258" y="43"/>
                  </a:cubicBezTo>
                  <a:lnTo>
                    <a:pt x="258" y="2430"/>
                  </a:lnTo>
                  <a:cubicBezTo>
                    <a:pt x="258" y="2453"/>
                    <a:pt x="374" y="2472"/>
                    <a:pt x="516" y="2472"/>
                  </a:cubicBezTo>
                  <a:cubicBezTo>
                    <a:pt x="374" y="2472"/>
                    <a:pt x="258" y="2492"/>
                    <a:pt x="258" y="2515"/>
                  </a:cubicBezTo>
                  <a:lnTo>
                    <a:pt x="258" y="4902"/>
                  </a:lnTo>
                  <a:cubicBezTo>
                    <a:pt x="258" y="4925"/>
                    <a:pt x="143" y="4944"/>
                    <a:pt x="0" y="4944"/>
                  </a:cubicBezTo>
                </a:path>
              </a:pathLst>
            </a:custGeom>
            <a:noFill/>
            <a:ln w="25" cap="flat">
              <a:solidFill>
                <a:srgbClr val="22226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5" name="Freeform 509"/>
            <p:cNvSpPr>
              <a:spLocks/>
            </p:cNvSpPr>
            <p:nvPr/>
          </p:nvSpPr>
          <p:spPr bwMode="auto">
            <a:xfrm>
              <a:off x="6703" y="2193"/>
              <a:ext cx="836" cy="819"/>
            </a:xfrm>
            <a:custGeom>
              <a:avLst/>
              <a:gdLst>
                <a:gd name="T0" fmla="*/ 0 w 2556"/>
                <a:gd name="T1" fmla="*/ 426 h 3916"/>
                <a:gd name="T2" fmla="*/ 426 w 2556"/>
                <a:gd name="T3" fmla="*/ 0 h 3916"/>
                <a:gd name="T4" fmla="*/ 2130 w 2556"/>
                <a:gd name="T5" fmla="*/ 0 h 3916"/>
                <a:gd name="T6" fmla="*/ 2556 w 2556"/>
                <a:gd name="T7" fmla="*/ 426 h 3916"/>
                <a:gd name="T8" fmla="*/ 2556 w 2556"/>
                <a:gd name="T9" fmla="*/ 3490 h 3916"/>
                <a:gd name="T10" fmla="*/ 2130 w 2556"/>
                <a:gd name="T11" fmla="*/ 3916 h 3916"/>
                <a:gd name="T12" fmla="*/ 426 w 2556"/>
                <a:gd name="T13" fmla="*/ 3916 h 3916"/>
                <a:gd name="T14" fmla="*/ 0 w 2556"/>
                <a:gd name="T15" fmla="*/ 3490 h 3916"/>
                <a:gd name="T16" fmla="*/ 0 w 2556"/>
                <a:gd name="T17" fmla="*/ 426 h 3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6" h="3916">
                  <a:moveTo>
                    <a:pt x="0" y="426"/>
                  </a:moveTo>
                  <a:cubicBezTo>
                    <a:pt x="0" y="191"/>
                    <a:pt x="191" y="0"/>
                    <a:pt x="426" y="0"/>
                  </a:cubicBezTo>
                  <a:lnTo>
                    <a:pt x="2130" y="0"/>
                  </a:lnTo>
                  <a:cubicBezTo>
                    <a:pt x="2366" y="0"/>
                    <a:pt x="2556" y="191"/>
                    <a:pt x="2556" y="426"/>
                  </a:cubicBezTo>
                  <a:lnTo>
                    <a:pt x="2556" y="3490"/>
                  </a:lnTo>
                  <a:cubicBezTo>
                    <a:pt x="2556" y="3726"/>
                    <a:pt x="2366" y="3916"/>
                    <a:pt x="2130" y="3916"/>
                  </a:cubicBezTo>
                  <a:lnTo>
                    <a:pt x="426" y="3916"/>
                  </a:lnTo>
                  <a:cubicBezTo>
                    <a:pt x="191" y="3916"/>
                    <a:pt x="0" y="3726"/>
                    <a:pt x="0" y="3490"/>
                  </a:cubicBezTo>
                  <a:lnTo>
                    <a:pt x="0" y="426"/>
                  </a:lnTo>
                  <a:close/>
                </a:path>
              </a:pathLst>
            </a:custGeom>
            <a:solidFill>
              <a:srgbClr val="CECEE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/>
            </a:p>
          </p:txBody>
        </p:sp>
        <p:sp>
          <p:nvSpPr>
            <p:cNvPr id="106" name="Rectangle 517"/>
            <p:cNvSpPr>
              <a:spLocks noChangeArrowheads="1"/>
            </p:cNvSpPr>
            <p:nvPr/>
          </p:nvSpPr>
          <p:spPr bwMode="auto">
            <a:xfrm>
              <a:off x="6640" y="2793"/>
              <a:ext cx="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Freeform 521"/>
            <p:cNvSpPr>
              <a:spLocks/>
            </p:cNvSpPr>
            <p:nvPr/>
          </p:nvSpPr>
          <p:spPr bwMode="auto">
            <a:xfrm>
              <a:off x="106" y="3895"/>
              <a:ext cx="6986" cy="145"/>
            </a:xfrm>
            <a:custGeom>
              <a:avLst/>
              <a:gdLst>
                <a:gd name="T0" fmla="*/ 0 w 21928"/>
                <a:gd name="T1" fmla="*/ 188 h 1124"/>
                <a:gd name="T2" fmla="*/ 188 w 21928"/>
                <a:gd name="T3" fmla="*/ 0 h 1124"/>
                <a:gd name="T4" fmla="*/ 21741 w 21928"/>
                <a:gd name="T5" fmla="*/ 0 h 1124"/>
                <a:gd name="T6" fmla="*/ 21928 w 21928"/>
                <a:gd name="T7" fmla="*/ 188 h 1124"/>
                <a:gd name="T8" fmla="*/ 21928 w 21928"/>
                <a:gd name="T9" fmla="*/ 937 h 1124"/>
                <a:gd name="T10" fmla="*/ 21741 w 21928"/>
                <a:gd name="T11" fmla="*/ 1124 h 1124"/>
                <a:gd name="T12" fmla="*/ 188 w 21928"/>
                <a:gd name="T13" fmla="*/ 1124 h 1124"/>
                <a:gd name="T14" fmla="*/ 0 w 21928"/>
                <a:gd name="T15" fmla="*/ 937 h 1124"/>
                <a:gd name="T16" fmla="*/ 0 w 21928"/>
                <a:gd name="T17" fmla="*/ 18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28" h="1124">
                  <a:moveTo>
                    <a:pt x="0" y="188"/>
                  </a:moveTo>
                  <a:cubicBezTo>
                    <a:pt x="0" y="84"/>
                    <a:pt x="84" y="0"/>
                    <a:pt x="188" y="0"/>
                  </a:cubicBezTo>
                  <a:lnTo>
                    <a:pt x="21741" y="0"/>
                  </a:lnTo>
                  <a:cubicBezTo>
                    <a:pt x="21845" y="0"/>
                    <a:pt x="21928" y="84"/>
                    <a:pt x="21928" y="188"/>
                  </a:cubicBezTo>
                  <a:lnTo>
                    <a:pt x="21928" y="937"/>
                  </a:lnTo>
                  <a:cubicBezTo>
                    <a:pt x="21928" y="1041"/>
                    <a:pt x="21845" y="1124"/>
                    <a:pt x="21741" y="1124"/>
                  </a:cubicBezTo>
                  <a:lnTo>
                    <a:pt x="188" y="1124"/>
                  </a:lnTo>
                  <a:cubicBezTo>
                    <a:pt x="84" y="1124"/>
                    <a:pt x="0" y="1041"/>
                    <a:pt x="0" y="937"/>
                  </a:cubicBezTo>
                  <a:lnTo>
                    <a:pt x="0" y="188"/>
                  </a:lnTo>
                  <a:close/>
                </a:path>
              </a:pathLst>
            </a:custGeom>
            <a:solidFill>
              <a:srgbClr val="6B6BC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  <p:sp>
          <p:nvSpPr>
            <p:cNvPr id="108" name="Rectangle 523"/>
            <p:cNvSpPr>
              <a:spLocks noChangeArrowheads="1"/>
            </p:cNvSpPr>
            <p:nvPr/>
          </p:nvSpPr>
          <p:spPr bwMode="auto">
            <a:xfrm>
              <a:off x="1866" y="3921"/>
              <a:ext cx="437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sz="16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  <a:cs typeface="Arial" pitchFamily="34" charset="0"/>
                </a:rPr>
                <a:t>PROCESO CONTABLE  Y SISTEMA DOCUMENTAL CONTABLE </a:t>
              </a:r>
              <a:endParaRPr kumimoji="0" lang="es-CO" sz="16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09" name="Freeform 524"/>
            <p:cNvSpPr>
              <a:spLocks/>
            </p:cNvSpPr>
            <p:nvPr/>
          </p:nvSpPr>
          <p:spPr bwMode="auto">
            <a:xfrm>
              <a:off x="1010" y="3750"/>
              <a:ext cx="243" cy="111"/>
            </a:xfrm>
            <a:custGeom>
              <a:avLst/>
              <a:gdLst>
                <a:gd name="T0" fmla="*/ 0 w 391"/>
                <a:gd name="T1" fmla="*/ 107 h 214"/>
                <a:gd name="T2" fmla="*/ 195 w 391"/>
                <a:gd name="T3" fmla="*/ 0 h 214"/>
                <a:gd name="T4" fmla="*/ 391 w 391"/>
                <a:gd name="T5" fmla="*/ 107 h 214"/>
                <a:gd name="T6" fmla="*/ 293 w 391"/>
                <a:gd name="T7" fmla="*/ 107 h 214"/>
                <a:gd name="T8" fmla="*/ 293 w 391"/>
                <a:gd name="T9" fmla="*/ 214 h 214"/>
                <a:gd name="T10" fmla="*/ 98 w 391"/>
                <a:gd name="T11" fmla="*/ 214 h 214"/>
                <a:gd name="T12" fmla="*/ 98 w 391"/>
                <a:gd name="T13" fmla="*/ 107 h 214"/>
                <a:gd name="T14" fmla="*/ 0 w 391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14">
                  <a:moveTo>
                    <a:pt x="0" y="107"/>
                  </a:moveTo>
                  <a:lnTo>
                    <a:pt x="195" y="0"/>
                  </a:lnTo>
                  <a:lnTo>
                    <a:pt x="391" y="107"/>
                  </a:lnTo>
                  <a:lnTo>
                    <a:pt x="293" y="107"/>
                  </a:lnTo>
                  <a:lnTo>
                    <a:pt x="293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  <p:sp>
          <p:nvSpPr>
            <p:cNvPr id="110" name="Freeform 526"/>
            <p:cNvSpPr>
              <a:spLocks/>
            </p:cNvSpPr>
            <p:nvPr/>
          </p:nvSpPr>
          <p:spPr bwMode="auto">
            <a:xfrm>
              <a:off x="2859" y="3766"/>
              <a:ext cx="243" cy="95"/>
            </a:xfrm>
            <a:custGeom>
              <a:avLst/>
              <a:gdLst>
                <a:gd name="T0" fmla="*/ 0 w 391"/>
                <a:gd name="T1" fmla="*/ 107 h 214"/>
                <a:gd name="T2" fmla="*/ 196 w 391"/>
                <a:gd name="T3" fmla="*/ 0 h 214"/>
                <a:gd name="T4" fmla="*/ 391 w 391"/>
                <a:gd name="T5" fmla="*/ 107 h 214"/>
                <a:gd name="T6" fmla="*/ 294 w 391"/>
                <a:gd name="T7" fmla="*/ 107 h 214"/>
                <a:gd name="T8" fmla="*/ 294 w 391"/>
                <a:gd name="T9" fmla="*/ 214 h 214"/>
                <a:gd name="T10" fmla="*/ 98 w 391"/>
                <a:gd name="T11" fmla="*/ 214 h 214"/>
                <a:gd name="T12" fmla="*/ 98 w 391"/>
                <a:gd name="T13" fmla="*/ 107 h 214"/>
                <a:gd name="T14" fmla="*/ 0 w 391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214">
                  <a:moveTo>
                    <a:pt x="0" y="107"/>
                  </a:moveTo>
                  <a:lnTo>
                    <a:pt x="196" y="0"/>
                  </a:lnTo>
                  <a:lnTo>
                    <a:pt x="391" y="107"/>
                  </a:lnTo>
                  <a:lnTo>
                    <a:pt x="294" y="107"/>
                  </a:lnTo>
                  <a:lnTo>
                    <a:pt x="294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  <p:sp>
          <p:nvSpPr>
            <p:cNvPr id="111" name="Freeform 528"/>
            <p:cNvSpPr>
              <a:spLocks/>
            </p:cNvSpPr>
            <p:nvPr/>
          </p:nvSpPr>
          <p:spPr bwMode="auto">
            <a:xfrm>
              <a:off x="5441" y="3778"/>
              <a:ext cx="222" cy="89"/>
            </a:xfrm>
            <a:custGeom>
              <a:avLst/>
              <a:gdLst>
                <a:gd name="T0" fmla="*/ 0 w 392"/>
                <a:gd name="T1" fmla="*/ 107 h 214"/>
                <a:gd name="T2" fmla="*/ 196 w 392"/>
                <a:gd name="T3" fmla="*/ 0 h 214"/>
                <a:gd name="T4" fmla="*/ 392 w 392"/>
                <a:gd name="T5" fmla="*/ 107 h 214"/>
                <a:gd name="T6" fmla="*/ 294 w 392"/>
                <a:gd name="T7" fmla="*/ 107 h 214"/>
                <a:gd name="T8" fmla="*/ 294 w 392"/>
                <a:gd name="T9" fmla="*/ 214 h 214"/>
                <a:gd name="T10" fmla="*/ 98 w 392"/>
                <a:gd name="T11" fmla="*/ 214 h 214"/>
                <a:gd name="T12" fmla="*/ 98 w 392"/>
                <a:gd name="T13" fmla="*/ 107 h 214"/>
                <a:gd name="T14" fmla="*/ 0 w 392"/>
                <a:gd name="T15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2" h="214">
                  <a:moveTo>
                    <a:pt x="0" y="107"/>
                  </a:moveTo>
                  <a:lnTo>
                    <a:pt x="196" y="0"/>
                  </a:lnTo>
                  <a:lnTo>
                    <a:pt x="392" y="107"/>
                  </a:lnTo>
                  <a:lnTo>
                    <a:pt x="294" y="107"/>
                  </a:lnTo>
                  <a:lnTo>
                    <a:pt x="294" y="214"/>
                  </a:lnTo>
                  <a:lnTo>
                    <a:pt x="98" y="214"/>
                  </a:lnTo>
                  <a:lnTo>
                    <a:pt x="98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6B6B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 sz="800">
                <a:latin typeface="+mj-lt"/>
              </a:endParaRPr>
            </a:p>
          </p:txBody>
        </p:sp>
      </p:grpSp>
      <p:sp>
        <p:nvSpPr>
          <p:cNvPr id="450" name="CuadroTexto 495"/>
          <p:cNvSpPr txBox="1"/>
          <p:nvPr/>
        </p:nvSpPr>
        <p:spPr>
          <a:xfrm>
            <a:off x="2753773" y="2317049"/>
            <a:ext cx="2403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Empresas que no cotizan en el mercado de valores y que no captan ni administran  Ahorro del Público</a:t>
            </a:r>
            <a:endParaRPr lang="es-CO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1" name="Freeform 509"/>
          <p:cNvSpPr>
            <a:spLocks/>
          </p:cNvSpPr>
          <p:nvPr/>
        </p:nvSpPr>
        <p:spPr bwMode="auto">
          <a:xfrm>
            <a:off x="4829468" y="3247223"/>
            <a:ext cx="576709" cy="1624252"/>
          </a:xfrm>
          <a:custGeom>
            <a:avLst/>
            <a:gdLst>
              <a:gd name="T0" fmla="*/ 0 w 2556"/>
              <a:gd name="T1" fmla="*/ 426 h 3916"/>
              <a:gd name="T2" fmla="*/ 426 w 2556"/>
              <a:gd name="T3" fmla="*/ 0 h 3916"/>
              <a:gd name="T4" fmla="*/ 2130 w 2556"/>
              <a:gd name="T5" fmla="*/ 0 h 3916"/>
              <a:gd name="T6" fmla="*/ 2556 w 2556"/>
              <a:gd name="T7" fmla="*/ 426 h 3916"/>
              <a:gd name="T8" fmla="*/ 2556 w 2556"/>
              <a:gd name="T9" fmla="*/ 3490 h 3916"/>
              <a:gd name="T10" fmla="*/ 2130 w 2556"/>
              <a:gd name="T11" fmla="*/ 3916 h 3916"/>
              <a:gd name="T12" fmla="*/ 426 w 2556"/>
              <a:gd name="T13" fmla="*/ 3916 h 3916"/>
              <a:gd name="T14" fmla="*/ 0 w 2556"/>
              <a:gd name="T15" fmla="*/ 3490 h 3916"/>
              <a:gd name="T16" fmla="*/ 0 w 2556"/>
              <a:gd name="T17" fmla="*/ 426 h 3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56" h="3916">
                <a:moveTo>
                  <a:pt x="0" y="426"/>
                </a:moveTo>
                <a:cubicBezTo>
                  <a:pt x="0" y="191"/>
                  <a:pt x="191" y="0"/>
                  <a:pt x="426" y="0"/>
                </a:cubicBezTo>
                <a:lnTo>
                  <a:pt x="2130" y="0"/>
                </a:lnTo>
                <a:cubicBezTo>
                  <a:pt x="2366" y="0"/>
                  <a:pt x="2556" y="191"/>
                  <a:pt x="2556" y="426"/>
                </a:cubicBezTo>
                <a:lnTo>
                  <a:pt x="2556" y="3490"/>
                </a:lnTo>
                <a:cubicBezTo>
                  <a:pt x="2556" y="3726"/>
                  <a:pt x="2366" y="3916"/>
                  <a:pt x="2130" y="3916"/>
                </a:cubicBezTo>
                <a:lnTo>
                  <a:pt x="426" y="3916"/>
                </a:lnTo>
                <a:cubicBezTo>
                  <a:pt x="191" y="3916"/>
                  <a:pt x="0" y="3726"/>
                  <a:pt x="0" y="3490"/>
                </a:cubicBezTo>
                <a:lnTo>
                  <a:pt x="0" y="426"/>
                </a:lnTo>
                <a:close/>
              </a:path>
            </a:pathLst>
          </a:custGeom>
          <a:solidFill>
            <a:srgbClr val="CECEE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 dirty="0">
              <a:latin typeface="Calibri" panose="020F0502020204030204" pitchFamily="34" charset="0"/>
            </a:endParaRPr>
          </a:p>
        </p:txBody>
      </p:sp>
      <p:sp>
        <p:nvSpPr>
          <p:cNvPr id="452" name="Rectangle 372"/>
          <p:cNvSpPr>
            <a:spLocks noChangeArrowheads="1"/>
          </p:cNvSpPr>
          <p:nvPr/>
        </p:nvSpPr>
        <p:spPr bwMode="auto">
          <a:xfrm>
            <a:off x="5622201" y="2969281"/>
            <a:ext cx="1935366" cy="357758"/>
          </a:xfrm>
          <a:prstGeom prst="rect">
            <a:avLst/>
          </a:prstGeom>
          <a:noFill/>
          <a:ln w="22" cap="flat">
            <a:solidFill>
              <a:srgbClr val="9C9CD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/>
          </a:p>
        </p:txBody>
      </p:sp>
      <p:sp>
        <p:nvSpPr>
          <p:cNvPr id="453" name="CuadroTexto 498"/>
          <p:cNvSpPr txBox="1"/>
          <p:nvPr/>
        </p:nvSpPr>
        <p:spPr>
          <a:xfrm>
            <a:off x="7964953" y="3393075"/>
            <a:ext cx="9259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1000" b="1" dirty="0" smtClean="0">
                <a:latin typeface="Calibri" panose="020F0502020204030204" pitchFamily="34" charset="0"/>
              </a:rPr>
              <a:t>Res 743/13 </a:t>
            </a:r>
          </a:p>
          <a:p>
            <a:pPr algn="l"/>
            <a:r>
              <a:rPr lang="es-CO" sz="1000" b="1" dirty="0" smtClean="0">
                <a:latin typeface="Calibri" panose="020F0502020204030204" pitchFamily="34" charset="0"/>
              </a:rPr>
              <a:t>Res. 598/14</a:t>
            </a:r>
            <a:endParaRPr lang="es-CO" sz="1000" b="1" dirty="0">
              <a:latin typeface="Calibri" panose="020F0502020204030204" pitchFamily="34" charset="0"/>
            </a:endParaRPr>
          </a:p>
          <a:p>
            <a:pPr algn="l"/>
            <a:r>
              <a:rPr lang="es-CO" sz="1000" b="1" dirty="0" smtClean="0">
                <a:latin typeface="Calibri" panose="020F0502020204030204" pitchFamily="34" charset="0"/>
              </a:rPr>
              <a:t>(Anexo D.N 2784/12 y normas que lo modifiquen) </a:t>
            </a:r>
            <a:endParaRPr lang="es-CO" sz="1000" b="1" dirty="0">
              <a:latin typeface="Calibri" panose="020F0502020204030204" pitchFamily="34" charset="0"/>
            </a:endParaRPr>
          </a:p>
        </p:txBody>
      </p:sp>
      <p:sp>
        <p:nvSpPr>
          <p:cNvPr id="454" name="Freeform 508"/>
          <p:cNvSpPr>
            <a:spLocks/>
          </p:cNvSpPr>
          <p:nvPr/>
        </p:nvSpPr>
        <p:spPr bwMode="auto">
          <a:xfrm>
            <a:off x="4578046" y="3128443"/>
            <a:ext cx="215720" cy="1677973"/>
          </a:xfrm>
          <a:custGeom>
            <a:avLst/>
            <a:gdLst>
              <a:gd name="T0" fmla="*/ 0 w 516"/>
              <a:gd name="T1" fmla="*/ 0 h 4944"/>
              <a:gd name="T2" fmla="*/ 258 w 516"/>
              <a:gd name="T3" fmla="*/ 43 h 4944"/>
              <a:gd name="T4" fmla="*/ 258 w 516"/>
              <a:gd name="T5" fmla="*/ 2430 h 4944"/>
              <a:gd name="T6" fmla="*/ 516 w 516"/>
              <a:gd name="T7" fmla="*/ 2472 h 4944"/>
              <a:gd name="T8" fmla="*/ 258 w 516"/>
              <a:gd name="T9" fmla="*/ 2515 h 4944"/>
              <a:gd name="T10" fmla="*/ 258 w 516"/>
              <a:gd name="T11" fmla="*/ 4902 h 4944"/>
              <a:gd name="T12" fmla="*/ 0 w 516"/>
              <a:gd name="T13" fmla="*/ 4944 h 4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4944">
                <a:moveTo>
                  <a:pt x="0" y="0"/>
                </a:moveTo>
                <a:cubicBezTo>
                  <a:pt x="143" y="0"/>
                  <a:pt x="258" y="20"/>
                  <a:pt x="258" y="43"/>
                </a:cubicBezTo>
                <a:lnTo>
                  <a:pt x="258" y="2430"/>
                </a:lnTo>
                <a:cubicBezTo>
                  <a:pt x="258" y="2453"/>
                  <a:pt x="374" y="2472"/>
                  <a:pt x="516" y="2472"/>
                </a:cubicBezTo>
                <a:cubicBezTo>
                  <a:pt x="374" y="2472"/>
                  <a:pt x="258" y="2492"/>
                  <a:pt x="258" y="2515"/>
                </a:cubicBezTo>
                <a:lnTo>
                  <a:pt x="258" y="4902"/>
                </a:lnTo>
                <a:cubicBezTo>
                  <a:pt x="258" y="4925"/>
                  <a:pt x="143" y="4944"/>
                  <a:pt x="0" y="4944"/>
                </a:cubicBezTo>
              </a:path>
            </a:pathLst>
          </a:custGeom>
          <a:noFill/>
          <a:ln w="25" cap="flat">
            <a:solidFill>
              <a:srgbClr val="22226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/>
          </a:p>
        </p:txBody>
      </p:sp>
      <p:sp>
        <p:nvSpPr>
          <p:cNvPr id="455" name="CuadroTexto 500"/>
          <p:cNvSpPr txBox="1"/>
          <p:nvPr/>
        </p:nvSpPr>
        <p:spPr>
          <a:xfrm>
            <a:off x="4801409" y="3322572"/>
            <a:ext cx="674962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CO" sz="900" b="1" dirty="0" smtClean="0">
                <a:latin typeface="Calibri" panose="020F0502020204030204" pitchFamily="34" charset="0"/>
              </a:rPr>
              <a:t>Res. 414 </a:t>
            </a:r>
            <a:r>
              <a:rPr lang="es-CO" sz="900" b="1" dirty="0" err="1" smtClean="0">
                <a:latin typeface="Calibri" panose="020F0502020204030204" pitchFamily="34" charset="0"/>
              </a:rPr>
              <a:t>Sep</a:t>
            </a:r>
            <a:r>
              <a:rPr lang="es-CO" sz="900" b="1" dirty="0" smtClean="0">
                <a:latin typeface="Calibri" panose="020F0502020204030204" pitchFamily="34" charset="0"/>
              </a:rPr>
              <a:t> 2014. </a:t>
            </a:r>
          </a:p>
          <a:p>
            <a:pPr algn="l"/>
            <a:endParaRPr lang="es-CO" sz="900" b="1" dirty="0" smtClean="0">
              <a:latin typeface="Calibri" panose="020F0502020204030204" pitchFamily="34" charset="0"/>
            </a:endParaRPr>
          </a:p>
          <a:p>
            <a:pPr algn="l"/>
            <a:r>
              <a:rPr lang="es-CO" sz="900" b="1" dirty="0" smtClean="0">
                <a:latin typeface="Calibri" panose="020F0502020204030204" pitchFamily="34" charset="0"/>
              </a:rPr>
              <a:t>Carta Circular 03 e </a:t>
            </a:r>
            <a:r>
              <a:rPr lang="es-CO" sz="900" b="1" dirty="0" err="1" smtClean="0">
                <a:latin typeface="Calibri" panose="020F0502020204030204" pitchFamily="34" charset="0"/>
              </a:rPr>
              <a:t>Instruc</a:t>
            </a:r>
            <a:r>
              <a:rPr lang="es-CO" sz="900" b="1" dirty="0" smtClean="0">
                <a:latin typeface="Calibri" panose="020F0502020204030204" pitchFamily="34" charset="0"/>
              </a:rPr>
              <a:t>. 02 / 2014</a:t>
            </a:r>
            <a:endParaRPr lang="es-CO" sz="900" b="1" dirty="0">
              <a:latin typeface="Calibri" panose="020F0502020204030204" pitchFamily="34" charset="0"/>
            </a:endParaRPr>
          </a:p>
        </p:txBody>
      </p:sp>
      <p:sp>
        <p:nvSpPr>
          <p:cNvPr id="456" name="CuadroTexto 501"/>
          <p:cNvSpPr txBox="1"/>
          <p:nvPr/>
        </p:nvSpPr>
        <p:spPr>
          <a:xfrm>
            <a:off x="509633" y="2408111"/>
            <a:ext cx="204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s-CO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ntidades de gobierno</a:t>
            </a:r>
            <a:endParaRPr lang="es-CO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7" name="CuadroTexto 502"/>
          <p:cNvSpPr txBox="1"/>
          <p:nvPr/>
        </p:nvSpPr>
        <p:spPr>
          <a:xfrm>
            <a:off x="1835697" y="1274528"/>
            <a:ext cx="46067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CONTEXTO DEL SECTOR PÚBLICO COLOMBIANO Y</a:t>
            </a:r>
          </a:p>
          <a:p>
            <a:pPr algn="ctr"/>
            <a:r>
              <a:rPr lang="es-CO" sz="1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SISTEMA NACIONAL DE CONTABILIDAD PÚBLICA</a:t>
            </a:r>
            <a:endParaRPr lang="es-CO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8" name="CuadroTexto 503"/>
          <p:cNvSpPr txBox="1"/>
          <p:nvPr/>
        </p:nvSpPr>
        <p:spPr>
          <a:xfrm>
            <a:off x="5406176" y="2338247"/>
            <a:ext cx="207263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Empresas que cotizan en </a:t>
            </a:r>
          </a:p>
          <a:p>
            <a:pPr algn="ctr"/>
            <a:r>
              <a:rPr lang="es-CO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el mercado de valores</a:t>
            </a:r>
            <a:endParaRPr lang="es-CO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59" name="Rectangle 136"/>
          <p:cNvSpPr>
            <a:spLocks noChangeArrowheads="1"/>
          </p:cNvSpPr>
          <p:nvPr/>
        </p:nvSpPr>
        <p:spPr bwMode="auto">
          <a:xfrm>
            <a:off x="1261276" y="3624519"/>
            <a:ext cx="78379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" name="Rectangle 136"/>
          <p:cNvSpPr>
            <a:spLocks noChangeArrowheads="1"/>
          </p:cNvSpPr>
          <p:nvPr/>
        </p:nvSpPr>
        <p:spPr bwMode="auto">
          <a:xfrm>
            <a:off x="3317945" y="3624519"/>
            <a:ext cx="70539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Rectangle 143"/>
          <p:cNvSpPr>
            <a:spLocks noChangeArrowheads="1"/>
          </p:cNvSpPr>
          <p:nvPr/>
        </p:nvSpPr>
        <p:spPr bwMode="auto">
          <a:xfrm>
            <a:off x="3059685" y="4179317"/>
            <a:ext cx="14886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2" name="Rectangle 146"/>
          <p:cNvSpPr>
            <a:spLocks noChangeArrowheads="1"/>
          </p:cNvSpPr>
          <p:nvPr/>
        </p:nvSpPr>
        <p:spPr bwMode="auto">
          <a:xfrm>
            <a:off x="3019698" y="4704639"/>
            <a:ext cx="13972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Rectangle 149"/>
          <p:cNvSpPr>
            <a:spLocks noChangeArrowheads="1"/>
          </p:cNvSpPr>
          <p:nvPr/>
        </p:nvSpPr>
        <p:spPr bwMode="auto">
          <a:xfrm>
            <a:off x="3019698" y="5177557"/>
            <a:ext cx="15286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Rectangle 192"/>
          <p:cNvSpPr>
            <a:spLocks noChangeArrowheads="1"/>
          </p:cNvSpPr>
          <p:nvPr/>
        </p:nvSpPr>
        <p:spPr bwMode="auto">
          <a:xfrm>
            <a:off x="5953502" y="3042584"/>
            <a:ext cx="15253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s-CO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Marco Conceptual</a:t>
            </a:r>
          </a:p>
        </p:txBody>
      </p:sp>
      <p:sp>
        <p:nvSpPr>
          <p:cNvPr id="465" name="Rectangle 136"/>
          <p:cNvSpPr>
            <a:spLocks noChangeArrowheads="1"/>
          </p:cNvSpPr>
          <p:nvPr/>
        </p:nvSpPr>
        <p:spPr bwMode="auto">
          <a:xfrm>
            <a:off x="5981831" y="3576586"/>
            <a:ext cx="8194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Normas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6" name="Rectangle 143"/>
          <p:cNvSpPr>
            <a:spLocks noChangeArrowheads="1"/>
          </p:cNvSpPr>
          <p:nvPr/>
        </p:nvSpPr>
        <p:spPr bwMode="auto">
          <a:xfrm>
            <a:off x="5683969" y="4096601"/>
            <a:ext cx="16509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7" name="Rectangle 146"/>
          <p:cNvSpPr>
            <a:spLocks noChangeArrowheads="1"/>
          </p:cNvSpPr>
          <p:nvPr/>
        </p:nvSpPr>
        <p:spPr bwMode="auto">
          <a:xfrm>
            <a:off x="5814213" y="4552733"/>
            <a:ext cx="135900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sz="14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Interpretaciones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8" name="Rectangle 503"/>
          <p:cNvSpPr>
            <a:spLocks noChangeArrowheads="1"/>
          </p:cNvSpPr>
          <p:nvPr/>
        </p:nvSpPr>
        <p:spPr bwMode="auto">
          <a:xfrm>
            <a:off x="5622201" y="5415108"/>
            <a:ext cx="1935366" cy="356248"/>
          </a:xfrm>
          <a:prstGeom prst="rect">
            <a:avLst/>
          </a:prstGeom>
          <a:noFill/>
          <a:ln w="22" cap="flat">
            <a:solidFill>
              <a:srgbClr val="9C9CD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1000"/>
          </a:p>
        </p:txBody>
      </p:sp>
      <p:sp>
        <p:nvSpPr>
          <p:cNvPr id="469" name="Rectangle 146"/>
          <p:cNvSpPr>
            <a:spLocks noChangeArrowheads="1"/>
          </p:cNvSpPr>
          <p:nvPr/>
        </p:nvSpPr>
        <p:spPr bwMode="auto">
          <a:xfrm>
            <a:off x="5683969" y="5074551"/>
            <a:ext cx="166642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0" name="Rectangle 149"/>
          <p:cNvSpPr>
            <a:spLocks noChangeArrowheads="1"/>
          </p:cNvSpPr>
          <p:nvPr/>
        </p:nvSpPr>
        <p:spPr bwMode="auto">
          <a:xfrm>
            <a:off x="5823352" y="5501822"/>
            <a:ext cx="16554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" name="Rectangle 149"/>
          <p:cNvSpPr>
            <a:spLocks noChangeArrowheads="1"/>
          </p:cNvSpPr>
          <p:nvPr/>
        </p:nvSpPr>
        <p:spPr bwMode="auto">
          <a:xfrm>
            <a:off x="971601" y="5164197"/>
            <a:ext cx="154240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Catálogo de Cuentas 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Rectangle 146"/>
          <p:cNvSpPr>
            <a:spLocks noChangeArrowheads="1"/>
          </p:cNvSpPr>
          <p:nvPr/>
        </p:nvSpPr>
        <p:spPr bwMode="auto">
          <a:xfrm>
            <a:off x="1054626" y="4704639"/>
            <a:ext cx="14593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Doctrina Contable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3" name="Rectangle 143"/>
          <p:cNvSpPr>
            <a:spLocks noChangeArrowheads="1"/>
          </p:cNvSpPr>
          <p:nvPr/>
        </p:nvSpPr>
        <p:spPr bwMode="auto">
          <a:xfrm>
            <a:off x="971600" y="4183808"/>
            <a:ext cx="143152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Guías de aplicación</a:t>
            </a:r>
            <a:endParaRPr kumimoji="0" lang="es-CO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29170" y="2636912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s-ES" sz="3200" b="1" i="1" dirty="0" smtClean="0"/>
              <a:t>PROPUESTA PARA EL PROCESO DE CONSOLIDACIÓN DEL SECTOR PÚBLICO COLOMBIANO</a:t>
            </a:r>
          </a:p>
        </p:txBody>
      </p:sp>
    </p:spTree>
    <p:extLst>
      <p:ext uri="{BB962C8B-B14F-4D97-AF65-F5344CB8AC3E}">
        <p14:creationId xmlns:p14="http://schemas.microsoft.com/office/powerpoint/2010/main" val="40359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Rectángulo"/>
          <p:cNvSpPr>
            <a:spLocks noGrp="1" noChangeArrowheads="1"/>
          </p:cNvSpPr>
          <p:nvPr>
            <p:ph idx="4294967295"/>
          </p:nvPr>
        </p:nvSpPr>
        <p:spPr bwMode="auto">
          <a:xfrm>
            <a:off x="1835696" y="908720"/>
            <a:ext cx="5832797" cy="40011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65087" indent="0" algn="ctr">
              <a:buNone/>
            </a:pPr>
            <a:r>
              <a:rPr lang="es-ES" sz="2000" b="1" dirty="0" smtClean="0"/>
              <a:t>Alternativas de consolidación </a:t>
            </a:r>
            <a:endParaRPr lang="es-ES" sz="2000" b="1" dirty="0"/>
          </a:p>
        </p:txBody>
      </p:sp>
      <p:sp>
        <p:nvSpPr>
          <p:cNvPr id="5" name="Rectangle 258"/>
          <p:cNvSpPr>
            <a:spLocks noChangeArrowheads="1"/>
          </p:cNvSpPr>
          <p:nvPr/>
        </p:nvSpPr>
        <p:spPr bwMode="auto">
          <a:xfrm>
            <a:off x="5147999" y="3409310"/>
            <a:ext cx="65" cy="1846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200"/>
          </a:p>
        </p:txBody>
      </p:sp>
      <p:grpSp>
        <p:nvGrpSpPr>
          <p:cNvPr id="6" name="Group 260"/>
          <p:cNvGrpSpPr>
            <a:grpSpLocks/>
          </p:cNvGrpSpPr>
          <p:nvPr/>
        </p:nvGrpSpPr>
        <p:grpSpPr bwMode="auto">
          <a:xfrm>
            <a:off x="179511" y="3823886"/>
            <a:ext cx="1013271" cy="604842"/>
            <a:chOff x="1581" y="365"/>
            <a:chExt cx="362" cy="193"/>
          </a:xfr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</p:grpSpPr>
        <p:sp>
          <p:nvSpPr>
            <p:cNvPr id="7" name="Rectangle 261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Rectangle 262"/>
            <p:cNvSpPr>
              <a:spLocks noChangeArrowheads="1"/>
            </p:cNvSpPr>
            <p:nvPr/>
          </p:nvSpPr>
          <p:spPr bwMode="auto">
            <a:xfrm>
              <a:off x="1581" y="365"/>
              <a:ext cx="362" cy="193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200" b="1" dirty="0" smtClean="0">
                  <a:solidFill>
                    <a:srgbClr val="000000"/>
                  </a:solidFill>
                </a:rPr>
                <a:t>Realizada </a:t>
              </a:r>
            </a:p>
            <a:p>
              <a:pPr algn="ctr"/>
              <a:r>
                <a:rPr lang="es-ES" sz="1200" b="1" dirty="0" smtClean="0">
                  <a:solidFill>
                    <a:srgbClr val="000000"/>
                  </a:solidFill>
                </a:rPr>
                <a:t>por la</a:t>
              </a:r>
            </a:p>
            <a:p>
              <a:pPr algn="ctr"/>
              <a:r>
                <a:rPr lang="es-ES" sz="1200" b="1" dirty="0" smtClean="0">
                  <a:solidFill>
                    <a:srgbClr val="000000"/>
                  </a:solidFill>
                </a:rPr>
                <a:t>Empresa</a:t>
              </a:r>
              <a:endParaRPr lang="es-ES" sz="1200" b="1" dirty="0" smtClean="0"/>
            </a:p>
            <a:p>
              <a:pPr algn="ctr"/>
              <a:endParaRPr lang="en-US" sz="1200" b="1" dirty="0"/>
            </a:p>
          </p:txBody>
        </p:sp>
      </p:grpSp>
      <p:sp>
        <p:nvSpPr>
          <p:cNvPr id="9" name="Rectangle 263"/>
          <p:cNvSpPr>
            <a:spLocks noChangeArrowheads="1"/>
          </p:cNvSpPr>
          <p:nvPr/>
        </p:nvSpPr>
        <p:spPr bwMode="auto">
          <a:xfrm>
            <a:off x="6462039" y="3505964"/>
            <a:ext cx="65" cy="1846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200"/>
          </a:p>
        </p:txBody>
      </p:sp>
      <p:sp>
        <p:nvSpPr>
          <p:cNvPr id="10" name="Rectangle 273"/>
          <p:cNvSpPr>
            <a:spLocks noChangeArrowheads="1"/>
          </p:cNvSpPr>
          <p:nvPr/>
        </p:nvSpPr>
        <p:spPr bwMode="auto">
          <a:xfrm>
            <a:off x="5847433" y="4905399"/>
            <a:ext cx="65" cy="1846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200"/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3429172" y="3049855"/>
            <a:ext cx="214314" cy="634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619726" y="1844179"/>
            <a:ext cx="2159000" cy="720725"/>
            <a:chOff x="1177" y="604"/>
            <a:chExt cx="277" cy="162"/>
          </a:xfr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77" y="604"/>
              <a:ext cx="277" cy="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177" y="604"/>
              <a:ext cx="277" cy="162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920295" y="1916187"/>
            <a:ext cx="16569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</a:rPr>
              <a:t>Consolidación integrada</a:t>
            </a:r>
            <a:endParaRPr lang="es-ES" dirty="0"/>
          </a:p>
        </p:txBody>
      </p:sp>
      <p:grpSp>
        <p:nvGrpSpPr>
          <p:cNvPr id="16" name="Group 40"/>
          <p:cNvGrpSpPr>
            <a:grpSpLocks/>
          </p:cNvGrpSpPr>
          <p:nvPr/>
        </p:nvGrpSpPr>
        <p:grpSpPr bwMode="auto">
          <a:xfrm>
            <a:off x="2410574" y="2860149"/>
            <a:ext cx="2165350" cy="747713"/>
            <a:chOff x="1182" y="3718"/>
            <a:chExt cx="391" cy="216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7" name="Rectangle 38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9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4763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42"/>
          <p:cNvSpPr>
            <a:spLocks noChangeArrowheads="1"/>
          </p:cNvSpPr>
          <p:nvPr/>
        </p:nvSpPr>
        <p:spPr bwMode="auto">
          <a:xfrm>
            <a:off x="2485187" y="2887782"/>
            <a:ext cx="20907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Clasificación de las empresas en ámbito especial</a:t>
            </a:r>
            <a:endParaRPr lang="es-ES" sz="1600" b="1" dirty="0">
              <a:solidFill>
                <a:srgbClr val="000000"/>
              </a:solidFill>
            </a:endParaRPr>
          </a:p>
        </p:txBody>
      </p:sp>
      <p:grpSp>
        <p:nvGrpSpPr>
          <p:cNvPr id="20" name="Group 260"/>
          <p:cNvGrpSpPr>
            <a:grpSpLocks/>
          </p:cNvGrpSpPr>
          <p:nvPr/>
        </p:nvGrpSpPr>
        <p:grpSpPr bwMode="auto">
          <a:xfrm>
            <a:off x="1259632" y="3823886"/>
            <a:ext cx="1080120" cy="604842"/>
            <a:chOff x="1581" y="365"/>
            <a:chExt cx="277" cy="193"/>
          </a:xfr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</p:grpSpPr>
        <p:sp>
          <p:nvSpPr>
            <p:cNvPr id="21" name="Rectangle 261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Rectangle 262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200" b="1" dirty="0" smtClean="0">
                  <a:solidFill>
                    <a:srgbClr val="000000"/>
                  </a:solidFill>
                </a:rPr>
                <a:t>Parámetros de la </a:t>
              </a:r>
            </a:p>
            <a:p>
              <a:pPr algn="ctr"/>
              <a:r>
                <a:rPr lang="es-ES" sz="1200" b="1" dirty="0" smtClean="0">
                  <a:solidFill>
                    <a:srgbClr val="000000"/>
                  </a:solidFill>
                </a:rPr>
                <a:t>CGN</a:t>
              </a:r>
              <a:endParaRPr lang="en-US" sz="1200" b="1" dirty="0"/>
            </a:p>
          </p:txBody>
        </p:sp>
      </p:grpSp>
      <p:sp>
        <p:nvSpPr>
          <p:cNvPr id="23" name="Rectangle 258"/>
          <p:cNvSpPr>
            <a:spLocks noChangeArrowheads="1"/>
          </p:cNvSpPr>
          <p:nvPr/>
        </p:nvSpPr>
        <p:spPr bwMode="auto">
          <a:xfrm>
            <a:off x="1928530" y="2995846"/>
            <a:ext cx="65" cy="1846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200"/>
          </a:p>
        </p:txBody>
      </p:sp>
      <p:grpSp>
        <p:nvGrpSpPr>
          <p:cNvPr id="24" name="Group 40"/>
          <p:cNvGrpSpPr>
            <a:grpSpLocks/>
          </p:cNvGrpSpPr>
          <p:nvPr/>
        </p:nvGrpSpPr>
        <p:grpSpPr bwMode="auto">
          <a:xfrm>
            <a:off x="251519" y="2846679"/>
            <a:ext cx="1787833" cy="747713"/>
            <a:chOff x="1182" y="3718"/>
            <a:chExt cx="391" cy="216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5" name="Rectangle 38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39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4763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42"/>
          <p:cNvSpPr>
            <a:spLocks noChangeArrowheads="1"/>
          </p:cNvSpPr>
          <p:nvPr/>
        </p:nvSpPr>
        <p:spPr bwMode="auto">
          <a:xfrm>
            <a:off x="251519" y="2971403"/>
            <a:ext cx="17878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Homologación </a:t>
            </a:r>
          </a:p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de catálogos</a:t>
            </a:r>
            <a:endParaRPr lang="es-ES" sz="1600" b="1" dirty="0">
              <a:solidFill>
                <a:srgbClr val="000000"/>
              </a:solidFill>
            </a:endParaRPr>
          </a:p>
        </p:txBody>
      </p:sp>
      <p:sp>
        <p:nvSpPr>
          <p:cNvPr id="28" name="Rectangle 258"/>
          <p:cNvSpPr>
            <a:spLocks noChangeArrowheads="1"/>
          </p:cNvSpPr>
          <p:nvPr/>
        </p:nvSpPr>
        <p:spPr bwMode="auto">
          <a:xfrm>
            <a:off x="8316093" y="2977262"/>
            <a:ext cx="65" cy="1846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200"/>
          </a:p>
        </p:txBody>
      </p:sp>
      <p:cxnSp>
        <p:nvCxnSpPr>
          <p:cNvPr id="29" name="28 Conector recto"/>
          <p:cNvCxnSpPr/>
          <p:nvPr/>
        </p:nvCxnSpPr>
        <p:spPr>
          <a:xfrm>
            <a:off x="5621978" y="2643503"/>
            <a:ext cx="2046366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>
            <a:off x="6586636" y="2527742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5220072" y="1807017"/>
            <a:ext cx="2852713" cy="720725"/>
            <a:chOff x="1177" y="604"/>
            <a:chExt cx="277" cy="162"/>
          </a:xfr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1177" y="604"/>
              <a:ext cx="277" cy="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1177" y="604"/>
              <a:ext cx="277" cy="162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5348177" y="1879025"/>
            <a:ext cx="25646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</a:rPr>
              <a:t>Consolidación </a:t>
            </a:r>
            <a:r>
              <a:rPr lang="es-ES" b="1" dirty="0" smtClean="0">
                <a:solidFill>
                  <a:srgbClr val="000000"/>
                </a:solidFill>
              </a:rPr>
              <a:t>separada por modelos</a:t>
            </a:r>
            <a:endParaRPr lang="es-ES" dirty="0"/>
          </a:p>
        </p:txBody>
      </p:sp>
      <p:grpSp>
        <p:nvGrpSpPr>
          <p:cNvPr id="35" name="Group 40"/>
          <p:cNvGrpSpPr>
            <a:grpSpLocks/>
          </p:cNvGrpSpPr>
          <p:nvPr/>
        </p:nvGrpSpPr>
        <p:grpSpPr bwMode="auto">
          <a:xfrm>
            <a:off x="6228184" y="2802369"/>
            <a:ext cx="1500198" cy="803161"/>
            <a:chOff x="1182" y="3718"/>
            <a:chExt cx="391" cy="216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4763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6216467" y="2929255"/>
            <a:ext cx="164168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0000"/>
                </a:solidFill>
              </a:rPr>
              <a:t>RESOLUCIÓN 414</a:t>
            </a:r>
          </a:p>
          <a:p>
            <a:pPr algn="ctr"/>
            <a:r>
              <a:rPr lang="es-ES" sz="1400" b="1" dirty="0" smtClean="0">
                <a:solidFill>
                  <a:srgbClr val="000000"/>
                </a:solidFill>
              </a:rPr>
              <a:t>+</a:t>
            </a:r>
          </a:p>
          <a:p>
            <a:pPr algn="ctr"/>
            <a:r>
              <a:rPr lang="es-ES" sz="1400" b="1" dirty="0" smtClean="0">
                <a:solidFill>
                  <a:srgbClr val="000000"/>
                </a:solidFill>
              </a:rPr>
              <a:t>NIIF PYMES</a:t>
            </a:r>
          </a:p>
          <a:p>
            <a:pPr algn="ctr"/>
            <a:endParaRPr lang="es-ES" sz="1400" b="1" dirty="0">
              <a:solidFill>
                <a:srgbClr val="000000"/>
              </a:solidFill>
            </a:endParaRPr>
          </a:p>
        </p:txBody>
      </p:sp>
      <p:sp>
        <p:nvSpPr>
          <p:cNvPr id="39" name="Rectangle 258"/>
          <p:cNvSpPr>
            <a:spLocks noChangeArrowheads="1"/>
          </p:cNvSpPr>
          <p:nvPr/>
        </p:nvSpPr>
        <p:spPr bwMode="auto">
          <a:xfrm>
            <a:off x="6229305" y="2977262"/>
            <a:ext cx="65" cy="18466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200"/>
          </a:p>
        </p:txBody>
      </p: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4767133" y="2828095"/>
            <a:ext cx="1376503" cy="747713"/>
            <a:chOff x="1182" y="3718"/>
            <a:chExt cx="391" cy="216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4763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714876" y="2857817"/>
            <a:ext cx="16802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RESOLUCIÓN</a:t>
            </a:r>
          </a:p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743</a:t>
            </a:r>
          </a:p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NIIF</a:t>
            </a:r>
            <a:endParaRPr lang="es-ES" sz="1600" b="1" dirty="0">
              <a:solidFill>
                <a:srgbClr val="000000"/>
              </a:solidFill>
            </a:endParaRPr>
          </a:p>
        </p:txBody>
      </p:sp>
      <p:cxnSp>
        <p:nvCxnSpPr>
          <p:cNvPr id="45" name="44 Conector recto"/>
          <p:cNvCxnSpPr/>
          <p:nvPr/>
        </p:nvCxnSpPr>
        <p:spPr>
          <a:xfrm flipH="1">
            <a:off x="5650532" y="2671758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 flipH="1">
            <a:off x="7666756" y="2647356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1799692" y="2689816"/>
            <a:ext cx="1937168" cy="127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2655152" y="2540502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flipH="1">
            <a:off x="1791055" y="2684518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H="1">
            <a:off x="3735272" y="2660116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V="1">
            <a:off x="467543" y="3727476"/>
            <a:ext cx="1460987" cy="1805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 flipH="1">
            <a:off x="1186035" y="3583460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H="1">
            <a:off x="496097" y="3727476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H="1">
            <a:off x="1906115" y="3703074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60"/>
          <p:cNvGrpSpPr>
            <a:grpSpLocks/>
          </p:cNvGrpSpPr>
          <p:nvPr/>
        </p:nvGrpSpPr>
        <p:grpSpPr bwMode="auto">
          <a:xfrm>
            <a:off x="5786446" y="3857949"/>
            <a:ext cx="2560696" cy="604842"/>
            <a:chOff x="1581" y="365"/>
            <a:chExt cx="277" cy="193"/>
          </a:xfr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</p:grpSpPr>
        <p:sp>
          <p:nvSpPr>
            <p:cNvPr id="56" name="Rectangle 261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7" name="Rectangle 262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b="1" dirty="0" smtClean="0">
                  <a:solidFill>
                    <a:srgbClr val="000000"/>
                  </a:solidFill>
                </a:rPr>
                <a:t>Consolidado de consolidados</a:t>
              </a:r>
              <a:endParaRPr lang="en-US" b="1" dirty="0"/>
            </a:p>
          </p:txBody>
        </p:sp>
      </p:grpSp>
      <p:cxnSp>
        <p:nvCxnSpPr>
          <p:cNvPr id="58" name="57 Conector recto"/>
          <p:cNvCxnSpPr/>
          <p:nvPr/>
        </p:nvCxnSpPr>
        <p:spPr>
          <a:xfrm>
            <a:off x="2748747" y="1509186"/>
            <a:ext cx="39063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flipH="1">
            <a:off x="4786436" y="1340768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endCxn id="32" idx="0"/>
          </p:cNvCxnSpPr>
          <p:nvPr/>
        </p:nvCxnSpPr>
        <p:spPr>
          <a:xfrm flipH="1">
            <a:off x="6646429" y="1532390"/>
            <a:ext cx="13803" cy="27462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2773388" y="1484784"/>
            <a:ext cx="0" cy="32223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260"/>
          <p:cNvGrpSpPr>
            <a:grpSpLocks/>
          </p:cNvGrpSpPr>
          <p:nvPr/>
        </p:nvGrpSpPr>
        <p:grpSpPr bwMode="auto">
          <a:xfrm>
            <a:off x="2679274" y="3793921"/>
            <a:ext cx="1714110" cy="611110"/>
            <a:chOff x="1581" y="365"/>
            <a:chExt cx="277" cy="195"/>
          </a:xfr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</p:grpSpPr>
        <p:sp>
          <p:nvSpPr>
            <p:cNvPr id="65" name="Rectangle 261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Rectangle 262"/>
            <p:cNvSpPr>
              <a:spLocks noChangeArrowheads="1"/>
            </p:cNvSpPr>
            <p:nvPr/>
          </p:nvSpPr>
          <p:spPr bwMode="auto">
            <a:xfrm>
              <a:off x="1581" y="367"/>
              <a:ext cx="277" cy="193"/>
            </a:xfrm>
            <a:prstGeom prst="rect">
              <a:avLst/>
            </a:prstGeom>
            <a:grpFill/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200" b="1" dirty="0" smtClean="0">
                  <a:solidFill>
                    <a:srgbClr val="000000"/>
                  </a:solidFill>
                </a:rPr>
                <a:t>Unificación catálogo IFR y RCP: compatibles?</a:t>
              </a:r>
            </a:p>
            <a:p>
              <a:pPr algn="ctr"/>
              <a:r>
                <a:rPr lang="es-ES" sz="1200" b="1" dirty="0" smtClean="0">
                  <a:solidFill>
                    <a:srgbClr val="000000"/>
                  </a:solidFill>
                </a:rPr>
                <a:t>NO (Problemas reglas)</a:t>
              </a:r>
              <a:endParaRPr lang="en-US" sz="1200" b="1" dirty="0"/>
            </a:p>
          </p:txBody>
        </p:sp>
      </p:grpSp>
      <p:cxnSp>
        <p:nvCxnSpPr>
          <p:cNvPr id="67" name="66 Conector recto"/>
          <p:cNvCxnSpPr/>
          <p:nvPr/>
        </p:nvCxnSpPr>
        <p:spPr>
          <a:xfrm flipH="1">
            <a:off x="3562300" y="3625503"/>
            <a:ext cx="1588" cy="1684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260"/>
          <p:cNvGrpSpPr>
            <a:grpSpLocks/>
          </p:cNvGrpSpPr>
          <p:nvPr/>
        </p:nvGrpSpPr>
        <p:grpSpPr bwMode="auto">
          <a:xfrm>
            <a:off x="3059793" y="4854308"/>
            <a:ext cx="3078381" cy="949572"/>
            <a:chOff x="1562" y="365"/>
            <a:chExt cx="333" cy="303"/>
          </a:xfr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</p:grpSpPr>
        <p:sp>
          <p:nvSpPr>
            <p:cNvPr id="69" name="Rectangle 261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0" name="Rectangle 262"/>
            <p:cNvSpPr>
              <a:spLocks noChangeArrowheads="1"/>
            </p:cNvSpPr>
            <p:nvPr/>
          </p:nvSpPr>
          <p:spPr bwMode="auto">
            <a:xfrm>
              <a:off x="1562" y="475"/>
              <a:ext cx="333" cy="193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4763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S" sz="1500" b="1" dirty="0" smtClean="0">
                  <a:solidFill>
                    <a:srgbClr val="000000"/>
                  </a:solidFill>
                </a:rPr>
                <a:t>CATEGORIA ESPECIAL  INFORMACIÓN CONTABLE</a:t>
              </a:r>
              <a:endParaRPr lang="en-US" sz="1500" b="1" dirty="0"/>
            </a:p>
          </p:txBody>
        </p:sp>
      </p:grpSp>
      <p:cxnSp>
        <p:nvCxnSpPr>
          <p:cNvPr id="71" name="70 Conector recto"/>
          <p:cNvCxnSpPr/>
          <p:nvPr/>
        </p:nvCxnSpPr>
        <p:spPr>
          <a:xfrm>
            <a:off x="107504" y="2204864"/>
            <a:ext cx="0" cy="33139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9036496" y="2204541"/>
            <a:ext cx="0" cy="31590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>
            <a:endCxn id="70" idx="1"/>
          </p:cNvCxnSpPr>
          <p:nvPr/>
        </p:nvCxnSpPr>
        <p:spPr>
          <a:xfrm flipV="1">
            <a:off x="77362" y="5504299"/>
            <a:ext cx="2982431" cy="1452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6156325" y="5378096"/>
            <a:ext cx="2880171" cy="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>
            <a:endCxn id="14" idx="1"/>
          </p:cNvCxnSpPr>
          <p:nvPr/>
        </p:nvCxnSpPr>
        <p:spPr>
          <a:xfrm flipV="1">
            <a:off x="107504" y="2204542"/>
            <a:ext cx="1512222" cy="520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>
            <a:off x="8074025" y="2209746"/>
            <a:ext cx="962471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262"/>
          <p:cNvSpPr>
            <a:spLocks noChangeArrowheads="1"/>
          </p:cNvSpPr>
          <p:nvPr/>
        </p:nvSpPr>
        <p:spPr bwMode="auto">
          <a:xfrm>
            <a:off x="3059832" y="4715636"/>
            <a:ext cx="3078381" cy="30242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4763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1500" b="1" dirty="0" smtClean="0">
                <a:solidFill>
                  <a:srgbClr val="000000"/>
                </a:solidFill>
              </a:rPr>
              <a:t>PROCESO DE TRANSICIÓN</a:t>
            </a:r>
            <a:endParaRPr lang="en-US" sz="1500" b="1" dirty="0"/>
          </a:p>
        </p:txBody>
      </p:sp>
      <p:grpSp>
        <p:nvGrpSpPr>
          <p:cNvPr id="78" name="Group 40"/>
          <p:cNvGrpSpPr>
            <a:grpSpLocks/>
          </p:cNvGrpSpPr>
          <p:nvPr/>
        </p:nvGrpSpPr>
        <p:grpSpPr bwMode="auto">
          <a:xfrm>
            <a:off x="7858148" y="2857817"/>
            <a:ext cx="1071571" cy="747713"/>
            <a:chOff x="1182" y="3718"/>
            <a:chExt cx="391" cy="216"/>
          </a:xfr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79" name="Rectangle 38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39"/>
            <p:cNvSpPr>
              <a:spLocks noChangeArrowheads="1"/>
            </p:cNvSpPr>
            <p:nvPr/>
          </p:nvSpPr>
          <p:spPr bwMode="auto">
            <a:xfrm>
              <a:off x="1182" y="3718"/>
              <a:ext cx="391" cy="216"/>
            </a:xfrm>
            <a:prstGeom prst="rect">
              <a:avLst/>
            </a:prstGeom>
            <a:grpFill/>
            <a:ln w="4763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" name="Rectangle 42"/>
          <p:cNvSpPr>
            <a:spLocks noChangeArrowheads="1"/>
          </p:cNvSpPr>
          <p:nvPr/>
        </p:nvSpPr>
        <p:spPr bwMode="auto">
          <a:xfrm>
            <a:off x="8001025" y="3000693"/>
            <a:ext cx="8572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Gobierno</a:t>
            </a:r>
          </a:p>
          <a:p>
            <a:pPr algn="ctr"/>
            <a:r>
              <a:rPr lang="es-ES" sz="1600" b="1" dirty="0" smtClean="0">
                <a:solidFill>
                  <a:srgbClr val="000000"/>
                </a:solidFill>
              </a:rPr>
              <a:t>NICSP</a:t>
            </a:r>
            <a:endParaRPr lang="es-ES" sz="1600" b="1" dirty="0">
              <a:solidFill>
                <a:srgbClr val="000000"/>
              </a:solidFill>
            </a:endParaRPr>
          </a:p>
        </p:txBody>
      </p:sp>
      <p:grpSp>
        <p:nvGrpSpPr>
          <p:cNvPr id="82" name="Group 260"/>
          <p:cNvGrpSpPr>
            <a:grpSpLocks/>
          </p:cNvGrpSpPr>
          <p:nvPr/>
        </p:nvGrpSpPr>
        <p:grpSpPr bwMode="auto">
          <a:xfrm>
            <a:off x="3347864" y="5967173"/>
            <a:ext cx="2560696" cy="414155"/>
            <a:chOff x="1581" y="365"/>
            <a:chExt cx="277" cy="193"/>
          </a:xfrm>
          <a:gradFill>
            <a:gsLst>
              <a:gs pos="0">
                <a:schemeClr val="bg1"/>
              </a:gs>
              <a:gs pos="100000">
                <a:schemeClr val="accent5">
                  <a:lumMod val="90000"/>
                </a:schemeClr>
              </a:gs>
            </a:gsLst>
            <a:lin ang="5400000" scaled="0"/>
          </a:gradFill>
        </p:grpSpPr>
        <p:sp>
          <p:nvSpPr>
            <p:cNvPr id="83" name="Rectangle 261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4" name="Rectangle 262"/>
            <p:cNvSpPr>
              <a:spLocks noChangeArrowheads="1"/>
            </p:cNvSpPr>
            <p:nvPr/>
          </p:nvSpPr>
          <p:spPr bwMode="auto">
            <a:xfrm>
              <a:off x="1581" y="365"/>
              <a:ext cx="277" cy="19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s-ES" b="1" dirty="0" smtClean="0">
                  <a:solidFill>
                    <a:srgbClr val="000000"/>
                  </a:solidFill>
                </a:rPr>
                <a:t>PARAMETRIZACIÓN</a:t>
              </a:r>
              <a:endParaRPr lang="en-US" b="1" dirty="0"/>
            </a:p>
          </p:txBody>
        </p:sp>
      </p:grpSp>
      <p:cxnSp>
        <p:nvCxnSpPr>
          <p:cNvPr id="62" name="Conector recto de flecha 61"/>
          <p:cNvCxnSpPr>
            <a:stCxn id="70" idx="2"/>
            <a:endCxn id="84" idx="0"/>
          </p:cNvCxnSpPr>
          <p:nvPr/>
        </p:nvCxnSpPr>
        <p:spPr>
          <a:xfrm>
            <a:off x="4598984" y="5803880"/>
            <a:ext cx="29228" cy="163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>
            <a:stCxn id="57" idx="1"/>
            <a:endCxn id="5" idx="2"/>
          </p:cNvCxnSpPr>
          <p:nvPr/>
        </p:nvCxnSpPr>
        <p:spPr>
          <a:xfrm flipH="1" flipV="1">
            <a:off x="5148032" y="3593976"/>
            <a:ext cx="638414" cy="566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/>
          <p:cNvCxnSpPr>
            <a:stCxn id="56" idx="3"/>
          </p:cNvCxnSpPr>
          <p:nvPr/>
        </p:nvCxnSpPr>
        <p:spPr>
          <a:xfrm flipV="1">
            <a:off x="8347142" y="3593976"/>
            <a:ext cx="329314" cy="566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/>
          <p:cNvCxnSpPr>
            <a:endCxn id="57" idx="0"/>
          </p:cNvCxnSpPr>
          <p:nvPr/>
        </p:nvCxnSpPr>
        <p:spPr>
          <a:xfrm>
            <a:off x="7020272" y="3605530"/>
            <a:ext cx="46522" cy="252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>
            <a:stCxn id="77" idx="2"/>
          </p:cNvCxnSpPr>
          <p:nvPr/>
        </p:nvCxnSpPr>
        <p:spPr>
          <a:xfrm flipH="1">
            <a:off x="4575924" y="5018057"/>
            <a:ext cx="23099" cy="180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7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7" grpId="0"/>
      <p:bldP spid="34" grpId="0"/>
      <p:bldP spid="38" grpId="0"/>
      <p:bldP spid="43" grpId="0"/>
      <p:bldP spid="8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29170" y="2636912"/>
            <a:ext cx="72152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s-ES" sz="6600" b="1" i="1" dirty="0" smtClean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412337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765175"/>
            <a:ext cx="91440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Evolución operativa del proceso de Consolidación</a:t>
            </a:r>
            <a:endParaRPr lang="es-ES_tradnl" altLang="es-CO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35200" y="1368425"/>
            <a:ext cx="4510088" cy="1257300"/>
            <a:chOff x="1408" y="720"/>
            <a:chExt cx="3020" cy="912"/>
          </a:xfrm>
        </p:grpSpPr>
        <p:sp>
          <p:nvSpPr>
            <p:cNvPr id="4122" name="AutoShape 4"/>
            <p:cNvSpPr>
              <a:spLocks noChangeArrowheads="1"/>
            </p:cNvSpPr>
            <p:nvPr/>
          </p:nvSpPr>
          <p:spPr bwMode="auto">
            <a:xfrm>
              <a:off x="1408" y="1101"/>
              <a:ext cx="1484" cy="255"/>
            </a:xfrm>
            <a:prstGeom prst="flowChartAlternateProcess">
              <a:avLst/>
            </a:prstGeom>
            <a:solidFill>
              <a:srgbClr val="0033CC"/>
            </a:solidFill>
            <a:ln w="9525">
              <a:solidFill>
                <a:srgbClr val="66FF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O" sz="1400" b="1">
                  <a:solidFill>
                    <a:srgbClr val="FFFFCC"/>
                  </a:solidFill>
                  <a:latin typeface="Verdana" panose="020B0604030504040204" pitchFamily="34" charset="0"/>
                </a:rPr>
                <a:t>Entidades Nacionales</a:t>
              </a:r>
              <a:endParaRPr lang="es-ES" altLang="es-CO" sz="1400" b="1">
                <a:solidFill>
                  <a:srgbClr val="FFFFCC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4123" name="Group 5"/>
            <p:cNvGrpSpPr>
              <a:grpSpLocks/>
            </p:cNvGrpSpPr>
            <p:nvPr/>
          </p:nvGrpSpPr>
          <p:grpSpPr bwMode="auto">
            <a:xfrm>
              <a:off x="1582" y="768"/>
              <a:ext cx="1210" cy="291"/>
              <a:chOff x="4224" y="1537"/>
              <a:chExt cx="1104" cy="1220"/>
            </a:xfrm>
          </p:grpSpPr>
          <p:sp>
            <p:nvSpPr>
              <p:cNvPr id="4206" name="Rectangle 6"/>
              <p:cNvSpPr>
                <a:spLocks noChangeArrowheads="1"/>
              </p:cNvSpPr>
              <p:nvPr/>
            </p:nvSpPr>
            <p:spPr bwMode="auto">
              <a:xfrm>
                <a:off x="4224" y="2609"/>
                <a:ext cx="1104" cy="148"/>
              </a:xfrm>
              <a:prstGeom prst="rect">
                <a:avLst/>
              </a:prstGeom>
              <a:solidFill>
                <a:srgbClr val="0033CC"/>
              </a:solidFill>
              <a:ln w="38100">
                <a:solidFill>
                  <a:srgbClr val="66FF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CO" altLang="es-CO" sz="1800"/>
              </a:p>
            </p:txBody>
          </p:sp>
          <p:sp>
            <p:nvSpPr>
              <p:cNvPr id="4207" name="Freeform 7"/>
              <p:cNvSpPr>
                <a:spLocks/>
              </p:cNvSpPr>
              <p:nvPr/>
            </p:nvSpPr>
            <p:spPr bwMode="auto">
              <a:xfrm>
                <a:off x="4251" y="2613"/>
                <a:ext cx="945" cy="61"/>
              </a:xfrm>
              <a:custGeom>
                <a:avLst/>
                <a:gdLst>
                  <a:gd name="T0" fmla="*/ 6 w 2055"/>
                  <a:gd name="T1" fmla="*/ 0 h 128"/>
                  <a:gd name="T2" fmla="*/ 0 w 2055"/>
                  <a:gd name="T3" fmla="*/ 1 h 128"/>
                  <a:gd name="T4" fmla="*/ 20 w 2055"/>
                  <a:gd name="T5" fmla="*/ 3 h 128"/>
                  <a:gd name="T6" fmla="*/ 32 w 2055"/>
                  <a:gd name="T7" fmla="*/ 2 h 128"/>
                  <a:gd name="T8" fmla="*/ 42 w 2055"/>
                  <a:gd name="T9" fmla="*/ 0 h 128"/>
                  <a:gd name="T10" fmla="*/ 40 w 2055"/>
                  <a:gd name="T11" fmla="*/ 0 h 128"/>
                  <a:gd name="T12" fmla="*/ 21 w 2055"/>
                  <a:gd name="T13" fmla="*/ 1 h 128"/>
                  <a:gd name="T14" fmla="*/ 6 w 2055"/>
                  <a:gd name="T15" fmla="*/ 0 h 1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55"/>
                  <a:gd name="T25" fmla="*/ 0 h 128"/>
                  <a:gd name="T26" fmla="*/ 2055 w 2055"/>
                  <a:gd name="T27" fmla="*/ 128 h 1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55" h="128">
                    <a:moveTo>
                      <a:pt x="309" y="10"/>
                    </a:moveTo>
                    <a:lnTo>
                      <a:pt x="0" y="38"/>
                    </a:lnTo>
                    <a:lnTo>
                      <a:pt x="958" y="128"/>
                    </a:lnTo>
                    <a:lnTo>
                      <a:pt x="1529" y="96"/>
                    </a:lnTo>
                    <a:lnTo>
                      <a:pt x="2055" y="17"/>
                    </a:lnTo>
                    <a:lnTo>
                      <a:pt x="1912" y="0"/>
                    </a:lnTo>
                    <a:lnTo>
                      <a:pt x="1026" y="50"/>
                    </a:lnTo>
                    <a:lnTo>
                      <a:pt x="309" y="10"/>
                    </a:lnTo>
                    <a:close/>
                  </a:path>
                </a:pathLst>
              </a:custGeom>
              <a:solidFill>
                <a:srgbClr val="0033CC"/>
              </a:solidFill>
              <a:ln w="38100" cmpd="sng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4208" name="Group 8"/>
              <p:cNvGrpSpPr>
                <a:grpSpLocks/>
              </p:cNvGrpSpPr>
              <p:nvPr/>
            </p:nvGrpSpPr>
            <p:grpSpPr bwMode="auto">
              <a:xfrm>
                <a:off x="4903" y="1537"/>
                <a:ext cx="229" cy="1106"/>
                <a:chOff x="3205" y="945"/>
                <a:chExt cx="496" cy="2291"/>
              </a:xfrm>
            </p:grpSpPr>
            <p:grpSp>
              <p:nvGrpSpPr>
                <p:cNvPr id="4248" name="Group 9"/>
                <p:cNvGrpSpPr>
                  <a:grpSpLocks/>
                </p:cNvGrpSpPr>
                <p:nvPr/>
              </p:nvGrpSpPr>
              <p:grpSpPr bwMode="auto">
                <a:xfrm>
                  <a:off x="3219" y="947"/>
                  <a:ext cx="482" cy="2287"/>
                  <a:chOff x="3219" y="947"/>
                  <a:chExt cx="482" cy="2287"/>
                </a:xfrm>
              </p:grpSpPr>
              <p:sp>
                <p:nvSpPr>
                  <p:cNvPr id="4281" name="Freeform 10"/>
                  <p:cNvSpPr>
                    <a:spLocks/>
                  </p:cNvSpPr>
                  <p:nvPr/>
                </p:nvSpPr>
                <p:spPr bwMode="auto">
                  <a:xfrm>
                    <a:off x="3219" y="947"/>
                    <a:ext cx="482" cy="2287"/>
                  </a:xfrm>
                  <a:custGeom>
                    <a:avLst/>
                    <a:gdLst>
                      <a:gd name="T0" fmla="*/ 0 w 482"/>
                      <a:gd name="T1" fmla="*/ 15 h 2287"/>
                      <a:gd name="T2" fmla="*/ 12 w 482"/>
                      <a:gd name="T3" fmla="*/ 11 h 2287"/>
                      <a:gd name="T4" fmla="*/ 23 w 482"/>
                      <a:gd name="T5" fmla="*/ 5 h 2287"/>
                      <a:gd name="T6" fmla="*/ 34 w 482"/>
                      <a:gd name="T7" fmla="*/ 3 h 2287"/>
                      <a:gd name="T8" fmla="*/ 43 w 482"/>
                      <a:gd name="T9" fmla="*/ 3 h 2287"/>
                      <a:gd name="T10" fmla="*/ 54 w 482"/>
                      <a:gd name="T11" fmla="*/ 0 h 2287"/>
                      <a:gd name="T12" fmla="*/ 69 w 482"/>
                      <a:gd name="T13" fmla="*/ 3 h 2287"/>
                      <a:gd name="T14" fmla="*/ 83 w 482"/>
                      <a:gd name="T15" fmla="*/ 8 h 2287"/>
                      <a:gd name="T16" fmla="*/ 96 w 482"/>
                      <a:gd name="T17" fmla="*/ 14 h 2287"/>
                      <a:gd name="T18" fmla="*/ 109 w 482"/>
                      <a:gd name="T19" fmla="*/ 23 h 2287"/>
                      <a:gd name="T20" fmla="*/ 482 w 482"/>
                      <a:gd name="T21" fmla="*/ 385 h 2287"/>
                      <a:gd name="T22" fmla="*/ 482 w 482"/>
                      <a:gd name="T23" fmla="*/ 2229 h 2287"/>
                      <a:gd name="T24" fmla="*/ 0 w 482"/>
                      <a:gd name="T25" fmla="*/ 2287 h 2287"/>
                      <a:gd name="T26" fmla="*/ 0 w 482"/>
                      <a:gd name="T27" fmla="*/ 15 h 228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82"/>
                      <a:gd name="T43" fmla="*/ 0 h 2287"/>
                      <a:gd name="T44" fmla="*/ 482 w 482"/>
                      <a:gd name="T45" fmla="*/ 2287 h 228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82" h="2287">
                        <a:moveTo>
                          <a:pt x="0" y="15"/>
                        </a:moveTo>
                        <a:lnTo>
                          <a:pt x="12" y="11"/>
                        </a:lnTo>
                        <a:lnTo>
                          <a:pt x="23" y="5"/>
                        </a:lnTo>
                        <a:lnTo>
                          <a:pt x="34" y="3"/>
                        </a:lnTo>
                        <a:lnTo>
                          <a:pt x="43" y="3"/>
                        </a:lnTo>
                        <a:lnTo>
                          <a:pt x="54" y="0"/>
                        </a:lnTo>
                        <a:lnTo>
                          <a:pt x="69" y="3"/>
                        </a:lnTo>
                        <a:lnTo>
                          <a:pt x="83" y="8"/>
                        </a:lnTo>
                        <a:lnTo>
                          <a:pt x="96" y="14"/>
                        </a:lnTo>
                        <a:lnTo>
                          <a:pt x="109" y="23"/>
                        </a:lnTo>
                        <a:lnTo>
                          <a:pt x="482" y="385"/>
                        </a:lnTo>
                        <a:lnTo>
                          <a:pt x="482" y="2229"/>
                        </a:lnTo>
                        <a:lnTo>
                          <a:pt x="0" y="2287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82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404" y="1049"/>
                    <a:ext cx="1" cy="1938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83" name="Freeform 12"/>
                  <p:cNvSpPr>
                    <a:spLocks/>
                  </p:cNvSpPr>
                  <p:nvPr/>
                </p:nvSpPr>
                <p:spPr bwMode="auto">
                  <a:xfrm>
                    <a:off x="3262" y="2987"/>
                    <a:ext cx="439" cy="246"/>
                  </a:xfrm>
                  <a:custGeom>
                    <a:avLst/>
                    <a:gdLst>
                      <a:gd name="T0" fmla="*/ 1 w 439"/>
                      <a:gd name="T1" fmla="*/ 6 h 246"/>
                      <a:gd name="T2" fmla="*/ 439 w 439"/>
                      <a:gd name="T3" fmla="*/ 0 h 246"/>
                      <a:gd name="T4" fmla="*/ 439 w 439"/>
                      <a:gd name="T5" fmla="*/ 190 h 246"/>
                      <a:gd name="T6" fmla="*/ 0 w 439"/>
                      <a:gd name="T7" fmla="*/ 246 h 246"/>
                      <a:gd name="T8" fmla="*/ 1 w 439"/>
                      <a:gd name="T9" fmla="*/ 6 h 2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9"/>
                      <a:gd name="T16" fmla="*/ 0 h 246"/>
                      <a:gd name="T17" fmla="*/ 439 w 439"/>
                      <a:gd name="T18" fmla="*/ 246 h 2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9" h="246">
                        <a:moveTo>
                          <a:pt x="1" y="6"/>
                        </a:moveTo>
                        <a:lnTo>
                          <a:pt x="439" y="0"/>
                        </a:lnTo>
                        <a:lnTo>
                          <a:pt x="439" y="190"/>
                        </a:lnTo>
                        <a:lnTo>
                          <a:pt x="0" y="246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  <p:grpSp>
              <p:nvGrpSpPr>
                <p:cNvPr id="4249" name="Group 13"/>
                <p:cNvGrpSpPr>
                  <a:grpSpLocks/>
                </p:cNvGrpSpPr>
                <p:nvPr/>
              </p:nvGrpSpPr>
              <p:grpSpPr bwMode="auto">
                <a:xfrm>
                  <a:off x="3451" y="1180"/>
                  <a:ext cx="227" cy="1786"/>
                  <a:chOff x="3451" y="1180"/>
                  <a:chExt cx="227" cy="1786"/>
                </a:xfrm>
              </p:grpSpPr>
              <p:sp>
                <p:nvSpPr>
                  <p:cNvPr id="4268" name="Freeform 14"/>
                  <p:cNvSpPr>
                    <a:spLocks/>
                  </p:cNvSpPr>
                  <p:nvPr/>
                </p:nvSpPr>
                <p:spPr bwMode="auto">
                  <a:xfrm>
                    <a:off x="3451" y="1180"/>
                    <a:ext cx="227" cy="285"/>
                  </a:xfrm>
                  <a:custGeom>
                    <a:avLst/>
                    <a:gdLst>
                      <a:gd name="T0" fmla="*/ 0 w 227"/>
                      <a:gd name="T1" fmla="*/ 0 h 285"/>
                      <a:gd name="T2" fmla="*/ 227 w 227"/>
                      <a:gd name="T3" fmla="*/ 211 h 285"/>
                      <a:gd name="T4" fmla="*/ 227 w 227"/>
                      <a:gd name="T5" fmla="*/ 285 h 285"/>
                      <a:gd name="T6" fmla="*/ 0 w 227"/>
                      <a:gd name="T7" fmla="*/ 83 h 285"/>
                      <a:gd name="T8" fmla="*/ 0 w 227"/>
                      <a:gd name="T9" fmla="*/ 0 h 2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285"/>
                      <a:gd name="T17" fmla="*/ 227 w 227"/>
                      <a:gd name="T18" fmla="*/ 285 h 2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285">
                        <a:moveTo>
                          <a:pt x="0" y="0"/>
                        </a:moveTo>
                        <a:lnTo>
                          <a:pt x="227" y="211"/>
                        </a:lnTo>
                        <a:lnTo>
                          <a:pt x="227" y="285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69" name="Freeform 15"/>
                  <p:cNvSpPr>
                    <a:spLocks/>
                  </p:cNvSpPr>
                  <p:nvPr/>
                </p:nvSpPr>
                <p:spPr bwMode="auto">
                  <a:xfrm>
                    <a:off x="3451" y="1348"/>
                    <a:ext cx="227" cy="267"/>
                  </a:xfrm>
                  <a:custGeom>
                    <a:avLst/>
                    <a:gdLst>
                      <a:gd name="T0" fmla="*/ 0 w 227"/>
                      <a:gd name="T1" fmla="*/ 0 h 267"/>
                      <a:gd name="T2" fmla="*/ 227 w 227"/>
                      <a:gd name="T3" fmla="*/ 191 h 267"/>
                      <a:gd name="T4" fmla="*/ 227 w 227"/>
                      <a:gd name="T5" fmla="*/ 267 h 267"/>
                      <a:gd name="T6" fmla="*/ 0 w 227"/>
                      <a:gd name="T7" fmla="*/ 83 h 267"/>
                      <a:gd name="T8" fmla="*/ 0 w 227"/>
                      <a:gd name="T9" fmla="*/ 0 h 2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267"/>
                      <a:gd name="T17" fmla="*/ 227 w 227"/>
                      <a:gd name="T18" fmla="*/ 267 h 2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267">
                        <a:moveTo>
                          <a:pt x="0" y="0"/>
                        </a:moveTo>
                        <a:lnTo>
                          <a:pt x="227" y="191"/>
                        </a:lnTo>
                        <a:lnTo>
                          <a:pt x="227" y="267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70" name="Freeform 16"/>
                  <p:cNvSpPr>
                    <a:spLocks/>
                  </p:cNvSpPr>
                  <p:nvPr/>
                </p:nvSpPr>
                <p:spPr bwMode="auto">
                  <a:xfrm>
                    <a:off x="3451" y="1514"/>
                    <a:ext cx="227" cy="250"/>
                  </a:xfrm>
                  <a:custGeom>
                    <a:avLst/>
                    <a:gdLst>
                      <a:gd name="T0" fmla="*/ 0 w 227"/>
                      <a:gd name="T1" fmla="*/ 0 h 250"/>
                      <a:gd name="T2" fmla="*/ 227 w 227"/>
                      <a:gd name="T3" fmla="*/ 176 h 250"/>
                      <a:gd name="T4" fmla="*/ 227 w 227"/>
                      <a:gd name="T5" fmla="*/ 250 h 250"/>
                      <a:gd name="T6" fmla="*/ 0 w 227"/>
                      <a:gd name="T7" fmla="*/ 85 h 250"/>
                      <a:gd name="T8" fmla="*/ 0 w 227"/>
                      <a:gd name="T9" fmla="*/ 0 h 2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250"/>
                      <a:gd name="T17" fmla="*/ 227 w 227"/>
                      <a:gd name="T18" fmla="*/ 250 h 2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250">
                        <a:moveTo>
                          <a:pt x="0" y="0"/>
                        </a:moveTo>
                        <a:lnTo>
                          <a:pt x="227" y="176"/>
                        </a:lnTo>
                        <a:lnTo>
                          <a:pt x="227" y="250"/>
                        </a:lnTo>
                        <a:lnTo>
                          <a:pt x="0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71" name="Freeform 17"/>
                  <p:cNvSpPr>
                    <a:spLocks/>
                  </p:cNvSpPr>
                  <p:nvPr/>
                </p:nvSpPr>
                <p:spPr bwMode="auto">
                  <a:xfrm>
                    <a:off x="3451" y="1681"/>
                    <a:ext cx="227" cy="231"/>
                  </a:xfrm>
                  <a:custGeom>
                    <a:avLst/>
                    <a:gdLst>
                      <a:gd name="T0" fmla="*/ 0 w 227"/>
                      <a:gd name="T1" fmla="*/ 0 h 231"/>
                      <a:gd name="T2" fmla="*/ 227 w 227"/>
                      <a:gd name="T3" fmla="*/ 158 h 231"/>
                      <a:gd name="T4" fmla="*/ 227 w 227"/>
                      <a:gd name="T5" fmla="*/ 231 h 231"/>
                      <a:gd name="T6" fmla="*/ 0 w 227"/>
                      <a:gd name="T7" fmla="*/ 83 h 231"/>
                      <a:gd name="T8" fmla="*/ 0 w 227"/>
                      <a:gd name="T9" fmla="*/ 0 h 2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231"/>
                      <a:gd name="T17" fmla="*/ 227 w 227"/>
                      <a:gd name="T18" fmla="*/ 231 h 2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231">
                        <a:moveTo>
                          <a:pt x="0" y="0"/>
                        </a:moveTo>
                        <a:lnTo>
                          <a:pt x="227" y="158"/>
                        </a:lnTo>
                        <a:lnTo>
                          <a:pt x="227" y="231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72" name="Freeform 18"/>
                  <p:cNvSpPr>
                    <a:spLocks/>
                  </p:cNvSpPr>
                  <p:nvPr/>
                </p:nvSpPr>
                <p:spPr bwMode="auto">
                  <a:xfrm>
                    <a:off x="3451" y="1849"/>
                    <a:ext cx="227" cy="213"/>
                  </a:xfrm>
                  <a:custGeom>
                    <a:avLst/>
                    <a:gdLst>
                      <a:gd name="T0" fmla="*/ 0 w 227"/>
                      <a:gd name="T1" fmla="*/ 0 h 213"/>
                      <a:gd name="T2" fmla="*/ 227 w 227"/>
                      <a:gd name="T3" fmla="*/ 139 h 213"/>
                      <a:gd name="T4" fmla="*/ 227 w 227"/>
                      <a:gd name="T5" fmla="*/ 213 h 213"/>
                      <a:gd name="T6" fmla="*/ 0 w 227"/>
                      <a:gd name="T7" fmla="*/ 83 h 213"/>
                      <a:gd name="T8" fmla="*/ 0 w 227"/>
                      <a:gd name="T9" fmla="*/ 0 h 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213"/>
                      <a:gd name="T17" fmla="*/ 227 w 227"/>
                      <a:gd name="T18" fmla="*/ 213 h 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213">
                        <a:moveTo>
                          <a:pt x="0" y="0"/>
                        </a:moveTo>
                        <a:lnTo>
                          <a:pt x="227" y="139"/>
                        </a:lnTo>
                        <a:lnTo>
                          <a:pt x="227" y="213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73" name="Freeform 19"/>
                  <p:cNvSpPr>
                    <a:spLocks/>
                  </p:cNvSpPr>
                  <p:nvPr/>
                </p:nvSpPr>
                <p:spPr bwMode="auto">
                  <a:xfrm>
                    <a:off x="3451" y="2016"/>
                    <a:ext cx="227" cy="196"/>
                  </a:xfrm>
                  <a:custGeom>
                    <a:avLst/>
                    <a:gdLst>
                      <a:gd name="T0" fmla="*/ 0 w 227"/>
                      <a:gd name="T1" fmla="*/ 0 h 196"/>
                      <a:gd name="T2" fmla="*/ 227 w 227"/>
                      <a:gd name="T3" fmla="*/ 121 h 196"/>
                      <a:gd name="T4" fmla="*/ 227 w 227"/>
                      <a:gd name="T5" fmla="*/ 196 h 196"/>
                      <a:gd name="T6" fmla="*/ 0 w 227"/>
                      <a:gd name="T7" fmla="*/ 83 h 196"/>
                      <a:gd name="T8" fmla="*/ 0 w 227"/>
                      <a:gd name="T9" fmla="*/ 0 h 1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96"/>
                      <a:gd name="T17" fmla="*/ 227 w 227"/>
                      <a:gd name="T18" fmla="*/ 196 h 1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96">
                        <a:moveTo>
                          <a:pt x="0" y="0"/>
                        </a:moveTo>
                        <a:lnTo>
                          <a:pt x="227" y="121"/>
                        </a:lnTo>
                        <a:lnTo>
                          <a:pt x="227" y="196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74" name="Freeform 20"/>
                  <p:cNvSpPr>
                    <a:spLocks/>
                  </p:cNvSpPr>
                  <p:nvPr/>
                </p:nvSpPr>
                <p:spPr bwMode="auto">
                  <a:xfrm>
                    <a:off x="3451" y="2182"/>
                    <a:ext cx="227" cy="178"/>
                  </a:xfrm>
                  <a:custGeom>
                    <a:avLst/>
                    <a:gdLst>
                      <a:gd name="T0" fmla="*/ 0 w 227"/>
                      <a:gd name="T1" fmla="*/ 0 h 178"/>
                      <a:gd name="T2" fmla="*/ 227 w 227"/>
                      <a:gd name="T3" fmla="*/ 104 h 178"/>
                      <a:gd name="T4" fmla="*/ 227 w 227"/>
                      <a:gd name="T5" fmla="*/ 178 h 178"/>
                      <a:gd name="T6" fmla="*/ 0 w 227"/>
                      <a:gd name="T7" fmla="*/ 83 h 178"/>
                      <a:gd name="T8" fmla="*/ 0 w 227"/>
                      <a:gd name="T9" fmla="*/ 0 h 1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78"/>
                      <a:gd name="T17" fmla="*/ 227 w 227"/>
                      <a:gd name="T18" fmla="*/ 178 h 1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78">
                        <a:moveTo>
                          <a:pt x="0" y="0"/>
                        </a:moveTo>
                        <a:lnTo>
                          <a:pt x="227" y="104"/>
                        </a:lnTo>
                        <a:lnTo>
                          <a:pt x="227" y="178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75" name="Freeform 21"/>
                  <p:cNvSpPr>
                    <a:spLocks/>
                  </p:cNvSpPr>
                  <p:nvPr/>
                </p:nvSpPr>
                <p:spPr bwMode="auto">
                  <a:xfrm>
                    <a:off x="3451" y="2350"/>
                    <a:ext cx="227" cy="160"/>
                  </a:xfrm>
                  <a:custGeom>
                    <a:avLst/>
                    <a:gdLst>
                      <a:gd name="T0" fmla="*/ 0 w 227"/>
                      <a:gd name="T1" fmla="*/ 0 h 160"/>
                      <a:gd name="T2" fmla="*/ 227 w 227"/>
                      <a:gd name="T3" fmla="*/ 86 h 160"/>
                      <a:gd name="T4" fmla="*/ 227 w 227"/>
                      <a:gd name="T5" fmla="*/ 160 h 160"/>
                      <a:gd name="T6" fmla="*/ 0 w 227"/>
                      <a:gd name="T7" fmla="*/ 83 h 160"/>
                      <a:gd name="T8" fmla="*/ 0 w 227"/>
                      <a:gd name="T9" fmla="*/ 0 h 1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60"/>
                      <a:gd name="T17" fmla="*/ 227 w 227"/>
                      <a:gd name="T18" fmla="*/ 160 h 1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60">
                        <a:moveTo>
                          <a:pt x="0" y="0"/>
                        </a:moveTo>
                        <a:lnTo>
                          <a:pt x="227" y="86"/>
                        </a:lnTo>
                        <a:lnTo>
                          <a:pt x="227" y="160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76" name="Freeform 22"/>
                  <p:cNvSpPr>
                    <a:spLocks/>
                  </p:cNvSpPr>
                  <p:nvPr/>
                </p:nvSpPr>
                <p:spPr bwMode="auto">
                  <a:xfrm>
                    <a:off x="3451" y="2517"/>
                    <a:ext cx="227" cy="143"/>
                  </a:xfrm>
                  <a:custGeom>
                    <a:avLst/>
                    <a:gdLst>
                      <a:gd name="T0" fmla="*/ 0 w 227"/>
                      <a:gd name="T1" fmla="*/ 0 h 143"/>
                      <a:gd name="T2" fmla="*/ 227 w 227"/>
                      <a:gd name="T3" fmla="*/ 68 h 143"/>
                      <a:gd name="T4" fmla="*/ 227 w 227"/>
                      <a:gd name="T5" fmla="*/ 143 h 143"/>
                      <a:gd name="T6" fmla="*/ 0 w 227"/>
                      <a:gd name="T7" fmla="*/ 84 h 143"/>
                      <a:gd name="T8" fmla="*/ 0 w 227"/>
                      <a:gd name="T9" fmla="*/ 0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43"/>
                      <a:gd name="T17" fmla="*/ 227 w 227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43">
                        <a:moveTo>
                          <a:pt x="0" y="0"/>
                        </a:moveTo>
                        <a:lnTo>
                          <a:pt x="227" y="68"/>
                        </a:lnTo>
                        <a:lnTo>
                          <a:pt x="227" y="143"/>
                        </a:lnTo>
                        <a:lnTo>
                          <a:pt x="0" y="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77" name="Freeform 23"/>
                  <p:cNvSpPr>
                    <a:spLocks/>
                  </p:cNvSpPr>
                  <p:nvPr/>
                </p:nvSpPr>
                <p:spPr bwMode="auto">
                  <a:xfrm>
                    <a:off x="3451" y="2685"/>
                    <a:ext cx="227" cy="124"/>
                  </a:xfrm>
                  <a:custGeom>
                    <a:avLst/>
                    <a:gdLst>
                      <a:gd name="T0" fmla="*/ 0 w 227"/>
                      <a:gd name="T1" fmla="*/ 0 h 124"/>
                      <a:gd name="T2" fmla="*/ 227 w 227"/>
                      <a:gd name="T3" fmla="*/ 49 h 124"/>
                      <a:gd name="T4" fmla="*/ 227 w 227"/>
                      <a:gd name="T5" fmla="*/ 124 h 124"/>
                      <a:gd name="T6" fmla="*/ 0 w 227"/>
                      <a:gd name="T7" fmla="*/ 84 h 124"/>
                      <a:gd name="T8" fmla="*/ 0 w 227"/>
                      <a:gd name="T9" fmla="*/ 0 h 1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24"/>
                      <a:gd name="T17" fmla="*/ 227 w 227"/>
                      <a:gd name="T18" fmla="*/ 124 h 1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24">
                        <a:moveTo>
                          <a:pt x="0" y="0"/>
                        </a:moveTo>
                        <a:lnTo>
                          <a:pt x="227" y="49"/>
                        </a:lnTo>
                        <a:lnTo>
                          <a:pt x="227" y="124"/>
                        </a:lnTo>
                        <a:lnTo>
                          <a:pt x="0" y="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78" name="Freeform 24"/>
                  <p:cNvSpPr>
                    <a:spLocks/>
                  </p:cNvSpPr>
                  <p:nvPr/>
                </p:nvSpPr>
                <p:spPr bwMode="auto">
                  <a:xfrm>
                    <a:off x="3451" y="2852"/>
                    <a:ext cx="227" cy="107"/>
                  </a:xfrm>
                  <a:custGeom>
                    <a:avLst/>
                    <a:gdLst>
                      <a:gd name="T0" fmla="*/ 0 w 227"/>
                      <a:gd name="T1" fmla="*/ 0 h 107"/>
                      <a:gd name="T2" fmla="*/ 227 w 227"/>
                      <a:gd name="T3" fmla="*/ 31 h 107"/>
                      <a:gd name="T4" fmla="*/ 227 w 227"/>
                      <a:gd name="T5" fmla="*/ 107 h 107"/>
                      <a:gd name="T6" fmla="*/ 0 w 227"/>
                      <a:gd name="T7" fmla="*/ 84 h 107"/>
                      <a:gd name="T8" fmla="*/ 0 w 22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07"/>
                      <a:gd name="T17" fmla="*/ 227 w 22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07">
                        <a:moveTo>
                          <a:pt x="0" y="0"/>
                        </a:moveTo>
                        <a:lnTo>
                          <a:pt x="227" y="31"/>
                        </a:lnTo>
                        <a:lnTo>
                          <a:pt x="227" y="107"/>
                        </a:lnTo>
                        <a:lnTo>
                          <a:pt x="0" y="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7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32" y="1236"/>
                    <a:ext cx="1" cy="1719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8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615" y="1311"/>
                    <a:ext cx="1" cy="1655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  <p:grpSp>
              <p:nvGrpSpPr>
                <p:cNvPr id="4250" name="Group 27"/>
                <p:cNvGrpSpPr>
                  <a:grpSpLocks/>
                </p:cNvGrpSpPr>
                <p:nvPr/>
              </p:nvGrpSpPr>
              <p:grpSpPr bwMode="auto">
                <a:xfrm>
                  <a:off x="3205" y="945"/>
                  <a:ext cx="124" cy="2291"/>
                  <a:chOff x="3205" y="945"/>
                  <a:chExt cx="124" cy="2291"/>
                </a:xfrm>
              </p:grpSpPr>
              <p:sp>
                <p:nvSpPr>
                  <p:cNvPr id="425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9" y="971"/>
                    <a:ext cx="1" cy="2265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5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47" y="968"/>
                    <a:ext cx="1" cy="2262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5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52" y="959"/>
                    <a:ext cx="1" cy="2276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54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3269" y="959"/>
                    <a:ext cx="1" cy="2276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55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314" y="970"/>
                    <a:ext cx="1" cy="2259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56" name="Freeform 33"/>
                  <p:cNvSpPr>
                    <a:spLocks/>
                  </p:cNvSpPr>
                  <p:nvPr/>
                </p:nvSpPr>
                <p:spPr bwMode="auto">
                  <a:xfrm>
                    <a:off x="3205" y="1079"/>
                    <a:ext cx="124" cy="106"/>
                  </a:xfrm>
                  <a:custGeom>
                    <a:avLst/>
                    <a:gdLst>
                      <a:gd name="T0" fmla="*/ 14 w 124"/>
                      <a:gd name="T1" fmla="*/ 15 h 106"/>
                      <a:gd name="T2" fmla="*/ 26 w 124"/>
                      <a:gd name="T3" fmla="*/ 10 h 106"/>
                      <a:gd name="T4" fmla="*/ 36 w 124"/>
                      <a:gd name="T5" fmla="*/ 5 h 106"/>
                      <a:gd name="T6" fmla="*/ 48 w 124"/>
                      <a:gd name="T7" fmla="*/ 3 h 106"/>
                      <a:gd name="T8" fmla="*/ 57 w 124"/>
                      <a:gd name="T9" fmla="*/ 0 h 106"/>
                      <a:gd name="T10" fmla="*/ 68 w 124"/>
                      <a:gd name="T11" fmla="*/ 0 h 106"/>
                      <a:gd name="T12" fmla="*/ 83 w 124"/>
                      <a:gd name="T13" fmla="*/ 3 h 106"/>
                      <a:gd name="T14" fmla="*/ 98 w 124"/>
                      <a:gd name="T15" fmla="*/ 6 h 106"/>
                      <a:gd name="T16" fmla="*/ 110 w 124"/>
                      <a:gd name="T17" fmla="*/ 14 h 106"/>
                      <a:gd name="T18" fmla="*/ 124 w 124"/>
                      <a:gd name="T19" fmla="*/ 23 h 106"/>
                      <a:gd name="T20" fmla="*/ 124 w 124"/>
                      <a:gd name="T21" fmla="*/ 106 h 106"/>
                      <a:gd name="T22" fmla="*/ 110 w 124"/>
                      <a:gd name="T23" fmla="*/ 97 h 106"/>
                      <a:gd name="T24" fmla="*/ 98 w 124"/>
                      <a:gd name="T25" fmla="*/ 91 h 106"/>
                      <a:gd name="T26" fmla="*/ 83 w 124"/>
                      <a:gd name="T27" fmla="*/ 87 h 106"/>
                      <a:gd name="T28" fmla="*/ 68 w 124"/>
                      <a:gd name="T29" fmla="*/ 85 h 106"/>
                      <a:gd name="T30" fmla="*/ 57 w 124"/>
                      <a:gd name="T31" fmla="*/ 86 h 106"/>
                      <a:gd name="T32" fmla="*/ 48 w 124"/>
                      <a:gd name="T33" fmla="*/ 87 h 106"/>
                      <a:gd name="T34" fmla="*/ 36 w 124"/>
                      <a:gd name="T35" fmla="*/ 91 h 106"/>
                      <a:gd name="T36" fmla="*/ 14 w 124"/>
                      <a:gd name="T37" fmla="*/ 100 h 106"/>
                      <a:gd name="T38" fmla="*/ 0 w 124"/>
                      <a:gd name="T39" fmla="*/ 103 h 106"/>
                      <a:gd name="T40" fmla="*/ 0 w 124"/>
                      <a:gd name="T41" fmla="*/ 24 h 106"/>
                      <a:gd name="T42" fmla="*/ 14 w 124"/>
                      <a:gd name="T43" fmla="*/ 15 h 10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6"/>
                      <a:gd name="T68" fmla="*/ 124 w 124"/>
                      <a:gd name="T69" fmla="*/ 106 h 10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6">
                        <a:moveTo>
                          <a:pt x="14" y="15"/>
                        </a:moveTo>
                        <a:lnTo>
                          <a:pt x="26" y="10"/>
                        </a:lnTo>
                        <a:lnTo>
                          <a:pt x="36" y="5"/>
                        </a:lnTo>
                        <a:lnTo>
                          <a:pt x="48" y="3"/>
                        </a:lnTo>
                        <a:lnTo>
                          <a:pt x="57" y="0"/>
                        </a:lnTo>
                        <a:lnTo>
                          <a:pt x="68" y="0"/>
                        </a:lnTo>
                        <a:lnTo>
                          <a:pt x="83" y="3"/>
                        </a:lnTo>
                        <a:lnTo>
                          <a:pt x="98" y="6"/>
                        </a:lnTo>
                        <a:lnTo>
                          <a:pt x="110" y="14"/>
                        </a:lnTo>
                        <a:lnTo>
                          <a:pt x="124" y="23"/>
                        </a:lnTo>
                        <a:lnTo>
                          <a:pt x="124" y="106"/>
                        </a:lnTo>
                        <a:lnTo>
                          <a:pt x="110" y="97"/>
                        </a:lnTo>
                        <a:lnTo>
                          <a:pt x="98" y="91"/>
                        </a:lnTo>
                        <a:lnTo>
                          <a:pt x="83" y="87"/>
                        </a:lnTo>
                        <a:lnTo>
                          <a:pt x="68" y="85"/>
                        </a:lnTo>
                        <a:lnTo>
                          <a:pt x="57" y="86"/>
                        </a:lnTo>
                        <a:lnTo>
                          <a:pt x="48" y="87"/>
                        </a:lnTo>
                        <a:lnTo>
                          <a:pt x="36" y="91"/>
                        </a:lnTo>
                        <a:lnTo>
                          <a:pt x="14" y="100"/>
                        </a:lnTo>
                        <a:lnTo>
                          <a:pt x="0" y="103"/>
                        </a:lnTo>
                        <a:lnTo>
                          <a:pt x="0" y="24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57" name="Freeform 34"/>
                  <p:cNvSpPr>
                    <a:spLocks/>
                  </p:cNvSpPr>
                  <p:nvPr/>
                </p:nvSpPr>
                <p:spPr bwMode="auto">
                  <a:xfrm>
                    <a:off x="3205" y="1250"/>
                    <a:ext cx="124" cy="105"/>
                  </a:xfrm>
                  <a:custGeom>
                    <a:avLst/>
                    <a:gdLst>
                      <a:gd name="T0" fmla="*/ 14 w 124"/>
                      <a:gd name="T1" fmla="*/ 14 h 105"/>
                      <a:gd name="T2" fmla="*/ 26 w 124"/>
                      <a:gd name="T3" fmla="*/ 10 h 105"/>
                      <a:gd name="T4" fmla="*/ 36 w 124"/>
                      <a:gd name="T5" fmla="*/ 6 h 105"/>
                      <a:gd name="T6" fmla="*/ 48 w 124"/>
                      <a:gd name="T7" fmla="*/ 3 h 105"/>
                      <a:gd name="T8" fmla="*/ 57 w 124"/>
                      <a:gd name="T9" fmla="*/ 1 h 105"/>
                      <a:gd name="T10" fmla="*/ 68 w 124"/>
                      <a:gd name="T11" fmla="*/ 0 h 105"/>
                      <a:gd name="T12" fmla="*/ 83 w 124"/>
                      <a:gd name="T13" fmla="*/ 3 h 105"/>
                      <a:gd name="T14" fmla="*/ 98 w 124"/>
                      <a:gd name="T15" fmla="*/ 6 h 105"/>
                      <a:gd name="T16" fmla="*/ 110 w 124"/>
                      <a:gd name="T17" fmla="*/ 14 h 105"/>
                      <a:gd name="T18" fmla="*/ 124 w 124"/>
                      <a:gd name="T19" fmla="*/ 21 h 105"/>
                      <a:gd name="T20" fmla="*/ 124 w 124"/>
                      <a:gd name="T21" fmla="*/ 105 h 105"/>
                      <a:gd name="T22" fmla="*/ 110 w 124"/>
                      <a:gd name="T23" fmla="*/ 96 h 105"/>
                      <a:gd name="T24" fmla="*/ 98 w 124"/>
                      <a:gd name="T25" fmla="*/ 89 h 105"/>
                      <a:gd name="T26" fmla="*/ 83 w 124"/>
                      <a:gd name="T27" fmla="*/ 85 h 105"/>
                      <a:gd name="T28" fmla="*/ 68 w 124"/>
                      <a:gd name="T29" fmla="*/ 84 h 105"/>
                      <a:gd name="T30" fmla="*/ 57 w 124"/>
                      <a:gd name="T31" fmla="*/ 84 h 105"/>
                      <a:gd name="T32" fmla="*/ 48 w 124"/>
                      <a:gd name="T33" fmla="*/ 85 h 105"/>
                      <a:gd name="T34" fmla="*/ 36 w 124"/>
                      <a:gd name="T35" fmla="*/ 89 h 105"/>
                      <a:gd name="T36" fmla="*/ 14 w 124"/>
                      <a:gd name="T37" fmla="*/ 98 h 105"/>
                      <a:gd name="T38" fmla="*/ 0 w 124"/>
                      <a:gd name="T39" fmla="*/ 103 h 105"/>
                      <a:gd name="T40" fmla="*/ 0 w 124"/>
                      <a:gd name="T41" fmla="*/ 23 h 105"/>
                      <a:gd name="T42" fmla="*/ 14 w 124"/>
                      <a:gd name="T43" fmla="*/ 14 h 10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5"/>
                      <a:gd name="T68" fmla="*/ 124 w 124"/>
                      <a:gd name="T69" fmla="*/ 105 h 10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5">
                        <a:moveTo>
                          <a:pt x="14" y="14"/>
                        </a:moveTo>
                        <a:lnTo>
                          <a:pt x="26" y="10"/>
                        </a:lnTo>
                        <a:lnTo>
                          <a:pt x="36" y="6"/>
                        </a:lnTo>
                        <a:lnTo>
                          <a:pt x="48" y="3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3"/>
                        </a:lnTo>
                        <a:lnTo>
                          <a:pt x="98" y="6"/>
                        </a:lnTo>
                        <a:lnTo>
                          <a:pt x="110" y="14"/>
                        </a:lnTo>
                        <a:lnTo>
                          <a:pt x="124" y="21"/>
                        </a:lnTo>
                        <a:lnTo>
                          <a:pt x="124" y="105"/>
                        </a:lnTo>
                        <a:lnTo>
                          <a:pt x="110" y="96"/>
                        </a:lnTo>
                        <a:lnTo>
                          <a:pt x="98" y="89"/>
                        </a:lnTo>
                        <a:lnTo>
                          <a:pt x="83" y="85"/>
                        </a:lnTo>
                        <a:lnTo>
                          <a:pt x="68" y="84"/>
                        </a:lnTo>
                        <a:lnTo>
                          <a:pt x="57" y="84"/>
                        </a:lnTo>
                        <a:lnTo>
                          <a:pt x="48" y="85"/>
                        </a:lnTo>
                        <a:lnTo>
                          <a:pt x="36" y="89"/>
                        </a:lnTo>
                        <a:lnTo>
                          <a:pt x="14" y="98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58" name="Freeform 35"/>
                  <p:cNvSpPr>
                    <a:spLocks/>
                  </p:cNvSpPr>
                  <p:nvPr/>
                </p:nvSpPr>
                <p:spPr bwMode="auto">
                  <a:xfrm>
                    <a:off x="3205" y="1420"/>
                    <a:ext cx="124" cy="106"/>
                  </a:xfrm>
                  <a:custGeom>
                    <a:avLst/>
                    <a:gdLst>
                      <a:gd name="T0" fmla="*/ 14 w 124"/>
                      <a:gd name="T1" fmla="*/ 14 h 106"/>
                      <a:gd name="T2" fmla="*/ 26 w 124"/>
                      <a:gd name="T3" fmla="*/ 10 h 106"/>
                      <a:gd name="T4" fmla="*/ 36 w 124"/>
                      <a:gd name="T5" fmla="*/ 5 h 106"/>
                      <a:gd name="T6" fmla="*/ 48 w 124"/>
                      <a:gd name="T7" fmla="*/ 3 h 106"/>
                      <a:gd name="T8" fmla="*/ 57 w 124"/>
                      <a:gd name="T9" fmla="*/ 0 h 106"/>
                      <a:gd name="T10" fmla="*/ 68 w 124"/>
                      <a:gd name="T11" fmla="*/ 0 h 106"/>
                      <a:gd name="T12" fmla="*/ 83 w 124"/>
                      <a:gd name="T13" fmla="*/ 3 h 106"/>
                      <a:gd name="T14" fmla="*/ 98 w 124"/>
                      <a:gd name="T15" fmla="*/ 6 h 106"/>
                      <a:gd name="T16" fmla="*/ 110 w 124"/>
                      <a:gd name="T17" fmla="*/ 14 h 106"/>
                      <a:gd name="T18" fmla="*/ 124 w 124"/>
                      <a:gd name="T19" fmla="*/ 21 h 106"/>
                      <a:gd name="T20" fmla="*/ 124 w 124"/>
                      <a:gd name="T21" fmla="*/ 106 h 106"/>
                      <a:gd name="T22" fmla="*/ 110 w 124"/>
                      <a:gd name="T23" fmla="*/ 97 h 106"/>
                      <a:gd name="T24" fmla="*/ 98 w 124"/>
                      <a:gd name="T25" fmla="*/ 91 h 106"/>
                      <a:gd name="T26" fmla="*/ 83 w 124"/>
                      <a:gd name="T27" fmla="*/ 86 h 106"/>
                      <a:gd name="T28" fmla="*/ 68 w 124"/>
                      <a:gd name="T29" fmla="*/ 85 h 106"/>
                      <a:gd name="T30" fmla="*/ 57 w 124"/>
                      <a:gd name="T31" fmla="*/ 85 h 106"/>
                      <a:gd name="T32" fmla="*/ 48 w 124"/>
                      <a:gd name="T33" fmla="*/ 86 h 106"/>
                      <a:gd name="T34" fmla="*/ 36 w 124"/>
                      <a:gd name="T35" fmla="*/ 91 h 106"/>
                      <a:gd name="T36" fmla="*/ 14 w 124"/>
                      <a:gd name="T37" fmla="*/ 98 h 106"/>
                      <a:gd name="T38" fmla="*/ 0 w 124"/>
                      <a:gd name="T39" fmla="*/ 103 h 106"/>
                      <a:gd name="T40" fmla="*/ 0 w 124"/>
                      <a:gd name="T41" fmla="*/ 23 h 106"/>
                      <a:gd name="T42" fmla="*/ 14 w 124"/>
                      <a:gd name="T43" fmla="*/ 14 h 10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6"/>
                      <a:gd name="T68" fmla="*/ 124 w 124"/>
                      <a:gd name="T69" fmla="*/ 106 h 10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6">
                        <a:moveTo>
                          <a:pt x="14" y="14"/>
                        </a:moveTo>
                        <a:lnTo>
                          <a:pt x="26" y="10"/>
                        </a:lnTo>
                        <a:lnTo>
                          <a:pt x="36" y="5"/>
                        </a:lnTo>
                        <a:lnTo>
                          <a:pt x="48" y="3"/>
                        </a:lnTo>
                        <a:lnTo>
                          <a:pt x="57" y="0"/>
                        </a:lnTo>
                        <a:lnTo>
                          <a:pt x="68" y="0"/>
                        </a:lnTo>
                        <a:lnTo>
                          <a:pt x="83" y="3"/>
                        </a:lnTo>
                        <a:lnTo>
                          <a:pt x="98" y="6"/>
                        </a:lnTo>
                        <a:lnTo>
                          <a:pt x="110" y="14"/>
                        </a:lnTo>
                        <a:lnTo>
                          <a:pt x="124" y="21"/>
                        </a:lnTo>
                        <a:lnTo>
                          <a:pt x="124" y="106"/>
                        </a:lnTo>
                        <a:lnTo>
                          <a:pt x="110" y="97"/>
                        </a:lnTo>
                        <a:lnTo>
                          <a:pt x="98" y="91"/>
                        </a:lnTo>
                        <a:lnTo>
                          <a:pt x="83" y="86"/>
                        </a:lnTo>
                        <a:lnTo>
                          <a:pt x="68" y="85"/>
                        </a:lnTo>
                        <a:lnTo>
                          <a:pt x="57" y="85"/>
                        </a:lnTo>
                        <a:lnTo>
                          <a:pt x="48" y="86"/>
                        </a:lnTo>
                        <a:lnTo>
                          <a:pt x="36" y="91"/>
                        </a:lnTo>
                        <a:lnTo>
                          <a:pt x="14" y="98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59" name="Freeform 36"/>
                  <p:cNvSpPr>
                    <a:spLocks/>
                  </p:cNvSpPr>
                  <p:nvPr/>
                </p:nvSpPr>
                <p:spPr bwMode="auto">
                  <a:xfrm>
                    <a:off x="3205" y="1590"/>
                    <a:ext cx="124" cy="107"/>
                  </a:xfrm>
                  <a:custGeom>
                    <a:avLst/>
                    <a:gdLst>
                      <a:gd name="T0" fmla="*/ 14 w 124"/>
                      <a:gd name="T1" fmla="*/ 14 h 107"/>
                      <a:gd name="T2" fmla="*/ 26 w 124"/>
                      <a:gd name="T3" fmla="*/ 9 h 107"/>
                      <a:gd name="T4" fmla="*/ 36 w 124"/>
                      <a:gd name="T5" fmla="*/ 6 h 107"/>
                      <a:gd name="T6" fmla="*/ 48 w 124"/>
                      <a:gd name="T7" fmla="*/ 3 h 107"/>
                      <a:gd name="T8" fmla="*/ 57 w 124"/>
                      <a:gd name="T9" fmla="*/ 1 h 107"/>
                      <a:gd name="T10" fmla="*/ 68 w 124"/>
                      <a:gd name="T11" fmla="*/ 0 h 107"/>
                      <a:gd name="T12" fmla="*/ 83 w 124"/>
                      <a:gd name="T13" fmla="*/ 1 h 107"/>
                      <a:gd name="T14" fmla="*/ 98 w 124"/>
                      <a:gd name="T15" fmla="*/ 6 h 107"/>
                      <a:gd name="T16" fmla="*/ 110 w 124"/>
                      <a:gd name="T17" fmla="*/ 13 h 107"/>
                      <a:gd name="T18" fmla="*/ 124 w 124"/>
                      <a:gd name="T19" fmla="*/ 22 h 107"/>
                      <a:gd name="T20" fmla="*/ 124 w 124"/>
                      <a:gd name="T21" fmla="*/ 107 h 107"/>
                      <a:gd name="T22" fmla="*/ 110 w 124"/>
                      <a:gd name="T23" fmla="*/ 98 h 107"/>
                      <a:gd name="T24" fmla="*/ 98 w 124"/>
                      <a:gd name="T25" fmla="*/ 90 h 107"/>
                      <a:gd name="T26" fmla="*/ 83 w 124"/>
                      <a:gd name="T27" fmla="*/ 87 h 107"/>
                      <a:gd name="T28" fmla="*/ 68 w 124"/>
                      <a:gd name="T29" fmla="*/ 84 h 107"/>
                      <a:gd name="T30" fmla="*/ 57 w 124"/>
                      <a:gd name="T31" fmla="*/ 85 h 107"/>
                      <a:gd name="T32" fmla="*/ 48 w 124"/>
                      <a:gd name="T33" fmla="*/ 87 h 107"/>
                      <a:gd name="T34" fmla="*/ 36 w 124"/>
                      <a:gd name="T35" fmla="*/ 90 h 107"/>
                      <a:gd name="T36" fmla="*/ 14 w 124"/>
                      <a:gd name="T37" fmla="*/ 99 h 107"/>
                      <a:gd name="T38" fmla="*/ 0 w 124"/>
                      <a:gd name="T39" fmla="*/ 103 h 107"/>
                      <a:gd name="T40" fmla="*/ 0 w 124"/>
                      <a:gd name="T41" fmla="*/ 22 h 107"/>
                      <a:gd name="T42" fmla="*/ 14 w 124"/>
                      <a:gd name="T43" fmla="*/ 14 h 10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7"/>
                      <a:gd name="T68" fmla="*/ 124 w 124"/>
                      <a:gd name="T69" fmla="*/ 107 h 10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7">
                        <a:moveTo>
                          <a:pt x="14" y="14"/>
                        </a:moveTo>
                        <a:lnTo>
                          <a:pt x="26" y="9"/>
                        </a:lnTo>
                        <a:lnTo>
                          <a:pt x="36" y="6"/>
                        </a:lnTo>
                        <a:lnTo>
                          <a:pt x="48" y="3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1"/>
                        </a:lnTo>
                        <a:lnTo>
                          <a:pt x="98" y="6"/>
                        </a:lnTo>
                        <a:lnTo>
                          <a:pt x="110" y="13"/>
                        </a:lnTo>
                        <a:lnTo>
                          <a:pt x="124" y="22"/>
                        </a:lnTo>
                        <a:lnTo>
                          <a:pt x="124" y="107"/>
                        </a:lnTo>
                        <a:lnTo>
                          <a:pt x="110" y="98"/>
                        </a:lnTo>
                        <a:lnTo>
                          <a:pt x="98" y="90"/>
                        </a:lnTo>
                        <a:lnTo>
                          <a:pt x="83" y="87"/>
                        </a:lnTo>
                        <a:lnTo>
                          <a:pt x="68" y="84"/>
                        </a:lnTo>
                        <a:lnTo>
                          <a:pt x="57" y="85"/>
                        </a:lnTo>
                        <a:lnTo>
                          <a:pt x="48" y="87"/>
                        </a:lnTo>
                        <a:lnTo>
                          <a:pt x="36" y="90"/>
                        </a:lnTo>
                        <a:lnTo>
                          <a:pt x="14" y="99"/>
                        </a:lnTo>
                        <a:lnTo>
                          <a:pt x="0" y="103"/>
                        </a:lnTo>
                        <a:lnTo>
                          <a:pt x="0" y="22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60" name="Freeform 37"/>
                  <p:cNvSpPr>
                    <a:spLocks/>
                  </p:cNvSpPr>
                  <p:nvPr/>
                </p:nvSpPr>
                <p:spPr bwMode="auto">
                  <a:xfrm>
                    <a:off x="3205" y="1760"/>
                    <a:ext cx="124" cy="106"/>
                  </a:xfrm>
                  <a:custGeom>
                    <a:avLst/>
                    <a:gdLst>
                      <a:gd name="T0" fmla="*/ 14 w 124"/>
                      <a:gd name="T1" fmla="*/ 15 h 106"/>
                      <a:gd name="T2" fmla="*/ 26 w 124"/>
                      <a:gd name="T3" fmla="*/ 10 h 106"/>
                      <a:gd name="T4" fmla="*/ 36 w 124"/>
                      <a:gd name="T5" fmla="*/ 6 h 106"/>
                      <a:gd name="T6" fmla="*/ 48 w 124"/>
                      <a:gd name="T7" fmla="*/ 4 h 106"/>
                      <a:gd name="T8" fmla="*/ 57 w 124"/>
                      <a:gd name="T9" fmla="*/ 3 h 106"/>
                      <a:gd name="T10" fmla="*/ 68 w 124"/>
                      <a:gd name="T11" fmla="*/ 0 h 106"/>
                      <a:gd name="T12" fmla="*/ 83 w 124"/>
                      <a:gd name="T13" fmla="*/ 4 h 106"/>
                      <a:gd name="T14" fmla="*/ 98 w 124"/>
                      <a:gd name="T15" fmla="*/ 6 h 106"/>
                      <a:gd name="T16" fmla="*/ 110 w 124"/>
                      <a:gd name="T17" fmla="*/ 14 h 106"/>
                      <a:gd name="T18" fmla="*/ 124 w 124"/>
                      <a:gd name="T19" fmla="*/ 23 h 106"/>
                      <a:gd name="T20" fmla="*/ 124 w 124"/>
                      <a:gd name="T21" fmla="*/ 106 h 106"/>
                      <a:gd name="T22" fmla="*/ 110 w 124"/>
                      <a:gd name="T23" fmla="*/ 98 h 106"/>
                      <a:gd name="T24" fmla="*/ 98 w 124"/>
                      <a:gd name="T25" fmla="*/ 91 h 106"/>
                      <a:gd name="T26" fmla="*/ 83 w 124"/>
                      <a:gd name="T27" fmla="*/ 86 h 106"/>
                      <a:gd name="T28" fmla="*/ 68 w 124"/>
                      <a:gd name="T29" fmla="*/ 85 h 106"/>
                      <a:gd name="T30" fmla="*/ 57 w 124"/>
                      <a:gd name="T31" fmla="*/ 86 h 106"/>
                      <a:gd name="T32" fmla="*/ 48 w 124"/>
                      <a:gd name="T33" fmla="*/ 87 h 106"/>
                      <a:gd name="T34" fmla="*/ 36 w 124"/>
                      <a:gd name="T35" fmla="*/ 91 h 106"/>
                      <a:gd name="T36" fmla="*/ 14 w 124"/>
                      <a:gd name="T37" fmla="*/ 98 h 106"/>
                      <a:gd name="T38" fmla="*/ 0 w 124"/>
                      <a:gd name="T39" fmla="*/ 105 h 106"/>
                      <a:gd name="T40" fmla="*/ 0 w 124"/>
                      <a:gd name="T41" fmla="*/ 23 h 106"/>
                      <a:gd name="T42" fmla="*/ 14 w 124"/>
                      <a:gd name="T43" fmla="*/ 15 h 10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6"/>
                      <a:gd name="T68" fmla="*/ 124 w 124"/>
                      <a:gd name="T69" fmla="*/ 106 h 10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6">
                        <a:moveTo>
                          <a:pt x="14" y="15"/>
                        </a:moveTo>
                        <a:lnTo>
                          <a:pt x="26" y="10"/>
                        </a:lnTo>
                        <a:lnTo>
                          <a:pt x="36" y="6"/>
                        </a:lnTo>
                        <a:lnTo>
                          <a:pt x="48" y="4"/>
                        </a:lnTo>
                        <a:lnTo>
                          <a:pt x="57" y="3"/>
                        </a:lnTo>
                        <a:lnTo>
                          <a:pt x="68" y="0"/>
                        </a:lnTo>
                        <a:lnTo>
                          <a:pt x="83" y="4"/>
                        </a:lnTo>
                        <a:lnTo>
                          <a:pt x="98" y="6"/>
                        </a:lnTo>
                        <a:lnTo>
                          <a:pt x="110" y="14"/>
                        </a:lnTo>
                        <a:lnTo>
                          <a:pt x="124" y="23"/>
                        </a:lnTo>
                        <a:lnTo>
                          <a:pt x="124" y="106"/>
                        </a:lnTo>
                        <a:lnTo>
                          <a:pt x="110" y="98"/>
                        </a:lnTo>
                        <a:lnTo>
                          <a:pt x="98" y="91"/>
                        </a:lnTo>
                        <a:lnTo>
                          <a:pt x="83" y="86"/>
                        </a:lnTo>
                        <a:lnTo>
                          <a:pt x="68" y="85"/>
                        </a:lnTo>
                        <a:lnTo>
                          <a:pt x="57" y="86"/>
                        </a:lnTo>
                        <a:lnTo>
                          <a:pt x="48" y="87"/>
                        </a:lnTo>
                        <a:lnTo>
                          <a:pt x="36" y="91"/>
                        </a:lnTo>
                        <a:lnTo>
                          <a:pt x="14" y="98"/>
                        </a:lnTo>
                        <a:lnTo>
                          <a:pt x="0" y="105"/>
                        </a:lnTo>
                        <a:lnTo>
                          <a:pt x="0" y="23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61" name="Freeform 38"/>
                  <p:cNvSpPr>
                    <a:spLocks/>
                  </p:cNvSpPr>
                  <p:nvPr/>
                </p:nvSpPr>
                <p:spPr bwMode="auto">
                  <a:xfrm>
                    <a:off x="3205" y="1932"/>
                    <a:ext cx="124" cy="106"/>
                  </a:xfrm>
                  <a:custGeom>
                    <a:avLst/>
                    <a:gdLst>
                      <a:gd name="T0" fmla="*/ 14 w 124"/>
                      <a:gd name="T1" fmla="*/ 14 h 106"/>
                      <a:gd name="T2" fmla="*/ 26 w 124"/>
                      <a:gd name="T3" fmla="*/ 9 h 106"/>
                      <a:gd name="T4" fmla="*/ 36 w 124"/>
                      <a:gd name="T5" fmla="*/ 5 h 106"/>
                      <a:gd name="T6" fmla="*/ 48 w 124"/>
                      <a:gd name="T7" fmla="*/ 1 h 106"/>
                      <a:gd name="T8" fmla="*/ 57 w 124"/>
                      <a:gd name="T9" fmla="*/ 0 h 106"/>
                      <a:gd name="T10" fmla="*/ 68 w 124"/>
                      <a:gd name="T11" fmla="*/ 0 h 106"/>
                      <a:gd name="T12" fmla="*/ 83 w 124"/>
                      <a:gd name="T13" fmla="*/ 1 h 106"/>
                      <a:gd name="T14" fmla="*/ 98 w 124"/>
                      <a:gd name="T15" fmla="*/ 5 h 106"/>
                      <a:gd name="T16" fmla="*/ 110 w 124"/>
                      <a:gd name="T17" fmla="*/ 11 h 106"/>
                      <a:gd name="T18" fmla="*/ 124 w 124"/>
                      <a:gd name="T19" fmla="*/ 21 h 106"/>
                      <a:gd name="T20" fmla="*/ 124 w 124"/>
                      <a:gd name="T21" fmla="*/ 106 h 106"/>
                      <a:gd name="T22" fmla="*/ 110 w 124"/>
                      <a:gd name="T23" fmla="*/ 96 h 106"/>
                      <a:gd name="T24" fmla="*/ 98 w 124"/>
                      <a:gd name="T25" fmla="*/ 90 h 106"/>
                      <a:gd name="T26" fmla="*/ 83 w 124"/>
                      <a:gd name="T27" fmla="*/ 86 h 106"/>
                      <a:gd name="T28" fmla="*/ 68 w 124"/>
                      <a:gd name="T29" fmla="*/ 83 h 106"/>
                      <a:gd name="T30" fmla="*/ 57 w 124"/>
                      <a:gd name="T31" fmla="*/ 85 h 106"/>
                      <a:gd name="T32" fmla="*/ 48 w 124"/>
                      <a:gd name="T33" fmla="*/ 86 h 106"/>
                      <a:gd name="T34" fmla="*/ 36 w 124"/>
                      <a:gd name="T35" fmla="*/ 88 h 106"/>
                      <a:gd name="T36" fmla="*/ 14 w 124"/>
                      <a:gd name="T37" fmla="*/ 97 h 106"/>
                      <a:gd name="T38" fmla="*/ 0 w 124"/>
                      <a:gd name="T39" fmla="*/ 103 h 106"/>
                      <a:gd name="T40" fmla="*/ 0 w 124"/>
                      <a:gd name="T41" fmla="*/ 21 h 106"/>
                      <a:gd name="T42" fmla="*/ 14 w 124"/>
                      <a:gd name="T43" fmla="*/ 14 h 10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6"/>
                      <a:gd name="T68" fmla="*/ 124 w 124"/>
                      <a:gd name="T69" fmla="*/ 106 h 10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6">
                        <a:moveTo>
                          <a:pt x="14" y="14"/>
                        </a:moveTo>
                        <a:lnTo>
                          <a:pt x="26" y="9"/>
                        </a:lnTo>
                        <a:lnTo>
                          <a:pt x="36" y="5"/>
                        </a:lnTo>
                        <a:lnTo>
                          <a:pt x="48" y="1"/>
                        </a:lnTo>
                        <a:lnTo>
                          <a:pt x="57" y="0"/>
                        </a:lnTo>
                        <a:lnTo>
                          <a:pt x="68" y="0"/>
                        </a:lnTo>
                        <a:lnTo>
                          <a:pt x="83" y="1"/>
                        </a:lnTo>
                        <a:lnTo>
                          <a:pt x="98" y="5"/>
                        </a:lnTo>
                        <a:lnTo>
                          <a:pt x="110" y="11"/>
                        </a:lnTo>
                        <a:lnTo>
                          <a:pt x="124" y="21"/>
                        </a:lnTo>
                        <a:lnTo>
                          <a:pt x="124" y="106"/>
                        </a:lnTo>
                        <a:lnTo>
                          <a:pt x="110" y="96"/>
                        </a:lnTo>
                        <a:lnTo>
                          <a:pt x="98" y="90"/>
                        </a:lnTo>
                        <a:lnTo>
                          <a:pt x="83" y="86"/>
                        </a:lnTo>
                        <a:lnTo>
                          <a:pt x="68" y="83"/>
                        </a:lnTo>
                        <a:lnTo>
                          <a:pt x="57" y="85"/>
                        </a:lnTo>
                        <a:lnTo>
                          <a:pt x="48" y="86"/>
                        </a:lnTo>
                        <a:lnTo>
                          <a:pt x="36" y="88"/>
                        </a:lnTo>
                        <a:lnTo>
                          <a:pt x="14" y="97"/>
                        </a:lnTo>
                        <a:lnTo>
                          <a:pt x="0" y="103"/>
                        </a:lnTo>
                        <a:lnTo>
                          <a:pt x="0" y="21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62" name="Freeform 39"/>
                  <p:cNvSpPr>
                    <a:spLocks/>
                  </p:cNvSpPr>
                  <p:nvPr/>
                </p:nvSpPr>
                <p:spPr bwMode="auto">
                  <a:xfrm>
                    <a:off x="3205" y="2101"/>
                    <a:ext cx="124" cy="106"/>
                  </a:xfrm>
                  <a:custGeom>
                    <a:avLst/>
                    <a:gdLst>
                      <a:gd name="T0" fmla="*/ 14 w 124"/>
                      <a:gd name="T1" fmla="*/ 15 h 106"/>
                      <a:gd name="T2" fmla="*/ 26 w 124"/>
                      <a:gd name="T3" fmla="*/ 9 h 106"/>
                      <a:gd name="T4" fmla="*/ 36 w 124"/>
                      <a:gd name="T5" fmla="*/ 6 h 106"/>
                      <a:gd name="T6" fmla="*/ 48 w 124"/>
                      <a:gd name="T7" fmla="*/ 3 h 106"/>
                      <a:gd name="T8" fmla="*/ 57 w 124"/>
                      <a:gd name="T9" fmla="*/ 1 h 106"/>
                      <a:gd name="T10" fmla="*/ 68 w 124"/>
                      <a:gd name="T11" fmla="*/ 0 h 106"/>
                      <a:gd name="T12" fmla="*/ 83 w 124"/>
                      <a:gd name="T13" fmla="*/ 3 h 106"/>
                      <a:gd name="T14" fmla="*/ 98 w 124"/>
                      <a:gd name="T15" fmla="*/ 6 h 106"/>
                      <a:gd name="T16" fmla="*/ 110 w 124"/>
                      <a:gd name="T17" fmla="*/ 13 h 106"/>
                      <a:gd name="T18" fmla="*/ 124 w 124"/>
                      <a:gd name="T19" fmla="*/ 21 h 106"/>
                      <a:gd name="T20" fmla="*/ 124 w 124"/>
                      <a:gd name="T21" fmla="*/ 106 h 106"/>
                      <a:gd name="T22" fmla="*/ 110 w 124"/>
                      <a:gd name="T23" fmla="*/ 98 h 106"/>
                      <a:gd name="T24" fmla="*/ 98 w 124"/>
                      <a:gd name="T25" fmla="*/ 90 h 106"/>
                      <a:gd name="T26" fmla="*/ 83 w 124"/>
                      <a:gd name="T27" fmla="*/ 86 h 106"/>
                      <a:gd name="T28" fmla="*/ 68 w 124"/>
                      <a:gd name="T29" fmla="*/ 85 h 106"/>
                      <a:gd name="T30" fmla="*/ 57 w 124"/>
                      <a:gd name="T31" fmla="*/ 85 h 106"/>
                      <a:gd name="T32" fmla="*/ 48 w 124"/>
                      <a:gd name="T33" fmla="*/ 87 h 106"/>
                      <a:gd name="T34" fmla="*/ 36 w 124"/>
                      <a:gd name="T35" fmla="*/ 90 h 106"/>
                      <a:gd name="T36" fmla="*/ 14 w 124"/>
                      <a:gd name="T37" fmla="*/ 100 h 106"/>
                      <a:gd name="T38" fmla="*/ 0 w 124"/>
                      <a:gd name="T39" fmla="*/ 103 h 106"/>
                      <a:gd name="T40" fmla="*/ 0 w 124"/>
                      <a:gd name="T41" fmla="*/ 23 h 106"/>
                      <a:gd name="T42" fmla="*/ 14 w 124"/>
                      <a:gd name="T43" fmla="*/ 15 h 10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6"/>
                      <a:gd name="T68" fmla="*/ 124 w 124"/>
                      <a:gd name="T69" fmla="*/ 106 h 10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6">
                        <a:moveTo>
                          <a:pt x="14" y="15"/>
                        </a:moveTo>
                        <a:lnTo>
                          <a:pt x="26" y="9"/>
                        </a:lnTo>
                        <a:lnTo>
                          <a:pt x="36" y="6"/>
                        </a:lnTo>
                        <a:lnTo>
                          <a:pt x="48" y="3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3"/>
                        </a:lnTo>
                        <a:lnTo>
                          <a:pt x="98" y="6"/>
                        </a:lnTo>
                        <a:lnTo>
                          <a:pt x="110" y="13"/>
                        </a:lnTo>
                        <a:lnTo>
                          <a:pt x="124" y="21"/>
                        </a:lnTo>
                        <a:lnTo>
                          <a:pt x="124" y="106"/>
                        </a:lnTo>
                        <a:lnTo>
                          <a:pt x="110" y="98"/>
                        </a:lnTo>
                        <a:lnTo>
                          <a:pt x="98" y="90"/>
                        </a:lnTo>
                        <a:lnTo>
                          <a:pt x="83" y="86"/>
                        </a:lnTo>
                        <a:lnTo>
                          <a:pt x="68" y="85"/>
                        </a:lnTo>
                        <a:lnTo>
                          <a:pt x="57" y="85"/>
                        </a:lnTo>
                        <a:lnTo>
                          <a:pt x="48" y="87"/>
                        </a:lnTo>
                        <a:lnTo>
                          <a:pt x="36" y="90"/>
                        </a:lnTo>
                        <a:lnTo>
                          <a:pt x="14" y="100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63" name="Freeform 40"/>
                  <p:cNvSpPr>
                    <a:spLocks/>
                  </p:cNvSpPr>
                  <p:nvPr/>
                </p:nvSpPr>
                <p:spPr bwMode="auto">
                  <a:xfrm>
                    <a:off x="3205" y="2272"/>
                    <a:ext cx="124" cy="105"/>
                  </a:xfrm>
                  <a:custGeom>
                    <a:avLst/>
                    <a:gdLst>
                      <a:gd name="T0" fmla="*/ 14 w 124"/>
                      <a:gd name="T1" fmla="*/ 14 h 105"/>
                      <a:gd name="T2" fmla="*/ 26 w 124"/>
                      <a:gd name="T3" fmla="*/ 9 h 105"/>
                      <a:gd name="T4" fmla="*/ 36 w 124"/>
                      <a:gd name="T5" fmla="*/ 5 h 105"/>
                      <a:gd name="T6" fmla="*/ 48 w 124"/>
                      <a:gd name="T7" fmla="*/ 4 h 105"/>
                      <a:gd name="T8" fmla="*/ 57 w 124"/>
                      <a:gd name="T9" fmla="*/ 1 h 105"/>
                      <a:gd name="T10" fmla="*/ 68 w 124"/>
                      <a:gd name="T11" fmla="*/ 0 h 105"/>
                      <a:gd name="T12" fmla="*/ 83 w 124"/>
                      <a:gd name="T13" fmla="*/ 3 h 105"/>
                      <a:gd name="T14" fmla="*/ 98 w 124"/>
                      <a:gd name="T15" fmla="*/ 5 h 105"/>
                      <a:gd name="T16" fmla="*/ 110 w 124"/>
                      <a:gd name="T17" fmla="*/ 14 h 105"/>
                      <a:gd name="T18" fmla="*/ 124 w 124"/>
                      <a:gd name="T19" fmla="*/ 23 h 105"/>
                      <a:gd name="T20" fmla="*/ 124 w 124"/>
                      <a:gd name="T21" fmla="*/ 105 h 105"/>
                      <a:gd name="T22" fmla="*/ 110 w 124"/>
                      <a:gd name="T23" fmla="*/ 95 h 105"/>
                      <a:gd name="T24" fmla="*/ 98 w 124"/>
                      <a:gd name="T25" fmla="*/ 89 h 105"/>
                      <a:gd name="T26" fmla="*/ 83 w 124"/>
                      <a:gd name="T27" fmla="*/ 86 h 105"/>
                      <a:gd name="T28" fmla="*/ 68 w 124"/>
                      <a:gd name="T29" fmla="*/ 83 h 105"/>
                      <a:gd name="T30" fmla="*/ 57 w 124"/>
                      <a:gd name="T31" fmla="*/ 85 h 105"/>
                      <a:gd name="T32" fmla="*/ 48 w 124"/>
                      <a:gd name="T33" fmla="*/ 86 h 105"/>
                      <a:gd name="T34" fmla="*/ 36 w 124"/>
                      <a:gd name="T35" fmla="*/ 89 h 105"/>
                      <a:gd name="T36" fmla="*/ 14 w 124"/>
                      <a:gd name="T37" fmla="*/ 98 h 105"/>
                      <a:gd name="T38" fmla="*/ 0 w 124"/>
                      <a:gd name="T39" fmla="*/ 103 h 105"/>
                      <a:gd name="T40" fmla="*/ 0 w 124"/>
                      <a:gd name="T41" fmla="*/ 23 h 105"/>
                      <a:gd name="T42" fmla="*/ 14 w 124"/>
                      <a:gd name="T43" fmla="*/ 14 h 10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5"/>
                      <a:gd name="T68" fmla="*/ 124 w 124"/>
                      <a:gd name="T69" fmla="*/ 105 h 10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5">
                        <a:moveTo>
                          <a:pt x="14" y="14"/>
                        </a:moveTo>
                        <a:lnTo>
                          <a:pt x="26" y="9"/>
                        </a:lnTo>
                        <a:lnTo>
                          <a:pt x="36" y="5"/>
                        </a:lnTo>
                        <a:lnTo>
                          <a:pt x="48" y="4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3"/>
                        </a:lnTo>
                        <a:lnTo>
                          <a:pt x="98" y="5"/>
                        </a:lnTo>
                        <a:lnTo>
                          <a:pt x="110" y="14"/>
                        </a:lnTo>
                        <a:lnTo>
                          <a:pt x="124" y="23"/>
                        </a:lnTo>
                        <a:lnTo>
                          <a:pt x="124" y="105"/>
                        </a:lnTo>
                        <a:lnTo>
                          <a:pt x="110" y="95"/>
                        </a:lnTo>
                        <a:lnTo>
                          <a:pt x="98" y="89"/>
                        </a:lnTo>
                        <a:lnTo>
                          <a:pt x="83" y="86"/>
                        </a:lnTo>
                        <a:lnTo>
                          <a:pt x="68" y="83"/>
                        </a:lnTo>
                        <a:lnTo>
                          <a:pt x="57" y="85"/>
                        </a:lnTo>
                        <a:lnTo>
                          <a:pt x="48" y="86"/>
                        </a:lnTo>
                        <a:lnTo>
                          <a:pt x="36" y="89"/>
                        </a:lnTo>
                        <a:lnTo>
                          <a:pt x="14" y="98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64" name="Freeform 41"/>
                  <p:cNvSpPr>
                    <a:spLocks/>
                  </p:cNvSpPr>
                  <p:nvPr/>
                </p:nvSpPr>
                <p:spPr bwMode="auto">
                  <a:xfrm>
                    <a:off x="3205" y="2442"/>
                    <a:ext cx="124" cy="107"/>
                  </a:xfrm>
                  <a:custGeom>
                    <a:avLst/>
                    <a:gdLst>
                      <a:gd name="T0" fmla="*/ 14 w 124"/>
                      <a:gd name="T1" fmla="*/ 14 h 107"/>
                      <a:gd name="T2" fmla="*/ 26 w 124"/>
                      <a:gd name="T3" fmla="*/ 10 h 107"/>
                      <a:gd name="T4" fmla="*/ 36 w 124"/>
                      <a:gd name="T5" fmla="*/ 5 h 107"/>
                      <a:gd name="T6" fmla="*/ 48 w 124"/>
                      <a:gd name="T7" fmla="*/ 1 h 107"/>
                      <a:gd name="T8" fmla="*/ 57 w 124"/>
                      <a:gd name="T9" fmla="*/ 1 h 107"/>
                      <a:gd name="T10" fmla="*/ 68 w 124"/>
                      <a:gd name="T11" fmla="*/ 0 h 107"/>
                      <a:gd name="T12" fmla="*/ 83 w 124"/>
                      <a:gd name="T13" fmla="*/ 1 h 107"/>
                      <a:gd name="T14" fmla="*/ 98 w 124"/>
                      <a:gd name="T15" fmla="*/ 6 h 107"/>
                      <a:gd name="T16" fmla="*/ 110 w 124"/>
                      <a:gd name="T17" fmla="*/ 13 h 107"/>
                      <a:gd name="T18" fmla="*/ 124 w 124"/>
                      <a:gd name="T19" fmla="*/ 20 h 107"/>
                      <a:gd name="T20" fmla="*/ 124 w 124"/>
                      <a:gd name="T21" fmla="*/ 107 h 107"/>
                      <a:gd name="T22" fmla="*/ 110 w 124"/>
                      <a:gd name="T23" fmla="*/ 98 h 107"/>
                      <a:gd name="T24" fmla="*/ 98 w 124"/>
                      <a:gd name="T25" fmla="*/ 90 h 107"/>
                      <a:gd name="T26" fmla="*/ 83 w 124"/>
                      <a:gd name="T27" fmla="*/ 87 h 107"/>
                      <a:gd name="T28" fmla="*/ 68 w 124"/>
                      <a:gd name="T29" fmla="*/ 84 h 107"/>
                      <a:gd name="T30" fmla="*/ 57 w 124"/>
                      <a:gd name="T31" fmla="*/ 84 h 107"/>
                      <a:gd name="T32" fmla="*/ 48 w 124"/>
                      <a:gd name="T33" fmla="*/ 88 h 107"/>
                      <a:gd name="T34" fmla="*/ 36 w 124"/>
                      <a:gd name="T35" fmla="*/ 90 h 107"/>
                      <a:gd name="T36" fmla="*/ 14 w 124"/>
                      <a:gd name="T37" fmla="*/ 99 h 107"/>
                      <a:gd name="T38" fmla="*/ 0 w 124"/>
                      <a:gd name="T39" fmla="*/ 103 h 107"/>
                      <a:gd name="T40" fmla="*/ 0 w 124"/>
                      <a:gd name="T41" fmla="*/ 23 h 107"/>
                      <a:gd name="T42" fmla="*/ 14 w 124"/>
                      <a:gd name="T43" fmla="*/ 14 h 10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7"/>
                      <a:gd name="T68" fmla="*/ 124 w 124"/>
                      <a:gd name="T69" fmla="*/ 107 h 10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7">
                        <a:moveTo>
                          <a:pt x="14" y="14"/>
                        </a:moveTo>
                        <a:lnTo>
                          <a:pt x="26" y="10"/>
                        </a:lnTo>
                        <a:lnTo>
                          <a:pt x="36" y="5"/>
                        </a:lnTo>
                        <a:lnTo>
                          <a:pt x="48" y="1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1"/>
                        </a:lnTo>
                        <a:lnTo>
                          <a:pt x="98" y="6"/>
                        </a:lnTo>
                        <a:lnTo>
                          <a:pt x="110" y="13"/>
                        </a:lnTo>
                        <a:lnTo>
                          <a:pt x="124" y="20"/>
                        </a:lnTo>
                        <a:lnTo>
                          <a:pt x="124" y="107"/>
                        </a:lnTo>
                        <a:lnTo>
                          <a:pt x="110" y="98"/>
                        </a:lnTo>
                        <a:lnTo>
                          <a:pt x="98" y="90"/>
                        </a:lnTo>
                        <a:lnTo>
                          <a:pt x="83" y="87"/>
                        </a:lnTo>
                        <a:lnTo>
                          <a:pt x="68" y="84"/>
                        </a:lnTo>
                        <a:lnTo>
                          <a:pt x="57" y="84"/>
                        </a:lnTo>
                        <a:lnTo>
                          <a:pt x="48" y="88"/>
                        </a:lnTo>
                        <a:lnTo>
                          <a:pt x="36" y="90"/>
                        </a:lnTo>
                        <a:lnTo>
                          <a:pt x="14" y="99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65" name="Freeform 42"/>
                  <p:cNvSpPr>
                    <a:spLocks/>
                  </p:cNvSpPr>
                  <p:nvPr/>
                </p:nvSpPr>
                <p:spPr bwMode="auto">
                  <a:xfrm>
                    <a:off x="3205" y="2613"/>
                    <a:ext cx="124" cy="104"/>
                  </a:xfrm>
                  <a:custGeom>
                    <a:avLst/>
                    <a:gdLst>
                      <a:gd name="T0" fmla="*/ 14 w 124"/>
                      <a:gd name="T1" fmla="*/ 14 h 104"/>
                      <a:gd name="T2" fmla="*/ 26 w 124"/>
                      <a:gd name="T3" fmla="*/ 9 h 104"/>
                      <a:gd name="T4" fmla="*/ 36 w 124"/>
                      <a:gd name="T5" fmla="*/ 5 h 104"/>
                      <a:gd name="T6" fmla="*/ 48 w 124"/>
                      <a:gd name="T7" fmla="*/ 3 h 104"/>
                      <a:gd name="T8" fmla="*/ 57 w 124"/>
                      <a:gd name="T9" fmla="*/ 0 h 104"/>
                      <a:gd name="T10" fmla="*/ 68 w 124"/>
                      <a:gd name="T11" fmla="*/ 0 h 104"/>
                      <a:gd name="T12" fmla="*/ 83 w 124"/>
                      <a:gd name="T13" fmla="*/ 1 h 104"/>
                      <a:gd name="T14" fmla="*/ 98 w 124"/>
                      <a:gd name="T15" fmla="*/ 5 h 104"/>
                      <a:gd name="T16" fmla="*/ 110 w 124"/>
                      <a:gd name="T17" fmla="*/ 13 h 104"/>
                      <a:gd name="T18" fmla="*/ 124 w 124"/>
                      <a:gd name="T19" fmla="*/ 21 h 104"/>
                      <a:gd name="T20" fmla="*/ 124 w 124"/>
                      <a:gd name="T21" fmla="*/ 104 h 104"/>
                      <a:gd name="T22" fmla="*/ 110 w 124"/>
                      <a:gd name="T23" fmla="*/ 95 h 104"/>
                      <a:gd name="T24" fmla="*/ 98 w 124"/>
                      <a:gd name="T25" fmla="*/ 89 h 104"/>
                      <a:gd name="T26" fmla="*/ 83 w 124"/>
                      <a:gd name="T27" fmla="*/ 85 h 104"/>
                      <a:gd name="T28" fmla="*/ 68 w 124"/>
                      <a:gd name="T29" fmla="*/ 83 h 104"/>
                      <a:gd name="T30" fmla="*/ 57 w 124"/>
                      <a:gd name="T31" fmla="*/ 84 h 104"/>
                      <a:gd name="T32" fmla="*/ 48 w 124"/>
                      <a:gd name="T33" fmla="*/ 85 h 104"/>
                      <a:gd name="T34" fmla="*/ 36 w 124"/>
                      <a:gd name="T35" fmla="*/ 89 h 104"/>
                      <a:gd name="T36" fmla="*/ 14 w 124"/>
                      <a:gd name="T37" fmla="*/ 98 h 104"/>
                      <a:gd name="T38" fmla="*/ 0 w 124"/>
                      <a:gd name="T39" fmla="*/ 103 h 104"/>
                      <a:gd name="T40" fmla="*/ 0 w 124"/>
                      <a:gd name="T41" fmla="*/ 23 h 104"/>
                      <a:gd name="T42" fmla="*/ 14 w 124"/>
                      <a:gd name="T43" fmla="*/ 14 h 10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4"/>
                      <a:gd name="T68" fmla="*/ 124 w 124"/>
                      <a:gd name="T69" fmla="*/ 104 h 10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4">
                        <a:moveTo>
                          <a:pt x="14" y="14"/>
                        </a:moveTo>
                        <a:lnTo>
                          <a:pt x="26" y="9"/>
                        </a:lnTo>
                        <a:lnTo>
                          <a:pt x="36" y="5"/>
                        </a:lnTo>
                        <a:lnTo>
                          <a:pt x="48" y="3"/>
                        </a:lnTo>
                        <a:lnTo>
                          <a:pt x="57" y="0"/>
                        </a:lnTo>
                        <a:lnTo>
                          <a:pt x="68" y="0"/>
                        </a:lnTo>
                        <a:lnTo>
                          <a:pt x="83" y="1"/>
                        </a:lnTo>
                        <a:lnTo>
                          <a:pt x="98" y="5"/>
                        </a:lnTo>
                        <a:lnTo>
                          <a:pt x="110" y="13"/>
                        </a:lnTo>
                        <a:lnTo>
                          <a:pt x="124" y="21"/>
                        </a:lnTo>
                        <a:lnTo>
                          <a:pt x="124" y="104"/>
                        </a:lnTo>
                        <a:lnTo>
                          <a:pt x="110" y="95"/>
                        </a:lnTo>
                        <a:lnTo>
                          <a:pt x="98" y="89"/>
                        </a:lnTo>
                        <a:lnTo>
                          <a:pt x="83" y="85"/>
                        </a:lnTo>
                        <a:lnTo>
                          <a:pt x="68" y="83"/>
                        </a:lnTo>
                        <a:lnTo>
                          <a:pt x="57" y="84"/>
                        </a:lnTo>
                        <a:lnTo>
                          <a:pt x="48" y="85"/>
                        </a:lnTo>
                        <a:lnTo>
                          <a:pt x="36" y="89"/>
                        </a:lnTo>
                        <a:lnTo>
                          <a:pt x="14" y="98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66" name="Freeform 43"/>
                  <p:cNvSpPr>
                    <a:spLocks/>
                  </p:cNvSpPr>
                  <p:nvPr/>
                </p:nvSpPr>
                <p:spPr bwMode="auto">
                  <a:xfrm>
                    <a:off x="3205" y="2784"/>
                    <a:ext cx="124" cy="105"/>
                  </a:xfrm>
                  <a:custGeom>
                    <a:avLst/>
                    <a:gdLst>
                      <a:gd name="T0" fmla="*/ 14 w 124"/>
                      <a:gd name="T1" fmla="*/ 15 h 105"/>
                      <a:gd name="T2" fmla="*/ 26 w 124"/>
                      <a:gd name="T3" fmla="*/ 9 h 105"/>
                      <a:gd name="T4" fmla="*/ 36 w 124"/>
                      <a:gd name="T5" fmla="*/ 5 h 105"/>
                      <a:gd name="T6" fmla="*/ 48 w 124"/>
                      <a:gd name="T7" fmla="*/ 3 h 105"/>
                      <a:gd name="T8" fmla="*/ 57 w 124"/>
                      <a:gd name="T9" fmla="*/ 0 h 105"/>
                      <a:gd name="T10" fmla="*/ 68 w 124"/>
                      <a:gd name="T11" fmla="*/ 0 h 105"/>
                      <a:gd name="T12" fmla="*/ 83 w 124"/>
                      <a:gd name="T13" fmla="*/ 1 h 105"/>
                      <a:gd name="T14" fmla="*/ 98 w 124"/>
                      <a:gd name="T15" fmla="*/ 5 h 105"/>
                      <a:gd name="T16" fmla="*/ 110 w 124"/>
                      <a:gd name="T17" fmla="*/ 13 h 105"/>
                      <a:gd name="T18" fmla="*/ 124 w 124"/>
                      <a:gd name="T19" fmla="*/ 21 h 105"/>
                      <a:gd name="T20" fmla="*/ 124 w 124"/>
                      <a:gd name="T21" fmla="*/ 105 h 105"/>
                      <a:gd name="T22" fmla="*/ 110 w 124"/>
                      <a:gd name="T23" fmla="*/ 96 h 105"/>
                      <a:gd name="T24" fmla="*/ 98 w 124"/>
                      <a:gd name="T25" fmla="*/ 89 h 105"/>
                      <a:gd name="T26" fmla="*/ 83 w 124"/>
                      <a:gd name="T27" fmla="*/ 86 h 105"/>
                      <a:gd name="T28" fmla="*/ 68 w 124"/>
                      <a:gd name="T29" fmla="*/ 83 h 105"/>
                      <a:gd name="T30" fmla="*/ 57 w 124"/>
                      <a:gd name="T31" fmla="*/ 84 h 105"/>
                      <a:gd name="T32" fmla="*/ 48 w 124"/>
                      <a:gd name="T33" fmla="*/ 86 h 105"/>
                      <a:gd name="T34" fmla="*/ 36 w 124"/>
                      <a:gd name="T35" fmla="*/ 89 h 105"/>
                      <a:gd name="T36" fmla="*/ 14 w 124"/>
                      <a:gd name="T37" fmla="*/ 96 h 105"/>
                      <a:gd name="T38" fmla="*/ 0 w 124"/>
                      <a:gd name="T39" fmla="*/ 103 h 105"/>
                      <a:gd name="T40" fmla="*/ 0 w 124"/>
                      <a:gd name="T41" fmla="*/ 21 h 105"/>
                      <a:gd name="T42" fmla="*/ 14 w 124"/>
                      <a:gd name="T43" fmla="*/ 15 h 10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5"/>
                      <a:gd name="T68" fmla="*/ 124 w 124"/>
                      <a:gd name="T69" fmla="*/ 105 h 10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5">
                        <a:moveTo>
                          <a:pt x="14" y="15"/>
                        </a:moveTo>
                        <a:lnTo>
                          <a:pt x="26" y="9"/>
                        </a:lnTo>
                        <a:lnTo>
                          <a:pt x="36" y="5"/>
                        </a:lnTo>
                        <a:lnTo>
                          <a:pt x="48" y="3"/>
                        </a:lnTo>
                        <a:lnTo>
                          <a:pt x="57" y="0"/>
                        </a:lnTo>
                        <a:lnTo>
                          <a:pt x="68" y="0"/>
                        </a:lnTo>
                        <a:lnTo>
                          <a:pt x="83" y="1"/>
                        </a:lnTo>
                        <a:lnTo>
                          <a:pt x="98" y="5"/>
                        </a:lnTo>
                        <a:lnTo>
                          <a:pt x="110" y="13"/>
                        </a:lnTo>
                        <a:lnTo>
                          <a:pt x="124" y="21"/>
                        </a:lnTo>
                        <a:lnTo>
                          <a:pt x="124" y="105"/>
                        </a:lnTo>
                        <a:lnTo>
                          <a:pt x="110" y="96"/>
                        </a:lnTo>
                        <a:lnTo>
                          <a:pt x="98" y="89"/>
                        </a:lnTo>
                        <a:lnTo>
                          <a:pt x="83" y="86"/>
                        </a:lnTo>
                        <a:lnTo>
                          <a:pt x="68" y="83"/>
                        </a:lnTo>
                        <a:lnTo>
                          <a:pt x="57" y="84"/>
                        </a:lnTo>
                        <a:lnTo>
                          <a:pt x="48" y="86"/>
                        </a:lnTo>
                        <a:lnTo>
                          <a:pt x="36" y="89"/>
                        </a:lnTo>
                        <a:lnTo>
                          <a:pt x="14" y="96"/>
                        </a:lnTo>
                        <a:lnTo>
                          <a:pt x="0" y="103"/>
                        </a:lnTo>
                        <a:lnTo>
                          <a:pt x="0" y="21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67" name="Freeform 44"/>
                  <p:cNvSpPr>
                    <a:spLocks/>
                  </p:cNvSpPr>
                  <p:nvPr/>
                </p:nvSpPr>
                <p:spPr bwMode="auto">
                  <a:xfrm>
                    <a:off x="3205" y="945"/>
                    <a:ext cx="124" cy="72"/>
                  </a:xfrm>
                  <a:custGeom>
                    <a:avLst/>
                    <a:gdLst>
                      <a:gd name="T0" fmla="*/ 14 w 124"/>
                      <a:gd name="T1" fmla="*/ 15 h 72"/>
                      <a:gd name="T2" fmla="*/ 26 w 124"/>
                      <a:gd name="T3" fmla="*/ 10 h 72"/>
                      <a:gd name="T4" fmla="*/ 36 w 124"/>
                      <a:gd name="T5" fmla="*/ 6 h 72"/>
                      <a:gd name="T6" fmla="*/ 48 w 124"/>
                      <a:gd name="T7" fmla="*/ 4 h 72"/>
                      <a:gd name="T8" fmla="*/ 57 w 124"/>
                      <a:gd name="T9" fmla="*/ 1 h 72"/>
                      <a:gd name="T10" fmla="*/ 68 w 124"/>
                      <a:gd name="T11" fmla="*/ 0 h 72"/>
                      <a:gd name="T12" fmla="*/ 83 w 124"/>
                      <a:gd name="T13" fmla="*/ 4 h 72"/>
                      <a:gd name="T14" fmla="*/ 98 w 124"/>
                      <a:gd name="T15" fmla="*/ 8 h 72"/>
                      <a:gd name="T16" fmla="*/ 110 w 124"/>
                      <a:gd name="T17" fmla="*/ 14 h 72"/>
                      <a:gd name="T18" fmla="*/ 124 w 124"/>
                      <a:gd name="T19" fmla="*/ 23 h 72"/>
                      <a:gd name="T20" fmla="*/ 124 w 124"/>
                      <a:gd name="T21" fmla="*/ 72 h 72"/>
                      <a:gd name="T22" fmla="*/ 110 w 124"/>
                      <a:gd name="T23" fmla="*/ 63 h 72"/>
                      <a:gd name="T24" fmla="*/ 98 w 124"/>
                      <a:gd name="T25" fmla="*/ 56 h 72"/>
                      <a:gd name="T26" fmla="*/ 83 w 124"/>
                      <a:gd name="T27" fmla="*/ 52 h 72"/>
                      <a:gd name="T28" fmla="*/ 68 w 124"/>
                      <a:gd name="T29" fmla="*/ 51 h 72"/>
                      <a:gd name="T30" fmla="*/ 57 w 124"/>
                      <a:gd name="T31" fmla="*/ 51 h 72"/>
                      <a:gd name="T32" fmla="*/ 48 w 124"/>
                      <a:gd name="T33" fmla="*/ 53 h 72"/>
                      <a:gd name="T34" fmla="*/ 36 w 124"/>
                      <a:gd name="T35" fmla="*/ 56 h 72"/>
                      <a:gd name="T36" fmla="*/ 14 w 124"/>
                      <a:gd name="T37" fmla="*/ 64 h 72"/>
                      <a:gd name="T38" fmla="*/ 0 w 124"/>
                      <a:gd name="T39" fmla="*/ 68 h 72"/>
                      <a:gd name="T40" fmla="*/ 0 w 124"/>
                      <a:gd name="T41" fmla="*/ 24 h 72"/>
                      <a:gd name="T42" fmla="*/ 14 w 124"/>
                      <a:gd name="T43" fmla="*/ 15 h 7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72"/>
                      <a:gd name="T68" fmla="*/ 124 w 124"/>
                      <a:gd name="T69" fmla="*/ 72 h 7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72">
                        <a:moveTo>
                          <a:pt x="14" y="15"/>
                        </a:moveTo>
                        <a:lnTo>
                          <a:pt x="26" y="10"/>
                        </a:lnTo>
                        <a:lnTo>
                          <a:pt x="36" y="6"/>
                        </a:lnTo>
                        <a:lnTo>
                          <a:pt x="48" y="4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4"/>
                        </a:lnTo>
                        <a:lnTo>
                          <a:pt x="98" y="8"/>
                        </a:lnTo>
                        <a:lnTo>
                          <a:pt x="110" y="14"/>
                        </a:lnTo>
                        <a:lnTo>
                          <a:pt x="124" y="23"/>
                        </a:lnTo>
                        <a:lnTo>
                          <a:pt x="124" y="72"/>
                        </a:lnTo>
                        <a:lnTo>
                          <a:pt x="110" y="63"/>
                        </a:lnTo>
                        <a:lnTo>
                          <a:pt x="98" y="56"/>
                        </a:lnTo>
                        <a:lnTo>
                          <a:pt x="83" y="52"/>
                        </a:lnTo>
                        <a:lnTo>
                          <a:pt x="68" y="51"/>
                        </a:lnTo>
                        <a:lnTo>
                          <a:pt x="57" y="51"/>
                        </a:lnTo>
                        <a:lnTo>
                          <a:pt x="48" y="53"/>
                        </a:lnTo>
                        <a:lnTo>
                          <a:pt x="36" y="56"/>
                        </a:lnTo>
                        <a:lnTo>
                          <a:pt x="14" y="64"/>
                        </a:lnTo>
                        <a:lnTo>
                          <a:pt x="0" y="68"/>
                        </a:lnTo>
                        <a:lnTo>
                          <a:pt x="0" y="24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</p:grpSp>
          <p:grpSp>
            <p:nvGrpSpPr>
              <p:cNvPr id="4209" name="Group 45"/>
              <p:cNvGrpSpPr>
                <a:grpSpLocks/>
              </p:cNvGrpSpPr>
              <p:nvPr/>
            </p:nvGrpSpPr>
            <p:grpSpPr bwMode="auto">
              <a:xfrm>
                <a:off x="4335" y="1545"/>
                <a:ext cx="575" cy="1119"/>
                <a:chOff x="1969" y="962"/>
                <a:chExt cx="1251" cy="2318"/>
              </a:xfrm>
            </p:grpSpPr>
            <p:grpSp>
              <p:nvGrpSpPr>
                <p:cNvPr id="4210" name="Group 46"/>
                <p:cNvGrpSpPr>
                  <a:grpSpLocks/>
                </p:cNvGrpSpPr>
                <p:nvPr/>
              </p:nvGrpSpPr>
              <p:grpSpPr bwMode="auto">
                <a:xfrm>
                  <a:off x="2070" y="962"/>
                  <a:ext cx="1150" cy="2274"/>
                  <a:chOff x="2070" y="962"/>
                  <a:chExt cx="1150" cy="2274"/>
                </a:xfrm>
              </p:grpSpPr>
              <p:sp>
                <p:nvSpPr>
                  <p:cNvPr id="4245" name="Freeform 47"/>
                  <p:cNvSpPr>
                    <a:spLocks/>
                  </p:cNvSpPr>
                  <p:nvPr/>
                </p:nvSpPr>
                <p:spPr bwMode="auto">
                  <a:xfrm>
                    <a:off x="2070" y="1195"/>
                    <a:ext cx="895" cy="2041"/>
                  </a:xfrm>
                  <a:custGeom>
                    <a:avLst/>
                    <a:gdLst>
                      <a:gd name="T0" fmla="*/ 895 w 895"/>
                      <a:gd name="T1" fmla="*/ 0 h 2041"/>
                      <a:gd name="T2" fmla="*/ 0 w 895"/>
                      <a:gd name="T3" fmla="*/ 406 h 2041"/>
                      <a:gd name="T4" fmla="*/ 0 w 895"/>
                      <a:gd name="T5" fmla="*/ 1996 h 2041"/>
                      <a:gd name="T6" fmla="*/ 895 w 895"/>
                      <a:gd name="T7" fmla="*/ 2041 h 2041"/>
                      <a:gd name="T8" fmla="*/ 895 w 895"/>
                      <a:gd name="T9" fmla="*/ 0 h 20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5"/>
                      <a:gd name="T16" fmla="*/ 0 h 2041"/>
                      <a:gd name="T17" fmla="*/ 895 w 895"/>
                      <a:gd name="T18" fmla="*/ 2041 h 20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5" h="2041">
                        <a:moveTo>
                          <a:pt x="895" y="0"/>
                        </a:moveTo>
                        <a:lnTo>
                          <a:pt x="0" y="406"/>
                        </a:lnTo>
                        <a:lnTo>
                          <a:pt x="0" y="1996"/>
                        </a:lnTo>
                        <a:lnTo>
                          <a:pt x="895" y="2041"/>
                        </a:lnTo>
                        <a:lnTo>
                          <a:pt x="895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46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1" y="1474"/>
                    <a:ext cx="131" cy="58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47" name="Freeform 49"/>
                  <p:cNvSpPr>
                    <a:spLocks/>
                  </p:cNvSpPr>
                  <p:nvPr/>
                </p:nvSpPr>
                <p:spPr bwMode="auto">
                  <a:xfrm>
                    <a:off x="2668" y="962"/>
                    <a:ext cx="552" cy="2272"/>
                  </a:xfrm>
                  <a:custGeom>
                    <a:avLst/>
                    <a:gdLst>
                      <a:gd name="T0" fmla="*/ 0 w 552"/>
                      <a:gd name="T1" fmla="*/ 276 h 2272"/>
                      <a:gd name="T2" fmla="*/ 552 w 552"/>
                      <a:gd name="T3" fmla="*/ 0 h 2272"/>
                      <a:gd name="T4" fmla="*/ 552 w 552"/>
                      <a:gd name="T5" fmla="*/ 2272 h 2272"/>
                      <a:gd name="T6" fmla="*/ 0 w 552"/>
                      <a:gd name="T7" fmla="*/ 2257 h 2272"/>
                      <a:gd name="T8" fmla="*/ 8 w 552"/>
                      <a:gd name="T9" fmla="*/ 270 h 2272"/>
                      <a:gd name="T10" fmla="*/ 0 w 552"/>
                      <a:gd name="T11" fmla="*/ 276 h 22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2"/>
                      <a:gd name="T19" fmla="*/ 0 h 2272"/>
                      <a:gd name="T20" fmla="*/ 552 w 552"/>
                      <a:gd name="T21" fmla="*/ 2272 h 22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2" h="2272">
                        <a:moveTo>
                          <a:pt x="0" y="276"/>
                        </a:moveTo>
                        <a:lnTo>
                          <a:pt x="552" y="0"/>
                        </a:lnTo>
                        <a:lnTo>
                          <a:pt x="552" y="2272"/>
                        </a:lnTo>
                        <a:lnTo>
                          <a:pt x="0" y="2257"/>
                        </a:lnTo>
                        <a:lnTo>
                          <a:pt x="8" y="270"/>
                        </a:lnTo>
                        <a:lnTo>
                          <a:pt x="0" y="276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  <p:grpSp>
              <p:nvGrpSpPr>
                <p:cNvPr id="4211" name="Group 50"/>
                <p:cNvGrpSpPr>
                  <a:grpSpLocks/>
                </p:cNvGrpSpPr>
                <p:nvPr/>
              </p:nvGrpSpPr>
              <p:grpSpPr bwMode="auto">
                <a:xfrm>
                  <a:off x="2186" y="1513"/>
                  <a:ext cx="591" cy="1239"/>
                  <a:chOff x="2186" y="1513"/>
                  <a:chExt cx="591" cy="1239"/>
                </a:xfrm>
              </p:grpSpPr>
              <p:sp>
                <p:nvSpPr>
                  <p:cNvPr id="4231" name="Freeform 51"/>
                  <p:cNvSpPr>
                    <a:spLocks/>
                  </p:cNvSpPr>
                  <p:nvPr/>
                </p:nvSpPr>
                <p:spPr bwMode="auto">
                  <a:xfrm>
                    <a:off x="2186" y="1513"/>
                    <a:ext cx="591" cy="1239"/>
                  </a:xfrm>
                  <a:custGeom>
                    <a:avLst/>
                    <a:gdLst>
                      <a:gd name="T0" fmla="*/ 591 w 591"/>
                      <a:gd name="T1" fmla="*/ 1205 h 1239"/>
                      <a:gd name="T2" fmla="*/ 591 w 591"/>
                      <a:gd name="T3" fmla="*/ 0 h 1239"/>
                      <a:gd name="T4" fmla="*/ 0 w 591"/>
                      <a:gd name="T5" fmla="*/ 217 h 1239"/>
                      <a:gd name="T6" fmla="*/ 0 w 591"/>
                      <a:gd name="T7" fmla="*/ 1239 h 1239"/>
                      <a:gd name="T8" fmla="*/ 591 w 591"/>
                      <a:gd name="T9" fmla="*/ 1205 h 12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1"/>
                      <a:gd name="T16" fmla="*/ 0 h 1239"/>
                      <a:gd name="T17" fmla="*/ 591 w 591"/>
                      <a:gd name="T18" fmla="*/ 1239 h 12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1" h="1239">
                        <a:moveTo>
                          <a:pt x="591" y="1205"/>
                        </a:moveTo>
                        <a:lnTo>
                          <a:pt x="591" y="0"/>
                        </a:lnTo>
                        <a:lnTo>
                          <a:pt x="0" y="217"/>
                        </a:lnTo>
                        <a:lnTo>
                          <a:pt x="0" y="1239"/>
                        </a:lnTo>
                        <a:lnTo>
                          <a:pt x="591" y="120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32" name="Freeform 52"/>
                  <p:cNvSpPr>
                    <a:spLocks/>
                  </p:cNvSpPr>
                  <p:nvPr/>
                </p:nvSpPr>
                <p:spPr bwMode="auto">
                  <a:xfrm>
                    <a:off x="2221" y="1557"/>
                    <a:ext cx="527" cy="1193"/>
                  </a:xfrm>
                  <a:custGeom>
                    <a:avLst/>
                    <a:gdLst>
                      <a:gd name="T0" fmla="*/ 527 w 527"/>
                      <a:gd name="T1" fmla="*/ 1161 h 1193"/>
                      <a:gd name="T2" fmla="*/ 527 w 527"/>
                      <a:gd name="T3" fmla="*/ 0 h 1193"/>
                      <a:gd name="T4" fmla="*/ 0 w 527"/>
                      <a:gd name="T5" fmla="*/ 204 h 1193"/>
                      <a:gd name="T6" fmla="*/ 0 w 527"/>
                      <a:gd name="T7" fmla="*/ 1193 h 1193"/>
                      <a:gd name="T8" fmla="*/ 527 w 527"/>
                      <a:gd name="T9" fmla="*/ 1161 h 11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1193"/>
                      <a:gd name="T17" fmla="*/ 527 w 527"/>
                      <a:gd name="T18" fmla="*/ 1193 h 11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1193">
                        <a:moveTo>
                          <a:pt x="527" y="1161"/>
                        </a:moveTo>
                        <a:lnTo>
                          <a:pt x="527" y="0"/>
                        </a:lnTo>
                        <a:lnTo>
                          <a:pt x="0" y="204"/>
                        </a:lnTo>
                        <a:lnTo>
                          <a:pt x="0" y="1193"/>
                        </a:lnTo>
                        <a:lnTo>
                          <a:pt x="527" y="1161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33" name="Freeform 53"/>
                  <p:cNvSpPr>
                    <a:spLocks/>
                  </p:cNvSpPr>
                  <p:nvPr/>
                </p:nvSpPr>
                <p:spPr bwMode="auto">
                  <a:xfrm>
                    <a:off x="2221" y="1645"/>
                    <a:ext cx="527" cy="261"/>
                  </a:xfrm>
                  <a:custGeom>
                    <a:avLst/>
                    <a:gdLst>
                      <a:gd name="T0" fmla="*/ 527 w 527"/>
                      <a:gd name="T1" fmla="*/ 86 h 261"/>
                      <a:gd name="T2" fmla="*/ 527 w 527"/>
                      <a:gd name="T3" fmla="*/ 0 h 261"/>
                      <a:gd name="T4" fmla="*/ 0 w 527"/>
                      <a:gd name="T5" fmla="*/ 195 h 261"/>
                      <a:gd name="T6" fmla="*/ 0 w 527"/>
                      <a:gd name="T7" fmla="*/ 261 h 261"/>
                      <a:gd name="T8" fmla="*/ 527 w 527"/>
                      <a:gd name="T9" fmla="*/ 86 h 2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261"/>
                      <a:gd name="T17" fmla="*/ 527 w 527"/>
                      <a:gd name="T18" fmla="*/ 261 h 2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261">
                        <a:moveTo>
                          <a:pt x="527" y="86"/>
                        </a:moveTo>
                        <a:lnTo>
                          <a:pt x="527" y="0"/>
                        </a:lnTo>
                        <a:lnTo>
                          <a:pt x="0" y="195"/>
                        </a:lnTo>
                        <a:lnTo>
                          <a:pt x="0" y="261"/>
                        </a:lnTo>
                        <a:lnTo>
                          <a:pt x="527" y="86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34" name="Freeform 54"/>
                  <p:cNvSpPr>
                    <a:spLocks/>
                  </p:cNvSpPr>
                  <p:nvPr/>
                </p:nvSpPr>
                <p:spPr bwMode="auto">
                  <a:xfrm>
                    <a:off x="2221" y="1829"/>
                    <a:ext cx="527" cy="226"/>
                  </a:xfrm>
                  <a:custGeom>
                    <a:avLst/>
                    <a:gdLst>
                      <a:gd name="T0" fmla="*/ 527 w 527"/>
                      <a:gd name="T1" fmla="*/ 80 h 226"/>
                      <a:gd name="T2" fmla="*/ 527 w 527"/>
                      <a:gd name="T3" fmla="*/ 0 h 226"/>
                      <a:gd name="T4" fmla="*/ 0 w 527"/>
                      <a:gd name="T5" fmla="*/ 160 h 226"/>
                      <a:gd name="T6" fmla="*/ 0 w 527"/>
                      <a:gd name="T7" fmla="*/ 226 h 226"/>
                      <a:gd name="T8" fmla="*/ 527 w 527"/>
                      <a:gd name="T9" fmla="*/ 8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226"/>
                      <a:gd name="T17" fmla="*/ 527 w 527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226">
                        <a:moveTo>
                          <a:pt x="527" y="80"/>
                        </a:moveTo>
                        <a:lnTo>
                          <a:pt x="527" y="0"/>
                        </a:lnTo>
                        <a:lnTo>
                          <a:pt x="0" y="160"/>
                        </a:lnTo>
                        <a:lnTo>
                          <a:pt x="0" y="226"/>
                        </a:lnTo>
                        <a:lnTo>
                          <a:pt x="527" y="8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35" name="Freeform 55"/>
                  <p:cNvSpPr>
                    <a:spLocks/>
                  </p:cNvSpPr>
                  <p:nvPr/>
                </p:nvSpPr>
                <p:spPr bwMode="auto">
                  <a:xfrm>
                    <a:off x="2222" y="2006"/>
                    <a:ext cx="527" cy="211"/>
                  </a:xfrm>
                  <a:custGeom>
                    <a:avLst/>
                    <a:gdLst>
                      <a:gd name="T0" fmla="*/ 527 w 527"/>
                      <a:gd name="T1" fmla="*/ 87 h 211"/>
                      <a:gd name="T2" fmla="*/ 527 w 527"/>
                      <a:gd name="T3" fmla="*/ 0 h 211"/>
                      <a:gd name="T4" fmla="*/ 0 w 527"/>
                      <a:gd name="T5" fmla="*/ 145 h 211"/>
                      <a:gd name="T6" fmla="*/ 0 w 527"/>
                      <a:gd name="T7" fmla="*/ 211 h 211"/>
                      <a:gd name="T8" fmla="*/ 527 w 527"/>
                      <a:gd name="T9" fmla="*/ 87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211"/>
                      <a:gd name="T17" fmla="*/ 527 w 527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211">
                        <a:moveTo>
                          <a:pt x="527" y="87"/>
                        </a:moveTo>
                        <a:lnTo>
                          <a:pt x="527" y="0"/>
                        </a:lnTo>
                        <a:lnTo>
                          <a:pt x="0" y="145"/>
                        </a:lnTo>
                        <a:lnTo>
                          <a:pt x="0" y="211"/>
                        </a:lnTo>
                        <a:lnTo>
                          <a:pt x="527" y="87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36" name="Freeform 56"/>
                  <p:cNvSpPr>
                    <a:spLocks/>
                  </p:cNvSpPr>
                  <p:nvPr/>
                </p:nvSpPr>
                <p:spPr bwMode="auto">
                  <a:xfrm>
                    <a:off x="2220" y="2179"/>
                    <a:ext cx="529" cy="196"/>
                  </a:xfrm>
                  <a:custGeom>
                    <a:avLst/>
                    <a:gdLst>
                      <a:gd name="T0" fmla="*/ 529 w 529"/>
                      <a:gd name="T1" fmla="*/ 95 h 196"/>
                      <a:gd name="T2" fmla="*/ 529 w 529"/>
                      <a:gd name="T3" fmla="*/ 0 h 196"/>
                      <a:gd name="T4" fmla="*/ 0 w 529"/>
                      <a:gd name="T5" fmla="*/ 116 h 196"/>
                      <a:gd name="T6" fmla="*/ 0 w 529"/>
                      <a:gd name="T7" fmla="*/ 196 h 196"/>
                      <a:gd name="T8" fmla="*/ 529 w 529"/>
                      <a:gd name="T9" fmla="*/ 95 h 1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9"/>
                      <a:gd name="T16" fmla="*/ 0 h 196"/>
                      <a:gd name="T17" fmla="*/ 529 w 529"/>
                      <a:gd name="T18" fmla="*/ 196 h 1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9" h="196">
                        <a:moveTo>
                          <a:pt x="529" y="95"/>
                        </a:moveTo>
                        <a:lnTo>
                          <a:pt x="529" y="0"/>
                        </a:lnTo>
                        <a:lnTo>
                          <a:pt x="0" y="116"/>
                        </a:lnTo>
                        <a:lnTo>
                          <a:pt x="0" y="196"/>
                        </a:lnTo>
                        <a:lnTo>
                          <a:pt x="529" y="9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37" name="Freeform 57"/>
                  <p:cNvSpPr>
                    <a:spLocks/>
                  </p:cNvSpPr>
                  <p:nvPr/>
                </p:nvSpPr>
                <p:spPr bwMode="auto">
                  <a:xfrm>
                    <a:off x="2222" y="2362"/>
                    <a:ext cx="527" cy="167"/>
                  </a:xfrm>
                  <a:custGeom>
                    <a:avLst/>
                    <a:gdLst>
                      <a:gd name="T0" fmla="*/ 527 w 527"/>
                      <a:gd name="T1" fmla="*/ 0 h 167"/>
                      <a:gd name="T2" fmla="*/ 0 w 527"/>
                      <a:gd name="T3" fmla="*/ 95 h 167"/>
                      <a:gd name="T4" fmla="*/ 0 w 527"/>
                      <a:gd name="T5" fmla="*/ 167 h 167"/>
                      <a:gd name="T6" fmla="*/ 527 w 527"/>
                      <a:gd name="T7" fmla="*/ 87 h 167"/>
                      <a:gd name="T8" fmla="*/ 527 w 527"/>
                      <a:gd name="T9" fmla="*/ 0 h 1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167"/>
                      <a:gd name="T17" fmla="*/ 527 w 527"/>
                      <a:gd name="T18" fmla="*/ 167 h 1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167">
                        <a:moveTo>
                          <a:pt x="527" y="0"/>
                        </a:moveTo>
                        <a:lnTo>
                          <a:pt x="0" y="95"/>
                        </a:lnTo>
                        <a:lnTo>
                          <a:pt x="0" y="167"/>
                        </a:lnTo>
                        <a:lnTo>
                          <a:pt x="527" y="87"/>
                        </a:lnTo>
                        <a:lnTo>
                          <a:pt x="527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38" name="Freeform 58"/>
                  <p:cNvSpPr>
                    <a:spLocks/>
                  </p:cNvSpPr>
                  <p:nvPr/>
                </p:nvSpPr>
                <p:spPr bwMode="auto">
                  <a:xfrm>
                    <a:off x="2221" y="2544"/>
                    <a:ext cx="527" cy="152"/>
                  </a:xfrm>
                  <a:custGeom>
                    <a:avLst/>
                    <a:gdLst>
                      <a:gd name="T0" fmla="*/ 0 w 527"/>
                      <a:gd name="T1" fmla="*/ 152 h 152"/>
                      <a:gd name="T2" fmla="*/ 527 w 527"/>
                      <a:gd name="T3" fmla="*/ 94 h 152"/>
                      <a:gd name="T4" fmla="*/ 527 w 527"/>
                      <a:gd name="T5" fmla="*/ 0 h 152"/>
                      <a:gd name="T6" fmla="*/ 0 w 527"/>
                      <a:gd name="T7" fmla="*/ 65 h 152"/>
                      <a:gd name="T8" fmla="*/ 0 w 527"/>
                      <a:gd name="T9" fmla="*/ 152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152"/>
                      <a:gd name="T17" fmla="*/ 527 w 527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152">
                        <a:moveTo>
                          <a:pt x="0" y="152"/>
                        </a:moveTo>
                        <a:lnTo>
                          <a:pt x="527" y="94"/>
                        </a:lnTo>
                        <a:lnTo>
                          <a:pt x="527" y="0"/>
                        </a:lnTo>
                        <a:lnTo>
                          <a:pt x="0" y="65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39" name="Freeform 59"/>
                  <p:cNvSpPr>
                    <a:spLocks/>
                  </p:cNvSpPr>
                  <p:nvPr/>
                </p:nvSpPr>
                <p:spPr bwMode="auto">
                  <a:xfrm>
                    <a:off x="2591" y="1576"/>
                    <a:ext cx="78" cy="1151"/>
                  </a:xfrm>
                  <a:custGeom>
                    <a:avLst/>
                    <a:gdLst>
                      <a:gd name="T0" fmla="*/ 78 w 78"/>
                      <a:gd name="T1" fmla="*/ 0 h 1151"/>
                      <a:gd name="T2" fmla="*/ 78 w 78"/>
                      <a:gd name="T3" fmla="*/ 1148 h 1151"/>
                      <a:gd name="T4" fmla="*/ 0 w 78"/>
                      <a:gd name="T5" fmla="*/ 1151 h 1151"/>
                      <a:gd name="T6" fmla="*/ 0 w 78"/>
                      <a:gd name="T7" fmla="*/ 30 h 1151"/>
                      <a:gd name="T8" fmla="*/ 78 w 78"/>
                      <a:gd name="T9" fmla="*/ 0 h 11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1151"/>
                      <a:gd name="T17" fmla="*/ 78 w 78"/>
                      <a:gd name="T18" fmla="*/ 1151 h 11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1151">
                        <a:moveTo>
                          <a:pt x="78" y="0"/>
                        </a:moveTo>
                        <a:lnTo>
                          <a:pt x="78" y="1148"/>
                        </a:lnTo>
                        <a:lnTo>
                          <a:pt x="0" y="1151"/>
                        </a:lnTo>
                        <a:lnTo>
                          <a:pt x="0" y="30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40" name="Freeform 60"/>
                  <p:cNvSpPr>
                    <a:spLocks/>
                  </p:cNvSpPr>
                  <p:nvPr/>
                </p:nvSpPr>
                <p:spPr bwMode="auto">
                  <a:xfrm>
                    <a:off x="2574" y="1594"/>
                    <a:ext cx="80" cy="1135"/>
                  </a:xfrm>
                  <a:custGeom>
                    <a:avLst/>
                    <a:gdLst>
                      <a:gd name="T0" fmla="*/ 80 w 80"/>
                      <a:gd name="T1" fmla="*/ 0 h 1135"/>
                      <a:gd name="T2" fmla="*/ 80 w 80"/>
                      <a:gd name="T3" fmla="*/ 1130 h 1135"/>
                      <a:gd name="T4" fmla="*/ 0 w 80"/>
                      <a:gd name="T5" fmla="*/ 1135 h 1135"/>
                      <a:gd name="T6" fmla="*/ 0 w 80"/>
                      <a:gd name="T7" fmla="*/ 28 h 1135"/>
                      <a:gd name="T8" fmla="*/ 80 w 80"/>
                      <a:gd name="T9" fmla="*/ 0 h 11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1135"/>
                      <a:gd name="T17" fmla="*/ 80 w 80"/>
                      <a:gd name="T18" fmla="*/ 1135 h 11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1135">
                        <a:moveTo>
                          <a:pt x="80" y="0"/>
                        </a:moveTo>
                        <a:lnTo>
                          <a:pt x="80" y="1130"/>
                        </a:lnTo>
                        <a:lnTo>
                          <a:pt x="0" y="1135"/>
                        </a:lnTo>
                        <a:lnTo>
                          <a:pt x="0" y="28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41" name="Freeform 61"/>
                  <p:cNvSpPr>
                    <a:spLocks/>
                  </p:cNvSpPr>
                  <p:nvPr/>
                </p:nvSpPr>
                <p:spPr bwMode="auto">
                  <a:xfrm>
                    <a:off x="2442" y="1642"/>
                    <a:ext cx="73" cy="1095"/>
                  </a:xfrm>
                  <a:custGeom>
                    <a:avLst/>
                    <a:gdLst>
                      <a:gd name="T0" fmla="*/ 73 w 73"/>
                      <a:gd name="T1" fmla="*/ 0 h 1095"/>
                      <a:gd name="T2" fmla="*/ 73 w 73"/>
                      <a:gd name="T3" fmla="*/ 1092 h 1095"/>
                      <a:gd name="T4" fmla="*/ 0 w 73"/>
                      <a:gd name="T5" fmla="*/ 1095 h 1095"/>
                      <a:gd name="T6" fmla="*/ 0 w 73"/>
                      <a:gd name="T7" fmla="*/ 29 h 1095"/>
                      <a:gd name="T8" fmla="*/ 73 w 73"/>
                      <a:gd name="T9" fmla="*/ 0 h 10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1095"/>
                      <a:gd name="T17" fmla="*/ 73 w 73"/>
                      <a:gd name="T18" fmla="*/ 1095 h 10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1095">
                        <a:moveTo>
                          <a:pt x="73" y="0"/>
                        </a:moveTo>
                        <a:lnTo>
                          <a:pt x="73" y="1092"/>
                        </a:lnTo>
                        <a:lnTo>
                          <a:pt x="0" y="1095"/>
                        </a:lnTo>
                        <a:lnTo>
                          <a:pt x="0" y="29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42" name="Freeform 62"/>
                  <p:cNvSpPr>
                    <a:spLocks/>
                  </p:cNvSpPr>
                  <p:nvPr/>
                </p:nvSpPr>
                <p:spPr bwMode="auto">
                  <a:xfrm>
                    <a:off x="2428" y="1654"/>
                    <a:ext cx="70" cy="1083"/>
                  </a:xfrm>
                  <a:custGeom>
                    <a:avLst/>
                    <a:gdLst>
                      <a:gd name="T0" fmla="*/ 70 w 70"/>
                      <a:gd name="T1" fmla="*/ 0 h 1083"/>
                      <a:gd name="T2" fmla="*/ 70 w 70"/>
                      <a:gd name="T3" fmla="*/ 1080 h 1083"/>
                      <a:gd name="T4" fmla="*/ 0 w 70"/>
                      <a:gd name="T5" fmla="*/ 1083 h 1083"/>
                      <a:gd name="T6" fmla="*/ 0 w 70"/>
                      <a:gd name="T7" fmla="*/ 24 h 1083"/>
                      <a:gd name="T8" fmla="*/ 70 w 70"/>
                      <a:gd name="T9" fmla="*/ 0 h 10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1083"/>
                      <a:gd name="T17" fmla="*/ 70 w 70"/>
                      <a:gd name="T18" fmla="*/ 1083 h 10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1083">
                        <a:moveTo>
                          <a:pt x="70" y="0"/>
                        </a:moveTo>
                        <a:lnTo>
                          <a:pt x="70" y="1080"/>
                        </a:lnTo>
                        <a:lnTo>
                          <a:pt x="0" y="1083"/>
                        </a:lnTo>
                        <a:lnTo>
                          <a:pt x="0" y="24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43" name="Freeform 63"/>
                  <p:cNvSpPr>
                    <a:spLocks/>
                  </p:cNvSpPr>
                  <p:nvPr/>
                </p:nvSpPr>
                <p:spPr bwMode="auto">
                  <a:xfrm>
                    <a:off x="2303" y="1693"/>
                    <a:ext cx="63" cy="1051"/>
                  </a:xfrm>
                  <a:custGeom>
                    <a:avLst/>
                    <a:gdLst>
                      <a:gd name="T0" fmla="*/ 63 w 63"/>
                      <a:gd name="T1" fmla="*/ 0 h 1051"/>
                      <a:gd name="T2" fmla="*/ 63 w 63"/>
                      <a:gd name="T3" fmla="*/ 1049 h 1051"/>
                      <a:gd name="T4" fmla="*/ 0 w 63"/>
                      <a:gd name="T5" fmla="*/ 1051 h 1051"/>
                      <a:gd name="T6" fmla="*/ 0 w 63"/>
                      <a:gd name="T7" fmla="*/ 29 h 1051"/>
                      <a:gd name="T8" fmla="*/ 63 w 63"/>
                      <a:gd name="T9" fmla="*/ 0 h 10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1051"/>
                      <a:gd name="T17" fmla="*/ 63 w 63"/>
                      <a:gd name="T18" fmla="*/ 1051 h 10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1051">
                        <a:moveTo>
                          <a:pt x="63" y="0"/>
                        </a:moveTo>
                        <a:lnTo>
                          <a:pt x="63" y="1049"/>
                        </a:lnTo>
                        <a:lnTo>
                          <a:pt x="0" y="1051"/>
                        </a:lnTo>
                        <a:lnTo>
                          <a:pt x="0" y="29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44" name="Freeform 64"/>
                  <p:cNvSpPr>
                    <a:spLocks/>
                  </p:cNvSpPr>
                  <p:nvPr/>
                </p:nvSpPr>
                <p:spPr bwMode="auto">
                  <a:xfrm>
                    <a:off x="2287" y="1710"/>
                    <a:ext cx="65" cy="1035"/>
                  </a:xfrm>
                  <a:custGeom>
                    <a:avLst/>
                    <a:gdLst>
                      <a:gd name="T0" fmla="*/ 65 w 65"/>
                      <a:gd name="T1" fmla="*/ 0 h 1035"/>
                      <a:gd name="T2" fmla="*/ 65 w 65"/>
                      <a:gd name="T3" fmla="*/ 1035 h 1035"/>
                      <a:gd name="T4" fmla="*/ 0 w 65"/>
                      <a:gd name="T5" fmla="*/ 1034 h 1035"/>
                      <a:gd name="T6" fmla="*/ 0 w 65"/>
                      <a:gd name="T7" fmla="*/ 24 h 1035"/>
                      <a:gd name="T8" fmla="*/ 65 w 65"/>
                      <a:gd name="T9" fmla="*/ 0 h 10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1035"/>
                      <a:gd name="T17" fmla="*/ 65 w 65"/>
                      <a:gd name="T18" fmla="*/ 1035 h 10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1035">
                        <a:moveTo>
                          <a:pt x="65" y="0"/>
                        </a:moveTo>
                        <a:lnTo>
                          <a:pt x="65" y="1035"/>
                        </a:lnTo>
                        <a:lnTo>
                          <a:pt x="0" y="1034"/>
                        </a:lnTo>
                        <a:lnTo>
                          <a:pt x="0" y="24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  <p:grpSp>
              <p:nvGrpSpPr>
                <p:cNvPr id="4212" name="Group 65"/>
                <p:cNvGrpSpPr>
                  <a:grpSpLocks/>
                </p:cNvGrpSpPr>
                <p:nvPr/>
              </p:nvGrpSpPr>
              <p:grpSpPr bwMode="auto">
                <a:xfrm>
                  <a:off x="1969" y="2702"/>
                  <a:ext cx="1042" cy="578"/>
                  <a:chOff x="1969" y="2702"/>
                  <a:chExt cx="1042" cy="578"/>
                </a:xfrm>
              </p:grpSpPr>
              <p:sp>
                <p:nvSpPr>
                  <p:cNvPr id="4213" name="Freeform 66"/>
                  <p:cNvSpPr>
                    <a:spLocks/>
                  </p:cNvSpPr>
                  <p:nvPr/>
                </p:nvSpPr>
                <p:spPr bwMode="auto">
                  <a:xfrm>
                    <a:off x="2759" y="2702"/>
                    <a:ext cx="252" cy="317"/>
                  </a:xfrm>
                  <a:custGeom>
                    <a:avLst/>
                    <a:gdLst>
                      <a:gd name="T0" fmla="*/ 252 w 252"/>
                      <a:gd name="T1" fmla="*/ 302 h 317"/>
                      <a:gd name="T2" fmla="*/ 0 w 252"/>
                      <a:gd name="T3" fmla="*/ 317 h 317"/>
                      <a:gd name="T4" fmla="*/ 0 w 252"/>
                      <a:gd name="T5" fmla="*/ 10 h 317"/>
                      <a:gd name="T6" fmla="*/ 252 w 252"/>
                      <a:gd name="T7" fmla="*/ 0 h 317"/>
                      <a:gd name="T8" fmla="*/ 252 w 252"/>
                      <a:gd name="T9" fmla="*/ 302 h 3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"/>
                      <a:gd name="T16" fmla="*/ 0 h 317"/>
                      <a:gd name="T17" fmla="*/ 252 w 252"/>
                      <a:gd name="T18" fmla="*/ 317 h 3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" h="317">
                        <a:moveTo>
                          <a:pt x="252" y="302"/>
                        </a:moveTo>
                        <a:lnTo>
                          <a:pt x="0" y="317"/>
                        </a:lnTo>
                        <a:lnTo>
                          <a:pt x="0" y="10"/>
                        </a:lnTo>
                        <a:lnTo>
                          <a:pt x="252" y="0"/>
                        </a:lnTo>
                        <a:lnTo>
                          <a:pt x="252" y="302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grpSp>
                <p:nvGrpSpPr>
                  <p:cNvPr id="4214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972" y="2970"/>
                    <a:ext cx="825" cy="310"/>
                    <a:chOff x="1972" y="2970"/>
                    <a:chExt cx="825" cy="310"/>
                  </a:xfrm>
                </p:grpSpPr>
                <p:sp>
                  <p:nvSpPr>
                    <p:cNvPr id="4223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1972" y="2993"/>
                      <a:ext cx="35" cy="230"/>
                    </a:xfrm>
                    <a:custGeom>
                      <a:avLst/>
                      <a:gdLst>
                        <a:gd name="T0" fmla="*/ 0 w 35"/>
                        <a:gd name="T1" fmla="*/ 4 h 230"/>
                        <a:gd name="T2" fmla="*/ 0 w 35"/>
                        <a:gd name="T3" fmla="*/ 226 h 230"/>
                        <a:gd name="T4" fmla="*/ 35 w 35"/>
                        <a:gd name="T5" fmla="*/ 230 h 230"/>
                        <a:gd name="T6" fmla="*/ 35 w 35"/>
                        <a:gd name="T7" fmla="*/ 0 h 230"/>
                        <a:gd name="T8" fmla="*/ 0 w 35"/>
                        <a:gd name="T9" fmla="*/ 4 h 2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"/>
                        <a:gd name="T16" fmla="*/ 0 h 230"/>
                        <a:gd name="T17" fmla="*/ 35 w 35"/>
                        <a:gd name="T18" fmla="*/ 230 h 2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" h="230">
                          <a:moveTo>
                            <a:pt x="0" y="4"/>
                          </a:moveTo>
                          <a:lnTo>
                            <a:pt x="0" y="226"/>
                          </a:lnTo>
                          <a:lnTo>
                            <a:pt x="35" y="230"/>
                          </a:lnTo>
                          <a:lnTo>
                            <a:pt x="35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224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2738" y="2996"/>
                      <a:ext cx="59" cy="284"/>
                    </a:xfrm>
                    <a:custGeom>
                      <a:avLst/>
                      <a:gdLst>
                        <a:gd name="T0" fmla="*/ 59 w 59"/>
                        <a:gd name="T1" fmla="*/ 0 h 284"/>
                        <a:gd name="T2" fmla="*/ 59 w 59"/>
                        <a:gd name="T3" fmla="*/ 284 h 284"/>
                        <a:gd name="T4" fmla="*/ 31 w 59"/>
                        <a:gd name="T5" fmla="*/ 284 h 284"/>
                        <a:gd name="T6" fmla="*/ 8 w 59"/>
                        <a:gd name="T7" fmla="*/ 284 h 284"/>
                        <a:gd name="T8" fmla="*/ 0 w 59"/>
                        <a:gd name="T9" fmla="*/ 284 h 284"/>
                        <a:gd name="T10" fmla="*/ 0 w 59"/>
                        <a:gd name="T11" fmla="*/ 0 h 284"/>
                        <a:gd name="T12" fmla="*/ 59 w 59"/>
                        <a:gd name="T13" fmla="*/ 0 h 28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9"/>
                        <a:gd name="T22" fmla="*/ 0 h 284"/>
                        <a:gd name="T23" fmla="*/ 59 w 59"/>
                        <a:gd name="T24" fmla="*/ 284 h 28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9" h="284">
                          <a:moveTo>
                            <a:pt x="59" y="0"/>
                          </a:moveTo>
                          <a:lnTo>
                            <a:pt x="59" y="284"/>
                          </a:lnTo>
                          <a:lnTo>
                            <a:pt x="31" y="284"/>
                          </a:lnTo>
                          <a:lnTo>
                            <a:pt x="8" y="284"/>
                          </a:lnTo>
                          <a:lnTo>
                            <a:pt x="0" y="28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225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2428" y="2974"/>
                      <a:ext cx="55" cy="291"/>
                    </a:xfrm>
                    <a:custGeom>
                      <a:avLst/>
                      <a:gdLst>
                        <a:gd name="T0" fmla="*/ 55 w 55"/>
                        <a:gd name="T1" fmla="*/ 23 h 291"/>
                        <a:gd name="T2" fmla="*/ 55 w 55"/>
                        <a:gd name="T3" fmla="*/ 291 h 291"/>
                        <a:gd name="T4" fmla="*/ 0 w 55"/>
                        <a:gd name="T5" fmla="*/ 287 h 291"/>
                        <a:gd name="T6" fmla="*/ 0 w 55"/>
                        <a:gd name="T7" fmla="*/ 0 h 291"/>
                        <a:gd name="T8" fmla="*/ 55 w 55"/>
                        <a:gd name="T9" fmla="*/ 23 h 2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291"/>
                        <a:gd name="T17" fmla="*/ 55 w 55"/>
                        <a:gd name="T18" fmla="*/ 291 h 2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291">
                          <a:moveTo>
                            <a:pt x="55" y="23"/>
                          </a:moveTo>
                          <a:lnTo>
                            <a:pt x="55" y="291"/>
                          </a:lnTo>
                          <a:lnTo>
                            <a:pt x="0" y="287"/>
                          </a:lnTo>
                          <a:lnTo>
                            <a:pt x="0" y="0"/>
                          </a:lnTo>
                          <a:lnTo>
                            <a:pt x="55" y="23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226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2195" y="2977"/>
                      <a:ext cx="42" cy="269"/>
                    </a:xfrm>
                    <a:custGeom>
                      <a:avLst/>
                      <a:gdLst>
                        <a:gd name="T0" fmla="*/ 42 w 42"/>
                        <a:gd name="T1" fmla="*/ 27 h 269"/>
                        <a:gd name="T2" fmla="*/ 42 w 42"/>
                        <a:gd name="T3" fmla="*/ 269 h 269"/>
                        <a:gd name="T4" fmla="*/ 0 w 42"/>
                        <a:gd name="T5" fmla="*/ 265 h 269"/>
                        <a:gd name="T6" fmla="*/ 0 w 42"/>
                        <a:gd name="T7" fmla="*/ 0 h 269"/>
                        <a:gd name="T8" fmla="*/ 42 w 42"/>
                        <a:gd name="T9" fmla="*/ 27 h 2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"/>
                        <a:gd name="T16" fmla="*/ 0 h 269"/>
                        <a:gd name="T17" fmla="*/ 42 w 42"/>
                        <a:gd name="T18" fmla="*/ 269 h 2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" h="269">
                          <a:moveTo>
                            <a:pt x="42" y="27"/>
                          </a:moveTo>
                          <a:lnTo>
                            <a:pt x="42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42" y="27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227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1972" y="3000"/>
                      <a:ext cx="35" cy="67"/>
                    </a:xfrm>
                    <a:custGeom>
                      <a:avLst/>
                      <a:gdLst>
                        <a:gd name="T0" fmla="*/ 0 w 35"/>
                        <a:gd name="T1" fmla="*/ 7 h 67"/>
                        <a:gd name="T2" fmla="*/ 0 w 35"/>
                        <a:gd name="T3" fmla="*/ 41 h 67"/>
                        <a:gd name="T4" fmla="*/ 35 w 35"/>
                        <a:gd name="T5" fmla="*/ 67 h 67"/>
                        <a:gd name="T6" fmla="*/ 35 w 35"/>
                        <a:gd name="T7" fmla="*/ 0 h 67"/>
                        <a:gd name="T8" fmla="*/ 0 w 35"/>
                        <a:gd name="T9" fmla="*/ 7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"/>
                        <a:gd name="T16" fmla="*/ 0 h 67"/>
                        <a:gd name="T17" fmla="*/ 35 w 35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" h="67">
                          <a:moveTo>
                            <a:pt x="0" y="7"/>
                          </a:moveTo>
                          <a:lnTo>
                            <a:pt x="0" y="41"/>
                          </a:lnTo>
                          <a:lnTo>
                            <a:pt x="35" y="67"/>
                          </a:lnTo>
                          <a:lnTo>
                            <a:pt x="35" y="0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228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2195" y="2970"/>
                      <a:ext cx="42" cy="106"/>
                    </a:xfrm>
                    <a:custGeom>
                      <a:avLst/>
                      <a:gdLst>
                        <a:gd name="T0" fmla="*/ 0 w 42"/>
                        <a:gd name="T1" fmla="*/ 39 h 106"/>
                        <a:gd name="T2" fmla="*/ 0 w 42"/>
                        <a:gd name="T3" fmla="*/ 82 h 106"/>
                        <a:gd name="T4" fmla="*/ 42 w 42"/>
                        <a:gd name="T5" fmla="*/ 106 h 106"/>
                        <a:gd name="T6" fmla="*/ 42 w 42"/>
                        <a:gd name="T7" fmla="*/ 0 h 106"/>
                        <a:gd name="T8" fmla="*/ 0 w 42"/>
                        <a:gd name="T9" fmla="*/ 39 h 10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"/>
                        <a:gd name="T16" fmla="*/ 0 h 106"/>
                        <a:gd name="T17" fmla="*/ 42 w 42"/>
                        <a:gd name="T18" fmla="*/ 106 h 10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" h="106">
                          <a:moveTo>
                            <a:pt x="0" y="39"/>
                          </a:moveTo>
                          <a:lnTo>
                            <a:pt x="0" y="82"/>
                          </a:lnTo>
                          <a:lnTo>
                            <a:pt x="42" y="106"/>
                          </a:lnTo>
                          <a:lnTo>
                            <a:pt x="42" y="0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229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2428" y="2974"/>
                      <a:ext cx="55" cy="120"/>
                    </a:xfrm>
                    <a:custGeom>
                      <a:avLst/>
                      <a:gdLst>
                        <a:gd name="T0" fmla="*/ 0 w 55"/>
                        <a:gd name="T1" fmla="*/ 31 h 120"/>
                        <a:gd name="T2" fmla="*/ 0 w 55"/>
                        <a:gd name="T3" fmla="*/ 92 h 120"/>
                        <a:gd name="T4" fmla="*/ 55 w 55"/>
                        <a:gd name="T5" fmla="*/ 120 h 120"/>
                        <a:gd name="T6" fmla="*/ 55 w 55"/>
                        <a:gd name="T7" fmla="*/ 0 h 120"/>
                        <a:gd name="T8" fmla="*/ 0 w 55"/>
                        <a:gd name="T9" fmla="*/ 31 h 1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20"/>
                        <a:gd name="T17" fmla="*/ 55 w 55"/>
                        <a:gd name="T18" fmla="*/ 120 h 1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20">
                          <a:moveTo>
                            <a:pt x="0" y="31"/>
                          </a:moveTo>
                          <a:lnTo>
                            <a:pt x="0" y="92"/>
                          </a:lnTo>
                          <a:lnTo>
                            <a:pt x="55" y="120"/>
                          </a:lnTo>
                          <a:lnTo>
                            <a:pt x="55" y="0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230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738" y="2980"/>
                      <a:ext cx="59" cy="118"/>
                    </a:xfrm>
                    <a:custGeom>
                      <a:avLst/>
                      <a:gdLst>
                        <a:gd name="T0" fmla="*/ 0 w 59"/>
                        <a:gd name="T1" fmla="*/ 28 h 118"/>
                        <a:gd name="T2" fmla="*/ 0 w 59"/>
                        <a:gd name="T3" fmla="*/ 90 h 118"/>
                        <a:gd name="T4" fmla="*/ 59 w 59"/>
                        <a:gd name="T5" fmla="*/ 118 h 118"/>
                        <a:gd name="T6" fmla="*/ 59 w 59"/>
                        <a:gd name="T7" fmla="*/ 0 h 118"/>
                        <a:gd name="T8" fmla="*/ 0 w 59"/>
                        <a:gd name="T9" fmla="*/ 28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9"/>
                        <a:gd name="T16" fmla="*/ 0 h 118"/>
                        <a:gd name="T17" fmla="*/ 59 w 59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9" h="118">
                          <a:moveTo>
                            <a:pt x="0" y="28"/>
                          </a:moveTo>
                          <a:lnTo>
                            <a:pt x="0" y="90"/>
                          </a:lnTo>
                          <a:lnTo>
                            <a:pt x="59" y="118"/>
                          </a:lnTo>
                          <a:lnTo>
                            <a:pt x="59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</p:grpSp>
              <p:sp>
                <p:nvSpPr>
                  <p:cNvPr id="4215" name="Freeform 76"/>
                  <p:cNvSpPr>
                    <a:spLocks/>
                  </p:cNvSpPr>
                  <p:nvPr/>
                </p:nvSpPr>
                <p:spPr bwMode="auto">
                  <a:xfrm>
                    <a:off x="1969" y="2709"/>
                    <a:ext cx="798" cy="310"/>
                  </a:xfrm>
                  <a:custGeom>
                    <a:avLst/>
                    <a:gdLst>
                      <a:gd name="T0" fmla="*/ 798 w 798"/>
                      <a:gd name="T1" fmla="*/ 310 h 310"/>
                      <a:gd name="T2" fmla="*/ 0 w 798"/>
                      <a:gd name="T3" fmla="*/ 310 h 310"/>
                      <a:gd name="T4" fmla="*/ 0 w 798"/>
                      <a:gd name="T5" fmla="*/ 47 h 310"/>
                      <a:gd name="T6" fmla="*/ 798 w 798"/>
                      <a:gd name="T7" fmla="*/ 0 h 310"/>
                      <a:gd name="T8" fmla="*/ 798 w 798"/>
                      <a:gd name="T9" fmla="*/ 31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8"/>
                      <a:gd name="T16" fmla="*/ 0 h 310"/>
                      <a:gd name="T17" fmla="*/ 798 w 798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8" h="310">
                        <a:moveTo>
                          <a:pt x="798" y="310"/>
                        </a:moveTo>
                        <a:lnTo>
                          <a:pt x="0" y="310"/>
                        </a:lnTo>
                        <a:lnTo>
                          <a:pt x="0" y="47"/>
                        </a:lnTo>
                        <a:lnTo>
                          <a:pt x="798" y="0"/>
                        </a:lnTo>
                        <a:lnTo>
                          <a:pt x="798" y="31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grpSp>
                <p:nvGrpSpPr>
                  <p:cNvPr id="421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07" y="2997"/>
                    <a:ext cx="199" cy="239"/>
                    <a:chOff x="2807" y="2997"/>
                    <a:chExt cx="199" cy="239"/>
                  </a:xfrm>
                </p:grpSpPr>
                <p:sp>
                  <p:nvSpPr>
                    <p:cNvPr id="4217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2807" y="2997"/>
                      <a:ext cx="199" cy="239"/>
                    </a:xfrm>
                    <a:custGeom>
                      <a:avLst/>
                      <a:gdLst>
                        <a:gd name="T0" fmla="*/ 199 w 199"/>
                        <a:gd name="T1" fmla="*/ 0 h 239"/>
                        <a:gd name="T2" fmla="*/ 0 w 199"/>
                        <a:gd name="T3" fmla="*/ 11 h 239"/>
                        <a:gd name="T4" fmla="*/ 0 w 199"/>
                        <a:gd name="T5" fmla="*/ 239 h 239"/>
                        <a:gd name="T6" fmla="*/ 199 w 199"/>
                        <a:gd name="T7" fmla="*/ 238 h 239"/>
                        <a:gd name="T8" fmla="*/ 199 w 199"/>
                        <a:gd name="T9" fmla="*/ 0 h 2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9"/>
                        <a:gd name="T16" fmla="*/ 0 h 239"/>
                        <a:gd name="T17" fmla="*/ 199 w 199"/>
                        <a:gd name="T18" fmla="*/ 239 h 2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9" h="239">
                          <a:moveTo>
                            <a:pt x="199" y="0"/>
                          </a:moveTo>
                          <a:lnTo>
                            <a:pt x="0" y="11"/>
                          </a:lnTo>
                          <a:lnTo>
                            <a:pt x="0" y="239"/>
                          </a:lnTo>
                          <a:lnTo>
                            <a:pt x="199" y="238"/>
                          </a:lnTo>
                          <a:lnTo>
                            <a:pt x="199" y="0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grpSp>
                  <p:nvGrpSpPr>
                    <p:cNvPr id="4218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0" y="3003"/>
                      <a:ext cx="103" cy="231"/>
                      <a:chOff x="2900" y="3003"/>
                      <a:chExt cx="103" cy="231"/>
                    </a:xfrm>
                  </p:grpSpPr>
                  <p:sp>
                    <p:nvSpPr>
                      <p:cNvPr id="4219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00" y="3003"/>
                        <a:ext cx="1" cy="23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66FF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CO"/>
                      </a:p>
                    </p:txBody>
                  </p:sp>
                  <p:sp>
                    <p:nvSpPr>
                      <p:cNvPr id="4220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01" y="3106"/>
                        <a:ext cx="102" cy="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66FF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CO"/>
                      </a:p>
                    </p:txBody>
                  </p:sp>
                  <p:sp>
                    <p:nvSpPr>
                      <p:cNvPr id="4221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55" y="3106"/>
                        <a:ext cx="1" cy="12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66FF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CO"/>
                      </a:p>
                    </p:txBody>
                  </p:sp>
                  <p:sp>
                    <p:nvSpPr>
                      <p:cNvPr id="4222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01" y="3226"/>
                        <a:ext cx="101" cy="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66FF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CO"/>
                      </a:p>
                    </p:txBody>
                  </p:sp>
                </p:grpSp>
              </p:grpSp>
            </p:grpSp>
          </p:grpSp>
        </p:grpSp>
        <p:sp>
          <p:nvSpPr>
            <p:cNvPr id="4124" name="AutoShape 84"/>
            <p:cNvSpPr>
              <a:spLocks noChangeArrowheads="1"/>
            </p:cNvSpPr>
            <p:nvPr/>
          </p:nvSpPr>
          <p:spPr bwMode="auto">
            <a:xfrm>
              <a:off x="2976" y="1104"/>
              <a:ext cx="1452" cy="240"/>
            </a:xfrm>
            <a:prstGeom prst="flowChartAlternateProcess">
              <a:avLst/>
            </a:prstGeom>
            <a:solidFill>
              <a:srgbClr val="0033CC"/>
            </a:solidFill>
            <a:ln w="9525">
              <a:solidFill>
                <a:srgbClr val="66FF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CO" sz="1400" b="1">
                  <a:solidFill>
                    <a:srgbClr val="FFFFCC"/>
                  </a:solidFill>
                  <a:latin typeface="Verdana" panose="020B0604030504040204" pitchFamily="34" charset="0"/>
                </a:rPr>
                <a:t>Entidades Territoriales</a:t>
              </a:r>
              <a:endParaRPr lang="es-ES" altLang="es-CO" sz="1400" b="1">
                <a:solidFill>
                  <a:srgbClr val="FFFFCC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4125" name="Group 85"/>
            <p:cNvGrpSpPr>
              <a:grpSpLocks/>
            </p:cNvGrpSpPr>
            <p:nvPr/>
          </p:nvGrpSpPr>
          <p:grpSpPr bwMode="auto">
            <a:xfrm>
              <a:off x="3094" y="720"/>
              <a:ext cx="1166" cy="332"/>
              <a:chOff x="4224" y="1537"/>
              <a:chExt cx="1104" cy="1220"/>
            </a:xfrm>
          </p:grpSpPr>
          <p:sp>
            <p:nvSpPr>
              <p:cNvPr id="4128" name="Rectangle 86"/>
              <p:cNvSpPr>
                <a:spLocks noChangeArrowheads="1"/>
              </p:cNvSpPr>
              <p:nvPr/>
            </p:nvSpPr>
            <p:spPr bwMode="auto">
              <a:xfrm>
                <a:off x="4224" y="2609"/>
                <a:ext cx="1104" cy="148"/>
              </a:xfrm>
              <a:prstGeom prst="rect">
                <a:avLst/>
              </a:prstGeom>
              <a:solidFill>
                <a:srgbClr val="0033CC"/>
              </a:solidFill>
              <a:ln w="38100">
                <a:solidFill>
                  <a:srgbClr val="66FF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CO" altLang="es-CO" sz="1800"/>
              </a:p>
            </p:txBody>
          </p:sp>
          <p:sp>
            <p:nvSpPr>
              <p:cNvPr id="4129" name="Freeform 87"/>
              <p:cNvSpPr>
                <a:spLocks/>
              </p:cNvSpPr>
              <p:nvPr/>
            </p:nvSpPr>
            <p:spPr bwMode="auto">
              <a:xfrm>
                <a:off x="4251" y="2613"/>
                <a:ext cx="945" cy="61"/>
              </a:xfrm>
              <a:custGeom>
                <a:avLst/>
                <a:gdLst>
                  <a:gd name="T0" fmla="*/ 6 w 2055"/>
                  <a:gd name="T1" fmla="*/ 0 h 128"/>
                  <a:gd name="T2" fmla="*/ 0 w 2055"/>
                  <a:gd name="T3" fmla="*/ 1 h 128"/>
                  <a:gd name="T4" fmla="*/ 20 w 2055"/>
                  <a:gd name="T5" fmla="*/ 3 h 128"/>
                  <a:gd name="T6" fmla="*/ 32 w 2055"/>
                  <a:gd name="T7" fmla="*/ 2 h 128"/>
                  <a:gd name="T8" fmla="*/ 42 w 2055"/>
                  <a:gd name="T9" fmla="*/ 0 h 128"/>
                  <a:gd name="T10" fmla="*/ 40 w 2055"/>
                  <a:gd name="T11" fmla="*/ 0 h 128"/>
                  <a:gd name="T12" fmla="*/ 21 w 2055"/>
                  <a:gd name="T13" fmla="*/ 1 h 128"/>
                  <a:gd name="T14" fmla="*/ 6 w 2055"/>
                  <a:gd name="T15" fmla="*/ 0 h 1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55"/>
                  <a:gd name="T25" fmla="*/ 0 h 128"/>
                  <a:gd name="T26" fmla="*/ 2055 w 2055"/>
                  <a:gd name="T27" fmla="*/ 128 h 1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55" h="128">
                    <a:moveTo>
                      <a:pt x="309" y="10"/>
                    </a:moveTo>
                    <a:lnTo>
                      <a:pt x="0" y="38"/>
                    </a:lnTo>
                    <a:lnTo>
                      <a:pt x="958" y="128"/>
                    </a:lnTo>
                    <a:lnTo>
                      <a:pt x="1529" y="96"/>
                    </a:lnTo>
                    <a:lnTo>
                      <a:pt x="2055" y="17"/>
                    </a:lnTo>
                    <a:lnTo>
                      <a:pt x="1912" y="0"/>
                    </a:lnTo>
                    <a:lnTo>
                      <a:pt x="1026" y="50"/>
                    </a:lnTo>
                    <a:lnTo>
                      <a:pt x="309" y="10"/>
                    </a:lnTo>
                    <a:close/>
                  </a:path>
                </a:pathLst>
              </a:custGeom>
              <a:solidFill>
                <a:srgbClr val="0033CC"/>
              </a:solidFill>
              <a:ln w="38100" cmpd="sng">
                <a:solidFill>
                  <a:srgbClr val="66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4130" name="Group 88"/>
              <p:cNvGrpSpPr>
                <a:grpSpLocks/>
              </p:cNvGrpSpPr>
              <p:nvPr/>
            </p:nvGrpSpPr>
            <p:grpSpPr bwMode="auto">
              <a:xfrm>
                <a:off x="4903" y="1537"/>
                <a:ext cx="229" cy="1106"/>
                <a:chOff x="3205" y="945"/>
                <a:chExt cx="496" cy="2291"/>
              </a:xfrm>
            </p:grpSpPr>
            <p:grpSp>
              <p:nvGrpSpPr>
                <p:cNvPr id="4170" name="Group 89"/>
                <p:cNvGrpSpPr>
                  <a:grpSpLocks/>
                </p:cNvGrpSpPr>
                <p:nvPr/>
              </p:nvGrpSpPr>
              <p:grpSpPr bwMode="auto">
                <a:xfrm>
                  <a:off x="3219" y="947"/>
                  <a:ext cx="482" cy="2287"/>
                  <a:chOff x="3219" y="947"/>
                  <a:chExt cx="482" cy="2287"/>
                </a:xfrm>
              </p:grpSpPr>
              <p:sp>
                <p:nvSpPr>
                  <p:cNvPr id="4203" name="Freeform 90"/>
                  <p:cNvSpPr>
                    <a:spLocks/>
                  </p:cNvSpPr>
                  <p:nvPr/>
                </p:nvSpPr>
                <p:spPr bwMode="auto">
                  <a:xfrm>
                    <a:off x="3219" y="947"/>
                    <a:ext cx="482" cy="2287"/>
                  </a:xfrm>
                  <a:custGeom>
                    <a:avLst/>
                    <a:gdLst>
                      <a:gd name="T0" fmla="*/ 0 w 482"/>
                      <a:gd name="T1" fmla="*/ 15 h 2287"/>
                      <a:gd name="T2" fmla="*/ 12 w 482"/>
                      <a:gd name="T3" fmla="*/ 11 h 2287"/>
                      <a:gd name="T4" fmla="*/ 23 w 482"/>
                      <a:gd name="T5" fmla="*/ 5 h 2287"/>
                      <a:gd name="T6" fmla="*/ 34 w 482"/>
                      <a:gd name="T7" fmla="*/ 3 h 2287"/>
                      <a:gd name="T8" fmla="*/ 43 w 482"/>
                      <a:gd name="T9" fmla="*/ 3 h 2287"/>
                      <a:gd name="T10" fmla="*/ 54 w 482"/>
                      <a:gd name="T11" fmla="*/ 0 h 2287"/>
                      <a:gd name="T12" fmla="*/ 69 w 482"/>
                      <a:gd name="T13" fmla="*/ 3 h 2287"/>
                      <a:gd name="T14" fmla="*/ 83 w 482"/>
                      <a:gd name="T15" fmla="*/ 8 h 2287"/>
                      <a:gd name="T16" fmla="*/ 96 w 482"/>
                      <a:gd name="T17" fmla="*/ 14 h 2287"/>
                      <a:gd name="T18" fmla="*/ 109 w 482"/>
                      <a:gd name="T19" fmla="*/ 23 h 2287"/>
                      <a:gd name="T20" fmla="*/ 482 w 482"/>
                      <a:gd name="T21" fmla="*/ 385 h 2287"/>
                      <a:gd name="T22" fmla="*/ 482 w 482"/>
                      <a:gd name="T23" fmla="*/ 2229 h 2287"/>
                      <a:gd name="T24" fmla="*/ 0 w 482"/>
                      <a:gd name="T25" fmla="*/ 2287 h 2287"/>
                      <a:gd name="T26" fmla="*/ 0 w 482"/>
                      <a:gd name="T27" fmla="*/ 15 h 228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82"/>
                      <a:gd name="T43" fmla="*/ 0 h 2287"/>
                      <a:gd name="T44" fmla="*/ 482 w 482"/>
                      <a:gd name="T45" fmla="*/ 2287 h 228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82" h="2287">
                        <a:moveTo>
                          <a:pt x="0" y="15"/>
                        </a:moveTo>
                        <a:lnTo>
                          <a:pt x="12" y="11"/>
                        </a:lnTo>
                        <a:lnTo>
                          <a:pt x="23" y="5"/>
                        </a:lnTo>
                        <a:lnTo>
                          <a:pt x="34" y="3"/>
                        </a:lnTo>
                        <a:lnTo>
                          <a:pt x="43" y="3"/>
                        </a:lnTo>
                        <a:lnTo>
                          <a:pt x="54" y="0"/>
                        </a:lnTo>
                        <a:lnTo>
                          <a:pt x="69" y="3"/>
                        </a:lnTo>
                        <a:lnTo>
                          <a:pt x="83" y="8"/>
                        </a:lnTo>
                        <a:lnTo>
                          <a:pt x="96" y="14"/>
                        </a:lnTo>
                        <a:lnTo>
                          <a:pt x="109" y="23"/>
                        </a:lnTo>
                        <a:lnTo>
                          <a:pt x="482" y="385"/>
                        </a:lnTo>
                        <a:lnTo>
                          <a:pt x="482" y="2229"/>
                        </a:lnTo>
                        <a:lnTo>
                          <a:pt x="0" y="2287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04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3404" y="1049"/>
                    <a:ext cx="1" cy="1938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05" name="Freeform 92"/>
                  <p:cNvSpPr>
                    <a:spLocks/>
                  </p:cNvSpPr>
                  <p:nvPr/>
                </p:nvSpPr>
                <p:spPr bwMode="auto">
                  <a:xfrm>
                    <a:off x="3262" y="2987"/>
                    <a:ext cx="439" cy="246"/>
                  </a:xfrm>
                  <a:custGeom>
                    <a:avLst/>
                    <a:gdLst>
                      <a:gd name="T0" fmla="*/ 1 w 439"/>
                      <a:gd name="T1" fmla="*/ 6 h 246"/>
                      <a:gd name="T2" fmla="*/ 439 w 439"/>
                      <a:gd name="T3" fmla="*/ 0 h 246"/>
                      <a:gd name="T4" fmla="*/ 439 w 439"/>
                      <a:gd name="T5" fmla="*/ 190 h 246"/>
                      <a:gd name="T6" fmla="*/ 0 w 439"/>
                      <a:gd name="T7" fmla="*/ 246 h 246"/>
                      <a:gd name="T8" fmla="*/ 1 w 439"/>
                      <a:gd name="T9" fmla="*/ 6 h 2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9"/>
                      <a:gd name="T16" fmla="*/ 0 h 246"/>
                      <a:gd name="T17" fmla="*/ 439 w 439"/>
                      <a:gd name="T18" fmla="*/ 246 h 2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9" h="246">
                        <a:moveTo>
                          <a:pt x="1" y="6"/>
                        </a:moveTo>
                        <a:lnTo>
                          <a:pt x="439" y="0"/>
                        </a:lnTo>
                        <a:lnTo>
                          <a:pt x="439" y="190"/>
                        </a:lnTo>
                        <a:lnTo>
                          <a:pt x="0" y="246"/>
                        </a:lnTo>
                        <a:lnTo>
                          <a:pt x="1" y="6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  <p:grpSp>
              <p:nvGrpSpPr>
                <p:cNvPr id="4171" name="Group 93"/>
                <p:cNvGrpSpPr>
                  <a:grpSpLocks/>
                </p:cNvGrpSpPr>
                <p:nvPr/>
              </p:nvGrpSpPr>
              <p:grpSpPr bwMode="auto">
                <a:xfrm>
                  <a:off x="3451" y="1180"/>
                  <a:ext cx="227" cy="1786"/>
                  <a:chOff x="3451" y="1180"/>
                  <a:chExt cx="227" cy="1786"/>
                </a:xfrm>
              </p:grpSpPr>
              <p:sp>
                <p:nvSpPr>
                  <p:cNvPr id="4190" name="Freeform 94"/>
                  <p:cNvSpPr>
                    <a:spLocks/>
                  </p:cNvSpPr>
                  <p:nvPr/>
                </p:nvSpPr>
                <p:spPr bwMode="auto">
                  <a:xfrm>
                    <a:off x="3451" y="1180"/>
                    <a:ext cx="227" cy="285"/>
                  </a:xfrm>
                  <a:custGeom>
                    <a:avLst/>
                    <a:gdLst>
                      <a:gd name="T0" fmla="*/ 0 w 227"/>
                      <a:gd name="T1" fmla="*/ 0 h 285"/>
                      <a:gd name="T2" fmla="*/ 227 w 227"/>
                      <a:gd name="T3" fmla="*/ 211 h 285"/>
                      <a:gd name="T4" fmla="*/ 227 w 227"/>
                      <a:gd name="T5" fmla="*/ 285 h 285"/>
                      <a:gd name="T6" fmla="*/ 0 w 227"/>
                      <a:gd name="T7" fmla="*/ 83 h 285"/>
                      <a:gd name="T8" fmla="*/ 0 w 227"/>
                      <a:gd name="T9" fmla="*/ 0 h 2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285"/>
                      <a:gd name="T17" fmla="*/ 227 w 227"/>
                      <a:gd name="T18" fmla="*/ 285 h 2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285">
                        <a:moveTo>
                          <a:pt x="0" y="0"/>
                        </a:moveTo>
                        <a:lnTo>
                          <a:pt x="227" y="211"/>
                        </a:lnTo>
                        <a:lnTo>
                          <a:pt x="227" y="285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91" name="Freeform 95"/>
                  <p:cNvSpPr>
                    <a:spLocks/>
                  </p:cNvSpPr>
                  <p:nvPr/>
                </p:nvSpPr>
                <p:spPr bwMode="auto">
                  <a:xfrm>
                    <a:off x="3451" y="1348"/>
                    <a:ext cx="227" cy="267"/>
                  </a:xfrm>
                  <a:custGeom>
                    <a:avLst/>
                    <a:gdLst>
                      <a:gd name="T0" fmla="*/ 0 w 227"/>
                      <a:gd name="T1" fmla="*/ 0 h 267"/>
                      <a:gd name="T2" fmla="*/ 227 w 227"/>
                      <a:gd name="T3" fmla="*/ 191 h 267"/>
                      <a:gd name="T4" fmla="*/ 227 w 227"/>
                      <a:gd name="T5" fmla="*/ 267 h 267"/>
                      <a:gd name="T6" fmla="*/ 0 w 227"/>
                      <a:gd name="T7" fmla="*/ 83 h 267"/>
                      <a:gd name="T8" fmla="*/ 0 w 227"/>
                      <a:gd name="T9" fmla="*/ 0 h 2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267"/>
                      <a:gd name="T17" fmla="*/ 227 w 227"/>
                      <a:gd name="T18" fmla="*/ 267 h 2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267">
                        <a:moveTo>
                          <a:pt x="0" y="0"/>
                        </a:moveTo>
                        <a:lnTo>
                          <a:pt x="227" y="191"/>
                        </a:lnTo>
                        <a:lnTo>
                          <a:pt x="227" y="267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92" name="Freeform 96"/>
                  <p:cNvSpPr>
                    <a:spLocks/>
                  </p:cNvSpPr>
                  <p:nvPr/>
                </p:nvSpPr>
                <p:spPr bwMode="auto">
                  <a:xfrm>
                    <a:off x="3451" y="1514"/>
                    <a:ext cx="227" cy="250"/>
                  </a:xfrm>
                  <a:custGeom>
                    <a:avLst/>
                    <a:gdLst>
                      <a:gd name="T0" fmla="*/ 0 w 227"/>
                      <a:gd name="T1" fmla="*/ 0 h 250"/>
                      <a:gd name="T2" fmla="*/ 227 w 227"/>
                      <a:gd name="T3" fmla="*/ 176 h 250"/>
                      <a:gd name="T4" fmla="*/ 227 w 227"/>
                      <a:gd name="T5" fmla="*/ 250 h 250"/>
                      <a:gd name="T6" fmla="*/ 0 w 227"/>
                      <a:gd name="T7" fmla="*/ 85 h 250"/>
                      <a:gd name="T8" fmla="*/ 0 w 227"/>
                      <a:gd name="T9" fmla="*/ 0 h 2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250"/>
                      <a:gd name="T17" fmla="*/ 227 w 227"/>
                      <a:gd name="T18" fmla="*/ 250 h 2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250">
                        <a:moveTo>
                          <a:pt x="0" y="0"/>
                        </a:moveTo>
                        <a:lnTo>
                          <a:pt x="227" y="176"/>
                        </a:lnTo>
                        <a:lnTo>
                          <a:pt x="227" y="250"/>
                        </a:lnTo>
                        <a:lnTo>
                          <a:pt x="0" y="8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93" name="Freeform 97"/>
                  <p:cNvSpPr>
                    <a:spLocks/>
                  </p:cNvSpPr>
                  <p:nvPr/>
                </p:nvSpPr>
                <p:spPr bwMode="auto">
                  <a:xfrm>
                    <a:off x="3451" y="1681"/>
                    <a:ext cx="227" cy="231"/>
                  </a:xfrm>
                  <a:custGeom>
                    <a:avLst/>
                    <a:gdLst>
                      <a:gd name="T0" fmla="*/ 0 w 227"/>
                      <a:gd name="T1" fmla="*/ 0 h 231"/>
                      <a:gd name="T2" fmla="*/ 227 w 227"/>
                      <a:gd name="T3" fmla="*/ 158 h 231"/>
                      <a:gd name="T4" fmla="*/ 227 w 227"/>
                      <a:gd name="T5" fmla="*/ 231 h 231"/>
                      <a:gd name="T6" fmla="*/ 0 w 227"/>
                      <a:gd name="T7" fmla="*/ 83 h 231"/>
                      <a:gd name="T8" fmla="*/ 0 w 227"/>
                      <a:gd name="T9" fmla="*/ 0 h 2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231"/>
                      <a:gd name="T17" fmla="*/ 227 w 227"/>
                      <a:gd name="T18" fmla="*/ 231 h 2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231">
                        <a:moveTo>
                          <a:pt x="0" y="0"/>
                        </a:moveTo>
                        <a:lnTo>
                          <a:pt x="227" y="158"/>
                        </a:lnTo>
                        <a:lnTo>
                          <a:pt x="227" y="231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94" name="Freeform 98"/>
                  <p:cNvSpPr>
                    <a:spLocks/>
                  </p:cNvSpPr>
                  <p:nvPr/>
                </p:nvSpPr>
                <p:spPr bwMode="auto">
                  <a:xfrm>
                    <a:off x="3451" y="1849"/>
                    <a:ext cx="227" cy="213"/>
                  </a:xfrm>
                  <a:custGeom>
                    <a:avLst/>
                    <a:gdLst>
                      <a:gd name="T0" fmla="*/ 0 w 227"/>
                      <a:gd name="T1" fmla="*/ 0 h 213"/>
                      <a:gd name="T2" fmla="*/ 227 w 227"/>
                      <a:gd name="T3" fmla="*/ 139 h 213"/>
                      <a:gd name="T4" fmla="*/ 227 w 227"/>
                      <a:gd name="T5" fmla="*/ 213 h 213"/>
                      <a:gd name="T6" fmla="*/ 0 w 227"/>
                      <a:gd name="T7" fmla="*/ 83 h 213"/>
                      <a:gd name="T8" fmla="*/ 0 w 227"/>
                      <a:gd name="T9" fmla="*/ 0 h 2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213"/>
                      <a:gd name="T17" fmla="*/ 227 w 227"/>
                      <a:gd name="T18" fmla="*/ 213 h 2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213">
                        <a:moveTo>
                          <a:pt x="0" y="0"/>
                        </a:moveTo>
                        <a:lnTo>
                          <a:pt x="227" y="139"/>
                        </a:lnTo>
                        <a:lnTo>
                          <a:pt x="227" y="213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95" name="Freeform 99"/>
                  <p:cNvSpPr>
                    <a:spLocks/>
                  </p:cNvSpPr>
                  <p:nvPr/>
                </p:nvSpPr>
                <p:spPr bwMode="auto">
                  <a:xfrm>
                    <a:off x="3451" y="2016"/>
                    <a:ext cx="227" cy="196"/>
                  </a:xfrm>
                  <a:custGeom>
                    <a:avLst/>
                    <a:gdLst>
                      <a:gd name="T0" fmla="*/ 0 w 227"/>
                      <a:gd name="T1" fmla="*/ 0 h 196"/>
                      <a:gd name="T2" fmla="*/ 227 w 227"/>
                      <a:gd name="T3" fmla="*/ 121 h 196"/>
                      <a:gd name="T4" fmla="*/ 227 w 227"/>
                      <a:gd name="T5" fmla="*/ 196 h 196"/>
                      <a:gd name="T6" fmla="*/ 0 w 227"/>
                      <a:gd name="T7" fmla="*/ 83 h 196"/>
                      <a:gd name="T8" fmla="*/ 0 w 227"/>
                      <a:gd name="T9" fmla="*/ 0 h 1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96"/>
                      <a:gd name="T17" fmla="*/ 227 w 227"/>
                      <a:gd name="T18" fmla="*/ 196 h 1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96">
                        <a:moveTo>
                          <a:pt x="0" y="0"/>
                        </a:moveTo>
                        <a:lnTo>
                          <a:pt x="227" y="121"/>
                        </a:lnTo>
                        <a:lnTo>
                          <a:pt x="227" y="196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96" name="Freeform 100"/>
                  <p:cNvSpPr>
                    <a:spLocks/>
                  </p:cNvSpPr>
                  <p:nvPr/>
                </p:nvSpPr>
                <p:spPr bwMode="auto">
                  <a:xfrm>
                    <a:off x="3451" y="2182"/>
                    <a:ext cx="227" cy="178"/>
                  </a:xfrm>
                  <a:custGeom>
                    <a:avLst/>
                    <a:gdLst>
                      <a:gd name="T0" fmla="*/ 0 w 227"/>
                      <a:gd name="T1" fmla="*/ 0 h 178"/>
                      <a:gd name="T2" fmla="*/ 227 w 227"/>
                      <a:gd name="T3" fmla="*/ 104 h 178"/>
                      <a:gd name="T4" fmla="*/ 227 w 227"/>
                      <a:gd name="T5" fmla="*/ 178 h 178"/>
                      <a:gd name="T6" fmla="*/ 0 w 227"/>
                      <a:gd name="T7" fmla="*/ 83 h 178"/>
                      <a:gd name="T8" fmla="*/ 0 w 227"/>
                      <a:gd name="T9" fmla="*/ 0 h 1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78"/>
                      <a:gd name="T17" fmla="*/ 227 w 227"/>
                      <a:gd name="T18" fmla="*/ 178 h 1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78">
                        <a:moveTo>
                          <a:pt x="0" y="0"/>
                        </a:moveTo>
                        <a:lnTo>
                          <a:pt x="227" y="104"/>
                        </a:lnTo>
                        <a:lnTo>
                          <a:pt x="227" y="178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97" name="Freeform 101"/>
                  <p:cNvSpPr>
                    <a:spLocks/>
                  </p:cNvSpPr>
                  <p:nvPr/>
                </p:nvSpPr>
                <p:spPr bwMode="auto">
                  <a:xfrm>
                    <a:off x="3451" y="2350"/>
                    <a:ext cx="227" cy="160"/>
                  </a:xfrm>
                  <a:custGeom>
                    <a:avLst/>
                    <a:gdLst>
                      <a:gd name="T0" fmla="*/ 0 w 227"/>
                      <a:gd name="T1" fmla="*/ 0 h 160"/>
                      <a:gd name="T2" fmla="*/ 227 w 227"/>
                      <a:gd name="T3" fmla="*/ 86 h 160"/>
                      <a:gd name="T4" fmla="*/ 227 w 227"/>
                      <a:gd name="T5" fmla="*/ 160 h 160"/>
                      <a:gd name="T6" fmla="*/ 0 w 227"/>
                      <a:gd name="T7" fmla="*/ 83 h 160"/>
                      <a:gd name="T8" fmla="*/ 0 w 227"/>
                      <a:gd name="T9" fmla="*/ 0 h 1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60"/>
                      <a:gd name="T17" fmla="*/ 227 w 227"/>
                      <a:gd name="T18" fmla="*/ 160 h 1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60">
                        <a:moveTo>
                          <a:pt x="0" y="0"/>
                        </a:moveTo>
                        <a:lnTo>
                          <a:pt x="227" y="86"/>
                        </a:lnTo>
                        <a:lnTo>
                          <a:pt x="227" y="160"/>
                        </a:lnTo>
                        <a:lnTo>
                          <a:pt x="0" y="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98" name="Freeform 102"/>
                  <p:cNvSpPr>
                    <a:spLocks/>
                  </p:cNvSpPr>
                  <p:nvPr/>
                </p:nvSpPr>
                <p:spPr bwMode="auto">
                  <a:xfrm>
                    <a:off x="3451" y="2517"/>
                    <a:ext cx="227" cy="143"/>
                  </a:xfrm>
                  <a:custGeom>
                    <a:avLst/>
                    <a:gdLst>
                      <a:gd name="T0" fmla="*/ 0 w 227"/>
                      <a:gd name="T1" fmla="*/ 0 h 143"/>
                      <a:gd name="T2" fmla="*/ 227 w 227"/>
                      <a:gd name="T3" fmla="*/ 68 h 143"/>
                      <a:gd name="T4" fmla="*/ 227 w 227"/>
                      <a:gd name="T5" fmla="*/ 143 h 143"/>
                      <a:gd name="T6" fmla="*/ 0 w 227"/>
                      <a:gd name="T7" fmla="*/ 84 h 143"/>
                      <a:gd name="T8" fmla="*/ 0 w 227"/>
                      <a:gd name="T9" fmla="*/ 0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43"/>
                      <a:gd name="T17" fmla="*/ 227 w 227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43">
                        <a:moveTo>
                          <a:pt x="0" y="0"/>
                        </a:moveTo>
                        <a:lnTo>
                          <a:pt x="227" y="68"/>
                        </a:lnTo>
                        <a:lnTo>
                          <a:pt x="227" y="143"/>
                        </a:lnTo>
                        <a:lnTo>
                          <a:pt x="0" y="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99" name="Freeform 103"/>
                  <p:cNvSpPr>
                    <a:spLocks/>
                  </p:cNvSpPr>
                  <p:nvPr/>
                </p:nvSpPr>
                <p:spPr bwMode="auto">
                  <a:xfrm>
                    <a:off x="3451" y="2685"/>
                    <a:ext cx="227" cy="124"/>
                  </a:xfrm>
                  <a:custGeom>
                    <a:avLst/>
                    <a:gdLst>
                      <a:gd name="T0" fmla="*/ 0 w 227"/>
                      <a:gd name="T1" fmla="*/ 0 h 124"/>
                      <a:gd name="T2" fmla="*/ 227 w 227"/>
                      <a:gd name="T3" fmla="*/ 49 h 124"/>
                      <a:gd name="T4" fmla="*/ 227 w 227"/>
                      <a:gd name="T5" fmla="*/ 124 h 124"/>
                      <a:gd name="T6" fmla="*/ 0 w 227"/>
                      <a:gd name="T7" fmla="*/ 84 h 124"/>
                      <a:gd name="T8" fmla="*/ 0 w 227"/>
                      <a:gd name="T9" fmla="*/ 0 h 1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24"/>
                      <a:gd name="T17" fmla="*/ 227 w 227"/>
                      <a:gd name="T18" fmla="*/ 124 h 1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24">
                        <a:moveTo>
                          <a:pt x="0" y="0"/>
                        </a:moveTo>
                        <a:lnTo>
                          <a:pt x="227" y="49"/>
                        </a:lnTo>
                        <a:lnTo>
                          <a:pt x="227" y="124"/>
                        </a:lnTo>
                        <a:lnTo>
                          <a:pt x="0" y="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00" name="Freeform 104"/>
                  <p:cNvSpPr>
                    <a:spLocks/>
                  </p:cNvSpPr>
                  <p:nvPr/>
                </p:nvSpPr>
                <p:spPr bwMode="auto">
                  <a:xfrm>
                    <a:off x="3451" y="2852"/>
                    <a:ext cx="227" cy="107"/>
                  </a:xfrm>
                  <a:custGeom>
                    <a:avLst/>
                    <a:gdLst>
                      <a:gd name="T0" fmla="*/ 0 w 227"/>
                      <a:gd name="T1" fmla="*/ 0 h 107"/>
                      <a:gd name="T2" fmla="*/ 227 w 227"/>
                      <a:gd name="T3" fmla="*/ 31 h 107"/>
                      <a:gd name="T4" fmla="*/ 227 w 227"/>
                      <a:gd name="T5" fmla="*/ 107 h 107"/>
                      <a:gd name="T6" fmla="*/ 0 w 227"/>
                      <a:gd name="T7" fmla="*/ 84 h 107"/>
                      <a:gd name="T8" fmla="*/ 0 w 227"/>
                      <a:gd name="T9" fmla="*/ 0 h 10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7"/>
                      <a:gd name="T16" fmla="*/ 0 h 107"/>
                      <a:gd name="T17" fmla="*/ 227 w 227"/>
                      <a:gd name="T18" fmla="*/ 107 h 10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7" h="107">
                        <a:moveTo>
                          <a:pt x="0" y="0"/>
                        </a:moveTo>
                        <a:lnTo>
                          <a:pt x="227" y="31"/>
                        </a:lnTo>
                        <a:lnTo>
                          <a:pt x="227" y="107"/>
                        </a:lnTo>
                        <a:lnTo>
                          <a:pt x="0" y="8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01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3532" y="1236"/>
                    <a:ext cx="1" cy="1719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202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3615" y="1311"/>
                    <a:ext cx="1" cy="1655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  <p:grpSp>
              <p:nvGrpSpPr>
                <p:cNvPr id="4172" name="Group 107"/>
                <p:cNvGrpSpPr>
                  <a:grpSpLocks/>
                </p:cNvGrpSpPr>
                <p:nvPr/>
              </p:nvGrpSpPr>
              <p:grpSpPr bwMode="auto">
                <a:xfrm>
                  <a:off x="3205" y="945"/>
                  <a:ext cx="124" cy="2291"/>
                  <a:chOff x="3205" y="945"/>
                  <a:chExt cx="124" cy="2291"/>
                </a:xfrm>
              </p:grpSpPr>
              <p:sp>
                <p:nvSpPr>
                  <p:cNvPr id="4173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3219" y="971"/>
                    <a:ext cx="1" cy="2265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74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3247" y="968"/>
                    <a:ext cx="1" cy="2262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75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3252" y="959"/>
                    <a:ext cx="1" cy="2276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76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3269" y="959"/>
                    <a:ext cx="1" cy="2276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77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314" y="970"/>
                    <a:ext cx="1" cy="2259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78" name="Freeform 113"/>
                  <p:cNvSpPr>
                    <a:spLocks/>
                  </p:cNvSpPr>
                  <p:nvPr/>
                </p:nvSpPr>
                <p:spPr bwMode="auto">
                  <a:xfrm>
                    <a:off x="3205" y="1079"/>
                    <a:ext cx="124" cy="106"/>
                  </a:xfrm>
                  <a:custGeom>
                    <a:avLst/>
                    <a:gdLst>
                      <a:gd name="T0" fmla="*/ 14 w 124"/>
                      <a:gd name="T1" fmla="*/ 15 h 106"/>
                      <a:gd name="T2" fmla="*/ 26 w 124"/>
                      <a:gd name="T3" fmla="*/ 10 h 106"/>
                      <a:gd name="T4" fmla="*/ 36 w 124"/>
                      <a:gd name="T5" fmla="*/ 5 h 106"/>
                      <a:gd name="T6" fmla="*/ 48 w 124"/>
                      <a:gd name="T7" fmla="*/ 3 h 106"/>
                      <a:gd name="T8" fmla="*/ 57 w 124"/>
                      <a:gd name="T9" fmla="*/ 0 h 106"/>
                      <a:gd name="T10" fmla="*/ 68 w 124"/>
                      <a:gd name="T11" fmla="*/ 0 h 106"/>
                      <a:gd name="T12" fmla="*/ 83 w 124"/>
                      <a:gd name="T13" fmla="*/ 3 h 106"/>
                      <a:gd name="T14" fmla="*/ 98 w 124"/>
                      <a:gd name="T15" fmla="*/ 6 h 106"/>
                      <a:gd name="T16" fmla="*/ 110 w 124"/>
                      <a:gd name="T17" fmla="*/ 14 h 106"/>
                      <a:gd name="T18" fmla="*/ 124 w 124"/>
                      <a:gd name="T19" fmla="*/ 23 h 106"/>
                      <a:gd name="T20" fmla="*/ 124 w 124"/>
                      <a:gd name="T21" fmla="*/ 106 h 106"/>
                      <a:gd name="T22" fmla="*/ 110 w 124"/>
                      <a:gd name="T23" fmla="*/ 97 h 106"/>
                      <a:gd name="T24" fmla="*/ 98 w 124"/>
                      <a:gd name="T25" fmla="*/ 91 h 106"/>
                      <a:gd name="T26" fmla="*/ 83 w 124"/>
                      <a:gd name="T27" fmla="*/ 87 h 106"/>
                      <a:gd name="T28" fmla="*/ 68 w 124"/>
                      <a:gd name="T29" fmla="*/ 85 h 106"/>
                      <a:gd name="T30" fmla="*/ 57 w 124"/>
                      <a:gd name="T31" fmla="*/ 86 h 106"/>
                      <a:gd name="T32" fmla="*/ 48 w 124"/>
                      <a:gd name="T33" fmla="*/ 87 h 106"/>
                      <a:gd name="T34" fmla="*/ 36 w 124"/>
                      <a:gd name="T35" fmla="*/ 91 h 106"/>
                      <a:gd name="T36" fmla="*/ 14 w 124"/>
                      <a:gd name="T37" fmla="*/ 100 h 106"/>
                      <a:gd name="T38" fmla="*/ 0 w 124"/>
                      <a:gd name="T39" fmla="*/ 103 h 106"/>
                      <a:gd name="T40" fmla="*/ 0 w 124"/>
                      <a:gd name="T41" fmla="*/ 24 h 106"/>
                      <a:gd name="T42" fmla="*/ 14 w 124"/>
                      <a:gd name="T43" fmla="*/ 15 h 10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6"/>
                      <a:gd name="T68" fmla="*/ 124 w 124"/>
                      <a:gd name="T69" fmla="*/ 106 h 10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6">
                        <a:moveTo>
                          <a:pt x="14" y="15"/>
                        </a:moveTo>
                        <a:lnTo>
                          <a:pt x="26" y="10"/>
                        </a:lnTo>
                        <a:lnTo>
                          <a:pt x="36" y="5"/>
                        </a:lnTo>
                        <a:lnTo>
                          <a:pt x="48" y="3"/>
                        </a:lnTo>
                        <a:lnTo>
                          <a:pt x="57" y="0"/>
                        </a:lnTo>
                        <a:lnTo>
                          <a:pt x="68" y="0"/>
                        </a:lnTo>
                        <a:lnTo>
                          <a:pt x="83" y="3"/>
                        </a:lnTo>
                        <a:lnTo>
                          <a:pt x="98" y="6"/>
                        </a:lnTo>
                        <a:lnTo>
                          <a:pt x="110" y="14"/>
                        </a:lnTo>
                        <a:lnTo>
                          <a:pt x="124" y="23"/>
                        </a:lnTo>
                        <a:lnTo>
                          <a:pt x="124" y="106"/>
                        </a:lnTo>
                        <a:lnTo>
                          <a:pt x="110" y="97"/>
                        </a:lnTo>
                        <a:lnTo>
                          <a:pt x="98" y="91"/>
                        </a:lnTo>
                        <a:lnTo>
                          <a:pt x="83" y="87"/>
                        </a:lnTo>
                        <a:lnTo>
                          <a:pt x="68" y="85"/>
                        </a:lnTo>
                        <a:lnTo>
                          <a:pt x="57" y="86"/>
                        </a:lnTo>
                        <a:lnTo>
                          <a:pt x="48" y="87"/>
                        </a:lnTo>
                        <a:lnTo>
                          <a:pt x="36" y="91"/>
                        </a:lnTo>
                        <a:lnTo>
                          <a:pt x="14" y="100"/>
                        </a:lnTo>
                        <a:lnTo>
                          <a:pt x="0" y="103"/>
                        </a:lnTo>
                        <a:lnTo>
                          <a:pt x="0" y="24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79" name="Freeform 114"/>
                  <p:cNvSpPr>
                    <a:spLocks/>
                  </p:cNvSpPr>
                  <p:nvPr/>
                </p:nvSpPr>
                <p:spPr bwMode="auto">
                  <a:xfrm>
                    <a:off x="3205" y="1250"/>
                    <a:ext cx="124" cy="105"/>
                  </a:xfrm>
                  <a:custGeom>
                    <a:avLst/>
                    <a:gdLst>
                      <a:gd name="T0" fmla="*/ 14 w 124"/>
                      <a:gd name="T1" fmla="*/ 14 h 105"/>
                      <a:gd name="T2" fmla="*/ 26 w 124"/>
                      <a:gd name="T3" fmla="*/ 10 h 105"/>
                      <a:gd name="T4" fmla="*/ 36 w 124"/>
                      <a:gd name="T5" fmla="*/ 6 h 105"/>
                      <a:gd name="T6" fmla="*/ 48 w 124"/>
                      <a:gd name="T7" fmla="*/ 3 h 105"/>
                      <a:gd name="T8" fmla="*/ 57 w 124"/>
                      <a:gd name="T9" fmla="*/ 1 h 105"/>
                      <a:gd name="T10" fmla="*/ 68 w 124"/>
                      <a:gd name="T11" fmla="*/ 0 h 105"/>
                      <a:gd name="T12" fmla="*/ 83 w 124"/>
                      <a:gd name="T13" fmla="*/ 3 h 105"/>
                      <a:gd name="T14" fmla="*/ 98 w 124"/>
                      <a:gd name="T15" fmla="*/ 6 h 105"/>
                      <a:gd name="T16" fmla="*/ 110 w 124"/>
                      <a:gd name="T17" fmla="*/ 14 h 105"/>
                      <a:gd name="T18" fmla="*/ 124 w 124"/>
                      <a:gd name="T19" fmla="*/ 21 h 105"/>
                      <a:gd name="T20" fmla="*/ 124 w 124"/>
                      <a:gd name="T21" fmla="*/ 105 h 105"/>
                      <a:gd name="T22" fmla="*/ 110 w 124"/>
                      <a:gd name="T23" fmla="*/ 96 h 105"/>
                      <a:gd name="T24" fmla="*/ 98 w 124"/>
                      <a:gd name="T25" fmla="*/ 89 h 105"/>
                      <a:gd name="T26" fmla="*/ 83 w 124"/>
                      <a:gd name="T27" fmla="*/ 85 h 105"/>
                      <a:gd name="T28" fmla="*/ 68 w 124"/>
                      <a:gd name="T29" fmla="*/ 84 h 105"/>
                      <a:gd name="T30" fmla="*/ 57 w 124"/>
                      <a:gd name="T31" fmla="*/ 84 h 105"/>
                      <a:gd name="T32" fmla="*/ 48 w 124"/>
                      <a:gd name="T33" fmla="*/ 85 h 105"/>
                      <a:gd name="T34" fmla="*/ 36 w 124"/>
                      <a:gd name="T35" fmla="*/ 89 h 105"/>
                      <a:gd name="T36" fmla="*/ 14 w 124"/>
                      <a:gd name="T37" fmla="*/ 98 h 105"/>
                      <a:gd name="T38" fmla="*/ 0 w 124"/>
                      <a:gd name="T39" fmla="*/ 103 h 105"/>
                      <a:gd name="T40" fmla="*/ 0 w 124"/>
                      <a:gd name="T41" fmla="*/ 23 h 105"/>
                      <a:gd name="T42" fmla="*/ 14 w 124"/>
                      <a:gd name="T43" fmla="*/ 14 h 10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5"/>
                      <a:gd name="T68" fmla="*/ 124 w 124"/>
                      <a:gd name="T69" fmla="*/ 105 h 10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5">
                        <a:moveTo>
                          <a:pt x="14" y="14"/>
                        </a:moveTo>
                        <a:lnTo>
                          <a:pt x="26" y="10"/>
                        </a:lnTo>
                        <a:lnTo>
                          <a:pt x="36" y="6"/>
                        </a:lnTo>
                        <a:lnTo>
                          <a:pt x="48" y="3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3"/>
                        </a:lnTo>
                        <a:lnTo>
                          <a:pt x="98" y="6"/>
                        </a:lnTo>
                        <a:lnTo>
                          <a:pt x="110" y="14"/>
                        </a:lnTo>
                        <a:lnTo>
                          <a:pt x="124" y="21"/>
                        </a:lnTo>
                        <a:lnTo>
                          <a:pt x="124" y="105"/>
                        </a:lnTo>
                        <a:lnTo>
                          <a:pt x="110" y="96"/>
                        </a:lnTo>
                        <a:lnTo>
                          <a:pt x="98" y="89"/>
                        </a:lnTo>
                        <a:lnTo>
                          <a:pt x="83" y="85"/>
                        </a:lnTo>
                        <a:lnTo>
                          <a:pt x="68" y="84"/>
                        </a:lnTo>
                        <a:lnTo>
                          <a:pt x="57" y="84"/>
                        </a:lnTo>
                        <a:lnTo>
                          <a:pt x="48" y="85"/>
                        </a:lnTo>
                        <a:lnTo>
                          <a:pt x="36" y="89"/>
                        </a:lnTo>
                        <a:lnTo>
                          <a:pt x="14" y="98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80" name="Freeform 115"/>
                  <p:cNvSpPr>
                    <a:spLocks/>
                  </p:cNvSpPr>
                  <p:nvPr/>
                </p:nvSpPr>
                <p:spPr bwMode="auto">
                  <a:xfrm>
                    <a:off x="3205" y="1420"/>
                    <a:ext cx="124" cy="106"/>
                  </a:xfrm>
                  <a:custGeom>
                    <a:avLst/>
                    <a:gdLst>
                      <a:gd name="T0" fmla="*/ 14 w 124"/>
                      <a:gd name="T1" fmla="*/ 14 h 106"/>
                      <a:gd name="T2" fmla="*/ 26 w 124"/>
                      <a:gd name="T3" fmla="*/ 10 h 106"/>
                      <a:gd name="T4" fmla="*/ 36 w 124"/>
                      <a:gd name="T5" fmla="*/ 5 h 106"/>
                      <a:gd name="T6" fmla="*/ 48 w 124"/>
                      <a:gd name="T7" fmla="*/ 3 h 106"/>
                      <a:gd name="T8" fmla="*/ 57 w 124"/>
                      <a:gd name="T9" fmla="*/ 0 h 106"/>
                      <a:gd name="T10" fmla="*/ 68 w 124"/>
                      <a:gd name="T11" fmla="*/ 0 h 106"/>
                      <a:gd name="T12" fmla="*/ 83 w 124"/>
                      <a:gd name="T13" fmla="*/ 3 h 106"/>
                      <a:gd name="T14" fmla="*/ 98 w 124"/>
                      <a:gd name="T15" fmla="*/ 6 h 106"/>
                      <a:gd name="T16" fmla="*/ 110 w 124"/>
                      <a:gd name="T17" fmla="*/ 14 h 106"/>
                      <a:gd name="T18" fmla="*/ 124 w 124"/>
                      <a:gd name="T19" fmla="*/ 21 h 106"/>
                      <a:gd name="T20" fmla="*/ 124 w 124"/>
                      <a:gd name="T21" fmla="*/ 106 h 106"/>
                      <a:gd name="T22" fmla="*/ 110 w 124"/>
                      <a:gd name="T23" fmla="*/ 97 h 106"/>
                      <a:gd name="T24" fmla="*/ 98 w 124"/>
                      <a:gd name="T25" fmla="*/ 91 h 106"/>
                      <a:gd name="T26" fmla="*/ 83 w 124"/>
                      <a:gd name="T27" fmla="*/ 86 h 106"/>
                      <a:gd name="T28" fmla="*/ 68 w 124"/>
                      <a:gd name="T29" fmla="*/ 85 h 106"/>
                      <a:gd name="T30" fmla="*/ 57 w 124"/>
                      <a:gd name="T31" fmla="*/ 85 h 106"/>
                      <a:gd name="T32" fmla="*/ 48 w 124"/>
                      <a:gd name="T33" fmla="*/ 86 h 106"/>
                      <a:gd name="T34" fmla="*/ 36 w 124"/>
                      <a:gd name="T35" fmla="*/ 91 h 106"/>
                      <a:gd name="T36" fmla="*/ 14 w 124"/>
                      <a:gd name="T37" fmla="*/ 98 h 106"/>
                      <a:gd name="T38" fmla="*/ 0 w 124"/>
                      <a:gd name="T39" fmla="*/ 103 h 106"/>
                      <a:gd name="T40" fmla="*/ 0 w 124"/>
                      <a:gd name="T41" fmla="*/ 23 h 106"/>
                      <a:gd name="T42" fmla="*/ 14 w 124"/>
                      <a:gd name="T43" fmla="*/ 14 h 10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6"/>
                      <a:gd name="T68" fmla="*/ 124 w 124"/>
                      <a:gd name="T69" fmla="*/ 106 h 10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6">
                        <a:moveTo>
                          <a:pt x="14" y="14"/>
                        </a:moveTo>
                        <a:lnTo>
                          <a:pt x="26" y="10"/>
                        </a:lnTo>
                        <a:lnTo>
                          <a:pt x="36" y="5"/>
                        </a:lnTo>
                        <a:lnTo>
                          <a:pt x="48" y="3"/>
                        </a:lnTo>
                        <a:lnTo>
                          <a:pt x="57" y="0"/>
                        </a:lnTo>
                        <a:lnTo>
                          <a:pt x="68" y="0"/>
                        </a:lnTo>
                        <a:lnTo>
                          <a:pt x="83" y="3"/>
                        </a:lnTo>
                        <a:lnTo>
                          <a:pt x="98" y="6"/>
                        </a:lnTo>
                        <a:lnTo>
                          <a:pt x="110" y="14"/>
                        </a:lnTo>
                        <a:lnTo>
                          <a:pt x="124" y="21"/>
                        </a:lnTo>
                        <a:lnTo>
                          <a:pt x="124" y="106"/>
                        </a:lnTo>
                        <a:lnTo>
                          <a:pt x="110" y="97"/>
                        </a:lnTo>
                        <a:lnTo>
                          <a:pt x="98" y="91"/>
                        </a:lnTo>
                        <a:lnTo>
                          <a:pt x="83" y="86"/>
                        </a:lnTo>
                        <a:lnTo>
                          <a:pt x="68" y="85"/>
                        </a:lnTo>
                        <a:lnTo>
                          <a:pt x="57" y="85"/>
                        </a:lnTo>
                        <a:lnTo>
                          <a:pt x="48" y="86"/>
                        </a:lnTo>
                        <a:lnTo>
                          <a:pt x="36" y="91"/>
                        </a:lnTo>
                        <a:lnTo>
                          <a:pt x="14" y="98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81" name="Freeform 116"/>
                  <p:cNvSpPr>
                    <a:spLocks/>
                  </p:cNvSpPr>
                  <p:nvPr/>
                </p:nvSpPr>
                <p:spPr bwMode="auto">
                  <a:xfrm>
                    <a:off x="3205" y="1590"/>
                    <a:ext cx="124" cy="107"/>
                  </a:xfrm>
                  <a:custGeom>
                    <a:avLst/>
                    <a:gdLst>
                      <a:gd name="T0" fmla="*/ 14 w 124"/>
                      <a:gd name="T1" fmla="*/ 14 h 107"/>
                      <a:gd name="T2" fmla="*/ 26 w 124"/>
                      <a:gd name="T3" fmla="*/ 9 h 107"/>
                      <a:gd name="T4" fmla="*/ 36 w 124"/>
                      <a:gd name="T5" fmla="*/ 6 h 107"/>
                      <a:gd name="T6" fmla="*/ 48 w 124"/>
                      <a:gd name="T7" fmla="*/ 3 h 107"/>
                      <a:gd name="T8" fmla="*/ 57 w 124"/>
                      <a:gd name="T9" fmla="*/ 1 h 107"/>
                      <a:gd name="T10" fmla="*/ 68 w 124"/>
                      <a:gd name="T11" fmla="*/ 0 h 107"/>
                      <a:gd name="T12" fmla="*/ 83 w 124"/>
                      <a:gd name="T13" fmla="*/ 1 h 107"/>
                      <a:gd name="T14" fmla="*/ 98 w 124"/>
                      <a:gd name="T15" fmla="*/ 6 h 107"/>
                      <a:gd name="T16" fmla="*/ 110 w 124"/>
                      <a:gd name="T17" fmla="*/ 13 h 107"/>
                      <a:gd name="T18" fmla="*/ 124 w 124"/>
                      <a:gd name="T19" fmla="*/ 22 h 107"/>
                      <a:gd name="T20" fmla="*/ 124 w 124"/>
                      <a:gd name="T21" fmla="*/ 107 h 107"/>
                      <a:gd name="T22" fmla="*/ 110 w 124"/>
                      <a:gd name="T23" fmla="*/ 98 h 107"/>
                      <a:gd name="T24" fmla="*/ 98 w 124"/>
                      <a:gd name="T25" fmla="*/ 90 h 107"/>
                      <a:gd name="T26" fmla="*/ 83 w 124"/>
                      <a:gd name="T27" fmla="*/ 87 h 107"/>
                      <a:gd name="T28" fmla="*/ 68 w 124"/>
                      <a:gd name="T29" fmla="*/ 84 h 107"/>
                      <a:gd name="T30" fmla="*/ 57 w 124"/>
                      <a:gd name="T31" fmla="*/ 85 h 107"/>
                      <a:gd name="T32" fmla="*/ 48 w 124"/>
                      <a:gd name="T33" fmla="*/ 87 h 107"/>
                      <a:gd name="T34" fmla="*/ 36 w 124"/>
                      <a:gd name="T35" fmla="*/ 90 h 107"/>
                      <a:gd name="T36" fmla="*/ 14 w 124"/>
                      <a:gd name="T37" fmla="*/ 99 h 107"/>
                      <a:gd name="T38" fmla="*/ 0 w 124"/>
                      <a:gd name="T39" fmla="*/ 103 h 107"/>
                      <a:gd name="T40" fmla="*/ 0 w 124"/>
                      <a:gd name="T41" fmla="*/ 22 h 107"/>
                      <a:gd name="T42" fmla="*/ 14 w 124"/>
                      <a:gd name="T43" fmla="*/ 14 h 10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7"/>
                      <a:gd name="T68" fmla="*/ 124 w 124"/>
                      <a:gd name="T69" fmla="*/ 107 h 10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7">
                        <a:moveTo>
                          <a:pt x="14" y="14"/>
                        </a:moveTo>
                        <a:lnTo>
                          <a:pt x="26" y="9"/>
                        </a:lnTo>
                        <a:lnTo>
                          <a:pt x="36" y="6"/>
                        </a:lnTo>
                        <a:lnTo>
                          <a:pt x="48" y="3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1"/>
                        </a:lnTo>
                        <a:lnTo>
                          <a:pt x="98" y="6"/>
                        </a:lnTo>
                        <a:lnTo>
                          <a:pt x="110" y="13"/>
                        </a:lnTo>
                        <a:lnTo>
                          <a:pt x="124" y="22"/>
                        </a:lnTo>
                        <a:lnTo>
                          <a:pt x="124" y="107"/>
                        </a:lnTo>
                        <a:lnTo>
                          <a:pt x="110" y="98"/>
                        </a:lnTo>
                        <a:lnTo>
                          <a:pt x="98" y="90"/>
                        </a:lnTo>
                        <a:lnTo>
                          <a:pt x="83" y="87"/>
                        </a:lnTo>
                        <a:lnTo>
                          <a:pt x="68" y="84"/>
                        </a:lnTo>
                        <a:lnTo>
                          <a:pt x="57" y="85"/>
                        </a:lnTo>
                        <a:lnTo>
                          <a:pt x="48" y="87"/>
                        </a:lnTo>
                        <a:lnTo>
                          <a:pt x="36" y="90"/>
                        </a:lnTo>
                        <a:lnTo>
                          <a:pt x="14" y="99"/>
                        </a:lnTo>
                        <a:lnTo>
                          <a:pt x="0" y="103"/>
                        </a:lnTo>
                        <a:lnTo>
                          <a:pt x="0" y="22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82" name="Freeform 117"/>
                  <p:cNvSpPr>
                    <a:spLocks/>
                  </p:cNvSpPr>
                  <p:nvPr/>
                </p:nvSpPr>
                <p:spPr bwMode="auto">
                  <a:xfrm>
                    <a:off x="3205" y="1760"/>
                    <a:ext cx="124" cy="106"/>
                  </a:xfrm>
                  <a:custGeom>
                    <a:avLst/>
                    <a:gdLst>
                      <a:gd name="T0" fmla="*/ 14 w 124"/>
                      <a:gd name="T1" fmla="*/ 15 h 106"/>
                      <a:gd name="T2" fmla="*/ 26 w 124"/>
                      <a:gd name="T3" fmla="*/ 10 h 106"/>
                      <a:gd name="T4" fmla="*/ 36 w 124"/>
                      <a:gd name="T5" fmla="*/ 6 h 106"/>
                      <a:gd name="T6" fmla="*/ 48 w 124"/>
                      <a:gd name="T7" fmla="*/ 4 h 106"/>
                      <a:gd name="T8" fmla="*/ 57 w 124"/>
                      <a:gd name="T9" fmla="*/ 3 h 106"/>
                      <a:gd name="T10" fmla="*/ 68 w 124"/>
                      <a:gd name="T11" fmla="*/ 0 h 106"/>
                      <a:gd name="T12" fmla="*/ 83 w 124"/>
                      <a:gd name="T13" fmla="*/ 4 h 106"/>
                      <a:gd name="T14" fmla="*/ 98 w 124"/>
                      <a:gd name="T15" fmla="*/ 6 h 106"/>
                      <a:gd name="T16" fmla="*/ 110 w 124"/>
                      <a:gd name="T17" fmla="*/ 14 h 106"/>
                      <a:gd name="T18" fmla="*/ 124 w 124"/>
                      <a:gd name="T19" fmla="*/ 23 h 106"/>
                      <a:gd name="T20" fmla="*/ 124 w 124"/>
                      <a:gd name="T21" fmla="*/ 106 h 106"/>
                      <a:gd name="T22" fmla="*/ 110 w 124"/>
                      <a:gd name="T23" fmla="*/ 98 h 106"/>
                      <a:gd name="T24" fmla="*/ 98 w 124"/>
                      <a:gd name="T25" fmla="*/ 91 h 106"/>
                      <a:gd name="T26" fmla="*/ 83 w 124"/>
                      <a:gd name="T27" fmla="*/ 86 h 106"/>
                      <a:gd name="T28" fmla="*/ 68 w 124"/>
                      <a:gd name="T29" fmla="*/ 85 h 106"/>
                      <a:gd name="T30" fmla="*/ 57 w 124"/>
                      <a:gd name="T31" fmla="*/ 86 h 106"/>
                      <a:gd name="T32" fmla="*/ 48 w 124"/>
                      <a:gd name="T33" fmla="*/ 87 h 106"/>
                      <a:gd name="T34" fmla="*/ 36 w 124"/>
                      <a:gd name="T35" fmla="*/ 91 h 106"/>
                      <a:gd name="T36" fmla="*/ 14 w 124"/>
                      <a:gd name="T37" fmla="*/ 98 h 106"/>
                      <a:gd name="T38" fmla="*/ 0 w 124"/>
                      <a:gd name="T39" fmla="*/ 105 h 106"/>
                      <a:gd name="T40" fmla="*/ 0 w 124"/>
                      <a:gd name="T41" fmla="*/ 23 h 106"/>
                      <a:gd name="T42" fmla="*/ 14 w 124"/>
                      <a:gd name="T43" fmla="*/ 15 h 10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6"/>
                      <a:gd name="T68" fmla="*/ 124 w 124"/>
                      <a:gd name="T69" fmla="*/ 106 h 10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6">
                        <a:moveTo>
                          <a:pt x="14" y="15"/>
                        </a:moveTo>
                        <a:lnTo>
                          <a:pt x="26" y="10"/>
                        </a:lnTo>
                        <a:lnTo>
                          <a:pt x="36" y="6"/>
                        </a:lnTo>
                        <a:lnTo>
                          <a:pt x="48" y="4"/>
                        </a:lnTo>
                        <a:lnTo>
                          <a:pt x="57" y="3"/>
                        </a:lnTo>
                        <a:lnTo>
                          <a:pt x="68" y="0"/>
                        </a:lnTo>
                        <a:lnTo>
                          <a:pt x="83" y="4"/>
                        </a:lnTo>
                        <a:lnTo>
                          <a:pt x="98" y="6"/>
                        </a:lnTo>
                        <a:lnTo>
                          <a:pt x="110" y="14"/>
                        </a:lnTo>
                        <a:lnTo>
                          <a:pt x="124" y="23"/>
                        </a:lnTo>
                        <a:lnTo>
                          <a:pt x="124" y="106"/>
                        </a:lnTo>
                        <a:lnTo>
                          <a:pt x="110" y="98"/>
                        </a:lnTo>
                        <a:lnTo>
                          <a:pt x="98" y="91"/>
                        </a:lnTo>
                        <a:lnTo>
                          <a:pt x="83" y="86"/>
                        </a:lnTo>
                        <a:lnTo>
                          <a:pt x="68" y="85"/>
                        </a:lnTo>
                        <a:lnTo>
                          <a:pt x="57" y="86"/>
                        </a:lnTo>
                        <a:lnTo>
                          <a:pt x="48" y="87"/>
                        </a:lnTo>
                        <a:lnTo>
                          <a:pt x="36" y="91"/>
                        </a:lnTo>
                        <a:lnTo>
                          <a:pt x="14" y="98"/>
                        </a:lnTo>
                        <a:lnTo>
                          <a:pt x="0" y="105"/>
                        </a:lnTo>
                        <a:lnTo>
                          <a:pt x="0" y="23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83" name="Freeform 118"/>
                  <p:cNvSpPr>
                    <a:spLocks/>
                  </p:cNvSpPr>
                  <p:nvPr/>
                </p:nvSpPr>
                <p:spPr bwMode="auto">
                  <a:xfrm>
                    <a:off x="3205" y="1932"/>
                    <a:ext cx="124" cy="106"/>
                  </a:xfrm>
                  <a:custGeom>
                    <a:avLst/>
                    <a:gdLst>
                      <a:gd name="T0" fmla="*/ 14 w 124"/>
                      <a:gd name="T1" fmla="*/ 14 h 106"/>
                      <a:gd name="T2" fmla="*/ 26 w 124"/>
                      <a:gd name="T3" fmla="*/ 9 h 106"/>
                      <a:gd name="T4" fmla="*/ 36 w 124"/>
                      <a:gd name="T5" fmla="*/ 5 h 106"/>
                      <a:gd name="T6" fmla="*/ 48 w 124"/>
                      <a:gd name="T7" fmla="*/ 1 h 106"/>
                      <a:gd name="T8" fmla="*/ 57 w 124"/>
                      <a:gd name="T9" fmla="*/ 0 h 106"/>
                      <a:gd name="T10" fmla="*/ 68 w 124"/>
                      <a:gd name="T11" fmla="*/ 0 h 106"/>
                      <a:gd name="T12" fmla="*/ 83 w 124"/>
                      <a:gd name="T13" fmla="*/ 1 h 106"/>
                      <a:gd name="T14" fmla="*/ 98 w 124"/>
                      <a:gd name="T15" fmla="*/ 5 h 106"/>
                      <a:gd name="T16" fmla="*/ 110 w 124"/>
                      <a:gd name="T17" fmla="*/ 11 h 106"/>
                      <a:gd name="T18" fmla="*/ 124 w 124"/>
                      <a:gd name="T19" fmla="*/ 21 h 106"/>
                      <a:gd name="T20" fmla="*/ 124 w 124"/>
                      <a:gd name="T21" fmla="*/ 106 h 106"/>
                      <a:gd name="T22" fmla="*/ 110 w 124"/>
                      <a:gd name="T23" fmla="*/ 96 h 106"/>
                      <a:gd name="T24" fmla="*/ 98 w 124"/>
                      <a:gd name="T25" fmla="*/ 90 h 106"/>
                      <a:gd name="T26" fmla="*/ 83 w 124"/>
                      <a:gd name="T27" fmla="*/ 86 h 106"/>
                      <a:gd name="T28" fmla="*/ 68 w 124"/>
                      <a:gd name="T29" fmla="*/ 83 h 106"/>
                      <a:gd name="T30" fmla="*/ 57 w 124"/>
                      <a:gd name="T31" fmla="*/ 85 h 106"/>
                      <a:gd name="T32" fmla="*/ 48 w 124"/>
                      <a:gd name="T33" fmla="*/ 86 h 106"/>
                      <a:gd name="T34" fmla="*/ 36 w 124"/>
                      <a:gd name="T35" fmla="*/ 88 h 106"/>
                      <a:gd name="T36" fmla="*/ 14 w 124"/>
                      <a:gd name="T37" fmla="*/ 97 h 106"/>
                      <a:gd name="T38" fmla="*/ 0 w 124"/>
                      <a:gd name="T39" fmla="*/ 103 h 106"/>
                      <a:gd name="T40" fmla="*/ 0 w 124"/>
                      <a:gd name="T41" fmla="*/ 21 h 106"/>
                      <a:gd name="T42" fmla="*/ 14 w 124"/>
                      <a:gd name="T43" fmla="*/ 14 h 10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6"/>
                      <a:gd name="T68" fmla="*/ 124 w 124"/>
                      <a:gd name="T69" fmla="*/ 106 h 10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6">
                        <a:moveTo>
                          <a:pt x="14" y="14"/>
                        </a:moveTo>
                        <a:lnTo>
                          <a:pt x="26" y="9"/>
                        </a:lnTo>
                        <a:lnTo>
                          <a:pt x="36" y="5"/>
                        </a:lnTo>
                        <a:lnTo>
                          <a:pt x="48" y="1"/>
                        </a:lnTo>
                        <a:lnTo>
                          <a:pt x="57" y="0"/>
                        </a:lnTo>
                        <a:lnTo>
                          <a:pt x="68" y="0"/>
                        </a:lnTo>
                        <a:lnTo>
                          <a:pt x="83" y="1"/>
                        </a:lnTo>
                        <a:lnTo>
                          <a:pt x="98" y="5"/>
                        </a:lnTo>
                        <a:lnTo>
                          <a:pt x="110" y="11"/>
                        </a:lnTo>
                        <a:lnTo>
                          <a:pt x="124" y="21"/>
                        </a:lnTo>
                        <a:lnTo>
                          <a:pt x="124" y="106"/>
                        </a:lnTo>
                        <a:lnTo>
                          <a:pt x="110" y="96"/>
                        </a:lnTo>
                        <a:lnTo>
                          <a:pt x="98" y="90"/>
                        </a:lnTo>
                        <a:lnTo>
                          <a:pt x="83" y="86"/>
                        </a:lnTo>
                        <a:lnTo>
                          <a:pt x="68" y="83"/>
                        </a:lnTo>
                        <a:lnTo>
                          <a:pt x="57" y="85"/>
                        </a:lnTo>
                        <a:lnTo>
                          <a:pt x="48" y="86"/>
                        </a:lnTo>
                        <a:lnTo>
                          <a:pt x="36" y="88"/>
                        </a:lnTo>
                        <a:lnTo>
                          <a:pt x="14" y="97"/>
                        </a:lnTo>
                        <a:lnTo>
                          <a:pt x="0" y="103"/>
                        </a:lnTo>
                        <a:lnTo>
                          <a:pt x="0" y="21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84" name="Freeform 119"/>
                  <p:cNvSpPr>
                    <a:spLocks/>
                  </p:cNvSpPr>
                  <p:nvPr/>
                </p:nvSpPr>
                <p:spPr bwMode="auto">
                  <a:xfrm>
                    <a:off x="3205" y="2101"/>
                    <a:ext cx="124" cy="106"/>
                  </a:xfrm>
                  <a:custGeom>
                    <a:avLst/>
                    <a:gdLst>
                      <a:gd name="T0" fmla="*/ 14 w 124"/>
                      <a:gd name="T1" fmla="*/ 15 h 106"/>
                      <a:gd name="T2" fmla="*/ 26 w 124"/>
                      <a:gd name="T3" fmla="*/ 9 h 106"/>
                      <a:gd name="T4" fmla="*/ 36 w 124"/>
                      <a:gd name="T5" fmla="*/ 6 h 106"/>
                      <a:gd name="T6" fmla="*/ 48 w 124"/>
                      <a:gd name="T7" fmla="*/ 3 h 106"/>
                      <a:gd name="T8" fmla="*/ 57 w 124"/>
                      <a:gd name="T9" fmla="*/ 1 h 106"/>
                      <a:gd name="T10" fmla="*/ 68 w 124"/>
                      <a:gd name="T11" fmla="*/ 0 h 106"/>
                      <a:gd name="T12" fmla="*/ 83 w 124"/>
                      <a:gd name="T13" fmla="*/ 3 h 106"/>
                      <a:gd name="T14" fmla="*/ 98 w 124"/>
                      <a:gd name="T15" fmla="*/ 6 h 106"/>
                      <a:gd name="T16" fmla="*/ 110 w 124"/>
                      <a:gd name="T17" fmla="*/ 13 h 106"/>
                      <a:gd name="T18" fmla="*/ 124 w 124"/>
                      <a:gd name="T19" fmla="*/ 21 h 106"/>
                      <a:gd name="T20" fmla="*/ 124 w 124"/>
                      <a:gd name="T21" fmla="*/ 106 h 106"/>
                      <a:gd name="T22" fmla="*/ 110 w 124"/>
                      <a:gd name="T23" fmla="*/ 98 h 106"/>
                      <a:gd name="T24" fmla="*/ 98 w 124"/>
                      <a:gd name="T25" fmla="*/ 90 h 106"/>
                      <a:gd name="T26" fmla="*/ 83 w 124"/>
                      <a:gd name="T27" fmla="*/ 86 h 106"/>
                      <a:gd name="T28" fmla="*/ 68 w 124"/>
                      <a:gd name="T29" fmla="*/ 85 h 106"/>
                      <a:gd name="T30" fmla="*/ 57 w 124"/>
                      <a:gd name="T31" fmla="*/ 85 h 106"/>
                      <a:gd name="T32" fmla="*/ 48 w 124"/>
                      <a:gd name="T33" fmla="*/ 87 h 106"/>
                      <a:gd name="T34" fmla="*/ 36 w 124"/>
                      <a:gd name="T35" fmla="*/ 90 h 106"/>
                      <a:gd name="T36" fmla="*/ 14 w 124"/>
                      <a:gd name="T37" fmla="*/ 100 h 106"/>
                      <a:gd name="T38" fmla="*/ 0 w 124"/>
                      <a:gd name="T39" fmla="*/ 103 h 106"/>
                      <a:gd name="T40" fmla="*/ 0 w 124"/>
                      <a:gd name="T41" fmla="*/ 23 h 106"/>
                      <a:gd name="T42" fmla="*/ 14 w 124"/>
                      <a:gd name="T43" fmla="*/ 15 h 10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6"/>
                      <a:gd name="T68" fmla="*/ 124 w 124"/>
                      <a:gd name="T69" fmla="*/ 106 h 10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6">
                        <a:moveTo>
                          <a:pt x="14" y="15"/>
                        </a:moveTo>
                        <a:lnTo>
                          <a:pt x="26" y="9"/>
                        </a:lnTo>
                        <a:lnTo>
                          <a:pt x="36" y="6"/>
                        </a:lnTo>
                        <a:lnTo>
                          <a:pt x="48" y="3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3"/>
                        </a:lnTo>
                        <a:lnTo>
                          <a:pt x="98" y="6"/>
                        </a:lnTo>
                        <a:lnTo>
                          <a:pt x="110" y="13"/>
                        </a:lnTo>
                        <a:lnTo>
                          <a:pt x="124" y="21"/>
                        </a:lnTo>
                        <a:lnTo>
                          <a:pt x="124" y="106"/>
                        </a:lnTo>
                        <a:lnTo>
                          <a:pt x="110" y="98"/>
                        </a:lnTo>
                        <a:lnTo>
                          <a:pt x="98" y="90"/>
                        </a:lnTo>
                        <a:lnTo>
                          <a:pt x="83" y="86"/>
                        </a:lnTo>
                        <a:lnTo>
                          <a:pt x="68" y="85"/>
                        </a:lnTo>
                        <a:lnTo>
                          <a:pt x="57" y="85"/>
                        </a:lnTo>
                        <a:lnTo>
                          <a:pt x="48" y="87"/>
                        </a:lnTo>
                        <a:lnTo>
                          <a:pt x="36" y="90"/>
                        </a:lnTo>
                        <a:lnTo>
                          <a:pt x="14" y="100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85" name="Freeform 120"/>
                  <p:cNvSpPr>
                    <a:spLocks/>
                  </p:cNvSpPr>
                  <p:nvPr/>
                </p:nvSpPr>
                <p:spPr bwMode="auto">
                  <a:xfrm>
                    <a:off x="3205" y="2272"/>
                    <a:ext cx="124" cy="105"/>
                  </a:xfrm>
                  <a:custGeom>
                    <a:avLst/>
                    <a:gdLst>
                      <a:gd name="T0" fmla="*/ 14 w 124"/>
                      <a:gd name="T1" fmla="*/ 14 h 105"/>
                      <a:gd name="T2" fmla="*/ 26 w 124"/>
                      <a:gd name="T3" fmla="*/ 9 h 105"/>
                      <a:gd name="T4" fmla="*/ 36 w 124"/>
                      <a:gd name="T5" fmla="*/ 5 h 105"/>
                      <a:gd name="T6" fmla="*/ 48 w 124"/>
                      <a:gd name="T7" fmla="*/ 4 h 105"/>
                      <a:gd name="T8" fmla="*/ 57 w 124"/>
                      <a:gd name="T9" fmla="*/ 1 h 105"/>
                      <a:gd name="T10" fmla="*/ 68 w 124"/>
                      <a:gd name="T11" fmla="*/ 0 h 105"/>
                      <a:gd name="T12" fmla="*/ 83 w 124"/>
                      <a:gd name="T13" fmla="*/ 3 h 105"/>
                      <a:gd name="T14" fmla="*/ 98 w 124"/>
                      <a:gd name="T15" fmla="*/ 5 h 105"/>
                      <a:gd name="T16" fmla="*/ 110 w 124"/>
                      <a:gd name="T17" fmla="*/ 14 h 105"/>
                      <a:gd name="T18" fmla="*/ 124 w 124"/>
                      <a:gd name="T19" fmla="*/ 23 h 105"/>
                      <a:gd name="T20" fmla="*/ 124 w 124"/>
                      <a:gd name="T21" fmla="*/ 105 h 105"/>
                      <a:gd name="T22" fmla="*/ 110 w 124"/>
                      <a:gd name="T23" fmla="*/ 95 h 105"/>
                      <a:gd name="T24" fmla="*/ 98 w 124"/>
                      <a:gd name="T25" fmla="*/ 89 h 105"/>
                      <a:gd name="T26" fmla="*/ 83 w 124"/>
                      <a:gd name="T27" fmla="*/ 86 h 105"/>
                      <a:gd name="T28" fmla="*/ 68 w 124"/>
                      <a:gd name="T29" fmla="*/ 83 h 105"/>
                      <a:gd name="T30" fmla="*/ 57 w 124"/>
                      <a:gd name="T31" fmla="*/ 85 h 105"/>
                      <a:gd name="T32" fmla="*/ 48 w 124"/>
                      <a:gd name="T33" fmla="*/ 86 h 105"/>
                      <a:gd name="T34" fmla="*/ 36 w 124"/>
                      <a:gd name="T35" fmla="*/ 89 h 105"/>
                      <a:gd name="T36" fmla="*/ 14 w 124"/>
                      <a:gd name="T37" fmla="*/ 98 h 105"/>
                      <a:gd name="T38" fmla="*/ 0 w 124"/>
                      <a:gd name="T39" fmla="*/ 103 h 105"/>
                      <a:gd name="T40" fmla="*/ 0 w 124"/>
                      <a:gd name="T41" fmla="*/ 23 h 105"/>
                      <a:gd name="T42" fmla="*/ 14 w 124"/>
                      <a:gd name="T43" fmla="*/ 14 h 10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5"/>
                      <a:gd name="T68" fmla="*/ 124 w 124"/>
                      <a:gd name="T69" fmla="*/ 105 h 10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5">
                        <a:moveTo>
                          <a:pt x="14" y="14"/>
                        </a:moveTo>
                        <a:lnTo>
                          <a:pt x="26" y="9"/>
                        </a:lnTo>
                        <a:lnTo>
                          <a:pt x="36" y="5"/>
                        </a:lnTo>
                        <a:lnTo>
                          <a:pt x="48" y="4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3"/>
                        </a:lnTo>
                        <a:lnTo>
                          <a:pt x="98" y="5"/>
                        </a:lnTo>
                        <a:lnTo>
                          <a:pt x="110" y="14"/>
                        </a:lnTo>
                        <a:lnTo>
                          <a:pt x="124" y="23"/>
                        </a:lnTo>
                        <a:lnTo>
                          <a:pt x="124" y="105"/>
                        </a:lnTo>
                        <a:lnTo>
                          <a:pt x="110" y="95"/>
                        </a:lnTo>
                        <a:lnTo>
                          <a:pt x="98" y="89"/>
                        </a:lnTo>
                        <a:lnTo>
                          <a:pt x="83" y="86"/>
                        </a:lnTo>
                        <a:lnTo>
                          <a:pt x="68" y="83"/>
                        </a:lnTo>
                        <a:lnTo>
                          <a:pt x="57" y="85"/>
                        </a:lnTo>
                        <a:lnTo>
                          <a:pt x="48" y="86"/>
                        </a:lnTo>
                        <a:lnTo>
                          <a:pt x="36" y="89"/>
                        </a:lnTo>
                        <a:lnTo>
                          <a:pt x="14" y="98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86" name="Freeform 121"/>
                  <p:cNvSpPr>
                    <a:spLocks/>
                  </p:cNvSpPr>
                  <p:nvPr/>
                </p:nvSpPr>
                <p:spPr bwMode="auto">
                  <a:xfrm>
                    <a:off x="3205" y="2442"/>
                    <a:ext cx="124" cy="107"/>
                  </a:xfrm>
                  <a:custGeom>
                    <a:avLst/>
                    <a:gdLst>
                      <a:gd name="T0" fmla="*/ 14 w 124"/>
                      <a:gd name="T1" fmla="*/ 14 h 107"/>
                      <a:gd name="T2" fmla="*/ 26 w 124"/>
                      <a:gd name="T3" fmla="*/ 10 h 107"/>
                      <a:gd name="T4" fmla="*/ 36 w 124"/>
                      <a:gd name="T5" fmla="*/ 5 h 107"/>
                      <a:gd name="T6" fmla="*/ 48 w 124"/>
                      <a:gd name="T7" fmla="*/ 1 h 107"/>
                      <a:gd name="T8" fmla="*/ 57 w 124"/>
                      <a:gd name="T9" fmla="*/ 1 h 107"/>
                      <a:gd name="T10" fmla="*/ 68 w 124"/>
                      <a:gd name="T11" fmla="*/ 0 h 107"/>
                      <a:gd name="T12" fmla="*/ 83 w 124"/>
                      <a:gd name="T13" fmla="*/ 1 h 107"/>
                      <a:gd name="T14" fmla="*/ 98 w 124"/>
                      <a:gd name="T15" fmla="*/ 6 h 107"/>
                      <a:gd name="T16" fmla="*/ 110 w 124"/>
                      <a:gd name="T17" fmla="*/ 13 h 107"/>
                      <a:gd name="T18" fmla="*/ 124 w 124"/>
                      <a:gd name="T19" fmla="*/ 20 h 107"/>
                      <a:gd name="T20" fmla="*/ 124 w 124"/>
                      <a:gd name="T21" fmla="*/ 107 h 107"/>
                      <a:gd name="T22" fmla="*/ 110 w 124"/>
                      <a:gd name="T23" fmla="*/ 98 h 107"/>
                      <a:gd name="T24" fmla="*/ 98 w 124"/>
                      <a:gd name="T25" fmla="*/ 90 h 107"/>
                      <a:gd name="T26" fmla="*/ 83 w 124"/>
                      <a:gd name="T27" fmla="*/ 87 h 107"/>
                      <a:gd name="T28" fmla="*/ 68 w 124"/>
                      <a:gd name="T29" fmla="*/ 84 h 107"/>
                      <a:gd name="T30" fmla="*/ 57 w 124"/>
                      <a:gd name="T31" fmla="*/ 84 h 107"/>
                      <a:gd name="T32" fmla="*/ 48 w 124"/>
                      <a:gd name="T33" fmla="*/ 88 h 107"/>
                      <a:gd name="T34" fmla="*/ 36 w 124"/>
                      <a:gd name="T35" fmla="*/ 90 h 107"/>
                      <a:gd name="T36" fmla="*/ 14 w 124"/>
                      <a:gd name="T37" fmla="*/ 99 h 107"/>
                      <a:gd name="T38" fmla="*/ 0 w 124"/>
                      <a:gd name="T39" fmla="*/ 103 h 107"/>
                      <a:gd name="T40" fmla="*/ 0 w 124"/>
                      <a:gd name="T41" fmla="*/ 23 h 107"/>
                      <a:gd name="T42" fmla="*/ 14 w 124"/>
                      <a:gd name="T43" fmla="*/ 14 h 10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7"/>
                      <a:gd name="T68" fmla="*/ 124 w 124"/>
                      <a:gd name="T69" fmla="*/ 107 h 107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7">
                        <a:moveTo>
                          <a:pt x="14" y="14"/>
                        </a:moveTo>
                        <a:lnTo>
                          <a:pt x="26" y="10"/>
                        </a:lnTo>
                        <a:lnTo>
                          <a:pt x="36" y="5"/>
                        </a:lnTo>
                        <a:lnTo>
                          <a:pt x="48" y="1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1"/>
                        </a:lnTo>
                        <a:lnTo>
                          <a:pt x="98" y="6"/>
                        </a:lnTo>
                        <a:lnTo>
                          <a:pt x="110" y="13"/>
                        </a:lnTo>
                        <a:lnTo>
                          <a:pt x="124" y="20"/>
                        </a:lnTo>
                        <a:lnTo>
                          <a:pt x="124" y="107"/>
                        </a:lnTo>
                        <a:lnTo>
                          <a:pt x="110" y="98"/>
                        </a:lnTo>
                        <a:lnTo>
                          <a:pt x="98" y="90"/>
                        </a:lnTo>
                        <a:lnTo>
                          <a:pt x="83" y="87"/>
                        </a:lnTo>
                        <a:lnTo>
                          <a:pt x="68" y="84"/>
                        </a:lnTo>
                        <a:lnTo>
                          <a:pt x="57" y="84"/>
                        </a:lnTo>
                        <a:lnTo>
                          <a:pt x="48" y="88"/>
                        </a:lnTo>
                        <a:lnTo>
                          <a:pt x="36" y="90"/>
                        </a:lnTo>
                        <a:lnTo>
                          <a:pt x="14" y="99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87" name="Freeform 122"/>
                  <p:cNvSpPr>
                    <a:spLocks/>
                  </p:cNvSpPr>
                  <p:nvPr/>
                </p:nvSpPr>
                <p:spPr bwMode="auto">
                  <a:xfrm>
                    <a:off x="3205" y="2613"/>
                    <a:ext cx="124" cy="104"/>
                  </a:xfrm>
                  <a:custGeom>
                    <a:avLst/>
                    <a:gdLst>
                      <a:gd name="T0" fmla="*/ 14 w 124"/>
                      <a:gd name="T1" fmla="*/ 14 h 104"/>
                      <a:gd name="T2" fmla="*/ 26 w 124"/>
                      <a:gd name="T3" fmla="*/ 9 h 104"/>
                      <a:gd name="T4" fmla="*/ 36 w 124"/>
                      <a:gd name="T5" fmla="*/ 5 h 104"/>
                      <a:gd name="T6" fmla="*/ 48 w 124"/>
                      <a:gd name="T7" fmla="*/ 3 h 104"/>
                      <a:gd name="T8" fmla="*/ 57 w 124"/>
                      <a:gd name="T9" fmla="*/ 0 h 104"/>
                      <a:gd name="T10" fmla="*/ 68 w 124"/>
                      <a:gd name="T11" fmla="*/ 0 h 104"/>
                      <a:gd name="T12" fmla="*/ 83 w 124"/>
                      <a:gd name="T13" fmla="*/ 1 h 104"/>
                      <a:gd name="T14" fmla="*/ 98 w 124"/>
                      <a:gd name="T15" fmla="*/ 5 h 104"/>
                      <a:gd name="T16" fmla="*/ 110 w 124"/>
                      <a:gd name="T17" fmla="*/ 13 h 104"/>
                      <a:gd name="T18" fmla="*/ 124 w 124"/>
                      <a:gd name="T19" fmla="*/ 21 h 104"/>
                      <a:gd name="T20" fmla="*/ 124 w 124"/>
                      <a:gd name="T21" fmla="*/ 104 h 104"/>
                      <a:gd name="T22" fmla="*/ 110 w 124"/>
                      <a:gd name="T23" fmla="*/ 95 h 104"/>
                      <a:gd name="T24" fmla="*/ 98 w 124"/>
                      <a:gd name="T25" fmla="*/ 89 h 104"/>
                      <a:gd name="T26" fmla="*/ 83 w 124"/>
                      <a:gd name="T27" fmla="*/ 85 h 104"/>
                      <a:gd name="T28" fmla="*/ 68 w 124"/>
                      <a:gd name="T29" fmla="*/ 83 h 104"/>
                      <a:gd name="T30" fmla="*/ 57 w 124"/>
                      <a:gd name="T31" fmla="*/ 84 h 104"/>
                      <a:gd name="T32" fmla="*/ 48 w 124"/>
                      <a:gd name="T33" fmla="*/ 85 h 104"/>
                      <a:gd name="T34" fmla="*/ 36 w 124"/>
                      <a:gd name="T35" fmla="*/ 89 h 104"/>
                      <a:gd name="T36" fmla="*/ 14 w 124"/>
                      <a:gd name="T37" fmla="*/ 98 h 104"/>
                      <a:gd name="T38" fmla="*/ 0 w 124"/>
                      <a:gd name="T39" fmla="*/ 103 h 104"/>
                      <a:gd name="T40" fmla="*/ 0 w 124"/>
                      <a:gd name="T41" fmla="*/ 23 h 104"/>
                      <a:gd name="T42" fmla="*/ 14 w 124"/>
                      <a:gd name="T43" fmla="*/ 14 h 10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4"/>
                      <a:gd name="T68" fmla="*/ 124 w 124"/>
                      <a:gd name="T69" fmla="*/ 104 h 104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4">
                        <a:moveTo>
                          <a:pt x="14" y="14"/>
                        </a:moveTo>
                        <a:lnTo>
                          <a:pt x="26" y="9"/>
                        </a:lnTo>
                        <a:lnTo>
                          <a:pt x="36" y="5"/>
                        </a:lnTo>
                        <a:lnTo>
                          <a:pt x="48" y="3"/>
                        </a:lnTo>
                        <a:lnTo>
                          <a:pt x="57" y="0"/>
                        </a:lnTo>
                        <a:lnTo>
                          <a:pt x="68" y="0"/>
                        </a:lnTo>
                        <a:lnTo>
                          <a:pt x="83" y="1"/>
                        </a:lnTo>
                        <a:lnTo>
                          <a:pt x="98" y="5"/>
                        </a:lnTo>
                        <a:lnTo>
                          <a:pt x="110" y="13"/>
                        </a:lnTo>
                        <a:lnTo>
                          <a:pt x="124" y="21"/>
                        </a:lnTo>
                        <a:lnTo>
                          <a:pt x="124" y="104"/>
                        </a:lnTo>
                        <a:lnTo>
                          <a:pt x="110" y="95"/>
                        </a:lnTo>
                        <a:lnTo>
                          <a:pt x="98" y="89"/>
                        </a:lnTo>
                        <a:lnTo>
                          <a:pt x="83" y="85"/>
                        </a:lnTo>
                        <a:lnTo>
                          <a:pt x="68" y="83"/>
                        </a:lnTo>
                        <a:lnTo>
                          <a:pt x="57" y="84"/>
                        </a:lnTo>
                        <a:lnTo>
                          <a:pt x="48" y="85"/>
                        </a:lnTo>
                        <a:lnTo>
                          <a:pt x="36" y="89"/>
                        </a:lnTo>
                        <a:lnTo>
                          <a:pt x="14" y="98"/>
                        </a:lnTo>
                        <a:lnTo>
                          <a:pt x="0" y="103"/>
                        </a:lnTo>
                        <a:lnTo>
                          <a:pt x="0" y="23"/>
                        </a:lnTo>
                        <a:lnTo>
                          <a:pt x="14" y="14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88" name="Freeform 123"/>
                  <p:cNvSpPr>
                    <a:spLocks/>
                  </p:cNvSpPr>
                  <p:nvPr/>
                </p:nvSpPr>
                <p:spPr bwMode="auto">
                  <a:xfrm>
                    <a:off x="3205" y="2784"/>
                    <a:ext cx="124" cy="105"/>
                  </a:xfrm>
                  <a:custGeom>
                    <a:avLst/>
                    <a:gdLst>
                      <a:gd name="T0" fmla="*/ 14 w 124"/>
                      <a:gd name="T1" fmla="*/ 15 h 105"/>
                      <a:gd name="T2" fmla="*/ 26 w 124"/>
                      <a:gd name="T3" fmla="*/ 9 h 105"/>
                      <a:gd name="T4" fmla="*/ 36 w 124"/>
                      <a:gd name="T5" fmla="*/ 5 h 105"/>
                      <a:gd name="T6" fmla="*/ 48 w 124"/>
                      <a:gd name="T7" fmla="*/ 3 h 105"/>
                      <a:gd name="T8" fmla="*/ 57 w 124"/>
                      <a:gd name="T9" fmla="*/ 0 h 105"/>
                      <a:gd name="T10" fmla="*/ 68 w 124"/>
                      <a:gd name="T11" fmla="*/ 0 h 105"/>
                      <a:gd name="T12" fmla="*/ 83 w 124"/>
                      <a:gd name="T13" fmla="*/ 1 h 105"/>
                      <a:gd name="T14" fmla="*/ 98 w 124"/>
                      <a:gd name="T15" fmla="*/ 5 h 105"/>
                      <a:gd name="T16" fmla="*/ 110 w 124"/>
                      <a:gd name="T17" fmla="*/ 13 h 105"/>
                      <a:gd name="T18" fmla="*/ 124 w 124"/>
                      <a:gd name="T19" fmla="*/ 21 h 105"/>
                      <a:gd name="T20" fmla="*/ 124 w 124"/>
                      <a:gd name="T21" fmla="*/ 105 h 105"/>
                      <a:gd name="T22" fmla="*/ 110 w 124"/>
                      <a:gd name="T23" fmla="*/ 96 h 105"/>
                      <a:gd name="T24" fmla="*/ 98 w 124"/>
                      <a:gd name="T25" fmla="*/ 89 h 105"/>
                      <a:gd name="T26" fmla="*/ 83 w 124"/>
                      <a:gd name="T27" fmla="*/ 86 h 105"/>
                      <a:gd name="T28" fmla="*/ 68 w 124"/>
                      <a:gd name="T29" fmla="*/ 83 h 105"/>
                      <a:gd name="T30" fmla="*/ 57 w 124"/>
                      <a:gd name="T31" fmla="*/ 84 h 105"/>
                      <a:gd name="T32" fmla="*/ 48 w 124"/>
                      <a:gd name="T33" fmla="*/ 86 h 105"/>
                      <a:gd name="T34" fmla="*/ 36 w 124"/>
                      <a:gd name="T35" fmla="*/ 89 h 105"/>
                      <a:gd name="T36" fmla="*/ 14 w 124"/>
                      <a:gd name="T37" fmla="*/ 96 h 105"/>
                      <a:gd name="T38" fmla="*/ 0 w 124"/>
                      <a:gd name="T39" fmla="*/ 103 h 105"/>
                      <a:gd name="T40" fmla="*/ 0 w 124"/>
                      <a:gd name="T41" fmla="*/ 21 h 105"/>
                      <a:gd name="T42" fmla="*/ 14 w 124"/>
                      <a:gd name="T43" fmla="*/ 15 h 10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105"/>
                      <a:gd name="T68" fmla="*/ 124 w 124"/>
                      <a:gd name="T69" fmla="*/ 105 h 10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105">
                        <a:moveTo>
                          <a:pt x="14" y="15"/>
                        </a:moveTo>
                        <a:lnTo>
                          <a:pt x="26" y="9"/>
                        </a:lnTo>
                        <a:lnTo>
                          <a:pt x="36" y="5"/>
                        </a:lnTo>
                        <a:lnTo>
                          <a:pt x="48" y="3"/>
                        </a:lnTo>
                        <a:lnTo>
                          <a:pt x="57" y="0"/>
                        </a:lnTo>
                        <a:lnTo>
                          <a:pt x="68" y="0"/>
                        </a:lnTo>
                        <a:lnTo>
                          <a:pt x="83" y="1"/>
                        </a:lnTo>
                        <a:lnTo>
                          <a:pt x="98" y="5"/>
                        </a:lnTo>
                        <a:lnTo>
                          <a:pt x="110" y="13"/>
                        </a:lnTo>
                        <a:lnTo>
                          <a:pt x="124" y="21"/>
                        </a:lnTo>
                        <a:lnTo>
                          <a:pt x="124" y="105"/>
                        </a:lnTo>
                        <a:lnTo>
                          <a:pt x="110" y="96"/>
                        </a:lnTo>
                        <a:lnTo>
                          <a:pt x="98" y="89"/>
                        </a:lnTo>
                        <a:lnTo>
                          <a:pt x="83" y="86"/>
                        </a:lnTo>
                        <a:lnTo>
                          <a:pt x="68" y="83"/>
                        </a:lnTo>
                        <a:lnTo>
                          <a:pt x="57" y="84"/>
                        </a:lnTo>
                        <a:lnTo>
                          <a:pt x="48" y="86"/>
                        </a:lnTo>
                        <a:lnTo>
                          <a:pt x="36" y="89"/>
                        </a:lnTo>
                        <a:lnTo>
                          <a:pt x="14" y="96"/>
                        </a:lnTo>
                        <a:lnTo>
                          <a:pt x="0" y="103"/>
                        </a:lnTo>
                        <a:lnTo>
                          <a:pt x="0" y="21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89" name="Freeform 124"/>
                  <p:cNvSpPr>
                    <a:spLocks/>
                  </p:cNvSpPr>
                  <p:nvPr/>
                </p:nvSpPr>
                <p:spPr bwMode="auto">
                  <a:xfrm>
                    <a:off x="3205" y="945"/>
                    <a:ext cx="124" cy="72"/>
                  </a:xfrm>
                  <a:custGeom>
                    <a:avLst/>
                    <a:gdLst>
                      <a:gd name="T0" fmla="*/ 14 w 124"/>
                      <a:gd name="T1" fmla="*/ 15 h 72"/>
                      <a:gd name="T2" fmla="*/ 26 w 124"/>
                      <a:gd name="T3" fmla="*/ 10 h 72"/>
                      <a:gd name="T4" fmla="*/ 36 w 124"/>
                      <a:gd name="T5" fmla="*/ 6 h 72"/>
                      <a:gd name="T6" fmla="*/ 48 w 124"/>
                      <a:gd name="T7" fmla="*/ 4 h 72"/>
                      <a:gd name="T8" fmla="*/ 57 w 124"/>
                      <a:gd name="T9" fmla="*/ 1 h 72"/>
                      <a:gd name="T10" fmla="*/ 68 w 124"/>
                      <a:gd name="T11" fmla="*/ 0 h 72"/>
                      <a:gd name="T12" fmla="*/ 83 w 124"/>
                      <a:gd name="T13" fmla="*/ 4 h 72"/>
                      <a:gd name="T14" fmla="*/ 98 w 124"/>
                      <a:gd name="T15" fmla="*/ 8 h 72"/>
                      <a:gd name="T16" fmla="*/ 110 w 124"/>
                      <a:gd name="T17" fmla="*/ 14 h 72"/>
                      <a:gd name="T18" fmla="*/ 124 w 124"/>
                      <a:gd name="T19" fmla="*/ 23 h 72"/>
                      <a:gd name="T20" fmla="*/ 124 w 124"/>
                      <a:gd name="T21" fmla="*/ 72 h 72"/>
                      <a:gd name="T22" fmla="*/ 110 w 124"/>
                      <a:gd name="T23" fmla="*/ 63 h 72"/>
                      <a:gd name="T24" fmla="*/ 98 w 124"/>
                      <a:gd name="T25" fmla="*/ 56 h 72"/>
                      <a:gd name="T26" fmla="*/ 83 w 124"/>
                      <a:gd name="T27" fmla="*/ 52 h 72"/>
                      <a:gd name="T28" fmla="*/ 68 w 124"/>
                      <a:gd name="T29" fmla="*/ 51 h 72"/>
                      <a:gd name="T30" fmla="*/ 57 w 124"/>
                      <a:gd name="T31" fmla="*/ 51 h 72"/>
                      <a:gd name="T32" fmla="*/ 48 w 124"/>
                      <a:gd name="T33" fmla="*/ 53 h 72"/>
                      <a:gd name="T34" fmla="*/ 36 w 124"/>
                      <a:gd name="T35" fmla="*/ 56 h 72"/>
                      <a:gd name="T36" fmla="*/ 14 w 124"/>
                      <a:gd name="T37" fmla="*/ 64 h 72"/>
                      <a:gd name="T38" fmla="*/ 0 w 124"/>
                      <a:gd name="T39" fmla="*/ 68 h 72"/>
                      <a:gd name="T40" fmla="*/ 0 w 124"/>
                      <a:gd name="T41" fmla="*/ 24 h 72"/>
                      <a:gd name="T42" fmla="*/ 14 w 124"/>
                      <a:gd name="T43" fmla="*/ 15 h 72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24"/>
                      <a:gd name="T67" fmla="*/ 0 h 72"/>
                      <a:gd name="T68" fmla="*/ 124 w 124"/>
                      <a:gd name="T69" fmla="*/ 72 h 72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24" h="72">
                        <a:moveTo>
                          <a:pt x="14" y="15"/>
                        </a:moveTo>
                        <a:lnTo>
                          <a:pt x="26" y="10"/>
                        </a:lnTo>
                        <a:lnTo>
                          <a:pt x="36" y="6"/>
                        </a:lnTo>
                        <a:lnTo>
                          <a:pt x="48" y="4"/>
                        </a:lnTo>
                        <a:lnTo>
                          <a:pt x="57" y="1"/>
                        </a:lnTo>
                        <a:lnTo>
                          <a:pt x="68" y="0"/>
                        </a:lnTo>
                        <a:lnTo>
                          <a:pt x="83" y="4"/>
                        </a:lnTo>
                        <a:lnTo>
                          <a:pt x="98" y="8"/>
                        </a:lnTo>
                        <a:lnTo>
                          <a:pt x="110" y="14"/>
                        </a:lnTo>
                        <a:lnTo>
                          <a:pt x="124" y="23"/>
                        </a:lnTo>
                        <a:lnTo>
                          <a:pt x="124" y="72"/>
                        </a:lnTo>
                        <a:lnTo>
                          <a:pt x="110" y="63"/>
                        </a:lnTo>
                        <a:lnTo>
                          <a:pt x="98" y="56"/>
                        </a:lnTo>
                        <a:lnTo>
                          <a:pt x="83" y="52"/>
                        </a:lnTo>
                        <a:lnTo>
                          <a:pt x="68" y="51"/>
                        </a:lnTo>
                        <a:lnTo>
                          <a:pt x="57" y="51"/>
                        </a:lnTo>
                        <a:lnTo>
                          <a:pt x="48" y="53"/>
                        </a:lnTo>
                        <a:lnTo>
                          <a:pt x="36" y="56"/>
                        </a:lnTo>
                        <a:lnTo>
                          <a:pt x="14" y="64"/>
                        </a:lnTo>
                        <a:lnTo>
                          <a:pt x="0" y="68"/>
                        </a:lnTo>
                        <a:lnTo>
                          <a:pt x="0" y="24"/>
                        </a:lnTo>
                        <a:lnTo>
                          <a:pt x="14" y="1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</p:grpSp>
          <p:grpSp>
            <p:nvGrpSpPr>
              <p:cNvPr id="4131" name="Group 125"/>
              <p:cNvGrpSpPr>
                <a:grpSpLocks/>
              </p:cNvGrpSpPr>
              <p:nvPr/>
            </p:nvGrpSpPr>
            <p:grpSpPr bwMode="auto">
              <a:xfrm>
                <a:off x="4335" y="1545"/>
                <a:ext cx="575" cy="1119"/>
                <a:chOff x="1969" y="962"/>
                <a:chExt cx="1251" cy="2318"/>
              </a:xfrm>
            </p:grpSpPr>
            <p:grpSp>
              <p:nvGrpSpPr>
                <p:cNvPr id="4132" name="Group 126"/>
                <p:cNvGrpSpPr>
                  <a:grpSpLocks/>
                </p:cNvGrpSpPr>
                <p:nvPr/>
              </p:nvGrpSpPr>
              <p:grpSpPr bwMode="auto">
                <a:xfrm>
                  <a:off x="2070" y="962"/>
                  <a:ext cx="1150" cy="2274"/>
                  <a:chOff x="2070" y="962"/>
                  <a:chExt cx="1150" cy="2274"/>
                </a:xfrm>
              </p:grpSpPr>
              <p:sp>
                <p:nvSpPr>
                  <p:cNvPr id="4167" name="Freeform 127"/>
                  <p:cNvSpPr>
                    <a:spLocks/>
                  </p:cNvSpPr>
                  <p:nvPr/>
                </p:nvSpPr>
                <p:spPr bwMode="auto">
                  <a:xfrm>
                    <a:off x="2070" y="1195"/>
                    <a:ext cx="895" cy="2041"/>
                  </a:xfrm>
                  <a:custGeom>
                    <a:avLst/>
                    <a:gdLst>
                      <a:gd name="T0" fmla="*/ 895 w 895"/>
                      <a:gd name="T1" fmla="*/ 0 h 2041"/>
                      <a:gd name="T2" fmla="*/ 0 w 895"/>
                      <a:gd name="T3" fmla="*/ 406 h 2041"/>
                      <a:gd name="T4" fmla="*/ 0 w 895"/>
                      <a:gd name="T5" fmla="*/ 1996 h 2041"/>
                      <a:gd name="T6" fmla="*/ 895 w 895"/>
                      <a:gd name="T7" fmla="*/ 2041 h 2041"/>
                      <a:gd name="T8" fmla="*/ 895 w 895"/>
                      <a:gd name="T9" fmla="*/ 0 h 20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5"/>
                      <a:gd name="T16" fmla="*/ 0 h 2041"/>
                      <a:gd name="T17" fmla="*/ 895 w 895"/>
                      <a:gd name="T18" fmla="*/ 2041 h 20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5" h="2041">
                        <a:moveTo>
                          <a:pt x="895" y="0"/>
                        </a:moveTo>
                        <a:lnTo>
                          <a:pt x="0" y="406"/>
                        </a:lnTo>
                        <a:lnTo>
                          <a:pt x="0" y="1996"/>
                        </a:lnTo>
                        <a:lnTo>
                          <a:pt x="895" y="2041"/>
                        </a:lnTo>
                        <a:lnTo>
                          <a:pt x="895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68" name="Line 1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1" y="1474"/>
                    <a:ext cx="131" cy="58"/>
                  </a:xfrm>
                  <a:prstGeom prst="line">
                    <a:avLst/>
                  </a:prstGeom>
                  <a:noFill/>
                  <a:ln w="38100">
                    <a:solidFill>
                      <a:srgbClr val="66FF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69" name="Freeform 129"/>
                  <p:cNvSpPr>
                    <a:spLocks/>
                  </p:cNvSpPr>
                  <p:nvPr/>
                </p:nvSpPr>
                <p:spPr bwMode="auto">
                  <a:xfrm>
                    <a:off x="2668" y="962"/>
                    <a:ext cx="552" cy="2272"/>
                  </a:xfrm>
                  <a:custGeom>
                    <a:avLst/>
                    <a:gdLst>
                      <a:gd name="T0" fmla="*/ 0 w 552"/>
                      <a:gd name="T1" fmla="*/ 276 h 2272"/>
                      <a:gd name="T2" fmla="*/ 552 w 552"/>
                      <a:gd name="T3" fmla="*/ 0 h 2272"/>
                      <a:gd name="T4" fmla="*/ 552 w 552"/>
                      <a:gd name="T5" fmla="*/ 2272 h 2272"/>
                      <a:gd name="T6" fmla="*/ 0 w 552"/>
                      <a:gd name="T7" fmla="*/ 2257 h 2272"/>
                      <a:gd name="T8" fmla="*/ 8 w 552"/>
                      <a:gd name="T9" fmla="*/ 270 h 2272"/>
                      <a:gd name="T10" fmla="*/ 0 w 552"/>
                      <a:gd name="T11" fmla="*/ 276 h 227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52"/>
                      <a:gd name="T19" fmla="*/ 0 h 2272"/>
                      <a:gd name="T20" fmla="*/ 552 w 552"/>
                      <a:gd name="T21" fmla="*/ 2272 h 227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52" h="2272">
                        <a:moveTo>
                          <a:pt x="0" y="276"/>
                        </a:moveTo>
                        <a:lnTo>
                          <a:pt x="552" y="0"/>
                        </a:lnTo>
                        <a:lnTo>
                          <a:pt x="552" y="2272"/>
                        </a:lnTo>
                        <a:lnTo>
                          <a:pt x="0" y="2257"/>
                        </a:lnTo>
                        <a:lnTo>
                          <a:pt x="8" y="270"/>
                        </a:lnTo>
                        <a:lnTo>
                          <a:pt x="0" y="276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  <p:grpSp>
              <p:nvGrpSpPr>
                <p:cNvPr id="4133" name="Group 130"/>
                <p:cNvGrpSpPr>
                  <a:grpSpLocks/>
                </p:cNvGrpSpPr>
                <p:nvPr/>
              </p:nvGrpSpPr>
              <p:grpSpPr bwMode="auto">
                <a:xfrm>
                  <a:off x="2186" y="1513"/>
                  <a:ext cx="591" cy="1239"/>
                  <a:chOff x="2186" y="1513"/>
                  <a:chExt cx="591" cy="1239"/>
                </a:xfrm>
              </p:grpSpPr>
              <p:sp>
                <p:nvSpPr>
                  <p:cNvPr id="4153" name="Freeform 131"/>
                  <p:cNvSpPr>
                    <a:spLocks/>
                  </p:cNvSpPr>
                  <p:nvPr/>
                </p:nvSpPr>
                <p:spPr bwMode="auto">
                  <a:xfrm>
                    <a:off x="2186" y="1513"/>
                    <a:ext cx="591" cy="1239"/>
                  </a:xfrm>
                  <a:custGeom>
                    <a:avLst/>
                    <a:gdLst>
                      <a:gd name="T0" fmla="*/ 591 w 591"/>
                      <a:gd name="T1" fmla="*/ 1205 h 1239"/>
                      <a:gd name="T2" fmla="*/ 591 w 591"/>
                      <a:gd name="T3" fmla="*/ 0 h 1239"/>
                      <a:gd name="T4" fmla="*/ 0 w 591"/>
                      <a:gd name="T5" fmla="*/ 217 h 1239"/>
                      <a:gd name="T6" fmla="*/ 0 w 591"/>
                      <a:gd name="T7" fmla="*/ 1239 h 1239"/>
                      <a:gd name="T8" fmla="*/ 591 w 591"/>
                      <a:gd name="T9" fmla="*/ 1205 h 12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1"/>
                      <a:gd name="T16" fmla="*/ 0 h 1239"/>
                      <a:gd name="T17" fmla="*/ 591 w 591"/>
                      <a:gd name="T18" fmla="*/ 1239 h 12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1" h="1239">
                        <a:moveTo>
                          <a:pt x="591" y="1205"/>
                        </a:moveTo>
                        <a:lnTo>
                          <a:pt x="591" y="0"/>
                        </a:lnTo>
                        <a:lnTo>
                          <a:pt x="0" y="217"/>
                        </a:lnTo>
                        <a:lnTo>
                          <a:pt x="0" y="1239"/>
                        </a:lnTo>
                        <a:lnTo>
                          <a:pt x="591" y="120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54" name="Freeform 132"/>
                  <p:cNvSpPr>
                    <a:spLocks/>
                  </p:cNvSpPr>
                  <p:nvPr/>
                </p:nvSpPr>
                <p:spPr bwMode="auto">
                  <a:xfrm>
                    <a:off x="2221" y="1557"/>
                    <a:ext cx="527" cy="1193"/>
                  </a:xfrm>
                  <a:custGeom>
                    <a:avLst/>
                    <a:gdLst>
                      <a:gd name="T0" fmla="*/ 527 w 527"/>
                      <a:gd name="T1" fmla="*/ 1161 h 1193"/>
                      <a:gd name="T2" fmla="*/ 527 w 527"/>
                      <a:gd name="T3" fmla="*/ 0 h 1193"/>
                      <a:gd name="T4" fmla="*/ 0 w 527"/>
                      <a:gd name="T5" fmla="*/ 204 h 1193"/>
                      <a:gd name="T6" fmla="*/ 0 w 527"/>
                      <a:gd name="T7" fmla="*/ 1193 h 1193"/>
                      <a:gd name="T8" fmla="*/ 527 w 527"/>
                      <a:gd name="T9" fmla="*/ 1161 h 11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1193"/>
                      <a:gd name="T17" fmla="*/ 527 w 527"/>
                      <a:gd name="T18" fmla="*/ 1193 h 11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1193">
                        <a:moveTo>
                          <a:pt x="527" y="1161"/>
                        </a:moveTo>
                        <a:lnTo>
                          <a:pt x="527" y="0"/>
                        </a:lnTo>
                        <a:lnTo>
                          <a:pt x="0" y="204"/>
                        </a:lnTo>
                        <a:lnTo>
                          <a:pt x="0" y="1193"/>
                        </a:lnTo>
                        <a:lnTo>
                          <a:pt x="527" y="1161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55" name="Freeform 133"/>
                  <p:cNvSpPr>
                    <a:spLocks/>
                  </p:cNvSpPr>
                  <p:nvPr/>
                </p:nvSpPr>
                <p:spPr bwMode="auto">
                  <a:xfrm>
                    <a:off x="2221" y="1645"/>
                    <a:ext cx="527" cy="261"/>
                  </a:xfrm>
                  <a:custGeom>
                    <a:avLst/>
                    <a:gdLst>
                      <a:gd name="T0" fmla="*/ 527 w 527"/>
                      <a:gd name="T1" fmla="*/ 86 h 261"/>
                      <a:gd name="T2" fmla="*/ 527 w 527"/>
                      <a:gd name="T3" fmla="*/ 0 h 261"/>
                      <a:gd name="T4" fmla="*/ 0 w 527"/>
                      <a:gd name="T5" fmla="*/ 195 h 261"/>
                      <a:gd name="T6" fmla="*/ 0 w 527"/>
                      <a:gd name="T7" fmla="*/ 261 h 261"/>
                      <a:gd name="T8" fmla="*/ 527 w 527"/>
                      <a:gd name="T9" fmla="*/ 86 h 26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261"/>
                      <a:gd name="T17" fmla="*/ 527 w 527"/>
                      <a:gd name="T18" fmla="*/ 261 h 26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261">
                        <a:moveTo>
                          <a:pt x="527" y="86"/>
                        </a:moveTo>
                        <a:lnTo>
                          <a:pt x="527" y="0"/>
                        </a:lnTo>
                        <a:lnTo>
                          <a:pt x="0" y="195"/>
                        </a:lnTo>
                        <a:lnTo>
                          <a:pt x="0" y="261"/>
                        </a:lnTo>
                        <a:lnTo>
                          <a:pt x="527" y="86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56" name="Freeform 134"/>
                  <p:cNvSpPr>
                    <a:spLocks/>
                  </p:cNvSpPr>
                  <p:nvPr/>
                </p:nvSpPr>
                <p:spPr bwMode="auto">
                  <a:xfrm>
                    <a:off x="2221" y="1829"/>
                    <a:ext cx="527" cy="226"/>
                  </a:xfrm>
                  <a:custGeom>
                    <a:avLst/>
                    <a:gdLst>
                      <a:gd name="T0" fmla="*/ 527 w 527"/>
                      <a:gd name="T1" fmla="*/ 80 h 226"/>
                      <a:gd name="T2" fmla="*/ 527 w 527"/>
                      <a:gd name="T3" fmla="*/ 0 h 226"/>
                      <a:gd name="T4" fmla="*/ 0 w 527"/>
                      <a:gd name="T5" fmla="*/ 160 h 226"/>
                      <a:gd name="T6" fmla="*/ 0 w 527"/>
                      <a:gd name="T7" fmla="*/ 226 h 226"/>
                      <a:gd name="T8" fmla="*/ 527 w 527"/>
                      <a:gd name="T9" fmla="*/ 80 h 2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226"/>
                      <a:gd name="T17" fmla="*/ 527 w 527"/>
                      <a:gd name="T18" fmla="*/ 226 h 2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226">
                        <a:moveTo>
                          <a:pt x="527" y="80"/>
                        </a:moveTo>
                        <a:lnTo>
                          <a:pt x="527" y="0"/>
                        </a:lnTo>
                        <a:lnTo>
                          <a:pt x="0" y="160"/>
                        </a:lnTo>
                        <a:lnTo>
                          <a:pt x="0" y="226"/>
                        </a:lnTo>
                        <a:lnTo>
                          <a:pt x="527" y="8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57" name="Freeform 135"/>
                  <p:cNvSpPr>
                    <a:spLocks/>
                  </p:cNvSpPr>
                  <p:nvPr/>
                </p:nvSpPr>
                <p:spPr bwMode="auto">
                  <a:xfrm>
                    <a:off x="2222" y="2006"/>
                    <a:ext cx="527" cy="211"/>
                  </a:xfrm>
                  <a:custGeom>
                    <a:avLst/>
                    <a:gdLst>
                      <a:gd name="T0" fmla="*/ 527 w 527"/>
                      <a:gd name="T1" fmla="*/ 87 h 211"/>
                      <a:gd name="T2" fmla="*/ 527 w 527"/>
                      <a:gd name="T3" fmla="*/ 0 h 211"/>
                      <a:gd name="T4" fmla="*/ 0 w 527"/>
                      <a:gd name="T5" fmla="*/ 145 h 211"/>
                      <a:gd name="T6" fmla="*/ 0 w 527"/>
                      <a:gd name="T7" fmla="*/ 211 h 211"/>
                      <a:gd name="T8" fmla="*/ 527 w 527"/>
                      <a:gd name="T9" fmla="*/ 87 h 2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211"/>
                      <a:gd name="T17" fmla="*/ 527 w 527"/>
                      <a:gd name="T18" fmla="*/ 211 h 2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211">
                        <a:moveTo>
                          <a:pt x="527" y="87"/>
                        </a:moveTo>
                        <a:lnTo>
                          <a:pt x="527" y="0"/>
                        </a:lnTo>
                        <a:lnTo>
                          <a:pt x="0" y="145"/>
                        </a:lnTo>
                        <a:lnTo>
                          <a:pt x="0" y="211"/>
                        </a:lnTo>
                        <a:lnTo>
                          <a:pt x="527" y="87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58" name="Freeform 136"/>
                  <p:cNvSpPr>
                    <a:spLocks/>
                  </p:cNvSpPr>
                  <p:nvPr/>
                </p:nvSpPr>
                <p:spPr bwMode="auto">
                  <a:xfrm>
                    <a:off x="2220" y="2179"/>
                    <a:ext cx="529" cy="196"/>
                  </a:xfrm>
                  <a:custGeom>
                    <a:avLst/>
                    <a:gdLst>
                      <a:gd name="T0" fmla="*/ 529 w 529"/>
                      <a:gd name="T1" fmla="*/ 95 h 196"/>
                      <a:gd name="T2" fmla="*/ 529 w 529"/>
                      <a:gd name="T3" fmla="*/ 0 h 196"/>
                      <a:gd name="T4" fmla="*/ 0 w 529"/>
                      <a:gd name="T5" fmla="*/ 116 h 196"/>
                      <a:gd name="T6" fmla="*/ 0 w 529"/>
                      <a:gd name="T7" fmla="*/ 196 h 196"/>
                      <a:gd name="T8" fmla="*/ 529 w 529"/>
                      <a:gd name="T9" fmla="*/ 95 h 19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9"/>
                      <a:gd name="T16" fmla="*/ 0 h 196"/>
                      <a:gd name="T17" fmla="*/ 529 w 529"/>
                      <a:gd name="T18" fmla="*/ 196 h 19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9" h="196">
                        <a:moveTo>
                          <a:pt x="529" y="95"/>
                        </a:moveTo>
                        <a:lnTo>
                          <a:pt x="529" y="0"/>
                        </a:lnTo>
                        <a:lnTo>
                          <a:pt x="0" y="116"/>
                        </a:lnTo>
                        <a:lnTo>
                          <a:pt x="0" y="196"/>
                        </a:lnTo>
                        <a:lnTo>
                          <a:pt x="529" y="95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59" name="Freeform 137"/>
                  <p:cNvSpPr>
                    <a:spLocks/>
                  </p:cNvSpPr>
                  <p:nvPr/>
                </p:nvSpPr>
                <p:spPr bwMode="auto">
                  <a:xfrm>
                    <a:off x="2222" y="2362"/>
                    <a:ext cx="527" cy="167"/>
                  </a:xfrm>
                  <a:custGeom>
                    <a:avLst/>
                    <a:gdLst>
                      <a:gd name="T0" fmla="*/ 527 w 527"/>
                      <a:gd name="T1" fmla="*/ 0 h 167"/>
                      <a:gd name="T2" fmla="*/ 0 w 527"/>
                      <a:gd name="T3" fmla="*/ 95 h 167"/>
                      <a:gd name="T4" fmla="*/ 0 w 527"/>
                      <a:gd name="T5" fmla="*/ 167 h 167"/>
                      <a:gd name="T6" fmla="*/ 527 w 527"/>
                      <a:gd name="T7" fmla="*/ 87 h 167"/>
                      <a:gd name="T8" fmla="*/ 527 w 527"/>
                      <a:gd name="T9" fmla="*/ 0 h 1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167"/>
                      <a:gd name="T17" fmla="*/ 527 w 527"/>
                      <a:gd name="T18" fmla="*/ 167 h 1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167">
                        <a:moveTo>
                          <a:pt x="527" y="0"/>
                        </a:moveTo>
                        <a:lnTo>
                          <a:pt x="0" y="95"/>
                        </a:lnTo>
                        <a:lnTo>
                          <a:pt x="0" y="167"/>
                        </a:lnTo>
                        <a:lnTo>
                          <a:pt x="527" y="87"/>
                        </a:lnTo>
                        <a:lnTo>
                          <a:pt x="527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60" name="Freeform 138"/>
                  <p:cNvSpPr>
                    <a:spLocks/>
                  </p:cNvSpPr>
                  <p:nvPr/>
                </p:nvSpPr>
                <p:spPr bwMode="auto">
                  <a:xfrm>
                    <a:off x="2221" y="2544"/>
                    <a:ext cx="527" cy="152"/>
                  </a:xfrm>
                  <a:custGeom>
                    <a:avLst/>
                    <a:gdLst>
                      <a:gd name="T0" fmla="*/ 0 w 527"/>
                      <a:gd name="T1" fmla="*/ 152 h 152"/>
                      <a:gd name="T2" fmla="*/ 527 w 527"/>
                      <a:gd name="T3" fmla="*/ 94 h 152"/>
                      <a:gd name="T4" fmla="*/ 527 w 527"/>
                      <a:gd name="T5" fmla="*/ 0 h 152"/>
                      <a:gd name="T6" fmla="*/ 0 w 527"/>
                      <a:gd name="T7" fmla="*/ 65 h 152"/>
                      <a:gd name="T8" fmla="*/ 0 w 527"/>
                      <a:gd name="T9" fmla="*/ 152 h 1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7"/>
                      <a:gd name="T16" fmla="*/ 0 h 152"/>
                      <a:gd name="T17" fmla="*/ 527 w 527"/>
                      <a:gd name="T18" fmla="*/ 152 h 1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7" h="152">
                        <a:moveTo>
                          <a:pt x="0" y="152"/>
                        </a:moveTo>
                        <a:lnTo>
                          <a:pt x="527" y="94"/>
                        </a:lnTo>
                        <a:lnTo>
                          <a:pt x="527" y="0"/>
                        </a:lnTo>
                        <a:lnTo>
                          <a:pt x="0" y="65"/>
                        </a:lnTo>
                        <a:lnTo>
                          <a:pt x="0" y="152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61" name="Freeform 139"/>
                  <p:cNvSpPr>
                    <a:spLocks/>
                  </p:cNvSpPr>
                  <p:nvPr/>
                </p:nvSpPr>
                <p:spPr bwMode="auto">
                  <a:xfrm>
                    <a:off x="2591" y="1576"/>
                    <a:ext cx="78" cy="1151"/>
                  </a:xfrm>
                  <a:custGeom>
                    <a:avLst/>
                    <a:gdLst>
                      <a:gd name="T0" fmla="*/ 78 w 78"/>
                      <a:gd name="T1" fmla="*/ 0 h 1151"/>
                      <a:gd name="T2" fmla="*/ 78 w 78"/>
                      <a:gd name="T3" fmla="*/ 1148 h 1151"/>
                      <a:gd name="T4" fmla="*/ 0 w 78"/>
                      <a:gd name="T5" fmla="*/ 1151 h 1151"/>
                      <a:gd name="T6" fmla="*/ 0 w 78"/>
                      <a:gd name="T7" fmla="*/ 30 h 1151"/>
                      <a:gd name="T8" fmla="*/ 78 w 78"/>
                      <a:gd name="T9" fmla="*/ 0 h 11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8"/>
                      <a:gd name="T16" fmla="*/ 0 h 1151"/>
                      <a:gd name="T17" fmla="*/ 78 w 78"/>
                      <a:gd name="T18" fmla="*/ 1151 h 11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8" h="1151">
                        <a:moveTo>
                          <a:pt x="78" y="0"/>
                        </a:moveTo>
                        <a:lnTo>
                          <a:pt x="78" y="1148"/>
                        </a:lnTo>
                        <a:lnTo>
                          <a:pt x="0" y="1151"/>
                        </a:lnTo>
                        <a:lnTo>
                          <a:pt x="0" y="30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62" name="Freeform 140"/>
                  <p:cNvSpPr>
                    <a:spLocks/>
                  </p:cNvSpPr>
                  <p:nvPr/>
                </p:nvSpPr>
                <p:spPr bwMode="auto">
                  <a:xfrm>
                    <a:off x="2574" y="1594"/>
                    <a:ext cx="80" cy="1135"/>
                  </a:xfrm>
                  <a:custGeom>
                    <a:avLst/>
                    <a:gdLst>
                      <a:gd name="T0" fmla="*/ 80 w 80"/>
                      <a:gd name="T1" fmla="*/ 0 h 1135"/>
                      <a:gd name="T2" fmla="*/ 80 w 80"/>
                      <a:gd name="T3" fmla="*/ 1130 h 1135"/>
                      <a:gd name="T4" fmla="*/ 0 w 80"/>
                      <a:gd name="T5" fmla="*/ 1135 h 1135"/>
                      <a:gd name="T6" fmla="*/ 0 w 80"/>
                      <a:gd name="T7" fmla="*/ 28 h 1135"/>
                      <a:gd name="T8" fmla="*/ 80 w 80"/>
                      <a:gd name="T9" fmla="*/ 0 h 11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1135"/>
                      <a:gd name="T17" fmla="*/ 80 w 80"/>
                      <a:gd name="T18" fmla="*/ 1135 h 11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1135">
                        <a:moveTo>
                          <a:pt x="80" y="0"/>
                        </a:moveTo>
                        <a:lnTo>
                          <a:pt x="80" y="1130"/>
                        </a:lnTo>
                        <a:lnTo>
                          <a:pt x="0" y="1135"/>
                        </a:lnTo>
                        <a:lnTo>
                          <a:pt x="0" y="28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63" name="Freeform 141"/>
                  <p:cNvSpPr>
                    <a:spLocks/>
                  </p:cNvSpPr>
                  <p:nvPr/>
                </p:nvSpPr>
                <p:spPr bwMode="auto">
                  <a:xfrm>
                    <a:off x="2442" y="1642"/>
                    <a:ext cx="73" cy="1095"/>
                  </a:xfrm>
                  <a:custGeom>
                    <a:avLst/>
                    <a:gdLst>
                      <a:gd name="T0" fmla="*/ 73 w 73"/>
                      <a:gd name="T1" fmla="*/ 0 h 1095"/>
                      <a:gd name="T2" fmla="*/ 73 w 73"/>
                      <a:gd name="T3" fmla="*/ 1092 h 1095"/>
                      <a:gd name="T4" fmla="*/ 0 w 73"/>
                      <a:gd name="T5" fmla="*/ 1095 h 1095"/>
                      <a:gd name="T6" fmla="*/ 0 w 73"/>
                      <a:gd name="T7" fmla="*/ 29 h 1095"/>
                      <a:gd name="T8" fmla="*/ 73 w 73"/>
                      <a:gd name="T9" fmla="*/ 0 h 10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1095"/>
                      <a:gd name="T17" fmla="*/ 73 w 73"/>
                      <a:gd name="T18" fmla="*/ 1095 h 10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1095">
                        <a:moveTo>
                          <a:pt x="73" y="0"/>
                        </a:moveTo>
                        <a:lnTo>
                          <a:pt x="73" y="1092"/>
                        </a:lnTo>
                        <a:lnTo>
                          <a:pt x="0" y="1095"/>
                        </a:lnTo>
                        <a:lnTo>
                          <a:pt x="0" y="29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64" name="Freeform 142"/>
                  <p:cNvSpPr>
                    <a:spLocks/>
                  </p:cNvSpPr>
                  <p:nvPr/>
                </p:nvSpPr>
                <p:spPr bwMode="auto">
                  <a:xfrm>
                    <a:off x="2428" y="1654"/>
                    <a:ext cx="70" cy="1083"/>
                  </a:xfrm>
                  <a:custGeom>
                    <a:avLst/>
                    <a:gdLst>
                      <a:gd name="T0" fmla="*/ 70 w 70"/>
                      <a:gd name="T1" fmla="*/ 0 h 1083"/>
                      <a:gd name="T2" fmla="*/ 70 w 70"/>
                      <a:gd name="T3" fmla="*/ 1080 h 1083"/>
                      <a:gd name="T4" fmla="*/ 0 w 70"/>
                      <a:gd name="T5" fmla="*/ 1083 h 1083"/>
                      <a:gd name="T6" fmla="*/ 0 w 70"/>
                      <a:gd name="T7" fmla="*/ 24 h 1083"/>
                      <a:gd name="T8" fmla="*/ 70 w 70"/>
                      <a:gd name="T9" fmla="*/ 0 h 10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"/>
                      <a:gd name="T16" fmla="*/ 0 h 1083"/>
                      <a:gd name="T17" fmla="*/ 70 w 70"/>
                      <a:gd name="T18" fmla="*/ 1083 h 10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" h="1083">
                        <a:moveTo>
                          <a:pt x="70" y="0"/>
                        </a:moveTo>
                        <a:lnTo>
                          <a:pt x="70" y="1080"/>
                        </a:lnTo>
                        <a:lnTo>
                          <a:pt x="0" y="1083"/>
                        </a:lnTo>
                        <a:lnTo>
                          <a:pt x="0" y="24"/>
                        </a:ln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65" name="Freeform 143"/>
                  <p:cNvSpPr>
                    <a:spLocks/>
                  </p:cNvSpPr>
                  <p:nvPr/>
                </p:nvSpPr>
                <p:spPr bwMode="auto">
                  <a:xfrm>
                    <a:off x="2303" y="1693"/>
                    <a:ext cx="63" cy="1051"/>
                  </a:xfrm>
                  <a:custGeom>
                    <a:avLst/>
                    <a:gdLst>
                      <a:gd name="T0" fmla="*/ 63 w 63"/>
                      <a:gd name="T1" fmla="*/ 0 h 1051"/>
                      <a:gd name="T2" fmla="*/ 63 w 63"/>
                      <a:gd name="T3" fmla="*/ 1049 h 1051"/>
                      <a:gd name="T4" fmla="*/ 0 w 63"/>
                      <a:gd name="T5" fmla="*/ 1051 h 1051"/>
                      <a:gd name="T6" fmla="*/ 0 w 63"/>
                      <a:gd name="T7" fmla="*/ 29 h 1051"/>
                      <a:gd name="T8" fmla="*/ 63 w 63"/>
                      <a:gd name="T9" fmla="*/ 0 h 10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1051"/>
                      <a:gd name="T17" fmla="*/ 63 w 63"/>
                      <a:gd name="T18" fmla="*/ 1051 h 10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1051">
                        <a:moveTo>
                          <a:pt x="63" y="0"/>
                        </a:moveTo>
                        <a:lnTo>
                          <a:pt x="63" y="1049"/>
                        </a:lnTo>
                        <a:lnTo>
                          <a:pt x="0" y="1051"/>
                        </a:lnTo>
                        <a:lnTo>
                          <a:pt x="0" y="29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4166" name="Freeform 144"/>
                  <p:cNvSpPr>
                    <a:spLocks/>
                  </p:cNvSpPr>
                  <p:nvPr/>
                </p:nvSpPr>
                <p:spPr bwMode="auto">
                  <a:xfrm>
                    <a:off x="2287" y="1710"/>
                    <a:ext cx="65" cy="1035"/>
                  </a:xfrm>
                  <a:custGeom>
                    <a:avLst/>
                    <a:gdLst>
                      <a:gd name="T0" fmla="*/ 65 w 65"/>
                      <a:gd name="T1" fmla="*/ 0 h 1035"/>
                      <a:gd name="T2" fmla="*/ 65 w 65"/>
                      <a:gd name="T3" fmla="*/ 1035 h 1035"/>
                      <a:gd name="T4" fmla="*/ 0 w 65"/>
                      <a:gd name="T5" fmla="*/ 1034 h 1035"/>
                      <a:gd name="T6" fmla="*/ 0 w 65"/>
                      <a:gd name="T7" fmla="*/ 24 h 1035"/>
                      <a:gd name="T8" fmla="*/ 65 w 65"/>
                      <a:gd name="T9" fmla="*/ 0 h 10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1035"/>
                      <a:gd name="T17" fmla="*/ 65 w 65"/>
                      <a:gd name="T18" fmla="*/ 1035 h 10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1035">
                        <a:moveTo>
                          <a:pt x="65" y="0"/>
                        </a:moveTo>
                        <a:lnTo>
                          <a:pt x="65" y="1035"/>
                        </a:lnTo>
                        <a:lnTo>
                          <a:pt x="0" y="1034"/>
                        </a:lnTo>
                        <a:lnTo>
                          <a:pt x="0" y="24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  <p:grpSp>
              <p:nvGrpSpPr>
                <p:cNvPr id="4134" name="Group 145"/>
                <p:cNvGrpSpPr>
                  <a:grpSpLocks/>
                </p:cNvGrpSpPr>
                <p:nvPr/>
              </p:nvGrpSpPr>
              <p:grpSpPr bwMode="auto">
                <a:xfrm>
                  <a:off x="1969" y="2702"/>
                  <a:ext cx="1042" cy="578"/>
                  <a:chOff x="1969" y="2702"/>
                  <a:chExt cx="1042" cy="578"/>
                </a:xfrm>
              </p:grpSpPr>
              <p:sp>
                <p:nvSpPr>
                  <p:cNvPr id="4135" name="Freeform 146"/>
                  <p:cNvSpPr>
                    <a:spLocks/>
                  </p:cNvSpPr>
                  <p:nvPr/>
                </p:nvSpPr>
                <p:spPr bwMode="auto">
                  <a:xfrm>
                    <a:off x="2759" y="2702"/>
                    <a:ext cx="252" cy="317"/>
                  </a:xfrm>
                  <a:custGeom>
                    <a:avLst/>
                    <a:gdLst>
                      <a:gd name="T0" fmla="*/ 252 w 252"/>
                      <a:gd name="T1" fmla="*/ 302 h 317"/>
                      <a:gd name="T2" fmla="*/ 0 w 252"/>
                      <a:gd name="T3" fmla="*/ 317 h 317"/>
                      <a:gd name="T4" fmla="*/ 0 w 252"/>
                      <a:gd name="T5" fmla="*/ 10 h 317"/>
                      <a:gd name="T6" fmla="*/ 252 w 252"/>
                      <a:gd name="T7" fmla="*/ 0 h 317"/>
                      <a:gd name="T8" fmla="*/ 252 w 252"/>
                      <a:gd name="T9" fmla="*/ 302 h 3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2"/>
                      <a:gd name="T16" fmla="*/ 0 h 317"/>
                      <a:gd name="T17" fmla="*/ 252 w 252"/>
                      <a:gd name="T18" fmla="*/ 317 h 3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2" h="317">
                        <a:moveTo>
                          <a:pt x="252" y="302"/>
                        </a:moveTo>
                        <a:lnTo>
                          <a:pt x="0" y="317"/>
                        </a:lnTo>
                        <a:lnTo>
                          <a:pt x="0" y="10"/>
                        </a:lnTo>
                        <a:lnTo>
                          <a:pt x="252" y="0"/>
                        </a:lnTo>
                        <a:lnTo>
                          <a:pt x="252" y="302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grpSp>
                <p:nvGrpSpPr>
                  <p:cNvPr id="4136" name="Group 147"/>
                  <p:cNvGrpSpPr>
                    <a:grpSpLocks/>
                  </p:cNvGrpSpPr>
                  <p:nvPr/>
                </p:nvGrpSpPr>
                <p:grpSpPr bwMode="auto">
                  <a:xfrm>
                    <a:off x="1972" y="2970"/>
                    <a:ext cx="825" cy="310"/>
                    <a:chOff x="1972" y="2970"/>
                    <a:chExt cx="825" cy="310"/>
                  </a:xfrm>
                </p:grpSpPr>
                <p:sp>
                  <p:nvSpPr>
                    <p:cNvPr id="4145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1972" y="2993"/>
                      <a:ext cx="35" cy="230"/>
                    </a:xfrm>
                    <a:custGeom>
                      <a:avLst/>
                      <a:gdLst>
                        <a:gd name="T0" fmla="*/ 0 w 35"/>
                        <a:gd name="T1" fmla="*/ 4 h 230"/>
                        <a:gd name="T2" fmla="*/ 0 w 35"/>
                        <a:gd name="T3" fmla="*/ 226 h 230"/>
                        <a:gd name="T4" fmla="*/ 35 w 35"/>
                        <a:gd name="T5" fmla="*/ 230 h 230"/>
                        <a:gd name="T6" fmla="*/ 35 w 35"/>
                        <a:gd name="T7" fmla="*/ 0 h 230"/>
                        <a:gd name="T8" fmla="*/ 0 w 35"/>
                        <a:gd name="T9" fmla="*/ 4 h 2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"/>
                        <a:gd name="T16" fmla="*/ 0 h 230"/>
                        <a:gd name="T17" fmla="*/ 35 w 35"/>
                        <a:gd name="T18" fmla="*/ 230 h 2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" h="230">
                          <a:moveTo>
                            <a:pt x="0" y="4"/>
                          </a:moveTo>
                          <a:lnTo>
                            <a:pt x="0" y="226"/>
                          </a:lnTo>
                          <a:lnTo>
                            <a:pt x="35" y="230"/>
                          </a:lnTo>
                          <a:lnTo>
                            <a:pt x="35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146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738" y="2996"/>
                      <a:ext cx="59" cy="284"/>
                    </a:xfrm>
                    <a:custGeom>
                      <a:avLst/>
                      <a:gdLst>
                        <a:gd name="T0" fmla="*/ 59 w 59"/>
                        <a:gd name="T1" fmla="*/ 0 h 284"/>
                        <a:gd name="T2" fmla="*/ 59 w 59"/>
                        <a:gd name="T3" fmla="*/ 284 h 284"/>
                        <a:gd name="T4" fmla="*/ 31 w 59"/>
                        <a:gd name="T5" fmla="*/ 284 h 284"/>
                        <a:gd name="T6" fmla="*/ 8 w 59"/>
                        <a:gd name="T7" fmla="*/ 284 h 284"/>
                        <a:gd name="T8" fmla="*/ 0 w 59"/>
                        <a:gd name="T9" fmla="*/ 284 h 284"/>
                        <a:gd name="T10" fmla="*/ 0 w 59"/>
                        <a:gd name="T11" fmla="*/ 0 h 284"/>
                        <a:gd name="T12" fmla="*/ 59 w 59"/>
                        <a:gd name="T13" fmla="*/ 0 h 28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9"/>
                        <a:gd name="T22" fmla="*/ 0 h 284"/>
                        <a:gd name="T23" fmla="*/ 59 w 59"/>
                        <a:gd name="T24" fmla="*/ 284 h 28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9" h="284">
                          <a:moveTo>
                            <a:pt x="59" y="0"/>
                          </a:moveTo>
                          <a:lnTo>
                            <a:pt x="59" y="284"/>
                          </a:lnTo>
                          <a:lnTo>
                            <a:pt x="31" y="284"/>
                          </a:lnTo>
                          <a:lnTo>
                            <a:pt x="8" y="284"/>
                          </a:lnTo>
                          <a:lnTo>
                            <a:pt x="0" y="28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147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2428" y="2974"/>
                      <a:ext cx="55" cy="291"/>
                    </a:xfrm>
                    <a:custGeom>
                      <a:avLst/>
                      <a:gdLst>
                        <a:gd name="T0" fmla="*/ 55 w 55"/>
                        <a:gd name="T1" fmla="*/ 23 h 291"/>
                        <a:gd name="T2" fmla="*/ 55 w 55"/>
                        <a:gd name="T3" fmla="*/ 291 h 291"/>
                        <a:gd name="T4" fmla="*/ 0 w 55"/>
                        <a:gd name="T5" fmla="*/ 287 h 291"/>
                        <a:gd name="T6" fmla="*/ 0 w 55"/>
                        <a:gd name="T7" fmla="*/ 0 h 291"/>
                        <a:gd name="T8" fmla="*/ 55 w 55"/>
                        <a:gd name="T9" fmla="*/ 23 h 2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291"/>
                        <a:gd name="T17" fmla="*/ 55 w 55"/>
                        <a:gd name="T18" fmla="*/ 291 h 2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291">
                          <a:moveTo>
                            <a:pt x="55" y="23"/>
                          </a:moveTo>
                          <a:lnTo>
                            <a:pt x="55" y="291"/>
                          </a:lnTo>
                          <a:lnTo>
                            <a:pt x="0" y="287"/>
                          </a:lnTo>
                          <a:lnTo>
                            <a:pt x="0" y="0"/>
                          </a:lnTo>
                          <a:lnTo>
                            <a:pt x="55" y="23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148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2195" y="2977"/>
                      <a:ext cx="42" cy="269"/>
                    </a:xfrm>
                    <a:custGeom>
                      <a:avLst/>
                      <a:gdLst>
                        <a:gd name="T0" fmla="*/ 42 w 42"/>
                        <a:gd name="T1" fmla="*/ 27 h 269"/>
                        <a:gd name="T2" fmla="*/ 42 w 42"/>
                        <a:gd name="T3" fmla="*/ 269 h 269"/>
                        <a:gd name="T4" fmla="*/ 0 w 42"/>
                        <a:gd name="T5" fmla="*/ 265 h 269"/>
                        <a:gd name="T6" fmla="*/ 0 w 42"/>
                        <a:gd name="T7" fmla="*/ 0 h 269"/>
                        <a:gd name="T8" fmla="*/ 42 w 42"/>
                        <a:gd name="T9" fmla="*/ 27 h 2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"/>
                        <a:gd name="T16" fmla="*/ 0 h 269"/>
                        <a:gd name="T17" fmla="*/ 42 w 42"/>
                        <a:gd name="T18" fmla="*/ 269 h 2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" h="269">
                          <a:moveTo>
                            <a:pt x="42" y="27"/>
                          </a:moveTo>
                          <a:lnTo>
                            <a:pt x="42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42" y="27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149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972" y="3000"/>
                      <a:ext cx="35" cy="67"/>
                    </a:xfrm>
                    <a:custGeom>
                      <a:avLst/>
                      <a:gdLst>
                        <a:gd name="T0" fmla="*/ 0 w 35"/>
                        <a:gd name="T1" fmla="*/ 7 h 67"/>
                        <a:gd name="T2" fmla="*/ 0 w 35"/>
                        <a:gd name="T3" fmla="*/ 41 h 67"/>
                        <a:gd name="T4" fmla="*/ 35 w 35"/>
                        <a:gd name="T5" fmla="*/ 67 h 67"/>
                        <a:gd name="T6" fmla="*/ 35 w 35"/>
                        <a:gd name="T7" fmla="*/ 0 h 67"/>
                        <a:gd name="T8" fmla="*/ 0 w 35"/>
                        <a:gd name="T9" fmla="*/ 7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5"/>
                        <a:gd name="T16" fmla="*/ 0 h 67"/>
                        <a:gd name="T17" fmla="*/ 35 w 35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5" h="67">
                          <a:moveTo>
                            <a:pt x="0" y="7"/>
                          </a:moveTo>
                          <a:lnTo>
                            <a:pt x="0" y="41"/>
                          </a:lnTo>
                          <a:lnTo>
                            <a:pt x="35" y="67"/>
                          </a:lnTo>
                          <a:lnTo>
                            <a:pt x="35" y="0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150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2195" y="2970"/>
                      <a:ext cx="42" cy="106"/>
                    </a:xfrm>
                    <a:custGeom>
                      <a:avLst/>
                      <a:gdLst>
                        <a:gd name="T0" fmla="*/ 0 w 42"/>
                        <a:gd name="T1" fmla="*/ 39 h 106"/>
                        <a:gd name="T2" fmla="*/ 0 w 42"/>
                        <a:gd name="T3" fmla="*/ 82 h 106"/>
                        <a:gd name="T4" fmla="*/ 42 w 42"/>
                        <a:gd name="T5" fmla="*/ 106 h 106"/>
                        <a:gd name="T6" fmla="*/ 42 w 42"/>
                        <a:gd name="T7" fmla="*/ 0 h 106"/>
                        <a:gd name="T8" fmla="*/ 0 w 42"/>
                        <a:gd name="T9" fmla="*/ 39 h 10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"/>
                        <a:gd name="T16" fmla="*/ 0 h 106"/>
                        <a:gd name="T17" fmla="*/ 42 w 42"/>
                        <a:gd name="T18" fmla="*/ 106 h 10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" h="106">
                          <a:moveTo>
                            <a:pt x="0" y="39"/>
                          </a:moveTo>
                          <a:lnTo>
                            <a:pt x="0" y="82"/>
                          </a:lnTo>
                          <a:lnTo>
                            <a:pt x="42" y="106"/>
                          </a:lnTo>
                          <a:lnTo>
                            <a:pt x="42" y="0"/>
                          </a:lnTo>
                          <a:lnTo>
                            <a:pt x="0" y="39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151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2428" y="2974"/>
                      <a:ext cx="55" cy="120"/>
                    </a:xfrm>
                    <a:custGeom>
                      <a:avLst/>
                      <a:gdLst>
                        <a:gd name="T0" fmla="*/ 0 w 55"/>
                        <a:gd name="T1" fmla="*/ 31 h 120"/>
                        <a:gd name="T2" fmla="*/ 0 w 55"/>
                        <a:gd name="T3" fmla="*/ 92 h 120"/>
                        <a:gd name="T4" fmla="*/ 55 w 55"/>
                        <a:gd name="T5" fmla="*/ 120 h 120"/>
                        <a:gd name="T6" fmla="*/ 55 w 55"/>
                        <a:gd name="T7" fmla="*/ 0 h 120"/>
                        <a:gd name="T8" fmla="*/ 0 w 55"/>
                        <a:gd name="T9" fmla="*/ 31 h 1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5"/>
                        <a:gd name="T16" fmla="*/ 0 h 120"/>
                        <a:gd name="T17" fmla="*/ 55 w 55"/>
                        <a:gd name="T18" fmla="*/ 120 h 1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5" h="120">
                          <a:moveTo>
                            <a:pt x="0" y="31"/>
                          </a:moveTo>
                          <a:lnTo>
                            <a:pt x="0" y="92"/>
                          </a:lnTo>
                          <a:lnTo>
                            <a:pt x="55" y="120"/>
                          </a:lnTo>
                          <a:lnTo>
                            <a:pt x="55" y="0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sp>
                  <p:nvSpPr>
                    <p:cNvPr id="4152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2738" y="2980"/>
                      <a:ext cx="59" cy="118"/>
                    </a:xfrm>
                    <a:custGeom>
                      <a:avLst/>
                      <a:gdLst>
                        <a:gd name="T0" fmla="*/ 0 w 59"/>
                        <a:gd name="T1" fmla="*/ 28 h 118"/>
                        <a:gd name="T2" fmla="*/ 0 w 59"/>
                        <a:gd name="T3" fmla="*/ 90 h 118"/>
                        <a:gd name="T4" fmla="*/ 59 w 59"/>
                        <a:gd name="T5" fmla="*/ 118 h 118"/>
                        <a:gd name="T6" fmla="*/ 59 w 59"/>
                        <a:gd name="T7" fmla="*/ 0 h 118"/>
                        <a:gd name="T8" fmla="*/ 0 w 59"/>
                        <a:gd name="T9" fmla="*/ 28 h 1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9"/>
                        <a:gd name="T16" fmla="*/ 0 h 118"/>
                        <a:gd name="T17" fmla="*/ 59 w 59"/>
                        <a:gd name="T18" fmla="*/ 118 h 1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9" h="118">
                          <a:moveTo>
                            <a:pt x="0" y="28"/>
                          </a:moveTo>
                          <a:lnTo>
                            <a:pt x="0" y="90"/>
                          </a:lnTo>
                          <a:lnTo>
                            <a:pt x="59" y="118"/>
                          </a:lnTo>
                          <a:lnTo>
                            <a:pt x="59" y="0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</p:grpSp>
              <p:sp>
                <p:nvSpPr>
                  <p:cNvPr id="4137" name="Freeform 156"/>
                  <p:cNvSpPr>
                    <a:spLocks/>
                  </p:cNvSpPr>
                  <p:nvPr/>
                </p:nvSpPr>
                <p:spPr bwMode="auto">
                  <a:xfrm>
                    <a:off x="1969" y="2709"/>
                    <a:ext cx="798" cy="310"/>
                  </a:xfrm>
                  <a:custGeom>
                    <a:avLst/>
                    <a:gdLst>
                      <a:gd name="T0" fmla="*/ 798 w 798"/>
                      <a:gd name="T1" fmla="*/ 310 h 310"/>
                      <a:gd name="T2" fmla="*/ 0 w 798"/>
                      <a:gd name="T3" fmla="*/ 310 h 310"/>
                      <a:gd name="T4" fmla="*/ 0 w 798"/>
                      <a:gd name="T5" fmla="*/ 47 h 310"/>
                      <a:gd name="T6" fmla="*/ 798 w 798"/>
                      <a:gd name="T7" fmla="*/ 0 h 310"/>
                      <a:gd name="T8" fmla="*/ 798 w 798"/>
                      <a:gd name="T9" fmla="*/ 31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98"/>
                      <a:gd name="T16" fmla="*/ 0 h 310"/>
                      <a:gd name="T17" fmla="*/ 798 w 798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98" h="310">
                        <a:moveTo>
                          <a:pt x="798" y="310"/>
                        </a:moveTo>
                        <a:lnTo>
                          <a:pt x="0" y="310"/>
                        </a:lnTo>
                        <a:lnTo>
                          <a:pt x="0" y="47"/>
                        </a:lnTo>
                        <a:lnTo>
                          <a:pt x="798" y="0"/>
                        </a:lnTo>
                        <a:lnTo>
                          <a:pt x="798" y="310"/>
                        </a:lnTo>
                        <a:close/>
                      </a:path>
                    </a:pathLst>
                  </a:custGeom>
                  <a:solidFill>
                    <a:srgbClr val="0033CC"/>
                  </a:solidFill>
                  <a:ln w="38100" cmpd="sng">
                    <a:solidFill>
                      <a:srgbClr val="66FF9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grpSp>
                <p:nvGrpSpPr>
                  <p:cNvPr id="4138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2807" y="2997"/>
                    <a:ext cx="199" cy="239"/>
                    <a:chOff x="2807" y="2997"/>
                    <a:chExt cx="199" cy="239"/>
                  </a:xfrm>
                </p:grpSpPr>
                <p:sp>
                  <p:nvSpPr>
                    <p:cNvPr id="4139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807" y="2997"/>
                      <a:ext cx="199" cy="239"/>
                    </a:xfrm>
                    <a:custGeom>
                      <a:avLst/>
                      <a:gdLst>
                        <a:gd name="T0" fmla="*/ 199 w 199"/>
                        <a:gd name="T1" fmla="*/ 0 h 239"/>
                        <a:gd name="T2" fmla="*/ 0 w 199"/>
                        <a:gd name="T3" fmla="*/ 11 h 239"/>
                        <a:gd name="T4" fmla="*/ 0 w 199"/>
                        <a:gd name="T5" fmla="*/ 239 h 239"/>
                        <a:gd name="T6" fmla="*/ 199 w 199"/>
                        <a:gd name="T7" fmla="*/ 238 h 239"/>
                        <a:gd name="T8" fmla="*/ 199 w 199"/>
                        <a:gd name="T9" fmla="*/ 0 h 23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9"/>
                        <a:gd name="T16" fmla="*/ 0 h 239"/>
                        <a:gd name="T17" fmla="*/ 199 w 199"/>
                        <a:gd name="T18" fmla="*/ 239 h 23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9" h="239">
                          <a:moveTo>
                            <a:pt x="199" y="0"/>
                          </a:moveTo>
                          <a:lnTo>
                            <a:pt x="0" y="11"/>
                          </a:lnTo>
                          <a:lnTo>
                            <a:pt x="0" y="239"/>
                          </a:lnTo>
                          <a:lnTo>
                            <a:pt x="199" y="238"/>
                          </a:lnTo>
                          <a:lnTo>
                            <a:pt x="199" y="0"/>
                          </a:lnTo>
                          <a:close/>
                        </a:path>
                      </a:pathLst>
                    </a:custGeom>
                    <a:solidFill>
                      <a:srgbClr val="0033CC"/>
                    </a:solidFill>
                    <a:ln w="38100" cmpd="sng">
                      <a:solidFill>
                        <a:srgbClr val="66FF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CO"/>
                    </a:p>
                  </p:txBody>
                </p:sp>
                <p:grpSp>
                  <p:nvGrpSpPr>
                    <p:cNvPr id="4140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0" y="3003"/>
                      <a:ext cx="103" cy="231"/>
                      <a:chOff x="2900" y="3003"/>
                      <a:chExt cx="103" cy="231"/>
                    </a:xfrm>
                  </p:grpSpPr>
                  <p:sp>
                    <p:nvSpPr>
                      <p:cNvPr id="4141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00" y="3003"/>
                        <a:ext cx="1" cy="23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66FF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CO"/>
                      </a:p>
                    </p:txBody>
                  </p:sp>
                  <p:sp>
                    <p:nvSpPr>
                      <p:cNvPr id="4142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01" y="3106"/>
                        <a:ext cx="102" cy="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66FF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CO"/>
                      </a:p>
                    </p:txBody>
                  </p:sp>
                  <p:sp>
                    <p:nvSpPr>
                      <p:cNvPr id="4143" name="Line 1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55" y="3106"/>
                        <a:ext cx="1" cy="12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66FF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CO"/>
                      </a:p>
                    </p:txBody>
                  </p:sp>
                  <p:sp>
                    <p:nvSpPr>
                      <p:cNvPr id="4144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01" y="3226"/>
                        <a:ext cx="101" cy="1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66FF99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s-CO"/>
                      </a:p>
                    </p:txBody>
                  </p:sp>
                </p:grpSp>
              </p:grpSp>
            </p:grpSp>
          </p:grpSp>
        </p:grpSp>
        <p:cxnSp>
          <p:nvCxnSpPr>
            <p:cNvPr id="4126" name="AutoShape 164"/>
            <p:cNvCxnSpPr>
              <a:cxnSpLocks noChangeShapeType="1"/>
            </p:cNvCxnSpPr>
            <p:nvPr/>
          </p:nvCxnSpPr>
          <p:spPr bwMode="auto">
            <a:xfrm rot="16200000" flipH="1">
              <a:off x="2377" y="1129"/>
              <a:ext cx="262" cy="73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7" name="AutoShape 165"/>
            <p:cNvCxnSpPr>
              <a:cxnSpLocks noChangeShapeType="1"/>
            </p:cNvCxnSpPr>
            <p:nvPr/>
          </p:nvCxnSpPr>
          <p:spPr bwMode="auto">
            <a:xfrm rot="5400000">
              <a:off x="3247" y="1122"/>
              <a:ext cx="262" cy="75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8" name="186 Grupo"/>
          <p:cNvGrpSpPr>
            <a:grpSpLocks/>
          </p:cNvGrpSpPr>
          <p:nvPr/>
        </p:nvGrpSpPr>
        <p:grpSpPr bwMode="auto">
          <a:xfrm>
            <a:off x="533400" y="2511425"/>
            <a:ext cx="7783513" cy="3941763"/>
            <a:chOff x="533400" y="2510935"/>
            <a:chExt cx="7783016" cy="3942401"/>
          </a:xfrm>
        </p:grpSpPr>
        <p:grpSp>
          <p:nvGrpSpPr>
            <p:cNvPr id="4105" name="Group 168"/>
            <p:cNvGrpSpPr>
              <a:grpSpLocks/>
            </p:cNvGrpSpPr>
            <p:nvPr/>
          </p:nvGrpSpPr>
          <p:grpSpPr bwMode="auto">
            <a:xfrm>
              <a:off x="533400" y="2510935"/>
              <a:ext cx="7783016" cy="3519264"/>
              <a:chOff x="336" y="1440"/>
              <a:chExt cx="5212" cy="2551"/>
            </a:xfrm>
          </p:grpSpPr>
          <p:cxnSp>
            <p:nvCxnSpPr>
              <p:cNvPr id="4109" name="AutoShape 169"/>
              <p:cNvCxnSpPr>
                <a:cxnSpLocks noChangeShapeType="1"/>
              </p:cNvCxnSpPr>
              <p:nvPr/>
            </p:nvCxnSpPr>
            <p:spPr bwMode="auto">
              <a:xfrm rot="16200000" flipH="1">
                <a:off x="3235" y="2296"/>
                <a:ext cx="805" cy="1330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110" name="Group 170"/>
              <p:cNvGrpSpPr>
                <a:grpSpLocks/>
              </p:cNvGrpSpPr>
              <p:nvPr/>
            </p:nvGrpSpPr>
            <p:grpSpPr bwMode="auto">
              <a:xfrm>
                <a:off x="336" y="1440"/>
                <a:ext cx="5212" cy="2551"/>
                <a:chOff x="320" y="1448"/>
                <a:chExt cx="5212" cy="2551"/>
              </a:xfrm>
            </p:grpSpPr>
            <p:pic>
              <p:nvPicPr>
                <p:cNvPr id="4111" name="Picture 171" descr="dane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1" y="3371"/>
                  <a:ext cx="963" cy="6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2" name="Picture 172" descr="Logotipo Ministerio de Hacienda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" y="1627"/>
                  <a:ext cx="917" cy="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3" name="Picture 173" descr="Default_r05_c06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9" y="2387"/>
                  <a:ext cx="1009" cy="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4" name="Picture 174" descr="logo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2" y="2387"/>
                  <a:ext cx="1360" cy="6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15" name="Picture 175" descr="logo1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22" y="3371"/>
                  <a:ext cx="1330" cy="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4116" name="Object 176"/>
                <p:cNvGraphicFramePr>
                  <a:graphicFrameLocks noChangeAspect="1"/>
                </p:cNvGraphicFramePr>
                <p:nvPr/>
              </p:nvGraphicFramePr>
              <p:xfrm>
                <a:off x="4448" y="1448"/>
                <a:ext cx="1009" cy="67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0" name="Diapositiva" r:id="rId8" imgW="4572000" imgH="3429000" progId="">
                        <p:embed/>
                      </p:oleObj>
                    </mc:Choice>
                    <mc:Fallback>
                      <p:oleObj name="Diapositiva" r:id="rId8" imgW="4572000" imgH="3429000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48" y="1448"/>
                              <a:ext cx="1009" cy="674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4117" name="AutoShape 177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916" y="1525"/>
                  <a:ext cx="179" cy="1903"/>
                </a:xfrm>
                <a:prstGeom prst="bentConnector5">
                  <a:avLst>
                    <a:gd name="adj1" fmla="val -75000"/>
                    <a:gd name="adj2" fmla="val 56625"/>
                    <a:gd name="adj3" fmla="val 17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18" name="AutoShape 178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1745" y="1356"/>
                  <a:ext cx="703" cy="1720"/>
                </a:xfrm>
                <a:prstGeom prst="bentConnector4">
                  <a:avLst>
                    <a:gd name="adj1" fmla="val -19097"/>
                    <a:gd name="adj2" fmla="val 72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19" name="AutoShape 179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912" y="2327"/>
                  <a:ext cx="805" cy="1284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20" name="AutoShape 18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814" y="1529"/>
                  <a:ext cx="179" cy="1896"/>
                </a:xfrm>
                <a:prstGeom prst="bentConnector5">
                  <a:avLst>
                    <a:gd name="adj1" fmla="val -75000"/>
                    <a:gd name="adj2" fmla="val 52014"/>
                    <a:gd name="adj3" fmla="val 175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121" name="AutoShape 18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306" y="1436"/>
                  <a:ext cx="781" cy="1479"/>
                </a:xfrm>
                <a:prstGeom prst="bentConnector4">
                  <a:avLst>
                    <a:gd name="adj1" fmla="val -17185"/>
                    <a:gd name="adj2" fmla="val 75968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4106" name="Group 182"/>
            <p:cNvGrpSpPr>
              <a:grpSpLocks/>
            </p:cNvGrpSpPr>
            <p:nvPr/>
          </p:nvGrpSpPr>
          <p:grpSpPr bwMode="auto">
            <a:xfrm>
              <a:off x="3930650" y="4298460"/>
              <a:ext cx="1438037" cy="2154876"/>
              <a:chOff x="2476" y="2566"/>
              <a:chExt cx="963" cy="1562"/>
            </a:xfrm>
          </p:grpSpPr>
          <p:pic>
            <p:nvPicPr>
              <p:cNvPr id="4107" name="Picture 183" descr="PE01561_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6" y="3505"/>
                <a:ext cx="963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108" name="AutoShape 184"/>
              <p:cNvCxnSpPr>
                <a:cxnSpLocks noChangeShapeType="1"/>
              </p:cNvCxnSpPr>
              <p:nvPr/>
            </p:nvCxnSpPr>
            <p:spPr bwMode="auto">
              <a:xfrm rot="5400000">
                <a:off x="2488" y="3036"/>
                <a:ext cx="939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66" name="Oval 166"/>
          <p:cNvSpPr>
            <a:spLocks noChangeArrowheads="1"/>
          </p:cNvSpPr>
          <p:nvPr/>
        </p:nvSpPr>
        <p:spPr bwMode="auto">
          <a:xfrm>
            <a:off x="3348038" y="2708275"/>
            <a:ext cx="2293937" cy="1328738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>
                <a:lumMod val="5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2400" b="1" dirty="0">
                <a:latin typeface="Verdana" pitchFamily="34" charset="0"/>
              </a:rPr>
              <a:t>ACCES</a:t>
            </a:r>
            <a:endParaRPr lang="es-ES" altLang="es-CO" sz="2400" b="1" dirty="0">
              <a:latin typeface="Verdana" pitchFamily="34" charset="0"/>
            </a:endParaRPr>
          </a:p>
        </p:txBody>
      </p:sp>
      <p:sp>
        <p:nvSpPr>
          <p:cNvPr id="186" name="Oval 166"/>
          <p:cNvSpPr>
            <a:spLocks noChangeArrowheads="1"/>
          </p:cNvSpPr>
          <p:nvPr/>
        </p:nvSpPr>
        <p:spPr bwMode="auto">
          <a:xfrm>
            <a:off x="3416300" y="2771775"/>
            <a:ext cx="2293938" cy="13287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000" b="1" dirty="0">
                <a:latin typeface="Verdana" pitchFamily="34" charset="0"/>
              </a:rPr>
              <a:t>Diskette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000" b="1" dirty="0">
                <a:latin typeface="Verdana" pitchFamily="34" charset="0"/>
              </a:rPr>
              <a:t>Excel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000" b="1" dirty="0">
                <a:latin typeface="Verdana" pitchFamily="34" charset="0"/>
              </a:rPr>
              <a:t>Correo convencional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000" b="1" dirty="0">
                <a:latin typeface="Verdana" pitchFamily="34" charset="0"/>
              </a:rPr>
              <a:t>Validación fuera de línea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000" b="1" dirty="0">
                <a:latin typeface="Verdana" pitchFamily="34" charset="0"/>
              </a:rPr>
              <a:t>Consolidación casi manual</a:t>
            </a:r>
          </a:p>
        </p:txBody>
      </p:sp>
      <p:sp>
        <p:nvSpPr>
          <p:cNvPr id="185" name="Oval 185"/>
          <p:cNvSpPr>
            <a:spLocks noChangeArrowheads="1"/>
          </p:cNvSpPr>
          <p:nvPr/>
        </p:nvSpPr>
        <p:spPr bwMode="auto">
          <a:xfrm>
            <a:off x="3438525" y="2762250"/>
            <a:ext cx="2293938" cy="1325563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sz="1000" b="1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b="1">
                <a:solidFill>
                  <a:schemeClr val="bg1"/>
                </a:solidFill>
                <a:latin typeface="Verdana" panose="020B0604030504040204" pitchFamily="34" charset="0"/>
              </a:rPr>
              <a:t>CHIP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sz="10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67" name="Oval 167"/>
          <p:cNvSpPr>
            <a:spLocks noChangeArrowheads="1"/>
          </p:cNvSpPr>
          <p:nvPr/>
        </p:nvSpPr>
        <p:spPr bwMode="auto">
          <a:xfrm>
            <a:off x="3460750" y="2778125"/>
            <a:ext cx="2293938" cy="1325563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400" b="1" dirty="0">
                <a:solidFill>
                  <a:schemeClr val="bg1"/>
                </a:solidFill>
                <a:latin typeface="Verdana" pitchFamily="34" charset="0"/>
              </a:rPr>
              <a:t>Captura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400" b="1" dirty="0">
                <a:solidFill>
                  <a:schemeClr val="bg1"/>
                </a:solidFill>
                <a:latin typeface="Verdana" pitchFamily="34" charset="0"/>
              </a:rPr>
              <a:t>Valida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altLang="es-CO" sz="1400" b="1" dirty="0">
                <a:solidFill>
                  <a:schemeClr val="bg1"/>
                </a:solidFill>
                <a:latin typeface="Verdana" pitchFamily="34" charset="0"/>
              </a:rPr>
              <a:t>Transmite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400" b="1" dirty="0">
                <a:solidFill>
                  <a:schemeClr val="bg1"/>
                </a:solidFill>
                <a:latin typeface="Verdana" pitchFamily="34" charset="0"/>
              </a:rPr>
              <a:t>Consolida</a:t>
            </a:r>
            <a:endParaRPr lang="es-CO" altLang="es-CO" sz="14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sz="1400" b="1" dirty="0">
                <a:solidFill>
                  <a:schemeClr val="bg1"/>
                </a:solidFill>
                <a:latin typeface="Verdana" pitchFamily="34" charset="0"/>
              </a:rPr>
              <a:t>Publica</a:t>
            </a:r>
          </a:p>
        </p:txBody>
      </p:sp>
    </p:spTree>
    <p:extLst>
      <p:ext uri="{BB962C8B-B14F-4D97-AF65-F5344CB8AC3E}">
        <p14:creationId xmlns:p14="http://schemas.microsoft.com/office/powerpoint/2010/main" val="122669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66" grpId="0" animBg="1"/>
      <p:bldP spid="186" grpId="0" animBg="1"/>
      <p:bldP spid="185" grpId="0" animBg="1"/>
      <p:bldP spid="1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52400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468313" y="908050"/>
            <a:ext cx="8135937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chemeClr val="tx1"/>
                </a:solidFill>
              </a:rPr>
              <a:t>Proceso operativo 1995 a 2006</a:t>
            </a:r>
            <a:endParaRPr lang="es-CO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52400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468313" y="908050"/>
            <a:ext cx="8135937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b="1" dirty="0">
                <a:solidFill>
                  <a:schemeClr val="tx1"/>
                </a:solidFill>
              </a:rPr>
              <a:t>Proceso operativo 2007  en adelante</a:t>
            </a:r>
            <a:endParaRPr lang="es-CO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916832"/>
            <a:ext cx="8501122" cy="348498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s-CO" sz="4800" dirty="0" smtClean="0"/>
              <a:t>EL PROCESO DE  CONSOLIDACIÓN EN EL ENTORNO NORMATIVO INTERNACIONAL</a:t>
            </a:r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898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3946</Words>
  <Application>Microsoft Office PowerPoint</Application>
  <PresentationFormat>On-screen Show (4:3)</PresentationFormat>
  <Paragraphs>589</Paragraphs>
  <Slides>57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Tema de Office</vt:lpstr>
      <vt:lpstr>Diapositiva</vt:lpstr>
      <vt:lpstr>PowerPoint Presentation</vt:lpstr>
      <vt:lpstr>PowerPoint Presentation</vt:lpstr>
      <vt:lpstr>PowerPoint Presentation</vt:lpstr>
      <vt:lpstr>Reseña histórica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CONDICIONES DEL PROCESO EN EL CHIP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OPERACIONALIZACIÓN DEL PROCESO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Arturo Segura Vargas</dc:creator>
  <cp:lastModifiedBy>Hernando</cp:lastModifiedBy>
  <cp:revision>77</cp:revision>
  <dcterms:created xsi:type="dcterms:W3CDTF">2014-10-18T00:01:18Z</dcterms:created>
  <dcterms:modified xsi:type="dcterms:W3CDTF">2015-04-27T19:09:33Z</dcterms:modified>
</cp:coreProperties>
</file>