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6.jpg" ContentType="image/jpg"/>
  <Override PartName="/ppt/media/image27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7.jpg" ContentType="image/jpg"/>
  <Override PartName="/ppt/media/image48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9.jpg" ContentType="image/jpg"/>
  <Override PartName="/ppt/media/image60.jpg" ContentType="image/jpg"/>
  <Override PartName="/ppt/media/image61.jpg" ContentType="image/jpg"/>
  <Override PartName="/ppt/media/image63.jpg" ContentType="image/jpg"/>
  <Override PartName="/ppt/media/image64.jpg" ContentType="image/jpg"/>
  <Override PartName="/ppt/media/image65.jpg" ContentType="image/jpg"/>
  <Override PartName="/ppt/media/image66.jpg" ContentType="image/jpg"/>
  <Override PartName="/ppt/media/image67.jpg" ContentType="image/jpg"/>
  <Override PartName="/ppt/media/image68.jpg" ContentType="image/jpg"/>
  <Override PartName="/ppt/media/image69.jpg" ContentType="image/jpg"/>
  <Override PartName="/ppt/media/image70.jpg" ContentType="image/jpg"/>
  <Override PartName="/ppt/media/image71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8" r:id="rId3"/>
    <p:sldId id="268" r:id="rId4"/>
    <p:sldId id="456" r:id="rId5"/>
    <p:sldId id="276" r:id="rId6"/>
    <p:sldId id="275" r:id="rId7"/>
    <p:sldId id="457" r:id="rId8"/>
    <p:sldId id="271" r:id="rId9"/>
    <p:sldId id="274" r:id="rId10"/>
    <p:sldId id="267" r:id="rId11"/>
    <p:sldId id="260" r:id="rId12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169"/>
    <a:srgbClr val="FBFBFB"/>
    <a:srgbClr val="FFFFFF"/>
    <a:srgbClr val="E2ECFD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210" autoAdjust="0"/>
  </p:normalViewPr>
  <p:slideViewPr>
    <p:cSldViewPr snapToGrid="0" showGuides="1">
      <p:cViewPr varScale="1">
        <p:scale>
          <a:sx n="70" d="100"/>
          <a:sy n="70" d="100"/>
        </p:scale>
        <p:origin x="109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2B327-1375-44F7-A430-667662D8978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2DABFF6-25EA-4F70-83D4-4DB4D799E65E}">
      <dgm:prSet phldrT="[Texto]"/>
      <dgm:spPr>
        <a:solidFill>
          <a:srgbClr val="069169"/>
        </a:solidFill>
      </dgm:spPr>
      <dgm:t>
        <a:bodyPr/>
        <a:lstStyle/>
        <a:p>
          <a:r>
            <a:rPr lang="es-ES" dirty="0"/>
            <a:t>Contador General de la Nación</a:t>
          </a:r>
          <a:endParaRPr lang="es-CO" dirty="0"/>
        </a:p>
      </dgm:t>
    </dgm:pt>
    <dgm:pt modelId="{3964CCB8-C5BC-4C10-B531-1D0DFAA8024C}" type="parTrans" cxnId="{C163D5D1-B2B6-4810-B738-88BB82D2631E}">
      <dgm:prSet/>
      <dgm:spPr/>
      <dgm:t>
        <a:bodyPr/>
        <a:lstStyle/>
        <a:p>
          <a:endParaRPr lang="es-CO"/>
        </a:p>
      </dgm:t>
    </dgm:pt>
    <dgm:pt modelId="{527B6F4A-7CF0-42E9-8423-97F6656E1FB4}" type="sibTrans" cxnId="{C163D5D1-B2B6-4810-B738-88BB82D2631E}">
      <dgm:prSet/>
      <dgm:spPr/>
      <dgm:t>
        <a:bodyPr/>
        <a:lstStyle/>
        <a:p>
          <a:endParaRPr lang="es-CO"/>
        </a:p>
      </dgm:t>
    </dgm:pt>
    <dgm:pt modelId="{4ABC55CB-7643-409B-B14B-862711E18FFC}" type="asst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err="1"/>
            <a:t>Subcontador</a:t>
          </a:r>
          <a:r>
            <a:rPr lang="es-ES" dirty="0"/>
            <a:t> de Consolidación de la Información</a:t>
          </a:r>
          <a:endParaRPr lang="es-CO" dirty="0"/>
        </a:p>
      </dgm:t>
    </dgm:pt>
    <dgm:pt modelId="{F00B12A9-235A-4123-8EA8-6CF02B3B6E3C}" type="parTrans" cxnId="{A2B6E639-FEBA-4A45-9F0F-621C029746F9}">
      <dgm:prSet/>
      <dgm:spPr/>
      <dgm:t>
        <a:bodyPr/>
        <a:lstStyle/>
        <a:p>
          <a:endParaRPr lang="es-CO"/>
        </a:p>
      </dgm:t>
    </dgm:pt>
    <dgm:pt modelId="{450EEE1F-2D2D-4DD8-AD7B-14BDAC959DC0}" type="sibTrans" cxnId="{A2B6E639-FEBA-4A45-9F0F-621C029746F9}">
      <dgm:prSet/>
      <dgm:spPr/>
      <dgm:t>
        <a:bodyPr/>
        <a:lstStyle/>
        <a:p>
          <a:endParaRPr lang="es-CO"/>
        </a:p>
      </dgm:t>
    </dgm:pt>
    <dgm:pt modelId="{BD4A7ABC-32B7-4DB6-B080-CE8D80FDE804}">
      <dgm:prSet phldrT="[Texto]"/>
      <dgm:spPr/>
      <dgm:t>
        <a:bodyPr/>
        <a:lstStyle/>
        <a:p>
          <a:r>
            <a:rPr lang="es-ES" dirty="0"/>
            <a:t>Coordinador del GIT de Investigación y Normas</a:t>
          </a:r>
          <a:endParaRPr lang="es-CO" dirty="0"/>
        </a:p>
      </dgm:t>
    </dgm:pt>
    <dgm:pt modelId="{6D84C0AA-4D00-4010-B4B0-051BBED2D388}" type="parTrans" cxnId="{DC4B1C0E-2454-4E82-89D8-D88C8F614239}">
      <dgm:prSet/>
      <dgm:spPr/>
      <dgm:t>
        <a:bodyPr/>
        <a:lstStyle/>
        <a:p>
          <a:endParaRPr lang="es-CO"/>
        </a:p>
      </dgm:t>
    </dgm:pt>
    <dgm:pt modelId="{034CD574-AEAB-4F41-B272-19BF6D151733}" type="sibTrans" cxnId="{DC4B1C0E-2454-4E82-89D8-D88C8F614239}">
      <dgm:prSet/>
      <dgm:spPr/>
      <dgm:t>
        <a:bodyPr/>
        <a:lstStyle/>
        <a:p>
          <a:endParaRPr lang="es-CO"/>
        </a:p>
      </dgm:t>
    </dgm:pt>
    <dgm:pt modelId="{903884A3-5E87-4631-A31F-60B7DE487D3C}">
      <dgm:prSet phldrT="[Texto]"/>
      <dgm:spPr/>
      <dgm:t>
        <a:bodyPr/>
        <a:lstStyle/>
        <a:p>
          <a:r>
            <a:rPr lang="es-CO" dirty="0"/>
            <a:t>Coordinador del GIT Apoyo informático</a:t>
          </a:r>
        </a:p>
      </dgm:t>
    </dgm:pt>
    <dgm:pt modelId="{852B803F-D1C9-4265-9A13-71C755CB2373}" type="parTrans" cxnId="{D6B9F51C-2A62-4D33-95B7-3B98C6AD33E8}">
      <dgm:prSet/>
      <dgm:spPr/>
      <dgm:t>
        <a:bodyPr/>
        <a:lstStyle/>
        <a:p>
          <a:endParaRPr lang="es-CO"/>
        </a:p>
      </dgm:t>
    </dgm:pt>
    <dgm:pt modelId="{051769BC-8DDE-4AB2-B910-2FE816058BB1}" type="sibTrans" cxnId="{D6B9F51C-2A62-4D33-95B7-3B98C6AD33E8}">
      <dgm:prSet/>
      <dgm:spPr/>
      <dgm:t>
        <a:bodyPr/>
        <a:lstStyle/>
        <a:p>
          <a:endParaRPr lang="es-CO"/>
        </a:p>
      </dgm:t>
    </dgm:pt>
    <dgm:pt modelId="{13205164-486C-49E3-BDEB-A77B89422230}">
      <dgm:prSet phldrT="[Texto]"/>
      <dgm:spPr/>
      <dgm:t>
        <a:bodyPr/>
        <a:lstStyle/>
        <a:p>
          <a:r>
            <a:rPr lang="es-ES" dirty="0"/>
            <a:t>Coordinador del GIT Estadística y Análisis Económico.</a:t>
          </a:r>
          <a:endParaRPr lang="es-CO" dirty="0"/>
        </a:p>
      </dgm:t>
    </dgm:pt>
    <dgm:pt modelId="{A02EB38A-9A2C-4F67-859B-6355C6D97377}" type="parTrans" cxnId="{F8FAAD74-B787-456A-B79B-DC9AEC705643}">
      <dgm:prSet/>
      <dgm:spPr/>
      <dgm:t>
        <a:bodyPr/>
        <a:lstStyle/>
        <a:p>
          <a:endParaRPr lang="es-CO"/>
        </a:p>
      </dgm:t>
    </dgm:pt>
    <dgm:pt modelId="{0CBA188A-74FA-4FF7-9EDA-D058D71B3220}" type="sibTrans" cxnId="{F8FAAD74-B787-456A-B79B-DC9AEC705643}">
      <dgm:prSet/>
      <dgm:spPr/>
      <dgm:t>
        <a:bodyPr/>
        <a:lstStyle/>
        <a:p>
          <a:endParaRPr lang="es-CO"/>
        </a:p>
      </dgm:t>
    </dgm:pt>
    <dgm:pt modelId="{463349EC-9A27-46CE-97A6-A42DC51C5C1E}">
      <dgm:prSet/>
      <dgm:spPr/>
      <dgm:t>
        <a:bodyPr/>
        <a:lstStyle/>
        <a:p>
          <a:r>
            <a:rPr lang="es-CO" dirty="0"/>
            <a:t>Coordinador del GIT Procesamiento y Análisis de Producto</a:t>
          </a:r>
        </a:p>
      </dgm:t>
    </dgm:pt>
    <dgm:pt modelId="{DBAE5336-AA76-419D-AB9F-D5F9DD0EB222}" type="parTrans" cxnId="{56C87677-DD7F-489F-A8B9-5EBB2F1BF4C4}">
      <dgm:prSet/>
      <dgm:spPr/>
      <dgm:t>
        <a:bodyPr/>
        <a:lstStyle/>
        <a:p>
          <a:endParaRPr lang="es-CO"/>
        </a:p>
      </dgm:t>
    </dgm:pt>
    <dgm:pt modelId="{CE3865D9-7088-4A8C-85E9-D90EEE33EDFB}" type="sibTrans" cxnId="{56C87677-DD7F-489F-A8B9-5EBB2F1BF4C4}">
      <dgm:prSet/>
      <dgm:spPr/>
      <dgm:t>
        <a:bodyPr/>
        <a:lstStyle/>
        <a:p>
          <a:endParaRPr lang="es-CO"/>
        </a:p>
      </dgm:t>
    </dgm:pt>
    <dgm:pt modelId="{1D4BEBEF-B595-40E7-8523-EDD978A83718}">
      <dgm:prSet/>
      <dgm:spPr/>
      <dgm:t>
        <a:bodyPr/>
        <a:lstStyle/>
        <a:p>
          <a:r>
            <a:rPr lang="es-ES" dirty="0"/>
            <a:t>Coordinador del GIT Gestión y Evaluación de la Información</a:t>
          </a:r>
          <a:endParaRPr lang="es-CO" dirty="0"/>
        </a:p>
      </dgm:t>
    </dgm:pt>
    <dgm:pt modelId="{CE29EBC6-5F18-4AE0-B1CB-433F4AA02371}" type="parTrans" cxnId="{5DFB9DF9-297C-4A93-A754-7280DA884057}">
      <dgm:prSet/>
      <dgm:spPr/>
      <dgm:t>
        <a:bodyPr/>
        <a:lstStyle/>
        <a:p>
          <a:endParaRPr lang="es-CO"/>
        </a:p>
      </dgm:t>
    </dgm:pt>
    <dgm:pt modelId="{4DC782A0-CD9A-4267-9ACC-73095FBEA9F0}" type="sibTrans" cxnId="{5DFB9DF9-297C-4A93-A754-7280DA884057}">
      <dgm:prSet/>
      <dgm:spPr/>
      <dgm:t>
        <a:bodyPr/>
        <a:lstStyle/>
        <a:p>
          <a:endParaRPr lang="es-CO"/>
        </a:p>
      </dgm:t>
    </dgm:pt>
    <dgm:pt modelId="{44F7FB4B-B781-4EFB-8F4C-3484B7E34FA1}">
      <dgm:prSet/>
      <dgm:spPr/>
      <dgm:t>
        <a:bodyPr/>
        <a:lstStyle/>
        <a:p>
          <a:r>
            <a:rPr lang="es-ES" dirty="0"/>
            <a:t>Coordinador del GIT Sistemas Integrados Nación</a:t>
          </a:r>
          <a:endParaRPr lang="es-CO" dirty="0"/>
        </a:p>
      </dgm:t>
    </dgm:pt>
    <dgm:pt modelId="{FBFE1B0A-61C6-4B12-A104-1B69E53B3E4D}" type="parTrans" cxnId="{191D8E43-7884-40B2-B8EA-9E96E4D41462}">
      <dgm:prSet/>
      <dgm:spPr/>
      <dgm:t>
        <a:bodyPr/>
        <a:lstStyle/>
        <a:p>
          <a:endParaRPr lang="es-CO"/>
        </a:p>
      </dgm:t>
    </dgm:pt>
    <dgm:pt modelId="{8EAACA7A-059C-4328-93C1-F466A4613575}" type="sibTrans" cxnId="{191D8E43-7884-40B2-B8EA-9E96E4D41462}">
      <dgm:prSet/>
      <dgm:spPr/>
      <dgm:t>
        <a:bodyPr/>
        <a:lstStyle/>
        <a:p>
          <a:endParaRPr lang="es-CO"/>
        </a:p>
      </dgm:t>
    </dgm:pt>
    <dgm:pt modelId="{E8F082FF-3899-4CBB-9F63-CC44D6FD641C}" type="pres">
      <dgm:prSet presAssocID="{F7F2B327-1375-44F7-A430-667662D897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3954F13-F0A3-4F7C-A58C-EE6237EC2E49}" type="pres">
      <dgm:prSet presAssocID="{12DABFF6-25EA-4F70-83D4-4DB4D799E65E}" presName="hierRoot1" presStyleCnt="0">
        <dgm:presLayoutVars>
          <dgm:hierBranch val="init"/>
        </dgm:presLayoutVars>
      </dgm:prSet>
      <dgm:spPr/>
    </dgm:pt>
    <dgm:pt modelId="{C8973DE5-7274-43B0-B922-F0912FC31DFE}" type="pres">
      <dgm:prSet presAssocID="{12DABFF6-25EA-4F70-83D4-4DB4D799E65E}" presName="rootComposite1" presStyleCnt="0"/>
      <dgm:spPr/>
    </dgm:pt>
    <dgm:pt modelId="{42B24460-2E31-48EF-9DB3-C47664CB2599}" type="pres">
      <dgm:prSet presAssocID="{12DABFF6-25EA-4F70-83D4-4DB4D799E65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8E912-4E03-4C4B-962E-14F5A0FAA0DC}" type="pres">
      <dgm:prSet presAssocID="{12DABFF6-25EA-4F70-83D4-4DB4D799E65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D8C32A-93E3-4CB8-A47D-D94992D305A3}" type="pres">
      <dgm:prSet presAssocID="{12DABFF6-25EA-4F70-83D4-4DB4D799E65E}" presName="hierChild2" presStyleCnt="0"/>
      <dgm:spPr/>
    </dgm:pt>
    <dgm:pt modelId="{5E719CB2-0CD1-4E22-A36C-43F8BA3D5E01}" type="pres">
      <dgm:prSet presAssocID="{6D84C0AA-4D00-4010-B4B0-051BBED2D388}" presName="Name64" presStyleLbl="parChTrans1D2" presStyleIdx="0" presStyleCnt="7"/>
      <dgm:spPr/>
      <dgm:t>
        <a:bodyPr/>
        <a:lstStyle/>
        <a:p>
          <a:endParaRPr lang="es-ES"/>
        </a:p>
      </dgm:t>
    </dgm:pt>
    <dgm:pt modelId="{90D1A224-6EC6-41AD-AC81-B5D63F0B2B08}" type="pres">
      <dgm:prSet presAssocID="{BD4A7ABC-32B7-4DB6-B080-CE8D80FDE804}" presName="hierRoot2" presStyleCnt="0">
        <dgm:presLayoutVars>
          <dgm:hierBranch val="init"/>
        </dgm:presLayoutVars>
      </dgm:prSet>
      <dgm:spPr/>
    </dgm:pt>
    <dgm:pt modelId="{31BD604E-1746-480D-8785-2687D0B8F907}" type="pres">
      <dgm:prSet presAssocID="{BD4A7ABC-32B7-4DB6-B080-CE8D80FDE804}" presName="rootComposite" presStyleCnt="0"/>
      <dgm:spPr/>
    </dgm:pt>
    <dgm:pt modelId="{F04D0287-9B69-425C-87C8-03BCD69E1452}" type="pres">
      <dgm:prSet presAssocID="{BD4A7ABC-32B7-4DB6-B080-CE8D80FDE804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4048AD-2CC1-4FCF-9E3E-ABF17E139076}" type="pres">
      <dgm:prSet presAssocID="{BD4A7ABC-32B7-4DB6-B080-CE8D80FDE804}" presName="rootConnector" presStyleLbl="node2" presStyleIdx="0" presStyleCnt="6"/>
      <dgm:spPr/>
      <dgm:t>
        <a:bodyPr/>
        <a:lstStyle/>
        <a:p>
          <a:endParaRPr lang="es-ES"/>
        </a:p>
      </dgm:t>
    </dgm:pt>
    <dgm:pt modelId="{CA0517C4-06C5-4F35-AB9C-3F0D7A0D2A63}" type="pres">
      <dgm:prSet presAssocID="{BD4A7ABC-32B7-4DB6-B080-CE8D80FDE804}" presName="hierChild4" presStyleCnt="0"/>
      <dgm:spPr/>
    </dgm:pt>
    <dgm:pt modelId="{C5C060EA-7B61-4DEC-B06A-81F7BBFFFDD1}" type="pres">
      <dgm:prSet presAssocID="{BD4A7ABC-32B7-4DB6-B080-CE8D80FDE804}" presName="hierChild5" presStyleCnt="0"/>
      <dgm:spPr/>
    </dgm:pt>
    <dgm:pt modelId="{ED553ED2-87F0-4113-8364-6172B3D3530E}" type="pres">
      <dgm:prSet presAssocID="{FBFE1B0A-61C6-4B12-A104-1B69E53B3E4D}" presName="Name64" presStyleLbl="parChTrans1D2" presStyleIdx="1" presStyleCnt="7"/>
      <dgm:spPr/>
      <dgm:t>
        <a:bodyPr/>
        <a:lstStyle/>
        <a:p>
          <a:endParaRPr lang="es-ES"/>
        </a:p>
      </dgm:t>
    </dgm:pt>
    <dgm:pt modelId="{CE07FA79-7BA2-4A55-8E8B-FD989EF91EE2}" type="pres">
      <dgm:prSet presAssocID="{44F7FB4B-B781-4EFB-8F4C-3484B7E34FA1}" presName="hierRoot2" presStyleCnt="0">
        <dgm:presLayoutVars>
          <dgm:hierBranch val="init"/>
        </dgm:presLayoutVars>
      </dgm:prSet>
      <dgm:spPr/>
    </dgm:pt>
    <dgm:pt modelId="{105530FF-6F13-40B6-B56F-9BE72C0744CA}" type="pres">
      <dgm:prSet presAssocID="{44F7FB4B-B781-4EFB-8F4C-3484B7E34FA1}" presName="rootComposite" presStyleCnt="0"/>
      <dgm:spPr/>
    </dgm:pt>
    <dgm:pt modelId="{562E9AEF-0B53-4A0D-A3F1-E00A9C3CF776}" type="pres">
      <dgm:prSet presAssocID="{44F7FB4B-B781-4EFB-8F4C-3484B7E34FA1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671AC1-CBA1-472D-B0BE-16E92C8442C1}" type="pres">
      <dgm:prSet presAssocID="{44F7FB4B-B781-4EFB-8F4C-3484B7E34FA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3E94085-63BA-4495-8011-7401884C5FA4}" type="pres">
      <dgm:prSet presAssocID="{44F7FB4B-B781-4EFB-8F4C-3484B7E34FA1}" presName="hierChild4" presStyleCnt="0"/>
      <dgm:spPr/>
    </dgm:pt>
    <dgm:pt modelId="{20ECDC54-AD30-4A5F-84ED-0C5DCC212545}" type="pres">
      <dgm:prSet presAssocID="{44F7FB4B-B781-4EFB-8F4C-3484B7E34FA1}" presName="hierChild5" presStyleCnt="0"/>
      <dgm:spPr/>
    </dgm:pt>
    <dgm:pt modelId="{9D43E83C-8789-4CF4-9C45-073733AD5E6A}" type="pres">
      <dgm:prSet presAssocID="{CE29EBC6-5F18-4AE0-B1CB-433F4AA02371}" presName="Name64" presStyleLbl="parChTrans1D2" presStyleIdx="2" presStyleCnt="7"/>
      <dgm:spPr/>
      <dgm:t>
        <a:bodyPr/>
        <a:lstStyle/>
        <a:p>
          <a:endParaRPr lang="es-ES"/>
        </a:p>
      </dgm:t>
    </dgm:pt>
    <dgm:pt modelId="{5DB03A92-D065-431F-B137-7FAFC5819A21}" type="pres">
      <dgm:prSet presAssocID="{1D4BEBEF-B595-40E7-8523-EDD978A83718}" presName="hierRoot2" presStyleCnt="0">
        <dgm:presLayoutVars>
          <dgm:hierBranch val="init"/>
        </dgm:presLayoutVars>
      </dgm:prSet>
      <dgm:spPr/>
    </dgm:pt>
    <dgm:pt modelId="{EF8CB195-4861-499D-93FB-487B546721A0}" type="pres">
      <dgm:prSet presAssocID="{1D4BEBEF-B595-40E7-8523-EDD978A83718}" presName="rootComposite" presStyleCnt="0"/>
      <dgm:spPr/>
    </dgm:pt>
    <dgm:pt modelId="{36D47AD2-E77F-44AF-9661-170A19E0DD6A}" type="pres">
      <dgm:prSet presAssocID="{1D4BEBEF-B595-40E7-8523-EDD978A83718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4A15BF-DA54-467F-BF4A-5A5D71AB54BC}" type="pres">
      <dgm:prSet presAssocID="{1D4BEBEF-B595-40E7-8523-EDD978A83718}" presName="rootConnector" presStyleLbl="node2" presStyleIdx="2" presStyleCnt="6"/>
      <dgm:spPr/>
      <dgm:t>
        <a:bodyPr/>
        <a:lstStyle/>
        <a:p>
          <a:endParaRPr lang="es-ES"/>
        </a:p>
      </dgm:t>
    </dgm:pt>
    <dgm:pt modelId="{7163D73B-88A0-405A-8F28-F05F58C36642}" type="pres">
      <dgm:prSet presAssocID="{1D4BEBEF-B595-40E7-8523-EDD978A83718}" presName="hierChild4" presStyleCnt="0"/>
      <dgm:spPr/>
    </dgm:pt>
    <dgm:pt modelId="{CC7D14A1-9A5A-4678-AC66-80DD4E9879E1}" type="pres">
      <dgm:prSet presAssocID="{1D4BEBEF-B595-40E7-8523-EDD978A83718}" presName="hierChild5" presStyleCnt="0"/>
      <dgm:spPr/>
    </dgm:pt>
    <dgm:pt modelId="{B3AE9650-C7C4-4D5A-9A9B-675DC1EE125C}" type="pres">
      <dgm:prSet presAssocID="{DBAE5336-AA76-419D-AB9F-D5F9DD0EB222}" presName="Name64" presStyleLbl="parChTrans1D2" presStyleIdx="3" presStyleCnt="7"/>
      <dgm:spPr/>
      <dgm:t>
        <a:bodyPr/>
        <a:lstStyle/>
        <a:p>
          <a:endParaRPr lang="es-ES"/>
        </a:p>
      </dgm:t>
    </dgm:pt>
    <dgm:pt modelId="{16CF8694-969D-4998-A963-A2742AA0047F}" type="pres">
      <dgm:prSet presAssocID="{463349EC-9A27-46CE-97A6-A42DC51C5C1E}" presName="hierRoot2" presStyleCnt="0">
        <dgm:presLayoutVars>
          <dgm:hierBranch val="init"/>
        </dgm:presLayoutVars>
      </dgm:prSet>
      <dgm:spPr/>
    </dgm:pt>
    <dgm:pt modelId="{38FE1DB7-FC3D-4B51-84C2-519A76297D48}" type="pres">
      <dgm:prSet presAssocID="{463349EC-9A27-46CE-97A6-A42DC51C5C1E}" presName="rootComposite" presStyleCnt="0"/>
      <dgm:spPr/>
    </dgm:pt>
    <dgm:pt modelId="{3D5721D7-CE29-410A-A642-8C3A3AA6A76A}" type="pres">
      <dgm:prSet presAssocID="{463349EC-9A27-46CE-97A6-A42DC51C5C1E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A0C5EB-7BC6-4461-BA72-A57CE7D44296}" type="pres">
      <dgm:prSet presAssocID="{463349EC-9A27-46CE-97A6-A42DC51C5C1E}" presName="rootConnector" presStyleLbl="node2" presStyleIdx="3" presStyleCnt="6"/>
      <dgm:spPr/>
      <dgm:t>
        <a:bodyPr/>
        <a:lstStyle/>
        <a:p>
          <a:endParaRPr lang="es-ES"/>
        </a:p>
      </dgm:t>
    </dgm:pt>
    <dgm:pt modelId="{358B380A-9B7B-47DA-A6DE-7E890900B357}" type="pres">
      <dgm:prSet presAssocID="{463349EC-9A27-46CE-97A6-A42DC51C5C1E}" presName="hierChild4" presStyleCnt="0"/>
      <dgm:spPr/>
    </dgm:pt>
    <dgm:pt modelId="{EE88C8CD-1CAA-42C2-AF0B-422C487269AD}" type="pres">
      <dgm:prSet presAssocID="{463349EC-9A27-46CE-97A6-A42DC51C5C1E}" presName="hierChild5" presStyleCnt="0"/>
      <dgm:spPr/>
    </dgm:pt>
    <dgm:pt modelId="{BA1EDBE9-EE96-48E0-B1FE-DD2F70BDE2C5}" type="pres">
      <dgm:prSet presAssocID="{852B803F-D1C9-4265-9A13-71C755CB2373}" presName="Name64" presStyleLbl="parChTrans1D2" presStyleIdx="4" presStyleCnt="7"/>
      <dgm:spPr/>
      <dgm:t>
        <a:bodyPr/>
        <a:lstStyle/>
        <a:p>
          <a:endParaRPr lang="es-ES"/>
        </a:p>
      </dgm:t>
    </dgm:pt>
    <dgm:pt modelId="{D2FE053A-F4F7-4FF4-9331-FDE25D504786}" type="pres">
      <dgm:prSet presAssocID="{903884A3-5E87-4631-A31F-60B7DE487D3C}" presName="hierRoot2" presStyleCnt="0">
        <dgm:presLayoutVars>
          <dgm:hierBranch val="init"/>
        </dgm:presLayoutVars>
      </dgm:prSet>
      <dgm:spPr/>
    </dgm:pt>
    <dgm:pt modelId="{7EED90AF-AAB4-445B-A4CC-78DFC2B6B212}" type="pres">
      <dgm:prSet presAssocID="{903884A3-5E87-4631-A31F-60B7DE487D3C}" presName="rootComposite" presStyleCnt="0"/>
      <dgm:spPr/>
    </dgm:pt>
    <dgm:pt modelId="{77F9087C-2F6A-4D25-B741-F03880F62966}" type="pres">
      <dgm:prSet presAssocID="{903884A3-5E87-4631-A31F-60B7DE487D3C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DA03BA-2DCA-432D-8718-934C6DFA2903}" type="pres">
      <dgm:prSet presAssocID="{903884A3-5E87-4631-A31F-60B7DE487D3C}" presName="rootConnector" presStyleLbl="node2" presStyleIdx="4" presStyleCnt="6"/>
      <dgm:spPr/>
      <dgm:t>
        <a:bodyPr/>
        <a:lstStyle/>
        <a:p>
          <a:endParaRPr lang="es-ES"/>
        </a:p>
      </dgm:t>
    </dgm:pt>
    <dgm:pt modelId="{23F294A3-E4D9-4F0C-A308-994C68264FEA}" type="pres">
      <dgm:prSet presAssocID="{903884A3-5E87-4631-A31F-60B7DE487D3C}" presName="hierChild4" presStyleCnt="0"/>
      <dgm:spPr/>
    </dgm:pt>
    <dgm:pt modelId="{5A4CBCED-3DE9-4E6B-803E-DA795FC5FD7C}" type="pres">
      <dgm:prSet presAssocID="{903884A3-5E87-4631-A31F-60B7DE487D3C}" presName="hierChild5" presStyleCnt="0"/>
      <dgm:spPr/>
    </dgm:pt>
    <dgm:pt modelId="{1F306A8A-F5F5-4714-B50B-4845089A2E4B}" type="pres">
      <dgm:prSet presAssocID="{A02EB38A-9A2C-4F67-859B-6355C6D97377}" presName="Name64" presStyleLbl="parChTrans1D2" presStyleIdx="5" presStyleCnt="7"/>
      <dgm:spPr/>
      <dgm:t>
        <a:bodyPr/>
        <a:lstStyle/>
        <a:p>
          <a:endParaRPr lang="es-ES"/>
        </a:p>
      </dgm:t>
    </dgm:pt>
    <dgm:pt modelId="{3EA61332-3D5F-481B-AE29-B5DC10C7CAAA}" type="pres">
      <dgm:prSet presAssocID="{13205164-486C-49E3-BDEB-A77B89422230}" presName="hierRoot2" presStyleCnt="0">
        <dgm:presLayoutVars>
          <dgm:hierBranch val="init"/>
        </dgm:presLayoutVars>
      </dgm:prSet>
      <dgm:spPr/>
    </dgm:pt>
    <dgm:pt modelId="{107F42AD-4496-419B-91B9-5069695ACE89}" type="pres">
      <dgm:prSet presAssocID="{13205164-486C-49E3-BDEB-A77B89422230}" presName="rootComposite" presStyleCnt="0"/>
      <dgm:spPr/>
    </dgm:pt>
    <dgm:pt modelId="{259DC1A3-EE13-4A4F-80C6-CDE21DEC3030}" type="pres">
      <dgm:prSet presAssocID="{13205164-486C-49E3-BDEB-A77B89422230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D74D-20DF-4C1A-9611-C7D66A012CFB}" type="pres">
      <dgm:prSet presAssocID="{13205164-486C-49E3-BDEB-A77B89422230}" presName="rootConnector" presStyleLbl="node2" presStyleIdx="5" presStyleCnt="6"/>
      <dgm:spPr/>
      <dgm:t>
        <a:bodyPr/>
        <a:lstStyle/>
        <a:p>
          <a:endParaRPr lang="es-ES"/>
        </a:p>
      </dgm:t>
    </dgm:pt>
    <dgm:pt modelId="{C113D5C6-6BDB-42C4-9EEC-01DC05C552FA}" type="pres">
      <dgm:prSet presAssocID="{13205164-486C-49E3-BDEB-A77B89422230}" presName="hierChild4" presStyleCnt="0"/>
      <dgm:spPr/>
    </dgm:pt>
    <dgm:pt modelId="{8FCD362E-8B0D-445D-95AE-60EA813EE5AB}" type="pres">
      <dgm:prSet presAssocID="{13205164-486C-49E3-BDEB-A77B89422230}" presName="hierChild5" presStyleCnt="0"/>
      <dgm:spPr/>
    </dgm:pt>
    <dgm:pt modelId="{D3E39DE7-A2E9-4DC1-A8E5-4D609839D887}" type="pres">
      <dgm:prSet presAssocID="{12DABFF6-25EA-4F70-83D4-4DB4D799E65E}" presName="hierChild3" presStyleCnt="0"/>
      <dgm:spPr/>
    </dgm:pt>
    <dgm:pt modelId="{E3298E03-FB82-4AC2-9787-23BEBF0BADF7}" type="pres">
      <dgm:prSet presAssocID="{F00B12A9-235A-4123-8EA8-6CF02B3B6E3C}" presName="Name115" presStyleLbl="parChTrans1D2" presStyleIdx="6" presStyleCnt="7"/>
      <dgm:spPr/>
      <dgm:t>
        <a:bodyPr/>
        <a:lstStyle/>
        <a:p>
          <a:endParaRPr lang="es-ES"/>
        </a:p>
      </dgm:t>
    </dgm:pt>
    <dgm:pt modelId="{57D583B7-0A2E-4F41-88E7-D1AD9C85399E}" type="pres">
      <dgm:prSet presAssocID="{4ABC55CB-7643-409B-B14B-862711E18FFC}" presName="hierRoot3" presStyleCnt="0">
        <dgm:presLayoutVars>
          <dgm:hierBranch val="init"/>
        </dgm:presLayoutVars>
      </dgm:prSet>
      <dgm:spPr/>
    </dgm:pt>
    <dgm:pt modelId="{E991387B-E5F1-4344-83CC-B66A9EC43702}" type="pres">
      <dgm:prSet presAssocID="{4ABC55CB-7643-409B-B14B-862711E18FFC}" presName="rootComposite3" presStyleCnt="0"/>
      <dgm:spPr/>
    </dgm:pt>
    <dgm:pt modelId="{53E922FF-5D5B-4AD6-885E-79854AFEC474}" type="pres">
      <dgm:prSet presAssocID="{4ABC55CB-7643-409B-B14B-862711E18FF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A9FA87-8A84-401F-A362-C4C78AD10F9B}" type="pres">
      <dgm:prSet presAssocID="{4ABC55CB-7643-409B-B14B-862711E18FF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674342-FF53-48F6-AB7A-1F98EC8D48FC}" type="pres">
      <dgm:prSet presAssocID="{4ABC55CB-7643-409B-B14B-862711E18FFC}" presName="hierChild6" presStyleCnt="0"/>
      <dgm:spPr/>
    </dgm:pt>
    <dgm:pt modelId="{32745E3C-7CEB-4C7C-AE50-D98739251099}" type="pres">
      <dgm:prSet presAssocID="{4ABC55CB-7643-409B-B14B-862711E18FFC}" presName="hierChild7" presStyleCnt="0"/>
      <dgm:spPr/>
    </dgm:pt>
  </dgm:ptLst>
  <dgm:cxnLst>
    <dgm:cxn modelId="{80653A7D-B948-4022-93C9-BC087E9B2FAD}" type="presOf" srcId="{44F7FB4B-B781-4EFB-8F4C-3484B7E34FA1}" destId="{28671AC1-CBA1-472D-B0BE-16E92C8442C1}" srcOrd="1" destOrd="0" presId="urn:microsoft.com/office/officeart/2009/3/layout/HorizontalOrganizationChart"/>
    <dgm:cxn modelId="{873E58FA-4B45-46C3-97CA-D0B5151C8E85}" type="presOf" srcId="{4ABC55CB-7643-409B-B14B-862711E18FFC}" destId="{53E922FF-5D5B-4AD6-885E-79854AFEC474}" srcOrd="0" destOrd="0" presId="urn:microsoft.com/office/officeart/2009/3/layout/HorizontalOrganizationChart"/>
    <dgm:cxn modelId="{F23B086F-53C7-4AFB-BF88-F983FEFA7179}" type="presOf" srcId="{BD4A7ABC-32B7-4DB6-B080-CE8D80FDE804}" destId="{F04D0287-9B69-425C-87C8-03BCD69E1452}" srcOrd="0" destOrd="0" presId="urn:microsoft.com/office/officeart/2009/3/layout/HorizontalOrganizationChart"/>
    <dgm:cxn modelId="{A2B6E639-FEBA-4A45-9F0F-621C029746F9}" srcId="{12DABFF6-25EA-4F70-83D4-4DB4D799E65E}" destId="{4ABC55CB-7643-409B-B14B-862711E18FFC}" srcOrd="0" destOrd="0" parTransId="{F00B12A9-235A-4123-8EA8-6CF02B3B6E3C}" sibTransId="{450EEE1F-2D2D-4DD8-AD7B-14BDAC959DC0}"/>
    <dgm:cxn modelId="{9203205C-A0D4-4F75-A082-35176FD6B6B1}" type="presOf" srcId="{903884A3-5E87-4631-A31F-60B7DE487D3C}" destId="{77F9087C-2F6A-4D25-B741-F03880F62966}" srcOrd="0" destOrd="0" presId="urn:microsoft.com/office/officeart/2009/3/layout/HorizontalOrganizationChart"/>
    <dgm:cxn modelId="{5DFB9DF9-297C-4A93-A754-7280DA884057}" srcId="{12DABFF6-25EA-4F70-83D4-4DB4D799E65E}" destId="{1D4BEBEF-B595-40E7-8523-EDD978A83718}" srcOrd="3" destOrd="0" parTransId="{CE29EBC6-5F18-4AE0-B1CB-433F4AA02371}" sibTransId="{4DC782A0-CD9A-4267-9ACC-73095FBEA9F0}"/>
    <dgm:cxn modelId="{2CF8B23B-72B8-4E4A-BE33-C967269FD98A}" type="presOf" srcId="{903884A3-5E87-4631-A31F-60B7DE487D3C}" destId="{62DA03BA-2DCA-432D-8718-934C6DFA2903}" srcOrd="1" destOrd="0" presId="urn:microsoft.com/office/officeart/2009/3/layout/HorizontalOrganizationChart"/>
    <dgm:cxn modelId="{DC4B1C0E-2454-4E82-89D8-D88C8F614239}" srcId="{12DABFF6-25EA-4F70-83D4-4DB4D799E65E}" destId="{BD4A7ABC-32B7-4DB6-B080-CE8D80FDE804}" srcOrd="1" destOrd="0" parTransId="{6D84C0AA-4D00-4010-B4B0-051BBED2D388}" sibTransId="{034CD574-AEAB-4F41-B272-19BF6D151733}"/>
    <dgm:cxn modelId="{06ADBD44-D845-478E-A214-1E8DF33D2E1A}" type="presOf" srcId="{FBFE1B0A-61C6-4B12-A104-1B69E53B3E4D}" destId="{ED553ED2-87F0-4113-8364-6172B3D3530E}" srcOrd="0" destOrd="0" presId="urn:microsoft.com/office/officeart/2009/3/layout/HorizontalOrganizationChart"/>
    <dgm:cxn modelId="{1E2B5C8E-D0BA-46A9-A9E3-FD63BA4DF7BD}" type="presOf" srcId="{1D4BEBEF-B595-40E7-8523-EDD978A83718}" destId="{36D47AD2-E77F-44AF-9661-170A19E0DD6A}" srcOrd="0" destOrd="0" presId="urn:microsoft.com/office/officeart/2009/3/layout/HorizontalOrganizationChart"/>
    <dgm:cxn modelId="{506BEFB6-2C0C-418C-95A7-AEB4A963A46C}" type="presOf" srcId="{1D4BEBEF-B595-40E7-8523-EDD978A83718}" destId="{594A15BF-DA54-467F-BF4A-5A5D71AB54BC}" srcOrd="1" destOrd="0" presId="urn:microsoft.com/office/officeart/2009/3/layout/HorizontalOrganizationChart"/>
    <dgm:cxn modelId="{905E2392-EC6F-4DFC-91E9-598858D01BC9}" type="presOf" srcId="{44F7FB4B-B781-4EFB-8F4C-3484B7E34FA1}" destId="{562E9AEF-0B53-4A0D-A3F1-E00A9C3CF776}" srcOrd="0" destOrd="0" presId="urn:microsoft.com/office/officeart/2009/3/layout/HorizontalOrganizationChart"/>
    <dgm:cxn modelId="{CA799B7A-DC05-48DB-838C-157382D3E677}" type="presOf" srcId="{12DABFF6-25EA-4F70-83D4-4DB4D799E65E}" destId="{BD28E912-4E03-4C4B-962E-14F5A0FAA0DC}" srcOrd="1" destOrd="0" presId="urn:microsoft.com/office/officeart/2009/3/layout/HorizontalOrganizationChart"/>
    <dgm:cxn modelId="{D6B9F51C-2A62-4D33-95B7-3B98C6AD33E8}" srcId="{12DABFF6-25EA-4F70-83D4-4DB4D799E65E}" destId="{903884A3-5E87-4631-A31F-60B7DE487D3C}" srcOrd="5" destOrd="0" parTransId="{852B803F-D1C9-4265-9A13-71C755CB2373}" sibTransId="{051769BC-8DDE-4AB2-B910-2FE816058BB1}"/>
    <dgm:cxn modelId="{853FDBCF-505B-40AB-BBDD-C807A4FC2F93}" type="presOf" srcId="{4ABC55CB-7643-409B-B14B-862711E18FFC}" destId="{3CA9FA87-8A84-401F-A362-C4C78AD10F9B}" srcOrd="1" destOrd="0" presId="urn:microsoft.com/office/officeart/2009/3/layout/HorizontalOrganizationChart"/>
    <dgm:cxn modelId="{7F10B16C-23EB-447F-9DB3-47B7FA932A2B}" type="presOf" srcId="{F00B12A9-235A-4123-8EA8-6CF02B3B6E3C}" destId="{E3298E03-FB82-4AC2-9787-23BEBF0BADF7}" srcOrd="0" destOrd="0" presId="urn:microsoft.com/office/officeart/2009/3/layout/HorizontalOrganizationChart"/>
    <dgm:cxn modelId="{FA62482B-8396-4241-BBD2-4A339730FFBA}" type="presOf" srcId="{463349EC-9A27-46CE-97A6-A42DC51C5C1E}" destId="{7AA0C5EB-7BC6-4461-BA72-A57CE7D44296}" srcOrd="1" destOrd="0" presId="urn:microsoft.com/office/officeart/2009/3/layout/HorizontalOrganizationChart"/>
    <dgm:cxn modelId="{AB3478F9-5E79-4BCF-BACE-3A9595E4D2D9}" type="presOf" srcId="{463349EC-9A27-46CE-97A6-A42DC51C5C1E}" destId="{3D5721D7-CE29-410A-A642-8C3A3AA6A76A}" srcOrd="0" destOrd="0" presId="urn:microsoft.com/office/officeart/2009/3/layout/HorizontalOrganizationChart"/>
    <dgm:cxn modelId="{CFE2AC59-B3C4-45E3-B273-E6A567CF5FEE}" type="presOf" srcId="{CE29EBC6-5F18-4AE0-B1CB-433F4AA02371}" destId="{9D43E83C-8789-4CF4-9C45-073733AD5E6A}" srcOrd="0" destOrd="0" presId="urn:microsoft.com/office/officeart/2009/3/layout/HorizontalOrganizationChart"/>
    <dgm:cxn modelId="{9D967A92-0ADF-4CFA-8DCC-0357CBBC7E6A}" type="presOf" srcId="{13205164-486C-49E3-BDEB-A77B89422230}" destId="{259DC1A3-EE13-4A4F-80C6-CDE21DEC3030}" srcOrd="0" destOrd="0" presId="urn:microsoft.com/office/officeart/2009/3/layout/HorizontalOrganizationChart"/>
    <dgm:cxn modelId="{191D8E43-7884-40B2-B8EA-9E96E4D41462}" srcId="{12DABFF6-25EA-4F70-83D4-4DB4D799E65E}" destId="{44F7FB4B-B781-4EFB-8F4C-3484B7E34FA1}" srcOrd="2" destOrd="0" parTransId="{FBFE1B0A-61C6-4B12-A104-1B69E53B3E4D}" sibTransId="{8EAACA7A-059C-4328-93C1-F466A4613575}"/>
    <dgm:cxn modelId="{AA26981D-A637-45C1-8398-B43B6BB885B3}" type="presOf" srcId="{12DABFF6-25EA-4F70-83D4-4DB4D799E65E}" destId="{42B24460-2E31-48EF-9DB3-C47664CB2599}" srcOrd="0" destOrd="0" presId="urn:microsoft.com/office/officeart/2009/3/layout/HorizontalOrganizationChart"/>
    <dgm:cxn modelId="{9AD1B312-62E2-460E-BDB5-CDC9748FE957}" type="presOf" srcId="{DBAE5336-AA76-419D-AB9F-D5F9DD0EB222}" destId="{B3AE9650-C7C4-4D5A-9A9B-675DC1EE125C}" srcOrd="0" destOrd="0" presId="urn:microsoft.com/office/officeart/2009/3/layout/HorizontalOrganizationChart"/>
    <dgm:cxn modelId="{F8FAAD74-B787-456A-B79B-DC9AEC705643}" srcId="{12DABFF6-25EA-4F70-83D4-4DB4D799E65E}" destId="{13205164-486C-49E3-BDEB-A77B89422230}" srcOrd="6" destOrd="0" parTransId="{A02EB38A-9A2C-4F67-859B-6355C6D97377}" sibTransId="{0CBA188A-74FA-4FF7-9EDA-D058D71B3220}"/>
    <dgm:cxn modelId="{0FF9CC27-DC79-45FE-9B6F-71F142A31F63}" type="presOf" srcId="{F7F2B327-1375-44F7-A430-667662D8978E}" destId="{E8F082FF-3899-4CBB-9F63-CC44D6FD641C}" srcOrd="0" destOrd="0" presId="urn:microsoft.com/office/officeart/2009/3/layout/HorizontalOrganizationChart"/>
    <dgm:cxn modelId="{0875375E-CC93-4A67-9B76-61E5AA92746E}" type="presOf" srcId="{A02EB38A-9A2C-4F67-859B-6355C6D97377}" destId="{1F306A8A-F5F5-4714-B50B-4845089A2E4B}" srcOrd="0" destOrd="0" presId="urn:microsoft.com/office/officeart/2009/3/layout/HorizontalOrganizationChart"/>
    <dgm:cxn modelId="{B6396B53-EC12-48C4-95AA-7017C842745E}" type="presOf" srcId="{BD4A7ABC-32B7-4DB6-B080-CE8D80FDE804}" destId="{5C4048AD-2CC1-4FCF-9E3E-ABF17E139076}" srcOrd="1" destOrd="0" presId="urn:microsoft.com/office/officeart/2009/3/layout/HorizontalOrganizationChart"/>
    <dgm:cxn modelId="{951025D2-A1AA-4CD2-8CC8-67CEB2575027}" type="presOf" srcId="{6D84C0AA-4D00-4010-B4B0-051BBED2D388}" destId="{5E719CB2-0CD1-4E22-A36C-43F8BA3D5E01}" srcOrd="0" destOrd="0" presId="urn:microsoft.com/office/officeart/2009/3/layout/HorizontalOrganizationChart"/>
    <dgm:cxn modelId="{C58E1D30-CF28-4F5F-AF31-E5A840DEFCE4}" type="presOf" srcId="{852B803F-D1C9-4265-9A13-71C755CB2373}" destId="{BA1EDBE9-EE96-48E0-B1FE-DD2F70BDE2C5}" srcOrd="0" destOrd="0" presId="urn:microsoft.com/office/officeart/2009/3/layout/HorizontalOrganizationChart"/>
    <dgm:cxn modelId="{C163D5D1-B2B6-4810-B738-88BB82D2631E}" srcId="{F7F2B327-1375-44F7-A430-667662D8978E}" destId="{12DABFF6-25EA-4F70-83D4-4DB4D799E65E}" srcOrd="0" destOrd="0" parTransId="{3964CCB8-C5BC-4C10-B531-1D0DFAA8024C}" sibTransId="{527B6F4A-7CF0-42E9-8423-97F6656E1FB4}"/>
    <dgm:cxn modelId="{CED5EE08-5C9E-4E02-B193-027265457B3C}" type="presOf" srcId="{13205164-486C-49E3-BDEB-A77B89422230}" destId="{9F5ED74D-20DF-4C1A-9611-C7D66A012CFB}" srcOrd="1" destOrd="0" presId="urn:microsoft.com/office/officeart/2009/3/layout/HorizontalOrganizationChart"/>
    <dgm:cxn modelId="{56C87677-DD7F-489F-A8B9-5EBB2F1BF4C4}" srcId="{12DABFF6-25EA-4F70-83D4-4DB4D799E65E}" destId="{463349EC-9A27-46CE-97A6-A42DC51C5C1E}" srcOrd="4" destOrd="0" parTransId="{DBAE5336-AA76-419D-AB9F-D5F9DD0EB222}" sibTransId="{CE3865D9-7088-4A8C-85E9-D90EEE33EDFB}"/>
    <dgm:cxn modelId="{287DC261-0B4C-41D5-B76C-CE42C9F6B50D}" type="presParOf" srcId="{E8F082FF-3899-4CBB-9F63-CC44D6FD641C}" destId="{53954F13-F0A3-4F7C-A58C-EE6237EC2E49}" srcOrd="0" destOrd="0" presId="urn:microsoft.com/office/officeart/2009/3/layout/HorizontalOrganizationChart"/>
    <dgm:cxn modelId="{69435C1E-1B4A-4411-829E-42BD622E4A74}" type="presParOf" srcId="{53954F13-F0A3-4F7C-A58C-EE6237EC2E49}" destId="{C8973DE5-7274-43B0-B922-F0912FC31DFE}" srcOrd="0" destOrd="0" presId="urn:microsoft.com/office/officeart/2009/3/layout/HorizontalOrganizationChart"/>
    <dgm:cxn modelId="{1A00FF5F-5E74-49AE-8AB3-39793D37BB9E}" type="presParOf" srcId="{C8973DE5-7274-43B0-B922-F0912FC31DFE}" destId="{42B24460-2E31-48EF-9DB3-C47664CB2599}" srcOrd="0" destOrd="0" presId="urn:microsoft.com/office/officeart/2009/3/layout/HorizontalOrganizationChart"/>
    <dgm:cxn modelId="{8230BDD7-255C-40E7-BF5A-4B30385847CA}" type="presParOf" srcId="{C8973DE5-7274-43B0-B922-F0912FC31DFE}" destId="{BD28E912-4E03-4C4B-962E-14F5A0FAA0DC}" srcOrd="1" destOrd="0" presId="urn:microsoft.com/office/officeart/2009/3/layout/HorizontalOrganizationChart"/>
    <dgm:cxn modelId="{C352236D-B84B-479C-AAC0-2245F99F442E}" type="presParOf" srcId="{53954F13-F0A3-4F7C-A58C-EE6237EC2E49}" destId="{90D8C32A-93E3-4CB8-A47D-D94992D305A3}" srcOrd="1" destOrd="0" presId="urn:microsoft.com/office/officeart/2009/3/layout/HorizontalOrganizationChart"/>
    <dgm:cxn modelId="{20C9F6D3-C8D4-4912-8F8D-28F157752C8F}" type="presParOf" srcId="{90D8C32A-93E3-4CB8-A47D-D94992D305A3}" destId="{5E719CB2-0CD1-4E22-A36C-43F8BA3D5E01}" srcOrd="0" destOrd="0" presId="urn:microsoft.com/office/officeart/2009/3/layout/HorizontalOrganizationChart"/>
    <dgm:cxn modelId="{A1C5CAB8-D0A3-4254-85D4-9BCD68DA692D}" type="presParOf" srcId="{90D8C32A-93E3-4CB8-A47D-D94992D305A3}" destId="{90D1A224-6EC6-41AD-AC81-B5D63F0B2B08}" srcOrd="1" destOrd="0" presId="urn:microsoft.com/office/officeart/2009/3/layout/HorizontalOrganizationChart"/>
    <dgm:cxn modelId="{F69A095B-FFDB-49BD-BEA8-2E7F4F2E412A}" type="presParOf" srcId="{90D1A224-6EC6-41AD-AC81-B5D63F0B2B08}" destId="{31BD604E-1746-480D-8785-2687D0B8F907}" srcOrd="0" destOrd="0" presId="urn:microsoft.com/office/officeart/2009/3/layout/HorizontalOrganizationChart"/>
    <dgm:cxn modelId="{57CBEAA2-0A48-44B7-B526-7254AA972F0C}" type="presParOf" srcId="{31BD604E-1746-480D-8785-2687D0B8F907}" destId="{F04D0287-9B69-425C-87C8-03BCD69E1452}" srcOrd="0" destOrd="0" presId="urn:microsoft.com/office/officeart/2009/3/layout/HorizontalOrganizationChart"/>
    <dgm:cxn modelId="{616D51FC-D721-4AA4-830B-EADCC31F3F9E}" type="presParOf" srcId="{31BD604E-1746-480D-8785-2687D0B8F907}" destId="{5C4048AD-2CC1-4FCF-9E3E-ABF17E139076}" srcOrd="1" destOrd="0" presId="urn:microsoft.com/office/officeart/2009/3/layout/HorizontalOrganizationChart"/>
    <dgm:cxn modelId="{268F55C3-C7CF-4DEA-BBCD-C8A215341254}" type="presParOf" srcId="{90D1A224-6EC6-41AD-AC81-B5D63F0B2B08}" destId="{CA0517C4-06C5-4F35-AB9C-3F0D7A0D2A63}" srcOrd="1" destOrd="0" presId="urn:microsoft.com/office/officeart/2009/3/layout/HorizontalOrganizationChart"/>
    <dgm:cxn modelId="{3C326E87-A21F-4022-B31E-4CF558D5BB15}" type="presParOf" srcId="{90D1A224-6EC6-41AD-AC81-B5D63F0B2B08}" destId="{C5C060EA-7B61-4DEC-B06A-81F7BBFFFDD1}" srcOrd="2" destOrd="0" presId="urn:microsoft.com/office/officeart/2009/3/layout/HorizontalOrganizationChart"/>
    <dgm:cxn modelId="{6325F7D1-4115-440B-9933-1256F4DAD2D7}" type="presParOf" srcId="{90D8C32A-93E3-4CB8-A47D-D94992D305A3}" destId="{ED553ED2-87F0-4113-8364-6172B3D3530E}" srcOrd="2" destOrd="0" presId="urn:microsoft.com/office/officeart/2009/3/layout/HorizontalOrganizationChart"/>
    <dgm:cxn modelId="{0FBAFB10-56CB-452E-B7FA-ED241C1656B8}" type="presParOf" srcId="{90D8C32A-93E3-4CB8-A47D-D94992D305A3}" destId="{CE07FA79-7BA2-4A55-8E8B-FD989EF91EE2}" srcOrd="3" destOrd="0" presId="urn:microsoft.com/office/officeart/2009/3/layout/HorizontalOrganizationChart"/>
    <dgm:cxn modelId="{373ABB97-0BE0-4557-98C1-DC1AF5F3FB56}" type="presParOf" srcId="{CE07FA79-7BA2-4A55-8E8B-FD989EF91EE2}" destId="{105530FF-6F13-40B6-B56F-9BE72C0744CA}" srcOrd="0" destOrd="0" presId="urn:microsoft.com/office/officeart/2009/3/layout/HorizontalOrganizationChart"/>
    <dgm:cxn modelId="{1C0B9AF1-FB5B-40E7-BD6C-785D32038D34}" type="presParOf" srcId="{105530FF-6F13-40B6-B56F-9BE72C0744CA}" destId="{562E9AEF-0B53-4A0D-A3F1-E00A9C3CF776}" srcOrd="0" destOrd="0" presId="urn:microsoft.com/office/officeart/2009/3/layout/HorizontalOrganizationChart"/>
    <dgm:cxn modelId="{6C3E2D54-C0D3-4ADD-AB8B-DC9C2FBEA9D5}" type="presParOf" srcId="{105530FF-6F13-40B6-B56F-9BE72C0744CA}" destId="{28671AC1-CBA1-472D-B0BE-16E92C8442C1}" srcOrd="1" destOrd="0" presId="urn:microsoft.com/office/officeart/2009/3/layout/HorizontalOrganizationChart"/>
    <dgm:cxn modelId="{15FB0C7C-4E4D-4103-AD0C-F095FC69BBF2}" type="presParOf" srcId="{CE07FA79-7BA2-4A55-8E8B-FD989EF91EE2}" destId="{E3E94085-63BA-4495-8011-7401884C5FA4}" srcOrd="1" destOrd="0" presId="urn:microsoft.com/office/officeart/2009/3/layout/HorizontalOrganizationChart"/>
    <dgm:cxn modelId="{3C85ACCC-347C-470A-A0F1-75490CE6E130}" type="presParOf" srcId="{CE07FA79-7BA2-4A55-8E8B-FD989EF91EE2}" destId="{20ECDC54-AD30-4A5F-84ED-0C5DCC212545}" srcOrd="2" destOrd="0" presId="urn:microsoft.com/office/officeart/2009/3/layout/HorizontalOrganizationChart"/>
    <dgm:cxn modelId="{32508AEE-D294-4671-904F-0036C77DF86A}" type="presParOf" srcId="{90D8C32A-93E3-4CB8-A47D-D94992D305A3}" destId="{9D43E83C-8789-4CF4-9C45-073733AD5E6A}" srcOrd="4" destOrd="0" presId="urn:microsoft.com/office/officeart/2009/3/layout/HorizontalOrganizationChart"/>
    <dgm:cxn modelId="{37B67EA6-38DF-44DD-86CC-5427B149DFD7}" type="presParOf" srcId="{90D8C32A-93E3-4CB8-A47D-D94992D305A3}" destId="{5DB03A92-D065-431F-B137-7FAFC5819A21}" srcOrd="5" destOrd="0" presId="urn:microsoft.com/office/officeart/2009/3/layout/HorizontalOrganizationChart"/>
    <dgm:cxn modelId="{251B6FB9-D09C-4761-B3C3-203069B1B89F}" type="presParOf" srcId="{5DB03A92-D065-431F-B137-7FAFC5819A21}" destId="{EF8CB195-4861-499D-93FB-487B546721A0}" srcOrd="0" destOrd="0" presId="urn:microsoft.com/office/officeart/2009/3/layout/HorizontalOrganizationChart"/>
    <dgm:cxn modelId="{2ED01175-8DFC-433B-8DD9-72FABCFB3D16}" type="presParOf" srcId="{EF8CB195-4861-499D-93FB-487B546721A0}" destId="{36D47AD2-E77F-44AF-9661-170A19E0DD6A}" srcOrd="0" destOrd="0" presId="urn:microsoft.com/office/officeart/2009/3/layout/HorizontalOrganizationChart"/>
    <dgm:cxn modelId="{CD70C208-A662-4665-8CD0-1BF091774CAD}" type="presParOf" srcId="{EF8CB195-4861-499D-93FB-487B546721A0}" destId="{594A15BF-DA54-467F-BF4A-5A5D71AB54BC}" srcOrd="1" destOrd="0" presId="urn:microsoft.com/office/officeart/2009/3/layout/HorizontalOrganizationChart"/>
    <dgm:cxn modelId="{EB4900FC-DFAD-4F89-B865-4EF407052007}" type="presParOf" srcId="{5DB03A92-D065-431F-B137-7FAFC5819A21}" destId="{7163D73B-88A0-405A-8F28-F05F58C36642}" srcOrd="1" destOrd="0" presId="urn:microsoft.com/office/officeart/2009/3/layout/HorizontalOrganizationChart"/>
    <dgm:cxn modelId="{D26171F9-E673-4033-A2E9-4185A016D550}" type="presParOf" srcId="{5DB03A92-D065-431F-B137-7FAFC5819A21}" destId="{CC7D14A1-9A5A-4678-AC66-80DD4E9879E1}" srcOrd="2" destOrd="0" presId="urn:microsoft.com/office/officeart/2009/3/layout/HorizontalOrganizationChart"/>
    <dgm:cxn modelId="{92CBC35C-CBE3-4A4A-889C-ECA2FA9EDFBB}" type="presParOf" srcId="{90D8C32A-93E3-4CB8-A47D-D94992D305A3}" destId="{B3AE9650-C7C4-4D5A-9A9B-675DC1EE125C}" srcOrd="6" destOrd="0" presId="urn:microsoft.com/office/officeart/2009/3/layout/HorizontalOrganizationChart"/>
    <dgm:cxn modelId="{DEF23E7F-E0B0-48E2-BBB8-3D9A27C7E2B7}" type="presParOf" srcId="{90D8C32A-93E3-4CB8-A47D-D94992D305A3}" destId="{16CF8694-969D-4998-A963-A2742AA0047F}" srcOrd="7" destOrd="0" presId="urn:microsoft.com/office/officeart/2009/3/layout/HorizontalOrganizationChart"/>
    <dgm:cxn modelId="{A260B0FA-5D8E-496E-B7DB-1CCA1CB4E485}" type="presParOf" srcId="{16CF8694-969D-4998-A963-A2742AA0047F}" destId="{38FE1DB7-FC3D-4B51-84C2-519A76297D48}" srcOrd="0" destOrd="0" presId="urn:microsoft.com/office/officeart/2009/3/layout/HorizontalOrganizationChart"/>
    <dgm:cxn modelId="{907E59E6-A05D-4546-9C8E-0B96A5AC6FF3}" type="presParOf" srcId="{38FE1DB7-FC3D-4B51-84C2-519A76297D48}" destId="{3D5721D7-CE29-410A-A642-8C3A3AA6A76A}" srcOrd="0" destOrd="0" presId="urn:microsoft.com/office/officeart/2009/3/layout/HorizontalOrganizationChart"/>
    <dgm:cxn modelId="{8F6AAC49-E399-4EF1-872A-FD8F1B96EA84}" type="presParOf" srcId="{38FE1DB7-FC3D-4B51-84C2-519A76297D48}" destId="{7AA0C5EB-7BC6-4461-BA72-A57CE7D44296}" srcOrd="1" destOrd="0" presId="urn:microsoft.com/office/officeart/2009/3/layout/HorizontalOrganizationChart"/>
    <dgm:cxn modelId="{9BA013B4-2423-4B8B-B569-640EA1414BD1}" type="presParOf" srcId="{16CF8694-969D-4998-A963-A2742AA0047F}" destId="{358B380A-9B7B-47DA-A6DE-7E890900B357}" srcOrd="1" destOrd="0" presId="urn:microsoft.com/office/officeart/2009/3/layout/HorizontalOrganizationChart"/>
    <dgm:cxn modelId="{D1070949-7B1B-47E9-B569-E7DA27D5DF20}" type="presParOf" srcId="{16CF8694-969D-4998-A963-A2742AA0047F}" destId="{EE88C8CD-1CAA-42C2-AF0B-422C487269AD}" srcOrd="2" destOrd="0" presId="urn:microsoft.com/office/officeart/2009/3/layout/HorizontalOrganizationChart"/>
    <dgm:cxn modelId="{5604B72B-1DF8-4E9F-B643-16AF9F36B3BD}" type="presParOf" srcId="{90D8C32A-93E3-4CB8-A47D-D94992D305A3}" destId="{BA1EDBE9-EE96-48E0-B1FE-DD2F70BDE2C5}" srcOrd="8" destOrd="0" presId="urn:microsoft.com/office/officeart/2009/3/layout/HorizontalOrganizationChart"/>
    <dgm:cxn modelId="{573331E9-A111-4314-82BF-E20BB6B9CB85}" type="presParOf" srcId="{90D8C32A-93E3-4CB8-A47D-D94992D305A3}" destId="{D2FE053A-F4F7-4FF4-9331-FDE25D504786}" srcOrd="9" destOrd="0" presId="urn:microsoft.com/office/officeart/2009/3/layout/HorizontalOrganizationChart"/>
    <dgm:cxn modelId="{E7CEA1DD-7BCA-4E64-9A4F-890CF205E646}" type="presParOf" srcId="{D2FE053A-F4F7-4FF4-9331-FDE25D504786}" destId="{7EED90AF-AAB4-445B-A4CC-78DFC2B6B212}" srcOrd="0" destOrd="0" presId="urn:microsoft.com/office/officeart/2009/3/layout/HorizontalOrganizationChart"/>
    <dgm:cxn modelId="{73F607AA-D140-4CE4-92E3-0FB157377D15}" type="presParOf" srcId="{7EED90AF-AAB4-445B-A4CC-78DFC2B6B212}" destId="{77F9087C-2F6A-4D25-B741-F03880F62966}" srcOrd="0" destOrd="0" presId="urn:microsoft.com/office/officeart/2009/3/layout/HorizontalOrganizationChart"/>
    <dgm:cxn modelId="{6953A21A-7F76-48B5-8B74-C6F5386B6EF7}" type="presParOf" srcId="{7EED90AF-AAB4-445B-A4CC-78DFC2B6B212}" destId="{62DA03BA-2DCA-432D-8718-934C6DFA2903}" srcOrd="1" destOrd="0" presId="urn:microsoft.com/office/officeart/2009/3/layout/HorizontalOrganizationChart"/>
    <dgm:cxn modelId="{49D8B011-3776-4B5C-8461-FBA681A9F18E}" type="presParOf" srcId="{D2FE053A-F4F7-4FF4-9331-FDE25D504786}" destId="{23F294A3-E4D9-4F0C-A308-994C68264FEA}" srcOrd="1" destOrd="0" presId="urn:microsoft.com/office/officeart/2009/3/layout/HorizontalOrganizationChart"/>
    <dgm:cxn modelId="{85AE0391-4718-489A-821A-45F86A6812B1}" type="presParOf" srcId="{D2FE053A-F4F7-4FF4-9331-FDE25D504786}" destId="{5A4CBCED-3DE9-4E6B-803E-DA795FC5FD7C}" srcOrd="2" destOrd="0" presId="urn:microsoft.com/office/officeart/2009/3/layout/HorizontalOrganizationChart"/>
    <dgm:cxn modelId="{497DB54C-4EC1-4901-8307-5AB8C288DD6D}" type="presParOf" srcId="{90D8C32A-93E3-4CB8-A47D-D94992D305A3}" destId="{1F306A8A-F5F5-4714-B50B-4845089A2E4B}" srcOrd="10" destOrd="0" presId="urn:microsoft.com/office/officeart/2009/3/layout/HorizontalOrganizationChart"/>
    <dgm:cxn modelId="{A8D6FFE2-177B-4466-899F-E819BACA3BE7}" type="presParOf" srcId="{90D8C32A-93E3-4CB8-A47D-D94992D305A3}" destId="{3EA61332-3D5F-481B-AE29-B5DC10C7CAAA}" srcOrd="11" destOrd="0" presId="urn:microsoft.com/office/officeart/2009/3/layout/HorizontalOrganizationChart"/>
    <dgm:cxn modelId="{F06FEA74-E542-4C04-B298-DBCF760F1A33}" type="presParOf" srcId="{3EA61332-3D5F-481B-AE29-B5DC10C7CAAA}" destId="{107F42AD-4496-419B-91B9-5069695ACE89}" srcOrd="0" destOrd="0" presId="urn:microsoft.com/office/officeart/2009/3/layout/HorizontalOrganizationChart"/>
    <dgm:cxn modelId="{7BEEE016-E79D-47F5-BCCC-A1C8742AC4D3}" type="presParOf" srcId="{107F42AD-4496-419B-91B9-5069695ACE89}" destId="{259DC1A3-EE13-4A4F-80C6-CDE21DEC3030}" srcOrd="0" destOrd="0" presId="urn:microsoft.com/office/officeart/2009/3/layout/HorizontalOrganizationChart"/>
    <dgm:cxn modelId="{0E8D1383-0FB2-4ABF-A958-64AEDBC19AD1}" type="presParOf" srcId="{107F42AD-4496-419B-91B9-5069695ACE89}" destId="{9F5ED74D-20DF-4C1A-9611-C7D66A012CFB}" srcOrd="1" destOrd="0" presId="urn:microsoft.com/office/officeart/2009/3/layout/HorizontalOrganizationChart"/>
    <dgm:cxn modelId="{88F8E085-8FB0-485E-9D81-45C96BC522C6}" type="presParOf" srcId="{3EA61332-3D5F-481B-AE29-B5DC10C7CAAA}" destId="{C113D5C6-6BDB-42C4-9EEC-01DC05C552FA}" srcOrd="1" destOrd="0" presId="urn:microsoft.com/office/officeart/2009/3/layout/HorizontalOrganizationChart"/>
    <dgm:cxn modelId="{5AD65AD8-B6CF-4376-94A3-49B4A57081CC}" type="presParOf" srcId="{3EA61332-3D5F-481B-AE29-B5DC10C7CAAA}" destId="{8FCD362E-8B0D-445D-95AE-60EA813EE5AB}" srcOrd="2" destOrd="0" presId="urn:microsoft.com/office/officeart/2009/3/layout/HorizontalOrganizationChart"/>
    <dgm:cxn modelId="{F901B264-F088-4198-919F-A5AD22ED0D0E}" type="presParOf" srcId="{53954F13-F0A3-4F7C-A58C-EE6237EC2E49}" destId="{D3E39DE7-A2E9-4DC1-A8E5-4D609839D887}" srcOrd="2" destOrd="0" presId="urn:microsoft.com/office/officeart/2009/3/layout/HorizontalOrganizationChart"/>
    <dgm:cxn modelId="{CBB63E87-6AED-432C-982E-FA99A262AC9A}" type="presParOf" srcId="{D3E39DE7-A2E9-4DC1-A8E5-4D609839D887}" destId="{E3298E03-FB82-4AC2-9787-23BEBF0BADF7}" srcOrd="0" destOrd="0" presId="urn:microsoft.com/office/officeart/2009/3/layout/HorizontalOrganizationChart"/>
    <dgm:cxn modelId="{8C6193F5-4729-4FDA-AAF1-BB7400285B38}" type="presParOf" srcId="{D3E39DE7-A2E9-4DC1-A8E5-4D609839D887}" destId="{57D583B7-0A2E-4F41-88E7-D1AD9C85399E}" srcOrd="1" destOrd="0" presId="urn:microsoft.com/office/officeart/2009/3/layout/HorizontalOrganizationChart"/>
    <dgm:cxn modelId="{54FE656A-E1FB-45BB-BD28-D67E02C47D10}" type="presParOf" srcId="{57D583B7-0A2E-4F41-88E7-D1AD9C85399E}" destId="{E991387B-E5F1-4344-83CC-B66A9EC43702}" srcOrd="0" destOrd="0" presId="urn:microsoft.com/office/officeart/2009/3/layout/HorizontalOrganizationChart"/>
    <dgm:cxn modelId="{D7D29614-2873-43DC-89BC-E7F912C02E38}" type="presParOf" srcId="{E991387B-E5F1-4344-83CC-B66A9EC43702}" destId="{53E922FF-5D5B-4AD6-885E-79854AFEC474}" srcOrd="0" destOrd="0" presId="urn:microsoft.com/office/officeart/2009/3/layout/HorizontalOrganizationChart"/>
    <dgm:cxn modelId="{369CE266-BDD2-45D2-BA21-04F815E8948B}" type="presParOf" srcId="{E991387B-E5F1-4344-83CC-B66A9EC43702}" destId="{3CA9FA87-8A84-401F-A362-C4C78AD10F9B}" srcOrd="1" destOrd="0" presId="urn:microsoft.com/office/officeart/2009/3/layout/HorizontalOrganizationChart"/>
    <dgm:cxn modelId="{FE95A402-5F51-4EA4-82ED-BCC3D61C8046}" type="presParOf" srcId="{57D583B7-0A2E-4F41-88E7-D1AD9C85399E}" destId="{1E674342-FF53-48F6-AB7A-1F98EC8D48FC}" srcOrd="1" destOrd="0" presId="urn:microsoft.com/office/officeart/2009/3/layout/HorizontalOrganizationChart"/>
    <dgm:cxn modelId="{45706D3D-1BF9-4A4A-9ACE-EF1893C0ECE8}" type="presParOf" srcId="{57D583B7-0A2E-4F41-88E7-D1AD9C85399E}" destId="{32745E3C-7CEB-4C7C-AE50-D9873925109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98E03-FB82-4AC2-9787-23BEBF0BADF7}">
      <dsp:nvSpPr>
        <dsp:cNvPr id="0" name=""/>
        <dsp:cNvSpPr/>
      </dsp:nvSpPr>
      <dsp:spPr>
        <a:xfrm>
          <a:off x="1890303" y="1928634"/>
          <a:ext cx="1157696" cy="103365"/>
        </a:xfrm>
        <a:custGeom>
          <a:avLst/>
          <a:gdLst/>
          <a:ahLst/>
          <a:cxnLst/>
          <a:rect l="0" t="0" r="0" b="0"/>
          <a:pathLst>
            <a:path>
              <a:moveTo>
                <a:pt x="0" y="103365"/>
              </a:moveTo>
              <a:lnTo>
                <a:pt x="1157696" y="103365"/>
              </a:lnTo>
              <a:lnTo>
                <a:pt x="11576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06A8A-F5F5-4714-B50B-4845089A2E4B}">
      <dsp:nvSpPr>
        <dsp:cNvPr id="0" name=""/>
        <dsp:cNvSpPr/>
      </dsp:nvSpPr>
      <dsp:spPr>
        <a:xfrm>
          <a:off x="1890303" y="2032000"/>
          <a:ext cx="2315393" cy="177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0008" y="0"/>
              </a:lnTo>
              <a:lnTo>
                <a:pt x="2150008" y="1777891"/>
              </a:lnTo>
              <a:lnTo>
                <a:pt x="2315393" y="1777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EDBE9-EE96-48E0-B1FE-DD2F70BDE2C5}">
      <dsp:nvSpPr>
        <dsp:cNvPr id="0" name=""/>
        <dsp:cNvSpPr/>
      </dsp:nvSpPr>
      <dsp:spPr>
        <a:xfrm>
          <a:off x="1890303" y="2032000"/>
          <a:ext cx="2315393" cy="1066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0008" y="0"/>
              </a:lnTo>
              <a:lnTo>
                <a:pt x="2150008" y="1066734"/>
              </a:lnTo>
              <a:lnTo>
                <a:pt x="2315393" y="10667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E9650-C7C4-4D5A-9A9B-675DC1EE125C}">
      <dsp:nvSpPr>
        <dsp:cNvPr id="0" name=""/>
        <dsp:cNvSpPr/>
      </dsp:nvSpPr>
      <dsp:spPr>
        <a:xfrm>
          <a:off x="1890303" y="2032000"/>
          <a:ext cx="2315393" cy="355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0008" y="0"/>
              </a:lnTo>
              <a:lnTo>
                <a:pt x="2150008" y="355578"/>
              </a:lnTo>
              <a:lnTo>
                <a:pt x="2315393" y="355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3E83C-8789-4CF4-9C45-073733AD5E6A}">
      <dsp:nvSpPr>
        <dsp:cNvPr id="0" name=""/>
        <dsp:cNvSpPr/>
      </dsp:nvSpPr>
      <dsp:spPr>
        <a:xfrm>
          <a:off x="1890303" y="1676421"/>
          <a:ext cx="2315393" cy="355578"/>
        </a:xfrm>
        <a:custGeom>
          <a:avLst/>
          <a:gdLst/>
          <a:ahLst/>
          <a:cxnLst/>
          <a:rect l="0" t="0" r="0" b="0"/>
          <a:pathLst>
            <a:path>
              <a:moveTo>
                <a:pt x="0" y="355578"/>
              </a:moveTo>
              <a:lnTo>
                <a:pt x="2150008" y="355578"/>
              </a:lnTo>
              <a:lnTo>
                <a:pt x="2150008" y="0"/>
              </a:lnTo>
              <a:lnTo>
                <a:pt x="23153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53ED2-87F0-4113-8364-6172B3D3530E}">
      <dsp:nvSpPr>
        <dsp:cNvPr id="0" name=""/>
        <dsp:cNvSpPr/>
      </dsp:nvSpPr>
      <dsp:spPr>
        <a:xfrm>
          <a:off x="1890303" y="965265"/>
          <a:ext cx="2315393" cy="1066734"/>
        </a:xfrm>
        <a:custGeom>
          <a:avLst/>
          <a:gdLst/>
          <a:ahLst/>
          <a:cxnLst/>
          <a:rect l="0" t="0" r="0" b="0"/>
          <a:pathLst>
            <a:path>
              <a:moveTo>
                <a:pt x="0" y="1066734"/>
              </a:moveTo>
              <a:lnTo>
                <a:pt x="2150008" y="1066734"/>
              </a:lnTo>
              <a:lnTo>
                <a:pt x="2150008" y="0"/>
              </a:lnTo>
              <a:lnTo>
                <a:pt x="23153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19CB2-0CD1-4E22-A36C-43F8BA3D5E01}">
      <dsp:nvSpPr>
        <dsp:cNvPr id="0" name=""/>
        <dsp:cNvSpPr/>
      </dsp:nvSpPr>
      <dsp:spPr>
        <a:xfrm>
          <a:off x="1890303" y="254108"/>
          <a:ext cx="2315393" cy="1777891"/>
        </a:xfrm>
        <a:custGeom>
          <a:avLst/>
          <a:gdLst/>
          <a:ahLst/>
          <a:cxnLst/>
          <a:rect l="0" t="0" r="0" b="0"/>
          <a:pathLst>
            <a:path>
              <a:moveTo>
                <a:pt x="0" y="1777891"/>
              </a:moveTo>
              <a:lnTo>
                <a:pt x="2150008" y="1777891"/>
              </a:lnTo>
              <a:lnTo>
                <a:pt x="2150008" y="0"/>
              </a:lnTo>
              <a:lnTo>
                <a:pt x="23153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24460-2E31-48EF-9DB3-C47664CB2599}">
      <dsp:nvSpPr>
        <dsp:cNvPr id="0" name=""/>
        <dsp:cNvSpPr/>
      </dsp:nvSpPr>
      <dsp:spPr>
        <a:xfrm>
          <a:off x="236450" y="1779787"/>
          <a:ext cx="1653852" cy="504425"/>
        </a:xfrm>
        <a:prstGeom prst="rect">
          <a:avLst/>
        </a:prstGeom>
        <a:solidFill>
          <a:srgbClr val="0691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Contador General de la Nación</a:t>
          </a:r>
          <a:endParaRPr lang="es-CO" sz="1100" kern="1200" dirty="0"/>
        </a:p>
      </dsp:txBody>
      <dsp:txXfrm>
        <a:off x="236450" y="1779787"/>
        <a:ext cx="1653852" cy="504425"/>
      </dsp:txXfrm>
    </dsp:sp>
    <dsp:sp modelId="{F04D0287-9B69-425C-87C8-03BCD69E1452}">
      <dsp:nvSpPr>
        <dsp:cNvPr id="0" name=""/>
        <dsp:cNvSpPr/>
      </dsp:nvSpPr>
      <dsp:spPr>
        <a:xfrm>
          <a:off x="4205696" y="1896"/>
          <a:ext cx="1653852" cy="50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Coordinador del GIT de Investigación y Normas</a:t>
          </a:r>
          <a:endParaRPr lang="es-CO" sz="1100" kern="1200" dirty="0"/>
        </a:p>
      </dsp:txBody>
      <dsp:txXfrm>
        <a:off x="4205696" y="1896"/>
        <a:ext cx="1653852" cy="504425"/>
      </dsp:txXfrm>
    </dsp:sp>
    <dsp:sp modelId="{562E9AEF-0B53-4A0D-A3F1-E00A9C3CF776}">
      <dsp:nvSpPr>
        <dsp:cNvPr id="0" name=""/>
        <dsp:cNvSpPr/>
      </dsp:nvSpPr>
      <dsp:spPr>
        <a:xfrm>
          <a:off x="4205696" y="713052"/>
          <a:ext cx="1653852" cy="50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Coordinador del GIT Sistemas Integrados Nación</a:t>
          </a:r>
          <a:endParaRPr lang="es-CO" sz="1100" kern="1200" dirty="0"/>
        </a:p>
      </dsp:txBody>
      <dsp:txXfrm>
        <a:off x="4205696" y="713052"/>
        <a:ext cx="1653852" cy="504425"/>
      </dsp:txXfrm>
    </dsp:sp>
    <dsp:sp modelId="{36D47AD2-E77F-44AF-9661-170A19E0DD6A}">
      <dsp:nvSpPr>
        <dsp:cNvPr id="0" name=""/>
        <dsp:cNvSpPr/>
      </dsp:nvSpPr>
      <dsp:spPr>
        <a:xfrm>
          <a:off x="4205696" y="1424209"/>
          <a:ext cx="1653852" cy="50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Coordinador del GIT Gestión y Evaluación de la Información</a:t>
          </a:r>
          <a:endParaRPr lang="es-CO" sz="1100" kern="1200" dirty="0"/>
        </a:p>
      </dsp:txBody>
      <dsp:txXfrm>
        <a:off x="4205696" y="1424209"/>
        <a:ext cx="1653852" cy="504425"/>
      </dsp:txXfrm>
    </dsp:sp>
    <dsp:sp modelId="{3D5721D7-CE29-410A-A642-8C3A3AA6A76A}">
      <dsp:nvSpPr>
        <dsp:cNvPr id="0" name=""/>
        <dsp:cNvSpPr/>
      </dsp:nvSpPr>
      <dsp:spPr>
        <a:xfrm>
          <a:off x="4205696" y="2135365"/>
          <a:ext cx="1653852" cy="50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Coordinador del GIT Procesamiento y Análisis de Producto</a:t>
          </a:r>
        </a:p>
      </dsp:txBody>
      <dsp:txXfrm>
        <a:off x="4205696" y="2135365"/>
        <a:ext cx="1653852" cy="504425"/>
      </dsp:txXfrm>
    </dsp:sp>
    <dsp:sp modelId="{77F9087C-2F6A-4D25-B741-F03880F62966}">
      <dsp:nvSpPr>
        <dsp:cNvPr id="0" name=""/>
        <dsp:cNvSpPr/>
      </dsp:nvSpPr>
      <dsp:spPr>
        <a:xfrm>
          <a:off x="4205696" y="2846522"/>
          <a:ext cx="1653852" cy="50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/>
            <a:t>Coordinador del GIT Apoyo informático</a:t>
          </a:r>
        </a:p>
      </dsp:txBody>
      <dsp:txXfrm>
        <a:off x="4205696" y="2846522"/>
        <a:ext cx="1653852" cy="504425"/>
      </dsp:txXfrm>
    </dsp:sp>
    <dsp:sp modelId="{259DC1A3-EE13-4A4F-80C6-CDE21DEC3030}">
      <dsp:nvSpPr>
        <dsp:cNvPr id="0" name=""/>
        <dsp:cNvSpPr/>
      </dsp:nvSpPr>
      <dsp:spPr>
        <a:xfrm>
          <a:off x="4205696" y="3557678"/>
          <a:ext cx="1653852" cy="50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/>
            <a:t>Coordinador del GIT Estadística y Análisis Económico.</a:t>
          </a:r>
          <a:endParaRPr lang="es-CO" sz="1100" kern="1200" dirty="0"/>
        </a:p>
      </dsp:txBody>
      <dsp:txXfrm>
        <a:off x="4205696" y="3557678"/>
        <a:ext cx="1653852" cy="504425"/>
      </dsp:txXfrm>
    </dsp:sp>
    <dsp:sp modelId="{53E922FF-5D5B-4AD6-885E-79854AFEC474}">
      <dsp:nvSpPr>
        <dsp:cNvPr id="0" name=""/>
        <dsp:cNvSpPr/>
      </dsp:nvSpPr>
      <dsp:spPr>
        <a:xfrm>
          <a:off x="2221073" y="1424209"/>
          <a:ext cx="1653852" cy="50442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/>
            <a:t>Subcontador</a:t>
          </a:r>
          <a:r>
            <a:rPr lang="es-ES" sz="1100" kern="1200" dirty="0"/>
            <a:t> de Consolidación de la Información</a:t>
          </a:r>
          <a:endParaRPr lang="es-CO" sz="1100" kern="1200" dirty="0"/>
        </a:p>
      </dsp:txBody>
      <dsp:txXfrm>
        <a:off x="2221073" y="1424209"/>
        <a:ext cx="1653852" cy="50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7DA5F9-D171-45EF-9837-7C2B855EA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CE751E-4D0F-4671-B080-99FBD06C48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4FE74-A8E1-4BAF-BA1D-9D2E6D5F9462}" type="datetimeFigureOut">
              <a:rPr lang="es-CO"/>
              <a:pPr>
                <a:defRPr/>
              </a:pPr>
              <a:t>9/04/2021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98B2DEF-845F-4371-90A2-5B5843558A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85F1527-47BC-441A-8BFF-B09C86379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775F7-A8D4-4FA1-B7DF-83D269978E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9EDD8-F651-4C20-9544-2C9802A4B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B10CF-071A-405A-B067-F547ED170C5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AFC508C-D80D-4158-818F-DC4B2CCA0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A9A8CC-3484-4F78-B34C-3E244FBDC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B0317AE-4205-47E5-81D1-AA248FF3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00D8A416-5726-4992-9848-A8323AC7A9F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32595F0D-77D2-438D-AF82-04D8B34838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3C5817A-EBCB-4880-A642-D96A736FA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E91121DF-CF9D-427B-AA26-C5D0594C1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A82607-BCC1-49D2-A6F7-CBA669DAED63}" type="slidenum">
              <a:rPr lang="es-CO" altLang="es-CO" sz="1200"/>
              <a:pPr/>
              <a:t>3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06506-456B-48FE-8FEA-513C2E90CBE3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927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ACBBA7F1-F6C2-485C-B410-EC9BE83297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7E8ABC3-78B9-4383-9787-DDFFA69D3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 err="1"/>
              <a:t>imágen</a:t>
            </a:r>
            <a:r>
              <a:rPr lang="es-ES" altLang="es-ES" sz="936" b="1" dirty="0"/>
              <a:t>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78334664-D3DF-426E-A138-071736691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97DA56-DD06-48F8-903A-3B8DD2844210}" type="slidenum">
              <a:rPr lang="es-CO" altLang="es-CO" sz="1200"/>
              <a:pPr/>
              <a:t>8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15064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50A2AE98-CDE1-48DA-9256-DC8D3A823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BAA4AA-42F5-48E8-A84F-7B8F8DA70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finaliza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936" dirty="0"/>
              <a:t>Agregue en el área señalada el código </a:t>
            </a:r>
            <a:r>
              <a:rPr lang="es-ES" altLang="es-ES" sz="936" b="1" dirty="0"/>
              <a:t>QR.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E18CF6AC-770B-4C16-9EC9-F7F58862A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694D32EE-3EB2-47F4-B785-E9BED8F48E83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CO" altLang="es-C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BB7883D-F432-488A-B9B9-C6D626363061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3E87E6A7-58F9-4DA5-B94E-C9984600D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7352E72-D92B-407F-8AC0-7D3FF48FB057}"/>
              </a:ext>
            </a:extLst>
          </p:cNvPr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50471D-E309-4C6A-8C93-72B8415D7FAE}"/>
              </a:ext>
            </a:extLst>
          </p:cNvPr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7969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682297-81EB-445B-9C07-1FCC9597681C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2E74A0D2-ADF3-4F30-987F-9B2241624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C99CBD-3CBB-4181-A519-342EEDFC66D3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56B72AF3-1FD8-4E26-8312-F9B7EF027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3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1B0742C-A26C-463A-A7F6-EA0A154E54A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B0763B6A-10D1-4B5F-A334-FE39D9A050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973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3B8EA7-3385-40B9-A129-A990654E59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A0093EFD-6CF9-4D49-AFEB-592B88F3C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67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D95B6-0364-4884-BB44-D52A7E825065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DA6C71B6-684B-468B-8ED4-D78E9301A3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56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2C5255-7E71-4AF1-B267-D81AA7F5AF70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C4507FB-12A0-4DD5-9016-CC68EE38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052F56C-D514-4BE4-A663-D03F5B824A6A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83973130-64B2-4C28-985B-6F5CB6544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C3165B30-AA6E-495D-8806-C5AD35524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0AB84D-B5E7-4687-93AB-02402F086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30371" b="15852"/>
          <a:stretch/>
        </p:blipFill>
        <p:spPr>
          <a:xfrm>
            <a:off x="1205723" y="1574187"/>
            <a:ext cx="7392177" cy="3073401"/>
          </a:xfrm>
          <a:custGeom>
            <a:avLst/>
            <a:gdLst>
              <a:gd name="connsiteX0" fmla="*/ 0 w 7392177"/>
              <a:gd name="connsiteY0" fmla="*/ 0 h 3073401"/>
              <a:gd name="connsiteX1" fmla="*/ 7392177 w 7392177"/>
              <a:gd name="connsiteY1" fmla="*/ 0 h 3073401"/>
              <a:gd name="connsiteX2" fmla="*/ 7392177 w 7392177"/>
              <a:gd name="connsiteY2" fmla="*/ 1007534 h 3073401"/>
              <a:gd name="connsiteX3" fmla="*/ 6430824 w 7392177"/>
              <a:gd name="connsiteY3" fmla="*/ 1007534 h 3073401"/>
              <a:gd name="connsiteX4" fmla="*/ 6430824 w 7392177"/>
              <a:gd name="connsiteY4" fmla="*/ 3073401 h 3073401"/>
              <a:gd name="connsiteX5" fmla="*/ 969824 w 7392177"/>
              <a:gd name="connsiteY5" fmla="*/ 3073401 h 3073401"/>
              <a:gd name="connsiteX6" fmla="*/ 969824 w 7392177"/>
              <a:gd name="connsiteY6" fmla="*/ 948268 h 3073401"/>
              <a:gd name="connsiteX7" fmla="*/ 0 w 7392177"/>
              <a:gd name="connsiteY7" fmla="*/ 948268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2177" h="3073401">
                <a:moveTo>
                  <a:pt x="0" y="0"/>
                </a:moveTo>
                <a:lnTo>
                  <a:pt x="7392177" y="0"/>
                </a:lnTo>
                <a:lnTo>
                  <a:pt x="7392177" y="1007534"/>
                </a:lnTo>
                <a:lnTo>
                  <a:pt x="6430824" y="1007534"/>
                </a:lnTo>
                <a:lnTo>
                  <a:pt x="6430824" y="3073401"/>
                </a:lnTo>
                <a:lnTo>
                  <a:pt x="969824" y="3073401"/>
                </a:lnTo>
                <a:lnTo>
                  <a:pt x="969824" y="948268"/>
                </a:lnTo>
                <a:lnTo>
                  <a:pt x="0" y="948268"/>
                </a:lnTo>
                <a:close/>
              </a:path>
            </a:pathLst>
          </a:cu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2D277A70-B89E-43CA-9D1B-93646B4C5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7" b="62918"/>
          <a:stretch>
            <a:fillRect/>
          </a:stretch>
        </p:blipFill>
        <p:spPr bwMode="auto">
          <a:xfrm>
            <a:off x="0" y="24971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9888536-F28F-407F-B79B-68C07B87D0AD}"/>
              </a:ext>
            </a:extLst>
          </p:cNvPr>
          <p:cNvSpPr/>
          <p:nvPr/>
        </p:nvSpPr>
        <p:spPr>
          <a:xfrm>
            <a:off x="2514600" y="2743200"/>
            <a:ext cx="5291138" cy="171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0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F32153C-2740-4387-A367-521711BB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70188"/>
            <a:ext cx="5008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11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2B8EAACF-FEA6-4F4B-B1B1-AECA55903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4373DB-E956-4450-8D98-4A28DA298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00" y="3052600"/>
            <a:ext cx="3970998" cy="6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49E5F8-CF59-4719-B318-A1D8A5C9A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>
            <a:extLst>
              <a:ext uri="{FF2B5EF4-FFF2-40B4-BE49-F238E27FC236}">
                <a16:creationId xmlns:a16="http://schemas.microsoft.com/office/drawing/2014/main" id="{EBE98A4B-9FFB-4D2E-96A7-9BC9CD66E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36" y="3494088"/>
            <a:ext cx="2452164" cy="5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58" y="4028494"/>
            <a:ext cx="2037672" cy="60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5183188"/>
            <a:ext cx="25400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22BC9C-5CCB-4FEE-81DF-8215D33D64A9}"/>
              </a:ext>
            </a:extLst>
          </p:cNvPr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2" name="Picture 2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086225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023A52E-B5D8-48A6-AD15-47D8F3B16FD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0590E40-814D-47E0-BA59-088AB7F576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4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C0AC861-830E-4E03-ACC5-217D31669398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0CCF9FE2-A2B4-4C9E-A97F-11D6FDCF5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85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AF6E073-8DBE-4149-BCAB-E5146B3CC141}"/>
              </a:ext>
            </a:extLst>
          </p:cNvPr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32B9A9-7307-4076-832E-C03EC80EE979}"/>
              </a:ext>
            </a:extLst>
          </p:cNvPr>
          <p:cNvSpPr/>
          <p:nvPr/>
        </p:nvSpPr>
        <p:spPr>
          <a:xfrm>
            <a:off x="0" y="12700"/>
            <a:ext cx="9144000" cy="57023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126635D-B29E-435A-AA3E-0D322DDD7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45"/>
            <a:ext cx="9144000" cy="51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946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470B8E1C-9E51-4ABB-931C-7CE8FD548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B2147F18-BB94-4EC5-96A2-D918FD3C4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FCEDC7-B8A2-41F5-AF77-18FB32081B8D}"/>
              </a:ext>
            </a:extLst>
          </p:cNvPr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4DAD0C-4081-4319-A58E-8E78A7353C7F}"/>
              </a:ext>
            </a:extLst>
          </p:cNvPr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38191-C08E-4556-8C5E-B085E8F9B4F1}"/>
              </a:ext>
            </a:extLst>
          </p:cNvPr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682696-946A-4140-9C5E-B38C5D4E4517}"/>
              </a:ext>
            </a:extLst>
          </p:cNvPr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2B69C6A0-7419-4520-8796-C15E1687B6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>
            <a:extLst>
              <a:ext uri="{FF2B5EF4-FFF2-40B4-BE49-F238E27FC236}">
                <a16:creationId xmlns:a16="http://schemas.microsoft.com/office/drawing/2014/main" id="{CD5C0870-9920-4310-84D0-3FA60F5EDD0E}"/>
              </a:ext>
            </a:extLst>
          </p:cNvPr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A9A82C14-1348-493F-995C-E7EFAE50C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7" b="62918"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750F9AB-D1C3-4CEE-A399-A3E9F750CFB3}"/>
              </a:ext>
            </a:extLst>
          </p:cNvPr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57F41D07-A96C-4899-9FD9-0D9DD5CC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23A8F8-E984-452B-9777-396EAB8C0FC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DD255A3F-C231-4035-A6B3-D3C11A47A7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094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107921E-FEAA-4339-AF89-D2E66914E281}"/>
              </a:ext>
            </a:extLst>
          </p:cNvPr>
          <p:cNvSpPr/>
          <p:nvPr/>
        </p:nvSpPr>
        <p:spPr>
          <a:xfrm>
            <a:off x="5402263" y="5141912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7907E877-53E1-45D7-B633-7F0969291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8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103F2D-6F15-4D59-AC14-037CDFE6155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A212F774-3D5C-417A-80A6-8E747361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061C7B44-B9F4-40EC-BB92-888C3D000E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3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31EF97-FF27-457B-8A70-73912B7692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C9F5F081-A24A-4553-8865-B73035774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266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2EF836C-B806-489A-AC84-414F2A2024C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1F6112D4-427A-4588-B311-B312C4045E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29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FA9A97-48A1-40F7-A0CA-5216F09B60DE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F1D7FB98-9AB5-45B2-8CF8-17D4FA5E2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3" y="5360080"/>
            <a:ext cx="1303313" cy="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21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>
            <a:extLst>
              <a:ext uri="{FF2B5EF4-FFF2-40B4-BE49-F238E27FC236}">
                <a16:creationId xmlns:a16="http://schemas.microsoft.com/office/drawing/2014/main" id="{72ACD577-B0BB-4B6A-8B39-9AC2D0A08B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989A54-B69F-42C2-BC97-33C71B03A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E0CDBE2-D5BA-4F39-A8DF-64CB97F8BE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>
            <a:extLst>
              <a:ext uri="{FF2B5EF4-FFF2-40B4-BE49-F238E27FC236}">
                <a16:creationId xmlns:a16="http://schemas.microsoft.com/office/drawing/2014/main" id="{3B1439CA-B863-43B7-8DED-E8FB3C7A00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12">
            <a:extLst>
              <a:ext uri="{FF2B5EF4-FFF2-40B4-BE49-F238E27FC236}">
                <a16:creationId xmlns:a16="http://schemas.microsoft.com/office/drawing/2014/main" id="{4089684F-188B-440A-8084-E107EA0A067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g"/><Relationship Id="rId18" Type="http://schemas.openxmlformats.org/officeDocument/2006/relationships/image" Target="../media/image42.jpg"/><Relationship Id="rId26" Type="http://schemas.openxmlformats.org/officeDocument/2006/relationships/image" Target="../media/image50.jpg"/><Relationship Id="rId39" Type="http://schemas.openxmlformats.org/officeDocument/2006/relationships/image" Target="../media/image63.jpg"/><Relationship Id="rId21" Type="http://schemas.openxmlformats.org/officeDocument/2006/relationships/image" Target="../media/image45.jpg"/><Relationship Id="rId34" Type="http://schemas.openxmlformats.org/officeDocument/2006/relationships/image" Target="../media/image58.png"/><Relationship Id="rId42" Type="http://schemas.openxmlformats.org/officeDocument/2006/relationships/image" Target="../media/image66.jpg"/><Relationship Id="rId47" Type="http://schemas.openxmlformats.org/officeDocument/2006/relationships/image" Target="../media/image71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6" Type="http://schemas.openxmlformats.org/officeDocument/2006/relationships/image" Target="../media/image40.jpg"/><Relationship Id="rId29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24" Type="http://schemas.openxmlformats.org/officeDocument/2006/relationships/image" Target="../media/image48.jpg"/><Relationship Id="rId32" Type="http://schemas.openxmlformats.org/officeDocument/2006/relationships/image" Target="../media/image56.jpg"/><Relationship Id="rId37" Type="http://schemas.openxmlformats.org/officeDocument/2006/relationships/image" Target="../media/image61.jpg"/><Relationship Id="rId40" Type="http://schemas.openxmlformats.org/officeDocument/2006/relationships/image" Target="../media/image64.jpg"/><Relationship Id="rId45" Type="http://schemas.openxmlformats.org/officeDocument/2006/relationships/image" Target="../media/image69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23" Type="http://schemas.openxmlformats.org/officeDocument/2006/relationships/image" Target="../media/image47.jpg"/><Relationship Id="rId28" Type="http://schemas.openxmlformats.org/officeDocument/2006/relationships/image" Target="../media/image52.jpg"/><Relationship Id="rId36" Type="http://schemas.openxmlformats.org/officeDocument/2006/relationships/image" Target="../media/image60.jpg"/><Relationship Id="rId10" Type="http://schemas.openxmlformats.org/officeDocument/2006/relationships/image" Target="../media/image34.jpg"/><Relationship Id="rId19" Type="http://schemas.openxmlformats.org/officeDocument/2006/relationships/image" Target="../media/image43.jpg"/><Relationship Id="rId31" Type="http://schemas.openxmlformats.org/officeDocument/2006/relationships/image" Target="../media/image55.jpg"/><Relationship Id="rId44" Type="http://schemas.openxmlformats.org/officeDocument/2006/relationships/image" Target="../media/image68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Relationship Id="rId22" Type="http://schemas.openxmlformats.org/officeDocument/2006/relationships/image" Target="../media/image46.png"/><Relationship Id="rId27" Type="http://schemas.openxmlformats.org/officeDocument/2006/relationships/image" Target="../media/image51.jpg"/><Relationship Id="rId30" Type="http://schemas.openxmlformats.org/officeDocument/2006/relationships/image" Target="../media/image54.png"/><Relationship Id="rId35" Type="http://schemas.openxmlformats.org/officeDocument/2006/relationships/image" Target="../media/image59.jpg"/><Relationship Id="rId43" Type="http://schemas.openxmlformats.org/officeDocument/2006/relationships/image" Target="../media/image67.jpg"/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12" Type="http://schemas.openxmlformats.org/officeDocument/2006/relationships/image" Target="../media/image36.jpg"/><Relationship Id="rId17" Type="http://schemas.openxmlformats.org/officeDocument/2006/relationships/image" Target="../media/image41.jpg"/><Relationship Id="rId25" Type="http://schemas.openxmlformats.org/officeDocument/2006/relationships/image" Target="../media/image49.png"/><Relationship Id="rId33" Type="http://schemas.openxmlformats.org/officeDocument/2006/relationships/image" Target="../media/image57.jpg"/><Relationship Id="rId38" Type="http://schemas.openxmlformats.org/officeDocument/2006/relationships/image" Target="../media/image62.png"/><Relationship Id="rId46" Type="http://schemas.openxmlformats.org/officeDocument/2006/relationships/image" Target="../media/image70.jpg"/><Relationship Id="rId20" Type="http://schemas.openxmlformats.org/officeDocument/2006/relationships/image" Target="../media/image44.jpg"/><Relationship Id="rId41" Type="http://schemas.openxmlformats.org/officeDocument/2006/relationships/image" Target="../media/image6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6FF31A-30A7-40B9-B3E6-64A709775C67}"/>
              </a:ext>
            </a:extLst>
          </p:cNvPr>
          <p:cNvSpPr/>
          <p:nvPr/>
        </p:nvSpPr>
        <p:spPr>
          <a:xfrm>
            <a:off x="6294664" y="3265714"/>
            <a:ext cx="1910443" cy="1738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>
                    <a:lumMod val="65000"/>
                  </a:schemeClr>
                </a:solidFill>
              </a:rPr>
              <a:t>Coloque AQUÍ</a:t>
            </a:r>
          </a:p>
          <a:p>
            <a:pPr algn="ctr"/>
            <a:r>
              <a:rPr lang="es-CO" dirty="0">
                <a:solidFill>
                  <a:schemeClr val="bg1">
                    <a:lumMod val="65000"/>
                  </a:schemeClr>
                </a:solidFill>
              </a:rPr>
              <a:t>El código QR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1AFA9AC-3E90-4BBD-9EA1-5F226D001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2095" y="818455"/>
            <a:ext cx="5757773" cy="1381125"/>
          </a:xfrm>
        </p:spPr>
        <p:txBody>
          <a:bodyPr/>
          <a:lstStyle/>
          <a:p>
            <a:pPr>
              <a:defRPr/>
            </a:pPr>
            <a:r>
              <a:rPr lang="es-ES" sz="3200" b="1" dirty="0">
                <a:solidFill>
                  <a:schemeClr val="tx1"/>
                </a:solidFill>
              </a:rPr>
              <a:t>COMPROMISOS</a:t>
            </a:r>
          </a:p>
          <a:p>
            <a:pPr>
              <a:defRPr/>
            </a:pPr>
            <a:r>
              <a:rPr lang="es-ES" sz="3200" b="1" dirty="0">
                <a:solidFill>
                  <a:schemeClr val="tx1"/>
                </a:solidFill>
              </a:rPr>
              <a:t>INSTITUCIONALES </a:t>
            </a:r>
          </a:p>
          <a:p>
            <a:pPr>
              <a:defRPr/>
            </a:pPr>
            <a:r>
              <a:rPr lang="es-ES" sz="3400" b="1" dirty="0">
                <a:solidFill>
                  <a:srgbClr val="FF0000"/>
                </a:solidFill>
              </a:rPr>
              <a:t>CONPES 4008  </a:t>
            </a:r>
          </a:p>
          <a:p>
            <a:pPr>
              <a:defRPr/>
            </a:pPr>
            <a:r>
              <a:rPr lang="es-ES" sz="3400" b="1" dirty="0">
                <a:solidFill>
                  <a:srgbClr val="FF0000"/>
                </a:solidFill>
              </a:rPr>
              <a:t>DECRETO 224 DE 2021</a:t>
            </a:r>
          </a:p>
          <a:p>
            <a:pPr>
              <a:defRPr/>
            </a:pPr>
            <a:r>
              <a:rPr lang="es-ES" sz="3200" b="1" dirty="0">
                <a:solidFill>
                  <a:schemeClr val="tx1"/>
                </a:solidFill>
              </a:rPr>
              <a:t>POR PARTE DE LA CGN</a:t>
            </a:r>
            <a:endParaRPr lang="es-CO" sz="32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3CE27D-BF4B-4497-8E49-8B034F591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47" y="3515421"/>
            <a:ext cx="3394553" cy="15922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F6E86C-3F0B-4AFA-B873-5A90948D0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70" y="3631789"/>
            <a:ext cx="2372377" cy="14758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791329-D193-4F0A-8858-822F96CFD250}"/>
              </a:ext>
            </a:extLst>
          </p:cNvPr>
          <p:cNvSpPr/>
          <p:nvPr/>
        </p:nvSpPr>
        <p:spPr>
          <a:xfrm>
            <a:off x="7775915" y="932864"/>
            <a:ext cx="1371600" cy="68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765162" y="142215"/>
            <a:ext cx="70107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dirty="0">
                <a:solidFill>
                  <a:schemeClr val="tx2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603905-EC87-458D-A630-230E3349B515}"/>
              </a:ext>
            </a:extLst>
          </p:cNvPr>
          <p:cNvSpPr/>
          <p:nvPr/>
        </p:nvSpPr>
        <p:spPr>
          <a:xfrm>
            <a:off x="879833" y="1431937"/>
            <a:ext cx="7863333" cy="546172"/>
          </a:xfrm>
          <a:prstGeom prst="roundRect">
            <a:avLst>
              <a:gd name="adj" fmla="val 320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PRINCIPALES ELEMENTOS CONCEPTUALES Y METODOLÓGICOS EN LOS SUBSISTEMAS DE LA GFP</a:t>
            </a:r>
            <a:endParaRPr lang="es-CO" sz="18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18FC07-9A37-4891-8D18-A6B241991EC8}"/>
              </a:ext>
            </a:extLst>
          </p:cNvPr>
          <p:cNvSpPr/>
          <p:nvPr/>
        </p:nvSpPr>
        <p:spPr>
          <a:xfrm>
            <a:off x="480274" y="1360889"/>
            <a:ext cx="754380" cy="75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6C9536-3924-41D4-BFF0-7377985C9AB0}"/>
              </a:ext>
            </a:extLst>
          </p:cNvPr>
          <p:cNvSpPr/>
          <p:nvPr/>
        </p:nvSpPr>
        <p:spPr>
          <a:xfrm>
            <a:off x="1844836" y="3364883"/>
            <a:ext cx="7161377" cy="480060"/>
          </a:xfrm>
          <a:prstGeom prst="roundRect">
            <a:avLst>
              <a:gd name="adj" fmla="val 320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CALIDAD DE LA INFORMACIÓN CONTABLE</a:t>
            </a:r>
            <a:endParaRPr lang="es-CO" sz="18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EC3989-F5C9-4F41-A7AA-23B9D07C26DE}"/>
              </a:ext>
            </a:extLst>
          </p:cNvPr>
          <p:cNvSpPr/>
          <p:nvPr/>
        </p:nvSpPr>
        <p:spPr>
          <a:xfrm>
            <a:off x="1440407" y="3227723"/>
            <a:ext cx="754380" cy="75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E7E6E-C783-4944-910C-C69C53CD6A15}"/>
              </a:ext>
            </a:extLst>
          </p:cNvPr>
          <p:cNvSpPr/>
          <p:nvPr/>
        </p:nvSpPr>
        <p:spPr>
          <a:xfrm>
            <a:off x="6172202" y="923189"/>
            <a:ext cx="1645920" cy="685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6C365-AF54-41C5-A29F-E94AC9F40A1E}"/>
              </a:ext>
            </a:extLst>
          </p:cNvPr>
          <p:cNvSpPr/>
          <p:nvPr/>
        </p:nvSpPr>
        <p:spPr>
          <a:xfrm>
            <a:off x="-1761" y="910001"/>
            <a:ext cx="617220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CD9684-7CAA-4543-8658-CE84A6820F6D}"/>
              </a:ext>
            </a:extLst>
          </p:cNvPr>
          <p:cNvSpPr/>
          <p:nvPr/>
        </p:nvSpPr>
        <p:spPr>
          <a:xfrm>
            <a:off x="1373962" y="2431466"/>
            <a:ext cx="7369204" cy="480060"/>
          </a:xfrm>
          <a:prstGeom prst="roundRect">
            <a:avLst>
              <a:gd name="adj" fmla="val 320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COMPETENCIAS EN MATERIA DE INFORMACIÓN </a:t>
            </a:r>
            <a:br>
              <a:rPr lang="es-ES" sz="1800" b="1" dirty="0"/>
            </a:br>
            <a:r>
              <a:rPr lang="es-ES" sz="1800" b="1" dirty="0"/>
              <a:t>DE GFP </a:t>
            </a:r>
            <a:endParaRPr lang="es-CO" sz="18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67D7F4-E3A6-40B1-BB4A-25B1A097077C}"/>
              </a:ext>
            </a:extLst>
          </p:cNvPr>
          <p:cNvSpPr/>
          <p:nvPr/>
        </p:nvSpPr>
        <p:spPr>
          <a:xfrm>
            <a:off x="974404" y="2294306"/>
            <a:ext cx="754380" cy="75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2</a:t>
            </a:r>
          </a:p>
        </p:txBody>
      </p:sp>
      <p:sp>
        <p:nvSpPr>
          <p:cNvPr id="16" name="Rectangle: Rounded Corners 8">
            <a:extLst>
              <a:ext uri="{FF2B5EF4-FFF2-40B4-BE49-F238E27FC236}">
                <a16:creationId xmlns:a16="http://schemas.microsoft.com/office/drawing/2014/main" id="{020CBE4B-4C35-1F48-A302-9F6B763F176C}"/>
              </a:ext>
            </a:extLst>
          </p:cNvPr>
          <p:cNvSpPr/>
          <p:nvPr/>
        </p:nvSpPr>
        <p:spPr>
          <a:xfrm>
            <a:off x="2331721" y="4298299"/>
            <a:ext cx="6674492" cy="506700"/>
          </a:xfrm>
          <a:prstGeom prst="roundRect">
            <a:avLst>
              <a:gd name="adj" fmla="val 3205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ESTRATEGIA PARA EL CUMPLIMIENTO DE LOS </a:t>
            </a:r>
          </a:p>
          <a:p>
            <a:pPr algn="ctr"/>
            <a:r>
              <a:rPr lang="es-CO" sz="1800" b="1" dirty="0"/>
              <a:t>COMPROMISOS  CGN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9214E549-BB32-4743-9DD2-487E07B413FB}"/>
              </a:ext>
            </a:extLst>
          </p:cNvPr>
          <p:cNvSpPr/>
          <p:nvPr/>
        </p:nvSpPr>
        <p:spPr>
          <a:xfrm>
            <a:off x="1925746" y="4161139"/>
            <a:ext cx="754380" cy="75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80194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E85DFA3-BD88-43BA-8F34-1951290BD1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1928" r="33374" b="1645"/>
          <a:stretch/>
        </p:blipFill>
        <p:spPr bwMode="auto">
          <a:xfrm>
            <a:off x="596509" y="984739"/>
            <a:ext cx="5240620" cy="4681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56B68C-40C5-4A2F-AC8E-E151A01A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48651"/>
            <a:ext cx="8347075" cy="1104900"/>
          </a:xfrm>
        </p:spPr>
        <p:txBody>
          <a:bodyPr/>
          <a:lstStyle/>
          <a:p>
            <a:pPr algn="ctr"/>
            <a:r>
              <a:rPr lang="es-ES" sz="2200" b="1" dirty="0"/>
              <a:t> PRINCIPALES ELEMENTOS CONCEPTUALES Y METODOLÓGICOS EN LOS SUBSISTEMAS DE LA</a:t>
            </a:r>
            <a:br>
              <a:rPr lang="es-ES" sz="2200" b="1" dirty="0"/>
            </a:br>
            <a:r>
              <a:rPr lang="es-ES" sz="2200" b="1" dirty="0"/>
              <a:t>GFP</a:t>
            </a:r>
            <a:endParaRPr lang="es-CO" sz="2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C5E05E-5F73-4ED3-9A14-E75C8915F4A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8" t="27526" r="2081" b="37644"/>
          <a:stretch/>
        </p:blipFill>
        <p:spPr bwMode="auto">
          <a:xfrm>
            <a:off x="5498927" y="1103447"/>
            <a:ext cx="2736616" cy="1691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A9CD211-5961-45B1-ADE8-18B1A056AE3B}"/>
              </a:ext>
            </a:extLst>
          </p:cNvPr>
          <p:cNvSpPr txBox="1"/>
          <p:nvPr/>
        </p:nvSpPr>
        <p:spPr>
          <a:xfrm>
            <a:off x="6122256" y="3095905"/>
            <a:ext cx="2736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</a:t>
            </a:r>
            <a:r>
              <a:rPr lang="es-ES" b="1" dirty="0">
                <a:solidFill>
                  <a:srgbClr val="FF0000"/>
                </a:solidFill>
              </a:rPr>
              <a:t>CGN</a:t>
            </a:r>
            <a:r>
              <a:rPr lang="es-ES" dirty="0"/>
              <a:t> es la entidad rectora del Subsistema contable, como entidad responsable de determinar las políticas, principios y normas técnicas generales y específicas, sustantivas y procedimentales, que permitan uniformar, centralizar y consolidar la contabilidad pública.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13972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951F0-6A76-45EE-8F0E-C17A6935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08" y="0"/>
            <a:ext cx="8113983" cy="1104900"/>
          </a:xfrm>
        </p:spPr>
        <p:txBody>
          <a:bodyPr/>
          <a:lstStyle/>
          <a:p>
            <a:pPr algn="ctr"/>
            <a:r>
              <a:rPr lang="es-ES" sz="2500" b="1" dirty="0"/>
              <a:t>COMPETENCIAS EN MATERIA DE INFORMACIÓN </a:t>
            </a:r>
            <a:br>
              <a:rPr lang="es-ES" sz="2500" b="1" dirty="0"/>
            </a:br>
            <a:r>
              <a:rPr lang="es-ES" sz="2500" b="1" dirty="0"/>
              <a:t>DE GFP </a:t>
            </a:r>
            <a:endParaRPr lang="es-CO" sz="25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4508F1-DCE5-4887-986D-4F33FF7DBC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7301" y="916596"/>
            <a:ext cx="8113982" cy="456980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4AE5BE8-7FD7-4ED8-8E9E-E31C1F33E50E}"/>
              </a:ext>
            </a:extLst>
          </p:cNvPr>
          <p:cNvSpPr/>
          <p:nvPr/>
        </p:nvSpPr>
        <p:spPr>
          <a:xfrm>
            <a:off x="2029216" y="801666"/>
            <a:ext cx="1628384" cy="2555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11722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-201395"/>
            <a:ext cx="7255933" cy="10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500" b="1" dirty="0"/>
              <a:t>CALIDAD DE LA INFORMACIÓN CONTABLE</a:t>
            </a:r>
            <a:endParaRPr sz="2500" b="1" dirty="0"/>
          </a:p>
        </p:txBody>
      </p:sp>
      <p:sp>
        <p:nvSpPr>
          <p:cNvPr id="3" name="object 3"/>
          <p:cNvSpPr/>
          <p:nvPr/>
        </p:nvSpPr>
        <p:spPr>
          <a:xfrm>
            <a:off x="1673224" y="3894455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199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399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199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" name="object 4"/>
          <p:cNvSpPr/>
          <p:nvPr/>
        </p:nvSpPr>
        <p:spPr>
          <a:xfrm>
            <a:off x="1673224" y="3894455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199"/>
                </a:moveTo>
                <a:lnTo>
                  <a:pt x="2360" y="410458"/>
                </a:lnTo>
                <a:lnTo>
                  <a:pt x="9289" y="365066"/>
                </a:lnTo>
                <a:lnTo>
                  <a:pt x="20557" y="321253"/>
                </a:lnTo>
                <a:lnTo>
                  <a:pt x="35933" y="279249"/>
                </a:lnTo>
                <a:lnTo>
                  <a:pt x="55187" y="239283"/>
                </a:lnTo>
                <a:lnTo>
                  <a:pt x="78090" y="201587"/>
                </a:lnTo>
                <a:lnTo>
                  <a:pt x="104411" y="166390"/>
                </a:lnTo>
                <a:lnTo>
                  <a:pt x="133921" y="133921"/>
                </a:lnTo>
                <a:lnTo>
                  <a:pt x="166390" y="104411"/>
                </a:lnTo>
                <a:lnTo>
                  <a:pt x="201587" y="78090"/>
                </a:lnTo>
                <a:lnTo>
                  <a:pt x="239283" y="55187"/>
                </a:lnTo>
                <a:lnTo>
                  <a:pt x="279249" y="35933"/>
                </a:lnTo>
                <a:lnTo>
                  <a:pt x="321253" y="20557"/>
                </a:lnTo>
                <a:lnTo>
                  <a:pt x="365066" y="9289"/>
                </a:lnTo>
                <a:lnTo>
                  <a:pt x="410458" y="2360"/>
                </a:lnTo>
                <a:lnTo>
                  <a:pt x="457200" y="0"/>
                </a:lnTo>
                <a:lnTo>
                  <a:pt x="503941" y="2360"/>
                </a:lnTo>
                <a:lnTo>
                  <a:pt x="549333" y="9289"/>
                </a:lnTo>
                <a:lnTo>
                  <a:pt x="593146" y="20557"/>
                </a:lnTo>
                <a:lnTo>
                  <a:pt x="635150" y="35933"/>
                </a:lnTo>
                <a:lnTo>
                  <a:pt x="675116" y="55187"/>
                </a:lnTo>
                <a:lnTo>
                  <a:pt x="712812" y="78090"/>
                </a:lnTo>
                <a:lnTo>
                  <a:pt x="748009" y="104411"/>
                </a:lnTo>
                <a:lnTo>
                  <a:pt x="780478" y="133921"/>
                </a:lnTo>
                <a:lnTo>
                  <a:pt x="809988" y="166390"/>
                </a:lnTo>
                <a:lnTo>
                  <a:pt x="836309" y="201587"/>
                </a:lnTo>
                <a:lnTo>
                  <a:pt x="859212" y="239283"/>
                </a:lnTo>
                <a:lnTo>
                  <a:pt x="878466" y="279249"/>
                </a:lnTo>
                <a:lnTo>
                  <a:pt x="893842" y="321253"/>
                </a:lnTo>
                <a:lnTo>
                  <a:pt x="905110" y="365066"/>
                </a:lnTo>
                <a:lnTo>
                  <a:pt x="912039" y="410458"/>
                </a:lnTo>
                <a:lnTo>
                  <a:pt x="914400" y="457199"/>
                </a:lnTo>
                <a:lnTo>
                  <a:pt x="912039" y="503941"/>
                </a:lnTo>
                <a:lnTo>
                  <a:pt x="905110" y="549333"/>
                </a:lnTo>
                <a:lnTo>
                  <a:pt x="893842" y="593146"/>
                </a:lnTo>
                <a:lnTo>
                  <a:pt x="878466" y="635150"/>
                </a:lnTo>
                <a:lnTo>
                  <a:pt x="859212" y="675116"/>
                </a:lnTo>
                <a:lnTo>
                  <a:pt x="836309" y="712812"/>
                </a:lnTo>
                <a:lnTo>
                  <a:pt x="809988" y="748009"/>
                </a:lnTo>
                <a:lnTo>
                  <a:pt x="780478" y="780478"/>
                </a:lnTo>
                <a:lnTo>
                  <a:pt x="748009" y="809988"/>
                </a:lnTo>
                <a:lnTo>
                  <a:pt x="712812" y="836309"/>
                </a:lnTo>
                <a:lnTo>
                  <a:pt x="675116" y="859212"/>
                </a:lnTo>
                <a:lnTo>
                  <a:pt x="635150" y="878466"/>
                </a:lnTo>
                <a:lnTo>
                  <a:pt x="593146" y="893842"/>
                </a:lnTo>
                <a:lnTo>
                  <a:pt x="549333" y="905110"/>
                </a:lnTo>
                <a:lnTo>
                  <a:pt x="503941" y="912039"/>
                </a:lnTo>
                <a:lnTo>
                  <a:pt x="457200" y="914399"/>
                </a:lnTo>
                <a:lnTo>
                  <a:pt x="410458" y="912039"/>
                </a:lnTo>
                <a:lnTo>
                  <a:pt x="365066" y="905110"/>
                </a:lnTo>
                <a:lnTo>
                  <a:pt x="321253" y="893842"/>
                </a:lnTo>
                <a:lnTo>
                  <a:pt x="279249" y="878466"/>
                </a:lnTo>
                <a:lnTo>
                  <a:pt x="239283" y="859212"/>
                </a:lnTo>
                <a:lnTo>
                  <a:pt x="201587" y="836309"/>
                </a:lnTo>
                <a:lnTo>
                  <a:pt x="166390" y="809988"/>
                </a:lnTo>
                <a:lnTo>
                  <a:pt x="133921" y="780478"/>
                </a:lnTo>
                <a:lnTo>
                  <a:pt x="104411" y="748009"/>
                </a:lnTo>
                <a:lnTo>
                  <a:pt x="78090" y="712812"/>
                </a:lnTo>
                <a:lnTo>
                  <a:pt x="55187" y="675116"/>
                </a:lnTo>
                <a:lnTo>
                  <a:pt x="35933" y="635150"/>
                </a:lnTo>
                <a:lnTo>
                  <a:pt x="20557" y="593146"/>
                </a:lnTo>
                <a:lnTo>
                  <a:pt x="9289" y="549333"/>
                </a:lnTo>
                <a:lnTo>
                  <a:pt x="2360" y="503941"/>
                </a:lnTo>
                <a:lnTo>
                  <a:pt x="0" y="457199"/>
                </a:lnTo>
                <a:close/>
              </a:path>
            </a:pathLst>
          </a:custGeom>
          <a:ln w="2590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5" name="object 5"/>
          <p:cNvSpPr/>
          <p:nvPr/>
        </p:nvSpPr>
        <p:spPr>
          <a:xfrm>
            <a:off x="1310004" y="3223894"/>
            <a:ext cx="6330950" cy="402695"/>
          </a:xfrm>
          <a:custGeom>
            <a:avLst/>
            <a:gdLst/>
            <a:ahLst/>
            <a:cxnLst/>
            <a:rect l="l" t="t" r="r" b="b"/>
            <a:pathLst>
              <a:path w="7597140" h="483235">
                <a:moveTo>
                  <a:pt x="0" y="120776"/>
                </a:moveTo>
                <a:lnTo>
                  <a:pt x="7355586" y="120776"/>
                </a:lnTo>
                <a:lnTo>
                  <a:pt x="7355586" y="0"/>
                </a:lnTo>
                <a:lnTo>
                  <a:pt x="7597140" y="241553"/>
                </a:lnTo>
                <a:lnTo>
                  <a:pt x="7355586" y="483107"/>
                </a:lnTo>
                <a:lnTo>
                  <a:pt x="7355586" y="362331"/>
                </a:lnTo>
                <a:lnTo>
                  <a:pt x="0" y="362331"/>
                </a:lnTo>
                <a:lnTo>
                  <a:pt x="0" y="120776"/>
                </a:lnTo>
                <a:close/>
              </a:path>
            </a:pathLst>
          </a:custGeom>
          <a:ln w="25908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6" name="object 6"/>
          <p:cNvSpPr txBox="1"/>
          <p:nvPr/>
        </p:nvSpPr>
        <p:spPr>
          <a:xfrm>
            <a:off x="4181685" y="653932"/>
            <a:ext cx="1062038" cy="31846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000" b="1" dirty="0">
                <a:latin typeface="Arial"/>
                <a:cs typeface="Arial"/>
              </a:rPr>
              <a:t>S I G F</a:t>
            </a:r>
            <a:r>
              <a:rPr sz="2000" b="1" spc="-112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28114" y="2873375"/>
            <a:ext cx="1309688" cy="407987"/>
          </a:xfrm>
          <a:custGeom>
            <a:avLst/>
            <a:gdLst/>
            <a:ahLst/>
            <a:cxnLst/>
            <a:rect l="l" t="t" r="r" b="b"/>
            <a:pathLst>
              <a:path w="1571625" h="489585">
                <a:moveTo>
                  <a:pt x="1489710" y="0"/>
                </a:moveTo>
                <a:lnTo>
                  <a:pt x="81534" y="0"/>
                </a:lnTo>
                <a:lnTo>
                  <a:pt x="49795" y="6399"/>
                </a:lnTo>
                <a:lnTo>
                  <a:pt x="23879" y="23860"/>
                </a:lnTo>
                <a:lnTo>
                  <a:pt x="6406" y="49774"/>
                </a:lnTo>
                <a:lnTo>
                  <a:pt x="0" y="81534"/>
                </a:lnTo>
                <a:lnTo>
                  <a:pt x="0" y="407669"/>
                </a:lnTo>
                <a:lnTo>
                  <a:pt x="6406" y="439429"/>
                </a:lnTo>
                <a:lnTo>
                  <a:pt x="23879" y="465343"/>
                </a:lnTo>
                <a:lnTo>
                  <a:pt x="49795" y="482804"/>
                </a:lnTo>
                <a:lnTo>
                  <a:pt x="81534" y="489204"/>
                </a:lnTo>
                <a:lnTo>
                  <a:pt x="1489710" y="489204"/>
                </a:lnTo>
                <a:lnTo>
                  <a:pt x="1521469" y="482804"/>
                </a:lnTo>
                <a:lnTo>
                  <a:pt x="1547383" y="465343"/>
                </a:lnTo>
                <a:lnTo>
                  <a:pt x="1564844" y="439429"/>
                </a:lnTo>
                <a:lnTo>
                  <a:pt x="1571244" y="407669"/>
                </a:lnTo>
                <a:lnTo>
                  <a:pt x="1571244" y="81534"/>
                </a:lnTo>
                <a:lnTo>
                  <a:pt x="1564844" y="49774"/>
                </a:lnTo>
                <a:lnTo>
                  <a:pt x="1547383" y="23860"/>
                </a:lnTo>
                <a:lnTo>
                  <a:pt x="1521469" y="6399"/>
                </a:lnTo>
                <a:lnTo>
                  <a:pt x="148971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8" name="object 8"/>
          <p:cNvSpPr/>
          <p:nvPr/>
        </p:nvSpPr>
        <p:spPr>
          <a:xfrm>
            <a:off x="1428114" y="2873375"/>
            <a:ext cx="1309688" cy="407987"/>
          </a:xfrm>
          <a:custGeom>
            <a:avLst/>
            <a:gdLst/>
            <a:ahLst/>
            <a:cxnLst/>
            <a:rect l="l" t="t" r="r" b="b"/>
            <a:pathLst>
              <a:path w="1571625" h="489585">
                <a:moveTo>
                  <a:pt x="0" y="81534"/>
                </a:moveTo>
                <a:lnTo>
                  <a:pt x="6406" y="49774"/>
                </a:lnTo>
                <a:lnTo>
                  <a:pt x="23879" y="23860"/>
                </a:lnTo>
                <a:lnTo>
                  <a:pt x="49795" y="6399"/>
                </a:lnTo>
                <a:lnTo>
                  <a:pt x="81534" y="0"/>
                </a:lnTo>
                <a:lnTo>
                  <a:pt x="1489710" y="0"/>
                </a:lnTo>
                <a:lnTo>
                  <a:pt x="1521469" y="6399"/>
                </a:lnTo>
                <a:lnTo>
                  <a:pt x="1547383" y="23860"/>
                </a:lnTo>
                <a:lnTo>
                  <a:pt x="1564844" y="49774"/>
                </a:lnTo>
                <a:lnTo>
                  <a:pt x="1571244" y="81534"/>
                </a:lnTo>
                <a:lnTo>
                  <a:pt x="1571244" y="407669"/>
                </a:lnTo>
                <a:lnTo>
                  <a:pt x="1564844" y="439429"/>
                </a:lnTo>
                <a:lnTo>
                  <a:pt x="1547383" y="465343"/>
                </a:lnTo>
                <a:lnTo>
                  <a:pt x="1521469" y="482804"/>
                </a:lnTo>
                <a:lnTo>
                  <a:pt x="1489710" y="489204"/>
                </a:lnTo>
                <a:lnTo>
                  <a:pt x="81534" y="489204"/>
                </a:lnTo>
                <a:lnTo>
                  <a:pt x="49795" y="482804"/>
                </a:lnTo>
                <a:lnTo>
                  <a:pt x="23879" y="465343"/>
                </a:lnTo>
                <a:lnTo>
                  <a:pt x="6406" y="439429"/>
                </a:lnTo>
                <a:lnTo>
                  <a:pt x="0" y="407669"/>
                </a:lnTo>
                <a:lnTo>
                  <a:pt x="0" y="81534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9" name="object 9"/>
          <p:cNvSpPr txBox="1"/>
          <p:nvPr/>
        </p:nvSpPr>
        <p:spPr>
          <a:xfrm>
            <a:off x="1701123" y="2912746"/>
            <a:ext cx="762000" cy="32701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32286" marR="4233" indent="-122233" algn="ctr">
              <a:lnSpc>
                <a:spcPts val="1042"/>
              </a:lnSpc>
              <a:spcBef>
                <a:spcPts val="250"/>
              </a:spcBef>
            </a:pPr>
            <a:r>
              <a:rPr sz="1000" i="1" spc="-4" dirty="0">
                <a:solidFill>
                  <a:schemeClr val="bg1"/>
                </a:solidFill>
                <a:latin typeface="Arial Narrow"/>
                <a:cs typeface="Arial Narrow"/>
              </a:rPr>
              <a:t>ENTRADA</a:t>
            </a:r>
            <a:endParaRPr lang="es-ES" sz="1000" i="1" spc="-4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132286" marR="4233" indent="-122233" algn="ctr">
              <a:lnSpc>
                <a:spcPts val="1042"/>
              </a:lnSpc>
              <a:spcBef>
                <a:spcPts val="250"/>
              </a:spcBef>
            </a:pPr>
            <a:r>
              <a:rPr lang="es-CO" sz="1000" i="1" dirty="0">
                <a:solidFill>
                  <a:schemeClr val="bg1"/>
                </a:solidFill>
                <a:latin typeface="Arial Narrow"/>
                <a:cs typeface="Arial Narrow"/>
              </a:rPr>
              <a:t>INFOR</a:t>
            </a:r>
            <a:r>
              <a:rPr lang="es-CO" sz="1000" i="1" spc="-4" dirty="0">
                <a:solidFill>
                  <a:schemeClr val="bg1"/>
                </a:solidFill>
                <a:latin typeface="Arial Narrow"/>
                <a:cs typeface="Arial Narrow"/>
              </a:rPr>
              <a:t>M</a:t>
            </a:r>
            <a:r>
              <a:rPr lang="es-CO" sz="1000" i="1" dirty="0">
                <a:solidFill>
                  <a:schemeClr val="bg1"/>
                </a:solidFill>
                <a:latin typeface="Arial Narrow"/>
                <a:cs typeface="Arial Narrow"/>
              </a:rPr>
              <a:t>ACIÓN</a:t>
            </a:r>
            <a:endParaRPr sz="1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70884" y="1697355"/>
            <a:ext cx="2885545" cy="2884488"/>
          </a:xfrm>
          <a:custGeom>
            <a:avLst/>
            <a:gdLst/>
            <a:ahLst/>
            <a:cxnLst/>
            <a:rect l="l" t="t" r="r" b="b"/>
            <a:pathLst>
              <a:path w="3462654" h="3461385">
                <a:moveTo>
                  <a:pt x="2885693" y="0"/>
                </a:moveTo>
                <a:lnTo>
                  <a:pt x="576834" y="0"/>
                </a:lnTo>
                <a:lnTo>
                  <a:pt x="529532" y="1912"/>
                </a:lnTo>
                <a:lnTo>
                  <a:pt x="483283" y="7551"/>
                </a:lnTo>
                <a:lnTo>
                  <a:pt x="438233" y="16767"/>
                </a:lnTo>
                <a:lnTo>
                  <a:pt x="394533" y="29413"/>
                </a:lnTo>
                <a:lnTo>
                  <a:pt x="352329" y="45339"/>
                </a:lnTo>
                <a:lnTo>
                  <a:pt x="311772" y="64396"/>
                </a:lnTo>
                <a:lnTo>
                  <a:pt x="273009" y="86437"/>
                </a:lnTo>
                <a:lnTo>
                  <a:pt x="236189" y="111312"/>
                </a:lnTo>
                <a:lnTo>
                  <a:pt x="201461" y="138874"/>
                </a:lnTo>
                <a:lnTo>
                  <a:pt x="168973" y="168973"/>
                </a:lnTo>
                <a:lnTo>
                  <a:pt x="138874" y="201461"/>
                </a:lnTo>
                <a:lnTo>
                  <a:pt x="111312" y="236189"/>
                </a:lnTo>
                <a:lnTo>
                  <a:pt x="86437" y="273009"/>
                </a:lnTo>
                <a:lnTo>
                  <a:pt x="64396" y="311772"/>
                </a:lnTo>
                <a:lnTo>
                  <a:pt x="45338" y="352329"/>
                </a:lnTo>
                <a:lnTo>
                  <a:pt x="29413" y="394533"/>
                </a:lnTo>
                <a:lnTo>
                  <a:pt x="16767" y="438233"/>
                </a:lnTo>
                <a:lnTo>
                  <a:pt x="7551" y="483283"/>
                </a:lnTo>
                <a:lnTo>
                  <a:pt x="1912" y="529532"/>
                </a:lnTo>
                <a:lnTo>
                  <a:pt x="0" y="576834"/>
                </a:lnTo>
                <a:lnTo>
                  <a:pt x="0" y="2884170"/>
                </a:lnTo>
                <a:lnTo>
                  <a:pt x="1912" y="2931471"/>
                </a:lnTo>
                <a:lnTo>
                  <a:pt x="7551" y="2977720"/>
                </a:lnTo>
                <a:lnTo>
                  <a:pt x="16767" y="3022770"/>
                </a:lnTo>
                <a:lnTo>
                  <a:pt x="29413" y="3066470"/>
                </a:lnTo>
                <a:lnTo>
                  <a:pt x="45338" y="3108674"/>
                </a:lnTo>
                <a:lnTo>
                  <a:pt x="64396" y="3149231"/>
                </a:lnTo>
                <a:lnTo>
                  <a:pt x="86437" y="3187994"/>
                </a:lnTo>
                <a:lnTo>
                  <a:pt x="111312" y="3224814"/>
                </a:lnTo>
                <a:lnTo>
                  <a:pt x="138874" y="3259542"/>
                </a:lnTo>
                <a:lnTo>
                  <a:pt x="168973" y="3292030"/>
                </a:lnTo>
                <a:lnTo>
                  <a:pt x="201461" y="3322129"/>
                </a:lnTo>
                <a:lnTo>
                  <a:pt x="236189" y="3349691"/>
                </a:lnTo>
                <a:lnTo>
                  <a:pt x="273009" y="3374566"/>
                </a:lnTo>
                <a:lnTo>
                  <a:pt x="311772" y="3396607"/>
                </a:lnTo>
                <a:lnTo>
                  <a:pt x="352329" y="3415665"/>
                </a:lnTo>
                <a:lnTo>
                  <a:pt x="394533" y="3431590"/>
                </a:lnTo>
                <a:lnTo>
                  <a:pt x="438233" y="3444236"/>
                </a:lnTo>
                <a:lnTo>
                  <a:pt x="483283" y="3453452"/>
                </a:lnTo>
                <a:lnTo>
                  <a:pt x="529532" y="3459091"/>
                </a:lnTo>
                <a:lnTo>
                  <a:pt x="576834" y="3461004"/>
                </a:lnTo>
                <a:lnTo>
                  <a:pt x="2885693" y="3461004"/>
                </a:lnTo>
                <a:lnTo>
                  <a:pt x="2932995" y="3459091"/>
                </a:lnTo>
                <a:lnTo>
                  <a:pt x="2979244" y="3453452"/>
                </a:lnTo>
                <a:lnTo>
                  <a:pt x="3024294" y="3444236"/>
                </a:lnTo>
                <a:lnTo>
                  <a:pt x="3067994" y="3431590"/>
                </a:lnTo>
                <a:lnTo>
                  <a:pt x="3110198" y="3415665"/>
                </a:lnTo>
                <a:lnTo>
                  <a:pt x="3150755" y="3396607"/>
                </a:lnTo>
                <a:lnTo>
                  <a:pt x="3189518" y="3374566"/>
                </a:lnTo>
                <a:lnTo>
                  <a:pt x="3226338" y="3349691"/>
                </a:lnTo>
                <a:lnTo>
                  <a:pt x="3261066" y="3322129"/>
                </a:lnTo>
                <a:lnTo>
                  <a:pt x="3293554" y="3292030"/>
                </a:lnTo>
                <a:lnTo>
                  <a:pt x="3323653" y="3259542"/>
                </a:lnTo>
                <a:lnTo>
                  <a:pt x="3351215" y="3224814"/>
                </a:lnTo>
                <a:lnTo>
                  <a:pt x="3376090" y="3187994"/>
                </a:lnTo>
                <a:lnTo>
                  <a:pt x="3398131" y="3149231"/>
                </a:lnTo>
                <a:lnTo>
                  <a:pt x="3417188" y="3108674"/>
                </a:lnTo>
                <a:lnTo>
                  <a:pt x="3433114" y="3066470"/>
                </a:lnTo>
                <a:lnTo>
                  <a:pt x="3445760" y="3022770"/>
                </a:lnTo>
                <a:lnTo>
                  <a:pt x="3454976" y="2977720"/>
                </a:lnTo>
                <a:lnTo>
                  <a:pt x="3460615" y="2931471"/>
                </a:lnTo>
                <a:lnTo>
                  <a:pt x="3462528" y="2884170"/>
                </a:lnTo>
                <a:lnTo>
                  <a:pt x="3462528" y="576834"/>
                </a:lnTo>
                <a:lnTo>
                  <a:pt x="3460615" y="529532"/>
                </a:lnTo>
                <a:lnTo>
                  <a:pt x="3454976" y="483283"/>
                </a:lnTo>
                <a:lnTo>
                  <a:pt x="3445760" y="438233"/>
                </a:lnTo>
                <a:lnTo>
                  <a:pt x="3433114" y="394533"/>
                </a:lnTo>
                <a:lnTo>
                  <a:pt x="3417189" y="352329"/>
                </a:lnTo>
                <a:lnTo>
                  <a:pt x="3398131" y="311772"/>
                </a:lnTo>
                <a:lnTo>
                  <a:pt x="3376090" y="273009"/>
                </a:lnTo>
                <a:lnTo>
                  <a:pt x="3351215" y="236189"/>
                </a:lnTo>
                <a:lnTo>
                  <a:pt x="3323653" y="201461"/>
                </a:lnTo>
                <a:lnTo>
                  <a:pt x="3293554" y="168973"/>
                </a:lnTo>
                <a:lnTo>
                  <a:pt x="3261066" y="138874"/>
                </a:lnTo>
                <a:lnTo>
                  <a:pt x="3226338" y="111312"/>
                </a:lnTo>
                <a:lnTo>
                  <a:pt x="3189518" y="86437"/>
                </a:lnTo>
                <a:lnTo>
                  <a:pt x="3150755" y="64396"/>
                </a:lnTo>
                <a:lnTo>
                  <a:pt x="3110198" y="45339"/>
                </a:lnTo>
                <a:lnTo>
                  <a:pt x="3067994" y="29413"/>
                </a:lnTo>
                <a:lnTo>
                  <a:pt x="3024294" y="16767"/>
                </a:lnTo>
                <a:lnTo>
                  <a:pt x="2979244" y="7551"/>
                </a:lnTo>
                <a:lnTo>
                  <a:pt x="2932995" y="1912"/>
                </a:lnTo>
                <a:lnTo>
                  <a:pt x="2885693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167" dirty="0"/>
          </a:p>
        </p:txBody>
      </p:sp>
      <p:sp>
        <p:nvSpPr>
          <p:cNvPr id="11" name="object 11"/>
          <p:cNvSpPr/>
          <p:nvPr/>
        </p:nvSpPr>
        <p:spPr>
          <a:xfrm>
            <a:off x="3270884" y="1697355"/>
            <a:ext cx="2885545" cy="2884488"/>
          </a:xfrm>
          <a:custGeom>
            <a:avLst/>
            <a:gdLst/>
            <a:ahLst/>
            <a:cxnLst/>
            <a:rect l="l" t="t" r="r" b="b"/>
            <a:pathLst>
              <a:path w="3462654" h="3461385">
                <a:moveTo>
                  <a:pt x="0" y="576834"/>
                </a:moveTo>
                <a:lnTo>
                  <a:pt x="1912" y="529532"/>
                </a:lnTo>
                <a:lnTo>
                  <a:pt x="7551" y="483283"/>
                </a:lnTo>
                <a:lnTo>
                  <a:pt x="16767" y="438233"/>
                </a:lnTo>
                <a:lnTo>
                  <a:pt x="29413" y="394533"/>
                </a:lnTo>
                <a:lnTo>
                  <a:pt x="45338" y="352329"/>
                </a:lnTo>
                <a:lnTo>
                  <a:pt x="64396" y="311772"/>
                </a:lnTo>
                <a:lnTo>
                  <a:pt x="86437" y="273009"/>
                </a:lnTo>
                <a:lnTo>
                  <a:pt x="111312" y="236189"/>
                </a:lnTo>
                <a:lnTo>
                  <a:pt x="138874" y="201461"/>
                </a:lnTo>
                <a:lnTo>
                  <a:pt x="168973" y="168973"/>
                </a:lnTo>
                <a:lnTo>
                  <a:pt x="201461" y="138874"/>
                </a:lnTo>
                <a:lnTo>
                  <a:pt x="236189" y="111312"/>
                </a:lnTo>
                <a:lnTo>
                  <a:pt x="273009" y="86437"/>
                </a:lnTo>
                <a:lnTo>
                  <a:pt x="311772" y="64396"/>
                </a:lnTo>
                <a:lnTo>
                  <a:pt x="352329" y="45338"/>
                </a:lnTo>
                <a:lnTo>
                  <a:pt x="394533" y="29413"/>
                </a:lnTo>
                <a:lnTo>
                  <a:pt x="438233" y="16767"/>
                </a:lnTo>
                <a:lnTo>
                  <a:pt x="483283" y="7551"/>
                </a:lnTo>
                <a:lnTo>
                  <a:pt x="529532" y="1912"/>
                </a:lnTo>
                <a:lnTo>
                  <a:pt x="576834" y="0"/>
                </a:lnTo>
                <a:lnTo>
                  <a:pt x="2885693" y="0"/>
                </a:lnTo>
                <a:lnTo>
                  <a:pt x="2932995" y="1912"/>
                </a:lnTo>
                <a:lnTo>
                  <a:pt x="2979244" y="7551"/>
                </a:lnTo>
                <a:lnTo>
                  <a:pt x="3024294" y="16767"/>
                </a:lnTo>
                <a:lnTo>
                  <a:pt x="3067994" y="29413"/>
                </a:lnTo>
                <a:lnTo>
                  <a:pt x="3110198" y="45339"/>
                </a:lnTo>
                <a:lnTo>
                  <a:pt x="3150755" y="64396"/>
                </a:lnTo>
                <a:lnTo>
                  <a:pt x="3189518" y="86437"/>
                </a:lnTo>
                <a:lnTo>
                  <a:pt x="3226338" y="111312"/>
                </a:lnTo>
                <a:lnTo>
                  <a:pt x="3261066" y="138874"/>
                </a:lnTo>
                <a:lnTo>
                  <a:pt x="3293554" y="168973"/>
                </a:lnTo>
                <a:lnTo>
                  <a:pt x="3323653" y="201461"/>
                </a:lnTo>
                <a:lnTo>
                  <a:pt x="3351215" y="236189"/>
                </a:lnTo>
                <a:lnTo>
                  <a:pt x="3376090" y="273009"/>
                </a:lnTo>
                <a:lnTo>
                  <a:pt x="3398131" y="311772"/>
                </a:lnTo>
                <a:lnTo>
                  <a:pt x="3417189" y="352329"/>
                </a:lnTo>
                <a:lnTo>
                  <a:pt x="3433114" y="394533"/>
                </a:lnTo>
                <a:lnTo>
                  <a:pt x="3445760" y="438233"/>
                </a:lnTo>
                <a:lnTo>
                  <a:pt x="3454976" y="483283"/>
                </a:lnTo>
                <a:lnTo>
                  <a:pt x="3460615" y="529532"/>
                </a:lnTo>
                <a:lnTo>
                  <a:pt x="3462528" y="576834"/>
                </a:lnTo>
                <a:lnTo>
                  <a:pt x="3462528" y="2884170"/>
                </a:lnTo>
                <a:lnTo>
                  <a:pt x="3460615" y="2931471"/>
                </a:lnTo>
                <a:lnTo>
                  <a:pt x="3454976" y="2977720"/>
                </a:lnTo>
                <a:lnTo>
                  <a:pt x="3445760" y="3022770"/>
                </a:lnTo>
                <a:lnTo>
                  <a:pt x="3433114" y="3066470"/>
                </a:lnTo>
                <a:lnTo>
                  <a:pt x="3417188" y="3108674"/>
                </a:lnTo>
                <a:lnTo>
                  <a:pt x="3398131" y="3149231"/>
                </a:lnTo>
                <a:lnTo>
                  <a:pt x="3376090" y="3187994"/>
                </a:lnTo>
                <a:lnTo>
                  <a:pt x="3351215" y="3224814"/>
                </a:lnTo>
                <a:lnTo>
                  <a:pt x="3323653" y="3259542"/>
                </a:lnTo>
                <a:lnTo>
                  <a:pt x="3293554" y="3292030"/>
                </a:lnTo>
                <a:lnTo>
                  <a:pt x="3261066" y="3322129"/>
                </a:lnTo>
                <a:lnTo>
                  <a:pt x="3226338" y="3349691"/>
                </a:lnTo>
                <a:lnTo>
                  <a:pt x="3189518" y="3374566"/>
                </a:lnTo>
                <a:lnTo>
                  <a:pt x="3150755" y="3396607"/>
                </a:lnTo>
                <a:lnTo>
                  <a:pt x="3110198" y="3415665"/>
                </a:lnTo>
                <a:lnTo>
                  <a:pt x="3067994" y="3431590"/>
                </a:lnTo>
                <a:lnTo>
                  <a:pt x="3024294" y="3444236"/>
                </a:lnTo>
                <a:lnTo>
                  <a:pt x="2979244" y="3453452"/>
                </a:lnTo>
                <a:lnTo>
                  <a:pt x="2932995" y="3459091"/>
                </a:lnTo>
                <a:lnTo>
                  <a:pt x="2885693" y="3461004"/>
                </a:lnTo>
                <a:lnTo>
                  <a:pt x="576834" y="3461004"/>
                </a:lnTo>
                <a:lnTo>
                  <a:pt x="529532" y="3459091"/>
                </a:lnTo>
                <a:lnTo>
                  <a:pt x="483283" y="3453452"/>
                </a:lnTo>
                <a:lnTo>
                  <a:pt x="438233" y="3444236"/>
                </a:lnTo>
                <a:lnTo>
                  <a:pt x="394533" y="3431590"/>
                </a:lnTo>
                <a:lnTo>
                  <a:pt x="352329" y="3415665"/>
                </a:lnTo>
                <a:lnTo>
                  <a:pt x="311772" y="3396607"/>
                </a:lnTo>
                <a:lnTo>
                  <a:pt x="273009" y="3374566"/>
                </a:lnTo>
                <a:lnTo>
                  <a:pt x="236189" y="3349691"/>
                </a:lnTo>
                <a:lnTo>
                  <a:pt x="201461" y="3322129"/>
                </a:lnTo>
                <a:lnTo>
                  <a:pt x="168973" y="3292030"/>
                </a:lnTo>
                <a:lnTo>
                  <a:pt x="138874" y="3259542"/>
                </a:lnTo>
                <a:lnTo>
                  <a:pt x="111312" y="3224814"/>
                </a:lnTo>
                <a:lnTo>
                  <a:pt x="86437" y="3187994"/>
                </a:lnTo>
                <a:lnTo>
                  <a:pt x="64396" y="3149231"/>
                </a:lnTo>
                <a:lnTo>
                  <a:pt x="45338" y="3108674"/>
                </a:lnTo>
                <a:lnTo>
                  <a:pt x="29413" y="3066470"/>
                </a:lnTo>
                <a:lnTo>
                  <a:pt x="16767" y="3022770"/>
                </a:lnTo>
                <a:lnTo>
                  <a:pt x="7551" y="2977720"/>
                </a:lnTo>
                <a:lnTo>
                  <a:pt x="1912" y="2931471"/>
                </a:lnTo>
                <a:lnTo>
                  <a:pt x="0" y="2884170"/>
                </a:lnTo>
                <a:lnTo>
                  <a:pt x="0" y="57683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2" name="object 12"/>
          <p:cNvSpPr txBox="1"/>
          <p:nvPr/>
        </p:nvSpPr>
        <p:spPr>
          <a:xfrm>
            <a:off x="4022408" y="2612284"/>
            <a:ext cx="1380595" cy="99065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60331">
              <a:spcBef>
                <a:spcPts val="325"/>
              </a:spcBef>
            </a:pPr>
            <a:r>
              <a:rPr sz="1000" spc="-4" dirty="0">
                <a:latin typeface="Arial Narrow"/>
                <a:cs typeface="Arial Narrow"/>
              </a:rPr>
              <a:t>Órganos </a:t>
            </a:r>
            <a:r>
              <a:rPr sz="1000" dirty="0">
                <a:latin typeface="Arial Narrow"/>
                <a:cs typeface="Arial Narrow"/>
              </a:rPr>
              <a:t>e</a:t>
            </a:r>
            <a:r>
              <a:rPr sz="1000" spc="-29" dirty="0">
                <a:latin typeface="Arial Narrow"/>
                <a:cs typeface="Arial Narrow"/>
              </a:rPr>
              <a:t> </a:t>
            </a:r>
            <a:r>
              <a:rPr sz="1000" spc="-4" dirty="0">
                <a:latin typeface="Arial Narrow"/>
                <a:cs typeface="Arial Narrow"/>
              </a:rPr>
              <a:t>instituciones</a:t>
            </a:r>
            <a:endParaRPr sz="1000">
              <a:latin typeface="Arial Narrow"/>
              <a:cs typeface="Arial Narrow"/>
            </a:endParaRPr>
          </a:p>
          <a:p>
            <a:pPr marL="431254" indent="-95246">
              <a:spcBef>
                <a:spcPts val="242"/>
              </a:spcBef>
              <a:buChar char="•"/>
              <a:tabLst>
                <a:tab pos="431254" algn="l"/>
              </a:tabLst>
            </a:pPr>
            <a:r>
              <a:rPr sz="1000" dirty="0">
                <a:latin typeface="Arial Narrow"/>
                <a:cs typeface="Arial Narrow"/>
              </a:rPr>
              <a:t>Normatividad</a:t>
            </a:r>
            <a:endParaRPr sz="1000">
              <a:latin typeface="Arial Narrow"/>
              <a:cs typeface="Arial Narrow"/>
            </a:endParaRPr>
          </a:p>
          <a:p>
            <a:pPr marL="168268" indent="-95775">
              <a:buChar char="•"/>
              <a:tabLst>
                <a:tab pos="168797" algn="l"/>
              </a:tabLst>
            </a:pPr>
            <a:r>
              <a:rPr sz="1000" spc="-4" dirty="0">
                <a:latin typeface="Arial Narrow"/>
                <a:cs typeface="Arial Narrow"/>
              </a:rPr>
              <a:t>Sistemas </a:t>
            </a:r>
            <a:r>
              <a:rPr sz="1000" dirty="0">
                <a:latin typeface="Arial Narrow"/>
                <a:cs typeface="Arial Narrow"/>
              </a:rPr>
              <a:t>de</a:t>
            </a:r>
            <a:r>
              <a:rPr sz="1000" spc="-37" dirty="0">
                <a:latin typeface="Arial Narrow"/>
                <a:cs typeface="Arial Narrow"/>
              </a:rPr>
              <a:t> </a:t>
            </a:r>
            <a:r>
              <a:rPr sz="1000" spc="-4" dirty="0">
                <a:latin typeface="Arial Narrow"/>
                <a:cs typeface="Arial Narrow"/>
              </a:rPr>
              <a:t>información</a:t>
            </a:r>
            <a:endParaRPr sz="1000">
              <a:latin typeface="Arial Narrow"/>
              <a:cs typeface="Arial Narrow"/>
            </a:endParaRPr>
          </a:p>
          <a:p>
            <a:pPr marL="378867" lvl="1" indent="-95775">
              <a:spcBef>
                <a:spcPts val="8"/>
              </a:spcBef>
              <a:buChar char="•"/>
              <a:tabLst>
                <a:tab pos="379397" algn="l"/>
              </a:tabLst>
            </a:pPr>
            <a:r>
              <a:rPr sz="1000" spc="-4" dirty="0">
                <a:latin typeface="Arial Narrow"/>
                <a:cs typeface="Arial Narrow"/>
              </a:rPr>
              <a:t>Procedimientos</a:t>
            </a:r>
            <a:endParaRPr sz="1000">
              <a:latin typeface="Arial Narrow"/>
              <a:cs typeface="Arial Narrow"/>
            </a:endParaRPr>
          </a:p>
          <a:p>
            <a:pPr marL="396859" lvl="1" indent="-95775">
              <a:buChar char="•"/>
              <a:tabLst>
                <a:tab pos="397387" algn="l"/>
              </a:tabLst>
            </a:pPr>
            <a:r>
              <a:rPr sz="1000" spc="-4" dirty="0">
                <a:latin typeface="Arial Narrow"/>
                <a:cs typeface="Arial Narrow"/>
              </a:rPr>
              <a:t>Administración</a:t>
            </a:r>
            <a:endParaRPr sz="1000">
              <a:latin typeface="Arial Narrow"/>
              <a:cs typeface="Arial Narrow"/>
            </a:endParaRPr>
          </a:p>
          <a:p>
            <a:pPr marL="105829" indent="-95775">
              <a:spcBef>
                <a:spcPts val="8"/>
              </a:spcBef>
              <a:buChar char="•"/>
              <a:tabLst>
                <a:tab pos="106358" algn="l"/>
              </a:tabLst>
            </a:pPr>
            <a:r>
              <a:rPr sz="1000" spc="-4" dirty="0">
                <a:latin typeface="Arial Narrow"/>
                <a:cs typeface="Arial Narrow"/>
              </a:rPr>
              <a:t>Presentación </a:t>
            </a:r>
            <a:r>
              <a:rPr sz="1000" dirty="0">
                <a:latin typeface="Arial Narrow"/>
                <a:cs typeface="Arial Narrow"/>
              </a:rPr>
              <a:t>de</a:t>
            </a:r>
            <a:r>
              <a:rPr sz="1000" spc="-29" dirty="0">
                <a:latin typeface="Arial Narrow"/>
                <a:cs typeface="Arial Narrow"/>
              </a:rPr>
              <a:t> </a:t>
            </a:r>
            <a:r>
              <a:rPr sz="1000" spc="-4" dirty="0">
                <a:latin typeface="Arial Narrow"/>
                <a:cs typeface="Arial Narrow"/>
              </a:rPr>
              <a:t>resultados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37325" y="2808900"/>
            <a:ext cx="1284288" cy="378883"/>
          </a:xfrm>
          <a:custGeom>
            <a:avLst/>
            <a:gdLst/>
            <a:ahLst/>
            <a:cxnLst/>
            <a:rect l="l" t="t" r="r" b="b"/>
            <a:pathLst>
              <a:path w="1541145" h="454660">
                <a:moveTo>
                  <a:pt x="0" y="75691"/>
                </a:moveTo>
                <a:lnTo>
                  <a:pt x="5951" y="46237"/>
                </a:lnTo>
                <a:lnTo>
                  <a:pt x="22177" y="22177"/>
                </a:lnTo>
                <a:lnTo>
                  <a:pt x="46237" y="5951"/>
                </a:lnTo>
                <a:lnTo>
                  <a:pt x="75691" y="0"/>
                </a:lnTo>
                <a:lnTo>
                  <a:pt x="1465071" y="0"/>
                </a:lnTo>
                <a:lnTo>
                  <a:pt x="1494526" y="5951"/>
                </a:lnTo>
                <a:lnTo>
                  <a:pt x="1518586" y="22177"/>
                </a:lnTo>
                <a:lnTo>
                  <a:pt x="1534812" y="46237"/>
                </a:lnTo>
                <a:lnTo>
                  <a:pt x="1540763" y="75691"/>
                </a:lnTo>
                <a:lnTo>
                  <a:pt x="1540763" y="378460"/>
                </a:lnTo>
                <a:lnTo>
                  <a:pt x="1534812" y="407914"/>
                </a:lnTo>
                <a:lnTo>
                  <a:pt x="1518586" y="431974"/>
                </a:lnTo>
                <a:lnTo>
                  <a:pt x="1494526" y="448200"/>
                </a:lnTo>
                <a:lnTo>
                  <a:pt x="1465071" y="454151"/>
                </a:lnTo>
                <a:lnTo>
                  <a:pt x="75691" y="454151"/>
                </a:lnTo>
                <a:lnTo>
                  <a:pt x="46237" y="448200"/>
                </a:lnTo>
                <a:lnTo>
                  <a:pt x="22177" y="431974"/>
                </a:lnTo>
                <a:lnTo>
                  <a:pt x="5951" y="407914"/>
                </a:lnTo>
                <a:lnTo>
                  <a:pt x="0" y="378460"/>
                </a:lnTo>
                <a:lnTo>
                  <a:pt x="0" y="7569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5" name="object 15"/>
          <p:cNvSpPr txBox="1"/>
          <p:nvPr/>
        </p:nvSpPr>
        <p:spPr>
          <a:xfrm>
            <a:off x="6597756" y="2899240"/>
            <a:ext cx="1162579" cy="1645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000" i="1" spc="-4" dirty="0">
                <a:solidFill>
                  <a:schemeClr val="bg1"/>
                </a:solidFill>
                <a:latin typeface="Arial Narrow"/>
                <a:cs typeface="Arial Narrow"/>
              </a:rPr>
              <a:t>INFORMACIÓN</a:t>
            </a:r>
            <a:r>
              <a:rPr sz="1000" i="1" spc="-29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sz="1000" i="1" dirty="0">
                <a:solidFill>
                  <a:schemeClr val="bg1"/>
                </a:solidFill>
                <a:latin typeface="Arial Narrow"/>
                <a:cs typeface="Arial Narrow"/>
              </a:rPr>
              <a:t>SALIDA</a:t>
            </a:r>
            <a:endParaRPr sz="10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29404" y="1396365"/>
            <a:ext cx="1231900" cy="682096"/>
          </a:xfrm>
          <a:custGeom>
            <a:avLst/>
            <a:gdLst/>
            <a:ahLst/>
            <a:cxnLst/>
            <a:rect l="l" t="t" r="r" b="b"/>
            <a:pathLst>
              <a:path w="1478279" h="818514">
                <a:moveTo>
                  <a:pt x="1341881" y="0"/>
                </a:moveTo>
                <a:lnTo>
                  <a:pt x="136398" y="0"/>
                </a:lnTo>
                <a:lnTo>
                  <a:pt x="93293" y="6955"/>
                </a:lnTo>
                <a:lnTo>
                  <a:pt x="55851" y="26322"/>
                </a:lnTo>
                <a:lnTo>
                  <a:pt x="26322" y="55851"/>
                </a:lnTo>
                <a:lnTo>
                  <a:pt x="6955" y="93293"/>
                </a:lnTo>
                <a:lnTo>
                  <a:pt x="0" y="136398"/>
                </a:lnTo>
                <a:lnTo>
                  <a:pt x="0" y="681989"/>
                </a:lnTo>
                <a:lnTo>
                  <a:pt x="6955" y="725094"/>
                </a:lnTo>
                <a:lnTo>
                  <a:pt x="26322" y="762536"/>
                </a:lnTo>
                <a:lnTo>
                  <a:pt x="55851" y="792065"/>
                </a:lnTo>
                <a:lnTo>
                  <a:pt x="93293" y="811432"/>
                </a:lnTo>
                <a:lnTo>
                  <a:pt x="136398" y="818388"/>
                </a:lnTo>
                <a:lnTo>
                  <a:pt x="1341881" y="818388"/>
                </a:lnTo>
                <a:lnTo>
                  <a:pt x="1384986" y="811432"/>
                </a:lnTo>
                <a:lnTo>
                  <a:pt x="1422428" y="792065"/>
                </a:lnTo>
                <a:lnTo>
                  <a:pt x="1451957" y="762536"/>
                </a:lnTo>
                <a:lnTo>
                  <a:pt x="1471324" y="725094"/>
                </a:lnTo>
                <a:lnTo>
                  <a:pt x="1478279" y="681989"/>
                </a:lnTo>
                <a:lnTo>
                  <a:pt x="1478279" y="136398"/>
                </a:lnTo>
                <a:lnTo>
                  <a:pt x="1471324" y="93293"/>
                </a:lnTo>
                <a:lnTo>
                  <a:pt x="1451957" y="55851"/>
                </a:lnTo>
                <a:lnTo>
                  <a:pt x="1422428" y="26322"/>
                </a:lnTo>
                <a:lnTo>
                  <a:pt x="1384986" y="6955"/>
                </a:lnTo>
                <a:lnTo>
                  <a:pt x="134188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7" name="object 17"/>
          <p:cNvSpPr/>
          <p:nvPr/>
        </p:nvSpPr>
        <p:spPr>
          <a:xfrm>
            <a:off x="4129404" y="1396365"/>
            <a:ext cx="1231900" cy="682096"/>
          </a:xfrm>
          <a:custGeom>
            <a:avLst/>
            <a:gdLst/>
            <a:ahLst/>
            <a:cxnLst/>
            <a:rect l="l" t="t" r="r" b="b"/>
            <a:pathLst>
              <a:path w="1478279" h="818514">
                <a:moveTo>
                  <a:pt x="0" y="136398"/>
                </a:moveTo>
                <a:lnTo>
                  <a:pt x="6955" y="93293"/>
                </a:lnTo>
                <a:lnTo>
                  <a:pt x="26322" y="55851"/>
                </a:lnTo>
                <a:lnTo>
                  <a:pt x="55851" y="26322"/>
                </a:lnTo>
                <a:lnTo>
                  <a:pt x="93293" y="6955"/>
                </a:lnTo>
                <a:lnTo>
                  <a:pt x="136398" y="0"/>
                </a:lnTo>
                <a:lnTo>
                  <a:pt x="1341881" y="0"/>
                </a:lnTo>
                <a:lnTo>
                  <a:pt x="1384986" y="6955"/>
                </a:lnTo>
                <a:lnTo>
                  <a:pt x="1422428" y="26322"/>
                </a:lnTo>
                <a:lnTo>
                  <a:pt x="1451957" y="55851"/>
                </a:lnTo>
                <a:lnTo>
                  <a:pt x="1471324" y="93293"/>
                </a:lnTo>
                <a:lnTo>
                  <a:pt x="1478279" y="136398"/>
                </a:lnTo>
                <a:lnTo>
                  <a:pt x="1478279" y="681989"/>
                </a:lnTo>
                <a:lnTo>
                  <a:pt x="1471324" y="725094"/>
                </a:lnTo>
                <a:lnTo>
                  <a:pt x="1451957" y="762536"/>
                </a:lnTo>
                <a:lnTo>
                  <a:pt x="1422428" y="792065"/>
                </a:lnTo>
                <a:lnTo>
                  <a:pt x="1384986" y="811432"/>
                </a:lnTo>
                <a:lnTo>
                  <a:pt x="1341881" y="818388"/>
                </a:lnTo>
                <a:lnTo>
                  <a:pt x="136398" y="818388"/>
                </a:lnTo>
                <a:lnTo>
                  <a:pt x="93293" y="811432"/>
                </a:lnTo>
                <a:lnTo>
                  <a:pt x="55851" y="792065"/>
                </a:lnTo>
                <a:lnTo>
                  <a:pt x="26322" y="762536"/>
                </a:lnTo>
                <a:lnTo>
                  <a:pt x="6955" y="725094"/>
                </a:lnTo>
                <a:lnTo>
                  <a:pt x="0" y="681989"/>
                </a:lnTo>
                <a:lnTo>
                  <a:pt x="0" y="136398"/>
                </a:lnTo>
                <a:close/>
              </a:path>
            </a:pathLst>
          </a:custGeom>
          <a:ln w="25908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8" name="object 18"/>
          <p:cNvSpPr txBox="1"/>
          <p:nvPr/>
        </p:nvSpPr>
        <p:spPr>
          <a:xfrm>
            <a:off x="4318846" y="1452456"/>
            <a:ext cx="853546" cy="53860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0054" marR="4233" algn="ctr">
              <a:lnSpc>
                <a:spcPts val="1292"/>
              </a:lnSpc>
              <a:spcBef>
                <a:spcPts val="300"/>
              </a:spcBef>
            </a:pPr>
            <a:r>
              <a:rPr sz="1250" spc="-4" dirty="0">
                <a:latin typeface="Arial Narrow"/>
                <a:cs typeface="Arial Narrow"/>
              </a:rPr>
              <a:t>Presupuesto</a:t>
            </a:r>
            <a:r>
              <a:rPr sz="1250" spc="-62" dirty="0">
                <a:latin typeface="Arial Narrow"/>
                <a:cs typeface="Arial Narrow"/>
              </a:rPr>
              <a:t> </a:t>
            </a:r>
            <a:r>
              <a:rPr sz="1250" dirty="0">
                <a:latin typeface="Arial Narrow"/>
                <a:cs typeface="Arial Narrow"/>
              </a:rPr>
              <a:t>y  </a:t>
            </a:r>
            <a:r>
              <a:rPr sz="1250" spc="-8" dirty="0">
                <a:latin typeface="Arial Narrow"/>
                <a:cs typeface="Arial Narrow"/>
              </a:rPr>
              <a:t>programación  </a:t>
            </a:r>
            <a:r>
              <a:rPr sz="1250" spc="-4" dirty="0">
                <a:latin typeface="Arial Narrow"/>
                <a:cs typeface="Arial Narrow"/>
              </a:rPr>
              <a:t>fiscal</a:t>
            </a:r>
            <a:endParaRPr sz="125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56767" y="1988185"/>
            <a:ext cx="264054" cy="255058"/>
          </a:xfrm>
          <a:custGeom>
            <a:avLst/>
            <a:gdLst/>
            <a:ahLst/>
            <a:cxnLst/>
            <a:rect l="l" t="t" r="r" b="b"/>
            <a:pathLst>
              <a:path w="316864" h="306069">
                <a:moveTo>
                  <a:pt x="224916" y="258063"/>
                </a:moveTo>
                <a:lnTo>
                  <a:pt x="221233" y="259841"/>
                </a:lnTo>
                <a:lnTo>
                  <a:pt x="220090" y="263016"/>
                </a:lnTo>
                <a:lnTo>
                  <a:pt x="218820" y="266318"/>
                </a:lnTo>
                <a:lnTo>
                  <a:pt x="220471" y="270001"/>
                </a:lnTo>
                <a:lnTo>
                  <a:pt x="223774" y="271272"/>
                </a:lnTo>
                <a:lnTo>
                  <a:pt x="316738" y="305562"/>
                </a:lnTo>
                <a:lnTo>
                  <a:pt x="315810" y="299847"/>
                </a:lnTo>
                <a:lnTo>
                  <a:pt x="303783" y="299847"/>
                </a:lnTo>
                <a:lnTo>
                  <a:pt x="288965" y="281822"/>
                </a:lnTo>
                <a:lnTo>
                  <a:pt x="228218" y="259333"/>
                </a:lnTo>
                <a:lnTo>
                  <a:pt x="224916" y="258063"/>
                </a:lnTo>
                <a:close/>
              </a:path>
              <a:path w="316864" h="306069">
                <a:moveTo>
                  <a:pt x="288965" y="281822"/>
                </a:moveTo>
                <a:lnTo>
                  <a:pt x="303783" y="299847"/>
                </a:lnTo>
                <a:lnTo>
                  <a:pt x="307400" y="296925"/>
                </a:lnTo>
                <a:lnTo>
                  <a:pt x="302513" y="296925"/>
                </a:lnTo>
                <a:lnTo>
                  <a:pt x="300777" y="286195"/>
                </a:lnTo>
                <a:lnTo>
                  <a:pt x="288965" y="281822"/>
                </a:lnTo>
                <a:close/>
              </a:path>
              <a:path w="316864" h="306069">
                <a:moveTo>
                  <a:pt x="297052" y="201929"/>
                </a:moveTo>
                <a:lnTo>
                  <a:pt x="293624" y="202564"/>
                </a:lnTo>
                <a:lnTo>
                  <a:pt x="290194" y="203073"/>
                </a:lnTo>
                <a:lnTo>
                  <a:pt x="287781" y="206375"/>
                </a:lnTo>
                <a:lnTo>
                  <a:pt x="288416" y="209803"/>
                </a:lnTo>
                <a:lnTo>
                  <a:pt x="298761" y="273733"/>
                </a:lnTo>
                <a:lnTo>
                  <a:pt x="313689" y="291845"/>
                </a:lnTo>
                <a:lnTo>
                  <a:pt x="303783" y="299847"/>
                </a:lnTo>
                <a:lnTo>
                  <a:pt x="315810" y="299847"/>
                </a:lnTo>
                <a:lnTo>
                  <a:pt x="300863" y="207772"/>
                </a:lnTo>
                <a:lnTo>
                  <a:pt x="300354" y="204342"/>
                </a:lnTo>
                <a:lnTo>
                  <a:pt x="297052" y="201929"/>
                </a:lnTo>
                <a:close/>
              </a:path>
              <a:path w="316864" h="306069">
                <a:moveTo>
                  <a:pt x="300777" y="286195"/>
                </a:moveTo>
                <a:lnTo>
                  <a:pt x="302513" y="296925"/>
                </a:lnTo>
                <a:lnTo>
                  <a:pt x="310895" y="289940"/>
                </a:lnTo>
                <a:lnTo>
                  <a:pt x="300777" y="286195"/>
                </a:lnTo>
                <a:close/>
              </a:path>
              <a:path w="316864" h="306069">
                <a:moveTo>
                  <a:pt x="298761" y="273733"/>
                </a:moveTo>
                <a:lnTo>
                  <a:pt x="300777" y="286195"/>
                </a:lnTo>
                <a:lnTo>
                  <a:pt x="310895" y="289940"/>
                </a:lnTo>
                <a:lnTo>
                  <a:pt x="302513" y="296925"/>
                </a:lnTo>
                <a:lnTo>
                  <a:pt x="307400" y="296925"/>
                </a:lnTo>
                <a:lnTo>
                  <a:pt x="313689" y="291845"/>
                </a:lnTo>
                <a:lnTo>
                  <a:pt x="298761" y="273733"/>
                </a:lnTo>
                <a:close/>
              </a:path>
              <a:path w="316864" h="306069">
                <a:moveTo>
                  <a:pt x="7619" y="0"/>
                </a:moveTo>
                <a:lnTo>
                  <a:pt x="0" y="10160"/>
                </a:lnTo>
                <a:lnTo>
                  <a:pt x="43306" y="42925"/>
                </a:lnTo>
                <a:lnTo>
                  <a:pt x="85470" y="77088"/>
                </a:lnTo>
                <a:lnTo>
                  <a:pt x="126237" y="112649"/>
                </a:lnTo>
                <a:lnTo>
                  <a:pt x="165988" y="149478"/>
                </a:lnTo>
                <a:lnTo>
                  <a:pt x="204342" y="187705"/>
                </a:lnTo>
                <a:lnTo>
                  <a:pt x="241553" y="227075"/>
                </a:lnTo>
                <a:lnTo>
                  <a:pt x="277367" y="267715"/>
                </a:lnTo>
                <a:lnTo>
                  <a:pt x="288965" y="281822"/>
                </a:lnTo>
                <a:lnTo>
                  <a:pt x="300777" y="286195"/>
                </a:lnTo>
                <a:lnTo>
                  <a:pt x="250825" y="218312"/>
                </a:lnTo>
                <a:lnTo>
                  <a:pt x="213359" y="178688"/>
                </a:lnTo>
                <a:lnTo>
                  <a:pt x="174625" y="140207"/>
                </a:lnTo>
                <a:lnTo>
                  <a:pt x="134619" y="103124"/>
                </a:lnTo>
                <a:lnTo>
                  <a:pt x="93471" y="67310"/>
                </a:lnTo>
                <a:lnTo>
                  <a:pt x="51053" y="32892"/>
                </a:lnTo>
                <a:lnTo>
                  <a:pt x="7619" y="0"/>
                </a:lnTo>
                <a:close/>
              </a:path>
            </a:pathLst>
          </a:custGeom>
          <a:solidFill>
            <a:srgbClr val="1B417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0" name="object 20"/>
          <p:cNvSpPr/>
          <p:nvPr/>
        </p:nvSpPr>
        <p:spPr>
          <a:xfrm>
            <a:off x="5433695" y="2338705"/>
            <a:ext cx="1047750" cy="682096"/>
          </a:xfrm>
          <a:custGeom>
            <a:avLst/>
            <a:gdLst/>
            <a:ahLst/>
            <a:cxnLst/>
            <a:rect l="l" t="t" r="r" b="b"/>
            <a:pathLst>
              <a:path w="1257300" h="818514">
                <a:moveTo>
                  <a:pt x="1120901" y="0"/>
                </a:moveTo>
                <a:lnTo>
                  <a:pt x="136398" y="0"/>
                </a:lnTo>
                <a:lnTo>
                  <a:pt x="93293" y="6955"/>
                </a:lnTo>
                <a:lnTo>
                  <a:pt x="55851" y="26322"/>
                </a:lnTo>
                <a:lnTo>
                  <a:pt x="26322" y="55851"/>
                </a:lnTo>
                <a:lnTo>
                  <a:pt x="6955" y="93293"/>
                </a:lnTo>
                <a:lnTo>
                  <a:pt x="0" y="136398"/>
                </a:lnTo>
                <a:lnTo>
                  <a:pt x="0" y="681989"/>
                </a:lnTo>
                <a:lnTo>
                  <a:pt x="6955" y="725094"/>
                </a:lnTo>
                <a:lnTo>
                  <a:pt x="26322" y="762536"/>
                </a:lnTo>
                <a:lnTo>
                  <a:pt x="55851" y="792065"/>
                </a:lnTo>
                <a:lnTo>
                  <a:pt x="93293" y="811432"/>
                </a:lnTo>
                <a:lnTo>
                  <a:pt x="136398" y="818387"/>
                </a:lnTo>
                <a:lnTo>
                  <a:pt x="1120901" y="818387"/>
                </a:lnTo>
                <a:lnTo>
                  <a:pt x="1164006" y="811432"/>
                </a:lnTo>
                <a:lnTo>
                  <a:pt x="1201448" y="792065"/>
                </a:lnTo>
                <a:lnTo>
                  <a:pt x="1230977" y="762536"/>
                </a:lnTo>
                <a:lnTo>
                  <a:pt x="1250344" y="725094"/>
                </a:lnTo>
                <a:lnTo>
                  <a:pt x="1257299" y="681989"/>
                </a:lnTo>
                <a:lnTo>
                  <a:pt x="1257299" y="136398"/>
                </a:lnTo>
                <a:lnTo>
                  <a:pt x="1250344" y="93293"/>
                </a:lnTo>
                <a:lnTo>
                  <a:pt x="1230977" y="55851"/>
                </a:lnTo>
                <a:lnTo>
                  <a:pt x="1201448" y="26322"/>
                </a:lnTo>
                <a:lnTo>
                  <a:pt x="1164006" y="6955"/>
                </a:lnTo>
                <a:lnTo>
                  <a:pt x="1120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1" name="object 21"/>
          <p:cNvSpPr/>
          <p:nvPr/>
        </p:nvSpPr>
        <p:spPr>
          <a:xfrm>
            <a:off x="5433695" y="2338705"/>
            <a:ext cx="1047750" cy="682096"/>
          </a:xfrm>
          <a:custGeom>
            <a:avLst/>
            <a:gdLst/>
            <a:ahLst/>
            <a:cxnLst/>
            <a:rect l="l" t="t" r="r" b="b"/>
            <a:pathLst>
              <a:path w="1257300" h="818514">
                <a:moveTo>
                  <a:pt x="0" y="136398"/>
                </a:moveTo>
                <a:lnTo>
                  <a:pt x="6955" y="93293"/>
                </a:lnTo>
                <a:lnTo>
                  <a:pt x="26322" y="55851"/>
                </a:lnTo>
                <a:lnTo>
                  <a:pt x="55851" y="26322"/>
                </a:lnTo>
                <a:lnTo>
                  <a:pt x="93293" y="6955"/>
                </a:lnTo>
                <a:lnTo>
                  <a:pt x="136398" y="0"/>
                </a:lnTo>
                <a:lnTo>
                  <a:pt x="1120901" y="0"/>
                </a:lnTo>
                <a:lnTo>
                  <a:pt x="1164006" y="6955"/>
                </a:lnTo>
                <a:lnTo>
                  <a:pt x="1201448" y="26322"/>
                </a:lnTo>
                <a:lnTo>
                  <a:pt x="1230977" y="55851"/>
                </a:lnTo>
                <a:lnTo>
                  <a:pt x="1250344" y="93293"/>
                </a:lnTo>
                <a:lnTo>
                  <a:pt x="1257299" y="136398"/>
                </a:lnTo>
                <a:lnTo>
                  <a:pt x="1257299" y="681989"/>
                </a:lnTo>
                <a:lnTo>
                  <a:pt x="1250344" y="725094"/>
                </a:lnTo>
                <a:lnTo>
                  <a:pt x="1230977" y="762536"/>
                </a:lnTo>
                <a:lnTo>
                  <a:pt x="1201448" y="792065"/>
                </a:lnTo>
                <a:lnTo>
                  <a:pt x="1164006" y="811432"/>
                </a:lnTo>
                <a:lnTo>
                  <a:pt x="1120901" y="818387"/>
                </a:lnTo>
                <a:lnTo>
                  <a:pt x="136398" y="818387"/>
                </a:lnTo>
                <a:lnTo>
                  <a:pt x="93293" y="811432"/>
                </a:lnTo>
                <a:lnTo>
                  <a:pt x="55851" y="792065"/>
                </a:lnTo>
                <a:lnTo>
                  <a:pt x="26322" y="762536"/>
                </a:lnTo>
                <a:lnTo>
                  <a:pt x="6955" y="725094"/>
                </a:lnTo>
                <a:lnTo>
                  <a:pt x="0" y="681989"/>
                </a:lnTo>
                <a:lnTo>
                  <a:pt x="0" y="136398"/>
                </a:lnTo>
                <a:close/>
              </a:path>
            </a:pathLst>
          </a:custGeom>
          <a:ln w="25908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2" name="object 22"/>
          <p:cNvSpPr txBox="1"/>
          <p:nvPr/>
        </p:nvSpPr>
        <p:spPr>
          <a:xfrm>
            <a:off x="5675419" y="2559684"/>
            <a:ext cx="564621" cy="20304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250" spc="-17" dirty="0">
                <a:latin typeface="Arial Narrow"/>
                <a:cs typeface="Arial Narrow"/>
              </a:rPr>
              <a:t>Tesorería</a:t>
            </a:r>
            <a:endParaRPr sz="125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72691" y="3193097"/>
            <a:ext cx="152929" cy="516467"/>
          </a:xfrm>
          <a:custGeom>
            <a:avLst/>
            <a:gdLst/>
            <a:ahLst/>
            <a:cxnLst/>
            <a:rect l="l" t="t" r="r" b="b"/>
            <a:pathLst>
              <a:path w="183514" h="619760">
                <a:moveTo>
                  <a:pt x="9525" y="513460"/>
                </a:moveTo>
                <a:lnTo>
                  <a:pt x="2540" y="513968"/>
                </a:lnTo>
                <a:lnTo>
                  <a:pt x="0" y="517016"/>
                </a:lnTo>
                <a:lnTo>
                  <a:pt x="7620" y="619378"/>
                </a:lnTo>
                <a:lnTo>
                  <a:pt x="20534" y="610742"/>
                </a:lnTo>
                <a:lnTo>
                  <a:pt x="18923" y="610742"/>
                </a:lnTo>
                <a:lnTo>
                  <a:pt x="7493" y="605281"/>
                </a:lnTo>
                <a:lnTo>
                  <a:pt x="17675" y="584165"/>
                </a:lnTo>
                <a:lnTo>
                  <a:pt x="12573" y="516127"/>
                </a:lnTo>
                <a:lnTo>
                  <a:pt x="9525" y="513460"/>
                </a:lnTo>
                <a:close/>
              </a:path>
              <a:path w="183514" h="619760">
                <a:moveTo>
                  <a:pt x="17675" y="584165"/>
                </a:moveTo>
                <a:lnTo>
                  <a:pt x="7493" y="605281"/>
                </a:lnTo>
                <a:lnTo>
                  <a:pt x="18923" y="610742"/>
                </a:lnTo>
                <a:lnTo>
                  <a:pt x="20462" y="607567"/>
                </a:lnTo>
                <a:lnTo>
                  <a:pt x="19431" y="607567"/>
                </a:lnTo>
                <a:lnTo>
                  <a:pt x="9652" y="602741"/>
                </a:lnTo>
                <a:lnTo>
                  <a:pt x="18619" y="596743"/>
                </a:lnTo>
                <a:lnTo>
                  <a:pt x="17675" y="584165"/>
                </a:lnTo>
                <a:close/>
              </a:path>
              <a:path w="183514" h="619760">
                <a:moveTo>
                  <a:pt x="85852" y="551687"/>
                </a:moveTo>
                <a:lnTo>
                  <a:pt x="82931" y="553719"/>
                </a:lnTo>
                <a:lnTo>
                  <a:pt x="29115" y="589721"/>
                </a:lnTo>
                <a:lnTo>
                  <a:pt x="18923" y="610742"/>
                </a:lnTo>
                <a:lnTo>
                  <a:pt x="20534" y="610742"/>
                </a:lnTo>
                <a:lnTo>
                  <a:pt x="90043" y="564260"/>
                </a:lnTo>
                <a:lnTo>
                  <a:pt x="92964" y="562228"/>
                </a:lnTo>
                <a:lnTo>
                  <a:pt x="93725" y="558291"/>
                </a:lnTo>
                <a:lnTo>
                  <a:pt x="91694" y="555370"/>
                </a:lnTo>
                <a:lnTo>
                  <a:pt x="89789" y="552449"/>
                </a:lnTo>
                <a:lnTo>
                  <a:pt x="85852" y="551687"/>
                </a:lnTo>
                <a:close/>
              </a:path>
              <a:path w="183514" h="619760">
                <a:moveTo>
                  <a:pt x="18619" y="596743"/>
                </a:moveTo>
                <a:lnTo>
                  <a:pt x="9652" y="602741"/>
                </a:lnTo>
                <a:lnTo>
                  <a:pt x="19431" y="607567"/>
                </a:lnTo>
                <a:lnTo>
                  <a:pt x="18619" y="596743"/>
                </a:lnTo>
                <a:close/>
              </a:path>
              <a:path w="183514" h="619760">
                <a:moveTo>
                  <a:pt x="29115" y="589721"/>
                </a:moveTo>
                <a:lnTo>
                  <a:pt x="18619" y="596743"/>
                </a:lnTo>
                <a:lnTo>
                  <a:pt x="19431" y="607567"/>
                </a:lnTo>
                <a:lnTo>
                  <a:pt x="20462" y="607567"/>
                </a:lnTo>
                <a:lnTo>
                  <a:pt x="29115" y="589721"/>
                </a:lnTo>
                <a:close/>
              </a:path>
              <a:path w="183514" h="619760">
                <a:moveTo>
                  <a:pt x="170561" y="0"/>
                </a:moveTo>
                <a:lnTo>
                  <a:pt x="167259" y="40385"/>
                </a:lnTo>
                <a:lnTo>
                  <a:pt x="162941" y="80390"/>
                </a:lnTo>
                <a:lnTo>
                  <a:pt x="157734" y="120268"/>
                </a:lnTo>
                <a:lnTo>
                  <a:pt x="151511" y="160019"/>
                </a:lnTo>
                <a:lnTo>
                  <a:pt x="144272" y="199516"/>
                </a:lnTo>
                <a:lnTo>
                  <a:pt x="136144" y="238886"/>
                </a:lnTo>
                <a:lnTo>
                  <a:pt x="126873" y="277875"/>
                </a:lnTo>
                <a:lnTo>
                  <a:pt x="116840" y="316737"/>
                </a:lnTo>
                <a:lnTo>
                  <a:pt x="105791" y="355218"/>
                </a:lnTo>
                <a:lnTo>
                  <a:pt x="93725" y="393572"/>
                </a:lnTo>
                <a:lnTo>
                  <a:pt x="80772" y="431672"/>
                </a:lnTo>
                <a:lnTo>
                  <a:pt x="66802" y="469264"/>
                </a:lnTo>
                <a:lnTo>
                  <a:pt x="52070" y="506729"/>
                </a:lnTo>
                <a:lnTo>
                  <a:pt x="36322" y="543686"/>
                </a:lnTo>
                <a:lnTo>
                  <a:pt x="19558" y="580262"/>
                </a:lnTo>
                <a:lnTo>
                  <a:pt x="17675" y="584165"/>
                </a:lnTo>
                <a:lnTo>
                  <a:pt x="18619" y="596743"/>
                </a:lnTo>
                <a:lnTo>
                  <a:pt x="48006" y="548639"/>
                </a:lnTo>
                <a:lnTo>
                  <a:pt x="63881" y="511301"/>
                </a:lnTo>
                <a:lnTo>
                  <a:pt x="78740" y="473709"/>
                </a:lnTo>
                <a:lnTo>
                  <a:pt x="92837" y="435736"/>
                </a:lnTo>
                <a:lnTo>
                  <a:pt x="105791" y="397382"/>
                </a:lnTo>
                <a:lnTo>
                  <a:pt x="117983" y="358774"/>
                </a:lnTo>
                <a:lnTo>
                  <a:pt x="129159" y="319912"/>
                </a:lnTo>
                <a:lnTo>
                  <a:pt x="139319" y="280669"/>
                </a:lnTo>
                <a:lnTo>
                  <a:pt x="148590" y="241426"/>
                </a:lnTo>
                <a:lnTo>
                  <a:pt x="156718" y="201675"/>
                </a:lnTo>
                <a:lnTo>
                  <a:pt x="164084" y="161924"/>
                </a:lnTo>
                <a:lnTo>
                  <a:pt x="170307" y="121919"/>
                </a:lnTo>
                <a:lnTo>
                  <a:pt x="175641" y="81787"/>
                </a:lnTo>
                <a:lnTo>
                  <a:pt x="179959" y="41401"/>
                </a:lnTo>
                <a:lnTo>
                  <a:pt x="183261" y="1142"/>
                </a:lnTo>
                <a:lnTo>
                  <a:pt x="170561" y="0"/>
                </a:lnTo>
                <a:close/>
              </a:path>
            </a:pathLst>
          </a:custGeom>
          <a:solidFill>
            <a:srgbClr val="1B417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4" name="object 24"/>
          <p:cNvSpPr/>
          <p:nvPr/>
        </p:nvSpPr>
        <p:spPr>
          <a:xfrm>
            <a:off x="4887595" y="3860165"/>
            <a:ext cx="1151996" cy="682096"/>
          </a:xfrm>
          <a:custGeom>
            <a:avLst/>
            <a:gdLst/>
            <a:ahLst/>
            <a:cxnLst/>
            <a:rect l="l" t="t" r="r" b="b"/>
            <a:pathLst>
              <a:path w="1382395" h="818514">
                <a:moveTo>
                  <a:pt x="1245870" y="0"/>
                </a:moveTo>
                <a:lnTo>
                  <a:pt x="136398" y="0"/>
                </a:lnTo>
                <a:lnTo>
                  <a:pt x="93293" y="6955"/>
                </a:lnTo>
                <a:lnTo>
                  <a:pt x="55851" y="26322"/>
                </a:lnTo>
                <a:lnTo>
                  <a:pt x="26322" y="55851"/>
                </a:lnTo>
                <a:lnTo>
                  <a:pt x="6955" y="93293"/>
                </a:lnTo>
                <a:lnTo>
                  <a:pt x="0" y="136397"/>
                </a:lnTo>
                <a:lnTo>
                  <a:pt x="0" y="681989"/>
                </a:lnTo>
                <a:lnTo>
                  <a:pt x="6955" y="725094"/>
                </a:lnTo>
                <a:lnTo>
                  <a:pt x="26322" y="762536"/>
                </a:lnTo>
                <a:lnTo>
                  <a:pt x="55851" y="792065"/>
                </a:lnTo>
                <a:lnTo>
                  <a:pt x="93293" y="811432"/>
                </a:lnTo>
                <a:lnTo>
                  <a:pt x="136398" y="818388"/>
                </a:lnTo>
                <a:lnTo>
                  <a:pt x="1245870" y="818388"/>
                </a:lnTo>
                <a:lnTo>
                  <a:pt x="1288974" y="811432"/>
                </a:lnTo>
                <a:lnTo>
                  <a:pt x="1326416" y="792065"/>
                </a:lnTo>
                <a:lnTo>
                  <a:pt x="1355945" y="762536"/>
                </a:lnTo>
                <a:lnTo>
                  <a:pt x="1375312" y="725094"/>
                </a:lnTo>
                <a:lnTo>
                  <a:pt x="1382268" y="681989"/>
                </a:lnTo>
                <a:lnTo>
                  <a:pt x="1382268" y="136397"/>
                </a:lnTo>
                <a:lnTo>
                  <a:pt x="1375312" y="93293"/>
                </a:lnTo>
                <a:lnTo>
                  <a:pt x="1355945" y="55851"/>
                </a:lnTo>
                <a:lnTo>
                  <a:pt x="1326416" y="26322"/>
                </a:lnTo>
                <a:lnTo>
                  <a:pt x="1288974" y="6955"/>
                </a:lnTo>
                <a:lnTo>
                  <a:pt x="124587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5" name="object 25"/>
          <p:cNvSpPr/>
          <p:nvPr/>
        </p:nvSpPr>
        <p:spPr>
          <a:xfrm>
            <a:off x="4887595" y="3860165"/>
            <a:ext cx="1151996" cy="682096"/>
          </a:xfrm>
          <a:custGeom>
            <a:avLst/>
            <a:gdLst/>
            <a:ahLst/>
            <a:cxnLst/>
            <a:rect l="l" t="t" r="r" b="b"/>
            <a:pathLst>
              <a:path w="1382395" h="818514">
                <a:moveTo>
                  <a:pt x="0" y="136397"/>
                </a:moveTo>
                <a:lnTo>
                  <a:pt x="6955" y="93293"/>
                </a:lnTo>
                <a:lnTo>
                  <a:pt x="26322" y="55851"/>
                </a:lnTo>
                <a:lnTo>
                  <a:pt x="55851" y="26322"/>
                </a:lnTo>
                <a:lnTo>
                  <a:pt x="93293" y="6955"/>
                </a:lnTo>
                <a:lnTo>
                  <a:pt x="136398" y="0"/>
                </a:lnTo>
                <a:lnTo>
                  <a:pt x="1245870" y="0"/>
                </a:lnTo>
                <a:lnTo>
                  <a:pt x="1288974" y="6955"/>
                </a:lnTo>
                <a:lnTo>
                  <a:pt x="1326416" y="26322"/>
                </a:lnTo>
                <a:lnTo>
                  <a:pt x="1355945" y="55851"/>
                </a:lnTo>
                <a:lnTo>
                  <a:pt x="1375312" y="93293"/>
                </a:lnTo>
                <a:lnTo>
                  <a:pt x="1382268" y="136397"/>
                </a:lnTo>
                <a:lnTo>
                  <a:pt x="1382268" y="681989"/>
                </a:lnTo>
                <a:lnTo>
                  <a:pt x="1375312" y="725094"/>
                </a:lnTo>
                <a:lnTo>
                  <a:pt x="1355945" y="762536"/>
                </a:lnTo>
                <a:lnTo>
                  <a:pt x="1326416" y="792065"/>
                </a:lnTo>
                <a:lnTo>
                  <a:pt x="1288974" y="811432"/>
                </a:lnTo>
                <a:lnTo>
                  <a:pt x="1245870" y="818388"/>
                </a:lnTo>
                <a:lnTo>
                  <a:pt x="136398" y="818388"/>
                </a:lnTo>
                <a:lnTo>
                  <a:pt x="93293" y="811432"/>
                </a:lnTo>
                <a:lnTo>
                  <a:pt x="55851" y="792065"/>
                </a:lnTo>
                <a:lnTo>
                  <a:pt x="26322" y="762536"/>
                </a:lnTo>
                <a:lnTo>
                  <a:pt x="6955" y="725094"/>
                </a:lnTo>
                <a:lnTo>
                  <a:pt x="0" y="681989"/>
                </a:lnTo>
                <a:lnTo>
                  <a:pt x="0" y="136397"/>
                </a:lnTo>
                <a:close/>
              </a:path>
            </a:pathLst>
          </a:custGeom>
          <a:ln w="25908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6" name="object 26"/>
          <p:cNvSpPr txBox="1"/>
          <p:nvPr/>
        </p:nvSpPr>
        <p:spPr>
          <a:xfrm>
            <a:off x="5090266" y="4081144"/>
            <a:ext cx="747183" cy="20304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250" spc="-4" dirty="0">
                <a:latin typeface="Arial Narrow"/>
                <a:cs typeface="Arial Narrow"/>
              </a:rPr>
              <a:t>Contabilidad</a:t>
            </a:r>
            <a:endParaRPr sz="125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85639" y="4414308"/>
            <a:ext cx="302683" cy="85725"/>
          </a:xfrm>
          <a:custGeom>
            <a:avLst/>
            <a:gdLst/>
            <a:ahLst/>
            <a:cxnLst/>
            <a:rect l="l" t="t" r="r" b="b"/>
            <a:pathLst>
              <a:path w="363220" h="102870">
                <a:moveTo>
                  <a:pt x="94107" y="0"/>
                </a:moveTo>
                <a:lnTo>
                  <a:pt x="90805" y="1396"/>
                </a:lnTo>
                <a:lnTo>
                  <a:pt x="0" y="40893"/>
                </a:lnTo>
                <a:lnTo>
                  <a:pt x="79121" y="100583"/>
                </a:lnTo>
                <a:lnTo>
                  <a:pt x="81915" y="102615"/>
                </a:lnTo>
                <a:lnTo>
                  <a:pt x="85852" y="102107"/>
                </a:lnTo>
                <a:lnTo>
                  <a:pt x="35021" y="51471"/>
                </a:lnTo>
                <a:lnTo>
                  <a:pt x="11684" y="48767"/>
                </a:lnTo>
                <a:lnTo>
                  <a:pt x="13208" y="36067"/>
                </a:lnTo>
                <a:lnTo>
                  <a:pt x="43023" y="36067"/>
                </a:lnTo>
                <a:lnTo>
                  <a:pt x="95885" y="13080"/>
                </a:lnTo>
                <a:lnTo>
                  <a:pt x="99060" y="11556"/>
                </a:lnTo>
                <a:lnTo>
                  <a:pt x="100584" y="7873"/>
                </a:lnTo>
                <a:lnTo>
                  <a:pt x="99187" y="4698"/>
                </a:lnTo>
                <a:lnTo>
                  <a:pt x="97790" y="1396"/>
                </a:lnTo>
                <a:lnTo>
                  <a:pt x="94107" y="0"/>
                </a:lnTo>
                <a:close/>
              </a:path>
              <a:path w="363220" h="102870">
                <a:moveTo>
                  <a:pt x="36693" y="38820"/>
                </a:moveTo>
                <a:lnTo>
                  <a:pt x="24984" y="43912"/>
                </a:lnTo>
                <a:lnTo>
                  <a:pt x="35021" y="51471"/>
                </a:lnTo>
                <a:lnTo>
                  <a:pt x="44577" y="52577"/>
                </a:lnTo>
                <a:lnTo>
                  <a:pt x="90043" y="56641"/>
                </a:lnTo>
                <a:lnTo>
                  <a:pt x="135509" y="59308"/>
                </a:lnTo>
                <a:lnTo>
                  <a:pt x="181102" y="60832"/>
                </a:lnTo>
                <a:lnTo>
                  <a:pt x="226695" y="61086"/>
                </a:lnTo>
                <a:lnTo>
                  <a:pt x="272288" y="60070"/>
                </a:lnTo>
                <a:lnTo>
                  <a:pt x="317754" y="57784"/>
                </a:lnTo>
                <a:lnTo>
                  <a:pt x="363093" y="54228"/>
                </a:lnTo>
                <a:lnTo>
                  <a:pt x="362625" y="48386"/>
                </a:lnTo>
                <a:lnTo>
                  <a:pt x="226314" y="48386"/>
                </a:lnTo>
                <a:lnTo>
                  <a:pt x="181102" y="48132"/>
                </a:lnTo>
                <a:lnTo>
                  <a:pt x="135890" y="46735"/>
                </a:lnTo>
                <a:lnTo>
                  <a:pt x="90805" y="43941"/>
                </a:lnTo>
                <a:lnTo>
                  <a:pt x="45720" y="39877"/>
                </a:lnTo>
                <a:lnTo>
                  <a:pt x="36693" y="38820"/>
                </a:lnTo>
                <a:close/>
              </a:path>
              <a:path w="363220" h="102870">
                <a:moveTo>
                  <a:pt x="13208" y="36067"/>
                </a:moveTo>
                <a:lnTo>
                  <a:pt x="11684" y="48767"/>
                </a:lnTo>
                <a:lnTo>
                  <a:pt x="35021" y="51471"/>
                </a:lnTo>
                <a:lnTo>
                  <a:pt x="30757" y="48259"/>
                </a:lnTo>
                <a:lnTo>
                  <a:pt x="14986" y="48259"/>
                </a:lnTo>
                <a:lnTo>
                  <a:pt x="16256" y="37337"/>
                </a:lnTo>
                <a:lnTo>
                  <a:pt x="24045" y="37337"/>
                </a:lnTo>
                <a:lnTo>
                  <a:pt x="13208" y="36067"/>
                </a:lnTo>
                <a:close/>
              </a:path>
              <a:path w="363220" h="102870">
                <a:moveTo>
                  <a:pt x="362077" y="41528"/>
                </a:moveTo>
                <a:lnTo>
                  <a:pt x="316738" y="45084"/>
                </a:lnTo>
                <a:lnTo>
                  <a:pt x="271653" y="47370"/>
                </a:lnTo>
                <a:lnTo>
                  <a:pt x="226314" y="48386"/>
                </a:lnTo>
                <a:lnTo>
                  <a:pt x="362625" y="48386"/>
                </a:lnTo>
                <a:lnTo>
                  <a:pt x="362077" y="41528"/>
                </a:lnTo>
                <a:close/>
              </a:path>
              <a:path w="363220" h="102870">
                <a:moveTo>
                  <a:pt x="16256" y="37337"/>
                </a:moveTo>
                <a:lnTo>
                  <a:pt x="14986" y="48259"/>
                </a:lnTo>
                <a:lnTo>
                  <a:pt x="24984" y="43912"/>
                </a:lnTo>
                <a:lnTo>
                  <a:pt x="16256" y="37337"/>
                </a:lnTo>
                <a:close/>
              </a:path>
              <a:path w="363220" h="102870">
                <a:moveTo>
                  <a:pt x="24984" y="43912"/>
                </a:moveTo>
                <a:lnTo>
                  <a:pt x="14986" y="48259"/>
                </a:lnTo>
                <a:lnTo>
                  <a:pt x="30757" y="48259"/>
                </a:lnTo>
                <a:lnTo>
                  <a:pt x="24984" y="43912"/>
                </a:lnTo>
                <a:close/>
              </a:path>
              <a:path w="363220" h="102870">
                <a:moveTo>
                  <a:pt x="24045" y="37337"/>
                </a:moveTo>
                <a:lnTo>
                  <a:pt x="16256" y="37337"/>
                </a:lnTo>
                <a:lnTo>
                  <a:pt x="24984" y="43912"/>
                </a:lnTo>
                <a:lnTo>
                  <a:pt x="36693" y="38820"/>
                </a:lnTo>
                <a:lnTo>
                  <a:pt x="24045" y="37337"/>
                </a:lnTo>
                <a:close/>
              </a:path>
              <a:path w="363220" h="102870">
                <a:moveTo>
                  <a:pt x="43023" y="36067"/>
                </a:moveTo>
                <a:lnTo>
                  <a:pt x="13208" y="36067"/>
                </a:lnTo>
                <a:lnTo>
                  <a:pt x="36693" y="38820"/>
                </a:lnTo>
                <a:lnTo>
                  <a:pt x="43023" y="36067"/>
                </a:lnTo>
                <a:close/>
              </a:path>
            </a:pathLst>
          </a:custGeom>
          <a:solidFill>
            <a:srgbClr val="1B417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8" name="object 28"/>
          <p:cNvSpPr/>
          <p:nvPr/>
        </p:nvSpPr>
        <p:spPr>
          <a:xfrm>
            <a:off x="3339464" y="3860165"/>
            <a:ext cx="1049338" cy="682096"/>
          </a:xfrm>
          <a:custGeom>
            <a:avLst/>
            <a:gdLst/>
            <a:ahLst/>
            <a:cxnLst/>
            <a:rect l="l" t="t" r="r" b="b"/>
            <a:pathLst>
              <a:path w="1259204" h="818514">
                <a:moveTo>
                  <a:pt x="1122426" y="0"/>
                </a:moveTo>
                <a:lnTo>
                  <a:pt x="136398" y="0"/>
                </a:lnTo>
                <a:lnTo>
                  <a:pt x="93293" y="6955"/>
                </a:lnTo>
                <a:lnTo>
                  <a:pt x="55851" y="26322"/>
                </a:lnTo>
                <a:lnTo>
                  <a:pt x="26322" y="55851"/>
                </a:lnTo>
                <a:lnTo>
                  <a:pt x="6955" y="93293"/>
                </a:lnTo>
                <a:lnTo>
                  <a:pt x="0" y="136397"/>
                </a:lnTo>
                <a:lnTo>
                  <a:pt x="0" y="681989"/>
                </a:lnTo>
                <a:lnTo>
                  <a:pt x="6955" y="725094"/>
                </a:lnTo>
                <a:lnTo>
                  <a:pt x="26322" y="762536"/>
                </a:lnTo>
                <a:lnTo>
                  <a:pt x="55851" y="792065"/>
                </a:lnTo>
                <a:lnTo>
                  <a:pt x="93293" y="811432"/>
                </a:lnTo>
                <a:lnTo>
                  <a:pt x="136398" y="818388"/>
                </a:lnTo>
                <a:lnTo>
                  <a:pt x="1122426" y="818388"/>
                </a:lnTo>
                <a:lnTo>
                  <a:pt x="1165530" y="811432"/>
                </a:lnTo>
                <a:lnTo>
                  <a:pt x="1202972" y="792065"/>
                </a:lnTo>
                <a:lnTo>
                  <a:pt x="1232501" y="762536"/>
                </a:lnTo>
                <a:lnTo>
                  <a:pt x="1251868" y="725094"/>
                </a:lnTo>
                <a:lnTo>
                  <a:pt x="1258824" y="681989"/>
                </a:lnTo>
                <a:lnTo>
                  <a:pt x="1258824" y="136397"/>
                </a:lnTo>
                <a:lnTo>
                  <a:pt x="1251868" y="93293"/>
                </a:lnTo>
                <a:lnTo>
                  <a:pt x="1232501" y="55851"/>
                </a:lnTo>
                <a:lnTo>
                  <a:pt x="1202972" y="26322"/>
                </a:lnTo>
                <a:lnTo>
                  <a:pt x="1165530" y="6955"/>
                </a:lnTo>
                <a:lnTo>
                  <a:pt x="1122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9" name="object 29"/>
          <p:cNvSpPr/>
          <p:nvPr/>
        </p:nvSpPr>
        <p:spPr>
          <a:xfrm>
            <a:off x="3339464" y="3860165"/>
            <a:ext cx="1049338" cy="682096"/>
          </a:xfrm>
          <a:custGeom>
            <a:avLst/>
            <a:gdLst/>
            <a:ahLst/>
            <a:cxnLst/>
            <a:rect l="l" t="t" r="r" b="b"/>
            <a:pathLst>
              <a:path w="1259204" h="818514">
                <a:moveTo>
                  <a:pt x="0" y="136397"/>
                </a:moveTo>
                <a:lnTo>
                  <a:pt x="6955" y="93293"/>
                </a:lnTo>
                <a:lnTo>
                  <a:pt x="26322" y="55851"/>
                </a:lnTo>
                <a:lnTo>
                  <a:pt x="55851" y="26322"/>
                </a:lnTo>
                <a:lnTo>
                  <a:pt x="93293" y="6955"/>
                </a:lnTo>
                <a:lnTo>
                  <a:pt x="136398" y="0"/>
                </a:lnTo>
                <a:lnTo>
                  <a:pt x="1122426" y="0"/>
                </a:lnTo>
                <a:lnTo>
                  <a:pt x="1165530" y="6955"/>
                </a:lnTo>
                <a:lnTo>
                  <a:pt x="1202972" y="26322"/>
                </a:lnTo>
                <a:lnTo>
                  <a:pt x="1232501" y="55851"/>
                </a:lnTo>
                <a:lnTo>
                  <a:pt x="1251868" y="93293"/>
                </a:lnTo>
                <a:lnTo>
                  <a:pt x="1258824" y="136397"/>
                </a:lnTo>
                <a:lnTo>
                  <a:pt x="1258824" y="681989"/>
                </a:lnTo>
                <a:lnTo>
                  <a:pt x="1251868" y="725094"/>
                </a:lnTo>
                <a:lnTo>
                  <a:pt x="1232501" y="762536"/>
                </a:lnTo>
                <a:lnTo>
                  <a:pt x="1202972" y="792065"/>
                </a:lnTo>
                <a:lnTo>
                  <a:pt x="1165530" y="811432"/>
                </a:lnTo>
                <a:lnTo>
                  <a:pt x="1122426" y="818388"/>
                </a:lnTo>
                <a:lnTo>
                  <a:pt x="136398" y="818388"/>
                </a:lnTo>
                <a:lnTo>
                  <a:pt x="93293" y="811432"/>
                </a:lnTo>
                <a:lnTo>
                  <a:pt x="55851" y="792065"/>
                </a:lnTo>
                <a:lnTo>
                  <a:pt x="26322" y="762536"/>
                </a:lnTo>
                <a:lnTo>
                  <a:pt x="6955" y="725094"/>
                </a:lnTo>
                <a:lnTo>
                  <a:pt x="0" y="681989"/>
                </a:lnTo>
                <a:lnTo>
                  <a:pt x="0" y="136397"/>
                </a:lnTo>
                <a:close/>
              </a:path>
            </a:pathLst>
          </a:custGeom>
          <a:ln w="25908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0" name="object 30"/>
          <p:cNvSpPr txBox="1"/>
          <p:nvPr/>
        </p:nvSpPr>
        <p:spPr>
          <a:xfrm>
            <a:off x="3534199" y="4081144"/>
            <a:ext cx="658813" cy="20304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250" spc="-4" dirty="0">
                <a:latin typeface="Arial Narrow"/>
                <a:cs typeface="Arial Narrow"/>
              </a:rPr>
              <a:t>Estadística</a:t>
            </a:r>
            <a:endParaRPr sz="1250">
              <a:latin typeface="Arial Narrow"/>
              <a:cs typeface="Arial Narro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68451" y="3193521"/>
            <a:ext cx="183092" cy="518054"/>
          </a:xfrm>
          <a:custGeom>
            <a:avLst/>
            <a:gdLst/>
            <a:ahLst/>
            <a:cxnLst/>
            <a:rect l="l" t="t" r="r" b="b"/>
            <a:pathLst>
              <a:path w="219710" h="621664">
                <a:moveTo>
                  <a:pt x="46364" y="25168"/>
                </a:moveTo>
                <a:lnTo>
                  <a:pt x="40910" y="36566"/>
                </a:lnTo>
                <a:lnTo>
                  <a:pt x="41275" y="41020"/>
                </a:lnTo>
                <a:lnTo>
                  <a:pt x="45592" y="81406"/>
                </a:lnTo>
                <a:lnTo>
                  <a:pt x="50800" y="121538"/>
                </a:lnTo>
                <a:lnTo>
                  <a:pt x="57150" y="161544"/>
                </a:lnTo>
                <a:lnTo>
                  <a:pt x="64388" y="201422"/>
                </a:lnTo>
                <a:lnTo>
                  <a:pt x="72643" y="241045"/>
                </a:lnTo>
                <a:lnTo>
                  <a:pt x="81914" y="280416"/>
                </a:lnTo>
                <a:lnTo>
                  <a:pt x="92075" y="319531"/>
                </a:lnTo>
                <a:lnTo>
                  <a:pt x="103250" y="358394"/>
                </a:lnTo>
                <a:lnTo>
                  <a:pt x="115442" y="397001"/>
                </a:lnTo>
                <a:lnTo>
                  <a:pt x="128396" y="435356"/>
                </a:lnTo>
                <a:lnTo>
                  <a:pt x="142494" y="473329"/>
                </a:lnTo>
                <a:lnTo>
                  <a:pt x="157352" y="511048"/>
                </a:lnTo>
                <a:lnTo>
                  <a:pt x="173227" y="548258"/>
                </a:lnTo>
                <a:lnTo>
                  <a:pt x="190119" y="585216"/>
                </a:lnTo>
                <a:lnTo>
                  <a:pt x="207771" y="621538"/>
                </a:lnTo>
                <a:lnTo>
                  <a:pt x="219201" y="616076"/>
                </a:lnTo>
                <a:lnTo>
                  <a:pt x="201548" y="579627"/>
                </a:lnTo>
                <a:lnTo>
                  <a:pt x="184784" y="543051"/>
                </a:lnTo>
                <a:lnTo>
                  <a:pt x="169036" y="505968"/>
                </a:lnTo>
                <a:lnTo>
                  <a:pt x="154304" y="468630"/>
                </a:lnTo>
                <a:lnTo>
                  <a:pt x="140334" y="430911"/>
                </a:lnTo>
                <a:lnTo>
                  <a:pt x="127381" y="392938"/>
                </a:lnTo>
                <a:lnTo>
                  <a:pt x="115315" y="354583"/>
                </a:lnTo>
                <a:lnTo>
                  <a:pt x="104266" y="316102"/>
                </a:lnTo>
                <a:lnTo>
                  <a:pt x="94233" y="277113"/>
                </a:lnTo>
                <a:lnTo>
                  <a:pt x="84962" y="238125"/>
                </a:lnTo>
                <a:lnTo>
                  <a:pt x="76834" y="198755"/>
                </a:lnTo>
                <a:lnTo>
                  <a:pt x="69595" y="159385"/>
                </a:lnTo>
                <a:lnTo>
                  <a:pt x="63372" y="119506"/>
                </a:lnTo>
                <a:lnTo>
                  <a:pt x="58165" y="79756"/>
                </a:lnTo>
                <a:lnTo>
                  <a:pt x="53847" y="39624"/>
                </a:lnTo>
                <a:lnTo>
                  <a:pt x="53494" y="35363"/>
                </a:lnTo>
                <a:lnTo>
                  <a:pt x="46364" y="25168"/>
                </a:lnTo>
                <a:close/>
              </a:path>
              <a:path w="219710" h="621664">
                <a:moveTo>
                  <a:pt x="44195" y="0"/>
                </a:moveTo>
                <a:lnTo>
                  <a:pt x="0" y="92582"/>
                </a:lnTo>
                <a:lnTo>
                  <a:pt x="1396" y="96393"/>
                </a:lnTo>
                <a:lnTo>
                  <a:pt x="7746" y="99441"/>
                </a:lnTo>
                <a:lnTo>
                  <a:pt x="11556" y="98043"/>
                </a:lnTo>
                <a:lnTo>
                  <a:pt x="12953" y="94995"/>
                </a:lnTo>
                <a:lnTo>
                  <a:pt x="40910" y="36566"/>
                </a:lnTo>
                <a:lnTo>
                  <a:pt x="38988" y="13081"/>
                </a:lnTo>
                <a:lnTo>
                  <a:pt x="51561" y="12064"/>
                </a:lnTo>
                <a:lnTo>
                  <a:pt x="52641" y="12064"/>
                </a:lnTo>
                <a:lnTo>
                  <a:pt x="44195" y="0"/>
                </a:lnTo>
                <a:close/>
              </a:path>
              <a:path w="219710" h="621664">
                <a:moveTo>
                  <a:pt x="52641" y="12064"/>
                </a:moveTo>
                <a:lnTo>
                  <a:pt x="51561" y="12064"/>
                </a:lnTo>
                <a:lnTo>
                  <a:pt x="53494" y="35363"/>
                </a:lnTo>
                <a:lnTo>
                  <a:pt x="92709" y="91439"/>
                </a:lnTo>
                <a:lnTo>
                  <a:pt x="96646" y="92075"/>
                </a:lnTo>
                <a:lnTo>
                  <a:pt x="99567" y="90043"/>
                </a:lnTo>
                <a:lnTo>
                  <a:pt x="102361" y="88011"/>
                </a:lnTo>
                <a:lnTo>
                  <a:pt x="103123" y="84074"/>
                </a:lnTo>
                <a:lnTo>
                  <a:pt x="101091" y="81280"/>
                </a:lnTo>
                <a:lnTo>
                  <a:pt x="52641" y="12064"/>
                </a:lnTo>
                <a:close/>
              </a:path>
              <a:path w="219710" h="621664">
                <a:moveTo>
                  <a:pt x="51561" y="12064"/>
                </a:moveTo>
                <a:lnTo>
                  <a:pt x="38988" y="13081"/>
                </a:lnTo>
                <a:lnTo>
                  <a:pt x="40910" y="36566"/>
                </a:lnTo>
                <a:lnTo>
                  <a:pt x="46364" y="25168"/>
                </a:lnTo>
                <a:lnTo>
                  <a:pt x="40131" y="16256"/>
                </a:lnTo>
                <a:lnTo>
                  <a:pt x="51053" y="15367"/>
                </a:lnTo>
                <a:lnTo>
                  <a:pt x="51835" y="15367"/>
                </a:lnTo>
                <a:lnTo>
                  <a:pt x="51561" y="12064"/>
                </a:lnTo>
                <a:close/>
              </a:path>
              <a:path w="219710" h="621664">
                <a:moveTo>
                  <a:pt x="51835" y="15367"/>
                </a:moveTo>
                <a:lnTo>
                  <a:pt x="51053" y="15367"/>
                </a:lnTo>
                <a:lnTo>
                  <a:pt x="46364" y="25168"/>
                </a:lnTo>
                <a:lnTo>
                  <a:pt x="53494" y="35363"/>
                </a:lnTo>
                <a:lnTo>
                  <a:pt x="51835" y="15367"/>
                </a:lnTo>
                <a:close/>
              </a:path>
              <a:path w="219710" h="621664">
                <a:moveTo>
                  <a:pt x="51053" y="15367"/>
                </a:moveTo>
                <a:lnTo>
                  <a:pt x="40131" y="16256"/>
                </a:lnTo>
                <a:lnTo>
                  <a:pt x="46364" y="25168"/>
                </a:lnTo>
                <a:lnTo>
                  <a:pt x="51053" y="15367"/>
                </a:lnTo>
                <a:close/>
              </a:path>
            </a:pathLst>
          </a:custGeom>
          <a:solidFill>
            <a:srgbClr val="1B417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2" name="object 32"/>
          <p:cNvSpPr/>
          <p:nvPr/>
        </p:nvSpPr>
        <p:spPr>
          <a:xfrm>
            <a:off x="2845435" y="2338705"/>
            <a:ext cx="1047750" cy="682096"/>
          </a:xfrm>
          <a:custGeom>
            <a:avLst/>
            <a:gdLst/>
            <a:ahLst/>
            <a:cxnLst/>
            <a:rect l="l" t="t" r="r" b="b"/>
            <a:pathLst>
              <a:path w="1257300" h="818514">
                <a:moveTo>
                  <a:pt x="1120902" y="0"/>
                </a:moveTo>
                <a:lnTo>
                  <a:pt x="136397" y="0"/>
                </a:lnTo>
                <a:lnTo>
                  <a:pt x="93293" y="6955"/>
                </a:lnTo>
                <a:lnTo>
                  <a:pt x="55851" y="26322"/>
                </a:lnTo>
                <a:lnTo>
                  <a:pt x="26322" y="55851"/>
                </a:lnTo>
                <a:lnTo>
                  <a:pt x="6955" y="93293"/>
                </a:lnTo>
                <a:lnTo>
                  <a:pt x="0" y="136398"/>
                </a:lnTo>
                <a:lnTo>
                  <a:pt x="0" y="681989"/>
                </a:lnTo>
                <a:lnTo>
                  <a:pt x="6955" y="725094"/>
                </a:lnTo>
                <a:lnTo>
                  <a:pt x="26322" y="762536"/>
                </a:lnTo>
                <a:lnTo>
                  <a:pt x="55851" y="792065"/>
                </a:lnTo>
                <a:lnTo>
                  <a:pt x="93293" y="811432"/>
                </a:lnTo>
                <a:lnTo>
                  <a:pt x="136397" y="818387"/>
                </a:lnTo>
                <a:lnTo>
                  <a:pt x="1120902" y="818387"/>
                </a:lnTo>
                <a:lnTo>
                  <a:pt x="1164006" y="811432"/>
                </a:lnTo>
                <a:lnTo>
                  <a:pt x="1201448" y="792065"/>
                </a:lnTo>
                <a:lnTo>
                  <a:pt x="1230977" y="762536"/>
                </a:lnTo>
                <a:lnTo>
                  <a:pt x="1250344" y="725094"/>
                </a:lnTo>
                <a:lnTo>
                  <a:pt x="1257300" y="681989"/>
                </a:lnTo>
                <a:lnTo>
                  <a:pt x="1257300" y="136398"/>
                </a:lnTo>
                <a:lnTo>
                  <a:pt x="1250344" y="93293"/>
                </a:lnTo>
                <a:lnTo>
                  <a:pt x="1230977" y="55851"/>
                </a:lnTo>
                <a:lnTo>
                  <a:pt x="1201448" y="26322"/>
                </a:lnTo>
                <a:lnTo>
                  <a:pt x="1164006" y="6955"/>
                </a:lnTo>
                <a:lnTo>
                  <a:pt x="1120902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3" name="object 33"/>
          <p:cNvSpPr/>
          <p:nvPr/>
        </p:nvSpPr>
        <p:spPr>
          <a:xfrm>
            <a:off x="2845435" y="2338705"/>
            <a:ext cx="1047750" cy="682096"/>
          </a:xfrm>
          <a:custGeom>
            <a:avLst/>
            <a:gdLst/>
            <a:ahLst/>
            <a:cxnLst/>
            <a:rect l="l" t="t" r="r" b="b"/>
            <a:pathLst>
              <a:path w="1257300" h="818514">
                <a:moveTo>
                  <a:pt x="0" y="136398"/>
                </a:moveTo>
                <a:lnTo>
                  <a:pt x="6955" y="93293"/>
                </a:lnTo>
                <a:lnTo>
                  <a:pt x="26322" y="55851"/>
                </a:lnTo>
                <a:lnTo>
                  <a:pt x="55851" y="26322"/>
                </a:lnTo>
                <a:lnTo>
                  <a:pt x="93293" y="6955"/>
                </a:lnTo>
                <a:lnTo>
                  <a:pt x="136397" y="0"/>
                </a:lnTo>
                <a:lnTo>
                  <a:pt x="1120902" y="0"/>
                </a:lnTo>
                <a:lnTo>
                  <a:pt x="1164006" y="6955"/>
                </a:lnTo>
                <a:lnTo>
                  <a:pt x="1201448" y="26322"/>
                </a:lnTo>
                <a:lnTo>
                  <a:pt x="1230977" y="55851"/>
                </a:lnTo>
                <a:lnTo>
                  <a:pt x="1250344" y="93293"/>
                </a:lnTo>
                <a:lnTo>
                  <a:pt x="1257300" y="136398"/>
                </a:lnTo>
                <a:lnTo>
                  <a:pt x="1257300" y="681989"/>
                </a:lnTo>
                <a:lnTo>
                  <a:pt x="1250344" y="725094"/>
                </a:lnTo>
                <a:lnTo>
                  <a:pt x="1230977" y="762536"/>
                </a:lnTo>
                <a:lnTo>
                  <a:pt x="1201448" y="792065"/>
                </a:lnTo>
                <a:lnTo>
                  <a:pt x="1164006" y="811432"/>
                </a:lnTo>
                <a:lnTo>
                  <a:pt x="1120902" y="818387"/>
                </a:lnTo>
                <a:lnTo>
                  <a:pt x="136397" y="818387"/>
                </a:lnTo>
                <a:lnTo>
                  <a:pt x="93293" y="811432"/>
                </a:lnTo>
                <a:lnTo>
                  <a:pt x="55851" y="792065"/>
                </a:lnTo>
                <a:lnTo>
                  <a:pt x="26322" y="762536"/>
                </a:lnTo>
                <a:lnTo>
                  <a:pt x="6955" y="725094"/>
                </a:lnTo>
                <a:lnTo>
                  <a:pt x="0" y="681989"/>
                </a:lnTo>
                <a:lnTo>
                  <a:pt x="0" y="136398"/>
                </a:lnTo>
                <a:close/>
              </a:path>
            </a:pathLst>
          </a:custGeom>
          <a:ln w="25908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4" name="object 34"/>
          <p:cNvSpPr txBox="1"/>
          <p:nvPr/>
        </p:nvSpPr>
        <p:spPr>
          <a:xfrm>
            <a:off x="2986616" y="2477559"/>
            <a:ext cx="766233" cy="37189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5139" marR="4233" indent="-65085">
              <a:lnSpc>
                <a:spcPts val="1292"/>
              </a:lnSpc>
              <a:spcBef>
                <a:spcPts val="300"/>
              </a:spcBef>
            </a:pPr>
            <a:r>
              <a:rPr sz="1250" spc="-4" dirty="0">
                <a:latin typeface="Arial Narrow"/>
                <a:cs typeface="Arial Narrow"/>
              </a:rPr>
              <a:t>Subsistemas  de</a:t>
            </a:r>
            <a:r>
              <a:rPr sz="1250" spc="-33" dirty="0">
                <a:latin typeface="Arial Narrow"/>
                <a:cs typeface="Arial Narrow"/>
              </a:rPr>
              <a:t> </a:t>
            </a:r>
            <a:r>
              <a:rPr sz="1250" spc="-4" dirty="0">
                <a:latin typeface="Arial Narrow"/>
                <a:cs typeface="Arial Narrow"/>
              </a:rPr>
              <a:t>soporte</a:t>
            </a:r>
            <a:endParaRPr sz="1250">
              <a:latin typeface="Arial Narrow"/>
              <a:cs typeface="Arial Narro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23415" y="1911879"/>
            <a:ext cx="366713" cy="306388"/>
          </a:xfrm>
          <a:custGeom>
            <a:avLst/>
            <a:gdLst/>
            <a:ahLst/>
            <a:cxnLst/>
            <a:rect l="l" t="t" r="r" b="b"/>
            <a:pathLst>
              <a:path w="440054" h="367664">
                <a:moveTo>
                  <a:pt x="418119" y="12746"/>
                </a:moveTo>
                <a:lnTo>
                  <a:pt x="375158" y="31623"/>
                </a:lnTo>
                <a:lnTo>
                  <a:pt x="315722" y="71120"/>
                </a:lnTo>
                <a:lnTo>
                  <a:pt x="258063" y="113284"/>
                </a:lnTo>
                <a:lnTo>
                  <a:pt x="202311" y="157861"/>
                </a:lnTo>
                <a:lnTo>
                  <a:pt x="148462" y="204850"/>
                </a:lnTo>
                <a:lnTo>
                  <a:pt x="96774" y="254127"/>
                </a:lnTo>
                <a:lnTo>
                  <a:pt x="47243" y="305689"/>
                </a:lnTo>
                <a:lnTo>
                  <a:pt x="0" y="359283"/>
                </a:lnTo>
                <a:lnTo>
                  <a:pt x="9651" y="367538"/>
                </a:lnTo>
                <a:lnTo>
                  <a:pt x="33020" y="340487"/>
                </a:lnTo>
                <a:lnTo>
                  <a:pt x="56641" y="314071"/>
                </a:lnTo>
                <a:lnTo>
                  <a:pt x="105917" y="262890"/>
                </a:lnTo>
                <a:lnTo>
                  <a:pt x="157225" y="214122"/>
                </a:lnTo>
                <a:lnTo>
                  <a:pt x="210565" y="167512"/>
                </a:lnTo>
                <a:lnTo>
                  <a:pt x="265938" y="123317"/>
                </a:lnTo>
                <a:lnTo>
                  <a:pt x="323088" y="81534"/>
                </a:lnTo>
                <a:lnTo>
                  <a:pt x="382142" y="42164"/>
                </a:lnTo>
                <a:lnTo>
                  <a:pt x="411939" y="23760"/>
                </a:lnTo>
                <a:lnTo>
                  <a:pt x="418119" y="12746"/>
                </a:lnTo>
                <a:close/>
              </a:path>
              <a:path w="440054" h="367664">
                <a:moveTo>
                  <a:pt x="439302" y="889"/>
                </a:moveTo>
                <a:lnTo>
                  <a:pt x="425703" y="889"/>
                </a:lnTo>
                <a:lnTo>
                  <a:pt x="432180" y="11937"/>
                </a:lnTo>
                <a:lnTo>
                  <a:pt x="411939" y="23760"/>
                </a:lnTo>
                <a:lnTo>
                  <a:pt x="380238" y="80264"/>
                </a:lnTo>
                <a:lnTo>
                  <a:pt x="378460" y="83312"/>
                </a:lnTo>
                <a:lnTo>
                  <a:pt x="379602" y="87122"/>
                </a:lnTo>
                <a:lnTo>
                  <a:pt x="382650" y="88900"/>
                </a:lnTo>
                <a:lnTo>
                  <a:pt x="385699" y="90550"/>
                </a:lnTo>
                <a:lnTo>
                  <a:pt x="389636" y="89535"/>
                </a:lnTo>
                <a:lnTo>
                  <a:pt x="391287" y="86487"/>
                </a:lnTo>
                <a:lnTo>
                  <a:pt x="439302" y="889"/>
                </a:lnTo>
                <a:close/>
              </a:path>
              <a:path w="440054" h="367664">
                <a:moveTo>
                  <a:pt x="427118" y="3302"/>
                </a:moveTo>
                <a:lnTo>
                  <a:pt x="423417" y="3302"/>
                </a:lnTo>
                <a:lnTo>
                  <a:pt x="428878" y="12700"/>
                </a:lnTo>
                <a:lnTo>
                  <a:pt x="418119" y="12746"/>
                </a:lnTo>
                <a:lnTo>
                  <a:pt x="411939" y="23760"/>
                </a:lnTo>
                <a:lnTo>
                  <a:pt x="432180" y="11937"/>
                </a:lnTo>
                <a:lnTo>
                  <a:pt x="427118" y="3302"/>
                </a:lnTo>
                <a:close/>
              </a:path>
              <a:path w="440054" h="367664">
                <a:moveTo>
                  <a:pt x="439800" y="0"/>
                </a:moveTo>
                <a:lnTo>
                  <a:pt x="340613" y="381"/>
                </a:lnTo>
                <a:lnTo>
                  <a:pt x="337185" y="381"/>
                </a:lnTo>
                <a:lnTo>
                  <a:pt x="334263" y="3302"/>
                </a:lnTo>
                <a:lnTo>
                  <a:pt x="334390" y="10287"/>
                </a:lnTo>
                <a:lnTo>
                  <a:pt x="337185" y="13081"/>
                </a:lnTo>
                <a:lnTo>
                  <a:pt x="340740" y="13081"/>
                </a:lnTo>
                <a:lnTo>
                  <a:pt x="405475" y="12801"/>
                </a:lnTo>
                <a:lnTo>
                  <a:pt x="425703" y="889"/>
                </a:lnTo>
                <a:lnTo>
                  <a:pt x="439302" y="889"/>
                </a:lnTo>
                <a:lnTo>
                  <a:pt x="439800" y="0"/>
                </a:lnTo>
                <a:close/>
              </a:path>
              <a:path w="440054" h="367664">
                <a:moveTo>
                  <a:pt x="425703" y="889"/>
                </a:moveTo>
                <a:lnTo>
                  <a:pt x="405475" y="12801"/>
                </a:lnTo>
                <a:lnTo>
                  <a:pt x="418119" y="12746"/>
                </a:lnTo>
                <a:lnTo>
                  <a:pt x="423417" y="3302"/>
                </a:lnTo>
                <a:lnTo>
                  <a:pt x="427118" y="3302"/>
                </a:lnTo>
                <a:lnTo>
                  <a:pt x="425703" y="889"/>
                </a:lnTo>
                <a:close/>
              </a:path>
              <a:path w="440054" h="367664">
                <a:moveTo>
                  <a:pt x="423417" y="3302"/>
                </a:moveTo>
                <a:lnTo>
                  <a:pt x="418119" y="12746"/>
                </a:lnTo>
                <a:lnTo>
                  <a:pt x="428878" y="12700"/>
                </a:lnTo>
                <a:lnTo>
                  <a:pt x="423417" y="3302"/>
                </a:lnTo>
                <a:close/>
              </a:path>
            </a:pathLst>
          </a:custGeom>
          <a:solidFill>
            <a:srgbClr val="1B417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6" name="object 36"/>
          <p:cNvSpPr txBox="1"/>
          <p:nvPr/>
        </p:nvSpPr>
        <p:spPr>
          <a:xfrm>
            <a:off x="1815889" y="4030768"/>
            <a:ext cx="455083" cy="47235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4233" indent="51856">
              <a:spcBef>
                <a:spcPts val="83"/>
              </a:spcBef>
            </a:pPr>
            <a:r>
              <a:rPr sz="1500" b="1" dirty="0">
                <a:latin typeface="Arial Narrow"/>
                <a:cs typeface="Arial Narrow"/>
              </a:rPr>
              <a:t>SCN  </a:t>
            </a:r>
            <a:r>
              <a:rPr sz="1500" b="1" spc="-8" dirty="0">
                <a:latin typeface="Arial Narrow"/>
                <a:cs typeface="Arial Narrow"/>
              </a:rPr>
              <a:t>M</a:t>
            </a:r>
            <a:r>
              <a:rPr sz="1500" b="1" dirty="0">
                <a:latin typeface="Arial Narrow"/>
                <a:cs typeface="Arial Narrow"/>
              </a:rPr>
              <a:t>EFP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517668" y="3861647"/>
            <a:ext cx="301625" cy="345017"/>
          </a:xfrm>
          <a:custGeom>
            <a:avLst/>
            <a:gdLst/>
            <a:ahLst/>
            <a:cxnLst/>
            <a:rect l="l" t="t" r="r" b="b"/>
            <a:pathLst>
              <a:path w="361950" h="414020">
                <a:moveTo>
                  <a:pt x="22987" y="0"/>
                </a:moveTo>
                <a:lnTo>
                  <a:pt x="0" y="298069"/>
                </a:lnTo>
                <a:lnTo>
                  <a:pt x="275844" y="413512"/>
                </a:lnTo>
                <a:lnTo>
                  <a:pt x="212598" y="310134"/>
                </a:lnTo>
                <a:lnTo>
                  <a:pt x="361950" y="218821"/>
                </a:lnTo>
                <a:lnTo>
                  <a:pt x="291393" y="103378"/>
                </a:lnTo>
                <a:lnTo>
                  <a:pt x="86106" y="103378"/>
                </a:lnTo>
                <a:lnTo>
                  <a:pt x="22987" y="0"/>
                </a:lnTo>
                <a:close/>
              </a:path>
              <a:path w="361950" h="414020">
                <a:moveTo>
                  <a:pt x="235585" y="12065"/>
                </a:moveTo>
                <a:lnTo>
                  <a:pt x="86106" y="103378"/>
                </a:lnTo>
                <a:lnTo>
                  <a:pt x="291393" y="103378"/>
                </a:lnTo>
                <a:lnTo>
                  <a:pt x="235585" y="1206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8" name="object 38"/>
          <p:cNvSpPr/>
          <p:nvPr/>
        </p:nvSpPr>
        <p:spPr>
          <a:xfrm>
            <a:off x="2517668" y="3861647"/>
            <a:ext cx="301625" cy="345017"/>
          </a:xfrm>
          <a:custGeom>
            <a:avLst/>
            <a:gdLst/>
            <a:ahLst/>
            <a:cxnLst/>
            <a:rect l="l" t="t" r="r" b="b"/>
            <a:pathLst>
              <a:path w="361950" h="414020">
                <a:moveTo>
                  <a:pt x="22987" y="0"/>
                </a:moveTo>
                <a:lnTo>
                  <a:pt x="86106" y="103378"/>
                </a:lnTo>
                <a:lnTo>
                  <a:pt x="235585" y="12065"/>
                </a:lnTo>
                <a:lnTo>
                  <a:pt x="361950" y="218821"/>
                </a:lnTo>
                <a:lnTo>
                  <a:pt x="212598" y="310134"/>
                </a:lnTo>
                <a:lnTo>
                  <a:pt x="275844" y="413512"/>
                </a:lnTo>
                <a:lnTo>
                  <a:pt x="0" y="298069"/>
                </a:lnTo>
                <a:lnTo>
                  <a:pt x="22987" y="0"/>
                </a:lnTo>
                <a:close/>
              </a:path>
            </a:pathLst>
          </a:custGeom>
          <a:ln w="254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9" name="object 39"/>
          <p:cNvSpPr txBox="1"/>
          <p:nvPr/>
        </p:nvSpPr>
        <p:spPr>
          <a:xfrm>
            <a:off x="2517668" y="947727"/>
            <a:ext cx="4158192" cy="24151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1500" spc="-4" dirty="0">
                <a:latin typeface="Arial"/>
                <a:cs typeface="Arial"/>
              </a:rPr>
              <a:t>Sistema Integrado de Gestión Financiera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Pública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1329" y="4760507"/>
            <a:ext cx="8542751" cy="818002"/>
          </a:xfrm>
          <a:prstGeom prst="rect">
            <a:avLst/>
          </a:prstGeom>
        </p:spPr>
        <p:txBody>
          <a:bodyPr vert="horz" wrap="square" lIns="0" tIns="10054" rIns="0" bIns="0" rtlCol="0">
            <a:spAutoFit/>
          </a:bodyPr>
          <a:lstStyle/>
          <a:p>
            <a:pPr marL="189963" algn="ctr">
              <a:spcBef>
                <a:spcPts val="79"/>
              </a:spcBef>
            </a:pPr>
            <a:r>
              <a:rPr lang="es-ES" sz="1333" b="1" spc="-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ESTÁNDARES DE CALIDAD EN LOS REPORTES FINANCIEROS CONTABLES</a:t>
            </a:r>
            <a:endParaRPr sz="13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495280" marR="4233" indent="-485226">
              <a:spcBef>
                <a:spcPts val="1104"/>
              </a:spcBef>
            </a:pPr>
            <a:r>
              <a:rPr lang="es-ES" sz="1500" b="1" i="1" spc="-4" dirty="0">
                <a:latin typeface="Arial"/>
                <a:cs typeface="Arial"/>
              </a:rPr>
              <a:t>	Información registrada por las ET cumple con los estándares de calidad exigidos para cada uno de los formularios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2" name="Diagrama de flujo: pantalla 41">
            <a:extLst>
              <a:ext uri="{FF2B5EF4-FFF2-40B4-BE49-F238E27FC236}">
                <a16:creationId xmlns:a16="http://schemas.microsoft.com/office/drawing/2014/main" id="{A5E66F2F-CCA8-4C99-ADBA-49A03CA248AD}"/>
              </a:ext>
            </a:extLst>
          </p:cNvPr>
          <p:cNvSpPr/>
          <p:nvPr/>
        </p:nvSpPr>
        <p:spPr>
          <a:xfrm rot="10800000">
            <a:off x="148255" y="2926614"/>
            <a:ext cx="1062134" cy="1049431"/>
          </a:xfrm>
          <a:prstGeom prst="flowChartDisplay">
            <a:avLst/>
          </a:prstGeom>
          <a:solidFill>
            <a:srgbClr val="0691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3" name="Diagrama de flujo: pantalla 42">
            <a:extLst>
              <a:ext uri="{FF2B5EF4-FFF2-40B4-BE49-F238E27FC236}">
                <a16:creationId xmlns:a16="http://schemas.microsoft.com/office/drawing/2014/main" id="{95EBC506-C0A7-47D0-9679-D8748AAA96BB}"/>
              </a:ext>
            </a:extLst>
          </p:cNvPr>
          <p:cNvSpPr/>
          <p:nvPr/>
        </p:nvSpPr>
        <p:spPr>
          <a:xfrm>
            <a:off x="7945547" y="2863136"/>
            <a:ext cx="1062134" cy="1049431"/>
          </a:xfrm>
          <a:prstGeom prst="flowChartDisplay">
            <a:avLst/>
          </a:prstGeom>
          <a:solidFill>
            <a:srgbClr val="0691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BAB37D0-9A9D-4E1C-8D96-DBFD5444FA93}"/>
              </a:ext>
            </a:extLst>
          </p:cNvPr>
          <p:cNvSpPr txBox="1"/>
          <p:nvPr/>
        </p:nvSpPr>
        <p:spPr>
          <a:xfrm>
            <a:off x="75109" y="3228638"/>
            <a:ext cx="120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CALIDAD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3BF7BEB-03AE-418E-8B06-AA99506AE816}"/>
              </a:ext>
            </a:extLst>
          </p:cNvPr>
          <p:cNvSpPr txBox="1"/>
          <p:nvPr/>
        </p:nvSpPr>
        <p:spPr>
          <a:xfrm>
            <a:off x="7973485" y="3202830"/>
            <a:ext cx="120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CALIDAD</a:t>
            </a:r>
            <a:endParaRPr lang="es-CO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51723A0A-06F1-4E9B-B005-8DB14073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7" y="220146"/>
            <a:ext cx="7718425" cy="1104900"/>
          </a:xfrm>
        </p:spPr>
        <p:txBody>
          <a:bodyPr/>
          <a:lstStyle/>
          <a:p>
            <a:pPr algn="ctr" eaLnBrk="1" hangingPunct="1"/>
            <a:r>
              <a:rPr lang="es-ES" altLang="es-CO" b="1" dirty="0"/>
              <a:t>Crear un n</a:t>
            </a:r>
            <a:r>
              <a:rPr lang="es-CO" altLang="es-CO" b="1" dirty="0" err="1"/>
              <a:t>uevo</a:t>
            </a:r>
            <a:r>
              <a:rPr lang="es-CO" altLang="es-CO" b="1" dirty="0"/>
              <a:t> Grupo Interno de Trabajo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4810659-98ED-4823-AF82-5A07AB5ED1E6}"/>
              </a:ext>
            </a:extLst>
          </p:cNvPr>
          <p:cNvGrpSpPr/>
          <p:nvPr/>
        </p:nvGrpSpPr>
        <p:grpSpPr>
          <a:xfrm>
            <a:off x="522941" y="1837064"/>
            <a:ext cx="1806901" cy="2521993"/>
            <a:chOff x="5683653" y="1323498"/>
            <a:chExt cx="2981325" cy="32976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305E097-9569-4502-B91A-B87C701CC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53" y="1323498"/>
              <a:ext cx="2981325" cy="1852613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16929B8-8C8A-47C2-89D7-3841C059C940}"/>
                </a:ext>
              </a:extLst>
            </p:cNvPr>
            <p:cNvSpPr txBox="1"/>
            <p:nvPr/>
          </p:nvSpPr>
          <p:spPr>
            <a:xfrm>
              <a:off x="5703144" y="3174563"/>
              <a:ext cx="294234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GIT</a:t>
              </a:r>
              <a:r>
                <a:rPr lang="es-ES" sz="2200" dirty="0"/>
                <a:t> para la atención </a:t>
              </a:r>
            </a:p>
            <a:p>
              <a:pPr algn="ctr"/>
              <a:r>
                <a:rPr lang="es-ES" sz="2200" dirty="0"/>
                <a:t>de los requerimientos y </a:t>
              </a:r>
            </a:p>
            <a:p>
              <a:pPr algn="ctr"/>
              <a:r>
                <a:rPr lang="es-ES" sz="2200" dirty="0"/>
                <a:t>compromisos </a:t>
              </a:r>
              <a:endParaRPr lang="es-ES" sz="2200" b="1" dirty="0">
                <a:solidFill>
                  <a:srgbClr val="FF0000"/>
                </a:solidFill>
              </a:endParaRPr>
            </a:p>
            <a:p>
              <a:pPr algn="ctr"/>
              <a:r>
                <a:rPr lang="es-ES" sz="2200" b="1" dirty="0">
                  <a:solidFill>
                    <a:srgbClr val="FF0000"/>
                  </a:solidFill>
                </a:rPr>
                <a:t>CONPES 4008</a:t>
              </a:r>
              <a:endParaRPr lang="es-CO" sz="22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2BB83A33-64C3-465D-A631-EC7E9C790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541661"/>
              </p:ext>
            </p:extLst>
          </p:nvPr>
        </p:nvGraphicFramePr>
        <p:xfrm>
          <a:off x="2513554" y="11511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D9D8576-5944-4DAD-B516-1DF8EFB1A7AC}"/>
              </a:ext>
            </a:extLst>
          </p:cNvPr>
          <p:cNvSpPr txBox="1"/>
          <p:nvPr/>
        </p:nvSpPr>
        <p:spPr>
          <a:xfrm>
            <a:off x="2601235" y="1440596"/>
            <a:ext cx="1970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Este nuevo Grupo Interno de Trabajo, estará bajo la responsabilidad y supervisión del Contador General de la Nación.</a:t>
            </a:r>
            <a:endParaRPr lang="es-CO" sz="1200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269FB88B-409A-4F6D-9A5F-5ACF183FBE9A}"/>
              </a:ext>
            </a:extLst>
          </p:cNvPr>
          <p:cNvSpPr/>
          <p:nvPr/>
        </p:nvSpPr>
        <p:spPr>
          <a:xfrm rot="16200000">
            <a:off x="3392750" y="2507632"/>
            <a:ext cx="387733" cy="3120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BAA5735-3687-4145-98AB-5AB8FF79084A}"/>
              </a:ext>
            </a:extLst>
          </p:cNvPr>
          <p:cNvSpPr/>
          <p:nvPr/>
        </p:nvSpPr>
        <p:spPr>
          <a:xfrm rot="10800000">
            <a:off x="6087934" y="4789580"/>
            <a:ext cx="387733" cy="3120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7DC17D-9723-4AE1-B3D4-BC8B0E3A6F5F}"/>
              </a:ext>
            </a:extLst>
          </p:cNvPr>
          <p:cNvSpPr txBox="1"/>
          <p:nvPr/>
        </p:nvSpPr>
        <p:spPr>
          <a:xfrm>
            <a:off x="2698998" y="4498881"/>
            <a:ext cx="3291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El GIT de Estadísticas y Análisis Económico, participaría activamente en cada una de las mesas de trabajo derivadas con la implementación del CONPES 4008, al igual que las mesas de trabajo de la CIEFP.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7195869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84" y="1446978"/>
            <a:ext cx="1849001" cy="421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" name="object 3"/>
          <p:cNvSpPr/>
          <p:nvPr/>
        </p:nvSpPr>
        <p:spPr>
          <a:xfrm>
            <a:off x="3034066" y="1467391"/>
            <a:ext cx="2047192" cy="463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" name="object 4"/>
          <p:cNvSpPr/>
          <p:nvPr/>
        </p:nvSpPr>
        <p:spPr>
          <a:xfrm>
            <a:off x="5669271" y="1138921"/>
            <a:ext cx="2161575" cy="74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5" name="object 5"/>
          <p:cNvSpPr/>
          <p:nvPr/>
        </p:nvSpPr>
        <p:spPr>
          <a:xfrm>
            <a:off x="5697855" y="1161414"/>
            <a:ext cx="2113492" cy="0"/>
          </a:xfrm>
          <a:custGeom>
            <a:avLst/>
            <a:gdLst/>
            <a:ahLst/>
            <a:cxnLst/>
            <a:rect l="l" t="t" r="r" b="b"/>
            <a:pathLst>
              <a:path w="2536190">
                <a:moveTo>
                  <a:pt x="0" y="0"/>
                </a:moveTo>
                <a:lnTo>
                  <a:pt x="2535935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6" name="object 6"/>
          <p:cNvSpPr txBox="1"/>
          <p:nvPr/>
        </p:nvSpPr>
        <p:spPr>
          <a:xfrm>
            <a:off x="6324389" y="793115"/>
            <a:ext cx="958321" cy="31846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000" dirty="0">
                <a:latin typeface="Calibri"/>
                <a:cs typeface="Calibri"/>
              </a:rPr>
              <a:t>I</a:t>
            </a:r>
            <a:r>
              <a:rPr sz="2000" spc="-37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vi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ados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9304" y="1586356"/>
            <a:ext cx="1098507" cy="856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8" name="object 8"/>
          <p:cNvSpPr/>
          <p:nvPr/>
        </p:nvSpPr>
        <p:spPr>
          <a:xfrm>
            <a:off x="5772150" y="1555750"/>
            <a:ext cx="938529" cy="938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874819" y="155141"/>
            <a:ext cx="7255933" cy="395407"/>
          </a:xfrm>
          <a:prstGeom prst="rect">
            <a:avLst/>
          </a:prstGeom>
        </p:spPr>
        <p:txBody>
          <a:bodyPr vert="horz" wrap="square" lIns="0" tIns="1058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877049" algn="ctr">
              <a:lnSpc>
                <a:spcPct val="100000"/>
              </a:lnSpc>
              <a:spcBef>
                <a:spcPts val="83"/>
              </a:spcBef>
            </a:pPr>
            <a:r>
              <a:rPr sz="2500" spc="-4" dirty="0" err="1"/>
              <a:t>Participantes</a:t>
            </a:r>
            <a:endParaRPr sz="2500" dirty="0"/>
          </a:p>
        </p:txBody>
      </p:sp>
      <p:sp>
        <p:nvSpPr>
          <p:cNvPr id="10" name="object 10"/>
          <p:cNvSpPr/>
          <p:nvPr/>
        </p:nvSpPr>
        <p:spPr>
          <a:xfrm>
            <a:off x="1203959" y="4195642"/>
            <a:ext cx="494030" cy="1618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1" name="object 11"/>
          <p:cNvSpPr/>
          <p:nvPr/>
        </p:nvSpPr>
        <p:spPr>
          <a:xfrm>
            <a:off x="1917699" y="4201159"/>
            <a:ext cx="1901190" cy="474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2" name="object 12"/>
          <p:cNvSpPr/>
          <p:nvPr/>
        </p:nvSpPr>
        <p:spPr>
          <a:xfrm>
            <a:off x="1103806" y="4479820"/>
            <a:ext cx="238407" cy="1615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3" name="object 13"/>
          <p:cNvSpPr/>
          <p:nvPr/>
        </p:nvSpPr>
        <p:spPr>
          <a:xfrm>
            <a:off x="1958622" y="4723511"/>
            <a:ext cx="360180" cy="1579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4" name="object 14"/>
          <p:cNvSpPr/>
          <p:nvPr/>
        </p:nvSpPr>
        <p:spPr>
          <a:xfrm>
            <a:off x="2481721" y="4739790"/>
            <a:ext cx="345016" cy="1457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5" name="object 15"/>
          <p:cNvSpPr/>
          <p:nvPr/>
        </p:nvSpPr>
        <p:spPr>
          <a:xfrm>
            <a:off x="7565390" y="4050029"/>
            <a:ext cx="332740" cy="3060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6" name="object 16"/>
          <p:cNvSpPr/>
          <p:nvPr/>
        </p:nvSpPr>
        <p:spPr>
          <a:xfrm>
            <a:off x="2976879" y="4736592"/>
            <a:ext cx="402543" cy="1047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7" name="object 17"/>
          <p:cNvSpPr/>
          <p:nvPr/>
        </p:nvSpPr>
        <p:spPr>
          <a:xfrm>
            <a:off x="3510504" y="4711700"/>
            <a:ext cx="292966" cy="2069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8" name="object 18"/>
          <p:cNvSpPr/>
          <p:nvPr/>
        </p:nvSpPr>
        <p:spPr>
          <a:xfrm>
            <a:off x="3859530" y="4126262"/>
            <a:ext cx="358139" cy="299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19" name="object 19"/>
          <p:cNvSpPr/>
          <p:nvPr/>
        </p:nvSpPr>
        <p:spPr>
          <a:xfrm>
            <a:off x="3872231" y="4696460"/>
            <a:ext cx="187959" cy="2362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0" name="object 20"/>
          <p:cNvSpPr/>
          <p:nvPr/>
        </p:nvSpPr>
        <p:spPr>
          <a:xfrm>
            <a:off x="3930649" y="4438649"/>
            <a:ext cx="208280" cy="1955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1" name="object 21"/>
          <p:cNvSpPr/>
          <p:nvPr/>
        </p:nvSpPr>
        <p:spPr>
          <a:xfrm>
            <a:off x="7565390" y="4438649"/>
            <a:ext cx="287020" cy="2870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2" name="object 22"/>
          <p:cNvSpPr/>
          <p:nvPr/>
        </p:nvSpPr>
        <p:spPr>
          <a:xfrm>
            <a:off x="1473199" y="4438650"/>
            <a:ext cx="257810" cy="2565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3" name="object 23"/>
          <p:cNvSpPr/>
          <p:nvPr/>
        </p:nvSpPr>
        <p:spPr>
          <a:xfrm>
            <a:off x="1108709" y="4760214"/>
            <a:ext cx="308563" cy="1076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4" name="object 24"/>
          <p:cNvSpPr/>
          <p:nvPr/>
        </p:nvSpPr>
        <p:spPr>
          <a:xfrm>
            <a:off x="4138929" y="4676140"/>
            <a:ext cx="223520" cy="26796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5" name="object 25"/>
          <p:cNvSpPr/>
          <p:nvPr/>
        </p:nvSpPr>
        <p:spPr>
          <a:xfrm>
            <a:off x="1502409" y="4777831"/>
            <a:ext cx="274320" cy="1053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6" name="object 26"/>
          <p:cNvSpPr/>
          <p:nvPr/>
        </p:nvSpPr>
        <p:spPr>
          <a:xfrm>
            <a:off x="4302911" y="4235891"/>
            <a:ext cx="445468" cy="1275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7" name="object 27"/>
          <p:cNvSpPr/>
          <p:nvPr/>
        </p:nvSpPr>
        <p:spPr>
          <a:xfrm>
            <a:off x="4341409" y="4367529"/>
            <a:ext cx="342350" cy="2667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8" name="object 28"/>
          <p:cNvSpPr/>
          <p:nvPr/>
        </p:nvSpPr>
        <p:spPr>
          <a:xfrm>
            <a:off x="6874552" y="4158682"/>
            <a:ext cx="538412" cy="927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29" name="object 29"/>
          <p:cNvSpPr/>
          <p:nvPr/>
        </p:nvSpPr>
        <p:spPr>
          <a:xfrm>
            <a:off x="4347210" y="4682490"/>
            <a:ext cx="388620" cy="2641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0" name="object 30"/>
          <p:cNvSpPr/>
          <p:nvPr/>
        </p:nvSpPr>
        <p:spPr>
          <a:xfrm>
            <a:off x="4793138" y="4235472"/>
            <a:ext cx="223282" cy="21841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1" name="object 31"/>
          <p:cNvSpPr/>
          <p:nvPr/>
        </p:nvSpPr>
        <p:spPr>
          <a:xfrm>
            <a:off x="7254240" y="4466590"/>
            <a:ext cx="227330" cy="2667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2" name="object 32"/>
          <p:cNvSpPr/>
          <p:nvPr/>
        </p:nvSpPr>
        <p:spPr>
          <a:xfrm>
            <a:off x="7570619" y="4793292"/>
            <a:ext cx="351502" cy="1187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3" name="object 33"/>
          <p:cNvSpPr/>
          <p:nvPr/>
        </p:nvSpPr>
        <p:spPr>
          <a:xfrm>
            <a:off x="4714241" y="4742180"/>
            <a:ext cx="567689" cy="1816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4" name="object 34"/>
          <p:cNvSpPr/>
          <p:nvPr/>
        </p:nvSpPr>
        <p:spPr>
          <a:xfrm>
            <a:off x="4772686" y="4565276"/>
            <a:ext cx="379704" cy="11265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5" name="object 35"/>
          <p:cNvSpPr/>
          <p:nvPr/>
        </p:nvSpPr>
        <p:spPr>
          <a:xfrm>
            <a:off x="5057521" y="4149090"/>
            <a:ext cx="380618" cy="27305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6" name="object 36"/>
          <p:cNvSpPr/>
          <p:nvPr/>
        </p:nvSpPr>
        <p:spPr>
          <a:xfrm>
            <a:off x="5243969" y="4512656"/>
            <a:ext cx="205601" cy="1939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7" name="object 37"/>
          <p:cNvSpPr/>
          <p:nvPr/>
        </p:nvSpPr>
        <p:spPr>
          <a:xfrm>
            <a:off x="5485179" y="4216512"/>
            <a:ext cx="180240" cy="2423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8" name="object 38"/>
          <p:cNvSpPr/>
          <p:nvPr/>
        </p:nvSpPr>
        <p:spPr>
          <a:xfrm>
            <a:off x="6539231" y="4284980"/>
            <a:ext cx="660399" cy="6286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39" name="object 39"/>
          <p:cNvSpPr/>
          <p:nvPr/>
        </p:nvSpPr>
        <p:spPr>
          <a:xfrm>
            <a:off x="5339207" y="4784235"/>
            <a:ext cx="157251" cy="24231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0" name="object 40"/>
          <p:cNvSpPr/>
          <p:nvPr/>
        </p:nvSpPr>
        <p:spPr>
          <a:xfrm>
            <a:off x="5538847" y="4842510"/>
            <a:ext cx="242192" cy="14223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1" name="object 41"/>
          <p:cNvSpPr/>
          <p:nvPr/>
        </p:nvSpPr>
        <p:spPr>
          <a:xfrm>
            <a:off x="6211570" y="4161789"/>
            <a:ext cx="339089" cy="19304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2" name="object 42"/>
          <p:cNvSpPr/>
          <p:nvPr/>
        </p:nvSpPr>
        <p:spPr>
          <a:xfrm>
            <a:off x="5518149" y="4559300"/>
            <a:ext cx="334010" cy="15747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3" name="object 43"/>
          <p:cNvSpPr/>
          <p:nvPr/>
        </p:nvSpPr>
        <p:spPr>
          <a:xfrm>
            <a:off x="6188710" y="4824730"/>
            <a:ext cx="1333500" cy="15621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4" name="object 44"/>
          <p:cNvSpPr/>
          <p:nvPr/>
        </p:nvSpPr>
        <p:spPr>
          <a:xfrm>
            <a:off x="5774690" y="4215542"/>
            <a:ext cx="381000" cy="20374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5" name="object 45"/>
          <p:cNvSpPr/>
          <p:nvPr/>
        </p:nvSpPr>
        <p:spPr>
          <a:xfrm>
            <a:off x="6141721" y="4544059"/>
            <a:ext cx="422909" cy="21463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6" name="object 46"/>
          <p:cNvSpPr/>
          <p:nvPr/>
        </p:nvSpPr>
        <p:spPr>
          <a:xfrm>
            <a:off x="5879509" y="4789511"/>
            <a:ext cx="241890" cy="22814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7" name="object 47"/>
          <p:cNvSpPr/>
          <p:nvPr/>
        </p:nvSpPr>
        <p:spPr>
          <a:xfrm>
            <a:off x="6197599" y="4376420"/>
            <a:ext cx="332740" cy="19303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8" name="object 48"/>
          <p:cNvSpPr/>
          <p:nvPr/>
        </p:nvSpPr>
        <p:spPr>
          <a:xfrm>
            <a:off x="5882639" y="4461510"/>
            <a:ext cx="271780" cy="27304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49" name="object 49"/>
          <p:cNvSpPr/>
          <p:nvPr/>
        </p:nvSpPr>
        <p:spPr>
          <a:xfrm>
            <a:off x="1891021" y="1138921"/>
            <a:ext cx="2161575" cy="74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50" name="object 50"/>
          <p:cNvSpPr/>
          <p:nvPr/>
        </p:nvSpPr>
        <p:spPr>
          <a:xfrm>
            <a:off x="1919604" y="1161414"/>
            <a:ext cx="2113492" cy="0"/>
          </a:xfrm>
          <a:custGeom>
            <a:avLst/>
            <a:gdLst/>
            <a:ahLst/>
            <a:cxnLst/>
            <a:rect l="l" t="t" r="r" b="b"/>
            <a:pathLst>
              <a:path w="2536190">
                <a:moveTo>
                  <a:pt x="0" y="0"/>
                </a:moveTo>
                <a:lnTo>
                  <a:pt x="2535936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51" name="object 51"/>
          <p:cNvSpPr txBox="1"/>
          <p:nvPr/>
        </p:nvSpPr>
        <p:spPr>
          <a:xfrm>
            <a:off x="2644774" y="793115"/>
            <a:ext cx="757238" cy="31846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sz="2000" spc="-8" dirty="0">
                <a:latin typeface="Calibri"/>
                <a:cs typeface="Calibri"/>
              </a:rPr>
              <a:t>Líderes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272781" y="3435081"/>
            <a:ext cx="2161575" cy="74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53" name="object 53"/>
          <p:cNvSpPr/>
          <p:nvPr/>
        </p:nvSpPr>
        <p:spPr>
          <a:xfrm>
            <a:off x="3301365" y="3457575"/>
            <a:ext cx="2113492" cy="0"/>
          </a:xfrm>
          <a:custGeom>
            <a:avLst/>
            <a:gdLst/>
            <a:ahLst/>
            <a:cxnLst/>
            <a:rect l="l" t="t" r="r" b="b"/>
            <a:pathLst>
              <a:path w="2536190">
                <a:moveTo>
                  <a:pt x="0" y="0"/>
                </a:moveTo>
                <a:lnTo>
                  <a:pt x="2535936" y="0"/>
                </a:lnTo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54" name="object 54"/>
          <p:cNvSpPr txBox="1"/>
          <p:nvPr/>
        </p:nvSpPr>
        <p:spPr>
          <a:xfrm>
            <a:off x="3306127" y="3089486"/>
            <a:ext cx="2400829" cy="76730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651378">
              <a:spcBef>
                <a:spcPts val="83"/>
              </a:spcBef>
            </a:pPr>
            <a:r>
              <a:rPr sz="2000" spc="-4" dirty="0">
                <a:latin typeface="Calibri"/>
                <a:cs typeface="Calibri"/>
              </a:rPr>
              <a:t>Usuarios</a:t>
            </a:r>
            <a:endParaRPr sz="2000">
              <a:latin typeface="Calibri"/>
              <a:cs typeface="Calibri"/>
            </a:endParaRPr>
          </a:p>
          <a:p>
            <a:pPr marL="10583">
              <a:spcBef>
                <a:spcPts val="1667"/>
              </a:spcBef>
            </a:pPr>
            <a:r>
              <a:rPr sz="1500" spc="-4" dirty="0">
                <a:latin typeface="Arial"/>
                <a:cs typeface="Arial"/>
              </a:rPr>
              <a:t>Entidades </a:t>
            </a:r>
            <a:r>
              <a:rPr sz="1500" spc="-8" dirty="0">
                <a:latin typeface="Arial"/>
                <a:cs typeface="Arial"/>
              </a:rPr>
              <a:t>del </a:t>
            </a:r>
            <a:r>
              <a:rPr sz="1500" spc="-4" dirty="0">
                <a:latin typeface="Arial"/>
                <a:cs typeface="Arial"/>
              </a:rPr>
              <a:t>sector</a:t>
            </a:r>
            <a:r>
              <a:rPr sz="1500" spc="-17" dirty="0">
                <a:latin typeface="Arial"/>
                <a:cs typeface="Arial"/>
              </a:rPr>
              <a:t> </a:t>
            </a:r>
            <a:r>
              <a:rPr sz="1500" spc="-4" dirty="0">
                <a:latin typeface="Arial"/>
                <a:cs typeface="Arial"/>
              </a:rPr>
              <a:t>público</a:t>
            </a:r>
            <a:endParaRPr sz="15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22350" y="2132330"/>
            <a:ext cx="1860550" cy="4394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  <p:sp>
        <p:nvSpPr>
          <p:cNvPr id="56" name="object 56"/>
          <p:cNvSpPr/>
          <p:nvPr/>
        </p:nvSpPr>
        <p:spPr>
          <a:xfrm>
            <a:off x="3030220" y="2129553"/>
            <a:ext cx="1965960" cy="45565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7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CGN-Certificaciones2020  -  Modo de compatibilidad" id="{B9063427-0AEE-4202-8DBD-09B402DDD999}" vid="{09CF05E1-054B-4130-B209-B9DCACA84EE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PlantillaCGN-Certificaciones2020</Template>
  <TotalTime>287</TotalTime>
  <Words>849</Words>
  <Application>Microsoft Office PowerPoint</Application>
  <PresentationFormat>Presentación en pantalla (16:10)</PresentationFormat>
  <Paragraphs>111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Adobe Heiti Std R</vt:lpstr>
      <vt:lpstr>Arial</vt:lpstr>
      <vt:lpstr>Arial Narrow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PRINCIPALES ELEMENTOS CONCEPTUALES Y METODOLÓGICOS EN LOS SUBSISTEMAS DE LA GFP</vt:lpstr>
      <vt:lpstr>COMPETENCIAS EN MATERIA DE INFORMACIÓN  DE GFP </vt:lpstr>
      <vt:lpstr>CALIDAD DE LA INFORMACIÓN CONTABLE</vt:lpstr>
      <vt:lpstr>Crear un nuevo Grupo Interno de Trabajo</vt:lpstr>
      <vt:lpstr>Participantes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Sebastian Alarcón Robles</dc:creator>
  <cp:lastModifiedBy>Omar Mancipe</cp:lastModifiedBy>
  <cp:revision>13</cp:revision>
  <dcterms:created xsi:type="dcterms:W3CDTF">2020-12-21T18:34:06Z</dcterms:created>
  <dcterms:modified xsi:type="dcterms:W3CDTF">2021-04-09T19:33:06Z</dcterms:modified>
</cp:coreProperties>
</file>