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26"/>
  </p:notesMasterIdLst>
  <p:handoutMasterIdLst>
    <p:handoutMasterId r:id="rId27"/>
  </p:handoutMasterIdLst>
  <p:sldIdLst>
    <p:sldId id="324" r:id="rId2"/>
    <p:sldId id="669" r:id="rId3"/>
    <p:sldId id="743" r:id="rId4"/>
    <p:sldId id="734" r:id="rId5"/>
    <p:sldId id="643" r:id="rId6"/>
    <p:sldId id="644" r:id="rId7"/>
    <p:sldId id="613" r:id="rId8"/>
    <p:sldId id="625" r:id="rId9"/>
    <p:sldId id="670" r:id="rId10"/>
    <p:sldId id="671" r:id="rId11"/>
    <p:sldId id="672" r:id="rId12"/>
    <p:sldId id="742" r:id="rId13"/>
    <p:sldId id="735" r:id="rId14"/>
    <p:sldId id="729" r:id="rId15"/>
    <p:sldId id="726" r:id="rId16"/>
    <p:sldId id="727" r:id="rId17"/>
    <p:sldId id="725" r:id="rId18"/>
    <p:sldId id="703" r:id="rId19"/>
    <p:sldId id="730" r:id="rId20"/>
    <p:sldId id="710" r:id="rId21"/>
    <p:sldId id="713" r:id="rId22"/>
    <p:sldId id="737" r:id="rId23"/>
    <p:sldId id="738" r:id="rId24"/>
    <p:sldId id="731" r:id="rId25"/>
  </p:sldIdLst>
  <p:sldSz cx="9144000" cy="6858000" type="screen4x3"/>
  <p:notesSz cx="7010400" cy="9296400"/>
  <p:defaultTextStyle>
    <a:defPPr>
      <a:defRPr lang="es-ES_tradnl"/>
    </a:defPPr>
    <a:lvl1pPr algn="l" rtl="0" fontAlgn="base">
      <a:spcBef>
        <a:spcPct val="0"/>
      </a:spcBef>
      <a:spcAft>
        <a:spcPct val="0"/>
      </a:spcAft>
      <a:buChar char="•"/>
      <a:defRPr sz="6000" u="sng" kern="1200">
        <a:solidFill>
          <a:schemeClr val="bg1"/>
        </a:solidFill>
        <a:latin typeface="CopprplGoth BT" pitchFamily="34" charset="0"/>
        <a:ea typeface="+mn-ea"/>
        <a:cs typeface="+mn-cs"/>
      </a:defRPr>
    </a:lvl1pPr>
    <a:lvl2pPr marL="457200" algn="l" rtl="0" fontAlgn="base">
      <a:spcBef>
        <a:spcPct val="0"/>
      </a:spcBef>
      <a:spcAft>
        <a:spcPct val="0"/>
      </a:spcAft>
      <a:buChar char="•"/>
      <a:defRPr sz="6000" u="sng" kern="1200">
        <a:solidFill>
          <a:schemeClr val="bg1"/>
        </a:solidFill>
        <a:latin typeface="CopprplGoth BT" pitchFamily="34" charset="0"/>
        <a:ea typeface="+mn-ea"/>
        <a:cs typeface="+mn-cs"/>
      </a:defRPr>
    </a:lvl2pPr>
    <a:lvl3pPr marL="914400" algn="l" rtl="0" fontAlgn="base">
      <a:spcBef>
        <a:spcPct val="0"/>
      </a:spcBef>
      <a:spcAft>
        <a:spcPct val="0"/>
      </a:spcAft>
      <a:buChar char="•"/>
      <a:defRPr sz="6000" u="sng" kern="1200">
        <a:solidFill>
          <a:schemeClr val="bg1"/>
        </a:solidFill>
        <a:latin typeface="CopprplGoth BT" pitchFamily="34" charset="0"/>
        <a:ea typeface="+mn-ea"/>
        <a:cs typeface="+mn-cs"/>
      </a:defRPr>
    </a:lvl3pPr>
    <a:lvl4pPr marL="1371600" algn="l" rtl="0" fontAlgn="base">
      <a:spcBef>
        <a:spcPct val="0"/>
      </a:spcBef>
      <a:spcAft>
        <a:spcPct val="0"/>
      </a:spcAft>
      <a:buChar char="•"/>
      <a:defRPr sz="6000" u="sng" kern="1200">
        <a:solidFill>
          <a:schemeClr val="bg1"/>
        </a:solidFill>
        <a:latin typeface="CopprplGoth BT" pitchFamily="34" charset="0"/>
        <a:ea typeface="+mn-ea"/>
        <a:cs typeface="+mn-cs"/>
      </a:defRPr>
    </a:lvl4pPr>
    <a:lvl5pPr marL="1828800" algn="l" rtl="0" fontAlgn="base">
      <a:spcBef>
        <a:spcPct val="0"/>
      </a:spcBef>
      <a:spcAft>
        <a:spcPct val="0"/>
      </a:spcAft>
      <a:buChar char="•"/>
      <a:defRPr sz="6000" u="sng" kern="1200">
        <a:solidFill>
          <a:schemeClr val="bg1"/>
        </a:solidFill>
        <a:latin typeface="CopprplGoth BT" pitchFamily="34" charset="0"/>
        <a:ea typeface="+mn-ea"/>
        <a:cs typeface="+mn-cs"/>
      </a:defRPr>
    </a:lvl5pPr>
    <a:lvl6pPr marL="2286000" algn="l" defTabSz="914400" rtl="0" eaLnBrk="1" latinLnBrk="0" hangingPunct="1">
      <a:defRPr sz="6000" u="sng" kern="1200">
        <a:solidFill>
          <a:schemeClr val="bg1"/>
        </a:solidFill>
        <a:latin typeface="CopprplGoth BT" pitchFamily="34" charset="0"/>
        <a:ea typeface="+mn-ea"/>
        <a:cs typeface="+mn-cs"/>
      </a:defRPr>
    </a:lvl6pPr>
    <a:lvl7pPr marL="2743200" algn="l" defTabSz="914400" rtl="0" eaLnBrk="1" latinLnBrk="0" hangingPunct="1">
      <a:defRPr sz="6000" u="sng" kern="1200">
        <a:solidFill>
          <a:schemeClr val="bg1"/>
        </a:solidFill>
        <a:latin typeface="CopprplGoth BT" pitchFamily="34" charset="0"/>
        <a:ea typeface="+mn-ea"/>
        <a:cs typeface="+mn-cs"/>
      </a:defRPr>
    </a:lvl7pPr>
    <a:lvl8pPr marL="3200400" algn="l" defTabSz="914400" rtl="0" eaLnBrk="1" latinLnBrk="0" hangingPunct="1">
      <a:defRPr sz="6000" u="sng" kern="1200">
        <a:solidFill>
          <a:schemeClr val="bg1"/>
        </a:solidFill>
        <a:latin typeface="CopprplGoth BT" pitchFamily="34" charset="0"/>
        <a:ea typeface="+mn-ea"/>
        <a:cs typeface="+mn-cs"/>
      </a:defRPr>
    </a:lvl8pPr>
    <a:lvl9pPr marL="3657600" algn="l" defTabSz="914400" rtl="0" eaLnBrk="1" latinLnBrk="0" hangingPunct="1">
      <a:defRPr sz="6000" u="sng" kern="1200">
        <a:solidFill>
          <a:schemeClr val="bg1"/>
        </a:solidFill>
        <a:latin typeface="CopprplGoth BT"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BEC2F4"/>
    <a:srgbClr val="000099"/>
    <a:srgbClr val="0000CC"/>
    <a:srgbClr val="0033CC"/>
    <a:srgbClr val="8585AD"/>
    <a:srgbClr val="FFFFFF"/>
    <a:srgbClr val="FFDA3F"/>
    <a:srgbClr val="172CC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03" autoAdjust="0"/>
    <p:restoredTop sz="99820" autoAdjust="0"/>
  </p:normalViewPr>
  <p:slideViewPr>
    <p:cSldViewPr>
      <p:cViewPr>
        <p:scale>
          <a:sx n="75" d="100"/>
          <a:sy n="75" d="100"/>
        </p:scale>
        <p:origin x="-342" y="-78"/>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8040"/>
    </p:cViewPr>
  </p:sorterViewPr>
  <p:notesViewPr>
    <p:cSldViewPr>
      <p:cViewPr varScale="1">
        <p:scale>
          <a:sx n="42" d="100"/>
          <a:sy n="42" d="100"/>
        </p:scale>
        <p:origin x="-1476" y="-120"/>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9.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746" tIns="45873" rIns="91746" bIns="45873" numCol="1" anchor="t" anchorCtr="0" compatLnSpc="1">
            <a:prstTxWarp prst="textNoShape">
              <a:avLst/>
            </a:prstTxWarp>
          </a:bodyPr>
          <a:lstStyle>
            <a:lvl1pPr algn="l" defTabSz="917575" eaLnBrk="0" hangingPunct="0">
              <a:buFontTx/>
              <a:buNone/>
              <a:defRPr sz="1200" b="0" u="none">
                <a:solidFill>
                  <a:schemeClr val="tx1"/>
                </a:solidFill>
                <a:effectLst/>
                <a:latin typeface="Times New Roman" pitchFamily="18" charset="0"/>
              </a:defRPr>
            </a:lvl1pPr>
          </a:lstStyle>
          <a:p>
            <a:pPr>
              <a:defRPr/>
            </a:pPr>
            <a:endParaRPr lang="es-ES_tradnl"/>
          </a:p>
        </p:txBody>
      </p:sp>
      <p:sp>
        <p:nvSpPr>
          <p:cNvPr id="6041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1746" tIns="45873" rIns="91746" bIns="45873" numCol="1" anchor="t" anchorCtr="0" compatLnSpc="1">
            <a:prstTxWarp prst="textNoShape">
              <a:avLst/>
            </a:prstTxWarp>
          </a:bodyPr>
          <a:lstStyle>
            <a:lvl1pPr algn="r" defTabSz="917575" eaLnBrk="0" hangingPunct="0">
              <a:buFontTx/>
              <a:buNone/>
              <a:defRPr sz="1200" b="0" u="none">
                <a:solidFill>
                  <a:schemeClr val="tx1"/>
                </a:solidFill>
                <a:effectLst/>
                <a:latin typeface="Times New Roman" pitchFamily="18" charset="0"/>
              </a:defRPr>
            </a:lvl1pPr>
          </a:lstStyle>
          <a:p>
            <a:pPr>
              <a:defRPr/>
            </a:pPr>
            <a:endParaRPr lang="es-ES_tradnl"/>
          </a:p>
        </p:txBody>
      </p:sp>
      <p:sp>
        <p:nvSpPr>
          <p:cNvPr id="60420" name="Rectangle 4"/>
          <p:cNvSpPr>
            <a:spLocks noGrp="1" noChangeArrowheads="1"/>
          </p:cNvSpPr>
          <p:nvPr>
            <p:ph type="ftr" sz="quarter" idx="2"/>
          </p:nvPr>
        </p:nvSpPr>
        <p:spPr bwMode="auto">
          <a:xfrm>
            <a:off x="0" y="8832850"/>
            <a:ext cx="3038475" cy="463550"/>
          </a:xfrm>
          <a:prstGeom prst="rect">
            <a:avLst/>
          </a:prstGeom>
          <a:noFill/>
          <a:ln w="9525">
            <a:noFill/>
            <a:miter lim="800000"/>
            <a:headEnd/>
            <a:tailEnd/>
          </a:ln>
          <a:effectLst/>
        </p:spPr>
        <p:txBody>
          <a:bodyPr vert="horz" wrap="square" lIns="91746" tIns="45873" rIns="91746" bIns="45873" numCol="1" anchor="b" anchorCtr="0" compatLnSpc="1">
            <a:prstTxWarp prst="textNoShape">
              <a:avLst/>
            </a:prstTxWarp>
          </a:bodyPr>
          <a:lstStyle>
            <a:lvl1pPr algn="l" defTabSz="917575" eaLnBrk="0" hangingPunct="0">
              <a:buFontTx/>
              <a:buNone/>
              <a:defRPr sz="1200" b="0" u="none">
                <a:solidFill>
                  <a:schemeClr val="tx1"/>
                </a:solidFill>
                <a:effectLst/>
                <a:latin typeface="Times New Roman" pitchFamily="18" charset="0"/>
              </a:defRPr>
            </a:lvl1pPr>
          </a:lstStyle>
          <a:p>
            <a:pPr>
              <a:defRPr/>
            </a:pPr>
            <a:endParaRPr lang="es-ES_tradnl"/>
          </a:p>
        </p:txBody>
      </p:sp>
      <p:sp>
        <p:nvSpPr>
          <p:cNvPr id="60421" name="Rectangle 5"/>
          <p:cNvSpPr>
            <a:spLocks noGrp="1" noChangeArrowheads="1"/>
          </p:cNvSpPr>
          <p:nvPr>
            <p:ph type="sldNum" sz="quarter" idx="3"/>
          </p:nvPr>
        </p:nvSpPr>
        <p:spPr bwMode="auto">
          <a:xfrm>
            <a:off x="3971925" y="8832850"/>
            <a:ext cx="3038475" cy="463550"/>
          </a:xfrm>
          <a:prstGeom prst="rect">
            <a:avLst/>
          </a:prstGeom>
          <a:noFill/>
          <a:ln w="9525">
            <a:noFill/>
            <a:miter lim="800000"/>
            <a:headEnd/>
            <a:tailEnd/>
          </a:ln>
          <a:effectLst/>
        </p:spPr>
        <p:txBody>
          <a:bodyPr vert="horz" wrap="square" lIns="91746" tIns="45873" rIns="91746" bIns="45873" numCol="1" anchor="b" anchorCtr="0" compatLnSpc="1">
            <a:prstTxWarp prst="textNoShape">
              <a:avLst/>
            </a:prstTxWarp>
          </a:bodyPr>
          <a:lstStyle>
            <a:lvl1pPr algn="r" defTabSz="917575" eaLnBrk="0" hangingPunct="0">
              <a:buFontTx/>
              <a:buNone/>
              <a:defRPr sz="1200" b="0" u="none">
                <a:solidFill>
                  <a:schemeClr val="tx1"/>
                </a:solidFill>
                <a:effectLst/>
                <a:latin typeface="Times New Roman" pitchFamily="18" charset="0"/>
              </a:defRPr>
            </a:lvl1pPr>
          </a:lstStyle>
          <a:p>
            <a:pPr>
              <a:defRPr/>
            </a:pPr>
            <a:fld id="{063CA32D-51A4-4F09-8AF9-852058A1398B}" type="slidenum">
              <a:rPr lang="es-ES_tradnl"/>
              <a:pPr>
                <a:defRPr/>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746" tIns="45873" rIns="91746" bIns="45873" numCol="1" anchor="t" anchorCtr="0" compatLnSpc="1">
            <a:prstTxWarp prst="textNoShape">
              <a:avLst/>
            </a:prstTxWarp>
          </a:bodyPr>
          <a:lstStyle>
            <a:lvl1pPr algn="l" defTabSz="917575" eaLnBrk="0" hangingPunct="0">
              <a:buFontTx/>
              <a:buNone/>
              <a:defRPr sz="1200" b="0" u="none">
                <a:solidFill>
                  <a:schemeClr val="tx1"/>
                </a:solidFill>
                <a:effectLst/>
                <a:latin typeface="Times New Roman" pitchFamily="18" charset="0"/>
              </a:defRPr>
            </a:lvl1pPr>
          </a:lstStyle>
          <a:p>
            <a:pPr>
              <a:defRPr/>
            </a:pPr>
            <a:endParaRPr lang="es-ES_tradnl"/>
          </a:p>
        </p:txBody>
      </p:sp>
      <p:sp>
        <p:nvSpPr>
          <p:cNvPr id="58371"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1746" tIns="45873" rIns="91746" bIns="45873" numCol="1" anchor="t" anchorCtr="0" compatLnSpc="1">
            <a:prstTxWarp prst="textNoShape">
              <a:avLst/>
            </a:prstTxWarp>
          </a:bodyPr>
          <a:lstStyle>
            <a:lvl1pPr algn="r" defTabSz="917575" eaLnBrk="0" hangingPunct="0">
              <a:buFontTx/>
              <a:buNone/>
              <a:defRPr sz="1200" b="0" u="none">
                <a:solidFill>
                  <a:schemeClr val="tx1"/>
                </a:solidFill>
                <a:effectLst/>
                <a:latin typeface="Times New Roman" pitchFamily="18" charset="0"/>
              </a:defRPr>
            </a:lvl1pPr>
          </a:lstStyle>
          <a:p>
            <a:pPr>
              <a:defRPr/>
            </a:pPr>
            <a:endParaRPr lang="es-ES_tradnl"/>
          </a:p>
        </p:txBody>
      </p:sp>
      <p:sp>
        <p:nvSpPr>
          <p:cNvPr id="430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1746" tIns="45873" rIns="91746" bIns="45873" numCol="1" anchor="t" anchorCtr="0" compatLnSpc="1">
            <a:prstTxWarp prst="textNoShape">
              <a:avLst/>
            </a:prstTxWarp>
          </a:bodyPr>
          <a:lstStyle/>
          <a:p>
            <a:pPr lvl="0"/>
            <a:r>
              <a:rPr lang="es-ES_tradnl" noProof="0" smtClean="0"/>
              <a:t>Haga clic para modificar el estilo de texto del patrón</a:t>
            </a:r>
          </a:p>
          <a:p>
            <a:pPr lvl="1"/>
            <a:r>
              <a:rPr lang="es-ES_tradnl" noProof="0" smtClean="0"/>
              <a:t>Segundo nivel</a:t>
            </a:r>
          </a:p>
          <a:p>
            <a:pPr lvl="2"/>
            <a:r>
              <a:rPr lang="es-ES_tradnl" noProof="0" smtClean="0"/>
              <a:t>Tercer nivel</a:t>
            </a:r>
          </a:p>
          <a:p>
            <a:pPr lvl="3"/>
            <a:r>
              <a:rPr lang="es-ES_tradnl" noProof="0" smtClean="0"/>
              <a:t>Cuarto nivel</a:t>
            </a:r>
          </a:p>
          <a:p>
            <a:pPr lvl="4"/>
            <a:r>
              <a:rPr lang="es-ES_tradnl" noProof="0" smtClean="0"/>
              <a:t>Quinto nivel</a:t>
            </a:r>
          </a:p>
        </p:txBody>
      </p:sp>
      <p:sp>
        <p:nvSpPr>
          <p:cNvPr id="58374" name="Rectangle 6"/>
          <p:cNvSpPr>
            <a:spLocks noGrp="1" noChangeArrowheads="1"/>
          </p:cNvSpPr>
          <p:nvPr>
            <p:ph type="ftr" sz="quarter" idx="4"/>
          </p:nvPr>
        </p:nvSpPr>
        <p:spPr bwMode="auto">
          <a:xfrm>
            <a:off x="0" y="8832850"/>
            <a:ext cx="3038475" cy="463550"/>
          </a:xfrm>
          <a:prstGeom prst="rect">
            <a:avLst/>
          </a:prstGeom>
          <a:noFill/>
          <a:ln w="9525">
            <a:noFill/>
            <a:miter lim="800000"/>
            <a:headEnd/>
            <a:tailEnd/>
          </a:ln>
          <a:effectLst/>
        </p:spPr>
        <p:txBody>
          <a:bodyPr vert="horz" wrap="square" lIns="91746" tIns="45873" rIns="91746" bIns="45873" numCol="1" anchor="b" anchorCtr="0" compatLnSpc="1">
            <a:prstTxWarp prst="textNoShape">
              <a:avLst/>
            </a:prstTxWarp>
          </a:bodyPr>
          <a:lstStyle>
            <a:lvl1pPr algn="l" defTabSz="917575" eaLnBrk="0" hangingPunct="0">
              <a:buFontTx/>
              <a:buNone/>
              <a:defRPr sz="1200" b="0" u="none">
                <a:solidFill>
                  <a:schemeClr val="tx1"/>
                </a:solidFill>
                <a:effectLst/>
                <a:latin typeface="Times New Roman" pitchFamily="18" charset="0"/>
              </a:defRPr>
            </a:lvl1pPr>
          </a:lstStyle>
          <a:p>
            <a:pPr>
              <a:defRPr/>
            </a:pPr>
            <a:endParaRPr lang="es-ES_tradnl"/>
          </a:p>
        </p:txBody>
      </p:sp>
      <p:sp>
        <p:nvSpPr>
          <p:cNvPr id="58375" name="Rectangle 7"/>
          <p:cNvSpPr>
            <a:spLocks noGrp="1" noChangeArrowheads="1"/>
          </p:cNvSpPr>
          <p:nvPr>
            <p:ph type="sldNum" sz="quarter" idx="5"/>
          </p:nvPr>
        </p:nvSpPr>
        <p:spPr bwMode="auto">
          <a:xfrm>
            <a:off x="3971925" y="8832850"/>
            <a:ext cx="3038475" cy="463550"/>
          </a:xfrm>
          <a:prstGeom prst="rect">
            <a:avLst/>
          </a:prstGeom>
          <a:noFill/>
          <a:ln w="9525">
            <a:noFill/>
            <a:miter lim="800000"/>
            <a:headEnd/>
            <a:tailEnd/>
          </a:ln>
          <a:effectLst/>
        </p:spPr>
        <p:txBody>
          <a:bodyPr vert="horz" wrap="square" lIns="91746" tIns="45873" rIns="91746" bIns="45873" numCol="1" anchor="b" anchorCtr="0" compatLnSpc="1">
            <a:prstTxWarp prst="textNoShape">
              <a:avLst/>
            </a:prstTxWarp>
          </a:bodyPr>
          <a:lstStyle>
            <a:lvl1pPr algn="r" defTabSz="917575" eaLnBrk="0" hangingPunct="0">
              <a:buFontTx/>
              <a:buNone/>
              <a:defRPr sz="1200" b="0" u="none">
                <a:solidFill>
                  <a:schemeClr val="tx1"/>
                </a:solidFill>
                <a:effectLst/>
                <a:latin typeface="Times New Roman" pitchFamily="18" charset="0"/>
              </a:defRPr>
            </a:lvl1pPr>
          </a:lstStyle>
          <a:p>
            <a:pPr>
              <a:defRPr/>
            </a:pPr>
            <a:fld id="{B5F5B274-6BB2-4D1E-B1F7-C742A9B5E7DE}"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971925" y="8832850"/>
            <a:ext cx="3038475" cy="463550"/>
          </a:xfrm>
          <a:prstGeom prst="rect">
            <a:avLst/>
          </a:prstGeom>
          <a:noFill/>
          <a:ln w="9525">
            <a:noFill/>
            <a:miter lim="800000"/>
            <a:headEnd/>
            <a:tailEnd/>
          </a:ln>
        </p:spPr>
        <p:txBody>
          <a:bodyPr lIns="91746" tIns="45873" rIns="91746" bIns="45873" anchor="b"/>
          <a:lstStyle/>
          <a:p>
            <a:pPr algn="r" defTabSz="917575" eaLnBrk="0" hangingPunct="0">
              <a:buFontTx/>
              <a:buNone/>
            </a:pPr>
            <a:fld id="{4D8512F9-2EEB-4C53-BF59-CD4812D74E7C}" type="slidenum">
              <a:rPr lang="es-ES_tradnl" sz="1200" u="none">
                <a:solidFill>
                  <a:schemeClr val="tx1"/>
                </a:solidFill>
                <a:latin typeface="Times New Roman" pitchFamily="18" charset="0"/>
              </a:rPr>
              <a:pPr algn="r" defTabSz="917575" eaLnBrk="0" hangingPunct="0">
                <a:buFontTx/>
                <a:buNone/>
              </a:pPr>
              <a:t>2</a:t>
            </a:fld>
            <a:endParaRPr lang="es-ES_tradnl" sz="1200" u="none">
              <a:solidFill>
                <a:schemeClr val="tx1"/>
              </a:solidFill>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700088" y="4416425"/>
            <a:ext cx="5610225" cy="4183063"/>
          </a:xfrm>
          <a:noFill/>
          <a:ln/>
        </p:spPr>
        <p:txBody>
          <a:bodyPr/>
          <a:lstStyle/>
          <a:p>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8866D0A7-26E3-4EC2-BB20-60C28AD14787}" type="slidenum">
              <a:rPr lang="es-ES_tradnl" smtClean="0"/>
              <a:pPr/>
              <a:t>3</a:t>
            </a:fld>
            <a:endParaRPr lang="es-ES_tradnl" smtClean="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7F4E04E-3B52-45CF-AE80-2F3FBB008652}" type="slidenum">
              <a:rPr lang="es-ES_tradnl" smtClean="0"/>
              <a:pPr/>
              <a:t>5</a:t>
            </a:fld>
            <a:endParaRPr lang="es-ES_tradnl"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00088" y="4416425"/>
            <a:ext cx="5610225" cy="4183063"/>
          </a:xfrm>
          <a:noFill/>
          <a:ln/>
        </p:spPr>
        <p:txBody>
          <a:bodyPr/>
          <a:lstStyle/>
          <a:p>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C87B4CB-74B0-4627-860D-56BE688200FA}" type="slidenum">
              <a:rPr lang="es-ES_tradnl" smtClean="0"/>
              <a:pPr/>
              <a:t>6</a:t>
            </a:fld>
            <a:endParaRPr lang="es-ES_tradnl"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00088" y="4416425"/>
            <a:ext cx="5610225" cy="4183063"/>
          </a:xfrm>
          <a:noFill/>
          <a:ln/>
        </p:spPr>
        <p:txBody>
          <a:bodyPr/>
          <a:lstStyle/>
          <a:p>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2592A8BF-22F1-4BEE-81A1-6CC92936EFE5}" type="slidenum">
              <a:rPr lang="es-ES_tradnl" smtClean="0"/>
              <a:pPr/>
              <a:t>7</a:t>
            </a:fld>
            <a:endParaRPr lang="es-ES_tradnl"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700088" y="4416425"/>
            <a:ext cx="5610225" cy="4183063"/>
          </a:xfrm>
          <a:noFill/>
          <a:ln/>
        </p:spPr>
        <p:txBody>
          <a:bodyPr/>
          <a:lstStyle/>
          <a:p>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B5DDA09-B159-4CBD-BC79-84F11C740103}" type="slidenum">
              <a:rPr lang="es-ES_tradnl" smtClean="0"/>
              <a:pPr/>
              <a:t>8</a:t>
            </a:fld>
            <a:endParaRPr lang="es-ES_tradnl"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700088" y="4416425"/>
            <a:ext cx="5610225" cy="4183063"/>
          </a:xfrm>
          <a:noFill/>
          <a:ln/>
        </p:spPr>
        <p:txBody>
          <a:bodyPr/>
          <a:lstStyle/>
          <a:p>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971925" y="8832850"/>
            <a:ext cx="3038475" cy="463550"/>
          </a:xfrm>
          <a:prstGeom prst="rect">
            <a:avLst/>
          </a:prstGeom>
          <a:noFill/>
          <a:ln w="9525">
            <a:noFill/>
            <a:miter lim="800000"/>
            <a:headEnd/>
            <a:tailEnd/>
          </a:ln>
        </p:spPr>
        <p:txBody>
          <a:bodyPr lIns="91746" tIns="45873" rIns="91746" bIns="45873" anchor="b"/>
          <a:lstStyle/>
          <a:p>
            <a:pPr algn="r" defTabSz="917575" eaLnBrk="0" hangingPunct="0">
              <a:buFontTx/>
              <a:buNone/>
            </a:pPr>
            <a:fld id="{449072CB-8322-45F3-9792-6790C24BB232}" type="slidenum">
              <a:rPr lang="es-ES_tradnl" sz="1200" u="none">
                <a:solidFill>
                  <a:schemeClr val="tx1"/>
                </a:solidFill>
                <a:latin typeface="Times New Roman" pitchFamily="18" charset="0"/>
              </a:rPr>
              <a:pPr algn="r" defTabSz="917575" eaLnBrk="0" hangingPunct="0">
                <a:buFontTx/>
                <a:buNone/>
              </a:pPr>
              <a:t>9</a:t>
            </a:fld>
            <a:endParaRPr lang="es-ES_tradnl" sz="1200" u="none">
              <a:solidFill>
                <a:schemeClr val="tx1"/>
              </a:solidFill>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700088" y="4416425"/>
            <a:ext cx="5610225" cy="4183063"/>
          </a:xfrm>
          <a:noFill/>
          <a:ln/>
        </p:spPr>
        <p:txBody>
          <a:bodyPr/>
          <a:lstStyle/>
          <a:p>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pPr>
              <a:defRPr/>
            </a:pPr>
            <a:fld id="{C88A29FB-2A91-4BD6-9B8F-6883EA100B1E}" type="slidenum">
              <a:rPr lang="es-ES_tradnl" smtClean="0"/>
              <a:pPr>
                <a:defRPr/>
              </a:pPr>
              <a:t>12</a:t>
            </a:fld>
            <a:endParaRPr lang="es-ES_trad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971925" y="8832850"/>
            <a:ext cx="3038475" cy="463550"/>
          </a:xfrm>
          <a:prstGeom prst="rect">
            <a:avLst/>
          </a:prstGeom>
          <a:noFill/>
          <a:ln w="9525">
            <a:noFill/>
            <a:miter lim="800000"/>
            <a:headEnd/>
            <a:tailEnd/>
          </a:ln>
        </p:spPr>
        <p:txBody>
          <a:bodyPr lIns="91746" tIns="45873" rIns="91746" bIns="45873" anchor="b"/>
          <a:lstStyle/>
          <a:p>
            <a:pPr algn="r" defTabSz="917575" eaLnBrk="0" hangingPunct="0">
              <a:buFontTx/>
              <a:buNone/>
            </a:pPr>
            <a:fld id="{A942BD3F-7491-4FE3-931D-638FC02D6AB3}" type="slidenum">
              <a:rPr lang="es-ES_tradnl" sz="1200" u="none">
                <a:solidFill>
                  <a:schemeClr val="tx1"/>
                </a:solidFill>
                <a:latin typeface="Times New Roman" pitchFamily="18" charset="0"/>
              </a:rPr>
              <a:pPr algn="r" defTabSz="917575" eaLnBrk="0" hangingPunct="0">
                <a:buFontTx/>
                <a:buNone/>
              </a:pPr>
              <a:t>14</a:t>
            </a:fld>
            <a:endParaRPr lang="es-ES_tradnl" sz="1200" u="none">
              <a:solidFill>
                <a:schemeClr val="tx1"/>
              </a:solidFill>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700088" y="4416425"/>
            <a:ext cx="5610225" cy="4183063"/>
          </a:xfrm>
          <a:noFill/>
          <a:ln/>
        </p:spPr>
        <p:txBody>
          <a:bodyPr/>
          <a:lstStyle/>
          <a:p>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3200" u="sng">
          <a:solidFill>
            <a:schemeClr val="tx1"/>
          </a:solidFill>
          <a:latin typeface="+mj-lt"/>
          <a:ea typeface="+mj-ea"/>
          <a:cs typeface="+mj-cs"/>
        </a:defRPr>
      </a:lvl1pPr>
      <a:lvl2pPr algn="ctr" rtl="0" eaLnBrk="0" fontAlgn="base" hangingPunct="0">
        <a:spcBef>
          <a:spcPct val="0"/>
        </a:spcBef>
        <a:spcAft>
          <a:spcPct val="0"/>
        </a:spcAft>
        <a:defRPr sz="3200" u="sng">
          <a:solidFill>
            <a:schemeClr val="tx1"/>
          </a:solidFill>
          <a:latin typeface="CopprplGoth BT" pitchFamily="34" charset="0"/>
        </a:defRPr>
      </a:lvl2pPr>
      <a:lvl3pPr algn="ctr" rtl="0" eaLnBrk="0" fontAlgn="base" hangingPunct="0">
        <a:spcBef>
          <a:spcPct val="0"/>
        </a:spcBef>
        <a:spcAft>
          <a:spcPct val="0"/>
        </a:spcAft>
        <a:defRPr sz="3200" u="sng">
          <a:solidFill>
            <a:schemeClr val="tx1"/>
          </a:solidFill>
          <a:latin typeface="CopprplGoth BT" pitchFamily="34" charset="0"/>
        </a:defRPr>
      </a:lvl3pPr>
      <a:lvl4pPr algn="ctr" rtl="0" eaLnBrk="0" fontAlgn="base" hangingPunct="0">
        <a:spcBef>
          <a:spcPct val="0"/>
        </a:spcBef>
        <a:spcAft>
          <a:spcPct val="0"/>
        </a:spcAft>
        <a:defRPr sz="3200" u="sng">
          <a:solidFill>
            <a:schemeClr val="tx1"/>
          </a:solidFill>
          <a:latin typeface="CopprplGoth BT" pitchFamily="34" charset="0"/>
        </a:defRPr>
      </a:lvl4pPr>
      <a:lvl5pPr algn="ctr" rtl="0" eaLnBrk="0" fontAlgn="base" hangingPunct="0">
        <a:spcBef>
          <a:spcPct val="0"/>
        </a:spcBef>
        <a:spcAft>
          <a:spcPct val="0"/>
        </a:spcAft>
        <a:defRPr sz="3200" u="sng">
          <a:solidFill>
            <a:schemeClr val="tx1"/>
          </a:solidFill>
          <a:latin typeface="CopprplGoth BT" pitchFamily="34" charset="0"/>
        </a:defRPr>
      </a:lvl5pPr>
      <a:lvl6pPr marL="457200" algn="ctr" rtl="0" fontAlgn="base">
        <a:spcBef>
          <a:spcPct val="0"/>
        </a:spcBef>
        <a:spcAft>
          <a:spcPct val="0"/>
        </a:spcAft>
        <a:defRPr sz="3200" u="sng">
          <a:solidFill>
            <a:schemeClr val="tx1"/>
          </a:solidFill>
          <a:latin typeface="CopprplGoth BT" pitchFamily="34" charset="0"/>
        </a:defRPr>
      </a:lvl6pPr>
      <a:lvl7pPr marL="914400" algn="ctr" rtl="0" fontAlgn="base">
        <a:spcBef>
          <a:spcPct val="0"/>
        </a:spcBef>
        <a:spcAft>
          <a:spcPct val="0"/>
        </a:spcAft>
        <a:defRPr sz="3200" u="sng">
          <a:solidFill>
            <a:schemeClr val="tx1"/>
          </a:solidFill>
          <a:latin typeface="CopprplGoth BT" pitchFamily="34" charset="0"/>
        </a:defRPr>
      </a:lvl7pPr>
      <a:lvl8pPr marL="1371600" algn="ctr" rtl="0" fontAlgn="base">
        <a:spcBef>
          <a:spcPct val="0"/>
        </a:spcBef>
        <a:spcAft>
          <a:spcPct val="0"/>
        </a:spcAft>
        <a:defRPr sz="3200" u="sng">
          <a:solidFill>
            <a:schemeClr val="tx1"/>
          </a:solidFill>
          <a:latin typeface="CopprplGoth BT" pitchFamily="34" charset="0"/>
        </a:defRPr>
      </a:lvl8pPr>
      <a:lvl9pPr marL="1828800" algn="ctr" rtl="0" fontAlgn="base">
        <a:spcBef>
          <a:spcPct val="0"/>
        </a:spcBef>
        <a:spcAft>
          <a:spcPct val="0"/>
        </a:spcAft>
        <a:defRPr sz="3200" u="sng">
          <a:solidFill>
            <a:schemeClr val="tx1"/>
          </a:solidFill>
          <a:latin typeface="CopprplGoth BT" pitchFamily="34" charset="0"/>
        </a:defRPr>
      </a:lvl9pPr>
    </p:titleStyle>
    <p:bodyStyle>
      <a:lvl1pPr marL="342900" indent="-342900" algn="l" rtl="0" eaLnBrk="0" fontAlgn="base" hangingPunct="0">
        <a:spcBef>
          <a:spcPct val="20000"/>
        </a:spcBef>
        <a:spcAft>
          <a:spcPct val="50000"/>
        </a:spcAft>
        <a:buChar char="•"/>
        <a:defRPr sz="3000">
          <a:solidFill>
            <a:schemeClr val="tx1"/>
          </a:solidFill>
          <a:latin typeface="+mn-lt"/>
          <a:ea typeface="+mn-ea"/>
          <a:cs typeface="+mn-cs"/>
        </a:defRPr>
      </a:lvl1pPr>
      <a:lvl2pPr marL="742950" indent="-285750" algn="l" rtl="0" eaLnBrk="0" fontAlgn="base" hangingPunct="0">
        <a:spcBef>
          <a:spcPct val="20000"/>
        </a:spcBef>
        <a:spcAft>
          <a:spcPct val="50000"/>
        </a:spcAft>
        <a:buChar char="–"/>
        <a:defRPr sz="2800">
          <a:solidFill>
            <a:schemeClr val="tx1"/>
          </a:solidFill>
          <a:latin typeface="+mn-lt"/>
        </a:defRPr>
      </a:lvl2pPr>
      <a:lvl3pPr marL="1143000" indent="-228600" algn="l" rtl="0" eaLnBrk="0" fontAlgn="base" hangingPunct="0">
        <a:spcBef>
          <a:spcPct val="20000"/>
        </a:spcBef>
        <a:spcAft>
          <a:spcPct val="50000"/>
        </a:spcAft>
        <a:buChar char="•"/>
        <a:defRPr sz="2400">
          <a:solidFill>
            <a:schemeClr val="tx1"/>
          </a:solidFill>
          <a:latin typeface="+mn-lt"/>
        </a:defRPr>
      </a:lvl3pPr>
      <a:lvl4pPr marL="1600200" indent="-228600" algn="l" rtl="0" eaLnBrk="0" fontAlgn="base" hangingPunct="0">
        <a:spcBef>
          <a:spcPct val="20000"/>
        </a:spcBef>
        <a:spcAft>
          <a:spcPct val="50000"/>
        </a:spcAft>
        <a:buChar char="–"/>
        <a:defRPr sz="2000">
          <a:solidFill>
            <a:schemeClr val="tx1"/>
          </a:solidFill>
          <a:latin typeface="+mn-lt"/>
        </a:defRPr>
      </a:lvl4pPr>
      <a:lvl5pPr marL="2057400" indent="-228600" algn="l" rtl="0" eaLnBrk="0" fontAlgn="base" hangingPunct="0">
        <a:spcBef>
          <a:spcPct val="20000"/>
        </a:spcBef>
        <a:spcAft>
          <a:spcPct val="50000"/>
        </a:spcAft>
        <a:buChar char="»"/>
        <a:defRPr>
          <a:solidFill>
            <a:schemeClr val="tx1"/>
          </a:solidFill>
          <a:latin typeface="+mn-lt"/>
        </a:defRPr>
      </a:lvl5pPr>
      <a:lvl6pPr marL="2514600" indent="-228600" algn="l" rtl="0" fontAlgn="base">
        <a:spcBef>
          <a:spcPct val="20000"/>
        </a:spcBef>
        <a:spcAft>
          <a:spcPct val="50000"/>
        </a:spcAft>
        <a:buChar char="»"/>
        <a:defRPr>
          <a:solidFill>
            <a:schemeClr val="tx1"/>
          </a:solidFill>
          <a:latin typeface="+mn-lt"/>
        </a:defRPr>
      </a:lvl6pPr>
      <a:lvl7pPr marL="2971800" indent="-228600" algn="l" rtl="0" fontAlgn="base">
        <a:spcBef>
          <a:spcPct val="20000"/>
        </a:spcBef>
        <a:spcAft>
          <a:spcPct val="50000"/>
        </a:spcAft>
        <a:buChar char="»"/>
        <a:defRPr>
          <a:solidFill>
            <a:schemeClr val="tx1"/>
          </a:solidFill>
          <a:latin typeface="+mn-lt"/>
        </a:defRPr>
      </a:lvl7pPr>
      <a:lvl8pPr marL="3429000" indent="-228600" algn="l" rtl="0" fontAlgn="base">
        <a:spcBef>
          <a:spcPct val="20000"/>
        </a:spcBef>
        <a:spcAft>
          <a:spcPct val="50000"/>
        </a:spcAft>
        <a:buChar char="»"/>
        <a:defRPr>
          <a:solidFill>
            <a:schemeClr val="tx1"/>
          </a:solidFill>
          <a:latin typeface="+mn-lt"/>
        </a:defRPr>
      </a:lvl8pPr>
      <a:lvl9pPr marL="3886200" indent="-228600" algn="l" rtl="0" fontAlgn="base">
        <a:spcBef>
          <a:spcPct val="20000"/>
        </a:spcBef>
        <a:spcAft>
          <a:spcPct val="50000"/>
        </a:spcAft>
        <a:buChar char="»"/>
        <a:defRPr>
          <a:solidFill>
            <a:schemeClr val="tx1"/>
          </a:solidFill>
          <a:latin typeface="+mn-lt"/>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4" name="Text Box 1028"/>
          <p:cNvSpPr txBox="1">
            <a:spLocks noChangeArrowheads="1"/>
          </p:cNvSpPr>
          <p:nvPr/>
        </p:nvSpPr>
        <p:spPr bwMode="auto">
          <a:xfrm>
            <a:off x="250825" y="1412875"/>
            <a:ext cx="8713788" cy="1938338"/>
          </a:xfrm>
          <a:prstGeom prst="rect">
            <a:avLst/>
          </a:prstGeom>
          <a:noFill/>
          <a:ln w="9525">
            <a:noFill/>
            <a:miter lim="800000"/>
            <a:headEnd/>
            <a:tailEnd/>
          </a:ln>
          <a:effectLst>
            <a:outerShdw dist="45791" dir="3378596" algn="ctr" rotWithShape="0">
              <a:srgbClr val="808080"/>
            </a:outerShdw>
          </a:effectLst>
        </p:spPr>
        <p:txBody>
          <a:bodyPr>
            <a:spAutoFit/>
          </a:bodyPr>
          <a:lstStyle/>
          <a:p>
            <a:pPr algn="ctr" eaLnBrk="0" hangingPunct="0">
              <a:spcBef>
                <a:spcPct val="50000"/>
              </a:spcBef>
              <a:buFontTx/>
              <a:buNone/>
              <a:defRPr/>
            </a:pPr>
            <a:r>
              <a:rPr lang="es-ES" sz="4000" b="1" u="none" dirty="0">
                <a:solidFill>
                  <a:schemeClr val="tx1"/>
                </a:solidFill>
                <a:latin typeface="Tahoma" pitchFamily="34" charset="0"/>
              </a:rPr>
              <a:t>LA FUNCIÓN DE “SEGUIMIENTO</a:t>
            </a:r>
            <a:r>
              <a:rPr lang="es-ES" sz="4000" b="1" i="1" u="none" dirty="0">
                <a:solidFill>
                  <a:schemeClr val="tx1"/>
                </a:solidFill>
                <a:latin typeface="Tahoma" pitchFamily="34" charset="0"/>
              </a:rPr>
              <a:t>”</a:t>
            </a:r>
            <a:r>
              <a:rPr lang="es-ES" sz="4000" b="1" u="none" dirty="0">
                <a:solidFill>
                  <a:schemeClr val="tx1"/>
                </a:solidFill>
                <a:latin typeface="Tahoma" pitchFamily="34" charset="0"/>
              </a:rPr>
              <a:t>  AL SISTEMA DE PAGOS EN COLOMBIA</a:t>
            </a:r>
            <a:endParaRPr lang="en-US" sz="4000" b="1" u="none" dirty="0">
              <a:solidFill>
                <a:schemeClr val="tx1"/>
              </a:solidFill>
              <a:latin typeface="Tahoma" pitchFamily="34" charset="0"/>
            </a:endParaRPr>
          </a:p>
        </p:txBody>
      </p:sp>
      <p:sp>
        <p:nvSpPr>
          <p:cNvPr id="2051" name="Text Box 1029"/>
          <p:cNvSpPr txBox="1">
            <a:spLocks noChangeArrowheads="1"/>
          </p:cNvSpPr>
          <p:nvPr/>
        </p:nvSpPr>
        <p:spPr bwMode="auto">
          <a:xfrm>
            <a:off x="900113" y="4437063"/>
            <a:ext cx="7010400" cy="1107996"/>
          </a:xfrm>
          <a:prstGeom prst="rect">
            <a:avLst/>
          </a:prstGeom>
          <a:noFill/>
          <a:ln w="9525">
            <a:noFill/>
            <a:miter lim="800000"/>
            <a:headEnd/>
            <a:tailEnd/>
          </a:ln>
        </p:spPr>
        <p:txBody>
          <a:bodyPr>
            <a:spAutoFit/>
          </a:bodyPr>
          <a:lstStyle/>
          <a:p>
            <a:pPr algn="ctr" eaLnBrk="0" hangingPunct="0">
              <a:buFontTx/>
              <a:buNone/>
            </a:pPr>
            <a:r>
              <a:rPr lang="es-ES_tradnl" sz="2200" b="1" i="1" u="none" dirty="0">
                <a:solidFill>
                  <a:srgbClr val="000099"/>
                </a:solidFill>
                <a:latin typeface="Tahoma" pitchFamily="34" charset="0"/>
              </a:rPr>
              <a:t>JOAQUÍN BERNAL R</a:t>
            </a:r>
            <a:r>
              <a:rPr lang="es-ES_tradnl" sz="2200" b="1" i="1" u="none" dirty="0" smtClean="0">
                <a:solidFill>
                  <a:srgbClr val="000099"/>
                </a:solidFill>
                <a:latin typeface="Tahoma" pitchFamily="34" charset="0"/>
              </a:rPr>
              <a:t>.</a:t>
            </a:r>
          </a:p>
          <a:p>
            <a:pPr algn="ctr" eaLnBrk="0" hangingPunct="0">
              <a:buFontTx/>
              <a:buNone/>
            </a:pPr>
            <a:r>
              <a:rPr lang="es-ES_tradnl" sz="2200" b="1" i="1" u="none" dirty="0" smtClean="0">
                <a:solidFill>
                  <a:srgbClr val="000099"/>
                </a:solidFill>
                <a:latin typeface="Tahoma" pitchFamily="34" charset="0"/>
              </a:rPr>
              <a:t>SG SPOB</a:t>
            </a:r>
            <a:endParaRPr lang="es-ES_tradnl" sz="2200" b="1" i="1" u="none" dirty="0">
              <a:solidFill>
                <a:srgbClr val="000099"/>
              </a:solidFill>
              <a:latin typeface="Tahoma" pitchFamily="34" charset="0"/>
            </a:endParaRPr>
          </a:p>
          <a:p>
            <a:pPr algn="ctr" eaLnBrk="0" hangingPunct="0">
              <a:buFontTx/>
              <a:buNone/>
            </a:pPr>
            <a:r>
              <a:rPr lang="es-ES_tradnl" sz="2200" b="1" i="1" u="none" dirty="0">
                <a:solidFill>
                  <a:srgbClr val="000099"/>
                </a:solidFill>
                <a:latin typeface="Tahoma" pitchFamily="34" charset="0"/>
              </a:rPr>
              <a:t>BANCO DE LA REPUBLICA (COLOMBIA</a:t>
            </a:r>
            <a:r>
              <a:rPr lang="es-ES_tradnl" sz="2200" b="1" i="1" u="none" dirty="0" smtClean="0">
                <a:solidFill>
                  <a:srgbClr val="000099"/>
                </a:solidFill>
                <a:latin typeface="Tahoma" pitchFamily="34" charset="0"/>
              </a:rPr>
              <a:t>)</a:t>
            </a:r>
            <a:endParaRPr lang="es-ES_tradnl" sz="2200" b="1" i="1" u="none" dirty="0">
              <a:solidFill>
                <a:srgbClr val="000099"/>
              </a:solidFill>
              <a:latin typeface="Tahoma" pitchFamily="34" charset="0"/>
            </a:endParaRPr>
          </a:p>
        </p:txBody>
      </p:sp>
    </p:spTree>
  </p:cSld>
  <p:clrMapOvr>
    <a:masterClrMapping/>
  </p:clrMapOvr>
  <p:transition>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2 Marcador de contenido"/>
          <p:cNvSpPr>
            <a:spLocks noGrp="1"/>
          </p:cNvSpPr>
          <p:nvPr>
            <p:ph idx="1"/>
          </p:nvPr>
        </p:nvSpPr>
        <p:spPr>
          <a:xfrm>
            <a:off x="457200" y="1052513"/>
            <a:ext cx="8229600" cy="5073650"/>
          </a:xfrm>
        </p:spPr>
        <p:txBody>
          <a:bodyPr/>
          <a:lstStyle/>
          <a:p>
            <a:pPr algn="just" eaLnBrk="1" hangingPunct="1">
              <a:lnSpc>
                <a:spcPct val="90000"/>
              </a:lnSpc>
              <a:buFontTx/>
              <a:buNone/>
            </a:pPr>
            <a:r>
              <a:rPr lang="es-CO" sz="2000" b="1" smtClean="0"/>
              <a:t>Responsabilidad </a:t>
            </a:r>
          </a:p>
          <a:p>
            <a:pPr algn="just" eaLnBrk="1" hangingPunct="1">
              <a:lnSpc>
                <a:spcPct val="90000"/>
              </a:lnSpc>
            </a:pPr>
            <a:r>
              <a:rPr lang="es-CO" sz="1800" smtClean="0"/>
              <a:t>Artículo 16 de la Ley 31 de 1992 estipula que “Al Banco de la República le corresponde estudiar y adoptar las medidas monetarias, crediticias y cambiarias para regular la circulación monetaria y, en general, la liquidez del mercado financiero y </a:t>
            </a:r>
            <a:r>
              <a:rPr lang="es-CO" sz="1800" b="1" smtClean="0"/>
              <a:t>el normal funcionamiento de los pagos internos y externos de la economía</a:t>
            </a:r>
            <a:r>
              <a:rPr lang="es-CO" sz="1800" smtClean="0"/>
              <a:t>, velando por la estabilidad del valor de la moneda (…)”</a:t>
            </a:r>
          </a:p>
          <a:p>
            <a:pPr algn="just" eaLnBrk="1" hangingPunct="1">
              <a:lnSpc>
                <a:spcPct val="90000"/>
              </a:lnSpc>
            </a:pPr>
            <a:r>
              <a:rPr lang="es-CO" sz="1800" smtClean="0"/>
              <a:t>En virtud del mandato otorgado por la Constitución Política de Colombia y de acuerdo con lo reglamentado por la Ley 31 de 1992, el Banco de la República tiene la responsabilidad de velar por la estabilidad de los precios. El adecuado cumplimiento de esta tarea depende crucialmente del mantenimiento de la</a:t>
            </a:r>
            <a:r>
              <a:rPr lang="es-CO" sz="1800" b="1" smtClean="0"/>
              <a:t> estabilidad financiera.</a:t>
            </a:r>
          </a:p>
          <a:p>
            <a:pPr algn="just" eaLnBrk="1" hangingPunct="1">
              <a:lnSpc>
                <a:spcPct val="90000"/>
              </a:lnSpc>
              <a:buFontTx/>
              <a:buNone/>
            </a:pPr>
            <a:r>
              <a:rPr lang="es-CO" sz="2000" b="1" smtClean="0"/>
              <a:t>Fuentes de Autoridad</a:t>
            </a:r>
          </a:p>
          <a:p>
            <a:pPr algn="just" eaLnBrk="1" hangingPunct="1">
              <a:lnSpc>
                <a:spcPct val="90000"/>
              </a:lnSpc>
            </a:pPr>
            <a:r>
              <a:rPr lang="es-CO" sz="1800" smtClean="0"/>
              <a:t>Leyes 795 de 2003 y 964 de 2005 dan atribuciones expresas a la JD del BR como regulador del SP de alto valor. La Ley 31 de 1992 y la ley 964 de 2005 le facultan a regular los sistemas de negociación, compensación y liquidación de divisas (también en su calidad de autoridad cambiaria). </a:t>
            </a:r>
          </a:p>
          <a:p>
            <a:pPr marL="342900" lvl="2" indent="-342900" algn="just" eaLnBrk="1" hangingPunct="1">
              <a:lnSpc>
                <a:spcPct val="90000"/>
              </a:lnSpc>
            </a:pPr>
            <a:endParaRPr lang="es-ES" sz="2800" smtClean="0"/>
          </a:p>
          <a:p>
            <a:pPr algn="just" eaLnBrk="1" hangingPunct="1">
              <a:lnSpc>
                <a:spcPct val="90000"/>
              </a:lnSpc>
            </a:pPr>
            <a:endParaRPr lang="es-ES" sz="1800" smtClean="0"/>
          </a:p>
        </p:txBody>
      </p:sp>
      <p:sp>
        <p:nvSpPr>
          <p:cNvPr id="9219" name="1 Título"/>
          <p:cNvSpPr>
            <a:spLocks noGrp="1"/>
          </p:cNvSpPr>
          <p:nvPr>
            <p:ph type="title"/>
          </p:nvPr>
        </p:nvSpPr>
        <p:spPr>
          <a:xfrm>
            <a:off x="468313" y="188913"/>
            <a:ext cx="8229600" cy="777875"/>
          </a:xfrm>
        </p:spPr>
        <p:txBody>
          <a:bodyPr/>
          <a:lstStyle/>
          <a:p>
            <a:pPr eaLnBrk="1" hangingPunct="1"/>
            <a:r>
              <a:rPr lang="es-ES" b="1" u="none" smtClean="0"/>
              <a:t>Fundamento legal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457200" y="274638"/>
            <a:ext cx="8147050" cy="850900"/>
          </a:xfrm>
        </p:spPr>
        <p:txBody>
          <a:bodyPr/>
          <a:lstStyle/>
          <a:p>
            <a:pPr eaLnBrk="1" hangingPunct="1"/>
            <a:r>
              <a:rPr lang="es-ES" b="1" u="none" smtClean="0"/>
              <a:t>Fundamento Legal</a:t>
            </a:r>
          </a:p>
        </p:txBody>
      </p:sp>
      <p:sp>
        <p:nvSpPr>
          <p:cNvPr id="3" name="2 Marcador de contenido"/>
          <p:cNvSpPr>
            <a:spLocks noGrp="1"/>
          </p:cNvSpPr>
          <p:nvPr>
            <p:ph idx="1"/>
          </p:nvPr>
        </p:nvSpPr>
        <p:spPr>
          <a:xfrm>
            <a:off x="457200" y="1557338"/>
            <a:ext cx="8229600" cy="3311525"/>
          </a:xfrm>
        </p:spPr>
        <p:txBody>
          <a:bodyPr/>
          <a:lstStyle/>
          <a:p>
            <a:pPr algn="just" eaLnBrk="1" hangingPunct="1">
              <a:buFontTx/>
              <a:buNone/>
              <a:defRPr/>
            </a:pPr>
            <a:r>
              <a:rPr lang="es-CO" sz="2000" dirty="0" smtClean="0"/>
              <a:t>Con fundamento en estas facultades, la JD del BR expidió:</a:t>
            </a:r>
          </a:p>
          <a:p>
            <a:pPr lvl="1" algn="just" eaLnBrk="1" hangingPunct="1">
              <a:buFont typeface="Arial" pitchFamily="34" charset="0"/>
              <a:buChar char="•"/>
              <a:defRPr/>
            </a:pPr>
            <a:r>
              <a:rPr lang="es-CO" sz="2000" dirty="0" smtClean="0"/>
              <a:t>Resoluciones externas 7 de 2004, 4 de 2006, 5 de 2007 y 12 de 2008, regulaciones sobre sistemas de compensación y liquidación de divisas y sus operadores; y la Resolución 4 de 2009, sobre sistemas de negociación de divisas.</a:t>
            </a:r>
            <a:endParaRPr lang="es-ES" sz="2000" dirty="0" smtClean="0">
              <a:ea typeface="+mn-ea"/>
              <a:cs typeface="+mn-cs"/>
            </a:endParaRPr>
          </a:p>
          <a:p>
            <a:pPr marL="742950" lvl="2" indent="-342900" algn="just" eaLnBrk="1" hangingPunct="1">
              <a:defRPr/>
            </a:pPr>
            <a:r>
              <a:rPr lang="es-ES" sz="2000" dirty="0" smtClean="0">
                <a:ea typeface="+mn-ea"/>
                <a:cs typeface="+mn-cs"/>
              </a:rPr>
              <a:t>Resolución Externa 5 de 2009, regulaciones sobre los sistemas de pago de alto valor, sus operadores y participantes.</a:t>
            </a:r>
          </a:p>
          <a:p>
            <a:pPr algn="just" eaLnBrk="1" hangingPunct="1">
              <a:defRPr/>
            </a:pPr>
            <a:r>
              <a:rPr lang="es-ES" sz="2000" dirty="0" smtClean="0"/>
              <a:t>La ley 795 estipuló que el MHCP es el regulador del SP de bajo valor, pero debe contar con visto bueno previo de la JDBR.</a:t>
            </a:r>
          </a:p>
          <a:p>
            <a:pPr algn="just" eaLnBrk="1" hangingPunct="1">
              <a:defRPr/>
            </a:pPr>
            <a:r>
              <a:rPr lang="es-ES" sz="2000" dirty="0" smtClean="0"/>
              <a:t>La </a:t>
            </a:r>
            <a:r>
              <a:rPr lang="es-ES" sz="2000" b="1" dirty="0" smtClean="0"/>
              <a:t>supervisión y vigilancia </a:t>
            </a:r>
            <a:r>
              <a:rPr lang="es-ES" sz="2000" dirty="0" smtClean="0"/>
              <a:t>le fue asignada a la Superintendencia Financiera.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ChangeArrowheads="1"/>
          </p:cNvSpPr>
          <p:nvPr/>
        </p:nvSpPr>
        <p:spPr bwMode="auto">
          <a:xfrm>
            <a:off x="971550" y="5492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100" b="1" u="none">
              <a:solidFill>
                <a:srgbClr val="004677"/>
              </a:solidFill>
              <a:latin typeface="Arial Narrow" pitchFamily="34" charset="0"/>
            </a:endParaRPr>
          </a:p>
        </p:txBody>
      </p:sp>
      <p:sp>
        <p:nvSpPr>
          <p:cNvPr id="20482" name="Rectangle 3"/>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7" name="1 Título"/>
          <p:cNvSpPr txBox="1">
            <a:spLocks/>
          </p:cNvSpPr>
          <p:nvPr/>
        </p:nvSpPr>
        <p:spPr bwMode="auto">
          <a:xfrm>
            <a:off x="251520" y="-85064"/>
            <a:ext cx="8640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lvl="1" algn="ctr" eaLnBrk="1" hangingPunct="1">
              <a:buClr>
                <a:schemeClr val="tx1"/>
              </a:buClr>
              <a:buNone/>
              <a:defRPr/>
            </a:pPr>
            <a:r>
              <a:rPr lang="es-MX" sz="2700" b="1" u="none" dirty="0" smtClean="0">
                <a:solidFill>
                  <a:schemeClr val="tx1"/>
                </a:solidFill>
                <a:effectLst>
                  <a:outerShdw blurRad="38100" dist="38100" dir="2700000" algn="tl">
                    <a:srgbClr val="C0C0C0"/>
                  </a:outerShdw>
                </a:effectLst>
              </a:rPr>
              <a:t>I. Panorama general de la infraestructura financiera en Colombia </a:t>
            </a:r>
          </a:p>
        </p:txBody>
      </p:sp>
      <p:pic>
        <p:nvPicPr>
          <p:cNvPr id="1027" name="Picture 3"/>
          <p:cNvPicPr>
            <a:picLocks noChangeAspect="1" noChangeArrowheads="1"/>
          </p:cNvPicPr>
          <p:nvPr/>
        </p:nvPicPr>
        <p:blipFill>
          <a:blip r:embed="rId3" cstate="print"/>
          <a:srcRect/>
          <a:stretch>
            <a:fillRect/>
          </a:stretch>
        </p:blipFill>
        <p:spPr bwMode="auto">
          <a:xfrm>
            <a:off x="1115615" y="895664"/>
            <a:ext cx="7155753" cy="5176542"/>
          </a:xfrm>
          <a:prstGeom prst="rect">
            <a:avLst/>
          </a:prstGeom>
          <a:noFill/>
          <a:ln w="9525">
            <a:noFill/>
            <a:miter lim="800000"/>
            <a:headEnd/>
            <a:tailEnd/>
          </a:ln>
          <a:effectLst/>
        </p:spPr>
      </p:pic>
      <p:sp>
        <p:nvSpPr>
          <p:cNvPr id="6" name="5 Rectángulo"/>
          <p:cNvSpPr/>
          <p:nvPr/>
        </p:nvSpPr>
        <p:spPr>
          <a:xfrm>
            <a:off x="965208" y="6003761"/>
            <a:ext cx="1806905" cy="215444"/>
          </a:xfrm>
          <a:prstGeom prst="rect">
            <a:avLst/>
          </a:prstGeom>
        </p:spPr>
        <p:txBody>
          <a:bodyPr wrap="none">
            <a:spAutoFit/>
          </a:bodyPr>
          <a:lstStyle/>
          <a:p>
            <a:pPr>
              <a:defRPr sz="1000"/>
            </a:pPr>
            <a:r>
              <a:rPr lang="es-ES" sz="800" u="none" dirty="0" smtClean="0">
                <a:solidFill>
                  <a:srgbClr val="000000"/>
                </a:solidFill>
                <a:latin typeface="Times New Roman" pitchFamily="18" charset="0"/>
                <a:cs typeface="Times New Roman" pitchFamily="18" charset="0"/>
              </a:rPr>
              <a:t>Fuente: DSIF – Banco de la República</a:t>
            </a:r>
            <a:endParaRPr lang="es-ES" u="none" dirty="0">
              <a:solidFill>
                <a:srgbClr val="000000"/>
              </a:solidFill>
              <a:latin typeface="Times New (W1)"/>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Título"/>
          <p:cNvSpPr>
            <a:spLocks noGrp="1"/>
          </p:cNvSpPr>
          <p:nvPr>
            <p:ph type="title"/>
          </p:nvPr>
        </p:nvSpPr>
        <p:spPr>
          <a:xfrm>
            <a:off x="467544" y="188640"/>
            <a:ext cx="8229600" cy="1143000"/>
          </a:xfrm>
        </p:spPr>
        <p:txBody>
          <a:bodyPr/>
          <a:lstStyle/>
          <a:p>
            <a:pPr eaLnBrk="1" hangingPunct="1"/>
            <a:r>
              <a:rPr lang="en-US" sz="2800" b="1" dirty="0" err="1" smtClean="0"/>
              <a:t>Una</a:t>
            </a:r>
            <a:r>
              <a:rPr lang="en-US" sz="2800" b="1" dirty="0" smtClean="0"/>
              <a:t> </a:t>
            </a:r>
            <a:r>
              <a:rPr lang="en-US" sz="2800" b="1" dirty="0" err="1" smtClean="0"/>
              <a:t>nueva</a:t>
            </a:r>
            <a:r>
              <a:rPr lang="en-US" sz="2800" b="1" dirty="0" smtClean="0"/>
              <a:t> </a:t>
            </a:r>
            <a:r>
              <a:rPr lang="en-US" sz="2800" b="1" dirty="0" err="1" smtClean="0"/>
              <a:t>actividad</a:t>
            </a:r>
            <a:r>
              <a:rPr lang="en-US" sz="2800" b="1" dirty="0" smtClean="0"/>
              <a:t> </a:t>
            </a:r>
            <a:r>
              <a:rPr lang="en-US" sz="2800" b="1" dirty="0" err="1" smtClean="0"/>
              <a:t>que</a:t>
            </a:r>
            <a:r>
              <a:rPr lang="en-US" sz="2800" b="1" dirty="0" smtClean="0"/>
              <a:t> </a:t>
            </a:r>
            <a:r>
              <a:rPr lang="en-US" sz="2800" b="1" dirty="0" err="1" smtClean="0"/>
              <a:t>contribuye</a:t>
            </a:r>
            <a:r>
              <a:rPr lang="en-US" sz="2800" b="1" dirty="0" smtClean="0"/>
              <a:t> a </a:t>
            </a:r>
            <a:r>
              <a:rPr lang="en-US" sz="2800" b="1" dirty="0" err="1" smtClean="0"/>
              <a:t>promover</a:t>
            </a:r>
            <a:r>
              <a:rPr lang="en-US" sz="2800" b="1" dirty="0" smtClean="0"/>
              <a:t> la </a:t>
            </a:r>
            <a:r>
              <a:rPr lang="en-US" sz="2800" b="1" dirty="0" err="1" smtClean="0"/>
              <a:t>estabilidad</a:t>
            </a:r>
            <a:r>
              <a:rPr lang="en-US" sz="2800" b="1" dirty="0" smtClean="0"/>
              <a:t> </a:t>
            </a:r>
            <a:r>
              <a:rPr lang="en-US" sz="2800" b="1" dirty="0" err="1" smtClean="0"/>
              <a:t>financiera</a:t>
            </a:r>
            <a:r>
              <a:rPr lang="en-US" sz="2800" b="1" dirty="0" smtClean="0"/>
              <a:t>.</a:t>
            </a:r>
            <a:endParaRPr lang="es-ES" sz="2800" b="1" dirty="0" smtClean="0"/>
          </a:p>
        </p:txBody>
      </p:sp>
      <p:sp>
        <p:nvSpPr>
          <p:cNvPr id="20482" name="2 Marcador de contenido"/>
          <p:cNvSpPr>
            <a:spLocks noGrp="1"/>
          </p:cNvSpPr>
          <p:nvPr>
            <p:ph idx="1"/>
          </p:nvPr>
        </p:nvSpPr>
        <p:spPr>
          <a:xfrm>
            <a:off x="467544" y="1484784"/>
            <a:ext cx="8229600" cy="4392612"/>
          </a:xfrm>
        </p:spPr>
        <p:txBody>
          <a:bodyPr/>
          <a:lstStyle/>
          <a:p>
            <a:pPr algn="just" eaLnBrk="1" hangingPunct="1"/>
            <a:r>
              <a:rPr lang="es-ES" sz="1800" dirty="0" smtClean="0"/>
              <a:t>El Banco de la República ha emprendido nuevas actividades orientadas a fortalecer el seguimiento al sistema de pagos en su conjunto. La Resolución Externa 5 de 2009 destaca la definición de la labor de seguimiento al sistema de pagos , para lo cual se establecieron lo siguientes parámetros de referencia:</a:t>
            </a:r>
          </a:p>
          <a:p>
            <a:pPr lvl="1" algn="just" eaLnBrk="1" hangingPunct="1"/>
            <a:r>
              <a:rPr lang="es-ES" sz="1600" dirty="0" smtClean="0"/>
              <a:t>Su seguro y efectivo funcionamiento</a:t>
            </a:r>
          </a:p>
          <a:p>
            <a:pPr lvl="1" algn="just" eaLnBrk="1" hangingPunct="1"/>
            <a:r>
              <a:rPr lang="es-ES" sz="1600" dirty="0" smtClean="0"/>
              <a:t>Su interacción con otros sistemas externos</a:t>
            </a:r>
          </a:p>
          <a:p>
            <a:pPr lvl="1" algn="just" eaLnBrk="1" hangingPunct="1"/>
            <a:r>
              <a:rPr lang="es-ES" sz="1600" dirty="0" smtClean="0"/>
              <a:t>Su incidencia sobre el riesgo sistémico y la estabilidad del sistema financiero en su conjunto.</a:t>
            </a:r>
          </a:p>
          <a:p>
            <a:pPr algn="just" eaLnBrk="1" hangingPunct="1"/>
            <a:r>
              <a:rPr lang="es-ES" sz="1800" dirty="0" smtClean="0"/>
              <a:t>El seguimiento al sistema de pagos constituye una actividad adicional del Banco de la República  que contribuye a la estabilidad financiera.</a:t>
            </a:r>
          </a:p>
          <a:p>
            <a:pPr algn="just" eaLnBrk="1" hangingPunct="1"/>
            <a:r>
              <a:rPr lang="es-ES" sz="1800" dirty="0" smtClean="0"/>
              <a:t>En octubre de 2010 el BR crea el Departamento de Seguimiento a la Infraestructura Financiera (DSIF) dentro de la Subgerencia de Sistemas de Pago y Operación Bancaria.</a:t>
            </a:r>
          </a:p>
          <a:p>
            <a:pPr algn="just" eaLnBrk="1" hangingPunct="1"/>
            <a:endParaRPr lang="es-ES" sz="1800" dirty="0" smtClean="0"/>
          </a:p>
          <a:p>
            <a:pPr lvl="1" algn="just" eaLnBrk="1" hangingPunct="1"/>
            <a:endParaRPr lang="es-ES" sz="1600" dirty="0" smtClean="0"/>
          </a:p>
          <a:p>
            <a:pPr algn="just" eaLnBrk="1" hangingPunct="1"/>
            <a:endParaRPr lang="es-E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4294967295"/>
          </p:nvPr>
        </p:nvSpPr>
        <p:spPr>
          <a:xfrm>
            <a:off x="684213" y="1341438"/>
            <a:ext cx="8064500" cy="5040312"/>
          </a:xfrm>
        </p:spPr>
        <p:txBody>
          <a:bodyPr/>
          <a:lstStyle/>
          <a:p>
            <a:pPr marL="609600" indent="-609600" algn="just" eaLnBrk="1" hangingPunct="1">
              <a:lnSpc>
                <a:spcPct val="80000"/>
              </a:lnSpc>
              <a:buClr>
                <a:srgbClr val="0033CC"/>
              </a:buClr>
              <a:buFontTx/>
              <a:buNone/>
            </a:pPr>
            <a:r>
              <a:rPr lang="es-MX" sz="2400" smtClean="0">
                <a:solidFill>
                  <a:schemeClr val="tx2"/>
                </a:solidFill>
              </a:rPr>
              <a:t>1.	Introducción y definición de “Seguimiento a los sistemas de pago y de liquidación” (oversight)</a:t>
            </a:r>
          </a:p>
          <a:p>
            <a:pPr marL="609600" indent="-609600" algn="just" eaLnBrk="1" hangingPunct="1">
              <a:lnSpc>
                <a:spcPct val="80000"/>
              </a:lnSpc>
              <a:buClr>
                <a:srgbClr val="0033CC"/>
              </a:buClr>
              <a:buFontTx/>
              <a:buNone/>
            </a:pPr>
            <a:r>
              <a:rPr lang="es-ES" sz="2400" smtClean="0"/>
              <a:t>2.	Aspectos legales e institucionales en Colombia</a:t>
            </a:r>
          </a:p>
          <a:p>
            <a:pPr marL="609600" indent="-609600" algn="just" eaLnBrk="1" hangingPunct="1">
              <a:lnSpc>
                <a:spcPct val="80000"/>
              </a:lnSpc>
              <a:buClr>
                <a:srgbClr val="0033CC"/>
              </a:buClr>
              <a:buFontTx/>
              <a:buNone/>
            </a:pPr>
            <a:r>
              <a:rPr lang="es-ES" sz="2400" i="1" smtClean="0">
                <a:solidFill>
                  <a:schemeClr val="accent2"/>
                </a:solidFill>
              </a:rPr>
              <a:t>3.	</a:t>
            </a:r>
            <a:r>
              <a:rPr lang="es-ES" sz="2400" i="1" u="sng" smtClean="0">
                <a:solidFill>
                  <a:schemeClr val="accent2"/>
                </a:solidFill>
              </a:rPr>
              <a:t>Algunos logros destacados hasta la fecha (sintetizados en el Reporte de sistemas de pago)</a:t>
            </a:r>
          </a:p>
          <a:p>
            <a:pPr marL="609600" indent="-609600" eaLnBrk="1" hangingPunct="1">
              <a:lnSpc>
                <a:spcPct val="80000"/>
              </a:lnSpc>
              <a:buClr>
                <a:srgbClr val="0033CC"/>
              </a:buClr>
              <a:buFontTx/>
              <a:buNone/>
            </a:pPr>
            <a:endParaRPr lang="es-MX" sz="2400" smtClean="0"/>
          </a:p>
        </p:txBody>
      </p:sp>
      <p:sp>
        <p:nvSpPr>
          <p:cNvPr id="655363" name="Rectangle 3"/>
          <p:cNvSpPr>
            <a:spLocks noGrp="1" noChangeArrowheads="1"/>
          </p:cNvSpPr>
          <p:nvPr>
            <p:ph type="title" idx="4294967295"/>
          </p:nvPr>
        </p:nvSpPr>
        <p:spPr>
          <a:xfrm>
            <a:off x="827088" y="260350"/>
            <a:ext cx="7777162" cy="620713"/>
          </a:xfrm>
        </p:spPr>
        <p:txBody>
          <a:bodyPr anchor="b"/>
          <a:lstStyle/>
          <a:p>
            <a:pPr eaLnBrk="1" hangingPunct="1">
              <a:defRPr/>
            </a:pPr>
            <a:r>
              <a:rPr lang="es-MX" sz="4000" b="1" smtClean="0">
                <a:effectLst>
                  <a:outerShdw blurRad="38100" dist="38100" dir="2700000" algn="tl">
                    <a:srgbClr val="C0C0C0"/>
                  </a:outerShdw>
                </a:effectLst>
              </a:rPr>
              <a:t>Agenda de la Presentación</a:t>
            </a:r>
            <a:endParaRPr lang="es-ES" sz="4000" b="1" smtClean="0">
              <a:effectLst>
                <a:outerShdw blurRad="38100" dist="38100" dir="2700000" algn="tl">
                  <a:srgbClr val="C0C0C0"/>
                </a:outerShdw>
              </a:effectLst>
            </a:endParaRPr>
          </a:p>
        </p:txBody>
      </p:sp>
    </p:spTree>
  </p:cSld>
  <p:clrMapOvr>
    <a:masterClrMapping/>
  </p:clrMapOvr>
  <p:transition>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971550" y="5492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100" b="1" u="none">
              <a:solidFill>
                <a:srgbClr val="004677"/>
              </a:solidFill>
              <a:latin typeface="Arial Narrow" pitchFamily="34" charset="0"/>
            </a:endParaRPr>
          </a:p>
        </p:txBody>
      </p:sp>
      <p:sp>
        <p:nvSpPr>
          <p:cNvPr id="20483" name="Rectangle 4"/>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3076" name="Rectangle 5"/>
          <p:cNvSpPr>
            <a:spLocks noGrp="1" noChangeArrowheads="1"/>
          </p:cNvSpPr>
          <p:nvPr>
            <p:ph type="body" idx="4294967295"/>
          </p:nvPr>
        </p:nvSpPr>
        <p:spPr>
          <a:xfrm>
            <a:off x="539750" y="404813"/>
            <a:ext cx="8229600" cy="5329237"/>
          </a:xfrm>
        </p:spPr>
        <p:txBody>
          <a:bodyPr/>
          <a:lstStyle/>
          <a:p>
            <a:pPr marL="762000" indent="-762000" algn="ctr" eaLnBrk="1" hangingPunct="1">
              <a:lnSpc>
                <a:spcPct val="90000"/>
              </a:lnSpc>
              <a:buFontTx/>
              <a:buNone/>
              <a:defRPr/>
            </a:pPr>
            <a:r>
              <a:rPr lang="es-MX" sz="3200" b="1" u="sng" dirty="0" smtClean="0">
                <a:solidFill>
                  <a:srgbClr val="FF0000"/>
                </a:solidFill>
                <a:effectLst>
                  <a:outerShdw blurRad="38100" dist="38100" dir="2700000" algn="tl">
                    <a:srgbClr val="C0C0C0"/>
                  </a:outerShdw>
                </a:effectLst>
              </a:rPr>
              <a:t>REPORTE DE SISTEMAS DE PAGO 2010</a:t>
            </a:r>
          </a:p>
          <a:p>
            <a:pPr marL="762000" indent="-762000" eaLnBrk="1" hangingPunct="1">
              <a:lnSpc>
                <a:spcPct val="90000"/>
              </a:lnSpc>
              <a:buFontTx/>
              <a:buNone/>
              <a:defRPr/>
            </a:pPr>
            <a:r>
              <a:rPr lang="es-MX" sz="2600" dirty="0" smtClean="0"/>
              <a:t>	Presentación: Gerente General del BR</a:t>
            </a:r>
          </a:p>
          <a:p>
            <a:pPr marL="762000" indent="-762000" eaLnBrk="1" hangingPunct="1">
              <a:lnSpc>
                <a:spcPct val="90000"/>
              </a:lnSpc>
              <a:buFontTx/>
              <a:buAutoNum type="romanUcPeriod"/>
              <a:defRPr/>
            </a:pPr>
            <a:r>
              <a:rPr lang="es-MX" sz="2600" dirty="0" smtClean="0"/>
              <a:t>Introducción: Los sistemas de pago en la economía</a:t>
            </a:r>
            <a:endParaRPr lang="en-US" sz="2600" dirty="0" smtClean="0"/>
          </a:p>
          <a:p>
            <a:pPr marL="762000" indent="-762000" eaLnBrk="1" hangingPunct="1">
              <a:lnSpc>
                <a:spcPct val="90000"/>
              </a:lnSpc>
              <a:buFontTx/>
              <a:buAutoNum type="romanUcPeriod"/>
              <a:defRPr/>
            </a:pPr>
            <a:r>
              <a:rPr lang="es-MX" sz="2600" dirty="0" smtClean="0"/>
              <a:t>Los sistemas de pago en Colombia</a:t>
            </a:r>
          </a:p>
          <a:p>
            <a:pPr marL="762000" indent="-762000" algn="just" eaLnBrk="1" hangingPunct="1">
              <a:lnSpc>
                <a:spcPct val="90000"/>
              </a:lnSpc>
              <a:buFontTx/>
              <a:buAutoNum type="romanUcPeriod"/>
              <a:defRPr/>
            </a:pPr>
            <a:r>
              <a:rPr lang="es-MX" sz="2600" dirty="0" smtClean="0"/>
              <a:t>Mecanismos de provisión de liquidez del Banco de la República al sistema de pagos y al sistema de liquidación de valores</a:t>
            </a:r>
          </a:p>
          <a:p>
            <a:pPr marL="762000" indent="-762000" algn="just" eaLnBrk="1" hangingPunct="1">
              <a:lnSpc>
                <a:spcPct val="90000"/>
              </a:lnSpc>
              <a:buFontTx/>
              <a:buAutoNum type="romanUcPeriod"/>
              <a:defRPr/>
            </a:pPr>
            <a:r>
              <a:rPr lang="es-MX" sz="2600" dirty="0" smtClean="0"/>
              <a:t>Marco legal de la regulación, la supervisión y el  seguimiento a los sistemas de pago en Colombia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076">
                                            <p:txEl>
                                              <p:pRg st="2" end="2"/>
                                            </p:txEl>
                                          </p:spTgt>
                                        </p:tgtEl>
                                        <p:attrNameLst>
                                          <p:attrName>style.visibility</p:attrName>
                                        </p:attrNameLst>
                                      </p:cBhvr>
                                      <p:to>
                                        <p:strVal val="visible"/>
                                      </p:to>
                                    </p:set>
                                    <p:animEffect transition="in" filter="box(in)">
                                      <p:cBhvr>
                                        <p:cTn id="7" dur="500"/>
                                        <p:tgtEl>
                                          <p:spTgt spid="307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076">
                                            <p:txEl>
                                              <p:pRg st="3" end="3"/>
                                            </p:txEl>
                                          </p:spTgt>
                                        </p:tgtEl>
                                        <p:attrNameLst>
                                          <p:attrName>style.visibility</p:attrName>
                                        </p:attrNameLst>
                                      </p:cBhvr>
                                      <p:to>
                                        <p:strVal val="visible"/>
                                      </p:to>
                                    </p:set>
                                    <p:animEffect transition="in" filter="box(in)">
                                      <p:cBhvr>
                                        <p:cTn id="12" dur="500"/>
                                        <p:tgtEl>
                                          <p:spTgt spid="307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076">
                                            <p:txEl>
                                              <p:pRg st="4" end="4"/>
                                            </p:txEl>
                                          </p:spTgt>
                                        </p:tgtEl>
                                        <p:attrNameLst>
                                          <p:attrName>style.visibility</p:attrName>
                                        </p:attrNameLst>
                                      </p:cBhvr>
                                      <p:to>
                                        <p:strVal val="visible"/>
                                      </p:to>
                                    </p:set>
                                    <p:animEffect transition="in" filter="box(in)">
                                      <p:cBhvr>
                                        <p:cTn id="17" dur="500"/>
                                        <p:tgtEl>
                                          <p:spTgt spid="307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076">
                                            <p:txEl>
                                              <p:pRg st="5" end="5"/>
                                            </p:txEl>
                                          </p:spTgt>
                                        </p:tgtEl>
                                        <p:attrNameLst>
                                          <p:attrName>style.visibility</p:attrName>
                                        </p:attrNameLst>
                                      </p:cBhvr>
                                      <p:to>
                                        <p:strVal val="visible"/>
                                      </p:to>
                                    </p:set>
                                    <p:animEffect transition="in" filter="box(in)">
                                      <p:cBhvr>
                                        <p:cTn id="22" dur="500"/>
                                        <p:tgtEl>
                                          <p:spTgt spid="307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971550" y="5492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100" b="1" u="none">
              <a:solidFill>
                <a:srgbClr val="004677"/>
              </a:solidFill>
              <a:latin typeface="Arial Narrow" pitchFamily="34" charset="0"/>
            </a:endParaRPr>
          </a:p>
        </p:txBody>
      </p:sp>
      <p:sp>
        <p:nvSpPr>
          <p:cNvPr id="21507" name="Rectangle 3"/>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21508" name="2 Marcador de contenido"/>
          <p:cNvSpPr>
            <a:spLocks noGrp="1"/>
          </p:cNvSpPr>
          <p:nvPr>
            <p:ph idx="4294967295"/>
          </p:nvPr>
        </p:nvSpPr>
        <p:spPr>
          <a:xfrm>
            <a:off x="250825" y="1557338"/>
            <a:ext cx="8893175" cy="4525962"/>
          </a:xfrm>
        </p:spPr>
        <p:txBody>
          <a:bodyPr/>
          <a:lstStyle/>
          <a:p>
            <a:pPr marL="1028700" lvl="1" indent="-571500" eaLnBrk="1" hangingPunct="1">
              <a:buClr>
                <a:schemeClr val="tx1"/>
              </a:buClr>
              <a:buFontTx/>
              <a:buAutoNum type="alphaUcPeriod"/>
            </a:pPr>
            <a:r>
              <a:rPr lang="es-MX" sz="2400" smtClean="0"/>
              <a:t>Los sistemas de pagos y la infraestructura del sector financiero</a:t>
            </a:r>
          </a:p>
          <a:p>
            <a:pPr marL="1028700" lvl="1" indent="-571500" eaLnBrk="1" hangingPunct="1">
              <a:buClr>
                <a:schemeClr val="tx1"/>
              </a:buClr>
              <a:buFontTx/>
              <a:buAutoNum type="alphaUcPeriod"/>
            </a:pPr>
            <a:r>
              <a:rPr lang="es-MX" sz="2400" smtClean="0"/>
              <a:t>Sistema de pago de alto valor</a:t>
            </a:r>
          </a:p>
          <a:p>
            <a:pPr marL="1028700" lvl="1" indent="-571500" eaLnBrk="1" hangingPunct="1">
              <a:buClr>
                <a:schemeClr val="tx1"/>
              </a:buClr>
              <a:buFontTx/>
              <a:buAutoNum type="alphaUcPeriod"/>
            </a:pPr>
            <a:r>
              <a:rPr lang="es-MX" sz="2400" smtClean="0"/>
              <a:t>Cámara de compensación de divisas</a:t>
            </a:r>
          </a:p>
          <a:p>
            <a:pPr marL="1028700" lvl="1" indent="-571500" eaLnBrk="1" hangingPunct="1">
              <a:buClr>
                <a:schemeClr val="tx1"/>
              </a:buClr>
              <a:buFontTx/>
              <a:buAutoNum type="alphaUcPeriod"/>
            </a:pPr>
            <a:r>
              <a:rPr lang="es-MX" sz="2400" smtClean="0"/>
              <a:t>Sistemas de pago de bajo valor </a:t>
            </a:r>
          </a:p>
          <a:p>
            <a:pPr marL="1028700" lvl="1" indent="-571500" eaLnBrk="1" hangingPunct="1">
              <a:buClr>
                <a:schemeClr val="tx1"/>
              </a:buClr>
              <a:buFontTx/>
              <a:buAutoNum type="alphaUcPeriod"/>
            </a:pPr>
            <a:r>
              <a:rPr lang="es-MX" sz="2400" smtClean="0"/>
              <a:t>Compensación y liquidación de valores y derivados financieros</a:t>
            </a:r>
          </a:p>
        </p:txBody>
      </p:sp>
      <p:sp>
        <p:nvSpPr>
          <p:cNvPr id="7" name="1 Título"/>
          <p:cNvSpPr txBox="1">
            <a:spLocks/>
          </p:cNvSpPr>
          <p:nvPr/>
        </p:nvSpPr>
        <p:spPr bwMode="auto">
          <a:xfrm>
            <a:off x="0" y="274638"/>
            <a:ext cx="9144000" cy="1143000"/>
          </a:xfrm>
          <a:prstGeom prst="rect">
            <a:avLst/>
          </a:prstGeom>
          <a:noFill/>
          <a:ln w="9525">
            <a:noFill/>
            <a:miter lim="800000"/>
            <a:headEnd/>
            <a:tailEnd/>
          </a:ln>
        </p:spPr>
        <p:txBody>
          <a:bodyPr anchor="ctr"/>
          <a:lstStyle/>
          <a:p>
            <a:pPr marL="857250" indent="-857250" algn="ctr">
              <a:buClr>
                <a:schemeClr val="tx1"/>
              </a:buClr>
              <a:buFontTx/>
              <a:buNone/>
              <a:defRPr/>
            </a:pPr>
            <a:r>
              <a:rPr lang="es-MX" sz="3600" b="1" u="none" kern="0" dirty="0">
                <a:solidFill>
                  <a:srgbClr val="FF0000"/>
                </a:solidFill>
                <a:latin typeface="+mn-lt"/>
                <a:ea typeface="+mj-ea"/>
                <a:cs typeface="+mj-cs"/>
              </a:rPr>
              <a:t>II. Los sistemas de pago en Colombia</a:t>
            </a:r>
            <a:endParaRPr lang="en-US" sz="3600" b="1" u="none" kern="0" dirty="0">
              <a:solidFill>
                <a:srgbClr val="FF0000"/>
              </a:solidFill>
              <a:latin typeface="+mn-lt"/>
              <a:ea typeface="+mj-ea"/>
              <a:cs typeface="+mj-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971550" y="5492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100" b="1" u="none">
              <a:solidFill>
                <a:srgbClr val="004677"/>
              </a:solidFill>
              <a:latin typeface="Arial Narrow" pitchFamily="34" charset="0"/>
            </a:endParaRPr>
          </a:p>
        </p:txBody>
      </p:sp>
      <p:sp>
        <p:nvSpPr>
          <p:cNvPr id="22531" name="Rectangle 3"/>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22532" name="1 Título"/>
          <p:cNvSpPr txBox="1">
            <a:spLocks/>
          </p:cNvSpPr>
          <p:nvPr/>
        </p:nvSpPr>
        <p:spPr bwMode="auto">
          <a:xfrm>
            <a:off x="395288" y="333375"/>
            <a:ext cx="8296275" cy="1325563"/>
          </a:xfrm>
          <a:prstGeom prst="rect">
            <a:avLst/>
          </a:prstGeom>
          <a:noFill/>
          <a:ln w="9525">
            <a:noFill/>
            <a:miter lim="800000"/>
            <a:headEnd/>
            <a:tailEnd/>
          </a:ln>
        </p:spPr>
        <p:txBody>
          <a:bodyPr anchor="ctr"/>
          <a:lstStyle/>
          <a:p>
            <a:pPr marL="1524000" indent="-1524000" algn="ctr" eaLnBrk="0" hangingPunct="0">
              <a:lnSpc>
                <a:spcPct val="70000"/>
              </a:lnSpc>
              <a:buClr>
                <a:schemeClr val="tx1"/>
              </a:buClr>
              <a:buFont typeface="CopprplGoth BT" pitchFamily="34" charset="0"/>
              <a:buNone/>
              <a:defRPr/>
            </a:pPr>
            <a:r>
              <a:rPr lang="es-ES" sz="3800" b="1" u="none" dirty="0">
                <a:solidFill>
                  <a:srgbClr val="FF0000"/>
                </a:solidFill>
                <a:latin typeface="+mn-lt"/>
              </a:rPr>
              <a:t>III.   </a:t>
            </a:r>
            <a:r>
              <a:rPr lang="es-ES" sz="3600" b="1" u="none" dirty="0">
                <a:solidFill>
                  <a:srgbClr val="FF0000"/>
                </a:solidFill>
                <a:latin typeface="+mn-lt"/>
              </a:rPr>
              <a:t>Mecanismos de Provisión de liquidez del BRC a los </a:t>
            </a:r>
            <a:r>
              <a:rPr lang="es-ES" sz="3600" b="1" u="none" dirty="0" err="1">
                <a:solidFill>
                  <a:srgbClr val="FF0000"/>
                </a:solidFill>
                <a:latin typeface="+mn-lt"/>
              </a:rPr>
              <a:t>SPs</a:t>
            </a:r>
            <a:endParaRPr lang="en-US" sz="3600" b="1" u="none" dirty="0">
              <a:solidFill>
                <a:srgbClr val="FF0000"/>
              </a:solidFill>
              <a:latin typeface="+mn-lt"/>
            </a:endParaRPr>
          </a:p>
        </p:txBody>
      </p:sp>
      <p:sp>
        <p:nvSpPr>
          <p:cNvPr id="9" name="2 Marcador de contenido"/>
          <p:cNvSpPr>
            <a:spLocks noGrp="1"/>
          </p:cNvSpPr>
          <p:nvPr>
            <p:ph idx="4294967295"/>
          </p:nvPr>
        </p:nvSpPr>
        <p:spPr/>
        <p:txBody>
          <a:bodyPr/>
          <a:lstStyle/>
          <a:p>
            <a:pPr marL="1028700" lvl="1" indent="-571500" eaLnBrk="1" hangingPunct="1">
              <a:lnSpc>
                <a:spcPct val="60000"/>
              </a:lnSpc>
              <a:buClr>
                <a:schemeClr val="tx1"/>
              </a:buClr>
              <a:buFontTx/>
              <a:buAutoNum type="alphaUcPeriod"/>
            </a:pPr>
            <a:r>
              <a:rPr lang="es-ES" sz="2500" smtClean="0"/>
              <a:t>Repo Intradía</a:t>
            </a:r>
          </a:p>
          <a:p>
            <a:pPr marL="1028700" lvl="1" indent="-571500" eaLnBrk="1" hangingPunct="1">
              <a:lnSpc>
                <a:spcPct val="60000"/>
              </a:lnSpc>
              <a:buClr>
                <a:schemeClr val="tx1"/>
              </a:buClr>
              <a:buFontTx/>
              <a:buAutoNum type="alphaUcPeriod"/>
            </a:pPr>
            <a:r>
              <a:rPr lang="es-ES" sz="2500" smtClean="0"/>
              <a:t>OMAs</a:t>
            </a:r>
          </a:p>
          <a:p>
            <a:pPr marL="1028700" lvl="1" indent="-571500" eaLnBrk="1" hangingPunct="1">
              <a:lnSpc>
                <a:spcPct val="60000"/>
              </a:lnSpc>
              <a:buClr>
                <a:schemeClr val="tx1"/>
              </a:buClr>
              <a:buFontTx/>
              <a:buAutoNum type="alphaUcPeriod"/>
            </a:pPr>
            <a:r>
              <a:rPr lang="es-ES" sz="2500" smtClean="0"/>
              <a:t>Repo overnight por faltantes en compensación de cheques – primera y segunda sesión</a:t>
            </a:r>
          </a:p>
          <a:p>
            <a:pPr marL="1028700" lvl="1" indent="-571500" eaLnBrk="1" hangingPunct="1">
              <a:lnSpc>
                <a:spcPct val="60000"/>
              </a:lnSpc>
              <a:buClr>
                <a:schemeClr val="tx1"/>
              </a:buClr>
              <a:buFontTx/>
              <a:buAutoNum type="alphaUcPeriod"/>
            </a:pPr>
            <a:r>
              <a:rPr lang="es-ES" sz="2500" smtClean="0"/>
              <a:t>Encadenamiento de operaciones repo</a:t>
            </a:r>
          </a:p>
          <a:p>
            <a:pPr marL="1028700" lvl="1" indent="-571500" eaLnBrk="1" hangingPunct="1">
              <a:lnSpc>
                <a:spcPct val="60000"/>
              </a:lnSpc>
              <a:buClr>
                <a:schemeClr val="tx1"/>
              </a:buClr>
              <a:buFontTx/>
              <a:buAutoNum type="alphaUcPeriod"/>
            </a:pPr>
            <a:r>
              <a:rPr lang="es-ES" sz="2500" smtClean="0"/>
              <a:t>Mecanismos de agilización y optimización en la  liquidación en DCV y CUD</a:t>
            </a:r>
          </a:p>
          <a:p>
            <a:pPr marL="1028700" lvl="1" indent="-571500" eaLnBrk="1" hangingPunct="1">
              <a:lnSpc>
                <a:spcPct val="60000"/>
              </a:lnSpc>
              <a:buClr>
                <a:schemeClr val="tx1"/>
              </a:buClr>
              <a:buFontTx/>
              <a:buAutoNum type="alphaUcPeriod"/>
            </a:pPr>
            <a:r>
              <a:rPr lang="es-ES" sz="2500" smtClean="0"/>
              <a:t>Transferencia Temporal de Valores - TTV</a:t>
            </a:r>
          </a:p>
          <a:p>
            <a:pPr marL="1028700" lvl="1" indent="-571500" eaLnBrk="1" hangingPunct="1">
              <a:lnSpc>
                <a:spcPct val="60000"/>
              </a:lnSpc>
              <a:buClr>
                <a:schemeClr val="tx1"/>
              </a:buClr>
              <a:buFontTx/>
              <a:buAutoNum type="alphaUcPeriod"/>
            </a:pPr>
            <a:r>
              <a:rPr lang="es-ES" sz="2500" smtClean="0"/>
              <a:t>Sustitución de títulos en DCV</a:t>
            </a:r>
          </a:p>
          <a:p>
            <a:pPr marL="1028700" lvl="1" indent="-571500" eaLnBrk="1" hangingPunct="1">
              <a:lnSpc>
                <a:spcPct val="60000"/>
              </a:lnSpc>
              <a:buClr>
                <a:schemeClr val="tx1"/>
              </a:buClr>
              <a:buFontTx/>
              <a:buAutoNum type="alphaUcPeriod"/>
            </a:pPr>
            <a:r>
              <a:rPr lang="es-ES" sz="2500" smtClean="0"/>
              <a:t>Apoyos transitorios de liquidez</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ox(i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ox(in)">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box(in)">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box(in)">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box(in)">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box(in)">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box(in)">
                                      <p:cBhvr>
                                        <p:cTn id="37" dur="500"/>
                                        <p:tgtEl>
                                          <p:spTgt spid="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box(in)">
                                      <p:cBhvr>
                                        <p:cTn id="42"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971550" y="5492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100" b="1" u="none">
              <a:solidFill>
                <a:srgbClr val="004677"/>
              </a:solidFill>
              <a:latin typeface="Arial Narrow" pitchFamily="34" charset="0"/>
            </a:endParaRPr>
          </a:p>
        </p:txBody>
      </p:sp>
      <p:sp>
        <p:nvSpPr>
          <p:cNvPr id="23555" name="Rectangle 4"/>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3076" name="Rectangle 5"/>
          <p:cNvSpPr>
            <a:spLocks noGrp="1" noChangeArrowheads="1"/>
          </p:cNvSpPr>
          <p:nvPr>
            <p:ph type="body" idx="4294967295"/>
          </p:nvPr>
        </p:nvSpPr>
        <p:spPr>
          <a:xfrm>
            <a:off x="539750" y="333375"/>
            <a:ext cx="8229600" cy="5329238"/>
          </a:xfrm>
        </p:spPr>
        <p:txBody>
          <a:bodyPr/>
          <a:lstStyle/>
          <a:p>
            <a:pPr marL="762000" indent="-762000" algn="ctr" eaLnBrk="1" hangingPunct="1">
              <a:lnSpc>
                <a:spcPct val="90000"/>
              </a:lnSpc>
              <a:buFontTx/>
              <a:buNone/>
              <a:defRPr/>
            </a:pPr>
            <a:r>
              <a:rPr lang="es-MX" sz="3200" b="1" u="sng" dirty="0" smtClean="0">
                <a:solidFill>
                  <a:srgbClr val="FF0000"/>
                </a:solidFill>
                <a:effectLst>
                  <a:outerShdw blurRad="38100" dist="38100" dir="2700000" algn="tl">
                    <a:srgbClr val="000000">
                      <a:alpha val="43137"/>
                    </a:srgbClr>
                  </a:outerShdw>
                </a:effectLst>
              </a:rPr>
              <a:t>REPORTE DE SISTEMAS DE PAGO 2011</a:t>
            </a:r>
          </a:p>
          <a:p>
            <a:pPr marL="762000" indent="-762000" eaLnBrk="1" hangingPunct="1">
              <a:lnSpc>
                <a:spcPct val="90000"/>
              </a:lnSpc>
              <a:buFontTx/>
              <a:buNone/>
              <a:defRPr/>
            </a:pPr>
            <a:r>
              <a:rPr lang="es-MX" sz="2400" dirty="0" smtClean="0"/>
              <a:t>Presentación: Gerente General del BR</a:t>
            </a:r>
          </a:p>
          <a:p>
            <a:pPr marL="762000" indent="-762000" eaLnBrk="1" hangingPunct="1">
              <a:lnSpc>
                <a:spcPct val="90000"/>
              </a:lnSpc>
              <a:buFontTx/>
              <a:buAutoNum type="romanUcPeriod"/>
              <a:defRPr/>
            </a:pPr>
            <a:r>
              <a:rPr lang="es-MX" sz="2400" dirty="0" smtClean="0"/>
              <a:t>Los sistemas de pago en Colombia</a:t>
            </a:r>
            <a:endParaRPr lang="en-US" sz="2400" dirty="0" smtClean="0"/>
          </a:p>
          <a:p>
            <a:pPr marL="762000" indent="-762000" algn="just" eaLnBrk="1" hangingPunct="1">
              <a:lnSpc>
                <a:spcPct val="90000"/>
              </a:lnSpc>
              <a:buFontTx/>
              <a:buAutoNum type="romanUcPeriod"/>
              <a:defRPr/>
            </a:pPr>
            <a:r>
              <a:rPr lang="es-MX" sz="2400" dirty="0" smtClean="0"/>
              <a:t>Medidas implementadas por el Banco de la República para optimizar el funcionamiento del sistema de pagos de alto valor (CUD)</a:t>
            </a:r>
          </a:p>
          <a:p>
            <a:pPr marL="762000" indent="-762000" algn="just" eaLnBrk="1" hangingPunct="1">
              <a:lnSpc>
                <a:spcPct val="90000"/>
              </a:lnSpc>
              <a:buFontTx/>
              <a:buAutoNum type="romanUcPeriod"/>
              <a:defRPr/>
            </a:pPr>
            <a:r>
              <a:rPr lang="es-MX" sz="2400" dirty="0" smtClean="0"/>
              <a:t>El Banco de la República y el seguimiento a la infraestructura financiera del país</a:t>
            </a:r>
          </a:p>
          <a:p>
            <a:pPr marL="1160463" lvl="2" indent="-360363" algn="just" eaLnBrk="1" hangingPunct="1">
              <a:lnSpc>
                <a:spcPct val="90000"/>
              </a:lnSpc>
              <a:defRPr/>
            </a:pPr>
            <a:r>
              <a:rPr lang="es-MX" sz="1800" dirty="0" smtClean="0"/>
              <a:t>La importancia de la conectividad en la identificación y medición de fuentes de riesgo sistémico</a:t>
            </a:r>
          </a:p>
          <a:p>
            <a:pPr marL="1160463" lvl="2" indent="-360363" algn="just" eaLnBrk="1" hangingPunct="1">
              <a:lnSpc>
                <a:spcPct val="90000"/>
              </a:lnSpc>
              <a:defRPr/>
            </a:pPr>
            <a:r>
              <a:rPr lang="es-MX" sz="1800" dirty="0" smtClean="0"/>
              <a:t>Aplicación de topología de redes y modelos de simulación para sistemas de pagos</a:t>
            </a:r>
          </a:p>
          <a:p>
            <a:pPr marL="1160463" lvl="2" indent="-360363" algn="just" eaLnBrk="1" hangingPunct="1">
              <a:lnSpc>
                <a:spcPct val="90000"/>
              </a:lnSpc>
              <a:defRPr/>
            </a:pPr>
            <a:r>
              <a:rPr lang="es-MX" sz="1800" dirty="0" smtClean="0"/>
              <a:t>Fuentes de liquidez en el sistema de pagos de alto valor de Colombia</a:t>
            </a:r>
          </a:p>
          <a:p>
            <a:pPr marL="1162050" lvl="1" indent="-762000" algn="just" eaLnBrk="1" hangingPunct="1">
              <a:lnSpc>
                <a:spcPct val="90000"/>
              </a:lnSpc>
              <a:buFontTx/>
              <a:buAutoNum type="romanUcPeriod"/>
              <a:defRPr/>
            </a:pPr>
            <a:endParaRPr lang="es-MX" sz="2200" b="1" dirty="0" smtClean="0">
              <a:effectLst>
                <a:outerShdw blurRad="38100" dist="38100" dir="2700000" algn="tl">
                  <a:srgbClr val="C0C0C0"/>
                </a:outerShdw>
              </a:effectLst>
              <a:latin typeface="CopprplGoth BT"/>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ChangeArrowheads="1"/>
          </p:cNvSpPr>
          <p:nvPr/>
        </p:nvSpPr>
        <p:spPr bwMode="auto">
          <a:xfrm>
            <a:off x="971550" y="5492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100" b="1" u="none">
              <a:solidFill>
                <a:srgbClr val="004677"/>
              </a:solidFill>
              <a:latin typeface="Arial Narrow" pitchFamily="34" charset="0"/>
            </a:endParaRPr>
          </a:p>
        </p:txBody>
      </p:sp>
      <p:sp>
        <p:nvSpPr>
          <p:cNvPr id="30723" name="Rectangle 4"/>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3076" name="Rectangle 5"/>
          <p:cNvSpPr>
            <a:spLocks noGrp="1" noChangeArrowheads="1"/>
          </p:cNvSpPr>
          <p:nvPr>
            <p:ph type="body" idx="4294967295"/>
          </p:nvPr>
        </p:nvSpPr>
        <p:spPr>
          <a:xfrm>
            <a:off x="539750" y="188913"/>
            <a:ext cx="8229600" cy="5473700"/>
          </a:xfrm>
        </p:spPr>
        <p:txBody>
          <a:bodyPr/>
          <a:lstStyle/>
          <a:p>
            <a:pPr marL="762000" indent="-762000" algn="ctr" eaLnBrk="1" hangingPunct="1">
              <a:lnSpc>
                <a:spcPct val="90000"/>
              </a:lnSpc>
              <a:buFontTx/>
              <a:buNone/>
              <a:defRPr/>
            </a:pPr>
            <a:r>
              <a:rPr lang="es-MX" sz="3200" b="1" u="sng" dirty="0" smtClean="0">
                <a:solidFill>
                  <a:srgbClr val="FF0000"/>
                </a:solidFill>
                <a:effectLst>
                  <a:outerShdw blurRad="38100" dist="38100" dir="2700000" algn="tl">
                    <a:srgbClr val="000000">
                      <a:alpha val="43137"/>
                    </a:srgbClr>
                  </a:outerShdw>
                </a:effectLst>
              </a:rPr>
              <a:t>REPORTE DE SISTEMAS DE PAGO 2011</a:t>
            </a:r>
          </a:p>
          <a:p>
            <a:pPr marL="762000" indent="-762000" eaLnBrk="1" hangingPunct="1">
              <a:lnSpc>
                <a:spcPct val="90000"/>
              </a:lnSpc>
              <a:buFontTx/>
              <a:buNone/>
              <a:defRPr/>
            </a:pPr>
            <a:r>
              <a:rPr lang="es-MX" sz="2400" dirty="0" smtClean="0"/>
              <a:t>Presentación: Gerente General del BR</a:t>
            </a:r>
          </a:p>
          <a:p>
            <a:pPr marL="762000" indent="-762000" eaLnBrk="1" hangingPunct="1">
              <a:lnSpc>
                <a:spcPct val="90000"/>
              </a:lnSpc>
              <a:buFontTx/>
              <a:buAutoNum type="romanUcPeriod"/>
              <a:defRPr/>
            </a:pPr>
            <a:r>
              <a:rPr lang="es-MX" sz="2400" dirty="0" smtClean="0"/>
              <a:t>Los sistemas de pago en Colombia</a:t>
            </a:r>
            <a:endParaRPr lang="en-US" sz="2400" dirty="0" smtClean="0"/>
          </a:p>
          <a:p>
            <a:pPr marL="762000" indent="-762000" algn="just" eaLnBrk="1" hangingPunct="1">
              <a:lnSpc>
                <a:spcPct val="90000"/>
              </a:lnSpc>
              <a:buFontTx/>
              <a:buAutoNum type="romanUcPeriod"/>
              <a:defRPr/>
            </a:pPr>
            <a:r>
              <a:rPr lang="es-MX" sz="2400" dirty="0" smtClean="0"/>
              <a:t>Medidas implementadas por el Banco de la República para optimizar el funcionamiento del sistema de pagos de alto valor (CUD)</a:t>
            </a:r>
          </a:p>
          <a:p>
            <a:pPr marL="762000" indent="-762000" algn="just" eaLnBrk="1" hangingPunct="1">
              <a:lnSpc>
                <a:spcPct val="90000"/>
              </a:lnSpc>
              <a:buFontTx/>
              <a:buAutoNum type="romanUcPeriod"/>
              <a:defRPr/>
            </a:pPr>
            <a:r>
              <a:rPr lang="es-MX" sz="2400" b="1" dirty="0" smtClean="0">
                <a:solidFill>
                  <a:srgbClr val="FF0000"/>
                </a:solidFill>
              </a:rPr>
              <a:t>El Banco de la República y el seguimiento a la infraestructura financiera del país</a:t>
            </a:r>
          </a:p>
          <a:p>
            <a:pPr marL="1160463" lvl="2" indent="-360363" algn="just" eaLnBrk="1" hangingPunct="1">
              <a:lnSpc>
                <a:spcPct val="90000"/>
              </a:lnSpc>
              <a:defRPr/>
            </a:pPr>
            <a:r>
              <a:rPr lang="es-MX" sz="1800" dirty="0" smtClean="0"/>
              <a:t>La importancia de la conectividad en la identificación y medición de fuentes de riesgo sistémico</a:t>
            </a:r>
          </a:p>
          <a:p>
            <a:pPr marL="1160463" lvl="2" indent="-360363" algn="just" eaLnBrk="1" hangingPunct="1">
              <a:lnSpc>
                <a:spcPct val="90000"/>
              </a:lnSpc>
              <a:defRPr/>
            </a:pPr>
            <a:r>
              <a:rPr lang="es-MX" sz="1800" dirty="0" smtClean="0"/>
              <a:t>Aplicación de topología de redes y modelos de simulación para sistemas de pagos</a:t>
            </a:r>
          </a:p>
          <a:p>
            <a:pPr marL="1160463" lvl="2" indent="-360363" algn="just" eaLnBrk="1" hangingPunct="1">
              <a:lnSpc>
                <a:spcPct val="90000"/>
              </a:lnSpc>
              <a:defRPr/>
            </a:pPr>
            <a:r>
              <a:rPr lang="es-MX" sz="1800" dirty="0" smtClean="0"/>
              <a:t>Fuentes de liquidez en el sistema de pagos de alto valor de Colombia</a:t>
            </a:r>
          </a:p>
          <a:p>
            <a:pPr marL="1162050" lvl="1" indent="-762000" algn="just" eaLnBrk="1" hangingPunct="1">
              <a:lnSpc>
                <a:spcPct val="90000"/>
              </a:lnSpc>
              <a:buFontTx/>
              <a:buAutoNum type="romanUcPeriod"/>
              <a:defRPr/>
            </a:pPr>
            <a:endParaRPr lang="es-MX" sz="2200" b="1" dirty="0" smtClean="0">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4294967295"/>
          </p:nvPr>
        </p:nvSpPr>
        <p:spPr>
          <a:xfrm>
            <a:off x="684213" y="1341438"/>
            <a:ext cx="8064500" cy="5040312"/>
          </a:xfrm>
        </p:spPr>
        <p:txBody>
          <a:bodyPr/>
          <a:lstStyle/>
          <a:p>
            <a:pPr marL="609600" indent="-609600" algn="just" eaLnBrk="1" hangingPunct="1">
              <a:lnSpc>
                <a:spcPct val="80000"/>
              </a:lnSpc>
              <a:buClr>
                <a:srgbClr val="0033CC"/>
              </a:buClr>
              <a:buFontTx/>
              <a:buNone/>
            </a:pPr>
            <a:r>
              <a:rPr lang="es-MX" sz="2400" i="1" dirty="0" smtClean="0">
                <a:solidFill>
                  <a:srgbClr val="172CC5"/>
                </a:solidFill>
              </a:rPr>
              <a:t>1.	</a:t>
            </a:r>
            <a:r>
              <a:rPr lang="es-MX" sz="2400" i="1" u="sng" dirty="0" smtClean="0">
                <a:solidFill>
                  <a:srgbClr val="172CC5"/>
                </a:solidFill>
              </a:rPr>
              <a:t>Definición y alcance del “Seguimiento a los sistemas de pago y de liquidación” (</a:t>
            </a:r>
            <a:r>
              <a:rPr lang="es-MX" sz="2400" i="1" u="sng" dirty="0" err="1" smtClean="0">
                <a:solidFill>
                  <a:srgbClr val="172CC5"/>
                </a:solidFill>
              </a:rPr>
              <a:t>oversight</a:t>
            </a:r>
            <a:r>
              <a:rPr lang="es-MX" sz="2400" i="1" u="sng" dirty="0" smtClean="0">
                <a:solidFill>
                  <a:srgbClr val="172CC5"/>
                </a:solidFill>
              </a:rPr>
              <a:t>)</a:t>
            </a:r>
          </a:p>
          <a:p>
            <a:pPr marL="609600" indent="-609600" algn="just" eaLnBrk="1" hangingPunct="1">
              <a:lnSpc>
                <a:spcPct val="80000"/>
              </a:lnSpc>
              <a:buClr>
                <a:srgbClr val="0033CC"/>
              </a:buClr>
              <a:buFontTx/>
              <a:buNone/>
            </a:pPr>
            <a:r>
              <a:rPr lang="es-ES" sz="2400" dirty="0" smtClean="0"/>
              <a:t>2.	Aspectos legales e institucionales en Colombia</a:t>
            </a:r>
          </a:p>
          <a:p>
            <a:pPr marL="609600" indent="-609600" algn="just" eaLnBrk="1" hangingPunct="1">
              <a:lnSpc>
                <a:spcPct val="80000"/>
              </a:lnSpc>
              <a:buClr>
                <a:srgbClr val="0033CC"/>
              </a:buClr>
              <a:buFontTx/>
              <a:buNone/>
            </a:pPr>
            <a:r>
              <a:rPr lang="es-ES" sz="2400" dirty="0" smtClean="0"/>
              <a:t>3.	Algunos logros destacados hasta la fecha (sintetizados en los Reporte de sistemas de pago 2010, 2011, 2012)</a:t>
            </a:r>
          </a:p>
          <a:p>
            <a:pPr marL="609600" indent="-609600" algn="just" eaLnBrk="1" hangingPunct="1">
              <a:lnSpc>
                <a:spcPct val="80000"/>
              </a:lnSpc>
              <a:buClr>
                <a:srgbClr val="0033CC"/>
              </a:buClr>
              <a:buFontTx/>
              <a:buNone/>
            </a:pPr>
            <a:endParaRPr lang="es-ES" sz="2400" dirty="0" smtClean="0"/>
          </a:p>
          <a:p>
            <a:pPr marL="609600" indent="-609600" eaLnBrk="1" hangingPunct="1">
              <a:lnSpc>
                <a:spcPct val="80000"/>
              </a:lnSpc>
              <a:buClr>
                <a:srgbClr val="0033CC"/>
              </a:buClr>
              <a:buFontTx/>
              <a:buNone/>
            </a:pPr>
            <a:endParaRPr lang="es-MX" sz="2400" dirty="0" smtClean="0"/>
          </a:p>
        </p:txBody>
      </p:sp>
      <p:sp>
        <p:nvSpPr>
          <p:cNvPr id="655363" name="Rectangle 3"/>
          <p:cNvSpPr>
            <a:spLocks noGrp="1" noChangeArrowheads="1"/>
          </p:cNvSpPr>
          <p:nvPr>
            <p:ph type="title" idx="4294967295"/>
          </p:nvPr>
        </p:nvSpPr>
        <p:spPr>
          <a:xfrm>
            <a:off x="827088" y="260350"/>
            <a:ext cx="7777162" cy="620713"/>
          </a:xfrm>
        </p:spPr>
        <p:txBody>
          <a:bodyPr anchor="b"/>
          <a:lstStyle/>
          <a:p>
            <a:pPr eaLnBrk="1" hangingPunct="1">
              <a:defRPr/>
            </a:pPr>
            <a:r>
              <a:rPr lang="es-MX" sz="4000" b="1" smtClean="0">
                <a:effectLst>
                  <a:outerShdw blurRad="38100" dist="38100" dir="2700000" algn="tl">
                    <a:srgbClr val="C0C0C0"/>
                  </a:outerShdw>
                </a:effectLst>
              </a:rPr>
              <a:t>Agenda de la Presentación</a:t>
            </a:r>
            <a:endParaRPr lang="es-ES" sz="4000" b="1" smtClean="0">
              <a:effectLst>
                <a:outerShdw blurRad="38100" dist="38100" dir="2700000" algn="tl">
                  <a:srgbClr val="C0C0C0"/>
                </a:outerShdw>
              </a:effectLst>
            </a:endParaRPr>
          </a:p>
        </p:txBody>
      </p:sp>
    </p:spTree>
  </p:cSld>
  <p:clrMapOvr>
    <a:masterClrMapping/>
  </p:clrMapOvr>
  <p:transition>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971550" y="5492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100" b="1" u="none">
              <a:solidFill>
                <a:srgbClr val="004677"/>
              </a:solidFill>
              <a:latin typeface="Arial Narrow" pitchFamily="34" charset="0"/>
            </a:endParaRPr>
          </a:p>
        </p:txBody>
      </p:sp>
      <p:sp>
        <p:nvSpPr>
          <p:cNvPr id="31747" name="Rectangle 3"/>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6" name="1 Título"/>
          <p:cNvSpPr txBox="1">
            <a:spLocks/>
          </p:cNvSpPr>
          <p:nvPr/>
        </p:nvSpPr>
        <p:spPr bwMode="auto">
          <a:xfrm>
            <a:off x="0" y="188913"/>
            <a:ext cx="9144000" cy="1325562"/>
          </a:xfrm>
          <a:prstGeom prst="rect">
            <a:avLst/>
          </a:prstGeom>
          <a:noFill/>
          <a:ln w="9525">
            <a:noFill/>
            <a:miter lim="800000"/>
            <a:headEnd/>
            <a:tailEnd/>
          </a:ln>
          <a:effectLst/>
        </p:spPr>
        <p:txBody>
          <a:bodyPr anchor="ctr"/>
          <a:lstStyle/>
          <a:p>
            <a:pPr algn="ctr" eaLnBrk="0" hangingPunct="0">
              <a:lnSpc>
                <a:spcPct val="70000"/>
              </a:lnSpc>
              <a:buClr>
                <a:schemeClr val="tx1"/>
              </a:buClr>
              <a:buFontTx/>
              <a:buNone/>
              <a:defRPr/>
            </a:pPr>
            <a:r>
              <a:rPr lang="es-ES" sz="3600" b="1" u="none" dirty="0">
                <a:solidFill>
                  <a:schemeClr val="tx1"/>
                </a:solidFill>
                <a:effectLst>
                  <a:outerShdw blurRad="38100" dist="38100" dir="2700000" algn="tl">
                    <a:srgbClr val="000000">
                      <a:alpha val="43137"/>
                    </a:srgbClr>
                  </a:outerShdw>
                </a:effectLst>
              </a:rPr>
              <a:t>III. El Banco de la República y el seguimiento a la infraestructura financiera del país</a:t>
            </a:r>
            <a:endParaRPr lang="en-US" sz="3600" b="1" u="none" dirty="0">
              <a:solidFill>
                <a:schemeClr val="tx1"/>
              </a:solidFill>
              <a:effectLst>
                <a:outerShdw blurRad="38100" dist="38100" dir="2700000" algn="tl">
                  <a:srgbClr val="000000">
                    <a:alpha val="43137"/>
                  </a:srgbClr>
                </a:outerShdw>
              </a:effectLst>
            </a:endParaRPr>
          </a:p>
        </p:txBody>
      </p:sp>
      <p:sp>
        <p:nvSpPr>
          <p:cNvPr id="7" name="2 Marcador de contenido"/>
          <p:cNvSpPr txBox="1">
            <a:spLocks/>
          </p:cNvSpPr>
          <p:nvPr/>
        </p:nvSpPr>
        <p:spPr bwMode="auto">
          <a:xfrm>
            <a:off x="250825" y="1628775"/>
            <a:ext cx="8642350" cy="4752975"/>
          </a:xfrm>
          <a:prstGeom prst="rect">
            <a:avLst/>
          </a:prstGeom>
          <a:noFill/>
          <a:ln w="9525">
            <a:noFill/>
            <a:miter lim="800000"/>
            <a:headEnd/>
            <a:tailEnd/>
          </a:ln>
        </p:spPr>
        <p:txBody>
          <a:bodyPr/>
          <a:lstStyle/>
          <a:p>
            <a:pPr marL="361950" lvl="1" indent="-361950" algn="just">
              <a:lnSpc>
                <a:spcPct val="80000"/>
              </a:lnSpc>
              <a:spcBef>
                <a:spcPct val="20000"/>
              </a:spcBef>
              <a:spcAft>
                <a:spcPct val="50000"/>
              </a:spcAft>
              <a:buFontTx/>
              <a:buChar char="-"/>
              <a:defRPr/>
            </a:pPr>
            <a:r>
              <a:rPr lang="es-ES" sz="2000" u="none" kern="0" dirty="0">
                <a:solidFill>
                  <a:schemeClr val="tx1"/>
                </a:solidFill>
                <a:effectLst>
                  <a:outerShdw blurRad="38100" dist="38100" dir="2700000" algn="tl">
                    <a:srgbClr val="C0C0C0"/>
                  </a:outerShdw>
                </a:effectLst>
                <a:latin typeface="+mn-lt"/>
              </a:rPr>
              <a:t>Varios trabajos de investigación que tienen en común la aplicación de modernas técnicas de análisis, como son la topología de redes y los modelos de simulación, al sistema de pagos de alto valor colombiano (CUD) para identificar las entidades financieras de mayor importancia sistémica. Y un trabajo empírico sobre fuentes de liquidez en el SP.</a:t>
            </a:r>
          </a:p>
          <a:p>
            <a:pPr marL="361950" lvl="1" indent="-361950" algn="just">
              <a:lnSpc>
                <a:spcPct val="80000"/>
              </a:lnSpc>
              <a:spcBef>
                <a:spcPct val="20000"/>
              </a:spcBef>
              <a:spcAft>
                <a:spcPct val="50000"/>
              </a:spcAft>
              <a:buFontTx/>
              <a:buChar char="-"/>
              <a:defRPr/>
            </a:pPr>
            <a:r>
              <a:rPr lang="es-ES" sz="2000" u="none" kern="0" dirty="0">
                <a:solidFill>
                  <a:schemeClr val="tx1"/>
                </a:solidFill>
                <a:effectLst>
                  <a:outerShdw blurRad="38100" dist="38100" dir="2700000" algn="tl">
                    <a:srgbClr val="C0C0C0"/>
                  </a:outerShdw>
                </a:effectLst>
                <a:latin typeface="+mn-lt"/>
              </a:rPr>
              <a:t>Este tipo de análisis reconoce que las relaciones e interconexiones entre entidades son tan importantes como el tamaño mismo de las instituciones.</a:t>
            </a:r>
          </a:p>
          <a:p>
            <a:pPr marL="361950" lvl="1" indent="-361950" algn="just">
              <a:lnSpc>
                <a:spcPct val="80000"/>
              </a:lnSpc>
              <a:spcBef>
                <a:spcPct val="20000"/>
              </a:spcBef>
              <a:spcAft>
                <a:spcPct val="50000"/>
              </a:spcAft>
              <a:buFontTx/>
              <a:buChar char="-"/>
              <a:defRPr/>
            </a:pPr>
            <a:r>
              <a:rPr lang="es-ES" sz="2000" u="none" kern="0" dirty="0">
                <a:solidFill>
                  <a:schemeClr val="tx1"/>
                </a:solidFill>
                <a:effectLst>
                  <a:outerShdw blurRad="38100" dist="38100" dir="2700000" algn="tl">
                    <a:srgbClr val="C0C0C0"/>
                  </a:outerShdw>
                </a:effectLst>
                <a:latin typeface="+mn-lt"/>
              </a:rPr>
              <a:t>Y provee herramientas para el análisis de la estabilidad del sistema de pagos, como insumo clave para la estabilidad financiera, con base en la evaluación de: </a:t>
            </a:r>
          </a:p>
          <a:p>
            <a:pPr marL="819150" lvl="2" indent="-361950" algn="just">
              <a:lnSpc>
                <a:spcPct val="80000"/>
              </a:lnSpc>
              <a:spcBef>
                <a:spcPct val="20000"/>
              </a:spcBef>
              <a:spcAft>
                <a:spcPct val="50000"/>
              </a:spcAft>
              <a:buFontTx/>
              <a:buChar char="-"/>
              <a:defRPr/>
            </a:pPr>
            <a:r>
              <a:rPr lang="es-ES" sz="1800" u="none" kern="0" dirty="0">
                <a:solidFill>
                  <a:schemeClr val="tx1"/>
                </a:solidFill>
                <a:effectLst>
                  <a:outerShdw blurRad="38100" dist="38100" dir="2700000" algn="tl">
                    <a:srgbClr val="C0C0C0"/>
                  </a:outerShdw>
                </a:effectLst>
                <a:latin typeface="+mn-lt"/>
              </a:rPr>
              <a:t>la capacidad del sistema en su conjunto y de entidades financieras individuales para resistir el contagio y mitigar riesgos de  liquidez,</a:t>
            </a:r>
          </a:p>
          <a:p>
            <a:pPr marL="819150" lvl="2" indent="-361950" algn="just">
              <a:lnSpc>
                <a:spcPct val="80000"/>
              </a:lnSpc>
              <a:spcBef>
                <a:spcPct val="20000"/>
              </a:spcBef>
              <a:spcAft>
                <a:spcPct val="50000"/>
              </a:spcAft>
              <a:buFontTx/>
              <a:buChar char="-"/>
              <a:defRPr/>
            </a:pPr>
            <a:r>
              <a:rPr lang="es-ES" sz="1800" u="none" kern="0" dirty="0">
                <a:solidFill>
                  <a:schemeClr val="tx1"/>
                </a:solidFill>
                <a:effectLst>
                  <a:outerShdw blurRad="38100" dist="38100" dir="2700000" algn="tl">
                    <a:srgbClr val="C0C0C0"/>
                  </a:outerShdw>
                </a:effectLst>
                <a:latin typeface="+mn-lt"/>
              </a:rPr>
              <a:t>la suficiencia y el alcance de los mecanismos de provisión de liquidez  disponibles en el mercado y en el banco central –ordinaria y contingente- ante un choque sistémico.</a:t>
            </a:r>
          </a:p>
          <a:p>
            <a:pPr marL="361950" lvl="1" indent="-361950" algn="just">
              <a:lnSpc>
                <a:spcPct val="80000"/>
              </a:lnSpc>
              <a:spcBef>
                <a:spcPct val="20000"/>
              </a:spcBef>
              <a:spcAft>
                <a:spcPct val="50000"/>
              </a:spcAft>
              <a:buFontTx/>
              <a:buChar char="-"/>
              <a:defRPr/>
            </a:pPr>
            <a:endParaRPr lang="es-ES" sz="2000" u="none" kern="0" dirty="0">
              <a:solidFill>
                <a:schemeClr val="tx1"/>
              </a:solidFill>
              <a:effectLst>
                <a:outerShdw blurRad="38100" dist="38100" dir="2700000" algn="tl">
                  <a:srgbClr val="C0C0C0"/>
                </a:outerShdw>
              </a:effectLst>
              <a:latin typeface="+mn-lt"/>
            </a:endParaRPr>
          </a:p>
          <a:p>
            <a:pPr marL="819150" lvl="2" indent="-361950" algn="just">
              <a:lnSpc>
                <a:spcPct val="80000"/>
              </a:lnSpc>
              <a:spcBef>
                <a:spcPct val="20000"/>
              </a:spcBef>
              <a:spcAft>
                <a:spcPct val="50000"/>
              </a:spcAft>
              <a:buFontTx/>
              <a:buChar char="-"/>
              <a:defRPr/>
            </a:pPr>
            <a:endParaRPr lang="es-ES" sz="2000" u="none" kern="0" dirty="0">
              <a:solidFill>
                <a:schemeClr val="tx1"/>
              </a:solidFill>
              <a:effectLst>
                <a:outerShdw blurRad="38100" dist="38100" dir="2700000" algn="tl">
                  <a:srgbClr val="C0C0C0"/>
                </a:outerShdw>
              </a:effectLst>
              <a:latin typeface="+mn-lt"/>
            </a:endParaRPr>
          </a:p>
          <a:p>
            <a:pPr marL="819150" lvl="2" indent="-361950" algn="just">
              <a:lnSpc>
                <a:spcPct val="80000"/>
              </a:lnSpc>
              <a:spcBef>
                <a:spcPct val="20000"/>
              </a:spcBef>
              <a:spcAft>
                <a:spcPct val="50000"/>
              </a:spcAft>
              <a:buFontTx/>
              <a:buChar char="-"/>
              <a:defRPr/>
            </a:pPr>
            <a:endParaRPr lang="es-ES" sz="2000" u="none" kern="0" dirty="0">
              <a:solidFill>
                <a:schemeClr val="tx1"/>
              </a:solidFill>
              <a:effectLst>
                <a:outerShdw blurRad="38100" dist="38100" dir="2700000" algn="tl">
                  <a:srgbClr val="C0C0C0"/>
                </a:outerShdw>
              </a:effectLst>
              <a:latin typeface="+mn-lt"/>
            </a:endParaRPr>
          </a:p>
        </p:txBody>
      </p:sp>
      <p:sp>
        <p:nvSpPr>
          <p:cNvPr id="31750" name="Rectangle 4"/>
          <p:cNvSpPr>
            <a:spLocks noChangeArrowheads="1"/>
          </p:cNvSpPr>
          <p:nvPr/>
        </p:nvSpPr>
        <p:spPr bwMode="auto">
          <a:xfrm>
            <a:off x="1116013" y="6500813"/>
            <a:ext cx="8027987" cy="338137"/>
          </a:xfrm>
          <a:prstGeom prst="rect">
            <a:avLst/>
          </a:prstGeom>
          <a:noFill/>
          <a:ln w="9525">
            <a:noFill/>
            <a:miter lim="800000"/>
            <a:headEnd/>
            <a:tailEnd/>
          </a:ln>
        </p:spPr>
        <p:txBody>
          <a:bodyPr anchor="ctr">
            <a:spAutoFit/>
          </a:bodyPr>
          <a:lstStyle/>
          <a:p>
            <a:pPr algn="just">
              <a:buFontTx/>
              <a:buNone/>
            </a:pPr>
            <a:r>
              <a:rPr lang="es-CO" sz="1600" u="none">
                <a:solidFill>
                  <a:schemeClr val="tx1"/>
                </a:solidFill>
                <a:latin typeface="Times New Roman" pitchFamily="18" charset="0"/>
                <a:ea typeface="Calibri" pitchFamily="34" charset="0"/>
                <a:cs typeface="Times New Roman" pitchFamily="18" charset="0"/>
              </a:rPr>
              <a:t>Con base en documentos de Cepeda (2008), Machado et al. (2010) y León et al. (2011).</a:t>
            </a:r>
            <a:endParaRPr lang="es-CO" sz="2800" u="none">
              <a:solidFill>
                <a:schemeClr val="tx1"/>
              </a:solidFill>
              <a:latin typeface="Arial"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6" name="1 Título"/>
          <p:cNvSpPr txBox="1">
            <a:spLocks/>
          </p:cNvSpPr>
          <p:nvPr/>
        </p:nvSpPr>
        <p:spPr bwMode="auto">
          <a:xfrm>
            <a:off x="0" y="188913"/>
            <a:ext cx="9144000" cy="1325562"/>
          </a:xfrm>
          <a:prstGeom prst="rect">
            <a:avLst/>
          </a:prstGeom>
          <a:noFill/>
          <a:ln w="9525">
            <a:noFill/>
            <a:miter lim="800000"/>
            <a:headEnd/>
            <a:tailEnd/>
          </a:ln>
          <a:effectLst/>
        </p:spPr>
        <p:txBody>
          <a:bodyPr anchor="ctr"/>
          <a:lstStyle/>
          <a:p>
            <a:pPr algn="ctr" eaLnBrk="0" hangingPunct="0">
              <a:lnSpc>
                <a:spcPct val="70000"/>
              </a:lnSpc>
              <a:buClr>
                <a:schemeClr val="tx1"/>
              </a:buClr>
              <a:buNone/>
              <a:defRPr/>
            </a:pPr>
            <a:r>
              <a:rPr lang="es-ES" sz="3600" b="1" u="none" dirty="0">
                <a:solidFill>
                  <a:schemeClr val="tx1"/>
                </a:solidFill>
                <a:effectLst>
                  <a:outerShdw blurRad="38100" dist="38100" dir="2700000" algn="tl">
                    <a:srgbClr val="000000">
                      <a:alpha val="43137"/>
                    </a:srgbClr>
                  </a:outerShdw>
                </a:effectLst>
              </a:rPr>
              <a:t>IIIA. </a:t>
            </a:r>
            <a:r>
              <a:rPr lang="es-ES" sz="3600" b="1" u="none" kern="0" dirty="0">
                <a:solidFill>
                  <a:schemeClr val="tx1"/>
                </a:solidFill>
                <a:effectLst>
                  <a:outerShdw blurRad="38100" dist="38100" dir="2700000" algn="tl">
                    <a:srgbClr val="C0C0C0"/>
                  </a:outerShdw>
                </a:effectLst>
              </a:rPr>
              <a:t>La importancia de la conectividad en la identificación y medición de fuentes de riesgo sistémico</a:t>
            </a:r>
            <a:endParaRPr lang="en-US" sz="3600" b="1" u="none" dirty="0">
              <a:solidFill>
                <a:schemeClr val="tx1"/>
              </a:solidFill>
              <a:effectLst>
                <a:outerShdw blurRad="38100" dist="38100" dir="2700000" algn="tl">
                  <a:srgbClr val="000000">
                    <a:alpha val="43137"/>
                  </a:srgbClr>
                </a:outerShdw>
              </a:effectLst>
            </a:endParaRPr>
          </a:p>
        </p:txBody>
      </p:sp>
      <p:sp>
        <p:nvSpPr>
          <p:cNvPr id="7" name="2 Marcador de contenido"/>
          <p:cNvSpPr txBox="1">
            <a:spLocks/>
          </p:cNvSpPr>
          <p:nvPr/>
        </p:nvSpPr>
        <p:spPr bwMode="auto">
          <a:xfrm>
            <a:off x="0" y="1844675"/>
            <a:ext cx="3671888" cy="4752975"/>
          </a:xfrm>
          <a:prstGeom prst="rect">
            <a:avLst/>
          </a:prstGeom>
          <a:noFill/>
          <a:ln w="9525">
            <a:noFill/>
            <a:miter lim="800000"/>
            <a:headEnd/>
            <a:tailEnd/>
          </a:ln>
        </p:spPr>
        <p:txBody>
          <a:bodyPr/>
          <a:lstStyle/>
          <a:p>
            <a:pPr marL="355600" lvl="2" indent="-355600" algn="just">
              <a:lnSpc>
                <a:spcPct val="80000"/>
              </a:lnSpc>
              <a:spcBef>
                <a:spcPct val="20000"/>
              </a:spcBef>
              <a:spcAft>
                <a:spcPct val="50000"/>
              </a:spcAft>
              <a:defRPr/>
            </a:pPr>
            <a:r>
              <a:rPr lang="es-ES" sz="2000" u="none" kern="0" dirty="0">
                <a:solidFill>
                  <a:schemeClr val="tx1"/>
                </a:solidFill>
                <a:effectLst>
                  <a:outerShdw blurRad="38100" dist="38100" dir="2700000" algn="tl">
                    <a:srgbClr val="C0C0C0"/>
                  </a:outerShdw>
                </a:effectLst>
                <a:latin typeface="+mn-lt"/>
              </a:rPr>
              <a:t>Principales resultados: </a:t>
            </a:r>
          </a:p>
          <a:p>
            <a:pPr marL="177800" lvl="2" indent="-177800" algn="just">
              <a:lnSpc>
                <a:spcPct val="80000"/>
              </a:lnSpc>
              <a:spcBef>
                <a:spcPct val="20000"/>
              </a:spcBef>
              <a:spcAft>
                <a:spcPct val="50000"/>
              </a:spcAft>
              <a:buFontTx/>
              <a:buChar char="-"/>
              <a:defRPr/>
            </a:pPr>
            <a:r>
              <a:rPr lang="es-ES" sz="2000" u="none" kern="0" dirty="0">
                <a:solidFill>
                  <a:schemeClr val="tx1"/>
                </a:solidFill>
                <a:effectLst>
                  <a:outerShdw blurRad="38100" dist="38100" dir="2700000" algn="tl">
                    <a:srgbClr val="C0C0C0"/>
                  </a:outerShdw>
                </a:effectLst>
                <a:latin typeface="+mn-lt"/>
              </a:rPr>
              <a:t>Confirmación de la importancia sistémica de algunos bancos comerciales.</a:t>
            </a:r>
          </a:p>
          <a:p>
            <a:pPr marL="177800" lvl="2" indent="-177800" algn="just">
              <a:lnSpc>
                <a:spcPct val="80000"/>
              </a:lnSpc>
              <a:spcBef>
                <a:spcPct val="20000"/>
              </a:spcBef>
              <a:spcAft>
                <a:spcPct val="50000"/>
              </a:spcAft>
              <a:buFontTx/>
              <a:buChar char="-"/>
              <a:defRPr/>
            </a:pPr>
            <a:r>
              <a:rPr lang="es-ES" sz="2000" u="none" kern="0" dirty="0">
                <a:solidFill>
                  <a:schemeClr val="tx1"/>
                </a:solidFill>
                <a:effectLst>
                  <a:outerShdw blurRad="38100" dist="38100" dir="2700000" algn="tl">
                    <a:srgbClr val="C0C0C0"/>
                  </a:outerShdw>
                </a:effectLst>
                <a:latin typeface="+mn-lt"/>
              </a:rPr>
              <a:t>Identificación de algunas comisionistas de bolsa como entidades que, pese a su tamaño relativo, cumplen un papel central en la liquidez del CUD.</a:t>
            </a:r>
          </a:p>
        </p:txBody>
      </p:sp>
      <p:pic>
        <p:nvPicPr>
          <p:cNvPr id="32773" name="7 Imagen"/>
          <p:cNvPicPr>
            <a:picLocks noChangeAspect="1"/>
          </p:cNvPicPr>
          <p:nvPr/>
        </p:nvPicPr>
        <p:blipFill>
          <a:blip r:embed="rId2" cstate="print"/>
          <a:srcRect/>
          <a:stretch>
            <a:fillRect/>
          </a:stretch>
        </p:blipFill>
        <p:spPr bwMode="auto">
          <a:xfrm>
            <a:off x="3708400" y="1700213"/>
            <a:ext cx="5538788" cy="4321175"/>
          </a:xfrm>
          <a:prstGeom prst="rect">
            <a:avLst/>
          </a:prstGeom>
          <a:noFill/>
          <a:ln w="9525">
            <a:noFill/>
            <a:miter lim="800000"/>
            <a:headEnd/>
            <a:tailEnd/>
          </a:ln>
        </p:spPr>
      </p:pic>
      <p:sp>
        <p:nvSpPr>
          <p:cNvPr id="9" name="8 CuadroTexto"/>
          <p:cNvSpPr txBox="1"/>
          <p:nvPr/>
        </p:nvSpPr>
        <p:spPr>
          <a:xfrm>
            <a:off x="5961063" y="6199188"/>
            <a:ext cx="3290887" cy="254000"/>
          </a:xfrm>
          <a:prstGeom prst="rect">
            <a:avLst/>
          </a:prstGeom>
          <a:noFill/>
        </p:spPr>
        <p:txBody>
          <a:bodyPr>
            <a:spAutoFit/>
          </a:bodyPr>
          <a:lstStyle/>
          <a:p>
            <a:pPr algn="ctr">
              <a:defRPr/>
            </a:pPr>
            <a:r>
              <a:rPr lang="es-CO" sz="1050" i="1" u="none" dirty="0">
                <a:latin typeface="+mn-lt"/>
              </a:rPr>
              <a:t>Flechas: valor de pagos | Nodos: valor de activos</a:t>
            </a:r>
            <a:endParaRPr lang="es-ES" sz="1050" i="1" u="none" dirty="0">
              <a:latin typeface="+mn-lt"/>
            </a:endParaRPr>
          </a:p>
        </p:txBody>
      </p:sp>
      <p:sp>
        <p:nvSpPr>
          <p:cNvPr id="32775" name="Rectangle 4"/>
          <p:cNvSpPr>
            <a:spLocks noChangeArrowheads="1"/>
          </p:cNvSpPr>
          <p:nvPr/>
        </p:nvSpPr>
        <p:spPr bwMode="auto">
          <a:xfrm>
            <a:off x="1116013" y="6500813"/>
            <a:ext cx="8027987" cy="338137"/>
          </a:xfrm>
          <a:prstGeom prst="rect">
            <a:avLst/>
          </a:prstGeom>
          <a:noFill/>
          <a:ln w="9525">
            <a:noFill/>
            <a:miter lim="800000"/>
            <a:headEnd/>
            <a:tailEnd/>
          </a:ln>
        </p:spPr>
        <p:txBody>
          <a:bodyPr anchor="ctr">
            <a:spAutoFit/>
          </a:bodyPr>
          <a:lstStyle/>
          <a:p>
            <a:pPr algn="just">
              <a:buFontTx/>
              <a:buNone/>
            </a:pPr>
            <a:r>
              <a:rPr lang="es-CO" sz="1600" u="none">
                <a:solidFill>
                  <a:schemeClr val="tx1"/>
                </a:solidFill>
                <a:latin typeface="Times New Roman" pitchFamily="18" charset="0"/>
                <a:ea typeface="Calibri" pitchFamily="34" charset="0"/>
                <a:cs typeface="Times New Roman" pitchFamily="18" charset="0"/>
              </a:rPr>
              <a:t>Con base en documentos de Cepeda (2008), Machado et al. (2010) y León et al. (2011).</a:t>
            </a:r>
            <a:endParaRPr lang="es-CO" sz="2800" u="none">
              <a:solidFill>
                <a:schemeClr val="tx1"/>
              </a:solidFill>
              <a:latin typeface="Arial"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ChangeArrowheads="1"/>
          </p:cNvSpPr>
          <p:nvPr/>
        </p:nvSpPr>
        <p:spPr bwMode="auto">
          <a:xfrm>
            <a:off x="971550" y="5492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100" b="1" u="none">
              <a:solidFill>
                <a:srgbClr val="004677"/>
              </a:solidFill>
              <a:latin typeface="Arial Narrow" pitchFamily="34" charset="0"/>
            </a:endParaRPr>
          </a:p>
        </p:txBody>
      </p:sp>
      <p:sp>
        <p:nvSpPr>
          <p:cNvPr id="16386" name="Rectangle 4"/>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3076" name="Rectangle 5"/>
          <p:cNvSpPr>
            <a:spLocks noGrp="1" noChangeArrowheads="1"/>
          </p:cNvSpPr>
          <p:nvPr>
            <p:ph type="body" idx="4294967295"/>
          </p:nvPr>
        </p:nvSpPr>
        <p:spPr>
          <a:xfrm>
            <a:off x="395536" y="45564"/>
            <a:ext cx="8229600" cy="6026641"/>
          </a:xfrm>
        </p:spPr>
        <p:txBody>
          <a:bodyPr/>
          <a:lstStyle/>
          <a:p>
            <a:pPr marL="762000" indent="-762000" algn="ctr" eaLnBrk="1" hangingPunct="1">
              <a:lnSpc>
                <a:spcPct val="90000"/>
              </a:lnSpc>
              <a:buNone/>
              <a:defRPr/>
            </a:pPr>
            <a:r>
              <a:rPr lang="es-MX" sz="3200" b="1" u="sng" dirty="0" smtClean="0">
                <a:solidFill>
                  <a:srgbClr val="FF0000"/>
                </a:solidFill>
                <a:effectLst>
                  <a:outerShdw blurRad="38100" dist="38100" dir="2700000" algn="tl">
                    <a:srgbClr val="000000">
                      <a:alpha val="43137"/>
                    </a:srgbClr>
                  </a:outerShdw>
                </a:effectLst>
              </a:rPr>
              <a:t>REPORTE DE SISTEMAS DE PAGO 2012</a:t>
            </a:r>
          </a:p>
          <a:p>
            <a:pPr marL="762000" indent="-762000" eaLnBrk="1" hangingPunct="1">
              <a:lnSpc>
                <a:spcPct val="90000"/>
              </a:lnSpc>
              <a:buNone/>
              <a:defRPr/>
            </a:pPr>
            <a:r>
              <a:rPr lang="es-MX" sz="2400" b="1" dirty="0" smtClean="0">
                <a:solidFill>
                  <a:srgbClr val="C00000"/>
                </a:solidFill>
                <a:effectLst>
                  <a:outerShdw blurRad="38100" dist="38100" dir="2700000" algn="tl">
                    <a:srgbClr val="C0C0C0"/>
                  </a:outerShdw>
                </a:effectLst>
                <a:latin typeface="CopprplGoth BT"/>
              </a:rPr>
              <a:t>Presentación</a:t>
            </a:r>
          </a:p>
          <a:p>
            <a:pPr marL="762000" indent="-762000" algn="just" eaLnBrk="1" hangingPunct="1">
              <a:spcBef>
                <a:spcPts val="0"/>
              </a:spcBef>
              <a:buFontTx/>
              <a:buAutoNum type="romanUcPeriod"/>
              <a:defRPr/>
            </a:pPr>
            <a:r>
              <a:rPr lang="es-MX" sz="2400" b="1" dirty="0" smtClean="0">
                <a:effectLst>
                  <a:outerShdw blurRad="38100" dist="38100" dir="2700000" algn="tl">
                    <a:srgbClr val="C0C0C0"/>
                  </a:outerShdw>
                </a:effectLst>
                <a:latin typeface="CopprplGoth BT"/>
              </a:rPr>
              <a:t>Panorama general de la infraestructura financiera en Colombia </a:t>
            </a:r>
            <a:endParaRPr lang="en-US" sz="2400" b="1" dirty="0" smtClean="0">
              <a:effectLst>
                <a:outerShdw blurRad="38100" dist="38100" dir="2700000" algn="tl">
                  <a:srgbClr val="C0C0C0"/>
                </a:outerShdw>
              </a:effectLst>
              <a:latin typeface="CopprplGoth BT"/>
            </a:endParaRPr>
          </a:p>
          <a:p>
            <a:pPr marL="762000" indent="-762000" algn="just" eaLnBrk="1" hangingPunct="1">
              <a:spcBef>
                <a:spcPts val="0"/>
              </a:spcBef>
              <a:buFontTx/>
              <a:buAutoNum type="romanUcPeriod"/>
              <a:defRPr/>
            </a:pPr>
            <a:r>
              <a:rPr lang="es-MX" sz="2400" b="1" dirty="0" smtClean="0">
                <a:effectLst>
                  <a:outerShdw blurRad="38100" dist="38100" dir="2700000" algn="tl">
                    <a:srgbClr val="C0C0C0"/>
                  </a:outerShdw>
                </a:effectLst>
                <a:latin typeface="CopprplGoth BT"/>
              </a:rPr>
              <a:t>Comportamiento de los sistemas de pago en el año 2011</a:t>
            </a:r>
          </a:p>
          <a:p>
            <a:pPr marL="762000" indent="-762000" algn="just" eaLnBrk="1" hangingPunct="1">
              <a:spcBef>
                <a:spcPts val="0"/>
              </a:spcBef>
              <a:buFontTx/>
              <a:buAutoNum type="romanUcPeriod"/>
              <a:defRPr/>
            </a:pPr>
            <a:r>
              <a:rPr lang="es-MX" sz="2400" b="1" dirty="0" smtClean="0">
                <a:effectLst>
                  <a:outerShdw blurRad="38100" dist="38100" dir="2700000" algn="tl">
                    <a:srgbClr val="C0C0C0"/>
                  </a:outerShdw>
                </a:effectLst>
                <a:latin typeface="CopprplGoth BT"/>
              </a:rPr>
              <a:t>Estudios que soportan el seguimiento a la infraestructura financiera del país </a:t>
            </a:r>
          </a:p>
          <a:p>
            <a:pPr marL="1617663" lvl="3" indent="-360363" algn="just" eaLnBrk="1" hangingPunct="1">
              <a:lnSpc>
                <a:spcPct val="90000"/>
              </a:lnSpc>
              <a:buFont typeface="Wingdings" pitchFamily="2" charset="2"/>
              <a:buChar char="Ø"/>
              <a:defRPr/>
            </a:pPr>
            <a:r>
              <a:rPr lang="es-CO" sz="1500" b="1" dirty="0" smtClean="0">
                <a:effectLst>
                  <a:outerShdw blurRad="38100" dist="38100" dir="2700000" algn="tl">
                    <a:srgbClr val="C0C0C0"/>
                  </a:outerShdw>
                </a:effectLst>
                <a:latin typeface="CopprplGoth BT"/>
              </a:rPr>
              <a:t>Línea del tiempo  del sistema de pagos de alto valor  - CUD </a:t>
            </a:r>
          </a:p>
          <a:p>
            <a:pPr marL="1617663" lvl="3" indent="-360363" algn="just" eaLnBrk="1" hangingPunct="1">
              <a:lnSpc>
                <a:spcPct val="90000"/>
              </a:lnSpc>
              <a:buFont typeface="Wingdings" pitchFamily="2" charset="2"/>
              <a:buChar char="Ø"/>
              <a:defRPr/>
            </a:pPr>
            <a:r>
              <a:rPr lang="es-MX" sz="1500" b="1" dirty="0" smtClean="0">
                <a:effectLst>
                  <a:outerShdw blurRad="38100" dist="38100" dir="2700000" algn="tl">
                    <a:srgbClr val="C0C0C0"/>
                  </a:outerShdw>
                </a:effectLst>
                <a:latin typeface="CopprplGoth BT"/>
              </a:rPr>
              <a:t>La </a:t>
            </a:r>
            <a:r>
              <a:rPr lang="es-CO" sz="1500" b="1" dirty="0" smtClean="0">
                <a:effectLst>
                  <a:outerShdw blurRad="38100" dist="38100" dir="2700000" algn="tl">
                    <a:srgbClr val="C0C0C0"/>
                  </a:outerShdw>
                </a:effectLst>
                <a:latin typeface="CopprplGoth BT"/>
              </a:rPr>
              <a:t>Identificación y estimación del riesgo de liquidez intradia en el sistema de pagos de alto valor</a:t>
            </a:r>
          </a:p>
          <a:p>
            <a:pPr marL="1617663" lvl="3" indent="-360363" algn="just" eaLnBrk="1" hangingPunct="1">
              <a:lnSpc>
                <a:spcPct val="90000"/>
              </a:lnSpc>
              <a:buFont typeface="Wingdings" pitchFamily="2" charset="2"/>
              <a:buChar char="Ø"/>
              <a:defRPr/>
            </a:pPr>
            <a:r>
              <a:rPr lang="es-CO" sz="1500" b="1" dirty="0" smtClean="0">
                <a:effectLst>
                  <a:outerShdw blurRad="38100" dist="38100" dir="2700000" algn="tl">
                    <a:srgbClr val="C0C0C0"/>
                  </a:outerShdw>
                </a:effectLst>
                <a:latin typeface="CopprplGoth BT"/>
              </a:rPr>
              <a:t>Relevancia de la identificación de instituciones financieras sistémicamente importantes</a:t>
            </a:r>
          </a:p>
          <a:p>
            <a:pPr marL="1617663" lvl="3" indent="-360363" algn="just" eaLnBrk="1" hangingPunct="1">
              <a:lnSpc>
                <a:spcPct val="90000"/>
              </a:lnSpc>
              <a:buFont typeface="Wingdings" pitchFamily="2" charset="2"/>
              <a:buChar char="Ø"/>
              <a:defRPr/>
            </a:pPr>
            <a:r>
              <a:rPr lang="es-CO" sz="1500" b="1" dirty="0" smtClean="0">
                <a:effectLst>
                  <a:outerShdw blurRad="38100" dist="38100" dir="2700000" algn="tl">
                    <a:srgbClr val="C0C0C0"/>
                  </a:outerShdw>
                </a:effectLst>
                <a:latin typeface="CopprplGoth BT"/>
              </a:rPr>
              <a:t>El papel de las Entidades de Contrapartida Central en la mitigación del riesgo sistémico</a:t>
            </a:r>
            <a:endParaRPr lang="es-MX" sz="1500" b="1" dirty="0" smtClean="0">
              <a:effectLst>
                <a:outerShdw blurRad="38100" dist="38100" dir="2700000" algn="tl">
                  <a:srgbClr val="C0C0C0"/>
                </a:outerShdw>
              </a:effectLst>
              <a:latin typeface="CopprplGoth BT"/>
            </a:endParaRPr>
          </a:p>
          <a:p>
            <a:pPr marL="1617663" lvl="3" indent="-360363" algn="just" eaLnBrk="1" hangingPunct="1">
              <a:lnSpc>
                <a:spcPct val="90000"/>
              </a:lnSpc>
              <a:buFont typeface="Wingdings" pitchFamily="2" charset="2"/>
              <a:buChar char="Ø"/>
              <a:defRPr/>
            </a:pPr>
            <a:endParaRPr lang="es-CO" sz="1500" b="1" dirty="0" smtClean="0">
              <a:effectLst>
                <a:outerShdw blurRad="38100" dist="38100" dir="2700000" algn="tl">
                  <a:srgbClr val="C0C0C0"/>
                </a:outerShdw>
              </a:effectLst>
              <a:latin typeface="CopprplGoth BT"/>
            </a:endParaRPr>
          </a:p>
          <a:p>
            <a:pPr marL="762000" indent="-762000" algn="just" eaLnBrk="1" hangingPunct="1">
              <a:spcBef>
                <a:spcPts val="0"/>
              </a:spcBef>
              <a:buFontTx/>
              <a:buAutoNum type="romanUcPeriod"/>
              <a:defRPr/>
            </a:pPr>
            <a:endParaRPr lang="es-MX" sz="2400" b="1" dirty="0" smtClean="0">
              <a:effectLst>
                <a:outerShdw blurRad="38100" dist="38100" dir="2700000" algn="tl">
                  <a:srgbClr val="C0C0C0"/>
                </a:outerShdw>
              </a:effectLst>
              <a:latin typeface="CopprplGoth BT"/>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ChangeArrowheads="1"/>
          </p:cNvSpPr>
          <p:nvPr/>
        </p:nvSpPr>
        <p:spPr bwMode="auto">
          <a:xfrm>
            <a:off x="971550" y="5492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100" b="1" u="none">
              <a:solidFill>
                <a:srgbClr val="004677"/>
              </a:solidFill>
              <a:latin typeface="Arial Narrow" pitchFamily="34" charset="0"/>
            </a:endParaRPr>
          </a:p>
        </p:txBody>
      </p:sp>
      <p:sp>
        <p:nvSpPr>
          <p:cNvPr id="23554" name="Rectangle 3"/>
          <p:cNvSpPr>
            <a:spLocks noChangeArrowheads="1"/>
          </p:cNvSpPr>
          <p:nvPr/>
        </p:nvSpPr>
        <p:spPr bwMode="auto">
          <a:xfrm>
            <a:off x="1187450" y="765175"/>
            <a:ext cx="7777163" cy="5357813"/>
          </a:xfrm>
          <a:prstGeom prst="rect">
            <a:avLst/>
          </a:prstGeom>
          <a:noFill/>
          <a:ln w="9525">
            <a:noFill/>
            <a:miter lim="800000"/>
            <a:headEnd/>
            <a:tailEnd/>
          </a:ln>
        </p:spPr>
        <p:txBody>
          <a:bodyPr/>
          <a:lstStyle/>
          <a:p>
            <a:pPr marL="812800" indent="-812800" algn="ctr" eaLnBrk="0" hangingPunct="0">
              <a:lnSpc>
                <a:spcPct val="90000"/>
              </a:lnSpc>
              <a:spcBef>
                <a:spcPct val="20000"/>
              </a:spcBef>
              <a:spcAft>
                <a:spcPct val="50000"/>
              </a:spcAft>
            </a:pPr>
            <a:endParaRPr lang="es-MX" sz="2600" b="1" u="none">
              <a:solidFill>
                <a:srgbClr val="004677"/>
              </a:solidFill>
              <a:latin typeface="Arial Narrow" pitchFamily="34" charset="0"/>
            </a:endParaRPr>
          </a:p>
        </p:txBody>
      </p:sp>
      <p:sp>
        <p:nvSpPr>
          <p:cNvPr id="6" name="1 Título"/>
          <p:cNvSpPr txBox="1">
            <a:spLocks/>
          </p:cNvSpPr>
          <p:nvPr/>
        </p:nvSpPr>
        <p:spPr bwMode="auto">
          <a:xfrm>
            <a:off x="251520" y="1"/>
            <a:ext cx="8512175" cy="908720"/>
          </a:xfrm>
          <a:prstGeom prst="rect">
            <a:avLst/>
          </a:prstGeom>
          <a:noFill/>
          <a:ln w="9525">
            <a:noFill/>
            <a:miter lim="800000"/>
            <a:headEnd/>
            <a:tailEnd/>
          </a:ln>
          <a:effectLst/>
        </p:spPr>
        <p:txBody>
          <a:bodyPr anchor="ctr"/>
          <a:lstStyle/>
          <a:p>
            <a:pPr marL="857250" indent="-857250" algn="ctr" eaLnBrk="0" hangingPunct="0">
              <a:defRPr/>
            </a:pPr>
            <a:r>
              <a:rPr lang="es-MX" sz="3800" b="1" u="none" dirty="0" smtClean="0">
                <a:solidFill>
                  <a:schemeClr val="tx1"/>
                </a:solidFill>
                <a:effectLst>
                  <a:outerShdw blurRad="38100" dist="38100" dir="2700000" algn="tl">
                    <a:srgbClr val="C0C0C0"/>
                  </a:outerShdw>
                </a:effectLst>
                <a:latin typeface="CopprplGoth BT" pitchFamily="34" charset="0"/>
              </a:rPr>
              <a:t>Sistema de pago de alto valor</a:t>
            </a:r>
            <a:endParaRPr lang="en-US" sz="3800" b="1" u="none" dirty="0">
              <a:solidFill>
                <a:schemeClr val="tx1"/>
              </a:solidFill>
              <a:effectLst>
                <a:outerShdw blurRad="38100" dist="38100" dir="2700000" algn="tl">
                  <a:srgbClr val="C0C0C0"/>
                </a:outerShdw>
              </a:effectLst>
              <a:latin typeface="CopprplGoth BT" pitchFamily="34" charset="0"/>
            </a:endParaRPr>
          </a:p>
        </p:txBody>
      </p:sp>
      <p:sp>
        <p:nvSpPr>
          <p:cNvPr id="23557" name="AutoShape 3"/>
          <p:cNvSpPr>
            <a:spLocks noChangeAspect="1" noChangeArrowheads="1"/>
          </p:cNvSpPr>
          <p:nvPr/>
        </p:nvSpPr>
        <p:spPr bwMode="auto">
          <a:xfrm>
            <a:off x="285750" y="1177925"/>
            <a:ext cx="8429625" cy="4679950"/>
          </a:xfrm>
          <a:prstGeom prst="rect">
            <a:avLst/>
          </a:prstGeom>
          <a:noFill/>
          <a:ln w="9525">
            <a:noFill/>
            <a:miter lim="800000"/>
            <a:headEnd/>
            <a:tailEnd/>
          </a:ln>
        </p:spPr>
        <p:txBody>
          <a:bodyPr/>
          <a:lstStyle/>
          <a:p>
            <a:endParaRPr lang="es-CO" sz="4400" b="1" u="none">
              <a:latin typeface="Arial Narrow" pitchFamily="34" charset="0"/>
            </a:endParaRPr>
          </a:p>
        </p:txBody>
      </p:sp>
      <p:sp>
        <p:nvSpPr>
          <p:cNvPr id="23558" name="AutoShape 3"/>
          <p:cNvSpPr>
            <a:spLocks noChangeAspect="1" noChangeArrowheads="1"/>
          </p:cNvSpPr>
          <p:nvPr/>
        </p:nvSpPr>
        <p:spPr bwMode="auto">
          <a:xfrm>
            <a:off x="251520" y="1124744"/>
            <a:ext cx="8429625" cy="4679950"/>
          </a:xfrm>
          <a:prstGeom prst="rect">
            <a:avLst/>
          </a:prstGeom>
          <a:noFill/>
          <a:ln w="9525">
            <a:noFill/>
            <a:miter lim="800000"/>
            <a:headEnd/>
            <a:tailEnd/>
          </a:ln>
        </p:spPr>
        <p:txBody>
          <a:bodyPr/>
          <a:lstStyle/>
          <a:p>
            <a:endParaRPr lang="es-CO" sz="4400" b="1" u="none">
              <a:latin typeface="Arial Narrow" pitchFamily="34" charset="0"/>
            </a:endParaRPr>
          </a:p>
        </p:txBody>
      </p:sp>
      <p:sp>
        <p:nvSpPr>
          <p:cNvPr id="9217" name="Rectangle 1"/>
          <p:cNvSpPr>
            <a:spLocks noChangeArrowheads="1"/>
          </p:cNvSpPr>
          <p:nvPr/>
        </p:nvSpPr>
        <p:spPr bwMode="auto">
          <a:xfrm>
            <a:off x="2646950" y="802390"/>
            <a:ext cx="404149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s-CO" sz="1400" b="1" u="none" dirty="0" smtClean="0">
                <a:solidFill>
                  <a:schemeClr val="tx1"/>
                </a:solidFill>
                <a:latin typeface="+mn-lt"/>
              </a:rPr>
              <a:t>Valor y volumen del CUD, promedios diarios</a:t>
            </a:r>
            <a:endParaRPr lang="es-ES" sz="1400" b="1" u="none" dirty="0" smtClean="0">
              <a:solidFill>
                <a:schemeClr val="tx1"/>
              </a:solidFill>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lang="es-CO" sz="1400" b="1" u="none" dirty="0" smtClean="0">
                <a:solidFill>
                  <a:schemeClr val="tx1"/>
                </a:solidFill>
                <a:latin typeface="+mn-lt"/>
              </a:rPr>
              <a:t>(Miles de millones a COP$ constantes del 2011) </a:t>
            </a:r>
          </a:p>
        </p:txBody>
      </p:sp>
      <p:sp>
        <p:nvSpPr>
          <p:cNvPr id="9218" name="Rectangle 2"/>
          <p:cNvSpPr>
            <a:spLocks noChangeArrowheads="1"/>
          </p:cNvSpPr>
          <p:nvPr/>
        </p:nvSpPr>
        <p:spPr bwMode="auto">
          <a:xfrm>
            <a:off x="323528" y="5373216"/>
            <a:ext cx="8676456"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s-CO" sz="1100" b="1" u="none" dirty="0" smtClean="0">
                <a:solidFill>
                  <a:schemeClr val="tx1"/>
                </a:solidFill>
                <a:latin typeface="+mn-lt"/>
              </a:rPr>
              <a:t> En el agregado anual, el valor cursado representó 13,9 veces el PIB del 2011;  es decir, un promedio diario equivalente al 5,6% del PIB.</a:t>
            </a:r>
          </a:p>
          <a:p>
            <a:pPr>
              <a:buFont typeface="Arial" pitchFamily="34" charset="0"/>
              <a:buChar char="•"/>
            </a:pPr>
            <a:r>
              <a:rPr lang="es-CO" sz="1100" b="1" u="none" dirty="0" smtClean="0">
                <a:solidFill>
                  <a:schemeClr val="tx1"/>
                </a:solidFill>
                <a:latin typeface="+mn-lt"/>
              </a:rPr>
              <a:t> En el 2011 se presentó un leve incremento en el valor transado (0,3%); que no logra superar el registro histórico del año 2009.</a:t>
            </a:r>
          </a:p>
        </p:txBody>
      </p:sp>
      <p:pic>
        <p:nvPicPr>
          <p:cNvPr id="1028" name="Picture 4"/>
          <p:cNvPicPr>
            <a:picLocks noChangeAspect="1" noChangeArrowheads="1"/>
          </p:cNvPicPr>
          <p:nvPr/>
        </p:nvPicPr>
        <p:blipFill>
          <a:blip r:embed="rId2" cstate="print"/>
          <a:srcRect/>
          <a:stretch>
            <a:fillRect/>
          </a:stretch>
        </p:blipFill>
        <p:spPr bwMode="auto">
          <a:xfrm>
            <a:off x="923281" y="1234438"/>
            <a:ext cx="7317807" cy="4211191"/>
          </a:xfrm>
          <a:prstGeom prst="rect">
            <a:avLst/>
          </a:prstGeom>
          <a:noFill/>
          <a:ln w="9525">
            <a:noFill/>
            <a:miter lim="800000"/>
            <a:headEnd/>
            <a:tailEnd/>
          </a:ln>
          <a:effectLst/>
        </p:spPr>
      </p:pic>
      <p:sp>
        <p:nvSpPr>
          <p:cNvPr id="10" name="9 Rectángulo"/>
          <p:cNvSpPr/>
          <p:nvPr/>
        </p:nvSpPr>
        <p:spPr>
          <a:xfrm>
            <a:off x="965208" y="6003761"/>
            <a:ext cx="1800493" cy="215444"/>
          </a:xfrm>
          <a:prstGeom prst="rect">
            <a:avLst/>
          </a:prstGeom>
        </p:spPr>
        <p:txBody>
          <a:bodyPr wrap="none">
            <a:spAutoFit/>
          </a:bodyPr>
          <a:lstStyle/>
          <a:p>
            <a:pPr>
              <a:defRPr sz="1000"/>
            </a:pPr>
            <a:r>
              <a:rPr lang="es-ES" sz="800" u="none" dirty="0" smtClean="0">
                <a:solidFill>
                  <a:srgbClr val="000000"/>
                </a:solidFill>
                <a:latin typeface="Times New Roman" pitchFamily="18" charset="0"/>
                <a:cs typeface="Times New Roman" pitchFamily="18" charset="0"/>
              </a:rPr>
              <a:t>Fuente: CUD – Banco de la República</a:t>
            </a:r>
            <a:endParaRPr lang="es-ES" u="none" dirty="0">
              <a:solidFill>
                <a:srgbClr val="000000"/>
              </a:solidFill>
              <a:latin typeface="Times New (W1)"/>
            </a:endParaRPr>
          </a:p>
        </p:txBody>
      </p:sp>
    </p:spTree>
  </p:cSld>
  <p:clrMapOvr>
    <a:masterClrMapping/>
  </p:clrMapOvr>
  <p:transition>
    <p:spli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a:xfrm>
            <a:off x="611188" y="1125538"/>
            <a:ext cx="7921625" cy="4608512"/>
          </a:xfrm>
        </p:spPr>
        <p:txBody>
          <a:bodyPr/>
          <a:lstStyle/>
          <a:p>
            <a:pPr algn="ctr">
              <a:buFont typeface="Wingdings" pitchFamily="2" charset="2"/>
              <a:buNone/>
              <a:defRPr/>
            </a:pPr>
            <a:r>
              <a:rPr lang="es-CO" sz="7200" dirty="0">
                <a:solidFill>
                  <a:srgbClr val="000099"/>
                </a:solidFill>
                <a:effectLst>
                  <a:outerShdw blurRad="38100" dist="38100" dir="2700000" algn="tl">
                    <a:srgbClr val="000000"/>
                  </a:outerShdw>
                </a:effectLst>
              </a:rPr>
              <a:t>GRACIAS</a:t>
            </a:r>
            <a:r>
              <a:rPr lang="es-CO" sz="7200" dirty="0" smtClean="0">
                <a:solidFill>
                  <a:srgbClr val="000099"/>
                </a:solidFill>
                <a:effectLst>
                  <a:outerShdw blurRad="38100" dist="38100" dir="2700000" algn="tl">
                    <a:srgbClr val="000000"/>
                  </a:outerShdw>
                </a:effectLst>
              </a:rPr>
              <a:t>!!</a:t>
            </a:r>
          </a:p>
          <a:p>
            <a:pPr algn="ctr">
              <a:buFont typeface="Wingdings" pitchFamily="2" charset="2"/>
              <a:buNone/>
              <a:defRPr/>
            </a:pPr>
            <a:r>
              <a:rPr lang="es-CO" sz="3200" dirty="0" smtClean="0">
                <a:solidFill>
                  <a:srgbClr val="000099"/>
                </a:solidFill>
                <a:effectLst>
                  <a:outerShdw blurRad="38100" dist="38100" dir="2700000" algn="tl">
                    <a:srgbClr val="000000"/>
                  </a:outerShdw>
                </a:effectLst>
              </a:rPr>
              <a:t>http://www.banrep.gov.co/documentos/publicaciones/Rep_sit_pag/2011/Reporte_sistemas_pago_2011.pdf</a:t>
            </a:r>
          </a:p>
          <a:p>
            <a:pPr algn="ctr">
              <a:buFont typeface="Wingdings" pitchFamily="2" charset="2"/>
              <a:buNone/>
              <a:defRPr/>
            </a:pPr>
            <a:endParaRPr lang="es-CO" sz="7200" dirty="0" smtClean="0">
              <a:solidFill>
                <a:srgbClr val="000099"/>
              </a:solidFill>
              <a:effectLst>
                <a:outerShdw blurRad="38100" dist="38100" dir="2700000" algn="tl">
                  <a:srgbClr val="000000"/>
                </a:outerShdw>
              </a:effectLst>
            </a:endParaRPr>
          </a:p>
          <a:p>
            <a:pPr algn="ctr">
              <a:buFont typeface="Wingdings" pitchFamily="2" charset="2"/>
              <a:buNone/>
              <a:defRPr/>
            </a:pPr>
            <a:endParaRPr lang="es-CO" sz="7200" dirty="0" smtClean="0">
              <a:solidFill>
                <a:srgbClr val="000099"/>
              </a:solidFill>
              <a:effectLst>
                <a:outerShdw blurRad="38100" dist="38100" dir="2700000" algn="tl">
                  <a:srgbClr val="000000"/>
                </a:outerShdw>
              </a:effectLst>
            </a:endParaRPr>
          </a:p>
          <a:p>
            <a:pPr algn="ctr">
              <a:buFont typeface="Wingdings" pitchFamily="2" charset="2"/>
              <a:buNone/>
              <a:defRPr/>
            </a:pPr>
            <a:endParaRPr lang="es-ES" sz="7200" dirty="0">
              <a:solidFill>
                <a:srgbClr val="000099"/>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Text Box 2"/>
          <p:cNvSpPr txBox="1">
            <a:spLocks noChangeArrowheads="1"/>
          </p:cNvSpPr>
          <p:nvPr/>
        </p:nvSpPr>
        <p:spPr bwMode="auto">
          <a:xfrm>
            <a:off x="683568" y="1268760"/>
            <a:ext cx="7704782" cy="4204228"/>
          </a:xfrm>
          <a:prstGeom prst="rect">
            <a:avLst/>
          </a:prstGeom>
          <a:noFill/>
          <a:ln w="9525" algn="ctr">
            <a:noFill/>
            <a:miter lim="800000"/>
            <a:headEnd/>
            <a:tailEnd/>
          </a:ln>
          <a:effectLst/>
        </p:spPr>
        <p:txBody>
          <a:bodyPr wrap="square">
            <a:spAutoFit/>
          </a:bodyPr>
          <a:lstStyle/>
          <a:p>
            <a:pPr algn="just">
              <a:lnSpc>
                <a:spcPct val="80000"/>
              </a:lnSpc>
              <a:buNone/>
              <a:defRPr/>
            </a:pPr>
            <a:endParaRPr lang="es-CO" sz="2600" b="0" u="none" dirty="0" smtClean="0">
              <a:solidFill>
                <a:schemeClr val="tx1"/>
              </a:solidFill>
              <a:latin typeface="+mn-lt"/>
            </a:endParaRPr>
          </a:p>
          <a:p>
            <a:pPr algn="just">
              <a:lnSpc>
                <a:spcPct val="80000"/>
              </a:lnSpc>
              <a:buNone/>
              <a:defRPr/>
            </a:pPr>
            <a:r>
              <a:rPr lang="es-CO" sz="2600" b="0" u="none" dirty="0" smtClean="0">
                <a:solidFill>
                  <a:schemeClr val="tx1"/>
                </a:solidFill>
                <a:latin typeface="+mn-lt"/>
              </a:rPr>
              <a:t>BIS</a:t>
            </a:r>
            <a:r>
              <a:rPr lang="es-CO" sz="2600" b="0" u="none" dirty="0">
                <a:solidFill>
                  <a:schemeClr val="tx1"/>
                </a:solidFill>
                <a:latin typeface="+mn-lt"/>
              </a:rPr>
              <a:t>: “El sistema de pagos (SP) es el conjunto de instrumentos, procedimientos bancarios y sistemas de transferencias de fondos interbancarios que aseguran la circulación del dinero”.</a:t>
            </a:r>
          </a:p>
          <a:p>
            <a:pPr algn="just">
              <a:lnSpc>
                <a:spcPct val="80000"/>
              </a:lnSpc>
              <a:defRPr/>
            </a:pPr>
            <a:endParaRPr lang="es-CO" sz="2600" b="0" u="none" dirty="0">
              <a:solidFill>
                <a:schemeClr val="tx1"/>
              </a:solidFill>
              <a:latin typeface="+mn-lt"/>
            </a:endParaRPr>
          </a:p>
          <a:p>
            <a:pPr algn="just">
              <a:lnSpc>
                <a:spcPct val="80000"/>
              </a:lnSpc>
              <a:buNone/>
              <a:defRPr/>
            </a:pPr>
            <a:r>
              <a:rPr lang="es-CO" sz="2600" b="0" u="none" dirty="0">
                <a:solidFill>
                  <a:schemeClr val="tx1"/>
                </a:solidFill>
                <a:latin typeface="+mn-lt"/>
              </a:rPr>
              <a:t>Hoy día hay consenso en que los sistemas de liquidación de valores, divisas y demás activos financieros,</a:t>
            </a:r>
            <a:r>
              <a:rPr lang="es-CO" sz="2600" b="0" u="none" dirty="0">
                <a:solidFill>
                  <a:schemeClr val="tx1"/>
                </a:solidFill>
                <a:effectLst>
                  <a:outerShdw blurRad="38100" dist="38100" dir="2700000" algn="tl">
                    <a:srgbClr val="000000"/>
                  </a:outerShdw>
                </a:effectLst>
                <a:latin typeface="+mn-lt"/>
              </a:rPr>
              <a:t> </a:t>
            </a:r>
            <a:r>
              <a:rPr lang="es-CO" sz="2600" b="0" u="none" dirty="0">
                <a:solidFill>
                  <a:schemeClr val="tx1"/>
                </a:solidFill>
                <a:latin typeface="+mn-lt"/>
              </a:rPr>
              <a:t>comparten elementos y problemáticas comunes a las de pago =&gt; </a:t>
            </a:r>
            <a:r>
              <a:rPr lang="es-CO" sz="2600" b="0" i="1" u="none" dirty="0">
                <a:solidFill>
                  <a:schemeClr val="tx1"/>
                </a:solidFill>
                <a:latin typeface="+mn-lt"/>
              </a:rPr>
              <a:t>Sistemas (Redes) de </a:t>
            </a:r>
            <a:r>
              <a:rPr lang="es-CO" sz="2600" b="0" i="1" u="none" dirty="0" smtClean="0">
                <a:solidFill>
                  <a:schemeClr val="tx1"/>
                </a:solidFill>
                <a:latin typeface="+mn-lt"/>
              </a:rPr>
              <a:t>    transferencia </a:t>
            </a:r>
            <a:r>
              <a:rPr lang="es-CO" sz="2600" b="0" i="1" u="none" dirty="0">
                <a:solidFill>
                  <a:schemeClr val="tx1"/>
                </a:solidFill>
                <a:latin typeface="+mn-lt"/>
              </a:rPr>
              <a:t>de valor</a:t>
            </a:r>
          </a:p>
          <a:p>
            <a:pPr algn="just">
              <a:lnSpc>
                <a:spcPct val="80000"/>
              </a:lnSpc>
              <a:defRPr/>
            </a:pPr>
            <a:endParaRPr lang="es-CO" sz="2400" b="0" dirty="0">
              <a:solidFill>
                <a:srgbClr val="0000CC"/>
              </a:solidFill>
            </a:endParaRPr>
          </a:p>
          <a:p>
            <a:pPr algn="just">
              <a:lnSpc>
                <a:spcPct val="80000"/>
              </a:lnSpc>
              <a:defRPr/>
            </a:pPr>
            <a:endParaRPr lang="es-ES" sz="2400" b="0" dirty="0">
              <a:solidFill>
                <a:srgbClr val="0000CC"/>
              </a:solidFill>
            </a:endParaRPr>
          </a:p>
        </p:txBody>
      </p:sp>
      <p:sp>
        <p:nvSpPr>
          <p:cNvPr id="648195" name="Text Box 3"/>
          <p:cNvSpPr txBox="1">
            <a:spLocks noChangeArrowheads="1"/>
          </p:cNvSpPr>
          <p:nvPr/>
        </p:nvSpPr>
        <p:spPr bwMode="auto">
          <a:xfrm>
            <a:off x="683568" y="188640"/>
            <a:ext cx="7561262" cy="830997"/>
          </a:xfrm>
          <a:prstGeom prst="rect">
            <a:avLst/>
          </a:prstGeom>
          <a:noFill/>
          <a:ln w="9525" algn="ctr">
            <a:noFill/>
            <a:miter lim="800000"/>
            <a:headEnd/>
            <a:tailEnd/>
          </a:ln>
          <a:effectLst/>
        </p:spPr>
        <p:txBody>
          <a:bodyPr>
            <a:spAutoFit/>
          </a:bodyPr>
          <a:lstStyle/>
          <a:p>
            <a:pPr>
              <a:spcBef>
                <a:spcPct val="50000"/>
              </a:spcBef>
              <a:buNone/>
              <a:defRPr/>
            </a:pPr>
            <a:r>
              <a:rPr lang="es-ES" sz="4800" dirty="0">
                <a:solidFill>
                  <a:schemeClr val="tx1"/>
                </a:solidFill>
                <a:effectLst>
                  <a:outerShdw blurRad="38100" dist="38100" dir="2700000" algn="tl">
                    <a:srgbClr val="FFFFFF"/>
                  </a:outerShdw>
                </a:effectLst>
              </a:rPr>
              <a:t>DEFINICIÓN DE SP</a:t>
            </a:r>
          </a:p>
        </p:txBody>
      </p:sp>
    </p:spTree>
  </p:cSld>
  <p:clrMapOvr>
    <a:masterClrMapping/>
  </p:clrMapOvr>
  <p:transition>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138"/>
            <a:ext cx="8229600" cy="4468812"/>
          </a:xfrm>
        </p:spPr>
        <p:txBody>
          <a:bodyPr>
            <a:normAutofit/>
          </a:bodyPr>
          <a:lstStyle/>
          <a:p>
            <a:pPr algn="just" eaLnBrk="1" hangingPunct="1">
              <a:lnSpc>
                <a:spcPct val="80000"/>
              </a:lnSpc>
            </a:pPr>
            <a:r>
              <a:rPr lang="es-ES" sz="1800" dirty="0" smtClean="0"/>
              <a:t>El funcionamiento seguro y eficiente de los sistemas de pago es fundamental para los </a:t>
            </a:r>
            <a:r>
              <a:rPr lang="es-ES" sz="1800" b="1" dirty="0" smtClean="0"/>
              <a:t>mercados financieros y la economía en general</a:t>
            </a:r>
            <a:r>
              <a:rPr lang="es-ES" sz="1800" dirty="0" smtClean="0"/>
              <a:t>. Y también los es para la correcta y oportuna </a:t>
            </a:r>
            <a:r>
              <a:rPr lang="es-ES" sz="1800" b="1" dirty="0" smtClean="0"/>
              <a:t>transmisión de la política monetaria a través de los mercados monetarios y de capitales</a:t>
            </a:r>
            <a:endParaRPr lang="es-ES" sz="1800" dirty="0" smtClean="0"/>
          </a:p>
          <a:p>
            <a:pPr algn="just" eaLnBrk="1" hangingPunct="1">
              <a:lnSpc>
                <a:spcPct val="80000"/>
              </a:lnSpc>
            </a:pPr>
            <a:r>
              <a:rPr lang="es-ES" sz="1800" dirty="0" smtClean="0"/>
              <a:t>Creciente </a:t>
            </a:r>
            <a:r>
              <a:rPr lang="es-ES" sz="1800" b="1" dirty="0" smtClean="0"/>
              <a:t>sofisticación y complejidad de las operaciones financieras y sustancial incremento de las transferencias </a:t>
            </a:r>
            <a:r>
              <a:rPr lang="es-ES" sz="1800" dirty="0" smtClean="0"/>
              <a:t>que se hacen a través de los sistemas de pago.</a:t>
            </a:r>
          </a:p>
          <a:p>
            <a:pPr algn="just" eaLnBrk="1" hangingPunct="1">
              <a:lnSpc>
                <a:spcPct val="80000"/>
              </a:lnSpc>
            </a:pPr>
            <a:r>
              <a:rPr lang="es-ES" sz="1800" dirty="0" smtClean="0"/>
              <a:t>Los sistemas de pago cumplen una labor clave en </a:t>
            </a:r>
            <a:r>
              <a:rPr lang="es-ES" sz="1800" b="1" dirty="0" smtClean="0"/>
              <a:t>mitigar los riesgos</a:t>
            </a:r>
            <a:r>
              <a:rPr lang="es-ES" sz="1800" dirty="0" smtClean="0"/>
              <a:t> financieros y operacionales resultantes de la </a:t>
            </a:r>
            <a:r>
              <a:rPr lang="es-ES" sz="1800" b="1" dirty="0" smtClean="0"/>
              <a:t>“interconexión</a:t>
            </a:r>
            <a:r>
              <a:rPr lang="es-ES" sz="1800" dirty="0" smtClean="0"/>
              <a:t>” </a:t>
            </a:r>
            <a:r>
              <a:rPr lang="es-ES" sz="1800" b="1" dirty="0" smtClean="0"/>
              <a:t>de los participantes</a:t>
            </a:r>
            <a:r>
              <a:rPr lang="es-ES" sz="1800" dirty="0" smtClean="0"/>
              <a:t> de los mercados</a:t>
            </a:r>
            <a:r>
              <a:rPr lang="es-ES" sz="1800" b="1" dirty="0" smtClean="0"/>
              <a:t>, en especial el riesgo sistémico.</a:t>
            </a:r>
            <a:endParaRPr lang="es-ES" sz="1800" dirty="0" smtClean="0"/>
          </a:p>
          <a:p>
            <a:pPr algn="just" eaLnBrk="1" hangingPunct="1">
              <a:lnSpc>
                <a:spcPct val="80000"/>
              </a:lnSpc>
            </a:pPr>
            <a:r>
              <a:rPr lang="es-CO" sz="1800" dirty="0" smtClean="0"/>
              <a:t>Existe consenso internacional en que el </a:t>
            </a:r>
            <a:r>
              <a:rPr lang="es-CO" sz="1800" b="1" dirty="0" smtClean="0"/>
              <a:t>seguimiento (</a:t>
            </a:r>
            <a:r>
              <a:rPr lang="es-CO" sz="1800" b="1" i="1" dirty="0" smtClean="0"/>
              <a:t>“</a:t>
            </a:r>
            <a:r>
              <a:rPr lang="es-CO" sz="1800" b="1" i="1" dirty="0" err="1" smtClean="0"/>
              <a:t>oversight</a:t>
            </a:r>
            <a:r>
              <a:rPr lang="es-CO" sz="1800" b="1" i="1" dirty="0" smtClean="0"/>
              <a:t>”</a:t>
            </a:r>
            <a:r>
              <a:rPr lang="es-CO" sz="1800" b="1" dirty="0" smtClean="0"/>
              <a:t>) </a:t>
            </a:r>
            <a:r>
              <a:rPr lang="es-CO" sz="1800" dirty="0" smtClean="0"/>
              <a:t>del SP consiste en monitorear  al sistema como un todo, con una </a:t>
            </a:r>
            <a:r>
              <a:rPr lang="es-CO" sz="1800" b="1" dirty="0" smtClean="0"/>
              <a:t>perspectiva  integral </a:t>
            </a:r>
            <a:r>
              <a:rPr lang="es-CO" sz="1800" dirty="0" smtClean="0"/>
              <a:t>del mismo y de las interconexiones entre sus participantes, propendiendo por la seguridad (mitigación de riesgos en aras de la estabilidad financiera) y la eficiencia (cumplimiento oportuno de operaciones, al menor costo posible).</a:t>
            </a:r>
          </a:p>
          <a:p>
            <a:pPr algn="just" eaLnBrk="1" hangingPunct="1">
              <a:lnSpc>
                <a:spcPct val="80000"/>
              </a:lnSpc>
            </a:pPr>
            <a:endParaRPr lang="es-ES" sz="1600" dirty="0" smtClean="0"/>
          </a:p>
          <a:p>
            <a:pPr lvl="1" algn="just" eaLnBrk="1" hangingPunct="1">
              <a:lnSpc>
                <a:spcPct val="80000"/>
              </a:lnSpc>
            </a:pPr>
            <a:endParaRPr lang="es-ES" sz="2600" dirty="0" smtClean="0"/>
          </a:p>
          <a:p>
            <a:pPr algn="just" eaLnBrk="1" hangingPunct="1">
              <a:lnSpc>
                <a:spcPct val="80000"/>
              </a:lnSpc>
            </a:pPr>
            <a:endParaRPr lang="es-ES" sz="2800" dirty="0" smtClean="0"/>
          </a:p>
        </p:txBody>
      </p:sp>
      <p:sp>
        <p:nvSpPr>
          <p:cNvPr id="19458" name="2 Título"/>
          <p:cNvSpPr>
            <a:spLocks noGrp="1"/>
          </p:cNvSpPr>
          <p:nvPr>
            <p:ph type="title"/>
          </p:nvPr>
        </p:nvSpPr>
        <p:spPr>
          <a:xfrm>
            <a:off x="468313" y="260350"/>
            <a:ext cx="8229600" cy="922338"/>
          </a:xfrm>
        </p:spPr>
        <p:txBody>
          <a:bodyPr/>
          <a:lstStyle/>
          <a:p>
            <a:pPr eaLnBrk="1" hangingPunct="1"/>
            <a:r>
              <a:rPr lang="en-US" sz="2400" dirty="0" smtClean="0"/>
              <a:t>Los </a:t>
            </a:r>
            <a:r>
              <a:rPr lang="en-US" sz="2400" dirty="0" err="1" smtClean="0"/>
              <a:t>Bancos</a:t>
            </a:r>
            <a:r>
              <a:rPr lang="en-US" sz="2400" dirty="0" smtClean="0"/>
              <a:t> </a:t>
            </a:r>
            <a:r>
              <a:rPr lang="en-US" sz="2400" dirty="0" err="1" smtClean="0"/>
              <a:t>Centrales</a:t>
            </a:r>
            <a:r>
              <a:rPr lang="en-US" sz="2400" dirty="0" smtClean="0"/>
              <a:t> y el </a:t>
            </a:r>
            <a:r>
              <a:rPr lang="en-US" sz="2400" dirty="0" err="1" smtClean="0"/>
              <a:t>seguimiento</a:t>
            </a:r>
            <a:r>
              <a:rPr lang="en-US" sz="2400" dirty="0" smtClean="0"/>
              <a:t> a los SP </a:t>
            </a:r>
            <a:endParaRPr lang="es-ES" sz="2400" u="none"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4294967295"/>
          </p:nvPr>
        </p:nvSpPr>
        <p:spPr>
          <a:xfrm>
            <a:off x="611188" y="1241425"/>
            <a:ext cx="7993062" cy="5616575"/>
          </a:xfrm>
        </p:spPr>
        <p:txBody>
          <a:bodyPr/>
          <a:lstStyle/>
          <a:p>
            <a:pPr algn="just" eaLnBrk="1" hangingPunct="1">
              <a:lnSpc>
                <a:spcPct val="90000"/>
              </a:lnSpc>
              <a:spcBef>
                <a:spcPct val="0"/>
              </a:spcBef>
              <a:buFontTx/>
              <a:buNone/>
            </a:pPr>
            <a:r>
              <a:rPr lang="es-ES" b="1" smtClean="0"/>
              <a:t>	</a:t>
            </a:r>
            <a:r>
              <a:rPr lang="es-ES" sz="2400" smtClean="0"/>
              <a:t>Definición: “una función de los BC en virtud de la cual los objetivos de </a:t>
            </a:r>
            <a:r>
              <a:rPr lang="es-ES" sz="2400" u="sng" smtClean="0"/>
              <a:t>seguridad y eficiencia</a:t>
            </a:r>
            <a:r>
              <a:rPr lang="es-ES" sz="2400" smtClean="0"/>
              <a:t> son promovidos mediante el </a:t>
            </a:r>
            <a:r>
              <a:rPr lang="es-ES" sz="2400" u="sng" smtClean="0"/>
              <a:t>monitoreo</a:t>
            </a:r>
            <a:r>
              <a:rPr lang="es-ES" sz="2400" smtClean="0"/>
              <a:t> a los sistemas existentes y planeados, su </a:t>
            </a:r>
            <a:r>
              <a:rPr lang="es-ES" sz="2400" u="sng" smtClean="0"/>
              <a:t>evaluación</a:t>
            </a:r>
            <a:r>
              <a:rPr lang="es-ES" sz="2400" smtClean="0"/>
              <a:t> contra tales objetivos y, cuando se requiere, </a:t>
            </a:r>
            <a:r>
              <a:rPr lang="es-ES" sz="2400" u="sng" smtClean="0"/>
              <a:t>la inducción de los cambios</a:t>
            </a:r>
            <a:r>
              <a:rPr lang="es-ES" sz="2400" smtClean="0"/>
              <a:t> que sean necesarios para el logro de dichos objetivos”(BIS-CPSS, 2005). </a:t>
            </a:r>
          </a:p>
          <a:p>
            <a:pPr algn="just" eaLnBrk="1" hangingPunct="1">
              <a:lnSpc>
                <a:spcPct val="90000"/>
              </a:lnSpc>
              <a:spcBef>
                <a:spcPct val="0"/>
              </a:spcBef>
              <a:buFontTx/>
              <a:buNone/>
            </a:pPr>
            <a:r>
              <a:rPr lang="es-ES" sz="2400" smtClean="0"/>
              <a:t>	Otras autoridades (como los supervisores) pueden tener funciones en los SP.  El término </a:t>
            </a:r>
            <a:r>
              <a:rPr lang="es-ES" sz="2400" i="1" smtClean="0"/>
              <a:t>Seguimiento </a:t>
            </a:r>
            <a:r>
              <a:rPr lang="es-ES" sz="2400" smtClean="0"/>
              <a:t>está reservado para designar las responsabilidades específicas y las herramientas con que cuentan los BC en relación con los SP.</a:t>
            </a:r>
          </a:p>
        </p:txBody>
      </p:sp>
      <p:sp>
        <p:nvSpPr>
          <p:cNvPr id="4099" name="Rectangle 3"/>
          <p:cNvSpPr>
            <a:spLocks noChangeArrowheads="1"/>
          </p:cNvSpPr>
          <p:nvPr/>
        </p:nvSpPr>
        <p:spPr bwMode="auto">
          <a:xfrm>
            <a:off x="0" y="333375"/>
            <a:ext cx="9144000" cy="701675"/>
          </a:xfrm>
          <a:prstGeom prst="rect">
            <a:avLst/>
          </a:prstGeom>
          <a:noFill/>
          <a:ln w="9525" algn="ctr">
            <a:noFill/>
            <a:miter lim="800000"/>
            <a:headEnd/>
            <a:tailEnd/>
          </a:ln>
        </p:spPr>
        <p:txBody>
          <a:bodyPr>
            <a:spAutoFit/>
          </a:bodyPr>
          <a:lstStyle/>
          <a:p>
            <a:pPr algn="ctr" eaLnBrk="0" hangingPunct="0">
              <a:buFontTx/>
              <a:buNone/>
            </a:pPr>
            <a:r>
              <a:rPr lang="es-ES" sz="4000" b="1" u="none">
                <a:solidFill>
                  <a:schemeClr val="tx1"/>
                </a:solidFill>
                <a:latin typeface="CopprplGoth BdCn BT" pitchFamily="34" charset="0"/>
              </a:rPr>
              <a:t>Definición de Seguimiento </a:t>
            </a:r>
          </a:p>
        </p:txBody>
      </p:sp>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4294967295"/>
          </p:nvPr>
        </p:nvSpPr>
        <p:spPr>
          <a:xfrm>
            <a:off x="395288" y="1601788"/>
            <a:ext cx="8172450" cy="5256212"/>
          </a:xfrm>
        </p:spPr>
        <p:txBody>
          <a:bodyPr/>
          <a:lstStyle/>
          <a:p>
            <a:pPr algn="just" eaLnBrk="1" hangingPunct="1">
              <a:spcBef>
                <a:spcPct val="0"/>
              </a:spcBef>
              <a:buFontTx/>
              <a:buNone/>
            </a:pPr>
            <a:r>
              <a:rPr lang="es-ES" sz="3400" b="1" smtClean="0"/>
              <a:t>	</a:t>
            </a:r>
            <a:r>
              <a:rPr lang="es-CO" sz="2400" smtClean="0"/>
              <a:t>El primero consiste en monitorear a los SP como un todo, con una </a:t>
            </a:r>
            <a:r>
              <a:rPr lang="es-CO" sz="2400" u="sng" smtClean="0"/>
              <a:t>perspectiva integral del sistema</a:t>
            </a:r>
            <a:r>
              <a:rPr lang="es-CO" sz="2400" smtClean="0"/>
              <a:t> y de las </a:t>
            </a:r>
            <a:r>
              <a:rPr lang="es-CO" sz="2400" u="sng" smtClean="0"/>
              <a:t>interconexiones entre participantes</a:t>
            </a:r>
            <a:r>
              <a:rPr lang="es-CO" sz="2400" smtClean="0"/>
              <a:t>, propendiendo por la </a:t>
            </a:r>
            <a:r>
              <a:rPr lang="es-CO" sz="2400" u="sng" smtClean="0"/>
              <a:t>seguridad</a:t>
            </a:r>
            <a:r>
              <a:rPr lang="es-CO" sz="2400" smtClean="0"/>
              <a:t> (mitigación de riesgos en aras de la estabilidad financiera) y la </a:t>
            </a:r>
            <a:r>
              <a:rPr lang="es-CO" sz="2400" u="sng" smtClean="0"/>
              <a:t>eficiencia</a:t>
            </a:r>
            <a:r>
              <a:rPr lang="es-CO" sz="2400" smtClean="0"/>
              <a:t> (oportunidad, acceso, costo). </a:t>
            </a:r>
          </a:p>
          <a:p>
            <a:pPr algn="just" eaLnBrk="1" hangingPunct="1">
              <a:spcBef>
                <a:spcPct val="0"/>
              </a:spcBef>
              <a:buFontTx/>
              <a:buNone/>
            </a:pPr>
            <a:endParaRPr lang="es-CO" sz="2400" smtClean="0"/>
          </a:p>
          <a:p>
            <a:pPr algn="just" eaLnBrk="1" hangingPunct="1">
              <a:spcBef>
                <a:spcPct val="0"/>
              </a:spcBef>
              <a:buFontTx/>
              <a:buNone/>
            </a:pPr>
            <a:r>
              <a:rPr lang="es-CO" sz="2400" smtClean="0"/>
              <a:t>	La segunda, en cambio, consiste en supervisar la solidez de entidades individuales, con la óptica de proteger el ahorro del público y el cumplimiento de 	normas prudenciales.</a:t>
            </a:r>
            <a:r>
              <a:rPr lang="es-ES" sz="2400" smtClean="0"/>
              <a:t> </a:t>
            </a:r>
          </a:p>
        </p:txBody>
      </p:sp>
      <p:sp>
        <p:nvSpPr>
          <p:cNvPr id="5123" name="Rectangle 3"/>
          <p:cNvSpPr>
            <a:spLocks noChangeArrowheads="1"/>
          </p:cNvSpPr>
          <p:nvPr/>
        </p:nvSpPr>
        <p:spPr bwMode="auto">
          <a:xfrm>
            <a:off x="0" y="188913"/>
            <a:ext cx="9144000" cy="1311275"/>
          </a:xfrm>
          <a:prstGeom prst="rect">
            <a:avLst/>
          </a:prstGeom>
          <a:noFill/>
          <a:ln w="9525" algn="ctr">
            <a:noFill/>
            <a:miter lim="800000"/>
            <a:headEnd/>
            <a:tailEnd/>
          </a:ln>
        </p:spPr>
        <p:txBody>
          <a:bodyPr>
            <a:spAutoFit/>
          </a:bodyPr>
          <a:lstStyle/>
          <a:p>
            <a:pPr algn="ctr" eaLnBrk="0" hangingPunct="0">
              <a:buFontTx/>
              <a:buNone/>
            </a:pPr>
            <a:r>
              <a:rPr lang="es-ES" sz="4000" b="1" u="none">
                <a:solidFill>
                  <a:schemeClr val="tx1"/>
                </a:solidFill>
                <a:latin typeface="CopprplGoth BdCn BT" pitchFamily="34" charset="0"/>
              </a:rPr>
              <a:t>Seguimiento  vs  Supervisión / Vigilancia </a:t>
            </a:r>
          </a:p>
        </p:txBody>
      </p:sp>
    </p:spTree>
  </p:cSld>
  <p:clrMapOvr>
    <a:masterClrMapping/>
  </p:clrMapOvr>
  <p:transition>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4294967295"/>
          </p:nvPr>
        </p:nvSpPr>
        <p:spPr>
          <a:xfrm>
            <a:off x="468313" y="1054100"/>
            <a:ext cx="8281987" cy="5399088"/>
          </a:xfrm>
        </p:spPr>
        <p:txBody>
          <a:bodyPr/>
          <a:lstStyle/>
          <a:p>
            <a:pPr algn="just" eaLnBrk="1" hangingPunct="1">
              <a:lnSpc>
                <a:spcPct val="80000"/>
              </a:lnSpc>
              <a:spcBef>
                <a:spcPct val="0"/>
              </a:spcBef>
              <a:spcAft>
                <a:spcPct val="10000"/>
              </a:spcAft>
              <a:buClr>
                <a:srgbClr val="000099"/>
              </a:buClr>
              <a:buSzPct val="120000"/>
              <a:buFontTx/>
              <a:buNone/>
            </a:pPr>
            <a:r>
              <a:rPr lang="es-ES" sz="1700" b="1" dirty="0" smtClean="0">
                <a:solidFill>
                  <a:srgbClr val="0000CC"/>
                </a:solidFill>
              </a:rPr>
              <a:t>	</a:t>
            </a:r>
            <a:r>
              <a:rPr lang="es-CO" sz="2200" dirty="0" smtClean="0"/>
              <a:t>El BIS-CPSS (2005) identifica tres actividades claves de </a:t>
            </a:r>
            <a:r>
              <a:rPr lang="es-CO" sz="2200" i="1" dirty="0" smtClean="0"/>
              <a:t>Seguimiento</a:t>
            </a:r>
            <a:r>
              <a:rPr lang="es-CO" sz="2200" dirty="0" smtClean="0"/>
              <a:t>: monitoreo, evaluación e inducción de cambio.</a:t>
            </a:r>
            <a:r>
              <a:rPr lang="es-ES" sz="2200" dirty="0" smtClean="0"/>
              <a:t> </a:t>
            </a:r>
          </a:p>
          <a:p>
            <a:pPr algn="just" eaLnBrk="1" hangingPunct="1">
              <a:lnSpc>
                <a:spcPct val="80000"/>
              </a:lnSpc>
              <a:spcBef>
                <a:spcPct val="0"/>
              </a:spcBef>
              <a:spcAft>
                <a:spcPct val="10000"/>
              </a:spcAft>
              <a:buClr>
                <a:srgbClr val="000099"/>
              </a:buClr>
              <a:buSzPct val="120000"/>
              <a:buFontTx/>
              <a:buNone/>
            </a:pPr>
            <a:endParaRPr lang="es-ES" sz="2200" dirty="0" smtClean="0"/>
          </a:p>
          <a:p>
            <a:pPr algn="just" eaLnBrk="1" hangingPunct="1">
              <a:lnSpc>
                <a:spcPct val="80000"/>
              </a:lnSpc>
              <a:spcBef>
                <a:spcPct val="0"/>
              </a:spcBef>
              <a:spcAft>
                <a:spcPct val="10000"/>
              </a:spcAft>
              <a:buClr>
                <a:schemeClr val="tx1"/>
              </a:buClr>
              <a:buSzPct val="120000"/>
              <a:buFont typeface="Wingdings" pitchFamily="2" charset="2"/>
              <a:buNone/>
            </a:pPr>
            <a:r>
              <a:rPr lang="es-CO" sz="2200" dirty="0" smtClean="0"/>
              <a:t>-	</a:t>
            </a:r>
            <a:r>
              <a:rPr lang="es-CO" sz="2200" u="sng" dirty="0" smtClean="0"/>
              <a:t>Acceso a toda la información</a:t>
            </a:r>
            <a:r>
              <a:rPr lang="es-CO" sz="2200" dirty="0" smtClean="0"/>
              <a:t>  y documentación relevante para evaluar/valorar los sistemas, su</a:t>
            </a:r>
            <a:r>
              <a:rPr lang="es-ES" sz="2200" dirty="0" smtClean="0"/>
              <a:t> funcionamiento y sus relaciones con el conjunto del SF.</a:t>
            </a:r>
          </a:p>
          <a:p>
            <a:pPr algn="just" eaLnBrk="1" hangingPunct="1">
              <a:lnSpc>
                <a:spcPct val="80000"/>
              </a:lnSpc>
              <a:spcBef>
                <a:spcPct val="0"/>
              </a:spcBef>
              <a:spcAft>
                <a:spcPct val="10000"/>
              </a:spcAft>
              <a:buClr>
                <a:srgbClr val="000099"/>
              </a:buClr>
              <a:buSzPct val="120000"/>
              <a:buFontTx/>
              <a:buNone/>
            </a:pPr>
            <a:endParaRPr lang="es-ES" sz="2200" dirty="0" smtClean="0"/>
          </a:p>
          <a:p>
            <a:pPr algn="just" eaLnBrk="1" hangingPunct="1">
              <a:lnSpc>
                <a:spcPct val="80000"/>
              </a:lnSpc>
              <a:spcBef>
                <a:spcPct val="0"/>
              </a:spcBef>
              <a:spcAft>
                <a:spcPct val="10000"/>
              </a:spcAft>
              <a:buClr>
                <a:srgbClr val="000099"/>
              </a:buClr>
              <a:buSzPct val="120000"/>
              <a:buFontTx/>
              <a:buNone/>
            </a:pPr>
            <a:r>
              <a:rPr lang="es-CO" sz="2200" dirty="0" smtClean="0"/>
              <a:t>-	</a:t>
            </a:r>
            <a:r>
              <a:rPr lang="es-CO" sz="2200" u="sng" dirty="0" smtClean="0"/>
              <a:t>Evaluación de la magnitud de los riesgos</a:t>
            </a:r>
            <a:r>
              <a:rPr lang="es-CO" sz="2200" dirty="0" smtClean="0"/>
              <a:t> potenciales de los diferentes SP y poder juzgar el cumplimiento en cada SP de los requerimientos y estándares  internacionales</a:t>
            </a:r>
          </a:p>
          <a:p>
            <a:pPr algn="just" eaLnBrk="1" hangingPunct="1">
              <a:lnSpc>
                <a:spcPct val="80000"/>
              </a:lnSpc>
              <a:spcBef>
                <a:spcPct val="0"/>
              </a:spcBef>
              <a:spcAft>
                <a:spcPct val="10000"/>
              </a:spcAft>
              <a:buClr>
                <a:srgbClr val="000099"/>
              </a:buClr>
              <a:buSzPct val="120000"/>
              <a:buFontTx/>
              <a:buNone/>
            </a:pPr>
            <a:endParaRPr lang="es-CO" sz="2200" dirty="0" smtClean="0"/>
          </a:p>
          <a:p>
            <a:pPr algn="just" eaLnBrk="1" hangingPunct="1">
              <a:lnSpc>
                <a:spcPct val="80000"/>
              </a:lnSpc>
              <a:spcBef>
                <a:spcPct val="0"/>
              </a:spcBef>
              <a:spcAft>
                <a:spcPct val="10000"/>
              </a:spcAft>
              <a:buClr>
                <a:srgbClr val="000099"/>
              </a:buClr>
              <a:buSzPct val="120000"/>
              <a:buFontTx/>
              <a:buNone/>
            </a:pPr>
            <a:r>
              <a:rPr lang="es-CO" sz="2200" dirty="0" smtClean="0"/>
              <a:t>-	</a:t>
            </a:r>
            <a:r>
              <a:rPr lang="es-CO" sz="2200" u="sng" dirty="0" smtClean="0"/>
              <a:t>Facultades para inducir cambio</a:t>
            </a:r>
            <a:r>
              <a:rPr lang="es-CO" sz="2200" dirty="0" smtClean="0"/>
              <a:t> (desde la disuasión y acuerdos voluntarios, hasta poderes de Ley)</a:t>
            </a:r>
          </a:p>
          <a:p>
            <a:pPr algn="just" eaLnBrk="1" hangingPunct="1">
              <a:lnSpc>
                <a:spcPct val="80000"/>
              </a:lnSpc>
              <a:spcBef>
                <a:spcPct val="0"/>
              </a:spcBef>
              <a:spcAft>
                <a:spcPct val="10000"/>
              </a:spcAft>
              <a:buClr>
                <a:srgbClr val="000099"/>
              </a:buClr>
              <a:buSzPct val="120000"/>
              <a:buFontTx/>
              <a:buNone/>
            </a:pPr>
            <a:endParaRPr lang="es-CO" sz="2200" dirty="0" smtClean="0"/>
          </a:p>
          <a:p>
            <a:pPr algn="just" eaLnBrk="1" hangingPunct="1">
              <a:lnSpc>
                <a:spcPct val="80000"/>
              </a:lnSpc>
              <a:spcBef>
                <a:spcPct val="0"/>
              </a:spcBef>
              <a:spcAft>
                <a:spcPct val="10000"/>
              </a:spcAft>
              <a:buClr>
                <a:srgbClr val="000099"/>
              </a:buClr>
              <a:buSzPct val="120000"/>
              <a:buFontTx/>
              <a:buNone/>
            </a:pPr>
            <a:endParaRPr lang="es-CO" sz="2200" dirty="0" smtClean="0"/>
          </a:p>
          <a:p>
            <a:pPr algn="just" eaLnBrk="1" hangingPunct="1">
              <a:lnSpc>
                <a:spcPct val="80000"/>
              </a:lnSpc>
              <a:spcBef>
                <a:spcPct val="0"/>
              </a:spcBef>
              <a:spcAft>
                <a:spcPct val="10000"/>
              </a:spcAft>
              <a:buClr>
                <a:srgbClr val="000099"/>
              </a:buClr>
              <a:buSzPct val="120000"/>
              <a:buFontTx/>
              <a:buNone/>
            </a:pPr>
            <a:r>
              <a:rPr lang="es-CO" sz="2100" dirty="0" smtClean="0"/>
              <a:t>	</a:t>
            </a:r>
            <a:endParaRPr lang="es-ES" sz="2100" dirty="0" smtClean="0"/>
          </a:p>
        </p:txBody>
      </p:sp>
      <p:sp>
        <p:nvSpPr>
          <p:cNvPr id="6147" name="Rectangle 3"/>
          <p:cNvSpPr>
            <a:spLocks noChangeArrowheads="1"/>
          </p:cNvSpPr>
          <p:nvPr/>
        </p:nvSpPr>
        <p:spPr bwMode="auto">
          <a:xfrm>
            <a:off x="539750" y="134938"/>
            <a:ext cx="8351838" cy="701675"/>
          </a:xfrm>
          <a:prstGeom prst="rect">
            <a:avLst/>
          </a:prstGeom>
          <a:noFill/>
          <a:ln w="9525" algn="ctr">
            <a:noFill/>
            <a:miter lim="800000"/>
            <a:headEnd/>
            <a:tailEnd/>
          </a:ln>
        </p:spPr>
        <p:txBody>
          <a:bodyPr>
            <a:spAutoFit/>
          </a:bodyPr>
          <a:lstStyle/>
          <a:p>
            <a:pPr algn="ctr" eaLnBrk="0" hangingPunct="0">
              <a:buFontTx/>
              <a:buNone/>
            </a:pPr>
            <a:r>
              <a:rPr lang="es-ES" sz="4000" b="1" i="1" u="none" dirty="0" smtClean="0">
                <a:solidFill>
                  <a:schemeClr val="tx1"/>
                </a:solidFill>
                <a:latin typeface="CopprplGoth BdCn BT" pitchFamily="34" charset="0"/>
              </a:rPr>
              <a:t>Seguimiento</a:t>
            </a:r>
            <a:r>
              <a:rPr lang="es-ES" sz="4000" b="1" u="none" dirty="0" smtClean="0">
                <a:solidFill>
                  <a:schemeClr val="tx1"/>
                </a:solidFill>
                <a:latin typeface="CopprplGoth BdCn BT" pitchFamily="34" charset="0"/>
              </a:rPr>
              <a:t> </a:t>
            </a:r>
            <a:r>
              <a:rPr lang="es-ES" sz="4000" b="1" u="none" dirty="0">
                <a:solidFill>
                  <a:schemeClr val="tx1"/>
                </a:solidFill>
                <a:latin typeface="CopprplGoth BdCn BT" pitchFamily="34" charset="0"/>
              </a:rPr>
              <a:t>: Actividades</a:t>
            </a:r>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4294967295"/>
          </p:nvPr>
        </p:nvSpPr>
        <p:spPr>
          <a:xfrm>
            <a:off x="250825" y="1268413"/>
            <a:ext cx="8353425" cy="5040312"/>
          </a:xfrm>
        </p:spPr>
        <p:txBody>
          <a:bodyPr/>
          <a:lstStyle/>
          <a:p>
            <a:pPr algn="just" eaLnBrk="1" hangingPunct="1">
              <a:lnSpc>
                <a:spcPct val="90000"/>
              </a:lnSpc>
              <a:spcBef>
                <a:spcPct val="0"/>
              </a:spcBef>
              <a:spcAft>
                <a:spcPct val="30000"/>
              </a:spcAft>
              <a:buClr>
                <a:srgbClr val="000099"/>
              </a:buClr>
              <a:buSzPct val="120000"/>
              <a:buFontTx/>
              <a:buNone/>
            </a:pPr>
            <a:r>
              <a:rPr lang="es-ES" b="1" smtClean="0">
                <a:solidFill>
                  <a:srgbClr val="0000CC"/>
                </a:solidFill>
              </a:rPr>
              <a:t>	</a:t>
            </a:r>
            <a:r>
              <a:rPr lang="es-ES" sz="2400" i="1" u="sng" smtClean="0"/>
              <a:t>O</a:t>
            </a:r>
            <a:r>
              <a:rPr lang="es-MX" sz="2400" i="1" u="sng" smtClean="0"/>
              <a:t>bjetivos de política</a:t>
            </a:r>
            <a:r>
              <a:rPr lang="es-MX" sz="2400" i="1" smtClean="0"/>
              <a:t>:</a:t>
            </a:r>
            <a:r>
              <a:rPr lang="es-MX" sz="2400" smtClean="0"/>
              <a:t> seguridad y eficiencia de los SP, a fin de concentrarse en los asuntos de mayor interés para el BR, como son la estabilidad financiera, la prevención del riesgo sistémico, la eficiencia de los mercados y la adecuada implementación de la política monetaria.</a:t>
            </a:r>
            <a:endParaRPr lang="es-CO" sz="2400" smtClean="0"/>
          </a:p>
          <a:p>
            <a:pPr algn="just" eaLnBrk="1" hangingPunct="1">
              <a:lnSpc>
                <a:spcPct val="90000"/>
              </a:lnSpc>
              <a:spcBef>
                <a:spcPct val="0"/>
              </a:spcBef>
              <a:spcAft>
                <a:spcPct val="30000"/>
              </a:spcAft>
              <a:buClr>
                <a:srgbClr val="000099"/>
              </a:buClr>
              <a:buSzPct val="120000"/>
              <a:buFontTx/>
              <a:buNone/>
            </a:pPr>
            <a:r>
              <a:rPr lang="es-ES" sz="2400" smtClean="0"/>
              <a:t> 	</a:t>
            </a:r>
            <a:r>
              <a:rPr lang="es-ES" sz="2400" i="1" u="sng" smtClean="0"/>
              <a:t>Ambito de aplicación</a:t>
            </a:r>
            <a:r>
              <a:rPr lang="es-ES" sz="2400" i="1" smtClean="0"/>
              <a:t>:</a:t>
            </a:r>
            <a:r>
              <a:rPr lang="es-ES" sz="2400" smtClean="0"/>
              <a:t> Claramente a los SP de importancia sistémica. Pero éste tiene estrechas interdependencias con los SCyL de valores y de divisas y con las cámaras de riesgo central de contraparte. Todos ellos son “redes de transferencia de valor”, tienen participantes muy similares, todos requieren liquidar en cuentas de dinero del BC y tienen el potencial de desencadenar “riesgos sistémicos” si su funcionamiento no es el adecuado.</a:t>
            </a:r>
            <a:endParaRPr lang="es-CO" sz="2400" smtClean="0"/>
          </a:p>
          <a:p>
            <a:pPr algn="just" eaLnBrk="1" hangingPunct="1">
              <a:lnSpc>
                <a:spcPct val="90000"/>
              </a:lnSpc>
              <a:spcBef>
                <a:spcPct val="0"/>
              </a:spcBef>
              <a:buClr>
                <a:srgbClr val="000099"/>
              </a:buClr>
              <a:buSzPct val="120000"/>
              <a:buFontTx/>
              <a:buNone/>
            </a:pPr>
            <a:endParaRPr lang="es-ES" sz="2400" smtClean="0"/>
          </a:p>
        </p:txBody>
      </p:sp>
      <p:sp>
        <p:nvSpPr>
          <p:cNvPr id="7171" name="Rectangle 3"/>
          <p:cNvSpPr>
            <a:spLocks noChangeArrowheads="1"/>
          </p:cNvSpPr>
          <p:nvPr/>
        </p:nvSpPr>
        <p:spPr bwMode="auto">
          <a:xfrm>
            <a:off x="468313" y="333375"/>
            <a:ext cx="8351837" cy="701675"/>
          </a:xfrm>
          <a:prstGeom prst="rect">
            <a:avLst/>
          </a:prstGeom>
          <a:noFill/>
          <a:ln w="9525" algn="ctr">
            <a:noFill/>
            <a:miter lim="800000"/>
            <a:headEnd/>
            <a:tailEnd/>
          </a:ln>
        </p:spPr>
        <p:txBody>
          <a:bodyPr>
            <a:spAutoFit/>
          </a:bodyPr>
          <a:lstStyle/>
          <a:p>
            <a:pPr algn="ctr" eaLnBrk="0" hangingPunct="0">
              <a:buFontTx/>
              <a:buNone/>
            </a:pPr>
            <a:r>
              <a:rPr lang="es-ES" sz="4000" b="1" u="none">
                <a:solidFill>
                  <a:schemeClr val="tx1"/>
                </a:solidFill>
                <a:latin typeface="CopprplGoth BdCn BT" pitchFamily="34" charset="0"/>
              </a:rPr>
              <a:t>Colombia: alcances prácticos</a:t>
            </a:r>
          </a:p>
        </p:txBody>
      </p:sp>
    </p:spTree>
  </p:cSld>
  <p:clrMapOvr>
    <a:masterClrMapping/>
  </p:clrMapOvr>
  <p:transition>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684213" y="1412875"/>
            <a:ext cx="8064500" cy="5040313"/>
          </a:xfrm>
        </p:spPr>
        <p:txBody>
          <a:bodyPr/>
          <a:lstStyle/>
          <a:p>
            <a:pPr marL="609600" indent="-609600" algn="just" eaLnBrk="1" hangingPunct="1">
              <a:lnSpc>
                <a:spcPct val="80000"/>
              </a:lnSpc>
              <a:buClr>
                <a:srgbClr val="0033CC"/>
              </a:buClr>
              <a:buFontTx/>
              <a:buNone/>
            </a:pPr>
            <a:r>
              <a:rPr lang="es-MX" sz="2400" smtClean="0">
                <a:solidFill>
                  <a:schemeClr val="tx2"/>
                </a:solidFill>
              </a:rPr>
              <a:t>1.	Introducción y definición de “Seguimiento a los sistemas de pago y de liquidación” (oversight)</a:t>
            </a:r>
          </a:p>
          <a:p>
            <a:pPr marL="609600" indent="-609600" algn="just" eaLnBrk="1" hangingPunct="1">
              <a:lnSpc>
                <a:spcPct val="80000"/>
              </a:lnSpc>
              <a:buClr>
                <a:srgbClr val="0033CC"/>
              </a:buClr>
              <a:buFontTx/>
              <a:buNone/>
            </a:pPr>
            <a:r>
              <a:rPr lang="es-ES" sz="2400" i="1" smtClean="0">
                <a:solidFill>
                  <a:srgbClr val="002060"/>
                </a:solidFill>
              </a:rPr>
              <a:t>2.	</a:t>
            </a:r>
            <a:r>
              <a:rPr lang="es-ES" sz="2400" i="1" u="sng" smtClean="0">
                <a:solidFill>
                  <a:srgbClr val="002060"/>
                </a:solidFill>
              </a:rPr>
              <a:t>Aspectos legales e institucionales en Colombia</a:t>
            </a:r>
          </a:p>
          <a:p>
            <a:pPr marL="609600" indent="-609600" algn="just" eaLnBrk="1" hangingPunct="1">
              <a:lnSpc>
                <a:spcPct val="80000"/>
              </a:lnSpc>
              <a:buClr>
                <a:srgbClr val="0033CC"/>
              </a:buClr>
              <a:buFontTx/>
              <a:buNone/>
            </a:pPr>
            <a:r>
              <a:rPr lang="es-ES" sz="2400" smtClean="0"/>
              <a:t>3.	Algunos logros destacados hasta la fecha (sintetizados en el Reporte de sistemas de pago)</a:t>
            </a:r>
          </a:p>
          <a:p>
            <a:pPr marL="609600" indent="-609600" algn="just" eaLnBrk="1" hangingPunct="1">
              <a:lnSpc>
                <a:spcPct val="80000"/>
              </a:lnSpc>
              <a:buClr>
                <a:srgbClr val="0033CC"/>
              </a:buClr>
              <a:buFontTx/>
              <a:buNone/>
            </a:pPr>
            <a:endParaRPr lang="es-ES" sz="2400" smtClean="0"/>
          </a:p>
          <a:p>
            <a:pPr marL="609600" indent="-609600" eaLnBrk="1" hangingPunct="1">
              <a:lnSpc>
                <a:spcPct val="80000"/>
              </a:lnSpc>
              <a:buClr>
                <a:srgbClr val="0033CC"/>
              </a:buClr>
              <a:buFontTx/>
              <a:buNone/>
            </a:pPr>
            <a:endParaRPr lang="es-MX" sz="2400" smtClean="0"/>
          </a:p>
        </p:txBody>
      </p:sp>
      <p:sp>
        <p:nvSpPr>
          <p:cNvPr id="655363" name="Rectangle 3"/>
          <p:cNvSpPr>
            <a:spLocks noGrp="1" noChangeArrowheads="1"/>
          </p:cNvSpPr>
          <p:nvPr>
            <p:ph type="title" idx="4294967295"/>
          </p:nvPr>
        </p:nvSpPr>
        <p:spPr>
          <a:xfrm>
            <a:off x="827088" y="260350"/>
            <a:ext cx="7777162" cy="620713"/>
          </a:xfrm>
        </p:spPr>
        <p:txBody>
          <a:bodyPr anchor="b"/>
          <a:lstStyle/>
          <a:p>
            <a:pPr eaLnBrk="1" hangingPunct="1">
              <a:defRPr/>
            </a:pPr>
            <a:r>
              <a:rPr lang="es-MX" sz="4000" b="1" smtClean="0">
                <a:effectLst>
                  <a:outerShdw blurRad="38100" dist="38100" dir="2700000" algn="tl">
                    <a:srgbClr val="C0C0C0"/>
                  </a:outerShdw>
                </a:effectLst>
              </a:rPr>
              <a:t>Agenda de la Presentación</a:t>
            </a:r>
            <a:endParaRPr lang="es-ES" sz="4000" b="1" smtClean="0">
              <a:effectLst>
                <a:outerShdw blurRad="38100" dist="38100" dir="2700000" algn="tl">
                  <a:srgbClr val="C0C0C0"/>
                </a:outerShdw>
              </a:effectLst>
            </a:endParaRPr>
          </a:p>
        </p:txBody>
      </p:sp>
    </p:spTree>
  </p:cSld>
  <p:clrMapOvr>
    <a:masterClrMapping/>
  </p:clrMapOvr>
  <p:transition>
    <p:strips dir="ru"/>
  </p:transition>
  <p:timing>
    <p:tnLst>
      <p:par>
        <p:cTn id="1" dur="indefinite" restart="never" nodeType="tmRoot"/>
      </p:par>
    </p:tnLst>
  </p:timing>
</p:sld>
</file>

<file path=ppt/theme/theme1.xml><?xml version="1.0" encoding="utf-8"?>
<a:theme xmlns:a="http://schemas.openxmlformats.org/drawingml/2006/main" name="plantilla inflacion">
  <a:themeElements>
    <a:clrScheme name="plantilla inflac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lantilla inflacion">
      <a:majorFont>
        <a:latin typeface="CopprplGoth BT"/>
        <a:ea typeface=""/>
        <a:cs typeface=""/>
      </a:majorFont>
      <a:minorFont>
        <a:latin typeface="ZapfHumns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838200" marR="0" indent="-838200" algn="l" defTabSz="914400" rtl="0" eaLnBrk="1" fontAlgn="base" latinLnBrk="0" hangingPunct="1">
          <a:lnSpc>
            <a:spcPct val="100000"/>
          </a:lnSpc>
          <a:spcBef>
            <a:spcPct val="0"/>
          </a:spcBef>
          <a:spcAft>
            <a:spcPct val="0"/>
          </a:spcAft>
          <a:buClrTx/>
          <a:buSzTx/>
          <a:buFontTx/>
          <a:buAutoNum type="arabicPeriod"/>
          <a:tabLst/>
          <a:defRPr kumimoji="0" lang="es-ES_tradnl" sz="6000" b="0" i="0" u="sng" strike="noStrike" cap="none" normalizeH="0" baseline="0" smtClean="0">
            <a:ln>
              <a:noFill/>
            </a:ln>
            <a:solidFill>
              <a:schemeClr val="bg1"/>
            </a:solidFill>
            <a:effectLst/>
            <a:latin typeface="CopprplGoth BT"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838200" marR="0" indent="-838200" algn="l" defTabSz="914400" rtl="0" eaLnBrk="1" fontAlgn="base" latinLnBrk="0" hangingPunct="1">
          <a:lnSpc>
            <a:spcPct val="100000"/>
          </a:lnSpc>
          <a:spcBef>
            <a:spcPct val="0"/>
          </a:spcBef>
          <a:spcAft>
            <a:spcPct val="0"/>
          </a:spcAft>
          <a:buClrTx/>
          <a:buSzTx/>
          <a:buFontTx/>
          <a:buAutoNum type="arabicPeriod"/>
          <a:tabLst/>
          <a:defRPr kumimoji="0" lang="es-ES_tradnl" sz="6000" b="0" i="0" u="sng" strike="noStrike" cap="none" normalizeH="0" baseline="0" smtClean="0">
            <a:ln>
              <a:noFill/>
            </a:ln>
            <a:solidFill>
              <a:schemeClr val="bg1"/>
            </a:solidFill>
            <a:effectLst/>
            <a:latin typeface="CopprplGoth BT" pitchFamily="34" charset="0"/>
          </a:defRPr>
        </a:defPPr>
      </a:lstStyle>
    </a:lnDef>
  </a:objectDefaults>
  <a:extraClrSchemeLst>
    <a:extraClrScheme>
      <a:clrScheme name="plantilla inflac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lantilla inflac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lantilla inflac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lantilla inflac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lantilla inflac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lantilla inflac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lantilla inflac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lantilla inflac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lantilla inflac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lantilla inflac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lantilla inflac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lantilla inflac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Plantilla_fondo_blanco</Template>
  <TotalTime>17868</TotalTime>
  <Words>1559</Words>
  <Application>Microsoft Office PowerPoint</Application>
  <PresentationFormat>Presentación en pantalla (4:3)</PresentationFormat>
  <Paragraphs>148</Paragraphs>
  <Slides>24</Slides>
  <Notes>9</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plantilla inflacion</vt:lpstr>
      <vt:lpstr>Diapositiva 1</vt:lpstr>
      <vt:lpstr>Agenda de la Presentación</vt:lpstr>
      <vt:lpstr>Diapositiva 3</vt:lpstr>
      <vt:lpstr>Los Bancos Centrales y el seguimiento a los SP </vt:lpstr>
      <vt:lpstr>Diapositiva 5</vt:lpstr>
      <vt:lpstr>Diapositiva 6</vt:lpstr>
      <vt:lpstr>Diapositiva 7</vt:lpstr>
      <vt:lpstr>Diapositiva 8</vt:lpstr>
      <vt:lpstr>Agenda de la Presentación</vt:lpstr>
      <vt:lpstr>Fundamento legal</vt:lpstr>
      <vt:lpstr>Fundamento Legal</vt:lpstr>
      <vt:lpstr>Diapositiva 12</vt:lpstr>
      <vt:lpstr>Una nueva actividad que contribuye a promover la estabilidad financiera.</vt:lpstr>
      <vt:lpstr>Agenda de la Presentación</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Company>BANCO DE LA REPUBLICA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SUBGERENCIA DE OPERACION BANCARIA</dc:creator>
  <cp:lastModifiedBy>jbernara</cp:lastModifiedBy>
  <cp:revision>1303</cp:revision>
  <cp:lastPrinted>2002-06-29T01:09:05Z</cp:lastPrinted>
  <dcterms:created xsi:type="dcterms:W3CDTF">2000-08-31T19:33:07Z</dcterms:created>
  <dcterms:modified xsi:type="dcterms:W3CDTF">2012-08-30T22:58:31Z</dcterms:modified>
</cp:coreProperties>
</file>