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7" r:id="rId2"/>
    <p:sldId id="326" r:id="rId3"/>
    <p:sldId id="260" r:id="rId4"/>
    <p:sldId id="262" r:id="rId5"/>
    <p:sldId id="275" r:id="rId6"/>
    <p:sldId id="339" r:id="rId7"/>
    <p:sldId id="274" r:id="rId8"/>
    <p:sldId id="340" r:id="rId9"/>
    <p:sldId id="327" r:id="rId10"/>
    <p:sldId id="276" r:id="rId11"/>
    <p:sldId id="337" r:id="rId12"/>
    <p:sldId id="283" r:id="rId13"/>
    <p:sldId id="329" r:id="rId14"/>
    <p:sldId id="290" r:id="rId15"/>
    <p:sldId id="330" r:id="rId16"/>
    <p:sldId id="291" r:id="rId17"/>
    <p:sldId id="331" r:id="rId18"/>
    <p:sldId id="292" r:id="rId19"/>
    <p:sldId id="328" r:id="rId20"/>
    <p:sldId id="332" r:id="rId21"/>
    <p:sldId id="334" r:id="rId22"/>
    <p:sldId id="333" r:id="rId23"/>
    <p:sldId id="338" r:id="rId24"/>
    <p:sldId id="302" r:id="rId25"/>
    <p:sldId id="313" r:id="rId26"/>
    <p:sldId id="314" r:id="rId27"/>
    <p:sldId id="296" r:id="rId28"/>
    <p:sldId id="303" r:id="rId29"/>
    <p:sldId id="335" r:id="rId30"/>
    <p:sldId id="341" r:id="rId31"/>
    <p:sldId id="300" r:id="rId32"/>
    <p:sldId id="297" r:id="rId33"/>
    <p:sldId id="299" r:id="rId34"/>
    <p:sldId id="301" r:id="rId35"/>
    <p:sldId id="304" r:id="rId36"/>
    <p:sldId id="305" r:id="rId37"/>
    <p:sldId id="306" r:id="rId38"/>
    <p:sldId id="308" r:id="rId39"/>
    <p:sldId id="316" r:id="rId40"/>
    <p:sldId id="321" r:id="rId41"/>
    <p:sldId id="320" r:id="rId42"/>
    <p:sldId id="317" r:id="rId43"/>
    <p:sldId id="324" r:id="rId44"/>
    <p:sldId id="342" r:id="rId45"/>
    <p:sldId id="343" r:id="rId46"/>
    <p:sldId id="344" r:id="rId47"/>
    <p:sldId id="280" r:id="rId48"/>
    <p:sldId id="282" r:id="rId49"/>
    <p:sldId id="322" r:id="rId50"/>
    <p:sldId id="323" r:id="rId5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2405"/>
    <a:srgbClr val="5F23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F5733-55A6-4175-A8A8-0D9E6F25BF8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CB465-D636-45E3-A572-361BA234E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8997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23BCB-5B84-4AE8-ABE3-DF8B1F56D9DE}" type="slidenum">
              <a:rPr lang="es-ES"/>
              <a:pPr/>
              <a:t>1</a:t>
            </a:fld>
            <a:endParaRPr lang="es-ES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23BCB-5B84-4AE8-ABE3-DF8B1F56D9DE}" type="slidenum">
              <a:rPr lang="es-ES"/>
              <a:pPr/>
              <a:t>24</a:t>
            </a:fld>
            <a:endParaRPr lang="es-ES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CECB-E82A-472B-9D67-647C7F65D166}" type="slidenum">
              <a:rPr lang="es-ES" smtClean="0"/>
              <a:pPr/>
              <a:t>44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CECB-E82A-472B-9D67-647C7F65D166}" type="slidenum">
              <a:rPr lang="es-ES" smtClean="0"/>
              <a:pPr/>
              <a:t>45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CECB-E82A-472B-9D67-647C7F65D166}" type="slidenum">
              <a:rPr lang="es-ES" smtClean="0"/>
              <a:pPr/>
              <a:t>46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CECB-E82A-472B-9D67-647C7F65D166}" type="slidenum">
              <a:rPr lang="es-ES" smtClean="0"/>
              <a:pPr/>
              <a:t>47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23BCB-5B84-4AE8-ABE3-DF8B1F56D9DE}" type="slidenum">
              <a:rPr lang="es-ES"/>
              <a:pPr/>
              <a:t>2</a:t>
            </a:fld>
            <a:endParaRPr lang="es-ES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23BCB-5B84-4AE8-ABE3-DF8B1F56D9DE}" type="slidenum">
              <a:rPr lang="es-ES"/>
              <a:pPr/>
              <a:t>3</a:t>
            </a:fld>
            <a:endParaRPr lang="es-ES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28752-5627-4EBD-B1A9-88047CBF0AAF}" type="slidenum">
              <a:rPr lang="es-ES"/>
              <a:pPr/>
              <a:t>4</a:t>
            </a:fld>
            <a:endParaRPr lang="es-E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CECB-E82A-472B-9D67-647C7F65D166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23BCB-5B84-4AE8-ABE3-DF8B1F56D9DE}" type="slidenum">
              <a:rPr lang="es-ES"/>
              <a:pPr/>
              <a:t>6</a:t>
            </a:fld>
            <a:endParaRPr lang="es-ES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23BCB-5B84-4AE8-ABE3-DF8B1F56D9DE}" type="slidenum">
              <a:rPr lang="es-ES"/>
              <a:pPr/>
              <a:t>7</a:t>
            </a:fld>
            <a:endParaRPr lang="es-ES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E0654-9811-4D41-967B-CF7C7D863A0E}" type="slidenum">
              <a:rPr lang="es-ES"/>
              <a:pPr eaLnBrk="1" hangingPunct="1"/>
              <a:t>9</a:t>
            </a:fld>
            <a:endParaRPr lang="es-E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2464"/>
            <a:ext cx="5029200" cy="4112926"/>
          </a:xfrm>
          <a:noFill/>
        </p:spPr>
        <p:txBody>
          <a:bodyPr lIns="87662" tIns="43061" rIns="87662" bIns="43061"/>
          <a:lstStyle/>
          <a:p>
            <a:pPr algn="just" eaLnBrk="1" hangingPunct="1"/>
            <a:endParaRPr lang="es-CO" sz="1400" smtClean="0"/>
          </a:p>
        </p:txBody>
      </p:sp>
      <p:sp>
        <p:nvSpPr>
          <p:cNvPr id="143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7388"/>
            <a:ext cx="4530725" cy="339883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28752-5627-4EBD-B1A9-88047CBF0AAF}" type="slidenum">
              <a:rPr lang="es-ES"/>
              <a:pPr/>
              <a:t>12</a:t>
            </a:fld>
            <a:endParaRPr lang="es-E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5243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52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200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819-93B0-405C-B4BF-3E8EB1CF20DC}" type="datetimeFigureOut">
              <a:rPr lang="es-CO" smtClean="0"/>
              <a:pPr/>
              <a:t>16/04/2013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E06-8A99-40FF-9EE7-4A9447E1BD6D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5122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722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8819-93B0-405C-B4BF-3E8EB1CF20DC}" type="datetimeFigureOut">
              <a:rPr lang="es-CO" smtClean="0"/>
              <a:pPr/>
              <a:t>16/04/2013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E06-8A99-40FF-9EE7-4A9447E1BD6D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14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2046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71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595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2913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7647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222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5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77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798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2" descr="Hacienda 2012 B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390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5F893-D581-4D82-9846-C6DF0284D34A}" type="datetimeFigureOut">
              <a:rPr lang="es-CO" smtClean="0"/>
              <a:t>16/04/2013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B631C-9520-4641-A7E9-4853D68B0614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Picture 2" descr="Hacienda 2012 BN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921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67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7" Type="http://schemas.openxmlformats.org/officeDocument/2006/relationships/image" Target="../media/image3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30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7" Type="http://schemas.openxmlformats.org/officeDocument/2006/relationships/image" Target="../media/image3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Excel_97-2003_Worksheet4.xls"/><Relationship Id="rId4" Type="http://schemas.openxmlformats.org/officeDocument/2006/relationships/image" Target="../media/image30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2592388" y="3068638"/>
            <a:ext cx="2052637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2" name="1 CuadroTexto"/>
          <p:cNvSpPr txBox="1"/>
          <p:nvPr/>
        </p:nvSpPr>
        <p:spPr>
          <a:xfrm>
            <a:off x="539552" y="1484784"/>
            <a:ext cx="835292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 smtClean="0">
                <a:solidFill>
                  <a:srgbClr val="C00000"/>
                </a:solidFill>
              </a:rPr>
              <a:t>Utilidad </a:t>
            </a:r>
            <a:r>
              <a:rPr lang="es-CO" sz="4400" b="1" dirty="0">
                <a:solidFill>
                  <a:srgbClr val="C00000"/>
                </a:solidFill>
              </a:rPr>
              <a:t>de la información contable </a:t>
            </a:r>
            <a:r>
              <a:rPr lang="es-CO" sz="4400" b="1" dirty="0" smtClean="0">
                <a:solidFill>
                  <a:srgbClr val="C00000"/>
                </a:solidFill>
              </a:rPr>
              <a:t>del sector público para el análisis y toma </a:t>
            </a:r>
            <a:r>
              <a:rPr lang="es-CO" sz="4400" b="1" dirty="0">
                <a:solidFill>
                  <a:srgbClr val="C00000"/>
                </a:solidFill>
              </a:rPr>
              <a:t>de decisiones</a:t>
            </a:r>
          </a:p>
          <a:p>
            <a:pPr algn="ctr"/>
            <a:endParaRPr lang="es-CO" sz="24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4400" b="1" dirty="0" smtClean="0">
                <a:solidFill>
                  <a:schemeClr val="tx2">
                    <a:lumMod val="75000"/>
                  </a:schemeClr>
                </a:solidFill>
              </a:rPr>
              <a:t>Experiencia </a:t>
            </a:r>
            <a:r>
              <a:rPr lang="es-CO" sz="4400" b="1" dirty="0">
                <a:solidFill>
                  <a:schemeClr val="tx2">
                    <a:lumMod val="75000"/>
                  </a:schemeClr>
                </a:solidFill>
              </a:rPr>
              <a:t>de Bogotá D.C</a:t>
            </a:r>
            <a:r>
              <a:rPr lang="es-CO" sz="44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s-CO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508104" y="5805264"/>
            <a:ext cx="3348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Jorge Castañeda Monroy   </a:t>
            </a:r>
          </a:p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Contador General de Bogotá D.C.</a:t>
            </a:r>
          </a:p>
        </p:txBody>
      </p:sp>
    </p:spTree>
    <p:extLst>
      <p:ext uri="{BB962C8B-B14F-4D97-AF65-F5344CB8AC3E}">
        <p14:creationId xmlns:p14="http://schemas.microsoft.com/office/powerpoint/2010/main" val="18298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4"/>
          <p:cNvSpPr>
            <a:spLocks noGrp="1"/>
          </p:cNvSpPr>
          <p:nvPr>
            <p:ph type="title"/>
          </p:nvPr>
        </p:nvSpPr>
        <p:spPr>
          <a:xfrm>
            <a:off x="899592" y="0"/>
            <a:ext cx="8136904" cy="836712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pPr indent="0" algn="ctr"/>
            <a:r>
              <a:rPr lang="es-CO" sz="2800" b="1" dirty="0" smtClean="0">
                <a:solidFill>
                  <a:schemeClr val="bg1"/>
                </a:solidFill>
              </a:rPr>
              <a:t>Principales diferencias operativas de la contabilidad pública frente a la contabilidad privada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23" name="22 Elipse"/>
          <p:cNvSpPr/>
          <p:nvPr/>
        </p:nvSpPr>
        <p:spPr bwMode="auto">
          <a:xfrm>
            <a:off x="179513" y="1586213"/>
            <a:ext cx="2664296" cy="194144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flatTx/>
          </a:bodyPr>
          <a:lstStyle/>
          <a:p>
            <a:pPr algn="ctr" eaLnBrk="0" hangingPunct="0">
              <a:tabLst>
                <a:tab pos="1885950" algn="l"/>
              </a:tabLst>
              <a:defRPr/>
            </a:pPr>
            <a:endParaRPr lang="es-ES" sz="16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ctr" eaLnBrk="0" hangingPunct="0">
              <a:tabLst>
                <a:tab pos="1885950" algn="l"/>
              </a:tabLst>
              <a:defRPr/>
            </a:pPr>
            <a:r>
              <a:rPr lang="es-ES" sz="1400" dirty="0" smtClean="0">
                <a:solidFill>
                  <a:schemeClr val="tx1"/>
                </a:solidFill>
                <a:latin typeface="Arial Rounded MT Bold" pitchFamily="34" charset="0"/>
              </a:rPr>
              <a:t>Reconocimiento del deterioro de derechos, depreciaciones, agotamientos,</a:t>
            </a:r>
          </a:p>
          <a:p>
            <a:pPr algn="ctr" eaLnBrk="0" hangingPunct="0">
              <a:tabLst>
                <a:tab pos="1885950" algn="l"/>
              </a:tabLst>
              <a:defRPr/>
            </a:pPr>
            <a:r>
              <a:rPr lang="es-ES" sz="1400" dirty="0" smtClean="0">
                <a:solidFill>
                  <a:schemeClr val="tx1"/>
                </a:solidFill>
                <a:latin typeface="Arial Rounded MT Bold" pitchFamily="34" charset="0"/>
              </a:rPr>
              <a:t>Provisiones y</a:t>
            </a:r>
          </a:p>
          <a:p>
            <a:pPr algn="ctr" eaLnBrk="0" hangingPunct="0">
              <a:tabLst>
                <a:tab pos="1885950" algn="l"/>
              </a:tabLst>
              <a:defRPr/>
            </a:pPr>
            <a:r>
              <a:rPr lang="es-ES" sz="1400" dirty="0" smtClean="0">
                <a:solidFill>
                  <a:schemeClr val="tx1"/>
                </a:solidFill>
                <a:latin typeface="Arial Rounded MT Bold" pitchFamily="34" charset="0"/>
              </a:rPr>
              <a:t>Amortizaciones</a:t>
            </a:r>
            <a:endParaRPr lang="es-ES" sz="14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ctr" eaLnBrk="0" hangingPunct="0">
              <a:defRPr/>
            </a:pPr>
            <a:endParaRPr lang="es-ES" sz="14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24" name="23 Elipse"/>
          <p:cNvSpPr/>
          <p:nvPr/>
        </p:nvSpPr>
        <p:spPr bwMode="auto">
          <a:xfrm>
            <a:off x="3435876" y="836711"/>
            <a:ext cx="2639852" cy="149900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flatTx/>
          </a:bodyPr>
          <a:lstStyle/>
          <a:p>
            <a:pPr>
              <a:defRPr/>
            </a:pPr>
            <a:endParaRPr lang="es-CO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>
              <a:defRPr/>
            </a:pPr>
            <a:endParaRPr lang="es-ES" sz="1600" b="1" dirty="0" smtClean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 Black" pitchFamily="34" charset="0"/>
            </a:endParaRPr>
          </a:p>
          <a:p>
            <a:pPr algn="ctr">
              <a:defRPr/>
            </a:pPr>
            <a:endParaRPr lang="es-ES" sz="1600" b="1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 Black" pitchFamily="34" charset="0"/>
            </a:endParaRPr>
          </a:p>
        </p:txBody>
      </p:sp>
      <p:sp>
        <p:nvSpPr>
          <p:cNvPr id="25" name="24 Elipse"/>
          <p:cNvSpPr/>
          <p:nvPr/>
        </p:nvSpPr>
        <p:spPr bwMode="auto">
          <a:xfrm>
            <a:off x="3298263" y="2511686"/>
            <a:ext cx="2825758" cy="233466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Arial Rounded MT Bold" pitchFamily="34" charset="0"/>
              </a:rPr>
              <a:t>Contabilidad del sector público</a:t>
            </a:r>
            <a:endParaRPr lang="es-MX" sz="20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29" name="28 Elipse"/>
          <p:cNvSpPr/>
          <p:nvPr/>
        </p:nvSpPr>
        <p:spPr bwMode="auto">
          <a:xfrm>
            <a:off x="374947" y="3801838"/>
            <a:ext cx="2634378" cy="189541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flatTx/>
          </a:bodyPr>
          <a:lstStyle/>
          <a:p>
            <a:pPr marL="92075" algn="ctr" eaLnBrk="0" hangingPunct="0">
              <a:defRPr/>
            </a:pPr>
            <a:endParaRPr lang="es-ES" sz="12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0" name="29 Elipse"/>
          <p:cNvSpPr/>
          <p:nvPr/>
        </p:nvSpPr>
        <p:spPr bwMode="auto">
          <a:xfrm>
            <a:off x="6281937" y="1586213"/>
            <a:ext cx="2466528" cy="19414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flatTx/>
          </a:bodyPr>
          <a:lstStyle/>
          <a:p>
            <a:pPr marL="22225" indent="-22225" algn="ctr">
              <a:defRPr/>
            </a:pPr>
            <a:endParaRPr lang="es-ES" sz="1300" b="1" dirty="0">
              <a:ln>
                <a:prstDash val="solid"/>
              </a:ln>
              <a:solidFill>
                <a:schemeClr val="tx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3" name="32 Elipse"/>
          <p:cNvSpPr/>
          <p:nvPr/>
        </p:nvSpPr>
        <p:spPr bwMode="auto">
          <a:xfrm>
            <a:off x="6444208" y="3722198"/>
            <a:ext cx="2448272" cy="186704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flatTx/>
          </a:bodyPr>
          <a:lstStyle/>
          <a:p>
            <a:pPr>
              <a:defRPr/>
            </a:pPr>
            <a:endParaRPr lang="es-CO" sz="14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ctr">
              <a:defRPr/>
            </a:pPr>
            <a:endParaRPr lang="es-ES" sz="1400" b="1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4" name="33 Elipse"/>
          <p:cNvSpPr/>
          <p:nvPr/>
        </p:nvSpPr>
        <p:spPr bwMode="auto">
          <a:xfrm>
            <a:off x="3470470" y="4941168"/>
            <a:ext cx="2651844" cy="151216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es-MX" sz="1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163002" y="2198977"/>
            <a:ext cx="275455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defRPr/>
            </a:pPr>
            <a:r>
              <a:rPr lang="es-CO" sz="1400" dirty="0" smtClean="0">
                <a:latin typeface="Arial Rounded MT Bold" pitchFamily="34" charset="0"/>
              </a:rPr>
              <a:t>Reconocimiento </a:t>
            </a:r>
          </a:p>
          <a:p>
            <a:pPr marL="22225" indent="-22225" algn="ctr">
              <a:defRPr/>
            </a:pPr>
            <a:r>
              <a:rPr lang="es-CO" sz="1400" dirty="0" smtClean="0">
                <a:latin typeface="Arial Rounded MT Bold" pitchFamily="34" charset="0"/>
              </a:rPr>
              <a:t>de bienes no económicos</a:t>
            </a:r>
          </a:p>
          <a:p>
            <a:pPr marL="22225" indent="-22225" algn="ctr">
              <a:defRPr/>
            </a:pPr>
            <a:r>
              <a:rPr lang="es-CO" sz="1400" dirty="0" smtClean="0">
                <a:latin typeface="Arial Rounded MT Bold" pitchFamily="34" charset="0"/>
              </a:rPr>
              <a:t>o de carácter social</a:t>
            </a:r>
            <a:endParaRPr lang="es-ES" sz="1200" b="1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443071" y="5157192"/>
            <a:ext cx="27895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tabLst>
                <a:tab pos="1885950" algn="l"/>
              </a:tabLst>
              <a:defRPr/>
            </a:pPr>
            <a:r>
              <a:rPr lang="es-MX" sz="1400" dirty="0" smtClean="0">
                <a:latin typeface="Arial Rounded MT Bold" pitchFamily="34" charset="0"/>
              </a:rPr>
              <a:t>Incorporación de bienes </a:t>
            </a:r>
            <a:r>
              <a:rPr lang="es-MX" sz="1400" dirty="0">
                <a:latin typeface="Arial Rounded MT Bold" pitchFamily="34" charset="0"/>
              </a:rPr>
              <a:t>pendientes de legalizar, recibidos sin contraprestación, </a:t>
            </a:r>
            <a:r>
              <a:rPr lang="es-MX" sz="1400" b="1" dirty="0">
                <a:solidFill>
                  <a:srgbClr val="FF0000"/>
                </a:solidFill>
                <a:latin typeface="Arial Rounded MT Bold" pitchFamily="34" charset="0"/>
              </a:rPr>
              <a:t>no incorporados</a:t>
            </a:r>
          </a:p>
        </p:txBody>
      </p:sp>
      <p:sp>
        <p:nvSpPr>
          <p:cNvPr id="19" name="Line 1047"/>
          <p:cNvSpPr>
            <a:spLocks noChangeShapeType="1"/>
          </p:cNvSpPr>
          <p:nvPr/>
        </p:nvSpPr>
        <p:spPr bwMode="auto">
          <a:xfrm>
            <a:off x="2843809" y="2924944"/>
            <a:ext cx="576063" cy="192427"/>
          </a:xfrm>
          <a:prstGeom prst="line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Arial Rounded MT Bold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Line 1047"/>
          <p:cNvSpPr>
            <a:spLocks noChangeShapeType="1"/>
          </p:cNvSpPr>
          <p:nvPr/>
        </p:nvSpPr>
        <p:spPr bwMode="auto">
          <a:xfrm flipV="1">
            <a:off x="2998991" y="4145610"/>
            <a:ext cx="471480" cy="291501"/>
          </a:xfrm>
          <a:prstGeom prst="line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Arial Rounded MT Bold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97355" y="4418528"/>
            <a:ext cx="27895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algn="ctr" eaLnBrk="0" hangingPunct="0">
              <a:defRPr/>
            </a:pPr>
            <a:r>
              <a:rPr lang="es-ES" sz="1400" dirty="0" smtClean="0">
                <a:latin typeface="Arial Rounded MT Bold" pitchFamily="34" charset="0"/>
              </a:rPr>
              <a:t>Registro y seguimiento de recursos con destinación especial</a:t>
            </a:r>
            <a:endParaRPr lang="es-ES" sz="1100" dirty="0">
              <a:latin typeface="Arial Rounded MT Bold" pitchFamily="34" charset="0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6451034" y="4252953"/>
            <a:ext cx="24665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O" sz="1400" dirty="0" smtClean="0">
                <a:latin typeface="Arial Rounded MT Bold" pitchFamily="34" charset="0"/>
              </a:rPr>
              <a:t>Multiplicidad de operaciones recíprocas, formas de organización contable y la ECP</a:t>
            </a:r>
            <a:endParaRPr lang="es-CO" sz="1400" dirty="0">
              <a:latin typeface="Arial Rounded MT Bold" pitchFamily="34" charset="0"/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3298263" y="1216880"/>
            <a:ext cx="27895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O" sz="1400" dirty="0">
                <a:latin typeface="Arial Rounded MT Bold" pitchFamily="34" charset="0"/>
              </a:rPr>
              <a:t>Influencia e importancia </a:t>
            </a:r>
            <a:endParaRPr lang="es-CO" sz="1400" dirty="0" smtClean="0">
              <a:latin typeface="Arial Rounded MT Bold" pitchFamily="34" charset="0"/>
            </a:endParaRPr>
          </a:p>
          <a:p>
            <a:pPr algn="ctr">
              <a:defRPr/>
            </a:pPr>
            <a:r>
              <a:rPr lang="es-CO" sz="1400" dirty="0" smtClean="0">
                <a:latin typeface="Arial Rounded MT Bold" pitchFamily="34" charset="0"/>
              </a:rPr>
              <a:t>de </a:t>
            </a:r>
            <a:r>
              <a:rPr lang="es-CO" sz="1400" dirty="0">
                <a:latin typeface="Arial Rounded MT Bold" pitchFamily="34" charset="0"/>
              </a:rPr>
              <a:t>la Contabilidad Presupuestal</a:t>
            </a:r>
          </a:p>
        </p:txBody>
      </p:sp>
      <p:sp>
        <p:nvSpPr>
          <p:cNvPr id="38" name="Line 1047"/>
          <p:cNvSpPr>
            <a:spLocks noChangeShapeType="1"/>
          </p:cNvSpPr>
          <p:nvPr/>
        </p:nvSpPr>
        <p:spPr bwMode="auto">
          <a:xfrm>
            <a:off x="4708377" y="2335713"/>
            <a:ext cx="0" cy="168525"/>
          </a:xfrm>
          <a:prstGeom prst="line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Arial Rounded MT Bold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" name="Line 1047"/>
          <p:cNvSpPr>
            <a:spLocks noChangeShapeType="1"/>
          </p:cNvSpPr>
          <p:nvPr/>
        </p:nvSpPr>
        <p:spPr bwMode="auto">
          <a:xfrm>
            <a:off x="6013046" y="4085403"/>
            <a:ext cx="503169" cy="169955"/>
          </a:xfrm>
          <a:prstGeom prst="line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Arial Rounded MT Bold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Line 1047"/>
          <p:cNvSpPr>
            <a:spLocks noChangeShapeType="1"/>
          </p:cNvSpPr>
          <p:nvPr/>
        </p:nvSpPr>
        <p:spPr bwMode="auto">
          <a:xfrm flipV="1">
            <a:off x="6013046" y="2924943"/>
            <a:ext cx="349391" cy="192427"/>
          </a:xfrm>
          <a:prstGeom prst="line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Arial Rounded MT Bold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" name="Line 1047"/>
          <p:cNvSpPr>
            <a:spLocks noChangeShapeType="1"/>
          </p:cNvSpPr>
          <p:nvPr/>
        </p:nvSpPr>
        <p:spPr bwMode="auto">
          <a:xfrm>
            <a:off x="4693043" y="4778691"/>
            <a:ext cx="0" cy="212926"/>
          </a:xfrm>
          <a:prstGeom prst="line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Arial Rounded MT Bold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6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409756" cy="6726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4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8"/>
          <p:cNvSpPr>
            <a:spLocks noChangeArrowheads="1"/>
          </p:cNvSpPr>
          <p:nvPr/>
        </p:nvSpPr>
        <p:spPr bwMode="auto">
          <a:xfrm>
            <a:off x="5148064" y="1292255"/>
            <a:ext cx="2052637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74" name="Rectangle 9"/>
          <p:cNvSpPr>
            <a:spLocks noChangeArrowheads="1"/>
          </p:cNvSpPr>
          <p:nvPr/>
        </p:nvSpPr>
        <p:spPr bwMode="auto">
          <a:xfrm>
            <a:off x="539750" y="2555905"/>
            <a:ext cx="2052638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75" name="4 Marcador de contenido"/>
          <p:cNvSpPr>
            <a:spLocks noGrp="1"/>
          </p:cNvSpPr>
          <p:nvPr>
            <p:ph idx="1"/>
          </p:nvPr>
        </p:nvSpPr>
        <p:spPr>
          <a:xfrm>
            <a:off x="899592" y="116632"/>
            <a:ext cx="8136903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financiera que debería producir el SNCP?</a:t>
            </a:r>
            <a:endParaRPr lang="es-CO" sz="1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§"/>
            </a:pPr>
            <a:endParaRPr lang="es-CO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CO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s-CO" b="1" dirty="0" smtClean="0">
              <a:solidFill>
                <a:srgbClr val="FF0000"/>
              </a:solidFill>
            </a:endParaRPr>
          </a:p>
          <a:p>
            <a:pPr marL="742950" indent="-742950" algn="just">
              <a:buAutoNum type="arabicPeriod"/>
            </a:pPr>
            <a:endParaRPr lang="es-ES" sz="4000" b="1" dirty="0">
              <a:solidFill>
                <a:srgbClr val="FF0000"/>
              </a:solidFill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179512" y="1124744"/>
            <a:ext cx="4176464" cy="286232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Estados contables básicos</a:t>
            </a:r>
            <a:endParaRPr lang="es-CO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563" indent="-182563" algn="just">
              <a:buFont typeface="Wingdings" pitchFamily="2" charset="2"/>
              <a:buChar char="§"/>
            </a:pPr>
            <a:endParaRPr lang="es-CO" sz="10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s-ES" sz="2000" b="1" dirty="0" smtClean="0">
                <a:solidFill>
                  <a:srgbClr val="FF0000"/>
                </a:solidFill>
              </a:rPr>
              <a:t>Balance </a:t>
            </a:r>
            <a:r>
              <a:rPr lang="es-ES" sz="2000" b="1" dirty="0">
                <a:solidFill>
                  <a:srgbClr val="FF0000"/>
                </a:solidFill>
              </a:rPr>
              <a:t>General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s-ES" sz="2000" b="1" dirty="0">
                <a:solidFill>
                  <a:srgbClr val="FF0000"/>
                </a:solidFill>
              </a:rPr>
              <a:t>Estado de Actividad Financiera, Económica, Social y Ambiental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s-ES" sz="2000" b="1" dirty="0">
                <a:solidFill>
                  <a:srgbClr val="FF0000"/>
                </a:solidFill>
              </a:rPr>
              <a:t>Estado de Cambios en el Patrimonio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>
                <a:solidFill>
                  <a:schemeClr val="accent1">
                    <a:lumMod val="50000"/>
                  </a:schemeClr>
                </a:solidFill>
              </a:rPr>
              <a:t>Estado de Flujos de Efectivo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s-ES" sz="2000" b="1" dirty="0">
                <a:solidFill>
                  <a:srgbClr val="FF0000"/>
                </a:solidFill>
              </a:rPr>
              <a:t>Las notas a los estados </a:t>
            </a:r>
            <a:r>
              <a:rPr lang="es-ES" sz="2000" b="1" dirty="0" smtClean="0">
                <a:solidFill>
                  <a:srgbClr val="FF0000"/>
                </a:solidFill>
              </a:rPr>
              <a:t>contables</a:t>
            </a:r>
            <a:endParaRPr lang="es-CO" sz="2000" b="1" dirty="0">
              <a:solidFill>
                <a:srgbClr val="FF0000"/>
              </a:solidFill>
            </a:endParaRPr>
          </a:p>
        </p:txBody>
      </p:sp>
      <p:sp>
        <p:nvSpPr>
          <p:cNvPr id="77" name="76 CuadroTexto"/>
          <p:cNvSpPr txBox="1"/>
          <p:nvPr/>
        </p:nvSpPr>
        <p:spPr>
          <a:xfrm>
            <a:off x="179512" y="4144486"/>
            <a:ext cx="4176464" cy="187743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2400" b="1" dirty="0" smtClean="0">
                <a:solidFill>
                  <a:srgbClr val="C00000"/>
                </a:solidFill>
              </a:rPr>
              <a:t>Estados contables consolidados</a:t>
            </a:r>
          </a:p>
          <a:p>
            <a:pPr algn="just"/>
            <a:endParaRPr lang="es-CO" sz="1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000" b="1" dirty="0"/>
              <a:t>Sector público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000" b="1" dirty="0"/>
              <a:t>Nivel nacional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 territorial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000" b="1" dirty="0"/>
              <a:t>Sectorial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4542824" y="1131541"/>
            <a:ext cx="4493671" cy="123110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2400" b="1" dirty="0">
                <a:solidFill>
                  <a:srgbClr val="C00000"/>
                </a:solidFill>
              </a:rPr>
              <a:t>Informes contables específicos</a:t>
            </a:r>
          </a:p>
          <a:p>
            <a:pPr marL="182563" indent="-182563" algn="just">
              <a:buFont typeface="Wingdings" pitchFamily="2" charset="2"/>
              <a:buChar char="§"/>
            </a:pPr>
            <a:endParaRPr lang="es-CO" sz="10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 smtClean="0"/>
              <a:t>Información por segmentos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 smtClean="0"/>
              <a:t>Informe de costos de producción</a:t>
            </a:r>
            <a:endParaRPr lang="es-ES" sz="2000" b="1" dirty="0"/>
          </a:p>
        </p:txBody>
      </p:sp>
      <p:sp>
        <p:nvSpPr>
          <p:cNvPr id="86" name="85 CuadroTexto"/>
          <p:cNvSpPr txBox="1"/>
          <p:nvPr/>
        </p:nvSpPr>
        <p:spPr>
          <a:xfrm>
            <a:off x="4542824" y="2515047"/>
            <a:ext cx="4493671" cy="273921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2200" b="1" dirty="0">
                <a:solidFill>
                  <a:srgbClr val="C00000"/>
                </a:solidFill>
              </a:rPr>
              <a:t>Informes contables </a:t>
            </a:r>
            <a:r>
              <a:rPr lang="es-CO" sz="2200" b="1" dirty="0" smtClean="0">
                <a:solidFill>
                  <a:srgbClr val="C00000"/>
                </a:solidFill>
              </a:rPr>
              <a:t>complementarios</a:t>
            </a:r>
            <a:endParaRPr lang="es-CO" sz="2200" b="1" dirty="0">
              <a:solidFill>
                <a:srgbClr val="C00000"/>
              </a:solidFill>
            </a:endParaRPr>
          </a:p>
          <a:p>
            <a:pPr marL="182563" indent="-182563" algn="just">
              <a:buFont typeface="Wingdings" pitchFamily="2" charset="2"/>
              <a:buChar char="§"/>
            </a:pPr>
            <a:endParaRPr lang="es-CO" sz="10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 smtClean="0"/>
              <a:t>Operaciones efectivas de caja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 smtClean="0"/>
              <a:t>Ahorro, inversión y financiamiento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 smtClean="0"/>
              <a:t>Fuentes y usos del ingreso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 smtClean="0"/>
              <a:t>Variación patrimonial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 smtClean="0"/>
              <a:t>Valor agregado (producción)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 smtClean="0"/>
              <a:t>Informe de objetivos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ES" sz="2000" b="1" dirty="0" smtClean="0"/>
              <a:t>Cuadro de mandos (tablero)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6329549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3375"/>
            <a:ext cx="7848871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77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1520" y="6525344"/>
            <a:ext cx="2386608" cy="274042"/>
          </a:xfrm>
        </p:spPr>
        <p:txBody>
          <a:bodyPr>
            <a:noAutofit/>
          </a:bodyPr>
          <a:lstStyle/>
          <a:p>
            <a:pPr algn="l"/>
            <a:r>
              <a:rPr lang="es-CO" sz="1050" dirty="0" smtClean="0"/>
              <a:t>Fuente: Contaduría General de la Nación</a:t>
            </a:r>
            <a:endParaRPr lang="es-CO" sz="105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98126"/>
            <a:ext cx="8712969" cy="632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64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93688"/>
            <a:ext cx="6696075" cy="623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834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7824"/>
            <a:ext cx="7478266" cy="620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889248" y="6539334"/>
            <a:ext cx="2386608" cy="274042"/>
          </a:xfrm>
        </p:spPr>
        <p:txBody>
          <a:bodyPr>
            <a:noAutofit/>
          </a:bodyPr>
          <a:lstStyle/>
          <a:p>
            <a:pPr algn="l"/>
            <a:r>
              <a:rPr lang="es-CO" sz="1050" dirty="0" smtClean="0"/>
              <a:t>Fuente: Contaduría General de la Nación</a:t>
            </a:r>
            <a:endParaRPr lang="es-CO" sz="1050" dirty="0"/>
          </a:p>
        </p:txBody>
      </p:sp>
    </p:spTree>
    <p:extLst>
      <p:ext uri="{BB962C8B-B14F-4D97-AF65-F5344CB8AC3E}">
        <p14:creationId xmlns:p14="http://schemas.microsoft.com/office/powerpoint/2010/main" val="6464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04863"/>
            <a:ext cx="8208912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02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476672"/>
            <a:ext cx="7562850" cy="55446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712470" y="6093296"/>
            <a:ext cx="2386608" cy="274042"/>
          </a:xfrm>
        </p:spPr>
        <p:txBody>
          <a:bodyPr>
            <a:noAutofit/>
          </a:bodyPr>
          <a:lstStyle/>
          <a:p>
            <a:pPr algn="l"/>
            <a:r>
              <a:rPr lang="es-CO" sz="1050" dirty="0" smtClean="0"/>
              <a:t>Fuente: Contaduría General de la Nación</a:t>
            </a:r>
            <a:endParaRPr lang="es-CO" sz="1050" dirty="0"/>
          </a:p>
        </p:txBody>
      </p:sp>
    </p:spTree>
    <p:extLst>
      <p:ext uri="{BB962C8B-B14F-4D97-AF65-F5344CB8AC3E}">
        <p14:creationId xmlns:p14="http://schemas.microsoft.com/office/powerpoint/2010/main" val="6464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5" t="9140" r="20688" b="22890"/>
          <a:stretch/>
        </p:blipFill>
        <p:spPr bwMode="auto">
          <a:xfrm>
            <a:off x="539552" y="620688"/>
            <a:ext cx="813690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03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2592388" y="3068638"/>
            <a:ext cx="2052637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2" name="1 CuadroTexto"/>
          <p:cNvSpPr txBox="1"/>
          <p:nvPr/>
        </p:nvSpPr>
        <p:spPr>
          <a:xfrm>
            <a:off x="597868" y="1175812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Los estados contables EC, que entrega el Sistema Nacional de Contabilidad Pública SNCP….</a:t>
            </a:r>
          </a:p>
          <a:p>
            <a:pPr algn="just"/>
            <a:endParaRPr lang="es-CO" sz="40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s-CO" sz="4000" b="1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¿</a:t>
            </a:r>
            <a:r>
              <a:rPr lang="es-CO" sz="4000" b="1" dirty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s-CO" sz="4000" b="1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 utilizan para analizar las finanzas del sector público?</a:t>
            </a:r>
            <a:endParaRPr lang="es-CO" sz="4000" b="1" dirty="0">
              <a:solidFill>
                <a:schemeClr val="accent2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09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60350"/>
            <a:ext cx="7273925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8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33375"/>
            <a:ext cx="6408737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096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 noChangeAspect="1"/>
          </p:cNvGrpSpPr>
          <p:nvPr/>
        </p:nvGrpSpPr>
        <p:grpSpPr bwMode="auto">
          <a:xfrm>
            <a:off x="1692275" y="714375"/>
            <a:ext cx="5543550" cy="5810250"/>
            <a:chOff x="0" y="0"/>
            <a:chExt cx="8565" cy="9675"/>
          </a:xfrm>
        </p:grpSpPr>
        <p:sp>
          <p:nvSpPr>
            <p:cNvPr id="15363" name="AutoShape 3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8565" cy="9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6497" y="1068"/>
              <a:ext cx="84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(Año actual)</a:t>
              </a:r>
              <a:endParaRPr lang="es-ES" b="1"/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7505" y="1068"/>
              <a:ext cx="97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(Año anterior)</a:t>
              </a:r>
              <a:endParaRPr lang="es-ES" b="1"/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6733" y="1269"/>
              <a:ext cx="35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200X</a:t>
              </a:r>
              <a:endParaRPr lang="es-ES" b="1"/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7726" y="1269"/>
              <a:ext cx="483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200X-1</a:t>
              </a:r>
              <a:endParaRPr lang="es-ES" b="1"/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6740" y="1676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7800" y="1676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6740" y="1882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7800" y="1882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6740" y="2091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7800" y="2091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6743" y="2495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7802" y="2495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6" name="Rectangle 16"/>
            <p:cNvSpPr>
              <a:spLocks noChangeArrowheads="1"/>
            </p:cNvSpPr>
            <p:nvPr/>
          </p:nvSpPr>
          <p:spPr bwMode="auto">
            <a:xfrm>
              <a:off x="6743" y="3146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7802" y="3146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6740" y="3357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79" name="Rectangle 19"/>
            <p:cNvSpPr>
              <a:spLocks noChangeArrowheads="1"/>
            </p:cNvSpPr>
            <p:nvPr/>
          </p:nvSpPr>
          <p:spPr bwMode="auto">
            <a:xfrm>
              <a:off x="7800" y="3357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>
              <a:off x="6740" y="3566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>
              <a:off x="7800" y="3566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82" name="Rectangle 22"/>
            <p:cNvSpPr>
              <a:spLocks noChangeArrowheads="1"/>
            </p:cNvSpPr>
            <p:nvPr/>
          </p:nvSpPr>
          <p:spPr bwMode="auto">
            <a:xfrm>
              <a:off x="6497" y="4964"/>
              <a:ext cx="84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(Año actual)</a:t>
              </a:r>
              <a:endParaRPr lang="es-ES" b="1"/>
            </a:p>
          </p:txBody>
        </p:sp>
        <p:sp>
          <p:nvSpPr>
            <p:cNvPr id="15383" name="Rectangle 23"/>
            <p:cNvSpPr>
              <a:spLocks noChangeArrowheads="1"/>
            </p:cNvSpPr>
            <p:nvPr/>
          </p:nvSpPr>
          <p:spPr bwMode="auto">
            <a:xfrm>
              <a:off x="7505" y="4964"/>
              <a:ext cx="97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(Año anterior)</a:t>
              </a:r>
              <a:endParaRPr lang="es-ES" b="1"/>
            </a:p>
          </p:txBody>
        </p:sp>
        <p:sp>
          <p:nvSpPr>
            <p:cNvPr id="15384" name="Rectangle 24"/>
            <p:cNvSpPr>
              <a:spLocks noChangeArrowheads="1"/>
            </p:cNvSpPr>
            <p:nvPr/>
          </p:nvSpPr>
          <p:spPr bwMode="auto">
            <a:xfrm>
              <a:off x="6733" y="5168"/>
              <a:ext cx="35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200X</a:t>
              </a:r>
              <a:endParaRPr lang="es-ES" b="1"/>
            </a:p>
          </p:txBody>
        </p:sp>
        <p:sp>
          <p:nvSpPr>
            <p:cNvPr id="15385" name="Rectangle 25"/>
            <p:cNvSpPr>
              <a:spLocks noChangeArrowheads="1"/>
            </p:cNvSpPr>
            <p:nvPr/>
          </p:nvSpPr>
          <p:spPr bwMode="auto">
            <a:xfrm>
              <a:off x="7726" y="5168"/>
              <a:ext cx="483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200X-1</a:t>
              </a:r>
              <a:endParaRPr lang="es-ES" b="1"/>
            </a:p>
          </p:txBody>
        </p:sp>
        <p:sp>
          <p:nvSpPr>
            <p:cNvPr id="15386" name="Rectangle 26"/>
            <p:cNvSpPr>
              <a:spLocks noChangeArrowheads="1"/>
            </p:cNvSpPr>
            <p:nvPr/>
          </p:nvSpPr>
          <p:spPr bwMode="auto">
            <a:xfrm>
              <a:off x="6743" y="5567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87" name="Rectangle 27"/>
            <p:cNvSpPr>
              <a:spLocks noChangeArrowheads="1"/>
            </p:cNvSpPr>
            <p:nvPr/>
          </p:nvSpPr>
          <p:spPr bwMode="auto">
            <a:xfrm>
              <a:off x="7802" y="5567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88" name="Rectangle 28"/>
            <p:cNvSpPr>
              <a:spLocks noChangeArrowheads="1"/>
            </p:cNvSpPr>
            <p:nvPr/>
          </p:nvSpPr>
          <p:spPr bwMode="auto">
            <a:xfrm>
              <a:off x="6743" y="5982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89" name="Rectangle 29"/>
            <p:cNvSpPr>
              <a:spLocks noChangeArrowheads="1"/>
            </p:cNvSpPr>
            <p:nvPr/>
          </p:nvSpPr>
          <p:spPr bwMode="auto">
            <a:xfrm>
              <a:off x="7802" y="5982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6740" y="6196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7800" y="6196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6740" y="6402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7800" y="6402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6740" y="6611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7800" y="6611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6740" y="6817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7" name="Rectangle 37"/>
            <p:cNvSpPr>
              <a:spLocks noChangeArrowheads="1"/>
            </p:cNvSpPr>
            <p:nvPr/>
          </p:nvSpPr>
          <p:spPr bwMode="auto">
            <a:xfrm>
              <a:off x="7800" y="6817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6740" y="7026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399" name="Rectangle 39"/>
            <p:cNvSpPr>
              <a:spLocks noChangeArrowheads="1"/>
            </p:cNvSpPr>
            <p:nvPr/>
          </p:nvSpPr>
          <p:spPr bwMode="auto">
            <a:xfrm>
              <a:off x="7800" y="7026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0" name="Rectangle 40"/>
            <p:cNvSpPr>
              <a:spLocks noChangeArrowheads="1"/>
            </p:cNvSpPr>
            <p:nvPr/>
          </p:nvSpPr>
          <p:spPr bwMode="auto">
            <a:xfrm>
              <a:off x="6740" y="7230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1" name="Rectangle 41"/>
            <p:cNvSpPr>
              <a:spLocks noChangeArrowheads="1"/>
            </p:cNvSpPr>
            <p:nvPr/>
          </p:nvSpPr>
          <p:spPr bwMode="auto">
            <a:xfrm>
              <a:off x="7800" y="7230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6740" y="7439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3" name="Rectangle 43"/>
            <p:cNvSpPr>
              <a:spLocks noChangeArrowheads="1"/>
            </p:cNvSpPr>
            <p:nvPr/>
          </p:nvSpPr>
          <p:spPr bwMode="auto">
            <a:xfrm>
              <a:off x="7800" y="7439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4" name="Rectangle 44"/>
            <p:cNvSpPr>
              <a:spLocks noChangeArrowheads="1"/>
            </p:cNvSpPr>
            <p:nvPr/>
          </p:nvSpPr>
          <p:spPr bwMode="auto">
            <a:xfrm>
              <a:off x="6740" y="7645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5" name="Rectangle 45"/>
            <p:cNvSpPr>
              <a:spLocks noChangeArrowheads="1"/>
            </p:cNvSpPr>
            <p:nvPr/>
          </p:nvSpPr>
          <p:spPr bwMode="auto">
            <a:xfrm>
              <a:off x="7800" y="7645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6" name="Rectangle 46"/>
            <p:cNvSpPr>
              <a:spLocks noChangeArrowheads="1"/>
            </p:cNvSpPr>
            <p:nvPr/>
          </p:nvSpPr>
          <p:spPr bwMode="auto">
            <a:xfrm>
              <a:off x="6740" y="7854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7" name="Rectangle 47"/>
            <p:cNvSpPr>
              <a:spLocks noChangeArrowheads="1"/>
            </p:cNvSpPr>
            <p:nvPr/>
          </p:nvSpPr>
          <p:spPr bwMode="auto">
            <a:xfrm>
              <a:off x="7800" y="7854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8" name="Rectangle 48"/>
            <p:cNvSpPr>
              <a:spLocks noChangeArrowheads="1"/>
            </p:cNvSpPr>
            <p:nvPr/>
          </p:nvSpPr>
          <p:spPr bwMode="auto">
            <a:xfrm>
              <a:off x="6740" y="8060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09" name="Rectangle 49"/>
            <p:cNvSpPr>
              <a:spLocks noChangeArrowheads="1"/>
            </p:cNvSpPr>
            <p:nvPr/>
          </p:nvSpPr>
          <p:spPr bwMode="auto">
            <a:xfrm>
              <a:off x="7800" y="8060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6740" y="8269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1" name="Rectangle 51"/>
            <p:cNvSpPr>
              <a:spLocks noChangeArrowheads="1"/>
            </p:cNvSpPr>
            <p:nvPr/>
          </p:nvSpPr>
          <p:spPr bwMode="auto">
            <a:xfrm>
              <a:off x="7800" y="8269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6740" y="8475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7800" y="8475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6740" y="8681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5" name="Rectangle 55"/>
            <p:cNvSpPr>
              <a:spLocks noChangeArrowheads="1"/>
            </p:cNvSpPr>
            <p:nvPr/>
          </p:nvSpPr>
          <p:spPr bwMode="auto">
            <a:xfrm>
              <a:off x="7800" y="8681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6740" y="8887"/>
              <a:ext cx="33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7" name="Rectangle 57"/>
            <p:cNvSpPr>
              <a:spLocks noChangeArrowheads="1"/>
            </p:cNvSpPr>
            <p:nvPr/>
          </p:nvSpPr>
          <p:spPr bwMode="auto">
            <a:xfrm>
              <a:off x="7800" y="8887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6743" y="9292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7802" y="9292"/>
              <a:ext cx="34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XXX</a:t>
              </a:r>
              <a:endParaRPr lang="es-ES" b="1"/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37" y="8694"/>
              <a:ext cx="3069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Incremento (Disminución) Pasivos Estimados</a:t>
              </a:r>
              <a:endParaRPr lang="es-ES" b="1"/>
            </a:p>
          </p:txBody>
        </p:sp>
        <p:sp>
          <p:nvSpPr>
            <p:cNvPr id="15421" name="Rectangle 61"/>
            <p:cNvSpPr>
              <a:spLocks noChangeArrowheads="1"/>
            </p:cNvSpPr>
            <p:nvPr/>
          </p:nvSpPr>
          <p:spPr bwMode="auto">
            <a:xfrm>
              <a:off x="37" y="8903"/>
              <a:ext cx="2749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Incremento (Disminución) Otros Pasivos</a:t>
              </a:r>
              <a:endParaRPr lang="es-ES" b="1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37" y="9308"/>
              <a:ext cx="481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FLUJO NETO DE EFECTIVO EN ACTIVIDADES DE OPERACIÓN</a:t>
              </a:r>
              <a:endParaRPr lang="es-ES" b="1"/>
            </a:p>
          </p:txBody>
        </p:sp>
        <p:sp>
          <p:nvSpPr>
            <p:cNvPr id="15423" name="Rectangle 63"/>
            <p:cNvSpPr>
              <a:spLocks noChangeArrowheads="1"/>
            </p:cNvSpPr>
            <p:nvPr/>
          </p:nvSpPr>
          <p:spPr bwMode="auto">
            <a:xfrm>
              <a:off x="37" y="8076"/>
              <a:ext cx="274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Incremento (Disminución) Otros Activos</a:t>
              </a:r>
              <a:endParaRPr lang="es-ES" b="1"/>
            </a:p>
          </p:txBody>
        </p:sp>
        <p:sp>
          <p:nvSpPr>
            <p:cNvPr id="15424" name="Rectangle 64"/>
            <p:cNvSpPr>
              <a:spLocks noChangeArrowheads="1"/>
            </p:cNvSpPr>
            <p:nvPr/>
          </p:nvSpPr>
          <p:spPr bwMode="auto">
            <a:xfrm>
              <a:off x="37" y="8279"/>
              <a:ext cx="309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Incremento (Disminución) Cuentas por Pagar</a:t>
              </a:r>
              <a:endParaRPr lang="es-ES" b="1"/>
            </a:p>
          </p:txBody>
        </p:sp>
        <p:sp>
          <p:nvSpPr>
            <p:cNvPr id="15425" name="Rectangle 65"/>
            <p:cNvSpPr>
              <a:spLocks noChangeArrowheads="1"/>
            </p:cNvSpPr>
            <p:nvPr/>
          </p:nvSpPr>
          <p:spPr bwMode="auto">
            <a:xfrm>
              <a:off x="37" y="8488"/>
              <a:ext cx="549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Incremento (Disminución) Obligaciones Laborales y de Seguridad Social Integral</a:t>
              </a:r>
              <a:endParaRPr lang="es-ES" b="1"/>
            </a:p>
          </p:txBody>
        </p:sp>
        <p:sp>
          <p:nvSpPr>
            <p:cNvPr id="15426" name="Rectangle 66"/>
            <p:cNvSpPr>
              <a:spLocks noChangeArrowheads="1"/>
            </p:cNvSpPr>
            <p:nvPr/>
          </p:nvSpPr>
          <p:spPr bwMode="auto">
            <a:xfrm>
              <a:off x="37" y="7661"/>
              <a:ext cx="2501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Incremento (Disminución) Deudores </a:t>
              </a:r>
              <a:endParaRPr lang="es-ES" b="1"/>
            </a:p>
          </p:txBody>
        </p:sp>
        <p:sp>
          <p:nvSpPr>
            <p:cNvPr id="15427" name="Rectangle 67"/>
            <p:cNvSpPr>
              <a:spLocks noChangeArrowheads="1"/>
            </p:cNvSpPr>
            <p:nvPr/>
          </p:nvSpPr>
          <p:spPr bwMode="auto">
            <a:xfrm>
              <a:off x="37" y="7867"/>
              <a:ext cx="259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Incremento (Disminución) Inventarios</a:t>
              </a:r>
              <a:endParaRPr lang="es-ES" b="1"/>
            </a:p>
          </p:txBody>
        </p:sp>
        <p:sp>
          <p:nvSpPr>
            <p:cNvPr id="15428" name="Rectangle 68"/>
            <p:cNvSpPr>
              <a:spLocks noChangeArrowheads="1"/>
            </p:cNvSpPr>
            <p:nvPr/>
          </p:nvSpPr>
          <p:spPr bwMode="auto">
            <a:xfrm>
              <a:off x="37" y="7246"/>
              <a:ext cx="159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Gastos Extraordinarios</a:t>
              </a:r>
              <a:endParaRPr lang="es-ES" b="1"/>
            </a:p>
          </p:txBody>
        </p:sp>
        <p:sp>
          <p:nvSpPr>
            <p:cNvPr id="15429" name="Rectangle 69"/>
            <p:cNvSpPr>
              <a:spLocks noChangeArrowheads="1"/>
            </p:cNvSpPr>
            <p:nvPr/>
          </p:nvSpPr>
          <p:spPr bwMode="auto">
            <a:xfrm>
              <a:off x="37" y="7452"/>
              <a:ext cx="2875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Otras Partidas que no Involucran Efectivo</a:t>
              </a:r>
              <a:endParaRPr lang="es-ES" b="1"/>
            </a:p>
          </p:txBody>
        </p:sp>
        <p:sp>
          <p:nvSpPr>
            <p:cNvPr id="15430" name="Rectangle 70"/>
            <p:cNvSpPr>
              <a:spLocks noChangeArrowheads="1"/>
            </p:cNvSpPr>
            <p:nvPr/>
          </p:nvSpPr>
          <p:spPr bwMode="auto">
            <a:xfrm>
              <a:off x="37" y="6624"/>
              <a:ext cx="775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Provisiones</a:t>
              </a:r>
              <a:endParaRPr lang="es-ES" b="1"/>
            </a:p>
          </p:txBody>
        </p:sp>
        <p:sp>
          <p:nvSpPr>
            <p:cNvPr id="15431" name="Rectangle 71"/>
            <p:cNvSpPr>
              <a:spLocks noChangeArrowheads="1"/>
            </p:cNvSpPr>
            <p:nvPr/>
          </p:nvSpPr>
          <p:spPr bwMode="auto">
            <a:xfrm>
              <a:off x="37" y="6831"/>
              <a:ext cx="101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Depreciaciones</a:t>
              </a:r>
              <a:endParaRPr lang="es-ES" b="1"/>
            </a:p>
          </p:txBody>
        </p:sp>
        <p:sp>
          <p:nvSpPr>
            <p:cNvPr id="15432" name="Rectangle 72"/>
            <p:cNvSpPr>
              <a:spLocks noChangeArrowheads="1"/>
            </p:cNvSpPr>
            <p:nvPr/>
          </p:nvSpPr>
          <p:spPr bwMode="auto">
            <a:xfrm>
              <a:off x="37" y="7037"/>
              <a:ext cx="1053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Amortizaciones</a:t>
              </a:r>
              <a:endParaRPr lang="es-ES" b="1"/>
            </a:p>
          </p:txBody>
        </p:sp>
        <p:sp>
          <p:nvSpPr>
            <p:cNvPr id="15433" name="Rectangle 73"/>
            <p:cNvSpPr>
              <a:spLocks noChangeArrowheads="1"/>
            </p:cNvSpPr>
            <p:nvPr/>
          </p:nvSpPr>
          <p:spPr bwMode="auto">
            <a:xfrm>
              <a:off x="37" y="6416"/>
              <a:ext cx="1704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Ingresos Extraordinarios</a:t>
              </a:r>
              <a:endParaRPr lang="es-ES" b="1"/>
            </a:p>
          </p:txBody>
        </p:sp>
        <p:sp>
          <p:nvSpPr>
            <p:cNvPr id="15434" name="Rectangle 74"/>
            <p:cNvSpPr>
              <a:spLocks noChangeArrowheads="1"/>
            </p:cNvSpPr>
            <p:nvPr/>
          </p:nvSpPr>
          <p:spPr bwMode="auto">
            <a:xfrm>
              <a:off x="37" y="5995"/>
              <a:ext cx="483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MOVIMIENTO DE PARTIDAS QUE NO INVOLUCRAN EFECTIVO</a:t>
              </a:r>
              <a:endParaRPr lang="es-ES" b="1"/>
            </a:p>
          </p:txBody>
        </p:sp>
        <p:sp>
          <p:nvSpPr>
            <p:cNvPr id="15435" name="Rectangle 75"/>
            <p:cNvSpPr>
              <a:spLocks noChangeArrowheads="1"/>
            </p:cNvSpPr>
            <p:nvPr/>
          </p:nvSpPr>
          <p:spPr bwMode="auto">
            <a:xfrm>
              <a:off x="37" y="6209"/>
              <a:ext cx="309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Ingreso por Operaciones sin Flujo de Efectivo</a:t>
              </a:r>
              <a:endParaRPr lang="es-ES" b="1"/>
            </a:p>
          </p:txBody>
        </p:sp>
        <p:sp>
          <p:nvSpPr>
            <p:cNvPr id="15436" name="Rectangle 76"/>
            <p:cNvSpPr>
              <a:spLocks noChangeArrowheads="1"/>
            </p:cNvSpPr>
            <p:nvPr/>
          </p:nvSpPr>
          <p:spPr bwMode="auto">
            <a:xfrm>
              <a:off x="38" y="4964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37" name="Rectangle 77"/>
            <p:cNvSpPr>
              <a:spLocks noChangeArrowheads="1"/>
            </p:cNvSpPr>
            <p:nvPr/>
          </p:nvSpPr>
          <p:spPr bwMode="auto">
            <a:xfrm>
              <a:off x="38" y="5173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38" name="Rectangle 78"/>
            <p:cNvSpPr>
              <a:spLocks noChangeArrowheads="1"/>
            </p:cNvSpPr>
            <p:nvPr/>
          </p:nvSpPr>
          <p:spPr bwMode="auto">
            <a:xfrm>
              <a:off x="37" y="5583"/>
              <a:ext cx="3081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EXCEDENTE (DÉFICIT) DEL EJERCICIO</a:t>
              </a:r>
              <a:endParaRPr lang="es-ES" b="1"/>
            </a:p>
          </p:txBody>
        </p:sp>
        <p:sp>
          <p:nvSpPr>
            <p:cNvPr id="15439" name="Rectangle 79"/>
            <p:cNvSpPr>
              <a:spLocks noChangeArrowheads="1"/>
            </p:cNvSpPr>
            <p:nvPr/>
          </p:nvSpPr>
          <p:spPr bwMode="auto">
            <a:xfrm>
              <a:off x="38" y="5789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40" name="Rectangle 80"/>
            <p:cNvSpPr>
              <a:spLocks noChangeArrowheads="1"/>
            </p:cNvSpPr>
            <p:nvPr/>
          </p:nvSpPr>
          <p:spPr bwMode="auto">
            <a:xfrm>
              <a:off x="37" y="3579"/>
              <a:ext cx="151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Destinación Específica</a:t>
              </a:r>
              <a:endParaRPr lang="es-ES" b="1"/>
            </a:p>
          </p:txBody>
        </p:sp>
        <p:sp>
          <p:nvSpPr>
            <p:cNvPr id="15441" name="Rectangle 81"/>
            <p:cNvSpPr>
              <a:spLocks noChangeArrowheads="1"/>
            </p:cNvSpPr>
            <p:nvPr/>
          </p:nvSpPr>
          <p:spPr bwMode="auto">
            <a:xfrm>
              <a:off x="38" y="3785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42" name="Rectangle 82"/>
            <p:cNvSpPr>
              <a:spLocks noChangeArrowheads="1"/>
            </p:cNvSpPr>
            <p:nvPr/>
          </p:nvSpPr>
          <p:spPr bwMode="auto">
            <a:xfrm>
              <a:off x="38" y="4248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43" name="Rectangle 83"/>
            <p:cNvSpPr>
              <a:spLocks noChangeArrowheads="1"/>
            </p:cNvSpPr>
            <p:nvPr/>
          </p:nvSpPr>
          <p:spPr bwMode="auto">
            <a:xfrm>
              <a:off x="37" y="4555"/>
              <a:ext cx="646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ANEXO 2 - CONCILIACIÓN ENTRE EL RESULTADO DEL EJERCICIO Y EL FLUJO DE </a:t>
              </a:r>
              <a:endParaRPr lang="es-ES" b="1"/>
            </a:p>
          </p:txBody>
        </p:sp>
        <p:sp>
          <p:nvSpPr>
            <p:cNvPr id="15444" name="Rectangle 84"/>
            <p:cNvSpPr>
              <a:spLocks noChangeArrowheads="1"/>
            </p:cNvSpPr>
            <p:nvPr/>
          </p:nvSpPr>
          <p:spPr bwMode="auto">
            <a:xfrm>
              <a:off x="37" y="4753"/>
              <a:ext cx="399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EFECTIVO NETO DE ACTIVIDADES DE OPERACIÓN</a:t>
              </a:r>
              <a:endParaRPr lang="es-ES" b="1"/>
            </a:p>
          </p:txBody>
        </p:sp>
        <p:sp>
          <p:nvSpPr>
            <p:cNvPr id="15445" name="Rectangle 85"/>
            <p:cNvSpPr>
              <a:spLocks noChangeArrowheads="1"/>
            </p:cNvSpPr>
            <p:nvPr/>
          </p:nvSpPr>
          <p:spPr bwMode="auto">
            <a:xfrm>
              <a:off x="37" y="2104"/>
              <a:ext cx="2989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Inversiones por Administración de Liquidez</a:t>
              </a:r>
              <a:endParaRPr lang="es-ES" b="1"/>
            </a:p>
          </p:txBody>
        </p:sp>
        <p:sp>
          <p:nvSpPr>
            <p:cNvPr id="15446" name="Rectangle 86"/>
            <p:cNvSpPr>
              <a:spLocks noChangeArrowheads="1"/>
            </p:cNvSpPr>
            <p:nvPr/>
          </p:nvSpPr>
          <p:spPr bwMode="auto">
            <a:xfrm>
              <a:off x="38" y="2958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47" name="Rectangle 87"/>
            <p:cNvSpPr>
              <a:spLocks noChangeArrowheads="1"/>
            </p:cNvSpPr>
            <p:nvPr/>
          </p:nvSpPr>
          <p:spPr bwMode="auto">
            <a:xfrm>
              <a:off x="37" y="3159"/>
              <a:ext cx="150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Recursos Restringidos</a:t>
              </a:r>
              <a:endParaRPr lang="es-ES" b="1"/>
            </a:p>
          </p:txBody>
        </p:sp>
        <p:sp>
          <p:nvSpPr>
            <p:cNvPr id="15448" name="Rectangle 88"/>
            <p:cNvSpPr>
              <a:spLocks noChangeArrowheads="1"/>
            </p:cNvSpPr>
            <p:nvPr/>
          </p:nvSpPr>
          <p:spPr bwMode="auto">
            <a:xfrm>
              <a:off x="37" y="3370"/>
              <a:ext cx="69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 dirty="0">
                  <a:solidFill>
                    <a:srgbClr val="000000"/>
                  </a:solidFill>
                  <a:latin typeface="Times New Roman" pitchFamily="18" charset="0"/>
                </a:rPr>
                <a:t>Embargos</a:t>
              </a:r>
              <a:endParaRPr lang="es-ES" b="1" dirty="0"/>
            </a:p>
          </p:txBody>
        </p:sp>
        <p:sp>
          <p:nvSpPr>
            <p:cNvPr id="15449" name="Rectangle 89"/>
            <p:cNvSpPr>
              <a:spLocks noChangeArrowheads="1"/>
            </p:cNvSpPr>
            <p:nvPr/>
          </p:nvSpPr>
          <p:spPr bwMode="auto">
            <a:xfrm>
              <a:off x="37" y="2509"/>
              <a:ext cx="281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Total Efectivo  y Equivalentes de Efectivo</a:t>
              </a:r>
              <a:endParaRPr lang="es-ES" b="1"/>
            </a:p>
          </p:txBody>
        </p:sp>
        <p:sp>
          <p:nvSpPr>
            <p:cNvPr id="15450" name="Rectangle 90"/>
            <p:cNvSpPr>
              <a:spLocks noChangeArrowheads="1"/>
            </p:cNvSpPr>
            <p:nvPr/>
          </p:nvSpPr>
          <p:spPr bwMode="auto">
            <a:xfrm>
              <a:off x="37" y="1689"/>
              <a:ext cx="25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Depósitos en Instituciones Financieras</a:t>
              </a:r>
              <a:endParaRPr lang="es-ES" b="1"/>
            </a:p>
          </p:txBody>
        </p:sp>
        <p:sp>
          <p:nvSpPr>
            <p:cNvPr id="15451" name="Rectangle 91"/>
            <p:cNvSpPr>
              <a:spLocks noChangeArrowheads="1"/>
            </p:cNvSpPr>
            <p:nvPr/>
          </p:nvSpPr>
          <p:spPr bwMode="auto">
            <a:xfrm>
              <a:off x="37" y="1898"/>
              <a:ext cx="2979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Operaciones de Administración de Liquidez</a:t>
              </a:r>
              <a:endParaRPr lang="es-ES" b="1"/>
            </a:p>
          </p:txBody>
        </p:sp>
        <p:sp>
          <p:nvSpPr>
            <p:cNvPr id="15452" name="Rectangle 92"/>
            <p:cNvSpPr>
              <a:spLocks noChangeArrowheads="1"/>
            </p:cNvSpPr>
            <p:nvPr/>
          </p:nvSpPr>
          <p:spPr bwMode="auto">
            <a:xfrm>
              <a:off x="38" y="859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53" name="Rectangle 93"/>
            <p:cNvSpPr>
              <a:spLocks noChangeArrowheads="1"/>
            </p:cNvSpPr>
            <p:nvPr/>
          </p:nvSpPr>
          <p:spPr bwMode="auto">
            <a:xfrm>
              <a:off x="38" y="1068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54" name="Rectangle 94"/>
            <p:cNvSpPr>
              <a:spLocks noChangeArrowheads="1"/>
            </p:cNvSpPr>
            <p:nvPr/>
          </p:nvSpPr>
          <p:spPr bwMode="auto">
            <a:xfrm>
              <a:off x="37" y="1475"/>
              <a:ext cx="2415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Times New Roman" pitchFamily="18" charset="0"/>
                </a:rPr>
                <a:t>Efectivo  y Equivalentes de Efectivo</a:t>
              </a:r>
              <a:endParaRPr lang="es-ES" b="1"/>
            </a:p>
          </p:txBody>
        </p:sp>
        <p:sp>
          <p:nvSpPr>
            <p:cNvPr id="15455" name="Rectangle 95"/>
            <p:cNvSpPr>
              <a:spLocks noChangeArrowheads="1"/>
            </p:cNvSpPr>
            <p:nvPr/>
          </p:nvSpPr>
          <p:spPr bwMode="auto">
            <a:xfrm>
              <a:off x="2514" y="24"/>
              <a:ext cx="3653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ANEXOS AL ESTADO DE FLUJOS DE EFECTIVO</a:t>
              </a:r>
              <a:endParaRPr lang="es-ES" b="1"/>
            </a:p>
          </p:txBody>
        </p:sp>
        <p:sp>
          <p:nvSpPr>
            <p:cNvPr id="15456" name="Rectangle 96"/>
            <p:cNvSpPr>
              <a:spLocks noChangeArrowheads="1"/>
            </p:cNvSpPr>
            <p:nvPr/>
          </p:nvSpPr>
          <p:spPr bwMode="auto">
            <a:xfrm>
              <a:off x="38" y="233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57" name="Rectangle 97"/>
            <p:cNvSpPr>
              <a:spLocks noChangeArrowheads="1"/>
            </p:cNvSpPr>
            <p:nvPr/>
          </p:nvSpPr>
          <p:spPr bwMode="auto">
            <a:xfrm>
              <a:off x="38" y="439"/>
              <a:ext cx="0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s-CO" b="1"/>
            </a:p>
          </p:txBody>
        </p:sp>
        <p:sp>
          <p:nvSpPr>
            <p:cNvPr id="15458" name="Rectangle 98"/>
            <p:cNvSpPr>
              <a:spLocks noChangeArrowheads="1"/>
            </p:cNvSpPr>
            <p:nvPr/>
          </p:nvSpPr>
          <p:spPr bwMode="auto">
            <a:xfrm>
              <a:off x="37" y="648"/>
              <a:ext cx="529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ES" sz="800" b="1">
                  <a:solidFill>
                    <a:srgbClr val="000000"/>
                  </a:solidFill>
                  <a:latin typeface="Times New Roman" pitchFamily="18" charset="0"/>
                </a:rPr>
                <a:t>ANEXO 1 - DETALLE DEL EFECTIVO Y EQUIVALENTES A EFECTIVO</a:t>
              </a:r>
              <a:endParaRPr lang="es-ES" b="1"/>
            </a:p>
          </p:txBody>
        </p:sp>
        <p:sp>
          <p:nvSpPr>
            <p:cNvPr id="15459" name="Line 99"/>
            <p:cNvSpPr>
              <a:spLocks noChangeShapeType="1"/>
            </p:cNvSpPr>
            <p:nvPr/>
          </p:nvSpPr>
          <p:spPr bwMode="auto">
            <a:xfrm>
              <a:off x="6371" y="2279"/>
              <a:ext cx="21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460" name="Rectangle 100"/>
            <p:cNvSpPr>
              <a:spLocks noChangeArrowheads="1"/>
            </p:cNvSpPr>
            <p:nvPr/>
          </p:nvSpPr>
          <p:spPr bwMode="auto">
            <a:xfrm>
              <a:off x="6371" y="2279"/>
              <a:ext cx="2123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461" name="Rectangle 101"/>
            <p:cNvSpPr>
              <a:spLocks noChangeArrowheads="1"/>
            </p:cNvSpPr>
            <p:nvPr/>
          </p:nvSpPr>
          <p:spPr bwMode="auto">
            <a:xfrm>
              <a:off x="6371" y="2689"/>
              <a:ext cx="2123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462" name="Rectangle 102"/>
            <p:cNvSpPr>
              <a:spLocks noChangeArrowheads="1"/>
            </p:cNvSpPr>
            <p:nvPr/>
          </p:nvSpPr>
          <p:spPr bwMode="auto">
            <a:xfrm>
              <a:off x="6371" y="2721"/>
              <a:ext cx="2123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463" name="Line 103"/>
            <p:cNvSpPr>
              <a:spLocks noChangeShapeType="1"/>
            </p:cNvSpPr>
            <p:nvPr/>
          </p:nvSpPr>
          <p:spPr bwMode="auto">
            <a:xfrm>
              <a:off x="6371" y="3753"/>
              <a:ext cx="21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464" name="Rectangle 104"/>
            <p:cNvSpPr>
              <a:spLocks noChangeArrowheads="1"/>
            </p:cNvSpPr>
            <p:nvPr/>
          </p:nvSpPr>
          <p:spPr bwMode="auto">
            <a:xfrm>
              <a:off x="6371" y="3753"/>
              <a:ext cx="2123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465" name="Line 105"/>
            <p:cNvSpPr>
              <a:spLocks noChangeShapeType="1"/>
            </p:cNvSpPr>
            <p:nvPr/>
          </p:nvSpPr>
          <p:spPr bwMode="auto">
            <a:xfrm>
              <a:off x="6371" y="9077"/>
              <a:ext cx="21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466" name="Rectangle 106"/>
            <p:cNvSpPr>
              <a:spLocks noChangeArrowheads="1"/>
            </p:cNvSpPr>
            <p:nvPr/>
          </p:nvSpPr>
          <p:spPr bwMode="auto">
            <a:xfrm>
              <a:off x="6371" y="9077"/>
              <a:ext cx="2123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467" name="Rectangle 107"/>
            <p:cNvSpPr>
              <a:spLocks noChangeArrowheads="1"/>
            </p:cNvSpPr>
            <p:nvPr/>
          </p:nvSpPr>
          <p:spPr bwMode="auto">
            <a:xfrm>
              <a:off x="6371" y="9488"/>
              <a:ext cx="2123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 b="1"/>
            </a:p>
          </p:txBody>
        </p:sp>
        <p:sp>
          <p:nvSpPr>
            <p:cNvPr id="15468" name="Rectangle 108"/>
            <p:cNvSpPr>
              <a:spLocks noChangeArrowheads="1"/>
            </p:cNvSpPr>
            <p:nvPr/>
          </p:nvSpPr>
          <p:spPr bwMode="auto">
            <a:xfrm>
              <a:off x="6371" y="9520"/>
              <a:ext cx="2123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 b="1"/>
            </a:p>
          </p:txBody>
        </p:sp>
      </p:grpSp>
    </p:spTree>
    <p:extLst>
      <p:ext uri="{BB962C8B-B14F-4D97-AF65-F5344CB8AC3E}">
        <p14:creationId xmlns:p14="http://schemas.microsoft.com/office/powerpoint/2010/main" val="147031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1" t="13845" r="21250" b="8007"/>
          <a:stretch/>
        </p:blipFill>
        <p:spPr bwMode="auto">
          <a:xfrm>
            <a:off x="251520" y="764704"/>
            <a:ext cx="8784976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115616" y="158472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del marco analítico del sistema de </a:t>
            </a: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EFP (FMI)</a:t>
            </a:r>
            <a:endParaRPr lang="es-C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7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2592388" y="3068638"/>
            <a:ext cx="2052637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539750" y="3068638"/>
            <a:ext cx="2052638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4" name="4 Marcador de contenido"/>
          <p:cNvSpPr>
            <a:spLocks noGrp="1"/>
          </p:cNvSpPr>
          <p:nvPr>
            <p:ph idx="4294967295"/>
          </p:nvPr>
        </p:nvSpPr>
        <p:spPr>
          <a:xfrm>
            <a:off x="251519" y="836712"/>
            <a:ext cx="8784977" cy="54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O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s-CO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3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s-CO" sz="3400" b="1" dirty="0" smtClean="0">
                <a:solidFill>
                  <a:schemeClr val="tx2">
                    <a:lumMod val="75000"/>
                  </a:schemeClr>
                </a:solidFill>
              </a:rPr>
              <a:t>Análisis información contable</a:t>
            </a:r>
          </a:p>
          <a:p>
            <a:pPr marL="0" indent="0" algn="ctr">
              <a:buNone/>
            </a:pPr>
            <a:r>
              <a:rPr lang="es-CO" sz="3400" b="1" dirty="0">
                <a:solidFill>
                  <a:srgbClr val="C00000"/>
                </a:solidFill>
              </a:rPr>
              <a:t>S</a:t>
            </a:r>
            <a:r>
              <a:rPr lang="es-CO" sz="3400" b="1" dirty="0" smtClean="0">
                <a:solidFill>
                  <a:srgbClr val="C00000"/>
                </a:solidFill>
              </a:rPr>
              <a:t>ector </a:t>
            </a:r>
            <a:r>
              <a:rPr lang="es-CO" sz="3400" b="1" dirty="0">
                <a:solidFill>
                  <a:srgbClr val="C00000"/>
                </a:solidFill>
              </a:rPr>
              <a:t>G</a:t>
            </a:r>
            <a:r>
              <a:rPr lang="es-CO" sz="3400" b="1" dirty="0" smtClean="0">
                <a:solidFill>
                  <a:srgbClr val="C00000"/>
                </a:solidFill>
              </a:rPr>
              <a:t>obierno </a:t>
            </a:r>
            <a:r>
              <a:rPr lang="es-CO" sz="3400" b="1" dirty="0">
                <a:solidFill>
                  <a:srgbClr val="C00000"/>
                </a:solidFill>
              </a:rPr>
              <a:t>G</a:t>
            </a:r>
            <a:r>
              <a:rPr lang="es-CO" sz="3400" b="1" dirty="0" smtClean="0">
                <a:solidFill>
                  <a:srgbClr val="C00000"/>
                </a:solidFill>
              </a:rPr>
              <a:t>eneral de Bogotá D.C.</a:t>
            </a:r>
          </a:p>
          <a:p>
            <a:pPr marL="742950" indent="-742950" algn="just">
              <a:buAutoNum type="arabicPeriod"/>
            </a:pPr>
            <a:endParaRPr lang="es-E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79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548680"/>
            <a:ext cx="8712969" cy="5727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70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44724"/>
            <a:ext cx="8424936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70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377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66" y="764704"/>
            <a:ext cx="8696325" cy="592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35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337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2592388" y="3068638"/>
            <a:ext cx="2052637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539750" y="3068638"/>
            <a:ext cx="2052638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4" name="4 Marcador de contenido"/>
          <p:cNvSpPr>
            <a:spLocks noGrp="1"/>
          </p:cNvSpPr>
          <p:nvPr>
            <p:ph idx="4294967295"/>
          </p:nvPr>
        </p:nvSpPr>
        <p:spPr>
          <a:xfrm>
            <a:off x="251519" y="836712"/>
            <a:ext cx="8624229" cy="54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4000" b="1" dirty="0" smtClean="0">
                <a:solidFill>
                  <a:srgbClr val="FF0000"/>
                </a:solidFill>
              </a:rPr>
              <a:t>Cuestiones iniciales:</a:t>
            </a:r>
          </a:p>
          <a:p>
            <a:pPr marL="0" indent="0" algn="just">
              <a:buNone/>
            </a:pPr>
            <a:endParaRPr lang="es-CO" sz="1800" b="1" dirty="0" smtClean="0">
              <a:solidFill>
                <a:srgbClr val="FF0000"/>
              </a:solidFill>
            </a:endParaRPr>
          </a:p>
          <a:p>
            <a:pPr marL="446088" indent="-446088" algn="just">
              <a:buAutoNum type="arabicPeriod"/>
            </a:pPr>
            <a:r>
              <a:rPr lang="es-CO" sz="2600" b="1" dirty="0" smtClean="0">
                <a:solidFill>
                  <a:schemeClr val="tx2">
                    <a:lumMod val="75000"/>
                  </a:schemeClr>
                </a:solidFill>
              </a:rPr>
              <a:t>¿El análisis tradicional de las finanzas públicas se basa en información económico-patrimonial?</a:t>
            </a:r>
          </a:p>
          <a:p>
            <a:pPr marL="446088" indent="-446088" algn="just">
              <a:buAutoNum type="arabicPeriod"/>
            </a:pPr>
            <a:r>
              <a:rPr lang="es-CO" sz="2600" b="1" dirty="0" smtClean="0">
                <a:solidFill>
                  <a:schemeClr val="tx2">
                    <a:lumMod val="75000"/>
                  </a:schemeClr>
                </a:solidFill>
              </a:rPr>
              <a:t>¿Todos los datos requeridos para el análisis se encuentran en los estados contables?</a:t>
            </a:r>
          </a:p>
          <a:p>
            <a:pPr marL="446088" indent="-446088" algn="just">
              <a:buAutoNum type="arabicPeriod"/>
            </a:pPr>
            <a:r>
              <a:rPr lang="es-CO" sz="2600" b="1" dirty="0" smtClean="0">
                <a:solidFill>
                  <a:schemeClr val="tx2">
                    <a:lumMod val="75000"/>
                  </a:schemeClr>
                </a:solidFill>
              </a:rPr>
              <a:t>¿Cuál es la calidad del Sistema Contable Público? (confiabilidad, relevancia y pertinencia)</a:t>
            </a:r>
          </a:p>
          <a:p>
            <a:pPr marL="446088" indent="-446088" algn="just">
              <a:buAutoNum type="arabicPeriod"/>
            </a:pPr>
            <a:r>
              <a:rPr lang="es-CO" sz="2600" b="1" dirty="0" smtClean="0">
                <a:solidFill>
                  <a:schemeClr val="tx2">
                    <a:lumMod val="75000"/>
                  </a:schemeClr>
                </a:solidFill>
              </a:rPr>
              <a:t>¿Los expertos (analistas) conocen de contabilidad patrimonial pública?</a:t>
            </a:r>
          </a:p>
          <a:p>
            <a:pPr marL="446088" indent="-446088" algn="just">
              <a:buAutoNum type="arabicPeriod"/>
            </a:pPr>
            <a:endParaRPr lang="es-CO" sz="2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42950" indent="-742950" algn="just">
              <a:buAutoNum type="arabicPeriod"/>
            </a:pPr>
            <a:endParaRPr lang="es-E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4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900100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73016"/>
            <a:ext cx="9001000" cy="2335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2847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9712" y="692696"/>
            <a:ext cx="8343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Bogotá D.C. Sector Gobierno General</a:t>
            </a:r>
            <a:endParaRPr lang="es-MX" sz="28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s-E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Solvencia y nivel de endeudamiento patrimonial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26" y="2276872"/>
            <a:ext cx="8393372" cy="2743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377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19263"/>
            <a:ext cx="8496944" cy="4230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4814" y="639852"/>
            <a:ext cx="8343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Análisis de la capacidad de pago</a:t>
            </a:r>
          </a:p>
          <a:p>
            <a:pPr algn="ctr"/>
            <a:r>
              <a:rPr lang="es-E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Bogotá D.C. Sector Gobierno General</a:t>
            </a:r>
            <a:endParaRPr lang="es-MX" sz="2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377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24" y="1124744"/>
            <a:ext cx="7790061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094" y="306234"/>
            <a:ext cx="8343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Bogotá D.C. Sector Gobierno General</a:t>
            </a:r>
            <a:endParaRPr lang="es-MX" sz="2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377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322"/>
            <a:ext cx="8424936" cy="6327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377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799288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19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70" y="620689"/>
            <a:ext cx="8307202" cy="564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19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00739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4149080"/>
            <a:ext cx="7900739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19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33265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C00000"/>
                </a:solidFill>
              </a:rPr>
              <a:t>Respaldo financiero para pasivos pensionales</a:t>
            </a:r>
            <a:endParaRPr lang="es-CO" sz="2800" b="1" dirty="0">
              <a:solidFill>
                <a:srgbClr val="C0000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457032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91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F72F-B658-4D99-9086-AF6346F0F33A}" type="slidenum">
              <a:rPr lang="es-ES"/>
              <a:pPr/>
              <a:t>39</a:t>
            </a:fld>
            <a:endParaRPr lang="es-ES"/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404814" y="116632"/>
            <a:ext cx="8343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Sostenibilidad y Capacidad de pago de la deuda</a:t>
            </a:r>
            <a:endParaRPr lang="es-MX" sz="2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7317" name="Text Box 5"/>
          <p:cNvSpPr txBox="1">
            <a:spLocks noChangeArrowheads="1"/>
          </p:cNvSpPr>
          <p:nvPr/>
        </p:nvSpPr>
        <p:spPr bwMode="auto">
          <a:xfrm>
            <a:off x="149543" y="742920"/>
            <a:ext cx="91440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sz="2000" b="1" i="1" u="sng" dirty="0" smtClean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Ahorro Operacional </a:t>
            </a:r>
          </a:p>
          <a:p>
            <a:endParaRPr lang="es-ES" sz="500" b="1" i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r>
              <a:rPr lang="es-ES" b="1" i="1" dirty="0" smtClean="0">
                <a:latin typeface="Verdana" pitchFamily="34" charset="0"/>
              </a:rPr>
              <a:t>AO</a:t>
            </a:r>
            <a:r>
              <a:rPr lang="es-ES" b="1" dirty="0" smtClean="0">
                <a:latin typeface="Verdana" pitchFamily="34" charset="0"/>
              </a:rPr>
              <a:t>= </a:t>
            </a:r>
            <a:r>
              <a:rPr lang="es-ES" sz="1600" b="1" dirty="0" smtClean="0">
                <a:latin typeface="Verdana" pitchFamily="34" charset="0"/>
              </a:rPr>
              <a:t>(</a:t>
            </a:r>
            <a:r>
              <a:rPr lang="es-ES" sz="1600" b="1" dirty="0" err="1">
                <a:latin typeface="Verdana" pitchFamily="34" charset="0"/>
              </a:rPr>
              <a:t>yp</a:t>
            </a:r>
            <a:r>
              <a:rPr lang="es-ES" sz="1600" b="1" dirty="0">
                <a:latin typeface="Verdana" pitchFamily="34" charset="0"/>
              </a:rPr>
              <a:t> + </a:t>
            </a:r>
            <a:r>
              <a:rPr lang="es-ES" sz="1600" b="1" dirty="0" err="1" smtClean="0">
                <a:latin typeface="Verdana" pitchFamily="34" charset="0"/>
              </a:rPr>
              <a:t>trr</a:t>
            </a:r>
            <a:r>
              <a:rPr lang="es-ES" sz="1600" b="1" dirty="0" smtClean="0">
                <a:latin typeface="Verdana" pitchFamily="34" charset="0"/>
              </a:rPr>
              <a:t> </a:t>
            </a:r>
            <a:r>
              <a:rPr lang="es-ES" sz="1600" b="1" dirty="0">
                <a:latin typeface="Verdana" pitchFamily="34" charset="0"/>
              </a:rPr>
              <a:t>+ </a:t>
            </a:r>
            <a:r>
              <a:rPr lang="es-ES" sz="1600" b="1" dirty="0" err="1">
                <a:latin typeface="Verdana" pitchFamily="34" charset="0"/>
              </a:rPr>
              <a:t>cmon</a:t>
            </a:r>
            <a:r>
              <a:rPr lang="es-ES" sz="1600" b="1" dirty="0">
                <a:latin typeface="Verdana" pitchFamily="34" charset="0"/>
              </a:rPr>
              <a:t> + </a:t>
            </a:r>
            <a:r>
              <a:rPr lang="es-ES" sz="1600" b="1" dirty="0" err="1">
                <a:latin typeface="Verdana" pitchFamily="34" charset="0"/>
              </a:rPr>
              <a:t>recbal</a:t>
            </a:r>
            <a:r>
              <a:rPr lang="es-ES" sz="1600" b="1" dirty="0">
                <a:latin typeface="Verdana" pitchFamily="34" charset="0"/>
              </a:rPr>
              <a:t>) – (</a:t>
            </a:r>
            <a:r>
              <a:rPr lang="es-ES" sz="1600" b="1" dirty="0" err="1" smtClean="0">
                <a:latin typeface="Verdana" pitchFamily="34" charset="0"/>
              </a:rPr>
              <a:t>gf</a:t>
            </a:r>
            <a:r>
              <a:rPr lang="es-ES" sz="1600" b="1" dirty="0" smtClean="0">
                <a:latin typeface="Verdana" pitchFamily="34" charset="0"/>
              </a:rPr>
              <a:t> </a:t>
            </a:r>
            <a:r>
              <a:rPr lang="es-ES" sz="1600" b="1" dirty="0">
                <a:latin typeface="Verdana" pitchFamily="34" charset="0"/>
              </a:rPr>
              <a:t>+ </a:t>
            </a:r>
            <a:r>
              <a:rPr lang="es-ES" sz="1600" b="1" dirty="0" err="1" smtClean="0">
                <a:latin typeface="Verdana" pitchFamily="34" charset="0"/>
              </a:rPr>
              <a:t>gs</a:t>
            </a:r>
            <a:r>
              <a:rPr lang="es-ES" sz="1600" b="1" dirty="0" smtClean="0">
                <a:latin typeface="Verdana" pitchFamily="34" charset="0"/>
              </a:rPr>
              <a:t> + Costos </a:t>
            </a:r>
            <a:r>
              <a:rPr lang="es-ES" sz="1600" b="1" dirty="0">
                <a:latin typeface="Verdana" pitchFamily="34" charset="0"/>
              </a:rPr>
              <a:t>+ </a:t>
            </a:r>
            <a:r>
              <a:rPr lang="es-ES" sz="1600" b="1" dirty="0" err="1" smtClean="0">
                <a:latin typeface="Verdana" pitchFamily="34" charset="0"/>
              </a:rPr>
              <a:t>trp</a:t>
            </a:r>
            <a:r>
              <a:rPr lang="es-ES" sz="1600" b="1" dirty="0" smtClean="0">
                <a:latin typeface="Verdana" pitchFamily="34" charset="0"/>
              </a:rPr>
              <a:t>) </a:t>
            </a:r>
            <a:endParaRPr lang="es-ES" sz="1600" b="1" dirty="0">
              <a:latin typeface="Verdana" pitchFamily="34" charset="0"/>
            </a:endParaRPr>
          </a:p>
        </p:txBody>
      </p:sp>
      <p:sp>
        <p:nvSpPr>
          <p:cNvPr id="397318" name="Text Box 6"/>
          <p:cNvSpPr txBox="1">
            <a:spLocks noChangeArrowheads="1"/>
          </p:cNvSpPr>
          <p:nvPr/>
        </p:nvSpPr>
        <p:spPr bwMode="auto">
          <a:xfrm>
            <a:off x="221047" y="1531818"/>
            <a:ext cx="8621955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428750" indent="-1428750" algn="l">
              <a:tabLst>
                <a:tab pos="14287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951038" indent="-342900" algn="l">
              <a:tabLst>
                <a:tab pos="14287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2587625" indent="-457200" algn="l">
              <a:tabLst>
                <a:tab pos="14287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3224213" indent="-457200" algn="l">
              <a:tabLst>
                <a:tab pos="14287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3860800" indent="-457200" algn="l">
              <a:tabLst>
                <a:tab pos="14287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4318000" indent="-457200" fontAlgn="base">
              <a:spcBef>
                <a:spcPct val="0"/>
              </a:spcBef>
              <a:spcAft>
                <a:spcPct val="0"/>
              </a:spcAft>
              <a:tabLst>
                <a:tab pos="14287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4775200" indent="-457200" fontAlgn="base">
              <a:spcBef>
                <a:spcPct val="0"/>
              </a:spcBef>
              <a:spcAft>
                <a:spcPct val="0"/>
              </a:spcAft>
              <a:tabLst>
                <a:tab pos="14287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5232400" indent="-457200" fontAlgn="base">
              <a:spcBef>
                <a:spcPct val="0"/>
              </a:spcBef>
              <a:spcAft>
                <a:spcPct val="0"/>
              </a:spcAft>
              <a:tabLst>
                <a:tab pos="14287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5689600" indent="-457200" fontAlgn="base">
              <a:spcBef>
                <a:spcPct val="0"/>
              </a:spcBef>
              <a:spcAft>
                <a:spcPct val="0"/>
              </a:spcAft>
              <a:tabLst>
                <a:tab pos="14287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sz="2000" b="1" dirty="0" smtClean="0">
                <a:latin typeface="Verdana" pitchFamily="34" charset="0"/>
              </a:rPr>
              <a:t>Donde:</a:t>
            </a:r>
          </a:p>
          <a:p>
            <a:pPr algn="just"/>
            <a:r>
              <a:rPr lang="es-ES" sz="16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ao</a:t>
            </a:r>
            <a:r>
              <a:rPr lang="es-ES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= </a:t>
            </a:r>
            <a:r>
              <a:rPr lang="es-ES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	</a:t>
            </a:r>
            <a:r>
              <a:rPr lang="es-ES" sz="1400" i="1" dirty="0" smtClean="0">
                <a:latin typeface="Verdana" pitchFamily="34" charset="0"/>
              </a:rPr>
              <a:t>Ahorro </a:t>
            </a:r>
            <a:r>
              <a:rPr lang="es-ES" sz="1400" i="1" dirty="0">
                <a:latin typeface="Verdana" pitchFamily="34" charset="0"/>
              </a:rPr>
              <a:t>Operacional </a:t>
            </a:r>
          </a:p>
          <a:p>
            <a:pPr algn="just"/>
            <a:r>
              <a:rPr lang="es-ES" sz="16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yp</a:t>
            </a:r>
            <a:r>
              <a:rPr lang="es-ES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600" dirty="0" smtClean="0">
                <a:latin typeface="Verdana" pitchFamily="34" charset="0"/>
              </a:rPr>
              <a:t>= 	</a:t>
            </a:r>
            <a:r>
              <a:rPr lang="es-ES" sz="1400" dirty="0" smtClean="0">
                <a:latin typeface="Verdana" pitchFamily="34" charset="0"/>
              </a:rPr>
              <a:t>Ingresos </a:t>
            </a:r>
            <a:r>
              <a:rPr lang="es-ES" sz="1400" dirty="0">
                <a:latin typeface="Verdana" pitchFamily="34" charset="0"/>
              </a:rPr>
              <a:t>propios = </a:t>
            </a:r>
            <a:r>
              <a:rPr lang="es-ES" sz="1400" dirty="0" smtClean="0">
                <a:latin typeface="Verdana" pitchFamily="34" charset="0"/>
              </a:rPr>
              <a:t>T + </a:t>
            </a:r>
            <a:r>
              <a:rPr lang="es-ES" sz="1400" dirty="0" err="1" smtClean="0">
                <a:latin typeface="Verdana" pitchFamily="34" charset="0"/>
              </a:rPr>
              <a:t>Nt</a:t>
            </a:r>
            <a:r>
              <a:rPr lang="es-ES" sz="1400" dirty="0" smtClean="0">
                <a:latin typeface="Verdana" pitchFamily="34" charset="0"/>
              </a:rPr>
              <a:t> </a:t>
            </a:r>
            <a:r>
              <a:rPr lang="es-ES" sz="1400" i="1" dirty="0" smtClean="0">
                <a:latin typeface="Verdana" pitchFamily="34" charset="0"/>
              </a:rPr>
              <a:t>(incluye rendimientos </a:t>
            </a:r>
            <a:r>
              <a:rPr lang="es-ES" sz="1400" i="1" dirty="0">
                <a:latin typeface="Verdana" pitchFamily="34" charset="0"/>
              </a:rPr>
              <a:t>financieros)</a:t>
            </a:r>
          </a:p>
          <a:p>
            <a:pPr algn="just"/>
            <a:r>
              <a:rPr lang="es-ES" sz="16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trr</a:t>
            </a:r>
            <a:r>
              <a:rPr lang="es-ES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600" dirty="0" smtClean="0">
                <a:latin typeface="Verdana" pitchFamily="34" charset="0"/>
              </a:rPr>
              <a:t>= 	T</a:t>
            </a:r>
            <a:r>
              <a:rPr lang="es-ES" sz="1400" dirty="0" smtClean="0">
                <a:latin typeface="Verdana" pitchFamily="34" charset="0"/>
              </a:rPr>
              <a:t>ransferencias recibidas</a:t>
            </a:r>
            <a:endParaRPr lang="es-ES" sz="1400" i="1" dirty="0" smtClean="0">
              <a:latin typeface="Verdana" pitchFamily="34" charset="0"/>
            </a:endParaRPr>
          </a:p>
          <a:p>
            <a:pPr algn="just"/>
            <a:r>
              <a:rPr lang="es-ES" sz="16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recbal</a:t>
            </a:r>
            <a:r>
              <a:rPr lang="es-ES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600" dirty="0" smtClean="0">
                <a:latin typeface="Verdana" pitchFamily="34" charset="0"/>
              </a:rPr>
              <a:t>= 	</a:t>
            </a:r>
            <a:r>
              <a:rPr lang="es-ES" sz="1400" dirty="0" smtClean="0">
                <a:latin typeface="Verdana" pitchFamily="34" charset="0"/>
              </a:rPr>
              <a:t>Recursos del balance</a:t>
            </a:r>
            <a:endParaRPr lang="es-ES" sz="1400" i="1" dirty="0" smtClean="0">
              <a:latin typeface="Verdana" pitchFamily="34" charset="0"/>
            </a:endParaRPr>
          </a:p>
          <a:p>
            <a:pPr algn="just"/>
            <a:r>
              <a:rPr lang="es-ES" sz="16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gf</a:t>
            </a:r>
            <a:r>
              <a:rPr lang="es-ES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600" dirty="0" smtClean="0">
                <a:latin typeface="Verdana" pitchFamily="34" charset="0"/>
              </a:rPr>
              <a:t>=	</a:t>
            </a:r>
            <a:r>
              <a:rPr lang="es-ES" sz="1400" dirty="0" smtClean="0">
                <a:latin typeface="Verdana" pitchFamily="34" charset="0"/>
              </a:rPr>
              <a:t>Gastos de funcionamiento</a:t>
            </a:r>
            <a:endParaRPr lang="es-ES" sz="1400" i="1" dirty="0" smtClean="0">
              <a:latin typeface="Verdana" pitchFamily="34" charset="0"/>
            </a:endParaRPr>
          </a:p>
          <a:p>
            <a:pPr algn="just"/>
            <a:r>
              <a:rPr lang="es-ES" sz="16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gps</a:t>
            </a:r>
            <a:r>
              <a:rPr lang="es-ES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600" dirty="0" smtClean="0">
                <a:latin typeface="Verdana" pitchFamily="34" charset="0"/>
              </a:rPr>
              <a:t>=	</a:t>
            </a:r>
            <a:r>
              <a:rPr lang="es-ES" sz="1400" dirty="0" smtClean="0">
                <a:latin typeface="Verdana" pitchFamily="34" charset="0"/>
              </a:rPr>
              <a:t>Gasto público Social y costos de ventas</a:t>
            </a:r>
            <a:endParaRPr lang="es-ES" sz="1400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just"/>
            <a:r>
              <a:rPr lang="es-ES" sz="16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trpag</a:t>
            </a:r>
            <a:r>
              <a:rPr lang="es-ES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4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1400" dirty="0" smtClean="0"/>
              <a:t>=	Gastos por </a:t>
            </a:r>
            <a:r>
              <a:rPr lang="es-ES" sz="1400" dirty="0" smtClean="0">
                <a:latin typeface="Verdana" pitchFamily="34" charset="0"/>
              </a:rPr>
              <a:t>Transferencias</a:t>
            </a:r>
            <a:endParaRPr lang="es-ES" sz="1400" dirty="0">
              <a:latin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3789040"/>
            <a:ext cx="833437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82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18 Grupo"/>
          <p:cNvGrpSpPr/>
          <p:nvPr/>
        </p:nvGrpSpPr>
        <p:grpSpPr>
          <a:xfrm>
            <a:off x="3059832" y="6553200"/>
            <a:ext cx="2520338" cy="192956"/>
            <a:chOff x="3059832" y="6553200"/>
            <a:chExt cx="2520338" cy="192956"/>
          </a:xfrm>
          <a:solidFill>
            <a:schemeClr val="tx2">
              <a:lumMod val="50000"/>
            </a:schemeClr>
          </a:solidFill>
        </p:grpSpPr>
        <p:sp>
          <p:nvSpPr>
            <p:cNvPr id="21" name="20 Cheurón"/>
            <p:cNvSpPr/>
            <p:nvPr/>
          </p:nvSpPr>
          <p:spPr bwMode="auto">
            <a:xfrm>
              <a:off x="4139605" y="6553200"/>
              <a:ext cx="360098" cy="188913"/>
            </a:xfrm>
            <a:prstGeom prst="chevron">
              <a:avLst/>
            </a:prstGeom>
            <a:grp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22" name="21 Cheurón"/>
            <p:cNvSpPr/>
            <p:nvPr/>
          </p:nvSpPr>
          <p:spPr bwMode="auto">
            <a:xfrm>
              <a:off x="4499703" y="6553200"/>
              <a:ext cx="360098" cy="188913"/>
            </a:xfrm>
            <a:prstGeom prst="chevron">
              <a:avLst/>
            </a:prstGeom>
            <a:grp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23" name="22 Cheurón"/>
            <p:cNvSpPr/>
            <p:nvPr/>
          </p:nvSpPr>
          <p:spPr bwMode="auto">
            <a:xfrm>
              <a:off x="4859801" y="6553200"/>
              <a:ext cx="360098" cy="188913"/>
            </a:xfrm>
            <a:prstGeom prst="chevron">
              <a:avLst/>
            </a:prstGeom>
            <a:grp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24" name="23 Cheurón"/>
            <p:cNvSpPr/>
            <p:nvPr/>
          </p:nvSpPr>
          <p:spPr bwMode="auto">
            <a:xfrm>
              <a:off x="3419409" y="6553200"/>
              <a:ext cx="360098" cy="188913"/>
            </a:xfrm>
            <a:prstGeom prst="chevron">
              <a:avLst/>
            </a:prstGeom>
            <a:grp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25" name="24 Cheurón"/>
            <p:cNvSpPr/>
            <p:nvPr/>
          </p:nvSpPr>
          <p:spPr bwMode="auto">
            <a:xfrm>
              <a:off x="3779507" y="6553200"/>
              <a:ext cx="360098" cy="188913"/>
            </a:xfrm>
            <a:prstGeom prst="chevron">
              <a:avLst/>
            </a:prstGeom>
            <a:grp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26" name="25 Cheurón"/>
            <p:cNvSpPr/>
            <p:nvPr/>
          </p:nvSpPr>
          <p:spPr bwMode="auto">
            <a:xfrm>
              <a:off x="5220072" y="6557243"/>
              <a:ext cx="360098" cy="188913"/>
            </a:xfrm>
            <a:prstGeom prst="chevron">
              <a:avLst/>
            </a:prstGeom>
            <a:grp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27" name="26 Cheurón"/>
            <p:cNvSpPr/>
            <p:nvPr/>
          </p:nvSpPr>
          <p:spPr bwMode="auto">
            <a:xfrm>
              <a:off x="3059832" y="6557243"/>
              <a:ext cx="360098" cy="188913"/>
            </a:xfrm>
            <a:prstGeom prst="chevron">
              <a:avLst/>
            </a:prstGeom>
            <a:grp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</a:endParaRPr>
            </a:p>
          </p:txBody>
        </p:sp>
      </p:grp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3239881" y="2641813"/>
            <a:ext cx="2590800" cy="132343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ESTRATEGIAS PARA LA EFICIENCIA DEL GASTO PÚBLICO</a:t>
            </a:r>
            <a:endParaRPr lang="es-ES"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3239882" y="908719"/>
            <a:ext cx="2772278" cy="994693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marL="342900" indent="-342900" algn="ctr">
              <a:buAutoNum type="arabicPeriod"/>
              <a:defRPr/>
            </a:pP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Contaduría General de la Nación CGN </a:t>
            </a:r>
            <a:endParaRPr lang="es-ES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15375" y="1532170"/>
            <a:ext cx="2571529" cy="1056806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</a:t>
            </a:r>
            <a:r>
              <a:rPr lang="es-ES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 organismos de planificación y desarrollo de la política económica y social </a:t>
            </a:r>
            <a:endParaRPr lang="es-ES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49458" y="3129286"/>
            <a:ext cx="2482031" cy="93503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s-CL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Los proveedores de </a:t>
            </a: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financiamiento</a:t>
            </a:r>
            <a:endParaRPr lang="es-ES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502655" y="1376908"/>
            <a:ext cx="2434483" cy="1033231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</a:t>
            </a:r>
            <a:r>
              <a:rPr lang="es-ES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 órganos de representación política como el Congreso, las Asambleas y los Concejos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576582" y="2932259"/>
            <a:ext cx="2360556" cy="1114466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</a:t>
            </a:r>
            <a:r>
              <a:rPr lang="es-ES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 instituciones de control </a:t>
            </a:r>
            <a:r>
              <a:rPr lang="es-ES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externo</a:t>
            </a:r>
            <a:endParaRPr lang="es-ES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6608550" y="4412841"/>
            <a:ext cx="2328588" cy="9350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s-CL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s-ES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 propias entidades y sus </a:t>
            </a:r>
            <a:r>
              <a:rPr lang="es-ES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gestores</a:t>
            </a:r>
            <a:endParaRPr lang="es-ES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249458" y="4520153"/>
            <a:ext cx="2482031" cy="102080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endParaRPr lang="es-CL" sz="14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defRPr/>
            </a:pP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</a:t>
            </a:r>
            <a:r>
              <a:rPr lang="es-ES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Agencias</a:t>
            </a:r>
          </a:p>
          <a:p>
            <a:pPr algn="ctr">
              <a:defRPr/>
            </a:pPr>
            <a:r>
              <a:rPr lang="es-ES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Internacionales </a:t>
            </a:r>
            <a:r>
              <a:rPr lang="es-ES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Calificadoras </a:t>
            </a:r>
            <a:endParaRPr lang="es-ES" sz="14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defRPr/>
            </a:pPr>
            <a:r>
              <a:rPr lang="es-ES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s-ES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Riesgos </a:t>
            </a:r>
          </a:p>
          <a:p>
            <a:pPr algn="ctr">
              <a:defRPr/>
            </a:pP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s-ES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" name="36 Elipse"/>
          <p:cNvSpPr/>
          <p:nvPr/>
        </p:nvSpPr>
        <p:spPr bwMode="auto">
          <a:xfrm>
            <a:off x="2942008" y="2410293"/>
            <a:ext cx="3489568" cy="215464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headEnd type="none" w="sm" len="sm"/>
            <a:tailEnd type="none" w="sm" len="sm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Potenciales usuarios de la información contable pública</a:t>
            </a:r>
            <a:endParaRPr lang="es-MX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" name="Line 1047"/>
          <p:cNvSpPr>
            <a:spLocks noChangeShapeType="1"/>
          </p:cNvSpPr>
          <p:nvPr/>
        </p:nvSpPr>
        <p:spPr bwMode="auto">
          <a:xfrm>
            <a:off x="4630330" y="1896886"/>
            <a:ext cx="0" cy="492275"/>
          </a:xfrm>
          <a:prstGeom prst="line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Line 1047"/>
          <p:cNvSpPr>
            <a:spLocks noChangeShapeType="1"/>
          </p:cNvSpPr>
          <p:nvPr/>
        </p:nvSpPr>
        <p:spPr bwMode="auto">
          <a:xfrm>
            <a:off x="4663926" y="4580805"/>
            <a:ext cx="0" cy="665029"/>
          </a:xfrm>
          <a:prstGeom prst="line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" name="Line 1047"/>
          <p:cNvSpPr>
            <a:spLocks noChangeShapeType="1"/>
          </p:cNvSpPr>
          <p:nvPr/>
        </p:nvSpPr>
        <p:spPr bwMode="auto">
          <a:xfrm>
            <a:off x="2786904" y="2060574"/>
            <a:ext cx="921000" cy="581251"/>
          </a:xfrm>
          <a:prstGeom prst="line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4" name="Line 1047"/>
          <p:cNvSpPr>
            <a:spLocks noChangeShapeType="1"/>
          </p:cNvSpPr>
          <p:nvPr/>
        </p:nvSpPr>
        <p:spPr bwMode="auto">
          <a:xfrm flipH="1">
            <a:off x="5736939" y="1893523"/>
            <a:ext cx="707448" cy="724109"/>
          </a:xfrm>
          <a:prstGeom prst="line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5" name="Line 1047"/>
          <p:cNvSpPr>
            <a:spLocks noChangeShapeType="1"/>
          </p:cNvSpPr>
          <p:nvPr/>
        </p:nvSpPr>
        <p:spPr bwMode="auto">
          <a:xfrm flipH="1">
            <a:off x="2740697" y="4243154"/>
            <a:ext cx="760391" cy="492275"/>
          </a:xfrm>
          <a:prstGeom prst="line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6" name="Line 1047"/>
          <p:cNvSpPr>
            <a:spLocks noChangeShapeType="1"/>
          </p:cNvSpPr>
          <p:nvPr/>
        </p:nvSpPr>
        <p:spPr bwMode="auto">
          <a:xfrm>
            <a:off x="5888340" y="4212292"/>
            <a:ext cx="711042" cy="553998"/>
          </a:xfrm>
          <a:prstGeom prst="line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7" name="Line 1047"/>
          <p:cNvSpPr>
            <a:spLocks noChangeShapeType="1"/>
          </p:cNvSpPr>
          <p:nvPr/>
        </p:nvSpPr>
        <p:spPr bwMode="auto">
          <a:xfrm>
            <a:off x="2740697" y="3592587"/>
            <a:ext cx="201311" cy="0"/>
          </a:xfrm>
          <a:prstGeom prst="line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Line 1047"/>
          <p:cNvSpPr>
            <a:spLocks noChangeShapeType="1"/>
          </p:cNvSpPr>
          <p:nvPr/>
        </p:nvSpPr>
        <p:spPr bwMode="auto">
          <a:xfrm>
            <a:off x="6444387" y="3429000"/>
            <a:ext cx="201311" cy="0"/>
          </a:xfrm>
          <a:prstGeom prst="line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384698" y="5245834"/>
            <a:ext cx="2772278" cy="1135494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CL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s-CL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s-ES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comunidad y los </a:t>
            </a:r>
            <a:r>
              <a:rPr lang="es-ES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ciudadanos, </a:t>
            </a:r>
            <a:r>
              <a:rPr lang="es-ES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grupos de investigación, académicos, gremios </a:t>
            </a:r>
            <a:r>
              <a:rPr lang="es-ES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económicos, otros</a:t>
            </a:r>
            <a:endParaRPr lang="es-ES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defRPr/>
            </a:pPr>
            <a:endParaRPr lang="es-ES" sz="14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4635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0025-3753-4595-872D-92594F1E7892}" type="slidenum">
              <a:rPr lang="es-ES"/>
              <a:pPr/>
              <a:t>40</a:t>
            </a:fld>
            <a:endParaRPr lang="es-E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70" y="2420888"/>
            <a:ext cx="8352928" cy="359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4814" y="116632"/>
            <a:ext cx="8343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Análisis de la sostenibilidad y capacidad de pago de la Deuda Pública</a:t>
            </a:r>
            <a:endParaRPr lang="es-MX" sz="2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94806" y="1619508"/>
            <a:ext cx="5065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Ahorro </a:t>
            </a:r>
            <a:r>
              <a:rPr lang="es-E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primario y el Ahorro Corriente</a:t>
            </a:r>
            <a:endParaRPr lang="es-ES" b="1" i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8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0025-3753-4595-872D-92594F1E7892}" type="slidenum">
              <a:rPr lang="es-ES"/>
              <a:pPr/>
              <a:t>41</a:t>
            </a:fld>
            <a:endParaRPr lang="es-ES"/>
          </a:p>
        </p:txBody>
      </p:sp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799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Sostenibilidad de la deuda pública</a:t>
            </a:r>
            <a:endParaRPr lang="es-MX" sz="32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9363" name="Text Box 3"/>
          <p:cNvSpPr txBox="1">
            <a:spLocks noChangeArrowheads="1"/>
          </p:cNvSpPr>
          <p:nvPr/>
        </p:nvSpPr>
        <p:spPr bwMode="auto">
          <a:xfrm>
            <a:off x="215677" y="980728"/>
            <a:ext cx="5148411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1951038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2587625" indent="-457200" algn="l">
              <a:defRPr>
                <a:solidFill>
                  <a:schemeClr val="tx1"/>
                </a:solidFill>
                <a:latin typeface="Arial" charset="0"/>
              </a:defRPr>
            </a:lvl3pPr>
            <a:lvl4pPr marL="3224213" indent="-457200" algn="l">
              <a:defRPr>
                <a:solidFill>
                  <a:schemeClr val="tx1"/>
                </a:solidFill>
                <a:latin typeface="Arial" charset="0"/>
              </a:defRPr>
            </a:lvl4pPr>
            <a:lvl5pPr marL="3860800" indent="-457200" algn="l">
              <a:defRPr>
                <a:solidFill>
                  <a:schemeClr val="tx1"/>
                </a:solidFill>
                <a:latin typeface="Arial" charset="0"/>
              </a:defRPr>
            </a:lvl5pPr>
            <a:lvl6pPr marL="43180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77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523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68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sz="1400" b="1" dirty="0" smtClean="0">
                <a:latin typeface="Verdana" pitchFamily="34" charset="0"/>
              </a:rPr>
              <a:t>Teniendo como mira la exposición a una concentración de amortizaciones en un tiempo específico, para observar la sostenibilidad de la deuda se utiliza:</a:t>
            </a:r>
            <a:endParaRPr lang="es-ES" sz="1400" b="1" dirty="0">
              <a:latin typeface="Verdana" pitchFamily="34" charset="0"/>
            </a:endParaRPr>
          </a:p>
        </p:txBody>
      </p:sp>
      <p:graphicFrame>
        <p:nvGraphicFramePr>
          <p:cNvPr id="399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736409"/>
              </p:ext>
            </p:extLst>
          </p:nvPr>
        </p:nvGraphicFramePr>
        <p:xfrm>
          <a:off x="5671157" y="980728"/>
          <a:ext cx="3365339" cy="771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Hoja de cálculo" r:id="rId3" imgW="3038543" imgH="390615" progId="Excel.Sheet.8">
                  <p:embed/>
                </p:oleObj>
              </mc:Choice>
              <mc:Fallback>
                <p:oleObj name="Hoja de cálculo" r:id="rId3" imgW="3038543" imgH="3906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1157" y="980728"/>
                        <a:ext cx="3365339" cy="77111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Rectángulo"/>
          <p:cNvSpPr/>
          <p:nvPr/>
        </p:nvSpPr>
        <p:spPr>
          <a:xfrm>
            <a:off x="215677" y="2060848"/>
            <a:ext cx="5148411" cy="14003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latin typeface="Verdana" pitchFamily="34" charset="0"/>
              </a:rPr>
              <a:t>Donde:</a:t>
            </a:r>
          </a:p>
          <a:p>
            <a:pPr algn="just"/>
            <a:endParaRPr lang="es-ES" sz="600" dirty="0" smtClean="0">
              <a:latin typeface="Verdana" pitchFamily="34" charset="0"/>
            </a:endParaRPr>
          </a:p>
          <a:p>
            <a:pPr algn="just"/>
            <a:r>
              <a:rPr lang="es-ES" sz="12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yp</a:t>
            </a:r>
            <a:r>
              <a:rPr lang="es-ES" sz="1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200" dirty="0" smtClean="0">
                <a:latin typeface="Verdana" pitchFamily="34" charset="0"/>
              </a:rPr>
              <a:t>= 	</a:t>
            </a:r>
            <a:r>
              <a:rPr lang="es-ES" sz="1100" dirty="0" smtClean="0">
                <a:latin typeface="Verdana" pitchFamily="34" charset="0"/>
              </a:rPr>
              <a:t>Ingresos propios (Tributarios + no tributarios </a:t>
            </a:r>
            <a:r>
              <a:rPr lang="es-ES" sz="1100" i="1" dirty="0" smtClean="0">
                <a:latin typeface="Verdana" pitchFamily="34" charset="0"/>
              </a:rPr>
              <a:t>(incluye transferencias y  rendimientos financieros)</a:t>
            </a:r>
          </a:p>
          <a:p>
            <a:pPr algn="just"/>
            <a:r>
              <a:rPr lang="es-ES" sz="12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trnrec</a:t>
            </a:r>
            <a:r>
              <a:rPr lang="es-ES" sz="1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200" dirty="0" smtClean="0">
                <a:latin typeface="Verdana" pitchFamily="34" charset="0"/>
              </a:rPr>
              <a:t>=	</a:t>
            </a:r>
            <a:r>
              <a:rPr lang="es-ES" sz="1100" dirty="0" smtClean="0">
                <a:latin typeface="Verdana" pitchFamily="34" charset="0"/>
              </a:rPr>
              <a:t>Transferencias nacionales </a:t>
            </a:r>
            <a:r>
              <a:rPr lang="es-ES" sz="1100" i="1" dirty="0" smtClean="0">
                <a:latin typeface="Verdana" pitchFamily="34" charset="0"/>
              </a:rPr>
              <a:t>(incluye SGP, SGR y otras)</a:t>
            </a:r>
          </a:p>
          <a:p>
            <a:pPr algn="just"/>
            <a:r>
              <a:rPr lang="es-ES" sz="12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cmon</a:t>
            </a:r>
            <a:r>
              <a:rPr lang="es-ES" sz="1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1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1100" dirty="0" smtClean="0"/>
              <a:t>=	</a:t>
            </a:r>
            <a:r>
              <a:rPr lang="es-ES" sz="1100" dirty="0">
                <a:latin typeface="Verdana" pitchFamily="34" charset="0"/>
              </a:rPr>
              <a:t>C</a:t>
            </a:r>
            <a:r>
              <a:rPr lang="es-ES" sz="1100" dirty="0" smtClean="0">
                <a:latin typeface="Verdana" pitchFamily="34" charset="0"/>
              </a:rPr>
              <a:t>ompensaciones monetarias efectivamente recibidas </a:t>
            </a:r>
          </a:p>
          <a:p>
            <a:pPr algn="just"/>
            <a:r>
              <a:rPr lang="es-ES" sz="1100" dirty="0" err="1" smtClean="0">
                <a:latin typeface="Verdana" pitchFamily="34" charset="0"/>
              </a:rPr>
              <a:t>Recbal</a:t>
            </a:r>
            <a:r>
              <a:rPr lang="es-ES" sz="1100" dirty="0" smtClean="0">
                <a:latin typeface="Verdana" pitchFamily="34" charset="0"/>
              </a:rPr>
              <a:t> = Recursos del Balance</a:t>
            </a:r>
            <a:endParaRPr lang="es-ES" sz="1100" dirty="0">
              <a:latin typeface="Verdana" pitchFamily="34" charset="0"/>
            </a:endParaRP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278625"/>
              </p:ext>
            </p:extLst>
          </p:nvPr>
        </p:nvGraphicFramePr>
        <p:xfrm>
          <a:off x="5724128" y="2413749"/>
          <a:ext cx="3107824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Hoja de cálculo" r:id="rId5" imgW="3038543" imgH="390615" progId="Excel.Sheet.8">
                  <p:embed/>
                </p:oleObj>
              </mc:Choice>
              <mc:Fallback>
                <p:oleObj name="Hoja de cálculo" r:id="rId5" imgW="3038543" imgH="3906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2413749"/>
                        <a:ext cx="3107824" cy="7715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3933056"/>
            <a:ext cx="79533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17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8566E-8484-45CC-895F-CA67D6ABA15C}" type="slidenum">
              <a:rPr lang="es-ES"/>
              <a:pPr/>
              <a:t>42</a:t>
            </a:fld>
            <a:endParaRPr lang="es-ES"/>
          </a:p>
        </p:txBody>
      </p:sp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395536" y="2572552"/>
            <a:ext cx="1656184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2168525" indent="-4572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805113" indent="-4572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3441700" indent="-4572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38989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43561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48133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52705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sz="23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Fórmula:</a:t>
            </a:r>
            <a:endParaRPr lang="es-ES" sz="2200" dirty="0">
              <a:latin typeface="Verdana" pitchFamily="34" charset="0"/>
            </a:endParaRPr>
          </a:p>
        </p:txBody>
      </p:sp>
      <p:sp>
        <p:nvSpPr>
          <p:cNvPr id="388100" name="Text Box 4"/>
          <p:cNvSpPr txBox="1">
            <a:spLocks noChangeArrowheads="1"/>
          </p:cNvSpPr>
          <p:nvPr/>
        </p:nvSpPr>
        <p:spPr bwMode="auto">
          <a:xfrm>
            <a:off x="755649" y="476672"/>
            <a:ext cx="799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Capacidad de pago de la Deuda Pública</a:t>
            </a:r>
            <a:endParaRPr lang="es-MX" sz="32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8101" name="Text Box 5"/>
          <p:cNvSpPr txBox="1">
            <a:spLocks noChangeArrowheads="1"/>
          </p:cNvSpPr>
          <p:nvPr/>
        </p:nvSpPr>
        <p:spPr bwMode="auto">
          <a:xfrm>
            <a:off x="403899" y="1486525"/>
            <a:ext cx="82091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2168525" indent="-4572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805113" indent="-4572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3441700" indent="-4572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38989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43561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48133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52705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dirty="0">
                <a:latin typeface="Verdana" pitchFamily="34" charset="0"/>
              </a:rPr>
              <a:t>Existen varios criterios para medir la capacidad de pago de la deuda, dependiendo del propósito del analista.</a:t>
            </a:r>
          </a:p>
        </p:txBody>
      </p:sp>
      <p:pic>
        <p:nvPicPr>
          <p:cNvPr id="38810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82707"/>
            <a:ext cx="6115059" cy="80227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82" y="3443436"/>
            <a:ext cx="8628906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52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0025-3753-4595-872D-92594F1E7892}" type="slidenum">
              <a:rPr lang="es-ES"/>
              <a:pPr/>
              <a:t>43</a:t>
            </a:fld>
            <a:endParaRPr lang="es-ES"/>
          </a:p>
        </p:txBody>
      </p:sp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799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Sostenibilidad de la deuda pública</a:t>
            </a:r>
            <a:endParaRPr lang="es-MX" sz="32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9363" name="Text Box 3"/>
          <p:cNvSpPr txBox="1">
            <a:spLocks noChangeArrowheads="1"/>
          </p:cNvSpPr>
          <p:nvPr/>
        </p:nvSpPr>
        <p:spPr bwMode="auto">
          <a:xfrm>
            <a:off x="215677" y="980728"/>
            <a:ext cx="5148411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1951038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2587625" indent="-457200" algn="l">
              <a:defRPr>
                <a:solidFill>
                  <a:schemeClr val="tx1"/>
                </a:solidFill>
                <a:latin typeface="Arial" charset="0"/>
              </a:defRPr>
            </a:lvl3pPr>
            <a:lvl4pPr marL="3224213" indent="-457200" algn="l">
              <a:defRPr>
                <a:solidFill>
                  <a:schemeClr val="tx1"/>
                </a:solidFill>
                <a:latin typeface="Arial" charset="0"/>
              </a:defRPr>
            </a:lvl4pPr>
            <a:lvl5pPr marL="3860800" indent="-457200" algn="l">
              <a:defRPr>
                <a:solidFill>
                  <a:schemeClr val="tx1"/>
                </a:solidFill>
                <a:latin typeface="Arial" charset="0"/>
              </a:defRPr>
            </a:lvl5pPr>
            <a:lvl6pPr marL="43180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77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523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68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sz="1400" b="1" dirty="0" smtClean="0">
                <a:latin typeface="Verdana" pitchFamily="34" charset="0"/>
              </a:rPr>
              <a:t>Teniendo como mira la exposición a una concentración de amortizaciones en un tiempo específico, para observar la sostenibilidad de la deuda se utiliza:</a:t>
            </a:r>
            <a:endParaRPr lang="es-ES" sz="1400" b="1" dirty="0">
              <a:latin typeface="Verdana" pitchFamily="34" charset="0"/>
            </a:endParaRPr>
          </a:p>
        </p:txBody>
      </p:sp>
      <p:graphicFrame>
        <p:nvGraphicFramePr>
          <p:cNvPr id="399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001669"/>
              </p:ext>
            </p:extLst>
          </p:nvPr>
        </p:nvGraphicFramePr>
        <p:xfrm>
          <a:off x="5671157" y="980728"/>
          <a:ext cx="3365339" cy="771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Hoja de cálculo" r:id="rId3" imgW="3038543" imgH="390615" progId="Excel.Sheet.8">
                  <p:embed/>
                </p:oleObj>
              </mc:Choice>
              <mc:Fallback>
                <p:oleObj name="Hoja de cálculo" r:id="rId3" imgW="3038543" imgH="3906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1157" y="980728"/>
                        <a:ext cx="3365339" cy="77111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Rectángulo"/>
          <p:cNvSpPr/>
          <p:nvPr/>
        </p:nvSpPr>
        <p:spPr>
          <a:xfrm>
            <a:off x="215677" y="2060848"/>
            <a:ext cx="5148411" cy="14003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latin typeface="Verdana" pitchFamily="34" charset="0"/>
              </a:rPr>
              <a:t>Donde:</a:t>
            </a:r>
          </a:p>
          <a:p>
            <a:pPr algn="just"/>
            <a:endParaRPr lang="es-ES" sz="600" dirty="0" smtClean="0">
              <a:latin typeface="Verdana" pitchFamily="34" charset="0"/>
            </a:endParaRPr>
          </a:p>
          <a:p>
            <a:pPr algn="just"/>
            <a:r>
              <a:rPr lang="es-ES" sz="12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yp</a:t>
            </a:r>
            <a:r>
              <a:rPr lang="es-ES" sz="1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200" dirty="0" smtClean="0">
                <a:latin typeface="Verdana" pitchFamily="34" charset="0"/>
              </a:rPr>
              <a:t>= 	</a:t>
            </a:r>
            <a:r>
              <a:rPr lang="es-ES" sz="1100" dirty="0" smtClean="0">
                <a:latin typeface="Verdana" pitchFamily="34" charset="0"/>
              </a:rPr>
              <a:t>Ingresos propios (Tributarios + no tributarios </a:t>
            </a:r>
            <a:r>
              <a:rPr lang="es-ES" sz="1100" i="1" dirty="0" smtClean="0">
                <a:latin typeface="Verdana" pitchFamily="34" charset="0"/>
              </a:rPr>
              <a:t>(incluye transferencias y  rendimientos financieros)</a:t>
            </a:r>
          </a:p>
          <a:p>
            <a:pPr algn="just"/>
            <a:r>
              <a:rPr lang="es-ES" sz="12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trnrec</a:t>
            </a:r>
            <a:r>
              <a:rPr lang="es-ES" sz="1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200" dirty="0" smtClean="0">
                <a:latin typeface="Verdana" pitchFamily="34" charset="0"/>
              </a:rPr>
              <a:t>=	</a:t>
            </a:r>
            <a:r>
              <a:rPr lang="es-ES" sz="1100" dirty="0" smtClean="0">
                <a:latin typeface="Verdana" pitchFamily="34" charset="0"/>
              </a:rPr>
              <a:t>Transferencias nacionales </a:t>
            </a:r>
            <a:r>
              <a:rPr lang="es-ES" sz="1100" i="1" dirty="0" smtClean="0">
                <a:latin typeface="Verdana" pitchFamily="34" charset="0"/>
              </a:rPr>
              <a:t>(incluye SGP, SGR y otras)</a:t>
            </a:r>
          </a:p>
          <a:p>
            <a:pPr algn="just"/>
            <a:r>
              <a:rPr lang="es-ES" sz="12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cmon</a:t>
            </a:r>
            <a:r>
              <a:rPr lang="es-ES" sz="1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" sz="11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1100" dirty="0" smtClean="0"/>
              <a:t>=	</a:t>
            </a:r>
            <a:r>
              <a:rPr lang="es-ES" sz="1100" dirty="0">
                <a:latin typeface="Verdana" pitchFamily="34" charset="0"/>
              </a:rPr>
              <a:t>C</a:t>
            </a:r>
            <a:r>
              <a:rPr lang="es-ES" sz="1100" dirty="0" smtClean="0">
                <a:latin typeface="Verdana" pitchFamily="34" charset="0"/>
              </a:rPr>
              <a:t>ompensaciones monetarias efectivamente recibidas </a:t>
            </a:r>
          </a:p>
          <a:p>
            <a:pPr algn="just"/>
            <a:r>
              <a:rPr lang="es-ES" sz="1100" dirty="0" err="1" smtClean="0">
                <a:latin typeface="Verdana" pitchFamily="34" charset="0"/>
              </a:rPr>
              <a:t>Recbal</a:t>
            </a:r>
            <a:r>
              <a:rPr lang="es-ES" sz="1100" dirty="0" smtClean="0">
                <a:latin typeface="Verdana" pitchFamily="34" charset="0"/>
              </a:rPr>
              <a:t> = Recursos del Balance</a:t>
            </a:r>
            <a:endParaRPr lang="es-ES" sz="1100" dirty="0">
              <a:latin typeface="Verdana" pitchFamily="34" charset="0"/>
            </a:endParaRP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427653"/>
              </p:ext>
            </p:extLst>
          </p:nvPr>
        </p:nvGraphicFramePr>
        <p:xfrm>
          <a:off x="5724128" y="2413749"/>
          <a:ext cx="3107824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Hoja de cálculo" r:id="rId5" imgW="3038543" imgH="390615" progId="Excel.Sheet.8">
                  <p:embed/>
                </p:oleObj>
              </mc:Choice>
              <mc:Fallback>
                <p:oleObj name="Hoja de cálculo" r:id="rId5" imgW="3038543" imgH="3906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2413749"/>
                        <a:ext cx="3107824" cy="7715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3933056"/>
            <a:ext cx="79533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401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764704"/>
            <a:ext cx="8496944" cy="58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2123728" y="123948"/>
            <a:ext cx="536408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s-MX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Arial" pitchFamily="34" charset="0"/>
              </a:rPr>
              <a:t>Tablero de indicadores</a:t>
            </a:r>
          </a:p>
        </p:txBody>
      </p:sp>
    </p:spTree>
    <p:extLst>
      <p:ext uri="{BB962C8B-B14F-4D97-AF65-F5344CB8AC3E}">
        <p14:creationId xmlns:p14="http://schemas.microsoft.com/office/powerpoint/2010/main" val="31870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71612"/>
            <a:ext cx="857256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2123728" y="123948"/>
            <a:ext cx="536408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s-MX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Arial" pitchFamily="34" charset="0"/>
              </a:rPr>
              <a:t>Tablero de indicadores</a:t>
            </a:r>
          </a:p>
        </p:txBody>
      </p:sp>
    </p:spTree>
    <p:extLst>
      <p:ext uri="{BB962C8B-B14F-4D97-AF65-F5344CB8AC3E}">
        <p14:creationId xmlns:p14="http://schemas.microsoft.com/office/powerpoint/2010/main" val="280320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63" y="1214422"/>
            <a:ext cx="8421687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2123728" y="123948"/>
            <a:ext cx="536408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s-MX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Arial" pitchFamily="34" charset="0"/>
              </a:rPr>
              <a:t>Tablero de indicadores</a:t>
            </a:r>
          </a:p>
        </p:txBody>
      </p:sp>
    </p:spTree>
    <p:extLst>
      <p:ext uri="{BB962C8B-B14F-4D97-AF65-F5344CB8AC3E}">
        <p14:creationId xmlns:p14="http://schemas.microsoft.com/office/powerpoint/2010/main" val="275061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47 Rectángulo redondeado"/>
          <p:cNvSpPr/>
          <p:nvPr/>
        </p:nvSpPr>
        <p:spPr>
          <a:xfrm>
            <a:off x="789702" y="3356704"/>
            <a:ext cx="7975279" cy="93667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>
            <a:off x="772094" y="3370048"/>
            <a:ext cx="7925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 smtClean="0">
                <a:latin typeface="Trebuchet MS" pitchFamily="34" charset="0"/>
              </a:rPr>
              <a:t>Deben efectuar reclasificaciones y ajustes, no se encuentra información complementaria y se requiere conocimiento de los criterios contables. </a:t>
            </a:r>
            <a:endParaRPr lang="es-MX" b="1" dirty="0">
              <a:latin typeface="Trebuchet MS" pitchFamily="34" charset="0"/>
            </a:endParaRPr>
          </a:p>
        </p:txBody>
      </p:sp>
      <p:grpSp>
        <p:nvGrpSpPr>
          <p:cNvPr id="2" name="49 Grupo"/>
          <p:cNvGrpSpPr/>
          <p:nvPr/>
        </p:nvGrpSpPr>
        <p:grpSpPr>
          <a:xfrm>
            <a:off x="200590" y="3808085"/>
            <a:ext cx="412846" cy="412846"/>
            <a:chOff x="361035" y="1297254"/>
            <a:chExt cx="412846" cy="412846"/>
          </a:xfrm>
        </p:grpSpPr>
        <p:sp>
          <p:nvSpPr>
            <p:cNvPr id="51" name="50 Elipse"/>
            <p:cNvSpPr/>
            <p:nvPr/>
          </p:nvSpPr>
          <p:spPr>
            <a:xfrm>
              <a:off x="361035" y="1297254"/>
              <a:ext cx="412846" cy="412846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2" name="51 Flecha derecha"/>
            <p:cNvSpPr/>
            <p:nvPr/>
          </p:nvSpPr>
          <p:spPr>
            <a:xfrm>
              <a:off x="437872" y="1314210"/>
              <a:ext cx="284200" cy="378933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3" name="52 Rectángulo redondeado"/>
          <p:cNvSpPr/>
          <p:nvPr/>
        </p:nvSpPr>
        <p:spPr>
          <a:xfrm>
            <a:off x="780262" y="1110141"/>
            <a:ext cx="7992888" cy="9019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>
            <a:off x="734955" y="1237925"/>
            <a:ext cx="80643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s-ES" b="1" dirty="0" smtClean="0">
                <a:latin typeface="Trebuchet MS" pitchFamily="34" charset="0"/>
              </a:rPr>
              <a:t>Deben hacer ajustes y no necesariamente conocen qué es y como opera un SNCP y tampoco de contabilidad gubernamental. </a:t>
            </a:r>
            <a:endParaRPr lang="es-ES" b="1" dirty="0">
              <a:latin typeface="Trebuchet MS" pitchFamily="34" charset="0"/>
            </a:endParaRPr>
          </a:p>
        </p:txBody>
      </p:sp>
      <p:grpSp>
        <p:nvGrpSpPr>
          <p:cNvPr id="3" name="54 Grupo"/>
          <p:cNvGrpSpPr/>
          <p:nvPr/>
        </p:nvGrpSpPr>
        <p:grpSpPr>
          <a:xfrm>
            <a:off x="200590" y="1470181"/>
            <a:ext cx="412846" cy="412846"/>
            <a:chOff x="361035" y="1297254"/>
            <a:chExt cx="412846" cy="412846"/>
          </a:xfrm>
        </p:grpSpPr>
        <p:sp>
          <p:nvSpPr>
            <p:cNvPr id="56" name="55 Elipse"/>
            <p:cNvSpPr/>
            <p:nvPr/>
          </p:nvSpPr>
          <p:spPr>
            <a:xfrm>
              <a:off x="361035" y="1297254"/>
              <a:ext cx="412846" cy="412846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Flecha derecha"/>
            <p:cNvSpPr/>
            <p:nvPr/>
          </p:nvSpPr>
          <p:spPr>
            <a:xfrm>
              <a:off x="437872" y="1314210"/>
              <a:ext cx="284200" cy="378933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8" name="57 Rectángulo redondeado"/>
          <p:cNvSpPr/>
          <p:nvPr/>
        </p:nvSpPr>
        <p:spPr>
          <a:xfrm>
            <a:off x="772094" y="2278177"/>
            <a:ext cx="7992888" cy="71877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>
            <a:off x="744543" y="2278177"/>
            <a:ext cx="79530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latin typeface="Trebuchet MS" pitchFamily="34" charset="0"/>
              </a:rPr>
              <a:t>Prefieren la información que provee la información contable sobre la base del efectivo (corriente monetaria – Presupuesto)</a:t>
            </a:r>
            <a:endParaRPr lang="es-ES" b="1" dirty="0">
              <a:latin typeface="Trebuchet MS" pitchFamily="34" charset="0"/>
            </a:endParaRPr>
          </a:p>
        </p:txBody>
      </p:sp>
      <p:grpSp>
        <p:nvGrpSpPr>
          <p:cNvPr id="4" name="59 Grupo"/>
          <p:cNvGrpSpPr/>
          <p:nvPr/>
        </p:nvGrpSpPr>
        <p:grpSpPr>
          <a:xfrm>
            <a:off x="200590" y="2478293"/>
            <a:ext cx="412846" cy="412846"/>
            <a:chOff x="361035" y="1297254"/>
            <a:chExt cx="412846" cy="412846"/>
          </a:xfrm>
        </p:grpSpPr>
        <p:sp>
          <p:nvSpPr>
            <p:cNvPr id="61" name="60 Elipse"/>
            <p:cNvSpPr/>
            <p:nvPr/>
          </p:nvSpPr>
          <p:spPr>
            <a:xfrm>
              <a:off x="361035" y="1297254"/>
              <a:ext cx="412846" cy="412846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Flecha derecha"/>
            <p:cNvSpPr/>
            <p:nvPr/>
          </p:nvSpPr>
          <p:spPr>
            <a:xfrm>
              <a:off x="437872" y="1314210"/>
              <a:ext cx="284200" cy="378933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" name="37 Rectángulo redondeado"/>
          <p:cNvSpPr/>
          <p:nvPr/>
        </p:nvSpPr>
        <p:spPr>
          <a:xfrm>
            <a:off x="784963" y="4642379"/>
            <a:ext cx="8001056" cy="74665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>
            <a:off x="928979" y="4642379"/>
            <a:ext cx="75972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 smtClean="0">
                <a:latin typeface="Trebuchet MS" pitchFamily="34" charset="0"/>
              </a:rPr>
              <a:t>El SNCP actualmente no entrega toda la información que se estima puede suministrar </a:t>
            </a:r>
            <a:endParaRPr lang="es-MX" b="1" dirty="0">
              <a:latin typeface="Trebuchet MS" pitchFamily="34" charset="0"/>
            </a:endParaRPr>
          </a:p>
        </p:txBody>
      </p:sp>
      <p:grpSp>
        <p:nvGrpSpPr>
          <p:cNvPr id="5" name="49 Grupo"/>
          <p:cNvGrpSpPr/>
          <p:nvPr/>
        </p:nvGrpSpPr>
        <p:grpSpPr>
          <a:xfrm>
            <a:off x="213459" y="4785255"/>
            <a:ext cx="412846" cy="412846"/>
            <a:chOff x="361035" y="1297254"/>
            <a:chExt cx="412846" cy="412846"/>
          </a:xfrm>
        </p:grpSpPr>
        <p:sp>
          <p:nvSpPr>
            <p:cNvPr id="44" name="43 Elipse"/>
            <p:cNvSpPr/>
            <p:nvPr/>
          </p:nvSpPr>
          <p:spPr>
            <a:xfrm>
              <a:off x="361035" y="1297254"/>
              <a:ext cx="412846" cy="412846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44 Flecha derecha"/>
            <p:cNvSpPr/>
            <p:nvPr/>
          </p:nvSpPr>
          <p:spPr>
            <a:xfrm>
              <a:off x="437872" y="1314210"/>
              <a:ext cx="284200" cy="378933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" name="25 Rectángulo redondeado"/>
          <p:cNvSpPr/>
          <p:nvPr/>
        </p:nvSpPr>
        <p:spPr>
          <a:xfrm>
            <a:off x="772094" y="5691679"/>
            <a:ext cx="8001056" cy="64247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Rectángulo"/>
          <p:cNvSpPr/>
          <p:nvPr/>
        </p:nvSpPr>
        <p:spPr>
          <a:xfrm>
            <a:off x="916110" y="5687821"/>
            <a:ext cx="75972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 smtClean="0">
                <a:latin typeface="Trebuchet MS" pitchFamily="34" charset="0"/>
              </a:rPr>
              <a:t>La cuenta de resultados no entrega información sobre el uso de recursos en actividades de inversión (formación bruta de capital)</a:t>
            </a:r>
            <a:endParaRPr lang="es-MX" b="1" dirty="0">
              <a:latin typeface="Trebuchet MS" pitchFamily="34" charset="0"/>
            </a:endParaRPr>
          </a:p>
        </p:txBody>
      </p:sp>
      <p:grpSp>
        <p:nvGrpSpPr>
          <p:cNvPr id="28" name="49 Grupo"/>
          <p:cNvGrpSpPr/>
          <p:nvPr/>
        </p:nvGrpSpPr>
        <p:grpSpPr>
          <a:xfrm>
            <a:off x="200590" y="5720219"/>
            <a:ext cx="412846" cy="412846"/>
            <a:chOff x="361035" y="1297254"/>
            <a:chExt cx="412846" cy="412846"/>
          </a:xfrm>
        </p:grpSpPr>
        <p:sp>
          <p:nvSpPr>
            <p:cNvPr id="30" name="29 Elipse"/>
            <p:cNvSpPr/>
            <p:nvPr/>
          </p:nvSpPr>
          <p:spPr>
            <a:xfrm>
              <a:off x="361035" y="1297254"/>
              <a:ext cx="412846" cy="412846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1" name="30 Flecha derecha"/>
            <p:cNvSpPr/>
            <p:nvPr/>
          </p:nvSpPr>
          <p:spPr>
            <a:xfrm>
              <a:off x="437872" y="1314210"/>
              <a:ext cx="284200" cy="378933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460446" y="39183"/>
            <a:ext cx="861334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s-E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Arial Narrow" pitchFamily="34" charset="0"/>
              </a:rPr>
              <a:t>¿Por qué los especialistas no utilizan la información que contienen los E.F.?</a:t>
            </a:r>
            <a:endParaRPr lang="es-E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1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2132856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su atención, muchas gracias!</a:t>
            </a:r>
            <a:endParaRPr lang="es-CO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210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927101" y="863700"/>
            <a:ext cx="1268635" cy="649188"/>
          </a:xfrm>
          <a:prstGeom prst="ellipse">
            <a:avLst/>
          </a:prstGeom>
          <a:solidFill>
            <a:srgbClr val="C00000"/>
          </a:solidFill>
          <a:ln w="19050" algn="ctr">
            <a:solidFill>
              <a:srgbClr val="C00000"/>
            </a:solidFill>
            <a:round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Aforo o aprobación presupuesto</a:t>
            </a: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2708275" y="862112"/>
            <a:ext cx="1381125" cy="649188"/>
          </a:xfrm>
          <a:prstGeom prst="ellipse">
            <a:avLst/>
          </a:prstGeom>
          <a:solidFill>
            <a:srgbClr val="C00000"/>
          </a:solidFill>
          <a:ln w="19050" algn="ctr">
            <a:solidFill>
              <a:srgbClr val="C00000"/>
            </a:solidFill>
            <a:round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Actos </a:t>
            </a:r>
            <a:r>
              <a:rPr lang="es-ES" sz="1000" b="1" dirty="0" smtClean="0">
                <a:solidFill>
                  <a:schemeClr val="bg1"/>
                </a:solidFill>
                <a:latin typeface="Verdana" pitchFamily="34" charset="0"/>
              </a:rPr>
              <a:t>Oficiales</a:t>
            </a:r>
            <a:endParaRPr lang="es-ES" sz="1000" b="1" dirty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(no en firme)</a:t>
            </a:r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4449763" y="836712"/>
            <a:ext cx="1381125" cy="649188"/>
          </a:xfrm>
          <a:prstGeom prst="ellipse">
            <a:avLst/>
          </a:prstGeom>
          <a:solidFill>
            <a:srgbClr val="C00000"/>
          </a:solidFill>
          <a:ln w="19050" algn="ctr">
            <a:solidFill>
              <a:srgbClr val="C00000"/>
            </a:solidFill>
            <a:round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Actos </a:t>
            </a:r>
            <a:r>
              <a:rPr lang="es-ES" sz="1000" b="1" dirty="0" smtClean="0">
                <a:solidFill>
                  <a:schemeClr val="bg1"/>
                </a:solidFill>
                <a:latin typeface="Verdana" pitchFamily="34" charset="0"/>
              </a:rPr>
              <a:t>Oficiales</a:t>
            </a:r>
            <a:endParaRPr lang="es-ES" sz="1000" b="1" dirty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(en firme)</a:t>
            </a:r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6205538" y="836712"/>
            <a:ext cx="1381125" cy="665163"/>
          </a:xfrm>
          <a:prstGeom prst="ellipse">
            <a:avLst/>
          </a:prstGeom>
          <a:solidFill>
            <a:srgbClr val="C00000"/>
          </a:solidFill>
          <a:ln w="19050" algn="ctr">
            <a:solidFill>
              <a:srgbClr val="C00000"/>
            </a:solidFill>
            <a:round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 smtClean="0">
                <a:solidFill>
                  <a:schemeClr val="bg1"/>
                </a:solidFill>
                <a:latin typeface="Verdana" pitchFamily="34" charset="0"/>
              </a:rPr>
              <a:t>Liquidación</a:t>
            </a:r>
          </a:p>
          <a:p>
            <a:pPr algn="ctr"/>
            <a:endParaRPr lang="es-ES" sz="1000" b="1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s-ES" sz="1000" b="1" dirty="0" smtClean="0">
                <a:solidFill>
                  <a:schemeClr val="bg1"/>
                </a:solidFill>
                <a:latin typeface="Verdana" pitchFamily="34" charset="0"/>
              </a:rPr>
              <a:t>Privada</a:t>
            </a:r>
            <a:endParaRPr lang="es-ES" sz="10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7639050" y="1359000"/>
            <a:ext cx="1155700" cy="665162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Liquidación Oficial Intereses</a:t>
            </a: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7672388" y="2270398"/>
            <a:ext cx="1227137" cy="881063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Pago del Contribuyente</a:t>
            </a:r>
          </a:p>
          <a:p>
            <a:pPr algn="ctr"/>
            <a:r>
              <a:rPr lang="es-ES" sz="1000" b="1" dirty="0" err="1">
                <a:solidFill>
                  <a:schemeClr val="bg1"/>
                </a:solidFill>
                <a:latin typeface="Verdana" pitchFamily="34" charset="0"/>
              </a:rPr>
              <a:t>Sist</a:t>
            </a:r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. Finan.</a:t>
            </a:r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7677150" y="3395936"/>
            <a:ext cx="1227138" cy="881062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Colocación dinero cuentas del tesoro</a:t>
            </a: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7677150" y="4521473"/>
            <a:ext cx="1260475" cy="1081980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Acto </a:t>
            </a:r>
            <a:r>
              <a:rPr lang="es-ES" sz="1000" b="1" dirty="0" err="1">
                <a:solidFill>
                  <a:schemeClr val="bg1"/>
                </a:solidFill>
                <a:latin typeface="Verdana" pitchFamily="34" charset="0"/>
              </a:rPr>
              <a:t>Adtivo</a:t>
            </a:r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. Ordena devolución de impuestos</a:t>
            </a:r>
          </a:p>
        </p:txBody>
      </p:sp>
      <p:sp>
        <p:nvSpPr>
          <p:cNvPr id="114708" name="Oval 20"/>
          <p:cNvSpPr>
            <a:spLocks noChangeArrowheads="1"/>
          </p:cNvSpPr>
          <p:nvPr/>
        </p:nvSpPr>
        <p:spPr bwMode="auto">
          <a:xfrm>
            <a:off x="7721600" y="5860306"/>
            <a:ext cx="1155700" cy="881062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Verdana" pitchFamily="34" charset="0"/>
              </a:rPr>
              <a:t>Pago - Devolución de impuestos</a:t>
            </a:r>
          </a:p>
        </p:txBody>
      </p:sp>
      <p:sp>
        <p:nvSpPr>
          <p:cNvPr id="114718" name="Text Box 30"/>
          <p:cNvSpPr txBox="1">
            <a:spLocks noChangeArrowheads="1"/>
          </p:cNvSpPr>
          <p:nvPr/>
        </p:nvSpPr>
        <p:spPr bwMode="auto">
          <a:xfrm>
            <a:off x="179512" y="116632"/>
            <a:ext cx="8856984" cy="4616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Verdana" pitchFamily="34" charset="0"/>
              </a:rPr>
              <a:t>Impuestos </a:t>
            </a:r>
            <a:r>
              <a:rPr lang="es-ES" sz="2400" b="1" dirty="0">
                <a:solidFill>
                  <a:schemeClr val="bg1"/>
                </a:solidFill>
                <a:latin typeface="Verdana" pitchFamily="34" charset="0"/>
              </a:rPr>
              <a:t>y otros ingresos </a:t>
            </a:r>
            <a:r>
              <a:rPr lang="es-ES" sz="2400" b="1" dirty="0" smtClean="0">
                <a:solidFill>
                  <a:schemeClr val="bg1"/>
                </a:solidFill>
                <a:latin typeface="Verdana" pitchFamily="34" charset="0"/>
              </a:rPr>
              <a:t>sin contraprestación</a:t>
            </a:r>
            <a:endParaRPr lang="es-ES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114719" name="AutoShape 31"/>
          <p:cNvCxnSpPr>
            <a:cxnSpLocks noChangeShapeType="1"/>
            <a:stCxn id="114694" idx="6"/>
            <a:endCxn id="114701" idx="2"/>
          </p:cNvCxnSpPr>
          <p:nvPr/>
        </p:nvCxnSpPr>
        <p:spPr bwMode="auto">
          <a:xfrm flipV="1">
            <a:off x="2195736" y="1186706"/>
            <a:ext cx="512539" cy="1588"/>
          </a:xfrm>
          <a:prstGeom prst="straightConnector1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720" name="AutoShape 32"/>
          <p:cNvCxnSpPr>
            <a:cxnSpLocks noChangeShapeType="1"/>
          </p:cNvCxnSpPr>
          <p:nvPr/>
        </p:nvCxnSpPr>
        <p:spPr bwMode="auto">
          <a:xfrm>
            <a:off x="8274050" y="2060848"/>
            <a:ext cx="0" cy="236538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721" name="AutoShape 33"/>
          <p:cNvCxnSpPr>
            <a:cxnSpLocks noChangeShapeType="1"/>
          </p:cNvCxnSpPr>
          <p:nvPr/>
        </p:nvCxnSpPr>
        <p:spPr bwMode="auto">
          <a:xfrm flipV="1">
            <a:off x="4089400" y="1193900"/>
            <a:ext cx="381000" cy="1587"/>
          </a:xfrm>
          <a:prstGeom prst="straightConnector1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722" name="AutoShape 34"/>
          <p:cNvCxnSpPr>
            <a:cxnSpLocks noChangeShapeType="1"/>
          </p:cNvCxnSpPr>
          <p:nvPr/>
        </p:nvCxnSpPr>
        <p:spPr bwMode="auto">
          <a:xfrm flipV="1">
            <a:off x="5830888" y="1192312"/>
            <a:ext cx="381000" cy="1588"/>
          </a:xfrm>
          <a:prstGeom prst="straightConnector1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723" name="AutoShape 35"/>
          <p:cNvCxnSpPr>
            <a:cxnSpLocks noChangeShapeType="1"/>
            <a:stCxn id="114703" idx="6"/>
            <a:endCxn id="114704" idx="0"/>
          </p:cNvCxnSpPr>
          <p:nvPr/>
        </p:nvCxnSpPr>
        <p:spPr bwMode="auto">
          <a:xfrm>
            <a:off x="7596188" y="1170087"/>
            <a:ext cx="620712" cy="179388"/>
          </a:xfrm>
          <a:prstGeom prst="bentConnector2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724" name="AutoShape 36"/>
          <p:cNvCxnSpPr>
            <a:cxnSpLocks noChangeShapeType="1"/>
            <a:stCxn id="114705" idx="4"/>
            <a:endCxn id="114706" idx="0"/>
          </p:cNvCxnSpPr>
          <p:nvPr/>
        </p:nvCxnSpPr>
        <p:spPr bwMode="auto">
          <a:xfrm>
            <a:off x="8286750" y="3160986"/>
            <a:ext cx="4763" cy="225425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725" name="AutoShape 37"/>
          <p:cNvCxnSpPr>
            <a:cxnSpLocks noChangeShapeType="1"/>
            <a:stCxn id="114706" idx="4"/>
            <a:endCxn id="114707" idx="0"/>
          </p:cNvCxnSpPr>
          <p:nvPr/>
        </p:nvCxnSpPr>
        <p:spPr bwMode="auto">
          <a:xfrm>
            <a:off x="8290719" y="4276998"/>
            <a:ext cx="16669" cy="244475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726" name="AutoShape 38"/>
          <p:cNvCxnSpPr>
            <a:cxnSpLocks noChangeShapeType="1"/>
            <a:stCxn id="114707" idx="4"/>
            <a:endCxn id="114708" idx="0"/>
          </p:cNvCxnSpPr>
          <p:nvPr/>
        </p:nvCxnSpPr>
        <p:spPr bwMode="auto">
          <a:xfrm flipH="1">
            <a:off x="8299450" y="5603453"/>
            <a:ext cx="7938" cy="256853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AutoShape 2"/>
          <p:cNvSpPr>
            <a:spLocks noChangeArrowheads="1"/>
          </p:cNvSpPr>
          <p:nvPr/>
        </p:nvSpPr>
        <p:spPr bwMode="auto">
          <a:xfrm>
            <a:off x="4356100" y="2204864"/>
            <a:ext cx="2919413" cy="2097087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/>
            <a:r>
              <a:rPr lang="es-ES" sz="1500" b="1" dirty="0">
                <a:solidFill>
                  <a:schemeClr val="dk1"/>
                </a:solidFill>
                <a:latin typeface="Verdana" pitchFamily="34" charset="0"/>
              </a:rPr>
              <a:t>Sistema Tributario</a:t>
            </a:r>
          </a:p>
          <a:p>
            <a:pPr algn="ctr"/>
            <a:endParaRPr lang="es-ES" sz="1500" b="1" dirty="0">
              <a:solidFill>
                <a:schemeClr val="dk1"/>
              </a:solidFill>
              <a:latin typeface="Verdana" pitchFamily="34" charset="0"/>
            </a:endParaRPr>
          </a:p>
          <a:p>
            <a:pPr algn="ctr"/>
            <a:endParaRPr lang="es-ES" sz="1500" b="1" dirty="0">
              <a:solidFill>
                <a:schemeClr val="dk1"/>
              </a:solidFill>
              <a:latin typeface="Verdana" pitchFamily="34" charset="0"/>
            </a:endParaRPr>
          </a:p>
          <a:p>
            <a:pPr algn="ctr"/>
            <a:endParaRPr lang="es-ES" sz="1500" b="1" dirty="0">
              <a:solidFill>
                <a:schemeClr val="dk1"/>
              </a:solidFill>
              <a:latin typeface="Verdana" pitchFamily="34" charset="0"/>
            </a:endParaRPr>
          </a:p>
          <a:p>
            <a:pPr algn="ctr"/>
            <a:endParaRPr lang="es-ES" sz="1500" b="1" dirty="0">
              <a:solidFill>
                <a:schemeClr val="dk1"/>
              </a:solidFill>
              <a:latin typeface="Verdana" pitchFamily="34" charset="0"/>
            </a:endParaRPr>
          </a:p>
          <a:p>
            <a:pPr algn="ctr"/>
            <a:endParaRPr lang="es-ES" sz="1500" b="1" dirty="0">
              <a:solidFill>
                <a:schemeClr val="dk1"/>
              </a:solidFill>
              <a:latin typeface="Verdana" pitchFamily="34" charset="0"/>
            </a:endParaRPr>
          </a:p>
          <a:p>
            <a:pPr algn="ctr"/>
            <a:endParaRPr lang="es-ES" sz="1500" b="1" dirty="0">
              <a:solidFill>
                <a:schemeClr val="dk1"/>
              </a:solidFill>
              <a:latin typeface="Verdana" pitchFamily="34" charset="0"/>
            </a:endParaRPr>
          </a:p>
          <a:p>
            <a:pPr algn="ctr"/>
            <a:endParaRPr lang="es-ES" sz="1500" b="1" dirty="0">
              <a:solidFill>
                <a:schemeClr val="dk1"/>
              </a:solidFill>
              <a:latin typeface="Verdana" pitchFamily="34" charset="0"/>
            </a:endParaRPr>
          </a:p>
          <a:p>
            <a:pPr algn="ctr"/>
            <a:endParaRPr lang="es-ES" sz="1500" b="1" dirty="0">
              <a:solidFill>
                <a:schemeClr val="dk1"/>
              </a:solidFill>
              <a:latin typeface="Verdana" pitchFamily="34" charset="0"/>
            </a:endParaRPr>
          </a:p>
          <a:p>
            <a:pPr algn="ctr"/>
            <a:endParaRPr lang="es-ES" sz="1500" b="1" dirty="0">
              <a:solidFill>
                <a:schemeClr val="dk1"/>
              </a:solidFill>
              <a:latin typeface="Verdana" pitchFamily="34" charset="0"/>
            </a:endParaRPr>
          </a:p>
        </p:txBody>
      </p:sp>
      <p:sp>
        <p:nvSpPr>
          <p:cNvPr id="49" name="AutoShape 3"/>
          <p:cNvSpPr>
            <a:spLocks noChangeArrowheads="1"/>
          </p:cNvSpPr>
          <p:nvPr/>
        </p:nvSpPr>
        <p:spPr bwMode="auto">
          <a:xfrm>
            <a:off x="755576" y="2235026"/>
            <a:ext cx="2898775" cy="2097088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/>
            <a:r>
              <a:rPr lang="es-ES" sz="1500" b="1">
                <a:solidFill>
                  <a:schemeClr val="dk1"/>
                </a:solidFill>
                <a:latin typeface="Verdana" pitchFamily="34" charset="0"/>
              </a:rPr>
              <a:t>Sistema Contable</a:t>
            </a:r>
          </a:p>
        </p:txBody>
      </p:sp>
      <p:sp>
        <p:nvSpPr>
          <p:cNvPr id="50" name="AutoShape 4"/>
          <p:cNvSpPr>
            <a:spLocks noChangeArrowheads="1"/>
          </p:cNvSpPr>
          <p:nvPr/>
        </p:nvSpPr>
        <p:spPr bwMode="auto">
          <a:xfrm>
            <a:off x="755576" y="4498801"/>
            <a:ext cx="2898775" cy="2116138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/>
            <a:r>
              <a:rPr lang="es-ES" sz="1500" b="1">
                <a:solidFill>
                  <a:schemeClr val="dk1"/>
                </a:solidFill>
                <a:latin typeface="Verdana" pitchFamily="34" charset="0"/>
              </a:rPr>
              <a:t>Sistema Tesorería</a:t>
            </a:r>
          </a:p>
        </p:txBody>
      </p:sp>
      <p:sp>
        <p:nvSpPr>
          <p:cNvPr id="51" name="AutoShape 5"/>
          <p:cNvSpPr>
            <a:spLocks noChangeArrowheads="1"/>
          </p:cNvSpPr>
          <p:nvPr/>
        </p:nvSpPr>
        <p:spPr bwMode="auto">
          <a:xfrm>
            <a:off x="898451" y="2773189"/>
            <a:ext cx="1655763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dirty="0"/>
              <a:t>Activos</a:t>
            </a:r>
          </a:p>
        </p:txBody>
      </p:sp>
      <p:sp>
        <p:nvSpPr>
          <p:cNvPr id="52" name="AutoShape 7"/>
          <p:cNvSpPr>
            <a:spLocks noChangeArrowheads="1"/>
          </p:cNvSpPr>
          <p:nvPr/>
        </p:nvSpPr>
        <p:spPr bwMode="auto">
          <a:xfrm>
            <a:off x="898451" y="3133551"/>
            <a:ext cx="1655763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Pasivos</a:t>
            </a:r>
          </a:p>
        </p:txBody>
      </p:sp>
      <p:sp>
        <p:nvSpPr>
          <p:cNvPr id="53" name="AutoShape 8"/>
          <p:cNvSpPr>
            <a:spLocks noChangeArrowheads="1"/>
          </p:cNvSpPr>
          <p:nvPr/>
        </p:nvSpPr>
        <p:spPr bwMode="auto">
          <a:xfrm>
            <a:off x="898451" y="3492326"/>
            <a:ext cx="1655763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Patrimonio</a:t>
            </a:r>
          </a:p>
        </p:txBody>
      </p:sp>
      <p:sp>
        <p:nvSpPr>
          <p:cNvPr id="54" name="AutoShape 9"/>
          <p:cNvSpPr>
            <a:spLocks noChangeArrowheads="1"/>
          </p:cNvSpPr>
          <p:nvPr/>
        </p:nvSpPr>
        <p:spPr bwMode="auto">
          <a:xfrm>
            <a:off x="898451" y="3852689"/>
            <a:ext cx="1655763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Cuentas de Orden</a:t>
            </a:r>
          </a:p>
        </p:txBody>
      </p:sp>
      <p:sp>
        <p:nvSpPr>
          <p:cNvPr id="55" name="AutoShape 10"/>
          <p:cNvSpPr>
            <a:spLocks noChangeArrowheads="1"/>
          </p:cNvSpPr>
          <p:nvPr/>
        </p:nvSpPr>
        <p:spPr bwMode="auto">
          <a:xfrm>
            <a:off x="2771701" y="3422476"/>
            <a:ext cx="792163" cy="1793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Ingresos</a:t>
            </a:r>
          </a:p>
        </p:txBody>
      </p:sp>
      <p:sp>
        <p:nvSpPr>
          <p:cNvPr id="56" name="AutoShape 11"/>
          <p:cNvSpPr>
            <a:spLocks/>
          </p:cNvSpPr>
          <p:nvPr/>
        </p:nvSpPr>
        <p:spPr bwMode="auto">
          <a:xfrm>
            <a:off x="2627239" y="3422476"/>
            <a:ext cx="71437" cy="430213"/>
          </a:xfrm>
          <a:prstGeom prst="leftBrace">
            <a:avLst>
              <a:gd name="adj1" fmla="val 50186"/>
              <a:gd name="adj2" fmla="val 50000"/>
            </a:avLst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s-CO" b="1"/>
          </a:p>
        </p:txBody>
      </p:sp>
      <p:sp>
        <p:nvSpPr>
          <p:cNvPr id="57" name="AutoShape 12"/>
          <p:cNvSpPr>
            <a:spLocks noChangeArrowheads="1"/>
          </p:cNvSpPr>
          <p:nvPr/>
        </p:nvSpPr>
        <p:spPr bwMode="auto">
          <a:xfrm>
            <a:off x="2771701" y="3673301"/>
            <a:ext cx="792163" cy="1793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dirty="0"/>
              <a:t>Gastos</a:t>
            </a:r>
          </a:p>
        </p:txBody>
      </p:sp>
      <p:sp>
        <p:nvSpPr>
          <p:cNvPr id="58" name="AutoShape 21"/>
          <p:cNvSpPr>
            <a:spLocks noChangeArrowheads="1"/>
          </p:cNvSpPr>
          <p:nvPr/>
        </p:nvSpPr>
        <p:spPr bwMode="auto">
          <a:xfrm>
            <a:off x="900039" y="5054426"/>
            <a:ext cx="1871662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Recursos Disponibles</a:t>
            </a:r>
          </a:p>
        </p:txBody>
      </p:sp>
      <p:sp>
        <p:nvSpPr>
          <p:cNvPr id="59" name="AutoShape 22"/>
          <p:cNvSpPr>
            <a:spLocks noChangeArrowheads="1"/>
          </p:cNvSpPr>
          <p:nvPr/>
        </p:nvSpPr>
        <p:spPr bwMode="auto">
          <a:xfrm>
            <a:off x="900039" y="5556076"/>
            <a:ext cx="1871662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Recaudos</a:t>
            </a:r>
          </a:p>
        </p:txBody>
      </p:sp>
      <p:sp>
        <p:nvSpPr>
          <p:cNvPr id="60" name="AutoShape 23"/>
          <p:cNvSpPr>
            <a:spLocks noChangeArrowheads="1"/>
          </p:cNvSpPr>
          <p:nvPr/>
        </p:nvSpPr>
        <p:spPr bwMode="auto">
          <a:xfrm>
            <a:off x="900039" y="6060901"/>
            <a:ext cx="1871662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Pagos</a:t>
            </a:r>
          </a:p>
        </p:txBody>
      </p:sp>
      <p:sp>
        <p:nvSpPr>
          <p:cNvPr id="61" name="AutoShape 24"/>
          <p:cNvSpPr>
            <a:spLocks noChangeArrowheads="1"/>
          </p:cNvSpPr>
          <p:nvPr/>
        </p:nvSpPr>
        <p:spPr bwMode="auto">
          <a:xfrm>
            <a:off x="4572000" y="2860501"/>
            <a:ext cx="2447925" cy="5318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Cuenta Corriente Contribuyente</a:t>
            </a:r>
          </a:p>
        </p:txBody>
      </p:sp>
      <p:sp>
        <p:nvSpPr>
          <p:cNvPr id="62" name="AutoShape 25"/>
          <p:cNvSpPr>
            <a:spLocks noChangeArrowheads="1"/>
          </p:cNvSpPr>
          <p:nvPr/>
        </p:nvSpPr>
        <p:spPr bwMode="auto">
          <a:xfrm>
            <a:off x="4125120" y="4517851"/>
            <a:ext cx="3150394" cy="2097088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/>
            <a:r>
              <a:rPr lang="es-ES" sz="1500" b="1" dirty="0">
                <a:latin typeface="Verdana" pitchFamily="34" charset="0"/>
              </a:rPr>
              <a:t>Presupuesto de Ingresos</a:t>
            </a: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</p:txBody>
      </p:sp>
      <p:sp>
        <p:nvSpPr>
          <p:cNvPr id="63" name="AutoShape 26"/>
          <p:cNvSpPr>
            <a:spLocks noChangeArrowheads="1"/>
          </p:cNvSpPr>
          <p:nvPr/>
        </p:nvSpPr>
        <p:spPr bwMode="auto">
          <a:xfrm>
            <a:off x="4572000" y="3579639"/>
            <a:ext cx="2447925" cy="5318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Cuenta corriente entidad recaudadora</a:t>
            </a:r>
          </a:p>
        </p:txBody>
      </p:sp>
      <p:sp>
        <p:nvSpPr>
          <p:cNvPr id="64" name="AutoShape 27"/>
          <p:cNvSpPr>
            <a:spLocks noChangeArrowheads="1"/>
          </p:cNvSpPr>
          <p:nvPr/>
        </p:nvSpPr>
        <p:spPr bwMode="auto">
          <a:xfrm>
            <a:off x="4500563" y="5094114"/>
            <a:ext cx="2703512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dirty="0"/>
              <a:t>(A) Presupuesto aprobado</a:t>
            </a:r>
          </a:p>
        </p:txBody>
      </p:sp>
      <p:sp>
        <p:nvSpPr>
          <p:cNvPr id="65" name="AutoShape 28"/>
          <p:cNvSpPr>
            <a:spLocks noChangeArrowheads="1"/>
          </p:cNvSpPr>
          <p:nvPr/>
        </p:nvSpPr>
        <p:spPr bwMode="auto">
          <a:xfrm>
            <a:off x="4500563" y="5451301"/>
            <a:ext cx="2703512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/>
              <a:t>(B) Recaudos</a:t>
            </a:r>
          </a:p>
        </p:txBody>
      </p:sp>
      <p:sp>
        <p:nvSpPr>
          <p:cNvPr id="66" name="AutoShape 29"/>
          <p:cNvSpPr>
            <a:spLocks noChangeArrowheads="1"/>
          </p:cNvSpPr>
          <p:nvPr/>
        </p:nvSpPr>
        <p:spPr bwMode="auto">
          <a:xfrm>
            <a:off x="4500563" y="5884689"/>
            <a:ext cx="2703512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tx1">
                <a:lumMod val="95000"/>
                <a:lumOff val="5000"/>
              </a:schemeClr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dirty="0"/>
              <a:t>(C) Presupuesto por Ejecutar= (A-B)</a:t>
            </a:r>
          </a:p>
        </p:txBody>
      </p:sp>
      <p:grpSp>
        <p:nvGrpSpPr>
          <p:cNvPr id="89" name="88 Grupo"/>
          <p:cNvGrpSpPr/>
          <p:nvPr/>
        </p:nvGrpSpPr>
        <p:grpSpPr>
          <a:xfrm>
            <a:off x="2554214" y="1379354"/>
            <a:ext cx="2017786" cy="2617798"/>
            <a:chOff x="2554214" y="1379354"/>
            <a:chExt cx="2017786" cy="2617798"/>
          </a:xfrm>
        </p:grpSpPr>
        <p:grpSp>
          <p:nvGrpSpPr>
            <p:cNvPr id="90" name="23 Grupo"/>
            <p:cNvGrpSpPr/>
            <p:nvPr/>
          </p:nvGrpSpPr>
          <p:grpSpPr>
            <a:xfrm>
              <a:off x="2554214" y="1379354"/>
              <a:ext cx="2017786" cy="2617798"/>
              <a:chOff x="2554214" y="1379354"/>
              <a:chExt cx="2017786" cy="2617798"/>
            </a:xfrm>
          </p:grpSpPr>
          <p:cxnSp>
            <p:nvCxnSpPr>
              <p:cNvPr id="92" name="14 Conector angular"/>
              <p:cNvCxnSpPr/>
              <p:nvPr/>
            </p:nvCxnSpPr>
            <p:spPr>
              <a:xfrm rot="5400000">
                <a:off x="1941164" y="1992404"/>
                <a:ext cx="2617798" cy="1391698"/>
              </a:xfrm>
              <a:prstGeom prst="bentConnector2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86 Conector angular"/>
              <p:cNvCxnSpPr/>
              <p:nvPr/>
            </p:nvCxnSpPr>
            <p:spPr>
              <a:xfrm rot="16200000" flipH="1">
                <a:off x="3385429" y="1939837"/>
                <a:ext cx="1747054" cy="626088"/>
              </a:xfrm>
              <a:prstGeom prst="bentConnector2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90 Elipse"/>
            <p:cNvSpPr/>
            <p:nvPr/>
          </p:nvSpPr>
          <p:spPr>
            <a:xfrm>
              <a:off x="3563888" y="3645024"/>
              <a:ext cx="294480" cy="253231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</p:grpSp>
      <p:grpSp>
        <p:nvGrpSpPr>
          <p:cNvPr id="165" name="164 Grupo"/>
          <p:cNvGrpSpPr/>
          <p:nvPr/>
        </p:nvGrpSpPr>
        <p:grpSpPr>
          <a:xfrm>
            <a:off x="2554214" y="2399426"/>
            <a:ext cx="5297884" cy="1446118"/>
            <a:chOff x="2554214" y="2399426"/>
            <a:chExt cx="5297884" cy="1446118"/>
          </a:xfrm>
        </p:grpSpPr>
        <p:cxnSp>
          <p:nvCxnSpPr>
            <p:cNvPr id="100" name="94 Conector angular"/>
            <p:cNvCxnSpPr>
              <a:stCxn id="114705" idx="2"/>
              <a:endCxn id="61" idx="3"/>
            </p:cNvCxnSpPr>
            <p:nvPr/>
          </p:nvCxnSpPr>
          <p:spPr>
            <a:xfrm rot="10800000" flipV="1">
              <a:off x="7019926" y="2710930"/>
              <a:ext cx="652463" cy="415478"/>
            </a:xfrm>
            <a:prstGeom prst="bentConnector3">
              <a:avLst>
                <a:gd name="adj1" fmla="val 39541"/>
              </a:avLst>
            </a:prstGeom>
            <a:ln w="28575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94 Conector angular"/>
            <p:cNvCxnSpPr>
              <a:stCxn id="114705" idx="2"/>
              <a:endCxn id="63" idx="3"/>
            </p:cNvCxnSpPr>
            <p:nvPr/>
          </p:nvCxnSpPr>
          <p:spPr>
            <a:xfrm rot="10800000" flipV="1">
              <a:off x="7019926" y="2710929"/>
              <a:ext cx="652463" cy="1134615"/>
            </a:xfrm>
            <a:prstGeom prst="bentConnector3">
              <a:avLst>
                <a:gd name="adj1" fmla="val 39542"/>
              </a:avLst>
            </a:prstGeom>
            <a:ln w="28575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111 Elipse"/>
            <p:cNvSpPr/>
            <p:nvPr/>
          </p:nvSpPr>
          <p:spPr>
            <a:xfrm>
              <a:off x="7020272" y="2708920"/>
              <a:ext cx="294480" cy="25323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sp>
          <p:nvSpPr>
            <p:cNvPr id="113" name="112 Elipse"/>
            <p:cNvSpPr/>
            <p:nvPr/>
          </p:nvSpPr>
          <p:spPr>
            <a:xfrm>
              <a:off x="7020272" y="3501008"/>
              <a:ext cx="294480" cy="25323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cxnSp>
          <p:nvCxnSpPr>
            <p:cNvPr id="114" name="94 Conector angular"/>
            <p:cNvCxnSpPr>
              <a:stCxn id="114705" idx="1"/>
              <a:endCxn id="51" idx="3"/>
            </p:cNvCxnSpPr>
            <p:nvPr/>
          </p:nvCxnSpPr>
          <p:spPr>
            <a:xfrm rot="16200000" flipH="1" flipV="1">
              <a:off x="4944043" y="9597"/>
              <a:ext cx="518225" cy="5297884"/>
            </a:xfrm>
            <a:prstGeom prst="bentConnector4">
              <a:avLst>
                <a:gd name="adj1" fmla="val -62547"/>
                <a:gd name="adj2" fmla="val 76169"/>
              </a:avLst>
            </a:prstGeom>
            <a:ln w="28575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133 Elipse"/>
            <p:cNvSpPr/>
            <p:nvPr/>
          </p:nvSpPr>
          <p:spPr>
            <a:xfrm>
              <a:off x="2699792" y="2996952"/>
              <a:ext cx="294480" cy="25323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135" name="134 Elipse"/>
            <p:cNvSpPr/>
            <p:nvPr/>
          </p:nvSpPr>
          <p:spPr>
            <a:xfrm>
              <a:off x="3053384" y="2996952"/>
              <a:ext cx="294480" cy="25323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</p:grpSp>
      <p:grpSp>
        <p:nvGrpSpPr>
          <p:cNvPr id="234" name="233 Grupo"/>
          <p:cNvGrpSpPr/>
          <p:nvPr/>
        </p:nvGrpSpPr>
        <p:grpSpPr>
          <a:xfrm>
            <a:off x="4139952" y="4437112"/>
            <a:ext cx="3255192" cy="2232248"/>
            <a:chOff x="4139952" y="4437112"/>
            <a:chExt cx="3255192" cy="2232248"/>
          </a:xfrm>
        </p:grpSpPr>
        <p:sp>
          <p:nvSpPr>
            <p:cNvPr id="235" name="AutoShape 25"/>
            <p:cNvSpPr>
              <a:spLocks noChangeArrowheads="1"/>
            </p:cNvSpPr>
            <p:nvPr/>
          </p:nvSpPr>
          <p:spPr bwMode="auto">
            <a:xfrm>
              <a:off x="4139952" y="4437112"/>
              <a:ext cx="3255192" cy="2232248"/>
            </a:xfrm>
            <a:prstGeom prst="roundRect">
              <a:avLst>
                <a:gd name="adj" fmla="val 16667"/>
              </a:avLst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/>
            <a:lstStyle/>
            <a:p>
              <a:pPr algn="ctr"/>
              <a:r>
                <a:rPr lang="es-ES" sz="1500" b="1" dirty="0" smtClean="0">
                  <a:latin typeface="Verdana" pitchFamily="34" charset="0"/>
                </a:rPr>
                <a:t>Presupuesto </a:t>
              </a:r>
              <a:r>
                <a:rPr lang="es-ES" sz="1500" b="1" dirty="0">
                  <a:latin typeface="Verdana" pitchFamily="34" charset="0"/>
                </a:rPr>
                <a:t>de </a:t>
              </a:r>
              <a:r>
                <a:rPr lang="es-ES" sz="1500" b="1" dirty="0" smtClean="0">
                  <a:latin typeface="Verdana" pitchFamily="34" charset="0"/>
                </a:rPr>
                <a:t>Gastos</a:t>
              </a:r>
              <a:endParaRPr lang="es-ES" sz="1500" b="1" dirty="0">
                <a:latin typeface="Verdana" pitchFamily="34" charset="0"/>
              </a:endParaRPr>
            </a:p>
            <a:p>
              <a:pPr algn="ctr"/>
              <a:endParaRPr lang="es-ES" sz="1500" b="1" dirty="0">
                <a:latin typeface="Verdana" pitchFamily="34" charset="0"/>
              </a:endParaRPr>
            </a:p>
            <a:p>
              <a:pPr algn="ctr"/>
              <a:endParaRPr lang="es-ES" sz="1500" b="1" dirty="0">
                <a:latin typeface="Verdana" pitchFamily="34" charset="0"/>
              </a:endParaRPr>
            </a:p>
            <a:p>
              <a:pPr algn="ctr"/>
              <a:endParaRPr lang="es-ES" sz="1500" b="1" dirty="0">
                <a:latin typeface="Verdana" pitchFamily="34" charset="0"/>
              </a:endParaRPr>
            </a:p>
            <a:p>
              <a:pPr algn="ctr"/>
              <a:endParaRPr lang="es-ES" sz="1500" b="1" dirty="0">
                <a:latin typeface="Verdana" pitchFamily="34" charset="0"/>
              </a:endParaRPr>
            </a:p>
            <a:p>
              <a:pPr algn="ctr"/>
              <a:endParaRPr lang="es-ES" sz="1500" b="1" dirty="0">
                <a:latin typeface="Verdana" pitchFamily="34" charset="0"/>
              </a:endParaRPr>
            </a:p>
            <a:p>
              <a:pPr algn="ctr"/>
              <a:endParaRPr lang="es-ES" sz="1500" b="1" dirty="0">
                <a:latin typeface="Verdana" pitchFamily="34" charset="0"/>
              </a:endParaRPr>
            </a:p>
            <a:p>
              <a:pPr algn="ctr"/>
              <a:endParaRPr lang="es-ES" sz="1500" b="1" dirty="0">
                <a:latin typeface="Verdana" pitchFamily="34" charset="0"/>
              </a:endParaRPr>
            </a:p>
            <a:p>
              <a:pPr algn="ctr"/>
              <a:endParaRPr lang="es-ES" sz="1500" b="1" dirty="0">
                <a:latin typeface="Verdana" pitchFamily="34" charset="0"/>
              </a:endParaRPr>
            </a:p>
          </p:txBody>
        </p:sp>
        <p:sp>
          <p:nvSpPr>
            <p:cNvPr id="236" name="AutoShape 27"/>
            <p:cNvSpPr>
              <a:spLocks noChangeArrowheads="1"/>
            </p:cNvSpPr>
            <p:nvPr/>
          </p:nvSpPr>
          <p:spPr bwMode="auto">
            <a:xfrm>
              <a:off x="4434979" y="4869160"/>
              <a:ext cx="2703512" cy="2169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>
                  <a:lumMod val="95000"/>
                  <a:lumOff val="5000"/>
                </a:schemeClr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 anchor="ctr"/>
            <a:lstStyle/>
            <a:p>
              <a:r>
                <a:rPr lang="es-ES" sz="1200" dirty="0" smtClean="0"/>
                <a:t>(A) Apropiación</a:t>
              </a:r>
              <a:endParaRPr lang="es-ES" sz="1200" dirty="0"/>
            </a:p>
          </p:txBody>
        </p:sp>
        <p:sp>
          <p:nvSpPr>
            <p:cNvPr id="237" name="AutoShape 27"/>
            <p:cNvSpPr>
              <a:spLocks noChangeArrowheads="1"/>
            </p:cNvSpPr>
            <p:nvPr/>
          </p:nvSpPr>
          <p:spPr bwMode="auto">
            <a:xfrm>
              <a:off x="4434416" y="5112885"/>
              <a:ext cx="2703512" cy="2169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>
                  <a:lumMod val="95000"/>
                  <a:lumOff val="5000"/>
                </a:schemeClr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 anchor="ctr"/>
            <a:lstStyle/>
            <a:p>
              <a:r>
                <a:rPr lang="es-ES" sz="1200" dirty="0" smtClean="0"/>
                <a:t>(B) Compromisos </a:t>
              </a:r>
              <a:endParaRPr lang="es-ES" sz="1200" dirty="0"/>
            </a:p>
          </p:txBody>
        </p:sp>
        <p:sp>
          <p:nvSpPr>
            <p:cNvPr id="238" name="AutoShape 27"/>
            <p:cNvSpPr>
              <a:spLocks noChangeArrowheads="1"/>
            </p:cNvSpPr>
            <p:nvPr/>
          </p:nvSpPr>
          <p:spPr bwMode="auto">
            <a:xfrm>
              <a:off x="4434408" y="5364885"/>
              <a:ext cx="2703512" cy="2169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>
                  <a:lumMod val="95000"/>
                  <a:lumOff val="5000"/>
                </a:schemeClr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 anchor="ctr"/>
            <a:lstStyle/>
            <a:p>
              <a:r>
                <a:rPr lang="es-ES" sz="1200" dirty="0" smtClean="0"/>
                <a:t>(C) Saldo de apropiación (A-B) </a:t>
              </a:r>
              <a:endParaRPr lang="es-ES" sz="1200" dirty="0"/>
            </a:p>
          </p:txBody>
        </p:sp>
        <p:sp>
          <p:nvSpPr>
            <p:cNvPr id="239" name="AutoShape 27"/>
            <p:cNvSpPr>
              <a:spLocks noChangeArrowheads="1"/>
            </p:cNvSpPr>
            <p:nvPr/>
          </p:nvSpPr>
          <p:spPr bwMode="auto">
            <a:xfrm>
              <a:off x="4434408" y="5616885"/>
              <a:ext cx="2703512" cy="2169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>
                  <a:lumMod val="95000"/>
                  <a:lumOff val="5000"/>
                </a:schemeClr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 anchor="ctr"/>
            <a:lstStyle/>
            <a:p>
              <a:r>
                <a:rPr lang="es-ES" sz="1200" dirty="0" smtClean="0"/>
                <a:t>(D)  Obligaciones</a:t>
              </a:r>
              <a:endParaRPr lang="es-ES" sz="1200" dirty="0"/>
            </a:p>
          </p:txBody>
        </p:sp>
        <p:sp>
          <p:nvSpPr>
            <p:cNvPr id="240" name="AutoShape 27"/>
            <p:cNvSpPr>
              <a:spLocks noChangeArrowheads="1"/>
            </p:cNvSpPr>
            <p:nvPr/>
          </p:nvSpPr>
          <p:spPr bwMode="auto">
            <a:xfrm>
              <a:off x="4434408" y="6120000"/>
              <a:ext cx="2703512" cy="2169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>
                  <a:lumMod val="95000"/>
                  <a:lumOff val="5000"/>
                </a:schemeClr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 anchor="ctr"/>
            <a:lstStyle/>
            <a:p>
              <a:r>
                <a:rPr lang="es-ES" sz="1200" dirty="0" smtClean="0"/>
                <a:t>(F) Pagos </a:t>
              </a:r>
              <a:endParaRPr lang="es-ES" sz="1200" dirty="0"/>
            </a:p>
          </p:txBody>
        </p:sp>
        <p:sp>
          <p:nvSpPr>
            <p:cNvPr id="241" name="AutoShape 27"/>
            <p:cNvSpPr>
              <a:spLocks noChangeArrowheads="1"/>
            </p:cNvSpPr>
            <p:nvPr/>
          </p:nvSpPr>
          <p:spPr bwMode="auto">
            <a:xfrm>
              <a:off x="4427984" y="6372000"/>
              <a:ext cx="2703512" cy="2169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>
                  <a:lumMod val="95000"/>
                  <a:lumOff val="5000"/>
                </a:schemeClr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 anchor="ctr"/>
            <a:lstStyle/>
            <a:p>
              <a:r>
                <a:rPr lang="es-ES" sz="1200" dirty="0" smtClean="0"/>
                <a:t>(G) Saldo de Obligaciones (D-F) </a:t>
              </a:r>
              <a:endParaRPr lang="es-ES" sz="1200" dirty="0"/>
            </a:p>
          </p:txBody>
        </p:sp>
        <p:sp>
          <p:nvSpPr>
            <p:cNvPr id="242" name="AutoShape 27"/>
            <p:cNvSpPr>
              <a:spLocks noChangeArrowheads="1"/>
            </p:cNvSpPr>
            <p:nvPr/>
          </p:nvSpPr>
          <p:spPr bwMode="auto">
            <a:xfrm>
              <a:off x="4434408" y="5868885"/>
              <a:ext cx="2703512" cy="2169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175" algn="ctr">
              <a:solidFill>
                <a:schemeClr val="tx1">
                  <a:lumMod val="95000"/>
                  <a:lumOff val="5000"/>
                </a:schemeClr>
              </a:solidFill>
              <a:round/>
              <a:headEnd type="none" w="sm" len="sm"/>
              <a:tailEnd type="none" w="sm" len="sm"/>
            </a:ln>
            <a:effectLst/>
            <a:extLst/>
          </p:spPr>
          <p:txBody>
            <a:bodyPr anchor="ctr"/>
            <a:lstStyle/>
            <a:p>
              <a:r>
                <a:rPr lang="es-ES" sz="1200" dirty="0" smtClean="0"/>
                <a:t>(E) Saldo de compromisos (B-D) </a:t>
              </a:r>
              <a:endParaRPr lang="es-ES" sz="1200" dirty="0"/>
            </a:p>
          </p:txBody>
        </p:sp>
      </p:grpSp>
      <p:grpSp>
        <p:nvGrpSpPr>
          <p:cNvPr id="243" name="242 Grupo"/>
          <p:cNvGrpSpPr/>
          <p:nvPr/>
        </p:nvGrpSpPr>
        <p:grpSpPr>
          <a:xfrm>
            <a:off x="2554214" y="2636912"/>
            <a:ext cx="5122937" cy="3915554"/>
            <a:chOff x="2554214" y="2636912"/>
            <a:chExt cx="5122937" cy="3915554"/>
          </a:xfrm>
        </p:grpSpPr>
        <p:cxnSp>
          <p:nvCxnSpPr>
            <p:cNvPr id="244" name="94 Conector angular"/>
            <p:cNvCxnSpPr/>
            <p:nvPr/>
          </p:nvCxnSpPr>
          <p:spPr>
            <a:xfrm rot="10800000">
              <a:off x="7019926" y="3126409"/>
              <a:ext cx="657225" cy="1936055"/>
            </a:xfrm>
            <a:prstGeom prst="bentConnector3">
              <a:avLst>
                <a:gd name="adj1" fmla="val 23614"/>
              </a:avLst>
            </a:prstGeom>
            <a:ln w="28575">
              <a:solidFill>
                <a:schemeClr val="accent5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94 Conector angular"/>
            <p:cNvCxnSpPr/>
            <p:nvPr/>
          </p:nvCxnSpPr>
          <p:spPr>
            <a:xfrm rot="10800000">
              <a:off x="2554214" y="2917652"/>
              <a:ext cx="4970114" cy="1519462"/>
            </a:xfrm>
            <a:prstGeom prst="bentConnector3">
              <a:avLst>
                <a:gd name="adj1" fmla="val 71253"/>
              </a:avLst>
            </a:prstGeom>
            <a:ln w="28575">
              <a:solidFill>
                <a:schemeClr val="accent5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245 Conector recto de flecha"/>
            <p:cNvCxnSpPr/>
            <p:nvPr/>
          </p:nvCxnSpPr>
          <p:spPr>
            <a:xfrm flipH="1" flipV="1">
              <a:off x="2554214" y="3278014"/>
              <a:ext cx="1441722" cy="6970"/>
            </a:xfrm>
            <a:prstGeom prst="straightConnector1">
              <a:avLst/>
            </a:prstGeom>
            <a:ln w="28575">
              <a:solidFill>
                <a:schemeClr val="accent5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246 Conector recto de flecha"/>
            <p:cNvCxnSpPr/>
            <p:nvPr/>
          </p:nvCxnSpPr>
          <p:spPr>
            <a:xfrm flipH="1">
              <a:off x="3563864" y="3501008"/>
              <a:ext cx="360064" cy="11162"/>
            </a:xfrm>
            <a:prstGeom prst="straightConnector1">
              <a:avLst/>
            </a:prstGeom>
            <a:ln w="28575">
              <a:solidFill>
                <a:schemeClr val="accent5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94 Conector angular"/>
            <p:cNvCxnSpPr/>
            <p:nvPr/>
          </p:nvCxnSpPr>
          <p:spPr>
            <a:xfrm rot="5400000">
              <a:off x="6723484" y="5499622"/>
              <a:ext cx="1215281" cy="386408"/>
            </a:xfrm>
            <a:prstGeom prst="bentConnector2">
              <a:avLst/>
            </a:prstGeom>
            <a:ln w="28575">
              <a:solidFill>
                <a:schemeClr val="accent5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94 Conector angular"/>
            <p:cNvCxnSpPr/>
            <p:nvPr/>
          </p:nvCxnSpPr>
          <p:spPr>
            <a:xfrm rot="10800000" flipV="1">
              <a:off x="7131496" y="6309319"/>
              <a:ext cx="392832" cy="243147"/>
            </a:xfrm>
            <a:prstGeom prst="bentConnector3">
              <a:avLst>
                <a:gd name="adj1" fmla="val 1506"/>
              </a:avLst>
            </a:prstGeom>
            <a:ln w="28575">
              <a:solidFill>
                <a:schemeClr val="accent5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249 Elipse"/>
            <p:cNvSpPr/>
            <p:nvPr/>
          </p:nvSpPr>
          <p:spPr>
            <a:xfrm>
              <a:off x="3275856" y="2636912"/>
              <a:ext cx="294480" cy="25323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sp>
          <p:nvSpPr>
            <p:cNvPr id="251" name="250 Elipse"/>
            <p:cNvSpPr/>
            <p:nvPr/>
          </p:nvSpPr>
          <p:spPr>
            <a:xfrm>
              <a:off x="3275856" y="2996952"/>
              <a:ext cx="294480" cy="25323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52" name="251 Elipse"/>
            <p:cNvSpPr/>
            <p:nvPr/>
          </p:nvSpPr>
          <p:spPr>
            <a:xfrm>
              <a:off x="3635896" y="3573016"/>
              <a:ext cx="294480" cy="25323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sp>
          <p:nvSpPr>
            <p:cNvPr id="253" name="252 Elipse"/>
            <p:cNvSpPr/>
            <p:nvPr/>
          </p:nvSpPr>
          <p:spPr>
            <a:xfrm>
              <a:off x="7092280" y="2780928"/>
              <a:ext cx="294480" cy="25323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sp>
          <p:nvSpPr>
            <p:cNvPr id="254" name="253 Elipse"/>
            <p:cNvSpPr/>
            <p:nvPr/>
          </p:nvSpPr>
          <p:spPr>
            <a:xfrm>
              <a:off x="7164288" y="5949280"/>
              <a:ext cx="294480" cy="25323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cxnSp>
          <p:nvCxnSpPr>
            <p:cNvPr id="255" name="254 Conector recto de flecha"/>
            <p:cNvCxnSpPr/>
            <p:nvPr/>
          </p:nvCxnSpPr>
          <p:spPr>
            <a:xfrm flipH="1" flipV="1">
              <a:off x="7137920" y="5797352"/>
              <a:ext cx="386408" cy="7912"/>
            </a:xfrm>
            <a:prstGeom prst="straightConnector1">
              <a:avLst/>
            </a:prstGeom>
            <a:ln w="28575">
              <a:solidFill>
                <a:schemeClr val="accent5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" name="255 Elipse"/>
            <p:cNvSpPr/>
            <p:nvPr/>
          </p:nvSpPr>
          <p:spPr>
            <a:xfrm>
              <a:off x="7164288" y="5445224"/>
              <a:ext cx="294480" cy="25323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57" name="256 Elipse"/>
            <p:cNvSpPr/>
            <p:nvPr/>
          </p:nvSpPr>
          <p:spPr>
            <a:xfrm>
              <a:off x="7236296" y="6344121"/>
              <a:ext cx="216024" cy="18122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</p:grpSp>
      <p:grpSp>
        <p:nvGrpSpPr>
          <p:cNvPr id="264" name="263 Grupo"/>
          <p:cNvGrpSpPr/>
          <p:nvPr/>
        </p:nvGrpSpPr>
        <p:grpSpPr>
          <a:xfrm>
            <a:off x="2554214" y="1501875"/>
            <a:ext cx="4341888" cy="2071139"/>
            <a:chOff x="2554214" y="1501875"/>
            <a:chExt cx="4341888" cy="2071139"/>
          </a:xfrm>
        </p:grpSpPr>
        <p:cxnSp>
          <p:nvCxnSpPr>
            <p:cNvPr id="265" name="94 Conector angular"/>
            <p:cNvCxnSpPr/>
            <p:nvPr/>
          </p:nvCxnSpPr>
          <p:spPr>
            <a:xfrm rot="5400000">
              <a:off x="4921785" y="1152091"/>
              <a:ext cx="1624533" cy="2324101"/>
            </a:xfrm>
            <a:prstGeom prst="bentConnector4">
              <a:avLst>
                <a:gd name="adj1" fmla="val 25014"/>
                <a:gd name="adj2" fmla="val 112772"/>
              </a:avLst>
            </a:prstGeom>
            <a:ln w="28575">
              <a:solidFill>
                <a:srgbClr val="339966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94 Conector angular"/>
            <p:cNvCxnSpPr/>
            <p:nvPr/>
          </p:nvCxnSpPr>
          <p:spPr>
            <a:xfrm rot="10800000">
              <a:off x="2554214" y="2917652"/>
              <a:ext cx="1657746" cy="7292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339966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94 Conector angular"/>
            <p:cNvCxnSpPr/>
            <p:nvPr/>
          </p:nvCxnSpPr>
          <p:spPr>
            <a:xfrm rot="5400000">
              <a:off x="3527886" y="2816932"/>
              <a:ext cx="864094" cy="648070"/>
            </a:xfrm>
            <a:prstGeom prst="bentConnector3">
              <a:avLst>
                <a:gd name="adj1" fmla="val 100542"/>
              </a:avLst>
            </a:prstGeom>
            <a:ln w="28575">
              <a:solidFill>
                <a:srgbClr val="339966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267 Elipse"/>
            <p:cNvSpPr/>
            <p:nvPr/>
          </p:nvSpPr>
          <p:spPr>
            <a:xfrm>
              <a:off x="4283968" y="2780928"/>
              <a:ext cx="294480" cy="253231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339966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69" name="268 Elipse"/>
            <p:cNvSpPr/>
            <p:nvPr/>
          </p:nvSpPr>
          <p:spPr>
            <a:xfrm>
              <a:off x="3131840" y="2636912"/>
              <a:ext cx="294480" cy="253231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339966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70" name="269 Elipse"/>
            <p:cNvSpPr/>
            <p:nvPr/>
          </p:nvSpPr>
          <p:spPr>
            <a:xfrm>
              <a:off x="3197400" y="3068960"/>
              <a:ext cx="294480" cy="253231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339966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</p:grpSp>
      <p:grpSp>
        <p:nvGrpSpPr>
          <p:cNvPr id="271" name="270 Grupo"/>
          <p:cNvGrpSpPr/>
          <p:nvPr/>
        </p:nvGrpSpPr>
        <p:grpSpPr>
          <a:xfrm>
            <a:off x="2627784" y="2636912"/>
            <a:ext cx="5229076" cy="3427958"/>
            <a:chOff x="2627784" y="2636912"/>
            <a:chExt cx="5229076" cy="3427958"/>
          </a:xfrm>
        </p:grpSpPr>
        <p:cxnSp>
          <p:nvCxnSpPr>
            <p:cNvPr id="272" name="94 Conector angular"/>
            <p:cNvCxnSpPr/>
            <p:nvPr/>
          </p:nvCxnSpPr>
          <p:spPr>
            <a:xfrm rot="16200000" flipV="1">
              <a:off x="2591781" y="2960949"/>
              <a:ext cx="1512166" cy="1440160"/>
            </a:xfrm>
            <a:prstGeom prst="bentConnector3">
              <a:avLst>
                <a:gd name="adj1" fmla="val 99640"/>
              </a:avLst>
            </a:prstGeom>
            <a:ln w="28575">
              <a:solidFill>
                <a:srgbClr val="996633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94 Conector angular"/>
            <p:cNvCxnSpPr/>
            <p:nvPr/>
          </p:nvCxnSpPr>
          <p:spPr>
            <a:xfrm rot="5400000" flipH="1">
              <a:off x="6034965" y="2326075"/>
              <a:ext cx="286922" cy="3356868"/>
            </a:xfrm>
            <a:prstGeom prst="bentConnector4">
              <a:avLst>
                <a:gd name="adj1" fmla="val -93943"/>
                <a:gd name="adj2" fmla="val 112441"/>
              </a:avLst>
            </a:prstGeom>
            <a:ln w="28575">
              <a:solidFill>
                <a:srgbClr val="996633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94 Conector angular"/>
            <p:cNvCxnSpPr/>
            <p:nvPr/>
          </p:nvCxnSpPr>
          <p:spPr>
            <a:xfrm rot="10800000" flipV="1">
              <a:off x="2771702" y="4437112"/>
              <a:ext cx="1296243" cy="796702"/>
            </a:xfrm>
            <a:prstGeom prst="bentConnector3">
              <a:avLst>
                <a:gd name="adj1" fmla="val 16308"/>
              </a:avLst>
            </a:prstGeom>
            <a:ln w="28575">
              <a:solidFill>
                <a:srgbClr val="996633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94 Conector angular"/>
            <p:cNvCxnSpPr/>
            <p:nvPr/>
          </p:nvCxnSpPr>
          <p:spPr>
            <a:xfrm rot="10800000" flipV="1">
              <a:off x="2699792" y="5229200"/>
              <a:ext cx="1152128" cy="576064"/>
            </a:xfrm>
            <a:prstGeom prst="bentConnector3">
              <a:avLst>
                <a:gd name="adj1" fmla="val 248"/>
              </a:avLst>
            </a:prstGeom>
            <a:ln w="28575">
              <a:solidFill>
                <a:srgbClr val="996633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94 Conector angular"/>
            <p:cNvCxnSpPr/>
            <p:nvPr/>
          </p:nvCxnSpPr>
          <p:spPr>
            <a:xfrm>
              <a:off x="3851920" y="5229200"/>
              <a:ext cx="648643" cy="402283"/>
            </a:xfrm>
            <a:prstGeom prst="bentConnector3">
              <a:avLst>
                <a:gd name="adj1" fmla="val 1607"/>
              </a:avLst>
            </a:prstGeom>
            <a:ln w="28575">
              <a:solidFill>
                <a:srgbClr val="996633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94 Conector angular"/>
            <p:cNvCxnSpPr/>
            <p:nvPr/>
          </p:nvCxnSpPr>
          <p:spPr>
            <a:xfrm rot="16200000" flipH="1">
              <a:off x="3757835" y="5322713"/>
              <a:ext cx="835670" cy="648643"/>
            </a:xfrm>
            <a:prstGeom prst="bentConnector2">
              <a:avLst/>
            </a:prstGeom>
            <a:ln w="28575">
              <a:solidFill>
                <a:srgbClr val="996633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277 Elipse"/>
            <p:cNvSpPr/>
            <p:nvPr/>
          </p:nvSpPr>
          <p:spPr>
            <a:xfrm>
              <a:off x="2915816" y="2636912"/>
              <a:ext cx="294480" cy="253231"/>
            </a:xfrm>
            <a:prstGeom prst="ellipse">
              <a:avLst/>
            </a:prstGeom>
            <a:solidFill>
              <a:srgbClr val="996633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79" name="278 Elipse"/>
            <p:cNvSpPr/>
            <p:nvPr/>
          </p:nvSpPr>
          <p:spPr>
            <a:xfrm>
              <a:off x="3269408" y="2636912"/>
              <a:ext cx="294480" cy="253231"/>
            </a:xfrm>
            <a:prstGeom prst="ellipse">
              <a:avLst/>
            </a:prstGeom>
            <a:solidFill>
              <a:srgbClr val="996633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sp>
          <p:nvSpPr>
            <p:cNvPr id="280" name="279 Elipse"/>
            <p:cNvSpPr/>
            <p:nvPr/>
          </p:nvSpPr>
          <p:spPr>
            <a:xfrm>
              <a:off x="4061496" y="3501008"/>
              <a:ext cx="294480" cy="253231"/>
            </a:xfrm>
            <a:prstGeom prst="ellipse">
              <a:avLst/>
            </a:prstGeom>
            <a:solidFill>
              <a:srgbClr val="996633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sp>
          <p:nvSpPr>
            <p:cNvPr id="281" name="280 Elipse"/>
            <p:cNvSpPr/>
            <p:nvPr/>
          </p:nvSpPr>
          <p:spPr>
            <a:xfrm>
              <a:off x="3068216" y="4903961"/>
              <a:ext cx="294480" cy="253231"/>
            </a:xfrm>
            <a:prstGeom prst="ellipse">
              <a:avLst/>
            </a:prstGeom>
            <a:solidFill>
              <a:srgbClr val="996633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82" name="281 Elipse"/>
            <p:cNvSpPr/>
            <p:nvPr/>
          </p:nvSpPr>
          <p:spPr>
            <a:xfrm>
              <a:off x="3053384" y="5480025"/>
              <a:ext cx="294480" cy="253231"/>
            </a:xfrm>
            <a:prstGeom prst="ellipse">
              <a:avLst/>
            </a:prstGeom>
            <a:solidFill>
              <a:srgbClr val="996633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83" name="282 Elipse"/>
            <p:cNvSpPr/>
            <p:nvPr/>
          </p:nvSpPr>
          <p:spPr>
            <a:xfrm>
              <a:off x="3995936" y="5301208"/>
              <a:ext cx="294480" cy="253231"/>
            </a:xfrm>
            <a:prstGeom prst="ellipse">
              <a:avLst/>
            </a:prstGeom>
            <a:solidFill>
              <a:srgbClr val="996633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84" name="283 Elipse"/>
            <p:cNvSpPr/>
            <p:nvPr/>
          </p:nvSpPr>
          <p:spPr>
            <a:xfrm>
              <a:off x="3989488" y="5768057"/>
              <a:ext cx="294480" cy="253231"/>
            </a:xfrm>
            <a:prstGeom prst="ellipse">
              <a:avLst/>
            </a:prstGeom>
            <a:solidFill>
              <a:srgbClr val="996633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</p:grpSp>
      <p:grpSp>
        <p:nvGrpSpPr>
          <p:cNvPr id="285" name="284 Grupo"/>
          <p:cNvGrpSpPr/>
          <p:nvPr/>
        </p:nvGrpSpPr>
        <p:grpSpPr>
          <a:xfrm>
            <a:off x="2554214" y="1485900"/>
            <a:ext cx="2586112" cy="2844403"/>
            <a:chOff x="2554214" y="1485900"/>
            <a:chExt cx="2586112" cy="2844403"/>
          </a:xfrm>
        </p:grpSpPr>
        <p:sp>
          <p:nvSpPr>
            <p:cNvPr id="286" name="285 Elipse"/>
            <p:cNvSpPr/>
            <p:nvPr/>
          </p:nvSpPr>
          <p:spPr>
            <a:xfrm>
              <a:off x="4211960" y="2780928"/>
              <a:ext cx="294480" cy="253231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cxnSp>
          <p:nvCxnSpPr>
            <p:cNvPr id="287" name="286 Conector angular"/>
            <p:cNvCxnSpPr/>
            <p:nvPr/>
          </p:nvCxnSpPr>
          <p:spPr>
            <a:xfrm rot="10800000">
              <a:off x="2554214" y="2917652"/>
              <a:ext cx="1585738" cy="729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117 Conector angular"/>
            <p:cNvCxnSpPr/>
            <p:nvPr/>
          </p:nvCxnSpPr>
          <p:spPr>
            <a:xfrm rot="5400000">
              <a:off x="4035909" y="2021991"/>
              <a:ext cx="1640508" cy="568326"/>
            </a:xfrm>
            <a:prstGeom prst="bentConnector4">
              <a:avLst>
                <a:gd name="adj1" fmla="val 4459"/>
                <a:gd name="adj2" fmla="val 171441"/>
              </a:avLst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117 Conector angular"/>
            <p:cNvCxnSpPr/>
            <p:nvPr/>
          </p:nvCxnSpPr>
          <p:spPr>
            <a:xfrm rot="10800000" flipV="1">
              <a:off x="3563864" y="3140968"/>
              <a:ext cx="648096" cy="37120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117 Conector angular"/>
            <p:cNvCxnSpPr/>
            <p:nvPr/>
          </p:nvCxnSpPr>
          <p:spPr>
            <a:xfrm rot="10800000" flipV="1">
              <a:off x="2554214" y="3140968"/>
              <a:ext cx="1585738" cy="856184"/>
            </a:xfrm>
            <a:prstGeom prst="bentConnector3">
              <a:avLst>
                <a:gd name="adj1" fmla="val 16004"/>
              </a:avLst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1" name="290 Elipse"/>
            <p:cNvSpPr/>
            <p:nvPr/>
          </p:nvSpPr>
          <p:spPr>
            <a:xfrm>
              <a:off x="2699792" y="2636912"/>
              <a:ext cx="294480" cy="253231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92" name="291 Elipse"/>
            <p:cNvSpPr/>
            <p:nvPr/>
          </p:nvSpPr>
          <p:spPr>
            <a:xfrm>
              <a:off x="3557440" y="3212976"/>
              <a:ext cx="294480" cy="253231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293" name="292 Elipse"/>
            <p:cNvSpPr/>
            <p:nvPr/>
          </p:nvSpPr>
          <p:spPr>
            <a:xfrm>
              <a:off x="2699792" y="4077072"/>
              <a:ext cx="294480" cy="253231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</p:grpSp>
      <p:grpSp>
        <p:nvGrpSpPr>
          <p:cNvPr id="353" name="352 Grupo"/>
          <p:cNvGrpSpPr/>
          <p:nvPr/>
        </p:nvGrpSpPr>
        <p:grpSpPr>
          <a:xfrm>
            <a:off x="1547093" y="1512888"/>
            <a:ext cx="2952899" cy="4580408"/>
            <a:chOff x="1547093" y="1512888"/>
            <a:chExt cx="2952899" cy="4580408"/>
          </a:xfrm>
        </p:grpSpPr>
        <p:cxnSp>
          <p:nvCxnSpPr>
            <p:cNvPr id="354" name="353 Conector angular"/>
            <p:cNvCxnSpPr/>
            <p:nvPr/>
          </p:nvCxnSpPr>
          <p:spPr>
            <a:xfrm>
              <a:off x="1591010" y="1946251"/>
              <a:ext cx="2908982" cy="3320752"/>
            </a:xfrm>
            <a:prstGeom prst="bentConnector3">
              <a:avLst>
                <a:gd name="adj1" fmla="val 80685"/>
              </a:avLst>
            </a:prstGeom>
            <a:ln w="28575">
              <a:solidFill>
                <a:srgbClr val="CC00CC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 de flecha"/>
            <p:cNvCxnSpPr/>
            <p:nvPr/>
          </p:nvCxnSpPr>
          <p:spPr>
            <a:xfrm flipV="1">
              <a:off x="1547093" y="1512888"/>
              <a:ext cx="0" cy="427731"/>
            </a:xfrm>
            <a:prstGeom prst="straightConnector1">
              <a:avLst/>
            </a:prstGeom>
            <a:ln w="28575">
              <a:solidFill>
                <a:srgbClr val="CC00CC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6" name="355 Elipse"/>
            <p:cNvSpPr/>
            <p:nvPr/>
          </p:nvSpPr>
          <p:spPr>
            <a:xfrm>
              <a:off x="4139381" y="4785617"/>
              <a:ext cx="294480" cy="253231"/>
            </a:xfrm>
            <a:prstGeom prst="ellipse">
              <a:avLst/>
            </a:prstGeom>
            <a:gradFill>
              <a:gsLst>
                <a:gs pos="0">
                  <a:srgbClr val="CC00CC"/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357" name="356 Elipse"/>
            <p:cNvSpPr/>
            <p:nvPr/>
          </p:nvSpPr>
          <p:spPr>
            <a:xfrm>
              <a:off x="4132089" y="5634333"/>
              <a:ext cx="294480" cy="253231"/>
            </a:xfrm>
            <a:prstGeom prst="ellipse">
              <a:avLst/>
            </a:prstGeom>
            <a:gradFill>
              <a:gsLst>
                <a:gs pos="0">
                  <a:srgbClr val="CC00CC"/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cxnSp>
          <p:nvCxnSpPr>
            <p:cNvPr id="358" name="357 Conector angular"/>
            <p:cNvCxnSpPr/>
            <p:nvPr/>
          </p:nvCxnSpPr>
          <p:spPr>
            <a:xfrm>
              <a:off x="1591010" y="1946251"/>
              <a:ext cx="2908982" cy="4147045"/>
            </a:xfrm>
            <a:prstGeom prst="bentConnector3">
              <a:avLst>
                <a:gd name="adj1" fmla="val 80685"/>
              </a:avLst>
            </a:prstGeom>
            <a:ln w="28575">
              <a:solidFill>
                <a:srgbClr val="CC00CC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9" name="358 Grupo"/>
          <p:cNvGrpSpPr/>
          <p:nvPr/>
        </p:nvGrpSpPr>
        <p:grpSpPr>
          <a:xfrm>
            <a:off x="2554214" y="2636912"/>
            <a:ext cx="5167387" cy="3915554"/>
            <a:chOff x="2554214" y="2636912"/>
            <a:chExt cx="5167387" cy="3915554"/>
          </a:xfrm>
        </p:grpSpPr>
        <p:cxnSp>
          <p:nvCxnSpPr>
            <p:cNvPr id="360" name="94 Conector angular"/>
            <p:cNvCxnSpPr/>
            <p:nvPr/>
          </p:nvCxnSpPr>
          <p:spPr>
            <a:xfrm rot="10800000">
              <a:off x="7019926" y="3126409"/>
              <a:ext cx="701675" cy="3174429"/>
            </a:xfrm>
            <a:prstGeom prst="bentConnector3">
              <a:avLst>
                <a:gd name="adj1" fmla="val 26660"/>
              </a:avLst>
            </a:prstGeom>
            <a:ln w="28575">
              <a:solidFill>
                <a:srgbClr val="FF66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94 Conector angular"/>
            <p:cNvCxnSpPr/>
            <p:nvPr/>
          </p:nvCxnSpPr>
          <p:spPr>
            <a:xfrm rot="10800000">
              <a:off x="2554214" y="2917652"/>
              <a:ext cx="4970114" cy="1519462"/>
            </a:xfrm>
            <a:prstGeom prst="bentConnector3">
              <a:avLst>
                <a:gd name="adj1" fmla="val 71253"/>
              </a:avLst>
            </a:prstGeom>
            <a:ln w="28575">
              <a:solidFill>
                <a:srgbClr val="FF66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361 Conector recto de flecha"/>
            <p:cNvCxnSpPr/>
            <p:nvPr/>
          </p:nvCxnSpPr>
          <p:spPr>
            <a:xfrm flipH="1" flipV="1">
              <a:off x="2554214" y="3278014"/>
              <a:ext cx="1441722" cy="6970"/>
            </a:xfrm>
            <a:prstGeom prst="straightConnector1">
              <a:avLst/>
            </a:prstGeom>
            <a:ln w="28575">
              <a:solidFill>
                <a:srgbClr val="FF66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94 Conector angular"/>
            <p:cNvCxnSpPr/>
            <p:nvPr/>
          </p:nvCxnSpPr>
          <p:spPr>
            <a:xfrm rot="10800000">
              <a:off x="7137920" y="6300467"/>
              <a:ext cx="583680" cy="370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66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94 Conector angular"/>
            <p:cNvCxnSpPr/>
            <p:nvPr/>
          </p:nvCxnSpPr>
          <p:spPr>
            <a:xfrm rot="10800000" flipV="1">
              <a:off x="7131496" y="6309319"/>
              <a:ext cx="392832" cy="243147"/>
            </a:xfrm>
            <a:prstGeom prst="bentConnector3">
              <a:avLst>
                <a:gd name="adj1" fmla="val 1506"/>
              </a:avLst>
            </a:prstGeom>
            <a:ln w="28575">
              <a:solidFill>
                <a:srgbClr val="FF66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5" name="364 Elipse"/>
            <p:cNvSpPr/>
            <p:nvPr/>
          </p:nvSpPr>
          <p:spPr>
            <a:xfrm>
              <a:off x="3275856" y="2636912"/>
              <a:ext cx="294480" cy="253231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sp>
          <p:nvSpPr>
            <p:cNvPr id="366" name="365 Elipse"/>
            <p:cNvSpPr/>
            <p:nvPr/>
          </p:nvSpPr>
          <p:spPr>
            <a:xfrm>
              <a:off x="3275856" y="2996952"/>
              <a:ext cx="294480" cy="253231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sp>
          <p:nvSpPr>
            <p:cNvPr id="367" name="366 Elipse"/>
            <p:cNvSpPr/>
            <p:nvPr/>
          </p:nvSpPr>
          <p:spPr>
            <a:xfrm>
              <a:off x="7164288" y="5949280"/>
              <a:ext cx="294480" cy="253231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368" name="367 Elipse"/>
            <p:cNvSpPr/>
            <p:nvPr/>
          </p:nvSpPr>
          <p:spPr>
            <a:xfrm>
              <a:off x="7236296" y="6344121"/>
              <a:ext cx="216024" cy="181223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cxnSp>
          <p:nvCxnSpPr>
            <p:cNvPr id="369" name="94 Conector angular"/>
            <p:cNvCxnSpPr/>
            <p:nvPr/>
          </p:nvCxnSpPr>
          <p:spPr>
            <a:xfrm rot="10800000" flipV="1">
              <a:off x="2771702" y="4437112"/>
              <a:ext cx="1224235" cy="796702"/>
            </a:xfrm>
            <a:prstGeom prst="bentConnector3">
              <a:avLst>
                <a:gd name="adj1" fmla="val 2064"/>
              </a:avLst>
            </a:prstGeom>
            <a:ln w="28575">
              <a:solidFill>
                <a:srgbClr val="FF66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94 Conector angular"/>
            <p:cNvCxnSpPr/>
            <p:nvPr/>
          </p:nvCxnSpPr>
          <p:spPr>
            <a:xfrm rot="10800000" flipV="1">
              <a:off x="2771702" y="5229199"/>
              <a:ext cx="1224235" cy="1011089"/>
            </a:xfrm>
            <a:prstGeom prst="bentConnector3">
              <a:avLst>
                <a:gd name="adj1" fmla="val 2064"/>
              </a:avLst>
            </a:prstGeom>
            <a:ln w="28575">
              <a:solidFill>
                <a:srgbClr val="FF66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1" name="370 Elipse"/>
            <p:cNvSpPr/>
            <p:nvPr/>
          </p:nvSpPr>
          <p:spPr>
            <a:xfrm>
              <a:off x="3275856" y="4941168"/>
              <a:ext cx="294480" cy="253231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-</a:t>
              </a:r>
              <a:endParaRPr lang="es-CO" dirty="0"/>
            </a:p>
          </p:txBody>
        </p:sp>
        <p:sp>
          <p:nvSpPr>
            <p:cNvPr id="372" name="371 Elipse"/>
            <p:cNvSpPr/>
            <p:nvPr/>
          </p:nvSpPr>
          <p:spPr>
            <a:xfrm>
              <a:off x="3275856" y="5912073"/>
              <a:ext cx="294480" cy="253231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C000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</p:grpSp>
    </p:spTree>
    <p:extLst>
      <p:ext uri="{BB962C8B-B14F-4D97-AF65-F5344CB8AC3E}">
        <p14:creationId xmlns:p14="http://schemas.microsoft.com/office/powerpoint/2010/main" val="87078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6" dur="2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remove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6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1470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66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1470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14703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14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66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14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14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14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66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14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14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2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9" dur="2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0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2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99" dur="2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mph" presetSubtype="2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20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4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8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20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9" dur="2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33" dur="2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2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3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139487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solidFill>
                  <a:srgbClr val="C00000"/>
                </a:solidFill>
                <a:latin typeface="Trebuchet MS" pitchFamily="34" charset="0"/>
              </a:rPr>
              <a:t>¿Cuáles son las expectativas de un analista de las finanzas públicas?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51520" y="1556792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just">
              <a:buFont typeface="Wingdings" pitchFamily="2" charset="2"/>
              <a:buChar char="§"/>
            </a:pPr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Encontrar respuesta visual e 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inmediata, datos, notas o información complementaria.</a:t>
            </a:r>
            <a:endParaRPr lang="es-MX" sz="2400" dirty="0">
              <a:solidFill>
                <a:schemeClr val="tx2">
                  <a:lumMod val="75000"/>
                </a:schemeClr>
              </a:solidFill>
            </a:endParaRPr>
          </a:p>
          <a:p>
            <a:pPr marL="182563" indent="-182563" algn="just">
              <a:buFont typeface="Wingdings" pitchFamily="2" charset="2"/>
              <a:buChar char="§"/>
            </a:pPr>
            <a:endParaRPr lang="es-MX" sz="1200" dirty="0">
              <a:solidFill>
                <a:schemeClr val="tx2">
                  <a:lumMod val="75000"/>
                </a:schemeClr>
              </a:solidFill>
            </a:endParaRPr>
          </a:p>
          <a:p>
            <a:pPr marL="182563" indent="-182563" algn="just">
              <a:buFont typeface="Wingdings" pitchFamily="2" charset="2"/>
              <a:buChar char="§"/>
            </a:pP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No tener que hacer </a:t>
            </a:r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adaptaciones, ajustes y/o reclasificaciones</a:t>
            </a:r>
          </a:p>
          <a:p>
            <a:pPr marL="182563" indent="-182563" algn="just">
              <a:buFont typeface="Wingdings" pitchFamily="2" charset="2"/>
              <a:buChar char="§"/>
            </a:pPr>
            <a:endParaRPr lang="es-MX" sz="1200" dirty="0">
              <a:solidFill>
                <a:schemeClr val="tx2">
                  <a:lumMod val="75000"/>
                </a:schemeClr>
              </a:solidFill>
            </a:endParaRPr>
          </a:p>
          <a:p>
            <a:pPr marL="182563" indent="-182563" algn="just">
              <a:buFont typeface="Wingdings" pitchFamily="2" charset="2"/>
              <a:buChar char="§"/>
            </a:pP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Que </a:t>
            </a:r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las denominaciones, conceptos y/o agrupaciones 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contables coincidan </a:t>
            </a:r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con las de carácter presupuestal</a:t>
            </a:r>
          </a:p>
          <a:p>
            <a:pPr marL="182563" indent="-182563" algn="just">
              <a:buFont typeface="Wingdings" pitchFamily="2" charset="2"/>
              <a:buChar char="§"/>
            </a:pPr>
            <a:endParaRPr lang="es-MX" sz="1200" dirty="0">
              <a:solidFill>
                <a:schemeClr val="tx2">
                  <a:lumMod val="75000"/>
                </a:schemeClr>
              </a:solidFill>
            </a:endParaRPr>
          </a:p>
          <a:p>
            <a:pPr marL="182563" indent="-182563" algn="just">
              <a:buFont typeface="Wingdings" pitchFamily="2" charset="2"/>
              <a:buChar char="§"/>
            </a:pP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Encontrar </a:t>
            </a:r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información 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proyectada o prospectiva</a:t>
            </a:r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182563" indent="-182563" algn="just">
              <a:buFont typeface="Wingdings" pitchFamily="2" charset="2"/>
              <a:buChar char="§"/>
            </a:pPr>
            <a:endParaRPr lang="es-MX" sz="1200" dirty="0">
              <a:solidFill>
                <a:schemeClr val="tx2">
                  <a:lumMod val="75000"/>
                </a:schemeClr>
              </a:solidFill>
            </a:endParaRPr>
          </a:p>
          <a:p>
            <a:pPr marL="182563" indent="-182563" algn="just">
              <a:buFont typeface="Wingdings" pitchFamily="2" charset="2"/>
              <a:buChar char="§"/>
            </a:pPr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Disponer de información complementaria (exclusiones, exoneraciones, elusión, evasión, cuantificación obras por realizar, cuantificación de proyectos, 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pignoraciones, demandas, etc</a:t>
            </a:r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29623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utoShape 2"/>
          <p:cNvSpPr>
            <a:spLocks noChangeArrowheads="1"/>
          </p:cNvSpPr>
          <p:nvPr/>
        </p:nvSpPr>
        <p:spPr bwMode="auto">
          <a:xfrm>
            <a:off x="4356100" y="1925638"/>
            <a:ext cx="2919413" cy="2097087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 algn="ctr">
            <a:solidFill>
              <a:srgbClr val="4D4D4D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 algn="ctr"/>
            <a:r>
              <a:rPr lang="es-ES" sz="1500" b="1" dirty="0">
                <a:latin typeface="Verdana" pitchFamily="34" charset="0"/>
              </a:rPr>
              <a:t>Sistema de Contratación</a:t>
            </a: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</p:txBody>
      </p:sp>
      <p:sp>
        <p:nvSpPr>
          <p:cNvPr id="150531" name="AutoShape 3"/>
          <p:cNvSpPr>
            <a:spLocks noChangeArrowheads="1"/>
          </p:cNvSpPr>
          <p:nvPr/>
        </p:nvSpPr>
        <p:spPr bwMode="auto">
          <a:xfrm>
            <a:off x="751772" y="2014565"/>
            <a:ext cx="2898775" cy="2097087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 algn="ctr">
            <a:solidFill>
              <a:srgbClr val="4D4D4D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 algn="ctr"/>
            <a:r>
              <a:rPr lang="es-ES" sz="1500" b="1">
                <a:latin typeface="Verdana" pitchFamily="34" charset="0"/>
              </a:rPr>
              <a:t>Sistema Contable</a:t>
            </a:r>
          </a:p>
        </p:txBody>
      </p:sp>
      <p:sp>
        <p:nvSpPr>
          <p:cNvPr id="150532" name="AutoShape 4"/>
          <p:cNvSpPr>
            <a:spLocks noChangeArrowheads="1"/>
          </p:cNvSpPr>
          <p:nvPr/>
        </p:nvSpPr>
        <p:spPr bwMode="auto">
          <a:xfrm>
            <a:off x="894647" y="2552727"/>
            <a:ext cx="1655762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Activos</a:t>
            </a:r>
          </a:p>
        </p:txBody>
      </p:sp>
      <p:sp>
        <p:nvSpPr>
          <p:cNvPr id="150533" name="Oval 5"/>
          <p:cNvSpPr>
            <a:spLocks noChangeArrowheads="1"/>
          </p:cNvSpPr>
          <p:nvPr/>
        </p:nvSpPr>
        <p:spPr bwMode="auto">
          <a:xfrm>
            <a:off x="429954" y="1032329"/>
            <a:ext cx="1381125" cy="665162"/>
          </a:xfrm>
          <a:prstGeom prst="ellipse">
            <a:avLst/>
          </a:prstGeom>
          <a:solidFill>
            <a:srgbClr val="C00000"/>
          </a:solidFill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Apropiación</a:t>
            </a:r>
          </a:p>
          <a:p>
            <a:pPr algn="ctr"/>
            <a:endParaRPr lang="es-E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Presupuestal</a:t>
            </a:r>
          </a:p>
        </p:txBody>
      </p:sp>
      <p:sp>
        <p:nvSpPr>
          <p:cNvPr id="150534" name="AutoShape 6"/>
          <p:cNvSpPr>
            <a:spLocks noChangeArrowheads="1"/>
          </p:cNvSpPr>
          <p:nvPr/>
        </p:nvSpPr>
        <p:spPr bwMode="auto">
          <a:xfrm>
            <a:off x="894647" y="2913090"/>
            <a:ext cx="1655762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Pasivos</a:t>
            </a:r>
          </a:p>
        </p:txBody>
      </p:sp>
      <p:sp>
        <p:nvSpPr>
          <p:cNvPr id="150535" name="AutoShape 7"/>
          <p:cNvSpPr>
            <a:spLocks noChangeArrowheads="1"/>
          </p:cNvSpPr>
          <p:nvPr/>
        </p:nvSpPr>
        <p:spPr bwMode="auto">
          <a:xfrm>
            <a:off x="894647" y="3271865"/>
            <a:ext cx="1655762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Patrimonio</a:t>
            </a:r>
          </a:p>
        </p:txBody>
      </p:sp>
      <p:sp>
        <p:nvSpPr>
          <p:cNvPr id="150536" name="AutoShape 8"/>
          <p:cNvSpPr>
            <a:spLocks noChangeArrowheads="1"/>
          </p:cNvSpPr>
          <p:nvPr/>
        </p:nvSpPr>
        <p:spPr bwMode="auto">
          <a:xfrm>
            <a:off x="894647" y="3632227"/>
            <a:ext cx="1655762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Cuentas de Orden</a:t>
            </a:r>
          </a:p>
        </p:txBody>
      </p:sp>
      <p:sp>
        <p:nvSpPr>
          <p:cNvPr id="150537" name="AutoShape 9"/>
          <p:cNvSpPr>
            <a:spLocks noChangeArrowheads="1"/>
          </p:cNvSpPr>
          <p:nvPr/>
        </p:nvSpPr>
        <p:spPr bwMode="auto">
          <a:xfrm>
            <a:off x="2767897" y="3202015"/>
            <a:ext cx="792162" cy="179387"/>
          </a:xfrm>
          <a:prstGeom prst="roundRect">
            <a:avLst>
              <a:gd name="adj" fmla="val 16667"/>
            </a:avLst>
          </a:prstGeom>
          <a:noFill/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s-ES" sz="1200" b="1"/>
              <a:t>Ingresos</a:t>
            </a:r>
          </a:p>
        </p:txBody>
      </p:sp>
      <p:sp>
        <p:nvSpPr>
          <p:cNvPr id="150538" name="AutoShape 10"/>
          <p:cNvSpPr>
            <a:spLocks/>
          </p:cNvSpPr>
          <p:nvPr/>
        </p:nvSpPr>
        <p:spPr bwMode="auto">
          <a:xfrm>
            <a:off x="2623434" y="3202015"/>
            <a:ext cx="71438" cy="430212"/>
          </a:xfrm>
          <a:prstGeom prst="leftBrace">
            <a:avLst>
              <a:gd name="adj1" fmla="val 50185"/>
              <a:gd name="adj2" fmla="val 50000"/>
            </a:avLst>
          </a:prstGeom>
          <a:noFill/>
          <a:ln w="3175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s-CO" b="1"/>
          </a:p>
        </p:txBody>
      </p:sp>
      <p:sp>
        <p:nvSpPr>
          <p:cNvPr id="150539" name="AutoShape 11"/>
          <p:cNvSpPr>
            <a:spLocks noChangeArrowheads="1"/>
          </p:cNvSpPr>
          <p:nvPr/>
        </p:nvSpPr>
        <p:spPr bwMode="auto">
          <a:xfrm>
            <a:off x="2767897" y="3452840"/>
            <a:ext cx="792162" cy="179387"/>
          </a:xfrm>
          <a:prstGeom prst="roundRect">
            <a:avLst>
              <a:gd name="adj" fmla="val 16667"/>
            </a:avLst>
          </a:prstGeom>
          <a:noFill/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s-ES" sz="1200" b="1"/>
              <a:t>Gastos</a:t>
            </a:r>
          </a:p>
        </p:txBody>
      </p:sp>
      <p:sp>
        <p:nvSpPr>
          <p:cNvPr id="150540" name="Oval 12"/>
          <p:cNvSpPr>
            <a:spLocks noChangeArrowheads="1"/>
          </p:cNvSpPr>
          <p:nvPr/>
        </p:nvSpPr>
        <p:spPr bwMode="auto">
          <a:xfrm>
            <a:off x="2152391" y="1032669"/>
            <a:ext cx="1381125" cy="665162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Trámite</a:t>
            </a:r>
            <a:r>
              <a:rPr lang="es-ES" sz="1000" dirty="0">
                <a:latin typeface="Verdana" pitchFamily="34" charset="0"/>
              </a:rPr>
              <a:t> </a:t>
            </a:r>
          </a:p>
          <a:p>
            <a:pPr algn="ctr"/>
            <a:endParaRPr lang="es-E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Contractual</a:t>
            </a:r>
          </a:p>
        </p:txBody>
      </p:sp>
      <p:sp>
        <p:nvSpPr>
          <p:cNvPr id="150541" name="Oval 13"/>
          <p:cNvSpPr>
            <a:spLocks noChangeArrowheads="1"/>
          </p:cNvSpPr>
          <p:nvPr/>
        </p:nvSpPr>
        <p:spPr bwMode="auto">
          <a:xfrm>
            <a:off x="3944144" y="1042988"/>
            <a:ext cx="1563687" cy="665162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Adjudicación perfeccionamiento de contrato</a:t>
            </a:r>
          </a:p>
        </p:txBody>
      </p:sp>
      <p:sp>
        <p:nvSpPr>
          <p:cNvPr id="150542" name="Oval 14"/>
          <p:cNvSpPr>
            <a:spLocks noChangeArrowheads="1"/>
          </p:cNvSpPr>
          <p:nvPr/>
        </p:nvSpPr>
        <p:spPr bwMode="auto">
          <a:xfrm>
            <a:off x="5852319" y="1046957"/>
            <a:ext cx="1381125" cy="665162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Asignación</a:t>
            </a:r>
            <a:r>
              <a:rPr lang="es-ES" sz="1000" dirty="0">
                <a:latin typeface="Verdana" pitchFamily="34" charset="0"/>
              </a:rPr>
              <a:t> </a:t>
            </a:r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orden</a:t>
            </a:r>
            <a:r>
              <a:rPr lang="es-ES" sz="1000" dirty="0">
                <a:latin typeface="Verdana" pitchFamily="34" charset="0"/>
              </a:rPr>
              <a:t> </a:t>
            </a:r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de pago anticipo</a:t>
            </a:r>
          </a:p>
        </p:txBody>
      </p:sp>
      <p:sp>
        <p:nvSpPr>
          <p:cNvPr id="150543" name="Oval 15"/>
          <p:cNvSpPr>
            <a:spLocks noChangeArrowheads="1"/>
          </p:cNvSpPr>
          <p:nvPr/>
        </p:nvSpPr>
        <p:spPr bwMode="auto">
          <a:xfrm>
            <a:off x="7639050" y="2025565"/>
            <a:ext cx="1306735" cy="865584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Recibido a satisfacción Bien /Servicio</a:t>
            </a:r>
          </a:p>
        </p:txBody>
      </p:sp>
      <p:sp>
        <p:nvSpPr>
          <p:cNvPr id="150544" name="Oval 16"/>
          <p:cNvSpPr>
            <a:spLocks noChangeArrowheads="1"/>
          </p:cNvSpPr>
          <p:nvPr/>
        </p:nvSpPr>
        <p:spPr bwMode="auto">
          <a:xfrm>
            <a:off x="7683265" y="3165220"/>
            <a:ext cx="1259285" cy="649188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Radicación orden de pago</a:t>
            </a:r>
          </a:p>
        </p:txBody>
      </p:sp>
      <p:sp>
        <p:nvSpPr>
          <p:cNvPr id="150545" name="Oval 17"/>
          <p:cNvSpPr>
            <a:spLocks noChangeArrowheads="1"/>
          </p:cNvSpPr>
          <p:nvPr/>
        </p:nvSpPr>
        <p:spPr bwMode="auto">
          <a:xfrm>
            <a:off x="7732875" y="4159250"/>
            <a:ext cx="1209675" cy="649188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Trámite ordenación del pago</a:t>
            </a:r>
          </a:p>
        </p:txBody>
      </p:sp>
      <p:sp>
        <p:nvSpPr>
          <p:cNvPr id="150546" name="Oval 18"/>
          <p:cNvSpPr>
            <a:spLocks noChangeArrowheads="1"/>
          </p:cNvSpPr>
          <p:nvPr/>
        </p:nvSpPr>
        <p:spPr bwMode="auto">
          <a:xfrm>
            <a:off x="7699374" y="4985155"/>
            <a:ext cx="1337121" cy="649188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Pago</a:t>
            </a:r>
          </a:p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al</a:t>
            </a:r>
          </a:p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beneficiario</a:t>
            </a:r>
          </a:p>
        </p:txBody>
      </p:sp>
      <p:sp>
        <p:nvSpPr>
          <p:cNvPr id="150547" name="Oval 19"/>
          <p:cNvSpPr>
            <a:spLocks noChangeArrowheads="1"/>
          </p:cNvSpPr>
          <p:nvPr/>
        </p:nvSpPr>
        <p:spPr bwMode="auto">
          <a:xfrm>
            <a:off x="7790085" y="5963494"/>
            <a:ext cx="1155700" cy="649188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Liquidación</a:t>
            </a:r>
          </a:p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del </a:t>
            </a:r>
          </a:p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contrato</a:t>
            </a:r>
          </a:p>
        </p:txBody>
      </p:sp>
      <p:sp>
        <p:nvSpPr>
          <p:cNvPr id="150548" name="AutoShape 20"/>
          <p:cNvSpPr>
            <a:spLocks noChangeArrowheads="1"/>
          </p:cNvSpPr>
          <p:nvPr/>
        </p:nvSpPr>
        <p:spPr bwMode="auto">
          <a:xfrm>
            <a:off x="4356100" y="4186238"/>
            <a:ext cx="2919413" cy="24384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28575" algn="ctr">
            <a:solidFill>
              <a:srgbClr val="4D4D4D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 algn="ctr"/>
            <a:r>
              <a:rPr lang="es-ES" sz="1500" b="1" dirty="0">
                <a:latin typeface="Verdana" pitchFamily="34" charset="0"/>
              </a:rPr>
              <a:t>Sistema de Tesorería</a:t>
            </a: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  <a:p>
            <a:pPr algn="ctr"/>
            <a:endParaRPr lang="es-ES" sz="1500" b="1" dirty="0">
              <a:latin typeface="Verdana" pitchFamily="34" charset="0"/>
            </a:endParaRPr>
          </a:p>
        </p:txBody>
      </p:sp>
      <p:sp>
        <p:nvSpPr>
          <p:cNvPr id="150549" name="AutoShape 21"/>
          <p:cNvSpPr>
            <a:spLocks noChangeArrowheads="1"/>
          </p:cNvSpPr>
          <p:nvPr/>
        </p:nvSpPr>
        <p:spPr bwMode="auto">
          <a:xfrm>
            <a:off x="4500563" y="4868863"/>
            <a:ext cx="2703512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Recursos Disponibles</a:t>
            </a:r>
          </a:p>
        </p:txBody>
      </p:sp>
      <p:sp>
        <p:nvSpPr>
          <p:cNvPr id="150550" name="AutoShape 22"/>
          <p:cNvSpPr>
            <a:spLocks noChangeArrowheads="1"/>
          </p:cNvSpPr>
          <p:nvPr/>
        </p:nvSpPr>
        <p:spPr bwMode="auto">
          <a:xfrm>
            <a:off x="4500563" y="5335588"/>
            <a:ext cx="2703512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Recaudos</a:t>
            </a:r>
          </a:p>
        </p:txBody>
      </p:sp>
      <p:sp>
        <p:nvSpPr>
          <p:cNvPr id="150551" name="AutoShape 23"/>
          <p:cNvSpPr>
            <a:spLocks noChangeArrowheads="1"/>
          </p:cNvSpPr>
          <p:nvPr/>
        </p:nvSpPr>
        <p:spPr bwMode="auto">
          <a:xfrm>
            <a:off x="4500563" y="5903913"/>
            <a:ext cx="2703512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Pagos</a:t>
            </a:r>
          </a:p>
        </p:txBody>
      </p:sp>
      <p:sp>
        <p:nvSpPr>
          <p:cNvPr id="150552" name="AutoShape 24"/>
          <p:cNvSpPr>
            <a:spLocks noChangeArrowheads="1"/>
          </p:cNvSpPr>
          <p:nvPr/>
        </p:nvSpPr>
        <p:spPr bwMode="auto">
          <a:xfrm>
            <a:off x="4572000" y="2520950"/>
            <a:ext cx="1871663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Acto de apertura</a:t>
            </a:r>
          </a:p>
        </p:txBody>
      </p:sp>
      <p:sp>
        <p:nvSpPr>
          <p:cNvPr id="150553" name="AutoShape 25"/>
          <p:cNvSpPr>
            <a:spLocks noChangeArrowheads="1"/>
          </p:cNvSpPr>
          <p:nvPr/>
        </p:nvSpPr>
        <p:spPr bwMode="auto">
          <a:xfrm>
            <a:off x="4572000" y="3022600"/>
            <a:ext cx="1871663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Acto de adjudicación</a:t>
            </a:r>
          </a:p>
        </p:txBody>
      </p:sp>
      <p:sp>
        <p:nvSpPr>
          <p:cNvPr id="150554" name="AutoShape 26"/>
          <p:cNvSpPr>
            <a:spLocks noChangeArrowheads="1"/>
          </p:cNvSpPr>
          <p:nvPr/>
        </p:nvSpPr>
        <p:spPr bwMode="auto">
          <a:xfrm>
            <a:off x="4572000" y="3527425"/>
            <a:ext cx="1871663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200" b="1" dirty="0"/>
              <a:t>Certificaciones</a:t>
            </a:r>
          </a:p>
        </p:txBody>
      </p:sp>
      <p:sp>
        <p:nvSpPr>
          <p:cNvPr id="150555" name="AutoShape 27"/>
          <p:cNvSpPr>
            <a:spLocks noChangeArrowheads="1"/>
          </p:cNvSpPr>
          <p:nvPr/>
        </p:nvSpPr>
        <p:spPr bwMode="auto">
          <a:xfrm>
            <a:off x="740012" y="4231042"/>
            <a:ext cx="2930525" cy="2465388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 algn="ctr">
            <a:solidFill>
              <a:srgbClr val="4D4D4D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/>
          <a:lstStyle/>
          <a:p>
            <a:pPr algn="ctr"/>
            <a:r>
              <a:rPr lang="es-ES" sz="1500" b="1" dirty="0">
                <a:latin typeface="Verdana" pitchFamily="34" charset="0"/>
              </a:rPr>
              <a:t>Sistema Presupuestal</a:t>
            </a:r>
          </a:p>
        </p:txBody>
      </p:sp>
      <p:sp>
        <p:nvSpPr>
          <p:cNvPr id="150556" name="AutoShape 28"/>
          <p:cNvSpPr>
            <a:spLocks noChangeArrowheads="1"/>
          </p:cNvSpPr>
          <p:nvPr/>
        </p:nvSpPr>
        <p:spPr bwMode="auto">
          <a:xfrm>
            <a:off x="861261" y="4602529"/>
            <a:ext cx="2597417" cy="247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000" b="1" dirty="0">
                <a:latin typeface="Verdana" pitchFamily="34" charset="0"/>
              </a:rPr>
              <a:t>(A) Apropiación</a:t>
            </a:r>
          </a:p>
        </p:txBody>
      </p:sp>
      <p:sp>
        <p:nvSpPr>
          <p:cNvPr id="150557" name="AutoShape 29"/>
          <p:cNvSpPr>
            <a:spLocks noChangeArrowheads="1"/>
          </p:cNvSpPr>
          <p:nvPr/>
        </p:nvSpPr>
        <p:spPr bwMode="auto">
          <a:xfrm>
            <a:off x="869065" y="4922049"/>
            <a:ext cx="2597416" cy="211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000" b="1" dirty="0">
                <a:latin typeface="Verdana" pitchFamily="34" charset="0"/>
              </a:rPr>
              <a:t>(B) Compromisos</a:t>
            </a:r>
          </a:p>
        </p:txBody>
      </p:sp>
      <p:sp>
        <p:nvSpPr>
          <p:cNvPr id="150558" name="AutoShape 30"/>
          <p:cNvSpPr>
            <a:spLocks noChangeArrowheads="1"/>
          </p:cNvSpPr>
          <p:nvPr/>
        </p:nvSpPr>
        <p:spPr bwMode="auto">
          <a:xfrm>
            <a:off x="861261" y="5186829"/>
            <a:ext cx="2597417" cy="2397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000" b="1" dirty="0">
                <a:latin typeface="Verdana" pitchFamily="34" charset="0"/>
              </a:rPr>
              <a:t>(C) Saldo de apropiación (A-B)</a:t>
            </a:r>
          </a:p>
        </p:txBody>
      </p:sp>
      <p:sp>
        <p:nvSpPr>
          <p:cNvPr id="150559" name="AutoShape 31"/>
          <p:cNvSpPr>
            <a:spLocks noChangeArrowheads="1"/>
          </p:cNvSpPr>
          <p:nvPr/>
        </p:nvSpPr>
        <p:spPr bwMode="auto">
          <a:xfrm>
            <a:off x="882734" y="5523963"/>
            <a:ext cx="2597416" cy="18763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000" b="1" dirty="0">
                <a:latin typeface="Verdana" pitchFamily="34" charset="0"/>
              </a:rPr>
              <a:t>(D) Obligaciones</a:t>
            </a:r>
          </a:p>
        </p:txBody>
      </p:sp>
      <p:sp>
        <p:nvSpPr>
          <p:cNvPr id="150560" name="AutoShape 32"/>
          <p:cNvSpPr>
            <a:spLocks noChangeArrowheads="1"/>
          </p:cNvSpPr>
          <p:nvPr/>
        </p:nvSpPr>
        <p:spPr bwMode="auto">
          <a:xfrm>
            <a:off x="861262" y="5770765"/>
            <a:ext cx="2597416" cy="2057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000" b="1" dirty="0">
                <a:latin typeface="Verdana" pitchFamily="34" charset="0"/>
              </a:rPr>
              <a:t>(E) Saldo de compromisos (B-D)</a:t>
            </a:r>
          </a:p>
        </p:txBody>
      </p:sp>
      <p:sp>
        <p:nvSpPr>
          <p:cNvPr id="150561" name="AutoShape 33"/>
          <p:cNvSpPr>
            <a:spLocks noChangeArrowheads="1"/>
          </p:cNvSpPr>
          <p:nvPr/>
        </p:nvSpPr>
        <p:spPr bwMode="auto">
          <a:xfrm>
            <a:off x="861261" y="6029791"/>
            <a:ext cx="2597417" cy="2397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000" b="1" dirty="0">
                <a:latin typeface="Verdana" pitchFamily="34" charset="0"/>
              </a:rPr>
              <a:t>(F) Pagos</a:t>
            </a:r>
          </a:p>
        </p:txBody>
      </p:sp>
      <p:sp>
        <p:nvSpPr>
          <p:cNvPr id="150562" name="AutoShape 34"/>
          <p:cNvSpPr>
            <a:spLocks noChangeArrowheads="1"/>
          </p:cNvSpPr>
          <p:nvPr/>
        </p:nvSpPr>
        <p:spPr bwMode="auto">
          <a:xfrm>
            <a:off x="840365" y="6329829"/>
            <a:ext cx="2618314" cy="2397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 algn="ctr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anchor="ctr"/>
          <a:lstStyle/>
          <a:p>
            <a:r>
              <a:rPr lang="es-ES" sz="1000" b="1" dirty="0">
                <a:latin typeface="Verdana" pitchFamily="34" charset="0"/>
              </a:rPr>
              <a:t>(G) Saldo de Obligaciones (D-F)</a:t>
            </a:r>
          </a:p>
        </p:txBody>
      </p:sp>
      <p:sp>
        <p:nvSpPr>
          <p:cNvPr id="150563" name="Text Box 35"/>
          <p:cNvSpPr txBox="1">
            <a:spLocks noChangeArrowheads="1"/>
          </p:cNvSpPr>
          <p:nvPr/>
        </p:nvSpPr>
        <p:spPr bwMode="auto">
          <a:xfrm>
            <a:off x="107504" y="66901"/>
            <a:ext cx="8838281" cy="49244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es-ES" sz="2600" b="1" dirty="0" smtClean="0">
                <a:solidFill>
                  <a:schemeClr val="bg1"/>
                </a:solidFill>
                <a:latin typeface="Verdana" pitchFamily="34" charset="0"/>
              </a:rPr>
              <a:t>Ejecución de gastos: obras, bienes o servicios</a:t>
            </a:r>
            <a:endParaRPr lang="es-ES" sz="2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50564" name="Oval 36"/>
          <p:cNvSpPr>
            <a:spLocks noChangeArrowheads="1"/>
          </p:cNvSpPr>
          <p:nvPr/>
        </p:nvSpPr>
        <p:spPr bwMode="auto">
          <a:xfrm>
            <a:off x="7677150" y="1096476"/>
            <a:ext cx="1193800" cy="627549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Pago </a:t>
            </a:r>
          </a:p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Anticipo</a:t>
            </a:r>
          </a:p>
          <a:p>
            <a:pPr algn="ctr"/>
            <a:endParaRPr lang="es-ES" sz="900" dirty="0">
              <a:latin typeface="Verdana" pitchFamily="34" charset="0"/>
            </a:endParaRPr>
          </a:p>
        </p:txBody>
      </p:sp>
      <p:cxnSp>
        <p:nvCxnSpPr>
          <p:cNvPr id="150565" name="AutoShape 37"/>
          <p:cNvCxnSpPr>
            <a:cxnSpLocks noChangeShapeType="1"/>
            <a:stCxn id="150540" idx="6"/>
            <a:endCxn id="150541" idx="2"/>
          </p:cNvCxnSpPr>
          <p:nvPr/>
        </p:nvCxnSpPr>
        <p:spPr bwMode="auto">
          <a:xfrm>
            <a:off x="3533516" y="1365250"/>
            <a:ext cx="410628" cy="10319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566" name="AutoShape 38"/>
          <p:cNvCxnSpPr>
            <a:cxnSpLocks noChangeShapeType="1"/>
          </p:cNvCxnSpPr>
          <p:nvPr/>
        </p:nvCxnSpPr>
        <p:spPr bwMode="auto">
          <a:xfrm>
            <a:off x="1811079" y="1358561"/>
            <a:ext cx="341312" cy="0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567" name="AutoShape 39"/>
          <p:cNvCxnSpPr>
            <a:cxnSpLocks noChangeShapeType="1"/>
          </p:cNvCxnSpPr>
          <p:nvPr/>
        </p:nvCxnSpPr>
        <p:spPr bwMode="auto">
          <a:xfrm>
            <a:off x="5545931" y="1376363"/>
            <a:ext cx="306388" cy="0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568" name="AutoShape 40"/>
          <p:cNvCxnSpPr>
            <a:cxnSpLocks noChangeShapeType="1"/>
            <a:stCxn id="150564" idx="4"/>
            <a:endCxn id="150543" idx="0"/>
          </p:cNvCxnSpPr>
          <p:nvPr/>
        </p:nvCxnSpPr>
        <p:spPr bwMode="auto">
          <a:xfrm>
            <a:off x="8274050" y="1724025"/>
            <a:ext cx="18368" cy="301540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570" name="AutoShape 42"/>
          <p:cNvCxnSpPr>
            <a:cxnSpLocks noChangeShapeType="1"/>
            <a:stCxn id="150543" idx="4"/>
            <a:endCxn id="150544" idx="0"/>
          </p:cNvCxnSpPr>
          <p:nvPr/>
        </p:nvCxnSpPr>
        <p:spPr bwMode="auto">
          <a:xfrm>
            <a:off x="8292418" y="2891149"/>
            <a:ext cx="20490" cy="274071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571" name="AutoShape 43"/>
          <p:cNvCxnSpPr>
            <a:cxnSpLocks noChangeShapeType="1"/>
            <a:stCxn id="150544" idx="4"/>
            <a:endCxn id="150545" idx="0"/>
          </p:cNvCxnSpPr>
          <p:nvPr/>
        </p:nvCxnSpPr>
        <p:spPr bwMode="auto">
          <a:xfrm>
            <a:off x="8312908" y="3814408"/>
            <a:ext cx="24805" cy="344842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572" name="AutoShape 44"/>
          <p:cNvCxnSpPr>
            <a:cxnSpLocks noChangeShapeType="1"/>
            <a:stCxn id="150545" idx="4"/>
            <a:endCxn id="150546" idx="0"/>
          </p:cNvCxnSpPr>
          <p:nvPr/>
        </p:nvCxnSpPr>
        <p:spPr bwMode="auto">
          <a:xfrm>
            <a:off x="8337713" y="4808438"/>
            <a:ext cx="30222" cy="176717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573" name="AutoShape 45"/>
          <p:cNvCxnSpPr>
            <a:cxnSpLocks noChangeShapeType="1"/>
            <a:stCxn id="150546" idx="4"/>
            <a:endCxn id="150547" idx="0"/>
          </p:cNvCxnSpPr>
          <p:nvPr/>
        </p:nvCxnSpPr>
        <p:spPr bwMode="auto">
          <a:xfrm>
            <a:off x="8367935" y="5634343"/>
            <a:ext cx="0" cy="329151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AutoShape 39"/>
          <p:cNvCxnSpPr>
            <a:cxnSpLocks noChangeShapeType="1"/>
            <a:endCxn id="150564" idx="2"/>
          </p:cNvCxnSpPr>
          <p:nvPr/>
        </p:nvCxnSpPr>
        <p:spPr bwMode="auto">
          <a:xfrm>
            <a:off x="7275513" y="1393242"/>
            <a:ext cx="401637" cy="17009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Oval 5"/>
          <p:cNvSpPr>
            <a:spLocks noChangeArrowheads="1"/>
          </p:cNvSpPr>
          <p:nvPr/>
        </p:nvSpPr>
        <p:spPr bwMode="auto">
          <a:xfrm>
            <a:off x="429953" y="1032329"/>
            <a:ext cx="1381125" cy="665162"/>
          </a:xfrm>
          <a:prstGeom prst="ellipse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lIns="0" tIns="0" rIns="0" bIns="0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Apropiación</a:t>
            </a:r>
          </a:p>
          <a:p>
            <a:pPr algn="ctr"/>
            <a:endParaRPr lang="es-E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algn="ctr"/>
            <a:r>
              <a:rPr lang="es-E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Presupuestal</a:t>
            </a:r>
          </a:p>
        </p:txBody>
      </p:sp>
      <p:grpSp>
        <p:nvGrpSpPr>
          <p:cNvPr id="98" name="97 Grupo"/>
          <p:cNvGrpSpPr/>
          <p:nvPr/>
        </p:nvGrpSpPr>
        <p:grpSpPr>
          <a:xfrm>
            <a:off x="1120515" y="1697491"/>
            <a:ext cx="2740822" cy="3755210"/>
            <a:chOff x="1120515" y="1697491"/>
            <a:chExt cx="3004604" cy="3755210"/>
          </a:xfrm>
        </p:grpSpPr>
        <p:sp>
          <p:nvSpPr>
            <p:cNvPr id="91" name="90 Elipse"/>
            <p:cNvSpPr/>
            <p:nvPr/>
          </p:nvSpPr>
          <p:spPr>
            <a:xfrm>
              <a:off x="3319241" y="4595878"/>
              <a:ext cx="294480" cy="253231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/>
                <a:t>+</a:t>
              </a:r>
              <a:endParaRPr lang="es-CO" dirty="0"/>
            </a:p>
          </p:txBody>
        </p:sp>
        <p:sp>
          <p:nvSpPr>
            <p:cNvPr id="92" name="91 Elipse"/>
            <p:cNvSpPr/>
            <p:nvPr/>
          </p:nvSpPr>
          <p:spPr>
            <a:xfrm>
              <a:off x="3288938" y="5199470"/>
              <a:ext cx="294480" cy="253231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 smtClean="0"/>
                <a:t>+</a:t>
              </a:r>
              <a:endParaRPr lang="es-CO" b="1" dirty="0"/>
            </a:p>
          </p:txBody>
        </p:sp>
        <p:cxnSp>
          <p:nvCxnSpPr>
            <p:cNvPr id="69" name="68 Conector recto de flecha"/>
            <p:cNvCxnSpPr/>
            <p:nvPr/>
          </p:nvCxnSpPr>
          <p:spPr>
            <a:xfrm>
              <a:off x="1171632" y="1824449"/>
              <a:ext cx="2920146" cy="0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75 Conector recto"/>
            <p:cNvCxnSpPr/>
            <p:nvPr/>
          </p:nvCxnSpPr>
          <p:spPr>
            <a:xfrm>
              <a:off x="4066490" y="1810348"/>
              <a:ext cx="58629" cy="3499401"/>
            </a:xfrm>
            <a:prstGeom prst="line">
              <a:avLst/>
            </a:prstGeom>
            <a:ln>
              <a:prstDash val="sysDas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79 Conector recto de flecha"/>
            <p:cNvCxnSpPr>
              <a:stCxn id="99" idx="4"/>
            </p:cNvCxnSpPr>
            <p:nvPr/>
          </p:nvCxnSpPr>
          <p:spPr>
            <a:xfrm flipH="1">
              <a:off x="1120515" y="1697491"/>
              <a:ext cx="1" cy="1555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94 Conector recto de flecha"/>
            <p:cNvCxnSpPr/>
            <p:nvPr/>
          </p:nvCxnSpPr>
          <p:spPr>
            <a:xfrm flipH="1">
              <a:off x="3861337" y="5296220"/>
              <a:ext cx="263782" cy="0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128 Conector recto de flecha"/>
            <p:cNvCxnSpPr/>
            <p:nvPr/>
          </p:nvCxnSpPr>
          <p:spPr>
            <a:xfrm flipH="1">
              <a:off x="3861337" y="4673874"/>
              <a:ext cx="263782" cy="0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5" name="74 Grupo"/>
          <p:cNvGrpSpPr/>
          <p:nvPr/>
        </p:nvGrpSpPr>
        <p:grpSpPr>
          <a:xfrm>
            <a:off x="2627784" y="1696080"/>
            <a:ext cx="2098204" cy="4207833"/>
            <a:chOff x="2797175" y="1696080"/>
            <a:chExt cx="2098204" cy="4207833"/>
          </a:xfrm>
        </p:grpSpPr>
        <p:sp>
          <p:nvSpPr>
            <p:cNvPr id="77" name="Oval 46"/>
            <p:cNvSpPr>
              <a:spLocks noChangeArrowheads="1"/>
            </p:cNvSpPr>
            <p:nvPr/>
          </p:nvSpPr>
          <p:spPr bwMode="auto">
            <a:xfrm>
              <a:off x="3906838" y="4837113"/>
              <a:ext cx="233362" cy="18097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" b="1"/>
                <a:t>+</a:t>
              </a:r>
            </a:p>
          </p:txBody>
        </p:sp>
        <p:sp>
          <p:nvSpPr>
            <p:cNvPr id="78" name="Oval 47"/>
            <p:cNvSpPr>
              <a:spLocks noChangeArrowheads="1"/>
            </p:cNvSpPr>
            <p:nvPr/>
          </p:nvSpPr>
          <p:spPr bwMode="auto">
            <a:xfrm>
              <a:off x="3897313" y="5722938"/>
              <a:ext cx="233362" cy="18097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" b="1"/>
                <a:t>+</a:t>
              </a:r>
            </a:p>
          </p:txBody>
        </p:sp>
        <p:cxnSp>
          <p:nvCxnSpPr>
            <p:cNvPr id="79" name="AutoShape 48"/>
            <p:cNvCxnSpPr>
              <a:cxnSpLocks noChangeShapeType="1"/>
            </p:cNvCxnSpPr>
            <p:nvPr/>
          </p:nvCxnSpPr>
          <p:spPr bwMode="auto">
            <a:xfrm rot="5400000">
              <a:off x="1883569" y="3530403"/>
              <a:ext cx="4149725" cy="490537"/>
            </a:xfrm>
            <a:prstGeom prst="bentConnector2">
              <a:avLst/>
            </a:prstGeom>
            <a:noFill/>
            <a:ln w="38100">
              <a:solidFill>
                <a:srgbClr val="008000"/>
              </a:solidFill>
              <a:prstDash val="sysDash"/>
              <a:miter lim="800000"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1" name="Oval 49"/>
            <p:cNvSpPr>
              <a:spLocks noChangeArrowheads="1"/>
            </p:cNvSpPr>
            <p:nvPr/>
          </p:nvSpPr>
          <p:spPr bwMode="auto">
            <a:xfrm>
              <a:off x="3897313" y="5138738"/>
              <a:ext cx="233362" cy="180975"/>
            </a:xfrm>
            <a:prstGeom prst="ellipse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" b="1"/>
                <a:t>-</a:t>
              </a:r>
            </a:p>
          </p:txBody>
        </p:sp>
        <p:sp>
          <p:nvSpPr>
            <p:cNvPr id="82" name="Line 50"/>
            <p:cNvSpPr>
              <a:spLocks noChangeShapeType="1"/>
            </p:cNvSpPr>
            <p:nvPr/>
          </p:nvSpPr>
          <p:spPr bwMode="auto">
            <a:xfrm flipH="1">
              <a:off x="4203701" y="1696080"/>
              <a:ext cx="691678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ysDash"/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3" name="Line 51"/>
            <p:cNvSpPr>
              <a:spLocks noChangeShapeType="1"/>
            </p:cNvSpPr>
            <p:nvPr/>
          </p:nvSpPr>
          <p:spPr bwMode="auto">
            <a:xfrm flipH="1">
              <a:off x="3716338" y="5364163"/>
              <a:ext cx="487362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ysDash"/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4" name="Line 52"/>
            <p:cNvSpPr>
              <a:spLocks noChangeShapeType="1"/>
            </p:cNvSpPr>
            <p:nvPr/>
          </p:nvSpPr>
          <p:spPr bwMode="auto">
            <a:xfrm flipH="1">
              <a:off x="3700463" y="5094288"/>
              <a:ext cx="503237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ysDash"/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5" name="Line 53"/>
            <p:cNvSpPr>
              <a:spLocks noChangeShapeType="1"/>
            </p:cNvSpPr>
            <p:nvPr/>
          </p:nvSpPr>
          <p:spPr bwMode="auto">
            <a:xfrm flipH="1">
              <a:off x="2797175" y="3698875"/>
              <a:ext cx="1430338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ysDash"/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7" name="Line 54"/>
            <p:cNvSpPr>
              <a:spLocks noChangeShapeType="1"/>
            </p:cNvSpPr>
            <p:nvPr/>
          </p:nvSpPr>
          <p:spPr bwMode="auto">
            <a:xfrm flipV="1">
              <a:off x="4203700" y="3182938"/>
              <a:ext cx="412750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ysDash"/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8" name="Oval 55"/>
            <p:cNvSpPr>
              <a:spLocks noChangeArrowheads="1"/>
            </p:cNvSpPr>
            <p:nvPr/>
          </p:nvSpPr>
          <p:spPr bwMode="auto">
            <a:xfrm>
              <a:off x="3897313" y="3473450"/>
              <a:ext cx="233362" cy="18097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" b="1"/>
                <a:t>+</a:t>
              </a:r>
            </a:p>
          </p:txBody>
        </p:sp>
      </p:grpSp>
      <p:cxnSp>
        <p:nvCxnSpPr>
          <p:cNvPr id="24" name="23 Conector angular"/>
          <p:cNvCxnSpPr>
            <a:endCxn id="150552" idx="1"/>
          </p:cNvCxnSpPr>
          <p:nvPr/>
        </p:nvCxnSpPr>
        <p:spPr>
          <a:xfrm>
            <a:off x="3098569" y="1696082"/>
            <a:ext cx="1473431" cy="1004256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0590" name="150589 Grupo"/>
          <p:cNvGrpSpPr/>
          <p:nvPr/>
        </p:nvGrpSpPr>
        <p:grpSpPr>
          <a:xfrm>
            <a:off x="3419873" y="1712119"/>
            <a:ext cx="3123009" cy="4658179"/>
            <a:chOff x="3419873" y="1712119"/>
            <a:chExt cx="3123009" cy="4658179"/>
          </a:xfrm>
        </p:grpSpPr>
        <p:grpSp>
          <p:nvGrpSpPr>
            <p:cNvPr id="100" name="99 Grupo"/>
            <p:cNvGrpSpPr/>
            <p:nvPr/>
          </p:nvGrpSpPr>
          <p:grpSpPr>
            <a:xfrm>
              <a:off x="3419873" y="1712119"/>
              <a:ext cx="3123009" cy="4658179"/>
              <a:chOff x="3569148" y="1815687"/>
              <a:chExt cx="3123009" cy="4674013"/>
            </a:xfrm>
          </p:grpSpPr>
          <p:sp>
            <p:nvSpPr>
              <p:cNvPr id="101" name="Oval 46"/>
              <p:cNvSpPr>
                <a:spLocks noChangeArrowheads="1"/>
              </p:cNvSpPr>
              <p:nvPr/>
            </p:nvSpPr>
            <p:spPr bwMode="auto">
              <a:xfrm>
                <a:off x="3906838" y="5408613"/>
                <a:ext cx="233362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/>
                  <a:t>+</a:t>
                </a:r>
              </a:p>
            </p:txBody>
          </p:sp>
          <p:sp>
            <p:nvSpPr>
              <p:cNvPr id="103" name="Oval 48"/>
              <p:cNvSpPr>
                <a:spLocks noChangeArrowheads="1"/>
              </p:cNvSpPr>
              <p:nvPr/>
            </p:nvSpPr>
            <p:spPr bwMode="auto">
              <a:xfrm>
                <a:off x="3897313" y="5768975"/>
                <a:ext cx="233362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/>
                  <a:t>-</a:t>
                </a:r>
              </a:p>
            </p:txBody>
          </p:sp>
          <p:sp>
            <p:nvSpPr>
              <p:cNvPr id="104" name="Line 49"/>
              <p:cNvSpPr>
                <a:spLocks noChangeShapeType="1"/>
              </p:cNvSpPr>
              <p:nvPr/>
            </p:nvSpPr>
            <p:spPr bwMode="auto">
              <a:xfrm flipH="1">
                <a:off x="3629425" y="5768975"/>
                <a:ext cx="620997" cy="9264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5" name="Line 50"/>
              <p:cNvSpPr>
                <a:spLocks noChangeShapeType="1"/>
              </p:cNvSpPr>
              <p:nvPr/>
            </p:nvSpPr>
            <p:spPr bwMode="auto">
              <a:xfrm flipV="1">
                <a:off x="4280843" y="3249393"/>
                <a:ext cx="152400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cxnSp>
            <p:nvCxnSpPr>
              <p:cNvPr id="106" name="AutoShape 51"/>
              <p:cNvCxnSpPr>
                <a:cxnSpLocks noChangeShapeType="1"/>
                <a:endCxn id="150542" idx="4"/>
              </p:cNvCxnSpPr>
              <p:nvPr/>
            </p:nvCxnSpPr>
            <p:spPr bwMode="auto">
              <a:xfrm flipV="1">
                <a:off x="4250422" y="1815687"/>
                <a:ext cx="2441735" cy="164239"/>
              </a:xfrm>
              <a:prstGeom prst="bentConnector2">
                <a:avLst/>
              </a:prstGeom>
              <a:noFill/>
              <a:ln w="38100">
                <a:solidFill>
                  <a:schemeClr val="tx2"/>
                </a:solidFill>
                <a:prstDash val="sysDash"/>
                <a:miter lim="800000"/>
                <a:headEnd type="none" w="sm" len="sm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AutoShape 52"/>
              <p:cNvCxnSpPr>
                <a:cxnSpLocks noChangeShapeType="1"/>
              </p:cNvCxnSpPr>
              <p:nvPr/>
            </p:nvCxnSpPr>
            <p:spPr bwMode="auto">
              <a:xfrm rot="5400000">
                <a:off x="1757744" y="3791331"/>
                <a:ext cx="4304082" cy="681274"/>
              </a:xfrm>
              <a:prstGeom prst="bentConnector2">
                <a:avLst/>
              </a:prstGeom>
              <a:noFill/>
              <a:ln w="38100">
                <a:solidFill>
                  <a:schemeClr val="tx2"/>
                </a:solidFill>
                <a:prstDash val="sysDash"/>
                <a:miter lim="800000"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8" name="Oval 53"/>
              <p:cNvSpPr>
                <a:spLocks noChangeArrowheads="1"/>
              </p:cNvSpPr>
              <p:nvPr/>
            </p:nvSpPr>
            <p:spPr bwMode="auto">
              <a:xfrm>
                <a:off x="3897313" y="6308725"/>
                <a:ext cx="233362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/>
                  <a:t>+</a:t>
                </a:r>
              </a:p>
            </p:txBody>
          </p:sp>
        </p:grpSp>
        <p:sp>
          <p:nvSpPr>
            <p:cNvPr id="123" name="Line 49"/>
            <p:cNvSpPr>
              <a:spLocks noChangeShapeType="1"/>
            </p:cNvSpPr>
            <p:nvPr/>
          </p:nvSpPr>
          <p:spPr bwMode="auto">
            <a:xfrm flipH="1" flipV="1">
              <a:off x="3458678" y="5945638"/>
              <a:ext cx="642469" cy="364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prstDash val="sysDash"/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57" name="156 Grupo"/>
          <p:cNvGrpSpPr/>
          <p:nvPr/>
        </p:nvGrpSpPr>
        <p:grpSpPr>
          <a:xfrm>
            <a:off x="1907704" y="1632123"/>
            <a:ext cx="5976664" cy="4882555"/>
            <a:chOff x="1907704" y="1632123"/>
            <a:chExt cx="5976664" cy="4882555"/>
          </a:xfrm>
        </p:grpSpPr>
        <p:grpSp>
          <p:nvGrpSpPr>
            <p:cNvPr id="158" name="157 Grupo"/>
            <p:cNvGrpSpPr/>
            <p:nvPr/>
          </p:nvGrpSpPr>
          <p:grpSpPr>
            <a:xfrm>
              <a:off x="1907704" y="1772816"/>
              <a:ext cx="5976664" cy="4741862"/>
              <a:chOff x="1962150" y="1808163"/>
              <a:chExt cx="5976664" cy="4741862"/>
            </a:xfrm>
          </p:grpSpPr>
          <p:sp>
            <p:nvSpPr>
              <p:cNvPr id="160" name="Oval 46"/>
              <p:cNvSpPr>
                <a:spLocks noChangeArrowheads="1"/>
              </p:cNvSpPr>
              <p:nvPr/>
            </p:nvSpPr>
            <p:spPr bwMode="auto">
              <a:xfrm>
                <a:off x="3906838" y="6038850"/>
                <a:ext cx="233362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/>
                  <a:t>+</a:t>
                </a:r>
              </a:p>
            </p:txBody>
          </p:sp>
          <p:cxnSp>
            <p:nvCxnSpPr>
              <p:cNvPr id="161" name="AutoShape 47"/>
              <p:cNvCxnSpPr>
                <a:cxnSpLocks noChangeShapeType="1"/>
              </p:cNvCxnSpPr>
              <p:nvPr/>
            </p:nvCxnSpPr>
            <p:spPr bwMode="auto">
              <a:xfrm rot="5400000">
                <a:off x="1587501" y="3933825"/>
                <a:ext cx="4741862" cy="490537"/>
              </a:xfrm>
              <a:prstGeom prst="bentConnector2">
                <a:avLst/>
              </a:prstGeom>
              <a:noFill/>
              <a:ln w="38100">
                <a:solidFill>
                  <a:schemeClr val="accent4">
                    <a:lumMod val="50000"/>
                  </a:schemeClr>
                </a:solidFill>
                <a:prstDash val="sysDash"/>
                <a:miter lim="800000"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2" name="Oval 48"/>
              <p:cNvSpPr>
                <a:spLocks noChangeArrowheads="1"/>
              </p:cNvSpPr>
              <p:nvPr/>
            </p:nvSpPr>
            <p:spPr bwMode="auto">
              <a:xfrm>
                <a:off x="3906838" y="6308725"/>
                <a:ext cx="233362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/>
                  <a:t>-</a:t>
                </a:r>
              </a:p>
            </p:txBody>
          </p:sp>
          <p:sp>
            <p:nvSpPr>
              <p:cNvPr id="163" name="Line 49"/>
              <p:cNvSpPr>
                <a:spLocks noChangeShapeType="1"/>
              </p:cNvSpPr>
              <p:nvPr/>
            </p:nvSpPr>
            <p:spPr bwMode="auto">
              <a:xfrm flipH="1">
                <a:off x="3716338" y="6264275"/>
                <a:ext cx="487362" cy="0"/>
              </a:xfrm>
              <a:prstGeom prst="line">
                <a:avLst/>
              </a:prstGeom>
              <a:noFill/>
              <a:ln w="38100">
                <a:solidFill>
                  <a:schemeClr val="accent4">
                    <a:lumMod val="50000"/>
                  </a:schemeClr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64" name="Line 50"/>
              <p:cNvSpPr>
                <a:spLocks noChangeShapeType="1"/>
              </p:cNvSpPr>
              <p:nvPr/>
            </p:nvSpPr>
            <p:spPr bwMode="auto">
              <a:xfrm flipV="1">
                <a:off x="4211638" y="5003800"/>
                <a:ext cx="288925" cy="0"/>
              </a:xfrm>
              <a:prstGeom prst="line">
                <a:avLst/>
              </a:prstGeom>
              <a:noFill/>
              <a:ln w="38100">
                <a:solidFill>
                  <a:schemeClr val="accent4">
                    <a:lumMod val="50000"/>
                  </a:schemeClr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cxnSp>
            <p:nvCxnSpPr>
              <p:cNvPr id="165" name="AutoShape 51"/>
              <p:cNvCxnSpPr>
                <a:cxnSpLocks noChangeShapeType="1"/>
              </p:cNvCxnSpPr>
              <p:nvPr/>
            </p:nvCxnSpPr>
            <p:spPr bwMode="auto">
              <a:xfrm>
                <a:off x="4211638" y="1808163"/>
                <a:ext cx="3727176" cy="0"/>
              </a:xfrm>
              <a:prstGeom prst="straightConnector1">
                <a:avLst/>
              </a:prstGeom>
              <a:noFill/>
              <a:ln w="38100">
                <a:solidFill>
                  <a:schemeClr val="accent4">
                    <a:lumMod val="75000"/>
                  </a:schemeClr>
                </a:solidFill>
                <a:prstDash val="sysDash"/>
                <a:round/>
                <a:headEnd type="none" w="sm" len="sm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6" name="Line 52"/>
              <p:cNvSpPr>
                <a:spLocks noChangeShapeType="1"/>
              </p:cNvSpPr>
              <p:nvPr/>
            </p:nvSpPr>
            <p:spPr bwMode="auto">
              <a:xfrm flipH="1">
                <a:off x="2797175" y="2619375"/>
                <a:ext cx="1414463" cy="0"/>
              </a:xfrm>
              <a:prstGeom prst="line">
                <a:avLst/>
              </a:prstGeom>
              <a:noFill/>
              <a:ln w="38100">
                <a:solidFill>
                  <a:schemeClr val="accent4">
                    <a:lumMod val="50000"/>
                  </a:schemeClr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67" name="Oval 53"/>
              <p:cNvSpPr>
                <a:spLocks noChangeArrowheads="1"/>
              </p:cNvSpPr>
              <p:nvPr/>
            </p:nvSpPr>
            <p:spPr bwMode="auto">
              <a:xfrm>
                <a:off x="1962150" y="2481263"/>
                <a:ext cx="233363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dirty="0"/>
                  <a:t>+</a:t>
                </a:r>
              </a:p>
            </p:txBody>
          </p:sp>
          <p:sp>
            <p:nvSpPr>
              <p:cNvPr id="168" name="Oval 54"/>
              <p:cNvSpPr>
                <a:spLocks noChangeArrowheads="1"/>
              </p:cNvSpPr>
              <p:nvPr/>
            </p:nvSpPr>
            <p:spPr bwMode="auto">
              <a:xfrm>
                <a:off x="2292350" y="2481263"/>
                <a:ext cx="233363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 dirty="0"/>
                  <a:t>-</a:t>
                </a:r>
              </a:p>
            </p:txBody>
          </p:sp>
          <p:sp>
            <p:nvSpPr>
              <p:cNvPr id="169" name="Line 55"/>
              <p:cNvSpPr>
                <a:spLocks noChangeShapeType="1"/>
              </p:cNvSpPr>
              <p:nvPr/>
            </p:nvSpPr>
            <p:spPr bwMode="auto">
              <a:xfrm flipV="1">
                <a:off x="4211638" y="6084888"/>
                <a:ext cx="315912" cy="0"/>
              </a:xfrm>
              <a:prstGeom prst="line">
                <a:avLst/>
              </a:prstGeom>
              <a:noFill/>
              <a:ln w="38100">
                <a:solidFill>
                  <a:schemeClr val="accent4">
                    <a:lumMod val="50000"/>
                  </a:schemeClr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70" name="Oval 56"/>
              <p:cNvSpPr>
                <a:spLocks noChangeArrowheads="1"/>
              </p:cNvSpPr>
              <p:nvPr/>
            </p:nvSpPr>
            <p:spPr bwMode="auto">
              <a:xfrm>
                <a:off x="4211638" y="4733925"/>
                <a:ext cx="233362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/>
                  <a:t>-</a:t>
                </a:r>
              </a:p>
            </p:txBody>
          </p:sp>
          <p:sp>
            <p:nvSpPr>
              <p:cNvPr id="171" name="Oval 57"/>
              <p:cNvSpPr>
                <a:spLocks noChangeArrowheads="1"/>
              </p:cNvSpPr>
              <p:nvPr/>
            </p:nvSpPr>
            <p:spPr bwMode="auto">
              <a:xfrm>
                <a:off x="4211638" y="5815013"/>
                <a:ext cx="233362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/>
                  <a:t>+</a:t>
                </a:r>
              </a:p>
            </p:txBody>
          </p:sp>
        </p:grpSp>
        <p:cxnSp>
          <p:nvCxnSpPr>
            <p:cNvPr id="159" name="158 Conector recto"/>
            <p:cNvCxnSpPr/>
            <p:nvPr/>
          </p:nvCxnSpPr>
          <p:spPr>
            <a:xfrm>
              <a:off x="7851978" y="1632123"/>
              <a:ext cx="32390" cy="140692"/>
            </a:xfrm>
            <a:prstGeom prst="line">
              <a:avLst/>
            </a:prstGeom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171 Grupo"/>
          <p:cNvGrpSpPr/>
          <p:nvPr/>
        </p:nvGrpSpPr>
        <p:grpSpPr>
          <a:xfrm>
            <a:off x="2691152" y="2436167"/>
            <a:ext cx="5049200" cy="1712913"/>
            <a:chOff x="2623434" y="2370166"/>
            <a:chExt cx="5049200" cy="1712913"/>
          </a:xfrm>
        </p:grpSpPr>
        <p:cxnSp>
          <p:nvCxnSpPr>
            <p:cNvPr id="173" name="172 Conector recto"/>
            <p:cNvCxnSpPr/>
            <p:nvPr/>
          </p:nvCxnSpPr>
          <p:spPr>
            <a:xfrm>
              <a:off x="7380312" y="2520950"/>
              <a:ext cx="292322" cy="0"/>
            </a:xfrm>
            <a:prstGeom prst="line">
              <a:avLst/>
            </a:prstGeom>
            <a:noFill/>
            <a:ln w="38100">
              <a:solidFill>
                <a:schemeClr val="bg2">
                  <a:lumMod val="25000"/>
                </a:schemeClr>
              </a:solidFill>
              <a:prstDash val="sysDash"/>
              <a:miter lim="800000"/>
              <a:headEnd type="none" w="sm" len="sm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4" name="173 Grupo"/>
            <p:cNvGrpSpPr/>
            <p:nvPr/>
          </p:nvGrpSpPr>
          <p:grpSpPr>
            <a:xfrm>
              <a:off x="2623434" y="2370166"/>
              <a:ext cx="4719638" cy="1712913"/>
              <a:chOff x="2797175" y="2390775"/>
              <a:chExt cx="4719638" cy="1712913"/>
            </a:xfrm>
          </p:grpSpPr>
          <p:sp>
            <p:nvSpPr>
              <p:cNvPr id="175" name="Line 46"/>
              <p:cNvSpPr>
                <a:spLocks noChangeShapeType="1"/>
              </p:cNvSpPr>
              <p:nvPr/>
            </p:nvSpPr>
            <p:spPr bwMode="auto">
              <a:xfrm flipH="1">
                <a:off x="3713163" y="3467100"/>
                <a:ext cx="487362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25000"/>
                  </a:schemeClr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cxnSp>
            <p:nvCxnSpPr>
              <p:cNvPr id="176" name="AutoShape 47"/>
              <p:cNvCxnSpPr>
                <a:cxnSpLocks noChangeShapeType="1"/>
              </p:cNvCxnSpPr>
              <p:nvPr/>
            </p:nvCxnSpPr>
            <p:spPr bwMode="auto">
              <a:xfrm>
                <a:off x="4211638" y="4103688"/>
                <a:ext cx="3286125" cy="0"/>
              </a:xfrm>
              <a:prstGeom prst="straightConnector1">
                <a:avLst/>
              </a:prstGeom>
              <a:noFill/>
              <a:ln w="38100">
                <a:solidFill>
                  <a:schemeClr val="bg2">
                    <a:lumMod val="25000"/>
                  </a:schemeClr>
                </a:solidFill>
                <a:prstDash val="sysDash"/>
                <a:round/>
                <a:headEnd type="none" w="sm" len="sm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77" name="Line 48"/>
              <p:cNvSpPr>
                <a:spLocks noChangeShapeType="1"/>
              </p:cNvSpPr>
              <p:nvPr/>
            </p:nvSpPr>
            <p:spPr bwMode="auto">
              <a:xfrm flipH="1">
                <a:off x="2797175" y="2619375"/>
                <a:ext cx="1414463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25000"/>
                  </a:schemeClr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78" name="Oval 49"/>
              <p:cNvSpPr>
                <a:spLocks noChangeArrowheads="1"/>
              </p:cNvSpPr>
              <p:nvPr/>
            </p:nvSpPr>
            <p:spPr bwMode="auto">
              <a:xfrm>
                <a:off x="3446463" y="2390775"/>
                <a:ext cx="233362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/>
                  <a:t>+</a:t>
                </a:r>
              </a:p>
            </p:txBody>
          </p:sp>
          <p:sp>
            <p:nvSpPr>
              <p:cNvPr id="179" name="Oval 50"/>
              <p:cNvSpPr>
                <a:spLocks noChangeArrowheads="1"/>
              </p:cNvSpPr>
              <p:nvPr/>
            </p:nvSpPr>
            <p:spPr bwMode="auto">
              <a:xfrm>
                <a:off x="3124200" y="2393950"/>
                <a:ext cx="233363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 dirty="0"/>
                  <a:t>-</a:t>
                </a:r>
              </a:p>
            </p:txBody>
          </p:sp>
          <p:cxnSp>
            <p:nvCxnSpPr>
              <p:cNvPr id="180" name="AutoShape 51"/>
              <p:cNvCxnSpPr>
                <a:cxnSpLocks noChangeShapeType="1"/>
              </p:cNvCxnSpPr>
              <p:nvPr/>
            </p:nvCxnSpPr>
            <p:spPr bwMode="auto">
              <a:xfrm rot="16200000" flipH="1">
                <a:off x="6706395" y="3291709"/>
                <a:ext cx="1582738" cy="1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bg2">
                    <a:lumMod val="25000"/>
                  </a:schemeClr>
                </a:solidFill>
                <a:prstDash val="sysDash"/>
                <a:miter lim="800000"/>
                <a:headEnd type="none" w="sm" len="sm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81" name="Line 52"/>
              <p:cNvSpPr>
                <a:spLocks noChangeShapeType="1"/>
              </p:cNvSpPr>
              <p:nvPr/>
            </p:nvSpPr>
            <p:spPr bwMode="auto">
              <a:xfrm flipH="1">
                <a:off x="2797175" y="2979738"/>
                <a:ext cx="1414463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25000"/>
                  </a:schemeClr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82" name="Line 53"/>
              <p:cNvSpPr>
                <a:spLocks noChangeShapeType="1"/>
              </p:cNvSpPr>
              <p:nvPr/>
            </p:nvSpPr>
            <p:spPr bwMode="auto">
              <a:xfrm flipH="1">
                <a:off x="2797175" y="3698875"/>
                <a:ext cx="1414463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25000"/>
                  </a:schemeClr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83" name="Line 54"/>
              <p:cNvSpPr>
                <a:spLocks noChangeShapeType="1"/>
              </p:cNvSpPr>
              <p:nvPr/>
            </p:nvSpPr>
            <p:spPr bwMode="auto">
              <a:xfrm>
                <a:off x="4200525" y="2619375"/>
                <a:ext cx="11113" cy="1484313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25000"/>
                  </a:schemeClr>
                </a:solidFill>
                <a:prstDash val="sysDash"/>
                <a:round/>
                <a:headEnd type="none" w="sm" len="sm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84" name="Oval 55"/>
              <p:cNvSpPr>
                <a:spLocks noChangeArrowheads="1"/>
              </p:cNvSpPr>
              <p:nvPr/>
            </p:nvSpPr>
            <p:spPr bwMode="auto">
              <a:xfrm>
                <a:off x="3438525" y="2752725"/>
                <a:ext cx="233363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/>
                  <a:t>+</a:t>
                </a:r>
              </a:p>
            </p:txBody>
          </p:sp>
          <p:sp>
            <p:nvSpPr>
              <p:cNvPr id="185" name="Oval 56"/>
              <p:cNvSpPr>
                <a:spLocks noChangeArrowheads="1"/>
              </p:cNvSpPr>
              <p:nvPr/>
            </p:nvSpPr>
            <p:spPr bwMode="auto">
              <a:xfrm>
                <a:off x="3897313" y="3203575"/>
                <a:ext cx="233362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/>
                  <a:t>+</a:t>
                </a:r>
              </a:p>
            </p:txBody>
          </p:sp>
          <p:sp>
            <p:nvSpPr>
              <p:cNvPr id="186" name="Oval 57"/>
              <p:cNvSpPr>
                <a:spLocks noChangeArrowheads="1"/>
              </p:cNvSpPr>
              <p:nvPr/>
            </p:nvSpPr>
            <p:spPr bwMode="auto">
              <a:xfrm>
                <a:off x="3897313" y="3517900"/>
                <a:ext cx="233362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/>
                  <a:t>-</a:t>
                </a:r>
              </a:p>
            </p:txBody>
          </p:sp>
          <p:sp>
            <p:nvSpPr>
              <p:cNvPr id="187" name="Line 58"/>
              <p:cNvSpPr>
                <a:spLocks noChangeShapeType="1"/>
              </p:cNvSpPr>
              <p:nvPr/>
            </p:nvSpPr>
            <p:spPr bwMode="auto">
              <a:xfrm flipH="1" flipV="1">
                <a:off x="6443663" y="3698875"/>
                <a:ext cx="1073150" cy="0"/>
              </a:xfrm>
              <a:prstGeom prst="line">
                <a:avLst/>
              </a:prstGeom>
              <a:noFill/>
              <a:ln w="38100">
                <a:solidFill>
                  <a:schemeClr val="bg2">
                    <a:lumMod val="25000"/>
                  </a:schemeClr>
                </a:solidFill>
                <a:prstDash val="sysDash"/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</p:grpSp>
      </p:grpSp>
      <p:grpSp>
        <p:nvGrpSpPr>
          <p:cNvPr id="188" name="187 Grupo"/>
          <p:cNvGrpSpPr/>
          <p:nvPr/>
        </p:nvGrpSpPr>
        <p:grpSpPr>
          <a:xfrm>
            <a:off x="3458678" y="3632227"/>
            <a:ext cx="4425690" cy="2896491"/>
            <a:chOff x="3553630" y="3663059"/>
            <a:chExt cx="4425690" cy="2896491"/>
          </a:xfrm>
        </p:grpSpPr>
        <p:sp>
          <p:nvSpPr>
            <p:cNvPr id="189" name="Oval 50"/>
            <p:cNvSpPr>
              <a:spLocks noChangeArrowheads="1"/>
            </p:cNvSpPr>
            <p:nvPr/>
          </p:nvSpPr>
          <p:spPr bwMode="auto">
            <a:xfrm>
              <a:off x="3897313" y="5408613"/>
              <a:ext cx="233362" cy="18097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"/>
                <a:t>+</a:t>
              </a:r>
            </a:p>
          </p:txBody>
        </p:sp>
        <p:sp>
          <p:nvSpPr>
            <p:cNvPr id="190" name="Oval 51"/>
            <p:cNvSpPr>
              <a:spLocks noChangeArrowheads="1"/>
            </p:cNvSpPr>
            <p:nvPr/>
          </p:nvSpPr>
          <p:spPr bwMode="auto">
            <a:xfrm>
              <a:off x="3897313" y="5768975"/>
              <a:ext cx="233362" cy="180975"/>
            </a:xfrm>
            <a:prstGeom prst="ellipse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" b="1"/>
                <a:t>-</a:t>
              </a:r>
            </a:p>
          </p:txBody>
        </p:sp>
        <p:sp>
          <p:nvSpPr>
            <p:cNvPr id="191" name="Oval 56"/>
            <p:cNvSpPr>
              <a:spLocks noChangeArrowheads="1"/>
            </p:cNvSpPr>
            <p:nvPr/>
          </p:nvSpPr>
          <p:spPr bwMode="auto">
            <a:xfrm>
              <a:off x="3897313" y="6237312"/>
              <a:ext cx="233362" cy="18097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"/>
                <a:t>+</a:t>
              </a:r>
            </a:p>
          </p:txBody>
        </p:sp>
        <p:cxnSp>
          <p:nvCxnSpPr>
            <p:cNvPr id="192" name="191 Conector recto"/>
            <p:cNvCxnSpPr/>
            <p:nvPr/>
          </p:nvCxnSpPr>
          <p:spPr>
            <a:xfrm>
              <a:off x="7507287" y="3706812"/>
              <a:ext cx="0" cy="409575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192 Conector recto"/>
            <p:cNvCxnSpPr/>
            <p:nvPr/>
          </p:nvCxnSpPr>
          <p:spPr>
            <a:xfrm flipH="1">
              <a:off x="4170363" y="4103688"/>
              <a:ext cx="3336924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193 Conector recto"/>
            <p:cNvCxnSpPr/>
            <p:nvPr/>
          </p:nvCxnSpPr>
          <p:spPr>
            <a:xfrm>
              <a:off x="4170362" y="4103688"/>
              <a:ext cx="0" cy="2455862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194 Conector recto de flecha"/>
            <p:cNvCxnSpPr/>
            <p:nvPr/>
          </p:nvCxnSpPr>
          <p:spPr>
            <a:xfrm flipH="1" flipV="1">
              <a:off x="3575102" y="5648610"/>
              <a:ext cx="595261" cy="8446"/>
            </a:xfrm>
            <a:prstGeom prst="straightConnector1">
              <a:avLst/>
            </a:prstGeom>
            <a:ln w="38100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195 Conector recto de flecha"/>
            <p:cNvCxnSpPr/>
            <p:nvPr/>
          </p:nvCxnSpPr>
          <p:spPr>
            <a:xfrm flipH="1">
              <a:off x="3553630" y="5980112"/>
              <a:ext cx="642133" cy="0"/>
            </a:xfrm>
            <a:prstGeom prst="straightConnector1">
              <a:avLst/>
            </a:prstGeom>
            <a:ln w="38100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196 Conector recto de flecha"/>
            <p:cNvCxnSpPr/>
            <p:nvPr/>
          </p:nvCxnSpPr>
          <p:spPr>
            <a:xfrm flipH="1">
              <a:off x="3575102" y="6525344"/>
              <a:ext cx="591292" cy="0"/>
            </a:xfrm>
            <a:prstGeom prst="straightConnector1">
              <a:avLst/>
            </a:prstGeom>
            <a:ln w="38100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197 Conector recto de flecha"/>
            <p:cNvCxnSpPr/>
            <p:nvPr/>
          </p:nvCxnSpPr>
          <p:spPr>
            <a:xfrm flipH="1">
              <a:off x="6443664" y="3663059"/>
              <a:ext cx="1535656" cy="12798"/>
            </a:xfrm>
            <a:prstGeom prst="straightConnector1">
              <a:avLst/>
            </a:prstGeom>
            <a:ln w="38100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0" name="199 Grupo"/>
          <p:cNvGrpSpPr/>
          <p:nvPr/>
        </p:nvGrpSpPr>
        <p:grpSpPr>
          <a:xfrm>
            <a:off x="3458678" y="2413843"/>
            <a:ext cx="4281674" cy="4035844"/>
            <a:chOff x="3458678" y="2413843"/>
            <a:chExt cx="4281674" cy="4035844"/>
          </a:xfrm>
        </p:grpSpPr>
        <p:grpSp>
          <p:nvGrpSpPr>
            <p:cNvPr id="201" name="200 Grupo"/>
            <p:cNvGrpSpPr/>
            <p:nvPr/>
          </p:nvGrpSpPr>
          <p:grpSpPr>
            <a:xfrm>
              <a:off x="3458678" y="2413843"/>
              <a:ext cx="4281674" cy="4035844"/>
              <a:chOff x="3417701" y="2413843"/>
              <a:chExt cx="4281674" cy="4035844"/>
            </a:xfrm>
          </p:grpSpPr>
          <p:sp>
            <p:nvSpPr>
              <p:cNvPr id="203" name="Oval 48"/>
              <p:cNvSpPr>
                <a:spLocks noChangeArrowheads="1"/>
              </p:cNvSpPr>
              <p:nvPr/>
            </p:nvSpPr>
            <p:spPr bwMode="auto">
              <a:xfrm>
                <a:off x="3870199" y="5848350"/>
                <a:ext cx="233362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/>
                  <a:t>+</a:t>
                </a:r>
              </a:p>
            </p:txBody>
          </p:sp>
          <p:sp>
            <p:nvSpPr>
              <p:cNvPr id="204" name="Oval 49"/>
              <p:cNvSpPr>
                <a:spLocks noChangeArrowheads="1"/>
              </p:cNvSpPr>
              <p:nvPr/>
            </p:nvSpPr>
            <p:spPr bwMode="auto">
              <a:xfrm>
                <a:off x="3887738" y="6257661"/>
                <a:ext cx="233362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 dirty="0"/>
                  <a:t>-</a:t>
                </a:r>
              </a:p>
            </p:txBody>
          </p:sp>
          <p:sp>
            <p:nvSpPr>
              <p:cNvPr id="205" name="Oval 53"/>
              <p:cNvSpPr>
                <a:spLocks noChangeArrowheads="1"/>
              </p:cNvSpPr>
              <p:nvPr/>
            </p:nvSpPr>
            <p:spPr bwMode="auto">
              <a:xfrm>
                <a:off x="7098530" y="4616177"/>
                <a:ext cx="233363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 dirty="0"/>
                  <a:t>-</a:t>
                </a:r>
              </a:p>
            </p:txBody>
          </p:sp>
          <p:sp>
            <p:nvSpPr>
              <p:cNvPr id="206" name="Oval 54"/>
              <p:cNvSpPr>
                <a:spLocks noChangeArrowheads="1"/>
              </p:cNvSpPr>
              <p:nvPr/>
            </p:nvSpPr>
            <p:spPr bwMode="auto">
              <a:xfrm>
                <a:off x="7092280" y="5813425"/>
                <a:ext cx="233362" cy="18097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/>
                  <a:t>+</a:t>
                </a:r>
              </a:p>
            </p:txBody>
          </p:sp>
          <p:sp>
            <p:nvSpPr>
              <p:cNvPr id="207" name="Oval 59"/>
              <p:cNvSpPr>
                <a:spLocks noChangeArrowheads="1"/>
              </p:cNvSpPr>
              <p:nvPr/>
            </p:nvSpPr>
            <p:spPr bwMode="auto">
              <a:xfrm>
                <a:off x="3437174" y="2794000"/>
                <a:ext cx="233363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 dirty="0"/>
                  <a:t>-</a:t>
                </a:r>
              </a:p>
            </p:txBody>
          </p:sp>
          <p:sp>
            <p:nvSpPr>
              <p:cNvPr id="208" name="Oval 60"/>
              <p:cNvSpPr>
                <a:spLocks noChangeArrowheads="1"/>
              </p:cNvSpPr>
              <p:nvPr/>
            </p:nvSpPr>
            <p:spPr bwMode="auto">
              <a:xfrm>
                <a:off x="3430121" y="2413843"/>
                <a:ext cx="233363" cy="180975"/>
              </a:xfrm>
              <a:prstGeom prst="ellipse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s-ES" b="1" dirty="0"/>
                  <a:t>-</a:t>
                </a:r>
              </a:p>
            </p:txBody>
          </p:sp>
          <p:grpSp>
            <p:nvGrpSpPr>
              <p:cNvPr id="209" name="208 Grupo"/>
              <p:cNvGrpSpPr/>
              <p:nvPr/>
            </p:nvGrpSpPr>
            <p:grpSpPr>
              <a:xfrm>
                <a:off x="3417701" y="2692761"/>
                <a:ext cx="4281674" cy="3756926"/>
                <a:chOff x="3417701" y="2692761"/>
                <a:chExt cx="4281674" cy="3756926"/>
              </a:xfrm>
            </p:grpSpPr>
            <p:cxnSp>
              <p:nvCxnSpPr>
                <p:cNvPr id="210" name="209 Conector recto"/>
                <p:cNvCxnSpPr/>
                <p:nvPr/>
              </p:nvCxnSpPr>
              <p:spPr>
                <a:xfrm>
                  <a:off x="7559005" y="2974975"/>
                  <a:ext cx="14287" cy="3184525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210 Conector recto de flecha"/>
                <p:cNvCxnSpPr/>
                <p:nvPr/>
              </p:nvCxnSpPr>
              <p:spPr>
                <a:xfrm flipH="1">
                  <a:off x="7092280" y="4922049"/>
                  <a:ext cx="481012" cy="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211 Conector recto de flecha"/>
                <p:cNvCxnSpPr/>
                <p:nvPr/>
              </p:nvCxnSpPr>
              <p:spPr>
                <a:xfrm flipH="1">
                  <a:off x="7275513" y="2991395"/>
                  <a:ext cx="262457" cy="5557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212 Conector recto"/>
                <p:cNvCxnSpPr/>
                <p:nvPr/>
              </p:nvCxnSpPr>
              <p:spPr>
                <a:xfrm>
                  <a:off x="7566148" y="5229200"/>
                  <a:ext cx="133227" cy="1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213 Conector recto"/>
                <p:cNvCxnSpPr/>
                <p:nvPr/>
              </p:nvCxnSpPr>
              <p:spPr>
                <a:xfrm flipH="1">
                  <a:off x="4211960" y="4084639"/>
                  <a:ext cx="3347045" cy="10318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214 Conector recto"/>
                <p:cNvCxnSpPr/>
                <p:nvPr/>
              </p:nvCxnSpPr>
              <p:spPr>
                <a:xfrm>
                  <a:off x="4233417" y="2692761"/>
                  <a:ext cx="9574" cy="3756925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215 Conector recto de flecha"/>
                <p:cNvCxnSpPr/>
                <p:nvPr/>
              </p:nvCxnSpPr>
              <p:spPr>
                <a:xfrm flipH="1">
                  <a:off x="3417702" y="2692763"/>
                  <a:ext cx="794259" cy="7574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216 Conector recto de flecha"/>
                <p:cNvCxnSpPr/>
                <p:nvPr/>
              </p:nvCxnSpPr>
              <p:spPr>
                <a:xfrm flipH="1" flipV="1">
                  <a:off x="3417702" y="3067464"/>
                  <a:ext cx="793888" cy="1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217 Conector recto de flecha"/>
                <p:cNvCxnSpPr/>
                <p:nvPr/>
              </p:nvCxnSpPr>
              <p:spPr>
                <a:xfrm flipH="1" flipV="1">
                  <a:off x="3417701" y="6149648"/>
                  <a:ext cx="803463" cy="9854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218 Conector recto de flecha"/>
                <p:cNvCxnSpPr/>
                <p:nvPr/>
              </p:nvCxnSpPr>
              <p:spPr>
                <a:xfrm flipH="1" flipV="1">
                  <a:off x="3417702" y="6449685"/>
                  <a:ext cx="793888" cy="2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02" name="201 Conector recto de flecha"/>
            <p:cNvCxnSpPr/>
            <p:nvPr/>
          </p:nvCxnSpPr>
          <p:spPr>
            <a:xfrm flipH="1">
              <a:off x="7118970" y="6149647"/>
              <a:ext cx="481012" cy="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0" name="219 Grupo"/>
          <p:cNvGrpSpPr/>
          <p:nvPr/>
        </p:nvGrpSpPr>
        <p:grpSpPr>
          <a:xfrm>
            <a:off x="6520747" y="3113088"/>
            <a:ext cx="1291613" cy="3231356"/>
            <a:chOff x="6443663" y="3113088"/>
            <a:chExt cx="1291613" cy="3231356"/>
          </a:xfrm>
        </p:grpSpPr>
        <p:cxnSp>
          <p:nvCxnSpPr>
            <p:cNvPr id="221" name="220 Conector recto"/>
            <p:cNvCxnSpPr/>
            <p:nvPr/>
          </p:nvCxnSpPr>
          <p:spPr>
            <a:xfrm>
              <a:off x="7488221" y="6344444"/>
              <a:ext cx="247055" cy="0"/>
            </a:xfrm>
            <a:prstGeom prst="line">
              <a:avLst/>
            </a:prstGeom>
            <a:ln>
              <a:prstDash val="sysDash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222" name="221 Grupo"/>
            <p:cNvGrpSpPr/>
            <p:nvPr/>
          </p:nvGrpSpPr>
          <p:grpSpPr>
            <a:xfrm>
              <a:off x="6443663" y="3113088"/>
              <a:ext cx="1044558" cy="3231356"/>
              <a:chOff x="6443663" y="3113088"/>
              <a:chExt cx="1044558" cy="3231356"/>
            </a:xfrm>
          </p:grpSpPr>
          <p:cxnSp>
            <p:nvCxnSpPr>
              <p:cNvPr id="223" name="222 Conector recto"/>
              <p:cNvCxnSpPr/>
              <p:nvPr/>
            </p:nvCxnSpPr>
            <p:spPr>
              <a:xfrm flipV="1">
                <a:off x="7488221" y="3113088"/>
                <a:ext cx="0" cy="3231356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223 Conector recto de flecha"/>
              <p:cNvCxnSpPr/>
              <p:nvPr/>
            </p:nvCxnSpPr>
            <p:spPr>
              <a:xfrm flipH="1">
                <a:off x="6443663" y="3140968"/>
                <a:ext cx="1044558" cy="0"/>
              </a:xfrm>
              <a:prstGeom prst="straightConnector1">
                <a:avLst/>
              </a:prstGeom>
              <a:ln w="38100"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8851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B953D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150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0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CC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150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50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505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A8486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699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2592388" y="3068638"/>
            <a:ext cx="2052637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539750" y="3068638"/>
            <a:ext cx="2052638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4" name="4 Marcador de contenido"/>
          <p:cNvSpPr>
            <a:spLocks noGrp="1"/>
          </p:cNvSpPr>
          <p:nvPr>
            <p:ph idx="4294967295"/>
          </p:nvPr>
        </p:nvSpPr>
        <p:spPr>
          <a:xfrm>
            <a:off x="683568" y="116632"/>
            <a:ext cx="8352928" cy="9361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2600" b="1" dirty="0" smtClean="0">
                <a:solidFill>
                  <a:srgbClr val="FF0000"/>
                </a:solidFill>
              </a:rPr>
              <a:t>¿Cuál es la tarea que debe atender un analista de las finanzas públicas?</a:t>
            </a:r>
            <a:endParaRPr lang="es-CO" sz="26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s-CO" sz="2600" b="1" dirty="0" smtClean="0">
              <a:solidFill>
                <a:srgbClr val="FF0000"/>
              </a:solidFill>
            </a:endParaRPr>
          </a:p>
          <a:p>
            <a:pPr marL="742950" indent="-742950" algn="just">
              <a:buAutoNum type="arabicPeriod"/>
            </a:pPr>
            <a:endParaRPr lang="es-ES" sz="40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2531" y="1268760"/>
            <a:ext cx="8387915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2168525" indent="-4572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805113" indent="-4572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3441700" indent="-457200" algn="l"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38989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43561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48133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5270500" indent="-457200" fontAlgn="base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sz="2000" b="1" dirty="0" smtClean="0">
                <a:latin typeface="+mn-lt"/>
              </a:rPr>
              <a:t>Debe establecer la </a:t>
            </a:r>
            <a:r>
              <a:rPr lang="es-ES" sz="2000" b="1" dirty="0">
                <a:latin typeface="+mn-lt"/>
              </a:rPr>
              <a:t>realidad actual e histórica de la entidad en los campos socioeconómico, financiero e </a:t>
            </a:r>
            <a:r>
              <a:rPr lang="es-ES" sz="2000" b="1" dirty="0" smtClean="0">
                <a:latin typeface="+mn-lt"/>
              </a:rPr>
              <a:t>institucional, con dos finalidades básicas:</a:t>
            </a:r>
            <a:endParaRPr lang="es-ES" sz="2000" b="1" dirty="0">
              <a:latin typeface="+mn-lt"/>
            </a:endParaRPr>
          </a:p>
          <a:p>
            <a:pPr algn="just"/>
            <a:endParaRPr lang="es-ES" sz="700" b="1" dirty="0">
              <a:latin typeface="+mn-lt"/>
            </a:endParaRPr>
          </a:p>
          <a:p>
            <a:pPr algn="just"/>
            <a:endParaRPr lang="es-ES" sz="700" b="1" dirty="0">
              <a:latin typeface="+mn-lt"/>
            </a:endParaRPr>
          </a:p>
          <a:p>
            <a:pPr marL="354013" lvl="1" algn="just">
              <a:buFont typeface="Wingdings" pitchFamily="2" charset="2"/>
              <a:buChar char="§"/>
              <a:tabLst>
                <a:tab pos="263525" algn="l"/>
              </a:tabLst>
            </a:pPr>
            <a:r>
              <a:rPr lang="es-ES" sz="2000" dirty="0">
                <a:latin typeface="+mn-lt"/>
              </a:rPr>
              <a:t>Tener un conocimiento detallado de los problemas y necesidades </a:t>
            </a:r>
            <a:r>
              <a:rPr lang="es-ES" sz="2000" dirty="0" smtClean="0">
                <a:latin typeface="+mn-lt"/>
              </a:rPr>
              <a:t>del país, región o localidad</a:t>
            </a:r>
            <a:endParaRPr lang="es-ES" sz="2000" dirty="0">
              <a:latin typeface="+mn-lt"/>
            </a:endParaRPr>
          </a:p>
          <a:p>
            <a:pPr lvl="1" algn="just">
              <a:buFont typeface="Wingdings" pitchFamily="2" charset="2"/>
              <a:buChar char="§"/>
              <a:tabLst>
                <a:tab pos="263525" algn="l"/>
              </a:tabLst>
            </a:pPr>
            <a:endParaRPr lang="es-ES" sz="200" dirty="0">
              <a:latin typeface="+mn-lt"/>
            </a:endParaRPr>
          </a:p>
          <a:p>
            <a:pPr marL="354013" lvl="1" algn="just">
              <a:buFont typeface="Wingdings" pitchFamily="2" charset="2"/>
              <a:buChar char="§"/>
              <a:tabLst>
                <a:tab pos="263525" algn="l"/>
              </a:tabLst>
            </a:pPr>
            <a:r>
              <a:rPr lang="es-ES" sz="2000" dirty="0" smtClean="0">
                <a:latin typeface="+mn-lt"/>
              </a:rPr>
              <a:t>Disponer de un estudio que sirva de referencia </a:t>
            </a:r>
            <a:r>
              <a:rPr lang="es-ES" sz="2000" dirty="0">
                <a:latin typeface="+mn-lt"/>
              </a:rPr>
              <a:t>para precisar los recursos, capacidades y potencialidades con que cuenta el ente objeto de análisis</a:t>
            </a:r>
            <a:r>
              <a:rPr lang="es-ES" sz="2000" dirty="0" smtClean="0">
                <a:latin typeface="+mn-lt"/>
              </a:rPr>
              <a:t>.</a:t>
            </a:r>
          </a:p>
          <a:p>
            <a:pPr marL="285750" indent="-285750" algn="just">
              <a:buFont typeface="Wingdings" pitchFamily="2" charset="2"/>
              <a:buChar char="§"/>
              <a:tabLst>
                <a:tab pos="263525" algn="l"/>
              </a:tabLst>
            </a:pPr>
            <a:endParaRPr lang="es-ES" sz="2000" dirty="0" smtClean="0">
              <a:latin typeface="+mn-lt"/>
            </a:endParaRPr>
          </a:p>
          <a:p>
            <a:pPr algn="just"/>
            <a:r>
              <a:rPr lang="es-ES" sz="2000" b="1" dirty="0" smtClean="0">
                <a:latin typeface="+mn-lt"/>
              </a:rPr>
              <a:t>Debe elaborar el diagnóstico a partir de la siguiente estructura:</a:t>
            </a:r>
          </a:p>
          <a:p>
            <a:pPr algn="just"/>
            <a:endParaRPr lang="es-ES" sz="700" b="1" dirty="0" smtClean="0">
              <a:latin typeface="+mn-lt"/>
            </a:endParaRPr>
          </a:p>
          <a:p>
            <a:pPr marL="354013" lvl="1" algn="just">
              <a:buFont typeface="Wingdings" pitchFamily="2" charset="2"/>
              <a:buChar char="§"/>
              <a:tabLst>
                <a:tab pos="263525" algn="l"/>
              </a:tabLst>
            </a:pPr>
            <a:r>
              <a:rPr lang="es-ES" sz="2000" dirty="0">
                <a:latin typeface="+mn-lt"/>
              </a:rPr>
              <a:t>Recopilación de la información económica, patrimonial y presupuestal</a:t>
            </a:r>
          </a:p>
          <a:p>
            <a:pPr marL="354013" lvl="1" algn="just">
              <a:buFont typeface="Wingdings" pitchFamily="2" charset="2"/>
              <a:buChar char="§"/>
              <a:tabLst>
                <a:tab pos="263525" algn="l"/>
              </a:tabLst>
            </a:pPr>
            <a:r>
              <a:rPr lang="es-ES" sz="2000" dirty="0" smtClean="0">
                <a:latin typeface="+mn-lt"/>
              </a:rPr>
              <a:t>Determinación </a:t>
            </a:r>
            <a:r>
              <a:rPr lang="es-ES" sz="2000" dirty="0">
                <a:latin typeface="+mn-lt"/>
              </a:rPr>
              <a:t>de indicadores clave</a:t>
            </a:r>
          </a:p>
          <a:p>
            <a:pPr marL="354013" lvl="1" algn="just">
              <a:buFont typeface="Wingdings" pitchFamily="2" charset="2"/>
              <a:buChar char="§"/>
              <a:tabLst>
                <a:tab pos="263525" algn="l"/>
              </a:tabLst>
            </a:pPr>
            <a:r>
              <a:rPr lang="es-ES" sz="2000" dirty="0" smtClean="0">
                <a:latin typeface="+mn-lt"/>
              </a:rPr>
              <a:t>Análisis </a:t>
            </a:r>
            <a:r>
              <a:rPr lang="es-ES" sz="2000" dirty="0">
                <a:latin typeface="+mn-lt"/>
              </a:rPr>
              <a:t>de resultados</a:t>
            </a:r>
          </a:p>
          <a:p>
            <a:pPr marL="354013" lvl="1" algn="just">
              <a:buFont typeface="Wingdings" pitchFamily="2" charset="2"/>
              <a:buChar char="§"/>
              <a:tabLst>
                <a:tab pos="263525" algn="l"/>
              </a:tabLst>
            </a:pPr>
            <a:endParaRPr lang="es-ES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63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2592388" y="3068638"/>
            <a:ext cx="2052637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539750" y="3068638"/>
            <a:ext cx="2052638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s-CO" sz="1200" dirty="0"/>
          </a:p>
        </p:txBody>
      </p:sp>
      <p:sp>
        <p:nvSpPr>
          <p:cNvPr id="4" name="4 Marcador de contenido"/>
          <p:cNvSpPr>
            <a:spLocks noGrp="1"/>
          </p:cNvSpPr>
          <p:nvPr>
            <p:ph idx="4294967295"/>
          </p:nvPr>
        </p:nvSpPr>
        <p:spPr>
          <a:xfrm>
            <a:off x="683569" y="188640"/>
            <a:ext cx="8352928" cy="5760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2600" b="1" dirty="0" smtClean="0">
                <a:solidFill>
                  <a:srgbClr val="FF0000"/>
                </a:solidFill>
              </a:rPr>
              <a:t>¿Qué busca establecer un analista de las finanzas públicas?</a:t>
            </a:r>
            <a:endParaRPr lang="es-CO" sz="26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s-CO" sz="2600" b="1" dirty="0" smtClean="0">
              <a:solidFill>
                <a:srgbClr val="FF0000"/>
              </a:solidFill>
            </a:endParaRPr>
          </a:p>
          <a:p>
            <a:pPr marL="742950" indent="-742950" algn="just">
              <a:buAutoNum type="arabicPeriod"/>
            </a:pPr>
            <a:endParaRPr lang="es-ES" sz="4000" b="1" dirty="0">
              <a:solidFill>
                <a:srgbClr val="FF000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61775" y="1063768"/>
            <a:ext cx="4374152" cy="480131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Situación de tesorería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Capacidad </a:t>
            </a: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pago (Hoy)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Capacidad de pago CP y LP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Nivel de recursos no comprometidos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Recursos </a:t>
            </a: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del balance (presupuestal)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Excedentes </a:t>
            </a: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financieros (Presupuestal)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Sostenibilidad de la deuda pública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Capacidad de pago de la </a:t>
            </a: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deuda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Solvencia/nivel endeudamiento </a:t>
            </a:r>
            <a:r>
              <a:rPr lang="es-CO" b="1" dirty="0" err="1" smtClean="0">
                <a:solidFill>
                  <a:schemeClr val="tx2">
                    <a:lumMod val="75000"/>
                  </a:schemeClr>
                </a:solidFill>
              </a:rPr>
              <a:t>patrim</a:t>
            </a: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s-CO" b="1" dirty="0">
              <a:solidFill>
                <a:schemeClr val="tx2">
                  <a:lumMod val="75000"/>
                </a:schemeClr>
              </a:solidFill>
            </a:endParaRP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Estructura </a:t>
            </a: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de i</a:t>
            </a: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ngresos y gastos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Capacidad </a:t>
            </a: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para generar ahorro (primario, corriente, operacional)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déficit/superávit Fiscal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Balance primario (cumplimiento de reglas fiscales)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Resultado fiscal (global y ajustado)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Resultado operativo (global y ajustado)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742294" y="1067226"/>
            <a:ext cx="4176464" cy="483209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Transacciones en activos y pasivos (financieros y no financieros)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Variación patrimonial por flujos económicos transaccionales y por otras transacciones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Ganancias/pérdidas por tenencia (activos y pasivos)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Riqueza bruta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Deuda bruta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Esfuerzo fiscal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Elasticidad de ingresos y gastos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Variaciones reales, marginales y elasticidades de ingresos y </a:t>
            </a: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gastos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Valor y respaldo para pasivos pensionales  y </a:t>
            </a: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contingenc</a:t>
            </a:r>
            <a:r>
              <a:rPr lang="es-CO" sz="2000" b="1" dirty="0" smtClean="0">
                <a:solidFill>
                  <a:schemeClr val="tx2">
                    <a:lumMod val="75000"/>
                  </a:schemeClr>
                </a:solidFill>
              </a:rPr>
              <a:t>ias</a:t>
            </a:r>
          </a:p>
          <a:p>
            <a:pPr marL="182563" indent="-182563" algn="just">
              <a:buFont typeface="Wingdings" pitchFamily="2" charset="2"/>
              <a:buChar char="§"/>
            </a:pPr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Estado de recursos con destinación </a:t>
            </a:r>
            <a:r>
              <a:rPr lang="es-CO" b="1" dirty="0" smtClean="0">
                <a:solidFill>
                  <a:schemeClr val="tx2">
                    <a:lumMod val="75000"/>
                  </a:schemeClr>
                </a:solidFill>
              </a:rPr>
              <a:t>especial</a:t>
            </a:r>
            <a:endParaRPr lang="es-CO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2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rgbClr val="C00000"/>
                </a:solidFill>
              </a:rPr>
              <a:t>Una necesidad de la Administración es conocer si se cumple la “regla fiscal”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7310" y="980728"/>
            <a:ext cx="8355170" cy="1080120"/>
          </a:xfrm>
        </p:spPr>
        <p:txBody>
          <a:bodyPr>
            <a:normAutofit/>
          </a:bodyPr>
          <a:lstStyle/>
          <a:p>
            <a:pPr algn="just"/>
            <a:r>
              <a:rPr lang="es-E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</a:t>
            </a: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regla de política fiscal </a:t>
            </a:r>
            <a:r>
              <a:rPr lang="es-E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 Colombia se planteó en </a:t>
            </a: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términos de una función de </a:t>
            </a:r>
            <a:r>
              <a:rPr lang="es-E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reacción, </a:t>
            </a: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tipo Taylor, según la cual la autoridad fiscal reacciona a una meta deseada de mediano plazo, al ciclo económico y a otras desviaciones. La regla asume que la autoridad fiscal tiene como objetivos fundamentales la estabilidad macroeconómica, el crecimiento y el bienestar general</a:t>
            </a:r>
            <a:r>
              <a:rPr lang="es-E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s-E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2060848"/>
            <a:ext cx="828092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/>
              <a:t>Regla fiscal Colombia: B = f { B*, C, O } </a:t>
            </a:r>
          </a:p>
          <a:p>
            <a:pPr algn="just"/>
            <a:endParaRPr lang="es-ES" sz="1200" b="1" i="1" dirty="0" smtClean="0">
              <a:solidFill>
                <a:srgbClr val="C00000"/>
              </a:solidFill>
            </a:endParaRPr>
          </a:p>
          <a:p>
            <a:pPr algn="just"/>
            <a:r>
              <a:rPr lang="es-ES" sz="1200" b="1" i="1" dirty="0" smtClean="0">
                <a:solidFill>
                  <a:srgbClr val="C00000"/>
                </a:solidFill>
              </a:rPr>
              <a:t>B: </a:t>
            </a:r>
            <a:r>
              <a:rPr lang="es-ES" sz="1200" b="1" i="1" dirty="0" smtClean="0"/>
              <a:t>Balance fiscal (instrumento de autoridad)</a:t>
            </a:r>
          </a:p>
          <a:p>
            <a:pPr algn="just"/>
            <a:r>
              <a:rPr lang="es-ES" sz="1200" b="1" i="1" dirty="0" smtClean="0">
                <a:solidFill>
                  <a:srgbClr val="C00000"/>
                </a:solidFill>
              </a:rPr>
              <a:t>B*:  </a:t>
            </a:r>
            <a:r>
              <a:rPr lang="es-ES" sz="1200" b="1" i="1" dirty="0" smtClean="0"/>
              <a:t>Meta </a:t>
            </a:r>
            <a:r>
              <a:rPr lang="es-ES" sz="1200" b="1" i="1" dirty="0"/>
              <a:t>o balance fiscal deseado de mediano plazo, el cual es el ancla de las expectativas sobre la sostenibilidad de sus </a:t>
            </a:r>
            <a:r>
              <a:rPr lang="es-ES" sz="1200" b="1" i="1" dirty="0" smtClean="0"/>
              <a:t>decisiones</a:t>
            </a:r>
          </a:p>
          <a:p>
            <a:pPr algn="just"/>
            <a:r>
              <a:rPr lang="es-ES" sz="1200" b="1" i="1" dirty="0" smtClean="0">
                <a:solidFill>
                  <a:srgbClr val="C00000"/>
                </a:solidFill>
              </a:rPr>
              <a:t>C: </a:t>
            </a:r>
            <a:r>
              <a:rPr lang="es-ES" sz="1200" b="1" i="1" dirty="0" smtClean="0"/>
              <a:t>Medida del </a:t>
            </a:r>
            <a:r>
              <a:rPr lang="es-ES" sz="1200" b="1" i="1" dirty="0"/>
              <a:t>ciclo económico, y O representa otras desviaciones macroeconómicas o sectoriales a las que la autoridad reacciona dependiendo de las particularidades del </a:t>
            </a:r>
            <a:r>
              <a:rPr lang="es-ES" sz="1200" b="1" i="1" dirty="0" smtClean="0"/>
              <a:t>país.</a:t>
            </a:r>
            <a:endParaRPr lang="es-ES" sz="1200" b="1" i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67544" y="3933056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</a:t>
            </a: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regla propuesta para el GNC a partir del año 2011, la cual seguirá y cumplirá la autoridad fiscal ex ante y ex post, en cada </a:t>
            </a:r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momento del tiempo t</a:t>
            </a: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está dada por la siguiente expresión </a:t>
            </a:r>
            <a:r>
              <a:rPr lang="es-ES" sz="1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(las variables son definidas en porcentajes del PIB</a:t>
            </a:r>
            <a:r>
              <a:rPr lang="es-E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):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75556" y="4706536"/>
            <a:ext cx="8064896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i="1" dirty="0" err="1"/>
              <a:t>b</a:t>
            </a:r>
            <a:r>
              <a:rPr lang="es-ES" sz="2800" b="1" i="1" baseline="-25000" dirty="0" err="1"/>
              <a:t>t</a:t>
            </a:r>
            <a:r>
              <a:rPr lang="es-ES" sz="2800" b="1" i="1" dirty="0"/>
              <a:t> = b* + </a:t>
            </a:r>
            <a:r>
              <a:rPr lang="el-GR" sz="2800" b="1" i="1" dirty="0"/>
              <a:t>α</a:t>
            </a:r>
            <a:r>
              <a:rPr lang="es-ES" sz="2800" b="1" i="1" dirty="0" err="1"/>
              <a:t>y</a:t>
            </a:r>
            <a:r>
              <a:rPr lang="es-ES" sz="2800" b="1" i="1" baseline="-25000" dirty="0" err="1"/>
              <a:t>t</a:t>
            </a:r>
            <a:r>
              <a:rPr lang="es-ES" sz="2800" b="1" i="1" dirty="0"/>
              <a:t> + </a:t>
            </a:r>
            <a:r>
              <a:rPr lang="es-ES" sz="2800" b="1" i="1" dirty="0" err="1"/>
              <a:t>ccip</a:t>
            </a:r>
            <a:r>
              <a:rPr lang="es-ES" sz="2800" b="1" i="1" baseline="-25000" dirty="0" err="1"/>
              <a:t>t</a:t>
            </a:r>
            <a:r>
              <a:rPr lang="es-ES" sz="2800" b="1" i="1" dirty="0"/>
              <a:t> </a:t>
            </a:r>
          </a:p>
          <a:p>
            <a:pPr algn="just"/>
            <a:r>
              <a:rPr lang="es-ES" sz="1200" b="1" i="1" dirty="0" smtClean="0"/>
              <a:t>b:</a:t>
            </a:r>
            <a:r>
              <a:rPr lang="es-ES" sz="1200" i="1" dirty="0" smtClean="0"/>
              <a:t> Balance </a:t>
            </a:r>
            <a:r>
              <a:rPr lang="es-ES" sz="1200" i="1" dirty="0"/>
              <a:t>fiscal primario del </a:t>
            </a:r>
            <a:r>
              <a:rPr lang="es-ES" sz="1200" i="1" dirty="0" smtClean="0"/>
              <a:t>GNC</a:t>
            </a:r>
          </a:p>
          <a:p>
            <a:pPr algn="just"/>
            <a:r>
              <a:rPr lang="es-ES" sz="1200" b="1" i="1" dirty="0"/>
              <a:t>b</a:t>
            </a:r>
            <a:r>
              <a:rPr lang="es-ES" sz="1200" b="1" i="1" dirty="0" smtClean="0"/>
              <a:t>*: M</a:t>
            </a:r>
            <a:r>
              <a:rPr lang="es-ES" sz="1200" i="1" dirty="0" smtClean="0"/>
              <a:t>eta </a:t>
            </a:r>
            <a:r>
              <a:rPr lang="es-ES" sz="1200" i="1" dirty="0"/>
              <a:t>de balance fiscal primario del </a:t>
            </a:r>
            <a:r>
              <a:rPr lang="es-ES" sz="1200" i="1" dirty="0" smtClean="0"/>
              <a:t>GNC</a:t>
            </a:r>
          </a:p>
          <a:p>
            <a:pPr algn="just"/>
            <a:r>
              <a:rPr lang="es-ES" sz="1200" b="1" dirty="0" smtClean="0"/>
              <a:t>α: </a:t>
            </a:r>
            <a:r>
              <a:rPr lang="es-ES" sz="1200" dirty="0" smtClean="0"/>
              <a:t>grado de sensibilidad del balance fiscal a la brecha del producto</a:t>
            </a:r>
          </a:p>
          <a:p>
            <a:pPr algn="just"/>
            <a:r>
              <a:rPr lang="es-ES" sz="1200" b="1" i="1" dirty="0" smtClean="0"/>
              <a:t>y: </a:t>
            </a:r>
            <a:r>
              <a:rPr lang="es-ES" sz="1200" dirty="0" smtClean="0"/>
              <a:t>Brecha del producto, </a:t>
            </a:r>
            <a:r>
              <a:rPr lang="es-ES" sz="1200" i="1" dirty="0" smtClean="0"/>
              <a:t>la diferencia entre el PIB observado y el PIB potencial, como porcentaje de este último. </a:t>
            </a:r>
          </a:p>
          <a:p>
            <a:pPr algn="just"/>
            <a:r>
              <a:rPr lang="es-ES" sz="1200" b="1" i="1" dirty="0" err="1" smtClean="0"/>
              <a:t>ccip</a:t>
            </a:r>
            <a:r>
              <a:rPr lang="es-ES" sz="1200" b="1" i="1" dirty="0" smtClean="0"/>
              <a:t>:</a:t>
            </a:r>
            <a:r>
              <a:rPr lang="es-ES" sz="1200" i="1" dirty="0" smtClean="0"/>
              <a:t>  Componente </a:t>
            </a:r>
            <a:r>
              <a:rPr lang="es-ES" sz="1200" i="1" dirty="0"/>
              <a:t>cíclico de los ingresos petroleros que recibe el </a:t>
            </a:r>
            <a:r>
              <a:rPr lang="es-ES" sz="1200" i="1" dirty="0" smtClean="0"/>
              <a:t>GNC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44714" y="6309320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 smtClean="0"/>
              <a:t>Tomado del BR, DNP y MHCP: La regla fiscal (2010)</a:t>
            </a:r>
            <a:endParaRPr lang="es-CO" sz="1200" b="1" dirty="0"/>
          </a:p>
        </p:txBody>
      </p:sp>
    </p:spTree>
    <p:extLst>
      <p:ext uri="{BB962C8B-B14F-4D97-AF65-F5344CB8AC3E}">
        <p14:creationId xmlns:p14="http://schemas.microsoft.com/office/powerpoint/2010/main" val="388235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43285" y="116632"/>
            <a:ext cx="7966146" cy="1226974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762000">
              <a:defRPr/>
            </a:pPr>
            <a:r>
              <a:rPr lang="es-ES_tradnl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D</a:t>
            </a:r>
            <a:r>
              <a:rPr lang="es-ES_tradnl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esintegración normativa y operativa del  </a:t>
            </a:r>
          </a:p>
          <a:p>
            <a:pPr algn="ctr" defTabSz="762000">
              <a:defRPr/>
            </a:pPr>
            <a:r>
              <a:rPr lang="es-ES_tradnl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sistema </a:t>
            </a:r>
            <a:r>
              <a:rPr lang="es-ES_tradnl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contable </a:t>
            </a:r>
            <a:r>
              <a:rPr lang="es-ES_tradnl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público colombiano</a:t>
            </a:r>
            <a:endParaRPr lang="es-ES_tradnl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903611" y="4184629"/>
            <a:ext cx="3097212" cy="55306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defTabSz="762000"/>
            <a:r>
              <a:rPr lang="es-ES_tradnl" sz="1600" b="1" dirty="0" smtClean="0">
                <a:solidFill>
                  <a:schemeClr val="bg1"/>
                </a:solidFill>
              </a:rPr>
              <a:t>Contabilidad financiera</a:t>
            </a:r>
          </a:p>
          <a:p>
            <a:pPr algn="ctr" defTabSz="762000"/>
            <a:r>
              <a:rPr lang="es-ES_tradnl" sz="1600" b="1" dirty="0" smtClean="0">
                <a:solidFill>
                  <a:schemeClr val="bg1"/>
                </a:solidFill>
              </a:rPr>
              <a:t>(patrimonial)</a:t>
            </a:r>
            <a:endParaRPr lang="es-ES_tradnl" sz="1600" b="1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536555" y="4264309"/>
            <a:ext cx="2811413" cy="3937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762000">
              <a:defRPr/>
            </a:pPr>
            <a:r>
              <a:rPr lang="es-ES_tradnl" sz="1400" b="1" dirty="0">
                <a:solidFill>
                  <a:schemeClr val="bg1"/>
                </a:solidFill>
                <a:latin typeface="Arial" pitchFamily="34" charset="0"/>
              </a:rPr>
              <a:t>Contabilidad </a:t>
            </a:r>
            <a:r>
              <a:rPr lang="es-ES_tradnl" sz="1400" b="1" dirty="0" smtClean="0">
                <a:solidFill>
                  <a:schemeClr val="bg1"/>
                </a:solidFill>
                <a:latin typeface="Arial" pitchFamily="34" charset="0"/>
              </a:rPr>
              <a:t>Presupuestal</a:t>
            </a:r>
            <a:endParaRPr lang="es-ES_tradnl" sz="14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74305" y="5265362"/>
            <a:ext cx="1512168" cy="552215"/>
          </a:xfrm>
          <a:prstGeom prst="rect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0488" tIns="44450" rIns="90488" bIns="44450" anchor="ctr"/>
          <a:lstStyle/>
          <a:p>
            <a:pPr algn="ctr" defTabSz="762000">
              <a:defRPr/>
            </a:pPr>
            <a:endParaRPr lang="es-ES_tradnl" sz="12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ctr" defTabSz="762000"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Arial" pitchFamily="34" charset="0"/>
              </a:rPr>
              <a:t>Proceso </a:t>
            </a:r>
            <a:r>
              <a:rPr lang="es-ES_tradnl" sz="1200" b="1" dirty="0">
                <a:solidFill>
                  <a:schemeClr val="bg1"/>
                </a:solidFill>
                <a:latin typeface="Arial" pitchFamily="34" charset="0"/>
              </a:rPr>
              <a:t>contable </a:t>
            </a:r>
          </a:p>
          <a:p>
            <a:pPr algn="ctr" defTabSz="762000">
              <a:defRPr/>
            </a:pPr>
            <a:r>
              <a:rPr lang="es-ES_tradnl" sz="1200" b="1" dirty="0">
                <a:solidFill>
                  <a:schemeClr val="bg1"/>
                </a:solidFill>
                <a:latin typeface="Arial" pitchFamily="34" charset="0"/>
              </a:rPr>
              <a:t>Individual  (ECP)</a:t>
            </a:r>
          </a:p>
          <a:p>
            <a:pPr algn="ctr" defTabSz="762000">
              <a:defRPr/>
            </a:pPr>
            <a:endParaRPr lang="es-ES_tradnl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61620" y="5265362"/>
            <a:ext cx="1569069" cy="552216"/>
          </a:xfrm>
          <a:prstGeom prst="rect">
            <a:avLst/>
          </a:prstGeom>
          <a:solidFill>
            <a:schemeClr val="tx2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0488" tIns="44450" rIns="90488" bIns="44450" anchor="ctr"/>
          <a:lstStyle/>
          <a:p>
            <a:pPr algn="ctr" defTabSz="762000"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Arial" pitchFamily="34" charset="0"/>
              </a:rPr>
              <a:t>Proceso de</a:t>
            </a:r>
          </a:p>
          <a:p>
            <a:pPr algn="ctr" defTabSz="762000"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Arial" pitchFamily="34" charset="0"/>
              </a:rPr>
              <a:t>Consolidación </a:t>
            </a:r>
            <a:endParaRPr lang="es-ES_tradnl" sz="1200" b="1" dirty="0">
              <a:solidFill>
                <a:schemeClr val="bg1"/>
              </a:solidFill>
              <a:latin typeface="Arial" pitchFamily="34" charset="0"/>
            </a:endParaRPr>
          </a:p>
          <a:p>
            <a:pPr algn="ctr" defTabSz="762000">
              <a:defRPr/>
            </a:pPr>
            <a:r>
              <a:rPr lang="es-ES_tradnl" sz="1200" b="1" dirty="0">
                <a:solidFill>
                  <a:schemeClr val="bg1"/>
                </a:solidFill>
                <a:latin typeface="Arial" pitchFamily="34" charset="0"/>
              </a:rPr>
              <a:t>de los EF 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923100" y="5179175"/>
            <a:ext cx="1657350" cy="57403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0488" tIns="44450" rIns="90488" bIns="44450" anchor="ctr"/>
          <a:lstStyle/>
          <a:p>
            <a:pPr algn="ctr" defTabSz="762000">
              <a:defRPr/>
            </a:pPr>
            <a:r>
              <a:rPr lang="es-ES_tradnl" sz="1100" b="1" dirty="0">
                <a:solidFill>
                  <a:schemeClr val="bg1"/>
                </a:solidFill>
                <a:latin typeface="Arial" pitchFamily="34" charset="0"/>
              </a:rPr>
              <a:t>Ejecución del </a:t>
            </a:r>
          </a:p>
          <a:p>
            <a:pPr algn="ctr" defTabSz="762000">
              <a:defRPr/>
            </a:pPr>
            <a:r>
              <a:rPr lang="es-ES_tradnl" sz="1100" b="1" dirty="0">
                <a:solidFill>
                  <a:schemeClr val="bg1"/>
                </a:solidFill>
                <a:latin typeface="Arial" pitchFamily="34" charset="0"/>
              </a:rPr>
              <a:t>presupuesto de </a:t>
            </a:r>
          </a:p>
          <a:p>
            <a:pPr algn="ctr" defTabSz="762000">
              <a:defRPr/>
            </a:pPr>
            <a:r>
              <a:rPr lang="es-ES_tradnl" sz="1100" b="1" dirty="0">
                <a:solidFill>
                  <a:schemeClr val="bg1"/>
                </a:solidFill>
                <a:latin typeface="Arial" pitchFamily="34" charset="0"/>
              </a:rPr>
              <a:t>Ingresos</a:t>
            </a:r>
          </a:p>
        </p:txBody>
      </p:sp>
      <p:sp>
        <p:nvSpPr>
          <p:cNvPr id="6152" name="Line 13"/>
          <p:cNvSpPr>
            <a:spLocks noChangeShapeType="1"/>
          </p:cNvSpPr>
          <p:nvPr/>
        </p:nvSpPr>
        <p:spPr bwMode="auto">
          <a:xfrm flipH="1">
            <a:off x="1624994" y="4755773"/>
            <a:ext cx="917575" cy="509588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 sz="1400"/>
          </a:p>
        </p:txBody>
      </p:sp>
      <p:sp>
        <p:nvSpPr>
          <p:cNvPr id="6153" name="Line 13"/>
          <p:cNvSpPr>
            <a:spLocks noChangeShapeType="1"/>
          </p:cNvSpPr>
          <p:nvPr/>
        </p:nvSpPr>
        <p:spPr bwMode="auto">
          <a:xfrm>
            <a:off x="2561620" y="4755773"/>
            <a:ext cx="719137" cy="509588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 sz="140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32850" y="5179175"/>
            <a:ext cx="1655762" cy="57403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0488" tIns="44450" rIns="90488" bIns="44450" anchor="ctr"/>
          <a:lstStyle/>
          <a:p>
            <a:pPr algn="ctr" defTabSz="762000">
              <a:defRPr/>
            </a:pPr>
            <a:r>
              <a:rPr lang="es-ES_tradnl" sz="1100" b="1" dirty="0">
                <a:solidFill>
                  <a:schemeClr val="bg1"/>
                </a:solidFill>
                <a:latin typeface="Arial" pitchFamily="34" charset="0"/>
              </a:rPr>
              <a:t>Ejecución del </a:t>
            </a:r>
          </a:p>
          <a:p>
            <a:pPr algn="ctr" defTabSz="762000">
              <a:defRPr/>
            </a:pPr>
            <a:r>
              <a:rPr lang="es-ES_tradnl" sz="1100" b="1" dirty="0">
                <a:solidFill>
                  <a:schemeClr val="bg1"/>
                </a:solidFill>
                <a:latin typeface="Arial" pitchFamily="34" charset="0"/>
              </a:rPr>
              <a:t>presupuesto de </a:t>
            </a:r>
          </a:p>
          <a:p>
            <a:pPr algn="ctr" defTabSz="762000">
              <a:defRPr/>
            </a:pPr>
            <a:r>
              <a:rPr lang="es-ES_tradnl" sz="1100" b="1" dirty="0">
                <a:solidFill>
                  <a:schemeClr val="bg1"/>
                </a:solidFill>
                <a:latin typeface="Arial" pitchFamily="34" charset="0"/>
              </a:rPr>
              <a:t>Gastos</a:t>
            </a:r>
          </a:p>
        </p:txBody>
      </p:sp>
      <p:sp>
        <p:nvSpPr>
          <p:cNvPr id="6155" name="Line 13"/>
          <p:cNvSpPr>
            <a:spLocks noChangeShapeType="1"/>
          </p:cNvSpPr>
          <p:nvPr/>
        </p:nvSpPr>
        <p:spPr bwMode="auto">
          <a:xfrm flipH="1">
            <a:off x="5781937" y="4668000"/>
            <a:ext cx="917575" cy="509588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6156" name="Line 13"/>
          <p:cNvSpPr>
            <a:spLocks noChangeShapeType="1"/>
          </p:cNvSpPr>
          <p:nvPr/>
        </p:nvSpPr>
        <p:spPr bwMode="auto">
          <a:xfrm>
            <a:off x="6716975" y="4668000"/>
            <a:ext cx="720725" cy="509588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8" name="17 CuadroTexto"/>
          <p:cNvSpPr txBox="1"/>
          <p:nvPr/>
        </p:nvSpPr>
        <p:spPr>
          <a:xfrm>
            <a:off x="361558" y="3664033"/>
            <a:ext cx="4164800" cy="2831544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   Régimen </a:t>
            </a:r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de Contabilidad Pública</a:t>
            </a:r>
          </a:p>
          <a:p>
            <a:pPr>
              <a:defRPr/>
            </a:pPr>
            <a:endParaRPr lang="es-CO" sz="1600" dirty="0"/>
          </a:p>
          <a:p>
            <a:pPr>
              <a:defRPr/>
            </a:pPr>
            <a:endParaRPr lang="es-CO" sz="1600" dirty="0"/>
          </a:p>
          <a:p>
            <a:pPr>
              <a:defRPr/>
            </a:pPr>
            <a:endParaRPr lang="es-CO" sz="1600" dirty="0"/>
          </a:p>
          <a:p>
            <a:pPr>
              <a:defRPr/>
            </a:pPr>
            <a:endParaRPr lang="es-CO" sz="1600" dirty="0"/>
          </a:p>
          <a:p>
            <a:pPr>
              <a:defRPr/>
            </a:pPr>
            <a:endParaRPr lang="es-CO" sz="1600" dirty="0"/>
          </a:p>
          <a:p>
            <a:pPr>
              <a:defRPr/>
            </a:pPr>
            <a:endParaRPr lang="es-CO" sz="1600" dirty="0"/>
          </a:p>
          <a:p>
            <a:pPr>
              <a:defRPr/>
            </a:pPr>
            <a:endParaRPr lang="es-CO" sz="1600" dirty="0"/>
          </a:p>
          <a:p>
            <a:pPr>
              <a:defRPr/>
            </a:pPr>
            <a:endParaRPr lang="es-CO" sz="1600" dirty="0"/>
          </a:p>
          <a:p>
            <a:pPr algn="ctr">
              <a:defRPr/>
            </a:pPr>
            <a:r>
              <a:rPr lang="es-CO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Normalización</a:t>
            </a:r>
          </a:p>
          <a:p>
            <a:pPr algn="ctr">
              <a:defRPr/>
            </a:pPr>
            <a:r>
              <a:rPr lang="es-CO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Contaduría General de la Nación (CGN)</a:t>
            </a:r>
            <a:endParaRPr lang="es-CO" sz="2800" dirty="0">
              <a:latin typeface="Arial Black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685150" y="3639690"/>
            <a:ext cx="4270074" cy="2785378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s-CO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Manual de Contabilidad Presupuestal</a:t>
            </a:r>
          </a:p>
          <a:p>
            <a:pPr>
              <a:defRPr/>
            </a:pPr>
            <a:endParaRPr lang="es-CO" dirty="0"/>
          </a:p>
          <a:p>
            <a:pPr>
              <a:defRPr/>
            </a:pPr>
            <a:endParaRPr lang="es-CO" dirty="0"/>
          </a:p>
          <a:p>
            <a:pPr>
              <a:defRPr/>
            </a:pPr>
            <a:endParaRPr lang="es-CO" dirty="0"/>
          </a:p>
          <a:p>
            <a:pPr>
              <a:defRPr/>
            </a:pPr>
            <a:endParaRPr lang="es-CO" dirty="0"/>
          </a:p>
          <a:p>
            <a:pPr>
              <a:defRPr/>
            </a:pPr>
            <a:endParaRPr lang="es-CO" dirty="0"/>
          </a:p>
          <a:p>
            <a:pPr>
              <a:defRPr/>
            </a:pPr>
            <a:endParaRPr lang="es-CO" dirty="0"/>
          </a:p>
          <a:p>
            <a:pPr algn="ctr">
              <a:defRPr/>
            </a:pPr>
            <a:endParaRPr lang="es-CO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pPr algn="ctr">
              <a:defRPr/>
            </a:pPr>
            <a:r>
              <a:rPr lang="es-CO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Normalización Contraloría </a:t>
            </a:r>
            <a:r>
              <a:rPr lang="es-CO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General de la República (CGR)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61558" y="1484784"/>
            <a:ext cx="857056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1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C.P.N. </a:t>
            </a:r>
            <a:r>
              <a:rPr lang="es-CO" sz="1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“ARTICULO 354.</a:t>
            </a:r>
            <a:r>
              <a:rPr lang="es-CO" sz="1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es-CO" sz="1400" i="1" dirty="0" smtClean="0">
                <a:latin typeface="Arial" pitchFamily="34" charset="0"/>
                <a:cs typeface="Arial" pitchFamily="34" charset="0"/>
              </a:rPr>
              <a:t>Habrá </a:t>
            </a:r>
            <a:r>
              <a:rPr lang="es-CO" sz="1400" i="1" dirty="0">
                <a:latin typeface="Arial" pitchFamily="34" charset="0"/>
                <a:cs typeface="Arial" pitchFamily="34" charset="0"/>
              </a:rPr>
              <a:t>un Contador General, funcionario de la rama ejecutiva, quien llevará la contabilidad general de la Nación y consolidará ésta con la de sus entidades descentralizadas territorialmente o por servicios, cualquiera que sea el orden al que pertenezcan, </a:t>
            </a:r>
            <a:r>
              <a:rPr lang="es-CO" sz="1400" i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excepto la referente a la ejecución del Presupuesto, cuya competencia se atribuye a la Contraloría</a:t>
            </a:r>
            <a:r>
              <a:rPr lang="es-CO" sz="14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defRPr/>
            </a:pPr>
            <a:endParaRPr lang="es-CO" sz="800" i="1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s-CO" sz="1400" i="1" dirty="0">
                <a:latin typeface="Arial" pitchFamily="34" charset="0"/>
                <a:cs typeface="Arial" pitchFamily="34" charset="0"/>
              </a:rPr>
              <a:t>Corresponden al Contador General las funciones de uniformar, centralizar y consolidar la contabilidad pública, elaborar el balance general y determinar las normas contables que deben regir en el país, conforme a la ley</a:t>
            </a:r>
            <a:r>
              <a:rPr lang="es-CO" sz="1400" i="1" dirty="0" smtClean="0">
                <a:latin typeface="Arial" pitchFamily="34" charset="0"/>
                <a:cs typeface="Arial" pitchFamily="34" charset="0"/>
              </a:rPr>
              <a:t>”. </a:t>
            </a:r>
            <a:r>
              <a:rPr lang="es-CO" sz="1400" b="1" dirty="0" smtClean="0">
                <a:latin typeface="Arial" pitchFamily="34" charset="0"/>
                <a:cs typeface="Arial" pitchFamily="34" charset="0"/>
              </a:rPr>
              <a:t>(Subrayado fuera de texto)</a:t>
            </a:r>
            <a:endParaRPr lang="es-CO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817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2379</TotalTime>
  <Words>2016</Words>
  <Application>Microsoft Office PowerPoint</Application>
  <PresentationFormat>Presentación en pantalla (4:3)</PresentationFormat>
  <Paragraphs>520</Paragraphs>
  <Slides>50</Slides>
  <Notes>14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50</vt:i4>
      </vt:variant>
    </vt:vector>
  </HeadingPairs>
  <TitlesOfParts>
    <vt:vector size="52" baseType="lpstr"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Una necesidad de la Administración es conocer si se cumple la “regla fiscal”</vt:lpstr>
      <vt:lpstr>Presentación de PowerPoint</vt:lpstr>
      <vt:lpstr>Principales diferencias operativas de la contabilidad pública frente a la contabilidad privada</vt:lpstr>
      <vt:lpstr>Presentación de PowerPoint</vt:lpstr>
      <vt:lpstr>Presentación de PowerPoint</vt:lpstr>
      <vt:lpstr>Presentación de PowerPoint</vt:lpstr>
      <vt:lpstr>Fuente: Contaduría General de la Nación</vt:lpstr>
      <vt:lpstr>Presentación de PowerPoint</vt:lpstr>
      <vt:lpstr>Fuente: Contaduría General de la Nación</vt:lpstr>
      <vt:lpstr>Presentación de PowerPoint</vt:lpstr>
      <vt:lpstr>Fuente: Contaduría General de la Nación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Castañeda Monroy</dc:creator>
  <cp:lastModifiedBy>Jorge Castañeda Monroy</cp:lastModifiedBy>
  <cp:revision>81</cp:revision>
  <dcterms:created xsi:type="dcterms:W3CDTF">2013-04-10T21:56:46Z</dcterms:created>
  <dcterms:modified xsi:type="dcterms:W3CDTF">2013-04-16T22:33:41Z</dcterms:modified>
</cp:coreProperties>
</file>