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sldIdLst>
    <p:sldId id="314" r:id="rId2"/>
    <p:sldId id="326" r:id="rId3"/>
    <p:sldId id="321" r:id="rId4"/>
    <p:sldId id="316" r:id="rId5"/>
    <p:sldId id="315" r:id="rId6"/>
    <p:sldId id="318" r:id="rId7"/>
    <p:sldId id="327" r:id="rId8"/>
    <p:sldId id="323" r:id="rId9"/>
    <p:sldId id="324"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 id="309" r:id="rId28"/>
    <p:sldId id="310" r:id="rId29"/>
    <p:sldId id="311" r:id="rId30"/>
    <p:sldId id="312" r:id="rId31"/>
    <p:sldId id="313" r:id="rId32"/>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18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308" y="-24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Libro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
          <c:y val="5.0925925925925923E-2"/>
          <c:w val="0.93888888888888888"/>
          <c:h val="0.7866531787693205"/>
        </c:manualLayout>
      </c:layout>
      <c:pie3DChart>
        <c:varyColors val="1"/>
        <c:ser>
          <c:idx val="0"/>
          <c:order val="0"/>
          <c:explosion val="27"/>
          <c:dPt>
            <c:idx val="0"/>
            <c:bubble3D val="0"/>
            <c:explosion val="4"/>
            <c:spPr>
              <a:solidFill>
                <a:schemeClr val="accent2">
                  <a:lumMod val="60000"/>
                  <a:lumOff val="40000"/>
                </a:schemeClr>
              </a:solidFill>
            </c:spPr>
          </c:dPt>
          <c:dPt>
            <c:idx val="1"/>
            <c:bubble3D val="0"/>
            <c:spPr>
              <a:solidFill>
                <a:schemeClr val="accent2">
                  <a:lumMod val="75000"/>
                </a:schemeClr>
              </a:solidFill>
            </c:spPr>
          </c:dPt>
          <c:dPt>
            <c:idx val="2"/>
            <c:bubble3D val="0"/>
            <c:spPr>
              <a:solidFill>
                <a:schemeClr val="accent4">
                  <a:lumMod val="60000"/>
                  <a:lumOff val="40000"/>
                </a:schemeClr>
              </a:solidFill>
            </c:spPr>
          </c:dPt>
          <c:dLbls>
            <c:dLblPos val="ctr"/>
            <c:showLegendKey val="0"/>
            <c:showVal val="1"/>
            <c:showCatName val="0"/>
            <c:showSerName val="0"/>
            <c:showPercent val="0"/>
            <c:showBubbleSize val="0"/>
            <c:showLeaderLines val="1"/>
          </c:dLbls>
          <c:cat>
            <c:strRef>
              <c:f>Hoja1!$C$4:$C$7</c:f>
              <c:strCache>
                <c:ptCount val="4"/>
                <c:pt idx="0">
                  <c:v>Fase I</c:v>
                </c:pt>
                <c:pt idx="1">
                  <c:v>Fse II</c:v>
                </c:pt>
                <c:pt idx="2">
                  <c:v>Fase III</c:v>
                </c:pt>
                <c:pt idx="3">
                  <c:v>Fase IV</c:v>
                </c:pt>
              </c:strCache>
            </c:strRef>
          </c:cat>
          <c:val>
            <c:numRef>
              <c:f>Hoja1!$D$4:$D$7</c:f>
              <c:numCache>
                <c:formatCode>0%</c:formatCode>
                <c:ptCount val="4"/>
                <c:pt idx="0">
                  <c:v>0.26</c:v>
                </c:pt>
                <c:pt idx="1">
                  <c:v>0.53</c:v>
                </c:pt>
                <c:pt idx="2">
                  <c:v>0.13</c:v>
                </c:pt>
                <c:pt idx="3">
                  <c:v>0.08</c:v>
                </c:pt>
              </c:numCache>
            </c:numRef>
          </c:val>
        </c:ser>
        <c:dLbls>
          <c:dLblPos val="ctr"/>
          <c:showLegendKey val="0"/>
          <c:showVal val="1"/>
          <c:showCatName val="0"/>
          <c:showSerName val="0"/>
          <c:showPercent val="0"/>
          <c:showBubbleSize val="0"/>
          <c:showLeaderLines val="1"/>
        </c:dLbls>
      </c:pie3DChart>
    </c:plotArea>
    <c:legend>
      <c:legendPos val="b"/>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026B4F-5683-474A-801C-98142C2D7458}" type="datetimeFigureOut">
              <a:rPr lang="es-CO" smtClean="0"/>
              <a:t>15/05/2014</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48F40E-61E6-4B62-ADDB-63DB36E85265}" type="slidenum">
              <a:rPr lang="es-CO" smtClean="0"/>
              <a:t>‹Nº›</a:t>
            </a:fld>
            <a:endParaRPr lang="es-CO"/>
          </a:p>
        </p:txBody>
      </p:sp>
    </p:spTree>
    <p:extLst>
      <p:ext uri="{BB962C8B-B14F-4D97-AF65-F5344CB8AC3E}">
        <p14:creationId xmlns:p14="http://schemas.microsoft.com/office/powerpoint/2010/main" val="709702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48F5167-11CB-47A5-81FE-D8D9D7E1450B}" type="slidenum">
              <a:rPr lang="es-CO" smtClean="0"/>
              <a:t>2</a:t>
            </a:fld>
            <a:endParaRPr lang="es-CO"/>
          </a:p>
        </p:txBody>
      </p:sp>
    </p:spTree>
    <p:extLst>
      <p:ext uri="{BB962C8B-B14F-4D97-AF65-F5344CB8AC3E}">
        <p14:creationId xmlns:p14="http://schemas.microsoft.com/office/powerpoint/2010/main" val="1868299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C2138198-CFC5-4EA4-84F5-58E53DD40CB8}" type="datetimeFigureOut">
              <a:rPr lang="es-CO" smtClean="0">
                <a:solidFill>
                  <a:srgbClr val="303030">
                    <a:lumMod val="90000"/>
                    <a:lumOff val="10000"/>
                  </a:srgbClr>
                </a:solidFill>
              </a:rPr>
              <a:pPr/>
              <a:t>15/05/2014</a:t>
            </a:fld>
            <a:endParaRPr lang="es-CO" dirty="0">
              <a:solidFill>
                <a:srgbClr val="303030">
                  <a:lumMod val="90000"/>
                  <a:lumOff val="10000"/>
                </a:srgbClr>
              </a:solidFill>
            </a:endParaRPr>
          </a:p>
        </p:txBody>
      </p:sp>
      <p:sp>
        <p:nvSpPr>
          <p:cNvPr id="5" name="4 Marcador de pie de página"/>
          <p:cNvSpPr>
            <a:spLocks noGrp="1"/>
          </p:cNvSpPr>
          <p:nvPr>
            <p:ph type="ftr" sz="quarter" idx="11"/>
          </p:nvPr>
        </p:nvSpPr>
        <p:spPr/>
        <p:txBody>
          <a:bodyPr/>
          <a:lstStyle/>
          <a:p>
            <a:endParaRPr lang="es-CO" dirty="0">
              <a:solidFill>
                <a:srgbClr val="303030">
                  <a:lumMod val="90000"/>
                  <a:lumOff val="10000"/>
                </a:srgbClr>
              </a:solidFill>
            </a:endParaRPr>
          </a:p>
        </p:txBody>
      </p:sp>
      <p:sp>
        <p:nvSpPr>
          <p:cNvPr id="6" name="5 Marcador de número de diapositiva"/>
          <p:cNvSpPr>
            <a:spLocks noGrp="1"/>
          </p:cNvSpPr>
          <p:nvPr>
            <p:ph type="sldNum" sz="quarter" idx="12"/>
          </p:nvPr>
        </p:nvSpPr>
        <p:spPr/>
        <p:txBody>
          <a:bodyPr/>
          <a:lstStyle/>
          <a:p>
            <a:fld id="{FFD06E41-7E4B-4D16-8B1A-B4BC88EBF079}" type="slidenum">
              <a:rPr lang="es-CO" smtClean="0">
                <a:solidFill>
                  <a:prstClr val="black">
                    <a:lumMod val="85000"/>
                    <a:lumOff val="15000"/>
                  </a:prstClr>
                </a:solidFill>
              </a:rPr>
              <a:pPr/>
              <a:t>‹Nº›</a:t>
            </a:fld>
            <a:endParaRPr lang="es-CO" dirty="0">
              <a:solidFill>
                <a:prstClr val="black">
                  <a:lumMod val="85000"/>
                  <a:lumOff val="15000"/>
                </a:prstClr>
              </a:solidFill>
            </a:endParaRPr>
          </a:p>
        </p:txBody>
      </p:sp>
    </p:spTree>
    <p:extLst>
      <p:ext uri="{BB962C8B-B14F-4D97-AF65-F5344CB8AC3E}">
        <p14:creationId xmlns:p14="http://schemas.microsoft.com/office/powerpoint/2010/main" val="11472528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C2138198-CFC5-4EA4-84F5-58E53DD40CB8}" type="datetimeFigureOut">
              <a:rPr lang="es-CO" smtClean="0">
                <a:solidFill>
                  <a:srgbClr val="303030">
                    <a:lumMod val="90000"/>
                    <a:lumOff val="10000"/>
                  </a:srgbClr>
                </a:solidFill>
              </a:rPr>
              <a:pPr/>
              <a:t>15/05/2014</a:t>
            </a:fld>
            <a:endParaRPr lang="es-CO" dirty="0">
              <a:solidFill>
                <a:srgbClr val="303030">
                  <a:lumMod val="90000"/>
                  <a:lumOff val="10000"/>
                </a:srgbClr>
              </a:solidFill>
            </a:endParaRPr>
          </a:p>
        </p:txBody>
      </p:sp>
      <p:sp>
        <p:nvSpPr>
          <p:cNvPr id="5" name="4 Marcador de pie de página"/>
          <p:cNvSpPr>
            <a:spLocks noGrp="1"/>
          </p:cNvSpPr>
          <p:nvPr>
            <p:ph type="ftr" sz="quarter" idx="11"/>
          </p:nvPr>
        </p:nvSpPr>
        <p:spPr/>
        <p:txBody>
          <a:bodyPr/>
          <a:lstStyle/>
          <a:p>
            <a:endParaRPr lang="es-CO" dirty="0">
              <a:solidFill>
                <a:srgbClr val="303030">
                  <a:lumMod val="90000"/>
                  <a:lumOff val="10000"/>
                </a:srgbClr>
              </a:solidFill>
            </a:endParaRPr>
          </a:p>
        </p:txBody>
      </p:sp>
      <p:sp>
        <p:nvSpPr>
          <p:cNvPr id="6" name="5 Marcador de número de diapositiva"/>
          <p:cNvSpPr>
            <a:spLocks noGrp="1"/>
          </p:cNvSpPr>
          <p:nvPr>
            <p:ph type="sldNum" sz="quarter" idx="12"/>
          </p:nvPr>
        </p:nvSpPr>
        <p:spPr/>
        <p:txBody>
          <a:bodyPr/>
          <a:lstStyle/>
          <a:p>
            <a:fld id="{FFD06E41-7E4B-4D16-8B1A-B4BC88EBF079}" type="slidenum">
              <a:rPr lang="es-CO" smtClean="0">
                <a:solidFill>
                  <a:prstClr val="black">
                    <a:lumMod val="85000"/>
                    <a:lumOff val="15000"/>
                  </a:prstClr>
                </a:solidFill>
              </a:rPr>
              <a:pPr/>
              <a:t>‹Nº›</a:t>
            </a:fld>
            <a:endParaRPr lang="es-CO" dirty="0">
              <a:solidFill>
                <a:prstClr val="black">
                  <a:lumMod val="85000"/>
                  <a:lumOff val="15000"/>
                </a:prstClr>
              </a:solidFill>
            </a:endParaRPr>
          </a:p>
        </p:txBody>
      </p:sp>
    </p:spTree>
    <p:extLst>
      <p:ext uri="{BB962C8B-B14F-4D97-AF65-F5344CB8AC3E}">
        <p14:creationId xmlns:p14="http://schemas.microsoft.com/office/powerpoint/2010/main" val="4121544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C2138198-CFC5-4EA4-84F5-58E53DD40CB8}" type="datetimeFigureOut">
              <a:rPr lang="es-CO" smtClean="0">
                <a:solidFill>
                  <a:srgbClr val="303030">
                    <a:lumMod val="90000"/>
                    <a:lumOff val="10000"/>
                  </a:srgbClr>
                </a:solidFill>
              </a:rPr>
              <a:pPr/>
              <a:t>15/05/2014</a:t>
            </a:fld>
            <a:endParaRPr lang="es-CO" dirty="0">
              <a:solidFill>
                <a:srgbClr val="303030">
                  <a:lumMod val="90000"/>
                  <a:lumOff val="10000"/>
                </a:srgbClr>
              </a:solidFill>
            </a:endParaRPr>
          </a:p>
        </p:txBody>
      </p:sp>
      <p:sp>
        <p:nvSpPr>
          <p:cNvPr id="5" name="4 Marcador de pie de página"/>
          <p:cNvSpPr>
            <a:spLocks noGrp="1"/>
          </p:cNvSpPr>
          <p:nvPr>
            <p:ph type="ftr" sz="quarter" idx="11"/>
          </p:nvPr>
        </p:nvSpPr>
        <p:spPr/>
        <p:txBody>
          <a:bodyPr/>
          <a:lstStyle/>
          <a:p>
            <a:endParaRPr lang="es-CO" dirty="0">
              <a:solidFill>
                <a:srgbClr val="303030">
                  <a:lumMod val="90000"/>
                  <a:lumOff val="10000"/>
                </a:srgbClr>
              </a:solidFill>
            </a:endParaRPr>
          </a:p>
        </p:txBody>
      </p:sp>
      <p:sp>
        <p:nvSpPr>
          <p:cNvPr id="6" name="5 Marcador de número de diapositiva"/>
          <p:cNvSpPr>
            <a:spLocks noGrp="1"/>
          </p:cNvSpPr>
          <p:nvPr>
            <p:ph type="sldNum" sz="quarter" idx="12"/>
          </p:nvPr>
        </p:nvSpPr>
        <p:spPr/>
        <p:txBody>
          <a:bodyPr/>
          <a:lstStyle/>
          <a:p>
            <a:fld id="{FFD06E41-7E4B-4D16-8B1A-B4BC88EBF079}" type="slidenum">
              <a:rPr lang="es-CO" smtClean="0">
                <a:solidFill>
                  <a:prstClr val="black">
                    <a:lumMod val="85000"/>
                    <a:lumOff val="15000"/>
                  </a:prstClr>
                </a:solidFill>
              </a:rPr>
              <a:pPr/>
              <a:t>‹Nº›</a:t>
            </a:fld>
            <a:endParaRPr lang="es-CO" dirty="0">
              <a:solidFill>
                <a:prstClr val="black">
                  <a:lumMod val="85000"/>
                  <a:lumOff val="15000"/>
                </a:prstClr>
              </a:solidFill>
            </a:endParaRPr>
          </a:p>
        </p:txBody>
      </p:sp>
    </p:spTree>
    <p:extLst>
      <p:ext uri="{BB962C8B-B14F-4D97-AF65-F5344CB8AC3E}">
        <p14:creationId xmlns:p14="http://schemas.microsoft.com/office/powerpoint/2010/main" val="25476053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8" name="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7944" y="-1539552"/>
            <a:ext cx="6319610" cy="6223567"/>
          </a:xfrm>
          <a:prstGeom prst="rect">
            <a:avLst/>
          </a:prstGeom>
          <a:noFill/>
          <a:ln>
            <a:noFill/>
          </a:ln>
          <a:effectLst>
            <a:glow rad="127000">
              <a:schemeClr val="accent1">
                <a:alpha val="0"/>
              </a:schemeClr>
            </a:glow>
          </a:effectLst>
        </p:spPr>
      </p:pic>
      <p:sp>
        <p:nvSpPr>
          <p:cNvPr id="9" name="8 Rectángulo"/>
          <p:cNvSpPr/>
          <p:nvPr/>
        </p:nvSpPr>
        <p:spPr>
          <a:xfrm>
            <a:off x="4067944" y="-1534779"/>
            <a:ext cx="6319610" cy="6223567"/>
          </a:xfrm>
          <a:prstGeom prst="rect">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1 Título"/>
          <p:cNvSpPr>
            <a:spLocks noGrp="1"/>
          </p:cNvSpPr>
          <p:nvPr>
            <p:ph type="title"/>
          </p:nvPr>
        </p:nvSpPr>
        <p:spPr/>
        <p:txBody>
          <a:bodyPr>
            <a:noAutofit/>
          </a:bodyPr>
          <a:lstStyle>
            <a:lvl1pPr algn="l">
              <a:defRPr sz="4000" b="1" cap="small" baseline="0">
                <a:solidFill>
                  <a:srgbClr val="FF6600"/>
                </a:solidFill>
                <a:latin typeface="Century Gothic" pitchFamily="34" charset="0"/>
              </a:defRPr>
            </a:lvl1pPr>
          </a:lstStyle>
          <a:p>
            <a:r>
              <a:rPr lang="es-ES" dirty="0" smtClean="0"/>
              <a:t>Haga clic para modificar el estilo de título del patrón</a:t>
            </a:r>
            <a:endParaRPr lang="es-CO" dirty="0"/>
          </a:p>
        </p:txBody>
      </p:sp>
      <p:sp>
        <p:nvSpPr>
          <p:cNvPr id="3" name="2 Marcador de contenido"/>
          <p:cNvSpPr>
            <a:spLocks noGrp="1"/>
          </p:cNvSpPr>
          <p:nvPr>
            <p:ph idx="1"/>
          </p:nvPr>
        </p:nvSpPr>
        <p:spPr/>
        <p:txBody>
          <a:bodyPr/>
          <a:lstStyle>
            <a:lvl1pPr>
              <a:defRPr>
                <a:solidFill>
                  <a:srgbClr val="336699"/>
                </a:solidFill>
                <a:latin typeface="Berlin Sans FB" pitchFamily="34" charset="0"/>
              </a:defRPr>
            </a:lvl1pPr>
            <a:lvl2pPr>
              <a:defRPr>
                <a:solidFill>
                  <a:srgbClr val="336699"/>
                </a:solidFill>
                <a:latin typeface="Berlin Sans FB" pitchFamily="34" charset="0"/>
              </a:defRPr>
            </a:lvl2pPr>
            <a:lvl3pPr>
              <a:defRPr>
                <a:solidFill>
                  <a:srgbClr val="336699"/>
                </a:solidFill>
                <a:latin typeface="Berlin Sans FB" pitchFamily="34" charset="0"/>
              </a:defRPr>
            </a:lvl3pPr>
            <a:lvl4pPr>
              <a:defRPr>
                <a:solidFill>
                  <a:srgbClr val="336699"/>
                </a:solidFill>
                <a:latin typeface="Berlin Sans FB" pitchFamily="34" charset="0"/>
              </a:defRPr>
            </a:lvl4pPr>
            <a:lvl5pPr>
              <a:defRPr>
                <a:solidFill>
                  <a:srgbClr val="336699"/>
                </a:solidFill>
                <a:latin typeface="Berlin Sans FB" pitchFamily="34" charset="0"/>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4" name="3 Marcador de fecha"/>
          <p:cNvSpPr>
            <a:spLocks noGrp="1"/>
          </p:cNvSpPr>
          <p:nvPr>
            <p:ph type="dt" sz="half" idx="10"/>
          </p:nvPr>
        </p:nvSpPr>
        <p:spPr/>
        <p:txBody>
          <a:bodyPr/>
          <a:lstStyle/>
          <a:p>
            <a:fld id="{C2138198-CFC5-4EA4-84F5-58E53DD40CB8}" type="datetimeFigureOut">
              <a:rPr lang="es-CO" smtClean="0">
                <a:solidFill>
                  <a:srgbClr val="303030">
                    <a:lumMod val="90000"/>
                    <a:lumOff val="10000"/>
                  </a:srgbClr>
                </a:solidFill>
              </a:rPr>
              <a:pPr/>
              <a:t>15/05/2014</a:t>
            </a:fld>
            <a:endParaRPr lang="es-CO" dirty="0">
              <a:solidFill>
                <a:srgbClr val="303030">
                  <a:lumMod val="90000"/>
                  <a:lumOff val="10000"/>
                </a:srgbClr>
              </a:solidFill>
            </a:endParaRPr>
          </a:p>
        </p:txBody>
      </p:sp>
      <p:sp>
        <p:nvSpPr>
          <p:cNvPr id="5" name="4 Marcador de pie de página"/>
          <p:cNvSpPr>
            <a:spLocks noGrp="1"/>
          </p:cNvSpPr>
          <p:nvPr>
            <p:ph type="ftr" sz="quarter" idx="11"/>
          </p:nvPr>
        </p:nvSpPr>
        <p:spPr/>
        <p:txBody>
          <a:bodyPr/>
          <a:lstStyle/>
          <a:p>
            <a:endParaRPr lang="es-CO" dirty="0">
              <a:solidFill>
                <a:srgbClr val="303030">
                  <a:lumMod val="90000"/>
                  <a:lumOff val="10000"/>
                </a:srgbClr>
              </a:solidFill>
            </a:endParaRPr>
          </a:p>
        </p:txBody>
      </p:sp>
      <p:sp>
        <p:nvSpPr>
          <p:cNvPr id="6" name="5 Marcador de número de diapositiva"/>
          <p:cNvSpPr>
            <a:spLocks noGrp="1"/>
          </p:cNvSpPr>
          <p:nvPr>
            <p:ph type="sldNum" sz="quarter" idx="12"/>
          </p:nvPr>
        </p:nvSpPr>
        <p:spPr/>
        <p:txBody>
          <a:bodyPr/>
          <a:lstStyle/>
          <a:p>
            <a:fld id="{FFD06E41-7E4B-4D16-8B1A-B4BC88EBF079}" type="slidenum">
              <a:rPr lang="es-CO" smtClean="0">
                <a:solidFill>
                  <a:prstClr val="black">
                    <a:lumMod val="85000"/>
                    <a:lumOff val="15000"/>
                  </a:prstClr>
                </a:solidFill>
              </a:rPr>
              <a:pPr/>
              <a:t>‹Nº›</a:t>
            </a:fld>
            <a:endParaRPr lang="es-CO" dirty="0">
              <a:solidFill>
                <a:prstClr val="black">
                  <a:lumMod val="85000"/>
                  <a:lumOff val="15000"/>
                </a:prstClr>
              </a:solidFill>
            </a:endParaRPr>
          </a:p>
        </p:txBody>
      </p:sp>
      <p:sp>
        <p:nvSpPr>
          <p:cNvPr id="10" name="9 CuadroTexto"/>
          <p:cNvSpPr txBox="1"/>
          <p:nvPr/>
        </p:nvSpPr>
        <p:spPr>
          <a:xfrm>
            <a:off x="0" y="6623774"/>
            <a:ext cx="9144000" cy="276999"/>
          </a:xfrm>
          <a:prstGeom prst="rect">
            <a:avLst/>
          </a:prstGeom>
          <a:solidFill>
            <a:srgbClr val="FF6600"/>
          </a:solidFill>
        </p:spPr>
        <p:txBody>
          <a:bodyPr wrap="square" rtlCol="0">
            <a:spAutoFit/>
          </a:bodyPr>
          <a:lstStyle/>
          <a:p>
            <a:pPr algn="ctr"/>
            <a:r>
              <a:rPr lang="es-CO" sz="1200" b="1" cap="small" dirty="0" smtClean="0">
                <a:solidFill>
                  <a:schemeClr val="bg1"/>
                </a:solidFill>
                <a:latin typeface="Century Gothic" pitchFamily="34" charset="0"/>
              </a:rPr>
              <a:t>Área de Contabilidad Gerencial – Pontificia Universidad Javeriana</a:t>
            </a:r>
            <a:endParaRPr lang="es-CO" sz="1200" b="1" cap="small" dirty="0">
              <a:solidFill>
                <a:schemeClr val="bg1"/>
              </a:solidFill>
              <a:latin typeface="Century Gothic" pitchFamily="34" charset="0"/>
            </a:endParaRPr>
          </a:p>
        </p:txBody>
      </p:sp>
    </p:spTree>
    <p:extLst>
      <p:ext uri="{BB962C8B-B14F-4D97-AF65-F5344CB8AC3E}">
        <p14:creationId xmlns:p14="http://schemas.microsoft.com/office/powerpoint/2010/main" val="13105307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2138198-CFC5-4EA4-84F5-58E53DD40CB8}" type="datetimeFigureOut">
              <a:rPr lang="es-CO" smtClean="0">
                <a:solidFill>
                  <a:srgbClr val="303030">
                    <a:lumMod val="90000"/>
                    <a:lumOff val="10000"/>
                  </a:srgbClr>
                </a:solidFill>
              </a:rPr>
              <a:pPr/>
              <a:t>15/05/2014</a:t>
            </a:fld>
            <a:endParaRPr lang="es-CO" dirty="0">
              <a:solidFill>
                <a:srgbClr val="303030">
                  <a:lumMod val="90000"/>
                  <a:lumOff val="10000"/>
                </a:srgbClr>
              </a:solidFill>
            </a:endParaRPr>
          </a:p>
        </p:txBody>
      </p:sp>
      <p:sp>
        <p:nvSpPr>
          <p:cNvPr id="5" name="4 Marcador de pie de página"/>
          <p:cNvSpPr>
            <a:spLocks noGrp="1"/>
          </p:cNvSpPr>
          <p:nvPr>
            <p:ph type="ftr" sz="quarter" idx="11"/>
          </p:nvPr>
        </p:nvSpPr>
        <p:spPr/>
        <p:txBody>
          <a:bodyPr/>
          <a:lstStyle/>
          <a:p>
            <a:endParaRPr lang="es-CO" dirty="0">
              <a:solidFill>
                <a:srgbClr val="303030">
                  <a:lumMod val="90000"/>
                  <a:lumOff val="10000"/>
                </a:srgbClr>
              </a:solidFill>
            </a:endParaRPr>
          </a:p>
        </p:txBody>
      </p:sp>
      <p:sp>
        <p:nvSpPr>
          <p:cNvPr id="6" name="5 Marcador de número de diapositiva"/>
          <p:cNvSpPr>
            <a:spLocks noGrp="1"/>
          </p:cNvSpPr>
          <p:nvPr>
            <p:ph type="sldNum" sz="quarter" idx="12"/>
          </p:nvPr>
        </p:nvSpPr>
        <p:spPr/>
        <p:txBody>
          <a:bodyPr/>
          <a:lstStyle/>
          <a:p>
            <a:fld id="{FFD06E41-7E4B-4D16-8B1A-B4BC88EBF079}" type="slidenum">
              <a:rPr lang="es-CO" smtClean="0">
                <a:solidFill>
                  <a:prstClr val="black">
                    <a:lumMod val="85000"/>
                    <a:lumOff val="15000"/>
                  </a:prstClr>
                </a:solidFill>
              </a:rPr>
              <a:pPr/>
              <a:t>‹Nº›</a:t>
            </a:fld>
            <a:endParaRPr lang="es-CO" dirty="0">
              <a:solidFill>
                <a:prstClr val="black">
                  <a:lumMod val="85000"/>
                  <a:lumOff val="15000"/>
                </a:prstClr>
              </a:solidFill>
            </a:endParaRPr>
          </a:p>
        </p:txBody>
      </p:sp>
    </p:spTree>
    <p:extLst>
      <p:ext uri="{BB962C8B-B14F-4D97-AF65-F5344CB8AC3E}">
        <p14:creationId xmlns:p14="http://schemas.microsoft.com/office/powerpoint/2010/main" val="835606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C2138198-CFC5-4EA4-84F5-58E53DD40CB8}" type="datetimeFigureOut">
              <a:rPr lang="es-CO" smtClean="0">
                <a:solidFill>
                  <a:srgbClr val="303030">
                    <a:lumMod val="90000"/>
                    <a:lumOff val="10000"/>
                  </a:srgbClr>
                </a:solidFill>
              </a:rPr>
              <a:pPr/>
              <a:t>15/05/2014</a:t>
            </a:fld>
            <a:endParaRPr lang="es-CO" dirty="0">
              <a:solidFill>
                <a:srgbClr val="303030">
                  <a:lumMod val="90000"/>
                  <a:lumOff val="10000"/>
                </a:srgbClr>
              </a:solidFill>
            </a:endParaRPr>
          </a:p>
        </p:txBody>
      </p:sp>
      <p:sp>
        <p:nvSpPr>
          <p:cNvPr id="6" name="5 Marcador de pie de página"/>
          <p:cNvSpPr>
            <a:spLocks noGrp="1"/>
          </p:cNvSpPr>
          <p:nvPr>
            <p:ph type="ftr" sz="quarter" idx="11"/>
          </p:nvPr>
        </p:nvSpPr>
        <p:spPr/>
        <p:txBody>
          <a:bodyPr/>
          <a:lstStyle/>
          <a:p>
            <a:endParaRPr lang="es-CO" dirty="0">
              <a:solidFill>
                <a:srgbClr val="303030">
                  <a:lumMod val="90000"/>
                  <a:lumOff val="10000"/>
                </a:srgbClr>
              </a:solidFill>
            </a:endParaRPr>
          </a:p>
        </p:txBody>
      </p:sp>
      <p:sp>
        <p:nvSpPr>
          <p:cNvPr id="7" name="6 Marcador de número de diapositiva"/>
          <p:cNvSpPr>
            <a:spLocks noGrp="1"/>
          </p:cNvSpPr>
          <p:nvPr>
            <p:ph type="sldNum" sz="quarter" idx="12"/>
          </p:nvPr>
        </p:nvSpPr>
        <p:spPr/>
        <p:txBody>
          <a:bodyPr/>
          <a:lstStyle/>
          <a:p>
            <a:fld id="{FFD06E41-7E4B-4D16-8B1A-B4BC88EBF079}" type="slidenum">
              <a:rPr lang="es-CO" smtClean="0">
                <a:solidFill>
                  <a:prstClr val="black">
                    <a:lumMod val="85000"/>
                    <a:lumOff val="15000"/>
                  </a:prstClr>
                </a:solidFill>
              </a:rPr>
              <a:pPr/>
              <a:t>‹Nº›</a:t>
            </a:fld>
            <a:endParaRPr lang="es-CO" dirty="0">
              <a:solidFill>
                <a:prstClr val="black">
                  <a:lumMod val="85000"/>
                  <a:lumOff val="15000"/>
                </a:prstClr>
              </a:solidFill>
            </a:endParaRPr>
          </a:p>
        </p:txBody>
      </p:sp>
    </p:spTree>
    <p:extLst>
      <p:ext uri="{BB962C8B-B14F-4D97-AF65-F5344CB8AC3E}">
        <p14:creationId xmlns:p14="http://schemas.microsoft.com/office/powerpoint/2010/main" val="19189901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C2138198-CFC5-4EA4-84F5-58E53DD40CB8}" type="datetimeFigureOut">
              <a:rPr lang="es-CO" smtClean="0">
                <a:solidFill>
                  <a:srgbClr val="303030">
                    <a:lumMod val="90000"/>
                    <a:lumOff val="10000"/>
                  </a:srgbClr>
                </a:solidFill>
              </a:rPr>
              <a:pPr/>
              <a:t>15/05/2014</a:t>
            </a:fld>
            <a:endParaRPr lang="es-CO" dirty="0">
              <a:solidFill>
                <a:srgbClr val="303030">
                  <a:lumMod val="90000"/>
                  <a:lumOff val="10000"/>
                </a:srgbClr>
              </a:solidFill>
            </a:endParaRPr>
          </a:p>
        </p:txBody>
      </p:sp>
      <p:sp>
        <p:nvSpPr>
          <p:cNvPr id="8" name="7 Marcador de pie de página"/>
          <p:cNvSpPr>
            <a:spLocks noGrp="1"/>
          </p:cNvSpPr>
          <p:nvPr>
            <p:ph type="ftr" sz="quarter" idx="11"/>
          </p:nvPr>
        </p:nvSpPr>
        <p:spPr/>
        <p:txBody>
          <a:bodyPr/>
          <a:lstStyle/>
          <a:p>
            <a:endParaRPr lang="es-CO" dirty="0">
              <a:solidFill>
                <a:srgbClr val="303030">
                  <a:lumMod val="90000"/>
                  <a:lumOff val="10000"/>
                </a:srgbClr>
              </a:solidFill>
            </a:endParaRPr>
          </a:p>
        </p:txBody>
      </p:sp>
      <p:sp>
        <p:nvSpPr>
          <p:cNvPr id="9" name="8 Marcador de número de diapositiva"/>
          <p:cNvSpPr>
            <a:spLocks noGrp="1"/>
          </p:cNvSpPr>
          <p:nvPr>
            <p:ph type="sldNum" sz="quarter" idx="12"/>
          </p:nvPr>
        </p:nvSpPr>
        <p:spPr/>
        <p:txBody>
          <a:bodyPr/>
          <a:lstStyle/>
          <a:p>
            <a:fld id="{FFD06E41-7E4B-4D16-8B1A-B4BC88EBF079}" type="slidenum">
              <a:rPr lang="es-CO" smtClean="0">
                <a:solidFill>
                  <a:prstClr val="black">
                    <a:lumMod val="85000"/>
                    <a:lumOff val="15000"/>
                  </a:prstClr>
                </a:solidFill>
              </a:rPr>
              <a:pPr/>
              <a:t>‹Nº›</a:t>
            </a:fld>
            <a:endParaRPr lang="es-CO" dirty="0">
              <a:solidFill>
                <a:prstClr val="black">
                  <a:lumMod val="85000"/>
                  <a:lumOff val="15000"/>
                </a:prstClr>
              </a:solidFill>
            </a:endParaRPr>
          </a:p>
        </p:txBody>
      </p:sp>
    </p:spTree>
    <p:extLst>
      <p:ext uri="{BB962C8B-B14F-4D97-AF65-F5344CB8AC3E}">
        <p14:creationId xmlns:p14="http://schemas.microsoft.com/office/powerpoint/2010/main" val="3909644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C2138198-CFC5-4EA4-84F5-58E53DD40CB8}" type="datetimeFigureOut">
              <a:rPr lang="es-CO" smtClean="0">
                <a:solidFill>
                  <a:srgbClr val="303030">
                    <a:lumMod val="90000"/>
                    <a:lumOff val="10000"/>
                  </a:srgbClr>
                </a:solidFill>
              </a:rPr>
              <a:pPr/>
              <a:t>15/05/2014</a:t>
            </a:fld>
            <a:endParaRPr lang="es-CO" dirty="0">
              <a:solidFill>
                <a:srgbClr val="303030">
                  <a:lumMod val="90000"/>
                  <a:lumOff val="10000"/>
                </a:srgbClr>
              </a:solidFill>
            </a:endParaRPr>
          </a:p>
        </p:txBody>
      </p:sp>
      <p:sp>
        <p:nvSpPr>
          <p:cNvPr id="4" name="3 Marcador de pie de página"/>
          <p:cNvSpPr>
            <a:spLocks noGrp="1"/>
          </p:cNvSpPr>
          <p:nvPr>
            <p:ph type="ftr" sz="quarter" idx="11"/>
          </p:nvPr>
        </p:nvSpPr>
        <p:spPr/>
        <p:txBody>
          <a:bodyPr/>
          <a:lstStyle/>
          <a:p>
            <a:endParaRPr lang="es-CO" dirty="0">
              <a:solidFill>
                <a:srgbClr val="303030">
                  <a:lumMod val="90000"/>
                  <a:lumOff val="10000"/>
                </a:srgbClr>
              </a:solidFill>
            </a:endParaRPr>
          </a:p>
        </p:txBody>
      </p:sp>
      <p:sp>
        <p:nvSpPr>
          <p:cNvPr id="5" name="4 Marcador de número de diapositiva"/>
          <p:cNvSpPr>
            <a:spLocks noGrp="1"/>
          </p:cNvSpPr>
          <p:nvPr>
            <p:ph type="sldNum" sz="quarter" idx="12"/>
          </p:nvPr>
        </p:nvSpPr>
        <p:spPr/>
        <p:txBody>
          <a:bodyPr/>
          <a:lstStyle/>
          <a:p>
            <a:fld id="{FFD06E41-7E4B-4D16-8B1A-B4BC88EBF079}" type="slidenum">
              <a:rPr lang="es-CO" smtClean="0">
                <a:solidFill>
                  <a:prstClr val="black">
                    <a:lumMod val="85000"/>
                    <a:lumOff val="15000"/>
                  </a:prstClr>
                </a:solidFill>
              </a:rPr>
              <a:pPr/>
              <a:t>‹Nº›</a:t>
            </a:fld>
            <a:endParaRPr lang="es-CO" dirty="0">
              <a:solidFill>
                <a:prstClr val="black">
                  <a:lumMod val="85000"/>
                  <a:lumOff val="15000"/>
                </a:prstClr>
              </a:solidFill>
            </a:endParaRPr>
          </a:p>
        </p:txBody>
      </p:sp>
    </p:spTree>
    <p:extLst>
      <p:ext uri="{BB962C8B-B14F-4D97-AF65-F5344CB8AC3E}">
        <p14:creationId xmlns:p14="http://schemas.microsoft.com/office/powerpoint/2010/main" val="1655936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2138198-CFC5-4EA4-84F5-58E53DD40CB8}" type="datetimeFigureOut">
              <a:rPr lang="es-CO" smtClean="0">
                <a:solidFill>
                  <a:srgbClr val="303030">
                    <a:lumMod val="90000"/>
                    <a:lumOff val="10000"/>
                  </a:srgbClr>
                </a:solidFill>
              </a:rPr>
              <a:pPr/>
              <a:t>15/05/2014</a:t>
            </a:fld>
            <a:endParaRPr lang="es-CO" dirty="0">
              <a:solidFill>
                <a:srgbClr val="303030">
                  <a:lumMod val="90000"/>
                  <a:lumOff val="10000"/>
                </a:srgbClr>
              </a:solidFill>
            </a:endParaRPr>
          </a:p>
        </p:txBody>
      </p:sp>
      <p:sp>
        <p:nvSpPr>
          <p:cNvPr id="3" name="2 Marcador de pie de página"/>
          <p:cNvSpPr>
            <a:spLocks noGrp="1"/>
          </p:cNvSpPr>
          <p:nvPr>
            <p:ph type="ftr" sz="quarter" idx="11"/>
          </p:nvPr>
        </p:nvSpPr>
        <p:spPr/>
        <p:txBody>
          <a:bodyPr/>
          <a:lstStyle/>
          <a:p>
            <a:endParaRPr lang="es-CO" dirty="0">
              <a:solidFill>
                <a:srgbClr val="303030">
                  <a:lumMod val="90000"/>
                  <a:lumOff val="10000"/>
                </a:srgbClr>
              </a:solidFill>
            </a:endParaRPr>
          </a:p>
        </p:txBody>
      </p:sp>
      <p:sp>
        <p:nvSpPr>
          <p:cNvPr id="4" name="3 Marcador de número de diapositiva"/>
          <p:cNvSpPr>
            <a:spLocks noGrp="1"/>
          </p:cNvSpPr>
          <p:nvPr>
            <p:ph type="sldNum" sz="quarter" idx="12"/>
          </p:nvPr>
        </p:nvSpPr>
        <p:spPr/>
        <p:txBody>
          <a:bodyPr/>
          <a:lstStyle/>
          <a:p>
            <a:fld id="{FFD06E41-7E4B-4D16-8B1A-B4BC88EBF079}" type="slidenum">
              <a:rPr lang="es-CO" smtClean="0">
                <a:solidFill>
                  <a:prstClr val="black">
                    <a:lumMod val="85000"/>
                    <a:lumOff val="15000"/>
                  </a:prstClr>
                </a:solidFill>
              </a:rPr>
              <a:pPr/>
              <a:t>‹Nº›</a:t>
            </a:fld>
            <a:endParaRPr lang="es-CO" dirty="0">
              <a:solidFill>
                <a:prstClr val="black">
                  <a:lumMod val="85000"/>
                  <a:lumOff val="15000"/>
                </a:prstClr>
              </a:solidFill>
            </a:endParaRPr>
          </a:p>
        </p:txBody>
      </p:sp>
    </p:spTree>
    <p:extLst>
      <p:ext uri="{BB962C8B-B14F-4D97-AF65-F5344CB8AC3E}">
        <p14:creationId xmlns:p14="http://schemas.microsoft.com/office/powerpoint/2010/main" val="2393239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2138198-CFC5-4EA4-84F5-58E53DD40CB8}" type="datetimeFigureOut">
              <a:rPr lang="es-CO" smtClean="0">
                <a:solidFill>
                  <a:srgbClr val="303030">
                    <a:lumMod val="90000"/>
                    <a:lumOff val="10000"/>
                  </a:srgbClr>
                </a:solidFill>
              </a:rPr>
              <a:pPr/>
              <a:t>15/05/2014</a:t>
            </a:fld>
            <a:endParaRPr lang="es-CO" dirty="0">
              <a:solidFill>
                <a:srgbClr val="303030">
                  <a:lumMod val="90000"/>
                  <a:lumOff val="10000"/>
                </a:srgbClr>
              </a:solidFill>
            </a:endParaRPr>
          </a:p>
        </p:txBody>
      </p:sp>
      <p:sp>
        <p:nvSpPr>
          <p:cNvPr id="6" name="5 Marcador de pie de página"/>
          <p:cNvSpPr>
            <a:spLocks noGrp="1"/>
          </p:cNvSpPr>
          <p:nvPr>
            <p:ph type="ftr" sz="quarter" idx="11"/>
          </p:nvPr>
        </p:nvSpPr>
        <p:spPr/>
        <p:txBody>
          <a:bodyPr/>
          <a:lstStyle/>
          <a:p>
            <a:endParaRPr lang="es-CO" dirty="0">
              <a:solidFill>
                <a:srgbClr val="303030">
                  <a:lumMod val="90000"/>
                  <a:lumOff val="10000"/>
                </a:srgbClr>
              </a:solidFill>
            </a:endParaRPr>
          </a:p>
        </p:txBody>
      </p:sp>
      <p:sp>
        <p:nvSpPr>
          <p:cNvPr id="7" name="6 Marcador de número de diapositiva"/>
          <p:cNvSpPr>
            <a:spLocks noGrp="1"/>
          </p:cNvSpPr>
          <p:nvPr>
            <p:ph type="sldNum" sz="quarter" idx="12"/>
          </p:nvPr>
        </p:nvSpPr>
        <p:spPr/>
        <p:txBody>
          <a:bodyPr/>
          <a:lstStyle/>
          <a:p>
            <a:fld id="{FFD06E41-7E4B-4D16-8B1A-B4BC88EBF079}" type="slidenum">
              <a:rPr lang="es-CO" smtClean="0">
                <a:solidFill>
                  <a:prstClr val="black">
                    <a:lumMod val="85000"/>
                    <a:lumOff val="15000"/>
                  </a:prstClr>
                </a:solidFill>
              </a:rPr>
              <a:pPr/>
              <a:t>‹Nº›</a:t>
            </a:fld>
            <a:endParaRPr lang="es-CO" dirty="0">
              <a:solidFill>
                <a:prstClr val="black">
                  <a:lumMod val="85000"/>
                  <a:lumOff val="15000"/>
                </a:prstClr>
              </a:solidFill>
            </a:endParaRPr>
          </a:p>
        </p:txBody>
      </p:sp>
    </p:spTree>
    <p:extLst>
      <p:ext uri="{BB962C8B-B14F-4D97-AF65-F5344CB8AC3E}">
        <p14:creationId xmlns:p14="http://schemas.microsoft.com/office/powerpoint/2010/main" val="7321940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2138198-CFC5-4EA4-84F5-58E53DD40CB8}" type="datetimeFigureOut">
              <a:rPr lang="es-CO" smtClean="0">
                <a:solidFill>
                  <a:srgbClr val="303030">
                    <a:lumMod val="90000"/>
                    <a:lumOff val="10000"/>
                  </a:srgbClr>
                </a:solidFill>
              </a:rPr>
              <a:pPr/>
              <a:t>15/05/2014</a:t>
            </a:fld>
            <a:endParaRPr lang="es-CO" dirty="0">
              <a:solidFill>
                <a:srgbClr val="303030">
                  <a:lumMod val="90000"/>
                  <a:lumOff val="10000"/>
                </a:srgbClr>
              </a:solidFill>
            </a:endParaRPr>
          </a:p>
        </p:txBody>
      </p:sp>
      <p:sp>
        <p:nvSpPr>
          <p:cNvPr id="6" name="5 Marcador de pie de página"/>
          <p:cNvSpPr>
            <a:spLocks noGrp="1"/>
          </p:cNvSpPr>
          <p:nvPr>
            <p:ph type="ftr" sz="quarter" idx="11"/>
          </p:nvPr>
        </p:nvSpPr>
        <p:spPr/>
        <p:txBody>
          <a:bodyPr/>
          <a:lstStyle/>
          <a:p>
            <a:endParaRPr lang="es-CO" dirty="0">
              <a:solidFill>
                <a:srgbClr val="303030">
                  <a:lumMod val="90000"/>
                  <a:lumOff val="10000"/>
                </a:srgbClr>
              </a:solidFill>
            </a:endParaRPr>
          </a:p>
        </p:txBody>
      </p:sp>
      <p:sp>
        <p:nvSpPr>
          <p:cNvPr id="7" name="6 Marcador de número de diapositiva"/>
          <p:cNvSpPr>
            <a:spLocks noGrp="1"/>
          </p:cNvSpPr>
          <p:nvPr>
            <p:ph type="sldNum" sz="quarter" idx="12"/>
          </p:nvPr>
        </p:nvSpPr>
        <p:spPr/>
        <p:txBody>
          <a:bodyPr/>
          <a:lstStyle/>
          <a:p>
            <a:fld id="{FFD06E41-7E4B-4D16-8B1A-B4BC88EBF079}" type="slidenum">
              <a:rPr lang="es-CO" smtClean="0">
                <a:solidFill>
                  <a:prstClr val="black">
                    <a:lumMod val="85000"/>
                    <a:lumOff val="15000"/>
                  </a:prstClr>
                </a:solidFill>
              </a:rPr>
              <a:pPr/>
              <a:t>‹Nº›</a:t>
            </a:fld>
            <a:endParaRPr lang="es-CO" dirty="0">
              <a:solidFill>
                <a:prstClr val="black">
                  <a:lumMod val="85000"/>
                  <a:lumOff val="15000"/>
                </a:prstClr>
              </a:solidFill>
            </a:endParaRPr>
          </a:p>
        </p:txBody>
      </p:sp>
    </p:spTree>
    <p:extLst>
      <p:ext uri="{BB962C8B-B14F-4D97-AF65-F5344CB8AC3E}">
        <p14:creationId xmlns:p14="http://schemas.microsoft.com/office/powerpoint/2010/main" val="1972949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138198-CFC5-4EA4-84F5-58E53DD40CB8}" type="datetimeFigureOut">
              <a:rPr lang="es-CO" smtClean="0">
                <a:solidFill>
                  <a:srgbClr val="303030">
                    <a:lumMod val="90000"/>
                    <a:lumOff val="10000"/>
                  </a:srgbClr>
                </a:solidFill>
              </a:rPr>
              <a:pPr/>
              <a:t>15/05/2014</a:t>
            </a:fld>
            <a:endParaRPr lang="es-CO" dirty="0">
              <a:solidFill>
                <a:srgbClr val="303030">
                  <a:lumMod val="90000"/>
                  <a:lumOff val="10000"/>
                </a:srgb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solidFill>
                <a:srgbClr val="303030">
                  <a:lumMod val="90000"/>
                  <a:lumOff val="10000"/>
                </a:srgb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D06E41-7E4B-4D16-8B1A-B4BC88EBF079}" type="slidenum">
              <a:rPr lang="es-CO" smtClean="0">
                <a:solidFill>
                  <a:prstClr val="black">
                    <a:lumMod val="85000"/>
                    <a:lumOff val="15000"/>
                  </a:prstClr>
                </a:solidFill>
              </a:rPr>
              <a:pPr/>
              <a:t>‹Nº›</a:t>
            </a:fld>
            <a:endParaRPr lang="es-CO" dirty="0">
              <a:solidFill>
                <a:prstClr val="black">
                  <a:lumMod val="85000"/>
                  <a:lumOff val="15000"/>
                </a:prstClr>
              </a:solidFill>
            </a:endParaRPr>
          </a:p>
        </p:txBody>
      </p:sp>
    </p:spTree>
    <p:extLst>
      <p:ext uri="{BB962C8B-B14F-4D97-AF65-F5344CB8AC3E}">
        <p14:creationId xmlns:p14="http://schemas.microsoft.com/office/powerpoint/2010/main" val="20139376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10.jpeg"/><Relationship Id="rId4" Type="http://schemas.openxmlformats.org/officeDocument/2006/relationships/hyperlink" Target="https://www.google.com.co/imgres?imgurl=http://2.bp.blogspot.com/-eVtThILb02Y/TaFXwGnyDYI/AAAAAAAAJ50/v0MuxgII9ew/s400/vamos+por+el+exito.png&amp;imgrefurl=http://limonchiflado.blogspot.com/2011/04/fracasos-por-exitos.html&amp;docid=cP7Er1kgi45n_M&amp;tbnid=6_IhwO9GoJeE4M:&amp;w=305&amp;h=277&amp;ei=KzpoU9zYOufz8AGgqIGoCA&amp;ved=0CAIQxiAwAA&amp;iact=c"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co/url?sa=i&amp;rct=j&amp;q=&amp;esrc=s&amp;source=images&amp;cd=&amp;docid=OuqZDCW_TNHLiM&amp;tbnid=xbDR04_CxDlemM:&amp;ved=0CAUQjRw&amp;url=http://www.imdr.com.mx/portal/administracion.php&amp;ei=rzxoU8OLD-rT8gHN6IHIBg&amp;psig=AFQjCNGc_4yH9QHGjMDtvIqNcsVtWPNFFA&amp;ust=1399426545852287" TargetMode="Externa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2.xml.rels><?xml version="1.0" encoding="UTF-8" standalone="yes"?>
<Relationships xmlns="http://schemas.openxmlformats.org/package/2006/relationships"><Relationship Id="rId8" Type="http://schemas.openxmlformats.org/officeDocument/2006/relationships/hyperlink" Target="http://www.movilzona.es/2013/10/23/las-ventas-del-samsung-galaxy-s4-ascienden-40-millones-de-unidades/" TargetMode="External"/><Relationship Id="rId3" Type="http://schemas.openxmlformats.org/officeDocument/2006/relationships/notesSlide" Target="../notesSlides/notesSlide1.xml"/><Relationship Id="rId7" Type="http://schemas.openxmlformats.org/officeDocument/2006/relationships/image" Target="../media/image3.png"/><Relationship Id="rId12"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7.jpeg"/><Relationship Id="rId5" Type="http://schemas.openxmlformats.org/officeDocument/2006/relationships/image" Target="../media/image4.jpeg"/><Relationship Id="rId10" Type="http://schemas.openxmlformats.org/officeDocument/2006/relationships/image" Target="../media/image6.jpeg"/><Relationship Id="rId4" Type="http://schemas.openxmlformats.org/officeDocument/2006/relationships/hyperlink" Target="http://www.amazon.com/gp/reader/0875847951/ref=sib_dp_pt/102-3948069-9900152#reader-link" TargetMode="External"/><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2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2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680896"/>
            <a:ext cx="3504945" cy="160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935697" y="976952"/>
            <a:ext cx="2232248" cy="1015663"/>
          </a:xfrm>
          <a:prstGeom prst="rect">
            <a:avLst/>
          </a:prstGeom>
          <a:solidFill>
            <a:schemeClr val="bg1">
              <a:lumMod val="65000"/>
            </a:schemeClr>
          </a:solidFill>
        </p:spPr>
        <p:txBody>
          <a:bodyPr wrap="square" rtlCol="0">
            <a:spAutoFit/>
          </a:bodyPr>
          <a:lstStyle/>
          <a:p>
            <a:r>
              <a:rPr lang="es-CO" sz="6000" b="1" i="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audire</a:t>
            </a:r>
            <a:endParaRPr lang="es-CO" sz="60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3 Rectángulo"/>
          <p:cNvSpPr/>
          <p:nvPr/>
        </p:nvSpPr>
        <p:spPr>
          <a:xfrm>
            <a:off x="971600" y="2924944"/>
            <a:ext cx="7416824" cy="1569660"/>
          </a:xfrm>
          <a:prstGeom prst="rect">
            <a:avLst/>
          </a:prstGeom>
        </p:spPr>
        <p:txBody>
          <a:bodyPr wrap="square">
            <a:spAutoFit/>
          </a:bodyPr>
          <a:lstStyle/>
          <a:p>
            <a:r>
              <a:rPr lang="es-CO" sz="3200" dirty="0">
                <a:solidFill>
                  <a:schemeClr val="accent6">
                    <a:lumMod val="75000"/>
                  </a:schemeClr>
                </a:solidFill>
                <a:latin typeface="Times New Roman" panose="02020603050405020304" pitchFamily="18" charset="0"/>
                <a:cs typeface="Times New Roman" panose="02020603050405020304" pitchFamily="18" charset="0"/>
              </a:rPr>
              <a:t>Reflexión</a:t>
            </a:r>
            <a:r>
              <a:rPr lang="es-CO" sz="3200" dirty="0">
                <a:solidFill>
                  <a:schemeClr val="accent6">
                    <a:lumMod val="50000"/>
                  </a:schemeClr>
                </a:solidFill>
                <a:latin typeface="Times New Roman" panose="02020603050405020304" pitchFamily="18" charset="0"/>
                <a:cs typeface="Times New Roman" panose="02020603050405020304" pitchFamily="18" charset="0"/>
              </a:rPr>
              <a:t> </a:t>
            </a:r>
            <a:r>
              <a:rPr lang="es-CO" sz="3200" dirty="0">
                <a:solidFill>
                  <a:schemeClr val="accent6">
                    <a:lumMod val="75000"/>
                  </a:schemeClr>
                </a:solidFill>
                <a:latin typeface="Times New Roman" panose="02020603050405020304" pitchFamily="18" charset="0"/>
                <a:cs typeface="Times New Roman" panose="02020603050405020304" pitchFamily="18" charset="0"/>
              </a:rPr>
              <a:t>sobre Métodos de distribución de costos indirectos, una mirada práctica empresarial</a:t>
            </a:r>
          </a:p>
        </p:txBody>
      </p:sp>
      <p:sp>
        <p:nvSpPr>
          <p:cNvPr id="5" name="4 CuadroTexto"/>
          <p:cNvSpPr txBox="1"/>
          <p:nvPr/>
        </p:nvSpPr>
        <p:spPr>
          <a:xfrm>
            <a:off x="5652120" y="4797152"/>
            <a:ext cx="3079241" cy="830997"/>
          </a:xfrm>
          <a:prstGeom prst="rect">
            <a:avLst/>
          </a:prstGeom>
          <a:noFill/>
        </p:spPr>
        <p:txBody>
          <a:bodyPr wrap="none" rtlCol="0">
            <a:spAutoFit/>
          </a:bodyPr>
          <a:lstStyle/>
          <a:p>
            <a:r>
              <a:rPr lang="es-CO" sz="2400" dirty="0" err="1" smtClean="0">
                <a:solidFill>
                  <a:schemeClr val="tx2"/>
                </a:solidFill>
              </a:rPr>
              <a:t>Jose</a:t>
            </a:r>
            <a:r>
              <a:rPr lang="es-CO" sz="2400" dirty="0" smtClean="0">
                <a:solidFill>
                  <a:schemeClr val="tx2"/>
                </a:solidFill>
              </a:rPr>
              <a:t> Sierra Vargas</a:t>
            </a:r>
          </a:p>
          <a:p>
            <a:r>
              <a:rPr lang="es-CO" sz="2400" dirty="0" smtClean="0">
                <a:solidFill>
                  <a:schemeClr val="tx2"/>
                </a:solidFill>
              </a:rPr>
              <a:t>Jairo Mahecha Collazos</a:t>
            </a:r>
            <a:endParaRPr lang="es-CO" sz="2400" dirty="0">
              <a:solidFill>
                <a:schemeClr val="tx2"/>
              </a:solidFill>
            </a:endParaRPr>
          </a:p>
        </p:txBody>
      </p:sp>
      <p:sp>
        <p:nvSpPr>
          <p:cNvPr id="6" name="5 CuadroTexto"/>
          <p:cNvSpPr txBox="1"/>
          <p:nvPr/>
        </p:nvSpPr>
        <p:spPr>
          <a:xfrm>
            <a:off x="6839852" y="6196662"/>
            <a:ext cx="1692515" cy="369332"/>
          </a:xfrm>
          <a:prstGeom prst="rect">
            <a:avLst/>
          </a:prstGeom>
          <a:noFill/>
        </p:spPr>
        <p:txBody>
          <a:bodyPr wrap="none" rtlCol="0">
            <a:spAutoFit/>
          </a:bodyPr>
          <a:lstStyle/>
          <a:p>
            <a:r>
              <a:rPr lang="es-CO" dirty="0" smtClean="0"/>
              <a:t>Mayo 6 de 2014</a:t>
            </a:r>
            <a:endParaRPr lang="es-CO" dirty="0"/>
          </a:p>
        </p:txBody>
      </p:sp>
    </p:spTree>
    <p:extLst>
      <p:ext uri="{BB962C8B-B14F-4D97-AF65-F5344CB8AC3E}">
        <p14:creationId xmlns:p14="http://schemas.microsoft.com/office/powerpoint/2010/main" val="3847125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6512" y="-27384"/>
            <a:ext cx="9180512" cy="837674"/>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 name="3 CuadroTexto"/>
          <p:cNvSpPr txBox="1"/>
          <p:nvPr/>
        </p:nvSpPr>
        <p:spPr>
          <a:xfrm>
            <a:off x="179512" y="44624"/>
            <a:ext cx="8640960" cy="523220"/>
          </a:xfrm>
          <a:prstGeom prst="rect">
            <a:avLst/>
          </a:prstGeom>
          <a:noFill/>
        </p:spPr>
        <p:txBody>
          <a:bodyPr wrap="square" rtlCol="0">
            <a:spAutoFit/>
          </a:bodyPr>
          <a:lstStyle/>
          <a:p>
            <a:r>
              <a:rPr lang="es-CO" sz="2800" b="1" u="sng" dirty="0" smtClean="0">
                <a:solidFill>
                  <a:schemeClr val="bg1"/>
                </a:solidFill>
                <a:latin typeface="Verdana" pitchFamily="34" charset="0"/>
                <a:ea typeface="Verdana" pitchFamily="34" charset="0"/>
                <a:cs typeface="Verdana" pitchFamily="34" charset="0"/>
              </a:rPr>
              <a:t>Costos Indirectos de Fabricación</a:t>
            </a:r>
            <a:endParaRPr lang="es-CO" sz="2800" b="1" u="sng" dirty="0">
              <a:solidFill>
                <a:schemeClr val="bg1"/>
              </a:solidFill>
              <a:latin typeface="Verdana" pitchFamily="34" charset="0"/>
              <a:ea typeface="Verdana" pitchFamily="34" charset="0"/>
              <a:cs typeface="Verdana" pitchFamily="34" charset="0"/>
            </a:endParaRPr>
          </a:p>
        </p:txBody>
      </p:sp>
      <p:sp>
        <p:nvSpPr>
          <p:cNvPr id="5" name="4 CuadroTexto"/>
          <p:cNvSpPr txBox="1"/>
          <p:nvPr/>
        </p:nvSpPr>
        <p:spPr>
          <a:xfrm>
            <a:off x="467544" y="1772816"/>
            <a:ext cx="1872208" cy="369332"/>
          </a:xfrm>
          <a:prstGeom prst="rect">
            <a:avLst/>
          </a:prstGeom>
          <a:noFill/>
        </p:spPr>
        <p:txBody>
          <a:bodyPr wrap="square" rtlCol="0">
            <a:spAutoFit/>
          </a:bodyPr>
          <a:lstStyle/>
          <a:p>
            <a:r>
              <a:rPr lang="es-CO" b="1" dirty="0" smtClean="0"/>
              <a:t>Transacciones</a:t>
            </a:r>
            <a:endParaRPr lang="es-CO" b="1" dirty="0"/>
          </a:p>
        </p:txBody>
      </p:sp>
      <p:pic>
        <p:nvPicPr>
          <p:cNvPr id="6" name="Picture 2" descr="https://encrypted-tbn3.gstatic.com/images?q=tbn:ANd9GcTq9-IWiRbqaaEscwZAM2HAJu8yuuIIEk27FhmnaDOyvT4gFyWr0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8881" y="1170921"/>
            <a:ext cx="1885127" cy="1393983"/>
          </a:xfrm>
          <a:prstGeom prst="rect">
            <a:avLst/>
          </a:prstGeom>
          <a:noFill/>
          <a:extLst>
            <a:ext uri="{909E8E84-426E-40DD-AFC4-6F175D3DCCD1}">
              <a14:hiddenFill xmlns:a14="http://schemas.microsoft.com/office/drawing/2010/main">
                <a:solidFill>
                  <a:srgbClr val="FFFFFF"/>
                </a:solidFill>
              </a14:hiddenFill>
            </a:ext>
          </a:extLst>
        </p:spPr>
      </p:pic>
      <p:sp>
        <p:nvSpPr>
          <p:cNvPr id="7" name="6 Flecha a la derecha con bandas"/>
          <p:cNvSpPr/>
          <p:nvPr/>
        </p:nvSpPr>
        <p:spPr>
          <a:xfrm>
            <a:off x="5508104" y="1628800"/>
            <a:ext cx="1224136" cy="504056"/>
          </a:xfrm>
          <a:prstGeom prst="striped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8" name="7 CuadroTexto"/>
          <p:cNvSpPr txBox="1"/>
          <p:nvPr/>
        </p:nvSpPr>
        <p:spPr>
          <a:xfrm>
            <a:off x="7020272" y="1700808"/>
            <a:ext cx="1872208" cy="369332"/>
          </a:xfrm>
          <a:prstGeom prst="rect">
            <a:avLst/>
          </a:prstGeom>
          <a:noFill/>
        </p:spPr>
        <p:txBody>
          <a:bodyPr wrap="square" rtlCol="0">
            <a:spAutoFit/>
          </a:bodyPr>
          <a:lstStyle/>
          <a:p>
            <a:r>
              <a:rPr lang="es-CO" b="1" dirty="0" smtClean="0"/>
              <a:t>Registros</a:t>
            </a:r>
            <a:endParaRPr lang="es-CO" b="1" dirty="0"/>
          </a:p>
        </p:txBody>
      </p:sp>
      <p:sp>
        <p:nvSpPr>
          <p:cNvPr id="9" name="8 Flecha abajo"/>
          <p:cNvSpPr/>
          <p:nvPr/>
        </p:nvSpPr>
        <p:spPr>
          <a:xfrm>
            <a:off x="7452320" y="2348880"/>
            <a:ext cx="504056" cy="792088"/>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9 CuadroTexto"/>
          <p:cNvSpPr txBox="1"/>
          <p:nvPr/>
        </p:nvSpPr>
        <p:spPr>
          <a:xfrm>
            <a:off x="6804248" y="3275692"/>
            <a:ext cx="1872208" cy="369332"/>
          </a:xfrm>
          <a:prstGeom prst="rect">
            <a:avLst/>
          </a:prstGeom>
          <a:noFill/>
        </p:spPr>
        <p:txBody>
          <a:bodyPr wrap="square" rtlCol="0">
            <a:spAutoFit/>
          </a:bodyPr>
          <a:lstStyle/>
          <a:p>
            <a:r>
              <a:rPr lang="es-CO" b="1" dirty="0" smtClean="0"/>
              <a:t>Clasificación</a:t>
            </a:r>
            <a:endParaRPr lang="es-CO" b="1" dirty="0"/>
          </a:p>
        </p:txBody>
      </p:sp>
      <p:sp>
        <p:nvSpPr>
          <p:cNvPr id="11" name="10 Flecha abajo"/>
          <p:cNvSpPr/>
          <p:nvPr/>
        </p:nvSpPr>
        <p:spPr>
          <a:xfrm>
            <a:off x="7452320" y="3789040"/>
            <a:ext cx="504056" cy="864096"/>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11 CuadroTexto"/>
          <p:cNvSpPr txBox="1"/>
          <p:nvPr/>
        </p:nvSpPr>
        <p:spPr>
          <a:xfrm>
            <a:off x="6948264" y="5003884"/>
            <a:ext cx="1872208" cy="369332"/>
          </a:xfrm>
          <a:prstGeom prst="rect">
            <a:avLst/>
          </a:prstGeom>
          <a:noFill/>
        </p:spPr>
        <p:txBody>
          <a:bodyPr wrap="square" rtlCol="0">
            <a:spAutoFit/>
          </a:bodyPr>
          <a:lstStyle/>
          <a:p>
            <a:r>
              <a:rPr lang="es-CO" b="1" dirty="0" smtClean="0"/>
              <a:t>Análisis </a:t>
            </a:r>
            <a:endParaRPr lang="es-CO" b="1" dirty="0"/>
          </a:p>
        </p:txBody>
      </p:sp>
      <p:sp>
        <p:nvSpPr>
          <p:cNvPr id="13" name="12 Flecha izquierda"/>
          <p:cNvSpPr/>
          <p:nvPr/>
        </p:nvSpPr>
        <p:spPr>
          <a:xfrm>
            <a:off x="5508104" y="5188550"/>
            <a:ext cx="1008112" cy="472698"/>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4" name="13 CuadroTexto"/>
          <p:cNvSpPr txBox="1"/>
          <p:nvPr/>
        </p:nvSpPr>
        <p:spPr>
          <a:xfrm>
            <a:off x="3347864" y="5157192"/>
            <a:ext cx="1872208" cy="646331"/>
          </a:xfrm>
          <a:prstGeom prst="rect">
            <a:avLst/>
          </a:prstGeom>
          <a:noFill/>
        </p:spPr>
        <p:txBody>
          <a:bodyPr wrap="square" rtlCol="0">
            <a:spAutoFit/>
          </a:bodyPr>
          <a:lstStyle/>
          <a:p>
            <a:r>
              <a:rPr lang="es-CO" b="1" dirty="0" smtClean="0"/>
              <a:t>Toma de decisiones</a:t>
            </a:r>
            <a:endParaRPr lang="es-CO" b="1" dirty="0"/>
          </a:p>
        </p:txBody>
      </p:sp>
      <p:sp>
        <p:nvSpPr>
          <p:cNvPr id="15" name="AutoShape 4" descr="data:image/jpeg;base64,/9j/4AAQSkZJRgABAQAAAQABAAD/2wCEAAkGBxQQEhUUEhQUFBQXFhUXGBcYFxcYFxUaGBUXGBoVGBUYHSggGB0lHRcUJDEiJSkrLi4uFx8zODMsNygtLisBCgoKDg0OGxAQGywkICUsLC0sLCwsLCwsNCwsLCwsLCwsLCwsLCwsLCwsLCwsLCwsLCwsLCwsLCwsLCwsLCwsLP/AABEIANYA7AMBEQACEQEDEQH/xAAcAAEAAgMBAQEAAAAAAAAAAAAABQYCAwQBBwj/xABHEAABAwIDBAYHBQcCAwkAAAABAAIDBBEFEiEGMUFREyJhcYGRBzJCUqGxwRQjM2LRFSRygpKi4UPwc4PSCCU1U5OjssLD/8QAGwEBAAIDAQEAAAAAAAAAAAAAAAQFAQIDBgf/xAA7EQACAQMBBQYFAwIEBwEAAAAAAQIDBBExBRIhQVETImFxkdEygaGx8BTB4QbxIzNCUjRDU2JygqIV/9oADAMBAAIRAxEAPwD7igCAIAgKztHtBI2ojoqNrHVcrTIS+5jp4gbGZ7QQXa9UNBFyd6A1N2Yqxd/7UqTLv1jg6C++3Q5L5f579qAk9nMXdOJY5mhlRA/o5Wi+U3aHNkZfXI4G45WI4ICYQBAEAQBAEAQBAEAQBAEAQBAEAQBAEAQBAEAQBAEAQBAEBSqBgbj9Tfe+hgcDxAEr2kDkLgIC6oCt4MwDEq8jiyiJ78sw+gQFkQBAEAQBAEAQBAEAQBAEAQBAEAQBAEAQBAEAQBAEAQBAEBRsRilGONdCYw9+HOH3gcWno6lmnVII/EOvwQFsoBUf65h7ow/Xtu46d1kBFYP/AOI1/wDBRj+yX9UBYkAQBAEAQBAEAQBAEAQBAEAQBAEAQBAEAQBAEAQBAEAQBAVLFTlxmiPB1NWM/uhfb+0oC2oCvYMP3+vPZSj/ANp36oCwoAgCAIAgCAIAgCAIAgCAIAgCAIAgCAIAgCAIAgCAIAgCAqO1rnMr8Nexoe7PVNDS7Lf91e62axtq1AWHD6qST8SB0P8AE+N1+7ITp32QEbgo/fq89tMPKH/KAn0AQBAEAQBAEAQBAEAQBAEAQBAEAQBAEAQBAEAQBAEBi94aCSbAAknkAgPmVa59VTQ1cj6mSarkZ9lpYqh9MxjXXcAXRnUtjDnueb7jaw0QEVJic1JW0Lao1LKdtQ52ar6zoC6GRhb9sF2TRnNpmIc3jv0A+wQTtkaHMc17TqHNIII5gjQoCAwp2TEq2M+3HSzDutJEfjGEBY0AQBAEAQHJi1WYIZJA3MWNLrc7D5LenDfmo9TjcVeypSnjOFkr2yG0stXI9kjW2Dcwc3S2oGU99/gpVzbxpxTRXbOv6lxNwmlpnKLYoRbhAEAQBAEAQBAEAQBAEAQBAEAQBAVfHIPt1WKN0kjIY4WzStjcY3yl73MjYZG9YM+7lJAsScutrgga6nYOnaC6jzUc1tHxE5HdksJ6koPHML9oQFQ9FkkklW2Cobkkw6mfDk1yh0k7tW3uSOiZCAf1QH1mSMOBDgHA6EEXB7wUBV6vYOmzGSmdLRSk3L6Z+QOOvrxEGN+/i2/agI79n4nS1QqD0VewRGJ2W0FQW587TZx6N5BzcW+sd6AsWDbRxVLzFlkhna0OMMzCx+U6Z2jc9t9LglATKAIAgCA8cL6HUINSv1mKx0c8cDINJbXc0AbzbcBrbjyUqNKVWDm5aFdVuYW1aNKMPi6FhUUsQgCAIDwm29YbS1CWTU6qYN72j+YLR1qcdZL1OipTeifoG1cZ3PYf5gsKvTekl6h0prWL9Da1wO43XRNPQ0aa1PVkwc8tdGxwa6RjXHcC4AnuBK1c4p4bOkaU5LKi8eR0ArY5hAEAQBAEBXsV2kcyoNNTU76mdrGvfZzY44g6+TPI7icpsADoEBVsa2pdS1UNRUQSUrwDFKxxa+OeD1i+KVpsXxO62U2OUvtfgB9JY4EAg3BFweYKAoe3FLLQVDcVpW57NbDVRaDpYi4WkDtwc0kanS3igLPgW0cFYCIn2kb68T+rLGeT4zqO/cdCCQUBLIAgKr6QKQthbWRj7+jd0zSN74x+NF2hzM2nMNQFko6ls0bJGEOY9rXtI3FrgCCO8EIDcgMJXWaTa9gTbnYbllcWYk8LJS9mdqZ6ip6N4aWOzGwFjHbt4jhqp9xawhT3lr9yjsdo1q1fckuDz8i4RVbHucxr2lzfWaCLjvCguMkstF1GpCUnFPitRWZsjjG1rpADlDtBfv4JHGeOhipvbrcFl8j2kLyxvSAB9hmDdQDxsksZe7oZp726t/XmbXOtqdAtG0llnRLPBENWbRxtJbGDK7s9Ud7v0VPdbbt6PCPefhp6+xPpbOqSWZ91fX0IifFqiT2xGOTRr/UfovP3G37ip8DwvD31+xOhaW8OWX4+xyOizes5zu9xKq6l3WqfFJskKSj8KS8keCnb7o8guG9LqO0l1PTTt90eQTel1G/Lqetit6t2/wAJI+S6wua0Phk0Ycs68fM5ca2jnpo7NlJc64GYAlvN2bforuw2pdzbTlleJmjY0a0suOMdPtgq2AYUKqS80hZHfrPILi48r8D2lSYVKXaKNWWMllc15UYYpxy+SPo+HYLNSWdTTmaI74pDe/bHIPVPZuPZvV9Toyp8acsro/2Z5utdUq/CtDdl1X7rn9yyxuuAbEdh3jsKmJ5KxrDwZLJgIAgCAqWEzGnxSqhlv+8hlRA47nBjGxyRA82Wa63J90BMbT4DFiFO+CW4DtWuHrRuHqvaeBHxFxxQED6NKiWKJ2H1P49HlYDwlgNxDK3m2zS3sLbIC31MDZGOY8BzHtLXNOoc1wsQRxBBKA+Z7LxU01RNhmIRMkqaU/cSvH3ssB6zLSCzrta5o36gX3goCr+kraSTDpWx4VVVTsgeagmR1RGyxa0MvLmDC0kggHTM0HVAfZ9nHSGlgMzs8pijL3WAu4tBOg0G9AdlVCJGOYdzmuafEWQEB6OL/sylBN8seS/YxxYPg0ICyIAgNMNKxhJaxjSd5DQCe8jetnKT4NmkacIvMUkR9Bs/FDNJMwuzvvoT1Rc3NhbnzXWdeU4KD0RGpWVOlVlVjnLOvDYpWstM9r3ZibtFgBfQLnUcW+6sHejGpGP+I8vwMMUxRlOOtq47mjef0HaoF5fUrWOZvjyROt7Wdd93TmyrVlVJUG8hs3gwbvHmV4q+2rVuXjOF05fyXNKlToLENepixltBoqvi9TZyzqZhqGu8ZZUNcnuVDGRkQZPC1ZM5KBic7qqoOXW5yMHYNP1Kv6EI0KPHzZd0oqjS4+bLpRUYijaxu4DXtPEqjq1HUm5Mqp1XOTkzppJ3wm8ZtzafVd4cD2hTLLaVa1l3XldORzq04Vlia+fMsuGYsybT1X8Wn5g8Qva2O0qV3Hu8JdPzUp7i0nR46rr79CRVgRQgCAICF2rwU1cI6N2SoicJYJPclbuv+V2rXDi1xQG3ZnGRWQNky5JASyWM74pWGz2HuO48QQeKA319CHPZM0fexhwaeLmutmjJ902B72g8EBB0vpDoJmB0Mxmc4C0UUcj5bnc0xtbdpvpc2HagIGXYttfUvxLE2vgDWZYoGyZSyJrXXdPJGbl5zONmusAbaoDmxDAuhwjEJ3RtjfNTvDIgLCnp2g9FEG8HZTmcd5cTyFgPpdGbxstuyt+QQGnGKtsMEsjzZrI3uJ5ANJQER6OoCzDKMO3mBj+7pBnt/cgLGgCAIAgIrHMYEAyt60jvVby7SqzaO0Y2sML4nov3f5xJtpaOs8vhFasq7GEkveczzvJ+QXhLi4nWm5SeS5bSW7FYSN4auBzbMw1DRszDUNcmQahjJ7lQxkZVgxkwnjJa4DeQQO+y2i0mmzaMkmmyvbNYAYfvJRZ+5ouDlHE6cVPvLtVO5DQn3d2qnchoTFXUiMXOpOgHElQKcJVJbsThSpOb+55Hh1TILlzYhwba58V6Sh/T05RzPh56mk760pvCTl48jlqGyQkCYW16sjeB+ihXWz69lJTXqiRSnRrxbo/OLLTgeMZ/u5dJBuPB45969FsnaquV2c/i+/8AJTXlpuf4lP4ft/BNq7K8IAgCA+dYo+posZfJTRmWKanZJNTtLQ6QseY3TRhxAzsBgBFxmDuwICXrMTq64GCmp5qVrgQ+pnDGljToehia5xc/gC7KBv1QFgwfCYqSJkULGsYxoaLAAm3E23k7ygNmI0QnZkdfLmY4gcQx4dlPYS0A8wSEBp2goPtNLPD/AOZFIwd7mkD42QHHsRiYqqGnkGh6NrXDi17Bke08iHNOiAgPSvi8bIoKR8gjFXPHHI4m2WEOBk3ajNo2/wCYoC8xtAAA0AAA7ggMkAQBAcOMYiKeMuOp3NHM/ood7dxtqTm9eS8STa27rz3VpzKZnJLpZXanUk8B9F4C4r1Lio2+LZf4SSp01wOZmKOk/Bhe8e84hjT3X1Kfpow/zJJPpqzZ0Yx+OSXhqznqcdkh/FpyBzDtPO1l2hZwqfBP6G0bWFT4JklheNRVGjTZ3uu0d4cD4KPWtalLi9OqI1a2qUuL06kqGqMRWzINQ1yZBiwYye5EyYyeZEyZyaKh1vmVjXgjtSWTzZvDzM4zv/5YPsi+/vK9vsPZ8acO1kuPL39jXaVxuL9PD/28X0LW2Bo4BehKU4sTw9sjCCLtO8fULnVpRqwcJrKZ0pVZUpqcHhop7Izq0mz43WDuOnqu8RZfO7mnO0uGlyZ6RyjJKa0ks4+6LbgOJ9Owh2kjNHDnycO9e22Zfq6pZfxLX3KO8tuxlmPwvT2JRWRDCAICq7dCWEQ1sDDI+meTIxvrSQPGWVo5kdV4HONAWLDq5lREyWJwfHI0Oa4cQRcIDoQBAEBXKnZYtmkmpKmSldLYyMa1j4nu3dJ0bh1XkWBcCL21ugPn9RgNJXVFU0yuqvs0EpqKmTUyTvY5rGMI6rWxNDzlaLBxbxugL/6N6h0mF0Tn+t0EY7w0ZQT3gBAWRAEB4421OgWG0llhLPBFFrqv7TMX+w3Rg+vjv8l4Hat87iq2tNF5fyelo0f09JR5vUwno2y2z6tBvl4E8Cefcq2nUcMuOoVRw0OxjVzODZm6IOBDgCDvB1BWU2nlGu808oquN7Klt5Ke/PJxHaw/RWlvfp92r6+5ZW9+n3Kvr7mOBbVFhEdRcjdn9pvY4ce/es3Ngpd6l6ewubBS71L09i6xPDgC0gg6gjUHxVO008MpZZTwzZlWDXIAuhjIyIMkNipLhlbve4MHif0UqypOrWUS0tsR7z0isnVtXtH+zo46enaHVD29UH1WNGmd30HGy+p2tsmlFaLgeSvbzczN6viUduJV4f0n2x5f7pH3fdl3W8FY/p4Yxgo//wBKe9nj+eB9E2H2kNdE4SNDZ4zlkaNx5PA5H9VX1qXZy8C8tq6rQyceJw5Kl/5mtPkSP0Xhf6ippV1Lqj0lpPNtHwbX2ZzMnMMjZW8NHD3mneFWbPu5W1ZSX4iRKCqwdN89PMu0Ewe0OabggEHvX0SnONSKlHRnnZwcJOL1RsW5qEAQFJxSGTBunqqdrZKIh0s1OXZXROvd0lObEWdqSw2F9QRqCB34Xt3RzFrXvdTyOaHNjqGmIuBFwWOd1ZNPdJ8EBP8A2+K1+kjtzzNt53QFcqcffWyCDDndUH76ryh0UYHsRl3VlkJ00uG6310QFW23xB1MW07quqr6yUZY6WPo4Wm+meYwNa4N3aZhex4XIAhajDDRU0WDQyNNfXyB9S5u6GMi7wOFsrS0DiM3MID7LhlCynhjhjFmRMZG0flY0NFzxNggOlAEBA7XV3RxZB60mn8o3+eg81Tbauuyo9mtZfbmWWzaG/U33pH7kBTRZWgea8JKW88lpOW88nS0LBxbNzQhybNgWDRmYcFg1aZEY5s2ypGZtmS+8Nzuxw+ql215KjwfFfmhJtr6dDuviunsVeir6jDZMkjTkJ1YfVP5mO/32qyqUqV3Hei+PX3LSpRo3kN6L49fculDtDTyszCRrbb2uOUjwO/vCqalpVhLGM+RS1bKtTlhxz5GrZqu6fp3+x0zsh5tytAPw+K2u6XZ7keeOJteUey3I893j5kw86HuUQiR1REQszVNOPzk+QurnYcc3SLOb3beo/AoO3GNZZa6p9pjzBHfW3RnIPN1yvqcH2VHP5xPn1xF3F0qb09isei/biCikqZa/pJXPjAj0z3IJu2xNm3017FXupJvLZcxoU4rCij6V6PZv+8nZeq19K5xb3SR5fIOI8VOu13Eyq2W+9JcuJZcYN6tw5RN+Juvnv8AUcs1orwPa2ixap9ZP7HJI1ebO8WSmyNVbPCd7es3+EnX4kea9nsC736bpPlxXlz+v3Ie06WlVc+D8yxr0RUhAEBzYlRNqIpIn+rIxzHdzgQfmgKJsXXR5f2RiTY3VEADGiRocypiHqSMD75tBqOzvsBZWbFYcHZhQ0gO/wDBjt5WsgO7EKCR7ejhl+zsta8bG5x/CXdVv9JQFGx/FsN2cikdEGyVj72zPMk8jj7UsjiXNaOO7sF0B+fG7Rz/AGwVpeTUdIJMx4kHd3W0tyQH682exZlbTQ1Efqysa8Di0katPaDceCAkUAQFHxqfpqp3JnV/p3/G/kvDbbue0ryS0XD3PR2lPsrddXx9f4PWhUaMSNzAhyZtAWDQIAgPWutuQw0nqZzwRztySNa4ciPiORWYTlTeYvBzUp0pb0HggZNh4C64fIG+7ofiRdTltOoljCJy2tVSw0s9SxUVIyFgZGMrRuH1PMqBUqSqS3paldUqSqScpPibnbloaLUiaY5amAn3nDxLdFdbCkldLJZVFm3qJdF9yo43AyHEKqKaGOZr3GZjJBdj84vcjsddfUaa7WjungbmTt7ntUs/yfLsM2HnMwMwYyNrrusb3G+zR+q4QtJ73e0JFbalLc7mW2fbvRhhxfLLV7mZegi/MA4F7u67QPAra7qJ4ijOzKLjHefMkmydJNPJwL8g7mC3zuvmO2K/a3MvD+x7OUezpU6fhl/M9kCqxFnPDP0M0cnC+V3cVY7Luewrxly5+TOs6fa0pQ9C9L6IebCAIAgIjaLZmmxBgbUxNfb1Xbns7WPGrUBWBsHWRAimxirY3gJWsnI7MzrFAUX0sYbi9DTskdiE1TATlkLWCExk7s3R72HUXJtew4hAfFEAQH3H/s67Ufi0Eh5yw/8A6M+Th/MgPuSA1VU2RjnH2Wk+QXOrUVODm+Syb04b81HqfP6DUucd5P8Ak/NfNbmblLL8z1FXglFEg0LgRZG9oQ4s0VYmJDYg0C1y52uvIBbw7NLMjrSdBLNTLfRGn9nVB/1xf+HRb9rS/wBpv+qtl/y/qefYatu6Rj+wi30Wd+g+TRn9RZy1i0ZNqZm/iQO72db+3esOFN/DL1MOnQl/l1F5Ph9TfT1rHmwNncj1XeRXOVOUdTlUoTiuK4dVxRJxPuFyZClHDM1g0CAhcVaWdYC5Y5rx22N7eV1Ks6vZVozLW1an3XzTRK47gMGKQse4lrgM0crbBzL7x2jmOxfULa57qnHRnmrq0zJ05riiv0vo2u4dPVuljB1Y1oZn7C7MdFKletrCIMNmQjLJasSmZRU4ZC0N0yRMHM8h2b7qo2hdqhSc2+PIurG2VWoo6RXF+RE0lN0cbW8QNe86lfN6k9+TkWNWr2lRyPJAsGYnBXMu0+a3g8SRLovEkXLCJ+kgjdxLRfvGh+S+k2dTtLeEn0R5+5huVpR8TsUk4BAEAQBAaK6jZPG+KVofG9pa5p3OB3hAflb0m7CvwiosMzqaS5ikPxjcfeHxGvOwFMQHdgeKyUc8dRCbSRuDm33HmCORFwe9AfsHZnHIsQpo6iE3a8Xtxa72mHtB0QHu0smWmk7QB/U4D6qv2pPctJv5erwTLCO9cR/NCo4eOr4lfPavxF7WfeO5i0Isjc1Gcmb2LU5M2tWDkzRNO4+oLfmdp5DetklzO0KcF8b+S9zl+zEnryknsW+9jREjtUl3II2/syN28ud3n/Cx2kloc/1dSOiSOinpRHuLiORN/itJSzqcalZ1NUvkdC1OIQGipgz9n6LKO1KruHGI442hnWLRfQuNtewGyku5rSjuuTx05EnfqVJb/DPkjW3ovdt2gkH5rRSnF5TNn23XJvbCHPbIXOeWiwDjctHMdq6VrutWSVSTeDlKo1B08Yz0/c6XhRThE5pAtkd4nHUDQ9xWy1RJpviTuyU16cDk5w+v1XvdjVE7VLo2Vu0oYrt9UicVuVwQBAEAQBARm0mBQ4hTvp525mPG/iw8HtPAgoD8n7bbJzYVUmGYXadY5AOrK3mO0biOB8LgV9AfQvQ7tycMqRFKf3WdwD+UbzoJR8A7s7ggP0Nta/8AdjbcXM+d1U7aeLV+aLDZi/x15MrdD6g/3xXg6nxFxV+I7I1oRpG9iwcWb2rByZrr6romFwBcQNw3lbU4b0sN4NqNLtJ4bwQss/3gJc4FwsG3NtNd2667JPcaS4LmWUaeIYSXDmbQ4rmYwiTobrSRBr4O5aEQIAgPCEMkXWwHeuqZPoVFjBxLJKMIJSxznZ7tA9UeyRv8V0wmlHHHqKkFKKjjj1JuCXOxrtdQDrv1C4SjutorJx3JuJrkRHSJxzcVkkwJDZE/cu/4h/8Ai1e22J/w7/8AJ/ZETaf+avL92WdX5UBAEAQBAEAQEJtfsvBilO6CoGm9jx60buD2n6cQgPyrtlspPhdQYZxpqY5AOrK2/rN+o3hAQKA+1ejjb37RRmgqHXmjymFx/wBRjTcsJ95ov3gdiq9sLNpL5fcn7NeLhfP7F4w89Ud5XgavxF1W+I7o1oRZG9iwcZG9qwcmJocwRPAhU3WR76LrAG1ze3hv+a6J8GyYrjut8jphw+29aORwnct6HaxgG5akZtvUyWDUIAgCA8IuhlPBzyUbStt5naNeSNdPhrGE5Ra5ue0raVWUtTadzOep0OFlock8nNKtkd4nFUHQ9xWy1JVPUlNkI/uCebz8mj6L22xIv9O3/wBz+yIW05f4y8vcsivipCAIAgCAIAgCAhNrtl4MUpzBUN03sePXjdwe0/TcUB+XNt9iqnCZck4zMcT0crb5JB/9Xc2n470BxbIVPRVkDju6QD+rq/VQ9oQ37acfAkWkt2tF+J+hsNdoR2r53WXFM9HXXFMkWFciJI3tRnFm9q1OTM3y5RexPIAXJRLLNFHeeM48yu1stRHOyVzGnNmY1mb1dL2zbsxseatbO2p3KdGD46+ZZJ27oSppvhxbxr8uiJWnxqMkNkvE/wB14tfuduKj3Ozbig+9HgQXbya3oNSXVe2pJA3UA4HqGAgCAIAgImXGmCdsWYEEEEjg6+gJ8/NSVbT7Pfa/sTYWc5UHUxxX2JZRiEapCso6ROSUrZEiBwVrrNK3gsyRMoriiz7MRZaZnbc+ZK+hbKhuWsPHj6lNtCW9cSJVWJCCAIAgCAIAgCAIDixjCYayJ0NRG2SN29rh5EHgRwIQH519Ifopnw0unpc01MDmuNZIdfaA3ge8PGyw1lYYTwX/AGYrxNFFIP8AUjae4kC48DcL5ze0XTnKHRs9UpdpSU/AsTCoJHkb2FDjJHQwrU4yRuYVg5NHPi1F00Tmbnb2nk4agrvbV3RqqaN6FTs5pvTn5HBh1W2ojs7KXgWkYbGx1Bu08CQV9JoVY16Slrki3FKVvVai/FPw5HaNn3NGaIujvrZrtP6HXaotxsm1r/FHD8DZXs9JpS89fVcTWXVMejhG/vzRuPwcFS1f6Z/6c/U6Ktby6x9Gv2Z4cSkG+nef4Xsd8yFBn/TtytGmbpUXpUXzTXuYHGHcKae//LA8865rYF3nkb9lT1dWP19jB2I1Dh1KcNPN7x8mj6qTT/pys/iYxbR+KpnyRicDqJgXVErsg1yM6jfHi7yVzbbDo0uL/Pn7YMPaFOnwow+cuL9Djw/DY5ndRtqdhI03zP5l28tHzVXti+hTXYUUvFkjt6tJb8333/8AK8urLBTw9GLZnEDdm1I7L7z4rzMpbzzgiTnvvOEn4HkhWDaKOSUrYkRRF4gS7K0akn/AXe3g5S4eROo4WZPkfQKaLIxrRua0DyFl9KpQVOCguSSPMVJb8nLqzYuhoEAQBAEAQBAEAQBACEBR9pcJZTOa6FgYxxJs0WaH3udBuve/mvKbet92oqiXB8H5l9survU3TfL7MxgkzAHmvLNYeDvOOHg6GFYOEkb2FYOTRvaVg5NG1pWpyZ809KGAvzCop3Ojl1LXMNjmHrMuODhr3hep2Ffbq3Jcvt/BNVP9VQ3P9UdPLp+eBVdn/TZX01mztjqWDQ5wWSd2dunm0r2BRn0/Z70xYdV2bK80zzwlHU/9QXaPGyAvMAgmAcwxvaRcFpBBB4ghAbBRR+6EBGY1tFRYewvnmiisN1wXu7GsHWce4IClUO2U2NSOjp2GCj1DnuH3sovYkcGN4cSb8LEGm2vtFW1PEdWWNpRUI9vNcP8ASur9kW+CEMaGtFmgWAXgZScnvPUxKTk3J6h7lgzFHNI5bI7xRyyuWSRBGOztP01Tm9lmvjuaPmfBeh2Hbb9ZSekePz5fngZvqnZUN3m/xl2XtDzwQBAEAQBAEAQBAEAQBAcWMUPTxOZx3t7HDd/vtUS9tlcUXDny8yRa1uxqKXr5FFoXlpLHaG+7kRvC+e16bT46rU9JVSkt5EkwqORJI3NchyaN7HLU5NG1rlg5tGrEKNs8ZY7juPI8CF1o1ZUpqcTNKrKlNSR+evSHss+nlfI1ul/vAOB98flOi99s29jVglny9jfaFspL9RS0evgUlWpUHTRYhLAbxSyRn8jnN+RQEjUbWV0gs+rqCP8Aiv8A1QHDh9M6pmay5Lnu1cTc24kk9l1zq1FTg5M7UKTq1FBcz9NbE4S2mpmBotmAP8oHVHlr4r51tK4dau88vvzLO7kt/s46R4InXOUAjJGh71k7Ric0jlsd4oj66ewsN5XSnDeZLowy8stezeH9BCM3ru6zuzkPAL3+y7V29BKWr4spL+47arw0XBEqrIhBAEAQBAEAQBAEAQBAEAQFS2twotPTs3G2ccjwcvMbasMPt4ac/cvNm3WV2Mvl7EbSVGYdvH9V5Ocd1kypDdZ1sctSO0bmuQ5NG1r1g5tG1rlqc2iG2nwYVTLgDOARY7nt90/FT7G7dCWHo/o+pKtK/ZNxl8LPlVZ6M21V/sbxFON9PISGvtvMch3Hmw+BtoPeWd3GtHD1+/iQ76ydF78OMH9PzkUzFNjK+mdllpJ29ojc5p7nsu0+amlcZ4TsPiFUfuaScj3nMLG/1vsPBAX3CPRrNhobNUvZ00h6NkTetlB3uLue4WHMqv2lPdpfP9mW2x8KtKT5Rf7H2FmgAG4ADyC+cN5eTTGXkwe9MG6ic73rY7Ric08oAuVlLLwjvCGTZs3h5nk6V46jDoOZ4Dw3r0mxbBVJ9pL4Y/Vml/cdjT7OOr+xdF7A8+EAQBAEAQBAEAQBAEAQBAEBi9gcCCLgixHMLEoqSw9DKbTyijY3hTqV+ZlzGToeX5SvF7T2a6Esx4wf08D0dpdRuIbsvi/OJjTzhw08RyVDKLizacHFnS1y1OLibWuQ5uJsa9YNHEzD1g0cSIxzBhN95Gcso43tmt2jce1WFleyoPEtPqiXb3G4tyfGJhQ7Y1FNaOqjL7e1uf57n/BesttqqS495dVr81/Y1q7LpVe9Qljw5e6JGX0gwgdWOQnkbAed1Me0KeOCZGjseu3xaIuhfLWTfaZxYN0jZwHaL/PiV5fa+0HV7i/sunmTJwp29PsafFvVk056oMEZRNTnrJ0UTnmlAFyspZ4I7Qhk0UFG+rksNGD1jy/Uq22ds6dxPC05s6Vq0LaGXryX5yL1S07YmhjBZo3L3VKlGlBQgsJHm6lSVSTlLVm1dDQIAgCAIAgCAIAgCAIAgCAIAgMJog8FrgCDoQeK1nCM4uMllM2jJxeY6lLxrA3U5zx3Mfxb38x2ryG0tkyo5nDjD6r86noLS9jXW5PhL7nJT1gOh0PwXn5U2tDvOk1odjXLmcHE2B6GjiZB6Gu6ZZ0Nd05a4m3qCVvFptfvF9D3LrSeHweH1O1KKzruvqRLHszfdUlnc3NsApcpTx36vDwZMdJ4zOrw8CXpw4C7zdx5aNHYB9VCm033dCHPdbxFcPr8zNz1oYUTmqKoN7+S2jByO0KTZ7huFyVZuerGOP0aOJV1s7ZU7jjpHm/Y1uLqnbLC4y6e5daOlbCwMYLAfHtJ4le0o0YUYKEFhI8/Vqyqy3pPib11OYQBAEAQBAEAQBAEAQBAEAQBAEAQAoCvYtsw2Ql0RDHe77J/6VR3mxYVXvUu6+nL+C0ttpyh3anFdef8lbngmpzZ7SB5tPc5eZubCrSeKkWvHl6ltCpRrrMX7+hlHXg79FAdKS0EqL5HQycHcR5rRprVHJ02tUbM6wabp7nTI3TB0wG8geKJN6I2UMmh9a0cb9y3VOTOioyNcXSzm0TD3jh3u3BTLexqVXiEW/sbSdKiszf55E/hWywac0xDj7o9XxPFens9iRg96s8+HL+SruNpuS3aXDx5lka0AWAsBwV8kksIqm23lnqyYCAIAgCAIAgCAIAgCAIAgCAIAgCAIAgCA8c0HQ6hYaT4MynjQi6vZ6CT2Mp5tNvhu+Cr62yrarxccPw4fx9CZTv68OefMi5tjx7Ev9Tf0VdPYC/0T9UTI7Xf+qPozjfstKNz2ebh9FDlsKstJR+vsd1tSk9Yv6BuzEx3vZ5uP0WI7Crc3H6+we06S0i/odUOx/vy+Tf1Klw/p/8A3z9EcZbX/wBsfVknSbNwR72l55uN/gNFYUdkWtPVbz8fbQh1No156PHkSzGBosAAOQ0VmopLCITbbyzJZMBAEAQBAEB//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16" name="AutoShape 6" descr="data:image/jpeg;base64,/9j/4AAQSkZJRgABAQAAAQABAAD/2wCEAAkGBxQQEhUUEhQUFBQXFhUXGBcYFxcYFxUaGBUXGBoVGBUYHSggGB0lHRcUJDEiJSkrLi4uFx8zODMsNygtLisBCgoKDg0OGxAQGywkICUsLC0sLCwsLCwsNCwsLCwsLCwsLCwsLCwsLCwsLCwsLCwsLCwsLCwsLCwsLCwsLCwsLP/AABEIANYA7AMBEQACEQEDEQH/xAAcAAEAAgMBAQEAAAAAAAAAAAAABQYCAwQBBwj/xABHEAABAwIDBAYHBQcCAwkAAAABAAIDBBEFEiEGMUFREyJhcYGRBzJCUqGxwRQjM2LRFSRygpKi4UPwc4PSCCU1U5OjssLD/8QAGwEBAAIDAQEAAAAAAAAAAAAAAAQFAQIDBgf/xAA7EQACAQMBBQYFAwIEBwEAAAAAAQIDBBExBRIhQVETImFxkdEygaGx8BTB4QbxIzNCUjRDU2JygqIV/9oADAMBAAIRAxEAPwD7igCAIAgKztHtBI2ojoqNrHVcrTIS+5jp4gbGZ7QQXa9UNBFyd6A1N2Yqxd/7UqTLv1jg6C++3Q5L5f579qAk9nMXdOJY5mhlRA/o5Wi+U3aHNkZfXI4G45WI4ICYQBAEAQBAEAQBAEAQBAEAQBAEAQBAEAQBAEAQBAEAQBAEBSqBgbj9Tfe+hgcDxAEr2kDkLgIC6oCt4MwDEq8jiyiJ78sw+gQFkQBAEAQBAEAQBAEAQBAEAQBAEAQBAEAQBAEAQBAEAQBAEBRsRilGONdCYw9+HOH3gcWno6lmnVII/EOvwQFsoBUf65h7ow/Xtu46d1kBFYP/AOI1/wDBRj+yX9UBYkAQBAEAQBAEAQBAEAQBAEAQBAEAQBAEAQBAEAQBAEAQBAVLFTlxmiPB1NWM/uhfb+0oC2oCvYMP3+vPZSj/ANp36oCwoAgCAIAgCAIAgCAIAgCAIAgCAIAgCAIAgCAIAgCAIAgCAqO1rnMr8Nexoe7PVNDS7Lf91e62axtq1AWHD6qST8SB0P8AE+N1+7ITp32QEbgo/fq89tMPKH/KAn0AQBAEAQBAEAQBAEAQBAEAQBAEAQBAEAQBAEAQBAEBi94aCSbAAknkAgPmVa59VTQ1cj6mSarkZ9lpYqh9MxjXXcAXRnUtjDnueb7jaw0QEVJic1JW0Lao1LKdtQ52ar6zoC6GRhb9sF2TRnNpmIc3jv0A+wQTtkaHMc17TqHNIII5gjQoCAwp2TEq2M+3HSzDutJEfjGEBY0AQBAEAQHJi1WYIZJA3MWNLrc7D5LenDfmo9TjcVeypSnjOFkr2yG0stXI9kjW2Dcwc3S2oGU99/gpVzbxpxTRXbOv6lxNwmlpnKLYoRbhAEAQBAEAQBAEAQBAEAQBAEAQBAVfHIPt1WKN0kjIY4WzStjcY3yl73MjYZG9YM+7lJAsScutrgga6nYOnaC6jzUc1tHxE5HdksJ6koPHML9oQFQ9FkkklW2Cobkkw6mfDk1yh0k7tW3uSOiZCAf1QH1mSMOBDgHA6EEXB7wUBV6vYOmzGSmdLRSk3L6Z+QOOvrxEGN+/i2/agI79n4nS1QqD0VewRGJ2W0FQW587TZx6N5BzcW+sd6AsWDbRxVLzFlkhna0OMMzCx+U6Z2jc9t9LglATKAIAgCA8cL6HUINSv1mKx0c8cDINJbXc0AbzbcBrbjyUqNKVWDm5aFdVuYW1aNKMPi6FhUUsQgCAIDwm29YbS1CWTU6qYN72j+YLR1qcdZL1OipTeifoG1cZ3PYf5gsKvTekl6h0prWL9Da1wO43XRNPQ0aa1PVkwc8tdGxwa6RjXHcC4AnuBK1c4p4bOkaU5LKi8eR0ArY5hAEAQBAEBXsV2kcyoNNTU76mdrGvfZzY44g6+TPI7icpsADoEBVsa2pdS1UNRUQSUrwDFKxxa+OeD1i+KVpsXxO62U2OUvtfgB9JY4EAg3BFweYKAoe3FLLQVDcVpW57NbDVRaDpYi4WkDtwc0kanS3igLPgW0cFYCIn2kb68T+rLGeT4zqO/cdCCQUBLIAgKr6QKQthbWRj7+jd0zSN74x+NF2hzM2nMNQFko6ls0bJGEOY9rXtI3FrgCCO8EIDcgMJXWaTa9gTbnYbllcWYk8LJS9mdqZ6ip6N4aWOzGwFjHbt4jhqp9xawhT3lr9yjsdo1q1fckuDz8i4RVbHucxr2lzfWaCLjvCguMkstF1GpCUnFPitRWZsjjG1rpADlDtBfv4JHGeOhipvbrcFl8j2kLyxvSAB9hmDdQDxsksZe7oZp726t/XmbXOtqdAtG0llnRLPBENWbRxtJbGDK7s9Ud7v0VPdbbt6PCPefhp6+xPpbOqSWZ91fX0IifFqiT2xGOTRr/UfovP3G37ip8DwvD31+xOhaW8OWX4+xyOizes5zu9xKq6l3WqfFJskKSj8KS8keCnb7o8guG9LqO0l1PTTt90eQTel1G/Lqetit6t2/wAJI+S6wua0Phk0Ycs68fM5ca2jnpo7NlJc64GYAlvN2bforuw2pdzbTlleJmjY0a0suOMdPtgq2AYUKqS80hZHfrPILi48r8D2lSYVKXaKNWWMllc15UYYpxy+SPo+HYLNSWdTTmaI74pDe/bHIPVPZuPZvV9Toyp8acsro/2Z5utdUq/CtDdl1X7rn9yyxuuAbEdh3jsKmJ5KxrDwZLJgIAgCAqWEzGnxSqhlv+8hlRA47nBjGxyRA82Wa63J90BMbT4DFiFO+CW4DtWuHrRuHqvaeBHxFxxQED6NKiWKJ2H1P49HlYDwlgNxDK3m2zS3sLbIC31MDZGOY8BzHtLXNOoc1wsQRxBBKA+Z7LxU01RNhmIRMkqaU/cSvH3ssB6zLSCzrta5o36gX3goCr+kraSTDpWx4VVVTsgeagmR1RGyxa0MvLmDC0kggHTM0HVAfZ9nHSGlgMzs8pijL3WAu4tBOg0G9AdlVCJGOYdzmuafEWQEB6OL/sylBN8seS/YxxYPg0ICyIAgNMNKxhJaxjSd5DQCe8jetnKT4NmkacIvMUkR9Bs/FDNJMwuzvvoT1Rc3NhbnzXWdeU4KD0RGpWVOlVlVjnLOvDYpWstM9r3ZibtFgBfQLnUcW+6sHejGpGP+I8vwMMUxRlOOtq47mjef0HaoF5fUrWOZvjyROt7Wdd93TmyrVlVJUG8hs3gwbvHmV4q+2rVuXjOF05fyXNKlToLENepixltBoqvi9TZyzqZhqGu8ZZUNcnuVDGRkQZPC1ZM5KBic7qqoOXW5yMHYNP1Kv6EI0KPHzZd0oqjS4+bLpRUYijaxu4DXtPEqjq1HUm5Mqp1XOTkzppJ3wm8ZtzafVd4cD2hTLLaVa1l3XldORzq04Vlia+fMsuGYsybT1X8Wn5g8Qva2O0qV3Hu8JdPzUp7i0nR46rr79CRVgRQgCAICF2rwU1cI6N2SoicJYJPclbuv+V2rXDi1xQG3ZnGRWQNky5JASyWM74pWGz2HuO48QQeKA319CHPZM0fexhwaeLmutmjJ902B72g8EBB0vpDoJmB0Mxmc4C0UUcj5bnc0xtbdpvpc2HagIGXYttfUvxLE2vgDWZYoGyZSyJrXXdPJGbl5zONmusAbaoDmxDAuhwjEJ3RtjfNTvDIgLCnp2g9FEG8HZTmcd5cTyFgPpdGbxstuyt+QQGnGKtsMEsjzZrI3uJ5ANJQER6OoCzDKMO3mBj+7pBnt/cgLGgCAIAgIrHMYEAyt60jvVby7SqzaO0Y2sML4nov3f5xJtpaOs8vhFasq7GEkveczzvJ+QXhLi4nWm5SeS5bSW7FYSN4auBzbMw1DRszDUNcmQahjJ7lQxkZVgxkwnjJa4DeQQO+y2i0mmzaMkmmyvbNYAYfvJRZ+5ouDlHE6cVPvLtVO5DQn3d2qnchoTFXUiMXOpOgHElQKcJVJbsThSpOb+55Hh1TILlzYhwba58V6Sh/T05RzPh56mk760pvCTl48jlqGyQkCYW16sjeB+ihXWz69lJTXqiRSnRrxbo/OLLTgeMZ/u5dJBuPB45969FsnaquV2c/i+/8AJTXlpuf4lP4ft/BNq7K8IAgCA+dYo+posZfJTRmWKanZJNTtLQ6QseY3TRhxAzsBgBFxmDuwICXrMTq64GCmp5qVrgQ+pnDGljToehia5xc/gC7KBv1QFgwfCYqSJkULGsYxoaLAAm3E23k7ygNmI0QnZkdfLmY4gcQx4dlPYS0A8wSEBp2goPtNLPD/AOZFIwd7mkD42QHHsRiYqqGnkGh6NrXDi17Bke08iHNOiAgPSvi8bIoKR8gjFXPHHI4m2WEOBk3ajNo2/wCYoC8xtAAA0AAA7ggMkAQBAcOMYiKeMuOp3NHM/ood7dxtqTm9eS8STa27rz3VpzKZnJLpZXanUk8B9F4C4r1Lio2+LZf4SSp01wOZmKOk/Bhe8e84hjT3X1Kfpow/zJJPpqzZ0Yx+OSXhqznqcdkh/FpyBzDtPO1l2hZwqfBP6G0bWFT4JklheNRVGjTZ3uu0d4cD4KPWtalLi9OqI1a2qUuL06kqGqMRWzINQ1yZBiwYye5EyYyeZEyZyaKh1vmVjXgjtSWTzZvDzM4zv/5YPsi+/vK9vsPZ8acO1kuPL39jXaVxuL9PD/28X0LW2Bo4BehKU4sTw9sjCCLtO8fULnVpRqwcJrKZ0pVZUpqcHhop7Izq0mz43WDuOnqu8RZfO7mnO0uGlyZ6RyjJKa0ks4+6LbgOJ9Owh2kjNHDnycO9e22Zfq6pZfxLX3KO8tuxlmPwvT2JRWRDCAICq7dCWEQ1sDDI+meTIxvrSQPGWVo5kdV4HONAWLDq5lREyWJwfHI0Oa4cQRcIDoQBAEBXKnZYtmkmpKmSldLYyMa1j4nu3dJ0bh1XkWBcCL21ugPn9RgNJXVFU0yuqvs0EpqKmTUyTvY5rGMI6rWxNDzlaLBxbxugL/6N6h0mF0Tn+t0EY7w0ZQT3gBAWRAEB4421OgWG0llhLPBFFrqv7TMX+w3Rg+vjv8l4Hat87iq2tNF5fyelo0f09JR5vUwno2y2z6tBvl4E8Cefcq2nUcMuOoVRw0OxjVzODZm6IOBDgCDvB1BWU2nlGu808oquN7Klt5Ke/PJxHaw/RWlvfp92r6+5ZW9+n3Kvr7mOBbVFhEdRcjdn9pvY4ce/es3Ngpd6l6ewubBS71L09i6xPDgC0gg6gjUHxVO008MpZZTwzZlWDXIAuhjIyIMkNipLhlbve4MHif0UqypOrWUS0tsR7z0isnVtXtH+zo46enaHVD29UH1WNGmd30HGy+p2tsmlFaLgeSvbzczN6viUduJV4f0n2x5f7pH3fdl3W8FY/p4Yxgo//wBKe9nj+eB9E2H2kNdE4SNDZ4zlkaNx5PA5H9VX1qXZy8C8tq6rQyceJw5Kl/5mtPkSP0Xhf6ippV1Lqj0lpPNtHwbX2ZzMnMMjZW8NHD3mneFWbPu5W1ZSX4iRKCqwdN89PMu0Ewe0OabggEHvX0SnONSKlHRnnZwcJOL1RsW5qEAQFJxSGTBunqqdrZKIh0s1OXZXROvd0lObEWdqSw2F9QRqCB34Xt3RzFrXvdTyOaHNjqGmIuBFwWOd1ZNPdJ8EBP8A2+K1+kjtzzNt53QFcqcffWyCDDndUH76ryh0UYHsRl3VlkJ00uG6310QFW23xB1MW07quqr6yUZY6WPo4Wm+meYwNa4N3aZhex4XIAhajDDRU0WDQyNNfXyB9S5u6GMi7wOFsrS0DiM3MID7LhlCynhjhjFmRMZG0flY0NFzxNggOlAEBA7XV3RxZB60mn8o3+eg81Tbauuyo9mtZfbmWWzaG/U33pH7kBTRZWgea8JKW88lpOW88nS0LBxbNzQhybNgWDRmYcFg1aZEY5s2ypGZtmS+8Nzuxw+ql215KjwfFfmhJtr6dDuviunsVeir6jDZMkjTkJ1YfVP5mO/32qyqUqV3Hei+PX3LSpRo3kN6L49fculDtDTyszCRrbb2uOUjwO/vCqalpVhLGM+RS1bKtTlhxz5GrZqu6fp3+x0zsh5tytAPw+K2u6XZ7keeOJteUey3I893j5kw86HuUQiR1REQszVNOPzk+QurnYcc3SLOb3beo/AoO3GNZZa6p9pjzBHfW3RnIPN1yvqcH2VHP5xPn1xF3F0qb09isei/biCikqZa/pJXPjAj0z3IJu2xNm3017FXupJvLZcxoU4rCij6V6PZv+8nZeq19K5xb3SR5fIOI8VOu13Eyq2W+9JcuJZcYN6tw5RN+Juvnv8AUcs1orwPa2ixap9ZP7HJI1ebO8WSmyNVbPCd7es3+EnX4kea9nsC736bpPlxXlz+v3Ie06WlVc+D8yxr0RUhAEBzYlRNqIpIn+rIxzHdzgQfmgKJsXXR5f2RiTY3VEADGiRocypiHqSMD75tBqOzvsBZWbFYcHZhQ0gO/wDBjt5WsgO7EKCR7ejhl+zsta8bG5x/CXdVv9JQFGx/FsN2cikdEGyVj72zPMk8jj7UsjiXNaOO7sF0B+fG7Rz/AGwVpeTUdIJMx4kHd3W0tyQH682exZlbTQ1Efqysa8Di0katPaDceCAkUAQFHxqfpqp3JnV/p3/G/kvDbbue0ryS0XD3PR2lPsrddXx9f4PWhUaMSNzAhyZtAWDQIAgPWutuQw0nqZzwRztySNa4ciPiORWYTlTeYvBzUp0pb0HggZNh4C64fIG+7ofiRdTltOoljCJy2tVSw0s9SxUVIyFgZGMrRuH1PMqBUqSqS3paldUqSqScpPibnbloaLUiaY5amAn3nDxLdFdbCkldLJZVFm3qJdF9yo43AyHEKqKaGOZr3GZjJBdj84vcjsddfUaa7WjungbmTt7ntUs/yfLsM2HnMwMwYyNrrusb3G+zR+q4QtJ73e0JFbalLc7mW2fbvRhhxfLLV7mZegi/MA4F7u67QPAra7qJ4ijOzKLjHefMkmydJNPJwL8g7mC3zuvmO2K/a3MvD+x7OUezpU6fhl/M9kCqxFnPDP0M0cnC+V3cVY7Luewrxly5+TOs6fa0pQ9C9L6IebCAIAgIjaLZmmxBgbUxNfb1Xbns7WPGrUBWBsHWRAimxirY3gJWsnI7MzrFAUX0sYbi9DTskdiE1TATlkLWCExk7s3R72HUXJtew4hAfFEAQH3H/s67Ufi0Eh5yw/8A6M+Th/MgPuSA1VU2RjnH2Wk+QXOrUVODm+Syb04b81HqfP6DUucd5P8Ak/NfNbmblLL8z1FXglFEg0LgRZG9oQ4s0VYmJDYg0C1y52uvIBbw7NLMjrSdBLNTLfRGn9nVB/1xf+HRb9rS/wBpv+qtl/y/qefYatu6Rj+wi30Wd+g+TRn9RZy1i0ZNqZm/iQO72db+3esOFN/DL1MOnQl/l1F5Ph9TfT1rHmwNncj1XeRXOVOUdTlUoTiuK4dVxRJxPuFyZClHDM1g0CAhcVaWdYC5Y5rx22N7eV1Ks6vZVozLW1an3XzTRK47gMGKQse4lrgM0crbBzL7x2jmOxfULa57qnHRnmrq0zJ05riiv0vo2u4dPVuljB1Y1oZn7C7MdFKletrCIMNmQjLJasSmZRU4ZC0N0yRMHM8h2b7qo2hdqhSc2+PIurG2VWoo6RXF+RE0lN0cbW8QNe86lfN6k9+TkWNWr2lRyPJAsGYnBXMu0+a3g8SRLovEkXLCJ+kgjdxLRfvGh+S+k2dTtLeEn0R5+5huVpR8TsUk4BAEAQBAaK6jZPG+KVofG9pa5p3OB3hAflb0m7CvwiosMzqaS5ikPxjcfeHxGvOwFMQHdgeKyUc8dRCbSRuDm33HmCORFwe9AfsHZnHIsQpo6iE3a8Xtxa72mHtB0QHu0smWmk7QB/U4D6qv2pPctJv5erwTLCO9cR/NCo4eOr4lfPavxF7WfeO5i0Isjc1Gcmb2LU5M2tWDkzRNO4+oLfmdp5DetklzO0KcF8b+S9zl+zEnryknsW+9jREjtUl3II2/syN28ud3n/Cx2kloc/1dSOiSOinpRHuLiORN/itJSzqcalZ1NUvkdC1OIQGipgz9n6LKO1KruHGI442hnWLRfQuNtewGyku5rSjuuTx05EnfqVJb/DPkjW3ovdt2gkH5rRSnF5TNn23XJvbCHPbIXOeWiwDjctHMdq6VrutWSVSTeDlKo1B08Yz0/c6XhRThE5pAtkd4nHUDQ9xWy1RJpviTuyU16cDk5w+v1XvdjVE7VLo2Vu0oYrt9UicVuVwQBAEAQBARm0mBQ4hTvp525mPG/iw8HtPAgoD8n7bbJzYVUmGYXadY5AOrK3mO0biOB8LgV9AfQvQ7tycMqRFKf3WdwD+UbzoJR8A7s7ggP0Nta/8AdjbcXM+d1U7aeLV+aLDZi/x15MrdD6g/3xXg6nxFxV+I7I1oRpG9iwcWb2rByZrr6romFwBcQNw3lbU4b0sN4NqNLtJ4bwQss/3gJc4FwsG3NtNd2667JPcaS4LmWUaeIYSXDmbQ4rmYwiTobrSRBr4O5aEQIAgPCEMkXWwHeuqZPoVFjBxLJKMIJSxznZ7tA9UeyRv8V0wmlHHHqKkFKKjjj1JuCXOxrtdQDrv1C4SjutorJx3JuJrkRHSJxzcVkkwJDZE/cu/4h/8Ai1e22J/w7/8AJ/ZETaf+avL92WdX5UBAEAQBAEAQEJtfsvBilO6CoGm9jx60buD2n6cQgPyrtlspPhdQYZxpqY5AOrK2/rN+o3hAQKA+1ejjb37RRmgqHXmjymFx/wBRjTcsJ95ov3gdiq9sLNpL5fcn7NeLhfP7F4w89Ud5XgavxF1W+I7o1oRZG9iwcZG9qwcmJocwRPAhU3WR76LrAG1ze3hv+a6J8GyYrjut8jphw+29aORwnct6HaxgG5akZtvUyWDUIAgCA8IuhlPBzyUbStt5naNeSNdPhrGE5Ra5ue0raVWUtTadzOep0OFlock8nNKtkd4nFUHQ9xWy1JVPUlNkI/uCebz8mj6L22xIv9O3/wBz+yIW05f4y8vcsivipCAIAgCAIAgCAhNrtl4MUpzBUN03sePXjdwe0/TcUB+XNt9iqnCZck4zMcT0crb5JB/9Xc2n470BxbIVPRVkDju6QD+rq/VQ9oQ37acfAkWkt2tF+J+hsNdoR2r53WXFM9HXXFMkWFciJI3tRnFm9q1OTM3y5RexPIAXJRLLNFHeeM48yu1stRHOyVzGnNmY1mb1dL2zbsxseatbO2p3KdGD46+ZZJ27oSppvhxbxr8uiJWnxqMkNkvE/wB14tfuduKj3Ozbig+9HgQXbya3oNSXVe2pJA3UA4HqGAgCAIAgImXGmCdsWYEEEEjg6+gJ8/NSVbT7Pfa/sTYWc5UHUxxX2JZRiEapCso6ROSUrZEiBwVrrNK3gsyRMoriiz7MRZaZnbc+ZK+hbKhuWsPHj6lNtCW9cSJVWJCCAIAgCAIAgCAIDixjCYayJ0NRG2SN29rh5EHgRwIQH519Ifopnw0unpc01MDmuNZIdfaA3ge8PGyw1lYYTwX/AGYrxNFFIP8AUjae4kC48DcL5ze0XTnKHRs9UpdpSU/AsTCoJHkb2FDjJHQwrU4yRuYVg5NHPi1F00Tmbnb2nk4agrvbV3RqqaN6FTs5pvTn5HBh1W2ojs7KXgWkYbGx1Bu08CQV9JoVY16Slrki3FKVvVai/FPw5HaNn3NGaIujvrZrtP6HXaotxsm1r/FHD8DZXs9JpS89fVcTWXVMejhG/vzRuPwcFS1f6Z/6c/U6Ktby6x9Gv2Z4cSkG+nef4Xsd8yFBn/TtytGmbpUXpUXzTXuYHGHcKae//LA8865rYF3nkb9lT1dWP19jB2I1Dh1KcNPN7x8mj6qTT/pys/iYxbR+KpnyRicDqJgXVErsg1yM6jfHi7yVzbbDo0uL/Pn7YMPaFOnwow+cuL9Djw/DY5ndRtqdhI03zP5l28tHzVXti+hTXYUUvFkjt6tJb8333/8AK8urLBTw9GLZnEDdm1I7L7z4rzMpbzzgiTnvvOEn4HkhWDaKOSUrYkRRF4gS7K0akn/AXe3g5S4eROo4WZPkfQKaLIxrRua0DyFl9KpQVOCguSSPMVJb8nLqzYuhoEAQBAEAQBAEAQBACEBR9pcJZTOa6FgYxxJs0WaH3udBuve/mvKbet92oqiXB8H5l9survU3TfL7MxgkzAHmvLNYeDvOOHg6GFYOEkb2FYOTRvaVg5NG1pWpyZ809KGAvzCop3Ojl1LXMNjmHrMuODhr3hep2Ffbq3Jcvt/BNVP9VQ3P9UdPLp+eBVdn/TZX01mztjqWDQ5wWSd2dunm0r2BRn0/Z70xYdV2bK80zzwlHU/9QXaPGyAvMAgmAcwxvaRcFpBBB4ghAbBRR+6EBGY1tFRYewvnmiisN1wXu7GsHWce4IClUO2U2NSOjp2GCj1DnuH3sovYkcGN4cSb8LEGm2vtFW1PEdWWNpRUI9vNcP8ASur9kW+CEMaGtFmgWAXgZScnvPUxKTk3J6h7lgzFHNI5bI7xRyyuWSRBGOztP01Tm9lmvjuaPmfBeh2Hbb9ZSekePz5fngZvqnZUN3m/xl2XtDzwQBAEAQBAEAQBAEAQBAcWMUPTxOZx3t7HDd/vtUS9tlcUXDny8yRa1uxqKXr5FFoXlpLHaG+7kRvC+e16bT46rU9JVSkt5EkwqORJI3NchyaN7HLU5NG1rlg5tGrEKNs8ZY7juPI8CF1o1ZUpqcTNKrKlNSR+evSHss+nlfI1ul/vAOB98flOi99s29jVglny9jfaFspL9RS0evgUlWpUHTRYhLAbxSyRn8jnN+RQEjUbWV0gs+rqCP8Aiv8A1QHDh9M6pmay5Lnu1cTc24kk9l1zq1FTg5M7UKTq1FBcz9NbE4S2mpmBotmAP8oHVHlr4r51tK4dau88vvzLO7kt/s46R4InXOUAjJGh71k7Ric0jlsd4oj66ewsN5XSnDeZLowy8stezeH9BCM3ru6zuzkPAL3+y7V29BKWr4spL+47arw0XBEqrIhBAEAQBAEAQBAEAQBAEAQFS2twotPTs3G2ccjwcvMbasMPt4ac/cvNm3WV2Mvl7EbSVGYdvH9V5Ocd1kypDdZ1sctSO0bmuQ5NG1r1g5tG1rlqc2iG2nwYVTLgDOARY7nt90/FT7G7dCWHo/o+pKtK/ZNxl8LPlVZ6M21V/sbxFON9PISGvtvMch3Hmw+BtoPeWd3GtHD1+/iQ76ydF78OMH9PzkUzFNjK+mdllpJ29ojc5p7nsu0+amlcZ4TsPiFUfuaScj3nMLG/1vsPBAX3CPRrNhobNUvZ00h6NkTetlB3uLue4WHMqv2lPdpfP9mW2x8KtKT5Rf7H2FmgAG4ADyC+cN5eTTGXkwe9MG6ic73rY7Ric08oAuVlLLwjvCGTZs3h5nk6V46jDoOZ4Dw3r0mxbBVJ9pL4Y/Vml/cdjT7OOr+xdF7A8+EAQBAEAQBAEAQBAEAQBAEBi9gcCCLgixHMLEoqSw9DKbTyijY3hTqV+ZlzGToeX5SvF7T2a6Esx4wf08D0dpdRuIbsvi/OJjTzhw08RyVDKLizacHFnS1y1OLibWuQ5uJsa9YNHEzD1g0cSIxzBhN95Gcso43tmt2jce1WFleyoPEtPqiXb3G4tyfGJhQ7Y1FNaOqjL7e1uf57n/BesttqqS495dVr81/Y1q7LpVe9Qljw5e6JGX0gwgdWOQnkbAed1Me0KeOCZGjseu3xaIuhfLWTfaZxYN0jZwHaL/PiV5fa+0HV7i/sunmTJwp29PsafFvVk056oMEZRNTnrJ0UTnmlAFyspZ4I7Qhk0UFG+rksNGD1jy/Uq22ds6dxPC05s6Vq0LaGXryX5yL1S07YmhjBZo3L3VKlGlBQgsJHm6lSVSTlLVm1dDQIAgCAIAgCAIAgCAIAgCAIAgMJog8FrgCDoQeK1nCM4uMllM2jJxeY6lLxrA3U5zx3Mfxb38x2ryG0tkyo5nDjD6r86noLS9jXW5PhL7nJT1gOh0PwXn5U2tDvOk1odjXLmcHE2B6GjiZB6Gu6ZZ0Nd05a4m3qCVvFptfvF9D3LrSeHweH1O1KKzruvqRLHszfdUlnc3NsApcpTx36vDwZMdJ4zOrw8CXpw4C7zdx5aNHYB9VCm033dCHPdbxFcPr8zNz1oYUTmqKoN7+S2jByO0KTZ7huFyVZuerGOP0aOJV1s7ZU7jjpHm/Y1uLqnbLC4y6e5daOlbCwMYLAfHtJ4le0o0YUYKEFhI8/Vqyqy3pPib11OYQBAEAQBAEAQBAEAQBAEAQBAEAQAoCvYtsw2Ql0RDHe77J/6VR3mxYVXvUu6+nL+C0ttpyh3anFdef8lbngmpzZ7SB5tPc5eZubCrSeKkWvHl6ltCpRrrMX7+hlHXg79FAdKS0EqL5HQycHcR5rRprVHJ02tUbM6wabp7nTI3TB0wG8geKJN6I2UMmh9a0cb9y3VOTOioyNcXSzm0TD3jh3u3BTLexqVXiEW/sbSdKiszf55E/hWywac0xDj7o9XxPFens9iRg96s8+HL+SruNpuS3aXDx5lka0AWAsBwV8kksIqm23lnqyYCAIAgCAIAgCAIAgCAIAgCAIAgCAIAgCA8c0HQ6hYaT4MynjQi6vZ6CT2Mp5tNvhu+Cr62yrarxccPw4fx9CZTv68OefMi5tjx7Ev9Tf0VdPYC/0T9UTI7Xf+qPozjfstKNz2ebh9FDlsKstJR+vsd1tSk9Yv6BuzEx3vZ5uP0WI7Crc3H6+we06S0i/odUOx/vy+Tf1Klw/p/8A3z9EcZbX/wBsfVknSbNwR72l55uN/gNFYUdkWtPVbz8fbQh1No156PHkSzGBosAAOQ0VmopLCITbbyzJZMBAEAQBAEB//9k="/>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19" name="AutoShape 12" descr="data:image/jpeg;base64,/9j/4AAQSkZJRgABAQAAAQABAAD/2wCEAAkGBxQQEhUUEhQUFBQXFhUXGBcYFxcYFxUaGBUXGBoVGBUYHSggGB0lHRcUJDEiJSkrLi4uFx8zODMsNygtLisBCgoKDg0OGxAQGywkICUsLC0sLCwsLCwsNCwsLCwsLCwsLCwsLCwsLCwsLCwsLCwsLCwsLCwsLCwsLCwsLCwsLP/AABEIANYA7AMBEQACEQEDEQH/xAAcAAEAAgMBAQEAAAAAAAAAAAAABQYCAwQBBwj/xABHEAABAwIDBAYHBQcCAwkAAAABAAIDBBEFEiEGMUFREyJhcYGRBzJCUqGxwRQjM2LRFSRygpKi4UPwc4PSCCU1U5OjssLD/8QAGwEBAAIDAQEAAAAAAAAAAAAAAAQFAQIDBgf/xAA7EQACAQMBBQYFAwIEBwEAAAAAAQIDBBExBRIhQVETImFxkdEygaGx8BTB4QbxIzNCUjRDU2JygqIV/9oADAMBAAIRAxEAPwD7igCAIAgKztHtBI2ojoqNrHVcrTIS+5jp4gbGZ7QQXa9UNBFyd6A1N2Yqxd/7UqTLv1jg6C++3Q5L5f579qAk9nMXdOJY5mhlRA/o5Wi+U3aHNkZfXI4G45WI4ICYQBAEAQBAEAQBAEAQBAEAQBAEAQBAEAQBAEAQBAEAQBAEBSqBgbj9Tfe+hgcDxAEr2kDkLgIC6oCt4MwDEq8jiyiJ78sw+gQFkQBAEAQBAEAQBAEAQBAEAQBAEAQBAEAQBAEAQBAEAQBAEBRsRilGONdCYw9+HOH3gcWno6lmnVII/EOvwQFsoBUf65h7ow/Xtu46d1kBFYP/AOI1/wDBRj+yX9UBYkAQBAEAQBAEAQBAEAQBAEAQBAEAQBAEAQBAEAQBAEAQBAVLFTlxmiPB1NWM/uhfb+0oC2oCvYMP3+vPZSj/ANp36oCwoAgCAIAgCAIAgCAIAgCAIAgCAIAgCAIAgCAIAgCAIAgCAqO1rnMr8Nexoe7PVNDS7Lf91e62axtq1AWHD6qST8SB0P8AE+N1+7ITp32QEbgo/fq89tMPKH/KAn0AQBAEAQBAEAQBAEAQBAEAQBAEAQBAEAQBAEAQBAEBi94aCSbAAknkAgPmVa59VTQ1cj6mSarkZ9lpYqh9MxjXXcAXRnUtjDnueb7jaw0QEVJic1JW0Lao1LKdtQ52ar6zoC6GRhb9sF2TRnNpmIc3jv0A+wQTtkaHMc17TqHNIII5gjQoCAwp2TEq2M+3HSzDutJEfjGEBY0AQBAEAQHJi1WYIZJA3MWNLrc7D5LenDfmo9TjcVeypSnjOFkr2yG0stXI9kjW2Dcwc3S2oGU99/gpVzbxpxTRXbOv6lxNwmlpnKLYoRbhAEAQBAEAQBAEAQBAEAQBAEAQBAVfHIPt1WKN0kjIY4WzStjcY3yl73MjYZG9YM+7lJAsScutrgga6nYOnaC6jzUc1tHxE5HdksJ6koPHML9oQFQ9FkkklW2Cobkkw6mfDk1yh0k7tW3uSOiZCAf1QH1mSMOBDgHA6EEXB7wUBV6vYOmzGSmdLRSk3L6Z+QOOvrxEGN+/i2/agI79n4nS1QqD0VewRGJ2W0FQW587TZx6N5BzcW+sd6AsWDbRxVLzFlkhna0OMMzCx+U6Z2jc9t9LglATKAIAgCA8cL6HUINSv1mKx0c8cDINJbXc0AbzbcBrbjyUqNKVWDm5aFdVuYW1aNKMPi6FhUUsQgCAIDwm29YbS1CWTU6qYN72j+YLR1qcdZL1OipTeifoG1cZ3PYf5gsKvTekl6h0prWL9Da1wO43XRNPQ0aa1PVkwc8tdGxwa6RjXHcC4AnuBK1c4p4bOkaU5LKi8eR0ArY5hAEAQBAEBXsV2kcyoNNTU76mdrGvfZzY44g6+TPI7icpsADoEBVsa2pdS1UNRUQSUrwDFKxxa+OeD1i+KVpsXxO62U2OUvtfgB9JY4EAg3BFweYKAoe3FLLQVDcVpW57NbDVRaDpYi4WkDtwc0kanS3igLPgW0cFYCIn2kb68T+rLGeT4zqO/cdCCQUBLIAgKr6QKQthbWRj7+jd0zSN74x+NF2hzM2nMNQFko6ls0bJGEOY9rXtI3FrgCCO8EIDcgMJXWaTa9gTbnYbllcWYk8LJS9mdqZ6ip6N4aWOzGwFjHbt4jhqp9xawhT3lr9yjsdo1q1fckuDz8i4RVbHucxr2lzfWaCLjvCguMkstF1GpCUnFPitRWZsjjG1rpADlDtBfv4JHGeOhipvbrcFl8j2kLyxvSAB9hmDdQDxsksZe7oZp726t/XmbXOtqdAtG0llnRLPBENWbRxtJbGDK7s9Ud7v0VPdbbt6PCPefhp6+xPpbOqSWZ91fX0IifFqiT2xGOTRr/UfovP3G37ip8DwvD31+xOhaW8OWX4+xyOizes5zu9xKq6l3WqfFJskKSj8KS8keCnb7o8guG9LqO0l1PTTt90eQTel1G/Lqetit6t2/wAJI+S6wua0Phk0Ycs68fM5ca2jnpo7NlJc64GYAlvN2bforuw2pdzbTlleJmjY0a0suOMdPtgq2AYUKqS80hZHfrPILi48r8D2lSYVKXaKNWWMllc15UYYpxy+SPo+HYLNSWdTTmaI74pDe/bHIPVPZuPZvV9Toyp8acsro/2Z5utdUq/CtDdl1X7rn9yyxuuAbEdh3jsKmJ5KxrDwZLJgIAgCAqWEzGnxSqhlv+8hlRA47nBjGxyRA82Wa63J90BMbT4DFiFO+CW4DtWuHrRuHqvaeBHxFxxQED6NKiWKJ2H1P49HlYDwlgNxDK3m2zS3sLbIC31MDZGOY8BzHtLXNOoc1wsQRxBBKA+Z7LxU01RNhmIRMkqaU/cSvH3ssB6zLSCzrta5o36gX3goCr+kraSTDpWx4VVVTsgeagmR1RGyxa0MvLmDC0kggHTM0HVAfZ9nHSGlgMzs8pijL3WAu4tBOg0G9AdlVCJGOYdzmuafEWQEB6OL/sylBN8seS/YxxYPg0ICyIAgNMNKxhJaxjSd5DQCe8jetnKT4NmkacIvMUkR9Bs/FDNJMwuzvvoT1Rc3NhbnzXWdeU4KD0RGpWVOlVlVjnLOvDYpWstM9r3ZibtFgBfQLnUcW+6sHejGpGP+I8vwMMUxRlOOtq47mjef0HaoF5fUrWOZvjyROt7Wdd93TmyrVlVJUG8hs3gwbvHmV4q+2rVuXjOF05fyXNKlToLENepixltBoqvi9TZyzqZhqGu8ZZUNcnuVDGRkQZPC1ZM5KBic7qqoOXW5yMHYNP1Kv6EI0KPHzZd0oqjS4+bLpRUYijaxu4DXtPEqjq1HUm5Mqp1XOTkzppJ3wm8ZtzafVd4cD2hTLLaVa1l3XldORzq04Vlia+fMsuGYsybT1X8Wn5g8Qva2O0qV3Hu8JdPzUp7i0nR46rr79CRVgRQgCAICF2rwU1cI6N2SoicJYJPclbuv+V2rXDi1xQG3ZnGRWQNky5JASyWM74pWGz2HuO48QQeKA319CHPZM0fexhwaeLmutmjJ902B72g8EBB0vpDoJmB0Mxmc4C0UUcj5bnc0xtbdpvpc2HagIGXYttfUvxLE2vgDWZYoGyZSyJrXXdPJGbl5zONmusAbaoDmxDAuhwjEJ3RtjfNTvDIgLCnp2g9FEG8HZTmcd5cTyFgPpdGbxstuyt+QQGnGKtsMEsjzZrI3uJ5ANJQER6OoCzDKMO3mBj+7pBnt/cgLGgCAIAgIrHMYEAyt60jvVby7SqzaO0Y2sML4nov3f5xJtpaOs8vhFasq7GEkveczzvJ+QXhLi4nWm5SeS5bSW7FYSN4auBzbMw1DRszDUNcmQahjJ7lQxkZVgxkwnjJa4DeQQO+y2i0mmzaMkmmyvbNYAYfvJRZ+5ouDlHE6cVPvLtVO5DQn3d2qnchoTFXUiMXOpOgHElQKcJVJbsThSpOb+55Hh1TILlzYhwba58V6Sh/T05RzPh56mk760pvCTl48jlqGyQkCYW16sjeB+ihXWz69lJTXqiRSnRrxbo/OLLTgeMZ/u5dJBuPB45969FsnaquV2c/i+/8AJTXlpuf4lP4ft/BNq7K8IAgCA+dYo+posZfJTRmWKanZJNTtLQ6QseY3TRhxAzsBgBFxmDuwICXrMTq64GCmp5qVrgQ+pnDGljToehia5xc/gC7KBv1QFgwfCYqSJkULGsYxoaLAAm3E23k7ygNmI0QnZkdfLmY4gcQx4dlPYS0A8wSEBp2goPtNLPD/AOZFIwd7mkD42QHHsRiYqqGnkGh6NrXDi17Bke08iHNOiAgPSvi8bIoKR8gjFXPHHI4m2WEOBk3ajNo2/wCYoC8xtAAA0AAA7ggMkAQBAcOMYiKeMuOp3NHM/ood7dxtqTm9eS8STa27rz3VpzKZnJLpZXanUk8B9F4C4r1Lio2+LZf4SSp01wOZmKOk/Bhe8e84hjT3X1Kfpow/zJJPpqzZ0Yx+OSXhqznqcdkh/FpyBzDtPO1l2hZwqfBP6G0bWFT4JklheNRVGjTZ3uu0d4cD4KPWtalLi9OqI1a2qUuL06kqGqMRWzINQ1yZBiwYye5EyYyeZEyZyaKh1vmVjXgjtSWTzZvDzM4zv/5YPsi+/vK9vsPZ8acO1kuPL39jXaVxuL9PD/28X0LW2Bo4BehKU4sTw9sjCCLtO8fULnVpRqwcJrKZ0pVZUpqcHhop7Izq0mz43WDuOnqu8RZfO7mnO0uGlyZ6RyjJKa0ks4+6LbgOJ9Owh2kjNHDnycO9e22Zfq6pZfxLX3KO8tuxlmPwvT2JRWRDCAICq7dCWEQ1sDDI+meTIxvrSQPGWVo5kdV4HONAWLDq5lREyWJwfHI0Oa4cQRcIDoQBAEBXKnZYtmkmpKmSldLYyMa1j4nu3dJ0bh1XkWBcCL21ugPn9RgNJXVFU0yuqvs0EpqKmTUyTvY5rGMI6rWxNDzlaLBxbxugL/6N6h0mF0Tn+t0EY7w0ZQT3gBAWRAEB4421OgWG0llhLPBFFrqv7TMX+w3Rg+vjv8l4Hat87iq2tNF5fyelo0f09JR5vUwno2y2z6tBvl4E8Cefcq2nUcMuOoVRw0OxjVzODZm6IOBDgCDvB1BWU2nlGu808oquN7Klt5Ke/PJxHaw/RWlvfp92r6+5ZW9+n3Kvr7mOBbVFhEdRcjdn9pvY4ce/es3Ngpd6l6ewubBS71L09i6xPDgC0gg6gjUHxVO008MpZZTwzZlWDXIAuhjIyIMkNipLhlbve4MHif0UqypOrWUS0tsR7z0isnVtXtH+zo46enaHVD29UH1WNGmd30HGy+p2tsmlFaLgeSvbzczN6viUduJV4f0n2x5f7pH3fdl3W8FY/p4Yxgo//wBKe9nj+eB9E2H2kNdE4SNDZ4zlkaNx5PA5H9VX1qXZy8C8tq6rQyceJw5Kl/5mtPkSP0Xhf6ippV1Lqj0lpPNtHwbX2ZzMnMMjZW8NHD3mneFWbPu5W1ZSX4iRKCqwdN89PMu0Ewe0OabggEHvX0SnONSKlHRnnZwcJOL1RsW5qEAQFJxSGTBunqqdrZKIh0s1OXZXROvd0lObEWdqSw2F9QRqCB34Xt3RzFrXvdTyOaHNjqGmIuBFwWOd1ZNPdJ8EBP8A2+K1+kjtzzNt53QFcqcffWyCDDndUH76ryh0UYHsRl3VlkJ00uG6310QFW23xB1MW07quqr6yUZY6WPo4Wm+meYwNa4N3aZhex4XIAhajDDRU0WDQyNNfXyB9S5u6GMi7wOFsrS0DiM3MID7LhlCynhjhjFmRMZG0flY0NFzxNggOlAEBA7XV3RxZB60mn8o3+eg81Tbauuyo9mtZfbmWWzaG/U33pH7kBTRZWgea8JKW88lpOW88nS0LBxbNzQhybNgWDRmYcFg1aZEY5s2ypGZtmS+8Nzuxw+ql215KjwfFfmhJtr6dDuviunsVeir6jDZMkjTkJ1YfVP5mO/32qyqUqV3Hei+PX3LSpRo3kN6L49fculDtDTyszCRrbb2uOUjwO/vCqalpVhLGM+RS1bKtTlhxz5GrZqu6fp3+x0zsh5tytAPw+K2u6XZ7keeOJteUey3I893j5kw86HuUQiR1REQszVNOPzk+QurnYcc3SLOb3beo/AoO3GNZZa6p9pjzBHfW3RnIPN1yvqcH2VHP5xPn1xF3F0qb09isei/biCikqZa/pJXPjAj0z3IJu2xNm3017FXupJvLZcxoU4rCij6V6PZv+8nZeq19K5xb3SR5fIOI8VOu13Eyq2W+9JcuJZcYN6tw5RN+Juvnv8AUcs1orwPa2ixap9ZP7HJI1ebO8WSmyNVbPCd7es3+EnX4kea9nsC736bpPlxXlz+v3Ie06WlVc+D8yxr0RUhAEBzYlRNqIpIn+rIxzHdzgQfmgKJsXXR5f2RiTY3VEADGiRocypiHqSMD75tBqOzvsBZWbFYcHZhQ0gO/wDBjt5WsgO7EKCR7ejhl+zsta8bG5x/CXdVv9JQFGx/FsN2cikdEGyVj72zPMk8jj7UsjiXNaOO7sF0B+fG7Rz/AGwVpeTUdIJMx4kHd3W0tyQH682exZlbTQ1Efqysa8Di0katPaDceCAkUAQFHxqfpqp3JnV/p3/G/kvDbbue0ryS0XD3PR2lPsrddXx9f4PWhUaMSNzAhyZtAWDQIAgPWutuQw0nqZzwRztySNa4ciPiORWYTlTeYvBzUp0pb0HggZNh4C64fIG+7ofiRdTltOoljCJy2tVSw0s9SxUVIyFgZGMrRuH1PMqBUqSqS3paldUqSqScpPibnbloaLUiaY5amAn3nDxLdFdbCkldLJZVFm3qJdF9yo43AyHEKqKaGOZr3GZjJBdj84vcjsddfUaa7WjungbmTt7ntUs/yfLsM2HnMwMwYyNrrusb3G+zR+q4QtJ73e0JFbalLc7mW2fbvRhhxfLLV7mZegi/MA4F7u67QPAra7qJ4ijOzKLjHefMkmydJNPJwL8g7mC3zuvmO2K/a3MvD+x7OUezpU6fhl/M9kCqxFnPDP0M0cnC+V3cVY7Luewrxly5+TOs6fa0pQ9C9L6IebCAIAgIjaLZmmxBgbUxNfb1Xbns7WPGrUBWBsHWRAimxirY3gJWsnI7MzrFAUX0sYbi9DTskdiE1TATlkLWCExk7s3R72HUXJtew4hAfFEAQH3H/s67Ufi0Eh5yw/8A6M+Th/MgPuSA1VU2RjnH2Wk+QXOrUVODm+Syb04b81HqfP6DUucd5P8Ak/NfNbmblLL8z1FXglFEg0LgRZG9oQ4s0VYmJDYg0C1y52uvIBbw7NLMjrSdBLNTLfRGn9nVB/1xf+HRb9rS/wBpv+qtl/y/qefYatu6Rj+wi30Wd+g+TRn9RZy1i0ZNqZm/iQO72db+3esOFN/DL1MOnQl/l1F5Ph9TfT1rHmwNncj1XeRXOVOUdTlUoTiuK4dVxRJxPuFyZClHDM1g0CAhcVaWdYC5Y5rx22N7eV1Ks6vZVozLW1an3XzTRK47gMGKQse4lrgM0crbBzL7x2jmOxfULa57qnHRnmrq0zJ05riiv0vo2u4dPVuljB1Y1oZn7C7MdFKletrCIMNmQjLJasSmZRU4ZC0N0yRMHM8h2b7qo2hdqhSc2+PIurG2VWoo6RXF+RE0lN0cbW8QNe86lfN6k9+TkWNWr2lRyPJAsGYnBXMu0+a3g8SRLovEkXLCJ+kgjdxLRfvGh+S+k2dTtLeEn0R5+5huVpR8TsUk4BAEAQBAaK6jZPG+KVofG9pa5p3OB3hAflb0m7CvwiosMzqaS5ikPxjcfeHxGvOwFMQHdgeKyUc8dRCbSRuDm33HmCORFwe9AfsHZnHIsQpo6iE3a8Xtxa72mHtB0QHu0smWmk7QB/U4D6qv2pPctJv5erwTLCO9cR/NCo4eOr4lfPavxF7WfeO5i0Isjc1Gcmb2LU5M2tWDkzRNO4+oLfmdp5DetklzO0KcF8b+S9zl+zEnryknsW+9jREjtUl3II2/syN28ud3n/Cx2kloc/1dSOiSOinpRHuLiORN/itJSzqcalZ1NUvkdC1OIQGipgz9n6LKO1KruHGI442hnWLRfQuNtewGyku5rSjuuTx05EnfqVJb/DPkjW3ovdt2gkH5rRSnF5TNn23XJvbCHPbIXOeWiwDjctHMdq6VrutWSVSTeDlKo1B08Yz0/c6XhRThE5pAtkd4nHUDQ9xWy1RJpviTuyU16cDk5w+v1XvdjVE7VLo2Vu0oYrt9UicVuVwQBAEAQBARm0mBQ4hTvp525mPG/iw8HtPAgoD8n7bbJzYVUmGYXadY5AOrK3mO0biOB8LgV9AfQvQ7tycMqRFKf3WdwD+UbzoJR8A7s7ggP0Nta/8AdjbcXM+d1U7aeLV+aLDZi/x15MrdD6g/3xXg6nxFxV+I7I1oRpG9iwcWb2rByZrr6romFwBcQNw3lbU4b0sN4NqNLtJ4bwQss/3gJc4FwsG3NtNd2667JPcaS4LmWUaeIYSXDmbQ4rmYwiTobrSRBr4O5aEQIAgPCEMkXWwHeuqZPoVFjBxLJKMIJSxznZ7tA9UeyRv8V0wmlHHHqKkFKKjjj1JuCXOxrtdQDrv1C4SjutorJx3JuJrkRHSJxzcVkkwJDZE/cu/4h/8Ai1e22J/w7/8AJ/ZETaf+avL92WdX5UBAEAQBAEAQEJtfsvBilO6CoGm9jx60buD2n6cQgPyrtlspPhdQYZxpqY5AOrK2/rN+o3hAQKA+1ejjb37RRmgqHXmjymFx/wBRjTcsJ95ov3gdiq9sLNpL5fcn7NeLhfP7F4w89Ud5XgavxF1W+I7o1oRZG9iwcZG9qwcmJocwRPAhU3WR76LrAG1ze3hv+a6J8GyYrjut8jphw+29aORwnct6HaxgG5akZtvUyWDUIAgCA8IuhlPBzyUbStt5naNeSNdPhrGE5Ra5ue0raVWUtTadzOep0OFlock8nNKtkd4nFUHQ9xWy1JVPUlNkI/uCebz8mj6L22xIv9O3/wBz+yIW05f4y8vcsivipCAIAgCAIAgCAhNrtl4MUpzBUN03sePXjdwe0/TcUB+XNt9iqnCZck4zMcT0crb5JB/9Xc2n470BxbIVPRVkDju6QD+rq/VQ9oQ37acfAkWkt2tF+J+hsNdoR2r53WXFM9HXXFMkWFciJI3tRnFm9q1OTM3y5RexPIAXJRLLNFHeeM48yu1stRHOyVzGnNmY1mb1dL2zbsxseatbO2p3KdGD46+ZZJ27oSppvhxbxr8uiJWnxqMkNkvE/wB14tfuduKj3Ozbig+9HgQXbya3oNSXVe2pJA3UA4HqGAgCAIAgImXGmCdsWYEEEEjg6+gJ8/NSVbT7Pfa/sTYWc5UHUxxX2JZRiEapCso6ROSUrZEiBwVrrNK3gsyRMoriiz7MRZaZnbc+ZK+hbKhuWsPHj6lNtCW9cSJVWJCCAIAgCAIAgCAIDixjCYayJ0NRG2SN29rh5EHgRwIQH519Ifopnw0unpc01MDmuNZIdfaA3ge8PGyw1lYYTwX/AGYrxNFFIP8AUjae4kC48DcL5ze0XTnKHRs9UpdpSU/AsTCoJHkb2FDjJHQwrU4yRuYVg5NHPi1F00Tmbnb2nk4agrvbV3RqqaN6FTs5pvTn5HBh1W2ojs7KXgWkYbGx1Bu08CQV9JoVY16Slrki3FKVvVai/FPw5HaNn3NGaIujvrZrtP6HXaotxsm1r/FHD8DZXs9JpS89fVcTWXVMejhG/vzRuPwcFS1f6Z/6c/U6Ktby6x9Gv2Z4cSkG+nef4Xsd8yFBn/TtytGmbpUXpUXzTXuYHGHcKae//LA8865rYF3nkb9lT1dWP19jB2I1Dh1KcNPN7x8mj6qTT/pys/iYxbR+KpnyRicDqJgXVErsg1yM6jfHi7yVzbbDo0uL/Pn7YMPaFOnwow+cuL9Djw/DY5ndRtqdhI03zP5l28tHzVXti+hTXYUUvFkjt6tJb8333/8AK8urLBTw9GLZnEDdm1I7L7z4rzMpbzzgiTnvvOEn4HkhWDaKOSUrYkRRF4gS7K0akn/AXe3g5S4eROo4WZPkfQKaLIxrRua0DyFl9KpQVOCguSSPMVJb8nLqzYuhoEAQBAEAQBAEAQBACEBR9pcJZTOa6FgYxxJs0WaH3udBuve/mvKbet92oqiXB8H5l9survU3TfL7MxgkzAHmvLNYeDvOOHg6GFYOEkb2FYOTRvaVg5NG1pWpyZ809KGAvzCop3Ojl1LXMNjmHrMuODhr3hep2Ffbq3Jcvt/BNVP9VQ3P9UdPLp+eBVdn/TZX01mztjqWDQ5wWSd2dunm0r2BRn0/Z70xYdV2bK80zzwlHU/9QXaPGyAvMAgmAcwxvaRcFpBBB4ghAbBRR+6EBGY1tFRYewvnmiisN1wXu7GsHWce4IClUO2U2NSOjp2GCj1DnuH3sovYkcGN4cSb8LEGm2vtFW1PEdWWNpRUI9vNcP8ASur9kW+CEMaGtFmgWAXgZScnvPUxKTk3J6h7lgzFHNI5bI7xRyyuWSRBGOztP01Tm9lmvjuaPmfBeh2Hbb9ZSekePz5fngZvqnZUN3m/xl2XtDzwQBAEAQBAEAQBAEAQBAcWMUPTxOZx3t7HDd/vtUS9tlcUXDny8yRa1uxqKXr5FFoXlpLHaG+7kRvC+e16bT46rU9JVSkt5EkwqORJI3NchyaN7HLU5NG1rlg5tGrEKNs8ZY7juPI8CF1o1ZUpqcTNKrKlNSR+evSHss+nlfI1ul/vAOB98flOi99s29jVglny9jfaFspL9RS0evgUlWpUHTRYhLAbxSyRn8jnN+RQEjUbWV0gs+rqCP8Aiv8A1QHDh9M6pmay5Lnu1cTc24kk9l1zq1FTg5M7UKTq1FBcz9NbE4S2mpmBotmAP8oHVHlr4r51tK4dau88vvzLO7kt/s46R4InXOUAjJGh71k7Ric0jlsd4oj66ewsN5XSnDeZLowy8stezeH9BCM3ru6zuzkPAL3+y7V29BKWr4spL+47arw0XBEqrIhBAEAQBAEAQBAEAQBAEAQFS2twotPTs3G2ccjwcvMbasMPt4ac/cvNm3WV2Mvl7EbSVGYdvH9V5Ocd1kypDdZ1sctSO0bmuQ5NG1r1g5tG1rlqc2iG2nwYVTLgDOARY7nt90/FT7G7dCWHo/o+pKtK/ZNxl8LPlVZ6M21V/sbxFON9PISGvtvMch3Hmw+BtoPeWd3GtHD1+/iQ76ydF78OMH9PzkUzFNjK+mdllpJ29ojc5p7nsu0+amlcZ4TsPiFUfuaScj3nMLG/1vsPBAX3CPRrNhobNUvZ00h6NkTetlB3uLue4WHMqv2lPdpfP9mW2x8KtKT5Rf7H2FmgAG4ADyC+cN5eTTGXkwe9MG6ic73rY7Ric08oAuVlLLwjvCGTZs3h5nk6V46jDoOZ4Dw3r0mxbBVJ9pL4Y/Vml/cdjT7OOr+xdF7A8+EAQBAEAQBAEAQBAEAQBAEBi9gcCCLgixHMLEoqSw9DKbTyijY3hTqV+ZlzGToeX5SvF7T2a6Esx4wf08D0dpdRuIbsvi/OJjTzhw08RyVDKLizacHFnS1y1OLibWuQ5uJsa9YNHEzD1g0cSIxzBhN95Gcso43tmt2jce1WFleyoPEtPqiXb3G4tyfGJhQ7Y1FNaOqjL7e1uf57n/BesttqqS495dVr81/Y1q7LpVe9Qljw5e6JGX0gwgdWOQnkbAed1Me0KeOCZGjseu3xaIuhfLWTfaZxYN0jZwHaL/PiV5fa+0HV7i/sunmTJwp29PsafFvVk056oMEZRNTnrJ0UTnmlAFyspZ4I7Qhk0UFG+rksNGD1jy/Uq22ds6dxPC05s6Vq0LaGXryX5yL1S07YmhjBZo3L3VKlGlBQgsJHm6lSVSTlLVm1dDQIAgCAIAgCAIAgCAIAgCAIAgMJog8FrgCDoQeK1nCM4uMllM2jJxeY6lLxrA3U5zx3Mfxb38x2ryG0tkyo5nDjD6r86noLS9jXW5PhL7nJT1gOh0PwXn5U2tDvOk1odjXLmcHE2B6GjiZB6Gu6ZZ0Nd05a4m3qCVvFptfvF9D3LrSeHweH1O1KKzruvqRLHszfdUlnc3NsApcpTx36vDwZMdJ4zOrw8CXpw4C7zdx5aNHYB9VCm033dCHPdbxFcPr8zNz1oYUTmqKoN7+S2jByO0KTZ7huFyVZuerGOP0aOJV1s7ZU7jjpHm/Y1uLqnbLC4y6e5daOlbCwMYLAfHtJ4le0o0YUYKEFhI8/Vqyqy3pPib11OYQBAEAQBAEAQBAEAQBAEAQBAEAQAoCvYtsw2Ql0RDHe77J/6VR3mxYVXvUu6+nL+C0ttpyh3anFdef8lbngmpzZ7SB5tPc5eZubCrSeKkWvHl6ltCpRrrMX7+hlHXg79FAdKS0EqL5HQycHcR5rRprVHJ02tUbM6wabp7nTI3TB0wG8geKJN6I2UMmh9a0cb9y3VOTOioyNcXSzm0TD3jh3u3BTLexqVXiEW/sbSdKiszf55E/hWywac0xDj7o9XxPFens9iRg96s8+HL+SruNpuS3aXDx5lka0AWAsBwV8kksIqm23lnqyYCAIAgCAIAgCAIAgCAIAgCAIAgCAIAgCA8c0HQ6hYaT4MynjQi6vZ6CT2Mp5tNvhu+Cr62yrarxccPw4fx9CZTv68OefMi5tjx7Ev9Tf0VdPYC/0T9UTI7Xf+qPozjfstKNz2ebh9FDlsKstJR+vsd1tSk9Yv6BuzEx3vZ5uP0WI7Crc3H6+we06S0i/odUOx/vy+Tf1Klw/p/8A3z9EcZbX/wBsfVknSbNwR72l55uN/gNFYUdkWtPVbz8fbQh1No156PHkSzGBosAAOQ0VmopLCITbbyzJZMBAEAQBAEB//9k="/>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20" name="AutoShape 14" descr="data:image/jpeg;base64,/9j/4AAQSkZJRgABAQAAAQABAAD/2wCEAAkGBxQQEhUUEhQUFBQXFhUXGBcYFxcYFxUaGBUXGBoVGBUYHSggGB0lHRcUJDEiJSkrLi4uFx8zODMsNygtLisBCgoKDg0OGxAQGywkICUsLC0sLCwsLCwsNCwsLCwsLCwsLCwsLCwsLCwsLCwsLCwsLCwsLCwsLCwsLCwsLCwsLP/AABEIANYA7AMBEQACEQEDEQH/xAAcAAEAAgMBAQEAAAAAAAAAAAAABQYCAwQBBwj/xABHEAABAwIDBAYHBQcCAwkAAAABAAIDBBEFEiEGMUFREyJhcYGRBzJCUqGxwRQjM2LRFSRygpKi4UPwc4PSCCU1U5OjssLD/8QAGwEBAAIDAQEAAAAAAAAAAAAAAAQFAQIDBgf/xAA7EQACAQMBBQYFAwIEBwEAAAAAAQIDBBExBRIhQVETImFxkdEygaGx8BTB4QbxIzNCUjRDU2JygqIV/9oADAMBAAIRAxEAPwD7igCAIAgKztHtBI2ojoqNrHVcrTIS+5jp4gbGZ7QQXa9UNBFyd6A1N2Yqxd/7UqTLv1jg6C++3Q5L5f579qAk9nMXdOJY5mhlRA/o5Wi+U3aHNkZfXI4G45WI4ICYQBAEAQBAEAQBAEAQBAEAQBAEAQBAEAQBAEAQBAEAQBAEBSqBgbj9Tfe+hgcDxAEr2kDkLgIC6oCt4MwDEq8jiyiJ78sw+gQFkQBAEAQBAEAQBAEAQBAEAQBAEAQBAEAQBAEAQBAEAQBAEBRsRilGONdCYw9+HOH3gcWno6lmnVII/EOvwQFsoBUf65h7ow/Xtu46d1kBFYP/AOI1/wDBRj+yX9UBYkAQBAEAQBAEAQBAEAQBAEAQBAEAQBAEAQBAEAQBAEAQBAVLFTlxmiPB1NWM/uhfb+0oC2oCvYMP3+vPZSj/ANp36oCwoAgCAIAgCAIAgCAIAgCAIAgCAIAgCAIAgCAIAgCAIAgCAqO1rnMr8Nexoe7PVNDS7Lf91e62axtq1AWHD6qST8SB0P8AE+N1+7ITp32QEbgo/fq89tMPKH/KAn0AQBAEAQBAEAQBAEAQBAEAQBAEAQBAEAQBAEAQBAEBi94aCSbAAknkAgPmVa59VTQ1cj6mSarkZ9lpYqh9MxjXXcAXRnUtjDnueb7jaw0QEVJic1JW0Lao1LKdtQ52ar6zoC6GRhb9sF2TRnNpmIc3jv0A+wQTtkaHMc17TqHNIII5gjQoCAwp2TEq2M+3HSzDutJEfjGEBY0AQBAEAQHJi1WYIZJA3MWNLrc7D5LenDfmo9TjcVeypSnjOFkr2yG0stXI9kjW2Dcwc3S2oGU99/gpVzbxpxTRXbOv6lxNwmlpnKLYoRbhAEAQBAEAQBAEAQBAEAQBAEAQBAVfHIPt1WKN0kjIY4WzStjcY3yl73MjYZG9YM+7lJAsScutrgga6nYOnaC6jzUc1tHxE5HdksJ6koPHML9oQFQ9FkkklW2Cobkkw6mfDk1yh0k7tW3uSOiZCAf1QH1mSMOBDgHA6EEXB7wUBV6vYOmzGSmdLRSk3L6Z+QOOvrxEGN+/i2/agI79n4nS1QqD0VewRGJ2W0FQW587TZx6N5BzcW+sd6AsWDbRxVLzFlkhna0OMMzCx+U6Z2jc9t9LglATKAIAgCA8cL6HUINSv1mKx0c8cDINJbXc0AbzbcBrbjyUqNKVWDm5aFdVuYW1aNKMPi6FhUUsQgCAIDwm29YbS1CWTU6qYN72j+YLR1qcdZL1OipTeifoG1cZ3PYf5gsKvTekl6h0prWL9Da1wO43XRNPQ0aa1PVkwc8tdGxwa6RjXHcC4AnuBK1c4p4bOkaU5LKi8eR0ArY5hAEAQBAEBXsV2kcyoNNTU76mdrGvfZzY44g6+TPI7icpsADoEBVsa2pdS1UNRUQSUrwDFKxxa+OeD1i+KVpsXxO62U2OUvtfgB9JY4EAg3BFweYKAoe3FLLQVDcVpW57NbDVRaDpYi4WkDtwc0kanS3igLPgW0cFYCIn2kb68T+rLGeT4zqO/cdCCQUBLIAgKr6QKQthbWRj7+jd0zSN74x+NF2hzM2nMNQFko6ls0bJGEOY9rXtI3FrgCCO8EIDcgMJXWaTa9gTbnYbllcWYk8LJS9mdqZ6ip6N4aWOzGwFjHbt4jhqp9xawhT3lr9yjsdo1q1fckuDz8i4RVbHucxr2lzfWaCLjvCguMkstF1GpCUnFPitRWZsjjG1rpADlDtBfv4JHGeOhipvbrcFl8j2kLyxvSAB9hmDdQDxsksZe7oZp726t/XmbXOtqdAtG0llnRLPBENWbRxtJbGDK7s9Ud7v0VPdbbt6PCPefhp6+xPpbOqSWZ91fX0IifFqiT2xGOTRr/UfovP3G37ip8DwvD31+xOhaW8OWX4+xyOizes5zu9xKq6l3WqfFJskKSj8KS8keCnb7o8guG9LqO0l1PTTt90eQTel1G/Lqetit6t2/wAJI+S6wua0Phk0Ycs68fM5ca2jnpo7NlJc64GYAlvN2bforuw2pdzbTlleJmjY0a0suOMdPtgq2AYUKqS80hZHfrPILi48r8D2lSYVKXaKNWWMllc15UYYpxy+SPo+HYLNSWdTTmaI74pDe/bHIPVPZuPZvV9Toyp8acsro/2Z5utdUq/CtDdl1X7rn9yyxuuAbEdh3jsKmJ5KxrDwZLJgIAgCAqWEzGnxSqhlv+8hlRA47nBjGxyRA82Wa63J90BMbT4DFiFO+CW4DtWuHrRuHqvaeBHxFxxQED6NKiWKJ2H1P49HlYDwlgNxDK3m2zS3sLbIC31MDZGOY8BzHtLXNOoc1wsQRxBBKA+Z7LxU01RNhmIRMkqaU/cSvH3ssB6zLSCzrta5o36gX3goCr+kraSTDpWx4VVVTsgeagmR1RGyxa0MvLmDC0kggHTM0HVAfZ9nHSGlgMzs8pijL3WAu4tBOg0G9AdlVCJGOYdzmuafEWQEB6OL/sylBN8seS/YxxYPg0ICyIAgNMNKxhJaxjSd5DQCe8jetnKT4NmkacIvMUkR9Bs/FDNJMwuzvvoT1Rc3NhbnzXWdeU4KD0RGpWVOlVlVjnLOvDYpWstM9r3ZibtFgBfQLnUcW+6sHejGpGP+I8vwMMUxRlOOtq47mjef0HaoF5fUrWOZvjyROt7Wdd93TmyrVlVJUG8hs3gwbvHmV4q+2rVuXjOF05fyXNKlToLENepixltBoqvi9TZyzqZhqGu8ZZUNcnuVDGRkQZPC1ZM5KBic7qqoOXW5yMHYNP1Kv6EI0KPHzZd0oqjS4+bLpRUYijaxu4DXtPEqjq1HUm5Mqp1XOTkzppJ3wm8ZtzafVd4cD2hTLLaVa1l3XldORzq04Vlia+fMsuGYsybT1X8Wn5g8Qva2O0qV3Hu8JdPzUp7i0nR46rr79CRVgRQgCAICF2rwU1cI6N2SoicJYJPclbuv+V2rXDi1xQG3ZnGRWQNky5JASyWM74pWGz2HuO48QQeKA319CHPZM0fexhwaeLmutmjJ902B72g8EBB0vpDoJmB0Mxmc4C0UUcj5bnc0xtbdpvpc2HagIGXYttfUvxLE2vgDWZYoGyZSyJrXXdPJGbl5zONmusAbaoDmxDAuhwjEJ3RtjfNTvDIgLCnp2g9FEG8HZTmcd5cTyFgPpdGbxstuyt+QQGnGKtsMEsjzZrI3uJ5ANJQER6OoCzDKMO3mBj+7pBnt/cgLGgCAIAgIrHMYEAyt60jvVby7SqzaO0Y2sML4nov3f5xJtpaOs8vhFasq7GEkveczzvJ+QXhLi4nWm5SeS5bSW7FYSN4auBzbMw1DRszDUNcmQahjJ7lQxkZVgxkwnjJa4DeQQO+y2i0mmzaMkmmyvbNYAYfvJRZ+5ouDlHE6cVPvLtVO5DQn3d2qnchoTFXUiMXOpOgHElQKcJVJbsThSpOb+55Hh1TILlzYhwba58V6Sh/T05RzPh56mk760pvCTl48jlqGyQkCYW16sjeB+ihXWz69lJTXqiRSnRrxbo/OLLTgeMZ/u5dJBuPB45969FsnaquV2c/i+/8AJTXlpuf4lP4ft/BNq7K8IAgCA+dYo+posZfJTRmWKanZJNTtLQ6QseY3TRhxAzsBgBFxmDuwICXrMTq64GCmp5qVrgQ+pnDGljToehia5xc/gC7KBv1QFgwfCYqSJkULGsYxoaLAAm3E23k7ygNmI0QnZkdfLmY4gcQx4dlPYS0A8wSEBp2goPtNLPD/AOZFIwd7mkD42QHHsRiYqqGnkGh6NrXDi17Bke08iHNOiAgPSvi8bIoKR8gjFXPHHI4m2WEOBk3ajNo2/wCYoC8xtAAA0AAA7ggMkAQBAcOMYiKeMuOp3NHM/ood7dxtqTm9eS8STa27rz3VpzKZnJLpZXanUk8B9F4C4r1Lio2+LZf4SSp01wOZmKOk/Bhe8e84hjT3X1Kfpow/zJJPpqzZ0Yx+OSXhqznqcdkh/FpyBzDtPO1l2hZwqfBP6G0bWFT4JklheNRVGjTZ3uu0d4cD4KPWtalLi9OqI1a2qUuL06kqGqMRWzINQ1yZBiwYye5EyYyeZEyZyaKh1vmVjXgjtSWTzZvDzM4zv/5YPsi+/vK9vsPZ8acO1kuPL39jXaVxuL9PD/28X0LW2Bo4BehKU4sTw9sjCCLtO8fULnVpRqwcJrKZ0pVZUpqcHhop7Izq0mz43WDuOnqu8RZfO7mnO0uGlyZ6RyjJKa0ks4+6LbgOJ9Owh2kjNHDnycO9e22Zfq6pZfxLX3KO8tuxlmPwvT2JRWRDCAICq7dCWEQ1sDDI+meTIxvrSQPGWVo5kdV4HONAWLDq5lREyWJwfHI0Oa4cQRcIDoQBAEBXKnZYtmkmpKmSldLYyMa1j4nu3dJ0bh1XkWBcCL21ugPn9RgNJXVFU0yuqvs0EpqKmTUyTvY5rGMI6rWxNDzlaLBxbxugL/6N6h0mF0Tn+t0EY7w0ZQT3gBAWRAEB4421OgWG0llhLPBFFrqv7TMX+w3Rg+vjv8l4Hat87iq2tNF5fyelo0f09JR5vUwno2y2z6tBvl4E8Cefcq2nUcMuOoVRw0OxjVzODZm6IOBDgCDvB1BWU2nlGu808oquN7Klt5Ke/PJxHaw/RWlvfp92r6+5ZW9+n3Kvr7mOBbVFhEdRcjdn9pvY4ce/es3Ngpd6l6ewubBS71L09i6xPDgC0gg6gjUHxVO008MpZZTwzZlWDXIAuhjIyIMkNipLhlbve4MHif0UqypOrWUS0tsR7z0isnVtXtH+zo46enaHVD29UH1WNGmd30HGy+p2tsmlFaLgeSvbzczN6viUduJV4f0n2x5f7pH3fdl3W8FY/p4Yxgo//wBKe9nj+eB9E2H2kNdE4SNDZ4zlkaNx5PA5H9VX1qXZy8C8tq6rQyceJw5Kl/5mtPkSP0Xhf6ippV1Lqj0lpPNtHwbX2ZzMnMMjZW8NHD3mneFWbPu5W1ZSX4iRKCqwdN89PMu0Ewe0OabggEHvX0SnONSKlHRnnZwcJOL1RsW5qEAQFJxSGTBunqqdrZKIh0s1OXZXROvd0lObEWdqSw2F9QRqCB34Xt3RzFrXvdTyOaHNjqGmIuBFwWOd1ZNPdJ8EBP8A2+K1+kjtzzNt53QFcqcffWyCDDndUH76ryh0UYHsRl3VlkJ00uG6310QFW23xB1MW07quqr6yUZY6WPo4Wm+meYwNa4N3aZhex4XIAhajDDRU0WDQyNNfXyB9S5u6GMi7wOFsrS0DiM3MID7LhlCynhjhjFmRMZG0flY0NFzxNggOlAEBA7XV3RxZB60mn8o3+eg81Tbauuyo9mtZfbmWWzaG/U33pH7kBTRZWgea8JKW88lpOW88nS0LBxbNzQhybNgWDRmYcFg1aZEY5s2ypGZtmS+8Nzuxw+ql215KjwfFfmhJtr6dDuviunsVeir6jDZMkjTkJ1YfVP5mO/32qyqUqV3Hei+PX3LSpRo3kN6L49fculDtDTyszCRrbb2uOUjwO/vCqalpVhLGM+RS1bKtTlhxz5GrZqu6fp3+x0zsh5tytAPw+K2u6XZ7keeOJteUey3I893j5kw86HuUQiR1REQszVNOPzk+QurnYcc3SLOb3beo/AoO3GNZZa6p9pjzBHfW3RnIPN1yvqcH2VHP5xPn1xF3F0qb09isei/biCikqZa/pJXPjAj0z3IJu2xNm3017FXupJvLZcxoU4rCij6V6PZv+8nZeq19K5xb3SR5fIOI8VOu13Eyq2W+9JcuJZcYN6tw5RN+Juvnv8AUcs1orwPa2ixap9ZP7HJI1ebO8WSmyNVbPCd7es3+EnX4kea9nsC736bpPlxXlz+v3Ie06WlVc+D8yxr0RUhAEBzYlRNqIpIn+rIxzHdzgQfmgKJsXXR5f2RiTY3VEADGiRocypiHqSMD75tBqOzvsBZWbFYcHZhQ0gO/wDBjt5WsgO7EKCR7ejhl+zsta8bG5x/CXdVv9JQFGx/FsN2cikdEGyVj72zPMk8jj7UsjiXNaOO7sF0B+fG7Rz/AGwVpeTUdIJMx4kHd3W0tyQH682exZlbTQ1Efqysa8Di0katPaDceCAkUAQFHxqfpqp3JnV/p3/G/kvDbbue0ryS0XD3PR2lPsrddXx9f4PWhUaMSNzAhyZtAWDQIAgPWutuQw0nqZzwRztySNa4ciPiORWYTlTeYvBzUp0pb0HggZNh4C64fIG+7ofiRdTltOoljCJy2tVSw0s9SxUVIyFgZGMrRuH1PMqBUqSqS3paldUqSqScpPibnbloaLUiaY5amAn3nDxLdFdbCkldLJZVFm3qJdF9yo43AyHEKqKaGOZr3GZjJBdj84vcjsddfUaa7WjungbmTt7ntUs/yfLsM2HnMwMwYyNrrusb3G+zR+q4QtJ73e0JFbalLc7mW2fbvRhhxfLLV7mZegi/MA4F7u67QPAra7qJ4ijOzKLjHefMkmydJNPJwL8g7mC3zuvmO2K/a3MvD+x7OUezpU6fhl/M9kCqxFnPDP0M0cnC+V3cVY7Luewrxly5+TOs6fa0pQ9C9L6IebCAIAgIjaLZmmxBgbUxNfb1Xbns7WPGrUBWBsHWRAimxirY3gJWsnI7MzrFAUX0sYbi9DTskdiE1TATlkLWCExk7s3R72HUXJtew4hAfFEAQH3H/s67Ufi0Eh5yw/8A6M+Th/MgPuSA1VU2RjnH2Wk+QXOrUVODm+Syb04b81HqfP6DUucd5P8Ak/NfNbmblLL8z1FXglFEg0LgRZG9oQ4s0VYmJDYg0C1y52uvIBbw7NLMjrSdBLNTLfRGn9nVB/1xf+HRb9rS/wBpv+qtl/y/qefYatu6Rj+wi30Wd+g+TRn9RZy1i0ZNqZm/iQO72db+3esOFN/DL1MOnQl/l1F5Ph9TfT1rHmwNncj1XeRXOVOUdTlUoTiuK4dVxRJxPuFyZClHDM1g0CAhcVaWdYC5Y5rx22N7eV1Ks6vZVozLW1an3XzTRK47gMGKQse4lrgM0crbBzL7x2jmOxfULa57qnHRnmrq0zJ05riiv0vo2u4dPVuljB1Y1oZn7C7MdFKletrCIMNmQjLJasSmZRU4ZC0N0yRMHM8h2b7qo2hdqhSc2+PIurG2VWoo6RXF+RE0lN0cbW8QNe86lfN6k9+TkWNWr2lRyPJAsGYnBXMu0+a3g8SRLovEkXLCJ+kgjdxLRfvGh+S+k2dTtLeEn0R5+5huVpR8TsUk4BAEAQBAaK6jZPG+KVofG9pa5p3OB3hAflb0m7CvwiosMzqaS5ikPxjcfeHxGvOwFMQHdgeKyUc8dRCbSRuDm33HmCORFwe9AfsHZnHIsQpo6iE3a8Xtxa72mHtB0QHu0smWmk7QB/U4D6qv2pPctJv5erwTLCO9cR/NCo4eOr4lfPavxF7WfeO5i0Isjc1Gcmb2LU5M2tWDkzRNO4+oLfmdp5DetklzO0KcF8b+S9zl+zEnryknsW+9jREjtUl3II2/syN28ud3n/Cx2kloc/1dSOiSOinpRHuLiORN/itJSzqcalZ1NUvkdC1OIQGipgz9n6LKO1KruHGI442hnWLRfQuNtewGyku5rSjuuTx05EnfqVJb/DPkjW3ovdt2gkH5rRSnF5TNn23XJvbCHPbIXOeWiwDjctHMdq6VrutWSVSTeDlKo1B08Yz0/c6XhRThE5pAtkd4nHUDQ9xWy1RJpviTuyU16cDk5w+v1XvdjVE7VLo2Vu0oYrt9UicVuVwQBAEAQBARm0mBQ4hTvp525mPG/iw8HtPAgoD8n7bbJzYVUmGYXadY5AOrK3mO0biOB8LgV9AfQvQ7tycMqRFKf3WdwD+UbzoJR8A7s7ggP0Nta/8AdjbcXM+d1U7aeLV+aLDZi/x15MrdD6g/3xXg6nxFxV+I7I1oRpG9iwcWb2rByZrr6romFwBcQNw3lbU4b0sN4NqNLtJ4bwQss/3gJc4FwsG3NtNd2667JPcaS4LmWUaeIYSXDmbQ4rmYwiTobrSRBr4O5aEQIAgPCEMkXWwHeuqZPoVFjBxLJKMIJSxznZ7tA9UeyRv8V0wmlHHHqKkFKKjjj1JuCXOxrtdQDrv1C4SjutorJx3JuJrkRHSJxzcVkkwJDZE/cu/4h/8Ai1e22J/w7/8AJ/ZETaf+avL92WdX5UBAEAQBAEAQEJtfsvBilO6CoGm9jx60buD2n6cQgPyrtlspPhdQYZxpqY5AOrK2/rN+o3hAQKA+1ejjb37RRmgqHXmjymFx/wBRjTcsJ95ov3gdiq9sLNpL5fcn7NeLhfP7F4w89Ud5XgavxF1W+I7o1oRZG9iwcZG9qwcmJocwRPAhU3WR76LrAG1ze3hv+a6J8GyYrjut8jphw+29aORwnct6HaxgG5akZtvUyWDUIAgCA8IuhlPBzyUbStt5naNeSNdPhrGE5Ra5ue0raVWUtTadzOep0OFlock8nNKtkd4nFUHQ9xWy1JVPUlNkI/uCebz8mj6L22xIv9O3/wBz+yIW05f4y8vcsivipCAIAgCAIAgCAhNrtl4MUpzBUN03sePXjdwe0/TcUB+XNt9iqnCZck4zMcT0crb5JB/9Xc2n470BxbIVPRVkDju6QD+rq/VQ9oQ37acfAkWkt2tF+J+hsNdoR2r53WXFM9HXXFMkWFciJI3tRnFm9q1OTM3y5RexPIAXJRLLNFHeeM48yu1stRHOyVzGnNmY1mb1dL2zbsxseatbO2p3KdGD46+ZZJ27oSppvhxbxr8uiJWnxqMkNkvE/wB14tfuduKj3Ozbig+9HgQXbya3oNSXVe2pJA3UA4HqGAgCAIAgImXGmCdsWYEEEEjg6+gJ8/NSVbT7Pfa/sTYWc5UHUxxX2JZRiEapCso6ROSUrZEiBwVrrNK3gsyRMoriiz7MRZaZnbc+ZK+hbKhuWsPHj6lNtCW9cSJVWJCCAIAgCAIAgCAIDixjCYayJ0NRG2SN29rh5EHgRwIQH519Ifopnw0unpc01MDmuNZIdfaA3ge8PGyw1lYYTwX/AGYrxNFFIP8AUjae4kC48DcL5ze0XTnKHRs9UpdpSU/AsTCoJHkb2FDjJHQwrU4yRuYVg5NHPi1F00Tmbnb2nk4agrvbV3RqqaN6FTs5pvTn5HBh1W2ojs7KXgWkYbGx1Bu08CQV9JoVY16Slrki3FKVvVai/FPw5HaNn3NGaIujvrZrtP6HXaotxsm1r/FHD8DZXs9JpS89fVcTWXVMejhG/vzRuPwcFS1f6Z/6c/U6Ktby6x9Gv2Z4cSkG+nef4Xsd8yFBn/TtytGmbpUXpUXzTXuYHGHcKae//LA8865rYF3nkb9lT1dWP19jB2I1Dh1KcNPN7x8mj6qTT/pys/iYxbR+KpnyRicDqJgXVErsg1yM6jfHi7yVzbbDo0uL/Pn7YMPaFOnwow+cuL9Djw/DY5ndRtqdhI03zP5l28tHzVXti+hTXYUUvFkjt6tJb8333/8AK8urLBTw9GLZnEDdm1I7L7z4rzMpbzzgiTnvvOEn4HkhWDaKOSUrYkRRF4gS7K0akn/AXe3g5S4eROo4WZPkfQKaLIxrRua0DyFl9KpQVOCguSSPMVJb8nLqzYuhoEAQBAEAQBAEAQBACEBR9pcJZTOa6FgYxxJs0WaH3udBuve/mvKbet92oqiXB8H5l9survU3TfL7MxgkzAHmvLNYeDvOOHg6GFYOEkb2FYOTRvaVg5NG1pWpyZ809KGAvzCop3Ojl1LXMNjmHrMuODhr3hep2Ffbq3Jcvt/BNVP9VQ3P9UdPLp+eBVdn/TZX01mztjqWDQ5wWSd2dunm0r2BRn0/Z70xYdV2bK80zzwlHU/9QXaPGyAvMAgmAcwxvaRcFpBBB4ghAbBRR+6EBGY1tFRYewvnmiisN1wXu7GsHWce4IClUO2U2NSOjp2GCj1DnuH3sovYkcGN4cSb8LEGm2vtFW1PEdWWNpRUI9vNcP8ASur9kW+CEMaGtFmgWAXgZScnvPUxKTk3J6h7lgzFHNI5bI7xRyyuWSRBGOztP01Tm9lmvjuaPmfBeh2Hbb9ZSekePz5fngZvqnZUN3m/xl2XtDzwQBAEAQBAEAQBAEAQBAcWMUPTxOZx3t7HDd/vtUS9tlcUXDny8yRa1uxqKXr5FFoXlpLHaG+7kRvC+e16bT46rU9JVSkt5EkwqORJI3NchyaN7HLU5NG1rlg5tGrEKNs8ZY7juPI8CF1o1ZUpqcTNKrKlNSR+evSHss+nlfI1ul/vAOB98flOi99s29jVglny9jfaFspL9RS0evgUlWpUHTRYhLAbxSyRn8jnN+RQEjUbWV0gs+rqCP8Aiv8A1QHDh9M6pmay5Lnu1cTc24kk9l1zq1FTg5M7UKTq1FBcz9NbE4S2mpmBotmAP8oHVHlr4r51tK4dau88vvzLO7kt/s46R4InXOUAjJGh71k7Ric0jlsd4oj66ewsN5XSnDeZLowy8stezeH9BCM3ru6zuzkPAL3+y7V29BKWr4spL+47arw0XBEqrIhBAEAQBAEAQBAEAQBAEAQFS2twotPTs3G2ccjwcvMbasMPt4ac/cvNm3WV2Mvl7EbSVGYdvH9V5Ocd1kypDdZ1sctSO0bmuQ5NG1r1g5tG1rlqc2iG2nwYVTLgDOARY7nt90/FT7G7dCWHo/o+pKtK/ZNxl8LPlVZ6M21V/sbxFON9PISGvtvMch3Hmw+BtoPeWd3GtHD1+/iQ76ydF78OMH9PzkUzFNjK+mdllpJ29ojc5p7nsu0+amlcZ4TsPiFUfuaScj3nMLG/1vsPBAX3CPRrNhobNUvZ00h6NkTetlB3uLue4WHMqv2lPdpfP9mW2x8KtKT5Rf7H2FmgAG4ADyC+cN5eTTGXkwe9MG6ic73rY7Ric08oAuVlLLwjvCGTZs3h5nk6V46jDoOZ4Dw3r0mxbBVJ9pL4Y/Vml/cdjT7OOr+xdF7A8+EAQBAEAQBAEAQBAEAQBAEBi9gcCCLgixHMLEoqSw9DKbTyijY3hTqV+ZlzGToeX5SvF7T2a6Esx4wf08D0dpdRuIbsvi/OJjTzhw08RyVDKLizacHFnS1y1OLibWuQ5uJsa9YNHEzD1g0cSIxzBhN95Gcso43tmt2jce1WFleyoPEtPqiXb3G4tyfGJhQ7Y1FNaOqjL7e1uf57n/BesttqqS495dVr81/Y1q7LpVe9Qljw5e6JGX0gwgdWOQnkbAed1Me0KeOCZGjseu3xaIuhfLWTfaZxYN0jZwHaL/PiV5fa+0HV7i/sunmTJwp29PsafFvVk056oMEZRNTnrJ0UTnmlAFyspZ4I7Qhk0UFG+rksNGD1jy/Uq22ds6dxPC05s6Vq0LaGXryX5yL1S07YmhjBZo3L3VKlGlBQgsJHm6lSVSTlLVm1dDQIAgCAIAgCAIAgCAIAgCAIAgMJog8FrgCDoQeK1nCM4uMllM2jJxeY6lLxrA3U5zx3Mfxb38x2ryG0tkyo5nDjD6r86noLS9jXW5PhL7nJT1gOh0PwXn5U2tDvOk1odjXLmcHE2B6GjiZB6Gu6ZZ0Nd05a4m3qCVvFptfvF9D3LrSeHweH1O1KKzruvqRLHszfdUlnc3NsApcpTx36vDwZMdJ4zOrw8CXpw4C7zdx5aNHYB9VCm033dCHPdbxFcPr8zNz1oYUTmqKoN7+S2jByO0KTZ7huFyVZuerGOP0aOJV1s7ZU7jjpHm/Y1uLqnbLC4y6e5daOlbCwMYLAfHtJ4le0o0YUYKEFhI8/Vqyqy3pPib11OYQBAEAQBAEAQBAEAQBAEAQBAEAQAoCvYtsw2Ql0RDHe77J/6VR3mxYVXvUu6+nL+C0ttpyh3anFdef8lbngmpzZ7SB5tPc5eZubCrSeKkWvHl6ltCpRrrMX7+hlHXg79FAdKS0EqL5HQycHcR5rRprVHJ02tUbM6wabp7nTI3TB0wG8geKJN6I2UMmh9a0cb9y3VOTOioyNcXSzm0TD3jh3u3BTLexqVXiEW/sbSdKiszf55E/hWywac0xDj7o9XxPFens9iRg96s8+HL+SruNpuS3aXDx5lka0AWAsBwV8kksIqm23lnqyYCAIAgCAIAgCAIAgCAIAgCAIAgCAIAgCA8c0HQ6hYaT4MynjQi6vZ6CT2Mp5tNvhu+Cr62yrarxccPw4fx9CZTv68OefMi5tjx7Ev9Tf0VdPYC/0T9UTI7Xf+qPozjfstKNz2ebh9FDlsKstJR+vsd1tSk9Yv6BuzEx3vZ5uP0WI7Crc3H6+we06S0i/odUOx/vy+Tf1Klw/p/8A3z9EcZbX/wBsfVknSbNwR72l55uN/gNFYUdkWtPVbz8fbQh1No156PHkSzGBosAAOQ0VmopLCITbbyzJZMBAEAQBAEB//9k="/>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pic>
        <p:nvPicPr>
          <p:cNvPr id="22" name="Picture 18" descr="https://encrypted-tbn1.gstatic.com/images?q=tbn:ANd9GcSGCMJaqMjaeX1lNOPlKJQUYiaoOqgR8eBEU7cxiv62ua_Dkm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176" y="3759256"/>
            <a:ext cx="2247900"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0042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27384"/>
            <a:ext cx="9180512" cy="837674"/>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 name="3 CuadroTexto"/>
          <p:cNvSpPr txBox="1"/>
          <p:nvPr/>
        </p:nvSpPr>
        <p:spPr>
          <a:xfrm>
            <a:off x="179512" y="44624"/>
            <a:ext cx="8640960" cy="523220"/>
          </a:xfrm>
          <a:prstGeom prst="rect">
            <a:avLst/>
          </a:prstGeom>
          <a:noFill/>
        </p:spPr>
        <p:txBody>
          <a:bodyPr wrap="square" rtlCol="0">
            <a:spAutoFit/>
          </a:bodyPr>
          <a:lstStyle/>
          <a:p>
            <a:r>
              <a:rPr lang="es-CO" sz="2800" b="1" u="sng" dirty="0" smtClean="0">
                <a:solidFill>
                  <a:schemeClr val="bg1"/>
                </a:solidFill>
                <a:latin typeface="Verdana" pitchFamily="34" charset="0"/>
                <a:ea typeface="Verdana" pitchFamily="34" charset="0"/>
                <a:cs typeface="Verdana" pitchFamily="34" charset="0"/>
              </a:rPr>
              <a:t>Costos Indirectos de Fabricación</a:t>
            </a:r>
            <a:endParaRPr lang="es-CO" sz="2800" b="1" u="sng" dirty="0">
              <a:solidFill>
                <a:schemeClr val="bg1"/>
              </a:solidFill>
              <a:latin typeface="Verdana" pitchFamily="34" charset="0"/>
              <a:ea typeface="Verdana" pitchFamily="34" charset="0"/>
              <a:cs typeface="Verdana" pitchFamily="34" charset="0"/>
            </a:endParaRPr>
          </a:p>
        </p:txBody>
      </p:sp>
      <p:sp>
        <p:nvSpPr>
          <p:cNvPr id="5" name="4 CuadroTexto"/>
          <p:cNvSpPr txBox="1"/>
          <p:nvPr/>
        </p:nvSpPr>
        <p:spPr>
          <a:xfrm>
            <a:off x="467544" y="1414517"/>
            <a:ext cx="2808312" cy="369332"/>
          </a:xfrm>
          <a:prstGeom prst="rect">
            <a:avLst/>
          </a:prstGeom>
          <a:noFill/>
        </p:spPr>
        <p:txBody>
          <a:bodyPr wrap="square" rtlCol="0">
            <a:spAutoFit/>
          </a:bodyPr>
          <a:lstStyle/>
          <a:p>
            <a:r>
              <a:rPr lang="es-CO" dirty="0" smtClean="0"/>
              <a:t>1. Crear centros de Costos</a:t>
            </a:r>
            <a:endParaRPr lang="es-CO" dirty="0"/>
          </a:p>
        </p:txBody>
      </p:sp>
      <p:sp>
        <p:nvSpPr>
          <p:cNvPr id="6" name="5 Abrir llave"/>
          <p:cNvSpPr/>
          <p:nvPr/>
        </p:nvSpPr>
        <p:spPr>
          <a:xfrm>
            <a:off x="3203848" y="836712"/>
            <a:ext cx="504056" cy="518457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p>
        </p:txBody>
      </p:sp>
      <p:sp>
        <p:nvSpPr>
          <p:cNvPr id="7" name="6 CuadroTexto"/>
          <p:cNvSpPr txBox="1"/>
          <p:nvPr/>
        </p:nvSpPr>
        <p:spPr>
          <a:xfrm>
            <a:off x="3707904" y="836712"/>
            <a:ext cx="2304256" cy="369332"/>
          </a:xfrm>
          <a:prstGeom prst="rect">
            <a:avLst/>
          </a:prstGeom>
          <a:noFill/>
        </p:spPr>
        <p:txBody>
          <a:bodyPr wrap="square" rtlCol="0">
            <a:spAutoFit/>
          </a:bodyPr>
          <a:lstStyle/>
          <a:p>
            <a:r>
              <a:rPr lang="es-CO" dirty="0" smtClean="0"/>
              <a:t>C.C Administración</a:t>
            </a:r>
            <a:endParaRPr lang="es-CO" dirty="0"/>
          </a:p>
        </p:txBody>
      </p:sp>
      <p:sp>
        <p:nvSpPr>
          <p:cNvPr id="8" name="7 CuadroTexto"/>
          <p:cNvSpPr txBox="1"/>
          <p:nvPr/>
        </p:nvSpPr>
        <p:spPr>
          <a:xfrm>
            <a:off x="3779912" y="2204864"/>
            <a:ext cx="2304256" cy="369332"/>
          </a:xfrm>
          <a:prstGeom prst="rect">
            <a:avLst/>
          </a:prstGeom>
          <a:noFill/>
        </p:spPr>
        <p:txBody>
          <a:bodyPr wrap="square" rtlCol="0">
            <a:spAutoFit/>
          </a:bodyPr>
          <a:lstStyle/>
          <a:p>
            <a:r>
              <a:rPr lang="es-CO" dirty="0" smtClean="0"/>
              <a:t>C.C. Ventas</a:t>
            </a:r>
            <a:endParaRPr lang="es-CO" dirty="0"/>
          </a:p>
        </p:txBody>
      </p:sp>
      <p:sp>
        <p:nvSpPr>
          <p:cNvPr id="9" name="8 CuadroTexto"/>
          <p:cNvSpPr txBox="1"/>
          <p:nvPr/>
        </p:nvSpPr>
        <p:spPr>
          <a:xfrm>
            <a:off x="3779912" y="3923764"/>
            <a:ext cx="2304256" cy="369332"/>
          </a:xfrm>
          <a:prstGeom prst="rect">
            <a:avLst/>
          </a:prstGeom>
          <a:noFill/>
        </p:spPr>
        <p:txBody>
          <a:bodyPr wrap="square" rtlCol="0">
            <a:spAutoFit/>
          </a:bodyPr>
          <a:lstStyle/>
          <a:p>
            <a:r>
              <a:rPr lang="es-CO" dirty="0" smtClean="0"/>
              <a:t>C.C Producción</a:t>
            </a:r>
            <a:endParaRPr lang="es-CO" dirty="0"/>
          </a:p>
        </p:txBody>
      </p:sp>
      <p:sp>
        <p:nvSpPr>
          <p:cNvPr id="10" name="9 CuadroTexto"/>
          <p:cNvSpPr txBox="1"/>
          <p:nvPr/>
        </p:nvSpPr>
        <p:spPr>
          <a:xfrm>
            <a:off x="3779912" y="5085184"/>
            <a:ext cx="2304256" cy="369332"/>
          </a:xfrm>
          <a:prstGeom prst="rect">
            <a:avLst/>
          </a:prstGeom>
          <a:noFill/>
        </p:spPr>
        <p:txBody>
          <a:bodyPr wrap="square" rtlCol="0">
            <a:spAutoFit/>
          </a:bodyPr>
          <a:lstStyle/>
          <a:p>
            <a:r>
              <a:rPr lang="es-CO" dirty="0" smtClean="0"/>
              <a:t>C.C Investigación</a:t>
            </a:r>
            <a:endParaRPr lang="es-CO" dirty="0"/>
          </a:p>
        </p:txBody>
      </p:sp>
      <p:pic>
        <p:nvPicPr>
          <p:cNvPr id="11" name="Picture 2" descr="http://www.imdr.com.mx/portal/imagenes/adminsistemas.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142" y="2780928"/>
            <a:ext cx="2676465" cy="2006352"/>
          </a:xfrm>
          <a:prstGeom prst="rect">
            <a:avLst/>
          </a:prstGeom>
          <a:noFill/>
          <a:extLst>
            <a:ext uri="{909E8E84-426E-40DD-AFC4-6F175D3DCCD1}">
              <a14:hiddenFill xmlns:a14="http://schemas.microsoft.com/office/drawing/2010/main">
                <a:solidFill>
                  <a:srgbClr val="FFFFFF"/>
                </a:solidFill>
              </a14:hiddenFill>
            </a:ext>
          </a:extLst>
        </p:spPr>
      </p:pic>
      <p:sp>
        <p:nvSpPr>
          <p:cNvPr id="12" name="11 Abrir llave"/>
          <p:cNvSpPr/>
          <p:nvPr/>
        </p:nvSpPr>
        <p:spPr>
          <a:xfrm>
            <a:off x="5724128" y="836712"/>
            <a:ext cx="288032" cy="110799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p>
        </p:txBody>
      </p:sp>
      <p:sp>
        <p:nvSpPr>
          <p:cNvPr id="13" name="12 CuadroTexto"/>
          <p:cNvSpPr txBox="1"/>
          <p:nvPr/>
        </p:nvSpPr>
        <p:spPr>
          <a:xfrm>
            <a:off x="6012160" y="836712"/>
            <a:ext cx="3024336" cy="1200329"/>
          </a:xfrm>
          <a:prstGeom prst="rect">
            <a:avLst/>
          </a:prstGeom>
          <a:noFill/>
        </p:spPr>
        <p:txBody>
          <a:bodyPr wrap="square" rtlCol="0">
            <a:spAutoFit/>
          </a:bodyPr>
          <a:lstStyle/>
          <a:p>
            <a:r>
              <a:rPr lang="es-CO" dirty="0" smtClean="0"/>
              <a:t>Finanzas, cartera, facturación, Contabilidad, impuestos, Tesorería, Compras, mantenimiento, etc.</a:t>
            </a:r>
            <a:endParaRPr lang="es-CO" dirty="0"/>
          </a:p>
        </p:txBody>
      </p:sp>
      <p:sp>
        <p:nvSpPr>
          <p:cNvPr id="14" name="13 Abrir llave"/>
          <p:cNvSpPr/>
          <p:nvPr/>
        </p:nvSpPr>
        <p:spPr>
          <a:xfrm>
            <a:off x="5724128" y="2060848"/>
            <a:ext cx="288032" cy="115212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p>
        </p:txBody>
      </p:sp>
      <p:sp>
        <p:nvSpPr>
          <p:cNvPr id="15" name="14 CuadroTexto"/>
          <p:cNvSpPr txBox="1"/>
          <p:nvPr/>
        </p:nvSpPr>
        <p:spPr>
          <a:xfrm>
            <a:off x="6084168" y="2204864"/>
            <a:ext cx="2664296" cy="923330"/>
          </a:xfrm>
          <a:prstGeom prst="rect">
            <a:avLst/>
          </a:prstGeom>
          <a:noFill/>
        </p:spPr>
        <p:txBody>
          <a:bodyPr wrap="square" rtlCol="0">
            <a:spAutoFit/>
          </a:bodyPr>
          <a:lstStyle/>
          <a:p>
            <a:r>
              <a:rPr lang="es-CO" dirty="0" smtClean="0"/>
              <a:t>Zonas, regiones, distritos, países,  publicidad, mercadeo, marketing, etc.</a:t>
            </a:r>
            <a:endParaRPr lang="es-CO" dirty="0"/>
          </a:p>
        </p:txBody>
      </p:sp>
      <p:sp>
        <p:nvSpPr>
          <p:cNvPr id="16" name="15 Abrir llave"/>
          <p:cNvSpPr/>
          <p:nvPr/>
        </p:nvSpPr>
        <p:spPr>
          <a:xfrm>
            <a:off x="5724128" y="3501008"/>
            <a:ext cx="288032" cy="115212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p>
        </p:txBody>
      </p:sp>
      <p:sp>
        <p:nvSpPr>
          <p:cNvPr id="17" name="16 CuadroTexto"/>
          <p:cNvSpPr txBox="1"/>
          <p:nvPr/>
        </p:nvSpPr>
        <p:spPr>
          <a:xfrm>
            <a:off x="6084168" y="3645024"/>
            <a:ext cx="2664296" cy="923330"/>
          </a:xfrm>
          <a:prstGeom prst="rect">
            <a:avLst/>
          </a:prstGeom>
          <a:noFill/>
        </p:spPr>
        <p:txBody>
          <a:bodyPr wrap="square" rtlCol="0">
            <a:spAutoFit/>
          </a:bodyPr>
          <a:lstStyle/>
          <a:p>
            <a:r>
              <a:rPr lang="es-CO" dirty="0" smtClean="0"/>
              <a:t>Corte, confección, mezcla, pintura, acabado, empaque, etc.</a:t>
            </a:r>
            <a:endParaRPr lang="es-CO" dirty="0"/>
          </a:p>
        </p:txBody>
      </p:sp>
      <p:sp>
        <p:nvSpPr>
          <p:cNvPr id="18" name="17 Abrir llave"/>
          <p:cNvSpPr/>
          <p:nvPr/>
        </p:nvSpPr>
        <p:spPr>
          <a:xfrm>
            <a:off x="5724128" y="4797152"/>
            <a:ext cx="288032" cy="115212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p>
        </p:txBody>
      </p:sp>
      <p:sp>
        <p:nvSpPr>
          <p:cNvPr id="19" name="18 CuadroTexto"/>
          <p:cNvSpPr txBox="1"/>
          <p:nvPr/>
        </p:nvSpPr>
        <p:spPr>
          <a:xfrm>
            <a:off x="6084168" y="4941168"/>
            <a:ext cx="2664296" cy="646331"/>
          </a:xfrm>
          <a:prstGeom prst="rect">
            <a:avLst/>
          </a:prstGeom>
          <a:noFill/>
        </p:spPr>
        <p:txBody>
          <a:bodyPr wrap="square" rtlCol="0">
            <a:spAutoFit/>
          </a:bodyPr>
          <a:lstStyle/>
          <a:p>
            <a:r>
              <a:rPr lang="es-CO" dirty="0" smtClean="0"/>
              <a:t>Dirección, proyecto A, Proyecto B, etc.</a:t>
            </a:r>
            <a:endParaRPr lang="es-CO" dirty="0"/>
          </a:p>
        </p:txBody>
      </p:sp>
    </p:spTree>
    <p:extLst>
      <p:ext uri="{BB962C8B-B14F-4D97-AF65-F5344CB8AC3E}">
        <p14:creationId xmlns:p14="http://schemas.microsoft.com/office/powerpoint/2010/main" val="12646091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27384"/>
            <a:ext cx="9180512" cy="837674"/>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 name="3 CuadroTexto"/>
          <p:cNvSpPr txBox="1"/>
          <p:nvPr/>
        </p:nvSpPr>
        <p:spPr>
          <a:xfrm>
            <a:off x="179512" y="44624"/>
            <a:ext cx="8640960" cy="523220"/>
          </a:xfrm>
          <a:prstGeom prst="rect">
            <a:avLst/>
          </a:prstGeom>
          <a:noFill/>
        </p:spPr>
        <p:txBody>
          <a:bodyPr wrap="square" rtlCol="0">
            <a:spAutoFit/>
          </a:bodyPr>
          <a:lstStyle/>
          <a:p>
            <a:r>
              <a:rPr lang="es-CO" sz="2800" b="1" u="sng" dirty="0" smtClean="0">
                <a:solidFill>
                  <a:schemeClr val="bg1"/>
                </a:solidFill>
                <a:latin typeface="Verdana" pitchFamily="34" charset="0"/>
                <a:ea typeface="Verdana" pitchFamily="34" charset="0"/>
                <a:cs typeface="Verdana" pitchFamily="34" charset="0"/>
              </a:rPr>
              <a:t>Costos Indirectos de Fabricación</a:t>
            </a:r>
            <a:endParaRPr lang="es-CO" sz="2800" b="1" u="sng" dirty="0">
              <a:solidFill>
                <a:schemeClr val="bg1"/>
              </a:solidFill>
              <a:latin typeface="Verdana" pitchFamily="34" charset="0"/>
              <a:ea typeface="Verdana" pitchFamily="34" charset="0"/>
              <a:cs typeface="Verdana" pitchFamily="34" charset="0"/>
            </a:endParaRPr>
          </a:p>
        </p:txBody>
      </p:sp>
      <p:sp>
        <p:nvSpPr>
          <p:cNvPr id="5" name="4 CuadroTexto"/>
          <p:cNvSpPr txBox="1"/>
          <p:nvPr/>
        </p:nvSpPr>
        <p:spPr>
          <a:xfrm>
            <a:off x="539552" y="1052736"/>
            <a:ext cx="7664278" cy="400110"/>
          </a:xfrm>
          <a:prstGeom prst="rect">
            <a:avLst/>
          </a:prstGeom>
          <a:noFill/>
        </p:spPr>
        <p:txBody>
          <a:bodyPr wrap="none" rtlCol="0">
            <a:spAutoFit/>
          </a:bodyPr>
          <a:lstStyle/>
          <a:p>
            <a:r>
              <a:rPr lang="es-CO" sz="2000" dirty="0" smtClean="0"/>
              <a:t>2. Seleccionar los centros de costos que prestan servicios a la producción</a:t>
            </a:r>
            <a:endParaRPr lang="es-CO" sz="2000" dirty="0"/>
          </a:p>
        </p:txBody>
      </p:sp>
      <p:graphicFrame>
        <p:nvGraphicFramePr>
          <p:cNvPr id="6" name="5 Tabla"/>
          <p:cNvGraphicFramePr>
            <a:graphicFrameLocks noGrp="1"/>
          </p:cNvGraphicFramePr>
          <p:nvPr>
            <p:extLst>
              <p:ext uri="{D42A27DB-BD31-4B8C-83A1-F6EECF244321}">
                <p14:modId xmlns:p14="http://schemas.microsoft.com/office/powerpoint/2010/main" val="656193414"/>
              </p:ext>
            </p:extLst>
          </p:nvPr>
        </p:nvGraphicFramePr>
        <p:xfrm>
          <a:off x="755576" y="1521584"/>
          <a:ext cx="7632848" cy="2103120"/>
        </p:xfrm>
        <a:graphic>
          <a:graphicData uri="http://schemas.openxmlformats.org/drawingml/2006/table">
            <a:tbl>
              <a:tblPr firstRow="1" bandRow="1">
                <a:tableStyleId>{5C22544A-7EE6-4342-B048-85BDC9FD1C3A}</a:tableStyleId>
              </a:tblPr>
              <a:tblGrid>
                <a:gridCol w="3816424"/>
                <a:gridCol w="3816424"/>
              </a:tblGrid>
              <a:tr h="618374">
                <a:tc rowSpan="5">
                  <a:txBody>
                    <a:bodyPr/>
                    <a:lstStyle/>
                    <a:p>
                      <a:pPr algn="ctr"/>
                      <a:r>
                        <a:rPr lang="es-CO" dirty="0" smtClean="0"/>
                        <a:t>Centros de costos que prestan servicios a la producción</a:t>
                      </a:r>
                      <a:endParaRPr lang="es-CO" dirty="0"/>
                    </a:p>
                  </a:txBody>
                  <a:tcPr anchor="ctr">
                    <a:solidFill>
                      <a:srgbClr val="C00000"/>
                    </a:solidFill>
                  </a:tcPr>
                </a:tc>
                <a:tc>
                  <a:txBody>
                    <a:bodyPr/>
                    <a:lstStyle/>
                    <a:p>
                      <a:pPr algn="ctr"/>
                      <a:r>
                        <a:rPr lang="es-CO" dirty="0" smtClean="0"/>
                        <a:t>Nombre de los centros de costoso departamentos</a:t>
                      </a:r>
                      <a:endParaRPr lang="es-CO" dirty="0"/>
                    </a:p>
                  </a:txBody>
                  <a:tcPr/>
                </a:tc>
              </a:tr>
              <a:tr h="358264">
                <a:tc vMerge="1">
                  <a:txBody>
                    <a:bodyPr/>
                    <a:lstStyle/>
                    <a:p>
                      <a:endParaRPr lang="es-CO" dirty="0"/>
                    </a:p>
                  </a:txBody>
                  <a:tcPr/>
                </a:tc>
                <a:tc>
                  <a:txBody>
                    <a:bodyPr/>
                    <a:lstStyle/>
                    <a:p>
                      <a:r>
                        <a:rPr lang="es-CO" dirty="0" smtClean="0"/>
                        <a:t>Mantenimiento</a:t>
                      </a:r>
                      <a:endParaRPr lang="es-CO" dirty="0"/>
                    </a:p>
                  </a:txBody>
                  <a:tcPr/>
                </a:tc>
              </a:tr>
              <a:tr h="358264">
                <a:tc vMerge="1">
                  <a:txBody>
                    <a:bodyPr/>
                    <a:lstStyle/>
                    <a:p>
                      <a:endParaRPr lang="es-CO" dirty="0"/>
                    </a:p>
                  </a:txBody>
                  <a:tcPr/>
                </a:tc>
                <a:tc>
                  <a:txBody>
                    <a:bodyPr/>
                    <a:lstStyle/>
                    <a:p>
                      <a:r>
                        <a:rPr lang="es-CO" dirty="0" smtClean="0"/>
                        <a:t>Informática</a:t>
                      </a:r>
                      <a:endParaRPr lang="es-CO" dirty="0"/>
                    </a:p>
                  </a:txBody>
                  <a:tcPr/>
                </a:tc>
              </a:tr>
              <a:tr h="358264">
                <a:tc vMerge="1">
                  <a:txBody>
                    <a:bodyPr/>
                    <a:lstStyle/>
                    <a:p>
                      <a:endParaRPr lang="es-CO" dirty="0"/>
                    </a:p>
                  </a:txBody>
                  <a:tcPr/>
                </a:tc>
                <a:tc>
                  <a:txBody>
                    <a:bodyPr/>
                    <a:lstStyle/>
                    <a:p>
                      <a:r>
                        <a:rPr lang="es-CO" dirty="0" smtClean="0"/>
                        <a:t>Recursos Humanos</a:t>
                      </a:r>
                      <a:endParaRPr lang="es-CO" dirty="0"/>
                    </a:p>
                  </a:txBody>
                  <a:tcPr/>
                </a:tc>
              </a:tr>
              <a:tr h="358264">
                <a:tc vMerge="1">
                  <a:txBody>
                    <a:bodyPr/>
                    <a:lstStyle/>
                    <a:p>
                      <a:endParaRPr lang="es-CO" dirty="0"/>
                    </a:p>
                  </a:txBody>
                  <a:tcPr/>
                </a:tc>
                <a:tc>
                  <a:txBody>
                    <a:bodyPr/>
                    <a:lstStyle/>
                    <a:p>
                      <a:r>
                        <a:rPr lang="es-CO" dirty="0" smtClean="0"/>
                        <a:t>Compras</a:t>
                      </a:r>
                      <a:endParaRPr lang="es-CO" dirty="0"/>
                    </a:p>
                  </a:txBody>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2622207935"/>
              </p:ext>
            </p:extLst>
          </p:nvPr>
        </p:nvGraphicFramePr>
        <p:xfrm>
          <a:off x="755576" y="3645024"/>
          <a:ext cx="7632848" cy="2937127"/>
        </p:xfrm>
        <a:graphic>
          <a:graphicData uri="http://schemas.openxmlformats.org/drawingml/2006/table">
            <a:tbl>
              <a:tblPr firstRow="1" bandRow="1">
                <a:tableStyleId>{5C22544A-7EE6-4342-B048-85BDC9FD1C3A}</a:tableStyleId>
              </a:tblPr>
              <a:tblGrid>
                <a:gridCol w="3816424"/>
                <a:gridCol w="3816424"/>
              </a:tblGrid>
              <a:tr h="656167">
                <a:tc rowSpan="7">
                  <a:txBody>
                    <a:bodyPr/>
                    <a:lstStyle/>
                    <a:p>
                      <a:pPr algn="ctr"/>
                      <a:r>
                        <a:rPr lang="es-CO" dirty="0" smtClean="0"/>
                        <a:t>Centros de costos de producción </a:t>
                      </a:r>
                      <a:endParaRPr lang="es-CO" dirty="0"/>
                    </a:p>
                  </a:txBody>
                  <a:tcPr anchor="ctr">
                    <a:solidFill>
                      <a:srgbClr val="C0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smtClean="0"/>
                        <a:t>Nombre de los centros de costoso departamentos</a:t>
                      </a:r>
                    </a:p>
                  </a:txBody>
                  <a:tcPr/>
                </a:tc>
              </a:tr>
              <a:tr h="380160">
                <a:tc vMerge="1">
                  <a:txBody>
                    <a:bodyPr/>
                    <a:lstStyle/>
                    <a:p>
                      <a:pPr algn="ctr"/>
                      <a:endParaRPr lang="es-CO" dirty="0"/>
                    </a:p>
                  </a:txBody>
                  <a:tcPr/>
                </a:tc>
                <a:tc>
                  <a:txBody>
                    <a:bodyPr/>
                    <a:lstStyle/>
                    <a:p>
                      <a:r>
                        <a:rPr lang="es-CO" dirty="0" smtClean="0"/>
                        <a:t>Alistamiento</a:t>
                      </a:r>
                      <a:endParaRPr lang="es-CO" dirty="0"/>
                    </a:p>
                  </a:txBody>
                  <a:tcPr/>
                </a:tc>
              </a:tr>
              <a:tr h="380160">
                <a:tc vMerge="1">
                  <a:txBody>
                    <a:bodyPr/>
                    <a:lstStyle/>
                    <a:p>
                      <a:pPr algn="ctr"/>
                      <a:endParaRPr lang="es-CO" dirty="0"/>
                    </a:p>
                  </a:txBody>
                  <a:tcPr/>
                </a:tc>
                <a:tc>
                  <a:txBody>
                    <a:bodyPr/>
                    <a:lstStyle/>
                    <a:p>
                      <a:r>
                        <a:rPr lang="es-CO" dirty="0" smtClean="0"/>
                        <a:t>Corte</a:t>
                      </a:r>
                      <a:endParaRPr lang="es-CO" dirty="0"/>
                    </a:p>
                  </a:txBody>
                  <a:tcPr/>
                </a:tc>
              </a:tr>
              <a:tr h="380160">
                <a:tc vMerge="1">
                  <a:txBody>
                    <a:bodyPr/>
                    <a:lstStyle/>
                    <a:p>
                      <a:pPr algn="ctr"/>
                      <a:endParaRPr lang="es-CO" dirty="0"/>
                    </a:p>
                  </a:txBody>
                  <a:tcPr/>
                </a:tc>
                <a:tc>
                  <a:txBody>
                    <a:bodyPr/>
                    <a:lstStyle/>
                    <a:p>
                      <a:r>
                        <a:rPr lang="es-CO" dirty="0" smtClean="0"/>
                        <a:t>Ensamble</a:t>
                      </a:r>
                      <a:endParaRPr lang="es-CO" dirty="0"/>
                    </a:p>
                  </a:txBody>
                  <a:tcPr/>
                </a:tc>
              </a:tr>
              <a:tr h="380160">
                <a:tc vMerge="1">
                  <a:txBody>
                    <a:bodyPr/>
                    <a:lstStyle/>
                    <a:p>
                      <a:pPr algn="ctr"/>
                      <a:endParaRPr lang="es-CO" dirty="0"/>
                    </a:p>
                  </a:txBody>
                  <a:tcPr/>
                </a:tc>
                <a:tc>
                  <a:txBody>
                    <a:bodyPr/>
                    <a:lstStyle/>
                    <a:p>
                      <a:r>
                        <a:rPr lang="es-CO" dirty="0" smtClean="0"/>
                        <a:t>Acabado</a:t>
                      </a:r>
                      <a:endParaRPr lang="es-CO" dirty="0"/>
                    </a:p>
                  </a:txBody>
                  <a:tcPr/>
                </a:tc>
              </a:tr>
              <a:tr h="380160">
                <a:tc vMerge="1">
                  <a:txBody>
                    <a:bodyPr/>
                    <a:lstStyle/>
                    <a:p>
                      <a:pPr algn="ctr"/>
                      <a:endParaRPr lang="es-CO" dirty="0"/>
                    </a:p>
                  </a:txBody>
                  <a:tcPr/>
                </a:tc>
                <a:tc>
                  <a:txBody>
                    <a:bodyPr/>
                    <a:lstStyle/>
                    <a:p>
                      <a:r>
                        <a:rPr lang="es-CO" dirty="0" smtClean="0"/>
                        <a:t>Pintura </a:t>
                      </a:r>
                      <a:endParaRPr lang="es-CO" dirty="0"/>
                    </a:p>
                  </a:txBody>
                  <a:tcPr/>
                </a:tc>
              </a:tr>
              <a:tr h="380160">
                <a:tc vMerge="1">
                  <a:txBody>
                    <a:bodyPr/>
                    <a:lstStyle/>
                    <a:p>
                      <a:pPr algn="ctr"/>
                      <a:endParaRPr lang="es-CO" dirty="0"/>
                    </a:p>
                  </a:txBody>
                  <a:tcPr/>
                </a:tc>
                <a:tc>
                  <a:txBody>
                    <a:bodyPr/>
                    <a:lstStyle/>
                    <a:p>
                      <a:r>
                        <a:rPr lang="es-CO" dirty="0" smtClean="0"/>
                        <a:t>Empaque</a:t>
                      </a:r>
                      <a:endParaRPr lang="es-CO" dirty="0"/>
                    </a:p>
                  </a:txBody>
                  <a:tcPr/>
                </a:tc>
              </a:tr>
            </a:tbl>
          </a:graphicData>
        </a:graphic>
      </p:graphicFrame>
    </p:spTree>
    <p:extLst>
      <p:ext uri="{BB962C8B-B14F-4D97-AF65-F5344CB8AC3E}">
        <p14:creationId xmlns:p14="http://schemas.microsoft.com/office/powerpoint/2010/main" val="3270310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27384"/>
            <a:ext cx="9180512" cy="837674"/>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 name="3 CuadroTexto"/>
          <p:cNvSpPr txBox="1"/>
          <p:nvPr/>
        </p:nvSpPr>
        <p:spPr>
          <a:xfrm>
            <a:off x="179512" y="44624"/>
            <a:ext cx="8640960" cy="523220"/>
          </a:xfrm>
          <a:prstGeom prst="rect">
            <a:avLst/>
          </a:prstGeom>
          <a:noFill/>
        </p:spPr>
        <p:txBody>
          <a:bodyPr wrap="square" rtlCol="0">
            <a:spAutoFit/>
          </a:bodyPr>
          <a:lstStyle/>
          <a:p>
            <a:r>
              <a:rPr lang="es-CO" sz="2800" b="1" u="sng" dirty="0" smtClean="0">
                <a:solidFill>
                  <a:schemeClr val="bg1"/>
                </a:solidFill>
                <a:latin typeface="Verdana" pitchFamily="34" charset="0"/>
                <a:ea typeface="Verdana" pitchFamily="34" charset="0"/>
                <a:cs typeface="Verdana" pitchFamily="34" charset="0"/>
              </a:rPr>
              <a:t>Costos Indirectos de Fabricación</a:t>
            </a:r>
            <a:endParaRPr lang="es-CO" sz="2800" b="1" u="sng" dirty="0">
              <a:solidFill>
                <a:schemeClr val="bg1"/>
              </a:solidFill>
              <a:latin typeface="Verdana" pitchFamily="34" charset="0"/>
              <a:ea typeface="Verdana" pitchFamily="34" charset="0"/>
              <a:cs typeface="Verdana"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4120291981"/>
              </p:ext>
            </p:extLst>
          </p:nvPr>
        </p:nvGraphicFramePr>
        <p:xfrm>
          <a:off x="683568" y="1052736"/>
          <a:ext cx="7488832" cy="1478280"/>
        </p:xfrm>
        <a:graphic>
          <a:graphicData uri="http://schemas.openxmlformats.org/drawingml/2006/table">
            <a:tbl>
              <a:tblPr firstRow="1" bandRow="1">
                <a:tableStyleId>{5C22544A-7EE6-4342-B048-85BDC9FD1C3A}</a:tableStyleId>
              </a:tblPr>
              <a:tblGrid>
                <a:gridCol w="3744416"/>
                <a:gridCol w="3744416"/>
              </a:tblGrid>
              <a:tr h="370840">
                <a:tc rowSpan="4">
                  <a:txBody>
                    <a:bodyPr/>
                    <a:lstStyle/>
                    <a:p>
                      <a:pPr algn="ctr"/>
                      <a:r>
                        <a:rPr lang="es-CO" dirty="0" smtClean="0"/>
                        <a:t>Otros centros de la compañía</a:t>
                      </a:r>
                      <a:endParaRPr lang="es-CO" dirty="0"/>
                    </a:p>
                  </a:txBody>
                  <a:tcPr anchor="ctr">
                    <a:solidFill>
                      <a:srgbClr val="C00000"/>
                    </a:solidFill>
                  </a:tcPr>
                </a:tc>
                <a:tc>
                  <a:txBody>
                    <a:bodyPr/>
                    <a:lstStyle/>
                    <a:p>
                      <a:r>
                        <a:rPr lang="es-CO" dirty="0" smtClean="0"/>
                        <a:t>Centros o departamentos </a:t>
                      </a:r>
                      <a:endParaRPr lang="es-CO" dirty="0"/>
                    </a:p>
                  </a:txBody>
                  <a:tcPr/>
                </a:tc>
              </a:tr>
              <a:tr h="349240">
                <a:tc vMerge="1">
                  <a:txBody>
                    <a:bodyPr/>
                    <a:lstStyle/>
                    <a:p>
                      <a:endParaRPr lang="es-CO" dirty="0"/>
                    </a:p>
                  </a:txBody>
                  <a:tcPr/>
                </a:tc>
                <a:tc>
                  <a:txBody>
                    <a:bodyPr/>
                    <a:lstStyle/>
                    <a:p>
                      <a:r>
                        <a:rPr lang="es-CO" dirty="0" smtClean="0"/>
                        <a:t>Almacén</a:t>
                      </a:r>
                      <a:r>
                        <a:rPr lang="es-CO" baseline="0" dirty="0" smtClean="0"/>
                        <a:t> de materia Prima</a:t>
                      </a:r>
                      <a:endParaRPr lang="es-CO" dirty="0"/>
                    </a:p>
                  </a:txBody>
                  <a:tcPr/>
                </a:tc>
              </a:tr>
              <a:tr h="370840">
                <a:tc vMerge="1">
                  <a:txBody>
                    <a:bodyPr/>
                    <a:lstStyle/>
                    <a:p>
                      <a:endParaRPr lang="es-CO" dirty="0"/>
                    </a:p>
                  </a:txBody>
                  <a:tcPr/>
                </a:tc>
                <a:tc>
                  <a:txBody>
                    <a:bodyPr/>
                    <a:lstStyle/>
                    <a:p>
                      <a:r>
                        <a:rPr lang="es-CO" dirty="0" smtClean="0"/>
                        <a:t>Control de calidad</a:t>
                      </a:r>
                      <a:endParaRPr lang="es-CO" dirty="0"/>
                    </a:p>
                  </a:txBody>
                  <a:tcPr/>
                </a:tc>
              </a:tr>
              <a:tr h="370840">
                <a:tc vMerge="1">
                  <a:txBody>
                    <a:bodyPr/>
                    <a:lstStyle/>
                    <a:p>
                      <a:endParaRPr lang="es-CO" dirty="0"/>
                    </a:p>
                  </a:txBody>
                  <a:tcPr/>
                </a:tc>
                <a:tc>
                  <a:txBody>
                    <a:bodyPr/>
                    <a:lstStyle/>
                    <a:p>
                      <a:r>
                        <a:rPr lang="es-CO" dirty="0" smtClean="0"/>
                        <a:t>Otros</a:t>
                      </a:r>
                      <a:r>
                        <a:rPr lang="es-CO" baseline="0" dirty="0" smtClean="0"/>
                        <a:t> centros </a:t>
                      </a:r>
                      <a:endParaRPr lang="es-CO" dirty="0"/>
                    </a:p>
                  </a:txBody>
                  <a:tcPr/>
                </a:tc>
              </a:tr>
            </a:tbl>
          </a:graphicData>
        </a:graphic>
      </p:graphicFrame>
      <p:sp>
        <p:nvSpPr>
          <p:cNvPr id="6" name="5 CuadroTexto"/>
          <p:cNvSpPr txBox="1"/>
          <p:nvPr/>
        </p:nvSpPr>
        <p:spPr>
          <a:xfrm>
            <a:off x="1043608" y="3146192"/>
            <a:ext cx="6912768" cy="1938992"/>
          </a:xfrm>
          <a:prstGeom prst="rect">
            <a:avLst/>
          </a:prstGeom>
          <a:noFill/>
        </p:spPr>
        <p:txBody>
          <a:bodyPr wrap="square" rtlCol="0">
            <a:spAutoFit/>
          </a:bodyPr>
          <a:lstStyle/>
          <a:p>
            <a:r>
              <a:rPr lang="es-CO" sz="2400" dirty="0" smtClean="0"/>
              <a:t>Los otros centros de costos son los que no hacen parte del ejercicio de reciprocidad y no prestan servicios a producción tales como, centros de costos de administración, centros de costos de ventas, centros de costo de investigación etc.</a:t>
            </a:r>
            <a:endParaRPr lang="es-CO" sz="2400" dirty="0"/>
          </a:p>
        </p:txBody>
      </p:sp>
    </p:spTree>
    <p:extLst>
      <p:ext uri="{BB962C8B-B14F-4D97-AF65-F5344CB8AC3E}">
        <p14:creationId xmlns:p14="http://schemas.microsoft.com/office/powerpoint/2010/main" val="27222384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27384"/>
            <a:ext cx="9180512" cy="837674"/>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 name="3 CuadroTexto"/>
          <p:cNvSpPr txBox="1"/>
          <p:nvPr/>
        </p:nvSpPr>
        <p:spPr>
          <a:xfrm>
            <a:off x="179512" y="44624"/>
            <a:ext cx="8640960" cy="523220"/>
          </a:xfrm>
          <a:prstGeom prst="rect">
            <a:avLst/>
          </a:prstGeom>
          <a:noFill/>
        </p:spPr>
        <p:txBody>
          <a:bodyPr wrap="square" rtlCol="0">
            <a:spAutoFit/>
          </a:bodyPr>
          <a:lstStyle/>
          <a:p>
            <a:r>
              <a:rPr lang="es-CO" sz="2800" b="1" u="sng" dirty="0" smtClean="0">
                <a:solidFill>
                  <a:schemeClr val="bg1"/>
                </a:solidFill>
                <a:latin typeface="Verdana" pitchFamily="34" charset="0"/>
                <a:ea typeface="Verdana" pitchFamily="34" charset="0"/>
                <a:cs typeface="Verdana" pitchFamily="34" charset="0"/>
              </a:rPr>
              <a:t>Costos Indirectos de Fabricación</a:t>
            </a:r>
            <a:endParaRPr lang="es-CO" sz="2800" b="1" u="sng" dirty="0">
              <a:solidFill>
                <a:schemeClr val="bg1"/>
              </a:solidFill>
              <a:latin typeface="Verdana" pitchFamily="34" charset="0"/>
              <a:ea typeface="Verdana" pitchFamily="34" charset="0"/>
              <a:cs typeface="Verdana" pitchFamily="34" charset="0"/>
            </a:endParaRPr>
          </a:p>
        </p:txBody>
      </p:sp>
      <p:sp>
        <p:nvSpPr>
          <p:cNvPr id="5" name="4 CuadroTexto"/>
          <p:cNvSpPr txBox="1"/>
          <p:nvPr/>
        </p:nvSpPr>
        <p:spPr>
          <a:xfrm>
            <a:off x="467544" y="908720"/>
            <a:ext cx="8352928" cy="830997"/>
          </a:xfrm>
          <a:prstGeom prst="rect">
            <a:avLst/>
          </a:prstGeom>
          <a:noFill/>
        </p:spPr>
        <p:txBody>
          <a:bodyPr wrap="square" rtlCol="0">
            <a:spAutoFit/>
          </a:bodyPr>
          <a:lstStyle/>
          <a:p>
            <a:r>
              <a:rPr lang="es-CO" sz="2400" dirty="0" smtClean="0"/>
              <a:t>3. Tener la información contable de los respectivos centros de costos </a:t>
            </a:r>
            <a:endParaRPr lang="es-CO" sz="2400"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312" y="1804988"/>
            <a:ext cx="8807054" cy="3712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44244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27384"/>
            <a:ext cx="9180512" cy="837674"/>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 name="3 CuadroTexto"/>
          <p:cNvSpPr txBox="1"/>
          <p:nvPr/>
        </p:nvSpPr>
        <p:spPr>
          <a:xfrm>
            <a:off x="179512" y="44624"/>
            <a:ext cx="8640960" cy="523220"/>
          </a:xfrm>
          <a:prstGeom prst="rect">
            <a:avLst/>
          </a:prstGeom>
          <a:noFill/>
        </p:spPr>
        <p:txBody>
          <a:bodyPr wrap="square" rtlCol="0">
            <a:spAutoFit/>
          </a:bodyPr>
          <a:lstStyle/>
          <a:p>
            <a:r>
              <a:rPr lang="es-CO" sz="2800" b="1" u="sng" dirty="0" smtClean="0">
                <a:solidFill>
                  <a:schemeClr val="bg1"/>
                </a:solidFill>
                <a:latin typeface="Verdana" pitchFamily="34" charset="0"/>
                <a:ea typeface="Verdana" pitchFamily="34" charset="0"/>
                <a:cs typeface="Verdana" pitchFamily="34" charset="0"/>
              </a:rPr>
              <a:t>Costos Indirectos de Fabricación</a:t>
            </a:r>
            <a:endParaRPr lang="es-CO" sz="2800" b="1" u="sng" dirty="0">
              <a:solidFill>
                <a:schemeClr val="bg1"/>
              </a:solidFill>
              <a:latin typeface="Verdana" pitchFamily="34" charset="0"/>
              <a:ea typeface="Verdana" pitchFamily="34" charset="0"/>
              <a:cs typeface="Verdana" pitchFamily="34" charset="0"/>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20" y="1465954"/>
            <a:ext cx="8767868" cy="4051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27744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27384"/>
            <a:ext cx="9180512" cy="837674"/>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 name="3 CuadroTexto"/>
          <p:cNvSpPr txBox="1"/>
          <p:nvPr/>
        </p:nvSpPr>
        <p:spPr>
          <a:xfrm>
            <a:off x="179512" y="44624"/>
            <a:ext cx="8640960" cy="523220"/>
          </a:xfrm>
          <a:prstGeom prst="rect">
            <a:avLst/>
          </a:prstGeom>
          <a:noFill/>
        </p:spPr>
        <p:txBody>
          <a:bodyPr wrap="square" rtlCol="0">
            <a:spAutoFit/>
          </a:bodyPr>
          <a:lstStyle/>
          <a:p>
            <a:r>
              <a:rPr lang="es-CO" sz="2800" b="1" u="sng" dirty="0" smtClean="0">
                <a:solidFill>
                  <a:schemeClr val="bg1"/>
                </a:solidFill>
                <a:latin typeface="Verdana" pitchFamily="34" charset="0"/>
                <a:ea typeface="Verdana" pitchFamily="34" charset="0"/>
                <a:cs typeface="Verdana" pitchFamily="34" charset="0"/>
              </a:rPr>
              <a:t>Costos Indirectos de Fabricación</a:t>
            </a:r>
            <a:endParaRPr lang="es-CO" sz="2800" b="1" u="sng" dirty="0">
              <a:solidFill>
                <a:schemeClr val="bg1"/>
              </a:solidFill>
              <a:latin typeface="Verdana" pitchFamily="34" charset="0"/>
              <a:ea typeface="Verdana" pitchFamily="34" charset="0"/>
              <a:cs typeface="Verdana" pitchFamily="34" charset="0"/>
            </a:endParaRPr>
          </a:p>
        </p:txBody>
      </p:sp>
      <p:sp>
        <p:nvSpPr>
          <p:cNvPr id="5" name="4 CuadroTexto"/>
          <p:cNvSpPr txBox="1"/>
          <p:nvPr/>
        </p:nvSpPr>
        <p:spPr>
          <a:xfrm>
            <a:off x="395536" y="1052736"/>
            <a:ext cx="8352928" cy="369332"/>
          </a:xfrm>
          <a:prstGeom prst="rect">
            <a:avLst/>
          </a:prstGeom>
          <a:noFill/>
        </p:spPr>
        <p:txBody>
          <a:bodyPr wrap="square" rtlCol="0">
            <a:spAutoFit/>
          </a:bodyPr>
          <a:lstStyle/>
          <a:p>
            <a:r>
              <a:rPr lang="es-CO" dirty="0" smtClean="0"/>
              <a:t>4. Seleccionar los inductores mas apropiados para realizar la distribución primaria</a:t>
            </a:r>
            <a:endParaRPr lang="es-CO"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406168"/>
            <a:ext cx="8784976" cy="2193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861047"/>
            <a:ext cx="8784975" cy="2148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13039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27384"/>
            <a:ext cx="9180512" cy="837674"/>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 name="3 CuadroTexto"/>
          <p:cNvSpPr txBox="1"/>
          <p:nvPr/>
        </p:nvSpPr>
        <p:spPr>
          <a:xfrm>
            <a:off x="179512" y="44624"/>
            <a:ext cx="8640960" cy="523220"/>
          </a:xfrm>
          <a:prstGeom prst="rect">
            <a:avLst/>
          </a:prstGeom>
          <a:noFill/>
        </p:spPr>
        <p:txBody>
          <a:bodyPr wrap="square" rtlCol="0">
            <a:spAutoFit/>
          </a:bodyPr>
          <a:lstStyle/>
          <a:p>
            <a:r>
              <a:rPr lang="es-CO" sz="2800" b="1" u="sng" dirty="0" smtClean="0">
                <a:solidFill>
                  <a:schemeClr val="bg1"/>
                </a:solidFill>
                <a:latin typeface="Verdana" pitchFamily="34" charset="0"/>
                <a:ea typeface="Verdana" pitchFamily="34" charset="0"/>
                <a:cs typeface="Verdana" pitchFamily="34" charset="0"/>
              </a:rPr>
              <a:t>Costos Indirectos de Fabricación</a:t>
            </a:r>
            <a:endParaRPr lang="es-CO" sz="2800" b="1" u="sng" dirty="0">
              <a:solidFill>
                <a:schemeClr val="bg1"/>
              </a:solidFill>
              <a:latin typeface="Verdana" pitchFamily="34" charset="0"/>
              <a:ea typeface="Verdana" pitchFamily="34" charset="0"/>
              <a:cs typeface="Verdana" pitchFamily="34" charset="0"/>
            </a:endParaRPr>
          </a:p>
        </p:txBody>
      </p:sp>
      <p:sp>
        <p:nvSpPr>
          <p:cNvPr id="5" name="4 CuadroTexto"/>
          <p:cNvSpPr txBox="1"/>
          <p:nvPr/>
        </p:nvSpPr>
        <p:spPr>
          <a:xfrm>
            <a:off x="220269" y="1167130"/>
            <a:ext cx="8856984" cy="5386090"/>
          </a:xfrm>
          <a:prstGeom prst="rect">
            <a:avLst/>
          </a:prstGeom>
          <a:noFill/>
        </p:spPr>
        <p:txBody>
          <a:bodyPr wrap="square" rtlCol="0">
            <a:spAutoFit/>
          </a:bodyPr>
          <a:lstStyle/>
          <a:p>
            <a:r>
              <a:rPr lang="es-CO" dirty="0" smtClean="0"/>
              <a:t>Para el caso del primer recurso de seguros los cálculos serán los siguientes:</a:t>
            </a:r>
          </a:p>
          <a:p>
            <a:endParaRPr lang="es-CO" dirty="0"/>
          </a:p>
          <a:p>
            <a:r>
              <a:rPr lang="es-CO" dirty="0" smtClean="0"/>
              <a:t>Mantenimiento= 		(19,532,483/269,128,709) * 30,000,000 = 2,177,302</a:t>
            </a:r>
          </a:p>
          <a:p>
            <a:r>
              <a:rPr lang="es-CO" dirty="0" smtClean="0"/>
              <a:t>Informática = 		(14,494,911/269,128,709</a:t>
            </a:r>
            <a:r>
              <a:rPr lang="es-CO" dirty="0"/>
              <a:t>) * 30,000,000 = </a:t>
            </a:r>
            <a:r>
              <a:rPr lang="es-CO" dirty="0" smtClean="0"/>
              <a:t>1,615,760</a:t>
            </a:r>
            <a:endParaRPr lang="es-CO" dirty="0"/>
          </a:p>
          <a:p>
            <a:r>
              <a:rPr lang="es-CO" dirty="0" smtClean="0"/>
              <a:t>Recursos Humanos = 	(17,243,072/269,128,709</a:t>
            </a:r>
            <a:r>
              <a:rPr lang="es-CO" dirty="0"/>
              <a:t>) * 30,000,000 = </a:t>
            </a:r>
            <a:r>
              <a:rPr lang="es-CO" dirty="0" smtClean="0"/>
              <a:t>1,922,100</a:t>
            </a:r>
            <a:endParaRPr lang="es-CO" dirty="0"/>
          </a:p>
          <a:p>
            <a:r>
              <a:rPr lang="es-CO" dirty="0" smtClean="0"/>
              <a:t>Compras = 	</a:t>
            </a:r>
            <a:r>
              <a:rPr lang="es-CO" dirty="0"/>
              <a:t>	(</a:t>
            </a:r>
            <a:r>
              <a:rPr lang="es-CO" dirty="0" smtClean="0"/>
              <a:t>16,896,211/269,128,709</a:t>
            </a:r>
            <a:r>
              <a:rPr lang="es-CO" dirty="0"/>
              <a:t>) * 30,000,000 = </a:t>
            </a:r>
            <a:r>
              <a:rPr lang="es-CO" dirty="0" smtClean="0"/>
              <a:t>1,883,435</a:t>
            </a:r>
          </a:p>
          <a:p>
            <a:r>
              <a:rPr lang="es-CO" dirty="0" smtClean="0"/>
              <a:t>Almacén de materia prima = </a:t>
            </a:r>
            <a:r>
              <a:rPr lang="es-CO" dirty="0"/>
              <a:t>	(</a:t>
            </a:r>
            <a:r>
              <a:rPr lang="es-CO" dirty="0" smtClean="0"/>
              <a:t>16,321,890/269,128,709</a:t>
            </a:r>
            <a:r>
              <a:rPr lang="es-CO" dirty="0"/>
              <a:t>) * 30,000,000 = </a:t>
            </a:r>
            <a:r>
              <a:rPr lang="es-CO" dirty="0" smtClean="0"/>
              <a:t>1,819,415</a:t>
            </a:r>
            <a:endParaRPr lang="es-CO" dirty="0"/>
          </a:p>
          <a:p>
            <a:r>
              <a:rPr lang="es-CO" dirty="0" smtClean="0"/>
              <a:t>Control de calidad = </a:t>
            </a:r>
            <a:r>
              <a:rPr lang="es-CO" dirty="0"/>
              <a:t>	(</a:t>
            </a:r>
            <a:r>
              <a:rPr lang="es-CO" dirty="0" smtClean="0"/>
              <a:t>15,183,537/269,128,709</a:t>
            </a:r>
            <a:r>
              <a:rPr lang="es-CO" dirty="0"/>
              <a:t>) * 30,000,000 = </a:t>
            </a:r>
            <a:r>
              <a:rPr lang="es-CO" dirty="0" smtClean="0"/>
              <a:t>1,692,521</a:t>
            </a:r>
            <a:endParaRPr lang="es-CO" dirty="0"/>
          </a:p>
          <a:p>
            <a:r>
              <a:rPr lang="es-CO" dirty="0" smtClean="0"/>
              <a:t>Alistamiento = 	</a:t>
            </a:r>
            <a:r>
              <a:rPr lang="es-CO" dirty="0"/>
              <a:t>	(</a:t>
            </a:r>
            <a:r>
              <a:rPr lang="es-CO" dirty="0" smtClean="0"/>
              <a:t>19,609,684/269,128,709</a:t>
            </a:r>
            <a:r>
              <a:rPr lang="es-CO" dirty="0"/>
              <a:t>) * 30,000,000 = </a:t>
            </a:r>
            <a:r>
              <a:rPr lang="es-CO" dirty="0" smtClean="0"/>
              <a:t>2,185,908</a:t>
            </a:r>
            <a:endParaRPr lang="es-CO" dirty="0"/>
          </a:p>
          <a:p>
            <a:r>
              <a:rPr lang="es-CO" dirty="0" smtClean="0"/>
              <a:t>Corte =		</a:t>
            </a:r>
            <a:r>
              <a:rPr lang="es-CO" dirty="0"/>
              <a:t>	(</a:t>
            </a:r>
            <a:r>
              <a:rPr lang="es-CO" dirty="0" smtClean="0"/>
              <a:t>13,845,774/269,128,709</a:t>
            </a:r>
            <a:r>
              <a:rPr lang="es-CO" dirty="0"/>
              <a:t>) * 30,000,000 = </a:t>
            </a:r>
            <a:r>
              <a:rPr lang="es-CO" dirty="0" smtClean="0"/>
              <a:t>1,543,400</a:t>
            </a:r>
            <a:endParaRPr lang="es-CO" dirty="0"/>
          </a:p>
          <a:p>
            <a:r>
              <a:rPr lang="es-CO" dirty="0" smtClean="0"/>
              <a:t>Ensamble =	</a:t>
            </a:r>
            <a:r>
              <a:rPr lang="es-CO" dirty="0"/>
              <a:t>	(</a:t>
            </a:r>
            <a:r>
              <a:rPr lang="es-CO" dirty="0" smtClean="0"/>
              <a:t>13,203,579/269,128,709</a:t>
            </a:r>
            <a:r>
              <a:rPr lang="es-CO" dirty="0"/>
              <a:t>) * 30,000,000 = </a:t>
            </a:r>
            <a:r>
              <a:rPr lang="es-CO" dirty="0" smtClean="0"/>
              <a:t>1,471,814</a:t>
            </a:r>
            <a:endParaRPr lang="es-CO" dirty="0"/>
          </a:p>
          <a:p>
            <a:r>
              <a:rPr lang="es-CO" dirty="0" smtClean="0"/>
              <a:t>Acabado = 	</a:t>
            </a:r>
            <a:r>
              <a:rPr lang="es-CO" dirty="0"/>
              <a:t>	(</a:t>
            </a:r>
            <a:r>
              <a:rPr lang="es-CO" dirty="0" smtClean="0"/>
              <a:t>10,057,929/269,128,709</a:t>
            </a:r>
            <a:r>
              <a:rPr lang="es-CO" dirty="0"/>
              <a:t>) * 30,000,000 = </a:t>
            </a:r>
            <a:r>
              <a:rPr lang="es-CO" dirty="0" smtClean="0"/>
              <a:t>1,121,166</a:t>
            </a:r>
            <a:endParaRPr lang="es-CO" dirty="0"/>
          </a:p>
          <a:p>
            <a:r>
              <a:rPr lang="es-CO" dirty="0" smtClean="0"/>
              <a:t>Pintura = 		</a:t>
            </a:r>
            <a:r>
              <a:rPr lang="es-CO" dirty="0"/>
              <a:t>	(</a:t>
            </a:r>
            <a:r>
              <a:rPr lang="es-CO" dirty="0" smtClean="0"/>
              <a:t>16,278,434/269,128,709</a:t>
            </a:r>
            <a:r>
              <a:rPr lang="es-CO" dirty="0"/>
              <a:t>) * 30,000,000 = </a:t>
            </a:r>
            <a:r>
              <a:rPr lang="es-CO" dirty="0" smtClean="0"/>
              <a:t>1,814,571</a:t>
            </a:r>
            <a:endParaRPr lang="es-CO" dirty="0"/>
          </a:p>
          <a:p>
            <a:r>
              <a:rPr lang="es-CO" dirty="0" smtClean="0"/>
              <a:t>Empaque		</a:t>
            </a:r>
            <a:r>
              <a:rPr lang="es-CO" dirty="0"/>
              <a:t>	(</a:t>
            </a:r>
            <a:r>
              <a:rPr lang="es-CO" dirty="0" smtClean="0"/>
              <a:t>11,011,205/269,128,709</a:t>
            </a:r>
            <a:r>
              <a:rPr lang="es-CO" dirty="0"/>
              <a:t>) * 30,000,000 = </a:t>
            </a:r>
            <a:r>
              <a:rPr lang="es-CO" dirty="0" smtClean="0"/>
              <a:t>1,227,428</a:t>
            </a:r>
            <a:endParaRPr lang="es-CO" dirty="0"/>
          </a:p>
          <a:p>
            <a:r>
              <a:rPr lang="es-CO" dirty="0" smtClean="0"/>
              <a:t>Otros centro de costos = </a:t>
            </a:r>
            <a:r>
              <a:rPr lang="es-CO" dirty="0"/>
              <a:t>	(</a:t>
            </a:r>
            <a:r>
              <a:rPr lang="es-CO" dirty="0" smtClean="0"/>
              <a:t>85,450,000/269,128,709</a:t>
            </a:r>
            <a:r>
              <a:rPr lang="es-CO" dirty="0"/>
              <a:t>) * 30,000,000 = </a:t>
            </a:r>
            <a:r>
              <a:rPr lang="es-CO" dirty="0" smtClean="0"/>
              <a:t>9,525,182</a:t>
            </a:r>
          </a:p>
          <a:p>
            <a:r>
              <a:rPr lang="es-CO" dirty="0" smtClean="0"/>
              <a:t>							</a:t>
            </a:r>
            <a:r>
              <a:rPr lang="es-CO" sz="2000" b="1" dirty="0" smtClean="0"/>
              <a:t>---------------</a:t>
            </a:r>
            <a:endParaRPr lang="es-CO" sz="2000" b="1" dirty="0"/>
          </a:p>
          <a:p>
            <a:r>
              <a:rPr lang="es-CO" b="1" dirty="0" smtClean="0"/>
              <a:t>Costo de seguros distribuido a todos los centros 		 = 30,000,000</a:t>
            </a:r>
          </a:p>
          <a:p>
            <a:endParaRPr lang="es-CO" b="1" dirty="0"/>
          </a:p>
          <a:p>
            <a:r>
              <a:rPr lang="es-CO" b="1" dirty="0" smtClean="0"/>
              <a:t>       ……………… y así se distribuyen los otros teniendo en cuenta el inductor</a:t>
            </a:r>
            <a:endParaRPr lang="es-CO" b="1" dirty="0"/>
          </a:p>
        </p:txBody>
      </p:sp>
      <p:sp>
        <p:nvSpPr>
          <p:cNvPr id="6" name="5 Llamada rectangular redondeada"/>
          <p:cNvSpPr/>
          <p:nvPr/>
        </p:nvSpPr>
        <p:spPr>
          <a:xfrm>
            <a:off x="6804248" y="1700808"/>
            <a:ext cx="1152128" cy="3456384"/>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6908461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27384"/>
            <a:ext cx="9180512" cy="837674"/>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 name="3 CuadroTexto"/>
          <p:cNvSpPr txBox="1"/>
          <p:nvPr/>
        </p:nvSpPr>
        <p:spPr>
          <a:xfrm>
            <a:off x="179512" y="44624"/>
            <a:ext cx="8640960" cy="523220"/>
          </a:xfrm>
          <a:prstGeom prst="rect">
            <a:avLst/>
          </a:prstGeom>
          <a:noFill/>
        </p:spPr>
        <p:txBody>
          <a:bodyPr wrap="square" rtlCol="0">
            <a:spAutoFit/>
          </a:bodyPr>
          <a:lstStyle/>
          <a:p>
            <a:r>
              <a:rPr lang="es-CO" sz="2800" b="1" u="sng" dirty="0" smtClean="0">
                <a:solidFill>
                  <a:schemeClr val="bg1"/>
                </a:solidFill>
                <a:latin typeface="Verdana" pitchFamily="34" charset="0"/>
                <a:ea typeface="Verdana" pitchFamily="34" charset="0"/>
                <a:cs typeface="Verdana" pitchFamily="34" charset="0"/>
              </a:rPr>
              <a:t>Costos Indirectos de Fabricación</a:t>
            </a:r>
            <a:endParaRPr lang="es-CO" sz="2800" b="1" u="sng" dirty="0">
              <a:solidFill>
                <a:schemeClr val="bg1"/>
              </a:solidFill>
              <a:latin typeface="Verdana" pitchFamily="34" charset="0"/>
              <a:ea typeface="Verdana" pitchFamily="34" charset="0"/>
              <a:cs typeface="Verdana"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484784"/>
            <a:ext cx="8928992" cy="4104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Llamada con línea 1"/>
          <p:cNvSpPr/>
          <p:nvPr/>
        </p:nvSpPr>
        <p:spPr>
          <a:xfrm>
            <a:off x="2987824" y="5229200"/>
            <a:ext cx="720080" cy="288031"/>
          </a:xfrm>
          <a:prstGeom prst="borderCallout1">
            <a:avLst>
              <a:gd name="adj1" fmla="val 18750"/>
              <a:gd name="adj2" fmla="val -8333"/>
              <a:gd name="adj3" fmla="val 143223"/>
              <a:gd name="adj4" fmla="val -5062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6 CuadroTexto"/>
          <p:cNvSpPr txBox="1"/>
          <p:nvPr/>
        </p:nvSpPr>
        <p:spPr>
          <a:xfrm>
            <a:off x="539552" y="5589239"/>
            <a:ext cx="3312368" cy="646331"/>
          </a:xfrm>
          <a:prstGeom prst="rect">
            <a:avLst/>
          </a:prstGeom>
          <a:noFill/>
        </p:spPr>
        <p:txBody>
          <a:bodyPr wrap="square" rtlCol="0">
            <a:spAutoFit/>
          </a:bodyPr>
          <a:lstStyle/>
          <a:p>
            <a:r>
              <a:rPr lang="es-CO" dirty="0" smtClean="0"/>
              <a:t>Costo a tener en cuenta para la reciprocidad </a:t>
            </a:r>
            <a:endParaRPr lang="es-CO" dirty="0"/>
          </a:p>
        </p:txBody>
      </p:sp>
    </p:spTree>
    <p:extLst>
      <p:ext uri="{BB962C8B-B14F-4D97-AF65-F5344CB8AC3E}">
        <p14:creationId xmlns:p14="http://schemas.microsoft.com/office/powerpoint/2010/main" val="16292954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27384"/>
            <a:ext cx="9180512" cy="837674"/>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 name="3 CuadroTexto"/>
          <p:cNvSpPr txBox="1"/>
          <p:nvPr/>
        </p:nvSpPr>
        <p:spPr>
          <a:xfrm>
            <a:off x="179512" y="44624"/>
            <a:ext cx="8640960" cy="523220"/>
          </a:xfrm>
          <a:prstGeom prst="rect">
            <a:avLst/>
          </a:prstGeom>
          <a:noFill/>
        </p:spPr>
        <p:txBody>
          <a:bodyPr wrap="square" rtlCol="0">
            <a:spAutoFit/>
          </a:bodyPr>
          <a:lstStyle/>
          <a:p>
            <a:r>
              <a:rPr lang="es-CO" sz="2800" b="1" u="sng" dirty="0" smtClean="0">
                <a:solidFill>
                  <a:schemeClr val="bg1"/>
                </a:solidFill>
                <a:latin typeface="Verdana" pitchFamily="34" charset="0"/>
                <a:ea typeface="Verdana" pitchFamily="34" charset="0"/>
                <a:cs typeface="Verdana" pitchFamily="34" charset="0"/>
              </a:rPr>
              <a:t>Costos Indirectos de Fabricación</a:t>
            </a:r>
            <a:endParaRPr lang="es-CO" sz="2800" b="1" u="sng" dirty="0">
              <a:solidFill>
                <a:schemeClr val="bg1"/>
              </a:solidFill>
              <a:latin typeface="Verdana" pitchFamily="34" charset="0"/>
              <a:ea typeface="Verdana" pitchFamily="34" charset="0"/>
              <a:cs typeface="Verdana"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087" y="1628800"/>
            <a:ext cx="8774409"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26785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1156585"/>
            <a:ext cx="4464496" cy="461665"/>
          </a:xfrm>
          <a:prstGeom prst="rect">
            <a:avLst/>
          </a:prstGeom>
        </p:spPr>
        <p:txBody>
          <a:bodyPr wrap="square">
            <a:spAutoFit/>
          </a:bodyPr>
          <a:lstStyle/>
          <a:p>
            <a:r>
              <a:rPr lang="es-CO" sz="2400" b="1" dirty="0">
                <a:solidFill>
                  <a:schemeClr val="accent6">
                    <a:lumMod val="75000"/>
                  </a:schemeClr>
                </a:solidFill>
              </a:rPr>
              <a:t>Fuentes de la ventaja </a:t>
            </a:r>
            <a:r>
              <a:rPr lang="es-CO" sz="2400" b="1" dirty="0" smtClean="0">
                <a:solidFill>
                  <a:schemeClr val="accent6">
                    <a:lumMod val="75000"/>
                  </a:schemeClr>
                </a:solidFill>
              </a:rPr>
              <a:t>competitiva</a:t>
            </a:r>
            <a:endParaRPr lang="es-CO" sz="2400" b="1" dirty="0">
              <a:solidFill>
                <a:schemeClr val="accent6">
                  <a:lumMod val="75000"/>
                </a:schemeClr>
              </a:solidFill>
            </a:endParaRPr>
          </a:p>
        </p:txBody>
      </p:sp>
      <p:grpSp>
        <p:nvGrpSpPr>
          <p:cNvPr id="3" name="2 Grupo"/>
          <p:cNvGrpSpPr/>
          <p:nvPr/>
        </p:nvGrpSpPr>
        <p:grpSpPr>
          <a:xfrm>
            <a:off x="2843808" y="4653032"/>
            <a:ext cx="5013647" cy="1368256"/>
            <a:chOff x="2843808" y="4653032"/>
            <a:chExt cx="5013647" cy="1368256"/>
          </a:xfrm>
        </p:grpSpPr>
        <p:sp>
          <p:nvSpPr>
            <p:cNvPr id="5" name="4 Rectángulo"/>
            <p:cNvSpPr/>
            <p:nvPr/>
          </p:nvSpPr>
          <p:spPr>
            <a:xfrm>
              <a:off x="4539246" y="4653032"/>
              <a:ext cx="1481474" cy="369332"/>
            </a:xfrm>
            <a:prstGeom prst="rect">
              <a:avLst/>
            </a:prstGeom>
            <a:ln>
              <a:solidFill>
                <a:schemeClr val="tx1"/>
              </a:solidFill>
            </a:ln>
          </p:spPr>
          <p:txBody>
            <a:bodyPr wrap="square">
              <a:spAutoFit/>
            </a:bodyPr>
            <a:lstStyle/>
            <a:p>
              <a:pPr algn="ctr"/>
              <a:r>
                <a:rPr lang="es-CO" b="1" dirty="0"/>
                <a:t>En </a:t>
              </a:r>
              <a:r>
                <a:rPr lang="es-CO" b="1" dirty="0" smtClean="0"/>
                <a:t>costos</a:t>
              </a:r>
              <a:endParaRPr lang="es-CO" b="1" dirty="0"/>
            </a:p>
          </p:txBody>
        </p:sp>
        <p:sp>
          <p:nvSpPr>
            <p:cNvPr id="6" name="5 CuadroTexto"/>
            <p:cNvSpPr txBox="1"/>
            <p:nvPr/>
          </p:nvSpPr>
          <p:spPr>
            <a:xfrm>
              <a:off x="4543926" y="5022364"/>
              <a:ext cx="1476794" cy="646331"/>
            </a:xfrm>
            <a:prstGeom prst="rect">
              <a:avLst/>
            </a:prstGeom>
            <a:noFill/>
            <a:ln>
              <a:solidFill>
                <a:schemeClr val="tx1"/>
              </a:solidFill>
            </a:ln>
          </p:spPr>
          <p:txBody>
            <a:bodyPr wrap="square" rtlCol="0">
              <a:spAutoFit/>
            </a:bodyPr>
            <a:lstStyle/>
            <a:p>
              <a:pPr algn="ctr"/>
              <a:r>
                <a:rPr lang="es-CO" dirty="0" smtClean="0"/>
                <a:t>Liderazgo en costos</a:t>
              </a:r>
              <a:endParaRPr lang="es-CO" dirty="0"/>
            </a:p>
          </p:txBody>
        </p:sp>
        <p:sp>
          <p:nvSpPr>
            <p:cNvPr id="7" name="6 CuadroTexto"/>
            <p:cNvSpPr txBox="1"/>
            <p:nvPr/>
          </p:nvSpPr>
          <p:spPr>
            <a:xfrm>
              <a:off x="6036315" y="5022364"/>
              <a:ext cx="1812363" cy="646331"/>
            </a:xfrm>
            <a:prstGeom prst="rect">
              <a:avLst/>
            </a:prstGeom>
            <a:noFill/>
            <a:ln>
              <a:solidFill>
                <a:schemeClr val="tx1"/>
              </a:solidFill>
            </a:ln>
          </p:spPr>
          <p:txBody>
            <a:bodyPr wrap="square" rtlCol="0" anchor="ctr">
              <a:spAutoFit/>
            </a:bodyPr>
            <a:lstStyle/>
            <a:p>
              <a:pPr algn="ctr"/>
              <a:r>
                <a:rPr lang="es-CO" dirty="0" smtClean="0"/>
                <a:t>Diferenciación</a:t>
              </a:r>
            </a:p>
            <a:p>
              <a:pPr algn="ctr"/>
              <a:endParaRPr lang="es-CO" dirty="0"/>
            </a:p>
          </p:txBody>
        </p:sp>
        <p:sp>
          <p:nvSpPr>
            <p:cNvPr id="8" name="7 CuadroTexto"/>
            <p:cNvSpPr txBox="1"/>
            <p:nvPr/>
          </p:nvSpPr>
          <p:spPr>
            <a:xfrm>
              <a:off x="4543926" y="5651956"/>
              <a:ext cx="3304752" cy="369332"/>
            </a:xfrm>
            <a:prstGeom prst="rect">
              <a:avLst/>
            </a:prstGeom>
            <a:noFill/>
            <a:ln>
              <a:solidFill>
                <a:schemeClr val="tx1"/>
              </a:solidFill>
            </a:ln>
          </p:spPr>
          <p:txBody>
            <a:bodyPr wrap="square" rtlCol="0">
              <a:spAutoFit/>
            </a:bodyPr>
            <a:lstStyle/>
            <a:p>
              <a:pPr algn="ctr"/>
              <a:r>
                <a:rPr lang="es-CO" dirty="0" smtClean="0"/>
                <a:t>Innovación</a:t>
              </a:r>
              <a:endParaRPr lang="es-CO" dirty="0"/>
            </a:p>
          </p:txBody>
        </p:sp>
        <p:sp>
          <p:nvSpPr>
            <p:cNvPr id="9" name="8 Rectángulo"/>
            <p:cNvSpPr/>
            <p:nvPr/>
          </p:nvSpPr>
          <p:spPr>
            <a:xfrm>
              <a:off x="6036315" y="4653032"/>
              <a:ext cx="1821140" cy="369332"/>
            </a:xfrm>
            <a:prstGeom prst="rect">
              <a:avLst/>
            </a:prstGeom>
            <a:ln>
              <a:solidFill>
                <a:schemeClr val="tx1"/>
              </a:solidFill>
            </a:ln>
          </p:spPr>
          <p:txBody>
            <a:bodyPr wrap="none">
              <a:spAutoFit/>
            </a:bodyPr>
            <a:lstStyle/>
            <a:p>
              <a:pPr algn="ctr"/>
              <a:r>
                <a:rPr lang="es-CO" b="1" dirty="0"/>
                <a:t>En </a:t>
              </a:r>
              <a:r>
                <a:rPr lang="es-CO" b="1" dirty="0" smtClean="0"/>
                <a:t>diferenciación</a:t>
              </a:r>
              <a:endParaRPr lang="es-CO" b="1" dirty="0"/>
            </a:p>
          </p:txBody>
        </p:sp>
        <p:sp>
          <p:nvSpPr>
            <p:cNvPr id="12" name="11 Flecha derecha"/>
            <p:cNvSpPr/>
            <p:nvPr/>
          </p:nvSpPr>
          <p:spPr>
            <a:xfrm>
              <a:off x="2843808" y="4767173"/>
              <a:ext cx="1600372" cy="11567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t>Ventaja competitiva</a:t>
              </a:r>
            </a:p>
          </p:txBody>
        </p:sp>
      </p:grpSp>
      <p:grpSp>
        <p:nvGrpSpPr>
          <p:cNvPr id="13" name="Group 12"/>
          <p:cNvGrpSpPr>
            <a:grpSpLocks/>
          </p:cNvGrpSpPr>
          <p:nvPr/>
        </p:nvGrpSpPr>
        <p:grpSpPr bwMode="auto">
          <a:xfrm>
            <a:off x="154043" y="1704355"/>
            <a:ext cx="1440631" cy="1679932"/>
            <a:chOff x="222" y="2658"/>
            <a:chExt cx="883" cy="1032"/>
          </a:xfrm>
        </p:grpSpPr>
        <p:pic>
          <p:nvPicPr>
            <p:cNvPr id="14" name="Picture 13" descr="Michael E. Porter on Competitio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 y="2807"/>
              <a:ext cx="883" cy="883"/>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14"/>
            <p:cNvSpPr txBox="1">
              <a:spLocks noChangeArrowheads="1"/>
            </p:cNvSpPr>
            <p:nvPr/>
          </p:nvSpPr>
          <p:spPr bwMode="auto">
            <a:xfrm>
              <a:off x="392" y="2658"/>
              <a:ext cx="664" cy="1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s-ES" altLang="es-CO" b="1"/>
            </a:p>
          </p:txBody>
        </p:sp>
      </p:grpSp>
      <p:sp>
        <p:nvSpPr>
          <p:cNvPr id="17" name="16 Rectángulo"/>
          <p:cNvSpPr/>
          <p:nvPr/>
        </p:nvSpPr>
        <p:spPr>
          <a:xfrm>
            <a:off x="3719754" y="2060848"/>
            <a:ext cx="4914799" cy="1077218"/>
          </a:xfrm>
          <a:prstGeom prst="rect">
            <a:avLst/>
          </a:prstGeom>
        </p:spPr>
        <p:txBody>
          <a:bodyPr wrap="square">
            <a:spAutoFit/>
          </a:bodyPr>
          <a:lstStyle/>
          <a:p>
            <a:r>
              <a:rPr lang="es-ES_tradnl" altLang="es-CO" sz="1600" b="0" i="1" dirty="0" smtClean="0">
                <a:solidFill>
                  <a:schemeClr val="tx2">
                    <a:lumMod val="50000"/>
                  </a:schemeClr>
                </a:solidFill>
              </a:rPr>
              <a:t>...”Las empresas grandes o pequeñas que NO tengan una </a:t>
            </a:r>
            <a:r>
              <a:rPr lang="es-ES_tradnl" altLang="es-CO" sz="1600" b="1" i="1" dirty="0" smtClean="0">
                <a:solidFill>
                  <a:schemeClr val="tx2">
                    <a:lumMod val="50000"/>
                  </a:schemeClr>
                </a:solidFill>
              </a:rPr>
              <a:t>estrategia DIRECCIONADA Y CONTROLADA</a:t>
            </a:r>
            <a:r>
              <a:rPr lang="es-ES_tradnl" altLang="es-CO" sz="1600" b="1" i="1" dirty="0">
                <a:solidFill>
                  <a:schemeClr val="tx2">
                    <a:lumMod val="50000"/>
                  </a:schemeClr>
                </a:solidFill>
              </a:rPr>
              <a:t> </a:t>
            </a:r>
            <a:r>
              <a:rPr lang="es-ES_tradnl" altLang="es-CO" sz="1600" b="1" i="1" dirty="0" smtClean="0">
                <a:solidFill>
                  <a:schemeClr val="tx2">
                    <a:lumMod val="50000"/>
                  </a:schemeClr>
                </a:solidFill>
              </a:rPr>
              <a:t>de costos</a:t>
            </a:r>
          </a:p>
          <a:p>
            <a:r>
              <a:rPr lang="es-ES_tradnl" altLang="es-CO" sz="1600" b="0" i="1" dirty="0" smtClean="0">
                <a:solidFill>
                  <a:schemeClr val="tx2">
                    <a:lumMod val="50000"/>
                  </a:schemeClr>
                </a:solidFill>
              </a:rPr>
              <a:t>son muy vulnerables y serán derribadas por los vientos de la competencia en el corto plazo.....</a:t>
            </a:r>
            <a:endParaRPr lang="es-ES_tradnl" altLang="es-CO" sz="1600" dirty="0" smtClean="0">
              <a:solidFill>
                <a:schemeClr val="tx2">
                  <a:lumMod val="50000"/>
                </a:schemeClr>
              </a:solidFill>
            </a:endParaRPr>
          </a:p>
        </p:txBody>
      </p:sp>
      <p:graphicFrame>
        <p:nvGraphicFramePr>
          <p:cNvPr id="18" name="17 Objeto"/>
          <p:cNvGraphicFramePr>
            <a:graphicFrameLocks noChangeAspect="1"/>
          </p:cNvGraphicFramePr>
          <p:nvPr>
            <p:extLst>
              <p:ext uri="{D42A27DB-BD31-4B8C-83A1-F6EECF244321}">
                <p14:modId xmlns:p14="http://schemas.microsoft.com/office/powerpoint/2010/main" val="1872479971"/>
              </p:ext>
            </p:extLst>
          </p:nvPr>
        </p:nvGraphicFramePr>
        <p:xfrm>
          <a:off x="1575212" y="2072510"/>
          <a:ext cx="1904688" cy="1284731"/>
        </p:xfrm>
        <a:graphic>
          <a:graphicData uri="http://schemas.openxmlformats.org/presentationml/2006/ole">
            <mc:AlternateContent xmlns:mc="http://schemas.openxmlformats.org/markup-compatibility/2006">
              <mc:Choice xmlns:v="urn:schemas-microsoft-com:vml" Requires="v">
                <p:oleObj spid="_x0000_s2057" name="Imagen" r:id="rId6" imgW="4857143" imgH="3276190" progId="MS_ClipArt_Gallery.2">
                  <p:embed/>
                </p:oleObj>
              </mc:Choice>
              <mc:Fallback>
                <p:oleObj name="Imagen" r:id="rId6" imgW="4857143" imgH="327619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5212" y="2072510"/>
                        <a:ext cx="1904688" cy="1284731"/>
                      </a:xfrm>
                      <a:prstGeom prst="rect">
                        <a:avLst/>
                      </a:prstGeom>
                      <a:noFill/>
                      <a:ln>
                        <a:noFill/>
                      </a:ln>
                      <a:effectLst/>
                    </p:spPr>
                  </p:pic>
                </p:oleObj>
              </mc:Fallback>
            </mc:AlternateContent>
          </a:graphicData>
        </a:graphic>
      </p:graphicFrame>
      <p:pic>
        <p:nvPicPr>
          <p:cNvPr id="45059" name="Picture 3">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05311" y="3591647"/>
            <a:ext cx="1432976" cy="473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4" name="Picture 6" descr="http://androidayuda.com/wp-content/uploads/2012/09/samsung-vs-apple-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9915" y="4365105"/>
            <a:ext cx="2672557" cy="1578480"/>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p:cNvSpPr/>
          <p:nvPr/>
        </p:nvSpPr>
        <p:spPr>
          <a:xfrm>
            <a:off x="7022234" y="2953400"/>
            <a:ext cx="1652888" cy="369332"/>
          </a:xfrm>
          <a:prstGeom prst="rect">
            <a:avLst/>
          </a:prstGeom>
        </p:spPr>
        <p:txBody>
          <a:bodyPr wrap="none">
            <a:spAutoFit/>
          </a:bodyPr>
          <a:lstStyle/>
          <a:p>
            <a:pPr algn="r"/>
            <a:r>
              <a:rPr lang="es-ES_tradnl" altLang="es-CO" dirty="0">
                <a:solidFill>
                  <a:schemeClr val="tx2">
                    <a:lumMod val="50000"/>
                  </a:schemeClr>
                </a:solidFill>
              </a:rPr>
              <a:t> </a:t>
            </a:r>
            <a:r>
              <a:rPr lang="es-ES_tradnl" altLang="es-CO" b="1" dirty="0">
                <a:solidFill>
                  <a:schemeClr val="tx2">
                    <a:lumMod val="50000"/>
                  </a:schemeClr>
                </a:solidFill>
              </a:rPr>
              <a:t>Michael </a:t>
            </a:r>
            <a:r>
              <a:rPr lang="es-ES_tradnl" altLang="es-CO" b="1" dirty="0" err="1">
                <a:solidFill>
                  <a:schemeClr val="tx2">
                    <a:lumMod val="50000"/>
                  </a:schemeClr>
                </a:solidFill>
              </a:rPr>
              <a:t>Porter</a:t>
            </a:r>
            <a:endParaRPr lang="es-ES_tradnl" altLang="es-CO" b="1" dirty="0">
              <a:solidFill>
                <a:schemeClr val="tx2">
                  <a:lumMod val="50000"/>
                </a:schemeClr>
              </a:solidFill>
            </a:endParaRPr>
          </a:p>
        </p:txBody>
      </p:sp>
      <p:pic>
        <p:nvPicPr>
          <p:cNvPr id="1026" name="Picture 2" descr="https://encrypted-tbn0.gstatic.com/images?q=tbn:ANd9GcRjsCQIg3k7GxFK1Irl8GGTKPO1wfm8QXJxcMshpxiJUKRY6WcJ"/>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4298" y="3446599"/>
            <a:ext cx="916900" cy="7640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3.gstatic.com/images?q=tbn:ANd9GcR-YIIQH6iV0nBDWXNx6k2oZADw_mpYz53OtVCxJtbbWYciMKeMwQ"/>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39067" y="3384287"/>
            <a:ext cx="819221" cy="819221"/>
          </a:xfrm>
          <a:prstGeom prst="rect">
            <a:avLst/>
          </a:prstGeom>
          <a:noFill/>
          <a:extLst>
            <a:ext uri="{909E8E84-426E-40DD-AFC4-6F175D3DCCD1}">
              <a14:hiddenFill xmlns:a14="http://schemas.microsoft.com/office/drawing/2010/main">
                <a:solidFill>
                  <a:srgbClr val="FFFFFF"/>
                </a:solidFill>
              </a14:hiddenFill>
            </a:ext>
          </a:extLst>
        </p:spPr>
      </p:pic>
      <p:sp>
        <p:nvSpPr>
          <p:cNvPr id="33" name="32 Rectángulo"/>
          <p:cNvSpPr/>
          <p:nvPr/>
        </p:nvSpPr>
        <p:spPr>
          <a:xfrm>
            <a:off x="-36512" y="-27384"/>
            <a:ext cx="9180512" cy="648072"/>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sz="2400" b="1" u="sng" dirty="0">
              <a:solidFill>
                <a:schemeClr val="bg1"/>
              </a:solidFill>
              <a:latin typeface="Verdana" pitchFamily="34" charset="0"/>
              <a:ea typeface="Verdana" pitchFamily="34" charset="0"/>
              <a:cs typeface="Verdana" pitchFamily="34" charset="0"/>
            </a:endParaRPr>
          </a:p>
        </p:txBody>
      </p:sp>
      <p:sp>
        <p:nvSpPr>
          <p:cNvPr id="34" name="33 Rectángulo"/>
          <p:cNvSpPr/>
          <p:nvPr/>
        </p:nvSpPr>
        <p:spPr>
          <a:xfrm>
            <a:off x="5076056" y="87015"/>
            <a:ext cx="4067945" cy="523220"/>
          </a:xfrm>
          <a:prstGeom prst="rect">
            <a:avLst/>
          </a:prstGeom>
        </p:spPr>
        <p:txBody>
          <a:bodyPr wrap="square">
            <a:spAutoFit/>
          </a:bodyPr>
          <a:lstStyle/>
          <a:p>
            <a:r>
              <a:rPr lang="es-CO" sz="1400" dirty="0">
                <a:solidFill>
                  <a:schemeClr val="bg1"/>
                </a:solidFill>
                <a:latin typeface="Times New Roman" panose="02020603050405020304" pitchFamily="18" charset="0"/>
                <a:cs typeface="Times New Roman" panose="02020603050405020304" pitchFamily="18" charset="0"/>
              </a:rPr>
              <a:t>Reflexión sobre Métodos de distribución de costos indirectos, una mirada práctica empresarial</a:t>
            </a:r>
          </a:p>
        </p:txBody>
      </p:sp>
    </p:spTree>
    <p:extLst>
      <p:ext uri="{BB962C8B-B14F-4D97-AF65-F5344CB8AC3E}">
        <p14:creationId xmlns:p14="http://schemas.microsoft.com/office/powerpoint/2010/main" val="329978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par>
                                <p:cTn id="18" presetID="10" presetClass="entr" presetSubtype="0" fill="hold" nodeType="withEffect">
                                  <p:stCondLst>
                                    <p:cond delay="0"/>
                                  </p:stCondLst>
                                  <p:childTnLst>
                                    <p:set>
                                      <p:cBhvr>
                                        <p:cTn id="19" dur="1" fill="hold">
                                          <p:stCondLst>
                                            <p:cond delay="0"/>
                                          </p:stCondLst>
                                        </p:cTn>
                                        <p:tgtEl>
                                          <p:spTgt spid="45059"/>
                                        </p:tgtEl>
                                        <p:attrNameLst>
                                          <p:attrName>style.visibility</p:attrName>
                                        </p:attrNameLst>
                                      </p:cBhvr>
                                      <p:to>
                                        <p:strVal val="visible"/>
                                      </p:to>
                                    </p:set>
                                    <p:animEffect transition="in" filter="fade">
                                      <p:cBhvr>
                                        <p:cTn id="20" dur="500"/>
                                        <p:tgtEl>
                                          <p:spTgt spid="45059"/>
                                        </p:tgtEl>
                                      </p:cBhvr>
                                    </p:animEffect>
                                  </p:childTnLst>
                                </p:cTn>
                              </p:par>
                              <p:par>
                                <p:cTn id="21" presetID="10" presetClass="entr" presetSubtype="0"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fade">
                                      <p:cBhvr>
                                        <p:cTn id="23" dur="500"/>
                                        <p:tgtEl>
                                          <p:spTgt spid="10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294"/>
                                        </p:tgtEl>
                                        <p:attrNameLst>
                                          <p:attrName>style.visibility</p:attrName>
                                        </p:attrNameLst>
                                      </p:cBhvr>
                                      <p:to>
                                        <p:strVal val="visible"/>
                                      </p:to>
                                    </p:set>
                                    <p:animEffect transition="in" filter="fade">
                                      <p:cBhvr>
                                        <p:cTn id="28" dur="500"/>
                                        <p:tgtEl>
                                          <p:spTgt spid="1229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27384"/>
            <a:ext cx="9180512" cy="837674"/>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 name="3 CuadroTexto"/>
          <p:cNvSpPr txBox="1"/>
          <p:nvPr/>
        </p:nvSpPr>
        <p:spPr>
          <a:xfrm>
            <a:off x="179512" y="44624"/>
            <a:ext cx="8640960" cy="523220"/>
          </a:xfrm>
          <a:prstGeom prst="rect">
            <a:avLst/>
          </a:prstGeom>
          <a:noFill/>
        </p:spPr>
        <p:txBody>
          <a:bodyPr wrap="square" rtlCol="0">
            <a:spAutoFit/>
          </a:bodyPr>
          <a:lstStyle/>
          <a:p>
            <a:r>
              <a:rPr lang="es-CO" sz="2800" b="1" u="sng" dirty="0" smtClean="0">
                <a:solidFill>
                  <a:schemeClr val="bg1"/>
                </a:solidFill>
                <a:latin typeface="Verdana" pitchFamily="34" charset="0"/>
                <a:ea typeface="Verdana" pitchFamily="34" charset="0"/>
                <a:cs typeface="Verdana" pitchFamily="34" charset="0"/>
              </a:rPr>
              <a:t>Costos Indirectos de Fabricación</a:t>
            </a:r>
            <a:endParaRPr lang="es-CO" sz="2800" b="1" u="sng" dirty="0">
              <a:solidFill>
                <a:schemeClr val="bg1"/>
              </a:solidFill>
              <a:latin typeface="Verdana" pitchFamily="34" charset="0"/>
              <a:ea typeface="Verdana" pitchFamily="34" charset="0"/>
              <a:cs typeface="Verdana" pitchFamily="34" charset="0"/>
            </a:endParaRPr>
          </a:p>
        </p:txBody>
      </p:sp>
      <p:sp>
        <p:nvSpPr>
          <p:cNvPr id="5" name="4 CuadroTexto"/>
          <p:cNvSpPr txBox="1"/>
          <p:nvPr/>
        </p:nvSpPr>
        <p:spPr>
          <a:xfrm>
            <a:off x="395536" y="908720"/>
            <a:ext cx="7776864" cy="815608"/>
          </a:xfrm>
          <a:prstGeom prst="rect">
            <a:avLst/>
          </a:prstGeom>
          <a:noFill/>
        </p:spPr>
        <p:txBody>
          <a:bodyPr wrap="square" rtlCol="0">
            <a:spAutoFit/>
          </a:bodyPr>
          <a:lstStyle/>
          <a:p>
            <a:r>
              <a:rPr lang="es-CO" sz="2000" b="1" dirty="0" smtClean="0"/>
              <a:t>5. Reciprocidad de los departamentos de servicios</a:t>
            </a:r>
          </a:p>
          <a:p>
            <a:endParaRPr lang="es-CO" sz="900" dirty="0" smtClean="0"/>
          </a:p>
          <a:p>
            <a:r>
              <a:rPr lang="es-CO" dirty="0" smtClean="0"/>
              <a:t>Lo primero que determinamos son los inductores para la segunda distribución así:</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524" y="1844824"/>
            <a:ext cx="8532948"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4077072"/>
            <a:ext cx="8496944" cy="2443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56879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27384"/>
            <a:ext cx="9180512" cy="837674"/>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 name="3 CuadroTexto"/>
          <p:cNvSpPr txBox="1"/>
          <p:nvPr/>
        </p:nvSpPr>
        <p:spPr>
          <a:xfrm>
            <a:off x="179512" y="44624"/>
            <a:ext cx="8640960" cy="523220"/>
          </a:xfrm>
          <a:prstGeom prst="rect">
            <a:avLst/>
          </a:prstGeom>
          <a:noFill/>
        </p:spPr>
        <p:txBody>
          <a:bodyPr wrap="square" rtlCol="0">
            <a:spAutoFit/>
          </a:bodyPr>
          <a:lstStyle/>
          <a:p>
            <a:r>
              <a:rPr lang="es-CO" sz="2800" b="1" u="sng" dirty="0" smtClean="0">
                <a:solidFill>
                  <a:schemeClr val="bg1"/>
                </a:solidFill>
                <a:latin typeface="Verdana" pitchFamily="34" charset="0"/>
                <a:ea typeface="Verdana" pitchFamily="34" charset="0"/>
                <a:cs typeface="Verdana" pitchFamily="34" charset="0"/>
              </a:rPr>
              <a:t>Costos Indirectos de Fabricación</a:t>
            </a:r>
            <a:endParaRPr lang="es-CO" sz="2800" b="1" u="sng" dirty="0">
              <a:solidFill>
                <a:schemeClr val="bg1"/>
              </a:solidFill>
              <a:latin typeface="Verdana" pitchFamily="34" charset="0"/>
              <a:ea typeface="Verdana" pitchFamily="34" charset="0"/>
              <a:cs typeface="Verdana" pitchFamily="34" charset="0"/>
            </a:endParaRPr>
          </a:p>
        </p:txBody>
      </p:sp>
      <p:sp>
        <p:nvSpPr>
          <p:cNvPr id="5" name="4 Rectángulo"/>
          <p:cNvSpPr/>
          <p:nvPr/>
        </p:nvSpPr>
        <p:spPr>
          <a:xfrm>
            <a:off x="467544" y="980728"/>
            <a:ext cx="8352928" cy="5124480"/>
          </a:xfrm>
          <a:prstGeom prst="rect">
            <a:avLst/>
          </a:prstGeom>
        </p:spPr>
        <p:txBody>
          <a:bodyPr wrap="square">
            <a:spAutoFit/>
          </a:bodyPr>
          <a:lstStyle/>
          <a:p>
            <a:r>
              <a:rPr lang="es-CO" dirty="0" smtClean="0"/>
              <a:t>Luego los </a:t>
            </a:r>
            <a:r>
              <a:rPr lang="es-CO" dirty="0"/>
              <a:t>departamentos de servicios que están involucrados en la reciprocidad los renombramos de la siguiente manera:</a:t>
            </a:r>
          </a:p>
          <a:p>
            <a:r>
              <a:rPr lang="es-CO" dirty="0"/>
              <a:t>Mantenimiento 	= x1</a:t>
            </a:r>
          </a:p>
          <a:p>
            <a:r>
              <a:rPr lang="es-CO" dirty="0"/>
              <a:t>Informática       	= x2</a:t>
            </a:r>
          </a:p>
          <a:p>
            <a:r>
              <a:rPr lang="es-CO" dirty="0"/>
              <a:t>Recursos humanos	= x3 </a:t>
            </a:r>
          </a:p>
          <a:p>
            <a:r>
              <a:rPr lang="es-CO" dirty="0"/>
              <a:t>Compras 		= x4 	</a:t>
            </a:r>
            <a:endParaRPr lang="es-CO" dirty="0" smtClean="0"/>
          </a:p>
          <a:p>
            <a:endParaRPr lang="es-CO" sz="900" dirty="0"/>
          </a:p>
          <a:p>
            <a:r>
              <a:rPr lang="es-CO" dirty="0" smtClean="0"/>
              <a:t>Y creamos las siguientes ecuaciones algebraicas:</a:t>
            </a:r>
          </a:p>
          <a:p>
            <a:r>
              <a:rPr lang="es-CO" dirty="0" smtClean="0"/>
              <a:t>	X1                  x2                x3                 x4    </a:t>
            </a:r>
            <a:endParaRPr lang="es-CO" dirty="0"/>
          </a:p>
          <a:p>
            <a:r>
              <a:rPr lang="es-CO" dirty="0"/>
              <a:t>X1 =  29.412.364 +  0,0303x2 + 0,0735x3  + 0,0267x4</a:t>
            </a:r>
          </a:p>
          <a:p>
            <a:r>
              <a:rPr lang="es-CO" dirty="0"/>
              <a:t>X2 =  11.605.980 + 0,0465x1 + 0,0294x3  +0,0167x4</a:t>
            </a:r>
          </a:p>
          <a:p>
            <a:r>
              <a:rPr lang="es-CO" dirty="0"/>
              <a:t>X3 =  10.526.117 + 0,0814x1 +0,0303x2  + 0,0067x4</a:t>
            </a:r>
          </a:p>
          <a:p>
            <a:r>
              <a:rPr lang="es-CO" dirty="0"/>
              <a:t>X4 =    9.076.894 + 0,0698x1 + 0,0606x2 +0,0441x3</a:t>
            </a:r>
          </a:p>
          <a:p>
            <a:endParaRPr lang="es-CO" sz="1050" dirty="0" smtClean="0"/>
          </a:p>
          <a:p>
            <a:r>
              <a:rPr lang="es-CO" dirty="0" smtClean="0"/>
              <a:t>Los coeficientes de cada variable corresponde a la proporción del inductor, veamos la primera ecuación:</a:t>
            </a:r>
          </a:p>
          <a:p>
            <a:r>
              <a:rPr lang="es-CO" dirty="0" smtClean="0"/>
              <a:t>X2 =  (1 equipo/ (35-2 equipos de Informática) </a:t>
            </a:r>
          </a:p>
          <a:p>
            <a:r>
              <a:rPr lang="es-CO" dirty="0" smtClean="0"/>
              <a:t>X3 =  (5 empleados /( 71- 3 empleados de Recursos Humanos)</a:t>
            </a:r>
          </a:p>
          <a:p>
            <a:r>
              <a:rPr lang="es-CO" dirty="0" smtClean="0"/>
              <a:t>X4 =  (8 compras / (301 – 1 compra al área de compras)</a:t>
            </a:r>
            <a:endParaRPr lang="es-CO" dirty="0"/>
          </a:p>
        </p:txBody>
      </p:sp>
    </p:spTree>
    <p:extLst>
      <p:ext uri="{BB962C8B-B14F-4D97-AF65-F5344CB8AC3E}">
        <p14:creationId xmlns:p14="http://schemas.microsoft.com/office/powerpoint/2010/main" val="41279679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1"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424" y="2420888"/>
            <a:ext cx="8583040" cy="2580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0" y="-27384"/>
            <a:ext cx="9180512" cy="837674"/>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 name="3 CuadroTexto"/>
          <p:cNvSpPr txBox="1"/>
          <p:nvPr/>
        </p:nvSpPr>
        <p:spPr>
          <a:xfrm>
            <a:off x="179512" y="44624"/>
            <a:ext cx="8640960" cy="523220"/>
          </a:xfrm>
          <a:prstGeom prst="rect">
            <a:avLst/>
          </a:prstGeom>
          <a:noFill/>
        </p:spPr>
        <p:txBody>
          <a:bodyPr wrap="square" rtlCol="0">
            <a:spAutoFit/>
          </a:bodyPr>
          <a:lstStyle/>
          <a:p>
            <a:r>
              <a:rPr lang="es-CO" sz="2800" b="1" u="sng" dirty="0" smtClean="0">
                <a:solidFill>
                  <a:schemeClr val="bg1"/>
                </a:solidFill>
                <a:latin typeface="Verdana" pitchFamily="34" charset="0"/>
                <a:ea typeface="Verdana" pitchFamily="34" charset="0"/>
                <a:cs typeface="Verdana" pitchFamily="34" charset="0"/>
              </a:rPr>
              <a:t>Costos Indirectos de Fabricación</a:t>
            </a:r>
            <a:endParaRPr lang="es-CO" sz="2800" b="1" u="sng" dirty="0">
              <a:solidFill>
                <a:schemeClr val="bg1"/>
              </a:solidFill>
              <a:latin typeface="Verdana" pitchFamily="34" charset="0"/>
              <a:ea typeface="Verdana" pitchFamily="34" charset="0"/>
              <a:cs typeface="Verdana" pitchFamily="34" charset="0"/>
            </a:endParaRPr>
          </a:p>
        </p:txBody>
      </p:sp>
      <p:sp>
        <p:nvSpPr>
          <p:cNvPr id="5" name="4 CuadroTexto"/>
          <p:cNvSpPr txBox="1"/>
          <p:nvPr/>
        </p:nvSpPr>
        <p:spPr>
          <a:xfrm>
            <a:off x="467544" y="1052736"/>
            <a:ext cx="7992888" cy="830997"/>
          </a:xfrm>
          <a:prstGeom prst="rect">
            <a:avLst/>
          </a:prstGeom>
          <a:noFill/>
        </p:spPr>
        <p:txBody>
          <a:bodyPr wrap="square" rtlCol="0">
            <a:spAutoFit/>
          </a:bodyPr>
          <a:lstStyle/>
          <a:p>
            <a:r>
              <a:rPr lang="es-CO" sz="2400" dirty="0" smtClean="0"/>
              <a:t>Las anteriores ecuaciones las podemos representar en las siguientes matrices:</a:t>
            </a:r>
            <a:endParaRPr lang="es-CO" sz="2400" dirty="0"/>
          </a:p>
        </p:txBody>
      </p:sp>
      <p:sp>
        <p:nvSpPr>
          <p:cNvPr id="12" name="11 CuadroTexto"/>
          <p:cNvSpPr txBox="1"/>
          <p:nvPr/>
        </p:nvSpPr>
        <p:spPr>
          <a:xfrm>
            <a:off x="467544" y="5157192"/>
            <a:ext cx="7992888" cy="923330"/>
          </a:xfrm>
          <a:prstGeom prst="rect">
            <a:avLst/>
          </a:prstGeom>
          <a:noFill/>
        </p:spPr>
        <p:txBody>
          <a:bodyPr wrap="square" rtlCol="0">
            <a:spAutoFit/>
          </a:bodyPr>
          <a:lstStyle/>
          <a:p>
            <a:r>
              <a:rPr lang="es-CO" dirty="0" smtClean="0"/>
              <a:t>Matriz X = matriz de variables</a:t>
            </a:r>
          </a:p>
          <a:p>
            <a:r>
              <a:rPr lang="es-CO" dirty="0" smtClean="0"/>
              <a:t>Matriz A = matriz de coeficientes</a:t>
            </a:r>
          </a:p>
          <a:p>
            <a:r>
              <a:rPr lang="es-CO" dirty="0" smtClean="0"/>
              <a:t>Matriz C = Costo del departamento antes de la distribución</a:t>
            </a:r>
            <a:endParaRPr lang="es-CO" dirty="0"/>
          </a:p>
        </p:txBody>
      </p:sp>
      <p:sp>
        <p:nvSpPr>
          <p:cNvPr id="15" name="41 Llamada rectangular"/>
          <p:cNvSpPr/>
          <p:nvPr/>
        </p:nvSpPr>
        <p:spPr>
          <a:xfrm>
            <a:off x="309562" y="3052762"/>
            <a:ext cx="2051100" cy="1096318"/>
          </a:xfrm>
          <a:prstGeom prst="wedgeRectCallou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CO" sz="1100">
                <a:effectLst/>
                <a:ea typeface="Calibri"/>
                <a:cs typeface="Times New Roman"/>
              </a:rPr>
              <a:t> </a:t>
            </a:r>
          </a:p>
        </p:txBody>
      </p:sp>
      <p:sp>
        <p:nvSpPr>
          <p:cNvPr id="16" name="43 Llamada rectangular"/>
          <p:cNvSpPr/>
          <p:nvPr/>
        </p:nvSpPr>
        <p:spPr>
          <a:xfrm>
            <a:off x="2360662" y="3052762"/>
            <a:ext cx="5019650" cy="1096318"/>
          </a:xfrm>
          <a:prstGeom prst="wedgeRectCallou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CO" sz="1100">
                <a:effectLst/>
                <a:ea typeface="Calibri"/>
                <a:cs typeface="Times New Roman"/>
              </a:rPr>
              <a:t> </a:t>
            </a:r>
          </a:p>
        </p:txBody>
      </p:sp>
      <p:sp>
        <p:nvSpPr>
          <p:cNvPr id="17" name="45 Llamada rectangular"/>
          <p:cNvSpPr/>
          <p:nvPr/>
        </p:nvSpPr>
        <p:spPr>
          <a:xfrm>
            <a:off x="7555557" y="3052762"/>
            <a:ext cx="1192907" cy="1096318"/>
          </a:xfrm>
          <a:prstGeom prst="wedgeRectCallou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CO" sz="1100">
                <a:effectLst/>
                <a:ea typeface="Calibri"/>
                <a:cs typeface="Times New Roman"/>
              </a:rPr>
              <a:t> </a:t>
            </a:r>
          </a:p>
        </p:txBody>
      </p:sp>
    </p:spTree>
    <p:extLst>
      <p:ext uri="{BB962C8B-B14F-4D97-AF65-F5344CB8AC3E}">
        <p14:creationId xmlns:p14="http://schemas.microsoft.com/office/powerpoint/2010/main" val="14015638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27384"/>
            <a:ext cx="9180512" cy="837674"/>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 name="3 CuadroTexto"/>
          <p:cNvSpPr txBox="1"/>
          <p:nvPr/>
        </p:nvSpPr>
        <p:spPr>
          <a:xfrm>
            <a:off x="179512" y="44624"/>
            <a:ext cx="8640960" cy="523220"/>
          </a:xfrm>
          <a:prstGeom prst="rect">
            <a:avLst/>
          </a:prstGeom>
          <a:noFill/>
        </p:spPr>
        <p:txBody>
          <a:bodyPr wrap="square" rtlCol="0">
            <a:spAutoFit/>
          </a:bodyPr>
          <a:lstStyle/>
          <a:p>
            <a:r>
              <a:rPr lang="es-CO" sz="2800" b="1" u="sng" dirty="0" smtClean="0">
                <a:solidFill>
                  <a:schemeClr val="bg1"/>
                </a:solidFill>
                <a:latin typeface="Verdana" pitchFamily="34" charset="0"/>
                <a:ea typeface="Verdana" pitchFamily="34" charset="0"/>
                <a:cs typeface="Verdana" pitchFamily="34" charset="0"/>
              </a:rPr>
              <a:t>Costos Indirectos de Fabricación</a:t>
            </a:r>
            <a:endParaRPr lang="es-CO" sz="2800" b="1" u="sng" dirty="0">
              <a:solidFill>
                <a:schemeClr val="bg1"/>
              </a:solidFill>
              <a:latin typeface="Verdana" pitchFamily="34" charset="0"/>
              <a:ea typeface="Verdana" pitchFamily="34" charset="0"/>
              <a:cs typeface="Verdana" pitchFamily="34" charset="0"/>
            </a:endParaRPr>
          </a:p>
        </p:txBody>
      </p:sp>
      <p:sp>
        <p:nvSpPr>
          <p:cNvPr id="5" name="4 Rectángulo"/>
          <p:cNvSpPr/>
          <p:nvPr/>
        </p:nvSpPr>
        <p:spPr>
          <a:xfrm>
            <a:off x="539552" y="1028343"/>
            <a:ext cx="8064896" cy="4524315"/>
          </a:xfrm>
          <a:prstGeom prst="rect">
            <a:avLst/>
          </a:prstGeom>
        </p:spPr>
        <p:txBody>
          <a:bodyPr wrap="square">
            <a:spAutoFit/>
          </a:bodyPr>
          <a:lstStyle/>
          <a:p>
            <a:r>
              <a:rPr lang="es-CO" dirty="0"/>
              <a:t>Si se tiene que AX = C, se puede representar como: X = C / A o lo que es lo mismo:</a:t>
            </a:r>
          </a:p>
          <a:p>
            <a:endParaRPr lang="es-CO" dirty="0"/>
          </a:p>
          <a:p>
            <a:r>
              <a:rPr lang="es-CO" dirty="0"/>
              <a:t>X = C </a:t>
            </a:r>
            <a:r>
              <a:rPr lang="es-CO" dirty="0" smtClean="0"/>
              <a:t>* A </a:t>
            </a:r>
            <a:r>
              <a:rPr lang="es-CO" b="1" baseline="30000" dirty="0" smtClean="0"/>
              <a:t>-1</a:t>
            </a:r>
            <a:r>
              <a:rPr lang="es-CO" dirty="0" smtClean="0"/>
              <a:t>    </a:t>
            </a:r>
            <a:r>
              <a:rPr lang="es-CO" dirty="0"/>
              <a:t>, donde A </a:t>
            </a:r>
            <a:r>
              <a:rPr lang="es-CO" b="1" baseline="30000" dirty="0"/>
              <a:t>-</a:t>
            </a:r>
            <a:r>
              <a:rPr lang="es-CO" b="1" baseline="30000" dirty="0" smtClean="0"/>
              <a:t>1</a:t>
            </a:r>
            <a:r>
              <a:rPr lang="es-CO" dirty="0" smtClean="0"/>
              <a:t> </a:t>
            </a:r>
            <a:r>
              <a:rPr lang="es-CO" dirty="0"/>
              <a:t>es la inversa de A</a:t>
            </a:r>
          </a:p>
          <a:p>
            <a:endParaRPr lang="es-CO" dirty="0"/>
          </a:p>
          <a:p>
            <a:r>
              <a:rPr lang="es-CO" dirty="0"/>
              <a:t>Reemplazando cada matriz por sus valores queda:</a:t>
            </a:r>
          </a:p>
          <a:p>
            <a:endParaRPr lang="es-CO" dirty="0"/>
          </a:p>
          <a:p>
            <a:r>
              <a:rPr lang="es-CO" dirty="0"/>
              <a:t>| </a:t>
            </a:r>
            <a:r>
              <a:rPr lang="es-CO" dirty="0" smtClean="0"/>
              <a:t>x1 </a:t>
            </a:r>
            <a:r>
              <a:rPr lang="es-CO" dirty="0"/>
              <a:t>|     </a:t>
            </a:r>
            <a:r>
              <a:rPr lang="es-CO" dirty="0" smtClean="0"/>
              <a:t> </a:t>
            </a:r>
            <a:r>
              <a:rPr lang="es-CO" dirty="0"/>
              <a:t>|                             |             </a:t>
            </a:r>
            <a:r>
              <a:rPr lang="es-CO" dirty="0" smtClean="0"/>
              <a:t>| 29.412.364|</a:t>
            </a:r>
            <a:endParaRPr lang="es-CO" dirty="0"/>
          </a:p>
          <a:p>
            <a:r>
              <a:rPr lang="es-CO" dirty="0"/>
              <a:t>| </a:t>
            </a:r>
            <a:r>
              <a:rPr lang="es-CO" dirty="0" smtClean="0"/>
              <a:t>x2 |      |   (A inversa)       </a:t>
            </a:r>
            <a:r>
              <a:rPr lang="es-CO" dirty="0"/>
              <a:t>| *          </a:t>
            </a:r>
            <a:r>
              <a:rPr lang="es-CO" dirty="0" smtClean="0"/>
              <a:t>| 11.605.980|</a:t>
            </a:r>
            <a:endParaRPr lang="es-CO" dirty="0"/>
          </a:p>
          <a:p>
            <a:r>
              <a:rPr lang="es-CO" dirty="0"/>
              <a:t>| </a:t>
            </a:r>
            <a:r>
              <a:rPr lang="es-CO" dirty="0" smtClean="0"/>
              <a:t>x3 |</a:t>
            </a:r>
            <a:r>
              <a:rPr lang="es-CO" dirty="0"/>
              <a:t> = </a:t>
            </a:r>
            <a:r>
              <a:rPr lang="es-CO" dirty="0" smtClean="0"/>
              <a:t>  </a:t>
            </a:r>
            <a:r>
              <a:rPr lang="es-CO" dirty="0"/>
              <a:t>|                             |             </a:t>
            </a:r>
            <a:r>
              <a:rPr lang="es-CO" dirty="0" smtClean="0"/>
              <a:t>|</a:t>
            </a:r>
            <a:r>
              <a:rPr lang="es-CO" dirty="0"/>
              <a:t> </a:t>
            </a:r>
            <a:r>
              <a:rPr lang="es-CO" dirty="0" smtClean="0"/>
              <a:t>10.526.117|</a:t>
            </a:r>
            <a:endParaRPr lang="es-CO" dirty="0"/>
          </a:p>
          <a:p>
            <a:r>
              <a:rPr lang="es-CO" dirty="0"/>
              <a:t>| </a:t>
            </a:r>
            <a:r>
              <a:rPr lang="es-CO" dirty="0" smtClean="0"/>
              <a:t>x4 </a:t>
            </a:r>
            <a:r>
              <a:rPr lang="es-CO" dirty="0"/>
              <a:t>|      |                             |             </a:t>
            </a:r>
            <a:r>
              <a:rPr lang="es-CO" dirty="0" smtClean="0"/>
              <a:t>|</a:t>
            </a:r>
            <a:r>
              <a:rPr lang="es-CO" dirty="0"/>
              <a:t> </a:t>
            </a:r>
            <a:r>
              <a:rPr lang="es-CO" dirty="0" smtClean="0"/>
              <a:t>  9.076.894 |</a:t>
            </a:r>
            <a:endParaRPr lang="es-CO" dirty="0"/>
          </a:p>
          <a:p>
            <a:endParaRPr lang="es-CO" dirty="0" smtClean="0"/>
          </a:p>
          <a:p>
            <a:endParaRPr lang="es-CO" dirty="0" smtClean="0"/>
          </a:p>
          <a:p>
            <a:endParaRPr lang="es-CO" dirty="0"/>
          </a:p>
          <a:p>
            <a:r>
              <a:rPr lang="es-CO" dirty="0"/>
              <a:t>(Resolviendo la multiplicación de las matrices de la parte derecha (</a:t>
            </a:r>
            <a:r>
              <a:rPr lang="es-CO" dirty="0" err="1"/>
              <a:t>Ainversa</a:t>
            </a:r>
            <a:r>
              <a:rPr lang="es-CO" dirty="0"/>
              <a:t> * C) se tiene una matriz de una sola columna con los valores correspondientes de </a:t>
            </a:r>
            <a:r>
              <a:rPr lang="es-CO" dirty="0" smtClean="0"/>
              <a:t>x1, x2, x3 y x4.</a:t>
            </a:r>
            <a:endParaRPr lang="es-CO" dirty="0"/>
          </a:p>
        </p:txBody>
      </p:sp>
    </p:spTree>
    <p:extLst>
      <p:ext uri="{BB962C8B-B14F-4D97-AF65-F5344CB8AC3E}">
        <p14:creationId xmlns:p14="http://schemas.microsoft.com/office/powerpoint/2010/main" val="23235621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p:nvPr/>
        </p:nvPicPr>
        <p:blipFill>
          <a:blip r:embed="rId3">
            <a:extLst>
              <a:ext uri="{28A0092B-C50C-407E-A947-70E740481C1C}">
                <a14:useLocalDpi xmlns:a14="http://schemas.microsoft.com/office/drawing/2010/main" val="0"/>
              </a:ext>
            </a:extLst>
          </a:blip>
          <a:srcRect/>
          <a:stretch>
            <a:fillRect/>
          </a:stretch>
        </p:blipFill>
        <p:spPr bwMode="auto">
          <a:xfrm>
            <a:off x="539552" y="1772816"/>
            <a:ext cx="7776864" cy="1944216"/>
          </a:xfrm>
          <a:prstGeom prst="rect">
            <a:avLst/>
          </a:prstGeom>
          <a:noFill/>
          <a:ln>
            <a:noFill/>
          </a:ln>
        </p:spPr>
      </p:pic>
      <p:sp>
        <p:nvSpPr>
          <p:cNvPr id="3" name="2 Rectángulo"/>
          <p:cNvSpPr/>
          <p:nvPr/>
        </p:nvSpPr>
        <p:spPr>
          <a:xfrm>
            <a:off x="0" y="-27384"/>
            <a:ext cx="9180512" cy="837674"/>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 name="3 CuadroTexto"/>
          <p:cNvSpPr txBox="1"/>
          <p:nvPr/>
        </p:nvSpPr>
        <p:spPr>
          <a:xfrm>
            <a:off x="179512" y="44624"/>
            <a:ext cx="8640960" cy="523220"/>
          </a:xfrm>
          <a:prstGeom prst="rect">
            <a:avLst/>
          </a:prstGeom>
          <a:noFill/>
        </p:spPr>
        <p:txBody>
          <a:bodyPr wrap="square" rtlCol="0">
            <a:spAutoFit/>
          </a:bodyPr>
          <a:lstStyle/>
          <a:p>
            <a:r>
              <a:rPr lang="es-CO" sz="2800" b="1" u="sng" dirty="0" smtClean="0">
                <a:solidFill>
                  <a:schemeClr val="bg1"/>
                </a:solidFill>
                <a:latin typeface="Verdana" pitchFamily="34" charset="0"/>
                <a:ea typeface="Verdana" pitchFamily="34" charset="0"/>
                <a:cs typeface="Verdana" pitchFamily="34" charset="0"/>
              </a:rPr>
              <a:t>Costos Indirectos de Fabricación</a:t>
            </a:r>
            <a:endParaRPr lang="es-CO" sz="2800" b="1" u="sng" dirty="0">
              <a:solidFill>
                <a:schemeClr val="bg1"/>
              </a:solidFill>
              <a:latin typeface="Verdana" pitchFamily="34" charset="0"/>
              <a:ea typeface="Verdana" pitchFamily="34" charset="0"/>
              <a:cs typeface="Verdana" pitchFamily="34" charset="0"/>
            </a:endParaRPr>
          </a:p>
        </p:txBody>
      </p:sp>
      <p:pic>
        <p:nvPicPr>
          <p:cNvPr id="1843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930421"/>
            <a:ext cx="8283642" cy="2327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539552" y="1196752"/>
            <a:ext cx="5616624" cy="461665"/>
          </a:xfrm>
          <a:prstGeom prst="rect">
            <a:avLst/>
          </a:prstGeom>
          <a:noFill/>
        </p:spPr>
        <p:txBody>
          <a:bodyPr wrap="square" rtlCol="0">
            <a:spAutoFit/>
          </a:bodyPr>
          <a:lstStyle/>
          <a:p>
            <a:r>
              <a:rPr lang="es-CO" sz="2400" dirty="0" smtClean="0"/>
              <a:t>Matriz inversa de los coeficientes:</a:t>
            </a:r>
            <a:endParaRPr lang="es-CO" sz="2400" dirty="0"/>
          </a:p>
        </p:txBody>
      </p:sp>
      <p:sp>
        <p:nvSpPr>
          <p:cNvPr id="8" name="49 Flecha arriba"/>
          <p:cNvSpPr/>
          <p:nvPr/>
        </p:nvSpPr>
        <p:spPr>
          <a:xfrm>
            <a:off x="3325763" y="2620328"/>
            <a:ext cx="238125" cy="1096704"/>
          </a:xfrm>
          <a:prstGeom prst="upArrow">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sp>
        <p:nvSpPr>
          <p:cNvPr id="9" name="50 Cuadro de texto"/>
          <p:cNvSpPr txBox="1"/>
          <p:nvPr/>
        </p:nvSpPr>
        <p:spPr>
          <a:xfrm>
            <a:off x="2915816" y="2182763"/>
            <a:ext cx="1296144" cy="238125"/>
          </a:xfrm>
          <a:prstGeom prst="rect">
            <a:avLst/>
          </a:prstGeom>
          <a:noFill/>
          <a:ln w="952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CO" sz="700" b="1" dirty="0">
                <a:effectLst/>
                <a:ea typeface="Calibri"/>
                <a:cs typeface="Times New Roman"/>
              </a:rPr>
              <a:t>=MINVERSA(</a:t>
            </a:r>
            <a:endParaRPr lang="es-CO" sz="1100" dirty="0">
              <a:effectLst/>
              <a:ea typeface="Calibri"/>
              <a:cs typeface="Times New Roman"/>
            </a:endParaRPr>
          </a:p>
        </p:txBody>
      </p:sp>
    </p:spTree>
    <p:extLst>
      <p:ext uri="{BB962C8B-B14F-4D97-AF65-F5344CB8AC3E}">
        <p14:creationId xmlns:p14="http://schemas.microsoft.com/office/powerpoint/2010/main" val="1952644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27384"/>
            <a:ext cx="9180512" cy="837674"/>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 name="3 CuadroTexto"/>
          <p:cNvSpPr txBox="1"/>
          <p:nvPr/>
        </p:nvSpPr>
        <p:spPr>
          <a:xfrm>
            <a:off x="179512" y="44624"/>
            <a:ext cx="8640960" cy="523220"/>
          </a:xfrm>
          <a:prstGeom prst="rect">
            <a:avLst/>
          </a:prstGeom>
          <a:noFill/>
        </p:spPr>
        <p:txBody>
          <a:bodyPr wrap="square" rtlCol="0">
            <a:spAutoFit/>
          </a:bodyPr>
          <a:lstStyle/>
          <a:p>
            <a:r>
              <a:rPr lang="es-CO" sz="2800" b="1" u="sng" dirty="0" smtClean="0">
                <a:solidFill>
                  <a:schemeClr val="bg1"/>
                </a:solidFill>
                <a:latin typeface="Verdana" pitchFamily="34" charset="0"/>
                <a:ea typeface="Verdana" pitchFamily="34" charset="0"/>
                <a:cs typeface="Verdana" pitchFamily="34" charset="0"/>
              </a:rPr>
              <a:t>Costos Indirectos de Fabricación</a:t>
            </a:r>
            <a:endParaRPr lang="es-CO" sz="2800" b="1" u="sng" dirty="0">
              <a:solidFill>
                <a:schemeClr val="bg1"/>
              </a:solidFill>
              <a:latin typeface="Verdana" pitchFamily="34" charset="0"/>
              <a:ea typeface="Verdana" pitchFamily="34" charset="0"/>
              <a:cs typeface="Verdana" pitchFamily="34" charset="0"/>
            </a:endParaRPr>
          </a:p>
        </p:txBody>
      </p:sp>
      <p:sp>
        <p:nvSpPr>
          <p:cNvPr id="6" name="5 CuadroTexto"/>
          <p:cNvSpPr txBox="1"/>
          <p:nvPr/>
        </p:nvSpPr>
        <p:spPr>
          <a:xfrm>
            <a:off x="323528" y="1124744"/>
            <a:ext cx="8496944" cy="646331"/>
          </a:xfrm>
          <a:prstGeom prst="rect">
            <a:avLst/>
          </a:prstGeom>
          <a:noFill/>
        </p:spPr>
        <p:txBody>
          <a:bodyPr wrap="square" rtlCol="0">
            <a:spAutoFit/>
          </a:bodyPr>
          <a:lstStyle/>
          <a:p>
            <a:r>
              <a:rPr lang="es-CO" dirty="0" smtClean="0"/>
              <a:t>Volviendo a la ecuación X = C* A </a:t>
            </a:r>
            <a:r>
              <a:rPr lang="es-CO" baseline="30000" dirty="0" smtClean="0"/>
              <a:t>-1 </a:t>
            </a:r>
            <a:r>
              <a:rPr lang="es-CO" dirty="0"/>
              <a:t>Resolveremos el valor </a:t>
            </a:r>
            <a:r>
              <a:rPr lang="es-CO" dirty="0" smtClean="0"/>
              <a:t>de x por medio de la multiplicación de dos matrices así:</a:t>
            </a:r>
            <a:endParaRPr lang="es-CO" baseline="30000" dirty="0"/>
          </a:p>
        </p:txBody>
      </p:sp>
      <p:graphicFrame>
        <p:nvGraphicFramePr>
          <p:cNvPr id="11" name="10 Tabla"/>
          <p:cNvGraphicFramePr>
            <a:graphicFrameLocks noGrp="1"/>
          </p:cNvGraphicFramePr>
          <p:nvPr>
            <p:extLst>
              <p:ext uri="{D42A27DB-BD31-4B8C-83A1-F6EECF244321}">
                <p14:modId xmlns:p14="http://schemas.microsoft.com/office/powerpoint/2010/main" val="4130071931"/>
              </p:ext>
            </p:extLst>
          </p:nvPr>
        </p:nvGraphicFramePr>
        <p:xfrm>
          <a:off x="467544" y="2276872"/>
          <a:ext cx="7920880" cy="2917811"/>
        </p:xfrm>
        <a:graphic>
          <a:graphicData uri="http://schemas.openxmlformats.org/drawingml/2006/table">
            <a:tbl>
              <a:tblPr firstRow="1" firstCol="1" bandRow="1">
                <a:tableStyleId>{5C22544A-7EE6-4342-B048-85BDC9FD1C3A}</a:tableStyleId>
              </a:tblPr>
              <a:tblGrid>
                <a:gridCol w="4891100"/>
                <a:gridCol w="3029780"/>
              </a:tblGrid>
              <a:tr h="1229092">
                <a:tc>
                  <a:txBody>
                    <a:bodyPr/>
                    <a:lstStyle/>
                    <a:p>
                      <a:pPr>
                        <a:lnSpc>
                          <a:spcPct val="115000"/>
                        </a:lnSpc>
                        <a:spcAft>
                          <a:spcPts val="0"/>
                        </a:spcAft>
                      </a:pPr>
                      <a:endParaRPr lang="es-CO" sz="2800" dirty="0">
                        <a:effectLst/>
                        <a:latin typeface="Times New Roman" pitchFamily="18" charset="0"/>
                        <a:cs typeface="Times New Roman" pitchFamily="18" charset="0"/>
                      </a:endParaRPr>
                    </a:p>
                    <a:p>
                      <a:pPr algn="ctr">
                        <a:lnSpc>
                          <a:spcPct val="115000"/>
                        </a:lnSpc>
                      </a:pPr>
                      <a:r>
                        <a:rPr lang="es-CO" sz="2800" dirty="0" smtClean="0">
                          <a:effectLst/>
                          <a:latin typeface="Times New Roman" pitchFamily="18" charset="0"/>
                          <a:cs typeface="Times New Roman" pitchFamily="18" charset="0"/>
                        </a:rPr>
                        <a:t>Departamentos  </a:t>
                      </a:r>
                      <a:endParaRPr lang="es-CO" sz="2800" dirty="0">
                        <a:effectLst/>
                        <a:latin typeface="Times New Roman" pitchFamily="18" charset="0"/>
                        <a:cs typeface="Times New Roman" pitchFamily="18" charset="0"/>
                      </a:endParaRPr>
                    </a:p>
                  </a:txBody>
                  <a:tcPr marL="44450" marR="44450" marT="0" marB="0">
                    <a:solidFill>
                      <a:srgbClr val="C00000"/>
                    </a:solidFill>
                  </a:tcPr>
                </a:tc>
                <a:tc>
                  <a:txBody>
                    <a:bodyPr/>
                    <a:lstStyle/>
                    <a:p>
                      <a:pPr algn="ctr">
                        <a:lnSpc>
                          <a:spcPct val="115000"/>
                        </a:lnSpc>
                        <a:spcAft>
                          <a:spcPts val="0"/>
                        </a:spcAft>
                      </a:pPr>
                      <a:r>
                        <a:rPr lang="es-CO" sz="2800" b="1" kern="1200" dirty="0">
                          <a:solidFill>
                            <a:schemeClr val="lt1"/>
                          </a:solidFill>
                          <a:effectLst/>
                          <a:latin typeface="Times New Roman" pitchFamily="18" charset="0"/>
                          <a:ea typeface="+mn-ea"/>
                          <a:cs typeface="Times New Roman" pitchFamily="18" charset="0"/>
                        </a:rPr>
                        <a:t>Valores </a:t>
                      </a:r>
                    </a:p>
                  </a:txBody>
                  <a:tcPr marL="44450" marR="44450" marT="0" marB="0" anchor="ctr">
                    <a:solidFill>
                      <a:srgbClr val="C00000"/>
                    </a:solidFill>
                  </a:tcPr>
                </a:tc>
              </a:tr>
              <a:tr h="375955">
                <a:tc>
                  <a:txBody>
                    <a:bodyPr/>
                    <a:lstStyle/>
                    <a:p>
                      <a:pPr>
                        <a:lnSpc>
                          <a:spcPct val="115000"/>
                        </a:lnSpc>
                        <a:spcAft>
                          <a:spcPts val="0"/>
                        </a:spcAft>
                      </a:pPr>
                      <a:r>
                        <a:rPr lang="es-CO" sz="2400" dirty="0">
                          <a:effectLst/>
                          <a:latin typeface="Times New Roman" pitchFamily="18" charset="0"/>
                          <a:cs typeface="Times New Roman" pitchFamily="18" charset="0"/>
                        </a:rPr>
                        <a:t>Mantenimiento</a:t>
                      </a:r>
                      <a:endParaRPr lang="es-CO" sz="2400" dirty="0">
                        <a:effectLst/>
                        <a:latin typeface="Times New Roman" pitchFamily="18" charset="0"/>
                        <a:ea typeface="Calibri"/>
                        <a:cs typeface="Times New Roman" pitchFamily="18" charset="0"/>
                      </a:endParaRPr>
                    </a:p>
                  </a:txBody>
                  <a:tcPr marL="44450" marR="44450" marT="0" marB="0" anchor="b">
                    <a:solidFill>
                      <a:srgbClr val="C00000"/>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CO" sz="1100" dirty="0">
                          <a:effectLst/>
                        </a:rPr>
                        <a:t> </a:t>
                      </a:r>
                      <a:r>
                        <a:rPr lang="es-CO" sz="1400" dirty="0" smtClean="0">
                          <a:effectLst/>
                          <a:latin typeface="Times New Roman" pitchFamily="18" charset="0"/>
                          <a:cs typeface="Times New Roman" pitchFamily="18" charset="0"/>
                        </a:rPr>
                        <a:t>=</a:t>
                      </a:r>
                      <a:r>
                        <a:rPr lang="es-CO" sz="1400" b="1" dirty="0" smtClean="0">
                          <a:effectLst/>
                          <a:latin typeface="Times New Roman" pitchFamily="18" charset="0"/>
                          <a:cs typeface="Times New Roman" pitchFamily="18" charset="0"/>
                        </a:rPr>
                        <a:t>MMULT (MatrizA</a:t>
                      </a:r>
                      <a:r>
                        <a:rPr lang="es-CO" sz="1400" b="1" baseline="30000" dirty="0" smtClean="0">
                          <a:effectLst/>
                          <a:latin typeface="Times New Roman" pitchFamily="18" charset="0"/>
                          <a:cs typeface="Times New Roman" pitchFamily="18" charset="0"/>
                        </a:rPr>
                        <a:t>-1</a:t>
                      </a:r>
                      <a:r>
                        <a:rPr lang="es-CO" sz="1400" b="1" dirty="0" smtClean="0">
                          <a:effectLst/>
                          <a:latin typeface="Times New Roman" pitchFamily="18" charset="0"/>
                          <a:cs typeface="Times New Roman" pitchFamily="18" charset="0"/>
                        </a:rPr>
                        <a:t>; Matriz C)</a:t>
                      </a:r>
                      <a:endParaRPr lang="es-CO" sz="1800" b="1" dirty="0" smtClean="0">
                        <a:effectLst/>
                        <a:latin typeface="Times New Roman" pitchFamily="18" charset="0"/>
                        <a:cs typeface="Times New Roman" pitchFamily="18" charset="0"/>
                      </a:endParaRPr>
                    </a:p>
                    <a:p>
                      <a:pPr>
                        <a:lnSpc>
                          <a:spcPct val="115000"/>
                        </a:lnSpc>
                        <a:spcAft>
                          <a:spcPts val="0"/>
                        </a:spcAft>
                      </a:pPr>
                      <a:endParaRPr lang="es-CO" sz="1100" b="1" dirty="0">
                        <a:effectLst/>
                        <a:latin typeface="Calibri"/>
                        <a:ea typeface="Calibri"/>
                        <a:cs typeface="Times New Roman"/>
                      </a:endParaRPr>
                    </a:p>
                  </a:txBody>
                  <a:tcPr marL="44450" marR="44450" marT="0" marB="0" anchor="b"/>
                </a:tc>
              </a:tr>
              <a:tr h="375955">
                <a:tc>
                  <a:txBody>
                    <a:bodyPr/>
                    <a:lstStyle/>
                    <a:p>
                      <a:pPr>
                        <a:lnSpc>
                          <a:spcPct val="115000"/>
                        </a:lnSpc>
                        <a:spcAft>
                          <a:spcPts val="0"/>
                        </a:spcAft>
                      </a:pPr>
                      <a:r>
                        <a:rPr lang="es-CO" sz="2400" dirty="0">
                          <a:effectLst/>
                          <a:latin typeface="Times New Roman" pitchFamily="18" charset="0"/>
                          <a:cs typeface="Times New Roman" pitchFamily="18" charset="0"/>
                        </a:rPr>
                        <a:t>Informática</a:t>
                      </a:r>
                      <a:endParaRPr lang="es-CO" sz="2400" dirty="0">
                        <a:effectLst/>
                        <a:latin typeface="Times New Roman" pitchFamily="18" charset="0"/>
                        <a:ea typeface="Calibri"/>
                        <a:cs typeface="Times New Roman" pitchFamily="18" charset="0"/>
                      </a:endParaRPr>
                    </a:p>
                  </a:txBody>
                  <a:tcPr marL="44450" marR="44450" marT="0" marB="0" anchor="b">
                    <a:solidFill>
                      <a:srgbClr val="C00000"/>
                    </a:solidFill>
                  </a:tcPr>
                </a:tc>
                <a:tc>
                  <a:txBody>
                    <a:bodyPr/>
                    <a:lstStyle/>
                    <a:p>
                      <a:pPr>
                        <a:lnSpc>
                          <a:spcPct val="115000"/>
                        </a:lnSpc>
                        <a:spcAft>
                          <a:spcPts val="0"/>
                        </a:spcAft>
                      </a:pPr>
                      <a:r>
                        <a:rPr lang="es-CO" sz="1100" dirty="0">
                          <a:effectLst/>
                        </a:rPr>
                        <a:t> </a:t>
                      </a:r>
                      <a:endParaRPr lang="es-CO" sz="1100" dirty="0">
                        <a:effectLst/>
                        <a:latin typeface="Calibri"/>
                        <a:ea typeface="Calibri"/>
                        <a:cs typeface="Times New Roman"/>
                      </a:endParaRPr>
                    </a:p>
                  </a:txBody>
                  <a:tcPr marL="44450" marR="44450" marT="0" marB="0" anchor="b"/>
                </a:tc>
              </a:tr>
              <a:tr h="375955">
                <a:tc>
                  <a:txBody>
                    <a:bodyPr/>
                    <a:lstStyle/>
                    <a:p>
                      <a:pPr>
                        <a:lnSpc>
                          <a:spcPct val="115000"/>
                        </a:lnSpc>
                        <a:spcAft>
                          <a:spcPts val="0"/>
                        </a:spcAft>
                      </a:pPr>
                      <a:r>
                        <a:rPr lang="es-CO" sz="2400" dirty="0">
                          <a:effectLst/>
                          <a:latin typeface="Times New Roman" pitchFamily="18" charset="0"/>
                          <a:cs typeface="Times New Roman" pitchFamily="18" charset="0"/>
                        </a:rPr>
                        <a:t>RRHH</a:t>
                      </a:r>
                      <a:endParaRPr lang="es-CO" sz="2400" dirty="0">
                        <a:effectLst/>
                        <a:latin typeface="Times New Roman" pitchFamily="18" charset="0"/>
                        <a:ea typeface="Calibri"/>
                        <a:cs typeface="Times New Roman" pitchFamily="18" charset="0"/>
                      </a:endParaRPr>
                    </a:p>
                  </a:txBody>
                  <a:tcPr marL="44450" marR="44450" marT="0" marB="0" anchor="b">
                    <a:solidFill>
                      <a:srgbClr val="C00000"/>
                    </a:solidFill>
                  </a:tcPr>
                </a:tc>
                <a:tc>
                  <a:txBody>
                    <a:bodyPr/>
                    <a:lstStyle/>
                    <a:p>
                      <a:pPr>
                        <a:lnSpc>
                          <a:spcPct val="115000"/>
                        </a:lnSpc>
                        <a:spcAft>
                          <a:spcPts val="0"/>
                        </a:spcAft>
                      </a:pPr>
                      <a:r>
                        <a:rPr lang="es-CO" sz="1100">
                          <a:effectLst/>
                        </a:rPr>
                        <a:t> </a:t>
                      </a:r>
                      <a:endParaRPr lang="es-CO" sz="1100">
                        <a:effectLst/>
                        <a:latin typeface="Calibri"/>
                        <a:ea typeface="Calibri"/>
                        <a:cs typeface="Times New Roman"/>
                      </a:endParaRPr>
                    </a:p>
                  </a:txBody>
                  <a:tcPr marL="44450" marR="44450" marT="0" marB="0" anchor="b"/>
                </a:tc>
              </a:tr>
              <a:tr h="375955">
                <a:tc>
                  <a:txBody>
                    <a:bodyPr/>
                    <a:lstStyle/>
                    <a:p>
                      <a:pPr>
                        <a:lnSpc>
                          <a:spcPct val="115000"/>
                        </a:lnSpc>
                        <a:spcAft>
                          <a:spcPts val="0"/>
                        </a:spcAft>
                      </a:pPr>
                      <a:r>
                        <a:rPr lang="es-CO" sz="2400" dirty="0">
                          <a:effectLst/>
                          <a:latin typeface="Times New Roman" pitchFamily="18" charset="0"/>
                          <a:cs typeface="Times New Roman" pitchFamily="18" charset="0"/>
                        </a:rPr>
                        <a:t>Compras</a:t>
                      </a:r>
                      <a:endParaRPr lang="es-CO" sz="2400" dirty="0">
                        <a:effectLst/>
                        <a:latin typeface="Times New Roman" pitchFamily="18" charset="0"/>
                        <a:ea typeface="Calibri"/>
                        <a:cs typeface="Times New Roman" pitchFamily="18" charset="0"/>
                      </a:endParaRPr>
                    </a:p>
                  </a:txBody>
                  <a:tcPr marL="44450" marR="44450" marT="0" marB="0" anchor="b">
                    <a:solidFill>
                      <a:srgbClr val="C00000"/>
                    </a:solidFill>
                  </a:tcPr>
                </a:tc>
                <a:tc>
                  <a:txBody>
                    <a:bodyPr/>
                    <a:lstStyle/>
                    <a:p>
                      <a:pPr>
                        <a:lnSpc>
                          <a:spcPct val="115000"/>
                        </a:lnSpc>
                        <a:spcAft>
                          <a:spcPts val="0"/>
                        </a:spcAft>
                      </a:pPr>
                      <a:r>
                        <a:rPr lang="es-CO" sz="1100" dirty="0">
                          <a:effectLst/>
                        </a:rPr>
                        <a:t> </a:t>
                      </a:r>
                      <a:endParaRPr lang="es-CO" sz="1100" dirty="0">
                        <a:effectLst/>
                        <a:latin typeface="Calibri"/>
                        <a:ea typeface="Calibri"/>
                        <a:cs typeface="Times New Roman"/>
                      </a:endParaRPr>
                    </a:p>
                  </a:txBody>
                  <a:tcPr marL="44450" marR="44450" marT="0" marB="0" anchor="b"/>
                </a:tc>
              </a:tr>
            </a:tbl>
          </a:graphicData>
        </a:graphic>
      </p:graphicFrame>
      <p:sp>
        <p:nvSpPr>
          <p:cNvPr id="22" name="57 Cuadro de texto"/>
          <p:cNvSpPr txBox="1"/>
          <p:nvPr/>
        </p:nvSpPr>
        <p:spPr>
          <a:xfrm>
            <a:off x="6076950" y="9048750"/>
            <a:ext cx="1485900" cy="238125"/>
          </a:xfrm>
          <a:prstGeom prst="rect">
            <a:avLst/>
          </a:prstGeom>
          <a:noFill/>
          <a:ln w="952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CO" sz="800" b="1">
                <a:effectLst/>
                <a:ea typeface="Calibri"/>
                <a:cs typeface="Times New Roman"/>
              </a:rPr>
              <a:t>=MMULT (MatrizA-1; Matriz C)</a:t>
            </a:r>
            <a:endParaRPr lang="es-CO" sz="1100">
              <a:effectLst/>
              <a:ea typeface="Calibri"/>
              <a:cs typeface="Times New Roman"/>
            </a:endParaRPr>
          </a:p>
        </p:txBody>
      </p:sp>
      <p:sp>
        <p:nvSpPr>
          <p:cNvPr id="23" name="56 Flecha arriba"/>
          <p:cNvSpPr/>
          <p:nvPr/>
        </p:nvSpPr>
        <p:spPr>
          <a:xfrm>
            <a:off x="6823075" y="9221788"/>
            <a:ext cx="314325" cy="628650"/>
          </a:xfrm>
          <a:prstGeom prst="upArrow">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sp>
        <p:nvSpPr>
          <p:cNvPr id="14" name="13 Flecha arriba"/>
          <p:cNvSpPr/>
          <p:nvPr/>
        </p:nvSpPr>
        <p:spPr>
          <a:xfrm>
            <a:off x="6076950" y="3789040"/>
            <a:ext cx="295250" cy="1656184"/>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16 CuadroTexto"/>
          <p:cNvSpPr txBox="1"/>
          <p:nvPr/>
        </p:nvSpPr>
        <p:spPr>
          <a:xfrm>
            <a:off x="755576" y="5661248"/>
            <a:ext cx="7272808" cy="646331"/>
          </a:xfrm>
          <a:prstGeom prst="rect">
            <a:avLst/>
          </a:prstGeom>
          <a:noFill/>
        </p:spPr>
        <p:txBody>
          <a:bodyPr wrap="square" rtlCol="0">
            <a:spAutoFit/>
          </a:bodyPr>
          <a:lstStyle/>
          <a:p>
            <a:r>
              <a:rPr lang="es-CO" dirty="0" smtClean="0"/>
              <a:t>Esto lo hacemos mediante la herramienta de Excel con las formula de MMULT</a:t>
            </a:r>
            <a:endParaRPr lang="es-CO" dirty="0"/>
          </a:p>
        </p:txBody>
      </p:sp>
    </p:spTree>
    <p:extLst>
      <p:ext uri="{BB962C8B-B14F-4D97-AF65-F5344CB8AC3E}">
        <p14:creationId xmlns:p14="http://schemas.microsoft.com/office/powerpoint/2010/main" val="18987192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27384"/>
            <a:ext cx="9180512" cy="837674"/>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 name="3 CuadroTexto"/>
          <p:cNvSpPr txBox="1"/>
          <p:nvPr/>
        </p:nvSpPr>
        <p:spPr>
          <a:xfrm>
            <a:off x="179512" y="44624"/>
            <a:ext cx="8640960" cy="523220"/>
          </a:xfrm>
          <a:prstGeom prst="rect">
            <a:avLst/>
          </a:prstGeom>
          <a:noFill/>
        </p:spPr>
        <p:txBody>
          <a:bodyPr wrap="square" rtlCol="0">
            <a:spAutoFit/>
          </a:bodyPr>
          <a:lstStyle/>
          <a:p>
            <a:r>
              <a:rPr lang="es-CO" sz="2800" b="1" u="sng" dirty="0" smtClean="0">
                <a:solidFill>
                  <a:schemeClr val="bg1"/>
                </a:solidFill>
                <a:latin typeface="Verdana" pitchFamily="34" charset="0"/>
                <a:ea typeface="Verdana" pitchFamily="34" charset="0"/>
                <a:cs typeface="Verdana" pitchFamily="34" charset="0"/>
              </a:rPr>
              <a:t>Costos Indirectos de Fabricación</a:t>
            </a:r>
            <a:endParaRPr lang="es-CO" sz="2800" b="1" u="sng" dirty="0">
              <a:solidFill>
                <a:schemeClr val="bg1"/>
              </a:solidFill>
              <a:latin typeface="Verdana" pitchFamily="34" charset="0"/>
              <a:ea typeface="Verdana" pitchFamily="34" charset="0"/>
              <a:cs typeface="Verdana"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2150044088"/>
              </p:ext>
            </p:extLst>
          </p:nvPr>
        </p:nvGraphicFramePr>
        <p:xfrm>
          <a:off x="467544" y="2276872"/>
          <a:ext cx="7920880" cy="2911588"/>
        </p:xfrm>
        <a:graphic>
          <a:graphicData uri="http://schemas.openxmlformats.org/drawingml/2006/table">
            <a:tbl>
              <a:tblPr firstRow="1" firstCol="1" bandRow="1">
                <a:tableStyleId>{5C22544A-7EE6-4342-B048-85BDC9FD1C3A}</a:tableStyleId>
              </a:tblPr>
              <a:tblGrid>
                <a:gridCol w="4891100"/>
                <a:gridCol w="3029780"/>
              </a:tblGrid>
              <a:tr h="1229092">
                <a:tc>
                  <a:txBody>
                    <a:bodyPr/>
                    <a:lstStyle/>
                    <a:p>
                      <a:pPr>
                        <a:lnSpc>
                          <a:spcPct val="115000"/>
                        </a:lnSpc>
                        <a:spcAft>
                          <a:spcPts val="0"/>
                        </a:spcAft>
                      </a:pPr>
                      <a:endParaRPr lang="es-CO" sz="2800" dirty="0">
                        <a:effectLst/>
                        <a:latin typeface="Times New Roman" pitchFamily="18" charset="0"/>
                        <a:cs typeface="Times New Roman" pitchFamily="18" charset="0"/>
                      </a:endParaRPr>
                    </a:p>
                    <a:p>
                      <a:pPr algn="ctr">
                        <a:lnSpc>
                          <a:spcPct val="115000"/>
                        </a:lnSpc>
                      </a:pPr>
                      <a:r>
                        <a:rPr lang="es-CO" sz="2800" dirty="0" smtClean="0">
                          <a:effectLst/>
                          <a:latin typeface="Times New Roman" pitchFamily="18" charset="0"/>
                          <a:cs typeface="Times New Roman" pitchFamily="18" charset="0"/>
                        </a:rPr>
                        <a:t>Departamentos  </a:t>
                      </a:r>
                      <a:endParaRPr lang="es-CO" sz="2800" dirty="0">
                        <a:effectLst/>
                        <a:latin typeface="Times New Roman" pitchFamily="18" charset="0"/>
                        <a:cs typeface="Times New Roman" pitchFamily="18" charset="0"/>
                      </a:endParaRPr>
                    </a:p>
                  </a:txBody>
                  <a:tcPr marL="44450" marR="44450" marT="0" marB="0">
                    <a:solidFill>
                      <a:srgbClr val="C00000"/>
                    </a:solidFill>
                  </a:tcPr>
                </a:tc>
                <a:tc>
                  <a:txBody>
                    <a:bodyPr/>
                    <a:lstStyle/>
                    <a:p>
                      <a:pPr algn="ctr">
                        <a:lnSpc>
                          <a:spcPct val="115000"/>
                        </a:lnSpc>
                        <a:spcAft>
                          <a:spcPts val="0"/>
                        </a:spcAft>
                      </a:pPr>
                      <a:r>
                        <a:rPr lang="es-CO" sz="2800" b="1" kern="1200" dirty="0">
                          <a:solidFill>
                            <a:schemeClr val="lt1"/>
                          </a:solidFill>
                          <a:effectLst/>
                          <a:latin typeface="Times New Roman" pitchFamily="18" charset="0"/>
                          <a:ea typeface="+mn-ea"/>
                          <a:cs typeface="Times New Roman" pitchFamily="18" charset="0"/>
                        </a:rPr>
                        <a:t>Valores </a:t>
                      </a:r>
                    </a:p>
                  </a:txBody>
                  <a:tcPr marL="44450" marR="44450" marT="0" marB="0" anchor="ctr">
                    <a:solidFill>
                      <a:srgbClr val="C00000"/>
                    </a:solidFill>
                  </a:tcPr>
                </a:tc>
              </a:tr>
              <a:tr h="375955">
                <a:tc>
                  <a:txBody>
                    <a:bodyPr/>
                    <a:lstStyle/>
                    <a:p>
                      <a:pPr>
                        <a:lnSpc>
                          <a:spcPct val="115000"/>
                        </a:lnSpc>
                        <a:spcAft>
                          <a:spcPts val="0"/>
                        </a:spcAft>
                      </a:pPr>
                      <a:r>
                        <a:rPr lang="es-CO" sz="2400" dirty="0">
                          <a:effectLst/>
                          <a:latin typeface="Times New Roman" pitchFamily="18" charset="0"/>
                          <a:cs typeface="Times New Roman" pitchFamily="18" charset="0"/>
                        </a:rPr>
                        <a:t>Mantenimiento</a:t>
                      </a:r>
                      <a:endParaRPr lang="es-CO" sz="2400" dirty="0">
                        <a:effectLst/>
                        <a:latin typeface="Times New Roman" pitchFamily="18" charset="0"/>
                        <a:ea typeface="Calibri"/>
                        <a:cs typeface="Times New Roman" pitchFamily="18" charset="0"/>
                      </a:endParaRPr>
                    </a:p>
                  </a:txBody>
                  <a:tcPr marL="44450" marR="44450" marT="0" marB="0" anchor="b">
                    <a:solidFill>
                      <a:srgbClr val="C000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CO" sz="1100" dirty="0">
                          <a:effectLst/>
                        </a:rPr>
                        <a:t> </a:t>
                      </a:r>
                      <a:r>
                        <a:rPr lang="es-CO" sz="1800" kern="1200" dirty="0" smtClean="0">
                          <a:solidFill>
                            <a:schemeClr val="dk1"/>
                          </a:solidFill>
                          <a:effectLst/>
                          <a:latin typeface="+mn-lt"/>
                          <a:ea typeface="+mn-ea"/>
                          <a:cs typeface="+mn-cs"/>
                        </a:rPr>
                        <a:t> 31.161.679 </a:t>
                      </a:r>
                      <a:endParaRPr lang="es-CO" sz="1100" b="1" dirty="0">
                        <a:effectLst/>
                        <a:latin typeface="Calibri"/>
                        <a:ea typeface="Calibri"/>
                        <a:cs typeface="Times New Roman"/>
                      </a:endParaRPr>
                    </a:p>
                  </a:txBody>
                  <a:tcPr marL="44450" marR="44450" marT="0" marB="0" anchor="b"/>
                </a:tc>
              </a:tr>
              <a:tr h="375955">
                <a:tc>
                  <a:txBody>
                    <a:bodyPr/>
                    <a:lstStyle/>
                    <a:p>
                      <a:pPr>
                        <a:lnSpc>
                          <a:spcPct val="115000"/>
                        </a:lnSpc>
                        <a:spcAft>
                          <a:spcPts val="0"/>
                        </a:spcAft>
                      </a:pPr>
                      <a:r>
                        <a:rPr lang="es-CO" sz="2400" dirty="0">
                          <a:effectLst/>
                          <a:latin typeface="Times New Roman" pitchFamily="18" charset="0"/>
                          <a:cs typeface="Times New Roman" pitchFamily="18" charset="0"/>
                        </a:rPr>
                        <a:t>Informática</a:t>
                      </a:r>
                      <a:endParaRPr lang="es-CO" sz="2400" dirty="0">
                        <a:effectLst/>
                        <a:latin typeface="Times New Roman" pitchFamily="18" charset="0"/>
                        <a:ea typeface="Calibri"/>
                        <a:cs typeface="Times New Roman" pitchFamily="18" charset="0"/>
                      </a:endParaRPr>
                    </a:p>
                  </a:txBody>
                  <a:tcPr marL="44450" marR="44450" marT="0" marB="0" anchor="b">
                    <a:solidFill>
                      <a:srgbClr val="C00000"/>
                    </a:solidFill>
                  </a:tcPr>
                </a:tc>
                <a:tc>
                  <a:txBody>
                    <a:bodyPr/>
                    <a:lstStyle/>
                    <a:p>
                      <a:pPr algn="ctr">
                        <a:lnSpc>
                          <a:spcPct val="115000"/>
                        </a:lnSpc>
                        <a:spcAft>
                          <a:spcPts val="0"/>
                        </a:spcAft>
                      </a:pPr>
                      <a:r>
                        <a:rPr lang="es-CO" sz="1100" dirty="0">
                          <a:effectLst/>
                        </a:rPr>
                        <a:t> </a:t>
                      </a:r>
                      <a:r>
                        <a:rPr lang="es-CO" sz="1800" kern="1200" dirty="0" smtClean="0">
                          <a:solidFill>
                            <a:schemeClr val="dk1"/>
                          </a:solidFill>
                          <a:effectLst/>
                          <a:latin typeface="+mn-lt"/>
                          <a:ea typeface="+mn-ea"/>
                          <a:cs typeface="+mn-cs"/>
                        </a:rPr>
                        <a:t>13.665.509 </a:t>
                      </a:r>
                      <a:endParaRPr lang="es-CO" sz="1100" dirty="0">
                        <a:effectLst/>
                        <a:latin typeface="Calibri"/>
                        <a:ea typeface="Calibri"/>
                        <a:cs typeface="Times New Roman"/>
                      </a:endParaRPr>
                    </a:p>
                  </a:txBody>
                  <a:tcPr marL="44450" marR="44450" marT="0" marB="0" anchor="b"/>
                </a:tc>
              </a:tr>
              <a:tr h="375955">
                <a:tc>
                  <a:txBody>
                    <a:bodyPr/>
                    <a:lstStyle/>
                    <a:p>
                      <a:pPr>
                        <a:lnSpc>
                          <a:spcPct val="115000"/>
                        </a:lnSpc>
                        <a:spcAft>
                          <a:spcPts val="0"/>
                        </a:spcAft>
                      </a:pPr>
                      <a:r>
                        <a:rPr lang="es-CO" sz="2400" dirty="0">
                          <a:effectLst/>
                          <a:latin typeface="Times New Roman" pitchFamily="18" charset="0"/>
                          <a:cs typeface="Times New Roman" pitchFamily="18" charset="0"/>
                        </a:rPr>
                        <a:t>RRHH</a:t>
                      </a:r>
                      <a:endParaRPr lang="es-CO" sz="2400" dirty="0">
                        <a:effectLst/>
                        <a:latin typeface="Times New Roman" pitchFamily="18" charset="0"/>
                        <a:ea typeface="Calibri"/>
                        <a:cs typeface="Times New Roman" pitchFamily="18" charset="0"/>
                      </a:endParaRPr>
                    </a:p>
                  </a:txBody>
                  <a:tcPr marL="44450" marR="44450" marT="0" marB="0" anchor="b">
                    <a:solidFill>
                      <a:srgbClr val="C00000"/>
                    </a:solidFill>
                  </a:tcPr>
                </a:tc>
                <a:tc>
                  <a:txBody>
                    <a:bodyPr/>
                    <a:lstStyle/>
                    <a:p>
                      <a:pPr algn="ctr">
                        <a:lnSpc>
                          <a:spcPct val="115000"/>
                        </a:lnSpc>
                        <a:spcAft>
                          <a:spcPts val="0"/>
                        </a:spcAft>
                      </a:pPr>
                      <a:r>
                        <a:rPr lang="es-CO" sz="1100" dirty="0">
                          <a:effectLst/>
                        </a:rPr>
                        <a:t> </a:t>
                      </a:r>
                      <a:r>
                        <a:rPr lang="es-CO" sz="1800" kern="1200" dirty="0" smtClean="0">
                          <a:solidFill>
                            <a:schemeClr val="dk1"/>
                          </a:solidFill>
                          <a:effectLst/>
                          <a:latin typeface="+mn-lt"/>
                          <a:ea typeface="+mn-ea"/>
                          <a:cs typeface="+mn-cs"/>
                        </a:rPr>
                        <a:t>13.561.156 </a:t>
                      </a:r>
                      <a:endParaRPr lang="es-CO" sz="1100" dirty="0">
                        <a:effectLst/>
                        <a:latin typeface="Calibri"/>
                        <a:ea typeface="Calibri"/>
                        <a:cs typeface="Times New Roman"/>
                      </a:endParaRPr>
                    </a:p>
                  </a:txBody>
                  <a:tcPr marL="44450" marR="44450" marT="0" marB="0" anchor="b"/>
                </a:tc>
              </a:tr>
              <a:tr h="375955">
                <a:tc>
                  <a:txBody>
                    <a:bodyPr/>
                    <a:lstStyle/>
                    <a:p>
                      <a:pPr>
                        <a:lnSpc>
                          <a:spcPct val="115000"/>
                        </a:lnSpc>
                        <a:spcAft>
                          <a:spcPts val="0"/>
                        </a:spcAft>
                      </a:pPr>
                      <a:r>
                        <a:rPr lang="es-CO" sz="2400" dirty="0">
                          <a:effectLst/>
                          <a:latin typeface="Times New Roman" pitchFamily="18" charset="0"/>
                          <a:cs typeface="Times New Roman" pitchFamily="18" charset="0"/>
                        </a:rPr>
                        <a:t>Compras</a:t>
                      </a:r>
                      <a:endParaRPr lang="es-CO" sz="2400" dirty="0">
                        <a:effectLst/>
                        <a:latin typeface="Times New Roman" pitchFamily="18" charset="0"/>
                        <a:ea typeface="Calibri"/>
                        <a:cs typeface="Times New Roman" pitchFamily="18" charset="0"/>
                      </a:endParaRPr>
                    </a:p>
                  </a:txBody>
                  <a:tcPr marL="44450" marR="44450" marT="0" marB="0" anchor="b">
                    <a:solidFill>
                      <a:srgbClr val="C00000"/>
                    </a:solidFill>
                  </a:tcPr>
                </a:tc>
                <a:tc>
                  <a:txBody>
                    <a:bodyPr/>
                    <a:lstStyle/>
                    <a:p>
                      <a:pPr algn="ctr">
                        <a:lnSpc>
                          <a:spcPct val="115000"/>
                        </a:lnSpc>
                        <a:spcAft>
                          <a:spcPts val="0"/>
                        </a:spcAft>
                      </a:pPr>
                      <a:r>
                        <a:rPr lang="es-CO" sz="1100" dirty="0">
                          <a:effectLst/>
                        </a:rPr>
                        <a:t> </a:t>
                      </a:r>
                      <a:r>
                        <a:rPr lang="es-CO" sz="1800" kern="1200" dirty="0" smtClean="0">
                          <a:solidFill>
                            <a:schemeClr val="dk1"/>
                          </a:solidFill>
                          <a:effectLst/>
                          <a:latin typeface="+mn-lt"/>
                          <a:ea typeface="+mn-ea"/>
                          <a:cs typeface="+mn-cs"/>
                        </a:rPr>
                        <a:t>12.677.464 </a:t>
                      </a:r>
                      <a:endParaRPr lang="es-CO" sz="1100" dirty="0">
                        <a:effectLst/>
                        <a:latin typeface="Calibri"/>
                        <a:ea typeface="Calibri"/>
                        <a:cs typeface="Times New Roman"/>
                      </a:endParaRPr>
                    </a:p>
                  </a:txBody>
                  <a:tcPr marL="44450" marR="44450" marT="0" marB="0" anchor="b"/>
                </a:tc>
              </a:tr>
            </a:tbl>
          </a:graphicData>
        </a:graphic>
      </p:graphicFrame>
      <p:sp>
        <p:nvSpPr>
          <p:cNvPr id="6" name="5 CuadroTexto"/>
          <p:cNvSpPr txBox="1"/>
          <p:nvPr/>
        </p:nvSpPr>
        <p:spPr>
          <a:xfrm>
            <a:off x="323528" y="1124744"/>
            <a:ext cx="8496944" cy="369332"/>
          </a:xfrm>
          <a:prstGeom prst="rect">
            <a:avLst/>
          </a:prstGeom>
          <a:noFill/>
        </p:spPr>
        <p:txBody>
          <a:bodyPr wrap="square" rtlCol="0">
            <a:spAutoFit/>
          </a:bodyPr>
          <a:lstStyle/>
          <a:p>
            <a:r>
              <a:rPr lang="es-CO" dirty="0" smtClean="0"/>
              <a:t>Los resultados de la multiplicación de las dos matrices será el siguiente:</a:t>
            </a:r>
            <a:endParaRPr lang="es-CO" baseline="30000" dirty="0"/>
          </a:p>
        </p:txBody>
      </p:sp>
    </p:spTree>
    <p:extLst>
      <p:ext uri="{BB962C8B-B14F-4D97-AF65-F5344CB8AC3E}">
        <p14:creationId xmlns:p14="http://schemas.microsoft.com/office/powerpoint/2010/main" val="2957387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27384"/>
            <a:ext cx="9180512" cy="837674"/>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 name="3 CuadroTexto"/>
          <p:cNvSpPr txBox="1"/>
          <p:nvPr/>
        </p:nvSpPr>
        <p:spPr>
          <a:xfrm>
            <a:off x="179512" y="44624"/>
            <a:ext cx="8640960" cy="523220"/>
          </a:xfrm>
          <a:prstGeom prst="rect">
            <a:avLst/>
          </a:prstGeom>
          <a:noFill/>
        </p:spPr>
        <p:txBody>
          <a:bodyPr wrap="square" rtlCol="0">
            <a:spAutoFit/>
          </a:bodyPr>
          <a:lstStyle/>
          <a:p>
            <a:r>
              <a:rPr lang="es-CO" sz="2800" b="1" u="sng" dirty="0" smtClean="0">
                <a:solidFill>
                  <a:schemeClr val="bg1"/>
                </a:solidFill>
                <a:latin typeface="Verdana" pitchFamily="34" charset="0"/>
                <a:ea typeface="Verdana" pitchFamily="34" charset="0"/>
                <a:cs typeface="Verdana" pitchFamily="34" charset="0"/>
              </a:rPr>
              <a:t>Costos Indirectos de Fabricación</a:t>
            </a:r>
            <a:endParaRPr lang="es-CO" sz="2800" b="1" u="sng" dirty="0">
              <a:solidFill>
                <a:schemeClr val="bg1"/>
              </a:solidFill>
              <a:latin typeface="Verdana" pitchFamily="34" charset="0"/>
              <a:ea typeface="Verdana" pitchFamily="34" charset="0"/>
              <a:cs typeface="Verdana" pitchFamily="34" charset="0"/>
            </a:endParaRPr>
          </a:p>
        </p:txBody>
      </p:sp>
      <p:sp>
        <p:nvSpPr>
          <p:cNvPr id="5" name="4 CuadroTexto"/>
          <p:cNvSpPr txBox="1"/>
          <p:nvPr/>
        </p:nvSpPr>
        <p:spPr>
          <a:xfrm>
            <a:off x="341784" y="908720"/>
            <a:ext cx="8460432" cy="923330"/>
          </a:xfrm>
          <a:prstGeom prst="rect">
            <a:avLst/>
          </a:prstGeom>
          <a:noFill/>
        </p:spPr>
        <p:txBody>
          <a:bodyPr wrap="square" rtlCol="0">
            <a:spAutoFit/>
          </a:bodyPr>
          <a:lstStyle/>
          <a:p>
            <a:pPr algn="just"/>
            <a:r>
              <a:rPr lang="es-CO" dirty="0" smtClean="0"/>
              <a:t>Una vez encontrado los valores de los departamentos de servicios que tienen reciprocidad procedemos a hacer las distribuciones terciaria a todos los departamentos que tenga la empresa y que los afecte , los resultados será así:</a:t>
            </a:r>
            <a:endParaRPr lang="es-CO" dirty="0"/>
          </a:p>
        </p:txBody>
      </p:sp>
      <p:pic>
        <p:nvPicPr>
          <p:cNvPr id="1536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784" y="1988840"/>
            <a:ext cx="8460432" cy="276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341784" y="5013176"/>
            <a:ext cx="8262664" cy="1200329"/>
          </a:xfrm>
          <a:prstGeom prst="rect">
            <a:avLst/>
          </a:prstGeom>
          <a:noFill/>
        </p:spPr>
        <p:txBody>
          <a:bodyPr wrap="square" rtlCol="0">
            <a:spAutoFit/>
          </a:bodyPr>
          <a:lstStyle/>
          <a:p>
            <a:pPr algn="just"/>
            <a:r>
              <a:rPr lang="es-CO" dirty="0" smtClean="0"/>
              <a:t>Para esta distribución se hará utilizando los inductores de departamentos, contemplados anteriormente.</a:t>
            </a:r>
          </a:p>
          <a:p>
            <a:pPr algn="just"/>
            <a:r>
              <a:rPr lang="es-CO" dirty="0" smtClean="0"/>
              <a:t>Los departamentos de servicios deberán quedar al final de sus distribuciones en cero, como se muestra en la gráfica anterior. </a:t>
            </a:r>
            <a:endParaRPr lang="es-CO" dirty="0"/>
          </a:p>
        </p:txBody>
      </p:sp>
    </p:spTree>
    <p:extLst>
      <p:ext uri="{BB962C8B-B14F-4D97-AF65-F5344CB8AC3E}">
        <p14:creationId xmlns:p14="http://schemas.microsoft.com/office/powerpoint/2010/main" val="20218389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27384"/>
            <a:ext cx="9180512" cy="837674"/>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 name="3 CuadroTexto"/>
          <p:cNvSpPr txBox="1"/>
          <p:nvPr/>
        </p:nvSpPr>
        <p:spPr>
          <a:xfrm>
            <a:off x="179512" y="44624"/>
            <a:ext cx="8640960" cy="523220"/>
          </a:xfrm>
          <a:prstGeom prst="rect">
            <a:avLst/>
          </a:prstGeom>
          <a:noFill/>
        </p:spPr>
        <p:txBody>
          <a:bodyPr wrap="square" rtlCol="0">
            <a:spAutoFit/>
          </a:bodyPr>
          <a:lstStyle/>
          <a:p>
            <a:r>
              <a:rPr lang="es-CO" sz="2800" b="1" u="sng" dirty="0" smtClean="0">
                <a:solidFill>
                  <a:schemeClr val="bg1"/>
                </a:solidFill>
                <a:latin typeface="Verdana" pitchFamily="34" charset="0"/>
                <a:ea typeface="Verdana" pitchFamily="34" charset="0"/>
                <a:cs typeface="Verdana" pitchFamily="34" charset="0"/>
              </a:rPr>
              <a:t>Costos Indirectos de Fabricación</a:t>
            </a:r>
            <a:endParaRPr lang="es-CO" sz="2800" b="1" u="sng" dirty="0">
              <a:solidFill>
                <a:schemeClr val="bg1"/>
              </a:solidFill>
              <a:latin typeface="Verdana" pitchFamily="34" charset="0"/>
              <a:ea typeface="Verdana" pitchFamily="34" charset="0"/>
              <a:cs typeface="Verdana" pitchFamily="34" charset="0"/>
            </a:endParaRPr>
          </a:p>
        </p:txBody>
      </p:sp>
      <p:pic>
        <p:nvPicPr>
          <p:cNvPr id="1433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484784"/>
            <a:ext cx="864096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611560" y="827420"/>
            <a:ext cx="7992888" cy="400110"/>
          </a:xfrm>
          <a:prstGeom prst="rect">
            <a:avLst/>
          </a:prstGeom>
          <a:noFill/>
        </p:spPr>
        <p:txBody>
          <a:bodyPr wrap="square" rtlCol="0">
            <a:spAutoFit/>
          </a:bodyPr>
          <a:lstStyle/>
          <a:p>
            <a:r>
              <a:rPr lang="es-CO" sz="2000" dirty="0" smtClean="0"/>
              <a:t>Costos de los departamentos de producción después de las distribuciones </a:t>
            </a:r>
            <a:endParaRPr lang="es-CO" sz="2000" dirty="0"/>
          </a:p>
        </p:txBody>
      </p:sp>
      <p:sp>
        <p:nvSpPr>
          <p:cNvPr id="6" name="5 CuadroTexto"/>
          <p:cNvSpPr txBox="1"/>
          <p:nvPr/>
        </p:nvSpPr>
        <p:spPr>
          <a:xfrm>
            <a:off x="611560" y="4881934"/>
            <a:ext cx="7992888" cy="923330"/>
          </a:xfrm>
          <a:prstGeom prst="rect">
            <a:avLst/>
          </a:prstGeom>
          <a:noFill/>
        </p:spPr>
        <p:txBody>
          <a:bodyPr wrap="square" rtlCol="0">
            <a:spAutoFit/>
          </a:bodyPr>
          <a:lstStyle/>
          <a:p>
            <a:r>
              <a:rPr lang="es-CO" dirty="0" smtClean="0"/>
              <a:t>Una vez que se tenga acumulados los costos en los departamentos productivos, se procede a realizar una última distribución con el fin de llevarlo a los diferentes productos </a:t>
            </a:r>
            <a:endParaRPr lang="es-CO" dirty="0"/>
          </a:p>
        </p:txBody>
      </p:sp>
    </p:spTree>
    <p:extLst>
      <p:ext uri="{BB962C8B-B14F-4D97-AF65-F5344CB8AC3E}">
        <p14:creationId xmlns:p14="http://schemas.microsoft.com/office/powerpoint/2010/main" val="28277839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27384"/>
            <a:ext cx="9180512" cy="837674"/>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 name="3 CuadroTexto"/>
          <p:cNvSpPr txBox="1"/>
          <p:nvPr/>
        </p:nvSpPr>
        <p:spPr>
          <a:xfrm>
            <a:off x="179512" y="44624"/>
            <a:ext cx="8640960" cy="523220"/>
          </a:xfrm>
          <a:prstGeom prst="rect">
            <a:avLst/>
          </a:prstGeom>
          <a:noFill/>
        </p:spPr>
        <p:txBody>
          <a:bodyPr wrap="square" rtlCol="0">
            <a:spAutoFit/>
          </a:bodyPr>
          <a:lstStyle/>
          <a:p>
            <a:r>
              <a:rPr lang="es-CO" sz="2800" b="1" u="sng" dirty="0" smtClean="0">
                <a:solidFill>
                  <a:schemeClr val="bg1"/>
                </a:solidFill>
                <a:latin typeface="Verdana" pitchFamily="34" charset="0"/>
                <a:ea typeface="Verdana" pitchFamily="34" charset="0"/>
                <a:cs typeface="Verdana" pitchFamily="34" charset="0"/>
              </a:rPr>
              <a:t>Costos Indirectos de Fabricación</a:t>
            </a:r>
            <a:endParaRPr lang="es-CO" sz="2800" b="1" u="sng" dirty="0">
              <a:solidFill>
                <a:schemeClr val="bg1"/>
              </a:solidFill>
              <a:latin typeface="Verdana" pitchFamily="34" charset="0"/>
              <a:ea typeface="Verdana" pitchFamily="34" charset="0"/>
              <a:cs typeface="Verdana" pitchFamily="34" charset="0"/>
            </a:endParaRPr>
          </a:p>
        </p:txBody>
      </p:sp>
      <p:sp>
        <p:nvSpPr>
          <p:cNvPr id="5" name="4 CuadroTexto"/>
          <p:cNvSpPr txBox="1"/>
          <p:nvPr/>
        </p:nvSpPr>
        <p:spPr>
          <a:xfrm>
            <a:off x="467544" y="1124744"/>
            <a:ext cx="6552728" cy="400110"/>
          </a:xfrm>
          <a:prstGeom prst="rect">
            <a:avLst/>
          </a:prstGeom>
          <a:noFill/>
        </p:spPr>
        <p:txBody>
          <a:bodyPr wrap="square" rtlCol="0">
            <a:spAutoFit/>
          </a:bodyPr>
          <a:lstStyle/>
          <a:p>
            <a:r>
              <a:rPr lang="es-CO" sz="2000" dirty="0" smtClean="0"/>
              <a:t>Inductores de la distribución Cuaternaria </a:t>
            </a:r>
            <a:endParaRPr lang="es-CO" sz="2000" dirty="0"/>
          </a:p>
        </p:txBody>
      </p:sp>
      <p:pic>
        <p:nvPicPr>
          <p:cNvPr id="133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211" y="1772816"/>
            <a:ext cx="8074229" cy="2022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755576" y="4293096"/>
            <a:ext cx="7776864" cy="1323439"/>
          </a:xfrm>
          <a:prstGeom prst="rect">
            <a:avLst/>
          </a:prstGeom>
          <a:noFill/>
        </p:spPr>
        <p:txBody>
          <a:bodyPr wrap="square" rtlCol="0">
            <a:spAutoFit/>
          </a:bodyPr>
          <a:lstStyle/>
          <a:p>
            <a:r>
              <a:rPr lang="es-CO" sz="2000" dirty="0" smtClean="0"/>
              <a:t>En este último paso es cobrar por cada unidad que pase por el proceso o por cada departamento, dependiendo del inductor mas adecuado, y no verlo como un solo inductor en producción, ya que cada producto no se comporta idéntico a los demás ni consume los mismos costos.</a:t>
            </a:r>
            <a:endParaRPr lang="es-CO" sz="2000" dirty="0"/>
          </a:p>
        </p:txBody>
      </p:sp>
    </p:spTree>
    <p:extLst>
      <p:ext uri="{BB962C8B-B14F-4D97-AF65-F5344CB8AC3E}">
        <p14:creationId xmlns:p14="http://schemas.microsoft.com/office/powerpoint/2010/main" val="36638702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07504" y="3099763"/>
            <a:ext cx="1440160" cy="923330"/>
          </a:xfrm>
          <a:prstGeom prst="rect">
            <a:avLst/>
          </a:prstGeom>
          <a:noFill/>
        </p:spPr>
        <p:txBody>
          <a:bodyPr wrap="square" rtlCol="0">
            <a:spAutoFit/>
          </a:bodyPr>
          <a:lstStyle/>
          <a:p>
            <a:r>
              <a:rPr lang="es-CO" b="1" dirty="0" smtClean="0">
                <a:latin typeface="Times New Roman" panose="02020603050405020304" pitchFamily="18" charset="0"/>
                <a:cs typeface="Times New Roman" panose="02020603050405020304" pitchFamily="18" charset="0"/>
              </a:rPr>
              <a:t>Sistemas de contabilidad de costos </a:t>
            </a:r>
            <a:endParaRPr lang="es-CO" b="1" dirty="0">
              <a:latin typeface="Times New Roman" panose="02020603050405020304" pitchFamily="18" charset="0"/>
              <a:cs typeface="Times New Roman" panose="02020603050405020304" pitchFamily="18" charset="0"/>
            </a:endParaRPr>
          </a:p>
        </p:txBody>
      </p:sp>
      <p:sp>
        <p:nvSpPr>
          <p:cNvPr id="6" name="5 CuadroTexto"/>
          <p:cNvSpPr txBox="1"/>
          <p:nvPr/>
        </p:nvSpPr>
        <p:spPr>
          <a:xfrm>
            <a:off x="1763688" y="2132856"/>
            <a:ext cx="4032449" cy="2031325"/>
          </a:xfrm>
          <a:prstGeom prst="rect">
            <a:avLst/>
          </a:prstGeom>
          <a:noFill/>
        </p:spPr>
        <p:txBody>
          <a:bodyPr wrap="square" rtlCol="0">
            <a:spAutoFit/>
          </a:bodyPr>
          <a:lstStyle/>
          <a:p>
            <a:pPr marL="285750" indent="-285750">
              <a:buFont typeface="Arial" panose="020B0604020202020204" pitchFamily="34" charset="0"/>
              <a:buChar char="•"/>
            </a:pPr>
            <a:r>
              <a:rPr lang="es-CO" b="1" dirty="0" smtClean="0">
                <a:latin typeface="Times New Roman" panose="02020603050405020304" pitchFamily="18" charset="0"/>
                <a:cs typeface="Times New Roman" panose="02020603050405020304" pitchFamily="18" charset="0"/>
              </a:rPr>
              <a:t>Sistemas de costos tradicionales  </a:t>
            </a:r>
          </a:p>
          <a:p>
            <a:r>
              <a:rPr lang="es-CO" dirty="0">
                <a:latin typeface="Times New Roman" panose="02020603050405020304" pitchFamily="18" charset="0"/>
                <a:cs typeface="Times New Roman" panose="02020603050405020304" pitchFamily="18" charset="0"/>
              </a:rPr>
              <a:t> </a:t>
            </a:r>
            <a:r>
              <a:rPr lang="es-CO" dirty="0" smtClean="0">
                <a:latin typeface="Times New Roman" panose="02020603050405020304" pitchFamily="18" charset="0"/>
                <a:cs typeface="Times New Roman" panose="02020603050405020304" pitchFamily="18" charset="0"/>
              </a:rPr>
              <a:t>Buscan Medir la eficiencia de los factores de producción             </a:t>
            </a:r>
            <a:r>
              <a:rPr lang="es-CO" dirty="0" smtClean="0">
                <a:solidFill>
                  <a:schemeClr val="accent6">
                    <a:lumMod val="50000"/>
                  </a:schemeClr>
                </a:solidFill>
                <a:latin typeface="Times New Roman" panose="02020603050405020304" pitchFamily="18" charset="0"/>
                <a:cs typeface="Times New Roman" panose="02020603050405020304" pitchFamily="18" charset="0"/>
              </a:rPr>
              <a:t>Revolución industrial SXVII – 80’s</a:t>
            </a:r>
          </a:p>
          <a:p>
            <a:pPr algn="r"/>
            <a:endParaRPr lang="es-CO" dirty="0" smtClean="0">
              <a:latin typeface="Times New Roman" panose="02020603050405020304" pitchFamily="18" charset="0"/>
              <a:cs typeface="Times New Roman" panose="02020603050405020304" pitchFamily="18" charset="0"/>
            </a:endParaRPr>
          </a:p>
          <a:p>
            <a:pPr algn="r"/>
            <a:endParaRPr lang="es-CO" dirty="0">
              <a:latin typeface="Times New Roman" panose="02020603050405020304" pitchFamily="18" charset="0"/>
              <a:cs typeface="Times New Roman" panose="02020603050405020304" pitchFamily="18" charset="0"/>
            </a:endParaRPr>
          </a:p>
          <a:p>
            <a:pPr algn="r"/>
            <a:endParaRPr lang="es-CO" dirty="0" smtClean="0">
              <a:latin typeface="Times New Roman" panose="02020603050405020304" pitchFamily="18" charset="0"/>
              <a:cs typeface="Times New Roman" panose="02020603050405020304" pitchFamily="18" charset="0"/>
            </a:endParaRPr>
          </a:p>
        </p:txBody>
      </p:sp>
      <p:sp>
        <p:nvSpPr>
          <p:cNvPr id="9" name="8 CuadroTexto"/>
          <p:cNvSpPr txBox="1"/>
          <p:nvPr/>
        </p:nvSpPr>
        <p:spPr>
          <a:xfrm>
            <a:off x="323528" y="1052604"/>
            <a:ext cx="5176417" cy="461665"/>
          </a:xfrm>
          <a:prstGeom prst="rect">
            <a:avLst/>
          </a:prstGeom>
          <a:noFill/>
        </p:spPr>
        <p:txBody>
          <a:bodyPr wrap="none" rtlCol="0">
            <a:spAutoFit/>
          </a:bodyPr>
          <a:lstStyle/>
          <a:p>
            <a:r>
              <a:rPr lang="es-CO" sz="2400" b="1" dirty="0" smtClean="0">
                <a:solidFill>
                  <a:schemeClr val="accent6">
                    <a:lumMod val="75000"/>
                  </a:schemeClr>
                </a:solidFill>
                <a:latin typeface="Times New Roman" panose="02020603050405020304" pitchFamily="18" charset="0"/>
                <a:cs typeface="Times New Roman" panose="02020603050405020304" pitchFamily="18" charset="0"/>
              </a:rPr>
              <a:t>Evolución histórica de tendencias CIF</a:t>
            </a:r>
            <a:endParaRPr lang="es-CO" sz="24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0" name="9 Rectángulo"/>
          <p:cNvSpPr/>
          <p:nvPr/>
        </p:nvSpPr>
        <p:spPr>
          <a:xfrm>
            <a:off x="-36512" y="-27384"/>
            <a:ext cx="9180512" cy="648072"/>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sz="2400" b="1" u="sng" dirty="0">
              <a:solidFill>
                <a:schemeClr val="bg1"/>
              </a:solidFill>
              <a:latin typeface="Verdana" pitchFamily="34" charset="0"/>
              <a:ea typeface="Verdana" pitchFamily="34" charset="0"/>
              <a:cs typeface="Verdana" pitchFamily="34" charset="0"/>
            </a:endParaRPr>
          </a:p>
        </p:txBody>
      </p:sp>
      <p:sp>
        <p:nvSpPr>
          <p:cNvPr id="12" name="11 Rectángulo"/>
          <p:cNvSpPr/>
          <p:nvPr/>
        </p:nvSpPr>
        <p:spPr>
          <a:xfrm>
            <a:off x="5076056" y="87015"/>
            <a:ext cx="4067945" cy="523220"/>
          </a:xfrm>
          <a:prstGeom prst="rect">
            <a:avLst/>
          </a:prstGeom>
        </p:spPr>
        <p:txBody>
          <a:bodyPr wrap="square">
            <a:spAutoFit/>
          </a:bodyPr>
          <a:lstStyle/>
          <a:p>
            <a:r>
              <a:rPr lang="es-CO" sz="1400" dirty="0">
                <a:solidFill>
                  <a:schemeClr val="bg1"/>
                </a:solidFill>
                <a:latin typeface="Times New Roman" panose="02020603050405020304" pitchFamily="18" charset="0"/>
                <a:cs typeface="Times New Roman" panose="02020603050405020304" pitchFamily="18" charset="0"/>
              </a:rPr>
              <a:t>Reflexión sobre Métodos de distribución de costos indirectos, una mirada práctica empresarial</a:t>
            </a:r>
          </a:p>
        </p:txBody>
      </p:sp>
      <p:sp>
        <p:nvSpPr>
          <p:cNvPr id="13" name="12 CuadroTexto"/>
          <p:cNvSpPr txBox="1"/>
          <p:nvPr/>
        </p:nvSpPr>
        <p:spPr>
          <a:xfrm>
            <a:off x="5801967" y="1772816"/>
            <a:ext cx="3342033" cy="1077218"/>
          </a:xfrm>
          <a:prstGeom prst="rect">
            <a:avLst/>
          </a:prstGeom>
          <a:solidFill>
            <a:schemeClr val="accent1">
              <a:lumMod val="40000"/>
              <a:lumOff val="60000"/>
            </a:schemeClr>
          </a:solidFill>
        </p:spPr>
        <p:txBody>
          <a:bodyPr wrap="square" rtlCol="0">
            <a:spAutoFit/>
          </a:bodyPr>
          <a:lstStyle/>
          <a:p>
            <a:r>
              <a:rPr lang="es-CO" sz="1600" b="1" dirty="0" smtClean="0"/>
              <a:t>Fase I : </a:t>
            </a:r>
          </a:p>
          <a:p>
            <a:r>
              <a:rPr lang="es-CO" sz="1600" dirty="0" smtClean="0"/>
              <a:t>Costos históricos  sin hacer distinción entre costos fijos y variables ni entre real y </a:t>
            </a:r>
            <a:r>
              <a:rPr lang="es-CO" sz="1600" dirty="0" err="1" smtClean="0"/>
              <a:t>estandar</a:t>
            </a:r>
            <a:endParaRPr lang="es-CO" sz="1600" dirty="0"/>
          </a:p>
        </p:txBody>
      </p:sp>
      <p:sp>
        <p:nvSpPr>
          <p:cNvPr id="15" name="14 CuadroTexto"/>
          <p:cNvSpPr txBox="1"/>
          <p:nvPr/>
        </p:nvSpPr>
        <p:spPr>
          <a:xfrm>
            <a:off x="5783145" y="2945875"/>
            <a:ext cx="3342033" cy="830997"/>
          </a:xfrm>
          <a:prstGeom prst="rect">
            <a:avLst/>
          </a:prstGeom>
          <a:solidFill>
            <a:schemeClr val="accent1">
              <a:lumMod val="40000"/>
              <a:lumOff val="60000"/>
            </a:schemeClr>
          </a:solidFill>
        </p:spPr>
        <p:txBody>
          <a:bodyPr wrap="square" rtlCol="0">
            <a:spAutoFit/>
          </a:bodyPr>
          <a:lstStyle/>
          <a:p>
            <a:r>
              <a:rPr lang="es-CO" sz="1600" b="1" dirty="0" smtClean="0"/>
              <a:t>Fase II : </a:t>
            </a:r>
          </a:p>
          <a:p>
            <a:r>
              <a:rPr lang="es-CO" sz="1600" dirty="0" smtClean="0"/>
              <a:t>Costos históricos  incluyen costos </a:t>
            </a:r>
            <a:r>
              <a:rPr lang="es-CO" sz="1600" dirty="0" err="1" smtClean="0"/>
              <a:t>estandar</a:t>
            </a:r>
            <a:r>
              <a:rPr lang="es-CO" sz="1600" dirty="0" smtClean="0"/>
              <a:t> y presupuesto flexible</a:t>
            </a:r>
            <a:endParaRPr lang="es-CO" sz="1600" dirty="0"/>
          </a:p>
        </p:txBody>
      </p:sp>
      <p:sp>
        <p:nvSpPr>
          <p:cNvPr id="18" name="17 Abrir llave"/>
          <p:cNvSpPr/>
          <p:nvPr/>
        </p:nvSpPr>
        <p:spPr>
          <a:xfrm>
            <a:off x="5499945" y="1772816"/>
            <a:ext cx="261229" cy="2004056"/>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CO"/>
          </a:p>
        </p:txBody>
      </p:sp>
      <p:sp>
        <p:nvSpPr>
          <p:cNvPr id="19" name="18 Abrir llave"/>
          <p:cNvSpPr/>
          <p:nvPr/>
        </p:nvSpPr>
        <p:spPr>
          <a:xfrm>
            <a:off x="1475656" y="2132857"/>
            <a:ext cx="432048" cy="3139320"/>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CO"/>
          </a:p>
        </p:txBody>
      </p:sp>
    </p:spTree>
    <p:extLst>
      <p:ext uri="{BB962C8B-B14F-4D97-AF65-F5344CB8AC3E}">
        <p14:creationId xmlns:p14="http://schemas.microsoft.com/office/powerpoint/2010/main" val="3120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27384"/>
            <a:ext cx="9180512" cy="837674"/>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 name="3 CuadroTexto"/>
          <p:cNvSpPr txBox="1"/>
          <p:nvPr/>
        </p:nvSpPr>
        <p:spPr>
          <a:xfrm>
            <a:off x="179512" y="44624"/>
            <a:ext cx="8640960" cy="523220"/>
          </a:xfrm>
          <a:prstGeom prst="rect">
            <a:avLst/>
          </a:prstGeom>
          <a:noFill/>
        </p:spPr>
        <p:txBody>
          <a:bodyPr wrap="square" rtlCol="0">
            <a:spAutoFit/>
          </a:bodyPr>
          <a:lstStyle/>
          <a:p>
            <a:r>
              <a:rPr lang="es-CO" sz="2800" b="1" u="sng" dirty="0" smtClean="0">
                <a:solidFill>
                  <a:schemeClr val="bg1"/>
                </a:solidFill>
                <a:latin typeface="Verdana" pitchFamily="34" charset="0"/>
                <a:ea typeface="Verdana" pitchFamily="34" charset="0"/>
                <a:cs typeface="Verdana" pitchFamily="34" charset="0"/>
              </a:rPr>
              <a:t>Costos Indirectos de Fabricación</a:t>
            </a:r>
            <a:endParaRPr lang="es-CO" sz="2800" b="1" u="sng" dirty="0">
              <a:solidFill>
                <a:schemeClr val="bg1"/>
              </a:solidFill>
              <a:latin typeface="Verdana" pitchFamily="34" charset="0"/>
              <a:ea typeface="Verdana" pitchFamily="34" charset="0"/>
              <a:cs typeface="Verdana" pitchFamily="34" charset="0"/>
            </a:endParaRPr>
          </a:p>
        </p:txBody>
      </p:sp>
      <p:pic>
        <p:nvPicPr>
          <p:cNvPr id="1228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988840"/>
            <a:ext cx="7344816" cy="3287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467544" y="980728"/>
            <a:ext cx="7776864" cy="369332"/>
          </a:xfrm>
          <a:prstGeom prst="rect">
            <a:avLst/>
          </a:prstGeom>
          <a:noFill/>
        </p:spPr>
        <p:txBody>
          <a:bodyPr wrap="square" rtlCol="0">
            <a:spAutoFit/>
          </a:bodyPr>
          <a:lstStyle/>
          <a:p>
            <a:r>
              <a:rPr lang="es-CO" dirty="0" smtClean="0"/>
              <a:t>Los siguientes son los datos una vez se haya hecho la ultima distribución.</a:t>
            </a:r>
            <a:endParaRPr lang="es-CO" dirty="0"/>
          </a:p>
        </p:txBody>
      </p:sp>
      <p:sp>
        <p:nvSpPr>
          <p:cNvPr id="6" name="5 CuadroTexto"/>
          <p:cNvSpPr txBox="1"/>
          <p:nvPr/>
        </p:nvSpPr>
        <p:spPr>
          <a:xfrm>
            <a:off x="467544" y="5661248"/>
            <a:ext cx="7416824" cy="646331"/>
          </a:xfrm>
          <a:prstGeom prst="rect">
            <a:avLst/>
          </a:prstGeom>
          <a:noFill/>
        </p:spPr>
        <p:txBody>
          <a:bodyPr wrap="square" rtlCol="0">
            <a:spAutoFit/>
          </a:bodyPr>
          <a:lstStyle/>
          <a:p>
            <a:r>
              <a:rPr lang="es-CO" dirty="0" smtClean="0"/>
              <a:t>Podemos observar que el costo indirecto de fabricación de cada unidad es diferente.</a:t>
            </a:r>
            <a:endParaRPr lang="es-CO" dirty="0"/>
          </a:p>
        </p:txBody>
      </p:sp>
    </p:spTree>
    <p:extLst>
      <p:ext uri="{BB962C8B-B14F-4D97-AF65-F5344CB8AC3E}">
        <p14:creationId xmlns:p14="http://schemas.microsoft.com/office/powerpoint/2010/main" val="42575691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27384"/>
            <a:ext cx="9180512" cy="837674"/>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 name="3 CuadroTexto"/>
          <p:cNvSpPr txBox="1"/>
          <p:nvPr/>
        </p:nvSpPr>
        <p:spPr>
          <a:xfrm>
            <a:off x="179512" y="44624"/>
            <a:ext cx="8640960" cy="523220"/>
          </a:xfrm>
          <a:prstGeom prst="rect">
            <a:avLst/>
          </a:prstGeom>
          <a:noFill/>
        </p:spPr>
        <p:txBody>
          <a:bodyPr wrap="square" rtlCol="0">
            <a:spAutoFit/>
          </a:bodyPr>
          <a:lstStyle/>
          <a:p>
            <a:r>
              <a:rPr lang="es-CO" sz="2800" b="1" u="sng" dirty="0" smtClean="0">
                <a:solidFill>
                  <a:schemeClr val="bg1"/>
                </a:solidFill>
                <a:latin typeface="Verdana" pitchFamily="34" charset="0"/>
                <a:ea typeface="Verdana" pitchFamily="34" charset="0"/>
                <a:cs typeface="Verdana" pitchFamily="34" charset="0"/>
              </a:rPr>
              <a:t>Costos Indirectos de Fabricación</a:t>
            </a:r>
            <a:endParaRPr lang="es-CO" sz="2800" b="1" u="sng" dirty="0">
              <a:solidFill>
                <a:schemeClr val="bg1"/>
              </a:solidFill>
              <a:latin typeface="Verdana" pitchFamily="34" charset="0"/>
              <a:ea typeface="Verdana" pitchFamily="34" charset="0"/>
              <a:cs typeface="Verdana" pitchFamily="34" charset="0"/>
            </a:endParaRPr>
          </a:p>
        </p:txBody>
      </p:sp>
      <p:sp>
        <p:nvSpPr>
          <p:cNvPr id="5" name="4 CuadroTexto"/>
          <p:cNvSpPr txBox="1"/>
          <p:nvPr/>
        </p:nvSpPr>
        <p:spPr>
          <a:xfrm>
            <a:off x="1115616" y="2485345"/>
            <a:ext cx="6336704" cy="1015663"/>
          </a:xfrm>
          <a:prstGeom prst="rect">
            <a:avLst/>
          </a:prstGeom>
          <a:noFill/>
        </p:spPr>
        <p:txBody>
          <a:bodyPr wrap="square" rtlCol="0">
            <a:spAutoFit/>
          </a:bodyPr>
          <a:lstStyle/>
          <a:p>
            <a:r>
              <a:rPr lang="es-CO" sz="6000" dirty="0" smtClean="0"/>
              <a:t>MUCHAS GRACIAS</a:t>
            </a:r>
            <a:endParaRPr lang="es-CO" sz="6000" dirty="0"/>
          </a:p>
        </p:txBody>
      </p:sp>
    </p:spTree>
    <p:extLst>
      <p:ext uri="{BB962C8B-B14F-4D97-AF65-F5344CB8AC3E}">
        <p14:creationId xmlns:p14="http://schemas.microsoft.com/office/powerpoint/2010/main" val="12351425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79512" y="1514828"/>
            <a:ext cx="1992277" cy="369332"/>
          </a:xfrm>
          <a:prstGeom prst="rect">
            <a:avLst/>
          </a:prstGeom>
          <a:noFill/>
        </p:spPr>
        <p:txBody>
          <a:bodyPr wrap="none" rtlCol="0">
            <a:spAutoFit/>
          </a:bodyPr>
          <a:lstStyle/>
          <a:p>
            <a:r>
              <a:rPr lang="es-CO" dirty="0" smtClean="0">
                <a:latin typeface="Times New Roman" panose="02020603050405020304" pitchFamily="18" charset="0"/>
                <a:cs typeface="Times New Roman" panose="02020603050405020304" pitchFamily="18" charset="0"/>
              </a:rPr>
              <a:t>Sistemas de costos </a:t>
            </a:r>
            <a:endParaRPr lang="es-CO" dirty="0">
              <a:latin typeface="Times New Roman" panose="02020603050405020304" pitchFamily="18" charset="0"/>
              <a:cs typeface="Times New Roman" panose="02020603050405020304" pitchFamily="18" charset="0"/>
            </a:endParaRPr>
          </a:p>
        </p:txBody>
      </p:sp>
      <p:sp>
        <p:nvSpPr>
          <p:cNvPr id="6" name="5 CuadroTexto"/>
          <p:cNvSpPr txBox="1"/>
          <p:nvPr/>
        </p:nvSpPr>
        <p:spPr>
          <a:xfrm>
            <a:off x="179511" y="2019418"/>
            <a:ext cx="6516217" cy="3970318"/>
          </a:xfrm>
          <a:prstGeom prst="rect">
            <a:avLst/>
          </a:prstGeom>
          <a:noFill/>
        </p:spPr>
        <p:txBody>
          <a:bodyPr wrap="square" rtlCol="0">
            <a:spAutoFit/>
          </a:bodyPr>
          <a:lstStyle/>
          <a:p>
            <a:pPr marL="285750" indent="-285750">
              <a:buFont typeface="Arial" panose="020B0604020202020204" pitchFamily="34" charset="0"/>
              <a:buChar char="•"/>
            </a:pPr>
            <a:r>
              <a:rPr lang="es-CO" b="1" dirty="0" smtClean="0">
                <a:solidFill>
                  <a:schemeClr val="accent6">
                    <a:lumMod val="50000"/>
                  </a:schemeClr>
                </a:solidFill>
                <a:latin typeface="Times New Roman" panose="02020603050405020304" pitchFamily="18" charset="0"/>
                <a:cs typeface="Times New Roman" panose="02020603050405020304" pitchFamily="18" charset="0"/>
              </a:rPr>
              <a:t>Sistemas de costos tradicionales Fase I y Fase II</a:t>
            </a:r>
          </a:p>
          <a:p>
            <a:r>
              <a:rPr lang="es-CO" b="1" dirty="0" smtClean="0">
                <a:solidFill>
                  <a:schemeClr val="accent6">
                    <a:lumMod val="50000"/>
                  </a:schemeClr>
                </a:solidFill>
                <a:latin typeface="Times New Roman" panose="02020603050405020304" pitchFamily="18" charset="0"/>
                <a:cs typeface="Times New Roman" panose="02020603050405020304" pitchFamily="18" charset="0"/>
              </a:rPr>
              <a:t> </a:t>
            </a:r>
          </a:p>
          <a:p>
            <a:r>
              <a:rPr lang="es-CO" dirty="0">
                <a:latin typeface="Times New Roman" panose="02020603050405020304" pitchFamily="18" charset="0"/>
                <a:cs typeface="Times New Roman" panose="02020603050405020304" pitchFamily="18" charset="0"/>
              </a:rPr>
              <a:t> </a:t>
            </a:r>
            <a:r>
              <a:rPr lang="es-CO" dirty="0" smtClean="0">
                <a:latin typeface="Times New Roman" panose="02020603050405020304" pitchFamily="18" charset="0"/>
                <a:cs typeface="Times New Roman" panose="02020603050405020304" pitchFamily="18" charset="0"/>
              </a:rPr>
              <a:t>Buscan Medir la eficiencia de los factores de producción. </a:t>
            </a:r>
          </a:p>
          <a:p>
            <a:pPr algn="r"/>
            <a:endParaRPr lang="es-CO" dirty="0" smtClean="0">
              <a:latin typeface="Times New Roman" panose="02020603050405020304" pitchFamily="18" charset="0"/>
              <a:cs typeface="Times New Roman" panose="02020603050405020304" pitchFamily="18" charset="0"/>
            </a:endParaRPr>
          </a:p>
          <a:p>
            <a:pPr algn="r"/>
            <a:endParaRPr lang="es-CO" dirty="0">
              <a:latin typeface="Times New Roman" panose="02020603050405020304" pitchFamily="18" charset="0"/>
              <a:cs typeface="Times New Roman" panose="02020603050405020304" pitchFamily="18" charset="0"/>
            </a:endParaRPr>
          </a:p>
          <a:p>
            <a:pPr algn="r"/>
            <a:endParaRPr lang="es-CO" dirty="0" smtClean="0">
              <a:latin typeface="Times New Roman" panose="02020603050405020304" pitchFamily="18" charset="0"/>
              <a:cs typeface="Times New Roman" panose="02020603050405020304" pitchFamily="18" charset="0"/>
            </a:endParaRPr>
          </a:p>
          <a:p>
            <a:pPr algn="r"/>
            <a:endParaRPr lang="es-CO" dirty="0">
              <a:latin typeface="Times New Roman" panose="02020603050405020304" pitchFamily="18" charset="0"/>
              <a:cs typeface="Times New Roman" panose="02020603050405020304" pitchFamily="18" charset="0"/>
            </a:endParaRPr>
          </a:p>
          <a:p>
            <a:pPr algn="r"/>
            <a:endParaRPr lang="es-CO" dirty="0" smtClean="0">
              <a:latin typeface="Times New Roman" panose="02020603050405020304" pitchFamily="18" charset="0"/>
              <a:cs typeface="Times New Roman" panose="02020603050405020304" pitchFamily="18" charset="0"/>
            </a:endParaRPr>
          </a:p>
          <a:p>
            <a:pPr algn="r"/>
            <a:endParaRPr lang="es-CO" dirty="0">
              <a:latin typeface="Times New Roman" panose="02020603050405020304" pitchFamily="18" charset="0"/>
              <a:cs typeface="Times New Roman" panose="02020603050405020304" pitchFamily="18" charset="0"/>
            </a:endParaRPr>
          </a:p>
          <a:p>
            <a:pPr algn="r"/>
            <a:r>
              <a:rPr lang="es-CO" dirty="0" smtClean="0">
                <a:latin typeface="Times New Roman" panose="02020603050405020304" pitchFamily="18" charset="0"/>
                <a:cs typeface="Times New Roman" panose="02020603050405020304" pitchFamily="18" charset="0"/>
              </a:rPr>
              <a:t> </a:t>
            </a:r>
          </a:p>
          <a:p>
            <a:endParaRPr lang="es-CO" b="1" dirty="0" smtClean="0">
              <a:latin typeface="Times New Roman" panose="02020603050405020304" pitchFamily="18" charset="0"/>
              <a:cs typeface="Times New Roman" panose="02020603050405020304" pitchFamily="18" charset="0"/>
            </a:endParaRPr>
          </a:p>
          <a:p>
            <a:endParaRPr lang="es-CO" b="1" dirty="0">
              <a:latin typeface="Times New Roman" panose="02020603050405020304" pitchFamily="18" charset="0"/>
              <a:cs typeface="Times New Roman" panose="02020603050405020304" pitchFamily="18" charset="0"/>
            </a:endParaRPr>
          </a:p>
          <a:p>
            <a:endParaRPr lang="es-CO" b="1" dirty="0" smtClean="0">
              <a:latin typeface="Times New Roman" panose="02020603050405020304" pitchFamily="18" charset="0"/>
              <a:cs typeface="Times New Roman" panose="02020603050405020304" pitchFamily="18" charset="0"/>
            </a:endParaRPr>
          </a:p>
          <a:p>
            <a:endParaRPr lang="es-CO" b="1" dirty="0" smtClean="0">
              <a:latin typeface="Times New Roman" panose="02020603050405020304" pitchFamily="18" charset="0"/>
              <a:cs typeface="Times New Roman" panose="02020603050405020304" pitchFamily="18" charset="0"/>
            </a:endParaRPr>
          </a:p>
        </p:txBody>
      </p:sp>
      <p:sp>
        <p:nvSpPr>
          <p:cNvPr id="8" name="7 Rectángulo"/>
          <p:cNvSpPr/>
          <p:nvPr/>
        </p:nvSpPr>
        <p:spPr>
          <a:xfrm>
            <a:off x="323528" y="3054045"/>
            <a:ext cx="5813851" cy="369332"/>
          </a:xfrm>
          <a:prstGeom prst="rect">
            <a:avLst/>
          </a:prstGeom>
        </p:spPr>
        <p:txBody>
          <a:bodyPr wrap="square">
            <a:spAutoFit/>
          </a:bodyPr>
          <a:lstStyle/>
          <a:p>
            <a:r>
              <a:rPr lang="es-CO" dirty="0" smtClean="0">
                <a:latin typeface="Times New Roman" panose="02020603050405020304" pitchFamily="18" charset="0"/>
                <a:cs typeface="Times New Roman" panose="02020603050405020304" pitchFamily="18" charset="0"/>
              </a:rPr>
              <a:t>Método convencional de asignación de costos indirectos</a:t>
            </a:r>
            <a:endParaRPr lang="es-CO" dirty="0">
              <a:latin typeface="Times New Roman" panose="02020603050405020304" pitchFamily="18" charset="0"/>
              <a:cs typeface="Times New Roman" panose="02020603050405020304" pitchFamily="18" charset="0"/>
            </a:endParaRPr>
          </a:p>
        </p:txBody>
      </p:sp>
      <p:sp>
        <p:nvSpPr>
          <p:cNvPr id="2" name="1 CuadroTexto"/>
          <p:cNvSpPr txBox="1"/>
          <p:nvPr/>
        </p:nvSpPr>
        <p:spPr>
          <a:xfrm>
            <a:off x="6695729" y="2953975"/>
            <a:ext cx="2448271" cy="3139321"/>
          </a:xfrm>
          <a:prstGeom prst="rect">
            <a:avLst/>
          </a:prstGeom>
          <a:noFill/>
        </p:spPr>
        <p:txBody>
          <a:bodyPr wrap="square" rtlCol="0">
            <a:spAutoFit/>
          </a:bodyPr>
          <a:lstStyle/>
          <a:p>
            <a:r>
              <a:rPr lang="es-CO" dirty="0" smtClean="0"/>
              <a:t>El problema radica en la distorsión que se genera al “castigar” con mayor costo fijo a los productos con menor complejidad en proceso  y lo contrario con productos especiales de bajo volumen de venta y con mayor grado de complejidad </a:t>
            </a:r>
            <a:endParaRPr lang="es-CO" dirty="0"/>
          </a:p>
        </p:txBody>
      </p:sp>
      <p:sp>
        <p:nvSpPr>
          <p:cNvPr id="10" name="9 Rectángulo"/>
          <p:cNvSpPr/>
          <p:nvPr/>
        </p:nvSpPr>
        <p:spPr>
          <a:xfrm>
            <a:off x="-36512" y="-27384"/>
            <a:ext cx="9180512" cy="648072"/>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sz="2400" b="1" u="sng" dirty="0">
              <a:solidFill>
                <a:schemeClr val="bg1"/>
              </a:solidFill>
              <a:latin typeface="Verdana" pitchFamily="34" charset="0"/>
              <a:ea typeface="Verdana" pitchFamily="34" charset="0"/>
              <a:cs typeface="Verdana" pitchFamily="34" charset="0"/>
            </a:endParaRPr>
          </a:p>
        </p:txBody>
      </p:sp>
      <p:sp>
        <p:nvSpPr>
          <p:cNvPr id="11" name="10 Rectángulo"/>
          <p:cNvSpPr/>
          <p:nvPr/>
        </p:nvSpPr>
        <p:spPr>
          <a:xfrm>
            <a:off x="5076056" y="87015"/>
            <a:ext cx="4067945" cy="523220"/>
          </a:xfrm>
          <a:prstGeom prst="rect">
            <a:avLst/>
          </a:prstGeom>
        </p:spPr>
        <p:txBody>
          <a:bodyPr wrap="square">
            <a:spAutoFit/>
          </a:bodyPr>
          <a:lstStyle/>
          <a:p>
            <a:r>
              <a:rPr lang="es-CO" sz="1400" dirty="0">
                <a:solidFill>
                  <a:schemeClr val="bg1"/>
                </a:solidFill>
                <a:latin typeface="Times New Roman" panose="02020603050405020304" pitchFamily="18" charset="0"/>
                <a:cs typeface="Times New Roman" panose="02020603050405020304" pitchFamily="18" charset="0"/>
              </a:rPr>
              <a:t>Reflexión sobre Métodos de distribución de costos indirectos, una mirada práctica empresarial</a:t>
            </a:r>
          </a:p>
        </p:txBody>
      </p:sp>
      <p:sp>
        <p:nvSpPr>
          <p:cNvPr id="12" name="11 CuadroTexto"/>
          <p:cNvSpPr txBox="1"/>
          <p:nvPr/>
        </p:nvSpPr>
        <p:spPr>
          <a:xfrm>
            <a:off x="253158" y="847241"/>
            <a:ext cx="5176417" cy="461665"/>
          </a:xfrm>
          <a:prstGeom prst="rect">
            <a:avLst/>
          </a:prstGeom>
          <a:noFill/>
        </p:spPr>
        <p:txBody>
          <a:bodyPr wrap="none" rtlCol="0">
            <a:spAutoFit/>
          </a:bodyPr>
          <a:lstStyle/>
          <a:p>
            <a:r>
              <a:rPr lang="es-CO" sz="2400" b="1" dirty="0" smtClean="0">
                <a:solidFill>
                  <a:schemeClr val="accent6">
                    <a:lumMod val="75000"/>
                  </a:schemeClr>
                </a:solidFill>
                <a:latin typeface="Times New Roman" panose="02020603050405020304" pitchFamily="18" charset="0"/>
                <a:cs typeface="Times New Roman" panose="02020603050405020304" pitchFamily="18" charset="0"/>
              </a:rPr>
              <a:t>Evolución histórica de tendencias CIF</a:t>
            </a:r>
            <a:endParaRPr lang="es-CO" sz="24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3" name="12 Rectángulo"/>
          <p:cNvSpPr/>
          <p:nvPr/>
        </p:nvSpPr>
        <p:spPr>
          <a:xfrm>
            <a:off x="323528" y="3710160"/>
            <a:ext cx="6120679" cy="20313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CO" dirty="0">
                <a:latin typeface="Times New Roman" panose="02020603050405020304" pitchFamily="18" charset="0"/>
                <a:cs typeface="Times New Roman" panose="02020603050405020304" pitchFamily="18" charset="0"/>
              </a:rPr>
              <a:t>Presupuesto de costos indirectos totales</a:t>
            </a:r>
          </a:p>
          <a:p>
            <a:r>
              <a:rPr lang="es-CO" dirty="0" smtClean="0">
                <a:latin typeface="Times New Roman" panose="02020603050405020304" pitchFamily="18" charset="0"/>
                <a:cs typeface="Times New Roman" panose="02020603050405020304" pitchFamily="18" charset="0"/>
              </a:rPr>
              <a:t>_________________________________=  Tasa Predeterminada</a:t>
            </a:r>
            <a:endParaRPr lang="es-CO" dirty="0">
              <a:latin typeface="Times New Roman" panose="02020603050405020304" pitchFamily="18" charset="0"/>
              <a:cs typeface="Times New Roman" panose="02020603050405020304" pitchFamily="18" charset="0"/>
            </a:endParaRPr>
          </a:p>
          <a:p>
            <a:endParaRPr lang="es-CO" dirty="0">
              <a:latin typeface="Times New Roman" panose="02020603050405020304" pitchFamily="18" charset="0"/>
              <a:cs typeface="Times New Roman" panose="02020603050405020304" pitchFamily="18" charset="0"/>
            </a:endParaRPr>
          </a:p>
          <a:p>
            <a:pPr marL="342900" indent="-342900">
              <a:buAutoNum type="alphaLcParenR"/>
            </a:pPr>
            <a:r>
              <a:rPr lang="es-CO" dirty="0">
                <a:latin typeface="Times New Roman" panose="02020603050405020304" pitchFamily="18" charset="0"/>
                <a:cs typeface="Times New Roman" panose="02020603050405020304" pitchFamily="18" charset="0"/>
              </a:rPr>
              <a:t>Horas de Mano de Obra Directa</a:t>
            </a:r>
          </a:p>
          <a:p>
            <a:pPr marL="342900" indent="-342900">
              <a:buAutoNum type="alphaLcParenR"/>
            </a:pPr>
            <a:r>
              <a:rPr lang="es-CO" dirty="0">
                <a:latin typeface="Times New Roman" panose="02020603050405020304" pitchFamily="18" charset="0"/>
                <a:cs typeface="Times New Roman" panose="02020603050405020304" pitchFamily="18" charset="0"/>
              </a:rPr>
              <a:t>Horas máquina</a:t>
            </a:r>
          </a:p>
          <a:p>
            <a:pPr marL="342900" indent="-342900">
              <a:buAutoNum type="alphaLcParenR"/>
            </a:pPr>
            <a:r>
              <a:rPr lang="es-CO" dirty="0">
                <a:latin typeface="Times New Roman" panose="02020603050405020304" pitchFamily="18" charset="0"/>
                <a:cs typeface="Times New Roman" panose="02020603050405020304" pitchFamily="18" charset="0"/>
              </a:rPr>
              <a:t>% de costo primo</a:t>
            </a:r>
          </a:p>
          <a:p>
            <a:pPr marL="342900" indent="-342900">
              <a:buAutoNum type="alphaLcParenR"/>
            </a:pPr>
            <a:endParaRPr lang="es-CO" dirty="0">
              <a:latin typeface="Times New Roman" panose="02020603050405020304" pitchFamily="18" charset="0"/>
              <a:cs typeface="Times New Roman" panose="02020603050405020304" pitchFamily="18" charset="0"/>
            </a:endParaRPr>
          </a:p>
        </p:txBody>
      </p:sp>
      <p:sp>
        <p:nvSpPr>
          <p:cNvPr id="3" name="2 Flecha derecha"/>
          <p:cNvSpPr/>
          <p:nvPr/>
        </p:nvSpPr>
        <p:spPr>
          <a:xfrm>
            <a:off x="6102422" y="4509798"/>
            <a:ext cx="683569" cy="43204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910640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38944" y="2132856"/>
            <a:ext cx="8229600" cy="4525963"/>
          </a:xfrm>
        </p:spPr>
        <p:txBody>
          <a:bodyPr>
            <a:normAutofit/>
          </a:bodyPr>
          <a:lstStyle/>
          <a:p>
            <a:r>
              <a:rPr lang="es-CO" sz="2400" i="1" dirty="0" smtClean="0">
                <a:solidFill>
                  <a:schemeClr val="tx1"/>
                </a:solidFill>
                <a:latin typeface="Times New Roman" panose="02020603050405020304" pitchFamily="18" charset="0"/>
                <a:cs typeface="Times New Roman" panose="02020603050405020304" pitchFamily="18" charset="0"/>
              </a:rPr>
              <a:t>El problema de los análisis de costos  se refiere a la búsqueda  de una adjudicación razonable de los costos indirectos a los productos, aspecto que hasta hoy  no ha sido solucionado a cabalidad  y si bien es cierto surgirán con el tiempo nuevas técnicas de costos para un mejor tratamiento de este problema. (1)</a:t>
            </a:r>
          </a:p>
          <a:p>
            <a:pPr marL="0" indent="0">
              <a:buNone/>
            </a:pPr>
            <a:endParaRPr lang="es-CO" sz="2000" dirty="0" smtClean="0">
              <a:latin typeface="Times New Roman" panose="02020603050405020304" pitchFamily="18" charset="0"/>
              <a:cs typeface="Times New Roman" panose="02020603050405020304" pitchFamily="18" charset="0"/>
            </a:endParaRPr>
          </a:p>
          <a:p>
            <a:pPr marL="0" indent="0">
              <a:buNone/>
            </a:pPr>
            <a:r>
              <a:rPr lang="es-CO" sz="2000" dirty="0" smtClean="0">
                <a:latin typeface="Times New Roman" panose="02020603050405020304" pitchFamily="18" charset="0"/>
                <a:cs typeface="Times New Roman" panose="02020603050405020304" pitchFamily="18" charset="0"/>
              </a:rPr>
              <a:t> (1) </a:t>
            </a:r>
            <a:r>
              <a:rPr lang="es-CO" sz="2000" b="1" dirty="0" err="1" smtClean="0">
                <a:latin typeface="Times New Roman" panose="02020603050405020304" pitchFamily="18" charset="0"/>
                <a:cs typeface="Times New Roman" panose="02020603050405020304" pitchFamily="18" charset="0"/>
              </a:rPr>
              <a:t>Robin</a:t>
            </a:r>
            <a:r>
              <a:rPr lang="es-CO" sz="2000" b="1" dirty="0" smtClean="0">
                <a:latin typeface="Times New Roman" panose="02020603050405020304" pitchFamily="18" charset="0"/>
                <a:cs typeface="Times New Roman" panose="02020603050405020304" pitchFamily="18" charset="0"/>
              </a:rPr>
              <a:t> Cooper  “</a:t>
            </a:r>
            <a:r>
              <a:rPr lang="es-CO" sz="2000" dirty="0" smtClean="0">
                <a:latin typeface="Times New Roman" panose="02020603050405020304" pitchFamily="18" charset="0"/>
                <a:cs typeface="Times New Roman" panose="02020603050405020304" pitchFamily="18" charset="0"/>
              </a:rPr>
              <a:t>Un sistema de costes no es suficiente”. Revista Harvard Deusto Business </a:t>
            </a:r>
            <a:r>
              <a:rPr lang="es-CO" sz="2000" dirty="0" err="1" smtClean="0">
                <a:latin typeface="Times New Roman" panose="02020603050405020304" pitchFamily="18" charset="0"/>
                <a:cs typeface="Times New Roman" panose="02020603050405020304" pitchFamily="18" charset="0"/>
              </a:rPr>
              <a:t>review</a:t>
            </a:r>
            <a:r>
              <a:rPr lang="es-CO" sz="2000" dirty="0" smtClean="0">
                <a:latin typeface="Times New Roman" panose="02020603050405020304" pitchFamily="18" charset="0"/>
                <a:cs typeface="Times New Roman" panose="02020603050405020304" pitchFamily="18" charset="0"/>
              </a:rPr>
              <a:t>, 3/1989</a:t>
            </a:r>
            <a:endParaRPr lang="es-CO" sz="2000" dirty="0">
              <a:latin typeface="Times New Roman" panose="02020603050405020304" pitchFamily="18" charset="0"/>
              <a:cs typeface="Times New Roman" panose="02020603050405020304" pitchFamily="18" charset="0"/>
            </a:endParaRPr>
          </a:p>
        </p:txBody>
      </p:sp>
      <p:sp>
        <p:nvSpPr>
          <p:cNvPr id="4" name="3 Rectángulo"/>
          <p:cNvSpPr/>
          <p:nvPr/>
        </p:nvSpPr>
        <p:spPr>
          <a:xfrm>
            <a:off x="-36512" y="-27384"/>
            <a:ext cx="9180512" cy="648072"/>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sz="2400" b="1" u="sng" dirty="0">
              <a:solidFill>
                <a:schemeClr val="bg1"/>
              </a:solidFill>
              <a:latin typeface="Verdana" pitchFamily="34" charset="0"/>
              <a:ea typeface="Verdana" pitchFamily="34" charset="0"/>
              <a:cs typeface="Verdana" pitchFamily="34" charset="0"/>
            </a:endParaRPr>
          </a:p>
        </p:txBody>
      </p:sp>
      <p:sp>
        <p:nvSpPr>
          <p:cNvPr id="5" name="4 CuadroTexto"/>
          <p:cNvSpPr txBox="1"/>
          <p:nvPr/>
        </p:nvSpPr>
        <p:spPr>
          <a:xfrm>
            <a:off x="323528" y="1052604"/>
            <a:ext cx="5176417" cy="461665"/>
          </a:xfrm>
          <a:prstGeom prst="rect">
            <a:avLst/>
          </a:prstGeom>
          <a:noFill/>
        </p:spPr>
        <p:txBody>
          <a:bodyPr wrap="none" rtlCol="0">
            <a:spAutoFit/>
          </a:bodyPr>
          <a:lstStyle/>
          <a:p>
            <a:r>
              <a:rPr lang="es-CO" sz="2400" b="1" dirty="0" smtClean="0">
                <a:solidFill>
                  <a:schemeClr val="accent6">
                    <a:lumMod val="75000"/>
                  </a:schemeClr>
                </a:solidFill>
                <a:latin typeface="Times New Roman" panose="02020603050405020304" pitchFamily="18" charset="0"/>
                <a:cs typeface="Times New Roman" panose="02020603050405020304" pitchFamily="18" charset="0"/>
              </a:rPr>
              <a:t>Evolución histórica de tendencias CIF</a:t>
            </a:r>
            <a:endParaRPr lang="es-CO" sz="24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 name="1 Rectángulo"/>
          <p:cNvSpPr/>
          <p:nvPr/>
        </p:nvSpPr>
        <p:spPr>
          <a:xfrm>
            <a:off x="5076056" y="87015"/>
            <a:ext cx="4067945" cy="523220"/>
          </a:xfrm>
          <a:prstGeom prst="rect">
            <a:avLst/>
          </a:prstGeom>
        </p:spPr>
        <p:txBody>
          <a:bodyPr wrap="square">
            <a:spAutoFit/>
          </a:bodyPr>
          <a:lstStyle/>
          <a:p>
            <a:r>
              <a:rPr lang="es-CO" sz="1400" dirty="0">
                <a:solidFill>
                  <a:schemeClr val="bg1"/>
                </a:solidFill>
                <a:latin typeface="Times New Roman" panose="02020603050405020304" pitchFamily="18" charset="0"/>
                <a:cs typeface="Times New Roman" panose="02020603050405020304" pitchFamily="18" charset="0"/>
              </a:rPr>
              <a:t>Reflexión sobre Métodos de distribución de costos indirectos, una mirada práctica empresarial</a:t>
            </a:r>
          </a:p>
        </p:txBody>
      </p:sp>
      <p:sp>
        <p:nvSpPr>
          <p:cNvPr id="6" name="5 Rectángulo"/>
          <p:cNvSpPr/>
          <p:nvPr/>
        </p:nvSpPr>
        <p:spPr>
          <a:xfrm>
            <a:off x="521860" y="1669450"/>
            <a:ext cx="5282215" cy="369332"/>
          </a:xfrm>
          <a:prstGeom prst="rect">
            <a:avLst/>
          </a:prstGeom>
        </p:spPr>
        <p:txBody>
          <a:bodyPr wrap="none">
            <a:spAutoFit/>
          </a:bodyPr>
          <a:lstStyle/>
          <a:p>
            <a:pPr marL="285750" indent="-285750">
              <a:buFont typeface="Arial" panose="020B0604020202020204" pitchFamily="34" charset="0"/>
              <a:buChar char="•"/>
            </a:pPr>
            <a:r>
              <a:rPr lang="es-CO" b="1" dirty="0">
                <a:solidFill>
                  <a:schemeClr val="accent6">
                    <a:lumMod val="50000"/>
                  </a:schemeClr>
                </a:solidFill>
                <a:latin typeface="Times New Roman" panose="02020603050405020304" pitchFamily="18" charset="0"/>
                <a:cs typeface="Times New Roman" panose="02020603050405020304" pitchFamily="18" charset="0"/>
              </a:rPr>
              <a:t>Sistemas de costos tradicionales </a:t>
            </a:r>
            <a:r>
              <a:rPr lang="es-CO" b="1" dirty="0" smtClean="0">
                <a:solidFill>
                  <a:schemeClr val="accent6">
                    <a:lumMod val="50000"/>
                  </a:schemeClr>
                </a:solidFill>
                <a:latin typeface="Times New Roman" panose="02020603050405020304" pitchFamily="18" charset="0"/>
                <a:cs typeface="Times New Roman" panose="02020603050405020304" pitchFamily="18" charset="0"/>
              </a:rPr>
              <a:t> Fase I y Fase II </a:t>
            </a:r>
            <a:endParaRPr lang="es-CO" b="1"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8227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692696"/>
            <a:ext cx="5176417" cy="461665"/>
          </a:xfrm>
          <a:prstGeom prst="rect">
            <a:avLst/>
          </a:prstGeom>
          <a:noFill/>
        </p:spPr>
        <p:txBody>
          <a:bodyPr wrap="none" rtlCol="0">
            <a:spAutoFit/>
          </a:bodyPr>
          <a:lstStyle/>
          <a:p>
            <a:r>
              <a:rPr lang="es-CO" sz="2400" b="1" dirty="0" smtClean="0">
                <a:solidFill>
                  <a:schemeClr val="accent6">
                    <a:lumMod val="75000"/>
                  </a:schemeClr>
                </a:solidFill>
                <a:latin typeface="Times New Roman" panose="02020603050405020304" pitchFamily="18" charset="0"/>
                <a:cs typeface="Times New Roman" panose="02020603050405020304" pitchFamily="18" charset="0"/>
              </a:rPr>
              <a:t>Evolución histórica de tendencias CIF</a:t>
            </a:r>
            <a:endParaRPr lang="es-CO" sz="24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6" name="5 Rectángulo"/>
          <p:cNvSpPr/>
          <p:nvPr/>
        </p:nvSpPr>
        <p:spPr>
          <a:xfrm>
            <a:off x="383143" y="2276872"/>
            <a:ext cx="7992888" cy="2308324"/>
          </a:xfrm>
          <a:prstGeom prst="rect">
            <a:avLst/>
          </a:prstGeom>
        </p:spPr>
        <p:txBody>
          <a:bodyPr wrap="square">
            <a:spAutoFit/>
          </a:bodyPr>
          <a:lstStyle/>
          <a:p>
            <a:r>
              <a:rPr lang="es-CO" sz="2400" i="1" dirty="0" smtClean="0">
                <a:latin typeface="Times New Roman" panose="02020603050405020304" pitchFamily="18" charset="0"/>
                <a:cs typeface="Times New Roman" panose="02020603050405020304" pitchFamily="18" charset="0"/>
              </a:rPr>
              <a:t>..”En los análisis e interpretaciones de las desviaciones en los costos indirectos reales vs. los </a:t>
            </a:r>
            <a:r>
              <a:rPr lang="es-CO" sz="2400" i="1" dirty="0" err="1" smtClean="0">
                <a:latin typeface="Times New Roman" panose="02020603050405020304" pitchFamily="18" charset="0"/>
                <a:cs typeface="Times New Roman" panose="02020603050405020304" pitchFamily="18" charset="0"/>
              </a:rPr>
              <a:t>estandar</a:t>
            </a:r>
            <a:r>
              <a:rPr lang="es-CO" sz="2400" i="1" dirty="0" smtClean="0">
                <a:latin typeface="Times New Roman" panose="02020603050405020304" pitchFamily="18" charset="0"/>
                <a:cs typeface="Times New Roman" panose="02020603050405020304" pitchFamily="18" charset="0"/>
              </a:rPr>
              <a:t> : </a:t>
            </a:r>
          </a:p>
          <a:p>
            <a:endParaRPr lang="es-CO" sz="2400" i="1" dirty="0" smtClean="0">
              <a:latin typeface="Times New Roman" panose="02020603050405020304" pitchFamily="18" charset="0"/>
              <a:cs typeface="Times New Roman" panose="02020603050405020304" pitchFamily="18" charset="0"/>
            </a:endParaRPr>
          </a:p>
          <a:p>
            <a:r>
              <a:rPr lang="es-CO" sz="2400" i="1" dirty="0" smtClean="0">
                <a:latin typeface="Times New Roman" panose="02020603050405020304" pitchFamily="18" charset="0"/>
                <a:cs typeface="Times New Roman" panose="02020603050405020304" pitchFamily="18" charset="0"/>
              </a:rPr>
              <a:t>Lo importante no es percibir las variaciones , sino las causas que las originan y tomar acciones inmediatas</a:t>
            </a:r>
            <a:r>
              <a:rPr lang="es-CO" sz="2400" b="1" i="1" dirty="0" smtClean="0">
                <a:latin typeface="Times New Roman" panose="02020603050405020304" pitchFamily="18" charset="0"/>
                <a:cs typeface="Times New Roman" panose="02020603050405020304" pitchFamily="18" charset="0"/>
              </a:rPr>
              <a:t>.”  </a:t>
            </a:r>
          </a:p>
          <a:p>
            <a:pPr algn="r"/>
            <a:r>
              <a:rPr lang="es-CO" sz="2400" b="1" i="1" dirty="0" smtClean="0">
                <a:latin typeface="Times New Roman" panose="02020603050405020304" pitchFamily="18" charset="0"/>
                <a:cs typeface="Times New Roman" panose="02020603050405020304" pitchFamily="18" charset="0"/>
              </a:rPr>
              <a:t> </a:t>
            </a:r>
            <a:r>
              <a:rPr lang="es-CO" sz="2400" b="1" dirty="0" err="1" smtClean="0">
                <a:latin typeface="Times New Roman" panose="02020603050405020304" pitchFamily="18" charset="0"/>
                <a:cs typeface="Times New Roman" panose="02020603050405020304" pitchFamily="18" charset="0"/>
              </a:rPr>
              <a:t>Shank</a:t>
            </a:r>
            <a:r>
              <a:rPr lang="es-CO" sz="2400" b="1" dirty="0" smtClean="0">
                <a:latin typeface="Times New Roman" panose="02020603050405020304" pitchFamily="18" charset="0"/>
                <a:cs typeface="Times New Roman" panose="02020603050405020304" pitchFamily="18" charset="0"/>
              </a:rPr>
              <a:t> &amp; </a:t>
            </a:r>
            <a:r>
              <a:rPr lang="es-CO" sz="2400" b="1" dirty="0" err="1" smtClean="0">
                <a:latin typeface="Times New Roman" panose="02020603050405020304" pitchFamily="18" charset="0"/>
                <a:cs typeface="Times New Roman" panose="02020603050405020304" pitchFamily="18" charset="0"/>
              </a:rPr>
              <a:t>Govindarajan</a:t>
            </a:r>
            <a:r>
              <a:rPr lang="es-CO" sz="2400" b="1" dirty="0" smtClean="0">
                <a:latin typeface="Times New Roman" panose="02020603050405020304" pitchFamily="18" charset="0"/>
                <a:cs typeface="Times New Roman" panose="02020603050405020304" pitchFamily="18" charset="0"/>
              </a:rPr>
              <a:t> </a:t>
            </a:r>
            <a:endParaRPr lang="es-CO" sz="2400" b="1" dirty="0">
              <a:latin typeface="Times New Roman" panose="02020603050405020304" pitchFamily="18" charset="0"/>
              <a:cs typeface="Times New Roman" panose="02020603050405020304" pitchFamily="18" charset="0"/>
            </a:endParaRPr>
          </a:p>
        </p:txBody>
      </p:sp>
      <p:sp>
        <p:nvSpPr>
          <p:cNvPr id="4" name="3 Rectángulo"/>
          <p:cNvSpPr/>
          <p:nvPr/>
        </p:nvSpPr>
        <p:spPr>
          <a:xfrm>
            <a:off x="-36512" y="-27384"/>
            <a:ext cx="9180512" cy="648072"/>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sz="2400" b="1" u="sng" dirty="0">
              <a:solidFill>
                <a:schemeClr val="bg1"/>
              </a:solidFill>
              <a:latin typeface="Verdana" pitchFamily="34" charset="0"/>
              <a:ea typeface="Verdana" pitchFamily="34" charset="0"/>
              <a:cs typeface="Verdana" pitchFamily="34" charset="0"/>
            </a:endParaRPr>
          </a:p>
        </p:txBody>
      </p:sp>
      <p:sp>
        <p:nvSpPr>
          <p:cNvPr id="3" name="2 Rectángulo"/>
          <p:cNvSpPr/>
          <p:nvPr/>
        </p:nvSpPr>
        <p:spPr>
          <a:xfrm>
            <a:off x="521860" y="1484784"/>
            <a:ext cx="5282215" cy="369332"/>
          </a:xfrm>
          <a:prstGeom prst="rect">
            <a:avLst/>
          </a:prstGeom>
        </p:spPr>
        <p:txBody>
          <a:bodyPr wrap="none">
            <a:spAutoFit/>
          </a:bodyPr>
          <a:lstStyle/>
          <a:p>
            <a:pPr marL="285750" indent="-285750">
              <a:buFont typeface="Arial" panose="020B0604020202020204" pitchFamily="34" charset="0"/>
              <a:buChar char="•"/>
            </a:pPr>
            <a:r>
              <a:rPr lang="es-CO" b="1" dirty="0">
                <a:solidFill>
                  <a:schemeClr val="accent6">
                    <a:lumMod val="50000"/>
                  </a:schemeClr>
                </a:solidFill>
                <a:latin typeface="Times New Roman" panose="02020603050405020304" pitchFamily="18" charset="0"/>
                <a:cs typeface="Times New Roman" panose="02020603050405020304" pitchFamily="18" charset="0"/>
              </a:rPr>
              <a:t>Sistemas de costos tradicionales </a:t>
            </a:r>
            <a:r>
              <a:rPr lang="es-CO" b="1" dirty="0" smtClean="0">
                <a:solidFill>
                  <a:schemeClr val="accent6">
                    <a:lumMod val="50000"/>
                  </a:schemeClr>
                </a:solidFill>
                <a:latin typeface="Times New Roman" panose="02020603050405020304" pitchFamily="18" charset="0"/>
                <a:cs typeface="Times New Roman" panose="02020603050405020304" pitchFamily="18" charset="0"/>
              </a:rPr>
              <a:t> Fase I y Fase II </a:t>
            </a:r>
            <a:endParaRPr lang="es-CO"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7" name="6 Rectángulo"/>
          <p:cNvSpPr/>
          <p:nvPr/>
        </p:nvSpPr>
        <p:spPr>
          <a:xfrm>
            <a:off x="5076056" y="87015"/>
            <a:ext cx="4067945" cy="523220"/>
          </a:xfrm>
          <a:prstGeom prst="rect">
            <a:avLst/>
          </a:prstGeom>
        </p:spPr>
        <p:txBody>
          <a:bodyPr wrap="square">
            <a:spAutoFit/>
          </a:bodyPr>
          <a:lstStyle/>
          <a:p>
            <a:r>
              <a:rPr lang="es-CO" sz="1400" dirty="0">
                <a:solidFill>
                  <a:schemeClr val="bg1"/>
                </a:solidFill>
                <a:latin typeface="Times New Roman" panose="02020603050405020304" pitchFamily="18" charset="0"/>
                <a:cs typeface="Times New Roman" panose="02020603050405020304" pitchFamily="18" charset="0"/>
              </a:rPr>
              <a:t>Reflexión sobre Métodos de distribución de costos indirectos, una mirada práctica empresarial</a:t>
            </a:r>
          </a:p>
        </p:txBody>
      </p:sp>
    </p:spTree>
    <p:extLst>
      <p:ext uri="{BB962C8B-B14F-4D97-AF65-F5344CB8AC3E}">
        <p14:creationId xmlns:p14="http://schemas.microsoft.com/office/powerpoint/2010/main" val="3372844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07504" y="3099763"/>
            <a:ext cx="1440160" cy="923330"/>
          </a:xfrm>
          <a:prstGeom prst="rect">
            <a:avLst/>
          </a:prstGeom>
          <a:noFill/>
        </p:spPr>
        <p:txBody>
          <a:bodyPr wrap="square" rtlCol="0">
            <a:spAutoFit/>
          </a:bodyPr>
          <a:lstStyle/>
          <a:p>
            <a:r>
              <a:rPr lang="es-CO" b="1" dirty="0" smtClean="0">
                <a:latin typeface="Times New Roman" panose="02020603050405020304" pitchFamily="18" charset="0"/>
                <a:cs typeface="Times New Roman" panose="02020603050405020304" pitchFamily="18" charset="0"/>
              </a:rPr>
              <a:t>Sistemas de contabilidad de costos </a:t>
            </a:r>
            <a:endParaRPr lang="es-CO" b="1" dirty="0">
              <a:latin typeface="Times New Roman" panose="02020603050405020304" pitchFamily="18" charset="0"/>
              <a:cs typeface="Times New Roman" panose="02020603050405020304" pitchFamily="18" charset="0"/>
            </a:endParaRPr>
          </a:p>
        </p:txBody>
      </p:sp>
      <p:sp>
        <p:nvSpPr>
          <p:cNvPr id="6" name="5 CuadroTexto"/>
          <p:cNvSpPr txBox="1"/>
          <p:nvPr/>
        </p:nvSpPr>
        <p:spPr>
          <a:xfrm>
            <a:off x="1763688" y="2132856"/>
            <a:ext cx="4032449" cy="2308324"/>
          </a:xfrm>
          <a:prstGeom prst="rect">
            <a:avLst/>
          </a:prstGeom>
          <a:noFill/>
        </p:spPr>
        <p:txBody>
          <a:bodyPr wrap="square" rtlCol="0">
            <a:spAutoFit/>
          </a:bodyPr>
          <a:lstStyle/>
          <a:p>
            <a:pPr marL="285750" indent="-285750">
              <a:buFont typeface="Arial" panose="020B0604020202020204" pitchFamily="34" charset="0"/>
              <a:buChar char="•"/>
            </a:pPr>
            <a:r>
              <a:rPr lang="es-CO" b="1" dirty="0" smtClean="0">
                <a:latin typeface="Times New Roman" panose="02020603050405020304" pitchFamily="18" charset="0"/>
                <a:cs typeface="Times New Roman" panose="02020603050405020304" pitchFamily="18" charset="0"/>
              </a:rPr>
              <a:t>Sistemas de costos tradicionales  </a:t>
            </a:r>
          </a:p>
          <a:p>
            <a:r>
              <a:rPr lang="es-CO" dirty="0">
                <a:latin typeface="Times New Roman" panose="02020603050405020304" pitchFamily="18" charset="0"/>
                <a:cs typeface="Times New Roman" panose="02020603050405020304" pitchFamily="18" charset="0"/>
              </a:rPr>
              <a:t> </a:t>
            </a:r>
            <a:r>
              <a:rPr lang="es-CO" dirty="0" smtClean="0">
                <a:latin typeface="Times New Roman" panose="02020603050405020304" pitchFamily="18" charset="0"/>
                <a:cs typeface="Times New Roman" panose="02020603050405020304" pitchFamily="18" charset="0"/>
              </a:rPr>
              <a:t>Buscan Medir la eficiencia de los factores de producción             </a:t>
            </a:r>
            <a:r>
              <a:rPr lang="es-CO" dirty="0" smtClean="0">
                <a:solidFill>
                  <a:schemeClr val="accent6">
                    <a:lumMod val="50000"/>
                  </a:schemeClr>
                </a:solidFill>
                <a:latin typeface="Times New Roman" panose="02020603050405020304" pitchFamily="18" charset="0"/>
                <a:cs typeface="Times New Roman" panose="02020603050405020304" pitchFamily="18" charset="0"/>
              </a:rPr>
              <a:t>Revolución industrial SXVII – 80’s</a:t>
            </a:r>
          </a:p>
          <a:p>
            <a:pPr algn="r"/>
            <a:endParaRPr lang="es-CO" dirty="0" smtClean="0">
              <a:latin typeface="Times New Roman" panose="02020603050405020304" pitchFamily="18" charset="0"/>
              <a:cs typeface="Times New Roman" panose="02020603050405020304" pitchFamily="18" charset="0"/>
            </a:endParaRPr>
          </a:p>
          <a:p>
            <a:pPr algn="r"/>
            <a:endParaRPr lang="es-CO" dirty="0">
              <a:latin typeface="Times New Roman" panose="02020603050405020304" pitchFamily="18" charset="0"/>
              <a:cs typeface="Times New Roman" panose="02020603050405020304" pitchFamily="18" charset="0"/>
            </a:endParaRPr>
          </a:p>
          <a:p>
            <a:pPr algn="r"/>
            <a:endParaRPr lang="es-CO" dirty="0" smtClean="0">
              <a:latin typeface="Times New Roman" panose="02020603050405020304" pitchFamily="18" charset="0"/>
              <a:cs typeface="Times New Roman" panose="02020603050405020304" pitchFamily="18" charset="0"/>
            </a:endParaRPr>
          </a:p>
          <a:p>
            <a:pPr algn="r"/>
            <a:endParaRPr lang="es-CO" dirty="0">
              <a:latin typeface="Times New Roman" panose="02020603050405020304" pitchFamily="18" charset="0"/>
              <a:cs typeface="Times New Roman" panose="02020603050405020304" pitchFamily="18" charset="0"/>
            </a:endParaRPr>
          </a:p>
        </p:txBody>
      </p:sp>
      <p:sp>
        <p:nvSpPr>
          <p:cNvPr id="9" name="8 CuadroTexto"/>
          <p:cNvSpPr txBox="1"/>
          <p:nvPr/>
        </p:nvSpPr>
        <p:spPr>
          <a:xfrm>
            <a:off x="323528" y="1052604"/>
            <a:ext cx="5176417" cy="461665"/>
          </a:xfrm>
          <a:prstGeom prst="rect">
            <a:avLst/>
          </a:prstGeom>
          <a:noFill/>
        </p:spPr>
        <p:txBody>
          <a:bodyPr wrap="none" rtlCol="0">
            <a:spAutoFit/>
          </a:bodyPr>
          <a:lstStyle/>
          <a:p>
            <a:r>
              <a:rPr lang="es-CO" sz="2400" b="1" dirty="0" smtClean="0">
                <a:solidFill>
                  <a:schemeClr val="accent6">
                    <a:lumMod val="75000"/>
                  </a:schemeClr>
                </a:solidFill>
                <a:latin typeface="Times New Roman" panose="02020603050405020304" pitchFamily="18" charset="0"/>
                <a:cs typeface="Times New Roman" panose="02020603050405020304" pitchFamily="18" charset="0"/>
              </a:rPr>
              <a:t>Evolución histórica de tendencias CIF</a:t>
            </a:r>
            <a:endParaRPr lang="es-CO" sz="24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0" name="9 Rectángulo"/>
          <p:cNvSpPr/>
          <p:nvPr/>
        </p:nvSpPr>
        <p:spPr>
          <a:xfrm>
            <a:off x="-36512" y="-27384"/>
            <a:ext cx="9180512" cy="648072"/>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sz="2400" b="1" u="sng" dirty="0">
              <a:solidFill>
                <a:schemeClr val="bg1"/>
              </a:solidFill>
              <a:latin typeface="Verdana" pitchFamily="34" charset="0"/>
              <a:ea typeface="Verdana" pitchFamily="34" charset="0"/>
              <a:cs typeface="Verdana" pitchFamily="34" charset="0"/>
            </a:endParaRPr>
          </a:p>
        </p:txBody>
      </p:sp>
      <p:sp>
        <p:nvSpPr>
          <p:cNvPr id="12" name="11 Rectángulo"/>
          <p:cNvSpPr/>
          <p:nvPr/>
        </p:nvSpPr>
        <p:spPr>
          <a:xfrm>
            <a:off x="5076056" y="87015"/>
            <a:ext cx="4067945" cy="523220"/>
          </a:xfrm>
          <a:prstGeom prst="rect">
            <a:avLst/>
          </a:prstGeom>
        </p:spPr>
        <p:txBody>
          <a:bodyPr wrap="square">
            <a:spAutoFit/>
          </a:bodyPr>
          <a:lstStyle/>
          <a:p>
            <a:r>
              <a:rPr lang="es-CO" sz="1400" dirty="0">
                <a:solidFill>
                  <a:schemeClr val="bg1"/>
                </a:solidFill>
                <a:latin typeface="Times New Roman" panose="02020603050405020304" pitchFamily="18" charset="0"/>
                <a:cs typeface="Times New Roman" panose="02020603050405020304" pitchFamily="18" charset="0"/>
              </a:rPr>
              <a:t>Reflexión sobre Métodos de distribución de costos indirectos, una mirada práctica empresarial</a:t>
            </a:r>
          </a:p>
        </p:txBody>
      </p:sp>
      <p:sp>
        <p:nvSpPr>
          <p:cNvPr id="13" name="12 CuadroTexto"/>
          <p:cNvSpPr txBox="1"/>
          <p:nvPr/>
        </p:nvSpPr>
        <p:spPr>
          <a:xfrm>
            <a:off x="5801967" y="1772816"/>
            <a:ext cx="3342033" cy="1077218"/>
          </a:xfrm>
          <a:prstGeom prst="rect">
            <a:avLst/>
          </a:prstGeom>
          <a:solidFill>
            <a:schemeClr val="accent1">
              <a:lumMod val="40000"/>
              <a:lumOff val="60000"/>
            </a:schemeClr>
          </a:solidFill>
        </p:spPr>
        <p:txBody>
          <a:bodyPr wrap="square" rtlCol="0">
            <a:spAutoFit/>
          </a:bodyPr>
          <a:lstStyle/>
          <a:p>
            <a:r>
              <a:rPr lang="es-CO" sz="1600" b="1" dirty="0" smtClean="0"/>
              <a:t>Fase I : </a:t>
            </a:r>
          </a:p>
          <a:p>
            <a:r>
              <a:rPr lang="es-CO" sz="1600" dirty="0" smtClean="0"/>
              <a:t>Costos históricos  sin hacer distinción entre costos fijos y variables ni entre real y </a:t>
            </a:r>
            <a:r>
              <a:rPr lang="es-CO" sz="1600" dirty="0" err="1" smtClean="0"/>
              <a:t>estandar</a:t>
            </a:r>
            <a:endParaRPr lang="es-CO" sz="1600" dirty="0"/>
          </a:p>
        </p:txBody>
      </p:sp>
      <p:sp>
        <p:nvSpPr>
          <p:cNvPr id="15" name="14 CuadroTexto"/>
          <p:cNvSpPr txBox="1"/>
          <p:nvPr/>
        </p:nvSpPr>
        <p:spPr>
          <a:xfrm>
            <a:off x="5783145" y="2945875"/>
            <a:ext cx="3342033" cy="830997"/>
          </a:xfrm>
          <a:prstGeom prst="rect">
            <a:avLst/>
          </a:prstGeom>
          <a:solidFill>
            <a:schemeClr val="accent1">
              <a:lumMod val="40000"/>
              <a:lumOff val="60000"/>
            </a:schemeClr>
          </a:solidFill>
        </p:spPr>
        <p:txBody>
          <a:bodyPr wrap="square" rtlCol="0">
            <a:spAutoFit/>
          </a:bodyPr>
          <a:lstStyle/>
          <a:p>
            <a:r>
              <a:rPr lang="es-CO" sz="1600" b="1" dirty="0" smtClean="0"/>
              <a:t>Fase II : </a:t>
            </a:r>
          </a:p>
          <a:p>
            <a:r>
              <a:rPr lang="es-CO" sz="1600" dirty="0" smtClean="0"/>
              <a:t>Costos históricos  incluyen costos </a:t>
            </a:r>
            <a:r>
              <a:rPr lang="es-CO" sz="1600" dirty="0" err="1" smtClean="0"/>
              <a:t>estandar</a:t>
            </a:r>
            <a:r>
              <a:rPr lang="es-CO" sz="1600" dirty="0" smtClean="0"/>
              <a:t> y presupuesto flexible</a:t>
            </a:r>
            <a:endParaRPr lang="es-CO" sz="1600" dirty="0"/>
          </a:p>
        </p:txBody>
      </p:sp>
      <p:sp>
        <p:nvSpPr>
          <p:cNvPr id="16" name="15 CuadroTexto"/>
          <p:cNvSpPr txBox="1"/>
          <p:nvPr/>
        </p:nvSpPr>
        <p:spPr>
          <a:xfrm>
            <a:off x="5767072" y="4023093"/>
            <a:ext cx="3342033" cy="830997"/>
          </a:xfrm>
          <a:prstGeom prst="rect">
            <a:avLst/>
          </a:prstGeom>
          <a:solidFill>
            <a:schemeClr val="accent6">
              <a:lumMod val="40000"/>
              <a:lumOff val="60000"/>
            </a:schemeClr>
          </a:solidFill>
        </p:spPr>
        <p:txBody>
          <a:bodyPr wrap="square" rtlCol="0">
            <a:spAutoFit/>
          </a:bodyPr>
          <a:lstStyle/>
          <a:p>
            <a:r>
              <a:rPr lang="es-CO" sz="1600" b="1" dirty="0" smtClean="0"/>
              <a:t>Fase III : </a:t>
            </a:r>
          </a:p>
          <a:p>
            <a:r>
              <a:rPr lang="es-CO" sz="1600" dirty="0" smtClean="0"/>
              <a:t>Costos ABC contemplando costos reales</a:t>
            </a:r>
            <a:endParaRPr lang="es-CO" sz="1600" dirty="0"/>
          </a:p>
        </p:txBody>
      </p:sp>
      <p:sp>
        <p:nvSpPr>
          <p:cNvPr id="17" name="16 CuadroTexto"/>
          <p:cNvSpPr txBox="1"/>
          <p:nvPr/>
        </p:nvSpPr>
        <p:spPr>
          <a:xfrm>
            <a:off x="5761174" y="5042354"/>
            <a:ext cx="3342033" cy="1077218"/>
          </a:xfrm>
          <a:prstGeom prst="rect">
            <a:avLst/>
          </a:prstGeom>
          <a:solidFill>
            <a:schemeClr val="accent6">
              <a:lumMod val="40000"/>
              <a:lumOff val="60000"/>
            </a:schemeClr>
          </a:solidFill>
        </p:spPr>
        <p:txBody>
          <a:bodyPr wrap="square" rtlCol="0">
            <a:spAutoFit/>
          </a:bodyPr>
          <a:lstStyle/>
          <a:p>
            <a:r>
              <a:rPr lang="es-CO" sz="1600" b="1" dirty="0" smtClean="0"/>
              <a:t>Fase IV : </a:t>
            </a:r>
          </a:p>
          <a:p>
            <a:r>
              <a:rPr lang="es-CO" sz="1600" dirty="0" smtClean="0"/>
              <a:t>Costos ABC contemplando costos </a:t>
            </a:r>
            <a:r>
              <a:rPr lang="es-CO" sz="1600" dirty="0" err="1" smtClean="0"/>
              <a:t>estandar</a:t>
            </a:r>
            <a:r>
              <a:rPr lang="es-CO" sz="1600" dirty="0" smtClean="0"/>
              <a:t> y análisis de variaciones.</a:t>
            </a:r>
          </a:p>
          <a:p>
            <a:r>
              <a:rPr lang="es-CO" sz="1600" dirty="0" smtClean="0"/>
              <a:t>Cadena de Valor</a:t>
            </a:r>
            <a:endParaRPr lang="es-CO" sz="1600" dirty="0"/>
          </a:p>
        </p:txBody>
      </p:sp>
      <p:sp>
        <p:nvSpPr>
          <p:cNvPr id="18" name="17 Abrir llave"/>
          <p:cNvSpPr/>
          <p:nvPr/>
        </p:nvSpPr>
        <p:spPr>
          <a:xfrm>
            <a:off x="5499945" y="1772816"/>
            <a:ext cx="261229" cy="2004056"/>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CO"/>
          </a:p>
        </p:txBody>
      </p:sp>
      <p:sp>
        <p:nvSpPr>
          <p:cNvPr id="19" name="18 Abrir llave"/>
          <p:cNvSpPr/>
          <p:nvPr/>
        </p:nvSpPr>
        <p:spPr>
          <a:xfrm>
            <a:off x="1475656" y="2132857"/>
            <a:ext cx="432048" cy="3139320"/>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CO"/>
          </a:p>
        </p:txBody>
      </p:sp>
      <p:sp>
        <p:nvSpPr>
          <p:cNvPr id="20" name="19 Abrir llave"/>
          <p:cNvSpPr/>
          <p:nvPr/>
        </p:nvSpPr>
        <p:spPr>
          <a:xfrm>
            <a:off x="5515168" y="3941320"/>
            <a:ext cx="261229" cy="2004056"/>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CO"/>
          </a:p>
        </p:txBody>
      </p:sp>
      <p:sp>
        <p:nvSpPr>
          <p:cNvPr id="2" name="1 Rectángulo"/>
          <p:cNvSpPr/>
          <p:nvPr/>
        </p:nvSpPr>
        <p:spPr>
          <a:xfrm>
            <a:off x="1763688" y="4348847"/>
            <a:ext cx="4572000" cy="1200329"/>
          </a:xfrm>
          <a:prstGeom prst="rect">
            <a:avLst/>
          </a:prstGeom>
        </p:spPr>
        <p:txBody>
          <a:bodyPr>
            <a:spAutoFit/>
          </a:bodyPr>
          <a:lstStyle/>
          <a:p>
            <a:pPr marL="285750" indent="-285750">
              <a:buFont typeface="Arial" panose="020B0604020202020204" pitchFamily="34" charset="0"/>
              <a:buChar char="•"/>
            </a:pPr>
            <a:r>
              <a:rPr lang="es-CO" b="1" dirty="0">
                <a:latin typeface="Times New Roman" panose="02020603050405020304" pitchFamily="18" charset="0"/>
                <a:cs typeface="Times New Roman" panose="02020603050405020304" pitchFamily="18" charset="0"/>
              </a:rPr>
              <a:t>Sistemas de costos contemporáneos</a:t>
            </a:r>
          </a:p>
          <a:p>
            <a:r>
              <a:rPr lang="es-CO" b="1" dirty="0">
                <a:latin typeface="Times New Roman" panose="02020603050405020304" pitchFamily="18" charset="0"/>
                <a:cs typeface="Times New Roman" panose="02020603050405020304" pitchFamily="18" charset="0"/>
              </a:rPr>
              <a:t> </a:t>
            </a:r>
            <a:r>
              <a:rPr lang="es-CO" dirty="0">
                <a:latin typeface="Times New Roman" panose="02020603050405020304" pitchFamily="18" charset="0"/>
                <a:cs typeface="Times New Roman" panose="02020603050405020304" pitchFamily="18" charset="0"/>
              </a:rPr>
              <a:t>Costos transaccionales</a:t>
            </a:r>
          </a:p>
          <a:p>
            <a:r>
              <a:rPr lang="es-CO" dirty="0">
                <a:solidFill>
                  <a:schemeClr val="accent6">
                    <a:lumMod val="50000"/>
                  </a:schemeClr>
                </a:solidFill>
                <a:latin typeface="Times New Roman" panose="02020603050405020304" pitchFamily="18" charset="0"/>
                <a:cs typeface="Times New Roman" panose="02020603050405020304" pitchFamily="18" charset="0"/>
              </a:rPr>
              <a:t>R. Cooper y R. Kaplan </a:t>
            </a:r>
            <a:r>
              <a:rPr lang="es-CO" dirty="0" smtClean="0">
                <a:solidFill>
                  <a:schemeClr val="accent6">
                    <a:lumMod val="50000"/>
                  </a:schemeClr>
                </a:solidFill>
                <a:latin typeface="Times New Roman" panose="02020603050405020304" pitchFamily="18" charset="0"/>
                <a:cs typeface="Times New Roman" panose="02020603050405020304" pitchFamily="18" charset="0"/>
              </a:rPr>
              <a:t>“Costo y efecto”</a:t>
            </a:r>
          </a:p>
          <a:p>
            <a:r>
              <a:rPr lang="es-CO" dirty="0" smtClean="0">
                <a:solidFill>
                  <a:schemeClr val="accent6">
                    <a:lumMod val="50000"/>
                  </a:schemeClr>
                </a:solidFill>
                <a:latin typeface="Times New Roman" panose="02020603050405020304" pitchFamily="18" charset="0"/>
                <a:cs typeface="Times New Roman" panose="02020603050405020304" pitchFamily="18" charset="0"/>
              </a:rPr>
              <a:t>1998</a:t>
            </a:r>
            <a:endParaRPr lang="es-CO"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555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801967" y="1772816"/>
            <a:ext cx="3342033" cy="1077218"/>
          </a:xfrm>
          <a:prstGeom prst="rect">
            <a:avLst/>
          </a:prstGeom>
          <a:solidFill>
            <a:schemeClr val="accent2">
              <a:lumMod val="40000"/>
              <a:lumOff val="60000"/>
            </a:schemeClr>
          </a:solidFill>
        </p:spPr>
        <p:txBody>
          <a:bodyPr wrap="square" rtlCol="0">
            <a:spAutoFit/>
          </a:bodyPr>
          <a:lstStyle/>
          <a:p>
            <a:r>
              <a:rPr lang="es-CO" sz="1600" b="1" dirty="0" smtClean="0"/>
              <a:t>Fase I : </a:t>
            </a:r>
          </a:p>
          <a:p>
            <a:r>
              <a:rPr lang="es-CO" sz="1600" dirty="0" smtClean="0"/>
              <a:t>Costos históricos  sin hacer distinción entre costos fijos y variables ni entre real y </a:t>
            </a:r>
            <a:r>
              <a:rPr lang="es-CO" sz="1600" dirty="0" err="1" smtClean="0"/>
              <a:t>estandar</a:t>
            </a:r>
            <a:endParaRPr lang="es-CO" sz="1600" dirty="0"/>
          </a:p>
        </p:txBody>
      </p:sp>
      <p:sp>
        <p:nvSpPr>
          <p:cNvPr id="5" name="4 CuadroTexto"/>
          <p:cNvSpPr txBox="1"/>
          <p:nvPr/>
        </p:nvSpPr>
        <p:spPr>
          <a:xfrm>
            <a:off x="5783145" y="2945875"/>
            <a:ext cx="3342033" cy="830997"/>
          </a:xfrm>
          <a:prstGeom prst="rect">
            <a:avLst/>
          </a:prstGeom>
          <a:solidFill>
            <a:schemeClr val="accent2">
              <a:lumMod val="75000"/>
            </a:schemeClr>
          </a:solidFill>
        </p:spPr>
        <p:txBody>
          <a:bodyPr wrap="square" rtlCol="0">
            <a:spAutoFit/>
          </a:bodyPr>
          <a:lstStyle/>
          <a:p>
            <a:r>
              <a:rPr lang="es-CO" sz="1600" b="1" dirty="0" smtClean="0"/>
              <a:t>Fase II : </a:t>
            </a:r>
          </a:p>
          <a:p>
            <a:r>
              <a:rPr lang="es-CO" sz="1600" dirty="0" smtClean="0"/>
              <a:t>Costos históricos  incluyen costos </a:t>
            </a:r>
            <a:r>
              <a:rPr lang="es-CO" sz="1600" dirty="0" err="1" smtClean="0"/>
              <a:t>estandar</a:t>
            </a:r>
            <a:r>
              <a:rPr lang="es-CO" sz="1600" dirty="0" smtClean="0"/>
              <a:t> y presupuesto flexible</a:t>
            </a:r>
            <a:endParaRPr lang="es-CO" sz="1600" dirty="0"/>
          </a:p>
        </p:txBody>
      </p:sp>
      <p:sp>
        <p:nvSpPr>
          <p:cNvPr id="6" name="5 CuadroTexto"/>
          <p:cNvSpPr txBox="1"/>
          <p:nvPr/>
        </p:nvSpPr>
        <p:spPr>
          <a:xfrm>
            <a:off x="5767072" y="4023093"/>
            <a:ext cx="3342033" cy="830997"/>
          </a:xfrm>
          <a:prstGeom prst="rect">
            <a:avLst/>
          </a:prstGeom>
          <a:solidFill>
            <a:schemeClr val="accent4">
              <a:lumMod val="60000"/>
              <a:lumOff val="40000"/>
            </a:schemeClr>
          </a:solidFill>
        </p:spPr>
        <p:txBody>
          <a:bodyPr wrap="square" rtlCol="0">
            <a:spAutoFit/>
          </a:bodyPr>
          <a:lstStyle/>
          <a:p>
            <a:r>
              <a:rPr lang="es-CO" sz="1600" b="1" dirty="0" smtClean="0"/>
              <a:t>Fase III : </a:t>
            </a:r>
          </a:p>
          <a:p>
            <a:r>
              <a:rPr lang="es-CO" sz="1600" dirty="0" smtClean="0"/>
              <a:t>Costos ABC contemplando costos reales</a:t>
            </a:r>
            <a:endParaRPr lang="es-CO" sz="1600" dirty="0"/>
          </a:p>
        </p:txBody>
      </p:sp>
      <p:sp>
        <p:nvSpPr>
          <p:cNvPr id="7" name="6 CuadroTexto"/>
          <p:cNvSpPr txBox="1"/>
          <p:nvPr/>
        </p:nvSpPr>
        <p:spPr>
          <a:xfrm>
            <a:off x="5761174" y="5042354"/>
            <a:ext cx="3342033" cy="1077218"/>
          </a:xfrm>
          <a:prstGeom prst="rect">
            <a:avLst/>
          </a:prstGeom>
          <a:solidFill>
            <a:schemeClr val="accent4">
              <a:lumMod val="75000"/>
            </a:schemeClr>
          </a:solidFill>
        </p:spPr>
        <p:txBody>
          <a:bodyPr wrap="square" rtlCol="0">
            <a:spAutoFit/>
          </a:bodyPr>
          <a:lstStyle/>
          <a:p>
            <a:r>
              <a:rPr lang="es-CO" sz="1600" b="1" dirty="0" smtClean="0"/>
              <a:t>Fase IV : </a:t>
            </a:r>
          </a:p>
          <a:p>
            <a:r>
              <a:rPr lang="es-CO" sz="1600" dirty="0" smtClean="0"/>
              <a:t>Costos ABC contemplando costos </a:t>
            </a:r>
            <a:r>
              <a:rPr lang="es-CO" sz="1600" dirty="0" err="1" smtClean="0"/>
              <a:t>estandar</a:t>
            </a:r>
            <a:r>
              <a:rPr lang="es-CO" sz="1600" dirty="0" smtClean="0"/>
              <a:t> y análisis de variaciones.</a:t>
            </a:r>
          </a:p>
          <a:p>
            <a:r>
              <a:rPr lang="es-CO" sz="1600" dirty="0" smtClean="0"/>
              <a:t>Cadena de Valor</a:t>
            </a:r>
            <a:endParaRPr lang="es-CO" sz="1600" dirty="0"/>
          </a:p>
        </p:txBody>
      </p:sp>
      <p:graphicFrame>
        <p:nvGraphicFramePr>
          <p:cNvPr id="8" name="3 Gráfico"/>
          <p:cNvGraphicFramePr>
            <a:graphicFrameLocks/>
          </p:cNvGraphicFramePr>
          <p:nvPr>
            <p:extLst>
              <p:ext uri="{D42A27DB-BD31-4B8C-83A1-F6EECF244321}">
                <p14:modId xmlns:p14="http://schemas.microsoft.com/office/powerpoint/2010/main" val="1603675621"/>
              </p:ext>
            </p:extLst>
          </p:nvPr>
        </p:nvGraphicFramePr>
        <p:xfrm>
          <a:off x="611560" y="3482490"/>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9" name="8 Rectángulo"/>
          <p:cNvSpPr/>
          <p:nvPr/>
        </p:nvSpPr>
        <p:spPr>
          <a:xfrm>
            <a:off x="251520" y="1034736"/>
            <a:ext cx="5509654" cy="707886"/>
          </a:xfrm>
          <a:prstGeom prst="rect">
            <a:avLst/>
          </a:prstGeom>
        </p:spPr>
        <p:txBody>
          <a:bodyPr wrap="square">
            <a:spAutoFit/>
          </a:bodyPr>
          <a:lstStyle/>
          <a:p>
            <a:r>
              <a:rPr lang="es-CO" sz="2000" i="1" dirty="0" smtClean="0">
                <a:latin typeface="Times New Roman" panose="02020603050405020304" pitchFamily="18" charset="0"/>
                <a:cs typeface="Times New Roman" panose="02020603050405020304" pitchFamily="18" charset="0"/>
              </a:rPr>
              <a:t>Resultado de encuesta realizada a 189 empresas PYME de la Comunidad Valenciana   -  Junio 2012  </a:t>
            </a:r>
            <a:endParaRPr lang="es-CO" sz="2000" b="1" dirty="0">
              <a:latin typeface="Times New Roman" panose="02020603050405020304" pitchFamily="18" charset="0"/>
              <a:cs typeface="Times New Roman" panose="02020603050405020304" pitchFamily="18" charset="0"/>
            </a:endParaRPr>
          </a:p>
        </p:txBody>
      </p:sp>
      <p:sp>
        <p:nvSpPr>
          <p:cNvPr id="10" name="9 CuadroTexto"/>
          <p:cNvSpPr txBox="1"/>
          <p:nvPr/>
        </p:nvSpPr>
        <p:spPr>
          <a:xfrm>
            <a:off x="497114" y="2096565"/>
            <a:ext cx="1995675" cy="369332"/>
          </a:xfrm>
          <a:prstGeom prst="rect">
            <a:avLst/>
          </a:prstGeom>
          <a:noFill/>
        </p:spPr>
        <p:txBody>
          <a:bodyPr wrap="none" rtlCol="0">
            <a:spAutoFit/>
          </a:bodyPr>
          <a:lstStyle/>
          <a:p>
            <a:r>
              <a:rPr lang="es-CO" b="1" dirty="0" smtClean="0"/>
              <a:t>Aspecto evaluado :</a:t>
            </a:r>
            <a:endParaRPr lang="es-CO" b="1" dirty="0"/>
          </a:p>
        </p:txBody>
      </p:sp>
      <p:sp>
        <p:nvSpPr>
          <p:cNvPr id="11" name="10 Rectángulo"/>
          <p:cNvSpPr/>
          <p:nvPr/>
        </p:nvSpPr>
        <p:spPr>
          <a:xfrm>
            <a:off x="497114" y="2505670"/>
            <a:ext cx="3642838" cy="923330"/>
          </a:xfrm>
          <a:prstGeom prst="rect">
            <a:avLst/>
          </a:prstGeom>
        </p:spPr>
        <p:txBody>
          <a:bodyPr wrap="square">
            <a:spAutoFit/>
          </a:bodyPr>
          <a:lstStyle/>
          <a:p>
            <a:r>
              <a:rPr lang="es-CO" dirty="0"/>
              <a:t>Estado de la contabilidad de costos  -  ( Contabilidad </a:t>
            </a:r>
            <a:r>
              <a:rPr lang="es-CO" dirty="0" err="1"/>
              <a:t>análitica</a:t>
            </a:r>
            <a:r>
              <a:rPr lang="es-CO" dirty="0"/>
              <a:t> o de gestión)</a:t>
            </a:r>
          </a:p>
          <a:p>
            <a:endParaRPr lang="es-CO" dirty="0"/>
          </a:p>
        </p:txBody>
      </p:sp>
      <p:sp>
        <p:nvSpPr>
          <p:cNvPr id="12" name="11 Rectángulo"/>
          <p:cNvSpPr/>
          <p:nvPr/>
        </p:nvSpPr>
        <p:spPr>
          <a:xfrm>
            <a:off x="-36512" y="-27384"/>
            <a:ext cx="9180512" cy="648072"/>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sz="2400" b="1" u="sng" dirty="0">
              <a:solidFill>
                <a:schemeClr val="bg1"/>
              </a:solidFill>
              <a:latin typeface="Verdana" pitchFamily="34" charset="0"/>
              <a:ea typeface="Verdana" pitchFamily="34" charset="0"/>
              <a:cs typeface="Verdana" pitchFamily="34" charset="0"/>
            </a:endParaRPr>
          </a:p>
        </p:txBody>
      </p:sp>
      <p:sp>
        <p:nvSpPr>
          <p:cNvPr id="13" name="12 Rectángulo"/>
          <p:cNvSpPr/>
          <p:nvPr/>
        </p:nvSpPr>
        <p:spPr>
          <a:xfrm>
            <a:off x="5076056" y="87015"/>
            <a:ext cx="4067945" cy="523220"/>
          </a:xfrm>
          <a:prstGeom prst="rect">
            <a:avLst/>
          </a:prstGeom>
        </p:spPr>
        <p:txBody>
          <a:bodyPr wrap="square">
            <a:spAutoFit/>
          </a:bodyPr>
          <a:lstStyle/>
          <a:p>
            <a:r>
              <a:rPr lang="es-CO" sz="1400" dirty="0">
                <a:solidFill>
                  <a:schemeClr val="bg1"/>
                </a:solidFill>
                <a:latin typeface="Times New Roman" panose="02020603050405020304" pitchFamily="18" charset="0"/>
                <a:cs typeface="Times New Roman" panose="02020603050405020304" pitchFamily="18" charset="0"/>
              </a:rPr>
              <a:t>Reflexión sobre Métodos de distribución de costos indirectos, una mirada práctica empresarial</a:t>
            </a:r>
          </a:p>
        </p:txBody>
      </p:sp>
      <p:sp>
        <p:nvSpPr>
          <p:cNvPr id="14" name="13 Abrir llave"/>
          <p:cNvSpPr/>
          <p:nvPr/>
        </p:nvSpPr>
        <p:spPr>
          <a:xfrm>
            <a:off x="5469266" y="4023093"/>
            <a:ext cx="216024" cy="2096479"/>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CO"/>
          </a:p>
        </p:txBody>
      </p:sp>
      <p:sp>
        <p:nvSpPr>
          <p:cNvPr id="15" name="14 Abrir llave"/>
          <p:cNvSpPr/>
          <p:nvPr/>
        </p:nvSpPr>
        <p:spPr>
          <a:xfrm>
            <a:off x="5469266" y="1772816"/>
            <a:ext cx="216024" cy="2096479"/>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CO"/>
          </a:p>
        </p:txBody>
      </p:sp>
      <p:sp>
        <p:nvSpPr>
          <p:cNvPr id="16" name="15 CuadroTexto"/>
          <p:cNvSpPr txBox="1"/>
          <p:nvPr/>
        </p:nvSpPr>
        <p:spPr>
          <a:xfrm>
            <a:off x="4916600" y="2671994"/>
            <a:ext cx="583814" cy="369332"/>
          </a:xfrm>
          <a:prstGeom prst="rect">
            <a:avLst/>
          </a:prstGeom>
          <a:solidFill>
            <a:schemeClr val="accent3">
              <a:lumMod val="75000"/>
            </a:schemeClr>
          </a:solidFill>
        </p:spPr>
        <p:txBody>
          <a:bodyPr wrap="none" rtlCol="0">
            <a:spAutoFit/>
          </a:bodyPr>
          <a:lstStyle/>
          <a:p>
            <a:r>
              <a:rPr lang="es-CO" dirty="0" smtClean="0"/>
              <a:t>79%</a:t>
            </a:r>
            <a:endParaRPr lang="es-CO" dirty="0"/>
          </a:p>
        </p:txBody>
      </p:sp>
      <p:sp>
        <p:nvSpPr>
          <p:cNvPr id="17" name="16 CuadroTexto"/>
          <p:cNvSpPr txBox="1"/>
          <p:nvPr/>
        </p:nvSpPr>
        <p:spPr>
          <a:xfrm>
            <a:off x="4849362" y="4854090"/>
            <a:ext cx="583814" cy="369332"/>
          </a:xfrm>
          <a:prstGeom prst="rect">
            <a:avLst/>
          </a:prstGeom>
          <a:solidFill>
            <a:schemeClr val="accent3">
              <a:lumMod val="75000"/>
            </a:schemeClr>
          </a:solidFill>
        </p:spPr>
        <p:txBody>
          <a:bodyPr wrap="none" rtlCol="0">
            <a:spAutoFit/>
          </a:bodyPr>
          <a:lstStyle/>
          <a:p>
            <a:r>
              <a:rPr lang="es-CO" dirty="0" smtClean="0"/>
              <a:t>21%</a:t>
            </a:r>
            <a:endParaRPr lang="es-CO" dirty="0"/>
          </a:p>
        </p:txBody>
      </p:sp>
    </p:spTree>
    <p:extLst>
      <p:ext uri="{BB962C8B-B14F-4D97-AF65-F5344CB8AC3E}">
        <p14:creationId xmlns:p14="http://schemas.microsoft.com/office/powerpoint/2010/main" val="1100254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1447616"/>
            <a:ext cx="7704856" cy="1477328"/>
          </a:xfrm>
          <a:prstGeom prst="rect">
            <a:avLst/>
          </a:prstGeom>
        </p:spPr>
        <p:txBody>
          <a:bodyPr wrap="square">
            <a:spAutoFit/>
          </a:bodyPr>
          <a:lstStyle/>
          <a:p>
            <a:r>
              <a:rPr lang="es-CO" b="1" dirty="0">
                <a:solidFill>
                  <a:schemeClr val="accent6">
                    <a:lumMod val="75000"/>
                  </a:schemeClr>
                </a:solidFill>
                <a:latin typeface="Times New Roman" panose="02020603050405020304" pitchFamily="18" charset="0"/>
                <a:cs typeface="Times New Roman" panose="02020603050405020304" pitchFamily="18" charset="0"/>
              </a:rPr>
              <a:t>METODO </a:t>
            </a:r>
            <a:r>
              <a:rPr lang="es-CO" b="1" dirty="0" smtClean="0">
                <a:solidFill>
                  <a:schemeClr val="accent6">
                    <a:lumMod val="75000"/>
                  </a:schemeClr>
                </a:solidFill>
                <a:latin typeface="Times New Roman" panose="02020603050405020304" pitchFamily="18" charset="0"/>
                <a:cs typeface="Times New Roman" panose="02020603050405020304" pitchFamily="18" charset="0"/>
              </a:rPr>
              <a:t>DIRECTO</a:t>
            </a:r>
            <a:endParaRPr lang="es-CO" dirty="0">
              <a:solidFill>
                <a:schemeClr val="accent6">
                  <a:lumMod val="75000"/>
                </a:schemeClr>
              </a:solidFill>
              <a:latin typeface="Times New Roman" panose="02020603050405020304" pitchFamily="18" charset="0"/>
              <a:cs typeface="Times New Roman" panose="02020603050405020304" pitchFamily="18" charset="0"/>
            </a:endParaRPr>
          </a:p>
          <a:p>
            <a:r>
              <a:rPr lang="es-CO" dirty="0">
                <a:latin typeface="Times New Roman" panose="02020603050405020304" pitchFamily="18" charset="0"/>
                <a:cs typeface="Times New Roman" panose="02020603050405020304" pitchFamily="18" charset="0"/>
              </a:rPr>
              <a:t> Mediante este método, el total de costos presupuestados de los departamentos de servicio se asigna de manera directa a los departamentos de producción, ignorando cualquier servicio prestado por los departamentos de servicio a otros departamentos de servicio.</a:t>
            </a:r>
          </a:p>
        </p:txBody>
      </p:sp>
      <p:sp>
        <p:nvSpPr>
          <p:cNvPr id="5" name="4 Rectángulo"/>
          <p:cNvSpPr/>
          <p:nvPr/>
        </p:nvSpPr>
        <p:spPr>
          <a:xfrm>
            <a:off x="467544" y="3068960"/>
            <a:ext cx="7704856" cy="1200329"/>
          </a:xfrm>
          <a:prstGeom prst="rect">
            <a:avLst/>
          </a:prstGeom>
        </p:spPr>
        <p:txBody>
          <a:bodyPr wrap="square">
            <a:spAutoFit/>
          </a:bodyPr>
          <a:lstStyle/>
          <a:p>
            <a:r>
              <a:rPr lang="es-CO" b="1" dirty="0">
                <a:solidFill>
                  <a:schemeClr val="accent6">
                    <a:lumMod val="75000"/>
                  </a:schemeClr>
                </a:solidFill>
                <a:latin typeface="Times New Roman" panose="02020603050405020304" pitchFamily="18" charset="0"/>
                <a:cs typeface="Times New Roman" panose="02020603050405020304" pitchFamily="18" charset="0"/>
              </a:rPr>
              <a:t>METODO ESCALONADO</a:t>
            </a:r>
            <a:endParaRPr lang="es-CO" dirty="0">
              <a:solidFill>
                <a:schemeClr val="accent6">
                  <a:lumMod val="75000"/>
                </a:schemeClr>
              </a:solidFill>
              <a:latin typeface="Times New Roman" panose="02020603050405020304" pitchFamily="18" charset="0"/>
              <a:cs typeface="Times New Roman" panose="02020603050405020304" pitchFamily="18" charset="0"/>
            </a:endParaRPr>
          </a:p>
          <a:p>
            <a:r>
              <a:rPr lang="es-CO" dirty="0">
                <a:latin typeface="Times New Roman" panose="02020603050405020304" pitchFamily="18" charset="0"/>
                <a:cs typeface="Times New Roman" panose="02020603050405020304" pitchFamily="18" charset="0"/>
              </a:rPr>
              <a:t>Es más exacto que el método directo cuando un departamento de servicios presta servicios a otros de igual carácter, puesto que tiene en cuenta los servicios proporcionados por un departamento de servicios a otros.</a:t>
            </a:r>
          </a:p>
        </p:txBody>
      </p:sp>
      <p:sp>
        <p:nvSpPr>
          <p:cNvPr id="6" name="5 Rectángulo"/>
          <p:cNvSpPr/>
          <p:nvPr/>
        </p:nvSpPr>
        <p:spPr>
          <a:xfrm>
            <a:off x="495611" y="4581128"/>
            <a:ext cx="8136904" cy="1754326"/>
          </a:xfrm>
          <a:prstGeom prst="rect">
            <a:avLst/>
          </a:prstGeom>
        </p:spPr>
        <p:txBody>
          <a:bodyPr wrap="square">
            <a:spAutoFit/>
          </a:bodyPr>
          <a:lstStyle/>
          <a:p>
            <a:r>
              <a:rPr lang="es-CO" b="1" dirty="0">
                <a:solidFill>
                  <a:schemeClr val="accent6">
                    <a:lumMod val="75000"/>
                  </a:schemeClr>
                </a:solidFill>
                <a:latin typeface="Times New Roman" panose="02020603050405020304" pitchFamily="18" charset="0"/>
                <a:cs typeface="Times New Roman" panose="02020603050405020304" pitchFamily="18" charset="0"/>
              </a:rPr>
              <a:t>METODO </a:t>
            </a:r>
            <a:r>
              <a:rPr lang="es-CO" b="1" dirty="0" smtClean="0">
                <a:solidFill>
                  <a:schemeClr val="accent6">
                    <a:lumMod val="75000"/>
                  </a:schemeClr>
                </a:solidFill>
                <a:latin typeface="Times New Roman" panose="02020603050405020304" pitchFamily="18" charset="0"/>
                <a:cs typeface="Times New Roman" panose="02020603050405020304" pitchFamily="18" charset="0"/>
              </a:rPr>
              <a:t>ALGEBRAGICO</a:t>
            </a:r>
            <a:endParaRPr lang="es-CO" dirty="0">
              <a:solidFill>
                <a:schemeClr val="accent6">
                  <a:lumMod val="75000"/>
                </a:schemeClr>
              </a:solidFill>
              <a:latin typeface="Times New Roman" panose="02020603050405020304" pitchFamily="18" charset="0"/>
              <a:cs typeface="Times New Roman" panose="02020603050405020304" pitchFamily="18" charset="0"/>
            </a:endParaRPr>
          </a:p>
          <a:p>
            <a:r>
              <a:rPr lang="es-CO" dirty="0">
                <a:latin typeface="Times New Roman" panose="02020603050405020304" pitchFamily="18" charset="0"/>
                <a:cs typeface="Times New Roman" panose="02020603050405020304" pitchFamily="18" charset="0"/>
              </a:rPr>
              <a:t>Este método es el más apropiado de los tres métodos de asignación cuando existen servicios recíprocos (y de hecho, también se conoce como método reciproco), puesto que considera cualquier servicio reciproco prestado entre departamentos de servicios.  Por ejemplo, los departamentos de servicios A y B se prestan servicios mutuamente.</a:t>
            </a:r>
          </a:p>
        </p:txBody>
      </p:sp>
      <p:sp>
        <p:nvSpPr>
          <p:cNvPr id="7" name="6 Rectángulo"/>
          <p:cNvSpPr/>
          <p:nvPr/>
        </p:nvSpPr>
        <p:spPr>
          <a:xfrm>
            <a:off x="-36512" y="-27384"/>
            <a:ext cx="9180512" cy="648072"/>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sz="2400" b="1" u="sng" dirty="0">
              <a:solidFill>
                <a:schemeClr val="bg1"/>
              </a:solidFill>
              <a:latin typeface="Verdana" pitchFamily="34" charset="0"/>
              <a:ea typeface="Verdana" pitchFamily="34" charset="0"/>
              <a:cs typeface="Verdana" pitchFamily="34" charset="0"/>
            </a:endParaRPr>
          </a:p>
        </p:txBody>
      </p:sp>
      <p:sp>
        <p:nvSpPr>
          <p:cNvPr id="8" name="7 Rectángulo"/>
          <p:cNvSpPr/>
          <p:nvPr/>
        </p:nvSpPr>
        <p:spPr>
          <a:xfrm>
            <a:off x="5076056" y="87015"/>
            <a:ext cx="4067945" cy="523220"/>
          </a:xfrm>
          <a:prstGeom prst="rect">
            <a:avLst/>
          </a:prstGeom>
        </p:spPr>
        <p:txBody>
          <a:bodyPr wrap="square">
            <a:spAutoFit/>
          </a:bodyPr>
          <a:lstStyle/>
          <a:p>
            <a:r>
              <a:rPr lang="es-CO" sz="1400" dirty="0">
                <a:solidFill>
                  <a:schemeClr val="bg1"/>
                </a:solidFill>
                <a:latin typeface="Times New Roman" panose="02020603050405020304" pitchFamily="18" charset="0"/>
                <a:cs typeface="Times New Roman" panose="02020603050405020304" pitchFamily="18" charset="0"/>
              </a:rPr>
              <a:t>Reflexión sobre Métodos de distribución de costos indirectos, una mirada práctica empresarial</a:t>
            </a:r>
          </a:p>
        </p:txBody>
      </p:sp>
      <p:sp>
        <p:nvSpPr>
          <p:cNvPr id="9" name="8 CuadroTexto"/>
          <p:cNvSpPr txBox="1"/>
          <p:nvPr/>
        </p:nvSpPr>
        <p:spPr>
          <a:xfrm>
            <a:off x="395536" y="868620"/>
            <a:ext cx="6567888" cy="461665"/>
          </a:xfrm>
          <a:prstGeom prst="rect">
            <a:avLst/>
          </a:prstGeom>
          <a:noFill/>
        </p:spPr>
        <p:txBody>
          <a:bodyPr wrap="none" rtlCol="0">
            <a:spAutoFit/>
          </a:bodyPr>
          <a:lstStyle/>
          <a:p>
            <a:r>
              <a:rPr lang="es-CO" sz="2400" b="1" dirty="0" smtClean="0">
                <a:solidFill>
                  <a:schemeClr val="accent6">
                    <a:lumMod val="75000"/>
                  </a:schemeClr>
                </a:solidFill>
                <a:latin typeface="Times New Roman" panose="02020603050405020304" pitchFamily="18" charset="0"/>
                <a:cs typeface="Times New Roman" panose="02020603050405020304" pitchFamily="18" charset="0"/>
              </a:rPr>
              <a:t>Otros métodos de asignación de costos indirectos</a:t>
            </a:r>
            <a:endParaRPr lang="es-CO" sz="2400" b="1"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048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2373</TotalTime>
  <Words>1466</Words>
  <Application>Microsoft Office PowerPoint</Application>
  <PresentationFormat>Presentación en pantalla (4:3)</PresentationFormat>
  <Paragraphs>264</Paragraphs>
  <Slides>31</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31</vt:i4>
      </vt:variant>
    </vt:vector>
  </HeadingPairs>
  <TitlesOfParts>
    <vt:vector size="33" baseType="lpstr">
      <vt:lpstr>1_Tema de Office</vt:lpstr>
      <vt:lpstr>Imagen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PICKING, EMBALAJE Y DISTRIBUCIÓN</dc:title>
  <dc:creator>jose</dc:creator>
  <cp:lastModifiedBy>Guillermo Arturo Segura Vargas</cp:lastModifiedBy>
  <cp:revision>345</cp:revision>
  <dcterms:created xsi:type="dcterms:W3CDTF">2013-01-29T22:10:27Z</dcterms:created>
  <dcterms:modified xsi:type="dcterms:W3CDTF">2014-05-15T20:37:00Z</dcterms:modified>
</cp:coreProperties>
</file>