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1085" r:id="rId3"/>
    <p:sldId id="1084" r:id="rId4"/>
    <p:sldId id="1091" r:id="rId5"/>
    <p:sldId id="1088" r:id="rId6"/>
    <p:sldId id="1090" r:id="rId7"/>
    <p:sldId id="1081" r:id="rId8"/>
    <p:sldId id="276" r:id="rId9"/>
  </p:sldIdLst>
  <p:sldSz cx="12192000" cy="6858000"/>
  <p:notesSz cx="12192000" cy="6858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5" autoAdjust="0"/>
    <p:restoredTop sz="94660"/>
  </p:normalViewPr>
  <p:slideViewPr>
    <p:cSldViewPr>
      <p:cViewPr varScale="1">
        <p:scale>
          <a:sx n="61" d="100"/>
          <a:sy n="61" d="100"/>
        </p:scale>
        <p:origin x="692" y="52"/>
      </p:cViewPr>
      <p:guideLst>
        <p:guide orient="horz" pos="2880"/>
        <p:guide pos="216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19063B-8AB5-4459-B7AE-8AFBB919F7CE}" type="datetimeFigureOut">
              <a:rPr lang="es-CO" smtClean="0"/>
              <a:t>20/07/2020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718DBF-BACA-47FD-AEAD-366FCB2BED2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454936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r>
              <a:rPr lang="es-ES"/>
              <a:t>Haga clic para editar el estilo de subtítulo del patrón</a:t>
            </a:r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1F4E79"/>
                </a:solidFill>
                <a:latin typeface="Arial"/>
                <a:cs typeface="Arial"/>
              </a:defRPr>
            </a:lvl1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6000" b="0" i="0">
                <a:solidFill>
                  <a:srgbClr val="1F4E79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1F4E79"/>
                </a:solidFill>
                <a:latin typeface="Arial"/>
                <a:cs typeface="Arial"/>
              </a:defRPr>
            </a:lvl1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7/20/2020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1F4E79"/>
                </a:solidFill>
                <a:latin typeface="Arial"/>
                <a:cs typeface="Arial"/>
              </a:defRPr>
            </a:lvl1pPr>
          </a:lstStyle>
          <a:p>
            <a:r>
              <a:rPr lang="es-ES"/>
              <a:t>Haga clic para modificar el estilo de título del patrón</a:t>
            </a:r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7/20/2020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7/20/2020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663304"/>
            <a:ext cx="10363200" cy="1846659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36933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77940"/>
            <a:ext cx="2804160" cy="276999"/>
          </a:xfrm>
        </p:spPr>
        <p:txBody>
          <a:bodyPr/>
          <a:lstStyle/>
          <a:p>
            <a:fld id="{5BD0572D-B658-42F2-94C7-D0A3902F7102}" type="datetimeFigureOut">
              <a:rPr lang="es-CO" smtClean="0"/>
              <a:t>20/07/2020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45280" y="6377940"/>
            <a:ext cx="3901440" cy="276999"/>
          </a:xfr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78240" y="6377940"/>
            <a:ext cx="2804160" cy="276999"/>
          </a:xfrm>
        </p:spPr>
        <p:txBody>
          <a:bodyPr/>
          <a:lstStyle/>
          <a:p>
            <a:fld id="{D9DA1C6B-6470-47E0-95E6-4AD521EB928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11097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876300" cy="1233170"/>
          </a:xfrm>
          <a:custGeom>
            <a:avLst/>
            <a:gdLst/>
            <a:ahLst/>
            <a:cxnLst/>
            <a:rect l="l" t="t" r="r" b="b"/>
            <a:pathLst>
              <a:path w="876300" h="1233170">
                <a:moveTo>
                  <a:pt x="0" y="1232915"/>
                </a:moveTo>
                <a:lnTo>
                  <a:pt x="876300" y="1232915"/>
                </a:lnTo>
                <a:lnTo>
                  <a:pt x="876300" y="0"/>
                </a:lnTo>
                <a:lnTo>
                  <a:pt x="0" y="0"/>
                </a:lnTo>
                <a:lnTo>
                  <a:pt x="0" y="1232915"/>
                </a:lnTo>
                <a:close/>
              </a:path>
            </a:pathLst>
          </a:custGeom>
          <a:solidFill>
            <a:srgbClr val="1F4E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560831" y="379475"/>
            <a:ext cx="500380" cy="1583690"/>
          </a:xfrm>
          <a:custGeom>
            <a:avLst/>
            <a:gdLst/>
            <a:ahLst/>
            <a:cxnLst/>
            <a:rect l="l" t="t" r="r" b="b"/>
            <a:pathLst>
              <a:path w="500380" h="1583689">
                <a:moveTo>
                  <a:pt x="0" y="1583436"/>
                </a:moveTo>
                <a:lnTo>
                  <a:pt x="499872" y="1583436"/>
                </a:lnTo>
                <a:lnTo>
                  <a:pt x="499872" y="0"/>
                </a:lnTo>
                <a:lnTo>
                  <a:pt x="0" y="0"/>
                </a:lnTo>
                <a:lnTo>
                  <a:pt x="0" y="1583436"/>
                </a:lnTo>
                <a:close/>
              </a:path>
            </a:pathLst>
          </a:custGeom>
          <a:solidFill>
            <a:srgbClr val="FFD9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208963" y="2282698"/>
            <a:ext cx="9774072" cy="11226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1F4E7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145917" y="1968753"/>
            <a:ext cx="5900165" cy="16719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0" b="0" i="0">
                <a:solidFill>
                  <a:srgbClr val="1F4E79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7/20/2020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xStyles>
    <p:titleStyle>
      <a:lvl1pPr eaLnBrk="1" hangingPunct="1">
        <a:defRPr>
          <a:latin typeface="+mj-lt"/>
          <a:ea typeface="+mj-ea"/>
          <a:cs typeface="+mj-cs"/>
        </a:defRPr>
      </a:lvl1pPr>
    </p:titleStyle>
    <p:body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bodyStyle>
    <p:otherStyle>
      <a:lvl1pPr marL="0" eaLnBrk="1" hangingPunct="1">
        <a:defRPr>
          <a:latin typeface="+mn-lt"/>
          <a:ea typeface="+mn-ea"/>
          <a:cs typeface="+mn-cs"/>
        </a:defRPr>
      </a:lvl1pPr>
      <a:lvl2pPr marL="457200" eaLnBrk="1" hangingPunct="1">
        <a:defRPr>
          <a:latin typeface="+mn-lt"/>
          <a:ea typeface="+mn-ea"/>
          <a:cs typeface="+mn-cs"/>
        </a:defRPr>
      </a:lvl2pPr>
      <a:lvl3pPr marL="914400" eaLnBrk="1" hangingPunct="1">
        <a:defRPr>
          <a:latin typeface="+mn-lt"/>
          <a:ea typeface="+mn-ea"/>
          <a:cs typeface="+mn-cs"/>
        </a:defRPr>
      </a:lvl3pPr>
      <a:lvl4pPr marL="1371600" eaLnBrk="1" hangingPunct="1">
        <a:defRPr>
          <a:latin typeface="+mn-lt"/>
          <a:ea typeface="+mn-ea"/>
          <a:cs typeface="+mn-cs"/>
        </a:defRPr>
      </a:lvl4pPr>
      <a:lvl5pPr marL="1828800" eaLnBrk="1" hangingPunct="1">
        <a:defRPr>
          <a:latin typeface="+mn-lt"/>
          <a:ea typeface="+mn-ea"/>
          <a:cs typeface="+mn-cs"/>
        </a:defRPr>
      </a:lvl5pPr>
      <a:lvl6pPr marL="2286000" eaLnBrk="1" hangingPunct="1">
        <a:defRPr>
          <a:latin typeface="+mn-lt"/>
          <a:ea typeface="+mn-ea"/>
          <a:cs typeface="+mn-cs"/>
        </a:defRPr>
      </a:lvl6pPr>
      <a:lvl7pPr marL="2743200" eaLnBrk="1" hangingPunct="1">
        <a:defRPr>
          <a:latin typeface="+mn-lt"/>
          <a:ea typeface="+mn-ea"/>
          <a:cs typeface="+mn-cs"/>
        </a:defRPr>
      </a:lvl7pPr>
      <a:lvl8pPr marL="3200400" eaLnBrk="1" hangingPunct="1">
        <a:defRPr>
          <a:latin typeface="+mn-lt"/>
          <a:ea typeface="+mn-ea"/>
          <a:cs typeface="+mn-cs"/>
        </a:defRPr>
      </a:lvl8pPr>
      <a:lvl9pPr marL="3657600" eaLnBrk="1" hangingPunct="1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Luis.Henry.moya@Gmail.com" TargetMode="External"/><Relationship Id="rId2" Type="http://schemas.openxmlformats.org/officeDocument/2006/relationships/hyperlink" Target="mailto:Moya-l@javeriana.edu.co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843222" y="4280433"/>
            <a:ext cx="2495932" cy="16659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4816378" y="4261640"/>
            <a:ext cx="0" cy="215265"/>
          </a:xfrm>
          <a:custGeom>
            <a:avLst/>
            <a:gdLst/>
            <a:ahLst/>
            <a:cxnLst/>
            <a:rect l="l" t="t" r="r" b="b"/>
            <a:pathLst>
              <a:path h="215264">
                <a:moveTo>
                  <a:pt x="0" y="0"/>
                </a:moveTo>
                <a:lnTo>
                  <a:pt x="0" y="214846"/>
                </a:lnTo>
              </a:path>
            </a:pathLst>
          </a:custGeom>
          <a:ln w="10129">
            <a:solidFill>
              <a:srgbClr val="004E9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7373604" y="4268751"/>
            <a:ext cx="0" cy="215265"/>
          </a:xfrm>
          <a:custGeom>
            <a:avLst/>
            <a:gdLst/>
            <a:ahLst/>
            <a:cxnLst/>
            <a:rect l="l" t="t" r="r" b="b"/>
            <a:pathLst>
              <a:path h="215264">
                <a:moveTo>
                  <a:pt x="0" y="0"/>
                </a:moveTo>
                <a:lnTo>
                  <a:pt x="0" y="214846"/>
                </a:lnTo>
              </a:path>
            </a:pathLst>
          </a:custGeom>
          <a:ln w="10130">
            <a:solidFill>
              <a:srgbClr val="004E9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4823629" y="1200028"/>
            <a:ext cx="2539151" cy="276430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3750055" y="5680964"/>
            <a:ext cx="46882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0" dirty="0">
                <a:solidFill>
                  <a:srgbClr val="1F4E79"/>
                </a:solidFill>
                <a:latin typeface="Arial"/>
                <a:cs typeface="Arial"/>
              </a:rPr>
              <a:t>Facultad </a:t>
            </a:r>
            <a:r>
              <a:rPr sz="1800" spc="-85" dirty="0">
                <a:solidFill>
                  <a:srgbClr val="1F4E79"/>
                </a:solidFill>
                <a:latin typeface="Arial"/>
                <a:cs typeface="Arial"/>
              </a:rPr>
              <a:t>de </a:t>
            </a:r>
            <a:r>
              <a:rPr sz="1800" spc="-125" dirty="0">
                <a:solidFill>
                  <a:srgbClr val="1F4E79"/>
                </a:solidFill>
                <a:latin typeface="Arial"/>
                <a:cs typeface="Arial"/>
              </a:rPr>
              <a:t>Ciencias Económicas </a:t>
            </a:r>
            <a:r>
              <a:rPr sz="1800" spc="-90" dirty="0">
                <a:solidFill>
                  <a:srgbClr val="1F4E79"/>
                </a:solidFill>
                <a:latin typeface="Arial"/>
                <a:cs typeface="Arial"/>
              </a:rPr>
              <a:t>y</a:t>
            </a:r>
            <a:r>
              <a:rPr sz="1800" spc="25" dirty="0">
                <a:solidFill>
                  <a:srgbClr val="1F4E79"/>
                </a:solidFill>
                <a:latin typeface="Arial"/>
                <a:cs typeface="Arial"/>
              </a:rPr>
              <a:t> </a:t>
            </a:r>
            <a:r>
              <a:rPr sz="1800" spc="-65" dirty="0">
                <a:solidFill>
                  <a:srgbClr val="1F4E79"/>
                </a:solidFill>
                <a:latin typeface="Arial"/>
                <a:cs typeface="Arial"/>
              </a:rPr>
              <a:t>Administrativas</a:t>
            </a:r>
            <a:endParaRPr sz="1800">
              <a:latin typeface="Arial"/>
              <a:cs typeface="Arial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0"/>
            <a:ext cx="876300" cy="1233170"/>
          </a:xfrm>
          <a:custGeom>
            <a:avLst/>
            <a:gdLst/>
            <a:ahLst/>
            <a:cxnLst/>
            <a:rect l="l" t="t" r="r" b="b"/>
            <a:pathLst>
              <a:path w="876300" h="1233170">
                <a:moveTo>
                  <a:pt x="0" y="1232915"/>
                </a:moveTo>
                <a:lnTo>
                  <a:pt x="876300" y="1232915"/>
                </a:lnTo>
                <a:lnTo>
                  <a:pt x="876300" y="0"/>
                </a:lnTo>
                <a:lnTo>
                  <a:pt x="0" y="0"/>
                </a:lnTo>
                <a:lnTo>
                  <a:pt x="0" y="1232915"/>
                </a:lnTo>
                <a:close/>
              </a:path>
            </a:pathLst>
          </a:custGeom>
          <a:solidFill>
            <a:srgbClr val="1F4E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0831" y="379475"/>
            <a:ext cx="500380" cy="1583690"/>
          </a:xfrm>
          <a:custGeom>
            <a:avLst/>
            <a:gdLst/>
            <a:ahLst/>
            <a:cxnLst/>
            <a:rect l="l" t="t" r="r" b="b"/>
            <a:pathLst>
              <a:path w="500380" h="1583689">
                <a:moveTo>
                  <a:pt x="0" y="1583436"/>
                </a:moveTo>
                <a:lnTo>
                  <a:pt x="499872" y="1583436"/>
                </a:lnTo>
                <a:lnTo>
                  <a:pt x="499872" y="0"/>
                </a:lnTo>
                <a:lnTo>
                  <a:pt x="0" y="0"/>
                </a:lnTo>
                <a:lnTo>
                  <a:pt x="0" y="1583436"/>
                </a:lnTo>
                <a:close/>
              </a:path>
            </a:pathLst>
          </a:custGeom>
          <a:solidFill>
            <a:srgbClr val="FFD966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xfrm>
            <a:off x="155340" y="2259003"/>
            <a:ext cx="11881319" cy="25058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/>
            <a:r>
              <a:rPr lang="es-MX" sz="5400" b="1" spc="-434" dirty="0"/>
              <a:t>La gestión financiera  pública frente a las emergencias, sanitaria, económica, social y ecológica </a:t>
            </a:r>
            <a:endParaRPr lang="es-MX" sz="4800" b="1" spc="-315" dirty="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876300" cy="1233170"/>
          </a:xfrm>
          <a:custGeom>
            <a:avLst/>
            <a:gdLst/>
            <a:ahLst/>
            <a:cxnLst/>
            <a:rect l="l" t="t" r="r" b="b"/>
            <a:pathLst>
              <a:path w="876300" h="1233170">
                <a:moveTo>
                  <a:pt x="0" y="1232915"/>
                </a:moveTo>
                <a:lnTo>
                  <a:pt x="876300" y="1232915"/>
                </a:lnTo>
                <a:lnTo>
                  <a:pt x="876300" y="0"/>
                </a:lnTo>
                <a:lnTo>
                  <a:pt x="0" y="0"/>
                </a:lnTo>
                <a:lnTo>
                  <a:pt x="0" y="1232915"/>
                </a:lnTo>
                <a:close/>
              </a:path>
            </a:pathLst>
          </a:custGeom>
          <a:solidFill>
            <a:srgbClr val="1F4E7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60831" y="379475"/>
            <a:ext cx="500380" cy="1583690"/>
          </a:xfrm>
          <a:custGeom>
            <a:avLst/>
            <a:gdLst/>
            <a:ahLst/>
            <a:cxnLst/>
            <a:rect l="l" t="t" r="r" b="b"/>
            <a:pathLst>
              <a:path w="500380" h="1583689">
                <a:moveTo>
                  <a:pt x="0" y="1583436"/>
                </a:moveTo>
                <a:lnTo>
                  <a:pt x="499872" y="1583436"/>
                </a:lnTo>
                <a:lnTo>
                  <a:pt x="499872" y="0"/>
                </a:lnTo>
                <a:lnTo>
                  <a:pt x="0" y="0"/>
                </a:lnTo>
                <a:lnTo>
                  <a:pt x="0" y="1583436"/>
                </a:lnTo>
                <a:close/>
              </a:path>
            </a:pathLst>
          </a:custGeom>
          <a:solidFill>
            <a:srgbClr val="FFD9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3 CuadroTexto">
            <a:extLst>
              <a:ext uri="{FF2B5EF4-FFF2-40B4-BE49-F238E27FC236}">
                <a16:creationId xmlns:a16="http://schemas.microsoft.com/office/drawing/2014/main" id="{7939D718-B6E2-490D-8BF6-568ACFA45007}"/>
              </a:ext>
            </a:extLst>
          </p:cNvPr>
          <p:cNvSpPr txBox="1"/>
          <p:nvPr/>
        </p:nvSpPr>
        <p:spPr>
          <a:xfrm>
            <a:off x="9260042" y="4597385"/>
            <a:ext cx="281262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O" sz="1200" b="1" dirty="0">
                <a:solidFill>
                  <a:srgbClr val="003300"/>
                </a:solidFill>
              </a:rPr>
              <a:t>Luís Henry Moya Moreno</a:t>
            </a:r>
          </a:p>
          <a:p>
            <a:pPr algn="r"/>
            <a:r>
              <a:rPr lang="es-CO" sz="1050" dirty="0">
                <a:solidFill>
                  <a:srgbClr val="003300"/>
                </a:solidFill>
              </a:rPr>
              <a:t>Contador Público</a:t>
            </a:r>
          </a:p>
          <a:p>
            <a:pPr algn="r"/>
            <a:r>
              <a:rPr lang="es-CO" sz="1050" dirty="0">
                <a:solidFill>
                  <a:srgbClr val="003300"/>
                </a:solidFill>
              </a:rPr>
              <a:t>Coordinador Académico de la Especialización en Contabilidad Financiera Internacional</a:t>
            </a:r>
          </a:p>
          <a:p>
            <a:pPr algn="r"/>
            <a:r>
              <a:rPr lang="es-CO" sz="1050" dirty="0">
                <a:solidFill>
                  <a:srgbClr val="003300"/>
                </a:solidFill>
              </a:rPr>
              <a:t>Especialista en Auditoria Tributaria</a:t>
            </a:r>
          </a:p>
          <a:p>
            <a:pPr algn="r"/>
            <a:r>
              <a:rPr lang="es-CO" sz="1050" dirty="0">
                <a:solidFill>
                  <a:srgbClr val="003300"/>
                </a:solidFill>
              </a:rPr>
              <a:t>Maestría en Finanzas Corporativas</a:t>
            </a:r>
          </a:p>
          <a:p>
            <a:pPr algn="r"/>
            <a:r>
              <a:rPr lang="es-CO" sz="1050" dirty="0">
                <a:solidFill>
                  <a:srgbClr val="003300"/>
                </a:solidFill>
              </a:rPr>
              <a:t>Certificado ACCA</a:t>
            </a:r>
          </a:p>
          <a:p>
            <a:pPr algn="r"/>
            <a:r>
              <a:rPr lang="es-CO" sz="1050" dirty="0">
                <a:solidFill>
                  <a:srgbClr val="003300"/>
                </a:solidFill>
              </a:rPr>
              <a:t>Ex Consejero del Consejo Técnico de la Contaduría Pública</a:t>
            </a:r>
          </a:p>
          <a:p>
            <a:pPr algn="r"/>
            <a:r>
              <a:rPr lang="es-CO" sz="1050" dirty="0">
                <a:solidFill>
                  <a:srgbClr val="003300"/>
                </a:solidFill>
              </a:rPr>
              <a:t> Fue Miembro del Tribunal Disciplinario de JCC</a:t>
            </a:r>
          </a:p>
          <a:p>
            <a:pPr algn="r"/>
            <a:r>
              <a:rPr lang="es-CO" sz="1050" dirty="0">
                <a:solidFill>
                  <a:srgbClr val="003300"/>
                </a:solidFill>
                <a:hlinkClick r:id="rId2"/>
              </a:rPr>
              <a:t>Moya-l@javeriana.edu.co</a:t>
            </a:r>
            <a:endParaRPr lang="es-CO" sz="1050" dirty="0">
              <a:solidFill>
                <a:srgbClr val="003300"/>
              </a:solidFill>
            </a:endParaRPr>
          </a:p>
          <a:p>
            <a:pPr algn="r"/>
            <a:r>
              <a:rPr lang="es-CO" sz="1050" dirty="0">
                <a:solidFill>
                  <a:srgbClr val="003300"/>
                </a:solidFill>
                <a:hlinkClick r:id="rId3"/>
              </a:rPr>
              <a:t>Luis.Henry.moya@Gmail.com</a:t>
            </a:r>
            <a:endParaRPr lang="es-CO" sz="1050" dirty="0">
              <a:solidFill>
                <a:srgbClr val="003300"/>
              </a:solidFill>
            </a:endParaRPr>
          </a:p>
          <a:p>
            <a:pPr algn="r"/>
            <a:r>
              <a:rPr lang="es-CO" sz="1050" dirty="0">
                <a:solidFill>
                  <a:srgbClr val="003300"/>
                </a:solidFill>
              </a:rPr>
              <a:t>Celular 3174292865</a:t>
            </a:r>
          </a:p>
        </p:txBody>
      </p:sp>
      <p:pic>
        <p:nvPicPr>
          <p:cNvPr id="11" name="Picture 18">
            <a:extLst>
              <a:ext uri="{FF2B5EF4-FFF2-40B4-BE49-F238E27FC236}">
                <a16:creationId xmlns:a16="http://schemas.microsoft.com/office/drawing/2014/main" id="{14B7061E-FE44-4F70-AD4A-A89AB5EFD0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8448" y="4602735"/>
            <a:ext cx="227855" cy="234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bject 5">
            <a:extLst>
              <a:ext uri="{FF2B5EF4-FFF2-40B4-BE49-F238E27FC236}">
                <a16:creationId xmlns:a16="http://schemas.microsoft.com/office/drawing/2014/main" id="{3558BADF-A989-49DD-8B08-8EC72D8F3D62}"/>
              </a:ext>
            </a:extLst>
          </p:cNvPr>
          <p:cNvSpPr/>
          <p:nvPr/>
        </p:nvSpPr>
        <p:spPr>
          <a:xfrm>
            <a:off x="5351801" y="425444"/>
            <a:ext cx="1488395" cy="1615451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Rectángulo: esquinas redondeadas 8">
            <a:extLst>
              <a:ext uri="{FF2B5EF4-FFF2-40B4-BE49-F238E27FC236}">
                <a16:creationId xmlns:a16="http://schemas.microsoft.com/office/drawing/2014/main" id="{73BE0E80-96C0-493F-8837-460E76956A0D}"/>
              </a:ext>
            </a:extLst>
          </p:cNvPr>
          <p:cNvSpPr/>
          <p:nvPr/>
        </p:nvSpPr>
        <p:spPr>
          <a:xfrm>
            <a:off x="4835502" y="5772493"/>
            <a:ext cx="3024336" cy="504056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>
                <a:solidFill>
                  <a:schemeClr val="tx1"/>
                </a:solidFill>
              </a:rPr>
              <a:t>Mayo 19 de 2020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1AFECBE9-B404-4562-B12B-EDC9A9049B49}"/>
              </a:ext>
            </a:extLst>
          </p:cNvPr>
          <p:cNvSpPr txBox="1"/>
          <p:nvPr/>
        </p:nvSpPr>
        <p:spPr>
          <a:xfrm>
            <a:off x="384604" y="5060655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/>
              <a:t>AUDIRE</a:t>
            </a:r>
            <a:endParaRPr lang="es-CO" sz="3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3 CuadroTexto">
            <a:extLst>
              <a:ext uri="{FF2B5EF4-FFF2-40B4-BE49-F238E27FC236}">
                <a16:creationId xmlns:a16="http://schemas.microsoft.com/office/drawing/2014/main" id="{2DBB6DC0-7AE8-42FE-B44B-CAD259EE700C}"/>
              </a:ext>
            </a:extLst>
          </p:cNvPr>
          <p:cNvSpPr txBox="1"/>
          <p:nvPr/>
        </p:nvSpPr>
        <p:spPr>
          <a:xfrm>
            <a:off x="1343472" y="369531"/>
            <a:ext cx="10441160" cy="395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s-CO" sz="2400" b="1" dirty="0">
                <a:solidFill>
                  <a:srgbClr val="002060"/>
                </a:solidFill>
              </a:rPr>
              <a:t>ALGUNOS PRONUNCIAMIENTOS DE EMISORES INTERNACIONALES</a:t>
            </a:r>
          </a:p>
        </p:txBody>
      </p:sp>
      <p:cxnSp>
        <p:nvCxnSpPr>
          <p:cNvPr id="19" name="12 Conector recto">
            <a:extLst>
              <a:ext uri="{FF2B5EF4-FFF2-40B4-BE49-F238E27FC236}">
                <a16:creationId xmlns:a16="http://schemas.microsoft.com/office/drawing/2014/main" id="{666504FE-FDED-48B3-96A3-0749B0BA1B81}"/>
              </a:ext>
            </a:extLst>
          </p:cNvPr>
          <p:cNvCxnSpPr>
            <a:cxnSpLocks/>
          </p:cNvCxnSpPr>
          <p:nvPr/>
        </p:nvCxnSpPr>
        <p:spPr>
          <a:xfrm>
            <a:off x="1055440" y="980728"/>
            <a:ext cx="1108923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2BAC904-31EA-433B-8618-3B7A8024D0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6377"/>
            <a:ext cx="2804160" cy="276999"/>
          </a:xfrm>
        </p:spPr>
        <p:txBody>
          <a:bodyPr/>
          <a:lstStyle/>
          <a:p>
            <a:pPr algn="ctr"/>
            <a:r>
              <a:rPr lang="es-CO" i="1" dirty="0">
                <a:solidFill>
                  <a:schemeClr val="tx1"/>
                </a:solidFill>
              </a:rPr>
              <a:t>14/05/2020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A298814-258C-4C8C-B0ED-76D85A28B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5280" y="6536377"/>
            <a:ext cx="3901440" cy="276999"/>
          </a:xfrm>
        </p:spPr>
        <p:txBody>
          <a:bodyPr/>
          <a:lstStyle/>
          <a:p>
            <a:r>
              <a:rPr lang="es-CO" i="1" dirty="0">
                <a:solidFill>
                  <a:schemeClr val="tx1"/>
                </a:solidFill>
              </a:rPr>
              <a:t>Luís Henry Moya Moreno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E006A0E-7F16-4379-B95F-DAC9D99B0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78240" y="6536377"/>
            <a:ext cx="2804160" cy="276999"/>
          </a:xfrm>
        </p:spPr>
        <p:txBody>
          <a:bodyPr/>
          <a:lstStyle/>
          <a:p>
            <a:fld id="{D9DA1C6B-6470-47E0-95E6-4AD521EB9283}" type="slidenum">
              <a:rPr lang="es-CO" i="1" smtClean="0">
                <a:solidFill>
                  <a:schemeClr val="tx1"/>
                </a:solidFill>
              </a:rPr>
              <a:t>3</a:t>
            </a:fld>
            <a:endParaRPr lang="es-CO" i="1">
              <a:solidFill>
                <a:schemeClr val="tx1"/>
              </a:solidFill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5B3C480-953D-4BAC-B349-9E6C93F334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1021" y="1875965"/>
            <a:ext cx="3508336" cy="4444387"/>
          </a:xfrm>
          <a:prstGeom prst="rect">
            <a:avLst/>
          </a:prstGeom>
        </p:spPr>
      </p:pic>
      <p:pic>
        <p:nvPicPr>
          <p:cNvPr id="8" name="Imagen 7">
            <a:extLst>
              <a:ext uri="{FF2B5EF4-FFF2-40B4-BE49-F238E27FC236}">
                <a16:creationId xmlns:a16="http://schemas.microsoft.com/office/drawing/2014/main" id="{151314E7-207F-4568-B3B2-4912780B5A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0096" y="2212232"/>
            <a:ext cx="3989239" cy="3193564"/>
          </a:xfrm>
          <a:prstGeom prst="rect">
            <a:avLst/>
          </a:prstGeom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73C2D3B9-DD62-4724-883C-71CB3D4D7955}"/>
              </a:ext>
            </a:extLst>
          </p:cNvPr>
          <p:cNvSpPr txBox="1"/>
          <p:nvPr/>
        </p:nvSpPr>
        <p:spPr>
          <a:xfrm>
            <a:off x="1847528" y="1526771"/>
            <a:ext cx="3243595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b="1" i="1" dirty="0"/>
              <a:t>Emisor Internacional - IFAC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F59F7D7A-6598-4E90-96D4-254E2E19C5AE}"/>
              </a:ext>
            </a:extLst>
          </p:cNvPr>
          <p:cNvSpPr txBox="1"/>
          <p:nvPr/>
        </p:nvSpPr>
        <p:spPr>
          <a:xfrm>
            <a:off x="6952644" y="1727798"/>
            <a:ext cx="3901440" cy="3692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CO" b="1" i="1" dirty="0"/>
              <a:t>Emisor en Estados Unidos</a:t>
            </a:r>
          </a:p>
        </p:txBody>
      </p:sp>
    </p:spTree>
    <p:extLst>
      <p:ext uri="{BB962C8B-B14F-4D97-AF65-F5344CB8AC3E}">
        <p14:creationId xmlns:p14="http://schemas.microsoft.com/office/powerpoint/2010/main" val="2882819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3 CuadroTexto">
            <a:extLst>
              <a:ext uri="{FF2B5EF4-FFF2-40B4-BE49-F238E27FC236}">
                <a16:creationId xmlns:a16="http://schemas.microsoft.com/office/drawing/2014/main" id="{1E5CB441-62A5-4EE8-970C-9C47CAD12F70}"/>
              </a:ext>
            </a:extLst>
          </p:cNvPr>
          <p:cNvSpPr txBox="1"/>
          <p:nvPr/>
        </p:nvSpPr>
        <p:spPr>
          <a:xfrm>
            <a:off x="1343472" y="369531"/>
            <a:ext cx="10441160" cy="395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s-CO" sz="2400" b="1" dirty="0">
                <a:solidFill>
                  <a:srgbClr val="002060"/>
                </a:solidFill>
              </a:rPr>
              <a:t>ALGUNOS IMPACTOS DEL COVID-19 – Entidades Gubernamentales </a:t>
            </a:r>
          </a:p>
        </p:txBody>
      </p:sp>
      <p:cxnSp>
        <p:nvCxnSpPr>
          <p:cNvPr id="8" name="12 Conector recto">
            <a:extLst>
              <a:ext uri="{FF2B5EF4-FFF2-40B4-BE49-F238E27FC236}">
                <a16:creationId xmlns:a16="http://schemas.microsoft.com/office/drawing/2014/main" id="{6D40C328-14C6-4438-BEAC-A8D35B820794}"/>
              </a:ext>
            </a:extLst>
          </p:cNvPr>
          <p:cNvCxnSpPr>
            <a:cxnSpLocks/>
          </p:cNvCxnSpPr>
          <p:nvPr/>
        </p:nvCxnSpPr>
        <p:spPr>
          <a:xfrm>
            <a:off x="1055440" y="980728"/>
            <a:ext cx="1108923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72C2C632-0E32-4B56-95C7-B3989E8E7E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6377"/>
            <a:ext cx="2804160" cy="276999"/>
          </a:xfrm>
        </p:spPr>
        <p:txBody>
          <a:bodyPr/>
          <a:lstStyle/>
          <a:p>
            <a:pPr algn="ctr"/>
            <a:r>
              <a:rPr lang="es-CO" i="1" dirty="0">
                <a:solidFill>
                  <a:schemeClr val="tx1"/>
                </a:solidFill>
              </a:rPr>
              <a:t>14/05/2020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3CF7AA3-C7AB-427A-AC2E-83CCFD1BB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5280" y="6536377"/>
            <a:ext cx="3901440" cy="276999"/>
          </a:xfrm>
        </p:spPr>
        <p:txBody>
          <a:bodyPr/>
          <a:lstStyle/>
          <a:p>
            <a:r>
              <a:rPr lang="es-CO" i="1" dirty="0">
                <a:solidFill>
                  <a:schemeClr val="tx1"/>
                </a:solidFill>
              </a:rPr>
              <a:t>Luís Henry Moya Moreno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AF23E5A9-1A42-42CD-8046-3B890ED9B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78240" y="6536377"/>
            <a:ext cx="2804160" cy="276999"/>
          </a:xfrm>
        </p:spPr>
        <p:txBody>
          <a:bodyPr/>
          <a:lstStyle/>
          <a:p>
            <a:fld id="{D9DA1C6B-6470-47E0-95E6-4AD521EB9283}" type="slidenum">
              <a:rPr lang="es-CO" i="1" smtClean="0">
                <a:solidFill>
                  <a:schemeClr val="tx1"/>
                </a:solidFill>
              </a:rPr>
              <a:t>4</a:t>
            </a:fld>
            <a:endParaRPr lang="es-CO" i="1" dirty="0">
              <a:solidFill>
                <a:schemeClr val="tx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F7642207-DC9F-4A41-93B1-37E96F6D076A}"/>
              </a:ext>
            </a:extLst>
          </p:cNvPr>
          <p:cNvSpPr/>
          <p:nvPr/>
        </p:nvSpPr>
        <p:spPr>
          <a:xfrm>
            <a:off x="1503225" y="1259265"/>
            <a:ext cx="10225136" cy="646331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es-ES" b="1" cap="all" dirty="0"/>
              <a:t>CÓMO LA TRANSPARENCIA CONTABLE PUEDE AYUDAR CON LAS DECISIONES DIFÍCILES QUE TENEMOS POR DELANTE DESPUÉS DE COVID-19 (*)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FEAF14F6-6DA7-4373-B764-027309E913D8}"/>
              </a:ext>
            </a:extLst>
          </p:cNvPr>
          <p:cNvSpPr/>
          <p:nvPr/>
        </p:nvSpPr>
        <p:spPr>
          <a:xfrm>
            <a:off x="4367808" y="2132856"/>
            <a:ext cx="7209053" cy="843166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CO" sz="2400" dirty="0">
                <a:solidFill>
                  <a:schemeClr val="tx1"/>
                </a:solidFill>
              </a:rPr>
              <a:t> </a:t>
            </a:r>
            <a:r>
              <a:rPr lang="es-ES" sz="2400" dirty="0">
                <a:solidFill>
                  <a:schemeClr val="tx1"/>
                </a:solidFill>
              </a:rPr>
              <a:t>Contracción económica mundial del 3% sólo en 2020 (FMI)</a:t>
            </a:r>
            <a:endParaRPr lang="es-CO" sz="2400" dirty="0">
              <a:solidFill>
                <a:schemeClr val="tx1"/>
              </a:solidFill>
            </a:endParaRPr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5CD78162-3F00-4B7E-89AA-CBC6DD241A5F}"/>
              </a:ext>
            </a:extLst>
          </p:cNvPr>
          <p:cNvSpPr/>
          <p:nvPr/>
        </p:nvSpPr>
        <p:spPr>
          <a:xfrm>
            <a:off x="4367808" y="3175189"/>
            <a:ext cx="7209053" cy="843166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CO" sz="2400" dirty="0">
                <a:solidFill>
                  <a:schemeClr val="tx1"/>
                </a:solidFill>
              </a:rPr>
              <a:t> Disponibilidad de efectivo</a:t>
            </a:r>
          </a:p>
        </p:txBody>
      </p:sp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id="{E3BEB117-082D-43BE-9E27-5D95B7DA35D3}"/>
              </a:ext>
            </a:extLst>
          </p:cNvPr>
          <p:cNvSpPr/>
          <p:nvPr/>
        </p:nvSpPr>
        <p:spPr>
          <a:xfrm>
            <a:off x="4367808" y="4217522"/>
            <a:ext cx="7209053" cy="843166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CO" sz="2400" dirty="0">
                <a:solidFill>
                  <a:schemeClr val="tx1"/>
                </a:solidFill>
              </a:rPr>
              <a:t> </a:t>
            </a:r>
            <a:r>
              <a:rPr lang="es-ES" sz="2400" dirty="0">
                <a:solidFill>
                  <a:schemeClr val="tx1"/>
                </a:solidFill>
              </a:rPr>
              <a:t>Repercusiones profundas y duraderas en las finanzas públicas</a:t>
            </a:r>
            <a:endParaRPr lang="es-CO" sz="2400" dirty="0">
              <a:solidFill>
                <a:schemeClr val="tx1"/>
              </a:solidFill>
            </a:endParaRPr>
          </a:p>
        </p:txBody>
      </p:sp>
      <p:sp>
        <p:nvSpPr>
          <p:cNvPr id="15" name="Rectángulo: esquinas redondeadas 14">
            <a:extLst>
              <a:ext uri="{FF2B5EF4-FFF2-40B4-BE49-F238E27FC236}">
                <a16:creationId xmlns:a16="http://schemas.microsoft.com/office/drawing/2014/main" id="{B1163908-08CC-4C5A-87CC-70D286C0C8A5}"/>
              </a:ext>
            </a:extLst>
          </p:cNvPr>
          <p:cNvSpPr/>
          <p:nvPr/>
        </p:nvSpPr>
        <p:spPr>
          <a:xfrm>
            <a:off x="4367808" y="5259855"/>
            <a:ext cx="7209053" cy="843166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CO" sz="2400" dirty="0">
                <a:solidFill>
                  <a:schemeClr val="tx1"/>
                </a:solidFill>
              </a:rPr>
              <a:t> </a:t>
            </a:r>
            <a:r>
              <a:rPr lang="es-ES" sz="2400" dirty="0">
                <a:solidFill>
                  <a:schemeClr val="tx1"/>
                </a:solidFill>
              </a:rPr>
              <a:t>Finanzas públicas ya son una parte significativa de la economía de cada país</a:t>
            </a:r>
            <a:endParaRPr lang="es-CO" sz="2400" dirty="0">
              <a:solidFill>
                <a:schemeClr val="tx1"/>
              </a:solidFill>
            </a:endParaRP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C5FCBA0-E3DD-4972-8279-173A4133D84B}"/>
              </a:ext>
            </a:extLst>
          </p:cNvPr>
          <p:cNvSpPr txBox="1"/>
          <p:nvPr/>
        </p:nvSpPr>
        <p:spPr>
          <a:xfrm>
            <a:off x="292852" y="6263734"/>
            <a:ext cx="1213985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100" dirty="0"/>
              <a:t>(*) </a:t>
            </a:r>
            <a:r>
              <a:rPr lang="es-ES" sz="1100" i="1" dirty="0" err="1"/>
              <a:t>Public</a:t>
            </a:r>
            <a:r>
              <a:rPr lang="es-ES" sz="1100" i="1" dirty="0"/>
              <a:t> </a:t>
            </a:r>
            <a:r>
              <a:rPr lang="es-ES" sz="1100" i="1" dirty="0" err="1"/>
              <a:t>Finance</a:t>
            </a:r>
            <a:r>
              <a:rPr lang="es-ES" sz="1100" i="1" dirty="0"/>
              <a:t> Focus</a:t>
            </a:r>
            <a:r>
              <a:rPr lang="es-CO" sz="1100" i="1" dirty="0"/>
              <a:t> </a:t>
            </a:r>
            <a:r>
              <a:rPr lang="es-ES" sz="1100" i="1" dirty="0"/>
              <a:t>Por Ian </a:t>
            </a:r>
            <a:r>
              <a:rPr lang="es-ES" sz="1100" i="1" dirty="0" err="1"/>
              <a:t>Carruthers</a:t>
            </a:r>
            <a:r>
              <a:rPr lang="es-ES" sz="1100" i="1" dirty="0"/>
              <a:t>, Presidente de la IPSASB http://www.ipsasb.org/news-events/2020-04/how-accounting-transparency-can-help-tough-decisions-ahead-after-covid-19</a:t>
            </a:r>
            <a:endParaRPr lang="es-CO" sz="1100" i="1" dirty="0"/>
          </a:p>
        </p:txBody>
      </p:sp>
      <p:pic>
        <p:nvPicPr>
          <p:cNvPr id="2052" name="Picture 4" descr="Ver las imágenes de origen">
            <a:extLst>
              <a:ext uri="{FF2B5EF4-FFF2-40B4-BE49-F238E27FC236}">
                <a16:creationId xmlns:a16="http://schemas.microsoft.com/office/drawing/2014/main" id="{274D763E-B4E7-4A21-8389-A9DFFB10C7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838959"/>
            <a:ext cx="2822051" cy="181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Resultado de imagen de IMPACTOS DE COVID">
            <a:extLst>
              <a:ext uri="{FF2B5EF4-FFF2-40B4-BE49-F238E27FC236}">
                <a16:creationId xmlns:a16="http://schemas.microsoft.com/office/drawing/2014/main" id="{28821F3D-9CBE-4054-81A8-8065D07D54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2513213" y="3366553"/>
            <a:ext cx="1801091" cy="772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77953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3 CuadroTexto">
            <a:extLst>
              <a:ext uri="{FF2B5EF4-FFF2-40B4-BE49-F238E27FC236}">
                <a16:creationId xmlns:a16="http://schemas.microsoft.com/office/drawing/2014/main" id="{1E5CB441-62A5-4EE8-970C-9C47CAD12F70}"/>
              </a:ext>
            </a:extLst>
          </p:cNvPr>
          <p:cNvSpPr txBox="1"/>
          <p:nvPr/>
        </p:nvSpPr>
        <p:spPr>
          <a:xfrm>
            <a:off x="1343472" y="369531"/>
            <a:ext cx="10441160" cy="395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s-CO" sz="2400" b="1" dirty="0">
                <a:solidFill>
                  <a:srgbClr val="002060"/>
                </a:solidFill>
              </a:rPr>
              <a:t>EFECTOS DEL COVID-19 - Entidades Gubernamentales </a:t>
            </a:r>
          </a:p>
        </p:txBody>
      </p:sp>
      <p:cxnSp>
        <p:nvCxnSpPr>
          <p:cNvPr id="8" name="12 Conector recto">
            <a:extLst>
              <a:ext uri="{FF2B5EF4-FFF2-40B4-BE49-F238E27FC236}">
                <a16:creationId xmlns:a16="http://schemas.microsoft.com/office/drawing/2014/main" id="{6D40C328-14C6-4438-BEAC-A8D35B820794}"/>
              </a:ext>
            </a:extLst>
          </p:cNvPr>
          <p:cNvCxnSpPr>
            <a:cxnSpLocks/>
          </p:cNvCxnSpPr>
          <p:nvPr/>
        </p:nvCxnSpPr>
        <p:spPr>
          <a:xfrm>
            <a:off x="1055440" y="980728"/>
            <a:ext cx="1108923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72C2C632-0E32-4B56-95C7-B3989E8E7E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6377"/>
            <a:ext cx="2804160" cy="276999"/>
          </a:xfrm>
        </p:spPr>
        <p:txBody>
          <a:bodyPr/>
          <a:lstStyle/>
          <a:p>
            <a:pPr algn="ctr"/>
            <a:r>
              <a:rPr lang="es-CO" i="1" dirty="0">
                <a:solidFill>
                  <a:schemeClr val="tx1"/>
                </a:solidFill>
              </a:rPr>
              <a:t>14/05/2020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3CF7AA3-C7AB-427A-AC2E-83CCFD1BB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5280" y="6536377"/>
            <a:ext cx="3901440" cy="276999"/>
          </a:xfrm>
        </p:spPr>
        <p:txBody>
          <a:bodyPr/>
          <a:lstStyle/>
          <a:p>
            <a:r>
              <a:rPr lang="es-CO" i="1" dirty="0">
                <a:solidFill>
                  <a:schemeClr val="tx1"/>
                </a:solidFill>
              </a:rPr>
              <a:t>Luís Henry Moya Moreno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AF23E5A9-1A42-42CD-8046-3B890ED9B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78240" y="6536377"/>
            <a:ext cx="2804160" cy="276999"/>
          </a:xfrm>
        </p:spPr>
        <p:txBody>
          <a:bodyPr/>
          <a:lstStyle/>
          <a:p>
            <a:fld id="{D9DA1C6B-6470-47E0-95E6-4AD521EB9283}" type="slidenum">
              <a:rPr lang="es-CO" i="1" smtClean="0">
                <a:solidFill>
                  <a:schemeClr val="tx1"/>
                </a:solidFill>
              </a:rPr>
              <a:t>5</a:t>
            </a:fld>
            <a:endParaRPr lang="es-CO" i="1">
              <a:solidFill>
                <a:schemeClr val="tx1"/>
              </a:solidFill>
            </a:endParaRPr>
          </a:p>
        </p:txBody>
      </p:sp>
      <p:pic>
        <p:nvPicPr>
          <p:cNvPr id="1026" name="Picture 2" descr="Resultado de imagen de COVID-19 IPSASB">
            <a:extLst>
              <a:ext uri="{FF2B5EF4-FFF2-40B4-BE49-F238E27FC236}">
                <a16:creationId xmlns:a16="http://schemas.microsoft.com/office/drawing/2014/main" id="{23D4BC13-D71F-413A-9028-D8C812AE00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469" y="3167825"/>
            <a:ext cx="3268221" cy="197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F7642207-DC9F-4A41-93B1-37E96F6D076A}"/>
              </a:ext>
            </a:extLst>
          </p:cNvPr>
          <p:cNvSpPr/>
          <p:nvPr/>
        </p:nvSpPr>
        <p:spPr>
          <a:xfrm>
            <a:off x="1503225" y="1259265"/>
            <a:ext cx="10225136" cy="70788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 sz="2000" b="1" dirty="0"/>
              <a:t>La pandemia COVID-19 y las intervenciones gubernamentales para mitigar sus efectos tienen tanto resultados financieros inmediatos como en Impactos 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FEAF14F6-6DA7-4373-B764-027309E913D8}"/>
              </a:ext>
            </a:extLst>
          </p:cNvPr>
          <p:cNvSpPr/>
          <p:nvPr/>
        </p:nvSpPr>
        <p:spPr>
          <a:xfrm>
            <a:off x="5744213" y="2132856"/>
            <a:ext cx="5832648" cy="843166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CO" sz="3200" dirty="0">
                <a:solidFill>
                  <a:schemeClr val="tx1"/>
                </a:solidFill>
              </a:rPr>
              <a:t> Intervenciones fiscales </a:t>
            </a:r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5CD78162-3F00-4B7E-89AA-CBC6DD241A5F}"/>
              </a:ext>
            </a:extLst>
          </p:cNvPr>
          <p:cNvSpPr/>
          <p:nvPr/>
        </p:nvSpPr>
        <p:spPr>
          <a:xfrm>
            <a:off x="5744213" y="3175189"/>
            <a:ext cx="5832648" cy="843166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CO" sz="3200" dirty="0">
                <a:solidFill>
                  <a:schemeClr val="tx1"/>
                </a:solidFill>
              </a:rPr>
              <a:t> Informes de alta calidad</a:t>
            </a:r>
          </a:p>
        </p:txBody>
      </p:sp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id="{E3BEB117-082D-43BE-9E27-5D95B7DA35D3}"/>
              </a:ext>
            </a:extLst>
          </p:cNvPr>
          <p:cNvSpPr/>
          <p:nvPr/>
        </p:nvSpPr>
        <p:spPr>
          <a:xfrm>
            <a:off x="5744213" y="4217522"/>
            <a:ext cx="5832648" cy="843166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CO" sz="3200" dirty="0">
                <a:solidFill>
                  <a:schemeClr val="tx1"/>
                </a:solidFill>
              </a:rPr>
              <a:t> Mejora la transparencia</a:t>
            </a:r>
          </a:p>
        </p:txBody>
      </p:sp>
      <p:sp>
        <p:nvSpPr>
          <p:cNvPr id="15" name="Rectángulo: esquinas redondeadas 14">
            <a:extLst>
              <a:ext uri="{FF2B5EF4-FFF2-40B4-BE49-F238E27FC236}">
                <a16:creationId xmlns:a16="http://schemas.microsoft.com/office/drawing/2014/main" id="{B1163908-08CC-4C5A-87CC-70D286C0C8A5}"/>
              </a:ext>
            </a:extLst>
          </p:cNvPr>
          <p:cNvSpPr/>
          <p:nvPr/>
        </p:nvSpPr>
        <p:spPr>
          <a:xfrm>
            <a:off x="5744213" y="5259855"/>
            <a:ext cx="5832648" cy="843166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CO" sz="3200" dirty="0">
                <a:solidFill>
                  <a:schemeClr val="tx1"/>
                </a:solidFill>
              </a:rPr>
              <a:t> Abordar el impacto  en el balance de la pandemia</a:t>
            </a:r>
          </a:p>
        </p:txBody>
      </p:sp>
    </p:spTree>
    <p:extLst>
      <p:ext uri="{BB962C8B-B14F-4D97-AF65-F5344CB8AC3E}">
        <p14:creationId xmlns:p14="http://schemas.microsoft.com/office/powerpoint/2010/main" val="1734396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3 CuadroTexto">
            <a:extLst>
              <a:ext uri="{FF2B5EF4-FFF2-40B4-BE49-F238E27FC236}">
                <a16:creationId xmlns:a16="http://schemas.microsoft.com/office/drawing/2014/main" id="{1E5CB441-62A5-4EE8-970C-9C47CAD12F70}"/>
              </a:ext>
            </a:extLst>
          </p:cNvPr>
          <p:cNvSpPr txBox="1"/>
          <p:nvPr/>
        </p:nvSpPr>
        <p:spPr>
          <a:xfrm>
            <a:off x="1343472" y="369531"/>
            <a:ext cx="10441160" cy="395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s-CO" sz="2400" b="1" dirty="0">
                <a:solidFill>
                  <a:srgbClr val="002060"/>
                </a:solidFill>
              </a:rPr>
              <a:t>EFECTOS DEL COVID-19 - Entidades Gubernamentales </a:t>
            </a:r>
          </a:p>
        </p:txBody>
      </p:sp>
      <p:cxnSp>
        <p:nvCxnSpPr>
          <p:cNvPr id="8" name="12 Conector recto">
            <a:extLst>
              <a:ext uri="{FF2B5EF4-FFF2-40B4-BE49-F238E27FC236}">
                <a16:creationId xmlns:a16="http://schemas.microsoft.com/office/drawing/2014/main" id="{6D40C328-14C6-4438-BEAC-A8D35B820794}"/>
              </a:ext>
            </a:extLst>
          </p:cNvPr>
          <p:cNvCxnSpPr>
            <a:cxnSpLocks/>
          </p:cNvCxnSpPr>
          <p:nvPr/>
        </p:nvCxnSpPr>
        <p:spPr>
          <a:xfrm>
            <a:off x="1055440" y="980728"/>
            <a:ext cx="1108923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72C2C632-0E32-4B56-95C7-B3989E8E7E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6377"/>
            <a:ext cx="2804160" cy="276999"/>
          </a:xfrm>
        </p:spPr>
        <p:txBody>
          <a:bodyPr/>
          <a:lstStyle/>
          <a:p>
            <a:pPr algn="ctr"/>
            <a:r>
              <a:rPr lang="es-CO" i="1" dirty="0">
                <a:solidFill>
                  <a:schemeClr val="tx1"/>
                </a:solidFill>
              </a:rPr>
              <a:t>14/05/2020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3CF7AA3-C7AB-427A-AC2E-83CCFD1BB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5280" y="6536377"/>
            <a:ext cx="3901440" cy="276999"/>
          </a:xfrm>
        </p:spPr>
        <p:txBody>
          <a:bodyPr/>
          <a:lstStyle/>
          <a:p>
            <a:r>
              <a:rPr lang="es-CO" i="1" dirty="0">
                <a:solidFill>
                  <a:schemeClr val="tx1"/>
                </a:solidFill>
              </a:rPr>
              <a:t>Luís Henry Moya Moreno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AF23E5A9-1A42-42CD-8046-3B890ED9B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78240" y="6536377"/>
            <a:ext cx="2804160" cy="276999"/>
          </a:xfrm>
        </p:spPr>
        <p:txBody>
          <a:bodyPr/>
          <a:lstStyle/>
          <a:p>
            <a:fld id="{D9DA1C6B-6470-47E0-95E6-4AD521EB9283}" type="slidenum">
              <a:rPr lang="es-CO" i="1" smtClean="0">
                <a:solidFill>
                  <a:schemeClr val="tx1"/>
                </a:solidFill>
              </a:rPr>
              <a:t>6</a:t>
            </a:fld>
            <a:endParaRPr lang="es-CO" i="1">
              <a:solidFill>
                <a:schemeClr val="tx1"/>
              </a:solidFill>
            </a:endParaRPr>
          </a:p>
        </p:txBody>
      </p:sp>
      <p:pic>
        <p:nvPicPr>
          <p:cNvPr id="1026" name="Picture 2" descr="Resultado de imagen de COVID-19 IPSASB">
            <a:extLst>
              <a:ext uri="{FF2B5EF4-FFF2-40B4-BE49-F238E27FC236}">
                <a16:creationId xmlns:a16="http://schemas.microsoft.com/office/drawing/2014/main" id="{23D4BC13-D71F-413A-9028-D8C812AE00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469" y="3167825"/>
            <a:ext cx="3268221" cy="1970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1">
            <a:extLst>
              <a:ext uri="{FF2B5EF4-FFF2-40B4-BE49-F238E27FC236}">
                <a16:creationId xmlns:a16="http://schemas.microsoft.com/office/drawing/2014/main" id="{F7642207-DC9F-4A41-93B1-37E96F6D076A}"/>
              </a:ext>
            </a:extLst>
          </p:cNvPr>
          <p:cNvSpPr/>
          <p:nvPr/>
        </p:nvSpPr>
        <p:spPr>
          <a:xfrm>
            <a:off x="1503225" y="1259265"/>
            <a:ext cx="10225136" cy="70788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s-CO" sz="2000" b="1" dirty="0"/>
              <a:t>La pandemia COVID-19 y las intervenciones gubernamentales para mitigar sus efectos tienen tanto resultados financieros inmediatos como en Impactos 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FEAF14F6-6DA7-4373-B764-027309E913D8}"/>
              </a:ext>
            </a:extLst>
          </p:cNvPr>
          <p:cNvSpPr/>
          <p:nvPr/>
        </p:nvSpPr>
        <p:spPr>
          <a:xfrm>
            <a:off x="5702884" y="2240393"/>
            <a:ext cx="5832648" cy="843166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s-CO" sz="3200" dirty="0">
                <a:solidFill>
                  <a:schemeClr val="tx1"/>
                </a:solidFill>
              </a:rPr>
              <a:t>Impulso Principio de devengo</a:t>
            </a:r>
          </a:p>
        </p:txBody>
      </p:sp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5CD78162-3F00-4B7E-89AA-CBC6DD241A5F}"/>
              </a:ext>
            </a:extLst>
          </p:cNvPr>
          <p:cNvSpPr/>
          <p:nvPr/>
        </p:nvSpPr>
        <p:spPr>
          <a:xfrm>
            <a:off x="5744213" y="3175189"/>
            <a:ext cx="5832648" cy="843166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CO" sz="3200" dirty="0">
                <a:solidFill>
                  <a:schemeClr val="tx1"/>
                </a:solidFill>
              </a:rPr>
              <a:t> Análisis de IPSAS con impacto</a:t>
            </a:r>
          </a:p>
        </p:txBody>
      </p:sp>
      <p:sp>
        <p:nvSpPr>
          <p:cNvPr id="14" name="Rectángulo: esquinas redondeadas 13">
            <a:extLst>
              <a:ext uri="{FF2B5EF4-FFF2-40B4-BE49-F238E27FC236}">
                <a16:creationId xmlns:a16="http://schemas.microsoft.com/office/drawing/2014/main" id="{E3BEB117-082D-43BE-9E27-5D95B7DA35D3}"/>
              </a:ext>
            </a:extLst>
          </p:cNvPr>
          <p:cNvSpPr/>
          <p:nvPr/>
        </p:nvSpPr>
        <p:spPr>
          <a:xfrm>
            <a:off x="5744213" y="4217522"/>
            <a:ext cx="5832648" cy="843166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CO" sz="3200" dirty="0">
                <a:solidFill>
                  <a:schemeClr val="tx1"/>
                </a:solidFill>
              </a:rPr>
              <a:t> Mejora la transparencia</a:t>
            </a:r>
          </a:p>
        </p:txBody>
      </p:sp>
      <p:sp>
        <p:nvSpPr>
          <p:cNvPr id="15" name="Rectángulo: esquinas redondeadas 14">
            <a:extLst>
              <a:ext uri="{FF2B5EF4-FFF2-40B4-BE49-F238E27FC236}">
                <a16:creationId xmlns:a16="http://schemas.microsoft.com/office/drawing/2014/main" id="{B1163908-08CC-4C5A-87CC-70D286C0C8A5}"/>
              </a:ext>
            </a:extLst>
          </p:cNvPr>
          <p:cNvSpPr/>
          <p:nvPr/>
        </p:nvSpPr>
        <p:spPr>
          <a:xfrm>
            <a:off x="5744213" y="5259855"/>
            <a:ext cx="5832648" cy="843166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s-CO" sz="3200" dirty="0">
                <a:solidFill>
                  <a:schemeClr val="tx1"/>
                </a:solidFill>
              </a:rPr>
              <a:t> Abordar el impacto  en el balance de la pandemia</a:t>
            </a:r>
          </a:p>
        </p:txBody>
      </p:sp>
    </p:spTree>
    <p:extLst>
      <p:ext uri="{BB962C8B-B14F-4D97-AF65-F5344CB8AC3E}">
        <p14:creationId xmlns:p14="http://schemas.microsoft.com/office/powerpoint/2010/main" val="2658716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3 CuadroTexto">
            <a:extLst>
              <a:ext uri="{FF2B5EF4-FFF2-40B4-BE49-F238E27FC236}">
                <a16:creationId xmlns:a16="http://schemas.microsoft.com/office/drawing/2014/main" id="{2DBB6DC0-7AE8-42FE-B44B-CAD259EE700C}"/>
              </a:ext>
            </a:extLst>
          </p:cNvPr>
          <p:cNvSpPr txBox="1"/>
          <p:nvPr/>
        </p:nvSpPr>
        <p:spPr>
          <a:xfrm>
            <a:off x="1343472" y="369531"/>
            <a:ext cx="10441160" cy="3951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0000"/>
              </a:lnSpc>
            </a:pPr>
            <a:r>
              <a:rPr lang="es-CO" sz="2400" b="1" dirty="0">
                <a:solidFill>
                  <a:srgbClr val="002060"/>
                </a:solidFill>
              </a:rPr>
              <a:t>PRINCIPALES TIPOS DE INTERVENCIONES GUBERNAMENTALES</a:t>
            </a:r>
          </a:p>
        </p:txBody>
      </p:sp>
      <p:cxnSp>
        <p:nvCxnSpPr>
          <p:cNvPr id="19" name="12 Conector recto">
            <a:extLst>
              <a:ext uri="{FF2B5EF4-FFF2-40B4-BE49-F238E27FC236}">
                <a16:creationId xmlns:a16="http://schemas.microsoft.com/office/drawing/2014/main" id="{666504FE-FDED-48B3-96A3-0749B0BA1B81}"/>
              </a:ext>
            </a:extLst>
          </p:cNvPr>
          <p:cNvCxnSpPr>
            <a:cxnSpLocks/>
          </p:cNvCxnSpPr>
          <p:nvPr/>
        </p:nvCxnSpPr>
        <p:spPr>
          <a:xfrm>
            <a:off x="1055440" y="980728"/>
            <a:ext cx="11089232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2BAC904-31EA-433B-8618-3B7A8024D0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6377"/>
            <a:ext cx="2804160" cy="276999"/>
          </a:xfrm>
        </p:spPr>
        <p:txBody>
          <a:bodyPr/>
          <a:lstStyle/>
          <a:p>
            <a:pPr algn="ctr"/>
            <a:r>
              <a:rPr lang="es-CO" i="1" dirty="0">
                <a:solidFill>
                  <a:schemeClr val="tx1"/>
                </a:solidFill>
              </a:rPr>
              <a:t>14/05/2020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A298814-258C-4C8C-B0ED-76D85A28BA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45280" y="6536377"/>
            <a:ext cx="3901440" cy="276999"/>
          </a:xfrm>
        </p:spPr>
        <p:txBody>
          <a:bodyPr/>
          <a:lstStyle/>
          <a:p>
            <a:r>
              <a:rPr lang="es-CO" i="1" dirty="0">
                <a:solidFill>
                  <a:schemeClr val="tx1"/>
                </a:solidFill>
              </a:rPr>
              <a:t>Luís Henry Moya Moreno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E006A0E-7F16-4379-B95F-DAC9D99B0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78240" y="6536377"/>
            <a:ext cx="2804160" cy="276999"/>
          </a:xfrm>
        </p:spPr>
        <p:txBody>
          <a:bodyPr/>
          <a:lstStyle/>
          <a:p>
            <a:fld id="{D9DA1C6B-6470-47E0-95E6-4AD521EB9283}" type="slidenum">
              <a:rPr lang="es-CO" i="1" smtClean="0">
                <a:solidFill>
                  <a:schemeClr val="tx1"/>
                </a:solidFill>
              </a:rPr>
              <a:t>7</a:t>
            </a:fld>
            <a:endParaRPr lang="es-CO" i="1">
              <a:solidFill>
                <a:schemeClr val="tx1"/>
              </a:solidFill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CD0A1977-6684-4D5A-8DE1-46AF50A4EE61}"/>
              </a:ext>
            </a:extLst>
          </p:cNvPr>
          <p:cNvSpPr/>
          <p:nvPr/>
        </p:nvSpPr>
        <p:spPr>
          <a:xfrm>
            <a:off x="1343472" y="980728"/>
            <a:ext cx="1058517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sz="2000" dirty="0"/>
              <a:t>Las intervenciones gubernamentales difieren según la jurisdicción, pero generalmente se dividen en las siguientes categorías: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sz="2000" dirty="0"/>
              <a:t>Dirigir el gasto público, incluida la atención a los más afectados por la pandemia, limitando la propagación de COVID-19 </a:t>
            </a:r>
            <a:r>
              <a:rPr lang="es-CO" sz="2000" b="1" u="sng" dirty="0"/>
              <a:t>mediante pruebas y el suministro de equipos</a:t>
            </a:r>
            <a:r>
              <a:rPr lang="es-CO" sz="2000" dirty="0"/>
              <a:t>, asegurando que se mantengan las cadenas de suministro, y que las personas y los hogares adherirse a las regulaciones gubernamentales;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sz="2000" dirty="0"/>
              <a:t>Apoyo a las personas, incluyendo aumentos en el </a:t>
            </a:r>
            <a:r>
              <a:rPr lang="es-CO" sz="2000" b="1" u="sng" dirty="0"/>
              <a:t>acceso a beneficios sociales</a:t>
            </a:r>
            <a:r>
              <a:rPr lang="es-CO" sz="2000" dirty="0"/>
              <a:t>, como prestaciones de desempleo, retrasos en los plazos de </a:t>
            </a:r>
            <a:r>
              <a:rPr lang="es-CO" sz="2000" b="1" u="sng" dirty="0"/>
              <a:t>pago de impuestos y aplazamientos </a:t>
            </a:r>
            <a:r>
              <a:rPr lang="es-CO" sz="2000" dirty="0"/>
              <a:t>de impuestos plazos;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sz="2000" dirty="0"/>
              <a:t>Apoyo a las empresas y otras entidades del sector público, </a:t>
            </a:r>
            <a:r>
              <a:rPr lang="es-CO" sz="2000" b="1" u="sng" dirty="0"/>
              <a:t>incluyendo subvenciones, préstamos, inversiones, compras de activos en dificultades y desgravación fiscal</a:t>
            </a:r>
            <a:r>
              <a:rPr lang="es-CO" sz="2000" dirty="0"/>
              <a:t>; Y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O" sz="2000" b="1" u="sng" dirty="0"/>
              <a:t>Apoyo a los sistemas financieros</a:t>
            </a:r>
            <a:r>
              <a:rPr lang="es-CO" sz="2000" dirty="0"/>
              <a:t>, incluidos los instrumentos de política monetaria, como la reducción de los tasas de interés y la compra de bonos del gobierno y otros valores respaldados por el gobierno.</a:t>
            </a:r>
          </a:p>
          <a:p>
            <a:r>
              <a:rPr lang="es-CO" sz="2000" dirty="0"/>
              <a:t>Independientemente del tipo de intervención COVID-19, es importante que los gobiernos consideren la impacto en sus </a:t>
            </a:r>
            <a:r>
              <a:rPr lang="es-CO" sz="2000" b="1" u="sng" dirty="0"/>
              <a:t>estados de situación financiera y desempeño financiero</a:t>
            </a:r>
            <a:r>
              <a:rPr lang="es-CO" sz="2000" dirty="0"/>
              <a:t>. Es importante para la decisión tener información financiera actualizada con el fin de comprender la capacidad disponible para intervenciones tanto durante la pandemia como sus secuelas.</a:t>
            </a:r>
          </a:p>
        </p:txBody>
      </p:sp>
    </p:spTree>
    <p:extLst>
      <p:ext uri="{BB962C8B-B14F-4D97-AF65-F5344CB8AC3E}">
        <p14:creationId xmlns:p14="http://schemas.microsoft.com/office/powerpoint/2010/main" val="39502863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80246" y="5461812"/>
            <a:ext cx="2077720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b="1" spc="-165" dirty="0">
                <a:solidFill>
                  <a:srgbClr val="1F4E79"/>
                </a:solidFill>
                <a:latin typeface="Trebuchet MS"/>
                <a:cs typeface="Trebuchet MS"/>
              </a:rPr>
              <a:t>GR</a:t>
            </a:r>
            <a:r>
              <a:rPr sz="4400" b="1" spc="-204" dirty="0">
                <a:solidFill>
                  <a:srgbClr val="1F4E79"/>
                </a:solidFill>
                <a:latin typeface="Trebuchet MS"/>
                <a:cs typeface="Trebuchet MS"/>
              </a:rPr>
              <a:t>A</a:t>
            </a:r>
            <a:r>
              <a:rPr sz="4400" b="1" spc="-180" dirty="0">
                <a:solidFill>
                  <a:srgbClr val="1F4E79"/>
                </a:solidFill>
                <a:latin typeface="Trebuchet MS"/>
                <a:cs typeface="Trebuchet MS"/>
              </a:rPr>
              <a:t>CIAS</a:t>
            </a:r>
            <a:endParaRPr sz="4400">
              <a:latin typeface="Trebuchet MS"/>
              <a:cs typeface="Trebuchet MS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76300" y="5849111"/>
            <a:ext cx="7511415" cy="0"/>
          </a:xfrm>
          <a:custGeom>
            <a:avLst/>
            <a:gdLst/>
            <a:ahLst/>
            <a:cxnLst/>
            <a:rect l="l" t="t" r="r" b="b"/>
            <a:pathLst>
              <a:path w="7511415">
                <a:moveTo>
                  <a:pt x="7510907" y="0"/>
                </a:moveTo>
                <a:lnTo>
                  <a:pt x="0" y="0"/>
                </a:lnTo>
              </a:path>
            </a:pathLst>
          </a:custGeom>
          <a:ln w="6096">
            <a:solidFill>
              <a:srgbClr val="001F5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040043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Presentación Pereira y Barranquilla - 3 de julio de 2019-I</Template>
  <TotalTime>5944</TotalTime>
  <Words>539</Words>
  <Application>Microsoft Office PowerPoint</Application>
  <PresentationFormat>Panorámica</PresentationFormat>
  <Paragraphs>60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Clara Emilia Cortés Garnica</dc:creator>
  <cp:lastModifiedBy>Hernando Bermúdez Gómez</cp:lastModifiedBy>
  <cp:revision>103</cp:revision>
  <dcterms:created xsi:type="dcterms:W3CDTF">2019-07-26T20:04:25Z</dcterms:created>
  <dcterms:modified xsi:type="dcterms:W3CDTF">2020-07-20T21:42:04Z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2019-04-08T00:00:00Z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2019-05-09T00:00:00Z</vt:filetime>
  </property>
</Properties>
</file>