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23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2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9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7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9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76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3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8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3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8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0B2C1-967E-46EF-9458-70D8667DCE34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AADE6-7979-4D3A-9EBD-9B7AC63CBAE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2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edeelectronica.minhacienda.gov.co/SedeElectronica/#no-back-butto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DGPPN – MHCP ante Emergencia COVID - 19</a:t>
            </a:r>
            <a:endParaRPr lang="en-U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864076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Pontificia Universidad Javeriana, Facultad de Ciencias Económicas y Administrativas </a:t>
            </a:r>
          </a:p>
          <a:p>
            <a:r>
              <a:rPr lang="es-ES" dirty="0" smtClean="0"/>
              <a:t>Departamento de Ciencias Contables</a:t>
            </a:r>
          </a:p>
          <a:p>
            <a:r>
              <a:rPr lang="es-ES" sz="2000" dirty="0" smtClean="0"/>
              <a:t>Encuentro virtual (conversatorio) en el espacio </a:t>
            </a:r>
            <a:r>
              <a:rPr lang="es-ES" b="1" dirty="0" err="1" smtClean="0"/>
              <a:t>Audire</a:t>
            </a:r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r>
              <a:rPr lang="es-ES" b="1" dirty="0"/>
              <a:t>M</a:t>
            </a:r>
            <a:r>
              <a:rPr lang="es-ES" b="1" dirty="0" smtClean="0"/>
              <a:t>artes 19 de mayo 2020. 6 pm a 8 pm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74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s-ES" b="1" dirty="0" smtClean="0"/>
              <a:t>7. Cuál es el impacto que ven para las finanzas públicas del país.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s-ES" dirty="0" smtClean="0"/>
              <a:t> El impacto negativo es considerable en términos de presupuesto público 2020 en la medida que:</a:t>
            </a:r>
          </a:p>
          <a:p>
            <a:pPr lvl="1" fontAlgn="base"/>
            <a:r>
              <a:rPr lang="es-ES" dirty="0" smtClean="0"/>
              <a:t>Se registra una caída del recaudo tributario, de renta petrolera, de ingresos de los establecimientos públicos</a:t>
            </a:r>
          </a:p>
          <a:p>
            <a:pPr lvl="1" fontAlgn="base"/>
            <a:r>
              <a:rPr lang="es-ES" dirty="0" smtClean="0"/>
              <a:t>Esto supone ajustes en el nivel de gastos autorizado por el Congreso, que no será necesariamente el aprobado en la ley anual.</a:t>
            </a:r>
          </a:p>
          <a:p>
            <a:pPr fontAlgn="base"/>
            <a:r>
              <a:rPr lang="es-ES" dirty="0" smtClean="0"/>
              <a:t>El proceso de programación se torna incierto porque:</a:t>
            </a:r>
          </a:p>
          <a:p>
            <a:pPr lvl="1" fontAlgn="base"/>
            <a:r>
              <a:rPr lang="es-ES" dirty="0" smtClean="0"/>
              <a:t>Se debe determinar que políticas en curso continúan</a:t>
            </a:r>
          </a:p>
          <a:p>
            <a:pPr lvl="1" fontAlgn="base"/>
            <a:r>
              <a:rPr lang="es-ES" dirty="0" smtClean="0"/>
              <a:t>Como se mantendrán los nuevos requerimientos de gastos en sectores sociales por las nuevas exigencias sociales de funcionamiento cotidiano.</a:t>
            </a:r>
          </a:p>
          <a:p>
            <a:pPr lvl="1" fontAlgn="base"/>
            <a:r>
              <a:rPr lang="es-ES" dirty="0" smtClean="0"/>
              <a:t>El nivel de endeudamiento en  2020 de emergencia exige reducciones adicionales en los niveles de gasto público a partir de 2021</a:t>
            </a:r>
          </a:p>
          <a:p>
            <a:pPr lvl="1" fontAlgn="base"/>
            <a:r>
              <a:rPr lang="es-ES" dirty="0" smtClean="0"/>
              <a:t>Las proyecciones de recuperación económica exigen comportamientos del gastos público consistentes con el nuevo ciclo económico.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939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268" y="1000990"/>
            <a:ext cx="9896431" cy="500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03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Decreto 519 de 2020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r>
              <a:rPr lang="es-ES" dirty="0" smtClean="0"/>
              <a:t>Con Decreto 444 de 2020, se crea el Fondo de Mitigación de Emergencias -  FOME, para atender necesidades en salud, afectaciones a la actividad productiva y el mantenimiento del empleo y el crecimiento, generados por la emergencia</a:t>
            </a:r>
          </a:p>
          <a:p>
            <a:r>
              <a:rPr lang="es-ES" dirty="0" smtClean="0"/>
              <a:t>Mediante Decreto 519 de 2020 adicionó el PGN 2020 en </a:t>
            </a:r>
            <a:r>
              <a:rPr lang="es-ES" b="1" dirty="0" smtClean="0"/>
              <a:t>$15,1 </a:t>
            </a:r>
            <a:r>
              <a:rPr lang="es-ES" dirty="0" smtClean="0"/>
              <a:t>billones, </a:t>
            </a:r>
          </a:p>
          <a:p>
            <a:pPr lvl="1"/>
            <a:r>
              <a:rPr lang="es-ES" dirty="0" smtClean="0"/>
              <a:t>Fuentes de ingresos en calidad de préstamos a la Nación de recursos acumulados en</a:t>
            </a:r>
          </a:p>
          <a:p>
            <a:pPr lvl="2"/>
            <a:r>
              <a:rPr lang="es-ES" dirty="0" smtClean="0"/>
              <a:t> el Fondo de Ahorro y Estabilización – FAE del Sistema General de Regalías hasta $12,1 billones y </a:t>
            </a:r>
          </a:p>
          <a:p>
            <a:pPr lvl="2"/>
            <a:r>
              <a:rPr lang="es-ES" dirty="0" smtClean="0"/>
              <a:t>el Fondo Nacional de Pensiones de las Entidades Territoriales-FONPET de $3 billones.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67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Decreto 522 de 2020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32412"/>
            <a:ext cx="10515600" cy="4844552"/>
          </a:xfrm>
        </p:spPr>
        <p:txBody>
          <a:bodyPr>
            <a:normAutofit fontScale="92500" lnSpcReduction="10000"/>
          </a:bodyPr>
          <a:lstStyle/>
          <a:p>
            <a:r>
              <a:rPr lang="es-CO" dirty="0" smtClean="0"/>
              <a:t>El Decreto </a:t>
            </a:r>
            <a:r>
              <a:rPr lang="es-CO" dirty="0"/>
              <a:t>492 de 2020, </a:t>
            </a:r>
            <a:r>
              <a:rPr lang="es-CO" dirty="0" smtClean="0"/>
              <a:t>estableció </a:t>
            </a:r>
            <a:r>
              <a:rPr lang="es-CO" dirty="0"/>
              <a:t>medidas para el fortalecimiento del Fondo Nacional de </a:t>
            </a:r>
            <a:r>
              <a:rPr lang="es-CO" dirty="0" err="1"/>
              <a:t>Garantías</a:t>
            </a:r>
            <a:r>
              <a:rPr lang="es-CO" dirty="0"/>
              <a:t> - FNG, y </a:t>
            </a:r>
            <a:r>
              <a:rPr lang="es-CO" dirty="0" smtClean="0"/>
              <a:t>ordenó </a:t>
            </a:r>
            <a:r>
              <a:rPr lang="es-CO" dirty="0"/>
              <a:t>la capitalización del FNG con el propósito de respaldar garantías de los sectores, productos o segmentos económicos de personas naturales y jurídicas afectados por las adversidades de la emergencia sanitaria. </a:t>
            </a:r>
            <a:endParaRPr lang="es-CO" dirty="0" smtClean="0"/>
          </a:p>
          <a:p>
            <a:r>
              <a:rPr lang="es-ES" dirty="0" smtClean="0"/>
              <a:t>Decreto 522 de 2020 adicionó el PGN de 2020 en $</a:t>
            </a:r>
            <a:r>
              <a:rPr lang="es-ES" b="1" dirty="0" smtClean="0"/>
              <a:t>3,25</a:t>
            </a:r>
            <a:r>
              <a:rPr lang="es-ES" dirty="0" smtClean="0"/>
              <a:t> billones destinados a la capitalización del FNG.</a:t>
            </a:r>
          </a:p>
          <a:p>
            <a:r>
              <a:rPr lang="es-CO" dirty="0" smtClean="0"/>
              <a:t>La </a:t>
            </a:r>
            <a:r>
              <a:rPr lang="es-CO" dirty="0"/>
              <a:t>fuente de financiación de esta operación proviene de los excedentes de capital y dividendos de las entidades estatales que hagan parte de la rama ejecutiva del orden nacional, en los montos que determine el gobierno nacional, </a:t>
            </a:r>
            <a:r>
              <a:rPr lang="es-CO" dirty="0" smtClean="0"/>
              <a:t>incluyendo;</a:t>
            </a:r>
          </a:p>
          <a:p>
            <a:pPr lvl="1"/>
            <a:r>
              <a:rPr lang="es-CO" dirty="0" smtClean="0"/>
              <a:t> $2,6 billones de FDN y </a:t>
            </a:r>
          </a:p>
          <a:p>
            <a:pPr lvl="1"/>
            <a:r>
              <a:rPr lang="es-CO" dirty="0" smtClean="0"/>
              <a:t>$0,65 de </a:t>
            </a:r>
            <a:r>
              <a:rPr lang="es-CO" dirty="0" err="1"/>
              <a:t>Findeter</a:t>
            </a:r>
            <a:r>
              <a:rPr lang="es-CO" dirty="0"/>
              <a:t>, el Fondo Nacional del Ahorro y el Grupo Bicentenario S.AS., entre </a:t>
            </a:r>
            <a:r>
              <a:rPr lang="es-CO" dirty="0" smtClean="0"/>
              <a:t>otros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706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Decreto 572 de 2020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Decreto </a:t>
            </a:r>
            <a:r>
              <a:rPr lang="es-CO" dirty="0"/>
              <a:t>562 de 2020 </a:t>
            </a:r>
            <a:r>
              <a:rPr lang="es-CO" dirty="0" smtClean="0"/>
              <a:t> </a:t>
            </a:r>
            <a:r>
              <a:rPr lang="es-CO" dirty="0"/>
              <a:t>ordenó </a:t>
            </a:r>
            <a:r>
              <a:rPr lang="es-CO" dirty="0" smtClean="0"/>
              <a:t>inversión </a:t>
            </a:r>
            <a:r>
              <a:rPr lang="es-CO" dirty="0"/>
              <a:t>obligatoria, a cargo de los establecimientos de crédito, en los títulos de deuda pública interna denominados Títulos de Solidaridad – </a:t>
            </a:r>
            <a:r>
              <a:rPr lang="es-CO" b="1" dirty="0"/>
              <a:t>TDS</a:t>
            </a:r>
            <a:r>
              <a:rPr lang="es-CO" dirty="0"/>
              <a:t>. Se estimó que el monto máximo que se podrá obtener con esta medida asciende a $</a:t>
            </a:r>
            <a:r>
              <a:rPr lang="es-CO" b="1" dirty="0"/>
              <a:t>9.811,3</a:t>
            </a:r>
            <a:r>
              <a:rPr lang="es-CO" dirty="0"/>
              <a:t> </a:t>
            </a:r>
            <a:r>
              <a:rPr lang="es-CO" dirty="0" smtClean="0"/>
              <a:t>mm, </a:t>
            </a:r>
          </a:p>
          <a:p>
            <a:r>
              <a:rPr lang="es-CO" dirty="0" smtClean="0"/>
              <a:t>Así, se </a:t>
            </a:r>
            <a:r>
              <a:rPr lang="es-CO" dirty="0"/>
              <a:t>adicionó al PGN de 2020 mediante Decreto 572 de 2020 como fuente de recursos adicional del FOME.</a:t>
            </a:r>
            <a:endParaRPr lang="en-US" dirty="0"/>
          </a:p>
          <a:p>
            <a:r>
              <a:rPr lang="es-CO" dirty="0"/>
              <a:t>Por otra parte, dentro del PGN </a:t>
            </a:r>
            <a:r>
              <a:rPr lang="es-CO" dirty="0" smtClean="0"/>
              <a:t> </a:t>
            </a:r>
            <a:r>
              <a:rPr lang="es-CO" dirty="0"/>
              <a:t>2020 se han realizado traslados entre y al interior de los sectores por $</a:t>
            </a:r>
            <a:r>
              <a:rPr lang="es-CO" b="1" dirty="0"/>
              <a:t>900,4</a:t>
            </a:r>
            <a:r>
              <a:rPr lang="es-CO" dirty="0"/>
              <a:t> </a:t>
            </a:r>
            <a:r>
              <a:rPr lang="es-CO" dirty="0" smtClean="0"/>
              <a:t>mm </a:t>
            </a:r>
            <a:r>
              <a:rPr lang="es-CO" dirty="0"/>
              <a:t>para la atención de la emergencia.</a:t>
            </a:r>
            <a:endParaRPr lang="en-US" dirty="0"/>
          </a:p>
          <a:p>
            <a:endParaRPr lang="en-U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838200" y="4702629"/>
            <a:ext cx="10515600" cy="26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7250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Temario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s-ES" b="1" dirty="0" smtClean="0"/>
              <a:t>Entidades invitadas</a:t>
            </a:r>
            <a:r>
              <a:rPr lang="es-ES" dirty="0" smtClean="0"/>
              <a:t>: del sector </a:t>
            </a:r>
            <a:r>
              <a:rPr lang="es-ES" dirty="0"/>
              <a:t>público que tienen relación con la Gestión Financiera Pública en las distintas áreas de su acción (Política macroeconómica, Presupuesto, Contabilidad, Auditoría Gubernamental y Control), </a:t>
            </a:r>
            <a:endParaRPr lang="es-ES" dirty="0" smtClean="0"/>
          </a:p>
          <a:p>
            <a:pPr fontAlgn="base"/>
            <a:r>
              <a:rPr lang="es-ES" b="1" dirty="0" smtClean="0"/>
              <a:t>Participación </a:t>
            </a:r>
            <a:r>
              <a:rPr lang="es-ES" b="1" dirty="0"/>
              <a:t>abierta</a:t>
            </a:r>
            <a:r>
              <a:rPr lang="es-ES" dirty="0"/>
              <a:t> a estudiantes, profesionales y el público en general, para lo cual se extiende una cordial invitación de participación y que nos acompañe en el encuentro como ponente. </a:t>
            </a:r>
            <a:endParaRPr lang="es-ES" dirty="0" smtClean="0"/>
          </a:p>
          <a:p>
            <a:pPr fontAlgn="base"/>
            <a:r>
              <a:rPr lang="es-ES" dirty="0" smtClean="0"/>
              <a:t>Espacio: 10 </a:t>
            </a:r>
            <a:r>
              <a:rPr lang="es-ES" dirty="0"/>
              <a:t>a 12 minutos para comentar </a:t>
            </a:r>
            <a:r>
              <a:rPr lang="es-ES" dirty="0" smtClean="0"/>
              <a:t>sobre: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cómo </a:t>
            </a:r>
            <a:r>
              <a:rPr lang="es-ES" dirty="0"/>
              <a:t>en esta emergencia económica y sanitaria la entidad que representa ha participado, 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cómo </a:t>
            </a:r>
            <a:r>
              <a:rPr lang="es-ES" dirty="0"/>
              <a:t>han enfrentado el proceso, 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cómo </a:t>
            </a:r>
            <a:r>
              <a:rPr lang="es-ES" dirty="0"/>
              <a:t>se han acomodado en sus funciones, cómo han desarrollado sus actividades para cumplir cada uno sus funciones, 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qué </a:t>
            </a:r>
            <a:r>
              <a:rPr lang="es-ES" dirty="0"/>
              <a:t>regulación se ha expedido</a:t>
            </a:r>
            <a:r>
              <a:rPr lang="es-ES" dirty="0" smtClean="0"/>
              <a:t>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 </a:t>
            </a:r>
            <a:r>
              <a:rPr lang="es-ES" dirty="0"/>
              <a:t>dificultades que han tenido que enfrentar y 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cómo </a:t>
            </a:r>
            <a:r>
              <a:rPr lang="es-ES" dirty="0"/>
              <a:t>avanza el proceso en general, y finalmente, 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cuál </a:t>
            </a:r>
            <a:r>
              <a:rPr lang="es-ES" dirty="0"/>
              <a:t>es el impacto que ven para las finanzas públicas del país.</a:t>
            </a:r>
          </a:p>
          <a:p>
            <a:pPr fontAlgn="base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030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es-ES" b="1" dirty="0" smtClean="0"/>
              <a:t>Cómo en esta emergencia económica y sanitaria la entidad que representa ha participado</a:t>
            </a:r>
            <a:r>
              <a:rPr lang="es-ES" dirty="0" smtClean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s-ES" dirty="0" smtClean="0"/>
              <a:t>Constitución Política establece que no habrá ingreso ni gasto que no figure en el presupuesto</a:t>
            </a:r>
          </a:p>
          <a:p>
            <a:pPr fontAlgn="base"/>
            <a:r>
              <a:rPr lang="es-ES" dirty="0" smtClean="0"/>
              <a:t>Decreto 417 /2020 establece la necesidad de incorporación de las medidas en el presupuesto.</a:t>
            </a:r>
          </a:p>
          <a:p>
            <a:pPr fontAlgn="base"/>
            <a:r>
              <a:rPr lang="es-ES" dirty="0" smtClean="0"/>
              <a:t>Se han expedido 4 decretos de adición al presupuesto </a:t>
            </a:r>
            <a:r>
              <a:rPr lang="es-ES" dirty="0" smtClean="0"/>
              <a:t>519,  </a:t>
            </a:r>
            <a:r>
              <a:rPr lang="es-ES" dirty="0" smtClean="0"/>
              <a:t>522, </a:t>
            </a:r>
            <a:r>
              <a:rPr lang="es-ES" dirty="0" smtClean="0"/>
              <a:t>571 y  572</a:t>
            </a:r>
            <a:endParaRPr lang="es-ES" dirty="0" smtClean="0"/>
          </a:p>
          <a:p>
            <a:pPr fontAlgn="base"/>
            <a:r>
              <a:rPr lang="es-ES" dirty="0" smtClean="0"/>
              <a:t>Se ha efectuado distribuciones del presupuesto del FOME a las entidades del PGN para su ejecución</a:t>
            </a:r>
          </a:p>
          <a:p>
            <a:pPr fontAlgn="base"/>
            <a:r>
              <a:rPr lang="es-ES" dirty="0" smtClean="0"/>
              <a:t>Como Secretaria del CONFIS se han  tramitado</a:t>
            </a:r>
          </a:p>
          <a:p>
            <a:pPr lvl="1" fontAlgn="base"/>
            <a:r>
              <a:rPr lang="es-ES" dirty="0" smtClean="0"/>
              <a:t> los ajustes al Plan Financiero asociados a la emergencia</a:t>
            </a:r>
          </a:p>
          <a:p>
            <a:pPr lvl="1" fontAlgn="base"/>
            <a:r>
              <a:rPr lang="es-ES" dirty="0" smtClean="0"/>
              <a:t>Las solicitudes de diferimiento arancelarios para permitir las importaciones de elementos requeridos por el sector salud y las industrias relacionadas con implementos y accesorios.</a:t>
            </a:r>
          </a:p>
          <a:p>
            <a:pPr lvl="1" fontAlgn="base"/>
            <a:endParaRPr lang="es-ES" dirty="0" smtClean="0"/>
          </a:p>
          <a:p>
            <a:pPr fontAlgn="base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5566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ES" dirty="0" smtClean="0"/>
              <a:t>2. </a:t>
            </a:r>
            <a:r>
              <a:rPr lang="es-ES" b="1" dirty="0" smtClean="0"/>
              <a:t>Cómo han enfrentado el proceso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s-ES" dirty="0" smtClean="0"/>
              <a:t>La DGPPN ha asistido al resto de alto gobierno respecto de las características requeridas para las adiciones presupuestales dentro de los decretos que establecen fuentes de financiación y ordenan gasto público.</a:t>
            </a:r>
          </a:p>
          <a:p>
            <a:pPr fontAlgn="base"/>
            <a:r>
              <a:rPr lang="es-ES" dirty="0" smtClean="0"/>
              <a:t>Se ha asistido a las entidades ejecutoras respecto de los procedimientos y mecanismos exigidos para la ejecución.</a:t>
            </a:r>
          </a:p>
          <a:p>
            <a:pPr fontAlgn="base"/>
            <a:r>
              <a:rPr lang="es-ES" dirty="0" smtClean="0"/>
              <a:t>Se ha dado prelación de trámite a las solicitudes relacionadas con la emergencia.</a:t>
            </a:r>
          </a:p>
          <a:p>
            <a:pPr fontAlgn="base"/>
            <a:r>
              <a:rPr lang="es-ES" dirty="0" smtClean="0"/>
              <a:t>Se ha continuado con el trámite de solicitudes de la entidades en procesos presupuestales que garanticen continuidad en la prestación de servicios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203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6565"/>
            <a:ext cx="10515600" cy="1325563"/>
          </a:xfrm>
        </p:spPr>
        <p:txBody>
          <a:bodyPr>
            <a:normAutofit fontScale="90000"/>
          </a:bodyPr>
          <a:lstStyle/>
          <a:p>
            <a:pPr fontAlgn="base"/>
            <a:r>
              <a:rPr lang="es-ES" dirty="0" smtClean="0"/>
              <a:t>3. </a:t>
            </a:r>
            <a:r>
              <a:rPr lang="es-ES" b="1" dirty="0" smtClean="0"/>
              <a:t>cómo se han acomodado en sus funciones, cómo han desarrollado sus actividades para cumplir cada uno sus funciones</a:t>
            </a:r>
            <a:r>
              <a:rPr lang="es-ES" dirty="0" smtClean="0"/>
              <a:t>,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24743"/>
            <a:ext cx="10515600" cy="461118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s-ES" dirty="0" smtClean="0"/>
              <a:t>Se activo en un 100% el trabajo en casa</a:t>
            </a:r>
          </a:p>
          <a:p>
            <a:pPr fontAlgn="base"/>
            <a:r>
              <a:rPr lang="es-ES" dirty="0" smtClean="0"/>
              <a:t>Se adoptó la recepción, trámite y respuesta digital de todas las solicitudes y trámites. </a:t>
            </a:r>
          </a:p>
          <a:p>
            <a:pPr fontAlgn="base"/>
            <a:r>
              <a:rPr lang="es-ES" dirty="0" smtClean="0"/>
              <a:t>Política de cero papel al 100%</a:t>
            </a:r>
          </a:p>
          <a:p>
            <a:pPr fontAlgn="base"/>
            <a:r>
              <a:rPr lang="es-ES" dirty="0" smtClean="0"/>
              <a:t>Realización de reuniones de coordinación y desarrollo de temas en curso mediante canales digitales.</a:t>
            </a:r>
          </a:p>
          <a:p>
            <a:pPr fontAlgn="base"/>
            <a:r>
              <a:rPr lang="es-ES" dirty="0" smtClean="0"/>
              <a:t>Se facilitaron algunos equipos al personal priorizando según disponibilidad y condiciones efectivas de trabajo en casa.</a:t>
            </a:r>
          </a:p>
          <a:p>
            <a:pPr fontAlgn="base"/>
            <a:r>
              <a:rPr lang="es-ES" dirty="0" smtClean="0"/>
              <a:t>Se contó con el apoyo directo de la Dirección de Tecnología del MHCP.</a:t>
            </a:r>
          </a:p>
          <a:p>
            <a:pPr fontAlgn="base"/>
            <a:r>
              <a:rPr lang="es-ES" dirty="0" smtClean="0"/>
              <a:t>El personal de la DGPPN ha respondido con diligencia ante las exigencias adicionales que impone la emergencia, como ya lo ha hecho en ocasiones anteriores en su historia.</a:t>
            </a:r>
          </a:p>
        </p:txBody>
      </p:sp>
    </p:spTree>
    <p:extLst>
      <p:ext uri="{BB962C8B-B14F-4D97-AF65-F5344CB8AC3E}">
        <p14:creationId xmlns:p14="http://schemas.microsoft.com/office/powerpoint/2010/main" val="87499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69182"/>
            <a:ext cx="10515600" cy="1325563"/>
          </a:xfrm>
        </p:spPr>
        <p:txBody>
          <a:bodyPr/>
          <a:lstStyle/>
          <a:p>
            <a:pPr fontAlgn="base"/>
            <a:r>
              <a:rPr lang="es-ES" b="1" dirty="0" smtClean="0"/>
              <a:t>4. Qué regulación se ha expedido</a:t>
            </a:r>
            <a:br>
              <a:rPr lang="es-ES" b="1" dirty="0" smtClean="0"/>
            </a:br>
            <a:endParaRPr lang="es-ES" b="1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2697" y="953589"/>
            <a:ext cx="11456125" cy="572153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s-ES" dirty="0" smtClean="0"/>
              <a:t> Dentro del Decreto xxx se establecen dos artículos facultativos a la DGPPN para permitir incorporación de recursos, </a:t>
            </a:r>
            <a:r>
              <a:rPr lang="es-ES" dirty="0" err="1" smtClean="0"/>
              <a:t>redireccionamiento</a:t>
            </a:r>
            <a:r>
              <a:rPr lang="es-ES" dirty="0" smtClean="0"/>
              <a:t> de los mismos y atención de los gastos requeridos. Decreto </a:t>
            </a:r>
            <a:r>
              <a:rPr lang="es-ES" dirty="0" smtClean="0"/>
              <a:t>571 </a:t>
            </a:r>
            <a:r>
              <a:rPr lang="es-ES" dirty="0" smtClean="0"/>
              <a:t>/</a:t>
            </a:r>
            <a:r>
              <a:rPr lang="es-ES" dirty="0" smtClean="0"/>
              <a:t>2020</a:t>
            </a:r>
          </a:p>
          <a:p>
            <a:pPr fontAlgn="base"/>
            <a:endParaRPr lang="es-ES" dirty="0" smtClean="0"/>
          </a:p>
          <a:p>
            <a:pPr lvl="1" fontAlgn="base"/>
            <a:r>
              <a:rPr lang="es-ES" b="1" dirty="0"/>
              <a:t>Artículo 6. Facultad de destinar ingresos y rentas del Presupuesto General de la Nación durante la vigencia fiscal 2020 para hacer frente a la Emergencia. </a:t>
            </a:r>
            <a:r>
              <a:rPr lang="es-ES" dirty="0"/>
              <a:t>Los ingresos y rentas del Presupuesto Nacional y de los presupuestos de los Establecimientos Públicos del orden nacional o asimilados por la ley a éstos, incluidos los fondos especiales y las contribuciones parafiscales que administran los órganos que hacen parte del Presupuesto General de la Nación podrán ser destinados a la atención de los gastos que se requieran durante la vigencia de fiscal 2020 para hacer frente a la Emergencia Económica, Social y Ecológica declarada mediante el Decreto 417 del 17 de marzo 2020 y contrarrestar la extensión de sus efectos sociales y económicos. </a:t>
            </a:r>
            <a:endParaRPr lang="es-ES" dirty="0" smtClean="0"/>
          </a:p>
          <a:p>
            <a:pPr lvl="1" fontAlgn="base"/>
            <a:r>
              <a:rPr lang="es-ES" b="1" dirty="0" smtClean="0"/>
              <a:t>Parágrafo</a:t>
            </a:r>
            <a:r>
              <a:rPr lang="es-ES" b="1" dirty="0"/>
              <a:t>.</a:t>
            </a:r>
            <a:r>
              <a:rPr lang="es-ES" dirty="0"/>
              <a:t> La facultad que se establece en el presente artículo en ningún caso podrá extenderse a los ingresos y rentas que tengan una destinación específica establecida por la Constitución Política. </a:t>
            </a:r>
            <a:endParaRPr lang="es-ES" dirty="0" smtClean="0"/>
          </a:p>
          <a:p>
            <a:pPr lvl="1" fontAlgn="base"/>
            <a:endParaRPr lang="es-ES" dirty="0"/>
          </a:p>
          <a:p>
            <a:pPr lvl="1" fontAlgn="base"/>
            <a:r>
              <a:rPr lang="es-ES" b="1" dirty="0" smtClean="0"/>
              <a:t>Artículo </a:t>
            </a:r>
            <a:r>
              <a:rPr lang="es-ES" b="1" dirty="0"/>
              <a:t>7. Convenios interadministrativos con el Ministerio de Hacienda y Crédito Público. </a:t>
            </a:r>
            <a:r>
              <a:rPr lang="es-ES" dirty="0"/>
              <a:t>Se autoriza a las secciones y entidades que hacen parte del Presupuesto General de la Nación para que de su presupuesto de funcionamiento o inversión, durante la presente vigencia fiscal, realicen convenios interadministrativos con el Ministerio de Hacienda y Crédito Público como administrador del Fondo de Mitigación de Emergencias - FOME, con el fin de trasladar recursos que permitan atender las medidas necesarias para hacer frente a la Emergencia Económica, Social y Ecológica declarada mediante el Decreto 417 del 17 de marzo de 2020 y contrarrestar la extensión de sus efectos sociales y </a:t>
            </a:r>
            <a:r>
              <a:rPr lang="es-ES" dirty="0" smtClean="0"/>
              <a:t>económicos.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2697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fontAlgn="base"/>
            <a:r>
              <a:rPr lang="es-ES" b="1" dirty="0" smtClean="0"/>
              <a:t>4. Qué regulación se ha expedido</a:t>
            </a:r>
            <a:br>
              <a:rPr lang="es-ES" b="1" dirty="0" smtClean="0"/>
            </a:br>
            <a:endParaRPr lang="es-ES" b="1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83771"/>
            <a:ext cx="10515600" cy="6074229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s-ES" dirty="0" smtClean="0"/>
              <a:t>Se </a:t>
            </a:r>
            <a:r>
              <a:rPr lang="es-ES" dirty="0" smtClean="0"/>
              <a:t>expide la circular 11 / 2020 con instrucciones sobre procedimiento de trámites durante la situación de emergencia</a:t>
            </a:r>
            <a:r>
              <a:rPr lang="es-ES" dirty="0" smtClean="0"/>
              <a:t>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Da </a:t>
            </a:r>
            <a:r>
              <a:rPr lang="es-ES" dirty="0"/>
              <a:t>prioridad a los trámites relacionados con el Estado de Emergencia Económica, Social y Ecológica para garantizar su atención oportuna.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Todo </a:t>
            </a:r>
            <a:r>
              <a:rPr lang="es-ES" dirty="0"/>
              <a:t>trámite solicitado debe registrarse obligatoriamente a través de la sede </a:t>
            </a:r>
            <a:r>
              <a:rPr lang="es-ES" dirty="0" err="1"/>
              <a:t>electrónca</a:t>
            </a:r>
            <a:r>
              <a:rPr lang="es-ES" dirty="0"/>
              <a:t> SITPRES que viene en operación desde el 2018 y su uso es obligatorio </a:t>
            </a:r>
            <a:r>
              <a:rPr lang="es-ES" dirty="0" smtClean="0"/>
              <a:t>. </a:t>
            </a:r>
            <a:r>
              <a:rPr lang="es-ES" dirty="0" smtClean="0">
                <a:hlinkClick r:id="rId2"/>
              </a:rPr>
              <a:t>https</a:t>
            </a:r>
            <a:r>
              <a:rPr lang="es-ES" dirty="0">
                <a:hlinkClick r:id="rId2"/>
              </a:rPr>
              <a:t>://sedeelectronica.minhacienda.gov.co/SedeElectronica/#</a:t>
            </a:r>
            <a:r>
              <a:rPr lang="es-ES" dirty="0" smtClean="0">
                <a:hlinkClick r:id="rId2"/>
              </a:rPr>
              <a:t>no-back-button</a:t>
            </a:r>
            <a:endParaRPr lang="es-ES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Dentro </a:t>
            </a:r>
            <a:r>
              <a:rPr lang="es-ES" dirty="0"/>
              <a:t>de la sede electrónica se podrán radicar documentos diferentes a los trámites presupuestales, en la opción  PQRSD (Peticiones, Quejas, Reclamos </a:t>
            </a:r>
            <a:r>
              <a:rPr lang="es-ES" dirty="0" err="1"/>
              <a:t>etc</a:t>
            </a:r>
            <a:r>
              <a:rPr lang="es-ES" dirty="0"/>
              <a:t>) y/o Radicación de Documentos - Radicación Comunicaciones - Diferentes a PQRSD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Los </a:t>
            </a:r>
            <a:r>
              <a:rPr lang="es-ES" dirty="0"/>
              <a:t>trámites de Actos Administrativos que requieran de la firma para su aprobación por parte de la DGPPN, serán remitidos en archivo </a:t>
            </a:r>
            <a:r>
              <a:rPr lang="es-ES" dirty="0" smtClean="0"/>
              <a:t>Word, </a:t>
            </a:r>
            <a:r>
              <a:rPr lang="es-ES" dirty="0"/>
              <a:t>se realizará firma electrónica en formato PDF del mismo, que se adjuntará a la respuesta.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Las </a:t>
            </a:r>
            <a:r>
              <a:rPr lang="es-ES" dirty="0"/>
              <a:t>solicitudes de trámites no relacionadas directamente con la emergencia serán atendidas escalonadamente, en la medida que se regularice el acceso remoto de los servidores públicos de la </a:t>
            </a:r>
            <a:r>
              <a:rPr lang="es-ES" dirty="0" smtClean="0"/>
              <a:t>DGPPN.</a:t>
            </a:r>
            <a:endParaRPr lang="es-ES" dirty="0"/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Se consideran </a:t>
            </a:r>
            <a:r>
              <a:rPr lang="es-ES" dirty="0"/>
              <a:t>las solicitudes de trámites que se requieran para el buen funcionamiento de la entidad y continuidad en la prestación del servicio.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No modificar </a:t>
            </a:r>
            <a:r>
              <a:rPr lang="es-ES" dirty="0"/>
              <a:t>fecha prevista de cargue </a:t>
            </a:r>
            <a:r>
              <a:rPr lang="es-ES" dirty="0" smtClean="0"/>
              <a:t>de </a:t>
            </a:r>
            <a:r>
              <a:rPr lang="es-ES" dirty="0"/>
              <a:t>anteproyectos </a:t>
            </a:r>
            <a:r>
              <a:rPr lang="es-ES" dirty="0" smtClean="0"/>
              <a:t>2021 por </a:t>
            </a:r>
            <a:r>
              <a:rPr lang="es-ES" dirty="0"/>
              <a:t>no </a:t>
            </a:r>
            <a:r>
              <a:rPr lang="es-ES" dirty="0" smtClean="0"/>
              <a:t>existir </a:t>
            </a:r>
            <a:r>
              <a:rPr lang="es-ES" dirty="0"/>
              <a:t>facultad para cambiarla, en tanto que el </a:t>
            </a:r>
            <a:r>
              <a:rPr lang="es-ES" dirty="0" smtClean="0"/>
              <a:t>EOP  </a:t>
            </a:r>
            <a:r>
              <a:rPr lang="es-ES" dirty="0"/>
              <a:t>establece el momento de entrega </a:t>
            </a:r>
            <a:r>
              <a:rPr lang="es-ES" dirty="0" smtClean="0"/>
              <a:t>al Congreso </a:t>
            </a:r>
            <a:r>
              <a:rPr lang="es-ES" dirty="0"/>
              <a:t>de la República.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s-ES" dirty="0" smtClean="0"/>
              <a:t>Administración </a:t>
            </a:r>
            <a:r>
              <a:rPr lang="es-ES" dirty="0"/>
              <a:t>del SIIF </a:t>
            </a:r>
            <a:r>
              <a:rPr lang="es-ES" dirty="0" smtClean="0"/>
              <a:t>impartió instrucciones </a:t>
            </a:r>
            <a:r>
              <a:rPr lang="es-ES" dirty="0"/>
              <a:t>sobre el procedimiento de acceso remoto por parte de las entidades que conforman el </a:t>
            </a:r>
            <a:r>
              <a:rPr lang="es-ES" dirty="0" smtClean="0"/>
              <a:t>PGN </a:t>
            </a:r>
            <a:r>
              <a:rPr lang="es-ES" dirty="0"/>
              <a:t>obligadas a cargar información, incluida la situación irregular generada en esta emergencia.</a:t>
            </a:r>
          </a:p>
          <a:p>
            <a:pPr fontAlgn="base"/>
            <a:endParaRPr lang="es-ES" dirty="0" smtClean="0"/>
          </a:p>
          <a:p>
            <a:pPr marL="0" indent="0" fontAlgn="base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25730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ES" b="1" dirty="0" smtClean="0"/>
              <a:t>5. Dificultades que han tenido que enfrentar</a:t>
            </a:r>
            <a:br>
              <a:rPr lang="es-ES" b="1" dirty="0" smtClean="0"/>
            </a:br>
            <a:endParaRPr lang="es-ES" b="1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es-ES" dirty="0" smtClean="0"/>
              <a:t> Improvisación en paso trabajo en casa 100%</a:t>
            </a:r>
          </a:p>
          <a:p>
            <a:pPr lvl="1" fontAlgn="base"/>
            <a:r>
              <a:rPr lang="es-ES" dirty="0" smtClean="0"/>
              <a:t>Conectividad</a:t>
            </a:r>
          </a:p>
          <a:p>
            <a:pPr lvl="1" fontAlgn="base"/>
            <a:r>
              <a:rPr lang="es-ES" dirty="0" smtClean="0"/>
              <a:t>Capacidad equipo</a:t>
            </a:r>
          </a:p>
          <a:p>
            <a:pPr lvl="1" fontAlgn="base"/>
            <a:r>
              <a:rPr lang="es-ES" dirty="0" smtClean="0"/>
              <a:t>Efectos psicosociales y de adaptación laboral</a:t>
            </a:r>
          </a:p>
          <a:p>
            <a:pPr lvl="1" fontAlgn="base"/>
            <a:endParaRPr lang="es-ES" dirty="0"/>
          </a:p>
          <a:p>
            <a:pPr fontAlgn="base"/>
            <a:r>
              <a:rPr lang="es-ES" dirty="0" smtClean="0"/>
              <a:t>Acomodamiento de las entidades a los requisitos de trámite digital 100%</a:t>
            </a:r>
          </a:p>
          <a:p>
            <a:pPr fontAlgn="base"/>
            <a:r>
              <a:rPr lang="es-ES" dirty="0" smtClean="0"/>
              <a:t>Coordinación con sistemas de soporte para el apoyo oportuno</a:t>
            </a:r>
          </a:p>
          <a:p>
            <a:pPr fontAlgn="base"/>
            <a:r>
              <a:rPr lang="es-ES" dirty="0" smtClean="0"/>
              <a:t>Coordinación y seguimiento a aplicativo transaccional SIIF para garantizar continuidad y calidad de registros</a:t>
            </a:r>
          </a:p>
          <a:p>
            <a:pPr lvl="1" fontAlgn="base"/>
            <a:endParaRPr lang="es-ES" dirty="0"/>
          </a:p>
          <a:p>
            <a:pPr fontAlgn="base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5392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s-ES" b="1" dirty="0" smtClean="0"/>
              <a:t>6. Cómo avanza el proceso en general</a:t>
            </a:r>
            <a:br>
              <a:rPr lang="es-ES" b="1" dirty="0" smtClean="0"/>
            </a:br>
            <a:endParaRPr lang="es-ES" b="1" dirty="0" smtClean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50780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es-ES" dirty="0" smtClean="0"/>
              <a:t> Reconociendo que es una nueva realidad que llega para mantenerse por un tiempo.</a:t>
            </a:r>
          </a:p>
          <a:p>
            <a:pPr fontAlgn="base"/>
            <a:r>
              <a:rPr lang="es-ES" dirty="0" smtClean="0"/>
              <a:t>Por eso se ha iniciado el proceso de programación 2021 siguiendo la misma dinámica </a:t>
            </a:r>
          </a:p>
          <a:p>
            <a:pPr fontAlgn="base"/>
            <a:r>
              <a:rPr lang="es-ES" dirty="0" smtClean="0"/>
              <a:t>A la vez que se revisan mecanismos para garantizar continuidad de servicio, cumplimiento de obligaciones de ley de acuerdo a los tiempos establecidos y condiciones equivalentes de los productos.</a:t>
            </a:r>
          </a:p>
          <a:p>
            <a:pPr fontAlgn="base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8885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3257</TotalTime>
  <Words>1721</Words>
  <Application>Microsoft Office PowerPoint</Application>
  <PresentationFormat>Panorámica</PresentationFormat>
  <Paragraphs>94</Paragraphs>
  <Slides>14</Slides>
  <Notes>0</Notes>
  <HiddenSlides>3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de Office</vt:lpstr>
      <vt:lpstr>DGPPN – MHCP ante Emergencia COVID - 19</vt:lpstr>
      <vt:lpstr>Temario</vt:lpstr>
      <vt:lpstr>Cómo en esta emergencia económica y sanitaria la entidad que representa ha participado </vt:lpstr>
      <vt:lpstr>2. Cómo han enfrentado el proceso </vt:lpstr>
      <vt:lpstr>3. cómo se han acomodado en sus funciones, cómo han desarrollado sus actividades para cumplir cada uno sus funciones, </vt:lpstr>
      <vt:lpstr>4. Qué regulación se ha expedido </vt:lpstr>
      <vt:lpstr>4. Qué regulación se ha expedido </vt:lpstr>
      <vt:lpstr>5. Dificultades que han tenido que enfrentar </vt:lpstr>
      <vt:lpstr>6. Cómo avanza el proceso en general </vt:lpstr>
      <vt:lpstr>7. Cuál es el impacto que ven para las finanzas públicas del país.</vt:lpstr>
      <vt:lpstr>Presentación de PowerPoint</vt:lpstr>
      <vt:lpstr>Decreto 519 de 2020</vt:lpstr>
      <vt:lpstr>Decreto 522 de 2020</vt:lpstr>
      <vt:lpstr>Decreto 572 de 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DGPPN – MHCP ante Emergencia COVID - 19</dc:title>
  <dc:creator>Lelio Rodriguez</dc:creator>
  <cp:lastModifiedBy>Lelio Rodriguez</cp:lastModifiedBy>
  <cp:revision>18</cp:revision>
  <dcterms:created xsi:type="dcterms:W3CDTF">2020-05-07T19:57:45Z</dcterms:created>
  <dcterms:modified xsi:type="dcterms:W3CDTF">2020-05-18T22:49:33Z</dcterms:modified>
</cp:coreProperties>
</file>