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57" r:id="rId3"/>
    <p:sldId id="264" r:id="rId4"/>
    <p:sldId id="265" r:id="rId5"/>
    <p:sldId id="266" r:id="rId6"/>
    <p:sldId id="296" r:id="rId7"/>
    <p:sldId id="303" r:id="rId8"/>
    <p:sldId id="297" r:id="rId9"/>
    <p:sldId id="298" r:id="rId10"/>
    <p:sldId id="306" r:id="rId11"/>
    <p:sldId id="302" r:id="rId12"/>
    <p:sldId id="299" r:id="rId13"/>
    <p:sldId id="300" r:id="rId14"/>
    <p:sldId id="301" r:id="rId15"/>
    <p:sldId id="268" r:id="rId16"/>
    <p:sldId id="269" r:id="rId17"/>
    <p:sldId id="270" r:id="rId18"/>
    <p:sldId id="271" r:id="rId19"/>
    <p:sldId id="272" r:id="rId20"/>
    <p:sldId id="304" r:id="rId21"/>
    <p:sldId id="305" r:id="rId22"/>
    <p:sldId id="273" r:id="rId23"/>
    <p:sldId id="277" r:id="rId24"/>
    <p:sldId id="278" r:id="rId25"/>
    <p:sldId id="282" r:id="rId26"/>
    <p:sldId id="285" r:id="rId27"/>
    <p:sldId id="286" r:id="rId28"/>
    <p:sldId id="287" r:id="rId29"/>
    <p:sldId id="289" r:id="rId30"/>
    <p:sldId id="290" r:id="rId31"/>
    <p:sldId id="291" r:id="rId32"/>
    <p:sldId id="292" r:id="rId33"/>
    <p:sldId id="293" r:id="rId34"/>
    <p:sldId id="295" r:id="rId3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4.xml.rels><?xml version="1.0" encoding="UTF-8" standalone="yes"?>
<Relationships xmlns="http://schemas.openxmlformats.org/package/2006/relationships"><Relationship Id="rId1" Type="http://schemas.openxmlformats.org/officeDocument/2006/relationships/image" Target="../media/image3.png"/></Relationships>
</file>

<file path=ppt/diagrams/_rels/data5.xml.rels><?xml version="1.0" encoding="UTF-8" standalone="yes"?>
<Relationships xmlns="http://schemas.openxmlformats.org/package/2006/relationships"><Relationship Id="rId1" Type="http://schemas.openxmlformats.org/officeDocument/2006/relationships/image" Target="../media/image7.png"/></Relationships>
</file>

<file path=ppt/diagrams/_rels/data6.xml.rels><?xml version="1.0" encoding="UTF-8" standalone="yes"?>
<Relationships xmlns="http://schemas.openxmlformats.org/package/2006/relationships"><Relationship Id="rId1" Type="http://schemas.openxmlformats.org/officeDocument/2006/relationships/image" Target="../media/image3.png"/></Relationships>
</file>

<file path=ppt/diagrams/_rels/drawing4.xml.rels><?xml version="1.0" encoding="UTF-8" standalone="yes"?>
<Relationships xmlns="http://schemas.openxmlformats.org/package/2006/relationships"><Relationship Id="rId1" Type="http://schemas.openxmlformats.org/officeDocument/2006/relationships/image" Target="../media/image3.png"/></Relationships>
</file>

<file path=ppt/diagrams/_rels/drawing5.xml.rels><?xml version="1.0" encoding="UTF-8" standalone="yes"?>
<Relationships xmlns="http://schemas.openxmlformats.org/package/2006/relationships"><Relationship Id="rId1" Type="http://schemas.openxmlformats.org/officeDocument/2006/relationships/image" Target="../media/image7.png"/></Relationships>
</file>

<file path=ppt/diagrams/_rels/drawing6.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1F3585-76E6-4FFD-A25D-6E31F32EFDE5}" type="doc">
      <dgm:prSet loTypeId="urn:microsoft.com/office/officeart/2005/8/layout/arrow6" loCatId="process" qsTypeId="urn:microsoft.com/office/officeart/2005/8/quickstyle/simple1" qsCatId="simple" csTypeId="urn:microsoft.com/office/officeart/2005/8/colors/accent1_1" csCatId="accent1" phldr="1"/>
      <dgm:spPr/>
      <dgm:t>
        <a:bodyPr/>
        <a:lstStyle/>
        <a:p>
          <a:endParaRPr lang="es-CO"/>
        </a:p>
      </dgm:t>
    </dgm:pt>
    <dgm:pt modelId="{C423784C-4B3B-4B19-B696-F4B70F1894AD}">
      <dgm:prSet phldrT="[Texto]"/>
      <dgm:spPr/>
      <dgm:t>
        <a:bodyPr/>
        <a:lstStyle/>
        <a:p>
          <a:r>
            <a:rPr lang="es-CO" dirty="0" smtClean="0"/>
            <a:t>Natural</a:t>
          </a:r>
          <a:endParaRPr lang="es-CO" dirty="0"/>
        </a:p>
      </dgm:t>
    </dgm:pt>
    <dgm:pt modelId="{ED1F055D-01F5-4051-8E0D-CD5A4907BE76}" type="parTrans" cxnId="{35081E1D-5CE2-439F-911B-A2D43774F596}">
      <dgm:prSet/>
      <dgm:spPr/>
      <dgm:t>
        <a:bodyPr/>
        <a:lstStyle/>
        <a:p>
          <a:endParaRPr lang="es-CO"/>
        </a:p>
      </dgm:t>
    </dgm:pt>
    <dgm:pt modelId="{3DDA7234-3002-4B32-AF68-AFEB311FB9EC}" type="sibTrans" cxnId="{35081E1D-5CE2-439F-911B-A2D43774F596}">
      <dgm:prSet/>
      <dgm:spPr/>
      <dgm:t>
        <a:bodyPr/>
        <a:lstStyle/>
        <a:p>
          <a:endParaRPr lang="es-CO"/>
        </a:p>
      </dgm:t>
    </dgm:pt>
    <dgm:pt modelId="{3AAD9AAA-8E73-45D9-8BD8-5A108C643CDA}">
      <dgm:prSet phldrT="[Texto]"/>
      <dgm:spPr/>
      <dgm:t>
        <a:bodyPr/>
        <a:lstStyle/>
        <a:p>
          <a:r>
            <a:rPr lang="es-CO" dirty="0" smtClean="0"/>
            <a:t>Jurídica</a:t>
          </a:r>
          <a:endParaRPr lang="es-CO" dirty="0"/>
        </a:p>
      </dgm:t>
    </dgm:pt>
    <dgm:pt modelId="{877A65F2-DDA4-440C-BB52-1E491EEA4A76}" type="parTrans" cxnId="{8870FF64-4290-476C-9609-FA34AC06E286}">
      <dgm:prSet/>
      <dgm:spPr/>
      <dgm:t>
        <a:bodyPr/>
        <a:lstStyle/>
        <a:p>
          <a:endParaRPr lang="es-CO"/>
        </a:p>
      </dgm:t>
    </dgm:pt>
    <dgm:pt modelId="{1F4316B8-173D-42D4-9627-6683DDD0A302}" type="sibTrans" cxnId="{8870FF64-4290-476C-9609-FA34AC06E286}">
      <dgm:prSet/>
      <dgm:spPr/>
      <dgm:t>
        <a:bodyPr/>
        <a:lstStyle/>
        <a:p>
          <a:endParaRPr lang="es-CO"/>
        </a:p>
      </dgm:t>
    </dgm:pt>
    <dgm:pt modelId="{43AE2316-D42F-4EE2-BB39-B90C769E3B59}" type="pres">
      <dgm:prSet presAssocID="{5D1F3585-76E6-4FFD-A25D-6E31F32EFDE5}" presName="compositeShape" presStyleCnt="0">
        <dgm:presLayoutVars>
          <dgm:chMax val="2"/>
          <dgm:dir/>
          <dgm:resizeHandles val="exact"/>
        </dgm:presLayoutVars>
      </dgm:prSet>
      <dgm:spPr/>
      <dgm:t>
        <a:bodyPr/>
        <a:lstStyle/>
        <a:p>
          <a:endParaRPr lang="es-CO"/>
        </a:p>
      </dgm:t>
    </dgm:pt>
    <dgm:pt modelId="{D469580A-A9AF-400C-8FB6-2C3E214AC822}" type="pres">
      <dgm:prSet presAssocID="{5D1F3585-76E6-4FFD-A25D-6E31F32EFDE5}" presName="ribbon" presStyleLbl="node1" presStyleIdx="0" presStyleCnt="1" custLinFactNeighborX="-691" custLinFactNeighborY="-3574"/>
      <dgm:spPr/>
    </dgm:pt>
    <dgm:pt modelId="{FD7E5705-2F16-4E16-B92F-7E7D68B8CB86}" type="pres">
      <dgm:prSet presAssocID="{5D1F3585-76E6-4FFD-A25D-6E31F32EFDE5}" presName="leftArrowText" presStyleLbl="node1" presStyleIdx="0" presStyleCnt="1">
        <dgm:presLayoutVars>
          <dgm:chMax val="0"/>
          <dgm:bulletEnabled val="1"/>
        </dgm:presLayoutVars>
      </dgm:prSet>
      <dgm:spPr/>
      <dgm:t>
        <a:bodyPr/>
        <a:lstStyle/>
        <a:p>
          <a:endParaRPr lang="es-CO"/>
        </a:p>
      </dgm:t>
    </dgm:pt>
    <dgm:pt modelId="{4DA9F6FB-62A1-48D5-AEE0-C49AD625D6E4}" type="pres">
      <dgm:prSet presAssocID="{5D1F3585-76E6-4FFD-A25D-6E31F32EFDE5}" presName="rightArrowText" presStyleLbl="node1" presStyleIdx="0" presStyleCnt="1">
        <dgm:presLayoutVars>
          <dgm:chMax val="0"/>
          <dgm:bulletEnabled val="1"/>
        </dgm:presLayoutVars>
      </dgm:prSet>
      <dgm:spPr/>
      <dgm:t>
        <a:bodyPr/>
        <a:lstStyle/>
        <a:p>
          <a:endParaRPr lang="es-CO"/>
        </a:p>
      </dgm:t>
    </dgm:pt>
  </dgm:ptLst>
  <dgm:cxnLst>
    <dgm:cxn modelId="{35081E1D-5CE2-439F-911B-A2D43774F596}" srcId="{5D1F3585-76E6-4FFD-A25D-6E31F32EFDE5}" destId="{C423784C-4B3B-4B19-B696-F4B70F1894AD}" srcOrd="0" destOrd="0" parTransId="{ED1F055D-01F5-4051-8E0D-CD5A4907BE76}" sibTransId="{3DDA7234-3002-4B32-AF68-AFEB311FB9EC}"/>
    <dgm:cxn modelId="{D0106851-FC9C-4C90-A7E0-56F6999A9AA1}" type="presOf" srcId="{C423784C-4B3B-4B19-B696-F4B70F1894AD}" destId="{FD7E5705-2F16-4E16-B92F-7E7D68B8CB86}" srcOrd="0" destOrd="0" presId="urn:microsoft.com/office/officeart/2005/8/layout/arrow6"/>
    <dgm:cxn modelId="{8DD12EE8-B67B-492F-B670-F9EAAF23167C}" type="presOf" srcId="{3AAD9AAA-8E73-45D9-8BD8-5A108C643CDA}" destId="{4DA9F6FB-62A1-48D5-AEE0-C49AD625D6E4}" srcOrd="0" destOrd="0" presId="urn:microsoft.com/office/officeart/2005/8/layout/arrow6"/>
    <dgm:cxn modelId="{8870FF64-4290-476C-9609-FA34AC06E286}" srcId="{5D1F3585-76E6-4FFD-A25D-6E31F32EFDE5}" destId="{3AAD9AAA-8E73-45D9-8BD8-5A108C643CDA}" srcOrd="1" destOrd="0" parTransId="{877A65F2-DDA4-440C-BB52-1E491EEA4A76}" sibTransId="{1F4316B8-173D-42D4-9627-6683DDD0A302}"/>
    <dgm:cxn modelId="{C4E86183-6A9E-48AF-A792-4B810E8BE122}" type="presOf" srcId="{5D1F3585-76E6-4FFD-A25D-6E31F32EFDE5}" destId="{43AE2316-D42F-4EE2-BB39-B90C769E3B59}" srcOrd="0" destOrd="0" presId="urn:microsoft.com/office/officeart/2005/8/layout/arrow6"/>
    <dgm:cxn modelId="{B1D7A264-1D2A-467C-ABE0-321178F023AD}" type="presParOf" srcId="{43AE2316-D42F-4EE2-BB39-B90C769E3B59}" destId="{D469580A-A9AF-400C-8FB6-2C3E214AC822}" srcOrd="0" destOrd="0" presId="urn:microsoft.com/office/officeart/2005/8/layout/arrow6"/>
    <dgm:cxn modelId="{FA1F42AE-CFCC-4BE4-B310-FC5356C91A39}" type="presParOf" srcId="{43AE2316-D42F-4EE2-BB39-B90C769E3B59}" destId="{FD7E5705-2F16-4E16-B92F-7E7D68B8CB86}" srcOrd="1" destOrd="0" presId="urn:microsoft.com/office/officeart/2005/8/layout/arrow6"/>
    <dgm:cxn modelId="{AC8B1074-9410-4498-972B-4999997A14DD}" type="presParOf" srcId="{43AE2316-D42F-4EE2-BB39-B90C769E3B59}" destId="{4DA9F6FB-62A1-48D5-AEE0-C49AD625D6E4}"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8EAD0EF-B51E-41FE-BD1E-F16D64266B05}"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s-CO"/>
        </a:p>
      </dgm:t>
    </dgm:pt>
    <dgm:pt modelId="{5EFFE951-D153-4574-AD67-401FDD12CE8A}">
      <dgm:prSet phldrT="[Texto]"/>
      <dgm:spPr>
        <a:solidFill>
          <a:srgbClr val="92D050"/>
        </a:solidFill>
      </dgm:spPr>
      <dgm:t>
        <a:bodyPr/>
        <a:lstStyle/>
        <a:p>
          <a:r>
            <a:rPr lang="es-CO" b="1" dirty="0" smtClean="0">
              <a:solidFill>
                <a:schemeClr val="tx1"/>
              </a:solidFill>
            </a:rPr>
            <a:t>Inscripción</a:t>
          </a:r>
          <a:endParaRPr lang="es-CO" b="1" dirty="0">
            <a:solidFill>
              <a:schemeClr val="tx1"/>
            </a:solidFill>
          </a:endParaRPr>
        </a:p>
      </dgm:t>
    </dgm:pt>
    <dgm:pt modelId="{8A74D72E-BD89-4481-94B3-BB3AD2EB4CB3}" type="parTrans" cxnId="{85694496-AA29-4CFE-BFC5-A0CF99F5C185}">
      <dgm:prSet/>
      <dgm:spPr/>
      <dgm:t>
        <a:bodyPr/>
        <a:lstStyle/>
        <a:p>
          <a:endParaRPr lang="es-CO"/>
        </a:p>
      </dgm:t>
    </dgm:pt>
    <dgm:pt modelId="{A6BA93B0-40CF-45D4-B507-2E52F1136A96}" type="sibTrans" cxnId="{85694496-AA29-4CFE-BFC5-A0CF99F5C185}">
      <dgm:prSet/>
      <dgm:spPr/>
      <dgm:t>
        <a:bodyPr/>
        <a:lstStyle/>
        <a:p>
          <a:endParaRPr lang="es-CO"/>
        </a:p>
      </dgm:t>
    </dgm:pt>
    <dgm:pt modelId="{02948169-1FBF-4748-9D0C-03258441D159}">
      <dgm:prSet phldrT="[Texto]" custT="1">
        <dgm:style>
          <a:lnRef idx="2">
            <a:schemeClr val="accent2"/>
          </a:lnRef>
          <a:fillRef idx="1">
            <a:schemeClr val="lt1"/>
          </a:fillRef>
          <a:effectRef idx="0">
            <a:schemeClr val="accent2"/>
          </a:effectRef>
          <a:fontRef idx="minor">
            <a:schemeClr val="dk1"/>
          </a:fontRef>
        </dgm:style>
      </dgm:prSet>
      <dgm:spPr/>
      <dgm:t>
        <a:bodyPr/>
        <a:lstStyle/>
        <a:p>
          <a:r>
            <a:rPr lang="es-CO" sz="1800" dirty="0" smtClean="0"/>
            <a:t>RUT***</a:t>
          </a:r>
          <a:endParaRPr lang="es-CO" sz="1800" dirty="0"/>
        </a:p>
      </dgm:t>
    </dgm:pt>
    <dgm:pt modelId="{09B03D88-CEDF-4E9F-B08B-0DA97AFAA02A}" type="parTrans" cxnId="{9FAABA8C-B023-41AA-B80A-DCEF723EF7BA}">
      <dgm:prSet/>
      <dgm:spPr/>
      <dgm:t>
        <a:bodyPr/>
        <a:lstStyle/>
        <a:p>
          <a:endParaRPr lang="es-CO"/>
        </a:p>
      </dgm:t>
    </dgm:pt>
    <dgm:pt modelId="{96D83AED-9FC8-4929-881F-E924507F7BA5}" type="sibTrans" cxnId="{9FAABA8C-B023-41AA-B80A-DCEF723EF7BA}">
      <dgm:prSet/>
      <dgm:spPr/>
      <dgm:t>
        <a:bodyPr/>
        <a:lstStyle/>
        <a:p>
          <a:endParaRPr lang="es-CO"/>
        </a:p>
      </dgm:t>
    </dgm:pt>
    <dgm:pt modelId="{425DFDA2-0EF7-4D8A-99B2-43787E59E72B}">
      <dgm:prSet phldrT="[Texto]"/>
      <dgm:spPr>
        <a:solidFill>
          <a:schemeClr val="accent2">
            <a:lumMod val="40000"/>
            <a:lumOff val="60000"/>
          </a:schemeClr>
        </a:solidFill>
      </dgm:spPr>
      <dgm:t>
        <a:bodyPr/>
        <a:lstStyle/>
        <a:p>
          <a:r>
            <a:rPr lang="es-CO" b="1" dirty="0" smtClean="0">
              <a:solidFill>
                <a:schemeClr val="tx1"/>
              </a:solidFill>
            </a:rPr>
            <a:t>Cambio</a:t>
          </a:r>
          <a:endParaRPr lang="es-CO" b="1" dirty="0">
            <a:solidFill>
              <a:schemeClr val="tx1"/>
            </a:solidFill>
          </a:endParaRPr>
        </a:p>
      </dgm:t>
    </dgm:pt>
    <dgm:pt modelId="{D17C6B39-EA7A-4E5F-A7F7-E39AF0087466}" type="parTrans" cxnId="{CCB1569F-8B7D-4E99-AF6A-589F6EF5454A}">
      <dgm:prSet/>
      <dgm:spPr/>
      <dgm:t>
        <a:bodyPr/>
        <a:lstStyle/>
        <a:p>
          <a:endParaRPr lang="es-CO"/>
        </a:p>
      </dgm:t>
    </dgm:pt>
    <dgm:pt modelId="{91E2BBA9-819B-47C7-97F1-E821BF093B3C}" type="sibTrans" cxnId="{CCB1569F-8B7D-4E99-AF6A-589F6EF5454A}">
      <dgm:prSet/>
      <dgm:spPr/>
      <dgm:t>
        <a:bodyPr/>
        <a:lstStyle/>
        <a:p>
          <a:endParaRPr lang="es-CO"/>
        </a:p>
      </dgm:t>
    </dgm:pt>
    <dgm:pt modelId="{B0B55334-75B2-446A-969B-1C7552450129}">
      <dgm:prSet phldrT="[Texto]"/>
      <dgm:spPr/>
      <dgm:t>
        <a:bodyPr/>
        <a:lstStyle/>
        <a:p>
          <a:r>
            <a:rPr lang="es-CO" dirty="0" smtClean="0"/>
            <a:t>Al impuesto sobre la renta y complementario.</a:t>
          </a:r>
          <a:endParaRPr lang="es-CO" dirty="0"/>
        </a:p>
      </dgm:t>
    </dgm:pt>
    <dgm:pt modelId="{F212C237-160E-4E5A-9FB5-E1A7141412B3}" type="parTrans" cxnId="{1C7F7382-F4B3-4A2C-9594-B66D445BBA43}">
      <dgm:prSet/>
      <dgm:spPr/>
      <dgm:t>
        <a:bodyPr/>
        <a:lstStyle/>
        <a:p>
          <a:endParaRPr lang="es-CO"/>
        </a:p>
      </dgm:t>
    </dgm:pt>
    <dgm:pt modelId="{5569119D-1193-4BD3-B896-3F8AE57AAAF0}" type="sibTrans" cxnId="{1C7F7382-F4B3-4A2C-9594-B66D445BBA43}">
      <dgm:prSet/>
      <dgm:spPr/>
      <dgm:t>
        <a:bodyPr/>
        <a:lstStyle/>
        <a:p>
          <a:endParaRPr lang="es-CO"/>
        </a:p>
      </dgm:t>
    </dgm:pt>
    <dgm:pt modelId="{E1C5AC00-175C-4C14-970B-752733AC5552}">
      <dgm:prSet phldrT="[Texto]"/>
      <dgm:spPr/>
      <dgm:t>
        <a:bodyPr/>
        <a:lstStyle/>
        <a:p>
          <a:r>
            <a:rPr lang="es-CO" dirty="0" smtClean="0"/>
            <a:t>Al régimen común del impuesto a las ventas</a:t>
          </a:r>
          <a:endParaRPr lang="es-CO" dirty="0"/>
        </a:p>
      </dgm:t>
    </dgm:pt>
    <dgm:pt modelId="{E3C00D45-017E-4D2B-986A-B81FACF582CD}" type="parTrans" cxnId="{6D2EFD97-DB42-4F4B-82ED-546E18F52C60}">
      <dgm:prSet/>
      <dgm:spPr/>
      <dgm:t>
        <a:bodyPr/>
        <a:lstStyle/>
        <a:p>
          <a:endParaRPr lang="es-CO"/>
        </a:p>
      </dgm:t>
    </dgm:pt>
    <dgm:pt modelId="{2CB27B2A-39A6-4EB5-8717-1AF6E9A9B302}" type="sibTrans" cxnId="{6D2EFD97-DB42-4F4B-82ED-546E18F52C60}">
      <dgm:prSet/>
      <dgm:spPr/>
      <dgm:t>
        <a:bodyPr/>
        <a:lstStyle/>
        <a:p>
          <a:endParaRPr lang="es-CO"/>
        </a:p>
      </dgm:t>
    </dgm:pt>
    <dgm:pt modelId="{222D9E80-5D40-4E69-90E2-F14649875E76}">
      <dgm:prSet phldrT="[Texto]"/>
      <dgm:spPr>
        <a:solidFill>
          <a:schemeClr val="accent4">
            <a:lumMod val="75000"/>
          </a:schemeClr>
        </a:solidFill>
      </dgm:spPr>
      <dgm:t>
        <a:bodyPr/>
        <a:lstStyle/>
        <a:p>
          <a:r>
            <a:rPr lang="es-CO" b="1" dirty="0" smtClean="0">
              <a:solidFill>
                <a:schemeClr val="tx1"/>
              </a:solidFill>
            </a:rPr>
            <a:t>Exclusión</a:t>
          </a:r>
          <a:r>
            <a:rPr lang="es-CO" b="1" dirty="0" smtClean="0"/>
            <a:t> </a:t>
          </a:r>
          <a:endParaRPr lang="es-CO" b="1" dirty="0"/>
        </a:p>
      </dgm:t>
    </dgm:pt>
    <dgm:pt modelId="{7CEF507E-9157-4DD4-8FD0-84FA156ACEC2}" type="parTrans" cxnId="{875A4008-4874-4928-874B-69F8EF2711BF}">
      <dgm:prSet/>
      <dgm:spPr/>
      <dgm:t>
        <a:bodyPr/>
        <a:lstStyle/>
        <a:p>
          <a:endParaRPr lang="es-CO"/>
        </a:p>
      </dgm:t>
    </dgm:pt>
    <dgm:pt modelId="{9A33CA9D-0112-4C26-993B-33C171DA7CD5}" type="sibTrans" cxnId="{875A4008-4874-4928-874B-69F8EF2711BF}">
      <dgm:prSet/>
      <dgm:spPr/>
      <dgm:t>
        <a:bodyPr/>
        <a:lstStyle/>
        <a:p>
          <a:endParaRPr lang="es-CO"/>
        </a:p>
      </dgm:t>
    </dgm:pt>
    <dgm:pt modelId="{7BE8FBC7-7E54-4858-B370-8ED5C9CFBD7A}">
      <dgm:prSet phldrT="[Texto]"/>
      <dgm:spPr/>
      <dgm:t>
        <a:bodyPr/>
        <a:lstStyle/>
        <a:p>
          <a:r>
            <a:rPr lang="es-CO" dirty="0" smtClean="0"/>
            <a:t>Por falta de Pago  Administradoras BEPS o Riesgos Laborales informan a la DIAN.</a:t>
          </a:r>
          <a:endParaRPr lang="es-CO" dirty="0"/>
        </a:p>
      </dgm:t>
    </dgm:pt>
    <dgm:pt modelId="{70788949-05E8-4CC9-BDB6-08FD7A9EB2E2}" type="parTrans" cxnId="{29F45E00-9C0E-4F97-A853-5B8498ABD4AE}">
      <dgm:prSet/>
      <dgm:spPr/>
      <dgm:t>
        <a:bodyPr/>
        <a:lstStyle/>
        <a:p>
          <a:endParaRPr lang="es-CO"/>
        </a:p>
      </dgm:t>
    </dgm:pt>
    <dgm:pt modelId="{F6A11E3F-FD69-4468-86FE-AF3C2ED78A9F}" type="sibTrans" cxnId="{29F45E00-9C0E-4F97-A853-5B8498ABD4AE}">
      <dgm:prSet/>
      <dgm:spPr/>
      <dgm:t>
        <a:bodyPr/>
        <a:lstStyle/>
        <a:p>
          <a:endParaRPr lang="es-CO"/>
        </a:p>
      </dgm:t>
    </dgm:pt>
    <dgm:pt modelId="{7FC19291-8B6A-4BAA-A53B-C4E7BC6F2528}">
      <dgm:prSet phldrT="[Texto]" custT="1">
        <dgm:style>
          <a:lnRef idx="2">
            <a:schemeClr val="accent2"/>
          </a:lnRef>
          <a:fillRef idx="1">
            <a:schemeClr val="lt1"/>
          </a:fillRef>
          <a:effectRef idx="0">
            <a:schemeClr val="accent2"/>
          </a:effectRef>
          <a:fontRef idx="minor">
            <a:schemeClr val="dk1"/>
          </a:fontRef>
        </dgm:style>
      </dgm:prSet>
      <dgm:spPr/>
      <dgm:t>
        <a:bodyPr/>
        <a:lstStyle/>
        <a:p>
          <a:r>
            <a:rPr lang="es-CO" sz="1800" dirty="0" smtClean="0"/>
            <a:t>Cuenta individual BEPS*</a:t>
          </a:r>
          <a:endParaRPr lang="es-CO" sz="1800" dirty="0"/>
        </a:p>
      </dgm:t>
    </dgm:pt>
    <dgm:pt modelId="{46EA6746-9C4E-4DCF-A345-26454195A54A}" type="parTrans" cxnId="{E87739EE-DACF-416E-9199-52BB8025C65E}">
      <dgm:prSet/>
      <dgm:spPr/>
      <dgm:t>
        <a:bodyPr/>
        <a:lstStyle/>
        <a:p>
          <a:endParaRPr lang="es-CO"/>
        </a:p>
      </dgm:t>
    </dgm:pt>
    <dgm:pt modelId="{30B6131F-43F1-451B-BCC4-8921894BA303}" type="sibTrans" cxnId="{E87739EE-DACF-416E-9199-52BB8025C65E}">
      <dgm:prSet/>
      <dgm:spPr/>
      <dgm:t>
        <a:bodyPr/>
        <a:lstStyle/>
        <a:p>
          <a:endParaRPr lang="es-CO"/>
        </a:p>
      </dgm:t>
    </dgm:pt>
    <dgm:pt modelId="{1EEF992C-D78F-46F2-BD45-5ABC5E33C3A9}">
      <dgm:prSet phldrT="[Texto]" custT="1">
        <dgm:style>
          <a:lnRef idx="2">
            <a:schemeClr val="accent2"/>
          </a:lnRef>
          <a:fillRef idx="1">
            <a:schemeClr val="lt1"/>
          </a:fillRef>
          <a:effectRef idx="0">
            <a:schemeClr val="accent2"/>
          </a:effectRef>
          <a:fontRef idx="minor">
            <a:schemeClr val="dk1"/>
          </a:fontRef>
        </dgm:style>
      </dgm:prSet>
      <dgm:spPr/>
      <dgm:t>
        <a:bodyPr/>
        <a:lstStyle/>
        <a:p>
          <a:r>
            <a:rPr lang="es-CO" sz="1800" dirty="0" smtClean="0"/>
            <a:t>Riesgos Laborares**</a:t>
          </a:r>
          <a:endParaRPr lang="es-CO" sz="1800" dirty="0"/>
        </a:p>
      </dgm:t>
    </dgm:pt>
    <dgm:pt modelId="{C8E70D87-51FB-4673-A501-0EDE628ED144}" type="parTrans" cxnId="{6DA64119-CEEE-43F8-BA9D-75CA21CFA0FD}">
      <dgm:prSet/>
      <dgm:spPr/>
      <dgm:t>
        <a:bodyPr/>
        <a:lstStyle/>
        <a:p>
          <a:endParaRPr lang="es-CO"/>
        </a:p>
      </dgm:t>
    </dgm:pt>
    <dgm:pt modelId="{CFD60DA9-BA41-40A5-926D-53193C0C6E7A}" type="sibTrans" cxnId="{6DA64119-CEEE-43F8-BA9D-75CA21CFA0FD}">
      <dgm:prSet/>
      <dgm:spPr/>
      <dgm:t>
        <a:bodyPr/>
        <a:lstStyle/>
        <a:p>
          <a:endParaRPr lang="es-CO"/>
        </a:p>
      </dgm:t>
    </dgm:pt>
    <dgm:pt modelId="{C3FF4329-9B51-48AE-BF05-4B3DA447C5E7}">
      <dgm:prSet phldrT="[Texto]"/>
      <dgm:spPr/>
      <dgm:t>
        <a:bodyPr/>
        <a:lstStyle/>
        <a:p>
          <a:r>
            <a:rPr lang="es-CO" dirty="0" smtClean="0"/>
            <a:t>Por control</a:t>
          </a:r>
          <a:endParaRPr lang="es-CO" dirty="0"/>
        </a:p>
      </dgm:t>
    </dgm:pt>
    <dgm:pt modelId="{42B10CBE-297C-4C59-8E55-6785428B8CFC}" type="parTrans" cxnId="{EECD9419-60D0-41AD-BC8F-A5D4A28ED294}">
      <dgm:prSet/>
      <dgm:spPr/>
      <dgm:t>
        <a:bodyPr/>
        <a:lstStyle/>
        <a:p>
          <a:endParaRPr lang="es-CO"/>
        </a:p>
      </dgm:t>
    </dgm:pt>
    <dgm:pt modelId="{74225015-C7B8-478C-8D1F-A44BB0E182B7}" type="sibTrans" cxnId="{EECD9419-60D0-41AD-BC8F-A5D4A28ED294}">
      <dgm:prSet/>
      <dgm:spPr/>
      <dgm:t>
        <a:bodyPr/>
        <a:lstStyle/>
        <a:p>
          <a:endParaRPr lang="es-CO"/>
        </a:p>
      </dgm:t>
    </dgm:pt>
    <dgm:pt modelId="{20D3039D-03E5-4E38-BC7B-29017E6E4405}" type="pres">
      <dgm:prSet presAssocID="{78EAD0EF-B51E-41FE-BD1E-F16D64266B05}" presName="Name0" presStyleCnt="0">
        <dgm:presLayoutVars>
          <dgm:dir/>
          <dgm:animLvl val="lvl"/>
          <dgm:resizeHandles val="exact"/>
        </dgm:presLayoutVars>
      </dgm:prSet>
      <dgm:spPr/>
      <dgm:t>
        <a:bodyPr/>
        <a:lstStyle/>
        <a:p>
          <a:endParaRPr lang="es-CO"/>
        </a:p>
      </dgm:t>
    </dgm:pt>
    <dgm:pt modelId="{8698B4A1-8CC1-44BC-940B-16BCA0AADD28}" type="pres">
      <dgm:prSet presAssocID="{78EAD0EF-B51E-41FE-BD1E-F16D64266B05}" presName="tSp" presStyleCnt="0"/>
      <dgm:spPr/>
    </dgm:pt>
    <dgm:pt modelId="{FFC9768A-C10F-4281-A771-E9153DBF6EE8}" type="pres">
      <dgm:prSet presAssocID="{78EAD0EF-B51E-41FE-BD1E-F16D64266B05}" presName="bSp" presStyleCnt="0"/>
      <dgm:spPr/>
    </dgm:pt>
    <dgm:pt modelId="{DCF0E065-6B41-4D99-82EE-BA42B43B6031}" type="pres">
      <dgm:prSet presAssocID="{78EAD0EF-B51E-41FE-BD1E-F16D64266B05}" presName="process" presStyleCnt="0"/>
      <dgm:spPr/>
    </dgm:pt>
    <dgm:pt modelId="{FBEF5651-BB29-4D1D-A3FC-08E2B54618E2}" type="pres">
      <dgm:prSet presAssocID="{5EFFE951-D153-4574-AD67-401FDD12CE8A}" presName="composite1" presStyleCnt="0"/>
      <dgm:spPr/>
    </dgm:pt>
    <dgm:pt modelId="{D5313BEE-D5D7-4FE8-9B2F-5B5B01F1B5DC}" type="pres">
      <dgm:prSet presAssocID="{5EFFE951-D153-4574-AD67-401FDD12CE8A}" presName="dummyNode1" presStyleLbl="node1" presStyleIdx="0" presStyleCnt="3"/>
      <dgm:spPr/>
    </dgm:pt>
    <dgm:pt modelId="{51044818-9896-42FD-88A9-83DC7070C1D0}" type="pres">
      <dgm:prSet presAssocID="{5EFFE951-D153-4574-AD67-401FDD12CE8A}" presName="childNode1" presStyleLbl="bgAcc1" presStyleIdx="0" presStyleCnt="3">
        <dgm:presLayoutVars>
          <dgm:bulletEnabled val="1"/>
        </dgm:presLayoutVars>
      </dgm:prSet>
      <dgm:spPr/>
      <dgm:t>
        <a:bodyPr/>
        <a:lstStyle/>
        <a:p>
          <a:endParaRPr lang="es-CO"/>
        </a:p>
      </dgm:t>
    </dgm:pt>
    <dgm:pt modelId="{70FAAD65-23E5-4719-A786-094F57D0BEF1}" type="pres">
      <dgm:prSet presAssocID="{5EFFE951-D153-4574-AD67-401FDD12CE8A}" presName="childNode1tx" presStyleLbl="bgAcc1" presStyleIdx="0" presStyleCnt="3">
        <dgm:presLayoutVars>
          <dgm:bulletEnabled val="1"/>
        </dgm:presLayoutVars>
      </dgm:prSet>
      <dgm:spPr/>
      <dgm:t>
        <a:bodyPr/>
        <a:lstStyle/>
        <a:p>
          <a:endParaRPr lang="es-CO"/>
        </a:p>
      </dgm:t>
    </dgm:pt>
    <dgm:pt modelId="{C47B4A51-46C3-4ACB-B2C1-138CDDFD52E0}" type="pres">
      <dgm:prSet presAssocID="{5EFFE951-D153-4574-AD67-401FDD12CE8A}" presName="parentNode1" presStyleLbl="node1" presStyleIdx="0" presStyleCnt="3">
        <dgm:presLayoutVars>
          <dgm:chMax val="1"/>
          <dgm:bulletEnabled val="1"/>
        </dgm:presLayoutVars>
      </dgm:prSet>
      <dgm:spPr/>
      <dgm:t>
        <a:bodyPr/>
        <a:lstStyle/>
        <a:p>
          <a:endParaRPr lang="es-CO"/>
        </a:p>
      </dgm:t>
    </dgm:pt>
    <dgm:pt modelId="{4397977D-A3CD-4B11-A5F4-D14B8B0EE21E}" type="pres">
      <dgm:prSet presAssocID="{5EFFE951-D153-4574-AD67-401FDD12CE8A}" presName="connSite1" presStyleCnt="0"/>
      <dgm:spPr/>
    </dgm:pt>
    <dgm:pt modelId="{B66F6742-976B-49FF-9CA3-1DDB3CFEC862}" type="pres">
      <dgm:prSet presAssocID="{A6BA93B0-40CF-45D4-B507-2E52F1136A96}" presName="Name9" presStyleLbl="sibTrans2D1" presStyleIdx="0" presStyleCnt="2"/>
      <dgm:spPr/>
      <dgm:t>
        <a:bodyPr/>
        <a:lstStyle/>
        <a:p>
          <a:endParaRPr lang="es-CO"/>
        </a:p>
      </dgm:t>
    </dgm:pt>
    <dgm:pt modelId="{7A2523B4-68AA-48B1-858B-B1D25CC9FF45}" type="pres">
      <dgm:prSet presAssocID="{425DFDA2-0EF7-4D8A-99B2-43787E59E72B}" presName="composite2" presStyleCnt="0"/>
      <dgm:spPr/>
    </dgm:pt>
    <dgm:pt modelId="{86FE7859-8EFD-499D-8DA1-DE3442A0BEA9}" type="pres">
      <dgm:prSet presAssocID="{425DFDA2-0EF7-4D8A-99B2-43787E59E72B}" presName="dummyNode2" presStyleLbl="node1" presStyleIdx="0" presStyleCnt="3"/>
      <dgm:spPr/>
    </dgm:pt>
    <dgm:pt modelId="{7CE938B3-0881-4331-8191-D8B5C29109C9}" type="pres">
      <dgm:prSet presAssocID="{425DFDA2-0EF7-4D8A-99B2-43787E59E72B}" presName="childNode2" presStyleLbl="bgAcc1" presStyleIdx="1" presStyleCnt="3" custLinFactNeighborX="473" custLinFactNeighborY="-1089">
        <dgm:presLayoutVars>
          <dgm:bulletEnabled val="1"/>
        </dgm:presLayoutVars>
      </dgm:prSet>
      <dgm:spPr/>
      <dgm:t>
        <a:bodyPr/>
        <a:lstStyle/>
        <a:p>
          <a:endParaRPr lang="es-CO"/>
        </a:p>
      </dgm:t>
    </dgm:pt>
    <dgm:pt modelId="{A9AD81C0-4B1E-476E-B82C-37BD61C80169}" type="pres">
      <dgm:prSet presAssocID="{425DFDA2-0EF7-4D8A-99B2-43787E59E72B}" presName="childNode2tx" presStyleLbl="bgAcc1" presStyleIdx="1" presStyleCnt="3">
        <dgm:presLayoutVars>
          <dgm:bulletEnabled val="1"/>
        </dgm:presLayoutVars>
      </dgm:prSet>
      <dgm:spPr/>
      <dgm:t>
        <a:bodyPr/>
        <a:lstStyle/>
        <a:p>
          <a:endParaRPr lang="es-CO"/>
        </a:p>
      </dgm:t>
    </dgm:pt>
    <dgm:pt modelId="{6A0730BA-F10A-4841-806A-24FB4008674C}" type="pres">
      <dgm:prSet presAssocID="{425DFDA2-0EF7-4D8A-99B2-43787E59E72B}" presName="parentNode2" presStyleLbl="node1" presStyleIdx="1" presStyleCnt="3" custLinFactNeighborX="-286" custLinFactNeighborY="-51">
        <dgm:presLayoutVars>
          <dgm:chMax val="0"/>
          <dgm:bulletEnabled val="1"/>
        </dgm:presLayoutVars>
      </dgm:prSet>
      <dgm:spPr/>
      <dgm:t>
        <a:bodyPr/>
        <a:lstStyle/>
        <a:p>
          <a:endParaRPr lang="es-CO"/>
        </a:p>
      </dgm:t>
    </dgm:pt>
    <dgm:pt modelId="{0518DB18-104C-425A-810A-2E1040EC4BE6}" type="pres">
      <dgm:prSet presAssocID="{425DFDA2-0EF7-4D8A-99B2-43787E59E72B}" presName="connSite2" presStyleCnt="0"/>
      <dgm:spPr/>
    </dgm:pt>
    <dgm:pt modelId="{95CBCE7A-6BF9-404F-9AD4-F8663D4F37D7}" type="pres">
      <dgm:prSet presAssocID="{91E2BBA9-819B-47C7-97F1-E821BF093B3C}" presName="Name18" presStyleLbl="sibTrans2D1" presStyleIdx="1" presStyleCnt="2"/>
      <dgm:spPr/>
      <dgm:t>
        <a:bodyPr/>
        <a:lstStyle/>
        <a:p>
          <a:endParaRPr lang="es-CO"/>
        </a:p>
      </dgm:t>
    </dgm:pt>
    <dgm:pt modelId="{1BAB9168-8F85-40E3-BD31-8101E0ABBC7D}" type="pres">
      <dgm:prSet presAssocID="{222D9E80-5D40-4E69-90E2-F14649875E76}" presName="composite1" presStyleCnt="0"/>
      <dgm:spPr/>
    </dgm:pt>
    <dgm:pt modelId="{0216F8E8-3448-4BEF-8638-41EBADB4980D}" type="pres">
      <dgm:prSet presAssocID="{222D9E80-5D40-4E69-90E2-F14649875E76}" presName="dummyNode1" presStyleLbl="node1" presStyleIdx="1" presStyleCnt="3"/>
      <dgm:spPr/>
    </dgm:pt>
    <dgm:pt modelId="{A6EF6F03-F743-453E-888E-38E69AE3A672}" type="pres">
      <dgm:prSet presAssocID="{222D9E80-5D40-4E69-90E2-F14649875E76}" presName="childNode1" presStyleLbl="bgAcc1" presStyleIdx="2" presStyleCnt="3">
        <dgm:presLayoutVars>
          <dgm:bulletEnabled val="1"/>
        </dgm:presLayoutVars>
      </dgm:prSet>
      <dgm:spPr/>
      <dgm:t>
        <a:bodyPr/>
        <a:lstStyle/>
        <a:p>
          <a:endParaRPr lang="es-CO"/>
        </a:p>
      </dgm:t>
    </dgm:pt>
    <dgm:pt modelId="{A965CD86-9426-44C4-B023-1831B1AF89A6}" type="pres">
      <dgm:prSet presAssocID="{222D9E80-5D40-4E69-90E2-F14649875E76}" presName="childNode1tx" presStyleLbl="bgAcc1" presStyleIdx="2" presStyleCnt="3">
        <dgm:presLayoutVars>
          <dgm:bulletEnabled val="1"/>
        </dgm:presLayoutVars>
      </dgm:prSet>
      <dgm:spPr/>
      <dgm:t>
        <a:bodyPr/>
        <a:lstStyle/>
        <a:p>
          <a:endParaRPr lang="es-CO"/>
        </a:p>
      </dgm:t>
    </dgm:pt>
    <dgm:pt modelId="{CF88C3DD-E6CE-4D57-946A-9123083ADF93}" type="pres">
      <dgm:prSet presAssocID="{222D9E80-5D40-4E69-90E2-F14649875E76}" presName="parentNode1" presStyleLbl="node1" presStyleIdx="2" presStyleCnt="3">
        <dgm:presLayoutVars>
          <dgm:chMax val="1"/>
          <dgm:bulletEnabled val="1"/>
        </dgm:presLayoutVars>
      </dgm:prSet>
      <dgm:spPr/>
      <dgm:t>
        <a:bodyPr/>
        <a:lstStyle/>
        <a:p>
          <a:endParaRPr lang="es-CO"/>
        </a:p>
      </dgm:t>
    </dgm:pt>
    <dgm:pt modelId="{CEEF0997-456F-4D12-A3A7-964555A16595}" type="pres">
      <dgm:prSet presAssocID="{222D9E80-5D40-4E69-90E2-F14649875E76}" presName="connSite1" presStyleCnt="0"/>
      <dgm:spPr/>
    </dgm:pt>
  </dgm:ptLst>
  <dgm:cxnLst>
    <dgm:cxn modelId="{FB319B01-91FB-435D-A9B5-D67A5B0C52B0}" type="presOf" srcId="{B0B55334-75B2-446A-969B-1C7552450129}" destId="{7CE938B3-0881-4331-8191-D8B5C29109C9}" srcOrd="0" destOrd="0" presId="urn:microsoft.com/office/officeart/2005/8/layout/hProcess4"/>
    <dgm:cxn modelId="{5F164228-F0F0-4AB3-90D1-B206CEE2042A}" type="presOf" srcId="{1EEF992C-D78F-46F2-BD45-5ABC5E33C3A9}" destId="{51044818-9896-42FD-88A9-83DC7070C1D0}" srcOrd="0" destOrd="1" presId="urn:microsoft.com/office/officeart/2005/8/layout/hProcess4"/>
    <dgm:cxn modelId="{EECD9419-60D0-41AD-BC8F-A5D4A28ED294}" srcId="{222D9E80-5D40-4E69-90E2-F14649875E76}" destId="{C3FF4329-9B51-48AE-BF05-4B3DA447C5E7}" srcOrd="1" destOrd="0" parTransId="{42B10CBE-297C-4C59-8E55-6785428B8CFC}" sibTransId="{74225015-C7B8-478C-8D1F-A44BB0E182B7}"/>
    <dgm:cxn modelId="{03E2E2E3-9867-4705-BB95-B128801DFD47}" type="presOf" srcId="{7FC19291-8B6A-4BAA-A53B-C4E7BC6F2528}" destId="{51044818-9896-42FD-88A9-83DC7070C1D0}" srcOrd="0" destOrd="0" presId="urn:microsoft.com/office/officeart/2005/8/layout/hProcess4"/>
    <dgm:cxn modelId="{271C3A46-529D-4C12-B15E-BCC38426368E}" type="presOf" srcId="{B0B55334-75B2-446A-969B-1C7552450129}" destId="{A9AD81C0-4B1E-476E-B82C-37BD61C80169}" srcOrd="1" destOrd="0" presId="urn:microsoft.com/office/officeart/2005/8/layout/hProcess4"/>
    <dgm:cxn modelId="{3BF60FF8-106F-48BC-9FED-CCB970E46423}" type="presOf" srcId="{C3FF4329-9B51-48AE-BF05-4B3DA447C5E7}" destId="{A965CD86-9426-44C4-B023-1831B1AF89A6}" srcOrd="1" destOrd="1" presId="urn:microsoft.com/office/officeart/2005/8/layout/hProcess4"/>
    <dgm:cxn modelId="{5EFC62F0-4DFC-4E98-B7C0-AEF887059B95}" type="presOf" srcId="{02948169-1FBF-4748-9D0C-03258441D159}" destId="{70FAAD65-23E5-4719-A786-094F57D0BEF1}" srcOrd="1" destOrd="2" presId="urn:microsoft.com/office/officeart/2005/8/layout/hProcess4"/>
    <dgm:cxn modelId="{C8D927DE-3E05-4FAB-9B05-E4D286862F1B}" type="presOf" srcId="{E1C5AC00-175C-4C14-970B-752733AC5552}" destId="{A9AD81C0-4B1E-476E-B82C-37BD61C80169}" srcOrd="1" destOrd="1" presId="urn:microsoft.com/office/officeart/2005/8/layout/hProcess4"/>
    <dgm:cxn modelId="{6D2EFD97-DB42-4F4B-82ED-546E18F52C60}" srcId="{425DFDA2-0EF7-4D8A-99B2-43787E59E72B}" destId="{E1C5AC00-175C-4C14-970B-752733AC5552}" srcOrd="1" destOrd="0" parTransId="{E3C00D45-017E-4D2B-986A-B81FACF582CD}" sibTransId="{2CB27B2A-39A6-4EB5-8717-1AF6E9A9B302}"/>
    <dgm:cxn modelId="{85694496-AA29-4CFE-BFC5-A0CF99F5C185}" srcId="{78EAD0EF-B51E-41FE-BD1E-F16D64266B05}" destId="{5EFFE951-D153-4574-AD67-401FDD12CE8A}" srcOrd="0" destOrd="0" parTransId="{8A74D72E-BD89-4481-94B3-BB3AD2EB4CB3}" sibTransId="{A6BA93B0-40CF-45D4-B507-2E52F1136A96}"/>
    <dgm:cxn modelId="{E87739EE-DACF-416E-9199-52BB8025C65E}" srcId="{5EFFE951-D153-4574-AD67-401FDD12CE8A}" destId="{7FC19291-8B6A-4BAA-A53B-C4E7BC6F2528}" srcOrd="0" destOrd="0" parTransId="{46EA6746-9C4E-4DCF-A345-26454195A54A}" sibTransId="{30B6131F-43F1-451B-BCC4-8921894BA303}"/>
    <dgm:cxn modelId="{3114BEB1-D212-437A-9990-81243327E68C}" type="presOf" srcId="{C3FF4329-9B51-48AE-BF05-4B3DA447C5E7}" destId="{A6EF6F03-F743-453E-888E-38E69AE3A672}" srcOrd="0" destOrd="1" presId="urn:microsoft.com/office/officeart/2005/8/layout/hProcess4"/>
    <dgm:cxn modelId="{E4941D1A-3AF3-4C47-9DA7-47DF5E2B9558}" type="presOf" srcId="{5EFFE951-D153-4574-AD67-401FDD12CE8A}" destId="{C47B4A51-46C3-4ACB-B2C1-138CDDFD52E0}" srcOrd="0" destOrd="0" presId="urn:microsoft.com/office/officeart/2005/8/layout/hProcess4"/>
    <dgm:cxn modelId="{CCB1569F-8B7D-4E99-AF6A-589F6EF5454A}" srcId="{78EAD0EF-B51E-41FE-BD1E-F16D64266B05}" destId="{425DFDA2-0EF7-4D8A-99B2-43787E59E72B}" srcOrd="1" destOrd="0" parTransId="{D17C6B39-EA7A-4E5F-A7F7-E39AF0087466}" sibTransId="{91E2BBA9-819B-47C7-97F1-E821BF093B3C}"/>
    <dgm:cxn modelId="{FEDC789D-D68E-4AA8-A6FE-1ED2AFD89CE9}" type="presOf" srcId="{7BE8FBC7-7E54-4858-B370-8ED5C9CFBD7A}" destId="{A965CD86-9426-44C4-B023-1831B1AF89A6}" srcOrd="1" destOrd="0" presId="urn:microsoft.com/office/officeart/2005/8/layout/hProcess4"/>
    <dgm:cxn modelId="{9FAABA8C-B023-41AA-B80A-DCEF723EF7BA}" srcId="{5EFFE951-D153-4574-AD67-401FDD12CE8A}" destId="{02948169-1FBF-4748-9D0C-03258441D159}" srcOrd="2" destOrd="0" parTransId="{09B03D88-CEDF-4E9F-B08B-0DA97AFAA02A}" sibTransId="{96D83AED-9FC8-4929-881F-E924507F7BA5}"/>
    <dgm:cxn modelId="{1C7F7382-F4B3-4A2C-9594-B66D445BBA43}" srcId="{425DFDA2-0EF7-4D8A-99B2-43787E59E72B}" destId="{B0B55334-75B2-446A-969B-1C7552450129}" srcOrd="0" destOrd="0" parTransId="{F212C237-160E-4E5A-9FB5-E1A7141412B3}" sibTransId="{5569119D-1193-4BD3-B896-3F8AE57AAAF0}"/>
    <dgm:cxn modelId="{202EE045-0892-4992-89D3-2B131C4D6212}" type="presOf" srcId="{02948169-1FBF-4748-9D0C-03258441D159}" destId="{51044818-9896-42FD-88A9-83DC7070C1D0}" srcOrd="0" destOrd="2" presId="urn:microsoft.com/office/officeart/2005/8/layout/hProcess4"/>
    <dgm:cxn modelId="{29F45E00-9C0E-4F97-A853-5B8498ABD4AE}" srcId="{222D9E80-5D40-4E69-90E2-F14649875E76}" destId="{7BE8FBC7-7E54-4858-B370-8ED5C9CFBD7A}" srcOrd="0" destOrd="0" parTransId="{70788949-05E8-4CC9-BDB6-08FD7A9EB2E2}" sibTransId="{F6A11E3F-FD69-4468-86FE-AF3C2ED78A9F}"/>
    <dgm:cxn modelId="{6DA64119-CEEE-43F8-BA9D-75CA21CFA0FD}" srcId="{5EFFE951-D153-4574-AD67-401FDD12CE8A}" destId="{1EEF992C-D78F-46F2-BD45-5ABC5E33C3A9}" srcOrd="1" destOrd="0" parTransId="{C8E70D87-51FB-4673-A501-0EDE628ED144}" sibTransId="{CFD60DA9-BA41-40A5-926D-53193C0C6E7A}"/>
    <dgm:cxn modelId="{9F38936C-DA97-43E5-8377-5C4F2368A26F}" type="presOf" srcId="{E1C5AC00-175C-4C14-970B-752733AC5552}" destId="{7CE938B3-0881-4331-8191-D8B5C29109C9}" srcOrd="0" destOrd="1" presId="urn:microsoft.com/office/officeart/2005/8/layout/hProcess4"/>
    <dgm:cxn modelId="{E7CEFD54-EEE7-412A-A6D3-665D80D05B4F}" type="presOf" srcId="{425DFDA2-0EF7-4D8A-99B2-43787E59E72B}" destId="{6A0730BA-F10A-4841-806A-24FB4008674C}" srcOrd="0" destOrd="0" presId="urn:microsoft.com/office/officeart/2005/8/layout/hProcess4"/>
    <dgm:cxn modelId="{ADDFBFAC-87F1-4470-BE9C-EA509AD187C8}" type="presOf" srcId="{222D9E80-5D40-4E69-90E2-F14649875E76}" destId="{CF88C3DD-E6CE-4D57-946A-9123083ADF93}" srcOrd="0" destOrd="0" presId="urn:microsoft.com/office/officeart/2005/8/layout/hProcess4"/>
    <dgm:cxn modelId="{80183DA5-14C2-4884-8939-D46DE0A9F2A0}" type="presOf" srcId="{1EEF992C-D78F-46F2-BD45-5ABC5E33C3A9}" destId="{70FAAD65-23E5-4719-A786-094F57D0BEF1}" srcOrd="1" destOrd="1" presId="urn:microsoft.com/office/officeart/2005/8/layout/hProcess4"/>
    <dgm:cxn modelId="{A5999E87-977A-4EB6-BE8C-2C3428F168EB}" type="presOf" srcId="{91E2BBA9-819B-47C7-97F1-E821BF093B3C}" destId="{95CBCE7A-6BF9-404F-9AD4-F8663D4F37D7}" srcOrd="0" destOrd="0" presId="urn:microsoft.com/office/officeart/2005/8/layout/hProcess4"/>
    <dgm:cxn modelId="{B97C22CD-581B-4711-9323-09A3CB8477DA}" type="presOf" srcId="{A6BA93B0-40CF-45D4-B507-2E52F1136A96}" destId="{B66F6742-976B-49FF-9CA3-1DDB3CFEC862}" srcOrd="0" destOrd="0" presId="urn:microsoft.com/office/officeart/2005/8/layout/hProcess4"/>
    <dgm:cxn modelId="{FBB71C55-D694-4B5D-8615-5A663DF0E2F7}" type="presOf" srcId="{78EAD0EF-B51E-41FE-BD1E-F16D64266B05}" destId="{20D3039D-03E5-4E38-BC7B-29017E6E4405}" srcOrd="0" destOrd="0" presId="urn:microsoft.com/office/officeart/2005/8/layout/hProcess4"/>
    <dgm:cxn modelId="{875A4008-4874-4928-874B-69F8EF2711BF}" srcId="{78EAD0EF-B51E-41FE-BD1E-F16D64266B05}" destId="{222D9E80-5D40-4E69-90E2-F14649875E76}" srcOrd="2" destOrd="0" parTransId="{7CEF507E-9157-4DD4-8FD0-84FA156ACEC2}" sibTransId="{9A33CA9D-0112-4C26-993B-33C171DA7CD5}"/>
    <dgm:cxn modelId="{DCBE2655-29AB-4B18-9F81-F4069DF69234}" type="presOf" srcId="{7BE8FBC7-7E54-4858-B370-8ED5C9CFBD7A}" destId="{A6EF6F03-F743-453E-888E-38E69AE3A672}" srcOrd="0" destOrd="0" presId="urn:microsoft.com/office/officeart/2005/8/layout/hProcess4"/>
    <dgm:cxn modelId="{E84E6BEF-E5EA-4A9A-9B1D-83A8FA2141CF}" type="presOf" srcId="{7FC19291-8B6A-4BAA-A53B-C4E7BC6F2528}" destId="{70FAAD65-23E5-4719-A786-094F57D0BEF1}" srcOrd="1" destOrd="0" presId="urn:microsoft.com/office/officeart/2005/8/layout/hProcess4"/>
    <dgm:cxn modelId="{279D2D91-101E-4346-A971-15A7157176E1}" type="presParOf" srcId="{20D3039D-03E5-4E38-BC7B-29017E6E4405}" destId="{8698B4A1-8CC1-44BC-940B-16BCA0AADD28}" srcOrd="0" destOrd="0" presId="urn:microsoft.com/office/officeart/2005/8/layout/hProcess4"/>
    <dgm:cxn modelId="{EF9E781D-06F0-444D-A12E-F274DDE2567D}" type="presParOf" srcId="{20D3039D-03E5-4E38-BC7B-29017E6E4405}" destId="{FFC9768A-C10F-4281-A771-E9153DBF6EE8}" srcOrd="1" destOrd="0" presId="urn:microsoft.com/office/officeart/2005/8/layout/hProcess4"/>
    <dgm:cxn modelId="{BBBCC0E0-8033-4ACB-87E7-8E0506CCAB20}" type="presParOf" srcId="{20D3039D-03E5-4E38-BC7B-29017E6E4405}" destId="{DCF0E065-6B41-4D99-82EE-BA42B43B6031}" srcOrd="2" destOrd="0" presId="urn:microsoft.com/office/officeart/2005/8/layout/hProcess4"/>
    <dgm:cxn modelId="{82A7FD4F-10AA-4CC0-AEA6-81375ADE91E3}" type="presParOf" srcId="{DCF0E065-6B41-4D99-82EE-BA42B43B6031}" destId="{FBEF5651-BB29-4D1D-A3FC-08E2B54618E2}" srcOrd="0" destOrd="0" presId="urn:microsoft.com/office/officeart/2005/8/layout/hProcess4"/>
    <dgm:cxn modelId="{D2F0E672-9F72-4E8A-9D30-AE83C7045D62}" type="presParOf" srcId="{FBEF5651-BB29-4D1D-A3FC-08E2B54618E2}" destId="{D5313BEE-D5D7-4FE8-9B2F-5B5B01F1B5DC}" srcOrd="0" destOrd="0" presId="urn:microsoft.com/office/officeart/2005/8/layout/hProcess4"/>
    <dgm:cxn modelId="{1AC02369-FCA4-4D01-9923-034A4B8F87A9}" type="presParOf" srcId="{FBEF5651-BB29-4D1D-A3FC-08E2B54618E2}" destId="{51044818-9896-42FD-88A9-83DC7070C1D0}" srcOrd="1" destOrd="0" presId="urn:microsoft.com/office/officeart/2005/8/layout/hProcess4"/>
    <dgm:cxn modelId="{10000698-3C8D-4CD8-9ACE-02B234285404}" type="presParOf" srcId="{FBEF5651-BB29-4D1D-A3FC-08E2B54618E2}" destId="{70FAAD65-23E5-4719-A786-094F57D0BEF1}" srcOrd="2" destOrd="0" presId="urn:microsoft.com/office/officeart/2005/8/layout/hProcess4"/>
    <dgm:cxn modelId="{ECF408FD-9770-4830-95C6-34D2779683A9}" type="presParOf" srcId="{FBEF5651-BB29-4D1D-A3FC-08E2B54618E2}" destId="{C47B4A51-46C3-4ACB-B2C1-138CDDFD52E0}" srcOrd="3" destOrd="0" presId="urn:microsoft.com/office/officeart/2005/8/layout/hProcess4"/>
    <dgm:cxn modelId="{E56A5B11-6EC1-47D2-927B-2BC2D78C2B33}" type="presParOf" srcId="{FBEF5651-BB29-4D1D-A3FC-08E2B54618E2}" destId="{4397977D-A3CD-4B11-A5F4-D14B8B0EE21E}" srcOrd="4" destOrd="0" presId="urn:microsoft.com/office/officeart/2005/8/layout/hProcess4"/>
    <dgm:cxn modelId="{B7B55968-EF9A-4838-A030-6A80280D8D40}" type="presParOf" srcId="{DCF0E065-6B41-4D99-82EE-BA42B43B6031}" destId="{B66F6742-976B-49FF-9CA3-1DDB3CFEC862}" srcOrd="1" destOrd="0" presId="urn:microsoft.com/office/officeart/2005/8/layout/hProcess4"/>
    <dgm:cxn modelId="{38D28062-C349-4E24-99B4-4C04E83BB493}" type="presParOf" srcId="{DCF0E065-6B41-4D99-82EE-BA42B43B6031}" destId="{7A2523B4-68AA-48B1-858B-B1D25CC9FF45}" srcOrd="2" destOrd="0" presId="urn:microsoft.com/office/officeart/2005/8/layout/hProcess4"/>
    <dgm:cxn modelId="{A338D46F-5EFC-45FC-A839-A5683AF531CF}" type="presParOf" srcId="{7A2523B4-68AA-48B1-858B-B1D25CC9FF45}" destId="{86FE7859-8EFD-499D-8DA1-DE3442A0BEA9}" srcOrd="0" destOrd="0" presId="urn:microsoft.com/office/officeart/2005/8/layout/hProcess4"/>
    <dgm:cxn modelId="{616BCC20-FC43-405C-BF2F-3E04EBBBA691}" type="presParOf" srcId="{7A2523B4-68AA-48B1-858B-B1D25CC9FF45}" destId="{7CE938B3-0881-4331-8191-D8B5C29109C9}" srcOrd="1" destOrd="0" presId="urn:microsoft.com/office/officeart/2005/8/layout/hProcess4"/>
    <dgm:cxn modelId="{204DCBF7-A7D6-44EE-9E3A-AAC838E41310}" type="presParOf" srcId="{7A2523B4-68AA-48B1-858B-B1D25CC9FF45}" destId="{A9AD81C0-4B1E-476E-B82C-37BD61C80169}" srcOrd="2" destOrd="0" presId="urn:microsoft.com/office/officeart/2005/8/layout/hProcess4"/>
    <dgm:cxn modelId="{99923990-A756-4920-A130-B5083F330776}" type="presParOf" srcId="{7A2523B4-68AA-48B1-858B-B1D25CC9FF45}" destId="{6A0730BA-F10A-4841-806A-24FB4008674C}" srcOrd="3" destOrd="0" presId="urn:microsoft.com/office/officeart/2005/8/layout/hProcess4"/>
    <dgm:cxn modelId="{03AC2655-1F90-4467-8B8A-C4BC370C0D4C}" type="presParOf" srcId="{7A2523B4-68AA-48B1-858B-B1D25CC9FF45}" destId="{0518DB18-104C-425A-810A-2E1040EC4BE6}" srcOrd="4" destOrd="0" presId="urn:microsoft.com/office/officeart/2005/8/layout/hProcess4"/>
    <dgm:cxn modelId="{CAD52CB2-ACCE-4027-842D-AA73AA4CF865}" type="presParOf" srcId="{DCF0E065-6B41-4D99-82EE-BA42B43B6031}" destId="{95CBCE7A-6BF9-404F-9AD4-F8663D4F37D7}" srcOrd="3" destOrd="0" presId="urn:microsoft.com/office/officeart/2005/8/layout/hProcess4"/>
    <dgm:cxn modelId="{8EF969E5-FDA6-4D64-93D6-FFBE0197893F}" type="presParOf" srcId="{DCF0E065-6B41-4D99-82EE-BA42B43B6031}" destId="{1BAB9168-8F85-40E3-BD31-8101E0ABBC7D}" srcOrd="4" destOrd="0" presId="urn:microsoft.com/office/officeart/2005/8/layout/hProcess4"/>
    <dgm:cxn modelId="{52EA5787-81B9-4C4C-B913-2EE11393C1CB}" type="presParOf" srcId="{1BAB9168-8F85-40E3-BD31-8101E0ABBC7D}" destId="{0216F8E8-3448-4BEF-8638-41EBADB4980D}" srcOrd="0" destOrd="0" presId="urn:microsoft.com/office/officeart/2005/8/layout/hProcess4"/>
    <dgm:cxn modelId="{87FF7840-9888-45C4-AB8D-6471DFA4F182}" type="presParOf" srcId="{1BAB9168-8F85-40E3-BD31-8101E0ABBC7D}" destId="{A6EF6F03-F743-453E-888E-38E69AE3A672}" srcOrd="1" destOrd="0" presId="urn:microsoft.com/office/officeart/2005/8/layout/hProcess4"/>
    <dgm:cxn modelId="{7484B083-C291-4275-8965-30FF099DC530}" type="presParOf" srcId="{1BAB9168-8F85-40E3-BD31-8101E0ABBC7D}" destId="{A965CD86-9426-44C4-B023-1831B1AF89A6}" srcOrd="2" destOrd="0" presId="urn:microsoft.com/office/officeart/2005/8/layout/hProcess4"/>
    <dgm:cxn modelId="{30C4E0E5-1CCF-4482-9A95-D697DDEBA134}" type="presParOf" srcId="{1BAB9168-8F85-40E3-BD31-8101E0ABBC7D}" destId="{CF88C3DD-E6CE-4D57-946A-9123083ADF93}" srcOrd="3" destOrd="0" presId="urn:microsoft.com/office/officeart/2005/8/layout/hProcess4"/>
    <dgm:cxn modelId="{27DC795B-60BB-4CB8-887E-818DCFA1E357}" type="presParOf" srcId="{1BAB9168-8F85-40E3-BD31-8101E0ABBC7D}" destId="{CEEF0997-456F-4D12-A3A7-964555A16595}"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92B76DE-7EE7-4185-A511-143DE5BEDE70}" type="doc">
      <dgm:prSet loTypeId="urn:microsoft.com/office/officeart/2011/layout/CircleProcess" loCatId="process" qsTypeId="urn:microsoft.com/office/officeart/2005/8/quickstyle/3d1" qsCatId="3D" csTypeId="urn:microsoft.com/office/officeart/2005/8/colors/colorful2" csCatId="colorful" phldr="1"/>
      <dgm:spPr/>
      <dgm:t>
        <a:bodyPr/>
        <a:lstStyle/>
        <a:p>
          <a:endParaRPr lang="es-CO"/>
        </a:p>
      </dgm:t>
    </dgm:pt>
    <dgm:pt modelId="{E31A8F90-BD9D-4151-9AEC-A62B7CA7AADB}">
      <dgm:prSet phldrT="[Texto]"/>
      <dgm:spPr/>
      <dgm:t>
        <a:bodyPr/>
        <a:lstStyle/>
        <a:p>
          <a:r>
            <a:rPr lang="es-CO" b="1" dirty="0" smtClean="0"/>
            <a:t>MONO TRIBUTO</a:t>
          </a:r>
        </a:p>
        <a:p>
          <a:r>
            <a:rPr lang="es-CO" b="1" dirty="0" smtClean="0"/>
            <a:t>31 DE ENERO DE 2018</a:t>
          </a:r>
          <a:endParaRPr lang="es-CO" b="1" dirty="0"/>
        </a:p>
      </dgm:t>
    </dgm:pt>
    <dgm:pt modelId="{EAC01A42-E03E-4A3B-8EF1-D6800FA4C8A3}" type="parTrans" cxnId="{495E14F5-C8B6-4971-A07B-A4496CCA003B}">
      <dgm:prSet/>
      <dgm:spPr/>
      <dgm:t>
        <a:bodyPr/>
        <a:lstStyle/>
        <a:p>
          <a:endParaRPr lang="es-CO"/>
        </a:p>
      </dgm:t>
    </dgm:pt>
    <dgm:pt modelId="{97E86D0E-0FD9-4C48-8487-DEEBDA5A356B}" type="sibTrans" cxnId="{495E14F5-C8B6-4971-A07B-A4496CCA003B}">
      <dgm:prSet/>
      <dgm:spPr/>
      <dgm:t>
        <a:bodyPr/>
        <a:lstStyle/>
        <a:p>
          <a:endParaRPr lang="es-CO"/>
        </a:p>
      </dgm:t>
    </dgm:pt>
    <dgm:pt modelId="{54EF7C89-9779-4BA4-9F63-60960293C0CE}">
      <dgm:prSet phldrT="[Texto]"/>
      <dgm:spPr/>
      <dgm:t>
        <a:bodyPr/>
        <a:lstStyle/>
        <a:p>
          <a:r>
            <a:rPr lang="es-CO" b="1" dirty="0" smtClean="0"/>
            <a:t>BEPS</a:t>
          </a:r>
        </a:p>
        <a:p>
          <a:r>
            <a:rPr lang="es-CO" b="1" dirty="0" smtClean="0"/>
            <a:t>1 DIA HÁBIL DE SEPTIEMBRE 2017 HASTA EL 30 DE ENERO 2018</a:t>
          </a:r>
          <a:endParaRPr lang="es-CO" b="1" dirty="0"/>
        </a:p>
      </dgm:t>
    </dgm:pt>
    <dgm:pt modelId="{B5D9BAF7-7BF9-4AD2-AB94-5F2734517990}" type="parTrans" cxnId="{6E31ADD2-FCB0-47AB-90D8-114FBACD5677}">
      <dgm:prSet/>
      <dgm:spPr/>
      <dgm:t>
        <a:bodyPr/>
        <a:lstStyle/>
        <a:p>
          <a:endParaRPr lang="es-CO"/>
        </a:p>
      </dgm:t>
    </dgm:pt>
    <dgm:pt modelId="{211D5C29-4EB2-4CBC-B65C-311C5DC12E85}" type="sibTrans" cxnId="{6E31ADD2-FCB0-47AB-90D8-114FBACD5677}">
      <dgm:prSet/>
      <dgm:spPr/>
      <dgm:t>
        <a:bodyPr/>
        <a:lstStyle/>
        <a:p>
          <a:endParaRPr lang="es-CO"/>
        </a:p>
      </dgm:t>
    </dgm:pt>
    <dgm:pt modelId="{DEE1B64E-74C7-41C3-9F8D-4A0812F3C45F}">
      <dgm:prSet phldrT="[Texto]"/>
      <dgm:spPr/>
      <dgm:t>
        <a:bodyPr/>
        <a:lstStyle/>
        <a:p>
          <a:r>
            <a:rPr lang="es-CO" b="1" dirty="0" smtClean="0"/>
            <a:t>RIESGOS LABORALES</a:t>
          </a:r>
        </a:p>
        <a:p>
          <a:r>
            <a:rPr lang="es-CO" b="1" dirty="0" smtClean="0"/>
            <a:t>1 DIA HÁBIL DE SEPTIEMBRE 2017 HASTA EL 30 DE ENERO 2018 </a:t>
          </a:r>
          <a:endParaRPr lang="es-CO" b="1" dirty="0"/>
        </a:p>
      </dgm:t>
    </dgm:pt>
    <dgm:pt modelId="{9E5025D4-216E-4CB1-BAAC-104CF8D93EE8}" type="parTrans" cxnId="{990D87CA-59E0-4762-BCC9-0383D4296A75}">
      <dgm:prSet/>
      <dgm:spPr/>
      <dgm:t>
        <a:bodyPr/>
        <a:lstStyle/>
        <a:p>
          <a:endParaRPr lang="es-CO"/>
        </a:p>
      </dgm:t>
    </dgm:pt>
    <dgm:pt modelId="{F5511839-464C-469A-9268-2BFD335B0689}" type="sibTrans" cxnId="{990D87CA-59E0-4762-BCC9-0383D4296A75}">
      <dgm:prSet/>
      <dgm:spPr/>
      <dgm:t>
        <a:bodyPr/>
        <a:lstStyle/>
        <a:p>
          <a:endParaRPr lang="es-CO"/>
        </a:p>
      </dgm:t>
    </dgm:pt>
    <dgm:pt modelId="{8C766463-A88E-4801-B268-979F4352C00A}" type="pres">
      <dgm:prSet presAssocID="{392B76DE-7EE7-4185-A511-143DE5BEDE70}" presName="Name0" presStyleCnt="0">
        <dgm:presLayoutVars>
          <dgm:chMax val="11"/>
          <dgm:chPref val="11"/>
          <dgm:dir/>
          <dgm:resizeHandles/>
        </dgm:presLayoutVars>
      </dgm:prSet>
      <dgm:spPr/>
      <dgm:t>
        <a:bodyPr/>
        <a:lstStyle/>
        <a:p>
          <a:endParaRPr lang="es-CO"/>
        </a:p>
      </dgm:t>
    </dgm:pt>
    <dgm:pt modelId="{6992543A-A4ED-473C-831B-E6DB95E69D18}" type="pres">
      <dgm:prSet presAssocID="{DEE1B64E-74C7-41C3-9F8D-4A0812F3C45F}" presName="Accent3" presStyleCnt="0"/>
      <dgm:spPr/>
    </dgm:pt>
    <dgm:pt modelId="{3722642C-69B1-495A-B1AE-E759C4C58AD7}" type="pres">
      <dgm:prSet presAssocID="{DEE1B64E-74C7-41C3-9F8D-4A0812F3C45F}" presName="Accent" presStyleLbl="node1" presStyleIdx="0" presStyleCnt="3"/>
      <dgm:spPr/>
    </dgm:pt>
    <dgm:pt modelId="{7E9ED511-996D-41D3-BDAB-0465739938AD}" type="pres">
      <dgm:prSet presAssocID="{DEE1B64E-74C7-41C3-9F8D-4A0812F3C45F}" presName="ParentBackground3" presStyleCnt="0"/>
      <dgm:spPr/>
    </dgm:pt>
    <dgm:pt modelId="{FD13D443-B9BF-4243-AF5E-DB16C44A8E35}" type="pres">
      <dgm:prSet presAssocID="{DEE1B64E-74C7-41C3-9F8D-4A0812F3C45F}" presName="ParentBackground" presStyleLbl="fgAcc1" presStyleIdx="0" presStyleCnt="3"/>
      <dgm:spPr/>
      <dgm:t>
        <a:bodyPr/>
        <a:lstStyle/>
        <a:p>
          <a:endParaRPr lang="es-CO"/>
        </a:p>
      </dgm:t>
    </dgm:pt>
    <dgm:pt modelId="{C65151E3-0391-4F2B-8150-72683887FFFE}" type="pres">
      <dgm:prSet presAssocID="{DEE1B64E-74C7-41C3-9F8D-4A0812F3C45F}" presName="Parent3" presStyleLbl="revTx" presStyleIdx="0" presStyleCnt="0">
        <dgm:presLayoutVars>
          <dgm:chMax val="1"/>
          <dgm:chPref val="1"/>
          <dgm:bulletEnabled val="1"/>
        </dgm:presLayoutVars>
      </dgm:prSet>
      <dgm:spPr/>
      <dgm:t>
        <a:bodyPr/>
        <a:lstStyle/>
        <a:p>
          <a:endParaRPr lang="es-CO"/>
        </a:p>
      </dgm:t>
    </dgm:pt>
    <dgm:pt modelId="{589F0AD3-DEEB-44AB-9519-2BBB4244D65A}" type="pres">
      <dgm:prSet presAssocID="{54EF7C89-9779-4BA4-9F63-60960293C0CE}" presName="Accent2" presStyleCnt="0"/>
      <dgm:spPr/>
    </dgm:pt>
    <dgm:pt modelId="{8CC92A05-673D-4D8E-8B24-FD5591116E80}" type="pres">
      <dgm:prSet presAssocID="{54EF7C89-9779-4BA4-9F63-60960293C0CE}" presName="Accent" presStyleLbl="node1" presStyleIdx="1" presStyleCnt="3"/>
      <dgm:spPr/>
    </dgm:pt>
    <dgm:pt modelId="{4D98D86F-0164-4062-857A-8106A0FC5674}" type="pres">
      <dgm:prSet presAssocID="{54EF7C89-9779-4BA4-9F63-60960293C0CE}" presName="ParentBackground2" presStyleCnt="0"/>
      <dgm:spPr/>
    </dgm:pt>
    <dgm:pt modelId="{C73735C8-5118-4B39-89F8-1FCE1BDE744D}" type="pres">
      <dgm:prSet presAssocID="{54EF7C89-9779-4BA4-9F63-60960293C0CE}" presName="ParentBackground" presStyleLbl="fgAcc1" presStyleIdx="1" presStyleCnt="3"/>
      <dgm:spPr/>
      <dgm:t>
        <a:bodyPr/>
        <a:lstStyle/>
        <a:p>
          <a:endParaRPr lang="es-CO"/>
        </a:p>
      </dgm:t>
    </dgm:pt>
    <dgm:pt modelId="{ADFB1AE1-BFED-40C3-A3A6-D42218EAC64A}" type="pres">
      <dgm:prSet presAssocID="{54EF7C89-9779-4BA4-9F63-60960293C0CE}" presName="Parent2" presStyleLbl="revTx" presStyleIdx="0" presStyleCnt="0">
        <dgm:presLayoutVars>
          <dgm:chMax val="1"/>
          <dgm:chPref val="1"/>
          <dgm:bulletEnabled val="1"/>
        </dgm:presLayoutVars>
      </dgm:prSet>
      <dgm:spPr/>
      <dgm:t>
        <a:bodyPr/>
        <a:lstStyle/>
        <a:p>
          <a:endParaRPr lang="es-CO"/>
        </a:p>
      </dgm:t>
    </dgm:pt>
    <dgm:pt modelId="{F1E90B1E-49A8-4495-A56A-85FCAF5CB9C3}" type="pres">
      <dgm:prSet presAssocID="{E31A8F90-BD9D-4151-9AEC-A62B7CA7AADB}" presName="Accent1" presStyleCnt="0"/>
      <dgm:spPr/>
    </dgm:pt>
    <dgm:pt modelId="{F2BAA5E2-193E-4551-897C-F0695F5349CE}" type="pres">
      <dgm:prSet presAssocID="{E31A8F90-BD9D-4151-9AEC-A62B7CA7AADB}" presName="Accent" presStyleLbl="node1" presStyleIdx="2" presStyleCnt="3"/>
      <dgm:spPr/>
    </dgm:pt>
    <dgm:pt modelId="{C7E36F06-B145-436A-A67B-0B477D68B3B7}" type="pres">
      <dgm:prSet presAssocID="{E31A8F90-BD9D-4151-9AEC-A62B7CA7AADB}" presName="ParentBackground1" presStyleCnt="0"/>
      <dgm:spPr/>
    </dgm:pt>
    <dgm:pt modelId="{0CD06FB8-9AF0-4317-956C-36F8DBFC09B1}" type="pres">
      <dgm:prSet presAssocID="{E31A8F90-BD9D-4151-9AEC-A62B7CA7AADB}" presName="ParentBackground" presStyleLbl="fgAcc1" presStyleIdx="2" presStyleCnt="3"/>
      <dgm:spPr/>
      <dgm:t>
        <a:bodyPr/>
        <a:lstStyle/>
        <a:p>
          <a:endParaRPr lang="es-CO"/>
        </a:p>
      </dgm:t>
    </dgm:pt>
    <dgm:pt modelId="{58920AC9-D4EC-4BE7-9BCB-CA7C5BD124F9}" type="pres">
      <dgm:prSet presAssocID="{E31A8F90-BD9D-4151-9AEC-A62B7CA7AADB}" presName="Parent1" presStyleLbl="revTx" presStyleIdx="0" presStyleCnt="0">
        <dgm:presLayoutVars>
          <dgm:chMax val="1"/>
          <dgm:chPref val="1"/>
          <dgm:bulletEnabled val="1"/>
        </dgm:presLayoutVars>
      </dgm:prSet>
      <dgm:spPr/>
      <dgm:t>
        <a:bodyPr/>
        <a:lstStyle/>
        <a:p>
          <a:endParaRPr lang="es-CO"/>
        </a:p>
      </dgm:t>
    </dgm:pt>
  </dgm:ptLst>
  <dgm:cxnLst>
    <dgm:cxn modelId="{990D87CA-59E0-4762-BCC9-0383D4296A75}" srcId="{392B76DE-7EE7-4185-A511-143DE5BEDE70}" destId="{DEE1B64E-74C7-41C3-9F8D-4A0812F3C45F}" srcOrd="2" destOrd="0" parTransId="{9E5025D4-216E-4CB1-BAAC-104CF8D93EE8}" sibTransId="{F5511839-464C-469A-9268-2BFD335B0689}"/>
    <dgm:cxn modelId="{E7D7E6A7-044A-45B6-A7EB-D0CC3B208B77}" type="presOf" srcId="{392B76DE-7EE7-4185-A511-143DE5BEDE70}" destId="{8C766463-A88E-4801-B268-979F4352C00A}" srcOrd="0" destOrd="0" presId="urn:microsoft.com/office/officeart/2011/layout/CircleProcess"/>
    <dgm:cxn modelId="{6E31ADD2-FCB0-47AB-90D8-114FBACD5677}" srcId="{392B76DE-7EE7-4185-A511-143DE5BEDE70}" destId="{54EF7C89-9779-4BA4-9F63-60960293C0CE}" srcOrd="1" destOrd="0" parTransId="{B5D9BAF7-7BF9-4AD2-AB94-5F2734517990}" sibTransId="{211D5C29-4EB2-4CBC-B65C-311C5DC12E85}"/>
    <dgm:cxn modelId="{7DADF1B9-E8AD-4805-83BB-27AB191CA10C}" type="presOf" srcId="{54EF7C89-9779-4BA4-9F63-60960293C0CE}" destId="{ADFB1AE1-BFED-40C3-A3A6-D42218EAC64A}" srcOrd="1" destOrd="0" presId="urn:microsoft.com/office/officeart/2011/layout/CircleProcess"/>
    <dgm:cxn modelId="{0290841D-4261-4317-AC94-E62D449E4ECC}" type="presOf" srcId="{DEE1B64E-74C7-41C3-9F8D-4A0812F3C45F}" destId="{C65151E3-0391-4F2B-8150-72683887FFFE}" srcOrd="1" destOrd="0" presId="urn:microsoft.com/office/officeart/2011/layout/CircleProcess"/>
    <dgm:cxn modelId="{93C7B0B5-5637-433B-A505-4EACD45F9C75}" type="presOf" srcId="{DEE1B64E-74C7-41C3-9F8D-4A0812F3C45F}" destId="{FD13D443-B9BF-4243-AF5E-DB16C44A8E35}" srcOrd="0" destOrd="0" presId="urn:microsoft.com/office/officeart/2011/layout/CircleProcess"/>
    <dgm:cxn modelId="{495E14F5-C8B6-4971-A07B-A4496CCA003B}" srcId="{392B76DE-7EE7-4185-A511-143DE5BEDE70}" destId="{E31A8F90-BD9D-4151-9AEC-A62B7CA7AADB}" srcOrd="0" destOrd="0" parTransId="{EAC01A42-E03E-4A3B-8EF1-D6800FA4C8A3}" sibTransId="{97E86D0E-0FD9-4C48-8487-DEEBDA5A356B}"/>
    <dgm:cxn modelId="{A01A8622-ACBF-4213-B25A-C142BBF6FF60}" type="presOf" srcId="{E31A8F90-BD9D-4151-9AEC-A62B7CA7AADB}" destId="{0CD06FB8-9AF0-4317-956C-36F8DBFC09B1}" srcOrd="0" destOrd="0" presId="urn:microsoft.com/office/officeart/2011/layout/CircleProcess"/>
    <dgm:cxn modelId="{BBB22F34-449C-40F1-8479-16FD93B96EDC}" type="presOf" srcId="{E31A8F90-BD9D-4151-9AEC-A62B7CA7AADB}" destId="{58920AC9-D4EC-4BE7-9BCB-CA7C5BD124F9}" srcOrd="1" destOrd="0" presId="urn:microsoft.com/office/officeart/2011/layout/CircleProcess"/>
    <dgm:cxn modelId="{B4B891A9-9C23-4675-91EC-DC4783307697}" type="presOf" srcId="{54EF7C89-9779-4BA4-9F63-60960293C0CE}" destId="{C73735C8-5118-4B39-89F8-1FCE1BDE744D}" srcOrd="0" destOrd="0" presId="urn:microsoft.com/office/officeart/2011/layout/CircleProcess"/>
    <dgm:cxn modelId="{C92DD46C-2679-4BA9-A965-FE2A929394DA}" type="presParOf" srcId="{8C766463-A88E-4801-B268-979F4352C00A}" destId="{6992543A-A4ED-473C-831B-E6DB95E69D18}" srcOrd="0" destOrd="0" presId="urn:microsoft.com/office/officeart/2011/layout/CircleProcess"/>
    <dgm:cxn modelId="{06402F72-A35C-4245-B6DD-7D52E91A5190}" type="presParOf" srcId="{6992543A-A4ED-473C-831B-E6DB95E69D18}" destId="{3722642C-69B1-495A-B1AE-E759C4C58AD7}" srcOrd="0" destOrd="0" presId="urn:microsoft.com/office/officeart/2011/layout/CircleProcess"/>
    <dgm:cxn modelId="{08218241-BF8C-420A-9723-17E7FB52D37A}" type="presParOf" srcId="{8C766463-A88E-4801-B268-979F4352C00A}" destId="{7E9ED511-996D-41D3-BDAB-0465739938AD}" srcOrd="1" destOrd="0" presId="urn:microsoft.com/office/officeart/2011/layout/CircleProcess"/>
    <dgm:cxn modelId="{D0028F60-8F52-476D-8524-8A4044420F85}" type="presParOf" srcId="{7E9ED511-996D-41D3-BDAB-0465739938AD}" destId="{FD13D443-B9BF-4243-AF5E-DB16C44A8E35}" srcOrd="0" destOrd="0" presId="urn:microsoft.com/office/officeart/2011/layout/CircleProcess"/>
    <dgm:cxn modelId="{B7D630AF-BF55-4482-A3E7-B3DD4763299B}" type="presParOf" srcId="{8C766463-A88E-4801-B268-979F4352C00A}" destId="{C65151E3-0391-4F2B-8150-72683887FFFE}" srcOrd="2" destOrd="0" presId="urn:microsoft.com/office/officeart/2011/layout/CircleProcess"/>
    <dgm:cxn modelId="{AC36A467-0FFE-40F7-A681-8CC8C5434359}" type="presParOf" srcId="{8C766463-A88E-4801-B268-979F4352C00A}" destId="{589F0AD3-DEEB-44AB-9519-2BBB4244D65A}" srcOrd="3" destOrd="0" presId="urn:microsoft.com/office/officeart/2011/layout/CircleProcess"/>
    <dgm:cxn modelId="{CDD6A043-5E4B-4F71-8FF2-26A90AC5E71B}" type="presParOf" srcId="{589F0AD3-DEEB-44AB-9519-2BBB4244D65A}" destId="{8CC92A05-673D-4D8E-8B24-FD5591116E80}" srcOrd="0" destOrd="0" presId="urn:microsoft.com/office/officeart/2011/layout/CircleProcess"/>
    <dgm:cxn modelId="{903B7FF2-8FF2-4BA2-BB5A-83130737DADC}" type="presParOf" srcId="{8C766463-A88E-4801-B268-979F4352C00A}" destId="{4D98D86F-0164-4062-857A-8106A0FC5674}" srcOrd="4" destOrd="0" presId="urn:microsoft.com/office/officeart/2011/layout/CircleProcess"/>
    <dgm:cxn modelId="{B9E30890-9769-4BC0-B5EC-6A92C1EEC6F6}" type="presParOf" srcId="{4D98D86F-0164-4062-857A-8106A0FC5674}" destId="{C73735C8-5118-4B39-89F8-1FCE1BDE744D}" srcOrd="0" destOrd="0" presId="urn:microsoft.com/office/officeart/2011/layout/CircleProcess"/>
    <dgm:cxn modelId="{F26DC1FB-DECC-40BA-85D8-4E5B0A14F3B7}" type="presParOf" srcId="{8C766463-A88E-4801-B268-979F4352C00A}" destId="{ADFB1AE1-BFED-40C3-A3A6-D42218EAC64A}" srcOrd="5" destOrd="0" presId="urn:microsoft.com/office/officeart/2011/layout/CircleProcess"/>
    <dgm:cxn modelId="{09B8E996-F7DE-49E9-8C3F-04692AD049AF}" type="presParOf" srcId="{8C766463-A88E-4801-B268-979F4352C00A}" destId="{F1E90B1E-49A8-4495-A56A-85FCAF5CB9C3}" srcOrd="6" destOrd="0" presId="urn:microsoft.com/office/officeart/2011/layout/CircleProcess"/>
    <dgm:cxn modelId="{4D61EA23-2E7B-49F6-B4A2-81ADFC3724E7}" type="presParOf" srcId="{F1E90B1E-49A8-4495-A56A-85FCAF5CB9C3}" destId="{F2BAA5E2-193E-4551-897C-F0695F5349CE}" srcOrd="0" destOrd="0" presId="urn:microsoft.com/office/officeart/2011/layout/CircleProcess"/>
    <dgm:cxn modelId="{47FE0D3E-B3D3-4591-A5DC-9E715EA69226}" type="presParOf" srcId="{8C766463-A88E-4801-B268-979F4352C00A}" destId="{C7E36F06-B145-436A-A67B-0B477D68B3B7}" srcOrd="7" destOrd="0" presId="urn:microsoft.com/office/officeart/2011/layout/CircleProcess"/>
    <dgm:cxn modelId="{40AE9F9F-7157-4B37-9CEE-00E01D977F04}" type="presParOf" srcId="{C7E36F06-B145-436A-A67B-0B477D68B3B7}" destId="{0CD06FB8-9AF0-4317-956C-36F8DBFC09B1}" srcOrd="0" destOrd="0" presId="urn:microsoft.com/office/officeart/2011/layout/CircleProcess"/>
    <dgm:cxn modelId="{EE90546B-20BC-4D8F-80FA-16C9D124D0B7}" type="presParOf" srcId="{8C766463-A88E-4801-B268-979F4352C00A}" destId="{58920AC9-D4EC-4BE7-9BCB-CA7C5BD124F9}"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24944FC-3903-4221-999E-5D4BA2A6F639}" type="doc">
      <dgm:prSet loTypeId="urn:microsoft.com/office/officeart/2005/8/layout/radial3" loCatId="cycle" qsTypeId="urn:microsoft.com/office/officeart/2005/8/quickstyle/simple3" qsCatId="simple" csTypeId="urn:microsoft.com/office/officeart/2005/8/colors/colorful1" csCatId="colorful" phldr="1"/>
      <dgm:spPr/>
      <dgm:t>
        <a:bodyPr/>
        <a:lstStyle/>
        <a:p>
          <a:endParaRPr lang="es-CO"/>
        </a:p>
      </dgm:t>
    </dgm:pt>
    <dgm:pt modelId="{1DC90561-D2B2-4D9B-99D2-51BB494250D0}">
      <dgm:prSet phldrT="[Texto]" custT="1"/>
      <dgm:spPr>
        <a:ln w="38100">
          <a:solidFill>
            <a:schemeClr val="tx1"/>
          </a:solidFill>
        </a:ln>
      </dgm:spPr>
      <dgm:t>
        <a:bodyPr/>
        <a:lstStyle/>
        <a:p>
          <a:r>
            <a:rPr lang="es-CO" sz="800" dirty="0" smtClean="0"/>
            <a:t> </a:t>
          </a:r>
          <a:r>
            <a:rPr lang="es-CO" sz="1400" dirty="0" smtClean="0">
              <a:latin typeface="Arial" pitchFamily="34" charset="0"/>
              <a:cs typeface="Arial" pitchFamily="34" charset="0"/>
            </a:rPr>
            <a:t>MONO TRIBUTO</a:t>
          </a:r>
          <a:endParaRPr lang="es-CO" sz="1400" dirty="0">
            <a:latin typeface="Arial" pitchFamily="34" charset="0"/>
            <a:cs typeface="Arial" pitchFamily="34" charset="0"/>
          </a:endParaRPr>
        </a:p>
      </dgm:t>
    </dgm:pt>
    <dgm:pt modelId="{B2CC7F93-055B-49C8-8C9D-9242A341966E}" type="parTrans" cxnId="{8C235628-B13E-4113-8EA2-57B1E90BA79C}">
      <dgm:prSet/>
      <dgm:spPr/>
      <dgm:t>
        <a:bodyPr/>
        <a:lstStyle/>
        <a:p>
          <a:endParaRPr lang="es-CO"/>
        </a:p>
      </dgm:t>
    </dgm:pt>
    <dgm:pt modelId="{504EF1D6-5FCE-4475-9175-F39649118A19}" type="sibTrans" cxnId="{8C235628-B13E-4113-8EA2-57B1E90BA79C}">
      <dgm:prSet/>
      <dgm:spPr/>
      <dgm:t>
        <a:bodyPr/>
        <a:lstStyle/>
        <a:p>
          <a:endParaRPr lang="es-CO"/>
        </a:p>
      </dgm:t>
    </dgm:pt>
    <dgm:pt modelId="{FE880CD4-3129-4A55-A1F8-A1F6D8249AD4}">
      <dgm:prSet phldrT="[Texto]"/>
      <dgm:spPr/>
      <dgm:t>
        <a:bodyPr/>
        <a:lstStyle/>
        <a:p>
          <a:r>
            <a:rPr lang="es-CO" dirty="0" smtClean="0"/>
            <a:t>Artículo 592 del E.T.</a:t>
          </a:r>
          <a:endParaRPr lang="es-CO" dirty="0"/>
        </a:p>
      </dgm:t>
    </dgm:pt>
    <dgm:pt modelId="{B446CB1F-80FC-4042-B0F0-B7C2B9586848}" type="parTrans" cxnId="{3E0CBCD1-0FEF-43BC-9A40-C9F306E4F36B}">
      <dgm:prSet/>
      <dgm:spPr/>
      <dgm:t>
        <a:bodyPr/>
        <a:lstStyle/>
        <a:p>
          <a:endParaRPr lang="es-CO"/>
        </a:p>
      </dgm:t>
    </dgm:pt>
    <dgm:pt modelId="{C91246EC-1280-4D1E-B2FD-CD2B5D412C89}" type="sibTrans" cxnId="{3E0CBCD1-0FEF-43BC-9A40-C9F306E4F36B}">
      <dgm:prSet/>
      <dgm:spPr/>
      <dgm:t>
        <a:bodyPr/>
        <a:lstStyle/>
        <a:p>
          <a:endParaRPr lang="es-CO"/>
        </a:p>
      </dgm:t>
    </dgm:pt>
    <dgm:pt modelId="{6B4D4C94-2660-4B8A-919F-A36E0CE540EA}">
      <dgm:prSet phldrT="[Texto]"/>
      <dgm:spPr/>
      <dgm:t>
        <a:bodyPr/>
        <a:lstStyle/>
        <a:p>
          <a:r>
            <a:rPr lang="es-CO" dirty="0" smtClean="0"/>
            <a:t>Artículo 903 del E.T.</a:t>
          </a:r>
          <a:endParaRPr lang="es-CO" dirty="0"/>
        </a:p>
      </dgm:t>
    </dgm:pt>
    <dgm:pt modelId="{12C10EC5-E30D-4918-825B-B442DF8E5560}" type="parTrans" cxnId="{C346D0E2-F335-49B2-8A2E-3C21C2EB14DB}">
      <dgm:prSet/>
      <dgm:spPr/>
      <dgm:t>
        <a:bodyPr/>
        <a:lstStyle/>
        <a:p>
          <a:endParaRPr lang="es-CO"/>
        </a:p>
      </dgm:t>
    </dgm:pt>
    <dgm:pt modelId="{CA67937A-61EC-4C62-9FD1-DFD182B3773C}" type="sibTrans" cxnId="{C346D0E2-F335-49B2-8A2E-3C21C2EB14DB}">
      <dgm:prSet/>
      <dgm:spPr/>
      <dgm:t>
        <a:bodyPr/>
        <a:lstStyle/>
        <a:p>
          <a:endParaRPr lang="es-CO"/>
        </a:p>
      </dgm:t>
    </dgm:pt>
    <dgm:pt modelId="{5FBC5D80-81BD-42D0-B696-2F4B5F78C85E}">
      <dgm:prSet phldrT="[Texto]"/>
      <dgm:spPr/>
      <dgm:t>
        <a:bodyPr/>
        <a:lstStyle/>
        <a:p>
          <a:r>
            <a:rPr lang="es-CO" dirty="0" smtClean="0"/>
            <a:t>Artículo 904 al 913 del E.T.</a:t>
          </a:r>
          <a:endParaRPr lang="es-CO" dirty="0"/>
        </a:p>
      </dgm:t>
    </dgm:pt>
    <dgm:pt modelId="{757EC7F0-575F-465A-9973-B7E8B8EFAD60}" type="parTrans" cxnId="{7AA9D479-3465-4A94-ABD5-97ABBA234596}">
      <dgm:prSet/>
      <dgm:spPr/>
      <dgm:t>
        <a:bodyPr/>
        <a:lstStyle/>
        <a:p>
          <a:endParaRPr lang="es-CO"/>
        </a:p>
      </dgm:t>
    </dgm:pt>
    <dgm:pt modelId="{381CA4B7-CC15-43A8-B48D-E155D07F07ED}" type="sibTrans" cxnId="{7AA9D479-3465-4A94-ABD5-97ABBA234596}">
      <dgm:prSet/>
      <dgm:spPr/>
      <dgm:t>
        <a:bodyPr/>
        <a:lstStyle/>
        <a:p>
          <a:endParaRPr lang="es-CO"/>
        </a:p>
      </dgm:t>
    </dgm:pt>
    <dgm:pt modelId="{EA019A26-05F3-4B70-9302-FC5574A6D1D4}" type="pres">
      <dgm:prSet presAssocID="{A24944FC-3903-4221-999E-5D4BA2A6F639}" presName="composite" presStyleCnt="0">
        <dgm:presLayoutVars>
          <dgm:chMax val="1"/>
          <dgm:dir/>
          <dgm:resizeHandles val="exact"/>
        </dgm:presLayoutVars>
      </dgm:prSet>
      <dgm:spPr/>
      <dgm:t>
        <a:bodyPr/>
        <a:lstStyle/>
        <a:p>
          <a:endParaRPr lang="es-CO"/>
        </a:p>
      </dgm:t>
    </dgm:pt>
    <dgm:pt modelId="{DA8B85ED-E735-4436-88E7-BC639E5AAB5D}" type="pres">
      <dgm:prSet presAssocID="{A24944FC-3903-4221-999E-5D4BA2A6F639}" presName="radial" presStyleCnt="0">
        <dgm:presLayoutVars>
          <dgm:animLvl val="ctr"/>
        </dgm:presLayoutVars>
      </dgm:prSet>
      <dgm:spPr/>
    </dgm:pt>
    <dgm:pt modelId="{B7A0090B-19A4-4B18-A0EC-1C0C3846C4C7}" type="pres">
      <dgm:prSet presAssocID="{1DC90561-D2B2-4D9B-99D2-51BB494250D0}" presName="centerShape" presStyleLbl="vennNode1" presStyleIdx="0" presStyleCnt="4"/>
      <dgm:spPr/>
      <dgm:t>
        <a:bodyPr/>
        <a:lstStyle/>
        <a:p>
          <a:endParaRPr lang="es-CO"/>
        </a:p>
      </dgm:t>
    </dgm:pt>
    <dgm:pt modelId="{D122BD99-861C-42BC-AA46-F234D9B31ECA}" type="pres">
      <dgm:prSet presAssocID="{FE880CD4-3129-4A55-A1F8-A1F6D8249AD4}" presName="node" presStyleLbl="vennNode1" presStyleIdx="1" presStyleCnt="4">
        <dgm:presLayoutVars>
          <dgm:bulletEnabled val="1"/>
        </dgm:presLayoutVars>
      </dgm:prSet>
      <dgm:spPr/>
      <dgm:t>
        <a:bodyPr/>
        <a:lstStyle/>
        <a:p>
          <a:endParaRPr lang="es-CO"/>
        </a:p>
      </dgm:t>
    </dgm:pt>
    <dgm:pt modelId="{F8E70D2D-19EF-4E2F-9466-03C26FC6DDF3}" type="pres">
      <dgm:prSet presAssocID="{6B4D4C94-2660-4B8A-919F-A36E0CE540EA}" presName="node" presStyleLbl="vennNode1" presStyleIdx="2" presStyleCnt="4">
        <dgm:presLayoutVars>
          <dgm:bulletEnabled val="1"/>
        </dgm:presLayoutVars>
      </dgm:prSet>
      <dgm:spPr/>
      <dgm:t>
        <a:bodyPr/>
        <a:lstStyle/>
        <a:p>
          <a:endParaRPr lang="es-CO"/>
        </a:p>
      </dgm:t>
    </dgm:pt>
    <dgm:pt modelId="{7ADDD136-F527-4241-A2C9-396D68A25D2A}" type="pres">
      <dgm:prSet presAssocID="{5FBC5D80-81BD-42D0-B696-2F4B5F78C85E}" presName="node" presStyleLbl="vennNode1" presStyleIdx="3" presStyleCnt="4">
        <dgm:presLayoutVars>
          <dgm:bulletEnabled val="1"/>
        </dgm:presLayoutVars>
      </dgm:prSet>
      <dgm:spPr/>
      <dgm:t>
        <a:bodyPr/>
        <a:lstStyle/>
        <a:p>
          <a:endParaRPr lang="es-CO"/>
        </a:p>
      </dgm:t>
    </dgm:pt>
  </dgm:ptLst>
  <dgm:cxnLst>
    <dgm:cxn modelId="{8C235628-B13E-4113-8EA2-57B1E90BA79C}" srcId="{A24944FC-3903-4221-999E-5D4BA2A6F639}" destId="{1DC90561-D2B2-4D9B-99D2-51BB494250D0}" srcOrd="0" destOrd="0" parTransId="{B2CC7F93-055B-49C8-8C9D-9242A341966E}" sibTransId="{504EF1D6-5FCE-4475-9175-F39649118A19}"/>
    <dgm:cxn modelId="{690DC7F9-15AE-4A6E-BFD9-C6D42D26E905}" type="presOf" srcId="{1DC90561-D2B2-4D9B-99D2-51BB494250D0}" destId="{B7A0090B-19A4-4B18-A0EC-1C0C3846C4C7}" srcOrd="0" destOrd="0" presId="urn:microsoft.com/office/officeart/2005/8/layout/radial3"/>
    <dgm:cxn modelId="{C7D73A84-E4AD-4005-B4E9-52E2A2B82E61}" type="presOf" srcId="{A24944FC-3903-4221-999E-5D4BA2A6F639}" destId="{EA019A26-05F3-4B70-9302-FC5574A6D1D4}" srcOrd="0" destOrd="0" presId="urn:microsoft.com/office/officeart/2005/8/layout/radial3"/>
    <dgm:cxn modelId="{6704D911-F05E-47DC-A515-6BBD471F9488}" type="presOf" srcId="{6B4D4C94-2660-4B8A-919F-A36E0CE540EA}" destId="{F8E70D2D-19EF-4E2F-9466-03C26FC6DDF3}" srcOrd="0" destOrd="0" presId="urn:microsoft.com/office/officeart/2005/8/layout/radial3"/>
    <dgm:cxn modelId="{ED974E0D-80B6-4E6A-B755-2E875A0039A9}" type="presOf" srcId="{5FBC5D80-81BD-42D0-B696-2F4B5F78C85E}" destId="{7ADDD136-F527-4241-A2C9-396D68A25D2A}" srcOrd="0" destOrd="0" presId="urn:microsoft.com/office/officeart/2005/8/layout/radial3"/>
    <dgm:cxn modelId="{3E0CBCD1-0FEF-43BC-9A40-C9F306E4F36B}" srcId="{1DC90561-D2B2-4D9B-99D2-51BB494250D0}" destId="{FE880CD4-3129-4A55-A1F8-A1F6D8249AD4}" srcOrd="0" destOrd="0" parTransId="{B446CB1F-80FC-4042-B0F0-B7C2B9586848}" sibTransId="{C91246EC-1280-4D1E-B2FD-CD2B5D412C89}"/>
    <dgm:cxn modelId="{F950DCA8-6E05-424D-A4FC-DC2EB0109B34}" type="presOf" srcId="{FE880CD4-3129-4A55-A1F8-A1F6D8249AD4}" destId="{D122BD99-861C-42BC-AA46-F234D9B31ECA}" srcOrd="0" destOrd="0" presId="urn:microsoft.com/office/officeart/2005/8/layout/radial3"/>
    <dgm:cxn modelId="{C346D0E2-F335-49B2-8A2E-3C21C2EB14DB}" srcId="{1DC90561-D2B2-4D9B-99D2-51BB494250D0}" destId="{6B4D4C94-2660-4B8A-919F-A36E0CE540EA}" srcOrd="1" destOrd="0" parTransId="{12C10EC5-E30D-4918-825B-B442DF8E5560}" sibTransId="{CA67937A-61EC-4C62-9FD1-DFD182B3773C}"/>
    <dgm:cxn modelId="{7AA9D479-3465-4A94-ABD5-97ABBA234596}" srcId="{1DC90561-D2B2-4D9B-99D2-51BB494250D0}" destId="{5FBC5D80-81BD-42D0-B696-2F4B5F78C85E}" srcOrd="2" destOrd="0" parTransId="{757EC7F0-575F-465A-9973-B7E8B8EFAD60}" sibTransId="{381CA4B7-CC15-43A8-B48D-E155D07F07ED}"/>
    <dgm:cxn modelId="{2CFE2EFA-E4EF-45DF-8520-25BE48D96F78}" type="presParOf" srcId="{EA019A26-05F3-4B70-9302-FC5574A6D1D4}" destId="{DA8B85ED-E735-4436-88E7-BC639E5AAB5D}" srcOrd="0" destOrd="0" presId="urn:microsoft.com/office/officeart/2005/8/layout/radial3"/>
    <dgm:cxn modelId="{90017CFE-B150-4483-B84D-ABDD29F1CC37}" type="presParOf" srcId="{DA8B85ED-E735-4436-88E7-BC639E5AAB5D}" destId="{B7A0090B-19A4-4B18-A0EC-1C0C3846C4C7}" srcOrd="0" destOrd="0" presId="urn:microsoft.com/office/officeart/2005/8/layout/radial3"/>
    <dgm:cxn modelId="{05C386ED-FD35-4164-8040-33EF2BE5BCC8}" type="presParOf" srcId="{DA8B85ED-E735-4436-88E7-BC639E5AAB5D}" destId="{D122BD99-861C-42BC-AA46-F234D9B31ECA}" srcOrd="1" destOrd="0" presId="urn:microsoft.com/office/officeart/2005/8/layout/radial3"/>
    <dgm:cxn modelId="{3E7FF7E5-DAE0-4CA4-B568-BF225B68D28D}" type="presParOf" srcId="{DA8B85ED-E735-4436-88E7-BC639E5AAB5D}" destId="{F8E70D2D-19EF-4E2F-9466-03C26FC6DDF3}" srcOrd="2" destOrd="0" presId="urn:microsoft.com/office/officeart/2005/8/layout/radial3"/>
    <dgm:cxn modelId="{8E592831-4322-43B1-BEF6-23F5B92F8C33}" type="presParOf" srcId="{DA8B85ED-E735-4436-88E7-BC639E5AAB5D}" destId="{7ADDD136-F527-4241-A2C9-396D68A25D2A}"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663FC2-86FA-4521-A783-99DD6B0E6669}" type="doc">
      <dgm:prSet loTypeId="urn:microsoft.com/office/officeart/2005/8/layout/pyramid2" loCatId="list" qsTypeId="urn:microsoft.com/office/officeart/2005/8/quickstyle/simple1" qsCatId="simple" csTypeId="urn:microsoft.com/office/officeart/2005/8/colors/colorful2" csCatId="colorful" phldr="1"/>
      <dgm:spPr/>
    </dgm:pt>
    <dgm:pt modelId="{05734C6B-0BEE-47F3-B9BC-D2ECEC044CB5}">
      <dgm:prSet phldrT="[Texto]"/>
      <dgm:spPr/>
      <dgm:t>
        <a:bodyPr/>
        <a:lstStyle/>
        <a:p>
          <a:r>
            <a:rPr lang="es-CO" dirty="0" smtClean="0"/>
            <a:t>RENTA</a:t>
          </a:r>
          <a:endParaRPr lang="es-CO" dirty="0"/>
        </a:p>
      </dgm:t>
    </dgm:pt>
    <dgm:pt modelId="{58B5030D-A0B7-47EB-8D52-B8BF6CCF0753}" type="parTrans" cxnId="{A8B10608-4812-4BC8-83C9-31D11DD0589D}">
      <dgm:prSet/>
      <dgm:spPr/>
      <dgm:t>
        <a:bodyPr/>
        <a:lstStyle/>
        <a:p>
          <a:endParaRPr lang="es-CO"/>
        </a:p>
      </dgm:t>
    </dgm:pt>
    <dgm:pt modelId="{19F893D7-B7D9-4CBE-B28C-CFA70C79BFD3}" type="sibTrans" cxnId="{A8B10608-4812-4BC8-83C9-31D11DD0589D}">
      <dgm:prSet/>
      <dgm:spPr/>
      <dgm:t>
        <a:bodyPr/>
        <a:lstStyle/>
        <a:p>
          <a:endParaRPr lang="es-CO"/>
        </a:p>
      </dgm:t>
    </dgm:pt>
    <dgm:pt modelId="{EB6F0430-9F80-47A4-A5F9-0DFA3DD6109D}">
      <dgm:prSet phldrT="[Texto]"/>
      <dgm:spPr/>
      <dgm:t>
        <a:bodyPr/>
        <a:lstStyle/>
        <a:p>
          <a:r>
            <a:rPr lang="es-CO" dirty="0" smtClean="0"/>
            <a:t>MONOTRIBUTO</a:t>
          </a:r>
          <a:endParaRPr lang="es-CO" dirty="0"/>
        </a:p>
      </dgm:t>
    </dgm:pt>
    <dgm:pt modelId="{E2CCB685-E2FA-4C93-A29A-0858C797BA2B}" type="parTrans" cxnId="{C91BE1C2-3671-4BDF-80E2-465B0702C046}">
      <dgm:prSet/>
      <dgm:spPr/>
      <dgm:t>
        <a:bodyPr/>
        <a:lstStyle/>
        <a:p>
          <a:endParaRPr lang="es-CO"/>
        </a:p>
      </dgm:t>
    </dgm:pt>
    <dgm:pt modelId="{D3A89A97-1DD7-4239-8DB4-5125C2B987FB}" type="sibTrans" cxnId="{C91BE1C2-3671-4BDF-80E2-465B0702C046}">
      <dgm:prSet/>
      <dgm:spPr/>
      <dgm:t>
        <a:bodyPr/>
        <a:lstStyle/>
        <a:p>
          <a:endParaRPr lang="es-CO"/>
        </a:p>
      </dgm:t>
    </dgm:pt>
    <dgm:pt modelId="{33785309-F113-46AA-B0CD-5F4E8924088C}">
      <dgm:prSet phldrT="[Texto]"/>
      <dgm:spPr/>
      <dgm:t>
        <a:bodyPr/>
        <a:lstStyle/>
        <a:p>
          <a:r>
            <a:rPr lang="es-CO" dirty="0" smtClean="0"/>
            <a:t>IVA</a:t>
          </a:r>
        </a:p>
      </dgm:t>
    </dgm:pt>
    <dgm:pt modelId="{2C4D6CE2-49D4-400C-9A0F-3F1A5210A1DA}" type="parTrans" cxnId="{5720B6DC-4314-4D56-A900-C1E2EE2C5775}">
      <dgm:prSet/>
      <dgm:spPr/>
      <dgm:t>
        <a:bodyPr/>
        <a:lstStyle/>
        <a:p>
          <a:endParaRPr lang="es-CO"/>
        </a:p>
      </dgm:t>
    </dgm:pt>
    <dgm:pt modelId="{7DAF4686-96CC-4265-B71A-80F8F5AABDD8}" type="sibTrans" cxnId="{5720B6DC-4314-4D56-A900-C1E2EE2C5775}">
      <dgm:prSet/>
      <dgm:spPr/>
      <dgm:t>
        <a:bodyPr/>
        <a:lstStyle/>
        <a:p>
          <a:endParaRPr lang="es-CO"/>
        </a:p>
      </dgm:t>
    </dgm:pt>
    <dgm:pt modelId="{A7BAF45E-65FA-4ABD-9F2B-937F5853D312}">
      <dgm:prSet phldrT="[Texto]">
        <dgm:style>
          <a:lnRef idx="2">
            <a:schemeClr val="accent4"/>
          </a:lnRef>
          <a:fillRef idx="1">
            <a:schemeClr val="lt1"/>
          </a:fillRef>
          <a:effectRef idx="0">
            <a:schemeClr val="accent4"/>
          </a:effectRef>
          <a:fontRef idx="minor">
            <a:schemeClr val="dk1"/>
          </a:fontRef>
        </dgm:style>
      </dgm:prSet>
      <dgm:spPr/>
      <dgm:t>
        <a:bodyPr/>
        <a:lstStyle/>
        <a:p>
          <a:r>
            <a:rPr lang="es-CO" dirty="0" smtClean="0"/>
            <a:t>CONSUMO</a:t>
          </a:r>
        </a:p>
      </dgm:t>
    </dgm:pt>
    <dgm:pt modelId="{B9466476-1F51-4653-BA93-D6CC08759C5D}" type="parTrans" cxnId="{704CF4C5-A161-4B5F-8130-8A3A8E5184E5}">
      <dgm:prSet/>
      <dgm:spPr/>
      <dgm:t>
        <a:bodyPr/>
        <a:lstStyle/>
        <a:p>
          <a:endParaRPr lang="es-CO"/>
        </a:p>
      </dgm:t>
    </dgm:pt>
    <dgm:pt modelId="{874DE9EF-F5DA-4304-B469-F97429E21083}" type="sibTrans" cxnId="{704CF4C5-A161-4B5F-8130-8A3A8E5184E5}">
      <dgm:prSet/>
      <dgm:spPr/>
      <dgm:t>
        <a:bodyPr/>
        <a:lstStyle/>
        <a:p>
          <a:endParaRPr lang="es-CO"/>
        </a:p>
      </dgm:t>
    </dgm:pt>
    <dgm:pt modelId="{056C77E7-EFA0-4B50-A1C7-B319487DDAD0}" type="pres">
      <dgm:prSet presAssocID="{83663FC2-86FA-4521-A783-99DD6B0E6669}" presName="compositeShape" presStyleCnt="0">
        <dgm:presLayoutVars>
          <dgm:dir/>
          <dgm:resizeHandles/>
        </dgm:presLayoutVars>
      </dgm:prSet>
      <dgm:spPr/>
    </dgm:pt>
    <dgm:pt modelId="{FAC1396F-5368-4933-A477-8B7C5A17D650}" type="pres">
      <dgm:prSet presAssocID="{83663FC2-86FA-4521-A783-99DD6B0E6669}" presName="pyramid" presStyleLbl="node1" presStyleIdx="0" presStyleCnt="1"/>
      <dgm:spPr>
        <a:solidFill>
          <a:schemeClr val="accent3">
            <a:lumMod val="75000"/>
          </a:schemeClr>
        </a:solidFill>
      </dgm:spPr>
    </dgm:pt>
    <dgm:pt modelId="{86667FFD-459C-4B67-98B6-687041AC02E2}" type="pres">
      <dgm:prSet presAssocID="{83663FC2-86FA-4521-A783-99DD6B0E6669}" presName="theList" presStyleCnt="0"/>
      <dgm:spPr/>
    </dgm:pt>
    <dgm:pt modelId="{D8A1D563-E0B0-4703-AB38-EE8F9DEB7BB3}" type="pres">
      <dgm:prSet presAssocID="{05734C6B-0BEE-47F3-B9BC-D2ECEC044CB5}" presName="aNode" presStyleLbl="fgAcc1" presStyleIdx="0" presStyleCnt="4">
        <dgm:presLayoutVars>
          <dgm:bulletEnabled val="1"/>
        </dgm:presLayoutVars>
      </dgm:prSet>
      <dgm:spPr/>
      <dgm:t>
        <a:bodyPr/>
        <a:lstStyle/>
        <a:p>
          <a:endParaRPr lang="es-CO"/>
        </a:p>
      </dgm:t>
    </dgm:pt>
    <dgm:pt modelId="{895DFA26-9C06-44D9-94AC-D69E90D53C9B}" type="pres">
      <dgm:prSet presAssocID="{05734C6B-0BEE-47F3-B9BC-D2ECEC044CB5}" presName="aSpace" presStyleCnt="0"/>
      <dgm:spPr/>
    </dgm:pt>
    <dgm:pt modelId="{55CD7FEE-4805-49FC-95A4-EDBBC5A083DF}" type="pres">
      <dgm:prSet presAssocID="{EB6F0430-9F80-47A4-A5F9-0DFA3DD6109D}" presName="aNode" presStyleLbl="fgAcc1" presStyleIdx="1" presStyleCnt="4">
        <dgm:presLayoutVars>
          <dgm:bulletEnabled val="1"/>
        </dgm:presLayoutVars>
      </dgm:prSet>
      <dgm:spPr/>
      <dgm:t>
        <a:bodyPr/>
        <a:lstStyle/>
        <a:p>
          <a:endParaRPr lang="es-CO"/>
        </a:p>
      </dgm:t>
    </dgm:pt>
    <dgm:pt modelId="{86EB1D4E-5779-446C-AEE3-35CE86116F49}" type="pres">
      <dgm:prSet presAssocID="{EB6F0430-9F80-47A4-A5F9-0DFA3DD6109D}" presName="aSpace" presStyleCnt="0"/>
      <dgm:spPr/>
    </dgm:pt>
    <dgm:pt modelId="{DEC39193-9530-47C5-94BA-0787FC070B9D}" type="pres">
      <dgm:prSet presAssocID="{33785309-F113-46AA-B0CD-5F4E8924088C}" presName="aNode" presStyleLbl="fgAcc1" presStyleIdx="2" presStyleCnt="4">
        <dgm:presLayoutVars>
          <dgm:bulletEnabled val="1"/>
        </dgm:presLayoutVars>
      </dgm:prSet>
      <dgm:spPr/>
      <dgm:t>
        <a:bodyPr/>
        <a:lstStyle/>
        <a:p>
          <a:endParaRPr lang="es-CO"/>
        </a:p>
      </dgm:t>
    </dgm:pt>
    <dgm:pt modelId="{FBBD2703-61F2-44ED-A2C3-DD545FE451A0}" type="pres">
      <dgm:prSet presAssocID="{33785309-F113-46AA-B0CD-5F4E8924088C}" presName="aSpace" presStyleCnt="0"/>
      <dgm:spPr/>
    </dgm:pt>
    <dgm:pt modelId="{46887139-93DF-45D2-92DF-1CE569E29FDC}" type="pres">
      <dgm:prSet presAssocID="{A7BAF45E-65FA-4ABD-9F2B-937F5853D312}" presName="aNode" presStyleLbl="fgAcc1" presStyleIdx="3" presStyleCnt="4">
        <dgm:presLayoutVars>
          <dgm:bulletEnabled val="1"/>
        </dgm:presLayoutVars>
      </dgm:prSet>
      <dgm:spPr/>
      <dgm:t>
        <a:bodyPr/>
        <a:lstStyle/>
        <a:p>
          <a:endParaRPr lang="es-CO"/>
        </a:p>
      </dgm:t>
    </dgm:pt>
    <dgm:pt modelId="{662B4280-9ECB-495F-82A4-0AA7DB068821}" type="pres">
      <dgm:prSet presAssocID="{A7BAF45E-65FA-4ABD-9F2B-937F5853D312}" presName="aSpace" presStyleCnt="0"/>
      <dgm:spPr/>
    </dgm:pt>
  </dgm:ptLst>
  <dgm:cxnLst>
    <dgm:cxn modelId="{DCFB312C-F859-44A8-A26E-EEAB7C3E43D5}" type="presOf" srcId="{83663FC2-86FA-4521-A783-99DD6B0E6669}" destId="{056C77E7-EFA0-4B50-A1C7-B319487DDAD0}" srcOrd="0" destOrd="0" presId="urn:microsoft.com/office/officeart/2005/8/layout/pyramid2"/>
    <dgm:cxn modelId="{704CF4C5-A161-4B5F-8130-8A3A8E5184E5}" srcId="{83663FC2-86FA-4521-A783-99DD6B0E6669}" destId="{A7BAF45E-65FA-4ABD-9F2B-937F5853D312}" srcOrd="3" destOrd="0" parTransId="{B9466476-1F51-4653-BA93-D6CC08759C5D}" sibTransId="{874DE9EF-F5DA-4304-B469-F97429E21083}"/>
    <dgm:cxn modelId="{21782AF7-4A51-4873-95C6-4BD5017813D9}" type="presOf" srcId="{A7BAF45E-65FA-4ABD-9F2B-937F5853D312}" destId="{46887139-93DF-45D2-92DF-1CE569E29FDC}" srcOrd="0" destOrd="0" presId="urn:microsoft.com/office/officeart/2005/8/layout/pyramid2"/>
    <dgm:cxn modelId="{F77034C1-73C0-4C45-8AE1-234FB7BCE09F}" type="presOf" srcId="{05734C6B-0BEE-47F3-B9BC-D2ECEC044CB5}" destId="{D8A1D563-E0B0-4703-AB38-EE8F9DEB7BB3}" srcOrd="0" destOrd="0" presId="urn:microsoft.com/office/officeart/2005/8/layout/pyramid2"/>
    <dgm:cxn modelId="{96CEDAED-5E9E-49B1-8C50-1C70F4135DA6}" type="presOf" srcId="{EB6F0430-9F80-47A4-A5F9-0DFA3DD6109D}" destId="{55CD7FEE-4805-49FC-95A4-EDBBC5A083DF}" srcOrd="0" destOrd="0" presId="urn:microsoft.com/office/officeart/2005/8/layout/pyramid2"/>
    <dgm:cxn modelId="{A8B10608-4812-4BC8-83C9-31D11DD0589D}" srcId="{83663FC2-86FA-4521-A783-99DD6B0E6669}" destId="{05734C6B-0BEE-47F3-B9BC-D2ECEC044CB5}" srcOrd="0" destOrd="0" parTransId="{58B5030D-A0B7-47EB-8D52-B8BF6CCF0753}" sibTransId="{19F893D7-B7D9-4CBE-B28C-CFA70C79BFD3}"/>
    <dgm:cxn modelId="{D9EC1E18-4A1B-4983-A292-9B814710F55E}" type="presOf" srcId="{33785309-F113-46AA-B0CD-5F4E8924088C}" destId="{DEC39193-9530-47C5-94BA-0787FC070B9D}" srcOrd="0" destOrd="0" presId="urn:microsoft.com/office/officeart/2005/8/layout/pyramid2"/>
    <dgm:cxn modelId="{5720B6DC-4314-4D56-A900-C1E2EE2C5775}" srcId="{83663FC2-86FA-4521-A783-99DD6B0E6669}" destId="{33785309-F113-46AA-B0CD-5F4E8924088C}" srcOrd="2" destOrd="0" parTransId="{2C4D6CE2-49D4-400C-9A0F-3F1A5210A1DA}" sibTransId="{7DAF4686-96CC-4265-B71A-80F8F5AABDD8}"/>
    <dgm:cxn modelId="{C91BE1C2-3671-4BDF-80E2-465B0702C046}" srcId="{83663FC2-86FA-4521-A783-99DD6B0E6669}" destId="{EB6F0430-9F80-47A4-A5F9-0DFA3DD6109D}" srcOrd="1" destOrd="0" parTransId="{E2CCB685-E2FA-4C93-A29A-0858C797BA2B}" sibTransId="{D3A89A97-1DD7-4239-8DB4-5125C2B987FB}"/>
    <dgm:cxn modelId="{DFA1902D-9612-4F19-8251-0751F394DE99}" type="presParOf" srcId="{056C77E7-EFA0-4B50-A1C7-B319487DDAD0}" destId="{FAC1396F-5368-4933-A477-8B7C5A17D650}" srcOrd="0" destOrd="0" presId="urn:microsoft.com/office/officeart/2005/8/layout/pyramid2"/>
    <dgm:cxn modelId="{29058C4F-3EBF-451D-88D9-F6C8AF1F314C}" type="presParOf" srcId="{056C77E7-EFA0-4B50-A1C7-B319487DDAD0}" destId="{86667FFD-459C-4B67-98B6-687041AC02E2}" srcOrd="1" destOrd="0" presId="urn:microsoft.com/office/officeart/2005/8/layout/pyramid2"/>
    <dgm:cxn modelId="{15D4FFCF-C93B-410F-A962-840115EC150B}" type="presParOf" srcId="{86667FFD-459C-4B67-98B6-687041AC02E2}" destId="{D8A1D563-E0B0-4703-AB38-EE8F9DEB7BB3}" srcOrd="0" destOrd="0" presId="urn:microsoft.com/office/officeart/2005/8/layout/pyramid2"/>
    <dgm:cxn modelId="{1751444B-2529-4479-89D5-26A762B8FD9B}" type="presParOf" srcId="{86667FFD-459C-4B67-98B6-687041AC02E2}" destId="{895DFA26-9C06-44D9-94AC-D69E90D53C9B}" srcOrd="1" destOrd="0" presId="urn:microsoft.com/office/officeart/2005/8/layout/pyramid2"/>
    <dgm:cxn modelId="{0E54E529-76A1-48A9-AD1D-22E64B7A927E}" type="presParOf" srcId="{86667FFD-459C-4B67-98B6-687041AC02E2}" destId="{55CD7FEE-4805-49FC-95A4-EDBBC5A083DF}" srcOrd="2" destOrd="0" presId="urn:microsoft.com/office/officeart/2005/8/layout/pyramid2"/>
    <dgm:cxn modelId="{88E2ABA7-D4B0-456D-BE1A-D8904B155383}" type="presParOf" srcId="{86667FFD-459C-4B67-98B6-687041AC02E2}" destId="{86EB1D4E-5779-446C-AEE3-35CE86116F49}" srcOrd="3" destOrd="0" presId="urn:microsoft.com/office/officeart/2005/8/layout/pyramid2"/>
    <dgm:cxn modelId="{2AAFF6D7-5E7E-4A4B-9FCE-416307A02BF0}" type="presParOf" srcId="{86667FFD-459C-4B67-98B6-687041AC02E2}" destId="{DEC39193-9530-47C5-94BA-0787FC070B9D}" srcOrd="4" destOrd="0" presId="urn:microsoft.com/office/officeart/2005/8/layout/pyramid2"/>
    <dgm:cxn modelId="{6A93D9B9-23BE-48C9-AA42-13C6C5341B4A}" type="presParOf" srcId="{86667FFD-459C-4B67-98B6-687041AC02E2}" destId="{FBBD2703-61F2-44ED-A2C3-DD545FE451A0}" srcOrd="5" destOrd="0" presId="urn:microsoft.com/office/officeart/2005/8/layout/pyramid2"/>
    <dgm:cxn modelId="{1411E9DE-31E1-4AE9-ACE0-FA2D00B7FFDD}" type="presParOf" srcId="{86667FFD-459C-4B67-98B6-687041AC02E2}" destId="{46887139-93DF-45D2-92DF-1CE569E29FDC}" srcOrd="6" destOrd="0" presId="urn:microsoft.com/office/officeart/2005/8/layout/pyramid2"/>
    <dgm:cxn modelId="{3490B9FF-2409-4A09-8174-30958FB36895}" type="presParOf" srcId="{86667FFD-459C-4B67-98B6-687041AC02E2}" destId="{662B4280-9ECB-495F-82A4-0AA7DB068821}"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9AEB09-882F-41F1-BC54-881C3CCEC78B}" type="doc">
      <dgm:prSet loTypeId="urn:microsoft.com/office/officeart/2005/8/layout/equation2" loCatId="process" qsTypeId="urn:microsoft.com/office/officeart/2005/8/quickstyle/simple1" qsCatId="simple" csTypeId="urn:microsoft.com/office/officeart/2005/8/colors/colorful2" csCatId="colorful" phldr="1"/>
      <dgm:spPr/>
    </dgm:pt>
    <dgm:pt modelId="{5DE4318B-6EEF-4400-A44A-DC1A34416C61}">
      <dgm:prSet phldrT="[Texto]" custT="1">
        <dgm:style>
          <a:lnRef idx="2">
            <a:schemeClr val="accent2"/>
          </a:lnRef>
          <a:fillRef idx="1">
            <a:schemeClr val="lt1"/>
          </a:fillRef>
          <a:effectRef idx="0">
            <a:schemeClr val="accent2"/>
          </a:effectRef>
          <a:fontRef idx="minor">
            <a:schemeClr val="dk1"/>
          </a:fontRef>
        </dgm:style>
      </dgm:prSet>
      <dgm:spPr>
        <a:ln>
          <a:solidFill>
            <a:schemeClr val="tx2">
              <a:lumMod val="40000"/>
              <a:lumOff val="60000"/>
            </a:schemeClr>
          </a:solidFill>
        </a:ln>
      </dgm:spPr>
      <dgm:t>
        <a:bodyPr/>
        <a:lstStyle/>
        <a:p>
          <a:r>
            <a:rPr lang="es-CO" sz="1400" b="1" dirty="0" smtClean="0">
              <a:solidFill>
                <a:schemeClr val="accent3">
                  <a:lumMod val="50000"/>
                </a:schemeClr>
              </a:solidFill>
            </a:rPr>
            <a:t>Patrimonio bruto y consignaciones 4,500 UVT</a:t>
          </a:r>
          <a:endParaRPr lang="es-CO" sz="1400" b="1" dirty="0">
            <a:solidFill>
              <a:schemeClr val="accent3">
                <a:lumMod val="50000"/>
              </a:schemeClr>
            </a:solidFill>
          </a:endParaRPr>
        </a:p>
      </dgm:t>
    </dgm:pt>
    <dgm:pt modelId="{0046D02F-B0E2-4AF8-A5BB-A8419457A506}" type="parTrans" cxnId="{376F3ECB-ED0A-486A-8357-A379254F9950}">
      <dgm:prSet/>
      <dgm:spPr/>
      <dgm:t>
        <a:bodyPr/>
        <a:lstStyle/>
        <a:p>
          <a:endParaRPr lang="es-CO"/>
        </a:p>
      </dgm:t>
    </dgm:pt>
    <dgm:pt modelId="{9DCE604F-62E2-40D7-9998-E0570F662CA1}" type="sibTrans" cxnId="{376F3ECB-ED0A-486A-8357-A379254F9950}">
      <dgm:prSet/>
      <dgm:spPr/>
      <dgm:t>
        <a:bodyPr/>
        <a:lstStyle/>
        <a:p>
          <a:endParaRPr lang="es-CO"/>
        </a:p>
      </dgm:t>
    </dgm:pt>
    <dgm:pt modelId="{EFBC1B2E-B20E-4DBF-B79F-3DEADC4A49DD}">
      <dgm:prSet phldrT="[Texto]" custT="1">
        <dgm:style>
          <a:lnRef idx="2">
            <a:schemeClr val="accent2"/>
          </a:lnRef>
          <a:fillRef idx="1">
            <a:schemeClr val="lt1"/>
          </a:fillRef>
          <a:effectRef idx="0">
            <a:schemeClr val="accent2"/>
          </a:effectRef>
          <a:fontRef idx="minor">
            <a:schemeClr val="dk1"/>
          </a:fontRef>
        </dgm:style>
      </dgm:prSet>
      <dgm:spPr>
        <a:ln>
          <a:solidFill>
            <a:schemeClr val="tx2">
              <a:lumMod val="40000"/>
              <a:lumOff val="60000"/>
            </a:schemeClr>
          </a:solidFill>
        </a:ln>
      </dgm:spPr>
      <dgm:t>
        <a:bodyPr/>
        <a:lstStyle/>
        <a:p>
          <a:r>
            <a:rPr lang="es-CO" sz="1400" b="1" dirty="0" smtClean="0">
              <a:solidFill>
                <a:schemeClr val="accent3">
                  <a:lumMod val="50000"/>
                </a:schemeClr>
              </a:solidFill>
            </a:rPr>
            <a:t>1,400 Consumos y compras /tarjetas</a:t>
          </a:r>
          <a:endParaRPr lang="es-CO" sz="1400" b="1" dirty="0">
            <a:solidFill>
              <a:schemeClr val="accent3">
                <a:lumMod val="50000"/>
              </a:schemeClr>
            </a:solidFill>
          </a:endParaRPr>
        </a:p>
      </dgm:t>
    </dgm:pt>
    <dgm:pt modelId="{6D9C48C9-793E-44F1-B7F4-64B6FC377970}" type="parTrans" cxnId="{69533F0D-3374-4D83-85C7-1B376EAE4316}">
      <dgm:prSet/>
      <dgm:spPr/>
      <dgm:t>
        <a:bodyPr/>
        <a:lstStyle/>
        <a:p>
          <a:endParaRPr lang="es-CO"/>
        </a:p>
      </dgm:t>
    </dgm:pt>
    <dgm:pt modelId="{8222DA29-63E9-4A9A-8D9F-119A4C14BB7B}" type="sibTrans" cxnId="{69533F0D-3374-4D83-85C7-1B376EAE4316}">
      <dgm:prSet/>
      <dgm:spPr/>
      <dgm:t>
        <a:bodyPr/>
        <a:lstStyle/>
        <a:p>
          <a:endParaRPr lang="es-CO"/>
        </a:p>
      </dgm:t>
    </dgm:pt>
    <dgm:pt modelId="{1FC472C5-06E8-4919-BC47-D56D35EB5C58}">
      <dgm:prSet phldrT="[Texto]">
        <dgm:style>
          <a:lnRef idx="2">
            <a:schemeClr val="accent2"/>
          </a:lnRef>
          <a:fillRef idx="1">
            <a:schemeClr val="lt1"/>
          </a:fillRef>
          <a:effectRef idx="0">
            <a:schemeClr val="accent2"/>
          </a:effectRef>
          <a:fontRef idx="minor">
            <a:schemeClr val="dk1"/>
          </a:fontRef>
        </dgm:style>
      </dgm:prSet>
      <dgm:spPr>
        <a:ln>
          <a:solidFill>
            <a:schemeClr val="tx2">
              <a:lumMod val="40000"/>
              <a:lumOff val="60000"/>
            </a:schemeClr>
          </a:solidFill>
        </a:ln>
      </dgm:spPr>
      <dgm:t>
        <a:bodyPr/>
        <a:lstStyle/>
        <a:p>
          <a:r>
            <a:rPr lang="es-CO" b="1" dirty="0" smtClean="0">
              <a:solidFill>
                <a:schemeClr val="accent3">
                  <a:lumMod val="50000"/>
                </a:schemeClr>
              </a:solidFill>
            </a:rPr>
            <a:t>PERSONAS NATURALES DE MENORES INGRESOS, ASALARIADOS Y PRESTADORES DE SERVICIOS.</a:t>
          </a:r>
          <a:endParaRPr lang="es-CO" b="1" dirty="0">
            <a:solidFill>
              <a:schemeClr val="accent3">
                <a:lumMod val="50000"/>
              </a:schemeClr>
            </a:solidFill>
          </a:endParaRPr>
        </a:p>
      </dgm:t>
    </dgm:pt>
    <dgm:pt modelId="{EDBD5D3C-FB18-43CB-BC48-1BA9AAE8718B}" type="parTrans" cxnId="{D73B1E5D-7712-445C-9FF6-6DB753E30319}">
      <dgm:prSet/>
      <dgm:spPr/>
      <dgm:t>
        <a:bodyPr/>
        <a:lstStyle/>
        <a:p>
          <a:endParaRPr lang="es-CO"/>
        </a:p>
      </dgm:t>
    </dgm:pt>
    <dgm:pt modelId="{326DA958-E25E-4386-972D-BA6ABA178E64}" type="sibTrans" cxnId="{D73B1E5D-7712-445C-9FF6-6DB753E30319}">
      <dgm:prSet/>
      <dgm:spPr/>
      <dgm:t>
        <a:bodyPr/>
        <a:lstStyle/>
        <a:p>
          <a:endParaRPr lang="es-CO"/>
        </a:p>
      </dgm:t>
    </dgm:pt>
    <dgm:pt modelId="{FB378EBC-4D03-4458-B6B5-C8BDB7864EFD}" type="pres">
      <dgm:prSet presAssocID="{EC9AEB09-882F-41F1-BC54-881C3CCEC78B}" presName="Name0" presStyleCnt="0">
        <dgm:presLayoutVars>
          <dgm:dir/>
          <dgm:resizeHandles val="exact"/>
        </dgm:presLayoutVars>
      </dgm:prSet>
      <dgm:spPr/>
    </dgm:pt>
    <dgm:pt modelId="{4D93D80C-7DFC-44F1-86C7-D4A538E8DED2}" type="pres">
      <dgm:prSet presAssocID="{EC9AEB09-882F-41F1-BC54-881C3CCEC78B}" presName="vNodes" presStyleCnt="0"/>
      <dgm:spPr/>
    </dgm:pt>
    <dgm:pt modelId="{4148A8A7-0EA7-4F37-883C-360120426AD7}" type="pres">
      <dgm:prSet presAssocID="{5DE4318B-6EEF-4400-A44A-DC1A34416C61}" presName="node" presStyleLbl="node1" presStyleIdx="0" presStyleCnt="3">
        <dgm:presLayoutVars>
          <dgm:bulletEnabled val="1"/>
        </dgm:presLayoutVars>
      </dgm:prSet>
      <dgm:spPr/>
      <dgm:t>
        <a:bodyPr/>
        <a:lstStyle/>
        <a:p>
          <a:endParaRPr lang="es-CO"/>
        </a:p>
      </dgm:t>
    </dgm:pt>
    <dgm:pt modelId="{0D230545-8AA8-435E-AE94-0A929DC085DF}" type="pres">
      <dgm:prSet presAssocID="{9DCE604F-62E2-40D7-9998-E0570F662CA1}" presName="spacerT" presStyleCnt="0"/>
      <dgm:spPr/>
    </dgm:pt>
    <dgm:pt modelId="{B1362D02-C10C-47C2-93F2-880498CCC1A2}" type="pres">
      <dgm:prSet presAssocID="{9DCE604F-62E2-40D7-9998-E0570F662CA1}" presName="sibTrans" presStyleLbl="sibTrans2D1" presStyleIdx="0" presStyleCnt="2"/>
      <dgm:spPr/>
      <dgm:t>
        <a:bodyPr/>
        <a:lstStyle/>
        <a:p>
          <a:endParaRPr lang="es-CO"/>
        </a:p>
      </dgm:t>
    </dgm:pt>
    <dgm:pt modelId="{9E9768D4-6D3F-444D-BDE6-16CE547C060F}" type="pres">
      <dgm:prSet presAssocID="{9DCE604F-62E2-40D7-9998-E0570F662CA1}" presName="spacerB" presStyleCnt="0"/>
      <dgm:spPr/>
    </dgm:pt>
    <dgm:pt modelId="{546AA94D-5383-48AF-A880-89107439A5F5}" type="pres">
      <dgm:prSet presAssocID="{EFBC1B2E-B20E-4DBF-B79F-3DEADC4A49DD}" presName="node" presStyleLbl="node1" presStyleIdx="1" presStyleCnt="3">
        <dgm:presLayoutVars>
          <dgm:bulletEnabled val="1"/>
        </dgm:presLayoutVars>
      </dgm:prSet>
      <dgm:spPr/>
      <dgm:t>
        <a:bodyPr/>
        <a:lstStyle/>
        <a:p>
          <a:endParaRPr lang="es-CO"/>
        </a:p>
      </dgm:t>
    </dgm:pt>
    <dgm:pt modelId="{D9629C88-43F4-4999-A42F-0599EF139EA9}" type="pres">
      <dgm:prSet presAssocID="{EC9AEB09-882F-41F1-BC54-881C3CCEC78B}" presName="sibTransLast" presStyleLbl="sibTrans2D1" presStyleIdx="1" presStyleCnt="2"/>
      <dgm:spPr/>
      <dgm:t>
        <a:bodyPr/>
        <a:lstStyle/>
        <a:p>
          <a:endParaRPr lang="es-CO"/>
        </a:p>
      </dgm:t>
    </dgm:pt>
    <dgm:pt modelId="{C1FA6BDD-BDFC-4790-952E-9C03BA07754A}" type="pres">
      <dgm:prSet presAssocID="{EC9AEB09-882F-41F1-BC54-881C3CCEC78B}" presName="connectorText" presStyleLbl="sibTrans2D1" presStyleIdx="1" presStyleCnt="2"/>
      <dgm:spPr/>
      <dgm:t>
        <a:bodyPr/>
        <a:lstStyle/>
        <a:p>
          <a:endParaRPr lang="es-CO"/>
        </a:p>
      </dgm:t>
    </dgm:pt>
    <dgm:pt modelId="{1B77CA98-A9A7-4754-B7E4-149E7A954AD9}" type="pres">
      <dgm:prSet presAssocID="{EC9AEB09-882F-41F1-BC54-881C3CCEC78B}" presName="lastNode" presStyleLbl="node1" presStyleIdx="2" presStyleCnt="3">
        <dgm:presLayoutVars>
          <dgm:bulletEnabled val="1"/>
        </dgm:presLayoutVars>
      </dgm:prSet>
      <dgm:spPr/>
      <dgm:t>
        <a:bodyPr/>
        <a:lstStyle/>
        <a:p>
          <a:endParaRPr lang="es-CO"/>
        </a:p>
      </dgm:t>
    </dgm:pt>
  </dgm:ptLst>
  <dgm:cxnLst>
    <dgm:cxn modelId="{1CF021BF-0B65-4510-86BC-1F712DAEA291}" type="presOf" srcId="{EFBC1B2E-B20E-4DBF-B79F-3DEADC4A49DD}" destId="{546AA94D-5383-48AF-A880-89107439A5F5}" srcOrd="0" destOrd="0" presId="urn:microsoft.com/office/officeart/2005/8/layout/equation2"/>
    <dgm:cxn modelId="{1177E1F0-53B6-4580-8EB1-793E27506DA8}" type="presOf" srcId="{8222DA29-63E9-4A9A-8D9F-119A4C14BB7B}" destId="{D9629C88-43F4-4999-A42F-0599EF139EA9}" srcOrd="0" destOrd="0" presId="urn:microsoft.com/office/officeart/2005/8/layout/equation2"/>
    <dgm:cxn modelId="{2C90EB7A-8C15-4F5E-AE59-83E5B50A4CCF}" type="presOf" srcId="{9DCE604F-62E2-40D7-9998-E0570F662CA1}" destId="{B1362D02-C10C-47C2-93F2-880498CCC1A2}" srcOrd="0" destOrd="0" presId="urn:microsoft.com/office/officeart/2005/8/layout/equation2"/>
    <dgm:cxn modelId="{D73B1E5D-7712-445C-9FF6-6DB753E30319}" srcId="{EC9AEB09-882F-41F1-BC54-881C3CCEC78B}" destId="{1FC472C5-06E8-4919-BC47-D56D35EB5C58}" srcOrd="2" destOrd="0" parTransId="{EDBD5D3C-FB18-43CB-BC48-1BA9AAE8718B}" sibTransId="{326DA958-E25E-4386-972D-BA6ABA178E64}"/>
    <dgm:cxn modelId="{A80A4829-E8C6-405E-87A1-806E1A3FA14D}" type="presOf" srcId="{EC9AEB09-882F-41F1-BC54-881C3CCEC78B}" destId="{FB378EBC-4D03-4458-B6B5-C8BDB7864EFD}" srcOrd="0" destOrd="0" presId="urn:microsoft.com/office/officeart/2005/8/layout/equation2"/>
    <dgm:cxn modelId="{7CE527D3-F489-4E19-A4BA-C2354E1053DB}" type="presOf" srcId="{5DE4318B-6EEF-4400-A44A-DC1A34416C61}" destId="{4148A8A7-0EA7-4F37-883C-360120426AD7}" srcOrd="0" destOrd="0" presId="urn:microsoft.com/office/officeart/2005/8/layout/equation2"/>
    <dgm:cxn modelId="{98FBD711-677A-445E-8EBE-6833AF762680}" type="presOf" srcId="{8222DA29-63E9-4A9A-8D9F-119A4C14BB7B}" destId="{C1FA6BDD-BDFC-4790-952E-9C03BA07754A}" srcOrd="1" destOrd="0" presId="urn:microsoft.com/office/officeart/2005/8/layout/equation2"/>
    <dgm:cxn modelId="{69533F0D-3374-4D83-85C7-1B376EAE4316}" srcId="{EC9AEB09-882F-41F1-BC54-881C3CCEC78B}" destId="{EFBC1B2E-B20E-4DBF-B79F-3DEADC4A49DD}" srcOrd="1" destOrd="0" parTransId="{6D9C48C9-793E-44F1-B7F4-64B6FC377970}" sibTransId="{8222DA29-63E9-4A9A-8D9F-119A4C14BB7B}"/>
    <dgm:cxn modelId="{50F0DAC3-13D1-4A85-AB50-ABC67FF14224}" type="presOf" srcId="{1FC472C5-06E8-4919-BC47-D56D35EB5C58}" destId="{1B77CA98-A9A7-4754-B7E4-149E7A954AD9}" srcOrd="0" destOrd="0" presId="urn:microsoft.com/office/officeart/2005/8/layout/equation2"/>
    <dgm:cxn modelId="{376F3ECB-ED0A-486A-8357-A379254F9950}" srcId="{EC9AEB09-882F-41F1-BC54-881C3CCEC78B}" destId="{5DE4318B-6EEF-4400-A44A-DC1A34416C61}" srcOrd="0" destOrd="0" parTransId="{0046D02F-B0E2-4AF8-A5BB-A8419457A506}" sibTransId="{9DCE604F-62E2-40D7-9998-E0570F662CA1}"/>
    <dgm:cxn modelId="{A8E906F5-82C2-4456-892D-20BB00AC030D}" type="presParOf" srcId="{FB378EBC-4D03-4458-B6B5-C8BDB7864EFD}" destId="{4D93D80C-7DFC-44F1-86C7-D4A538E8DED2}" srcOrd="0" destOrd="0" presId="urn:microsoft.com/office/officeart/2005/8/layout/equation2"/>
    <dgm:cxn modelId="{9485AFC7-57CC-407F-97DF-74855B19BADE}" type="presParOf" srcId="{4D93D80C-7DFC-44F1-86C7-D4A538E8DED2}" destId="{4148A8A7-0EA7-4F37-883C-360120426AD7}" srcOrd="0" destOrd="0" presId="urn:microsoft.com/office/officeart/2005/8/layout/equation2"/>
    <dgm:cxn modelId="{1906262F-1898-4AE2-AB0E-4B250444B5DD}" type="presParOf" srcId="{4D93D80C-7DFC-44F1-86C7-D4A538E8DED2}" destId="{0D230545-8AA8-435E-AE94-0A929DC085DF}" srcOrd="1" destOrd="0" presId="urn:microsoft.com/office/officeart/2005/8/layout/equation2"/>
    <dgm:cxn modelId="{53C36477-C1E0-495F-A147-724C894C2BD9}" type="presParOf" srcId="{4D93D80C-7DFC-44F1-86C7-D4A538E8DED2}" destId="{B1362D02-C10C-47C2-93F2-880498CCC1A2}" srcOrd="2" destOrd="0" presId="urn:microsoft.com/office/officeart/2005/8/layout/equation2"/>
    <dgm:cxn modelId="{EEA8D08D-11AB-4151-9143-8A6916DC8A1C}" type="presParOf" srcId="{4D93D80C-7DFC-44F1-86C7-D4A538E8DED2}" destId="{9E9768D4-6D3F-444D-BDE6-16CE547C060F}" srcOrd="3" destOrd="0" presId="urn:microsoft.com/office/officeart/2005/8/layout/equation2"/>
    <dgm:cxn modelId="{BC50009A-BC81-46AA-9E25-304E28AD58DC}" type="presParOf" srcId="{4D93D80C-7DFC-44F1-86C7-D4A538E8DED2}" destId="{546AA94D-5383-48AF-A880-89107439A5F5}" srcOrd="4" destOrd="0" presId="urn:microsoft.com/office/officeart/2005/8/layout/equation2"/>
    <dgm:cxn modelId="{CE5E0520-684B-4DB3-A9D5-37D1F7606A47}" type="presParOf" srcId="{FB378EBC-4D03-4458-B6B5-C8BDB7864EFD}" destId="{D9629C88-43F4-4999-A42F-0599EF139EA9}" srcOrd="1" destOrd="0" presId="urn:microsoft.com/office/officeart/2005/8/layout/equation2"/>
    <dgm:cxn modelId="{F5C4E393-C08E-42B1-B16B-D8D12E6A3F1A}" type="presParOf" srcId="{D9629C88-43F4-4999-A42F-0599EF139EA9}" destId="{C1FA6BDD-BDFC-4790-952E-9C03BA07754A}" srcOrd="0" destOrd="0" presId="urn:microsoft.com/office/officeart/2005/8/layout/equation2"/>
    <dgm:cxn modelId="{E43E3E75-381B-4600-BF19-5C5CD25A0CD8}" type="presParOf" srcId="{FB378EBC-4D03-4458-B6B5-C8BDB7864EFD}" destId="{1B77CA98-A9A7-4754-B7E4-149E7A954AD9}"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903731-6204-404F-9592-0566367E7CA9}" type="doc">
      <dgm:prSet loTypeId="urn:microsoft.com/office/officeart/2005/8/layout/funnel1" loCatId="process" qsTypeId="urn:microsoft.com/office/officeart/2005/8/quickstyle/simple1" qsCatId="simple" csTypeId="urn:microsoft.com/office/officeart/2005/8/colors/colorful5" csCatId="colorful" phldr="1"/>
      <dgm:spPr/>
      <dgm:t>
        <a:bodyPr/>
        <a:lstStyle/>
        <a:p>
          <a:endParaRPr lang="es-CO"/>
        </a:p>
      </dgm:t>
    </dgm:pt>
    <dgm:pt modelId="{1921AE02-D76E-424C-84DF-72F6B1D9A7FE}">
      <dgm:prSet phldrT="[Texto]" custT="1"/>
      <dgm:spPr/>
      <dgm:t>
        <a:bodyPr/>
        <a:lstStyle/>
        <a:p>
          <a:r>
            <a:rPr lang="es-CO" sz="1400" b="1" dirty="0" smtClean="0">
              <a:solidFill>
                <a:schemeClr val="tx1"/>
              </a:solidFill>
              <a:latin typeface="Arial" pitchFamily="34" charset="0"/>
              <a:cs typeface="Arial" pitchFamily="34" charset="0"/>
            </a:rPr>
            <a:t>LABORALES</a:t>
          </a:r>
          <a:endParaRPr lang="es-CO" sz="1400" b="1" dirty="0">
            <a:solidFill>
              <a:schemeClr val="tx1"/>
            </a:solidFill>
            <a:latin typeface="Arial" pitchFamily="34" charset="0"/>
            <a:cs typeface="Arial" pitchFamily="34" charset="0"/>
          </a:endParaRPr>
        </a:p>
      </dgm:t>
    </dgm:pt>
    <dgm:pt modelId="{36A588A0-3EA3-47B9-955E-813851FAEBB7}" type="parTrans" cxnId="{D56DDA3F-32B3-4316-B6FE-E7A3A59DC6FB}">
      <dgm:prSet/>
      <dgm:spPr/>
      <dgm:t>
        <a:bodyPr/>
        <a:lstStyle/>
        <a:p>
          <a:endParaRPr lang="es-CO"/>
        </a:p>
      </dgm:t>
    </dgm:pt>
    <dgm:pt modelId="{AE269646-2CB4-45EE-ACDC-81C200000C7E}" type="sibTrans" cxnId="{D56DDA3F-32B3-4316-B6FE-E7A3A59DC6FB}">
      <dgm:prSet/>
      <dgm:spPr/>
      <dgm:t>
        <a:bodyPr/>
        <a:lstStyle/>
        <a:p>
          <a:endParaRPr lang="es-CO"/>
        </a:p>
      </dgm:t>
    </dgm:pt>
    <dgm:pt modelId="{1088A8FA-B27B-4892-AA73-350EAD4CA26F}">
      <dgm:prSet phldrT="[Texto]" custT="1"/>
      <dgm:spPr>
        <a:solidFill>
          <a:schemeClr val="accent6">
            <a:lumMod val="60000"/>
            <a:lumOff val="40000"/>
          </a:schemeClr>
        </a:solidFill>
      </dgm:spPr>
      <dgm:t>
        <a:bodyPr/>
        <a:lstStyle/>
        <a:p>
          <a:r>
            <a:rPr lang="es-CO" sz="1400" b="1" dirty="0" smtClean="0">
              <a:solidFill>
                <a:schemeClr val="tx1"/>
              </a:solidFill>
              <a:latin typeface="Arial" pitchFamily="34" charset="0"/>
              <a:cs typeface="Arial" pitchFamily="34" charset="0"/>
            </a:rPr>
            <a:t>PENSIONES</a:t>
          </a:r>
          <a:endParaRPr lang="es-CO" sz="1400" b="1" dirty="0">
            <a:solidFill>
              <a:schemeClr val="tx1"/>
            </a:solidFill>
            <a:latin typeface="Arial" pitchFamily="34" charset="0"/>
            <a:cs typeface="Arial" pitchFamily="34" charset="0"/>
          </a:endParaRPr>
        </a:p>
      </dgm:t>
    </dgm:pt>
    <dgm:pt modelId="{08299B64-6853-444C-ACF0-6982B712EAB7}" type="parTrans" cxnId="{B10B2381-9FCD-4C46-A1F5-62549C82B9E3}">
      <dgm:prSet/>
      <dgm:spPr/>
      <dgm:t>
        <a:bodyPr/>
        <a:lstStyle/>
        <a:p>
          <a:endParaRPr lang="es-CO"/>
        </a:p>
      </dgm:t>
    </dgm:pt>
    <dgm:pt modelId="{B0FA0CAC-197C-4BE0-8556-48E4F3DF6A0A}" type="sibTrans" cxnId="{B10B2381-9FCD-4C46-A1F5-62549C82B9E3}">
      <dgm:prSet/>
      <dgm:spPr/>
      <dgm:t>
        <a:bodyPr/>
        <a:lstStyle/>
        <a:p>
          <a:endParaRPr lang="es-CO"/>
        </a:p>
      </dgm:t>
    </dgm:pt>
    <dgm:pt modelId="{4C46FAF8-4D7F-4362-9CB0-79922F33EF61}">
      <dgm:prSet phldrT="[Texto]" custT="1"/>
      <dgm:spPr/>
      <dgm:t>
        <a:bodyPr/>
        <a:lstStyle/>
        <a:p>
          <a:r>
            <a:rPr lang="es-CO" sz="1600" b="1" dirty="0" smtClean="0">
              <a:latin typeface="Arial" pitchFamily="34" charset="0"/>
              <a:cs typeface="Arial" pitchFamily="34" charset="0"/>
            </a:rPr>
            <a:t>TARIFA</a:t>
          </a:r>
          <a:endParaRPr lang="es-CO" sz="1600" b="1" dirty="0">
            <a:latin typeface="Arial" pitchFamily="34" charset="0"/>
            <a:cs typeface="Arial" pitchFamily="34" charset="0"/>
          </a:endParaRPr>
        </a:p>
      </dgm:t>
    </dgm:pt>
    <dgm:pt modelId="{E2685978-C36D-4227-B0AC-A272620187F7}" type="parTrans" cxnId="{A1628719-B0A1-4889-B4AC-EA83C2BD9C98}">
      <dgm:prSet/>
      <dgm:spPr/>
      <dgm:t>
        <a:bodyPr/>
        <a:lstStyle/>
        <a:p>
          <a:endParaRPr lang="es-CO"/>
        </a:p>
      </dgm:t>
    </dgm:pt>
    <dgm:pt modelId="{223FAA95-8AEE-427D-A579-3405376C438C}" type="sibTrans" cxnId="{A1628719-B0A1-4889-B4AC-EA83C2BD9C98}">
      <dgm:prSet/>
      <dgm:spPr/>
      <dgm:t>
        <a:bodyPr/>
        <a:lstStyle/>
        <a:p>
          <a:endParaRPr lang="es-CO"/>
        </a:p>
      </dgm:t>
    </dgm:pt>
    <dgm:pt modelId="{16ECD397-A04B-44B7-B8D7-469CF17C7626}" type="pres">
      <dgm:prSet presAssocID="{CD903731-6204-404F-9592-0566367E7CA9}" presName="Name0" presStyleCnt="0">
        <dgm:presLayoutVars>
          <dgm:chMax val="4"/>
          <dgm:resizeHandles val="exact"/>
        </dgm:presLayoutVars>
      </dgm:prSet>
      <dgm:spPr/>
      <dgm:t>
        <a:bodyPr/>
        <a:lstStyle/>
        <a:p>
          <a:endParaRPr lang="es-CO"/>
        </a:p>
      </dgm:t>
    </dgm:pt>
    <dgm:pt modelId="{7A8E6E5B-BF92-4126-9503-C16797648600}" type="pres">
      <dgm:prSet presAssocID="{CD903731-6204-404F-9592-0566367E7CA9}" presName="ellipse" presStyleLbl="trBgShp" presStyleIdx="0" presStyleCnt="1"/>
      <dgm:spPr/>
    </dgm:pt>
    <dgm:pt modelId="{F3468A88-08DC-48FC-A262-2B232D0A296C}" type="pres">
      <dgm:prSet presAssocID="{CD903731-6204-404F-9592-0566367E7CA9}" presName="arrow1" presStyleLbl="fgShp" presStyleIdx="0" presStyleCnt="1"/>
      <dgm:spPr/>
    </dgm:pt>
    <dgm:pt modelId="{BD1F0201-8A9A-4A97-B8BE-34E1FC3B8D24}" type="pres">
      <dgm:prSet presAssocID="{CD903731-6204-404F-9592-0566367E7CA9}" presName="rectangle" presStyleLbl="revTx" presStyleIdx="0" presStyleCnt="1">
        <dgm:presLayoutVars>
          <dgm:bulletEnabled val="1"/>
        </dgm:presLayoutVars>
      </dgm:prSet>
      <dgm:spPr/>
      <dgm:t>
        <a:bodyPr/>
        <a:lstStyle/>
        <a:p>
          <a:endParaRPr lang="es-CO"/>
        </a:p>
      </dgm:t>
    </dgm:pt>
    <dgm:pt modelId="{18F94E35-0EFD-437A-BC91-8746F879A369}" type="pres">
      <dgm:prSet presAssocID="{1088A8FA-B27B-4892-AA73-350EAD4CA26F}" presName="item1" presStyleLbl="node1" presStyleIdx="0" presStyleCnt="2" custScaleX="205485" custScaleY="139667" custLinFactNeighborX="-7243" custLinFactNeighborY="-34387">
        <dgm:presLayoutVars>
          <dgm:bulletEnabled val="1"/>
        </dgm:presLayoutVars>
      </dgm:prSet>
      <dgm:spPr/>
      <dgm:t>
        <a:bodyPr/>
        <a:lstStyle/>
        <a:p>
          <a:endParaRPr lang="es-CO"/>
        </a:p>
      </dgm:t>
    </dgm:pt>
    <dgm:pt modelId="{28B69D87-B0D7-4E1D-943E-4ECD3C573F33}" type="pres">
      <dgm:prSet presAssocID="{4C46FAF8-4D7F-4362-9CB0-79922F33EF61}" presName="item2" presStyleLbl="node1" presStyleIdx="1" presStyleCnt="2" custScaleX="219110" custScaleY="211600" custLinFactY="-26605" custLinFactNeighborX="24880" custLinFactNeighborY="-100000">
        <dgm:presLayoutVars>
          <dgm:bulletEnabled val="1"/>
        </dgm:presLayoutVars>
      </dgm:prSet>
      <dgm:spPr/>
      <dgm:t>
        <a:bodyPr/>
        <a:lstStyle/>
        <a:p>
          <a:endParaRPr lang="es-CO"/>
        </a:p>
      </dgm:t>
    </dgm:pt>
    <dgm:pt modelId="{58B44831-D1BF-4312-A2AF-C8992DEF691E}" type="pres">
      <dgm:prSet presAssocID="{CD903731-6204-404F-9592-0566367E7CA9}" presName="funnel" presStyleLbl="trAlignAcc1" presStyleIdx="0" presStyleCnt="1" custScaleX="142857" custScaleY="158653" custLinFactNeighborX="-1977" custLinFactNeighborY="-25073"/>
      <dgm:spPr>
        <a:blipFill rotWithShape="0">
          <a:blip xmlns:r="http://schemas.openxmlformats.org/officeDocument/2006/relationships" r:embed="rId1"/>
          <a:stretch>
            <a:fillRect/>
          </a:stretch>
        </a:blipFill>
      </dgm:spPr>
      <dgm:t>
        <a:bodyPr/>
        <a:lstStyle/>
        <a:p>
          <a:endParaRPr lang="es-CO"/>
        </a:p>
      </dgm:t>
    </dgm:pt>
  </dgm:ptLst>
  <dgm:cxnLst>
    <dgm:cxn modelId="{A1628719-B0A1-4889-B4AC-EA83C2BD9C98}" srcId="{CD903731-6204-404F-9592-0566367E7CA9}" destId="{4C46FAF8-4D7F-4362-9CB0-79922F33EF61}" srcOrd="2" destOrd="0" parTransId="{E2685978-C36D-4227-B0AC-A272620187F7}" sibTransId="{223FAA95-8AEE-427D-A579-3405376C438C}"/>
    <dgm:cxn modelId="{467FE2B8-F24D-4BB4-BE3B-3254B366F5FE}" type="presOf" srcId="{1921AE02-D76E-424C-84DF-72F6B1D9A7FE}" destId="{28B69D87-B0D7-4E1D-943E-4ECD3C573F33}" srcOrd="0" destOrd="0" presId="urn:microsoft.com/office/officeart/2005/8/layout/funnel1"/>
    <dgm:cxn modelId="{898FA7D2-DF72-482D-B23F-2F5ED28079DF}" type="presOf" srcId="{1088A8FA-B27B-4892-AA73-350EAD4CA26F}" destId="{18F94E35-0EFD-437A-BC91-8746F879A369}" srcOrd="0" destOrd="0" presId="urn:microsoft.com/office/officeart/2005/8/layout/funnel1"/>
    <dgm:cxn modelId="{D56DDA3F-32B3-4316-B6FE-E7A3A59DC6FB}" srcId="{CD903731-6204-404F-9592-0566367E7CA9}" destId="{1921AE02-D76E-424C-84DF-72F6B1D9A7FE}" srcOrd="0" destOrd="0" parTransId="{36A588A0-3EA3-47B9-955E-813851FAEBB7}" sibTransId="{AE269646-2CB4-45EE-ACDC-81C200000C7E}"/>
    <dgm:cxn modelId="{CD086E98-A329-4FCE-9465-871C0EA0D07F}" type="presOf" srcId="{CD903731-6204-404F-9592-0566367E7CA9}" destId="{16ECD397-A04B-44B7-B8D7-469CF17C7626}" srcOrd="0" destOrd="0" presId="urn:microsoft.com/office/officeart/2005/8/layout/funnel1"/>
    <dgm:cxn modelId="{999B7F67-4BE4-4B79-AEEB-9315E7C9245B}" type="presOf" srcId="{4C46FAF8-4D7F-4362-9CB0-79922F33EF61}" destId="{BD1F0201-8A9A-4A97-B8BE-34E1FC3B8D24}" srcOrd="0" destOrd="0" presId="urn:microsoft.com/office/officeart/2005/8/layout/funnel1"/>
    <dgm:cxn modelId="{B10B2381-9FCD-4C46-A1F5-62549C82B9E3}" srcId="{CD903731-6204-404F-9592-0566367E7CA9}" destId="{1088A8FA-B27B-4892-AA73-350EAD4CA26F}" srcOrd="1" destOrd="0" parTransId="{08299B64-6853-444C-ACF0-6982B712EAB7}" sibTransId="{B0FA0CAC-197C-4BE0-8556-48E4F3DF6A0A}"/>
    <dgm:cxn modelId="{DB1D6835-2A7C-4D65-ADBA-A44462FE911E}" type="presParOf" srcId="{16ECD397-A04B-44B7-B8D7-469CF17C7626}" destId="{7A8E6E5B-BF92-4126-9503-C16797648600}" srcOrd="0" destOrd="0" presId="urn:microsoft.com/office/officeart/2005/8/layout/funnel1"/>
    <dgm:cxn modelId="{5FF59754-96D0-49D1-828D-75C164938F2C}" type="presParOf" srcId="{16ECD397-A04B-44B7-B8D7-469CF17C7626}" destId="{F3468A88-08DC-48FC-A262-2B232D0A296C}" srcOrd="1" destOrd="0" presId="urn:microsoft.com/office/officeart/2005/8/layout/funnel1"/>
    <dgm:cxn modelId="{5CDF33F9-4934-485F-AD13-8AFED94B8D7D}" type="presParOf" srcId="{16ECD397-A04B-44B7-B8D7-469CF17C7626}" destId="{BD1F0201-8A9A-4A97-B8BE-34E1FC3B8D24}" srcOrd="2" destOrd="0" presId="urn:microsoft.com/office/officeart/2005/8/layout/funnel1"/>
    <dgm:cxn modelId="{DD6AC69C-FBBF-4B73-BA1C-2585E1C67778}" type="presParOf" srcId="{16ECD397-A04B-44B7-B8D7-469CF17C7626}" destId="{18F94E35-0EFD-437A-BC91-8746F879A369}" srcOrd="3" destOrd="0" presId="urn:microsoft.com/office/officeart/2005/8/layout/funnel1"/>
    <dgm:cxn modelId="{FFA65024-89DC-4C1D-8868-75F1470FB40F}" type="presParOf" srcId="{16ECD397-A04B-44B7-B8D7-469CF17C7626}" destId="{28B69D87-B0D7-4E1D-943E-4ECD3C573F33}" srcOrd="4" destOrd="0" presId="urn:microsoft.com/office/officeart/2005/8/layout/funnel1"/>
    <dgm:cxn modelId="{1C8A5F7C-7DCC-4D0D-BBA7-D3A1C4465461}" type="presParOf" srcId="{16ECD397-A04B-44B7-B8D7-469CF17C7626}" destId="{58B44831-D1BF-4312-A2AF-C8992DEF691E}" srcOrd="5"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903731-6204-404F-9592-0566367E7CA9}" type="doc">
      <dgm:prSet loTypeId="urn:microsoft.com/office/officeart/2005/8/layout/funnel1" loCatId="process" qsTypeId="urn:microsoft.com/office/officeart/2005/8/quickstyle/simple1" qsCatId="simple" csTypeId="urn:microsoft.com/office/officeart/2005/8/colors/colorful5" csCatId="colorful" phldr="1"/>
      <dgm:spPr/>
      <dgm:t>
        <a:bodyPr/>
        <a:lstStyle/>
        <a:p>
          <a:endParaRPr lang="es-CO"/>
        </a:p>
      </dgm:t>
    </dgm:pt>
    <dgm:pt modelId="{1921AE02-D76E-424C-84DF-72F6B1D9A7FE}">
      <dgm:prSet phldrT="[Texto]" custT="1"/>
      <dgm:spPr>
        <a:solidFill>
          <a:schemeClr val="accent1"/>
        </a:solidFill>
      </dgm:spPr>
      <dgm:t>
        <a:bodyPr/>
        <a:lstStyle/>
        <a:p>
          <a:r>
            <a:rPr lang="es-CO" sz="1400" b="1" dirty="0" smtClean="0">
              <a:solidFill>
                <a:schemeClr val="tx1"/>
              </a:solidFill>
              <a:latin typeface="Arial" pitchFamily="34" charset="0"/>
              <a:cs typeface="Arial" pitchFamily="34" charset="0"/>
            </a:rPr>
            <a:t>NO LABORALES</a:t>
          </a:r>
          <a:endParaRPr lang="es-CO" sz="1400" b="1" dirty="0">
            <a:solidFill>
              <a:schemeClr val="tx1"/>
            </a:solidFill>
            <a:latin typeface="Arial" pitchFamily="34" charset="0"/>
            <a:cs typeface="Arial" pitchFamily="34" charset="0"/>
          </a:endParaRPr>
        </a:p>
      </dgm:t>
    </dgm:pt>
    <dgm:pt modelId="{36A588A0-3EA3-47B9-955E-813851FAEBB7}" type="parTrans" cxnId="{D56DDA3F-32B3-4316-B6FE-E7A3A59DC6FB}">
      <dgm:prSet/>
      <dgm:spPr/>
      <dgm:t>
        <a:bodyPr/>
        <a:lstStyle/>
        <a:p>
          <a:endParaRPr lang="es-CO"/>
        </a:p>
      </dgm:t>
    </dgm:pt>
    <dgm:pt modelId="{AE269646-2CB4-45EE-ACDC-81C200000C7E}" type="sibTrans" cxnId="{D56DDA3F-32B3-4316-B6FE-E7A3A59DC6FB}">
      <dgm:prSet/>
      <dgm:spPr/>
      <dgm:t>
        <a:bodyPr/>
        <a:lstStyle/>
        <a:p>
          <a:endParaRPr lang="es-CO"/>
        </a:p>
      </dgm:t>
    </dgm:pt>
    <dgm:pt modelId="{1088A8FA-B27B-4892-AA73-350EAD4CA26F}">
      <dgm:prSet phldrT="[Texto]" custT="1"/>
      <dgm:spPr/>
      <dgm:t>
        <a:bodyPr/>
        <a:lstStyle/>
        <a:p>
          <a:r>
            <a:rPr lang="es-CO" sz="1400" b="1" dirty="0" smtClean="0">
              <a:solidFill>
                <a:schemeClr val="tx1"/>
              </a:solidFill>
              <a:latin typeface="Arial" pitchFamily="34" charset="0"/>
              <a:cs typeface="Arial" pitchFamily="34" charset="0"/>
            </a:rPr>
            <a:t>CAPITAL</a:t>
          </a:r>
          <a:endParaRPr lang="es-CO" sz="1400" b="1" dirty="0">
            <a:solidFill>
              <a:schemeClr val="tx1"/>
            </a:solidFill>
            <a:latin typeface="Arial" pitchFamily="34" charset="0"/>
            <a:cs typeface="Arial" pitchFamily="34" charset="0"/>
          </a:endParaRPr>
        </a:p>
      </dgm:t>
    </dgm:pt>
    <dgm:pt modelId="{08299B64-6853-444C-ACF0-6982B712EAB7}" type="parTrans" cxnId="{B10B2381-9FCD-4C46-A1F5-62549C82B9E3}">
      <dgm:prSet/>
      <dgm:spPr/>
      <dgm:t>
        <a:bodyPr/>
        <a:lstStyle/>
        <a:p>
          <a:endParaRPr lang="es-CO"/>
        </a:p>
      </dgm:t>
    </dgm:pt>
    <dgm:pt modelId="{B0FA0CAC-197C-4BE0-8556-48E4F3DF6A0A}" type="sibTrans" cxnId="{B10B2381-9FCD-4C46-A1F5-62549C82B9E3}">
      <dgm:prSet/>
      <dgm:spPr/>
      <dgm:t>
        <a:bodyPr/>
        <a:lstStyle/>
        <a:p>
          <a:endParaRPr lang="es-CO"/>
        </a:p>
      </dgm:t>
    </dgm:pt>
    <dgm:pt modelId="{4C46FAF8-4D7F-4362-9CB0-79922F33EF61}">
      <dgm:prSet phldrT="[Texto]" custT="1"/>
      <dgm:spPr/>
      <dgm:t>
        <a:bodyPr/>
        <a:lstStyle/>
        <a:p>
          <a:r>
            <a:rPr lang="es-CO" sz="1600" b="1" dirty="0" smtClean="0">
              <a:latin typeface="Arial" pitchFamily="34" charset="0"/>
              <a:cs typeface="Arial" pitchFamily="34" charset="0"/>
            </a:rPr>
            <a:t>TARIFA</a:t>
          </a:r>
          <a:endParaRPr lang="es-CO" sz="2400" b="1" dirty="0">
            <a:latin typeface="Arial" pitchFamily="34" charset="0"/>
            <a:cs typeface="Arial" pitchFamily="34" charset="0"/>
          </a:endParaRPr>
        </a:p>
      </dgm:t>
    </dgm:pt>
    <dgm:pt modelId="{E2685978-C36D-4227-B0AC-A272620187F7}" type="parTrans" cxnId="{A1628719-B0A1-4889-B4AC-EA83C2BD9C98}">
      <dgm:prSet/>
      <dgm:spPr/>
      <dgm:t>
        <a:bodyPr/>
        <a:lstStyle/>
        <a:p>
          <a:endParaRPr lang="es-CO"/>
        </a:p>
      </dgm:t>
    </dgm:pt>
    <dgm:pt modelId="{223FAA95-8AEE-427D-A579-3405376C438C}" type="sibTrans" cxnId="{A1628719-B0A1-4889-B4AC-EA83C2BD9C98}">
      <dgm:prSet/>
      <dgm:spPr/>
      <dgm:t>
        <a:bodyPr/>
        <a:lstStyle/>
        <a:p>
          <a:endParaRPr lang="es-CO"/>
        </a:p>
      </dgm:t>
    </dgm:pt>
    <dgm:pt modelId="{16ECD397-A04B-44B7-B8D7-469CF17C7626}" type="pres">
      <dgm:prSet presAssocID="{CD903731-6204-404F-9592-0566367E7CA9}" presName="Name0" presStyleCnt="0">
        <dgm:presLayoutVars>
          <dgm:chMax val="4"/>
          <dgm:resizeHandles val="exact"/>
        </dgm:presLayoutVars>
      </dgm:prSet>
      <dgm:spPr/>
      <dgm:t>
        <a:bodyPr/>
        <a:lstStyle/>
        <a:p>
          <a:endParaRPr lang="es-CO"/>
        </a:p>
      </dgm:t>
    </dgm:pt>
    <dgm:pt modelId="{7A8E6E5B-BF92-4126-9503-C16797648600}" type="pres">
      <dgm:prSet presAssocID="{CD903731-6204-404F-9592-0566367E7CA9}" presName="ellipse" presStyleLbl="trBgShp" presStyleIdx="0" presStyleCnt="1"/>
      <dgm:spPr/>
    </dgm:pt>
    <dgm:pt modelId="{F3468A88-08DC-48FC-A262-2B232D0A296C}" type="pres">
      <dgm:prSet presAssocID="{CD903731-6204-404F-9592-0566367E7CA9}" presName="arrow1" presStyleLbl="fgShp" presStyleIdx="0" presStyleCnt="1"/>
      <dgm:spPr/>
    </dgm:pt>
    <dgm:pt modelId="{BD1F0201-8A9A-4A97-B8BE-34E1FC3B8D24}" type="pres">
      <dgm:prSet presAssocID="{CD903731-6204-404F-9592-0566367E7CA9}" presName="rectangle" presStyleLbl="revTx" presStyleIdx="0" presStyleCnt="1" custLinFactNeighborX="1351" custLinFactNeighborY="-21451">
        <dgm:presLayoutVars>
          <dgm:bulletEnabled val="1"/>
        </dgm:presLayoutVars>
      </dgm:prSet>
      <dgm:spPr/>
      <dgm:t>
        <a:bodyPr/>
        <a:lstStyle/>
        <a:p>
          <a:endParaRPr lang="es-CO"/>
        </a:p>
      </dgm:t>
    </dgm:pt>
    <dgm:pt modelId="{18F94E35-0EFD-437A-BC91-8746F879A369}" type="pres">
      <dgm:prSet presAssocID="{1088A8FA-B27B-4892-AA73-350EAD4CA26F}" presName="item1" presStyleLbl="node1" presStyleIdx="0" presStyleCnt="2" custScaleX="205485" custScaleY="139667" custLinFactNeighborX="-7243" custLinFactNeighborY="-34387">
        <dgm:presLayoutVars>
          <dgm:bulletEnabled val="1"/>
        </dgm:presLayoutVars>
      </dgm:prSet>
      <dgm:spPr/>
      <dgm:t>
        <a:bodyPr/>
        <a:lstStyle/>
        <a:p>
          <a:endParaRPr lang="es-CO"/>
        </a:p>
      </dgm:t>
    </dgm:pt>
    <dgm:pt modelId="{28B69D87-B0D7-4E1D-943E-4ECD3C573F33}" type="pres">
      <dgm:prSet presAssocID="{4C46FAF8-4D7F-4362-9CB0-79922F33EF61}" presName="item2" presStyleLbl="node1" presStyleIdx="1" presStyleCnt="2" custScaleX="275451" custScaleY="211600" custLinFactY="-26605" custLinFactNeighborX="24880" custLinFactNeighborY="-100000">
        <dgm:presLayoutVars>
          <dgm:bulletEnabled val="1"/>
        </dgm:presLayoutVars>
      </dgm:prSet>
      <dgm:spPr/>
      <dgm:t>
        <a:bodyPr/>
        <a:lstStyle/>
        <a:p>
          <a:endParaRPr lang="es-CO"/>
        </a:p>
      </dgm:t>
    </dgm:pt>
    <dgm:pt modelId="{58B44831-D1BF-4312-A2AF-C8992DEF691E}" type="pres">
      <dgm:prSet presAssocID="{CD903731-6204-404F-9592-0566367E7CA9}" presName="funnel" presStyleLbl="trAlignAcc1" presStyleIdx="0" presStyleCnt="1" custScaleX="142857" custScaleY="154458" custLinFactNeighborX="-1977" custLinFactNeighborY="-25073"/>
      <dgm:spPr>
        <a:blipFill rotWithShape="0">
          <a:blip xmlns:r="http://schemas.openxmlformats.org/officeDocument/2006/relationships" r:embed="rId1"/>
          <a:stretch>
            <a:fillRect/>
          </a:stretch>
        </a:blipFill>
      </dgm:spPr>
      <dgm:t>
        <a:bodyPr/>
        <a:lstStyle/>
        <a:p>
          <a:endParaRPr lang="es-CO"/>
        </a:p>
      </dgm:t>
    </dgm:pt>
  </dgm:ptLst>
  <dgm:cxnLst>
    <dgm:cxn modelId="{A1628719-B0A1-4889-B4AC-EA83C2BD9C98}" srcId="{CD903731-6204-404F-9592-0566367E7CA9}" destId="{4C46FAF8-4D7F-4362-9CB0-79922F33EF61}" srcOrd="2" destOrd="0" parTransId="{E2685978-C36D-4227-B0AC-A272620187F7}" sibTransId="{223FAA95-8AEE-427D-A579-3405376C438C}"/>
    <dgm:cxn modelId="{D56DDA3F-32B3-4316-B6FE-E7A3A59DC6FB}" srcId="{CD903731-6204-404F-9592-0566367E7CA9}" destId="{1921AE02-D76E-424C-84DF-72F6B1D9A7FE}" srcOrd="0" destOrd="0" parTransId="{36A588A0-3EA3-47B9-955E-813851FAEBB7}" sibTransId="{AE269646-2CB4-45EE-ACDC-81C200000C7E}"/>
    <dgm:cxn modelId="{85839291-A91E-4673-A513-41F00A9616CA}" type="presOf" srcId="{CD903731-6204-404F-9592-0566367E7CA9}" destId="{16ECD397-A04B-44B7-B8D7-469CF17C7626}" srcOrd="0" destOrd="0" presId="urn:microsoft.com/office/officeart/2005/8/layout/funnel1"/>
    <dgm:cxn modelId="{7EDB714C-E5D2-4CA0-B82F-80CA1D2DF543}" type="presOf" srcId="{1921AE02-D76E-424C-84DF-72F6B1D9A7FE}" destId="{28B69D87-B0D7-4E1D-943E-4ECD3C573F33}" srcOrd="0" destOrd="0" presId="urn:microsoft.com/office/officeart/2005/8/layout/funnel1"/>
    <dgm:cxn modelId="{EBD978D8-AD79-4842-8736-FE4BC0E77691}" type="presOf" srcId="{4C46FAF8-4D7F-4362-9CB0-79922F33EF61}" destId="{BD1F0201-8A9A-4A97-B8BE-34E1FC3B8D24}" srcOrd="0" destOrd="0" presId="urn:microsoft.com/office/officeart/2005/8/layout/funnel1"/>
    <dgm:cxn modelId="{6DF7C2D3-7FB3-49DB-869B-F05E1F4CE3DC}" type="presOf" srcId="{1088A8FA-B27B-4892-AA73-350EAD4CA26F}" destId="{18F94E35-0EFD-437A-BC91-8746F879A369}" srcOrd="0" destOrd="0" presId="urn:microsoft.com/office/officeart/2005/8/layout/funnel1"/>
    <dgm:cxn modelId="{B10B2381-9FCD-4C46-A1F5-62549C82B9E3}" srcId="{CD903731-6204-404F-9592-0566367E7CA9}" destId="{1088A8FA-B27B-4892-AA73-350EAD4CA26F}" srcOrd="1" destOrd="0" parTransId="{08299B64-6853-444C-ACF0-6982B712EAB7}" sibTransId="{B0FA0CAC-197C-4BE0-8556-48E4F3DF6A0A}"/>
    <dgm:cxn modelId="{64C8A67D-E5F0-49D3-9D3D-E9F8CF0D63CE}" type="presParOf" srcId="{16ECD397-A04B-44B7-B8D7-469CF17C7626}" destId="{7A8E6E5B-BF92-4126-9503-C16797648600}" srcOrd="0" destOrd="0" presId="urn:microsoft.com/office/officeart/2005/8/layout/funnel1"/>
    <dgm:cxn modelId="{709B130C-75A5-4289-B2F4-E5C16612AB6B}" type="presParOf" srcId="{16ECD397-A04B-44B7-B8D7-469CF17C7626}" destId="{F3468A88-08DC-48FC-A262-2B232D0A296C}" srcOrd="1" destOrd="0" presId="urn:microsoft.com/office/officeart/2005/8/layout/funnel1"/>
    <dgm:cxn modelId="{A443AE52-D525-4B33-8920-957D40A933B6}" type="presParOf" srcId="{16ECD397-A04B-44B7-B8D7-469CF17C7626}" destId="{BD1F0201-8A9A-4A97-B8BE-34E1FC3B8D24}" srcOrd="2" destOrd="0" presId="urn:microsoft.com/office/officeart/2005/8/layout/funnel1"/>
    <dgm:cxn modelId="{9AB670E3-2566-49E7-8A20-CC0728A6BAF0}" type="presParOf" srcId="{16ECD397-A04B-44B7-B8D7-469CF17C7626}" destId="{18F94E35-0EFD-437A-BC91-8746F879A369}" srcOrd="3" destOrd="0" presId="urn:microsoft.com/office/officeart/2005/8/layout/funnel1"/>
    <dgm:cxn modelId="{0327A1A7-C574-410B-80A0-4B921E21993B}" type="presParOf" srcId="{16ECD397-A04B-44B7-B8D7-469CF17C7626}" destId="{28B69D87-B0D7-4E1D-943E-4ECD3C573F33}" srcOrd="4" destOrd="0" presId="urn:microsoft.com/office/officeart/2005/8/layout/funnel1"/>
    <dgm:cxn modelId="{3BE5E1FD-F5C4-4E55-9FDB-DF02743F228A}" type="presParOf" srcId="{16ECD397-A04B-44B7-B8D7-469CF17C7626}" destId="{58B44831-D1BF-4312-A2AF-C8992DEF691E}" srcOrd="5" destOrd="0" presId="urn:microsoft.com/office/officeart/2005/8/layout/funnel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D903731-6204-404F-9592-0566367E7CA9}" type="doc">
      <dgm:prSet loTypeId="urn:microsoft.com/office/officeart/2005/8/layout/funnel1" loCatId="process" qsTypeId="urn:microsoft.com/office/officeart/2005/8/quickstyle/simple1" qsCatId="simple" csTypeId="urn:microsoft.com/office/officeart/2005/8/colors/colorful5" csCatId="colorful" phldr="1"/>
      <dgm:spPr/>
      <dgm:t>
        <a:bodyPr/>
        <a:lstStyle/>
        <a:p>
          <a:endParaRPr lang="es-CO"/>
        </a:p>
      </dgm:t>
    </dgm:pt>
    <dgm:pt modelId="{1921AE02-D76E-424C-84DF-72F6B1D9A7FE}">
      <dgm:prSet phldrT="[Texto]"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s-CO" sz="1400" b="1" dirty="0" smtClean="0">
              <a:solidFill>
                <a:schemeClr val="tx1"/>
              </a:solidFill>
              <a:latin typeface="Arial" pitchFamily="34" charset="0"/>
              <a:cs typeface="Arial" pitchFamily="34" charset="0"/>
            </a:rPr>
            <a:t>Dividendos gravados</a:t>
          </a:r>
          <a:endParaRPr lang="es-CO" sz="1400" b="1" dirty="0">
            <a:solidFill>
              <a:schemeClr val="tx1"/>
            </a:solidFill>
            <a:latin typeface="Arial" pitchFamily="34" charset="0"/>
            <a:cs typeface="Arial" pitchFamily="34" charset="0"/>
          </a:endParaRPr>
        </a:p>
      </dgm:t>
    </dgm:pt>
    <dgm:pt modelId="{36A588A0-3EA3-47B9-955E-813851FAEBB7}" type="parTrans" cxnId="{D56DDA3F-32B3-4316-B6FE-E7A3A59DC6FB}">
      <dgm:prSet/>
      <dgm:spPr/>
      <dgm:t>
        <a:bodyPr/>
        <a:lstStyle/>
        <a:p>
          <a:endParaRPr lang="es-CO"/>
        </a:p>
      </dgm:t>
    </dgm:pt>
    <dgm:pt modelId="{AE269646-2CB4-45EE-ACDC-81C200000C7E}" type="sibTrans" cxnId="{D56DDA3F-32B3-4316-B6FE-E7A3A59DC6FB}">
      <dgm:prSet/>
      <dgm:spPr/>
      <dgm:t>
        <a:bodyPr/>
        <a:lstStyle/>
        <a:p>
          <a:endParaRPr lang="es-CO"/>
        </a:p>
      </dgm:t>
    </dgm:pt>
    <dgm:pt modelId="{4C46FAF8-4D7F-4362-9CB0-79922F33EF61}">
      <dgm:prSet phldrT="[Texto]" custT="1"/>
      <dgm:spPr/>
      <dgm:t>
        <a:bodyPr/>
        <a:lstStyle/>
        <a:p>
          <a:r>
            <a:rPr lang="es-CO" sz="1600" b="1" dirty="0" smtClean="0">
              <a:latin typeface="Arial" pitchFamily="34" charset="0"/>
              <a:cs typeface="Arial" pitchFamily="34" charset="0"/>
            </a:rPr>
            <a:t>TARIFA</a:t>
          </a:r>
          <a:endParaRPr lang="es-CO" sz="1600" b="1" dirty="0">
            <a:latin typeface="Arial" pitchFamily="34" charset="0"/>
            <a:cs typeface="Arial" pitchFamily="34" charset="0"/>
          </a:endParaRPr>
        </a:p>
      </dgm:t>
    </dgm:pt>
    <dgm:pt modelId="{E2685978-C36D-4227-B0AC-A272620187F7}" type="parTrans" cxnId="{A1628719-B0A1-4889-B4AC-EA83C2BD9C98}">
      <dgm:prSet/>
      <dgm:spPr/>
      <dgm:t>
        <a:bodyPr/>
        <a:lstStyle/>
        <a:p>
          <a:endParaRPr lang="es-CO"/>
        </a:p>
      </dgm:t>
    </dgm:pt>
    <dgm:pt modelId="{223FAA95-8AEE-427D-A579-3405376C438C}" type="sibTrans" cxnId="{A1628719-B0A1-4889-B4AC-EA83C2BD9C98}">
      <dgm:prSet/>
      <dgm:spPr/>
      <dgm:t>
        <a:bodyPr/>
        <a:lstStyle/>
        <a:p>
          <a:endParaRPr lang="es-CO"/>
        </a:p>
      </dgm:t>
    </dgm:pt>
    <dgm:pt modelId="{37AFE543-8501-418D-BD31-E8F6197F968F}">
      <dgm:prSet phldrT="[Texto]"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s-CO" sz="1200" b="1" dirty="0" smtClean="0">
              <a:solidFill>
                <a:schemeClr val="tx1"/>
              </a:solidFill>
              <a:latin typeface="Arial" pitchFamily="34" charset="0"/>
              <a:cs typeface="Arial" pitchFamily="34" charset="0"/>
            </a:rPr>
            <a:t>Di. no gravados</a:t>
          </a:r>
          <a:endParaRPr lang="es-CO" sz="1200" b="1" dirty="0">
            <a:solidFill>
              <a:schemeClr val="tx1"/>
            </a:solidFill>
            <a:latin typeface="Arial" pitchFamily="34" charset="0"/>
            <a:cs typeface="Arial" pitchFamily="34" charset="0"/>
          </a:endParaRPr>
        </a:p>
      </dgm:t>
    </dgm:pt>
    <dgm:pt modelId="{CC3A6AB5-783B-463C-BA02-5224A7FA8DFC}" type="parTrans" cxnId="{2C6305AA-3B75-435B-9417-1AEB6562DC09}">
      <dgm:prSet/>
      <dgm:spPr/>
      <dgm:t>
        <a:bodyPr/>
        <a:lstStyle/>
        <a:p>
          <a:endParaRPr lang="es-CO"/>
        </a:p>
      </dgm:t>
    </dgm:pt>
    <dgm:pt modelId="{65E89E72-D7FD-4275-8AE9-92E4BB9DAA7A}" type="sibTrans" cxnId="{2C6305AA-3B75-435B-9417-1AEB6562DC09}">
      <dgm:prSet/>
      <dgm:spPr/>
      <dgm:t>
        <a:bodyPr/>
        <a:lstStyle/>
        <a:p>
          <a:endParaRPr lang="es-CO"/>
        </a:p>
      </dgm:t>
    </dgm:pt>
    <dgm:pt modelId="{16ECD397-A04B-44B7-B8D7-469CF17C7626}" type="pres">
      <dgm:prSet presAssocID="{CD903731-6204-404F-9592-0566367E7CA9}" presName="Name0" presStyleCnt="0">
        <dgm:presLayoutVars>
          <dgm:chMax val="4"/>
          <dgm:resizeHandles val="exact"/>
        </dgm:presLayoutVars>
      </dgm:prSet>
      <dgm:spPr/>
      <dgm:t>
        <a:bodyPr/>
        <a:lstStyle/>
        <a:p>
          <a:endParaRPr lang="es-CO"/>
        </a:p>
      </dgm:t>
    </dgm:pt>
    <dgm:pt modelId="{7A8E6E5B-BF92-4126-9503-C16797648600}" type="pres">
      <dgm:prSet presAssocID="{CD903731-6204-404F-9592-0566367E7CA9}" presName="ellipse" presStyleLbl="trBgShp" presStyleIdx="0" presStyleCnt="1"/>
      <dgm:spPr/>
    </dgm:pt>
    <dgm:pt modelId="{F3468A88-08DC-48FC-A262-2B232D0A296C}" type="pres">
      <dgm:prSet presAssocID="{CD903731-6204-404F-9592-0566367E7CA9}" presName="arrow1" presStyleLbl="fgShp" presStyleIdx="0" presStyleCnt="1"/>
      <dgm:spPr/>
    </dgm:pt>
    <dgm:pt modelId="{BD1F0201-8A9A-4A97-B8BE-34E1FC3B8D24}" type="pres">
      <dgm:prSet presAssocID="{CD903731-6204-404F-9592-0566367E7CA9}" presName="rectangle" presStyleLbl="revTx" presStyleIdx="0" presStyleCnt="1">
        <dgm:presLayoutVars>
          <dgm:bulletEnabled val="1"/>
        </dgm:presLayoutVars>
      </dgm:prSet>
      <dgm:spPr/>
      <dgm:t>
        <a:bodyPr/>
        <a:lstStyle/>
        <a:p>
          <a:endParaRPr lang="es-CO"/>
        </a:p>
      </dgm:t>
    </dgm:pt>
    <dgm:pt modelId="{FF27E009-0437-4275-B5AE-D31B9D7531AE}" type="pres">
      <dgm:prSet presAssocID="{37AFE543-8501-418D-BD31-E8F6197F968F}" presName="item1" presStyleLbl="node1" presStyleIdx="0" presStyleCnt="2" custScaleX="177375" custScaleY="143738" custLinFactNeighborX="-9249" custLinFactNeighborY="-27747">
        <dgm:presLayoutVars>
          <dgm:bulletEnabled val="1"/>
        </dgm:presLayoutVars>
      </dgm:prSet>
      <dgm:spPr/>
      <dgm:t>
        <a:bodyPr/>
        <a:lstStyle/>
        <a:p>
          <a:endParaRPr lang="es-CO"/>
        </a:p>
      </dgm:t>
    </dgm:pt>
    <dgm:pt modelId="{28B69D87-B0D7-4E1D-943E-4ECD3C573F33}" type="pres">
      <dgm:prSet presAssocID="{4C46FAF8-4D7F-4362-9CB0-79922F33EF61}" presName="item2" presStyleLbl="node1" presStyleIdx="1" presStyleCnt="2" custScaleX="219110" custScaleY="211600" custLinFactY="-26605" custLinFactNeighborX="24880" custLinFactNeighborY="-100000">
        <dgm:presLayoutVars>
          <dgm:bulletEnabled val="1"/>
        </dgm:presLayoutVars>
      </dgm:prSet>
      <dgm:spPr/>
      <dgm:t>
        <a:bodyPr/>
        <a:lstStyle/>
        <a:p>
          <a:endParaRPr lang="es-CO"/>
        </a:p>
      </dgm:t>
    </dgm:pt>
    <dgm:pt modelId="{58B44831-D1BF-4312-A2AF-C8992DEF691E}" type="pres">
      <dgm:prSet presAssocID="{CD903731-6204-404F-9592-0566367E7CA9}" presName="funnel" presStyleLbl="trAlignAcc1" presStyleIdx="0" presStyleCnt="1" custScaleX="103811" custScaleY="158653" custLinFactNeighborX="-643" custLinFactNeighborY="-24364"/>
      <dgm:spPr>
        <a:blipFill rotWithShape="0">
          <a:blip xmlns:r="http://schemas.openxmlformats.org/officeDocument/2006/relationships" r:embed="rId1"/>
          <a:stretch>
            <a:fillRect/>
          </a:stretch>
        </a:blipFill>
      </dgm:spPr>
      <dgm:t>
        <a:bodyPr/>
        <a:lstStyle/>
        <a:p>
          <a:endParaRPr lang="es-CO"/>
        </a:p>
      </dgm:t>
    </dgm:pt>
  </dgm:ptLst>
  <dgm:cxnLst>
    <dgm:cxn modelId="{8A592119-D889-4BA9-9086-EAB49521A652}" type="presOf" srcId="{4C46FAF8-4D7F-4362-9CB0-79922F33EF61}" destId="{BD1F0201-8A9A-4A97-B8BE-34E1FC3B8D24}" srcOrd="0" destOrd="0" presId="urn:microsoft.com/office/officeart/2005/8/layout/funnel1"/>
    <dgm:cxn modelId="{A1628719-B0A1-4889-B4AC-EA83C2BD9C98}" srcId="{CD903731-6204-404F-9592-0566367E7CA9}" destId="{4C46FAF8-4D7F-4362-9CB0-79922F33EF61}" srcOrd="2" destOrd="0" parTransId="{E2685978-C36D-4227-B0AC-A272620187F7}" sibTransId="{223FAA95-8AEE-427D-A579-3405376C438C}"/>
    <dgm:cxn modelId="{4C4CC082-EA9F-4D9A-AEB9-568A0A1BE9B2}" type="presOf" srcId="{1921AE02-D76E-424C-84DF-72F6B1D9A7FE}" destId="{28B69D87-B0D7-4E1D-943E-4ECD3C573F33}" srcOrd="0" destOrd="0" presId="urn:microsoft.com/office/officeart/2005/8/layout/funnel1"/>
    <dgm:cxn modelId="{D56DDA3F-32B3-4316-B6FE-E7A3A59DC6FB}" srcId="{CD903731-6204-404F-9592-0566367E7CA9}" destId="{1921AE02-D76E-424C-84DF-72F6B1D9A7FE}" srcOrd="0" destOrd="0" parTransId="{36A588A0-3EA3-47B9-955E-813851FAEBB7}" sibTransId="{AE269646-2CB4-45EE-ACDC-81C200000C7E}"/>
    <dgm:cxn modelId="{FA39664E-C6AA-43BC-A745-483CF9956E0B}" type="presOf" srcId="{CD903731-6204-404F-9592-0566367E7CA9}" destId="{16ECD397-A04B-44B7-B8D7-469CF17C7626}" srcOrd="0" destOrd="0" presId="urn:microsoft.com/office/officeart/2005/8/layout/funnel1"/>
    <dgm:cxn modelId="{2C6305AA-3B75-435B-9417-1AEB6562DC09}" srcId="{CD903731-6204-404F-9592-0566367E7CA9}" destId="{37AFE543-8501-418D-BD31-E8F6197F968F}" srcOrd="1" destOrd="0" parTransId="{CC3A6AB5-783B-463C-BA02-5224A7FA8DFC}" sibTransId="{65E89E72-D7FD-4275-8AE9-92E4BB9DAA7A}"/>
    <dgm:cxn modelId="{91C7DE48-DE1C-47DC-AD89-EFF789C8A377}" type="presOf" srcId="{37AFE543-8501-418D-BD31-E8F6197F968F}" destId="{FF27E009-0437-4275-B5AE-D31B9D7531AE}" srcOrd="0" destOrd="0" presId="urn:microsoft.com/office/officeart/2005/8/layout/funnel1"/>
    <dgm:cxn modelId="{CED71912-B1C5-41A4-AA47-EAFFBD78587E}" type="presParOf" srcId="{16ECD397-A04B-44B7-B8D7-469CF17C7626}" destId="{7A8E6E5B-BF92-4126-9503-C16797648600}" srcOrd="0" destOrd="0" presId="urn:microsoft.com/office/officeart/2005/8/layout/funnel1"/>
    <dgm:cxn modelId="{8124B8B3-8540-426A-87E2-A9BB21F8467C}" type="presParOf" srcId="{16ECD397-A04B-44B7-B8D7-469CF17C7626}" destId="{F3468A88-08DC-48FC-A262-2B232D0A296C}" srcOrd="1" destOrd="0" presId="urn:microsoft.com/office/officeart/2005/8/layout/funnel1"/>
    <dgm:cxn modelId="{73BF695A-70B3-4C32-A85C-490FE51F8521}" type="presParOf" srcId="{16ECD397-A04B-44B7-B8D7-469CF17C7626}" destId="{BD1F0201-8A9A-4A97-B8BE-34E1FC3B8D24}" srcOrd="2" destOrd="0" presId="urn:microsoft.com/office/officeart/2005/8/layout/funnel1"/>
    <dgm:cxn modelId="{4099D64B-0A2E-4FB4-A8D4-7331217A6639}" type="presParOf" srcId="{16ECD397-A04B-44B7-B8D7-469CF17C7626}" destId="{FF27E009-0437-4275-B5AE-D31B9D7531AE}" srcOrd="3" destOrd="0" presId="urn:microsoft.com/office/officeart/2005/8/layout/funnel1"/>
    <dgm:cxn modelId="{D71C5FE8-B3DC-4004-94BE-F19CE8BEE25D}" type="presParOf" srcId="{16ECD397-A04B-44B7-B8D7-469CF17C7626}" destId="{28B69D87-B0D7-4E1D-943E-4ECD3C573F33}" srcOrd="4" destOrd="0" presId="urn:microsoft.com/office/officeart/2005/8/layout/funnel1"/>
    <dgm:cxn modelId="{8079E7E4-0148-48C2-A99B-58654F9A24C8}" type="presParOf" srcId="{16ECD397-A04B-44B7-B8D7-469CF17C7626}" destId="{58B44831-D1BF-4312-A2AF-C8992DEF691E}" srcOrd="5" destOrd="0" presId="urn:microsoft.com/office/officeart/2005/8/layout/funnel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3D78FA7-71AF-4029-AEC6-2E992731D0FA}" type="doc">
      <dgm:prSet loTypeId="urn:microsoft.com/office/officeart/2005/8/layout/cycle3" loCatId="cycle" qsTypeId="urn:microsoft.com/office/officeart/2005/8/quickstyle/simple2" qsCatId="simple" csTypeId="urn:microsoft.com/office/officeart/2005/8/colors/colorful2" csCatId="colorful" phldr="1"/>
      <dgm:spPr/>
      <dgm:t>
        <a:bodyPr/>
        <a:lstStyle/>
        <a:p>
          <a:endParaRPr lang="es-CO"/>
        </a:p>
      </dgm:t>
    </dgm:pt>
    <dgm:pt modelId="{DFA551CB-A637-4782-BAFC-FF97483A3995}">
      <dgm:prSet phldrT="[Texto]"/>
      <dgm:spPr/>
      <dgm:t>
        <a:bodyPr/>
        <a:lstStyle/>
        <a:p>
          <a:r>
            <a:rPr lang="es-CO" dirty="0" smtClean="0"/>
            <a:t>Ingresos ordinarios y extraordinarios</a:t>
          </a:r>
          <a:endParaRPr lang="es-CO" dirty="0"/>
        </a:p>
      </dgm:t>
    </dgm:pt>
    <dgm:pt modelId="{717D5700-B794-4237-9663-74B5DD3E2B00}" type="parTrans" cxnId="{9B35828C-ACFB-4717-A945-44678EF6BF6E}">
      <dgm:prSet/>
      <dgm:spPr/>
      <dgm:t>
        <a:bodyPr/>
        <a:lstStyle/>
        <a:p>
          <a:endParaRPr lang="es-CO"/>
        </a:p>
      </dgm:t>
    </dgm:pt>
    <dgm:pt modelId="{66AC292D-8983-45CA-9CF6-B9EA1FC41F0C}" type="sibTrans" cxnId="{9B35828C-ACFB-4717-A945-44678EF6BF6E}">
      <dgm:prSet/>
      <dgm:spPr/>
      <dgm:t>
        <a:bodyPr/>
        <a:lstStyle/>
        <a:p>
          <a:endParaRPr lang="es-CO"/>
        </a:p>
      </dgm:t>
    </dgm:pt>
    <dgm:pt modelId="{B4DED42D-1E98-4343-96A1-AB45C4A9DDD0}">
      <dgm:prSet phldrT="[Texto]"/>
      <dgm:spPr/>
      <dgm:t>
        <a:bodyPr/>
        <a:lstStyle/>
        <a:p>
          <a:r>
            <a:rPr lang="es-CO" dirty="0" smtClean="0"/>
            <a:t>Periodo Anual</a:t>
          </a:r>
          <a:endParaRPr lang="es-CO" dirty="0"/>
        </a:p>
      </dgm:t>
    </dgm:pt>
    <dgm:pt modelId="{3904CB24-6954-43AE-B5F7-38145C6CFA0B}" type="parTrans" cxnId="{70685F0F-697C-4828-A927-DEC36BB727BC}">
      <dgm:prSet/>
      <dgm:spPr/>
      <dgm:t>
        <a:bodyPr/>
        <a:lstStyle/>
        <a:p>
          <a:endParaRPr lang="es-CO"/>
        </a:p>
      </dgm:t>
    </dgm:pt>
    <dgm:pt modelId="{C3CDFF23-0672-490D-9560-5F20540C2A35}" type="sibTrans" cxnId="{70685F0F-697C-4828-A927-DEC36BB727BC}">
      <dgm:prSet/>
      <dgm:spPr/>
      <dgm:t>
        <a:bodyPr/>
        <a:lstStyle/>
        <a:p>
          <a:endParaRPr lang="es-CO"/>
        </a:p>
      </dgm:t>
    </dgm:pt>
    <dgm:pt modelId="{49B70D9E-E216-488D-B0B2-38F1C1FFFF7E}">
      <dgm:prSet phldrT="[Texto]"/>
      <dgm:spPr/>
      <dgm:t>
        <a:bodyPr/>
        <a:lstStyle/>
        <a:p>
          <a:r>
            <a:rPr lang="es-CO" dirty="0" smtClean="0"/>
            <a:t>Tres categorías para la tarifa</a:t>
          </a:r>
          <a:endParaRPr lang="es-CO" dirty="0"/>
        </a:p>
      </dgm:t>
    </dgm:pt>
    <dgm:pt modelId="{68BD6B98-8C75-4A8F-8B0C-390649844D17}" type="parTrans" cxnId="{D6C8DB2E-5AAB-4C1B-BB0D-9552FD5E902D}">
      <dgm:prSet/>
      <dgm:spPr/>
      <dgm:t>
        <a:bodyPr/>
        <a:lstStyle/>
        <a:p>
          <a:endParaRPr lang="es-CO"/>
        </a:p>
      </dgm:t>
    </dgm:pt>
    <dgm:pt modelId="{DC59A412-B782-477C-A90A-FA059CA6FD84}" type="sibTrans" cxnId="{D6C8DB2E-5AAB-4C1B-BB0D-9552FD5E902D}">
      <dgm:prSet/>
      <dgm:spPr/>
      <dgm:t>
        <a:bodyPr/>
        <a:lstStyle/>
        <a:p>
          <a:endParaRPr lang="es-CO"/>
        </a:p>
      </dgm:t>
    </dgm:pt>
    <dgm:pt modelId="{6DEB702F-7279-46FA-B03D-7474EB69C430}">
      <dgm:prSet phldrT="[Texto]"/>
      <dgm:spPr/>
      <dgm:t>
        <a:bodyPr/>
        <a:lstStyle/>
        <a:p>
          <a:r>
            <a:rPr lang="es-CO" dirty="0" smtClean="0"/>
            <a:t>Opcional</a:t>
          </a:r>
          <a:endParaRPr lang="es-CO" dirty="0"/>
        </a:p>
      </dgm:t>
    </dgm:pt>
    <dgm:pt modelId="{6D825968-D39E-4A09-8BCF-658370B67929}" type="parTrans" cxnId="{4A1E5382-D897-477F-A761-9CD2ADBB7750}">
      <dgm:prSet/>
      <dgm:spPr/>
      <dgm:t>
        <a:bodyPr/>
        <a:lstStyle/>
        <a:p>
          <a:endParaRPr lang="es-CO"/>
        </a:p>
      </dgm:t>
    </dgm:pt>
    <dgm:pt modelId="{6C5BE044-F69E-4262-86DB-E5D752483C65}" type="sibTrans" cxnId="{4A1E5382-D897-477F-A761-9CD2ADBB7750}">
      <dgm:prSet/>
      <dgm:spPr/>
      <dgm:t>
        <a:bodyPr/>
        <a:lstStyle/>
        <a:p>
          <a:endParaRPr lang="es-CO"/>
        </a:p>
      </dgm:t>
    </dgm:pt>
    <dgm:pt modelId="{243CD8CD-D9B7-4A0B-A4E8-ED4D695C7572}">
      <dgm:prSet phldrT="[Texto]"/>
      <dgm:spPr/>
      <dgm:t>
        <a:bodyPr/>
        <a:lstStyle/>
        <a:p>
          <a:r>
            <a:rPr lang="es-CO" dirty="0" smtClean="0"/>
            <a:t>Voluntario</a:t>
          </a:r>
          <a:endParaRPr lang="es-CO" dirty="0"/>
        </a:p>
      </dgm:t>
    </dgm:pt>
    <dgm:pt modelId="{5F214433-FD56-4FDA-9AAE-7E4D7A90A946}" type="parTrans" cxnId="{F11247A9-57DC-41C8-AE91-CBA42B00220F}">
      <dgm:prSet/>
      <dgm:spPr/>
      <dgm:t>
        <a:bodyPr/>
        <a:lstStyle/>
        <a:p>
          <a:endParaRPr lang="es-CO"/>
        </a:p>
      </dgm:t>
    </dgm:pt>
    <dgm:pt modelId="{6CA3716E-2C21-4DB3-9B9A-DBEDCA3CE092}" type="sibTrans" cxnId="{F11247A9-57DC-41C8-AE91-CBA42B00220F}">
      <dgm:prSet/>
      <dgm:spPr/>
      <dgm:t>
        <a:bodyPr/>
        <a:lstStyle/>
        <a:p>
          <a:endParaRPr lang="es-CO"/>
        </a:p>
      </dgm:t>
    </dgm:pt>
    <dgm:pt modelId="{256F5025-4EEA-4C3D-8BF9-C2ADC534DEA1}">
      <dgm:prSet phldrT="[Texto]"/>
      <dgm:spPr/>
      <dgm:t>
        <a:bodyPr/>
        <a:lstStyle/>
        <a:p>
          <a:r>
            <a:rPr lang="es-CO" dirty="0" smtClean="0"/>
            <a:t>Base Gravable Simple</a:t>
          </a:r>
          <a:endParaRPr lang="es-CO" dirty="0"/>
        </a:p>
      </dgm:t>
    </dgm:pt>
    <dgm:pt modelId="{69FC7BCC-25D9-4EFB-84DB-0D5E4A45E515}" type="parTrans" cxnId="{187352D1-5A55-4586-887D-72A1C3914E32}">
      <dgm:prSet/>
      <dgm:spPr/>
      <dgm:t>
        <a:bodyPr/>
        <a:lstStyle/>
        <a:p>
          <a:endParaRPr lang="es-CO"/>
        </a:p>
      </dgm:t>
    </dgm:pt>
    <dgm:pt modelId="{F062C853-5973-494D-ADDC-184FA40B927E}" type="sibTrans" cxnId="{187352D1-5A55-4586-887D-72A1C3914E32}">
      <dgm:prSet/>
      <dgm:spPr/>
      <dgm:t>
        <a:bodyPr/>
        <a:lstStyle/>
        <a:p>
          <a:endParaRPr lang="es-CO"/>
        </a:p>
      </dgm:t>
    </dgm:pt>
    <dgm:pt modelId="{CC77B57B-ECD7-4C50-9F50-CABF557FD85F}" type="pres">
      <dgm:prSet presAssocID="{53D78FA7-71AF-4029-AEC6-2E992731D0FA}" presName="Name0" presStyleCnt="0">
        <dgm:presLayoutVars>
          <dgm:dir/>
          <dgm:resizeHandles val="exact"/>
        </dgm:presLayoutVars>
      </dgm:prSet>
      <dgm:spPr/>
      <dgm:t>
        <a:bodyPr/>
        <a:lstStyle/>
        <a:p>
          <a:endParaRPr lang="es-CO"/>
        </a:p>
      </dgm:t>
    </dgm:pt>
    <dgm:pt modelId="{95FADEB1-7A08-4D6B-A9DB-37CB29929270}" type="pres">
      <dgm:prSet presAssocID="{53D78FA7-71AF-4029-AEC6-2E992731D0FA}" presName="cycle" presStyleCnt="0"/>
      <dgm:spPr/>
      <dgm:t>
        <a:bodyPr/>
        <a:lstStyle/>
        <a:p>
          <a:endParaRPr lang="es-CO"/>
        </a:p>
      </dgm:t>
    </dgm:pt>
    <dgm:pt modelId="{B38A59D7-677A-4B20-8DE9-CA477DE3F506}" type="pres">
      <dgm:prSet presAssocID="{DFA551CB-A637-4782-BAFC-FF97483A3995}" presName="nodeFirstNode" presStyleLbl="node1" presStyleIdx="0" presStyleCnt="6">
        <dgm:presLayoutVars>
          <dgm:bulletEnabled val="1"/>
        </dgm:presLayoutVars>
      </dgm:prSet>
      <dgm:spPr/>
      <dgm:t>
        <a:bodyPr/>
        <a:lstStyle/>
        <a:p>
          <a:endParaRPr lang="es-CO"/>
        </a:p>
      </dgm:t>
    </dgm:pt>
    <dgm:pt modelId="{FD891595-0953-4BC0-BC6B-D9EDA2E633FF}" type="pres">
      <dgm:prSet presAssocID="{66AC292D-8983-45CA-9CF6-B9EA1FC41F0C}" presName="sibTransFirstNode" presStyleLbl="bgShp" presStyleIdx="0" presStyleCnt="1"/>
      <dgm:spPr/>
      <dgm:t>
        <a:bodyPr/>
        <a:lstStyle/>
        <a:p>
          <a:endParaRPr lang="es-CO"/>
        </a:p>
      </dgm:t>
    </dgm:pt>
    <dgm:pt modelId="{EC396C85-3A70-4F38-A8AE-1351CED1B811}" type="pres">
      <dgm:prSet presAssocID="{B4DED42D-1E98-4343-96A1-AB45C4A9DDD0}" presName="nodeFollowingNodes" presStyleLbl="node1" presStyleIdx="1" presStyleCnt="6">
        <dgm:presLayoutVars>
          <dgm:bulletEnabled val="1"/>
        </dgm:presLayoutVars>
      </dgm:prSet>
      <dgm:spPr/>
      <dgm:t>
        <a:bodyPr/>
        <a:lstStyle/>
        <a:p>
          <a:endParaRPr lang="es-CO"/>
        </a:p>
      </dgm:t>
    </dgm:pt>
    <dgm:pt modelId="{E9E27E0B-2A94-4178-86E2-39B5174391C8}" type="pres">
      <dgm:prSet presAssocID="{49B70D9E-E216-488D-B0B2-38F1C1FFFF7E}" presName="nodeFollowingNodes" presStyleLbl="node1" presStyleIdx="2" presStyleCnt="6">
        <dgm:presLayoutVars>
          <dgm:bulletEnabled val="1"/>
        </dgm:presLayoutVars>
      </dgm:prSet>
      <dgm:spPr/>
      <dgm:t>
        <a:bodyPr/>
        <a:lstStyle/>
        <a:p>
          <a:endParaRPr lang="es-CO"/>
        </a:p>
      </dgm:t>
    </dgm:pt>
    <dgm:pt modelId="{73A44D96-A3BE-420B-8A15-7CB31E41FB32}" type="pres">
      <dgm:prSet presAssocID="{6DEB702F-7279-46FA-B03D-7474EB69C430}" presName="nodeFollowingNodes" presStyleLbl="node1" presStyleIdx="3" presStyleCnt="6">
        <dgm:presLayoutVars>
          <dgm:bulletEnabled val="1"/>
        </dgm:presLayoutVars>
      </dgm:prSet>
      <dgm:spPr/>
      <dgm:t>
        <a:bodyPr/>
        <a:lstStyle/>
        <a:p>
          <a:endParaRPr lang="es-CO"/>
        </a:p>
      </dgm:t>
    </dgm:pt>
    <dgm:pt modelId="{6A9706B4-84F2-4CE3-AD9A-844CB1906F5C}" type="pres">
      <dgm:prSet presAssocID="{243CD8CD-D9B7-4A0B-A4E8-ED4D695C7572}" presName="nodeFollowingNodes" presStyleLbl="node1" presStyleIdx="4" presStyleCnt="6">
        <dgm:presLayoutVars>
          <dgm:bulletEnabled val="1"/>
        </dgm:presLayoutVars>
      </dgm:prSet>
      <dgm:spPr/>
      <dgm:t>
        <a:bodyPr/>
        <a:lstStyle/>
        <a:p>
          <a:endParaRPr lang="es-CO"/>
        </a:p>
      </dgm:t>
    </dgm:pt>
    <dgm:pt modelId="{DA2FD82C-CA50-4E93-89AA-E9E0C6F957AF}" type="pres">
      <dgm:prSet presAssocID="{256F5025-4EEA-4C3D-8BF9-C2ADC534DEA1}" presName="nodeFollowingNodes" presStyleLbl="node1" presStyleIdx="5" presStyleCnt="6">
        <dgm:presLayoutVars>
          <dgm:bulletEnabled val="1"/>
        </dgm:presLayoutVars>
      </dgm:prSet>
      <dgm:spPr/>
      <dgm:t>
        <a:bodyPr/>
        <a:lstStyle/>
        <a:p>
          <a:endParaRPr lang="es-CO"/>
        </a:p>
      </dgm:t>
    </dgm:pt>
  </dgm:ptLst>
  <dgm:cxnLst>
    <dgm:cxn modelId="{4A1E5382-D897-477F-A761-9CD2ADBB7750}" srcId="{53D78FA7-71AF-4029-AEC6-2E992731D0FA}" destId="{6DEB702F-7279-46FA-B03D-7474EB69C430}" srcOrd="3" destOrd="0" parTransId="{6D825968-D39E-4A09-8BCF-658370B67929}" sibTransId="{6C5BE044-F69E-4262-86DB-E5D752483C65}"/>
    <dgm:cxn modelId="{4E2EE32B-1C4A-4742-B17D-BF5BCD5ECF0B}" type="presOf" srcId="{256F5025-4EEA-4C3D-8BF9-C2ADC534DEA1}" destId="{DA2FD82C-CA50-4E93-89AA-E9E0C6F957AF}" srcOrd="0" destOrd="0" presId="urn:microsoft.com/office/officeart/2005/8/layout/cycle3"/>
    <dgm:cxn modelId="{187352D1-5A55-4586-887D-72A1C3914E32}" srcId="{53D78FA7-71AF-4029-AEC6-2E992731D0FA}" destId="{256F5025-4EEA-4C3D-8BF9-C2ADC534DEA1}" srcOrd="5" destOrd="0" parTransId="{69FC7BCC-25D9-4EFB-84DB-0D5E4A45E515}" sibTransId="{F062C853-5973-494D-ADDC-184FA40B927E}"/>
    <dgm:cxn modelId="{9B35828C-ACFB-4717-A945-44678EF6BF6E}" srcId="{53D78FA7-71AF-4029-AEC6-2E992731D0FA}" destId="{DFA551CB-A637-4782-BAFC-FF97483A3995}" srcOrd="0" destOrd="0" parTransId="{717D5700-B794-4237-9663-74B5DD3E2B00}" sibTransId="{66AC292D-8983-45CA-9CF6-B9EA1FC41F0C}"/>
    <dgm:cxn modelId="{F11247A9-57DC-41C8-AE91-CBA42B00220F}" srcId="{53D78FA7-71AF-4029-AEC6-2E992731D0FA}" destId="{243CD8CD-D9B7-4A0B-A4E8-ED4D695C7572}" srcOrd="4" destOrd="0" parTransId="{5F214433-FD56-4FDA-9AAE-7E4D7A90A946}" sibTransId="{6CA3716E-2C21-4DB3-9B9A-DBEDCA3CE092}"/>
    <dgm:cxn modelId="{29A59319-6B54-45D8-9962-197EF4C1782F}" type="presOf" srcId="{53D78FA7-71AF-4029-AEC6-2E992731D0FA}" destId="{CC77B57B-ECD7-4C50-9F50-CABF557FD85F}" srcOrd="0" destOrd="0" presId="urn:microsoft.com/office/officeart/2005/8/layout/cycle3"/>
    <dgm:cxn modelId="{D6C8DB2E-5AAB-4C1B-BB0D-9552FD5E902D}" srcId="{53D78FA7-71AF-4029-AEC6-2E992731D0FA}" destId="{49B70D9E-E216-488D-B0B2-38F1C1FFFF7E}" srcOrd="2" destOrd="0" parTransId="{68BD6B98-8C75-4A8F-8B0C-390649844D17}" sibTransId="{DC59A412-B782-477C-A90A-FA059CA6FD84}"/>
    <dgm:cxn modelId="{172E56F7-FEDB-48AD-B328-5633EF0CAF54}" type="presOf" srcId="{6DEB702F-7279-46FA-B03D-7474EB69C430}" destId="{73A44D96-A3BE-420B-8A15-7CB31E41FB32}" srcOrd="0" destOrd="0" presId="urn:microsoft.com/office/officeart/2005/8/layout/cycle3"/>
    <dgm:cxn modelId="{70685F0F-697C-4828-A927-DEC36BB727BC}" srcId="{53D78FA7-71AF-4029-AEC6-2E992731D0FA}" destId="{B4DED42D-1E98-4343-96A1-AB45C4A9DDD0}" srcOrd="1" destOrd="0" parTransId="{3904CB24-6954-43AE-B5F7-38145C6CFA0B}" sibTransId="{C3CDFF23-0672-490D-9560-5F20540C2A35}"/>
    <dgm:cxn modelId="{5569CE94-9A85-46A0-919D-2281883679C2}" type="presOf" srcId="{66AC292D-8983-45CA-9CF6-B9EA1FC41F0C}" destId="{FD891595-0953-4BC0-BC6B-D9EDA2E633FF}" srcOrd="0" destOrd="0" presId="urn:microsoft.com/office/officeart/2005/8/layout/cycle3"/>
    <dgm:cxn modelId="{013ABD92-3B40-42E8-BC8F-8A33F420211E}" type="presOf" srcId="{243CD8CD-D9B7-4A0B-A4E8-ED4D695C7572}" destId="{6A9706B4-84F2-4CE3-AD9A-844CB1906F5C}" srcOrd="0" destOrd="0" presId="urn:microsoft.com/office/officeart/2005/8/layout/cycle3"/>
    <dgm:cxn modelId="{72F2A893-8F1F-41A9-BDBB-FA0C9F35E802}" type="presOf" srcId="{DFA551CB-A637-4782-BAFC-FF97483A3995}" destId="{B38A59D7-677A-4B20-8DE9-CA477DE3F506}" srcOrd="0" destOrd="0" presId="urn:microsoft.com/office/officeart/2005/8/layout/cycle3"/>
    <dgm:cxn modelId="{B0A2F351-9022-4970-B024-92C7974BB86B}" type="presOf" srcId="{49B70D9E-E216-488D-B0B2-38F1C1FFFF7E}" destId="{E9E27E0B-2A94-4178-86E2-39B5174391C8}" srcOrd="0" destOrd="0" presId="urn:microsoft.com/office/officeart/2005/8/layout/cycle3"/>
    <dgm:cxn modelId="{8C709847-DC67-46D8-8A70-F8632D8D627C}" type="presOf" srcId="{B4DED42D-1E98-4343-96A1-AB45C4A9DDD0}" destId="{EC396C85-3A70-4F38-A8AE-1351CED1B811}" srcOrd="0" destOrd="0" presId="urn:microsoft.com/office/officeart/2005/8/layout/cycle3"/>
    <dgm:cxn modelId="{C730940D-0349-462E-B402-2CFB693CCC8C}" type="presParOf" srcId="{CC77B57B-ECD7-4C50-9F50-CABF557FD85F}" destId="{95FADEB1-7A08-4D6B-A9DB-37CB29929270}" srcOrd="0" destOrd="0" presId="urn:microsoft.com/office/officeart/2005/8/layout/cycle3"/>
    <dgm:cxn modelId="{0E3F3653-6C92-4CEE-A7A8-F2D49875A64C}" type="presParOf" srcId="{95FADEB1-7A08-4D6B-A9DB-37CB29929270}" destId="{B38A59D7-677A-4B20-8DE9-CA477DE3F506}" srcOrd="0" destOrd="0" presId="urn:microsoft.com/office/officeart/2005/8/layout/cycle3"/>
    <dgm:cxn modelId="{DD1F4D4A-B9D7-401D-9FE1-6B9E5CE203D7}" type="presParOf" srcId="{95FADEB1-7A08-4D6B-A9DB-37CB29929270}" destId="{FD891595-0953-4BC0-BC6B-D9EDA2E633FF}" srcOrd="1" destOrd="0" presId="urn:microsoft.com/office/officeart/2005/8/layout/cycle3"/>
    <dgm:cxn modelId="{3FBC029B-B89E-4A04-8C50-2563B08ABA46}" type="presParOf" srcId="{95FADEB1-7A08-4D6B-A9DB-37CB29929270}" destId="{EC396C85-3A70-4F38-A8AE-1351CED1B811}" srcOrd="2" destOrd="0" presId="urn:microsoft.com/office/officeart/2005/8/layout/cycle3"/>
    <dgm:cxn modelId="{194CBDE5-70F3-45A5-A3F6-C423FEE5884E}" type="presParOf" srcId="{95FADEB1-7A08-4D6B-A9DB-37CB29929270}" destId="{E9E27E0B-2A94-4178-86E2-39B5174391C8}" srcOrd="3" destOrd="0" presId="urn:microsoft.com/office/officeart/2005/8/layout/cycle3"/>
    <dgm:cxn modelId="{7484ADD8-F091-44E2-B06D-9AADB8149B65}" type="presParOf" srcId="{95FADEB1-7A08-4D6B-A9DB-37CB29929270}" destId="{73A44D96-A3BE-420B-8A15-7CB31E41FB32}" srcOrd="4" destOrd="0" presId="urn:microsoft.com/office/officeart/2005/8/layout/cycle3"/>
    <dgm:cxn modelId="{345459A6-9D15-45FF-B36E-8D2499D0BF7D}" type="presParOf" srcId="{95FADEB1-7A08-4D6B-A9DB-37CB29929270}" destId="{6A9706B4-84F2-4CE3-AD9A-844CB1906F5C}" srcOrd="5" destOrd="0" presId="urn:microsoft.com/office/officeart/2005/8/layout/cycle3"/>
    <dgm:cxn modelId="{62E4295D-9F57-4725-BC71-56DDEFA7B499}" type="presParOf" srcId="{95FADEB1-7A08-4D6B-A9DB-37CB29929270}" destId="{DA2FD82C-CA50-4E93-89AA-E9E0C6F957AF}" srcOrd="6" destOrd="0" presId="urn:microsoft.com/office/officeart/2005/8/layout/cycle3"/>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660DAA9-47B5-431C-86B1-D70022F97AC6}" type="doc">
      <dgm:prSet loTypeId="urn:microsoft.com/office/officeart/2005/8/layout/radial6" loCatId="cycle" qsTypeId="urn:microsoft.com/office/officeart/2005/8/quickstyle/simple1" qsCatId="simple" csTypeId="urn:microsoft.com/office/officeart/2005/8/colors/accent2_1" csCatId="accent2" phldr="1"/>
      <dgm:spPr/>
      <dgm:t>
        <a:bodyPr/>
        <a:lstStyle/>
        <a:p>
          <a:endParaRPr lang="es-CO"/>
        </a:p>
      </dgm:t>
    </dgm:pt>
    <dgm:pt modelId="{DBDA5EBA-5A42-4CC3-9C66-031CA07C15AE}">
      <dgm:prSet phldrT="[Texto]"/>
      <dgm:spPr/>
      <dgm:t>
        <a:bodyPr/>
        <a:lstStyle/>
        <a:p>
          <a:r>
            <a:rPr lang="es-CO" dirty="0" smtClean="0"/>
            <a:t>SUJETOS</a:t>
          </a:r>
          <a:endParaRPr lang="es-CO" dirty="0"/>
        </a:p>
      </dgm:t>
    </dgm:pt>
    <dgm:pt modelId="{BE0F58A9-084F-489D-B5FC-62EBF0EB11B7}" type="parTrans" cxnId="{ABF35ED1-7AF2-45DD-9DCA-8DEC44373961}">
      <dgm:prSet/>
      <dgm:spPr/>
      <dgm:t>
        <a:bodyPr/>
        <a:lstStyle/>
        <a:p>
          <a:endParaRPr lang="es-CO"/>
        </a:p>
      </dgm:t>
    </dgm:pt>
    <dgm:pt modelId="{937B7711-842A-4882-AA6E-3CCD5CC44333}" type="sibTrans" cxnId="{ABF35ED1-7AF2-45DD-9DCA-8DEC44373961}">
      <dgm:prSet/>
      <dgm:spPr/>
      <dgm:t>
        <a:bodyPr/>
        <a:lstStyle/>
        <a:p>
          <a:endParaRPr lang="es-CO"/>
        </a:p>
      </dgm:t>
    </dgm:pt>
    <dgm:pt modelId="{69FD3D59-9CC7-4CAC-9DFC-BB1B413CBF87}">
      <dgm:prSet phldrT="[Texto]" custT="1"/>
      <dgm:spPr/>
      <dgm:t>
        <a:bodyPr/>
        <a:lstStyle/>
        <a:p>
          <a:r>
            <a:rPr lang="es-CO" sz="1400" dirty="0" smtClean="0">
              <a:latin typeface="Arial" pitchFamily="34" charset="0"/>
              <a:cs typeface="Arial" pitchFamily="34" charset="0"/>
            </a:rPr>
            <a:t>BEPS/incapacidad, invalidez y muerte</a:t>
          </a:r>
          <a:endParaRPr lang="es-CO" sz="1400" dirty="0">
            <a:latin typeface="Arial" pitchFamily="34" charset="0"/>
            <a:cs typeface="Arial" pitchFamily="34" charset="0"/>
          </a:endParaRPr>
        </a:p>
      </dgm:t>
    </dgm:pt>
    <dgm:pt modelId="{684DA640-D9DF-4A65-8B64-4EDE44CC5736}" type="parTrans" cxnId="{6EDF268C-2076-43C8-912F-EF3A1109582B}">
      <dgm:prSet/>
      <dgm:spPr/>
      <dgm:t>
        <a:bodyPr/>
        <a:lstStyle/>
        <a:p>
          <a:endParaRPr lang="es-CO"/>
        </a:p>
      </dgm:t>
    </dgm:pt>
    <dgm:pt modelId="{722161E6-2EC3-444C-893F-D2A4C8EE751D}" type="sibTrans" cxnId="{6EDF268C-2076-43C8-912F-EF3A1109582B}">
      <dgm:prSet/>
      <dgm:spPr/>
      <dgm:t>
        <a:bodyPr/>
        <a:lstStyle/>
        <a:p>
          <a:endParaRPr lang="es-CO"/>
        </a:p>
      </dgm:t>
    </dgm:pt>
    <dgm:pt modelId="{F4D12448-0E31-4A8B-B261-21B6F722D813}">
      <dgm:prSet phldrT="[Texto]" custT="1"/>
      <dgm:spPr>
        <a:ln>
          <a:solidFill>
            <a:srgbClr val="00B050"/>
          </a:solidFill>
        </a:ln>
      </dgm:spPr>
      <dgm:t>
        <a:bodyPr/>
        <a:lstStyle/>
        <a:p>
          <a:r>
            <a:rPr lang="es-CO" sz="1400" dirty="0" smtClean="0">
              <a:latin typeface="Arial" pitchFamily="34" charset="0"/>
              <a:cs typeface="Arial" pitchFamily="34" charset="0"/>
            </a:rPr>
            <a:t>INFERIORES A 1.400</a:t>
          </a:r>
          <a:endParaRPr lang="es-CO" sz="1400" dirty="0">
            <a:latin typeface="Arial" pitchFamily="34" charset="0"/>
            <a:cs typeface="Arial" pitchFamily="34" charset="0"/>
          </a:endParaRPr>
        </a:p>
      </dgm:t>
    </dgm:pt>
    <dgm:pt modelId="{DA19670E-91AA-422F-986A-FB3E9C4F6FC2}" type="parTrans" cxnId="{797DC8B1-42DA-4BA2-ABD0-E52E29151C8D}">
      <dgm:prSet/>
      <dgm:spPr/>
      <dgm:t>
        <a:bodyPr/>
        <a:lstStyle/>
        <a:p>
          <a:endParaRPr lang="es-CO"/>
        </a:p>
      </dgm:t>
    </dgm:pt>
    <dgm:pt modelId="{598DE0DE-81D9-4FFE-B13F-D276192EE14A}" type="sibTrans" cxnId="{797DC8B1-42DA-4BA2-ABD0-E52E29151C8D}">
      <dgm:prSet/>
      <dgm:spPr/>
      <dgm:t>
        <a:bodyPr/>
        <a:lstStyle/>
        <a:p>
          <a:endParaRPr lang="es-CO"/>
        </a:p>
      </dgm:t>
    </dgm:pt>
    <dgm:pt modelId="{1C4E485C-789B-416D-99E3-8C4F20A25F05}">
      <dgm:prSet phldrT="[Texto]" custT="1"/>
      <dgm:spPr/>
      <dgm:t>
        <a:bodyPr/>
        <a:lstStyle/>
        <a:p>
          <a:r>
            <a:rPr lang="es-CO" sz="1400" dirty="0" smtClean="0">
              <a:latin typeface="Arial" pitchFamily="34" charset="0"/>
              <a:cs typeface="Arial" pitchFamily="34" charset="0"/>
            </a:rPr>
            <a:t>Riesgos Laborales</a:t>
          </a:r>
          <a:endParaRPr lang="es-CO" sz="1400" dirty="0">
            <a:latin typeface="Arial" pitchFamily="34" charset="0"/>
            <a:cs typeface="Arial" pitchFamily="34" charset="0"/>
          </a:endParaRPr>
        </a:p>
      </dgm:t>
    </dgm:pt>
    <dgm:pt modelId="{3ECB6251-758F-4E81-A315-30D96C46A2B7}" type="parTrans" cxnId="{0E5EEEA4-42A3-4D0F-8304-39DB8D189F5B}">
      <dgm:prSet/>
      <dgm:spPr/>
      <dgm:t>
        <a:bodyPr/>
        <a:lstStyle/>
        <a:p>
          <a:endParaRPr lang="es-CO"/>
        </a:p>
      </dgm:t>
    </dgm:pt>
    <dgm:pt modelId="{D3CC2765-7CD8-442E-A30F-EEBA49CAEF7A}" type="sibTrans" cxnId="{0E5EEEA4-42A3-4D0F-8304-39DB8D189F5B}">
      <dgm:prSet/>
      <dgm:spPr/>
      <dgm:t>
        <a:bodyPr/>
        <a:lstStyle/>
        <a:p>
          <a:endParaRPr lang="es-CO"/>
        </a:p>
      </dgm:t>
    </dgm:pt>
    <dgm:pt modelId="{81BBDF97-7C02-4283-AACF-06E4DF600FDF}">
      <dgm:prSet phldrT="[Texto]" custT="1"/>
      <dgm:spPr>
        <a:ln>
          <a:solidFill>
            <a:schemeClr val="accent2">
              <a:lumMod val="50000"/>
            </a:schemeClr>
          </a:solidFill>
        </a:ln>
      </dgm:spPr>
      <dgm:t>
        <a:bodyPr/>
        <a:lstStyle/>
        <a:p>
          <a:r>
            <a:rPr lang="es-CO" sz="1400" dirty="0" smtClean="0">
              <a:latin typeface="Arial" pitchFamily="34" charset="0"/>
              <a:cs typeface="Arial" pitchFamily="34" charset="0"/>
            </a:rPr>
            <a:t>1.400 a 3.500 UVT</a:t>
          </a:r>
          <a:endParaRPr lang="es-CO" sz="1400" dirty="0">
            <a:latin typeface="Arial" pitchFamily="34" charset="0"/>
            <a:cs typeface="Arial" pitchFamily="34" charset="0"/>
          </a:endParaRPr>
        </a:p>
      </dgm:t>
    </dgm:pt>
    <dgm:pt modelId="{5B060891-FDF8-4F91-8439-5E7DDE228F6B}" type="parTrans" cxnId="{DC37BF59-5C99-42D0-9B3E-60FC9F56B573}">
      <dgm:prSet/>
      <dgm:spPr/>
      <dgm:t>
        <a:bodyPr/>
        <a:lstStyle/>
        <a:p>
          <a:endParaRPr lang="es-CO"/>
        </a:p>
      </dgm:t>
    </dgm:pt>
    <dgm:pt modelId="{8194DF64-1489-48CA-98B1-F3223766E4B7}" type="sibTrans" cxnId="{DC37BF59-5C99-42D0-9B3E-60FC9F56B573}">
      <dgm:prSet/>
      <dgm:spPr/>
      <dgm:t>
        <a:bodyPr/>
        <a:lstStyle/>
        <a:p>
          <a:endParaRPr lang="es-CO"/>
        </a:p>
      </dgm:t>
    </dgm:pt>
    <dgm:pt modelId="{4D9BB7E8-8360-4BAA-9D61-DABB8E76C212}" type="pres">
      <dgm:prSet presAssocID="{0660DAA9-47B5-431C-86B1-D70022F97AC6}" presName="Name0" presStyleCnt="0">
        <dgm:presLayoutVars>
          <dgm:chMax val="1"/>
          <dgm:dir/>
          <dgm:animLvl val="ctr"/>
          <dgm:resizeHandles val="exact"/>
        </dgm:presLayoutVars>
      </dgm:prSet>
      <dgm:spPr/>
      <dgm:t>
        <a:bodyPr/>
        <a:lstStyle/>
        <a:p>
          <a:endParaRPr lang="es-CO"/>
        </a:p>
      </dgm:t>
    </dgm:pt>
    <dgm:pt modelId="{74799A79-7621-4273-8B54-3565F3DBD6C8}" type="pres">
      <dgm:prSet presAssocID="{DBDA5EBA-5A42-4CC3-9C66-031CA07C15AE}" presName="centerShape" presStyleLbl="node0" presStyleIdx="0" presStyleCnt="1"/>
      <dgm:spPr/>
      <dgm:t>
        <a:bodyPr/>
        <a:lstStyle/>
        <a:p>
          <a:endParaRPr lang="es-CO"/>
        </a:p>
      </dgm:t>
    </dgm:pt>
    <dgm:pt modelId="{F3D8DB62-B9F9-49DA-9F38-3151F37F68E1}" type="pres">
      <dgm:prSet presAssocID="{69FD3D59-9CC7-4CAC-9DFC-BB1B413CBF87}" presName="node" presStyleLbl="node1" presStyleIdx="0" presStyleCnt="4" custScaleX="117960">
        <dgm:presLayoutVars>
          <dgm:bulletEnabled val="1"/>
        </dgm:presLayoutVars>
      </dgm:prSet>
      <dgm:spPr/>
      <dgm:t>
        <a:bodyPr/>
        <a:lstStyle/>
        <a:p>
          <a:endParaRPr lang="es-CO"/>
        </a:p>
      </dgm:t>
    </dgm:pt>
    <dgm:pt modelId="{CCFB672B-9ADC-428C-BEB5-488C46A16F7C}" type="pres">
      <dgm:prSet presAssocID="{69FD3D59-9CC7-4CAC-9DFC-BB1B413CBF87}" presName="dummy" presStyleCnt="0"/>
      <dgm:spPr/>
    </dgm:pt>
    <dgm:pt modelId="{99B9B1BE-288B-4835-B08E-5403AAA753D5}" type="pres">
      <dgm:prSet presAssocID="{722161E6-2EC3-444C-893F-D2A4C8EE751D}" presName="sibTrans" presStyleLbl="sibTrans2D1" presStyleIdx="0" presStyleCnt="4"/>
      <dgm:spPr/>
      <dgm:t>
        <a:bodyPr/>
        <a:lstStyle/>
        <a:p>
          <a:endParaRPr lang="es-CO"/>
        </a:p>
      </dgm:t>
    </dgm:pt>
    <dgm:pt modelId="{D932CD76-661E-45FB-A645-EB893587B373}" type="pres">
      <dgm:prSet presAssocID="{F4D12448-0E31-4A8B-B261-21B6F722D813}" presName="node" presStyleLbl="node1" presStyleIdx="1" presStyleCnt="4">
        <dgm:presLayoutVars>
          <dgm:bulletEnabled val="1"/>
        </dgm:presLayoutVars>
      </dgm:prSet>
      <dgm:spPr/>
      <dgm:t>
        <a:bodyPr/>
        <a:lstStyle/>
        <a:p>
          <a:endParaRPr lang="es-CO"/>
        </a:p>
      </dgm:t>
    </dgm:pt>
    <dgm:pt modelId="{1CA3246D-1105-4101-9992-0EEE8F2BF17D}" type="pres">
      <dgm:prSet presAssocID="{F4D12448-0E31-4A8B-B261-21B6F722D813}" presName="dummy" presStyleCnt="0"/>
      <dgm:spPr/>
    </dgm:pt>
    <dgm:pt modelId="{41383CA2-4F9B-47B6-A4B9-A056DFB6A2ED}" type="pres">
      <dgm:prSet presAssocID="{598DE0DE-81D9-4FFE-B13F-D276192EE14A}" presName="sibTrans" presStyleLbl="sibTrans2D1" presStyleIdx="1" presStyleCnt="4"/>
      <dgm:spPr/>
      <dgm:t>
        <a:bodyPr/>
        <a:lstStyle/>
        <a:p>
          <a:endParaRPr lang="es-CO"/>
        </a:p>
      </dgm:t>
    </dgm:pt>
    <dgm:pt modelId="{CB276A45-7CD0-41CF-8B0A-7C01BBC06CCD}" type="pres">
      <dgm:prSet presAssocID="{1C4E485C-789B-416D-99E3-8C4F20A25F05}" presName="node" presStyleLbl="node1" presStyleIdx="2" presStyleCnt="4">
        <dgm:presLayoutVars>
          <dgm:bulletEnabled val="1"/>
        </dgm:presLayoutVars>
      </dgm:prSet>
      <dgm:spPr/>
      <dgm:t>
        <a:bodyPr/>
        <a:lstStyle/>
        <a:p>
          <a:endParaRPr lang="es-CO"/>
        </a:p>
      </dgm:t>
    </dgm:pt>
    <dgm:pt modelId="{EFDFF392-0123-4934-BCBF-FE6295B63182}" type="pres">
      <dgm:prSet presAssocID="{1C4E485C-789B-416D-99E3-8C4F20A25F05}" presName="dummy" presStyleCnt="0"/>
      <dgm:spPr/>
    </dgm:pt>
    <dgm:pt modelId="{2A0AC934-8678-490F-B546-2D5BA4CC5304}" type="pres">
      <dgm:prSet presAssocID="{D3CC2765-7CD8-442E-A30F-EEBA49CAEF7A}" presName="sibTrans" presStyleLbl="sibTrans2D1" presStyleIdx="2" presStyleCnt="4"/>
      <dgm:spPr/>
      <dgm:t>
        <a:bodyPr/>
        <a:lstStyle/>
        <a:p>
          <a:endParaRPr lang="es-CO"/>
        </a:p>
      </dgm:t>
    </dgm:pt>
    <dgm:pt modelId="{7079F997-5DFA-4AF5-8D3A-4159E11F21CE}" type="pres">
      <dgm:prSet presAssocID="{81BBDF97-7C02-4283-AACF-06E4DF600FDF}" presName="node" presStyleLbl="node1" presStyleIdx="3" presStyleCnt="4">
        <dgm:presLayoutVars>
          <dgm:bulletEnabled val="1"/>
        </dgm:presLayoutVars>
      </dgm:prSet>
      <dgm:spPr/>
      <dgm:t>
        <a:bodyPr/>
        <a:lstStyle/>
        <a:p>
          <a:endParaRPr lang="es-CO"/>
        </a:p>
      </dgm:t>
    </dgm:pt>
    <dgm:pt modelId="{5023B97F-3024-4A7C-9ED3-47F53130A04B}" type="pres">
      <dgm:prSet presAssocID="{81BBDF97-7C02-4283-AACF-06E4DF600FDF}" presName="dummy" presStyleCnt="0"/>
      <dgm:spPr/>
    </dgm:pt>
    <dgm:pt modelId="{E7F204D7-6241-4BBE-AAAB-819551DEFA4E}" type="pres">
      <dgm:prSet presAssocID="{8194DF64-1489-48CA-98B1-F3223766E4B7}" presName="sibTrans" presStyleLbl="sibTrans2D1" presStyleIdx="3" presStyleCnt="4"/>
      <dgm:spPr/>
      <dgm:t>
        <a:bodyPr/>
        <a:lstStyle/>
        <a:p>
          <a:endParaRPr lang="es-CO"/>
        </a:p>
      </dgm:t>
    </dgm:pt>
  </dgm:ptLst>
  <dgm:cxnLst>
    <dgm:cxn modelId="{DF979A49-6206-4B7D-8F61-C219C9620429}" type="presOf" srcId="{0660DAA9-47B5-431C-86B1-D70022F97AC6}" destId="{4D9BB7E8-8360-4BAA-9D61-DABB8E76C212}" srcOrd="0" destOrd="0" presId="urn:microsoft.com/office/officeart/2005/8/layout/radial6"/>
    <dgm:cxn modelId="{ABF35ED1-7AF2-45DD-9DCA-8DEC44373961}" srcId="{0660DAA9-47B5-431C-86B1-D70022F97AC6}" destId="{DBDA5EBA-5A42-4CC3-9C66-031CA07C15AE}" srcOrd="0" destOrd="0" parTransId="{BE0F58A9-084F-489D-B5FC-62EBF0EB11B7}" sibTransId="{937B7711-842A-4882-AA6E-3CCD5CC44333}"/>
    <dgm:cxn modelId="{39AFA6BD-BAAB-421A-B272-4924613CED4C}" type="presOf" srcId="{1C4E485C-789B-416D-99E3-8C4F20A25F05}" destId="{CB276A45-7CD0-41CF-8B0A-7C01BBC06CCD}" srcOrd="0" destOrd="0" presId="urn:microsoft.com/office/officeart/2005/8/layout/radial6"/>
    <dgm:cxn modelId="{DC37BF59-5C99-42D0-9B3E-60FC9F56B573}" srcId="{DBDA5EBA-5A42-4CC3-9C66-031CA07C15AE}" destId="{81BBDF97-7C02-4283-AACF-06E4DF600FDF}" srcOrd="3" destOrd="0" parTransId="{5B060891-FDF8-4F91-8439-5E7DDE228F6B}" sibTransId="{8194DF64-1489-48CA-98B1-F3223766E4B7}"/>
    <dgm:cxn modelId="{FC288474-5B44-4BEB-BC39-8F10111BD3F5}" type="presOf" srcId="{D3CC2765-7CD8-442E-A30F-EEBA49CAEF7A}" destId="{2A0AC934-8678-490F-B546-2D5BA4CC5304}" srcOrd="0" destOrd="0" presId="urn:microsoft.com/office/officeart/2005/8/layout/radial6"/>
    <dgm:cxn modelId="{95CADDF3-3BD8-456D-8910-2D6AC6177444}" type="presOf" srcId="{81BBDF97-7C02-4283-AACF-06E4DF600FDF}" destId="{7079F997-5DFA-4AF5-8D3A-4159E11F21CE}" srcOrd="0" destOrd="0" presId="urn:microsoft.com/office/officeart/2005/8/layout/radial6"/>
    <dgm:cxn modelId="{40E1632F-5310-4E57-9127-1591CAA341D2}" type="presOf" srcId="{598DE0DE-81D9-4FFE-B13F-D276192EE14A}" destId="{41383CA2-4F9B-47B6-A4B9-A056DFB6A2ED}" srcOrd="0" destOrd="0" presId="urn:microsoft.com/office/officeart/2005/8/layout/radial6"/>
    <dgm:cxn modelId="{6A1E0E87-EC26-4C1B-9284-3DE1142287BC}" type="presOf" srcId="{F4D12448-0E31-4A8B-B261-21B6F722D813}" destId="{D932CD76-661E-45FB-A645-EB893587B373}" srcOrd="0" destOrd="0" presId="urn:microsoft.com/office/officeart/2005/8/layout/radial6"/>
    <dgm:cxn modelId="{775CCEFE-B4D5-48A1-A549-0CFBFB7A8252}" type="presOf" srcId="{69FD3D59-9CC7-4CAC-9DFC-BB1B413CBF87}" destId="{F3D8DB62-B9F9-49DA-9F38-3151F37F68E1}" srcOrd="0" destOrd="0" presId="urn:microsoft.com/office/officeart/2005/8/layout/radial6"/>
    <dgm:cxn modelId="{6EDF268C-2076-43C8-912F-EF3A1109582B}" srcId="{DBDA5EBA-5A42-4CC3-9C66-031CA07C15AE}" destId="{69FD3D59-9CC7-4CAC-9DFC-BB1B413CBF87}" srcOrd="0" destOrd="0" parTransId="{684DA640-D9DF-4A65-8B64-4EDE44CC5736}" sibTransId="{722161E6-2EC3-444C-893F-D2A4C8EE751D}"/>
    <dgm:cxn modelId="{02FACA39-AF72-44CD-A705-A1DD3DECA0D1}" type="presOf" srcId="{722161E6-2EC3-444C-893F-D2A4C8EE751D}" destId="{99B9B1BE-288B-4835-B08E-5403AAA753D5}" srcOrd="0" destOrd="0" presId="urn:microsoft.com/office/officeart/2005/8/layout/radial6"/>
    <dgm:cxn modelId="{CEF15779-B3D1-47B9-ADA8-B26CA55DE713}" type="presOf" srcId="{DBDA5EBA-5A42-4CC3-9C66-031CA07C15AE}" destId="{74799A79-7621-4273-8B54-3565F3DBD6C8}" srcOrd="0" destOrd="0" presId="urn:microsoft.com/office/officeart/2005/8/layout/radial6"/>
    <dgm:cxn modelId="{0E5EEEA4-42A3-4D0F-8304-39DB8D189F5B}" srcId="{DBDA5EBA-5A42-4CC3-9C66-031CA07C15AE}" destId="{1C4E485C-789B-416D-99E3-8C4F20A25F05}" srcOrd="2" destOrd="0" parTransId="{3ECB6251-758F-4E81-A315-30D96C46A2B7}" sibTransId="{D3CC2765-7CD8-442E-A30F-EEBA49CAEF7A}"/>
    <dgm:cxn modelId="{797DC8B1-42DA-4BA2-ABD0-E52E29151C8D}" srcId="{DBDA5EBA-5A42-4CC3-9C66-031CA07C15AE}" destId="{F4D12448-0E31-4A8B-B261-21B6F722D813}" srcOrd="1" destOrd="0" parTransId="{DA19670E-91AA-422F-986A-FB3E9C4F6FC2}" sibTransId="{598DE0DE-81D9-4FFE-B13F-D276192EE14A}"/>
    <dgm:cxn modelId="{D27C4CD8-B5EB-4571-961E-F62AB24BBC40}" type="presOf" srcId="{8194DF64-1489-48CA-98B1-F3223766E4B7}" destId="{E7F204D7-6241-4BBE-AAAB-819551DEFA4E}" srcOrd="0" destOrd="0" presId="urn:microsoft.com/office/officeart/2005/8/layout/radial6"/>
    <dgm:cxn modelId="{90CF990A-7599-483B-8FA1-75C1B3C99E28}" type="presParOf" srcId="{4D9BB7E8-8360-4BAA-9D61-DABB8E76C212}" destId="{74799A79-7621-4273-8B54-3565F3DBD6C8}" srcOrd="0" destOrd="0" presId="urn:microsoft.com/office/officeart/2005/8/layout/radial6"/>
    <dgm:cxn modelId="{8811D8A1-F5AC-4072-AB5E-1CD9C0314110}" type="presParOf" srcId="{4D9BB7E8-8360-4BAA-9D61-DABB8E76C212}" destId="{F3D8DB62-B9F9-49DA-9F38-3151F37F68E1}" srcOrd="1" destOrd="0" presId="urn:microsoft.com/office/officeart/2005/8/layout/radial6"/>
    <dgm:cxn modelId="{14A328EF-5E18-45AA-B095-BBA51C0B0504}" type="presParOf" srcId="{4D9BB7E8-8360-4BAA-9D61-DABB8E76C212}" destId="{CCFB672B-9ADC-428C-BEB5-488C46A16F7C}" srcOrd="2" destOrd="0" presId="urn:microsoft.com/office/officeart/2005/8/layout/radial6"/>
    <dgm:cxn modelId="{FC4B1D6C-2E1D-4ECB-BC5C-38CFB1618B16}" type="presParOf" srcId="{4D9BB7E8-8360-4BAA-9D61-DABB8E76C212}" destId="{99B9B1BE-288B-4835-B08E-5403AAA753D5}" srcOrd="3" destOrd="0" presId="urn:microsoft.com/office/officeart/2005/8/layout/radial6"/>
    <dgm:cxn modelId="{DB85736D-F157-4A02-BA07-1AA7FBD733F1}" type="presParOf" srcId="{4D9BB7E8-8360-4BAA-9D61-DABB8E76C212}" destId="{D932CD76-661E-45FB-A645-EB893587B373}" srcOrd="4" destOrd="0" presId="urn:microsoft.com/office/officeart/2005/8/layout/radial6"/>
    <dgm:cxn modelId="{A3FEC1CD-8360-4832-B188-BB7D15D4E98D}" type="presParOf" srcId="{4D9BB7E8-8360-4BAA-9D61-DABB8E76C212}" destId="{1CA3246D-1105-4101-9992-0EEE8F2BF17D}" srcOrd="5" destOrd="0" presId="urn:microsoft.com/office/officeart/2005/8/layout/radial6"/>
    <dgm:cxn modelId="{30FFC1BC-6391-44C4-8A87-8B34EEC054E6}" type="presParOf" srcId="{4D9BB7E8-8360-4BAA-9D61-DABB8E76C212}" destId="{41383CA2-4F9B-47B6-A4B9-A056DFB6A2ED}" srcOrd="6" destOrd="0" presId="urn:microsoft.com/office/officeart/2005/8/layout/radial6"/>
    <dgm:cxn modelId="{7B72FAE1-3AF4-4D06-B26D-EA0B68C30463}" type="presParOf" srcId="{4D9BB7E8-8360-4BAA-9D61-DABB8E76C212}" destId="{CB276A45-7CD0-41CF-8B0A-7C01BBC06CCD}" srcOrd="7" destOrd="0" presId="urn:microsoft.com/office/officeart/2005/8/layout/radial6"/>
    <dgm:cxn modelId="{15CDBB28-C9D8-46C0-88F3-C3CFF255C359}" type="presParOf" srcId="{4D9BB7E8-8360-4BAA-9D61-DABB8E76C212}" destId="{EFDFF392-0123-4934-BCBF-FE6295B63182}" srcOrd="8" destOrd="0" presId="urn:microsoft.com/office/officeart/2005/8/layout/radial6"/>
    <dgm:cxn modelId="{0DCEE330-1B72-426F-84B1-26D5EF046DDF}" type="presParOf" srcId="{4D9BB7E8-8360-4BAA-9D61-DABB8E76C212}" destId="{2A0AC934-8678-490F-B546-2D5BA4CC5304}" srcOrd="9" destOrd="0" presId="urn:microsoft.com/office/officeart/2005/8/layout/radial6"/>
    <dgm:cxn modelId="{852A455E-6C94-4EF2-A79F-9787DE5E506C}" type="presParOf" srcId="{4D9BB7E8-8360-4BAA-9D61-DABB8E76C212}" destId="{7079F997-5DFA-4AF5-8D3A-4159E11F21CE}" srcOrd="10" destOrd="0" presId="urn:microsoft.com/office/officeart/2005/8/layout/radial6"/>
    <dgm:cxn modelId="{2B703E73-8432-4454-A412-F7D85BBBE211}" type="presParOf" srcId="{4D9BB7E8-8360-4BAA-9D61-DABB8E76C212}" destId="{5023B97F-3024-4A7C-9ED3-47F53130A04B}" srcOrd="11" destOrd="0" presId="urn:microsoft.com/office/officeart/2005/8/layout/radial6"/>
    <dgm:cxn modelId="{3223F7DE-E192-47DC-92B2-EFB6FF5BFBF5}" type="presParOf" srcId="{4D9BB7E8-8360-4BAA-9D61-DABB8E76C212}" destId="{E7F204D7-6241-4BBE-AAAB-819551DEFA4E}" srcOrd="12" destOrd="0" presId="urn:microsoft.com/office/officeart/2005/8/layout/radial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D5F4739-3850-404A-91C9-E0EAABBB9C47}" type="doc">
      <dgm:prSet loTypeId="urn:microsoft.com/office/officeart/2005/8/layout/cycle7" loCatId="cycle" qsTypeId="urn:microsoft.com/office/officeart/2005/8/quickstyle/simple1" qsCatId="simple" csTypeId="urn:microsoft.com/office/officeart/2005/8/colors/colorful3" csCatId="colorful" phldr="1"/>
      <dgm:spPr/>
      <dgm:t>
        <a:bodyPr/>
        <a:lstStyle/>
        <a:p>
          <a:endParaRPr lang="es-CO"/>
        </a:p>
      </dgm:t>
    </dgm:pt>
    <dgm:pt modelId="{87C9A34B-D5AA-45D3-81AD-68B95E74A65D}">
      <dgm:prSet phldrT="[Texto]" custT="1"/>
      <dgm:spPr/>
      <dgm:t>
        <a:bodyPr/>
        <a:lstStyle/>
        <a:p>
          <a:r>
            <a:rPr lang="es-CO" sz="2000" b="1" dirty="0" smtClean="0">
              <a:latin typeface="Arial" pitchFamily="34" charset="0"/>
              <a:cs typeface="Arial" pitchFamily="34" charset="0"/>
            </a:rPr>
            <a:t>MONOTRIBUTO</a:t>
          </a:r>
          <a:endParaRPr lang="es-CO" sz="2000" b="1" dirty="0">
            <a:latin typeface="Arial" pitchFamily="34" charset="0"/>
            <a:cs typeface="Arial" pitchFamily="34" charset="0"/>
          </a:endParaRPr>
        </a:p>
      </dgm:t>
    </dgm:pt>
    <dgm:pt modelId="{CBB82D91-1616-4C8C-83BF-DD9F5DBC26B7}" type="parTrans" cxnId="{CD19342F-7495-452A-B97B-C1F0ECE2F512}">
      <dgm:prSet/>
      <dgm:spPr/>
      <dgm:t>
        <a:bodyPr/>
        <a:lstStyle/>
        <a:p>
          <a:endParaRPr lang="es-CO"/>
        </a:p>
      </dgm:t>
    </dgm:pt>
    <dgm:pt modelId="{8A3129C3-E7B5-4D22-B821-3E0B9E4CC83F}" type="sibTrans" cxnId="{CD19342F-7495-452A-B97B-C1F0ECE2F512}">
      <dgm:prSet/>
      <dgm:spPr/>
      <dgm:t>
        <a:bodyPr/>
        <a:lstStyle/>
        <a:p>
          <a:endParaRPr lang="es-CO"/>
        </a:p>
      </dgm:t>
    </dgm:pt>
    <dgm:pt modelId="{2D00996E-A19B-4DD5-8B99-EA0C8E69D9A2}">
      <dgm:prSet phldrT="[Texto]"/>
      <dgm:spPr/>
      <dgm:t>
        <a:bodyPr/>
        <a:lstStyle/>
        <a:p>
          <a:r>
            <a:rPr lang="es-CO" b="1" dirty="0" smtClean="0">
              <a:latin typeface="Arial" pitchFamily="34" charset="0"/>
              <a:cs typeface="Arial" pitchFamily="34" charset="0"/>
            </a:rPr>
            <a:t>Destinación específica del componente impuesto nacional</a:t>
          </a:r>
          <a:endParaRPr lang="es-CO" b="1" dirty="0">
            <a:latin typeface="Arial" pitchFamily="34" charset="0"/>
            <a:cs typeface="Arial" pitchFamily="34" charset="0"/>
          </a:endParaRPr>
        </a:p>
      </dgm:t>
    </dgm:pt>
    <dgm:pt modelId="{FE919D9D-9E5B-4387-95FE-E08D8D16395E}" type="parTrans" cxnId="{7107418D-E866-4EF9-A370-DEC7EBF8B309}">
      <dgm:prSet/>
      <dgm:spPr/>
      <dgm:t>
        <a:bodyPr/>
        <a:lstStyle/>
        <a:p>
          <a:endParaRPr lang="es-CO"/>
        </a:p>
      </dgm:t>
    </dgm:pt>
    <dgm:pt modelId="{C998A8BD-D5C6-42BA-88F7-FCD2577ADC32}" type="sibTrans" cxnId="{7107418D-E866-4EF9-A370-DEC7EBF8B309}">
      <dgm:prSet/>
      <dgm:spPr/>
      <dgm:t>
        <a:bodyPr/>
        <a:lstStyle/>
        <a:p>
          <a:endParaRPr lang="es-CO"/>
        </a:p>
      </dgm:t>
    </dgm:pt>
    <dgm:pt modelId="{827F06D5-47FE-48C4-9146-8FB9AD8CBFAC}" type="pres">
      <dgm:prSet presAssocID="{3D5F4739-3850-404A-91C9-E0EAABBB9C47}" presName="Name0" presStyleCnt="0">
        <dgm:presLayoutVars>
          <dgm:dir/>
          <dgm:resizeHandles val="exact"/>
        </dgm:presLayoutVars>
      </dgm:prSet>
      <dgm:spPr/>
      <dgm:t>
        <a:bodyPr/>
        <a:lstStyle/>
        <a:p>
          <a:endParaRPr lang="es-CO"/>
        </a:p>
      </dgm:t>
    </dgm:pt>
    <dgm:pt modelId="{FE28D742-0964-4491-A9F7-2DBC569C0C21}" type="pres">
      <dgm:prSet presAssocID="{87C9A34B-D5AA-45D3-81AD-68B95E74A65D}" presName="node" presStyleLbl="node1" presStyleIdx="0" presStyleCnt="2" custScaleX="123182">
        <dgm:presLayoutVars>
          <dgm:bulletEnabled val="1"/>
        </dgm:presLayoutVars>
      </dgm:prSet>
      <dgm:spPr/>
      <dgm:t>
        <a:bodyPr/>
        <a:lstStyle/>
        <a:p>
          <a:endParaRPr lang="es-CO"/>
        </a:p>
      </dgm:t>
    </dgm:pt>
    <dgm:pt modelId="{2EF045F5-3BDA-40BE-9F36-4C8EB25A43E4}" type="pres">
      <dgm:prSet presAssocID="{8A3129C3-E7B5-4D22-B821-3E0B9E4CC83F}" presName="sibTrans" presStyleLbl="sibTrans2D1" presStyleIdx="0" presStyleCnt="2"/>
      <dgm:spPr/>
      <dgm:t>
        <a:bodyPr/>
        <a:lstStyle/>
        <a:p>
          <a:endParaRPr lang="es-CO"/>
        </a:p>
      </dgm:t>
    </dgm:pt>
    <dgm:pt modelId="{EE672D06-8193-4780-B262-1FB9D33B00C8}" type="pres">
      <dgm:prSet presAssocID="{8A3129C3-E7B5-4D22-B821-3E0B9E4CC83F}" presName="connectorText" presStyleLbl="sibTrans2D1" presStyleIdx="0" presStyleCnt="2"/>
      <dgm:spPr/>
      <dgm:t>
        <a:bodyPr/>
        <a:lstStyle/>
        <a:p>
          <a:endParaRPr lang="es-CO"/>
        </a:p>
      </dgm:t>
    </dgm:pt>
    <dgm:pt modelId="{37AF8BD3-9F9A-4EE2-A653-0EF40B801F34}" type="pres">
      <dgm:prSet presAssocID="{2D00996E-A19B-4DD5-8B99-EA0C8E69D9A2}" presName="node" presStyleLbl="node1" presStyleIdx="1" presStyleCnt="2">
        <dgm:presLayoutVars>
          <dgm:bulletEnabled val="1"/>
        </dgm:presLayoutVars>
      </dgm:prSet>
      <dgm:spPr/>
      <dgm:t>
        <a:bodyPr/>
        <a:lstStyle/>
        <a:p>
          <a:endParaRPr lang="es-CO"/>
        </a:p>
      </dgm:t>
    </dgm:pt>
    <dgm:pt modelId="{674B7013-B510-4B84-9136-343C43DA9FA7}" type="pres">
      <dgm:prSet presAssocID="{C998A8BD-D5C6-42BA-88F7-FCD2577ADC32}" presName="sibTrans" presStyleLbl="sibTrans2D1" presStyleIdx="1" presStyleCnt="2"/>
      <dgm:spPr/>
      <dgm:t>
        <a:bodyPr/>
        <a:lstStyle/>
        <a:p>
          <a:endParaRPr lang="es-CO"/>
        </a:p>
      </dgm:t>
    </dgm:pt>
    <dgm:pt modelId="{5C2DA074-0294-4B31-88B0-199CE004B928}" type="pres">
      <dgm:prSet presAssocID="{C998A8BD-D5C6-42BA-88F7-FCD2577ADC32}" presName="connectorText" presStyleLbl="sibTrans2D1" presStyleIdx="1" presStyleCnt="2"/>
      <dgm:spPr/>
      <dgm:t>
        <a:bodyPr/>
        <a:lstStyle/>
        <a:p>
          <a:endParaRPr lang="es-CO"/>
        </a:p>
      </dgm:t>
    </dgm:pt>
  </dgm:ptLst>
  <dgm:cxnLst>
    <dgm:cxn modelId="{0BD1B88B-AE9B-4311-AB96-3ACC2A6CF4FA}" type="presOf" srcId="{87C9A34B-D5AA-45D3-81AD-68B95E74A65D}" destId="{FE28D742-0964-4491-A9F7-2DBC569C0C21}" srcOrd="0" destOrd="0" presId="urn:microsoft.com/office/officeart/2005/8/layout/cycle7"/>
    <dgm:cxn modelId="{FDB2D979-293E-459D-B8C7-7B63B17A5E82}" type="presOf" srcId="{3D5F4739-3850-404A-91C9-E0EAABBB9C47}" destId="{827F06D5-47FE-48C4-9146-8FB9AD8CBFAC}" srcOrd="0" destOrd="0" presId="urn:microsoft.com/office/officeart/2005/8/layout/cycle7"/>
    <dgm:cxn modelId="{3649E966-84F1-459B-AC05-ACD983E07499}" type="presOf" srcId="{8A3129C3-E7B5-4D22-B821-3E0B9E4CC83F}" destId="{EE672D06-8193-4780-B262-1FB9D33B00C8}" srcOrd="1" destOrd="0" presId="urn:microsoft.com/office/officeart/2005/8/layout/cycle7"/>
    <dgm:cxn modelId="{D9708973-F42C-4A10-B5C7-6AA1E2FD57CA}" type="presOf" srcId="{C998A8BD-D5C6-42BA-88F7-FCD2577ADC32}" destId="{5C2DA074-0294-4B31-88B0-199CE004B928}" srcOrd="1" destOrd="0" presId="urn:microsoft.com/office/officeart/2005/8/layout/cycle7"/>
    <dgm:cxn modelId="{C2DBC136-45B3-49F4-93F6-1DB7061F6AE5}" type="presOf" srcId="{8A3129C3-E7B5-4D22-B821-3E0B9E4CC83F}" destId="{2EF045F5-3BDA-40BE-9F36-4C8EB25A43E4}" srcOrd="0" destOrd="0" presId="urn:microsoft.com/office/officeart/2005/8/layout/cycle7"/>
    <dgm:cxn modelId="{CD19342F-7495-452A-B97B-C1F0ECE2F512}" srcId="{3D5F4739-3850-404A-91C9-E0EAABBB9C47}" destId="{87C9A34B-D5AA-45D3-81AD-68B95E74A65D}" srcOrd="0" destOrd="0" parTransId="{CBB82D91-1616-4C8C-83BF-DD9F5DBC26B7}" sibTransId="{8A3129C3-E7B5-4D22-B821-3E0B9E4CC83F}"/>
    <dgm:cxn modelId="{7107418D-E866-4EF9-A370-DEC7EBF8B309}" srcId="{3D5F4739-3850-404A-91C9-E0EAABBB9C47}" destId="{2D00996E-A19B-4DD5-8B99-EA0C8E69D9A2}" srcOrd="1" destOrd="0" parTransId="{FE919D9D-9E5B-4387-95FE-E08D8D16395E}" sibTransId="{C998A8BD-D5C6-42BA-88F7-FCD2577ADC32}"/>
    <dgm:cxn modelId="{04E54599-BF4F-4B5D-BB79-2708ED6AE418}" type="presOf" srcId="{C998A8BD-D5C6-42BA-88F7-FCD2577ADC32}" destId="{674B7013-B510-4B84-9136-343C43DA9FA7}" srcOrd="0" destOrd="0" presId="urn:microsoft.com/office/officeart/2005/8/layout/cycle7"/>
    <dgm:cxn modelId="{576542F9-7C0C-4EF4-A25F-7913588BBF00}" type="presOf" srcId="{2D00996E-A19B-4DD5-8B99-EA0C8E69D9A2}" destId="{37AF8BD3-9F9A-4EE2-A653-0EF40B801F34}" srcOrd="0" destOrd="0" presId="urn:microsoft.com/office/officeart/2005/8/layout/cycle7"/>
    <dgm:cxn modelId="{1949B28A-BB34-4B39-BC3A-3FBADE63741A}" type="presParOf" srcId="{827F06D5-47FE-48C4-9146-8FB9AD8CBFAC}" destId="{FE28D742-0964-4491-A9F7-2DBC569C0C21}" srcOrd="0" destOrd="0" presId="urn:microsoft.com/office/officeart/2005/8/layout/cycle7"/>
    <dgm:cxn modelId="{FFE20DD4-5227-4B42-870E-F6FDE6050F76}" type="presParOf" srcId="{827F06D5-47FE-48C4-9146-8FB9AD8CBFAC}" destId="{2EF045F5-3BDA-40BE-9F36-4C8EB25A43E4}" srcOrd="1" destOrd="0" presId="urn:microsoft.com/office/officeart/2005/8/layout/cycle7"/>
    <dgm:cxn modelId="{51CEA7F7-1B6B-4FAA-B7FE-97FD982E2940}" type="presParOf" srcId="{2EF045F5-3BDA-40BE-9F36-4C8EB25A43E4}" destId="{EE672D06-8193-4780-B262-1FB9D33B00C8}" srcOrd="0" destOrd="0" presId="urn:microsoft.com/office/officeart/2005/8/layout/cycle7"/>
    <dgm:cxn modelId="{BBD5227C-08E1-48E8-B175-A81C59381DCF}" type="presParOf" srcId="{827F06D5-47FE-48C4-9146-8FB9AD8CBFAC}" destId="{37AF8BD3-9F9A-4EE2-A653-0EF40B801F34}" srcOrd="2" destOrd="0" presId="urn:microsoft.com/office/officeart/2005/8/layout/cycle7"/>
    <dgm:cxn modelId="{721F158B-457A-47B3-82A2-AD855736B666}" type="presParOf" srcId="{827F06D5-47FE-48C4-9146-8FB9AD8CBFAC}" destId="{674B7013-B510-4B84-9136-343C43DA9FA7}" srcOrd="3" destOrd="0" presId="urn:microsoft.com/office/officeart/2005/8/layout/cycle7"/>
    <dgm:cxn modelId="{F55F732E-F5D8-4583-9D85-B1A661D4AB8B}" type="presParOf" srcId="{674B7013-B510-4B84-9136-343C43DA9FA7}" destId="{5C2DA074-0294-4B31-88B0-199CE004B928}"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69580A-A9AF-400C-8FB6-2C3E214AC822}">
      <dsp:nvSpPr>
        <dsp:cNvPr id="0" name=""/>
        <dsp:cNvSpPr/>
      </dsp:nvSpPr>
      <dsp:spPr>
        <a:xfrm>
          <a:off x="0" y="631868"/>
          <a:ext cx="6534631" cy="2613852"/>
        </a:xfrm>
        <a:prstGeom prst="leftRightRibbon">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7E5705-2F16-4E16-B92F-7E7D68B8CB86}">
      <dsp:nvSpPr>
        <dsp:cNvPr id="0" name=""/>
        <dsp:cNvSpPr/>
      </dsp:nvSpPr>
      <dsp:spPr>
        <a:xfrm>
          <a:off x="784155" y="1182711"/>
          <a:ext cx="2156428" cy="128078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99136" rIns="0" bIns="213360" numCol="1" spcCol="1270" anchor="ctr" anchorCtr="0">
          <a:noAutofit/>
        </a:bodyPr>
        <a:lstStyle/>
        <a:p>
          <a:pPr lvl="0" algn="ctr" defTabSz="2489200">
            <a:lnSpc>
              <a:spcPct val="90000"/>
            </a:lnSpc>
            <a:spcBef>
              <a:spcPct val="0"/>
            </a:spcBef>
            <a:spcAft>
              <a:spcPct val="35000"/>
            </a:spcAft>
          </a:pPr>
          <a:r>
            <a:rPr lang="es-CO" sz="5600" kern="1200" dirty="0" smtClean="0"/>
            <a:t>Natural</a:t>
          </a:r>
          <a:endParaRPr lang="es-CO" sz="5600" kern="1200" dirty="0"/>
        </a:p>
      </dsp:txBody>
      <dsp:txXfrm>
        <a:off x="784155" y="1182711"/>
        <a:ext cx="2156428" cy="1280787"/>
      </dsp:txXfrm>
    </dsp:sp>
    <dsp:sp modelId="{4DA9F6FB-62A1-48D5-AEE0-C49AD625D6E4}">
      <dsp:nvSpPr>
        <dsp:cNvPr id="0" name=""/>
        <dsp:cNvSpPr/>
      </dsp:nvSpPr>
      <dsp:spPr>
        <a:xfrm>
          <a:off x="3267315" y="1600927"/>
          <a:ext cx="2548506" cy="128078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99136" rIns="0" bIns="213360" numCol="1" spcCol="1270" anchor="ctr" anchorCtr="0">
          <a:noAutofit/>
        </a:bodyPr>
        <a:lstStyle/>
        <a:p>
          <a:pPr lvl="0" algn="ctr" defTabSz="2489200">
            <a:lnSpc>
              <a:spcPct val="90000"/>
            </a:lnSpc>
            <a:spcBef>
              <a:spcPct val="0"/>
            </a:spcBef>
            <a:spcAft>
              <a:spcPct val="35000"/>
            </a:spcAft>
          </a:pPr>
          <a:r>
            <a:rPr lang="es-CO" sz="5600" kern="1200" dirty="0" smtClean="0"/>
            <a:t>Jurídica</a:t>
          </a:r>
          <a:endParaRPr lang="es-CO" sz="5600" kern="1200" dirty="0"/>
        </a:p>
      </dsp:txBody>
      <dsp:txXfrm>
        <a:off x="3267315" y="1600927"/>
        <a:ext cx="2548506" cy="128078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C1396F-5368-4933-A477-8B7C5A17D650}">
      <dsp:nvSpPr>
        <dsp:cNvPr id="0" name=""/>
        <dsp:cNvSpPr/>
      </dsp:nvSpPr>
      <dsp:spPr>
        <a:xfrm>
          <a:off x="1423621" y="0"/>
          <a:ext cx="4964650" cy="4964650"/>
        </a:xfrm>
        <a:prstGeom prst="triangle">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A1D563-E0B0-4703-AB38-EE8F9DEB7BB3}">
      <dsp:nvSpPr>
        <dsp:cNvPr id="0" name=""/>
        <dsp:cNvSpPr/>
      </dsp:nvSpPr>
      <dsp:spPr>
        <a:xfrm>
          <a:off x="3905947" y="496949"/>
          <a:ext cx="3227023" cy="882389"/>
        </a:xfrm>
        <a:prstGeom prst="round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CO" sz="3200" kern="1200" dirty="0" smtClean="0"/>
            <a:t>RENTA</a:t>
          </a:r>
          <a:endParaRPr lang="es-CO" sz="3200" kern="1200" dirty="0"/>
        </a:p>
      </dsp:txBody>
      <dsp:txXfrm>
        <a:off x="3949022" y="540024"/>
        <a:ext cx="3140873" cy="796239"/>
      </dsp:txXfrm>
    </dsp:sp>
    <dsp:sp modelId="{55CD7FEE-4805-49FC-95A4-EDBBC5A083DF}">
      <dsp:nvSpPr>
        <dsp:cNvPr id="0" name=""/>
        <dsp:cNvSpPr/>
      </dsp:nvSpPr>
      <dsp:spPr>
        <a:xfrm>
          <a:off x="3905947" y="1489637"/>
          <a:ext cx="3227023" cy="882389"/>
        </a:xfrm>
        <a:prstGeom prst="roundRect">
          <a:avLst/>
        </a:prstGeom>
        <a:solidFill>
          <a:schemeClr val="lt1">
            <a:alpha val="90000"/>
            <a:hueOff val="0"/>
            <a:satOff val="0"/>
            <a:lumOff val="0"/>
            <a:alphaOff val="0"/>
          </a:schemeClr>
        </a:solidFill>
        <a:ln w="25400" cap="flat" cmpd="sng" algn="ctr">
          <a:solidFill>
            <a:schemeClr val="accent2">
              <a:hueOff val="1560506"/>
              <a:satOff val="-1946"/>
              <a:lumOff val="4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CO" sz="3200" kern="1200" dirty="0" smtClean="0"/>
            <a:t>MONOTRIBUTO</a:t>
          </a:r>
          <a:endParaRPr lang="es-CO" sz="3200" kern="1200" dirty="0"/>
        </a:p>
      </dsp:txBody>
      <dsp:txXfrm>
        <a:off x="3949022" y="1532712"/>
        <a:ext cx="3140873" cy="796239"/>
      </dsp:txXfrm>
    </dsp:sp>
    <dsp:sp modelId="{DEC39193-9530-47C5-94BA-0787FC070B9D}">
      <dsp:nvSpPr>
        <dsp:cNvPr id="0" name=""/>
        <dsp:cNvSpPr/>
      </dsp:nvSpPr>
      <dsp:spPr>
        <a:xfrm>
          <a:off x="3905947" y="2482325"/>
          <a:ext cx="3227023" cy="882389"/>
        </a:xfrm>
        <a:prstGeom prst="roundRect">
          <a:avLst/>
        </a:prstGeom>
        <a:solidFill>
          <a:schemeClr val="lt1">
            <a:alpha val="90000"/>
            <a:hueOff val="0"/>
            <a:satOff val="0"/>
            <a:lumOff val="0"/>
            <a:alphaOff val="0"/>
          </a:schemeClr>
        </a:solidFill>
        <a:ln w="25400" cap="flat" cmpd="sng" algn="ctr">
          <a:solidFill>
            <a:schemeClr val="accent2">
              <a:hueOff val="3121013"/>
              <a:satOff val="-3893"/>
              <a:lumOff val="9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CO" sz="3200" kern="1200" dirty="0" smtClean="0"/>
            <a:t>IVA</a:t>
          </a:r>
        </a:p>
      </dsp:txBody>
      <dsp:txXfrm>
        <a:off x="3949022" y="2525400"/>
        <a:ext cx="3140873" cy="796239"/>
      </dsp:txXfrm>
    </dsp:sp>
    <dsp:sp modelId="{46887139-93DF-45D2-92DF-1CE569E29FDC}">
      <dsp:nvSpPr>
        <dsp:cNvPr id="0" name=""/>
        <dsp:cNvSpPr/>
      </dsp:nvSpPr>
      <dsp:spPr>
        <a:xfrm>
          <a:off x="3905947" y="3475013"/>
          <a:ext cx="3227023" cy="882389"/>
        </a:xfrm>
        <a:prstGeom prst="roundRect">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CO" sz="3200" kern="1200" dirty="0" smtClean="0"/>
            <a:t>CONSUMO</a:t>
          </a:r>
        </a:p>
      </dsp:txBody>
      <dsp:txXfrm>
        <a:off x="3949022" y="3518088"/>
        <a:ext cx="3140873" cy="7962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48A8A7-0EA7-4F37-883C-360120426AD7}">
      <dsp:nvSpPr>
        <dsp:cNvPr id="0" name=""/>
        <dsp:cNvSpPr/>
      </dsp:nvSpPr>
      <dsp:spPr>
        <a:xfrm>
          <a:off x="3623" y="802736"/>
          <a:ext cx="1286193" cy="1286193"/>
        </a:xfrm>
        <a:prstGeom prst="ellipse">
          <a:avLst/>
        </a:prstGeom>
        <a:solidFill>
          <a:schemeClr val="lt1"/>
        </a:solidFill>
        <a:ln w="25400" cap="flat" cmpd="sng" algn="ctr">
          <a:solidFill>
            <a:schemeClr val="tx2">
              <a:lumMod val="40000"/>
              <a:lumOff val="60000"/>
            </a:schemeClr>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accent3">
                  <a:lumMod val="50000"/>
                </a:schemeClr>
              </a:solidFill>
            </a:rPr>
            <a:t>Patrimonio bruto y consignaciones 4,500 UVT</a:t>
          </a:r>
          <a:endParaRPr lang="es-CO" sz="1400" b="1" kern="1200" dirty="0">
            <a:solidFill>
              <a:schemeClr val="accent3">
                <a:lumMod val="50000"/>
              </a:schemeClr>
            </a:solidFill>
          </a:endParaRPr>
        </a:p>
      </dsp:txBody>
      <dsp:txXfrm>
        <a:off x="191982" y="991095"/>
        <a:ext cx="909475" cy="909475"/>
      </dsp:txXfrm>
    </dsp:sp>
    <dsp:sp modelId="{B1362D02-C10C-47C2-93F2-880498CCC1A2}">
      <dsp:nvSpPr>
        <dsp:cNvPr id="0" name=""/>
        <dsp:cNvSpPr/>
      </dsp:nvSpPr>
      <dsp:spPr>
        <a:xfrm>
          <a:off x="273723" y="2193368"/>
          <a:ext cx="745992" cy="745992"/>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372604" y="2478635"/>
        <a:ext cx="548230" cy="175458"/>
      </dsp:txXfrm>
    </dsp:sp>
    <dsp:sp modelId="{546AA94D-5383-48AF-A880-89107439A5F5}">
      <dsp:nvSpPr>
        <dsp:cNvPr id="0" name=""/>
        <dsp:cNvSpPr/>
      </dsp:nvSpPr>
      <dsp:spPr>
        <a:xfrm>
          <a:off x="3623" y="3043799"/>
          <a:ext cx="1286193" cy="1286193"/>
        </a:xfrm>
        <a:prstGeom prst="ellipse">
          <a:avLst/>
        </a:prstGeom>
        <a:solidFill>
          <a:schemeClr val="lt1"/>
        </a:solidFill>
        <a:ln w="25400" cap="flat" cmpd="sng" algn="ctr">
          <a:solidFill>
            <a:schemeClr val="tx2">
              <a:lumMod val="40000"/>
              <a:lumOff val="60000"/>
            </a:schemeClr>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accent3">
                  <a:lumMod val="50000"/>
                </a:schemeClr>
              </a:solidFill>
            </a:rPr>
            <a:t>1,400 Consumos y compras /tarjetas</a:t>
          </a:r>
          <a:endParaRPr lang="es-CO" sz="1400" b="1" kern="1200" dirty="0">
            <a:solidFill>
              <a:schemeClr val="accent3">
                <a:lumMod val="50000"/>
              </a:schemeClr>
            </a:solidFill>
          </a:endParaRPr>
        </a:p>
      </dsp:txBody>
      <dsp:txXfrm>
        <a:off x="191982" y="3232158"/>
        <a:ext cx="909475" cy="909475"/>
      </dsp:txXfrm>
    </dsp:sp>
    <dsp:sp modelId="{D9629C88-43F4-4999-A42F-0599EF139EA9}">
      <dsp:nvSpPr>
        <dsp:cNvPr id="0" name=""/>
        <dsp:cNvSpPr/>
      </dsp:nvSpPr>
      <dsp:spPr>
        <a:xfrm>
          <a:off x="1482745" y="2327132"/>
          <a:ext cx="409009" cy="478463"/>
        </a:xfrm>
        <a:prstGeom prst="righ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CO" sz="2000" kern="1200"/>
        </a:p>
      </dsp:txBody>
      <dsp:txXfrm>
        <a:off x="1482745" y="2422825"/>
        <a:ext cx="286306" cy="287077"/>
      </dsp:txXfrm>
    </dsp:sp>
    <dsp:sp modelId="{1B77CA98-A9A7-4754-B7E4-149E7A954AD9}">
      <dsp:nvSpPr>
        <dsp:cNvPr id="0" name=""/>
        <dsp:cNvSpPr/>
      </dsp:nvSpPr>
      <dsp:spPr>
        <a:xfrm>
          <a:off x="2061532" y="1280171"/>
          <a:ext cx="2572386" cy="2572386"/>
        </a:xfrm>
        <a:prstGeom prst="ellipse">
          <a:avLst/>
        </a:prstGeom>
        <a:solidFill>
          <a:schemeClr val="lt1"/>
        </a:solidFill>
        <a:ln w="25400" cap="flat" cmpd="sng" algn="ctr">
          <a:solidFill>
            <a:schemeClr val="tx2">
              <a:lumMod val="40000"/>
              <a:lumOff val="60000"/>
            </a:schemeClr>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accent3">
                  <a:lumMod val="50000"/>
                </a:schemeClr>
              </a:solidFill>
            </a:rPr>
            <a:t>PERSONAS NATURALES DE MENORES INGRESOS, ASALARIADOS Y PRESTADORES DE SERVICIOS.</a:t>
          </a:r>
          <a:endParaRPr lang="es-CO" sz="1800" b="1" kern="1200" dirty="0">
            <a:solidFill>
              <a:schemeClr val="accent3">
                <a:lumMod val="50000"/>
              </a:schemeClr>
            </a:solidFill>
          </a:endParaRPr>
        </a:p>
      </dsp:txBody>
      <dsp:txXfrm>
        <a:off x="2438249" y="1656888"/>
        <a:ext cx="1818952" cy="18189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E6E5B-BF92-4126-9503-C16797648600}">
      <dsp:nvSpPr>
        <dsp:cNvPr id="0" name=""/>
        <dsp:cNvSpPr/>
      </dsp:nvSpPr>
      <dsp:spPr>
        <a:xfrm>
          <a:off x="553980" y="1136472"/>
          <a:ext cx="2024462" cy="703069"/>
        </a:xfrm>
        <a:prstGeom prst="ellipse">
          <a:avLst/>
        </a:prstGeom>
        <a:solidFill>
          <a:schemeClr val="accent5">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468A88-08DC-48FC-A262-2B232D0A296C}">
      <dsp:nvSpPr>
        <dsp:cNvPr id="0" name=""/>
        <dsp:cNvSpPr/>
      </dsp:nvSpPr>
      <dsp:spPr>
        <a:xfrm>
          <a:off x="1373182" y="2858050"/>
          <a:ext cx="392337" cy="251096"/>
        </a:xfrm>
        <a:prstGeom prst="downArrow">
          <a:avLst/>
        </a:prstGeom>
        <a:solidFill>
          <a:schemeClr val="accent5">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1F0201-8A9A-4A97-B8BE-34E1FC3B8D24}">
      <dsp:nvSpPr>
        <dsp:cNvPr id="0" name=""/>
        <dsp:cNvSpPr/>
      </dsp:nvSpPr>
      <dsp:spPr>
        <a:xfrm>
          <a:off x="627740" y="3058927"/>
          <a:ext cx="1883221" cy="470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CO" sz="1600" b="1" kern="1200" dirty="0" smtClean="0">
              <a:latin typeface="Arial" pitchFamily="34" charset="0"/>
              <a:cs typeface="Arial" pitchFamily="34" charset="0"/>
            </a:rPr>
            <a:t>TARIFA</a:t>
          </a:r>
          <a:endParaRPr lang="es-CO" sz="1600" b="1" kern="1200" dirty="0">
            <a:latin typeface="Arial" pitchFamily="34" charset="0"/>
            <a:cs typeface="Arial" pitchFamily="34" charset="0"/>
          </a:endParaRPr>
        </a:p>
      </dsp:txBody>
      <dsp:txXfrm>
        <a:off x="627740" y="3058927"/>
        <a:ext cx="1883221" cy="470805"/>
      </dsp:txXfrm>
    </dsp:sp>
    <dsp:sp modelId="{18F94E35-0EFD-437A-BC91-8746F879A369}">
      <dsp:nvSpPr>
        <dsp:cNvPr id="0" name=""/>
        <dsp:cNvSpPr/>
      </dsp:nvSpPr>
      <dsp:spPr>
        <a:xfrm>
          <a:off x="866384" y="1510931"/>
          <a:ext cx="1451151" cy="986339"/>
        </a:xfrm>
        <a:prstGeom prst="ellipse">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tx1"/>
              </a:solidFill>
              <a:latin typeface="Arial" pitchFamily="34" charset="0"/>
              <a:cs typeface="Arial" pitchFamily="34" charset="0"/>
            </a:rPr>
            <a:t>PENSIONES</a:t>
          </a:r>
          <a:endParaRPr lang="es-CO" sz="1400" b="1" kern="1200" dirty="0">
            <a:solidFill>
              <a:schemeClr val="tx1"/>
            </a:solidFill>
            <a:latin typeface="Arial" pitchFamily="34" charset="0"/>
            <a:cs typeface="Arial" pitchFamily="34" charset="0"/>
          </a:endParaRPr>
        </a:p>
      </dsp:txBody>
      <dsp:txXfrm>
        <a:off x="1078900" y="1655377"/>
        <a:ext cx="1026119" cy="697447"/>
      </dsp:txXfrm>
    </dsp:sp>
    <dsp:sp modelId="{28B69D87-B0D7-4E1D-943E-4ECD3C573F33}">
      <dsp:nvSpPr>
        <dsp:cNvPr id="0" name=""/>
        <dsp:cNvSpPr/>
      </dsp:nvSpPr>
      <dsp:spPr>
        <a:xfrm>
          <a:off x="539797" y="75869"/>
          <a:ext cx="1547372" cy="1494336"/>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tx1"/>
              </a:solidFill>
              <a:latin typeface="Arial" pitchFamily="34" charset="0"/>
              <a:cs typeface="Arial" pitchFamily="34" charset="0"/>
            </a:rPr>
            <a:t>LABORALES</a:t>
          </a:r>
          <a:endParaRPr lang="es-CO" sz="1400" b="1" kern="1200" dirty="0">
            <a:solidFill>
              <a:schemeClr val="tx1"/>
            </a:solidFill>
            <a:latin typeface="Arial" pitchFamily="34" charset="0"/>
            <a:cs typeface="Arial" pitchFamily="34" charset="0"/>
          </a:endParaRPr>
        </a:p>
      </dsp:txBody>
      <dsp:txXfrm>
        <a:off x="766404" y="294709"/>
        <a:ext cx="1094158" cy="1056656"/>
      </dsp:txXfrm>
    </dsp:sp>
    <dsp:sp modelId="{58B44831-D1BF-4312-A2AF-C8992DEF691E}">
      <dsp:nvSpPr>
        <dsp:cNvPr id="0" name=""/>
        <dsp:cNvSpPr/>
      </dsp:nvSpPr>
      <dsp:spPr>
        <a:xfrm>
          <a:off x="0" y="93992"/>
          <a:ext cx="3138698" cy="2788601"/>
        </a:xfrm>
        <a:prstGeom prst="funnel">
          <a:avLst/>
        </a:prstGeom>
        <a:blipFill rotWithShape="0">
          <a:blip xmlns:r="http://schemas.openxmlformats.org/officeDocument/2006/relationships" r:embed="rId1"/>
          <a:stretch>
            <a:fillRect/>
          </a:stretch>
        </a:blip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E6E5B-BF92-4126-9503-C16797648600}">
      <dsp:nvSpPr>
        <dsp:cNvPr id="0" name=""/>
        <dsp:cNvSpPr/>
      </dsp:nvSpPr>
      <dsp:spPr>
        <a:xfrm>
          <a:off x="553980" y="1118038"/>
          <a:ext cx="2024462" cy="703069"/>
        </a:xfrm>
        <a:prstGeom prst="ellipse">
          <a:avLst/>
        </a:prstGeom>
        <a:solidFill>
          <a:schemeClr val="accent5">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468A88-08DC-48FC-A262-2B232D0A296C}">
      <dsp:nvSpPr>
        <dsp:cNvPr id="0" name=""/>
        <dsp:cNvSpPr/>
      </dsp:nvSpPr>
      <dsp:spPr>
        <a:xfrm>
          <a:off x="1373182" y="2839616"/>
          <a:ext cx="392337" cy="251096"/>
        </a:xfrm>
        <a:prstGeom prst="downArrow">
          <a:avLst/>
        </a:prstGeom>
        <a:solidFill>
          <a:schemeClr val="accent5">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1F0201-8A9A-4A97-B8BE-34E1FC3B8D24}">
      <dsp:nvSpPr>
        <dsp:cNvPr id="0" name=""/>
        <dsp:cNvSpPr/>
      </dsp:nvSpPr>
      <dsp:spPr>
        <a:xfrm>
          <a:off x="653182" y="2939501"/>
          <a:ext cx="1883221" cy="470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CO" sz="1600" b="1" kern="1200" dirty="0" smtClean="0">
              <a:latin typeface="Arial" pitchFamily="34" charset="0"/>
              <a:cs typeface="Arial" pitchFamily="34" charset="0"/>
            </a:rPr>
            <a:t>TARIFA</a:t>
          </a:r>
          <a:endParaRPr lang="es-CO" sz="2400" b="1" kern="1200" dirty="0">
            <a:latin typeface="Arial" pitchFamily="34" charset="0"/>
            <a:cs typeface="Arial" pitchFamily="34" charset="0"/>
          </a:endParaRPr>
        </a:p>
      </dsp:txBody>
      <dsp:txXfrm>
        <a:off x="653182" y="2939501"/>
        <a:ext cx="1883221" cy="470805"/>
      </dsp:txXfrm>
    </dsp:sp>
    <dsp:sp modelId="{18F94E35-0EFD-437A-BC91-8746F879A369}">
      <dsp:nvSpPr>
        <dsp:cNvPr id="0" name=""/>
        <dsp:cNvSpPr/>
      </dsp:nvSpPr>
      <dsp:spPr>
        <a:xfrm>
          <a:off x="866384" y="1492498"/>
          <a:ext cx="1451151" cy="98633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tx1"/>
              </a:solidFill>
              <a:latin typeface="Arial" pitchFamily="34" charset="0"/>
              <a:cs typeface="Arial" pitchFamily="34" charset="0"/>
            </a:rPr>
            <a:t>CAPITAL</a:t>
          </a:r>
          <a:endParaRPr lang="es-CO" sz="1400" b="1" kern="1200" dirty="0">
            <a:solidFill>
              <a:schemeClr val="tx1"/>
            </a:solidFill>
            <a:latin typeface="Arial" pitchFamily="34" charset="0"/>
            <a:cs typeface="Arial" pitchFamily="34" charset="0"/>
          </a:endParaRPr>
        </a:p>
      </dsp:txBody>
      <dsp:txXfrm>
        <a:off x="1078900" y="1636944"/>
        <a:ext cx="1026119" cy="697447"/>
      </dsp:txXfrm>
    </dsp:sp>
    <dsp:sp modelId="{28B69D87-B0D7-4E1D-943E-4ECD3C573F33}">
      <dsp:nvSpPr>
        <dsp:cNvPr id="0" name=""/>
        <dsp:cNvSpPr/>
      </dsp:nvSpPr>
      <dsp:spPr>
        <a:xfrm>
          <a:off x="340855" y="57436"/>
          <a:ext cx="1945256" cy="1494336"/>
        </a:xfrm>
        <a:prstGeom prst="ellips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tx1"/>
              </a:solidFill>
              <a:latin typeface="Arial" pitchFamily="34" charset="0"/>
              <a:cs typeface="Arial" pitchFamily="34" charset="0"/>
            </a:rPr>
            <a:t>NO LABORALES</a:t>
          </a:r>
          <a:endParaRPr lang="es-CO" sz="1400" b="1" kern="1200" dirty="0">
            <a:solidFill>
              <a:schemeClr val="tx1"/>
            </a:solidFill>
            <a:latin typeface="Arial" pitchFamily="34" charset="0"/>
            <a:cs typeface="Arial" pitchFamily="34" charset="0"/>
          </a:endParaRPr>
        </a:p>
      </dsp:txBody>
      <dsp:txXfrm>
        <a:off x="625731" y="276276"/>
        <a:ext cx="1375504" cy="1056656"/>
      </dsp:txXfrm>
    </dsp:sp>
    <dsp:sp modelId="{58B44831-D1BF-4312-A2AF-C8992DEF691E}">
      <dsp:nvSpPr>
        <dsp:cNvPr id="0" name=""/>
        <dsp:cNvSpPr/>
      </dsp:nvSpPr>
      <dsp:spPr>
        <a:xfrm>
          <a:off x="0" y="112426"/>
          <a:ext cx="3138698" cy="2714866"/>
        </a:xfrm>
        <a:prstGeom prst="funnel">
          <a:avLst/>
        </a:prstGeom>
        <a:blipFill rotWithShape="0">
          <a:blip xmlns:r="http://schemas.openxmlformats.org/officeDocument/2006/relationships" r:embed="rId1"/>
          <a:stretch>
            <a:fillRect/>
          </a:stretch>
        </a:blip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E6E5B-BF92-4126-9503-C16797648600}">
      <dsp:nvSpPr>
        <dsp:cNvPr id="0" name=""/>
        <dsp:cNvSpPr/>
      </dsp:nvSpPr>
      <dsp:spPr>
        <a:xfrm>
          <a:off x="586404" y="1136472"/>
          <a:ext cx="2024462" cy="703069"/>
        </a:xfrm>
        <a:prstGeom prst="ellipse">
          <a:avLst/>
        </a:prstGeom>
        <a:solidFill>
          <a:schemeClr val="accent5">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468A88-08DC-48FC-A262-2B232D0A296C}">
      <dsp:nvSpPr>
        <dsp:cNvPr id="0" name=""/>
        <dsp:cNvSpPr/>
      </dsp:nvSpPr>
      <dsp:spPr>
        <a:xfrm>
          <a:off x="1405605" y="2858050"/>
          <a:ext cx="392337" cy="251096"/>
        </a:xfrm>
        <a:prstGeom prst="downArrow">
          <a:avLst/>
        </a:prstGeom>
        <a:solidFill>
          <a:schemeClr val="accent5">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1F0201-8A9A-4A97-B8BE-34E1FC3B8D24}">
      <dsp:nvSpPr>
        <dsp:cNvPr id="0" name=""/>
        <dsp:cNvSpPr/>
      </dsp:nvSpPr>
      <dsp:spPr>
        <a:xfrm>
          <a:off x="660163" y="3058927"/>
          <a:ext cx="1883221" cy="470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CO" sz="1600" b="1" kern="1200" dirty="0" smtClean="0">
              <a:latin typeface="Arial" pitchFamily="34" charset="0"/>
              <a:cs typeface="Arial" pitchFamily="34" charset="0"/>
            </a:rPr>
            <a:t>TARIFA</a:t>
          </a:r>
          <a:endParaRPr lang="es-CO" sz="1600" b="1" kern="1200" dirty="0">
            <a:latin typeface="Arial" pitchFamily="34" charset="0"/>
            <a:cs typeface="Arial" pitchFamily="34" charset="0"/>
          </a:endParaRPr>
        </a:p>
      </dsp:txBody>
      <dsp:txXfrm>
        <a:off x="660163" y="3058927"/>
        <a:ext cx="1883221" cy="470805"/>
      </dsp:txXfrm>
    </dsp:sp>
    <dsp:sp modelId="{FF27E009-0437-4275-B5AE-D31B9D7531AE}">
      <dsp:nvSpPr>
        <dsp:cNvPr id="0" name=""/>
        <dsp:cNvSpPr/>
      </dsp:nvSpPr>
      <dsp:spPr>
        <a:xfrm>
          <a:off x="983898" y="1543449"/>
          <a:ext cx="1252636" cy="1015089"/>
        </a:xfrm>
        <a:prstGeom prst="ellipse">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O" sz="1200" b="1" kern="1200" dirty="0" smtClean="0">
              <a:solidFill>
                <a:schemeClr val="tx1"/>
              </a:solidFill>
              <a:latin typeface="Arial" pitchFamily="34" charset="0"/>
              <a:cs typeface="Arial" pitchFamily="34" charset="0"/>
            </a:rPr>
            <a:t>Di. no gravados</a:t>
          </a:r>
          <a:endParaRPr lang="es-CO" sz="1200" b="1" kern="1200" dirty="0">
            <a:solidFill>
              <a:schemeClr val="tx1"/>
            </a:solidFill>
            <a:latin typeface="Arial" pitchFamily="34" charset="0"/>
            <a:cs typeface="Arial" pitchFamily="34" charset="0"/>
          </a:endParaRPr>
        </a:p>
      </dsp:txBody>
      <dsp:txXfrm>
        <a:off x="1167342" y="1692105"/>
        <a:ext cx="885748" cy="717777"/>
      </dsp:txXfrm>
    </dsp:sp>
    <dsp:sp modelId="{28B69D87-B0D7-4E1D-943E-4ECD3C573F33}">
      <dsp:nvSpPr>
        <dsp:cNvPr id="0" name=""/>
        <dsp:cNvSpPr/>
      </dsp:nvSpPr>
      <dsp:spPr>
        <a:xfrm>
          <a:off x="572221" y="75869"/>
          <a:ext cx="1547372" cy="1494336"/>
        </a:xfrm>
        <a:prstGeom prst="ellipse">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tx1"/>
              </a:solidFill>
              <a:latin typeface="Arial" pitchFamily="34" charset="0"/>
              <a:cs typeface="Arial" pitchFamily="34" charset="0"/>
            </a:rPr>
            <a:t>Dividendos gravados</a:t>
          </a:r>
          <a:endParaRPr lang="es-CO" sz="1400" b="1" kern="1200" dirty="0">
            <a:solidFill>
              <a:schemeClr val="tx1"/>
            </a:solidFill>
            <a:latin typeface="Arial" pitchFamily="34" charset="0"/>
            <a:cs typeface="Arial" pitchFamily="34" charset="0"/>
          </a:endParaRPr>
        </a:p>
      </dsp:txBody>
      <dsp:txXfrm>
        <a:off x="798828" y="294709"/>
        <a:ext cx="1094158" cy="1056656"/>
      </dsp:txXfrm>
    </dsp:sp>
    <dsp:sp modelId="{58B44831-D1BF-4312-A2AF-C8992DEF691E}">
      <dsp:nvSpPr>
        <dsp:cNvPr id="0" name=""/>
        <dsp:cNvSpPr/>
      </dsp:nvSpPr>
      <dsp:spPr>
        <a:xfrm>
          <a:off x="447235" y="106454"/>
          <a:ext cx="2280822" cy="2788601"/>
        </a:xfrm>
        <a:prstGeom prst="funnel">
          <a:avLst/>
        </a:prstGeom>
        <a:blipFill rotWithShape="0">
          <a:blip xmlns:r="http://schemas.openxmlformats.org/officeDocument/2006/relationships" r:embed="rId1"/>
          <a:stretch>
            <a:fillRect/>
          </a:stretch>
        </a:blip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91595-0953-4BC0-BC6B-D9EDA2E633FF}">
      <dsp:nvSpPr>
        <dsp:cNvPr id="0" name=""/>
        <dsp:cNvSpPr/>
      </dsp:nvSpPr>
      <dsp:spPr>
        <a:xfrm>
          <a:off x="1134851" y="-6923"/>
          <a:ext cx="6613252" cy="6613252"/>
        </a:xfrm>
        <a:prstGeom prst="circularArrow">
          <a:avLst>
            <a:gd name="adj1" fmla="val 5274"/>
            <a:gd name="adj2" fmla="val 312630"/>
            <a:gd name="adj3" fmla="val 14221076"/>
            <a:gd name="adj4" fmla="val 17131148"/>
            <a:gd name="adj5" fmla="val 547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8A59D7-677A-4B20-8DE9-CA477DE3F506}">
      <dsp:nvSpPr>
        <dsp:cNvPr id="0" name=""/>
        <dsp:cNvSpPr/>
      </dsp:nvSpPr>
      <dsp:spPr>
        <a:xfrm>
          <a:off x="3179299" y="997"/>
          <a:ext cx="2524355" cy="1262177"/>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CO" sz="2300" kern="1200" dirty="0" smtClean="0"/>
            <a:t>Ingresos ordinarios y extraordinarios</a:t>
          </a:r>
          <a:endParaRPr lang="es-CO" sz="2300" kern="1200" dirty="0"/>
        </a:p>
      </dsp:txBody>
      <dsp:txXfrm>
        <a:off x="3240913" y="62611"/>
        <a:ext cx="2401127" cy="1138949"/>
      </dsp:txXfrm>
    </dsp:sp>
    <dsp:sp modelId="{EC396C85-3A70-4F38-A8AE-1351CED1B811}">
      <dsp:nvSpPr>
        <dsp:cNvPr id="0" name=""/>
        <dsp:cNvSpPr/>
      </dsp:nvSpPr>
      <dsp:spPr>
        <a:xfrm>
          <a:off x="5502725" y="1342427"/>
          <a:ext cx="2524355" cy="1262177"/>
        </a:xfrm>
        <a:prstGeom prst="roundRect">
          <a:avLst/>
        </a:prstGeom>
        <a:solidFill>
          <a:schemeClr val="accent2">
            <a:hueOff val="936304"/>
            <a:satOff val="-1168"/>
            <a:lumOff val="27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CO" sz="2300" kern="1200" dirty="0" smtClean="0"/>
            <a:t>Periodo Anual</a:t>
          </a:r>
          <a:endParaRPr lang="es-CO" sz="2300" kern="1200" dirty="0"/>
        </a:p>
      </dsp:txBody>
      <dsp:txXfrm>
        <a:off x="5564339" y="1404041"/>
        <a:ext cx="2401127" cy="1138949"/>
      </dsp:txXfrm>
    </dsp:sp>
    <dsp:sp modelId="{E9E27E0B-2A94-4178-86E2-39B5174391C8}">
      <dsp:nvSpPr>
        <dsp:cNvPr id="0" name=""/>
        <dsp:cNvSpPr/>
      </dsp:nvSpPr>
      <dsp:spPr>
        <a:xfrm>
          <a:off x="5502725" y="4025288"/>
          <a:ext cx="2524355" cy="1262177"/>
        </a:xfrm>
        <a:prstGeom prst="roundRect">
          <a:avLst/>
        </a:prstGeom>
        <a:solidFill>
          <a:schemeClr val="accent2">
            <a:hueOff val="1872608"/>
            <a:satOff val="-2336"/>
            <a:lumOff val="54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CO" sz="2300" kern="1200" dirty="0" smtClean="0"/>
            <a:t>Tres categorías para la tarifa</a:t>
          </a:r>
          <a:endParaRPr lang="es-CO" sz="2300" kern="1200" dirty="0"/>
        </a:p>
      </dsp:txBody>
      <dsp:txXfrm>
        <a:off x="5564339" y="4086902"/>
        <a:ext cx="2401127" cy="1138949"/>
      </dsp:txXfrm>
    </dsp:sp>
    <dsp:sp modelId="{73A44D96-A3BE-420B-8A15-7CB31E41FB32}">
      <dsp:nvSpPr>
        <dsp:cNvPr id="0" name=""/>
        <dsp:cNvSpPr/>
      </dsp:nvSpPr>
      <dsp:spPr>
        <a:xfrm>
          <a:off x="3179299" y="5366719"/>
          <a:ext cx="2524355" cy="1262177"/>
        </a:xfrm>
        <a:prstGeom prst="roundRect">
          <a:avLst/>
        </a:prstGeom>
        <a:solidFill>
          <a:schemeClr val="accent2">
            <a:hueOff val="2808911"/>
            <a:satOff val="-3503"/>
            <a:lumOff val="82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CO" sz="2300" kern="1200" dirty="0" smtClean="0"/>
            <a:t>Opcional</a:t>
          </a:r>
          <a:endParaRPr lang="es-CO" sz="2300" kern="1200" dirty="0"/>
        </a:p>
      </dsp:txBody>
      <dsp:txXfrm>
        <a:off x="3240913" y="5428333"/>
        <a:ext cx="2401127" cy="1138949"/>
      </dsp:txXfrm>
    </dsp:sp>
    <dsp:sp modelId="{6A9706B4-84F2-4CE3-AD9A-844CB1906F5C}">
      <dsp:nvSpPr>
        <dsp:cNvPr id="0" name=""/>
        <dsp:cNvSpPr/>
      </dsp:nvSpPr>
      <dsp:spPr>
        <a:xfrm>
          <a:off x="855874" y="4025288"/>
          <a:ext cx="2524355" cy="1262177"/>
        </a:xfrm>
        <a:prstGeom prst="roundRect">
          <a:avLst/>
        </a:prstGeom>
        <a:solidFill>
          <a:schemeClr val="accent2">
            <a:hueOff val="3745215"/>
            <a:satOff val="-4671"/>
            <a:lumOff val="109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CO" sz="2300" kern="1200" dirty="0" smtClean="0"/>
            <a:t>Voluntario</a:t>
          </a:r>
          <a:endParaRPr lang="es-CO" sz="2300" kern="1200" dirty="0"/>
        </a:p>
      </dsp:txBody>
      <dsp:txXfrm>
        <a:off x="917488" y="4086902"/>
        <a:ext cx="2401127" cy="1138949"/>
      </dsp:txXfrm>
    </dsp:sp>
    <dsp:sp modelId="{DA2FD82C-CA50-4E93-89AA-E9E0C6F957AF}">
      <dsp:nvSpPr>
        <dsp:cNvPr id="0" name=""/>
        <dsp:cNvSpPr/>
      </dsp:nvSpPr>
      <dsp:spPr>
        <a:xfrm>
          <a:off x="855874" y="1342427"/>
          <a:ext cx="2524355" cy="1262177"/>
        </a:xfrm>
        <a:prstGeom prst="roundRect">
          <a:avLst/>
        </a:prstGeom>
        <a:solidFill>
          <a:schemeClr val="accent2">
            <a:hueOff val="4681519"/>
            <a:satOff val="-5839"/>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CO" sz="2300" kern="1200" dirty="0" smtClean="0"/>
            <a:t>Base Gravable Simple</a:t>
          </a:r>
          <a:endParaRPr lang="es-CO" sz="2300" kern="1200" dirty="0"/>
        </a:p>
      </dsp:txBody>
      <dsp:txXfrm>
        <a:off x="917488" y="1404041"/>
        <a:ext cx="2401127" cy="113894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F204D7-6241-4BBE-AAAB-819551DEFA4E}">
      <dsp:nvSpPr>
        <dsp:cNvPr id="0" name=""/>
        <dsp:cNvSpPr/>
      </dsp:nvSpPr>
      <dsp:spPr>
        <a:xfrm>
          <a:off x="490174" y="1143640"/>
          <a:ext cx="3265288" cy="3265288"/>
        </a:xfrm>
        <a:prstGeom prst="blockArc">
          <a:avLst>
            <a:gd name="adj1" fmla="val 10800000"/>
            <a:gd name="adj2" fmla="val 16200000"/>
            <a:gd name="adj3" fmla="val 464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A0AC934-8678-490F-B546-2D5BA4CC5304}">
      <dsp:nvSpPr>
        <dsp:cNvPr id="0" name=""/>
        <dsp:cNvSpPr/>
      </dsp:nvSpPr>
      <dsp:spPr>
        <a:xfrm>
          <a:off x="490174" y="1143640"/>
          <a:ext cx="3265288" cy="3265288"/>
        </a:xfrm>
        <a:prstGeom prst="blockArc">
          <a:avLst>
            <a:gd name="adj1" fmla="val 5400000"/>
            <a:gd name="adj2" fmla="val 10800000"/>
            <a:gd name="adj3" fmla="val 464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383CA2-4F9B-47B6-A4B9-A056DFB6A2ED}">
      <dsp:nvSpPr>
        <dsp:cNvPr id="0" name=""/>
        <dsp:cNvSpPr/>
      </dsp:nvSpPr>
      <dsp:spPr>
        <a:xfrm>
          <a:off x="490174" y="1143640"/>
          <a:ext cx="3265288" cy="3265288"/>
        </a:xfrm>
        <a:prstGeom prst="blockArc">
          <a:avLst>
            <a:gd name="adj1" fmla="val 0"/>
            <a:gd name="adj2" fmla="val 5400000"/>
            <a:gd name="adj3" fmla="val 464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B9B1BE-288B-4835-B08E-5403AAA753D5}">
      <dsp:nvSpPr>
        <dsp:cNvPr id="0" name=""/>
        <dsp:cNvSpPr/>
      </dsp:nvSpPr>
      <dsp:spPr>
        <a:xfrm>
          <a:off x="490174" y="1143640"/>
          <a:ext cx="3265288" cy="3265288"/>
        </a:xfrm>
        <a:prstGeom prst="blockArc">
          <a:avLst>
            <a:gd name="adj1" fmla="val 16200000"/>
            <a:gd name="adj2" fmla="val 0"/>
            <a:gd name="adj3" fmla="val 464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4799A79-7621-4273-8B54-3565F3DBD6C8}">
      <dsp:nvSpPr>
        <dsp:cNvPr id="0" name=""/>
        <dsp:cNvSpPr/>
      </dsp:nvSpPr>
      <dsp:spPr>
        <a:xfrm>
          <a:off x="1371332" y="2024798"/>
          <a:ext cx="1502972" cy="150297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s-CO" sz="2200" kern="1200" dirty="0" smtClean="0"/>
            <a:t>SUJETOS</a:t>
          </a:r>
          <a:endParaRPr lang="es-CO" sz="2200" kern="1200" dirty="0"/>
        </a:p>
      </dsp:txBody>
      <dsp:txXfrm>
        <a:off x="1591437" y="2244903"/>
        <a:ext cx="1062762" cy="1062762"/>
      </dsp:txXfrm>
    </dsp:sp>
    <dsp:sp modelId="{F3D8DB62-B9F9-49DA-9F38-3151F37F68E1}">
      <dsp:nvSpPr>
        <dsp:cNvPr id="0" name=""/>
        <dsp:cNvSpPr/>
      </dsp:nvSpPr>
      <dsp:spPr>
        <a:xfrm>
          <a:off x="1502301" y="655475"/>
          <a:ext cx="1241034" cy="1052080"/>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O" sz="1400" kern="1200" dirty="0" smtClean="0">
              <a:latin typeface="Arial" pitchFamily="34" charset="0"/>
              <a:cs typeface="Arial" pitchFamily="34" charset="0"/>
            </a:rPr>
            <a:t>BEPS/incapacidad, invalidez y muerte</a:t>
          </a:r>
          <a:endParaRPr lang="es-CO" sz="1400" kern="1200" dirty="0">
            <a:latin typeface="Arial" pitchFamily="34" charset="0"/>
            <a:cs typeface="Arial" pitchFamily="34" charset="0"/>
          </a:endParaRPr>
        </a:p>
      </dsp:txBody>
      <dsp:txXfrm>
        <a:off x="1684046" y="809549"/>
        <a:ext cx="877544" cy="743932"/>
      </dsp:txXfrm>
    </dsp:sp>
    <dsp:sp modelId="{D932CD76-661E-45FB-A645-EB893587B373}">
      <dsp:nvSpPr>
        <dsp:cNvPr id="0" name=""/>
        <dsp:cNvSpPr/>
      </dsp:nvSpPr>
      <dsp:spPr>
        <a:xfrm>
          <a:off x="3191547" y="2250244"/>
          <a:ext cx="1052080" cy="1052080"/>
        </a:xfrm>
        <a:prstGeom prst="ellipse">
          <a:avLst/>
        </a:prstGeom>
        <a:solidFill>
          <a:schemeClr val="lt1">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O" sz="1400" kern="1200" dirty="0" smtClean="0">
              <a:latin typeface="Arial" pitchFamily="34" charset="0"/>
              <a:cs typeface="Arial" pitchFamily="34" charset="0"/>
            </a:rPr>
            <a:t>INFERIORES A 1.400</a:t>
          </a:r>
          <a:endParaRPr lang="es-CO" sz="1400" kern="1200" dirty="0">
            <a:latin typeface="Arial" pitchFamily="34" charset="0"/>
            <a:cs typeface="Arial" pitchFamily="34" charset="0"/>
          </a:endParaRPr>
        </a:p>
      </dsp:txBody>
      <dsp:txXfrm>
        <a:off x="3345621" y="2404318"/>
        <a:ext cx="743932" cy="743932"/>
      </dsp:txXfrm>
    </dsp:sp>
    <dsp:sp modelId="{CB276A45-7CD0-41CF-8B0A-7C01BBC06CCD}">
      <dsp:nvSpPr>
        <dsp:cNvPr id="0" name=""/>
        <dsp:cNvSpPr/>
      </dsp:nvSpPr>
      <dsp:spPr>
        <a:xfrm>
          <a:off x="1596778" y="3845014"/>
          <a:ext cx="1052080" cy="1052080"/>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O" sz="1400" kern="1200" dirty="0" smtClean="0">
              <a:latin typeface="Arial" pitchFamily="34" charset="0"/>
              <a:cs typeface="Arial" pitchFamily="34" charset="0"/>
            </a:rPr>
            <a:t>Riesgos Laborales</a:t>
          </a:r>
          <a:endParaRPr lang="es-CO" sz="1400" kern="1200" dirty="0">
            <a:latin typeface="Arial" pitchFamily="34" charset="0"/>
            <a:cs typeface="Arial" pitchFamily="34" charset="0"/>
          </a:endParaRPr>
        </a:p>
      </dsp:txBody>
      <dsp:txXfrm>
        <a:off x="1750852" y="3999088"/>
        <a:ext cx="743932" cy="743932"/>
      </dsp:txXfrm>
    </dsp:sp>
    <dsp:sp modelId="{7079F997-5DFA-4AF5-8D3A-4159E11F21CE}">
      <dsp:nvSpPr>
        <dsp:cNvPr id="0" name=""/>
        <dsp:cNvSpPr/>
      </dsp:nvSpPr>
      <dsp:spPr>
        <a:xfrm>
          <a:off x="2008" y="2250244"/>
          <a:ext cx="1052080" cy="1052080"/>
        </a:xfrm>
        <a:prstGeom prst="ellipse">
          <a:avLst/>
        </a:prstGeom>
        <a:solidFill>
          <a:schemeClr val="lt1">
            <a:hueOff val="0"/>
            <a:satOff val="0"/>
            <a:lumOff val="0"/>
            <a:alphaOff val="0"/>
          </a:schemeClr>
        </a:solidFill>
        <a:ln w="25400" cap="flat"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CO" sz="1400" kern="1200" dirty="0" smtClean="0">
              <a:latin typeface="Arial" pitchFamily="34" charset="0"/>
              <a:cs typeface="Arial" pitchFamily="34" charset="0"/>
            </a:rPr>
            <a:t>1.400 a 3.500 UVT</a:t>
          </a:r>
          <a:endParaRPr lang="es-CO" sz="1400" kern="1200" dirty="0">
            <a:latin typeface="Arial" pitchFamily="34" charset="0"/>
            <a:cs typeface="Arial" pitchFamily="34" charset="0"/>
          </a:endParaRPr>
        </a:p>
      </dsp:txBody>
      <dsp:txXfrm>
        <a:off x="156082" y="2404318"/>
        <a:ext cx="743932" cy="74393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0.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11/layout/CircleProcess">
  <dgm:title val="Proceso de círculos"/>
  <dgm:desc val="Se usa para mostrar pasos secuenciales en un proceso. Se limita a once formas de Nivel 1 con un número ilimitado de formas de Nivel 2. Funciona mejor con poco texto. No aparece texto sin utilizar, pero queda disponible si cambia entre diseño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5.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6.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7.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939AF1-D2A2-43EA-9E4B-F192ABF4B4D9}" type="datetimeFigureOut">
              <a:rPr lang="es-CO" smtClean="0"/>
              <a:t>30/05/2017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AEE5DB-DDE9-467C-8CAB-A2DE9850041A}" type="slidenum">
              <a:rPr lang="es-CO" smtClean="0"/>
              <a:t>‹Nº›</a:t>
            </a:fld>
            <a:endParaRPr lang="es-CO"/>
          </a:p>
        </p:txBody>
      </p:sp>
    </p:spTree>
    <p:extLst>
      <p:ext uri="{BB962C8B-B14F-4D97-AF65-F5344CB8AC3E}">
        <p14:creationId xmlns:p14="http://schemas.microsoft.com/office/powerpoint/2010/main" val="3454222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43000" y="695325"/>
            <a:ext cx="4570413" cy="3427413"/>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pPr lvl="0"/>
            <a:fld id="{AABAE42F-1625-442F-B771-AA58FB0630E5}" type="slidenum">
              <a:rPr lang="es-CO" smtClean="0"/>
              <a:pPr lvl="0"/>
              <a:t>10</a:t>
            </a:fld>
            <a:endParaRPr lang="es-CO" dirty="0"/>
          </a:p>
        </p:txBody>
      </p:sp>
    </p:spTree>
    <p:extLst>
      <p:ext uri="{BB962C8B-B14F-4D97-AF65-F5344CB8AC3E}">
        <p14:creationId xmlns:p14="http://schemas.microsoft.com/office/powerpoint/2010/main" val="1566299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a de título">
    <p:spTree>
      <p:nvGrpSpPr>
        <p:cNvPr id="1" name=""/>
        <p:cNvGrpSpPr/>
        <p:nvPr/>
      </p:nvGrpSpPr>
      <p:grpSpPr>
        <a:xfrm>
          <a:off x="0" y="0"/>
          <a:ext cx="0" cy="0"/>
          <a:chOff x="0" y="0"/>
          <a:chExt cx="0" cy="0"/>
        </a:xfrm>
      </p:grpSpPr>
      <p:pic>
        <p:nvPicPr>
          <p:cNvPr id="7" name="6 Imagen"/>
          <p:cNvPicPr/>
          <p:nvPr/>
        </p:nvPicPr>
        <p:blipFill rotWithShape="1">
          <a:blip r:embed="rId2"/>
          <a:srcRect l="14731" t="13604" r="66714" b="74051"/>
          <a:stretch/>
        </p:blipFill>
        <p:spPr bwMode="auto">
          <a:xfrm>
            <a:off x="7208416" y="6065912"/>
            <a:ext cx="1944216" cy="79208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87578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26A3F3FF-4802-4239-8B68-268CEB15E19F}" type="datetimeFigureOut">
              <a:rPr lang="es-CO" smtClean="0"/>
              <a:t>30/05/2017</a:t>
            </a:fld>
            <a:endParaRPr lang="es-CO"/>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A4968FC3-9DFF-45E0-BAC7-A357641A9A21}" type="slidenum">
              <a:rPr lang="es-CO" smtClean="0"/>
              <a:t>‹Nº›</a:t>
            </a:fld>
            <a:endParaRPr lang="es-CO"/>
          </a:p>
        </p:txBody>
      </p:sp>
    </p:spTree>
    <p:extLst>
      <p:ext uri="{BB962C8B-B14F-4D97-AF65-F5344CB8AC3E}">
        <p14:creationId xmlns:p14="http://schemas.microsoft.com/office/powerpoint/2010/main" val="242333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171" y="6247906"/>
            <a:ext cx="2130093" cy="472896"/>
          </a:xfrm>
          <a:prstGeom prst="rect">
            <a:avLst/>
          </a:prstGeom>
        </p:spPr>
        <p:txBody>
          <a:bodyPr lIns="82945" tIns="41473" rIns="82945" bIns="41473"/>
          <a:lstStyle/>
          <a:p>
            <a:pPr lvl="0"/>
            <a:endParaRPr lang="es-ES" dirty="0"/>
          </a:p>
        </p:txBody>
      </p:sp>
      <p:sp>
        <p:nvSpPr>
          <p:cNvPr id="3" name="2 Marcador de pie de página"/>
          <p:cNvSpPr>
            <a:spLocks noGrp="1"/>
          </p:cNvSpPr>
          <p:nvPr>
            <p:ph type="ftr" sz="quarter" idx="11"/>
          </p:nvPr>
        </p:nvSpPr>
        <p:spPr>
          <a:xfrm>
            <a:off x="3127054" y="6247906"/>
            <a:ext cx="2898142" cy="472896"/>
          </a:xfrm>
          <a:prstGeom prst="rect">
            <a:avLst/>
          </a:prstGeom>
        </p:spPr>
        <p:txBody>
          <a:bodyPr lIns="82945" tIns="41473" rIns="82945" bIns="41473"/>
          <a:lstStyle/>
          <a:p>
            <a:pPr lvl="0"/>
            <a:endParaRPr lang="es-ES" dirty="0"/>
          </a:p>
        </p:txBody>
      </p:sp>
      <p:sp>
        <p:nvSpPr>
          <p:cNvPr id="4" name="3 Marcador de número de diapositiva"/>
          <p:cNvSpPr>
            <a:spLocks noGrp="1"/>
          </p:cNvSpPr>
          <p:nvPr>
            <p:ph type="sldNum" sz="quarter" idx="12"/>
          </p:nvPr>
        </p:nvSpPr>
        <p:spPr>
          <a:xfrm>
            <a:off x="6555842" y="6247906"/>
            <a:ext cx="2130093" cy="472896"/>
          </a:xfrm>
          <a:prstGeom prst="rect">
            <a:avLst/>
          </a:prstGeom>
        </p:spPr>
        <p:txBody>
          <a:bodyPr lIns="82945" tIns="41473" rIns="82945" bIns="41473"/>
          <a:lstStyle/>
          <a:p>
            <a:pPr lvl="0"/>
            <a:fld id="{2D5F39EF-CB65-4CA0-96A4-3A15169ACB5E}" type="slidenum">
              <a:rPr/>
              <a:pPr lvl="0"/>
              <a:t>‹Nº›</a:t>
            </a:fld>
            <a:endParaRPr lang="es-ES" dirty="0"/>
          </a:p>
        </p:txBody>
      </p:sp>
    </p:spTree>
    <p:extLst>
      <p:ext uri="{BB962C8B-B14F-4D97-AF65-F5344CB8AC3E}">
        <p14:creationId xmlns:p14="http://schemas.microsoft.com/office/powerpoint/2010/main" val="1152977771"/>
      </p:ext>
    </p:extLst>
  </p:cSld>
  <p:clrMapOvr>
    <a:masterClrMapping/>
  </p:clrMapOvr>
  <p:transition>
    <p:fade thruBlk="1"/>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880" y="4406863"/>
            <a:ext cx="7771680" cy="1362383"/>
          </a:xfrm>
          <a:prstGeom prst="rect">
            <a:avLst/>
          </a:prstGeom>
        </p:spPr>
        <p:txBody>
          <a:bodyPr lIns="82945" tIns="41473" rIns="82945" bIns="41473" anchor="t"/>
          <a:lstStyle>
            <a:lvl1pPr algn="l">
              <a:defRPr sz="36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880" y="2906225"/>
            <a:ext cx="7771680" cy="1500638"/>
          </a:xfrm>
          <a:prstGeom prst="rect">
            <a:avLst/>
          </a:prstGeom>
        </p:spPr>
        <p:txBody>
          <a:bodyPr lIns="82945" tIns="41473" rIns="82945" bIns="41473" anchor="b"/>
          <a:lstStyle>
            <a:lvl1pPr marL="0" indent="0">
              <a:buNone/>
              <a:defRPr sz="1800">
                <a:solidFill>
                  <a:schemeClr val="tx1">
                    <a:tint val="75000"/>
                  </a:schemeClr>
                </a:solidFill>
              </a:defRPr>
            </a:lvl1pPr>
            <a:lvl2pPr marL="414726" indent="0">
              <a:buNone/>
              <a:defRPr sz="1600">
                <a:solidFill>
                  <a:schemeClr val="tx1">
                    <a:tint val="75000"/>
                  </a:schemeClr>
                </a:solidFill>
              </a:defRPr>
            </a:lvl2pPr>
            <a:lvl3pPr marL="829452" indent="0">
              <a:buNone/>
              <a:defRPr sz="1500">
                <a:solidFill>
                  <a:schemeClr val="tx1">
                    <a:tint val="75000"/>
                  </a:schemeClr>
                </a:solidFill>
              </a:defRPr>
            </a:lvl3pPr>
            <a:lvl4pPr marL="1244178" indent="0">
              <a:buNone/>
              <a:defRPr sz="1300">
                <a:solidFill>
                  <a:schemeClr val="tx1">
                    <a:tint val="75000"/>
                  </a:schemeClr>
                </a:solidFill>
              </a:defRPr>
            </a:lvl4pPr>
            <a:lvl5pPr marL="1658904" indent="0">
              <a:buNone/>
              <a:defRPr sz="1300">
                <a:solidFill>
                  <a:schemeClr val="tx1">
                    <a:tint val="75000"/>
                  </a:schemeClr>
                </a:solidFill>
              </a:defRPr>
            </a:lvl5pPr>
            <a:lvl6pPr marL="2073631" indent="0">
              <a:buNone/>
              <a:defRPr sz="1300">
                <a:solidFill>
                  <a:schemeClr val="tx1">
                    <a:tint val="75000"/>
                  </a:schemeClr>
                </a:solidFill>
              </a:defRPr>
            </a:lvl6pPr>
            <a:lvl7pPr marL="2488357" indent="0">
              <a:buNone/>
              <a:defRPr sz="1300">
                <a:solidFill>
                  <a:schemeClr val="tx1">
                    <a:tint val="75000"/>
                  </a:schemeClr>
                </a:solidFill>
              </a:defRPr>
            </a:lvl7pPr>
            <a:lvl8pPr marL="2903083" indent="0">
              <a:buNone/>
              <a:defRPr sz="1300">
                <a:solidFill>
                  <a:schemeClr val="tx1">
                    <a:tint val="75000"/>
                  </a:schemeClr>
                </a:solidFill>
              </a:defRPr>
            </a:lvl8pPr>
            <a:lvl9pPr marL="3317809" indent="0">
              <a:buNone/>
              <a:defRPr sz="13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171" y="6247906"/>
            <a:ext cx="2130093" cy="472896"/>
          </a:xfrm>
          <a:prstGeom prst="rect">
            <a:avLst/>
          </a:prstGeom>
        </p:spPr>
        <p:txBody>
          <a:bodyPr lIns="82945" tIns="41473" rIns="82945" bIns="41473"/>
          <a:lstStyle/>
          <a:p>
            <a:pPr lvl="0"/>
            <a:endParaRPr lang="es-ES" dirty="0"/>
          </a:p>
        </p:txBody>
      </p:sp>
      <p:sp>
        <p:nvSpPr>
          <p:cNvPr id="5" name="4 Marcador de pie de página"/>
          <p:cNvSpPr>
            <a:spLocks noGrp="1"/>
          </p:cNvSpPr>
          <p:nvPr>
            <p:ph type="ftr" sz="quarter" idx="11"/>
          </p:nvPr>
        </p:nvSpPr>
        <p:spPr>
          <a:xfrm>
            <a:off x="3127054" y="6247906"/>
            <a:ext cx="2898142" cy="472896"/>
          </a:xfrm>
          <a:prstGeom prst="rect">
            <a:avLst/>
          </a:prstGeom>
        </p:spPr>
        <p:txBody>
          <a:bodyPr lIns="82945" tIns="41473" rIns="82945" bIns="41473"/>
          <a:lstStyle/>
          <a:p>
            <a:pPr lvl="0"/>
            <a:endParaRPr lang="es-ES" dirty="0"/>
          </a:p>
        </p:txBody>
      </p:sp>
      <p:sp>
        <p:nvSpPr>
          <p:cNvPr id="6" name="5 Marcador de número de diapositiva"/>
          <p:cNvSpPr>
            <a:spLocks noGrp="1"/>
          </p:cNvSpPr>
          <p:nvPr>
            <p:ph type="sldNum" sz="quarter" idx="12"/>
          </p:nvPr>
        </p:nvSpPr>
        <p:spPr>
          <a:xfrm>
            <a:off x="6555842" y="6247906"/>
            <a:ext cx="2130093" cy="472896"/>
          </a:xfrm>
          <a:prstGeom prst="rect">
            <a:avLst/>
          </a:prstGeom>
        </p:spPr>
        <p:txBody>
          <a:bodyPr lIns="82945" tIns="41473" rIns="82945" bIns="41473"/>
          <a:lstStyle/>
          <a:p>
            <a:pPr lvl="0"/>
            <a:fld id="{8B0D0859-39AE-4BF4-B693-348936460A28}" type="slidenum">
              <a:rPr/>
              <a:pPr lvl="0"/>
              <a:t>‹Nº›</a:t>
            </a:fld>
            <a:endParaRPr lang="es-ES" dirty="0"/>
          </a:p>
        </p:txBody>
      </p:sp>
    </p:spTree>
    <p:extLst>
      <p:ext uri="{BB962C8B-B14F-4D97-AF65-F5344CB8AC3E}">
        <p14:creationId xmlns:p14="http://schemas.microsoft.com/office/powerpoint/2010/main" val="1168303917"/>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171" y="273352"/>
            <a:ext cx="8228763" cy="1145009"/>
          </a:xfrm>
          <a:prstGeom prst="rect">
            <a:avLst/>
          </a:prstGeom>
        </p:spPr>
        <p:txBody>
          <a:bodyPr lIns="82945" tIns="41473" rIns="82945" bIns="41473"/>
          <a:lstStyle/>
          <a:p>
            <a:r>
              <a:rPr lang="es-ES" smtClean="0"/>
              <a:t>Haga clic para modificar el estilo de título del patrón</a:t>
            </a:r>
            <a:endParaRPr lang="es-CO"/>
          </a:p>
        </p:txBody>
      </p:sp>
      <p:sp>
        <p:nvSpPr>
          <p:cNvPr id="3" name="2 Marcador de fecha"/>
          <p:cNvSpPr>
            <a:spLocks noGrp="1"/>
          </p:cNvSpPr>
          <p:nvPr>
            <p:ph type="dt" sz="half" idx="10"/>
          </p:nvPr>
        </p:nvSpPr>
        <p:spPr>
          <a:xfrm>
            <a:off x="457171" y="6247906"/>
            <a:ext cx="2130093" cy="472896"/>
          </a:xfrm>
          <a:prstGeom prst="rect">
            <a:avLst/>
          </a:prstGeom>
        </p:spPr>
        <p:txBody>
          <a:bodyPr lIns="82945" tIns="41473" rIns="82945" bIns="41473"/>
          <a:lstStyle/>
          <a:p>
            <a:pPr lvl="0"/>
            <a:endParaRPr lang="es-ES" dirty="0"/>
          </a:p>
        </p:txBody>
      </p:sp>
      <p:sp>
        <p:nvSpPr>
          <p:cNvPr id="4" name="3 Marcador de pie de página"/>
          <p:cNvSpPr>
            <a:spLocks noGrp="1"/>
          </p:cNvSpPr>
          <p:nvPr>
            <p:ph type="ftr" sz="quarter" idx="11"/>
          </p:nvPr>
        </p:nvSpPr>
        <p:spPr>
          <a:xfrm>
            <a:off x="3127054" y="6247906"/>
            <a:ext cx="2898142" cy="472896"/>
          </a:xfrm>
          <a:prstGeom prst="rect">
            <a:avLst/>
          </a:prstGeom>
        </p:spPr>
        <p:txBody>
          <a:bodyPr lIns="82945" tIns="41473" rIns="82945" bIns="41473"/>
          <a:lstStyle/>
          <a:p>
            <a:pPr lvl="0"/>
            <a:endParaRPr lang="es-ES" dirty="0"/>
          </a:p>
        </p:txBody>
      </p:sp>
      <p:sp>
        <p:nvSpPr>
          <p:cNvPr id="5" name="4 Marcador de número de diapositiva"/>
          <p:cNvSpPr>
            <a:spLocks noGrp="1"/>
          </p:cNvSpPr>
          <p:nvPr>
            <p:ph type="sldNum" sz="quarter" idx="12"/>
          </p:nvPr>
        </p:nvSpPr>
        <p:spPr>
          <a:xfrm>
            <a:off x="6555842" y="6247906"/>
            <a:ext cx="2130093" cy="472896"/>
          </a:xfrm>
          <a:prstGeom prst="rect">
            <a:avLst/>
          </a:prstGeom>
        </p:spPr>
        <p:txBody>
          <a:bodyPr lIns="82945" tIns="41473" rIns="82945" bIns="41473"/>
          <a:lstStyle/>
          <a:p>
            <a:pPr lvl="0"/>
            <a:fld id="{ED425558-9BAC-433D-9E9F-D908E58FE4A3}" type="slidenum">
              <a:rPr/>
              <a:pPr lvl="0"/>
              <a:t>‹Nº›</a:t>
            </a:fld>
            <a:endParaRPr lang="es-ES" dirty="0"/>
          </a:p>
        </p:txBody>
      </p:sp>
    </p:spTree>
    <p:extLst>
      <p:ext uri="{BB962C8B-B14F-4D97-AF65-F5344CB8AC3E}">
        <p14:creationId xmlns:p14="http://schemas.microsoft.com/office/powerpoint/2010/main" val="3695756951"/>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6 Imagen"/>
          <p:cNvPicPr/>
          <p:nvPr/>
        </p:nvPicPr>
        <p:blipFill rotWithShape="1">
          <a:blip r:embed="rId7"/>
          <a:srcRect l="14731" t="13604" r="66714" b="74051"/>
          <a:stretch/>
        </p:blipFill>
        <p:spPr bwMode="auto">
          <a:xfrm>
            <a:off x="7208416" y="6065912"/>
            <a:ext cx="1944216" cy="79208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264352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5.xml"/><Relationship Id="rId4" Type="http://schemas.openxmlformats.org/officeDocument/2006/relationships/image" Target="../media/image17.gif"/></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5.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diagramColors" Target="../diagrams/colors5.xml"/><Relationship Id="rId18" Type="http://schemas.openxmlformats.org/officeDocument/2006/relationships/diagramColors" Target="../diagrams/colors6.xml"/><Relationship Id="rId3" Type="http://schemas.openxmlformats.org/officeDocument/2006/relationships/diagramLayout" Target="../diagrams/layout4.xml"/><Relationship Id="rId7" Type="http://schemas.openxmlformats.org/officeDocument/2006/relationships/image" Target="../media/image4.png"/><Relationship Id="rId12" Type="http://schemas.openxmlformats.org/officeDocument/2006/relationships/diagramQuickStyle" Target="../diagrams/quickStyle5.xml"/><Relationship Id="rId17" Type="http://schemas.openxmlformats.org/officeDocument/2006/relationships/diagramQuickStyle" Target="../diagrams/quickStyle6.xml"/><Relationship Id="rId2" Type="http://schemas.openxmlformats.org/officeDocument/2006/relationships/diagramData" Target="../diagrams/data4.xml"/><Relationship Id="rId16" Type="http://schemas.openxmlformats.org/officeDocument/2006/relationships/diagramLayout" Target="../diagrams/layout6.xml"/><Relationship Id="rId1" Type="http://schemas.openxmlformats.org/officeDocument/2006/relationships/slideLayout" Target="../slideLayouts/slideLayout3.xml"/><Relationship Id="rId6" Type="http://schemas.microsoft.com/office/2007/relationships/diagramDrawing" Target="../diagrams/drawing4.xml"/><Relationship Id="rId11" Type="http://schemas.openxmlformats.org/officeDocument/2006/relationships/diagramLayout" Target="../diagrams/layout5.xml"/><Relationship Id="rId5" Type="http://schemas.openxmlformats.org/officeDocument/2006/relationships/diagramColors" Target="../diagrams/colors4.xml"/><Relationship Id="rId15" Type="http://schemas.openxmlformats.org/officeDocument/2006/relationships/diagramData" Target="../diagrams/data6.xml"/><Relationship Id="rId10" Type="http://schemas.openxmlformats.org/officeDocument/2006/relationships/diagramData" Target="../diagrams/data5.xml"/><Relationship Id="rId19" Type="http://schemas.microsoft.com/office/2007/relationships/diagramDrawing" Target="../diagrams/drawing6.xml"/><Relationship Id="rId4" Type="http://schemas.openxmlformats.org/officeDocument/2006/relationships/diagramQuickStyle" Target="../diagrams/quickStyle4.xml"/><Relationship Id="rId9" Type="http://schemas.openxmlformats.org/officeDocument/2006/relationships/image" Target="../media/image6.png"/><Relationship Id="rId14" Type="http://schemas.microsoft.com/office/2007/relationships/diagramDrawing" Target="../diagrams/drawing5.xml"/></Relationships>
</file>

<file path=ppt/slides/_rels/slide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620688"/>
            <a:ext cx="8424936" cy="2115081"/>
          </a:xfrm>
          <a:prstGeom prst="rect">
            <a:avLst/>
          </a:prstGeom>
        </p:spPr>
        <p:style>
          <a:lnRef idx="2">
            <a:schemeClr val="accent6"/>
          </a:lnRef>
          <a:fillRef idx="1">
            <a:schemeClr val="lt1"/>
          </a:fillRef>
          <a:effectRef idx="0">
            <a:schemeClr val="accent6"/>
          </a:effectRef>
          <a:fontRef idx="minor">
            <a:schemeClr val="dk1"/>
          </a:fontRef>
        </p:style>
        <p:txBody>
          <a:bodyPr wrap="square" lIns="82945" tIns="41473" rIns="82945" bIns="41473" rtlCol="0">
            <a:spAutoFit/>
          </a:bodyPr>
          <a:lstStyle/>
          <a:p>
            <a:pPr algn="ctr"/>
            <a:r>
              <a:rPr lang="es-CO" sz="4400" b="1" dirty="0" smtClean="0">
                <a:solidFill>
                  <a:schemeClr val="accent3">
                    <a:lumMod val="50000"/>
                  </a:schemeClr>
                </a:solidFill>
                <a:latin typeface="Arial" pitchFamily="34" charset="0"/>
                <a:cs typeface="Arial" pitchFamily="34" charset="0"/>
              </a:rPr>
              <a:t>REGÍMENES SIMPLIFICADOS DE LAS PERSONAS NATURALES EN COLOMBIA</a:t>
            </a:r>
            <a:endParaRPr lang="es-CO" sz="4400" b="1" dirty="0">
              <a:solidFill>
                <a:schemeClr val="accent3">
                  <a:lumMod val="50000"/>
                </a:schemeClr>
              </a:solidFill>
              <a:latin typeface="Arial" pitchFamily="34" charset="0"/>
              <a:cs typeface="Arial" pitchFamily="34" charset="0"/>
            </a:endParaRPr>
          </a:p>
        </p:txBody>
      </p:sp>
      <p:pic>
        <p:nvPicPr>
          <p:cNvPr id="1026" name="Picture 2" descr="Resultado de imagen para imagen recaudo de impuest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3645024"/>
            <a:ext cx="5562477" cy="2674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2956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extLst>
              <p:ext uri="{D42A27DB-BD31-4B8C-83A1-F6EECF244321}">
                <p14:modId xmlns:p14="http://schemas.microsoft.com/office/powerpoint/2010/main" val="2755778097"/>
              </p:ext>
            </p:extLst>
          </p:nvPr>
        </p:nvGraphicFramePr>
        <p:xfrm>
          <a:off x="261045" y="228106"/>
          <a:ext cx="8882955" cy="66298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1 Título"/>
          <p:cNvSpPr>
            <a:spLocks noGrp="1"/>
          </p:cNvSpPr>
          <p:nvPr>
            <p:ph type="title"/>
          </p:nvPr>
        </p:nvSpPr>
        <p:spPr>
          <a:xfrm>
            <a:off x="130410" y="162783"/>
            <a:ext cx="4898812" cy="785894"/>
          </a:xfrm>
        </p:spPr>
        <p:txBody>
          <a:bodyPr/>
          <a:lstStyle/>
          <a:p>
            <a:pPr>
              <a:buNone/>
            </a:pPr>
            <a:r>
              <a:rPr lang="es-CO" sz="3300" dirty="0"/>
              <a:t>MONOTRIBUTO</a:t>
            </a:r>
            <a:endParaRPr lang="es-CO" sz="3300" dirty="0"/>
          </a:p>
        </p:txBody>
      </p:sp>
      <p:sp>
        <p:nvSpPr>
          <p:cNvPr id="4" name="3 Marcador de número de diapositiva"/>
          <p:cNvSpPr>
            <a:spLocks noGrp="1"/>
          </p:cNvSpPr>
          <p:nvPr>
            <p:ph type="sldNum" sz="quarter" idx="12"/>
          </p:nvPr>
        </p:nvSpPr>
        <p:spPr/>
        <p:txBody>
          <a:bodyPr/>
          <a:lstStyle/>
          <a:p>
            <a:pPr lvl="0"/>
            <a:fld id="{8B0D0859-39AE-4BF4-B693-348936460A28}" type="slidenum">
              <a:rPr lang="es-CO" smtClean="0"/>
              <a:pPr lvl="0"/>
              <a:t>10</a:t>
            </a:fld>
            <a:endParaRPr lang="es-CO"/>
          </a:p>
        </p:txBody>
      </p:sp>
      <p:graphicFrame>
        <p:nvGraphicFramePr>
          <p:cNvPr id="6" name="5 Diagrama"/>
          <p:cNvGraphicFramePr/>
          <p:nvPr>
            <p:extLst>
              <p:ext uri="{D42A27DB-BD31-4B8C-83A1-F6EECF244321}">
                <p14:modId xmlns:p14="http://schemas.microsoft.com/office/powerpoint/2010/main" val="2124644034"/>
              </p:ext>
            </p:extLst>
          </p:nvPr>
        </p:nvGraphicFramePr>
        <p:xfrm>
          <a:off x="2612475" y="816025"/>
          <a:ext cx="4245637" cy="555257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45604621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74799A79-7621-4273-8B54-3565F3DBD6C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F3D8DB62-B9F9-49DA-9F38-3151F37F68E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99B9B1BE-288B-4835-B08E-5403AAA753D5}"/>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D932CD76-661E-45FB-A645-EB893587B373}"/>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41383CA2-4F9B-47B6-A4B9-A056DFB6A2ED}"/>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CB276A45-7CD0-41CF-8B0A-7C01BBC06CCD}"/>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2A0AC934-8678-490F-B546-2D5BA4CC5304}"/>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7079F997-5DFA-4AF5-8D3A-4159E11F21CE}"/>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graphicEl>
                                              <a:dgm id="{E7F204D7-6241-4BBE-AAAB-819551DEFA4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6"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619672" y="191122"/>
            <a:ext cx="6117857" cy="637754"/>
          </a:xfrm>
          <a:prstGeom prst="rect">
            <a:avLst/>
          </a:prstGeom>
          <a:noFill/>
        </p:spPr>
        <p:txBody>
          <a:bodyPr wrap="none" lIns="82945" tIns="41473" rIns="82945" bIns="41473" rtlCol="0">
            <a:spAutoFit/>
          </a:bodyPr>
          <a:lstStyle/>
          <a:p>
            <a:r>
              <a:rPr lang="es-CO" sz="3600" b="1" dirty="0" smtClean="0">
                <a:latin typeface="Arial" pitchFamily="34" charset="0"/>
                <a:cs typeface="Arial" pitchFamily="34" charset="0"/>
              </a:rPr>
              <a:t>Beneficios del Monotributo</a:t>
            </a:r>
            <a:endParaRPr lang="es-CO" sz="3600" b="1" dirty="0">
              <a:latin typeface="Arial" pitchFamily="34" charset="0"/>
              <a:cs typeface="Arial" pitchFamily="34" charset="0"/>
            </a:endParaRPr>
          </a:p>
        </p:txBody>
      </p:sp>
      <p:pic>
        <p:nvPicPr>
          <p:cNvPr id="3074" name="Picture 2" descr="flecha-imagen-animada-0508"/>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8153370">
            <a:off x="1822064" y="1922458"/>
            <a:ext cx="2880320" cy="5208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flecha-imagen-animada-0508"/>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4282019">
            <a:off x="3747861" y="1928105"/>
            <a:ext cx="2880320" cy="520825"/>
          </a:xfrm>
          <a:prstGeom prst="rect">
            <a:avLst/>
          </a:prstGeom>
          <a:noFill/>
          <a:extLst>
            <a:ext uri="{909E8E84-426E-40DD-AFC4-6F175D3DCCD1}">
              <a14:hiddenFill xmlns:a14="http://schemas.microsoft.com/office/drawing/2010/main">
                <a:solidFill>
                  <a:srgbClr val="FFFFFF"/>
                </a:solidFill>
              </a14:hiddenFill>
            </a:ext>
          </a:extLst>
        </p:spPr>
      </p:pic>
      <p:sp>
        <p:nvSpPr>
          <p:cNvPr id="2" name="1 Rectángulo"/>
          <p:cNvSpPr/>
          <p:nvPr/>
        </p:nvSpPr>
        <p:spPr>
          <a:xfrm>
            <a:off x="-11476" y="3548159"/>
            <a:ext cx="3888432" cy="1292662"/>
          </a:xfrm>
          <a:prstGeom prst="rect">
            <a:avLst/>
          </a:prstGeom>
          <a:solidFill>
            <a:schemeClr val="tx2">
              <a:lumMod val="40000"/>
              <a:lumOff val="60000"/>
            </a:schemeClr>
          </a:solidFill>
        </p:spPr>
        <p:txBody>
          <a:bodyPr wrap="square">
            <a:spAutoFit/>
          </a:bodyPr>
          <a:lstStyle/>
          <a:p>
            <a:pPr algn="ctr"/>
            <a:endParaRPr lang="es-CO" sz="2600" b="1" dirty="0" smtClean="0">
              <a:latin typeface="Arial" pitchFamily="34" charset="0"/>
              <a:cs typeface="Arial" pitchFamily="34" charset="0"/>
            </a:endParaRPr>
          </a:p>
          <a:p>
            <a:pPr algn="ctr"/>
            <a:r>
              <a:rPr lang="es-CO" sz="2600" b="1" dirty="0" smtClean="0">
                <a:latin typeface="Arial" pitchFamily="34" charset="0"/>
                <a:cs typeface="Arial" pitchFamily="34" charset="0"/>
              </a:rPr>
              <a:t>BEPS</a:t>
            </a:r>
          </a:p>
          <a:p>
            <a:pPr algn="ctr"/>
            <a:endParaRPr lang="es-CO" sz="2600" dirty="0"/>
          </a:p>
        </p:txBody>
      </p:sp>
      <p:sp>
        <p:nvSpPr>
          <p:cNvPr id="8" name="7 CuadroTexto"/>
          <p:cNvSpPr txBox="1"/>
          <p:nvPr/>
        </p:nvSpPr>
        <p:spPr>
          <a:xfrm>
            <a:off x="5220072" y="3556736"/>
            <a:ext cx="3928494" cy="1284085"/>
          </a:xfrm>
          <a:prstGeom prst="rect">
            <a:avLst/>
          </a:prstGeom>
          <a:solidFill>
            <a:schemeClr val="tx2">
              <a:lumMod val="40000"/>
              <a:lumOff val="60000"/>
            </a:schemeClr>
          </a:solidFill>
        </p:spPr>
        <p:txBody>
          <a:bodyPr wrap="square" lIns="82945" tIns="41473" rIns="82945" bIns="41473" rtlCol="0" anchor="ctr">
            <a:spAutoFit/>
          </a:bodyPr>
          <a:lstStyle/>
          <a:p>
            <a:pPr algn="ctr"/>
            <a:endParaRPr lang="es-CO" sz="2600" b="1" dirty="0" smtClean="0">
              <a:latin typeface="Arial" pitchFamily="34" charset="0"/>
              <a:cs typeface="Arial" pitchFamily="34" charset="0"/>
            </a:endParaRPr>
          </a:p>
          <a:p>
            <a:pPr algn="ctr"/>
            <a:r>
              <a:rPr lang="es-CO" sz="2600" b="1" dirty="0" smtClean="0">
                <a:latin typeface="Arial" pitchFamily="34" charset="0"/>
                <a:cs typeface="Arial" pitchFamily="34" charset="0"/>
              </a:rPr>
              <a:t>RIESGOS LABORALES</a:t>
            </a:r>
          </a:p>
          <a:p>
            <a:pPr algn="ctr"/>
            <a:endParaRPr lang="es-CO" sz="2600" b="1" dirty="0" smtClean="0">
              <a:latin typeface="Arial" pitchFamily="34" charset="0"/>
              <a:cs typeface="Arial" pitchFamily="34" charset="0"/>
            </a:endParaRPr>
          </a:p>
        </p:txBody>
      </p:sp>
    </p:spTree>
    <p:extLst>
      <p:ext uri="{BB962C8B-B14F-4D97-AF65-F5344CB8AC3E}">
        <p14:creationId xmlns:p14="http://schemas.microsoft.com/office/powerpoint/2010/main" val="3799042617"/>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00"/>
                                        <p:tgtEl>
                                          <p:spTgt spid="307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245412" y="1964647"/>
            <a:ext cx="3389710" cy="474656"/>
          </a:xfrm>
          <a:prstGeom prst="rect">
            <a:avLst/>
          </a:prstGeom>
          <a:noFill/>
        </p:spPr>
        <p:txBody>
          <a:bodyPr wrap="none" lIns="82945" tIns="41473" rIns="82945" bIns="41473" rtlCol="0">
            <a:spAutoFit/>
          </a:bodyPr>
          <a:lstStyle/>
          <a:p>
            <a:r>
              <a:rPr lang="es-CO" sz="2500" b="1" dirty="0">
                <a:latin typeface="Arial" pitchFamily="34" charset="0"/>
                <a:cs typeface="Arial" pitchFamily="34" charset="0"/>
              </a:rPr>
              <a:t>¿Que son las BEPS?</a:t>
            </a:r>
          </a:p>
        </p:txBody>
      </p:sp>
      <p:sp>
        <p:nvSpPr>
          <p:cNvPr id="4" name="3 CuadroTexto"/>
          <p:cNvSpPr txBox="1"/>
          <p:nvPr/>
        </p:nvSpPr>
        <p:spPr>
          <a:xfrm>
            <a:off x="4245412" y="3755622"/>
            <a:ext cx="4572225" cy="865549"/>
          </a:xfrm>
          <a:prstGeom prst="rect">
            <a:avLst/>
          </a:prstGeom>
          <a:noFill/>
        </p:spPr>
        <p:txBody>
          <a:bodyPr wrap="square" lIns="82945" tIns="41473" rIns="82945" bIns="41473" rtlCol="0">
            <a:spAutoFit/>
          </a:bodyPr>
          <a:lstStyle/>
          <a:p>
            <a:r>
              <a:rPr lang="es-CO" sz="2500" b="1" dirty="0">
                <a:latin typeface="Arial" pitchFamily="34" charset="0"/>
                <a:cs typeface="Arial" pitchFamily="34" charset="0"/>
              </a:rPr>
              <a:t>¿Que son los RIESGOS LABORALES?</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045" y="1469269"/>
            <a:ext cx="3592462" cy="3592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5232824"/>
      </p:ext>
    </p:extLst>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56998" y="1077323"/>
            <a:ext cx="3389710" cy="474656"/>
          </a:xfrm>
          <a:prstGeom prst="rect">
            <a:avLst/>
          </a:prstGeom>
          <a:noFill/>
        </p:spPr>
        <p:txBody>
          <a:bodyPr wrap="none" lIns="82945" tIns="41473" rIns="82945" bIns="41473" rtlCol="0">
            <a:spAutoFit/>
          </a:bodyPr>
          <a:lstStyle/>
          <a:p>
            <a:r>
              <a:rPr lang="es-CO" sz="2500" b="1" dirty="0">
                <a:latin typeface="Arial" pitchFamily="34" charset="0"/>
                <a:cs typeface="Arial" pitchFamily="34" charset="0"/>
              </a:rPr>
              <a:t>¿Que son las BEPS?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6345" y="2357999"/>
            <a:ext cx="5177655" cy="3984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391680" y="2507611"/>
            <a:ext cx="4570560" cy="2853745"/>
          </a:xfrm>
          <a:prstGeom prst="rect">
            <a:avLst/>
          </a:prstGeom>
        </p:spPr>
        <p:style>
          <a:lnRef idx="2">
            <a:schemeClr val="accent1"/>
          </a:lnRef>
          <a:fillRef idx="1">
            <a:schemeClr val="lt1"/>
          </a:fillRef>
          <a:effectRef idx="0">
            <a:schemeClr val="accent1"/>
          </a:effectRef>
          <a:fontRef idx="minor">
            <a:schemeClr val="dk1"/>
          </a:fontRef>
        </p:style>
        <p:txBody>
          <a:bodyPr lIns="82945" tIns="41473" rIns="82945" bIns="41473">
            <a:spAutoFit/>
          </a:bodyPr>
          <a:lstStyle/>
          <a:p>
            <a:pPr algn="just"/>
            <a:r>
              <a:rPr lang="es-CO" sz="2000" dirty="0">
                <a:latin typeface="Arial" pitchFamily="34" charset="0"/>
                <a:cs typeface="Arial" pitchFamily="34" charset="0"/>
              </a:rPr>
              <a:t>Beneficios Económicos Periódicos - BEPS - es un programa de ahorro voluntario para la vejez, impulsado por el Gobierno Nacional que favorecerá a millones de colombianos que hoy no cuentan con la posibilidad de cotizar para una pensión, o que habiéndolo hecho, cumplieron la edad y no lograron obtenerla.</a:t>
            </a:r>
          </a:p>
        </p:txBody>
      </p:sp>
    </p:spTree>
    <p:extLst>
      <p:ext uri="{BB962C8B-B14F-4D97-AF65-F5344CB8AC3E}">
        <p14:creationId xmlns:p14="http://schemas.microsoft.com/office/powerpoint/2010/main" val="4293068084"/>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56998" y="1077323"/>
            <a:ext cx="4861221" cy="474656"/>
          </a:xfrm>
          <a:prstGeom prst="rect">
            <a:avLst/>
          </a:prstGeom>
          <a:noFill/>
        </p:spPr>
        <p:txBody>
          <a:bodyPr wrap="none" lIns="82945" tIns="41473" rIns="82945" bIns="41473" rtlCol="0">
            <a:spAutoFit/>
          </a:bodyPr>
          <a:lstStyle/>
          <a:p>
            <a:r>
              <a:rPr lang="es-CO" sz="2500" b="1" dirty="0">
                <a:latin typeface="Arial" pitchFamily="34" charset="0"/>
                <a:cs typeface="Arial" pitchFamily="34" charset="0"/>
              </a:rPr>
              <a:t>¿Que son Riesgos Laborales?</a:t>
            </a:r>
          </a:p>
        </p:txBody>
      </p:sp>
      <p:sp>
        <p:nvSpPr>
          <p:cNvPr id="5" name="4 Rectángulo"/>
          <p:cNvSpPr/>
          <p:nvPr/>
        </p:nvSpPr>
        <p:spPr>
          <a:xfrm>
            <a:off x="391681" y="2507611"/>
            <a:ext cx="3135240" cy="3684742"/>
          </a:xfrm>
          <a:prstGeom prst="rect">
            <a:avLst/>
          </a:prstGeom>
        </p:spPr>
        <p:style>
          <a:lnRef idx="2">
            <a:schemeClr val="accent1"/>
          </a:lnRef>
          <a:fillRef idx="1">
            <a:schemeClr val="lt1"/>
          </a:fillRef>
          <a:effectRef idx="0">
            <a:schemeClr val="accent1"/>
          </a:effectRef>
          <a:fontRef idx="minor">
            <a:schemeClr val="dk1"/>
          </a:fontRef>
        </p:style>
        <p:txBody>
          <a:bodyPr wrap="square" lIns="82945" tIns="41473" rIns="82945" bIns="41473">
            <a:spAutoFit/>
          </a:bodyPr>
          <a:lstStyle/>
          <a:p>
            <a:pPr algn="just"/>
            <a:r>
              <a:rPr lang="es-CO" dirty="0">
                <a:latin typeface="Arial" pitchFamily="34" charset="0"/>
                <a:cs typeface="Arial" pitchFamily="34" charset="0"/>
              </a:rPr>
              <a:t>El Sistema General de Riesgos Laborales es el conjunto de entidades públicas y privadas, normas y procedimientos, destinados a prevenir, proteger y atender a los trabajadores de los efectos de las enfermedades y los accidentes que pueden ocurrirles con ocasión o como consecuencia del trabajo que desarrollan</a:t>
            </a:r>
            <a:r>
              <a:rPr lang="es-CO" dirty="0" smtClean="0">
                <a:latin typeface="Arial" pitchFamily="34" charset="0"/>
                <a:cs typeface="Arial" pitchFamily="34" charset="0"/>
              </a:rPr>
              <a:t>”.</a:t>
            </a:r>
            <a:endParaRPr lang="es-CO" dirty="0">
              <a:latin typeface="Arial" pitchFamily="34" charset="0"/>
              <a:cs typeface="Arial"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7922" y="1795891"/>
            <a:ext cx="4842650" cy="4768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8451607"/>
      </p:ext>
    </p:extLst>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48902" y="248648"/>
            <a:ext cx="7903417" cy="945530"/>
          </a:xfrm>
          <a:prstGeom prst="rect">
            <a:avLst/>
          </a:prstGeom>
          <a:noFill/>
        </p:spPr>
        <p:txBody>
          <a:bodyPr wrap="square" lIns="82945" tIns="41473" rIns="82945" bIns="41473" rtlCol="0">
            <a:spAutoFit/>
          </a:bodyPr>
          <a:lstStyle/>
          <a:p>
            <a:pPr algn="ctr"/>
            <a:r>
              <a:rPr lang="es-CO" sz="2800" b="1" dirty="0">
                <a:latin typeface="Arial" pitchFamily="34" charset="0"/>
                <a:cs typeface="Arial" pitchFamily="34" charset="0"/>
              </a:rPr>
              <a:t>TARIFAS DEL MONOTRIBUTO Y SU </a:t>
            </a:r>
            <a:r>
              <a:rPr lang="es-CO" sz="2800" b="1" dirty="0" smtClean="0">
                <a:latin typeface="Arial" pitchFamily="34" charset="0"/>
                <a:cs typeface="Arial" pitchFamily="34" charset="0"/>
              </a:rPr>
              <a:t>DESTINACIÓN - </a:t>
            </a:r>
            <a:r>
              <a:rPr lang="es-CO" sz="2800" b="1" dirty="0">
                <a:solidFill>
                  <a:srgbClr val="FF0000"/>
                </a:solidFill>
                <a:latin typeface="Arial" pitchFamily="34" charset="0"/>
                <a:cs typeface="Arial" pitchFamily="34" charset="0"/>
              </a:rPr>
              <a:t>BEPS</a:t>
            </a:r>
          </a:p>
        </p:txBody>
      </p:sp>
      <p:graphicFrame>
        <p:nvGraphicFramePr>
          <p:cNvPr id="4" name="3 Tabla"/>
          <p:cNvGraphicFramePr>
            <a:graphicFrameLocks noGrp="1"/>
          </p:cNvGraphicFramePr>
          <p:nvPr>
            <p:extLst>
              <p:ext uri="{D42A27DB-BD31-4B8C-83A1-F6EECF244321}">
                <p14:modId xmlns:p14="http://schemas.microsoft.com/office/powerpoint/2010/main" val="3296872915"/>
              </p:ext>
            </p:extLst>
          </p:nvPr>
        </p:nvGraphicFramePr>
        <p:xfrm>
          <a:off x="251520" y="1712105"/>
          <a:ext cx="8360640" cy="4037321"/>
        </p:xfrm>
        <a:graphic>
          <a:graphicData uri="http://schemas.openxmlformats.org/drawingml/2006/table">
            <a:tbl>
              <a:tblPr firstRow="1" bandRow="1">
                <a:tableStyleId>{F5AB1C69-6EDB-4FF4-983F-18BD219EF322}</a:tableStyleId>
              </a:tblPr>
              <a:tblGrid>
                <a:gridCol w="1094023"/>
                <a:gridCol w="1122813"/>
                <a:gridCol w="1122813"/>
                <a:gridCol w="2234111"/>
                <a:gridCol w="1393440"/>
                <a:gridCol w="1393440"/>
              </a:tblGrid>
              <a:tr h="769483">
                <a:tc rowSpan="2">
                  <a:txBody>
                    <a:bodyPr/>
                    <a:lstStyle/>
                    <a:p>
                      <a:pPr algn="ctr"/>
                      <a:r>
                        <a:rPr lang="es-CO" sz="1800" dirty="0" smtClean="0"/>
                        <a:t>CATEGORI</a:t>
                      </a:r>
                      <a:endParaRPr lang="es-CO" sz="1800" dirty="0">
                        <a:latin typeface="Arial" pitchFamily="34" charset="0"/>
                        <a:cs typeface="Arial" pitchFamily="34" charset="0"/>
                      </a:endParaRPr>
                    </a:p>
                  </a:txBody>
                  <a:tcPr marL="82944" marR="82944" marT="41476" marB="41476" anchor="ctr"/>
                </a:tc>
                <a:tc gridSpan="2">
                  <a:txBody>
                    <a:bodyPr/>
                    <a:lstStyle/>
                    <a:p>
                      <a:pPr algn="ctr"/>
                      <a:r>
                        <a:rPr lang="es-CO" sz="1800" dirty="0" smtClean="0"/>
                        <a:t>INGRSOS BRUTOS ANUALES</a:t>
                      </a:r>
                      <a:endParaRPr lang="es-CO" sz="1800" dirty="0">
                        <a:latin typeface="Arial" pitchFamily="34" charset="0"/>
                        <a:cs typeface="Arial" pitchFamily="34" charset="0"/>
                      </a:endParaRPr>
                    </a:p>
                  </a:txBody>
                  <a:tcPr marL="82944" marR="82944" marT="41476" marB="41476" anchor="ctr"/>
                </a:tc>
                <a:tc hMerge="1">
                  <a:txBody>
                    <a:bodyPr/>
                    <a:lstStyle/>
                    <a:p>
                      <a:endParaRPr lang="es-CO"/>
                    </a:p>
                  </a:txBody>
                  <a:tcPr/>
                </a:tc>
                <a:tc rowSpan="2">
                  <a:txBody>
                    <a:bodyPr/>
                    <a:lstStyle/>
                    <a:p>
                      <a:pPr algn="ctr"/>
                      <a:r>
                        <a:rPr lang="es-CO" sz="1800" dirty="0" smtClean="0"/>
                        <a:t>VALOR ANUAL A PAGAR POR CONCEPTO DE MONOTRIBUTO</a:t>
                      </a:r>
                      <a:endParaRPr lang="es-CO" sz="1800" b="1" dirty="0">
                        <a:solidFill>
                          <a:schemeClr val="lt1"/>
                        </a:solidFill>
                        <a:latin typeface="Arial" pitchFamily="34" charset="0"/>
                        <a:ea typeface="+mn-ea"/>
                        <a:cs typeface="Arial" pitchFamily="34" charset="0"/>
                      </a:endParaRPr>
                    </a:p>
                  </a:txBody>
                  <a:tcPr marL="82944" marR="82944" marT="41476" marB="41476" anchor="ctr"/>
                </a:tc>
                <a:tc rowSpan="2">
                  <a:txBody>
                    <a:bodyPr/>
                    <a:lstStyle/>
                    <a:p>
                      <a:pPr algn="ctr"/>
                      <a:r>
                        <a:rPr lang="es-CO" sz="1800" dirty="0" smtClean="0"/>
                        <a:t>COMPONENTE DEL IMPUESTO</a:t>
                      </a:r>
                      <a:endParaRPr lang="es-CO" sz="1800" b="1" dirty="0">
                        <a:solidFill>
                          <a:schemeClr val="lt1"/>
                        </a:solidFill>
                        <a:latin typeface="Arial" pitchFamily="34" charset="0"/>
                        <a:ea typeface="+mn-ea"/>
                        <a:cs typeface="Arial" pitchFamily="34" charset="0"/>
                      </a:endParaRPr>
                    </a:p>
                  </a:txBody>
                  <a:tcPr marL="82944" marR="82944" marT="41476" marB="41476" anchor="ctr"/>
                </a:tc>
                <a:tc rowSpan="2">
                  <a:txBody>
                    <a:bodyPr/>
                    <a:lstStyle/>
                    <a:p>
                      <a:pPr algn="ctr"/>
                      <a:r>
                        <a:rPr lang="es-CO" sz="1800" dirty="0" smtClean="0"/>
                        <a:t>COMPONENTE DEL APORTE BEPS (Ahorro para la vejez)</a:t>
                      </a:r>
                      <a:endParaRPr lang="es-CO" sz="1800" dirty="0">
                        <a:latin typeface="Arial" pitchFamily="34" charset="0"/>
                        <a:cs typeface="Arial" pitchFamily="34" charset="0"/>
                      </a:endParaRPr>
                    </a:p>
                  </a:txBody>
                  <a:tcPr marL="82944" marR="82944" marT="41476" marB="41476" anchor="ctr"/>
                </a:tc>
              </a:tr>
              <a:tr h="769483">
                <a:tc vMerge="1">
                  <a:txBody>
                    <a:bodyPr/>
                    <a:lstStyle/>
                    <a:p>
                      <a:endParaRPr lang="es-CO" sz="1400" dirty="0">
                        <a:latin typeface="Arial" pitchFamily="34" charset="0"/>
                        <a:cs typeface="Arial" pitchFamily="34" charset="0"/>
                      </a:endParaRPr>
                    </a:p>
                  </a:txBody>
                  <a:tcPr/>
                </a:tc>
                <a:tc>
                  <a:txBody>
                    <a:bodyPr/>
                    <a:lstStyle/>
                    <a:p>
                      <a:pPr algn="ctr"/>
                      <a:r>
                        <a:rPr lang="es-CO" sz="1800" dirty="0" smtClean="0"/>
                        <a:t>MINIMO</a:t>
                      </a:r>
                      <a:endParaRPr lang="es-CO" sz="1800" b="1" dirty="0">
                        <a:latin typeface="Arial" pitchFamily="34" charset="0"/>
                        <a:cs typeface="Arial" pitchFamily="34" charset="0"/>
                      </a:endParaRPr>
                    </a:p>
                  </a:txBody>
                  <a:tcPr marL="82944" marR="82944" marT="41476" marB="41476" anchor="ctr"/>
                </a:tc>
                <a:tc>
                  <a:txBody>
                    <a:bodyPr/>
                    <a:lstStyle/>
                    <a:p>
                      <a:pPr algn="ctr"/>
                      <a:r>
                        <a:rPr lang="es-CO" sz="1800" dirty="0" smtClean="0"/>
                        <a:t>MAXIMO</a:t>
                      </a:r>
                      <a:endParaRPr lang="es-CO" sz="1800" b="1" dirty="0">
                        <a:latin typeface="Arial" pitchFamily="34" charset="0"/>
                        <a:cs typeface="Arial" pitchFamily="34" charset="0"/>
                      </a:endParaRPr>
                    </a:p>
                  </a:txBody>
                  <a:tcPr marL="82944" marR="82944" marT="41476" marB="41476" anchor="ctr"/>
                </a:tc>
                <a:tc vMerge="1">
                  <a:txBody>
                    <a:bodyPr/>
                    <a:lstStyle/>
                    <a:p>
                      <a:endParaRPr lang="es-CO" sz="1400" b="1" dirty="0">
                        <a:solidFill>
                          <a:schemeClr val="lt1"/>
                        </a:solidFill>
                        <a:latin typeface="Arial" pitchFamily="34" charset="0"/>
                        <a:ea typeface="+mn-ea"/>
                        <a:cs typeface="Arial" pitchFamily="34" charset="0"/>
                      </a:endParaRPr>
                    </a:p>
                  </a:txBody>
                  <a:tcPr/>
                </a:tc>
                <a:tc vMerge="1">
                  <a:txBody>
                    <a:bodyPr/>
                    <a:lstStyle/>
                    <a:p>
                      <a:endParaRPr lang="es-CO" sz="1400" b="1" dirty="0">
                        <a:solidFill>
                          <a:schemeClr val="lt1"/>
                        </a:solidFill>
                        <a:latin typeface="Arial" pitchFamily="34" charset="0"/>
                        <a:ea typeface="+mn-ea"/>
                        <a:cs typeface="Arial" pitchFamily="34" charset="0"/>
                      </a:endParaRPr>
                    </a:p>
                  </a:txBody>
                  <a:tcPr/>
                </a:tc>
                <a:tc vMerge="1">
                  <a:txBody>
                    <a:bodyPr/>
                    <a:lstStyle/>
                    <a:p>
                      <a:endParaRPr lang="es-CO" sz="1400" dirty="0">
                        <a:latin typeface="Arial" pitchFamily="34" charset="0"/>
                        <a:cs typeface="Arial" pitchFamily="34" charset="0"/>
                      </a:endParaRPr>
                    </a:p>
                  </a:txBody>
                  <a:tcPr/>
                </a:tc>
              </a:tr>
              <a:tr h="769483">
                <a:tc>
                  <a:txBody>
                    <a:bodyPr/>
                    <a:lstStyle/>
                    <a:p>
                      <a:pPr algn="ctr"/>
                      <a:r>
                        <a:rPr lang="es-CO" sz="1800" dirty="0" smtClean="0"/>
                        <a:t>A</a:t>
                      </a:r>
                      <a:endParaRPr lang="es-CO" sz="1800" b="1" dirty="0">
                        <a:latin typeface="Arial" pitchFamily="34" charset="0"/>
                        <a:cs typeface="Arial" pitchFamily="34" charset="0"/>
                      </a:endParaRPr>
                    </a:p>
                  </a:txBody>
                  <a:tcPr marL="82944" marR="82944" marT="41476" marB="41476" anchor="ctr"/>
                </a:tc>
                <a:tc>
                  <a:txBody>
                    <a:bodyPr/>
                    <a:lstStyle/>
                    <a:p>
                      <a:r>
                        <a:rPr lang="es-CO" sz="1800" dirty="0" smtClean="0"/>
                        <a:t>1.400</a:t>
                      </a:r>
                      <a:endParaRPr lang="es-CO" sz="1800" b="1" dirty="0">
                        <a:latin typeface="Arial" pitchFamily="34" charset="0"/>
                        <a:cs typeface="Arial" pitchFamily="34" charset="0"/>
                      </a:endParaRPr>
                    </a:p>
                  </a:txBody>
                  <a:tcPr marL="82944" marR="82944" marT="41476" marB="41476" anchor="ctr"/>
                </a:tc>
                <a:tc>
                  <a:txBody>
                    <a:bodyPr/>
                    <a:lstStyle/>
                    <a:p>
                      <a:r>
                        <a:rPr lang="es-CO" sz="1800" dirty="0" smtClean="0"/>
                        <a:t>2.100</a:t>
                      </a:r>
                      <a:endParaRPr lang="es-CO" sz="1800" b="1" dirty="0">
                        <a:latin typeface="Arial" pitchFamily="34" charset="0"/>
                        <a:cs typeface="Arial" pitchFamily="34" charset="0"/>
                      </a:endParaRPr>
                    </a:p>
                  </a:txBody>
                  <a:tcPr marL="82944" marR="82944" marT="41476" marB="41476" anchor="ctr"/>
                </a:tc>
                <a:tc>
                  <a:txBody>
                    <a:bodyPr/>
                    <a:lstStyle/>
                    <a:p>
                      <a:pPr algn="ctr"/>
                      <a:r>
                        <a:rPr lang="es-CO" sz="1800" dirty="0" smtClean="0"/>
                        <a:t>16</a:t>
                      </a:r>
                      <a:endParaRPr lang="es-CO" sz="1800" b="1" dirty="0">
                        <a:solidFill>
                          <a:schemeClr val="tx1"/>
                        </a:solidFill>
                        <a:latin typeface="Arial" pitchFamily="34" charset="0"/>
                        <a:ea typeface="+mn-ea"/>
                        <a:cs typeface="Arial" pitchFamily="34" charset="0"/>
                      </a:endParaRPr>
                    </a:p>
                  </a:txBody>
                  <a:tcPr marL="82944" marR="82944" marT="41476" marB="41476" anchor="ctr"/>
                </a:tc>
                <a:tc>
                  <a:txBody>
                    <a:bodyPr/>
                    <a:lstStyle/>
                    <a:p>
                      <a:pPr algn="ctr"/>
                      <a:r>
                        <a:rPr lang="es-CO" sz="1800" dirty="0" smtClean="0"/>
                        <a:t>12</a:t>
                      </a:r>
                      <a:endParaRPr lang="es-CO" sz="1800" b="1" dirty="0">
                        <a:solidFill>
                          <a:schemeClr val="tx1"/>
                        </a:solidFill>
                        <a:latin typeface="Arial" pitchFamily="34" charset="0"/>
                        <a:ea typeface="+mn-ea"/>
                        <a:cs typeface="Arial" pitchFamily="34" charset="0"/>
                      </a:endParaRPr>
                    </a:p>
                  </a:txBody>
                  <a:tcPr marL="82944" marR="82944" marT="41476" marB="41476" anchor="ctr"/>
                </a:tc>
                <a:tc>
                  <a:txBody>
                    <a:bodyPr/>
                    <a:lstStyle/>
                    <a:p>
                      <a:pPr algn="ctr"/>
                      <a:r>
                        <a:rPr lang="es-CO" sz="1800" dirty="0" smtClean="0"/>
                        <a:t>4</a:t>
                      </a:r>
                      <a:endParaRPr lang="es-CO" sz="1800" b="1" dirty="0">
                        <a:solidFill>
                          <a:schemeClr val="tx1"/>
                        </a:solidFill>
                        <a:latin typeface="Arial" pitchFamily="34" charset="0"/>
                        <a:cs typeface="Arial" pitchFamily="34" charset="0"/>
                      </a:endParaRPr>
                    </a:p>
                  </a:txBody>
                  <a:tcPr marL="82944" marR="82944" marT="41476" marB="41476" anchor="ctr"/>
                </a:tc>
              </a:tr>
              <a:tr h="769483">
                <a:tc>
                  <a:txBody>
                    <a:bodyPr/>
                    <a:lstStyle/>
                    <a:p>
                      <a:pPr algn="ctr"/>
                      <a:r>
                        <a:rPr lang="es-CO" sz="1800" dirty="0" smtClean="0"/>
                        <a:t>B</a:t>
                      </a:r>
                      <a:endParaRPr lang="es-CO" sz="1800" b="1" dirty="0">
                        <a:latin typeface="Arial" pitchFamily="34" charset="0"/>
                        <a:cs typeface="Arial" pitchFamily="34" charset="0"/>
                      </a:endParaRPr>
                    </a:p>
                  </a:txBody>
                  <a:tcPr marL="82944" marR="82944" marT="41476" marB="41476" anchor="ctr"/>
                </a:tc>
                <a:tc>
                  <a:txBody>
                    <a:bodyPr/>
                    <a:lstStyle/>
                    <a:p>
                      <a:r>
                        <a:rPr lang="es-CO" sz="1800" dirty="0" smtClean="0"/>
                        <a:t>2.100</a:t>
                      </a:r>
                      <a:endParaRPr lang="es-CO" sz="1800" b="1" dirty="0">
                        <a:latin typeface="Arial" pitchFamily="34" charset="0"/>
                        <a:cs typeface="Arial" pitchFamily="34" charset="0"/>
                      </a:endParaRPr>
                    </a:p>
                  </a:txBody>
                  <a:tcPr marL="82944" marR="82944" marT="41476" marB="41476" anchor="ctr"/>
                </a:tc>
                <a:tc>
                  <a:txBody>
                    <a:bodyPr/>
                    <a:lstStyle/>
                    <a:p>
                      <a:r>
                        <a:rPr lang="es-CO" sz="1800" dirty="0" smtClean="0"/>
                        <a:t>2.800</a:t>
                      </a:r>
                      <a:endParaRPr lang="es-CO" sz="1800" b="1" dirty="0">
                        <a:latin typeface="Arial" pitchFamily="34" charset="0"/>
                        <a:cs typeface="Arial" pitchFamily="34" charset="0"/>
                      </a:endParaRPr>
                    </a:p>
                  </a:txBody>
                  <a:tcPr marL="82944" marR="82944" marT="41476" marB="41476" anchor="ctr"/>
                </a:tc>
                <a:tc>
                  <a:txBody>
                    <a:bodyPr/>
                    <a:lstStyle/>
                    <a:p>
                      <a:pPr algn="ctr"/>
                      <a:r>
                        <a:rPr lang="es-CO" sz="1800" dirty="0" smtClean="0"/>
                        <a:t>24</a:t>
                      </a:r>
                      <a:endParaRPr lang="es-CO" sz="1800" b="1" dirty="0">
                        <a:solidFill>
                          <a:schemeClr val="tx1"/>
                        </a:solidFill>
                        <a:latin typeface="Arial" pitchFamily="34" charset="0"/>
                        <a:ea typeface="+mn-ea"/>
                        <a:cs typeface="Arial" pitchFamily="34" charset="0"/>
                      </a:endParaRPr>
                    </a:p>
                  </a:txBody>
                  <a:tcPr marL="82944" marR="82944" marT="41476" marB="41476" anchor="ctr"/>
                </a:tc>
                <a:tc>
                  <a:txBody>
                    <a:bodyPr/>
                    <a:lstStyle/>
                    <a:p>
                      <a:pPr algn="ctr"/>
                      <a:r>
                        <a:rPr lang="es-CO" sz="1800" dirty="0" smtClean="0"/>
                        <a:t>19</a:t>
                      </a:r>
                      <a:endParaRPr lang="es-CO" sz="1800" b="1" dirty="0">
                        <a:solidFill>
                          <a:schemeClr val="tx1"/>
                        </a:solidFill>
                        <a:latin typeface="Arial" pitchFamily="34" charset="0"/>
                        <a:ea typeface="+mn-ea"/>
                        <a:cs typeface="Arial" pitchFamily="34" charset="0"/>
                      </a:endParaRPr>
                    </a:p>
                  </a:txBody>
                  <a:tcPr marL="82944" marR="82944" marT="41476" marB="41476" anchor="ctr"/>
                </a:tc>
                <a:tc>
                  <a:txBody>
                    <a:bodyPr/>
                    <a:lstStyle/>
                    <a:p>
                      <a:pPr algn="ctr"/>
                      <a:r>
                        <a:rPr lang="es-CO" sz="1800" dirty="0" smtClean="0"/>
                        <a:t>5</a:t>
                      </a:r>
                      <a:endParaRPr lang="es-CO" sz="1800" b="1" dirty="0">
                        <a:solidFill>
                          <a:schemeClr val="tx1"/>
                        </a:solidFill>
                        <a:latin typeface="Arial" pitchFamily="34" charset="0"/>
                        <a:cs typeface="Arial" pitchFamily="34" charset="0"/>
                      </a:endParaRPr>
                    </a:p>
                  </a:txBody>
                  <a:tcPr marL="82944" marR="82944" marT="41476" marB="41476" anchor="ctr"/>
                </a:tc>
              </a:tr>
              <a:tr h="769483">
                <a:tc>
                  <a:txBody>
                    <a:bodyPr/>
                    <a:lstStyle/>
                    <a:p>
                      <a:pPr algn="ctr"/>
                      <a:r>
                        <a:rPr lang="es-CO" sz="1800" dirty="0" smtClean="0"/>
                        <a:t>C</a:t>
                      </a:r>
                      <a:endParaRPr lang="es-CO" sz="1800" b="1" dirty="0">
                        <a:latin typeface="Arial" pitchFamily="34" charset="0"/>
                        <a:cs typeface="Arial" pitchFamily="34" charset="0"/>
                      </a:endParaRPr>
                    </a:p>
                  </a:txBody>
                  <a:tcPr marL="82944" marR="82944" marT="41476" marB="41476" anchor="ctr"/>
                </a:tc>
                <a:tc>
                  <a:txBody>
                    <a:bodyPr/>
                    <a:lstStyle/>
                    <a:p>
                      <a:r>
                        <a:rPr lang="es-CO" sz="1800" dirty="0" smtClean="0"/>
                        <a:t>2.800</a:t>
                      </a:r>
                      <a:endParaRPr lang="es-CO" sz="1800" b="1" dirty="0">
                        <a:latin typeface="Arial" pitchFamily="34" charset="0"/>
                        <a:cs typeface="Arial" pitchFamily="34" charset="0"/>
                      </a:endParaRPr>
                    </a:p>
                  </a:txBody>
                  <a:tcPr marL="82944" marR="82944" marT="41476" marB="41476" anchor="ctr"/>
                </a:tc>
                <a:tc>
                  <a:txBody>
                    <a:bodyPr/>
                    <a:lstStyle/>
                    <a:p>
                      <a:r>
                        <a:rPr lang="es-CO" sz="1800" dirty="0" smtClean="0"/>
                        <a:t>3.500</a:t>
                      </a:r>
                      <a:endParaRPr lang="es-CO" sz="1800" b="1" dirty="0">
                        <a:latin typeface="Arial" pitchFamily="34" charset="0"/>
                        <a:cs typeface="Arial" pitchFamily="34" charset="0"/>
                      </a:endParaRPr>
                    </a:p>
                  </a:txBody>
                  <a:tcPr marL="82944" marR="82944" marT="41476" marB="41476" anchor="ctr"/>
                </a:tc>
                <a:tc>
                  <a:txBody>
                    <a:bodyPr/>
                    <a:lstStyle/>
                    <a:p>
                      <a:pPr algn="ctr"/>
                      <a:r>
                        <a:rPr lang="es-CO" sz="1800" dirty="0" smtClean="0"/>
                        <a:t>32</a:t>
                      </a:r>
                      <a:endParaRPr lang="es-CO" sz="1800" b="1" dirty="0">
                        <a:solidFill>
                          <a:schemeClr val="tx1"/>
                        </a:solidFill>
                        <a:latin typeface="Arial" pitchFamily="34" charset="0"/>
                        <a:ea typeface="+mn-ea"/>
                        <a:cs typeface="Arial" pitchFamily="34" charset="0"/>
                      </a:endParaRPr>
                    </a:p>
                  </a:txBody>
                  <a:tcPr marL="82944" marR="82944" marT="41476" marB="41476" anchor="ctr"/>
                </a:tc>
                <a:tc>
                  <a:txBody>
                    <a:bodyPr/>
                    <a:lstStyle/>
                    <a:p>
                      <a:pPr algn="ctr"/>
                      <a:r>
                        <a:rPr lang="es-CO" sz="1800" dirty="0" smtClean="0"/>
                        <a:t>26</a:t>
                      </a:r>
                      <a:endParaRPr lang="es-CO" sz="1800" b="1" dirty="0">
                        <a:solidFill>
                          <a:schemeClr val="tx1"/>
                        </a:solidFill>
                        <a:latin typeface="Arial" pitchFamily="34" charset="0"/>
                        <a:ea typeface="+mn-ea"/>
                        <a:cs typeface="Arial" pitchFamily="34" charset="0"/>
                      </a:endParaRPr>
                    </a:p>
                  </a:txBody>
                  <a:tcPr marL="82944" marR="82944" marT="41476" marB="41476" anchor="ctr"/>
                </a:tc>
                <a:tc>
                  <a:txBody>
                    <a:bodyPr/>
                    <a:lstStyle/>
                    <a:p>
                      <a:pPr algn="ctr"/>
                      <a:r>
                        <a:rPr lang="es-CO" sz="1800" dirty="0" smtClean="0"/>
                        <a:t>6</a:t>
                      </a:r>
                      <a:endParaRPr lang="es-CO" sz="1800" b="1" dirty="0">
                        <a:solidFill>
                          <a:schemeClr val="tx1"/>
                        </a:solidFill>
                        <a:latin typeface="Arial" pitchFamily="34" charset="0"/>
                        <a:cs typeface="Arial" pitchFamily="34" charset="0"/>
                      </a:endParaRPr>
                    </a:p>
                  </a:txBody>
                  <a:tcPr marL="82944" marR="82944" marT="41476" marB="41476" anchor="ctr"/>
                </a:tc>
              </a:tr>
            </a:tbl>
          </a:graphicData>
        </a:graphic>
      </p:graphicFrame>
      <p:sp>
        <p:nvSpPr>
          <p:cNvPr id="5" name="4 Rectángulo"/>
          <p:cNvSpPr/>
          <p:nvPr/>
        </p:nvSpPr>
        <p:spPr>
          <a:xfrm>
            <a:off x="979537" y="5945458"/>
            <a:ext cx="7772782" cy="360755"/>
          </a:xfrm>
          <a:prstGeom prst="rect">
            <a:avLst/>
          </a:prstGeom>
        </p:spPr>
        <p:txBody>
          <a:bodyPr wrap="square" lIns="82945" tIns="41473" rIns="82945" bIns="41473">
            <a:spAutoFit/>
          </a:bodyPr>
          <a:lstStyle/>
          <a:p>
            <a:r>
              <a:rPr lang="es-CO" b="1" dirty="0"/>
              <a:t>Valor de UVT $31.859;Resolución DIAN No. 71 de 21 de noviembre de 2016</a:t>
            </a:r>
          </a:p>
        </p:txBody>
      </p:sp>
    </p:spTree>
    <p:extLst>
      <p:ext uri="{BB962C8B-B14F-4D97-AF65-F5344CB8AC3E}">
        <p14:creationId xmlns:p14="http://schemas.microsoft.com/office/powerpoint/2010/main" val="3601111561"/>
      </p:ext>
    </p:extLst>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48903" y="44624"/>
            <a:ext cx="6963457" cy="945530"/>
          </a:xfrm>
          <a:prstGeom prst="rect">
            <a:avLst/>
          </a:prstGeom>
          <a:noFill/>
        </p:spPr>
        <p:txBody>
          <a:bodyPr wrap="square" lIns="82945" tIns="41473" rIns="82945" bIns="41473" rtlCol="0">
            <a:spAutoFit/>
          </a:bodyPr>
          <a:lstStyle/>
          <a:p>
            <a:pPr algn="ctr"/>
            <a:r>
              <a:rPr lang="es-CO" sz="2800" b="1" dirty="0">
                <a:solidFill>
                  <a:schemeClr val="accent3">
                    <a:lumMod val="75000"/>
                  </a:schemeClr>
                </a:solidFill>
                <a:latin typeface="Arial" pitchFamily="34" charset="0"/>
                <a:cs typeface="Arial" pitchFamily="34" charset="0"/>
              </a:rPr>
              <a:t>TARIFAS DEL MONOTRIBUTO Y SU DESTINACION </a:t>
            </a:r>
            <a:r>
              <a:rPr lang="es-CO" sz="2800" b="1" dirty="0" smtClean="0">
                <a:solidFill>
                  <a:schemeClr val="accent3">
                    <a:lumMod val="75000"/>
                  </a:schemeClr>
                </a:solidFill>
                <a:latin typeface="Arial" pitchFamily="34" charset="0"/>
                <a:cs typeface="Arial" pitchFamily="34" charset="0"/>
              </a:rPr>
              <a:t>- </a:t>
            </a:r>
            <a:r>
              <a:rPr lang="es-CO" sz="2800" b="1" dirty="0" smtClean="0">
                <a:solidFill>
                  <a:srgbClr val="FF0000"/>
                </a:solidFill>
                <a:latin typeface="Arial" pitchFamily="34" charset="0"/>
                <a:cs typeface="Arial" pitchFamily="34" charset="0"/>
              </a:rPr>
              <a:t>ARL</a:t>
            </a:r>
            <a:endParaRPr lang="es-CO" sz="2800" b="1" dirty="0">
              <a:solidFill>
                <a:srgbClr val="FF0000"/>
              </a:solidFill>
              <a:latin typeface="Arial" pitchFamily="34" charset="0"/>
              <a:cs typeface="Arial" pitchFamily="34" charset="0"/>
            </a:endParaRPr>
          </a:p>
        </p:txBody>
      </p:sp>
      <p:graphicFrame>
        <p:nvGraphicFramePr>
          <p:cNvPr id="4" name="3 Tabla"/>
          <p:cNvGraphicFramePr>
            <a:graphicFrameLocks noGrp="1"/>
          </p:cNvGraphicFramePr>
          <p:nvPr>
            <p:extLst>
              <p:ext uri="{D42A27DB-BD31-4B8C-83A1-F6EECF244321}">
                <p14:modId xmlns:p14="http://schemas.microsoft.com/office/powerpoint/2010/main" val="2551345043"/>
              </p:ext>
            </p:extLst>
          </p:nvPr>
        </p:nvGraphicFramePr>
        <p:xfrm>
          <a:off x="251521" y="1309777"/>
          <a:ext cx="8640960" cy="3847415"/>
        </p:xfrm>
        <a:graphic>
          <a:graphicData uri="http://schemas.openxmlformats.org/drawingml/2006/table">
            <a:tbl>
              <a:tblPr firstRow="1" bandRow="1">
                <a:tableStyleId>{22838BEF-8BB2-4498-84A7-C5851F593DF1}</a:tableStyleId>
              </a:tblPr>
              <a:tblGrid>
                <a:gridCol w="1130704"/>
                <a:gridCol w="1160459"/>
                <a:gridCol w="1160459"/>
                <a:gridCol w="2309016"/>
                <a:gridCol w="1440161"/>
                <a:gridCol w="1440161"/>
              </a:tblGrid>
              <a:tr h="769483">
                <a:tc rowSpan="2">
                  <a:txBody>
                    <a:bodyPr/>
                    <a:lstStyle/>
                    <a:p>
                      <a:pPr algn="ctr"/>
                      <a:r>
                        <a:rPr lang="es-CO" sz="1800" dirty="0" smtClean="0"/>
                        <a:t>CATEGORIA</a:t>
                      </a:r>
                      <a:endParaRPr lang="es-CO" sz="1800" b="1" dirty="0">
                        <a:solidFill>
                          <a:srgbClr val="FF0000"/>
                        </a:solidFill>
                        <a:latin typeface="Arial" pitchFamily="34" charset="0"/>
                        <a:cs typeface="Arial" pitchFamily="34" charset="0"/>
                      </a:endParaRPr>
                    </a:p>
                  </a:txBody>
                  <a:tcPr marL="82944" marR="82944" marT="41476" marB="41476" anchor="ctr"/>
                </a:tc>
                <a:tc gridSpan="2">
                  <a:txBody>
                    <a:bodyPr/>
                    <a:lstStyle/>
                    <a:p>
                      <a:pPr algn="ctr"/>
                      <a:r>
                        <a:rPr lang="es-CO" sz="1800" dirty="0" smtClean="0"/>
                        <a:t>INGRSOS BRUTOS ANUALES</a:t>
                      </a:r>
                      <a:endParaRPr lang="es-CO" sz="1800" b="1" dirty="0">
                        <a:solidFill>
                          <a:srgbClr val="FF0000"/>
                        </a:solidFill>
                        <a:latin typeface="Arial" pitchFamily="34" charset="0"/>
                        <a:cs typeface="Arial" pitchFamily="34" charset="0"/>
                      </a:endParaRPr>
                    </a:p>
                  </a:txBody>
                  <a:tcPr marL="82944" marR="82944" marT="41476" marB="41476" anchor="ctr"/>
                </a:tc>
                <a:tc hMerge="1">
                  <a:txBody>
                    <a:bodyPr/>
                    <a:lstStyle/>
                    <a:p>
                      <a:endParaRPr lang="es-CO"/>
                    </a:p>
                  </a:txBody>
                  <a:tcPr/>
                </a:tc>
                <a:tc rowSpan="2">
                  <a:txBody>
                    <a:bodyPr/>
                    <a:lstStyle/>
                    <a:p>
                      <a:pPr algn="ctr"/>
                      <a:r>
                        <a:rPr lang="es-CO" sz="1800" dirty="0" smtClean="0"/>
                        <a:t>VALOR ANUAL A PAGAR POR CONCEPTO DE MONOTRIBUTO</a:t>
                      </a:r>
                      <a:endParaRPr lang="es-CO" sz="1800" b="1" dirty="0">
                        <a:solidFill>
                          <a:srgbClr val="FF0000"/>
                        </a:solidFill>
                        <a:latin typeface="Arial" pitchFamily="34" charset="0"/>
                        <a:ea typeface="+mn-ea"/>
                        <a:cs typeface="Arial" pitchFamily="34" charset="0"/>
                      </a:endParaRPr>
                    </a:p>
                  </a:txBody>
                  <a:tcPr marL="82944" marR="82944" marT="41476" marB="41476" anchor="ctr"/>
                </a:tc>
                <a:tc rowSpan="2">
                  <a:txBody>
                    <a:bodyPr/>
                    <a:lstStyle/>
                    <a:p>
                      <a:pPr algn="ctr"/>
                      <a:r>
                        <a:rPr lang="es-CO" sz="1800" dirty="0" smtClean="0"/>
                        <a:t>COMPONENTE DEL IMPUESTO</a:t>
                      </a:r>
                      <a:endParaRPr lang="es-CO" sz="1800" b="1" dirty="0">
                        <a:solidFill>
                          <a:srgbClr val="FF0000"/>
                        </a:solidFill>
                        <a:latin typeface="Arial" pitchFamily="34" charset="0"/>
                        <a:ea typeface="+mn-ea"/>
                        <a:cs typeface="Arial" pitchFamily="34" charset="0"/>
                      </a:endParaRPr>
                    </a:p>
                  </a:txBody>
                  <a:tcPr marL="82944" marR="82944" marT="41476" marB="41476" anchor="ctr"/>
                </a:tc>
                <a:tc rowSpan="2">
                  <a:txBody>
                    <a:bodyPr/>
                    <a:lstStyle/>
                    <a:p>
                      <a:pPr algn="ctr"/>
                      <a:r>
                        <a:rPr lang="es-CO" sz="1800" dirty="0" smtClean="0"/>
                        <a:t>COMPONENTE DEL APORTE ARL</a:t>
                      </a:r>
                      <a:endParaRPr lang="es-CO" sz="1800" b="1" dirty="0">
                        <a:solidFill>
                          <a:srgbClr val="FF0000"/>
                        </a:solidFill>
                        <a:latin typeface="Arial" pitchFamily="34" charset="0"/>
                        <a:cs typeface="Arial" pitchFamily="34" charset="0"/>
                      </a:endParaRPr>
                    </a:p>
                  </a:txBody>
                  <a:tcPr marL="82944" marR="82944" marT="41476" marB="41476" anchor="ctr"/>
                </a:tc>
              </a:tr>
              <a:tr h="769483">
                <a:tc vMerge="1">
                  <a:txBody>
                    <a:bodyPr/>
                    <a:lstStyle/>
                    <a:p>
                      <a:endParaRPr lang="es-CO" sz="1400" dirty="0">
                        <a:latin typeface="Arial" pitchFamily="34" charset="0"/>
                        <a:cs typeface="Arial" pitchFamily="34" charset="0"/>
                      </a:endParaRPr>
                    </a:p>
                  </a:txBody>
                  <a:tcPr/>
                </a:tc>
                <a:tc>
                  <a:txBody>
                    <a:bodyPr/>
                    <a:lstStyle/>
                    <a:p>
                      <a:pPr algn="ctr"/>
                      <a:r>
                        <a:rPr lang="es-CO" sz="1800" b="1" dirty="0" smtClean="0"/>
                        <a:t>MINIMO</a:t>
                      </a:r>
                      <a:endParaRPr lang="es-CO" sz="1800" b="1" dirty="0">
                        <a:solidFill>
                          <a:srgbClr val="FF0000"/>
                        </a:solidFill>
                        <a:latin typeface="Arial" pitchFamily="34" charset="0"/>
                        <a:cs typeface="Arial" pitchFamily="34" charset="0"/>
                      </a:endParaRPr>
                    </a:p>
                  </a:txBody>
                  <a:tcPr marL="82944" marR="82944" marT="41476" marB="41476" anchor="ctr"/>
                </a:tc>
                <a:tc>
                  <a:txBody>
                    <a:bodyPr/>
                    <a:lstStyle/>
                    <a:p>
                      <a:pPr algn="ctr"/>
                      <a:r>
                        <a:rPr lang="es-CO" sz="1800" b="1" dirty="0" smtClean="0"/>
                        <a:t>MAXIMO</a:t>
                      </a:r>
                      <a:endParaRPr lang="es-CO" sz="1800" b="1" dirty="0">
                        <a:solidFill>
                          <a:srgbClr val="FF0000"/>
                        </a:solidFill>
                        <a:latin typeface="Arial" pitchFamily="34" charset="0"/>
                        <a:cs typeface="Arial" pitchFamily="34" charset="0"/>
                      </a:endParaRPr>
                    </a:p>
                  </a:txBody>
                  <a:tcPr marL="82944" marR="82944" marT="41476" marB="41476" anchor="ctr"/>
                </a:tc>
                <a:tc vMerge="1">
                  <a:txBody>
                    <a:bodyPr/>
                    <a:lstStyle/>
                    <a:p>
                      <a:endParaRPr lang="es-CO" sz="1400" b="1" dirty="0">
                        <a:solidFill>
                          <a:schemeClr val="lt1"/>
                        </a:solidFill>
                        <a:latin typeface="Arial" pitchFamily="34" charset="0"/>
                        <a:ea typeface="+mn-ea"/>
                        <a:cs typeface="Arial" pitchFamily="34" charset="0"/>
                      </a:endParaRPr>
                    </a:p>
                  </a:txBody>
                  <a:tcPr/>
                </a:tc>
                <a:tc vMerge="1">
                  <a:txBody>
                    <a:bodyPr/>
                    <a:lstStyle/>
                    <a:p>
                      <a:endParaRPr lang="es-CO" sz="1400" b="1" dirty="0">
                        <a:solidFill>
                          <a:schemeClr val="lt1"/>
                        </a:solidFill>
                        <a:latin typeface="Arial" pitchFamily="34" charset="0"/>
                        <a:ea typeface="+mn-ea"/>
                        <a:cs typeface="Arial" pitchFamily="34" charset="0"/>
                      </a:endParaRPr>
                    </a:p>
                  </a:txBody>
                  <a:tcPr/>
                </a:tc>
                <a:tc vMerge="1">
                  <a:txBody>
                    <a:bodyPr/>
                    <a:lstStyle/>
                    <a:p>
                      <a:endParaRPr lang="es-CO" sz="1400" dirty="0">
                        <a:latin typeface="Arial" pitchFamily="34" charset="0"/>
                        <a:cs typeface="Arial" pitchFamily="34" charset="0"/>
                      </a:endParaRPr>
                    </a:p>
                  </a:txBody>
                  <a:tcPr/>
                </a:tc>
              </a:tr>
              <a:tr h="769483">
                <a:tc>
                  <a:txBody>
                    <a:bodyPr/>
                    <a:lstStyle/>
                    <a:p>
                      <a:pPr algn="ctr"/>
                      <a:r>
                        <a:rPr lang="es-CO" sz="1800" dirty="0" smtClean="0"/>
                        <a:t>A</a:t>
                      </a:r>
                      <a:endParaRPr lang="es-CO" sz="1800" b="1" dirty="0">
                        <a:latin typeface="Arial" pitchFamily="34" charset="0"/>
                        <a:cs typeface="Arial" pitchFamily="34" charset="0"/>
                      </a:endParaRPr>
                    </a:p>
                  </a:txBody>
                  <a:tcPr marL="82944" marR="82944" marT="41476" marB="41476" anchor="ctr"/>
                </a:tc>
                <a:tc>
                  <a:txBody>
                    <a:bodyPr/>
                    <a:lstStyle/>
                    <a:p>
                      <a:r>
                        <a:rPr lang="es-CO" sz="1800" dirty="0" smtClean="0"/>
                        <a:t>1.400</a:t>
                      </a:r>
                      <a:endParaRPr lang="es-CO" sz="1800" b="1" dirty="0">
                        <a:latin typeface="Arial" pitchFamily="34" charset="0"/>
                        <a:cs typeface="Arial" pitchFamily="34" charset="0"/>
                      </a:endParaRPr>
                    </a:p>
                  </a:txBody>
                  <a:tcPr marL="82944" marR="82944" marT="41476" marB="41476" anchor="ctr"/>
                </a:tc>
                <a:tc>
                  <a:txBody>
                    <a:bodyPr/>
                    <a:lstStyle/>
                    <a:p>
                      <a:r>
                        <a:rPr lang="es-CO" sz="1800" dirty="0" smtClean="0"/>
                        <a:t>2.100</a:t>
                      </a:r>
                      <a:endParaRPr lang="es-CO" sz="1800" b="1" dirty="0">
                        <a:latin typeface="Arial" pitchFamily="34" charset="0"/>
                        <a:cs typeface="Arial" pitchFamily="34" charset="0"/>
                      </a:endParaRPr>
                    </a:p>
                  </a:txBody>
                  <a:tcPr marL="82944" marR="82944" marT="41476" marB="41476" anchor="ctr"/>
                </a:tc>
                <a:tc>
                  <a:txBody>
                    <a:bodyPr/>
                    <a:lstStyle/>
                    <a:p>
                      <a:pPr algn="ctr"/>
                      <a:r>
                        <a:rPr lang="es-CO" sz="1800" dirty="0" smtClean="0"/>
                        <a:t>16</a:t>
                      </a:r>
                      <a:endParaRPr lang="es-CO" sz="1800" b="1" dirty="0">
                        <a:solidFill>
                          <a:schemeClr val="tx1"/>
                        </a:solidFill>
                        <a:latin typeface="Arial" pitchFamily="34" charset="0"/>
                        <a:ea typeface="+mn-ea"/>
                        <a:cs typeface="Arial" pitchFamily="34" charset="0"/>
                      </a:endParaRPr>
                    </a:p>
                  </a:txBody>
                  <a:tcPr marL="82944" marR="82944" marT="41476" marB="41476" anchor="ctr"/>
                </a:tc>
                <a:tc>
                  <a:txBody>
                    <a:bodyPr/>
                    <a:lstStyle/>
                    <a:p>
                      <a:pPr algn="ctr"/>
                      <a:r>
                        <a:rPr lang="es-CO" sz="1800" dirty="0" smtClean="0"/>
                        <a:t>14</a:t>
                      </a:r>
                      <a:endParaRPr lang="es-CO" sz="1800" b="1" dirty="0">
                        <a:solidFill>
                          <a:schemeClr val="tx1"/>
                        </a:solidFill>
                        <a:latin typeface="Arial" pitchFamily="34" charset="0"/>
                        <a:ea typeface="+mn-ea"/>
                        <a:cs typeface="Arial" pitchFamily="34" charset="0"/>
                      </a:endParaRPr>
                    </a:p>
                  </a:txBody>
                  <a:tcPr marL="82944" marR="82944" marT="41476" marB="41476" anchor="ctr"/>
                </a:tc>
                <a:tc>
                  <a:txBody>
                    <a:bodyPr/>
                    <a:lstStyle/>
                    <a:p>
                      <a:pPr algn="ctr"/>
                      <a:r>
                        <a:rPr lang="es-CO" sz="1800" dirty="0" smtClean="0"/>
                        <a:t>2</a:t>
                      </a:r>
                      <a:endParaRPr lang="es-CO" sz="1800" b="1" dirty="0">
                        <a:solidFill>
                          <a:schemeClr val="tx1"/>
                        </a:solidFill>
                        <a:latin typeface="Arial" pitchFamily="34" charset="0"/>
                        <a:cs typeface="Arial" pitchFamily="34" charset="0"/>
                      </a:endParaRPr>
                    </a:p>
                  </a:txBody>
                  <a:tcPr marL="82944" marR="82944" marT="41476" marB="41476" anchor="ctr"/>
                </a:tc>
              </a:tr>
              <a:tr h="769483">
                <a:tc>
                  <a:txBody>
                    <a:bodyPr/>
                    <a:lstStyle/>
                    <a:p>
                      <a:pPr algn="ctr"/>
                      <a:r>
                        <a:rPr lang="es-CO" sz="1800" dirty="0" smtClean="0"/>
                        <a:t>B</a:t>
                      </a:r>
                      <a:endParaRPr lang="es-CO" sz="1800" b="1" dirty="0">
                        <a:latin typeface="Arial" pitchFamily="34" charset="0"/>
                        <a:cs typeface="Arial" pitchFamily="34" charset="0"/>
                      </a:endParaRPr>
                    </a:p>
                  </a:txBody>
                  <a:tcPr marL="82944" marR="82944" marT="41476" marB="41476" anchor="ctr"/>
                </a:tc>
                <a:tc>
                  <a:txBody>
                    <a:bodyPr/>
                    <a:lstStyle/>
                    <a:p>
                      <a:r>
                        <a:rPr lang="es-CO" sz="1800" dirty="0" smtClean="0"/>
                        <a:t>2.100</a:t>
                      </a:r>
                      <a:endParaRPr lang="es-CO" sz="1800" b="1" dirty="0">
                        <a:latin typeface="Arial" pitchFamily="34" charset="0"/>
                        <a:cs typeface="Arial" pitchFamily="34" charset="0"/>
                      </a:endParaRPr>
                    </a:p>
                  </a:txBody>
                  <a:tcPr marL="82944" marR="82944" marT="41476" marB="41476" anchor="ctr"/>
                </a:tc>
                <a:tc>
                  <a:txBody>
                    <a:bodyPr/>
                    <a:lstStyle/>
                    <a:p>
                      <a:r>
                        <a:rPr lang="es-CO" sz="1800" dirty="0" smtClean="0"/>
                        <a:t>2.800</a:t>
                      </a:r>
                      <a:endParaRPr lang="es-CO" sz="1800" b="1" dirty="0">
                        <a:latin typeface="Arial" pitchFamily="34" charset="0"/>
                        <a:cs typeface="Arial" pitchFamily="34" charset="0"/>
                      </a:endParaRPr>
                    </a:p>
                  </a:txBody>
                  <a:tcPr marL="82944" marR="82944" marT="41476" marB="41476" anchor="ctr"/>
                </a:tc>
                <a:tc>
                  <a:txBody>
                    <a:bodyPr/>
                    <a:lstStyle/>
                    <a:p>
                      <a:pPr algn="ctr"/>
                      <a:r>
                        <a:rPr lang="es-CO" sz="1800" dirty="0" smtClean="0"/>
                        <a:t>24</a:t>
                      </a:r>
                      <a:endParaRPr lang="es-CO" sz="1800" b="1" dirty="0">
                        <a:solidFill>
                          <a:schemeClr val="tx1"/>
                        </a:solidFill>
                        <a:latin typeface="Arial" pitchFamily="34" charset="0"/>
                        <a:ea typeface="+mn-ea"/>
                        <a:cs typeface="Arial" pitchFamily="34" charset="0"/>
                      </a:endParaRPr>
                    </a:p>
                  </a:txBody>
                  <a:tcPr marL="82944" marR="82944" marT="41476" marB="41476" anchor="ctr"/>
                </a:tc>
                <a:tc>
                  <a:txBody>
                    <a:bodyPr/>
                    <a:lstStyle/>
                    <a:p>
                      <a:pPr algn="ctr"/>
                      <a:r>
                        <a:rPr lang="es-CO" sz="1800" dirty="0" smtClean="0"/>
                        <a:t>22</a:t>
                      </a:r>
                      <a:endParaRPr lang="es-CO" sz="1800" b="1" dirty="0">
                        <a:solidFill>
                          <a:schemeClr val="tx1"/>
                        </a:solidFill>
                        <a:latin typeface="Arial" pitchFamily="34" charset="0"/>
                        <a:ea typeface="+mn-ea"/>
                        <a:cs typeface="Arial" pitchFamily="34" charset="0"/>
                      </a:endParaRPr>
                    </a:p>
                  </a:txBody>
                  <a:tcPr marL="82944" marR="82944" marT="41476" marB="41476" anchor="ctr"/>
                </a:tc>
                <a:tc>
                  <a:txBody>
                    <a:bodyPr/>
                    <a:lstStyle/>
                    <a:p>
                      <a:pPr algn="ctr"/>
                      <a:r>
                        <a:rPr lang="es-CO" sz="1800" dirty="0" smtClean="0"/>
                        <a:t>2</a:t>
                      </a:r>
                      <a:endParaRPr lang="es-CO" sz="1800" b="1" dirty="0">
                        <a:solidFill>
                          <a:schemeClr val="tx1"/>
                        </a:solidFill>
                        <a:latin typeface="Arial" pitchFamily="34" charset="0"/>
                        <a:cs typeface="Arial" pitchFamily="34" charset="0"/>
                      </a:endParaRPr>
                    </a:p>
                  </a:txBody>
                  <a:tcPr marL="82944" marR="82944" marT="41476" marB="41476" anchor="ctr"/>
                </a:tc>
              </a:tr>
              <a:tr h="769483">
                <a:tc>
                  <a:txBody>
                    <a:bodyPr/>
                    <a:lstStyle/>
                    <a:p>
                      <a:pPr algn="ctr"/>
                      <a:r>
                        <a:rPr lang="es-CO" sz="1800" dirty="0" smtClean="0"/>
                        <a:t>C</a:t>
                      </a:r>
                      <a:endParaRPr lang="es-CO" sz="1800" b="1" dirty="0">
                        <a:latin typeface="Arial" pitchFamily="34" charset="0"/>
                        <a:cs typeface="Arial" pitchFamily="34" charset="0"/>
                      </a:endParaRPr>
                    </a:p>
                  </a:txBody>
                  <a:tcPr marL="82944" marR="82944" marT="41476" marB="41476" anchor="ctr"/>
                </a:tc>
                <a:tc>
                  <a:txBody>
                    <a:bodyPr/>
                    <a:lstStyle/>
                    <a:p>
                      <a:r>
                        <a:rPr lang="es-CO" sz="1800" dirty="0" smtClean="0"/>
                        <a:t>2.800</a:t>
                      </a:r>
                      <a:endParaRPr lang="es-CO" sz="1800" b="1" dirty="0">
                        <a:latin typeface="Arial" pitchFamily="34" charset="0"/>
                        <a:cs typeface="Arial" pitchFamily="34" charset="0"/>
                      </a:endParaRPr>
                    </a:p>
                  </a:txBody>
                  <a:tcPr marL="82944" marR="82944" marT="41476" marB="41476" anchor="ctr"/>
                </a:tc>
                <a:tc>
                  <a:txBody>
                    <a:bodyPr/>
                    <a:lstStyle/>
                    <a:p>
                      <a:r>
                        <a:rPr lang="es-CO" sz="1800" dirty="0" smtClean="0"/>
                        <a:t>3.500</a:t>
                      </a:r>
                      <a:endParaRPr lang="es-CO" sz="1800" b="1" dirty="0">
                        <a:latin typeface="Arial" pitchFamily="34" charset="0"/>
                        <a:cs typeface="Arial" pitchFamily="34" charset="0"/>
                      </a:endParaRPr>
                    </a:p>
                  </a:txBody>
                  <a:tcPr marL="82944" marR="82944" marT="41476" marB="41476" anchor="ctr"/>
                </a:tc>
                <a:tc>
                  <a:txBody>
                    <a:bodyPr/>
                    <a:lstStyle/>
                    <a:p>
                      <a:pPr algn="ctr"/>
                      <a:r>
                        <a:rPr lang="es-CO" sz="1800" dirty="0" smtClean="0"/>
                        <a:t>32</a:t>
                      </a:r>
                      <a:endParaRPr lang="es-CO" sz="1800" b="1" dirty="0">
                        <a:solidFill>
                          <a:schemeClr val="tx1"/>
                        </a:solidFill>
                        <a:latin typeface="Arial" pitchFamily="34" charset="0"/>
                        <a:ea typeface="+mn-ea"/>
                        <a:cs typeface="Arial" pitchFamily="34" charset="0"/>
                      </a:endParaRPr>
                    </a:p>
                  </a:txBody>
                  <a:tcPr marL="82944" marR="82944" marT="41476" marB="41476" anchor="ctr"/>
                </a:tc>
                <a:tc>
                  <a:txBody>
                    <a:bodyPr/>
                    <a:lstStyle/>
                    <a:p>
                      <a:pPr algn="ctr"/>
                      <a:r>
                        <a:rPr lang="es-CO" sz="1800" dirty="0" smtClean="0"/>
                        <a:t>30</a:t>
                      </a:r>
                      <a:endParaRPr lang="es-CO" sz="1800" b="1" dirty="0">
                        <a:solidFill>
                          <a:schemeClr val="tx1"/>
                        </a:solidFill>
                        <a:latin typeface="Arial" pitchFamily="34" charset="0"/>
                        <a:ea typeface="+mn-ea"/>
                        <a:cs typeface="Arial" pitchFamily="34" charset="0"/>
                      </a:endParaRPr>
                    </a:p>
                  </a:txBody>
                  <a:tcPr marL="82944" marR="82944" marT="41476" marB="41476" anchor="ctr"/>
                </a:tc>
                <a:tc>
                  <a:txBody>
                    <a:bodyPr/>
                    <a:lstStyle/>
                    <a:p>
                      <a:pPr algn="ctr"/>
                      <a:r>
                        <a:rPr lang="es-CO" sz="1800" dirty="0" smtClean="0"/>
                        <a:t>2</a:t>
                      </a:r>
                      <a:endParaRPr lang="es-CO" sz="1800" b="1" dirty="0">
                        <a:solidFill>
                          <a:schemeClr val="tx1"/>
                        </a:solidFill>
                        <a:latin typeface="Arial" pitchFamily="34" charset="0"/>
                        <a:cs typeface="Arial" pitchFamily="34" charset="0"/>
                      </a:endParaRPr>
                    </a:p>
                  </a:txBody>
                  <a:tcPr marL="82944" marR="82944" marT="41476" marB="41476" anchor="ctr"/>
                </a:tc>
              </a:tr>
            </a:tbl>
          </a:graphicData>
        </a:graphic>
      </p:graphicFrame>
      <p:sp>
        <p:nvSpPr>
          <p:cNvPr id="5" name="4 Rectángulo"/>
          <p:cNvSpPr/>
          <p:nvPr/>
        </p:nvSpPr>
        <p:spPr>
          <a:xfrm>
            <a:off x="979537" y="5584703"/>
            <a:ext cx="7772782" cy="360755"/>
          </a:xfrm>
          <a:prstGeom prst="rect">
            <a:avLst/>
          </a:prstGeom>
        </p:spPr>
        <p:txBody>
          <a:bodyPr wrap="square" lIns="82945" tIns="41473" rIns="82945" bIns="41473">
            <a:spAutoFit/>
          </a:bodyPr>
          <a:lstStyle/>
          <a:p>
            <a:r>
              <a:rPr lang="es-CO" b="1" dirty="0"/>
              <a:t>Valor de UVT $31.859;Resolución DIAN No. 71 de 21 de noviembre de 2016</a:t>
            </a:r>
          </a:p>
        </p:txBody>
      </p:sp>
    </p:spTree>
    <p:extLst>
      <p:ext uri="{BB962C8B-B14F-4D97-AF65-F5344CB8AC3E}">
        <p14:creationId xmlns:p14="http://schemas.microsoft.com/office/powerpoint/2010/main" val="2639726383"/>
      </p:ext>
    </p:extLst>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597327751"/>
              </p:ext>
            </p:extLst>
          </p:nvPr>
        </p:nvGraphicFramePr>
        <p:xfrm>
          <a:off x="1524000" y="1396786"/>
          <a:ext cx="6096000" cy="4064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7339325" y="4040710"/>
            <a:ext cx="795887" cy="360755"/>
          </a:xfrm>
          <a:prstGeom prst="rect">
            <a:avLst/>
          </a:prstGeom>
          <a:noFill/>
        </p:spPr>
        <p:txBody>
          <a:bodyPr wrap="none" lIns="82945" tIns="41473" rIns="82945" bIns="41473" rtlCol="0">
            <a:spAutoFit/>
          </a:bodyPr>
          <a:lstStyle/>
          <a:p>
            <a:r>
              <a:rPr lang="es-CO" b="1" dirty="0" smtClean="0">
                <a:latin typeface="Arial" pitchFamily="34" charset="0"/>
                <a:cs typeface="Arial" pitchFamily="34" charset="0"/>
              </a:rPr>
              <a:t>Salud</a:t>
            </a:r>
            <a:endParaRPr lang="es-CO" b="1" dirty="0">
              <a:latin typeface="Arial" pitchFamily="34" charset="0"/>
              <a:cs typeface="Arial" pitchFamily="34" charset="0"/>
            </a:endParaRPr>
          </a:p>
        </p:txBody>
      </p:sp>
      <p:sp>
        <p:nvSpPr>
          <p:cNvPr id="4" name="3 CuadroTexto"/>
          <p:cNvSpPr txBox="1"/>
          <p:nvPr/>
        </p:nvSpPr>
        <p:spPr>
          <a:xfrm>
            <a:off x="7339325" y="5314298"/>
            <a:ext cx="1315295" cy="637754"/>
          </a:xfrm>
          <a:prstGeom prst="rect">
            <a:avLst/>
          </a:prstGeom>
          <a:noFill/>
        </p:spPr>
        <p:txBody>
          <a:bodyPr wrap="square" lIns="82945" tIns="41473" rIns="82945" bIns="41473" rtlCol="0">
            <a:spAutoFit/>
          </a:bodyPr>
          <a:lstStyle/>
          <a:p>
            <a:r>
              <a:rPr lang="es-CO" b="1" dirty="0" smtClean="0">
                <a:latin typeface="Arial" pitchFamily="34" charset="0"/>
                <a:cs typeface="Arial" pitchFamily="34" charset="0"/>
              </a:rPr>
              <a:t>Riesgos laborales</a:t>
            </a:r>
            <a:endParaRPr lang="es-CO" b="1" dirty="0">
              <a:latin typeface="Arial" pitchFamily="34" charset="0"/>
              <a:cs typeface="Arial" pitchFamily="34" charset="0"/>
            </a:endParaRPr>
          </a:p>
        </p:txBody>
      </p:sp>
      <p:cxnSp>
        <p:nvCxnSpPr>
          <p:cNvPr id="6" name="5 Conector recto de flecha"/>
          <p:cNvCxnSpPr/>
          <p:nvPr/>
        </p:nvCxnSpPr>
        <p:spPr>
          <a:xfrm flipV="1">
            <a:off x="6012160" y="4221088"/>
            <a:ext cx="1296144" cy="652675"/>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a:off x="6027559" y="4850495"/>
            <a:ext cx="1136729" cy="758006"/>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12 CuadroTexto"/>
          <p:cNvSpPr txBox="1"/>
          <p:nvPr/>
        </p:nvSpPr>
        <p:spPr>
          <a:xfrm>
            <a:off x="2051720" y="321878"/>
            <a:ext cx="4893163" cy="514643"/>
          </a:xfrm>
          <a:prstGeom prst="rect">
            <a:avLst/>
          </a:prstGeom>
          <a:noFill/>
        </p:spPr>
        <p:txBody>
          <a:bodyPr wrap="none" lIns="82945" tIns="41473" rIns="82945" bIns="41473" rtlCol="0">
            <a:spAutoFit/>
          </a:bodyPr>
          <a:lstStyle/>
          <a:p>
            <a:r>
              <a:rPr lang="es-CO" sz="2800" b="1" dirty="0" smtClean="0">
                <a:latin typeface="Arial" pitchFamily="34" charset="0"/>
                <a:cs typeface="Arial" pitchFamily="34" charset="0"/>
              </a:rPr>
              <a:t>DESTINACIÓN ESPECÍFICA</a:t>
            </a:r>
            <a:endParaRPr lang="es-CO" sz="2800" b="1" dirty="0">
              <a:latin typeface="Arial" pitchFamily="34" charset="0"/>
              <a:cs typeface="Arial" pitchFamily="34" charset="0"/>
            </a:endParaRPr>
          </a:p>
        </p:txBody>
      </p:sp>
    </p:spTree>
    <p:extLst>
      <p:ext uri="{BB962C8B-B14F-4D97-AF65-F5344CB8AC3E}">
        <p14:creationId xmlns:p14="http://schemas.microsoft.com/office/powerpoint/2010/main" val="3696697506"/>
      </p:ext>
    </p:extLst>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30410" y="57935"/>
            <a:ext cx="8690062" cy="822420"/>
          </a:xfrm>
          <a:prstGeom prst="rect">
            <a:avLst/>
          </a:prstGeom>
          <a:noFill/>
        </p:spPr>
        <p:txBody>
          <a:bodyPr wrap="square" lIns="82945" tIns="41473" rIns="82945" bIns="41473" rtlCol="0">
            <a:spAutoFit/>
          </a:bodyPr>
          <a:lstStyle/>
          <a:p>
            <a:pPr algn="ctr"/>
            <a:r>
              <a:rPr lang="es-CO" sz="2400" b="1" dirty="0" smtClean="0">
                <a:latin typeface="Arial" pitchFamily="34" charset="0"/>
                <a:cs typeface="Arial" pitchFamily="34" charset="0"/>
              </a:rPr>
              <a:t>PROCEDIMIENTO PARA INSCRIPCIÓN, CAMBIO  Y CANCELACIÓN EN EL MONOTRIBUTO</a:t>
            </a:r>
            <a:endParaRPr lang="es-CO" sz="2400" b="1" dirty="0">
              <a:latin typeface="Arial" pitchFamily="34" charset="0"/>
              <a:cs typeface="Arial" pitchFamily="34" charset="0"/>
            </a:endParaRPr>
          </a:p>
        </p:txBody>
      </p:sp>
      <p:graphicFrame>
        <p:nvGraphicFramePr>
          <p:cNvPr id="4" name="3 Diagrama"/>
          <p:cNvGraphicFramePr/>
          <p:nvPr>
            <p:extLst>
              <p:ext uri="{D42A27DB-BD31-4B8C-83A1-F6EECF244321}">
                <p14:modId xmlns:p14="http://schemas.microsoft.com/office/powerpoint/2010/main" val="3749897897"/>
              </p:ext>
            </p:extLst>
          </p:nvPr>
        </p:nvGraphicFramePr>
        <p:xfrm>
          <a:off x="522315" y="750702"/>
          <a:ext cx="8491274" cy="4710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CuadroTexto"/>
          <p:cNvSpPr txBox="1"/>
          <p:nvPr/>
        </p:nvSpPr>
        <p:spPr>
          <a:xfrm>
            <a:off x="2351205" y="5454055"/>
            <a:ext cx="5540006" cy="914753"/>
          </a:xfrm>
          <a:prstGeom prst="rect">
            <a:avLst/>
          </a:prstGeom>
          <a:noFill/>
        </p:spPr>
        <p:txBody>
          <a:bodyPr wrap="none" lIns="82945" tIns="41473" rIns="82945" bIns="41473" rtlCol="0">
            <a:spAutoFit/>
          </a:bodyPr>
          <a:lstStyle/>
          <a:p>
            <a:r>
              <a:rPr lang="es-CO" dirty="0" smtClean="0"/>
              <a:t>*Administradora del servicio social complementario BEPS</a:t>
            </a:r>
          </a:p>
          <a:p>
            <a:r>
              <a:rPr lang="es-CO" dirty="0" smtClean="0"/>
              <a:t>** Administradora de riesgos laborales</a:t>
            </a:r>
          </a:p>
          <a:p>
            <a:r>
              <a:rPr lang="es-CO" dirty="0" smtClean="0"/>
              <a:t>*** DIAN</a:t>
            </a:r>
            <a:endParaRPr lang="es-CO" dirty="0"/>
          </a:p>
        </p:txBody>
      </p:sp>
    </p:spTree>
    <p:extLst>
      <p:ext uri="{BB962C8B-B14F-4D97-AF65-F5344CB8AC3E}">
        <p14:creationId xmlns:p14="http://schemas.microsoft.com/office/powerpoint/2010/main" val="212005246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C47B4A51-46C3-4ACB-B2C1-138CDDFD52E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51044818-9896-42FD-88A9-83DC7070C1D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B66F6742-976B-49FF-9CA3-1DDB3CFEC862}"/>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6A0730BA-F10A-4841-806A-24FB4008674C}"/>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7CE938B3-0881-4331-8191-D8B5C29109C9}"/>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95CBCE7A-6BF9-404F-9AD4-F8663D4F37D7}"/>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CF88C3DD-E6CE-4D57-946A-9123083ADF93}"/>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A6EF6F03-F743-453E-888E-38E69AE3A67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4941" y="0"/>
            <a:ext cx="6923481" cy="542673"/>
          </a:xfrm>
        </p:spPr>
        <p:txBody>
          <a:bodyPr/>
          <a:lstStyle/>
          <a:p>
            <a:pPr>
              <a:buNone/>
            </a:pPr>
            <a:r>
              <a:rPr lang="es-CO" sz="2800" b="1" dirty="0" smtClean="0"/>
              <a:t>CRUCE DE INFORMACIÓN</a:t>
            </a:r>
            <a:endParaRPr lang="es-CO" sz="2800" b="1" dirty="0"/>
          </a:p>
        </p:txBody>
      </p:sp>
      <p:pic>
        <p:nvPicPr>
          <p:cNvPr id="4098" name="Picture 2" descr="numero-imagen-animada-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69132" y="1052736"/>
            <a:ext cx="1905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numero-imagen-animada-000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320158" y="1063426"/>
            <a:ext cx="323850" cy="64770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numero-imagen-animada-0003"/>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452320" y="1063426"/>
            <a:ext cx="285750" cy="647700"/>
          </a:xfrm>
          <a:prstGeom prst="rect">
            <a:avLst/>
          </a:prstGeom>
          <a:noFill/>
          <a:extLst>
            <a:ext uri="{909E8E84-426E-40DD-AFC4-6F175D3DCCD1}">
              <a14:hiddenFill xmlns:a14="http://schemas.microsoft.com/office/drawing/2010/main">
                <a:solidFill>
                  <a:srgbClr val="FFFFFF"/>
                </a:solidFill>
              </a14:hiddenFill>
            </a:ext>
          </a:extLst>
        </p:spPr>
      </p:pic>
      <p:sp>
        <p:nvSpPr>
          <p:cNvPr id="11" name="10 CuadroTexto"/>
          <p:cNvSpPr txBox="1"/>
          <p:nvPr/>
        </p:nvSpPr>
        <p:spPr>
          <a:xfrm>
            <a:off x="202418" y="1700436"/>
            <a:ext cx="2065326" cy="1468751"/>
          </a:xfrm>
          <a:prstGeom prst="rect">
            <a:avLst/>
          </a:prstGeom>
          <a:noFill/>
          <a:ln>
            <a:solidFill>
              <a:srgbClr val="002060"/>
            </a:solidFill>
          </a:ln>
        </p:spPr>
        <p:txBody>
          <a:bodyPr wrap="square" lIns="82945" tIns="41473" rIns="82945" bIns="41473" rtlCol="0">
            <a:spAutoFit/>
          </a:bodyPr>
          <a:lstStyle/>
          <a:p>
            <a:pPr algn="ctr"/>
            <a:endParaRPr lang="es-CO" b="1" dirty="0" smtClean="0">
              <a:latin typeface="Arial" pitchFamily="34" charset="0"/>
              <a:cs typeface="Arial" pitchFamily="34" charset="0"/>
            </a:endParaRPr>
          </a:p>
          <a:p>
            <a:pPr algn="ctr"/>
            <a:r>
              <a:rPr lang="es-CO" b="1" dirty="0" smtClean="0">
                <a:latin typeface="Arial" pitchFamily="34" charset="0"/>
                <a:cs typeface="Arial" pitchFamily="34" charset="0"/>
              </a:rPr>
              <a:t>Afiliación en el BEPS y A.R.L.</a:t>
            </a:r>
          </a:p>
          <a:p>
            <a:pPr algn="ctr"/>
            <a:endParaRPr lang="es-CO" b="1" dirty="0" smtClean="0">
              <a:latin typeface="Arial" pitchFamily="34" charset="0"/>
              <a:cs typeface="Arial" pitchFamily="34" charset="0"/>
            </a:endParaRPr>
          </a:p>
          <a:p>
            <a:pPr algn="ctr"/>
            <a:endParaRPr lang="es-CO" b="1" dirty="0">
              <a:latin typeface="Arial" pitchFamily="34" charset="0"/>
              <a:cs typeface="Arial" pitchFamily="34" charset="0"/>
            </a:endParaRPr>
          </a:p>
        </p:txBody>
      </p:sp>
      <p:sp>
        <p:nvSpPr>
          <p:cNvPr id="12" name="11 CuadroTexto"/>
          <p:cNvSpPr txBox="1"/>
          <p:nvPr/>
        </p:nvSpPr>
        <p:spPr>
          <a:xfrm>
            <a:off x="3419872" y="1711126"/>
            <a:ext cx="2016224" cy="1468751"/>
          </a:xfrm>
          <a:prstGeom prst="rect">
            <a:avLst/>
          </a:prstGeom>
          <a:noFill/>
          <a:ln>
            <a:solidFill>
              <a:srgbClr val="002060"/>
            </a:solidFill>
          </a:ln>
        </p:spPr>
        <p:txBody>
          <a:bodyPr wrap="square" lIns="82945" tIns="41473" rIns="82945" bIns="41473" rtlCol="0">
            <a:spAutoFit/>
          </a:bodyPr>
          <a:lstStyle/>
          <a:p>
            <a:pPr algn="ctr"/>
            <a:endParaRPr lang="es-CO" b="1" dirty="0" smtClean="0">
              <a:latin typeface="Arial" pitchFamily="34" charset="0"/>
              <a:cs typeface="Arial" pitchFamily="34" charset="0"/>
            </a:endParaRPr>
          </a:p>
          <a:p>
            <a:pPr algn="ctr"/>
            <a:r>
              <a:rPr lang="es-CO" b="1" dirty="0" smtClean="0">
                <a:latin typeface="Arial" pitchFamily="34" charset="0"/>
                <a:cs typeface="Arial" pitchFamily="34" charset="0"/>
              </a:rPr>
              <a:t>Inscripción RUT de acuerdo a la categoría</a:t>
            </a:r>
          </a:p>
          <a:p>
            <a:pPr algn="ctr"/>
            <a:endParaRPr lang="es-CO" b="1" dirty="0">
              <a:latin typeface="Arial" pitchFamily="34" charset="0"/>
              <a:cs typeface="Arial" pitchFamily="34" charset="0"/>
            </a:endParaRPr>
          </a:p>
        </p:txBody>
      </p:sp>
      <p:sp>
        <p:nvSpPr>
          <p:cNvPr id="13" name="12 CuadroTexto"/>
          <p:cNvSpPr txBox="1"/>
          <p:nvPr/>
        </p:nvSpPr>
        <p:spPr>
          <a:xfrm>
            <a:off x="6516216" y="1700808"/>
            <a:ext cx="2016224" cy="1468751"/>
          </a:xfrm>
          <a:prstGeom prst="rect">
            <a:avLst/>
          </a:prstGeom>
          <a:noFill/>
          <a:ln>
            <a:solidFill>
              <a:srgbClr val="002060"/>
            </a:solidFill>
          </a:ln>
        </p:spPr>
        <p:txBody>
          <a:bodyPr wrap="square" lIns="82945" tIns="41473" rIns="82945" bIns="41473" rtlCol="0">
            <a:spAutoFit/>
          </a:bodyPr>
          <a:lstStyle/>
          <a:p>
            <a:pPr algn="ctr"/>
            <a:r>
              <a:rPr lang="es-CO" b="1" dirty="0" smtClean="0">
                <a:latin typeface="Arial" pitchFamily="34" charset="0"/>
                <a:cs typeface="Arial" pitchFamily="34" charset="0"/>
              </a:rPr>
              <a:t>DIAN informará a los operadores, los inscritos en el RUT</a:t>
            </a:r>
            <a:endParaRPr lang="es-CO" b="1" dirty="0">
              <a:latin typeface="Arial" pitchFamily="34" charset="0"/>
              <a:cs typeface="Arial" pitchFamily="34" charset="0"/>
            </a:endParaRPr>
          </a:p>
        </p:txBody>
      </p:sp>
      <p:sp>
        <p:nvSpPr>
          <p:cNvPr id="14" name="13 CuadroTexto"/>
          <p:cNvSpPr txBox="1"/>
          <p:nvPr/>
        </p:nvSpPr>
        <p:spPr>
          <a:xfrm>
            <a:off x="2889417" y="4797152"/>
            <a:ext cx="3600400" cy="1191752"/>
          </a:xfrm>
          <a:prstGeom prst="rect">
            <a:avLst/>
          </a:prstGeom>
          <a:noFill/>
          <a:ln>
            <a:solidFill>
              <a:srgbClr val="002060"/>
            </a:solidFill>
          </a:ln>
        </p:spPr>
        <p:txBody>
          <a:bodyPr wrap="square" lIns="82945" tIns="41473" rIns="82945" bIns="41473" rtlCol="0">
            <a:spAutoFit/>
          </a:bodyPr>
          <a:lstStyle/>
          <a:p>
            <a:pPr algn="ctr"/>
            <a:r>
              <a:rPr lang="es-CO" b="1" dirty="0" smtClean="0">
                <a:latin typeface="Arial" pitchFamily="34" charset="0"/>
                <a:cs typeface="Arial" pitchFamily="34" charset="0"/>
              </a:rPr>
              <a:t>Los administradores informaran a la DIAN a más tardar el 31-01 año siguiente, sobre los pagos efectuados</a:t>
            </a:r>
            <a:endParaRPr lang="es-CO" b="1" dirty="0">
              <a:latin typeface="Arial" pitchFamily="34" charset="0"/>
              <a:cs typeface="Arial" pitchFamily="34" charset="0"/>
            </a:endParaRPr>
          </a:p>
        </p:txBody>
      </p:sp>
      <p:sp>
        <p:nvSpPr>
          <p:cNvPr id="4" name="3 Flecha curvada hacia la izquierda"/>
          <p:cNvSpPr/>
          <p:nvPr/>
        </p:nvSpPr>
        <p:spPr>
          <a:xfrm rot="2260687">
            <a:off x="7092280" y="3169187"/>
            <a:ext cx="1008112" cy="2819717"/>
          </a:xfrm>
          <a:prstGeom prst="curvedLef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7" name="6 Flecha a la derecha con bandas"/>
          <p:cNvSpPr/>
          <p:nvPr/>
        </p:nvSpPr>
        <p:spPr>
          <a:xfrm>
            <a:off x="2555776" y="2276872"/>
            <a:ext cx="648072" cy="504056"/>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7" name="16 Flecha a la derecha con bandas"/>
          <p:cNvSpPr/>
          <p:nvPr/>
        </p:nvSpPr>
        <p:spPr>
          <a:xfrm>
            <a:off x="5652120" y="2276872"/>
            <a:ext cx="648072" cy="504056"/>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42584045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down)">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4100"/>
                                        </p:tgtEl>
                                        <p:attrNameLst>
                                          <p:attrName>style.visibility</p:attrName>
                                        </p:attrNameLst>
                                      </p:cBhvr>
                                      <p:to>
                                        <p:strVal val="visible"/>
                                      </p:to>
                                    </p:set>
                                    <p:animEffect transition="in" filter="wipe(down)">
                                      <p:cBhvr>
                                        <p:cTn id="15" dur="500"/>
                                        <p:tgtEl>
                                          <p:spTgt spid="4100"/>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down)">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4102"/>
                                        </p:tgtEl>
                                        <p:attrNameLst>
                                          <p:attrName>style.visibility</p:attrName>
                                        </p:attrNameLst>
                                      </p:cBhvr>
                                      <p:to>
                                        <p:strVal val="visible"/>
                                      </p:to>
                                    </p:set>
                                    <p:animEffect transition="in" filter="wipe(down)">
                                      <p:cBhvr>
                                        <p:cTn id="23" dur="500"/>
                                        <p:tgtEl>
                                          <p:spTgt spid="4102"/>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1017025697"/>
              </p:ext>
            </p:extLst>
          </p:nvPr>
        </p:nvGraphicFramePr>
        <p:xfrm>
          <a:off x="1349736" y="332656"/>
          <a:ext cx="6534631" cy="4064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Flecha curvada hacia la izquierda"/>
          <p:cNvSpPr/>
          <p:nvPr/>
        </p:nvSpPr>
        <p:spPr>
          <a:xfrm rot="10800000">
            <a:off x="839550" y="2564904"/>
            <a:ext cx="1284178" cy="2880320"/>
          </a:xfrm>
          <a:prstGeom prst="curvedLeftArrow">
            <a:avLst>
              <a:gd name="adj1" fmla="val 25000"/>
              <a:gd name="adj2" fmla="val 50000"/>
              <a:gd name="adj3" fmla="val 21763"/>
            </a:avLst>
          </a:prstGeom>
        </p:spPr>
        <p:style>
          <a:lnRef idx="2">
            <a:schemeClr val="accent1">
              <a:shade val="50000"/>
            </a:schemeClr>
          </a:lnRef>
          <a:fillRef idx="1">
            <a:schemeClr val="accent1"/>
          </a:fillRef>
          <a:effectRef idx="0">
            <a:schemeClr val="accent1"/>
          </a:effectRef>
          <a:fontRef idx="minor">
            <a:schemeClr val="lt1"/>
          </a:fontRef>
        </p:style>
        <p:txBody>
          <a:bodyPr lIns="82945" tIns="41473" rIns="82945" bIns="41473" rtlCol="0" anchor="ctr"/>
          <a:lstStyle/>
          <a:p>
            <a:pPr algn="ctr"/>
            <a:endParaRPr lang="es-CO">
              <a:solidFill>
                <a:schemeClr val="tx1"/>
              </a:solidFill>
            </a:endParaRPr>
          </a:p>
        </p:txBody>
      </p:sp>
      <p:sp>
        <p:nvSpPr>
          <p:cNvPr id="3" name="2 CuadroTexto"/>
          <p:cNvSpPr txBox="1"/>
          <p:nvPr/>
        </p:nvSpPr>
        <p:spPr>
          <a:xfrm>
            <a:off x="543076" y="5229003"/>
            <a:ext cx="4244947" cy="1007086"/>
          </a:xfrm>
          <a:prstGeom prst="rect">
            <a:avLst/>
          </a:prstGeom>
        </p:spPr>
        <p:style>
          <a:lnRef idx="2">
            <a:schemeClr val="accent2"/>
          </a:lnRef>
          <a:fillRef idx="1">
            <a:schemeClr val="lt1"/>
          </a:fillRef>
          <a:effectRef idx="0">
            <a:schemeClr val="accent2"/>
          </a:effectRef>
          <a:fontRef idx="minor">
            <a:schemeClr val="dk1"/>
          </a:fontRef>
        </p:style>
        <p:txBody>
          <a:bodyPr wrap="square" lIns="82945" tIns="41473" rIns="82945" bIns="41473" rtlCol="0">
            <a:spAutoFit/>
          </a:bodyPr>
          <a:lstStyle/>
          <a:p>
            <a:r>
              <a:rPr lang="es-CO" sz="2000" dirty="0" smtClean="0">
                <a:latin typeface="Arial" pitchFamily="34" charset="0"/>
                <a:cs typeface="Arial" pitchFamily="34" charset="0"/>
              </a:rPr>
              <a:t>SIMPLIFICACIÓN DEL RÉGIMEN SOLO APLICA PARA PERSONAS NATURALES</a:t>
            </a:r>
            <a:endParaRPr lang="es-CO" sz="2000" dirty="0">
              <a:latin typeface="Arial" pitchFamily="34" charset="0"/>
              <a:cs typeface="Arial" pitchFamily="34" charset="0"/>
            </a:endParaRPr>
          </a:p>
        </p:txBody>
      </p:sp>
    </p:spTree>
    <p:extLst>
      <p:ext uri="{BB962C8B-B14F-4D97-AF65-F5344CB8AC3E}">
        <p14:creationId xmlns:p14="http://schemas.microsoft.com/office/powerpoint/2010/main" val="8918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404664"/>
            <a:ext cx="6923481" cy="1268760"/>
          </a:xfrm>
        </p:spPr>
        <p:txBody>
          <a:bodyPr anchor="ctr"/>
          <a:lstStyle/>
          <a:p>
            <a:pPr>
              <a:buNone/>
            </a:pPr>
            <a:r>
              <a:rPr lang="es-CO" sz="2800" b="1" dirty="0" smtClean="0">
                <a:latin typeface="Arial" pitchFamily="34" charset="0"/>
                <a:cs typeface="Arial" pitchFamily="34" charset="0"/>
              </a:rPr>
              <a:t>Suministro de información a las entidades administradoras de los sistemas de pago de bajo valor</a:t>
            </a:r>
            <a:endParaRPr lang="es-CO" sz="2800" b="1" dirty="0">
              <a:latin typeface="Arial" pitchFamily="34" charset="0"/>
              <a:cs typeface="Arial" pitchFamily="34" charset="0"/>
            </a:endParaRPr>
          </a:p>
        </p:txBody>
      </p:sp>
      <p:pic>
        <p:nvPicPr>
          <p:cNvPr id="5122" name="Picture 2" descr="Resultado de imagen para visa y masterc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420888"/>
            <a:ext cx="7571734" cy="2679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8039664"/>
      </p:ext>
    </p:extLst>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27985" y="30591"/>
            <a:ext cx="4680519" cy="1268760"/>
          </a:xfrm>
          <a:solidFill>
            <a:schemeClr val="accent3">
              <a:lumMod val="60000"/>
              <a:lumOff val="40000"/>
            </a:schemeClr>
          </a:solidFill>
        </p:spPr>
        <p:txBody>
          <a:bodyPr anchor="ctr"/>
          <a:lstStyle/>
          <a:p>
            <a:pPr algn="just">
              <a:buNone/>
            </a:pPr>
            <a:r>
              <a:rPr lang="es-CO" sz="1800" b="1" dirty="0" smtClean="0">
                <a:latin typeface="Arial" pitchFamily="34" charset="0"/>
                <a:cs typeface="Arial" pitchFamily="34" charset="0"/>
              </a:rPr>
              <a:t>Los pagos con tarjeta de crédito o débito que constituyan ingreso tributario para los contribuyentes del Monotributo, no estarán sujetos a retención en la fuente</a:t>
            </a:r>
            <a:endParaRPr lang="es-CO" sz="1800" b="1" dirty="0">
              <a:latin typeface="Arial" pitchFamily="34" charset="0"/>
              <a:cs typeface="Arial" pitchFamily="34" charset="0"/>
            </a:endParaRPr>
          </a:p>
        </p:txBody>
      </p:sp>
      <p:sp>
        <p:nvSpPr>
          <p:cNvPr id="3" name="2 Flecha curvada hacia la izquierda"/>
          <p:cNvSpPr/>
          <p:nvPr/>
        </p:nvSpPr>
        <p:spPr>
          <a:xfrm rot="18780285">
            <a:off x="5322500" y="1620400"/>
            <a:ext cx="792088" cy="1806089"/>
          </a:xfrm>
          <a:prstGeom prst="curvedLef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5" name="1 Título"/>
          <p:cNvSpPr txBox="1">
            <a:spLocks/>
          </p:cNvSpPr>
          <p:nvPr/>
        </p:nvSpPr>
        <p:spPr>
          <a:xfrm>
            <a:off x="107505" y="1628800"/>
            <a:ext cx="4680519" cy="1268760"/>
          </a:xfrm>
          <a:prstGeom prst="rect">
            <a:avLst/>
          </a:prstGeom>
          <a:solidFill>
            <a:schemeClr val="accent1">
              <a:lumMod val="40000"/>
              <a:lumOff val="60000"/>
            </a:schemeClr>
          </a:solidFill>
        </p:spPr>
        <p:txBody>
          <a:bodyPr lIns="82945" tIns="41473" rIns="82945" bIns="41473"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s-CO" sz="1800" b="1" dirty="0" smtClean="0">
                <a:latin typeface="Arial" pitchFamily="34" charset="0"/>
                <a:cs typeface="Arial" pitchFamily="34" charset="0"/>
              </a:rPr>
              <a:t>La DIAN informará a las E.A.S.P.B.V. el listado de los contribuyentes inscritos en el monotributo  </a:t>
            </a:r>
            <a:endParaRPr lang="es-CO" sz="1800" b="1" dirty="0">
              <a:latin typeface="Arial" pitchFamily="34" charset="0"/>
              <a:cs typeface="Arial" pitchFamily="34" charset="0"/>
            </a:endParaRPr>
          </a:p>
        </p:txBody>
      </p:sp>
      <p:sp>
        <p:nvSpPr>
          <p:cNvPr id="4" name="3 Flecha curvada hacia la derecha"/>
          <p:cNvSpPr/>
          <p:nvPr/>
        </p:nvSpPr>
        <p:spPr>
          <a:xfrm rot="2770784">
            <a:off x="3290780" y="3555790"/>
            <a:ext cx="648072" cy="1632137"/>
          </a:xfrm>
          <a:prstGeom prst="curved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8" name="1 Título"/>
          <p:cNvSpPr txBox="1">
            <a:spLocks/>
          </p:cNvSpPr>
          <p:nvPr/>
        </p:nvSpPr>
        <p:spPr>
          <a:xfrm>
            <a:off x="35497" y="5013176"/>
            <a:ext cx="4104455" cy="1844824"/>
          </a:xfrm>
          <a:prstGeom prst="rect">
            <a:avLst/>
          </a:prstGeom>
          <a:solidFill>
            <a:schemeClr val="accent5">
              <a:lumMod val="20000"/>
              <a:lumOff val="80000"/>
            </a:schemeClr>
          </a:solidFill>
        </p:spPr>
        <p:txBody>
          <a:bodyPr lIns="82945" tIns="41473" rIns="82945" bIns="41473"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s-CO" sz="1800" b="1" dirty="0" smtClean="0">
                <a:latin typeface="Arial" pitchFamily="34" charset="0"/>
                <a:cs typeface="Arial" pitchFamily="34" charset="0"/>
              </a:rPr>
              <a:t>De igual manera las E.A.S.P.B.V. deben identificar a los contribuyentes que se vinculen posteriormente a los sistemas debito y/o crédito e informar a los bancos dentro de los 3 días hábiles del mes siguiente</a:t>
            </a:r>
            <a:endParaRPr lang="es-CO" sz="1800" b="1" dirty="0">
              <a:latin typeface="Arial" pitchFamily="34" charset="0"/>
              <a:cs typeface="Arial" pitchFamily="34" charset="0"/>
            </a:endParaRPr>
          </a:p>
        </p:txBody>
      </p:sp>
      <p:sp>
        <p:nvSpPr>
          <p:cNvPr id="9" name="8 Flecha curvada hacia la derecha"/>
          <p:cNvSpPr/>
          <p:nvPr/>
        </p:nvSpPr>
        <p:spPr>
          <a:xfrm rot="2078082">
            <a:off x="3394623" y="198089"/>
            <a:ext cx="648072" cy="1557900"/>
          </a:xfrm>
          <a:prstGeom prst="curvedRight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6" name="1 Título"/>
          <p:cNvSpPr txBox="1">
            <a:spLocks/>
          </p:cNvSpPr>
          <p:nvPr/>
        </p:nvSpPr>
        <p:spPr>
          <a:xfrm>
            <a:off x="4355977" y="3284984"/>
            <a:ext cx="4680519" cy="1368152"/>
          </a:xfrm>
          <a:prstGeom prst="rect">
            <a:avLst/>
          </a:prstGeom>
          <a:solidFill>
            <a:schemeClr val="accent4">
              <a:lumMod val="40000"/>
              <a:lumOff val="60000"/>
            </a:schemeClr>
          </a:solidFill>
        </p:spPr>
        <p:txBody>
          <a:bodyPr lIns="82945" tIns="41473" rIns="82945" bIns="41473"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s-CO" sz="1800" b="1" dirty="0" smtClean="0">
                <a:latin typeface="Arial" pitchFamily="34" charset="0"/>
                <a:cs typeface="Arial" pitchFamily="34" charset="0"/>
              </a:rPr>
              <a:t>Las E.A.S.P.B.V. una vez conozcan el listado de los contribuyentes, tendrán 5 días hábiles para informar a los bancos donde dichos contribuyentes tienen las cuentas bancarias</a:t>
            </a:r>
            <a:endParaRPr lang="es-CO" sz="1800" b="1" dirty="0">
              <a:latin typeface="Arial" pitchFamily="34" charset="0"/>
              <a:cs typeface="Arial" pitchFamily="34" charset="0"/>
            </a:endParaRPr>
          </a:p>
        </p:txBody>
      </p:sp>
      <p:sp>
        <p:nvSpPr>
          <p:cNvPr id="10" name="1 Título"/>
          <p:cNvSpPr txBox="1">
            <a:spLocks/>
          </p:cNvSpPr>
          <p:nvPr/>
        </p:nvSpPr>
        <p:spPr>
          <a:xfrm>
            <a:off x="5868144" y="5517232"/>
            <a:ext cx="3320752" cy="1368152"/>
          </a:xfrm>
          <a:prstGeom prst="rect">
            <a:avLst/>
          </a:prstGeom>
          <a:solidFill>
            <a:schemeClr val="bg2">
              <a:lumMod val="75000"/>
            </a:schemeClr>
          </a:solidFill>
        </p:spPr>
        <p:txBody>
          <a:bodyPr lIns="82945" tIns="41473" rIns="82945" bIns="41473"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s-CO" sz="1800" b="1" dirty="0" smtClean="0">
                <a:latin typeface="Arial" pitchFamily="34" charset="0"/>
                <a:cs typeface="Arial" pitchFamily="34" charset="0"/>
              </a:rPr>
              <a:t>La DIAN informará a las E.A.S.P.B.V. sobre los contribuyentes que hubieren sido excluidos del monotributo</a:t>
            </a:r>
            <a:endParaRPr lang="es-CO" sz="1800" b="1" dirty="0">
              <a:latin typeface="Arial" pitchFamily="34" charset="0"/>
              <a:cs typeface="Arial" pitchFamily="34" charset="0"/>
            </a:endParaRPr>
          </a:p>
        </p:txBody>
      </p:sp>
      <p:sp>
        <p:nvSpPr>
          <p:cNvPr id="7" name="6 Flecha a la derecha con bandas"/>
          <p:cNvSpPr/>
          <p:nvPr/>
        </p:nvSpPr>
        <p:spPr>
          <a:xfrm>
            <a:off x="4572000" y="5935588"/>
            <a:ext cx="864096" cy="661764"/>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945325079"/>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00"/>
                                        <p:tgtEl>
                                          <p:spTgt spid="4"/>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down)">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down)">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4" grpId="0" animBg="1"/>
      <p:bldP spid="8" grpId="0" animBg="1"/>
      <p:bldP spid="9" grpId="0" animBg="1"/>
      <p:bldP spid="6" grpId="0" animBg="1"/>
      <p:bldP spid="10"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87624" y="116632"/>
            <a:ext cx="6923481" cy="542673"/>
          </a:xfrm>
        </p:spPr>
        <p:txBody>
          <a:bodyPr/>
          <a:lstStyle/>
          <a:p>
            <a:pPr>
              <a:buNone/>
            </a:pPr>
            <a:r>
              <a:rPr lang="es-CO" sz="2800" b="1" dirty="0"/>
              <a:t>PLAZOS PARA DECLARAR Y PAGAR</a:t>
            </a:r>
          </a:p>
        </p:txBody>
      </p:sp>
      <p:graphicFrame>
        <p:nvGraphicFramePr>
          <p:cNvPr id="4" name="3 Diagrama"/>
          <p:cNvGraphicFramePr/>
          <p:nvPr>
            <p:extLst>
              <p:ext uri="{D42A27DB-BD31-4B8C-83A1-F6EECF244321}">
                <p14:modId xmlns:p14="http://schemas.microsoft.com/office/powerpoint/2010/main" val="1975220447"/>
              </p:ext>
            </p:extLst>
          </p:nvPr>
        </p:nvGraphicFramePr>
        <p:xfrm>
          <a:off x="65093" y="881350"/>
          <a:ext cx="8752544" cy="54219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6496532"/>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F2BAA5E2-193E-4551-897C-F0695F5349CE}"/>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0CD06FB8-9AF0-4317-956C-36F8DBFC09B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8CC92A05-673D-4D8E-8B24-FD5591116E80}"/>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C73735C8-5118-4B39-89F8-1FCE1BDE744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3722642C-69B1-495A-B1AE-E759C4C58AD7}"/>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FD13D443-B9BF-4243-AF5E-DB16C44A8E3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pPr lvl="0"/>
            <a:fld id="{2D5F39EF-CB65-4CA0-96A4-3A15169ACB5E}" type="slidenum">
              <a:rPr lang="es-CO" smtClean="0"/>
              <a:pPr lvl="0"/>
              <a:t>23</a:t>
            </a:fld>
            <a:endParaRPr lang="es-CO"/>
          </a:p>
        </p:txBody>
      </p:sp>
      <p:sp>
        <p:nvSpPr>
          <p:cNvPr id="3" name="2 Rectángulo"/>
          <p:cNvSpPr/>
          <p:nvPr/>
        </p:nvSpPr>
        <p:spPr>
          <a:xfrm>
            <a:off x="914220" y="2253162"/>
            <a:ext cx="7250242" cy="2345358"/>
          </a:xfrm>
          <a:prstGeom prst="rect">
            <a:avLst/>
          </a:prstGeom>
          <a:noFill/>
        </p:spPr>
        <p:txBody>
          <a:bodyPr wrap="square" lIns="82945" tIns="41473" rIns="82945" bIns="41473">
            <a:spAutoFit/>
          </a:bodyPr>
          <a:lstStyle/>
          <a:p>
            <a:pPr algn="ctr"/>
            <a:r>
              <a:rPr lang="es-ES" sz="49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PLAZO PARA INSCRIBIRSE EN EL 2017 </a:t>
            </a:r>
            <a:r>
              <a:rPr lang="es-ES" sz="4900" b="1" dirty="0">
                <a:ln w="18000">
                  <a:solidFill>
                    <a:schemeClr val="accent2">
                      <a:satMod val="140000"/>
                    </a:schemeClr>
                  </a:solidFill>
                  <a:prstDash val="solid"/>
                  <a:miter lim="800000"/>
                </a:ln>
                <a:solidFill>
                  <a:schemeClr val="accent1">
                    <a:lumMod val="40000"/>
                    <a:lumOff val="60000"/>
                  </a:schemeClr>
                </a:solidFill>
                <a:effectLst>
                  <a:outerShdw blurRad="25500" dist="23000" dir="7020000" algn="tl">
                    <a:srgbClr val="000000">
                      <a:alpha val="50000"/>
                    </a:srgbClr>
                  </a:outerShdw>
                </a:effectLst>
              </a:rPr>
              <a:t>EL 31 DE MAYO DE 2017</a:t>
            </a:r>
          </a:p>
        </p:txBody>
      </p:sp>
    </p:spTree>
    <p:extLst>
      <p:ext uri="{BB962C8B-B14F-4D97-AF65-F5344CB8AC3E}">
        <p14:creationId xmlns:p14="http://schemas.microsoft.com/office/powerpoint/2010/main" val="242051985"/>
      </p:ext>
    </p:extLst>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1977343677"/>
              </p:ext>
            </p:extLst>
          </p:nvPr>
        </p:nvGraphicFramePr>
        <p:xfrm>
          <a:off x="0" y="816025"/>
          <a:ext cx="8948272" cy="5683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1" y="54240"/>
            <a:ext cx="5690047" cy="422310"/>
          </a:xfrm>
          <a:prstGeom prst="rect">
            <a:avLst/>
          </a:prstGeom>
          <a:noFill/>
        </p:spPr>
        <p:txBody>
          <a:bodyPr wrap="none" lIns="82945" tIns="41473" rIns="82945" bIns="41473" rtlCol="0">
            <a:spAutoFit/>
          </a:bodyPr>
          <a:lstStyle/>
          <a:p>
            <a:r>
              <a:rPr lang="es-CO" sz="2200" b="1" dirty="0">
                <a:latin typeface="Arial" pitchFamily="34" charset="0"/>
                <a:cs typeface="Arial" pitchFamily="34" charset="0"/>
              </a:rPr>
              <a:t>MONO TRIBUTO en el Estatuto Tributario</a:t>
            </a:r>
          </a:p>
        </p:txBody>
      </p:sp>
    </p:spTree>
    <p:extLst>
      <p:ext uri="{BB962C8B-B14F-4D97-AF65-F5344CB8AC3E}">
        <p14:creationId xmlns:p14="http://schemas.microsoft.com/office/powerpoint/2010/main" val="655488758"/>
      </p:ext>
    </p:extLst>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72726" y="1556792"/>
            <a:ext cx="8608999" cy="4423406"/>
          </a:xfrm>
          <a:prstGeom prst="rect">
            <a:avLst/>
          </a:prstGeom>
        </p:spPr>
        <p:style>
          <a:lnRef idx="2">
            <a:schemeClr val="accent1"/>
          </a:lnRef>
          <a:fillRef idx="1">
            <a:schemeClr val="lt1"/>
          </a:fillRef>
          <a:effectRef idx="0">
            <a:schemeClr val="accent1"/>
          </a:effectRef>
          <a:fontRef idx="minor">
            <a:schemeClr val="dk1"/>
          </a:fontRef>
        </p:style>
        <p:txBody>
          <a:bodyPr wrap="square" lIns="82945" tIns="41473" rIns="82945" bIns="41473">
            <a:spAutoFit/>
          </a:bodyPr>
          <a:lstStyle/>
          <a:p>
            <a:pPr algn="ctr"/>
            <a:r>
              <a:rPr lang="es-CO" sz="2400" b="1" dirty="0">
                <a:latin typeface="Arial" pitchFamily="34" charset="0"/>
                <a:cs typeface="Arial" pitchFamily="34" charset="0"/>
              </a:rPr>
              <a:t>SUJETOS QUE NO PUEDEN OPTAR POR EL </a:t>
            </a:r>
            <a:r>
              <a:rPr lang="es-CO" sz="2400" b="1" dirty="0" smtClean="0">
                <a:latin typeface="Arial" pitchFamily="34" charset="0"/>
                <a:cs typeface="Arial" pitchFamily="34" charset="0"/>
              </a:rPr>
              <a:t>MONOTRIBUTO</a:t>
            </a:r>
          </a:p>
          <a:p>
            <a:endParaRPr lang="es-CO" b="1" dirty="0">
              <a:latin typeface="Arial" pitchFamily="34" charset="0"/>
              <a:cs typeface="Arial" pitchFamily="34" charset="0"/>
            </a:endParaRPr>
          </a:p>
          <a:p>
            <a:r>
              <a:rPr lang="es-CO" dirty="0" smtClean="0">
                <a:latin typeface="Arial" pitchFamily="34" charset="0"/>
                <a:cs typeface="Arial" pitchFamily="34" charset="0"/>
              </a:rPr>
              <a:t>No </a:t>
            </a:r>
            <a:r>
              <a:rPr lang="es-CO" dirty="0">
                <a:latin typeface="Arial" pitchFamily="34" charset="0"/>
                <a:cs typeface="Arial" pitchFamily="34" charset="0"/>
              </a:rPr>
              <a:t>podrán optar por el monotributo</a:t>
            </a:r>
            <a:r>
              <a:rPr lang="es-CO" dirty="0" smtClean="0">
                <a:latin typeface="Arial" pitchFamily="34" charset="0"/>
                <a:cs typeface="Arial" pitchFamily="34" charset="0"/>
              </a:rPr>
              <a:t>:</a:t>
            </a:r>
          </a:p>
          <a:p>
            <a:endParaRPr lang="es-CO" dirty="0">
              <a:latin typeface="Arial" pitchFamily="34" charset="0"/>
              <a:cs typeface="Arial" pitchFamily="34" charset="0"/>
            </a:endParaRPr>
          </a:p>
          <a:p>
            <a:r>
              <a:rPr lang="es-CO" dirty="0">
                <a:latin typeface="Arial" pitchFamily="34" charset="0"/>
                <a:cs typeface="Arial" pitchFamily="34" charset="0"/>
              </a:rPr>
              <a:t>1. Las personas jurídicas. </a:t>
            </a:r>
          </a:p>
          <a:p>
            <a:endParaRPr lang="es-CO" dirty="0" smtClean="0">
              <a:latin typeface="Arial" pitchFamily="34" charset="0"/>
              <a:cs typeface="Arial" pitchFamily="34" charset="0"/>
            </a:endParaRPr>
          </a:p>
          <a:p>
            <a:r>
              <a:rPr lang="es-CO" dirty="0" smtClean="0">
                <a:latin typeface="Arial" pitchFamily="34" charset="0"/>
                <a:cs typeface="Arial" pitchFamily="34" charset="0"/>
              </a:rPr>
              <a:t>2</a:t>
            </a:r>
            <a:r>
              <a:rPr lang="es-CO" dirty="0">
                <a:latin typeface="Arial" pitchFamily="34" charset="0"/>
                <a:cs typeface="Arial" pitchFamily="34" charset="0"/>
              </a:rPr>
              <a:t>. Las personas naturales que obtengan rentas de trabajo. </a:t>
            </a:r>
          </a:p>
          <a:p>
            <a:endParaRPr lang="es-CO" dirty="0" smtClean="0">
              <a:latin typeface="Arial" pitchFamily="34" charset="0"/>
              <a:cs typeface="Arial" pitchFamily="34" charset="0"/>
            </a:endParaRPr>
          </a:p>
          <a:p>
            <a:r>
              <a:rPr lang="es-CO" dirty="0" smtClean="0">
                <a:latin typeface="Arial" pitchFamily="34" charset="0"/>
                <a:cs typeface="Arial" pitchFamily="34" charset="0"/>
              </a:rPr>
              <a:t>3</a:t>
            </a:r>
            <a:r>
              <a:rPr lang="es-CO" dirty="0">
                <a:latin typeface="Arial" pitchFamily="34" charset="0"/>
                <a:cs typeface="Arial" pitchFamily="34" charset="0"/>
              </a:rPr>
              <a:t>. Las personas naturales que obtengan de la suma de las rentas de capital y dividendos más del 5% de sus ingresos totales. </a:t>
            </a:r>
          </a:p>
          <a:p>
            <a:endParaRPr lang="es-CO" dirty="0" smtClean="0">
              <a:latin typeface="Arial" pitchFamily="34" charset="0"/>
              <a:cs typeface="Arial" pitchFamily="34" charset="0"/>
            </a:endParaRPr>
          </a:p>
          <a:p>
            <a:r>
              <a:rPr lang="es-CO" dirty="0" smtClean="0">
                <a:latin typeface="Arial" pitchFamily="34" charset="0"/>
                <a:cs typeface="Arial" pitchFamily="34" charset="0"/>
              </a:rPr>
              <a:t>4</a:t>
            </a:r>
            <a:r>
              <a:rPr lang="es-CO" dirty="0">
                <a:latin typeface="Arial" pitchFamily="34" charset="0"/>
                <a:cs typeface="Arial" pitchFamily="34" charset="0"/>
              </a:rPr>
              <a:t>. Las personas que desarrollen simultáneamente una de las actividades relacionadas en el artículo anterior y otra diferente. 	</a:t>
            </a:r>
          </a:p>
          <a:p>
            <a:pPr algn="just"/>
            <a:r>
              <a:rPr lang="es-CO" dirty="0">
                <a:latin typeface="Arial" pitchFamily="34" charset="0"/>
                <a:cs typeface="Arial" pitchFamily="34" charset="0"/>
              </a:rPr>
              <a:t>	</a:t>
            </a:r>
          </a:p>
        </p:txBody>
      </p:sp>
      <p:sp>
        <p:nvSpPr>
          <p:cNvPr id="4" name="3 Rectángulo"/>
          <p:cNvSpPr/>
          <p:nvPr/>
        </p:nvSpPr>
        <p:spPr>
          <a:xfrm>
            <a:off x="372726" y="293431"/>
            <a:ext cx="3191958" cy="474656"/>
          </a:xfrm>
          <a:prstGeom prst="rect">
            <a:avLst/>
          </a:prstGeom>
        </p:spPr>
        <p:txBody>
          <a:bodyPr wrap="none" lIns="82945" tIns="41473" rIns="82945" bIns="41473">
            <a:spAutoFit/>
          </a:bodyPr>
          <a:lstStyle/>
          <a:p>
            <a:r>
              <a:rPr lang="es-CO" sz="2500" b="1" dirty="0">
                <a:latin typeface="Arial" pitchFamily="34" charset="0"/>
                <a:cs typeface="Arial" pitchFamily="34" charset="0"/>
              </a:rPr>
              <a:t>Artículo 906 del E.T</a:t>
            </a:r>
          </a:p>
        </p:txBody>
      </p:sp>
    </p:spTree>
    <p:extLst>
      <p:ext uri="{BB962C8B-B14F-4D97-AF65-F5344CB8AC3E}">
        <p14:creationId xmlns:p14="http://schemas.microsoft.com/office/powerpoint/2010/main" val="3590543494"/>
      </p:ext>
    </p:extLst>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2725" y="293431"/>
            <a:ext cx="2824022" cy="474656"/>
          </a:xfrm>
          <a:prstGeom prst="rect">
            <a:avLst/>
          </a:prstGeom>
        </p:spPr>
        <p:txBody>
          <a:bodyPr wrap="none" lIns="82945" tIns="41473" rIns="82945" bIns="41473">
            <a:spAutoFit/>
          </a:bodyPr>
          <a:lstStyle/>
          <a:p>
            <a:r>
              <a:rPr lang="es-CO" sz="2500" b="1" dirty="0"/>
              <a:t>Artículo 909 del E.T.</a:t>
            </a:r>
            <a:endParaRPr lang="es-CO" sz="2500" b="1" dirty="0">
              <a:latin typeface="Arial" pitchFamily="34" charset="0"/>
              <a:cs typeface="Arial" pitchFamily="34" charset="0"/>
            </a:endParaRPr>
          </a:p>
        </p:txBody>
      </p:sp>
      <p:sp>
        <p:nvSpPr>
          <p:cNvPr id="3" name="2 Rectángulo"/>
          <p:cNvSpPr/>
          <p:nvPr/>
        </p:nvSpPr>
        <p:spPr>
          <a:xfrm>
            <a:off x="372726" y="1772816"/>
            <a:ext cx="8608999" cy="3500076"/>
          </a:xfrm>
          <a:prstGeom prst="rect">
            <a:avLst/>
          </a:prstGeom>
        </p:spPr>
        <p:style>
          <a:lnRef idx="2">
            <a:schemeClr val="accent1"/>
          </a:lnRef>
          <a:fillRef idx="1">
            <a:schemeClr val="lt1"/>
          </a:fillRef>
          <a:effectRef idx="0">
            <a:schemeClr val="accent1"/>
          </a:effectRef>
          <a:fontRef idx="minor">
            <a:schemeClr val="dk1"/>
          </a:fontRef>
        </p:style>
        <p:txBody>
          <a:bodyPr wrap="square" lIns="82945" tIns="41473" rIns="82945" bIns="41473">
            <a:spAutoFit/>
          </a:bodyPr>
          <a:lstStyle/>
          <a:p>
            <a:pPr algn="ctr"/>
            <a:r>
              <a:rPr lang="es-CO" sz="2400" b="1" dirty="0"/>
              <a:t>INSCRIPCIÓN AL </a:t>
            </a:r>
            <a:r>
              <a:rPr lang="es-CO" sz="2400" b="1" dirty="0" smtClean="0"/>
              <a:t>MONOTRIBUTO</a:t>
            </a:r>
          </a:p>
          <a:p>
            <a:endParaRPr lang="es-CO" b="1" dirty="0"/>
          </a:p>
          <a:p>
            <a:r>
              <a:rPr lang="es-CO" dirty="0" smtClean="0"/>
              <a:t>Los </a:t>
            </a:r>
            <a:r>
              <a:rPr lang="es-CO" dirty="0"/>
              <a:t>contribuyentes que opten por acogerse al monotributo deberán inscribirse en el Registro Único Tributario como contribuyentes del mismo, antes del 31 de marzo del respectivo periodo gravable. </a:t>
            </a:r>
          </a:p>
          <a:p>
            <a:endParaRPr lang="es-CO" dirty="0" smtClean="0"/>
          </a:p>
          <a:p>
            <a:r>
              <a:rPr lang="es-CO" dirty="0" smtClean="0"/>
              <a:t>Quienes </a:t>
            </a:r>
            <a:r>
              <a:rPr lang="es-CO" dirty="0"/>
              <a:t>se inscriban como contribuyentes del monotributo no estarán sometidos al régimen ordinario del impuesto sobre la renta y complementarios por el respectivo año gravable. </a:t>
            </a:r>
          </a:p>
          <a:p>
            <a:endParaRPr lang="es-CO" dirty="0" smtClean="0"/>
          </a:p>
          <a:p>
            <a:r>
              <a:rPr lang="es-CO" dirty="0" smtClean="0"/>
              <a:t>La </a:t>
            </a:r>
            <a:r>
              <a:rPr lang="es-CO" dirty="0"/>
              <a:t>Dirección de Impuestos y Aduanas Nacionales podrá establecer mecanismos simplificados de renovación de la inscripción del Registro. 	</a:t>
            </a:r>
          </a:p>
        </p:txBody>
      </p:sp>
    </p:spTree>
    <p:extLst>
      <p:ext uri="{BB962C8B-B14F-4D97-AF65-F5344CB8AC3E}">
        <p14:creationId xmlns:p14="http://schemas.microsoft.com/office/powerpoint/2010/main" val="2912560167"/>
      </p:ext>
    </p:extLst>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2726" y="293431"/>
            <a:ext cx="2763998" cy="474656"/>
          </a:xfrm>
          <a:prstGeom prst="rect">
            <a:avLst/>
          </a:prstGeom>
        </p:spPr>
        <p:txBody>
          <a:bodyPr wrap="none" lIns="82945" tIns="41473" rIns="82945" bIns="41473">
            <a:spAutoFit/>
          </a:bodyPr>
          <a:lstStyle/>
          <a:p>
            <a:r>
              <a:rPr lang="es-CO" sz="2500" b="1" dirty="0"/>
              <a:t>Artículo 910 del E.T</a:t>
            </a:r>
            <a:endParaRPr lang="es-CO" sz="2500" b="1" dirty="0">
              <a:latin typeface="Arial" pitchFamily="34" charset="0"/>
              <a:cs typeface="Arial" pitchFamily="34" charset="0"/>
            </a:endParaRPr>
          </a:p>
        </p:txBody>
      </p:sp>
      <p:sp>
        <p:nvSpPr>
          <p:cNvPr id="3" name="2 Rectángulo"/>
          <p:cNvSpPr/>
          <p:nvPr/>
        </p:nvSpPr>
        <p:spPr>
          <a:xfrm>
            <a:off x="372726" y="1861216"/>
            <a:ext cx="8608999" cy="3777075"/>
          </a:xfrm>
          <a:prstGeom prst="rect">
            <a:avLst/>
          </a:prstGeom>
        </p:spPr>
        <p:style>
          <a:lnRef idx="2">
            <a:schemeClr val="accent1"/>
          </a:lnRef>
          <a:fillRef idx="1">
            <a:schemeClr val="lt1"/>
          </a:fillRef>
          <a:effectRef idx="0">
            <a:schemeClr val="accent1"/>
          </a:effectRef>
          <a:fontRef idx="minor">
            <a:schemeClr val="dk1"/>
          </a:fontRef>
        </p:style>
        <p:txBody>
          <a:bodyPr wrap="square" lIns="82945" tIns="41473" rIns="82945" bIns="41473">
            <a:spAutoFit/>
          </a:bodyPr>
          <a:lstStyle/>
          <a:p>
            <a:pPr algn="ctr"/>
            <a:r>
              <a:rPr lang="es-CO" sz="2400" b="1" dirty="0" smtClean="0"/>
              <a:t>DECLARACIÓN </a:t>
            </a:r>
            <a:r>
              <a:rPr lang="es-CO" sz="2400" b="1" dirty="0"/>
              <a:t>Y PAGO DEL </a:t>
            </a:r>
            <a:r>
              <a:rPr lang="es-CO" sz="2400" b="1" dirty="0" smtClean="0"/>
              <a:t>MONOTRIBUTO</a:t>
            </a:r>
          </a:p>
          <a:p>
            <a:pPr algn="just"/>
            <a:endParaRPr lang="es-CO" b="1" dirty="0"/>
          </a:p>
          <a:p>
            <a:pPr algn="just"/>
            <a:r>
              <a:rPr lang="es-CO" dirty="0" smtClean="0"/>
              <a:t>Los </a:t>
            </a:r>
            <a:r>
              <a:rPr lang="es-CO" dirty="0"/>
              <a:t>contribuyentes del monotributo deberán presentar una declaración anual en un formulario simplificado que para el efecto adopte la Dirección de Impuestos y Aduanas Nacionales, dentro de los plazos que señale el Gobierno nacional. </a:t>
            </a:r>
          </a:p>
          <a:p>
            <a:pPr algn="just"/>
            <a:r>
              <a:rPr lang="es-CO" dirty="0"/>
              <a:t>La declaración del monotributo deberá presentarse con pago en los bancos y demás entidades autorizadas para recaudar</a:t>
            </a:r>
            <a:r>
              <a:rPr lang="es-CO" dirty="0" smtClean="0"/>
              <a:t>.</a:t>
            </a:r>
          </a:p>
          <a:p>
            <a:pPr algn="just"/>
            <a:endParaRPr lang="es-CO" dirty="0"/>
          </a:p>
          <a:p>
            <a:pPr algn="just"/>
            <a:r>
              <a:rPr lang="es-CO" b="1" dirty="0"/>
              <a:t>PARÁGRAFO 1o.</a:t>
            </a:r>
            <a:r>
              <a:rPr lang="es-CO" dirty="0"/>
              <a:t> El pago del monotributo podrá realizarse a través de las redes electrónicas de pago y entidades financieras, incluidas sus redes de corresponsales, que para el efecto determine el Gobierno nacional. Estas entidades o redes deberán transferir el componente de aporte al servicio social complementario de BEPS o de riesgos laborales directamente al administrador de dicho servicio social, según corresponda. 	</a:t>
            </a:r>
          </a:p>
        </p:txBody>
      </p:sp>
    </p:spTree>
    <p:extLst>
      <p:ext uri="{BB962C8B-B14F-4D97-AF65-F5344CB8AC3E}">
        <p14:creationId xmlns:p14="http://schemas.microsoft.com/office/powerpoint/2010/main" val="2392772712"/>
      </p:ext>
    </p:extLst>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2725" y="293431"/>
            <a:ext cx="2824022" cy="474656"/>
          </a:xfrm>
          <a:prstGeom prst="rect">
            <a:avLst/>
          </a:prstGeom>
        </p:spPr>
        <p:txBody>
          <a:bodyPr wrap="none" lIns="82945" tIns="41473" rIns="82945" bIns="41473">
            <a:spAutoFit/>
          </a:bodyPr>
          <a:lstStyle/>
          <a:p>
            <a:r>
              <a:rPr lang="es-CO" sz="2500" b="1" dirty="0"/>
              <a:t>Artículo 911 del E.T.</a:t>
            </a:r>
            <a:endParaRPr lang="es-CO" sz="2500" b="1" dirty="0">
              <a:latin typeface="Arial" pitchFamily="34" charset="0"/>
              <a:cs typeface="Arial" pitchFamily="34" charset="0"/>
            </a:endParaRPr>
          </a:p>
        </p:txBody>
      </p:sp>
      <p:sp>
        <p:nvSpPr>
          <p:cNvPr id="3" name="2 Rectángulo"/>
          <p:cNvSpPr/>
          <p:nvPr/>
        </p:nvSpPr>
        <p:spPr>
          <a:xfrm>
            <a:off x="899592" y="1879777"/>
            <a:ext cx="6863570" cy="1899638"/>
          </a:xfrm>
          <a:prstGeom prst="rect">
            <a:avLst/>
          </a:prstGeom>
        </p:spPr>
        <p:style>
          <a:lnRef idx="2">
            <a:schemeClr val="accent1"/>
          </a:lnRef>
          <a:fillRef idx="1">
            <a:schemeClr val="lt1"/>
          </a:fillRef>
          <a:effectRef idx="0">
            <a:schemeClr val="accent1"/>
          </a:effectRef>
          <a:fontRef idx="minor">
            <a:schemeClr val="dk1"/>
          </a:fontRef>
        </p:style>
        <p:txBody>
          <a:bodyPr wrap="square" lIns="82945" tIns="41473" rIns="82945" bIns="41473">
            <a:spAutoFit/>
          </a:bodyPr>
          <a:lstStyle/>
          <a:p>
            <a:pPr algn="ctr"/>
            <a:r>
              <a:rPr lang="es-CO" sz="2800" b="1" dirty="0"/>
              <a:t>RETENCIONES EN LA </a:t>
            </a:r>
            <a:r>
              <a:rPr lang="es-CO" sz="2800" b="1" dirty="0" smtClean="0"/>
              <a:t>FUENTE</a:t>
            </a:r>
            <a:endParaRPr lang="es-CO" sz="2800" b="1" dirty="0"/>
          </a:p>
          <a:p>
            <a:endParaRPr lang="es-CO" dirty="0" smtClean="0"/>
          </a:p>
          <a:p>
            <a:endParaRPr lang="es-CO" dirty="0"/>
          </a:p>
          <a:p>
            <a:r>
              <a:rPr lang="es-CO" dirty="0">
                <a:latin typeface="Arial" pitchFamily="34" charset="0"/>
                <a:cs typeface="Arial" pitchFamily="34" charset="0"/>
              </a:rPr>
              <a:t>Los contribuyentes del monotributo serán sujetos de retención en la fuente a título de impuesto sobre la renta y complementarios. 	</a:t>
            </a:r>
          </a:p>
        </p:txBody>
      </p:sp>
    </p:spTree>
    <p:extLst>
      <p:ext uri="{BB962C8B-B14F-4D97-AF65-F5344CB8AC3E}">
        <p14:creationId xmlns:p14="http://schemas.microsoft.com/office/powerpoint/2010/main" val="53546285"/>
      </p:ext>
    </p:extLst>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2726" y="293431"/>
            <a:ext cx="2695890" cy="474656"/>
          </a:xfrm>
          <a:prstGeom prst="rect">
            <a:avLst/>
          </a:prstGeom>
        </p:spPr>
        <p:txBody>
          <a:bodyPr wrap="none" lIns="82945" tIns="41473" rIns="82945" bIns="41473">
            <a:spAutoFit/>
          </a:bodyPr>
          <a:lstStyle/>
          <a:p>
            <a:r>
              <a:rPr lang="es-CO" sz="2500" b="1" dirty="0"/>
              <a:t>ARTÍCULO 913 E.T. </a:t>
            </a:r>
            <a:endParaRPr lang="es-CO" sz="2500" b="1" dirty="0">
              <a:latin typeface="Arial" pitchFamily="34" charset="0"/>
              <a:cs typeface="Arial" pitchFamily="34" charset="0"/>
            </a:endParaRPr>
          </a:p>
        </p:txBody>
      </p:sp>
      <p:sp>
        <p:nvSpPr>
          <p:cNvPr id="3" name="2 Rectángulo"/>
          <p:cNvSpPr/>
          <p:nvPr/>
        </p:nvSpPr>
        <p:spPr>
          <a:xfrm>
            <a:off x="336989" y="1412776"/>
            <a:ext cx="8608999" cy="4331073"/>
          </a:xfrm>
          <a:prstGeom prst="rect">
            <a:avLst/>
          </a:prstGeom>
        </p:spPr>
        <p:style>
          <a:lnRef idx="2">
            <a:schemeClr val="accent1"/>
          </a:lnRef>
          <a:fillRef idx="1">
            <a:schemeClr val="lt1"/>
          </a:fillRef>
          <a:effectRef idx="0">
            <a:schemeClr val="accent1"/>
          </a:effectRef>
          <a:fontRef idx="minor">
            <a:schemeClr val="dk1"/>
          </a:fontRef>
        </p:style>
        <p:txBody>
          <a:bodyPr wrap="square" lIns="82945" tIns="41473" rIns="82945" bIns="41473">
            <a:spAutoFit/>
          </a:bodyPr>
          <a:lstStyle/>
          <a:p>
            <a:pPr algn="ctr"/>
            <a:r>
              <a:rPr lang="es-CO" sz="2400" b="1" dirty="0"/>
              <a:t>EXCLUSIÓN DEL MONOTRIBUTO POR RAZONES DE </a:t>
            </a:r>
            <a:r>
              <a:rPr lang="es-CO" sz="2400" b="1" dirty="0" smtClean="0"/>
              <a:t>CONTROL</a:t>
            </a:r>
          </a:p>
          <a:p>
            <a:pPr algn="just"/>
            <a:endParaRPr lang="es-CO" b="1" dirty="0" smtClean="0"/>
          </a:p>
          <a:p>
            <a:pPr algn="just"/>
            <a:endParaRPr lang="es-CO" b="1" dirty="0"/>
          </a:p>
          <a:p>
            <a:pPr algn="just"/>
            <a:r>
              <a:rPr lang="es-CO" dirty="0" smtClean="0">
                <a:latin typeface="Arial" pitchFamily="34" charset="0"/>
                <a:cs typeface="Arial" pitchFamily="34" charset="0"/>
              </a:rPr>
              <a:t>Cuando </a:t>
            </a:r>
            <a:r>
              <a:rPr lang="es-CO" dirty="0">
                <a:latin typeface="Arial" pitchFamily="34" charset="0"/>
                <a:cs typeface="Arial" pitchFamily="34" charset="0"/>
              </a:rPr>
              <a:t>dentro de los programas de fiscalización la Administración Tributaria establezca que el contribuyente no cumple los requisitos para pertenecer al monotributo, procederá a excluirlo del régimen, mediante resolución independiente en la cual se reclasificará al contribuyente en el régimen tributario que corresponda. </a:t>
            </a:r>
          </a:p>
          <a:p>
            <a:pPr algn="just"/>
            <a:endParaRPr lang="es-CO" dirty="0" smtClean="0">
              <a:latin typeface="Arial" pitchFamily="34" charset="0"/>
              <a:cs typeface="Arial" pitchFamily="34" charset="0"/>
            </a:endParaRPr>
          </a:p>
          <a:p>
            <a:pPr algn="just"/>
            <a:r>
              <a:rPr lang="es-CO" dirty="0" smtClean="0">
                <a:latin typeface="Arial" pitchFamily="34" charset="0"/>
                <a:cs typeface="Arial" pitchFamily="34" charset="0"/>
              </a:rPr>
              <a:t>Una </a:t>
            </a:r>
            <a:r>
              <a:rPr lang="es-CO" dirty="0">
                <a:latin typeface="Arial" pitchFamily="34" charset="0"/>
                <a:cs typeface="Arial" pitchFamily="34" charset="0"/>
              </a:rPr>
              <a:t>vez en firme el acto de exclusión del régimen, la Administración Tributaria podrá adelantar los procesos de fiscalización tendientes a exigirle el cumplimiento de la totalidad de las obligaciones tributarias que correspondan, por los períodos durante los cuales operó dentro del monotributo en forma irregular, junto con las sanciones que fueren del caso. Igualmente, el contribuyente deberá continuar cumpliendo sus obligaciones tributarias. 	</a:t>
            </a:r>
          </a:p>
        </p:txBody>
      </p:sp>
    </p:spTree>
    <p:extLst>
      <p:ext uri="{BB962C8B-B14F-4D97-AF65-F5344CB8AC3E}">
        <p14:creationId xmlns:p14="http://schemas.microsoft.com/office/powerpoint/2010/main" val="477821093"/>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Flecha curvada hacia la derecha"/>
          <p:cNvSpPr/>
          <p:nvPr/>
        </p:nvSpPr>
        <p:spPr>
          <a:xfrm rot="20043329">
            <a:off x="1991069" y="1345939"/>
            <a:ext cx="1373447" cy="1959690"/>
          </a:xfrm>
          <a:prstGeom prst="curvedRightArrow">
            <a:avLst/>
          </a:prstGeom>
          <a:solidFill>
            <a:schemeClr val="accent2"/>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82945" tIns="41473" rIns="82945" bIns="41473" rtlCol="0" anchor="ctr"/>
          <a:lstStyle/>
          <a:p>
            <a:pPr algn="ctr"/>
            <a:endParaRPr lang="es-CO">
              <a:solidFill>
                <a:schemeClr val="tx1"/>
              </a:solidFill>
            </a:endParaRPr>
          </a:p>
        </p:txBody>
      </p:sp>
      <p:sp>
        <p:nvSpPr>
          <p:cNvPr id="5" name="4 CuadroTexto"/>
          <p:cNvSpPr txBox="1"/>
          <p:nvPr/>
        </p:nvSpPr>
        <p:spPr>
          <a:xfrm>
            <a:off x="130410" y="816026"/>
            <a:ext cx="3721510" cy="514643"/>
          </a:xfrm>
          <a:prstGeom prst="rect">
            <a:avLst/>
          </a:prstGeom>
        </p:spPr>
        <p:style>
          <a:lnRef idx="2">
            <a:schemeClr val="accent2"/>
          </a:lnRef>
          <a:fillRef idx="1">
            <a:schemeClr val="lt1"/>
          </a:fillRef>
          <a:effectRef idx="0">
            <a:schemeClr val="accent2"/>
          </a:effectRef>
          <a:fontRef idx="minor">
            <a:schemeClr val="dk1"/>
          </a:fontRef>
        </p:style>
        <p:txBody>
          <a:bodyPr wrap="square" lIns="82945" tIns="41473" rIns="82945" bIns="41473" rtlCol="0">
            <a:spAutoFit/>
          </a:bodyPr>
          <a:lstStyle/>
          <a:p>
            <a:r>
              <a:rPr lang="es-CO" sz="1400" dirty="0" smtClean="0">
                <a:latin typeface="Arial" pitchFamily="34" charset="0"/>
                <a:cs typeface="Arial" pitchFamily="34" charset="0"/>
              </a:rPr>
              <a:t>SIMPLIFICACIÓN </a:t>
            </a:r>
            <a:r>
              <a:rPr lang="es-CO" sz="1400" dirty="0">
                <a:latin typeface="Arial" pitchFamily="34" charset="0"/>
                <a:cs typeface="Arial" pitchFamily="34" charset="0"/>
              </a:rPr>
              <a:t>DEL </a:t>
            </a:r>
            <a:r>
              <a:rPr lang="es-CO" sz="1400" dirty="0" smtClean="0">
                <a:latin typeface="Arial" pitchFamily="34" charset="0"/>
                <a:cs typeface="Arial" pitchFamily="34" charset="0"/>
              </a:rPr>
              <a:t>RÉGIMEN </a:t>
            </a:r>
            <a:r>
              <a:rPr lang="es-CO" sz="1400" dirty="0">
                <a:latin typeface="Arial" pitchFamily="34" charset="0"/>
                <a:cs typeface="Arial" pitchFamily="34" charset="0"/>
              </a:rPr>
              <a:t>SOLO APLICA PARA PERSONAS NATURALES</a:t>
            </a:r>
          </a:p>
        </p:txBody>
      </p:sp>
      <p:graphicFrame>
        <p:nvGraphicFramePr>
          <p:cNvPr id="3" name="2 Diagrama"/>
          <p:cNvGraphicFramePr/>
          <p:nvPr>
            <p:extLst>
              <p:ext uri="{D42A27DB-BD31-4B8C-83A1-F6EECF244321}">
                <p14:modId xmlns:p14="http://schemas.microsoft.com/office/powerpoint/2010/main" val="3992188832"/>
              </p:ext>
            </p:extLst>
          </p:nvPr>
        </p:nvGraphicFramePr>
        <p:xfrm>
          <a:off x="261045" y="1403945"/>
          <a:ext cx="8556592" cy="49646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CuadroTexto"/>
          <p:cNvSpPr txBox="1"/>
          <p:nvPr/>
        </p:nvSpPr>
        <p:spPr>
          <a:xfrm>
            <a:off x="755576" y="95334"/>
            <a:ext cx="7498491" cy="453088"/>
          </a:xfrm>
          <a:prstGeom prst="rect">
            <a:avLst/>
          </a:prstGeom>
          <a:noFill/>
        </p:spPr>
        <p:txBody>
          <a:bodyPr wrap="none" lIns="82945" tIns="41473" rIns="82945" bIns="41473" rtlCol="0">
            <a:spAutoFit/>
          </a:bodyPr>
          <a:lstStyle/>
          <a:p>
            <a:r>
              <a:rPr lang="es-CO" sz="2400" b="1" dirty="0" smtClean="0"/>
              <a:t>IMPUESTOS SIMPLIFICADOS PARA PERSONAS NATURALES</a:t>
            </a:r>
            <a:endParaRPr lang="es-CO" sz="2400" b="1" dirty="0"/>
          </a:p>
        </p:txBody>
      </p:sp>
      <p:sp>
        <p:nvSpPr>
          <p:cNvPr id="8" name="7 Flecha circular"/>
          <p:cNvSpPr/>
          <p:nvPr/>
        </p:nvSpPr>
        <p:spPr>
          <a:xfrm rot="5400000">
            <a:off x="6912260" y="2384884"/>
            <a:ext cx="1080120" cy="864096"/>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0" name="9 Flecha circular"/>
          <p:cNvSpPr/>
          <p:nvPr/>
        </p:nvSpPr>
        <p:spPr>
          <a:xfrm rot="5400000">
            <a:off x="6912260" y="4401108"/>
            <a:ext cx="1080120" cy="864096"/>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extLst>
      <p:ext uri="{BB962C8B-B14F-4D97-AF65-F5344CB8AC3E}">
        <p14:creationId xmlns:p14="http://schemas.microsoft.com/office/powerpoint/2010/main" val="91976416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3"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2726" y="293431"/>
            <a:ext cx="3133322" cy="468477"/>
          </a:xfrm>
          <a:prstGeom prst="rect">
            <a:avLst/>
          </a:prstGeom>
        </p:spPr>
        <p:txBody>
          <a:bodyPr wrap="none" lIns="82945" tIns="41473" rIns="82945" bIns="41473">
            <a:spAutoFit/>
          </a:bodyPr>
          <a:lstStyle/>
          <a:p>
            <a:r>
              <a:rPr lang="es-CO" sz="2500" b="1" dirty="0"/>
              <a:t>ARTÍCULO 914 del E.T. </a:t>
            </a:r>
            <a:endParaRPr lang="es-CO" sz="2500" b="1" dirty="0">
              <a:latin typeface="Arial" pitchFamily="34" charset="0"/>
              <a:cs typeface="Arial" pitchFamily="34" charset="0"/>
            </a:endParaRPr>
          </a:p>
        </p:txBody>
      </p:sp>
      <p:sp>
        <p:nvSpPr>
          <p:cNvPr id="3" name="2 Rectángulo"/>
          <p:cNvSpPr/>
          <p:nvPr/>
        </p:nvSpPr>
        <p:spPr>
          <a:xfrm>
            <a:off x="372726" y="1861215"/>
            <a:ext cx="8608999" cy="2330525"/>
          </a:xfrm>
          <a:prstGeom prst="rect">
            <a:avLst/>
          </a:prstGeom>
        </p:spPr>
        <p:style>
          <a:lnRef idx="2">
            <a:schemeClr val="accent1"/>
          </a:lnRef>
          <a:fillRef idx="1">
            <a:schemeClr val="lt1"/>
          </a:fillRef>
          <a:effectRef idx="0">
            <a:schemeClr val="accent1"/>
          </a:effectRef>
          <a:fontRef idx="minor">
            <a:schemeClr val="dk1"/>
          </a:fontRef>
        </p:style>
        <p:txBody>
          <a:bodyPr wrap="square" lIns="82945" tIns="41473" rIns="82945" bIns="41473">
            <a:spAutoFit/>
          </a:bodyPr>
          <a:lstStyle/>
          <a:p>
            <a:pPr algn="ctr"/>
            <a:r>
              <a:rPr lang="es-CO" sz="2800" b="1" dirty="0">
                <a:latin typeface="Arial" pitchFamily="34" charset="0"/>
                <a:cs typeface="Arial" pitchFamily="34" charset="0"/>
              </a:rPr>
              <a:t>EXCLUSIÓN DEL MONOTRIBUTO POR </a:t>
            </a:r>
            <a:r>
              <a:rPr lang="es-CO" sz="2800" b="1" dirty="0" smtClean="0">
                <a:latin typeface="Arial" pitchFamily="34" charset="0"/>
                <a:cs typeface="Arial" pitchFamily="34" charset="0"/>
              </a:rPr>
              <a:t>INCUMPLIMIENTO</a:t>
            </a:r>
            <a:endParaRPr lang="es-CO" sz="2800" b="1" dirty="0">
              <a:latin typeface="Arial" pitchFamily="34" charset="0"/>
              <a:cs typeface="Arial" pitchFamily="34" charset="0"/>
            </a:endParaRPr>
          </a:p>
          <a:p>
            <a:endParaRPr lang="es-CO" b="1" dirty="0" smtClean="0">
              <a:latin typeface="Arial" pitchFamily="34" charset="0"/>
              <a:cs typeface="Arial" pitchFamily="34" charset="0"/>
            </a:endParaRPr>
          </a:p>
          <a:p>
            <a:endParaRPr lang="es-CO" dirty="0">
              <a:latin typeface="Arial" pitchFamily="34" charset="0"/>
              <a:cs typeface="Arial" pitchFamily="34" charset="0"/>
            </a:endParaRPr>
          </a:p>
          <a:p>
            <a:r>
              <a:rPr lang="es-CO" dirty="0">
                <a:latin typeface="Arial" pitchFamily="34" charset="0"/>
                <a:cs typeface="Arial" pitchFamily="34" charset="0"/>
              </a:rPr>
              <a:t>Cuando el contribuyente incumpla los pagos correspondientes al total del periodo del monotributo, será excluido del Régimen y no podrá optar por éste durante los siguientes tres (3) años 	</a:t>
            </a:r>
          </a:p>
        </p:txBody>
      </p:sp>
    </p:spTree>
    <p:extLst>
      <p:ext uri="{BB962C8B-B14F-4D97-AF65-F5344CB8AC3E}">
        <p14:creationId xmlns:p14="http://schemas.microsoft.com/office/powerpoint/2010/main" val="1279907822"/>
      </p:ext>
    </p:extLst>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2726" y="293431"/>
            <a:ext cx="3276061" cy="474656"/>
          </a:xfrm>
          <a:prstGeom prst="rect">
            <a:avLst/>
          </a:prstGeom>
        </p:spPr>
        <p:txBody>
          <a:bodyPr wrap="none" lIns="82945" tIns="41473" rIns="82945" bIns="41473">
            <a:spAutoFit/>
          </a:bodyPr>
          <a:lstStyle/>
          <a:p>
            <a:r>
              <a:rPr lang="es-CO" sz="2500" b="1" dirty="0"/>
              <a:t>ARTÍCULO 915 del E.T.. </a:t>
            </a:r>
            <a:endParaRPr lang="es-CO" sz="2500" b="1" dirty="0">
              <a:latin typeface="Arial" pitchFamily="34" charset="0"/>
              <a:cs typeface="Arial" pitchFamily="34" charset="0"/>
            </a:endParaRPr>
          </a:p>
        </p:txBody>
      </p:sp>
      <p:sp>
        <p:nvSpPr>
          <p:cNvPr id="3" name="2 Rectángulo"/>
          <p:cNvSpPr/>
          <p:nvPr/>
        </p:nvSpPr>
        <p:spPr>
          <a:xfrm>
            <a:off x="372726" y="1861215"/>
            <a:ext cx="8608999" cy="2330525"/>
          </a:xfrm>
          <a:prstGeom prst="rect">
            <a:avLst/>
          </a:prstGeom>
        </p:spPr>
        <p:style>
          <a:lnRef idx="2">
            <a:schemeClr val="accent1"/>
          </a:lnRef>
          <a:fillRef idx="1">
            <a:schemeClr val="lt1"/>
          </a:fillRef>
          <a:effectRef idx="0">
            <a:schemeClr val="accent1"/>
          </a:effectRef>
          <a:fontRef idx="minor">
            <a:schemeClr val="dk1"/>
          </a:fontRef>
        </p:style>
        <p:txBody>
          <a:bodyPr wrap="square" lIns="82945" tIns="41473" rIns="82945" bIns="41473">
            <a:spAutoFit/>
          </a:bodyPr>
          <a:lstStyle/>
          <a:p>
            <a:pPr algn="ctr"/>
            <a:r>
              <a:rPr lang="es-CO" sz="2800" b="1" dirty="0">
                <a:latin typeface="Arial" pitchFamily="34" charset="0"/>
                <a:cs typeface="Arial" pitchFamily="34" charset="0"/>
              </a:rPr>
              <a:t>CAMBIO DEL RÉGIMEN COMÚN AL </a:t>
            </a:r>
            <a:r>
              <a:rPr lang="es-CO" sz="2800" b="1" dirty="0" smtClean="0">
                <a:latin typeface="Arial" pitchFamily="34" charset="0"/>
                <a:cs typeface="Arial" pitchFamily="34" charset="0"/>
              </a:rPr>
              <a:t>MONOTRIBUTO</a:t>
            </a:r>
            <a:endParaRPr lang="es-CO" sz="2800" b="1" dirty="0">
              <a:latin typeface="Arial" pitchFamily="34" charset="0"/>
              <a:cs typeface="Arial" pitchFamily="34" charset="0"/>
            </a:endParaRPr>
          </a:p>
          <a:p>
            <a:endParaRPr lang="es-CO" dirty="0">
              <a:latin typeface="Arial" pitchFamily="34" charset="0"/>
              <a:cs typeface="Arial" pitchFamily="34" charset="0"/>
            </a:endParaRPr>
          </a:p>
          <a:p>
            <a:r>
              <a:rPr lang="es-CO" dirty="0">
                <a:latin typeface="Arial" pitchFamily="34" charset="0"/>
                <a:cs typeface="Arial" pitchFamily="34" charset="0"/>
              </a:rPr>
              <a:t>Los responsables sometidos al Régimen Común en el impuesto sobre las ventas sólo podrán acogerse al monotributo, cuando demuestren que en los tres (3) años fiscales anteriores se cumplieron las condiciones establecidas en el presente Libro. 	</a:t>
            </a:r>
          </a:p>
        </p:txBody>
      </p:sp>
    </p:spTree>
    <p:extLst>
      <p:ext uri="{BB962C8B-B14F-4D97-AF65-F5344CB8AC3E}">
        <p14:creationId xmlns:p14="http://schemas.microsoft.com/office/powerpoint/2010/main" val="683594955"/>
      </p:ext>
    </p:extLst>
  </p:cSld>
  <p:clrMapOvr>
    <a:masterClrMapping/>
  </p:clrMapOvr>
  <p:transition>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2726" y="293431"/>
            <a:ext cx="3114661" cy="474656"/>
          </a:xfrm>
          <a:prstGeom prst="rect">
            <a:avLst/>
          </a:prstGeom>
        </p:spPr>
        <p:txBody>
          <a:bodyPr wrap="none" lIns="82945" tIns="41473" rIns="82945" bIns="41473">
            <a:spAutoFit/>
          </a:bodyPr>
          <a:lstStyle/>
          <a:p>
            <a:r>
              <a:rPr lang="es-CO" sz="2500" b="1" dirty="0"/>
              <a:t>ARTÍCULO 916 del E.T.</a:t>
            </a:r>
            <a:endParaRPr lang="es-CO" sz="2500" b="1" dirty="0">
              <a:latin typeface="Arial" pitchFamily="34" charset="0"/>
              <a:cs typeface="Arial" pitchFamily="34" charset="0"/>
            </a:endParaRPr>
          </a:p>
        </p:txBody>
      </p:sp>
      <p:sp>
        <p:nvSpPr>
          <p:cNvPr id="3" name="2 Rectángulo"/>
          <p:cNvSpPr/>
          <p:nvPr/>
        </p:nvSpPr>
        <p:spPr>
          <a:xfrm>
            <a:off x="372726" y="1861216"/>
            <a:ext cx="8608999" cy="3592409"/>
          </a:xfrm>
          <a:prstGeom prst="rect">
            <a:avLst/>
          </a:prstGeom>
        </p:spPr>
        <p:style>
          <a:lnRef idx="2">
            <a:schemeClr val="accent1"/>
          </a:lnRef>
          <a:fillRef idx="1">
            <a:schemeClr val="lt1"/>
          </a:fillRef>
          <a:effectRef idx="0">
            <a:schemeClr val="accent1"/>
          </a:effectRef>
          <a:fontRef idx="minor">
            <a:schemeClr val="dk1"/>
          </a:fontRef>
        </p:style>
        <p:txBody>
          <a:bodyPr wrap="square" lIns="82945" tIns="41473" rIns="82945" bIns="41473">
            <a:spAutoFit/>
          </a:bodyPr>
          <a:lstStyle/>
          <a:p>
            <a:pPr algn="ctr"/>
            <a:r>
              <a:rPr lang="es-CO" sz="2400" b="1" dirty="0">
                <a:latin typeface="Arial" pitchFamily="34" charset="0"/>
                <a:cs typeface="Arial" pitchFamily="34" charset="0"/>
              </a:rPr>
              <a:t>DESTINACIÓN ESPECÍFICA DEL COMPONENTE DE IMPUESTO NACIONAL DEL </a:t>
            </a:r>
            <a:r>
              <a:rPr lang="es-CO" sz="2400" b="1" dirty="0" smtClean="0">
                <a:latin typeface="Arial" pitchFamily="34" charset="0"/>
                <a:cs typeface="Arial" pitchFamily="34" charset="0"/>
              </a:rPr>
              <a:t>MONOTRIBUTO</a:t>
            </a:r>
            <a:endParaRPr lang="es-CO" sz="2400" b="1" dirty="0">
              <a:latin typeface="Arial" pitchFamily="34" charset="0"/>
              <a:cs typeface="Arial" pitchFamily="34" charset="0"/>
            </a:endParaRPr>
          </a:p>
          <a:p>
            <a:pPr algn="just"/>
            <a:endParaRPr lang="es-CO" dirty="0" smtClean="0">
              <a:latin typeface="Arial" pitchFamily="34" charset="0"/>
              <a:cs typeface="Arial" pitchFamily="34" charset="0"/>
            </a:endParaRPr>
          </a:p>
          <a:p>
            <a:pPr algn="just"/>
            <a:endParaRPr lang="es-CO" dirty="0">
              <a:latin typeface="Arial" pitchFamily="34" charset="0"/>
              <a:cs typeface="Arial" pitchFamily="34" charset="0"/>
            </a:endParaRPr>
          </a:p>
          <a:p>
            <a:pPr algn="just"/>
            <a:r>
              <a:rPr lang="es-CO" dirty="0">
                <a:latin typeface="Arial" pitchFamily="34" charset="0"/>
                <a:cs typeface="Arial" pitchFamily="34" charset="0"/>
              </a:rPr>
              <a:t>El recaudo del componente del impuesto nacional del monotributo se destinará a la financiación del aseguramiento en el marco del Sistema General de Seguridad Social, en Salud y en Riesgos Laborales. Para el primer caso, los recursos se presupuestarán en la sección del Ministerio de Salud y Protección Social, y serán transferidos a la Entidad Administradora de los Recursos de Sistema General de Seguridad Social en Salud, creada en los artículos 66 y 67 de la Ley 1753 de 2015. En el segundo caso, los recursos serán transferidos al Fondo de Riesgos Laborales, creado en el artículo 88 del Decreto Ley 1295 de 1994. 	</a:t>
            </a:r>
          </a:p>
        </p:txBody>
      </p:sp>
    </p:spTree>
    <p:extLst>
      <p:ext uri="{BB962C8B-B14F-4D97-AF65-F5344CB8AC3E}">
        <p14:creationId xmlns:p14="http://schemas.microsoft.com/office/powerpoint/2010/main" val="4128230550"/>
      </p:ext>
    </p:extLst>
  </p:cSld>
  <p:clrMapOvr>
    <a:masterClrMapping/>
  </p:clrMapOvr>
  <p:transition>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2726" y="293431"/>
            <a:ext cx="5246258" cy="474656"/>
          </a:xfrm>
          <a:prstGeom prst="rect">
            <a:avLst/>
          </a:prstGeom>
        </p:spPr>
        <p:txBody>
          <a:bodyPr wrap="none" lIns="82945" tIns="41473" rIns="82945" bIns="41473">
            <a:spAutoFit/>
          </a:bodyPr>
          <a:lstStyle/>
          <a:p>
            <a:r>
              <a:rPr lang="es-CO" sz="2500" b="1" dirty="0"/>
              <a:t>ARTÍCULO 168 de la Ley 1819 de 2016</a:t>
            </a:r>
            <a:endParaRPr lang="es-CO" sz="2500" b="1" dirty="0">
              <a:latin typeface="Arial" pitchFamily="34" charset="0"/>
              <a:cs typeface="Arial" pitchFamily="34" charset="0"/>
            </a:endParaRPr>
          </a:p>
        </p:txBody>
      </p:sp>
      <p:sp>
        <p:nvSpPr>
          <p:cNvPr id="3" name="2 Rectángulo"/>
          <p:cNvSpPr/>
          <p:nvPr/>
        </p:nvSpPr>
        <p:spPr>
          <a:xfrm>
            <a:off x="372726" y="1861216"/>
            <a:ext cx="8608999" cy="3315410"/>
          </a:xfrm>
          <a:prstGeom prst="rect">
            <a:avLst/>
          </a:prstGeom>
        </p:spPr>
        <p:style>
          <a:lnRef idx="2">
            <a:schemeClr val="accent1"/>
          </a:lnRef>
          <a:fillRef idx="1">
            <a:schemeClr val="lt1"/>
          </a:fillRef>
          <a:effectRef idx="0">
            <a:schemeClr val="accent1"/>
          </a:effectRef>
          <a:fontRef idx="minor">
            <a:schemeClr val="dk1"/>
          </a:fontRef>
        </p:style>
        <p:txBody>
          <a:bodyPr wrap="square" lIns="82945" tIns="41473" rIns="82945" bIns="41473">
            <a:spAutoFit/>
          </a:bodyPr>
          <a:lstStyle/>
          <a:p>
            <a:pPr algn="ctr"/>
            <a:r>
              <a:rPr lang="es-CO" sz="2400" b="1" dirty="0">
                <a:latin typeface="Arial" pitchFamily="34" charset="0"/>
                <a:cs typeface="Arial" pitchFamily="34" charset="0"/>
              </a:rPr>
              <a:t>Acceso al esquema de protección para riesgos de incapacidad, invalidez y </a:t>
            </a:r>
            <a:r>
              <a:rPr lang="es-CO" sz="2400" b="1" dirty="0" smtClean="0">
                <a:latin typeface="Arial" pitchFamily="34" charset="0"/>
                <a:cs typeface="Arial" pitchFamily="34" charset="0"/>
              </a:rPr>
              <a:t>muerte</a:t>
            </a:r>
          </a:p>
          <a:p>
            <a:endParaRPr lang="es-CO" b="1" dirty="0">
              <a:latin typeface="Arial" pitchFamily="34" charset="0"/>
              <a:cs typeface="Arial" pitchFamily="34" charset="0"/>
            </a:endParaRPr>
          </a:p>
          <a:p>
            <a:r>
              <a:rPr lang="es-CO" dirty="0" smtClean="0">
                <a:latin typeface="Arial" pitchFamily="34" charset="0"/>
                <a:cs typeface="Arial" pitchFamily="34" charset="0"/>
              </a:rPr>
              <a:t>Los </a:t>
            </a:r>
            <a:r>
              <a:rPr lang="es-CO" dirty="0">
                <a:latin typeface="Arial" pitchFamily="34" charset="0"/>
                <a:cs typeface="Arial" pitchFamily="34" charset="0"/>
              </a:rPr>
              <a:t>contribuyentes que hayan optado por el monotributo al que se refiere el Libro VIII del Estatuto Tributario, con excepción de los sujetos pasivos de que trata el parágrafo 1° del artículo 905 de dicho libro, podrán acceder al esquema de aseguramiento para riesgos de incapacidad, invalidez y muerte establecido para el servicio social complementario de los Beneficios Económicos Periódicos, cuya prima será asumida por el Fondo de Riesgos Profesionales. El pago del siniestro se hará efectivo mediante una suma única, en los términos que defina el Gobierno nacional. 	</a:t>
            </a:r>
          </a:p>
        </p:txBody>
      </p:sp>
    </p:spTree>
    <p:extLst>
      <p:ext uri="{BB962C8B-B14F-4D97-AF65-F5344CB8AC3E}">
        <p14:creationId xmlns:p14="http://schemas.microsoft.com/office/powerpoint/2010/main" val="62484144"/>
      </p:ext>
    </p:extLst>
  </p:cSld>
  <p:clrMapOvr>
    <a:masterClrMapping/>
  </p:clrMapOvr>
  <p:transition>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2726" y="293431"/>
            <a:ext cx="4955620" cy="474656"/>
          </a:xfrm>
          <a:prstGeom prst="rect">
            <a:avLst/>
          </a:prstGeom>
        </p:spPr>
        <p:txBody>
          <a:bodyPr wrap="none" lIns="82945" tIns="41473" rIns="82945" bIns="41473">
            <a:spAutoFit/>
          </a:bodyPr>
          <a:lstStyle/>
          <a:p>
            <a:r>
              <a:rPr lang="es-CO" sz="2500" b="1" dirty="0"/>
              <a:t>Artículo 172 de la Ley 1819 de 2016</a:t>
            </a:r>
            <a:endParaRPr lang="es-CO" sz="2500" b="1" dirty="0">
              <a:latin typeface="Arial" pitchFamily="34" charset="0"/>
              <a:cs typeface="Arial" pitchFamily="34" charset="0"/>
            </a:endParaRPr>
          </a:p>
        </p:txBody>
      </p:sp>
      <p:sp>
        <p:nvSpPr>
          <p:cNvPr id="3" name="2 Rectángulo"/>
          <p:cNvSpPr/>
          <p:nvPr/>
        </p:nvSpPr>
        <p:spPr>
          <a:xfrm>
            <a:off x="355489" y="2187837"/>
            <a:ext cx="8608999" cy="3500076"/>
          </a:xfrm>
          <a:prstGeom prst="rect">
            <a:avLst/>
          </a:prstGeom>
        </p:spPr>
        <p:style>
          <a:lnRef idx="2">
            <a:schemeClr val="accent1"/>
          </a:lnRef>
          <a:fillRef idx="1">
            <a:schemeClr val="lt1"/>
          </a:fillRef>
          <a:effectRef idx="0">
            <a:schemeClr val="accent1"/>
          </a:effectRef>
          <a:fontRef idx="minor">
            <a:schemeClr val="dk1"/>
          </a:fontRef>
        </p:style>
        <p:txBody>
          <a:bodyPr wrap="square" lIns="82945" tIns="41473" rIns="82945" bIns="41473">
            <a:spAutoFit/>
          </a:bodyPr>
          <a:lstStyle/>
          <a:p>
            <a:pPr algn="ctr"/>
            <a:r>
              <a:rPr lang="es-CO" sz="2400" b="1" dirty="0">
                <a:latin typeface="Arial" pitchFamily="34" charset="0"/>
                <a:cs typeface="Arial" pitchFamily="34" charset="0"/>
              </a:rPr>
              <a:t>Afiliación a las cajas de compensación </a:t>
            </a:r>
            <a:r>
              <a:rPr lang="es-CO" sz="2400" b="1" dirty="0" smtClean="0">
                <a:latin typeface="Arial" pitchFamily="34" charset="0"/>
                <a:cs typeface="Arial" pitchFamily="34" charset="0"/>
              </a:rPr>
              <a:t>familiar</a:t>
            </a:r>
          </a:p>
          <a:p>
            <a:pPr algn="just"/>
            <a:endParaRPr lang="es-CO" b="1" dirty="0" smtClean="0">
              <a:latin typeface="Arial" pitchFamily="34" charset="0"/>
              <a:cs typeface="Arial" pitchFamily="34" charset="0"/>
            </a:endParaRPr>
          </a:p>
          <a:p>
            <a:pPr algn="just"/>
            <a:endParaRPr lang="es-CO" b="1" dirty="0">
              <a:latin typeface="Arial" pitchFamily="34" charset="0"/>
              <a:cs typeface="Arial" pitchFamily="34" charset="0"/>
            </a:endParaRPr>
          </a:p>
          <a:p>
            <a:pPr algn="just"/>
            <a:r>
              <a:rPr lang="es-CO" dirty="0" smtClean="0">
                <a:latin typeface="Arial" pitchFamily="34" charset="0"/>
                <a:cs typeface="Arial" pitchFamily="34" charset="0"/>
              </a:rPr>
              <a:t>Adiciónese </a:t>
            </a:r>
            <a:r>
              <a:rPr lang="es-CO" dirty="0">
                <a:latin typeface="Arial" pitchFamily="34" charset="0"/>
                <a:cs typeface="Arial" pitchFamily="34" charset="0"/>
              </a:rPr>
              <a:t>un parágrafo 3° al artículo 19 de la Ley 789 de 2002, el cual quedará así: </a:t>
            </a:r>
          </a:p>
          <a:p>
            <a:pPr algn="just"/>
            <a:endParaRPr lang="es-CO" dirty="0">
              <a:latin typeface="Arial" pitchFamily="34" charset="0"/>
              <a:cs typeface="Arial" pitchFamily="34" charset="0"/>
            </a:endParaRPr>
          </a:p>
          <a:p>
            <a:pPr algn="just"/>
            <a:r>
              <a:rPr lang="es-CO" dirty="0">
                <a:latin typeface="Arial" pitchFamily="34" charset="0"/>
                <a:cs typeface="Arial" pitchFamily="34" charset="0"/>
              </a:rPr>
              <a:t>Parágrafo 3°. Cualquier persona natural que sea contribuyente del mono-tributo podrá optar por la regla contenida en el parágrafo 1° de este artículo respecto de los trabajadores independientes, siempre que esté afiliada al régimen subsidiado o sea beneficiaria del régimen contributivo de salud y realice aportes al mono-tributo con la tarifa establecida para la categoría C a la que se refiere el Libro VIII del Estatuto Tributario. 	</a:t>
            </a:r>
          </a:p>
        </p:txBody>
      </p:sp>
    </p:spTree>
    <p:extLst>
      <p:ext uri="{BB962C8B-B14F-4D97-AF65-F5344CB8AC3E}">
        <p14:creationId xmlns:p14="http://schemas.microsoft.com/office/powerpoint/2010/main" val="771599683"/>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587633" y="116632"/>
            <a:ext cx="7671744" cy="453088"/>
          </a:xfrm>
          <a:prstGeom prst="rect">
            <a:avLst/>
          </a:prstGeom>
          <a:noFill/>
        </p:spPr>
        <p:txBody>
          <a:bodyPr wrap="none" lIns="82945" tIns="41473" rIns="82945" bIns="41473" rtlCol="0">
            <a:spAutoFit/>
          </a:bodyPr>
          <a:lstStyle/>
          <a:p>
            <a:r>
              <a:rPr lang="es-CO" sz="2400" b="1" dirty="0" smtClean="0"/>
              <a:t>RENTA - MENORES INGRESOS PARA PERSONAS NATURALES</a:t>
            </a:r>
            <a:endParaRPr lang="es-CO" sz="2400" b="1" dirty="0"/>
          </a:p>
        </p:txBody>
      </p:sp>
      <p:cxnSp>
        <p:nvCxnSpPr>
          <p:cNvPr id="6" name="5 Conector recto de flecha"/>
          <p:cNvCxnSpPr/>
          <p:nvPr/>
        </p:nvCxnSpPr>
        <p:spPr>
          <a:xfrm>
            <a:off x="5421127" y="1670070"/>
            <a:ext cx="0" cy="411060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 name="6 CuadroTexto"/>
          <p:cNvSpPr txBox="1"/>
          <p:nvPr/>
        </p:nvSpPr>
        <p:spPr>
          <a:xfrm>
            <a:off x="6531524" y="3270517"/>
            <a:ext cx="1907410" cy="360755"/>
          </a:xfrm>
          <a:prstGeom prst="rect">
            <a:avLst/>
          </a:prstGeom>
          <a:noFill/>
        </p:spPr>
        <p:txBody>
          <a:bodyPr wrap="none" lIns="82945" tIns="41473" rIns="82945" bIns="41473" rtlCol="0">
            <a:spAutoFit/>
          </a:bodyPr>
          <a:lstStyle/>
          <a:p>
            <a:r>
              <a:rPr lang="es-CO" b="1" dirty="0" smtClean="0">
                <a:solidFill>
                  <a:schemeClr val="accent3">
                    <a:lumMod val="50000"/>
                  </a:schemeClr>
                </a:solidFill>
                <a:latin typeface="Arial" pitchFamily="34" charset="0"/>
                <a:cs typeface="Arial" pitchFamily="34" charset="0"/>
              </a:rPr>
              <a:t>MONOTRIBUTO</a:t>
            </a:r>
            <a:endParaRPr lang="es-CO" b="1" dirty="0">
              <a:solidFill>
                <a:schemeClr val="accent3">
                  <a:lumMod val="50000"/>
                </a:schemeClr>
              </a:solidFill>
              <a:latin typeface="Arial" pitchFamily="34" charset="0"/>
              <a:cs typeface="Arial" pitchFamily="34" charset="0"/>
            </a:endParaRPr>
          </a:p>
        </p:txBody>
      </p:sp>
      <p:graphicFrame>
        <p:nvGraphicFramePr>
          <p:cNvPr id="10" name="9 Diagrama"/>
          <p:cNvGraphicFramePr/>
          <p:nvPr>
            <p:extLst>
              <p:ext uri="{D42A27DB-BD31-4B8C-83A1-F6EECF244321}">
                <p14:modId xmlns:p14="http://schemas.microsoft.com/office/powerpoint/2010/main" val="2969975611"/>
              </p:ext>
            </p:extLst>
          </p:nvPr>
        </p:nvGraphicFramePr>
        <p:xfrm>
          <a:off x="587632" y="1039894"/>
          <a:ext cx="4637542" cy="51327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11 CuadroTexto"/>
          <p:cNvSpPr txBox="1"/>
          <p:nvPr/>
        </p:nvSpPr>
        <p:spPr>
          <a:xfrm>
            <a:off x="1404602" y="6005097"/>
            <a:ext cx="7323123" cy="637754"/>
          </a:xfrm>
          <a:prstGeom prst="rect">
            <a:avLst/>
          </a:prstGeom>
          <a:noFill/>
        </p:spPr>
        <p:txBody>
          <a:bodyPr wrap="none" lIns="82945" tIns="41473" rIns="82945" bIns="41473" rtlCol="0">
            <a:spAutoFit/>
          </a:bodyPr>
          <a:lstStyle/>
          <a:p>
            <a:r>
              <a:rPr lang="es-CO" b="1" dirty="0" smtClean="0"/>
              <a:t>Valor de UVT </a:t>
            </a:r>
            <a:r>
              <a:rPr lang="es-CO" b="1" dirty="0"/>
              <a:t>$</a:t>
            </a:r>
            <a:r>
              <a:rPr lang="es-CO" b="1" dirty="0" smtClean="0"/>
              <a:t>31.859;Resolución </a:t>
            </a:r>
            <a:r>
              <a:rPr lang="es-CO" b="1" dirty="0"/>
              <a:t>DIAN No. 71 de 21 de noviembre de </a:t>
            </a:r>
            <a:r>
              <a:rPr lang="es-CO" b="1" dirty="0" smtClean="0"/>
              <a:t>2016</a:t>
            </a:r>
          </a:p>
          <a:p>
            <a:r>
              <a:rPr lang="es-CO" b="1" dirty="0" smtClean="0"/>
              <a:t>1.400 = </a:t>
            </a:r>
            <a:r>
              <a:rPr lang="es-CO" b="1" dirty="0" smtClean="0">
                <a:solidFill>
                  <a:srgbClr val="FF0000"/>
                </a:solidFill>
              </a:rPr>
              <a:t>$ 44,602,600 </a:t>
            </a:r>
            <a:r>
              <a:rPr lang="es-CO" b="1" dirty="0" smtClean="0"/>
              <a:t>y 4,500 = </a:t>
            </a:r>
            <a:r>
              <a:rPr lang="es-CO" dirty="0" smtClean="0"/>
              <a:t> $ </a:t>
            </a:r>
            <a:r>
              <a:rPr lang="es-CO" b="1" dirty="0" smtClean="0">
                <a:solidFill>
                  <a:srgbClr val="FF0000"/>
                </a:solidFill>
              </a:rPr>
              <a:t>143.365.500</a:t>
            </a:r>
            <a:endParaRPr lang="es-CO" b="1" dirty="0">
              <a:solidFill>
                <a:srgbClr val="FF0000"/>
              </a:solidFill>
            </a:endParaRPr>
          </a:p>
        </p:txBody>
      </p:sp>
      <p:sp>
        <p:nvSpPr>
          <p:cNvPr id="4" name="3 Rectángulo"/>
          <p:cNvSpPr/>
          <p:nvPr/>
        </p:nvSpPr>
        <p:spPr>
          <a:xfrm>
            <a:off x="2220570" y="803118"/>
            <a:ext cx="1313833" cy="474656"/>
          </a:xfrm>
          <a:prstGeom prst="rect">
            <a:avLst/>
          </a:prstGeom>
        </p:spPr>
        <p:txBody>
          <a:bodyPr wrap="none" lIns="82945" tIns="41473" rIns="82945" bIns="41473">
            <a:spAutoFit/>
          </a:bodyPr>
          <a:lstStyle/>
          <a:p>
            <a:r>
              <a:rPr lang="es-CO" sz="2500" b="1" dirty="0">
                <a:latin typeface="Arial" pitchFamily="34" charset="0"/>
                <a:cs typeface="Arial" pitchFamily="34" charset="0"/>
              </a:rPr>
              <a:t>RENTA</a:t>
            </a:r>
            <a:r>
              <a:rPr lang="es-CO" b="1" dirty="0"/>
              <a:t> </a:t>
            </a:r>
            <a:endParaRPr lang="es-CO" dirty="0"/>
          </a:p>
        </p:txBody>
      </p:sp>
      <p:sp>
        <p:nvSpPr>
          <p:cNvPr id="5" name="4 CuadroTexto"/>
          <p:cNvSpPr txBox="1"/>
          <p:nvPr/>
        </p:nvSpPr>
        <p:spPr>
          <a:xfrm>
            <a:off x="3564652" y="1277774"/>
            <a:ext cx="2078290" cy="360755"/>
          </a:xfrm>
          <a:prstGeom prst="rect">
            <a:avLst/>
          </a:prstGeom>
          <a:noFill/>
        </p:spPr>
        <p:txBody>
          <a:bodyPr wrap="none" lIns="82945" tIns="41473" rIns="82945" bIns="41473" rtlCol="0">
            <a:spAutoFit/>
          </a:bodyPr>
          <a:lstStyle/>
          <a:p>
            <a:r>
              <a:rPr lang="es-CO" b="1" dirty="0" smtClean="0">
                <a:latin typeface="Arial" pitchFamily="34" charset="0"/>
                <a:cs typeface="Arial" pitchFamily="34" charset="0"/>
              </a:rPr>
              <a:t>Impuesto cedular</a:t>
            </a:r>
            <a:endParaRPr lang="es-CO" b="1" dirty="0">
              <a:latin typeface="Arial" pitchFamily="34" charset="0"/>
              <a:cs typeface="Arial" pitchFamily="34" charset="0"/>
            </a:endParaRPr>
          </a:p>
        </p:txBody>
      </p:sp>
    </p:spTree>
    <p:extLst>
      <p:ext uri="{BB962C8B-B14F-4D97-AF65-F5344CB8AC3E}">
        <p14:creationId xmlns:p14="http://schemas.microsoft.com/office/powerpoint/2010/main" val="418117007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graphicEl>
                                              <a:dgm id="{4148A8A7-0EA7-4F37-883C-360120426AD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graphicEl>
                                              <a:dgm id="{B1362D02-C10C-47C2-93F2-880498CCC1A2}"/>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graphicEl>
                                              <a:dgm id="{546AA94D-5383-48AF-A880-89107439A5F5}"/>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graphicEl>
                                              <a:dgm id="{D9629C88-43F4-4999-A42F-0599EF139EA9}"/>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graphicEl>
                                              <a:dgm id="{1B77CA98-A9A7-4754-B7E4-149E7A954AD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Graphic spid="10" grpId="0">
        <p:bldSub>
          <a:bldDgm bld="one"/>
        </p:bldSub>
      </p:bldGraphic>
      <p:bldP spid="1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48393" y="84892"/>
            <a:ext cx="7703740" cy="360755"/>
          </a:xfrm>
          <a:prstGeom prst="rect">
            <a:avLst/>
          </a:prstGeom>
          <a:noFill/>
        </p:spPr>
        <p:txBody>
          <a:bodyPr wrap="none" lIns="82945" tIns="41473" rIns="82945" bIns="41473" rtlCol="0">
            <a:spAutoFit/>
          </a:bodyPr>
          <a:lstStyle/>
          <a:p>
            <a:r>
              <a:rPr lang="es-CO" b="1" dirty="0" smtClean="0">
                <a:latin typeface="Arial" pitchFamily="34" charset="0"/>
                <a:cs typeface="Arial" pitchFamily="34" charset="0"/>
              </a:rPr>
              <a:t>Cedulas en el Impuesto sobre la renta para PERSONAS NATURALES</a:t>
            </a:r>
            <a:endParaRPr lang="es-CO" b="1" dirty="0">
              <a:latin typeface="Arial" pitchFamily="34" charset="0"/>
              <a:cs typeface="Arial" pitchFamily="34" charset="0"/>
            </a:endParaRPr>
          </a:p>
        </p:txBody>
      </p:sp>
      <p:graphicFrame>
        <p:nvGraphicFramePr>
          <p:cNvPr id="4" name="3 Diagrama"/>
          <p:cNvGraphicFramePr/>
          <p:nvPr>
            <p:extLst>
              <p:ext uri="{D42A27DB-BD31-4B8C-83A1-F6EECF244321}">
                <p14:modId xmlns:p14="http://schemas.microsoft.com/office/powerpoint/2010/main" val="2105601509"/>
              </p:ext>
            </p:extLst>
          </p:nvPr>
        </p:nvGraphicFramePr>
        <p:xfrm>
          <a:off x="178472" y="387202"/>
          <a:ext cx="3138702" cy="4064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0410" y="3820945"/>
            <a:ext cx="2939287" cy="2748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97927" y="3820946"/>
            <a:ext cx="3116361" cy="2917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214288" y="3820945"/>
            <a:ext cx="2904398" cy="271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0" name="9 Diagrama"/>
          <p:cNvGraphicFramePr/>
          <p:nvPr>
            <p:extLst>
              <p:ext uri="{D42A27DB-BD31-4B8C-83A1-F6EECF244321}">
                <p14:modId xmlns:p14="http://schemas.microsoft.com/office/powerpoint/2010/main" val="2368841739"/>
              </p:ext>
            </p:extLst>
          </p:nvPr>
        </p:nvGraphicFramePr>
        <p:xfrm>
          <a:off x="3461603" y="554728"/>
          <a:ext cx="3138702" cy="4064427"/>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6" name="15 Diagrama"/>
          <p:cNvGraphicFramePr/>
          <p:nvPr>
            <p:extLst>
              <p:ext uri="{D42A27DB-BD31-4B8C-83A1-F6EECF244321}">
                <p14:modId xmlns:p14="http://schemas.microsoft.com/office/powerpoint/2010/main" val="3592055927"/>
              </p:ext>
            </p:extLst>
          </p:nvPr>
        </p:nvGraphicFramePr>
        <p:xfrm>
          <a:off x="6214288" y="454332"/>
          <a:ext cx="3138702" cy="4064427"/>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extLst>
      <p:ext uri="{BB962C8B-B14F-4D97-AF65-F5344CB8AC3E}">
        <p14:creationId xmlns:p14="http://schemas.microsoft.com/office/powerpoint/2010/main" val="279954615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F3468A88-08DC-48FC-A262-2B232D0A296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58B44831-D1BF-4312-A2AF-C8992DEF691E}"/>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7A8E6E5B-BF92-4126-9503-C1679764860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28B69D87-B0D7-4E1D-943E-4ECD3C573F33}"/>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18F94E35-0EFD-437A-BC91-8746F879A369}"/>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BD1F0201-8A9A-4A97-B8BE-34E1FC3B8D2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graphicEl>
                                              <a:dgm id="{F3468A88-08DC-48FC-A262-2B232D0A296C}"/>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graphicEl>
                                              <a:dgm id="{58B44831-D1BF-4312-A2AF-C8992DEF691E}"/>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graphicEl>
                                              <a:dgm id="{7A8E6E5B-BF92-4126-9503-C16797648600}"/>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graphicEl>
                                              <a:dgm id="{28B69D87-B0D7-4E1D-943E-4ECD3C573F33}"/>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graphicEl>
                                              <a:dgm id="{18F94E35-0EFD-437A-BC91-8746F879A369}"/>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graphicEl>
                                              <a:dgm id="{BD1F0201-8A9A-4A97-B8BE-34E1FC3B8D24}"/>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0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graphicEl>
                                              <a:dgm id="{F3468A88-08DC-48FC-A262-2B232D0A296C}"/>
                                            </p:graphic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6">
                                            <p:graphicEl>
                                              <a:dgm id="{58B44831-D1BF-4312-A2AF-C8992DEF691E}"/>
                                            </p:graphic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
                                            <p:graphicEl>
                                              <a:dgm id="{7A8E6E5B-BF92-4126-9503-C16797648600}"/>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6">
                                            <p:graphicEl>
                                              <a:dgm id="{28B69D87-B0D7-4E1D-943E-4ECD3C573F33}"/>
                                            </p:graphic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6">
                                            <p:graphicEl>
                                              <a:dgm id="{FF27E009-0437-4275-B5AE-D31B9D7531AE}"/>
                                            </p:graphic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6">
                                            <p:graphicEl>
                                              <a:dgm id="{BD1F0201-8A9A-4A97-B8BE-34E1FC3B8D24}"/>
                                            </p:graphic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4" grpId="0">
        <p:bldSub>
          <a:bldDgm bld="one"/>
        </p:bldSub>
      </p:bldGraphic>
      <p:bldGraphic spid="10" grpId="0">
        <p:bldSub>
          <a:bldDgm bld="one"/>
        </p:bldSub>
      </p:bldGraphic>
      <p:bldGraphic spid="1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188640"/>
            <a:ext cx="7772400" cy="1470025"/>
          </a:xfrm>
        </p:spPr>
        <p:txBody>
          <a:bodyPr anchor="ctr"/>
          <a:lstStyle/>
          <a:p>
            <a:r>
              <a:rPr lang="es-CO" sz="7200" b="1" dirty="0" smtClean="0">
                <a:latin typeface="Arial" pitchFamily="34" charset="0"/>
                <a:cs typeface="Arial" pitchFamily="34" charset="0"/>
              </a:rPr>
              <a:t>El Monotributo</a:t>
            </a:r>
            <a:endParaRPr lang="es-CO" sz="7200" b="1" dirty="0">
              <a:latin typeface="Arial" pitchFamily="34" charset="0"/>
              <a:cs typeface="Arial" pitchFamily="34" charset="0"/>
            </a:endParaRPr>
          </a:p>
        </p:txBody>
      </p:sp>
      <p:pic>
        <p:nvPicPr>
          <p:cNvPr id="4" name="Picture 2" descr="flecha-imagen-animada-0430"/>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321386" y="1947187"/>
            <a:ext cx="996811" cy="792088"/>
          </a:xfrm>
          <a:prstGeom prst="rect">
            <a:avLst/>
          </a:prstGeom>
          <a:noFill/>
          <a:extLst>
            <a:ext uri="{909E8E84-426E-40DD-AFC4-6F175D3DCCD1}">
              <a14:hiddenFill xmlns:a14="http://schemas.microsoft.com/office/drawing/2010/main">
                <a:solidFill>
                  <a:srgbClr val="FFFFFF"/>
                </a:solidFill>
              </a14:hiddenFill>
            </a:ext>
          </a:extLst>
        </p:spPr>
      </p:pic>
      <p:sp>
        <p:nvSpPr>
          <p:cNvPr id="5" name="1 Título"/>
          <p:cNvSpPr txBox="1">
            <a:spLocks/>
          </p:cNvSpPr>
          <p:nvPr/>
        </p:nvSpPr>
        <p:spPr>
          <a:xfrm>
            <a:off x="1475656" y="2852937"/>
            <a:ext cx="3528392" cy="648071"/>
          </a:xfrm>
          <a:prstGeom prst="rect">
            <a:avLst/>
          </a:prstGeom>
          <a:solidFill>
            <a:schemeClr val="tx2">
              <a:lumMod val="60000"/>
              <a:lumOff val="40000"/>
            </a:schemeClr>
          </a:solidFill>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800" b="1" dirty="0" smtClean="0">
                <a:latin typeface="Arial" pitchFamily="34" charset="0"/>
                <a:cs typeface="Arial" pitchFamily="34" charset="0"/>
              </a:rPr>
              <a:t>Ley 1819 de 2016</a:t>
            </a:r>
            <a:endParaRPr lang="es-CO" sz="2800" b="1" dirty="0">
              <a:latin typeface="Arial" pitchFamily="34" charset="0"/>
              <a:cs typeface="Arial" pitchFamily="34" charset="0"/>
            </a:endParaRPr>
          </a:p>
        </p:txBody>
      </p:sp>
      <p:pic>
        <p:nvPicPr>
          <p:cNvPr id="6" name="Picture 2" descr="flecha-imagen-animada-0430"/>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777770" y="4179435"/>
            <a:ext cx="996811" cy="792088"/>
          </a:xfrm>
          <a:prstGeom prst="rect">
            <a:avLst/>
          </a:prstGeom>
          <a:noFill/>
          <a:extLst>
            <a:ext uri="{909E8E84-426E-40DD-AFC4-6F175D3DCCD1}">
              <a14:hiddenFill xmlns:a14="http://schemas.microsoft.com/office/drawing/2010/main">
                <a:solidFill>
                  <a:srgbClr val="FFFFFF"/>
                </a:solidFill>
              </a14:hiddenFill>
            </a:ext>
          </a:extLst>
        </p:spPr>
      </p:pic>
      <p:sp>
        <p:nvSpPr>
          <p:cNvPr id="7" name="1 Título"/>
          <p:cNvSpPr txBox="1">
            <a:spLocks/>
          </p:cNvSpPr>
          <p:nvPr/>
        </p:nvSpPr>
        <p:spPr>
          <a:xfrm>
            <a:off x="4932040" y="5085185"/>
            <a:ext cx="3528392" cy="648071"/>
          </a:xfrm>
          <a:prstGeom prst="rect">
            <a:avLst/>
          </a:prstGeom>
          <a:solidFill>
            <a:schemeClr val="accent5">
              <a:lumMod val="60000"/>
              <a:lumOff val="40000"/>
            </a:schemeClr>
          </a:solidFill>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800" b="1" dirty="0" smtClean="0">
                <a:latin typeface="Arial" pitchFamily="34" charset="0"/>
                <a:cs typeface="Arial" pitchFamily="34" charset="0"/>
              </a:rPr>
              <a:t>D.R. 738 de 2017</a:t>
            </a:r>
            <a:endParaRPr lang="es-CO" sz="2800" b="1" dirty="0">
              <a:latin typeface="Arial" pitchFamily="34" charset="0"/>
              <a:cs typeface="Arial" pitchFamily="34" charset="0"/>
            </a:endParaRPr>
          </a:p>
        </p:txBody>
      </p:sp>
    </p:spTree>
    <p:extLst>
      <p:ext uri="{BB962C8B-B14F-4D97-AF65-F5344CB8AC3E}">
        <p14:creationId xmlns:p14="http://schemas.microsoft.com/office/powerpoint/2010/main" val="391995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840258" y="3207032"/>
            <a:ext cx="4548166" cy="2545969"/>
          </a:xfrm>
          <a:prstGeom prst="rect">
            <a:avLst/>
          </a:prstGeom>
        </p:spPr>
        <p:style>
          <a:lnRef idx="2">
            <a:schemeClr val="accent1"/>
          </a:lnRef>
          <a:fillRef idx="1">
            <a:schemeClr val="lt1"/>
          </a:fillRef>
          <a:effectRef idx="0">
            <a:schemeClr val="accent1"/>
          </a:effectRef>
          <a:fontRef idx="minor">
            <a:schemeClr val="dk1"/>
          </a:fontRef>
        </p:style>
        <p:txBody>
          <a:bodyPr wrap="square" lIns="82945" tIns="41473" rIns="82945" bIns="41473">
            <a:spAutoFit/>
          </a:bodyPr>
          <a:lstStyle/>
          <a:p>
            <a:pPr algn="just"/>
            <a:r>
              <a:rPr lang="es-CO" sz="2000" dirty="0" smtClean="0">
                <a:latin typeface="Arial" pitchFamily="34" charset="0"/>
                <a:cs typeface="Arial" pitchFamily="34" charset="0"/>
              </a:rPr>
              <a:t>El </a:t>
            </a:r>
            <a:r>
              <a:rPr lang="es-CO" sz="2000" dirty="0">
                <a:latin typeface="Arial" pitchFamily="34" charset="0"/>
                <a:cs typeface="Arial" pitchFamily="34" charset="0"/>
              </a:rPr>
              <a:t>componente de impuesto del monotributo se genera por la obtención de ingresos, ordinarios y </a:t>
            </a:r>
            <a:r>
              <a:rPr lang="es-CO" sz="2000" b="1" dirty="0">
                <a:solidFill>
                  <a:srgbClr val="C00000"/>
                </a:solidFill>
                <a:latin typeface="Arial" pitchFamily="34" charset="0"/>
                <a:cs typeface="Arial" pitchFamily="34" charset="0"/>
              </a:rPr>
              <a:t>extraordinarios</a:t>
            </a:r>
            <a:r>
              <a:rPr lang="es-CO" sz="2000" dirty="0">
                <a:latin typeface="Arial" pitchFamily="34" charset="0"/>
                <a:cs typeface="Arial" pitchFamily="34" charset="0"/>
              </a:rPr>
              <a:t>, y su base gravable está integrada por la totalidad de los ingresos brutos, ordinarios y extraordinarios, percibidos en el respectivo periodo gravable. 	</a:t>
            </a:r>
          </a:p>
        </p:txBody>
      </p:sp>
      <p:sp>
        <p:nvSpPr>
          <p:cNvPr id="4" name="3 Rectángulo"/>
          <p:cNvSpPr/>
          <p:nvPr/>
        </p:nvSpPr>
        <p:spPr>
          <a:xfrm>
            <a:off x="0" y="6383344"/>
            <a:ext cx="1799752" cy="329977"/>
          </a:xfrm>
          <a:prstGeom prst="rect">
            <a:avLst/>
          </a:prstGeom>
        </p:spPr>
        <p:txBody>
          <a:bodyPr wrap="none" lIns="82945" tIns="41473" rIns="82945" bIns="41473">
            <a:spAutoFit/>
          </a:bodyPr>
          <a:lstStyle/>
          <a:p>
            <a:r>
              <a:rPr lang="es-CO" sz="1600" b="1" dirty="0"/>
              <a:t>Artículo 904 del E.T</a:t>
            </a:r>
            <a:endParaRPr lang="es-CO" sz="1600" b="1" dirty="0">
              <a:latin typeface="Arial" pitchFamily="34" charset="0"/>
              <a:cs typeface="Arial" pitchFamily="34" charset="0"/>
            </a:endParaRPr>
          </a:p>
        </p:txBody>
      </p:sp>
      <p:sp>
        <p:nvSpPr>
          <p:cNvPr id="2" name="1 Rectángulo"/>
          <p:cNvSpPr/>
          <p:nvPr/>
        </p:nvSpPr>
        <p:spPr>
          <a:xfrm>
            <a:off x="-36512" y="275396"/>
            <a:ext cx="5119820" cy="1384995"/>
          </a:xfrm>
          <a:prstGeom prst="rect">
            <a:avLst/>
          </a:prstGeom>
          <a:solidFill>
            <a:schemeClr val="accent3">
              <a:lumMod val="60000"/>
              <a:lumOff val="40000"/>
            </a:schemeClr>
          </a:solidFill>
        </p:spPr>
        <p:txBody>
          <a:bodyPr wrap="square">
            <a:spAutoFit/>
          </a:bodyPr>
          <a:lstStyle/>
          <a:p>
            <a:pPr algn="ctr"/>
            <a:r>
              <a:rPr lang="es-CO" sz="2800" b="1" dirty="0">
                <a:latin typeface="Arial" pitchFamily="34" charset="0"/>
                <a:cs typeface="Arial" pitchFamily="34" charset="0"/>
              </a:rPr>
              <a:t>HECHO GENERADOR Y BASE GRAVABLE DEL MONOTRIBUTO</a:t>
            </a:r>
            <a:endParaRPr lang="es-CO" sz="2800" dirty="0"/>
          </a:p>
        </p:txBody>
      </p:sp>
      <p:sp>
        <p:nvSpPr>
          <p:cNvPr id="5" name="4 Flecha doblada"/>
          <p:cNvSpPr/>
          <p:nvPr/>
        </p:nvSpPr>
        <p:spPr>
          <a:xfrm rot="5400000">
            <a:off x="4814807" y="1605643"/>
            <a:ext cx="1818642" cy="129614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extLst>
      <p:ext uri="{BB962C8B-B14F-4D97-AF65-F5344CB8AC3E}">
        <p14:creationId xmlns:p14="http://schemas.microsoft.com/office/powerpoint/2010/main" val="537239041"/>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188640"/>
            <a:ext cx="8064896" cy="792087"/>
          </a:xfrm>
        </p:spPr>
        <p:txBody>
          <a:bodyPr anchor="ctr"/>
          <a:lstStyle/>
          <a:p>
            <a:r>
              <a:rPr lang="es-CO" sz="4000" b="1" dirty="0" smtClean="0">
                <a:latin typeface="Arial" pitchFamily="34" charset="0"/>
                <a:cs typeface="Arial" pitchFamily="34" charset="0"/>
              </a:rPr>
              <a:t>¿Quienes son sujetos pasivos ?</a:t>
            </a:r>
            <a:endParaRPr lang="es-CO" sz="4000" b="1" dirty="0">
              <a:latin typeface="Arial" pitchFamily="34" charset="0"/>
              <a:cs typeface="Arial" pitchFamily="34" charset="0"/>
            </a:endParaRPr>
          </a:p>
        </p:txBody>
      </p:sp>
      <p:pic>
        <p:nvPicPr>
          <p:cNvPr id="2050" name="Picture 2" descr="Resultado de imagen para gifs animados de comerciante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988840"/>
            <a:ext cx="3096344" cy="309634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peluqueria 04 "/>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2005077"/>
            <a:ext cx="3024336" cy="30638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285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arn(inVertical)">
                                      <p:cBhvr>
                                        <p:cTn id="7" dur="500"/>
                                        <p:tgtEl>
                                          <p:spTgt spid="2050"/>
                                        </p:tgtEl>
                                      </p:cBhvr>
                                    </p:animEffect>
                                  </p:childTnLst>
                                </p:cTn>
                              </p:par>
                              <p:par>
                                <p:cTn id="8" presetID="16" presetClass="entr" presetSubtype="21" fill="hold" nodeType="withEffect">
                                  <p:stCondLst>
                                    <p:cond delay="0"/>
                                  </p:stCondLst>
                                  <p:childTnLst>
                                    <p:set>
                                      <p:cBhvr>
                                        <p:cTn id="9" dur="1" fill="hold">
                                          <p:stCondLst>
                                            <p:cond delay="0"/>
                                          </p:stCondLst>
                                        </p:cTn>
                                        <p:tgtEl>
                                          <p:spTgt spid="2054"/>
                                        </p:tgtEl>
                                        <p:attrNameLst>
                                          <p:attrName>style.visibility</p:attrName>
                                        </p:attrNameLst>
                                      </p:cBhvr>
                                      <p:to>
                                        <p:strVal val="visible"/>
                                      </p:to>
                                    </p:set>
                                    <p:animEffect transition="in" filter="barn(inVertical)">
                                      <p:cBhvr>
                                        <p:cTn id="10"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332656"/>
            <a:ext cx="7488832" cy="864096"/>
          </a:xfrm>
        </p:spPr>
        <p:txBody>
          <a:bodyPr anchor="ctr"/>
          <a:lstStyle/>
          <a:p>
            <a:pPr algn="l"/>
            <a:r>
              <a:rPr lang="es-CO" sz="3200" b="1" dirty="0" smtClean="0">
                <a:latin typeface="Arial" pitchFamily="34" charset="0"/>
                <a:cs typeface="Arial" pitchFamily="34" charset="0"/>
              </a:rPr>
              <a:t>Las personas naturales que cumplan las siguientes condiciones …</a:t>
            </a:r>
            <a:endParaRPr lang="es-CO" sz="3200" b="1" dirty="0">
              <a:latin typeface="Arial" pitchFamily="34" charset="0"/>
              <a:cs typeface="Arial" pitchFamily="34" charset="0"/>
            </a:endParaRPr>
          </a:p>
        </p:txBody>
      </p:sp>
      <p:sp>
        <p:nvSpPr>
          <p:cNvPr id="3" name="2 Rectángulo"/>
          <p:cNvSpPr/>
          <p:nvPr/>
        </p:nvSpPr>
        <p:spPr>
          <a:xfrm>
            <a:off x="539552" y="1700808"/>
            <a:ext cx="8208912" cy="3970318"/>
          </a:xfrm>
          <a:prstGeom prst="rect">
            <a:avLst/>
          </a:prstGeom>
          <a:ln w="57150">
            <a:solidFill>
              <a:srgbClr val="002060"/>
            </a:solidFill>
          </a:ln>
        </p:spPr>
        <p:txBody>
          <a:bodyPr wrap="square">
            <a:spAutoFit/>
          </a:bodyPr>
          <a:lstStyle/>
          <a:p>
            <a:pPr marL="342900" indent="-342900">
              <a:buAutoNum type="arabicPeriod"/>
            </a:pPr>
            <a:r>
              <a:rPr lang="es-CO" dirty="0" smtClean="0"/>
              <a:t>Que </a:t>
            </a:r>
            <a:r>
              <a:rPr lang="es-CO" dirty="0"/>
              <a:t>en el año gravable hubieren obtenido ingresos brutos ordinarios o extraordinarios, iguales o superiores a 1.400 UVT e inferiores a 3.500 UVT. </a:t>
            </a:r>
            <a:r>
              <a:rPr lang="es-CO" b="1" dirty="0" smtClean="0"/>
              <a:t> ($44.602.600)</a:t>
            </a:r>
          </a:p>
          <a:p>
            <a:pPr marL="342900" indent="-342900">
              <a:buAutoNum type="arabicPeriod"/>
            </a:pPr>
            <a:endParaRPr lang="es-CO" b="1" dirty="0" smtClean="0"/>
          </a:p>
          <a:p>
            <a:pPr marL="342900" indent="-342900">
              <a:buAutoNum type="arabicPeriod"/>
            </a:pPr>
            <a:r>
              <a:rPr lang="es-CO" dirty="0" smtClean="0"/>
              <a:t>Que </a:t>
            </a:r>
            <a:r>
              <a:rPr lang="es-CO" dirty="0"/>
              <a:t>desarrollen su actividad económica en un establecimiento con un área inferior o igual a 50 metros </a:t>
            </a:r>
            <a:r>
              <a:rPr lang="es-CO" dirty="0" smtClean="0"/>
              <a:t>cuadrados.</a:t>
            </a:r>
          </a:p>
          <a:p>
            <a:pPr marL="342900" indent="-342900">
              <a:buAutoNum type="arabicPeriod"/>
            </a:pPr>
            <a:endParaRPr lang="es-CO" dirty="0" smtClean="0"/>
          </a:p>
          <a:p>
            <a:pPr marL="342900" indent="-342900">
              <a:buAutoNum type="arabicPeriod"/>
            </a:pPr>
            <a:r>
              <a:rPr lang="es-CO" dirty="0" smtClean="0"/>
              <a:t>Que </a:t>
            </a:r>
            <a:r>
              <a:rPr lang="es-CO" dirty="0"/>
              <a:t>sean elegibles para pertenecer al Servicio Social Complementario de </a:t>
            </a:r>
            <a:r>
              <a:rPr lang="es-CO" dirty="0" smtClean="0"/>
              <a:t>Beneficios </a:t>
            </a:r>
            <a:r>
              <a:rPr lang="es-CO" dirty="0"/>
              <a:t>Económicos Periódicos, BEPS, de acuerdo con la </a:t>
            </a:r>
            <a:r>
              <a:rPr lang="es-CO" dirty="0" smtClean="0"/>
              <a:t>verificación </a:t>
            </a:r>
            <a:r>
              <a:rPr lang="es-CO" dirty="0"/>
              <a:t>que para tal efecto haga el administrador de dicho servicio social </a:t>
            </a:r>
            <a:r>
              <a:rPr lang="es-CO" dirty="0" smtClean="0"/>
              <a:t>complementario.</a:t>
            </a:r>
          </a:p>
          <a:p>
            <a:pPr marL="342900" indent="-342900">
              <a:buAutoNum type="arabicPeriod"/>
            </a:pPr>
            <a:endParaRPr lang="es-CO" dirty="0" smtClean="0"/>
          </a:p>
          <a:p>
            <a:pPr marL="342900" indent="-342900">
              <a:buAutoNum type="arabicPeriod"/>
            </a:pPr>
            <a:r>
              <a:rPr lang="es-CO" dirty="0" smtClean="0"/>
              <a:t>Que </a:t>
            </a:r>
            <a:r>
              <a:rPr lang="es-CO" dirty="0"/>
              <a:t>tengan como actividad económica una o más de las incluidas en la división 47 comercio al por menor y la actividad 9602 peluquería y otros tratamientos de </a:t>
            </a:r>
            <a:r>
              <a:rPr lang="es-CO" dirty="0" smtClean="0"/>
              <a:t>belleza.</a:t>
            </a:r>
            <a:endParaRPr lang="es-CO" dirty="0"/>
          </a:p>
        </p:txBody>
      </p:sp>
    </p:spTree>
    <p:extLst>
      <p:ext uri="{BB962C8B-B14F-4D97-AF65-F5344CB8AC3E}">
        <p14:creationId xmlns:p14="http://schemas.microsoft.com/office/powerpoint/2010/main" val="203505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NTILL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Template>
  <TotalTime>301</TotalTime>
  <Words>1843</Words>
  <Application>Microsoft Office PowerPoint</Application>
  <PresentationFormat>Presentación en pantalla (4:3)</PresentationFormat>
  <Paragraphs>234</Paragraphs>
  <Slides>34</Slides>
  <Notes>1</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PLANTILLA</vt:lpstr>
      <vt:lpstr>Presentación de PowerPoint</vt:lpstr>
      <vt:lpstr>Presentación de PowerPoint</vt:lpstr>
      <vt:lpstr>Presentación de PowerPoint</vt:lpstr>
      <vt:lpstr>Presentación de PowerPoint</vt:lpstr>
      <vt:lpstr>Presentación de PowerPoint</vt:lpstr>
      <vt:lpstr>El Monotributo</vt:lpstr>
      <vt:lpstr>Presentación de PowerPoint</vt:lpstr>
      <vt:lpstr>¿Quienes son sujetos pasivos ?</vt:lpstr>
      <vt:lpstr>Las personas naturales que cumplan las siguientes condiciones …</vt:lpstr>
      <vt:lpstr>MONOTRIBUTO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CRUCE DE INFORMACIÓN</vt:lpstr>
      <vt:lpstr>Suministro de información a las entidades administradoras de los sistemas de pago de bajo valor</vt:lpstr>
      <vt:lpstr>Los pagos con tarjeta de crédito o débito que constituyan ingreso tributario para los contribuyentes del Monotributo, no estarán sujetos a retención en la fuente</vt:lpstr>
      <vt:lpstr>PLAZOS PARA DECLARAR Y PAGAR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Cesar Anzola</dc:creator>
  <cp:lastModifiedBy>Cesar Anzola</cp:lastModifiedBy>
  <cp:revision>46</cp:revision>
  <dcterms:created xsi:type="dcterms:W3CDTF">2017-05-29T22:18:23Z</dcterms:created>
  <dcterms:modified xsi:type="dcterms:W3CDTF">2017-05-30T23:04:55Z</dcterms:modified>
</cp:coreProperties>
</file>