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305" r:id="rId2"/>
    <p:sldId id="261" r:id="rId3"/>
    <p:sldId id="283" r:id="rId4"/>
    <p:sldId id="285" r:id="rId5"/>
    <p:sldId id="284" r:id="rId6"/>
    <p:sldId id="286" r:id="rId7"/>
    <p:sldId id="301" r:id="rId8"/>
    <p:sldId id="302" r:id="rId9"/>
    <p:sldId id="303" r:id="rId10"/>
    <p:sldId id="304" r:id="rId11"/>
    <p:sldId id="260" r:id="rId12"/>
    <p:sldId id="262" r:id="rId13"/>
    <p:sldId id="259" r:id="rId14"/>
    <p:sldId id="263" r:id="rId15"/>
    <p:sldId id="264" r:id="rId16"/>
    <p:sldId id="265" r:id="rId17"/>
    <p:sldId id="266" r:id="rId18"/>
    <p:sldId id="269" r:id="rId19"/>
    <p:sldId id="280" r:id="rId20"/>
    <p:sldId id="295" r:id="rId21"/>
    <p:sldId id="282" r:id="rId22"/>
    <p:sldId id="270" r:id="rId23"/>
    <p:sldId id="271" r:id="rId24"/>
    <p:sldId id="273" r:id="rId25"/>
    <p:sldId id="274" r:id="rId26"/>
    <p:sldId id="272" r:id="rId27"/>
    <p:sldId id="290" r:id="rId28"/>
    <p:sldId id="275" r:id="rId29"/>
    <p:sldId id="276" r:id="rId30"/>
    <p:sldId id="287" r:id="rId31"/>
    <p:sldId id="306"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 id="375" r:id="rId100"/>
    <p:sldId id="376" r:id="rId101"/>
    <p:sldId id="377" r:id="rId102"/>
    <p:sldId id="378" r:id="rId103"/>
    <p:sldId id="379" r:id="rId104"/>
    <p:sldId id="380" r:id="rId105"/>
    <p:sldId id="381" r:id="rId106"/>
    <p:sldId id="382" r:id="rId107"/>
    <p:sldId id="383" r:id="rId108"/>
    <p:sldId id="384" r:id="rId109"/>
    <p:sldId id="385" r:id="rId110"/>
    <p:sldId id="386" r:id="rId111"/>
    <p:sldId id="387" r:id="rId112"/>
    <p:sldId id="388" r:id="rId113"/>
    <p:sldId id="389" r:id="rId114"/>
    <p:sldId id="390" r:id="rId115"/>
    <p:sldId id="391" r:id="rId1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115" d="100"/>
          <a:sy n="115"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8.xml.rels><?xml version="1.0" encoding="UTF-8" standalone="yes"?>
<Relationships xmlns="http://schemas.openxmlformats.org/package/2006/relationships"><Relationship Id="rId1" Type="http://schemas.openxmlformats.org/officeDocument/2006/relationships/image" Target="../media/image37.jpeg"/></Relationships>
</file>

<file path=ppt/diagrams/_rels/data9.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EEDE2-AA3F-474D-9AC4-9DAF50C0D5D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O"/>
        </a:p>
      </dgm:t>
    </dgm:pt>
    <dgm:pt modelId="{8A90DC50-324C-4E51-A780-709F6F9B4E56}">
      <dgm:prSet phldrT="[Texto]" custT="1"/>
      <dgm:spPr/>
      <dgm:t>
        <a:bodyPr/>
        <a:lstStyle/>
        <a:p>
          <a:r>
            <a:rPr lang="es-CO" sz="2000" dirty="0" smtClean="0"/>
            <a:t>Rentas de Trabajo</a:t>
          </a:r>
          <a:endParaRPr lang="es-CO" sz="2000" dirty="0"/>
        </a:p>
      </dgm:t>
    </dgm:pt>
    <dgm:pt modelId="{CC643AF8-5510-4D98-ABD7-9B495B43F7CB}" type="parTrans" cxnId="{D743E682-7F09-4219-B1C2-E512ED214B58}">
      <dgm:prSet/>
      <dgm:spPr/>
      <dgm:t>
        <a:bodyPr/>
        <a:lstStyle/>
        <a:p>
          <a:endParaRPr lang="es-CO"/>
        </a:p>
      </dgm:t>
    </dgm:pt>
    <dgm:pt modelId="{1AA8ACA3-D1D3-4942-AB2A-8BD6A6A5A5B5}" type="sibTrans" cxnId="{D743E682-7F09-4219-B1C2-E512ED214B58}">
      <dgm:prSet/>
      <dgm:spPr/>
      <dgm:t>
        <a:bodyPr/>
        <a:lstStyle/>
        <a:p>
          <a:endParaRPr lang="es-CO"/>
        </a:p>
      </dgm:t>
    </dgm:pt>
    <dgm:pt modelId="{8E4A7F65-42BF-48A4-9E15-2E058EB6E6FE}">
      <dgm:prSet phldrT="[Texto]" custT="1"/>
      <dgm:spPr/>
      <dgm:t>
        <a:bodyPr/>
        <a:lstStyle/>
        <a:p>
          <a:r>
            <a:rPr lang="es-CO" sz="2000" dirty="0" smtClean="0"/>
            <a:t>Pensiones</a:t>
          </a:r>
          <a:endParaRPr lang="es-CO" sz="2000" dirty="0"/>
        </a:p>
      </dgm:t>
    </dgm:pt>
    <dgm:pt modelId="{95B78E04-F514-4F6C-BCB0-9245CF8EA312}" type="parTrans" cxnId="{0F0966DA-F922-49AC-9E09-07B125780DCA}">
      <dgm:prSet/>
      <dgm:spPr/>
      <dgm:t>
        <a:bodyPr/>
        <a:lstStyle/>
        <a:p>
          <a:endParaRPr lang="es-CO"/>
        </a:p>
      </dgm:t>
    </dgm:pt>
    <dgm:pt modelId="{BA1D612B-9AD1-4EF7-9322-240B4AB29D25}" type="sibTrans" cxnId="{0F0966DA-F922-49AC-9E09-07B125780DCA}">
      <dgm:prSet/>
      <dgm:spPr/>
      <dgm:t>
        <a:bodyPr/>
        <a:lstStyle/>
        <a:p>
          <a:endParaRPr lang="es-CO"/>
        </a:p>
      </dgm:t>
    </dgm:pt>
    <dgm:pt modelId="{4C93C84C-906E-431C-A67E-29891D3BF85D}">
      <dgm:prSet phldrT="[Texto]" custT="1"/>
      <dgm:spPr/>
      <dgm:t>
        <a:bodyPr/>
        <a:lstStyle/>
        <a:p>
          <a:r>
            <a:rPr lang="es-CO" sz="2000" dirty="0" smtClean="0"/>
            <a:t>Rentas de Capital</a:t>
          </a:r>
          <a:endParaRPr lang="es-CO" sz="2000" dirty="0"/>
        </a:p>
      </dgm:t>
    </dgm:pt>
    <dgm:pt modelId="{C0C02909-F515-41D5-A368-F74E190BFA39}" type="parTrans" cxnId="{1AB033F0-BCF9-4830-8052-100BD989F514}">
      <dgm:prSet/>
      <dgm:spPr/>
      <dgm:t>
        <a:bodyPr/>
        <a:lstStyle/>
        <a:p>
          <a:endParaRPr lang="es-CO"/>
        </a:p>
      </dgm:t>
    </dgm:pt>
    <dgm:pt modelId="{AC2CB317-047A-41C3-A31C-163090EA6EED}" type="sibTrans" cxnId="{1AB033F0-BCF9-4830-8052-100BD989F514}">
      <dgm:prSet/>
      <dgm:spPr/>
      <dgm:t>
        <a:bodyPr/>
        <a:lstStyle/>
        <a:p>
          <a:endParaRPr lang="es-CO"/>
        </a:p>
      </dgm:t>
    </dgm:pt>
    <dgm:pt modelId="{FA50582B-7A62-45F1-B709-F3854EE8D374}">
      <dgm:prSet phldrT="[Texto]" custT="1"/>
      <dgm:spPr/>
      <dgm:t>
        <a:bodyPr/>
        <a:lstStyle/>
        <a:p>
          <a:r>
            <a:rPr lang="es-CO" sz="2000" dirty="0" smtClean="0"/>
            <a:t>Rentas no laborales</a:t>
          </a:r>
          <a:endParaRPr lang="es-CO" sz="2000" dirty="0"/>
        </a:p>
      </dgm:t>
    </dgm:pt>
    <dgm:pt modelId="{9F7963D8-ADE4-4630-8365-75FA8B040C67}" type="parTrans" cxnId="{8C9531A0-1DEE-45BF-B485-FE1CC03C691C}">
      <dgm:prSet/>
      <dgm:spPr/>
      <dgm:t>
        <a:bodyPr/>
        <a:lstStyle/>
        <a:p>
          <a:endParaRPr lang="es-CO"/>
        </a:p>
      </dgm:t>
    </dgm:pt>
    <dgm:pt modelId="{1089CD7C-7B69-4CF3-9723-B9350519CD60}" type="sibTrans" cxnId="{8C9531A0-1DEE-45BF-B485-FE1CC03C691C}">
      <dgm:prSet/>
      <dgm:spPr/>
      <dgm:t>
        <a:bodyPr/>
        <a:lstStyle/>
        <a:p>
          <a:endParaRPr lang="es-CO"/>
        </a:p>
      </dgm:t>
    </dgm:pt>
    <dgm:pt modelId="{84247BA9-7B83-4069-82BD-795B94CB113A}">
      <dgm:prSet phldrT="[Texto]" custT="1"/>
      <dgm:spPr/>
      <dgm:t>
        <a:bodyPr/>
        <a:lstStyle/>
        <a:p>
          <a:r>
            <a:rPr lang="es-CO" sz="2000" dirty="0" smtClean="0"/>
            <a:t>Dividendos y participaciones</a:t>
          </a:r>
          <a:endParaRPr lang="es-CO" sz="2000" dirty="0"/>
        </a:p>
      </dgm:t>
    </dgm:pt>
    <dgm:pt modelId="{4C966F67-EC23-4D1E-BE33-633EFABF79BF}" type="parTrans" cxnId="{757C4CB7-3043-42B3-BD59-A438AA4C5938}">
      <dgm:prSet/>
      <dgm:spPr/>
      <dgm:t>
        <a:bodyPr/>
        <a:lstStyle/>
        <a:p>
          <a:endParaRPr lang="es-CO"/>
        </a:p>
      </dgm:t>
    </dgm:pt>
    <dgm:pt modelId="{66D361CB-5452-4657-AC67-2B594B59BC5B}" type="sibTrans" cxnId="{757C4CB7-3043-42B3-BD59-A438AA4C5938}">
      <dgm:prSet/>
      <dgm:spPr/>
      <dgm:t>
        <a:bodyPr/>
        <a:lstStyle/>
        <a:p>
          <a:endParaRPr lang="es-CO"/>
        </a:p>
      </dgm:t>
    </dgm:pt>
    <dgm:pt modelId="{C4A51116-07CC-4F57-8D33-705F3C8895AD}" type="pres">
      <dgm:prSet presAssocID="{539EEDE2-AA3F-474D-9AC4-9DAF50C0D5DF}" presName="diagram" presStyleCnt="0">
        <dgm:presLayoutVars>
          <dgm:dir/>
          <dgm:resizeHandles val="exact"/>
        </dgm:presLayoutVars>
      </dgm:prSet>
      <dgm:spPr/>
      <dgm:t>
        <a:bodyPr/>
        <a:lstStyle/>
        <a:p>
          <a:endParaRPr lang="es-CO"/>
        </a:p>
      </dgm:t>
    </dgm:pt>
    <dgm:pt modelId="{F293F21B-DCBA-4D45-8F53-74F2BF62C097}" type="pres">
      <dgm:prSet presAssocID="{8A90DC50-324C-4E51-A780-709F6F9B4E56}" presName="node" presStyleLbl="node1" presStyleIdx="0" presStyleCnt="5" custLinFactNeighborX="-1704">
        <dgm:presLayoutVars>
          <dgm:bulletEnabled val="1"/>
        </dgm:presLayoutVars>
      </dgm:prSet>
      <dgm:spPr/>
      <dgm:t>
        <a:bodyPr/>
        <a:lstStyle/>
        <a:p>
          <a:endParaRPr lang="es-CO"/>
        </a:p>
      </dgm:t>
    </dgm:pt>
    <dgm:pt modelId="{0E658738-5628-4942-8BE3-3C7DA36F9091}" type="pres">
      <dgm:prSet presAssocID="{1AA8ACA3-D1D3-4942-AB2A-8BD6A6A5A5B5}" presName="sibTrans" presStyleCnt="0"/>
      <dgm:spPr/>
      <dgm:t>
        <a:bodyPr/>
        <a:lstStyle/>
        <a:p>
          <a:endParaRPr lang="es-CO"/>
        </a:p>
      </dgm:t>
    </dgm:pt>
    <dgm:pt modelId="{518AFFAB-108A-49A9-80E5-DE8E6CB26667}" type="pres">
      <dgm:prSet presAssocID="{8E4A7F65-42BF-48A4-9E15-2E058EB6E6FE}" presName="node" presStyleLbl="node1" presStyleIdx="1" presStyleCnt="5">
        <dgm:presLayoutVars>
          <dgm:bulletEnabled val="1"/>
        </dgm:presLayoutVars>
      </dgm:prSet>
      <dgm:spPr/>
      <dgm:t>
        <a:bodyPr/>
        <a:lstStyle/>
        <a:p>
          <a:endParaRPr lang="es-CO"/>
        </a:p>
      </dgm:t>
    </dgm:pt>
    <dgm:pt modelId="{A7AB3467-C4DB-48CE-B630-A6C9090F1331}" type="pres">
      <dgm:prSet presAssocID="{BA1D612B-9AD1-4EF7-9322-240B4AB29D25}" presName="sibTrans" presStyleCnt="0"/>
      <dgm:spPr/>
      <dgm:t>
        <a:bodyPr/>
        <a:lstStyle/>
        <a:p>
          <a:endParaRPr lang="es-CO"/>
        </a:p>
      </dgm:t>
    </dgm:pt>
    <dgm:pt modelId="{D9DCCD28-2FB2-4BDD-9915-8C49EDBF3847}" type="pres">
      <dgm:prSet presAssocID="{4C93C84C-906E-431C-A67E-29891D3BF85D}" presName="node" presStyleLbl="node1" presStyleIdx="2" presStyleCnt="5">
        <dgm:presLayoutVars>
          <dgm:bulletEnabled val="1"/>
        </dgm:presLayoutVars>
      </dgm:prSet>
      <dgm:spPr/>
      <dgm:t>
        <a:bodyPr/>
        <a:lstStyle/>
        <a:p>
          <a:endParaRPr lang="es-CO"/>
        </a:p>
      </dgm:t>
    </dgm:pt>
    <dgm:pt modelId="{EB137B7A-1031-4D63-9875-85F3A318B42E}" type="pres">
      <dgm:prSet presAssocID="{AC2CB317-047A-41C3-A31C-163090EA6EED}" presName="sibTrans" presStyleCnt="0"/>
      <dgm:spPr/>
      <dgm:t>
        <a:bodyPr/>
        <a:lstStyle/>
        <a:p>
          <a:endParaRPr lang="es-CO"/>
        </a:p>
      </dgm:t>
    </dgm:pt>
    <dgm:pt modelId="{7E77B284-468C-4D6B-939D-F99057B18CA4}" type="pres">
      <dgm:prSet presAssocID="{FA50582B-7A62-45F1-B709-F3854EE8D374}" presName="node" presStyleLbl="node1" presStyleIdx="3" presStyleCnt="5">
        <dgm:presLayoutVars>
          <dgm:bulletEnabled val="1"/>
        </dgm:presLayoutVars>
      </dgm:prSet>
      <dgm:spPr/>
      <dgm:t>
        <a:bodyPr/>
        <a:lstStyle/>
        <a:p>
          <a:endParaRPr lang="es-CO"/>
        </a:p>
      </dgm:t>
    </dgm:pt>
    <dgm:pt modelId="{5616206B-8B14-4778-91B7-290BB95A625D}" type="pres">
      <dgm:prSet presAssocID="{1089CD7C-7B69-4CF3-9723-B9350519CD60}" presName="sibTrans" presStyleCnt="0"/>
      <dgm:spPr/>
      <dgm:t>
        <a:bodyPr/>
        <a:lstStyle/>
        <a:p>
          <a:endParaRPr lang="es-CO"/>
        </a:p>
      </dgm:t>
    </dgm:pt>
    <dgm:pt modelId="{FC41275E-F46B-4937-BB20-6F8DF7A5EA12}" type="pres">
      <dgm:prSet presAssocID="{84247BA9-7B83-4069-82BD-795B94CB113A}" presName="node" presStyleLbl="node1" presStyleIdx="4" presStyleCnt="5">
        <dgm:presLayoutVars>
          <dgm:bulletEnabled val="1"/>
        </dgm:presLayoutVars>
      </dgm:prSet>
      <dgm:spPr/>
      <dgm:t>
        <a:bodyPr/>
        <a:lstStyle/>
        <a:p>
          <a:endParaRPr lang="es-CO"/>
        </a:p>
      </dgm:t>
    </dgm:pt>
  </dgm:ptLst>
  <dgm:cxnLst>
    <dgm:cxn modelId="{3C14B905-4869-425D-AC21-4153B926632A}" type="presOf" srcId="{8A90DC50-324C-4E51-A780-709F6F9B4E56}" destId="{F293F21B-DCBA-4D45-8F53-74F2BF62C097}" srcOrd="0" destOrd="0" presId="urn:microsoft.com/office/officeart/2005/8/layout/default"/>
    <dgm:cxn modelId="{8C9531A0-1DEE-45BF-B485-FE1CC03C691C}" srcId="{539EEDE2-AA3F-474D-9AC4-9DAF50C0D5DF}" destId="{FA50582B-7A62-45F1-B709-F3854EE8D374}" srcOrd="3" destOrd="0" parTransId="{9F7963D8-ADE4-4630-8365-75FA8B040C67}" sibTransId="{1089CD7C-7B69-4CF3-9723-B9350519CD60}"/>
    <dgm:cxn modelId="{28C240F6-AC0C-4912-8C8D-F7C015E1301A}" type="presOf" srcId="{84247BA9-7B83-4069-82BD-795B94CB113A}" destId="{FC41275E-F46B-4937-BB20-6F8DF7A5EA12}" srcOrd="0" destOrd="0" presId="urn:microsoft.com/office/officeart/2005/8/layout/default"/>
    <dgm:cxn modelId="{0F0966DA-F922-49AC-9E09-07B125780DCA}" srcId="{539EEDE2-AA3F-474D-9AC4-9DAF50C0D5DF}" destId="{8E4A7F65-42BF-48A4-9E15-2E058EB6E6FE}" srcOrd="1" destOrd="0" parTransId="{95B78E04-F514-4F6C-BCB0-9245CF8EA312}" sibTransId="{BA1D612B-9AD1-4EF7-9322-240B4AB29D25}"/>
    <dgm:cxn modelId="{2C5C2244-1B11-44D0-8280-8AF5219831B2}" type="presOf" srcId="{539EEDE2-AA3F-474D-9AC4-9DAF50C0D5DF}" destId="{C4A51116-07CC-4F57-8D33-705F3C8895AD}" srcOrd="0" destOrd="0" presId="urn:microsoft.com/office/officeart/2005/8/layout/default"/>
    <dgm:cxn modelId="{757C4CB7-3043-42B3-BD59-A438AA4C5938}" srcId="{539EEDE2-AA3F-474D-9AC4-9DAF50C0D5DF}" destId="{84247BA9-7B83-4069-82BD-795B94CB113A}" srcOrd="4" destOrd="0" parTransId="{4C966F67-EC23-4D1E-BE33-633EFABF79BF}" sibTransId="{66D361CB-5452-4657-AC67-2B594B59BC5B}"/>
    <dgm:cxn modelId="{D743E682-7F09-4219-B1C2-E512ED214B58}" srcId="{539EEDE2-AA3F-474D-9AC4-9DAF50C0D5DF}" destId="{8A90DC50-324C-4E51-A780-709F6F9B4E56}" srcOrd="0" destOrd="0" parTransId="{CC643AF8-5510-4D98-ABD7-9B495B43F7CB}" sibTransId="{1AA8ACA3-D1D3-4942-AB2A-8BD6A6A5A5B5}"/>
    <dgm:cxn modelId="{81B0D761-FEFF-4556-801D-2B1BEE23E8BF}" type="presOf" srcId="{4C93C84C-906E-431C-A67E-29891D3BF85D}" destId="{D9DCCD28-2FB2-4BDD-9915-8C49EDBF3847}" srcOrd="0" destOrd="0" presId="urn:microsoft.com/office/officeart/2005/8/layout/default"/>
    <dgm:cxn modelId="{1AB033F0-BCF9-4830-8052-100BD989F514}" srcId="{539EEDE2-AA3F-474D-9AC4-9DAF50C0D5DF}" destId="{4C93C84C-906E-431C-A67E-29891D3BF85D}" srcOrd="2" destOrd="0" parTransId="{C0C02909-F515-41D5-A368-F74E190BFA39}" sibTransId="{AC2CB317-047A-41C3-A31C-163090EA6EED}"/>
    <dgm:cxn modelId="{49ABF651-AAE8-4CFA-AD6E-9284FC9D46FE}" type="presOf" srcId="{8E4A7F65-42BF-48A4-9E15-2E058EB6E6FE}" destId="{518AFFAB-108A-49A9-80E5-DE8E6CB26667}" srcOrd="0" destOrd="0" presId="urn:microsoft.com/office/officeart/2005/8/layout/default"/>
    <dgm:cxn modelId="{476638B6-6BCC-4EE7-8711-D78D3B1884A9}" type="presOf" srcId="{FA50582B-7A62-45F1-B709-F3854EE8D374}" destId="{7E77B284-468C-4D6B-939D-F99057B18CA4}" srcOrd="0" destOrd="0" presId="urn:microsoft.com/office/officeart/2005/8/layout/default"/>
    <dgm:cxn modelId="{E5BB821A-BF51-4622-BC52-C0D25B67E5D2}" type="presParOf" srcId="{C4A51116-07CC-4F57-8D33-705F3C8895AD}" destId="{F293F21B-DCBA-4D45-8F53-74F2BF62C097}" srcOrd="0" destOrd="0" presId="urn:microsoft.com/office/officeart/2005/8/layout/default"/>
    <dgm:cxn modelId="{91305D99-93FC-4806-9F25-CB9F2A824A72}" type="presParOf" srcId="{C4A51116-07CC-4F57-8D33-705F3C8895AD}" destId="{0E658738-5628-4942-8BE3-3C7DA36F9091}" srcOrd="1" destOrd="0" presId="urn:microsoft.com/office/officeart/2005/8/layout/default"/>
    <dgm:cxn modelId="{9B9C5AA2-E483-41B3-B370-F9BAA9BCB3B1}" type="presParOf" srcId="{C4A51116-07CC-4F57-8D33-705F3C8895AD}" destId="{518AFFAB-108A-49A9-80E5-DE8E6CB26667}" srcOrd="2" destOrd="0" presId="urn:microsoft.com/office/officeart/2005/8/layout/default"/>
    <dgm:cxn modelId="{0D678F9D-308C-4B4F-8AB2-13365212A9FE}" type="presParOf" srcId="{C4A51116-07CC-4F57-8D33-705F3C8895AD}" destId="{A7AB3467-C4DB-48CE-B630-A6C9090F1331}" srcOrd="3" destOrd="0" presId="urn:microsoft.com/office/officeart/2005/8/layout/default"/>
    <dgm:cxn modelId="{7544AE02-EABF-4219-B817-BF1A402ABF39}" type="presParOf" srcId="{C4A51116-07CC-4F57-8D33-705F3C8895AD}" destId="{D9DCCD28-2FB2-4BDD-9915-8C49EDBF3847}" srcOrd="4" destOrd="0" presId="urn:microsoft.com/office/officeart/2005/8/layout/default"/>
    <dgm:cxn modelId="{6392FA43-B4E9-4641-A427-24FC6971669B}" type="presParOf" srcId="{C4A51116-07CC-4F57-8D33-705F3C8895AD}" destId="{EB137B7A-1031-4D63-9875-85F3A318B42E}" srcOrd="5" destOrd="0" presId="urn:microsoft.com/office/officeart/2005/8/layout/default"/>
    <dgm:cxn modelId="{B52DFBA7-E118-4EB6-B084-F51BA4254C1C}" type="presParOf" srcId="{C4A51116-07CC-4F57-8D33-705F3C8895AD}" destId="{7E77B284-468C-4D6B-939D-F99057B18CA4}" srcOrd="6" destOrd="0" presId="urn:microsoft.com/office/officeart/2005/8/layout/default"/>
    <dgm:cxn modelId="{ECA886C1-D5F8-443D-AB7B-27F98E5DD1DE}" type="presParOf" srcId="{C4A51116-07CC-4F57-8D33-705F3C8895AD}" destId="{5616206B-8B14-4778-91B7-290BB95A625D}" srcOrd="7" destOrd="0" presId="urn:microsoft.com/office/officeart/2005/8/layout/default"/>
    <dgm:cxn modelId="{AE237E47-BA3C-4180-BA56-B540DEFF7113}" type="presParOf" srcId="{C4A51116-07CC-4F57-8D33-705F3C8895AD}" destId="{FC41275E-F46B-4937-BB20-6F8DF7A5EA1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D2E629-9EE4-4464-AE4C-998FFB49AD5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CO"/>
        </a:p>
      </dgm:t>
    </dgm:pt>
    <dgm:pt modelId="{58035056-C20A-4E42-841C-A5B7BBE75407}">
      <dgm:prSet phldrT="[Texto]" custT="1"/>
      <dgm:spPr>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CO" sz="1400" b="1" dirty="0" smtClean="0">
              <a:solidFill>
                <a:srgbClr val="002060"/>
              </a:solidFill>
              <a:latin typeface="Arial Narrow" panose="020B0606020202030204" pitchFamily="34" charset="0"/>
            </a:rPr>
            <a:t>IMPUESTO</a:t>
          </a:r>
          <a:endParaRPr lang="es-CO" sz="1400" b="1" dirty="0">
            <a:solidFill>
              <a:srgbClr val="002060"/>
            </a:solidFill>
            <a:latin typeface="Arial Narrow" panose="020B0606020202030204" pitchFamily="34" charset="0"/>
          </a:endParaRPr>
        </a:p>
      </dgm:t>
    </dgm:pt>
    <dgm:pt modelId="{B4A4F80B-4B7B-47DF-B990-243702F039CB}" type="parTrans" cxnId="{545354FA-2C31-4FC0-8B58-3F913DBF14F6}">
      <dgm:prSet/>
      <dgm:spPr/>
      <dgm:t>
        <a:bodyPr/>
        <a:lstStyle/>
        <a:p>
          <a:endParaRPr lang="es-CO" sz="1400" b="1">
            <a:solidFill>
              <a:schemeClr val="bg1"/>
            </a:solidFill>
            <a:latin typeface="Arial Narrow" panose="020B0606020202030204" pitchFamily="34" charset="0"/>
          </a:endParaRPr>
        </a:p>
      </dgm:t>
    </dgm:pt>
    <dgm:pt modelId="{08C66C6F-605B-4AD0-974A-D7597991BFEE}" type="sibTrans" cxnId="{545354FA-2C31-4FC0-8B58-3F913DBF14F6}">
      <dgm:prSet/>
      <dgm:spPr/>
      <dgm:t>
        <a:bodyPr/>
        <a:lstStyle/>
        <a:p>
          <a:endParaRPr lang="es-CO" sz="1400" b="1">
            <a:solidFill>
              <a:schemeClr val="bg1"/>
            </a:solidFill>
            <a:latin typeface="Arial Narrow" panose="020B0606020202030204" pitchFamily="34" charset="0"/>
          </a:endParaRPr>
        </a:p>
      </dgm:t>
    </dgm:pt>
    <dgm:pt modelId="{A04DF0FF-4DAD-4B65-B178-2075DA184526}">
      <dgm:prSet phldrT="[Texto]" cust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CO" sz="1400" b="1" dirty="0" smtClean="0">
              <a:solidFill>
                <a:schemeClr val="bg1"/>
              </a:solidFill>
              <a:latin typeface="Arial Narrow" panose="020B0606020202030204" pitchFamily="34" charset="0"/>
            </a:rPr>
            <a:t>OBLIGACIÓN FORMAL </a:t>
          </a:r>
          <a:endParaRPr lang="es-CO" sz="1400" b="1" dirty="0">
            <a:solidFill>
              <a:schemeClr val="bg1"/>
            </a:solidFill>
            <a:latin typeface="Arial Narrow" panose="020B0606020202030204" pitchFamily="34" charset="0"/>
          </a:endParaRPr>
        </a:p>
      </dgm:t>
    </dgm:pt>
    <dgm:pt modelId="{3E564BCF-C251-474E-9976-76FC4FFEA7A8}" type="parTrans" cxnId="{13F7CFD9-6D2C-4623-AEE6-E0A402DF9CA7}">
      <dgm:prSet custT="1"/>
      <dgm:spPr>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CO" sz="1400" b="1">
            <a:solidFill>
              <a:schemeClr val="bg1"/>
            </a:solidFill>
            <a:latin typeface="Arial Narrow" panose="020B0606020202030204" pitchFamily="34" charset="0"/>
          </a:endParaRPr>
        </a:p>
      </dgm:t>
    </dgm:pt>
    <dgm:pt modelId="{4C2BEA74-12D5-404D-A5AE-56895516ACB7}" type="sibTrans" cxnId="{13F7CFD9-6D2C-4623-AEE6-E0A402DF9CA7}">
      <dgm:prSet/>
      <dgm:spPr/>
      <dgm:t>
        <a:bodyPr/>
        <a:lstStyle/>
        <a:p>
          <a:endParaRPr lang="es-CO" sz="1400" b="1">
            <a:solidFill>
              <a:schemeClr val="bg1"/>
            </a:solidFill>
            <a:latin typeface="Arial Narrow" panose="020B0606020202030204" pitchFamily="34" charset="0"/>
          </a:endParaRPr>
        </a:p>
      </dgm:t>
    </dgm:pt>
    <dgm:pt modelId="{36AA86E6-D269-40CD-8A96-271F0BEDC357}">
      <dgm:prSet phldrT="[Texto]"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CO" sz="1400" b="1" dirty="0" smtClean="0">
              <a:solidFill>
                <a:schemeClr val="bg1"/>
              </a:solidFill>
              <a:latin typeface="Arial Narrow" panose="020B0606020202030204" pitchFamily="34" charset="0"/>
            </a:rPr>
            <a:t>SANCIONES </a:t>
          </a:r>
          <a:endParaRPr lang="es-CO" sz="1400" b="1" dirty="0">
            <a:solidFill>
              <a:schemeClr val="bg1"/>
            </a:solidFill>
            <a:latin typeface="Arial Narrow" panose="020B0606020202030204" pitchFamily="34" charset="0"/>
          </a:endParaRPr>
        </a:p>
      </dgm:t>
    </dgm:pt>
    <dgm:pt modelId="{10BDD8A3-FF19-401A-B480-CDF11A8A36D7}" type="parTrans" cxnId="{3DCEFC69-9F31-4071-87FC-40A126FE66D7}">
      <dgm:prSet custT="1"/>
      <dgm:spPr>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CO" sz="1400" b="1">
            <a:solidFill>
              <a:schemeClr val="bg1"/>
            </a:solidFill>
            <a:latin typeface="Arial Narrow" panose="020B0606020202030204" pitchFamily="34" charset="0"/>
          </a:endParaRPr>
        </a:p>
      </dgm:t>
    </dgm:pt>
    <dgm:pt modelId="{99C38C7D-52F7-44B4-956A-375FD0380060}" type="sibTrans" cxnId="{3DCEFC69-9F31-4071-87FC-40A126FE66D7}">
      <dgm:prSet/>
      <dgm:spPr/>
      <dgm:t>
        <a:bodyPr/>
        <a:lstStyle/>
        <a:p>
          <a:endParaRPr lang="es-CO" sz="1400" b="1">
            <a:solidFill>
              <a:schemeClr val="bg1"/>
            </a:solidFill>
            <a:latin typeface="Arial Narrow" panose="020B0606020202030204" pitchFamily="34" charset="0"/>
          </a:endParaRPr>
        </a:p>
      </dgm:t>
    </dgm:pt>
    <dgm:pt modelId="{CFC723D2-E543-4392-B9F3-CD5F029C6A5D}">
      <dgm:prSet phldrT="[Texto]" custT="1"/>
      <dgm:spPr>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CO" sz="1400" b="1" dirty="0" smtClean="0">
              <a:solidFill>
                <a:schemeClr val="bg1"/>
              </a:solidFill>
              <a:latin typeface="Arial Narrow" panose="020B0606020202030204" pitchFamily="34" charset="0"/>
            </a:rPr>
            <a:t>PROCEDIMENTO </a:t>
          </a:r>
          <a:endParaRPr lang="es-CO" sz="1400" b="1" dirty="0">
            <a:solidFill>
              <a:schemeClr val="bg1"/>
            </a:solidFill>
            <a:latin typeface="Arial Narrow" panose="020B0606020202030204" pitchFamily="34" charset="0"/>
          </a:endParaRPr>
        </a:p>
      </dgm:t>
    </dgm:pt>
    <dgm:pt modelId="{10E0C36B-B000-4516-A6C4-20747A0AE912}" type="parTrans" cxnId="{920878D9-C8BC-4F24-B197-2CD1E7C6B6BB}">
      <dgm:prSet custT="1"/>
      <dgm:spPr>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CO" sz="1400" b="1" dirty="0">
            <a:solidFill>
              <a:schemeClr val="bg1"/>
            </a:solidFill>
            <a:latin typeface="Arial Narrow" panose="020B0606020202030204" pitchFamily="34" charset="0"/>
          </a:endParaRPr>
        </a:p>
      </dgm:t>
    </dgm:pt>
    <dgm:pt modelId="{7B204ED6-549C-4FB8-9790-A6E01AAE909A}" type="sibTrans" cxnId="{920878D9-C8BC-4F24-B197-2CD1E7C6B6BB}">
      <dgm:prSet/>
      <dgm:spPr/>
      <dgm:t>
        <a:bodyPr/>
        <a:lstStyle/>
        <a:p>
          <a:endParaRPr lang="es-CO" sz="1400" b="1">
            <a:solidFill>
              <a:schemeClr val="bg1"/>
            </a:solidFill>
            <a:latin typeface="Arial Narrow" panose="020B0606020202030204" pitchFamily="34" charset="0"/>
          </a:endParaRPr>
        </a:p>
      </dgm:t>
    </dgm:pt>
    <dgm:pt modelId="{27B5E3A1-6651-4095-A6FE-E10BCCA56CEA}">
      <dgm:prSet custT="1"/>
      <dgm:spPr>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kumimoji="0" lang="es-ES" altLang="es-CO" sz="1200" b="1" i="0" u="none" strike="noStrike" cap="none" normalizeH="0" baseline="0" dirty="0" smtClean="0">
              <a:ln>
                <a:noFill/>
              </a:ln>
              <a:solidFill>
                <a:schemeClr val="bg1"/>
              </a:solidFill>
              <a:effectLst/>
              <a:latin typeface="Arial Narrow" panose="020B0606020202030204" pitchFamily="34" charset="0"/>
            </a:rPr>
            <a:t>ADMINISTRACIÓN </a:t>
          </a:r>
          <a:endParaRPr lang="es-CO" sz="1200" b="1" dirty="0">
            <a:solidFill>
              <a:schemeClr val="bg1"/>
            </a:solidFill>
            <a:latin typeface="Arial Narrow" panose="020B0606020202030204" pitchFamily="34" charset="0"/>
          </a:endParaRPr>
        </a:p>
      </dgm:t>
    </dgm:pt>
    <dgm:pt modelId="{39C80F1C-677D-452E-B79C-82C6B363BCFC}" type="parTrans" cxnId="{F4F01A6D-D08B-41D5-BBEC-3FA2A77F8917}">
      <dgm:prSet custT="1"/>
      <dgm:spPr>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CO" sz="1400" b="1">
            <a:latin typeface="Arial Narrow" panose="020B0606020202030204" pitchFamily="34" charset="0"/>
          </a:endParaRPr>
        </a:p>
      </dgm:t>
    </dgm:pt>
    <dgm:pt modelId="{A545DD41-B280-41AA-8103-70FE9603D040}" type="sibTrans" cxnId="{F4F01A6D-D08B-41D5-BBEC-3FA2A77F8917}">
      <dgm:prSet/>
      <dgm:spPr/>
      <dgm:t>
        <a:bodyPr/>
        <a:lstStyle/>
        <a:p>
          <a:endParaRPr lang="es-CO" sz="1400" b="1">
            <a:latin typeface="Arial Narrow" panose="020B0606020202030204" pitchFamily="34" charset="0"/>
          </a:endParaRPr>
        </a:p>
      </dgm:t>
    </dgm:pt>
    <dgm:pt modelId="{DFAF52FA-DD81-4CF4-97A7-883BE6461EF9}" type="pres">
      <dgm:prSet presAssocID="{11D2E629-9EE4-4464-AE4C-998FFB49AD5D}" presName="Name0" presStyleCnt="0">
        <dgm:presLayoutVars>
          <dgm:chMax val="1"/>
          <dgm:dir/>
          <dgm:animLvl val="ctr"/>
          <dgm:resizeHandles val="exact"/>
        </dgm:presLayoutVars>
      </dgm:prSet>
      <dgm:spPr/>
      <dgm:t>
        <a:bodyPr/>
        <a:lstStyle/>
        <a:p>
          <a:endParaRPr lang="es-CO"/>
        </a:p>
      </dgm:t>
    </dgm:pt>
    <dgm:pt modelId="{CD8109BF-A1F1-4EEC-8F02-E1CD18A02F9C}" type="pres">
      <dgm:prSet presAssocID="{58035056-C20A-4E42-841C-A5B7BBE75407}" presName="centerShape" presStyleLbl="node0" presStyleIdx="0" presStyleCnt="1" custScaleX="136752" custScaleY="101759" custLinFactNeighborX="519"/>
      <dgm:spPr/>
      <dgm:t>
        <a:bodyPr/>
        <a:lstStyle/>
        <a:p>
          <a:endParaRPr lang="es-CO"/>
        </a:p>
      </dgm:t>
    </dgm:pt>
    <dgm:pt modelId="{787E50AF-EF54-4AC7-B235-069DF2E5F7E0}" type="pres">
      <dgm:prSet presAssocID="{3E564BCF-C251-474E-9976-76FC4FFEA7A8}" presName="parTrans" presStyleLbl="sibTrans2D1" presStyleIdx="0" presStyleCnt="4"/>
      <dgm:spPr/>
      <dgm:t>
        <a:bodyPr/>
        <a:lstStyle/>
        <a:p>
          <a:endParaRPr lang="es-CO"/>
        </a:p>
      </dgm:t>
    </dgm:pt>
    <dgm:pt modelId="{EF278D93-5039-4C5C-A92B-26381925F927}" type="pres">
      <dgm:prSet presAssocID="{3E564BCF-C251-474E-9976-76FC4FFEA7A8}" presName="connectorText" presStyleLbl="sibTrans2D1" presStyleIdx="0" presStyleCnt="4"/>
      <dgm:spPr/>
      <dgm:t>
        <a:bodyPr/>
        <a:lstStyle/>
        <a:p>
          <a:endParaRPr lang="es-CO"/>
        </a:p>
      </dgm:t>
    </dgm:pt>
    <dgm:pt modelId="{AC60EA18-AAD5-48A9-9F88-C3EDE6E7CB7E}" type="pres">
      <dgm:prSet presAssocID="{A04DF0FF-4DAD-4B65-B178-2075DA184526}" presName="node" presStyleLbl="node1" presStyleIdx="0" presStyleCnt="4" custScaleX="150695">
        <dgm:presLayoutVars>
          <dgm:bulletEnabled val="1"/>
        </dgm:presLayoutVars>
      </dgm:prSet>
      <dgm:spPr/>
      <dgm:t>
        <a:bodyPr/>
        <a:lstStyle/>
        <a:p>
          <a:endParaRPr lang="es-CO"/>
        </a:p>
      </dgm:t>
    </dgm:pt>
    <dgm:pt modelId="{B3109628-92BB-4AF3-A5A4-D8D586B43AF0}" type="pres">
      <dgm:prSet presAssocID="{39C80F1C-677D-452E-B79C-82C6B363BCFC}" presName="parTrans" presStyleLbl="sibTrans2D1" presStyleIdx="1" presStyleCnt="4" custLinFactNeighborX="-42576"/>
      <dgm:spPr/>
      <dgm:t>
        <a:bodyPr/>
        <a:lstStyle/>
        <a:p>
          <a:endParaRPr lang="es-CO"/>
        </a:p>
      </dgm:t>
    </dgm:pt>
    <dgm:pt modelId="{75C3BE50-3BDA-4FB4-8036-91EA5C99B090}" type="pres">
      <dgm:prSet presAssocID="{39C80F1C-677D-452E-B79C-82C6B363BCFC}" presName="connectorText" presStyleLbl="sibTrans2D1" presStyleIdx="1" presStyleCnt="4"/>
      <dgm:spPr/>
      <dgm:t>
        <a:bodyPr/>
        <a:lstStyle/>
        <a:p>
          <a:endParaRPr lang="es-CO"/>
        </a:p>
      </dgm:t>
    </dgm:pt>
    <dgm:pt modelId="{2A2D51F4-8051-43FB-B7AB-DDEC441F0695}" type="pres">
      <dgm:prSet presAssocID="{27B5E3A1-6651-4095-A6FE-E10BCCA56CEA}" presName="node" presStyleLbl="node1" presStyleIdx="1" presStyleCnt="4" custScaleX="159574">
        <dgm:presLayoutVars>
          <dgm:bulletEnabled val="1"/>
        </dgm:presLayoutVars>
      </dgm:prSet>
      <dgm:spPr/>
      <dgm:t>
        <a:bodyPr/>
        <a:lstStyle/>
        <a:p>
          <a:endParaRPr lang="es-CO"/>
        </a:p>
      </dgm:t>
    </dgm:pt>
    <dgm:pt modelId="{1E5FECB4-0487-48B6-93E7-23F7ECBC6C38}" type="pres">
      <dgm:prSet presAssocID="{10BDD8A3-FF19-401A-B480-CDF11A8A36D7}" presName="parTrans" presStyleLbl="sibTrans2D1" presStyleIdx="2" presStyleCnt="4"/>
      <dgm:spPr/>
      <dgm:t>
        <a:bodyPr/>
        <a:lstStyle/>
        <a:p>
          <a:endParaRPr lang="es-CO"/>
        </a:p>
      </dgm:t>
    </dgm:pt>
    <dgm:pt modelId="{BAA123E5-A080-4AB9-AC57-59A1AEB63E73}" type="pres">
      <dgm:prSet presAssocID="{10BDD8A3-FF19-401A-B480-CDF11A8A36D7}" presName="connectorText" presStyleLbl="sibTrans2D1" presStyleIdx="2" presStyleCnt="4"/>
      <dgm:spPr/>
      <dgm:t>
        <a:bodyPr/>
        <a:lstStyle/>
        <a:p>
          <a:endParaRPr lang="es-CO"/>
        </a:p>
      </dgm:t>
    </dgm:pt>
    <dgm:pt modelId="{83163951-7DA2-4350-9D46-A0F483E8700B}" type="pres">
      <dgm:prSet presAssocID="{36AA86E6-D269-40CD-8A96-271F0BEDC357}" presName="node" presStyleLbl="node1" presStyleIdx="2" presStyleCnt="4" custScaleX="151820">
        <dgm:presLayoutVars>
          <dgm:bulletEnabled val="1"/>
        </dgm:presLayoutVars>
      </dgm:prSet>
      <dgm:spPr/>
      <dgm:t>
        <a:bodyPr/>
        <a:lstStyle/>
        <a:p>
          <a:endParaRPr lang="es-CO"/>
        </a:p>
      </dgm:t>
    </dgm:pt>
    <dgm:pt modelId="{52879637-16F8-4E26-BF02-5614924137F8}" type="pres">
      <dgm:prSet presAssocID="{10E0C36B-B000-4516-A6C4-20747A0AE912}" presName="parTrans" presStyleLbl="sibTrans2D1" presStyleIdx="3" presStyleCnt="4"/>
      <dgm:spPr/>
      <dgm:t>
        <a:bodyPr/>
        <a:lstStyle/>
        <a:p>
          <a:endParaRPr lang="es-CO"/>
        </a:p>
      </dgm:t>
    </dgm:pt>
    <dgm:pt modelId="{B1A8562C-2C5D-4E58-9031-98DC715A870A}" type="pres">
      <dgm:prSet presAssocID="{10E0C36B-B000-4516-A6C4-20747A0AE912}" presName="connectorText" presStyleLbl="sibTrans2D1" presStyleIdx="3" presStyleCnt="4"/>
      <dgm:spPr/>
      <dgm:t>
        <a:bodyPr/>
        <a:lstStyle/>
        <a:p>
          <a:endParaRPr lang="es-CO"/>
        </a:p>
      </dgm:t>
    </dgm:pt>
    <dgm:pt modelId="{7ED36020-4110-4632-BB3F-EBFE63B3D9AA}" type="pres">
      <dgm:prSet presAssocID="{CFC723D2-E543-4392-B9F3-CD5F029C6A5D}" presName="node" presStyleLbl="node1" presStyleIdx="3" presStyleCnt="4" custScaleX="165471">
        <dgm:presLayoutVars>
          <dgm:bulletEnabled val="1"/>
        </dgm:presLayoutVars>
      </dgm:prSet>
      <dgm:spPr/>
      <dgm:t>
        <a:bodyPr/>
        <a:lstStyle/>
        <a:p>
          <a:endParaRPr lang="es-CO"/>
        </a:p>
      </dgm:t>
    </dgm:pt>
  </dgm:ptLst>
  <dgm:cxnLst>
    <dgm:cxn modelId="{545354FA-2C31-4FC0-8B58-3F913DBF14F6}" srcId="{11D2E629-9EE4-4464-AE4C-998FFB49AD5D}" destId="{58035056-C20A-4E42-841C-A5B7BBE75407}" srcOrd="0" destOrd="0" parTransId="{B4A4F80B-4B7B-47DF-B990-243702F039CB}" sibTransId="{08C66C6F-605B-4AD0-974A-D7597991BFEE}"/>
    <dgm:cxn modelId="{920878D9-C8BC-4F24-B197-2CD1E7C6B6BB}" srcId="{58035056-C20A-4E42-841C-A5B7BBE75407}" destId="{CFC723D2-E543-4392-B9F3-CD5F029C6A5D}" srcOrd="3" destOrd="0" parTransId="{10E0C36B-B000-4516-A6C4-20747A0AE912}" sibTransId="{7B204ED6-549C-4FB8-9790-A6E01AAE909A}"/>
    <dgm:cxn modelId="{6D51B12E-A702-48B0-BB02-DE8C0AEEF289}" type="presOf" srcId="{10E0C36B-B000-4516-A6C4-20747A0AE912}" destId="{52879637-16F8-4E26-BF02-5614924137F8}" srcOrd="0" destOrd="0" presId="urn:microsoft.com/office/officeart/2005/8/layout/radial5"/>
    <dgm:cxn modelId="{7F921E98-CD5D-4637-90D6-12FD92BF9B31}" type="presOf" srcId="{3E564BCF-C251-474E-9976-76FC4FFEA7A8}" destId="{787E50AF-EF54-4AC7-B235-069DF2E5F7E0}" srcOrd="0" destOrd="0" presId="urn:microsoft.com/office/officeart/2005/8/layout/radial5"/>
    <dgm:cxn modelId="{D94B622E-82F0-4A6D-B8EF-3504F9925DA0}" type="presOf" srcId="{10BDD8A3-FF19-401A-B480-CDF11A8A36D7}" destId="{BAA123E5-A080-4AB9-AC57-59A1AEB63E73}" srcOrd="1" destOrd="0" presId="urn:microsoft.com/office/officeart/2005/8/layout/radial5"/>
    <dgm:cxn modelId="{C129B2F1-62BB-48FA-9B63-C8A243935A8C}" type="presOf" srcId="{27B5E3A1-6651-4095-A6FE-E10BCCA56CEA}" destId="{2A2D51F4-8051-43FB-B7AB-DDEC441F0695}" srcOrd="0" destOrd="0" presId="urn:microsoft.com/office/officeart/2005/8/layout/radial5"/>
    <dgm:cxn modelId="{AFC8932C-A8E7-4E5A-BA4D-576069A72102}" type="presOf" srcId="{11D2E629-9EE4-4464-AE4C-998FFB49AD5D}" destId="{DFAF52FA-DD81-4CF4-97A7-883BE6461EF9}" srcOrd="0" destOrd="0" presId="urn:microsoft.com/office/officeart/2005/8/layout/radial5"/>
    <dgm:cxn modelId="{F4F01A6D-D08B-41D5-BBEC-3FA2A77F8917}" srcId="{58035056-C20A-4E42-841C-A5B7BBE75407}" destId="{27B5E3A1-6651-4095-A6FE-E10BCCA56CEA}" srcOrd="1" destOrd="0" parTransId="{39C80F1C-677D-452E-B79C-82C6B363BCFC}" sibTransId="{A545DD41-B280-41AA-8103-70FE9603D040}"/>
    <dgm:cxn modelId="{D39ACFA6-72A0-4692-ABE5-D07BD565812C}" type="presOf" srcId="{10BDD8A3-FF19-401A-B480-CDF11A8A36D7}" destId="{1E5FECB4-0487-48B6-93E7-23F7ECBC6C38}" srcOrd="0" destOrd="0" presId="urn:microsoft.com/office/officeart/2005/8/layout/radial5"/>
    <dgm:cxn modelId="{FC41BC26-47D3-44EC-9D48-9E796CF729BE}" type="presOf" srcId="{36AA86E6-D269-40CD-8A96-271F0BEDC357}" destId="{83163951-7DA2-4350-9D46-A0F483E8700B}" srcOrd="0" destOrd="0" presId="urn:microsoft.com/office/officeart/2005/8/layout/radial5"/>
    <dgm:cxn modelId="{4DD8DFA9-54A4-4DCE-9F32-01BC4212A71E}" type="presOf" srcId="{CFC723D2-E543-4392-B9F3-CD5F029C6A5D}" destId="{7ED36020-4110-4632-BB3F-EBFE63B3D9AA}" srcOrd="0" destOrd="0" presId="urn:microsoft.com/office/officeart/2005/8/layout/radial5"/>
    <dgm:cxn modelId="{ED51D9DD-AB0F-4F80-AD41-2E7A915FCA05}" type="presOf" srcId="{39C80F1C-677D-452E-B79C-82C6B363BCFC}" destId="{75C3BE50-3BDA-4FB4-8036-91EA5C99B090}" srcOrd="1" destOrd="0" presId="urn:microsoft.com/office/officeart/2005/8/layout/radial5"/>
    <dgm:cxn modelId="{3DCEFC69-9F31-4071-87FC-40A126FE66D7}" srcId="{58035056-C20A-4E42-841C-A5B7BBE75407}" destId="{36AA86E6-D269-40CD-8A96-271F0BEDC357}" srcOrd="2" destOrd="0" parTransId="{10BDD8A3-FF19-401A-B480-CDF11A8A36D7}" sibTransId="{99C38C7D-52F7-44B4-956A-375FD0380060}"/>
    <dgm:cxn modelId="{4464D426-43E8-41EC-A4C0-F38FE9F3F3AB}" type="presOf" srcId="{58035056-C20A-4E42-841C-A5B7BBE75407}" destId="{CD8109BF-A1F1-4EEC-8F02-E1CD18A02F9C}" srcOrd="0" destOrd="0" presId="urn:microsoft.com/office/officeart/2005/8/layout/radial5"/>
    <dgm:cxn modelId="{DBAAE4B7-B0B1-414D-B3BC-9714C552B1FD}" type="presOf" srcId="{A04DF0FF-4DAD-4B65-B178-2075DA184526}" destId="{AC60EA18-AAD5-48A9-9F88-C3EDE6E7CB7E}" srcOrd="0" destOrd="0" presId="urn:microsoft.com/office/officeart/2005/8/layout/radial5"/>
    <dgm:cxn modelId="{01265566-DDBD-4089-BD35-39DEF0845BC8}" type="presOf" srcId="{39C80F1C-677D-452E-B79C-82C6B363BCFC}" destId="{B3109628-92BB-4AF3-A5A4-D8D586B43AF0}" srcOrd="0" destOrd="0" presId="urn:microsoft.com/office/officeart/2005/8/layout/radial5"/>
    <dgm:cxn modelId="{13F7CFD9-6D2C-4623-AEE6-E0A402DF9CA7}" srcId="{58035056-C20A-4E42-841C-A5B7BBE75407}" destId="{A04DF0FF-4DAD-4B65-B178-2075DA184526}" srcOrd="0" destOrd="0" parTransId="{3E564BCF-C251-474E-9976-76FC4FFEA7A8}" sibTransId="{4C2BEA74-12D5-404D-A5AE-56895516ACB7}"/>
    <dgm:cxn modelId="{B23DFC2D-176E-4232-8B9A-DD25E5A78A70}" type="presOf" srcId="{10E0C36B-B000-4516-A6C4-20747A0AE912}" destId="{B1A8562C-2C5D-4E58-9031-98DC715A870A}" srcOrd="1" destOrd="0" presId="urn:microsoft.com/office/officeart/2005/8/layout/radial5"/>
    <dgm:cxn modelId="{E52B4724-C8F7-4DD4-A76E-540743EA0B23}" type="presOf" srcId="{3E564BCF-C251-474E-9976-76FC4FFEA7A8}" destId="{EF278D93-5039-4C5C-A92B-26381925F927}" srcOrd="1" destOrd="0" presId="urn:microsoft.com/office/officeart/2005/8/layout/radial5"/>
    <dgm:cxn modelId="{32D87D33-69DB-4BFB-B89C-92FBA36F8235}" type="presParOf" srcId="{DFAF52FA-DD81-4CF4-97A7-883BE6461EF9}" destId="{CD8109BF-A1F1-4EEC-8F02-E1CD18A02F9C}" srcOrd="0" destOrd="0" presId="urn:microsoft.com/office/officeart/2005/8/layout/radial5"/>
    <dgm:cxn modelId="{FCA06C14-DFB2-441B-A795-907E5C9126FB}" type="presParOf" srcId="{DFAF52FA-DD81-4CF4-97A7-883BE6461EF9}" destId="{787E50AF-EF54-4AC7-B235-069DF2E5F7E0}" srcOrd="1" destOrd="0" presId="urn:microsoft.com/office/officeart/2005/8/layout/radial5"/>
    <dgm:cxn modelId="{772AC8A7-A841-4DC6-8262-03E3A6167B42}" type="presParOf" srcId="{787E50AF-EF54-4AC7-B235-069DF2E5F7E0}" destId="{EF278D93-5039-4C5C-A92B-26381925F927}" srcOrd="0" destOrd="0" presId="urn:microsoft.com/office/officeart/2005/8/layout/radial5"/>
    <dgm:cxn modelId="{1F9D4536-8DA1-44E7-B6D3-C70BCE10DAA4}" type="presParOf" srcId="{DFAF52FA-DD81-4CF4-97A7-883BE6461EF9}" destId="{AC60EA18-AAD5-48A9-9F88-C3EDE6E7CB7E}" srcOrd="2" destOrd="0" presId="urn:microsoft.com/office/officeart/2005/8/layout/radial5"/>
    <dgm:cxn modelId="{13E46C3D-EA56-4DE7-A368-B46181E21587}" type="presParOf" srcId="{DFAF52FA-DD81-4CF4-97A7-883BE6461EF9}" destId="{B3109628-92BB-4AF3-A5A4-D8D586B43AF0}" srcOrd="3" destOrd="0" presId="urn:microsoft.com/office/officeart/2005/8/layout/radial5"/>
    <dgm:cxn modelId="{2093ABB0-436A-4681-828A-A6B089A9660E}" type="presParOf" srcId="{B3109628-92BB-4AF3-A5A4-D8D586B43AF0}" destId="{75C3BE50-3BDA-4FB4-8036-91EA5C99B090}" srcOrd="0" destOrd="0" presId="urn:microsoft.com/office/officeart/2005/8/layout/radial5"/>
    <dgm:cxn modelId="{7F6AB884-FC16-45FC-BF84-6B59B75E3229}" type="presParOf" srcId="{DFAF52FA-DD81-4CF4-97A7-883BE6461EF9}" destId="{2A2D51F4-8051-43FB-B7AB-DDEC441F0695}" srcOrd="4" destOrd="0" presId="urn:microsoft.com/office/officeart/2005/8/layout/radial5"/>
    <dgm:cxn modelId="{9468CDDF-2040-4994-8D86-913F476F070A}" type="presParOf" srcId="{DFAF52FA-DD81-4CF4-97A7-883BE6461EF9}" destId="{1E5FECB4-0487-48B6-93E7-23F7ECBC6C38}" srcOrd="5" destOrd="0" presId="urn:microsoft.com/office/officeart/2005/8/layout/radial5"/>
    <dgm:cxn modelId="{DB946BB8-73B7-4FAA-93F5-BC48D5391850}" type="presParOf" srcId="{1E5FECB4-0487-48B6-93E7-23F7ECBC6C38}" destId="{BAA123E5-A080-4AB9-AC57-59A1AEB63E73}" srcOrd="0" destOrd="0" presId="urn:microsoft.com/office/officeart/2005/8/layout/radial5"/>
    <dgm:cxn modelId="{95F8F329-1160-43DC-80FC-DEE50AD9ED95}" type="presParOf" srcId="{DFAF52FA-DD81-4CF4-97A7-883BE6461EF9}" destId="{83163951-7DA2-4350-9D46-A0F483E8700B}" srcOrd="6" destOrd="0" presId="urn:microsoft.com/office/officeart/2005/8/layout/radial5"/>
    <dgm:cxn modelId="{47A3CDE6-D330-4F3A-BD4F-B26B34CDD7FB}" type="presParOf" srcId="{DFAF52FA-DD81-4CF4-97A7-883BE6461EF9}" destId="{52879637-16F8-4E26-BF02-5614924137F8}" srcOrd="7" destOrd="0" presId="urn:microsoft.com/office/officeart/2005/8/layout/radial5"/>
    <dgm:cxn modelId="{80785796-C186-43F0-ABEA-9AA6C1822E9C}" type="presParOf" srcId="{52879637-16F8-4E26-BF02-5614924137F8}" destId="{B1A8562C-2C5D-4E58-9031-98DC715A870A}" srcOrd="0" destOrd="0" presId="urn:microsoft.com/office/officeart/2005/8/layout/radial5"/>
    <dgm:cxn modelId="{C7CAD1D0-A6DB-4FB7-91BF-FD0FFBD4814E}" type="presParOf" srcId="{DFAF52FA-DD81-4CF4-97A7-883BE6461EF9}" destId="{7ED36020-4110-4632-BB3F-EBFE63B3D9A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234F5-FAC8-46B0-98E8-200003DBBB95}"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ES"/>
        </a:p>
      </dgm:t>
    </dgm:pt>
    <dgm:pt modelId="{ADDC14FB-5FF3-4549-84FA-EF1B4C9E9C67}">
      <dgm:prSet phldrT="[Texto]"/>
      <dgm:spPr/>
      <dgm:t>
        <a:bodyPr/>
        <a:lstStyle/>
        <a:p>
          <a:r>
            <a:rPr lang="es-ES" b="1" dirty="0"/>
            <a:t>CARACTERÍSTICA</a:t>
          </a:r>
        </a:p>
      </dgm:t>
    </dgm:pt>
    <dgm:pt modelId="{CAB82595-EAB8-4AEC-8B27-D5616D669242}" type="parTrans" cxnId="{185BF08C-2924-42E5-8495-73E9DF2D51D3}">
      <dgm:prSet/>
      <dgm:spPr/>
      <dgm:t>
        <a:bodyPr/>
        <a:lstStyle/>
        <a:p>
          <a:endParaRPr lang="es-ES"/>
        </a:p>
      </dgm:t>
    </dgm:pt>
    <dgm:pt modelId="{DF0A58B5-FC01-4AF5-B11F-0A038E06D829}" type="sibTrans" cxnId="{185BF08C-2924-42E5-8495-73E9DF2D51D3}">
      <dgm:prSet/>
      <dgm:spPr/>
      <dgm:t>
        <a:bodyPr/>
        <a:lstStyle/>
        <a:p>
          <a:endParaRPr lang="es-ES"/>
        </a:p>
      </dgm:t>
    </dgm:pt>
    <dgm:pt modelId="{61A0F1CE-727E-4542-876C-4606702991E9}">
      <dgm:prSet phldrT="[Texto]"/>
      <dgm:spPr/>
      <dgm:t>
        <a:bodyPr/>
        <a:lstStyle/>
        <a:p>
          <a:r>
            <a:rPr lang="es-ES" dirty="0"/>
            <a:t>OPCIONAL</a:t>
          </a:r>
        </a:p>
      </dgm:t>
    </dgm:pt>
    <dgm:pt modelId="{D2BF5511-9274-4489-B9B4-8FF421E6926D}" type="parTrans" cxnId="{F2F65823-6A8C-42E9-81EA-8ADA8D3F2AFD}">
      <dgm:prSet/>
      <dgm:spPr/>
      <dgm:t>
        <a:bodyPr/>
        <a:lstStyle/>
        <a:p>
          <a:endParaRPr lang="es-ES"/>
        </a:p>
      </dgm:t>
    </dgm:pt>
    <dgm:pt modelId="{54009252-7027-46DE-8111-4AA9DCC30C22}" type="sibTrans" cxnId="{F2F65823-6A8C-42E9-81EA-8ADA8D3F2AFD}">
      <dgm:prSet/>
      <dgm:spPr/>
      <dgm:t>
        <a:bodyPr/>
        <a:lstStyle/>
        <a:p>
          <a:endParaRPr lang="es-ES"/>
        </a:p>
      </dgm:t>
    </dgm:pt>
    <dgm:pt modelId="{37CA377F-D819-45EC-9E52-9F8FA71797C3}">
      <dgm:prSet phldrT="[Texto]"/>
      <dgm:spPr/>
      <dgm:t>
        <a:bodyPr/>
        <a:lstStyle/>
        <a:p>
          <a:r>
            <a:rPr lang="es-ES" dirty="0"/>
            <a:t>SUSTITUYE RENTA</a:t>
          </a:r>
        </a:p>
      </dgm:t>
    </dgm:pt>
    <dgm:pt modelId="{BCE6BF5D-F839-4167-AC14-A8099C63D531}" type="parTrans" cxnId="{106820BD-5781-4303-8B33-D6B4F84A05FD}">
      <dgm:prSet/>
      <dgm:spPr/>
      <dgm:t>
        <a:bodyPr/>
        <a:lstStyle/>
        <a:p>
          <a:endParaRPr lang="es-ES"/>
        </a:p>
      </dgm:t>
    </dgm:pt>
    <dgm:pt modelId="{0A2A6AA6-3464-4223-932B-E1AA9979A300}" type="sibTrans" cxnId="{106820BD-5781-4303-8B33-D6B4F84A05FD}">
      <dgm:prSet/>
      <dgm:spPr/>
      <dgm:t>
        <a:bodyPr/>
        <a:lstStyle/>
        <a:p>
          <a:endParaRPr lang="es-ES"/>
        </a:p>
      </dgm:t>
    </dgm:pt>
    <dgm:pt modelId="{77998D9C-ADB8-4B23-9FFE-949BE4FF9790}">
      <dgm:prSet phldrT="[Texto]"/>
      <dgm:spPr/>
      <dgm:t>
        <a:bodyPr/>
        <a:lstStyle/>
        <a:p>
          <a:r>
            <a:rPr lang="es-ES" b="1" dirty="0"/>
            <a:t>SUJETOS</a:t>
          </a:r>
        </a:p>
      </dgm:t>
    </dgm:pt>
    <dgm:pt modelId="{8100BBCD-1B53-4F89-A31E-21E606557087}" type="parTrans" cxnId="{35BE4039-014D-4712-B6FB-30DD0909F212}">
      <dgm:prSet/>
      <dgm:spPr/>
      <dgm:t>
        <a:bodyPr/>
        <a:lstStyle/>
        <a:p>
          <a:endParaRPr lang="es-ES"/>
        </a:p>
      </dgm:t>
    </dgm:pt>
    <dgm:pt modelId="{E2CFB1EC-9D5C-47DE-ADA9-7A77CE726CF7}" type="sibTrans" cxnId="{35BE4039-014D-4712-B6FB-30DD0909F212}">
      <dgm:prSet/>
      <dgm:spPr/>
      <dgm:t>
        <a:bodyPr/>
        <a:lstStyle/>
        <a:p>
          <a:endParaRPr lang="es-ES"/>
        </a:p>
      </dgm:t>
    </dgm:pt>
    <dgm:pt modelId="{3EE9F153-30F9-417B-B6C6-85D1E4422948}">
      <dgm:prSet phldrT="[Texto]"/>
      <dgm:spPr/>
      <dgm:t>
        <a:bodyPr/>
        <a:lstStyle/>
        <a:p>
          <a:r>
            <a:rPr lang="es-ES" dirty="0"/>
            <a:t>PERSONAS NATURALES</a:t>
          </a:r>
        </a:p>
      </dgm:t>
    </dgm:pt>
    <dgm:pt modelId="{6A2875C5-681C-40C1-8ADA-35D7AF19D8AA}" type="parTrans" cxnId="{6699EBC8-E6A0-44DB-A045-228B994AF964}">
      <dgm:prSet/>
      <dgm:spPr/>
      <dgm:t>
        <a:bodyPr/>
        <a:lstStyle/>
        <a:p>
          <a:endParaRPr lang="es-ES"/>
        </a:p>
      </dgm:t>
    </dgm:pt>
    <dgm:pt modelId="{96F2B396-9FDC-403F-BB80-686D57C21B77}" type="sibTrans" cxnId="{6699EBC8-E6A0-44DB-A045-228B994AF964}">
      <dgm:prSet/>
      <dgm:spPr/>
      <dgm:t>
        <a:bodyPr/>
        <a:lstStyle/>
        <a:p>
          <a:endParaRPr lang="es-ES"/>
        </a:p>
      </dgm:t>
    </dgm:pt>
    <dgm:pt modelId="{F1C3DECE-5F85-48D7-9FBB-8ADB5CAB092E}">
      <dgm:prSet phldrT="[Texto]"/>
      <dgm:spPr/>
      <dgm:t>
        <a:bodyPr/>
        <a:lstStyle/>
        <a:p>
          <a:r>
            <a:rPr lang="es-ES" dirty="0"/>
            <a:t>Ingresos entre 1.400 y 3.500</a:t>
          </a:r>
        </a:p>
      </dgm:t>
    </dgm:pt>
    <dgm:pt modelId="{B15E4109-17EF-46E0-A3C1-F20722E755DA}" type="parTrans" cxnId="{E41E3D25-DDD2-4244-B650-0A70B4B61E47}">
      <dgm:prSet/>
      <dgm:spPr/>
      <dgm:t>
        <a:bodyPr/>
        <a:lstStyle/>
        <a:p>
          <a:endParaRPr lang="es-ES"/>
        </a:p>
      </dgm:t>
    </dgm:pt>
    <dgm:pt modelId="{CB14B4A2-5392-4C28-87C2-C3FDA44AC092}" type="sibTrans" cxnId="{E41E3D25-DDD2-4244-B650-0A70B4B61E47}">
      <dgm:prSet/>
      <dgm:spPr/>
      <dgm:t>
        <a:bodyPr/>
        <a:lstStyle/>
        <a:p>
          <a:endParaRPr lang="es-ES"/>
        </a:p>
      </dgm:t>
    </dgm:pt>
    <dgm:pt modelId="{B68D22EF-4BFD-44F3-BDA2-31D08F845BB0}">
      <dgm:prSet phldrT="[Texto]"/>
      <dgm:spPr/>
      <dgm:t>
        <a:bodyPr/>
        <a:lstStyle/>
        <a:p>
          <a:r>
            <a:rPr lang="es-ES" b="1" dirty="0"/>
            <a:t>TENER EN CUENTA</a:t>
          </a:r>
        </a:p>
      </dgm:t>
    </dgm:pt>
    <dgm:pt modelId="{5FF9A823-C23E-49B4-A4AC-EDD4388064BA}" type="parTrans" cxnId="{6A43D9FA-1BED-4BB1-AB02-097172598681}">
      <dgm:prSet/>
      <dgm:spPr/>
      <dgm:t>
        <a:bodyPr/>
        <a:lstStyle/>
        <a:p>
          <a:endParaRPr lang="es-ES"/>
        </a:p>
      </dgm:t>
    </dgm:pt>
    <dgm:pt modelId="{8EBE9CA8-74A9-466D-93F5-DB78146732B6}" type="sibTrans" cxnId="{6A43D9FA-1BED-4BB1-AB02-097172598681}">
      <dgm:prSet/>
      <dgm:spPr/>
      <dgm:t>
        <a:bodyPr/>
        <a:lstStyle/>
        <a:p>
          <a:endParaRPr lang="es-ES"/>
        </a:p>
      </dgm:t>
    </dgm:pt>
    <dgm:pt modelId="{3FB090BF-BB04-481F-9C0C-D7BE60189470}">
      <dgm:prSet phldrT="[Texto]"/>
      <dgm:spPr/>
      <dgm:t>
        <a:bodyPr/>
        <a:lstStyle/>
        <a:p>
          <a:r>
            <a:rPr lang="es-ES" dirty="0"/>
            <a:t>Inscribirse antes del 31 de marzo del año gravable.</a:t>
          </a:r>
        </a:p>
      </dgm:t>
    </dgm:pt>
    <dgm:pt modelId="{790263D0-F32C-422F-B5A1-4F408432210C}" type="parTrans" cxnId="{6D4B5984-34CD-4BE8-974B-E98CE3ED8B9C}">
      <dgm:prSet/>
      <dgm:spPr/>
      <dgm:t>
        <a:bodyPr/>
        <a:lstStyle/>
        <a:p>
          <a:endParaRPr lang="es-ES"/>
        </a:p>
      </dgm:t>
    </dgm:pt>
    <dgm:pt modelId="{AA5A9070-36F5-44DC-B483-CBC9935E29C1}" type="sibTrans" cxnId="{6D4B5984-34CD-4BE8-974B-E98CE3ED8B9C}">
      <dgm:prSet/>
      <dgm:spPr/>
      <dgm:t>
        <a:bodyPr/>
        <a:lstStyle/>
        <a:p>
          <a:endParaRPr lang="es-ES"/>
        </a:p>
      </dgm:t>
    </dgm:pt>
    <dgm:pt modelId="{E9104160-7357-446F-8CD4-F27AF292F1B1}">
      <dgm:prSet phldrT="[Texto]"/>
      <dgm:spPr/>
      <dgm:t>
        <a:bodyPr/>
        <a:lstStyle/>
        <a:p>
          <a:r>
            <a:rPr lang="es-ES" dirty="0"/>
            <a:t>Sujeto a retención en la fuente por renta.</a:t>
          </a:r>
        </a:p>
      </dgm:t>
    </dgm:pt>
    <dgm:pt modelId="{D620FA13-6BC9-4C1A-9F94-5030D27D0369}" type="parTrans" cxnId="{FC9A0101-847A-483C-8060-842270C664D5}">
      <dgm:prSet/>
      <dgm:spPr/>
      <dgm:t>
        <a:bodyPr/>
        <a:lstStyle/>
        <a:p>
          <a:endParaRPr lang="es-ES"/>
        </a:p>
      </dgm:t>
    </dgm:pt>
    <dgm:pt modelId="{EDC1EA1E-C225-4029-BCFF-FCFBD3BD9E84}" type="sibTrans" cxnId="{FC9A0101-847A-483C-8060-842270C664D5}">
      <dgm:prSet/>
      <dgm:spPr/>
      <dgm:t>
        <a:bodyPr/>
        <a:lstStyle/>
        <a:p>
          <a:endParaRPr lang="es-ES"/>
        </a:p>
      </dgm:t>
    </dgm:pt>
    <dgm:pt modelId="{9387CFB2-8A55-48C0-B320-1730229AF97E}">
      <dgm:prSet phldrT="[Texto]"/>
      <dgm:spPr/>
      <dgm:t>
        <a:bodyPr/>
        <a:lstStyle/>
        <a:p>
          <a:r>
            <a:rPr lang="es-ES" dirty="0"/>
            <a:t>ANUAL</a:t>
          </a:r>
        </a:p>
      </dgm:t>
    </dgm:pt>
    <dgm:pt modelId="{3E6B0234-A349-44C9-A8A7-258DBCC9954B}" type="parTrans" cxnId="{F7B76134-D75F-4966-BADB-DDC99C96EA3A}">
      <dgm:prSet/>
      <dgm:spPr/>
      <dgm:t>
        <a:bodyPr/>
        <a:lstStyle/>
        <a:p>
          <a:endParaRPr lang="es-ES"/>
        </a:p>
      </dgm:t>
    </dgm:pt>
    <dgm:pt modelId="{DF334FF7-C9F5-4E3C-B969-D974EEF6030E}" type="sibTrans" cxnId="{F7B76134-D75F-4966-BADB-DDC99C96EA3A}">
      <dgm:prSet/>
      <dgm:spPr/>
      <dgm:t>
        <a:bodyPr/>
        <a:lstStyle/>
        <a:p>
          <a:endParaRPr lang="es-ES"/>
        </a:p>
      </dgm:t>
    </dgm:pt>
    <dgm:pt modelId="{25667546-C210-44D0-87C5-5AE6EF5A8B16}">
      <dgm:prSet phldrT="[Texto]"/>
      <dgm:spPr/>
      <dgm:t>
        <a:bodyPr/>
        <a:lstStyle/>
        <a:p>
          <a:r>
            <a:rPr lang="es-ES" dirty="0"/>
            <a:t>Actividad económica 9602 peluquería, 106 tratamientos de belleza o comercio al pormenor.</a:t>
          </a:r>
        </a:p>
      </dgm:t>
    </dgm:pt>
    <dgm:pt modelId="{ED48664B-DA15-4C03-BFD6-813ED3D5D384}" type="parTrans" cxnId="{6DACD684-C2FB-4FC3-9444-629535A61E59}">
      <dgm:prSet/>
      <dgm:spPr/>
      <dgm:t>
        <a:bodyPr/>
        <a:lstStyle/>
        <a:p>
          <a:endParaRPr lang="es-ES"/>
        </a:p>
      </dgm:t>
    </dgm:pt>
    <dgm:pt modelId="{A9A096F1-5B44-4DE4-B1F0-FED8186B071B}" type="sibTrans" cxnId="{6DACD684-C2FB-4FC3-9444-629535A61E59}">
      <dgm:prSet/>
      <dgm:spPr/>
      <dgm:t>
        <a:bodyPr/>
        <a:lstStyle/>
        <a:p>
          <a:endParaRPr lang="es-ES"/>
        </a:p>
      </dgm:t>
    </dgm:pt>
    <dgm:pt modelId="{EF130E77-F3CF-425D-81CB-F58A54022644}">
      <dgm:prSet phldrT="[Texto]"/>
      <dgm:spPr/>
      <dgm:t>
        <a:bodyPr/>
        <a:lstStyle/>
        <a:p>
          <a:r>
            <a:rPr lang="es-ES" dirty="0"/>
            <a:t>No hay retención por pagos electrónicos.</a:t>
          </a:r>
        </a:p>
      </dgm:t>
    </dgm:pt>
    <dgm:pt modelId="{7BE8A23D-796B-4F08-9C90-4CF404A04B3D}" type="parTrans" cxnId="{22990777-16BE-4391-906C-E0CB4FD9A6F5}">
      <dgm:prSet/>
      <dgm:spPr/>
      <dgm:t>
        <a:bodyPr/>
        <a:lstStyle/>
        <a:p>
          <a:endParaRPr lang="es-ES"/>
        </a:p>
      </dgm:t>
    </dgm:pt>
    <dgm:pt modelId="{BA9AB610-AF56-48CD-94A0-D68048CF26FD}" type="sibTrans" cxnId="{22990777-16BE-4391-906C-E0CB4FD9A6F5}">
      <dgm:prSet/>
      <dgm:spPr/>
      <dgm:t>
        <a:bodyPr/>
        <a:lstStyle/>
        <a:p>
          <a:endParaRPr lang="es-ES"/>
        </a:p>
      </dgm:t>
    </dgm:pt>
    <dgm:pt modelId="{CDEFE894-CC51-4CC3-B3EE-6C5D2D27BEB3}">
      <dgm:prSet phldrT="[Texto]"/>
      <dgm:spPr/>
      <dgm:t>
        <a:bodyPr/>
        <a:lstStyle/>
        <a:p>
          <a:r>
            <a:rPr lang="es-ES" dirty="0"/>
            <a:t>Establecimientos menores a 50mt2</a:t>
          </a:r>
        </a:p>
      </dgm:t>
    </dgm:pt>
    <dgm:pt modelId="{7C692E22-1A68-414E-8571-F5BCE73500E3}" type="parTrans" cxnId="{7508612F-8FD8-45F0-877E-91D19C9D323B}">
      <dgm:prSet/>
      <dgm:spPr/>
      <dgm:t>
        <a:bodyPr/>
        <a:lstStyle/>
        <a:p>
          <a:endParaRPr lang="es-ES"/>
        </a:p>
      </dgm:t>
    </dgm:pt>
    <dgm:pt modelId="{592554D0-0CCF-4177-8D91-8A94AA4CE1D0}" type="sibTrans" cxnId="{7508612F-8FD8-45F0-877E-91D19C9D323B}">
      <dgm:prSet/>
      <dgm:spPr/>
      <dgm:t>
        <a:bodyPr/>
        <a:lstStyle/>
        <a:p>
          <a:endParaRPr lang="es-ES"/>
        </a:p>
      </dgm:t>
    </dgm:pt>
    <dgm:pt modelId="{926F2047-0C6F-4F87-AA9C-7DCC8C5C0057}">
      <dgm:prSet phldrT="[Texto]"/>
      <dgm:spPr/>
      <dgm:t>
        <a:bodyPr/>
        <a:lstStyle/>
        <a:p>
          <a:r>
            <a:rPr lang="es-ES" dirty="0"/>
            <a:t>Cobertura riegos laborales y ahorro en BEPS</a:t>
          </a:r>
        </a:p>
      </dgm:t>
    </dgm:pt>
    <dgm:pt modelId="{C9A48783-C7A2-467C-B6D3-56B478765B12}" type="parTrans" cxnId="{2DE55554-80F2-4EEB-B5B8-B226A06A6A2E}">
      <dgm:prSet/>
      <dgm:spPr/>
      <dgm:t>
        <a:bodyPr/>
        <a:lstStyle/>
        <a:p>
          <a:endParaRPr lang="es-ES"/>
        </a:p>
      </dgm:t>
    </dgm:pt>
    <dgm:pt modelId="{4B550350-E9CF-45C4-A7E9-9177708ECC0D}" type="sibTrans" cxnId="{2DE55554-80F2-4EEB-B5B8-B226A06A6A2E}">
      <dgm:prSet/>
      <dgm:spPr/>
      <dgm:t>
        <a:bodyPr/>
        <a:lstStyle/>
        <a:p>
          <a:endParaRPr lang="es-ES"/>
        </a:p>
      </dgm:t>
    </dgm:pt>
    <dgm:pt modelId="{26A51B7F-4B30-4474-946B-35F4BA5C3C20}" type="pres">
      <dgm:prSet presAssocID="{EE2234F5-FAC8-46B0-98E8-200003DBBB95}" presName="Name0" presStyleCnt="0">
        <dgm:presLayoutVars>
          <dgm:dir/>
          <dgm:resizeHandles val="exact"/>
        </dgm:presLayoutVars>
      </dgm:prSet>
      <dgm:spPr/>
      <dgm:t>
        <a:bodyPr/>
        <a:lstStyle/>
        <a:p>
          <a:endParaRPr lang="es-CO"/>
        </a:p>
      </dgm:t>
    </dgm:pt>
    <dgm:pt modelId="{43C83E49-EAA2-4A58-9DAE-4C7A11AC725E}" type="pres">
      <dgm:prSet presAssocID="{ADDC14FB-5FF3-4549-84FA-EF1B4C9E9C67}" presName="node" presStyleLbl="node1" presStyleIdx="0" presStyleCnt="3">
        <dgm:presLayoutVars>
          <dgm:bulletEnabled val="1"/>
        </dgm:presLayoutVars>
      </dgm:prSet>
      <dgm:spPr/>
      <dgm:t>
        <a:bodyPr/>
        <a:lstStyle/>
        <a:p>
          <a:endParaRPr lang="es-CO"/>
        </a:p>
      </dgm:t>
    </dgm:pt>
    <dgm:pt modelId="{01AB5EBD-098A-455F-A93D-9DA8194EA53C}" type="pres">
      <dgm:prSet presAssocID="{DF0A58B5-FC01-4AF5-B11F-0A038E06D829}" presName="sibTrans" presStyleCnt="0"/>
      <dgm:spPr/>
    </dgm:pt>
    <dgm:pt modelId="{776BC126-EAAD-45F8-9AB3-CCB51095289C}" type="pres">
      <dgm:prSet presAssocID="{77998D9C-ADB8-4B23-9FFE-949BE4FF9790}" presName="node" presStyleLbl="node1" presStyleIdx="1" presStyleCnt="3">
        <dgm:presLayoutVars>
          <dgm:bulletEnabled val="1"/>
        </dgm:presLayoutVars>
      </dgm:prSet>
      <dgm:spPr/>
      <dgm:t>
        <a:bodyPr/>
        <a:lstStyle/>
        <a:p>
          <a:endParaRPr lang="es-CO"/>
        </a:p>
      </dgm:t>
    </dgm:pt>
    <dgm:pt modelId="{F3796F80-08A4-46E9-A22F-00B95D560B7E}" type="pres">
      <dgm:prSet presAssocID="{E2CFB1EC-9D5C-47DE-ADA9-7A77CE726CF7}" presName="sibTrans" presStyleCnt="0"/>
      <dgm:spPr/>
    </dgm:pt>
    <dgm:pt modelId="{9697B82C-CC3C-4741-89C8-72197FCEFE34}" type="pres">
      <dgm:prSet presAssocID="{B68D22EF-4BFD-44F3-BDA2-31D08F845BB0}" presName="node" presStyleLbl="node1" presStyleIdx="2" presStyleCnt="3">
        <dgm:presLayoutVars>
          <dgm:bulletEnabled val="1"/>
        </dgm:presLayoutVars>
      </dgm:prSet>
      <dgm:spPr/>
      <dgm:t>
        <a:bodyPr/>
        <a:lstStyle/>
        <a:p>
          <a:endParaRPr lang="es-CO"/>
        </a:p>
      </dgm:t>
    </dgm:pt>
  </dgm:ptLst>
  <dgm:cxnLst>
    <dgm:cxn modelId="{185BF08C-2924-42E5-8495-73E9DF2D51D3}" srcId="{EE2234F5-FAC8-46B0-98E8-200003DBBB95}" destId="{ADDC14FB-5FF3-4549-84FA-EF1B4C9E9C67}" srcOrd="0" destOrd="0" parTransId="{CAB82595-EAB8-4AEC-8B27-D5616D669242}" sibTransId="{DF0A58B5-FC01-4AF5-B11F-0A038E06D829}"/>
    <dgm:cxn modelId="{35BE4039-014D-4712-B6FB-30DD0909F212}" srcId="{EE2234F5-FAC8-46B0-98E8-200003DBBB95}" destId="{77998D9C-ADB8-4B23-9FFE-949BE4FF9790}" srcOrd="1" destOrd="0" parTransId="{8100BBCD-1B53-4F89-A31E-21E606557087}" sibTransId="{E2CFB1EC-9D5C-47DE-ADA9-7A77CE726CF7}"/>
    <dgm:cxn modelId="{65751300-3BF8-42C1-BCBD-64B72C4FFA1A}" type="presOf" srcId="{B68D22EF-4BFD-44F3-BDA2-31D08F845BB0}" destId="{9697B82C-CC3C-4741-89C8-72197FCEFE34}" srcOrd="0" destOrd="0" presId="urn:microsoft.com/office/officeart/2005/8/layout/hList6"/>
    <dgm:cxn modelId="{6A43D9FA-1BED-4BB1-AB02-097172598681}" srcId="{EE2234F5-FAC8-46B0-98E8-200003DBBB95}" destId="{B68D22EF-4BFD-44F3-BDA2-31D08F845BB0}" srcOrd="2" destOrd="0" parTransId="{5FF9A823-C23E-49B4-A4AC-EDD4388064BA}" sibTransId="{8EBE9CA8-74A9-466D-93F5-DB78146732B6}"/>
    <dgm:cxn modelId="{6A01837F-0EE1-4A1D-BD32-F3DC0282BE3A}" type="presOf" srcId="{77998D9C-ADB8-4B23-9FFE-949BE4FF9790}" destId="{776BC126-EAAD-45F8-9AB3-CCB51095289C}" srcOrd="0" destOrd="0" presId="urn:microsoft.com/office/officeart/2005/8/layout/hList6"/>
    <dgm:cxn modelId="{B8A3C0E2-6877-4CE0-B28A-0648DA93609C}" type="presOf" srcId="{ADDC14FB-5FF3-4549-84FA-EF1B4C9E9C67}" destId="{43C83E49-EAA2-4A58-9DAE-4C7A11AC725E}" srcOrd="0" destOrd="0" presId="urn:microsoft.com/office/officeart/2005/8/layout/hList6"/>
    <dgm:cxn modelId="{473392ED-F615-42B1-96E3-9BED6F82DAE8}" type="presOf" srcId="{926F2047-0C6F-4F87-AA9C-7DCC8C5C0057}" destId="{9697B82C-CC3C-4741-89C8-72197FCEFE34}" srcOrd="0" destOrd="4" presId="urn:microsoft.com/office/officeart/2005/8/layout/hList6"/>
    <dgm:cxn modelId="{9BE052B2-A08D-4106-BCA4-5F0D1D74D293}" type="presOf" srcId="{EE2234F5-FAC8-46B0-98E8-200003DBBB95}" destId="{26A51B7F-4B30-4474-946B-35F4BA5C3C20}" srcOrd="0" destOrd="0" presId="urn:microsoft.com/office/officeart/2005/8/layout/hList6"/>
    <dgm:cxn modelId="{934C8624-B809-44BD-B52D-0072414B15B0}" type="presOf" srcId="{E9104160-7357-446F-8CD4-F27AF292F1B1}" destId="{9697B82C-CC3C-4741-89C8-72197FCEFE34}" srcOrd="0" destOrd="2" presId="urn:microsoft.com/office/officeart/2005/8/layout/hList6"/>
    <dgm:cxn modelId="{22990777-16BE-4391-906C-E0CB4FD9A6F5}" srcId="{B68D22EF-4BFD-44F3-BDA2-31D08F845BB0}" destId="{EF130E77-F3CF-425D-81CB-F58A54022644}" srcOrd="2" destOrd="0" parTransId="{7BE8A23D-796B-4F08-9C90-4CF404A04B3D}" sibTransId="{BA9AB610-AF56-48CD-94A0-D68048CF26FD}"/>
    <dgm:cxn modelId="{92265CE2-F22B-4F28-A7F6-9ABA05B39EB9}" type="presOf" srcId="{37CA377F-D819-45EC-9E52-9F8FA71797C3}" destId="{43C83E49-EAA2-4A58-9DAE-4C7A11AC725E}" srcOrd="0" destOrd="2" presId="urn:microsoft.com/office/officeart/2005/8/layout/hList6"/>
    <dgm:cxn modelId="{E41E3D25-DDD2-4244-B650-0A70B4B61E47}" srcId="{77998D9C-ADB8-4B23-9FFE-949BE4FF9790}" destId="{F1C3DECE-5F85-48D7-9FBB-8ADB5CAB092E}" srcOrd="1" destOrd="0" parTransId="{B15E4109-17EF-46E0-A3C1-F20722E755DA}" sibTransId="{CB14B4A2-5392-4C28-87C2-C3FDA44AC092}"/>
    <dgm:cxn modelId="{49756F36-69AF-4BE6-842F-E302A4FFFDCB}" type="presOf" srcId="{3FB090BF-BB04-481F-9C0C-D7BE60189470}" destId="{9697B82C-CC3C-4741-89C8-72197FCEFE34}" srcOrd="0" destOrd="1" presId="urn:microsoft.com/office/officeart/2005/8/layout/hList6"/>
    <dgm:cxn modelId="{FC9A0101-847A-483C-8060-842270C664D5}" srcId="{B68D22EF-4BFD-44F3-BDA2-31D08F845BB0}" destId="{E9104160-7357-446F-8CD4-F27AF292F1B1}" srcOrd="1" destOrd="0" parTransId="{D620FA13-6BC9-4C1A-9F94-5030D27D0369}" sibTransId="{EDC1EA1E-C225-4029-BCFF-FCFBD3BD9E84}"/>
    <dgm:cxn modelId="{F827F468-BD4A-4108-883B-4FEB0790E8AD}" type="presOf" srcId="{3EE9F153-30F9-417B-B6C6-85D1E4422948}" destId="{776BC126-EAAD-45F8-9AB3-CCB51095289C}" srcOrd="0" destOrd="1" presId="urn:microsoft.com/office/officeart/2005/8/layout/hList6"/>
    <dgm:cxn modelId="{7508612F-8FD8-45F0-877E-91D19C9D323B}" srcId="{77998D9C-ADB8-4B23-9FFE-949BE4FF9790}" destId="{CDEFE894-CC51-4CC3-B3EE-6C5D2D27BEB3}" srcOrd="3" destOrd="0" parTransId="{7C692E22-1A68-414E-8571-F5BCE73500E3}" sibTransId="{592554D0-0CCF-4177-8D91-8A94AA4CE1D0}"/>
    <dgm:cxn modelId="{F2F65823-6A8C-42E9-81EA-8ADA8D3F2AFD}" srcId="{ADDC14FB-5FF3-4549-84FA-EF1B4C9E9C67}" destId="{61A0F1CE-727E-4542-876C-4606702991E9}" srcOrd="0" destOrd="0" parTransId="{D2BF5511-9274-4489-B9B4-8FF421E6926D}" sibTransId="{54009252-7027-46DE-8111-4AA9DCC30C22}"/>
    <dgm:cxn modelId="{106820BD-5781-4303-8B33-D6B4F84A05FD}" srcId="{ADDC14FB-5FF3-4549-84FA-EF1B4C9E9C67}" destId="{37CA377F-D819-45EC-9E52-9F8FA71797C3}" srcOrd="1" destOrd="0" parTransId="{BCE6BF5D-F839-4167-AC14-A8099C63D531}" sibTransId="{0A2A6AA6-3464-4223-932B-E1AA9979A300}"/>
    <dgm:cxn modelId="{6D4B5984-34CD-4BE8-974B-E98CE3ED8B9C}" srcId="{B68D22EF-4BFD-44F3-BDA2-31D08F845BB0}" destId="{3FB090BF-BB04-481F-9C0C-D7BE60189470}" srcOrd="0" destOrd="0" parTransId="{790263D0-F32C-422F-B5A1-4F408432210C}" sibTransId="{AA5A9070-36F5-44DC-B483-CBC9935E29C1}"/>
    <dgm:cxn modelId="{94209939-482A-4F63-BF47-CCDEAC17B5B5}" type="presOf" srcId="{61A0F1CE-727E-4542-876C-4606702991E9}" destId="{43C83E49-EAA2-4A58-9DAE-4C7A11AC725E}" srcOrd="0" destOrd="1" presId="urn:microsoft.com/office/officeart/2005/8/layout/hList6"/>
    <dgm:cxn modelId="{5A8D6351-CA6E-405C-8D59-59AA10899328}" type="presOf" srcId="{25667546-C210-44D0-87C5-5AE6EF5A8B16}" destId="{776BC126-EAAD-45F8-9AB3-CCB51095289C}" srcOrd="0" destOrd="3" presId="urn:microsoft.com/office/officeart/2005/8/layout/hList6"/>
    <dgm:cxn modelId="{1B40E716-AE14-43A4-AE8B-15F2BA3E67FB}" type="presOf" srcId="{CDEFE894-CC51-4CC3-B3EE-6C5D2D27BEB3}" destId="{776BC126-EAAD-45F8-9AB3-CCB51095289C}" srcOrd="0" destOrd="4" presId="urn:microsoft.com/office/officeart/2005/8/layout/hList6"/>
    <dgm:cxn modelId="{E1295A80-0914-426E-9E85-605B6720B72E}" type="presOf" srcId="{9387CFB2-8A55-48C0-B320-1730229AF97E}" destId="{43C83E49-EAA2-4A58-9DAE-4C7A11AC725E}" srcOrd="0" destOrd="3" presId="urn:microsoft.com/office/officeart/2005/8/layout/hList6"/>
    <dgm:cxn modelId="{F7B76134-D75F-4966-BADB-DDC99C96EA3A}" srcId="{ADDC14FB-5FF3-4549-84FA-EF1B4C9E9C67}" destId="{9387CFB2-8A55-48C0-B320-1730229AF97E}" srcOrd="2" destOrd="0" parTransId="{3E6B0234-A349-44C9-A8A7-258DBCC9954B}" sibTransId="{DF334FF7-C9F5-4E3C-B969-D974EEF6030E}"/>
    <dgm:cxn modelId="{6DACD684-C2FB-4FC3-9444-629535A61E59}" srcId="{77998D9C-ADB8-4B23-9FFE-949BE4FF9790}" destId="{25667546-C210-44D0-87C5-5AE6EF5A8B16}" srcOrd="2" destOrd="0" parTransId="{ED48664B-DA15-4C03-BFD6-813ED3D5D384}" sibTransId="{A9A096F1-5B44-4DE4-B1F0-FED8186B071B}"/>
    <dgm:cxn modelId="{A1FC83EC-D492-4BCB-A70F-11C8B518ABD2}" type="presOf" srcId="{F1C3DECE-5F85-48D7-9FBB-8ADB5CAB092E}" destId="{776BC126-EAAD-45F8-9AB3-CCB51095289C}" srcOrd="0" destOrd="2" presId="urn:microsoft.com/office/officeart/2005/8/layout/hList6"/>
    <dgm:cxn modelId="{2DE55554-80F2-4EEB-B5B8-B226A06A6A2E}" srcId="{B68D22EF-4BFD-44F3-BDA2-31D08F845BB0}" destId="{926F2047-0C6F-4F87-AA9C-7DCC8C5C0057}" srcOrd="3" destOrd="0" parTransId="{C9A48783-C7A2-467C-B6D3-56B478765B12}" sibTransId="{4B550350-E9CF-45C4-A7E9-9177708ECC0D}"/>
    <dgm:cxn modelId="{6699EBC8-E6A0-44DB-A045-228B994AF964}" srcId="{77998D9C-ADB8-4B23-9FFE-949BE4FF9790}" destId="{3EE9F153-30F9-417B-B6C6-85D1E4422948}" srcOrd="0" destOrd="0" parTransId="{6A2875C5-681C-40C1-8ADA-35D7AF19D8AA}" sibTransId="{96F2B396-9FDC-403F-BB80-686D57C21B77}"/>
    <dgm:cxn modelId="{5DE68E6B-287D-4001-A06E-A19D4653F179}" type="presOf" srcId="{EF130E77-F3CF-425D-81CB-F58A54022644}" destId="{9697B82C-CC3C-4741-89C8-72197FCEFE34}" srcOrd="0" destOrd="3" presId="urn:microsoft.com/office/officeart/2005/8/layout/hList6"/>
    <dgm:cxn modelId="{633983DD-2788-4838-9997-AC6051897D08}" type="presParOf" srcId="{26A51B7F-4B30-4474-946B-35F4BA5C3C20}" destId="{43C83E49-EAA2-4A58-9DAE-4C7A11AC725E}" srcOrd="0" destOrd="0" presId="urn:microsoft.com/office/officeart/2005/8/layout/hList6"/>
    <dgm:cxn modelId="{36C7B7A6-4518-48C0-8478-33B209B64C47}" type="presParOf" srcId="{26A51B7F-4B30-4474-946B-35F4BA5C3C20}" destId="{01AB5EBD-098A-455F-A93D-9DA8194EA53C}" srcOrd="1" destOrd="0" presId="urn:microsoft.com/office/officeart/2005/8/layout/hList6"/>
    <dgm:cxn modelId="{9DDA8655-16D1-4006-89BF-65AFC46F9B6F}" type="presParOf" srcId="{26A51B7F-4B30-4474-946B-35F4BA5C3C20}" destId="{776BC126-EAAD-45F8-9AB3-CCB51095289C}" srcOrd="2" destOrd="0" presId="urn:microsoft.com/office/officeart/2005/8/layout/hList6"/>
    <dgm:cxn modelId="{5BEF0D43-B3EC-4375-870E-E61681A51840}" type="presParOf" srcId="{26A51B7F-4B30-4474-946B-35F4BA5C3C20}" destId="{F3796F80-08A4-46E9-A22F-00B95D560B7E}" srcOrd="3" destOrd="0" presId="urn:microsoft.com/office/officeart/2005/8/layout/hList6"/>
    <dgm:cxn modelId="{C74DF20C-03A6-487D-9670-BC4657AD3B91}" type="presParOf" srcId="{26A51B7F-4B30-4474-946B-35F4BA5C3C20}" destId="{9697B82C-CC3C-4741-89C8-72197FCEFE34}"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8BFD2-0848-49E9-992A-6082908583BC}"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es-ES"/>
        </a:p>
      </dgm:t>
    </dgm:pt>
    <dgm:pt modelId="{857524B0-A97F-4D44-A5EC-69C5BB653F87}">
      <dgm:prSet phldrT="[Texto]"/>
      <dgm:spPr/>
      <dgm:t>
        <a:bodyPr/>
        <a:lstStyle/>
        <a:p>
          <a:r>
            <a:rPr lang="es-ES" dirty="0"/>
            <a:t>16 UVTS</a:t>
          </a:r>
        </a:p>
      </dgm:t>
    </dgm:pt>
    <dgm:pt modelId="{C6D6F5F9-FD2C-467D-AA8F-C96C80381062}" type="parTrans" cxnId="{0EC649B1-9AE8-4CF5-8C0A-CB1B70CC6670}">
      <dgm:prSet/>
      <dgm:spPr/>
      <dgm:t>
        <a:bodyPr/>
        <a:lstStyle/>
        <a:p>
          <a:endParaRPr lang="es-ES"/>
        </a:p>
      </dgm:t>
    </dgm:pt>
    <dgm:pt modelId="{2D108ED8-A525-4657-B7CC-CD3BB1F954C2}" type="sibTrans" cxnId="{0EC649B1-9AE8-4CF5-8C0A-CB1B70CC6670}">
      <dgm:prSet/>
      <dgm:spPr/>
      <dgm:t>
        <a:bodyPr/>
        <a:lstStyle/>
        <a:p>
          <a:endParaRPr lang="es-ES"/>
        </a:p>
      </dgm:t>
    </dgm:pt>
    <dgm:pt modelId="{6CADCE35-C23E-44AF-B468-5D5D04A6396D}">
      <dgm:prSet phldrT="[Texto]"/>
      <dgm:spPr/>
      <dgm:t>
        <a:bodyPr/>
        <a:lstStyle/>
        <a:p>
          <a:r>
            <a:rPr lang="es-ES" dirty="0"/>
            <a:t>32 UVTS</a:t>
          </a:r>
        </a:p>
      </dgm:t>
    </dgm:pt>
    <dgm:pt modelId="{481915E9-5E36-4D46-AFC4-76CD594B9471}" type="parTrans" cxnId="{708A659B-D266-43EA-9035-01C61310E83D}">
      <dgm:prSet/>
      <dgm:spPr/>
      <dgm:t>
        <a:bodyPr/>
        <a:lstStyle/>
        <a:p>
          <a:endParaRPr lang="es-ES"/>
        </a:p>
      </dgm:t>
    </dgm:pt>
    <dgm:pt modelId="{412E5D68-B51C-4555-8005-6B504372BB8C}" type="sibTrans" cxnId="{708A659B-D266-43EA-9035-01C61310E83D}">
      <dgm:prSet/>
      <dgm:spPr/>
      <dgm:t>
        <a:bodyPr/>
        <a:lstStyle/>
        <a:p>
          <a:endParaRPr lang="es-ES"/>
        </a:p>
      </dgm:t>
    </dgm:pt>
    <dgm:pt modelId="{CD134DF9-271A-43AF-90DC-3A6E7BBC4FD7}">
      <dgm:prSet phldrT="[Texto]"/>
      <dgm:spPr/>
      <dgm:t>
        <a:bodyPr/>
        <a:lstStyle/>
        <a:p>
          <a:r>
            <a:rPr lang="es-ES" dirty="0"/>
            <a:t>24 UVTS</a:t>
          </a:r>
        </a:p>
      </dgm:t>
    </dgm:pt>
    <dgm:pt modelId="{76D05073-7584-4671-B6A0-60B8D2B62301}" type="parTrans" cxnId="{1692F730-D404-4D15-9857-CAFB08F4A183}">
      <dgm:prSet/>
      <dgm:spPr/>
      <dgm:t>
        <a:bodyPr/>
        <a:lstStyle/>
        <a:p>
          <a:endParaRPr lang="es-ES"/>
        </a:p>
      </dgm:t>
    </dgm:pt>
    <dgm:pt modelId="{39D51B8A-C868-40F9-B1E0-82AEA0FAA13D}" type="sibTrans" cxnId="{1692F730-D404-4D15-9857-CAFB08F4A183}">
      <dgm:prSet/>
      <dgm:spPr/>
      <dgm:t>
        <a:bodyPr/>
        <a:lstStyle/>
        <a:p>
          <a:endParaRPr lang="es-ES"/>
        </a:p>
      </dgm:t>
    </dgm:pt>
    <dgm:pt modelId="{81C7B838-036E-4431-971D-DC60EB0164FB}" type="pres">
      <dgm:prSet presAssocID="{2928BFD2-0848-49E9-992A-6082908583BC}" presName="Name0" presStyleCnt="0">
        <dgm:presLayoutVars>
          <dgm:dir/>
          <dgm:resizeHandles val="exact"/>
        </dgm:presLayoutVars>
      </dgm:prSet>
      <dgm:spPr/>
      <dgm:t>
        <a:bodyPr/>
        <a:lstStyle/>
        <a:p>
          <a:endParaRPr lang="es-CO"/>
        </a:p>
      </dgm:t>
    </dgm:pt>
    <dgm:pt modelId="{B3200142-A9CE-4FCC-8958-72220B8BC01E}" type="pres">
      <dgm:prSet presAssocID="{857524B0-A97F-4D44-A5EC-69C5BB653F87}" presName="node" presStyleLbl="node1" presStyleIdx="0" presStyleCnt="3">
        <dgm:presLayoutVars>
          <dgm:bulletEnabled val="1"/>
        </dgm:presLayoutVars>
      </dgm:prSet>
      <dgm:spPr/>
      <dgm:t>
        <a:bodyPr/>
        <a:lstStyle/>
        <a:p>
          <a:endParaRPr lang="es-CO"/>
        </a:p>
      </dgm:t>
    </dgm:pt>
    <dgm:pt modelId="{E573A41E-FC35-4974-87F6-73EEB0D89219}" type="pres">
      <dgm:prSet presAssocID="{2D108ED8-A525-4657-B7CC-CD3BB1F954C2}" presName="sibTrans" presStyleLbl="sibTrans2D1" presStyleIdx="0" presStyleCnt="3"/>
      <dgm:spPr/>
      <dgm:t>
        <a:bodyPr/>
        <a:lstStyle/>
        <a:p>
          <a:endParaRPr lang="es-CO"/>
        </a:p>
      </dgm:t>
    </dgm:pt>
    <dgm:pt modelId="{BA360DE1-8273-44AE-8DB8-E39342A3C0C8}" type="pres">
      <dgm:prSet presAssocID="{2D108ED8-A525-4657-B7CC-CD3BB1F954C2}" presName="connectorText" presStyleLbl="sibTrans2D1" presStyleIdx="0" presStyleCnt="3"/>
      <dgm:spPr/>
      <dgm:t>
        <a:bodyPr/>
        <a:lstStyle/>
        <a:p>
          <a:endParaRPr lang="es-CO"/>
        </a:p>
      </dgm:t>
    </dgm:pt>
    <dgm:pt modelId="{BCD8C923-FC8A-47C5-9C7C-4A26F8D0DB6D}" type="pres">
      <dgm:prSet presAssocID="{6CADCE35-C23E-44AF-B468-5D5D04A6396D}" presName="node" presStyleLbl="node1" presStyleIdx="1" presStyleCnt="3">
        <dgm:presLayoutVars>
          <dgm:bulletEnabled val="1"/>
        </dgm:presLayoutVars>
      </dgm:prSet>
      <dgm:spPr/>
      <dgm:t>
        <a:bodyPr/>
        <a:lstStyle/>
        <a:p>
          <a:endParaRPr lang="es-CO"/>
        </a:p>
      </dgm:t>
    </dgm:pt>
    <dgm:pt modelId="{328F649D-AD30-43E3-9D80-C2C6CCD8A6CA}" type="pres">
      <dgm:prSet presAssocID="{412E5D68-B51C-4555-8005-6B504372BB8C}" presName="sibTrans" presStyleLbl="sibTrans2D1" presStyleIdx="1" presStyleCnt="3"/>
      <dgm:spPr/>
      <dgm:t>
        <a:bodyPr/>
        <a:lstStyle/>
        <a:p>
          <a:endParaRPr lang="es-CO"/>
        </a:p>
      </dgm:t>
    </dgm:pt>
    <dgm:pt modelId="{BB691400-2F02-489F-90E0-29DAC21AB18C}" type="pres">
      <dgm:prSet presAssocID="{412E5D68-B51C-4555-8005-6B504372BB8C}" presName="connectorText" presStyleLbl="sibTrans2D1" presStyleIdx="1" presStyleCnt="3"/>
      <dgm:spPr/>
      <dgm:t>
        <a:bodyPr/>
        <a:lstStyle/>
        <a:p>
          <a:endParaRPr lang="es-CO"/>
        </a:p>
      </dgm:t>
    </dgm:pt>
    <dgm:pt modelId="{94092D80-DD83-4349-BBB6-A8DBB3290B6A}" type="pres">
      <dgm:prSet presAssocID="{CD134DF9-271A-43AF-90DC-3A6E7BBC4FD7}" presName="node" presStyleLbl="node1" presStyleIdx="2" presStyleCnt="3">
        <dgm:presLayoutVars>
          <dgm:bulletEnabled val="1"/>
        </dgm:presLayoutVars>
      </dgm:prSet>
      <dgm:spPr/>
      <dgm:t>
        <a:bodyPr/>
        <a:lstStyle/>
        <a:p>
          <a:endParaRPr lang="es-CO"/>
        </a:p>
      </dgm:t>
    </dgm:pt>
    <dgm:pt modelId="{FD4262DD-1CB8-4D43-B5D4-7F73149C496A}" type="pres">
      <dgm:prSet presAssocID="{39D51B8A-C868-40F9-B1E0-82AEA0FAA13D}" presName="sibTrans" presStyleLbl="sibTrans2D1" presStyleIdx="2" presStyleCnt="3"/>
      <dgm:spPr/>
      <dgm:t>
        <a:bodyPr/>
        <a:lstStyle/>
        <a:p>
          <a:endParaRPr lang="es-CO"/>
        </a:p>
      </dgm:t>
    </dgm:pt>
    <dgm:pt modelId="{08F8C98D-E866-453B-9419-23BB81D81793}" type="pres">
      <dgm:prSet presAssocID="{39D51B8A-C868-40F9-B1E0-82AEA0FAA13D}" presName="connectorText" presStyleLbl="sibTrans2D1" presStyleIdx="2" presStyleCnt="3"/>
      <dgm:spPr/>
      <dgm:t>
        <a:bodyPr/>
        <a:lstStyle/>
        <a:p>
          <a:endParaRPr lang="es-CO"/>
        </a:p>
      </dgm:t>
    </dgm:pt>
  </dgm:ptLst>
  <dgm:cxnLst>
    <dgm:cxn modelId="{C816E09C-E33E-4D09-9F53-F6DEEF6C4242}" type="presOf" srcId="{6CADCE35-C23E-44AF-B468-5D5D04A6396D}" destId="{BCD8C923-FC8A-47C5-9C7C-4A26F8D0DB6D}" srcOrd="0" destOrd="0" presId="urn:microsoft.com/office/officeart/2005/8/layout/cycle7"/>
    <dgm:cxn modelId="{1692F730-D404-4D15-9857-CAFB08F4A183}" srcId="{2928BFD2-0848-49E9-992A-6082908583BC}" destId="{CD134DF9-271A-43AF-90DC-3A6E7BBC4FD7}" srcOrd="2" destOrd="0" parTransId="{76D05073-7584-4671-B6A0-60B8D2B62301}" sibTransId="{39D51B8A-C868-40F9-B1E0-82AEA0FAA13D}"/>
    <dgm:cxn modelId="{40276610-AF1A-4BC6-A5F5-415F96CFA43D}" type="presOf" srcId="{39D51B8A-C868-40F9-B1E0-82AEA0FAA13D}" destId="{08F8C98D-E866-453B-9419-23BB81D81793}" srcOrd="1" destOrd="0" presId="urn:microsoft.com/office/officeart/2005/8/layout/cycle7"/>
    <dgm:cxn modelId="{162AB9B5-1816-4FE4-8E9F-64EE75D57A85}" type="presOf" srcId="{2D108ED8-A525-4657-B7CC-CD3BB1F954C2}" destId="{E573A41E-FC35-4974-87F6-73EEB0D89219}" srcOrd="0" destOrd="0" presId="urn:microsoft.com/office/officeart/2005/8/layout/cycle7"/>
    <dgm:cxn modelId="{9AAC63F4-E07E-4DCB-BF90-CE7117F2CC5A}" type="presOf" srcId="{857524B0-A97F-4D44-A5EC-69C5BB653F87}" destId="{B3200142-A9CE-4FCC-8958-72220B8BC01E}" srcOrd="0" destOrd="0" presId="urn:microsoft.com/office/officeart/2005/8/layout/cycle7"/>
    <dgm:cxn modelId="{C468AB8C-8690-49B6-A24A-B2C9923FE45F}" type="presOf" srcId="{412E5D68-B51C-4555-8005-6B504372BB8C}" destId="{328F649D-AD30-43E3-9D80-C2C6CCD8A6CA}" srcOrd="0" destOrd="0" presId="urn:microsoft.com/office/officeart/2005/8/layout/cycle7"/>
    <dgm:cxn modelId="{0EC649B1-9AE8-4CF5-8C0A-CB1B70CC6670}" srcId="{2928BFD2-0848-49E9-992A-6082908583BC}" destId="{857524B0-A97F-4D44-A5EC-69C5BB653F87}" srcOrd="0" destOrd="0" parTransId="{C6D6F5F9-FD2C-467D-AA8F-C96C80381062}" sibTransId="{2D108ED8-A525-4657-B7CC-CD3BB1F954C2}"/>
    <dgm:cxn modelId="{F3F1EA0C-F1C2-4242-882C-89A5A36B3E67}" type="presOf" srcId="{412E5D68-B51C-4555-8005-6B504372BB8C}" destId="{BB691400-2F02-489F-90E0-29DAC21AB18C}" srcOrd="1" destOrd="0" presId="urn:microsoft.com/office/officeart/2005/8/layout/cycle7"/>
    <dgm:cxn modelId="{37077AD7-B82A-4257-965F-26D70E7E8241}" type="presOf" srcId="{2D108ED8-A525-4657-B7CC-CD3BB1F954C2}" destId="{BA360DE1-8273-44AE-8DB8-E39342A3C0C8}" srcOrd="1" destOrd="0" presId="urn:microsoft.com/office/officeart/2005/8/layout/cycle7"/>
    <dgm:cxn modelId="{76EA9908-6E52-4C60-9D8B-6C7F5205FDB9}" type="presOf" srcId="{CD134DF9-271A-43AF-90DC-3A6E7BBC4FD7}" destId="{94092D80-DD83-4349-BBB6-A8DBB3290B6A}" srcOrd="0" destOrd="0" presId="urn:microsoft.com/office/officeart/2005/8/layout/cycle7"/>
    <dgm:cxn modelId="{901E452F-470D-49DA-BDBD-EB20FAA68361}" type="presOf" srcId="{2928BFD2-0848-49E9-992A-6082908583BC}" destId="{81C7B838-036E-4431-971D-DC60EB0164FB}" srcOrd="0" destOrd="0" presId="urn:microsoft.com/office/officeart/2005/8/layout/cycle7"/>
    <dgm:cxn modelId="{708A659B-D266-43EA-9035-01C61310E83D}" srcId="{2928BFD2-0848-49E9-992A-6082908583BC}" destId="{6CADCE35-C23E-44AF-B468-5D5D04A6396D}" srcOrd="1" destOrd="0" parTransId="{481915E9-5E36-4D46-AFC4-76CD594B9471}" sibTransId="{412E5D68-B51C-4555-8005-6B504372BB8C}"/>
    <dgm:cxn modelId="{3B91D941-2FD6-4B31-A7E2-1304F1394125}" type="presOf" srcId="{39D51B8A-C868-40F9-B1E0-82AEA0FAA13D}" destId="{FD4262DD-1CB8-4D43-B5D4-7F73149C496A}" srcOrd="0" destOrd="0" presId="urn:microsoft.com/office/officeart/2005/8/layout/cycle7"/>
    <dgm:cxn modelId="{051D09BF-A762-4A67-8097-87025F609091}" type="presParOf" srcId="{81C7B838-036E-4431-971D-DC60EB0164FB}" destId="{B3200142-A9CE-4FCC-8958-72220B8BC01E}" srcOrd="0" destOrd="0" presId="urn:microsoft.com/office/officeart/2005/8/layout/cycle7"/>
    <dgm:cxn modelId="{244C25C0-8100-4689-9B26-60615269FE83}" type="presParOf" srcId="{81C7B838-036E-4431-971D-DC60EB0164FB}" destId="{E573A41E-FC35-4974-87F6-73EEB0D89219}" srcOrd="1" destOrd="0" presId="urn:microsoft.com/office/officeart/2005/8/layout/cycle7"/>
    <dgm:cxn modelId="{A7142518-ECE3-4255-B690-87161FCDABBE}" type="presParOf" srcId="{E573A41E-FC35-4974-87F6-73EEB0D89219}" destId="{BA360DE1-8273-44AE-8DB8-E39342A3C0C8}" srcOrd="0" destOrd="0" presId="urn:microsoft.com/office/officeart/2005/8/layout/cycle7"/>
    <dgm:cxn modelId="{0FBB84C6-9E8C-42C3-8849-9E1004EE39C8}" type="presParOf" srcId="{81C7B838-036E-4431-971D-DC60EB0164FB}" destId="{BCD8C923-FC8A-47C5-9C7C-4A26F8D0DB6D}" srcOrd="2" destOrd="0" presId="urn:microsoft.com/office/officeart/2005/8/layout/cycle7"/>
    <dgm:cxn modelId="{AFCF5DCF-4016-4B31-9156-3ED0CE04E939}" type="presParOf" srcId="{81C7B838-036E-4431-971D-DC60EB0164FB}" destId="{328F649D-AD30-43E3-9D80-C2C6CCD8A6CA}" srcOrd="3" destOrd="0" presId="urn:microsoft.com/office/officeart/2005/8/layout/cycle7"/>
    <dgm:cxn modelId="{AAD062C5-6E43-4F7C-87FB-4AC059DB3CB8}" type="presParOf" srcId="{328F649D-AD30-43E3-9D80-C2C6CCD8A6CA}" destId="{BB691400-2F02-489F-90E0-29DAC21AB18C}" srcOrd="0" destOrd="0" presId="urn:microsoft.com/office/officeart/2005/8/layout/cycle7"/>
    <dgm:cxn modelId="{2EFA2D29-FF1F-42E1-92B1-04BA333083BC}" type="presParOf" srcId="{81C7B838-036E-4431-971D-DC60EB0164FB}" destId="{94092D80-DD83-4349-BBB6-A8DBB3290B6A}" srcOrd="4" destOrd="0" presId="urn:microsoft.com/office/officeart/2005/8/layout/cycle7"/>
    <dgm:cxn modelId="{95425BC1-66B4-428F-9BBE-CAC26D56769D}" type="presParOf" srcId="{81C7B838-036E-4431-971D-DC60EB0164FB}" destId="{FD4262DD-1CB8-4D43-B5D4-7F73149C496A}" srcOrd="5" destOrd="0" presId="urn:microsoft.com/office/officeart/2005/8/layout/cycle7"/>
    <dgm:cxn modelId="{71D34AB6-E1F4-4015-9177-E919B94BB2B3}" type="presParOf" srcId="{FD4262DD-1CB8-4D43-B5D4-7F73149C496A}" destId="{08F8C98D-E866-453B-9419-23BB81D81793}" srcOrd="0" destOrd="0" presId="urn:microsoft.com/office/officeart/2005/8/layout/cycle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8DFD3D-BC46-41C9-A701-DF25CFE96E7D}"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s-CO"/>
        </a:p>
      </dgm:t>
    </dgm:pt>
    <dgm:pt modelId="{0EBA434F-7AF3-4C10-869C-B53F25E8545B}">
      <dgm:prSet phldrT="[Texto]"/>
      <dgm:spPr/>
      <dgm:t>
        <a:bodyPr/>
        <a:lstStyle/>
        <a:p>
          <a:r>
            <a:rPr lang="es-CO" dirty="0" smtClean="0"/>
            <a:t>ESAL DEBEN CUMPLIR CON</a:t>
          </a:r>
          <a:endParaRPr lang="es-CO" dirty="0"/>
        </a:p>
      </dgm:t>
    </dgm:pt>
    <dgm:pt modelId="{9540B227-9F38-47D1-B75D-98C02768B240}" type="parTrans" cxnId="{269A67AE-ACBE-40CA-9917-5722C5B7DF88}">
      <dgm:prSet/>
      <dgm:spPr/>
      <dgm:t>
        <a:bodyPr/>
        <a:lstStyle/>
        <a:p>
          <a:endParaRPr lang="es-CO"/>
        </a:p>
      </dgm:t>
    </dgm:pt>
    <dgm:pt modelId="{038B1D43-E0D6-40E4-B135-F4923650A041}" type="sibTrans" cxnId="{269A67AE-ACBE-40CA-9917-5722C5B7DF88}">
      <dgm:prSet/>
      <dgm:spPr/>
      <dgm:t>
        <a:bodyPr/>
        <a:lstStyle/>
        <a:p>
          <a:endParaRPr lang="es-CO"/>
        </a:p>
      </dgm:t>
    </dgm:pt>
    <dgm:pt modelId="{53297320-7C84-4DD4-899B-5F01F2B0A68B}">
      <dgm:prSet phldrT="[Texto]" custT="1"/>
      <dgm:spPr/>
      <dgm:t>
        <a:bodyPr/>
        <a:lstStyle/>
        <a:p>
          <a:r>
            <a:rPr lang="es-CO" sz="1600" dirty="0" smtClean="0"/>
            <a:t>Estar legalmente constituidas</a:t>
          </a:r>
          <a:endParaRPr lang="es-CO" sz="1600" dirty="0"/>
        </a:p>
      </dgm:t>
    </dgm:pt>
    <dgm:pt modelId="{F679FA42-3814-4D50-A8F8-2C0D011BFAC6}" type="parTrans" cxnId="{878943F6-B4F9-4FB6-8271-6CD6D48A81D4}">
      <dgm:prSet/>
      <dgm:spPr/>
      <dgm:t>
        <a:bodyPr/>
        <a:lstStyle/>
        <a:p>
          <a:endParaRPr lang="es-CO"/>
        </a:p>
      </dgm:t>
    </dgm:pt>
    <dgm:pt modelId="{AFEF8015-915D-4D76-8E95-14FA3E8415DC}" type="sibTrans" cxnId="{878943F6-B4F9-4FB6-8271-6CD6D48A81D4}">
      <dgm:prSet/>
      <dgm:spPr/>
      <dgm:t>
        <a:bodyPr/>
        <a:lstStyle/>
        <a:p>
          <a:endParaRPr lang="es-CO"/>
        </a:p>
      </dgm:t>
    </dgm:pt>
    <dgm:pt modelId="{3E1A9174-89DF-424B-BACB-8C05FAC3DC48}">
      <dgm:prSet phldrT="[Texto]" custT="1"/>
      <dgm:spPr/>
      <dgm:t>
        <a:bodyPr/>
        <a:lstStyle/>
        <a:p>
          <a:r>
            <a:rPr lang="es-CO" sz="1600" dirty="0" smtClean="0"/>
            <a:t>Que su objeto sea uno o varios del articulo 359 E.T</a:t>
          </a:r>
          <a:endParaRPr lang="es-CO" sz="1600" dirty="0"/>
        </a:p>
      </dgm:t>
    </dgm:pt>
    <dgm:pt modelId="{949F364A-3D5B-4807-B763-315D4E95F346}" type="parTrans" cxnId="{84B8CD3F-23AD-4C30-8E25-5A423DBC4A7A}">
      <dgm:prSet/>
      <dgm:spPr/>
      <dgm:t>
        <a:bodyPr/>
        <a:lstStyle/>
        <a:p>
          <a:endParaRPr lang="es-CO"/>
        </a:p>
      </dgm:t>
    </dgm:pt>
    <dgm:pt modelId="{6F30C63E-8404-4A3C-ABA9-29CE877CA0D4}" type="sibTrans" cxnId="{84B8CD3F-23AD-4C30-8E25-5A423DBC4A7A}">
      <dgm:prSet/>
      <dgm:spPr/>
      <dgm:t>
        <a:bodyPr/>
        <a:lstStyle/>
        <a:p>
          <a:endParaRPr lang="es-CO"/>
        </a:p>
      </dgm:t>
    </dgm:pt>
    <dgm:pt modelId="{B1E5BD31-C2D8-45F6-AB01-3FFBE9C89736}">
      <dgm:prSet phldrT="[Texto]" custT="1"/>
      <dgm:spPr/>
      <dgm:t>
        <a:bodyPr/>
        <a:lstStyle/>
        <a:p>
          <a:r>
            <a:rPr lang="es-CO" sz="1600" dirty="0" smtClean="0"/>
            <a:t>APORTES NO REEMBOLSABLES</a:t>
          </a:r>
          <a:endParaRPr lang="es-CO" sz="1600" dirty="0"/>
        </a:p>
      </dgm:t>
    </dgm:pt>
    <dgm:pt modelId="{A87B0532-5245-4C01-AEF9-79D45D037604}" type="parTrans" cxnId="{4C6B88BF-C6C1-4460-9CC0-41EF2D5A17F5}">
      <dgm:prSet/>
      <dgm:spPr/>
      <dgm:t>
        <a:bodyPr/>
        <a:lstStyle/>
        <a:p>
          <a:endParaRPr lang="es-CO"/>
        </a:p>
      </dgm:t>
    </dgm:pt>
    <dgm:pt modelId="{26DFC1D5-38AD-460B-889D-48D2CCDF1590}" type="sibTrans" cxnId="{4C6B88BF-C6C1-4460-9CC0-41EF2D5A17F5}">
      <dgm:prSet/>
      <dgm:spPr/>
      <dgm:t>
        <a:bodyPr/>
        <a:lstStyle/>
        <a:p>
          <a:endParaRPr lang="es-CO"/>
        </a:p>
      </dgm:t>
    </dgm:pt>
    <dgm:pt modelId="{27E95008-B586-446C-A37B-E638DEB50C2C}">
      <dgm:prSet phldrT="[Texto]" custT="1"/>
      <dgm:spPr/>
      <dgm:t>
        <a:bodyPr/>
        <a:lstStyle/>
        <a:p>
          <a:r>
            <a:rPr lang="es-CO" sz="1600" dirty="0" smtClean="0"/>
            <a:t>EXCEDENTES NO DISTRIBUIBLES</a:t>
          </a:r>
          <a:endParaRPr lang="es-CO" sz="1600" dirty="0"/>
        </a:p>
      </dgm:t>
    </dgm:pt>
    <dgm:pt modelId="{89DA41C5-6E0A-4DB5-86E9-689188A8D849}" type="parTrans" cxnId="{8C4BB1CE-DB6A-4F46-ACCF-3ABEEE6D4B63}">
      <dgm:prSet/>
      <dgm:spPr/>
      <dgm:t>
        <a:bodyPr/>
        <a:lstStyle/>
        <a:p>
          <a:endParaRPr lang="es-CO"/>
        </a:p>
      </dgm:t>
    </dgm:pt>
    <dgm:pt modelId="{92ED8D34-2C8C-457C-82C9-845EB241D79C}" type="sibTrans" cxnId="{8C4BB1CE-DB6A-4F46-ACCF-3ABEEE6D4B63}">
      <dgm:prSet/>
      <dgm:spPr/>
      <dgm:t>
        <a:bodyPr/>
        <a:lstStyle/>
        <a:p>
          <a:endParaRPr lang="es-CO"/>
        </a:p>
      </dgm:t>
    </dgm:pt>
    <dgm:pt modelId="{F6E67887-D796-45C9-A2E7-3FB17E3A84F2}" type="pres">
      <dgm:prSet presAssocID="{788DFD3D-BC46-41C9-A701-DF25CFE96E7D}" presName="composite" presStyleCnt="0">
        <dgm:presLayoutVars>
          <dgm:chMax val="1"/>
          <dgm:dir/>
          <dgm:resizeHandles val="exact"/>
        </dgm:presLayoutVars>
      </dgm:prSet>
      <dgm:spPr/>
      <dgm:t>
        <a:bodyPr/>
        <a:lstStyle/>
        <a:p>
          <a:endParaRPr lang="es-CO"/>
        </a:p>
      </dgm:t>
    </dgm:pt>
    <dgm:pt modelId="{4708F5B7-80A7-408D-A18F-97BADC4FD720}" type="pres">
      <dgm:prSet presAssocID="{788DFD3D-BC46-41C9-A701-DF25CFE96E7D}" presName="radial" presStyleCnt="0">
        <dgm:presLayoutVars>
          <dgm:animLvl val="ctr"/>
        </dgm:presLayoutVars>
      </dgm:prSet>
      <dgm:spPr/>
    </dgm:pt>
    <dgm:pt modelId="{D73558A7-B922-4DE3-9994-4128A73EB873}" type="pres">
      <dgm:prSet presAssocID="{0EBA434F-7AF3-4C10-869C-B53F25E8545B}" presName="centerShape" presStyleLbl="vennNode1" presStyleIdx="0" presStyleCnt="5"/>
      <dgm:spPr/>
      <dgm:t>
        <a:bodyPr/>
        <a:lstStyle/>
        <a:p>
          <a:endParaRPr lang="es-CO"/>
        </a:p>
      </dgm:t>
    </dgm:pt>
    <dgm:pt modelId="{19DB369B-465F-4551-9F9C-0E97E1E7534B}" type="pres">
      <dgm:prSet presAssocID="{53297320-7C84-4DD4-899B-5F01F2B0A68B}" presName="node" presStyleLbl="vennNode1" presStyleIdx="1" presStyleCnt="5" custScaleX="130281">
        <dgm:presLayoutVars>
          <dgm:bulletEnabled val="1"/>
        </dgm:presLayoutVars>
      </dgm:prSet>
      <dgm:spPr/>
      <dgm:t>
        <a:bodyPr/>
        <a:lstStyle/>
        <a:p>
          <a:endParaRPr lang="es-CO"/>
        </a:p>
      </dgm:t>
    </dgm:pt>
    <dgm:pt modelId="{809D159C-202B-4513-AF30-1B902746D877}" type="pres">
      <dgm:prSet presAssocID="{3E1A9174-89DF-424B-BACB-8C05FAC3DC48}" presName="node" presStyleLbl="vennNode1" presStyleIdx="2" presStyleCnt="5" custScaleX="134740">
        <dgm:presLayoutVars>
          <dgm:bulletEnabled val="1"/>
        </dgm:presLayoutVars>
      </dgm:prSet>
      <dgm:spPr/>
      <dgm:t>
        <a:bodyPr/>
        <a:lstStyle/>
        <a:p>
          <a:endParaRPr lang="es-CO"/>
        </a:p>
      </dgm:t>
    </dgm:pt>
    <dgm:pt modelId="{48828F4E-882F-4C8C-9D10-21BAC5845948}" type="pres">
      <dgm:prSet presAssocID="{B1E5BD31-C2D8-45F6-AB01-3FFBE9C89736}" presName="node" presStyleLbl="vennNode1" presStyleIdx="3" presStyleCnt="5" custScaleX="138394">
        <dgm:presLayoutVars>
          <dgm:bulletEnabled val="1"/>
        </dgm:presLayoutVars>
      </dgm:prSet>
      <dgm:spPr/>
      <dgm:t>
        <a:bodyPr/>
        <a:lstStyle/>
        <a:p>
          <a:endParaRPr lang="es-CO"/>
        </a:p>
      </dgm:t>
    </dgm:pt>
    <dgm:pt modelId="{28182860-508C-4A45-B3FF-917ED7520D09}" type="pres">
      <dgm:prSet presAssocID="{27E95008-B586-446C-A37B-E638DEB50C2C}" presName="node" presStyleLbl="vennNode1" presStyleIdx="4" presStyleCnt="5" custScaleX="124049">
        <dgm:presLayoutVars>
          <dgm:bulletEnabled val="1"/>
        </dgm:presLayoutVars>
      </dgm:prSet>
      <dgm:spPr/>
      <dgm:t>
        <a:bodyPr/>
        <a:lstStyle/>
        <a:p>
          <a:endParaRPr lang="es-CO"/>
        </a:p>
      </dgm:t>
    </dgm:pt>
  </dgm:ptLst>
  <dgm:cxnLst>
    <dgm:cxn modelId="{9B23CD0A-9518-4709-8292-D5F5D825857F}" type="presOf" srcId="{27E95008-B586-446C-A37B-E638DEB50C2C}" destId="{28182860-508C-4A45-B3FF-917ED7520D09}" srcOrd="0" destOrd="0" presId="urn:microsoft.com/office/officeart/2005/8/layout/radial3"/>
    <dgm:cxn modelId="{8B857EF2-AD93-47F5-9346-DEA59DAE1AE2}" type="presOf" srcId="{B1E5BD31-C2D8-45F6-AB01-3FFBE9C89736}" destId="{48828F4E-882F-4C8C-9D10-21BAC5845948}" srcOrd="0" destOrd="0" presId="urn:microsoft.com/office/officeart/2005/8/layout/radial3"/>
    <dgm:cxn modelId="{878943F6-B4F9-4FB6-8271-6CD6D48A81D4}" srcId="{0EBA434F-7AF3-4C10-869C-B53F25E8545B}" destId="{53297320-7C84-4DD4-899B-5F01F2B0A68B}" srcOrd="0" destOrd="0" parTransId="{F679FA42-3814-4D50-A8F8-2C0D011BFAC6}" sibTransId="{AFEF8015-915D-4D76-8E95-14FA3E8415DC}"/>
    <dgm:cxn modelId="{BFC61EE6-A2E6-4E3A-A3D1-66B280DF9D88}" type="presOf" srcId="{3E1A9174-89DF-424B-BACB-8C05FAC3DC48}" destId="{809D159C-202B-4513-AF30-1B902746D877}" srcOrd="0" destOrd="0" presId="urn:microsoft.com/office/officeart/2005/8/layout/radial3"/>
    <dgm:cxn modelId="{269A67AE-ACBE-40CA-9917-5722C5B7DF88}" srcId="{788DFD3D-BC46-41C9-A701-DF25CFE96E7D}" destId="{0EBA434F-7AF3-4C10-869C-B53F25E8545B}" srcOrd="0" destOrd="0" parTransId="{9540B227-9F38-47D1-B75D-98C02768B240}" sibTransId="{038B1D43-E0D6-40E4-B135-F4923650A041}"/>
    <dgm:cxn modelId="{C8BC5F15-0AF5-4B44-9523-C6167C48CD0D}" type="presOf" srcId="{0EBA434F-7AF3-4C10-869C-B53F25E8545B}" destId="{D73558A7-B922-4DE3-9994-4128A73EB873}" srcOrd="0" destOrd="0" presId="urn:microsoft.com/office/officeart/2005/8/layout/radial3"/>
    <dgm:cxn modelId="{0091261A-DBDB-4725-8F3A-D6F21830C863}" type="presOf" srcId="{788DFD3D-BC46-41C9-A701-DF25CFE96E7D}" destId="{F6E67887-D796-45C9-A2E7-3FB17E3A84F2}" srcOrd="0" destOrd="0" presId="urn:microsoft.com/office/officeart/2005/8/layout/radial3"/>
    <dgm:cxn modelId="{84B8CD3F-23AD-4C30-8E25-5A423DBC4A7A}" srcId="{0EBA434F-7AF3-4C10-869C-B53F25E8545B}" destId="{3E1A9174-89DF-424B-BACB-8C05FAC3DC48}" srcOrd="1" destOrd="0" parTransId="{949F364A-3D5B-4807-B763-315D4E95F346}" sibTransId="{6F30C63E-8404-4A3C-ABA9-29CE877CA0D4}"/>
    <dgm:cxn modelId="{937040A8-E4DB-4ADA-B63E-84D9D5E7905E}" type="presOf" srcId="{53297320-7C84-4DD4-899B-5F01F2B0A68B}" destId="{19DB369B-465F-4551-9F9C-0E97E1E7534B}" srcOrd="0" destOrd="0" presId="urn:microsoft.com/office/officeart/2005/8/layout/radial3"/>
    <dgm:cxn modelId="{8C4BB1CE-DB6A-4F46-ACCF-3ABEEE6D4B63}" srcId="{0EBA434F-7AF3-4C10-869C-B53F25E8545B}" destId="{27E95008-B586-446C-A37B-E638DEB50C2C}" srcOrd="3" destOrd="0" parTransId="{89DA41C5-6E0A-4DB5-86E9-689188A8D849}" sibTransId="{92ED8D34-2C8C-457C-82C9-845EB241D79C}"/>
    <dgm:cxn modelId="{4C6B88BF-C6C1-4460-9CC0-41EF2D5A17F5}" srcId="{0EBA434F-7AF3-4C10-869C-B53F25E8545B}" destId="{B1E5BD31-C2D8-45F6-AB01-3FFBE9C89736}" srcOrd="2" destOrd="0" parTransId="{A87B0532-5245-4C01-AEF9-79D45D037604}" sibTransId="{26DFC1D5-38AD-460B-889D-48D2CCDF1590}"/>
    <dgm:cxn modelId="{ACF193B1-A169-427C-8F67-016A4E42EAD8}" type="presParOf" srcId="{F6E67887-D796-45C9-A2E7-3FB17E3A84F2}" destId="{4708F5B7-80A7-408D-A18F-97BADC4FD720}" srcOrd="0" destOrd="0" presId="urn:microsoft.com/office/officeart/2005/8/layout/radial3"/>
    <dgm:cxn modelId="{8B88EAB7-540C-4029-8041-921486325E9B}" type="presParOf" srcId="{4708F5B7-80A7-408D-A18F-97BADC4FD720}" destId="{D73558A7-B922-4DE3-9994-4128A73EB873}" srcOrd="0" destOrd="0" presId="urn:microsoft.com/office/officeart/2005/8/layout/radial3"/>
    <dgm:cxn modelId="{8DCEC1D2-B765-4BEB-BCBF-CABD30D56776}" type="presParOf" srcId="{4708F5B7-80A7-408D-A18F-97BADC4FD720}" destId="{19DB369B-465F-4551-9F9C-0E97E1E7534B}" srcOrd="1" destOrd="0" presId="urn:microsoft.com/office/officeart/2005/8/layout/radial3"/>
    <dgm:cxn modelId="{51F98CED-A9D0-4C3C-91EA-3545C0C1D18D}" type="presParOf" srcId="{4708F5B7-80A7-408D-A18F-97BADC4FD720}" destId="{809D159C-202B-4513-AF30-1B902746D877}" srcOrd="2" destOrd="0" presId="urn:microsoft.com/office/officeart/2005/8/layout/radial3"/>
    <dgm:cxn modelId="{D48FF973-BB8E-4668-9984-5A47D930376F}" type="presParOf" srcId="{4708F5B7-80A7-408D-A18F-97BADC4FD720}" destId="{48828F4E-882F-4C8C-9D10-21BAC5845948}" srcOrd="3" destOrd="0" presId="urn:microsoft.com/office/officeart/2005/8/layout/radial3"/>
    <dgm:cxn modelId="{37212BC4-34AA-4EA4-AEB1-6FD53AF7A9A9}" type="presParOf" srcId="{4708F5B7-80A7-408D-A18F-97BADC4FD720}" destId="{28182860-508C-4A45-B3FF-917ED7520D0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FAA9DA-7C90-463A-B84D-EAEEB471A789}" type="doc">
      <dgm:prSet loTypeId="urn:microsoft.com/office/officeart/2005/8/layout/radial6" loCatId="cycle" qsTypeId="urn:microsoft.com/office/officeart/2005/8/quickstyle/simple1" qsCatId="simple" csTypeId="urn:microsoft.com/office/officeart/2005/8/colors/colorful1#2" csCatId="colorful" phldr="1"/>
      <dgm:spPr/>
      <dgm:t>
        <a:bodyPr/>
        <a:lstStyle/>
        <a:p>
          <a:endParaRPr lang="es-CO"/>
        </a:p>
      </dgm:t>
    </dgm:pt>
    <dgm:pt modelId="{DFCE32DF-0969-44AE-8D4C-762930DAE07A}">
      <dgm:prSet phldrT="[Texto]" custT="1"/>
      <dgm:spPr/>
      <dgm:t>
        <a:bodyPr/>
        <a:lstStyle/>
        <a:p>
          <a:r>
            <a:rPr lang="es-CO" sz="1600" dirty="0" smtClean="0"/>
            <a:t>CLASIFICACION AL </a:t>
          </a:r>
          <a:r>
            <a:rPr lang="es-CO" sz="1800" dirty="0" smtClean="0"/>
            <a:t>REGIMEN TRIBUTARIO ESPECIAL</a:t>
          </a:r>
          <a:endParaRPr lang="es-CO" sz="1600" dirty="0"/>
        </a:p>
      </dgm:t>
    </dgm:pt>
    <dgm:pt modelId="{640F26F9-3888-4D34-92C8-74310AF77B07}" type="parTrans" cxnId="{85408B95-226C-4E8D-8272-DC570C1BBEC6}">
      <dgm:prSet/>
      <dgm:spPr/>
      <dgm:t>
        <a:bodyPr/>
        <a:lstStyle/>
        <a:p>
          <a:endParaRPr lang="es-CO"/>
        </a:p>
      </dgm:t>
    </dgm:pt>
    <dgm:pt modelId="{B48253E8-1A59-421F-9135-0B16E78B8529}" type="sibTrans" cxnId="{85408B95-226C-4E8D-8272-DC570C1BBEC6}">
      <dgm:prSet/>
      <dgm:spPr/>
      <dgm:t>
        <a:bodyPr/>
        <a:lstStyle/>
        <a:p>
          <a:endParaRPr lang="es-CO"/>
        </a:p>
      </dgm:t>
    </dgm:pt>
    <dgm:pt modelId="{0518AE66-65A1-4F06-B6D5-2759FA981894}">
      <dgm:prSet phldrT="[Texto]" custT="1"/>
      <dgm:spPr/>
      <dgm:t>
        <a:bodyPr/>
        <a:lstStyle/>
        <a:p>
          <a:r>
            <a:rPr lang="es-CO" sz="1800" dirty="0" smtClean="0"/>
            <a:t>SISTEMA ESTABLECIDO POR LA DIAN</a:t>
          </a:r>
          <a:endParaRPr lang="es-CO" sz="1800" dirty="0"/>
        </a:p>
      </dgm:t>
    </dgm:pt>
    <dgm:pt modelId="{C1EC0005-8836-4C55-A300-535ABF3CCC44}" type="parTrans" cxnId="{66792798-1A14-4578-9F8D-6375555BCCBA}">
      <dgm:prSet/>
      <dgm:spPr/>
      <dgm:t>
        <a:bodyPr/>
        <a:lstStyle/>
        <a:p>
          <a:endParaRPr lang="es-CO"/>
        </a:p>
      </dgm:t>
    </dgm:pt>
    <dgm:pt modelId="{10B7D454-B603-4DB2-BCF4-C961D76BDCE7}" type="sibTrans" cxnId="{66792798-1A14-4578-9F8D-6375555BCCBA}">
      <dgm:prSet/>
      <dgm:spPr/>
      <dgm:t>
        <a:bodyPr/>
        <a:lstStyle/>
        <a:p>
          <a:endParaRPr lang="es-CO"/>
        </a:p>
      </dgm:t>
    </dgm:pt>
    <dgm:pt modelId="{CABD3B09-98EA-4C7E-A94F-5C0AFFE6A170}">
      <dgm:prSet phldrT="[Texto]" custT="1"/>
      <dgm:spPr/>
      <dgm:t>
        <a:bodyPr/>
        <a:lstStyle/>
        <a:p>
          <a:r>
            <a:rPr lang="es-CO" sz="1600" dirty="0" smtClean="0"/>
            <a:t>ACTO ADMINISTRATIVO</a:t>
          </a:r>
          <a:endParaRPr lang="es-CO" sz="1600" dirty="0"/>
        </a:p>
      </dgm:t>
    </dgm:pt>
    <dgm:pt modelId="{5673B077-9095-4A93-9907-254ED3CD56BF}" type="parTrans" cxnId="{A5361F1A-B223-482A-A46A-0B8B6B0C7049}">
      <dgm:prSet/>
      <dgm:spPr/>
      <dgm:t>
        <a:bodyPr/>
        <a:lstStyle/>
        <a:p>
          <a:endParaRPr lang="es-CO"/>
        </a:p>
      </dgm:t>
    </dgm:pt>
    <dgm:pt modelId="{D2899051-7187-4D42-AD8E-39656CE8A87D}" type="sibTrans" cxnId="{A5361F1A-B223-482A-A46A-0B8B6B0C7049}">
      <dgm:prSet/>
      <dgm:spPr/>
      <dgm:t>
        <a:bodyPr/>
        <a:lstStyle/>
        <a:p>
          <a:endParaRPr lang="es-CO"/>
        </a:p>
      </dgm:t>
    </dgm:pt>
    <dgm:pt modelId="{CBB6E382-82B3-4F86-80FF-EF60022E2C78}">
      <dgm:prSet phldrT="[Texto]"/>
      <dgm:spPr/>
      <dgm:t>
        <a:bodyPr/>
        <a:lstStyle/>
        <a:p>
          <a:r>
            <a:rPr lang="es-CO" dirty="0" smtClean="0"/>
            <a:t>INSCRIPCION EN EL RUT</a:t>
          </a:r>
          <a:endParaRPr lang="es-CO" dirty="0"/>
        </a:p>
      </dgm:t>
    </dgm:pt>
    <dgm:pt modelId="{6D40A220-ED84-4C6C-B5C0-A9805B499AA6}" type="parTrans" cxnId="{30CD9896-AD63-461B-920B-2831F987FC7A}">
      <dgm:prSet/>
      <dgm:spPr/>
      <dgm:t>
        <a:bodyPr/>
        <a:lstStyle/>
        <a:p>
          <a:endParaRPr lang="es-CO"/>
        </a:p>
      </dgm:t>
    </dgm:pt>
    <dgm:pt modelId="{294CEACA-A352-4187-BAE2-F0485A4A7D6F}" type="sibTrans" cxnId="{30CD9896-AD63-461B-920B-2831F987FC7A}">
      <dgm:prSet/>
      <dgm:spPr/>
      <dgm:t>
        <a:bodyPr/>
        <a:lstStyle/>
        <a:p>
          <a:endParaRPr lang="es-CO"/>
        </a:p>
      </dgm:t>
    </dgm:pt>
    <dgm:pt modelId="{890B30A6-ABCD-4D2A-B795-84DD175A3508}" type="pres">
      <dgm:prSet presAssocID="{8BFAA9DA-7C90-463A-B84D-EAEEB471A789}" presName="Name0" presStyleCnt="0">
        <dgm:presLayoutVars>
          <dgm:chMax val="1"/>
          <dgm:dir/>
          <dgm:animLvl val="ctr"/>
          <dgm:resizeHandles val="exact"/>
        </dgm:presLayoutVars>
      </dgm:prSet>
      <dgm:spPr/>
      <dgm:t>
        <a:bodyPr/>
        <a:lstStyle/>
        <a:p>
          <a:endParaRPr lang="es-CO"/>
        </a:p>
      </dgm:t>
    </dgm:pt>
    <dgm:pt modelId="{8B92C94E-7A38-4C40-999F-B6E4733293A4}" type="pres">
      <dgm:prSet presAssocID="{DFCE32DF-0969-44AE-8D4C-762930DAE07A}" presName="centerShape" presStyleLbl="node0" presStyleIdx="0" presStyleCnt="1" custScaleX="111838"/>
      <dgm:spPr/>
      <dgm:t>
        <a:bodyPr/>
        <a:lstStyle/>
        <a:p>
          <a:endParaRPr lang="es-CO"/>
        </a:p>
      </dgm:t>
    </dgm:pt>
    <dgm:pt modelId="{CD885912-2F60-4996-8669-9532B5592EAD}" type="pres">
      <dgm:prSet presAssocID="{0518AE66-65A1-4F06-B6D5-2759FA981894}" presName="node" presStyleLbl="node1" presStyleIdx="0" presStyleCnt="3" custScaleX="143393">
        <dgm:presLayoutVars>
          <dgm:bulletEnabled val="1"/>
        </dgm:presLayoutVars>
      </dgm:prSet>
      <dgm:spPr/>
      <dgm:t>
        <a:bodyPr/>
        <a:lstStyle/>
        <a:p>
          <a:endParaRPr lang="es-CO"/>
        </a:p>
      </dgm:t>
    </dgm:pt>
    <dgm:pt modelId="{1366C852-1A7B-4752-B60A-84F0A0E7176F}" type="pres">
      <dgm:prSet presAssocID="{0518AE66-65A1-4F06-B6D5-2759FA981894}" presName="dummy" presStyleCnt="0"/>
      <dgm:spPr/>
    </dgm:pt>
    <dgm:pt modelId="{DD37844F-C196-4B77-BC95-B46D02380357}" type="pres">
      <dgm:prSet presAssocID="{10B7D454-B603-4DB2-BCF4-C961D76BDCE7}" presName="sibTrans" presStyleLbl="sibTrans2D1" presStyleIdx="0" presStyleCnt="3"/>
      <dgm:spPr/>
      <dgm:t>
        <a:bodyPr/>
        <a:lstStyle/>
        <a:p>
          <a:endParaRPr lang="es-CO"/>
        </a:p>
      </dgm:t>
    </dgm:pt>
    <dgm:pt modelId="{6783CE96-A050-468B-8A43-86B6A9F0A3EC}" type="pres">
      <dgm:prSet presAssocID="{CABD3B09-98EA-4C7E-A94F-5C0AFFE6A170}" presName="node" presStyleLbl="node1" presStyleIdx="1" presStyleCnt="3" custScaleX="165315">
        <dgm:presLayoutVars>
          <dgm:bulletEnabled val="1"/>
        </dgm:presLayoutVars>
      </dgm:prSet>
      <dgm:spPr/>
      <dgm:t>
        <a:bodyPr/>
        <a:lstStyle/>
        <a:p>
          <a:endParaRPr lang="es-CO"/>
        </a:p>
      </dgm:t>
    </dgm:pt>
    <dgm:pt modelId="{B2EDB76D-5252-4958-AE36-E7E6F55B7006}" type="pres">
      <dgm:prSet presAssocID="{CABD3B09-98EA-4C7E-A94F-5C0AFFE6A170}" presName="dummy" presStyleCnt="0"/>
      <dgm:spPr/>
    </dgm:pt>
    <dgm:pt modelId="{48B1958B-DAAB-4A1A-BCF0-A3E387FEF451}" type="pres">
      <dgm:prSet presAssocID="{D2899051-7187-4D42-AD8E-39656CE8A87D}" presName="sibTrans" presStyleLbl="sibTrans2D1" presStyleIdx="1" presStyleCnt="3"/>
      <dgm:spPr/>
      <dgm:t>
        <a:bodyPr/>
        <a:lstStyle/>
        <a:p>
          <a:endParaRPr lang="es-CO"/>
        </a:p>
      </dgm:t>
    </dgm:pt>
    <dgm:pt modelId="{12915A24-6892-45F4-A61C-A898A4EABE32}" type="pres">
      <dgm:prSet presAssocID="{CBB6E382-82B3-4F86-80FF-EF60022E2C78}" presName="node" presStyleLbl="node1" presStyleIdx="2" presStyleCnt="3" custScaleX="145208">
        <dgm:presLayoutVars>
          <dgm:bulletEnabled val="1"/>
        </dgm:presLayoutVars>
      </dgm:prSet>
      <dgm:spPr/>
      <dgm:t>
        <a:bodyPr/>
        <a:lstStyle/>
        <a:p>
          <a:endParaRPr lang="es-CO"/>
        </a:p>
      </dgm:t>
    </dgm:pt>
    <dgm:pt modelId="{3B5A5064-FDEE-490B-9664-49298D467B64}" type="pres">
      <dgm:prSet presAssocID="{CBB6E382-82B3-4F86-80FF-EF60022E2C78}" presName="dummy" presStyleCnt="0"/>
      <dgm:spPr/>
    </dgm:pt>
    <dgm:pt modelId="{263169A4-438C-4A28-9407-58BC01239E15}" type="pres">
      <dgm:prSet presAssocID="{294CEACA-A352-4187-BAE2-F0485A4A7D6F}" presName="sibTrans" presStyleLbl="sibTrans2D1" presStyleIdx="2" presStyleCnt="3"/>
      <dgm:spPr/>
      <dgm:t>
        <a:bodyPr/>
        <a:lstStyle/>
        <a:p>
          <a:endParaRPr lang="es-CO"/>
        </a:p>
      </dgm:t>
    </dgm:pt>
  </dgm:ptLst>
  <dgm:cxnLst>
    <dgm:cxn modelId="{2A96B96A-87FE-4598-B971-CF6FC67AA5E5}" type="presOf" srcId="{DFCE32DF-0969-44AE-8D4C-762930DAE07A}" destId="{8B92C94E-7A38-4C40-999F-B6E4733293A4}" srcOrd="0" destOrd="0" presId="urn:microsoft.com/office/officeart/2005/8/layout/radial6"/>
    <dgm:cxn modelId="{66792798-1A14-4578-9F8D-6375555BCCBA}" srcId="{DFCE32DF-0969-44AE-8D4C-762930DAE07A}" destId="{0518AE66-65A1-4F06-B6D5-2759FA981894}" srcOrd="0" destOrd="0" parTransId="{C1EC0005-8836-4C55-A300-535ABF3CCC44}" sibTransId="{10B7D454-B603-4DB2-BCF4-C961D76BDCE7}"/>
    <dgm:cxn modelId="{85408B95-226C-4E8D-8272-DC570C1BBEC6}" srcId="{8BFAA9DA-7C90-463A-B84D-EAEEB471A789}" destId="{DFCE32DF-0969-44AE-8D4C-762930DAE07A}" srcOrd="0" destOrd="0" parTransId="{640F26F9-3888-4D34-92C8-74310AF77B07}" sibTransId="{B48253E8-1A59-421F-9135-0B16E78B8529}"/>
    <dgm:cxn modelId="{F10B8286-4BAF-45C7-BFF4-B3DB5F964E0B}" type="presOf" srcId="{CABD3B09-98EA-4C7E-A94F-5C0AFFE6A170}" destId="{6783CE96-A050-468B-8A43-86B6A9F0A3EC}" srcOrd="0" destOrd="0" presId="urn:microsoft.com/office/officeart/2005/8/layout/radial6"/>
    <dgm:cxn modelId="{17E38E5A-1AE7-4D48-BC15-F7F0BE549D6F}" type="presOf" srcId="{CBB6E382-82B3-4F86-80FF-EF60022E2C78}" destId="{12915A24-6892-45F4-A61C-A898A4EABE32}" srcOrd="0" destOrd="0" presId="urn:microsoft.com/office/officeart/2005/8/layout/radial6"/>
    <dgm:cxn modelId="{A5361F1A-B223-482A-A46A-0B8B6B0C7049}" srcId="{DFCE32DF-0969-44AE-8D4C-762930DAE07A}" destId="{CABD3B09-98EA-4C7E-A94F-5C0AFFE6A170}" srcOrd="1" destOrd="0" parTransId="{5673B077-9095-4A93-9907-254ED3CD56BF}" sibTransId="{D2899051-7187-4D42-AD8E-39656CE8A87D}"/>
    <dgm:cxn modelId="{1B8A9194-ABBC-42B5-8486-3520C119E0D6}" type="presOf" srcId="{294CEACA-A352-4187-BAE2-F0485A4A7D6F}" destId="{263169A4-438C-4A28-9407-58BC01239E15}" srcOrd="0" destOrd="0" presId="urn:microsoft.com/office/officeart/2005/8/layout/radial6"/>
    <dgm:cxn modelId="{C7C64942-6FFE-475F-AA81-5709A787BF49}" type="presOf" srcId="{8BFAA9DA-7C90-463A-B84D-EAEEB471A789}" destId="{890B30A6-ABCD-4D2A-B795-84DD175A3508}" srcOrd="0" destOrd="0" presId="urn:microsoft.com/office/officeart/2005/8/layout/radial6"/>
    <dgm:cxn modelId="{30CD9896-AD63-461B-920B-2831F987FC7A}" srcId="{DFCE32DF-0969-44AE-8D4C-762930DAE07A}" destId="{CBB6E382-82B3-4F86-80FF-EF60022E2C78}" srcOrd="2" destOrd="0" parTransId="{6D40A220-ED84-4C6C-B5C0-A9805B499AA6}" sibTransId="{294CEACA-A352-4187-BAE2-F0485A4A7D6F}"/>
    <dgm:cxn modelId="{EF203CD2-B8F9-4D5A-97B2-10457E70D582}" type="presOf" srcId="{D2899051-7187-4D42-AD8E-39656CE8A87D}" destId="{48B1958B-DAAB-4A1A-BCF0-A3E387FEF451}" srcOrd="0" destOrd="0" presId="urn:microsoft.com/office/officeart/2005/8/layout/radial6"/>
    <dgm:cxn modelId="{02DE5B9E-76DD-4DA1-9B8F-066D4C4551FA}" type="presOf" srcId="{10B7D454-B603-4DB2-BCF4-C961D76BDCE7}" destId="{DD37844F-C196-4B77-BC95-B46D02380357}" srcOrd="0" destOrd="0" presId="urn:microsoft.com/office/officeart/2005/8/layout/radial6"/>
    <dgm:cxn modelId="{4E74CA2E-4AEE-4221-B62E-3B3AAFDF55BE}" type="presOf" srcId="{0518AE66-65A1-4F06-B6D5-2759FA981894}" destId="{CD885912-2F60-4996-8669-9532B5592EAD}" srcOrd="0" destOrd="0" presId="urn:microsoft.com/office/officeart/2005/8/layout/radial6"/>
    <dgm:cxn modelId="{D91B5E58-0D2F-4644-A2EF-51EC260CF611}" type="presParOf" srcId="{890B30A6-ABCD-4D2A-B795-84DD175A3508}" destId="{8B92C94E-7A38-4C40-999F-B6E4733293A4}" srcOrd="0" destOrd="0" presId="urn:microsoft.com/office/officeart/2005/8/layout/radial6"/>
    <dgm:cxn modelId="{E74F3853-953B-4B1A-994B-DBB7F13B8355}" type="presParOf" srcId="{890B30A6-ABCD-4D2A-B795-84DD175A3508}" destId="{CD885912-2F60-4996-8669-9532B5592EAD}" srcOrd="1" destOrd="0" presId="urn:microsoft.com/office/officeart/2005/8/layout/radial6"/>
    <dgm:cxn modelId="{571F1560-22B1-4498-A39C-D877F660E880}" type="presParOf" srcId="{890B30A6-ABCD-4D2A-B795-84DD175A3508}" destId="{1366C852-1A7B-4752-B60A-84F0A0E7176F}" srcOrd="2" destOrd="0" presId="urn:microsoft.com/office/officeart/2005/8/layout/radial6"/>
    <dgm:cxn modelId="{825E4A43-A326-48D0-B04F-B552B341C66C}" type="presParOf" srcId="{890B30A6-ABCD-4D2A-B795-84DD175A3508}" destId="{DD37844F-C196-4B77-BC95-B46D02380357}" srcOrd="3" destOrd="0" presId="urn:microsoft.com/office/officeart/2005/8/layout/radial6"/>
    <dgm:cxn modelId="{0F9A0416-A374-4A0A-AA40-20748BAF80A2}" type="presParOf" srcId="{890B30A6-ABCD-4D2A-B795-84DD175A3508}" destId="{6783CE96-A050-468B-8A43-86B6A9F0A3EC}" srcOrd="4" destOrd="0" presId="urn:microsoft.com/office/officeart/2005/8/layout/radial6"/>
    <dgm:cxn modelId="{CCD9B0FA-4312-4C01-AB4B-B92EA4E7447D}" type="presParOf" srcId="{890B30A6-ABCD-4D2A-B795-84DD175A3508}" destId="{B2EDB76D-5252-4958-AE36-E7E6F55B7006}" srcOrd="5" destOrd="0" presId="urn:microsoft.com/office/officeart/2005/8/layout/radial6"/>
    <dgm:cxn modelId="{8EDF43FC-F294-42E9-85A5-2EC1D791986B}" type="presParOf" srcId="{890B30A6-ABCD-4D2A-B795-84DD175A3508}" destId="{48B1958B-DAAB-4A1A-BCF0-A3E387FEF451}" srcOrd="6" destOrd="0" presId="urn:microsoft.com/office/officeart/2005/8/layout/radial6"/>
    <dgm:cxn modelId="{7703C6DE-3337-4B1B-9CE3-5599C9989084}" type="presParOf" srcId="{890B30A6-ABCD-4D2A-B795-84DD175A3508}" destId="{12915A24-6892-45F4-A61C-A898A4EABE32}" srcOrd="7" destOrd="0" presId="urn:microsoft.com/office/officeart/2005/8/layout/radial6"/>
    <dgm:cxn modelId="{461D30A5-DF34-4476-A785-19DF58F76A3E}" type="presParOf" srcId="{890B30A6-ABCD-4D2A-B795-84DD175A3508}" destId="{3B5A5064-FDEE-490B-9664-49298D467B64}" srcOrd="8" destOrd="0" presId="urn:microsoft.com/office/officeart/2005/8/layout/radial6"/>
    <dgm:cxn modelId="{C0EB18BF-A59E-4E76-B9B0-72F1ACDD8414}" type="presParOf" srcId="{890B30A6-ABCD-4D2A-B795-84DD175A3508}" destId="{263169A4-438C-4A28-9407-58BC01239E15}"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FAA9DA-7C90-463A-B84D-EAEEB471A789}" type="doc">
      <dgm:prSet loTypeId="urn:microsoft.com/office/officeart/2005/8/layout/radial1" loCatId="cycle" qsTypeId="urn:microsoft.com/office/officeart/2005/8/quickstyle/simple1" qsCatId="simple" csTypeId="urn:microsoft.com/office/officeart/2005/8/colors/colorful1#4" csCatId="colorful" phldr="1"/>
      <dgm:spPr/>
      <dgm:t>
        <a:bodyPr/>
        <a:lstStyle/>
        <a:p>
          <a:endParaRPr lang="es-CO"/>
        </a:p>
      </dgm:t>
    </dgm:pt>
    <dgm:pt modelId="{DFCE32DF-0969-44AE-8D4C-762930DAE07A}">
      <dgm:prSet phldrT="[Texto]" custT="1"/>
      <dgm:spPr/>
      <dgm:t>
        <a:bodyPr/>
        <a:lstStyle/>
        <a:p>
          <a:r>
            <a:rPr lang="es-CO" sz="1600" b="1" dirty="0" smtClean="0">
              <a:solidFill>
                <a:schemeClr val="tx1"/>
              </a:solidFill>
            </a:rPr>
            <a:t>OBJETO SOCIAL</a:t>
          </a:r>
          <a:endParaRPr lang="es-CO" sz="1600" b="1" dirty="0">
            <a:solidFill>
              <a:schemeClr val="tx1"/>
            </a:solidFill>
          </a:endParaRPr>
        </a:p>
      </dgm:t>
    </dgm:pt>
    <dgm:pt modelId="{640F26F9-3888-4D34-92C8-74310AF77B07}" type="parTrans" cxnId="{85408B95-226C-4E8D-8272-DC570C1BBEC6}">
      <dgm:prSet/>
      <dgm:spPr/>
      <dgm:t>
        <a:bodyPr/>
        <a:lstStyle/>
        <a:p>
          <a:endParaRPr lang="es-CO"/>
        </a:p>
      </dgm:t>
    </dgm:pt>
    <dgm:pt modelId="{B48253E8-1A59-421F-9135-0B16E78B8529}" type="sibTrans" cxnId="{85408B95-226C-4E8D-8272-DC570C1BBEC6}">
      <dgm:prSet/>
      <dgm:spPr/>
      <dgm:t>
        <a:bodyPr/>
        <a:lstStyle/>
        <a:p>
          <a:endParaRPr lang="es-CO"/>
        </a:p>
      </dgm:t>
    </dgm:pt>
    <dgm:pt modelId="{0518AE66-65A1-4F06-B6D5-2759FA981894}">
      <dgm:prSet phldrT="[Texto]" custT="1"/>
      <dgm:spPr/>
      <dgm:t>
        <a:bodyPr/>
        <a:lstStyle/>
        <a:p>
          <a:r>
            <a:rPr lang="es-CO" sz="1600" b="1" dirty="0" smtClean="0">
              <a:solidFill>
                <a:schemeClr val="tx1"/>
              </a:solidFill>
            </a:rPr>
            <a:t>EDUCACION</a:t>
          </a:r>
          <a:endParaRPr lang="es-CO" sz="4000" b="1" dirty="0">
            <a:solidFill>
              <a:schemeClr val="tx1"/>
            </a:solidFill>
          </a:endParaRPr>
        </a:p>
      </dgm:t>
    </dgm:pt>
    <dgm:pt modelId="{C1EC0005-8836-4C55-A300-535ABF3CCC44}" type="parTrans" cxnId="{66792798-1A14-4578-9F8D-6375555BCCBA}">
      <dgm:prSet/>
      <dgm:spPr/>
      <dgm:t>
        <a:bodyPr/>
        <a:lstStyle/>
        <a:p>
          <a:endParaRPr lang="es-CO"/>
        </a:p>
      </dgm:t>
    </dgm:pt>
    <dgm:pt modelId="{10B7D454-B603-4DB2-BCF4-C961D76BDCE7}" type="sibTrans" cxnId="{66792798-1A14-4578-9F8D-6375555BCCBA}">
      <dgm:prSet/>
      <dgm:spPr/>
      <dgm:t>
        <a:bodyPr/>
        <a:lstStyle/>
        <a:p>
          <a:endParaRPr lang="es-CO"/>
        </a:p>
      </dgm:t>
    </dgm:pt>
    <dgm:pt modelId="{CABD3B09-98EA-4C7E-A94F-5C0AFFE6A170}">
      <dgm:prSet phldrT="[Texto]" custT="1"/>
      <dgm:spPr/>
      <dgm:t>
        <a:bodyPr/>
        <a:lstStyle/>
        <a:p>
          <a:r>
            <a:rPr lang="es-CO" sz="1600" b="1" dirty="0" smtClean="0">
              <a:solidFill>
                <a:schemeClr val="tx1"/>
              </a:solidFill>
            </a:rPr>
            <a:t>SALUD</a:t>
          </a:r>
          <a:endParaRPr lang="es-CO" sz="1600" b="1" dirty="0">
            <a:solidFill>
              <a:schemeClr val="tx1"/>
            </a:solidFill>
          </a:endParaRPr>
        </a:p>
      </dgm:t>
    </dgm:pt>
    <dgm:pt modelId="{5673B077-9095-4A93-9907-254ED3CD56BF}" type="parTrans" cxnId="{A5361F1A-B223-482A-A46A-0B8B6B0C7049}">
      <dgm:prSet/>
      <dgm:spPr/>
      <dgm:t>
        <a:bodyPr/>
        <a:lstStyle/>
        <a:p>
          <a:endParaRPr lang="es-CO"/>
        </a:p>
      </dgm:t>
    </dgm:pt>
    <dgm:pt modelId="{D2899051-7187-4D42-AD8E-39656CE8A87D}" type="sibTrans" cxnId="{A5361F1A-B223-482A-A46A-0B8B6B0C7049}">
      <dgm:prSet/>
      <dgm:spPr/>
      <dgm:t>
        <a:bodyPr/>
        <a:lstStyle/>
        <a:p>
          <a:endParaRPr lang="es-CO"/>
        </a:p>
      </dgm:t>
    </dgm:pt>
    <dgm:pt modelId="{CBB6E382-82B3-4F86-80FF-EF60022E2C78}">
      <dgm:prSet phldrT="[Texto]" custT="1"/>
      <dgm:spPr/>
      <dgm:t>
        <a:bodyPr/>
        <a:lstStyle/>
        <a:p>
          <a:r>
            <a:rPr lang="es-CO" sz="1400" b="1" dirty="0" smtClean="0">
              <a:solidFill>
                <a:schemeClr val="tx1"/>
              </a:solidFill>
            </a:rPr>
            <a:t>CULTURA</a:t>
          </a:r>
          <a:endParaRPr lang="es-CO" sz="1400" b="1" dirty="0">
            <a:solidFill>
              <a:schemeClr val="tx1"/>
            </a:solidFill>
          </a:endParaRPr>
        </a:p>
      </dgm:t>
    </dgm:pt>
    <dgm:pt modelId="{6D40A220-ED84-4C6C-B5C0-A9805B499AA6}" type="parTrans" cxnId="{30CD9896-AD63-461B-920B-2831F987FC7A}">
      <dgm:prSet/>
      <dgm:spPr/>
      <dgm:t>
        <a:bodyPr/>
        <a:lstStyle/>
        <a:p>
          <a:endParaRPr lang="es-CO"/>
        </a:p>
      </dgm:t>
    </dgm:pt>
    <dgm:pt modelId="{294CEACA-A352-4187-BAE2-F0485A4A7D6F}" type="sibTrans" cxnId="{30CD9896-AD63-461B-920B-2831F987FC7A}">
      <dgm:prSet/>
      <dgm:spPr/>
      <dgm:t>
        <a:bodyPr/>
        <a:lstStyle/>
        <a:p>
          <a:endParaRPr lang="es-CO"/>
        </a:p>
      </dgm:t>
    </dgm:pt>
    <dgm:pt modelId="{0C68F2D6-F65A-4482-8AA0-6A21F4B7BC54}">
      <dgm:prSet phldrT="[Texto]" custT="1"/>
      <dgm:spPr/>
      <dgm:t>
        <a:bodyPr/>
        <a:lstStyle/>
        <a:p>
          <a:r>
            <a:rPr lang="es-CO" sz="1400" b="1" dirty="0" smtClean="0">
              <a:solidFill>
                <a:schemeClr val="tx1"/>
              </a:solidFill>
            </a:rPr>
            <a:t>CIENCIA Y TECNOLOGIA</a:t>
          </a:r>
          <a:endParaRPr lang="es-CO" sz="1400" b="1" dirty="0">
            <a:solidFill>
              <a:schemeClr val="tx1"/>
            </a:solidFill>
          </a:endParaRPr>
        </a:p>
      </dgm:t>
    </dgm:pt>
    <dgm:pt modelId="{E9BC1E85-E764-434C-8A1A-7FC1CCED0C83}" type="parTrans" cxnId="{44196C2B-3DE0-4AB7-8600-5362B15AD83E}">
      <dgm:prSet/>
      <dgm:spPr/>
      <dgm:t>
        <a:bodyPr/>
        <a:lstStyle/>
        <a:p>
          <a:endParaRPr lang="es-CO"/>
        </a:p>
      </dgm:t>
    </dgm:pt>
    <dgm:pt modelId="{BBC0B79C-8E95-4561-8D06-83F96C75CFD0}" type="sibTrans" cxnId="{44196C2B-3DE0-4AB7-8600-5362B15AD83E}">
      <dgm:prSet/>
      <dgm:spPr/>
      <dgm:t>
        <a:bodyPr/>
        <a:lstStyle/>
        <a:p>
          <a:endParaRPr lang="es-CO"/>
        </a:p>
      </dgm:t>
    </dgm:pt>
    <dgm:pt modelId="{7DBA53AA-CCAA-42A2-9727-E64239F0C709}">
      <dgm:prSet phldrT="[Texto]" custT="1"/>
      <dgm:spPr/>
      <dgm:t>
        <a:bodyPr/>
        <a:lstStyle/>
        <a:p>
          <a:r>
            <a:rPr lang="es-CO" sz="1400" b="1" dirty="0" smtClean="0">
              <a:solidFill>
                <a:schemeClr val="tx1"/>
              </a:solidFill>
            </a:rPr>
            <a:t>DESARROLLO SOCIAL </a:t>
          </a:r>
          <a:endParaRPr lang="es-CO" sz="1400" b="1" dirty="0">
            <a:solidFill>
              <a:schemeClr val="tx1"/>
            </a:solidFill>
          </a:endParaRPr>
        </a:p>
      </dgm:t>
    </dgm:pt>
    <dgm:pt modelId="{5016DCEF-BFBB-4703-97E3-AE3584F6A3B9}" type="parTrans" cxnId="{29F173D3-03F2-45D5-99ED-2812892222A4}">
      <dgm:prSet/>
      <dgm:spPr/>
      <dgm:t>
        <a:bodyPr/>
        <a:lstStyle/>
        <a:p>
          <a:endParaRPr lang="es-CO"/>
        </a:p>
      </dgm:t>
    </dgm:pt>
    <dgm:pt modelId="{78BB979D-831C-4A97-810A-810B70F45B6E}" type="sibTrans" cxnId="{29F173D3-03F2-45D5-99ED-2812892222A4}">
      <dgm:prSet/>
      <dgm:spPr/>
      <dgm:t>
        <a:bodyPr/>
        <a:lstStyle/>
        <a:p>
          <a:endParaRPr lang="es-CO"/>
        </a:p>
      </dgm:t>
    </dgm:pt>
    <dgm:pt modelId="{C0C2A541-4867-4EBB-AE9D-E377A1977CF3}">
      <dgm:prSet phldrT="[Texto]" custT="1"/>
      <dgm:spPr/>
      <dgm:t>
        <a:bodyPr/>
        <a:lstStyle/>
        <a:p>
          <a:r>
            <a:rPr lang="es-CO" sz="1400" b="1" dirty="0" smtClean="0">
              <a:solidFill>
                <a:schemeClr val="tx1"/>
              </a:solidFill>
            </a:rPr>
            <a:t>MEDIO AMBIENTE</a:t>
          </a:r>
          <a:endParaRPr lang="es-CO" sz="1400" b="1" dirty="0">
            <a:solidFill>
              <a:schemeClr val="tx1"/>
            </a:solidFill>
          </a:endParaRPr>
        </a:p>
      </dgm:t>
    </dgm:pt>
    <dgm:pt modelId="{DF2A99F8-DAC9-4681-9B79-B865C39BAB17}" type="parTrans" cxnId="{A12A4FFD-4B49-44F6-97BB-EB6F6B884516}">
      <dgm:prSet/>
      <dgm:spPr/>
      <dgm:t>
        <a:bodyPr/>
        <a:lstStyle/>
        <a:p>
          <a:endParaRPr lang="es-CO"/>
        </a:p>
      </dgm:t>
    </dgm:pt>
    <dgm:pt modelId="{50455003-A5D9-4C62-8A96-C206AB0530B8}" type="sibTrans" cxnId="{A12A4FFD-4B49-44F6-97BB-EB6F6B884516}">
      <dgm:prSet/>
      <dgm:spPr/>
      <dgm:t>
        <a:bodyPr/>
        <a:lstStyle/>
        <a:p>
          <a:endParaRPr lang="es-CO"/>
        </a:p>
      </dgm:t>
    </dgm:pt>
    <dgm:pt modelId="{EA70F937-E184-40E4-BC7B-6998377C263E}">
      <dgm:prSet phldrT="[Texto]" custT="1"/>
      <dgm:spPr/>
      <dgm:t>
        <a:bodyPr/>
        <a:lstStyle/>
        <a:p>
          <a:r>
            <a:rPr lang="es-CO" sz="1400" b="1" dirty="0" smtClean="0">
              <a:solidFill>
                <a:schemeClr val="tx1"/>
              </a:solidFill>
            </a:rPr>
            <a:t>ACTIVIDADES DEPORTIVAS</a:t>
          </a:r>
          <a:endParaRPr lang="es-CO" sz="1400" b="1" dirty="0">
            <a:solidFill>
              <a:schemeClr val="tx1"/>
            </a:solidFill>
          </a:endParaRPr>
        </a:p>
      </dgm:t>
    </dgm:pt>
    <dgm:pt modelId="{099D8C93-01D6-47DA-AC00-7B8AC1465EBE}" type="parTrans" cxnId="{8B498BC7-83A5-48F5-9BD9-D9CD6F3A8753}">
      <dgm:prSet/>
      <dgm:spPr/>
      <dgm:t>
        <a:bodyPr/>
        <a:lstStyle/>
        <a:p>
          <a:endParaRPr lang="es-CO"/>
        </a:p>
      </dgm:t>
    </dgm:pt>
    <dgm:pt modelId="{47F59830-4E31-4A5E-932C-B6FE2AB97836}" type="sibTrans" cxnId="{8B498BC7-83A5-48F5-9BD9-D9CD6F3A8753}">
      <dgm:prSet/>
      <dgm:spPr/>
      <dgm:t>
        <a:bodyPr/>
        <a:lstStyle/>
        <a:p>
          <a:endParaRPr lang="es-CO"/>
        </a:p>
      </dgm:t>
    </dgm:pt>
    <dgm:pt modelId="{353DBD43-6C2E-41AE-BC5A-01ADA678D9F9}">
      <dgm:prSet phldrT="[Texto]" custT="1"/>
      <dgm:spPr/>
      <dgm:t>
        <a:bodyPr/>
        <a:lstStyle/>
        <a:p>
          <a:r>
            <a:rPr lang="es-CO" sz="1400" b="1" dirty="0" smtClean="0">
              <a:solidFill>
                <a:schemeClr val="tx1"/>
              </a:solidFill>
            </a:rPr>
            <a:t>MICROCREDITO</a:t>
          </a:r>
          <a:endParaRPr lang="es-CO" sz="1400" b="1" dirty="0">
            <a:solidFill>
              <a:schemeClr val="tx1"/>
            </a:solidFill>
          </a:endParaRPr>
        </a:p>
      </dgm:t>
    </dgm:pt>
    <dgm:pt modelId="{9576EBE9-0D8A-465C-9F49-EB0FDD3B141A}" type="parTrans" cxnId="{06F6A761-5B2A-4FD1-BA0E-7AEA527D7340}">
      <dgm:prSet/>
      <dgm:spPr/>
      <dgm:t>
        <a:bodyPr/>
        <a:lstStyle/>
        <a:p>
          <a:endParaRPr lang="es-CO"/>
        </a:p>
      </dgm:t>
    </dgm:pt>
    <dgm:pt modelId="{ADE9F1D1-7878-49B5-A8FB-2C477C62A639}" type="sibTrans" cxnId="{06F6A761-5B2A-4FD1-BA0E-7AEA527D7340}">
      <dgm:prSet/>
      <dgm:spPr/>
      <dgm:t>
        <a:bodyPr/>
        <a:lstStyle/>
        <a:p>
          <a:endParaRPr lang="es-CO"/>
        </a:p>
      </dgm:t>
    </dgm:pt>
    <dgm:pt modelId="{367FE454-E5D4-49E1-A995-FAC557A5D65E}">
      <dgm:prSet phldrT="[Texto]" custT="1"/>
      <dgm:spPr/>
      <dgm:t>
        <a:bodyPr/>
        <a:lstStyle/>
        <a:p>
          <a:r>
            <a:rPr lang="es-CO" sz="1400" b="1" dirty="0" smtClean="0">
              <a:solidFill>
                <a:schemeClr val="tx1"/>
              </a:solidFill>
            </a:rPr>
            <a:t>ADMINISTRACION DE JUSTICA</a:t>
          </a:r>
          <a:endParaRPr lang="es-CO" sz="1400" b="1" dirty="0">
            <a:solidFill>
              <a:schemeClr val="tx1"/>
            </a:solidFill>
          </a:endParaRPr>
        </a:p>
      </dgm:t>
    </dgm:pt>
    <dgm:pt modelId="{3A4FE033-4847-4083-98C2-8B8306AD2704}" type="parTrans" cxnId="{37997DAC-ED50-41B1-873A-A61F4CE0EB35}">
      <dgm:prSet/>
      <dgm:spPr/>
      <dgm:t>
        <a:bodyPr/>
        <a:lstStyle/>
        <a:p>
          <a:endParaRPr lang="es-CO"/>
        </a:p>
      </dgm:t>
    </dgm:pt>
    <dgm:pt modelId="{A04E8501-8DC6-4371-924F-1247A355ABF0}" type="sibTrans" cxnId="{37997DAC-ED50-41B1-873A-A61F4CE0EB35}">
      <dgm:prSet/>
      <dgm:spPr/>
      <dgm:t>
        <a:bodyPr/>
        <a:lstStyle/>
        <a:p>
          <a:endParaRPr lang="es-CO"/>
        </a:p>
      </dgm:t>
    </dgm:pt>
    <dgm:pt modelId="{28703833-F2CA-4768-AC38-13E4F6C2D7D8}">
      <dgm:prSet phldrT="[Texto]" custT="1"/>
      <dgm:spPr/>
      <dgm:t>
        <a:bodyPr/>
        <a:lstStyle/>
        <a:p>
          <a:r>
            <a:rPr lang="es-CO" sz="1400" b="1" dirty="0" smtClean="0">
              <a:solidFill>
                <a:schemeClr val="tx1"/>
              </a:solidFill>
            </a:rPr>
            <a:t>DERECHOS HUMANOS</a:t>
          </a:r>
          <a:endParaRPr lang="es-CO" sz="1400" b="1" dirty="0">
            <a:solidFill>
              <a:schemeClr val="tx1"/>
            </a:solidFill>
          </a:endParaRPr>
        </a:p>
      </dgm:t>
    </dgm:pt>
    <dgm:pt modelId="{EDAC8397-1EEA-42B7-8D4C-053639ABA79F}" type="parTrans" cxnId="{947730B6-4F4B-4E3D-B169-7876022E9C1F}">
      <dgm:prSet/>
      <dgm:spPr/>
      <dgm:t>
        <a:bodyPr/>
        <a:lstStyle/>
        <a:p>
          <a:endParaRPr lang="es-CO"/>
        </a:p>
      </dgm:t>
    </dgm:pt>
    <dgm:pt modelId="{8E36A15A-5836-45B9-9719-DDFE3E20883E}" type="sibTrans" cxnId="{947730B6-4F4B-4E3D-B169-7876022E9C1F}">
      <dgm:prSet/>
      <dgm:spPr/>
      <dgm:t>
        <a:bodyPr/>
        <a:lstStyle/>
        <a:p>
          <a:endParaRPr lang="es-CO"/>
        </a:p>
      </dgm:t>
    </dgm:pt>
    <dgm:pt modelId="{6BEBD062-CA37-446B-88DE-4DC614294396}" type="pres">
      <dgm:prSet presAssocID="{8BFAA9DA-7C90-463A-B84D-EAEEB471A789}" presName="cycle" presStyleCnt="0">
        <dgm:presLayoutVars>
          <dgm:chMax val="1"/>
          <dgm:dir/>
          <dgm:animLvl val="ctr"/>
          <dgm:resizeHandles val="exact"/>
        </dgm:presLayoutVars>
      </dgm:prSet>
      <dgm:spPr/>
      <dgm:t>
        <a:bodyPr/>
        <a:lstStyle/>
        <a:p>
          <a:endParaRPr lang="es-CO"/>
        </a:p>
      </dgm:t>
    </dgm:pt>
    <dgm:pt modelId="{6952FB02-088D-4C4A-B1E2-720C25DE09AC}" type="pres">
      <dgm:prSet presAssocID="{DFCE32DF-0969-44AE-8D4C-762930DAE07A}" presName="centerShape" presStyleLbl="node0" presStyleIdx="0" presStyleCnt="1"/>
      <dgm:spPr/>
      <dgm:t>
        <a:bodyPr/>
        <a:lstStyle/>
        <a:p>
          <a:endParaRPr lang="es-CO"/>
        </a:p>
      </dgm:t>
    </dgm:pt>
    <dgm:pt modelId="{91B03A67-ACAC-410E-BE2E-DC039D378BEE}" type="pres">
      <dgm:prSet presAssocID="{C1EC0005-8836-4C55-A300-535ABF3CCC44}" presName="Name9" presStyleLbl="parChTrans1D2" presStyleIdx="0" presStyleCnt="10"/>
      <dgm:spPr/>
      <dgm:t>
        <a:bodyPr/>
        <a:lstStyle/>
        <a:p>
          <a:endParaRPr lang="es-CO"/>
        </a:p>
      </dgm:t>
    </dgm:pt>
    <dgm:pt modelId="{D2DF254C-4DC4-4EC7-B29C-380613252BA0}" type="pres">
      <dgm:prSet presAssocID="{C1EC0005-8836-4C55-A300-535ABF3CCC44}" presName="connTx" presStyleLbl="parChTrans1D2" presStyleIdx="0" presStyleCnt="10"/>
      <dgm:spPr/>
      <dgm:t>
        <a:bodyPr/>
        <a:lstStyle/>
        <a:p>
          <a:endParaRPr lang="es-CO"/>
        </a:p>
      </dgm:t>
    </dgm:pt>
    <dgm:pt modelId="{CBFA0DFC-E669-4D8D-A990-FFA05F18017D}" type="pres">
      <dgm:prSet presAssocID="{0518AE66-65A1-4F06-B6D5-2759FA981894}" presName="node" presStyleLbl="node1" presStyleIdx="0" presStyleCnt="10" custScaleX="138083">
        <dgm:presLayoutVars>
          <dgm:bulletEnabled val="1"/>
        </dgm:presLayoutVars>
      </dgm:prSet>
      <dgm:spPr/>
      <dgm:t>
        <a:bodyPr/>
        <a:lstStyle/>
        <a:p>
          <a:endParaRPr lang="es-CO"/>
        </a:p>
      </dgm:t>
    </dgm:pt>
    <dgm:pt modelId="{591B2AA4-CB45-4A6F-8B59-61E3D65E4A59}" type="pres">
      <dgm:prSet presAssocID="{5673B077-9095-4A93-9907-254ED3CD56BF}" presName="Name9" presStyleLbl="parChTrans1D2" presStyleIdx="1" presStyleCnt="10"/>
      <dgm:spPr/>
      <dgm:t>
        <a:bodyPr/>
        <a:lstStyle/>
        <a:p>
          <a:endParaRPr lang="es-CO"/>
        </a:p>
      </dgm:t>
    </dgm:pt>
    <dgm:pt modelId="{54EF62CA-2E12-4BF3-A50F-0B344C706B25}" type="pres">
      <dgm:prSet presAssocID="{5673B077-9095-4A93-9907-254ED3CD56BF}" presName="connTx" presStyleLbl="parChTrans1D2" presStyleIdx="1" presStyleCnt="10"/>
      <dgm:spPr/>
      <dgm:t>
        <a:bodyPr/>
        <a:lstStyle/>
        <a:p>
          <a:endParaRPr lang="es-CO"/>
        </a:p>
      </dgm:t>
    </dgm:pt>
    <dgm:pt modelId="{2A0AB721-E79E-4143-B5A9-47094ED4B8A9}" type="pres">
      <dgm:prSet presAssocID="{CABD3B09-98EA-4C7E-A94F-5C0AFFE6A170}" presName="node" presStyleLbl="node1" presStyleIdx="1" presStyleCnt="10">
        <dgm:presLayoutVars>
          <dgm:bulletEnabled val="1"/>
        </dgm:presLayoutVars>
      </dgm:prSet>
      <dgm:spPr/>
      <dgm:t>
        <a:bodyPr/>
        <a:lstStyle/>
        <a:p>
          <a:endParaRPr lang="es-CO"/>
        </a:p>
      </dgm:t>
    </dgm:pt>
    <dgm:pt modelId="{BB9B140C-A467-413F-81EE-E9714CCAB477}" type="pres">
      <dgm:prSet presAssocID="{6D40A220-ED84-4C6C-B5C0-A9805B499AA6}" presName="Name9" presStyleLbl="parChTrans1D2" presStyleIdx="2" presStyleCnt="10"/>
      <dgm:spPr/>
      <dgm:t>
        <a:bodyPr/>
        <a:lstStyle/>
        <a:p>
          <a:endParaRPr lang="es-CO"/>
        </a:p>
      </dgm:t>
    </dgm:pt>
    <dgm:pt modelId="{7B85085E-CDB2-471D-95F9-3BFC22ECB5A0}" type="pres">
      <dgm:prSet presAssocID="{6D40A220-ED84-4C6C-B5C0-A9805B499AA6}" presName="connTx" presStyleLbl="parChTrans1D2" presStyleIdx="2" presStyleCnt="10"/>
      <dgm:spPr/>
      <dgm:t>
        <a:bodyPr/>
        <a:lstStyle/>
        <a:p>
          <a:endParaRPr lang="es-CO"/>
        </a:p>
      </dgm:t>
    </dgm:pt>
    <dgm:pt modelId="{BB887324-889D-4B21-812C-5E9675922E7A}" type="pres">
      <dgm:prSet presAssocID="{CBB6E382-82B3-4F86-80FF-EF60022E2C78}" presName="node" presStyleLbl="node1" presStyleIdx="2" presStyleCnt="10">
        <dgm:presLayoutVars>
          <dgm:bulletEnabled val="1"/>
        </dgm:presLayoutVars>
      </dgm:prSet>
      <dgm:spPr/>
      <dgm:t>
        <a:bodyPr/>
        <a:lstStyle/>
        <a:p>
          <a:endParaRPr lang="es-CO"/>
        </a:p>
      </dgm:t>
    </dgm:pt>
    <dgm:pt modelId="{2DE35C0A-93B8-4C10-B517-8E4EB046D3F4}" type="pres">
      <dgm:prSet presAssocID="{E9BC1E85-E764-434C-8A1A-7FC1CCED0C83}" presName="Name9" presStyleLbl="parChTrans1D2" presStyleIdx="3" presStyleCnt="10"/>
      <dgm:spPr/>
      <dgm:t>
        <a:bodyPr/>
        <a:lstStyle/>
        <a:p>
          <a:endParaRPr lang="es-CO"/>
        </a:p>
      </dgm:t>
    </dgm:pt>
    <dgm:pt modelId="{CFAE68A3-B09C-4261-9AE5-A80318405717}" type="pres">
      <dgm:prSet presAssocID="{E9BC1E85-E764-434C-8A1A-7FC1CCED0C83}" presName="connTx" presStyleLbl="parChTrans1D2" presStyleIdx="3" presStyleCnt="10"/>
      <dgm:spPr/>
      <dgm:t>
        <a:bodyPr/>
        <a:lstStyle/>
        <a:p>
          <a:endParaRPr lang="es-CO"/>
        </a:p>
      </dgm:t>
    </dgm:pt>
    <dgm:pt modelId="{A81EB2A1-6551-4F86-B185-7E7FCAD3D752}" type="pres">
      <dgm:prSet presAssocID="{0C68F2D6-F65A-4482-8AA0-6A21F4B7BC54}" presName="node" presStyleLbl="node1" presStyleIdx="3" presStyleCnt="10" custScaleX="128488">
        <dgm:presLayoutVars>
          <dgm:bulletEnabled val="1"/>
        </dgm:presLayoutVars>
      </dgm:prSet>
      <dgm:spPr/>
      <dgm:t>
        <a:bodyPr/>
        <a:lstStyle/>
        <a:p>
          <a:endParaRPr lang="es-CO"/>
        </a:p>
      </dgm:t>
    </dgm:pt>
    <dgm:pt modelId="{2CA572C9-1F11-4D93-8E2E-E90F607888A9}" type="pres">
      <dgm:prSet presAssocID="{5016DCEF-BFBB-4703-97E3-AE3584F6A3B9}" presName="Name9" presStyleLbl="parChTrans1D2" presStyleIdx="4" presStyleCnt="10"/>
      <dgm:spPr/>
      <dgm:t>
        <a:bodyPr/>
        <a:lstStyle/>
        <a:p>
          <a:endParaRPr lang="es-CO"/>
        </a:p>
      </dgm:t>
    </dgm:pt>
    <dgm:pt modelId="{485E5669-AC2A-475E-8CC2-688567415A61}" type="pres">
      <dgm:prSet presAssocID="{5016DCEF-BFBB-4703-97E3-AE3584F6A3B9}" presName="connTx" presStyleLbl="parChTrans1D2" presStyleIdx="4" presStyleCnt="10"/>
      <dgm:spPr/>
      <dgm:t>
        <a:bodyPr/>
        <a:lstStyle/>
        <a:p>
          <a:endParaRPr lang="es-CO"/>
        </a:p>
      </dgm:t>
    </dgm:pt>
    <dgm:pt modelId="{E19EC240-9F26-412C-9CD4-594FF85736E4}" type="pres">
      <dgm:prSet presAssocID="{7DBA53AA-CCAA-42A2-9727-E64239F0C709}" presName="node" presStyleLbl="node1" presStyleIdx="4" presStyleCnt="10" custScaleX="124110">
        <dgm:presLayoutVars>
          <dgm:bulletEnabled val="1"/>
        </dgm:presLayoutVars>
      </dgm:prSet>
      <dgm:spPr/>
      <dgm:t>
        <a:bodyPr/>
        <a:lstStyle/>
        <a:p>
          <a:endParaRPr lang="es-CO"/>
        </a:p>
      </dgm:t>
    </dgm:pt>
    <dgm:pt modelId="{075A3D10-3877-49F5-84AB-3818EE4E7187}" type="pres">
      <dgm:prSet presAssocID="{DF2A99F8-DAC9-4681-9B79-B865C39BAB17}" presName="Name9" presStyleLbl="parChTrans1D2" presStyleIdx="5" presStyleCnt="10"/>
      <dgm:spPr/>
      <dgm:t>
        <a:bodyPr/>
        <a:lstStyle/>
        <a:p>
          <a:endParaRPr lang="es-CO"/>
        </a:p>
      </dgm:t>
    </dgm:pt>
    <dgm:pt modelId="{3ACA7E33-0EEE-42FB-9998-48260C2D4956}" type="pres">
      <dgm:prSet presAssocID="{DF2A99F8-DAC9-4681-9B79-B865C39BAB17}" presName="connTx" presStyleLbl="parChTrans1D2" presStyleIdx="5" presStyleCnt="10"/>
      <dgm:spPr/>
      <dgm:t>
        <a:bodyPr/>
        <a:lstStyle/>
        <a:p>
          <a:endParaRPr lang="es-CO"/>
        </a:p>
      </dgm:t>
    </dgm:pt>
    <dgm:pt modelId="{A73D0C97-E20B-4821-9E3B-A9FE4B3051B3}" type="pres">
      <dgm:prSet presAssocID="{C0C2A541-4867-4EBB-AE9D-E377A1977CF3}" presName="node" presStyleLbl="node1" presStyleIdx="5" presStyleCnt="10" custScaleX="135615">
        <dgm:presLayoutVars>
          <dgm:bulletEnabled val="1"/>
        </dgm:presLayoutVars>
      </dgm:prSet>
      <dgm:spPr/>
      <dgm:t>
        <a:bodyPr/>
        <a:lstStyle/>
        <a:p>
          <a:endParaRPr lang="es-CO"/>
        </a:p>
      </dgm:t>
    </dgm:pt>
    <dgm:pt modelId="{8EC2806A-9188-4FE9-8454-8024653E49A7}" type="pres">
      <dgm:prSet presAssocID="{099D8C93-01D6-47DA-AC00-7B8AC1465EBE}" presName="Name9" presStyleLbl="parChTrans1D2" presStyleIdx="6" presStyleCnt="10"/>
      <dgm:spPr/>
      <dgm:t>
        <a:bodyPr/>
        <a:lstStyle/>
        <a:p>
          <a:endParaRPr lang="es-CO"/>
        </a:p>
      </dgm:t>
    </dgm:pt>
    <dgm:pt modelId="{C5637F9D-023A-4F27-8D75-58F65DEE8AAA}" type="pres">
      <dgm:prSet presAssocID="{099D8C93-01D6-47DA-AC00-7B8AC1465EBE}" presName="connTx" presStyleLbl="parChTrans1D2" presStyleIdx="6" presStyleCnt="10"/>
      <dgm:spPr/>
      <dgm:t>
        <a:bodyPr/>
        <a:lstStyle/>
        <a:p>
          <a:endParaRPr lang="es-CO"/>
        </a:p>
      </dgm:t>
    </dgm:pt>
    <dgm:pt modelId="{008284C9-28FE-434B-A378-B7019037886D}" type="pres">
      <dgm:prSet presAssocID="{EA70F937-E184-40E4-BC7B-6998377C263E}" presName="node" presStyleLbl="node1" presStyleIdx="6" presStyleCnt="10" custScaleX="145983">
        <dgm:presLayoutVars>
          <dgm:bulletEnabled val="1"/>
        </dgm:presLayoutVars>
      </dgm:prSet>
      <dgm:spPr/>
      <dgm:t>
        <a:bodyPr/>
        <a:lstStyle/>
        <a:p>
          <a:endParaRPr lang="es-CO"/>
        </a:p>
      </dgm:t>
    </dgm:pt>
    <dgm:pt modelId="{779FF862-FAB3-4AB0-A213-9E67B02A1E79}" type="pres">
      <dgm:prSet presAssocID="{9576EBE9-0D8A-465C-9F49-EB0FDD3B141A}" presName="Name9" presStyleLbl="parChTrans1D2" presStyleIdx="7" presStyleCnt="10"/>
      <dgm:spPr/>
      <dgm:t>
        <a:bodyPr/>
        <a:lstStyle/>
        <a:p>
          <a:endParaRPr lang="es-CO"/>
        </a:p>
      </dgm:t>
    </dgm:pt>
    <dgm:pt modelId="{84A911FA-89EC-4110-8E28-707F67E75BFA}" type="pres">
      <dgm:prSet presAssocID="{9576EBE9-0D8A-465C-9F49-EB0FDD3B141A}" presName="connTx" presStyleLbl="parChTrans1D2" presStyleIdx="7" presStyleCnt="10"/>
      <dgm:spPr/>
      <dgm:t>
        <a:bodyPr/>
        <a:lstStyle/>
        <a:p>
          <a:endParaRPr lang="es-CO"/>
        </a:p>
      </dgm:t>
    </dgm:pt>
    <dgm:pt modelId="{F1BD1149-A968-44E6-9823-C78F06D90EC7}" type="pres">
      <dgm:prSet presAssocID="{353DBD43-6C2E-41AE-BC5A-01ADA678D9F9}" presName="node" presStyleLbl="node1" presStyleIdx="7" presStyleCnt="10" custScaleX="158550">
        <dgm:presLayoutVars>
          <dgm:bulletEnabled val="1"/>
        </dgm:presLayoutVars>
      </dgm:prSet>
      <dgm:spPr/>
      <dgm:t>
        <a:bodyPr/>
        <a:lstStyle/>
        <a:p>
          <a:endParaRPr lang="es-CO"/>
        </a:p>
      </dgm:t>
    </dgm:pt>
    <dgm:pt modelId="{DB84AB8C-253B-4759-9999-5F834854157D}" type="pres">
      <dgm:prSet presAssocID="{3A4FE033-4847-4083-98C2-8B8306AD2704}" presName="Name9" presStyleLbl="parChTrans1D2" presStyleIdx="8" presStyleCnt="10"/>
      <dgm:spPr/>
      <dgm:t>
        <a:bodyPr/>
        <a:lstStyle/>
        <a:p>
          <a:endParaRPr lang="es-CO"/>
        </a:p>
      </dgm:t>
    </dgm:pt>
    <dgm:pt modelId="{84262491-1283-493B-82C2-E1226AEC0547}" type="pres">
      <dgm:prSet presAssocID="{3A4FE033-4847-4083-98C2-8B8306AD2704}" presName="connTx" presStyleLbl="parChTrans1D2" presStyleIdx="8" presStyleCnt="10"/>
      <dgm:spPr/>
      <dgm:t>
        <a:bodyPr/>
        <a:lstStyle/>
        <a:p>
          <a:endParaRPr lang="es-CO"/>
        </a:p>
      </dgm:t>
    </dgm:pt>
    <dgm:pt modelId="{0E0C4350-7705-4A12-9981-ED23D9CC9467}" type="pres">
      <dgm:prSet presAssocID="{367FE454-E5D4-49E1-A995-FAC557A5D65E}" presName="node" presStyleLbl="node1" presStyleIdx="8" presStyleCnt="10" custScaleX="144866">
        <dgm:presLayoutVars>
          <dgm:bulletEnabled val="1"/>
        </dgm:presLayoutVars>
      </dgm:prSet>
      <dgm:spPr/>
      <dgm:t>
        <a:bodyPr/>
        <a:lstStyle/>
        <a:p>
          <a:endParaRPr lang="es-CO"/>
        </a:p>
      </dgm:t>
    </dgm:pt>
    <dgm:pt modelId="{D4F0AE59-8514-403A-A244-3A53371CA9BF}" type="pres">
      <dgm:prSet presAssocID="{EDAC8397-1EEA-42B7-8D4C-053639ABA79F}" presName="Name9" presStyleLbl="parChTrans1D2" presStyleIdx="9" presStyleCnt="10"/>
      <dgm:spPr/>
      <dgm:t>
        <a:bodyPr/>
        <a:lstStyle/>
        <a:p>
          <a:endParaRPr lang="es-CO"/>
        </a:p>
      </dgm:t>
    </dgm:pt>
    <dgm:pt modelId="{9B8359FA-A6A1-48B1-8D42-6B4F17AACE57}" type="pres">
      <dgm:prSet presAssocID="{EDAC8397-1EEA-42B7-8D4C-053639ABA79F}" presName="connTx" presStyleLbl="parChTrans1D2" presStyleIdx="9" presStyleCnt="10"/>
      <dgm:spPr/>
      <dgm:t>
        <a:bodyPr/>
        <a:lstStyle/>
        <a:p>
          <a:endParaRPr lang="es-CO"/>
        </a:p>
      </dgm:t>
    </dgm:pt>
    <dgm:pt modelId="{6C79AD2C-A1A9-47D8-886A-2120929CF4CC}" type="pres">
      <dgm:prSet presAssocID="{28703833-F2CA-4768-AC38-13E4F6C2D7D8}" presName="node" presStyleLbl="node1" presStyleIdx="9" presStyleCnt="10" custScaleX="127364">
        <dgm:presLayoutVars>
          <dgm:bulletEnabled val="1"/>
        </dgm:presLayoutVars>
      </dgm:prSet>
      <dgm:spPr/>
      <dgm:t>
        <a:bodyPr/>
        <a:lstStyle/>
        <a:p>
          <a:endParaRPr lang="es-CO"/>
        </a:p>
      </dgm:t>
    </dgm:pt>
  </dgm:ptLst>
  <dgm:cxnLst>
    <dgm:cxn modelId="{641A4365-0462-4560-8EDE-AE34DE3B82B7}" type="presOf" srcId="{3A4FE033-4847-4083-98C2-8B8306AD2704}" destId="{84262491-1283-493B-82C2-E1226AEC0547}" srcOrd="1" destOrd="0" presId="urn:microsoft.com/office/officeart/2005/8/layout/radial1"/>
    <dgm:cxn modelId="{5CA4DDBE-1CAC-4055-805D-EDDBFBDAF8B5}" type="presOf" srcId="{EDAC8397-1EEA-42B7-8D4C-053639ABA79F}" destId="{9B8359FA-A6A1-48B1-8D42-6B4F17AACE57}" srcOrd="1" destOrd="0" presId="urn:microsoft.com/office/officeart/2005/8/layout/radial1"/>
    <dgm:cxn modelId="{8B498BC7-83A5-48F5-9BD9-D9CD6F3A8753}" srcId="{DFCE32DF-0969-44AE-8D4C-762930DAE07A}" destId="{EA70F937-E184-40E4-BC7B-6998377C263E}" srcOrd="6" destOrd="0" parTransId="{099D8C93-01D6-47DA-AC00-7B8AC1465EBE}" sibTransId="{47F59830-4E31-4A5E-932C-B6FE2AB97836}"/>
    <dgm:cxn modelId="{004D6F09-4393-4306-8D82-39947D3323FF}" type="presOf" srcId="{9576EBE9-0D8A-465C-9F49-EB0FDD3B141A}" destId="{84A911FA-89EC-4110-8E28-707F67E75BFA}" srcOrd="1" destOrd="0" presId="urn:microsoft.com/office/officeart/2005/8/layout/radial1"/>
    <dgm:cxn modelId="{29F173D3-03F2-45D5-99ED-2812892222A4}" srcId="{DFCE32DF-0969-44AE-8D4C-762930DAE07A}" destId="{7DBA53AA-CCAA-42A2-9727-E64239F0C709}" srcOrd="4" destOrd="0" parTransId="{5016DCEF-BFBB-4703-97E3-AE3584F6A3B9}" sibTransId="{78BB979D-831C-4A97-810A-810B70F45B6E}"/>
    <dgm:cxn modelId="{2E8A2C5A-CF40-44BA-885C-94D74BE7BDB6}" type="presOf" srcId="{367FE454-E5D4-49E1-A995-FAC557A5D65E}" destId="{0E0C4350-7705-4A12-9981-ED23D9CC9467}" srcOrd="0" destOrd="0" presId="urn:microsoft.com/office/officeart/2005/8/layout/radial1"/>
    <dgm:cxn modelId="{A6669FC7-1E85-49A3-944B-DCAC7262B230}" type="presOf" srcId="{CABD3B09-98EA-4C7E-A94F-5C0AFFE6A170}" destId="{2A0AB721-E79E-4143-B5A9-47094ED4B8A9}" srcOrd="0" destOrd="0" presId="urn:microsoft.com/office/officeart/2005/8/layout/radial1"/>
    <dgm:cxn modelId="{18F4B4D6-1571-4118-BA59-B07C2EC3AF08}" type="presOf" srcId="{EA70F937-E184-40E4-BC7B-6998377C263E}" destId="{008284C9-28FE-434B-A378-B7019037886D}" srcOrd="0" destOrd="0" presId="urn:microsoft.com/office/officeart/2005/8/layout/radial1"/>
    <dgm:cxn modelId="{A3E130CA-0A2B-489F-8E47-4D0B8AA28AA7}" type="presOf" srcId="{0518AE66-65A1-4F06-B6D5-2759FA981894}" destId="{CBFA0DFC-E669-4D8D-A990-FFA05F18017D}" srcOrd="0" destOrd="0" presId="urn:microsoft.com/office/officeart/2005/8/layout/radial1"/>
    <dgm:cxn modelId="{9DA4FB23-C94E-4306-92B1-457BC9402B58}" type="presOf" srcId="{6D40A220-ED84-4C6C-B5C0-A9805B499AA6}" destId="{BB9B140C-A467-413F-81EE-E9714CCAB477}" srcOrd="0" destOrd="0" presId="urn:microsoft.com/office/officeart/2005/8/layout/radial1"/>
    <dgm:cxn modelId="{D428F3E3-712E-415E-9CA5-FD42CA89A8E8}" type="presOf" srcId="{5673B077-9095-4A93-9907-254ED3CD56BF}" destId="{54EF62CA-2E12-4BF3-A50F-0B344C706B25}" srcOrd="1" destOrd="0" presId="urn:microsoft.com/office/officeart/2005/8/layout/radial1"/>
    <dgm:cxn modelId="{09A21D22-C2DE-4D7E-946C-4F576ADD492D}" type="presOf" srcId="{5016DCEF-BFBB-4703-97E3-AE3584F6A3B9}" destId="{2CA572C9-1F11-4D93-8E2E-E90F607888A9}" srcOrd="0" destOrd="0" presId="urn:microsoft.com/office/officeart/2005/8/layout/radial1"/>
    <dgm:cxn modelId="{F932C360-95D0-4A6A-8CDF-91357EA45885}" type="presOf" srcId="{3A4FE033-4847-4083-98C2-8B8306AD2704}" destId="{DB84AB8C-253B-4759-9999-5F834854157D}" srcOrd="0" destOrd="0" presId="urn:microsoft.com/office/officeart/2005/8/layout/radial1"/>
    <dgm:cxn modelId="{6AF98A2E-A3F2-434A-8F84-1E998ECCEEBD}" type="presOf" srcId="{7DBA53AA-CCAA-42A2-9727-E64239F0C709}" destId="{E19EC240-9F26-412C-9CD4-594FF85736E4}" srcOrd="0" destOrd="0" presId="urn:microsoft.com/office/officeart/2005/8/layout/radial1"/>
    <dgm:cxn modelId="{5AA8F37C-0DE0-4481-9523-D93ABDC73898}" type="presOf" srcId="{5673B077-9095-4A93-9907-254ED3CD56BF}" destId="{591B2AA4-CB45-4A6F-8B59-61E3D65E4A59}" srcOrd="0" destOrd="0" presId="urn:microsoft.com/office/officeart/2005/8/layout/radial1"/>
    <dgm:cxn modelId="{2AAEA03D-ED2B-4620-BEEF-032CA4A9A32C}" type="presOf" srcId="{353DBD43-6C2E-41AE-BC5A-01ADA678D9F9}" destId="{F1BD1149-A968-44E6-9823-C78F06D90EC7}" srcOrd="0" destOrd="0" presId="urn:microsoft.com/office/officeart/2005/8/layout/radial1"/>
    <dgm:cxn modelId="{3F874904-C83D-4A0B-A9C2-271AD66E625F}" type="presOf" srcId="{EDAC8397-1EEA-42B7-8D4C-053639ABA79F}" destId="{D4F0AE59-8514-403A-A244-3A53371CA9BF}" srcOrd="0" destOrd="0" presId="urn:microsoft.com/office/officeart/2005/8/layout/radial1"/>
    <dgm:cxn modelId="{947730B6-4F4B-4E3D-B169-7876022E9C1F}" srcId="{DFCE32DF-0969-44AE-8D4C-762930DAE07A}" destId="{28703833-F2CA-4768-AC38-13E4F6C2D7D8}" srcOrd="9" destOrd="0" parTransId="{EDAC8397-1EEA-42B7-8D4C-053639ABA79F}" sibTransId="{8E36A15A-5836-45B9-9719-DDFE3E20883E}"/>
    <dgm:cxn modelId="{0F58C5D4-85B5-4E4F-BA1E-50581A04DF7B}" type="presOf" srcId="{5016DCEF-BFBB-4703-97E3-AE3584F6A3B9}" destId="{485E5669-AC2A-475E-8CC2-688567415A61}" srcOrd="1" destOrd="0" presId="urn:microsoft.com/office/officeart/2005/8/layout/radial1"/>
    <dgm:cxn modelId="{38635B95-9520-45E7-A31A-A80C8692E87A}" type="presOf" srcId="{28703833-F2CA-4768-AC38-13E4F6C2D7D8}" destId="{6C79AD2C-A1A9-47D8-886A-2120929CF4CC}" srcOrd="0" destOrd="0" presId="urn:microsoft.com/office/officeart/2005/8/layout/radial1"/>
    <dgm:cxn modelId="{4B80F35D-7F36-42F5-9E79-3F52D9E8328E}" type="presOf" srcId="{DF2A99F8-DAC9-4681-9B79-B865C39BAB17}" destId="{3ACA7E33-0EEE-42FB-9998-48260C2D4956}" srcOrd="1" destOrd="0" presId="urn:microsoft.com/office/officeart/2005/8/layout/radial1"/>
    <dgm:cxn modelId="{665F1427-26E6-4E50-809A-6FD316F7B223}" type="presOf" srcId="{CBB6E382-82B3-4F86-80FF-EF60022E2C78}" destId="{BB887324-889D-4B21-812C-5E9675922E7A}" srcOrd="0" destOrd="0" presId="urn:microsoft.com/office/officeart/2005/8/layout/radial1"/>
    <dgm:cxn modelId="{637FAEAE-E174-4FDC-8452-48A0F9D3F5AE}" type="presOf" srcId="{C0C2A541-4867-4EBB-AE9D-E377A1977CF3}" destId="{A73D0C97-E20B-4821-9E3B-A9FE4B3051B3}" srcOrd="0" destOrd="0" presId="urn:microsoft.com/office/officeart/2005/8/layout/radial1"/>
    <dgm:cxn modelId="{76024629-4B9D-4DE2-BF12-6C8145E2CB59}" type="presOf" srcId="{E9BC1E85-E764-434C-8A1A-7FC1CCED0C83}" destId="{CFAE68A3-B09C-4261-9AE5-A80318405717}" srcOrd="1" destOrd="0" presId="urn:microsoft.com/office/officeart/2005/8/layout/radial1"/>
    <dgm:cxn modelId="{4EDD048C-FCB8-4F9D-B6E7-6B9BCAB391D9}" type="presOf" srcId="{C1EC0005-8836-4C55-A300-535ABF3CCC44}" destId="{91B03A67-ACAC-410E-BE2E-DC039D378BEE}" srcOrd="0" destOrd="0" presId="urn:microsoft.com/office/officeart/2005/8/layout/radial1"/>
    <dgm:cxn modelId="{F2857739-7B12-4B66-AAA0-A8679AEA4EC2}" type="presOf" srcId="{099D8C93-01D6-47DA-AC00-7B8AC1465EBE}" destId="{8EC2806A-9188-4FE9-8454-8024653E49A7}" srcOrd="0" destOrd="0" presId="urn:microsoft.com/office/officeart/2005/8/layout/radial1"/>
    <dgm:cxn modelId="{30CD9896-AD63-461B-920B-2831F987FC7A}" srcId="{DFCE32DF-0969-44AE-8D4C-762930DAE07A}" destId="{CBB6E382-82B3-4F86-80FF-EF60022E2C78}" srcOrd="2" destOrd="0" parTransId="{6D40A220-ED84-4C6C-B5C0-A9805B499AA6}" sibTransId="{294CEACA-A352-4187-BAE2-F0485A4A7D6F}"/>
    <dgm:cxn modelId="{FB2539CB-FF3D-4520-A9A6-D53E76250E3B}" type="presOf" srcId="{6D40A220-ED84-4C6C-B5C0-A9805B499AA6}" destId="{7B85085E-CDB2-471D-95F9-3BFC22ECB5A0}" srcOrd="1" destOrd="0" presId="urn:microsoft.com/office/officeart/2005/8/layout/radial1"/>
    <dgm:cxn modelId="{ED97FB0C-B3B4-470E-9E58-64377CE630E9}" type="presOf" srcId="{C1EC0005-8836-4C55-A300-535ABF3CCC44}" destId="{D2DF254C-4DC4-4EC7-B29C-380613252BA0}" srcOrd="1" destOrd="0" presId="urn:microsoft.com/office/officeart/2005/8/layout/radial1"/>
    <dgm:cxn modelId="{06F6A761-5B2A-4FD1-BA0E-7AEA527D7340}" srcId="{DFCE32DF-0969-44AE-8D4C-762930DAE07A}" destId="{353DBD43-6C2E-41AE-BC5A-01ADA678D9F9}" srcOrd="7" destOrd="0" parTransId="{9576EBE9-0D8A-465C-9F49-EB0FDD3B141A}" sibTransId="{ADE9F1D1-7878-49B5-A8FB-2C477C62A639}"/>
    <dgm:cxn modelId="{C6860E2F-CB85-4009-AF07-DEF808896268}" type="presOf" srcId="{E9BC1E85-E764-434C-8A1A-7FC1CCED0C83}" destId="{2DE35C0A-93B8-4C10-B517-8E4EB046D3F4}" srcOrd="0" destOrd="0" presId="urn:microsoft.com/office/officeart/2005/8/layout/radial1"/>
    <dgm:cxn modelId="{66792798-1A14-4578-9F8D-6375555BCCBA}" srcId="{DFCE32DF-0969-44AE-8D4C-762930DAE07A}" destId="{0518AE66-65A1-4F06-B6D5-2759FA981894}" srcOrd="0" destOrd="0" parTransId="{C1EC0005-8836-4C55-A300-535ABF3CCC44}" sibTransId="{10B7D454-B603-4DB2-BCF4-C961D76BDCE7}"/>
    <dgm:cxn modelId="{A5361F1A-B223-482A-A46A-0B8B6B0C7049}" srcId="{DFCE32DF-0969-44AE-8D4C-762930DAE07A}" destId="{CABD3B09-98EA-4C7E-A94F-5C0AFFE6A170}" srcOrd="1" destOrd="0" parTransId="{5673B077-9095-4A93-9907-254ED3CD56BF}" sibTransId="{D2899051-7187-4D42-AD8E-39656CE8A87D}"/>
    <dgm:cxn modelId="{73CE4931-D2BE-4EE6-8F1B-12B2671F5E15}" type="presOf" srcId="{0C68F2D6-F65A-4482-8AA0-6A21F4B7BC54}" destId="{A81EB2A1-6551-4F86-B185-7E7FCAD3D752}" srcOrd="0" destOrd="0" presId="urn:microsoft.com/office/officeart/2005/8/layout/radial1"/>
    <dgm:cxn modelId="{37997DAC-ED50-41B1-873A-A61F4CE0EB35}" srcId="{DFCE32DF-0969-44AE-8D4C-762930DAE07A}" destId="{367FE454-E5D4-49E1-A995-FAC557A5D65E}" srcOrd="8" destOrd="0" parTransId="{3A4FE033-4847-4083-98C2-8B8306AD2704}" sibTransId="{A04E8501-8DC6-4371-924F-1247A355ABF0}"/>
    <dgm:cxn modelId="{B3BFAC4F-4EB1-479F-A4AC-6F23C7035622}" type="presOf" srcId="{9576EBE9-0D8A-465C-9F49-EB0FDD3B141A}" destId="{779FF862-FAB3-4AB0-A213-9E67B02A1E79}" srcOrd="0" destOrd="0" presId="urn:microsoft.com/office/officeart/2005/8/layout/radial1"/>
    <dgm:cxn modelId="{97A04916-7DFC-465A-8959-B2BBE2877D8C}" type="presOf" srcId="{DF2A99F8-DAC9-4681-9B79-B865C39BAB17}" destId="{075A3D10-3877-49F5-84AB-3818EE4E7187}" srcOrd="0" destOrd="0" presId="urn:microsoft.com/office/officeart/2005/8/layout/radial1"/>
    <dgm:cxn modelId="{85408B95-226C-4E8D-8272-DC570C1BBEC6}" srcId="{8BFAA9DA-7C90-463A-B84D-EAEEB471A789}" destId="{DFCE32DF-0969-44AE-8D4C-762930DAE07A}" srcOrd="0" destOrd="0" parTransId="{640F26F9-3888-4D34-92C8-74310AF77B07}" sibTransId="{B48253E8-1A59-421F-9135-0B16E78B8529}"/>
    <dgm:cxn modelId="{49719458-15D9-48A0-B3BC-514C8A8EDD3A}" type="presOf" srcId="{8BFAA9DA-7C90-463A-B84D-EAEEB471A789}" destId="{6BEBD062-CA37-446B-88DE-4DC614294396}" srcOrd="0" destOrd="0" presId="urn:microsoft.com/office/officeart/2005/8/layout/radial1"/>
    <dgm:cxn modelId="{7E5CC067-35D6-49C7-B97E-BD7E07C6C751}" type="presOf" srcId="{DFCE32DF-0969-44AE-8D4C-762930DAE07A}" destId="{6952FB02-088D-4C4A-B1E2-720C25DE09AC}" srcOrd="0" destOrd="0" presId="urn:microsoft.com/office/officeart/2005/8/layout/radial1"/>
    <dgm:cxn modelId="{44196C2B-3DE0-4AB7-8600-5362B15AD83E}" srcId="{DFCE32DF-0969-44AE-8D4C-762930DAE07A}" destId="{0C68F2D6-F65A-4482-8AA0-6A21F4B7BC54}" srcOrd="3" destOrd="0" parTransId="{E9BC1E85-E764-434C-8A1A-7FC1CCED0C83}" sibTransId="{BBC0B79C-8E95-4561-8D06-83F96C75CFD0}"/>
    <dgm:cxn modelId="{40E6F0B1-9CC0-4780-8AAC-CF32A094898A}" type="presOf" srcId="{099D8C93-01D6-47DA-AC00-7B8AC1465EBE}" destId="{C5637F9D-023A-4F27-8D75-58F65DEE8AAA}" srcOrd="1" destOrd="0" presId="urn:microsoft.com/office/officeart/2005/8/layout/radial1"/>
    <dgm:cxn modelId="{A12A4FFD-4B49-44F6-97BB-EB6F6B884516}" srcId="{DFCE32DF-0969-44AE-8D4C-762930DAE07A}" destId="{C0C2A541-4867-4EBB-AE9D-E377A1977CF3}" srcOrd="5" destOrd="0" parTransId="{DF2A99F8-DAC9-4681-9B79-B865C39BAB17}" sibTransId="{50455003-A5D9-4C62-8A96-C206AB0530B8}"/>
    <dgm:cxn modelId="{3CDA290C-0274-4E5F-AF6D-A8F17D0A8FD5}" type="presParOf" srcId="{6BEBD062-CA37-446B-88DE-4DC614294396}" destId="{6952FB02-088D-4C4A-B1E2-720C25DE09AC}" srcOrd="0" destOrd="0" presId="urn:microsoft.com/office/officeart/2005/8/layout/radial1"/>
    <dgm:cxn modelId="{0FC0EA2C-A130-4FB3-B7B9-26727841E374}" type="presParOf" srcId="{6BEBD062-CA37-446B-88DE-4DC614294396}" destId="{91B03A67-ACAC-410E-BE2E-DC039D378BEE}" srcOrd="1" destOrd="0" presId="urn:microsoft.com/office/officeart/2005/8/layout/radial1"/>
    <dgm:cxn modelId="{E4363719-E168-4ACF-8032-463A33DE1109}" type="presParOf" srcId="{91B03A67-ACAC-410E-BE2E-DC039D378BEE}" destId="{D2DF254C-4DC4-4EC7-B29C-380613252BA0}" srcOrd="0" destOrd="0" presId="urn:microsoft.com/office/officeart/2005/8/layout/radial1"/>
    <dgm:cxn modelId="{13E5BE84-90D4-43F6-83F4-47314D3F4CD5}" type="presParOf" srcId="{6BEBD062-CA37-446B-88DE-4DC614294396}" destId="{CBFA0DFC-E669-4D8D-A990-FFA05F18017D}" srcOrd="2" destOrd="0" presId="urn:microsoft.com/office/officeart/2005/8/layout/radial1"/>
    <dgm:cxn modelId="{128DBD92-F919-494E-B39A-6F12F13B2ACE}" type="presParOf" srcId="{6BEBD062-CA37-446B-88DE-4DC614294396}" destId="{591B2AA4-CB45-4A6F-8B59-61E3D65E4A59}" srcOrd="3" destOrd="0" presId="urn:microsoft.com/office/officeart/2005/8/layout/radial1"/>
    <dgm:cxn modelId="{535DA1E4-D165-46E5-B9F1-916CB10E0003}" type="presParOf" srcId="{591B2AA4-CB45-4A6F-8B59-61E3D65E4A59}" destId="{54EF62CA-2E12-4BF3-A50F-0B344C706B25}" srcOrd="0" destOrd="0" presId="urn:microsoft.com/office/officeart/2005/8/layout/radial1"/>
    <dgm:cxn modelId="{0763C2D9-EC35-42CC-A7C7-FDB0F7B0F900}" type="presParOf" srcId="{6BEBD062-CA37-446B-88DE-4DC614294396}" destId="{2A0AB721-E79E-4143-B5A9-47094ED4B8A9}" srcOrd="4" destOrd="0" presId="urn:microsoft.com/office/officeart/2005/8/layout/radial1"/>
    <dgm:cxn modelId="{CFD8644F-E5FE-4082-99D5-91A547568B28}" type="presParOf" srcId="{6BEBD062-CA37-446B-88DE-4DC614294396}" destId="{BB9B140C-A467-413F-81EE-E9714CCAB477}" srcOrd="5" destOrd="0" presId="urn:microsoft.com/office/officeart/2005/8/layout/radial1"/>
    <dgm:cxn modelId="{4CC09057-7EC5-4BB6-A875-FF5A285F41F5}" type="presParOf" srcId="{BB9B140C-A467-413F-81EE-E9714CCAB477}" destId="{7B85085E-CDB2-471D-95F9-3BFC22ECB5A0}" srcOrd="0" destOrd="0" presId="urn:microsoft.com/office/officeart/2005/8/layout/radial1"/>
    <dgm:cxn modelId="{45E9F7A9-AAF3-4977-A8D6-250CA917BE63}" type="presParOf" srcId="{6BEBD062-CA37-446B-88DE-4DC614294396}" destId="{BB887324-889D-4B21-812C-5E9675922E7A}" srcOrd="6" destOrd="0" presId="urn:microsoft.com/office/officeart/2005/8/layout/radial1"/>
    <dgm:cxn modelId="{BC7B718E-4490-45A7-BDDE-739077B1ED50}" type="presParOf" srcId="{6BEBD062-CA37-446B-88DE-4DC614294396}" destId="{2DE35C0A-93B8-4C10-B517-8E4EB046D3F4}" srcOrd="7" destOrd="0" presId="urn:microsoft.com/office/officeart/2005/8/layout/radial1"/>
    <dgm:cxn modelId="{864F6D17-F337-4878-924A-83FF8F527593}" type="presParOf" srcId="{2DE35C0A-93B8-4C10-B517-8E4EB046D3F4}" destId="{CFAE68A3-B09C-4261-9AE5-A80318405717}" srcOrd="0" destOrd="0" presId="urn:microsoft.com/office/officeart/2005/8/layout/radial1"/>
    <dgm:cxn modelId="{F5ED9062-7A6D-458E-B71D-F8EEB4DDBED7}" type="presParOf" srcId="{6BEBD062-CA37-446B-88DE-4DC614294396}" destId="{A81EB2A1-6551-4F86-B185-7E7FCAD3D752}" srcOrd="8" destOrd="0" presId="urn:microsoft.com/office/officeart/2005/8/layout/radial1"/>
    <dgm:cxn modelId="{7120164F-CB5C-433E-8835-2402146E9499}" type="presParOf" srcId="{6BEBD062-CA37-446B-88DE-4DC614294396}" destId="{2CA572C9-1F11-4D93-8E2E-E90F607888A9}" srcOrd="9" destOrd="0" presId="urn:microsoft.com/office/officeart/2005/8/layout/radial1"/>
    <dgm:cxn modelId="{C3427C9F-DED3-4682-B64A-DD49B2148C4D}" type="presParOf" srcId="{2CA572C9-1F11-4D93-8E2E-E90F607888A9}" destId="{485E5669-AC2A-475E-8CC2-688567415A61}" srcOrd="0" destOrd="0" presId="urn:microsoft.com/office/officeart/2005/8/layout/radial1"/>
    <dgm:cxn modelId="{E91EDE56-D375-460B-9F51-853ECC85D130}" type="presParOf" srcId="{6BEBD062-CA37-446B-88DE-4DC614294396}" destId="{E19EC240-9F26-412C-9CD4-594FF85736E4}" srcOrd="10" destOrd="0" presId="urn:microsoft.com/office/officeart/2005/8/layout/radial1"/>
    <dgm:cxn modelId="{1DA7D5B7-239A-4B47-84F2-ACDE752B1C62}" type="presParOf" srcId="{6BEBD062-CA37-446B-88DE-4DC614294396}" destId="{075A3D10-3877-49F5-84AB-3818EE4E7187}" srcOrd="11" destOrd="0" presId="urn:microsoft.com/office/officeart/2005/8/layout/radial1"/>
    <dgm:cxn modelId="{B9F4D7A1-5535-4ACD-83AE-08013F5AB652}" type="presParOf" srcId="{075A3D10-3877-49F5-84AB-3818EE4E7187}" destId="{3ACA7E33-0EEE-42FB-9998-48260C2D4956}" srcOrd="0" destOrd="0" presId="urn:microsoft.com/office/officeart/2005/8/layout/radial1"/>
    <dgm:cxn modelId="{C5FBCF76-5F6B-4213-A8D5-5AA1D5219EDB}" type="presParOf" srcId="{6BEBD062-CA37-446B-88DE-4DC614294396}" destId="{A73D0C97-E20B-4821-9E3B-A9FE4B3051B3}" srcOrd="12" destOrd="0" presId="urn:microsoft.com/office/officeart/2005/8/layout/radial1"/>
    <dgm:cxn modelId="{31A7C45C-51C8-4B33-A1F9-37E757AB68BF}" type="presParOf" srcId="{6BEBD062-CA37-446B-88DE-4DC614294396}" destId="{8EC2806A-9188-4FE9-8454-8024653E49A7}" srcOrd="13" destOrd="0" presId="urn:microsoft.com/office/officeart/2005/8/layout/radial1"/>
    <dgm:cxn modelId="{90584D1B-EC3A-4749-9C68-1C7D7BB37768}" type="presParOf" srcId="{8EC2806A-9188-4FE9-8454-8024653E49A7}" destId="{C5637F9D-023A-4F27-8D75-58F65DEE8AAA}" srcOrd="0" destOrd="0" presId="urn:microsoft.com/office/officeart/2005/8/layout/radial1"/>
    <dgm:cxn modelId="{5E1B16FA-CBAB-49F2-B7CD-05892DCDBA1F}" type="presParOf" srcId="{6BEBD062-CA37-446B-88DE-4DC614294396}" destId="{008284C9-28FE-434B-A378-B7019037886D}" srcOrd="14" destOrd="0" presId="urn:microsoft.com/office/officeart/2005/8/layout/radial1"/>
    <dgm:cxn modelId="{54261DAF-E407-46E4-A0EE-3E778A4DC298}" type="presParOf" srcId="{6BEBD062-CA37-446B-88DE-4DC614294396}" destId="{779FF862-FAB3-4AB0-A213-9E67B02A1E79}" srcOrd="15" destOrd="0" presId="urn:microsoft.com/office/officeart/2005/8/layout/radial1"/>
    <dgm:cxn modelId="{AD7C3B5B-BB7A-4116-871A-2B1335FE3D46}" type="presParOf" srcId="{779FF862-FAB3-4AB0-A213-9E67B02A1E79}" destId="{84A911FA-89EC-4110-8E28-707F67E75BFA}" srcOrd="0" destOrd="0" presId="urn:microsoft.com/office/officeart/2005/8/layout/radial1"/>
    <dgm:cxn modelId="{A1D4016B-C500-455F-A180-497FA4A13273}" type="presParOf" srcId="{6BEBD062-CA37-446B-88DE-4DC614294396}" destId="{F1BD1149-A968-44E6-9823-C78F06D90EC7}" srcOrd="16" destOrd="0" presId="urn:microsoft.com/office/officeart/2005/8/layout/radial1"/>
    <dgm:cxn modelId="{85D4E94D-776C-4004-85FD-A368699F647F}" type="presParOf" srcId="{6BEBD062-CA37-446B-88DE-4DC614294396}" destId="{DB84AB8C-253B-4759-9999-5F834854157D}" srcOrd="17" destOrd="0" presId="urn:microsoft.com/office/officeart/2005/8/layout/radial1"/>
    <dgm:cxn modelId="{BB169B36-0965-4C02-8674-3AEDBB1E2B90}" type="presParOf" srcId="{DB84AB8C-253B-4759-9999-5F834854157D}" destId="{84262491-1283-493B-82C2-E1226AEC0547}" srcOrd="0" destOrd="0" presId="urn:microsoft.com/office/officeart/2005/8/layout/radial1"/>
    <dgm:cxn modelId="{F13B0863-9E3F-4A5B-846A-825D95826B29}" type="presParOf" srcId="{6BEBD062-CA37-446B-88DE-4DC614294396}" destId="{0E0C4350-7705-4A12-9981-ED23D9CC9467}" srcOrd="18" destOrd="0" presId="urn:microsoft.com/office/officeart/2005/8/layout/radial1"/>
    <dgm:cxn modelId="{78008954-9CB2-4829-8F35-119AA535F696}" type="presParOf" srcId="{6BEBD062-CA37-446B-88DE-4DC614294396}" destId="{D4F0AE59-8514-403A-A244-3A53371CA9BF}" srcOrd="19" destOrd="0" presId="urn:microsoft.com/office/officeart/2005/8/layout/radial1"/>
    <dgm:cxn modelId="{453300B6-D388-4E6A-9F0C-F544D85743E7}" type="presParOf" srcId="{D4F0AE59-8514-403A-A244-3A53371CA9BF}" destId="{9B8359FA-A6A1-48B1-8D42-6B4F17AACE57}" srcOrd="0" destOrd="0" presId="urn:microsoft.com/office/officeart/2005/8/layout/radial1"/>
    <dgm:cxn modelId="{1D1EACA0-E4AF-4356-BB8D-75877D1535DD}" type="presParOf" srcId="{6BEBD062-CA37-446B-88DE-4DC614294396}" destId="{6C79AD2C-A1A9-47D8-886A-2120929CF4CC}"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D87722-8F5D-46CB-AF17-D647057F2A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FD312BFF-2151-4D4D-8E70-2630BB002EB4}">
      <dgm:prSet phldrT="[Texto]"/>
      <dgm:spPr/>
      <dgm:t>
        <a:bodyPr/>
        <a:lstStyle/>
        <a:p>
          <a:r>
            <a:rPr lang="es-ES" b="1" dirty="0">
              <a:solidFill>
                <a:schemeClr val="tx1"/>
              </a:solidFill>
            </a:rPr>
            <a:t>Control de gasto que se entiende que se reparten excedentes indirectamente </a:t>
          </a:r>
          <a:r>
            <a:rPr lang="es-ES" b="1" dirty="0" smtClean="0">
              <a:solidFill>
                <a:schemeClr val="tx1"/>
              </a:solidFill>
            </a:rPr>
            <a:t>0 </a:t>
          </a:r>
          <a:r>
            <a:rPr lang="es-ES" b="1" dirty="0">
              <a:solidFill>
                <a:schemeClr val="tx1"/>
              </a:solidFill>
            </a:rPr>
            <a:t>los directos.</a:t>
          </a:r>
        </a:p>
      </dgm:t>
    </dgm:pt>
    <dgm:pt modelId="{E1492800-57F6-4CFD-B742-93AC615D0DA3}" type="parTrans" cxnId="{544B23CF-7004-47BD-A265-579A3D8FB282}">
      <dgm:prSet/>
      <dgm:spPr/>
      <dgm:t>
        <a:bodyPr/>
        <a:lstStyle/>
        <a:p>
          <a:endParaRPr lang="es-ES"/>
        </a:p>
      </dgm:t>
    </dgm:pt>
    <dgm:pt modelId="{BC4CFA94-A932-498E-97E9-151510010554}" type="sibTrans" cxnId="{544B23CF-7004-47BD-A265-579A3D8FB282}">
      <dgm:prSet/>
      <dgm:spPr/>
      <dgm:t>
        <a:bodyPr/>
        <a:lstStyle/>
        <a:p>
          <a:endParaRPr lang="es-ES"/>
        </a:p>
      </dgm:t>
    </dgm:pt>
    <dgm:pt modelId="{5A3BD7E3-3BE4-40AD-8ED1-AA41469FDBF5}">
      <dgm:prSet phldrT="[Texto]"/>
      <dgm:spPr/>
      <dgm:t>
        <a:bodyPr/>
        <a:lstStyle/>
        <a:p>
          <a:r>
            <a:rPr lang="es-ES" dirty="0">
              <a:solidFill>
                <a:schemeClr val="tx1"/>
              </a:solidFill>
            </a:rPr>
            <a:t>Registro de Contratos</a:t>
          </a:r>
        </a:p>
      </dgm:t>
    </dgm:pt>
    <dgm:pt modelId="{5CAF37C8-454B-4623-9E4E-361120EDC6F4}" type="parTrans" cxnId="{3E2C9A22-82FC-4C56-AFDD-9EBF9B138D97}">
      <dgm:prSet/>
      <dgm:spPr/>
      <dgm:t>
        <a:bodyPr/>
        <a:lstStyle/>
        <a:p>
          <a:endParaRPr lang="es-ES"/>
        </a:p>
      </dgm:t>
    </dgm:pt>
    <dgm:pt modelId="{75A81AAA-3048-4271-9C40-948A25E69A09}" type="sibTrans" cxnId="{3E2C9A22-82FC-4C56-AFDD-9EBF9B138D97}">
      <dgm:prSet/>
      <dgm:spPr/>
      <dgm:t>
        <a:bodyPr/>
        <a:lstStyle/>
        <a:p>
          <a:endParaRPr lang="es-ES"/>
        </a:p>
      </dgm:t>
    </dgm:pt>
    <dgm:pt modelId="{5246E1C9-4681-4169-9775-7C911C47DD90}">
      <dgm:prSet phldrT="[Texto]"/>
      <dgm:spPr/>
      <dgm:t>
        <a:bodyPr/>
        <a:lstStyle/>
        <a:p>
          <a:r>
            <a:rPr lang="es-ES" dirty="0">
              <a:solidFill>
                <a:schemeClr val="tx1"/>
              </a:solidFill>
            </a:rPr>
            <a:t>Registro ante la Agencia Presidencial de Cooperación Internacional de Colombia</a:t>
          </a:r>
        </a:p>
      </dgm:t>
    </dgm:pt>
    <dgm:pt modelId="{684C31F8-47FE-49F4-8D48-5B7E15BA1A3E}" type="parTrans" cxnId="{F07D9E61-59E3-4C57-993B-F81BBC2E7B98}">
      <dgm:prSet/>
      <dgm:spPr/>
      <dgm:t>
        <a:bodyPr/>
        <a:lstStyle/>
        <a:p>
          <a:endParaRPr lang="es-ES"/>
        </a:p>
      </dgm:t>
    </dgm:pt>
    <dgm:pt modelId="{9B18D499-7325-41E9-8755-7B9806BB77B1}" type="sibTrans" cxnId="{F07D9E61-59E3-4C57-993B-F81BBC2E7B98}">
      <dgm:prSet/>
      <dgm:spPr/>
      <dgm:t>
        <a:bodyPr/>
        <a:lstStyle/>
        <a:p>
          <a:endParaRPr lang="es-ES"/>
        </a:p>
      </dgm:t>
    </dgm:pt>
    <dgm:pt modelId="{E63F2115-B90E-491F-BBE7-97A2149D6882}" type="pres">
      <dgm:prSet presAssocID="{ADD87722-8F5D-46CB-AF17-D647057F2A89}" presName="Name0" presStyleCnt="0">
        <dgm:presLayoutVars>
          <dgm:chMax val="7"/>
          <dgm:chPref val="7"/>
          <dgm:dir/>
        </dgm:presLayoutVars>
      </dgm:prSet>
      <dgm:spPr/>
      <dgm:t>
        <a:bodyPr/>
        <a:lstStyle/>
        <a:p>
          <a:endParaRPr lang="es-CO"/>
        </a:p>
      </dgm:t>
    </dgm:pt>
    <dgm:pt modelId="{328CC428-6A3A-4810-9CE9-7F86BEB2B9F4}" type="pres">
      <dgm:prSet presAssocID="{ADD87722-8F5D-46CB-AF17-D647057F2A89}" presName="Name1" presStyleCnt="0"/>
      <dgm:spPr/>
    </dgm:pt>
    <dgm:pt modelId="{92234422-1D1E-4077-A23C-30D33B6E9C74}" type="pres">
      <dgm:prSet presAssocID="{ADD87722-8F5D-46CB-AF17-D647057F2A89}" presName="cycle" presStyleCnt="0"/>
      <dgm:spPr/>
    </dgm:pt>
    <dgm:pt modelId="{6145E47E-03C4-45DF-B06D-E6423BA7B0DF}" type="pres">
      <dgm:prSet presAssocID="{ADD87722-8F5D-46CB-AF17-D647057F2A89}" presName="srcNode" presStyleLbl="node1" presStyleIdx="0" presStyleCnt="3"/>
      <dgm:spPr/>
    </dgm:pt>
    <dgm:pt modelId="{F49CE285-EE57-4C8C-9540-AE85786C9042}" type="pres">
      <dgm:prSet presAssocID="{ADD87722-8F5D-46CB-AF17-D647057F2A89}" presName="conn" presStyleLbl="parChTrans1D2" presStyleIdx="0" presStyleCnt="1"/>
      <dgm:spPr/>
      <dgm:t>
        <a:bodyPr/>
        <a:lstStyle/>
        <a:p>
          <a:endParaRPr lang="es-CO"/>
        </a:p>
      </dgm:t>
    </dgm:pt>
    <dgm:pt modelId="{01F10463-FC5B-48C0-8FD3-11D76C00C279}" type="pres">
      <dgm:prSet presAssocID="{ADD87722-8F5D-46CB-AF17-D647057F2A89}" presName="extraNode" presStyleLbl="node1" presStyleIdx="0" presStyleCnt="3"/>
      <dgm:spPr/>
    </dgm:pt>
    <dgm:pt modelId="{220ABFB2-6B30-42B6-BD43-0DD3CAC127AC}" type="pres">
      <dgm:prSet presAssocID="{ADD87722-8F5D-46CB-AF17-D647057F2A89}" presName="dstNode" presStyleLbl="node1" presStyleIdx="0" presStyleCnt="3"/>
      <dgm:spPr/>
    </dgm:pt>
    <dgm:pt modelId="{604D7AE8-9314-415E-AFDF-4765B91E6158}" type="pres">
      <dgm:prSet presAssocID="{FD312BFF-2151-4D4D-8E70-2630BB002EB4}" presName="text_1" presStyleLbl="node1" presStyleIdx="0" presStyleCnt="3">
        <dgm:presLayoutVars>
          <dgm:bulletEnabled val="1"/>
        </dgm:presLayoutVars>
      </dgm:prSet>
      <dgm:spPr/>
      <dgm:t>
        <a:bodyPr/>
        <a:lstStyle/>
        <a:p>
          <a:endParaRPr lang="es-CO"/>
        </a:p>
      </dgm:t>
    </dgm:pt>
    <dgm:pt modelId="{E4C43A1A-3DB7-464E-A955-C9B313ABA8BE}" type="pres">
      <dgm:prSet presAssocID="{FD312BFF-2151-4D4D-8E70-2630BB002EB4}" presName="accent_1" presStyleCnt="0"/>
      <dgm:spPr/>
    </dgm:pt>
    <dgm:pt modelId="{9120AF42-1482-462B-AECE-C592A13DF8ED}" type="pres">
      <dgm:prSet presAssocID="{FD312BFF-2151-4D4D-8E70-2630BB002EB4}" presName="accentRepeatNode" presStyleLbl="solidFgAcc1" presStyleIdx="0" presStyleCnt="3"/>
      <dgm:spPr/>
    </dgm:pt>
    <dgm:pt modelId="{B6DEC4F7-5CA6-4005-920D-C8D4FBEC2D78}" type="pres">
      <dgm:prSet presAssocID="{5A3BD7E3-3BE4-40AD-8ED1-AA41469FDBF5}" presName="text_2" presStyleLbl="node1" presStyleIdx="1" presStyleCnt="3">
        <dgm:presLayoutVars>
          <dgm:bulletEnabled val="1"/>
        </dgm:presLayoutVars>
      </dgm:prSet>
      <dgm:spPr/>
      <dgm:t>
        <a:bodyPr/>
        <a:lstStyle/>
        <a:p>
          <a:endParaRPr lang="es-CO"/>
        </a:p>
      </dgm:t>
    </dgm:pt>
    <dgm:pt modelId="{8D335545-75B3-4975-918E-004A982A3C1A}" type="pres">
      <dgm:prSet presAssocID="{5A3BD7E3-3BE4-40AD-8ED1-AA41469FDBF5}" presName="accent_2" presStyleCnt="0"/>
      <dgm:spPr/>
    </dgm:pt>
    <dgm:pt modelId="{2A774601-A93C-4A37-ACBD-0E1802F754AC}" type="pres">
      <dgm:prSet presAssocID="{5A3BD7E3-3BE4-40AD-8ED1-AA41469FDBF5}" presName="accentRepeatNode" presStyleLbl="solidFgAcc1" presStyleIdx="1" presStyleCnt="3"/>
      <dgm:spPr/>
    </dgm:pt>
    <dgm:pt modelId="{982EA660-7C68-4695-918F-404B63E8354C}" type="pres">
      <dgm:prSet presAssocID="{5246E1C9-4681-4169-9775-7C911C47DD90}" presName="text_3" presStyleLbl="node1" presStyleIdx="2" presStyleCnt="3">
        <dgm:presLayoutVars>
          <dgm:bulletEnabled val="1"/>
        </dgm:presLayoutVars>
      </dgm:prSet>
      <dgm:spPr/>
      <dgm:t>
        <a:bodyPr/>
        <a:lstStyle/>
        <a:p>
          <a:endParaRPr lang="es-CO"/>
        </a:p>
      </dgm:t>
    </dgm:pt>
    <dgm:pt modelId="{C8CF07E3-C65C-48BC-820E-2DA77EC447AE}" type="pres">
      <dgm:prSet presAssocID="{5246E1C9-4681-4169-9775-7C911C47DD90}" presName="accent_3" presStyleCnt="0"/>
      <dgm:spPr/>
    </dgm:pt>
    <dgm:pt modelId="{3E30CA93-228E-43C9-AD17-5010B22D0C78}" type="pres">
      <dgm:prSet presAssocID="{5246E1C9-4681-4169-9775-7C911C47DD90}" presName="accentRepeatNode" presStyleLbl="solidFgAcc1" presStyleIdx="2" presStyleCnt="3"/>
      <dgm:spPr/>
    </dgm:pt>
  </dgm:ptLst>
  <dgm:cxnLst>
    <dgm:cxn modelId="{B09F61C5-6E27-46C9-BEF9-2DB36BEA6F0C}" type="presOf" srcId="{ADD87722-8F5D-46CB-AF17-D647057F2A89}" destId="{E63F2115-B90E-491F-BBE7-97A2149D6882}" srcOrd="0" destOrd="0" presId="urn:microsoft.com/office/officeart/2008/layout/VerticalCurvedList"/>
    <dgm:cxn modelId="{3E2C9A22-82FC-4C56-AFDD-9EBF9B138D97}" srcId="{ADD87722-8F5D-46CB-AF17-D647057F2A89}" destId="{5A3BD7E3-3BE4-40AD-8ED1-AA41469FDBF5}" srcOrd="1" destOrd="0" parTransId="{5CAF37C8-454B-4623-9E4E-361120EDC6F4}" sibTransId="{75A81AAA-3048-4271-9C40-948A25E69A09}"/>
    <dgm:cxn modelId="{E4CF09A6-49A0-479F-9CC8-364BC26C65D3}" type="presOf" srcId="{BC4CFA94-A932-498E-97E9-151510010554}" destId="{F49CE285-EE57-4C8C-9540-AE85786C9042}" srcOrd="0" destOrd="0" presId="urn:microsoft.com/office/officeart/2008/layout/VerticalCurvedList"/>
    <dgm:cxn modelId="{CE57635D-372B-485A-88A3-BD3F1790D1E4}" type="presOf" srcId="{FD312BFF-2151-4D4D-8E70-2630BB002EB4}" destId="{604D7AE8-9314-415E-AFDF-4765B91E6158}" srcOrd="0" destOrd="0" presId="urn:microsoft.com/office/officeart/2008/layout/VerticalCurvedList"/>
    <dgm:cxn modelId="{00B61871-C629-4E8E-9D24-88141949058D}" type="presOf" srcId="{5A3BD7E3-3BE4-40AD-8ED1-AA41469FDBF5}" destId="{B6DEC4F7-5CA6-4005-920D-C8D4FBEC2D78}" srcOrd="0" destOrd="0" presId="urn:microsoft.com/office/officeart/2008/layout/VerticalCurvedList"/>
    <dgm:cxn modelId="{544B23CF-7004-47BD-A265-579A3D8FB282}" srcId="{ADD87722-8F5D-46CB-AF17-D647057F2A89}" destId="{FD312BFF-2151-4D4D-8E70-2630BB002EB4}" srcOrd="0" destOrd="0" parTransId="{E1492800-57F6-4CFD-B742-93AC615D0DA3}" sibTransId="{BC4CFA94-A932-498E-97E9-151510010554}"/>
    <dgm:cxn modelId="{F07D9E61-59E3-4C57-993B-F81BBC2E7B98}" srcId="{ADD87722-8F5D-46CB-AF17-D647057F2A89}" destId="{5246E1C9-4681-4169-9775-7C911C47DD90}" srcOrd="2" destOrd="0" parTransId="{684C31F8-47FE-49F4-8D48-5B7E15BA1A3E}" sibTransId="{9B18D499-7325-41E9-8755-7B9806BB77B1}"/>
    <dgm:cxn modelId="{B970F28B-F19F-4D25-BDBB-E265CCA77873}" type="presOf" srcId="{5246E1C9-4681-4169-9775-7C911C47DD90}" destId="{982EA660-7C68-4695-918F-404B63E8354C}" srcOrd="0" destOrd="0" presId="urn:microsoft.com/office/officeart/2008/layout/VerticalCurvedList"/>
    <dgm:cxn modelId="{C0BEBAE9-3C2E-4673-B57E-79B43CB28616}" type="presParOf" srcId="{E63F2115-B90E-491F-BBE7-97A2149D6882}" destId="{328CC428-6A3A-4810-9CE9-7F86BEB2B9F4}" srcOrd="0" destOrd="0" presId="urn:microsoft.com/office/officeart/2008/layout/VerticalCurvedList"/>
    <dgm:cxn modelId="{9569B73E-32F4-4366-97F0-49F7803CCC80}" type="presParOf" srcId="{328CC428-6A3A-4810-9CE9-7F86BEB2B9F4}" destId="{92234422-1D1E-4077-A23C-30D33B6E9C74}" srcOrd="0" destOrd="0" presId="urn:microsoft.com/office/officeart/2008/layout/VerticalCurvedList"/>
    <dgm:cxn modelId="{1355CC45-C60E-428B-9A03-6BC056042153}" type="presParOf" srcId="{92234422-1D1E-4077-A23C-30D33B6E9C74}" destId="{6145E47E-03C4-45DF-B06D-E6423BA7B0DF}" srcOrd="0" destOrd="0" presId="urn:microsoft.com/office/officeart/2008/layout/VerticalCurvedList"/>
    <dgm:cxn modelId="{726C508B-4C6D-486D-920D-A8147678DDAF}" type="presParOf" srcId="{92234422-1D1E-4077-A23C-30D33B6E9C74}" destId="{F49CE285-EE57-4C8C-9540-AE85786C9042}" srcOrd="1" destOrd="0" presId="urn:microsoft.com/office/officeart/2008/layout/VerticalCurvedList"/>
    <dgm:cxn modelId="{6EAFFA27-A130-4887-859B-9156AFFC49EE}" type="presParOf" srcId="{92234422-1D1E-4077-A23C-30D33B6E9C74}" destId="{01F10463-FC5B-48C0-8FD3-11D76C00C279}" srcOrd="2" destOrd="0" presId="urn:microsoft.com/office/officeart/2008/layout/VerticalCurvedList"/>
    <dgm:cxn modelId="{389AF873-B7E6-4668-8499-84CEE0C41299}" type="presParOf" srcId="{92234422-1D1E-4077-A23C-30D33B6E9C74}" destId="{220ABFB2-6B30-42B6-BD43-0DD3CAC127AC}" srcOrd="3" destOrd="0" presId="urn:microsoft.com/office/officeart/2008/layout/VerticalCurvedList"/>
    <dgm:cxn modelId="{4C543F3E-EB48-460D-B19B-CCD42885876C}" type="presParOf" srcId="{328CC428-6A3A-4810-9CE9-7F86BEB2B9F4}" destId="{604D7AE8-9314-415E-AFDF-4765B91E6158}" srcOrd="1" destOrd="0" presId="urn:microsoft.com/office/officeart/2008/layout/VerticalCurvedList"/>
    <dgm:cxn modelId="{7D74B2B4-7ACB-4276-BD3D-6890C81FF6D9}" type="presParOf" srcId="{328CC428-6A3A-4810-9CE9-7F86BEB2B9F4}" destId="{E4C43A1A-3DB7-464E-A955-C9B313ABA8BE}" srcOrd="2" destOrd="0" presId="urn:microsoft.com/office/officeart/2008/layout/VerticalCurvedList"/>
    <dgm:cxn modelId="{C9C51CC8-C44D-4B24-AE92-F9D701C067ED}" type="presParOf" srcId="{E4C43A1A-3DB7-464E-A955-C9B313ABA8BE}" destId="{9120AF42-1482-462B-AECE-C592A13DF8ED}" srcOrd="0" destOrd="0" presId="urn:microsoft.com/office/officeart/2008/layout/VerticalCurvedList"/>
    <dgm:cxn modelId="{B8F2C942-28E6-4165-AE27-4576C1AF82EF}" type="presParOf" srcId="{328CC428-6A3A-4810-9CE9-7F86BEB2B9F4}" destId="{B6DEC4F7-5CA6-4005-920D-C8D4FBEC2D78}" srcOrd="3" destOrd="0" presId="urn:microsoft.com/office/officeart/2008/layout/VerticalCurvedList"/>
    <dgm:cxn modelId="{F056D96C-8FDB-4098-83E8-ABE601A21A05}" type="presParOf" srcId="{328CC428-6A3A-4810-9CE9-7F86BEB2B9F4}" destId="{8D335545-75B3-4975-918E-004A982A3C1A}" srcOrd="4" destOrd="0" presId="urn:microsoft.com/office/officeart/2008/layout/VerticalCurvedList"/>
    <dgm:cxn modelId="{6DACA36C-FDEE-489C-806E-DDAE812C067E}" type="presParOf" srcId="{8D335545-75B3-4975-918E-004A982A3C1A}" destId="{2A774601-A93C-4A37-ACBD-0E1802F754AC}" srcOrd="0" destOrd="0" presId="urn:microsoft.com/office/officeart/2008/layout/VerticalCurvedList"/>
    <dgm:cxn modelId="{6B77C266-F72D-4093-A568-2D236C7DB6A2}" type="presParOf" srcId="{328CC428-6A3A-4810-9CE9-7F86BEB2B9F4}" destId="{982EA660-7C68-4695-918F-404B63E8354C}" srcOrd="5" destOrd="0" presId="urn:microsoft.com/office/officeart/2008/layout/VerticalCurvedList"/>
    <dgm:cxn modelId="{DBCBD6AC-A9B4-4A79-A569-289DB1CC9854}" type="presParOf" srcId="{328CC428-6A3A-4810-9CE9-7F86BEB2B9F4}" destId="{C8CF07E3-C65C-48BC-820E-2DA77EC447AE}" srcOrd="6" destOrd="0" presId="urn:microsoft.com/office/officeart/2008/layout/VerticalCurvedList"/>
    <dgm:cxn modelId="{C82BE59F-0765-4029-A93C-E179DD5E302D}" type="presParOf" srcId="{C8CF07E3-C65C-48BC-820E-2DA77EC447AE}" destId="{3E30CA93-228E-43C9-AD17-5010B22D0C7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ECB0F2-58ED-4CC4-8C25-6F1C2FA5D260}"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lang="es-CO"/>
        </a:p>
      </dgm:t>
    </dgm:pt>
    <dgm:pt modelId="{3D00AE17-6725-4DC5-8ADC-36ACFE6BAD0B}">
      <dgm:prSet phldrT="[Texto]"/>
      <dgm:spPr/>
      <dgm:t>
        <a:bodyPr/>
        <a:lstStyle/>
        <a:p>
          <a:r>
            <a:rPr lang="es-CO" b="1" dirty="0" smtClean="0"/>
            <a:t>Contribuyente UN MES</a:t>
          </a:r>
          <a:endParaRPr lang="es-CO" b="1" dirty="0"/>
        </a:p>
      </dgm:t>
    </dgm:pt>
    <dgm:pt modelId="{89F38EE5-8BA4-4976-B5C5-9054D5401A2B}" type="parTrans" cxnId="{399BBA07-A97C-4469-97B8-F0E8325A863B}">
      <dgm:prSet/>
      <dgm:spPr/>
      <dgm:t>
        <a:bodyPr/>
        <a:lstStyle/>
        <a:p>
          <a:endParaRPr lang="es-CO"/>
        </a:p>
      </dgm:t>
    </dgm:pt>
    <dgm:pt modelId="{20EE244F-D076-4045-B831-F4D7700E5D66}" type="sibTrans" cxnId="{399BBA07-A97C-4469-97B8-F0E8325A863B}">
      <dgm:prSet/>
      <dgm:spPr/>
      <dgm:t>
        <a:bodyPr/>
        <a:lstStyle/>
        <a:p>
          <a:endParaRPr lang="es-CO"/>
        </a:p>
      </dgm:t>
    </dgm:pt>
    <dgm:pt modelId="{D4F9A07B-3A72-4C5E-A779-E28AB1A0AEFB}">
      <dgm:prSet phldrT="[Texto]"/>
      <dgm:spPr/>
      <dgm:t>
        <a:bodyPr/>
        <a:lstStyle/>
        <a:p>
          <a:r>
            <a:rPr lang="es-CO" dirty="0" smtClean="0"/>
            <a:t>MODIFIQUE</a:t>
          </a:r>
          <a:endParaRPr lang="es-CO" dirty="0"/>
        </a:p>
      </dgm:t>
    </dgm:pt>
    <dgm:pt modelId="{5B0D3963-93A9-4E75-9E8F-FFFADFB91F5B}" type="parTrans" cxnId="{215EA12B-6B95-487C-BAB5-04649A178E35}">
      <dgm:prSet/>
      <dgm:spPr/>
      <dgm:t>
        <a:bodyPr/>
        <a:lstStyle/>
        <a:p>
          <a:endParaRPr lang="es-CO"/>
        </a:p>
      </dgm:t>
    </dgm:pt>
    <dgm:pt modelId="{62E2FEEA-45EB-48CB-9A33-0A1B5A1AC514}" type="sibTrans" cxnId="{215EA12B-6B95-487C-BAB5-04649A178E35}">
      <dgm:prSet/>
      <dgm:spPr/>
      <dgm:t>
        <a:bodyPr/>
        <a:lstStyle/>
        <a:p>
          <a:endParaRPr lang="es-CO"/>
        </a:p>
      </dgm:t>
    </dgm:pt>
    <dgm:pt modelId="{C4FC105C-03E9-448F-BB0D-1721B2863432}">
      <dgm:prSet phldrT="[Texto]"/>
      <dgm:spPr/>
      <dgm:t>
        <a:bodyPr/>
        <a:lstStyle/>
        <a:p>
          <a:r>
            <a:rPr lang="es-CO" dirty="0" smtClean="0"/>
            <a:t>RECHACE</a:t>
          </a:r>
          <a:endParaRPr lang="es-CO" dirty="0"/>
        </a:p>
      </dgm:t>
    </dgm:pt>
    <dgm:pt modelId="{36563CEB-9378-4E20-8650-417C29149638}" type="parTrans" cxnId="{5CD1A938-D29D-490A-B676-F266BC00AE35}">
      <dgm:prSet/>
      <dgm:spPr/>
      <dgm:t>
        <a:bodyPr/>
        <a:lstStyle/>
        <a:p>
          <a:endParaRPr lang="es-CO"/>
        </a:p>
      </dgm:t>
    </dgm:pt>
    <dgm:pt modelId="{54450CE7-901D-4927-A8AD-8CCA262C8595}" type="sibTrans" cxnId="{5CD1A938-D29D-490A-B676-F266BC00AE35}">
      <dgm:prSet/>
      <dgm:spPr/>
      <dgm:t>
        <a:bodyPr/>
        <a:lstStyle/>
        <a:p>
          <a:endParaRPr lang="es-CO"/>
        </a:p>
      </dgm:t>
    </dgm:pt>
    <dgm:pt modelId="{CA42C86E-539B-477C-977C-4BB1B1D404AF}">
      <dgm:prSet phldrT="[Texto]"/>
      <dgm:spPr/>
      <dgm:t>
        <a:bodyPr/>
        <a:lstStyle/>
        <a:p>
          <a:r>
            <a:rPr lang="es-CO" dirty="0" smtClean="0"/>
            <a:t>NO RESPONDE </a:t>
          </a:r>
          <a:endParaRPr lang="es-CO" dirty="0"/>
        </a:p>
      </dgm:t>
    </dgm:pt>
    <dgm:pt modelId="{45658846-C8A5-4433-AAA9-F772AD4AD9F1}" type="parTrans" cxnId="{87F76049-4F7D-44D0-B79A-9C32E8BB1A22}">
      <dgm:prSet/>
      <dgm:spPr/>
      <dgm:t>
        <a:bodyPr/>
        <a:lstStyle/>
        <a:p>
          <a:endParaRPr lang="es-CO"/>
        </a:p>
      </dgm:t>
    </dgm:pt>
    <dgm:pt modelId="{2565DAE2-418D-4FD4-84F5-4BA32B86BF31}" type="sibTrans" cxnId="{87F76049-4F7D-44D0-B79A-9C32E8BB1A22}">
      <dgm:prSet/>
      <dgm:spPr/>
      <dgm:t>
        <a:bodyPr/>
        <a:lstStyle/>
        <a:p>
          <a:endParaRPr lang="es-CO"/>
        </a:p>
      </dgm:t>
    </dgm:pt>
    <dgm:pt modelId="{F9725086-81E9-4C27-AA28-461C85E57117}">
      <dgm:prSet phldrT="[Texto]"/>
      <dgm:spPr/>
      <dgm:t>
        <a:bodyPr/>
        <a:lstStyle/>
        <a:p>
          <a:r>
            <a:rPr lang="es-CO" dirty="0" smtClean="0"/>
            <a:t>ACEPTA</a:t>
          </a:r>
          <a:endParaRPr lang="es-CO" dirty="0"/>
        </a:p>
      </dgm:t>
    </dgm:pt>
    <dgm:pt modelId="{3A5E415C-006C-4414-9AC4-124D8D06CFD9}" type="parTrans" cxnId="{DF8C639E-4254-49D9-83CB-90DE7A080CCC}">
      <dgm:prSet/>
      <dgm:spPr/>
      <dgm:t>
        <a:bodyPr/>
        <a:lstStyle/>
        <a:p>
          <a:endParaRPr lang="es-CO"/>
        </a:p>
      </dgm:t>
    </dgm:pt>
    <dgm:pt modelId="{465FF92E-1F29-4A83-887D-1EBF3962BEFE}" type="sibTrans" cxnId="{DF8C639E-4254-49D9-83CB-90DE7A080CCC}">
      <dgm:prSet/>
      <dgm:spPr/>
      <dgm:t>
        <a:bodyPr/>
        <a:lstStyle/>
        <a:p>
          <a:endParaRPr lang="es-CO"/>
        </a:p>
      </dgm:t>
    </dgm:pt>
    <dgm:pt modelId="{B59A1987-3718-4461-972C-B7138C9BC996}" type="pres">
      <dgm:prSet presAssocID="{DEECB0F2-58ED-4CC4-8C25-6F1C2FA5D260}" presName="cycle" presStyleCnt="0">
        <dgm:presLayoutVars>
          <dgm:chMax val="1"/>
          <dgm:dir/>
          <dgm:animLvl val="ctr"/>
          <dgm:resizeHandles val="exact"/>
        </dgm:presLayoutVars>
      </dgm:prSet>
      <dgm:spPr/>
      <dgm:t>
        <a:bodyPr/>
        <a:lstStyle/>
        <a:p>
          <a:endParaRPr lang="es-CO"/>
        </a:p>
      </dgm:t>
    </dgm:pt>
    <dgm:pt modelId="{C281BAB6-0746-4714-9FAA-828B39572F31}" type="pres">
      <dgm:prSet presAssocID="{3D00AE17-6725-4DC5-8ADC-36ACFE6BAD0B}" presName="centerShape" presStyleLbl="node0" presStyleIdx="0" presStyleCnt="1"/>
      <dgm:spPr/>
      <dgm:t>
        <a:bodyPr/>
        <a:lstStyle/>
        <a:p>
          <a:endParaRPr lang="es-CO"/>
        </a:p>
      </dgm:t>
    </dgm:pt>
    <dgm:pt modelId="{683A8375-CA51-4CDF-8302-E90241B61156}" type="pres">
      <dgm:prSet presAssocID="{5B0D3963-93A9-4E75-9E8F-FFFADFB91F5B}" presName="Name9" presStyleLbl="parChTrans1D2" presStyleIdx="0" presStyleCnt="4"/>
      <dgm:spPr/>
      <dgm:t>
        <a:bodyPr/>
        <a:lstStyle/>
        <a:p>
          <a:endParaRPr lang="es-CO"/>
        </a:p>
      </dgm:t>
    </dgm:pt>
    <dgm:pt modelId="{73AAB04C-8084-4F19-8584-89FE8790CDDB}" type="pres">
      <dgm:prSet presAssocID="{5B0D3963-93A9-4E75-9E8F-FFFADFB91F5B}" presName="connTx" presStyleLbl="parChTrans1D2" presStyleIdx="0" presStyleCnt="4"/>
      <dgm:spPr/>
      <dgm:t>
        <a:bodyPr/>
        <a:lstStyle/>
        <a:p>
          <a:endParaRPr lang="es-CO"/>
        </a:p>
      </dgm:t>
    </dgm:pt>
    <dgm:pt modelId="{8528E741-96DA-4B94-B451-2397897FACAF}" type="pres">
      <dgm:prSet presAssocID="{D4F9A07B-3A72-4C5E-A779-E28AB1A0AEFB}" presName="node" presStyleLbl="node1" presStyleIdx="0" presStyleCnt="4" custRadScaleRad="99618">
        <dgm:presLayoutVars>
          <dgm:bulletEnabled val="1"/>
        </dgm:presLayoutVars>
      </dgm:prSet>
      <dgm:spPr/>
      <dgm:t>
        <a:bodyPr/>
        <a:lstStyle/>
        <a:p>
          <a:endParaRPr lang="es-CO"/>
        </a:p>
      </dgm:t>
    </dgm:pt>
    <dgm:pt modelId="{E339A72E-D8DB-488A-984A-6B78A4374E22}" type="pres">
      <dgm:prSet presAssocID="{36563CEB-9378-4E20-8650-417C29149638}" presName="Name9" presStyleLbl="parChTrans1D2" presStyleIdx="1" presStyleCnt="4"/>
      <dgm:spPr/>
      <dgm:t>
        <a:bodyPr/>
        <a:lstStyle/>
        <a:p>
          <a:endParaRPr lang="es-CO"/>
        </a:p>
      </dgm:t>
    </dgm:pt>
    <dgm:pt modelId="{9AE59B52-1253-418E-B2BF-16A0C62538C1}" type="pres">
      <dgm:prSet presAssocID="{36563CEB-9378-4E20-8650-417C29149638}" presName="connTx" presStyleLbl="parChTrans1D2" presStyleIdx="1" presStyleCnt="4"/>
      <dgm:spPr/>
      <dgm:t>
        <a:bodyPr/>
        <a:lstStyle/>
        <a:p>
          <a:endParaRPr lang="es-CO"/>
        </a:p>
      </dgm:t>
    </dgm:pt>
    <dgm:pt modelId="{21ECCC99-4109-48F6-B2C3-6E1F113A842A}" type="pres">
      <dgm:prSet presAssocID="{C4FC105C-03E9-448F-BB0D-1721B2863432}" presName="node" presStyleLbl="node1" presStyleIdx="1" presStyleCnt="4">
        <dgm:presLayoutVars>
          <dgm:bulletEnabled val="1"/>
        </dgm:presLayoutVars>
      </dgm:prSet>
      <dgm:spPr/>
      <dgm:t>
        <a:bodyPr/>
        <a:lstStyle/>
        <a:p>
          <a:endParaRPr lang="es-CO"/>
        </a:p>
      </dgm:t>
    </dgm:pt>
    <dgm:pt modelId="{94653B32-758A-469E-864F-E6017D236FC2}" type="pres">
      <dgm:prSet presAssocID="{45658846-C8A5-4433-AAA9-F772AD4AD9F1}" presName="Name9" presStyleLbl="parChTrans1D2" presStyleIdx="2" presStyleCnt="4"/>
      <dgm:spPr/>
      <dgm:t>
        <a:bodyPr/>
        <a:lstStyle/>
        <a:p>
          <a:endParaRPr lang="es-CO"/>
        </a:p>
      </dgm:t>
    </dgm:pt>
    <dgm:pt modelId="{37A72CB2-B26F-409E-9F34-3DD86FE22EFD}" type="pres">
      <dgm:prSet presAssocID="{45658846-C8A5-4433-AAA9-F772AD4AD9F1}" presName="connTx" presStyleLbl="parChTrans1D2" presStyleIdx="2" presStyleCnt="4"/>
      <dgm:spPr/>
      <dgm:t>
        <a:bodyPr/>
        <a:lstStyle/>
        <a:p>
          <a:endParaRPr lang="es-CO"/>
        </a:p>
      </dgm:t>
    </dgm:pt>
    <dgm:pt modelId="{78777A34-1202-427C-85BB-B15EA4E78BBD}" type="pres">
      <dgm:prSet presAssocID="{CA42C86E-539B-477C-977C-4BB1B1D404AF}" presName="node" presStyleLbl="node1" presStyleIdx="2" presStyleCnt="4">
        <dgm:presLayoutVars>
          <dgm:bulletEnabled val="1"/>
        </dgm:presLayoutVars>
      </dgm:prSet>
      <dgm:spPr/>
      <dgm:t>
        <a:bodyPr/>
        <a:lstStyle/>
        <a:p>
          <a:endParaRPr lang="es-CO"/>
        </a:p>
      </dgm:t>
    </dgm:pt>
    <dgm:pt modelId="{C275E6FA-70A8-44F2-ACD3-A8DEDE4316CC}" type="pres">
      <dgm:prSet presAssocID="{3A5E415C-006C-4414-9AC4-124D8D06CFD9}" presName="Name9" presStyleLbl="parChTrans1D2" presStyleIdx="3" presStyleCnt="4"/>
      <dgm:spPr/>
      <dgm:t>
        <a:bodyPr/>
        <a:lstStyle/>
        <a:p>
          <a:endParaRPr lang="es-CO"/>
        </a:p>
      </dgm:t>
    </dgm:pt>
    <dgm:pt modelId="{BA5E6DDB-EDC8-40AE-8593-ADCF198703E8}" type="pres">
      <dgm:prSet presAssocID="{3A5E415C-006C-4414-9AC4-124D8D06CFD9}" presName="connTx" presStyleLbl="parChTrans1D2" presStyleIdx="3" presStyleCnt="4"/>
      <dgm:spPr/>
      <dgm:t>
        <a:bodyPr/>
        <a:lstStyle/>
        <a:p>
          <a:endParaRPr lang="es-CO"/>
        </a:p>
      </dgm:t>
    </dgm:pt>
    <dgm:pt modelId="{9C83558D-D0A3-4135-8B73-1BE44B5500A7}" type="pres">
      <dgm:prSet presAssocID="{F9725086-81E9-4C27-AA28-461C85E57117}" presName="node" presStyleLbl="node1" presStyleIdx="3" presStyleCnt="4">
        <dgm:presLayoutVars>
          <dgm:bulletEnabled val="1"/>
        </dgm:presLayoutVars>
      </dgm:prSet>
      <dgm:spPr/>
      <dgm:t>
        <a:bodyPr/>
        <a:lstStyle/>
        <a:p>
          <a:endParaRPr lang="es-CO"/>
        </a:p>
      </dgm:t>
    </dgm:pt>
  </dgm:ptLst>
  <dgm:cxnLst>
    <dgm:cxn modelId="{87F76049-4F7D-44D0-B79A-9C32E8BB1A22}" srcId="{3D00AE17-6725-4DC5-8ADC-36ACFE6BAD0B}" destId="{CA42C86E-539B-477C-977C-4BB1B1D404AF}" srcOrd="2" destOrd="0" parTransId="{45658846-C8A5-4433-AAA9-F772AD4AD9F1}" sibTransId="{2565DAE2-418D-4FD4-84F5-4BA32B86BF31}"/>
    <dgm:cxn modelId="{215EA12B-6B95-487C-BAB5-04649A178E35}" srcId="{3D00AE17-6725-4DC5-8ADC-36ACFE6BAD0B}" destId="{D4F9A07B-3A72-4C5E-A779-E28AB1A0AEFB}" srcOrd="0" destOrd="0" parTransId="{5B0D3963-93A9-4E75-9E8F-FFFADFB91F5B}" sibTransId="{62E2FEEA-45EB-48CB-9A33-0A1B5A1AC514}"/>
    <dgm:cxn modelId="{2EEA0201-8F9E-4F6E-85AC-B5B4C0E7EB3D}" type="presOf" srcId="{CA42C86E-539B-477C-977C-4BB1B1D404AF}" destId="{78777A34-1202-427C-85BB-B15EA4E78BBD}" srcOrd="0" destOrd="0" presId="urn:microsoft.com/office/officeart/2005/8/layout/radial1"/>
    <dgm:cxn modelId="{761C5717-C665-43A0-85D1-E650DBE62F7C}" type="presOf" srcId="{5B0D3963-93A9-4E75-9E8F-FFFADFB91F5B}" destId="{683A8375-CA51-4CDF-8302-E90241B61156}" srcOrd="0" destOrd="0" presId="urn:microsoft.com/office/officeart/2005/8/layout/radial1"/>
    <dgm:cxn modelId="{6CC4868B-0920-4331-BDE3-29F3F708B13B}" type="presOf" srcId="{45658846-C8A5-4433-AAA9-F772AD4AD9F1}" destId="{94653B32-758A-469E-864F-E6017D236FC2}" srcOrd="0" destOrd="0" presId="urn:microsoft.com/office/officeart/2005/8/layout/radial1"/>
    <dgm:cxn modelId="{DC1CC9FD-42A6-4CFE-A055-839C608C57AF}" type="presOf" srcId="{45658846-C8A5-4433-AAA9-F772AD4AD9F1}" destId="{37A72CB2-B26F-409E-9F34-3DD86FE22EFD}" srcOrd="1" destOrd="0" presId="urn:microsoft.com/office/officeart/2005/8/layout/radial1"/>
    <dgm:cxn modelId="{8C39C2D7-C408-4CAE-BE94-1B1BDE5245A8}" type="presOf" srcId="{DEECB0F2-58ED-4CC4-8C25-6F1C2FA5D260}" destId="{B59A1987-3718-4461-972C-B7138C9BC996}" srcOrd="0" destOrd="0" presId="urn:microsoft.com/office/officeart/2005/8/layout/radial1"/>
    <dgm:cxn modelId="{4DD38E42-F885-4C78-9C80-F2443E4434BA}" type="presOf" srcId="{5B0D3963-93A9-4E75-9E8F-FFFADFB91F5B}" destId="{73AAB04C-8084-4F19-8584-89FE8790CDDB}" srcOrd="1" destOrd="0" presId="urn:microsoft.com/office/officeart/2005/8/layout/radial1"/>
    <dgm:cxn modelId="{68606FA5-1A50-40A2-8A9A-2DB7220A2A4B}" type="presOf" srcId="{3A5E415C-006C-4414-9AC4-124D8D06CFD9}" destId="{C275E6FA-70A8-44F2-ACD3-A8DEDE4316CC}" srcOrd="0" destOrd="0" presId="urn:microsoft.com/office/officeart/2005/8/layout/radial1"/>
    <dgm:cxn modelId="{649B64DD-2020-4C0D-9693-A6DF5AD5A30D}" type="presOf" srcId="{36563CEB-9378-4E20-8650-417C29149638}" destId="{9AE59B52-1253-418E-B2BF-16A0C62538C1}" srcOrd="1" destOrd="0" presId="urn:microsoft.com/office/officeart/2005/8/layout/radial1"/>
    <dgm:cxn modelId="{399BBA07-A97C-4469-97B8-F0E8325A863B}" srcId="{DEECB0F2-58ED-4CC4-8C25-6F1C2FA5D260}" destId="{3D00AE17-6725-4DC5-8ADC-36ACFE6BAD0B}" srcOrd="0" destOrd="0" parTransId="{89F38EE5-8BA4-4976-B5C5-9054D5401A2B}" sibTransId="{20EE244F-D076-4045-B831-F4D7700E5D66}"/>
    <dgm:cxn modelId="{60426B07-EDA6-490C-AF84-89F3A311E52F}" type="presOf" srcId="{3A5E415C-006C-4414-9AC4-124D8D06CFD9}" destId="{BA5E6DDB-EDC8-40AE-8593-ADCF198703E8}" srcOrd="1" destOrd="0" presId="urn:microsoft.com/office/officeart/2005/8/layout/radial1"/>
    <dgm:cxn modelId="{E83B043B-E10B-4A5C-B276-E983AA3AABC8}" type="presOf" srcId="{C4FC105C-03E9-448F-BB0D-1721B2863432}" destId="{21ECCC99-4109-48F6-B2C3-6E1F113A842A}" srcOrd="0" destOrd="0" presId="urn:microsoft.com/office/officeart/2005/8/layout/radial1"/>
    <dgm:cxn modelId="{B29AD2DD-6B3B-472A-8F17-A47B85A224FF}" type="presOf" srcId="{36563CEB-9378-4E20-8650-417C29149638}" destId="{E339A72E-D8DB-488A-984A-6B78A4374E22}" srcOrd="0" destOrd="0" presId="urn:microsoft.com/office/officeart/2005/8/layout/radial1"/>
    <dgm:cxn modelId="{DF8C639E-4254-49D9-83CB-90DE7A080CCC}" srcId="{3D00AE17-6725-4DC5-8ADC-36ACFE6BAD0B}" destId="{F9725086-81E9-4C27-AA28-461C85E57117}" srcOrd="3" destOrd="0" parTransId="{3A5E415C-006C-4414-9AC4-124D8D06CFD9}" sibTransId="{465FF92E-1F29-4A83-887D-1EBF3962BEFE}"/>
    <dgm:cxn modelId="{265FD929-9937-4239-9DFE-52993E985B40}" type="presOf" srcId="{D4F9A07B-3A72-4C5E-A779-E28AB1A0AEFB}" destId="{8528E741-96DA-4B94-B451-2397897FACAF}" srcOrd="0" destOrd="0" presId="urn:microsoft.com/office/officeart/2005/8/layout/radial1"/>
    <dgm:cxn modelId="{51D1ED3B-363D-4235-9C2D-2791C5550F7E}" type="presOf" srcId="{3D00AE17-6725-4DC5-8ADC-36ACFE6BAD0B}" destId="{C281BAB6-0746-4714-9FAA-828B39572F31}" srcOrd="0" destOrd="0" presId="urn:microsoft.com/office/officeart/2005/8/layout/radial1"/>
    <dgm:cxn modelId="{5CD1A938-D29D-490A-B676-F266BC00AE35}" srcId="{3D00AE17-6725-4DC5-8ADC-36ACFE6BAD0B}" destId="{C4FC105C-03E9-448F-BB0D-1721B2863432}" srcOrd="1" destOrd="0" parTransId="{36563CEB-9378-4E20-8650-417C29149638}" sibTransId="{54450CE7-901D-4927-A8AD-8CCA262C8595}"/>
    <dgm:cxn modelId="{52B7254C-D7CD-4B01-BA04-8EB1E3F6386B}" type="presOf" srcId="{F9725086-81E9-4C27-AA28-461C85E57117}" destId="{9C83558D-D0A3-4135-8B73-1BE44B5500A7}" srcOrd="0" destOrd="0" presId="urn:microsoft.com/office/officeart/2005/8/layout/radial1"/>
    <dgm:cxn modelId="{176610C4-7BF7-4897-A38F-79012BCA3BEF}" type="presParOf" srcId="{B59A1987-3718-4461-972C-B7138C9BC996}" destId="{C281BAB6-0746-4714-9FAA-828B39572F31}" srcOrd="0" destOrd="0" presId="urn:microsoft.com/office/officeart/2005/8/layout/radial1"/>
    <dgm:cxn modelId="{F073DC13-80A7-4DE4-AA83-EB7F6E4B63B1}" type="presParOf" srcId="{B59A1987-3718-4461-972C-B7138C9BC996}" destId="{683A8375-CA51-4CDF-8302-E90241B61156}" srcOrd="1" destOrd="0" presId="urn:microsoft.com/office/officeart/2005/8/layout/radial1"/>
    <dgm:cxn modelId="{7AE9CFBB-B2CF-4DCC-88A3-0933A1D94C71}" type="presParOf" srcId="{683A8375-CA51-4CDF-8302-E90241B61156}" destId="{73AAB04C-8084-4F19-8584-89FE8790CDDB}" srcOrd="0" destOrd="0" presId="urn:microsoft.com/office/officeart/2005/8/layout/radial1"/>
    <dgm:cxn modelId="{787C3287-5146-4F3C-8C87-D6D05F2AE0C5}" type="presParOf" srcId="{B59A1987-3718-4461-972C-B7138C9BC996}" destId="{8528E741-96DA-4B94-B451-2397897FACAF}" srcOrd="2" destOrd="0" presId="urn:microsoft.com/office/officeart/2005/8/layout/radial1"/>
    <dgm:cxn modelId="{F3BABB23-4930-49F5-A42C-A3FBB589978D}" type="presParOf" srcId="{B59A1987-3718-4461-972C-B7138C9BC996}" destId="{E339A72E-D8DB-488A-984A-6B78A4374E22}" srcOrd="3" destOrd="0" presId="urn:microsoft.com/office/officeart/2005/8/layout/radial1"/>
    <dgm:cxn modelId="{8EBD0CEE-3E38-487F-9435-D44FA20A1996}" type="presParOf" srcId="{E339A72E-D8DB-488A-984A-6B78A4374E22}" destId="{9AE59B52-1253-418E-B2BF-16A0C62538C1}" srcOrd="0" destOrd="0" presId="urn:microsoft.com/office/officeart/2005/8/layout/radial1"/>
    <dgm:cxn modelId="{08CC2AB1-B618-4B71-A186-143E75B403A1}" type="presParOf" srcId="{B59A1987-3718-4461-972C-B7138C9BC996}" destId="{21ECCC99-4109-48F6-B2C3-6E1F113A842A}" srcOrd="4" destOrd="0" presId="urn:microsoft.com/office/officeart/2005/8/layout/radial1"/>
    <dgm:cxn modelId="{4D0574D4-EDF3-4898-910D-0616E386DDC8}" type="presParOf" srcId="{B59A1987-3718-4461-972C-B7138C9BC996}" destId="{94653B32-758A-469E-864F-E6017D236FC2}" srcOrd="5" destOrd="0" presId="urn:microsoft.com/office/officeart/2005/8/layout/radial1"/>
    <dgm:cxn modelId="{993458CB-C6CB-446B-B197-80145C9F1C2C}" type="presParOf" srcId="{94653B32-758A-469E-864F-E6017D236FC2}" destId="{37A72CB2-B26F-409E-9F34-3DD86FE22EFD}" srcOrd="0" destOrd="0" presId="urn:microsoft.com/office/officeart/2005/8/layout/radial1"/>
    <dgm:cxn modelId="{A3EFE854-3769-450F-A9ED-37AD5F649E91}" type="presParOf" srcId="{B59A1987-3718-4461-972C-B7138C9BC996}" destId="{78777A34-1202-427C-85BB-B15EA4E78BBD}" srcOrd="6" destOrd="0" presId="urn:microsoft.com/office/officeart/2005/8/layout/radial1"/>
    <dgm:cxn modelId="{7F3BDED5-F3A6-4880-9BAD-7F6D5FB45686}" type="presParOf" srcId="{B59A1987-3718-4461-972C-B7138C9BC996}" destId="{C275E6FA-70A8-44F2-ACD3-A8DEDE4316CC}" srcOrd="7" destOrd="0" presId="urn:microsoft.com/office/officeart/2005/8/layout/radial1"/>
    <dgm:cxn modelId="{635E6DB9-A02A-4113-8BBC-ECE8AFA2C9A2}" type="presParOf" srcId="{C275E6FA-70A8-44F2-ACD3-A8DEDE4316CC}" destId="{BA5E6DDB-EDC8-40AE-8593-ADCF198703E8}" srcOrd="0" destOrd="0" presId="urn:microsoft.com/office/officeart/2005/8/layout/radial1"/>
    <dgm:cxn modelId="{7A127ED1-6964-49D3-8977-C4643E4C125B}" type="presParOf" srcId="{B59A1987-3718-4461-972C-B7138C9BC996}" destId="{9C83558D-D0A3-4135-8B73-1BE44B5500A7}" srcOrd="8" destOrd="0" presId="urn:microsoft.com/office/officeart/2005/8/layout/radial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BAB70A-1EBD-4627-AA47-3E0E96E6958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CO"/>
        </a:p>
      </dgm:t>
    </dgm:pt>
    <dgm:pt modelId="{1F990FE1-82B8-4799-9BD0-6497B42E43E7}">
      <dgm:prSet phldrT="[Texto]" phldr="1" custT="1"/>
      <dgm:spPr/>
      <dgm:t>
        <a:bodyPr/>
        <a:lstStyle/>
        <a:p>
          <a:endParaRPr lang="es-CO" sz="1400" b="1" dirty="0">
            <a:solidFill>
              <a:schemeClr val="tx1"/>
            </a:solidFill>
          </a:endParaRPr>
        </a:p>
      </dgm:t>
    </dgm:pt>
    <dgm:pt modelId="{10F0AAD3-7371-40F7-976A-9E039E43FE43}" type="parTrans" cxnId="{E1DF0F41-1F41-47D9-A107-BBB85ECAFCC2}">
      <dgm:prSet/>
      <dgm:spPr/>
      <dgm:t>
        <a:bodyPr/>
        <a:lstStyle/>
        <a:p>
          <a:endParaRPr lang="es-CO" sz="1400" b="1">
            <a:solidFill>
              <a:schemeClr val="tx1"/>
            </a:solidFill>
          </a:endParaRPr>
        </a:p>
      </dgm:t>
    </dgm:pt>
    <dgm:pt modelId="{E9624FEF-D2A2-42B2-98B4-5A1DADFC6379}" type="sibTrans" cxnId="{E1DF0F41-1F41-47D9-A107-BBB85ECAFCC2}">
      <dgm:prSet/>
      <dgm:spPr/>
      <dgm:t>
        <a:bodyPr/>
        <a:lstStyle/>
        <a:p>
          <a:endParaRPr lang="es-CO" sz="1400" b="1">
            <a:solidFill>
              <a:schemeClr val="tx1"/>
            </a:solidFill>
          </a:endParaRPr>
        </a:p>
      </dgm:t>
    </dgm:pt>
    <dgm:pt modelId="{18FD1E7F-ED2E-4052-92A4-746EAF1FA79E}">
      <dgm:prSet phldrT="[Texto]" custT="1"/>
      <dgm:spPr/>
      <dgm:t>
        <a:bodyPr/>
        <a:lstStyle/>
        <a:p>
          <a:r>
            <a:rPr lang="es-CO" sz="1600" b="1" dirty="0" smtClean="0">
              <a:solidFill>
                <a:schemeClr val="tx1"/>
              </a:solidFill>
            </a:rPr>
            <a:t>Fija Requisitos </a:t>
          </a:r>
          <a:endParaRPr lang="es-CO" sz="1600" b="1" dirty="0">
            <a:solidFill>
              <a:schemeClr val="tx1"/>
            </a:solidFill>
          </a:endParaRPr>
        </a:p>
      </dgm:t>
    </dgm:pt>
    <dgm:pt modelId="{305176F0-C7FB-42FE-A1AB-CFFCAE2F60F4}" type="parTrans" cxnId="{AF0C77F9-5B64-4DD3-84A3-3AB830E35B31}">
      <dgm:prSet/>
      <dgm:spPr/>
      <dgm:t>
        <a:bodyPr/>
        <a:lstStyle/>
        <a:p>
          <a:endParaRPr lang="es-CO" sz="1400" b="1">
            <a:solidFill>
              <a:schemeClr val="tx1"/>
            </a:solidFill>
          </a:endParaRPr>
        </a:p>
      </dgm:t>
    </dgm:pt>
    <dgm:pt modelId="{898D45F4-E1DA-4E19-88CD-A8BA6A451712}" type="sibTrans" cxnId="{AF0C77F9-5B64-4DD3-84A3-3AB830E35B31}">
      <dgm:prSet/>
      <dgm:spPr/>
      <dgm:t>
        <a:bodyPr/>
        <a:lstStyle/>
        <a:p>
          <a:endParaRPr lang="es-CO" sz="1400" b="1">
            <a:solidFill>
              <a:schemeClr val="tx1"/>
            </a:solidFill>
          </a:endParaRPr>
        </a:p>
      </dgm:t>
    </dgm:pt>
    <dgm:pt modelId="{6964F728-1AC8-4DAF-8A3A-2351CAB736B5}">
      <dgm:prSet phldrT="[Texto]" phldr="1" custT="1"/>
      <dgm:spPr/>
      <dgm:t>
        <a:bodyPr/>
        <a:lstStyle/>
        <a:p>
          <a:endParaRPr lang="es-CO" sz="1400" b="1" dirty="0">
            <a:solidFill>
              <a:schemeClr val="tx1"/>
            </a:solidFill>
          </a:endParaRPr>
        </a:p>
      </dgm:t>
    </dgm:pt>
    <dgm:pt modelId="{7E81C842-088A-491D-ADDE-671264B429A6}" type="parTrans" cxnId="{74E73468-7B5B-4ED7-B2B3-CCFDDBA7EC0E}">
      <dgm:prSet/>
      <dgm:spPr/>
      <dgm:t>
        <a:bodyPr/>
        <a:lstStyle/>
        <a:p>
          <a:endParaRPr lang="es-CO" sz="1400" b="1">
            <a:solidFill>
              <a:schemeClr val="tx1"/>
            </a:solidFill>
          </a:endParaRPr>
        </a:p>
      </dgm:t>
    </dgm:pt>
    <dgm:pt modelId="{65A7C7A9-5C74-44A4-B9C2-D8622359794D}" type="sibTrans" cxnId="{74E73468-7B5B-4ED7-B2B3-CCFDDBA7EC0E}">
      <dgm:prSet/>
      <dgm:spPr/>
      <dgm:t>
        <a:bodyPr/>
        <a:lstStyle/>
        <a:p>
          <a:endParaRPr lang="es-CO" sz="1400" b="1">
            <a:solidFill>
              <a:schemeClr val="tx1"/>
            </a:solidFill>
          </a:endParaRPr>
        </a:p>
      </dgm:t>
    </dgm:pt>
    <dgm:pt modelId="{CF6DBA5D-A3D9-4D98-A272-57899C313A22}">
      <dgm:prSet phldrT="[Texto]" custT="1"/>
      <dgm:spPr/>
      <dgm:t>
        <a:bodyPr/>
        <a:lstStyle/>
        <a:p>
          <a:r>
            <a:rPr lang="es-CO" sz="1600" b="1" dirty="0" smtClean="0">
              <a:solidFill>
                <a:schemeClr val="tx1"/>
              </a:solidFill>
            </a:rPr>
            <a:t>Indicar el sistema de facturación  </a:t>
          </a:r>
          <a:endParaRPr lang="es-CO" sz="1600" b="1" dirty="0">
            <a:solidFill>
              <a:schemeClr val="tx1"/>
            </a:solidFill>
          </a:endParaRPr>
        </a:p>
      </dgm:t>
    </dgm:pt>
    <dgm:pt modelId="{9A627AB7-34A5-4801-909C-7D36D1963E0C}" type="parTrans" cxnId="{17C6B268-A762-476A-A81F-666919945A34}">
      <dgm:prSet/>
      <dgm:spPr/>
      <dgm:t>
        <a:bodyPr/>
        <a:lstStyle/>
        <a:p>
          <a:endParaRPr lang="es-CO" sz="1400" b="1">
            <a:solidFill>
              <a:schemeClr val="tx1"/>
            </a:solidFill>
          </a:endParaRPr>
        </a:p>
      </dgm:t>
    </dgm:pt>
    <dgm:pt modelId="{087F1BD7-1C38-4C54-BF28-A1ED6B63658F}" type="sibTrans" cxnId="{17C6B268-A762-476A-A81F-666919945A34}">
      <dgm:prSet/>
      <dgm:spPr/>
      <dgm:t>
        <a:bodyPr/>
        <a:lstStyle/>
        <a:p>
          <a:endParaRPr lang="es-CO" sz="1400" b="1">
            <a:solidFill>
              <a:schemeClr val="tx1"/>
            </a:solidFill>
          </a:endParaRPr>
        </a:p>
      </dgm:t>
    </dgm:pt>
    <dgm:pt modelId="{746571F6-23FD-4236-A4C0-E6641E512DFA}">
      <dgm:prSet phldrT="[Texto]" phldr="1" custT="1"/>
      <dgm:spPr/>
      <dgm:t>
        <a:bodyPr/>
        <a:lstStyle/>
        <a:p>
          <a:endParaRPr lang="es-CO" sz="1400" b="1" dirty="0">
            <a:solidFill>
              <a:schemeClr val="tx1"/>
            </a:solidFill>
          </a:endParaRPr>
        </a:p>
      </dgm:t>
    </dgm:pt>
    <dgm:pt modelId="{234C67B1-4E0F-4E91-A1FF-C913E880006A}" type="parTrans" cxnId="{E6A150E9-E2AB-4685-B8C3-8E28E74B39DB}">
      <dgm:prSet/>
      <dgm:spPr/>
      <dgm:t>
        <a:bodyPr/>
        <a:lstStyle/>
        <a:p>
          <a:endParaRPr lang="es-CO" sz="1400" b="1">
            <a:solidFill>
              <a:schemeClr val="tx1"/>
            </a:solidFill>
          </a:endParaRPr>
        </a:p>
      </dgm:t>
    </dgm:pt>
    <dgm:pt modelId="{6AFB6105-CC34-47D3-8C91-F41D3FFF51FC}" type="sibTrans" cxnId="{E6A150E9-E2AB-4685-B8C3-8E28E74B39DB}">
      <dgm:prSet/>
      <dgm:spPr/>
      <dgm:t>
        <a:bodyPr/>
        <a:lstStyle/>
        <a:p>
          <a:endParaRPr lang="es-CO" sz="1400" b="1">
            <a:solidFill>
              <a:schemeClr val="tx1"/>
            </a:solidFill>
          </a:endParaRPr>
        </a:p>
      </dgm:t>
    </dgm:pt>
    <dgm:pt modelId="{DF30EE4A-BBB3-4879-BDB6-6C5EA0025805}">
      <dgm:prSet phldrT="[Texto]" custT="1"/>
      <dgm:spPr/>
      <dgm:t>
        <a:bodyPr/>
        <a:lstStyle/>
        <a:p>
          <a:r>
            <a:rPr lang="es-CO" sz="1600" b="1" dirty="0" smtClean="0">
              <a:solidFill>
                <a:schemeClr val="tx1"/>
              </a:solidFill>
            </a:rPr>
            <a:t>Conocimiento y acceso al Software </a:t>
          </a:r>
          <a:endParaRPr lang="es-CO" sz="1600" b="1" dirty="0">
            <a:solidFill>
              <a:schemeClr val="tx1"/>
            </a:solidFill>
          </a:endParaRPr>
        </a:p>
      </dgm:t>
    </dgm:pt>
    <dgm:pt modelId="{68CA8310-1C50-4666-9CF2-455444681AF4}" type="parTrans" cxnId="{75741334-3987-4D21-83C6-8079368AF582}">
      <dgm:prSet/>
      <dgm:spPr/>
      <dgm:t>
        <a:bodyPr/>
        <a:lstStyle/>
        <a:p>
          <a:endParaRPr lang="es-CO" sz="1400" b="1">
            <a:solidFill>
              <a:schemeClr val="tx1"/>
            </a:solidFill>
          </a:endParaRPr>
        </a:p>
      </dgm:t>
    </dgm:pt>
    <dgm:pt modelId="{C21D6ABD-D4C2-4D93-88B0-CA0D83CBBCFA}" type="sibTrans" cxnId="{75741334-3987-4D21-83C6-8079368AF582}">
      <dgm:prSet/>
      <dgm:spPr/>
      <dgm:t>
        <a:bodyPr/>
        <a:lstStyle/>
        <a:p>
          <a:endParaRPr lang="es-CO" sz="1400" b="1">
            <a:solidFill>
              <a:schemeClr val="tx1"/>
            </a:solidFill>
          </a:endParaRPr>
        </a:p>
      </dgm:t>
    </dgm:pt>
    <dgm:pt modelId="{546CD720-1393-4E21-84EF-230028C8F8EC}">
      <dgm:prSet phldrT="[Texto]" phldr="1" custT="1"/>
      <dgm:spPr/>
      <dgm:t>
        <a:bodyPr/>
        <a:lstStyle/>
        <a:p>
          <a:endParaRPr lang="es-CO" sz="1400" b="1" dirty="0">
            <a:solidFill>
              <a:schemeClr val="tx1"/>
            </a:solidFill>
          </a:endParaRPr>
        </a:p>
      </dgm:t>
    </dgm:pt>
    <dgm:pt modelId="{B08A8D97-7FF0-4E79-9D3A-89C6AC842BDB}" type="parTrans" cxnId="{403C9D75-A36E-4982-A86A-36F3AFD7E935}">
      <dgm:prSet/>
      <dgm:spPr/>
      <dgm:t>
        <a:bodyPr/>
        <a:lstStyle/>
        <a:p>
          <a:endParaRPr lang="es-CO" sz="1400" b="1">
            <a:solidFill>
              <a:schemeClr val="tx1"/>
            </a:solidFill>
          </a:endParaRPr>
        </a:p>
      </dgm:t>
    </dgm:pt>
    <dgm:pt modelId="{FB6A45D1-B92B-49B5-8DFE-83C215889CD6}" type="sibTrans" cxnId="{403C9D75-A36E-4982-A86A-36F3AFD7E935}">
      <dgm:prSet/>
      <dgm:spPr/>
      <dgm:t>
        <a:bodyPr/>
        <a:lstStyle/>
        <a:p>
          <a:endParaRPr lang="es-CO" sz="1400" b="1">
            <a:solidFill>
              <a:schemeClr val="tx1"/>
            </a:solidFill>
          </a:endParaRPr>
        </a:p>
      </dgm:t>
    </dgm:pt>
    <dgm:pt modelId="{CD33E983-5308-4495-9D82-12DCDBC2B653}">
      <dgm:prSet phldrT="[Texto]" phldr="1" custT="1"/>
      <dgm:spPr/>
      <dgm:t>
        <a:bodyPr/>
        <a:lstStyle/>
        <a:p>
          <a:endParaRPr lang="es-CO" sz="1400" b="1" dirty="0">
            <a:solidFill>
              <a:schemeClr val="tx1"/>
            </a:solidFill>
          </a:endParaRPr>
        </a:p>
      </dgm:t>
    </dgm:pt>
    <dgm:pt modelId="{ED2C75B6-245D-4AEB-8EBD-8A4B4BD41759}" type="parTrans" cxnId="{7B4F92DF-FBEF-4FE4-8367-F3C52F787640}">
      <dgm:prSet/>
      <dgm:spPr/>
      <dgm:t>
        <a:bodyPr/>
        <a:lstStyle/>
        <a:p>
          <a:endParaRPr lang="es-CO" sz="1400" b="1">
            <a:solidFill>
              <a:schemeClr val="tx1"/>
            </a:solidFill>
          </a:endParaRPr>
        </a:p>
      </dgm:t>
    </dgm:pt>
    <dgm:pt modelId="{57C59442-04C8-4DA3-B7B0-2030719026E1}" type="sibTrans" cxnId="{7B4F92DF-FBEF-4FE4-8367-F3C52F787640}">
      <dgm:prSet/>
      <dgm:spPr/>
      <dgm:t>
        <a:bodyPr/>
        <a:lstStyle/>
        <a:p>
          <a:endParaRPr lang="es-CO" sz="1400" b="1">
            <a:solidFill>
              <a:schemeClr val="tx1"/>
            </a:solidFill>
          </a:endParaRPr>
        </a:p>
      </dgm:t>
    </dgm:pt>
    <dgm:pt modelId="{04E78827-BB1C-4589-BD83-E47124E31989}">
      <dgm:prSet custT="1"/>
      <dgm:spPr/>
      <dgm:t>
        <a:bodyPr/>
        <a:lstStyle/>
        <a:p>
          <a:r>
            <a:rPr lang="es-CO" sz="1600" b="1" dirty="0" smtClean="0">
              <a:solidFill>
                <a:schemeClr val="tx1"/>
              </a:solidFill>
            </a:rPr>
            <a:t>Interacción de la facturación  </a:t>
          </a:r>
          <a:endParaRPr lang="es-CO" sz="1600" b="1" dirty="0">
            <a:solidFill>
              <a:schemeClr val="tx1"/>
            </a:solidFill>
          </a:endParaRPr>
        </a:p>
      </dgm:t>
    </dgm:pt>
    <dgm:pt modelId="{01C1B219-3191-46A9-92DB-54573475A2F0}" type="parTrans" cxnId="{B08F75FB-15D2-4E99-9200-FF937322BD5F}">
      <dgm:prSet/>
      <dgm:spPr/>
      <dgm:t>
        <a:bodyPr/>
        <a:lstStyle/>
        <a:p>
          <a:endParaRPr lang="es-CO" sz="1400" b="1">
            <a:solidFill>
              <a:schemeClr val="tx1"/>
            </a:solidFill>
          </a:endParaRPr>
        </a:p>
      </dgm:t>
    </dgm:pt>
    <dgm:pt modelId="{FA5191F5-DDDE-458A-9B7B-8F226F525CE7}" type="sibTrans" cxnId="{B08F75FB-15D2-4E99-9200-FF937322BD5F}">
      <dgm:prSet/>
      <dgm:spPr/>
      <dgm:t>
        <a:bodyPr/>
        <a:lstStyle/>
        <a:p>
          <a:endParaRPr lang="es-CO" sz="1400" b="1">
            <a:solidFill>
              <a:schemeClr val="tx1"/>
            </a:solidFill>
          </a:endParaRPr>
        </a:p>
      </dgm:t>
    </dgm:pt>
    <dgm:pt modelId="{8A005A79-1C19-4576-8F12-6A5369500BF4}">
      <dgm:prSet custT="1"/>
      <dgm:spPr>
        <a:blipFill rotWithShape="0">
          <a:blip xmlns:r="http://schemas.openxmlformats.org/officeDocument/2006/relationships" r:embed="rId1"/>
          <a:stretch>
            <a:fillRect/>
          </a:stretch>
        </a:blipFill>
      </dgm:spPr>
      <dgm:t>
        <a:bodyPr/>
        <a:lstStyle/>
        <a:p>
          <a:r>
            <a:rPr lang="es-CO" sz="1600" b="1" dirty="0" smtClean="0">
              <a:solidFill>
                <a:schemeClr val="tx1"/>
              </a:solidFill>
            </a:rPr>
            <a:t>Validación y concurrencia </a:t>
          </a:r>
          <a:endParaRPr lang="es-CO" sz="1600" b="1" dirty="0">
            <a:solidFill>
              <a:schemeClr val="tx1"/>
            </a:solidFill>
          </a:endParaRPr>
        </a:p>
      </dgm:t>
    </dgm:pt>
    <dgm:pt modelId="{18E11990-6A58-411A-9A1E-BCE607F6B6BE}" type="parTrans" cxnId="{B8F407B7-D911-4330-81FB-7066924BE762}">
      <dgm:prSet/>
      <dgm:spPr/>
      <dgm:t>
        <a:bodyPr/>
        <a:lstStyle/>
        <a:p>
          <a:endParaRPr lang="es-CO" sz="1400" b="1">
            <a:solidFill>
              <a:schemeClr val="tx1"/>
            </a:solidFill>
          </a:endParaRPr>
        </a:p>
      </dgm:t>
    </dgm:pt>
    <dgm:pt modelId="{45D9923D-E149-454D-BF58-28C2BA064611}" type="sibTrans" cxnId="{B8F407B7-D911-4330-81FB-7066924BE762}">
      <dgm:prSet/>
      <dgm:spPr/>
      <dgm:t>
        <a:bodyPr/>
        <a:lstStyle/>
        <a:p>
          <a:endParaRPr lang="es-CO" sz="1400" b="1">
            <a:solidFill>
              <a:schemeClr val="tx1"/>
            </a:solidFill>
          </a:endParaRPr>
        </a:p>
      </dgm:t>
    </dgm:pt>
    <dgm:pt modelId="{5AFA81B2-6058-4BDB-ACE2-F405DC66A2B7}" type="pres">
      <dgm:prSet presAssocID="{E4BAB70A-1EBD-4627-AA47-3E0E96E6958B}" presName="linearFlow" presStyleCnt="0">
        <dgm:presLayoutVars>
          <dgm:dir/>
          <dgm:animLvl val="lvl"/>
          <dgm:resizeHandles val="exact"/>
        </dgm:presLayoutVars>
      </dgm:prSet>
      <dgm:spPr/>
      <dgm:t>
        <a:bodyPr/>
        <a:lstStyle/>
        <a:p>
          <a:endParaRPr lang="es-CO"/>
        </a:p>
      </dgm:t>
    </dgm:pt>
    <dgm:pt modelId="{75B2876B-4208-4C1E-8B27-D25A97DAC460}" type="pres">
      <dgm:prSet presAssocID="{1F990FE1-82B8-4799-9BD0-6497B42E43E7}" presName="composite" presStyleCnt="0"/>
      <dgm:spPr/>
    </dgm:pt>
    <dgm:pt modelId="{AF98662A-D6C2-40DF-BBCA-79BD6B235B4B}" type="pres">
      <dgm:prSet presAssocID="{1F990FE1-82B8-4799-9BD0-6497B42E43E7}" presName="parentText" presStyleLbl="alignNode1" presStyleIdx="0" presStyleCnt="5">
        <dgm:presLayoutVars>
          <dgm:chMax val="1"/>
          <dgm:bulletEnabled val="1"/>
        </dgm:presLayoutVars>
      </dgm:prSet>
      <dgm:spPr/>
      <dgm:t>
        <a:bodyPr/>
        <a:lstStyle/>
        <a:p>
          <a:endParaRPr lang="es-CO"/>
        </a:p>
      </dgm:t>
    </dgm:pt>
    <dgm:pt modelId="{8D1092E3-E29F-49A7-B655-0341566206D4}" type="pres">
      <dgm:prSet presAssocID="{1F990FE1-82B8-4799-9BD0-6497B42E43E7}" presName="descendantText" presStyleLbl="alignAcc1" presStyleIdx="0" presStyleCnt="5">
        <dgm:presLayoutVars>
          <dgm:bulletEnabled val="1"/>
        </dgm:presLayoutVars>
      </dgm:prSet>
      <dgm:spPr/>
      <dgm:t>
        <a:bodyPr/>
        <a:lstStyle/>
        <a:p>
          <a:endParaRPr lang="es-CO"/>
        </a:p>
      </dgm:t>
    </dgm:pt>
    <dgm:pt modelId="{CAAC2404-9413-4A8C-8C66-0FBC26131CC8}" type="pres">
      <dgm:prSet presAssocID="{E9624FEF-D2A2-42B2-98B4-5A1DADFC6379}" presName="sp" presStyleCnt="0"/>
      <dgm:spPr/>
    </dgm:pt>
    <dgm:pt modelId="{B080E4DF-C7E6-405E-9B84-CABBF06A9FF5}" type="pres">
      <dgm:prSet presAssocID="{6964F728-1AC8-4DAF-8A3A-2351CAB736B5}" presName="composite" presStyleCnt="0"/>
      <dgm:spPr/>
    </dgm:pt>
    <dgm:pt modelId="{BBEB7632-C8BA-4360-8433-F94CD07319BB}" type="pres">
      <dgm:prSet presAssocID="{6964F728-1AC8-4DAF-8A3A-2351CAB736B5}" presName="parentText" presStyleLbl="alignNode1" presStyleIdx="1" presStyleCnt="5">
        <dgm:presLayoutVars>
          <dgm:chMax val="1"/>
          <dgm:bulletEnabled val="1"/>
        </dgm:presLayoutVars>
      </dgm:prSet>
      <dgm:spPr/>
      <dgm:t>
        <a:bodyPr/>
        <a:lstStyle/>
        <a:p>
          <a:endParaRPr lang="es-CO"/>
        </a:p>
      </dgm:t>
    </dgm:pt>
    <dgm:pt modelId="{6B490D00-6DED-41EE-8CF1-A2AA53BDBFBE}" type="pres">
      <dgm:prSet presAssocID="{6964F728-1AC8-4DAF-8A3A-2351CAB736B5}" presName="descendantText" presStyleLbl="alignAcc1" presStyleIdx="1" presStyleCnt="5">
        <dgm:presLayoutVars>
          <dgm:bulletEnabled val="1"/>
        </dgm:presLayoutVars>
      </dgm:prSet>
      <dgm:spPr/>
      <dgm:t>
        <a:bodyPr/>
        <a:lstStyle/>
        <a:p>
          <a:endParaRPr lang="es-CO"/>
        </a:p>
      </dgm:t>
    </dgm:pt>
    <dgm:pt modelId="{339E3FCF-3368-428E-A2DF-FE04F52E5A07}" type="pres">
      <dgm:prSet presAssocID="{65A7C7A9-5C74-44A4-B9C2-D8622359794D}" presName="sp" presStyleCnt="0"/>
      <dgm:spPr/>
    </dgm:pt>
    <dgm:pt modelId="{0121FA84-3CCE-4343-8B4E-98E9B285D9EC}" type="pres">
      <dgm:prSet presAssocID="{746571F6-23FD-4236-A4C0-E6641E512DFA}" presName="composite" presStyleCnt="0"/>
      <dgm:spPr/>
    </dgm:pt>
    <dgm:pt modelId="{3238E64E-1E5F-4352-A860-858F0BFF4D47}" type="pres">
      <dgm:prSet presAssocID="{746571F6-23FD-4236-A4C0-E6641E512DFA}" presName="parentText" presStyleLbl="alignNode1" presStyleIdx="2" presStyleCnt="5">
        <dgm:presLayoutVars>
          <dgm:chMax val="1"/>
          <dgm:bulletEnabled val="1"/>
        </dgm:presLayoutVars>
      </dgm:prSet>
      <dgm:spPr/>
      <dgm:t>
        <a:bodyPr/>
        <a:lstStyle/>
        <a:p>
          <a:endParaRPr lang="es-CO"/>
        </a:p>
      </dgm:t>
    </dgm:pt>
    <dgm:pt modelId="{F5EFCED6-96FC-485C-A0BE-963F7410689B}" type="pres">
      <dgm:prSet presAssocID="{746571F6-23FD-4236-A4C0-E6641E512DFA}" presName="descendantText" presStyleLbl="alignAcc1" presStyleIdx="2" presStyleCnt="5">
        <dgm:presLayoutVars>
          <dgm:bulletEnabled val="1"/>
        </dgm:presLayoutVars>
      </dgm:prSet>
      <dgm:spPr/>
      <dgm:t>
        <a:bodyPr/>
        <a:lstStyle/>
        <a:p>
          <a:endParaRPr lang="es-CO"/>
        </a:p>
      </dgm:t>
    </dgm:pt>
    <dgm:pt modelId="{6751218F-CF7B-44AD-A823-DDDA419C78D3}" type="pres">
      <dgm:prSet presAssocID="{6AFB6105-CC34-47D3-8C91-F41D3FFF51FC}" presName="sp" presStyleCnt="0"/>
      <dgm:spPr/>
    </dgm:pt>
    <dgm:pt modelId="{36D2210D-BE70-44B8-B56C-3CCA453B1C3A}" type="pres">
      <dgm:prSet presAssocID="{546CD720-1393-4E21-84EF-230028C8F8EC}" presName="composite" presStyleCnt="0"/>
      <dgm:spPr/>
    </dgm:pt>
    <dgm:pt modelId="{C5E22755-C949-415B-9E6E-1D4499EC364B}" type="pres">
      <dgm:prSet presAssocID="{546CD720-1393-4E21-84EF-230028C8F8EC}" presName="parentText" presStyleLbl="alignNode1" presStyleIdx="3" presStyleCnt="5">
        <dgm:presLayoutVars>
          <dgm:chMax val="1"/>
          <dgm:bulletEnabled val="1"/>
        </dgm:presLayoutVars>
      </dgm:prSet>
      <dgm:spPr/>
      <dgm:t>
        <a:bodyPr/>
        <a:lstStyle/>
        <a:p>
          <a:endParaRPr lang="es-CO"/>
        </a:p>
      </dgm:t>
    </dgm:pt>
    <dgm:pt modelId="{03780D13-F25F-4C75-A7C0-F933F2C0B996}" type="pres">
      <dgm:prSet presAssocID="{546CD720-1393-4E21-84EF-230028C8F8EC}" presName="descendantText" presStyleLbl="alignAcc1" presStyleIdx="3" presStyleCnt="5">
        <dgm:presLayoutVars>
          <dgm:bulletEnabled val="1"/>
        </dgm:presLayoutVars>
      </dgm:prSet>
      <dgm:spPr/>
      <dgm:t>
        <a:bodyPr/>
        <a:lstStyle/>
        <a:p>
          <a:endParaRPr lang="es-CO"/>
        </a:p>
      </dgm:t>
    </dgm:pt>
    <dgm:pt modelId="{4A53DB54-4578-4CE9-B349-200BB054146E}" type="pres">
      <dgm:prSet presAssocID="{FB6A45D1-B92B-49B5-8DFE-83C215889CD6}" presName="sp" presStyleCnt="0"/>
      <dgm:spPr/>
    </dgm:pt>
    <dgm:pt modelId="{1DA0D2E6-C24C-46E6-9F69-49BBA5B6D2C3}" type="pres">
      <dgm:prSet presAssocID="{CD33E983-5308-4495-9D82-12DCDBC2B653}" presName="composite" presStyleCnt="0"/>
      <dgm:spPr/>
    </dgm:pt>
    <dgm:pt modelId="{196AFB63-3893-48CB-96D1-11AE0DE49FD8}" type="pres">
      <dgm:prSet presAssocID="{CD33E983-5308-4495-9D82-12DCDBC2B653}" presName="parentText" presStyleLbl="alignNode1" presStyleIdx="4" presStyleCnt="5">
        <dgm:presLayoutVars>
          <dgm:chMax val="1"/>
          <dgm:bulletEnabled val="1"/>
        </dgm:presLayoutVars>
      </dgm:prSet>
      <dgm:spPr/>
      <dgm:t>
        <a:bodyPr/>
        <a:lstStyle/>
        <a:p>
          <a:endParaRPr lang="es-CO"/>
        </a:p>
      </dgm:t>
    </dgm:pt>
    <dgm:pt modelId="{873AE4C4-E32D-4A10-8EFC-14BDDE6C0E8C}" type="pres">
      <dgm:prSet presAssocID="{CD33E983-5308-4495-9D82-12DCDBC2B653}" presName="descendantText" presStyleLbl="alignAcc1" presStyleIdx="4" presStyleCnt="5">
        <dgm:presLayoutVars>
          <dgm:bulletEnabled val="1"/>
        </dgm:presLayoutVars>
      </dgm:prSet>
      <dgm:spPr/>
      <dgm:t>
        <a:bodyPr/>
        <a:lstStyle/>
        <a:p>
          <a:endParaRPr lang="es-CO"/>
        </a:p>
      </dgm:t>
    </dgm:pt>
  </dgm:ptLst>
  <dgm:cxnLst>
    <dgm:cxn modelId="{403C9D75-A36E-4982-A86A-36F3AFD7E935}" srcId="{E4BAB70A-1EBD-4627-AA47-3E0E96E6958B}" destId="{546CD720-1393-4E21-84EF-230028C8F8EC}" srcOrd="3" destOrd="0" parTransId="{B08A8D97-7FF0-4E79-9D3A-89C6AC842BDB}" sibTransId="{FB6A45D1-B92B-49B5-8DFE-83C215889CD6}"/>
    <dgm:cxn modelId="{829203A9-B792-4BE5-B525-C21D5E0C5CB8}" type="presOf" srcId="{CF6DBA5D-A3D9-4D98-A272-57899C313A22}" destId="{6B490D00-6DED-41EE-8CF1-A2AA53BDBFBE}" srcOrd="0" destOrd="0" presId="urn:microsoft.com/office/officeart/2005/8/layout/chevron2"/>
    <dgm:cxn modelId="{30F4C13D-07B8-47A7-B371-18551428E2CF}" type="presOf" srcId="{CD33E983-5308-4495-9D82-12DCDBC2B653}" destId="{196AFB63-3893-48CB-96D1-11AE0DE49FD8}" srcOrd="0" destOrd="0" presId="urn:microsoft.com/office/officeart/2005/8/layout/chevron2"/>
    <dgm:cxn modelId="{17C6B268-A762-476A-A81F-666919945A34}" srcId="{6964F728-1AC8-4DAF-8A3A-2351CAB736B5}" destId="{CF6DBA5D-A3D9-4D98-A272-57899C313A22}" srcOrd="0" destOrd="0" parTransId="{9A627AB7-34A5-4801-909C-7D36D1963E0C}" sibTransId="{087F1BD7-1C38-4C54-BF28-A1ED6B63658F}"/>
    <dgm:cxn modelId="{A8E37148-FEF1-4C73-A32D-EA31DC2DE2A9}" type="presOf" srcId="{E4BAB70A-1EBD-4627-AA47-3E0E96E6958B}" destId="{5AFA81B2-6058-4BDB-ACE2-F405DC66A2B7}" srcOrd="0" destOrd="0" presId="urn:microsoft.com/office/officeart/2005/8/layout/chevron2"/>
    <dgm:cxn modelId="{75741334-3987-4D21-83C6-8079368AF582}" srcId="{746571F6-23FD-4236-A4C0-E6641E512DFA}" destId="{DF30EE4A-BBB3-4879-BDB6-6C5EA0025805}" srcOrd="0" destOrd="0" parTransId="{68CA8310-1C50-4666-9CF2-455444681AF4}" sibTransId="{C21D6ABD-D4C2-4D93-88B0-CA0D83CBBCFA}"/>
    <dgm:cxn modelId="{B8F407B7-D911-4330-81FB-7066924BE762}" srcId="{CD33E983-5308-4495-9D82-12DCDBC2B653}" destId="{8A005A79-1C19-4576-8F12-6A5369500BF4}" srcOrd="0" destOrd="0" parTransId="{18E11990-6A58-411A-9A1E-BCE607F6B6BE}" sibTransId="{45D9923D-E149-454D-BF58-28C2BA064611}"/>
    <dgm:cxn modelId="{CFAFABF6-AB94-455E-8638-2CE8AE747BE3}" type="presOf" srcId="{18FD1E7F-ED2E-4052-92A4-746EAF1FA79E}" destId="{8D1092E3-E29F-49A7-B655-0341566206D4}" srcOrd="0" destOrd="0" presId="urn:microsoft.com/office/officeart/2005/8/layout/chevron2"/>
    <dgm:cxn modelId="{0D075C9C-0D80-4765-AA2E-9E20A7B32D37}" type="presOf" srcId="{1F990FE1-82B8-4799-9BD0-6497B42E43E7}" destId="{AF98662A-D6C2-40DF-BBCA-79BD6B235B4B}" srcOrd="0" destOrd="0" presId="urn:microsoft.com/office/officeart/2005/8/layout/chevron2"/>
    <dgm:cxn modelId="{07257EE6-5240-45B6-B633-F3C42399BB18}" type="presOf" srcId="{04E78827-BB1C-4589-BD83-E47124E31989}" destId="{03780D13-F25F-4C75-A7C0-F933F2C0B996}" srcOrd="0" destOrd="0" presId="urn:microsoft.com/office/officeart/2005/8/layout/chevron2"/>
    <dgm:cxn modelId="{2D4D7D9E-955A-4833-994A-A025780D6927}" type="presOf" srcId="{746571F6-23FD-4236-A4C0-E6641E512DFA}" destId="{3238E64E-1E5F-4352-A860-858F0BFF4D47}" srcOrd="0" destOrd="0" presId="urn:microsoft.com/office/officeart/2005/8/layout/chevron2"/>
    <dgm:cxn modelId="{E1DF0F41-1F41-47D9-A107-BBB85ECAFCC2}" srcId="{E4BAB70A-1EBD-4627-AA47-3E0E96E6958B}" destId="{1F990FE1-82B8-4799-9BD0-6497B42E43E7}" srcOrd="0" destOrd="0" parTransId="{10F0AAD3-7371-40F7-976A-9E039E43FE43}" sibTransId="{E9624FEF-D2A2-42B2-98B4-5A1DADFC6379}"/>
    <dgm:cxn modelId="{D60685DF-44F8-41E2-80D9-FF59D137580C}" type="presOf" srcId="{6964F728-1AC8-4DAF-8A3A-2351CAB736B5}" destId="{BBEB7632-C8BA-4360-8433-F94CD07319BB}" srcOrd="0" destOrd="0" presId="urn:microsoft.com/office/officeart/2005/8/layout/chevron2"/>
    <dgm:cxn modelId="{D242913E-8CE4-48D3-A712-EDC823235C1B}" type="presOf" srcId="{546CD720-1393-4E21-84EF-230028C8F8EC}" destId="{C5E22755-C949-415B-9E6E-1D4499EC364B}" srcOrd="0" destOrd="0" presId="urn:microsoft.com/office/officeart/2005/8/layout/chevron2"/>
    <dgm:cxn modelId="{785AC11F-0DBF-4030-9397-D088FE74763C}" type="presOf" srcId="{8A005A79-1C19-4576-8F12-6A5369500BF4}" destId="{873AE4C4-E32D-4A10-8EFC-14BDDE6C0E8C}" srcOrd="0" destOrd="0" presId="urn:microsoft.com/office/officeart/2005/8/layout/chevron2"/>
    <dgm:cxn modelId="{AF0C77F9-5B64-4DD3-84A3-3AB830E35B31}" srcId="{1F990FE1-82B8-4799-9BD0-6497B42E43E7}" destId="{18FD1E7F-ED2E-4052-92A4-746EAF1FA79E}" srcOrd="0" destOrd="0" parTransId="{305176F0-C7FB-42FE-A1AB-CFFCAE2F60F4}" sibTransId="{898D45F4-E1DA-4E19-88CD-A8BA6A451712}"/>
    <dgm:cxn modelId="{7B4F92DF-FBEF-4FE4-8367-F3C52F787640}" srcId="{E4BAB70A-1EBD-4627-AA47-3E0E96E6958B}" destId="{CD33E983-5308-4495-9D82-12DCDBC2B653}" srcOrd="4" destOrd="0" parTransId="{ED2C75B6-245D-4AEB-8EBD-8A4B4BD41759}" sibTransId="{57C59442-04C8-4DA3-B7B0-2030719026E1}"/>
    <dgm:cxn modelId="{E6A150E9-E2AB-4685-B8C3-8E28E74B39DB}" srcId="{E4BAB70A-1EBD-4627-AA47-3E0E96E6958B}" destId="{746571F6-23FD-4236-A4C0-E6641E512DFA}" srcOrd="2" destOrd="0" parTransId="{234C67B1-4E0F-4E91-A1FF-C913E880006A}" sibTransId="{6AFB6105-CC34-47D3-8C91-F41D3FFF51FC}"/>
    <dgm:cxn modelId="{74E73468-7B5B-4ED7-B2B3-CCFDDBA7EC0E}" srcId="{E4BAB70A-1EBD-4627-AA47-3E0E96E6958B}" destId="{6964F728-1AC8-4DAF-8A3A-2351CAB736B5}" srcOrd="1" destOrd="0" parTransId="{7E81C842-088A-491D-ADDE-671264B429A6}" sibTransId="{65A7C7A9-5C74-44A4-B9C2-D8622359794D}"/>
    <dgm:cxn modelId="{B08F75FB-15D2-4E99-9200-FF937322BD5F}" srcId="{546CD720-1393-4E21-84EF-230028C8F8EC}" destId="{04E78827-BB1C-4589-BD83-E47124E31989}" srcOrd="0" destOrd="0" parTransId="{01C1B219-3191-46A9-92DB-54573475A2F0}" sibTransId="{FA5191F5-DDDE-458A-9B7B-8F226F525CE7}"/>
    <dgm:cxn modelId="{43D60271-D002-404F-9F65-0085B96C16E5}" type="presOf" srcId="{DF30EE4A-BBB3-4879-BDB6-6C5EA0025805}" destId="{F5EFCED6-96FC-485C-A0BE-963F7410689B}" srcOrd="0" destOrd="0" presId="urn:microsoft.com/office/officeart/2005/8/layout/chevron2"/>
    <dgm:cxn modelId="{36D00D06-6B98-4C1E-8BF5-76C2CE6AE046}" type="presParOf" srcId="{5AFA81B2-6058-4BDB-ACE2-F405DC66A2B7}" destId="{75B2876B-4208-4C1E-8B27-D25A97DAC460}" srcOrd="0" destOrd="0" presId="urn:microsoft.com/office/officeart/2005/8/layout/chevron2"/>
    <dgm:cxn modelId="{E5617E63-8FC2-4830-B97B-9DB0F9D53522}" type="presParOf" srcId="{75B2876B-4208-4C1E-8B27-D25A97DAC460}" destId="{AF98662A-D6C2-40DF-BBCA-79BD6B235B4B}" srcOrd="0" destOrd="0" presId="urn:microsoft.com/office/officeart/2005/8/layout/chevron2"/>
    <dgm:cxn modelId="{79CFD48F-0AE9-490E-8A0B-137A60C46BBC}" type="presParOf" srcId="{75B2876B-4208-4C1E-8B27-D25A97DAC460}" destId="{8D1092E3-E29F-49A7-B655-0341566206D4}" srcOrd="1" destOrd="0" presId="urn:microsoft.com/office/officeart/2005/8/layout/chevron2"/>
    <dgm:cxn modelId="{B8DF0088-D3CC-4E78-839B-DE8CA3E38060}" type="presParOf" srcId="{5AFA81B2-6058-4BDB-ACE2-F405DC66A2B7}" destId="{CAAC2404-9413-4A8C-8C66-0FBC26131CC8}" srcOrd="1" destOrd="0" presId="urn:microsoft.com/office/officeart/2005/8/layout/chevron2"/>
    <dgm:cxn modelId="{092171CD-7246-4FD9-9B6F-4B586B18B7F9}" type="presParOf" srcId="{5AFA81B2-6058-4BDB-ACE2-F405DC66A2B7}" destId="{B080E4DF-C7E6-405E-9B84-CABBF06A9FF5}" srcOrd="2" destOrd="0" presId="urn:microsoft.com/office/officeart/2005/8/layout/chevron2"/>
    <dgm:cxn modelId="{2B86648A-F994-4FF6-901D-2CFB7B5EDA37}" type="presParOf" srcId="{B080E4DF-C7E6-405E-9B84-CABBF06A9FF5}" destId="{BBEB7632-C8BA-4360-8433-F94CD07319BB}" srcOrd="0" destOrd="0" presId="urn:microsoft.com/office/officeart/2005/8/layout/chevron2"/>
    <dgm:cxn modelId="{4E36BF06-4733-467D-8900-4A648145ED5A}" type="presParOf" srcId="{B080E4DF-C7E6-405E-9B84-CABBF06A9FF5}" destId="{6B490D00-6DED-41EE-8CF1-A2AA53BDBFBE}" srcOrd="1" destOrd="0" presId="urn:microsoft.com/office/officeart/2005/8/layout/chevron2"/>
    <dgm:cxn modelId="{E505FCE0-5EB3-49E5-9414-F182E697E08A}" type="presParOf" srcId="{5AFA81B2-6058-4BDB-ACE2-F405DC66A2B7}" destId="{339E3FCF-3368-428E-A2DF-FE04F52E5A07}" srcOrd="3" destOrd="0" presId="urn:microsoft.com/office/officeart/2005/8/layout/chevron2"/>
    <dgm:cxn modelId="{096DDB71-9716-4516-A9DD-B22545529E5A}" type="presParOf" srcId="{5AFA81B2-6058-4BDB-ACE2-F405DC66A2B7}" destId="{0121FA84-3CCE-4343-8B4E-98E9B285D9EC}" srcOrd="4" destOrd="0" presId="urn:microsoft.com/office/officeart/2005/8/layout/chevron2"/>
    <dgm:cxn modelId="{D7A76493-346A-4267-8391-ADE1814475F2}" type="presParOf" srcId="{0121FA84-3CCE-4343-8B4E-98E9B285D9EC}" destId="{3238E64E-1E5F-4352-A860-858F0BFF4D47}" srcOrd="0" destOrd="0" presId="urn:microsoft.com/office/officeart/2005/8/layout/chevron2"/>
    <dgm:cxn modelId="{F998DEE9-8913-4580-AA07-44F5016891CD}" type="presParOf" srcId="{0121FA84-3CCE-4343-8B4E-98E9B285D9EC}" destId="{F5EFCED6-96FC-485C-A0BE-963F7410689B}" srcOrd="1" destOrd="0" presId="urn:microsoft.com/office/officeart/2005/8/layout/chevron2"/>
    <dgm:cxn modelId="{6BD46661-C737-4238-BBD0-E5DD7600C0F7}" type="presParOf" srcId="{5AFA81B2-6058-4BDB-ACE2-F405DC66A2B7}" destId="{6751218F-CF7B-44AD-A823-DDDA419C78D3}" srcOrd="5" destOrd="0" presId="urn:microsoft.com/office/officeart/2005/8/layout/chevron2"/>
    <dgm:cxn modelId="{4BE22ED8-A883-4108-908D-5460075F2BF1}" type="presParOf" srcId="{5AFA81B2-6058-4BDB-ACE2-F405DC66A2B7}" destId="{36D2210D-BE70-44B8-B56C-3CCA453B1C3A}" srcOrd="6" destOrd="0" presId="urn:microsoft.com/office/officeart/2005/8/layout/chevron2"/>
    <dgm:cxn modelId="{1D958BA6-B29B-41B1-8FF9-D040656F1794}" type="presParOf" srcId="{36D2210D-BE70-44B8-B56C-3CCA453B1C3A}" destId="{C5E22755-C949-415B-9E6E-1D4499EC364B}" srcOrd="0" destOrd="0" presId="urn:microsoft.com/office/officeart/2005/8/layout/chevron2"/>
    <dgm:cxn modelId="{1084EA68-4E81-49FB-B4FC-97E12C4E2F0F}" type="presParOf" srcId="{36D2210D-BE70-44B8-B56C-3CCA453B1C3A}" destId="{03780D13-F25F-4C75-A7C0-F933F2C0B996}" srcOrd="1" destOrd="0" presId="urn:microsoft.com/office/officeart/2005/8/layout/chevron2"/>
    <dgm:cxn modelId="{A3524588-8BAB-4D9A-8D06-F370FEC0EDC3}" type="presParOf" srcId="{5AFA81B2-6058-4BDB-ACE2-F405DC66A2B7}" destId="{4A53DB54-4578-4CE9-B349-200BB054146E}" srcOrd="7" destOrd="0" presId="urn:microsoft.com/office/officeart/2005/8/layout/chevron2"/>
    <dgm:cxn modelId="{C6C2FB2C-7AB6-4BA0-9193-C6C0B9CF0424}" type="presParOf" srcId="{5AFA81B2-6058-4BDB-ACE2-F405DC66A2B7}" destId="{1DA0D2E6-C24C-46E6-9F69-49BBA5B6D2C3}" srcOrd="8" destOrd="0" presId="urn:microsoft.com/office/officeart/2005/8/layout/chevron2"/>
    <dgm:cxn modelId="{06BA3483-1E9A-4F83-B0D8-6C92B512335D}" type="presParOf" srcId="{1DA0D2E6-C24C-46E6-9F69-49BBA5B6D2C3}" destId="{196AFB63-3893-48CB-96D1-11AE0DE49FD8}" srcOrd="0" destOrd="0" presId="urn:microsoft.com/office/officeart/2005/8/layout/chevron2"/>
    <dgm:cxn modelId="{A46D00C4-5A20-424C-8603-0D71CA428B03}" type="presParOf" srcId="{1DA0D2E6-C24C-46E6-9F69-49BBA5B6D2C3}" destId="{873AE4C4-E32D-4A10-8EFC-14BDDE6C0E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3F21B-DCBA-4D45-8F53-74F2BF62C097}">
      <dsp:nvSpPr>
        <dsp:cNvPr id="0" name=""/>
        <dsp:cNvSpPr/>
      </dsp:nvSpPr>
      <dsp:spPr>
        <a:xfrm>
          <a:off x="1050457" y="2396"/>
          <a:ext cx="2265855" cy="13595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Rentas de Trabajo</a:t>
          </a:r>
          <a:endParaRPr lang="es-CO" sz="2000" kern="1200" dirty="0"/>
        </a:p>
      </dsp:txBody>
      <dsp:txXfrm>
        <a:off x="1050457" y="2396"/>
        <a:ext cx="2265855" cy="1359513"/>
      </dsp:txXfrm>
    </dsp:sp>
    <dsp:sp modelId="{518AFFAB-108A-49A9-80E5-DE8E6CB26667}">
      <dsp:nvSpPr>
        <dsp:cNvPr id="0" name=""/>
        <dsp:cNvSpPr/>
      </dsp:nvSpPr>
      <dsp:spPr>
        <a:xfrm>
          <a:off x="3581508" y="2396"/>
          <a:ext cx="2265855" cy="1359513"/>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Pensiones</a:t>
          </a:r>
          <a:endParaRPr lang="es-CO" sz="2000" kern="1200" dirty="0"/>
        </a:p>
      </dsp:txBody>
      <dsp:txXfrm>
        <a:off x="3581508" y="2396"/>
        <a:ext cx="2265855" cy="1359513"/>
      </dsp:txXfrm>
    </dsp:sp>
    <dsp:sp modelId="{D9DCCD28-2FB2-4BDD-9915-8C49EDBF3847}">
      <dsp:nvSpPr>
        <dsp:cNvPr id="0" name=""/>
        <dsp:cNvSpPr/>
      </dsp:nvSpPr>
      <dsp:spPr>
        <a:xfrm>
          <a:off x="1089067" y="1588495"/>
          <a:ext cx="2265855" cy="1359513"/>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Rentas de Capital</a:t>
          </a:r>
          <a:endParaRPr lang="es-CO" sz="2000" kern="1200" dirty="0"/>
        </a:p>
      </dsp:txBody>
      <dsp:txXfrm>
        <a:off x="1089067" y="1588495"/>
        <a:ext cx="2265855" cy="1359513"/>
      </dsp:txXfrm>
    </dsp:sp>
    <dsp:sp modelId="{7E77B284-468C-4D6B-939D-F99057B18CA4}">
      <dsp:nvSpPr>
        <dsp:cNvPr id="0" name=""/>
        <dsp:cNvSpPr/>
      </dsp:nvSpPr>
      <dsp:spPr>
        <a:xfrm>
          <a:off x="3581508" y="1588495"/>
          <a:ext cx="2265855" cy="1359513"/>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Rentas no laborales</a:t>
          </a:r>
          <a:endParaRPr lang="es-CO" sz="2000" kern="1200" dirty="0"/>
        </a:p>
      </dsp:txBody>
      <dsp:txXfrm>
        <a:off x="3581508" y="1588495"/>
        <a:ext cx="2265855" cy="1359513"/>
      </dsp:txXfrm>
    </dsp:sp>
    <dsp:sp modelId="{FC41275E-F46B-4937-BB20-6F8DF7A5EA12}">
      <dsp:nvSpPr>
        <dsp:cNvPr id="0" name=""/>
        <dsp:cNvSpPr/>
      </dsp:nvSpPr>
      <dsp:spPr>
        <a:xfrm>
          <a:off x="2335288" y="3174594"/>
          <a:ext cx="2265855" cy="135951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Dividendos y participaciones</a:t>
          </a:r>
          <a:endParaRPr lang="es-CO" sz="2000" kern="1200" dirty="0"/>
        </a:p>
      </dsp:txBody>
      <dsp:txXfrm>
        <a:off x="2335288" y="3174594"/>
        <a:ext cx="2265855" cy="13595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109BF-A1F1-4EEC-8F02-E1CD18A02F9C}">
      <dsp:nvSpPr>
        <dsp:cNvPr id="0" name=""/>
        <dsp:cNvSpPr/>
      </dsp:nvSpPr>
      <dsp:spPr>
        <a:xfrm>
          <a:off x="2214029" y="1462241"/>
          <a:ext cx="1435396" cy="1068097"/>
        </a:xfrm>
        <a:prstGeom prst="ellipse">
          <a:avLst/>
        </a:prstGeom>
        <a:solidFill>
          <a:schemeClr val="accent4">
            <a:lumMod val="20000"/>
            <a:lumOff val="8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solidFill>
                <a:srgbClr val="002060"/>
              </a:solidFill>
              <a:latin typeface="Arial Narrow" panose="020B0606020202030204" pitchFamily="34" charset="0"/>
            </a:rPr>
            <a:t>IMPUESTO</a:t>
          </a:r>
          <a:endParaRPr lang="es-CO" sz="1400" b="1" kern="1200" dirty="0">
            <a:solidFill>
              <a:srgbClr val="002060"/>
            </a:solidFill>
            <a:latin typeface="Arial Narrow" panose="020B0606020202030204" pitchFamily="34" charset="0"/>
          </a:endParaRPr>
        </a:p>
      </dsp:txBody>
      <dsp:txXfrm>
        <a:off x="2424238" y="1618660"/>
        <a:ext cx="1014978" cy="755259"/>
      </dsp:txXfrm>
    </dsp:sp>
    <dsp:sp modelId="{787E50AF-EF54-4AC7-B235-069DF2E5F7E0}">
      <dsp:nvSpPr>
        <dsp:cNvPr id="0" name=""/>
        <dsp:cNvSpPr/>
      </dsp:nvSpPr>
      <dsp:spPr>
        <a:xfrm rot="16164317">
          <a:off x="2815647" y="1085297"/>
          <a:ext cx="216953" cy="356875"/>
        </a:xfrm>
        <a:prstGeom prst="rightArrow">
          <a:avLst>
            <a:gd name="adj1" fmla="val 60000"/>
            <a:gd name="adj2" fmla="val 50000"/>
          </a:avLst>
        </a:prstGeom>
        <a:solidFill>
          <a:srgbClr val="C0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b="1" kern="1200">
            <a:solidFill>
              <a:schemeClr val="bg1"/>
            </a:solidFill>
            <a:latin typeface="Arial Narrow" panose="020B0606020202030204" pitchFamily="34" charset="0"/>
          </a:endParaRPr>
        </a:p>
      </dsp:txBody>
      <dsp:txXfrm rot="10800000">
        <a:off x="2848528" y="1189213"/>
        <a:ext cx="151867" cy="214125"/>
      </dsp:txXfrm>
    </dsp:sp>
    <dsp:sp modelId="{AC60EA18-AAD5-48A9-9F88-C3EDE6E7CB7E}">
      <dsp:nvSpPr>
        <dsp:cNvPr id="0" name=""/>
        <dsp:cNvSpPr/>
      </dsp:nvSpPr>
      <dsp:spPr>
        <a:xfrm>
          <a:off x="2125614" y="3311"/>
          <a:ext cx="1581746" cy="1049634"/>
        </a:xfrm>
        <a:prstGeom prst="ellipse">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bg1"/>
              </a:solidFill>
              <a:latin typeface="Arial Narrow" panose="020B0606020202030204" pitchFamily="34" charset="0"/>
            </a:rPr>
            <a:t>OBLIGACIÓN FORMAL </a:t>
          </a:r>
          <a:endParaRPr lang="es-CO" sz="1400" b="1" kern="1200" dirty="0">
            <a:solidFill>
              <a:schemeClr val="bg1"/>
            </a:solidFill>
            <a:latin typeface="Arial Narrow" panose="020B0606020202030204" pitchFamily="34" charset="0"/>
          </a:endParaRPr>
        </a:p>
      </dsp:txBody>
      <dsp:txXfrm>
        <a:off x="2357255" y="157026"/>
        <a:ext cx="1118464" cy="742204"/>
      </dsp:txXfrm>
    </dsp:sp>
    <dsp:sp modelId="{B3109628-92BB-4AF3-A5A4-D8D586B43AF0}">
      <dsp:nvSpPr>
        <dsp:cNvPr id="0" name=""/>
        <dsp:cNvSpPr/>
      </dsp:nvSpPr>
      <dsp:spPr>
        <a:xfrm rot="10800000">
          <a:off x="3549667" y="1817852"/>
          <a:ext cx="54191" cy="356875"/>
        </a:xfrm>
        <a:prstGeom prst="rightArrow">
          <a:avLst>
            <a:gd name="adj1" fmla="val 60000"/>
            <a:gd name="adj2" fmla="val 50000"/>
          </a:avLst>
        </a:prstGeom>
        <a:solidFill>
          <a:srgbClr val="C0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b="1" kern="1200">
            <a:latin typeface="Arial Narrow" panose="020B0606020202030204" pitchFamily="34" charset="0"/>
          </a:endParaRPr>
        </a:p>
      </dsp:txBody>
      <dsp:txXfrm rot="10800000">
        <a:off x="3565924" y="1889227"/>
        <a:ext cx="37934" cy="214125"/>
      </dsp:txXfrm>
    </dsp:sp>
    <dsp:sp modelId="{2A2D51F4-8051-43FB-B7AB-DDEC441F0695}">
      <dsp:nvSpPr>
        <dsp:cNvPr id="0" name=""/>
        <dsp:cNvSpPr/>
      </dsp:nvSpPr>
      <dsp:spPr>
        <a:xfrm>
          <a:off x="3547177" y="1471472"/>
          <a:ext cx="1674943" cy="1049634"/>
        </a:xfrm>
        <a:prstGeom prst="ellipse">
          <a:avLst/>
        </a:prstGeom>
        <a:solidFill>
          <a:schemeClr val="accent6">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0" lang="es-ES" altLang="es-CO" sz="1200" b="1" i="0" u="none" strike="noStrike" kern="1200" cap="none" normalizeH="0" baseline="0" dirty="0" smtClean="0">
              <a:ln>
                <a:noFill/>
              </a:ln>
              <a:solidFill>
                <a:schemeClr val="bg1"/>
              </a:solidFill>
              <a:effectLst/>
              <a:latin typeface="Arial Narrow" panose="020B0606020202030204" pitchFamily="34" charset="0"/>
            </a:rPr>
            <a:t>ADMINISTRACIÓN </a:t>
          </a:r>
          <a:endParaRPr lang="es-CO" sz="1200" b="1" kern="1200" dirty="0">
            <a:solidFill>
              <a:schemeClr val="bg1"/>
            </a:solidFill>
            <a:latin typeface="Arial Narrow" panose="020B0606020202030204" pitchFamily="34" charset="0"/>
          </a:endParaRPr>
        </a:p>
      </dsp:txBody>
      <dsp:txXfrm>
        <a:off x="3792467" y="1625187"/>
        <a:ext cx="1184363" cy="742204"/>
      </dsp:txXfrm>
    </dsp:sp>
    <dsp:sp modelId="{1E5FECB4-0487-48B6-93E7-23F7ECBC6C38}">
      <dsp:nvSpPr>
        <dsp:cNvPr id="0" name=""/>
        <dsp:cNvSpPr/>
      </dsp:nvSpPr>
      <dsp:spPr>
        <a:xfrm rot="5435683">
          <a:off x="2815647" y="2550406"/>
          <a:ext cx="216953" cy="356875"/>
        </a:xfrm>
        <a:prstGeom prst="rightArrow">
          <a:avLst>
            <a:gd name="adj1" fmla="val 60000"/>
            <a:gd name="adj2" fmla="val 50000"/>
          </a:avLst>
        </a:prstGeom>
        <a:solidFill>
          <a:srgbClr val="C0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b="1" kern="1200">
            <a:solidFill>
              <a:schemeClr val="bg1"/>
            </a:solidFill>
            <a:latin typeface="Arial Narrow" panose="020B0606020202030204" pitchFamily="34" charset="0"/>
          </a:endParaRPr>
        </a:p>
      </dsp:txBody>
      <dsp:txXfrm rot="10800000">
        <a:off x="2848528" y="2589240"/>
        <a:ext cx="151867" cy="214125"/>
      </dsp:txXfrm>
    </dsp:sp>
    <dsp:sp modelId="{83163951-7DA2-4350-9D46-A0F483E8700B}">
      <dsp:nvSpPr>
        <dsp:cNvPr id="0" name=""/>
        <dsp:cNvSpPr/>
      </dsp:nvSpPr>
      <dsp:spPr>
        <a:xfrm>
          <a:off x="2119710" y="2939634"/>
          <a:ext cx="1593555" cy="1049634"/>
        </a:xfrm>
        <a:prstGeom prst="ellipse">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bg1"/>
              </a:solidFill>
              <a:latin typeface="Arial Narrow" panose="020B0606020202030204" pitchFamily="34" charset="0"/>
            </a:rPr>
            <a:t>SANCIONES </a:t>
          </a:r>
          <a:endParaRPr lang="es-CO" sz="1400" b="1" kern="1200" dirty="0">
            <a:solidFill>
              <a:schemeClr val="bg1"/>
            </a:solidFill>
            <a:latin typeface="Arial Narrow" panose="020B0606020202030204" pitchFamily="34" charset="0"/>
          </a:endParaRPr>
        </a:p>
      </dsp:txBody>
      <dsp:txXfrm>
        <a:off x="2353081" y="3093349"/>
        <a:ext cx="1126813" cy="742204"/>
      </dsp:txXfrm>
    </dsp:sp>
    <dsp:sp modelId="{52879637-16F8-4E26-BF02-5614924137F8}">
      <dsp:nvSpPr>
        <dsp:cNvPr id="0" name=""/>
        <dsp:cNvSpPr/>
      </dsp:nvSpPr>
      <dsp:spPr>
        <a:xfrm>
          <a:off x="2236627" y="1817852"/>
          <a:ext cx="54440" cy="356875"/>
        </a:xfrm>
        <a:prstGeom prst="rightArrow">
          <a:avLst>
            <a:gd name="adj1" fmla="val 60000"/>
            <a:gd name="adj2" fmla="val 50000"/>
          </a:avLst>
        </a:prstGeom>
        <a:solidFill>
          <a:srgbClr val="C0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b="1" kern="1200" dirty="0">
            <a:solidFill>
              <a:schemeClr val="bg1"/>
            </a:solidFill>
            <a:latin typeface="Arial Narrow" panose="020B0606020202030204" pitchFamily="34" charset="0"/>
          </a:endParaRPr>
        </a:p>
      </dsp:txBody>
      <dsp:txXfrm>
        <a:off x="2236627" y="1889227"/>
        <a:ext cx="38108" cy="214125"/>
      </dsp:txXfrm>
    </dsp:sp>
    <dsp:sp modelId="{7ED36020-4110-4632-BB3F-EBFE63B3D9AA}">
      <dsp:nvSpPr>
        <dsp:cNvPr id="0" name=""/>
        <dsp:cNvSpPr/>
      </dsp:nvSpPr>
      <dsp:spPr>
        <a:xfrm>
          <a:off x="579906" y="1471472"/>
          <a:ext cx="1736840" cy="1049634"/>
        </a:xfrm>
        <a:prstGeom prst="ellipse">
          <a:avLst/>
        </a:prstGeom>
        <a:solidFill>
          <a:srgbClr val="C0000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bg1"/>
              </a:solidFill>
              <a:latin typeface="Arial Narrow" panose="020B0606020202030204" pitchFamily="34" charset="0"/>
            </a:rPr>
            <a:t>PROCEDIMENTO </a:t>
          </a:r>
          <a:endParaRPr lang="es-CO" sz="1400" b="1" kern="1200" dirty="0">
            <a:solidFill>
              <a:schemeClr val="bg1"/>
            </a:solidFill>
            <a:latin typeface="Arial Narrow" panose="020B0606020202030204" pitchFamily="34" charset="0"/>
          </a:endParaRPr>
        </a:p>
      </dsp:txBody>
      <dsp:txXfrm>
        <a:off x="834260" y="1625187"/>
        <a:ext cx="1228132" cy="742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3E49-EAA2-4A58-9DAE-4C7A11AC725E}">
      <dsp:nvSpPr>
        <dsp:cNvPr id="0" name=""/>
        <dsp:cNvSpPr/>
      </dsp:nvSpPr>
      <dsp:spPr>
        <a:xfrm rot="16200000">
          <a:off x="-973728" y="974720"/>
          <a:ext cx="4529128" cy="257968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884" bIns="0" numCol="1" spcCol="1270" anchor="t" anchorCtr="0">
          <a:noAutofit/>
        </a:bodyPr>
        <a:lstStyle/>
        <a:p>
          <a:pPr lvl="0" algn="l" defTabSz="889000">
            <a:lnSpc>
              <a:spcPct val="90000"/>
            </a:lnSpc>
            <a:spcBef>
              <a:spcPct val="0"/>
            </a:spcBef>
            <a:spcAft>
              <a:spcPct val="35000"/>
            </a:spcAft>
          </a:pPr>
          <a:r>
            <a:rPr lang="es-ES" sz="2000" b="1" kern="1200" dirty="0"/>
            <a:t>CARACTERÍSTICA</a:t>
          </a:r>
        </a:p>
        <a:p>
          <a:pPr marL="171450" lvl="1" indent="-171450" algn="l" defTabSz="711200">
            <a:lnSpc>
              <a:spcPct val="90000"/>
            </a:lnSpc>
            <a:spcBef>
              <a:spcPct val="0"/>
            </a:spcBef>
            <a:spcAft>
              <a:spcPct val="15000"/>
            </a:spcAft>
            <a:buChar char="••"/>
          </a:pPr>
          <a:r>
            <a:rPr lang="es-ES" sz="1600" kern="1200" dirty="0"/>
            <a:t>OPCIONAL</a:t>
          </a:r>
        </a:p>
        <a:p>
          <a:pPr marL="171450" lvl="1" indent="-171450" algn="l" defTabSz="711200">
            <a:lnSpc>
              <a:spcPct val="90000"/>
            </a:lnSpc>
            <a:spcBef>
              <a:spcPct val="0"/>
            </a:spcBef>
            <a:spcAft>
              <a:spcPct val="15000"/>
            </a:spcAft>
            <a:buChar char="••"/>
          </a:pPr>
          <a:r>
            <a:rPr lang="es-ES" sz="1600" kern="1200" dirty="0"/>
            <a:t>SUSTITUYE RENTA</a:t>
          </a:r>
        </a:p>
        <a:p>
          <a:pPr marL="171450" lvl="1" indent="-171450" algn="l" defTabSz="711200">
            <a:lnSpc>
              <a:spcPct val="90000"/>
            </a:lnSpc>
            <a:spcBef>
              <a:spcPct val="0"/>
            </a:spcBef>
            <a:spcAft>
              <a:spcPct val="15000"/>
            </a:spcAft>
            <a:buChar char="••"/>
          </a:pPr>
          <a:r>
            <a:rPr lang="es-ES" sz="1600" kern="1200" dirty="0"/>
            <a:t>ANUAL</a:t>
          </a:r>
        </a:p>
      </dsp:txBody>
      <dsp:txXfrm rot="5400000">
        <a:off x="992" y="905826"/>
        <a:ext cx="2579687" cy="2717476"/>
      </dsp:txXfrm>
    </dsp:sp>
    <dsp:sp modelId="{776BC126-EAAD-45F8-9AB3-CCB51095289C}">
      <dsp:nvSpPr>
        <dsp:cNvPr id="0" name=""/>
        <dsp:cNvSpPr/>
      </dsp:nvSpPr>
      <dsp:spPr>
        <a:xfrm rot="16200000">
          <a:off x="1799436" y="974720"/>
          <a:ext cx="4529128" cy="257968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884" bIns="0" numCol="1" spcCol="1270" anchor="t" anchorCtr="0">
          <a:noAutofit/>
        </a:bodyPr>
        <a:lstStyle/>
        <a:p>
          <a:pPr lvl="0" algn="l" defTabSz="889000">
            <a:lnSpc>
              <a:spcPct val="90000"/>
            </a:lnSpc>
            <a:spcBef>
              <a:spcPct val="0"/>
            </a:spcBef>
            <a:spcAft>
              <a:spcPct val="35000"/>
            </a:spcAft>
          </a:pPr>
          <a:r>
            <a:rPr lang="es-ES" sz="2000" b="1" kern="1200" dirty="0"/>
            <a:t>SUJETOS</a:t>
          </a:r>
        </a:p>
        <a:p>
          <a:pPr marL="171450" lvl="1" indent="-171450" algn="l" defTabSz="711200">
            <a:lnSpc>
              <a:spcPct val="90000"/>
            </a:lnSpc>
            <a:spcBef>
              <a:spcPct val="0"/>
            </a:spcBef>
            <a:spcAft>
              <a:spcPct val="15000"/>
            </a:spcAft>
            <a:buChar char="••"/>
          </a:pPr>
          <a:r>
            <a:rPr lang="es-ES" sz="1600" kern="1200" dirty="0"/>
            <a:t>PERSONAS NATURALES</a:t>
          </a:r>
        </a:p>
        <a:p>
          <a:pPr marL="171450" lvl="1" indent="-171450" algn="l" defTabSz="711200">
            <a:lnSpc>
              <a:spcPct val="90000"/>
            </a:lnSpc>
            <a:spcBef>
              <a:spcPct val="0"/>
            </a:spcBef>
            <a:spcAft>
              <a:spcPct val="15000"/>
            </a:spcAft>
            <a:buChar char="••"/>
          </a:pPr>
          <a:r>
            <a:rPr lang="es-ES" sz="1600" kern="1200" dirty="0"/>
            <a:t>Ingresos entre 1.400 y 3.500</a:t>
          </a:r>
        </a:p>
        <a:p>
          <a:pPr marL="171450" lvl="1" indent="-171450" algn="l" defTabSz="711200">
            <a:lnSpc>
              <a:spcPct val="90000"/>
            </a:lnSpc>
            <a:spcBef>
              <a:spcPct val="0"/>
            </a:spcBef>
            <a:spcAft>
              <a:spcPct val="15000"/>
            </a:spcAft>
            <a:buChar char="••"/>
          </a:pPr>
          <a:r>
            <a:rPr lang="es-ES" sz="1600" kern="1200" dirty="0"/>
            <a:t>Actividad económica 9602 peluquería, 106 tratamientos de belleza o comercio al pormenor.</a:t>
          </a:r>
        </a:p>
        <a:p>
          <a:pPr marL="171450" lvl="1" indent="-171450" algn="l" defTabSz="711200">
            <a:lnSpc>
              <a:spcPct val="90000"/>
            </a:lnSpc>
            <a:spcBef>
              <a:spcPct val="0"/>
            </a:spcBef>
            <a:spcAft>
              <a:spcPct val="15000"/>
            </a:spcAft>
            <a:buChar char="••"/>
          </a:pPr>
          <a:r>
            <a:rPr lang="es-ES" sz="1600" kern="1200" dirty="0"/>
            <a:t>Establecimientos menores a 50mt2</a:t>
          </a:r>
        </a:p>
      </dsp:txBody>
      <dsp:txXfrm rot="5400000">
        <a:off x="2774156" y="905826"/>
        <a:ext cx="2579687" cy="2717476"/>
      </dsp:txXfrm>
    </dsp:sp>
    <dsp:sp modelId="{9697B82C-CC3C-4741-89C8-72197FCEFE34}">
      <dsp:nvSpPr>
        <dsp:cNvPr id="0" name=""/>
        <dsp:cNvSpPr/>
      </dsp:nvSpPr>
      <dsp:spPr>
        <a:xfrm rot="16200000">
          <a:off x="4572600" y="974720"/>
          <a:ext cx="4529128" cy="257968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884" bIns="0" numCol="1" spcCol="1270" anchor="t" anchorCtr="0">
          <a:noAutofit/>
        </a:bodyPr>
        <a:lstStyle/>
        <a:p>
          <a:pPr lvl="0" algn="l" defTabSz="889000">
            <a:lnSpc>
              <a:spcPct val="90000"/>
            </a:lnSpc>
            <a:spcBef>
              <a:spcPct val="0"/>
            </a:spcBef>
            <a:spcAft>
              <a:spcPct val="35000"/>
            </a:spcAft>
          </a:pPr>
          <a:r>
            <a:rPr lang="es-ES" sz="2000" b="1" kern="1200" dirty="0"/>
            <a:t>TENER EN CUENTA</a:t>
          </a:r>
        </a:p>
        <a:p>
          <a:pPr marL="171450" lvl="1" indent="-171450" algn="l" defTabSz="711200">
            <a:lnSpc>
              <a:spcPct val="90000"/>
            </a:lnSpc>
            <a:spcBef>
              <a:spcPct val="0"/>
            </a:spcBef>
            <a:spcAft>
              <a:spcPct val="15000"/>
            </a:spcAft>
            <a:buChar char="••"/>
          </a:pPr>
          <a:r>
            <a:rPr lang="es-ES" sz="1600" kern="1200" dirty="0"/>
            <a:t>Inscribirse antes del 31 de marzo del año gravable.</a:t>
          </a:r>
        </a:p>
        <a:p>
          <a:pPr marL="171450" lvl="1" indent="-171450" algn="l" defTabSz="711200">
            <a:lnSpc>
              <a:spcPct val="90000"/>
            </a:lnSpc>
            <a:spcBef>
              <a:spcPct val="0"/>
            </a:spcBef>
            <a:spcAft>
              <a:spcPct val="15000"/>
            </a:spcAft>
            <a:buChar char="••"/>
          </a:pPr>
          <a:r>
            <a:rPr lang="es-ES" sz="1600" kern="1200" dirty="0"/>
            <a:t>Sujeto a retención en la fuente por renta.</a:t>
          </a:r>
        </a:p>
        <a:p>
          <a:pPr marL="171450" lvl="1" indent="-171450" algn="l" defTabSz="711200">
            <a:lnSpc>
              <a:spcPct val="90000"/>
            </a:lnSpc>
            <a:spcBef>
              <a:spcPct val="0"/>
            </a:spcBef>
            <a:spcAft>
              <a:spcPct val="15000"/>
            </a:spcAft>
            <a:buChar char="••"/>
          </a:pPr>
          <a:r>
            <a:rPr lang="es-ES" sz="1600" kern="1200" dirty="0"/>
            <a:t>No hay retención por pagos electrónicos.</a:t>
          </a:r>
        </a:p>
        <a:p>
          <a:pPr marL="171450" lvl="1" indent="-171450" algn="l" defTabSz="711200">
            <a:lnSpc>
              <a:spcPct val="90000"/>
            </a:lnSpc>
            <a:spcBef>
              <a:spcPct val="0"/>
            </a:spcBef>
            <a:spcAft>
              <a:spcPct val="15000"/>
            </a:spcAft>
            <a:buChar char="••"/>
          </a:pPr>
          <a:r>
            <a:rPr lang="es-ES" sz="1600" kern="1200" dirty="0"/>
            <a:t>Cobertura riegos laborales y ahorro en BEPS</a:t>
          </a:r>
        </a:p>
      </dsp:txBody>
      <dsp:txXfrm rot="5400000">
        <a:off x="5547320" y="905826"/>
        <a:ext cx="2579687" cy="2717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00142-A9CE-4FCC-8958-72220B8BC01E}">
      <dsp:nvSpPr>
        <dsp:cNvPr id="0" name=""/>
        <dsp:cNvSpPr/>
      </dsp:nvSpPr>
      <dsp:spPr>
        <a:xfrm>
          <a:off x="990006" y="371252"/>
          <a:ext cx="1197939" cy="5989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16 UVTS</a:t>
          </a:r>
        </a:p>
      </dsp:txBody>
      <dsp:txXfrm>
        <a:off x="1007549" y="388795"/>
        <a:ext cx="1162853" cy="563883"/>
      </dsp:txXfrm>
    </dsp:sp>
    <dsp:sp modelId="{E573A41E-FC35-4974-87F6-73EEB0D89219}">
      <dsp:nvSpPr>
        <dsp:cNvPr id="0" name=""/>
        <dsp:cNvSpPr/>
      </dsp:nvSpPr>
      <dsp:spPr>
        <a:xfrm rot="3600000">
          <a:off x="1771379" y="1422625"/>
          <a:ext cx="624434" cy="2096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834271" y="1464553"/>
        <a:ext cx="498650" cy="125783"/>
      </dsp:txXfrm>
    </dsp:sp>
    <dsp:sp modelId="{BCD8C923-FC8A-47C5-9C7C-4A26F8D0DB6D}">
      <dsp:nvSpPr>
        <dsp:cNvPr id="0" name=""/>
        <dsp:cNvSpPr/>
      </dsp:nvSpPr>
      <dsp:spPr>
        <a:xfrm>
          <a:off x="1979248" y="2084668"/>
          <a:ext cx="1197939" cy="5989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32 UVTS</a:t>
          </a:r>
        </a:p>
      </dsp:txBody>
      <dsp:txXfrm>
        <a:off x="1996791" y="2102211"/>
        <a:ext cx="1162853" cy="563883"/>
      </dsp:txXfrm>
    </dsp:sp>
    <dsp:sp modelId="{328F649D-AD30-43E3-9D80-C2C6CCD8A6CA}">
      <dsp:nvSpPr>
        <dsp:cNvPr id="0" name=""/>
        <dsp:cNvSpPr/>
      </dsp:nvSpPr>
      <dsp:spPr>
        <a:xfrm rot="10800000">
          <a:off x="1276759" y="2279333"/>
          <a:ext cx="624434" cy="2096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1339651" y="2321261"/>
        <a:ext cx="498650" cy="125783"/>
      </dsp:txXfrm>
    </dsp:sp>
    <dsp:sp modelId="{94092D80-DD83-4349-BBB6-A8DBB3290B6A}">
      <dsp:nvSpPr>
        <dsp:cNvPr id="0" name=""/>
        <dsp:cNvSpPr/>
      </dsp:nvSpPr>
      <dsp:spPr>
        <a:xfrm>
          <a:off x="765" y="2084668"/>
          <a:ext cx="1197939" cy="59896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24 UVTS</a:t>
          </a:r>
        </a:p>
      </dsp:txBody>
      <dsp:txXfrm>
        <a:off x="18308" y="2102211"/>
        <a:ext cx="1162853" cy="563883"/>
      </dsp:txXfrm>
    </dsp:sp>
    <dsp:sp modelId="{FD4262DD-1CB8-4D43-B5D4-7F73149C496A}">
      <dsp:nvSpPr>
        <dsp:cNvPr id="0" name=""/>
        <dsp:cNvSpPr/>
      </dsp:nvSpPr>
      <dsp:spPr>
        <a:xfrm rot="18000000">
          <a:off x="782138" y="1422625"/>
          <a:ext cx="624434" cy="2096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845030" y="1464553"/>
        <a:ext cx="498650" cy="125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558A7-B922-4DE3-9994-4128A73EB873}">
      <dsp:nvSpPr>
        <dsp:cNvPr id="0" name=""/>
        <dsp:cNvSpPr/>
      </dsp:nvSpPr>
      <dsp:spPr>
        <a:xfrm>
          <a:off x="4138471" y="1206500"/>
          <a:ext cx="3005666" cy="300566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CO" sz="3600" kern="1200" dirty="0" smtClean="0"/>
            <a:t>ESAL DEBEN CUMPLIR CON</a:t>
          </a:r>
          <a:endParaRPr lang="es-CO" sz="3600" kern="1200" dirty="0"/>
        </a:p>
      </dsp:txBody>
      <dsp:txXfrm>
        <a:off x="4578641" y="1646670"/>
        <a:ext cx="2125326" cy="2125326"/>
      </dsp:txXfrm>
    </dsp:sp>
    <dsp:sp modelId="{19DB369B-465F-4551-9F9C-0E97E1E7534B}">
      <dsp:nvSpPr>
        <dsp:cNvPr id="0" name=""/>
        <dsp:cNvSpPr/>
      </dsp:nvSpPr>
      <dsp:spPr>
        <a:xfrm>
          <a:off x="4662351" y="536"/>
          <a:ext cx="1957906" cy="150283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Estar legalmente constituidas</a:t>
          </a:r>
          <a:endParaRPr lang="es-CO" sz="1600" kern="1200" dirty="0"/>
        </a:p>
      </dsp:txBody>
      <dsp:txXfrm>
        <a:off x="4949080" y="220621"/>
        <a:ext cx="1384448" cy="1062663"/>
      </dsp:txXfrm>
    </dsp:sp>
    <dsp:sp modelId="{809D159C-202B-4513-AF30-1B902746D877}">
      <dsp:nvSpPr>
        <dsp:cNvPr id="0" name=""/>
        <dsp:cNvSpPr/>
      </dsp:nvSpPr>
      <dsp:spPr>
        <a:xfrm>
          <a:off x="6586226" y="1957916"/>
          <a:ext cx="2024917" cy="150283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Que su objeto sea uno o varios del articulo 359 E.T</a:t>
          </a:r>
          <a:endParaRPr lang="es-CO" sz="1600" kern="1200" dirty="0"/>
        </a:p>
      </dsp:txBody>
      <dsp:txXfrm>
        <a:off x="6882768" y="2178001"/>
        <a:ext cx="1431833" cy="1062663"/>
      </dsp:txXfrm>
    </dsp:sp>
    <dsp:sp modelId="{48828F4E-882F-4C8C-9D10-21BAC5845948}">
      <dsp:nvSpPr>
        <dsp:cNvPr id="0" name=""/>
        <dsp:cNvSpPr/>
      </dsp:nvSpPr>
      <dsp:spPr>
        <a:xfrm>
          <a:off x="4601389" y="3915297"/>
          <a:ext cx="2079831" cy="150283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APORTES NO REEMBOLSABLES</a:t>
          </a:r>
          <a:endParaRPr lang="es-CO" sz="1600" kern="1200" dirty="0"/>
        </a:p>
      </dsp:txBody>
      <dsp:txXfrm>
        <a:off x="4905973" y="4135382"/>
        <a:ext cx="1470663" cy="1062663"/>
      </dsp:txXfrm>
    </dsp:sp>
    <dsp:sp modelId="{28182860-508C-4A45-B3FF-917ED7520D09}">
      <dsp:nvSpPr>
        <dsp:cNvPr id="0" name=""/>
        <dsp:cNvSpPr/>
      </dsp:nvSpPr>
      <dsp:spPr>
        <a:xfrm>
          <a:off x="2751799" y="1957916"/>
          <a:ext cx="1864249" cy="150283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EXCEDENTES NO DISTRIBUIBLES</a:t>
          </a:r>
          <a:endParaRPr lang="es-CO" sz="1600" kern="1200" dirty="0"/>
        </a:p>
      </dsp:txBody>
      <dsp:txXfrm>
        <a:off x="3024812" y="2178001"/>
        <a:ext cx="1318223" cy="1062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169A4-438C-4A28-9407-58BC01239E15}">
      <dsp:nvSpPr>
        <dsp:cNvPr id="0" name=""/>
        <dsp:cNvSpPr/>
      </dsp:nvSpPr>
      <dsp:spPr>
        <a:xfrm>
          <a:off x="1761543" y="668065"/>
          <a:ext cx="4460515" cy="4460515"/>
        </a:xfrm>
        <a:prstGeom prst="blockArc">
          <a:avLst>
            <a:gd name="adj1" fmla="val 9000000"/>
            <a:gd name="adj2" fmla="val 1620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B1958B-DAAB-4A1A-BCF0-A3E387FEF451}">
      <dsp:nvSpPr>
        <dsp:cNvPr id="0" name=""/>
        <dsp:cNvSpPr/>
      </dsp:nvSpPr>
      <dsp:spPr>
        <a:xfrm>
          <a:off x="1761543" y="668065"/>
          <a:ext cx="4460515" cy="4460515"/>
        </a:xfrm>
        <a:prstGeom prst="blockArc">
          <a:avLst>
            <a:gd name="adj1" fmla="val 1800000"/>
            <a:gd name="adj2" fmla="val 900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37844F-C196-4B77-BC95-B46D02380357}">
      <dsp:nvSpPr>
        <dsp:cNvPr id="0" name=""/>
        <dsp:cNvSpPr/>
      </dsp:nvSpPr>
      <dsp:spPr>
        <a:xfrm>
          <a:off x="1761543" y="668065"/>
          <a:ext cx="4460515" cy="4460515"/>
        </a:xfrm>
        <a:prstGeom prst="blockArc">
          <a:avLst>
            <a:gd name="adj1" fmla="val 16200000"/>
            <a:gd name="adj2" fmla="val 180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92C94E-7A38-4C40-999F-B6E4733293A4}">
      <dsp:nvSpPr>
        <dsp:cNvPr id="0" name=""/>
        <dsp:cNvSpPr/>
      </dsp:nvSpPr>
      <dsp:spPr>
        <a:xfrm>
          <a:off x="2844430" y="1872401"/>
          <a:ext cx="2294741" cy="2051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CLASIFICACION AL </a:t>
          </a:r>
          <a:r>
            <a:rPr lang="es-CO" sz="1800" kern="1200" dirty="0" smtClean="0"/>
            <a:t>REGIMEN TRIBUTARIO ESPECIAL</a:t>
          </a:r>
          <a:endParaRPr lang="es-CO" sz="1600" kern="1200" dirty="0"/>
        </a:p>
      </dsp:txBody>
      <dsp:txXfrm>
        <a:off x="3180487" y="2172886"/>
        <a:ext cx="1622627" cy="1450873"/>
      </dsp:txXfrm>
    </dsp:sp>
    <dsp:sp modelId="{CD885912-2F60-4996-8669-9532B5592EAD}">
      <dsp:nvSpPr>
        <dsp:cNvPr id="0" name=""/>
        <dsp:cNvSpPr/>
      </dsp:nvSpPr>
      <dsp:spPr>
        <a:xfrm>
          <a:off x="2962031" y="1626"/>
          <a:ext cx="2059540" cy="14362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SISTEMA ESTABLECIDO POR LA DIAN</a:t>
          </a:r>
          <a:endParaRPr lang="es-CO" sz="1800" kern="1200" dirty="0"/>
        </a:p>
      </dsp:txBody>
      <dsp:txXfrm>
        <a:off x="3263644" y="211966"/>
        <a:ext cx="1456314" cy="1015610"/>
      </dsp:txXfrm>
    </dsp:sp>
    <dsp:sp modelId="{6783CE96-A050-468B-8A43-86B6A9F0A3EC}">
      <dsp:nvSpPr>
        <dsp:cNvPr id="0" name=""/>
        <dsp:cNvSpPr/>
      </dsp:nvSpPr>
      <dsp:spPr>
        <a:xfrm>
          <a:off x="4691280" y="3269453"/>
          <a:ext cx="2374403" cy="143629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ACTO ADMINISTRATIVO</a:t>
          </a:r>
          <a:endParaRPr lang="es-CO" sz="1600" kern="1200" dirty="0"/>
        </a:p>
      </dsp:txBody>
      <dsp:txXfrm>
        <a:off x="5039003" y="3479793"/>
        <a:ext cx="1678957" cy="1015610"/>
      </dsp:txXfrm>
    </dsp:sp>
    <dsp:sp modelId="{12915A24-6892-45F4-A61C-A898A4EABE32}">
      <dsp:nvSpPr>
        <dsp:cNvPr id="0" name=""/>
        <dsp:cNvSpPr/>
      </dsp:nvSpPr>
      <dsp:spPr>
        <a:xfrm>
          <a:off x="1062315" y="3269453"/>
          <a:ext cx="2085608" cy="143629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CO" sz="2100" kern="1200" dirty="0" smtClean="0"/>
            <a:t>INSCRIPCION EN EL RUT</a:t>
          </a:r>
          <a:endParaRPr lang="es-CO" sz="2100" kern="1200" dirty="0"/>
        </a:p>
      </dsp:txBody>
      <dsp:txXfrm>
        <a:off x="1367745" y="3479793"/>
        <a:ext cx="1474748" cy="1015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2FB02-088D-4C4A-B1E2-720C25DE09AC}">
      <dsp:nvSpPr>
        <dsp:cNvPr id="0" name=""/>
        <dsp:cNvSpPr/>
      </dsp:nvSpPr>
      <dsp:spPr>
        <a:xfrm>
          <a:off x="4915255" y="2371568"/>
          <a:ext cx="1114779" cy="1114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rPr>
            <a:t>OBJETO SOCIAL</a:t>
          </a:r>
          <a:endParaRPr lang="es-CO" sz="1600" b="1" kern="1200" dirty="0">
            <a:solidFill>
              <a:schemeClr val="tx1"/>
            </a:solidFill>
          </a:endParaRPr>
        </a:p>
      </dsp:txBody>
      <dsp:txXfrm>
        <a:off x="5078511" y="2534824"/>
        <a:ext cx="788267" cy="788267"/>
      </dsp:txXfrm>
    </dsp:sp>
    <dsp:sp modelId="{91B03A67-ACAC-410E-BE2E-DC039D378BEE}">
      <dsp:nvSpPr>
        <dsp:cNvPr id="0" name=""/>
        <dsp:cNvSpPr/>
      </dsp:nvSpPr>
      <dsp:spPr>
        <a:xfrm rot="16200000">
          <a:off x="4855400" y="1745014"/>
          <a:ext cx="1234489" cy="18618"/>
        </a:xfrm>
        <a:custGeom>
          <a:avLst/>
          <a:gdLst/>
          <a:ahLst/>
          <a:cxnLst/>
          <a:rect l="0" t="0" r="0" b="0"/>
          <a:pathLst>
            <a:path>
              <a:moveTo>
                <a:pt x="0" y="9309"/>
              </a:moveTo>
              <a:lnTo>
                <a:pt x="1234489"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441782" y="1723461"/>
        <a:ext cx="61724" cy="61724"/>
      </dsp:txXfrm>
    </dsp:sp>
    <dsp:sp modelId="{CBFA0DFC-E669-4D8D-A990-FFA05F18017D}">
      <dsp:nvSpPr>
        <dsp:cNvPr id="0" name=""/>
        <dsp:cNvSpPr/>
      </dsp:nvSpPr>
      <dsp:spPr>
        <a:xfrm>
          <a:off x="4702984" y="22299"/>
          <a:ext cx="1539320" cy="11147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rPr>
            <a:t>EDUCACION</a:t>
          </a:r>
          <a:endParaRPr lang="es-CO" sz="4000" b="1" kern="1200" dirty="0">
            <a:solidFill>
              <a:schemeClr val="tx1"/>
            </a:solidFill>
          </a:endParaRPr>
        </a:p>
      </dsp:txBody>
      <dsp:txXfrm>
        <a:off x="4928412" y="185555"/>
        <a:ext cx="1088464" cy="788267"/>
      </dsp:txXfrm>
    </dsp:sp>
    <dsp:sp modelId="{591B2AA4-CB45-4A6F-8B59-61E3D65E4A59}">
      <dsp:nvSpPr>
        <dsp:cNvPr id="0" name=""/>
        <dsp:cNvSpPr/>
      </dsp:nvSpPr>
      <dsp:spPr>
        <a:xfrm rot="18360000">
          <a:off x="5545833" y="1969350"/>
          <a:ext cx="1234489" cy="18618"/>
        </a:xfrm>
        <a:custGeom>
          <a:avLst/>
          <a:gdLst/>
          <a:ahLst/>
          <a:cxnLst/>
          <a:rect l="0" t="0" r="0" b="0"/>
          <a:pathLst>
            <a:path>
              <a:moveTo>
                <a:pt x="0" y="9309"/>
              </a:moveTo>
              <a:lnTo>
                <a:pt x="1234489"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132215" y="1947796"/>
        <a:ext cx="61724" cy="61724"/>
      </dsp:txXfrm>
    </dsp:sp>
    <dsp:sp modelId="{2A0AB721-E79E-4143-B5A9-47094ED4B8A9}">
      <dsp:nvSpPr>
        <dsp:cNvPr id="0" name=""/>
        <dsp:cNvSpPr/>
      </dsp:nvSpPr>
      <dsp:spPr>
        <a:xfrm>
          <a:off x="6296121" y="470970"/>
          <a:ext cx="1114779" cy="11147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rPr>
            <a:t>SALUD</a:t>
          </a:r>
          <a:endParaRPr lang="es-CO" sz="1600" b="1" kern="1200" dirty="0">
            <a:solidFill>
              <a:schemeClr val="tx1"/>
            </a:solidFill>
          </a:endParaRPr>
        </a:p>
      </dsp:txBody>
      <dsp:txXfrm>
        <a:off x="6459377" y="634226"/>
        <a:ext cx="788267" cy="788267"/>
      </dsp:txXfrm>
    </dsp:sp>
    <dsp:sp modelId="{BB9B140C-A467-413F-81EE-E9714CCAB477}">
      <dsp:nvSpPr>
        <dsp:cNvPr id="0" name=""/>
        <dsp:cNvSpPr/>
      </dsp:nvSpPr>
      <dsp:spPr>
        <a:xfrm rot="20520000">
          <a:off x="5972544" y="2556667"/>
          <a:ext cx="1234489" cy="18618"/>
        </a:xfrm>
        <a:custGeom>
          <a:avLst/>
          <a:gdLst/>
          <a:ahLst/>
          <a:cxnLst/>
          <a:rect l="0" t="0" r="0" b="0"/>
          <a:pathLst>
            <a:path>
              <a:moveTo>
                <a:pt x="0" y="9309"/>
              </a:moveTo>
              <a:lnTo>
                <a:pt x="1234489"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558926" y="2535114"/>
        <a:ext cx="61724" cy="61724"/>
      </dsp:txXfrm>
    </dsp:sp>
    <dsp:sp modelId="{BB887324-889D-4B21-812C-5E9675922E7A}">
      <dsp:nvSpPr>
        <dsp:cNvPr id="0" name=""/>
        <dsp:cNvSpPr/>
      </dsp:nvSpPr>
      <dsp:spPr>
        <a:xfrm>
          <a:off x="7149543" y="1645604"/>
          <a:ext cx="1114779" cy="11147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CULTURA</a:t>
          </a:r>
          <a:endParaRPr lang="es-CO" sz="1400" b="1" kern="1200" dirty="0">
            <a:solidFill>
              <a:schemeClr val="tx1"/>
            </a:solidFill>
          </a:endParaRPr>
        </a:p>
      </dsp:txBody>
      <dsp:txXfrm>
        <a:off x="7312799" y="1808860"/>
        <a:ext cx="788267" cy="788267"/>
      </dsp:txXfrm>
    </dsp:sp>
    <dsp:sp modelId="{2DE35C0A-93B8-4C10-B517-8E4EB046D3F4}">
      <dsp:nvSpPr>
        <dsp:cNvPr id="0" name=""/>
        <dsp:cNvSpPr/>
      </dsp:nvSpPr>
      <dsp:spPr>
        <a:xfrm rot="1080000">
          <a:off x="5975909" y="3261383"/>
          <a:ext cx="1096971" cy="18618"/>
        </a:xfrm>
        <a:custGeom>
          <a:avLst/>
          <a:gdLst/>
          <a:ahLst/>
          <a:cxnLst/>
          <a:rect l="0" t="0" r="0" b="0"/>
          <a:pathLst>
            <a:path>
              <a:moveTo>
                <a:pt x="0" y="9309"/>
              </a:moveTo>
              <a:lnTo>
                <a:pt x="1096971"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496971" y="3243268"/>
        <a:ext cx="54848" cy="54848"/>
      </dsp:txXfrm>
    </dsp:sp>
    <dsp:sp modelId="{A81EB2A1-6551-4F86-B185-7E7FCAD3D752}">
      <dsp:nvSpPr>
        <dsp:cNvPr id="0" name=""/>
        <dsp:cNvSpPr/>
      </dsp:nvSpPr>
      <dsp:spPr>
        <a:xfrm>
          <a:off x="6990754" y="3097532"/>
          <a:ext cx="1432357" cy="111477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CIENCIA Y TECNOLOGIA</a:t>
          </a:r>
          <a:endParaRPr lang="es-CO" sz="1400" b="1" kern="1200" dirty="0">
            <a:solidFill>
              <a:schemeClr val="tx1"/>
            </a:solidFill>
          </a:endParaRPr>
        </a:p>
      </dsp:txBody>
      <dsp:txXfrm>
        <a:off x="7200518" y="3260788"/>
        <a:ext cx="1012829" cy="788267"/>
      </dsp:txXfrm>
    </dsp:sp>
    <dsp:sp modelId="{2CA572C9-1F11-4D93-8E2E-E90F607888A9}">
      <dsp:nvSpPr>
        <dsp:cNvPr id="0" name=""/>
        <dsp:cNvSpPr/>
      </dsp:nvSpPr>
      <dsp:spPr>
        <a:xfrm rot="3240000">
          <a:off x="5553499" y="3854903"/>
          <a:ext cx="1197296" cy="18618"/>
        </a:xfrm>
        <a:custGeom>
          <a:avLst/>
          <a:gdLst/>
          <a:ahLst/>
          <a:cxnLst/>
          <a:rect l="0" t="0" r="0" b="0"/>
          <a:pathLst>
            <a:path>
              <a:moveTo>
                <a:pt x="0" y="9309"/>
              </a:moveTo>
              <a:lnTo>
                <a:pt x="1197296"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122214" y="3834280"/>
        <a:ext cx="59864" cy="59864"/>
      </dsp:txXfrm>
    </dsp:sp>
    <dsp:sp modelId="{E19EC240-9F26-412C-9CD4-594FF85736E4}">
      <dsp:nvSpPr>
        <dsp:cNvPr id="0" name=""/>
        <dsp:cNvSpPr/>
      </dsp:nvSpPr>
      <dsp:spPr>
        <a:xfrm>
          <a:off x="6161734" y="4272167"/>
          <a:ext cx="1383552" cy="111477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DESARROLLO SOCIAL </a:t>
          </a:r>
          <a:endParaRPr lang="es-CO" sz="1400" b="1" kern="1200" dirty="0">
            <a:solidFill>
              <a:schemeClr val="tx1"/>
            </a:solidFill>
          </a:endParaRPr>
        </a:p>
      </dsp:txBody>
      <dsp:txXfrm>
        <a:off x="6364350" y="4435423"/>
        <a:ext cx="978320" cy="788267"/>
      </dsp:txXfrm>
    </dsp:sp>
    <dsp:sp modelId="{075A3D10-3877-49F5-84AB-3818EE4E7187}">
      <dsp:nvSpPr>
        <dsp:cNvPr id="0" name=""/>
        <dsp:cNvSpPr/>
      </dsp:nvSpPr>
      <dsp:spPr>
        <a:xfrm rot="5400000">
          <a:off x="4855400" y="4094284"/>
          <a:ext cx="1234489" cy="18618"/>
        </a:xfrm>
        <a:custGeom>
          <a:avLst/>
          <a:gdLst/>
          <a:ahLst/>
          <a:cxnLst/>
          <a:rect l="0" t="0" r="0" b="0"/>
          <a:pathLst>
            <a:path>
              <a:moveTo>
                <a:pt x="0" y="9309"/>
              </a:moveTo>
              <a:lnTo>
                <a:pt x="1234489"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441782" y="4072730"/>
        <a:ext cx="61724" cy="61724"/>
      </dsp:txXfrm>
    </dsp:sp>
    <dsp:sp modelId="{A73D0C97-E20B-4821-9E3B-A9FE4B3051B3}">
      <dsp:nvSpPr>
        <dsp:cNvPr id="0" name=""/>
        <dsp:cNvSpPr/>
      </dsp:nvSpPr>
      <dsp:spPr>
        <a:xfrm>
          <a:off x="4716741" y="4720837"/>
          <a:ext cx="1511807" cy="11147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MEDIO AMBIENTE</a:t>
          </a:r>
          <a:endParaRPr lang="es-CO" sz="1400" b="1" kern="1200" dirty="0">
            <a:solidFill>
              <a:schemeClr val="tx1"/>
            </a:solidFill>
          </a:endParaRPr>
        </a:p>
      </dsp:txBody>
      <dsp:txXfrm>
        <a:off x="4938140" y="4884093"/>
        <a:ext cx="1069009" cy="788267"/>
      </dsp:txXfrm>
    </dsp:sp>
    <dsp:sp modelId="{8EC2806A-9188-4FE9-8454-8024653E49A7}">
      <dsp:nvSpPr>
        <dsp:cNvPr id="0" name=""/>
        <dsp:cNvSpPr/>
      </dsp:nvSpPr>
      <dsp:spPr>
        <a:xfrm rot="7560000">
          <a:off x="4212135" y="3845915"/>
          <a:ext cx="1175075" cy="18618"/>
        </a:xfrm>
        <a:custGeom>
          <a:avLst/>
          <a:gdLst/>
          <a:ahLst/>
          <a:cxnLst/>
          <a:rect l="0" t="0" r="0" b="0"/>
          <a:pathLst>
            <a:path>
              <a:moveTo>
                <a:pt x="0" y="9309"/>
              </a:moveTo>
              <a:lnTo>
                <a:pt x="1175075"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rot="10800000">
        <a:off x="4770296" y="3825847"/>
        <a:ext cx="58753" cy="58753"/>
      </dsp:txXfrm>
    </dsp:sp>
    <dsp:sp modelId="{008284C9-28FE-434B-A378-B7019037886D}">
      <dsp:nvSpPr>
        <dsp:cNvPr id="0" name=""/>
        <dsp:cNvSpPr/>
      </dsp:nvSpPr>
      <dsp:spPr>
        <a:xfrm>
          <a:off x="3278085" y="4272167"/>
          <a:ext cx="1627388" cy="11147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ACTIVIDADES DEPORTIVAS</a:t>
          </a:r>
          <a:endParaRPr lang="es-CO" sz="1400" b="1" kern="1200" dirty="0">
            <a:solidFill>
              <a:schemeClr val="tx1"/>
            </a:solidFill>
          </a:endParaRPr>
        </a:p>
      </dsp:txBody>
      <dsp:txXfrm>
        <a:off x="3516410" y="4435423"/>
        <a:ext cx="1150738" cy="788267"/>
      </dsp:txXfrm>
    </dsp:sp>
    <dsp:sp modelId="{779FF862-FAB3-4AB0-A213-9E67B02A1E79}">
      <dsp:nvSpPr>
        <dsp:cNvPr id="0" name=""/>
        <dsp:cNvSpPr/>
      </dsp:nvSpPr>
      <dsp:spPr>
        <a:xfrm rot="9720000">
          <a:off x="4000342" y="3241121"/>
          <a:ext cx="965828" cy="18618"/>
        </a:xfrm>
        <a:custGeom>
          <a:avLst/>
          <a:gdLst/>
          <a:ahLst/>
          <a:cxnLst/>
          <a:rect l="0" t="0" r="0" b="0"/>
          <a:pathLst>
            <a:path>
              <a:moveTo>
                <a:pt x="0" y="9309"/>
              </a:moveTo>
              <a:lnTo>
                <a:pt x="965828"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rot="10800000">
        <a:off x="4459111" y="3226284"/>
        <a:ext cx="48291" cy="48291"/>
      </dsp:txXfrm>
    </dsp:sp>
    <dsp:sp modelId="{F1BD1149-A968-44E6-9823-C78F06D90EC7}">
      <dsp:nvSpPr>
        <dsp:cNvPr id="0" name=""/>
        <dsp:cNvSpPr/>
      </dsp:nvSpPr>
      <dsp:spPr>
        <a:xfrm>
          <a:off x="2354616" y="3097532"/>
          <a:ext cx="1767482" cy="11147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MICROCREDITO</a:t>
          </a:r>
          <a:endParaRPr lang="es-CO" sz="1400" b="1" kern="1200" dirty="0">
            <a:solidFill>
              <a:schemeClr val="tx1"/>
            </a:solidFill>
          </a:endParaRPr>
        </a:p>
      </dsp:txBody>
      <dsp:txXfrm>
        <a:off x="2613458" y="3260788"/>
        <a:ext cx="1249798" cy="788267"/>
      </dsp:txXfrm>
    </dsp:sp>
    <dsp:sp modelId="{DB84AB8C-253B-4759-9999-5F834854157D}">
      <dsp:nvSpPr>
        <dsp:cNvPr id="0" name=""/>
        <dsp:cNvSpPr/>
      </dsp:nvSpPr>
      <dsp:spPr>
        <a:xfrm rot="11880000">
          <a:off x="3943887" y="2589236"/>
          <a:ext cx="1023700" cy="18618"/>
        </a:xfrm>
        <a:custGeom>
          <a:avLst/>
          <a:gdLst/>
          <a:ahLst/>
          <a:cxnLst/>
          <a:rect l="0" t="0" r="0" b="0"/>
          <a:pathLst>
            <a:path>
              <a:moveTo>
                <a:pt x="0" y="9309"/>
              </a:moveTo>
              <a:lnTo>
                <a:pt x="1023700"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rot="10800000">
        <a:off x="4430144" y="2572952"/>
        <a:ext cx="51185" cy="51185"/>
      </dsp:txXfrm>
    </dsp:sp>
    <dsp:sp modelId="{0E0C4350-7705-4A12-9981-ED23D9CC9467}">
      <dsp:nvSpPr>
        <dsp:cNvPr id="0" name=""/>
        <dsp:cNvSpPr/>
      </dsp:nvSpPr>
      <dsp:spPr>
        <a:xfrm>
          <a:off x="2430889" y="1645604"/>
          <a:ext cx="1614936" cy="111477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ADMINISTRACION DE JUSTICA</a:t>
          </a:r>
          <a:endParaRPr lang="es-CO" sz="1400" b="1" kern="1200" dirty="0">
            <a:solidFill>
              <a:schemeClr val="tx1"/>
            </a:solidFill>
          </a:endParaRPr>
        </a:p>
      </dsp:txBody>
      <dsp:txXfrm>
        <a:off x="2667391" y="1808860"/>
        <a:ext cx="1141932" cy="788267"/>
      </dsp:txXfrm>
    </dsp:sp>
    <dsp:sp modelId="{D4F0AE59-8514-403A-A244-3A53371CA9BF}">
      <dsp:nvSpPr>
        <dsp:cNvPr id="0" name=""/>
        <dsp:cNvSpPr/>
      </dsp:nvSpPr>
      <dsp:spPr>
        <a:xfrm rot="14040000">
          <a:off x="4197563" y="1985958"/>
          <a:ext cx="1193431" cy="18618"/>
        </a:xfrm>
        <a:custGeom>
          <a:avLst/>
          <a:gdLst/>
          <a:ahLst/>
          <a:cxnLst/>
          <a:rect l="0" t="0" r="0" b="0"/>
          <a:pathLst>
            <a:path>
              <a:moveTo>
                <a:pt x="0" y="9309"/>
              </a:moveTo>
              <a:lnTo>
                <a:pt x="1193431" y="9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rot="10800000">
        <a:off x="4764443" y="1965431"/>
        <a:ext cx="59671" cy="59671"/>
      </dsp:txXfrm>
    </dsp:sp>
    <dsp:sp modelId="{6C79AD2C-A1A9-47D8-886A-2120929CF4CC}">
      <dsp:nvSpPr>
        <dsp:cNvPr id="0" name=""/>
        <dsp:cNvSpPr/>
      </dsp:nvSpPr>
      <dsp:spPr>
        <a:xfrm>
          <a:off x="3381865" y="470970"/>
          <a:ext cx="1419827" cy="111477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rPr>
            <a:t>DERECHOS HUMANOS</a:t>
          </a:r>
          <a:endParaRPr lang="es-CO" sz="1400" b="1" kern="1200" dirty="0">
            <a:solidFill>
              <a:schemeClr val="tx1"/>
            </a:solidFill>
          </a:endParaRPr>
        </a:p>
      </dsp:txBody>
      <dsp:txXfrm>
        <a:off x="3589794" y="634226"/>
        <a:ext cx="1003969" cy="7882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E285-EE57-4C8C-9540-AE85786C9042}">
      <dsp:nvSpPr>
        <dsp:cNvPr id="0" name=""/>
        <dsp:cNvSpPr/>
      </dsp:nvSpPr>
      <dsp:spPr>
        <a:xfrm>
          <a:off x="-5116967" y="-783865"/>
          <a:ext cx="6093694" cy="6093694"/>
        </a:xfrm>
        <a:prstGeom prst="blockArc">
          <a:avLst>
            <a:gd name="adj1" fmla="val 18900000"/>
            <a:gd name="adj2" fmla="val 2700000"/>
            <a:gd name="adj3" fmla="val 3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4D7AE8-9314-415E-AFDF-4765B91E6158}">
      <dsp:nvSpPr>
        <dsp:cNvPr id="0" name=""/>
        <dsp:cNvSpPr/>
      </dsp:nvSpPr>
      <dsp:spPr>
        <a:xfrm>
          <a:off x="628203" y="452596"/>
          <a:ext cx="10282138" cy="905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es-ES" sz="2700" b="1" kern="1200" dirty="0">
              <a:solidFill>
                <a:schemeClr val="tx1"/>
              </a:solidFill>
            </a:rPr>
            <a:t>Control de gasto que se entiende que se reparten excedentes indirectamente </a:t>
          </a:r>
          <a:r>
            <a:rPr lang="es-ES" sz="2700" b="1" kern="1200" dirty="0" smtClean="0">
              <a:solidFill>
                <a:schemeClr val="tx1"/>
              </a:solidFill>
            </a:rPr>
            <a:t>0 </a:t>
          </a:r>
          <a:r>
            <a:rPr lang="es-ES" sz="2700" b="1" kern="1200" dirty="0">
              <a:solidFill>
                <a:schemeClr val="tx1"/>
              </a:solidFill>
            </a:rPr>
            <a:t>los directos.</a:t>
          </a:r>
        </a:p>
      </dsp:txBody>
      <dsp:txXfrm>
        <a:off x="628203" y="452596"/>
        <a:ext cx="10282138" cy="905192"/>
      </dsp:txXfrm>
    </dsp:sp>
    <dsp:sp modelId="{9120AF42-1482-462B-AECE-C592A13DF8ED}">
      <dsp:nvSpPr>
        <dsp:cNvPr id="0" name=""/>
        <dsp:cNvSpPr/>
      </dsp:nvSpPr>
      <dsp:spPr>
        <a:xfrm>
          <a:off x="62458" y="339447"/>
          <a:ext cx="1131490" cy="11314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DEC4F7-5CA6-4005-920D-C8D4FBEC2D78}">
      <dsp:nvSpPr>
        <dsp:cNvPr id="0" name=""/>
        <dsp:cNvSpPr/>
      </dsp:nvSpPr>
      <dsp:spPr>
        <a:xfrm>
          <a:off x="957241" y="1810385"/>
          <a:ext cx="9953100" cy="905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es-ES" sz="2700" kern="1200" dirty="0">
              <a:solidFill>
                <a:schemeClr val="tx1"/>
              </a:solidFill>
            </a:rPr>
            <a:t>Registro de Contratos</a:t>
          </a:r>
        </a:p>
      </dsp:txBody>
      <dsp:txXfrm>
        <a:off x="957241" y="1810385"/>
        <a:ext cx="9953100" cy="905192"/>
      </dsp:txXfrm>
    </dsp:sp>
    <dsp:sp modelId="{2A774601-A93C-4A37-ACBD-0E1802F754AC}">
      <dsp:nvSpPr>
        <dsp:cNvPr id="0" name=""/>
        <dsp:cNvSpPr/>
      </dsp:nvSpPr>
      <dsp:spPr>
        <a:xfrm>
          <a:off x="391495" y="1697236"/>
          <a:ext cx="1131490" cy="11314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EA660-7C68-4695-918F-404B63E8354C}">
      <dsp:nvSpPr>
        <dsp:cNvPr id="0" name=""/>
        <dsp:cNvSpPr/>
      </dsp:nvSpPr>
      <dsp:spPr>
        <a:xfrm>
          <a:off x="628203" y="3168174"/>
          <a:ext cx="10282138" cy="905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es-ES" sz="2700" kern="1200" dirty="0">
              <a:solidFill>
                <a:schemeClr val="tx1"/>
              </a:solidFill>
            </a:rPr>
            <a:t>Registro ante la Agencia Presidencial de Cooperación Internacional de Colombia</a:t>
          </a:r>
        </a:p>
      </dsp:txBody>
      <dsp:txXfrm>
        <a:off x="628203" y="3168174"/>
        <a:ext cx="10282138" cy="905192"/>
      </dsp:txXfrm>
    </dsp:sp>
    <dsp:sp modelId="{3E30CA93-228E-43C9-AD17-5010B22D0C78}">
      <dsp:nvSpPr>
        <dsp:cNvPr id="0" name=""/>
        <dsp:cNvSpPr/>
      </dsp:nvSpPr>
      <dsp:spPr>
        <a:xfrm>
          <a:off x="62458" y="3055025"/>
          <a:ext cx="1131490" cy="11314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BAB6-0746-4714-9FAA-828B39572F31}">
      <dsp:nvSpPr>
        <dsp:cNvPr id="0" name=""/>
        <dsp:cNvSpPr/>
      </dsp:nvSpPr>
      <dsp:spPr>
        <a:xfrm>
          <a:off x="4237999" y="1963209"/>
          <a:ext cx="1492248" cy="14922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b="1" kern="1200" dirty="0" smtClean="0"/>
            <a:t>Contribuyente UN MES</a:t>
          </a:r>
          <a:endParaRPr lang="es-CO" sz="1300" b="1" kern="1200" dirty="0"/>
        </a:p>
      </dsp:txBody>
      <dsp:txXfrm>
        <a:off x="4456534" y="2181744"/>
        <a:ext cx="1055178" cy="1055178"/>
      </dsp:txXfrm>
    </dsp:sp>
    <dsp:sp modelId="{683A8375-CA51-4CDF-8302-E90241B61156}">
      <dsp:nvSpPr>
        <dsp:cNvPr id="0" name=""/>
        <dsp:cNvSpPr/>
      </dsp:nvSpPr>
      <dsp:spPr>
        <a:xfrm rot="16200000">
          <a:off x="4762222" y="1727834"/>
          <a:ext cx="443803" cy="26946"/>
        </a:xfrm>
        <a:custGeom>
          <a:avLst/>
          <a:gdLst/>
          <a:ahLst/>
          <a:cxnLst/>
          <a:rect l="0" t="0" r="0" b="0"/>
          <a:pathLst>
            <a:path>
              <a:moveTo>
                <a:pt x="0" y="13473"/>
              </a:moveTo>
              <a:lnTo>
                <a:pt x="443803" y="134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973028" y="1730212"/>
        <a:ext cx="22190" cy="22190"/>
      </dsp:txXfrm>
    </dsp:sp>
    <dsp:sp modelId="{8528E741-96DA-4B94-B451-2397897FACAF}">
      <dsp:nvSpPr>
        <dsp:cNvPr id="0" name=""/>
        <dsp:cNvSpPr/>
      </dsp:nvSpPr>
      <dsp:spPr>
        <a:xfrm>
          <a:off x="4237999" y="27157"/>
          <a:ext cx="1492248" cy="14922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MODIFIQUE</a:t>
          </a:r>
          <a:endParaRPr lang="es-CO" sz="1600" kern="1200" dirty="0"/>
        </a:p>
      </dsp:txBody>
      <dsp:txXfrm>
        <a:off x="4456534" y="245692"/>
        <a:ext cx="1055178" cy="1055178"/>
      </dsp:txXfrm>
    </dsp:sp>
    <dsp:sp modelId="{E339A72E-D8DB-488A-984A-6B78A4374E22}">
      <dsp:nvSpPr>
        <dsp:cNvPr id="0" name=""/>
        <dsp:cNvSpPr/>
      </dsp:nvSpPr>
      <dsp:spPr>
        <a:xfrm>
          <a:off x="5730248" y="2695860"/>
          <a:ext cx="451227" cy="26946"/>
        </a:xfrm>
        <a:custGeom>
          <a:avLst/>
          <a:gdLst/>
          <a:ahLst/>
          <a:cxnLst/>
          <a:rect l="0" t="0" r="0" b="0"/>
          <a:pathLst>
            <a:path>
              <a:moveTo>
                <a:pt x="0" y="13473"/>
              </a:moveTo>
              <a:lnTo>
                <a:pt x="451227" y="134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944581" y="2698052"/>
        <a:ext cx="22561" cy="22561"/>
      </dsp:txXfrm>
    </dsp:sp>
    <dsp:sp modelId="{21ECCC99-4109-48F6-B2C3-6E1F113A842A}">
      <dsp:nvSpPr>
        <dsp:cNvPr id="0" name=""/>
        <dsp:cNvSpPr/>
      </dsp:nvSpPr>
      <dsp:spPr>
        <a:xfrm>
          <a:off x="6181475" y="1963209"/>
          <a:ext cx="1492248" cy="14922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RECHACE</a:t>
          </a:r>
          <a:endParaRPr lang="es-CO" sz="1600" kern="1200" dirty="0"/>
        </a:p>
      </dsp:txBody>
      <dsp:txXfrm>
        <a:off x="6400010" y="2181744"/>
        <a:ext cx="1055178" cy="1055178"/>
      </dsp:txXfrm>
    </dsp:sp>
    <dsp:sp modelId="{94653B32-758A-469E-864F-E6017D236FC2}">
      <dsp:nvSpPr>
        <dsp:cNvPr id="0" name=""/>
        <dsp:cNvSpPr/>
      </dsp:nvSpPr>
      <dsp:spPr>
        <a:xfrm rot="5400000">
          <a:off x="4758510" y="3667598"/>
          <a:ext cx="451227" cy="26946"/>
        </a:xfrm>
        <a:custGeom>
          <a:avLst/>
          <a:gdLst/>
          <a:ahLst/>
          <a:cxnLst/>
          <a:rect l="0" t="0" r="0" b="0"/>
          <a:pathLst>
            <a:path>
              <a:moveTo>
                <a:pt x="0" y="13473"/>
              </a:moveTo>
              <a:lnTo>
                <a:pt x="451227" y="134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972843" y="3669790"/>
        <a:ext cx="22561" cy="22561"/>
      </dsp:txXfrm>
    </dsp:sp>
    <dsp:sp modelId="{78777A34-1202-427C-85BB-B15EA4E78BBD}">
      <dsp:nvSpPr>
        <dsp:cNvPr id="0" name=""/>
        <dsp:cNvSpPr/>
      </dsp:nvSpPr>
      <dsp:spPr>
        <a:xfrm>
          <a:off x="4237999" y="3906684"/>
          <a:ext cx="1492248" cy="14922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NO RESPONDE </a:t>
          </a:r>
          <a:endParaRPr lang="es-CO" sz="1600" kern="1200" dirty="0"/>
        </a:p>
      </dsp:txBody>
      <dsp:txXfrm>
        <a:off x="4456534" y="4125219"/>
        <a:ext cx="1055178" cy="1055178"/>
      </dsp:txXfrm>
    </dsp:sp>
    <dsp:sp modelId="{C275E6FA-70A8-44F2-ACD3-A8DEDE4316CC}">
      <dsp:nvSpPr>
        <dsp:cNvPr id="0" name=""/>
        <dsp:cNvSpPr/>
      </dsp:nvSpPr>
      <dsp:spPr>
        <a:xfrm rot="10800000">
          <a:off x="3786772" y="2695860"/>
          <a:ext cx="451227" cy="26946"/>
        </a:xfrm>
        <a:custGeom>
          <a:avLst/>
          <a:gdLst/>
          <a:ahLst/>
          <a:cxnLst/>
          <a:rect l="0" t="0" r="0" b="0"/>
          <a:pathLst>
            <a:path>
              <a:moveTo>
                <a:pt x="0" y="13473"/>
              </a:moveTo>
              <a:lnTo>
                <a:pt x="451227" y="134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rot="10800000">
        <a:off x="4001105" y="2698052"/>
        <a:ext cx="22561" cy="22561"/>
      </dsp:txXfrm>
    </dsp:sp>
    <dsp:sp modelId="{9C83558D-D0A3-4135-8B73-1BE44B5500A7}">
      <dsp:nvSpPr>
        <dsp:cNvPr id="0" name=""/>
        <dsp:cNvSpPr/>
      </dsp:nvSpPr>
      <dsp:spPr>
        <a:xfrm>
          <a:off x="2294524" y="1963209"/>
          <a:ext cx="1492248" cy="14922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ACEPTA</a:t>
          </a:r>
          <a:endParaRPr lang="es-CO" sz="1600" kern="1200" dirty="0"/>
        </a:p>
      </dsp:txBody>
      <dsp:txXfrm>
        <a:off x="2513059" y="2181744"/>
        <a:ext cx="1055178" cy="1055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8662A-D6C2-40DF-BBCA-79BD6B235B4B}">
      <dsp:nvSpPr>
        <dsp:cNvPr id="0" name=""/>
        <dsp:cNvSpPr/>
      </dsp:nvSpPr>
      <dsp:spPr>
        <a:xfrm rot="5400000">
          <a:off x="-113571" y="115744"/>
          <a:ext cx="757142" cy="529999"/>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O" sz="1400" b="1" kern="1200" dirty="0">
            <a:solidFill>
              <a:schemeClr val="tx1"/>
            </a:solidFill>
          </a:endParaRPr>
        </a:p>
      </dsp:txBody>
      <dsp:txXfrm rot="-5400000">
        <a:off x="1" y="267173"/>
        <a:ext cx="529999" cy="227143"/>
      </dsp:txXfrm>
    </dsp:sp>
    <dsp:sp modelId="{8D1092E3-E29F-49A7-B655-0341566206D4}">
      <dsp:nvSpPr>
        <dsp:cNvPr id="0" name=""/>
        <dsp:cNvSpPr/>
      </dsp:nvSpPr>
      <dsp:spPr>
        <a:xfrm rot="5400000">
          <a:off x="1353761" y="-821588"/>
          <a:ext cx="492142" cy="213966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solidFill>
                <a:schemeClr val="tx1"/>
              </a:solidFill>
            </a:rPr>
            <a:t>Fija Requisitos </a:t>
          </a:r>
          <a:endParaRPr lang="es-CO" sz="1600" b="1" kern="1200" dirty="0">
            <a:solidFill>
              <a:schemeClr val="tx1"/>
            </a:solidFill>
          </a:endParaRPr>
        </a:p>
      </dsp:txBody>
      <dsp:txXfrm rot="-5400000">
        <a:off x="530000" y="26197"/>
        <a:ext cx="2115641" cy="444094"/>
      </dsp:txXfrm>
    </dsp:sp>
    <dsp:sp modelId="{BBEB7632-C8BA-4360-8433-F94CD07319BB}">
      <dsp:nvSpPr>
        <dsp:cNvPr id="0" name=""/>
        <dsp:cNvSpPr/>
      </dsp:nvSpPr>
      <dsp:spPr>
        <a:xfrm rot="5400000">
          <a:off x="-113571" y="746283"/>
          <a:ext cx="757142" cy="529999"/>
        </a:xfrm>
        <a:prstGeom prst="chevron">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O" sz="1400" b="1" kern="1200" dirty="0">
            <a:solidFill>
              <a:schemeClr val="tx1"/>
            </a:solidFill>
          </a:endParaRPr>
        </a:p>
      </dsp:txBody>
      <dsp:txXfrm rot="-5400000">
        <a:off x="1" y="897712"/>
        <a:ext cx="529999" cy="227143"/>
      </dsp:txXfrm>
    </dsp:sp>
    <dsp:sp modelId="{6B490D00-6DED-41EE-8CF1-A2AA53BDBFBE}">
      <dsp:nvSpPr>
        <dsp:cNvPr id="0" name=""/>
        <dsp:cNvSpPr/>
      </dsp:nvSpPr>
      <dsp:spPr>
        <a:xfrm rot="5400000">
          <a:off x="1353761" y="-191049"/>
          <a:ext cx="492142" cy="2139665"/>
        </a:xfrm>
        <a:prstGeom prst="round2Same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solidFill>
                <a:schemeClr val="tx1"/>
              </a:solidFill>
            </a:rPr>
            <a:t>Indicar el sistema de facturación  </a:t>
          </a:r>
          <a:endParaRPr lang="es-CO" sz="1600" b="1" kern="1200" dirty="0">
            <a:solidFill>
              <a:schemeClr val="tx1"/>
            </a:solidFill>
          </a:endParaRPr>
        </a:p>
      </dsp:txBody>
      <dsp:txXfrm rot="-5400000">
        <a:off x="530000" y="656736"/>
        <a:ext cx="2115641" cy="444094"/>
      </dsp:txXfrm>
    </dsp:sp>
    <dsp:sp modelId="{3238E64E-1E5F-4352-A860-858F0BFF4D47}">
      <dsp:nvSpPr>
        <dsp:cNvPr id="0" name=""/>
        <dsp:cNvSpPr/>
      </dsp:nvSpPr>
      <dsp:spPr>
        <a:xfrm rot="5400000">
          <a:off x="-113571" y="1376822"/>
          <a:ext cx="757142" cy="529999"/>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O" sz="1400" b="1" kern="1200" dirty="0">
            <a:solidFill>
              <a:schemeClr val="tx1"/>
            </a:solidFill>
          </a:endParaRPr>
        </a:p>
      </dsp:txBody>
      <dsp:txXfrm rot="-5400000">
        <a:off x="1" y="1528251"/>
        <a:ext cx="529999" cy="227143"/>
      </dsp:txXfrm>
    </dsp:sp>
    <dsp:sp modelId="{F5EFCED6-96FC-485C-A0BE-963F7410689B}">
      <dsp:nvSpPr>
        <dsp:cNvPr id="0" name=""/>
        <dsp:cNvSpPr/>
      </dsp:nvSpPr>
      <dsp:spPr>
        <a:xfrm rot="5400000">
          <a:off x="1353761" y="439489"/>
          <a:ext cx="492142" cy="2139665"/>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solidFill>
                <a:schemeClr val="tx1"/>
              </a:solidFill>
            </a:rPr>
            <a:t>Conocimiento y acceso al Software </a:t>
          </a:r>
          <a:endParaRPr lang="es-CO" sz="1600" b="1" kern="1200" dirty="0">
            <a:solidFill>
              <a:schemeClr val="tx1"/>
            </a:solidFill>
          </a:endParaRPr>
        </a:p>
      </dsp:txBody>
      <dsp:txXfrm rot="-5400000">
        <a:off x="530000" y="1287274"/>
        <a:ext cx="2115641" cy="444094"/>
      </dsp:txXfrm>
    </dsp:sp>
    <dsp:sp modelId="{C5E22755-C949-415B-9E6E-1D4499EC364B}">
      <dsp:nvSpPr>
        <dsp:cNvPr id="0" name=""/>
        <dsp:cNvSpPr/>
      </dsp:nvSpPr>
      <dsp:spPr>
        <a:xfrm rot="5400000">
          <a:off x="-113571" y="2007361"/>
          <a:ext cx="757142" cy="529999"/>
        </a:xfrm>
        <a:prstGeom prst="chevron">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O" sz="1400" b="1" kern="1200" dirty="0">
            <a:solidFill>
              <a:schemeClr val="tx1"/>
            </a:solidFill>
          </a:endParaRPr>
        </a:p>
      </dsp:txBody>
      <dsp:txXfrm rot="-5400000">
        <a:off x="1" y="2158790"/>
        <a:ext cx="529999" cy="227143"/>
      </dsp:txXfrm>
    </dsp:sp>
    <dsp:sp modelId="{03780D13-F25F-4C75-A7C0-F933F2C0B996}">
      <dsp:nvSpPr>
        <dsp:cNvPr id="0" name=""/>
        <dsp:cNvSpPr/>
      </dsp:nvSpPr>
      <dsp:spPr>
        <a:xfrm rot="5400000">
          <a:off x="1353761" y="1070028"/>
          <a:ext cx="492142" cy="2139665"/>
        </a:xfrm>
        <a:prstGeom prst="round2Same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solidFill>
                <a:schemeClr val="tx1"/>
              </a:solidFill>
            </a:rPr>
            <a:t>Interacción de la facturación  </a:t>
          </a:r>
          <a:endParaRPr lang="es-CO" sz="1600" b="1" kern="1200" dirty="0">
            <a:solidFill>
              <a:schemeClr val="tx1"/>
            </a:solidFill>
          </a:endParaRPr>
        </a:p>
      </dsp:txBody>
      <dsp:txXfrm rot="-5400000">
        <a:off x="530000" y="1917813"/>
        <a:ext cx="2115641" cy="444094"/>
      </dsp:txXfrm>
    </dsp:sp>
    <dsp:sp modelId="{196AFB63-3893-48CB-96D1-11AE0DE49FD8}">
      <dsp:nvSpPr>
        <dsp:cNvPr id="0" name=""/>
        <dsp:cNvSpPr/>
      </dsp:nvSpPr>
      <dsp:spPr>
        <a:xfrm rot="5400000">
          <a:off x="-113571" y="2637900"/>
          <a:ext cx="757142" cy="529999"/>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O" sz="1400" b="1" kern="1200" dirty="0">
            <a:solidFill>
              <a:schemeClr val="tx1"/>
            </a:solidFill>
          </a:endParaRPr>
        </a:p>
      </dsp:txBody>
      <dsp:txXfrm rot="-5400000">
        <a:off x="1" y="2789329"/>
        <a:ext cx="529999" cy="227143"/>
      </dsp:txXfrm>
    </dsp:sp>
    <dsp:sp modelId="{873AE4C4-E32D-4A10-8EFC-14BDDE6C0E8C}">
      <dsp:nvSpPr>
        <dsp:cNvPr id="0" name=""/>
        <dsp:cNvSpPr/>
      </dsp:nvSpPr>
      <dsp:spPr>
        <a:xfrm rot="5400000">
          <a:off x="1353761" y="1700567"/>
          <a:ext cx="492142" cy="2139665"/>
        </a:xfrm>
        <a:prstGeom prst="round2SameRect">
          <a:avLst/>
        </a:prstGeom>
        <a:blipFill rotWithShape="0">
          <a:blip xmlns:r="http://schemas.openxmlformats.org/officeDocument/2006/relationships" r:embed="rId1"/>
          <a:stretch>
            <a:fillRect/>
          </a:stretch>
        </a:blip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solidFill>
                <a:schemeClr val="tx1"/>
              </a:solidFill>
            </a:rPr>
            <a:t>Validación y concurrencia </a:t>
          </a:r>
          <a:endParaRPr lang="es-CO" sz="1600" b="1" kern="1200" dirty="0">
            <a:solidFill>
              <a:schemeClr val="tx1"/>
            </a:solidFill>
          </a:endParaRPr>
        </a:p>
      </dsp:txBody>
      <dsp:txXfrm rot="-5400000">
        <a:off x="530000" y="2548352"/>
        <a:ext cx="2115641" cy="4440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B7B2C-7A53-407E-B899-20A008889BF7}" type="datetimeFigureOut">
              <a:rPr lang="es-CO" smtClean="0"/>
              <a:t>26/05/2017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BA047-5410-4F35-BC2A-094B8387EBBA}" type="slidenum">
              <a:rPr lang="es-CO" smtClean="0"/>
              <a:t>‹Nº›</a:t>
            </a:fld>
            <a:endParaRPr lang="es-CO"/>
          </a:p>
        </p:txBody>
      </p:sp>
    </p:spTree>
    <p:extLst>
      <p:ext uri="{BB962C8B-B14F-4D97-AF65-F5344CB8AC3E}">
        <p14:creationId xmlns:p14="http://schemas.microsoft.com/office/powerpoint/2010/main" val="138595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411FB7D6-0512-45CF-A0F4-3DAD9B7628CA}" type="slidenum">
              <a:rPr lang="es-CO" smtClean="0"/>
              <a:t>9</a:t>
            </a:fld>
            <a:endParaRPr lang="es-CO"/>
          </a:p>
        </p:txBody>
      </p:sp>
    </p:spTree>
    <p:extLst>
      <p:ext uri="{BB962C8B-B14F-4D97-AF65-F5344CB8AC3E}">
        <p14:creationId xmlns:p14="http://schemas.microsoft.com/office/powerpoint/2010/main" val="290209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411FB7D6-0512-45CF-A0F4-3DAD9B7628CA}" type="slidenum">
              <a:rPr lang="es-CO" smtClean="0"/>
              <a:t>18</a:t>
            </a:fld>
            <a:endParaRPr lang="es-CO"/>
          </a:p>
        </p:txBody>
      </p:sp>
    </p:spTree>
    <p:extLst>
      <p:ext uri="{BB962C8B-B14F-4D97-AF65-F5344CB8AC3E}">
        <p14:creationId xmlns:p14="http://schemas.microsoft.com/office/powerpoint/2010/main" val="181530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260348B-B4F3-49D4-8DAB-052B262E629B}" type="slidenum">
              <a:rPr lang="es-CO" smtClean="0"/>
              <a:pPr/>
              <a:t>93</a:t>
            </a:fld>
            <a:endParaRPr lang="es-CO" dirty="0"/>
          </a:p>
        </p:txBody>
      </p:sp>
    </p:spTree>
    <p:extLst>
      <p:ext uri="{BB962C8B-B14F-4D97-AF65-F5344CB8AC3E}">
        <p14:creationId xmlns:p14="http://schemas.microsoft.com/office/powerpoint/2010/main" val="18998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260348B-B4F3-49D4-8DAB-052B262E629B}" type="slidenum">
              <a:rPr lang="es-CO" smtClean="0"/>
              <a:pPr/>
              <a:t>94</a:t>
            </a:fld>
            <a:endParaRPr lang="es-CO" dirty="0"/>
          </a:p>
        </p:txBody>
      </p:sp>
    </p:spTree>
    <p:extLst>
      <p:ext uri="{BB962C8B-B14F-4D97-AF65-F5344CB8AC3E}">
        <p14:creationId xmlns:p14="http://schemas.microsoft.com/office/powerpoint/2010/main" val="251669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9663F44E-E1DB-40E1-A4FB-EA0BE289EC2D}" type="datetimeFigureOut">
              <a:rPr lang="es-CO" smtClean="0"/>
              <a:t>26/05/2017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9B217D-208B-43E3-8E04-F0E3B087FE64}" type="slidenum">
              <a:rPr lang="es-CO" smtClean="0"/>
              <a:t>‹Nº›</a:t>
            </a:fld>
            <a:endParaRPr lang="es-CO"/>
          </a:p>
        </p:txBody>
      </p:sp>
      <p:pic>
        <p:nvPicPr>
          <p:cNvPr id="7" name="Imagen 6"/>
          <p:cNvPicPr>
            <a:picLocks noChangeAspect="1"/>
          </p:cNvPicPr>
          <p:nvPr userDrawn="1"/>
        </p:nvPicPr>
        <p:blipFill>
          <a:blip r:embed="rId2"/>
          <a:stretch>
            <a:fillRect/>
          </a:stretch>
        </p:blipFill>
        <p:spPr>
          <a:xfrm>
            <a:off x="11264984" y="0"/>
            <a:ext cx="927016" cy="1224136"/>
          </a:xfrm>
          <a:prstGeom prst="rect">
            <a:avLst/>
          </a:prstGeom>
        </p:spPr>
      </p:pic>
    </p:spTree>
    <p:extLst>
      <p:ext uri="{BB962C8B-B14F-4D97-AF65-F5344CB8AC3E}">
        <p14:creationId xmlns:p14="http://schemas.microsoft.com/office/powerpoint/2010/main" val="396909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663F44E-E1DB-40E1-A4FB-EA0BE289EC2D}" type="datetimeFigureOut">
              <a:rPr lang="es-CO" smtClean="0"/>
              <a:t>26/05/2017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172761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663F44E-E1DB-40E1-A4FB-EA0BE289EC2D}" type="datetimeFigureOut">
              <a:rPr lang="es-CO" smtClean="0"/>
              <a:t>26/05/2017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24806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4418" y="836613"/>
            <a:ext cx="11040533" cy="1052512"/>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24417" y="1989138"/>
            <a:ext cx="5418667" cy="37544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246284" y="1989138"/>
            <a:ext cx="5418667" cy="37544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B7315D6F-BC15-4F1C-8C69-60A078259DA7}" type="datetime1">
              <a:rPr lang="es-ES"/>
              <a:pPr>
                <a:defRPr/>
              </a:pPr>
              <a:t>26/05/2017</a:t>
            </a:fld>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fld id="{1B514FF0-6BE0-4856-9849-3467A190787A}" type="slidenum">
              <a:rPr lang="es-ES" altLang="es-CO"/>
              <a:pPr/>
              <a:t>‹Nº›</a:t>
            </a:fld>
            <a:endParaRPr lang="es-ES" altLang="es-CO" dirty="0"/>
          </a:p>
        </p:txBody>
      </p:sp>
    </p:spTree>
    <p:extLst>
      <p:ext uri="{BB962C8B-B14F-4D97-AF65-F5344CB8AC3E}">
        <p14:creationId xmlns:p14="http://schemas.microsoft.com/office/powerpoint/2010/main" val="303974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663F44E-E1DB-40E1-A4FB-EA0BE289EC2D}" type="datetimeFigureOut">
              <a:rPr lang="es-CO" smtClean="0"/>
              <a:t>26/05/2017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9B217D-208B-43E3-8E04-F0E3B087FE64}" type="slidenum">
              <a:rPr lang="es-CO" smtClean="0"/>
              <a:t>‹Nº›</a:t>
            </a:fld>
            <a:endParaRPr lang="es-CO"/>
          </a:p>
        </p:txBody>
      </p:sp>
      <p:pic>
        <p:nvPicPr>
          <p:cNvPr id="7" name="Imagen 6"/>
          <p:cNvPicPr>
            <a:picLocks noChangeAspect="1"/>
          </p:cNvPicPr>
          <p:nvPr userDrawn="1"/>
        </p:nvPicPr>
        <p:blipFill>
          <a:blip r:embed="rId2"/>
          <a:stretch>
            <a:fillRect/>
          </a:stretch>
        </p:blipFill>
        <p:spPr>
          <a:xfrm>
            <a:off x="11264984" y="0"/>
            <a:ext cx="927016" cy="1224136"/>
          </a:xfrm>
          <a:prstGeom prst="rect">
            <a:avLst/>
          </a:prstGeom>
        </p:spPr>
      </p:pic>
    </p:spTree>
    <p:extLst>
      <p:ext uri="{BB962C8B-B14F-4D97-AF65-F5344CB8AC3E}">
        <p14:creationId xmlns:p14="http://schemas.microsoft.com/office/powerpoint/2010/main" val="244073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663F44E-E1DB-40E1-A4FB-EA0BE289EC2D}" type="datetimeFigureOut">
              <a:rPr lang="es-CO" smtClean="0"/>
              <a:t>26/05/2017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124913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663F44E-E1DB-40E1-A4FB-EA0BE289EC2D}" type="datetimeFigureOut">
              <a:rPr lang="es-CO" smtClean="0"/>
              <a:t>26/05/2017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49252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663F44E-E1DB-40E1-A4FB-EA0BE289EC2D}" type="datetimeFigureOut">
              <a:rPr lang="es-CO" smtClean="0"/>
              <a:t>26/05/2017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2360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663F44E-E1DB-40E1-A4FB-EA0BE289EC2D}" type="datetimeFigureOut">
              <a:rPr lang="es-CO" smtClean="0"/>
              <a:t>26/05/2017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291056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63F44E-E1DB-40E1-A4FB-EA0BE289EC2D}" type="datetimeFigureOut">
              <a:rPr lang="es-CO" smtClean="0"/>
              <a:t>26/05/2017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1562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63F44E-E1DB-40E1-A4FB-EA0BE289EC2D}" type="datetimeFigureOut">
              <a:rPr lang="es-CO" smtClean="0"/>
              <a:t>26/05/2017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18473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63F44E-E1DB-40E1-A4FB-EA0BE289EC2D}" type="datetimeFigureOut">
              <a:rPr lang="es-CO" smtClean="0"/>
              <a:t>26/05/2017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79B217D-208B-43E3-8E04-F0E3B087FE64}" type="slidenum">
              <a:rPr lang="es-CO" smtClean="0"/>
              <a:t>‹Nº›</a:t>
            </a:fld>
            <a:endParaRPr lang="es-CO"/>
          </a:p>
        </p:txBody>
      </p:sp>
    </p:spTree>
    <p:extLst>
      <p:ext uri="{BB962C8B-B14F-4D97-AF65-F5344CB8AC3E}">
        <p14:creationId xmlns:p14="http://schemas.microsoft.com/office/powerpoint/2010/main" val="400405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3F44E-E1DB-40E1-A4FB-EA0BE289EC2D}" type="datetimeFigureOut">
              <a:rPr lang="es-CO" smtClean="0"/>
              <a:t>26/05/2017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B217D-208B-43E3-8E04-F0E3B087FE64}" type="slidenum">
              <a:rPr lang="es-CO" smtClean="0"/>
              <a:t>‹Nº›</a:t>
            </a:fld>
            <a:endParaRPr lang="es-CO"/>
          </a:p>
        </p:txBody>
      </p:sp>
    </p:spTree>
    <p:extLst>
      <p:ext uri="{BB962C8B-B14F-4D97-AF65-F5344CB8AC3E}">
        <p14:creationId xmlns:p14="http://schemas.microsoft.com/office/powerpoint/2010/main" val="379005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gif"/></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8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svg"/></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sv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1811238" y="1924030"/>
            <a:ext cx="8121475" cy="338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s-CO" sz="3600" b="1" dirty="0" smtClean="0">
                <a:latin typeface="Calibri" pitchFamily="34" charset="0"/>
              </a:rPr>
              <a:t>REFORMA TRIBUTARIA LEY 1819 DE 2016</a:t>
            </a:r>
          </a:p>
          <a:p>
            <a:pPr>
              <a:lnSpc>
                <a:spcPct val="80000"/>
              </a:lnSpc>
            </a:pPr>
            <a:r>
              <a:rPr lang="es-CO" sz="3600" b="1" dirty="0" smtClean="0">
                <a:latin typeface="Calibri" pitchFamily="34" charset="0"/>
              </a:rPr>
              <a:t>Principales Aspectos</a:t>
            </a:r>
            <a:endParaRPr lang="es-CO" sz="3600" b="1" dirty="0">
              <a:latin typeface="Calibri" pitchFamily="34" charset="0"/>
            </a:endParaRPr>
          </a:p>
          <a:p>
            <a:pPr>
              <a:lnSpc>
                <a:spcPct val="80000"/>
              </a:lnSpc>
            </a:pPr>
            <a:endParaRPr lang="es-CO" sz="3600" b="1" dirty="0" smtClean="0">
              <a:latin typeface="Calibri" pitchFamily="34" charset="0"/>
            </a:endParaRPr>
          </a:p>
          <a:p>
            <a:pPr>
              <a:lnSpc>
                <a:spcPct val="80000"/>
              </a:lnSpc>
            </a:pPr>
            <a:endParaRPr lang="es-CO" sz="3600" b="1" dirty="0" smtClean="0">
              <a:latin typeface="Calibri" pitchFamily="34" charset="0"/>
            </a:endParaRPr>
          </a:p>
          <a:p>
            <a:pPr algn="l">
              <a:lnSpc>
                <a:spcPct val="80000"/>
              </a:lnSpc>
            </a:pPr>
            <a:r>
              <a:rPr lang="es-CO" sz="3600" b="1" i="1" dirty="0" smtClean="0">
                <a:latin typeface="Calibri" pitchFamily="34" charset="0"/>
              </a:rPr>
              <a:t>Expositores</a:t>
            </a:r>
          </a:p>
          <a:p>
            <a:pPr marL="1371600" lvl="2" indent="-457200" algn="l">
              <a:lnSpc>
                <a:spcPct val="80000"/>
              </a:lnSpc>
              <a:buFont typeface="Wingdings" panose="05000000000000000000" pitchFamily="2" charset="2"/>
              <a:buChar char="v"/>
            </a:pPr>
            <a:r>
              <a:rPr lang="es-CO" sz="3000" b="1" i="1" dirty="0" smtClean="0">
                <a:latin typeface="Calibri" pitchFamily="34" charset="0"/>
              </a:rPr>
              <a:t>Lucero Téllez</a:t>
            </a:r>
          </a:p>
          <a:p>
            <a:pPr marL="1371600" lvl="2" indent="-457200" algn="l">
              <a:lnSpc>
                <a:spcPct val="80000"/>
              </a:lnSpc>
              <a:buFont typeface="Wingdings" panose="05000000000000000000" pitchFamily="2" charset="2"/>
              <a:buChar char="v"/>
            </a:pPr>
            <a:r>
              <a:rPr lang="es-CO" sz="3600" b="1" i="1" dirty="0" smtClean="0">
                <a:latin typeface="Calibri" pitchFamily="34" charset="0"/>
              </a:rPr>
              <a:t>Carlos Jair Acosta Plazas</a:t>
            </a:r>
          </a:p>
          <a:p>
            <a:pPr marL="1371600" lvl="2" indent="-457200" algn="l">
              <a:lnSpc>
                <a:spcPct val="80000"/>
              </a:lnSpc>
              <a:buFont typeface="Wingdings" panose="05000000000000000000" pitchFamily="2" charset="2"/>
              <a:buChar char="v"/>
            </a:pPr>
            <a:r>
              <a:rPr lang="es-CO" sz="3600" b="1" i="1" dirty="0" smtClean="0">
                <a:latin typeface="Calibri" pitchFamily="34" charset="0"/>
              </a:rPr>
              <a:t>Cesar E. Anzola</a:t>
            </a:r>
          </a:p>
          <a:p>
            <a:pPr algn="l">
              <a:lnSpc>
                <a:spcPct val="80000"/>
              </a:lnSpc>
            </a:pPr>
            <a:endParaRPr lang="es-CO" dirty="0" smtClean="0">
              <a:latin typeface="Calibri" pitchFamily="34" charset="0"/>
            </a:endParaRPr>
          </a:p>
          <a:p>
            <a:pPr algn="l">
              <a:lnSpc>
                <a:spcPct val="80000"/>
              </a:lnSpc>
            </a:pPr>
            <a:endParaRPr lang="es-CO" b="1" i="1" dirty="0" smtClean="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25991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3386439" y="482011"/>
            <a:ext cx="5350054" cy="584775"/>
          </a:xfrm>
          <a:prstGeom prst="rect">
            <a:avLst/>
          </a:prstGeom>
        </p:spPr>
        <p:txBody>
          <a:bodyPr wrap="none">
            <a:spAutoFit/>
          </a:bodyPr>
          <a:lstStyle/>
          <a:p>
            <a:pPr algn="r" eaLnBrk="0" hangingPunct="0">
              <a:defRPr/>
            </a:pPr>
            <a:r>
              <a:rPr lang="es-CO" sz="3200" b="1" dirty="0" smtClean="0">
                <a:effectLst>
                  <a:outerShdw blurRad="38100" dist="38100" dir="2700000" algn="tl">
                    <a:srgbClr val="000000">
                      <a:alpha val="43137"/>
                    </a:srgbClr>
                  </a:outerShdw>
                </a:effectLst>
              </a:rPr>
              <a:t>PROGRESIVIDAD EN LA TARIFA</a:t>
            </a:r>
            <a:endParaRPr lang="es-CO" sz="3200" b="1" dirty="0">
              <a:effectLst>
                <a:outerShdw blurRad="38100" dist="38100" dir="2700000" algn="tl">
                  <a:srgbClr val="000000">
                    <a:alpha val="43137"/>
                  </a:srgbClr>
                </a:outerShdw>
              </a:effectLst>
            </a:endParaRPr>
          </a:p>
        </p:txBody>
      </p:sp>
      <p:sp>
        <p:nvSpPr>
          <p:cNvPr id="5" name="CuadroTexto 4"/>
          <p:cNvSpPr txBox="1"/>
          <p:nvPr/>
        </p:nvSpPr>
        <p:spPr>
          <a:xfrm>
            <a:off x="779929" y="1235919"/>
            <a:ext cx="2837330" cy="523220"/>
          </a:xfrm>
          <a:prstGeom prst="rect">
            <a:avLst/>
          </a:prstGeom>
          <a:noFill/>
        </p:spPr>
        <p:txBody>
          <a:bodyPr wrap="square" rtlCol="0">
            <a:spAutoFit/>
          </a:bodyPr>
          <a:lstStyle/>
          <a:p>
            <a:pPr algn="ctr"/>
            <a:r>
              <a:rPr lang="es-CO" sz="2800" b="1" dirty="0" smtClean="0"/>
              <a:t>LEY 1429</a:t>
            </a:r>
            <a:endParaRPr lang="es-CO" sz="2800" b="1" dirty="0"/>
          </a:p>
        </p:txBody>
      </p:sp>
      <p:graphicFrame>
        <p:nvGraphicFramePr>
          <p:cNvPr id="7" name="Tabla 6"/>
          <p:cNvGraphicFramePr>
            <a:graphicFrameLocks noGrp="1"/>
          </p:cNvGraphicFramePr>
          <p:nvPr>
            <p:extLst>
              <p:ext uri="{D42A27DB-BD31-4B8C-83A1-F6EECF244321}">
                <p14:modId xmlns:p14="http://schemas.microsoft.com/office/powerpoint/2010/main" val="2387924305"/>
              </p:ext>
            </p:extLst>
          </p:nvPr>
        </p:nvGraphicFramePr>
        <p:xfrm>
          <a:off x="2841016" y="2081972"/>
          <a:ext cx="6372411" cy="3261360"/>
        </p:xfrm>
        <a:graphic>
          <a:graphicData uri="http://schemas.openxmlformats.org/drawingml/2006/table">
            <a:tbl>
              <a:tblPr firstRow="1" bandRow="1">
                <a:tableStyleId>{5C22544A-7EE6-4342-B048-85BDC9FD1C3A}</a:tableStyleId>
              </a:tblPr>
              <a:tblGrid>
                <a:gridCol w="3615764">
                  <a:extLst>
                    <a:ext uri="{9D8B030D-6E8A-4147-A177-3AD203B41FA5}">
                      <a16:colId xmlns:a16="http://schemas.microsoft.com/office/drawing/2014/main" val="20000"/>
                    </a:ext>
                  </a:extLst>
                </a:gridCol>
                <a:gridCol w="2756647">
                  <a:extLst>
                    <a:ext uri="{9D8B030D-6E8A-4147-A177-3AD203B41FA5}">
                      <a16:colId xmlns:a16="http://schemas.microsoft.com/office/drawing/2014/main" val="20001"/>
                    </a:ext>
                  </a:extLst>
                </a:gridCol>
              </a:tblGrid>
              <a:tr h="370840">
                <a:tc>
                  <a:txBody>
                    <a:bodyPr/>
                    <a:lstStyle/>
                    <a:p>
                      <a:pPr algn="ctr"/>
                      <a:r>
                        <a:rPr lang="es-CO" sz="2800" dirty="0" smtClean="0"/>
                        <a:t>AÑO</a:t>
                      </a:r>
                      <a:endParaRPr lang="es-CO" sz="2800" dirty="0"/>
                    </a:p>
                  </a:txBody>
                  <a:tcPr>
                    <a:solidFill>
                      <a:schemeClr val="tx2">
                        <a:lumMod val="50000"/>
                      </a:schemeClr>
                    </a:solidFill>
                  </a:tcPr>
                </a:tc>
                <a:tc>
                  <a:txBody>
                    <a:bodyPr/>
                    <a:lstStyle/>
                    <a:p>
                      <a:pPr algn="ctr"/>
                      <a:r>
                        <a:rPr lang="es-CO" sz="2800" dirty="0" smtClean="0"/>
                        <a:t>TARIFA</a:t>
                      </a:r>
                      <a:endParaRPr lang="es-CO" sz="2800" dirty="0"/>
                    </a:p>
                  </a:txBody>
                  <a:tcPr>
                    <a:solidFill>
                      <a:schemeClr val="tx2">
                        <a:lumMod val="50000"/>
                      </a:schemeClr>
                    </a:solidFill>
                  </a:tcPr>
                </a:tc>
                <a:extLst>
                  <a:ext uri="{0D108BD9-81ED-4DB2-BD59-A6C34878D82A}">
                    <a16:rowId xmlns:a16="http://schemas.microsoft.com/office/drawing/2014/main" val="10000"/>
                  </a:ext>
                </a:extLst>
              </a:tr>
              <a:tr h="370840">
                <a:tc>
                  <a:txBody>
                    <a:bodyPr/>
                    <a:lstStyle/>
                    <a:p>
                      <a:pPr algn="l"/>
                      <a:r>
                        <a:rPr lang="es-CO" sz="2400" dirty="0" smtClean="0"/>
                        <a:t>Primer</a:t>
                      </a:r>
                      <a:r>
                        <a:rPr lang="es-CO" sz="2400" baseline="0" dirty="0" smtClean="0"/>
                        <a:t> año</a:t>
                      </a:r>
                      <a:endParaRPr lang="es-CO" sz="2400" dirty="0"/>
                    </a:p>
                  </a:txBody>
                  <a:tcPr/>
                </a:tc>
                <a:tc>
                  <a:txBody>
                    <a:bodyPr/>
                    <a:lstStyle/>
                    <a:p>
                      <a:pPr algn="l"/>
                      <a:r>
                        <a:rPr lang="es-CO" sz="2400" dirty="0" smtClean="0"/>
                        <a:t>9%</a:t>
                      </a:r>
                      <a:endParaRPr lang="es-CO" sz="2400" dirty="0"/>
                    </a:p>
                  </a:txBody>
                  <a:tcPr/>
                </a:tc>
                <a:extLst>
                  <a:ext uri="{0D108BD9-81ED-4DB2-BD59-A6C34878D82A}">
                    <a16:rowId xmlns:a16="http://schemas.microsoft.com/office/drawing/2014/main" val="10001"/>
                  </a:ext>
                </a:extLst>
              </a:tr>
              <a:tr h="370840">
                <a:tc>
                  <a:txBody>
                    <a:bodyPr/>
                    <a:lstStyle/>
                    <a:p>
                      <a:pPr algn="l"/>
                      <a:r>
                        <a:rPr lang="es-CO" sz="2400" dirty="0" smtClean="0"/>
                        <a:t>Segundo año</a:t>
                      </a:r>
                      <a:endParaRPr lang="es-CO" sz="2400" dirty="0"/>
                    </a:p>
                  </a:txBody>
                  <a:tcPr/>
                </a:tc>
                <a:tc>
                  <a:txBody>
                    <a:bodyPr/>
                    <a:lstStyle/>
                    <a:p>
                      <a:pPr algn="l"/>
                      <a:r>
                        <a:rPr lang="es-CO" sz="2400" dirty="0" smtClean="0"/>
                        <a:t>9%</a:t>
                      </a:r>
                      <a:endParaRPr lang="es-CO" sz="2400" dirty="0"/>
                    </a:p>
                  </a:txBody>
                  <a:tcPr/>
                </a:tc>
                <a:extLst>
                  <a:ext uri="{0D108BD9-81ED-4DB2-BD59-A6C34878D82A}">
                    <a16:rowId xmlns:a16="http://schemas.microsoft.com/office/drawing/2014/main" val="10002"/>
                  </a:ext>
                </a:extLst>
              </a:tr>
              <a:tr h="370840">
                <a:tc>
                  <a:txBody>
                    <a:bodyPr/>
                    <a:lstStyle/>
                    <a:p>
                      <a:pPr algn="l"/>
                      <a:r>
                        <a:rPr lang="es-CO" sz="2400" dirty="0" smtClean="0"/>
                        <a:t>Tercer año</a:t>
                      </a:r>
                      <a:endParaRPr lang="es-CO" sz="2400" dirty="0"/>
                    </a:p>
                  </a:txBody>
                  <a:tcPr/>
                </a:tc>
                <a:tc>
                  <a:txBody>
                    <a:bodyPr/>
                    <a:lstStyle/>
                    <a:p>
                      <a:pPr algn="l"/>
                      <a:r>
                        <a:rPr lang="es-CO" sz="2400" dirty="0" smtClean="0"/>
                        <a:t>9% + (TG-9) *</a:t>
                      </a:r>
                      <a:r>
                        <a:rPr lang="es-CO" sz="2400" baseline="0" dirty="0" smtClean="0"/>
                        <a:t> 0.25</a:t>
                      </a:r>
                      <a:endParaRPr lang="es-CO" sz="2400" dirty="0"/>
                    </a:p>
                  </a:txBody>
                  <a:tcPr/>
                </a:tc>
                <a:extLst>
                  <a:ext uri="{0D108BD9-81ED-4DB2-BD59-A6C34878D82A}">
                    <a16:rowId xmlns:a16="http://schemas.microsoft.com/office/drawing/2014/main" val="10003"/>
                  </a:ext>
                </a:extLst>
              </a:tr>
              <a:tr h="370840">
                <a:tc>
                  <a:txBody>
                    <a:bodyPr/>
                    <a:lstStyle/>
                    <a:p>
                      <a:pPr algn="l"/>
                      <a:r>
                        <a:rPr lang="es-CO" sz="2400" dirty="0" smtClean="0"/>
                        <a:t>Cuarto año</a:t>
                      </a:r>
                      <a:endParaRPr lang="es-CO"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2400" dirty="0" smtClean="0"/>
                        <a:t>9% + (TG-9) *</a:t>
                      </a:r>
                      <a:r>
                        <a:rPr lang="es-CO" sz="2400" baseline="0" dirty="0" smtClean="0"/>
                        <a:t> 0.50</a:t>
                      </a:r>
                      <a:endParaRPr lang="es-CO" sz="2400" dirty="0" smtClean="0"/>
                    </a:p>
                  </a:txBody>
                  <a:tcPr/>
                </a:tc>
                <a:extLst>
                  <a:ext uri="{0D108BD9-81ED-4DB2-BD59-A6C34878D82A}">
                    <a16:rowId xmlns:a16="http://schemas.microsoft.com/office/drawing/2014/main" val="10004"/>
                  </a:ext>
                </a:extLst>
              </a:tr>
              <a:tr h="370840">
                <a:tc>
                  <a:txBody>
                    <a:bodyPr/>
                    <a:lstStyle/>
                    <a:p>
                      <a:pPr algn="l"/>
                      <a:r>
                        <a:rPr lang="es-CO" sz="2400" dirty="0" smtClean="0"/>
                        <a:t>Quinto</a:t>
                      </a:r>
                      <a:r>
                        <a:rPr lang="es-CO" sz="2400" baseline="0" dirty="0" smtClean="0"/>
                        <a:t> año</a:t>
                      </a:r>
                      <a:endParaRPr lang="es-CO"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2400" dirty="0" smtClean="0"/>
                        <a:t>9% + (TG-9) *</a:t>
                      </a:r>
                      <a:r>
                        <a:rPr lang="es-CO" sz="2400" baseline="0" dirty="0" smtClean="0"/>
                        <a:t> 0.75</a:t>
                      </a:r>
                      <a:endParaRPr lang="es-CO" sz="2400" dirty="0" smtClean="0"/>
                    </a:p>
                  </a:txBody>
                  <a:tcPr/>
                </a:tc>
                <a:extLst>
                  <a:ext uri="{0D108BD9-81ED-4DB2-BD59-A6C34878D82A}">
                    <a16:rowId xmlns:a16="http://schemas.microsoft.com/office/drawing/2014/main" val="10005"/>
                  </a:ext>
                </a:extLst>
              </a:tr>
              <a:tr h="370840">
                <a:tc>
                  <a:txBody>
                    <a:bodyPr/>
                    <a:lstStyle/>
                    <a:p>
                      <a:pPr algn="l"/>
                      <a:r>
                        <a:rPr lang="es-CO" sz="2400" dirty="0" smtClean="0"/>
                        <a:t>Sexto</a:t>
                      </a:r>
                      <a:r>
                        <a:rPr lang="es-CO" sz="2400" baseline="0" dirty="0" smtClean="0"/>
                        <a:t> año y siguientes</a:t>
                      </a:r>
                      <a:endParaRPr lang="es-CO" sz="2400" dirty="0"/>
                    </a:p>
                  </a:txBody>
                  <a:tcPr/>
                </a:tc>
                <a:tc>
                  <a:txBody>
                    <a:bodyPr/>
                    <a:lstStyle/>
                    <a:p>
                      <a:pPr algn="l"/>
                      <a:r>
                        <a:rPr lang="es-CO" sz="2400" dirty="0" smtClean="0"/>
                        <a:t>TG</a:t>
                      </a:r>
                      <a:endParaRPr lang="es-CO" sz="2400" dirty="0"/>
                    </a:p>
                  </a:txBody>
                  <a:tcPr/>
                </a:tc>
                <a:extLst>
                  <a:ext uri="{0D108BD9-81ED-4DB2-BD59-A6C34878D82A}">
                    <a16:rowId xmlns:a16="http://schemas.microsoft.com/office/drawing/2014/main" val="10006"/>
                  </a:ext>
                </a:extLst>
              </a:tr>
            </a:tbl>
          </a:graphicData>
        </a:graphic>
      </p:graphicFrame>
      <p:sp>
        <p:nvSpPr>
          <p:cNvPr id="2" name="Rectángulo 1"/>
          <p:cNvSpPr/>
          <p:nvPr/>
        </p:nvSpPr>
        <p:spPr>
          <a:xfrm>
            <a:off x="1438835" y="5666166"/>
            <a:ext cx="9614647" cy="646331"/>
          </a:xfrm>
          <a:prstGeom prst="rect">
            <a:avLst/>
          </a:prstGeom>
        </p:spPr>
        <p:txBody>
          <a:bodyPr wrap="square">
            <a:spAutoFit/>
          </a:bodyPr>
          <a:lstStyle/>
          <a:p>
            <a:pPr algn="just"/>
            <a:r>
              <a:rPr lang="es-CO" dirty="0">
                <a:latin typeface="GillSans-Light"/>
              </a:rPr>
              <a:t>No será posible que sociedades constituidas después </a:t>
            </a:r>
            <a:r>
              <a:rPr lang="es-CO" dirty="0" smtClean="0">
                <a:latin typeface="GillSans-Light"/>
              </a:rPr>
              <a:t>de la </a:t>
            </a:r>
            <a:r>
              <a:rPr lang="es-CO" dirty="0">
                <a:latin typeface="GillSans-Light"/>
              </a:rPr>
              <a:t>entrada en vigencia de </a:t>
            </a:r>
            <a:r>
              <a:rPr lang="es-CO" dirty="0" smtClean="0">
                <a:latin typeface="GillSans-Light"/>
              </a:rPr>
              <a:t>la ley puedan </a:t>
            </a:r>
            <a:r>
              <a:rPr lang="es-CO" dirty="0">
                <a:latin typeface="GillSans-Light"/>
              </a:rPr>
              <a:t>acogerse a </a:t>
            </a:r>
            <a:r>
              <a:rPr lang="es-CO" dirty="0" smtClean="0">
                <a:latin typeface="GillSans-Light"/>
              </a:rPr>
              <a:t>este régimen</a:t>
            </a:r>
            <a:r>
              <a:rPr lang="es-CO" dirty="0">
                <a:latin typeface="GillSans-Light"/>
              </a:rPr>
              <a:t>.</a:t>
            </a:r>
            <a:endParaRPr lang="es-CO" dirty="0"/>
          </a:p>
        </p:txBody>
      </p:sp>
    </p:spTree>
    <p:extLst>
      <p:ext uri="{BB962C8B-B14F-4D97-AF65-F5344CB8AC3E}">
        <p14:creationId xmlns:p14="http://schemas.microsoft.com/office/powerpoint/2010/main" val="5633330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p:cNvGraphicFramePr>
            <a:graphicFrameLocks noGrp="1"/>
          </p:cNvGraphicFramePr>
          <p:nvPr>
            <p:extLst/>
          </p:nvPr>
        </p:nvGraphicFramePr>
        <p:xfrm>
          <a:off x="369243" y="893878"/>
          <a:ext cx="11521441" cy="5458968"/>
        </p:xfrm>
        <a:graphic>
          <a:graphicData uri="http://schemas.openxmlformats.org/drawingml/2006/table">
            <a:tbl>
              <a:tblPr firstRow="1" firstCol="1" bandRow="1">
                <a:tableStyleId>{5C22544A-7EE6-4342-B048-85BDC9FD1C3A}</a:tableStyleId>
              </a:tblPr>
              <a:tblGrid>
                <a:gridCol w="2734492">
                  <a:extLst>
                    <a:ext uri="{9D8B030D-6E8A-4147-A177-3AD203B41FA5}">
                      <a16:colId xmlns:a16="http://schemas.microsoft.com/office/drawing/2014/main" val="20000"/>
                    </a:ext>
                  </a:extLst>
                </a:gridCol>
                <a:gridCol w="3997234">
                  <a:extLst>
                    <a:ext uri="{9D8B030D-6E8A-4147-A177-3AD203B41FA5}">
                      <a16:colId xmlns:a16="http://schemas.microsoft.com/office/drawing/2014/main" val="20001"/>
                    </a:ext>
                  </a:extLst>
                </a:gridCol>
                <a:gridCol w="1654629">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672046">
                  <a:extLst>
                    <a:ext uri="{9D8B030D-6E8A-4147-A177-3AD203B41FA5}">
                      <a16:colId xmlns:a16="http://schemas.microsoft.com/office/drawing/2014/main" val="20004"/>
                    </a:ext>
                  </a:extLst>
                </a:gridCol>
              </a:tblGrid>
              <a:tr h="143997">
                <a:tc gridSpan="5">
                  <a:txBody>
                    <a:bodyPr/>
                    <a:lstStyle/>
                    <a:p>
                      <a:pPr algn="ctr">
                        <a:spcAft>
                          <a:spcPts val="0"/>
                        </a:spcAft>
                      </a:pPr>
                      <a:r>
                        <a:rPr lang="es-CO" sz="1800" b="1" dirty="0" smtClean="0">
                          <a:solidFill>
                            <a:srgbClr val="C00000"/>
                          </a:solidFill>
                          <a:effectLst/>
                          <a:latin typeface="Arial Narrow" panose="020B0606020202030204" pitchFamily="34" charset="0"/>
                        </a:rPr>
                        <a:t>MUTUO ACUERDO PROCESOS  DIAN</a:t>
                      </a:r>
                      <a:r>
                        <a:rPr lang="es-CO" sz="1800" b="1" baseline="0" dirty="0" smtClean="0">
                          <a:solidFill>
                            <a:srgbClr val="C00000"/>
                          </a:solidFill>
                          <a:effectLst/>
                          <a:latin typeface="Arial Narrow" panose="020B0606020202030204" pitchFamily="34" charset="0"/>
                        </a:rPr>
                        <a:t> – ENTES TERRITORILAES </a:t>
                      </a:r>
                      <a:endParaRPr lang="es-CO" sz="18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87994">
                <a:tc>
                  <a:txBody>
                    <a:bodyPr/>
                    <a:lstStyle/>
                    <a:p>
                      <a:pPr algn="ctr">
                        <a:spcAft>
                          <a:spcPts val="0"/>
                        </a:spcAft>
                      </a:pPr>
                      <a:r>
                        <a:rPr lang="es-CO" sz="1800" b="1" dirty="0">
                          <a:solidFill>
                            <a:schemeClr val="tx1"/>
                          </a:solidFill>
                          <a:effectLst/>
                          <a:latin typeface="Arial Narrow" panose="020B0606020202030204" pitchFamily="34" charset="0"/>
                        </a:rPr>
                        <a:t>Destinatarios:</a:t>
                      </a:r>
                    </a:p>
                    <a:p>
                      <a:pPr algn="ctr">
                        <a:spcAft>
                          <a:spcPts val="0"/>
                        </a:spcAft>
                      </a:pPr>
                      <a:r>
                        <a:rPr lang="es-CO" sz="1800" b="1" dirty="0">
                          <a:solidFill>
                            <a:schemeClr val="tx1"/>
                          </a:solidFill>
                          <a:effectLst/>
                          <a:latin typeface="Arial Narrow" panose="020B0606020202030204" pitchFamily="34" charset="0"/>
                        </a:rPr>
                        <a:t> </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rPr>
                        <a:t>Actuaciones</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rPr>
                        <a:t>Beneficios</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rPr>
                        <a:t>% de Mutuo Acuerdo</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rPr>
                        <a:t>Plazo</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87994">
                <a:tc rowSpan="4">
                  <a:txBody>
                    <a:bodyPr/>
                    <a:lstStyle/>
                    <a:p>
                      <a:pPr marL="342900" lvl="0" indent="-342900" algn="just">
                        <a:spcAft>
                          <a:spcPts val="0"/>
                        </a:spcAft>
                        <a:buClr>
                          <a:srgbClr val="000000"/>
                        </a:buClr>
                        <a:buFont typeface="+mj-lt"/>
                        <a:buAutoNum type="arabicPeriod"/>
                      </a:pPr>
                      <a:r>
                        <a:rPr lang="es-CO" sz="1800" dirty="0" smtClean="0">
                          <a:solidFill>
                            <a:schemeClr val="tx1"/>
                          </a:solidFill>
                          <a:effectLst/>
                          <a:latin typeface="Arial Narrow" panose="020B0606020202030204" pitchFamily="34" charset="0"/>
                        </a:rPr>
                        <a:t>Contribuyentes / Agentes </a:t>
                      </a:r>
                      <a:r>
                        <a:rPr lang="es-CO" sz="1800" dirty="0">
                          <a:solidFill>
                            <a:schemeClr val="tx1"/>
                          </a:solidFill>
                          <a:effectLst/>
                          <a:latin typeface="Arial Narrow" panose="020B0606020202030204" pitchFamily="34" charset="0"/>
                        </a:rPr>
                        <a:t>de </a:t>
                      </a:r>
                      <a:r>
                        <a:rPr lang="es-CO" sz="1800" dirty="0" smtClean="0">
                          <a:solidFill>
                            <a:schemeClr val="tx1"/>
                          </a:solidFill>
                          <a:effectLst/>
                          <a:latin typeface="Arial Narrow" panose="020B0606020202030204" pitchFamily="34" charset="0"/>
                        </a:rPr>
                        <a:t>retención / Responsables </a:t>
                      </a:r>
                      <a:r>
                        <a:rPr lang="es-CO" sz="1800" dirty="0">
                          <a:solidFill>
                            <a:schemeClr val="tx1"/>
                          </a:solidFill>
                          <a:effectLst/>
                          <a:latin typeface="Arial Narrow" panose="020B0606020202030204" pitchFamily="34" charset="0"/>
                        </a:rPr>
                        <a:t>de los impuestos Nacionales</a:t>
                      </a:r>
                    </a:p>
                    <a:p>
                      <a:pPr marL="342900" lvl="0" indent="-342900" algn="just">
                        <a:spcAft>
                          <a:spcPts val="0"/>
                        </a:spcAft>
                        <a:buClr>
                          <a:srgbClr val="000000"/>
                        </a:buClr>
                        <a:buFont typeface="+mj-lt"/>
                        <a:buAutoNum type="arabicPeriod"/>
                      </a:pPr>
                      <a:r>
                        <a:rPr lang="es-CO" sz="1800" dirty="0">
                          <a:solidFill>
                            <a:schemeClr val="tx1"/>
                          </a:solidFill>
                          <a:effectLst/>
                          <a:latin typeface="Arial Narrow" panose="020B0606020202030204" pitchFamily="34" charset="0"/>
                        </a:rPr>
                        <a:t>Usuarios aduaneros y del régimen </a:t>
                      </a:r>
                      <a:r>
                        <a:rPr lang="es-CO" sz="1800" dirty="0" smtClean="0">
                          <a:solidFill>
                            <a:schemeClr val="tx1"/>
                          </a:solidFill>
                          <a:effectLst/>
                          <a:latin typeface="Arial Narrow" panose="020B0606020202030204" pitchFamily="34" charset="0"/>
                        </a:rPr>
                        <a:t>Cambiario</a:t>
                      </a:r>
                      <a:endParaRPr lang="es-CO" sz="1800" dirty="0">
                        <a:solidFill>
                          <a:schemeClr val="tx1"/>
                        </a:solidFill>
                        <a:effectLst/>
                        <a:latin typeface="Arial Narrow" panose="020B0606020202030204" pitchFamily="34" charset="0"/>
                      </a:endParaRPr>
                    </a:p>
                    <a:p>
                      <a:pPr marL="342900" lvl="0" indent="-342900" algn="just">
                        <a:spcAft>
                          <a:spcPts val="0"/>
                        </a:spcAft>
                        <a:buClr>
                          <a:srgbClr val="000000"/>
                        </a:buClr>
                        <a:buFont typeface="+mj-lt"/>
                        <a:buAutoNum type="arabicPeriod"/>
                      </a:pPr>
                      <a:r>
                        <a:rPr lang="es-CO" sz="1800" dirty="0">
                          <a:solidFill>
                            <a:schemeClr val="tx1"/>
                          </a:solidFill>
                          <a:effectLst/>
                          <a:latin typeface="Arial Narrow" panose="020B0606020202030204" pitchFamily="34" charset="0"/>
                        </a:rPr>
                        <a:t>Deudores solidarios o garantes del Obligado</a:t>
                      </a:r>
                    </a:p>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s-CO" sz="1800" b="1" dirty="0" smtClean="0">
                          <a:solidFill>
                            <a:schemeClr val="tx1"/>
                          </a:solidFill>
                          <a:effectLst/>
                          <a:latin typeface="Arial Narrow" panose="020B0606020202030204" pitchFamily="34" charset="0"/>
                        </a:rPr>
                        <a:t>Contribuyentes impuestos y obligaciones territoriales</a:t>
                      </a:r>
                      <a:endParaRPr lang="es-CO" sz="18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s-CO" sz="1800" b="1" dirty="0">
                          <a:effectLst/>
                          <a:latin typeface="Arial Narrow" panose="020B0606020202030204" pitchFamily="34" charset="0"/>
                        </a:rPr>
                        <a:t>Requerimiento especial, liquidación oficial, resolución del recurso de </a:t>
                      </a:r>
                      <a:r>
                        <a:rPr lang="es-CO" sz="1800" b="1" dirty="0" smtClean="0">
                          <a:effectLst/>
                          <a:latin typeface="Arial Narrow" panose="020B0606020202030204" pitchFamily="34" charset="0"/>
                        </a:rPr>
                        <a:t>reconsideración</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es-CO" sz="1800" b="1" dirty="0">
                          <a:effectLst/>
                          <a:latin typeface="Arial Narrow" panose="020B0606020202030204" pitchFamily="34" charset="0"/>
                        </a:rPr>
                        <a:t>sanciones, intereses y actualización</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800" b="1" dirty="0" smtClean="0">
                          <a:effectLst/>
                          <a:latin typeface="Arial Narrow" panose="020B0606020202030204" pitchFamily="34" charset="0"/>
                        </a:rPr>
                        <a:t>70%</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4">
                  <a:txBody>
                    <a:bodyPr/>
                    <a:lstStyle/>
                    <a:p>
                      <a:pPr algn="just">
                        <a:lnSpc>
                          <a:spcPct val="115000"/>
                        </a:lnSpc>
                        <a:spcAft>
                          <a:spcPts val="0"/>
                        </a:spcAft>
                      </a:pPr>
                      <a:r>
                        <a:rPr lang="es-CO" sz="1800" b="1" dirty="0" smtClean="0">
                          <a:effectLst/>
                          <a:latin typeface="Arial Narrow" panose="020B0606020202030204" pitchFamily="34" charset="0"/>
                        </a:rPr>
                        <a:t>Solicitud – Contribuyente 30/10/2017</a:t>
                      </a:r>
                    </a:p>
                    <a:p>
                      <a:pPr algn="just">
                        <a:lnSpc>
                          <a:spcPct val="115000"/>
                        </a:lnSpc>
                        <a:spcAft>
                          <a:spcPts val="0"/>
                        </a:spcAft>
                      </a:pPr>
                      <a:endParaRPr lang="es-CO" sz="1800" b="1" dirty="0" smtClean="0">
                        <a:effectLst/>
                        <a:latin typeface="Arial Narrow" panose="020B0606020202030204" pitchFamily="34" charset="0"/>
                      </a:endParaRPr>
                    </a:p>
                    <a:p>
                      <a:pPr algn="just">
                        <a:lnSpc>
                          <a:spcPct val="115000"/>
                        </a:lnSpc>
                        <a:spcAft>
                          <a:spcPts val="0"/>
                        </a:spcAft>
                      </a:pPr>
                      <a:endParaRPr lang="es-CO" sz="1800" b="1" dirty="0">
                        <a:effectLst/>
                        <a:latin typeface="Arial Narrow" panose="020B0606020202030204" pitchFamily="34" charset="0"/>
                      </a:endParaRPr>
                    </a:p>
                    <a:p>
                      <a:pPr algn="just">
                        <a:lnSpc>
                          <a:spcPct val="115000"/>
                        </a:lnSpc>
                        <a:spcAft>
                          <a:spcPts val="0"/>
                        </a:spcAft>
                      </a:pPr>
                      <a:r>
                        <a:rPr lang="es-CO" sz="1800" b="1" dirty="0">
                          <a:effectLst/>
                          <a:latin typeface="Arial Narrow" panose="020B0606020202030204" pitchFamily="34" charset="0"/>
                        </a:rPr>
                        <a:t> </a:t>
                      </a:r>
                      <a:r>
                        <a:rPr lang="es-CO" sz="1800" b="1" dirty="0" smtClean="0">
                          <a:effectLst/>
                          <a:latin typeface="Arial Narrow" panose="020B0606020202030204" pitchFamily="34" charset="0"/>
                        </a:rPr>
                        <a:t>Resuelve - </a:t>
                      </a:r>
                      <a:r>
                        <a:rPr lang="es-CO" sz="1800" b="1" baseline="0" dirty="0" smtClean="0">
                          <a:effectLst/>
                          <a:latin typeface="Arial Narrow" panose="020B0606020202030204" pitchFamily="34" charset="0"/>
                        </a:rPr>
                        <a:t>DIAN – 15/12/2017</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7994">
                <a:tc vMerge="1">
                  <a:txBody>
                    <a:bodyPr/>
                    <a:lstStyle/>
                    <a:p>
                      <a:endParaRPr lang="es-CO"/>
                    </a:p>
                  </a:txBody>
                  <a:tcPr/>
                </a:tc>
                <a:tc>
                  <a:txBody>
                    <a:bodyPr/>
                    <a:lstStyle/>
                    <a:p>
                      <a:pPr algn="just">
                        <a:spcAft>
                          <a:spcPts val="0"/>
                        </a:spcAft>
                      </a:pPr>
                      <a:r>
                        <a:rPr lang="es-CO" sz="1800" b="1" dirty="0">
                          <a:effectLst/>
                          <a:latin typeface="Arial Narrow" panose="020B0606020202030204" pitchFamily="34" charset="0"/>
                        </a:rPr>
                        <a:t>Pliegos de cargos y resoluciones </a:t>
                      </a:r>
                      <a:r>
                        <a:rPr lang="es-CO" sz="1800" b="1" dirty="0" smtClean="0">
                          <a:effectLst/>
                          <a:latin typeface="Arial Narrow" panose="020B0606020202030204" pitchFamily="34" charset="0"/>
                        </a:rPr>
                        <a:t>sanción, </a:t>
                      </a:r>
                      <a:r>
                        <a:rPr lang="es-CO" sz="1800" b="1" dirty="0">
                          <a:effectLst/>
                          <a:latin typeface="Arial Narrow" panose="020B0606020202030204" pitchFamily="34" charset="0"/>
                        </a:rPr>
                        <a:t>en las que no hubiere impuestos o tributos aduaneros en discusión</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es-CO" sz="1800" b="1" dirty="0">
                          <a:effectLst/>
                          <a:latin typeface="Arial Narrow" panose="020B0606020202030204" pitchFamily="34" charset="0"/>
                        </a:rPr>
                        <a:t>Sanciones actualizadas</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800" b="1" dirty="0">
                          <a:effectLst/>
                          <a:latin typeface="Arial Narrow" panose="020B0606020202030204" pitchFamily="34" charset="0"/>
                        </a:rPr>
                        <a:t>50%</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s-CO"/>
                    </a:p>
                  </a:txBody>
                  <a:tcPr/>
                </a:tc>
                <a:extLst>
                  <a:ext uri="{0D108BD9-81ED-4DB2-BD59-A6C34878D82A}">
                    <a16:rowId xmlns:a16="http://schemas.microsoft.com/office/drawing/2014/main" val="10003"/>
                  </a:ext>
                </a:extLst>
              </a:tr>
              <a:tr h="287994">
                <a:tc vMerge="1">
                  <a:txBody>
                    <a:bodyPr/>
                    <a:lstStyle/>
                    <a:p>
                      <a:endParaRPr lang="es-CO"/>
                    </a:p>
                  </a:txBody>
                  <a:tcPr/>
                </a:tc>
                <a:tc>
                  <a:txBody>
                    <a:bodyPr/>
                    <a:lstStyle/>
                    <a:p>
                      <a:pPr algn="just">
                        <a:spcAft>
                          <a:spcPts val="0"/>
                        </a:spcAft>
                      </a:pPr>
                      <a:r>
                        <a:rPr lang="es-CO" sz="1800" b="1" dirty="0" smtClean="0">
                          <a:effectLst/>
                          <a:latin typeface="Arial Narrow" panose="020B0606020202030204" pitchFamily="34" charset="0"/>
                        </a:rPr>
                        <a:t>Resoluciones sanción por </a:t>
                      </a:r>
                      <a:r>
                        <a:rPr lang="es-CO" sz="1800" b="1" dirty="0">
                          <a:effectLst/>
                          <a:latin typeface="Arial Narrow" panose="020B0606020202030204" pitchFamily="34" charset="0"/>
                        </a:rPr>
                        <a:t>no declarar, y las resoluciones que fallan los respectivos recursos</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es-CO" sz="1800" b="1" dirty="0">
                          <a:effectLst/>
                          <a:latin typeface="Arial Narrow" panose="020B0606020202030204" pitchFamily="34" charset="0"/>
                        </a:rPr>
                        <a:t>Sanciones, intereses</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800" b="1" dirty="0">
                          <a:effectLst/>
                          <a:latin typeface="Arial Narrow" panose="020B0606020202030204" pitchFamily="34" charset="0"/>
                        </a:rPr>
                        <a:t>70%</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s-CO"/>
                    </a:p>
                  </a:txBody>
                  <a:tcPr/>
                </a:tc>
                <a:extLst>
                  <a:ext uri="{0D108BD9-81ED-4DB2-BD59-A6C34878D82A}">
                    <a16:rowId xmlns:a16="http://schemas.microsoft.com/office/drawing/2014/main" val="10004"/>
                  </a:ext>
                </a:extLst>
              </a:tr>
              <a:tr h="752050">
                <a:tc vMerge="1">
                  <a:txBody>
                    <a:bodyPr/>
                    <a:lstStyle/>
                    <a:p>
                      <a:endParaRPr lang="es-CO"/>
                    </a:p>
                  </a:txBody>
                  <a:tcPr/>
                </a:tc>
                <a:tc>
                  <a:txBody>
                    <a:bodyPr/>
                    <a:lstStyle/>
                    <a:p>
                      <a:pPr algn="just">
                        <a:spcAft>
                          <a:spcPts val="0"/>
                        </a:spcAft>
                      </a:pPr>
                      <a:r>
                        <a:rPr lang="es-CO" sz="1800" b="1" dirty="0">
                          <a:effectLst/>
                          <a:latin typeface="Arial Narrow" panose="020B0606020202030204" pitchFamily="34" charset="0"/>
                        </a:rPr>
                        <a:t>Actos administrativos que impongan sanciones por concepto de devoluciones o compensaciones improcedentes</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es-CO" sz="1800" b="1" dirty="0">
                          <a:effectLst/>
                          <a:latin typeface="Arial Narrow" panose="020B0606020202030204" pitchFamily="34" charset="0"/>
                        </a:rPr>
                        <a:t>Sanciones actualizadas </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800" b="1" dirty="0" smtClean="0">
                          <a:effectLst/>
                          <a:latin typeface="Arial Narrow" panose="020B0606020202030204" pitchFamily="34" charset="0"/>
                        </a:rPr>
                        <a:t>50</a:t>
                      </a:r>
                      <a:r>
                        <a:rPr lang="es-CO" sz="1800" b="1" dirty="0">
                          <a:effectLst/>
                          <a:latin typeface="Arial Narrow" panose="020B0606020202030204" pitchFamily="34" charset="0"/>
                        </a:rPr>
                        <a:t>%</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s-CO"/>
                    </a:p>
                  </a:txBody>
                  <a:tcPr/>
                </a:tc>
                <a:extLst>
                  <a:ext uri="{0D108BD9-81ED-4DB2-BD59-A6C34878D82A}">
                    <a16:rowId xmlns:a16="http://schemas.microsoft.com/office/drawing/2014/main" val="10005"/>
                  </a:ext>
                </a:extLst>
              </a:tr>
              <a:tr h="1259974">
                <a:tc gridSpan="5">
                  <a:txBody>
                    <a:bodyPr/>
                    <a:lstStyle/>
                    <a:p>
                      <a:pPr algn="just">
                        <a:spcAft>
                          <a:spcPts val="0"/>
                        </a:spcAft>
                      </a:pPr>
                      <a:endParaRPr lang="es-CO" sz="1400" dirty="0" smtClean="0">
                        <a:solidFill>
                          <a:schemeClr val="tx1"/>
                        </a:solidFill>
                        <a:effectLst/>
                        <a:latin typeface="Arial Narrow" panose="020B0606020202030204" pitchFamily="34" charset="0"/>
                      </a:endParaRPr>
                    </a:p>
                    <a:p>
                      <a:pPr algn="just">
                        <a:spcAft>
                          <a:spcPts val="0"/>
                        </a:spcAft>
                      </a:pPr>
                      <a:r>
                        <a:rPr lang="es-CO" sz="1400" dirty="0" smtClean="0">
                          <a:solidFill>
                            <a:schemeClr val="tx1"/>
                          </a:solidFill>
                          <a:effectLst/>
                          <a:latin typeface="Arial Narrow" panose="020B0606020202030204" pitchFamily="34" charset="0"/>
                        </a:rPr>
                        <a:t>Condiciones </a:t>
                      </a:r>
                      <a:r>
                        <a:rPr lang="es-CO" sz="1400" dirty="0">
                          <a:solidFill>
                            <a:schemeClr val="tx1"/>
                          </a:solidFill>
                          <a:effectLst/>
                          <a:latin typeface="Arial Narrow" panose="020B0606020202030204" pitchFamily="34" charset="0"/>
                        </a:rPr>
                        <a:t>y requisitos </a:t>
                      </a:r>
                    </a:p>
                    <a:p>
                      <a:pPr algn="just">
                        <a:spcAft>
                          <a:spcPts val="0"/>
                        </a:spcAft>
                      </a:pPr>
                      <a:r>
                        <a:rPr lang="es-CO" sz="1400" dirty="0">
                          <a:solidFill>
                            <a:schemeClr val="tx1"/>
                          </a:solidFill>
                          <a:effectLst/>
                          <a:latin typeface="Arial Narrow" panose="020B0606020202030204" pitchFamily="34" charset="0"/>
                        </a:rPr>
                        <a:t> </a:t>
                      </a:r>
                    </a:p>
                    <a:p>
                      <a:pPr marL="228600" indent="-228600" algn="just">
                        <a:lnSpc>
                          <a:spcPct val="115000"/>
                        </a:lnSpc>
                        <a:spcAft>
                          <a:spcPts val="0"/>
                        </a:spcAft>
                        <a:buFont typeface="+mj-lt"/>
                        <a:buAutoNum type="arabicPeriod"/>
                      </a:pPr>
                      <a:r>
                        <a:rPr lang="es-CO" sz="1400" dirty="0">
                          <a:solidFill>
                            <a:schemeClr val="tx1"/>
                          </a:solidFill>
                          <a:effectLst/>
                          <a:latin typeface="Arial Narrow" panose="020B0606020202030204" pitchFamily="34" charset="0"/>
                        </a:rPr>
                        <a:t>Para la - TERMINACIÓN POR MUTUO ACUERDO - Que se haya notificado </a:t>
                      </a:r>
                      <a:r>
                        <a:rPr lang="es-CO" sz="1400" dirty="0" smtClean="0">
                          <a:solidFill>
                            <a:schemeClr val="tx1"/>
                          </a:solidFill>
                          <a:effectLst/>
                          <a:latin typeface="Arial Narrow" panose="020B0606020202030204" pitchFamily="34" charset="0"/>
                        </a:rPr>
                        <a:t>las actuaciones</a:t>
                      </a:r>
                      <a:r>
                        <a:rPr lang="es-CO" sz="1400" baseline="0" dirty="0" smtClean="0">
                          <a:solidFill>
                            <a:schemeClr val="tx1"/>
                          </a:solidFill>
                          <a:effectLst/>
                          <a:latin typeface="Arial Narrow" panose="020B0606020202030204" pitchFamily="34" charset="0"/>
                        </a:rPr>
                        <a:t> indicadas, </a:t>
                      </a:r>
                      <a:r>
                        <a:rPr lang="es-CO" sz="1400" dirty="0" smtClean="0">
                          <a:solidFill>
                            <a:schemeClr val="tx1"/>
                          </a:solidFill>
                          <a:effectLst/>
                          <a:latin typeface="Arial Narrow" panose="020B0606020202030204" pitchFamily="34" charset="0"/>
                        </a:rPr>
                        <a:t>antes </a:t>
                      </a:r>
                      <a:r>
                        <a:rPr lang="es-CO" sz="1400" dirty="0">
                          <a:solidFill>
                            <a:schemeClr val="tx1"/>
                          </a:solidFill>
                          <a:effectLst/>
                          <a:latin typeface="Arial Narrow" panose="020B0606020202030204" pitchFamily="34" charset="0"/>
                        </a:rPr>
                        <a:t>de la entrada en vigencia de esta ley (antes del </a:t>
                      </a:r>
                      <a:r>
                        <a:rPr lang="es-CO" sz="1400" dirty="0" smtClean="0">
                          <a:solidFill>
                            <a:schemeClr val="tx1"/>
                          </a:solidFill>
                          <a:effectLst/>
                          <a:latin typeface="Arial Narrow" panose="020B0606020202030204" pitchFamily="34" charset="0"/>
                        </a:rPr>
                        <a:t>29 </a:t>
                      </a:r>
                      <a:r>
                        <a:rPr lang="es-CO" sz="1400" dirty="0">
                          <a:solidFill>
                            <a:schemeClr val="tx1"/>
                          </a:solidFill>
                          <a:effectLst/>
                          <a:latin typeface="Arial Narrow" panose="020B0606020202030204" pitchFamily="34" charset="0"/>
                        </a:rPr>
                        <a:t>de diciembre de </a:t>
                      </a:r>
                      <a:r>
                        <a:rPr lang="es-CO" sz="1400" dirty="0" smtClean="0">
                          <a:solidFill>
                            <a:schemeClr val="tx1"/>
                          </a:solidFill>
                          <a:effectLst/>
                          <a:latin typeface="Arial Narrow" panose="020B0606020202030204" pitchFamily="34" charset="0"/>
                        </a:rPr>
                        <a:t>2016)</a:t>
                      </a:r>
                      <a:endParaRPr lang="es-CO" sz="1400" baseline="0" dirty="0" smtClean="0">
                        <a:solidFill>
                          <a:schemeClr val="tx1"/>
                        </a:solidFill>
                        <a:effectLst/>
                        <a:latin typeface="Arial Narrow" panose="020B0606020202030204" pitchFamily="34" charset="0"/>
                      </a:endParaRPr>
                    </a:p>
                    <a:p>
                      <a:pPr marL="228600" indent="-228600" algn="l">
                        <a:spcAft>
                          <a:spcPts val="0"/>
                        </a:spcAft>
                        <a:buFont typeface="+mj-lt"/>
                        <a:buAutoNum type="arabicPeriod"/>
                      </a:pPr>
                      <a:r>
                        <a:rPr lang="es-CO" sz="1400" b="1" dirty="0" smtClean="0">
                          <a:solidFill>
                            <a:schemeClr val="tx1"/>
                          </a:solidFill>
                          <a:effectLst/>
                          <a:latin typeface="Arial Narrow" panose="020B0606020202030204" pitchFamily="34" charset="0"/>
                        </a:rPr>
                        <a:t>Ver</a:t>
                      </a:r>
                      <a:r>
                        <a:rPr lang="es-CO" sz="1400" b="1" baseline="0" dirty="0" smtClean="0">
                          <a:solidFill>
                            <a:schemeClr val="tx1"/>
                          </a:solidFill>
                          <a:effectLst/>
                          <a:latin typeface="Arial Narrow" panose="020B0606020202030204" pitchFamily="34" charset="0"/>
                        </a:rPr>
                        <a:t> mas condiciones Art. 306 de la Reforma</a:t>
                      </a:r>
                      <a:endParaRPr lang="es-CO"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6"/>
                  </a:ext>
                </a:extLst>
              </a:tr>
            </a:tbl>
          </a:graphicData>
        </a:graphic>
      </p:graphicFrame>
      <p:sp>
        <p:nvSpPr>
          <p:cNvPr id="14" name="Rectángulo 13"/>
          <p:cNvSpPr/>
          <p:nvPr/>
        </p:nvSpPr>
        <p:spPr>
          <a:xfrm>
            <a:off x="9085787" y="0"/>
            <a:ext cx="3106213" cy="707886"/>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C00000"/>
              </a:buClr>
            </a:pPr>
            <a:r>
              <a:rPr lang="es-CO" sz="2000" b="1" dirty="0" smtClean="0">
                <a:solidFill>
                  <a:schemeClr val="bg1"/>
                </a:solidFill>
                <a:latin typeface="Arial Narrow" panose="020B0606020202030204" pitchFamily="34" charset="0"/>
              </a:rPr>
              <a:t>Mutuo Acuerdo Art. 306 de la E.T.</a:t>
            </a:r>
            <a:endParaRPr lang="es-CO"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648993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p:cNvGraphicFramePr>
            <a:graphicFrameLocks noGrp="1"/>
          </p:cNvGraphicFramePr>
          <p:nvPr>
            <p:extLst/>
          </p:nvPr>
        </p:nvGraphicFramePr>
        <p:xfrm>
          <a:off x="283899" y="503734"/>
          <a:ext cx="11521441" cy="6096000"/>
        </p:xfrm>
        <a:graphic>
          <a:graphicData uri="http://schemas.openxmlformats.org/drawingml/2006/table">
            <a:tbl>
              <a:tblPr firstRow="1" firstCol="1" bandRow="1">
                <a:tableStyleId>{5C22544A-7EE6-4342-B048-85BDC9FD1C3A}</a:tableStyleId>
              </a:tblPr>
              <a:tblGrid>
                <a:gridCol w="2734492">
                  <a:extLst>
                    <a:ext uri="{9D8B030D-6E8A-4147-A177-3AD203B41FA5}">
                      <a16:colId xmlns:a16="http://schemas.microsoft.com/office/drawing/2014/main" val="20000"/>
                    </a:ext>
                  </a:extLst>
                </a:gridCol>
                <a:gridCol w="3230880">
                  <a:extLst>
                    <a:ext uri="{9D8B030D-6E8A-4147-A177-3AD203B41FA5}">
                      <a16:colId xmlns:a16="http://schemas.microsoft.com/office/drawing/2014/main" val="20001"/>
                    </a:ext>
                  </a:extLst>
                </a:gridCol>
                <a:gridCol w="2420983">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672046">
                  <a:extLst>
                    <a:ext uri="{9D8B030D-6E8A-4147-A177-3AD203B41FA5}">
                      <a16:colId xmlns:a16="http://schemas.microsoft.com/office/drawing/2014/main" val="20004"/>
                    </a:ext>
                  </a:extLst>
                </a:gridCol>
              </a:tblGrid>
              <a:tr h="197866">
                <a:tc gridSpan="5">
                  <a:txBody>
                    <a:bodyPr/>
                    <a:lstStyle/>
                    <a:p>
                      <a:pPr algn="ctr">
                        <a:spcAft>
                          <a:spcPts val="0"/>
                        </a:spcAft>
                      </a:pPr>
                      <a:r>
                        <a:rPr lang="es-CO" sz="1800" b="1" dirty="0" smtClean="0">
                          <a:solidFill>
                            <a:srgbClr val="C00000"/>
                          </a:solidFill>
                          <a:effectLst/>
                          <a:latin typeface="Arial Narrow" panose="020B0606020202030204" pitchFamily="34" charset="0"/>
                        </a:rPr>
                        <a:t>MUTUO ACUERDO PROCESOS - UGPP</a:t>
                      </a:r>
                      <a:endParaRPr lang="es-CO" sz="18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95731">
                <a:tc>
                  <a:txBody>
                    <a:bodyPr/>
                    <a:lstStyle/>
                    <a:p>
                      <a:pPr algn="just">
                        <a:spcAft>
                          <a:spcPts val="0"/>
                        </a:spcAft>
                      </a:pPr>
                      <a:r>
                        <a:rPr lang="es-CO" sz="1800" b="1" dirty="0">
                          <a:solidFill>
                            <a:schemeClr val="tx1"/>
                          </a:solidFill>
                          <a:effectLst/>
                          <a:latin typeface="Arial Narrow" panose="020B0606020202030204" pitchFamily="34" charset="0"/>
                        </a:rPr>
                        <a:t>Destinatarios:</a:t>
                      </a:r>
                    </a:p>
                    <a:p>
                      <a:pPr algn="just">
                        <a:spcAft>
                          <a:spcPts val="0"/>
                        </a:spcAft>
                      </a:pPr>
                      <a:r>
                        <a:rPr lang="es-CO" sz="1800" b="1" dirty="0">
                          <a:solidFill>
                            <a:schemeClr val="tx1"/>
                          </a:solidFill>
                          <a:effectLst/>
                          <a:latin typeface="Arial Narrow" panose="020B0606020202030204" pitchFamily="34" charset="0"/>
                        </a:rPr>
                        <a:t> </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s-CO" sz="1800" b="1" dirty="0">
                          <a:solidFill>
                            <a:schemeClr val="tx1"/>
                          </a:solidFill>
                          <a:effectLst/>
                          <a:latin typeface="Arial Narrow" panose="020B0606020202030204" pitchFamily="34" charset="0"/>
                        </a:rPr>
                        <a:t>Actuaciones</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s-CO" sz="1800" b="1" dirty="0">
                          <a:solidFill>
                            <a:schemeClr val="tx1"/>
                          </a:solidFill>
                          <a:effectLst/>
                          <a:latin typeface="Arial Narrow" panose="020B0606020202030204" pitchFamily="34" charset="0"/>
                        </a:rPr>
                        <a:t>Beneficios</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s-CO" sz="1800" b="1" dirty="0">
                          <a:solidFill>
                            <a:schemeClr val="tx1"/>
                          </a:solidFill>
                          <a:effectLst/>
                          <a:latin typeface="Arial Narrow" panose="020B0606020202030204" pitchFamily="34" charset="0"/>
                        </a:rPr>
                        <a:t>% de Mutuo Acuerdo</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s-CO" sz="1800" b="1" dirty="0">
                          <a:solidFill>
                            <a:schemeClr val="tx1"/>
                          </a:solidFill>
                          <a:effectLst/>
                          <a:latin typeface="Arial Narrow" panose="020B0606020202030204" pitchFamily="34" charset="0"/>
                        </a:rPr>
                        <a:t>Plazo</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14532">
                <a:tc rowSpan="3">
                  <a:txBody>
                    <a:bodyPr/>
                    <a:lstStyle/>
                    <a:p>
                      <a:pPr marL="342900" indent="-342900" algn="just">
                        <a:buFont typeface="+mj-lt"/>
                        <a:buAutoNum type="arabicPeriod"/>
                      </a:pPr>
                      <a:endParaRPr lang="es-CO" sz="1800" b="1" i="0" u="none" strike="noStrike" kern="1200" baseline="0" dirty="0" smtClean="0">
                        <a:solidFill>
                          <a:schemeClr val="tx1"/>
                        </a:solidFill>
                        <a:latin typeface="Arial Narrow" panose="020B0606020202030204" pitchFamily="34" charset="0"/>
                        <a:ea typeface="+mn-ea"/>
                        <a:cs typeface="+mn-cs"/>
                      </a:endParaRPr>
                    </a:p>
                    <a:p>
                      <a:pPr marL="342900" indent="-342900" algn="just">
                        <a:buFont typeface="+mj-lt"/>
                        <a:buAutoNum type="arabicPeriod"/>
                      </a:pPr>
                      <a:endParaRPr lang="es-CO" sz="1800" b="1" i="0" u="none" strike="noStrike" kern="1200" baseline="0" dirty="0" smtClean="0">
                        <a:solidFill>
                          <a:schemeClr val="tx1"/>
                        </a:solidFill>
                        <a:latin typeface="Arial Narrow" panose="020B0606020202030204" pitchFamily="34" charset="0"/>
                        <a:ea typeface="+mn-ea"/>
                        <a:cs typeface="+mn-cs"/>
                      </a:endParaRPr>
                    </a:p>
                    <a:p>
                      <a:pPr marL="342900" indent="-342900" algn="just">
                        <a:buFont typeface="+mj-lt"/>
                        <a:buAutoNum type="arabicPeriod"/>
                      </a:pPr>
                      <a:r>
                        <a:rPr lang="es-CO" sz="1800" b="1" i="0" u="none" strike="noStrike" kern="1200" baseline="0" dirty="0" smtClean="0">
                          <a:solidFill>
                            <a:schemeClr val="tx1"/>
                          </a:solidFill>
                          <a:latin typeface="Arial Narrow" panose="020B0606020202030204" pitchFamily="34" charset="0"/>
                          <a:ea typeface="+mn-ea"/>
                          <a:cs typeface="+mn-cs"/>
                        </a:rPr>
                        <a:t>Aportantes u obligados con el Sistema de la Protección Social</a:t>
                      </a:r>
                    </a:p>
                    <a:p>
                      <a:pPr marL="342900" indent="-342900" algn="just">
                        <a:buFont typeface="+mj-lt"/>
                        <a:buAutoNum type="arabicPeriod"/>
                      </a:pPr>
                      <a:r>
                        <a:rPr lang="es-CO" sz="1800" b="1" i="0" u="none" strike="noStrike" kern="1200" baseline="0" dirty="0" smtClean="0">
                          <a:solidFill>
                            <a:schemeClr val="tx1"/>
                          </a:solidFill>
                          <a:latin typeface="Arial Narrow" panose="020B0606020202030204" pitchFamily="34" charset="0"/>
                          <a:ea typeface="+mn-ea"/>
                          <a:cs typeface="+mn-cs"/>
                        </a:rPr>
                        <a:t>Deudores solidarios del obligado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s-CO" sz="1800" b="1" i="0" u="none" strike="noStrike" kern="1200" baseline="0" dirty="0" smtClean="0">
                          <a:solidFill>
                            <a:schemeClr val="tx1"/>
                          </a:solidFill>
                          <a:latin typeface="Arial Narrow" panose="020B0606020202030204" pitchFamily="34" charset="0"/>
                          <a:ea typeface="+mn-ea"/>
                          <a:cs typeface="+mn-cs"/>
                        </a:rPr>
                        <a:t>Administradoras del Sistema de la Protección Social </a:t>
                      </a:r>
                    </a:p>
                    <a:p>
                      <a:pPr marL="342900" indent="-342900" algn="just">
                        <a:buFont typeface="+mj-lt"/>
                        <a:buAutoNum type="arabicPeriod"/>
                      </a:pPr>
                      <a:endParaRPr lang="es-CO" sz="1800" b="1" i="0" dirty="0" smtClean="0">
                        <a:solidFill>
                          <a:schemeClr val="tx1"/>
                        </a:solidFill>
                        <a:effectLst/>
                        <a:latin typeface="Arial Narrow" panose="020B0606020202030204" pitchFamily="34"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indent="0" algn="just">
                        <a:buFont typeface="+mj-lt"/>
                        <a:buNone/>
                      </a:pPr>
                      <a:r>
                        <a:rPr lang="es-CO" sz="1800" b="1" i="0" u="none" strike="noStrike" kern="1200" baseline="0" dirty="0" smtClean="0">
                          <a:solidFill>
                            <a:srgbClr val="C00000"/>
                          </a:solidFill>
                          <a:latin typeface="Arial Narrow" panose="020B0606020202030204" pitchFamily="34" charset="0"/>
                          <a:ea typeface="+mn-ea"/>
                          <a:cs typeface="+mn-cs"/>
                        </a:rPr>
                        <a:t>*Determinación de Obligaciones </a:t>
                      </a:r>
                    </a:p>
                    <a:p>
                      <a:pPr marL="342900" indent="-342900" algn="just">
                        <a:buFont typeface="+mj-lt"/>
                        <a:buAutoNum type="arabicPeriod"/>
                      </a:pPr>
                      <a:r>
                        <a:rPr lang="es-CO" sz="1800" b="1" i="0" u="none" strike="noStrike" kern="1200" baseline="0" dirty="0" smtClean="0">
                          <a:solidFill>
                            <a:schemeClr val="dk1"/>
                          </a:solidFill>
                          <a:latin typeface="Arial Narrow" panose="020B0606020202030204" pitchFamily="34" charset="0"/>
                          <a:ea typeface="+mn-ea"/>
                          <a:cs typeface="+mn-cs"/>
                        </a:rPr>
                        <a:t>Requerimiento para declarar y/o corregir </a:t>
                      </a:r>
                    </a:p>
                    <a:p>
                      <a:pPr marL="342900" indent="-342900" algn="just">
                        <a:buFont typeface="+mj-lt"/>
                        <a:buAutoNum type="arabicPeriod"/>
                      </a:pPr>
                      <a:r>
                        <a:rPr lang="es-CO" sz="1800" b="1" i="0" u="none" strike="noStrike" kern="1200" baseline="0" dirty="0" smtClean="0">
                          <a:solidFill>
                            <a:schemeClr val="dk1"/>
                          </a:solidFill>
                          <a:latin typeface="Arial Narrow" panose="020B0606020202030204" pitchFamily="34" charset="0"/>
                          <a:ea typeface="+mn-ea"/>
                          <a:cs typeface="+mn-cs"/>
                        </a:rPr>
                        <a:t>Liquidación oficial</a:t>
                      </a:r>
                    </a:p>
                    <a:p>
                      <a:pPr marL="342900" indent="-342900" algn="just">
                        <a:buFont typeface="+mj-lt"/>
                        <a:buAutoNum type="arabicPeriod"/>
                      </a:pPr>
                      <a:r>
                        <a:rPr lang="es-CO" sz="1800" b="1" i="0" u="none" strike="noStrike" kern="1200" baseline="0" dirty="0" smtClean="0">
                          <a:solidFill>
                            <a:schemeClr val="dk1"/>
                          </a:solidFill>
                          <a:latin typeface="Arial Narrow" panose="020B0606020202030204" pitchFamily="34" charset="0"/>
                          <a:ea typeface="+mn-ea"/>
                          <a:cs typeface="+mn-cs"/>
                        </a:rPr>
                        <a:t>Resolución que decide el recurso de reconsideración </a:t>
                      </a: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s-CO" sz="1800" b="1" i="0" u="none" strike="noStrike" kern="1200" baseline="0" dirty="0" smtClean="0">
                          <a:solidFill>
                            <a:schemeClr val="dk1"/>
                          </a:solidFill>
                          <a:latin typeface="Arial Narrow" panose="020B0606020202030204" pitchFamily="34" charset="0"/>
                          <a:ea typeface="+mn-ea"/>
                          <a:cs typeface="+mn-cs"/>
                        </a:rPr>
                        <a:t>Sanciones por omisión e inexactitud asociadas a la contribución. </a:t>
                      </a:r>
                    </a:p>
                    <a:p>
                      <a:pPr algn="just">
                        <a:spcAft>
                          <a:spcPts val="0"/>
                        </a:spcAft>
                      </a:pP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es-CO" sz="1800" b="1" dirty="0" smtClean="0">
                          <a:effectLst/>
                          <a:latin typeface="Arial Narrow" panose="020B0606020202030204" pitchFamily="34" charset="0"/>
                          <a:ea typeface="Calibri" panose="020F0502020204030204" pitchFamily="34" charset="0"/>
                          <a:cs typeface="Times New Roman" panose="02020603050405020304" pitchFamily="18" charset="0"/>
                        </a:rPr>
                        <a:t>80%</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just">
                        <a:lnSpc>
                          <a:spcPct val="115000"/>
                        </a:lnSpc>
                        <a:spcAft>
                          <a:spcPts val="0"/>
                        </a:spcAft>
                      </a:pPr>
                      <a:endParaRPr lang="es-CO" sz="18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CO" sz="18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CO" sz="1800" b="1"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sz="1800" b="1" dirty="0" smtClean="0">
                          <a:effectLst/>
                          <a:latin typeface="Arial Narrow" panose="020B0606020202030204" pitchFamily="34" charset="0"/>
                          <a:ea typeface="Calibri" panose="020F0502020204030204" pitchFamily="34" charset="0"/>
                          <a:cs typeface="Times New Roman" panose="02020603050405020304" pitchFamily="18" charset="0"/>
                        </a:rPr>
                        <a:t>Solicitud de</a:t>
                      </a:r>
                      <a:r>
                        <a:rPr lang="es-CO" sz="1800" b="1" baseline="0" dirty="0" smtClean="0">
                          <a:effectLst/>
                          <a:latin typeface="Arial Narrow" panose="020B0606020202030204" pitchFamily="34" charset="0"/>
                          <a:ea typeface="Calibri" panose="020F0502020204030204" pitchFamily="34" charset="0"/>
                          <a:cs typeface="Times New Roman" panose="02020603050405020304" pitchFamily="18" charset="0"/>
                        </a:rPr>
                        <a:t>l beneficiado 30/10/2017</a:t>
                      </a:r>
                    </a:p>
                    <a:p>
                      <a:pPr algn="just">
                        <a:lnSpc>
                          <a:spcPct val="115000"/>
                        </a:lnSpc>
                        <a:spcAft>
                          <a:spcPts val="0"/>
                        </a:spcAft>
                      </a:pPr>
                      <a:endParaRPr lang="es-CO" sz="1800" b="1" baseline="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sz="1800" b="1" dirty="0" smtClean="0">
                          <a:effectLst/>
                          <a:latin typeface="Arial Narrow" panose="020B0606020202030204" pitchFamily="34" charset="0"/>
                          <a:ea typeface="Calibri" panose="020F0502020204030204" pitchFamily="34" charset="0"/>
                          <a:cs typeface="Times New Roman" panose="02020603050405020304" pitchFamily="18" charset="0"/>
                        </a:rPr>
                        <a:t>Resuelve UGPP  01/12/2017</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93597">
                <a:tc vMerge="1">
                  <a:txBody>
                    <a:bodyPr/>
                    <a:lstStyle/>
                    <a:p>
                      <a:endParaRPr lang="es-CO"/>
                    </a:p>
                  </a:txBody>
                  <a:tcPr/>
                </a:tc>
                <a:tc vMerge="1">
                  <a:txBody>
                    <a:bodyPr/>
                    <a:lstStyle/>
                    <a:p>
                      <a:endParaRPr lang="es-CO"/>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800" b="1" i="0" u="none" strike="noStrike" kern="1200" baseline="0" dirty="0" smtClean="0">
                          <a:solidFill>
                            <a:schemeClr val="dk1"/>
                          </a:solidFill>
                          <a:latin typeface="Arial Narrow" panose="020B0606020202030204" pitchFamily="34" charset="0"/>
                          <a:ea typeface="+mn-ea"/>
                          <a:cs typeface="+mn-cs"/>
                        </a:rPr>
                        <a:t>*Pago de los intereses de los demás subsistemas de protección social </a:t>
                      </a:r>
                    </a:p>
                    <a:p>
                      <a:pPr algn="just">
                        <a:spcAft>
                          <a:spcPts val="0"/>
                        </a:spcAft>
                      </a:pP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3"/>
                  </a:ext>
                </a:extLst>
              </a:tr>
              <a:tr h="1155902">
                <a:tc vMerge="1">
                  <a:txBody>
                    <a:bodyPr/>
                    <a:lstStyle/>
                    <a:p>
                      <a:pPr marL="342900" lvl="0" indent="-342900" algn="just">
                        <a:spcAft>
                          <a:spcPts val="0"/>
                        </a:spcAft>
                        <a:buClr>
                          <a:srgbClr val="000000"/>
                        </a:buClr>
                        <a:buFont typeface="+mj-lt"/>
                        <a:buAutoNum type="arabicPeriod"/>
                      </a:pPr>
                      <a:endParaRPr lang="es-CO" sz="1400" b="1" i="0" dirty="0" smtClean="0">
                        <a:solidFill>
                          <a:schemeClr val="tx1"/>
                        </a:solidFill>
                        <a:effectLst/>
                        <a:latin typeface="Arial Narrow" panose="020B0606020202030204" pitchFamily="34" charset="0"/>
                      </a:endParaRPr>
                    </a:p>
                  </a:txBody>
                  <a:tcPr marL="58908" marR="58908" marT="0" marB="0">
                    <a:solidFill>
                      <a:schemeClr val="accent6">
                        <a:lumMod val="20000"/>
                        <a:lumOff val="80000"/>
                      </a:schemeClr>
                    </a:solidFill>
                  </a:tcPr>
                </a:tc>
                <a:tc>
                  <a:txBody>
                    <a:bodyPr/>
                    <a:lstStyle/>
                    <a:p>
                      <a:pPr algn="just"/>
                      <a:r>
                        <a:rPr lang="es-CO" sz="1800" b="1" i="0" u="none" strike="noStrike" kern="1200" baseline="0" dirty="0" smtClean="0">
                          <a:solidFill>
                            <a:srgbClr val="C00000"/>
                          </a:solidFill>
                          <a:latin typeface="Arial Narrow" panose="020B0606020202030204" pitchFamily="34" charset="0"/>
                          <a:ea typeface="+mn-ea"/>
                          <a:cs typeface="+mn-cs"/>
                        </a:rPr>
                        <a:t>Actos sancionatorios por no envió de información</a:t>
                      </a:r>
                    </a:p>
                    <a:p>
                      <a:pPr algn="just"/>
                      <a:r>
                        <a:rPr lang="es-CO" sz="1800" b="1" i="0" u="none" strike="noStrike" kern="1200" baseline="0" dirty="0" smtClean="0">
                          <a:solidFill>
                            <a:schemeClr val="dk1"/>
                          </a:solidFill>
                          <a:latin typeface="Arial Narrow" panose="020B0606020202030204" pitchFamily="34" charset="0"/>
                          <a:ea typeface="+mn-ea"/>
                          <a:cs typeface="+mn-cs"/>
                        </a:rPr>
                        <a:t>Pliego de cargos, resolución sanción o resolución que decide el recurso de reconsideración</a:t>
                      </a: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s-CO" sz="1800" b="1" i="0" u="none" strike="noStrike" kern="1200" baseline="0" dirty="0" smtClean="0">
                          <a:solidFill>
                            <a:schemeClr val="dk1"/>
                          </a:solidFill>
                          <a:latin typeface="Arial Narrow" panose="020B0606020202030204" pitchFamily="34" charset="0"/>
                          <a:ea typeface="+mn-ea"/>
                          <a:cs typeface="+mn-cs"/>
                        </a:rPr>
                        <a:t>Sanción actualizada propuesta o determinada </a:t>
                      </a:r>
                    </a:p>
                    <a:p>
                      <a:pPr algn="just">
                        <a:spcAft>
                          <a:spcPts val="0"/>
                        </a:spcAft>
                      </a:pP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800" b="1" dirty="0" smtClean="0">
                          <a:effectLst/>
                          <a:latin typeface="Arial Narrow" panose="020B0606020202030204" pitchFamily="34" charset="0"/>
                          <a:ea typeface="Calibri" panose="020F0502020204030204" pitchFamily="34" charset="0"/>
                          <a:cs typeface="Times New Roman" panose="02020603050405020304" pitchFamily="18" charset="0"/>
                        </a:rPr>
                        <a:t>90%</a:t>
                      </a:r>
                      <a:endParaRPr lang="es-CO"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s-CO"/>
                    </a:p>
                  </a:txBody>
                  <a:tcPr/>
                </a:tc>
                <a:extLst>
                  <a:ext uri="{0D108BD9-81ED-4DB2-BD59-A6C34878D82A}">
                    <a16:rowId xmlns:a16="http://schemas.microsoft.com/office/drawing/2014/main" val="10004"/>
                  </a:ext>
                </a:extLst>
              </a:tr>
              <a:tr h="1168473">
                <a:tc gridSpan="5">
                  <a:txBody>
                    <a:bodyPr/>
                    <a:lstStyle/>
                    <a:p>
                      <a:pPr algn="just">
                        <a:spcAft>
                          <a:spcPts val="0"/>
                        </a:spcAft>
                      </a:pPr>
                      <a:r>
                        <a:rPr lang="es-CO" sz="1400" b="1" i="0" dirty="0" smtClean="0">
                          <a:solidFill>
                            <a:schemeClr val="tx1"/>
                          </a:solidFill>
                          <a:effectLst/>
                          <a:latin typeface="Arial Narrow" panose="020B0606020202030204" pitchFamily="34" charset="0"/>
                        </a:rPr>
                        <a:t>Condiciones y requisitos</a:t>
                      </a:r>
                    </a:p>
                    <a:p>
                      <a:endParaRPr lang="es-CO" sz="1400" b="1" i="0" u="none" strike="noStrike" kern="1200" baseline="0" dirty="0" smtClean="0">
                        <a:solidFill>
                          <a:srgbClr val="C00000"/>
                        </a:solidFill>
                        <a:latin typeface="Arial Narrow" panose="020B0606020202030204" pitchFamily="34" charset="0"/>
                        <a:ea typeface="+mn-ea"/>
                        <a:cs typeface="+mn-cs"/>
                      </a:endParaRPr>
                    </a:p>
                    <a:p>
                      <a:pPr marL="228600" indent="-228600">
                        <a:buFont typeface="+mj-lt"/>
                        <a:buAutoNum type="arabicPeriod"/>
                      </a:pPr>
                      <a:r>
                        <a:rPr lang="es-CO" sz="1400" b="1" i="0" u="none" strike="noStrike" kern="1200" baseline="0" dirty="0" smtClean="0">
                          <a:solidFill>
                            <a:srgbClr val="C00000"/>
                          </a:solidFill>
                          <a:latin typeface="Arial Narrow" panose="020B0606020202030204" pitchFamily="34" charset="0"/>
                          <a:ea typeface="+mn-ea"/>
                          <a:cs typeface="+mn-cs"/>
                        </a:rPr>
                        <a:t>*Determinación de obligaciones: </a:t>
                      </a:r>
                      <a:r>
                        <a:rPr lang="es-CO" sz="1400" b="1" i="0" u="none" strike="noStrike" kern="1200" baseline="0" dirty="0" smtClean="0">
                          <a:solidFill>
                            <a:schemeClr val="tx1"/>
                          </a:solidFill>
                          <a:latin typeface="Arial Narrow" panose="020B0606020202030204" pitchFamily="34" charset="0"/>
                          <a:ea typeface="+mn-ea"/>
                          <a:cs typeface="+mn-cs"/>
                        </a:rPr>
                        <a:t>Paguen hasta el 30 de octubre de 2017 el total de la contribución señalada en los actos administrativos, el 100% de los intereses generados con destino al subsistema de Pensiones, el 20% de los intereses generados con destino a los demás subsistemas de la protección social y el 20% de las sanciones actualizadas por omisión e inexactitud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CO" sz="1400" b="1" dirty="0" smtClean="0">
                          <a:solidFill>
                            <a:schemeClr val="tx1"/>
                          </a:solidFill>
                          <a:effectLst/>
                          <a:latin typeface="Arial Narrow" panose="020B0606020202030204" pitchFamily="34" charset="0"/>
                        </a:rPr>
                        <a:t>Ver</a:t>
                      </a:r>
                      <a:r>
                        <a:rPr lang="es-CO" sz="1400" b="1" baseline="0" dirty="0" smtClean="0">
                          <a:solidFill>
                            <a:schemeClr val="tx1"/>
                          </a:solidFill>
                          <a:effectLst/>
                          <a:latin typeface="Arial Narrow" panose="020B0606020202030204" pitchFamily="34" charset="0"/>
                        </a:rPr>
                        <a:t> mas condiciones Art. 316 y 318 de la Reforma</a:t>
                      </a:r>
                      <a:endParaRPr lang="es-CO" sz="1400" b="1" dirty="0" smtClean="0">
                        <a:solidFill>
                          <a:schemeClr val="tx1"/>
                        </a:solidFill>
                        <a:effectLst/>
                        <a:latin typeface="Arial Narrow" panose="020B0606020202030204" pitchFamily="34" charset="0"/>
                      </a:endParaRPr>
                    </a:p>
                    <a:p>
                      <a:endParaRPr lang="es-CO" sz="1400" b="1" i="0" dirty="0" smtClean="0">
                        <a:solidFill>
                          <a:schemeClr val="tx1"/>
                        </a:solidFill>
                        <a:effectLst/>
                        <a:latin typeface="Arial Narrow" panose="020B0606020202030204" pitchFamily="34" charset="0"/>
                      </a:endParaRPr>
                    </a:p>
                    <a:p>
                      <a:pPr algn="just">
                        <a:spcAft>
                          <a:spcPts val="0"/>
                        </a:spcAft>
                      </a:pPr>
                      <a:endParaRPr lang="es-CO" sz="1400" b="1" i="0" dirty="0" smtClean="0">
                        <a:solidFill>
                          <a:schemeClr val="tx1"/>
                        </a:solidFill>
                        <a:effectLst/>
                        <a:latin typeface="Arial Narrow" panose="020B0606020202030204" pitchFamily="34"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5"/>
                  </a:ext>
                </a:extLst>
              </a:tr>
            </a:tbl>
          </a:graphicData>
        </a:graphic>
      </p:graphicFrame>
      <p:sp>
        <p:nvSpPr>
          <p:cNvPr id="14" name="Rectángulo 13"/>
          <p:cNvSpPr/>
          <p:nvPr/>
        </p:nvSpPr>
        <p:spPr>
          <a:xfrm>
            <a:off x="7790386" y="0"/>
            <a:ext cx="4401614" cy="40011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C00000"/>
              </a:buClr>
            </a:pPr>
            <a:r>
              <a:rPr lang="es-CO" sz="2000" b="1" dirty="0" smtClean="0">
                <a:solidFill>
                  <a:schemeClr val="bg1"/>
                </a:solidFill>
                <a:latin typeface="Arial Narrow" panose="020B0606020202030204" pitchFamily="34" charset="0"/>
              </a:rPr>
              <a:t>Mutuo Acuerdo Art. 316 y 318 de la R.T.</a:t>
            </a:r>
            <a:endParaRPr lang="es-CO"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973509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283900" y="512889"/>
          <a:ext cx="11382102" cy="6279764"/>
        </p:xfrm>
        <a:graphic>
          <a:graphicData uri="http://schemas.openxmlformats.org/drawingml/2006/table">
            <a:tbl>
              <a:tblPr firstRow="1" firstCol="1" bandRow="1">
                <a:tableStyleId>{F5AB1C69-6EDB-4FF4-983F-18BD219EF322}</a:tableStyleId>
              </a:tblPr>
              <a:tblGrid>
                <a:gridCol w="3074125">
                  <a:extLst>
                    <a:ext uri="{9D8B030D-6E8A-4147-A177-3AD203B41FA5}">
                      <a16:colId xmlns:a16="http://schemas.microsoft.com/office/drawing/2014/main" val="20000"/>
                    </a:ext>
                  </a:extLst>
                </a:gridCol>
                <a:gridCol w="1193074">
                  <a:extLst>
                    <a:ext uri="{9D8B030D-6E8A-4147-A177-3AD203B41FA5}">
                      <a16:colId xmlns:a16="http://schemas.microsoft.com/office/drawing/2014/main" val="20001"/>
                    </a:ext>
                  </a:extLst>
                </a:gridCol>
                <a:gridCol w="1854926">
                  <a:extLst>
                    <a:ext uri="{9D8B030D-6E8A-4147-A177-3AD203B41FA5}">
                      <a16:colId xmlns:a16="http://schemas.microsoft.com/office/drawing/2014/main" val="20002"/>
                    </a:ext>
                  </a:extLst>
                </a:gridCol>
                <a:gridCol w="1020657">
                  <a:extLst>
                    <a:ext uri="{9D8B030D-6E8A-4147-A177-3AD203B41FA5}">
                      <a16:colId xmlns:a16="http://schemas.microsoft.com/office/drawing/2014/main" val="20003"/>
                    </a:ext>
                  </a:extLst>
                </a:gridCol>
                <a:gridCol w="1026870">
                  <a:extLst>
                    <a:ext uri="{9D8B030D-6E8A-4147-A177-3AD203B41FA5}">
                      <a16:colId xmlns:a16="http://schemas.microsoft.com/office/drawing/2014/main" val="20004"/>
                    </a:ext>
                  </a:extLst>
                </a:gridCol>
                <a:gridCol w="3212450">
                  <a:extLst>
                    <a:ext uri="{9D8B030D-6E8A-4147-A177-3AD203B41FA5}">
                      <a16:colId xmlns:a16="http://schemas.microsoft.com/office/drawing/2014/main" val="20005"/>
                    </a:ext>
                  </a:extLst>
                </a:gridCol>
              </a:tblGrid>
              <a:tr h="262987">
                <a:tc gridSpan="6">
                  <a:txBody>
                    <a:bodyPr/>
                    <a:lstStyle/>
                    <a:p>
                      <a:pPr algn="ctr">
                        <a:spcAft>
                          <a:spcPts val="0"/>
                        </a:spcAft>
                      </a:pPr>
                      <a:r>
                        <a:rPr lang="es-CO" sz="1800" b="1" dirty="0">
                          <a:solidFill>
                            <a:srgbClr val="C00000"/>
                          </a:solidFill>
                          <a:effectLst/>
                          <a:latin typeface="Arial Narrow" panose="020B0606020202030204" pitchFamily="34" charset="0"/>
                        </a:rPr>
                        <a:t>CONCILIACIÓN </a:t>
                      </a:r>
                      <a:r>
                        <a:rPr lang="es-CO" sz="1800" b="1" dirty="0" smtClean="0">
                          <a:solidFill>
                            <a:srgbClr val="C00000"/>
                          </a:solidFill>
                          <a:effectLst/>
                          <a:latin typeface="Arial Narrow" panose="020B0606020202030204" pitchFamily="34" charset="0"/>
                        </a:rPr>
                        <a:t>– ACTUACIONES - UGPP</a:t>
                      </a:r>
                      <a:endParaRPr lang="es-CO" sz="18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33767">
                <a:tc rowSpan="2">
                  <a:txBody>
                    <a:bodyPr/>
                    <a:lstStyle/>
                    <a:p>
                      <a:pPr algn="ctr">
                        <a:spcAft>
                          <a:spcPts val="0"/>
                        </a:spcAft>
                      </a:pPr>
                      <a:r>
                        <a:rPr lang="es-CO" sz="1600" b="1" dirty="0">
                          <a:solidFill>
                            <a:schemeClr val="tx1"/>
                          </a:solidFill>
                          <a:effectLst/>
                          <a:latin typeface="Arial Narrow" panose="020B0606020202030204" pitchFamily="34" charset="0"/>
                        </a:rPr>
                        <a:t>Destinatarios:</a:t>
                      </a:r>
                    </a:p>
                    <a:p>
                      <a:pPr algn="ctr">
                        <a:spcAft>
                          <a:spcPts val="0"/>
                        </a:spcAft>
                      </a:pPr>
                      <a:r>
                        <a:rPr lang="es-CO" sz="1600" b="1" dirty="0">
                          <a:solidFill>
                            <a:schemeClr val="tx1"/>
                          </a:solidFill>
                          <a:effectLst/>
                          <a:latin typeface="Arial Narrow" panose="020B0606020202030204" pitchFamily="34" charset="0"/>
                        </a:rPr>
                        <a:t>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spcAft>
                          <a:spcPts val="0"/>
                        </a:spcAft>
                      </a:pPr>
                      <a:r>
                        <a:rPr lang="es-CO" sz="1600" b="1" dirty="0">
                          <a:solidFill>
                            <a:schemeClr val="tx1"/>
                          </a:solidFill>
                          <a:effectLst/>
                          <a:latin typeface="Arial Narrow" panose="020B0606020202030204" pitchFamily="34" charset="0"/>
                        </a:rPr>
                        <a:t>Actuaciones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spcAft>
                          <a:spcPts val="0"/>
                        </a:spcAft>
                      </a:pPr>
                      <a:r>
                        <a:rPr lang="es-CO" sz="1600" b="1" dirty="0">
                          <a:solidFill>
                            <a:schemeClr val="tx1"/>
                          </a:solidFill>
                          <a:effectLst/>
                          <a:latin typeface="Arial Narrow" panose="020B0606020202030204" pitchFamily="34" charset="0"/>
                        </a:rPr>
                        <a:t>Beneficios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spcAft>
                          <a:spcPts val="0"/>
                        </a:spcAft>
                      </a:pPr>
                      <a:r>
                        <a:rPr lang="es-CO" sz="1600" b="1" dirty="0">
                          <a:solidFill>
                            <a:schemeClr val="tx1"/>
                          </a:solidFill>
                          <a:effectLst/>
                          <a:latin typeface="Arial Narrow" panose="020B0606020202030204" pitchFamily="34" charset="0"/>
                        </a:rPr>
                        <a:t>% de conciliación</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CO"/>
                    </a:p>
                  </a:txBody>
                  <a:tcPr/>
                </a:tc>
                <a:tc rowSpan="2">
                  <a:txBody>
                    <a:bodyPr/>
                    <a:lstStyle/>
                    <a:p>
                      <a:pPr algn="ctr">
                        <a:spcAft>
                          <a:spcPts val="0"/>
                        </a:spcAft>
                      </a:pPr>
                      <a:r>
                        <a:rPr lang="es-CO" sz="1800" b="1" dirty="0">
                          <a:solidFill>
                            <a:schemeClr val="tx1"/>
                          </a:solidFill>
                          <a:effectLst/>
                          <a:latin typeface="Arial Narrow" panose="020B0606020202030204" pitchFamily="34" charset="0"/>
                        </a:rPr>
                        <a:t>Plazo</a:t>
                      </a:r>
                      <a:endPar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7533">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spcAft>
                          <a:spcPts val="0"/>
                        </a:spcAft>
                      </a:pPr>
                      <a:r>
                        <a:rPr lang="es-CO" sz="1600" b="1" dirty="0">
                          <a:solidFill>
                            <a:schemeClr val="tx1"/>
                          </a:solidFill>
                          <a:effectLst/>
                          <a:latin typeface="Arial Narrow" panose="020B0606020202030204" pitchFamily="34" charset="0"/>
                        </a:rPr>
                        <a:t>1° Instancia</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2° Instancia</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s-CO"/>
                    </a:p>
                  </a:txBody>
                  <a:tcPr/>
                </a:tc>
                <a:extLst>
                  <a:ext uri="{0D108BD9-81ED-4DB2-BD59-A6C34878D82A}">
                    <a16:rowId xmlns:a16="http://schemas.microsoft.com/office/drawing/2014/main" val="10002"/>
                  </a:ext>
                </a:extLst>
              </a:tr>
              <a:tr h="1168833">
                <a:tc rowSpan="2">
                  <a:txBody>
                    <a:bodyPr/>
                    <a:lstStyle/>
                    <a:p>
                      <a:pPr marL="342900" indent="-342900">
                        <a:buFont typeface="+mj-lt"/>
                        <a:buAutoNum type="arabicPeriod"/>
                      </a:pPr>
                      <a:r>
                        <a:rPr lang="es-CO" sz="1600" b="1" i="0" u="none" strike="noStrike" kern="1200" baseline="0" dirty="0" smtClean="0">
                          <a:solidFill>
                            <a:schemeClr val="tx1"/>
                          </a:solidFill>
                          <a:latin typeface="Arial Narrow" panose="020B0606020202030204" pitchFamily="34" charset="0"/>
                          <a:ea typeface="+mn-ea"/>
                          <a:cs typeface="+mn-cs"/>
                        </a:rPr>
                        <a:t>Aportantes u obligados con el Sistema de la Protección Social</a:t>
                      </a:r>
                    </a:p>
                    <a:p>
                      <a:pPr marL="342900" indent="-342900">
                        <a:buFont typeface="+mj-lt"/>
                        <a:buAutoNum type="arabicPeriod"/>
                      </a:pPr>
                      <a:r>
                        <a:rPr lang="es-CO" sz="1600" b="1" i="0" u="none" strike="noStrike" kern="1200" baseline="0" dirty="0" smtClean="0">
                          <a:solidFill>
                            <a:schemeClr val="tx1"/>
                          </a:solidFill>
                          <a:latin typeface="Arial Narrow" panose="020B0606020202030204" pitchFamily="34" charset="0"/>
                          <a:ea typeface="+mn-ea"/>
                          <a:cs typeface="+mn-cs"/>
                        </a:rPr>
                        <a:t>Deudores solidarios del obligado</a:t>
                      </a:r>
                    </a:p>
                    <a:p>
                      <a:pPr marL="342900" indent="-342900">
                        <a:buFont typeface="+mj-lt"/>
                        <a:buAutoNum type="arabicPeriod"/>
                      </a:pPr>
                      <a:r>
                        <a:rPr lang="es-CO" sz="1600" b="1" i="0" u="none" strike="noStrike" kern="1200" baseline="0" dirty="0" smtClean="0">
                          <a:solidFill>
                            <a:schemeClr val="tx1"/>
                          </a:solidFill>
                          <a:latin typeface="Arial Narrow" panose="020B0606020202030204" pitchFamily="34" charset="0"/>
                          <a:ea typeface="+mn-ea"/>
                          <a:cs typeface="+mn-cs"/>
                        </a:rPr>
                        <a:t>Administradores  del Sistema de la Protección Social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s-CO" sz="1600" b="1" dirty="0">
                          <a:solidFill>
                            <a:schemeClr val="tx1"/>
                          </a:solidFill>
                          <a:effectLst/>
                          <a:latin typeface="Arial Narrow" panose="020B0606020202030204" pitchFamily="34" charset="0"/>
                        </a:rPr>
                        <a:t>Liquidaciones Oficiales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spcAft>
                          <a:spcPts val="0"/>
                        </a:spcAft>
                      </a:pPr>
                      <a:r>
                        <a:rPr lang="es-CO" sz="1600" b="1" dirty="0" smtClean="0">
                          <a:solidFill>
                            <a:schemeClr val="tx1"/>
                          </a:solidFill>
                          <a:effectLst/>
                          <a:latin typeface="Arial Narrow" panose="020B0606020202030204" pitchFamily="34" charset="0"/>
                        </a:rPr>
                        <a:t>Sanciones actualizadas e intereses de los subsistemas excepto del pensional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smtClean="0">
                          <a:solidFill>
                            <a:schemeClr val="tx1"/>
                          </a:solidFill>
                          <a:effectLst/>
                          <a:latin typeface="Arial Narrow" panose="020B0606020202030204" pitchFamily="34" charset="0"/>
                          <a:ea typeface="+mn-ea"/>
                          <a:cs typeface="+mn-cs"/>
                        </a:rPr>
                        <a:t>30%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smtClean="0">
                          <a:solidFill>
                            <a:schemeClr val="tx1"/>
                          </a:solidFill>
                          <a:effectLst/>
                          <a:latin typeface="Arial Narrow" panose="020B0606020202030204" pitchFamily="34" charset="0"/>
                          <a:ea typeface="+mn-ea"/>
                          <a:cs typeface="+mn-cs"/>
                        </a:rPr>
                        <a:t>20%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342900" lvl="0" indent="-342900" algn="just">
                        <a:lnSpc>
                          <a:spcPct val="107000"/>
                        </a:lnSpc>
                        <a:spcAft>
                          <a:spcPts val="0"/>
                        </a:spcAft>
                        <a:buFont typeface="+mj-lt"/>
                        <a:buAutoNum type="arabicPeriod"/>
                      </a:pPr>
                      <a:r>
                        <a:rPr lang="es-CO" sz="1800" b="1" dirty="0">
                          <a:solidFill>
                            <a:schemeClr val="tx1"/>
                          </a:solidFill>
                          <a:effectLst/>
                          <a:latin typeface="Arial Narrow" panose="020B0606020202030204" pitchFamily="34" charset="0"/>
                        </a:rPr>
                        <a:t>Solicitud ante la </a:t>
                      </a:r>
                      <a:r>
                        <a:rPr lang="es-CO" sz="1800" b="1" dirty="0" smtClean="0">
                          <a:solidFill>
                            <a:schemeClr val="tx1"/>
                          </a:solidFill>
                          <a:effectLst/>
                          <a:latin typeface="Arial Narrow" panose="020B0606020202030204" pitchFamily="34" charset="0"/>
                        </a:rPr>
                        <a:t>UGPP</a:t>
                      </a:r>
                      <a:r>
                        <a:rPr lang="es-CO" sz="1800" b="1" baseline="0" dirty="0" smtClean="0">
                          <a:solidFill>
                            <a:schemeClr val="tx1"/>
                          </a:solidFill>
                          <a:effectLst/>
                          <a:latin typeface="Arial Narrow" panose="020B0606020202030204" pitchFamily="34" charset="0"/>
                        </a:rPr>
                        <a:t> </a:t>
                      </a:r>
                      <a:r>
                        <a:rPr lang="es-CO" sz="1800" b="1" dirty="0" smtClean="0">
                          <a:solidFill>
                            <a:schemeClr val="tx1"/>
                          </a:solidFill>
                          <a:effectLst/>
                          <a:latin typeface="Arial Narrow" panose="020B0606020202030204" pitchFamily="34" charset="0"/>
                        </a:rPr>
                        <a:t>30/10/2017</a:t>
                      </a:r>
                      <a:endParaRPr lang="es-CO" sz="1800" b="1" dirty="0">
                        <a:solidFill>
                          <a:schemeClr val="tx1"/>
                        </a:solidFill>
                        <a:effectLst/>
                        <a:latin typeface="Arial Narrow" panose="020B0606020202030204" pitchFamily="34" charset="0"/>
                      </a:endParaRPr>
                    </a:p>
                    <a:p>
                      <a:pPr marL="342900" lvl="0" indent="-342900" algn="just">
                        <a:lnSpc>
                          <a:spcPct val="107000"/>
                        </a:lnSpc>
                        <a:spcAft>
                          <a:spcPts val="0"/>
                        </a:spcAft>
                        <a:buFont typeface="+mj-lt"/>
                        <a:buAutoNum type="arabicPeriod"/>
                      </a:pPr>
                      <a:r>
                        <a:rPr lang="es-CO" sz="1800" b="1" dirty="0">
                          <a:solidFill>
                            <a:schemeClr val="tx1"/>
                          </a:solidFill>
                          <a:effectLst/>
                          <a:latin typeface="Arial Narrow" panose="020B0606020202030204" pitchFamily="34" charset="0"/>
                        </a:rPr>
                        <a:t>Proferir el acto conciliación </a:t>
                      </a:r>
                      <a:r>
                        <a:rPr lang="es-CO" sz="1800" b="1" dirty="0" smtClean="0">
                          <a:solidFill>
                            <a:schemeClr val="tx1"/>
                          </a:solidFill>
                          <a:effectLst/>
                          <a:latin typeface="Arial Narrow" panose="020B0606020202030204" pitchFamily="34" charset="0"/>
                        </a:rPr>
                        <a:t>01/12/2017</a:t>
                      </a:r>
                      <a:endParaRPr lang="es-CO" sz="1800" b="1" dirty="0">
                        <a:solidFill>
                          <a:schemeClr val="tx1"/>
                        </a:solidFill>
                        <a:effectLst/>
                        <a:latin typeface="Arial Narrow" panose="020B0606020202030204" pitchFamily="34" charset="0"/>
                      </a:endParaRPr>
                    </a:p>
                    <a:p>
                      <a:pPr marL="342900" lvl="0" indent="-342900" algn="just">
                        <a:lnSpc>
                          <a:spcPct val="107000"/>
                        </a:lnSpc>
                        <a:spcAft>
                          <a:spcPts val="0"/>
                        </a:spcAft>
                        <a:buFont typeface="+mj-lt"/>
                        <a:buAutoNum type="arabicPeriod"/>
                      </a:pPr>
                      <a:r>
                        <a:rPr lang="es-CO" sz="1800" b="1" dirty="0">
                          <a:solidFill>
                            <a:schemeClr val="tx1"/>
                          </a:solidFill>
                          <a:effectLst/>
                          <a:latin typeface="Arial Narrow" panose="020B0606020202030204" pitchFamily="34" charset="0"/>
                        </a:rPr>
                        <a:t>Presentación ante juez administrativo o ante la respectiva corporación de lo contencioso-administrativo 10 días siguientes al acto  </a:t>
                      </a:r>
                      <a:endParaRPr lang="es-CO" sz="1800" b="1" dirty="0" smtClean="0">
                        <a:solidFill>
                          <a:schemeClr val="tx1"/>
                        </a:solidFill>
                        <a:effectLst/>
                        <a:latin typeface="Arial Narrow" panose="020B0606020202030204" pitchFamily="34" charset="0"/>
                      </a:endParaRPr>
                    </a:p>
                    <a:p>
                      <a:pPr marL="342900" lvl="0" indent="-342900" algn="just">
                        <a:lnSpc>
                          <a:spcPct val="107000"/>
                        </a:lnSpc>
                        <a:spcAft>
                          <a:spcPts val="0"/>
                        </a:spcAft>
                        <a:buFont typeface="+mj-lt"/>
                        <a:buAutoNum type="arabicPeriod"/>
                      </a:pPr>
                      <a:r>
                        <a:rPr lang="es-CO" sz="1800" b="1" dirty="0" smtClean="0">
                          <a:solidFill>
                            <a:schemeClr val="tx1"/>
                          </a:solidFill>
                          <a:effectLst/>
                          <a:latin typeface="Arial Narrow" panose="020B0606020202030204" pitchFamily="34" charset="0"/>
                        </a:rPr>
                        <a:t>Ver</a:t>
                      </a:r>
                      <a:r>
                        <a:rPr lang="es-CO" sz="1800" b="1" baseline="0" dirty="0" smtClean="0">
                          <a:solidFill>
                            <a:schemeClr val="tx1"/>
                          </a:solidFill>
                          <a:effectLst/>
                          <a:latin typeface="Arial Narrow" panose="020B0606020202030204" pitchFamily="34" charset="0"/>
                        </a:rPr>
                        <a:t> mas condiciones Art. 317 de la Reforma</a:t>
                      </a:r>
                      <a:endParaRPr lang="es-CO" sz="1800" b="1" dirty="0">
                        <a:solidFill>
                          <a:schemeClr val="tx1"/>
                        </a:solidFill>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904406">
                <a:tc vMerge="1">
                  <a:txBody>
                    <a:bodyPr/>
                    <a:lstStyle/>
                    <a:p>
                      <a:endParaRPr lang="es-CO"/>
                    </a:p>
                  </a:txBody>
                  <a:tcPr/>
                </a:tc>
                <a:tc>
                  <a:txBody>
                    <a:bodyPr/>
                    <a:lstStyle/>
                    <a:p>
                      <a:pPr algn="l">
                        <a:spcAft>
                          <a:spcPts val="0"/>
                        </a:spcAft>
                      </a:pPr>
                      <a:r>
                        <a:rPr lang="es-CO" sz="1600" b="1" dirty="0">
                          <a:solidFill>
                            <a:schemeClr val="tx1"/>
                          </a:solidFill>
                          <a:effectLst/>
                          <a:latin typeface="Arial Narrow" panose="020B0606020202030204" pitchFamily="34" charset="0"/>
                        </a:rPr>
                        <a:t>Resoluciones de </a:t>
                      </a:r>
                      <a:r>
                        <a:rPr lang="es-CO" sz="1600" b="1" dirty="0" smtClean="0">
                          <a:solidFill>
                            <a:schemeClr val="tx1"/>
                          </a:solidFill>
                          <a:effectLst/>
                          <a:latin typeface="Arial Narrow" panose="020B0606020202030204" pitchFamily="34" charset="0"/>
                        </a:rPr>
                        <a:t>Sanción en las que no se discutan aportes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s-CO" sz="1600" b="1" dirty="0">
                          <a:solidFill>
                            <a:schemeClr val="tx1"/>
                          </a:solidFill>
                          <a:effectLst/>
                          <a:latin typeface="Arial Narrow" panose="020B0606020202030204" pitchFamily="34" charset="0"/>
                        </a:rPr>
                        <a:t>sanciones actualizadas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50%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50%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s-CO"/>
                    </a:p>
                  </a:txBody>
                  <a:tcPr/>
                </a:tc>
                <a:extLst>
                  <a:ext uri="{0D108BD9-81ED-4DB2-BD59-A6C34878D82A}">
                    <a16:rowId xmlns:a16="http://schemas.microsoft.com/office/drawing/2014/main" val="10004"/>
                  </a:ext>
                </a:extLst>
              </a:tr>
              <a:tr h="2045457">
                <a:tc gridSpan="6">
                  <a:txBody>
                    <a:bodyPr/>
                    <a:lstStyle/>
                    <a:p>
                      <a:pPr marL="0" indent="0" algn="l">
                        <a:spcAft>
                          <a:spcPts val="0"/>
                        </a:spcAft>
                        <a:buFont typeface="+mj-lt"/>
                        <a:buNone/>
                      </a:pPr>
                      <a:r>
                        <a:rPr lang="es-CO" sz="1400" b="1" dirty="0">
                          <a:solidFill>
                            <a:schemeClr val="tx1"/>
                          </a:solidFill>
                          <a:effectLst/>
                          <a:latin typeface="Arial Narrow" panose="020B0606020202030204" pitchFamily="34" charset="0"/>
                        </a:rPr>
                        <a:t>Condiciones y requisitos </a:t>
                      </a:r>
                    </a:p>
                    <a:p>
                      <a:pPr marL="228600" indent="-228600">
                        <a:buFont typeface="+mj-lt"/>
                        <a:buAutoNum type="arabicPeriod"/>
                      </a:pPr>
                      <a:endParaRPr lang="es-CO" sz="1400" b="1" i="0" u="none" strike="noStrike" kern="1200" baseline="0" dirty="0" smtClean="0">
                        <a:solidFill>
                          <a:schemeClr val="tx1"/>
                        </a:solidFill>
                        <a:latin typeface="Arial Narrow" panose="020B0606020202030204" pitchFamily="34" charset="0"/>
                        <a:ea typeface="+mn-ea"/>
                        <a:cs typeface="+mn-cs"/>
                      </a:endParaRPr>
                    </a:p>
                    <a:p>
                      <a:pPr marL="228600" indent="-228600">
                        <a:buFont typeface="+mj-lt"/>
                        <a:buAutoNum type="arabicPeriod"/>
                      </a:pPr>
                      <a:r>
                        <a:rPr lang="es-CO" sz="1400" b="1" i="0" u="none" strike="noStrike" kern="1200" baseline="0" dirty="0" smtClean="0">
                          <a:solidFill>
                            <a:schemeClr val="tx1"/>
                          </a:solidFill>
                          <a:latin typeface="Arial Narrow" panose="020B0606020202030204" pitchFamily="34" charset="0"/>
                          <a:ea typeface="+mn-ea"/>
                          <a:cs typeface="+mn-cs"/>
                        </a:rPr>
                        <a:t>Que la demanda haya sido admitida antes de la presentación de la solicitud de conciliación ante la Unidad / Si después de la entrada en vigencia de la ley no ha sido admitida la demanda, el demandante podrá acogerse a la terminación por mutuo acuerdo del proceso administrativo de determinación o sancionatorio,  para lo cual deberá cumplir los requisitos exigidos para el efecto y acreditar en el mismo tiempo la presentación de la solicitud de retiro de demanda ante el juez competente en los términos de ley. </a:t>
                      </a:r>
                    </a:p>
                    <a:p>
                      <a:pPr marL="228600" indent="-228600">
                        <a:buFont typeface="+mj-lt"/>
                        <a:buAutoNum type="arabicPeriod"/>
                      </a:pPr>
                      <a:r>
                        <a:rPr lang="es-CO" sz="1400" b="1" i="0" u="none" strike="noStrike" kern="1200" baseline="0" dirty="0" smtClean="0">
                          <a:solidFill>
                            <a:schemeClr val="tx1"/>
                          </a:solidFill>
                          <a:latin typeface="Arial Narrow" panose="020B0606020202030204" pitchFamily="34" charset="0"/>
                          <a:ea typeface="+mn-ea"/>
                          <a:cs typeface="+mn-cs"/>
                        </a:rPr>
                        <a:t> Que no exista sentencia o decisión judicial en firme que le ponga fin al respectivo proceso judicial.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CO" sz="1400" b="1" dirty="0" smtClean="0">
                          <a:solidFill>
                            <a:schemeClr val="tx1"/>
                          </a:solidFill>
                          <a:effectLst/>
                          <a:latin typeface="Arial Narrow" panose="020B0606020202030204" pitchFamily="34" charset="0"/>
                        </a:rPr>
                        <a:t>Ver</a:t>
                      </a:r>
                      <a:r>
                        <a:rPr lang="es-CO" sz="1400" b="1" baseline="0" dirty="0" smtClean="0">
                          <a:solidFill>
                            <a:schemeClr val="tx1"/>
                          </a:solidFill>
                          <a:effectLst/>
                          <a:latin typeface="Arial Narrow" panose="020B0606020202030204" pitchFamily="34" charset="0"/>
                        </a:rPr>
                        <a:t> mas condiciones Art. 317 y 318 de la Reforma</a:t>
                      </a:r>
                      <a:endParaRPr lang="es-CO" sz="14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5"/>
                  </a:ext>
                </a:extLst>
              </a:tr>
            </a:tbl>
          </a:graphicData>
        </a:graphic>
      </p:graphicFrame>
      <p:sp>
        <p:nvSpPr>
          <p:cNvPr id="8" name="Rectángulo 7"/>
          <p:cNvSpPr/>
          <p:nvPr/>
        </p:nvSpPr>
        <p:spPr>
          <a:xfrm>
            <a:off x="8018987" y="0"/>
            <a:ext cx="4173013" cy="40011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C00000"/>
              </a:buClr>
            </a:pPr>
            <a:r>
              <a:rPr lang="es-CO" sz="2000" b="1" dirty="0" smtClean="0">
                <a:solidFill>
                  <a:schemeClr val="bg1"/>
                </a:solidFill>
                <a:latin typeface="Arial Narrow" panose="020B0606020202030204" pitchFamily="34" charset="0"/>
              </a:rPr>
              <a:t>Conciliación  Art. 317 y 318 de la R.T.</a:t>
            </a:r>
            <a:endParaRPr lang="es-CO"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658397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p:cNvGraphicFramePr>
            <a:graphicFrameLocks noGrp="1"/>
          </p:cNvGraphicFramePr>
          <p:nvPr>
            <p:extLst/>
          </p:nvPr>
        </p:nvGraphicFramePr>
        <p:xfrm>
          <a:off x="283899" y="1003606"/>
          <a:ext cx="11521441" cy="4998720"/>
        </p:xfrm>
        <a:graphic>
          <a:graphicData uri="http://schemas.openxmlformats.org/drawingml/2006/table">
            <a:tbl>
              <a:tblPr firstRow="1" firstCol="1" bandRow="1">
                <a:tableStyleId>{5C22544A-7EE6-4342-B048-85BDC9FD1C3A}</a:tableStyleId>
              </a:tblPr>
              <a:tblGrid>
                <a:gridCol w="2734492">
                  <a:extLst>
                    <a:ext uri="{9D8B030D-6E8A-4147-A177-3AD203B41FA5}">
                      <a16:colId xmlns:a16="http://schemas.microsoft.com/office/drawing/2014/main" val="20000"/>
                    </a:ext>
                  </a:extLst>
                </a:gridCol>
                <a:gridCol w="3230880">
                  <a:extLst>
                    <a:ext uri="{9D8B030D-6E8A-4147-A177-3AD203B41FA5}">
                      <a16:colId xmlns:a16="http://schemas.microsoft.com/office/drawing/2014/main" val="20001"/>
                    </a:ext>
                  </a:extLst>
                </a:gridCol>
                <a:gridCol w="2420983">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672046">
                  <a:extLst>
                    <a:ext uri="{9D8B030D-6E8A-4147-A177-3AD203B41FA5}">
                      <a16:colId xmlns:a16="http://schemas.microsoft.com/office/drawing/2014/main" val="20004"/>
                    </a:ext>
                  </a:extLst>
                </a:gridCol>
              </a:tblGrid>
              <a:tr h="197866">
                <a:tc gridSpan="5">
                  <a:txBody>
                    <a:bodyPr/>
                    <a:lstStyle/>
                    <a:p>
                      <a:pPr algn="ctr">
                        <a:spcAft>
                          <a:spcPts val="0"/>
                        </a:spcAft>
                      </a:pPr>
                      <a:r>
                        <a:rPr lang="es-CO" sz="1600" b="1" dirty="0" smtClean="0">
                          <a:solidFill>
                            <a:srgbClr val="C00000"/>
                          </a:solidFill>
                          <a:effectLst/>
                          <a:latin typeface="Arial Narrow" panose="020B0606020202030204" pitchFamily="34" charset="0"/>
                        </a:rPr>
                        <a:t>NO</a:t>
                      </a:r>
                      <a:r>
                        <a:rPr lang="es-CO" sz="1600" b="1" baseline="0" dirty="0" smtClean="0">
                          <a:solidFill>
                            <a:srgbClr val="C00000"/>
                          </a:solidFill>
                          <a:effectLst/>
                          <a:latin typeface="Arial Narrow" panose="020B0606020202030204" pitchFamily="34" charset="0"/>
                        </a:rPr>
                        <a:t> ENVIÓ DE INFORMACIÓN / REDUCCIÓN INTERESES DE MORA </a:t>
                      </a:r>
                      <a:r>
                        <a:rPr lang="es-CO" sz="1600" b="1" dirty="0" smtClean="0">
                          <a:solidFill>
                            <a:srgbClr val="C00000"/>
                          </a:solidFill>
                          <a:effectLst/>
                          <a:latin typeface="Arial Narrow" panose="020B0606020202030204" pitchFamily="34" charset="0"/>
                        </a:rPr>
                        <a:t>- UGPP</a:t>
                      </a:r>
                      <a:endParaRPr lang="es-CO" sz="16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95731">
                <a:tc>
                  <a:txBody>
                    <a:bodyPr/>
                    <a:lstStyle/>
                    <a:p>
                      <a:pPr algn="ctr">
                        <a:spcAft>
                          <a:spcPts val="0"/>
                        </a:spcAft>
                      </a:pPr>
                      <a:r>
                        <a:rPr lang="es-CO" sz="1600" b="1" dirty="0">
                          <a:solidFill>
                            <a:schemeClr val="tx1"/>
                          </a:solidFill>
                          <a:effectLst/>
                          <a:latin typeface="Arial Narrow" panose="020B0606020202030204" pitchFamily="34" charset="0"/>
                        </a:rPr>
                        <a:t>Destinatarios:</a:t>
                      </a:r>
                    </a:p>
                    <a:p>
                      <a:pPr algn="ctr">
                        <a:spcAft>
                          <a:spcPts val="0"/>
                        </a:spcAft>
                      </a:pPr>
                      <a:r>
                        <a:rPr lang="es-CO" sz="1600" b="1" dirty="0">
                          <a:solidFill>
                            <a:schemeClr val="tx1"/>
                          </a:solidFill>
                          <a:effectLst/>
                          <a:latin typeface="Arial Narrow" panose="020B0606020202030204" pitchFamily="34" charset="0"/>
                        </a:rPr>
                        <a:t>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Actuaciones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Beneficios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 de </a:t>
                      </a:r>
                      <a:r>
                        <a:rPr lang="es-CO" sz="1600" b="1" dirty="0" smtClean="0">
                          <a:solidFill>
                            <a:schemeClr val="tx1"/>
                          </a:solidFill>
                          <a:effectLst/>
                          <a:latin typeface="Arial Narrow" panose="020B0606020202030204" pitchFamily="34" charset="0"/>
                        </a:rPr>
                        <a:t>Reducción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Plazo</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799939">
                <a:tc rowSpan="2">
                  <a:txBody>
                    <a:bodyPr/>
                    <a:lstStyle/>
                    <a:p>
                      <a:pPr marL="342900" indent="-342900" algn="just">
                        <a:buFont typeface="+mj-lt"/>
                        <a:buAutoNum type="arabicPeriod"/>
                      </a:pPr>
                      <a:endParaRPr lang="es-CO" sz="1600" b="1" i="0" u="none" strike="noStrike" kern="1200" baseline="0" dirty="0" smtClean="0">
                        <a:solidFill>
                          <a:schemeClr val="tx1"/>
                        </a:solidFill>
                        <a:latin typeface="Arial Narrow" panose="020B0606020202030204" pitchFamily="34" charset="0"/>
                        <a:ea typeface="+mn-ea"/>
                        <a:cs typeface="+mn-cs"/>
                      </a:endParaRPr>
                    </a:p>
                    <a:p>
                      <a:pPr marL="342900" indent="-342900" algn="just">
                        <a:buFont typeface="+mj-lt"/>
                        <a:buAutoNum type="arabicPeriod"/>
                      </a:pPr>
                      <a:endParaRPr lang="es-CO" sz="1600" b="1" i="0" u="none" strike="noStrike" kern="1200" baseline="0" dirty="0" smtClean="0">
                        <a:solidFill>
                          <a:schemeClr val="tx1"/>
                        </a:solidFill>
                        <a:latin typeface="Arial Narrow" panose="020B0606020202030204" pitchFamily="34" charset="0"/>
                        <a:ea typeface="+mn-ea"/>
                        <a:cs typeface="+mn-cs"/>
                      </a:endParaRPr>
                    </a:p>
                    <a:p>
                      <a:pPr marL="342900" indent="-342900" algn="just">
                        <a:buFont typeface="+mj-lt"/>
                        <a:buAutoNum type="arabicPeriod"/>
                      </a:pPr>
                      <a:endParaRPr lang="es-CO" sz="1600" b="1" i="0" u="none" strike="noStrike" kern="1200" baseline="0" dirty="0" smtClean="0">
                        <a:solidFill>
                          <a:schemeClr val="tx1"/>
                        </a:solidFill>
                        <a:latin typeface="Arial Narrow" panose="020B0606020202030204" pitchFamily="34" charset="0"/>
                        <a:ea typeface="+mn-ea"/>
                        <a:cs typeface="+mn-cs"/>
                      </a:endParaRPr>
                    </a:p>
                    <a:p>
                      <a:pPr marL="342900" indent="-342900" algn="just">
                        <a:buFont typeface="+mj-lt"/>
                        <a:buAutoNum type="arabicPeriod"/>
                      </a:pPr>
                      <a:endParaRPr lang="es-CO" sz="1600" b="1" i="0" u="none" strike="noStrike" kern="1200" baseline="0" dirty="0" smtClean="0">
                        <a:solidFill>
                          <a:schemeClr val="tx1"/>
                        </a:solidFill>
                        <a:latin typeface="Arial Narrow" panose="020B0606020202030204" pitchFamily="34" charset="0"/>
                        <a:ea typeface="+mn-ea"/>
                        <a:cs typeface="+mn-cs"/>
                      </a:endParaRPr>
                    </a:p>
                    <a:p>
                      <a:pPr marL="342900" indent="-342900" algn="just">
                        <a:buFont typeface="+mj-lt"/>
                        <a:buAutoNum type="arabicPeriod"/>
                      </a:pPr>
                      <a:r>
                        <a:rPr lang="es-CO" sz="1600" b="1" i="0" u="none" strike="noStrike" kern="1200" baseline="0" dirty="0" smtClean="0">
                          <a:solidFill>
                            <a:schemeClr val="tx1"/>
                          </a:solidFill>
                          <a:latin typeface="Arial Narrow" panose="020B0606020202030204" pitchFamily="34" charset="0"/>
                          <a:ea typeface="+mn-ea"/>
                          <a:cs typeface="+mn-cs"/>
                        </a:rPr>
                        <a:t>Aportantes al Sistema de la Protección Social</a:t>
                      </a:r>
                    </a:p>
                    <a:p>
                      <a:pPr marL="342900" indent="-342900" algn="just">
                        <a:buFont typeface="+mj-lt"/>
                        <a:buAutoNum type="arabicPeriod"/>
                      </a:pPr>
                      <a:endParaRPr lang="es-CO" sz="1600" b="1" i="0" dirty="0" smtClean="0">
                        <a:solidFill>
                          <a:schemeClr val="tx1"/>
                        </a:solidFill>
                        <a:effectLst/>
                        <a:latin typeface="Arial Narrow" panose="020B0606020202030204" pitchFamily="34"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s-CO" sz="1600" b="1" i="0" u="none" strike="noStrike" kern="1200" baseline="0" dirty="0" smtClean="0">
                          <a:solidFill>
                            <a:srgbClr val="C00000"/>
                          </a:solidFill>
                          <a:latin typeface="Arial Narrow" panose="020B0606020202030204" pitchFamily="34" charset="0"/>
                          <a:ea typeface="+mn-ea"/>
                          <a:cs typeface="+mn-cs"/>
                        </a:rPr>
                        <a:t>No envió de información </a:t>
                      </a:r>
                    </a:p>
                    <a:p>
                      <a:pPr algn="just"/>
                      <a:r>
                        <a:rPr lang="es-CO" sz="1600" b="1" i="0" u="none" strike="noStrike" kern="1200" baseline="0" dirty="0" smtClean="0">
                          <a:solidFill>
                            <a:schemeClr val="dk1"/>
                          </a:solidFill>
                          <a:latin typeface="Arial Narrow" panose="020B0606020202030204" pitchFamily="34" charset="0"/>
                          <a:ea typeface="+mn-ea"/>
                          <a:cs typeface="+mn-cs"/>
                        </a:rPr>
                        <a:t>Que se haya notificado requerimiento de información por las vigencias 2013 y siguientes / Plazo Vencido </a:t>
                      </a: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s-CO" sz="1600" b="1" i="0" u="none" strike="noStrike" kern="1200" baseline="0" dirty="0" smtClean="0">
                          <a:solidFill>
                            <a:schemeClr val="dk1"/>
                          </a:solidFill>
                          <a:latin typeface="Arial Narrow" panose="020B0606020202030204" pitchFamily="34" charset="0"/>
                          <a:ea typeface="+mn-ea"/>
                          <a:cs typeface="+mn-cs"/>
                        </a:rPr>
                        <a:t>Sanción establecida en el numeral 2° del artículo 179 de la Ley 1607 de 2012 </a:t>
                      </a:r>
                      <a:endParaRPr lang="es-CO"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600" b="1" dirty="0" smtClean="0">
                          <a:effectLst/>
                          <a:latin typeface="Arial Narrow" panose="020B0606020202030204" pitchFamily="34" charset="0"/>
                          <a:ea typeface="Calibri" panose="020F0502020204030204" pitchFamily="34" charset="0"/>
                          <a:cs typeface="Times New Roman" panose="02020603050405020304" pitchFamily="18" charset="0"/>
                        </a:rPr>
                        <a:t>80%</a:t>
                      </a:r>
                      <a:endParaRPr lang="es-CO"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s-CO" sz="1600" b="1" dirty="0" smtClean="0">
                          <a:effectLst/>
                          <a:latin typeface="Arial Narrow" panose="020B0606020202030204" pitchFamily="34" charset="0"/>
                          <a:ea typeface="Calibri" panose="020F0502020204030204" pitchFamily="34" charset="0"/>
                          <a:cs typeface="Times New Roman" panose="02020603050405020304" pitchFamily="18" charset="0"/>
                        </a:rPr>
                        <a:t>Remitir</a:t>
                      </a:r>
                      <a:r>
                        <a:rPr lang="es-CO" sz="1600" b="1" baseline="0" dirty="0" smtClean="0">
                          <a:effectLst/>
                          <a:latin typeface="Arial Narrow" panose="020B0606020202030204" pitchFamily="34" charset="0"/>
                          <a:ea typeface="Calibri" panose="020F0502020204030204" pitchFamily="34" charset="0"/>
                          <a:cs typeface="Times New Roman" panose="02020603050405020304" pitchFamily="18" charset="0"/>
                        </a:rPr>
                        <a:t> información al 30 de junio de 2017 </a:t>
                      </a:r>
                      <a:endParaRPr lang="es-CO" sz="1600" b="1"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21859">
                <a:tc vMerge="1">
                  <a:txBody>
                    <a:bodyPr/>
                    <a:lstStyle/>
                    <a:p>
                      <a:pPr marL="342900" lvl="0" indent="-342900" algn="just">
                        <a:spcAft>
                          <a:spcPts val="0"/>
                        </a:spcAft>
                        <a:buClr>
                          <a:srgbClr val="000000"/>
                        </a:buClr>
                        <a:buFont typeface="+mj-lt"/>
                        <a:buAutoNum type="arabicPeriod"/>
                      </a:pPr>
                      <a:endParaRPr lang="es-CO" sz="1400" b="1" i="0" dirty="0" smtClean="0">
                        <a:solidFill>
                          <a:schemeClr val="tx1"/>
                        </a:solidFill>
                        <a:effectLst/>
                        <a:latin typeface="Arial Narrow" panose="020B0606020202030204" pitchFamily="34" charset="0"/>
                      </a:endParaRPr>
                    </a:p>
                  </a:txBody>
                  <a:tcPr marL="58908" marR="58908" marT="0" marB="0">
                    <a:solidFill>
                      <a:schemeClr val="accent6">
                        <a:lumMod val="20000"/>
                        <a:lumOff val="80000"/>
                      </a:schemeClr>
                    </a:solidFill>
                  </a:tcPr>
                </a:tc>
                <a:tc>
                  <a:txBody>
                    <a:bodyPr/>
                    <a:lstStyle/>
                    <a:p>
                      <a:pPr marL="0" indent="0" algn="just">
                        <a:buFont typeface="+mj-lt"/>
                        <a:buNone/>
                      </a:pPr>
                      <a:r>
                        <a:rPr lang="es-CO" sz="1600" b="1" i="0" u="none" strike="noStrike" kern="1200" baseline="0" dirty="0" smtClean="0">
                          <a:solidFill>
                            <a:srgbClr val="C00000"/>
                          </a:solidFill>
                          <a:latin typeface="Arial Narrow" panose="020B0606020202030204" pitchFamily="34" charset="0"/>
                          <a:ea typeface="+mn-ea"/>
                          <a:cs typeface="+mn-cs"/>
                        </a:rPr>
                        <a:t>Interés de Mora / Omisión o inexactitud de aportes</a:t>
                      </a:r>
                    </a:p>
                    <a:p>
                      <a:r>
                        <a:rPr lang="es-CO" sz="1600" b="1" i="0" u="none" strike="noStrike" kern="1200" baseline="0" dirty="0" smtClean="0">
                          <a:solidFill>
                            <a:schemeClr val="dk1"/>
                          </a:solidFill>
                          <a:latin typeface="Arial Narrow" panose="020B0606020202030204" pitchFamily="34" charset="0"/>
                          <a:ea typeface="+mn-ea"/>
                          <a:cs typeface="+mn-cs"/>
                        </a:rPr>
                        <a:t>Que no se les haya notificado requerimiento para declarar </a:t>
                      </a:r>
                      <a:r>
                        <a:rPr lang="es-CO" sz="1600" b="1" i="1" u="none" strike="noStrike" kern="1200" baseline="0" dirty="0" smtClean="0">
                          <a:solidFill>
                            <a:schemeClr val="dk1"/>
                          </a:solidFill>
                          <a:latin typeface="Arial Narrow" panose="020B0606020202030204" pitchFamily="34" charset="0"/>
                          <a:ea typeface="+mn-ea"/>
                          <a:cs typeface="+mn-cs"/>
                        </a:rPr>
                        <a:t>y/o </a:t>
                      </a:r>
                      <a:r>
                        <a:rPr lang="es-CO" sz="1600" b="1" i="0" u="none" strike="noStrike" kern="1200" baseline="0" dirty="0" smtClean="0">
                          <a:solidFill>
                            <a:schemeClr val="dk1"/>
                          </a:solidFill>
                          <a:latin typeface="Arial Narrow" panose="020B0606020202030204" pitchFamily="34" charset="0"/>
                          <a:ea typeface="+mn-ea"/>
                          <a:cs typeface="+mn-cs"/>
                        </a:rPr>
                        <a:t>corregir y declaren o corrijan </a:t>
                      </a:r>
                      <a:endParaRPr lang="es-CO" sz="1600" b="1" i="0" u="none" strike="noStrike" kern="1200" baseline="0" dirty="0" smtClean="0">
                        <a:solidFill>
                          <a:srgbClr val="C00000"/>
                        </a:solidFill>
                        <a:latin typeface="Arial Narrow" panose="020B0606020202030204" pitchFamily="34" charset="0"/>
                        <a:ea typeface="+mn-ea"/>
                        <a:cs typeface="+mn-cs"/>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CO" sz="1600" b="1" i="0" u="none" strike="noStrike" kern="1200" baseline="0" dirty="0" smtClean="0">
                          <a:solidFill>
                            <a:schemeClr val="dk1"/>
                          </a:solidFill>
                          <a:latin typeface="Arial Narrow" panose="020B0606020202030204" pitchFamily="34" charset="0"/>
                          <a:ea typeface="+mn-ea"/>
                          <a:cs typeface="+mn-cs"/>
                        </a:rPr>
                        <a:t>Intereses de los demás subsistemas de la protección social </a:t>
                      </a:r>
                      <a:endParaRPr lang="es-CO"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600" b="1" dirty="0" smtClean="0">
                          <a:effectLst/>
                          <a:latin typeface="Arial Narrow" panose="020B0606020202030204" pitchFamily="34" charset="0"/>
                          <a:ea typeface="Calibri" panose="020F0502020204030204" pitchFamily="34" charset="0"/>
                          <a:cs typeface="Times New Roman" panose="02020603050405020304" pitchFamily="18" charset="0"/>
                        </a:rPr>
                        <a:t>70% </a:t>
                      </a:r>
                      <a:endParaRPr lang="es-CO"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CO" sz="1600" b="1" dirty="0" smtClean="0">
                          <a:latin typeface="Arial Narrow" panose="020B0606020202030204" pitchFamily="34" charset="0"/>
                        </a:rPr>
                        <a:t>Declarar</a:t>
                      </a:r>
                      <a:r>
                        <a:rPr lang="es-CO" sz="1600" b="1" baseline="0" dirty="0" smtClean="0">
                          <a:latin typeface="Arial Narrow" panose="020B0606020202030204" pitchFamily="34" charset="0"/>
                        </a:rPr>
                        <a:t> o corregir al 30 de junio de 2017</a:t>
                      </a:r>
                      <a:endParaRPr lang="es-CO" sz="1600" b="1" dirty="0">
                        <a:latin typeface="Arial Narrow" panose="020B0606020202030204" pitchFamily="34"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168473">
                <a:tc gridSpan="5">
                  <a:txBody>
                    <a:bodyPr/>
                    <a:lstStyle/>
                    <a:p>
                      <a:pPr algn="just">
                        <a:spcAft>
                          <a:spcPts val="0"/>
                        </a:spcAft>
                      </a:pPr>
                      <a:r>
                        <a:rPr lang="es-CO" sz="1400" b="0" i="0" dirty="0" smtClean="0">
                          <a:solidFill>
                            <a:schemeClr val="tx1"/>
                          </a:solidFill>
                          <a:effectLst/>
                          <a:latin typeface="Arial Narrow" panose="020B0606020202030204" pitchFamily="34" charset="0"/>
                        </a:rPr>
                        <a:t>Condiciones y requisitos</a:t>
                      </a:r>
                    </a:p>
                    <a:p>
                      <a:endParaRPr lang="es-CO" sz="1400" b="0" i="0" u="none" strike="noStrike" kern="1200" baseline="0" dirty="0" smtClean="0">
                        <a:solidFill>
                          <a:schemeClr val="tx1"/>
                        </a:solidFill>
                        <a:latin typeface="Arial Narrow" panose="020B0606020202030204" pitchFamily="34" charset="0"/>
                        <a:ea typeface="+mn-ea"/>
                        <a:cs typeface="+mn-cs"/>
                      </a:endParaRPr>
                    </a:p>
                    <a:p>
                      <a:pPr marL="228600" indent="-228600" algn="just">
                        <a:buFont typeface="+mj-lt"/>
                        <a:buAutoNum type="arabicPeriod"/>
                      </a:pPr>
                      <a:r>
                        <a:rPr lang="es-CO" sz="1400" b="1" i="0" u="none" strike="noStrike" kern="1200" baseline="0" dirty="0" smtClean="0">
                          <a:solidFill>
                            <a:srgbClr val="C00000"/>
                          </a:solidFill>
                          <a:latin typeface="Arial Narrow" panose="020B0606020202030204" pitchFamily="34" charset="0"/>
                          <a:ea typeface="+mn-ea"/>
                          <a:cs typeface="+mn-cs"/>
                        </a:rPr>
                        <a:t>No envío de información</a:t>
                      </a:r>
                      <a:r>
                        <a:rPr lang="es-CO" sz="1400" b="1" i="0" u="none" strike="noStrike" kern="1200" baseline="0" dirty="0" smtClean="0">
                          <a:solidFill>
                            <a:schemeClr val="tx1"/>
                          </a:solidFill>
                          <a:latin typeface="Arial Narrow" panose="020B0606020202030204" pitchFamily="34" charset="0"/>
                          <a:ea typeface="+mn-ea"/>
                          <a:cs typeface="+mn-cs"/>
                        </a:rPr>
                        <a:t>: No habrá lugar a la imposición de la sanción establecida en el numeral 2° del artículo 179 de la Ley 1607 de 2012 a los aportantes a quienes no se les haya notificado pliego de cargos por las vigencias 2012 y anteriores, antes de la fecha de publicación de esta ley </a:t>
                      </a:r>
                    </a:p>
                    <a:p>
                      <a:pPr marL="228600" indent="-228600" algn="just">
                        <a:buFont typeface="+mj-lt"/>
                        <a:buAutoNum type="arabicPeriod"/>
                      </a:pPr>
                      <a:r>
                        <a:rPr lang="es-CO" sz="1400" b="1" i="0" u="none" strike="noStrike" kern="1200" baseline="0" dirty="0" smtClean="0">
                          <a:solidFill>
                            <a:srgbClr val="C00000"/>
                          </a:solidFill>
                          <a:latin typeface="Arial Narrow" panose="020B0606020202030204" pitchFamily="34" charset="0"/>
                          <a:ea typeface="+mn-ea"/>
                          <a:cs typeface="+mn-cs"/>
                        </a:rPr>
                        <a:t>Interés de Mora</a:t>
                      </a:r>
                      <a:r>
                        <a:rPr lang="es-CO" sz="1400" b="1" i="0" u="none" strike="noStrike" kern="1200" baseline="0" dirty="0" smtClean="0">
                          <a:solidFill>
                            <a:schemeClr val="tx1"/>
                          </a:solidFill>
                          <a:latin typeface="Arial Narrow" panose="020B0606020202030204" pitchFamily="34" charset="0"/>
                          <a:ea typeface="+mn-ea"/>
                          <a:cs typeface="+mn-cs"/>
                        </a:rPr>
                        <a:t>: Si con posterioridad a la fecha de publicación de la Ley y hasta el 30 de junio de 2017, se notifica requerimiento para declarar </a:t>
                      </a:r>
                      <a:r>
                        <a:rPr lang="es-CO" sz="1400" b="1" i="1" u="none" strike="noStrike" kern="1200" baseline="0" dirty="0" smtClean="0">
                          <a:solidFill>
                            <a:schemeClr val="tx1"/>
                          </a:solidFill>
                          <a:latin typeface="Arial Narrow" panose="020B0606020202030204" pitchFamily="34" charset="0"/>
                          <a:ea typeface="+mn-ea"/>
                          <a:cs typeface="+mn-cs"/>
                        </a:rPr>
                        <a:t>y/o </a:t>
                      </a:r>
                      <a:r>
                        <a:rPr lang="es-CO" sz="1400" b="1" i="0" u="none" strike="noStrike" kern="1200" baseline="0" dirty="0" smtClean="0">
                          <a:solidFill>
                            <a:schemeClr val="tx1"/>
                          </a:solidFill>
                          <a:latin typeface="Arial Narrow" panose="020B0606020202030204" pitchFamily="34" charset="0"/>
                          <a:ea typeface="+mn-ea"/>
                          <a:cs typeface="+mn-cs"/>
                        </a:rPr>
                        <a:t>corregir, los aportantes podrán acogerse a la reducción de intereses aquí prevista, siempre que paguen el 100% de los aportes y sanciones propuestos en este acto administrativo </a:t>
                      </a:r>
                    </a:p>
                    <a:p>
                      <a:pPr marL="228600" indent="-228600" algn="just">
                        <a:buFont typeface="+mj-lt"/>
                        <a:buAutoNum type="arabicPeriod"/>
                      </a:pPr>
                      <a:r>
                        <a:rPr lang="es-CO" sz="1400" b="1" dirty="0" smtClean="0">
                          <a:solidFill>
                            <a:schemeClr val="tx1"/>
                          </a:solidFill>
                          <a:effectLst/>
                          <a:latin typeface="Arial Narrow" panose="020B0606020202030204" pitchFamily="34" charset="0"/>
                        </a:rPr>
                        <a:t>Ver</a:t>
                      </a:r>
                      <a:r>
                        <a:rPr lang="es-CO" sz="1400" b="1" baseline="0" dirty="0" smtClean="0">
                          <a:solidFill>
                            <a:schemeClr val="tx1"/>
                          </a:solidFill>
                          <a:effectLst/>
                          <a:latin typeface="Arial Narrow" panose="020B0606020202030204" pitchFamily="34" charset="0"/>
                        </a:rPr>
                        <a:t> mas condiciones Art. 319 y 320 de la Reforma</a:t>
                      </a:r>
                      <a:endParaRPr lang="es-CO" sz="1400" b="1" dirty="0" smtClean="0">
                        <a:solidFill>
                          <a:schemeClr val="tx1"/>
                        </a:solidFill>
                        <a:effectLst/>
                        <a:latin typeface="Arial Narrow" panose="020B0606020202030204" pitchFamily="34" charset="0"/>
                      </a:endParaRPr>
                    </a:p>
                    <a:p>
                      <a:endParaRPr lang="es-CO" sz="1200" b="1" i="0" dirty="0" smtClean="0">
                        <a:solidFill>
                          <a:schemeClr val="tx1"/>
                        </a:solidFill>
                        <a:effectLst/>
                        <a:latin typeface="Arial Narrow" panose="020B0606020202030204" pitchFamily="34" charset="0"/>
                      </a:endParaRPr>
                    </a:p>
                    <a:p>
                      <a:pPr algn="just">
                        <a:spcAft>
                          <a:spcPts val="0"/>
                        </a:spcAft>
                      </a:pPr>
                      <a:endParaRPr lang="es-CO" sz="1200" b="1" i="0" dirty="0" smtClean="0">
                        <a:solidFill>
                          <a:schemeClr val="tx1"/>
                        </a:solidFill>
                        <a:effectLst/>
                        <a:latin typeface="Arial Narrow" panose="020B0606020202030204" pitchFamily="34" charset="0"/>
                      </a:endParaRPr>
                    </a:p>
                  </a:txBody>
                  <a:tcPr marL="58908" marR="589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4"/>
                  </a:ext>
                </a:extLst>
              </a:tr>
            </a:tbl>
          </a:graphicData>
        </a:graphic>
      </p:graphicFrame>
      <p:sp>
        <p:nvSpPr>
          <p:cNvPr id="14" name="Rectángulo 13"/>
          <p:cNvSpPr/>
          <p:nvPr/>
        </p:nvSpPr>
        <p:spPr>
          <a:xfrm>
            <a:off x="7820867" y="0"/>
            <a:ext cx="4371133" cy="40011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C00000"/>
              </a:buClr>
            </a:pPr>
            <a:r>
              <a:rPr lang="es-CO" sz="2000" b="1" dirty="0" smtClean="0">
                <a:solidFill>
                  <a:schemeClr val="bg1"/>
                </a:solidFill>
                <a:latin typeface="Arial Narrow" panose="020B0606020202030204" pitchFamily="34" charset="0"/>
              </a:rPr>
              <a:t>Mutuo Acuerdo Art. 319 y 320 de la R.T.</a:t>
            </a:r>
            <a:endParaRPr lang="es-CO"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9453067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600154" y="1022154"/>
          <a:ext cx="11213895" cy="5038009"/>
        </p:xfrm>
        <a:graphic>
          <a:graphicData uri="http://schemas.openxmlformats.org/drawingml/2006/table">
            <a:tbl>
              <a:tblPr firstRow="1" firstCol="1" bandRow="1"/>
              <a:tblGrid>
                <a:gridCol w="1913140">
                  <a:extLst>
                    <a:ext uri="{9D8B030D-6E8A-4147-A177-3AD203B41FA5}">
                      <a16:colId xmlns:a16="http://schemas.microsoft.com/office/drawing/2014/main" val="20000"/>
                    </a:ext>
                  </a:extLst>
                </a:gridCol>
                <a:gridCol w="2159725">
                  <a:extLst>
                    <a:ext uri="{9D8B030D-6E8A-4147-A177-3AD203B41FA5}">
                      <a16:colId xmlns:a16="http://schemas.microsoft.com/office/drawing/2014/main" val="20001"/>
                    </a:ext>
                  </a:extLst>
                </a:gridCol>
                <a:gridCol w="1419498">
                  <a:extLst>
                    <a:ext uri="{9D8B030D-6E8A-4147-A177-3AD203B41FA5}">
                      <a16:colId xmlns:a16="http://schemas.microsoft.com/office/drawing/2014/main" val="20002"/>
                    </a:ext>
                  </a:extLst>
                </a:gridCol>
                <a:gridCol w="1454331">
                  <a:extLst>
                    <a:ext uri="{9D8B030D-6E8A-4147-A177-3AD203B41FA5}">
                      <a16:colId xmlns:a16="http://schemas.microsoft.com/office/drawing/2014/main" val="20003"/>
                    </a:ext>
                  </a:extLst>
                </a:gridCol>
                <a:gridCol w="4267201">
                  <a:extLst>
                    <a:ext uri="{9D8B030D-6E8A-4147-A177-3AD203B41FA5}">
                      <a16:colId xmlns:a16="http://schemas.microsoft.com/office/drawing/2014/main" val="20004"/>
                    </a:ext>
                  </a:extLst>
                </a:gridCol>
              </a:tblGrid>
              <a:tr h="197951">
                <a:tc gridSpan="5">
                  <a:txBody>
                    <a:bodyPr/>
                    <a:lstStyle/>
                    <a:p>
                      <a:pPr algn="ctr">
                        <a:spcAft>
                          <a:spcPts val="0"/>
                        </a:spcAft>
                      </a:pPr>
                      <a:r>
                        <a:rPr lang="es-CO" sz="18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CONDICIÓN ESPECIAL DE PAGO  - OBLIGACIONES TERRITORIALES </a:t>
                      </a:r>
                      <a:endParaRPr lang="es-CO"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95903">
                <a:tc>
                  <a:txBody>
                    <a:bodyPr/>
                    <a:lstStyle/>
                    <a:p>
                      <a:pPr algn="ctr">
                        <a:spcAft>
                          <a:spcPts val="0"/>
                        </a:spcAft>
                      </a:pPr>
                      <a:r>
                        <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Destinatarios</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Obligaciones </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Beneficios</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del Beneficio </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Plazo</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39345">
                <a:tc rowSpan="4">
                  <a:txBody>
                    <a:bodyPr/>
                    <a:lstStyle/>
                    <a:p>
                      <a:pPr algn="just">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Los deudores de impuestos, tasas </a:t>
                      </a:r>
                      <a:r>
                        <a:rPr lang="es-CO" sz="1600" b="1" i="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v </a:t>
                      </a: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contribuciones, sanciones  territoriales</a:t>
                      </a:r>
                      <a:endParaRPr lang="es-CO"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l">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Obligaciones correspondientes a los períodos gravables o </a:t>
                      </a:r>
                      <a:r>
                        <a:rPr lang="es-CO" sz="16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año </a:t>
                      </a: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2014 y anteriores </a:t>
                      </a:r>
                      <a:endParaRPr lang="es-CO"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just">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Intereses y las sanciones actualizadas </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60%</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s-CO" sz="16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Si se produce el pago total de la obligación principal hasta el 31 /05/2017</a:t>
                      </a:r>
                      <a:endParaRPr lang="es-CO"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32163">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40%</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Después del 31 de mayo y hasta la vigencia de la condición espacial de pago – Que es dentro de los diez (10) meses siguientes a la entrada en vigencia de la presente ley (</a:t>
                      </a:r>
                      <a:r>
                        <a:rPr lang="es-CO" sz="16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29/12/2017)</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39345">
                <a:tc vMerge="1">
                  <a:txBody>
                    <a:bodyPr/>
                    <a:lstStyle/>
                    <a:p>
                      <a:endParaRPr lang="es-CO"/>
                    </a:p>
                  </a:txBody>
                  <a:tcPr/>
                </a:tc>
                <a:tc rowSpan="2">
                  <a:txBody>
                    <a:bodyPr/>
                    <a:lstStyle/>
                    <a:p>
                      <a:pPr algn="l">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Resoluciones de Sanción o acto administrativo mediante el cual se imponga sanción dineraria</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l">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sanción actualizada</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40%</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Si se produce el pago total de la obligación principal hasta el 31 /05/2015</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771819">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spcAft>
                          <a:spcPts val="0"/>
                        </a:spcAft>
                      </a:pPr>
                      <a:r>
                        <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Después del 31 de mayo y hasta la vigencia de la condición espacial de pago – Que es dentro de los diez (10) meses siguientes a la entrada en vigencia de la presente ley (</a:t>
                      </a:r>
                      <a:r>
                        <a:rPr lang="es-CO" sz="16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29/12/2017)</a:t>
                      </a:r>
                      <a:endParaRPr lang="es-CO"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28896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solidFill>
                            <a:schemeClr val="tx1"/>
                          </a:solidFill>
                          <a:effectLst/>
                          <a:latin typeface="Arial Narrow" panose="020B0606020202030204" pitchFamily="34" charset="0"/>
                        </a:rPr>
                        <a:t>Condiciones y requisitos</a:t>
                      </a:r>
                    </a:p>
                    <a:p>
                      <a:pPr algn="l">
                        <a:spcAft>
                          <a:spcPts val="0"/>
                        </a:spcAft>
                      </a:pPr>
                      <a:endParaRPr lang="es-CO" sz="14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gn="l">
                        <a:spcAft>
                          <a:spcPts val="0"/>
                        </a:spcAft>
                        <a:buFont typeface="+mj-lt"/>
                        <a:buAutoNum type="arabicPeriod"/>
                      </a:pPr>
                      <a:r>
                        <a:rPr lang="es-CO" sz="14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 </a:t>
                      </a:r>
                      <a:r>
                        <a:rPr lang="es-CO"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los agentes de retención en la fuente por los años 2014 y anteriores que se acojan a lo dispuesto en este artículo (Art 356 de la Reforma Tributaria) , se les extinguirá la acción penal, para lo cual deberán acreditar ante la autoridad judicial competente el pago a que se refiere la presente </a:t>
                      </a:r>
                      <a:r>
                        <a:rPr lang="es-CO" sz="14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disposición</a:t>
                      </a:r>
                    </a:p>
                    <a:p>
                      <a:pPr marL="342900" indent="-342900" algn="l">
                        <a:spcAft>
                          <a:spcPts val="0"/>
                        </a:spcAft>
                        <a:buFont typeface="+mj-lt"/>
                        <a:buAutoNum type="arabicPeriod"/>
                      </a:pPr>
                      <a:r>
                        <a:rPr lang="es-CO" sz="1400" b="1" dirty="0" smtClean="0">
                          <a:solidFill>
                            <a:schemeClr val="tx1"/>
                          </a:solidFill>
                          <a:effectLst/>
                          <a:latin typeface="Arial Narrow" panose="020B0606020202030204" pitchFamily="34" charset="0"/>
                        </a:rPr>
                        <a:t>Ver</a:t>
                      </a:r>
                      <a:r>
                        <a:rPr lang="es-CO" sz="1400" b="1" baseline="0" dirty="0" smtClean="0">
                          <a:solidFill>
                            <a:schemeClr val="tx1"/>
                          </a:solidFill>
                          <a:effectLst/>
                          <a:latin typeface="Arial Narrow" panose="020B0606020202030204" pitchFamily="34" charset="0"/>
                        </a:rPr>
                        <a:t> mas condiciones Art. 356 de la Reforma</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99" marR="63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6"/>
                  </a:ext>
                </a:extLst>
              </a:tr>
            </a:tbl>
          </a:graphicData>
        </a:graphic>
      </p:graphicFrame>
      <p:sp>
        <p:nvSpPr>
          <p:cNvPr id="7" name="Rectángulo 6"/>
          <p:cNvSpPr/>
          <p:nvPr/>
        </p:nvSpPr>
        <p:spPr>
          <a:xfrm>
            <a:off x="7709833" y="0"/>
            <a:ext cx="4482167" cy="369332"/>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C00000"/>
              </a:buClr>
            </a:pPr>
            <a:r>
              <a:rPr lang="es-CO" b="1" dirty="0" smtClean="0">
                <a:solidFill>
                  <a:schemeClr val="bg1"/>
                </a:solidFill>
                <a:latin typeface="Arial Narrow" panose="020B0606020202030204" pitchFamily="34" charset="0"/>
              </a:rPr>
              <a:t>Condición especial de pago – 356 de la R.T.</a:t>
            </a:r>
            <a:endParaRPr lang="es-CO"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512260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30" name="Rectángulo redondeado 29"/>
          <p:cNvSpPr/>
          <p:nvPr/>
        </p:nvSpPr>
        <p:spPr>
          <a:xfrm>
            <a:off x="204769" y="1720159"/>
            <a:ext cx="9030671" cy="565842"/>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smtClean="0">
              <a:solidFill>
                <a:schemeClr val="bg1"/>
              </a:solidFill>
              <a:latin typeface="Arial Narrow" panose="020B0606020202030204" pitchFamily="34" charset="0"/>
            </a:endParaRPr>
          </a:p>
          <a:p>
            <a:pPr algn="ctr"/>
            <a:r>
              <a:rPr lang="es-CO" b="1" dirty="0"/>
              <a:t>INEFICACIA </a:t>
            </a:r>
            <a:r>
              <a:rPr lang="es-CO" b="1" dirty="0" smtClean="0"/>
              <a:t>DECLARACIONES </a:t>
            </a:r>
            <a:r>
              <a:rPr lang="es-CO" b="1" dirty="0"/>
              <a:t>DE RETENCIÓN EN LA FUENTE PRESENTADAS SIN PAGO TOTAL</a:t>
            </a:r>
            <a:r>
              <a:rPr lang="es-CO" b="1" dirty="0" smtClean="0">
                <a:solidFill>
                  <a:schemeClr val="bg1"/>
                </a:solidFill>
                <a:latin typeface="Arial Narrow" panose="020B0606020202030204" pitchFamily="34" charset="0"/>
              </a:rPr>
              <a:t> </a:t>
            </a:r>
          </a:p>
          <a:p>
            <a:pPr algn="ctr"/>
            <a:endParaRPr lang="es-CO" b="1" dirty="0" smtClean="0">
              <a:solidFill>
                <a:schemeClr val="bg1"/>
              </a:solidFill>
              <a:latin typeface="Arial Narrow" panose="020B0606020202030204" pitchFamily="34" charset="0"/>
            </a:endParaRPr>
          </a:p>
        </p:txBody>
      </p:sp>
      <p:sp>
        <p:nvSpPr>
          <p:cNvPr id="13" name="Rectángulo redondeado 12"/>
          <p:cNvSpPr/>
          <p:nvPr/>
        </p:nvSpPr>
        <p:spPr>
          <a:xfrm>
            <a:off x="608629" y="3889713"/>
            <a:ext cx="2408891" cy="573645"/>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bg1"/>
                </a:solidFill>
                <a:latin typeface="Arial Narrow" panose="020B0606020202030204" pitchFamily="34" charset="0"/>
              </a:rPr>
              <a:t>LOS CAMBIOS </a:t>
            </a:r>
          </a:p>
        </p:txBody>
      </p:sp>
      <p:sp>
        <p:nvSpPr>
          <p:cNvPr id="14" name="Rectángulo redondeado 13"/>
          <p:cNvSpPr/>
          <p:nvPr/>
        </p:nvSpPr>
        <p:spPr>
          <a:xfrm>
            <a:off x="4018579" y="2682240"/>
            <a:ext cx="7750926" cy="3368039"/>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smtClean="0">
                <a:solidFill>
                  <a:srgbClr val="C00000"/>
                </a:solidFill>
                <a:latin typeface="Arial Narrow" panose="020B0606020202030204" pitchFamily="34" charset="0"/>
              </a:rPr>
              <a:t>Cuando aplica la ineficacia: </a:t>
            </a:r>
          </a:p>
          <a:p>
            <a:pPr algn="just"/>
            <a:endParaRPr lang="es-CO" b="1" dirty="0" smtClean="0">
              <a:solidFill>
                <a:schemeClr val="tx1"/>
              </a:solidFill>
              <a:latin typeface="Arial Narrow" panose="020B0606020202030204" pitchFamily="34" charset="0"/>
            </a:endParaRPr>
          </a:p>
          <a:p>
            <a:pPr marL="285750" indent="-285750" algn="just">
              <a:buClr>
                <a:srgbClr val="00B050"/>
              </a:buClr>
              <a:buFont typeface="Wingdings" panose="05000000000000000000" pitchFamily="2" charset="2"/>
              <a:buChar char="Ø"/>
            </a:pPr>
            <a:r>
              <a:rPr lang="es-CO" b="1" dirty="0" smtClean="0">
                <a:solidFill>
                  <a:schemeClr val="tx1"/>
                </a:solidFill>
                <a:latin typeface="Arial Narrow" panose="020B0606020202030204" pitchFamily="34" charset="0"/>
              </a:rPr>
              <a:t>La ineficacia no opera por el solo hecho de presentar la declaración sin pago</a:t>
            </a:r>
          </a:p>
          <a:p>
            <a:pPr marL="285750" indent="-285750" algn="just">
              <a:buClr>
                <a:srgbClr val="00B050"/>
              </a:buClr>
              <a:buFont typeface="Wingdings" panose="05000000000000000000" pitchFamily="2" charset="2"/>
              <a:buChar char="Ø"/>
            </a:pPr>
            <a:r>
              <a:rPr lang="es-CO" b="1" dirty="0" smtClean="0">
                <a:solidFill>
                  <a:schemeClr val="tx1"/>
                </a:solidFill>
                <a:latin typeface="Arial Narrow" panose="020B0606020202030204" pitchFamily="34" charset="0"/>
              </a:rPr>
              <a:t>A cambio,  la Ley da un plazo  para el pago de 2 MESES Contados a partir de a fecha del vencimiento del plazo para declarar – Aplica intereses de mora </a:t>
            </a:r>
          </a:p>
          <a:p>
            <a:pPr algn="just"/>
            <a:endParaRPr lang="es-CO" b="1" dirty="0">
              <a:solidFill>
                <a:schemeClr val="tx1"/>
              </a:solidFill>
              <a:latin typeface="Arial Narrow" panose="020B0606020202030204" pitchFamily="34" charset="0"/>
            </a:endParaRPr>
          </a:p>
          <a:p>
            <a:pPr algn="just"/>
            <a:r>
              <a:rPr lang="es-CO" b="1" dirty="0" smtClean="0">
                <a:solidFill>
                  <a:srgbClr val="C00000"/>
                </a:solidFill>
                <a:latin typeface="Arial Narrow" panose="020B0606020202030204" pitchFamily="34" charset="0"/>
              </a:rPr>
              <a:t>Declaración sin pago y saldo a favor para compensar</a:t>
            </a:r>
          </a:p>
          <a:p>
            <a:pPr algn="just"/>
            <a:endParaRPr lang="es-CO" b="1" dirty="0">
              <a:solidFill>
                <a:schemeClr val="tx1"/>
              </a:solidFill>
              <a:latin typeface="Arial Narrow" panose="020B0606020202030204" pitchFamily="34" charset="0"/>
            </a:endParaRPr>
          </a:p>
          <a:p>
            <a:pPr marL="285750" indent="-285750" algn="just">
              <a:buClr>
                <a:srgbClr val="00B050"/>
              </a:buClr>
              <a:buFont typeface="Wingdings" panose="05000000000000000000" pitchFamily="2" charset="2"/>
              <a:buChar char="Ø"/>
            </a:pPr>
            <a:r>
              <a:rPr lang="es-CO" b="1" dirty="0" smtClean="0">
                <a:solidFill>
                  <a:schemeClr val="tx1"/>
                </a:solidFill>
                <a:latin typeface="Arial Narrow" panose="020B0606020202030204" pitchFamily="34" charset="0"/>
              </a:rPr>
              <a:t>Se reduce la exigencia del monto de  82.000 U.V.T a un saldo a favor igual o superior a 2 veces el valor de la retención     </a:t>
            </a:r>
          </a:p>
          <a:p>
            <a:pPr algn="just"/>
            <a:endParaRPr lang="es-CO" b="1" dirty="0">
              <a:solidFill>
                <a:schemeClr val="tx1"/>
              </a:solidFill>
              <a:latin typeface="Arial Narrow" panose="020B0606020202030204" pitchFamily="34" charset="0"/>
            </a:endParaRPr>
          </a:p>
          <a:p>
            <a:pPr algn="just"/>
            <a:r>
              <a:rPr lang="es-CO" b="1" dirty="0" smtClean="0">
                <a:solidFill>
                  <a:schemeClr val="tx1"/>
                </a:solidFill>
                <a:latin typeface="Arial Narrow" panose="020B0606020202030204" pitchFamily="34" charset="0"/>
              </a:rPr>
              <a:t>   </a:t>
            </a:r>
          </a:p>
        </p:txBody>
      </p:sp>
      <p:cxnSp>
        <p:nvCxnSpPr>
          <p:cNvPr id="4" name="Conector recto 3"/>
          <p:cNvCxnSpPr/>
          <p:nvPr/>
        </p:nvCxnSpPr>
        <p:spPr>
          <a:xfrm flipH="1">
            <a:off x="3771900" y="2993823"/>
            <a:ext cx="11430" cy="24468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1001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30" name="Rectángulo redondeado 29"/>
          <p:cNvSpPr/>
          <p:nvPr/>
        </p:nvSpPr>
        <p:spPr>
          <a:xfrm>
            <a:off x="204769" y="1839933"/>
            <a:ext cx="3335135" cy="550182"/>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smtClean="0">
              <a:solidFill>
                <a:schemeClr val="bg1"/>
              </a:solidFill>
              <a:latin typeface="Arial Narrow" panose="020B0606020202030204" pitchFamily="34" charset="0"/>
            </a:endParaRPr>
          </a:p>
          <a:p>
            <a:pPr algn="ctr"/>
            <a:r>
              <a:rPr lang="es-CO" sz="2000" b="1" dirty="0" smtClean="0">
                <a:solidFill>
                  <a:schemeClr val="bg1"/>
                </a:solidFill>
                <a:latin typeface="Arial Narrow" panose="020B0606020202030204" pitchFamily="34" charset="0"/>
              </a:rPr>
              <a:t>COBRANZAS </a:t>
            </a:r>
          </a:p>
          <a:p>
            <a:pPr algn="ctr"/>
            <a:endParaRPr lang="es-CO" sz="2000" b="1" dirty="0" smtClean="0">
              <a:solidFill>
                <a:schemeClr val="bg1"/>
              </a:solidFill>
              <a:latin typeface="Arial Narrow" panose="020B0606020202030204" pitchFamily="34" charset="0"/>
            </a:endParaRPr>
          </a:p>
        </p:txBody>
      </p:sp>
      <p:sp>
        <p:nvSpPr>
          <p:cNvPr id="31" name="Rectángulo redondeado 30"/>
          <p:cNvSpPr/>
          <p:nvPr/>
        </p:nvSpPr>
        <p:spPr>
          <a:xfrm>
            <a:off x="4042373" y="1666123"/>
            <a:ext cx="3516208" cy="12485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es-CO" sz="2000" b="1" dirty="0" smtClean="0">
                <a:solidFill>
                  <a:srgbClr val="00B050"/>
                </a:solidFill>
                <a:latin typeface="Arial Narrow" panose="020B0606020202030204" pitchFamily="34" charset="0"/>
              </a:rPr>
              <a:t>Cruce de obligaciones </a:t>
            </a:r>
          </a:p>
        </p:txBody>
      </p:sp>
      <p:sp>
        <p:nvSpPr>
          <p:cNvPr id="33" name="Rectángulo redondeado 32"/>
          <p:cNvSpPr/>
          <p:nvPr/>
        </p:nvSpPr>
        <p:spPr>
          <a:xfrm>
            <a:off x="7986838" y="1954612"/>
            <a:ext cx="3869882" cy="20379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es-CO" sz="2000" b="1" dirty="0" smtClean="0">
                <a:solidFill>
                  <a:srgbClr val="00B050"/>
                </a:solidFill>
                <a:latin typeface="Arial Narrow" panose="020B0606020202030204" pitchFamily="34" charset="0"/>
              </a:rPr>
              <a:t>Avalúo y remate de bienes  </a:t>
            </a:r>
          </a:p>
          <a:p>
            <a:pPr algn="ctr">
              <a:buClr>
                <a:srgbClr val="C00000"/>
              </a:buClr>
            </a:pPr>
            <a:endParaRPr lang="es-CO" sz="2000" b="1" dirty="0" smtClean="0">
              <a:solidFill>
                <a:schemeClr val="tx2"/>
              </a:solidFill>
              <a:latin typeface="Arial Narrow" panose="020B0606020202030204" pitchFamily="34" charset="0"/>
            </a:endParaRPr>
          </a:p>
        </p:txBody>
      </p:sp>
      <p:sp>
        <p:nvSpPr>
          <p:cNvPr id="34" name="Rectángulo redondeado 33"/>
          <p:cNvSpPr/>
          <p:nvPr/>
        </p:nvSpPr>
        <p:spPr>
          <a:xfrm>
            <a:off x="8032558" y="4524284"/>
            <a:ext cx="3921188" cy="165017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rgbClr val="00B050"/>
                </a:solidFill>
                <a:latin typeface="Arial Narrow" panose="020B0606020202030204" pitchFamily="34" charset="0"/>
              </a:rPr>
              <a:t>Costo Beneficio / Cobro Coactivo </a:t>
            </a:r>
            <a:endParaRPr lang="es-CO" sz="2000" b="1" dirty="0">
              <a:solidFill>
                <a:srgbClr val="00B050"/>
              </a:solidFill>
              <a:latin typeface="Arial Narrow" panose="020B0606020202030204" pitchFamily="34" charset="0"/>
            </a:endParaRPr>
          </a:p>
        </p:txBody>
      </p:sp>
      <p:sp>
        <p:nvSpPr>
          <p:cNvPr id="35" name="Rectángulo redondeado 34"/>
          <p:cNvSpPr/>
          <p:nvPr/>
        </p:nvSpPr>
        <p:spPr>
          <a:xfrm>
            <a:off x="4042373" y="3068198"/>
            <a:ext cx="3414673" cy="35408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es-CO" sz="2000" b="1" dirty="0" smtClean="0">
                <a:solidFill>
                  <a:srgbClr val="00B050"/>
                </a:solidFill>
                <a:latin typeface="Arial Narrow" panose="020B0606020202030204" pitchFamily="34" charset="0"/>
              </a:rPr>
              <a:t>Interés de Mora </a:t>
            </a:r>
          </a:p>
        </p:txBody>
      </p:sp>
    </p:spTree>
    <p:extLst>
      <p:ext uri="{BB962C8B-B14F-4D97-AF65-F5344CB8AC3E}">
        <p14:creationId xmlns:p14="http://schemas.microsoft.com/office/powerpoint/2010/main" val="36795210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redondeado 29"/>
          <p:cNvSpPr/>
          <p:nvPr/>
        </p:nvSpPr>
        <p:spPr>
          <a:xfrm>
            <a:off x="0" y="157437"/>
            <a:ext cx="3335135" cy="396273"/>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dirty="0" smtClean="0">
              <a:solidFill>
                <a:schemeClr val="bg1"/>
              </a:solidFill>
              <a:latin typeface="Arial Narrow" panose="020B0606020202030204" pitchFamily="34" charset="0"/>
            </a:endParaRPr>
          </a:p>
          <a:p>
            <a:pPr algn="ctr"/>
            <a:r>
              <a:rPr lang="es-CO" sz="1600" b="1" dirty="0" smtClean="0">
                <a:solidFill>
                  <a:schemeClr val="bg1"/>
                </a:solidFill>
                <a:latin typeface="Arial Narrow" panose="020B0606020202030204" pitchFamily="34" charset="0"/>
              </a:rPr>
              <a:t>COBRANZAS </a:t>
            </a:r>
          </a:p>
          <a:p>
            <a:pPr algn="ctr"/>
            <a:endParaRPr lang="es-CO" sz="1400" b="1" dirty="0" smtClean="0">
              <a:solidFill>
                <a:schemeClr val="bg1"/>
              </a:solidFill>
              <a:latin typeface="Arial Narrow" panose="020B0606020202030204" pitchFamily="34" charset="0"/>
            </a:endParaRPr>
          </a:p>
        </p:txBody>
      </p:sp>
      <p:sp>
        <p:nvSpPr>
          <p:cNvPr id="31" name="Rectángulo redondeado 30"/>
          <p:cNvSpPr/>
          <p:nvPr/>
        </p:nvSpPr>
        <p:spPr>
          <a:xfrm>
            <a:off x="4331933" y="573923"/>
            <a:ext cx="3516208" cy="23264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C00000"/>
              </a:buClr>
            </a:pPr>
            <a:r>
              <a:rPr lang="es-CO" sz="2400" b="1" dirty="0" smtClean="0">
                <a:solidFill>
                  <a:srgbClr val="00B050"/>
                </a:solidFill>
                <a:latin typeface="Arial Narrow" panose="020B0606020202030204" pitchFamily="34" charset="0"/>
              </a:rPr>
              <a:t>Cruce de obligaciones </a:t>
            </a:r>
          </a:p>
          <a:p>
            <a:pPr marL="171450" indent="-171450">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Solo se hará el cruce de cuentas cuando la  obligaciones superen la suma de 1680 U.V.T </a:t>
            </a:r>
            <a:r>
              <a:rPr lang="es-CO" sz="1600" b="1" dirty="0">
                <a:solidFill>
                  <a:schemeClr val="tx2"/>
                </a:solidFill>
                <a:latin typeface="Arial Narrow" panose="020B0606020202030204" pitchFamily="34" charset="0"/>
              </a:rPr>
              <a:t>$</a:t>
            </a:r>
            <a:r>
              <a:rPr lang="es-CO" sz="1600" b="1" dirty="0" smtClean="0">
                <a:solidFill>
                  <a:schemeClr val="tx2"/>
                </a:solidFill>
                <a:latin typeface="Arial Narrow" panose="020B0606020202030204" pitchFamily="34" charset="0"/>
              </a:rPr>
              <a:t>53.523.120</a:t>
            </a:r>
          </a:p>
        </p:txBody>
      </p:sp>
      <p:sp>
        <p:nvSpPr>
          <p:cNvPr id="33" name="Rectángulo redondeado 32"/>
          <p:cNvSpPr/>
          <p:nvPr/>
        </p:nvSpPr>
        <p:spPr>
          <a:xfrm>
            <a:off x="8151938" y="723900"/>
            <a:ext cx="3869882" cy="3289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C00000"/>
              </a:buClr>
            </a:pPr>
            <a:r>
              <a:rPr lang="es-CO" sz="2400" b="1" dirty="0" smtClean="0">
                <a:solidFill>
                  <a:srgbClr val="00B050"/>
                </a:solidFill>
                <a:latin typeface="Arial Narrow" panose="020B0606020202030204" pitchFamily="34" charset="0"/>
              </a:rPr>
              <a:t>Avalúo y remate de bienes  </a:t>
            </a:r>
          </a:p>
          <a:p>
            <a:pPr algn="just">
              <a:buClr>
                <a:srgbClr val="C00000"/>
              </a:buClr>
            </a:pPr>
            <a:endParaRPr lang="es-CO" sz="1400" b="1" dirty="0" smtClean="0">
              <a:solidFill>
                <a:schemeClr val="tx2"/>
              </a:solidFill>
              <a:latin typeface="Arial Narrow" panose="020B0606020202030204" pitchFamily="34" charset="0"/>
            </a:endParaRP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La DIAN adquiere autonmía para realizar avalúos en le proceso de cobro  atendiendo las clausulas y criterios establecidos por la Ley</a:t>
            </a:r>
          </a:p>
          <a:p>
            <a:pPr marL="171450" indent="-171450" algn="just">
              <a:buClr>
                <a:srgbClr val="C00000"/>
              </a:buClr>
              <a:buFont typeface="Wingdings" panose="05000000000000000000" pitchFamily="2" charset="2"/>
              <a:buChar char="ü"/>
            </a:pPr>
            <a:endParaRPr lang="es-CO" sz="1600" b="1" dirty="0" smtClean="0">
              <a:solidFill>
                <a:schemeClr val="tx2"/>
              </a:solidFill>
              <a:latin typeface="Arial Narrow" panose="020B0606020202030204" pitchFamily="34" charset="0"/>
            </a:endParaRP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Se regula mayor autonomía para disponer de los bienes mediante </a:t>
            </a:r>
            <a:r>
              <a:rPr lang="es-CO" sz="1600" b="1" dirty="0">
                <a:solidFill>
                  <a:schemeClr val="tx2"/>
                </a:solidFill>
                <a:latin typeface="Arial Narrow" panose="020B0606020202030204" pitchFamily="34" charset="0"/>
              </a:rPr>
              <a:t>la venta, donación entre entidades públicas, destrucción y/o gestión de residuos chatarrización, </a:t>
            </a:r>
            <a:r>
              <a:rPr lang="es-CO" sz="1600" b="1" dirty="0" smtClean="0">
                <a:solidFill>
                  <a:schemeClr val="tx2"/>
                </a:solidFill>
                <a:latin typeface="Arial Narrow" panose="020B0606020202030204" pitchFamily="34" charset="0"/>
              </a:rPr>
              <a:t>o entrega  al CISA – Central de Inversiones </a:t>
            </a:r>
          </a:p>
        </p:txBody>
      </p:sp>
      <p:sp>
        <p:nvSpPr>
          <p:cNvPr id="34" name="Rectángulo redondeado 33"/>
          <p:cNvSpPr/>
          <p:nvPr/>
        </p:nvSpPr>
        <p:spPr>
          <a:xfrm>
            <a:off x="4131118" y="4178300"/>
            <a:ext cx="4616642" cy="23215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400" b="1" dirty="0" smtClean="0">
                <a:solidFill>
                  <a:srgbClr val="00B050"/>
                </a:solidFill>
                <a:latin typeface="Arial Narrow" panose="020B0606020202030204" pitchFamily="34" charset="0"/>
              </a:rPr>
              <a:t>Costo Beneficio / Cobro Coactivo </a:t>
            </a:r>
            <a:endParaRPr lang="es-CO" sz="2400" b="1" dirty="0">
              <a:solidFill>
                <a:srgbClr val="00B050"/>
              </a:solidFill>
              <a:latin typeface="Arial Narrow" panose="020B0606020202030204" pitchFamily="34" charset="0"/>
            </a:endParaRP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Antes de </a:t>
            </a:r>
            <a:r>
              <a:rPr lang="es-CO" sz="1600" b="1" dirty="0">
                <a:solidFill>
                  <a:schemeClr val="tx2"/>
                </a:solidFill>
                <a:latin typeface="Arial Narrow" panose="020B0606020202030204" pitchFamily="34" charset="0"/>
              </a:rPr>
              <a:t>la diligencia de secuestro, el funcionario </a:t>
            </a:r>
            <a:r>
              <a:rPr lang="es-CO" sz="1600" b="1" dirty="0" smtClean="0">
                <a:solidFill>
                  <a:schemeClr val="tx2"/>
                </a:solidFill>
                <a:latin typeface="Arial Narrow" panose="020B0606020202030204" pitchFamily="34" charset="0"/>
              </a:rPr>
              <a:t>puede aplicar criterios de costo beneficio / si es negativa</a:t>
            </a:r>
            <a:r>
              <a:rPr lang="es-CO" sz="1600" b="1" dirty="0">
                <a:solidFill>
                  <a:schemeClr val="tx2"/>
                </a:solidFill>
                <a:latin typeface="Arial Narrow" panose="020B0606020202030204" pitchFamily="34" charset="0"/>
              </a:rPr>
              <a:t>, </a:t>
            </a:r>
            <a:r>
              <a:rPr lang="es-CO" sz="1600" b="1" dirty="0" smtClean="0">
                <a:solidFill>
                  <a:schemeClr val="tx2"/>
                </a:solidFill>
                <a:latin typeface="Arial Narrow" panose="020B0606020202030204" pitchFamily="34" charset="0"/>
              </a:rPr>
              <a:t>al DIAN se </a:t>
            </a:r>
            <a:r>
              <a:rPr lang="es-CO" sz="1600" b="1" dirty="0">
                <a:solidFill>
                  <a:schemeClr val="tx2"/>
                </a:solidFill>
                <a:latin typeface="Arial Narrow" panose="020B0606020202030204" pitchFamily="34" charset="0"/>
              </a:rPr>
              <a:t>abstendrá de practicar </a:t>
            </a:r>
            <a:r>
              <a:rPr lang="es-CO" sz="1600" b="1" dirty="0" smtClean="0">
                <a:solidFill>
                  <a:schemeClr val="tx2"/>
                </a:solidFill>
                <a:latin typeface="Arial Narrow" panose="020B0606020202030204" pitchFamily="34" charset="0"/>
              </a:rPr>
              <a:t>el secuestro del bien</a:t>
            </a: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Levantará </a:t>
            </a:r>
            <a:r>
              <a:rPr lang="es-CO" sz="1600" b="1" dirty="0">
                <a:solidFill>
                  <a:schemeClr val="tx2"/>
                </a:solidFill>
                <a:latin typeface="Arial Narrow" panose="020B0606020202030204" pitchFamily="34" charset="0"/>
              </a:rPr>
              <a:t>la medida cautelar dejando el bien a disposición del </a:t>
            </a:r>
            <a:r>
              <a:rPr lang="es-CO" sz="1600" b="1" dirty="0" smtClean="0">
                <a:solidFill>
                  <a:schemeClr val="tx2"/>
                </a:solidFill>
                <a:latin typeface="Arial Narrow" panose="020B0606020202030204" pitchFamily="34" charset="0"/>
              </a:rPr>
              <a:t>deudor</a:t>
            </a: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Continuará </a:t>
            </a:r>
            <a:r>
              <a:rPr lang="es-CO" sz="1600" b="1" dirty="0">
                <a:solidFill>
                  <a:schemeClr val="tx2"/>
                </a:solidFill>
                <a:latin typeface="Arial Narrow" panose="020B0606020202030204" pitchFamily="34" charset="0"/>
              </a:rPr>
              <a:t>con las demás actividades del proceso de cobro </a:t>
            </a:r>
            <a:endParaRPr lang="es-CO" sz="1600" b="1" dirty="0" smtClean="0">
              <a:solidFill>
                <a:schemeClr val="tx2"/>
              </a:solidFill>
              <a:latin typeface="Arial Narrow" panose="020B0606020202030204" pitchFamily="34" charset="0"/>
            </a:endParaRPr>
          </a:p>
        </p:txBody>
      </p:sp>
      <p:sp>
        <p:nvSpPr>
          <p:cNvPr id="35" name="Rectángulo redondeado 34"/>
          <p:cNvSpPr/>
          <p:nvPr/>
        </p:nvSpPr>
        <p:spPr>
          <a:xfrm>
            <a:off x="186653" y="934720"/>
            <a:ext cx="3855720" cy="43103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C00000"/>
              </a:buClr>
            </a:pPr>
            <a:r>
              <a:rPr lang="es-CO" sz="2400" b="1" dirty="0" smtClean="0">
                <a:solidFill>
                  <a:srgbClr val="00B050"/>
                </a:solidFill>
                <a:latin typeface="Arial Narrow" panose="020B0606020202030204" pitchFamily="34" charset="0"/>
              </a:rPr>
              <a:t>Interés de Mora </a:t>
            </a: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Se modifica la fecha a partir da le acula corren los intereses (día siguiente al vencimiento de la obligación) </a:t>
            </a:r>
          </a:p>
          <a:p>
            <a:pPr marL="171450" indent="-171450" algn="just">
              <a:buClr>
                <a:srgbClr val="C00000"/>
              </a:buClr>
              <a:buFont typeface="Wingdings" panose="05000000000000000000" pitchFamily="2" charset="2"/>
              <a:buChar char="ü"/>
            </a:pPr>
            <a:endParaRPr lang="es-CO" sz="1600" b="1" dirty="0">
              <a:solidFill>
                <a:schemeClr val="tx2"/>
              </a:solidFill>
              <a:latin typeface="Arial Narrow" panose="020B0606020202030204" pitchFamily="34" charset="0"/>
            </a:endParaRP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Se establece una sanción (interés) para las entidades recaudadoras que no consignen lo dineros recaudados dentro de los plazos establecidos </a:t>
            </a:r>
          </a:p>
          <a:p>
            <a:pPr marL="171450" indent="-171450" algn="just">
              <a:buClr>
                <a:srgbClr val="C00000"/>
              </a:buClr>
              <a:buFont typeface="Wingdings" panose="05000000000000000000" pitchFamily="2" charset="2"/>
              <a:buChar char="ü"/>
            </a:pPr>
            <a:endParaRPr lang="es-CO" sz="1600" b="1" dirty="0">
              <a:solidFill>
                <a:schemeClr val="tx2"/>
              </a:solidFill>
              <a:latin typeface="Arial Narrow" panose="020B0606020202030204" pitchFamily="34" charset="0"/>
            </a:endParaRP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En los procesos de demanda de los actos se suspenden los intereses a partir de los dos años de admitida la demanda </a:t>
            </a:r>
          </a:p>
          <a:p>
            <a:pPr marL="171450" indent="-171450" algn="just">
              <a:buClr>
                <a:srgbClr val="C00000"/>
              </a:buClr>
              <a:buFont typeface="Wingdings" panose="05000000000000000000" pitchFamily="2" charset="2"/>
              <a:buChar char="ü"/>
            </a:pPr>
            <a:endParaRPr lang="es-CO" sz="1600" b="1" dirty="0">
              <a:solidFill>
                <a:schemeClr val="tx2"/>
              </a:solidFill>
              <a:latin typeface="Arial Narrow" panose="020B0606020202030204" pitchFamily="34" charset="0"/>
            </a:endParaRPr>
          </a:p>
          <a:p>
            <a:pPr marL="171450" indent="-171450" algn="just">
              <a:buClr>
                <a:srgbClr val="C00000"/>
              </a:buClr>
              <a:buFont typeface="Wingdings" panose="05000000000000000000" pitchFamily="2" charset="2"/>
              <a:buChar char="ü"/>
            </a:pPr>
            <a:r>
              <a:rPr lang="es-CO" sz="1600" b="1" dirty="0" smtClean="0">
                <a:solidFill>
                  <a:schemeClr val="tx2"/>
                </a:solidFill>
                <a:latin typeface="Arial Narrow" panose="020B0606020202030204" pitchFamily="34" charset="0"/>
              </a:rPr>
              <a:t>Se reduce la liquidación de la tasa de interés </a:t>
            </a:r>
          </a:p>
        </p:txBody>
      </p:sp>
    </p:spTree>
    <p:extLst>
      <p:ext uri="{BB962C8B-B14F-4D97-AF65-F5344CB8AC3E}">
        <p14:creationId xmlns:p14="http://schemas.microsoft.com/office/powerpoint/2010/main" val="32165961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3" name="Rectangle 3"/>
          <p:cNvSpPr>
            <a:spLocks noGrp="1" noChangeArrowheads="1"/>
          </p:cNvSpPr>
          <p:nvPr>
            <p:ph type="body" sz="half" idx="1"/>
          </p:nvPr>
        </p:nvSpPr>
        <p:spPr>
          <a:xfrm>
            <a:off x="371191" y="1844676"/>
            <a:ext cx="11235351" cy="4005263"/>
          </a:xfrm>
          <a:noFill/>
        </p:spPr>
        <p:txBody>
          <a:bodyPr>
            <a:normAutofit/>
          </a:bodyPr>
          <a:lstStyle/>
          <a:p>
            <a:pPr marL="533400" indent="-533400">
              <a:lnSpc>
                <a:spcPct val="80000"/>
              </a:lnSpc>
              <a:buNone/>
            </a:pPr>
            <a:endParaRPr lang="es-ES" altLang="es-CO" sz="2000" b="1" dirty="0">
              <a:latin typeface="Arial Narrow" panose="020B0606020202030204" pitchFamily="34" charset="0"/>
            </a:endParaRPr>
          </a:p>
          <a:p>
            <a:pPr marL="533400" indent="-533400">
              <a:lnSpc>
                <a:spcPct val="80000"/>
              </a:lnSpc>
              <a:buNone/>
            </a:pPr>
            <a:endParaRPr lang="es-ES" altLang="es-CO" sz="2000" b="1" dirty="0">
              <a:solidFill>
                <a:srgbClr val="333300"/>
              </a:solidFill>
              <a:latin typeface="Arial Narrow" panose="020B0606020202030204" pitchFamily="34" charset="0"/>
            </a:endParaRPr>
          </a:p>
          <a:p>
            <a:pPr marL="533400" indent="-533400" algn="just">
              <a:lnSpc>
                <a:spcPct val="80000"/>
              </a:lnSpc>
            </a:pPr>
            <a:r>
              <a:rPr lang="es-ES" altLang="es-CO" sz="2000" b="1" dirty="0">
                <a:latin typeface="Arial Narrow" panose="020B0606020202030204" pitchFamily="34" charset="0"/>
              </a:rPr>
              <a:t>En la actualidad la División Jurídica Tributaria, de cada una de las Administraciones que conforman la DIAN, tienen competencia para fallar los recursos de reconsideración contra los actos antes mencionados, sin consideración alguna de su monto o </a:t>
            </a:r>
            <a:r>
              <a:rPr lang="es-ES" altLang="es-CO" sz="2000" b="1" dirty="0" smtClean="0">
                <a:latin typeface="Arial Narrow" panose="020B0606020202030204" pitchFamily="34" charset="0"/>
              </a:rPr>
              <a:t>cuantía; salvo algunos actos que por su cuantía se resuelven en el Nivel Central de la DIAN – Subdirección de Gestión de Recursos Jurídicos</a:t>
            </a:r>
            <a:endParaRPr lang="es-ES" altLang="es-CO" sz="2000" b="1" dirty="0">
              <a:latin typeface="Arial Narrow" panose="020B0606020202030204" pitchFamily="34" charset="0"/>
            </a:endParaRPr>
          </a:p>
          <a:p>
            <a:pPr marL="533400" indent="-533400" algn="just">
              <a:lnSpc>
                <a:spcPct val="80000"/>
              </a:lnSpc>
            </a:pPr>
            <a:endParaRPr lang="es-CO" altLang="es-CO" sz="2000" b="1" dirty="0">
              <a:latin typeface="Arial Narrow" panose="020B0606020202030204" pitchFamily="34" charset="0"/>
            </a:endParaRPr>
          </a:p>
          <a:p>
            <a:pPr marL="533400" indent="-533400" algn="just">
              <a:lnSpc>
                <a:spcPct val="80000"/>
              </a:lnSpc>
            </a:pPr>
            <a:endParaRPr lang="es-ES" altLang="es-CO" sz="2000" b="1" dirty="0">
              <a:latin typeface="Arial Narrow" panose="020B0606020202030204" pitchFamily="34" charset="0"/>
            </a:endParaRPr>
          </a:p>
          <a:p>
            <a:pPr marL="533400" indent="-533400" algn="just">
              <a:lnSpc>
                <a:spcPct val="80000"/>
              </a:lnSpc>
            </a:pPr>
            <a:r>
              <a:rPr lang="es-ES" altLang="es-CO" sz="2000" b="1" dirty="0">
                <a:latin typeface="Arial Narrow" panose="020B0606020202030204" pitchFamily="34" charset="0"/>
              </a:rPr>
              <a:t>La nueva disposición </a:t>
            </a:r>
            <a:r>
              <a:rPr lang="es-ES" altLang="es-CO" sz="2000" b="1" dirty="0" smtClean="0">
                <a:latin typeface="Arial Narrow" panose="020B0606020202030204" pitchFamily="34" charset="0"/>
              </a:rPr>
              <a:t>aumenta los montos de los actos cuyos recursos serán fallados en el Nivel Seccional de la Dian</a:t>
            </a:r>
            <a:endParaRPr lang="es-ES" altLang="es-CO" sz="2000" b="1" dirty="0">
              <a:latin typeface="Arial Narrow" panose="020B0606020202030204" pitchFamily="34" charset="0"/>
            </a:endParaRPr>
          </a:p>
          <a:p>
            <a:pPr marL="533400" indent="-533400" algn="just">
              <a:lnSpc>
                <a:spcPct val="80000"/>
              </a:lnSpc>
              <a:buNone/>
            </a:pPr>
            <a:endParaRPr lang="es-ES" altLang="es-CO" sz="2000" b="1" dirty="0">
              <a:latin typeface="Arial Narrow" panose="020B0606020202030204" pitchFamily="34" charset="0"/>
            </a:endParaRPr>
          </a:p>
        </p:txBody>
      </p:sp>
      <p:sp>
        <p:nvSpPr>
          <p:cNvPr id="7" name="Título 1"/>
          <p:cNvSpPr txBox="1">
            <a:spLocks/>
          </p:cNvSpPr>
          <p:nvPr/>
        </p:nvSpPr>
        <p:spPr>
          <a:xfrm>
            <a:off x="357051" y="948097"/>
            <a:ext cx="11225349" cy="410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2" name="Rectángulo redondeado 1"/>
          <p:cNvSpPr/>
          <p:nvPr/>
        </p:nvSpPr>
        <p:spPr>
          <a:xfrm>
            <a:off x="461726" y="1602460"/>
            <a:ext cx="4725909" cy="497941"/>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ltLang="es-CO" sz="2000" b="1" dirty="0" smtClean="0">
              <a:solidFill>
                <a:schemeClr val="bg1"/>
              </a:solidFill>
              <a:latin typeface="Arial Narrow" panose="020B0606020202030204" pitchFamily="34" charset="0"/>
            </a:endParaRPr>
          </a:p>
          <a:p>
            <a:r>
              <a:rPr lang="es-ES" altLang="es-CO" sz="2000" b="1" dirty="0" smtClean="0">
                <a:solidFill>
                  <a:schemeClr val="bg1"/>
                </a:solidFill>
                <a:latin typeface="Arial Narrow" panose="020B0606020202030204" pitchFamily="34" charset="0"/>
              </a:rPr>
              <a:t>Competencia </a:t>
            </a:r>
            <a:r>
              <a:rPr lang="es-ES" altLang="es-CO" sz="2000" b="1" dirty="0">
                <a:solidFill>
                  <a:schemeClr val="bg1"/>
                </a:solidFill>
                <a:latin typeface="Arial Narrow" panose="020B0606020202030204" pitchFamily="34" charset="0"/>
              </a:rPr>
              <a:t>para resolver los recursos:</a:t>
            </a:r>
          </a:p>
          <a:p>
            <a:pPr algn="ctr"/>
            <a:endParaRPr lang="es-CO" sz="2000" dirty="0">
              <a:solidFill>
                <a:schemeClr val="bg1"/>
              </a:solidFill>
            </a:endParaRPr>
          </a:p>
        </p:txBody>
      </p:sp>
    </p:spTree>
    <p:extLst>
      <p:ext uri="{BB962C8B-B14F-4D97-AF65-F5344CB8AC3E}">
        <p14:creationId xmlns:p14="http://schemas.microsoft.com/office/powerpoint/2010/main" val="8193015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1524000" y="2171700"/>
            <a:ext cx="9144000" cy="3086100"/>
          </a:xfrm>
        </p:spPr>
        <p:txBody>
          <a:bodyPr/>
          <a:lstStyle/>
          <a:p>
            <a:pPr eaLnBrk="1" hangingPunct="1">
              <a:lnSpc>
                <a:spcPct val="120000"/>
              </a:lnSpc>
              <a:buFont typeface="Wingdings" pitchFamily="2" charset="2"/>
              <a:buNone/>
              <a:defRPr/>
            </a:pPr>
            <a:r>
              <a:rPr lang="es-ES_tradnl" sz="1500" dirty="0">
                <a:solidFill>
                  <a:srgbClr val="00FFFF"/>
                </a:solidFill>
                <a:latin typeface="Arial Narrow" panose="020B0606020202030204" pitchFamily="34" charset="0"/>
              </a:rPr>
              <a:t>      </a:t>
            </a:r>
          </a:p>
          <a:p>
            <a:pPr eaLnBrk="1" hangingPunct="1">
              <a:lnSpc>
                <a:spcPct val="120000"/>
              </a:lnSpc>
              <a:buFont typeface="Wingdings" pitchFamily="2" charset="2"/>
              <a:buNone/>
              <a:defRPr/>
            </a:pPr>
            <a:r>
              <a:rPr lang="es-ES_tradnl" sz="1500" dirty="0">
                <a:solidFill>
                  <a:srgbClr val="00FFFF"/>
                </a:solidFill>
                <a:latin typeface="Arial Narrow" panose="020B0606020202030204" pitchFamily="34" charset="0"/>
              </a:rPr>
              <a:t>  </a:t>
            </a:r>
          </a:p>
          <a:p>
            <a:pPr eaLnBrk="1" hangingPunct="1">
              <a:lnSpc>
                <a:spcPct val="120000"/>
              </a:lnSpc>
              <a:buFont typeface="Wingdings" pitchFamily="2" charset="2"/>
              <a:buNone/>
              <a:defRPr/>
            </a:pPr>
            <a:endParaRPr lang="es-ES_tradnl" sz="1500" dirty="0">
              <a:solidFill>
                <a:srgbClr val="00FFFF"/>
              </a:solidFill>
              <a:latin typeface="Arial Narrow" panose="020B0606020202030204" pitchFamily="34" charset="0"/>
            </a:endParaRPr>
          </a:p>
          <a:p>
            <a:pPr eaLnBrk="1" hangingPunct="1">
              <a:lnSpc>
                <a:spcPct val="120000"/>
              </a:lnSpc>
              <a:buFont typeface="Wingdings" pitchFamily="2" charset="2"/>
              <a:buNone/>
              <a:defRPr/>
            </a:pPr>
            <a:r>
              <a:rPr lang="es-ES_tradnl" sz="1500" dirty="0">
                <a:solidFill>
                  <a:srgbClr val="00FFFF"/>
                </a:solidFill>
                <a:latin typeface="Arial Narrow" panose="020B0606020202030204" pitchFamily="34" charset="0"/>
              </a:rPr>
              <a:t> </a:t>
            </a:r>
            <a:endParaRPr lang="es-ES_tradnl" sz="1350" dirty="0">
              <a:solidFill>
                <a:srgbClr val="00FFFF"/>
              </a:solidFill>
              <a:latin typeface="Arial Narrow" panose="020B0606020202030204" pitchFamily="34" charset="0"/>
            </a:endParaRPr>
          </a:p>
        </p:txBody>
      </p:sp>
      <p:sp>
        <p:nvSpPr>
          <p:cNvPr id="73732" name="Line 4"/>
          <p:cNvSpPr>
            <a:spLocks noChangeShapeType="1"/>
          </p:cNvSpPr>
          <p:nvPr/>
        </p:nvSpPr>
        <p:spPr bwMode="auto">
          <a:xfrm>
            <a:off x="1828800" y="3543300"/>
            <a:ext cx="85344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CO" sz="1350" dirty="0"/>
          </a:p>
        </p:txBody>
      </p:sp>
      <p:sp>
        <p:nvSpPr>
          <p:cNvPr id="73733" name="Line 5"/>
          <p:cNvSpPr>
            <a:spLocks noChangeShapeType="1"/>
          </p:cNvSpPr>
          <p:nvPr/>
        </p:nvSpPr>
        <p:spPr bwMode="auto">
          <a:xfrm>
            <a:off x="7848600" y="3371850"/>
            <a:ext cx="0" cy="3429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CO" sz="1350" dirty="0"/>
          </a:p>
        </p:txBody>
      </p:sp>
      <p:sp>
        <p:nvSpPr>
          <p:cNvPr id="73734" name="Line 6"/>
          <p:cNvSpPr>
            <a:spLocks noChangeShapeType="1"/>
          </p:cNvSpPr>
          <p:nvPr/>
        </p:nvSpPr>
        <p:spPr bwMode="auto">
          <a:xfrm>
            <a:off x="10363200" y="3371850"/>
            <a:ext cx="0" cy="3429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CO" sz="1350" dirty="0"/>
          </a:p>
        </p:txBody>
      </p:sp>
      <p:sp>
        <p:nvSpPr>
          <p:cNvPr id="73735" name="Line 7"/>
          <p:cNvSpPr>
            <a:spLocks noChangeShapeType="1"/>
          </p:cNvSpPr>
          <p:nvPr/>
        </p:nvSpPr>
        <p:spPr bwMode="auto">
          <a:xfrm>
            <a:off x="1828800" y="3371850"/>
            <a:ext cx="0" cy="3429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CO" sz="1350" dirty="0"/>
          </a:p>
        </p:txBody>
      </p:sp>
      <p:sp>
        <p:nvSpPr>
          <p:cNvPr id="73736" name="Line 8"/>
          <p:cNvSpPr>
            <a:spLocks noChangeShapeType="1"/>
          </p:cNvSpPr>
          <p:nvPr/>
        </p:nvSpPr>
        <p:spPr bwMode="auto">
          <a:xfrm>
            <a:off x="4800600" y="3371850"/>
            <a:ext cx="0" cy="3429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CO" sz="1350" dirty="0"/>
          </a:p>
        </p:txBody>
      </p:sp>
      <p:sp>
        <p:nvSpPr>
          <p:cNvPr id="73737" name="Rectangle 9"/>
          <p:cNvSpPr>
            <a:spLocks noChangeArrowheads="1"/>
          </p:cNvSpPr>
          <p:nvPr/>
        </p:nvSpPr>
        <p:spPr bwMode="auto">
          <a:xfrm>
            <a:off x="2133600" y="3714750"/>
            <a:ext cx="2286000" cy="28575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_tradnl" altLang="es-CO" sz="1200" b="1" dirty="0">
                <a:solidFill>
                  <a:schemeClr val="bg1"/>
                </a:solidFill>
                <a:latin typeface="+mn-lt"/>
              </a:rPr>
              <a:t>INVESTIGACIÒN</a:t>
            </a:r>
            <a:endParaRPr lang="es-ES" altLang="es-CO" sz="1200" b="1" dirty="0">
              <a:solidFill>
                <a:schemeClr val="bg1"/>
              </a:solidFill>
              <a:latin typeface="+mn-lt"/>
            </a:endParaRPr>
          </a:p>
        </p:txBody>
      </p:sp>
      <p:sp>
        <p:nvSpPr>
          <p:cNvPr id="73738" name="Rectangle 10"/>
          <p:cNvSpPr>
            <a:spLocks noChangeArrowheads="1"/>
          </p:cNvSpPr>
          <p:nvPr/>
        </p:nvSpPr>
        <p:spPr bwMode="auto">
          <a:xfrm>
            <a:off x="2133600" y="2628900"/>
            <a:ext cx="2286000" cy="457200"/>
          </a:xfrm>
          <a:prstGeom prst="rect">
            <a:avLst/>
          </a:prstGeom>
          <a:solidFill>
            <a:srgbClr val="C0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_tradnl" altLang="es-CO" sz="1350" b="1" dirty="0">
                <a:solidFill>
                  <a:schemeClr val="bg1"/>
                </a:solidFill>
                <a:latin typeface="+mn-lt"/>
              </a:rPr>
              <a:t>INVESTIGACIÒN</a:t>
            </a:r>
          </a:p>
          <a:p>
            <a:pPr algn="ctr">
              <a:spcBef>
                <a:spcPct val="0"/>
              </a:spcBef>
              <a:buClrTx/>
              <a:buSzTx/>
              <a:buFontTx/>
              <a:buNone/>
            </a:pPr>
            <a:r>
              <a:rPr lang="es-ES_tradnl" altLang="es-CO" sz="1350" b="1" dirty="0">
                <a:solidFill>
                  <a:schemeClr val="bg1"/>
                </a:solidFill>
                <a:latin typeface="+mn-lt"/>
              </a:rPr>
              <a:t>FISCALIZACIÓN</a:t>
            </a:r>
            <a:endParaRPr lang="es-ES" altLang="es-CO" sz="1350" b="1" dirty="0">
              <a:solidFill>
                <a:schemeClr val="bg1"/>
              </a:solidFill>
              <a:latin typeface="+mn-lt"/>
            </a:endParaRPr>
          </a:p>
        </p:txBody>
      </p:sp>
      <p:sp>
        <p:nvSpPr>
          <p:cNvPr id="73739" name="Rectangle 11"/>
          <p:cNvSpPr>
            <a:spLocks noChangeArrowheads="1"/>
          </p:cNvSpPr>
          <p:nvPr/>
        </p:nvSpPr>
        <p:spPr bwMode="auto">
          <a:xfrm>
            <a:off x="5257800" y="2571750"/>
            <a:ext cx="2286000" cy="45720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_tradnl" altLang="es-CO" sz="1350" b="1" dirty="0">
                <a:solidFill>
                  <a:schemeClr val="bg1"/>
                </a:solidFill>
                <a:latin typeface="+mn-lt"/>
              </a:rPr>
              <a:t>DETERMINACIÓN</a:t>
            </a:r>
          </a:p>
          <a:p>
            <a:pPr algn="ctr">
              <a:spcBef>
                <a:spcPct val="0"/>
              </a:spcBef>
              <a:buClrTx/>
              <a:buSzTx/>
              <a:buFontTx/>
              <a:buNone/>
            </a:pPr>
            <a:r>
              <a:rPr lang="es-ES_tradnl" altLang="es-CO" sz="1350" b="1" dirty="0">
                <a:solidFill>
                  <a:schemeClr val="bg1"/>
                </a:solidFill>
                <a:latin typeface="+mn-lt"/>
              </a:rPr>
              <a:t> LIQUIDACIÒN</a:t>
            </a:r>
            <a:endParaRPr lang="es-ES" altLang="es-CO" sz="1350" b="1" dirty="0">
              <a:solidFill>
                <a:schemeClr val="bg1"/>
              </a:solidFill>
              <a:latin typeface="+mn-lt"/>
            </a:endParaRPr>
          </a:p>
        </p:txBody>
      </p:sp>
      <p:sp>
        <p:nvSpPr>
          <p:cNvPr id="73740" name="Rectangle 12"/>
          <p:cNvSpPr>
            <a:spLocks noChangeArrowheads="1"/>
          </p:cNvSpPr>
          <p:nvPr/>
        </p:nvSpPr>
        <p:spPr bwMode="auto">
          <a:xfrm>
            <a:off x="8077200" y="2571750"/>
            <a:ext cx="2286000" cy="45720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_tradnl" altLang="es-CO" sz="1350" b="1" dirty="0">
                <a:solidFill>
                  <a:schemeClr val="bg1"/>
                </a:solidFill>
                <a:latin typeface="+mn-lt"/>
              </a:rPr>
              <a:t>DISCUSIÓN</a:t>
            </a:r>
          </a:p>
          <a:p>
            <a:pPr algn="ctr">
              <a:spcBef>
                <a:spcPct val="0"/>
              </a:spcBef>
              <a:buClrTx/>
              <a:buSzTx/>
              <a:buFontTx/>
              <a:buNone/>
            </a:pPr>
            <a:r>
              <a:rPr lang="es-ES_tradnl" altLang="es-CO" sz="1350" b="1" dirty="0">
                <a:solidFill>
                  <a:schemeClr val="bg1"/>
                </a:solidFill>
                <a:latin typeface="+mn-lt"/>
              </a:rPr>
              <a:t>JURIDICA</a:t>
            </a:r>
            <a:endParaRPr lang="es-ES" altLang="es-CO" sz="1350" b="1" dirty="0">
              <a:solidFill>
                <a:schemeClr val="bg1"/>
              </a:solidFill>
              <a:latin typeface="+mn-lt"/>
            </a:endParaRPr>
          </a:p>
        </p:txBody>
      </p:sp>
      <p:sp>
        <p:nvSpPr>
          <p:cNvPr id="73742" name="Rectangle 14"/>
          <p:cNvSpPr>
            <a:spLocks noChangeArrowheads="1"/>
          </p:cNvSpPr>
          <p:nvPr/>
        </p:nvSpPr>
        <p:spPr bwMode="auto">
          <a:xfrm>
            <a:off x="2133600" y="5257800"/>
            <a:ext cx="2286000" cy="40005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 altLang="es-CO" sz="1200" b="1" dirty="0" smtClean="0">
                <a:solidFill>
                  <a:schemeClr val="bg1"/>
                </a:solidFill>
                <a:latin typeface="+mn-lt"/>
              </a:rPr>
              <a:t>PRPUESTA DE DETERMINACIÓ </a:t>
            </a:r>
          </a:p>
          <a:p>
            <a:pPr algn="ctr">
              <a:spcBef>
                <a:spcPct val="0"/>
              </a:spcBef>
              <a:buClrTx/>
              <a:buSzTx/>
              <a:buFontTx/>
              <a:buNone/>
            </a:pPr>
            <a:r>
              <a:rPr lang="es-ES" altLang="es-CO" sz="1200" b="1" dirty="0" smtClean="0">
                <a:solidFill>
                  <a:schemeClr val="bg1"/>
                </a:solidFill>
                <a:latin typeface="+mn-lt"/>
              </a:rPr>
              <a:t>DE IMPUESTO O SANCIÓN </a:t>
            </a:r>
            <a:endParaRPr lang="es-ES" altLang="es-CO" sz="1200" b="1" dirty="0">
              <a:solidFill>
                <a:schemeClr val="bg1"/>
              </a:solidFill>
              <a:latin typeface="+mn-lt"/>
            </a:endParaRPr>
          </a:p>
        </p:txBody>
      </p:sp>
      <p:sp>
        <p:nvSpPr>
          <p:cNvPr id="73743" name="Rectangle 15"/>
          <p:cNvSpPr>
            <a:spLocks noChangeArrowheads="1"/>
          </p:cNvSpPr>
          <p:nvPr/>
        </p:nvSpPr>
        <p:spPr bwMode="auto">
          <a:xfrm>
            <a:off x="5105400" y="3714749"/>
            <a:ext cx="2438400" cy="342901"/>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_tradnl" altLang="es-CO" sz="1050" b="1" dirty="0">
                <a:solidFill>
                  <a:schemeClr val="bg1"/>
                </a:solidFill>
                <a:latin typeface="+mn-lt"/>
              </a:rPr>
              <a:t>EVALUACIÒN </a:t>
            </a:r>
            <a:r>
              <a:rPr lang="es-ES_tradnl" altLang="es-CO" sz="1050" b="1" dirty="0" smtClean="0">
                <a:solidFill>
                  <a:schemeClr val="bg1"/>
                </a:solidFill>
                <a:latin typeface="+mn-lt"/>
              </a:rPr>
              <a:t>DE LA  PROPUESTA </a:t>
            </a:r>
            <a:endParaRPr lang="es-ES_tradnl" altLang="es-CO" sz="1050" b="1" dirty="0">
              <a:solidFill>
                <a:schemeClr val="bg1"/>
              </a:solidFill>
              <a:latin typeface="+mn-lt"/>
            </a:endParaRPr>
          </a:p>
        </p:txBody>
      </p:sp>
      <p:sp>
        <p:nvSpPr>
          <p:cNvPr id="73746" name="Rectangle 18"/>
          <p:cNvSpPr>
            <a:spLocks noChangeArrowheads="1"/>
          </p:cNvSpPr>
          <p:nvPr/>
        </p:nvSpPr>
        <p:spPr bwMode="auto">
          <a:xfrm>
            <a:off x="7924800" y="5319713"/>
            <a:ext cx="2209800" cy="34290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_tradnl" altLang="es-CO" sz="1200" b="1" dirty="0">
                <a:solidFill>
                  <a:schemeClr val="bg1"/>
                </a:solidFill>
                <a:latin typeface="+mn-lt"/>
              </a:rPr>
              <a:t>RECURSO DE</a:t>
            </a:r>
          </a:p>
          <a:p>
            <a:pPr algn="ctr">
              <a:spcBef>
                <a:spcPct val="0"/>
              </a:spcBef>
              <a:buClrTx/>
              <a:buSzTx/>
              <a:buFontTx/>
              <a:buNone/>
            </a:pPr>
            <a:r>
              <a:rPr lang="es-ES_tradnl" altLang="es-CO" sz="1200" b="1" dirty="0">
                <a:solidFill>
                  <a:schemeClr val="bg1"/>
                </a:solidFill>
                <a:latin typeface="+mn-lt"/>
              </a:rPr>
              <a:t>RECONSIDERACIÓN</a:t>
            </a:r>
            <a:endParaRPr lang="es-ES" altLang="es-CO" sz="1200" b="1" dirty="0">
              <a:solidFill>
                <a:schemeClr val="bg1"/>
              </a:solidFill>
              <a:latin typeface="+mn-lt"/>
            </a:endParaRPr>
          </a:p>
        </p:txBody>
      </p:sp>
      <p:sp>
        <p:nvSpPr>
          <p:cNvPr id="73749" name="Rectangle 21"/>
          <p:cNvSpPr>
            <a:spLocks noChangeArrowheads="1"/>
          </p:cNvSpPr>
          <p:nvPr/>
        </p:nvSpPr>
        <p:spPr bwMode="auto">
          <a:xfrm>
            <a:off x="5105400" y="5372100"/>
            <a:ext cx="2438400" cy="34290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_tradnl" altLang="es-CO" sz="1200" b="1" dirty="0" smtClean="0">
                <a:solidFill>
                  <a:schemeClr val="bg1"/>
                </a:solidFill>
                <a:latin typeface="+mn-lt"/>
              </a:rPr>
              <a:t>ACTO DE DETREMINACIÓN </a:t>
            </a:r>
          </a:p>
          <a:p>
            <a:pPr algn="ctr">
              <a:spcBef>
                <a:spcPct val="0"/>
              </a:spcBef>
              <a:buClrTx/>
              <a:buSzTx/>
              <a:buFontTx/>
              <a:buNone/>
            </a:pPr>
            <a:r>
              <a:rPr lang="es-ES_tradnl" altLang="es-CO" sz="1200" b="1" dirty="0" smtClean="0">
                <a:solidFill>
                  <a:schemeClr val="bg1"/>
                </a:solidFill>
                <a:latin typeface="+mn-lt"/>
              </a:rPr>
              <a:t>DE IMPUIESTO O SANCIÓN</a:t>
            </a:r>
            <a:endParaRPr lang="es-ES" altLang="es-CO" sz="1200" dirty="0">
              <a:solidFill>
                <a:schemeClr val="bg1"/>
              </a:solidFill>
              <a:latin typeface="+mn-lt"/>
            </a:endParaRPr>
          </a:p>
        </p:txBody>
      </p:sp>
      <p:sp>
        <p:nvSpPr>
          <p:cNvPr id="26" name="Título 1"/>
          <p:cNvSpPr txBox="1">
            <a:spLocks/>
          </p:cNvSpPr>
          <p:nvPr/>
        </p:nvSpPr>
        <p:spPr>
          <a:xfrm>
            <a:off x="357051" y="948097"/>
            <a:ext cx="11225349" cy="410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27" name="Rectángulo redondeado 26"/>
          <p:cNvSpPr/>
          <p:nvPr/>
        </p:nvSpPr>
        <p:spPr>
          <a:xfrm>
            <a:off x="461727" y="1457608"/>
            <a:ext cx="3992578" cy="497941"/>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ltLang="es-CO" b="1" dirty="0" smtClean="0">
              <a:solidFill>
                <a:schemeClr val="bg1"/>
              </a:solidFill>
              <a:latin typeface="Arial Narrow" panose="020B0606020202030204" pitchFamily="34" charset="0"/>
            </a:endParaRPr>
          </a:p>
          <a:p>
            <a:r>
              <a:rPr lang="es-ES" altLang="es-CO" b="1" dirty="0" smtClean="0">
                <a:solidFill>
                  <a:schemeClr val="bg1"/>
                </a:solidFill>
                <a:latin typeface="Arial Narrow" panose="020B0606020202030204" pitchFamily="34" charset="0"/>
              </a:rPr>
              <a:t>Competencia </a:t>
            </a:r>
            <a:r>
              <a:rPr lang="es-ES" altLang="es-CO" b="1" dirty="0">
                <a:solidFill>
                  <a:schemeClr val="bg1"/>
                </a:solidFill>
                <a:latin typeface="Arial Narrow" panose="020B0606020202030204" pitchFamily="34" charset="0"/>
              </a:rPr>
              <a:t>para resolver los recursos:</a:t>
            </a:r>
          </a:p>
          <a:p>
            <a:pPr algn="ctr"/>
            <a:endParaRPr lang="es-CO" dirty="0">
              <a:solidFill>
                <a:schemeClr val="bg1"/>
              </a:solidFill>
            </a:endParaRPr>
          </a:p>
        </p:txBody>
      </p:sp>
      <p:sp>
        <p:nvSpPr>
          <p:cNvPr id="28" name="Rectangle 9"/>
          <p:cNvSpPr>
            <a:spLocks noChangeArrowheads="1"/>
          </p:cNvSpPr>
          <p:nvPr/>
        </p:nvSpPr>
        <p:spPr bwMode="auto">
          <a:xfrm>
            <a:off x="2041559" y="4437516"/>
            <a:ext cx="2286000" cy="28575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 altLang="es-CO" sz="1200" b="1" dirty="0" smtClean="0">
                <a:solidFill>
                  <a:schemeClr val="bg1"/>
                </a:solidFill>
                <a:latin typeface="+mn-lt"/>
              </a:rPr>
              <a:t>PRUEBAS </a:t>
            </a:r>
            <a:endParaRPr lang="es-ES" altLang="es-CO" sz="1200" b="1" dirty="0">
              <a:solidFill>
                <a:schemeClr val="bg1"/>
              </a:solidFill>
              <a:latin typeface="+mn-lt"/>
            </a:endParaRPr>
          </a:p>
        </p:txBody>
      </p:sp>
      <p:sp>
        <p:nvSpPr>
          <p:cNvPr id="29" name="Rectangle 18"/>
          <p:cNvSpPr>
            <a:spLocks noChangeArrowheads="1"/>
          </p:cNvSpPr>
          <p:nvPr/>
        </p:nvSpPr>
        <p:spPr bwMode="auto">
          <a:xfrm>
            <a:off x="8068147" y="4376648"/>
            <a:ext cx="2209800" cy="342900"/>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 altLang="es-CO" sz="1200" b="1" dirty="0" smtClean="0">
                <a:solidFill>
                  <a:schemeClr val="bg1"/>
                </a:solidFill>
                <a:latin typeface="+mn-lt"/>
              </a:rPr>
              <a:t>LIQUIDACIONES OFICIALES </a:t>
            </a:r>
          </a:p>
          <a:p>
            <a:pPr algn="ctr">
              <a:spcBef>
                <a:spcPct val="0"/>
              </a:spcBef>
              <a:buClrTx/>
              <a:buSzTx/>
              <a:buFontTx/>
              <a:buNone/>
            </a:pPr>
            <a:r>
              <a:rPr lang="es-ES" altLang="es-CO" sz="1200" b="1" dirty="0" smtClean="0">
                <a:solidFill>
                  <a:schemeClr val="bg1"/>
                </a:solidFill>
                <a:latin typeface="+mn-lt"/>
              </a:rPr>
              <a:t>RESOLUCIÓN SANCIÓN </a:t>
            </a:r>
            <a:endParaRPr lang="es-ES" altLang="es-CO" sz="1200" b="1" dirty="0">
              <a:solidFill>
                <a:schemeClr val="bg1"/>
              </a:solidFill>
              <a:latin typeface="+mn-lt"/>
            </a:endParaRPr>
          </a:p>
        </p:txBody>
      </p:sp>
      <p:sp>
        <p:nvSpPr>
          <p:cNvPr id="30" name="Rectangle 18"/>
          <p:cNvSpPr>
            <a:spLocks noChangeArrowheads="1"/>
          </p:cNvSpPr>
          <p:nvPr/>
        </p:nvSpPr>
        <p:spPr bwMode="auto">
          <a:xfrm>
            <a:off x="10592554" y="4264182"/>
            <a:ext cx="837446" cy="1393668"/>
          </a:xfrm>
          <a:prstGeom prst="rect">
            <a:avLst/>
          </a:prstGeom>
          <a:solidFill>
            <a:srgbClr val="CC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sp3d>
        </p:spPr>
        <p:txBody>
          <a:bodyPr wrap="none" anchor="ctr">
            <a:flatTx/>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s-ES" altLang="es-CO" sz="1200" b="1" dirty="0" smtClean="0">
                <a:solidFill>
                  <a:schemeClr val="bg1"/>
                </a:solidFill>
                <a:latin typeface="+mn-lt"/>
              </a:rPr>
              <a:t>NIVEL: </a:t>
            </a:r>
          </a:p>
          <a:p>
            <a:pPr algn="ctr">
              <a:spcBef>
                <a:spcPct val="0"/>
              </a:spcBef>
              <a:buClrTx/>
              <a:buSzTx/>
              <a:buFontTx/>
              <a:buNone/>
            </a:pPr>
            <a:endParaRPr lang="es-ES" altLang="es-CO" sz="1200" b="1" dirty="0" smtClean="0">
              <a:solidFill>
                <a:schemeClr val="bg1"/>
              </a:solidFill>
              <a:latin typeface="+mn-lt"/>
            </a:endParaRPr>
          </a:p>
          <a:p>
            <a:pPr marL="171450" indent="-171450">
              <a:spcBef>
                <a:spcPct val="0"/>
              </a:spcBef>
              <a:buClrTx/>
              <a:buSzTx/>
              <a:buFont typeface="Wingdings" panose="05000000000000000000" pitchFamily="2" charset="2"/>
              <a:buChar char="ü"/>
            </a:pPr>
            <a:r>
              <a:rPr lang="es-ES" altLang="es-CO" sz="1200" b="1" dirty="0" smtClean="0">
                <a:solidFill>
                  <a:schemeClr val="bg1"/>
                </a:solidFill>
                <a:latin typeface="+mn-lt"/>
              </a:rPr>
              <a:t>CENTARL </a:t>
            </a:r>
          </a:p>
          <a:p>
            <a:pPr marL="171450" indent="-171450">
              <a:spcBef>
                <a:spcPct val="0"/>
              </a:spcBef>
              <a:buClrTx/>
              <a:buSzTx/>
              <a:buFont typeface="Wingdings" panose="05000000000000000000" pitchFamily="2" charset="2"/>
              <a:buChar char="ü"/>
            </a:pPr>
            <a:r>
              <a:rPr lang="es-ES" altLang="es-CO" sz="1200" b="1" dirty="0" smtClean="0">
                <a:solidFill>
                  <a:schemeClr val="bg1"/>
                </a:solidFill>
                <a:latin typeface="+mn-lt"/>
              </a:rPr>
              <a:t>LOCAL  </a:t>
            </a:r>
          </a:p>
          <a:p>
            <a:pPr algn="ctr">
              <a:spcBef>
                <a:spcPct val="0"/>
              </a:spcBef>
              <a:buClrTx/>
              <a:buSzTx/>
              <a:buFontTx/>
              <a:buNone/>
            </a:pPr>
            <a:endParaRPr lang="es-ES" altLang="es-CO" sz="1200" b="1" dirty="0">
              <a:solidFill>
                <a:schemeClr val="bg1"/>
              </a:solidFill>
              <a:latin typeface="+mn-lt"/>
            </a:endParaRPr>
          </a:p>
          <a:p>
            <a:pPr algn="ctr">
              <a:spcBef>
                <a:spcPct val="0"/>
              </a:spcBef>
              <a:buClrTx/>
              <a:buSzTx/>
              <a:buFontTx/>
              <a:buNone/>
            </a:pPr>
            <a:endParaRPr lang="es-ES" altLang="es-CO" sz="1200" b="1" dirty="0">
              <a:solidFill>
                <a:schemeClr val="bg1"/>
              </a:solidFill>
              <a:latin typeface="+mn-lt"/>
            </a:endParaRPr>
          </a:p>
        </p:txBody>
      </p:sp>
      <p:cxnSp>
        <p:nvCxnSpPr>
          <p:cNvPr id="4" name="Conector angular 3"/>
          <p:cNvCxnSpPr/>
          <p:nvPr/>
        </p:nvCxnSpPr>
        <p:spPr>
          <a:xfrm rot="5400000" flipH="1" flipV="1">
            <a:off x="4482597" y="4398852"/>
            <a:ext cx="1093206" cy="624690"/>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Conector angular 5"/>
          <p:cNvCxnSpPr/>
          <p:nvPr/>
        </p:nvCxnSpPr>
        <p:spPr>
          <a:xfrm flipV="1">
            <a:off x="7206558" y="4553893"/>
            <a:ext cx="718242" cy="588475"/>
          </a:xfrm>
          <a:prstGeom prst="bentConnector3">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06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66161" y="426204"/>
            <a:ext cx="8268161" cy="1077218"/>
          </a:xfrm>
          <a:prstGeom prst="rect">
            <a:avLst/>
          </a:prstGeom>
          <a:noFill/>
        </p:spPr>
        <p:txBody>
          <a:bodyPr wrap="none" rtlCol="0">
            <a:spAutoFit/>
          </a:bodyPr>
          <a:lstStyle/>
          <a:p>
            <a:pPr algn="r" eaLnBrk="0" hangingPunct="0">
              <a:defRPr/>
            </a:pPr>
            <a:r>
              <a:rPr lang="es-CO" sz="3200" b="1" dirty="0">
                <a:solidFill>
                  <a:schemeClr val="tx1">
                    <a:lumMod val="95000"/>
                    <a:lumOff val="5000"/>
                  </a:schemeClr>
                </a:solidFill>
                <a:effectLst>
                  <a:outerShdw blurRad="38100" dist="38100" dir="2700000" algn="tl">
                    <a:srgbClr val="000000">
                      <a:alpha val="43137"/>
                    </a:srgbClr>
                  </a:outerShdw>
                </a:effectLst>
              </a:rPr>
              <a:t>CONTRATOS DE COLABORACIÓN </a:t>
            </a:r>
            <a:r>
              <a:rPr lang="es-CO" sz="3200" b="1" dirty="0" smtClean="0">
                <a:solidFill>
                  <a:schemeClr val="tx1">
                    <a:lumMod val="95000"/>
                    <a:lumOff val="5000"/>
                  </a:schemeClr>
                </a:solidFill>
                <a:effectLst>
                  <a:outerShdw blurRad="38100" dist="38100" dir="2700000" algn="tl">
                    <a:srgbClr val="000000">
                      <a:alpha val="43137"/>
                    </a:srgbClr>
                  </a:outerShdw>
                </a:effectLst>
              </a:rPr>
              <a:t>EMPRESARIAL </a:t>
            </a:r>
          </a:p>
          <a:p>
            <a:pPr algn="ctr" eaLnBrk="0" hangingPunct="0">
              <a:defRPr/>
            </a:pPr>
            <a:r>
              <a:rPr lang="es-CO" sz="3200" b="1" dirty="0" smtClean="0">
                <a:solidFill>
                  <a:schemeClr val="tx1">
                    <a:lumMod val="95000"/>
                    <a:lumOff val="5000"/>
                  </a:schemeClr>
                </a:solidFill>
                <a:effectLst>
                  <a:outerShdw blurRad="38100" dist="38100" dir="2700000" algn="tl">
                    <a:srgbClr val="000000">
                      <a:alpha val="43137"/>
                    </a:srgbClr>
                  </a:outerShdw>
                </a:effectLst>
              </a:rPr>
              <a:t>(Art 18 ET)</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6" name="CuadroTexto 5"/>
          <p:cNvSpPr txBox="1"/>
          <p:nvPr/>
        </p:nvSpPr>
        <p:spPr>
          <a:xfrm>
            <a:off x="1358153" y="1821375"/>
            <a:ext cx="4563676" cy="1785104"/>
          </a:xfrm>
          <a:prstGeom prst="rect">
            <a:avLst/>
          </a:prstGeom>
          <a:noFill/>
        </p:spPr>
        <p:txBody>
          <a:bodyPr wrap="square" rtlCol="0">
            <a:spAutoFit/>
          </a:bodyPr>
          <a:lstStyle/>
          <a:p>
            <a:pPr marL="285750" indent="-285750" algn="just">
              <a:buFont typeface="Arial" panose="020B0604020202020204" pitchFamily="34" charset="0"/>
              <a:buChar char="•"/>
            </a:pPr>
            <a:r>
              <a:rPr lang="es-CO" sz="2200" dirty="0" smtClean="0"/>
              <a:t>Se deben declarar de manera independiente los activos, pasivos, ingresos costos y deducciones según su participación.</a:t>
            </a:r>
          </a:p>
          <a:p>
            <a:pPr algn="just"/>
            <a:endParaRPr lang="es-CO" sz="2200" dirty="0"/>
          </a:p>
        </p:txBody>
      </p:sp>
      <p:sp>
        <p:nvSpPr>
          <p:cNvPr id="7" name="Rectángulo 6"/>
          <p:cNvSpPr/>
          <p:nvPr/>
        </p:nvSpPr>
        <p:spPr>
          <a:xfrm>
            <a:off x="6329082" y="1821375"/>
            <a:ext cx="4426004" cy="1785104"/>
          </a:xfrm>
          <a:prstGeom prst="rect">
            <a:avLst/>
          </a:prstGeom>
        </p:spPr>
        <p:txBody>
          <a:bodyPr wrap="square">
            <a:spAutoFit/>
          </a:bodyPr>
          <a:lstStyle/>
          <a:p>
            <a:pPr marL="285750" indent="-285750" algn="just">
              <a:buFont typeface="Arial" panose="020B0604020202020204" pitchFamily="34" charset="0"/>
              <a:buChar char="•"/>
            </a:pPr>
            <a:r>
              <a:rPr lang="es-CO" sz="2200" dirty="0" smtClean="0"/>
              <a:t>Las partes deberán llevar un registro sobre las actividades desarrolladas que permita verificar ingresos costos y gastos incurridos.</a:t>
            </a:r>
          </a:p>
        </p:txBody>
      </p:sp>
      <p:sp>
        <p:nvSpPr>
          <p:cNvPr id="8" name="Rectángulo 7"/>
          <p:cNvSpPr/>
          <p:nvPr/>
        </p:nvSpPr>
        <p:spPr>
          <a:xfrm>
            <a:off x="1358153" y="3995083"/>
            <a:ext cx="4563676" cy="1446550"/>
          </a:xfrm>
          <a:prstGeom prst="rect">
            <a:avLst/>
          </a:prstGeom>
        </p:spPr>
        <p:txBody>
          <a:bodyPr wrap="square">
            <a:spAutoFit/>
          </a:bodyPr>
          <a:lstStyle/>
          <a:p>
            <a:pPr marL="285750" indent="-285750" algn="just">
              <a:buFont typeface="Arial" panose="020B0604020202020204" pitchFamily="34" charset="0"/>
              <a:buChar char="•"/>
            </a:pPr>
            <a:r>
              <a:rPr lang="es-CO" sz="2200" dirty="0" smtClean="0"/>
              <a:t>Relaciones comerciales que tengan un rendimiento garantizado se tratarán como partes independientes</a:t>
            </a:r>
          </a:p>
        </p:txBody>
      </p:sp>
      <p:sp>
        <p:nvSpPr>
          <p:cNvPr id="9" name="Rectángulo 8"/>
          <p:cNvSpPr/>
          <p:nvPr/>
        </p:nvSpPr>
        <p:spPr>
          <a:xfrm>
            <a:off x="6329082" y="4001376"/>
            <a:ext cx="4426004" cy="1107996"/>
          </a:xfrm>
          <a:prstGeom prst="rect">
            <a:avLst/>
          </a:prstGeom>
        </p:spPr>
        <p:txBody>
          <a:bodyPr wrap="square">
            <a:spAutoFit/>
          </a:bodyPr>
          <a:lstStyle/>
          <a:p>
            <a:pPr marL="285750" indent="-285750" algn="just">
              <a:buFont typeface="Arial" panose="020B0604020202020204" pitchFamily="34" charset="0"/>
              <a:buChar char="•"/>
            </a:pPr>
            <a:r>
              <a:rPr lang="es-CO" sz="2200" dirty="0" smtClean="0"/>
              <a:t>Contabilidad con base en los nuevos marcos técnicos normativos</a:t>
            </a:r>
            <a:endParaRPr lang="es-CO" sz="2200" dirty="0"/>
          </a:p>
        </p:txBody>
      </p:sp>
      <p:cxnSp>
        <p:nvCxnSpPr>
          <p:cNvPr id="3" name="Conector recto 2"/>
          <p:cNvCxnSpPr/>
          <p:nvPr/>
        </p:nvCxnSpPr>
        <p:spPr>
          <a:xfrm>
            <a:off x="6104965" y="1821375"/>
            <a:ext cx="0" cy="3933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143000" y="3606479"/>
            <a:ext cx="98701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4930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5983" name="Group 31"/>
          <p:cNvGraphicFramePr>
            <a:graphicFrameLocks noGrp="1"/>
          </p:cNvGraphicFramePr>
          <p:nvPr>
            <p:ph sz="half" idx="2"/>
            <p:extLst/>
          </p:nvPr>
        </p:nvGraphicFramePr>
        <p:xfrm>
          <a:off x="325925" y="2154730"/>
          <a:ext cx="11380206" cy="4300432"/>
        </p:xfrm>
        <a:graphic>
          <a:graphicData uri="http://schemas.openxmlformats.org/drawingml/2006/table">
            <a:tbl>
              <a:tblPr/>
              <a:tblGrid>
                <a:gridCol w="4925085">
                  <a:extLst>
                    <a:ext uri="{9D8B030D-6E8A-4147-A177-3AD203B41FA5}">
                      <a16:colId xmlns:a16="http://schemas.microsoft.com/office/drawing/2014/main" val="20000"/>
                    </a:ext>
                  </a:extLst>
                </a:gridCol>
                <a:gridCol w="6455121">
                  <a:extLst>
                    <a:ext uri="{9D8B030D-6E8A-4147-A177-3AD203B41FA5}">
                      <a16:colId xmlns:a16="http://schemas.microsoft.com/office/drawing/2014/main" val="20001"/>
                    </a:ext>
                  </a:extLst>
                </a:gridCol>
              </a:tblGrid>
              <a:tr h="398347">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CUANTÍA DEL ACTO</a:t>
                      </a:r>
                      <a:r>
                        <a:rPr kumimoji="0" lang="es-ES" altLang="es-CO" sz="1800" b="1" i="0" u="none" strike="noStrike" cap="none" normalizeH="0" baseline="0" dirty="0" smtClean="0">
                          <a:ln>
                            <a:noFill/>
                          </a:ln>
                          <a:solidFill>
                            <a:srgbClr val="000099"/>
                          </a:solidFill>
                          <a:effectLst/>
                          <a:latin typeface="Arial Narrow" panose="020B0606020202030204" pitchFamily="34" charset="0"/>
                        </a:rPr>
                        <a:t>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COMPETENCIA PARA RESOLVER EL  RECURSO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566705">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Inferior a:  2.000 UVT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($ 63.718.000)</a:t>
                      </a:r>
                      <a:r>
                        <a:rPr kumimoji="0" lang="es-ES" altLang="es-CO" sz="1800" b="1" i="0" u="none" strike="noStrike" cap="none" normalizeH="0" baseline="0" dirty="0" smtClean="0">
                          <a:ln>
                            <a:noFill/>
                          </a:ln>
                          <a:solidFill>
                            <a:srgbClr val="000099"/>
                          </a:solidFill>
                          <a:effectLst/>
                          <a:latin typeface="Arial Narrow" panose="020B0606020202030204" pitchFamily="34" charset="0"/>
                        </a:rPr>
                        <a:t>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Funcionarios y dependencias de la DIAN del Nivel Seccional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que profirió el acto recurrido</a:t>
                      </a:r>
                      <a:r>
                        <a:rPr kumimoji="0" lang="es-ES" altLang="es-CO" sz="1800" b="1" i="0" u="none" strike="noStrike" cap="none" normalizeH="0" baseline="0" dirty="0" smtClean="0">
                          <a:ln>
                            <a:noFill/>
                          </a:ln>
                          <a:solidFill>
                            <a:srgbClr val="000099"/>
                          </a:solidFill>
                          <a:effectLst/>
                          <a:latin typeface="Arial Narrow" panose="020B0606020202030204" pitchFamily="34" charset="0"/>
                        </a:rPr>
                        <a:t>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566705">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Superior  a: 2.000 UVT - Inferior a:  20.000 UVT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                                                           $637.180.000</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Funcionarios y dependencias de la DIAN de la capital del Departamento en el que esté ubicada la Administración que profirió el acto recurrido</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566705">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Superior  a:  20.000 UVT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$637.180.000</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altLang="es-CO" sz="1800" b="1" i="0" u="none" strike="noStrike" cap="none" normalizeH="0" baseline="0" dirty="0" smtClean="0">
                          <a:ln>
                            <a:noFill/>
                          </a:ln>
                          <a:solidFill>
                            <a:schemeClr val="tx1"/>
                          </a:solidFill>
                          <a:effectLst/>
                          <a:latin typeface="Arial Narrow" panose="020B0606020202030204" pitchFamily="34" charset="0"/>
                        </a:rPr>
                        <a:t>Funcionarios y dependencias del Nivel Central de la DIAN.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1591317">
                <a:tc gridSpan="2">
                  <a:txBody>
                    <a:bodyPr/>
                    <a:lstStyle>
                      <a:lvl1pPr eaLnBrk="0" hangingPunct="0">
                        <a:spcBef>
                          <a:spcPct val="20000"/>
                        </a:spcBef>
                        <a:defRPr sz="2800">
                          <a:solidFill>
                            <a:schemeClr val="tx1"/>
                          </a:solidFill>
                          <a:latin typeface="Arial Narrow" panose="020B0606020202030204" pitchFamily="34" charset="0"/>
                        </a:defRPr>
                      </a:lvl1pPr>
                      <a:lvl2pPr marL="742950" indent="-285750" eaLnBrk="0" hangingPunct="0">
                        <a:spcBef>
                          <a:spcPct val="20000"/>
                        </a:spcBef>
                        <a:defRPr sz="2400">
                          <a:solidFill>
                            <a:schemeClr val="tx1"/>
                          </a:solidFill>
                          <a:latin typeface="Arial Narrow" panose="020B0606020202030204" pitchFamily="34" charset="0"/>
                        </a:defRPr>
                      </a:lvl2pPr>
                      <a:lvl3pPr marL="1143000" indent="-228600" eaLnBrk="0" hangingPunct="0">
                        <a:spcBef>
                          <a:spcPct val="20000"/>
                        </a:spcBef>
                        <a:defRPr sz="2000">
                          <a:solidFill>
                            <a:schemeClr val="tx1"/>
                          </a:solidFill>
                          <a:latin typeface="Arial Narrow" panose="020B0606020202030204" pitchFamily="34" charset="0"/>
                        </a:defRPr>
                      </a:lvl3pPr>
                      <a:lvl4pPr marL="1600200" indent="-228600" eaLnBrk="0" hangingPunct="0">
                        <a:spcBef>
                          <a:spcPct val="20000"/>
                        </a:spcBef>
                        <a:defRPr>
                          <a:solidFill>
                            <a:schemeClr val="tx1"/>
                          </a:solidFill>
                          <a:latin typeface="Arial Narrow" panose="020B0606020202030204" pitchFamily="34" charset="0"/>
                        </a:defRPr>
                      </a:lvl4pPr>
                      <a:lvl5pPr marL="2057400" indent="-228600" eaLnBrk="0" hangingPunct="0">
                        <a:spcBef>
                          <a:spcPct val="20000"/>
                        </a:spcBef>
                        <a:defRPr>
                          <a:solidFill>
                            <a:schemeClr val="tx1"/>
                          </a:solidFill>
                          <a:latin typeface="Arial Narrow" panose="020B0606020202030204" pitchFamily="34" charset="0"/>
                        </a:defRPr>
                      </a:lvl5pPr>
                      <a:lvl6pPr marL="2514600" indent="-228600" eaLnBrk="0" fontAlgn="base" hangingPunct="0">
                        <a:spcBef>
                          <a:spcPct val="20000"/>
                        </a:spcBef>
                        <a:spcAft>
                          <a:spcPct val="0"/>
                        </a:spcAft>
                        <a:defRPr>
                          <a:solidFill>
                            <a:schemeClr val="tx1"/>
                          </a:solidFill>
                          <a:latin typeface="Arial Narrow" panose="020B0606020202030204" pitchFamily="34" charset="0"/>
                        </a:defRPr>
                      </a:lvl6pPr>
                      <a:lvl7pPr marL="2971800" indent="-228600" eaLnBrk="0" fontAlgn="base" hangingPunct="0">
                        <a:spcBef>
                          <a:spcPct val="20000"/>
                        </a:spcBef>
                        <a:spcAft>
                          <a:spcPct val="0"/>
                        </a:spcAft>
                        <a:defRPr>
                          <a:solidFill>
                            <a:schemeClr val="tx1"/>
                          </a:solidFill>
                          <a:latin typeface="Arial Narrow" panose="020B0606020202030204" pitchFamily="34" charset="0"/>
                        </a:defRPr>
                      </a:lvl7pPr>
                      <a:lvl8pPr marL="3429000" indent="-228600" eaLnBrk="0" fontAlgn="base" hangingPunct="0">
                        <a:spcBef>
                          <a:spcPct val="20000"/>
                        </a:spcBef>
                        <a:spcAft>
                          <a:spcPct val="0"/>
                        </a:spcAft>
                        <a:defRPr>
                          <a:solidFill>
                            <a:schemeClr val="tx1"/>
                          </a:solidFill>
                          <a:latin typeface="Arial Narrow" panose="020B0606020202030204" pitchFamily="34" charset="0"/>
                        </a:defRPr>
                      </a:lvl8pPr>
                      <a:lvl9pPr marL="3886200" indent="-228600" eaLnBrk="0" fontAlgn="base" hangingPunct="0">
                        <a:spcBef>
                          <a:spcPct val="20000"/>
                        </a:spcBef>
                        <a:spcAft>
                          <a:spcPct val="0"/>
                        </a:spcAft>
                        <a:defRPr>
                          <a:solidFill>
                            <a:schemeClr val="tx1"/>
                          </a:solidFill>
                          <a:latin typeface="Arial Narrow" panose="020B0606020202030204" pitchFamily="34" charset="0"/>
                        </a:defRPr>
                      </a:lvl9pPr>
                    </a:lstStyle>
                    <a:p>
                      <a:pPr algn="just"/>
                      <a:r>
                        <a:rPr lang="es-CO" sz="1800" b="1" i="0" u="none" strike="noStrike" kern="1200" baseline="0" dirty="0" smtClean="0">
                          <a:solidFill>
                            <a:schemeClr val="tx1"/>
                          </a:solidFill>
                          <a:latin typeface="Arial Narrow" panose="020B0606020202030204" pitchFamily="34" charset="0"/>
                          <a:ea typeface="+mn-ea"/>
                          <a:cs typeface="+mn-cs"/>
                        </a:rPr>
                        <a:t>Cuando se trate del fallo de los recursos de Actos superiores a 20.000 U.V.T, previamente a la adopción de la decisión y cuando así lo haya solicitado el contribuyente, el expediente se someterá a la revisión del Comité Técnico que estará integrado por el Ministro de Hacienda y Crédito Público o su delegado, el Director General de al DIAN o su delegado, el Director de Gestión Jurídica o su delegado, y los abogados ponente y revisor del proyecto de fallo </a:t>
                      </a:r>
                      <a:endParaRPr kumimoji="0" lang="es-ES" altLang="es-CO" sz="1800" b="1" i="0" u="none" strike="noStrike" cap="none" normalizeH="0" baseline="0" dirty="0" smtClean="0">
                        <a:ln>
                          <a:noFill/>
                        </a:ln>
                        <a:solidFill>
                          <a:srgbClr val="000099"/>
                        </a:solidFill>
                        <a:effectLst/>
                        <a:latin typeface="Arial Narrow" panose="020B0606020202030204"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CO"/>
                    </a:p>
                  </a:txBody>
                  <a:tcPr/>
                </a:tc>
                <a:extLst>
                  <a:ext uri="{0D108BD9-81ED-4DB2-BD59-A6C34878D82A}">
                    <a16:rowId xmlns:a16="http://schemas.microsoft.com/office/drawing/2014/main" val="10004"/>
                  </a:ext>
                </a:extLst>
              </a:tr>
            </a:tbl>
          </a:graphicData>
        </a:graphic>
      </p:graphicFrame>
      <p:sp>
        <p:nvSpPr>
          <p:cNvPr id="9" name="Título 1"/>
          <p:cNvSpPr txBox="1">
            <a:spLocks/>
          </p:cNvSpPr>
          <p:nvPr/>
        </p:nvSpPr>
        <p:spPr>
          <a:xfrm>
            <a:off x="357051" y="948097"/>
            <a:ext cx="11225349" cy="410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10" name="Rectángulo redondeado 9"/>
          <p:cNvSpPr/>
          <p:nvPr/>
        </p:nvSpPr>
        <p:spPr>
          <a:xfrm>
            <a:off x="371194" y="1385184"/>
            <a:ext cx="3992578" cy="497941"/>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ltLang="es-CO" b="1" dirty="0" smtClean="0">
              <a:solidFill>
                <a:schemeClr val="bg1"/>
              </a:solidFill>
              <a:latin typeface="Arial Narrow" panose="020B0606020202030204" pitchFamily="34" charset="0"/>
            </a:endParaRPr>
          </a:p>
          <a:p>
            <a:r>
              <a:rPr lang="es-ES" altLang="es-CO" b="1" dirty="0" smtClean="0">
                <a:solidFill>
                  <a:schemeClr val="bg1"/>
                </a:solidFill>
                <a:latin typeface="Arial Narrow" panose="020B0606020202030204" pitchFamily="34" charset="0"/>
              </a:rPr>
              <a:t>Competencia </a:t>
            </a:r>
            <a:r>
              <a:rPr lang="es-ES" altLang="es-CO" b="1" dirty="0">
                <a:solidFill>
                  <a:schemeClr val="bg1"/>
                </a:solidFill>
                <a:latin typeface="Arial Narrow" panose="020B0606020202030204" pitchFamily="34" charset="0"/>
              </a:rPr>
              <a:t>para resolver los recursos:</a:t>
            </a:r>
          </a:p>
          <a:p>
            <a:pPr algn="ctr"/>
            <a:endParaRPr lang="es-CO" dirty="0">
              <a:solidFill>
                <a:schemeClr val="bg1"/>
              </a:solidFill>
            </a:endParaRPr>
          </a:p>
        </p:txBody>
      </p:sp>
    </p:spTree>
    <p:extLst>
      <p:ext uri="{BB962C8B-B14F-4D97-AF65-F5344CB8AC3E}">
        <p14:creationId xmlns:p14="http://schemas.microsoft.com/office/powerpoint/2010/main" val="10587241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ángulo redondeado 1"/>
          <p:cNvSpPr/>
          <p:nvPr/>
        </p:nvSpPr>
        <p:spPr>
          <a:xfrm>
            <a:off x="8036007" y="0"/>
            <a:ext cx="4155993" cy="497941"/>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ltLang="es-CO" sz="2400" b="1" dirty="0" smtClean="0">
              <a:solidFill>
                <a:schemeClr val="bg1"/>
              </a:solidFill>
              <a:latin typeface="Arial Narrow" panose="020B0606020202030204" pitchFamily="34" charset="0"/>
            </a:endParaRPr>
          </a:p>
          <a:p>
            <a:r>
              <a:rPr lang="es-CO" sz="2400" b="1" dirty="0" smtClean="0">
                <a:solidFill>
                  <a:schemeClr val="bg1"/>
                </a:solidFill>
                <a:latin typeface="Arial Narrow" panose="020B0606020202030204" pitchFamily="34" charset="0"/>
              </a:rPr>
              <a:t>Bancarización de Operaciones</a:t>
            </a:r>
          </a:p>
          <a:p>
            <a:pPr algn="ctr"/>
            <a:r>
              <a:rPr lang="es-CO" sz="2400" b="1" dirty="0" smtClean="0">
                <a:solidFill>
                  <a:schemeClr val="bg1"/>
                </a:solidFill>
                <a:latin typeface="Arial Narrow" panose="020B0606020202030204" pitchFamily="34" charset="0"/>
              </a:rPr>
              <a:t> </a:t>
            </a:r>
            <a:endParaRPr lang="es-CO" sz="2400" b="1" dirty="0">
              <a:solidFill>
                <a:schemeClr val="bg1"/>
              </a:solidFill>
              <a:latin typeface="Arial Narrow" panose="020B0606020202030204" pitchFamily="34" charset="0"/>
            </a:endParaRPr>
          </a:p>
        </p:txBody>
      </p:sp>
      <p:sp>
        <p:nvSpPr>
          <p:cNvPr id="4" name="Rectángulo redondeado 3"/>
          <p:cNvSpPr/>
          <p:nvPr/>
        </p:nvSpPr>
        <p:spPr>
          <a:xfrm>
            <a:off x="661851" y="706925"/>
            <a:ext cx="11041261" cy="7242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smtClean="0">
                <a:solidFill>
                  <a:schemeClr val="tx1"/>
                </a:solidFill>
                <a:latin typeface="Arial Narrow" panose="020B0606020202030204" pitchFamily="34" charset="0"/>
              </a:rPr>
              <a:t>Desde el año 2010 se anuncia la bancarización de operaciones como exigencia para la solicitud de pasivos, costos, deducciones e impuestos descontables, al reforma tributaria mantiene la limitante y la anticipa para el año 2018.    </a:t>
            </a:r>
            <a:endParaRPr lang="es-CO" b="1" dirty="0">
              <a:solidFill>
                <a:schemeClr val="tx1"/>
              </a:solidFill>
              <a:latin typeface="Arial Narrow" panose="020B0606020202030204" pitchFamily="34" charset="0"/>
            </a:endParaRPr>
          </a:p>
        </p:txBody>
      </p:sp>
      <p:graphicFrame>
        <p:nvGraphicFramePr>
          <p:cNvPr id="8" name="1 Tabla"/>
          <p:cNvGraphicFramePr>
            <a:graphicFrameLocks noGrp="1"/>
          </p:cNvGraphicFramePr>
          <p:nvPr>
            <p:extLst/>
          </p:nvPr>
        </p:nvGraphicFramePr>
        <p:xfrm>
          <a:off x="299121" y="1823825"/>
          <a:ext cx="11440392" cy="2333646"/>
        </p:xfrm>
        <a:graphic>
          <a:graphicData uri="http://schemas.openxmlformats.org/drawingml/2006/table">
            <a:tbl>
              <a:tblPr>
                <a:tableStyleId>{5C22544A-7EE6-4342-B048-85BDC9FD1C3A}</a:tableStyleId>
              </a:tblPr>
              <a:tblGrid>
                <a:gridCol w="561108">
                  <a:extLst>
                    <a:ext uri="{9D8B030D-6E8A-4147-A177-3AD203B41FA5}">
                      <a16:colId xmlns:a16="http://schemas.microsoft.com/office/drawing/2014/main" val="20000"/>
                    </a:ext>
                  </a:extLst>
                </a:gridCol>
                <a:gridCol w="5722569">
                  <a:extLst>
                    <a:ext uri="{9D8B030D-6E8A-4147-A177-3AD203B41FA5}">
                      <a16:colId xmlns:a16="http://schemas.microsoft.com/office/drawing/2014/main" val="20001"/>
                    </a:ext>
                  </a:extLst>
                </a:gridCol>
                <a:gridCol w="647058">
                  <a:extLst>
                    <a:ext uri="{9D8B030D-6E8A-4147-A177-3AD203B41FA5}">
                      <a16:colId xmlns:a16="http://schemas.microsoft.com/office/drawing/2014/main" val="20002"/>
                    </a:ext>
                  </a:extLst>
                </a:gridCol>
                <a:gridCol w="4509657">
                  <a:extLst>
                    <a:ext uri="{9D8B030D-6E8A-4147-A177-3AD203B41FA5}">
                      <a16:colId xmlns:a16="http://schemas.microsoft.com/office/drawing/2014/main" val="20003"/>
                    </a:ext>
                  </a:extLst>
                </a:gridCol>
              </a:tblGrid>
              <a:tr h="263674">
                <a:tc>
                  <a:txBody>
                    <a:bodyPr/>
                    <a:lstStyle/>
                    <a:p>
                      <a:pPr algn="ctr" fontAlgn="b"/>
                      <a:r>
                        <a:rPr lang="es-CO" sz="1400" b="1" u="none" strike="noStrike" dirty="0">
                          <a:effectLst/>
                          <a:latin typeface="Arial Narrow" pitchFamily="34" charset="0"/>
                        </a:rPr>
                        <a:t>AÑO </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s-CO" sz="1400" b="1" u="none" strike="noStrike" dirty="0">
                          <a:effectLst/>
                          <a:latin typeface="Arial Narrow" pitchFamily="34" charset="0"/>
                        </a:rPr>
                        <a:t>CONDICIÓN PARA TODAS LAS ACTIVIDADES </a:t>
                      </a:r>
                      <a:endParaRPr lang="es-CO" sz="1400" b="1"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s-CO" sz="1400" b="1" u="none" strike="noStrike" dirty="0">
                          <a:effectLst/>
                          <a:latin typeface="Arial Narrow" pitchFamily="34" charset="0"/>
                        </a:rPr>
                        <a:t>AÑO </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CO" sz="1400" b="1" u="none" strike="noStrike" dirty="0">
                          <a:effectLst/>
                          <a:latin typeface="Arial Narrow" pitchFamily="34" charset="0"/>
                        </a:rPr>
                        <a:t>JUEGOS DE SUERTE Y AZAR </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517493">
                <a:tc>
                  <a:txBody>
                    <a:bodyPr/>
                    <a:lstStyle/>
                    <a:p>
                      <a:pPr algn="ctr" fontAlgn="b"/>
                      <a:r>
                        <a:rPr lang="es-CO" sz="1400" b="1" u="none" strike="noStrike" dirty="0" smtClean="0">
                          <a:effectLst/>
                          <a:latin typeface="Arial Narrow" pitchFamily="34" charset="0"/>
                        </a:rPr>
                        <a:t>2018</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menor entre el 85% de lo pagado o 100.000 UVT, </a:t>
                      </a:r>
                      <a:r>
                        <a:rPr lang="es-CO" sz="1400" u="none" strike="noStrike" dirty="0" smtClean="0">
                          <a:effectLst/>
                          <a:latin typeface="Arial Narrow" pitchFamily="34" charset="0"/>
                        </a:rPr>
                        <a:t>y</a:t>
                      </a:r>
                      <a:r>
                        <a:rPr lang="es-CO" sz="1400" u="none" strike="noStrike" baseline="0" dirty="0" smtClean="0">
                          <a:effectLst/>
                          <a:latin typeface="Arial Narrow" pitchFamily="34" charset="0"/>
                        </a:rPr>
                        <a:t> </a:t>
                      </a:r>
                      <a:r>
                        <a:rPr lang="es-CO" sz="1400" u="none" strike="noStrike" dirty="0" smtClean="0">
                          <a:effectLst/>
                          <a:latin typeface="Arial Narrow" pitchFamily="34" charset="0"/>
                        </a:rPr>
                        <a:t> </a:t>
                      </a:r>
                      <a:r>
                        <a:rPr lang="es-CO" sz="1400" u="none" strike="noStrike" dirty="0">
                          <a:effectLst/>
                          <a:latin typeface="Arial Narrow" pitchFamily="34" charset="0"/>
                        </a:rPr>
                        <a:t>el 50% de los costos y deducciones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400" b="1" u="none" strike="noStrike" dirty="0" smtClean="0">
                          <a:effectLst/>
                          <a:latin typeface="Arial Narrow" pitchFamily="34" charset="0"/>
                        </a:rPr>
                        <a:t>2018</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74% de los costos, deducciones, pasivos o impuestos descontables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517493">
                <a:tc>
                  <a:txBody>
                    <a:bodyPr/>
                    <a:lstStyle/>
                    <a:p>
                      <a:pPr algn="ctr" fontAlgn="b"/>
                      <a:r>
                        <a:rPr lang="es-CO" sz="1400" b="1" i="0" u="none" strike="noStrike" dirty="0" smtClean="0">
                          <a:solidFill>
                            <a:schemeClr val="dk1"/>
                          </a:solidFill>
                          <a:effectLst/>
                          <a:latin typeface="Arial Narrow" pitchFamily="34" charset="0"/>
                        </a:rPr>
                        <a:t>2019</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menor entre el 70% de lo pagado u 80.000 UVT, </a:t>
                      </a:r>
                      <a:r>
                        <a:rPr lang="es-CO" sz="1400" u="none" strike="noStrike" dirty="0" smtClean="0">
                          <a:effectLst/>
                          <a:latin typeface="Arial Narrow" pitchFamily="34" charset="0"/>
                        </a:rPr>
                        <a:t>y </a:t>
                      </a:r>
                      <a:r>
                        <a:rPr lang="es-CO" sz="1400" u="none" strike="noStrike" dirty="0">
                          <a:effectLst/>
                          <a:latin typeface="Arial Narrow" pitchFamily="34" charset="0"/>
                        </a:rPr>
                        <a:t>el 45% de los costos y deducciones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400" b="1" u="none" strike="noStrike" dirty="0" smtClean="0">
                          <a:effectLst/>
                          <a:latin typeface="Arial Narrow" pitchFamily="34" charset="0"/>
                        </a:rPr>
                        <a:t>2019</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65% de los costos, deducciones, pasivos o impuestos descontables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17493">
                <a:tc>
                  <a:txBody>
                    <a:bodyPr/>
                    <a:lstStyle/>
                    <a:p>
                      <a:pPr algn="ctr" fontAlgn="b"/>
                      <a:r>
                        <a:rPr lang="es-CO" sz="1400" b="1" u="none" strike="noStrike" dirty="0" smtClean="0">
                          <a:effectLst/>
                          <a:latin typeface="Arial Narrow" pitchFamily="34" charset="0"/>
                        </a:rPr>
                        <a:t>2020</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menor entre el 55% de lo pagado o 60.000 UVT, </a:t>
                      </a:r>
                      <a:r>
                        <a:rPr lang="es-CO" sz="1400" u="none" strike="noStrike" dirty="0" smtClean="0">
                          <a:effectLst/>
                          <a:latin typeface="Arial Narrow" pitchFamily="34" charset="0"/>
                        </a:rPr>
                        <a:t>y </a:t>
                      </a:r>
                      <a:r>
                        <a:rPr lang="es-CO" sz="1400" u="none" strike="noStrike" dirty="0">
                          <a:effectLst/>
                          <a:latin typeface="Arial Narrow" pitchFamily="34" charset="0"/>
                        </a:rPr>
                        <a:t>el 40% de los costos y deducciones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400" b="1" u="none" strike="noStrike" dirty="0" smtClean="0">
                          <a:effectLst/>
                          <a:latin typeface="Arial Narrow" pitchFamily="34" charset="0"/>
                        </a:rPr>
                        <a:t>2020</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58% de los costos, deducciones, pasivos o impuestos descontables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17493">
                <a:tc>
                  <a:txBody>
                    <a:bodyPr/>
                    <a:lstStyle/>
                    <a:p>
                      <a:pPr algn="ctr" fontAlgn="b"/>
                      <a:r>
                        <a:rPr lang="es-CO" sz="1400" b="1" u="none" strike="noStrike" dirty="0" smtClean="0">
                          <a:effectLst/>
                          <a:latin typeface="Arial Narrow" pitchFamily="34" charset="0"/>
                        </a:rPr>
                        <a:t>2021</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menor entre el 40% de lo pagado o 40.000 UVT, </a:t>
                      </a:r>
                      <a:r>
                        <a:rPr lang="es-CO" sz="1400" u="none" strike="noStrike" dirty="0" smtClean="0">
                          <a:effectLst/>
                          <a:latin typeface="Arial Narrow" pitchFamily="34" charset="0"/>
                        </a:rPr>
                        <a:t>y </a:t>
                      </a:r>
                      <a:r>
                        <a:rPr lang="es-CO" sz="1400" u="none" strike="noStrike" dirty="0">
                          <a:effectLst/>
                          <a:latin typeface="Arial Narrow" pitchFamily="34" charset="0"/>
                        </a:rPr>
                        <a:t>el 35% de los costos y deducciones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400" b="1" u="none" strike="noStrike" dirty="0" smtClean="0">
                          <a:effectLst/>
                          <a:latin typeface="Arial Narrow" pitchFamily="34" charset="0"/>
                        </a:rPr>
                        <a:t>2021</a:t>
                      </a:r>
                      <a:endParaRPr lang="es-CO" sz="1400" b="1" i="0" u="none" strike="noStrike" dirty="0">
                        <a:solidFill>
                          <a:srgbClr val="000000"/>
                        </a:solidFill>
                        <a:effectLst/>
                        <a:latin typeface="Arial Narrow" pitchFamily="34" charset="0"/>
                      </a:endParaRPr>
                    </a:p>
                  </a:txBody>
                  <a:tcPr marL="8284" marR="8284" marT="82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1400" u="none" strike="noStrike" dirty="0">
                          <a:effectLst/>
                          <a:latin typeface="Arial Narrow" pitchFamily="34" charset="0"/>
                        </a:rPr>
                        <a:t>El 52% de los costos, deducciones, pasivos o impuestos descontables totales.</a:t>
                      </a:r>
                      <a:endParaRPr lang="es-CO" sz="1400" b="0" i="0" u="none" strike="noStrike" dirty="0">
                        <a:solidFill>
                          <a:srgbClr val="000000"/>
                        </a:solidFill>
                        <a:effectLst/>
                        <a:latin typeface="Arial Narrow" pitchFamily="34" charset="0"/>
                      </a:endParaRPr>
                    </a:p>
                  </a:txBody>
                  <a:tcPr marL="8284" marR="8284" marT="8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5" name="Rectángulo redondeado 4"/>
          <p:cNvSpPr/>
          <p:nvPr/>
        </p:nvSpPr>
        <p:spPr>
          <a:xfrm>
            <a:off x="335697" y="4484724"/>
            <a:ext cx="11440392" cy="17880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Clr>
                <a:srgbClr val="C00000"/>
              </a:buClr>
              <a:buFont typeface="Wingdings" panose="05000000000000000000" pitchFamily="2" charset="2"/>
              <a:buChar char="ü"/>
            </a:pPr>
            <a:r>
              <a:rPr lang="es-CO" b="1" dirty="0">
                <a:solidFill>
                  <a:schemeClr val="tx1"/>
                </a:solidFill>
                <a:latin typeface="Arial Narrow" panose="020B0606020202030204" pitchFamily="34" charset="0"/>
              </a:rPr>
              <a:t>L</a:t>
            </a:r>
            <a:r>
              <a:rPr lang="es-CO" b="1" dirty="0" smtClean="0">
                <a:solidFill>
                  <a:schemeClr val="tx1"/>
                </a:solidFill>
                <a:latin typeface="Arial Narrow" panose="020B0606020202030204" pitchFamily="34" charset="0"/>
              </a:rPr>
              <a:t>os </a:t>
            </a:r>
            <a:r>
              <a:rPr lang="es-CO" b="1" dirty="0">
                <a:solidFill>
                  <a:schemeClr val="tx1"/>
                </a:solidFill>
                <a:latin typeface="Arial Narrow" panose="020B0606020202030204" pitchFamily="34" charset="0"/>
              </a:rPr>
              <a:t>pagos individuales realizados por </a:t>
            </a:r>
            <a:r>
              <a:rPr lang="es-CO" b="1" dirty="0" smtClean="0">
                <a:solidFill>
                  <a:schemeClr val="tx1"/>
                </a:solidFill>
                <a:latin typeface="Arial Narrow" panose="020B0606020202030204" pitchFamily="34" charset="0"/>
              </a:rPr>
              <a:t>P.N. y P.J que </a:t>
            </a:r>
            <a:r>
              <a:rPr lang="es-CO" b="1" dirty="0">
                <a:solidFill>
                  <a:schemeClr val="tx1"/>
                </a:solidFill>
                <a:latin typeface="Arial Narrow" panose="020B0606020202030204" pitchFamily="34" charset="0"/>
              </a:rPr>
              <a:t>perciban rentas no </a:t>
            </a:r>
            <a:r>
              <a:rPr lang="es-CO" b="1" dirty="0" smtClean="0">
                <a:solidFill>
                  <a:schemeClr val="tx1"/>
                </a:solidFill>
                <a:latin typeface="Arial Narrow" panose="020B0606020202030204" pitchFamily="34" charset="0"/>
              </a:rPr>
              <a:t>laborales, </a:t>
            </a:r>
            <a:r>
              <a:rPr lang="es-CO" b="1" dirty="0">
                <a:solidFill>
                  <a:schemeClr val="tx1"/>
                </a:solidFill>
                <a:latin typeface="Arial Narrow" panose="020B0606020202030204" pitchFamily="34" charset="0"/>
              </a:rPr>
              <a:t>que superen las cien (100) UVT deberán canalizarse a través de los medíos </a:t>
            </a:r>
            <a:r>
              <a:rPr lang="es-CO" b="1" dirty="0" smtClean="0">
                <a:solidFill>
                  <a:schemeClr val="tx1"/>
                </a:solidFill>
                <a:latin typeface="Arial Narrow" panose="020B0606020202030204" pitchFamily="34" charset="0"/>
              </a:rPr>
              <a:t>financieros</a:t>
            </a:r>
          </a:p>
          <a:p>
            <a:pPr marL="285750" indent="-285750" algn="just">
              <a:buClr>
                <a:srgbClr val="C00000"/>
              </a:buClr>
              <a:buFont typeface="Wingdings" panose="05000000000000000000" pitchFamily="2" charset="2"/>
              <a:buChar char="ü"/>
            </a:pPr>
            <a:endParaRPr lang="es-CO" b="1" dirty="0">
              <a:solidFill>
                <a:schemeClr val="tx1"/>
              </a:solidFill>
              <a:latin typeface="Arial Narrow" panose="020B0606020202030204" pitchFamily="34" charset="0"/>
            </a:endParaRPr>
          </a:p>
          <a:p>
            <a:pPr marL="285750" indent="-285750" algn="just">
              <a:buClr>
                <a:srgbClr val="C00000"/>
              </a:buClr>
              <a:buFont typeface="Wingdings" panose="05000000000000000000" pitchFamily="2" charset="2"/>
              <a:buChar char="ü"/>
            </a:pPr>
            <a:r>
              <a:rPr lang="es-CO" b="1" dirty="0" smtClean="0">
                <a:solidFill>
                  <a:schemeClr val="tx1"/>
                </a:solidFill>
                <a:latin typeface="Arial Narrow" panose="020B0606020202030204" pitchFamily="34" charset="0"/>
              </a:rPr>
              <a:t>Este tratamiento no </a:t>
            </a:r>
            <a:r>
              <a:rPr lang="es-CO" b="1" dirty="0">
                <a:solidFill>
                  <a:schemeClr val="tx1"/>
                </a:solidFill>
                <a:latin typeface="Arial Narrow" panose="020B0606020202030204" pitchFamily="34" charset="0"/>
              </a:rPr>
              <a:t>será aplicable a los operadores de juegos de suerte y azar que cumplan con las </a:t>
            </a:r>
            <a:r>
              <a:rPr lang="es-CO" b="1" dirty="0" smtClean="0">
                <a:solidFill>
                  <a:schemeClr val="tx1"/>
                </a:solidFill>
                <a:latin typeface="Arial Narrow" panose="020B0606020202030204" pitchFamily="34" charset="0"/>
              </a:rPr>
              <a:t>normas </a:t>
            </a:r>
            <a:r>
              <a:rPr lang="es-CO" b="1" dirty="0">
                <a:solidFill>
                  <a:schemeClr val="tx1"/>
                </a:solidFill>
                <a:latin typeface="Arial Narrow" panose="020B0606020202030204" pitchFamily="34" charset="0"/>
              </a:rPr>
              <a:t>de lavado de activos </a:t>
            </a:r>
            <a:r>
              <a:rPr lang="es-CO" b="1" dirty="0" smtClean="0">
                <a:solidFill>
                  <a:schemeClr val="tx1"/>
                </a:solidFill>
                <a:latin typeface="Arial Narrow" panose="020B0606020202030204" pitchFamily="34" charset="0"/>
              </a:rPr>
              <a:t>en </a:t>
            </a:r>
            <a:r>
              <a:rPr lang="es-CO" b="1" dirty="0">
                <a:solidFill>
                  <a:schemeClr val="tx1"/>
                </a:solidFill>
                <a:latin typeface="Arial Narrow" panose="020B0606020202030204" pitchFamily="34" charset="0"/>
              </a:rPr>
              <a:t>aquellos casos en que las </a:t>
            </a:r>
            <a:r>
              <a:rPr lang="es-CO" b="1" dirty="0" smtClean="0">
                <a:solidFill>
                  <a:schemeClr val="tx1"/>
                </a:solidFill>
                <a:latin typeface="Arial Narrow" panose="020B0606020202030204" pitchFamily="34" charset="0"/>
              </a:rPr>
              <a:t>entidades </a:t>
            </a:r>
            <a:r>
              <a:rPr lang="es-CO" b="1" dirty="0">
                <a:solidFill>
                  <a:schemeClr val="tx1"/>
                </a:solidFill>
                <a:latin typeface="Arial Narrow" panose="020B0606020202030204" pitchFamily="34" charset="0"/>
              </a:rPr>
              <a:t>financieras por motivos debidamente justificados nieguen el acceso a los productos fin1ancieros para la canalización de los </a:t>
            </a:r>
            <a:r>
              <a:rPr lang="es-CO" b="1" dirty="0" smtClean="0">
                <a:solidFill>
                  <a:schemeClr val="tx1"/>
                </a:solidFill>
                <a:latin typeface="Arial Narrow" panose="020B0606020202030204" pitchFamily="34" charset="0"/>
              </a:rPr>
              <a:t>pagos</a:t>
            </a:r>
            <a:endParaRPr lang="es-CO"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2232546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57092" y="2027"/>
            <a:ext cx="6096000" cy="830997"/>
          </a:xfrm>
          <a:prstGeom prst="rect">
            <a:avLst/>
          </a:prstGeom>
        </p:spPr>
        <p:txBody>
          <a:bodyPr>
            <a:spAutoFit/>
          </a:bodyPr>
          <a:lstStyle/>
          <a:p>
            <a:pPr algn="ctr"/>
            <a:r>
              <a:rPr lang="es-CO" sz="2300" b="1" dirty="0" smtClean="0">
                <a:latin typeface="Arial" panose="020B0604020202020204" pitchFamily="34" charset="0"/>
                <a:cs typeface="Arial" panose="020B0604020202020204" pitchFamily="34" charset="0"/>
              </a:rPr>
              <a:t>Tratamiento Fiscal de los pagos en efectivo - Art. 771-5 E.T. </a:t>
            </a:r>
            <a:endParaRPr lang="es-CO" sz="2300" b="1"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nvPr>
        </p:nvGraphicFramePr>
        <p:xfrm>
          <a:off x="200874" y="932911"/>
          <a:ext cx="4912037" cy="2232660"/>
        </p:xfrm>
        <a:graphic>
          <a:graphicData uri="http://schemas.openxmlformats.org/drawingml/2006/table">
            <a:tbl>
              <a:tblPr>
                <a:tableStyleId>{5C22544A-7EE6-4342-B048-85BDC9FD1C3A}</a:tableStyleId>
              </a:tblPr>
              <a:tblGrid>
                <a:gridCol w="2923114">
                  <a:extLst>
                    <a:ext uri="{9D8B030D-6E8A-4147-A177-3AD203B41FA5}">
                      <a16:colId xmlns:a16="http://schemas.microsoft.com/office/drawing/2014/main" val="20000"/>
                    </a:ext>
                  </a:extLst>
                </a:gridCol>
                <a:gridCol w="1988923">
                  <a:extLst>
                    <a:ext uri="{9D8B030D-6E8A-4147-A177-3AD203B41FA5}">
                      <a16:colId xmlns:a16="http://schemas.microsoft.com/office/drawing/2014/main" val="20001"/>
                    </a:ext>
                  </a:extLst>
                </a:gridCol>
              </a:tblGrid>
              <a:tr h="495300">
                <a:tc gridSpan="2">
                  <a:txBody>
                    <a:bodyPr/>
                    <a:lstStyle/>
                    <a:p>
                      <a:pPr algn="l" fontAlgn="ctr"/>
                      <a:r>
                        <a:rPr lang="es-CO" sz="1800" u="none" strike="noStrike" dirty="0">
                          <a:effectLst/>
                        </a:rPr>
                        <a:t>En el 2018,  La compañía </a:t>
                      </a:r>
                      <a:r>
                        <a:rPr lang="es-CO" sz="1800" u="none" strike="noStrike" dirty="0" err="1">
                          <a:effectLst/>
                        </a:rPr>
                        <a:t>Abc</a:t>
                      </a:r>
                      <a:r>
                        <a:rPr lang="es-CO" sz="1800" u="none" strike="noStrike" dirty="0">
                          <a:effectLst/>
                        </a:rPr>
                        <a:t> SAS, </a:t>
                      </a:r>
                      <a:r>
                        <a:rPr lang="es-CO" sz="1800" u="none" strike="noStrike" dirty="0" smtClean="0">
                          <a:effectLst/>
                        </a:rPr>
                        <a:t>efectuó </a:t>
                      </a:r>
                      <a:r>
                        <a:rPr lang="es-CO" sz="1800" u="none" strike="noStrike" dirty="0">
                          <a:effectLst/>
                        </a:rPr>
                        <a:t>pagos en efectivo por $45.365.000 y los gastos totales en dicho año fueron de $245.878.000</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hMerge="1">
                  <a:txBody>
                    <a:bodyPr/>
                    <a:lstStyle/>
                    <a:p>
                      <a:endParaRPr lang="es-CO"/>
                    </a:p>
                  </a:txBody>
                  <a:tcPr/>
                </a:tc>
                <a:extLst>
                  <a:ext uri="{0D108BD9-81ED-4DB2-BD59-A6C34878D82A}">
                    <a16:rowId xmlns:a16="http://schemas.microsoft.com/office/drawing/2014/main" val="10000"/>
                  </a:ext>
                </a:extLst>
              </a:tr>
              <a:tr h="381000">
                <a:tc>
                  <a:txBody>
                    <a:bodyPr/>
                    <a:lstStyle/>
                    <a:p>
                      <a:pPr algn="ctr" fontAlgn="ctr"/>
                      <a:r>
                        <a:rPr lang="es-CO" sz="1800" u="none" strike="noStrike">
                          <a:effectLst/>
                        </a:rPr>
                        <a:t>85% del valor pagado maximo 100.000 UVT</a:t>
                      </a:r>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800" u="none" strike="noStrike" dirty="0">
                          <a:effectLst/>
                        </a:rPr>
                        <a:t>El 50% del total de los costos y deducciones</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0500">
                <a:tc>
                  <a:txBody>
                    <a:bodyPr/>
                    <a:lstStyle/>
                    <a:p>
                      <a:pPr algn="ctr" fontAlgn="b"/>
                      <a:r>
                        <a:rPr lang="es-CO" sz="1800" u="none" strike="noStrike">
                          <a:effectLst/>
                        </a:rPr>
                        <a:t>38.560.000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800" u="none" strike="noStrike">
                          <a:effectLst/>
                        </a:rPr>
                        <a:t>122.939.000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0500">
                <a:tc gridSpan="2">
                  <a:txBody>
                    <a:bodyPr/>
                    <a:lstStyle/>
                    <a:p>
                      <a:pPr algn="ctr" fontAlgn="b"/>
                      <a:r>
                        <a:rPr lang="es-CO" sz="1800" b="1" u="none" strike="noStrike" dirty="0">
                          <a:effectLst/>
                        </a:rPr>
                        <a:t>Deducción $38.560.000</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extLst>
                  <a:ext uri="{0D108BD9-81ED-4DB2-BD59-A6C34878D82A}">
                    <a16:rowId xmlns:a16="http://schemas.microsoft.com/office/drawing/2014/main" val="10003"/>
                  </a:ext>
                </a:extLst>
              </a:tr>
            </a:tbl>
          </a:graphicData>
        </a:graphic>
      </p:graphicFrame>
      <p:graphicFrame>
        <p:nvGraphicFramePr>
          <p:cNvPr id="6" name="Tabla 5"/>
          <p:cNvGraphicFramePr>
            <a:graphicFrameLocks noGrp="1"/>
          </p:cNvGraphicFramePr>
          <p:nvPr>
            <p:extLst/>
          </p:nvPr>
        </p:nvGraphicFramePr>
        <p:xfrm>
          <a:off x="6813727" y="945789"/>
          <a:ext cx="4906046" cy="2222411"/>
        </p:xfrm>
        <a:graphic>
          <a:graphicData uri="http://schemas.openxmlformats.org/drawingml/2006/table">
            <a:tbl>
              <a:tblPr>
                <a:tableStyleId>{5C22544A-7EE6-4342-B048-85BDC9FD1C3A}</a:tableStyleId>
              </a:tblPr>
              <a:tblGrid>
                <a:gridCol w="2185559">
                  <a:extLst>
                    <a:ext uri="{9D8B030D-6E8A-4147-A177-3AD203B41FA5}">
                      <a16:colId xmlns:a16="http://schemas.microsoft.com/office/drawing/2014/main" val="20000"/>
                    </a:ext>
                  </a:extLst>
                </a:gridCol>
                <a:gridCol w="2720487">
                  <a:extLst>
                    <a:ext uri="{9D8B030D-6E8A-4147-A177-3AD203B41FA5}">
                      <a16:colId xmlns:a16="http://schemas.microsoft.com/office/drawing/2014/main" val="20001"/>
                    </a:ext>
                  </a:extLst>
                </a:gridCol>
              </a:tblGrid>
              <a:tr h="944741">
                <a:tc gridSpan="2">
                  <a:txBody>
                    <a:bodyPr/>
                    <a:lstStyle/>
                    <a:p>
                      <a:pPr algn="l" fontAlgn="ctr"/>
                      <a:r>
                        <a:rPr lang="es-CO" sz="1800" u="none" strike="noStrike" dirty="0">
                          <a:effectLst/>
                        </a:rPr>
                        <a:t>En el 2019,  La compañía </a:t>
                      </a:r>
                      <a:r>
                        <a:rPr lang="es-CO" sz="1800" u="none" strike="noStrike" dirty="0" err="1">
                          <a:effectLst/>
                        </a:rPr>
                        <a:t>Abc</a:t>
                      </a:r>
                      <a:r>
                        <a:rPr lang="es-CO" sz="1800" u="none" strike="noStrike" dirty="0">
                          <a:effectLst/>
                        </a:rPr>
                        <a:t> SAS, </a:t>
                      </a:r>
                      <a:r>
                        <a:rPr lang="es-CO" sz="1800" u="none" strike="noStrike" dirty="0" smtClean="0">
                          <a:effectLst/>
                        </a:rPr>
                        <a:t>efectuó </a:t>
                      </a:r>
                      <a:r>
                        <a:rPr lang="es-CO" sz="1800" u="none" strike="noStrike" dirty="0">
                          <a:effectLst/>
                        </a:rPr>
                        <a:t>pagos en efectivo por $45.365.000 y los gastos totales en dicho año fueron de $245.878.000</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endParaRPr lang="es-CO"/>
                    </a:p>
                  </a:txBody>
                  <a:tcPr/>
                </a:tc>
                <a:extLst>
                  <a:ext uri="{0D108BD9-81ED-4DB2-BD59-A6C34878D82A}">
                    <a16:rowId xmlns:a16="http://schemas.microsoft.com/office/drawing/2014/main" val="10000"/>
                  </a:ext>
                </a:extLst>
              </a:tr>
              <a:tr h="633430">
                <a:tc>
                  <a:txBody>
                    <a:bodyPr/>
                    <a:lstStyle/>
                    <a:p>
                      <a:pPr algn="ctr" fontAlgn="ctr"/>
                      <a:r>
                        <a:rPr lang="es-CO" sz="1800" u="none" strike="noStrike">
                          <a:effectLst/>
                        </a:rPr>
                        <a:t>70% del valor pagado máximo 80.000</a:t>
                      </a:r>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a:effectLst/>
                        </a:rPr>
                        <a:t>El 45% del total de los costos y deducciones</a:t>
                      </a:r>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2120">
                <a:tc>
                  <a:txBody>
                    <a:bodyPr/>
                    <a:lstStyle/>
                    <a:p>
                      <a:pPr algn="ctr" fontAlgn="b"/>
                      <a:r>
                        <a:rPr lang="es-CO" sz="1800" u="none" strike="noStrike">
                          <a:effectLst/>
                        </a:rPr>
                        <a:t>31.756.000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800" u="none" strike="noStrike" smtClean="0">
                          <a:effectLst/>
                        </a:rPr>
                        <a:t>110.645.000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2120">
                <a:tc gridSpan="2">
                  <a:txBody>
                    <a:bodyPr/>
                    <a:lstStyle/>
                    <a:p>
                      <a:pPr algn="ctr" fontAlgn="b"/>
                      <a:r>
                        <a:rPr lang="es-CO" sz="1800" b="1" u="none" strike="noStrike" dirty="0">
                          <a:effectLst/>
                        </a:rPr>
                        <a:t>Deducción $31.756.000</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3"/>
                  </a:ext>
                </a:extLst>
              </a:tr>
            </a:tbl>
          </a:graphicData>
        </a:graphic>
      </p:graphicFrame>
      <p:graphicFrame>
        <p:nvGraphicFramePr>
          <p:cNvPr id="7" name="Tabla 6"/>
          <p:cNvGraphicFramePr>
            <a:graphicFrameLocks noGrp="1"/>
          </p:cNvGraphicFramePr>
          <p:nvPr>
            <p:extLst/>
          </p:nvPr>
        </p:nvGraphicFramePr>
        <p:xfrm>
          <a:off x="6803890" y="3942681"/>
          <a:ext cx="4912039" cy="2232660"/>
        </p:xfrm>
        <a:graphic>
          <a:graphicData uri="http://schemas.openxmlformats.org/drawingml/2006/table">
            <a:tbl>
              <a:tblPr>
                <a:tableStyleId>{5C22544A-7EE6-4342-B048-85BDC9FD1C3A}</a:tableStyleId>
              </a:tblPr>
              <a:tblGrid>
                <a:gridCol w="2923115">
                  <a:extLst>
                    <a:ext uri="{9D8B030D-6E8A-4147-A177-3AD203B41FA5}">
                      <a16:colId xmlns:a16="http://schemas.microsoft.com/office/drawing/2014/main" val="20000"/>
                    </a:ext>
                  </a:extLst>
                </a:gridCol>
                <a:gridCol w="1988924">
                  <a:extLst>
                    <a:ext uri="{9D8B030D-6E8A-4147-A177-3AD203B41FA5}">
                      <a16:colId xmlns:a16="http://schemas.microsoft.com/office/drawing/2014/main" val="20001"/>
                    </a:ext>
                  </a:extLst>
                </a:gridCol>
              </a:tblGrid>
              <a:tr h="400050">
                <a:tc gridSpan="2">
                  <a:txBody>
                    <a:bodyPr/>
                    <a:lstStyle/>
                    <a:p>
                      <a:pPr algn="l" fontAlgn="ctr"/>
                      <a:r>
                        <a:rPr lang="es-CO" sz="1800" u="none" strike="noStrike" dirty="0">
                          <a:effectLst/>
                        </a:rPr>
                        <a:t>En el 2020,  La compañía </a:t>
                      </a:r>
                      <a:r>
                        <a:rPr lang="es-CO" sz="1800" u="none" strike="noStrike" dirty="0" err="1">
                          <a:effectLst/>
                        </a:rPr>
                        <a:t>Abc</a:t>
                      </a:r>
                      <a:r>
                        <a:rPr lang="es-CO" sz="1800" u="none" strike="noStrike" dirty="0">
                          <a:effectLst/>
                        </a:rPr>
                        <a:t> SAS, </a:t>
                      </a:r>
                      <a:r>
                        <a:rPr lang="es-CO" sz="1800" u="none" strike="noStrike" dirty="0" smtClean="0">
                          <a:effectLst/>
                        </a:rPr>
                        <a:t>efectuó </a:t>
                      </a:r>
                      <a:r>
                        <a:rPr lang="es-CO" sz="1800" u="none" strike="noStrike" dirty="0">
                          <a:effectLst/>
                        </a:rPr>
                        <a:t>pagos en efectivo por $45.365.000 y los gastos totales en dicho año fueron de $245.878.000</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endParaRPr lang="es-CO"/>
                    </a:p>
                  </a:txBody>
                  <a:tcPr/>
                </a:tc>
                <a:extLst>
                  <a:ext uri="{0D108BD9-81ED-4DB2-BD59-A6C34878D82A}">
                    <a16:rowId xmlns:a16="http://schemas.microsoft.com/office/drawing/2014/main" val="10000"/>
                  </a:ext>
                </a:extLst>
              </a:tr>
              <a:tr h="381000">
                <a:tc>
                  <a:txBody>
                    <a:bodyPr/>
                    <a:lstStyle/>
                    <a:p>
                      <a:pPr algn="ctr" fontAlgn="ctr"/>
                      <a:r>
                        <a:rPr lang="es-CO" sz="1800" u="none" strike="noStrike">
                          <a:effectLst/>
                        </a:rPr>
                        <a:t>55% del valor pagado maximo 60.000 UVT</a:t>
                      </a:r>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a:effectLst/>
                        </a:rPr>
                        <a:t>El 40% del total de los costos y deducciones</a:t>
                      </a:r>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s-CO" sz="1800" u="none" strike="noStrike">
                          <a:effectLst/>
                        </a:rPr>
                        <a:t>24.951.000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800" u="none" strike="noStrike">
                          <a:effectLst/>
                        </a:rPr>
                        <a:t>98.351.000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gridSpan="2">
                  <a:txBody>
                    <a:bodyPr/>
                    <a:lstStyle/>
                    <a:p>
                      <a:pPr algn="ctr" fontAlgn="b"/>
                      <a:r>
                        <a:rPr lang="es-CO" sz="1800" b="1" u="none" strike="noStrike" dirty="0">
                          <a:effectLst/>
                        </a:rPr>
                        <a:t>Deducción $24.951.000</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3"/>
                  </a:ext>
                </a:extLst>
              </a:tr>
            </a:tbl>
          </a:graphicData>
        </a:graphic>
      </p:graphicFrame>
      <p:graphicFrame>
        <p:nvGraphicFramePr>
          <p:cNvPr id="8" name="Tabla 7"/>
          <p:cNvGraphicFramePr>
            <a:graphicFrameLocks noGrp="1"/>
          </p:cNvGraphicFramePr>
          <p:nvPr>
            <p:extLst/>
          </p:nvPr>
        </p:nvGraphicFramePr>
        <p:xfrm>
          <a:off x="213757" y="3964743"/>
          <a:ext cx="4937792" cy="2232660"/>
        </p:xfrm>
        <a:graphic>
          <a:graphicData uri="http://schemas.openxmlformats.org/drawingml/2006/table">
            <a:tbl>
              <a:tblPr>
                <a:tableStyleId>{5C22544A-7EE6-4342-B048-85BDC9FD1C3A}</a:tableStyleId>
              </a:tblPr>
              <a:tblGrid>
                <a:gridCol w="2938441">
                  <a:extLst>
                    <a:ext uri="{9D8B030D-6E8A-4147-A177-3AD203B41FA5}">
                      <a16:colId xmlns:a16="http://schemas.microsoft.com/office/drawing/2014/main" val="20000"/>
                    </a:ext>
                  </a:extLst>
                </a:gridCol>
                <a:gridCol w="1999351">
                  <a:extLst>
                    <a:ext uri="{9D8B030D-6E8A-4147-A177-3AD203B41FA5}">
                      <a16:colId xmlns:a16="http://schemas.microsoft.com/office/drawing/2014/main" val="20001"/>
                    </a:ext>
                  </a:extLst>
                </a:gridCol>
              </a:tblGrid>
              <a:tr h="561975">
                <a:tc gridSpan="2">
                  <a:txBody>
                    <a:bodyPr/>
                    <a:lstStyle/>
                    <a:p>
                      <a:pPr algn="l" fontAlgn="ctr"/>
                      <a:r>
                        <a:rPr lang="es-CO" sz="1800" u="none" strike="noStrike" dirty="0">
                          <a:effectLst/>
                        </a:rPr>
                        <a:t>En el 2021 y subsiguientes,  La compañía </a:t>
                      </a:r>
                      <a:r>
                        <a:rPr lang="es-CO" sz="1800" u="none" strike="noStrike" dirty="0" err="1">
                          <a:effectLst/>
                        </a:rPr>
                        <a:t>Abc</a:t>
                      </a:r>
                      <a:r>
                        <a:rPr lang="es-CO" sz="1800" u="none" strike="noStrike" dirty="0">
                          <a:effectLst/>
                        </a:rPr>
                        <a:t> SAS, </a:t>
                      </a:r>
                      <a:r>
                        <a:rPr lang="es-CO" sz="1800" u="none" strike="noStrike" dirty="0" smtClean="0">
                          <a:effectLst/>
                        </a:rPr>
                        <a:t>efectuó </a:t>
                      </a:r>
                      <a:r>
                        <a:rPr lang="es-CO" sz="1800" u="none" strike="noStrike" dirty="0">
                          <a:effectLst/>
                        </a:rPr>
                        <a:t>pagos en efectivo por $45.365.000 y los gastos totales en dicho año fueron de $245.878.000</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endParaRPr lang="es-CO"/>
                    </a:p>
                  </a:txBody>
                  <a:tcPr/>
                </a:tc>
                <a:extLst>
                  <a:ext uri="{0D108BD9-81ED-4DB2-BD59-A6C34878D82A}">
                    <a16:rowId xmlns:a16="http://schemas.microsoft.com/office/drawing/2014/main" val="10000"/>
                  </a:ext>
                </a:extLst>
              </a:tr>
              <a:tr h="381000">
                <a:tc>
                  <a:txBody>
                    <a:bodyPr/>
                    <a:lstStyle/>
                    <a:p>
                      <a:pPr algn="ctr" fontAlgn="ctr"/>
                      <a:r>
                        <a:rPr lang="es-CO" sz="1800" u="none" strike="noStrike">
                          <a:effectLst/>
                        </a:rPr>
                        <a:t>40% del valor pagado maximo 40.000 UVT</a:t>
                      </a:r>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a:effectLst/>
                        </a:rPr>
                        <a:t>El 35% del total de los costos y deducciones</a:t>
                      </a:r>
                      <a:endParaRPr lang="es-CO"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s-CO" sz="1800" u="none" strike="noStrike">
                          <a:effectLst/>
                        </a:rPr>
                        <a:t>18.146.000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800" u="none" strike="noStrike">
                          <a:effectLst/>
                        </a:rPr>
                        <a:t>86.057.000</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gridSpan="2">
                  <a:txBody>
                    <a:bodyPr/>
                    <a:lstStyle/>
                    <a:p>
                      <a:pPr algn="ctr" fontAlgn="b"/>
                      <a:r>
                        <a:rPr lang="es-CO" sz="1800" b="1" u="none" strike="noStrike" dirty="0">
                          <a:effectLst/>
                        </a:rPr>
                        <a:t>Deducción $18.146.000</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3"/>
                  </a:ext>
                </a:extLst>
              </a:tr>
            </a:tbl>
          </a:graphicData>
        </a:graphic>
      </p:graphicFrame>
      <p:sp>
        <p:nvSpPr>
          <p:cNvPr id="9" name="Flecha a la derecha con muesca 8"/>
          <p:cNvSpPr/>
          <p:nvPr/>
        </p:nvSpPr>
        <p:spPr>
          <a:xfrm>
            <a:off x="5537915" y="2112135"/>
            <a:ext cx="772733" cy="463640"/>
          </a:xfrm>
          <a:prstGeom prst="notchedRight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 la derecha con muesca 9"/>
          <p:cNvSpPr/>
          <p:nvPr/>
        </p:nvSpPr>
        <p:spPr>
          <a:xfrm rot="10800000">
            <a:off x="5537915" y="5046371"/>
            <a:ext cx="772733" cy="463640"/>
          </a:xfrm>
          <a:prstGeom prst="notchedRight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 la derecha con muesca 10"/>
          <p:cNvSpPr/>
          <p:nvPr/>
        </p:nvSpPr>
        <p:spPr>
          <a:xfrm rot="5400000">
            <a:off x="9247029" y="3359241"/>
            <a:ext cx="616037" cy="414270"/>
          </a:xfrm>
          <a:prstGeom prst="notchedRight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746887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ítulo 1"/>
          <p:cNvSpPr txBox="1">
            <a:spLocks/>
          </p:cNvSpPr>
          <p:nvPr/>
        </p:nvSpPr>
        <p:spPr>
          <a:xfrm>
            <a:off x="357051" y="948097"/>
            <a:ext cx="11225349" cy="410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2" name="Rectángulo redondeado 1"/>
          <p:cNvSpPr/>
          <p:nvPr/>
        </p:nvSpPr>
        <p:spPr>
          <a:xfrm>
            <a:off x="461727" y="1457608"/>
            <a:ext cx="4171233" cy="497941"/>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bg1"/>
                </a:solidFill>
                <a:latin typeface="Arial Narrow" panose="020B0606020202030204" pitchFamily="34" charset="0"/>
              </a:rPr>
              <a:t>Corrección Art. 589 del E.T  </a:t>
            </a:r>
            <a:endParaRPr lang="es-CO" sz="2400" b="1" dirty="0">
              <a:solidFill>
                <a:schemeClr val="bg1"/>
              </a:solidFill>
              <a:latin typeface="Arial Narrow" panose="020B0606020202030204" pitchFamily="34" charset="0"/>
            </a:endParaRPr>
          </a:p>
        </p:txBody>
      </p:sp>
      <p:sp>
        <p:nvSpPr>
          <p:cNvPr id="4" name="Rectángulo redondeado 3"/>
          <p:cNvSpPr/>
          <p:nvPr/>
        </p:nvSpPr>
        <p:spPr>
          <a:xfrm>
            <a:off x="357051" y="3075163"/>
            <a:ext cx="3164747" cy="1605484"/>
          </a:xfrm>
          <a:prstGeom prst="roundRect">
            <a:avLst/>
          </a:prstGeom>
          <a:noFill/>
          <a:ln>
            <a:solidFill>
              <a:srgbClr val="00B050"/>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b="1" dirty="0" smtClean="0">
                <a:solidFill>
                  <a:schemeClr val="tx1"/>
                </a:solidFill>
                <a:effectLst>
                  <a:outerShdw blurRad="38100" dist="38100" dir="2700000" algn="tl">
                    <a:srgbClr val="000000">
                      <a:alpha val="43137"/>
                    </a:srgbClr>
                  </a:outerShdw>
                </a:effectLst>
              </a:rPr>
              <a:t>Corrección de declaraciones </a:t>
            </a:r>
            <a:r>
              <a:rPr lang="es-CO" sz="2000" b="1" dirty="0">
                <a:solidFill>
                  <a:schemeClr val="tx1"/>
                </a:solidFill>
                <a:effectLst>
                  <a:outerShdw blurRad="38100" dist="38100" dir="2700000" algn="tl">
                    <a:srgbClr val="000000">
                      <a:alpha val="43137"/>
                    </a:srgbClr>
                  </a:outerShdw>
                </a:effectLst>
              </a:rPr>
              <a:t>tributarias, disminuyendo el valor a pagar o </a:t>
            </a:r>
            <a:r>
              <a:rPr lang="es-CO" sz="2000" b="1" dirty="0" smtClean="0">
                <a:solidFill>
                  <a:schemeClr val="tx1"/>
                </a:solidFill>
                <a:effectLst>
                  <a:outerShdw blurRad="38100" dist="38100" dir="2700000" algn="tl">
                    <a:srgbClr val="000000">
                      <a:alpha val="43137"/>
                    </a:srgbClr>
                  </a:outerShdw>
                </a:effectLst>
              </a:rPr>
              <a:t>aumentando el </a:t>
            </a:r>
            <a:r>
              <a:rPr lang="es-CO" sz="2000" b="1" dirty="0">
                <a:solidFill>
                  <a:schemeClr val="tx1"/>
                </a:solidFill>
                <a:effectLst>
                  <a:outerShdw blurRad="38100" dist="38100" dir="2700000" algn="tl">
                    <a:srgbClr val="000000">
                      <a:alpha val="43137"/>
                    </a:srgbClr>
                  </a:outerShdw>
                </a:effectLst>
              </a:rPr>
              <a:t>saldo a favor </a:t>
            </a:r>
            <a:endParaRPr lang="es-CO" sz="20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cxnSp>
        <p:nvCxnSpPr>
          <p:cNvPr id="8" name="Conector angular 7"/>
          <p:cNvCxnSpPr>
            <a:endCxn id="9" idx="1"/>
          </p:cNvCxnSpPr>
          <p:nvPr/>
        </p:nvCxnSpPr>
        <p:spPr>
          <a:xfrm flipV="1">
            <a:off x="3630440" y="2369742"/>
            <a:ext cx="2115508" cy="1496090"/>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5745948" y="1680922"/>
            <a:ext cx="1505878" cy="1377640"/>
          </a:xfrm>
          <a:prstGeom prst="roundRect">
            <a:avLst/>
          </a:prstGeom>
          <a:noFill/>
          <a:ln>
            <a:solidFill>
              <a:srgbClr val="00B050"/>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b="1" dirty="0" smtClean="0">
                <a:solidFill>
                  <a:schemeClr val="tx1"/>
                </a:solidFill>
                <a:effectLst>
                  <a:outerShdw blurRad="38100" dist="38100" dir="2700000" algn="tl">
                    <a:srgbClr val="000000">
                      <a:alpha val="43137"/>
                    </a:srgbClr>
                  </a:outerShdw>
                </a:effectLst>
                <a:latin typeface="Arial Narrow" panose="020B0606020202030204" pitchFamily="34" charset="0"/>
              </a:rPr>
              <a:t>Solicitud de corrección </a:t>
            </a:r>
            <a:endParaRPr lang="es-CO" sz="20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sp>
        <p:nvSpPr>
          <p:cNvPr id="10" name="Rectángulo redondeado 9"/>
          <p:cNvSpPr/>
          <p:nvPr/>
        </p:nvSpPr>
        <p:spPr>
          <a:xfrm>
            <a:off x="8225093" y="1697523"/>
            <a:ext cx="1397236" cy="1377640"/>
          </a:xfrm>
          <a:prstGeom prst="roundRect">
            <a:avLst/>
          </a:prstGeom>
          <a:solidFill>
            <a:srgbClr val="00B05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bg1"/>
                </a:solidFill>
                <a:effectLst>
                  <a:outerShdw blurRad="38100" dist="38100" dir="2700000" algn="tl">
                    <a:srgbClr val="000000">
                      <a:alpha val="43137"/>
                    </a:srgbClr>
                  </a:outerShdw>
                </a:effectLst>
                <a:latin typeface="Arial Narrow" panose="020B0606020202030204" pitchFamily="34" charset="0"/>
              </a:rPr>
              <a:t>DIAN</a:t>
            </a:r>
            <a:endParaRPr lang="es-CO" sz="2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cxnSp>
        <p:nvCxnSpPr>
          <p:cNvPr id="12" name="Conector recto de flecha 11"/>
          <p:cNvCxnSpPr/>
          <p:nvPr/>
        </p:nvCxnSpPr>
        <p:spPr>
          <a:xfrm>
            <a:off x="7251826" y="2344848"/>
            <a:ext cx="69711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5872695" y="4839063"/>
            <a:ext cx="1940444" cy="1377640"/>
          </a:xfrm>
          <a:prstGeom prst="roundRect">
            <a:avLst/>
          </a:prstGeom>
          <a:noFill/>
          <a:ln>
            <a:solidFill>
              <a:srgbClr val="00B050"/>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effectLst>
                  <a:outerShdw blurRad="38100" dist="38100" dir="2700000" algn="tl">
                    <a:srgbClr val="000000">
                      <a:alpha val="43137"/>
                    </a:srgbClr>
                  </a:outerShdw>
                </a:effectLst>
                <a:latin typeface="Arial Narrow" panose="020B0606020202030204" pitchFamily="34" charset="0"/>
              </a:rPr>
              <a:t>ENTIDAD FINANCIERA </a:t>
            </a:r>
          </a:p>
          <a:p>
            <a:pPr algn="ctr"/>
            <a:endParaRPr lang="es-CO" sz="1600" b="1" dirty="0" smtClean="0">
              <a:solidFill>
                <a:schemeClr val="tx1"/>
              </a:solidFill>
              <a:effectLst>
                <a:outerShdw blurRad="38100" dist="38100" dir="2700000" algn="tl">
                  <a:srgbClr val="000000">
                    <a:alpha val="43137"/>
                  </a:srgbClr>
                </a:outerShdw>
              </a:effectLst>
              <a:latin typeface="Arial Narrow" panose="020B0606020202030204" pitchFamily="34" charset="0"/>
            </a:endParaRPr>
          </a:p>
          <a:p>
            <a:pPr algn="ctr"/>
            <a:r>
              <a:rPr lang="es-CO" sz="2000" b="1" dirty="0" smtClean="0">
                <a:solidFill>
                  <a:schemeClr val="tx1"/>
                </a:solidFill>
                <a:effectLst>
                  <a:outerShdw blurRad="38100" dist="38100" dir="2700000" algn="tl">
                    <a:srgbClr val="000000">
                      <a:alpha val="43137"/>
                    </a:srgbClr>
                  </a:outerShdw>
                </a:effectLst>
                <a:latin typeface="Arial Narrow" panose="020B0606020202030204" pitchFamily="34" charset="0"/>
              </a:rPr>
              <a:t>SERVICIO ELECTRÓNICO</a:t>
            </a:r>
            <a:endParaRPr lang="es-CO" sz="20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cxnSp>
        <p:nvCxnSpPr>
          <p:cNvPr id="16" name="Conector angular 15"/>
          <p:cNvCxnSpPr/>
          <p:nvPr/>
        </p:nvCxnSpPr>
        <p:spPr>
          <a:xfrm>
            <a:off x="3630440" y="4155540"/>
            <a:ext cx="2236206" cy="1376127"/>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redondeado 19"/>
          <p:cNvSpPr/>
          <p:nvPr/>
        </p:nvSpPr>
        <p:spPr>
          <a:xfrm>
            <a:off x="8250740" y="4846609"/>
            <a:ext cx="1536056" cy="1377640"/>
          </a:xfrm>
          <a:prstGeom prst="roundRect">
            <a:avLst/>
          </a:prstGeom>
          <a:noFill/>
          <a:ln>
            <a:solidFill>
              <a:srgbClr val="00B050"/>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effectLst>
                  <a:outerShdw blurRad="38100" dist="38100" dir="2700000" algn="tl">
                    <a:srgbClr val="000000">
                      <a:alpha val="43137"/>
                    </a:srgbClr>
                  </a:outerShdw>
                </a:effectLst>
                <a:latin typeface="Arial Narrow" panose="020B0606020202030204" pitchFamily="34" charset="0"/>
              </a:rPr>
              <a:t>CONTROL </a:t>
            </a:r>
            <a:endParaRPr lang="es-CO" sz="20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cxnSp>
        <p:nvCxnSpPr>
          <p:cNvPr id="21" name="Conector recto de flecha 20"/>
          <p:cNvCxnSpPr/>
          <p:nvPr/>
        </p:nvCxnSpPr>
        <p:spPr>
          <a:xfrm flipV="1">
            <a:off x="7886474" y="5602592"/>
            <a:ext cx="297255" cy="105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flipV="1">
            <a:off x="8923711" y="3385996"/>
            <a:ext cx="25647" cy="12946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redondeado 23"/>
          <p:cNvSpPr/>
          <p:nvPr/>
        </p:nvSpPr>
        <p:spPr>
          <a:xfrm>
            <a:off x="357051" y="5374731"/>
            <a:ext cx="2983678" cy="1089443"/>
          </a:xfrm>
          <a:prstGeom prst="roundRect">
            <a:avLst/>
          </a:prstGeom>
          <a:no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b="1" dirty="0" smtClean="0">
                <a:solidFill>
                  <a:schemeClr val="tx1"/>
                </a:solidFill>
                <a:effectLst>
                  <a:outerShdw blurRad="38100" dist="38100" dir="2700000" algn="tl">
                    <a:srgbClr val="000000">
                      <a:alpha val="43137"/>
                    </a:srgbClr>
                  </a:outerShdw>
                </a:effectLst>
              </a:rPr>
              <a:t>No se habilita la corrección de la declaración  para computar el termino de un año para este tipo de ajustes </a:t>
            </a:r>
            <a:endParaRPr lang="es-CO" sz="16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cxnSp>
        <p:nvCxnSpPr>
          <p:cNvPr id="30" name="Conector recto de flecha 29"/>
          <p:cNvCxnSpPr/>
          <p:nvPr/>
        </p:nvCxnSpPr>
        <p:spPr>
          <a:xfrm>
            <a:off x="1982709" y="4802851"/>
            <a:ext cx="0" cy="3304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V="1">
            <a:off x="5866646" y="1697524"/>
            <a:ext cx="1235194" cy="13610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866646" y="1697523"/>
            <a:ext cx="1265674" cy="13610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5090160" y="3703320"/>
            <a:ext cx="3413760" cy="8229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La DIAN tiene un año para el nuevo procedimiento</a:t>
            </a:r>
            <a:endParaRPr lang="es-CO" sz="2000" b="1" dirty="0">
              <a:solidFill>
                <a:schemeClr val="tx1"/>
              </a:solidFill>
            </a:endParaRPr>
          </a:p>
        </p:txBody>
      </p:sp>
    </p:spTree>
    <p:extLst>
      <p:ext uri="{BB962C8B-B14F-4D97-AF65-F5344CB8AC3E}">
        <p14:creationId xmlns:p14="http://schemas.microsoft.com/office/powerpoint/2010/main" val="268748211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XIV                         ADMINSTRACIÓN TRIBUTARIA </a:t>
            </a:r>
            <a:endParaRPr lang="es-CO" sz="2000" b="1" dirty="0">
              <a:latin typeface="Arial Narrow" panose="020B0606020202030204" pitchFamily="34" charset="0"/>
            </a:endParaRPr>
          </a:p>
        </p:txBody>
      </p:sp>
      <p:sp>
        <p:nvSpPr>
          <p:cNvPr id="11" name="Rectángulo redondeado 10"/>
          <p:cNvSpPr/>
          <p:nvPr/>
        </p:nvSpPr>
        <p:spPr>
          <a:xfrm>
            <a:off x="322208" y="1863619"/>
            <a:ext cx="3796945" cy="1558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b="1" u="sng" dirty="0" smtClean="0">
                <a:solidFill>
                  <a:srgbClr val="C00000"/>
                </a:solidFill>
                <a:latin typeface="Arial Narrow" panose="020B0606020202030204" pitchFamily="34" charset="0"/>
              </a:rPr>
              <a:t>Plan de Modernización Tecnológica</a:t>
            </a:r>
          </a:p>
          <a:p>
            <a:endParaRPr lang="es-CO" sz="1400" b="1" dirty="0" smtClean="0">
              <a:solidFill>
                <a:schemeClr val="tx1"/>
              </a:solidFill>
              <a:latin typeface="Arial Narrow" panose="020B0606020202030204" pitchFamily="34" charset="0"/>
            </a:endParaRPr>
          </a:p>
          <a:p>
            <a:pPr marL="171450" indent="-1714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Informe Diagnostico  </a:t>
            </a:r>
          </a:p>
          <a:p>
            <a:pPr marL="171450" indent="-1714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Financiación </a:t>
            </a:r>
          </a:p>
          <a:p>
            <a:pPr marL="171450" indent="-1714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Ejecución del Plan </a:t>
            </a:r>
          </a:p>
          <a:p>
            <a:pPr marL="171450" indent="-1714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Seguimiento   </a:t>
            </a:r>
            <a:endParaRPr lang="es-CO" sz="1600" b="1" dirty="0">
              <a:solidFill>
                <a:schemeClr val="tx1"/>
              </a:solidFill>
              <a:latin typeface="Arial Narrow" panose="020B0606020202030204" pitchFamily="34" charset="0"/>
            </a:endParaRPr>
          </a:p>
        </p:txBody>
      </p:sp>
      <p:sp>
        <p:nvSpPr>
          <p:cNvPr id="15" name="Rectángulo redondeado 14"/>
          <p:cNvSpPr/>
          <p:nvPr/>
        </p:nvSpPr>
        <p:spPr>
          <a:xfrm>
            <a:off x="3431181" y="3622768"/>
            <a:ext cx="2899955" cy="1367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b="1" u="sng" dirty="0" smtClean="0">
                <a:solidFill>
                  <a:srgbClr val="C00000"/>
                </a:solidFill>
                <a:latin typeface="Arial Narrow" panose="020B0606020202030204" pitchFamily="34" charset="0"/>
              </a:rPr>
              <a:t>Fortalecimiento de personal </a:t>
            </a:r>
          </a:p>
          <a:p>
            <a:endParaRPr lang="es-CO" sz="1600" b="1" dirty="0" smtClean="0">
              <a:solidFill>
                <a:schemeClr val="tx1"/>
              </a:solidFill>
              <a:latin typeface="Arial Narrow" panose="020B0606020202030204" pitchFamily="34" charset="0"/>
            </a:endParaRPr>
          </a:p>
          <a:p>
            <a:pPr marL="171450" indent="-1714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Convocatoria de concursos </a:t>
            </a:r>
          </a:p>
          <a:p>
            <a:pPr marL="171450" indent="-1714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Pruebas y curso de programas específicos  </a:t>
            </a:r>
          </a:p>
        </p:txBody>
      </p:sp>
      <p:sp>
        <p:nvSpPr>
          <p:cNvPr id="17" name="Rectángulo redondeado 16"/>
          <p:cNvSpPr/>
          <p:nvPr/>
        </p:nvSpPr>
        <p:spPr>
          <a:xfrm>
            <a:off x="6470466" y="4937778"/>
            <a:ext cx="5721534" cy="1341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b="1" u="sng" dirty="0" smtClean="0">
                <a:solidFill>
                  <a:srgbClr val="C00000"/>
                </a:solidFill>
                <a:latin typeface="Arial Narrow" panose="020B0606020202030204" pitchFamily="34" charset="0"/>
              </a:rPr>
              <a:t>Estructura Administrativa  / Carrera Administrativa </a:t>
            </a:r>
          </a:p>
          <a:p>
            <a:endParaRPr lang="es-CO" sz="1600" b="1" dirty="0" smtClean="0">
              <a:solidFill>
                <a:schemeClr val="tx1"/>
              </a:solidFill>
              <a:latin typeface="Arial Narrow" panose="020B0606020202030204" pitchFamily="34" charset="0"/>
            </a:endParaRPr>
          </a:p>
          <a:p>
            <a:pPr marL="285750" indent="-285750">
              <a:buClr>
                <a:srgbClr val="C00000"/>
              </a:buClr>
              <a:buFont typeface="Wingdings" panose="05000000000000000000" pitchFamily="2" charset="2"/>
              <a:buChar char="ü"/>
            </a:pPr>
            <a:r>
              <a:rPr lang="es-CO" sz="1600" b="1" dirty="0">
                <a:solidFill>
                  <a:schemeClr val="tx1"/>
                </a:solidFill>
                <a:latin typeface="Arial Narrow" panose="020B0606020202030204" pitchFamily="34" charset="0"/>
              </a:rPr>
              <a:t>Escuela de Altos Estudios de la Administración Tributaria, Aduanera y Cambiaria </a:t>
            </a:r>
            <a:endParaRPr lang="es-CO" sz="1600" b="1" dirty="0" smtClean="0">
              <a:solidFill>
                <a:schemeClr val="tx1"/>
              </a:solidFill>
              <a:latin typeface="Arial Narrow" panose="020B0606020202030204" pitchFamily="34" charset="0"/>
            </a:endParaRPr>
          </a:p>
          <a:p>
            <a:pPr marL="285750" indent="-2857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Estructura para el control de las ESAL y la Factura Electrónica </a:t>
            </a:r>
          </a:p>
        </p:txBody>
      </p:sp>
      <p:sp>
        <p:nvSpPr>
          <p:cNvPr id="3" name="Rectángulo redondeado 2"/>
          <p:cNvSpPr/>
          <p:nvPr/>
        </p:nvSpPr>
        <p:spPr>
          <a:xfrm>
            <a:off x="8490857" y="2142309"/>
            <a:ext cx="3274423" cy="1419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CO" b="1" dirty="0" smtClean="0">
                <a:solidFill>
                  <a:schemeClr val="tx1"/>
                </a:solidFill>
                <a:latin typeface="Arial Narrow" panose="020B0606020202030204" pitchFamily="34" charset="0"/>
              </a:rPr>
              <a:t>Tecnología </a:t>
            </a:r>
          </a:p>
          <a:p>
            <a:pPr marL="285750" indent="-285750">
              <a:buFont typeface="Wingdings" panose="05000000000000000000" pitchFamily="2" charset="2"/>
              <a:buChar char="ü"/>
            </a:pPr>
            <a:r>
              <a:rPr lang="es-CO" b="1" dirty="0" smtClean="0">
                <a:solidFill>
                  <a:schemeClr val="tx1"/>
                </a:solidFill>
                <a:latin typeface="Arial Narrow" panose="020B0606020202030204" pitchFamily="34" charset="0"/>
              </a:rPr>
              <a:t>Personal </a:t>
            </a:r>
          </a:p>
          <a:p>
            <a:pPr marL="285750" indent="-285750">
              <a:buFont typeface="Wingdings" panose="05000000000000000000" pitchFamily="2" charset="2"/>
              <a:buChar char="ü"/>
            </a:pPr>
            <a:r>
              <a:rPr lang="es-CO" b="1" dirty="0" smtClean="0">
                <a:solidFill>
                  <a:schemeClr val="tx1"/>
                </a:solidFill>
                <a:latin typeface="Arial Narrow" panose="020B0606020202030204" pitchFamily="34" charset="0"/>
              </a:rPr>
              <a:t>Preparación de funcionarios  </a:t>
            </a:r>
          </a:p>
          <a:p>
            <a:pPr marL="285750" indent="-285750">
              <a:buFont typeface="Wingdings" panose="05000000000000000000" pitchFamily="2" charset="2"/>
              <a:buChar char="ü"/>
            </a:pPr>
            <a:r>
              <a:rPr lang="es-CO" b="1" dirty="0" smtClean="0">
                <a:solidFill>
                  <a:schemeClr val="tx1"/>
                </a:solidFill>
                <a:latin typeface="Arial Narrow" panose="020B0606020202030204" pitchFamily="34" charset="0"/>
              </a:rPr>
              <a:t>Estructura </a:t>
            </a:r>
            <a:endParaRPr lang="es-CO" b="1" dirty="0">
              <a:solidFill>
                <a:schemeClr val="tx1"/>
              </a:solidFill>
              <a:latin typeface="Arial Narrow" panose="020B0606020202030204" pitchFamily="34" charset="0"/>
            </a:endParaRPr>
          </a:p>
        </p:txBody>
      </p:sp>
      <p:cxnSp>
        <p:nvCxnSpPr>
          <p:cNvPr id="16" name="Conector recto 15"/>
          <p:cNvCxnSpPr/>
          <p:nvPr/>
        </p:nvCxnSpPr>
        <p:spPr>
          <a:xfrm>
            <a:off x="3361087" y="1863619"/>
            <a:ext cx="36415" cy="33804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6364811" y="3953691"/>
            <a:ext cx="17417" cy="23070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7132320" y="2778034"/>
            <a:ext cx="1245326"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8395062" y="1689460"/>
            <a:ext cx="3187338" cy="21858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redondeado 11"/>
          <p:cNvSpPr/>
          <p:nvPr/>
        </p:nvSpPr>
        <p:spPr>
          <a:xfrm>
            <a:off x="3733800" y="2316481"/>
            <a:ext cx="3259185" cy="85344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Arial Narrow" panose="020B0606020202030204" pitchFamily="34" charset="0"/>
              </a:rPr>
              <a:t>FORTALECIMENTO </a:t>
            </a:r>
          </a:p>
          <a:p>
            <a:pPr algn="ctr"/>
            <a:r>
              <a:rPr lang="es-CO" sz="2400" b="1" dirty="0" smtClean="0">
                <a:latin typeface="Arial Narrow" panose="020B0606020202030204" pitchFamily="34" charset="0"/>
              </a:rPr>
              <a:t>DE LA DIAN </a:t>
            </a:r>
            <a:endParaRPr lang="es-CO" sz="2400" b="1" dirty="0">
              <a:latin typeface="Arial Narrow" panose="020B0606020202030204" pitchFamily="34" charset="0"/>
            </a:endParaRPr>
          </a:p>
        </p:txBody>
      </p:sp>
      <p:sp>
        <p:nvSpPr>
          <p:cNvPr id="18" name="Forma en L 17"/>
          <p:cNvSpPr/>
          <p:nvPr/>
        </p:nvSpPr>
        <p:spPr>
          <a:xfrm rot="15481186">
            <a:off x="1958303" y="4730734"/>
            <a:ext cx="310515" cy="433705"/>
          </a:xfrm>
          <a:prstGeom prst="corner">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cxnSp>
        <p:nvCxnSpPr>
          <p:cNvPr id="20" name="Conector recto 19"/>
          <p:cNvCxnSpPr/>
          <p:nvPr/>
        </p:nvCxnSpPr>
        <p:spPr>
          <a:xfrm flipH="1" flipV="1">
            <a:off x="2033552" y="4142811"/>
            <a:ext cx="171450" cy="575945"/>
          </a:xfrm>
          <a:prstGeom prst="line">
            <a:avLst/>
          </a:prstGeom>
          <a:noFill/>
          <a:ln w="19050" cap="flat" cmpd="sng" algn="ctr">
            <a:solidFill>
              <a:srgbClr val="00B050"/>
            </a:solidFill>
            <a:prstDash val="solid"/>
            <a:miter lim="800000"/>
          </a:ln>
          <a:effectLst/>
        </p:spPr>
      </p:cxnSp>
      <p:sp>
        <p:nvSpPr>
          <p:cNvPr id="4" name="Elipse 3"/>
          <p:cNvSpPr/>
          <p:nvPr/>
        </p:nvSpPr>
        <p:spPr>
          <a:xfrm>
            <a:off x="1188720" y="3422469"/>
            <a:ext cx="1497330" cy="5312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5 - AÑOS</a:t>
            </a:r>
            <a:endParaRPr lang="es-CO" b="1" dirty="0">
              <a:solidFill>
                <a:schemeClr val="tx1"/>
              </a:solidFill>
            </a:endParaRPr>
          </a:p>
        </p:txBody>
      </p:sp>
      <p:sp>
        <p:nvSpPr>
          <p:cNvPr id="22" name="Elipse 21"/>
          <p:cNvSpPr/>
          <p:nvPr/>
        </p:nvSpPr>
        <p:spPr>
          <a:xfrm>
            <a:off x="3924300" y="5129349"/>
            <a:ext cx="1497330" cy="5312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12 Meses</a:t>
            </a:r>
            <a:endParaRPr lang="es-CO" b="1" dirty="0">
              <a:solidFill>
                <a:schemeClr val="tx1"/>
              </a:solidFill>
            </a:endParaRPr>
          </a:p>
        </p:txBody>
      </p:sp>
    </p:spTree>
    <p:extLst>
      <p:ext uri="{BB962C8B-B14F-4D97-AF65-F5344CB8AC3E}">
        <p14:creationId xmlns:p14="http://schemas.microsoft.com/office/powerpoint/2010/main" val="26391803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357051" y="628057"/>
            <a:ext cx="11225349" cy="410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16" name="Rectángulo redondeado 15"/>
          <p:cNvSpPr/>
          <p:nvPr/>
        </p:nvSpPr>
        <p:spPr>
          <a:xfrm>
            <a:off x="461726" y="1457608"/>
            <a:ext cx="3393993" cy="497941"/>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bg1"/>
                </a:solidFill>
                <a:latin typeface="Arial Narrow" panose="020B0606020202030204" pitchFamily="34" charset="0"/>
              </a:rPr>
              <a:t>Relación de controles </a:t>
            </a:r>
            <a:endParaRPr lang="es-CO" sz="2400" b="1" dirty="0">
              <a:solidFill>
                <a:schemeClr val="bg1"/>
              </a:solidFill>
              <a:latin typeface="Arial Narrow" panose="020B0606020202030204" pitchFamily="34" charset="0"/>
            </a:endParaRPr>
          </a:p>
        </p:txBody>
      </p:sp>
      <p:graphicFrame>
        <p:nvGraphicFramePr>
          <p:cNvPr id="2" name="Diagrama 1"/>
          <p:cNvGraphicFramePr/>
          <p:nvPr>
            <p:extLst/>
          </p:nvPr>
        </p:nvGraphicFramePr>
        <p:xfrm>
          <a:off x="2964782" y="2181883"/>
          <a:ext cx="5802028" cy="399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curvada hacia abajo 2"/>
          <p:cNvSpPr/>
          <p:nvPr/>
        </p:nvSpPr>
        <p:spPr>
          <a:xfrm rot="18976491">
            <a:off x="6099013" y="1795764"/>
            <a:ext cx="846331" cy="353085"/>
          </a:xfrm>
          <a:prstGeom prst="curvedDownArrow">
            <a:avLst/>
          </a:prstGeom>
          <a:solidFill>
            <a:srgbClr val="00B05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8" name="Rectángulo redondeado 7"/>
          <p:cNvSpPr/>
          <p:nvPr/>
        </p:nvSpPr>
        <p:spPr>
          <a:xfrm>
            <a:off x="7036957" y="1110273"/>
            <a:ext cx="3648546" cy="156947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r>
              <a:rPr lang="es-CO" sz="2000" b="1" dirty="0" smtClean="0">
                <a:solidFill>
                  <a:srgbClr val="00B050"/>
                </a:solidFill>
              </a:rPr>
              <a:t>Nuevo sistema de facturación </a:t>
            </a:r>
          </a:p>
          <a:p>
            <a:pPr marL="171450" indent="-171450" algn="just">
              <a:buFont typeface="Wingdings" panose="05000000000000000000" pitchFamily="2" charset="2"/>
              <a:buChar char="ü"/>
            </a:pPr>
            <a:r>
              <a:rPr lang="es-CO" sz="2000" b="1" dirty="0" smtClean="0">
                <a:solidFill>
                  <a:srgbClr val="00B050"/>
                </a:solidFill>
              </a:rPr>
              <a:t>Factura Electrónica</a:t>
            </a:r>
          </a:p>
          <a:p>
            <a:pPr marL="171450" indent="-171450" algn="just">
              <a:buFont typeface="Wingdings" panose="05000000000000000000" pitchFamily="2" charset="2"/>
              <a:buChar char="ü"/>
            </a:pPr>
            <a:r>
              <a:rPr lang="es-CO" sz="2000" b="1" dirty="0" smtClean="0">
                <a:solidFill>
                  <a:srgbClr val="00B050"/>
                </a:solidFill>
              </a:rPr>
              <a:t>Conciliación contable fiscal </a:t>
            </a:r>
          </a:p>
          <a:p>
            <a:pPr marL="171450" indent="-171450" algn="just">
              <a:buFont typeface="Wingdings" panose="05000000000000000000" pitchFamily="2" charset="2"/>
              <a:buChar char="ü"/>
            </a:pPr>
            <a:r>
              <a:rPr lang="es-CO" sz="2000" b="1" dirty="0" smtClean="0">
                <a:solidFill>
                  <a:srgbClr val="00B050"/>
                </a:solidFill>
              </a:rPr>
              <a:t>Información exógena  </a:t>
            </a:r>
            <a:endParaRPr lang="es-CO" sz="2000" b="1" dirty="0">
              <a:solidFill>
                <a:srgbClr val="00B050"/>
              </a:solidFill>
            </a:endParaRPr>
          </a:p>
        </p:txBody>
      </p:sp>
      <p:sp>
        <p:nvSpPr>
          <p:cNvPr id="9" name="Flecha curvada hacia la izquierda 8"/>
          <p:cNvSpPr/>
          <p:nvPr/>
        </p:nvSpPr>
        <p:spPr>
          <a:xfrm rot="3521256">
            <a:off x="3681597" y="4855937"/>
            <a:ext cx="344032" cy="751437"/>
          </a:xfrm>
          <a:prstGeom prst="curvedLef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4" name="Rectángulo redondeado 23"/>
          <p:cNvSpPr/>
          <p:nvPr/>
        </p:nvSpPr>
        <p:spPr>
          <a:xfrm>
            <a:off x="278958" y="4479945"/>
            <a:ext cx="3042146" cy="17996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C00000"/>
              </a:buClr>
              <a:buFont typeface="Wingdings" panose="05000000000000000000" pitchFamily="2" charset="2"/>
              <a:buChar char="Ø"/>
            </a:pPr>
            <a:endParaRPr lang="es-CO" sz="2000" b="1" dirty="0" smtClean="0">
              <a:solidFill>
                <a:srgbClr val="C00000"/>
              </a:solidFill>
            </a:endParaRPr>
          </a:p>
          <a:p>
            <a:pPr marL="171450" indent="-171450" algn="just">
              <a:buClr>
                <a:srgbClr val="C00000"/>
              </a:buClr>
              <a:buFont typeface="Wingdings" panose="05000000000000000000" pitchFamily="2" charset="2"/>
              <a:buChar char="Ø"/>
            </a:pPr>
            <a:endParaRPr lang="es-CO" sz="2000" b="1" dirty="0">
              <a:solidFill>
                <a:srgbClr val="C00000"/>
              </a:solidFill>
            </a:endParaRPr>
          </a:p>
          <a:p>
            <a:pPr marL="171450" indent="-171450" algn="just">
              <a:buClr>
                <a:srgbClr val="C00000"/>
              </a:buClr>
              <a:buFont typeface="Wingdings" panose="05000000000000000000" pitchFamily="2" charset="2"/>
              <a:buChar char="Ø"/>
            </a:pPr>
            <a:r>
              <a:rPr lang="es-CO" sz="2000" b="1" dirty="0" smtClean="0">
                <a:solidFill>
                  <a:srgbClr val="C00000"/>
                </a:solidFill>
              </a:rPr>
              <a:t>Fiscalización electrónica </a:t>
            </a:r>
          </a:p>
          <a:p>
            <a:pPr marL="171450" indent="-171450" algn="just">
              <a:buClr>
                <a:srgbClr val="C00000"/>
              </a:buClr>
              <a:buFont typeface="Wingdings" panose="05000000000000000000" pitchFamily="2" charset="2"/>
              <a:buChar char="Ø"/>
            </a:pPr>
            <a:r>
              <a:rPr lang="es-CO" sz="2000" b="1" dirty="0" smtClean="0">
                <a:solidFill>
                  <a:srgbClr val="C00000"/>
                </a:solidFill>
              </a:rPr>
              <a:t>Liquidación provisional </a:t>
            </a:r>
          </a:p>
          <a:p>
            <a:pPr marL="171450" indent="-171450" algn="just">
              <a:buClr>
                <a:srgbClr val="C00000"/>
              </a:buClr>
              <a:buFont typeface="Wingdings" panose="05000000000000000000" pitchFamily="2" charset="2"/>
              <a:buChar char="Ø"/>
            </a:pPr>
            <a:r>
              <a:rPr lang="es-CO" sz="2000" b="1" dirty="0" smtClean="0">
                <a:solidFill>
                  <a:srgbClr val="C00000"/>
                </a:solidFill>
              </a:rPr>
              <a:t>Bancarización de operaciones</a:t>
            </a:r>
          </a:p>
          <a:p>
            <a:pPr algn="just"/>
            <a:r>
              <a:rPr lang="es-CO" sz="2000" b="1" dirty="0" smtClean="0">
                <a:solidFill>
                  <a:schemeClr val="tx1"/>
                </a:solidFill>
              </a:rPr>
              <a:t> </a:t>
            </a:r>
          </a:p>
          <a:p>
            <a:pPr algn="just"/>
            <a:endParaRPr lang="es-CO" sz="2000" b="1" dirty="0">
              <a:solidFill>
                <a:schemeClr val="tx1"/>
              </a:solidFill>
            </a:endParaRPr>
          </a:p>
        </p:txBody>
      </p:sp>
      <p:sp>
        <p:nvSpPr>
          <p:cNvPr id="10" name="Flecha curvada hacia arriba 9"/>
          <p:cNvSpPr/>
          <p:nvPr/>
        </p:nvSpPr>
        <p:spPr>
          <a:xfrm rot="1414883">
            <a:off x="6483073" y="5917371"/>
            <a:ext cx="923454" cy="354606"/>
          </a:xfrm>
          <a:prstGeom prst="curvedUpArrow">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5" name="Rectángulo redondeado 24"/>
          <p:cNvSpPr/>
          <p:nvPr/>
        </p:nvSpPr>
        <p:spPr>
          <a:xfrm>
            <a:off x="7529384" y="5133315"/>
            <a:ext cx="4053016" cy="138097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r>
              <a:rPr lang="es-CO" sz="2000" b="1" dirty="0" smtClean="0">
                <a:solidFill>
                  <a:srgbClr val="002060"/>
                </a:solidFill>
              </a:rPr>
              <a:t>Penalización de la evasión </a:t>
            </a:r>
          </a:p>
          <a:p>
            <a:pPr marL="171450" indent="-171450" algn="just">
              <a:buFont typeface="Wingdings" panose="05000000000000000000" pitchFamily="2" charset="2"/>
              <a:buChar char="ü"/>
            </a:pPr>
            <a:r>
              <a:rPr lang="es-CO" sz="2000" b="1" dirty="0" smtClean="0">
                <a:solidFill>
                  <a:srgbClr val="002060"/>
                </a:solidFill>
              </a:rPr>
              <a:t>Clausulas Abuso – Tributario </a:t>
            </a:r>
          </a:p>
          <a:p>
            <a:pPr marL="171450" indent="-171450" algn="just">
              <a:buFont typeface="Wingdings" panose="05000000000000000000" pitchFamily="2" charset="2"/>
              <a:buChar char="ü"/>
            </a:pPr>
            <a:r>
              <a:rPr lang="es-CO" sz="2000" b="1" dirty="0" smtClean="0">
                <a:solidFill>
                  <a:srgbClr val="002060"/>
                </a:solidFill>
              </a:rPr>
              <a:t>Graduación de las sanciones </a:t>
            </a:r>
            <a:endParaRPr lang="es-CO" sz="2000" b="1" dirty="0">
              <a:solidFill>
                <a:srgbClr val="002060"/>
              </a:solidFill>
            </a:endParaRPr>
          </a:p>
        </p:txBody>
      </p:sp>
      <p:sp>
        <p:nvSpPr>
          <p:cNvPr id="18" name="Rectángulo redondeado 17"/>
          <p:cNvSpPr/>
          <p:nvPr/>
        </p:nvSpPr>
        <p:spPr>
          <a:xfrm>
            <a:off x="8427607" y="2958915"/>
            <a:ext cx="3474833" cy="183768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es-CO" sz="2000" b="1" dirty="0" smtClean="0">
              <a:solidFill>
                <a:schemeClr val="accent6">
                  <a:lumMod val="50000"/>
                </a:schemeClr>
              </a:solidFill>
              <a:latin typeface="Arial Narrow" panose="020B0606020202030204" pitchFamily="34" charset="0"/>
            </a:endParaRPr>
          </a:p>
          <a:p>
            <a:pPr marL="285750" indent="-285750">
              <a:buFont typeface="Wingdings" panose="05000000000000000000" pitchFamily="2" charset="2"/>
              <a:buChar char="ü"/>
            </a:pPr>
            <a:r>
              <a:rPr lang="es-CO" sz="2000" b="1" dirty="0" smtClean="0">
                <a:solidFill>
                  <a:schemeClr val="accent6">
                    <a:lumMod val="50000"/>
                  </a:schemeClr>
                </a:solidFill>
                <a:latin typeface="Arial Narrow" panose="020B0606020202030204" pitchFamily="34" charset="0"/>
              </a:rPr>
              <a:t>Tecnología </a:t>
            </a:r>
            <a:endParaRPr lang="es-CO" sz="2000" b="1" dirty="0">
              <a:solidFill>
                <a:schemeClr val="accent6">
                  <a:lumMod val="50000"/>
                </a:schemeClr>
              </a:solidFill>
              <a:latin typeface="Arial Narrow" panose="020B0606020202030204" pitchFamily="34" charset="0"/>
            </a:endParaRPr>
          </a:p>
          <a:p>
            <a:pPr marL="285750" indent="-285750">
              <a:buFont typeface="Wingdings" panose="05000000000000000000" pitchFamily="2" charset="2"/>
              <a:buChar char="ü"/>
            </a:pPr>
            <a:r>
              <a:rPr lang="es-CO" sz="2000" b="1" dirty="0">
                <a:solidFill>
                  <a:schemeClr val="accent6">
                    <a:lumMod val="50000"/>
                  </a:schemeClr>
                </a:solidFill>
                <a:latin typeface="Arial Narrow" panose="020B0606020202030204" pitchFamily="34" charset="0"/>
              </a:rPr>
              <a:t>Personal </a:t>
            </a:r>
          </a:p>
          <a:p>
            <a:pPr marL="285750" indent="-285750">
              <a:buFont typeface="Wingdings" panose="05000000000000000000" pitchFamily="2" charset="2"/>
              <a:buChar char="ü"/>
            </a:pPr>
            <a:r>
              <a:rPr lang="es-CO" sz="2000" b="1" dirty="0">
                <a:solidFill>
                  <a:schemeClr val="accent6">
                    <a:lumMod val="50000"/>
                  </a:schemeClr>
                </a:solidFill>
                <a:latin typeface="Arial Narrow" panose="020B0606020202030204" pitchFamily="34" charset="0"/>
              </a:rPr>
              <a:t>Preparación de funcionarios  </a:t>
            </a:r>
          </a:p>
          <a:p>
            <a:pPr marL="285750" indent="-285750">
              <a:buFont typeface="Wingdings" panose="05000000000000000000" pitchFamily="2" charset="2"/>
              <a:buChar char="ü"/>
            </a:pPr>
            <a:r>
              <a:rPr lang="es-CO" sz="2000" b="1" dirty="0">
                <a:solidFill>
                  <a:schemeClr val="accent6">
                    <a:lumMod val="50000"/>
                  </a:schemeClr>
                </a:solidFill>
                <a:latin typeface="Arial Narrow" panose="020B0606020202030204" pitchFamily="34" charset="0"/>
              </a:rPr>
              <a:t>Estructura </a:t>
            </a:r>
          </a:p>
          <a:p>
            <a:pPr marL="171450" indent="-171450" algn="just">
              <a:buFont typeface="Wingdings" panose="05000000000000000000" pitchFamily="2" charset="2"/>
              <a:buChar char="ü"/>
            </a:pPr>
            <a:endParaRPr lang="es-CO" sz="2000" b="1" dirty="0">
              <a:solidFill>
                <a:schemeClr val="accent6">
                  <a:lumMod val="50000"/>
                </a:schemeClr>
              </a:solidFill>
            </a:endParaRPr>
          </a:p>
        </p:txBody>
      </p:sp>
      <p:sp>
        <p:nvSpPr>
          <p:cNvPr id="4" name="Flecha curvada hacia la derecha 3"/>
          <p:cNvSpPr/>
          <p:nvPr/>
        </p:nvSpPr>
        <p:spPr>
          <a:xfrm rot="15961174">
            <a:off x="7860206" y="4214158"/>
            <a:ext cx="346844" cy="765728"/>
          </a:xfrm>
          <a:prstGeom prst="curvedRightArrow">
            <a:avLst>
              <a:gd name="adj1" fmla="val 25000"/>
              <a:gd name="adj2" fmla="val 50000"/>
              <a:gd name="adj3" fmla="val 3499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Tree>
    <p:extLst>
      <p:ext uri="{BB962C8B-B14F-4D97-AF65-F5344CB8AC3E}">
        <p14:creationId xmlns:p14="http://schemas.microsoft.com/office/powerpoint/2010/main" val="3103165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1000" y="369865"/>
            <a:ext cx="9399494" cy="954107"/>
          </a:xfrm>
          <a:prstGeom prst="rect">
            <a:avLst/>
          </a:prstGeom>
        </p:spPr>
        <p:txBody>
          <a:bodyPr wrap="square">
            <a:spAutoFit/>
          </a:bodyPr>
          <a:lstStyle/>
          <a:p>
            <a:pPr marR="920" algn="ctr" eaLnBrk="0" hangingPunct="0">
              <a:defRPr/>
            </a:pPr>
            <a:r>
              <a:rPr lang="es-CO" sz="2800" b="1" dirty="0" smtClean="0">
                <a:solidFill>
                  <a:schemeClr val="tx1">
                    <a:lumMod val="95000"/>
                    <a:lumOff val="5000"/>
                  </a:schemeClr>
                </a:solidFill>
                <a:effectLst>
                  <a:outerShdw blurRad="38100" dist="38100" dir="2700000" algn="tl">
                    <a:srgbClr val="000000">
                      <a:alpha val="43137"/>
                    </a:srgbClr>
                  </a:outerShdw>
                </a:effectLst>
              </a:rPr>
              <a:t>DETERMINACIÓN DEL IMPUESTO SOBRE LA RENTA Y COMPLEMENTARIOS  (Art 21-1 ET)</a:t>
            </a:r>
            <a:endParaRPr lang="es-CO" sz="2800" b="1" dirty="0">
              <a:solidFill>
                <a:schemeClr val="tx1">
                  <a:lumMod val="95000"/>
                  <a:lumOff val="5000"/>
                </a:schemeClr>
              </a:solidFill>
              <a:effectLst>
                <a:outerShdw blurRad="38100" dist="38100" dir="2700000" algn="tl">
                  <a:srgbClr val="000000">
                    <a:alpha val="43137"/>
                  </a:srgbClr>
                </a:outerShdw>
              </a:effectLst>
            </a:endParaRPr>
          </a:p>
        </p:txBody>
      </p:sp>
      <p:sp>
        <p:nvSpPr>
          <p:cNvPr id="7" name="Rectángulo 6"/>
          <p:cNvSpPr/>
          <p:nvPr/>
        </p:nvSpPr>
        <p:spPr>
          <a:xfrm>
            <a:off x="1916655" y="2522233"/>
            <a:ext cx="2226877" cy="830997"/>
          </a:xfrm>
          <a:prstGeom prst="rect">
            <a:avLst/>
          </a:prstGeom>
        </p:spPr>
        <p:txBody>
          <a:bodyPr wrap="square">
            <a:spAutoFit/>
          </a:bodyPr>
          <a:lstStyle/>
          <a:p>
            <a:pPr marR="920"/>
            <a:r>
              <a:rPr lang="es-CO" sz="2400" dirty="0" smtClean="0">
                <a:solidFill>
                  <a:srgbClr val="000000"/>
                </a:solidFill>
              </a:rPr>
              <a:t>R</a:t>
            </a:r>
            <a:r>
              <a:rPr lang="es-CO" sz="2400" b="0" i="0" u="none" strike="noStrike" baseline="0" dirty="0" smtClean="0">
                <a:solidFill>
                  <a:srgbClr val="000000"/>
                </a:solidFill>
              </a:rPr>
              <a:t>econocimiento y medición</a:t>
            </a:r>
            <a:endParaRPr lang="es-CO" sz="2400" dirty="0"/>
          </a:p>
        </p:txBody>
      </p:sp>
      <p:sp>
        <p:nvSpPr>
          <p:cNvPr id="14" name="Rectángulo 13"/>
          <p:cNvSpPr/>
          <p:nvPr/>
        </p:nvSpPr>
        <p:spPr>
          <a:xfrm>
            <a:off x="7794171" y="2366024"/>
            <a:ext cx="3461017" cy="1200329"/>
          </a:xfrm>
          <a:prstGeom prst="rect">
            <a:avLst/>
          </a:prstGeom>
        </p:spPr>
        <p:txBody>
          <a:bodyPr wrap="square">
            <a:spAutoFit/>
          </a:bodyPr>
          <a:lstStyle/>
          <a:p>
            <a:pPr marR="920"/>
            <a:r>
              <a:rPr lang="es-CO" sz="2400" dirty="0" smtClean="0">
                <a:solidFill>
                  <a:srgbClr val="000000"/>
                </a:solidFill>
              </a:rPr>
              <a:t>marcos técnicos normativos contables vigentes en Colombia </a:t>
            </a:r>
            <a:endParaRPr lang="es-CO" sz="2400" dirty="0">
              <a:solidFill>
                <a:srgbClr val="000000"/>
              </a:solidFill>
            </a:endParaRPr>
          </a:p>
        </p:txBody>
      </p:sp>
      <p:sp>
        <p:nvSpPr>
          <p:cNvPr id="15" name="Flecha derecha 14"/>
          <p:cNvSpPr/>
          <p:nvPr/>
        </p:nvSpPr>
        <p:spPr>
          <a:xfrm>
            <a:off x="5545346" y="2695415"/>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p:cNvSpPr/>
          <p:nvPr/>
        </p:nvSpPr>
        <p:spPr>
          <a:xfrm>
            <a:off x="1045797" y="3819317"/>
            <a:ext cx="10493060" cy="1938992"/>
          </a:xfrm>
          <a:prstGeom prst="rect">
            <a:avLst/>
          </a:prstGeom>
        </p:spPr>
        <p:txBody>
          <a:bodyPr wrap="square">
            <a:spAutoFit/>
          </a:bodyPr>
          <a:lstStyle/>
          <a:p>
            <a:pPr marL="457200" marR="920" indent="-457200">
              <a:buAutoNum type="arabicPeriod"/>
            </a:pPr>
            <a:r>
              <a:rPr lang="es-CO" sz="2400" dirty="0" smtClean="0">
                <a:solidFill>
                  <a:srgbClr val="000000"/>
                </a:solidFill>
              </a:rPr>
              <a:t>Cuando </a:t>
            </a:r>
            <a:r>
              <a:rPr lang="es-CO" sz="2400" dirty="0">
                <a:solidFill>
                  <a:srgbClr val="000000"/>
                </a:solidFill>
              </a:rPr>
              <a:t>la ley tributaria remita expresamente a </a:t>
            </a:r>
            <a:r>
              <a:rPr lang="es-CO" sz="2400" dirty="0" smtClean="0">
                <a:solidFill>
                  <a:srgbClr val="000000"/>
                </a:solidFill>
              </a:rPr>
              <a:t>ellas.</a:t>
            </a:r>
          </a:p>
          <a:p>
            <a:pPr marL="457200" marR="920" indent="-457200">
              <a:buAutoNum type="arabicPeriod"/>
            </a:pPr>
            <a:endParaRPr lang="es-CO" sz="2400" dirty="0" smtClean="0">
              <a:solidFill>
                <a:srgbClr val="000000"/>
              </a:solidFill>
            </a:endParaRPr>
          </a:p>
          <a:p>
            <a:pPr marL="457200" marR="920" indent="-457200">
              <a:buAutoNum type="arabicPeriod"/>
            </a:pPr>
            <a:r>
              <a:rPr lang="es-CO" sz="2400" dirty="0" smtClean="0">
                <a:solidFill>
                  <a:srgbClr val="000000"/>
                </a:solidFill>
              </a:rPr>
              <a:t>En los casos en que la ley tributaria no regule la materia.</a:t>
            </a:r>
          </a:p>
          <a:p>
            <a:pPr marL="457200" marR="920" indent="-457200">
              <a:buAutoNum type="arabicPeriod"/>
            </a:pPr>
            <a:endParaRPr lang="es-CO" sz="2400" dirty="0" smtClean="0">
              <a:solidFill>
                <a:srgbClr val="000000"/>
              </a:solidFill>
            </a:endParaRPr>
          </a:p>
          <a:p>
            <a:pPr marL="457200" marR="920" indent="-457200">
              <a:buAutoNum type="arabicPeriod"/>
            </a:pPr>
            <a:r>
              <a:rPr lang="es-CO" sz="2400" dirty="0">
                <a:solidFill>
                  <a:srgbClr val="000000"/>
                </a:solidFill>
              </a:rPr>
              <a:t>L</a:t>
            </a:r>
            <a:r>
              <a:rPr lang="es-CO" sz="2400" dirty="0" smtClean="0"/>
              <a:t>a </a:t>
            </a:r>
            <a:r>
              <a:rPr lang="es-CO" sz="2400" dirty="0"/>
              <a:t>ley tributaria puede disponer de forma expresa un tratamiento </a:t>
            </a:r>
            <a:r>
              <a:rPr lang="es-CO" sz="2400" dirty="0" smtClean="0"/>
              <a:t>diferente.</a:t>
            </a:r>
            <a:endParaRPr lang="es-CO" sz="2400" dirty="0">
              <a:solidFill>
                <a:srgbClr val="000000"/>
              </a:solidFill>
            </a:endParaRPr>
          </a:p>
        </p:txBody>
      </p:sp>
      <p:sp>
        <p:nvSpPr>
          <p:cNvPr id="8" name="Rectángulo 7"/>
          <p:cNvSpPr/>
          <p:nvPr/>
        </p:nvSpPr>
        <p:spPr>
          <a:xfrm>
            <a:off x="1421000" y="1436628"/>
            <a:ext cx="9399494" cy="523220"/>
          </a:xfrm>
          <a:prstGeom prst="rect">
            <a:avLst/>
          </a:prstGeom>
        </p:spPr>
        <p:txBody>
          <a:bodyPr wrap="square">
            <a:spAutoFit/>
          </a:bodyPr>
          <a:lstStyle/>
          <a:p>
            <a:pPr marR="920" algn="ctr" eaLnBrk="0" hangingPunct="0">
              <a:defRPr/>
            </a:pPr>
            <a:r>
              <a:rPr lang="es-CO" sz="2800" b="1" dirty="0" smtClean="0">
                <a:solidFill>
                  <a:schemeClr val="tx1">
                    <a:lumMod val="95000"/>
                    <a:lumOff val="5000"/>
                  </a:schemeClr>
                </a:solidFill>
                <a:effectLst>
                  <a:outerShdw blurRad="38100" dist="38100" dir="2700000" algn="tl">
                    <a:srgbClr val="000000">
                      <a:alpha val="43137"/>
                    </a:srgbClr>
                  </a:outerShdw>
                </a:effectLst>
              </a:rPr>
              <a:t>Normas IFRS como factor de la base gravable</a:t>
            </a:r>
            <a:endParaRPr lang="es-CO" sz="2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638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564923"/>
            <a:ext cx="8229600" cy="4900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CL" sz="4000" b="1" dirty="0">
                <a:effectLst>
                  <a:outerShdw blurRad="38100" dist="38100" dir="2700000" algn="tl">
                    <a:srgbClr val="000000">
                      <a:alpha val="43137"/>
                    </a:srgbClr>
                  </a:outerShdw>
                </a:effectLst>
                <a:latin typeface="+mn-lt"/>
                <a:ea typeface="+mn-ea"/>
                <a:cs typeface="+mn-cs"/>
              </a:rPr>
              <a:t>BASE NIIF</a:t>
            </a:r>
            <a:endParaRPr lang="es-ES" sz="4000" b="1" dirty="0">
              <a:effectLst>
                <a:outerShdw blurRad="38100" dist="38100" dir="2700000" algn="tl">
                  <a:srgbClr val="000000">
                    <a:alpha val="43137"/>
                  </a:srgbClr>
                </a:outerShdw>
              </a:effectLst>
              <a:latin typeface="+mn-lt"/>
              <a:ea typeface="+mn-ea"/>
              <a:cs typeface="+mn-cs"/>
            </a:endParaRPr>
          </a:p>
        </p:txBody>
      </p:sp>
      <p:sp>
        <p:nvSpPr>
          <p:cNvPr id="5" name="Cilindro 4"/>
          <p:cNvSpPr/>
          <p:nvPr/>
        </p:nvSpPr>
        <p:spPr>
          <a:xfrm>
            <a:off x="1684512" y="1232953"/>
            <a:ext cx="2281518" cy="3324533"/>
          </a:xfrm>
          <a:prstGeom prst="can">
            <a:avLst/>
          </a:prstGeom>
          <a:solidFill>
            <a:schemeClr val="tx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Remisiones</a:t>
            </a:r>
            <a:endParaRPr lang="en-US" sz="2800" b="1" dirty="0">
              <a:solidFill>
                <a:schemeClr val="accent1"/>
              </a:solidFill>
              <a:effectLst>
                <a:outerShdw blurRad="38100" dist="38100" dir="2700000" algn="tl">
                  <a:srgbClr val="000000">
                    <a:alpha val="43137"/>
                  </a:srgbClr>
                </a:outerShdw>
              </a:effectLst>
            </a:endParaRPr>
          </a:p>
        </p:txBody>
      </p:sp>
      <p:sp>
        <p:nvSpPr>
          <p:cNvPr id="6" name="Cilindro 5"/>
          <p:cNvSpPr/>
          <p:nvPr/>
        </p:nvSpPr>
        <p:spPr>
          <a:xfrm>
            <a:off x="8540592" y="1232953"/>
            <a:ext cx="2272553" cy="3324533"/>
          </a:xfrm>
          <a:prstGeom prst="can">
            <a:avLst/>
          </a:prstGeom>
          <a:solidFill>
            <a:schemeClr val="tx1"/>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effectLst>
                  <a:outerShdw blurRad="38100" dist="38100" dir="2700000" algn="tl">
                    <a:srgbClr val="000000">
                      <a:alpha val="43137"/>
                    </a:srgbClr>
                  </a:outerShdw>
                </a:effectLst>
              </a:rPr>
              <a:t>Temas no regulados por la Ley fiscal</a:t>
            </a:r>
            <a:endParaRPr lang="en-US" sz="2800" b="1" dirty="0">
              <a:effectLst>
                <a:outerShdw blurRad="38100" dist="38100" dir="2700000" algn="tl">
                  <a:srgbClr val="000000">
                    <a:alpha val="43137"/>
                  </a:srgbClr>
                </a:outerShdw>
              </a:effectLst>
            </a:endParaRPr>
          </a:p>
        </p:txBody>
      </p:sp>
      <p:sp>
        <p:nvSpPr>
          <p:cNvPr id="7" name="Cilindro 6"/>
          <p:cNvSpPr/>
          <p:nvPr/>
        </p:nvSpPr>
        <p:spPr>
          <a:xfrm>
            <a:off x="5166553" y="1232953"/>
            <a:ext cx="2272553" cy="3324533"/>
          </a:xfrm>
          <a:prstGeom prst="can">
            <a:avLst/>
          </a:prstGeom>
          <a:solidFill>
            <a:schemeClr val="tx1"/>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2800" b="1" dirty="0">
                <a:effectLst>
                  <a:outerShdw blurRad="38100" dist="38100" dir="2700000" algn="tl">
                    <a:srgbClr val="000000">
                      <a:alpha val="43137"/>
                    </a:srgbClr>
                  </a:outerShdw>
                </a:effectLst>
              </a:rPr>
              <a:t>Intromisiones de las normas fiscales</a:t>
            </a:r>
            <a:endParaRPr lang="en-US" sz="2800" b="1" dirty="0">
              <a:effectLst>
                <a:outerShdw blurRad="38100" dist="38100" dir="2700000" algn="tl">
                  <a:srgbClr val="000000">
                    <a:alpha val="43137"/>
                  </a:srgbClr>
                </a:outerShdw>
              </a:effectLst>
            </a:endParaRPr>
          </a:p>
        </p:txBody>
      </p:sp>
      <p:sp>
        <p:nvSpPr>
          <p:cNvPr id="8" name="Rectángulo 7"/>
          <p:cNvSpPr/>
          <p:nvPr/>
        </p:nvSpPr>
        <p:spPr>
          <a:xfrm>
            <a:off x="1406606" y="4918000"/>
            <a:ext cx="9751226" cy="90095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bg1"/>
                </a:solidFill>
                <a:effectLst>
                  <a:outerShdw blurRad="38100" dist="38100" dir="2700000" algn="tl">
                    <a:srgbClr val="000000">
                      <a:alpha val="43137"/>
                    </a:srgbClr>
                  </a:outerShdw>
                </a:effectLst>
              </a:rPr>
              <a:t>BASE CONTABLE DE ACUMULACIÓN O DEVENGO</a:t>
            </a:r>
            <a:endParaRPr lang="es-CO" sz="2400" b="1" dirty="0">
              <a:solidFill>
                <a:schemeClr val="bg1"/>
              </a:solidFill>
              <a:effectLst>
                <a:outerShdw blurRad="38100" dist="38100" dir="2700000" algn="tl">
                  <a:srgbClr val="000000">
                    <a:alpha val="43137"/>
                  </a:srgbClr>
                </a:outerShdw>
              </a:effectLst>
            </a:endParaRPr>
          </a:p>
        </p:txBody>
      </p:sp>
      <p:sp>
        <p:nvSpPr>
          <p:cNvPr id="9" name="Rectángulo 8"/>
          <p:cNvSpPr/>
          <p:nvPr/>
        </p:nvSpPr>
        <p:spPr>
          <a:xfrm>
            <a:off x="2589398" y="6146818"/>
            <a:ext cx="7013203" cy="523220"/>
          </a:xfrm>
          <a:prstGeom prst="rect">
            <a:avLst/>
          </a:prstGeom>
        </p:spPr>
        <p:txBody>
          <a:bodyPr wrap="none">
            <a:spAutoFit/>
          </a:bodyPr>
          <a:lstStyle/>
          <a:p>
            <a:pPr marR="920" algn="ctr"/>
            <a:r>
              <a:rPr lang="es-CO" sz="2800" b="1" u="sng" dirty="0" smtClean="0">
                <a:solidFill>
                  <a:srgbClr val="C00000"/>
                </a:solidFill>
              </a:rPr>
              <a:t>Normas de contabilidad vigentes en Colombia</a:t>
            </a:r>
          </a:p>
        </p:txBody>
      </p:sp>
    </p:spTree>
    <p:extLst>
      <p:ext uri="{BB962C8B-B14F-4D97-AF65-F5344CB8AC3E}">
        <p14:creationId xmlns:p14="http://schemas.microsoft.com/office/powerpoint/2010/main" val="1383686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58152" y="698520"/>
            <a:ext cx="9399494" cy="1077218"/>
          </a:xfrm>
          <a:prstGeom prst="rect">
            <a:avLst/>
          </a:prstGeom>
        </p:spPr>
        <p:txBody>
          <a:bodyPr wrap="square">
            <a:spAutoFit/>
          </a:bodyPr>
          <a:lstStyle/>
          <a:p>
            <a:pPr marR="920" algn="ctr" eaLnBrk="0" hangingPunct="0">
              <a:defRPr/>
            </a:pPr>
            <a:r>
              <a:rPr lang="es-CO" sz="3200" b="1" dirty="0" smtClean="0">
                <a:solidFill>
                  <a:schemeClr val="tx1">
                    <a:lumMod val="95000"/>
                    <a:lumOff val="5000"/>
                  </a:schemeClr>
                </a:solidFill>
                <a:effectLst>
                  <a:outerShdw blurRad="38100" dist="38100" dir="2700000" algn="tl">
                    <a:srgbClr val="000000">
                      <a:alpha val="43137"/>
                    </a:srgbClr>
                  </a:outerShdw>
                </a:effectLst>
              </a:rPr>
              <a:t>DETERMINACIÓN DEL IMPUESTO SOBRE LA RENTA Y COMPLEMENTARIOS </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16" name="Rectángulo 15"/>
          <p:cNvSpPr/>
          <p:nvPr/>
        </p:nvSpPr>
        <p:spPr>
          <a:xfrm>
            <a:off x="954741" y="2120078"/>
            <a:ext cx="10381130" cy="830997"/>
          </a:xfrm>
          <a:prstGeom prst="rect">
            <a:avLst/>
          </a:prstGeom>
        </p:spPr>
        <p:txBody>
          <a:bodyPr wrap="square">
            <a:spAutoFit/>
          </a:bodyPr>
          <a:lstStyle/>
          <a:p>
            <a:pPr marR="920" algn="just"/>
            <a:r>
              <a:rPr lang="es-CO" sz="2400" dirty="0" smtClean="0">
                <a:solidFill>
                  <a:srgbClr val="000000"/>
                </a:solidFill>
              </a:rPr>
              <a:t>Tratamiento fiscal de mediciones a valor presente o valor razonable de conformidad con los marcos técnicos normativos vigentes. </a:t>
            </a:r>
            <a:endParaRPr lang="es-CO" sz="2400" dirty="0">
              <a:solidFill>
                <a:srgbClr val="000000"/>
              </a:solidFill>
            </a:endParaRPr>
          </a:p>
        </p:txBody>
      </p:sp>
      <p:sp>
        <p:nvSpPr>
          <p:cNvPr id="2" name="Flecha abajo 1"/>
          <p:cNvSpPr/>
          <p:nvPr/>
        </p:nvSpPr>
        <p:spPr>
          <a:xfrm>
            <a:off x="5630857" y="3332076"/>
            <a:ext cx="640444" cy="112744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5" name="Proceso alternativo 4"/>
          <p:cNvSpPr/>
          <p:nvPr/>
        </p:nvSpPr>
        <p:spPr>
          <a:xfrm>
            <a:off x="1237042" y="4840517"/>
            <a:ext cx="1857829" cy="1219200"/>
          </a:xfrm>
          <a:prstGeom prst="flowChartAlternateProcess">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1"/>
                </a:solidFill>
              </a:rPr>
              <a:t>COSTO</a:t>
            </a:r>
            <a:endParaRPr lang="es-CO" b="1" dirty="0">
              <a:solidFill>
                <a:schemeClr val="bg1"/>
              </a:solidFill>
            </a:endParaRPr>
          </a:p>
        </p:txBody>
      </p:sp>
      <p:sp>
        <p:nvSpPr>
          <p:cNvPr id="10" name="Proceso alternativo 9"/>
          <p:cNvSpPr/>
          <p:nvPr/>
        </p:nvSpPr>
        <p:spPr>
          <a:xfrm>
            <a:off x="3721096" y="4840517"/>
            <a:ext cx="1857829" cy="1219200"/>
          </a:xfrm>
          <a:prstGeom prst="flowChartAlternateProcess">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1"/>
                </a:solidFill>
              </a:rPr>
              <a:t>PRECIO DE ADQUISICIÓN</a:t>
            </a:r>
            <a:endParaRPr lang="es-CO" b="1" dirty="0">
              <a:solidFill>
                <a:schemeClr val="bg1"/>
              </a:solidFill>
            </a:endParaRPr>
          </a:p>
        </p:txBody>
      </p:sp>
      <p:sp>
        <p:nvSpPr>
          <p:cNvPr id="11" name="Proceso alternativo 10"/>
          <p:cNvSpPr/>
          <p:nvPr/>
        </p:nvSpPr>
        <p:spPr>
          <a:xfrm>
            <a:off x="6205150" y="4840517"/>
            <a:ext cx="1857829" cy="1219200"/>
          </a:xfrm>
          <a:prstGeom prst="flowChartAlternateProcess">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1"/>
                </a:solidFill>
              </a:rPr>
              <a:t>VALOR NOMINAL</a:t>
            </a:r>
            <a:endParaRPr lang="es-CO" b="1" dirty="0">
              <a:solidFill>
                <a:schemeClr val="bg1"/>
              </a:solidFill>
            </a:endParaRPr>
          </a:p>
        </p:txBody>
      </p:sp>
      <p:sp>
        <p:nvSpPr>
          <p:cNvPr id="12" name="Proceso alternativo 11"/>
          <p:cNvSpPr/>
          <p:nvPr/>
        </p:nvSpPr>
        <p:spPr>
          <a:xfrm>
            <a:off x="8874454" y="4840517"/>
            <a:ext cx="1857829" cy="1219200"/>
          </a:xfrm>
          <a:prstGeom prst="flowChartAlternateProcess">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1"/>
                </a:solidFill>
              </a:rPr>
              <a:t>TRATAMIENTO FISCAL ESPECIAL</a:t>
            </a:r>
            <a:endParaRPr lang="es-CO" b="1" dirty="0">
              <a:solidFill>
                <a:schemeClr val="bg1"/>
              </a:solidFill>
            </a:endParaRPr>
          </a:p>
        </p:txBody>
      </p:sp>
    </p:spTree>
    <p:extLst>
      <p:ext uri="{BB962C8B-B14F-4D97-AF65-F5344CB8AC3E}">
        <p14:creationId xmlns:p14="http://schemas.microsoft.com/office/powerpoint/2010/main" val="223939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084" y="147191"/>
            <a:ext cx="10072915" cy="1015663"/>
          </a:xfrm>
          <a:prstGeom prst="rect">
            <a:avLst/>
          </a:prstGeom>
        </p:spPr>
        <p:txBody>
          <a:bodyPr wrap="square">
            <a:spAutoFit/>
          </a:bodyPr>
          <a:lstStyle/>
          <a:p>
            <a:pPr algn="ctr"/>
            <a:endParaRPr lang="es-CO" sz="2800" b="0" i="0" u="none" strike="noStrike" baseline="0" dirty="0" smtClean="0">
              <a:solidFill>
                <a:srgbClr val="000000"/>
              </a:solidFill>
              <a:latin typeface="Arial" panose="020B0604020202020204" pitchFamily="34" charset="0"/>
            </a:endParaRPr>
          </a:p>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REALIZACIÓN </a:t>
            </a:r>
            <a:r>
              <a:rPr lang="es-CO" sz="3200" b="1" dirty="0">
                <a:solidFill>
                  <a:schemeClr val="tx1">
                    <a:lumMod val="95000"/>
                    <a:lumOff val="5000"/>
                  </a:schemeClr>
                </a:solidFill>
                <a:effectLst>
                  <a:outerShdw blurRad="38100" dist="38100" dir="2700000" algn="tl">
                    <a:srgbClr val="000000">
                      <a:alpha val="43137"/>
                    </a:srgbClr>
                  </a:outerShdw>
                </a:effectLst>
              </a:rPr>
              <a:t>DEL INGRESO </a:t>
            </a:r>
            <a:r>
              <a:rPr lang="es-CO" sz="3200" b="1" dirty="0" smtClean="0">
                <a:solidFill>
                  <a:schemeClr val="tx1">
                    <a:lumMod val="95000"/>
                    <a:lumOff val="5000"/>
                  </a:schemeClr>
                </a:solidFill>
                <a:effectLst>
                  <a:outerShdw blurRad="38100" dist="38100" dir="2700000" algn="tl">
                    <a:srgbClr val="000000">
                      <a:alpha val="43137"/>
                    </a:srgbClr>
                  </a:outerShdw>
                </a:effectLst>
              </a:rPr>
              <a:t>Art 27 y 28 ET </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CuadroTexto 4"/>
          <p:cNvSpPr txBox="1"/>
          <p:nvPr/>
        </p:nvSpPr>
        <p:spPr>
          <a:xfrm>
            <a:off x="812799" y="1828801"/>
            <a:ext cx="4498989" cy="3416320"/>
          </a:xfrm>
          <a:prstGeom prst="rect">
            <a:avLst/>
          </a:prstGeom>
          <a:noFill/>
        </p:spPr>
        <p:txBody>
          <a:bodyPr wrap="none" rtlCol="0">
            <a:spAutoFit/>
          </a:bodyPr>
          <a:lstStyle/>
          <a:p>
            <a:r>
              <a:rPr lang="es-CO" sz="2400" b="1" u="sng" dirty="0" smtClean="0"/>
              <a:t>No obligados a llevar contabilidad</a:t>
            </a:r>
          </a:p>
          <a:p>
            <a:endParaRPr lang="es-CO" sz="2400" b="1" u="sng" dirty="0"/>
          </a:p>
          <a:p>
            <a:endParaRPr lang="es-CO" sz="2400" b="1" u="sng" dirty="0" smtClean="0"/>
          </a:p>
          <a:p>
            <a:endParaRPr lang="es-CO" sz="2400" b="1" u="sng" dirty="0"/>
          </a:p>
          <a:p>
            <a:endParaRPr lang="es-CO" sz="2400" b="1" u="sng" dirty="0" smtClean="0"/>
          </a:p>
          <a:p>
            <a:endParaRPr lang="es-CO" sz="2400" b="1" u="sng" dirty="0"/>
          </a:p>
          <a:p>
            <a:endParaRPr lang="es-CO" sz="2400" b="1" u="sng" dirty="0" smtClean="0"/>
          </a:p>
          <a:p>
            <a:r>
              <a:rPr lang="es-CO" sz="2400" b="1" u="sng" dirty="0" smtClean="0"/>
              <a:t>Obligados a llevar contabilidad</a:t>
            </a:r>
          </a:p>
          <a:p>
            <a:endParaRPr lang="es-CO" sz="2400" b="1" u="sng" dirty="0"/>
          </a:p>
        </p:txBody>
      </p:sp>
      <p:sp>
        <p:nvSpPr>
          <p:cNvPr id="6" name="CuadroTexto 5"/>
          <p:cNvSpPr txBox="1"/>
          <p:nvPr/>
        </p:nvSpPr>
        <p:spPr>
          <a:xfrm>
            <a:off x="5921829" y="1436913"/>
            <a:ext cx="4542971" cy="1015663"/>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Recibidos efectivamente</a:t>
            </a:r>
          </a:p>
          <a:p>
            <a:pPr marL="342900" indent="-342900">
              <a:buFont typeface="Arial" panose="020B0604020202020204" pitchFamily="34" charset="0"/>
              <a:buChar char="•"/>
            </a:pPr>
            <a:r>
              <a:rPr lang="es-CO" sz="2000" dirty="0" smtClean="0"/>
              <a:t>Dividendos</a:t>
            </a:r>
          </a:p>
          <a:p>
            <a:pPr marL="342900" indent="-342900">
              <a:buFont typeface="Arial" panose="020B0604020202020204" pitchFamily="34" charset="0"/>
              <a:buChar char="•"/>
            </a:pPr>
            <a:r>
              <a:rPr lang="es-CO" sz="2000" dirty="0" smtClean="0"/>
              <a:t>Enajenación de bienes inmuebles</a:t>
            </a:r>
            <a:endParaRPr lang="es-CO" sz="2000" dirty="0"/>
          </a:p>
        </p:txBody>
      </p:sp>
      <p:sp>
        <p:nvSpPr>
          <p:cNvPr id="7" name="CuadroTexto 6"/>
          <p:cNvSpPr txBox="1"/>
          <p:nvPr/>
        </p:nvSpPr>
        <p:spPr>
          <a:xfrm>
            <a:off x="5921829" y="2940331"/>
            <a:ext cx="5065485" cy="3170099"/>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Dividendos</a:t>
            </a:r>
          </a:p>
          <a:p>
            <a:pPr marL="342900" indent="-342900">
              <a:buFont typeface="Arial" panose="020B0604020202020204" pitchFamily="34" charset="0"/>
              <a:buChar char="•"/>
            </a:pPr>
            <a:r>
              <a:rPr lang="es-CO" sz="2000" dirty="0" smtClean="0"/>
              <a:t>Enajenación de bienes inmuebles</a:t>
            </a:r>
          </a:p>
          <a:p>
            <a:pPr marL="342900" indent="-342900">
              <a:buFont typeface="Arial" panose="020B0604020202020204" pitchFamily="34" charset="0"/>
              <a:buChar char="•"/>
            </a:pPr>
            <a:r>
              <a:rPr lang="es-CO" sz="2000" dirty="0" smtClean="0"/>
              <a:t>Intereses implícitos</a:t>
            </a:r>
          </a:p>
          <a:p>
            <a:pPr marL="342900" indent="-342900">
              <a:buFont typeface="Arial" panose="020B0604020202020204" pitchFamily="34" charset="0"/>
              <a:buChar char="•"/>
            </a:pPr>
            <a:r>
              <a:rPr lang="es-CO" sz="2000" dirty="0" smtClean="0"/>
              <a:t>Método de participación patrimonial</a:t>
            </a:r>
          </a:p>
          <a:p>
            <a:pPr marL="342900" indent="-342900">
              <a:buFont typeface="Arial" panose="020B0604020202020204" pitchFamily="34" charset="0"/>
              <a:buChar char="•"/>
            </a:pPr>
            <a:r>
              <a:rPr lang="es-CO" sz="2000" dirty="0" smtClean="0"/>
              <a:t>Medición a valor razonable</a:t>
            </a:r>
          </a:p>
          <a:p>
            <a:pPr marL="342900" indent="-342900">
              <a:buFont typeface="Arial" panose="020B0604020202020204" pitchFamily="34" charset="0"/>
              <a:buChar char="•"/>
            </a:pPr>
            <a:r>
              <a:rPr lang="es-CO" sz="2000" dirty="0" smtClean="0"/>
              <a:t>Reversión de provisiones</a:t>
            </a:r>
          </a:p>
          <a:p>
            <a:pPr marL="342900" indent="-342900">
              <a:buFont typeface="Arial" panose="020B0604020202020204" pitchFamily="34" charset="0"/>
              <a:buChar char="•"/>
            </a:pPr>
            <a:r>
              <a:rPr lang="es-CO" sz="2000" dirty="0" smtClean="0"/>
              <a:t>Reversión por deterioro de activos</a:t>
            </a:r>
          </a:p>
          <a:p>
            <a:pPr marL="342900" indent="-342900">
              <a:buFont typeface="Arial" panose="020B0604020202020204" pitchFamily="34" charset="0"/>
              <a:buChar char="•"/>
            </a:pPr>
            <a:r>
              <a:rPr lang="es-CO" sz="2000" dirty="0" smtClean="0"/>
              <a:t>Programas de fidelización</a:t>
            </a:r>
          </a:p>
          <a:p>
            <a:pPr marL="342900" indent="-342900">
              <a:buFont typeface="Arial" panose="020B0604020202020204" pitchFamily="34" charset="0"/>
              <a:buChar char="•"/>
            </a:pPr>
            <a:r>
              <a:rPr lang="es-CO" sz="2000" dirty="0" smtClean="0"/>
              <a:t>Contraprestaciones variables</a:t>
            </a:r>
          </a:p>
          <a:p>
            <a:pPr marL="342900" indent="-342900">
              <a:buFont typeface="Arial" panose="020B0604020202020204" pitchFamily="34" charset="0"/>
              <a:buChar char="•"/>
            </a:pPr>
            <a:r>
              <a:rPr lang="es-CO" sz="2000" dirty="0" smtClean="0"/>
              <a:t>Ingresos presentados en el ORI</a:t>
            </a:r>
          </a:p>
        </p:txBody>
      </p:sp>
      <p:cxnSp>
        <p:nvCxnSpPr>
          <p:cNvPr id="13" name="Conector recto 12"/>
          <p:cNvCxnSpPr/>
          <p:nvPr/>
        </p:nvCxnSpPr>
        <p:spPr>
          <a:xfrm>
            <a:off x="6357257" y="2685144"/>
            <a:ext cx="4107543" cy="0"/>
          </a:xfrm>
          <a:prstGeom prst="line">
            <a:avLst/>
          </a:prstGeom>
          <a:ln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459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084" y="350153"/>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REALIZACIÓN </a:t>
            </a:r>
            <a:r>
              <a:rPr lang="es-CO" sz="3200" b="1" dirty="0">
                <a:solidFill>
                  <a:schemeClr val="tx1">
                    <a:lumMod val="95000"/>
                    <a:lumOff val="5000"/>
                  </a:schemeClr>
                </a:solidFill>
                <a:effectLst>
                  <a:outerShdw blurRad="38100" dist="38100" dir="2700000" algn="tl">
                    <a:srgbClr val="000000">
                      <a:alpha val="43137"/>
                    </a:srgbClr>
                  </a:outerShdw>
                </a:effectLst>
              </a:rPr>
              <a:t>DEL </a:t>
            </a:r>
            <a:r>
              <a:rPr lang="es-CO" sz="3200" b="1" dirty="0" smtClean="0">
                <a:solidFill>
                  <a:schemeClr val="tx1">
                    <a:lumMod val="95000"/>
                    <a:lumOff val="5000"/>
                  </a:schemeClr>
                </a:solidFill>
                <a:effectLst>
                  <a:outerShdw blurRad="38100" dist="38100" dir="2700000" algn="tl">
                    <a:srgbClr val="000000">
                      <a:alpha val="43137"/>
                    </a:srgbClr>
                  </a:outerShdw>
                </a:effectLst>
              </a:rPr>
              <a:t>COSTO Art 58 y 59 ET </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CuadroTexto 4"/>
          <p:cNvSpPr txBox="1"/>
          <p:nvPr/>
        </p:nvSpPr>
        <p:spPr>
          <a:xfrm>
            <a:off x="812799" y="1741715"/>
            <a:ext cx="4498989" cy="3046988"/>
          </a:xfrm>
          <a:prstGeom prst="rect">
            <a:avLst/>
          </a:prstGeom>
          <a:noFill/>
        </p:spPr>
        <p:txBody>
          <a:bodyPr wrap="none" rtlCol="0">
            <a:spAutoFit/>
          </a:bodyPr>
          <a:lstStyle/>
          <a:p>
            <a:r>
              <a:rPr lang="es-CO" sz="2400" b="1" u="sng" dirty="0" smtClean="0"/>
              <a:t>No obligados a llevar contabilidad</a:t>
            </a:r>
          </a:p>
          <a:p>
            <a:endParaRPr lang="es-CO" sz="2400" b="1" u="sng" dirty="0" smtClean="0"/>
          </a:p>
          <a:p>
            <a:endParaRPr lang="es-CO" sz="2400" b="1" u="sng" dirty="0"/>
          </a:p>
          <a:p>
            <a:endParaRPr lang="es-CO" sz="2400" b="1" u="sng" dirty="0" smtClean="0"/>
          </a:p>
          <a:p>
            <a:endParaRPr lang="es-CO" sz="2400" b="1" u="sng" dirty="0"/>
          </a:p>
          <a:p>
            <a:endParaRPr lang="es-CO" sz="2400" b="1" u="sng" dirty="0" smtClean="0"/>
          </a:p>
          <a:p>
            <a:endParaRPr lang="es-CO" sz="2400" b="1" u="sng" dirty="0" smtClean="0"/>
          </a:p>
          <a:p>
            <a:r>
              <a:rPr lang="es-CO" sz="2400" b="1" u="sng" dirty="0" smtClean="0"/>
              <a:t>Obligados a llevar contabilidad</a:t>
            </a:r>
          </a:p>
        </p:txBody>
      </p:sp>
      <p:sp>
        <p:nvSpPr>
          <p:cNvPr id="6" name="CuadroTexto 5"/>
          <p:cNvSpPr txBox="1"/>
          <p:nvPr/>
        </p:nvSpPr>
        <p:spPr>
          <a:xfrm>
            <a:off x="5921829" y="1774743"/>
            <a:ext cx="4542971" cy="400110"/>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Pagos efectivos en dinero o en especie</a:t>
            </a:r>
            <a:endParaRPr lang="es-CO" sz="2000" dirty="0"/>
          </a:p>
        </p:txBody>
      </p:sp>
      <p:sp>
        <p:nvSpPr>
          <p:cNvPr id="7" name="CuadroTexto 6"/>
          <p:cNvSpPr txBox="1"/>
          <p:nvPr/>
        </p:nvSpPr>
        <p:spPr>
          <a:xfrm>
            <a:off x="5921829" y="3203653"/>
            <a:ext cx="5660571" cy="3170099"/>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Deterioro del valor parcial del inventario</a:t>
            </a:r>
            <a:endParaRPr lang="es-CO" sz="2000" dirty="0"/>
          </a:p>
          <a:p>
            <a:pPr marL="342900" indent="-342900">
              <a:buFont typeface="Arial" panose="020B0604020202020204" pitchFamily="34" charset="0"/>
              <a:buChar char="•"/>
            </a:pPr>
            <a:r>
              <a:rPr lang="es-CO" sz="2000" dirty="0" smtClean="0"/>
              <a:t>Intereses implícitos</a:t>
            </a:r>
          </a:p>
          <a:p>
            <a:pPr marL="342900" indent="-342900">
              <a:buFont typeface="Arial" panose="020B0604020202020204" pitchFamily="34" charset="0"/>
              <a:buChar char="•"/>
            </a:pPr>
            <a:r>
              <a:rPr lang="es-CO" sz="2000" dirty="0" smtClean="0"/>
              <a:t>Medición a valor razonable</a:t>
            </a:r>
          </a:p>
          <a:p>
            <a:pPr marL="342900" indent="-342900">
              <a:buFont typeface="Arial" panose="020B0604020202020204" pitchFamily="34" charset="0"/>
              <a:buChar char="•"/>
            </a:pPr>
            <a:r>
              <a:rPr lang="es-CO" sz="2000" dirty="0" smtClean="0"/>
              <a:t>Provisiones asociadas a obligaciones de monto o fecha inciertos.</a:t>
            </a:r>
          </a:p>
          <a:p>
            <a:pPr marL="342900" indent="-342900">
              <a:buFont typeface="Arial" panose="020B0604020202020204" pitchFamily="34" charset="0"/>
              <a:buChar char="•"/>
            </a:pPr>
            <a:r>
              <a:rPr lang="es-CO" sz="2000" dirty="0" smtClean="0"/>
              <a:t>Actualización de pasivos estimados o provisiones</a:t>
            </a:r>
          </a:p>
          <a:p>
            <a:pPr marL="342900" indent="-342900">
              <a:buFont typeface="Arial" panose="020B0604020202020204" pitchFamily="34" charset="0"/>
              <a:buChar char="•"/>
            </a:pPr>
            <a:r>
              <a:rPr lang="es-CO" sz="2000" dirty="0" smtClean="0"/>
              <a:t>Deterioro de activos</a:t>
            </a:r>
          </a:p>
          <a:p>
            <a:pPr marL="342900" indent="-342900">
              <a:buFont typeface="Arial" panose="020B0604020202020204" pitchFamily="34" charset="0"/>
              <a:buChar char="•"/>
            </a:pPr>
            <a:r>
              <a:rPr lang="es-CO" sz="2000" dirty="0" smtClean="0"/>
              <a:t>Costos presentados en el ORI</a:t>
            </a:r>
          </a:p>
          <a:p>
            <a:pPr marL="342900" indent="-342900">
              <a:buFont typeface="Arial" panose="020B0604020202020204" pitchFamily="34" charset="0"/>
              <a:buChar char="•"/>
            </a:pPr>
            <a:r>
              <a:rPr lang="es-CO" sz="2000" dirty="0" smtClean="0"/>
              <a:t>Costo devengado por inventarios faltantes</a:t>
            </a:r>
          </a:p>
          <a:p>
            <a:pPr marL="342900" indent="-342900">
              <a:buFont typeface="Arial" panose="020B0604020202020204" pitchFamily="34" charset="0"/>
              <a:buChar char="•"/>
            </a:pPr>
            <a:r>
              <a:rPr lang="es-CO" sz="2000" dirty="0" smtClean="0"/>
              <a:t>Capitalización por costos de préstamos</a:t>
            </a:r>
          </a:p>
        </p:txBody>
      </p:sp>
      <p:cxnSp>
        <p:nvCxnSpPr>
          <p:cNvPr id="13" name="Conector recto 12"/>
          <p:cNvCxnSpPr/>
          <p:nvPr/>
        </p:nvCxnSpPr>
        <p:spPr>
          <a:xfrm>
            <a:off x="6233885" y="2365828"/>
            <a:ext cx="41075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79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084" y="147191"/>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INVENTARIOS </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CuadroTexto 4"/>
          <p:cNvSpPr txBox="1"/>
          <p:nvPr/>
        </p:nvSpPr>
        <p:spPr>
          <a:xfrm>
            <a:off x="470647" y="1855694"/>
            <a:ext cx="2970813" cy="461665"/>
          </a:xfrm>
          <a:prstGeom prst="rect">
            <a:avLst/>
          </a:prstGeom>
          <a:noFill/>
        </p:spPr>
        <p:txBody>
          <a:bodyPr wrap="none" rtlCol="0">
            <a:spAutoFit/>
          </a:bodyPr>
          <a:lstStyle/>
          <a:p>
            <a:r>
              <a:rPr lang="es-CO" sz="2400" b="1" dirty="0" smtClean="0"/>
              <a:t>Aspectos importantes</a:t>
            </a:r>
            <a:endParaRPr lang="es-CO" sz="2400" b="1" dirty="0"/>
          </a:p>
        </p:txBody>
      </p:sp>
      <p:sp>
        <p:nvSpPr>
          <p:cNvPr id="6" name="CuadroTexto 5"/>
          <p:cNvSpPr txBox="1"/>
          <p:nvPr/>
        </p:nvSpPr>
        <p:spPr>
          <a:xfrm>
            <a:off x="3751729" y="1132419"/>
            <a:ext cx="7906871" cy="2554545"/>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Fácil destrucción o pérdida 3%</a:t>
            </a:r>
          </a:p>
          <a:p>
            <a:pPr marL="342900" indent="-342900">
              <a:buFont typeface="Arial" panose="020B0604020202020204" pitchFamily="34" charset="0"/>
              <a:buChar char="•"/>
            </a:pPr>
            <a:r>
              <a:rPr lang="es-CO" sz="2000" dirty="0" smtClean="0"/>
              <a:t>Fuerza mayor y caso fortuito</a:t>
            </a:r>
          </a:p>
          <a:p>
            <a:pPr marL="342900" indent="-342900">
              <a:buFont typeface="Arial" panose="020B0604020202020204" pitchFamily="34" charset="0"/>
              <a:buChar char="•"/>
            </a:pPr>
            <a:r>
              <a:rPr lang="es-CO" sz="2000" dirty="0" smtClean="0"/>
              <a:t>Obsolescencia y destrucción / chatarrización / reciclado</a:t>
            </a:r>
          </a:p>
          <a:p>
            <a:pPr marL="342900" indent="-342900">
              <a:buFont typeface="Arial" panose="020B0604020202020204" pitchFamily="34" charset="0"/>
              <a:buChar char="•"/>
            </a:pPr>
            <a:r>
              <a:rPr lang="es-CO" sz="2000" dirty="0" smtClean="0"/>
              <a:t>Actas firmadas por el representante legal y por los responsables de la destrucción.</a:t>
            </a:r>
          </a:p>
          <a:p>
            <a:pPr marL="342900" indent="-342900">
              <a:buFont typeface="Arial" panose="020B0604020202020204" pitchFamily="34" charset="0"/>
              <a:buChar char="•"/>
            </a:pPr>
            <a:r>
              <a:rPr lang="es-CO" sz="2000" dirty="0" smtClean="0"/>
              <a:t>Recuperación de deducciones</a:t>
            </a:r>
          </a:p>
          <a:p>
            <a:pPr marL="342900" indent="-342900">
              <a:buFont typeface="Arial" panose="020B0604020202020204" pitchFamily="34" charset="0"/>
              <a:buChar char="•"/>
            </a:pPr>
            <a:r>
              <a:rPr lang="es-CO" sz="2000" dirty="0" smtClean="0"/>
              <a:t>Pérdidas por inventarios asegurados son deducibles</a:t>
            </a:r>
          </a:p>
          <a:p>
            <a:pPr marL="342900" indent="-342900">
              <a:buFont typeface="Arial" panose="020B0604020202020204" pitchFamily="34" charset="0"/>
              <a:buChar char="•"/>
            </a:pPr>
            <a:r>
              <a:rPr lang="es-CO" sz="2000" dirty="0" smtClean="0"/>
              <a:t>Sistema y método</a:t>
            </a:r>
            <a:endParaRPr lang="es-CO" sz="2000" dirty="0"/>
          </a:p>
        </p:txBody>
      </p:sp>
      <p:sp>
        <p:nvSpPr>
          <p:cNvPr id="7" name="CuadroTexto 6"/>
          <p:cNvSpPr txBox="1"/>
          <p:nvPr/>
        </p:nvSpPr>
        <p:spPr>
          <a:xfrm>
            <a:off x="470647" y="4656803"/>
            <a:ext cx="1622304" cy="461665"/>
          </a:xfrm>
          <a:prstGeom prst="rect">
            <a:avLst/>
          </a:prstGeom>
          <a:noFill/>
        </p:spPr>
        <p:txBody>
          <a:bodyPr wrap="none" rtlCol="0">
            <a:spAutoFit/>
          </a:bodyPr>
          <a:lstStyle/>
          <a:p>
            <a:r>
              <a:rPr lang="es-CO" sz="2400" b="1" dirty="0"/>
              <a:t>Costo fiscal</a:t>
            </a:r>
          </a:p>
        </p:txBody>
      </p:sp>
      <p:sp>
        <p:nvSpPr>
          <p:cNvPr id="8" name="CuadroTexto 7"/>
          <p:cNvSpPr txBox="1"/>
          <p:nvPr/>
        </p:nvSpPr>
        <p:spPr>
          <a:xfrm>
            <a:off x="3751730" y="4087417"/>
            <a:ext cx="7906870" cy="2554545"/>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Adquisición, transformación, lugar de expendio o utilización de acuerdo con la técnica contable.</a:t>
            </a:r>
          </a:p>
          <a:p>
            <a:pPr marL="342900" indent="-342900">
              <a:buFont typeface="Arial" panose="020B0604020202020204" pitchFamily="34" charset="0"/>
              <a:buChar char="•"/>
            </a:pPr>
            <a:r>
              <a:rPr lang="es-CO" sz="2000" dirty="0" smtClean="0"/>
              <a:t>Costos directamente atribuibles hasta que este en condiciones de venta.</a:t>
            </a:r>
          </a:p>
          <a:p>
            <a:pPr marL="342900" indent="-342900">
              <a:buFont typeface="Arial" panose="020B0604020202020204" pitchFamily="34" charset="0"/>
              <a:buChar char="•"/>
            </a:pPr>
            <a:r>
              <a:rPr lang="es-CO" sz="2000" dirty="0" smtClean="0"/>
              <a:t>Juego de inventarios – Inventario permanente (se </a:t>
            </a:r>
            <a:r>
              <a:rPr lang="es-CO" sz="2000" dirty="0"/>
              <a:t>elimina la </a:t>
            </a:r>
            <a:r>
              <a:rPr lang="es-CO" sz="2000" dirty="0" smtClean="0"/>
              <a:t>obligatoriedad de </a:t>
            </a:r>
            <a:r>
              <a:rPr lang="es-CO" sz="2000" dirty="0"/>
              <a:t>llevar sistema de inventario permanente para </a:t>
            </a:r>
            <a:r>
              <a:rPr lang="es-CO" sz="2000" dirty="0" smtClean="0"/>
              <a:t>los obligados </a:t>
            </a:r>
            <a:r>
              <a:rPr lang="es-CO" sz="2000" dirty="0"/>
              <a:t>a tener revisor </a:t>
            </a:r>
            <a:r>
              <a:rPr lang="es-CO" sz="2000" dirty="0" smtClean="0"/>
              <a:t>fiscal)</a:t>
            </a:r>
          </a:p>
          <a:p>
            <a:pPr marL="342900" indent="-342900">
              <a:buFont typeface="Arial" panose="020B0604020202020204" pitchFamily="34" charset="0"/>
              <a:buChar char="•"/>
            </a:pPr>
            <a:endParaRPr lang="es-CO" sz="2000" dirty="0"/>
          </a:p>
        </p:txBody>
      </p:sp>
    </p:spTree>
    <p:extLst>
      <p:ext uri="{BB962C8B-B14F-4D97-AF65-F5344CB8AC3E}">
        <p14:creationId xmlns:p14="http://schemas.microsoft.com/office/powerpoint/2010/main" val="204501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052917" y="564775"/>
            <a:ext cx="8229600" cy="6534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CL" sz="4000" b="1" dirty="0">
                <a:effectLst>
                  <a:outerShdw blurRad="38100" dist="38100" dir="2700000" algn="tl">
                    <a:srgbClr val="000000">
                      <a:alpha val="43137"/>
                    </a:srgbClr>
                  </a:outerShdw>
                </a:effectLst>
                <a:latin typeface="+mn-lt"/>
                <a:ea typeface="+mn-ea"/>
                <a:cs typeface="+mn-cs"/>
              </a:rPr>
              <a:t>COSTO FISCAL BIENES INMUEBLES</a:t>
            </a:r>
            <a:endParaRPr lang="es-ES" sz="4000" b="1" dirty="0">
              <a:effectLst>
                <a:outerShdw blurRad="38100" dist="38100" dir="2700000" algn="tl">
                  <a:srgbClr val="000000">
                    <a:alpha val="43137"/>
                  </a:srgbClr>
                </a:outerShdw>
              </a:effectLst>
              <a:latin typeface="+mn-lt"/>
              <a:ea typeface="+mn-ea"/>
              <a:cs typeface="+mn-cs"/>
            </a:endParaRPr>
          </a:p>
        </p:txBody>
      </p:sp>
      <p:sp>
        <p:nvSpPr>
          <p:cNvPr id="3" name="Rectángulo 2"/>
          <p:cNvSpPr/>
          <p:nvPr/>
        </p:nvSpPr>
        <p:spPr>
          <a:xfrm>
            <a:off x="1564342" y="1358956"/>
            <a:ext cx="3612777" cy="590867"/>
          </a:xfrm>
          <a:prstGeom prst="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NIIF</a:t>
            </a:r>
            <a:endParaRPr lang="es-CO" sz="2000" b="1" dirty="0"/>
          </a:p>
        </p:txBody>
      </p:sp>
      <p:sp>
        <p:nvSpPr>
          <p:cNvPr id="15" name="Rectángulo 14"/>
          <p:cNvSpPr/>
          <p:nvPr/>
        </p:nvSpPr>
        <p:spPr>
          <a:xfrm>
            <a:off x="5679142" y="1358956"/>
            <a:ext cx="4823013" cy="590867"/>
          </a:xfrm>
          <a:prstGeom prst="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FISCAL</a:t>
            </a:r>
            <a:endParaRPr lang="es-CO" sz="2000" b="1" dirty="0"/>
          </a:p>
        </p:txBody>
      </p:sp>
      <p:sp>
        <p:nvSpPr>
          <p:cNvPr id="16" name="Rectángulo 15"/>
          <p:cNvSpPr/>
          <p:nvPr/>
        </p:nvSpPr>
        <p:spPr>
          <a:xfrm>
            <a:off x="1564342" y="2535834"/>
            <a:ext cx="3612778" cy="8504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Medición Inicial</a:t>
            </a:r>
            <a:endParaRPr lang="es-CO" sz="2000" b="1" dirty="0"/>
          </a:p>
        </p:txBody>
      </p:sp>
      <p:sp>
        <p:nvSpPr>
          <p:cNvPr id="17" name="Rectángulo 16"/>
          <p:cNvSpPr/>
          <p:nvPr/>
        </p:nvSpPr>
        <p:spPr>
          <a:xfrm>
            <a:off x="5679142" y="2545731"/>
            <a:ext cx="4823013" cy="8504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Valor de adquisición + valores directamente atribuibles hasta condiciones de uso</a:t>
            </a:r>
            <a:endParaRPr lang="es-CO" sz="2000" b="1" dirty="0"/>
          </a:p>
        </p:txBody>
      </p:sp>
      <p:sp>
        <p:nvSpPr>
          <p:cNvPr id="18" name="Rectángulo 17"/>
          <p:cNvSpPr/>
          <p:nvPr/>
        </p:nvSpPr>
        <p:spPr>
          <a:xfrm>
            <a:off x="1564342" y="3557574"/>
            <a:ext cx="3612777" cy="6373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Desmantelamiento y Rehabilitación</a:t>
            </a:r>
            <a:endParaRPr lang="es-CO" sz="2000" b="1" dirty="0"/>
          </a:p>
        </p:txBody>
      </p:sp>
      <p:sp>
        <p:nvSpPr>
          <p:cNvPr id="19" name="Rectángulo 18"/>
          <p:cNvSpPr/>
          <p:nvPr/>
        </p:nvSpPr>
        <p:spPr>
          <a:xfrm>
            <a:off x="5679142" y="3559858"/>
            <a:ext cx="4823013" cy="6177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No hace parte del costo fiscal</a:t>
            </a:r>
            <a:endParaRPr lang="es-CO" sz="2000" b="1" dirty="0"/>
          </a:p>
        </p:txBody>
      </p:sp>
      <p:sp>
        <p:nvSpPr>
          <p:cNvPr id="20" name="Rectángulo 19"/>
          <p:cNvSpPr/>
          <p:nvPr/>
        </p:nvSpPr>
        <p:spPr>
          <a:xfrm>
            <a:off x="1550894" y="4343082"/>
            <a:ext cx="3612777" cy="5916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Mejoras</a:t>
            </a:r>
            <a:endParaRPr lang="es-CO" sz="2000" b="1" dirty="0"/>
          </a:p>
        </p:txBody>
      </p:sp>
      <p:sp>
        <p:nvSpPr>
          <p:cNvPr id="21" name="Rectángulo 20"/>
          <p:cNvSpPr/>
          <p:nvPr/>
        </p:nvSpPr>
        <p:spPr>
          <a:xfrm>
            <a:off x="5679142" y="4343082"/>
            <a:ext cx="4823013" cy="5916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Mejoras</a:t>
            </a:r>
            <a:endParaRPr lang="es-CO" sz="2000" b="1" dirty="0"/>
          </a:p>
        </p:txBody>
      </p:sp>
      <p:sp>
        <p:nvSpPr>
          <p:cNvPr id="22" name="Rectángulo 21"/>
          <p:cNvSpPr/>
          <p:nvPr/>
        </p:nvSpPr>
        <p:spPr>
          <a:xfrm>
            <a:off x="1564342" y="5090251"/>
            <a:ext cx="3612777" cy="6129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Medición posterior</a:t>
            </a:r>
            <a:endParaRPr lang="es-CO" sz="2000" b="1" dirty="0"/>
          </a:p>
        </p:txBody>
      </p:sp>
      <p:sp>
        <p:nvSpPr>
          <p:cNvPr id="23" name="Rectángulo 22"/>
          <p:cNvSpPr/>
          <p:nvPr/>
        </p:nvSpPr>
        <p:spPr>
          <a:xfrm>
            <a:off x="5679141" y="5100211"/>
            <a:ext cx="4823013" cy="6035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No hace parte del costo fiscal</a:t>
            </a:r>
            <a:endParaRPr lang="es-CO" sz="2000" b="1" dirty="0"/>
          </a:p>
        </p:txBody>
      </p:sp>
      <p:sp>
        <p:nvSpPr>
          <p:cNvPr id="24" name="Rectángulo 23"/>
          <p:cNvSpPr/>
          <p:nvPr/>
        </p:nvSpPr>
        <p:spPr>
          <a:xfrm>
            <a:off x="1564342" y="5852953"/>
            <a:ext cx="3612777" cy="6185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Depreciación</a:t>
            </a:r>
            <a:endParaRPr lang="es-CO" sz="2000" b="1" dirty="0"/>
          </a:p>
        </p:txBody>
      </p:sp>
      <p:sp>
        <p:nvSpPr>
          <p:cNvPr id="25" name="Rectángulo 24"/>
          <p:cNvSpPr/>
          <p:nvPr/>
        </p:nvSpPr>
        <p:spPr>
          <a:xfrm>
            <a:off x="5679142" y="5857340"/>
            <a:ext cx="4823012" cy="6097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t>Depreciación fiscal</a:t>
            </a:r>
            <a:endParaRPr lang="es-CO" sz="2000" b="1" dirty="0"/>
          </a:p>
        </p:txBody>
      </p:sp>
      <p:sp>
        <p:nvSpPr>
          <p:cNvPr id="5" name="Más 4"/>
          <p:cNvSpPr/>
          <p:nvPr/>
        </p:nvSpPr>
        <p:spPr>
          <a:xfrm>
            <a:off x="1822077" y="3703301"/>
            <a:ext cx="336177" cy="32273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Más 25"/>
          <p:cNvSpPr/>
          <p:nvPr/>
        </p:nvSpPr>
        <p:spPr>
          <a:xfrm>
            <a:off x="1808631" y="4449443"/>
            <a:ext cx="336177" cy="32273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ás 26"/>
          <p:cNvSpPr/>
          <p:nvPr/>
        </p:nvSpPr>
        <p:spPr>
          <a:xfrm>
            <a:off x="1815352" y="5230614"/>
            <a:ext cx="336177" cy="32273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Más 27"/>
          <p:cNvSpPr/>
          <p:nvPr/>
        </p:nvSpPr>
        <p:spPr>
          <a:xfrm>
            <a:off x="5999629" y="4463194"/>
            <a:ext cx="336177" cy="32273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Menos 9"/>
          <p:cNvSpPr/>
          <p:nvPr/>
        </p:nvSpPr>
        <p:spPr>
          <a:xfrm>
            <a:off x="1808630" y="5996203"/>
            <a:ext cx="336177" cy="273584"/>
          </a:xfrm>
          <a:prstGeom prst="mathMin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Menos 28"/>
          <p:cNvSpPr/>
          <p:nvPr/>
        </p:nvSpPr>
        <p:spPr>
          <a:xfrm>
            <a:off x="5986181" y="6052788"/>
            <a:ext cx="336177" cy="273584"/>
          </a:xfrm>
          <a:prstGeom prst="mathMin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Flecha abajo 29"/>
          <p:cNvSpPr/>
          <p:nvPr/>
        </p:nvSpPr>
        <p:spPr>
          <a:xfrm>
            <a:off x="2913530" y="2037229"/>
            <a:ext cx="887506" cy="42358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Flecha abajo 30"/>
          <p:cNvSpPr/>
          <p:nvPr/>
        </p:nvSpPr>
        <p:spPr>
          <a:xfrm>
            <a:off x="7781365" y="2045371"/>
            <a:ext cx="887506" cy="42358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0278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52917" y="564775"/>
            <a:ext cx="8229600" cy="6534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CL" sz="4000" b="1" dirty="0">
                <a:effectLst>
                  <a:outerShdw blurRad="38100" dist="38100" dir="2700000" algn="tl">
                    <a:srgbClr val="000000">
                      <a:alpha val="43137"/>
                    </a:srgbClr>
                  </a:outerShdw>
                </a:effectLst>
                <a:latin typeface="+mn-lt"/>
                <a:ea typeface="+mn-ea"/>
                <a:cs typeface="+mn-cs"/>
              </a:rPr>
              <a:t>COSTO FISCAL BIENES INMUEBLES</a:t>
            </a:r>
            <a:endParaRPr lang="es-ES" sz="4000" b="1" dirty="0">
              <a:effectLst>
                <a:outerShdw blurRad="38100" dist="38100" dir="2700000" algn="tl">
                  <a:srgbClr val="000000">
                    <a:alpha val="43137"/>
                  </a:srgbClr>
                </a:outerShdw>
              </a:effectLst>
              <a:latin typeface="+mn-lt"/>
              <a:ea typeface="+mn-ea"/>
              <a:cs typeface="+mn-cs"/>
            </a:endParaRPr>
          </a:p>
        </p:txBody>
      </p:sp>
      <p:sp>
        <p:nvSpPr>
          <p:cNvPr id="5" name="CuadroTexto 4"/>
          <p:cNvSpPr txBox="1"/>
          <p:nvPr/>
        </p:nvSpPr>
        <p:spPr>
          <a:xfrm>
            <a:off x="1519517" y="2084294"/>
            <a:ext cx="5621282" cy="461665"/>
          </a:xfrm>
          <a:prstGeom prst="rect">
            <a:avLst/>
          </a:prstGeom>
          <a:noFill/>
        </p:spPr>
        <p:txBody>
          <a:bodyPr wrap="none" rtlCol="0">
            <a:spAutoFit/>
          </a:bodyPr>
          <a:lstStyle/>
          <a:p>
            <a:r>
              <a:rPr lang="es-CO" sz="2400" b="1" dirty="0" smtClean="0"/>
              <a:t>Avalúo como costo fiscal en la enajenación</a:t>
            </a:r>
            <a:endParaRPr lang="es-CO" sz="2400" b="1" dirty="0"/>
          </a:p>
        </p:txBody>
      </p:sp>
      <p:sp>
        <p:nvSpPr>
          <p:cNvPr id="6" name="CuadroTexto 5"/>
          <p:cNvSpPr txBox="1"/>
          <p:nvPr/>
        </p:nvSpPr>
        <p:spPr>
          <a:xfrm>
            <a:off x="1519517" y="3209331"/>
            <a:ext cx="9144001" cy="707886"/>
          </a:xfrm>
          <a:prstGeom prst="rect">
            <a:avLst/>
          </a:prstGeom>
          <a:noFill/>
        </p:spPr>
        <p:txBody>
          <a:bodyPr wrap="square" rtlCol="0">
            <a:spAutoFit/>
          </a:bodyPr>
          <a:lstStyle/>
          <a:p>
            <a:pPr algn="just"/>
            <a:r>
              <a:rPr lang="es-CO" sz="2000" dirty="0" smtClean="0"/>
              <a:t>En caso de tomarse el avalúo o autoavalúo como costo fiscal se restarán del costo fiscal las depreciaciones que hayan sido deducidas para efectos fiscales. </a:t>
            </a:r>
            <a:endParaRPr lang="es-CO" sz="2000" dirty="0"/>
          </a:p>
        </p:txBody>
      </p:sp>
    </p:spTree>
    <p:extLst>
      <p:ext uri="{BB962C8B-B14F-4D97-AF65-F5344CB8AC3E}">
        <p14:creationId xmlns:p14="http://schemas.microsoft.com/office/powerpoint/2010/main" val="1159293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25641" y="2383722"/>
            <a:ext cx="6525569" cy="1569660"/>
          </a:xfrm>
          <a:prstGeom prst="rect">
            <a:avLst/>
          </a:prstGeom>
        </p:spPr>
        <p:txBody>
          <a:bodyPr wrap="none">
            <a:spAutoFit/>
          </a:bodyPr>
          <a:lstStyle/>
          <a:p>
            <a:pPr algn="ctr">
              <a:spcAft>
                <a:spcPts val="0"/>
              </a:spcAft>
            </a:pPr>
            <a:r>
              <a:rPr lang="es-ES_tradnl" sz="4800" b="1" spc="50" dirty="0" smtClean="0">
                <a:ln w="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Impuesto sobre la Renta</a:t>
            </a:r>
          </a:p>
          <a:p>
            <a:pPr algn="ctr">
              <a:spcAft>
                <a:spcPts val="0"/>
              </a:spcAft>
            </a:pPr>
            <a:r>
              <a:rPr lang="es-ES_tradnl" sz="4800" b="1" spc="50" dirty="0" smtClean="0">
                <a:ln w="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Personas Jurídicas</a:t>
            </a:r>
          </a:p>
        </p:txBody>
      </p:sp>
    </p:spTree>
    <p:extLst>
      <p:ext uri="{BB962C8B-B14F-4D97-AF65-F5344CB8AC3E}">
        <p14:creationId xmlns:p14="http://schemas.microsoft.com/office/powerpoint/2010/main" val="264667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52917" y="238510"/>
            <a:ext cx="8229600" cy="1218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CL" sz="4000" b="1" dirty="0">
                <a:effectLst>
                  <a:outerShdw blurRad="38100" dist="38100" dir="2700000" algn="tl">
                    <a:srgbClr val="000000">
                      <a:alpha val="43137"/>
                    </a:srgbClr>
                  </a:outerShdw>
                </a:effectLst>
                <a:latin typeface="+mn-lt"/>
                <a:ea typeface="+mn-ea"/>
                <a:cs typeface="+mn-cs"/>
              </a:rPr>
              <a:t>COSTO FISCAL </a:t>
            </a:r>
            <a:r>
              <a:rPr lang="es-CL" sz="4000" b="1" dirty="0" smtClean="0">
                <a:effectLst>
                  <a:outerShdw blurRad="38100" dist="38100" dir="2700000" algn="tl">
                    <a:srgbClr val="000000">
                      <a:alpha val="43137"/>
                    </a:srgbClr>
                  </a:outerShdw>
                </a:effectLst>
                <a:latin typeface="+mn-lt"/>
                <a:ea typeface="+mn-ea"/>
                <a:cs typeface="+mn-cs"/>
              </a:rPr>
              <a:t>EN MATERIA DE INTANGIBLES</a:t>
            </a:r>
            <a:endParaRPr lang="es-ES" sz="4000" b="1" dirty="0">
              <a:effectLst>
                <a:outerShdw blurRad="38100" dist="38100" dir="2700000" algn="tl">
                  <a:srgbClr val="000000">
                    <a:alpha val="43137"/>
                  </a:srgbClr>
                </a:outerShdw>
              </a:effectLst>
              <a:latin typeface="+mn-lt"/>
              <a:ea typeface="+mn-ea"/>
              <a:cs typeface="+mn-cs"/>
            </a:endParaRPr>
          </a:p>
        </p:txBody>
      </p:sp>
      <p:sp>
        <p:nvSpPr>
          <p:cNvPr id="6" name="CuadroTexto 5"/>
          <p:cNvSpPr txBox="1"/>
          <p:nvPr/>
        </p:nvSpPr>
        <p:spPr>
          <a:xfrm>
            <a:off x="1019700" y="1947548"/>
            <a:ext cx="9967167" cy="707886"/>
          </a:xfrm>
          <a:prstGeom prst="rect">
            <a:avLst/>
          </a:prstGeom>
          <a:noFill/>
        </p:spPr>
        <p:txBody>
          <a:bodyPr wrap="square" rtlCol="0">
            <a:spAutoFit/>
          </a:bodyPr>
          <a:lstStyle/>
          <a:p>
            <a:r>
              <a:rPr lang="es-CO" sz="2000" dirty="0" smtClean="0"/>
              <a:t>De manera general costo de adquisición (más) cualquier otro costo atribuible a la preparación o puesta en marcha (menos) amortización al momento de la enajenación.</a:t>
            </a:r>
            <a:endParaRPr lang="es-CO" sz="2000" dirty="0"/>
          </a:p>
        </p:txBody>
      </p:sp>
      <p:sp>
        <p:nvSpPr>
          <p:cNvPr id="2" name="CuadroTexto 1"/>
          <p:cNvSpPr txBox="1"/>
          <p:nvPr/>
        </p:nvSpPr>
        <p:spPr>
          <a:xfrm>
            <a:off x="1181686" y="3146234"/>
            <a:ext cx="5633209" cy="2523768"/>
          </a:xfrm>
          <a:prstGeom prst="rect">
            <a:avLst/>
          </a:prstGeom>
          <a:noFill/>
        </p:spPr>
        <p:txBody>
          <a:bodyPr wrap="none" rtlCol="0">
            <a:spAutoFit/>
          </a:bodyPr>
          <a:lstStyle/>
          <a:p>
            <a:r>
              <a:rPr lang="es-CO" sz="2000" dirty="0" smtClean="0"/>
              <a:t>Adquiridos separadamente</a:t>
            </a:r>
          </a:p>
          <a:p>
            <a:endParaRPr lang="es-CO" sz="2000" dirty="0"/>
          </a:p>
          <a:p>
            <a:r>
              <a:rPr lang="es-CO" sz="2000" dirty="0" smtClean="0"/>
              <a:t>Combinación de negocios</a:t>
            </a:r>
          </a:p>
          <a:p>
            <a:endParaRPr lang="es-CO" sz="2000" dirty="0" smtClean="0"/>
          </a:p>
          <a:p>
            <a:r>
              <a:rPr lang="es-CO" sz="2000" dirty="0" smtClean="0"/>
              <a:t>Mejoras en propiedades ajenas</a:t>
            </a:r>
          </a:p>
          <a:p>
            <a:endParaRPr lang="es-CO" sz="2000" dirty="0"/>
          </a:p>
          <a:p>
            <a:r>
              <a:rPr lang="es-CO" sz="2000" dirty="0" smtClean="0"/>
              <a:t>Intangibles formados internamente (costo presunto)</a:t>
            </a:r>
          </a:p>
          <a:p>
            <a:r>
              <a:rPr lang="es-CO" dirty="0"/>
              <a:t>	</a:t>
            </a:r>
            <a:r>
              <a:rPr lang="es-CO" dirty="0" smtClean="0"/>
              <a:t>No requiere estar declarado ni avalúo técnico</a:t>
            </a:r>
            <a:endParaRPr lang="es-CO" dirty="0"/>
          </a:p>
        </p:txBody>
      </p:sp>
    </p:spTree>
    <p:extLst>
      <p:ext uri="{BB962C8B-B14F-4D97-AF65-F5344CB8AC3E}">
        <p14:creationId xmlns:p14="http://schemas.microsoft.com/office/powerpoint/2010/main" val="1097253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96646" y="407963"/>
            <a:ext cx="8229600" cy="8237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CL" sz="4000" b="1" dirty="0" smtClean="0">
                <a:effectLst>
                  <a:outerShdw blurRad="38100" dist="38100" dir="2700000" algn="tl">
                    <a:srgbClr val="000000">
                      <a:alpha val="43137"/>
                    </a:srgbClr>
                  </a:outerShdw>
                </a:effectLst>
                <a:latin typeface="+mn-lt"/>
                <a:ea typeface="+mn-ea"/>
                <a:cs typeface="+mn-cs"/>
              </a:rPr>
              <a:t>CRÉDITO MERCANTIL</a:t>
            </a:r>
            <a:endParaRPr lang="es-ES" sz="4000" b="1" dirty="0">
              <a:effectLst>
                <a:outerShdw blurRad="38100" dist="38100" dir="2700000" algn="tl">
                  <a:srgbClr val="000000">
                    <a:alpha val="43137"/>
                  </a:srgbClr>
                </a:outerShdw>
              </a:effectLst>
              <a:latin typeface="+mn-lt"/>
              <a:ea typeface="+mn-ea"/>
              <a:cs typeface="+mn-cs"/>
            </a:endParaRPr>
          </a:p>
        </p:txBody>
      </p:sp>
      <p:sp>
        <p:nvSpPr>
          <p:cNvPr id="2" name="Rectángulo 1"/>
          <p:cNvSpPr/>
          <p:nvPr/>
        </p:nvSpPr>
        <p:spPr>
          <a:xfrm>
            <a:off x="1326775" y="2056964"/>
            <a:ext cx="9807389" cy="1631216"/>
          </a:xfrm>
          <a:prstGeom prst="rect">
            <a:avLst/>
          </a:prstGeom>
        </p:spPr>
        <p:txBody>
          <a:bodyPr wrap="square">
            <a:spAutoFit/>
          </a:bodyPr>
          <a:lstStyle/>
          <a:p>
            <a:r>
              <a:rPr lang="es-CO" sz="2000" dirty="0"/>
              <a:t>No se permite la amortización del crédito </a:t>
            </a:r>
            <a:r>
              <a:rPr lang="es-CO" sz="2000" dirty="0" smtClean="0"/>
              <a:t>mercantil generado </a:t>
            </a:r>
            <a:r>
              <a:rPr lang="es-CO" sz="2000" dirty="0"/>
              <a:t>a partir del año 2017</a:t>
            </a:r>
            <a:r>
              <a:rPr lang="es-CO" sz="2000" dirty="0" smtClean="0"/>
              <a:t>.</a:t>
            </a:r>
          </a:p>
          <a:p>
            <a:endParaRPr lang="es-CO" sz="2000" dirty="0"/>
          </a:p>
          <a:p>
            <a:r>
              <a:rPr lang="es-CO" sz="2000" dirty="0"/>
              <a:t>El crédito mercantil generado </a:t>
            </a:r>
            <a:r>
              <a:rPr lang="es-CO" sz="2000" dirty="0" smtClean="0"/>
              <a:t>antes de </a:t>
            </a:r>
            <a:r>
              <a:rPr lang="es-CO" sz="2000" dirty="0"/>
              <a:t>2017</a:t>
            </a:r>
            <a:r>
              <a:rPr lang="es-CO" sz="2000" dirty="0" smtClean="0"/>
              <a:t>, tendrá </a:t>
            </a:r>
            <a:r>
              <a:rPr lang="es-CO" sz="2000" dirty="0"/>
              <a:t>un régimen de transición donde se amortizará </a:t>
            </a:r>
            <a:r>
              <a:rPr lang="es-CO" sz="2000" dirty="0" smtClean="0"/>
              <a:t>en un </a:t>
            </a:r>
            <a:r>
              <a:rPr lang="es-CO" sz="2000" dirty="0"/>
              <a:t>lapso de 5 años por el sistema de línea recta bajo </a:t>
            </a:r>
            <a:r>
              <a:rPr lang="es-CO" sz="2000" dirty="0" smtClean="0"/>
              <a:t>las mismas </a:t>
            </a:r>
            <a:r>
              <a:rPr lang="es-CO" sz="2000" dirty="0"/>
              <a:t>reglas </a:t>
            </a:r>
            <a:r>
              <a:rPr lang="es-CO" sz="2000" dirty="0" smtClean="0"/>
              <a:t>previstas en </a:t>
            </a:r>
            <a:r>
              <a:rPr lang="es-CO" sz="2000" dirty="0"/>
              <a:t>la Ley</a:t>
            </a:r>
            <a:r>
              <a:rPr lang="es-CO" sz="2000" dirty="0" smtClean="0"/>
              <a:t>.	</a:t>
            </a:r>
            <a:endParaRPr lang="es-CO" sz="2000" dirty="0"/>
          </a:p>
        </p:txBody>
      </p:sp>
    </p:spTree>
    <p:extLst>
      <p:ext uri="{BB962C8B-B14F-4D97-AF65-F5344CB8AC3E}">
        <p14:creationId xmlns:p14="http://schemas.microsoft.com/office/powerpoint/2010/main" val="89803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6190" y="496815"/>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REALIZACIÓN DEDUCCIONES Art 104 ET </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CuadroTexto 4"/>
          <p:cNvSpPr txBox="1"/>
          <p:nvPr/>
        </p:nvSpPr>
        <p:spPr>
          <a:xfrm>
            <a:off x="812799" y="1741715"/>
            <a:ext cx="4498989" cy="3046988"/>
          </a:xfrm>
          <a:prstGeom prst="rect">
            <a:avLst/>
          </a:prstGeom>
          <a:noFill/>
        </p:spPr>
        <p:txBody>
          <a:bodyPr wrap="none" rtlCol="0">
            <a:spAutoFit/>
          </a:bodyPr>
          <a:lstStyle/>
          <a:p>
            <a:r>
              <a:rPr lang="es-CO" sz="2400" b="1" u="sng" dirty="0" smtClean="0"/>
              <a:t>No obligados a llevar contabilidad</a:t>
            </a:r>
          </a:p>
          <a:p>
            <a:endParaRPr lang="es-CO" sz="2400" b="1" u="sng" dirty="0" smtClean="0"/>
          </a:p>
          <a:p>
            <a:endParaRPr lang="es-CO" sz="2400" b="1" u="sng" dirty="0"/>
          </a:p>
          <a:p>
            <a:endParaRPr lang="es-CO" sz="2400" b="1" u="sng" dirty="0" smtClean="0"/>
          </a:p>
          <a:p>
            <a:endParaRPr lang="es-CO" sz="2400" b="1" u="sng" dirty="0"/>
          </a:p>
          <a:p>
            <a:endParaRPr lang="es-CO" sz="2400" b="1" u="sng" dirty="0" smtClean="0"/>
          </a:p>
          <a:p>
            <a:endParaRPr lang="es-CO" sz="2400" b="1" u="sng" dirty="0" smtClean="0"/>
          </a:p>
          <a:p>
            <a:r>
              <a:rPr lang="es-CO" sz="2400" b="1" u="sng" dirty="0" smtClean="0"/>
              <a:t>Obligados a llevar contabilidad</a:t>
            </a:r>
          </a:p>
        </p:txBody>
      </p:sp>
      <p:sp>
        <p:nvSpPr>
          <p:cNvPr id="6" name="CuadroTexto 5"/>
          <p:cNvSpPr txBox="1"/>
          <p:nvPr/>
        </p:nvSpPr>
        <p:spPr>
          <a:xfrm>
            <a:off x="5921829" y="1774743"/>
            <a:ext cx="4542971" cy="400110"/>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Pagos efectivos en dinero o en especie</a:t>
            </a:r>
            <a:endParaRPr lang="es-CO" sz="2000" dirty="0"/>
          </a:p>
        </p:txBody>
      </p:sp>
      <p:sp>
        <p:nvSpPr>
          <p:cNvPr id="7" name="CuadroTexto 6"/>
          <p:cNvSpPr txBox="1"/>
          <p:nvPr/>
        </p:nvSpPr>
        <p:spPr>
          <a:xfrm>
            <a:off x="5921829" y="2450621"/>
            <a:ext cx="5660571" cy="3785652"/>
          </a:xfrm>
          <a:prstGeom prst="rect">
            <a:avLst/>
          </a:prstGeom>
          <a:noFill/>
        </p:spPr>
        <p:txBody>
          <a:bodyPr wrap="square" rtlCol="0">
            <a:spAutoFit/>
          </a:bodyPr>
          <a:lstStyle/>
          <a:p>
            <a:pPr marL="342900" indent="-342900">
              <a:buFont typeface="Arial" panose="020B0604020202020204" pitchFamily="34" charset="0"/>
              <a:buChar char="•"/>
            </a:pPr>
            <a:r>
              <a:rPr lang="es-CO" sz="2000" dirty="0" smtClean="0"/>
              <a:t>Intereses implícitos</a:t>
            </a:r>
          </a:p>
          <a:p>
            <a:pPr marL="342900" indent="-342900">
              <a:buFont typeface="Arial" panose="020B0604020202020204" pitchFamily="34" charset="0"/>
              <a:buChar char="•"/>
            </a:pPr>
            <a:r>
              <a:rPr lang="es-CO" sz="2000" dirty="0" smtClean="0"/>
              <a:t>Medición a valor razonable</a:t>
            </a:r>
          </a:p>
          <a:p>
            <a:pPr marL="342900" indent="-342900">
              <a:buFont typeface="Arial" panose="020B0604020202020204" pitchFamily="34" charset="0"/>
              <a:buChar char="•"/>
            </a:pPr>
            <a:r>
              <a:rPr lang="es-CO" sz="2000" dirty="0" smtClean="0"/>
              <a:t>Provisiones asociadas a obligaciones de monto o fecha inciertos.</a:t>
            </a:r>
          </a:p>
          <a:p>
            <a:pPr marL="342900" indent="-342900">
              <a:buFont typeface="Arial" panose="020B0604020202020204" pitchFamily="34" charset="0"/>
              <a:buChar char="•"/>
            </a:pPr>
            <a:r>
              <a:rPr lang="es-CO" sz="2000" dirty="0" smtClean="0"/>
              <a:t>Actualización de pasivos estimados o provisiones</a:t>
            </a:r>
          </a:p>
          <a:p>
            <a:pPr marL="342900" indent="-342900">
              <a:buFont typeface="Arial" panose="020B0604020202020204" pitchFamily="34" charset="0"/>
              <a:buChar char="•"/>
            </a:pPr>
            <a:r>
              <a:rPr lang="es-CO" sz="2000" dirty="0" smtClean="0"/>
              <a:t>Deterioro de activos</a:t>
            </a:r>
          </a:p>
          <a:p>
            <a:pPr marL="342900" indent="-342900">
              <a:buFont typeface="Arial" panose="020B0604020202020204" pitchFamily="34" charset="0"/>
              <a:buChar char="•"/>
            </a:pPr>
            <a:r>
              <a:rPr lang="es-CO" sz="2000" dirty="0" smtClean="0"/>
              <a:t>Costos presentados en el ORI</a:t>
            </a:r>
          </a:p>
          <a:p>
            <a:pPr marL="342900" indent="-342900">
              <a:buFont typeface="Arial" panose="020B0604020202020204" pitchFamily="34" charset="0"/>
              <a:buChar char="•"/>
            </a:pPr>
            <a:r>
              <a:rPr lang="es-CO" sz="2000" dirty="0" smtClean="0"/>
              <a:t>Método de participación patrimonial</a:t>
            </a:r>
          </a:p>
          <a:p>
            <a:pPr marL="342900" indent="-342900">
              <a:buFont typeface="Arial" panose="020B0604020202020204" pitchFamily="34" charset="0"/>
              <a:buChar char="•"/>
            </a:pPr>
            <a:r>
              <a:rPr lang="es-CO" sz="2000" dirty="0" smtClean="0"/>
              <a:t>Impuesto de renta, impuestos no comprendidos en el Art 115 ET</a:t>
            </a:r>
          </a:p>
          <a:p>
            <a:pPr marL="342900" indent="-342900">
              <a:buFont typeface="Arial" panose="020B0604020202020204" pitchFamily="34" charset="0"/>
              <a:buChar char="•"/>
            </a:pPr>
            <a:r>
              <a:rPr lang="es-CO" sz="2000" dirty="0" smtClean="0"/>
              <a:t>Multas y sanciones</a:t>
            </a:r>
          </a:p>
          <a:p>
            <a:pPr marL="342900" indent="-342900">
              <a:buFont typeface="Arial" panose="020B0604020202020204" pitchFamily="34" charset="0"/>
              <a:buChar char="•"/>
            </a:pPr>
            <a:r>
              <a:rPr lang="es-CO" sz="2000" dirty="0" smtClean="0"/>
              <a:t>Impuestos asumidos de terceros </a:t>
            </a:r>
          </a:p>
        </p:txBody>
      </p:sp>
      <p:cxnSp>
        <p:nvCxnSpPr>
          <p:cNvPr id="13" name="Conector recto 12"/>
          <p:cNvCxnSpPr/>
          <p:nvPr/>
        </p:nvCxnSpPr>
        <p:spPr>
          <a:xfrm>
            <a:off x="6233885" y="2365828"/>
            <a:ext cx="41075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98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084" y="483366"/>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LIMITACIÓN DE DEDUCCIONES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Rectángulo 4"/>
          <p:cNvSpPr/>
          <p:nvPr/>
        </p:nvSpPr>
        <p:spPr>
          <a:xfrm>
            <a:off x="712694" y="2911088"/>
            <a:ext cx="4424082" cy="707886"/>
          </a:xfrm>
          <a:prstGeom prst="rect">
            <a:avLst/>
          </a:prstGeom>
        </p:spPr>
        <p:txBody>
          <a:bodyPr wrap="square">
            <a:spAutoFit/>
          </a:bodyPr>
          <a:lstStyle/>
          <a:p>
            <a:r>
              <a:rPr lang="es-CO" sz="2000" dirty="0" smtClean="0"/>
              <a:t>A</a:t>
            </a:r>
            <a:r>
              <a:rPr lang="es-CO" sz="2000" b="0" i="0" u="none" strike="noStrike" baseline="0" dirty="0" smtClean="0"/>
              <a:t>tenciones a clientes, proveedores y empleados.</a:t>
            </a:r>
          </a:p>
        </p:txBody>
      </p:sp>
      <p:sp>
        <p:nvSpPr>
          <p:cNvPr id="6" name="Rectángulo 5"/>
          <p:cNvSpPr/>
          <p:nvPr/>
        </p:nvSpPr>
        <p:spPr>
          <a:xfrm>
            <a:off x="6911787" y="2937739"/>
            <a:ext cx="4545107" cy="707886"/>
          </a:xfrm>
          <a:prstGeom prst="rect">
            <a:avLst/>
          </a:prstGeom>
        </p:spPr>
        <p:txBody>
          <a:bodyPr wrap="square">
            <a:spAutoFit/>
          </a:bodyPr>
          <a:lstStyle/>
          <a:p>
            <a:pPr algn="just"/>
            <a:r>
              <a:rPr lang="es-CO" sz="2000" b="0" i="0" u="none" strike="noStrike" baseline="0" dirty="0" smtClean="0"/>
              <a:t>1% de ingresos fiscales netos y efectivamente realizados. </a:t>
            </a:r>
          </a:p>
        </p:txBody>
      </p:sp>
      <p:sp>
        <p:nvSpPr>
          <p:cNvPr id="7" name="Flecha derecha 6"/>
          <p:cNvSpPr/>
          <p:nvPr/>
        </p:nvSpPr>
        <p:spPr>
          <a:xfrm>
            <a:off x="5641041" y="3072209"/>
            <a:ext cx="820270" cy="464114"/>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712694" y="4282571"/>
            <a:ext cx="4477871" cy="707886"/>
          </a:xfrm>
          <a:prstGeom prst="rect">
            <a:avLst/>
          </a:prstGeom>
        </p:spPr>
        <p:txBody>
          <a:bodyPr wrap="square">
            <a:spAutoFit/>
          </a:bodyPr>
          <a:lstStyle/>
          <a:p>
            <a:r>
              <a:rPr lang="es-CO" sz="2000" b="0" i="0" u="none" strike="noStrike" baseline="0" dirty="0" smtClean="0"/>
              <a:t>Los pagos salariales y prestacionales, provenientes de litigios laborales</a:t>
            </a:r>
            <a:r>
              <a:rPr lang="es-CO" sz="2000" dirty="0"/>
              <a:t>.</a:t>
            </a:r>
            <a:endParaRPr lang="es-CO" sz="2000" b="0" i="0" u="none" strike="noStrike" baseline="0" dirty="0" smtClean="0"/>
          </a:p>
        </p:txBody>
      </p:sp>
      <p:sp>
        <p:nvSpPr>
          <p:cNvPr id="2" name="Rectángulo 1"/>
          <p:cNvSpPr/>
          <p:nvPr/>
        </p:nvSpPr>
        <p:spPr>
          <a:xfrm>
            <a:off x="6911787" y="4128683"/>
            <a:ext cx="4545107" cy="1015663"/>
          </a:xfrm>
          <a:prstGeom prst="rect">
            <a:avLst/>
          </a:prstGeom>
        </p:spPr>
        <p:txBody>
          <a:bodyPr wrap="square">
            <a:spAutoFit/>
          </a:bodyPr>
          <a:lstStyle/>
          <a:p>
            <a:pPr algn="just"/>
            <a:r>
              <a:rPr lang="es-CO" sz="2000" dirty="0"/>
              <a:t>Momento del pago y cumplimiento de la totalidad de los requisitos para deducción de salarios. </a:t>
            </a:r>
          </a:p>
        </p:txBody>
      </p:sp>
      <p:sp>
        <p:nvSpPr>
          <p:cNvPr id="9" name="Flecha derecha 8"/>
          <p:cNvSpPr/>
          <p:nvPr/>
        </p:nvSpPr>
        <p:spPr>
          <a:xfrm>
            <a:off x="5641041" y="4436655"/>
            <a:ext cx="820270" cy="464114"/>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712694" y="5639988"/>
            <a:ext cx="4477871" cy="707886"/>
          </a:xfrm>
          <a:prstGeom prst="rect">
            <a:avLst/>
          </a:prstGeom>
          <a:noFill/>
        </p:spPr>
        <p:txBody>
          <a:bodyPr wrap="square" rtlCol="0">
            <a:spAutoFit/>
          </a:bodyPr>
          <a:lstStyle/>
          <a:p>
            <a:r>
              <a:rPr lang="es-CO" sz="2000" dirty="0"/>
              <a:t>Exoneración de aportes al SENA, ICBF y </a:t>
            </a:r>
            <a:r>
              <a:rPr lang="es-CO" sz="2000" dirty="0" smtClean="0"/>
              <a:t>Salud.</a:t>
            </a:r>
            <a:endParaRPr lang="es-CO" sz="2000" dirty="0"/>
          </a:p>
        </p:txBody>
      </p:sp>
      <p:sp>
        <p:nvSpPr>
          <p:cNvPr id="10" name="Flecha derecha 9"/>
          <p:cNvSpPr/>
          <p:nvPr/>
        </p:nvSpPr>
        <p:spPr>
          <a:xfrm>
            <a:off x="5641041" y="5761874"/>
            <a:ext cx="820270" cy="464114"/>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p:cNvSpPr/>
          <p:nvPr/>
        </p:nvSpPr>
        <p:spPr>
          <a:xfrm>
            <a:off x="6911787" y="5627404"/>
            <a:ext cx="4545107" cy="707886"/>
          </a:xfrm>
          <a:prstGeom prst="rect">
            <a:avLst/>
          </a:prstGeom>
        </p:spPr>
        <p:txBody>
          <a:bodyPr wrap="square">
            <a:spAutoFit/>
          </a:bodyPr>
          <a:lstStyle/>
          <a:p>
            <a:pPr algn="just"/>
            <a:r>
              <a:rPr lang="es-CO" sz="2000" dirty="0" smtClean="0"/>
              <a:t>PJ y PN sobre empleados que devenguen </a:t>
            </a:r>
            <a:r>
              <a:rPr lang="es-CO" sz="2000" u="sng" dirty="0" smtClean="0"/>
              <a:t>menos</a:t>
            </a:r>
            <a:r>
              <a:rPr lang="es-CO" sz="2000" dirty="0" smtClean="0"/>
              <a:t> de 10 SMLMV.</a:t>
            </a:r>
            <a:endParaRPr lang="es-CO" sz="2000" dirty="0"/>
          </a:p>
        </p:txBody>
      </p:sp>
      <p:sp>
        <p:nvSpPr>
          <p:cNvPr id="12" name="Rectángulo 11"/>
          <p:cNvSpPr/>
          <p:nvPr/>
        </p:nvSpPr>
        <p:spPr>
          <a:xfrm>
            <a:off x="766483" y="1448382"/>
            <a:ext cx="4424082" cy="707886"/>
          </a:xfrm>
          <a:prstGeom prst="rect">
            <a:avLst/>
          </a:prstGeom>
        </p:spPr>
        <p:txBody>
          <a:bodyPr wrap="square">
            <a:spAutoFit/>
          </a:bodyPr>
          <a:lstStyle/>
          <a:p>
            <a:r>
              <a:rPr lang="es-CO" sz="2000" dirty="0" smtClean="0"/>
              <a:t>Conductas consagradas como delito sancionable a título de dolo</a:t>
            </a:r>
            <a:endParaRPr lang="es-CO" sz="2000" b="0" i="0" u="none" strike="noStrike" baseline="0" dirty="0" smtClean="0"/>
          </a:p>
        </p:txBody>
      </p:sp>
      <p:sp>
        <p:nvSpPr>
          <p:cNvPr id="13" name="Flecha derecha 12"/>
          <p:cNvSpPr/>
          <p:nvPr/>
        </p:nvSpPr>
        <p:spPr>
          <a:xfrm>
            <a:off x="5624231" y="1606061"/>
            <a:ext cx="820270" cy="464114"/>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6911787" y="1536583"/>
            <a:ext cx="4545107" cy="400110"/>
          </a:xfrm>
          <a:prstGeom prst="rect">
            <a:avLst/>
          </a:prstGeom>
        </p:spPr>
        <p:txBody>
          <a:bodyPr wrap="square">
            <a:spAutoFit/>
          </a:bodyPr>
          <a:lstStyle/>
          <a:p>
            <a:pPr algn="just"/>
            <a:r>
              <a:rPr lang="es-CO" sz="2000" b="0" i="0" u="none" strike="noStrike" baseline="0" dirty="0" smtClean="0"/>
              <a:t>No son deducibles</a:t>
            </a:r>
          </a:p>
        </p:txBody>
      </p:sp>
    </p:spTree>
    <p:extLst>
      <p:ext uri="{BB962C8B-B14F-4D97-AF65-F5344CB8AC3E}">
        <p14:creationId xmlns:p14="http://schemas.microsoft.com/office/powerpoint/2010/main" val="88603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084" y="483366"/>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LIMITACIÓN DE DEDUCCIONES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Rectángulo 4"/>
          <p:cNvSpPr/>
          <p:nvPr/>
        </p:nvSpPr>
        <p:spPr>
          <a:xfrm>
            <a:off x="1103084" y="1524254"/>
            <a:ext cx="4235397" cy="1015663"/>
          </a:xfrm>
          <a:prstGeom prst="rect">
            <a:avLst/>
          </a:prstGeom>
        </p:spPr>
        <p:txBody>
          <a:bodyPr wrap="square">
            <a:spAutoFit/>
          </a:bodyPr>
          <a:lstStyle/>
          <a:p>
            <a:pPr marL="174625" indent="-174625" algn="just">
              <a:buFont typeface="Arial" panose="020B0604020202020204" pitchFamily="34" charset="0"/>
              <a:buChar char="•"/>
            </a:pPr>
            <a:r>
              <a:rPr lang="es-CO" sz="2000" dirty="0" smtClean="0"/>
              <a:t>Prestaciones sociales.</a:t>
            </a:r>
          </a:p>
          <a:p>
            <a:pPr marL="174625" indent="-174625" algn="just">
              <a:buFont typeface="Arial" panose="020B0604020202020204" pitchFamily="34" charset="0"/>
              <a:buChar char="•"/>
            </a:pPr>
            <a:r>
              <a:rPr lang="es-CO" sz="2000" b="0" i="0" u="none" strike="noStrike" baseline="0" dirty="0" smtClean="0"/>
              <a:t>Aportes parafiscales.</a:t>
            </a:r>
          </a:p>
          <a:p>
            <a:pPr marL="174625" indent="-174625" algn="just">
              <a:buFont typeface="Arial" panose="020B0604020202020204" pitchFamily="34" charset="0"/>
              <a:buChar char="•"/>
            </a:pPr>
            <a:r>
              <a:rPr lang="es-CO" sz="2000" dirty="0" smtClean="0"/>
              <a:t>Impuestos.</a:t>
            </a:r>
            <a:endParaRPr lang="es-CO" sz="2000" b="0" i="0" u="none" strike="noStrike" baseline="0" dirty="0" smtClean="0"/>
          </a:p>
        </p:txBody>
      </p:sp>
      <p:sp>
        <p:nvSpPr>
          <p:cNvPr id="6" name="Rectángulo 5"/>
          <p:cNvSpPr/>
          <p:nvPr/>
        </p:nvSpPr>
        <p:spPr>
          <a:xfrm>
            <a:off x="6763871" y="1416304"/>
            <a:ext cx="4693023" cy="1323439"/>
          </a:xfrm>
          <a:prstGeom prst="rect">
            <a:avLst/>
          </a:prstGeom>
        </p:spPr>
        <p:txBody>
          <a:bodyPr wrap="square">
            <a:spAutoFit/>
          </a:bodyPr>
          <a:lstStyle/>
          <a:p>
            <a:pPr marL="174625" indent="-174625" algn="just">
              <a:buFont typeface="Arial" panose="020B0604020202020204" pitchFamily="34" charset="0"/>
              <a:buChar char="•"/>
            </a:pPr>
            <a:r>
              <a:rPr lang="es-CO" sz="2000" b="0" i="0" u="none" strike="noStrike" baseline="0" dirty="0" smtClean="0"/>
              <a:t>Año o periodo gravable en que se devenguen.</a:t>
            </a:r>
          </a:p>
          <a:p>
            <a:pPr marL="174625" indent="-174625" algn="just">
              <a:buFont typeface="Arial" panose="020B0604020202020204" pitchFamily="34" charset="0"/>
              <a:buChar char="•"/>
            </a:pPr>
            <a:r>
              <a:rPr lang="es-CO" sz="2000" dirty="0" smtClean="0"/>
              <a:t>Pago efectivo antes de la presentación de la declaración de renta.</a:t>
            </a:r>
            <a:endParaRPr lang="es-CO" sz="2000" b="0" i="0" u="none" strike="noStrike" baseline="0" dirty="0" smtClean="0"/>
          </a:p>
        </p:txBody>
      </p:sp>
      <p:sp>
        <p:nvSpPr>
          <p:cNvPr id="8" name="Rectángulo 7"/>
          <p:cNvSpPr/>
          <p:nvPr/>
        </p:nvSpPr>
        <p:spPr>
          <a:xfrm>
            <a:off x="1103084" y="3543753"/>
            <a:ext cx="4087481" cy="400110"/>
          </a:xfrm>
          <a:prstGeom prst="rect">
            <a:avLst/>
          </a:prstGeom>
        </p:spPr>
        <p:txBody>
          <a:bodyPr wrap="square">
            <a:spAutoFit/>
          </a:bodyPr>
          <a:lstStyle/>
          <a:p>
            <a:pPr algn="just"/>
            <a:r>
              <a:rPr lang="es-CO" sz="2000" b="0" i="0" u="none" strike="noStrike" baseline="0" dirty="0" smtClean="0"/>
              <a:t>Deducción</a:t>
            </a:r>
            <a:r>
              <a:rPr lang="es-CO" sz="2000" b="0" i="0" u="none" strike="noStrike" dirty="0" smtClean="0"/>
              <a:t> Impuesto sobre las Ventas</a:t>
            </a:r>
            <a:endParaRPr lang="es-CO" sz="2000" b="0" i="0" u="none" strike="noStrike" baseline="0" dirty="0" smtClean="0"/>
          </a:p>
        </p:txBody>
      </p:sp>
      <p:sp>
        <p:nvSpPr>
          <p:cNvPr id="2" name="Rectángulo 1"/>
          <p:cNvSpPr/>
          <p:nvPr/>
        </p:nvSpPr>
        <p:spPr>
          <a:xfrm>
            <a:off x="6763871" y="3365374"/>
            <a:ext cx="4693023" cy="1015663"/>
          </a:xfrm>
          <a:prstGeom prst="rect">
            <a:avLst/>
          </a:prstGeom>
        </p:spPr>
        <p:txBody>
          <a:bodyPr wrap="square">
            <a:spAutoFit/>
          </a:bodyPr>
          <a:lstStyle/>
          <a:p>
            <a:pPr algn="just"/>
            <a:r>
              <a:rPr lang="es-CO" sz="2000" dirty="0" smtClean="0"/>
              <a:t>Deducible en el periodo gravable de adquisición de bienes de capital con tarifa general</a:t>
            </a:r>
          </a:p>
        </p:txBody>
      </p:sp>
      <p:sp>
        <p:nvSpPr>
          <p:cNvPr id="9" name="Flecha derecha 8"/>
          <p:cNvSpPr/>
          <p:nvPr/>
        </p:nvSpPr>
        <p:spPr>
          <a:xfrm>
            <a:off x="5729406" y="3543753"/>
            <a:ext cx="820270" cy="369341"/>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p:cNvSpPr/>
          <p:nvPr/>
        </p:nvSpPr>
        <p:spPr>
          <a:xfrm>
            <a:off x="6763870" y="5497889"/>
            <a:ext cx="4693023" cy="1015663"/>
          </a:xfrm>
          <a:prstGeom prst="rect">
            <a:avLst/>
          </a:prstGeom>
        </p:spPr>
        <p:txBody>
          <a:bodyPr wrap="square">
            <a:spAutoFit/>
          </a:bodyPr>
          <a:lstStyle/>
          <a:p>
            <a:pPr algn="just"/>
            <a:r>
              <a:rPr lang="es-CO" sz="2000" dirty="0" smtClean="0"/>
              <a:t>Bienes tangibles, depreciables que se utilizan para la producción de bienes o servicios. </a:t>
            </a:r>
            <a:endParaRPr lang="es-CO" sz="2000" dirty="0"/>
          </a:p>
        </p:txBody>
      </p:sp>
      <p:sp>
        <p:nvSpPr>
          <p:cNvPr id="12" name="Flecha abajo 11"/>
          <p:cNvSpPr/>
          <p:nvPr/>
        </p:nvSpPr>
        <p:spPr>
          <a:xfrm>
            <a:off x="8955741" y="4558553"/>
            <a:ext cx="349624" cy="939336"/>
          </a:xfrm>
          <a:prstGeom prst="down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derecha 12"/>
          <p:cNvSpPr/>
          <p:nvPr/>
        </p:nvSpPr>
        <p:spPr>
          <a:xfrm>
            <a:off x="5729406" y="1847416"/>
            <a:ext cx="820270" cy="369341"/>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00403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084" y="483366"/>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LIMITACIÓN DE DEDUCCIONES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Rectángulo 4"/>
          <p:cNvSpPr/>
          <p:nvPr/>
        </p:nvSpPr>
        <p:spPr>
          <a:xfrm>
            <a:off x="1103084" y="1524254"/>
            <a:ext cx="4235397" cy="707886"/>
          </a:xfrm>
          <a:prstGeom prst="rect">
            <a:avLst/>
          </a:prstGeom>
        </p:spPr>
        <p:txBody>
          <a:bodyPr wrap="square">
            <a:spAutoFit/>
          </a:bodyPr>
          <a:lstStyle/>
          <a:p>
            <a:pPr algn="just"/>
            <a:r>
              <a:rPr lang="es-CO" sz="2000" dirty="0" smtClean="0"/>
              <a:t>Pagos de regalías por concepto de intangibles</a:t>
            </a:r>
            <a:endParaRPr lang="es-CO" sz="2000" b="0" i="0" u="none" strike="noStrike" baseline="0" dirty="0" smtClean="0"/>
          </a:p>
        </p:txBody>
      </p:sp>
      <p:sp>
        <p:nvSpPr>
          <p:cNvPr id="6" name="Rectángulo 5"/>
          <p:cNvSpPr/>
          <p:nvPr/>
        </p:nvSpPr>
        <p:spPr>
          <a:xfrm>
            <a:off x="6024283" y="1416304"/>
            <a:ext cx="5432612" cy="1323439"/>
          </a:xfrm>
          <a:prstGeom prst="rect">
            <a:avLst/>
          </a:prstGeom>
        </p:spPr>
        <p:txBody>
          <a:bodyPr wrap="square">
            <a:spAutoFit/>
          </a:bodyPr>
          <a:lstStyle/>
          <a:p>
            <a:pPr marL="174625" indent="-174625" algn="just">
              <a:buFont typeface="Arial" panose="020B0604020202020204" pitchFamily="34" charset="0"/>
              <a:buChar char="•"/>
            </a:pPr>
            <a:r>
              <a:rPr lang="es-CO" sz="2000" b="0" i="0" u="none" strike="noStrike" baseline="0" dirty="0" smtClean="0"/>
              <a:t>Vinculados del exterior ni zonas francas por intangibles formados en el territorio nacional.</a:t>
            </a:r>
          </a:p>
          <a:p>
            <a:pPr marL="174625" indent="-174625" algn="just">
              <a:buFont typeface="Arial" panose="020B0604020202020204" pitchFamily="34" charset="0"/>
              <a:buChar char="•"/>
            </a:pPr>
            <a:r>
              <a:rPr lang="es-CO" sz="2000" dirty="0" smtClean="0"/>
              <a:t>Regalías asociadas a la adquisición de productos terminados</a:t>
            </a:r>
            <a:endParaRPr lang="es-CO" sz="2000" b="0" i="0" u="none" strike="noStrike" baseline="0" dirty="0" smtClean="0"/>
          </a:p>
        </p:txBody>
      </p:sp>
      <p:sp>
        <p:nvSpPr>
          <p:cNvPr id="8" name="Rectángulo 7"/>
          <p:cNvSpPr/>
          <p:nvPr/>
        </p:nvSpPr>
        <p:spPr>
          <a:xfrm>
            <a:off x="1103083" y="3511051"/>
            <a:ext cx="4087481" cy="400110"/>
          </a:xfrm>
          <a:prstGeom prst="rect">
            <a:avLst/>
          </a:prstGeom>
        </p:spPr>
        <p:txBody>
          <a:bodyPr wrap="square">
            <a:spAutoFit/>
          </a:bodyPr>
          <a:lstStyle/>
          <a:p>
            <a:pPr algn="just"/>
            <a:r>
              <a:rPr lang="es-CO" sz="2000" b="0" i="0" u="none" strike="noStrike" baseline="0" dirty="0" smtClean="0"/>
              <a:t>Costos y gastos en</a:t>
            </a:r>
            <a:r>
              <a:rPr lang="es-CO" sz="2000" b="0" i="0" u="none" strike="noStrike" dirty="0" smtClean="0"/>
              <a:t> el exterior</a:t>
            </a:r>
            <a:endParaRPr lang="es-CO" sz="2000" b="0" i="0" u="none" strike="noStrike" baseline="0" dirty="0" smtClean="0"/>
          </a:p>
        </p:txBody>
      </p:sp>
      <p:sp>
        <p:nvSpPr>
          <p:cNvPr id="2" name="Rectángulo 1"/>
          <p:cNvSpPr/>
          <p:nvPr/>
        </p:nvSpPr>
        <p:spPr>
          <a:xfrm>
            <a:off x="6024283" y="3002305"/>
            <a:ext cx="5432612" cy="1631216"/>
          </a:xfrm>
          <a:prstGeom prst="rect">
            <a:avLst/>
          </a:prstGeom>
        </p:spPr>
        <p:txBody>
          <a:bodyPr wrap="square">
            <a:spAutoFit/>
          </a:bodyPr>
          <a:lstStyle/>
          <a:p>
            <a:pPr marL="174625" indent="-174625" algn="just">
              <a:buFont typeface="Arial" panose="020B0604020202020204" pitchFamily="34" charset="0"/>
              <a:buChar char="•"/>
            </a:pPr>
            <a:r>
              <a:rPr lang="es-CO" sz="2000" dirty="0" smtClean="0"/>
              <a:t>Limitación del 15% de la renta líquida.</a:t>
            </a:r>
          </a:p>
          <a:p>
            <a:pPr marL="174625" indent="-174625" algn="just">
              <a:buFont typeface="Arial" panose="020B0604020202020204" pitchFamily="34" charset="0"/>
              <a:buChar char="•"/>
            </a:pPr>
            <a:r>
              <a:rPr lang="es-CO" sz="2000" dirty="0" smtClean="0"/>
              <a:t>Retención en la fuente.</a:t>
            </a:r>
          </a:p>
          <a:p>
            <a:pPr marL="174625" indent="-174625" algn="just">
              <a:buFont typeface="Arial" panose="020B0604020202020204" pitchFamily="34" charset="0"/>
              <a:buChar char="•"/>
            </a:pPr>
            <a:r>
              <a:rPr lang="es-CO" sz="2000" dirty="0" smtClean="0"/>
              <a:t>Se limitan las comisiones de importación y exportación.</a:t>
            </a:r>
          </a:p>
          <a:p>
            <a:pPr marL="174625" indent="-174625" algn="just">
              <a:buFont typeface="Arial" panose="020B0604020202020204" pitchFamily="34" charset="0"/>
              <a:buChar char="•"/>
            </a:pPr>
            <a:endParaRPr lang="es-CO" sz="2000" dirty="0" smtClean="0"/>
          </a:p>
        </p:txBody>
      </p:sp>
      <p:sp>
        <p:nvSpPr>
          <p:cNvPr id="9" name="Flecha derecha 8"/>
          <p:cNvSpPr/>
          <p:nvPr/>
        </p:nvSpPr>
        <p:spPr>
          <a:xfrm>
            <a:off x="2736688" y="4000745"/>
            <a:ext cx="3132950" cy="369341"/>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derecha 12"/>
          <p:cNvSpPr/>
          <p:nvPr/>
        </p:nvSpPr>
        <p:spPr>
          <a:xfrm>
            <a:off x="2736688" y="2078023"/>
            <a:ext cx="3132950" cy="369341"/>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1103084" y="5198353"/>
            <a:ext cx="4087481" cy="707886"/>
          </a:xfrm>
          <a:prstGeom prst="rect">
            <a:avLst/>
          </a:prstGeom>
        </p:spPr>
        <p:txBody>
          <a:bodyPr wrap="square">
            <a:spAutoFit/>
          </a:bodyPr>
          <a:lstStyle/>
          <a:p>
            <a:pPr algn="just"/>
            <a:r>
              <a:rPr lang="es-CO" sz="2000" b="0" i="0" u="none" strike="noStrike" baseline="0" dirty="0" smtClean="0"/>
              <a:t>Contratos de importación de tecnología,</a:t>
            </a:r>
            <a:r>
              <a:rPr lang="es-CO" sz="2000" b="0" i="0" u="none" strike="noStrike" dirty="0" smtClean="0"/>
              <a:t> patentes y marcas.</a:t>
            </a:r>
            <a:endParaRPr lang="es-CO" sz="2000" b="0" i="0" u="none" strike="noStrike" baseline="0" dirty="0" smtClean="0"/>
          </a:p>
        </p:txBody>
      </p:sp>
      <p:sp>
        <p:nvSpPr>
          <p:cNvPr id="15" name="Flecha derecha 14"/>
          <p:cNvSpPr/>
          <p:nvPr/>
        </p:nvSpPr>
        <p:spPr>
          <a:xfrm>
            <a:off x="2736688" y="5906239"/>
            <a:ext cx="3132950" cy="369341"/>
          </a:xfrm>
          <a:prstGeom prst="rightArrow">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p:cNvSpPr/>
          <p:nvPr/>
        </p:nvSpPr>
        <p:spPr>
          <a:xfrm>
            <a:off x="6024283" y="4848673"/>
            <a:ext cx="5432612" cy="1631216"/>
          </a:xfrm>
          <a:prstGeom prst="rect">
            <a:avLst/>
          </a:prstGeom>
        </p:spPr>
        <p:txBody>
          <a:bodyPr wrap="square">
            <a:spAutoFit/>
          </a:bodyPr>
          <a:lstStyle/>
          <a:p>
            <a:pPr marL="174625" indent="-174625" algn="just">
              <a:buFont typeface="Arial" panose="020B0604020202020204" pitchFamily="34" charset="0"/>
              <a:buChar char="•"/>
            </a:pPr>
            <a:r>
              <a:rPr lang="es-CO" sz="2000" dirty="0" smtClean="0"/>
              <a:t>Registro del contrato dentro de los seis meses siguientes a la suscripción del contrato.</a:t>
            </a:r>
          </a:p>
          <a:p>
            <a:pPr marL="174625" indent="-174625" algn="just">
              <a:buFont typeface="Arial" panose="020B0604020202020204" pitchFamily="34" charset="0"/>
              <a:buChar char="•"/>
            </a:pPr>
            <a:r>
              <a:rPr lang="es-CO" sz="2000" dirty="0" smtClean="0"/>
              <a:t>Para modificaciones dentro de los tres meses siguientes.</a:t>
            </a:r>
          </a:p>
          <a:p>
            <a:pPr marL="174625" indent="-174625" algn="just">
              <a:buFont typeface="Arial" panose="020B0604020202020204" pitchFamily="34" charset="0"/>
              <a:buChar char="•"/>
            </a:pPr>
            <a:endParaRPr lang="es-CO" sz="2000" dirty="0" smtClean="0"/>
          </a:p>
        </p:txBody>
      </p:sp>
      <p:cxnSp>
        <p:nvCxnSpPr>
          <p:cNvPr id="7" name="Conector recto 6"/>
          <p:cNvCxnSpPr/>
          <p:nvPr/>
        </p:nvCxnSpPr>
        <p:spPr>
          <a:xfrm>
            <a:off x="1103083" y="2739743"/>
            <a:ext cx="105420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103083" y="4633521"/>
            <a:ext cx="105420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103083" y="6560933"/>
            <a:ext cx="105420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612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084" y="483366"/>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DEDUCCIÓN POR DEPRECIACIÓN</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CuadroTexto 4"/>
          <p:cNvSpPr txBox="1"/>
          <p:nvPr/>
        </p:nvSpPr>
        <p:spPr>
          <a:xfrm>
            <a:off x="658904" y="1725069"/>
            <a:ext cx="9718809" cy="1569660"/>
          </a:xfrm>
          <a:prstGeom prst="rect">
            <a:avLst/>
          </a:prstGeom>
          <a:solidFill>
            <a:schemeClr val="tx2">
              <a:lumMod val="50000"/>
            </a:schemeClr>
          </a:solidFill>
        </p:spPr>
        <p:txBody>
          <a:bodyPr wrap="square" rtlCol="0">
            <a:spAutoFit/>
          </a:bodyPr>
          <a:lstStyle/>
          <a:p>
            <a:pPr marL="285750" indent="-285750">
              <a:buFont typeface="Arial" panose="020B0604020202020204" pitchFamily="34" charset="0"/>
              <a:buChar char="•"/>
            </a:pPr>
            <a:r>
              <a:rPr lang="es-CO" sz="2400" dirty="0" smtClean="0">
                <a:solidFill>
                  <a:schemeClr val="bg1"/>
                </a:solidFill>
                <a:cs typeface="Arial" panose="020B0604020202020204" pitchFamily="34" charset="0"/>
              </a:rPr>
              <a:t>Se introduce el concepto de valor residual</a:t>
            </a:r>
          </a:p>
          <a:p>
            <a:pPr marL="285750" indent="-285750">
              <a:buFont typeface="Arial" panose="020B0604020202020204" pitchFamily="34" charset="0"/>
              <a:buChar char="•"/>
            </a:pPr>
            <a:r>
              <a:rPr lang="es-CO" sz="2400" dirty="0" smtClean="0">
                <a:solidFill>
                  <a:schemeClr val="bg1"/>
                </a:solidFill>
                <a:cs typeface="Arial" panose="020B0604020202020204" pitchFamily="34" charset="0"/>
              </a:rPr>
              <a:t>Métodos de depreciación según la técnica contable</a:t>
            </a:r>
          </a:p>
          <a:p>
            <a:pPr marL="285750" indent="-285750">
              <a:buFont typeface="Arial" panose="020B0604020202020204" pitchFamily="34" charset="0"/>
              <a:buChar char="•"/>
            </a:pPr>
            <a:r>
              <a:rPr lang="es-CO" sz="2400" dirty="0" smtClean="0">
                <a:solidFill>
                  <a:schemeClr val="bg1"/>
                </a:solidFill>
                <a:cs typeface="Arial" panose="020B0604020202020204" pitchFamily="34" charset="0"/>
              </a:rPr>
              <a:t>Se reglamentan las tasas de depreciación</a:t>
            </a:r>
          </a:p>
          <a:p>
            <a:pPr marL="285750" indent="-285750">
              <a:buFont typeface="Arial" panose="020B0604020202020204" pitchFamily="34" charset="0"/>
              <a:buChar char="•"/>
            </a:pPr>
            <a:r>
              <a:rPr lang="es-CO" sz="2400" dirty="0" smtClean="0">
                <a:solidFill>
                  <a:schemeClr val="bg1"/>
                </a:solidFill>
                <a:cs typeface="Arial" panose="020B0604020202020204" pitchFamily="34" charset="0"/>
              </a:rPr>
              <a:t>Las tasas de depreciación por lo pronto oscilarán entre el 2,22% y el 33%</a:t>
            </a:r>
          </a:p>
        </p:txBody>
      </p:sp>
      <p:sp>
        <p:nvSpPr>
          <p:cNvPr id="6" name="CuadroTexto 5"/>
          <p:cNvSpPr txBox="1"/>
          <p:nvPr/>
        </p:nvSpPr>
        <p:spPr>
          <a:xfrm>
            <a:off x="2975429" y="4320989"/>
            <a:ext cx="8723513" cy="1569660"/>
          </a:xfrm>
          <a:prstGeom prst="rect">
            <a:avLst/>
          </a:prstGeom>
          <a:solidFill>
            <a:schemeClr val="tx2">
              <a:lumMod val="50000"/>
            </a:schemeClr>
          </a:solidFill>
        </p:spPr>
        <p:txBody>
          <a:bodyPr wrap="square" rtlCol="0">
            <a:spAutoFit/>
          </a:bodyPr>
          <a:lstStyle/>
          <a:p>
            <a:pPr marL="285750" indent="-285750">
              <a:buFont typeface="Arial" panose="020B0604020202020204" pitchFamily="34" charset="0"/>
              <a:buChar char="•"/>
            </a:pPr>
            <a:r>
              <a:rPr lang="es-CO" sz="2400" dirty="0" smtClean="0">
                <a:solidFill>
                  <a:schemeClr val="bg1"/>
                </a:solidFill>
                <a:cs typeface="Arial" panose="020B0604020202020204" pitchFamily="34" charset="0"/>
              </a:rPr>
              <a:t>Se elimina la reserva del artículo 130 del E.T</a:t>
            </a:r>
          </a:p>
          <a:p>
            <a:pPr marL="285750" indent="-285750">
              <a:buFont typeface="Arial" panose="020B0604020202020204" pitchFamily="34" charset="0"/>
              <a:buChar char="•"/>
            </a:pPr>
            <a:r>
              <a:rPr lang="es-CO" sz="2400" dirty="0" smtClean="0">
                <a:solidFill>
                  <a:schemeClr val="bg1"/>
                </a:solidFill>
                <a:cs typeface="Arial" panose="020B0604020202020204" pitchFamily="34" charset="0"/>
              </a:rPr>
              <a:t>Régimen de transición (aplican reglas vigentes para activos a diciembre de 2016)</a:t>
            </a:r>
          </a:p>
          <a:p>
            <a:pPr marL="285750" indent="-285750">
              <a:buFont typeface="Arial" panose="020B0604020202020204" pitchFamily="34" charset="0"/>
              <a:buChar char="•"/>
            </a:pPr>
            <a:r>
              <a:rPr lang="es-CO" sz="2400" dirty="0" smtClean="0">
                <a:solidFill>
                  <a:schemeClr val="bg1"/>
                </a:solidFill>
                <a:cs typeface="Arial" panose="020B0604020202020204" pitchFamily="34" charset="0"/>
              </a:rPr>
              <a:t>La plusvalía o crédito mercantil no es susceptible de amortización</a:t>
            </a:r>
          </a:p>
        </p:txBody>
      </p:sp>
    </p:spTree>
    <p:extLst>
      <p:ext uri="{BB962C8B-B14F-4D97-AF65-F5344CB8AC3E}">
        <p14:creationId xmlns:p14="http://schemas.microsoft.com/office/powerpoint/2010/main" val="4114150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3824039" y="710612"/>
            <a:ext cx="4831772" cy="646331"/>
          </a:xfrm>
          <a:prstGeom prst="rect">
            <a:avLst/>
          </a:prstGeom>
        </p:spPr>
        <p:txBody>
          <a:bodyPr wrap="none">
            <a:spAutoFit/>
          </a:bodyPr>
          <a:lstStyle/>
          <a:p>
            <a:pPr algn="r" eaLnBrk="0" hangingPunct="0">
              <a:defRPr/>
            </a:pPr>
            <a:r>
              <a:rPr lang="es-CO" sz="3600" b="1" dirty="0" smtClean="0">
                <a:effectLst>
                  <a:outerShdw blurRad="38100" dist="38100" dir="2700000" algn="tl">
                    <a:srgbClr val="000000">
                      <a:alpha val="43137"/>
                    </a:srgbClr>
                  </a:outerShdw>
                </a:effectLst>
              </a:rPr>
              <a:t>DIFERENCIA EN CAMBIO</a:t>
            </a:r>
            <a:endParaRPr lang="es-CO" sz="3600" b="1" dirty="0">
              <a:effectLst>
                <a:outerShdw blurRad="38100" dist="38100" dir="2700000" algn="tl">
                  <a:srgbClr val="000000">
                    <a:alpha val="43137"/>
                  </a:srgbClr>
                </a:outerShdw>
              </a:effectLst>
            </a:endParaRPr>
          </a:p>
        </p:txBody>
      </p:sp>
      <p:sp>
        <p:nvSpPr>
          <p:cNvPr id="6" name="CuadroTexto 5"/>
          <p:cNvSpPr txBox="1"/>
          <p:nvPr/>
        </p:nvSpPr>
        <p:spPr>
          <a:xfrm>
            <a:off x="793376" y="1748117"/>
            <a:ext cx="10529048" cy="2554545"/>
          </a:xfrm>
          <a:prstGeom prst="rect">
            <a:avLst/>
          </a:prstGeom>
          <a:noFill/>
        </p:spPr>
        <p:txBody>
          <a:bodyPr wrap="square" rtlCol="0">
            <a:spAutoFit/>
          </a:bodyPr>
          <a:lstStyle/>
          <a:p>
            <a:pPr marL="342900" indent="-342900" algn="just">
              <a:buFont typeface="Arial" panose="020B0604020202020204" pitchFamily="34" charset="0"/>
              <a:buChar char="•"/>
            </a:pPr>
            <a:r>
              <a:rPr lang="es-CO" sz="2000" dirty="0" smtClean="0"/>
              <a:t>Los </a:t>
            </a:r>
            <a:r>
              <a:rPr lang="es-CO" sz="2000" dirty="0"/>
              <a:t>ingresos, costos, deducciones, activos y pasivos en moneda extranjera se medirán al </a:t>
            </a:r>
            <a:r>
              <a:rPr lang="es-CO" sz="2000" dirty="0" smtClean="0"/>
              <a:t>momento </a:t>
            </a:r>
            <a:r>
              <a:rPr lang="es-CO" sz="2000" dirty="0"/>
              <a:t>de su reconocimiento inicial a la tasa representativa del mercado. </a:t>
            </a:r>
            <a:endParaRPr lang="es-CO" sz="2000" dirty="0" smtClean="0"/>
          </a:p>
          <a:p>
            <a:pPr algn="just"/>
            <a:endParaRPr lang="es-CO" sz="2000" dirty="0"/>
          </a:p>
          <a:p>
            <a:pPr marL="342900" indent="-342900" algn="just">
              <a:buFont typeface="Arial" panose="020B0604020202020204" pitchFamily="34" charset="0"/>
              <a:buChar char="•"/>
            </a:pPr>
            <a:r>
              <a:rPr lang="es-CO" sz="2000" dirty="0"/>
              <a:t>L</a:t>
            </a:r>
            <a:r>
              <a:rPr lang="es-CO" sz="2000" dirty="0" smtClean="0"/>
              <a:t>as </a:t>
            </a:r>
            <a:r>
              <a:rPr lang="es-CO" sz="2000" dirty="0"/>
              <a:t>fluctuaciones de los activos y </a:t>
            </a:r>
            <a:r>
              <a:rPr lang="es-CO" sz="2000" dirty="0" smtClean="0"/>
              <a:t>pasivos expresados </a:t>
            </a:r>
            <a:r>
              <a:rPr lang="es-CO" sz="2000" dirty="0"/>
              <a:t>en moneda </a:t>
            </a:r>
            <a:r>
              <a:rPr lang="es-CO" sz="2000" dirty="0" smtClean="0"/>
              <a:t>extranjera tendrán efectos fiscales hasta </a:t>
            </a:r>
            <a:r>
              <a:rPr lang="es-CO" sz="2000" dirty="0"/>
              <a:t>el momento de la enajenación o </a:t>
            </a:r>
            <a:r>
              <a:rPr lang="es-CO" sz="2000" dirty="0" smtClean="0"/>
              <a:t>abono en </a:t>
            </a:r>
            <a:r>
              <a:rPr lang="es-CO" sz="2000" dirty="0"/>
              <a:t>el caso de los activos, o liquidación o pago parcial </a:t>
            </a:r>
            <a:r>
              <a:rPr lang="es-CO" sz="2000" dirty="0" smtClean="0"/>
              <a:t>en el </a:t>
            </a:r>
            <a:r>
              <a:rPr lang="es-CO" sz="2000" dirty="0"/>
              <a:t>caso de los pasivos</a:t>
            </a:r>
            <a:r>
              <a:rPr lang="es-CO" sz="2000" dirty="0" smtClean="0"/>
              <a:t>.</a:t>
            </a:r>
          </a:p>
          <a:p>
            <a:pPr algn="just"/>
            <a:endParaRPr lang="es-CO" sz="2000" dirty="0"/>
          </a:p>
          <a:p>
            <a:pPr algn="just"/>
            <a:endParaRPr lang="es-CO" sz="2000" dirty="0" smtClean="0"/>
          </a:p>
        </p:txBody>
      </p:sp>
    </p:spTree>
    <p:extLst>
      <p:ext uri="{BB962C8B-B14F-4D97-AF65-F5344CB8AC3E}">
        <p14:creationId xmlns:p14="http://schemas.microsoft.com/office/powerpoint/2010/main" val="815906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5873" y="688861"/>
            <a:ext cx="10072915" cy="584775"/>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CRÉDITOS FISCALES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CuadroTexto 4"/>
          <p:cNvSpPr txBox="1"/>
          <p:nvPr/>
        </p:nvSpPr>
        <p:spPr>
          <a:xfrm>
            <a:off x="4570688" y="1679350"/>
            <a:ext cx="3095014" cy="523220"/>
          </a:xfrm>
          <a:prstGeom prst="rect">
            <a:avLst/>
          </a:prstGeom>
          <a:noFill/>
        </p:spPr>
        <p:txBody>
          <a:bodyPr wrap="none" rtlCol="0">
            <a:spAutoFit/>
          </a:bodyPr>
          <a:lstStyle/>
          <a:p>
            <a:r>
              <a:rPr lang="es-CO" sz="2800" b="1" dirty="0" smtClean="0"/>
              <a:t>PÉRDIDAS FISCALES</a:t>
            </a:r>
            <a:endParaRPr lang="es-CO" sz="2800" b="1" dirty="0"/>
          </a:p>
        </p:txBody>
      </p:sp>
      <p:sp>
        <p:nvSpPr>
          <p:cNvPr id="6" name="Flecha derecha 5"/>
          <p:cNvSpPr/>
          <p:nvPr/>
        </p:nvSpPr>
        <p:spPr>
          <a:xfrm>
            <a:off x="7311567" y="2629326"/>
            <a:ext cx="2050039" cy="658906"/>
          </a:xfrm>
          <a:prstGeom prst="rightArrow">
            <a:avLst/>
          </a:prstGeom>
          <a:solidFill>
            <a:schemeClr val="tx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izquierda 6"/>
          <p:cNvSpPr/>
          <p:nvPr/>
        </p:nvSpPr>
        <p:spPr>
          <a:xfrm>
            <a:off x="2735354" y="2625092"/>
            <a:ext cx="2097741" cy="692523"/>
          </a:xfrm>
          <a:prstGeom prst="leftArrow">
            <a:avLst/>
          </a:prstGeom>
          <a:solidFill>
            <a:schemeClr val="tx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5511921" y="2641901"/>
            <a:ext cx="1120820" cy="646331"/>
          </a:xfrm>
          <a:prstGeom prst="rect">
            <a:avLst/>
          </a:prstGeom>
          <a:noFill/>
        </p:spPr>
        <p:txBody>
          <a:bodyPr wrap="none" rtlCol="0">
            <a:spAutoFit/>
          </a:bodyPr>
          <a:lstStyle/>
          <a:p>
            <a:r>
              <a:rPr lang="es-CO" sz="3600" b="1" dirty="0" smtClean="0">
                <a:effectLst>
                  <a:outerShdw blurRad="38100" dist="38100" dir="2700000" algn="tl">
                    <a:srgbClr val="000000">
                      <a:alpha val="43137"/>
                    </a:srgbClr>
                  </a:outerShdw>
                </a:effectLst>
              </a:rPr>
              <a:t>2017</a:t>
            </a:r>
            <a:endParaRPr lang="es-CO" sz="3600" b="1" dirty="0">
              <a:effectLst>
                <a:outerShdw blurRad="38100" dist="38100" dir="2700000" algn="tl">
                  <a:srgbClr val="000000">
                    <a:alpha val="43137"/>
                  </a:srgbClr>
                </a:outerShdw>
              </a:effectLst>
            </a:endParaRPr>
          </a:p>
        </p:txBody>
      </p:sp>
      <p:sp>
        <p:nvSpPr>
          <p:cNvPr id="9" name="CuadroTexto 8"/>
          <p:cNvSpPr txBox="1"/>
          <p:nvPr/>
        </p:nvSpPr>
        <p:spPr>
          <a:xfrm>
            <a:off x="542005" y="4124833"/>
            <a:ext cx="5522478" cy="2123658"/>
          </a:xfrm>
          <a:prstGeom prst="rect">
            <a:avLst/>
          </a:prstGeom>
          <a:noFill/>
        </p:spPr>
        <p:txBody>
          <a:bodyPr wrap="square" rtlCol="0">
            <a:spAutoFit/>
          </a:bodyPr>
          <a:lstStyle/>
          <a:p>
            <a:r>
              <a:rPr lang="es-CO" sz="2200" dirty="0" smtClean="0"/>
              <a:t>No se limitan en el tiempo</a:t>
            </a:r>
          </a:p>
          <a:p>
            <a:endParaRPr lang="es-CO" sz="2200" dirty="0" smtClean="0"/>
          </a:p>
          <a:p>
            <a:r>
              <a:rPr lang="es-CO" sz="2200" dirty="0" smtClean="0"/>
              <a:t>No aplican reajustes fiscales</a:t>
            </a:r>
          </a:p>
          <a:p>
            <a:endParaRPr lang="es-CO" sz="2200" dirty="0" smtClean="0"/>
          </a:p>
          <a:p>
            <a:r>
              <a:rPr lang="es-CO" sz="2200" u="sng" dirty="0" smtClean="0"/>
              <a:t>Pérdidas renta * el 25% + Perdidas CREE * 9%</a:t>
            </a:r>
          </a:p>
          <a:p>
            <a:r>
              <a:rPr lang="es-CO" sz="2200" dirty="0" smtClean="0"/>
              <a:t>                                          34%</a:t>
            </a:r>
            <a:endParaRPr lang="es-CO" sz="2200" dirty="0"/>
          </a:p>
        </p:txBody>
      </p:sp>
      <p:cxnSp>
        <p:nvCxnSpPr>
          <p:cNvPr id="11" name="Conector recto 10"/>
          <p:cNvCxnSpPr/>
          <p:nvPr/>
        </p:nvCxnSpPr>
        <p:spPr>
          <a:xfrm>
            <a:off x="6091301" y="3518738"/>
            <a:ext cx="26894" cy="2729753"/>
          </a:xfrm>
          <a:prstGeom prst="line">
            <a:avLst/>
          </a:prstGeom>
          <a:ln w="44450" cmpd="sng">
            <a:solidFill>
              <a:schemeClr val="tx1">
                <a:lumMod val="95000"/>
                <a:lumOff val="5000"/>
              </a:schemeClr>
            </a:solidFill>
            <a:headEnd w="lg" len="lg"/>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6469097" y="4128038"/>
            <a:ext cx="5239450" cy="1107996"/>
          </a:xfrm>
          <a:prstGeom prst="rect">
            <a:avLst/>
          </a:prstGeom>
          <a:noFill/>
        </p:spPr>
        <p:txBody>
          <a:bodyPr wrap="square" rtlCol="0">
            <a:spAutoFit/>
          </a:bodyPr>
          <a:lstStyle/>
          <a:p>
            <a:r>
              <a:rPr lang="es-CO" sz="2200" dirty="0" smtClean="0"/>
              <a:t>Compensación en máximo 12 años</a:t>
            </a:r>
          </a:p>
          <a:p>
            <a:endParaRPr lang="es-CO" sz="2200" dirty="0"/>
          </a:p>
          <a:p>
            <a:r>
              <a:rPr lang="es-CO" sz="2200" dirty="0" smtClean="0"/>
              <a:t>Firmeza de las declaraciones en 6 años</a:t>
            </a:r>
            <a:endParaRPr lang="es-CO" sz="2200" dirty="0"/>
          </a:p>
        </p:txBody>
      </p:sp>
    </p:spTree>
    <p:extLst>
      <p:ext uri="{BB962C8B-B14F-4D97-AF65-F5344CB8AC3E}">
        <p14:creationId xmlns:p14="http://schemas.microsoft.com/office/powerpoint/2010/main" val="1082723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5873" y="688861"/>
            <a:ext cx="10072915" cy="1077218"/>
          </a:xfrm>
          <a:prstGeom prst="rect">
            <a:avLst/>
          </a:prstGeom>
        </p:spPr>
        <p:txBody>
          <a:bodyPr wrap="square">
            <a:spAutoFit/>
          </a:bodyPr>
          <a:lstStyle/>
          <a:p>
            <a:pPr marR="920" algn="ctr"/>
            <a:r>
              <a:rPr lang="es-CO" sz="3200" b="1" dirty="0" smtClean="0">
                <a:solidFill>
                  <a:schemeClr val="tx1">
                    <a:lumMod val="95000"/>
                    <a:lumOff val="5000"/>
                  </a:schemeClr>
                </a:solidFill>
                <a:effectLst>
                  <a:outerShdw blurRad="38100" dist="38100" dir="2700000" algn="tl">
                    <a:srgbClr val="000000">
                      <a:alpha val="43137"/>
                    </a:srgbClr>
                  </a:outerShdw>
                </a:effectLst>
              </a:rPr>
              <a:t>DEDUCCIÓN </a:t>
            </a:r>
            <a:r>
              <a:rPr lang="es-CO" sz="3200" b="1" dirty="0">
                <a:solidFill>
                  <a:schemeClr val="tx1">
                    <a:lumMod val="95000"/>
                    <a:lumOff val="5000"/>
                  </a:schemeClr>
                </a:solidFill>
                <a:effectLst>
                  <a:outerShdw blurRad="38100" dist="38100" dir="2700000" algn="tl">
                    <a:srgbClr val="000000">
                      <a:alpha val="43137"/>
                    </a:srgbClr>
                  </a:outerShdw>
                </a:effectLst>
              </a:rPr>
              <a:t>POR </a:t>
            </a:r>
            <a:r>
              <a:rPr lang="es-CO" sz="3200" b="1" dirty="0" smtClean="0">
                <a:solidFill>
                  <a:schemeClr val="tx1">
                    <a:lumMod val="95000"/>
                    <a:lumOff val="5000"/>
                  </a:schemeClr>
                </a:solidFill>
                <a:effectLst>
                  <a:outerShdw blurRad="38100" dist="38100" dir="2700000" algn="tl">
                    <a:srgbClr val="000000">
                      <a:alpha val="43137"/>
                    </a:srgbClr>
                  </a:outerShdw>
                </a:effectLst>
              </a:rPr>
              <a:t>DONACIONES, INVERSIONES </a:t>
            </a:r>
            <a:r>
              <a:rPr lang="es-CO" sz="3200" b="1" dirty="0">
                <a:solidFill>
                  <a:schemeClr val="tx1">
                    <a:lumMod val="95000"/>
                    <a:lumOff val="5000"/>
                  </a:schemeClr>
                </a:solidFill>
                <a:effectLst>
                  <a:outerShdw blurRad="38100" dist="38100" dir="2700000" algn="tl">
                    <a:srgbClr val="000000">
                      <a:alpha val="43137"/>
                    </a:srgbClr>
                  </a:outerShdw>
                </a:effectLst>
              </a:rPr>
              <a:t>EN </a:t>
            </a:r>
            <a:r>
              <a:rPr lang="es-CO" sz="3200" b="1" dirty="0" smtClean="0">
                <a:solidFill>
                  <a:schemeClr val="tx1">
                    <a:lumMod val="95000"/>
                    <a:lumOff val="5000"/>
                  </a:schemeClr>
                </a:solidFill>
                <a:effectLst>
                  <a:outerShdw blurRad="38100" dist="38100" dir="2700000" algn="tl">
                    <a:srgbClr val="000000">
                      <a:alpha val="43137"/>
                    </a:srgbClr>
                  </a:outerShdw>
                </a:effectLst>
              </a:rPr>
              <a:t>ID+I Y MEDIO AMBIENTE. </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CuadroTexto 4"/>
          <p:cNvSpPr txBox="1"/>
          <p:nvPr/>
        </p:nvSpPr>
        <p:spPr>
          <a:xfrm>
            <a:off x="1035872" y="2649070"/>
            <a:ext cx="10072915" cy="3046988"/>
          </a:xfrm>
          <a:prstGeom prst="rect">
            <a:avLst/>
          </a:prstGeom>
          <a:noFill/>
        </p:spPr>
        <p:txBody>
          <a:bodyPr wrap="square" rtlCol="0">
            <a:spAutoFit/>
          </a:bodyPr>
          <a:lstStyle/>
          <a:p>
            <a:r>
              <a:rPr lang="es-CO" sz="2400" dirty="0"/>
              <a:t>Los beneficios por inversión en </a:t>
            </a:r>
            <a:endParaRPr lang="es-CO" sz="2400" dirty="0" smtClean="0"/>
          </a:p>
          <a:p>
            <a:endParaRPr lang="es-CO" sz="2400" dirty="0" smtClean="0"/>
          </a:p>
          <a:p>
            <a:pPr marL="514350" indent="-514350">
              <a:buAutoNum type="romanLcParenBoth"/>
            </a:pPr>
            <a:r>
              <a:rPr lang="es-CO" sz="2400" dirty="0" smtClean="0"/>
              <a:t>investigación, desarrollo </a:t>
            </a:r>
            <a:r>
              <a:rPr lang="es-CO" sz="2400" dirty="0"/>
              <a:t>e innovación, </a:t>
            </a:r>
            <a:endParaRPr lang="es-CO" sz="2400" dirty="0" smtClean="0"/>
          </a:p>
          <a:p>
            <a:pPr marL="514350" indent="-514350">
              <a:buAutoNum type="romanLcParenBoth"/>
            </a:pPr>
            <a:r>
              <a:rPr lang="es-CO" sz="2400" dirty="0" smtClean="0"/>
              <a:t>control </a:t>
            </a:r>
            <a:r>
              <a:rPr lang="es-CO" sz="2400" dirty="0"/>
              <a:t>y </a:t>
            </a:r>
            <a:r>
              <a:rPr lang="es-CO" sz="2400" dirty="0" smtClean="0"/>
              <a:t>mejoramiento del </a:t>
            </a:r>
            <a:r>
              <a:rPr lang="es-CO" sz="2400" dirty="0"/>
              <a:t>medio ambiente y </a:t>
            </a:r>
            <a:endParaRPr lang="es-CO" sz="2400" dirty="0" smtClean="0"/>
          </a:p>
          <a:p>
            <a:pPr marL="514350" indent="-514350">
              <a:buAutoNum type="romanLcParenBoth"/>
            </a:pPr>
            <a:r>
              <a:rPr lang="es-CO" sz="2400" dirty="0" smtClean="0"/>
              <a:t>donaciones </a:t>
            </a:r>
            <a:r>
              <a:rPr lang="es-CO" sz="2400" dirty="0"/>
              <a:t>a ESAL; </a:t>
            </a:r>
            <a:endParaRPr lang="es-CO" sz="2400" dirty="0" smtClean="0"/>
          </a:p>
          <a:p>
            <a:endParaRPr lang="es-CO" sz="2400" dirty="0" smtClean="0"/>
          </a:p>
          <a:p>
            <a:r>
              <a:rPr lang="es-CO" sz="2400" dirty="0" smtClean="0"/>
              <a:t>se recategorizan a </a:t>
            </a:r>
            <a:r>
              <a:rPr lang="es-CO" sz="2400" dirty="0"/>
              <a:t>descuentos tributarios hasta un 25% </a:t>
            </a:r>
            <a:r>
              <a:rPr lang="es-CO" sz="2400" dirty="0" smtClean="0"/>
              <a:t>de su </a:t>
            </a:r>
            <a:r>
              <a:rPr lang="es-CO" sz="2400" dirty="0"/>
              <a:t>valor limitándolos en conjunto al 25% del impuesto </a:t>
            </a:r>
            <a:r>
              <a:rPr lang="es-CO" sz="2400" dirty="0" smtClean="0"/>
              <a:t>a cargo </a:t>
            </a:r>
            <a:r>
              <a:rPr lang="es-CO" sz="2400" dirty="0"/>
              <a:t>del contribuyente</a:t>
            </a:r>
          </a:p>
        </p:txBody>
      </p:sp>
    </p:spTree>
    <p:extLst>
      <p:ext uri="{BB962C8B-B14F-4D97-AF65-F5344CB8AC3E}">
        <p14:creationId xmlns:p14="http://schemas.microsoft.com/office/powerpoint/2010/main" val="2806316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20556" y="627910"/>
            <a:ext cx="3024354" cy="584775"/>
          </a:xfrm>
          <a:prstGeom prst="rect">
            <a:avLst/>
          </a:prstGeom>
          <a:noFill/>
        </p:spPr>
        <p:txBody>
          <a:bodyPr wrap="none" rtlCol="0">
            <a:spAutoFit/>
          </a:bodyPr>
          <a:lstStyle/>
          <a:p>
            <a:pPr algn="r" eaLnBrk="0" hangingPunct="0">
              <a:defRPr/>
            </a:pPr>
            <a:r>
              <a:rPr lang="es-CO" sz="3200" b="1" dirty="0" smtClean="0">
                <a:solidFill>
                  <a:schemeClr val="tx1">
                    <a:lumMod val="95000"/>
                    <a:lumOff val="5000"/>
                  </a:schemeClr>
                </a:solidFill>
                <a:effectLst>
                  <a:outerShdw blurRad="38100" dist="38100" dir="2700000" algn="tl">
                    <a:srgbClr val="000000">
                      <a:alpha val="43137"/>
                    </a:srgbClr>
                  </a:outerShdw>
                </a:effectLst>
              </a:rPr>
              <a:t>GENERALIDADES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5" name="Rectángulo 4"/>
          <p:cNvSpPr/>
          <p:nvPr/>
        </p:nvSpPr>
        <p:spPr>
          <a:xfrm>
            <a:off x="915357" y="1654320"/>
            <a:ext cx="10474302" cy="3456587"/>
          </a:xfrm>
          <a:prstGeom prst="rect">
            <a:avLst/>
          </a:prstGeom>
        </p:spPr>
        <p:txBody>
          <a:bodyPr wrap="square">
            <a:spAutoFit/>
          </a:bodyPr>
          <a:lstStyle/>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Se unifica el impuesto corporativo de </a:t>
            </a:r>
            <a:r>
              <a:rPr lang="es-CO" sz="2400" dirty="0" smtClean="0">
                <a:latin typeface="Calibri" panose="020F0502020204030204" pitchFamily="34" charset="0"/>
                <a:ea typeface="Calibri" panose="020F0502020204030204" pitchFamily="34" charset="0"/>
                <a:cs typeface="Times New Roman" panose="02020603050405020304" pitchFamily="18" charset="0"/>
              </a:rPr>
              <a:t>sociedades derogando </a:t>
            </a:r>
            <a:r>
              <a:rPr lang="es-CO" sz="2400" dirty="0">
                <a:latin typeface="Calibri" panose="020F0502020204030204" pitchFamily="34" charset="0"/>
                <a:ea typeface="Calibri" panose="020F0502020204030204" pitchFamily="34" charset="0"/>
                <a:cs typeface="Times New Roman" panose="02020603050405020304" pitchFamily="18" charset="0"/>
              </a:rPr>
              <a:t>el </a:t>
            </a:r>
            <a:r>
              <a:rPr lang="es-CO" sz="2400" dirty="0" smtClean="0">
                <a:latin typeface="Calibri" panose="020F0502020204030204" pitchFamily="34" charset="0"/>
                <a:ea typeface="Calibri" panose="020F0502020204030204" pitchFamily="34" charset="0"/>
                <a:cs typeface="Times New Roman" panose="02020603050405020304" pitchFamily="18" charset="0"/>
              </a:rPr>
              <a:t>CREE</a:t>
            </a:r>
          </a:p>
          <a:p>
            <a:pPr algn="just">
              <a:lnSpc>
                <a:spcPct val="107000"/>
              </a:lnSpc>
              <a:spcAft>
                <a:spcPts val="800"/>
              </a:spcAft>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Tarifa del 33% (2017 tarifa del 34</a:t>
            </a:r>
            <a:r>
              <a:rPr lang="es-CO" sz="24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Sobretasa del impuesto de renta 6% en 2017 y 4% en </a:t>
            </a:r>
            <a:r>
              <a:rPr lang="es-CO" sz="2400" dirty="0" smtClean="0">
                <a:latin typeface="Calibri" panose="020F0502020204030204" pitchFamily="34" charset="0"/>
                <a:ea typeface="Calibri" panose="020F0502020204030204" pitchFamily="34" charset="0"/>
                <a:cs typeface="Times New Roman" panose="02020603050405020304" pitchFamily="18" charset="0"/>
              </a:rPr>
              <a:t>2018</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Zonas francas gravadas con el 20% con exoneración de aportes (sin sobretasa)</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6843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3370268" y="603035"/>
            <a:ext cx="5137625" cy="646331"/>
          </a:xfrm>
          <a:prstGeom prst="rect">
            <a:avLst/>
          </a:prstGeom>
        </p:spPr>
        <p:txBody>
          <a:bodyPr wrap="none">
            <a:spAutoFit/>
          </a:bodyPr>
          <a:lstStyle/>
          <a:p>
            <a:pPr algn="r" eaLnBrk="0" hangingPunct="0">
              <a:defRPr/>
            </a:pPr>
            <a:r>
              <a:rPr lang="es-CO" sz="3600" b="1" dirty="0" smtClean="0">
                <a:effectLst>
                  <a:outerShdw blurRad="38100" dist="38100" dir="2700000" algn="tl">
                    <a:srgbClr val="000000">
                      <a:alpha val="43137"/>
                    </a:srgbClr>
                  </a:outerShdw>
                </a:effectLst>
              </a:rPr>
              <a:t>RÉGIMEN DE TRANSICIÓN</a:t>
            </a:r>
            <a:endParaRPr lang="es-CO" sz="3600" b="1" dirty="0">
              <a:effectLst>
                <a:outerShdw blurRad="38100" dist="38100" dir="2700000" algn="tl">
                  <a:srgbClr val="000000">
                    <a:alpha val="43137"/>
                  </a:srgbClr>
                </a:outerShdw>
              </a:effectLst>
            </a:endParaRPr>
          </a:p>
        </p:txBody>
      </p:sp>
      <p:sp>
        <p:nvSpPr>
          <p:cNvPr id="6" name="CuadroTexto 5"/>
          <p:cNvSpPr txBox="1"/>
          <p:nvPr/>
        </p:nvSpPr>
        <p:spPr>
          <a:xfrm>
            <a:off x="1196789" y="2138082"/>
            <a:ext cx="6548717" cy="3970318"/>
          </a:xfrm>
          <a:prstGeom prst="rect">
            <a:avLst/>
          </a:prstGeom>
          <a:noFill/>
        </p:spPr>
        <p:txBody>
          <a:bodyPr wrap="square" rtlCol="0">
            <a:spAutoFit/>
          </a:bodyPr>
          <a:lstStyle/>
          <a:p>
            <a:pPr marL="457200" indent="-457200">
              <a:buFont typeface="Arial" panose="020B0604020202020204" pitchFamily="34" charset="0"/>
              <a:buChar char="•"/>
            </a:pPr>
            <a:r>
              <a:rPr lang="es-CO" sz="2800" dirty="0" smtClean="0"/>
              <a:t>Depreciaciones	</a:t>
            </a:r>
          </a:p>
          <a:p>
            <a:r>
              <a:rPr lang="es-CO" sz="2800" dirty="0" smtClean="0"/>
              <a:t>	</a:t>
            </a:r>
          </a:p>
          <a:p>
            <a:pPr marL="457200" indent="-457200">
              <a:buFont typeface="Arial" panose="020B0604020202020204" pitchFamily="34" charset="0"/>
              <a:buChar char="•"/>
            </a:pPr>
            <a:r>
              <a:rPr lang="es-CO" sz="2800" dirty="0" smtClean="0"/>
              <a:t>Pérdidas Fiscales</a:t>
            </a:r>
          </a:p>
          <a:p>
            <a:pPr marL="457200" indent="-457200">
              <a:buFont typeface="Arial" panose="020B0604020202020204" pitchFamily="34" charset="0"/>
              <a:buChar char="•"/>
            </a:pPr>
            <a:endParaRPr lang="es-CO" sz="2800" dirty="0" smtClean="0"/>
          </a:p>
          <a:p>
            <a:pPr marL="457200" indent="-457200">
              <a:buFont typeface="Arial" panose="020B0604020202020204" pitchFamily="34" charset="0"/>
              <a:buChar char="•"/>
            </a:pPr>
            <a:r>
              <a:rPr lang="es-CO" sz="2800" dirty="0" smtClean="0"/>
              <a:t>Crédito mercantil</a:t>
            </a:r>
          </a:p>
          <a:p>
            <a:pPr marL="457200" indent="-457200">
              <a:buFont typeface="Arial" panose="020B0604020202020204" pitchFamily="34" charset="0"/>
              <a:buChar char="•"/>
            </a:pPr>
            <a:endParaRPr lang="es-CO" sz="2800" dirty="0"/>
          </a:p>
          <a:p>
            <a:pPr marL="457200" indent="-457200">
              <a:buFont typeface="Arial" panose="020B0604020202020204" pitchFamily="34" charset="0"/>
              <a:buChar char="•"/>
            </a:pPr>
            <a:r>
              <a:rPr lang="es-CO" sz="2800" dirty="0" smtClean="0"/>
              <a:t>Ventas a plazos</a:t>
            </a:r>
          </a:p>
          <a:p>
            <a:pPr marL="457200" indent="-457200">
              <a:buFont typeface="Arial" panose="020B0604020202020204" pitchFamily="34" charset="0"/>
              <a:buChar char="•"/>
            </a:pPr>
            <a:endParaRPr lang="es-CO" sz="2800" dirty="0" smtClean="0"/>
          </a:p>
          <a:p>
            <a:pPr marL="457200" indent="-457200">
              <a:buFont typeface="Arial" panose="020B0604020202020204" pitchFamily="34" charset="0"/>
              <a:buChar char="•"/>
            </a:pPr>
            <a:r>
              <a:rPr lang="es-CO" sz="2800" dirty="0" smtClean="0"/>
              <a:t>Reserva por depreciación</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67108">
            <a:off x="5387187" y="2225615"/>
            <a:ext cx="5101895" cy="3542430"/>
          </a:xfrm>
          <a:prstGeom prst="rect">
            <a:avLst/>
          </a:prstGeom>
        </p:spPr>
      </p:pic>
    </p:spTree>
    <p:extLst>
      <p:ext uri="{BB962C8B-B14F-4D97-AF65-F5344CB8AC3E}">
        <p14:creationId xmlns:p14="http://schemas.microsoft.com/office/powerpoint/2010/main" val="388531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48400" y="1775012"/>
            <a:ext cx="10743965" cy="4464424"/>
          </a:xfrm>
          <a:prstGeom prst="rect">
            <a:avLst/>
          </a:prstGeom>
        </p:spPr>
      </p:pic>
      <p:sp>
        <p:nvSpPr>
          <p:cNvPr id="7" name="2 Rectángulo"/>
          <p:cNvSpPr/>
          <p:nvPr/>
        </p:nvSpPr>
        <p:spPr>
          <a:xfrm>
            <a:off x="856533" y="576141"/>
            <a:ext cx="10286983" cy="646331"/>
          </a:xfrm>
          <a:prstGeom prst="rect">
            <a:avLst/>
          </a:prstGeom>
        </p:spPr>
        <p:txBody>
          <a:bodyPr wrap="none">
            <a:spAutoFit/>
          </a:bodyPr>
          <a:lstStyle/>
          <a:p>
            <a:pPr algn="r" eaLnBrk="0" hangingPunct="0">
              <a:defRPr/>
            </a:pPr>
            <a:r>
              <a:rPr lang="es-CO" sz="3600" b="1" dirty="0" smtClean="0">
                <a:effectLst>
                  <a:outerShdw blurRad="38100" dist="38100" dir="2700000" algn="tl">
                    <a:srgbClr val="000000">
                      <a:alpha val="43137"/>
                    </a:srgbClr>
                  </a:outerShdw>
                </a:effectLst>
              </a:rPr>
              <a:t>RETENCIONES EN LA FUENTE EN PAGOS AL EXTERIOR</a:t>
            </a:r>
            <a:endParaRPr lang="es-CO"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3210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81826" y="44624"/>
            <a:ext cx="9176500" cy="108012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ES" sz="3200" b="1" dirty="0" smtClean="0">
                <a:solidFill>
                  <a:schemeClr val="tx2">
                    <a:lumMod val="50000"/>
                  </a:schemeClr>
                </a:solidFill>
                <a:effectLst>
                  <a:outerShdw blurRad="38100" dist="38100" dir="2700000" algn="tl">
                    <a:srgbClr val="000000">
                      <a:alpha val="43137"/>
                    </a:srgbClr>
                  </a:outerShdw>
                </a:effectLst>
              </a:rPr>
              <a:t>Determinación Cedular del Impuesto de Renta de las personas naturales </a:t>
            </a:r>
            <a:r>
              <a:rPr lang="es-ES" sz="3200" b="1" u="sng" dirty="0" smtClean="0">
                <a:solidFill>
                  <a:schemeClr val="tx2">
                    <a:lumMod val="50000"/>
                  </a:schemeClr>
                </a:solidFill>
                <a:effectLst>
                  <a:outerShdw blurRad="38100" dist="38100" dir="2700000" algn="tl">
                    <a:srgbClr val="000000">
                      <a:alpha val="43137"/>
                    </a:srgbClr>
                  </a:outerShdw>
                </a:effectLst>
              </a:rPr>
              <a:t>residentes</a:t>
            </a:r>
            <a:endParaRPr lang="es-CO" sz="3200" b="1" dirty="0" smtClean="0">
              <a:solidFill>
                <a:schemeClr val="tx2">
                  <a:lumMod val="50000"/>
                </a:schemeClr>
              </a:solidFill>
              <a:effectLst>
                <a:outerShdw blurRad="38100" dist="38100" dir="2700000" algn="tl">
                  <a:srgbClr val="000000">
                    <a:alpha val="43137"/>
                  </a:srgbClr>
                </a:outerShdw>
              </a:effectLst>
            </a:endParaRPr>
          </a:p>
        </p:txBody>
      </p:sp>
      <p:graphicFrame>
        <p:nvGraphicFramePr>
          <p:cNvPr id="3" name="Diagrama 2"/>
          <p:cNvGraphicFramePr/>
          <p:nvPr>
            <p:extLst/>
          </p:nvPr>
        </p:nvGraphicFramePr>
        <p:xfrm>
          <a:off x="2312526" y="1484784"/>
          <a:ext cx="693643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1"/>
            <a:ext cx="1003100" cy="901520"/>
          </a:xfrm>
          <a:prstGeom prst="rect">
            <a:avLst/>
          </a:prstGeom>
        </p:spPr>
      </p:pic>
    </p:spTree>
    <p:extLst>
      <p:ext uri="{BB962C8B-B14F-4D97-AF65-F5344CB8AC3E}">
        <p14:creationId xmlns:p14="http://schemas.microsoft.com/office/powerpoint/2010/main" val="2397120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544" y="1294412"/>
            <a:ext cx="3261757" cy="1077218"/>
          </a:xfrm>
          <a:prstGeom prst="rect">
            <a:avLst/>
          </a:prstGeom>
        </p:spPr>
        <p:txBody>
          <a:bodyPr wrap="square">
            <a:spAutoFit/>
          </a:bodyPr>
          <a:lstStyle/>
          <a:p>
            <a:pPr algn="just"/>
            <a:r>
              <a:rPr lang="es-CO" sz="1600" dirty="0" smtClean="0">
                <a:latin typeface="Georgia" panose="02040502050405020303" pitchFamily="18" charset="0"/>
                <a:ea typeface="Calibri" panose="020F0502020204030204" pitchFamily="34" charset="0"/>
                <a:cs typeface="Arial" panose="020B0604020202020204" pitchFamily="34" charset="0"/>
              </a:rPr>
              <a:t>Para </a:t>
            </a:r>
            <a:r>
              <a:rPr lang="es-CO" sz="1600" dirty="0">
                <a:latin typeface="Georgia" panose="02040502050405020303" pitchFamily="18" charset="0"/>
                <a:ea typeface="Calibri" panose="020F0502020204030204" pitchFamily="34" charset="0"/>
                <a:cs typeface="Arial" panose="020B0604020202020204" pitchFamily="34" charset="0"/>
              </a:rPr>
              <a:t>los efectos de este título, son ingresos de esta cédula los señalados</a:t>
            </a:r>
            <a:r>
              <a:rPr lang="es-CO" sz="1600" b="1" dirty="0">
                <a:latin typeface="Georgia" panose="02040502050405020303" pitchFamily="18" charset="0"/>
                <a:ea typeface="Calibri" panose="020F0502020204030204" pitchFamily="34" charset="0"/>
                <a:cs typeface="Arial" panose="020B0604020202020204" pitchFamily="34" charset="0"/>
              </a:rPr>
              <a:t> </a:t>
            </a:r>
            <a:r>
              <a:rPr lang="es-CO" sz="1600" dirty="0">
                <a:latin typeface="Georgia" panose="02040502050405020303" pitchFamily="18" charset="0"/>
                <a:ea typeface="Calibri" panose="020F0502020204030204" pitchFamily="34" charset="0"/>
                <a:cs typeface="Arial" panose="020B0604020202020204" pitchFamily="34" charset="0"/>
              </a:rPr>
              <a:t>en el artículo </a:t>
            </a:r>
            <a:r>
              <a:rPr lang="es-CO" sz="1600" dirty="0">
                <a:latin typeface="Georgia" panose="02040502050405020303" pitchFamily="18" charset="0"/>
                <a:ea typeface="Calibri" panose="020F0502020204030204" pitchFamily="34" charset="0"/>
                <a:cs typeface="Arial" panose="020B0604020202020204" pitchFamily="34" charset="0"/>
                <a:hlinkClick r:id="rId2" action="ppaction://hlinksldjump"/>
              </a:rPr>
              <a:t>103</a:t>
            </a:r>
            <a:r>
              <a:rPr lang="es-CO" sz="1600" dirty="0">
                <a:latin typeface="Georgia" panose="02040502050405020303" pitchFamily="18" charset="0"/>
                <a:ea typeface="Calibri" panose="020F0502020204030204" pitchFamily="34" charset="0"/>
                <a:cs typeface="Arial" panose="020B0604020202020204" pitchFamily="34" charset="0"/>
              </a:rPr>
              <a:t> de este Estatuto</a:t>
            </a:r>
            <a:endParaRPr lang="es-CO" sz="1600" dirty="0"/>
          </a:p>
        </p:txBody>
      </p:sp>
      <p:sp>
        <p:nvSpPr>
          <p:cNvPr id="7" name="Llamada de flecha hacia abajo 6"/>
          <p:cNvSpPr/>
          <p:nvPr/>
        </p:nvSpPr>
        <p:spPr>
          <a:xfrm>
            <a:off x="4593773" y="235529"/>
            <a:ext cx="2600696" cy="807522"/>
          </a:xfrm>
          <a:prstGeom prst="downArrowCallou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smtClean="0">
                <a:solidFill>
                  <a:schemeClr val="accent5">
                    <a:lumMod val="50000"/>
                  </a:schemeClr>
                </a:solidFill>
              </a:rPr>
              <a:t>Rentas de Pensiones</a:t>
            </a:r>
            <a:endParaRPr lang="es-CO" b="1" dirty="0">
              <a:solidFill>
                <a:schemeClr val="accent5">
                  <a:lumMod val="50000"/>
                </a:schemeClr>
              </a:solidFill>
            </a:endParaRPr>
          </a:p>
        </p:txBody>
      </p:sp>
      <p:sp>
        <p:nvSpPr>
          <p:cNvPr id="8" name="Rectángulo 7"/>
          <p:cNvSpPr/>
          <p:nvPr/>
        </p:nvSpPr>
        <p:spPr>
          <a:xfrm>
            <a:off x="3534889" y="1217467"/>
            <a:ext cx="4777838" cy="2308324"/>
          </a:xfrm>
          <a:prstGeom prst="rect">
            <a:avLst/>
          </a:prstGeom>
        </p:spPr>
        <p:txBody>
          <a:bodyPr wrap="square">
            <a:spAutoFit/>
          </a:bodyPr>
          <a:lstStyle/>
          <a:p>
            <a:pPr algn="just"/>
            <a:r>
              <a:rPr lang="es-CO" sz="1600" dirty="0" smtClean="0">
                <a:latin typeface="Georgia" panose="02040502050405020303" pitchFamily="18" charset="0"/>
                <a:ea typeface="Calibri" panose="020F0502020204030204" pitchFamily="34" charset="0"/>
                <a:cs typeface="Arial" panose="020B0604020202020204" pitchFamily="34" charset="0"/>
              </a:rPr>
              <a:t>Son </a:t>
            </a:r>
            <a:r>
              <a:rPr lang="es-CO" sz="1600" dirty="0">
                <a:latin typeface="Georgia" panose="02040502050405020303" pitchFamily="18" charset="0"/>
                <a:ea typeface="Calibri" panose="020F0502020204030204" pitchFamily="34" charset="0"/>
                <a:cs typeface="Arial" panose="020B0604020202020204" pitchFamily="34" charset="0"/>
              </a:rPr>
              <a:t>ingresos de esta cédula las pensiones de jubilación, invalidez, vejez, de sobrevivientes y sobre riesgos </a:t>
            </a:r>
            <a:r>
              <a:rPr lang="es-CO" sz="1600" dirty="0" smtClean="0">
                <a:latin typeface="Georgia" panose="02040502050405020303" pitchFamily="18" charset="0"/>
                <a:ea typeface="Calibri" panose="020F0502020204030204" pitchFamily="34" charset="0"/>
                <a:cs typeface="Arial" panose="020B0604020202020204" pitchFamily="34" charset="0"/>
              </a:rPr>
              <a:t>laborales. Para </a:t>
            </a:r>
            <a:r>
              <a:rPr lang="es-CO" sz="1600" dirty="0">
                <a:latin typeface="Georgia" panose="02040502050405020303" pitchFamily="18" charset="0"/>
                <a:ea typeface="Calibri" panose="020F0502020204030204" pitchFamily="34" charset="0"/>
                <a:cs typeface="Arial" panose="020B0604020202020204" pitchFamily="34" charset="0"/>
              </a:rPr>
              <a:t>efectos de establecer la renta líquida cedular, del total de ingresos se restarán los ingresos no constitutivos de renta y las rentas exentas, considerando los límites previstos en este Estatuto, y especialmente las rentas exentas a las que se refiere el numeral 5 del artículo 206</a:t>
            </a:r>
          </a:p>
        </p:txBody>
      </p:sp>
      <p:sp>
        <p:nvSpPr>
          <p:cNvPr id="9" name="Llamada de flecha hacia abajo 8"/>
          <p:cNvSpPr/>
          <p:nvPr/>
        </p:nvSpPr>
        <p:spPr>
          <a:xfrm>
            <a:off x="9318167" y="233552"/>
            <a:ext cx="2600696" cy="807522"/>
          </a:xfrm>
          <a:prstGeom prst="downArrowCallou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smtClean="0">
                <a:solidFill>
                  <a:schemeClr val="accent5">
                    <a:lumMod val="50000"/>
                  </a:schemeClr>
                </a:solidFill>
              </a:rPr>
              <a:t>Rentas de Capital</a:t>
            </a:r>
            <a:endParaRPr lang="es-CO" b="1" dirty="0">
              <a:solidFill>
                <a:schemeClr val="accent5">
                  <a:lumMod val="50000"/>
                </a:schemeClr>
              </a:solidFill>
            </a:endParaRPr>
          </a:p>
        </p:txBody>
      </p:sp>
      <p:sp>
        <p:nvSpPr>
          <p:cNvPr id="10" name="Rectángulo 9"/>
          <p:cNvSpPr/>
          <p:nvPr/>
        </p:nvSpPr>
        <p:spPr>
          <a:xfrm>
            <a:off x="9167748" y="1133852"/>
            <a:ext cx="2905493" cy="1569660"/>
          </a:xfrm>
          <a:prstGeom prst="rect">
            <a:avLst/>
          </a:prstGeom>
        </p:spPr>
        <p:txBody>
          <a:bodyPr wrap="square">
            <a:spAutoFit/>
          </a:bodyPr>
          <a:lstStyle/>
          <a:p>
            <a:pPr algn="just"/>
            <a:r>
              <a:rPr lang="es-CO" sz="1600" dirty="0">
                <a:latin typeface="Georgia" panose="02040502050405020303" pitchFamily="18" charset="0"/>
                <a:ea typeface="Calibri" panose="020F0502020204030204" pitchFamily="34" charset="0"/>
                <a:cs typeface="Arial" panose="020B0604020202020204" pitchFamily="34" charset="0"/>
              </a:rPr>
              <a:t>Son ingresos de esta cédula los obtenidos por concepto de intereses, rendimientos financieros, arrendamientos, regalías y explotación de la propiedad intelectual.</a:t>
            </a:r>
            <a:endParaRPr lang="es-CO" sz="1600" dirty="0"/>
          </a:p>
        </p:txBody>
      </p:sp>
      <p:sp>
        <p:nvSpPr>
          <p:cNvPr id="11" name="Llamada de flecha hacia abajo 10"/>
          <p:cNvSpPr/>
          <p:nvPr/>
        </p:nvSpPr>
        <p:spPr>
          <a:xfrm>
            <a:off x="1244931" y="3714996"/>
            <a:ext cx="2600696" cy="807522"/>
          </a:xfrm>
          <a:prstGeom prst="downArrowCallou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smtClean="0">
                <a:solidFill>
                  <a:schemeClr val="accent5">
                    <a:lumMod val="50000"/>
                  </a:schemeClr>
                </a:solidFill>
              </a:rPr>
              <a:t>Rentas no laborales</a:t>
            </a:r>
            <a:endParaRPr lang="es-CO" b="1" dirty="0">
              <a:solidFill>
                <a:schemeClr val="accent5">
                  <a:lumMod val="50000"/>
                </a:schemeClr>
              </a:solidFill>
            </a:endParaRPr>
          </a:p>
        </p:txBody>
      </p:sp>
      <p:sp>
        <p:nvSpPr>
          <p:cNvPr id="12" name="Rectángulo 11"/>
          <p:cNvSpPr/>
          <p:nvPr/>
        </p:nvSpPr>
        <p:spPr>
          <a:xfrm>
            <a:off x="676893" y="4558631"/>
            <a:ext cx="3431969" cy="1077218"/>
          </a:xfrm>
          <a:prstGeom prst="rect">
            <a:avLst/>
          </a:prstGeom>
        </p:spPr>
        <p:txBody>
          <a:bodyPr wrap="square">
            <a:spAutoFit/>
          </a:bodyPr>
          <a:lstStyle/>
          <a:p>
            <a:pPr algn="just"/>
            <a:r>
              <a:rPr lang="es-CO" sz="1600" dirty="0">
                <a:latin typeface="Georgia" panose="02040502050405020303" pitchFamily="18" charset="0"/>
                <a:ea typeface="Calibri" panose="020F0502020204030204" pitchFamily="34" charset="0"/>
                <a:cs typeface="Arial" panose="020B0604020202020204" pitchFamily="34" charset="0"/>
              </a:rPr>
              <a:t>Se consideran ingresos de las rentas no laborales todos los que no se clasifiquen expresamente en ninguna de las demás cédulas.</a:t>
            </a:r>
            <a:endParaRPr lang="es-CO" sz="1600" dirty="0"/>
          </a:p>
        </p:txBody>
      </p:sp>
      <p:sp>
        <p:nvSpPr>
          <p:cNvPr id="13" name="Llamada de flecha hacia abajo 12"/>
          <p:cNvSpPr/>
          <p:nvPr/>
        </p:nvSpPr>
        <p:spPr>
          <a:xfrm>
            <a:off x="7631871" y="3714996"/>
            <a:ext cx="2600696" cy="807522"/>
          </a:xfrm>
          <a:prstGeom prst="downArrowCallou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smtClean="0">
                <a:solidFill>
                  <a:schemeClr val="accent5">
                    <a:lumMod val="50000"/>
                  </a:schemeClr>
                </a:solidFill>
              </a:rPr>
              <a:t>Rentas de dividendos y participaciones</a:t>
            </a:r>
            <a:endParaRPr lang="es-CO" b="1" dirty="0">
              <a:solidFill>
                <a:schemeClr val="accent5">
                  <a:lumMod val="50000"/>
                </a:schemeClr>
              </a:solidFill>
            </a:endParaRPr>
          </a:p>
        </p:txBody>
      </p:sp>
      <p:sp>
        <p:nvSpPr>
          <p:cNvPr id="14" name="Rectángulo 13"/>
          <p:cNvSpPr/>
          <p:nvPr/>
        </p:nvSpPr>
        <p:spPr>
          <a:xfrm>
            <a:off x="5054929" y="4588355"/>
            <a:ext cx="7018311" cy="1815882"/>
          </a:xfrm>
          <a:prstGeom prst="rect">
            <a:avLst/>
          </a:prstGeom>
        </p:spPr>
        <p:txBody>
          <a:bodyPr wrap="square">
            <a:spAutoFit/>
          </a:bodyPr>
          <a:lstStyle/>
          <a:p>
            <a:pPr algn="just"/>
            <a:r>
              <a:rPr lang="es-CO" sz="1600" dirty="0">
                <a:latin typeface="Georgia" panose="02040502050405020303" pitchFamily="18" charset="0"/>
                <a:ea typeface="Calibri" panose="020F0502020204030204" pitchFamily="34" charset="0"/>
                <a:cs typeface="Arial" panose="020B0604020202020204" pitchFamily="34" charset="0"/>
              </a:rPr>
              <a:t>Son ingresos de esta cédula los recibidos por concepto de dividendos y participaciones, y constituyen renta gravable en cabeza de los socios, accionistas, comuneros, asociados, suscriptores y similares, que sean personas naturales residentes y sucesiones ilíquidas de causantes que al momento de su muerte eran residentes, recibidos de distribuciones provenientes de sociedades y entidades nacionales, y de sociedades y entidades extranjeras.</a:t>
            </a:r>
            <a:endParaRPr lang="es-CO" sz="1600" dirty="0"/>
          </a:p>
        </p:txBody>
      </p:sp>
      <p:pic>
        <p:nvPicPr>
          <p:cNvPr id="15" name="Imagen 14"/>
          <p:cNvPicPr>
            <a:picLocks noChangeAspect="1"/>
          </p:cNvPicPr>
          <p:nvPr/>
        </p:nvPicPr>
        <p:blipFill>
          <a:blip r:embed="rId3"/>
          <a:stretch>
            <a:fillRect/>
          </a:stretch>
        </p:blipFill>
        <p:spPr>
          <a:xfrm>
            <a:off x="0" y="1"/>
            <a:ext cx="1003100" cy="901520"/>
          </a:xfrm>
          <a:prstGeom prst="rect">
            <a:avLst/>
          </a:prstGeom>
        </p:spPr>
      </p:pic>
      <p:sp>
        <p:nvSpPr>
          <p:cNvPr id="5" name="Llamada de flecha hacia abajo 4"/>
          <p:cNvSpPr/>
          <p:nvPr/>
        </p:nvSpPr>
        <p:spPr>
          <a:xfrm>
            <a:off x="249383" y="261259"/>
            <a:ext cx="2600696" cy="807522"/>
          </a:xfrm>
          <a:prstGeom prst="downArrowCallou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smtClean="0">
                <a:solidFill>
                  <a:schemeClr val="accent5">
                    <a:lumMod val="50000"/>
                  </a:schemeClr>
                </a:solidFill>
              </a:rPr>
              <a:t>Rentas de Trabajo</a:t>
            </a:r>
            <a:endParaRPr lang="es-CO" b="1" dirty="0">
              <a:solidFill>
                <a:schemeClr val="accent5">
                  <a:lumMod val="50000"/>
                </a:schemeClr>
              </a:solidFill>
            </a:endParaRPr>
          </a:p>
        </p:txBody>
      </p:sp>
    </p:spTree>
    <p:extLst>
      <p:ext uri="{BB962C8B-B14F-4D97-AF65-F5344CB8AC3E}">
        <p14:creationId xmlns:p14="http://schemas.microsoft.com/office/powerpoint/2010/main" val="6428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animBg="1"/>
      <p:bldP spid="1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567449" y="5987"/>
            <a:ext cx="4546242" cy="48341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ES" sz="3200" b="1" dirty="0" smtClean="0">
                <a:solidFill>
                  <a:srgbClr val="00B050"/>
                </a:solidFill>
                <a:effectLst>
                  <a:outerShdw blurRad="38100" dist="38100" dir="2700000" algn="tl">
                    <a:srgbClr val="000000">
                      <a:alpha val="43137"/>
                    </a:srgbClr>
                  </a:outerShdw>
                </a:effectLst>
              </a:rPr>
              <a:t>Rentas Líquidas Gravables</a:t>
            </a:r>
            <a:endParaRPr lang="es-CO" sz="3200" b="1" dirty="0" smtClean="0">
              <a:solidFill>
                <a:srgbClr val="00B050"/>
              </a:solidFill>
              <a:effectLst>
                <a:outerShdw blurRad="38100" dist="38100" dir="2700000" algn="tl">
                  <a:srgbClr val="000000">
                    <a:alpha val="43137"/>
                  </a:srgbClr>
                </a:outerShdw>
              </a:effectLst>
            </a:endParaRPr>
          </a:p>
        </p:txBody>
      </p:sp>
      <p:sp>
        <p:nvSpPr>
          <p:cNvPr id="3" name="Rectángulo 2"/>
          <p:cNvSpPr/>
          <p:nvPr/>
        </p:nvSpPr>
        <p:spPr>
          <a:xfrm>
            <a:off x="227526" y="1283371"/>
            <a:ext cx="5181601" cy="1200329"/>
          </a:xfrm>
          <a:prstGeom prst="rect">
            <a:avLst/>
          </a:prstGeom>
        </p:spPr>
        <p:txBody>
          <a:bodyPr wrap="square">
            <a:spAutoFit/>
          </a:bodyPr>
          <a:lstStyle/>
          <a:p>
            <a:r>
              <a:rPr lang="es-CO" dirty="0">
                <a:latin typeface="Georgia" panose="02040502050405020303" pitchFamily="18" charset="0"/>
                <a:ea typeface="Calibri" panose="020F0502020204030204" pitchFamily="34" charset="0"/>
                <a:cs typeface="Arial" panose="020B0604020202020204" pitchFamily="34" charset="0"/>
              </a:rPr>
              <a:t>Se sumarán las rentas líquidas cedulares obtenidas en las rentas de trabajo y de pensiones. A esta renta líquida gravable le será aplicable la tarifa señalada en el numeral 1° del artículo 241</a:t>
            </a:r>
            <a:endParaRPr lang="es-CO" dirty="0"/>
          </a:p>
        </p:txBody>
      </p:sp>
      <p:sp>
        <p:nvSpPr>
          <p:cNvPr id="4" name="Rectángulo 3"/>
          <p:cNvSpPr/>
          <p:nvPr/>
        </p:nvSpPr>
        <p:spPr>
          <a:xfrm>
            <a:off x="6585396" y="1278855"/>
            <a:ext cx="5482107" cy="1200329"/>
          </a:xfrm>
          <a:prstGeom prst="rect">
            <a:avLst/>
          </a:prstGeom>
        </p:spPr>
        <p:txBody>
          <a:bodyPr wrap="square">
            <a:spAutoFit/>
          </a:bodyPr>
          <a:lstStyle/>
          <a:p>
            <a:pPr lvl="0"/>
            <a:r>
              <a:rPr lang="es-CO" dirty="0">
                <a:latin typeface="Georgia" panose="02040502050405020303" pitchFamily="18" charset="0"/>
                <a:ea typeface="Calibri" panose="020F0502020204030204" pitchFamily="34" charset="0"/>
                <a:cs typeface="Arial" panose="020B0604020202020204" pitchFamily="34" charset="0"/>
              </a:rPr>
              <a:t>Se sumarán las rentas líquidas cedulares obtenidas en las rentas no laborales y en las rentas de capital.  A esta renta líquida gravable le será aplicable la tarifa señalada en el numeral 2° del artículo 241.</a:t>
            </a:r>
            <a:endParaRPr lang="es-CO" dirty="0">
              <a:effectLst/>
            </a:endParaRPr>
          </a:p>
        </p:txBody>
      </p:sp>
      <p:sp>
        <p:nvSpPr>
          <p:cNvPr id="5" name="Rectángulo 4"/>
          <p:cNvSpPr/>
          <p:nvPr/>
        </p:nvSpPr>
        <p:spPr>
          <a:xfrm>
            <a:off x="3050147" y="3553937"/>
            <a:ext cx="5580845" cy="923330"/>
          </a:xfrm>
          <a:prstGeom prst="rect">
            <a:avLst/>
          </a:prstGeom>
        </p:spPr>
        <p:txBody>
          <a:bodyPr wrap="square">
            <a:spAutoFit/>
          </a:bodyPr>
          <a:lstStyle/>
          <a:p>
            <a:r>
              <a:rPr lang="es-CO" dirty="0">
                <a:latin typeface="Georgia" panose="02040502050405020303" pitchFamily="18" charset="0"/>
                <a:ea typeface="Calibri" panose="020F0502020204030204" pitchFamily="34" charset="0"/>
                <a:cs typeface="Arial" panose="020B0604020202020204" pitchFamily="34" charset="0"/>
              </a:rPr>
              <a:t>A la renta líquida cedular obtenida en la cédula de dividendos y participaciones le será aplicable la tarifa establecida en el artículo 242 de este Estatuto.</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752" y="682583"/>
            <a:ext cx="353895" cy="789458"/>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386" y="603381"/>
            <a:ext cx="387375" cy="65079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169" y="2816696"/>
            <a:ext cx="446267" cy="661136"/>
          </a:xfrm>
          <a:prstGeom prst="rect">
            <a:avLst/>
          </a:prstGeom>
        </p:spPr>
      </p:pic>
      <p:sp>
        <p:nvSpPr>
          <p:cNvPr id="9" name="Rectángulo 8"/>
          <p:cNvSpPr/>
          <p:nvPr/>
        </p:nvSpPr>
        <p:spPr>
          <a:xfrm>
            <a:off x="1702551" y="5051184"/>
            <a:ext cx="9141459" cy="923330"/>
          </a:xfrm>
          <a:prstGeom prst="rect">
            <a:avLst/>
          </a:prstGeom>
        </p:spPr>
        <p:txBody>
          <a:bodyPr wrap="square">
            <a:spAutoFit/>
          </a:bodyPr>
          <a:lstStyle/>
          <a:p>
            <a:r>
              <a:rPr lang="es-CO" dirty="0">
                <a:solidFill>
                  <a:srgbClr val="FF0000"/>
                </a:solidFill>
                <a:latin typeface="Georgia" panose="02040502050405020303" pitchFamily="18" charset="0"/>
                <a:ea typeface="Calibri" panose="020F0502020204030204" pitchFamily="34" charset="0"/>
                <a:cs typeface="Arial" panose="020B0604020202020204" pitchFamily="34" charset="0"/>
              </a:rPr>
              <a:t>Las pérdidas de las rentas líquidas cedulares no se sumarán para efectos de determinar la renta líquida gravable. En cualquier caso, podrán compensarse en los términos del artículo 330 de este Estatuto.</a:t>
            </a:r>
            <a:endParaRPr lang="es-CO" dirty="0">
              <a:solidFill>
                <a:srgbClr val="FF0000"/>
              </a:solidFill>
            </a:endParaRPr>
          </a:p>
        </p:txBody>
      </p:sp>
      <p:pic>
        <p:nvPicPr>
          <p:cNvPr id="10" name="Imagen 9"/>
          <p:cNvPicPr>
            <a:picLocks noChangeAspect="1"/>
          </p:cNvPicPr>
          <p:nvPr/>
        </p:nvPicPr>
        <p:blipFill>
          <a:blip r:embed="rId5"/>
          <a:stretch>
            <a:fillRect/>
          </a:stretch>
        </p:blipFill>
        <p:spPr>
          <a:xfrm>
            <a:off x="0" y="1"/>
            <a:ext cx="1003100" cy="901520"/>
          </a:xfrm>
          <a:prstGeom prst="rect">
            <a:avLst/>
          </a:prstGeom>
        </p:spPr>
      </p:pic>
    </p:spTree>
    <p:extLst>
      <p:ext uri="{BB962C8B-B14F-4D97-AF65-F5344CB8AC3E}">
        <p14:creationId xmlns:p14="http://schemas.microsoft.com/office/powerpoint/2010/main" val="6477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95745" y="231820"/>
            <a:ext cx="7488832" cy="579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Arial" panose="020B0604020202020204" pitchFamily="34" charset="0"/>
                <a:cs typeface="Arial" panose="020B0604020202020204" pitchFamily="34" charset="0"/>
              </a:rPr>
              <a:t>¿Y como quedan los independientes?</a:t>
            </a:r>
            <a:endParaRPr lang="es-ES" sz="32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54" y="3850783"/>
            <a:ext cx="3172691"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signos de interrogac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88030">
            <a:off x="1631692" y="1127787"/>
            <a:ext cx="2818702" cy="2818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5417712" y="2548255"/>
            <a:ext cx="6774288" cy="3416320"/>
          </a:xfrm>
          <a:prstGeom prst="rect">
            <a:avLst/>
          </a:prstGeom>
        </p:spPr>
        <p:txBody>
          <a:bodyPr wrap="square">
            <a:spAutoFit/>
          </a:bodyPr>
          <a:lstStyle/>
          <a:p>
            <a:pPr marL="449580" algn="just">
              <a:lnSpc>
                <a:spcPct val="120000"/>
              </a:lnSpc>
              <a:spcAft>
                <a:spcPts val="0"/>
              </a:spcAft>
            </a:pPr>
            <a:r>
              <a:rPr lang="es-CO" b="1" dirty="0">
                <a:solidFill>
                  <a:srgbClr val="000000"/>
                </a:solidFill>
                <a:latin typeface="Georgia" panose="02040502050405020303" pitchFamily="18" charset="0"/>
                <a:ea typeface="Calibri" panose="020F0502020204030204" pitchFamily="34" charset="0"/>
                <a:cs typeface="Arial" panose="020B0604020202020204" pitchFamily="34" charset="0"/>
              </a:rPr>
              <a:t>ARTÍCULO 340. INGRESOS DE LAS RENTAS NO LABORALES. </a:t>
            </a:r>
            <a:r>
              <a:rPr lang="es-CO" dirty="0">
                <a:solidFill>
                  <a:srgbClr val="000000"/>
                </a:solidFill>
                <a:latin typeface="Georgia" panose="02040502050405020303" pitchFamily="18" charset="0"/>
                <a:ea typeface="Calibri" panose="020F0502020204030204" pitchFamily="34" charset="0"/>
                <a:cs typeface="Arial" panose="020B0604020202020204" pitchFamily="34" charset="0"/>
              </a:rPr>
              <a:t>Se consideran ingresos de las rentas no laborales todos los que no se clasifiquen expresamente en ninguna de las demás cédulas. </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49580" algn="just">
              <a:lnSpc>
                <a:spcPct val="120000"/>
              </a:lnSpc>
              <a:spcAft>
                <a:spcPts val="0"/>
              </a:spcAft>
            </a:pPr>
            <a:r>
              <a:rPr lang="es-CO" dirty="0">
                <a:solidFill>
                  <a:srgbClr val="000000"/>
                </a:solidFill>
                <a:latin typeface="Georgia" panose="02040502050405020303" pitchFamily="18" charset="0"/>
                <a:ea typeface="Calibri" panose="020F0502020204030204" pitchFamily="34" charset="0"/>
                <a:cs typeface="Arial" panose="020B0604020202020204" pitchFamily="34" charset="0"/>
              </a:rPr>
              <a:t> </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r>
              <a:rPr lang="es-CO" u="sng" dirty="0">
                <a:solidFill>
                  <a:srgbClr val="C00000"/>
                </a:solidFill>
                <a:latin typeface="Georgia" panose="02040502050405020303" pitchFamily="18" charset="0"/>
                <a:ea typeface="Calibri" panose="020F0502020204030204" pitchFamily="34" charset="0"/>
                <a:cs typeface="Arial" panose="020B0604020202020204" pitchFamily="34" charset="0"/>
              </a:rPr>
              <a:t>Los honorarios percibidos por las personas naturales que presten servicios y que contraten o vinculen por al menos noventa (90) días continuos o discontinuos, dos (2) o más trabajadores o contratistas</a:t>
            </a:r>
            <a:r>
              <a:rPr lang="es-CO" b="1" u="sng" dirty="0">
                <a:solidFill>
                  <a:srgbClr val="C00000"/>
                </a:solidFill>
                <a:latin typeface="Georgia" panose="02040502050405020303" pitchFamily="18" charset="0"/>
                <a:ea typeface="Calibri" panose="020F0502020204030204" pitchFamily="34" charset="0"/>
                <a:cs typeface="Arial" panose="020B0604020202020204" pitchFamily="34" charset="0"/>
              </a:rPr>
              <a:t> </a:t>
            </a:r>
            <a:r>
              <a:rPr lang="es-CO" u="sng" dirty="0">
                <a:solidFill>
                  <a:srgbClr val="C00000"/>
                </a:solidFill>
                <a:latin typeface="Georgia" panose="02040502050405020303" pitchFamily="18" charset="0"/>
                <a:ea typeface="Calibri" panose="020F0502020204030204" pitchFamily="34" charset="0"/>
                <a:cs typeface="Arial" panose="020B0604020202020204" pitchFamily="34" charset="0"/>
              </a:rPr>
              <a:t>asociados a la actividad, serán ingresos de la cedula de rentas no laborales. En este caso, ningún ingreso por honorario podrá ser incluido en la cédula de rentas de trabajo.</a:t>
            </a:r>
            <a:endParaRPr lang="es-CO" u="sng" dirty="0">
              <a:solidFill>
                <a:srgbClr val="C00000"/>
              </a:solidFill>
            </a:endParaRPr>
          </a:p>
        </p:txBody>
      </p:sp>
      <p:pic>
        <p:nvPicPr>
          <p:cNvPr id="6" name="Imagen 5"/>
          <p:cNvPicPr>
            <a:picLocks noChangeAspect="1"/>
          </p:cNvPicPr>
          <p:nvPr/>
        </p:nvPicPr>
        <p:blipFill>
          <a:blip r:embed="rId4"/>
          <a:stretch>
            <a:fillRect/>
          </a:stretch>
        </p:blipFill>
        <p:spPr>
          <a:xfrm>
            <a:off x="0" y="1"/>
            <a:ext cx="1003100" cy="901520"/>
          </a:xfrm>
          <a:prstGeom prst="rect">
            <a:avLst/>
          </a:prstGeom>
        </p:spPr>
      </p:pic>
    </p:spTree>
    <p:extLst>
      <p:ext uri="{BB962C8B-B14F-4D97-AF65-F5344CB8AC3E}">
        <p14:creationId xmlns:p14="http://schemas.microsoft.com/office/powerpoint/2010/main" val="34472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858967" y="759852"/>
          <a:ext cx="5000921" cy="2304288"/>
        </p:xfrm>
        <a:graphic>
          <a:graphicData uri="http://schemas.openxmlformats.org/drawingml/2006/table">
            <a:tbl>
              <a:tblPr firstRow="1" firstCol="1" bandRow="1">
                <a:tableStyleId>{93296810-A885-4BE3-A3E7-6D5BEEA58F35}</a:tableStyleId>
              </a:tblPr>
              <a:tblGrid>
                <a:gridCol w="614754">
                  <a:extLst>
                    <a:ext uri="{9D8B030D-6E8A-4147-A177-3AD203B41FA5}">
                      <a16:colId xmlns:a16="http://schemas.microsoft.com/office/drawing/2014/main" val="20000"/>
                    </a:ext>
                  </a:extLst>
                </a:gridCol>
                <a:gridCol w="755971">
                  <a:extLst>
                    <a:ext uri="{9D8B030D-6E8A-4147-A177-3AD203B41FA5}">
                      <a16:colId xmlns:a16="http://schemas.microsoft.com/office/drawing/2014/main" val="20001"/>
                    </a:ext>
                  </a:extLst>
                </a:gridCol>
                <a:gridCol w="802020">
                  <a:extLst>
                    <a:ext uri="{9D8B030D-6E8A-4147-A177-3AD203B41FA5}">
                      <a16:colId xmlns:a16="http://schemas.microsoft.com/office/drawing/2014/main" val="20002"/>
                    </a:ext>
                  </a:extLst>
                </a:gridCol>
                <a:gridCol w="2828176">
                  <a:extLst>
                    <a:ext uri="{9D8B030D-6E8A-4147-A177-3AD203B41FA5}">
                      <a16:colId xmlns:a16="http://schemas.microsoft.com/office/drawing/2014/main" val="20003"/>
                    </a:ext>
                  </a:extLst>
                </a:gridCol>
              </a:tblGrid>
              <a:tr h="213988">
                <a:tc gridSpan="2">
                  <a:txBody>
                    <a:bodyPr/>
                    <a:lstStyle/>
                    <a:p>
                      <a:pPr algn="ctr">
                        <a:lnSpc>
                          <a:spcPct val="120000"/>
                        </a:lnSpc>
                        <a:spcAft>
                          <a:spcPts val="0"/>
                        </a:spcAft>
                      </a:pPr>
                      <a:r>
                        <a:rPr lang="es-CO" sz="1400" dirty="0">
                          <a:effectLst/>
                        </a:rPr>
                        <a:t>Rangos en UVT</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CO"/>
                    </a:p>
                  </a:txBody>
                  <a:tcPr/>
                </a:tc>
                <a:tc rowSpan="2">
                  <a:txBody>
                    <a:bodyPr/>
                    <a:lstStyle/>
                    <a:p>
                      <a:pPr algn="ctr">
                        <a:lnSpc>
                          <a:spcPct val="120000"/>
                        </a:lnSpc>
                        <a:spcAft>
                          <a:spcPts val="0"/>
                        </a:spcAft>
                      </a:pPr>
                      <a:r>
                        <a:rPr lang="es-CO" sz="1400">
                          <a:effectLst/>
                        </a:rPr>
                        <a:t>Tarifa Marginal</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lnSpc>
                          <a:spcPct val="120000"/>
                        </a:lnSpc>
                        <a:spcAft>
                          <a:spcPts val="0"/>
                        </a:spcAft>
                      </a:pPr>
                      <a:r>
                        <a:rPr lang="es-CO" sz="1400" dirty="0">
                          <a:effectLst/>
                        </a:rPr>
                        <a:t>Impuesto</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230582">
                <a:tc>
                  <a:txBody>
                    <a:bodyPr/>
                    <a:lstStyle/>
                    <a:p>
                      <a:pPr algn="ctr">
                        <a:lnSpc>
                          <a:spcPct val="120000"/>
                        </a:lnSpc>
                        <a:spcAft>
                          <a:spcPts val="0"/>
                        </a:spcAft>
                      </a:pPr>
                      <a:r>
                        <a:rPr lang="es-CO" sz="1400">
                          <a:effectLst/>
                        </a:rPr>
                        <a:t>Desde</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Hasta</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r h="218354">
                <a:tc>
                  <a:txBody>
                    <a:bodyPr/>
                    <a:lstStyle/>
                    <a:p>
                      <a:pPr algn="ctr">
                        <a:lnSpc>
                          <a:spcPct val="120000"/>
                        </a:lnSpc>
                        <a:spcAft>
                          <a:spcPts val="0"/>
                        </a:spcAft>
                      </a:pPr>
                      <a:r>
                        <a:rPr lang="es-CO" sz="1400">
                          <a:effectLst/>
                        </a:rPr>
                        <a:t>&gt;0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1090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effectLst/>
                        </a:rPr>
                        <a:t>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44570">
                <a:tc>
                  <a:txBody>
                    <a:bodyPr/>
                    <a:lstStyle/>
                    <a:p>
                      <a:pPr algn="ctr">
                        <a:lnSpc>
                          <a:spcPct val="120000"/>
                        </a:lnSpc>
                        <a:spcAft>
                          <a:spcPts val="0"/>
                        </a:spcAft>
                      </a:pPr>
                      <a:r>
                        <a:rPr lang="es-CO" sz="1400">
                          <a:effectLst/>
                        </a:rPr>
                        <a:t>&gt;1090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1700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19%</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effectLst/>
                        </a:rPr>
                        <a:t>(Base Gravable en UVT menos 1090 UVT) x 19%</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44570">
                <a:tc>
                  <a:txBody>
                    <a:bodyPr/>
                    <a:lstStyle/>
                    <a:p>
                      <a:pPr algn="ctr">
                        <a:lnSpc>
                          <a:spcPct val="120000"/>
                        </a:lnSpc>
                        <a:spcAft>
                          <a:spcPts val="0"/>
                        </a:spcAft>
                      </a:pPr>
                      <a:r>
                        <a:rPr lang="es-CO" sz="1400">
                          <a:effectLst/>
                        </a:rPr>
                        <a:t>&gt;1700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4100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28%</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dirty="0">
                          <a:effectLst/>
                        </a:rPr>
                        <a:t>(Base Gravable en UVT menos 1700 UVT) x 28% + 116 UVT</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44570">
                <a:tc>
                  <a:txBody>
                    <a:bodyPr/>
                    <a:lstStyle/>
                    <a:p>
                      <a:pPr algn="ctr">
                        <a:lnSpc>
                          <a:spcPct val="120000"/>
                        </a:lnSpc>
                        <a:spcAft>
                          <a:spcPts val="0"/>
                        </a:spcAft>
                      </a:pPr>
                      <a:r>
                        <a:rPr lang="es-CO" sz="1400">
                          <a:effectLst/>
                        </a:rPr>
                        <a:t>&gt;4100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En adelante</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33%</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dirty="0">
                          <a:effectLst/>
                        </a:rPr>
                        <a:t>(Base Gravable en UVT menos 4100 UVT) x 33% + 788 UVT</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
        <p:nvSpPr>
          <p:cNvPr id="3" name="Rectángulo 2"/>
          <p:cNvSpPr/>
          <p:nvPr/>
        </p:nvSpPr>
        <p:spPr>
          <a:xfrm>
            <a:off x="1012841" y="192040"/>
            <a:ext cx="4602351" cy="584775"/>
          </a:xfrm>
          <a:prstGeom prst="rect">
            <a:avLst/>
          </a:prstGeom>
        </p:spPr>
        <p:txBody>
          <a:bodyPr wrap="square">
            <a:spAutoFit/>
          </a:bodyPr>
          <a:lstStyle/>
          <a:p>
            <a:pPr algn="ctr"/>
            <a:r>
              <a:rPr lang="es-CO" sz="1600" b="1" dirty="0">
                <a:latin typeface="Georgia" panose="02040502050405020303" pitchFamily="18" charset="0"/>
                <a:ea typeface="Calibri" panose="020F0502020204030204" pitchFamily="34" charset="0"/>
                <a:cs typeface="Arial" panose="020B0604020202020204" pitchFamily="34" charset="0"/>
              </a:rPr>
              <a:t>Para la renta líquida laboral y de pensiones</a:t>
            </a:r>
            <a:endParaRPr lang="es-CO" sz="1600" b="1" dirty="0"/>
          </a:p>
        </p:txBody>
      </p:sp>
      <p:graphicFrame>
        <p:nvGraphicFramePr>
          <p:cNvPr id="4" name="Tabla 3"/>
          <p:cNvGraphicFramePr>
            <a:graphicFrameLocks noGrp="1"/>
          </p:cNvGraphicFramePr>
          <p:nvPr>
            <p:extLst/>
          </p:nvPr>
        </p:nvGraphicFramePr>
        <p:xfrm>
          <a:off x="6665435" y="618237"/>
          <a:ext cx="5234643" cy="3328416"/>
        </p:xfrm>
        <a:graphic>
          <a:graphicData uri="http://schemas.openxmlformats.org/drawingml/2006/table">
            <a:tbl>
              <a:tblPr firstRow="1" firstCol="1" bandRow="1">
                <a:tableStyleId>{74C1A8A3-306A-4EB7-A6B1-4F7E0EB9C5D6}</a:tableStyleId>
              </a:tblPr>
              <a:tblGrid>
                <a:gridCol w="682221">
                  <a:extLst>
                    <a:ext uri="{9D8B030D-6E8A-4147-A177-3AD203B41FA5}">
                      <a16:colId xmlns:a16="http://schemas.microsoft.com/office/drawing/2014/main" val="20000"/>
                    </a:ext>
                  </a:extLst>
                </a:gridCol>
                <a:gridCol w="790574">
                  <a:extLst>
                    <a:ext uri="{9D8B030D-6E8A-4147-A177-3AD203B41FA5}">
                      <a16:colId xmlns:a16="http://schemas.microsoft.com/office/drawing/2014/main" val="20001"/>
                    </a:ext>
                  </a:extLst>
                </a:gridCol>
                <a:gridCol w="914979">
                  <a:extLst>
                    <a:ext uri="{9D8B030D-6E8A-4147-A177-3AD203B41FA5}">
                      <a16:colId xmlns:a16="http://schemas.microsoft.com/office/drawing/2014/main" val="20002"/>
                    </a:ext>
                  </a:extLst>
                </a:gridCol>
                <a:gridCol w="2846869">
                  <a:extLst>
                    <a:ext uri="{9D8B030D-6E8A-4147-A177-3AD203B41FA5}">
                      <a16:colId xmlns:a16="http://schemas.microsoft.com/office/drawing/2014/main" val="20003"/>
                    </a:ext>
                  </a:extLst>
                </a:gridCol>
              </a:tblGrid>
              <a:tr h="177165">
                <a:tc gridSpan="2">
                  <a:txBody>
                    <a:bodyPr/>
                    <a:lstStyle/>
                    <a:p>
                      <a:pPr algn="ctr">
                        <a:lnSpc>
                          <a:spcPct val="120000"/>
                        </a:lnSpc>
                        <a:spcAft>
                          <a:spcPts val="0"/>
                        </a:spcAft>
                      </a:pPr>
                      <a:r>
                        <a:rPr lang="es-CO" sz="1400" dirty="0">
                          <a:effectLst/>
                        </a:rPr>
                        <a:t>Rangos en UVT</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CO"/>
                    </a:p>
                  </a:txBody>
                  <a:tcPr/>
                </a:tc>
                <a:tc rowSpan="2">
                  <a:txBody>
                    <a:bodyPr/>
                    <a:lstStyle/>
                    <a:p>
                      <a:pPr algn="ctr">
                        <a:lnSpc>
                          <a:spcPct val="120000"/>
                        </a:lnSpc>
                        <a:spcAft>
                          <a:spcPts val="0"/>
                        </a:spcAft>
                      </a:pPr>
                      <a:r>
                        <a:rPr lang="es-CO" sz="1400">
                          <a:effectLst/>
                        </a:rPr>
                        <a:t>Tarifa Marginal</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lnSpc>
                          <a:spcPct val="120000"/>
                        </a:lnSpc>
                        <a:spcAft>
                          <a:spcPts val="0"/>
                        </a:spcAft>
                      </a:pPr>
                      <a:r>
                        <a:rPr lang="es-CO" sz="1400">
                          <a:effectLst/>
                        </a:rPr>
                        <a:t>Impuesto</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81280">
                <a:tc>
                  <a:txBody>
                    <a:bodyPr/>
                    <a:lstStyle/>
                    <a:p>
                      <a:pPr algn="ctr">
                        <a:lnSpc>
                          <a:spcPct val="120000"/>
                        </a:lnSpc>
                        <a:spcAft>
                          <a:spcPts val="0"/>
                        </a:spcAft>
                      </a:pPr>
                      <a:r>
                        <a:rPr lang="es-CO" sz="1400">
                          <a:effectLst/>
                        </a:rPr>
                        <a:t>Desde</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dirty="0">
                          <a:effectLst/>
                        </a:rPr>
                        <a:t>Hasta</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r h="190500">
                <a:tc>
                  <a:txBody>
                    <a:bodyPr/>
                    <a:lstStyle/>
                    <a:p>
                      <a:pPr algn="ctr">
                        <a:lnSpc>
                          <a:spcPct val="120000"/>
                        </a:lnSpc>
                        <a:spcAft>
                          <a:spcPts val="0"/>
                        </a:spcAft>
                      </a:pPr>
                      <a:r>
                        <a:rPr lang="es-CO" sz="1400">
                          <a:effectLst/>
                        </a:rPr>
                        <a:t>&gt;0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600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effectLst/>
                        </a:rPr>
                        <a:t>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algn="ctr">
                        <a:lnSpc>
                          <a:spcPct val="120000"/>
                        </a:lnSpc>
                        <a:spcAft>
                          <a:spcPts val="0"/>
                        </a:spcAft>
                      </a:pPr>
                      <a:r>
                        <a:rPr lang="es-CO" sz="1400">
                          <a:effectLst/>
                        </a:rPr>
                        <a:t>&gt;600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1000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10%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effectLst/>
                        </a:rPr>
                        <a:t>(Base Gravable en UVT menos 600 UVT) x 10%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algn="ctr">
                        <a:lnSpc>
                          <a:spcPct val="120000"/>
                        </a:lnSpc>
                        <a:spcAft>
                          <a:spcPts val="0"/>
                        </a:spcAft>
                      </a:pPr>
                      <a:r>
                        <a:rPr lang="es-CO" sz="1400">
                          <a:effectLst/>
                        </a:rPr>
                        <a:t>&gt;1000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2000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20%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effectLst/>
                        </a:rPr>
                        <a:t>(Base Gravable en UVT menos 1000 UVT) x 20% + 40 UVT</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algn="ctr">
                        <a:lnSpc>
                          <a:spcPct val="120000"/>
                        </a:lnSpc>
                        <a:spcAft>
                          <a:spcPts val="0"/>
                        </a:spcAft>
                      </a:pPr>
                      <a:r>
                        <a:rPr lang="es-CO" sz="1400">
                          <a:effectLst/>
                        </a:rPr>
                        <a:t>&gt;2000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3000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dirty="0">
                          <a:effectLst/>
                        </a:rPr>
                        <a:t>30%</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effectLst/>
                        </a:rPr>
                        <a:t>(Base Gravable en UVT menos 2000 UVT) x 30% + 240 UVT</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algn="ctr">
                        <a:lnSpc>
                          <a:spcPct val="120000"/>
                        </a:lnSpc>
                        <a:spcAft>
                          <a:spcPts val="0"/>
                        </a:spcAft>
                      </a:pPr>
                      <a:r>
                        <a:rPr lang="es-CO" sz="1400">
                          <a:effectLst/>
                        </a:rPr>
                        <a:t>&gt;3000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4000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dirty="0">
                          <a:effectLst/>
                        </a:rPr>
                        <a:t>33%</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effectLst/>
                        </a:rPr>
                        <a:t>(Base Gravable en UVT menos 3000 UVT) x 33% + 540 UVT</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90500">
                <a:tc>
                  <a:txBody>
                    <a:bodyPr/>
                    <a:lstStyle/>
                    <a:p>
                      <a:pPr algn="ctr">
                        <a:lnSpc>
                          <a:spcPct val="120000"/>
                        </a:lnSpc>
                        <a:spcAft>
                          <a:spcPts val="0"/>
                        </a:spcAft>
                      </a:pPr>
                      <a:r>
                        <a:rPr lang="es-CO" sz="1400">
                          <a:effectLst/>
                        </a:rPr>
                        <a:t>&gt;4000</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En adelante</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effectLst/>
                        </a:rPr>
                        <a:t>35%</a:t>
                      </a:r>
                      <a:endParaRPr lang="es-CO"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dirty="0">
                          <a:effectLst/>
                        </a:rPr>
                        <a:t>(Base Gravable en UVT menos 4000 UVT) x 35% + 870 UVT</a:t>
                      </a:r>
                      <a:endParaRPr lang="es-CO"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
        <p:nvSpPr>
          <p:cNvPr id="5" name="Rectángulo 4"/>
          <p:cNvSpPr/>
          <p:nvPr/>
        </p:nvSpPr>
        <p:spPr>
          <a:xfrm>
            <a:off x="7217195" y="-31263"/>
            <a:ext cx="4579854" cy="584775"/>
          </a:xfrm>
          <a:prstGeom prst="rect">
            <a:avLst/>
          </a:prstGeom>
        </p:spPr>
        <p:txBody>
          <a:bodyPr wrap="square">
            <a:spAutoFit/>
          </a:bodyPr>
          <a:lstStyle/>
          <a:p>
            <a:pPr algn="ctr"/>
            <a:r>
              <a:rPr lang="es-CO" sz="1600" b="1" dirty="0">
                <a:latin typeface="Georgia" panose="02040502050405020303" pitchFamily="18" charset="0"/>
                <a:ea typeface="Calibri" panose="020F0502020204030204" pitchFamily="34" charset="0"/>
                <a:cs typeface="Arial" panose="020B0604020202020204" pitchFamily="34" charset="0"/>
              </a:rPr>
              <a:t>Para la renta líquida no laboral y de capital</a:t>
            </a:r>
            <a:endParaRPr lang="es-CO" sz="1600" b="1" dirty="0"/>
          </a:p>
        </p:txBody>
      </p:sp>
      <p:graphicFrame>
        <p:nvGraphicFramePr>
          <p:cNvPr id="6" name="Tabla 5"/>
          <p:cNvGraphicFramePr>
            <a:graphicFrameLocks noGrp="1"/>
          </p:cNvGraphicFramePr>
          <p:nvPr>
            <p:extLst/>
          </p:nvPr>
        </p:nvGraphicFramePr>
        <p:xfrm>
          <a:off x="691083" y="4317084"/>
          <a:ext cx="5581015" cy="2048256"/>
        </p:xfrm>
        <a:graphic>
          <a:graphicData uri="http://schemas.openxmlformats.org/drawingml/2006/table">
            <a:tbl>
              <a:tblPr firstRow="1" firstCol="1" bandRow="1">
                <a:tableStyleId>{F5AB1C69-6EDB-4FF4-983F-18BD219EF322}</a:tableStyleId>
              </a:tblPr>
              <a:tblGrid>
                <a:gridCol w="1524000">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1139825">
                  <a:extLst>
                    <a:ext uri="{9D8B030D-6E8A-4147-A177-3AD203B41FA5}">
                      <a16:colId xmlns:a16="http://schemas.microsoft.com/office/drawing/2014/main" val="20002"/>
                    </a:ext>
                  </a:extLst>
                </a:gridCol>
                <a:gridCol w="2340610">
                  <a:extLst>
                    <a:ext uri="{9D8B030D-6E8A-4147-A177-3AD203B41FA5}">
                      <a16:colId xmlns:a16="http://schemas.microsoft.com/office/drawing/2014/main" val="20003"/>
                    </a:ext>
                  </a:extLst>
                </a:gridCol>
              </a:tblGrid>
              <a:tr h="190500">
                <a:tc gridSpan="2">
                  <a:txBody>
                    <a:bodyPr/>
                    <a:lstStyle/>
                    <a:p>
                      <a:pPr algn="ctr">
                        <a:lnSpc>
                          <a:spcPct val="120000"/>
                        </a:lnSpc>
                        <a:spcAft>
                          <a:spcPts val="0"/>
                        </a:spcAft>
                      </a:pPr>
                      <a:r>
                        <a:rPr lang="es-CO" sz="1400" dirty="0">
                          <a:solidFill>
                            <a:schemeClr val="tx2">
                              <a:lumMod val="50000"/>
                            </a:schemeClr>
                          </a:solidFill>
                          <a:effectLst/>
                        </a:rPr>
                        <a:t>Rangos en UVT</a:t>
                      </a:r>
                      <a:endParaRPr lang="es-CO" sz="14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CO"/>
                    </a:p>
                  </a:txBody>
                  <a:tcPr/>
                </a:tc>
                <a:tc rowSpan="2">
                  <a:txBody>
                    <a:bodyPr/>
                    <a:lstStyle/>
                    <a:p>
                      <a:pPr algn="ctr">
                        <a:lnSpc>
                          <a:spcPct val="120000"/>
                        </a:lnSpc>
                        <a:spcAft>
                          <a:spcPts val="0"/>
                        </a:spcAft>
                      </a:pPr>
                      <a:r>
                        <a:rPr lang="es-CO" sz="1400">
                          <a:solidFill>
                            <a:schemeClr val="tx2">
                              <a:lumMod val="50000"/>
                            </a:schemeClr>
                          </a:solidFill>
                          <a:effectLst/>
                        </a:rPr>
                        <a:t>Tarifa Marginal</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lnSpc>
                          <a:spcPct val="120000"/>
                        </a:lnSpc>
                        <a:spcAft>
                          <a:spcPts val="0"/>
                        </a:spcAft>
                      </a:pPr>
                      <a:r>
                        <a:rPr lang="es-CO" sz="1400" dirty="0">
                          <a:solidFill>
                            <a:schemeClr val="tx2">
                              <a:lumMod val="50000"/>
                            </a:schemeClr>
                          </a:solidFill>
                          <a:effectLst/>
                        </a:rPr>
                        <a:t>Impuesto</a:t>
                      </a:r>
                      <a:endParaRPr lang="es-CO" sz="14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167640">
                <a:tc>
                  <a:txBody>
                    <a:bodyPr/>
                    <a:lstStyle/>
                    <a:p>
                      <a:pPr algn="ctr">
                        <a:lnSpc>
                          <a:spcPct val="120000"/>
                        </a:lnSpc>
                        <a:spcAft>
                          <a:spcPts val="0"/>
                        </a:spcAft>
                      </a:pPr>
                      <a:r>
                        <a:rPr lang="es-CO" sz="1400">
                          <a:solidFill>
                            <a:schemeClr val="tx2">
                              <a:lumMod val="50000"/>
                            </a:schemeClr>
                          </a:solidFill>
                          <a:effectLst/>
                        </a:rPr>
                        <a:t>Desde</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solidFill>
                            <a:schemeClr val="tx2">
                              <a:lumMod val="50000"/>
                            </a:schemeClr>
                          </a:solidFill>
                          <a:effectLst/>
                        </a:rPr>
                        <a:t>Hasta</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r h="190500">
                <a:tc>
                  <a:txBody>
                    <a:bodyPr/>
                    <a:lstStyle/>
                    <a:p>
                      <a:pPr algn="ctr">
                        <a:lnSpc>
                          <a:spcPct val="120000"/>
                        </a:lnSpc>
                        <a:spcAft>
                          <a:spcPts val="0"/>
                        </a:spcAft>
                      </a:pPr>
                      <a:r>
                        <a:rPr lang="es-CO" sz="1400">
                          <a:solidFill>
                            <a:schemeClr val="tx2">
                              <a:lumMod val="50000"/>
                            </a:schemeClr>
                          </a:solidFill>
                          <a:effectLst/>
                        </a:rPr>
                        <a:t>&gt;0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solidFill>
                            <a:schemeClr val="tx2">
                              <a:lumMod val="50000"/>
                            </a:schemeClr>
                          </a:solidFill>
                          <a:effectLst/>
                        </a:rPr>
                        <a:t>600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solidFill>
                            <a:schemeClr val="tx2">
                              <a:lumMod val="50000"/>
                            </a:schemeClr>
                          </a:solidFill>
                          <a:effectLst/>
                        </a:rPr>
                        <a:t>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solidFill>
                            <a:schemeClr val="tx2">
                              <a:lumMod val="50000"/>
                            </a:schemeClr>
                          </a:solidFill>
                          <a:effectLst/>
                        </a:rPr>
                        <a:t>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algn="ctr">
                        <a:lnSpc>
                          <a:spcPct val="120000"/>
                        </a:lnSpc>
                        <a:spcAft>
                          <a:spcPts val="0"/>
                        </a:spcAft>
                      </a:pPr>
                      <a:r>
                        <a:rPr lang="es-CO" sz="1400">
                          <a:solidFill>
                            <a:schemeClr val="tx2">
                              <a:lumMod val="50000"/>
                            </a:schemeClr>
                          </a:solidFill>
                          <a:effectLst/>
                        </a:rPr>
                        <a:t>&gt;600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solidFill>
                            <a:schemeClr val="tx2">
                              <a:lumMod val="50000"/>
                            </a:schemeClr>
                          </a:solidFill>
                          <a:effectLst/>
                        </a:rPr>
                        <a:t>1000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dirty="0">
                          <a:solidFill>
                            <a:schemeClr val="tx2">
                              <a:lumMod val="50000"/>
                            </a:schemeClr>
                          </a:solidFill>
                          <a:effectLst/>
                        </a:rPr>
                        <a:t>5%</a:t>
                      </a:r>
                      <a:endParaRPr lang="es-CO" sz="14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a:solidFill>
                            <a:schemeClr val="tx2">
                              <a:lumMod val="50000"/>
                            </a:schemeClr>
                          </a:solidFill>
                          <a:effectLst/>
                        </a:rPr>
                        <a:t>(Dividendos en UVT menos 600 UVT) x 5%</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algn="ctr">
                        <a:lnSpc>
                          <a:spcPct val="120000"/>
                        </a:lnSpc>
                        <a:spcAft>
                          <a:spcPts val="0"/>
                        </a:spcAft>
                      </a:pPr>
                      <a:r>
                        <a:rPr lang="es-CO" sz="1400">
                          <a:solidFill>
                            <a:schemeClr val="tx2">
                              <a:lumMod val="50000"/>
                            </a:schemeClr>
                          </a:solidFill>
                          <a:effectLst/>
                        </a:rPr>
                        <a:t>&gt;1000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dirty="0">
                          <a:solidFill>
                            <a:schemeClr val="tx2">
                              <a:lumMod val="50000"/>
                            </a:schemeClr>
                          </a:solidFill>
                          <a:effectLst/>
                        </a:rPr>
                        <a:t>En adelante</a:t>
                      </a:r>
                      <a:endParaRPr lang="es-CO" sz="14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400">
                          <a:solidFill>
                            <a:schemeClr val="tx2">
                              <a:lumMod val="50000"/>
                            </a:schemeClr>
                          </a:solidFill>
                          <a:effectLst/>
                        </a:rPr>
                        <a:t>10%</a:t>
                      </a:r>
                      <a:endParaRPr lang="es-CO" sz="14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400" dirty="0">
                          <a:solidFill>
                            <a:schemeClr val="tx2">
                              <a:lumMod val="50000"/>
                            </a:schemeClr>
                          </a:solidFill>
                          <a:effectLst/>
                        </a:rPr>
                        <a:t>(Dividendos en UVT menos 1000 UVT) x 10% + 20 UVT</a:t>
                      </a:r>
                      <a:endParaRPr lang="es-CO" sz="14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bl>
          </a:graphicData>
        </a:graphic>
      </p:graphicFrame>
      <p:sp>
        <p:nvSpPr>
          <p:cNvPr id="7" name="Rectángulo 6"/>
          <p:cNvSpPr/>
          <p:nvPr/>
        </p:nvSpPr>
        <p:spPr>
          <a:xfrm>
            <a:off x="1100845" y="3654312"/>
            <a:ext cx="4602351" cy="584775"/>
          </a:xfrm>
          <a:prstGeom prst="rect">
            <a:avLst/>
          </a:prstGeom>
        </p:spPr>
        <p:txBody>
          <a:bodyPr wrap="square">
            <a:spAutoFit/>
          </a:bodyPr>
          <a:lstStyle/>
          <a:p>
            <a:pPr algn="ctr"/>
            <a:r>
              <a:rPr lang="es-CO" sz="1600" b="1" dirty="0">
                <a:latin typeface="Georgia" panose="02040502050405020303" pitchFamily="18" charset="0"/>
                <a:ea typeface="Calibri" panose="020F0502020204030204" pitchFamily="34" charset="0"/>
                <a:cs typeface="Arial" panose="020B0604020202020204" pitchFamily="34" charset="0"/>
              </a:rPr>
              <a:t>Para la renta líquida </a:t>
            </a:r>
            <a:r>
              <a:rPr lang="es-CO" sz="1600" b="1" dirty="0" smtClean="0">
                <a:latin typeface="Georgia" panose="02040502050405020303" pitchFamily="18" charset="0"/>
                <a:ea typeface="Calibri" panose="020F0502020204030204" pitchFamily="34" charset="0"/>
                <a:cs typeface="Arial" panose="020B0604020202020204" pitchFamily="34" charset="0"/>
              </a:rPr>
              <a:t>de dividendos y participaciones</a:t>
            </a:r>
            <a:endParaRPr lang="es-CO" sz="1600" b="1" dirty="0"/>
          </a:p>
        </p:txBody>
      </p:sp>
      <p:pic>
        <p:nvPicPr>
          <p:cNvPr id="8" name="Imagen 7"/>
          <p:cNvPicPr>
            <a:picLocks noChangeAspect="1"/>
          </p:cNvPicPr>
          <p:nvPr/>
        </p:nvPicPr>
        <p:blipFill>
          <a:blip r:embed="rId2"/>
          <a:stretch>
            <a:fillRect/>
          </a:stretch>
        </p:blipFill>
        <p:spPr>
          <a:xfrm>
            <a:off x="0" y="1"/>
            <a:ext cx="1003100" cy="901520"/>
          </a:xfrm>
          <a:prstGeom prst="rect">
            <a:avLst/>
          </a:prstGeom>
        </p:spPr>
      </p:pic>
    </p:spTree>
    <p:extLst>
      <p:ext uri="{BB962C8B-B14F-4D97-AF65-F5344CB8AC3E}">
        <p14:creationId xmlns:p14="http://schemas.microsoft.com/office/powerpoint/2010/main" val="817801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67448" y="18866"/>
            <a:ext cx="5254579" cy="3675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ES" sz="2400" b="1" dirty="0" smtClean="0">
                <a:solidFill>
                  <a:srgbClr val="C00000"/>
                </a:solidFill>
                <a:effectLst>
                  <a:outerShdw blurRad="38100" dist="38100" dir="2700000" algn="tl">
                    <a:srgbClr val="000000">
                      <a:alpha val="43137"/>
                    </a:srgbClr>
                  </a:outerShdw>
                </a:effectLst>
              </a:rPr>
              <a:t>Rentas de Trabajo y pensiones</a:t>
            </a:r>
            <a:endParaRPr lang="es-CO" sz="2400" b="1" dirty="0" smtClean="0">
              <a:solidFill>
                <a:srgbClr val="C00000"/>
              </a:solidFill>
              <a:effectLst>
                <a:outerShdw blurRad="38100" dist="38100" dir="2700000" algn="tl">
                  <a:srgbClr val="000000">
                    <a:alpha val="43137"/>
                  </a:srgbClr>
                </a:outerShdw>
              </a:effectLst>
            </a:endParaRPr>
          </a:p>
        </p:txBody>
      </p:sp>
      <p:sp>
        <p:nvSpPr>
          <p:cNvPr id="5" name="Llamada rectangular 4"/>
          <p:cNvSpPr/>
          <p:nvPr/>
        </p:nvSpPr>
        <p:spPr>
          <a:xfrm>
            <a:off x="7170592" y="5348780"/>
            <a:ext cx="4680981" cy="648257"/>
          </a:xfrm>
          <a:prstGeom prst="wedgeRectCallout">
            <a:avLst>
              <a:gd name="adj1" fmla="val -79391"/>
              <a:gd name="adj2" fmla="val -24912"/>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O" sz="1200" b="1" dirty="0">
                <a:solidFill>
                  <a:schemeClr val="accent5">
                    <a:lumMod val="50000"/>
                  </a:schemeClr>
                </a:solidFill>
              </a:rPr>
              <a:t>la</a:t>
            </a:r>
            <a:r>
              <a:rPr lang="es-CO" sz="1200" b="1" baseline="0" dirty="0">
                <a:solidFill>
                  <a:schemeClr val="accent5">
                    <a:lumMod val="50000"/>
                  </a:schemeClr>
                </a:solidFill>
              </a:rPr>
              <a:t> sumatoria de las deducciones y rentas exentas no pueden superar el 40% de los ingresos netos menos los INCRNGO (121.800.000 X 40% = 48.720.000) y un máximo de 5.040 UVT 160.569.000</a:t>
            </a:r>
            <a:endParaRPr lang="es-CO" sz="1200" b="1" dirty="0">
              <a:solidFill>
                <a:schemeClr val="accent5">
                  <a:lumMod val="50000"/>
                </a:schemeClr>
              </a:solidFill>
            </a:endParaRPr>
          </a:p>
        </p:txBody>
      </p:sp>
      <p:graphicFrame>
        <p:nvGraphicFramePr>
          <p:cNvPr id="6" name="Tabla 5"/>
          <p:cNvGraphicFramePr>
            <a:graphicFrameLocks noGrp="1"/>
          </p:cNvGraphicFramePr>
          <p:nvPr>
            <p:extLst/>
          </p:nvPr>
        </p:nvGraphicFramePr>
        <p:xfrm>
          <a:off x="6403809" y="524211"/>
          <a:ext cx="5447764" cy="4632960"/>
        </p:xfrm>
        <a:graphic>
          <a:graphicData uri="http://schemas.openxmlformats.org/drawingml/2006/table">
            <a:tbl>
              <a:tblPr>
                <a:tableStyleId>{5C22544A-7EE6-4342-B048-85BDC9FD1C3A}</a:tableStyleId>
              </a:tblPr>
              <a:tblGrid>
                <a:gridCol w="4033595">
                  <a:extLst>
                    <a:ext uri="{9D8B030D-6E8A-4147-A177-3AD203B41FA5}">
                      <a16:colId xmlns:a16="http://schemas.microsoft.com/office/drawing/2014/main" val="20000"/>
                    </a:ext>
                  </a:extLst>
                </a:gridCol>
                <a:gridCol w="1414169">
                  <a:extLst>
                    <a:ext uri="{9D8B030D-6E8A-4147-A177-3AD203B41FA5}">
                      <a16:colId xmlns:a16="http://schemas.microsoft.com/office/drawing/2014/main" val="20001"/>
                    </a:ext>
                  </a:extLst>
                </a:gridCol>
              </a:tblGrid>
              <a:tr h="200025">
                <a:tc gridSpan="2">
                  <a:txBody>
                    <a:bodyPr/>
                    <a:lstStyle/>
                    <a:p>
                      <a:pPr algn="ctr" fontAlgn="b"/>
                      <a:r>
                        <a:rPr lang="es-CO" sz="1600" b="1" u="none" strike="noStrike" dirty="0">
                          <a:effectLst/>
                        </a:rPr>
                        <a:t>SISTEMA ORDINARIO LEY 1607/2012</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hMerge="1">
                  <a:txBody>
                    <a:bodyPr/>
                    <a:lstStyle/>
                    <a:p>
                      <a:endParaRPr lang="es-CO"/>
                    </a:p>
                  </a:txBody>
                  <a:tcPr/>
                </a:tc>
                <a:extLst>
                  <a:ext uri="{0D108BD9-81ED-4DB2-BD59-A6C34878D82A}">
                    <a16:rowId xmlns:a16="http://schemas.microsoft.com/office/drawing/2014/main" val="10000"/>
                  </a:ext>
                </a:extLst>
              </a:tr>
              <a:tr h="200025">
                <a:tc>
                  <a:txBody>
                    <a:bodyPr/>
                    <a:lstStyle/>
                    <a:p>
                      <a:pPr algn="l" fontAlgn="b"/>
                      <a:r>
                        <a:rPr lang="es-CO" sz="1600" u="none" strike="noStrike">
                          <a:effectLst/>
                        </a:rPr>
                        <a:t>UVT 2017</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31.859</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0025">
                <a:tc>
                  <a:txBody>
                    <a:bodyPr/>
                    <a:lstStyle/>
                    <a:p>
                      <a:pPr algn="l" fontAlgn="b"/>
                      <a:r>
                        <a:rPr lang="es-CO" sz="1600" u="none" strike="noStrike">
                          <a:effectLst/>
                        </a:rPr>
                        <a:t>Ingreso laboral</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85.000.000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0025">
                <a:tc>
                  <a:txBody>
                    <a:bodyPr/>
                    <a:lstStyle/>
                    <a:p>
                      <a:pPr algn="l" fontAlgn="b"/>
                      <a:r>
                        <a:rPr lang="es-CO" sz="1600" u="none" strike="noStrike">
                          <a:effectLst/>
                        </a:rPr>
                        <a:t>Honorarios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48.000.000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0025">
                <a:tc>
                  <a:txBody>
                    <a:bodyPr/>
                    <a:lstStyle/>
                    <a:p>
                      <a:pPr algn="l" fontAlgn="b"/>
                      <a:r>
                        <a:rPr lang="es-CO" sz="1600" b="1" u="none" strike="noStrike" dirty="0">
                          <a:effectLst/>
                        </a:rPr>
                        <a:t>Total Ingresos </a:t>
                      </a:r>
                      <a:r>
                        <a:rPr lang="es-CO" sz="1600" b="1" u="none" strike="noStrike" dirty="0" smtClean="0">
                          <a:effectLst/>
                        </a:rPr>
                        <a:t>brutos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133.000.000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0025">
                <a:tc>
                  <a:txBody>
                    <a:bodyPr/>
                    <a:lstStyle/>
                    <a:p>
                      <a:pPr algn="l" fontAlgn="b"/>
                      <a:r>
                        <a:rPr lang="es-CO" sz="1600" b="1" u="none" strike="noStrike" dirty="0">
                          <a:effectLst/>
                        </a:rPr>
                        <a:t>(-) DEDUCCIONES Y RENTAS </a:t>
                      </a:r>
                      <a:r>
                        <a:rPr lang="es-CO" sz="1600" b="1" u="none" strike="noStrike" dirty="0" smtClean="0">
                          <a:effectLst/>
                        </a:rPr>
                        <a:t>EXENTAS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0025">
                <a:tc>
                  <a:txBody>
                    <a:bodyPr/>
                    <a:lstStyle/>
                    <a:p>
                      <a:pPr algn="l" fontAlgn="b"/>
                      <a:r>
                        <a:rPr lang="es-CO" sz="1600" u="none" strike="noStrike">
                          <a:effectLst/>
                        </a:rPr>
                        <a:t>Int. De vivienda</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14.000.000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0025">
                <a:tc>
                  <a:txBody>
                    <a:bodyPr/>
                    <a:lstStyle/>
                    <a:p>
                      <a:pPr algn="l" fontAlgn="b"/>
                      <a:r>
                        <a:rPr lang="es-CO" sz="1600" u="none" strike="noStrike">
                          <a:effectLst/>
                        </a:rPr>
                        <a:t>Medicina prepagada</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4.000.000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0025">
                <a:tc>
                  <a:txBody>
                    <a:bodyPr/>
                    <a:lstStyle/>
                    <a:p>
                      <a:pPr algn="l" fontAlgn="b"/>
                      <a:r>
                        <a:rPr lang="es-CO" sz="1600" u="none" strike="noStrike">
                          <a:effectLst/>
                        </a:rPr>
                        <a:t>Aporte obligatorio a saud</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5.800.000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0025">
                <a:tc>
                  <a:txBody>
                    <a:bodyPr/>
                    <a:lstStyle/>
                    <a:p>
                      <a:pPr algn="l" fontAlgn="b"/>
                      <a:r>
                        <a:rPr lang="es-CO" sz="1600" u="none" strike="noStrike">
                          <a:effectLst/>
                        </a:rPr>
                        <a:t>Dependientes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12.234.000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0025">
                <a:tc>
                  <a:txBody>
                    <a:bodyPr/>
                    <a:lstStyle/>
                    <a:p>
                      <a:pPr algn="l" fontAlgn="b"/>
                      <a:r>
                        <a:rPr lang="es-CO" sz="1600" u="none" strike="noStrike">
                          <a:effectLst/>
                        </a:rPr>
                        <a:t>Gastos asociados a los honorarios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24.000.000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0025">
                <a:tc>
                  <a:txBody>
                    <a:bodyPr/>
                    <a:lstStyle/>
                    <a:p>
                      <a:pPr algn="l" fontAlgn="b"/>
                      <a:r>
                        <a:rPr lang="es-CO" sz="1600" u="none" strike="noStrike">
                          <a:effectLst/>
                        </a:rPr>
                        <a:t>Aporte voluntarios a pensión</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8.300.000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0025">
                <a:tc>
                  <a:txBody>
                    <a:bodyPr/>
                    <a:lstStyle/>
                    <a:p>
                      <a:pPr algn="l" fontAlgn="b"/>
                      <a:r>
                        <a:rPr lang="es-CO" sz="1600" u="none" strike="noStrike" dirty="0">
                          <a:effectLst/>
                        </a:rPr>
                        <a:t>Ahorro en cuenta AFC</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9.100.000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0025">
                <a:tc>
                  <a:txBody>
                    <a:bodyPr/>
                    <a:lstStyle/>
                    <a:p>
                      <a:pPr algn="l" fontAlgn="b"/>
                      <a:r>
                        <a:rPr lang="es-CO" sz="1600" u="none" strike="noStrike">
                          <a:effectLst/>
                        </a:rPr>
                        <a:t>Aporte obligatorio a pensión</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5.400.000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0025">
                <a:tc>
                  <a:txBody>
                    <a:bodyPr/>
                    <a:lstStyle/>
                    <a:p>
                      <a:pPr algn="l" fontAlgn="b"/>
                      <a:r>
                        <a:rPr lang="es-CO" sz="1600" u="none" strike="noStrike">
                          <a:effectLst/>
                        </a:rPr>
                        <a:t>Renta exenta del 25%</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18.542.000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0025">
                <a:tc>
                  <a:txBody>
                    <a:bodyPr/>
                    <a:lstStyle/>
                    <a:p>
                      <a:pPr algn="l" fontAlgn="b"/>
                      <a:r>
                        <a:rPr lang="es-CO" sz="1600" b="1" u="none" strike="noStrike" dirty="0">
                          <a:effectLst/>
                        </a:rPr>
                        <a:t>Total deducciones y rentas exentas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101.376.000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0025">
                <a:tc>
                  <a:txBody>
                    <a:bodyPr/>
                    <a:lstStyle/>
                    <a:p>
                      <a:pPr algn="l" fontAlgn="b"/>
                      <a:r>
                        <a:rPr lang="es-CO" sz="1600" u="none" strike="noStrike" dirty="0">
                          <a:effectLst/>
                        </a:rPr>
                        <a:t>Renta líquida gravable</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31.624.000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0025">
                <a:tc>
                  <a:txBody>
                    <a:bodyPr/>
                    <a:lstStyle/>
                    <a:p>
                      <a:pPr algn="l" fontAlgn="b"/>
                      <a:r>
                        <a:rPr lang="es-CO" sz="1600" u="none" strike="noStrike" dirty="0">
                          <a:effectLst/>
                        </a:rPr>
                        <a:t>En UVT</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993</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0025">
                <a:tc>
                  <a:txBody>
                    <a:bodyPr/>
                    <a:lstStyle/>
                    <a:p>
                      <a:pPr algn="l" fontAlgn="b"/>
                      <a:r>
                        <a:rPr lang="es-CO" sz="1600" b="1" u="none" strike="noStrike" dirty="0">
                          <a:effectLst/>
                        </a:rPr>
                        <a:t>Impuesto de renta</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pic>
        <p:nvPicPr>
          <p:cNvPr id="7" name="Imagen 6"/>
          <p:cNvPicPr>
            <a:picLocks noChangeAspect="1"/>
          </p:cNvPicPr>
          <p:nvPr/>
        </p:nvPicPr>
        <p:blipFill>
          <a:blip r:embed="rId2"/>
          <a:stretch>
            <a:fillRect/>
          </a:stretch>
        </p:blipFill>
        <p:spPr>
          <a:xfrm>
            <a:off x="11188900" y="5997037"/>
            <a:ext cx="1003100" cy="901520"/>
          </a:xfrm>
          <a:prstGeom prst="rect">
            <a:avLst/>
          </a:prstGeom>
        </p:spPr>
      </p:pic>
      <p:graphicFrame>
        <p:nvGraphicFramePr>
          <p:cNvPr id="2" name="Tabla 1"/>
          <p:cNvGraphicFramePr>
            <a:graphicFrameLocks noGrp="1"/>
          </p:cNvGraphicFramePr>
          <p:nvPr>
            <p:extLst/>
          </p:nvPr>
        </p:nvGraphicFramePr>
        <p:xfrm>
          <a:off x="231819" y="520032"/>
          <a:ext cx="5512157" cy="5852160"/>
        </p:xfrm>
        <a:graphic>
          <a:graphicData uri="http://schemas.openxmlformats.org/drawingml/2006/table">
            <a:tbl>
              <a:tblPr>
                <a:tableStyleId>{5C22544A-7EE6-4342-B048-85BDC9FD1C3A}</a:tableStyleId>
              </a:tblPr>
              <a:tblGrid>
                <a:gridCol w="4081273">
                  <a:extLst>
                    <a:ext uri="{9D8B030D-6E8A-4147-A177-3AD203B41FA5}">
                      <a16:colId xmlns:a16="http://schemas.microsoft.com/office/drawing/2014/main" val="20000"/>
                    </a:ext>
                  </a:extLst>
                </a:gridCol>
                <a:gridCol w="1430884">
                  <a:extLst>
                    <a:ext uri="{9D8B030D-6E8A-4147-A177-3AD203B41FA5}">
                      <a16:colId xmlns:a16="http://schemas.microsoft.com/office/drawing/2014/main" val="20001"/>
                    </a:ext>
                  </a:extLst>
                </a:gridCol>
              </a:tblGrid>
              <a:tr h="181306">
                <a:tc gridSpan="2">
                  <a:txBody>
                    <a:bodyPr/>
                    <a:lstStyle/>
                    <a:p>
                      <a:pPr algn="ctr" fontAlgn="b"/>
                      <a:r>
                        <a:rPr lang="es-CO" sz="1600" b="1" u="none" strike="noStrike" dirty="0" smtClean="0">
                          <a:effectLst/>
                        </a:rPr>
                        <a:t>SISTEMA</a:t>
                      </a:r>
                      <a:r>
                        <a:rPr lang="es-CO" sz="1600" b="1" u="none" strike="noStrike" baseline="0" dirty="0" smtClean="0">
                          <a:effectLst/>
                        </a:rPr>
                        <a:t> ORDINARIO </a:t>
                      </a:r>
                      <a:r>
                        <a:rPr lang="es-CO" sz="1600" b="1" u="none" strike="noStrike" dirty="0" smtClean="0">
                          <a:effectLst/>
                        </a:rPr>
                        <a:t>LEY </a:t>
                      </a:r>
                      <a:r>
                        <a:rPr lang="es-CO" sz="1600" b="1" u="none" strike="noStrike" dirty="0">
                          <a:effectLst/>
                        </a:rPr>
                        <a:t>1819 DE 2016</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hMerge="1">
                  <a:txBody>
                    <a:bodyPr/>
                    <a:lstStyle/>
                    <a:p>
                      <a:endParaRPr lang="es-CO"/>
                    </a:p>
                  </a:txBody>
                  <a:tcPr/>
                </a:tc>
                <a:extLst>
                  <a:ext uri="{0D108BD9-81ED-4DB2-BD59-A6C34878D82A}">
                    <a16:rowId xmlns:a16="http://schemas.microsoft.com/office/drawing/2014/main" val="10000"/>
                  </a:ext>
                </a:extLst>
              </a:tr>
              <a:tr h="181306">
                <a:tc>
                  <a:txBody>
                    <a:bodyPr/>
                    <a:lstStyle/>
                    <a:p>
                      <a:pPr algn="l" fontAlgn="b"/>
                      <a:r>
                        <a:rPr lang="es-CO" sz="1600" u="none" strike="noStrike">
                          <a:effectLst/>
                        </a:rPr>
                        <a:t>UVT 2017</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31.859</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1306">
                <a:tc>
                  <a:txBody>
                    <a:bodyPr/>
                    <a:lstStyle/>
                    <a:p>
                      <a:pPr algn="l" fontAlgn="b"/>
                      <a:r>
                        <a:rPr lang="es-CO" sz="1600" u="none" strike="noStrike" dirty="0">
                          <a:effectLst/>
                        </a:rPr>
                        <a:t>Ingreso laboral</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a:effectLst/>
                        </a:rPr>
                        <a:t>85.000.000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1306">
                <a:tc>
                  <a:txBody>
                    <a:bodyPr/>
                    <a:lstStyle/>
                    <a:p>
                      <a:pPr algn="l" fontAlgn="b"/>
                      <a:r>
                        <a:rPr lang="es-CO" sz="1600" u="none" strike="noStrike">
                          <a:effectLst/>
                        </a:rPr>
                        <a:t>Honorarios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48.000.000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1306">
                <a:tc>
                  <a:txBody>
                    <a:bodyPr/>
                    <a:lstStyle/>
                    <a:p>
                      <a:pPr algn="l" fontAlgn="b"/>
                      <a:r>
                        <a:rPr lang="es-CO" sz="1600" b="1" u="none" strike="noStrike" dirty="0">
                          <a:effectLst/>
                        </a:rPr>
                        <a:t>Total Ingresos </a:t>
                      </a:r>
                      <a:r>
                        <a:rPr lang="es-CO" sz="1600" b="1" u="none" strike="noStrike" dirty="0" smtClean="0">
                          <a:effectLst/>
                        </a:rPr>
                        <a:t>brutos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133.000.000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1306">
                <a:tc>
                  <a:txBody>
                    <a:bodyPr/>
                    <a:lstStyle/>
                    <a:p>
                      <a:pPr algn="l" fontAlgn="b"/>
                      <a:r>
                        <a:rPr lang="es-CO" sz="1600" b="1" u="none" strike="noStrike">
                          <a:effectLst/>
                        </a:rPr>
                        <a:t>(-) INCRNGO</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b="1" u="none" strike="noStrike" dirty="0">
                          <a:effectLst/>
                        </a:rPr>
                        <a:t> </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1306">
                <a:tc>
                  <a:txBody>
                    <a:bodyPr/>
                    <a:lstStyle/>
                    <a:p>
                      <a:pPr algn="l" fontAlgn="b"/>
                      <a:r>
                        <a:rPr lang="es-CO" sz="1600" u="none" strike="noStrike" dirty="0">
                          <a:effectLst/>
                        </a:rPr>
                        <a:t>Aporte obligatorio a </a:t>
                      </a:r>
                      <a:r>
                        <a:rPr lang="es-CO" sz="1600" u="none" strike="noStrike" dirty="0" smtClean="0">
                          <a:effectLst/>
                        </a:rPr>
                        <a:t>salud</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5.800.000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1306">
                <a:tc>
                  <a:txBody>
                    <a:bodyPr/>
                    <a:lstStyle/>
                    <a:p>
                      <a:pPr algn="l" fontAlgn="b"/>
                      <a:r>
                        <a:rPr lang="es-CO" sz="1600" u="none" strike="noStrike">
                          <a:effectLst/>
                        </a:rPr>
                        <a:t>Aporte obligatorio a pensión</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a:effectLst/>
                        </a:rPr>
                        <a:t>5.400.000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1306">
                <a:tc>
                  <a:txBody>
                    <a:bodyPr/>
                    <a:lstStyle/>
                    <a:p>
                      <a:pPr algn="l" fontAlgn="b"/>
                      <a:r>
                        <a:rPr lang="es-CO" sz="1600" b="1" u="none" strike="noStrike" dirty="0">
                          <a:effectLst/>
                        </a:rPr>
                        <a:t>Total INCRNGO</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11.200.000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1306">
                <a:tc>
                  <a:txBody>
                    <a:bodyPr/>
                    <a:lstStyle/>
                    <a:p>
                      <a:pPr algn="l" fontAlgn="b"/>
                      <a:r>
                        <a:rPr lang="es-CO" sz="1600" b="1" u="none" strike="noStrike" dirty="0">
                          <a:effectLst/>
                        </a:rPr>
                        <a:t>Subtotal 1</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121.800.000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1306">
                <a:tc>
                  <a:txBody>
                    <a:bodyPr/>
                    <a:lstStyle/>
                    <a:p>
                      <a:pPr algn="l" fontAlgn="b"/>
                      <a:r>
                        <a:rPr lang="es-CO" sz="1600" b="1" u="none" strike="noStrike" dirty="0">
                          <a:effectLst/>
                        </a:rPr>
                        <a:t>(-) DEDUCCIONES Y RENTAS </a:t>
                      </a:r>
                      <a:r>
                        <a:rPr lang="es-CO" sz="1600" b="1" u="none" strike="noStrike" dirty="0" smtClean="0">
                          <a:effectLst/>
                        </a:rPr>
                        <a:t>EXENTAS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b="1" u="none" strike="noStrike" dirty="0">
                          <a:effectLst/>
                        </a:rPr>
                        <a:t> </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1306">
                <a:tc>
                  <a:txBody>
                    <a:bodyPr/>
                    <a:lstStyle/>
                    <a:p>
                      <a:pPr algn="l" fontAlgn="b"/>
                      <a:r>
                        <a:rPr lang="es-CO" sz="1600" u="none" strike="noStrike">
                          <a:effectLst/>
                        </a:rPr>
                        <a:t>Int. De vivienda</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14.000.000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1306">
                <a:tc>
                  <a:txBody>
                    <a:bodyPr/>
                    <a:lstStyle/>
                    <a:p>
                      <a:pPr algn="l" fontAlgn="b"/>
                      <a:r>
                        <a:rPr lang="es-CO" sz="1600" u="none" strike="noStrike">
                          <a:effectLst/>
                        </a:rPr>
                        <a:t>Medicina prepagada</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4.000.000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1306">
                <a:tc>
                  <a:txBody>
                    <a:bodyPr/>
                    <a:lstStyle/>
                    <a:p>
                      <a:pPr algn="l" fontAlgn="b"/>
                      <a:r>
                        <a:rPr lang="es-CO" sz="1600" u="none" strike="noStrike" dirty="0">
                          <a:effectLst/>
                        </a:rPr>
                        <a:t>Dependientes</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12.234.000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1306">
                <a:tc>
                  <a:txBody>
                    <a:bodyPr/>
                    <a:lstStyle/>
                    <a:p>
                      <a:pPr algn="l" fontAlgn="b"/>
                      <a:r>
                        <a:rPr lang="es-CO" sz="1600" u="none" strike="noStrike" dirty="0">
                          <a:effectLst/>
                        </a:rPr>
                        <a:t>Gastos asociados a los honorarios</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a:effectLst/>
                        </a:rPr>
                        <a:t>24.000.000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1306">
                <a:tc>
                  <a:txBody>
                    <a:bodyPr/>
                    <a:lstStyle/>
                    <a:p>
                      <a:pPr algn="l" fontAlgn="b"/>
                      <a:r>
                        <a:rPr lang="es-CO" sz="1600" u="none" strike="noStrike" dirty="0">
                          <a:effectLst/>
                        </a:rPr>
                        <a:t>Aporte voluntarios a pensión</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a:effectLst/>
                        </a:rPr>
                        <a:t>8.300.000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1306">
                <a:tc>
                  <a:txBody>
                    <a:bodyPr/>
                    <a:lstStyle/>
                    <a:p>
                      <a:pPr algn="l" fontAlgn="b"/>
                      <a:r>
                        <a:rPr lang="es-CO" sz="1600" u="none" strike="noStrike">
                          <a:effectLst/>
                        </a:rPr>
                        <a:t>Ahorro en cuenta AFC</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dirty="0">
                          <a:effectLst/>
                        </a:rPr>
                        <a:t>9.100.000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81306">
                <a:tc>
                  <a:txBody>
                    <a:bodyPr/>
                    <a:lstStyle/>
                    <a:p>
                      <a:pPr algn="l" fontAlgn="b"/>
                      <a:r>
                        <a:rPr lang="es-CO" sz="1600" u="none" strike="noStrike">
                          <a:effectLst/>
                        </a:rPr>
                        <a:t>Renta exenta del 25%</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u="none" strike="noStrike">
                          <a:effectLst/>
                        </a:rPr>
                        <a:t>18.542.000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81306">
                <a:tc>
                  <a:txBody>
                    <a:bodyPr/>
                    <a:lstStyle/>
                    <a:p>
                      <a:pPr algn="l" fontAlgn="b"/>
                      <a:r>
                        <a:rPr lang="es-CO" sz="1600" b="1" u="none" strike="noStrike">
                          <a:effectLst/>
                        </a:rPr>
                        <a:t>Total deducciones y rentas exentas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90.176.000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81306">
                <a:tc>
                  <a:txBody>
                    <a:bodyPr/>
                    <a:lstStyle/>
                    <a:p>
                      <a:pPr algn="l" fontAlgn="b"/>
                      <a:r>
                        <a:rPr lang="es-CO" sz="1600" b="1" u="none" strike="noStrike">
                          <a:effectLst/>
                        </a:rPr>
                        <a:t>Subtotal 2</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31.624.000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81306">
                <a:tc>
                  <a:txBody>
                    <a:bodyPr/>
                    <a:lstStyle/>
                    <a:p>
                      <a:pPr algn="l" fontAlgn="b"/>
                      <a:r>
                        <a:rPr lang="es-CO" sz="1600" b="1" u="none" strike="noStrike" dirty="0">
                          <a:effectLst/>
                          <a:hlinkClick r:id="" action="ppaction://noaction"/>
                        </a:rPr>
                        <a:t>Límite 40%</a:t>
                      </a:r>
                      <a:r>
                        <a:rPr lang="es-CO" sz="1600" b="1" u="none" strike="noStrike" dirty="0">
                          <a:effectLst/>
                          <a:hlinkClick r:id="rId3" action="ppaction://hlinksldjump"/>
                        </a:rPr>
                        <a:t> </a:t>
                      </a:r>
                      <a:r>
                        <a:rPr lang="es-CO" sz="1600" b="1" u="none" strike="noStrike" dirty="0">
                          <a:effectLst/>
                        </a:rPr>
                        <a:t>máximo </a:t>
                      </a:r>
                      <a:r>
                        <a:rPr lang="es-CO" sz="1600" b="1" u="none" strike="noStrike" dirty="0" smtClean="0">
                          <a:effectLst/>
                        </a:rPr>
                        <a:t>5.040 </a:t>
                      </a:r>
                      <a:r>
                        <a:rPr lang="es-CO" sz="1600" b="1" u="none" strike="noStrike" dirty="0">
                          <a:effectLst/>
                        </a:rPr>
                        <a:t>UVT</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48.720.000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181306">
                <a:tc>
                  <a:txBody>
                    <a:bodyPr/>
                    <a:lstStyle/>
                    <a:p>
                      <a:pPr algn="l" fontAlgn="b"/>
                      <a:r>
                        <a:rPr lang="es-CO" sz="1600" b="1" u="none" strike="noStrike">
                          <a:effectLst/>
                        </a:rPr>
                        <a:t>Renta líquida gravable</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73.080.000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81306">
                <a:tc>
                  <a:txBody>
                    <a:bodyPr/>
                    <a:lstStyle/>
                    <a:p>
                      <a:pPr algn="l" fontAlgn="b"/>
                      <a:r>
                        <a:rPr lang="es-CO" sz="1600" b="1" u="none" strike="noStrike">
                          <a:effectLst/>
                        </a:rPr>
                        <a:t>En UVT</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2.294</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181306">
                <a:tc>
                  <a:txBody>
                    <a:bodyPr/>
                    <a:lstStyle/>
                    <a:p>
                      <a:pPr algn="l" fontAlgn="b"/>
                      <a:r>
                        <a:rPr lang="es-CO" sz="1600" b="1" u="none" strike="noStrike">
                          <a:effectLst/>
                        </a:rPr>
                        <a:t>Impuesto de renta</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8.993.000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9854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438658" y="12694"/>
            <a:ext cx="5254579" cy="26353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ES" sz="2400" b="1" dirty="0" smtClean="0">
                <a:solidFill>
                  <a:srgbClr val="C00000"/>
                </a:solidFill>
                <a:effectLst>
                  <a:outerShdw blurRad="38100" dist="38100" dir="2700000" algn="tl">
                    <a:srgbClr val="000000">
                      <a:alpha val="43137"/>
                    </a:srgbClr>
                  </a:outerShdw>
                </a:effectLst>
              </a:rPr>
              <a:t>Rentas no laborales y de capital</a:t>
            </a:r>
            <a:endParaRPr lang="es-CO" sz="2400" b="1" dirty="0" smtClean="0">
              <a:solidFill>
                <a:srgbClr val="C00000"/>
              </a:solidFill>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nvPr>
        </p:nvGraphicFramePr>
        <p:xfrm>
          <a:off x="6761409" y="399242"/>
          <a:ext cx="5293216" cy="3413760"/>
        </p:xfrm>
        <a:graphic>
          <a:graphicData uri="http://schemas.openxmlformats.org/drawingml/2006/table">
            <a:tbl>
              <a:tblPr>
                <a:tableStyleId>{5C22544A-7EE6-4342-B048-85BDC9FD1C3A}</a:tableStyleId>
              </a:tblPr>
              <a:tblGrid>
                <a:gridCol w="3175930">
                  <a:extLst>
                    <a:ext uri="{9D8B030D-6E8A-4147-A177-3AD203B41FA5}">
                      <a16:colId xmlns:a16="http://schemas.microsoft.com/office/drawing/2014/main" val="20000"/>
                    </a:ext>
                  </a:extLst>
                </a:gridCol>
                <a:gridCol w="1058643">
                  <a:extLst>
                    <a:ext uri="{9D8B030D-6E8A-4147-A177-3AD203B41FA5}">
                      <a16:colId xmlns:a16="http://schemas.microsoft.com/office/drawing/2014/main" val="20001"/>
                    </a:ext>
                  </a:extLst>
                </a:gridCol>
                <a:gridCol w="1058643">
                  <a:extLst>
                    <a:ext uri="{9D8B030D-6E8A-4147-A177-3AD203B41FA5}">
                      <a16:colId xmlns:a16="http://schemas.microsoft.com/office/drawing/2014/main" val="20002"/>
                    </a:ext>
                  </a:extLst>
                </a:gridCol>
              </a:tblGrid>
              <a:tr h="200025">
                <a:tc gridSpan="3">
                  <a:txBody>
                    <a:bodyPr/>
                    <a:lstStyle/>
                    <a:p>
                      <a:pPr algn="ctr" fontAlgn="b"/>
                      <a:r>
                        <a:rPr lang="es-CO" sz="1600" b="1" u="none" strike="noStrike" dirty="0" smtClean="0">
                          <a:effectLst/>
                        </a:rPr>
                        <a:t>Renta</a:t>
                      </a:r>
                      <a:r>
                        <a:rPr lang="es-CO" sz="1600" b="1" u="none" strike="noStrike" baseline="0" dirty="0" smtClean="0">
                          <a:effectLst/>
                        </a:rPr>
                        <a:t> cedular de capital</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00025">
                <a:tc gridSpan="2">
                  <a:txBody>
                    <a:bodyPr/>
                    <a:lstStyle/>
                    <a:p>
                      <a:pPr algn="l" fontAlgn="b"/>
                      <a:r>
                        <a:rPr lang="es-CO" sz="1600" u="none" strike="noStrike">
                          <a:effectLst/>
                        </a:rPr>
                        <a:t>UVT 2017</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31.859</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0025">
                <a:tc gridSpan="2">
                  <a:txBody>
                    <a:bodyPr/>
                    <a:lstStyle/>
                    <a:p>
                      <a:pPr algn="l" fontAlgn="b"/>
                      <a:r>
                        <a:rPr lang="es-CO" sz="1600" u="none" strike="noStrike">
                          <a:effectLst/>
                        </a:rPr>
                        <a:t>Arredamientos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45.000.000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0025">
                <a:tc gridSpan="2">
                  <a:txBody>
                    <a:bodyPr/>
                    <a:lstStyle/>
                    <a:p>
                      <a:pPr algn="l" fontAlgn="b"/>
                      <a:r>
                        <a:rPr lang="es-CO" sz="1600" u="none" strike="noStrike" dirty="0">
                          <a:effectLst/>
                        </a:rPr>
                        <a:t>Rendimientos financieros</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8.400.000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0025">
                <a:tc gridSpan="2">
                  <a:txBody>
                    <a:bodyPr/>
                    <a:lstStyle/>
                    <a:p>
                      <a:pPr algn="l" fontAlgn="b"/>
                      <a:r>
                        <a:rPr lang="es-CO" sz="1600" b="1" u="none" strike="noStrike">
                          <a:effectLst/>
                        </a:rPr>
                        <a:t>Total Ingresos netos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b="1" u="none" strike="noStrike" dirty="0">
                          <a:effectLst/>
                        </a:rPr>
                        <a:t>53.400.000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0025">
                <a:tc gridSpan="2">
                  <a:txBody>
                    <a:bodyPr/>
                    <a:lstStyle/>
                    <a:p>
                      <a:pPr algn="l" fontAlgn="b"/>
                      <a:r>
                        <a:rPr lang="es-CO" sz="1600" u="none" strike="noStrike">
                          <a:effectLst/>
                        </a:rPr>
                        <a:t>(-) INCRNGO</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l" fontAlgn="b"/>
                      <a:r>
                        <a:rPr lang="es-CO" sz="1600" u="none" strike="noStrike">
                          <a:effectLst/>
                        </a:rPr>
                        <a:t> </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0025">
                <a:tc gridSpan="2">
                  <a:txBody>
                    <a:bodyPr/>
                    <a:lstStyle/>
                    <a:p>
                      <a:pPr algn="l" fontAlgn="b"/>
                      <a:r>
                        <a:rPr lang="es-CO" sz="1600" u="none" strike="noStrike">
                          <a:effectLst/>
                        </a:rPr>
                        <a:t>Aporte obligatorio a saud</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0025">
                <a:tc gridSpan="2">
                  <a:txBody>
                    <a:bodyPr/>
                    <a:lstStyle/>
                    <a:p>
                      <a:pPr algn="l" fontAlgn="b"/>
                      <a:r>
                        <a:rPr lang="es-CO" sz="1600" u="none" strike="noStrike">
                          <a:effectLst/>
                        </a:rPr>
                        <a:t>Aporte obligatorio a pensión</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0025">
                <a:tc gridSpan="2">
                  <a:txBody>
                    <a:bodyPr/>
                    <a:lstStyle/>
                    <a:p>
                      <a:pPr algn="l" fontAlgn="b"/>
                      <a:r>
                        <a:rPr lang="es-CO" sz="1600" b="1" u="none" strike="noStrike">
                          <a:effectLst/>
                        </a:rPr>
                        <a:t>Total INCRNGO</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b="1" u="none" strike="noStrike" dirty="0">
                          <a:effectLst/>
                        </a:rPr>
                        <a:t>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0025">
                <a:tc gridSpan="2">
                  <a:txBody>
                    <a:bodyPr/>
                    <a:lstStyle/>
                    <a:p>
                      <a:pPr algn="l" fontAlgn="b"/>
                      <a:r>
                        <a:rPr lang="es-CO" sz="1600" b="1" u="none" strike="noStrike">
                          <a:effectLst/>
                        </a:rPr>
                        <a:t>Subtotal 1</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b="1" u="none" strike="noStrike" dirty="0">
                          <a:effectLst/>
                        </a:rPr>
                        <a:t>53.400.000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0025">
                <a:tc gridSpan="2">
                  <a:txBody>
                    <a:bodyPr/>
                    <a:lstStyle/>
                    <a:p>
                      <a:pPr algn="l" fontAlgn="b"/>
                      <a:r>
                        <a:rPr lang="es-CO" sz="1600" b="1" u="none" strike="noStrike">
                          <a:effectLst/>
                        </a:rPr>
                        <a:t>(-) DEDUCCIONES Y RENTAS EXETAS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l" fontAlgn="b"/>
                      <a:r>
                        <a:rPr lang="es-CO" sz="1600" b="1" u="none" strike="noStrike" dirty="0">
                          <a:effectLst/>
                        </a:rPr>
                        <a:t> </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0025">
                <a:tc gridSpan="2">
                  <a:txBody>
                    <a:bodyPr/>
                    <a:lstStyle/>
                    <a:p>
                      <a:pPr algn="l" fontAlgn="b"/>
                      <a:r>
                        <a:rPr lang="es-CO" sz="1600" u="none" strike="noStrike">
                          <a:effectLst/>
                        </a:rPr>
                        <a:t>Gastos asociados a los arrendamientos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18.000.000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0025">
                <a:tc>
                  <a:txBody>
                    <a:bodyPr/>
                    <a:lstStyle/>
                    <a:p>
                      <a:pPr algn="l" fontAlgn="b"/>
                      <a:r>
                        <a:rPr lang="es-CO" sz="1600" b="1" u="none" strike="noStrike">
                          <a:effectLst/>
                        </a:rPr>
                        <a:t>Total deducciones y rentas exentas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a:effectLst/>
                        </a:rPr>
                        <a:t>18.000.000</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5.340.000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0025">
                <a:tc gridSpan="2">
                  <a:txBody>
                    <a:bodyPr/>
                    <a:lstStyle/>
                    <a:p>
                      <a:pPr algn="l" fontAlgn="b"/>
                      <a:r>
                        <a:rPr lang="es-CO" sz="1600" b="1" u="none" strike="noStrike">
                          <a:effectLst/>
                        </a:rPr>
                        <a:t>Renta liquída cedular rentas de capital</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b="1" u="none" strike="noStrike" dirty="0">
                          <a:effectLst/>
                        </a:rPr>
                        <a:t>48.060.000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8" name="Llamada rectangular 7"/>
          <p:cNvSpPr/>
          <p:nvPr/>
        </p:nvSpPr>
        <p:spPr>
          <a:xfrm rot="20418959">
            <a:off x="7087101" y="4681372"/>
            <a:ext cx="5001617" cy="907552"/>
          </a:xfrm>
          <a:prstGeom prst="wedgeRectCallout">
            <a:avLst>
              <a:gd name="adj1" fmla="val -23381"/>
              <a:gd name="adj2" fmla="val 48586"/>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O" sz="1400" b="1" baseline="0" dirty="0">
                <a:solidFill>
                  <a:srgbClr val="C00000"/>
                </a:solidFill>
              </a:rPr>
              <a:t>Las sumatoria de las deducciones y rentas exentas tanto para las rentas de capital y no laborales no pueden </a:t>
            </a:r>
            <a:r>
              <a:rPr lang="es-CO" sz="1400" b="1" baseline="0" dirty="0" smtClean="0">
                <a:solidFill>
                  <a:srgbClr val="C00000"/>
                </a:solidFill>
              </a:rPr>
              <a:t>exceder </a:t>
            </a:r>
            <a:r>
              <a:rPr lang="es-CO" sz="1400" b="1" baseline="0" dirty="0">
                <a:solidFill>
                  <a:srgbClr val="C00000"/>
                </a:solidFill>
              </a:rPr>
              <a:t>el 10% del total ingresos menos </a:t>
            </a:r>
            <a:r>
              <a:rPr lang="es-CO" sz="1400" b="1" baseline="0" dirty="0" smtClean="0">
                <a:solidFill>
                  <a:srgbClr val="C00000"/>
                </a:solidFill>
              </a:rPr>
              <a:t>INCRNGO,</a:t>
            </a:r>
            <a:r>
              <a:rPr lang="es-CO" sz="1400" b="1" dirty="0" smtClean="0">
                <a:solidFill>
                  <a:srgbClr val="C00000"/>
                </a:solidFill>
              </a:rPr>
              <a:t> costos </a:t>
            </a:r>
            <a:r>
              <a:rPr lang="es-CO" sz="1400" b="1" baseline="0" dirty="0" smtClean="0">
                <a:solidFill>
                  <a:srgbClr val="C00000"/>
                </a:solidFill>
              </a:rPr>
              <a:t>y </a:t>
            </a:r>
            <a:r>
              <a:rPr lang="es-CO" sz="1400" b="1" baseline="0" dirty="0">
                <a:solidFill>
                  <a:srgbClr val="C00000"/>
                </a:solidFill>
              </a:rPr>
              <a:t>máximo 1.000 UVT 31.859.000</a:t>
            </a:r>
            <a:endParaRPr lang="es-CO" sz="1400" b="1" dirty="0">
              <a:solidFill>
                <a:srgbClr val="C00000"/>
              </a:solidFill>
            </a:endParaRPr>
          </a:p>
        </p:txBody>
      </p:sp>
      <p:sp>
        <p:nvSpPr>
          <p:cNvPr id="9" name="Sol 8">
            <a:hlinkClick r:id="rId2" action="ppaction://hlinksldjump"/>
          </p:cNvPr>
          <p:cNvSpPr/>
          <p:nvPr/>
        </p:nvSpPr>
        <p:spPr>
          <a:xfrm>
            <a:off x="4502776" y="6171596"/>
            <a:ext cx="409575" cy="3524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74" name="Picture 2" descr="gifs animados infantiles tristes gratis ms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3867149"/>
            <a:ext cx="1047750" cy="1047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p:cNvGraphicFramePr>
            <a:graphicFrameLocks noGrp="1"/>
          </p:cNvGraphicFramePr>
          <p:nvPr>
            <p:extLst/>
          </p:nvPr>
        </p:nvGraphicFramePr>
        <p:xfrm>
          <a:off x="113496" y="5089568"/>
          <a:ext cx="6403214" cy="975360"/>
        </p:xfrm>
        <a:graphic>
          <a:graphicData uri="http://schemas.openxmlformats.org/drawingml/2006/table">
            <a:tbl>
              <a:tblPr>
                <a:tableStyleId>{5C22544A-7EE6-4342-B048-85BDC9FD1C3A}</a:tableStyleId>
              </a:tblPr>
              <a:tblGrid>
                <a:gridCol w="5205479">
                  <a:extLst>
                    <a:ext uri="{9D8B030D-6E8A-4147-A177-3AD203B41FA5}">
                      <a16:colId xmlns:a16="http://schemas.microsoft.com/office/drawing/2014/main" val="20000"/>
                    </a:ext>
                  </a:extLst>
                </a:gridCol>
                <a:gridCol w="1197735">
                  <a:extLst>
                    <a:ext uri="{9D8B030D-6E8A-4147-A177-3AD203B41FA5}">
                      <a16:colId xmlns:a16="http://schemas.microsoft.com/office/drawing/2014/main" val="20001"/>
                    </a:ext>
                  </a:extLst>
                </a:gridCol>
              </a:tblGrid>
              <a:tr h="200025">
                <a:tc>
                  <a:txBody>
                    <a:bodyPr/>
                    <a:lstStyle/>
                    <a:p>
                      <a:pPr algn="l" fontAlgn="b"/>
                      <a:r>
                        <a:rPr lang="es-CO" sz="1600" b="1" u="none" strike="noStrike" dirty="0">
                          <a:effectLst/>
                          <a:latin typeface="+mn-lt"/>
                          <a:cs typeface="Arial" panose="020B0604020202020204" pitchFamily="34" charset="0"/>
                        </a:rPr>
                        <a:t>Renta liquida No laboral y de Capital</a:t>
                      </a:r>
                      <a:endParaRPr lang="es-CO" sz="16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600" b="1" u="none" strike="noStrike" dirty="0" smtClean="0">
                          <a:effectLst/>
                          <a:latin typeface="+mn-lt"/>
                          <a:cs typeface="Arial" panose="020B0604020202020204" pitchFamily="34" charset="0"/>
                        </a:rPr>
                        <a:t>188.516.000</a:t>
                      </a:r>
                      <a:endParaRPr lang="es-CO" sz="16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0025">
                <a:tc>
                  <a:txBody>
                    <a:bodyPr/>
                    <a:lstStyle/>
                    <a:p>
                      <a:pPr algn="l" fontAlgn="b"/>
                      <a:r>
                        <a:rPr lang="es-CO" sz="1600" b="1" u="none" strike="noStrike" dirty="0">
                          <a:effectLst/>
                          <a:latin typeface="+mn-lt"/>
                          <a:cs typeface="Arial" panose="020B0604020202020204" pitchFamily="34" charset="0"/>
                        </a:rPr>
                        <a:t>En UVT</a:t>
                      </a:r>
                      <a:endParaRPr lang="es-CO" sz="16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600" b="1" u="none" strike="noStrike" dirty="0">
                          <a:effectLst/>
                          <a:latin typeface="+mn-lt"/>
                          <a:cs typeface="Arial" panose="020B0604020202020204" pitchFamily="34" charset="0"/>
                        </a:rPr>
                        <a:t>5.917</a:t>
                      </a:r>
                      <a:endParaRPr lang="es-CO" sz="16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l" fontAlgn="b"/>
                      <a:r>
                        <a:rPr lang="es-CO" sz="1600" b="1" u="none" strike="noStrike">
                          <a:effectLst/>
                          <a:latin typeface="+mn-lt"/>
                          <a:cs typeface="Arial" panose="020B0604020202020204" pitchFamily="34" charset="0"/>
                        </a:rPr>
                        <a:t>Impuesto de Renta</a:t>
                      </a:r>
                      <a:endParaRPr lang="es-CO" sz="1600" b="1" i="0" u="none" strike="noStrike">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600" b="1" u="none" strike="noStrike" dirty="0">
                          <a:effectLst/>
                          <a:latin typeface="+mn-lt"/>
                          <a:cs typeface="Arial" panose="020B0604020202020204" pitchFamily="34" charset="0"/>
                        </a:rPr>
                        <a:t>49.095.000</a:t>
                      </a:r>
                      <a:endParaRPr lang="es-CO" sz="16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l" fontAlgn="b"/>
                      <a:r>
                        <a:rPr lang="es-CO" sz="1600" b="1" u="none" strike="noStrike">
                          <a:effectLst/>
                          <a:latin typeface="+mn-lt"/>
                          <a:cs typeface="Arial" panose="020B0604020202020204" pitchFamily="34" charset="0"/>
                        </a:rPr>
                        <a:t>% del impuesto sobre los ingresos</a:t>
                      </a:r>
                      <a:endParaRPr lang="es-CO" sz="1600" b="1" i="0" u="none" strike="noStrike">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1" u="none" strike="noStrike" dirty="0">
                          <a:effectLst/>
                          <a:latin typeface="+mn-lt"/>
                          <a:cs typeface="Arial" panose="020B0604020202020204" pitchFamily="34" charset="0"/>
                        </a:rPr>
                        <a:t>21%</a:t>
                      </a:r>
                      <a:endParaRPr lang="es-CO" sz="16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1" name="Imagen 10"/>
          <p:cNvPicPr>
            <a:picLocks noChangeAspect="1"/>
          </p:cNvPicPr>
          <p:nvPr/>
        </p:nvPicPr>
        <p:blipFill>
          <a:blip r:embed="rId4"/>
          <a:stretch>
            <a:fillRect/>
          </a:stretch>
        </p:blipFill>
        <p:spPr>
          <a:xfrm>
            <a:off x="11200419" y="5982238"/>
            <a:ext cx="1003100" cy="901520"/>
          </a:xfrm>
          <a:prstGeom prst="rect">
            <a:avLst/>
          </a:prstGeom>
        </p:spPr>
      </p:pic>
      <p:graphicFrame>
        <p:nvGraphicFramePr>
          <p:cNvPr id="6" name="Tabla 5"/>
          <p:cNvGraphicFramePr>
            <a:graphicFrameLocks noGrp="1"/>
          </p:cNvGraphicFramePr>
          <p:nvPr>
            <p:extLst/>
          </p:nvPr>
        </p:nvGraphicFramePr>
        <p:xfrm>
          <a:off x="128789" y="401453"/>
          <a:ext cx="6375042" cy="4632960"/>
        </p:xfrm>
        <a:graphic>
          <a:graphicData uri="http://schemas.openxmlformats.org/drawingml/2006/table">
            <a:tbl>
              <a:tblPr>
                <a:tableStyleId>{5C22544A-7EE6-4342-B048-85BDC9FD1C3A}</a:tableStyleId>
              </a:tblPr>
              <a:tblGrid>
                <a:gridCol w="3663971">
                  <a:extLst>
                    <a:ext uri="{9D8B030D-6E8A-4147-A177-3AD203B41FA5}">
                      <a16:colId xmlns:a16="http://schemas.microsoft.com/office/drawing/2014/main" val="20000"/>
                    </a:ext>
                  </a:extLst>
                </a:gridCol>
                <a:gridCol w="1530010">
                  <a:extLst>
                    <a:ext uri="{9D8B030D-6E8A-4147-A177-3AD203B41FA5}">
                      <a16:colId xmlns:a16="http://schemas.microsoft.com/office/drawing/2014/main" val="20001"/>
                    </a:ext>
                  </a:extLst>
                </a:gridCol>
                <a:gridCol w="1181061">
                  <a:extLst>
                    <a:ext uri="{9D8B030D-6E8A-4147-A177-3AD203B41FA5}">
                      <a16:colId xmlns:a16="http://schemas.microsoft.com/office/drawing/2014/main" val="20002"/>
                    </a:ext>
                  </a:extLst>
                </a:gridCol>
              </a:tblGrid>
              <a:tr h="200025">
                <a:tc gridSpan="3">
                  <a:txBody>
                    <a:bodyPr/>
                    <a:lstStyle/>
                    <a:p>
                      <a:pPr algn="ctr" fontAlgn="b"/>
                      <a:r>
                        <a:rPr lang="es-CO" sz="1600" b="1" u="none" strike="noStrike" dirty="0">
                          <a:effectLst/>
                        </a:rPr>
                        <a:t>Renta cedular no laborales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00025">
                <a:tc gridSpan="2">
                  <a:txBody>
                    <a:bodyPr/>
                    <a:lstStyle/>
                    <a:p>
                      <a:pPr algn="l" fontAlgn="b"/>
                      <a:r>
                        <a:rPr lang="es-CO" sz="1600" u="none" strike="noStrike">
                          <a:effectLst/>
                        </a:rPr>
                        <a:t>UVT 2017</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31.859</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0025">
                <a:tc gridSpan="2">
                  <a:txBody>
                    <a:bodyPr/>
                    <a:lstStyle/>
                    <a:p>
                      <a:pPr algn="l" fontAlgn="b"/>
                      <a:r>
                        <a:rPr lang="es-CO" sz="1600" u="none" strike="noStrike">
                          <a:effectLst/>
                        </a:rPr>
                        <a:t>Honorarios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180.000.000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0025">
                <a:tc gridSpan="2">
                  <a:txBody>
                    <a:bodyPr/>
                    <a:lstStyle/>
                    <a:p>
                      <a:pPr algn="l" fontAlgn="b"/>
                      <a:r>
                        <a:rPr lang="es-CO" sz="1600" b="1" u="none" strike="noStrike" dirty="0">
                          <a:effectLst/>
                        </a:rPr>
                        <a:t>Total Ingresos netos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b="1" u="none" strike="noStrike" dirty="0">
                          <a:effectLst/>
                        </a:rPr>
                        <a:t>180.000.000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0025">
                <a:tc gridSpan="2">
                  <a:txBody>
                    <a:bodyPr/>
                    <a:lstStyle/>
                    <a:p>
                      <a:pPr algn="l" fontAlgn="b"/>
                      <a:r>
                        <a:rPr lang="es-CO" sz="1600" u="none" strike="noStrike" dirty="0">
                          <a:effectLst/>
                        </a:rPr>
                        <a:t>(-) INCRNGO</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l" fontAlgn="b"/>
                      <a:r>
                        <a:rPr lang="es-CO" sz="1600" u="none" strike="noStrike">
                          <a:effectLst/>
                        </a:rPr>
                        <a:t> </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0025">
                <a:tc gridSpan="2">
                  <a:txBody>
                    <a:bodyPr/>
                    <a:lstStyle/>
                    <a:p>
                      <a:pPr algn="l" fontAlgn="b"/>
                      <a:r>
                        <a:rPr lang="es-CO" sz="1600" u="none" strike="noStrike">
                          <a:effectLst/>
                        </a:rPr>
                        <a:t>Aporte obligatorio a saud</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9.000.000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0025">
                <a:tc gridSpan="2">
                  <a:txBody>
                    <a:bodyPr/>
                    <a:lstStyle/>
                    <a:p>
                      <a:pPr algn="l" fontAlgn="b"/>
                      <a:r>
                        <a:rPr lang="es-CO" sz="1600" u="none" strike="noStrike">
                          <a:effectLst/>
                        </a:rPr>
                        <a:t>Aporte obligatorio a pensión</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a:effectLst/>
                        </a:rPr>
                        <a:t>14.938.000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0025">
                <a:tc gridSpan="2">
                  <a:txBody>
                    <a:bodyPr/>
                    <a:lstStyle/>
                    <a:p>
                      <a:pPr algn="l" fontAlgn="b"/>
                      <a:r>
                        <a:rPr lang="es-CO" sz="1600" b="1" u="none" strike="noStrike">
                          <a:effectLst/>
                        </a:rPr>
                        <a:t>Total INCRNGO</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b="1" u="none" strike="noStrike" dirty="0">
                          <a:effectLst/>
                        </a:rPr>
                        <a:t>23.938.000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0025">
                <a:tc gridSpan="2">
                  <a:txBody>
                    <a:bodyPr/>
                    <a:lstStyle/>
                    <a:p>
                      <a:pPr algn="l" fontAlgn="b"/>
                      <a:r>
                        <a:rPr lang="es-CO" sz="1600" b="1" u="none" strike="noStrike" dirty="0">
                          <a:effectLst/>
                        </a:rPr>
                        <a:t>Subtotal 1</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b="1" u="none" strike="noStrike" dirty="0">
                          <a:effectLst/>
                        </a:rPr>
                        <a:t>156.062.000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0025">
                <a:tc gridSpan="2">
                  <a:txBody>
                    <a:bodyPr/>
                    <a:lstStyle/>
                    <a:p>
                      <a:pPr algn="l" fontAlgn="b"/>
                      <a:r>
                        <a:rPr lang="es-CO" sz="1600" b="1" u="none" strike="noStrike">
                          <a:effectLst/>
                        </a:rPr>
                        <a:t>(-) DEDUCCIONES Y RENTAS EXETAS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l" fontAlgn="b"/>
                      <a:r>
                        <a:rPr lang="es-CO" sz="1600" b="1" u="none" strike="noStrike" dirty="0">
                          <a:effectLst/>
                        </a:rPr>
                        <a:t> </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0025">
                <a:tc gridSpan="2">
                  <a:txBody>
                    <a:bodyPr/>
                    <a:lstStyle/>
                    <a:p>
                      <a:pPr algn="l" fontAlgn="b"/>
                      <a:r>
                        <a:rPr lang="es-CO" sz="1600" u="none" strike="noStrike">
                          <a:effectLst/>
                        </a:rPr>
                        <a:t>Int. De vivienda</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19.000.000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0025">
                <a:tc gridSpan="2">
                  <a:txBody>
                    <a:bodyPr/>
                    <a:lstStyle/>
                    <a:p>
                      <a:pPr algn="l" fontAlgn="b"/>
                      <a:r>
                        <a:rPr lang="es-CO" sz="1600" u="none" strike="noStrike">
                          <a:effectLst/>
                        </a:rPr>
                        <a:t>Medicina prepagada</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0025">
                <a:tc gridSpan="2">
                  <a:txBody>
                    <a:bodyPr/>
                    <a:lstStyle/>
                    <a:p>
                      <a:pPr algn="l" fontAlgn="b"/>
                      <a:r>
                        <a:rPr lang="es-CO" sz="1600" u="none" strike="noStrike" dirty="0">
                          <a:effectLst/>
                        </a:rPr>
                        <a:t>Dependientes</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0025">
                <a:tc gridSpan="2">
                  <a:txBody>
                    <a:bodyPr/>
                    <a:lstStyle/>
                    <a:p>
                      <a:pPr algn="l" fontAlgn="b"/>
                      <a:r>
                        <a:rPr lang="es-CO" sz="1600" u="none" strike="noStrike" dirty="0">
                          <a:effectLst/>
                        </a:rPr>
                        <a:t>Gastos asociados a los honorarios</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a:effectLst/>
                        </a:rPr>
                        <a:t>90.000.000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0025">
                <a:tc gridSpan="2">
                  <a:txBody>
                    <a:bodyPr/>
                    <a:lstStyle/>
                    <a:p>
                      <a:pPr algn="l" fontAlgn="b"/>
                      <a:r>
                        <a:rPr lang="es-CO" sz="1600" u="none" strike="noStrike">
                          <a:effectLst/>
                        </a:rPr>
                        <a:t>Aporte voluntarios a pensión</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10.000.000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0025">
                <a:tc gridSpan="2">
                  <a:txBody>
                    <a:bodyPr/>
                    <a:lstStyle/>
                    <a:p>
                      <a:pPr algn="l" fontAlgn="b"/>
                      <a:r>
                        <a:rPr lang="es-CO" sz="1600" u="none" strike="noStrike">
                          <a:effectLst/>
                        </a:rPr>
                        <a:t>Ahorro en cuenta AFC</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20.000.000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0025">
                <a:tc gridSpan="2">
                  <a:txBody>
                    <a:bodyPr/>
                    <a:lstStyle/>
                    <a:p>
                      <a:pPr algn="l" fontAlgn="b"/>
                      <a:r>
                        <a:rPr lang="es-CO" sz="1600" u="none" strike="noStrike">
                          <a:effectLst/>
                        </a:rPr>
                        <a:t>Renta exenta del 25%</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0025">
                <a:tc>
                  <a:txBody>
                    <a:bodyPr/>
                    <a:lstStyle/>
                    <a:p>
                      <a:pPr algn="l" fontAlgn="b"/>
                      <a:r>
                        <a:rPr lang="es-CO" sz="1600" b="1" u="none" strike="noStrike" dirty="0">
                          <a:effectLst/>
                        </a:rPr>
                        <a:t>Total deducciones y rentas </a:t>
                      </a:r>
                      <a:r>
                        <a:rPr lang="es-CO" sz="1600" b="1" u="none" strike="noStrike" dirty="0" smtClean="0">
                          <a:effectLst/>
                        </a:rPr>
                        <a:t>exentas </a:t>
                      </a:r>
                      <a:r>
                        <a:rPr lang="es-CO" sz="1600" b="1" u="none" strike="noStrike" dirty="0" smtClean="0">
                          <a:effectLst/>
                          <a:hlinkClick r:id="" action="ppaction://noaction"/>
                        </a:rPr>
                        <a:t>(</a:t>
                      </a:r>
                      <a:r>
                        <a:rPr lang="es-CO" sz="1600" b="1" u="none" strike="noStrike" dirty="0" err="1" smtClean="0">
                          <a:effectLst/>
                          <a:hlinkClick r:id="" action="ppaction://noaction"/>
                        </a:rPr>
                        <a:t>límit</a:t>
                      </a:r>
                      <a:r>
                        <a:rPr lang="es-CO" sz="1600" b="1" u="none" strike="noStrike" dirty="0" smtClean="0">
                          <a:effectLst/>
                          <a:hlinkClick r:id="" action="ppaction://noaction"/>
                        </a:rPr>
                        <a:t>.)</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a:effectLst/>
                        </a:rPr>
                        <a:t>139.000.000</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15.606.200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0025">
                <a:tc>
                  <a:txBody>
                    <a:bodyPr/>
                    <a:lstStyle/>
                    <a:p>
                      <a:pPr algn="l" fontAlgn="b"/>
                      <a:r>
                        <a:rPr lang="es-CO" sz="1600" b="1" u="none" strike="noStrike">
                          <a:effectLst/>
                        </a:rPr>
                        <a:t>Renta liquída cedular rentas no laborales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b="1" u="none" strike="noStrike">
                          <a:effectLst/>
                        </a:rPr>
                        <a:t> </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600" b="1" u="none" strike="noStrike" dirty="0">
                          <a:effectLst/>
                        </a:rPr>
                        <a:t>140.455.800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8182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wipe(down)">
                                      <p:cBhvr>
                                        <p:cTn id="4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309868" y="12694"/>
            <a:ext cx="5706538" cy="2448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ES" sz="2400" b="1" dirty="0" smtClean="0">
                <a:solidFill>
                  <a:srgbClr val="C00000"/>
                </a:solidFill>
                <a:effectLst>
                  <a:outerShdw blurRad="38100" dist="38100" dir="2700000" algn="tl">
                    <a:srgbClr val="000000">
                      <a:alpha val="43137"/>
                    </a:srgbClr>
                  </a:outerShdw>
                </a:effectLst>
              </a:rPr>
              <a:t>Rentas de Pensión, no laborales y de capital</a:t>
            </a:r>
            <a:endParaRPr lang="es-CO" sz="2400" b="1" dirty="0" smtClean="0">
              <a:solidFill>
                <a:srgbClr val="C00000"/>
              </a:solidFill>
              <a:effectLst>
                <a:outerShdw blurRad="38100" dist="38100" dir="2700000" algn="tl">
                  <a:srgbClr val="000000">
                    <a:alpha val="43137"/>
                  </a:srgbClr>
                </a:outerShdw>
              </a:effectLst>
            </a:endParaRPr>
          </a:p>
        </p:txBody>
      </p:sp>
      <p:graphicFrame>
        <p:nvGraphicFramePr>
          <p:cNvPr id="5" name="Tabla 4"/>
          <p:cNvGraphicFramePr>
            <a:graphicFrameLocks noGrp="1"/>
          </p:cNvGraphicFramePr>
          <p:nvPr>
            <p:extLst/>
          </p:nvPr>
        </p:nvGraphicFramePr>
        <p:xfrm>
          <a:off x="3669603" y="352604"/>
          <a:ext cx="4109235" cy="5120640"/>
        </p:xfrm>
        <a:graphic>
          <a:graphicData uri="http://schemas.openxmlformats.org/drawingml/2006/table">
            <a:tbl>
              <a:tblPr>
                <a:tableStyleId>{5C22544A-7EE6-4342-B048-85BDC9FD1C3A}</a:tableStyleId>
              </a:tblPr>
              <a:tblGrid>
                <a:gridCol w="3143320">
                  <a:extLst>
                    <a:ext uri="{9D8B030D-6E8A-4147-A177-3AD203B41FA5}">
                      <a16:colId xmlns:a16="http://schemas.microsoft.com/office/drawing/2014/main" val="20000"/>
                    </a:ext>
                  </a:extLst>
                </a:gridCol>
                <a:gridCol w="965915">
                  <a:extLst>
                    <a:ext uri="{9D8B030D-6E8A-4147-A177-3AD203B41FA5}">
                      <a16:colId xmlns:a16="http://schemas.microsoft.com/office/drawing/2014/main" val="20001"/>
                    </a:ext>
                  </a:extLst>
                </a:gridCol>
              </a:tblGrid>
              <a:tr h="181306">
                <a:tc gridSpan="2">
                  <a:txBody>
                    <a:bodyPr/>
                    <a:lstStyle/>
                    <a:p>
                      <a:pPr algn="ctr" fontAlgn="b"/>
                      <a:r>
                        <a:rPr lang="es-CO" sz="1400" b="1" u="none" strike="noStrike" dirty="0">
                          <a:effectLst/>
                        </a:rPr>
                        <a:t>LEY 1819 DE 2016</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hMerge="1">
                  <a:txBody>
                    <a:bodyPr/>
                    <a:lstStyle/>
                    <a:p>
                      <a:endParaRPr lang="es-CO"/>
                    </a:p>
                  </a:txBody>
                  <a:tcPr/>
                </a:tc>
                <a:extLst>
                  <a:ext uri="{0D108BD9-81ED-4DB2-BD59-A6C34878D82A}">
                    <a16:rowId xmlns:a16="http://schemas.microsoft.com/office/drawing/2014/main" val="10000"/>
                  </a:ext>
                </a:extLst>
              </a:tr>
              <a:tr h="181306">
                <a:tc>
                  <a:txBody>
                    <a:bodyPr/>
                    <a:lstStyle/>
                    <a:p>
                      <a:pPr algn="l" fontAlgn="b"/>
                      <a:r>
                        <a:rPr lang="es-CO" sz="1400" u="none" strike="noStrike">
                          <a:effectLst/>
                        </a:rPr>
                        <a:t>UVT 2017</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31.859</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1306">
                <a:tc>
                  <a:txBody>
                    <a:bodyPr/>
                    <a:lstStyle/>
                    <a:p>
                      <a:pPr algn="l" fontAlgn="b"/>
                      <a:r>
                        <a:rPr lang="es-CO" sz="1400" u="none" strike="noStrike">
                          <a:effectLst/>
                        </a:rPr>
                        <a:t>Comerciante</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140.000.000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1306">
                <a:tc>
                  <a:txBody>
                    <a:bodyPr/>
                    <a:lstStyle/>
                    <a:p>
                      <a:pPr algn="l" fontAlgn="b"/>
                      <a:r>
                        <a:rPr lang="es-CO" sz="1400" b="1" u="none" strike="noStrike">
                          <a:effectLst/>
                        </a:rPr>
                        <a:t>Total Ingresos netos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140.000.000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1306">
                <a:tc>
                  <a:txBody>
                    <a:bodyPr/>
                    <a:lstStyle/>
                    <a:p>
                      <a:pPr algn="l" fontAlgn="b"/>
                      <a:r>
                        <a:rPr lang="es-CO" sz="1400" b="1" u="none" strike="noStrike">
                          <a:effectLst/>
                        </a:rPr>
                        <a:t>(-) INCRNGO</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400" b="1" u="none" strike="noStrike" dirty="0">
                          <a:effectLst/>
                        </a:rPr>
                        <a:t> </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1306">
                <a:tc>
                  <a:txBody>
                    <a:bodyPr/>
                    <a:lstStyle/>
                    <a:p>
                      <a:pPr algn="l" fontAlgn="b"/>
                      <a:r>
                        <a:rPr lang="es-CO" sz="1400" u="none" strike="noStrike">
                          <a:effectLst/>
                        </a:rPr>
                        <a:t>Aporte obligatorio a saud</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5.800.000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1306">
                <a:tc>
                  <a:txBody>
                    <a:bodyPr/>
                    <a:lstStyle/>
                    <a:p>
                      <a:pPr algn="l" fontAlgn="b"/>
                      <a:r>
                        <a:rPr lang="es-CO" sz="1400" u="none" strike="noStrike">
                          <a:effectLst/>
                        </a:rPr>
                        <a:t>Aporte obligatorio a pensión</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1306">
                <a:tc>
                  <a:txBody>
                    <a:bodyPr/>
                    <a:lstStyle/>
                    <a:p>
                      <a:pPr algn="l" fontAlgn="b"/>
                      <a:r>
                        <a:rPr lang="es-CO" sz="1400" u="none" strike="noStrike">
                          <a:effectLst/>
                        </a:rPr>
                        <a:t>Costos (70% de los ingresos)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98.000.000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1306">
                <a:tc>
                  <a:txBody>
                    <a:bodyPr/>
                    <a:lstStyle/>
                    <a:p>
                      <a:pPr algn="l" fontAlgn="b"/>
                      <a:r>
                        <a:rPr lang="es-CO" sz="1400" b="1" u="none" strike="noStrike">
                          <a:effectLst/>
                        </a:rPr>
                        <a:t>Total INCRNGO y COSTOS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103.800.000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1306">
                <a:tc>
                  <a:txBody>
                    <a:bodyPr/>
                    <a:lstStyle/>
                    <a:p>
                      <a:pPr algn="l" fontAlgn="b"/>
                      <a:r>
                        <a:rPr lang="es-CO" sz="1400" b="1" u="none" strike="noStrike">
                          <a:effectLst/>
                        </a:rPr>
                        <a:t>Subtotal 1</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36.200.000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1306">
                <a:tc>
                  <a:txBody>
                    <a:bodyPr/>
                    <a:lstStyle/>
                    <a:p>
                      <a:pPr algn="l" fontAlgn="b"/>
                      <a:r>
                        <a:rPr lang="es-CO" sz="1400" b="1" u="none" strike="noStrike">
                          <a:effectLst/>
                        </a:rPr>
                        <a:t>(-) DEDUCCIONES Y RENTAS EXETAS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400" b="1" u="none" strike="noStrike" dirty="0">
                          <a:effectLst/>
                        </a:rPr>
                        <a:t> </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1306">
                <a:tc>
                  <a:txBody>
                    <a:bodyPr/>
                    <a:lstStyle/>
                    <a:p>
                      <a:pPr algn="l" fontAlgn="b"/>
                      <a:r>
                        <a:rPr lang="es-CO" sz="1400" u="none" strike="noStrike">
                          <a:effectLst/>
                        </a:rPr>
                        <a:t>Int. De vivienda</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12.300.000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1306">
                <a:tc>
                  <a:txBody>
                    <a:bodyPr/>
                    <a:lstStyle/>
                    <a:p>
                      <a:pPr algn="l" fontAlgn="b"/>
                      <a:r>
                        <a:rPr lang="es-CO" sz="1400" u="none" strike="noStrike" dirty="0">
                          <a:effectLst/>
                        </a:rPr>
                        <a:t>Medicina </a:t>
                      </a:r>
                      <a:r>
                        <a:rPr lang="es-CO" sz="1400" u="none" strike="noStrike" dirty="0" err="1">
                          <a:effectLst/>
                        </a:rPr>
                        <a:t>prepagada</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1306">
                <a:tc>
                  <a:txBody>
                    <a:bodyPr/>
                    <a:lstStyle/>
                    <a:p>
                      <a:pPr algn="l" fontAlgn="b"/>
                      <a:r>
                        <a:rPr lang="es-CO" sz="1400" u="none" strike="noStrike">
                          <a:effectLst/>
                        </a:rPr>
                        <a:t>Dependientes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1306">
                <a:tc>
                  <a:txBody>
                    <a:bodyPr/>
                    <a:lstStyle/>
                    <a:p>
                      <a:pPr algn="l" fontAlgn="b"/>
                      <a:r>
                        <a:rPr lang="es-CO" sz="1400" u="none" strike="noStrike">
                          <a:effectLst/>
                        </a:rPr>
                        <a:t>Gastos de arrendamiento y salarios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18.300.000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1306">
                <a:tc>
                  <a:txBody>
                    <a:bodyPr/>
                    <a:lstStyle/>
                    <a:p>
                      <a:pPr algn="l" fontAlgn="b"/>
                      <a:r>
                        <a:rPr lang="es-CO" sz="1400" u="none" strike="noStrike">
                          <a:effectLst/>
                        </a:rPr>
                        <a:t>Aporte voluntarios a pensión</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1306">
                <a:tc>
                  <a:txBody>
                    <a:bodyPr/>
                    <a:lstStyle/>
                    <a:p>
                      <a:pPr algn="l" fontAlgn="b"/>
                      <a:r>
                        <a:rPr lang="es-CO" sz="1400" u="none" strike="noStrike">
                          <a:effectLst/>
                        </a:rPr>
                        <a:t>Ahorro en cuenta AFC</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81306">
                <a:tc>
                  <a:txBody>
                    <a:bodyPr/>
                    <a:lstStyle/>
                    <a:p>
                      <a:pPr algn="l" fontAlgn="b"/>
                      <a:r>
                        <a:rPr lang="es-CO" sz="1400" u="none" strike="noStrike">
                          <a:effectLst/>
                        </a:rPr>
                        <a:t>Otras rentas exentas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81306">
                <a:tc>
                  <a:txBody>
                    <a:bodyPr/>
                    <a:lstStyle/>
                    <a:p>
                      <a:pPr algn="l" fontAlgn="b"/>
                      <a:r>
                        <a:rPr lang="es-CO" sz="1400" b="1" u="none" strike="noStrike">
                          <a:effectLst/>
                        </a:rPr>
                        <a:t>Total deducciones y rentas exentas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30.600.000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81306">
                <a:tc>
                  <a:txBody>
                    <a:bodyPr/>
                    <a:lstStyle/>
                    <a:p>
                      <a:pPr algn="l" fontAlgn="b"/>
                      <a:r>
                        <a:rPr lang="es-CO" sz="1400" b="1" u="none" strike="noStrike">
                          <a:effectLst/>
                        </a:rPr>
                        <a:t>Renta líquida gravable inicial</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5.600.000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81306">
                <a:tc>
                  <a:txBody>
                    <a:bodyPr/>
                    <a:lstStyle/>
                    <a:p>
                      <a:pPr algn="l" fontAlgn="b"/>
                      <a:r>
                        <a:rPr lang="es-CO" sz="1400" b="1" u="none" strike="noStrike">
                          <a:effectLst/>
                        </a:rPr>
                        <a:t>Límite 10% subtotal 1 máximo 1.000 UVT</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3.620.000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181306">
                <a:tc>
                  <a:txBody>
                    <a:bodyPr/>
                    <a:lstStyle/>
                    <a:p>
                      <a:pPr algn="l" fontAlgn="b"/>
                      <a:r>
                        <a:rPr lang="es-CO" sz="1400" b="1" u="none" strike="noStrike">
                          <a:effectLst/>
                        </a:rPr>
                        <a:t>Renta líquida gravable</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32.580.000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81306">
                <a:tc>
                  <a:txBody>
                    <a:bodyPr/>
                    <a:lstStyle/>
                    <a:p>
                      <a:pPr algn="l" fontAlgn="b"/>
                      <a:r>
                        <a:rPr lang="es-CO" sz="1400" b="1" u="none" strike="noStrike">
                          <a:effectLst/>
                        </a:rPr>
                        <a:t>En UVT</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181306">
                <a:tc>
                  <a:txBody>
                    <a:bodyPr/>
                    <a:lstStyle/>
                    <a:p>
                      <a:pPr algn="l" fontAlgn="b"/>
                      <a:r>
                        <a:rPr lang="es-CO" sz="1400" b="1" u="none" strike="noStrike">
                          <a:effectLst/>
                        </a:rPr>
                        <a:t>Impuesto de renta</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bl>
          </a:graphicData>
        </a:graphic>
      </p:graphicFrame>
      <p:graphicFrame>
        <p:nvGraphicFramePr>
          <p:cNvPr id="10" name="Tabla 9"/>
          <p:cNvGraphicFramePr>
            <a:graphicFrameLocks noGrp="1"/>
          </p:cNvGraphicFramePr>
          <p:nvPr>
            <p:extLst/>
          </p:nvPr>
        </p:nvGraphicFramePr>
        <p:xfrm>
          <a:off x="7817473" y="352601"/>
          <a:ext cx="4284374" cy="5120640"/>
        </p:xfrm>
        <a:graphic>
          <a:graphicData uri="http://schemas.openxmlformats.org/drawingml/2006/table">
            <a:tbl>
              <a:tblPr>
                <a:tableStyleId>{5C22544A-7EE6-4342-B048-85BDC9FD1C3A}</a:tableStyleId>
              </a:tblPr>
              <a:tblGrid>
                <a:gridCol w="3389537">
                  <a:extLst>
                    <a:ext uri="{9D8B030D-6E8A-4147-A177-3AD203B41FA5}">
                      <a16:colId xmlns:a16="http://schemas.microsoft.com/office/drawing/2014/main" val="20000"/>
                    </a:ext>
                  </a:extLst>
                </a:gridCol>
                <a:gridCol w="894837">
                  <a:extLst>
                    <a:ext uri="{9D8B030D-6E8A-4147-A177-3AD203B41FA5}">
                      <a16:colId xmlns:a16="http://schemas.microsoft.com/office/drawing/2014/main" val="20001"/>
                    </a:ext>
                  </a:extLst>
                </a:gridCol>
              </a:tblGrid>
              <a:tr h="181306">
                <a:tc gridSpan="2">
                  <a:txBody>
                    <a:bodyPr/>
                    <a:lstStyle/>
                    <a:p>
                      <a:pPr algn="ctr" fontAlgn="b"/>
                      <a:r>
                        <a:rPr lang="es-CO" sz="1400" b="1" u="none" strike="noStrike" dirty="0">
                          <a:effectLst/>
                        </a:rPr>
                        <a:t>LEY 1819 DE 2016</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hMerge="1">
                  <a:txBody>
                    <a:bodyPr/>
                    <a:lstStyle/>
                    <a:p>
                      <a:endParaRPr lang="es-CO"/>
                    </a:p>
                  </a:txBody>
                  <a:tcPr/>
                </a:tc>
                <a:extLst>
                  <a:ext uri="{0D108BD9-81ED-4DB2-BD59-A6C34878D82A}">
                    <a16:rowId xmlns:a16="http://schemas.microsoft.com/office/drawing/2014/main" val="10000"/>
                  </a:ext>
                </a:extLst>
              </a:tr>
              <a:tr h="181306">
                <a:tc>
                  <a:txBody>
                    <a:bodyPr/>
                    <a:lstStyle/>
                    <a:p>
                      <a:pPr algn="l" fontAlgn="b"/>
                      <a:r>
                        <a:rPr lang="es-CO" sz="1400" u="none" strike="noStrike">
                          <a:effectLst/>
                        </a:rPr>
                        <a:t>UVT 2017</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31.859</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1306">
                <a:tc>
                  <a:txBody>
                    <a:bodyPr/>
                    <a:lstStyle/>
                    <a:p>
                      <a:pPr algn="l" fontAlgn="b"/>
                      <a:r>
                        <a:rPr lang="es-CO" sz="1400" u="none" strike="noStrike" dirty="0" smtClean="0">
                          <a:effectLst/>
                        </a:rPr>
                        <a:t>Arrendamientos</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51.200.000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1306">
                <a:tc>
                  <a:txBody>
                    <a:bodyPr/>
                    <a:lstStyle/>
                    <a:p>
                      <a:pPr algn="l" fontAlgn="b"/>
                      <a:r>
                        <a:rPr lang="es-CO" sz="1400" u="none" strike="noStrike">
                          <a:effectLst/>
                        </a:rPr>
                        <a:t>Rendiminto financieros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a:effectLst/>
                        </a:rPr>
                        <a:t>7.600.000</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1306">
                <a:tc>
                  <a:txBody>
                    <a:bodyPr/>
                    <a:lstStyle/>
                    <a:p>
                      <a:pPr algn="l" fontAlgn="b"/>
                      <a:r>
                        <a:rPr lang="es-CO" sz="1400" b="1" u="none" strike="noStrike">
                          <a:effectLst/>
                        </a:rPr>
                        <a:t>Total Ingresos netos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58.800.000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1306">
                <a:tc>
                  <a:txBody>
                    <a:bodyPr/>
                    <a:lstStyle/>
                    <a:p>
                      <a:pPr algn="l" fontAlgn="b"/>
                      <a:r>
                        <a:rPr lang="es-CO" sz="1400" b="1" u="none" strike="noStrike">
                          <a:effectLst/>
                        </a:rPr>
                        <a:t>(-) INCRNGO</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400" b="1" u="none" strike="noStrike" dirty="0">
                          <a:effectLst/>
                        </a:rPr>
                        <a:t> </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1306">
                <a:tc>
                  <a:txBody>
                    <a:bodyPr/>
                    <a:lstStyle/>
                    <a:p>
                      <a:pPr algn="l" fontAlgn="b"/>
                      <a:r>
                        <a:rPr lang="es-CO" sz="1400" u="none" strike="noStrike" dirty="0">
                          <a:effectLst/>
                        </a:rPr>
                        <a:t>Aporte obligatorio a </a:t>
                      </a:r>
                      <a:r>
                        <a:rPr lang="es-CO" sz="1400" u="none" strike="noStrike" dirty="0" err="1">
                          <a:effectLst/>
                        </a:rPr>
                        <a:t>saud</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a:effectLst/>
                        </a:rPr>
                        <a:t>0</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1306">
                <a:tc>
                  <a:txBody>
                    <a:bodyPr/>
                    <a:lstStyle/>
                    <a:p>
                      <a:pPr algn="l" fontAlgn="b"/>
                      <a:r>
                        <a:rPr lang="es-CO" sz="1400" u="none" strike="noStrike" dirty="0">
                          <a:effectLst/>
                        </a:rPr>
                        <a:t>Aporte obligatorio a pensión</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a:effectLst/>
                        </a:rPr>
                        <a:t>0</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1306">
                <a:tc>
                  <a:txBody>
                    <a:bodyPr/>
                    <a:lstStyle/>
                    <a:p>
                      <a:pPr algn="l" fontAlgn="b"/>
                      <a:r>
                        <a:rPr lang="es-CO" sz="1400" u="none" strike="noStrike">
                          <a:effectLst/>
                        </a:rPr>
                        <a:t>Costos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1306">
                <a:tc>
                  <a:txBody>
                    <a:bodyPr/>
                    <a:lstStyle/>
                    <a:p>
                      <a:pPr algn="l" fontAlgn="b"/>
                      <a:r>
                        <a:rPr lang="es-CO" sz="1400" b="1" u="none" strike="noStrike">
                          <a:effectLst/>
                        </a:rPr>
                        <a:t>Total INCRNGO y COSTOS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1306">
                <a:tc>
                  <a:txBody>
                    <a:bodyPr/>
                    <a:lstStyle/>
                    <a:p>
                      <a:pPr algn="l" fontAlgn="b"/>
                      <a:r>
                        <a:rPr lang="es-CO" sz="1400" b="1" u="none" strike="noStrike">
                          <a:effectLst/>
                        </a:rPr>
                        <a:t>Subtotal 1</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58.800.000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1306">
                <a:tc>
                  <a:txBody>
                    <a:bodyPr/>
                    <a:lstStyle/>
                    <a:p>
                      <a:pPr algn="l" fontAlgn="b"/>
                      <a:r>
                        <a:rPr lang="es-CO" sz="1400" b="1" u="none" strike="noStrike">
                          <a:effectLst/>
                        </a:rPr>
                        <a:t>(-) DEDUCCIONES Y RENTAS EXETAS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400" b="1" u="none" strike="noStrike" dirty="0">
                          <a:effectLst/>
                        </a:rPr>
                        <a:t> </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1306">
                <a:tc>
                  <a:txBody>
                    <a:bodyPr/>
                    <a:lstStyle/>
                    <a:p>
                      <a:pPr algn="l" fontAlgn="b"/>
                      <a:r>
                        <a:rPr lang="es-CO" sz="1400" u="none" strike="noStrike">
                          <a:effectLst/>
                        </a:rPr>
                        <a:t>Int. De vivienda</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1306">
                <a:tc>
                  <a:txBody>
                    <a:bodyPr/>
                    <a:lstStyle/>
                    <a:p>
                      <a:pPr algn="l" fontAlgn="b"/>
                      <a:r>
                        <a:rPr lang="es-CO" sz="1400" u="none" strike="noStrike" dirty="0">
                          <a:effectLst/>
                        </a:rPr>
                        <a:t>Medicina </a:t>
                      </a:r>
                      <a:r>
                        <a:rPr lang="es-CO" sz="1400" u="none" strike="noStrike" dirty="0" err="1">
                          <a:effectLst/>
                        </a:rPr>
                        <a:t>prepagada</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1306">
                <a:tc>
                  <a:txBody>
                    <a:bodyPr/>
                    <a:lstStyle/>
                    <a:p>
                      <a:pPr algn="l" fontAlgn="b"/>
                      <a:r>
                        <a:rPr lang="es-CO" sz="1400" u="none" strike="noStrike">
                          <a:effectLst/>
                        </a:rPr>
                        <a:t>Dependientes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1306">
                <a:tc>
                  <a:txBody>
                    <a:bodyPr/>
                    <a:lstStyle/>
                    <a:p>
                      <a:pPr algn="l" fontAlgn="b"/>
                      <a:r>
                        <a:rPr lang="es-CO" sz="1400" u="none" strike="noStrike" dirty="0">
                          <a:effectLst/>
                        </a:rPr>
                        <a:t>Gasto de reparaciones locativas e </a:t>
                      </a:r>
                      <a:r>
                        <a:rPr lang="es-CO" sz="1200" u="none" strike="noStrike" dirty="0" err="1">
                          <a:effectLst/>
                        </a:rPr>
                        <a:t>Imp</a:t>
                      </a:r>
                      <a:r>
                        <a:rPr lang="es-CO" sz="1200" u="none" strike="noStrike" dirty="0">
                          <a:effectLst/>
                        </a:rPr>
                        <a:t> predial</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a:effectLst/>
                        </a:rPr>
                        <a:t>18.300.000</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1306">
                <a:tc>
                  <a:txBody>
                    <a:bodyPr/>
                    <a:lstStyle/>
                    <a:p>
                      <a:pPr algn="l" fontAlgn="b"/>
                      <a:r>
                        <a:rPr lang="es-CO" sz="1400" u="none" strike="noStrike">
                          <a:effectLst/>
                        </a:rPr>
                        <a:t>Aporte voluntarios a pensión</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81306">
                <a:tc>
                  <a:txBody>
                    <a:bodyPr/>
                    <a:lstStyle/>
                    <a:p>
                      <a:pPr algn="l" fontAlgn="b"/>
                      <a:r>
                        <a:rPr lang="es-CO" sz="1400" u="none" strike="noStrike">
                          <a:effectLst/>
                        </a:rPr>
                        <a:t>Ahorro en cuenta AFC</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a:effectLst/>
                        </a:rPr>
                        <a:t>0</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81306">
                <a:tc>
                  <a:txBody>
                    <a:bodyPr/>
                    <a:lstStyle/>
                    <a:p>
                      <a:pPr algn="l" fontAlgn="b"/>
                      <a:r>
                        <a:rPr lang="es-CO" sz="1400" b="1" u="none" strike="noStrike">
                          <a:effectLst/>
                        </a:rPr>
                        <a:t>Total deducciones y rentas exentas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18.300.000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81306">
                <a:tc>
                  <a:txBody>
                    <a:bodyPr/>
                    <a:lstStyle/>
                    <a:p>
                      <a:pPr algn="l" fontAlgn="b"/>
                      <a:r>
                        <a:rPr lang="es-CO" sz="1400" b="1" u="none" strike="noStrike" dirty="0">
                          <a:effectLst/>
                        </a:rPr>
                        <a:t>Renta líquida gravable inicial</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40.500.000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81306">
                <a:tc>
                  <a:txBody>
                    <a:bodyPr/>
                    <a:lstStyle/>
                    <a:p>
                      <a:pPr algn="l" fontAlgn="b"/>
                      <a:r>
                        <a:rPr lang="es-CO" sz="1400" b="1" u="none" strike="noStrike">
                          <a:effectLst/>
                        </a:rPr>
                        <a:t>Límite 10% subtotal 1 máximo 1.000 UVT</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5.880.000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181306">
                <a:tc>
                  <a:txBody>
                    <a:bodyPr/>
                    <a:lstStyle/>
                    <a:p>
                      <a:pPr algn="l" fontAlgn="b"/>
                      <a:r>
                        <a:rPr lang="es-CO" sz="1400" b="1" u="none" strike="noStrike">
                          <a:effectLst/>
                        </a:rPr>
                        <a:t>Renta líquida gravable</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52.920.000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81306">
                <a:tc>
                  <a:txBody>
                    <a:bodyPr/>
                    <a:lstStyle/>
                    <a:p>
                      <a:pPr algn="l" fontAlgn="b"/>
                      <a:r>
                        <a:rPr lang="es-CO" sz="1400" b="1" u="none" strike="noStrike">
                          <a:effectLst/>
                        </a:rPr>
                        <a:t>En UVT</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181306">
                <a:tc>
                  <a:txBody>
                    <a:bodyPr/>
                    <a:lstStyle/>
                    <a:p>
                      <a:pPr algn="l" fontAlgn="b"/>
                      <a:r>
                        <a:rPr lang="es-CO" sz="1400" b="1" u="none" strike="noStrike">
                          <a:effectLst/>
                        </a:rPr>
                        <a:t>Impuesto de renta</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bl>
          </a:graphicData>
        </a:graphic>
      </p:graphicFrame>
      <p:graphicFrame>
        <p:nvGraphicFramePr>
          <p:cNvPr id="11" name="Tabla 10"/>
          <p:cNvGraphicFramePr>
            <a:graphicFrameLocks noGrp="1"/>
          </p:cNvGraphicFramePr>
          <p:nvPr>
            <p:extLst/>
          </p:nvPr>
        </p:nvGraphicFramePr>
        <p:xfrm>
          <a:off x="1442433" y="5663081"/>
          <a:ext cx="5911403" cy="487680"/>
        </p:xfrm>
        <a:graphic>
          <a:graphicData uri="http://schemas.openxmlformats.org/drawingml/2006/table">
            <a:tbl>
              <a:tblPr>
                <a:tableStyleId>{5C22544A-7EE6-4342-B048-85BDC9FD1C3A}</a:tableStyleId>
              </a:tblPr>
              <a:tblGrid>
                <a:gridCol w="4487488">
                  <a:extLst>
                    <a:ext uri="{9D8B030D-6E8A-4147-A177-3AD203B41FA5}">
                      <a16:colId xmlns:a16="http://schemas.microsoft.com/office/drawing/2014/main" val="20000"/>
                    </a:ext>
                  </a:extLst>
                </a:gridCol>
                <a:gridCol w="1423915">
                  <a:extLst>
                    <a:ext uri="{9D8B030D-6E8A-4147-A177-3AD203B41FA5}">
                      <a16:colId xmlns:a16="http://schemas.microsoft.com/office/drawing/2014/main" val="20001"/>
                    </a:ext>
                  </a:extLst>
                </a:gridCol>
              </a:tblGrid>
              <a:tr h="200025">
                <a:tc>
                  <a:txBody>
                    <a:bodyPr/>
                    <a:lstStyle/>
                    <a:p>
                      <a:pPr algn="l" fontAlgn="b"/>
                      <a:r>
                        <a:rPr lang="es-CO" sz="1600" b="1" u="none" strike="noStrike" dirty="0">
                          <a:effectLst/>
                        </a:rPr>
                        <a:t>Renta liquida no laboral y de R. Capital</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r" fontAlgn="b"/>
                      <a:r>
                        <a:rPr lang="es-CO" sz="1600" b="1" u="none" strike="noStrike">
                          <a:effectLst/>
                        </a:rPr>
                        <a:t>85.500.000</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0000"/>
                  </a:ext>
                </a:extLst>
              </a:tr>
              <a:tr h="200025">
                <a:tc>
                  <a:txBody>
                    <a:bodyPr/>
                    <a:lstStyle/>
                    <a:p>
                      <a:pPr algn="l" fontAlgn="b"/>
                      <a:r>
                        <a:rPr lang="es-CO" sz="1600" b="1" u="none" strike="noStrike">
                          <a:effectLst/>
                        </a:rPr>
                        <a:t>Impuesto de renta</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r" fontAlgn="b"/>
                      <a:r>
                        <a:rPr lang="es-CO" sz="1600" b="1" u="none" strike="noStrike" dirty="0" smtClean="0">
                          <a:effectLst/>
                        </a:rPr>
                        <a:t>14.181.000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bl>
          </a:graphicData>
        </a:graphic>
      </p:graphicFrame>
      <p:sp>
        <p:nvSpPr>
          <p:cNvPr id="13" name="Sol 12">
            <a:hlinkClick r:id="rId2" action="ppaction://hlinksldjump"/>
          </p:cNvPr>
          <p:cNvSpPr/>
          <p:nvPr/>
        </p:nvSpPr>
        <p:spPr>
          <a:xfrm>
            <a:off x="8517763" y="5739147"/>
            <a:ext cx="409575" cy="3524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 name="Tabla 2"/>
          <p:cNvGraphicFramePr>
            <a:graphicFrameLocks noGrp="1"/>
          </p:cNvGraphicFramePr>
          <p:nvPr>
            <p:extLst/>
          </p:nvPr>
        </p:nvGraphicFramePr>
        <p:xfrm>
          <a:off x="38636" y="334851"/>
          <a:ext cx="3580327" cy="5120640"/>
        </p:xfrm>
        <a:graphic>
          <a:graphicData uri="http://schemas.openxmlformats.org/drawingml/2006/table">
            <a:tbl>
              <a:tblPr>
                <a:tableStyleId>{5C22544A-7EE6-4342-B048-85BDC9FD1C3A}</a:tableStyleId>
              </a:tblPr>
              <a:tblGrid>
                <a:gridCol w="2717443">
                  <a:extLst>
                    <a:ext uri="{9D8B030D-6E8A-4147-A177-3AD203B41FA5}">
                      <a16:colId xmlns:a16="http://schemas.microsoft.com/office/drawing/2014/main" val="20000"/>
                    </a:ext>
                  </a:extLst>
                </a:gridCol>
                <a:gridCol w="862884">
                  <a:extLst>
                    <a:ext uri="{9D8B030D-6E8A-4147-A177-3AD203B41FA5}">
                      <a16:colId xmlns:a16="http://schemas.microsoft.com/office/drawing/2014/main" val="20001"/>
                    </a:ext>
                  </a:extLst>
                </a:gridCol>
              </a:tblGrid>
              <a:tr h="181306">
                <a:tc gridSpan="2">
                  <a:txBody>
                    <a:bodyPr/>
                    <a:lstStyle/>
                    <a:p>
                      <a:pPr algn="ctr" fontAlgn="b"/>
                      <a:r>
                        <a:rPr lang="es-CO" sz="1400" b="1" u="none" strike="noStrike" dirty="0">
                          <a:effectLst/>
                        </a:rPr>
                        <a:t>LEY 1819 DE 2016</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hMerge="1">
                  <a:txBody>
                    <a:bodyPr/>
                    <a:lstStyle/>
                    <a:p>
                      <a:endParaRPr lang="es-CO"/>
                    </a:p>
                  </a:txBody>
                  <a:tcPr/>
                </a:tc>
                <a:extLst>
                  <a:ext uri="{0D108BD9-81ED-4DB2-BD59-A6C34878D82A}">
                    <a16:rowId xmlns:a16="http://schemas.microsoft.com/office/drawing/2014/main" val="10000"/>
                  </a:ext>
                </a:extLst>
              </a:tr>
              <a:tr h="181306">
                <a:tc>
                  <a:txBody>
                    <a:bodyPr/>
                    <a:lstStyle/>
                    <a:p>
                      <a:pPr algn="l" fontAlgn="b"/>
                      <a:r>
                        <a:rPr lang="es-CO" sz="1400" u="none" strike="noStrike">
                          <a:effectLst/>
                        </a:rPr>
                        <a:t>UVT 2017</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31.859</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1306">
                <a:tc>
                  <a:txBody>
                    <a:bodyPr/>
                    <a:lstStyle/>
                    <a:p>
                      <a:pPr algn="l" fontAlgn="b"/>
                      <a:r>
                        <a:rPr lang="es-CO" sz="1400" u="none" strike="noStrike">
                          <a:effectLst/>
                        </a:rPr>
                        <a:t>Pensiones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80.000.000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1306">
                <a:tc>
                  <a:txBody>
                    <a:bodyPr/>
                    <a:lstStyle/>
                    <a:p>
                      <a:pPr algn="l" fontAlgn="b"/>
                      <a:r>
                        <a:rPr lang="es-CO" sz="1400" b="1" u="none" strike="noStrike">
                          <a:effectLst/>
                        </a:rPr>
                        <a:t>Total Ingresos netos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80.000.000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1306">
                <a:tc>
                  <a:txBody>
                    <a:bodyPr/>
                    <a:lstStyle/>
                    <a:p>
                      <a:pPr algn="l" fontAlgn="b"/>
                      <a:r>
                        <a:rPr lang="es-CO" sz="1400" b="1" u="none" strike="noStrike">
                          <a:effectLst/>
                        </a:rPr>
                        <a:t>(-) INCRNGO</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400" b="1" u="none" strike="noStrike" dirty="0">
                          <a:effectLst/>
                        </a:rPr>
                        <a:t> </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1306">
                <a:tc>
                  <a:txBody>
                    <a:bodyPr/>
                    <a:lstStyle/>
                    <a:p>
                      <a:pPr algn="l" fontAlgn="b"/>
                      <a:r>
                        <a:rPr lang="es-CO" sz="1400" u="none" strike="noStrike">
                          <a:effectLst/>
                        </a:rPr>
                        <a:t>Aporte obligatorio a saud</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4.300.000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1306">
                <a:tc>
                  <a:txBody>
                    <a:bodyPr/>
                    <a:lstStyle/>
                    <a:p>
                      <a:pPr algn="l" fontAlgn="b"/>
                      <a:r>
                        <a:rPr lang="es-CO" sz="1400" u="none" strike="noStrike">
                          <a:effectLst/>
                        </a:rPr>
                        <a:t>Aporte obligatorio a pensión</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1306">
                <a:tc>
                  <a:txBody>
                    <a:bodyPr/>
                    <a:lstStyle/>
                    <a:p>
                      <a:pPr algn="l" fontAlgn="b"/>
                      <a:r>
                        <a:rPr lang="es-CO" sz="1400" b="1" u="none" strike="noStrike">
                          <a:effectLst/>
                        </a:rPr>
                        <a:t>Total INCRNGO</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4.300.000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1306">
                <a:tc>
                  <a:txBody>
                    <a:bodyPr/>
                    <a:lstStyle/>
                    <a:p>
                      <a:pPr algn="l" fontAlgn="b"/>
                      <a:r>
                        <a:rPr lang="es-CO" sz="1400" b="1" u="none" strike="noStrike">
                          <a:effectLst/>
                        </a:rPr>
                        <a:t>Subtotal 1</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75.700.000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1306">
                <a:tc>
                  <a:txBody>
                    <a:bodyPr/>
                    <a:lstStyle/>
                    <a:p>
                      <a:pPr algn="l" fontAlgn="b"/>
                      <a:r>
                        <a:rPr lang="es-CO" sz="1400" b="1" u="none" strike="noStrike">
                          <a:effectLst/>
                        </a:rPr>
                        <a:t>(-) DEDUCCIONES Y RENTAS EXETAS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400" b="1" u="none" strike="noStrike" dirty="0">
                          <a:effectLst/>
                        </a:rPr>
                        <a:t> </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1306">
                <a:tc>
                  <a:txBody>
                    <a:bodyPr/>
                    <a:lstStyle/>
                    <a:p>
                      <a:pPr algn="l" fontAlgn="b"/>
                      <a:r>
                        <a:rPr lang="es-CO" sz="1400" u="none" strike="noStrike">
                          <a:effectLst/>
                        </a:rPr>
                        <a:t>Int. De vivienda</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1306">
                <a:tc>
                  <a:txBody>
                    <a:bodyPr/>
                    <a:lstStyle/>
                    <a:p>
                      <a:pPr algn="l" fontAlgn="b"/>
                      <a:r>
                        <a:rPr lang="es-CO" sz="1400" u="none" strike="noStrike">
                          <a:effectLst/>
                        </a:rPr>
                        <a:t>Medicina prepagada</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1306">
                <a:tc>
                  <a:txBody>
                    <a:bodyPr/>
                    <a:lstStyle/>
                    <a:p>
                      <a:pPr algn="l" fontAlgn="b"/>
                      <a:r>
                        <a:rPr lang="es-CO" sz="1400" u="none" strike="noStrike">
                          <a:effectLst/>
                        </a:rPr>
                        <a:t>Dependientes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1306">
                <a:tc>
                  <a:txBody>
                    <a:bodyPr/>
                    <a:lstStyle/>
                    <a:p>
                      <a:pPr algn="l" fontAlgn="b"/>
                      <a:r>
                        <a:rPr lang="es-CO" sz="1400" u="none" strike="noStrike">
                          <a:effectLst/>
                        </a:rPr>
                        <a:t>Gastos asociados a los honorarios</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1306">
                <a:tc>
                  <a:txBody>
                    <a:bodyPr/>
                    <a:lstStyle/>
                    <a:p>
                      <a:pPr algn="l" fontAlgn="b"/>
                      <a:r>
                        <a:rPr lang="es-CO" sz="1400" u="none" strike="noStrike">
                          <a:effectLst/>
                        </a:rPr>
                        <a:t>Aporte voluntarios a pensión</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1306">
                <a:tc>
                  <a:txBody>
                    <a:bodyPr/>
                    <a:lstStyle/>
                    <a:p>
                      <a:pPr algn="l" fontAlgn="b"/>
                      <a:r>
                        <a:rPr lang="es-CO" sz="1400" u="none" strike="noStrike">
                          <a:effectLst/>
                        </a:rPr>
                        <a:t>Ahorro en cuenta AFC</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1306">
                <a:tc>
                  <a:txBody>
                    <a:bodyPr/>
                    <a:lstStyle/>
                    <a:p>
                      <a:pPr algn="l" fontAlgn="b"/>
                      <a:r>
                        <a:rPr lang="es-CO" sz="1400" u="none" strike="noStrike">
                          <a:effectLst/>
                        </a:rPr>
                        <a:t>Renta exenta por pensiones limitada</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75.700.000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81306">
                <a:tc>
                  <a:txBody>
                    <a:bodyPr/>
                    <a:lstStyle/>
                    <a:p>
                      <a:pPr algn="l" fontAlgn="b"/>
                      <a:r>
                        <a:rPr lang="es-CO" sz="1400" u="none" strike="noStrike">
                          <a:effectLst/>
                        </a:rPr>
                        <a:t>Renta exenta del 25%</a:t>
                      </a:r>
                      <a:endParaRPr lang="es-CO" sz="14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u="none" strike="noStrike" dirty="0">
                          <a:effectLst/>
                        </a:rPr>
                        <a:t>0</a:t>
                      </a:r>
                      <a:endParaRPr lang="es-CO"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81306">
                <a:tc>
                  <a:txBody>
                    <a:bodyPr/>
                    <a:lstStyle/>
                    <a:p>
                      <a:pPr algn="l" fontAlgn="b"/>
                      <a:r>
                        <a:rPr lang="es-CO" sz="1400" b="1" u="none" strike="noStrike">
                          <a:effectLst/>
                        </a:rPr>
                        <a:t>Total deducciones y rentas exentas</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75.700.000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81306">
                <a:tc>
                  <a:txBody>
                    <a:bodyPr/>
                    <a:lstStyle/>
                    <a:p>
                      <a:pPr algn="l" fontAlgn="b"/>
                      <a:r>
                        <a:rPr lang="es-CO" sz="1400" b="1" u="none" strike="noStrike">
                          <a:effectLst/>
                        </a:rPr>
                        <a:t>Renta líquida gravable inicial</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81306">
                <a:tc>
                  <a:txBody>
                    <a:bodyPr/>
                    <a:lstStyle/>
                    <a:p>
                      <a:pPr algn="l" fontAlgn="b"/>
                      <a:r>
                        <a:rPr lang="es-CO" sz="1400" b="1" u="none" strike="noStrike">
                          <a:effectLst/>
                        </a:rPr>
                        <a:t>Límite 0%</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181306">
                <a:tc>
                  <a:txBody>
                    <a:bodyPr/>
                    <a:lstStyle/>
                    <a:p>
                      <a:pPr algn="l" fontAlgn="b"/>
                      <a:r>
                        <a:rPr lang="es-CO" sz="1400" b="1" u="none" strike="noStrike">
                          <a:effectLst/>
                        </a:rPr>
                        <a:t>Renta líquida gravable</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81306">
                <a:tc>
                  <a:txBody>
                    <a:bodyPr/>
                    <a:lstStyle/>
                    <a:p>
                      <a:pPr algn="l" fontAlgn="b"/>
                      <a:r>
                        <a:rPr lang="es-CO" sz="1400" b="1" u="none" strike="noStrike">
                          <a:effectLst/>
                        </a:rPr>
                        <a:t>En UVT</a:t>
                      </a:r>
                      <a:endParaRPr lang="es-CO"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181306">
                <a:tc>
                  <a:txBody>
                    <a:bodyPr/>
                    <a:lstStyle/>
                    <a:p>
                      <a:pPr algn="l" fontAlgn="b"/>
                      <a:r>
                        <a:rPr lang="es-CO" sz="1400" b="1" u="none" strike="noStrike" dirty="0">
                          <a:effectLst/>
                        </a:rPr>
                        <a:t>Impuesto de renta</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1" u="none" strike="noStrike" dirty="0">
                          <a:effectLst/>
                        </a:rPr>
                        <a:t>0</a:t>
                      </a:r>
                      <a:endParaRPr lang="es-CO"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bl>
          </a:graphicData>
        </a:graphic>
      </p:graphicFrame>
      <p:pic>
        <p:nvPicPr>
          <p:cNvPr id="9" name="Imagen 8"/>
          <p:cNvPicPr>
            <a:picLocks noChangeAspect="1"/>
          </p:cNvPicPr>
          <p:nvPr/>
        </p:nvPicPr>
        <p:blipFill>
          <a:blip r:embed="rId3"/>
          <a:stretch>
            <a:fillRect/>
          </a:stretch>
        </p:blipFill>
        <p:spPr>
          <a:xfrm>
            <a:off x="0" y="5911413"/>
            <a:ext cx="1003100" cy="901520"/>
          </a:xfrm>
          <a:prstGeom prst="rect">
            <a:avLst/>
          </a:prstGeom>
        </p:spPr>
      </p:pic>
    </p:spTree>
    <p:extLst>
      <p:ext uri="{BB962C8B-B14F-4D97-AF65-F5344CB8AC3E}">
        <p14:creationId xmlns:p14="http://schemas.microsoft.com/office/powerpoint/2010/main" val="18822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55027" y="453098"/>
            <a:ext cx="3024354" cy="584775"/>
          </a:xfrm>
          <a:prstGeom prst="rect">
            <a:avLst/>
          </a:prstGeom>
          <a:noFill/>
        </p:spPr>
        <p:txBody>
          <a:bodyPr wrap="none" rtlCol="0">
            <a:spAutoFit/>
          </a:bodyPr>
          <a:lstStyle/>
          <a:p>
            <a:pPr algn="r" eaLnBrk="0" hangingPunct="0">
              <a:defRPr/>
            </a:pPr>
            <a:r>
              <a:rPr lang="es-CO" sz="3200" b="1" dirty="0" smtClean="0">
                <a:solidFill>
                  <a:schemeClr val="tx1">
                    <a:lumMod val="95000"/>
                    <a:lumOff val="5000"/>
                  </a:schemeClr>
                </a:solidFill>
                <a:effectLst>
                  <a:outerShdw blurRad="38100" dist="38100" dir="2700000" algn="tl">
                    <a:srgbClr val="000000">
                      <a:alpha val="43137"/>
                    </a:srgbClr>
                  </a:outerShdw>
                </a:effectLst>
              </a:rPr>
              <a:t>GENERALIDADES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
        <p:nvSpPr>
          <p:cNvPr id="2" name="Rectángulo 1"/>
          <p:cNvSpPr/>
          <p:nvPr/>
        </p:nvSpPr>
        <p:spPr>
          <a:xfrm>
            <a:off x="936811" y="1212685"/>
            <a:ext cx="10654554" cy="4847289"/>
          </a:xfrm>
          <a:prstGeom prst="rect">
            <a:avLst/>
          </a:prstGeom>
        </p:spPr>
        <p:txBody>
          <a:bodyPr wrap="square">
            <a:spAutoFit/>
          </a:bodyPr>
          <a:lstStyle/>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Se mantiene la exoneración de aportes (ICBF, SENA y Salud</a:t>
            </a:r>
            <a:r>
              <a:rPr lang="es-CO" sz="24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Desaparece la autorretención del CREE y nace la autorretención de Renta (</a:t>
            </a:r>
            <a:r>
              <a:rPr lang="es-CO" sz="2400" dirty="0" smtClean="0">
                <a:latin typeface="Calibri" panose="020F0502020204030204" pitchFamily="34" charset="0"/>
                <a:ea typeface="Calibri" panose="020F0502020204030204" pitchFamily="34" charset="0"/>
                <a:cs typeface="Times New Roman" panose="02020603050405020304" pitchFamily="18" charset="0"/>
              </a:rPr>
              <a:t>Dto. </a:t>
            </a:r>
            <a:r>
              <a:rPr lang="es-CO" sz="2400" dirty="0">
                <a:latin typeface="Calibri" panose="020F0502020204030204" pitchFamily="34" charset="0"/>
                <a:ea typeface="Calibri" panose="020F0502020204030204" pitchFamily="34" charset="0"/>
                <a:cs typeface="Times New Roman" panose="02020603050405020304" pitchFamily="18" charset="0"/>
              </a:rPr>
              <a:t>2201</a:t>
            </a:r>
            <a:r>
              <a:rPr lang="es-CO" sz="24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Se mantiene el impuesto a las ganancias </a:t>
            </a:r>
            <a:r>
              <a:rPr lang="es-CO" sz="2400" dirty="0" smtClean="0">
                <a:latin typeface="Calibri" panose="020F0502020204030204" pitchFamily="34" charset="0"/>
                <a:ea typeface="Calibri" panose="020F0502020204030204" pitchFamily="34" charset="0"/>
                <a:cs typeface="Times New Roman" panose="02020603050405020304" pitchFamily="18" charset="0"/>
              </a:rPr>
              <a:t>ocasionales</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Se incrementa la renta presuntiva al 3,5</a:t>
            </a:r>
            <a:r>
              <a:rPr lang="es-CO" sz="24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Arial" panose="020B0604020202020204" pitchFamily="34" charset="0"/>
              <a:buChar char="•"/>
            </a:pPr>
            <a:endParaRPr lang="es-CO"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smtClean="0">
                <a:latin typeface="Calibri" panose="020F0502020204030204" pitchFamily="34" charset="0"/>
                <a:ea typeface="Calibri" panose="020F0502020204030204" pitchFamily="34" charset="0"/>
                <a:cs typeface="Times New Roman" panose="02020603050405020304" pitchFamily="18" charset="0"/>
              </a:rPr>
              <a:t>Se </a:t>
            </a:r>
            <a:r>
              <a:rPr lang="es-CO" sz="2400" dirty="0">
                <a:latin typeface="Calibri" panose="020F0502020204030204" pitchFamily="34" charset="0"/>
                <a:ea typeface="Calibri" panose="020F0502020204030204" pitchFamily="34" charset="0"/>
                <a:cs typeface="Times New Roman" panose="02020603050405020304" pitchFamily="18" charset="0"/>
              </a:rPr>
              <a:t>deroga </a:t>
            </a:r>
            <a:r>
              <a:rPr lang="es-CO" sz="2400" dirty="0" smtClean="0">
                <a:latin typeface="Calibri" panose="020F0502020204030204" pitchFamily="34" charset="0"/>
                <a:ea typeface="Calibri" panose="020F0502020204030204" pitchFamily="34" charset="0"/>
                <a:cs typeface="Times New Roman" panose="02020603050405020304" pitchFamily="18" charset="0"/>
              </a:rPr>
              <a:t>el descuento </a:t>
            </a:r>
            <a:r>
              <a:rPr lang="es-CO" sz="2400" dirty="0">
                <a:latin typeface="Calibri" panose="020F0502020204030204" pitchFamily="34" charset="0"/>
                <a:ea typeface="Calibri" panose="020F0502020204030204" pitchFamily="34" charset="0"/>
                <a:cs typeface="Times New Roman" panose="02020603050405020304" pitchFamily="18" charset="0"/>
              </a:rPr>
              <a:t>de dos puntos de IVA en la compra de bienes de capital.</a:t>
            </a:r>
          </a:p>
        </p:txBody>
      </p:sp>
    </p:spTree>
    <p:extLst>
      <p:ext uri="{BB962C8B-B14F-4D97-AF65-F5344CB8AC3E}">
        <p14:creationId xmlns:p14="http://schemas.microsoft.com/office/powerpoint/2010/main" val="1026334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60427" y="-83125"/>
            <a:ext cx="5129546" cy="461665"/>
          </a:xfrm>
          <a:prstGeom prst="rect">
            <a:avLst/>
          </a:prstGeom>
        </p:spPr>
        <p:txBody>
          <a:bodyPr wrap="none">
            <a:spAutoFit/>
          </a:bodyPr>
          <a:lstStyle/>
          <a:p>
            <a:pPr algn="ctr">
              <a:defRPr/>
            </a:pPr>
            <a:r>
              <a:rPr lang="es-ES" sz="2400" b="1" dirty="0">
                <a:solidFill>
                  <a:srgbClr val="C00000"/>
                </a:solidFill>
                <a:effectLst>
                  <a:outerShdw blurRad="38100" dist="38100" dir="2700000" algn="tl">
                    <a:srgbClr val="000000">
                      <a:alpha val="43137"/>
                    </a:srgbClr>
                  </a:outerShdw>
                </a:effectLst>
              </a:rPr>
              <a:t>Rentas </a:t>
            </a:r>
            <a:r>
              <a:rPr lang="es-ES" sz="2400" b="1" dirty="0" smtClean="0">
                <a:solidFill>
                  <a:srgbClr val="C00000"/>
                </a:solidFill>
                <a:effectLst>
                  <a:outerShdw blurRad="38100" dist="38100" dir="2700000" algn="tl">
                    <a:srgbClr val="000000">
                      <a:alpha val="43137"/>
                    </a:srgbClr>
                  </a:outerShdw>
                </a:effectLst>
              </a:rPr>
              <a:t>de Dividendos y Participaciones</a:t>
            </a:r>
            <a:endParaRPr lang="es-CO" sz="2400" b="1" dirty="0">
              <a:solidFill>
                <a:srgbClr val="C00000"/>
              </a:solidFill>
              <a:effectLst>
                <a:outerShdw blurRad="38100" dist="38100" dir="2700000" algn="tl">
                  <a:srgbClr val="000000">
                    <a:alpha val="43137"/>
                  </a:srgbClr>
                </a:outerShdw>
              </a:effectLst>
            </a:endParaRPr>
          </a:p>
        </p:txBody>
      </p:sp>
      <p:sp>
        <p:nvSpPr>
          <p:cNvPr id="3" name="Rectángulo 2"/>
          <p:cNvSpPr/>
          <p:nvPr/>
        </p:nvSpPr>
        <p:spPr>
          <a:xfrm>
            <a:off x="0" y="455899"/>
            <a:ext cx="12192000" cy="2554545"/>
          </a:xfrm>
          <a:prstGeom prst="rect">
            <a:avLst/>
          </a:prstGeom>
        </p:spPr>
        <p:txBody>
          <a:bodyPr wrap="square">
            <a:spAutoFit/>
          </a:bodyPr>
          <a:lstStyle/>
          <a:p>
            <a:pPr fontAlgn="t"/>
            <a:r>
              <a:rPr lang="es-CO" sz="1600" b="1" dirty="0">
                <a:solidFill>
                  <a:schemeClr val="accent5">
                    <a:lumMod val="50000"/>
                  </a:schemeClr>
                </a:solidFill>
                <a:latin typeface="Arial" panose="020B0604020202020204" pitchFamily="34" charset="0"/>
              </a:rPr>
              <a:t>RENTA LÍQUIDA. Para efectos de determinar la renta líquida cedular se conformarán dos sub cédulas, así</a:t>
            </a:r>
            <a:r>
              <a:rPr lang="es-CO" sz="1600" b="1" dirty="0" smtClean="0">
                <a:solidFill>
                  <a:schemeClr val="accent5">
                    <a:lumMod val="50000"/>
                  </a:schemeClr>
                </a:solidFill>
                <a:latin typeface="Arial" panose="020B0604020202020204" pitchFamily="34" charset="0"/>
              </a:rPr>
              <a:t>:</a:t>
            </a:r>
          </a:p>
          <a:p>
            <a:pPr fontAlgn="t"/>
            <a:endParaRPr lang="es-CO" sz="1600" b="1" dirty="0">
              <a:solidFill>
                <a:schemeClr val="accent5">
                  <a:lumMod val="50000"/>
                </a:schemeClr>
              </a:solidFill>
              <a:latin typeface="Arial" panose="020B0604020202020204" pitchFamily="34" charset="0"/>
            </a:endParaRPr>
          </a:p>
          <a:p>
            <a:pPr marL="342900" indent="-342900" fontAlgn="t">
              <a:buFont typeface="+mj-lt"/>
              <a:buAutoNum type="arabicPeriod"/>
            </a:pPr>
            <a:r>
              <a:rPr lang="es-CO" sz="1600" b="1" dirty="0">
                <a:solidFill>
                  <a:schemeClr val="accent5">
                    <a:lumMod val="50000"/>
                  </a:schemeClr>
                </a:solidFill>
                <a:latin typeface="Arial" panose="020B0604020202020204" pitchFamily="34" charset="0"/>
              </a:rPr>
              <a:t>Una primera sub cédula con los dividendos y participaciones que hayan sido distribuidos según el cálculo establecido en el numeral 3° del artículo 49 del Estatuto Tributario. La renta líquida obtenida en esta sub cédula estará gravada a la tarifa establecida en el inciso 1° del artículo 242 del Estatuto </a:t>
            </a:r>
            <a:r>
              <a:rPr lang="es-CO" sz="1600" b="1" dirty="0" smtClean="0">
                <a:solidFill>
                  <a:schemeClr val="accent5">
                    <a:lumMod val="50000"/>
                  </a:schemeClr>
                </a:solidFill>
                <a:latin typeface="Arial" panose="020B0604020202020204" pitchFamily="34" charset="0"/>
              </a:rPr>
              <a:t>Tributario.</a:t>
            </a:r>
          </a:p>
          <a:p>
            <a:pPr marL="342900" indent="-342900" fontAlgn="t">
              <a:buFont typeface="+mj-lt"/>
              <a:buAutoNum type="arabicPeriod"/>
            </a:pPr>
            <a:endParaRPr lang="es-CO" sz="1600" b="1" dirty="0" smtClean="0">
              <a:solidFill>
                <a:schemeClr val="accent5">
                  <a:lumMod val="50000"/>
                </a:schemeClr>
              </a:solidFill>
              <a:latin typeface="Arial" panose="020B0604020202020204" pitchFamily="34" charset="0"/>
            </a:endParaRPr>
          </a:p>
          <a:p>
            <a:pPr marL="342900" indent="-342900" fontAlgn="t">
              <a:buFont typeface="+mj-lt"/>
              <a:buAutoNum type="arabicPeriod"/>
            </a:pPr>
            <a:r>
              <a:rPr lang="es-CO" sz="1600" b="1" dirty="0" smtClean="0">
                <a:solidFill>
                  <a:schemeClr val="accent5">
                    <a:lumMod val="50000"/>
                  </a:schemeClr>
                </a:solidFill>
                <a:latin typeface="Arial" panose="020B0604020202020204" pitchFamily="34" charset="0"/>
              </a:rPr>
              <a:t>Una </a:t>
            </a:r>
            <a:r>
              <a:rPr lang="es-CO" sz="1600" b="1" dirty="0">
                <a:solidFill>
                  <a:schemeClr val="accent5">
                    <a:lumMod val="50000"/>
                  </a:schemeClr>
                </a:solidFill>
                <a:latin typeface="Arial" panose="020B0604020202020204" pitchFamily="34" charset="0"/>
              </a:rPr>
              <a:t>segunda sub cédula con los dividendos y participaciones provenientes de utilidades calculadas de conformidad con lo dispuesto en el parágrafo 2 del artículo 49 del Estatuto Tributario, y con los dividendos y participaciones provenientes de sociedades y entidades extranjeras. La renta líquida obtenida en esta sub cédula estará gravada a la tarifa establecida en el </a:t>
            </a:r>
            <a:r>
              <a:rPr lang="es-CO" sz="1600" b="1" dirty="0">
                <a:solidFill>
                  <a:schemeClr val="accent5">
                    <a:lumMod val="50000"/>
                  </a:schemeClr>
                </a:solidFill>
                <a:latin typeface="Arial" panose="020B0604020202020204" pitchFamily="34" charset="0"/>
                <a:hlinkClick r:id="" action="ppaction://noaction"/>
              </a:rPr>
              <a:t>inciso 2° de artículo 242 del Estatuto Tributario. </a:t>
            </a:r>
            <a:endParaRPr lang="es-CO" sz="1600" b="1" dirty="0">
              <a:solidFill>
                <a:schemeClr val="accent5">
                  <a:lumMod val="50000"/>
                </a:schemeClr>
              </a:solidFill>
              <a:latin typeface="Arial" panose="020B0604020202020204" pitchFamily="34" charset="0"/>
            </a:endParaRPr>
          </a:p>
        </p:txBody>
      </p:sp>
      <p:graphicFrame>
        <p:nvGraphicFramePr>
          <p:cNvPr id="4" name="Tabla 3"/>
          <p:cNvGraphicFramePr>
            <a:graphicFrameLocks noGrp="1"/>
          </p:cNvGraphicFramePr>
          <p:nvPr>
            <p:extLst/>
          </p:nvPr>
        </p:nvGraphicFramePr>
        <p:xfrm>
          <a:off x="2721763" y="3010444"/>
          <a:ext cx="5581015" cy="2340864"/>
        </p:xfrm>
        <a:graphic>
          <a:graphicData uri="http://schemas.openxmlformats.org/drawingml/2006/table">
            <a:tbl>
              <a:tblPr firstRow="1" firstCol="1" bandRow="1">
                <a:tableStyleId>{93296810-A885-4BE3-A3E7-6D5BEEA58F35}</a:tableStyleId>
              </a:tblPr>
              <a:tblGrid>
                <a:gridCol w="1524000">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1139825">
                  <a:extLst>
                    <a:ext uri="{9D8B030D-6E8A-4147-A177-3AD203B41FA5}">
                      <a16:colId xmlns:a16="http://schemas.microsoft.com/office/drawing/2014/main" val="20002"/>
                    </a:ext>
                  </a:extLst>
                </a:gridCol>
                <a:gridCol w="2340610">
                  <a:extLst>
                    <a:ext uri="{9D8B030D-6E8A-4147-A177-3AD203B41FA5}">
                      <a16:colId xmlns:a16="http://schemas.microsoft.com/office/drawing/2014/main" val="20003"/>
                    </a:ext>
                  </a:extLst>
                </a:gridCol>
              </a:tblGrid>
              <a:tr h="190500">
                <a:tc gridSpan="2">
                  <a:txBody>
                    <a:bodyPr/>
                    <a:lstStyle/>
                    <a:p>
                      <a:pPr algn="ctr">
                        <a:lnSpc>
                          <a:spcPct val="120000"/>
                        </a:lnSpc>
                        <a:spcAft>
                          <a:spcPts val="0"/>
                        </a:spcAft>
                      </a:pPr>
                      <a:r>
                        <a:rPr lang="es-CO" sz="1600" dirty="0">
                          <a:effectLst/>
                        </a:rPr>
                        <a:t>Rangos en UVT</a:t>
                      </a:r>
                      <a:endParaRPr lang="es-CO" sz="16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CO"/>
                    </a:p>
                  </a:txBody>
                  <a:tcPr/>
                </a:tc>
                <a:tc rowSpan="2">
                  <a:txBody>
                    <a:bodyPr/>
                    <a:lstStyle/>
                    <a:p>
                      <a:pPr algn="ctr">
                        <a:lnSpc>
                          <a:spcPct val="120000"/>
                        </a:lnSpc>
                        <a:spcAft>
                          <a:spcPts val="0"/>
                        </a:spcAft>
                      </a:pPr>
                      <a:r>
                        <a:rPr lang="es-CO" sz="1600">
                          <a:effectLst/>
                        </a:rPr>
                        <a:t>Tarifa Marginal</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lnSpc>
                          <a:spcPct val="120000"/>
                        </a:lnSpc>
                        <a:spcAft>
                          <a:spcPts val="0"/>
                        </a:spcAft>
                      </a:pPr>
                      <a:r>
                        <a:rPr lang="es-CO" sz="1600" dirty="0">
                          <a:effectLst/>
                        </a:rPr>
                        <a:t>Impuesto</a:t>
                      </a:r>
                      <a:endParaRPr lang="es-CO" sz="16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167640">
                <a:tc>
                  <a:txBody>
                    <a:bodyPr/>
                    <a:lstStyle/>
                    <a:p>
                      <a:pPr algn="ctr">
                        <a:lnSpc>
                          <a:spcPct val="120000"/>
                        </a:lnSpc>
                        <a:spcAft>
                          <a:spcPts val="0"/>
                        </a:spcAft>
                      </a:pPr>
                      <a:r>
                        <a:rPr lang="es-CO" sz="1600">
                          <a:effectLst/>
                        </a:rPr>
                        <a:t>Desde</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600">
                          <a:effectLst/>
                        </a:rPr>
                        <a:t>Hasta</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r h="190500">
                <a:tc>
                  <a:txBody>
                    <a:bodyPr/>
                    <a:lstStyle/>
                    <a:p>
                      <a:pPr algn="ctr">
                        <a:lnSpc>
                          <a:spcPct val="120000"/>
                        </a:lnSpc>
                        <a:spcAft>
                          <a:spcPts val="0"/>
                        </a:spcAft>
                      </a:pPr>
                      <a:r>
                        <a:rPr lang="es-CO" sz="1600">
                          <a:effectLst/>
                        </a:rPr>
                        <a:t>&gt;0</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600">
                          <a:effectLst/>
                        </a:rPr>
                        <a:t>600</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600">
                          <a:effectLst/>
                        </a:rPr>
                        <a:t>0%</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600">
                          <a:effectLst/>
                        </a:rPr>
                        <a:t>0</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algn="ctr">
                        <a:lnSpc>
                          <a:spcPct val="120000"/>
                        </a:lnSpc>
                        <a:spcAft>
                          <a:spcPts val="0"/>
                        </a:spcAft>
                      </a:pPr>
                      <a:r>
                        <a:rPr lang="es-CO" sz="1600">
                          <a:effectLst/>
                        </a:rPr>
                        <a:t>&gt;600</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600">
                          <a:effectLst/>
                        </a:rPr>
                        <a:t>1000</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600" dirty="0">
                          <a:effectLst/>
                        </a:rPr>
                        <a:t>5%</a:t>
                      </a:r>
                      <a:endParaRPr lang="es-CO" sz="16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600">
                          <a:effectLst/>
                        </a:rPr>
                        <a:t>(Dividendos en UVT menos 600 UVT) x 5%</a:t>
                      </a:r>
                      <a:endParaRPr lang="es-CO" sz="160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algn="ctr">
                        <a:lnSpc>
                          <a:spcPct val="120000"/>
                        </a:lnSpc>
                        <a:spcAft>
                          <a:spcPts val="0"/>
                        </a:spcAft>
                      </a:pPr>
                      <a:r>
                        <a:rPr lang="es-CO" sz="1600" dirty="0">
                          <a:effectLst/>
                        </a:rPr>
                        <a:t>&gt;1000</a:t>
                      </a:r>
                      <a:endParaRPr lang="es-CO" sz="16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600" dirty="0">
                          <a:effectLst/>
                        </a:rPr>
                        <a:t>En adelante</a:t>
                      </a:r>
                      <a:endParaRPr lang="es-CO" sz="16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20000"/>
                        </a:lnSpc>
                        <a:spcAft>
                          <a:spcPts val="0"/>
                        </a:spcAft>
                      </a:pPr>
                      <a:r>
                        <a:rPr lang="es-CO" sz="1600" dirty="0">
                          <a:effectLst/>
                        </a:rPr>
                        <a:t>10%</a:t>
                      </a:r>
                      <a:endParaRPr lang="es-CO" sz="16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20000"/>
                        </a:lnSpc>
                        <a:spcAft>
                          <a:spcPts val="0"/>
                        </a:spcAft>
                      </a:pPr>
                      <a:r>
                        <a:rPr lang="es-CO" sz="1600" dirty="0">
                          <a:effectLst/>
                        </a:rPr>
                        <a:t>(Dividendos en UVT menos 1000 UVT) x 10% + 20 UVT</a:t>
                      </a:r>
                      <a:endParaRPr lang="es-CO" sz="16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bl>
          </a:graphicData>
        </a:graphic>
      </p:graphicFrame>
      <p:sp>
        <p:nvSpPr>
          <p:cNvPr id="5" name="Rectángulo 4"/>
          <p:cNvSpPr/>
          <p:nvPr/>
        </p:nvSpPr>
        <p:spPr>
          <a:xfrm>
            <a:off x="362610" y="5452693"/>
            <a:ext cx="11303876" cy="830997"/>
          </a:xfrm>
          <a:prstGeom prst="rect">
            <a:avLst/>
          </a:prstGeom>
        </p:spPr>
        <p:txBody>
          <a:bodyPr wrap="square">
            <a:spAutoFit/>
          </a:bodyPr>
          <a:lstStyle/>
          <a:p>
            <a:r>
              <a:rPr lang="es-CO" sz="1600" b="1" dirty="0">
                <a:solidFill>
                  <a:schemeClr val="accent2">
                    <a:lumMod val="50000"/>
                  </a:schemeClr>
                </a:solidFill>
                <a:latin typeface="Georgia" panose="02040502050405020303" pitchFamily="18" charset="0"/>
                <a:ea typeface="Calibri" panose="020F0502020204030204" pitchFamily="34" charset="0"/>
                <a:cs typeface="Arial" panose="020B0604020202020204" pitchFamily="34" charset="0"/>
              </a:rPr>
              <a:t>ARTÍCULO 246-1. RÉGIMEN DE TRANSICIÓN PARA EL IMPUESTO A LOS DIVIDENDOS. </a:t>
            </a:r>
            <a:r>
              <a:rPr lang="es-CO" sz="1600" dirty="0">
                <a:solidFill>
                  <a:schemeClr val="accent2">
                    <a:lumMod val="50000"/>
                  </a:schemeClr>
                </a:solidFill>
                <a:latin typeface="Georgia" panose="02040502050405020303" pitchFamily="18" charset="0"/>
                <a:ea typeface="Calibri" panose="020F0502020204030204" pitchFamily="34" charset="0"/>
                <a:cs typeface="Arial" panose="020B0604020202020204" pitchFamily="34" charset="0"/>
              </a:rPr>
              <a:t>Lo previsto en los artículos 242, 245, 246, 342, 343 de este Estatuto y demás normas concordantes solo será aplicable a los dividendos que se repartan con cargo a utilidades generadas a partir del año gravable 2017.</a:t>
            </a:r>
            <a:endParaRPr lang="es-CO" sz="1600" dirty="0">
              <a:solidFill>
                <a:schemeClr val="accent2">
                  <a:lumMod val="50000"/>
                </a:schemeClr>
              </a:solidFill>
            </a:endParaRPr>
          </a:p>
        </p:txBody>
      </p:sp>
      <p:pic>
        <p:nvPicPr>
          <p:cNvPr id="6" name="Imagen 5"/>
          <p:cNvPicPr>
            <a:picLocks noChangeAspect="1"/>
          </p:cNvPicPr>
          <p:nvPr/>
        </p:nvPicPr>
        <p:blipFill>
          <a:blip r:embed="rId2"/>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12314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extranjeros en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1504"/>
            <a:ext cx="3781801" cy="296041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301766" y="450822"/>
            <a:ext cx="9354207"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smtClean="0">
                <a:solidFill>
                  <a:schemeClr val="tx1"/>
                </a:solidFill>
                <a:latin typeface="Arial" panose="020B0604020202020204" pitchFamily="34" charset="0"/>
                <a:cs typeface="Arial" panose="020B0604020202020204" pitchFamily="34" charset="0"/>
              </a:rPr>
              <a:t>¿Y las personas naturales sin residencia?</a:t>
            </a:r>
            <a:endParaRPr lang="es-CO" sz="3600"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3048000" y="1781504"/>
            <a:ext cx="9144000" cy="3416320"/>
          </a:xfrm>
          <a:prstGeom prst="rect">
            <a:avLst/>
          </a:prstGeom>
        </p:spPr>
        <p:txBody>
          <a:bodyPr wrap="square">
            <a:spAutoFit/>
          </a:bodyPr>
          <a:lstStyle/>
          <a:p>
            <a:pPr marL="449580" algn="just">
              <a:lnSpc>
                <a:spcPct val="120000"/>
              </a:lnSpc>
              <a:spcAft>
                <a:spcPts val="0"/>
              </a:spcAft>
            </a:pPr>
            <a:r>
              <a:rPr lang="es-CO" b="1" dirty="0" smtClean="0">
                <a:solidFill>
                  <a:srgbClr val="000000"/>
                </a:solidFill>
                <a:latin typeface="Georgia" panose="02040502050405020303" pitchFamily="18" charset="0"/>
                <a:ea typeface="Calibri" panose="020F0502020204030204" pitchFamily="34" charset="0"/>
                <a:cs typeface="Arial" panose="020B0604020202020204" pitchFamily="34" charset="0"/>
              </a:rPr>
              <a:t>TARIFA </a:t>
            </a:r>
            <a:r>
              <a:rPr lang="es-CO" b="1" dirty="0">
                <a:solidFill>
                  <a:srgbClr val="000000"/>
                </a:solidFill>
                <a:latin typeface="Georgia" panose="02040502050405020303" pitchFamily="18" charset="0"/>
                <a:ea typeface="Calibri" panose="020F0502020204030204" pitchFamily="34" charset="0"/>
                <a:cs typeface="Arial" panose="020B0604020202020204" pitchFamily="34" charset="0"/>
              </a:rPr>
              <a:t>DEL IMPUESTO DE RENTA PARA PERSONAS NATURALES SIN </a:t>
            </a:r>
            <a:r>
              <a:rPr lang="es-CO" b="1" dirty="0" smtClean="0">
                <a:solidFill>
                  <a:srgbClr val="000000"/>
                </a:solidFill>
                <a:latin typeface="Georgia" panose="02040502050405020303" pitchFamily="18" charset="0"/>
                <a:ea typeface="Calibri" panose="020F0502020204030204" pitchFamily="34" charset="0"/>
                <a:cs typeface="Arial" panose="020B0604020202020204" pitchFamily="34" charset="0"/>
              </a:rPr>
              <a:t>RESIDENCIA. </a:t>
            </a:r>
            <a:r>
              <a:rPr lang="es-CO" dirty="0" smtClean="0">
                <a:solidFill>
                  <a:srgbClr val="000000"/>
                </a:solidFill>
                <a:latin typeface="Georgia" panose="02040502050405020303" pitchFamily="18" charset="0"/>
                <a:ea typeface="Calibri" panose="020F0502020204030204" pitchFamily="34" charset="0"/>
                <a:cs typeface="Arial" panose="020B0604020202020204" pitchFamily="34" charset="0"/>
              </a:rPr>
              <a:t>La </a:t>
            </a:r>
            <a:r>
              <a:rPr lang="es-CO" dirty="0">
                <a:solidFill>
                  <a:srgbClr val="000000"/>
                </a:solidFill>
                <a:latin typeface="Georgia" panose="02040502050405020303" pitchFamily="18" charset="0"/>
                <a:ea typeface="Calibri" panose="020F0502020204030204" pitchFamily="34" charset="0"/>
                <a:cs typeface="Arial" panose="020B0604020202020204" pitchFamily="34" charset="0"/>
              </a:rPr>
              <a:t>tarifa única sobre la renta gravable de fuente nacional, de las personas naturales sin residencia en el país, es del </a:t>
            </a:r>
            <a:r>
              <a:rPr lang="es-CO" dirty="0" smtClean="0">
                <a:solidFill>
                  <a:srgbClr val="000000"/>
                </a:solidFill>
                <a:latin typeface="Georgia" panose="02040502050405020303" pitchFamily="18" charset="0"/>
                <a:ea typeface="Calibri" panose="020F0502020204030204" pitchFamily="34" charset="0"/>
                <a:cs typeface="Arial" panose="020B0604020202020204" pitchFamily="34" charset="0"/>
              </a:rPr>
              <a:t>(</a:t>
            </a:r>
            <a:r>
              <a:rPr lang="es-CO" dirty="0">
                <a:solidFill>
                  <a:srgbClr val="000000"/>
                </a:solidFill>
                <a:latin typeface="Georgia" panose="02040502050405020303" pitchFamily="18" charset="0"/>
                <a:ea typeface="Calibri" panose="020F0502020204030204" pitchFamily="34" charset="0"/>
                <a:cs typeface="Arial" panose="020B0604020202020204" pitchFamily="34" charset="0"/>
              </a:rPr>
              <a:t>35%). La misma tarifa se aplica a las sucesiones de causantes sin residencia en el país.</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49580" algn="just">
              <a:lnSpc>
                <a:spcPct val="120000"/>
              </a:lnSpc>
              <a:spcAft>
                <a:spcPts val="0"/>
              </a:spcAft>
            </a:pPr>
            <a:r>
              <a:rPr lang="es-CO" b="1" dirty="0">
                <a:solidFill>
                  <a:srgbClr val="000000"/>
                </a:solidFill>
                <a:latin typeface="Georgia" panose="02040502050405020303" pitchFamily="18" charset="0"/>
                <a:ea typeface="Calibri" panose="020F0502020204030204" pitchFamily="34" charset="0"/>
                <a:cs typeface="Arial" panose="020B0604020202020204" pitchFamily="34" charset="0"/>
              </a:rPr>
              <a:t> </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49580" algn="just">
              <a:lnSpc>
                <a:spcPct val="120000"/>
              </a:lnSpc>
              <a:spcAft>
                <a:spcPts val="0"/>
              </a:spcAft>
            </a:pPr>
            <a:r>
              <a:rPr lang="es-CO" b="1" dirty="0">
                <a:solidFill>
                  <a:srgbClr val="000000"/>
                </a:solidFill>
                <a:latin typeface="Georgia" panose="02040502050405020303" pitchFamily="18" charset="0"/>
                <a:ea typeface="Calibri" panose="020F0502020204030204" pitchFamily="34" charset="0"/>
                <a:cs typeface="Arial" panose="020B0604020202020204" pitchFamily="34" charset="0"/>
              </a:rPr>
              <a:t>PARÁGRAFO.</a:t>
            </a:r>
            <a:r>
              <a:rPr lang="es-CO" dirty="0">
                <a:solidFill>
                  <a:srgbClr val="000000"/>
                </a:solidFill>
                <a:latin typeface="Georgia" panose="02040502050405020303" pitchFamily="18" charset="0"/>
                <a:ea typeface="Calibri" panose="020F0502020204030204" pitchFamily="34" charset="0"/>
                <a:cs typeface="Arial" panose="020B0604020202020204" pitchFamily="34" charset="0"/>
              </a:rPr>
              <a:t> En el caso de profesores extranjeros sin residencia en el país, contratados por períodos no superiores a ciento ochenta y dos (182) días por instituciones de educación superior legalmente constituidas, únicamente se causará impuesto sobre la renta a la tarifa del siete por ciento (7%). Este impuesto será retenido en la fuente en el momento del pago o abono en cuenta</a:t>
            </a:r>
            <a:endParaRPr lang="es-CO"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8489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63531" y="335595"/>
            <a:ext cx="5237331" cy="1200329"/>
          </a:xfrm>
          <a:prstGeom prst="rect">
            <a:avLst/>
          </a:prstGeom>
        </p:spPr>
        <p:txBody>
          <a:bodyPr wrap="none">
            <a:spAutoFit/>
          </a:bodyPr>
          <a:lstStyle/>
          <a:p>
            <a:r>
              <a:rPr lang="es-CO" sz="3600" b="1" dirty="0" smtClean="0">
                <a:latin typeface="Arial" panose="020B0604020202020204" pitchFamily="34" charset="0"/>
                <a:cs typeface="Arial" panose="020B0604020202020204" pitchFamily="34" charset="0"/>
              </a:rPr>
              <a:t>Retención en la Fuente</a:t>
            </a:r>
          </a:p>
          <a:p>
            <a:r>
              <a:rPr lang="es-CO" sz="3600" b="1" dirty="0" smtClean="0">
                <a:latin typeface="Arial" panose="020B0604020202020204" pitchFamily="34" charset="0"/>
                <a:cs typeface="Arial" panose="020B0604020202020204" pitchFamily="34" charset="0"/>
              </a:rPr>
              <a:t>por rentas de trabajo</a:t>
            </a:r>
            <a:endParaRPr lang="es-CO" sz="3600" dirty="0"/>
          </a:p>
        </p:txBody>
      </p:sp>
      <p:pic>
        <p:nvPicPr>
          <p:cNvPr id="7172" name="Picture 4" descr="Resultado de imagen para la retencion en la fu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62" y="1869582"/>
            <a:ext cx="552450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3586746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lamada de flecha hacia abajo 2"/>
          <p:cNvSpPr/>
          <p:nvPr/>
        </p:nvSpPr>
        <p:spPr>
          <a:xfrm>
            <a:off x="1298891" y="346841"/>
            <a:ext cx="3515710" cy="2301766"/>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smtClean="0">
                <a:solidFill>
                  <a:schemeClr val="accent2">
                    <a:lumMod val="50000"/>
                  </a:schemeClr>
                </a:solidFill>
              </a:rPr>
              <a:t>Rentas de trabajo</a:t>
            </a:r>
            <a:endParaRPr lang="es-CO" sz="3600" b="1" dirty="0">
              <a:solidFill>
                <a:schemeClr val="accent2">
                  <a:lumMod val="50000"/>
                </a:schemeClr>
              </a:solidFill>
            </a:endParaRPr>
          </a:p>
        </p:txBody>
      </p:sp>
      <p:graphicFrame>
        <p:nvGraphicFramePr>
          <p:cNvPr id="4" name="Tabla 3"/>
          <p:cNvGraphicFramePr>
            <a:graphicFrameLocks noGrp="1"/>
          </p:cNvGraphicFramePr>
          <p:nvPr>
            <p:extLst/>
          </p:nvPr>
        </p:nvGraphicFramePr>
        <p:xfrm>
          <a:off x="19335" y="2689069"/>
          <a:ext cx="5016689" cy="3116061"/>
        </p:xfrm>
        <a:graphic>
          <a:graphicData uri="http://schemas.openxmlformats.org/drawingml/2006/table">
            <a:tbl>
              <a:tblPr firstRow="1" firstCol="1" bandRow="1">
                <a:tableStyleId>{5C22544A-7EE6-4342-B048-85BDC9FD1C3A}</a:tableStyleId>
              </a:tblPr>
              <a:tblGrid>
                <a:gridCol w="573357">
                  <a:extLst>
                    <a:ext uri="{9D8B030D-6E8A-4147-A177-3AD203B41FA5}">
                      <a16:colId xmlns:a16="http://schemas.microsoft.com/office/drawing/2014/main" val="20000"/>
                    </a:ext>
                  </a:extLst>
                </a:gridCol>
                <a:gridCol w="853970">
                  <a:extLst>
                    <a:ext uri="{9D8B030D-6E8A-4147-A177-3AD203B41FA5}">
                      <a16:colId xmlns:a16="http://schemas.microsoft.com/office/drawing/2014/main" val="20001"/>
                    </a:ext>
                  </a:extLst>
                </a:gridCol>
                <a:gridCol w="518615">
                  <a:extLst>
                    <a:ext uri="{9D8B030D-6E8A-4147-A177-3AD203B41FA5}">
                      <a16:colId xmlns:a16="http://schemas.microsoft.com/office/drawing/2014/main" val="20002"/>
                    </a:ext>
                  </a:extLst>
                </a:gridCol>
                <a:gridCol w="3070747">
                  <a:extLst>
                    <a:ext uri="{9D8B030D-6E8A-4147-A177-3AD203B41FA5}">
                      <a16:colId xmlns:a16="http://schemas.microsoft.com/office/drawing/2014/main" val="20003"/>
                    </a:ext>
                  </a:extLst>
                </a:gridCol>
              </a:tblGrid>
              <a:tr h="233000">
                <a:tc gridSpan="2">
                  <a:txBody>
                    <a:bodyPr/>
                    <a:lstStyle/>
                    <a:p>
                      <a:pPr algn="ctr">
                        <a:lnSpc>
                          <a:spcPct val="120000"/>
                        </a:lnSpc>
                        <a:spcAft>
                          <a:spcPts val="0"/>
                        </a:spcAft>
                      </a:pPr>
                      <a:r>
                        <a:rPr lang="es-CO" sz="1400" b="1">
                          <a:effectLst/>
                        </a:rPr>
                        <a:t>Rangos en UVT</a:t>
                      </a:r>
                      <a:endParaRPr lang="es-CO"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CO"/>
                    </a:p>
                  </a:txBody>
                  <a:tcPr/>
                </a:tc>
                <a:tc rowSpan="2">
                  <a:txBody>
                    <a:bodyPr/>
                    <a:lstStyle/>
                    <a:p>
                      <a:pPr algn="ctr">
                        <a:lnSpc>
                          <a:spcPct val="120000"/>
                        </a:lnSpc>
                        <a:spcAft>
                          <a:spcPts val="0"/>
                        </a:spcAft>
                      </a:pPr>
                      <a:r>
                        <a:rPr lang="es-CO" sz="1400" b="1">
                          <a:effectLst/>
                        </a:rPr>
                        <a:t>Tarifa marginal</a:t>
                      </a:r>
                      <a:endParaRPr lang="es-CO"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20000"/>
                        </a:lnSpc>
                        <a:spcAft>
                          <a:spcPts val="0"/>
                        </a:spcAft>
                      </a:pPr>
                      <a:r>
                        <a:rPr lang="es-CO" sz="1400" b="1">
                          <a:effectLst/>
                        </a:rPr>
                        <a:t>Impuesto</a:t>
                      </a:r>
                      <a:endParaRPr lang="es-CO"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3000">
                <a:tc>
                  <a:txBody>
                    <a:bodyPr/>
                    <a:lstStyle/>
                    <a:p>
                      <a:pPr algn="ctr">
                        <a:lnSpc>
                          <a:spcPct val="120000"/>
                        </a:lnSpc>
                        <a:spcAft>
                          <a:spcPts val="0"/>
                        </a:spcAft>
                      </a:pPr>
                      <a:r>
                        <a:rPr lang="es-CO" sz="1400" b="1" dirty="0">
                          <a:effectLst/>
                        </a:rPr>
                        <a:t>Desde</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Hasta </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r h="233000">
                <a:tc>
                  <a:txBody>
                    <a:bodyPr/>
                    <a:lstStyle/>
                    <a:p>
                      <a:pPr algn="ctr">
                        <a:lnSpc>
                          <a:spcPct val="120000"/>
                        </a:lnSpc>
                        <a:spcAft>
                          <a:spcPts val="0"/>
                        </a:spcAft>
                      </a:pPr>
                      <a:r>
                        <a:rPr lang="es-CO" sz="1400" b="1" dirty="0">
                          <a:effectLst/>
                        </a:rPr>
                        <a:t>&gt;0</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95</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a:effectLst/>
                        </a:rPr>
                        <a:t>0</a:t>
                      </a:r>
                      <a:endParaRPr lang="es-CO"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0</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25682">
                <a:tc>
                  <a:txBody>
                    <a:bodyPr/>
                    <a:lstStyle/>
                    <a:p>
                      <a:pPr algn="ctr">
                        <a:lnSpc>
                          <a:spcPct val="120000"/>
                        </a:lnSpc>
                        <a:spcAft>
                          <a:spcPts val="0"/>
                        </a:spcAft>
                      </a:pPr>
                      <a:r>
                        <a:rPr lang="es-CO" sz="1400" b="1" dirty="0">
                          <a:effectLst/>
                        </a:rPr>
                        <a:t>&gt;95</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150</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a:effectLst/>
                        </a:rPr>
                        <a:t>19%</a:t>
                      </a:r>
                      <a:endParaRPr lang="es-CO"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Ingreso laboral gravado expresado en UVT menos 95 UVT)*19%</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98155">
                <a:tc>
                  <a:txBody>
                    <a:bodyPr/>
                    <a:lstStyle/>
                    <a:p>
                      <a:pPr algn="ctr">
                        <a:lnSpc>
                          <a:spcPct val="120000"/>
                        </a:lnSpc>
                        <a:spcAft>
                          <a:spcPts val="0"/>
                        </a:spcAft>
                      </a:pPr>
                      <a:r>
                        <a:rPr lang="es-CO" sz="1400" b="1" dirty="0">
                          <a:effectLst/>
                        </a:rPr>
                        <a:t>&gt;150</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360</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28%</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smtClean="0">
                          <a:effectLst/>
                        </a:rPr>
                        <a:t>(</a:t>
                      </a:r>
                      <a:r>
                        <a:rPr lang="es-CO" sz="1400" b="1" dirty="0">
                          <a:effectLst/>
                        </a:rPr>
                        <a:t>Ingreso laboral gravado expresado en UVT menos 150 UVT)*28% más 10 UVT</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61656">
                <a:tc>
                  <a:txBody>
                    <a:bodyPr/>
                    <a:lstStyle/>
                    <a:p>
                      <a:pPr algn="ctr">
                        <a:lnSpc>
                          <a:spcPct val="120000"/>
                        </a:lnSpc>
                        <a:spcAft>
                          <a:spcPts val="0"/>
                        </a:spcAft>
                      </a:pPr>
                      <a:r>
                        <a:rPr lang="es-CO" sz="1400" b="1" dirty="0">
                          <a:effectLst/>
                        </a:rPr>
                        <a:t>&gt;360</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a:effectLst/>
                        </a:rPr>
                        <a:t>En adelante </a:t>
                      </a:r>
                      <a:endParaRPr lang="es-CO"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33%</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es-CO" sz="1400" b="1" dirty="0">
                          <a:effectLst/>
                        </a:rPr>
                        <a:t>(Ingreso laboral gravado expresado en UVT menos 360 UVT)*33% más 69 </a:t>
                      </a:r>
                      <a:r>
                        <a:rPr lang="es-CO" sz="1400" b="1" dirty="0" smtClean="0">
                          <a:effectLst/>
                        </a:rPr>
                        <a:t>UVT</a:t>
                      </a:r>
                      <a:endParaRPr lang="es-CO"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ángulo 4"/>
          <p:cNvSpPr/>
          <p:nvPr/>
        </p:nvSpPr>
        <p:spPr>
          <a:xfrm>
            <a:off x="158773" y="2279275"/>
            <a:ext cx="1685077" cy="369332"/>
          </a:xfrm>
          <a:prstGeom prst="rect">
            <a:avLst/>
          </a:prstGeom>
        </p:spPr>
        <p:txBody>
          <a:bodyPr wrap="none">
            <a:spAutoFit/>
          </a:bodyPr>
          <a:lstStyle/>
          <a:p>
            <a:r>
              <a:rPr lang="es-CO" b="1" dirty="0" smtClean="0">
                <a:latin typeface="Georgia" panose="02040502050405020303" pitchFamily="18" charset="0"/>
                <a:ea typeface="Calibri" panose="020F0502020204030204" pitchFamily="34" charset="0"/>
                <a:cs typeface="Arial" panose="020B0604020202020204" pitchFamily="34" charset="0"/>
              </a:rPr>
              <a:t>Art. 383 E.T.</a:t>
            </a:r>
            <a:endParaRPr lang="es-CO" dirty="0"/>
          </a:p>
        </p:txBody>
      </p:sp>
      <p:sp>
        <p:nvSpPr>
          <p:cNvPr id="6" name="Rectángulo 5"/>
          <p:cNvSpPr/>
          <p:nvPr/>
        </p:nvSpPr>
        <p:spPr>
          <a:xfrm>
            <a:off x="5613778" y="1439045"/>
            <a:ext cx="6578221" cy="1323439"/>
          </a:xfrm>
          <a:prstGeom prst="rect">
            <a:avLst/>
          </a:prstGeom>
        </p:spPr>
        <p:txBody>
          <a:bodyPr wrap="square">
            <a:spAutoFit/>
          </a:bodyPr>
          <a:lstStyle/>
          <a:p>
            <a:pPr algn="just"/>
            <a:r>
              <a:rPr lang="es-CO" sz="1600" b="1" dirty="0">
                <a:solidFill>
                  <a:schemeClr val="tx1">
                    <a:lumMod val="95000"/>
                    <a:lumOff val="5000"/>
                  </a:schemeClr>
                </a:solidFill>
                <a:latin typeface="Georgia" panose="02040502050405020303" pitchFamily="18" charset="0"/>
                <a:ea typeface="Calibri" panose="020F0502020204030204" pitchFamily="34" charset="0"/>
                <a:cs typeface="Arial" panose="020B0604020202020204" pitchFamily="34" charset="0"/>
              </a:rPr>
              <a:t>PARÁGRAFO 2. </a:t>
            </a:r>
            <a:r>
              <a:rPr lang="es-CO" sz="1600" u="sng" dirty="0">
                <a:solidFill>
                  <a:schemeClr val="accent2">
                    <a:lumMod val="75000"/>
                  </a:schemeClr>
                </a:solidFill>
                <a:latin typeface="Georgia" panose="02040502050405020303" pitchFamily="18" charset="0"/>
                <a:ea typeface="Calibri" panose="020F0502020204030204" pitchFamily="34" charset="0"/>
                <a:cs typeface="Arial" panose="020B0604020202020204" pitchFamily="34" charset="0"/>
              </a:rPr>
              <a:t>La retención en la fuente establecida en el presente artículo será aplicable a los pagos o abonos en cuenta por concepto de ingresos por </a:t>
            </a:r>
            <a:r>
              <a:rPr lang="es-CO" sz="1600" u="sng" dirty="0" smtClean="0">
                <a:solidFill>
                  <a:schemeClr val="accent2">
                    <a:lumMod val="75000"/>
                  </a:schemeClr>
                </a:solidFill>
                <a:latin typeface="Georgia" panose="02040502050405020303" pitchFamily="18" charset="0"/>
                <a:ea typeface="Calibri" panose="020F0502020204030204" pitchFamily="34" charset="0"/>
                <a:cs typeface="Arial" panose="020B0604020202020204" pitchFamily="34" charset="0"/>
              </a:rPr>
              <a:t>honorarios </a:t>
            </a:r>
            <a:r>
              <a:rPr lang="es-CO" sz="1600" u="sng" dirty="0">
                <a:solidFill>
                  <a:schemeClr val="accent2">
                    <a:lumMod val="75000"/>
                  </a:schemeClr>
                </a:solidFill>
                <a:latin typeface="Georgia" panose="02040502050405020303" pitchFamily="18" charset="0"/>
                <a:ea typeface="Calibri" panose="020F0502020204030204" pitchFamily="34" charset="0"/>
                <a:cs typeface="Arial" panose="020B0604020202020204" pitchFamily="34" charset="0"/>
              </a:rPr>
              <a:t>obtenidos por las personas que informen que no han contratado o vinculado dos (2) o más trabajadores asociados a la actividad.</a:t>
            </a:r>
          </a:p>
        </p:txBody>
      </p:sp>
      <p:sp>
        <p:nvSpPr>
          <p:cNvPr id="7" name="Rectángulo 6"/>
          <p:cNvSpPr/>
          <p:nvPr/>
        </p:nvSpPr>
        <p:spPr>
          <a:xfrm>
            <a:off x="5745707" y="2994500"/>
            <a:ext cx="6446291" cy="3046988"/>
          </a:xfrm>
          <a:prstGeom prst="rect">
            <a:avLst/>
          </a:prstGeom>
        </p:spPr>
        <p:txBody>
          <a:bodyPr wrap="square">
            <a:spAutoFit/>
          </a:bodyPr>
          <a:lstStyle/>
          <a:p>
            <a:pPr algn="just"/>
            <a:r>
              <a:rPr lang="es-CO" sz="1600" dirty="0">
                <a:latin typeface="Georgia" panose="02040502050405020303" pitchFamily="18" charset="0"/>
                <a:ea typeface="Calibri" panose="020F0502020204030204" pitchFamily="34" charset="0"/>
                <a:cs typeface="Arial" panose="020B0604020202020204" pitchFamily="34" charset="0"/>
              </a:rPr>
              <a:t>La retención a la que se refiere este parágrafo se hará por “pagos </a:t>
            </a:r>
            <a:r>
              <a:rPr lang="es-CO" sz="1600" dirty="0" err="1">
                <a:latin typeface="Georgia" panose="02040502050405020303" pitchFamily="18" charset="0"/>
                <a:ea typeface="Calibri" panose="020F0502020204030204" pitchFamily="34" charset="0"/>
                <a:cs typeface="Arial" panose="020B0604020202020204" pitchFamily="34" charset="0"/>
              </a:rPr>
              <a:t>mensualizados</a:t>
            </a:r>
            <a:r>
              <a:rPr lang="es-CO" sz="1600" dirty="0">
                <a:latin typeface="Georgia" panose="02040502050405020303" pitchFamily="18" charset="0"/>
                <a:ea typeface="Calibri" panose="020F0502020204030204" pitchFamily="34" charset="0"/>
                <a:cs typeface="Arial" panose="020B0604020202020204" pitchFamily="34" charset="0"/>
              </a:rPr>
              <a:t>”. Para ello se tomará el monto total del valor del contrato menos los respectivos aportes obligatorios a salud y pensiones, y se dividirá por el número de meses de vigencia del mismo. Ese valor mensual corresponde a la base de retención en la fuente que debe ubicarse en la tabla. En el caso en el cual los pagos correspondientes al contrato no sean efectuados mensualmente, el pagador deberá efectuar la retención en la fuente de acuerdo con el cálculo mencionado en este parágrafo, independientemente de la periodicidad pactada para los pagos del contrato; cuando realice el pago deberá retener el equivalente a la suma total de la retención </a:t>
            </a:r>
            <a:r>
              <a:rPr lang="es-CO" sz="1600" dirty="0" err="1">
                <a:latin typeface="Georgia" panose="02040502050405020303" pitchFamily="18" charset="0"/>
                <a:ea typeface="Calibri" panose="020F0502020204030204" pitchFamily="34" charset="0"/>
                <a:cs typeface="Arial" panose="020B0604020202020204" pitchFamily="34" charset="0"/>
              </a:rPr>
              <a:t>mensualizada</a:t>
            </a:r>
            <a:r>
              <a:rPr lang="es-CO" sz="1600" dirty="0">
                <a:latin typeface="Georgia" panose="02040502050405020303" pitchFamily="18" charset="0"/>
                <a:ea typeface="Calibri" panose="020F0502020204030204" pitchFamily="34" charset="0"/>
                <a:cs typeface="Arial" panose="020B0604020202020204" pitchFamily="34" charset="0"/>
              </a:rPr>
              <a:t>.</a:t>
            </a:r>
            <a:endParaRPr lang="es-CO" sz="1600" dirty="0"/>
          </a:p>
        </p:txBody>
      </p:sp>
      <p:pic>
        <p:nvPicPr>
          <p:cNvPr id="8" name="Imagen 7"/>
          <p:cNvPicPr>
            <a:picLocks noChangeAspect="1"/>
          </p:cNvPicPr>
          <p:nvPr/>
        </p:nvPicPr>
        <p:blipFill>
          <a:blip r:embed="rId2"/>
          <a:stretch>
            <a:fillRect/>
          </a:stretch>
        </p:blipFill>
        <p:spPr>
          <a:xfrm>
            <a:off x="0" y="1"/>
            <a:ext cx="1003100" cy="901520"/>
          </a:xfrm>
          <a:prstGeom prst="rect">
            <a:avLst/>
          </a:prstGeom>
        </p:spPr>
      </p:pic>
    </p:spTree>
    <p:extLst>
      <p:ext uri="{BB962C8B-B14F-4D97-AF65-F5344CB8AC3E}">
        <p14:creationId xmlns:p14="http://schemas.microsoft.com/office/powerpoint/2010/main" val="641473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rminador 1"/>
          <p:cNvSpPr/>
          <p:nvPr/>
        </p:nvSpPr>
        <p:spPr>
          <a:xfrm>
            <a:off x="5752851" y="484759"/>
            <a:ext cx="5451959" cy="1800200"/>
          </a:xfrm>
          <a:prstGeom prst="flowChartTerminator">
            <a:avLst/>
          </a:prstGeom>
          <a:solidFill>
            <a:srgbClr val="CCEC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000000"/>
                </a:solidFill>
                <a:latin typeface="Arial" panose="020B0604020202020204" pitchFamily="34" charset="0"/>
                <a:cs typeface="Arial" panose="020B0604020202020204" pitchFamily="34" charset="0"/>
              </a:rPr>
              <a:t>Transición para la retención en la fuente por rentas de trabajo</a:t>
            </a:r>
            <a:endParaRPr lang="es-CO" sz="2400" b="1" dirty="0">
              <a:solidFill>
                <a:srgbClr val="000000"/>
              </a:solidFill>
              <a:latin typeface="Arial" panose="020B0604020202020204" pitchFamily="34" charset="0"/>
              <a:cs typeface="Arial" panose="020B0604020202020204" pitchFamily="34" charset="0"/>
            </a:endParaRPr>
          </a:p>
        </p:txBody>
      </p:sp>
      <p:pic>
        <p:nvPicPr>
          <p:cNvPr id="4" name="Picture 2" descr="Gifs ANimados Flechas (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099969">
            <a:off x="6498986" y="2942812"/>
            <a:ext cx="1660430" cy="67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944304" y="3997160"/>
            <a:ext cx="6768752" cy="1976164"/>
          </a:xfrm>
          <a:prstGeom prst="rect">
            <a:avLst/>
          </a:prstGeom>
        </p:spPr>
        <p:txBody>
          <a:bodyPr vert="horz" lIns="91440" tIns="45720" rIns="91440" bIns="45720" rtlCol="0" anchor="ctr">
            <a:noAutofit/>
          </a:bodyPr>
          <a:lstStyle/>
          <a:p>
            <a:pPr algn="just" defTabSz="685800">
              <a:lnSpc>
                <a:spcPct val="90000"/>
              </a:lnSpc>
              <a:spcBef>
                <a:spcPct val="0"/>
              </a:spcBef>
            </a:pPr>
            <a:r>
              <a:rPr lang="es-CO" sz="2400" dirty="0">
                <a:latin typeface="Arial" panose="020B0604020202020204" pitchFamily="34" charset="0"/>
                <a:ea typeface="+mj-ea"/>
                <a:cs typeface="Arial" panose="020B0604020202020204" pitchFamily="34" charset="0"/>
              </a:rPr>
              <a:t>La retención en la fuente de que trata el presente artículo se aplicará a partir del 1° de marzo de 2017; en el entre tanto se aplicará el sistema de retención aplicable antes de la entrada en vigencia de esta norma.</a:t>
            </a:r>
          </a:p>
        </p:txBody>
      </p:sp>
      <p:pic>
        <p:nvPicPr>
          <p:cNvPr id="6" name="Imagen 5"/>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9290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59307" y="272954"/>
          <a:ext cx="7178723" cy="5425440"/>
        </p:xfrm>
        <a:graphic>
          <a:graphicData uri="http://schemas.openxmlformats.org/drawingml/2006/table">
            <a:tbl>
              <a:tblPr>
                <a:tableStyleId>{5C22544A-7EE6-4342-B048-85BDC9FD1C3A}</a:tableStyleId>
              </a:tblPr>
              <a:tblGrid>
                <a:gridCol w="5611160">
                  <a:extLst>
                    <a:ext uri="{9D8B030D-6E8A-4147-A177-3AD203B41FA5}">
                      <a16:colId xmlns:a16="http://schemas.microsoft.com/office/drawing/2014/main" val="20000"/>
                    </a:ext>
                  </a:extLst>
                </a:gridCol>
                <a:gridCol w="1567563">
                  <a:extLst>
                    <a:ext uri="{9D8B030D-6E8A-4147-A177-3AD203B41FA5}">
                      <a16:colId xmlns:a16="http://schemas.microsoft.com/office/drawing/2014/main" val="20001"/>
                    </a:ext>
                  </a:extLst>
                </a:gridCol>
              </a:tblGrid>
              <a:tr h="235092">
                <a:tc gridSpan="2">
                  <a:txBody>
                    <a:bodyPr/>
                    <a:lstStyle/>
                    <a:p>
                      <a:pPr algn="ctr" fontAlgn="b"/>
                      <a:r>
                        <a:rPr lang="es-CO" sz="2000" b="1" u="none" strike="noStrike" dirty="0">
                          <a:effectLst/>
                        </a:rPr>
                        <a:t>Depuración base de retención en la fuente art. 383 E.T.</a:t>
                      </a:r>
                      <a:endParaRPr lang="es-CO" sz="2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CO"/>
                    </a:p>
                  </a:txBody>
                  <a:tcPr/>
                </a:tc>
                <a:extLst>
                  <a:ext uri="{0D108BD9-81ED-4DB2-BD59-A6C34878D82A}">
                    <a16:rowId xmlns:a16="http://schemas.microsoft.com/office/drawing/2014/main" val="10000"/>
                  </a:ext>
                </a:extLst>
              </a:tr>
              <a:tr h="197788">
                <a:tc>
                  <a:txBody>
                    <a:bodyPr/>
                    <a:lstStyle/>
                    <a:p>
                      <a:pPr algn="l" fontAlgn="b"/>
                      <a:r>
                        <a:rPr lang="es-CO" sz="1600" u="none" strike="noStrike">
                          <a:effectLst/>
                        </a:rPr>
                        <a:t>Salarios u honorarios</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8.400.000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7788">
                <a:tc gridSpan="2">
                  <a:txBody>
                    <a:bodyPr/>
                    <a:lstStyle/>
                    <a:p>
                      <a:pPr algn="l" fontAlgn="b"/>
                      <a:r>
                        <a:rPr lang="es-CO" sz="1600" b="1" u="none" strike="noStrike" dirty="0">
                          <a:effectLst/>
                        </a:rPr>
                        <a:t>(-) INCRNG</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extLst>
                  <a:ext uri="{0D108BD9-81ED-4DB2-BD59-A6C34878D82A}">
                    <a16:rowId xmlns:a16="http://schemas.microsoft.com/office/drawing/2014/main" val="10002"/>
                  </a:ext>
                </a:extLst>
              </a:tr>
              <a:tr h="197788">
                <a:tc>
                  <a:txBody>
                    <a:bodyPr/>
                    <a:lstStyle/>
                    <a:p>
                      <a:pPr algn="l" fontAlgn="b"/>
                      <a:r>
                        <a:rPr lang="es-CO" sz="1600" u="none" strike="noStrike">
                          <a:effectLst/>
                        </a:rPr>
                        <a:t>Aporte obligatorio a salud</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336.000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7788">
                <a:tc>
                  <a:txBody>
                    <a:bodyPr/>
                    <a:lstStyle/>
                    <a:p>
                      <a:pPr algn="l" fontAlgn="b"/>
                      <a:r>
                        <a:rPr lang="es-CO" sz="1600" u="none" strike="noStrike">
                          <a:effectLst/>
                        </a:rPr>
                        <a:t>Aporte obligatorio a pensión</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420.000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7788">
                <a:tc>
                  <a:txBody>
                    <a:bodyPr/>
                    <a:lstStyle/>
                    <a:p>
                      <a:pPr algn="l" fontAlgn="b"/>
                      <a:r>
                        <a:rPr lang="es-CO" sz="1600" b="1" u="none" strike="noStrike">
                          <a:effectLst/>
                        </a:rPr>
                        <a:t>Total INCRNGO</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b="1" u="none" strike="noStrike" dirty="0">
                          <a:effectLst/>
                        </a:rPr>
                        <a:t>756.000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7788">
                <a:tc>
                  <a:txBody>
                    <a:bodyPr/>
                    <a:lstStyle/>
                    <a:p>
                      <a:pPr algn="l" fontAlgn="b"/>
                      <a:r>
                        <a:rPr lang="es-CO" sz="1600" b="1" u="none" strike="noStrike">
                          <a:effectLst/>
                        </a:rPr>
                        <a:t>Subtotal 1</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b="1" u="none" strike="noStrike" dirty="0">
                          <a:effectLst/>
                        </a:rPr>
                        <a:t>7.644.000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7788">
                <a:tc gridSpan="2">
                  <a:txBody>
                    <a:bodyPr/>
                    <a:lstStyle/>
                    <a:p>
                      <a:pPr algn="l" fontAlgn="b"/>
                      <a:r>
                        <a:rPr lang="es-CO" sz="1600" b="1" u="none" strike="noStrike" dirty="0">
                          <a:effectLst/>
                        </a:rPr>
                        <a:t>(-) Deducciones Art. 387 E.T</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extLst>
                  <a:ext uri="{0D108BD9-81ED-4DB2-BD59-A6C34878D82A}">
                    <a16:rowId xmlns:a16="http://schemas.microsoft.com/office/drawing/2014/main" val="10007"/>
                  </a:ext>
                </a:extLst>
              </a:tr>
              <a:tr h="197788">
                <a:tc>
                  <a:txBody>
                    <a:bodyPr/>
                    <a:lstStyle/>
                    <a:p>
                      <a:pPr algn="l" fontAlgn="b"/>
                      <a:r>
                        <a:rPr lang="es-CO" sz="1600" u="none" strike="noStrike">
                          <a:effectLst/>
                        </a:rPr>
                        <a:t>Intereses por préstamo de vivienda</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450.000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7788">
                <a:tc>
                  <a:txBody>
                    <a:bodyPr/>
                    <a:lstStyle/>
                    <a:p>
                      <a:pPr algn="l" fontAlgn="b"/>
                      <a:r>
                        <a:rPr lang="es-CO" sz="1600" u="none" strike="noStrike">
                          <a:effectLst/>
                        </a:rPr>
                        <a:t>Medicina prepagada</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80.000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7788">
                <a:tc>
                  <a:txBody>
                    <a:bodyPr/>
                    <a:lstStyle/>
                    <a:p>
                      <a:pPr algn="l" fontAlgn="b"/>
                      <a:r>
                        <a:rPr lang="es-CO" sz="1600" u="none" strike="noStrike">
                          <a:effectLst/>
                        </a:rPr>
                        <a:t>Dependientes</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a:effectLst/>
                        </a:rPr>
                        <a:t>840.000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7788">
                <a:tc gridSpan="2">
                  <a:txBody>
                    <a:bodyPr/>
                    <a:lstStyle/>
                    <a:p>
                      <a:pPr algn="l" fontAlgn="b"/>
                      <a:r>
                        <a:rPr lang="es-CO" sz="1600" b="1" u="none" strike="noStrike" dirty="0">
                          <a:effectLst/>
                        </a:rPr>
                        <a:t>(-) Rentas Exentas</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extLst>
                  <a:ext uri="{0D108BD9-81ED-4DB2-BD59-A6C34878D82A}">
                    <a16:rowId xmlns:a16="http://schemas.microsoft.com/office/drawing/2014/main" val="10011"/>
                  </a:ext>
                </a:extLst>
              </a:tr>
              <a:tr h="197788">
                <a:tc>
                  <a:txBody>
                    <a:bodyPr/>
                    <a:lstStyle/>
                    <a:p>
                      <a:pPr algn="l" fontAlgn="b"/>
                      <a:r>
                        <a:rPr lang="es-CO" sz="1600" u="none" strike="noStrike">
                          <a:effectLst/>
                        </a:rPr>
                        <a:t>Cesantias e int. Sobre cesantías</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7788">
                <a:tc>
                  <a:txBody>
                    <a:bodyPr/>
                    <a:lstStyle/>
                    <a:p>
                      <a:pPr algn="l" fontAlgn="b"/>
                      <a:r>
                        <a:rPr lang="es-CO" sz="1600" u="none" strike="noStrike">
                          <a:effectLst/>
                        </a:rPr>
                        <a:t>Gastos de entierro</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7788">
                <a:tc>
                  <a:txBody>
                    <a:bodyPr/>
                    <a:lstStyle/>
                    <a:p>
                      <a:pPr algn="l" fontAlgn="b"/>
                      <a:r>
                        <a:rPr lang="es-CO" sz="1600" u="none" strike="noStrike">
                          <a:effectLst/>
                        </a:rPr>
                        <a:t>Aportes voluntarios a pensión</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dirty="0">
                          <a:effectLst/>
                        </a:rPr>
                        <a:t>100.000</a:t>
                      </a:r>
                      <a:endParaRPr lang="es-CO"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7788">
                <a:tc>
                  <a:txBody>
                    <a:bodyPr/>
                    <a:lstStyle/>
                    <a:p>
                      <a:pPr algn="l" fontAlgn="b"/>
                      <a:r>
                        <a:rPr lang="es-CO" sz="1600" u="none" strike="noStrike">
                          <a:effectLst/>
                        </a:rPr>
                        <a:t>Ahorro en cuenta AFC</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a:effectLst/>
                        </a:rPr>
                        <a:t>100.000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7788">
                <a:tc>
                  <a:txBody>
                    <a:bodyPr/>
                    <a:lstStyle/>
                    <a:p>
                      <a:pPr algn="l" fontAlgn="b"/>
                      <a:r>
                        <a:rPr lang="es-CO" sz="1600" u="none" strike="noStrike">
                          <a:effectLst/>
                        </a:rPr>
                        <a:t>Renta exenta del 25%</a:t>
                      </a:r>
                      <a:endParaRPr lang="es-CO" sz="1600" b="0" i="0" u="none" strike="noStrike">
                        <a:solidFill>
                          <a:srgbClr val="000000"/>
                        </a:solidFill>
                        <a:effectLst/>
                        <a:latin typeface="Calibri" panose="020F0502020204030204" pitchFamily="34" charset="0"/>
                      </a:endParaRPr>
                    </a:p>
                  </a:txBody>
                  <a:tcPr marL="2260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u="none" strike="noStrike">
                          <a:effectLst/>
                        </a:rPr>
                        <a:t>1.518.500</a:t>
                      </a:r>
                      <a:endParaRPr lang="es-CO"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7788">
                <a:tc>
                  <a:txBody>
                    <a:bodyPr/>
                    <a:lstStyle/>
                    <a:p>
                      <a:pPr algn="l" fontAlgn="b"/>
                      <a:r>
                        <a:rPr lang="es-CO" sz="1600" b="1" u="none" strike="noStrike">
                          <a:effectLst/>
                        </a:rPr>
                        <a:t>Total rentas deducciones y rentas exentas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b="1" u="none" strike="noStrike" dirty="0">
                          <a:effectLst/>
                        </a:rPr>
                        <a:t>3.088.500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97788">
                <a:tc>
                  <a:txBody>
                    <a:bodyPr/>
                    <a:lstStyle/>
                    <a:p>
                      <a:pPr algn="l" fontAlgn="b"/>
                      <a:r>
                        <a:rPr lang="es-CO" sz="1600" b="1" u="none" strike="noStrike">
                          <a:effectLst/>
                        </a:rPr>
                        <a:t>Límite de las deducciones y rentas exentas</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b="1" u="none" strike="noStrike" dirty="0">
                          <a:effectLst/>
                        </a:rPr>
                        <a:t>3.058.000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7788">
                <a:tc>
                  <a:txBody>
                    <a:bodyPr/>
                    <a:lstStyle/>
                    <a:p>
                      <a:pPr algn="l" fontAlgn="b"/>
                      <a:r>
                        <a:rPr lang="es-CO" sz="1600" b="1" u="none" strike="noStrike">
                          <a:effectLst/>
                        </a:rPr>
                        <a:t>Base de retención en la fuente</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b="1" u="none" strike="noStrike" dirty="0">
                          <a:effectLst/>
                        </a:rPr>
                        <a:t>4.586.000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7788">
                <a:tc>
                  <a:txBody>
                    <a:bodyPr/>
                    <a:lstStyle/>
                    <a:p>
                      <a:pPr algn="l" fontAlgn="b"/>
                      <a:r>
                        <a:rPr lang="es-CO" sz="1600" b="1" u="none" strike="noStrike">
                          <a:effectLst/>
                        </a:rPr>
                        <a:t>En UVT</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b="1" u="none" strike="noStrike" dirty="0">
                          <a:effectLst/>
                        </a:rPr>
                        <a:t>143,95</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97788">
                <a:tc>
                  <a:txBody>
                    <a:bodyPr/>
                    <a:lstStyle/>
                    <a:p>
                      <a:pPr algn="l" fontAlgn="b"/>
                      <a:r>
                        <a:rPr lang="es-CO" sz="1600" b="1" u="none" strike="noStrike">
                          <a:effectLst/>
                        </a:rPr>
                        <a:t>Retención en la fuente</a:t>
                      </a:r>
                      <a:endParaRPr lang="es-CO"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CO" sz="1600" b="1" u="none" strike="noStrike" dirty="0">
                          <a:effectLst/>
                        </a:rPr>
                        <a:t>296.000</a:t>
                      </a:r>
                      <a:endParaRPr lang="es-CO"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bl>
          </a:graphicData>
        </a:graphic>
      </p:graphicFrame>
      <p:sp>
        <p:nvSpPr>
          <p:cNvPr id="3" name="Rectángulo 2"/>
          <p:cNvSpPr/>
          <p:nvPr/>
        </p:nvSpPr>
        <p:spPr>
          <a:xfrm>
            <a:off x="8229599" y="2042018"/>
            <a:ext cx="3452884" cy="2584574"/>
          </a:xfrm>
          <a:prstGeom prst="rect">
            <a:avLst/>
          </a:prstGeom>
        </p:spPr>
        <p:txBody>
          <a:bodyPr vert="horz" lIns="91440" tIns="45720" rIns="91440" bIns="45720" rtlCol="0" anchor="ctr">
            <a:noAutofit/>
          </a:bodyPr>
          <a:lstStyle/>
          <a:p>
            <a:pPr algn="just" defTabSz="685800">
              <a:lnSpc>
                <a:spcPct val="90000"/>
              </a:lnSpc>
              <a:spcBef>
                <a:spcPct val="0"/>
              </a:spcBef>
            </a:pPr>
            <a:r>
              <a:rPr lang="es-CO" sz="1600" dirty="0">
                <a:solidFill>
                  <a:srgbClr val="0066FF"/>
                </a:solidFill>
                <a:latin typeface="Arial" panose="020B0604020202020204" pitchFamily="34" charset="0"/>
                <a:ea typeface="+mj-ea"/>
                <a:cs typeface="Arial" panose="020B0604020202020204" pitchFamily="34" charset="0"/>
              </a:rPr>
              <a:t>La exención prevista en el numeral 10 del artículo 206 del E.T. procede también para los pagos o abonos en cuenta por concepto de ingresos por honorarios y por compensación por servicios personales obtenidos por las P.N. que informen que no han contratado o vinculado dos (2) o más trabajadores asociados a la actividad.</a:t>
            </a:r>
          </a:p>
        </p:txBody>
      </p:sp>
      <p:pic>
        <p:nvPicPr>
          <p:cNvPr id="4" name="Picture 2" descr="http://www.muchografico.com/gifs/Images/Botones/Boton%20(5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51540" y="1433015"/>
            <a:ext cx="609001" cy="609003"/>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rectangular 4"/>
          <p:cNvSpPr/>
          <p:nvPr/>
        </p:nvSpPr>
        <p:spPr>
          <a:xfrm rot="19796114">
            <a:off x="3730465" y="2415763"/>
            <a:ext cx="5497565" cy="717986"/>
          </a:xfrm>
          <a:prstGeom prst="wedgeRectCallout">
            <a:avLst>
              <a:gd name="adj1" fmla="val -23381"/>
              <a:gd name="adj2" fmla="val 48586"/>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O" sz="1400" b="1" baseline="0" dirty="0">
                <a:solidFill>
                  <a:srgbClr val="C00000"/>
                </a:solidFill>
              </a:rPr>
              <a:t>Las sumatoria de las </a:t>
            </a:r>
            <a:r>
              <a:rPr lang="es-CO" sz="1400" b="1" baseline="0" dirty="0" smtClean="0">
                <a:solidFill>
                  <a:srgbClr val="C00000"/>
                </a:solidFill>
              </a:rPr>
              <a:t>deducciones (</a:t>
            </a:r>
            <a:r>
              <a:rPr lang="es-CO" sz="1400" b="1" dirty="0" smtClean="0">
                <a:solidFill>
                  <a:srgbClr val="C00000"/>
                </a:solidFill>
              </a:rPr>
              <a:t> art. 387 ET)</a:t>
            </a:r>
            <a:r>
              <a:rPr lang="es-CO" sz="1400" b="1" baseline="0" dirty="0" smtClean="0">
                <a:solidFill>
                  <a:srgbClr val="C00000"/>
                </a:solidFill>
              </a:rPr>
              <a:t> </a:t>
            </a:r>
            <a:r>
              <a:rPr lang="es-CO" sz="1400" b="1" baseline="0" dirty="0">
                <a:solidFill>
                  <a:srgbClr val="C00000"/>
                </a:solidFill>
              </a:rPr>
              <a:t>y rentas exentas </a:t>
            </a:r>
            <a:r>
              <a:rPr lang="es-CO" sz="1400" b="1" baseline="0" dirty="0" smtClean="0">
                <a:solidFill>
                  <a:srgbClr val="C00000"/>
                </a:solidFill>
              </a:rPr>
              <a:t>en la depuración</a:t>
            </a:r>
            <a:r>
              <a:rPr lang="es-CO" sz="1400" b="1" dirty="0" smtClean="0">
                <a:solidFill>
                  <a:srgbClr val="C00000"/>
                </a:solidFill>
              </a:rPr>
              <a:t> de la </a:t>
            </a:r>
            <a:r>
              <a:rPr lang="es-CO" sz="1400" b="1" dirty="0" err="1" smtClean="0">
                <a:solidFill>
                  <a:srgbClr val="C00000"/>
                </a:solidFill>
              </a:rPr>
              <a:t>retefuente</a:t>
            </a:r>
            <a:r>
              <a:rPr lang="es-CO" sz="1400" b="1" dirty="0" smtClean="0">
                <a:solidFill>
                  <a:srgbClr val="C00000"/>
                </a:solidFill>
              </a:rPr>
              <a:t> </a:t>
            </a:r>
            <a:r>
              <a:rPr lang="es-CO" sz="1400" b="1" baseline="0" dirty="0" smtClean="0">
                <a:solidFill>
                  <a:srgbClr val="C00000"/>
                </a:solidFill>
              </a:rPr>
              <a:t>no podrán superar el 40</a:t>
            </a:r>
            <a:r>
              <a:rPr lang="es-CO" sz="1400" b="1" baseline="0" dirty="0">
                <a:solidFill>
                  <a:srgbClr val="C00000"/>
                </a:solidFill>
              </a:rPr>
              <a:t>% del total ingresos </a:t>
            </a:r>
            <a:r>
              <a:rPr lang="es-CO" sz="1400" b="1" baseline="0" dirty="0" smtClean="0">
                <a:solidFill>
                  <a:srgbClr val="C00000"/>
                </a:solidFill>
              </a:rPr>
              <a:t>netos.</a:t>
            </a:r>
            <a:endParaRPr lang="es-CO" sz="1400" b="1" dirty="0">
              <a:solidFill>
                <a:srgbClr val="C00000"/>
              </a:solidFill>
            </a:endParaRPr>
          </a:p>
        </p:txBody>
      </p:sp>
      <p:pic>
        <p:nvPicPr>
          <p:cNvPr id="6" name="Imagen 5"/>
          <p:cNvPicPr>
            <a:picLocks noChangeAspect="1"/>
          </p:cNvPicPr>
          <p:nvPr/>
        </p:nvPicPr>
        <p:blipFill>
          <a:blip r:embed="rId3"/>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9644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192526" y="1584102"/>
            <a:ext cx="5633337" cy="3216331"/>
          </a:xfrm>
          <a:prstGeom prst="rect">
            <a:avLst/>
          </a:prstGeom>
        </p:spPr>
      </p:pic>
      <p:sp>
        <p:nvSpPr>
          <p:cNvPr id="4" name="Rectángulo 3"/>
          <p:cNvSpPr/>
          <p:nvPr/>
        </p:nvSpPr>
        <p:spPr>
          <a:xfrm>
            <a:off x="2781838" y="206063"/>
            <a:ext cx="6567320" cy="646331"/>
          </a:xfrm>
          <a:prstGeom prst="rect">
            <a:avLst/>
          </a:prstGeom>
        </p:spPr>
        <p:txBody>
          <a:bodyPr wrap="square">
            <a:spAutoFit/>
          </a:bodyPr>
          <a:lstStyle/>
          <a:p>
            <a:r>
              <a:rPr lang="es-CO" sz="3600" b="1" dirty="0" smtClean="0">
                <a:solidFill>
                  <a:srgbClr val="000000"/>
                </a:solidFill>
                <a:latin typeface="Georgia" panose="02040502050405020303" pitchFamily="18" charset="0"/>
                <a:ea typeface="Calibri" panose="020F0502020204030204" pitchFamily="34" charset="0"/>
                <a:cs typeface="Arial" panose="020B0604020202020204" pitchFamily="34" charset="0"/>
              </a:rPr>
              <a:t>Impuesto sobre las ventas</a:t>
            </a:r>
            <a:endParaRPr lang="es-CO" sz="3600" dirty="0"/>
          </a:p>
        </p:txBody>
      </p:sp>
      <p:pic>
        <p:nvPicPr>
          <p:cNvPr id="5" name="Imagen 4"/>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2731746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3554568" y="15586"/>
            <a:ext cx="4932609" cy="61276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atin typeface="Arial" panose="020B0604020202020204" pitchFamily="34" charset="0"/>
                <a:cs typeface="Arial" panose="020B0604020202020204" pitchFamily="34" charset="0"/>
              </a:rPr>
              <a:t>Tarifa General</a:t>
            </a:r>
            <a:endParaRPr lang="es-MX" sz="3200" dirty="0">
              <a:latin typeface="Arial" panose="020B0604020202020204" pitchFamily="34" charset="0"/>
              <a:cs typeface="Arial" panose="020B0604020202020204" pitchFamily="34" charset="0"/>
            </a:endParaRPr>
          </a:p>
        </p:txBody>
      </p:sp>
      <p:sp>
        <p:nvSpPr>
          <p:cNvPr id="10" name="Elipse 9"/>
          <p:cNvSpPr/>
          <p:nvPr/>
        </p:nvSpPr>
        <p:spPr>
          <a:xfrm>
            <a:off x="4524780" y="1143318"/>
            <a:ext cx="2704563" cy="20219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400" dirty="0" smtClean="0">
                <a:solidFill>
                  <a:schemeClr val="accent2">
                    <a:lumMod val="50000"/>
                  </a:schemeClr>
                </a:solidFill>
              </a:rPr>
              <a:t>19%</a:t>
            </a:r>
            <a:endParaRPr lang="es-CO" sz="4400" dirty="0">
              <a:solidFill>
                <a:schemeClr val="accent2">
                  <a:lumMod val="50000"/>
                </a:schemeClr>
              </a:solidFill>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948" y="3680267"/>
            <a:ext cx="3520228" cy="2708925"/>
          </a:xfrm>
          <a:prstGeom prst="rect">
            <a:avLst/>
          </a:prstGeom>
        </p:spPr>
      </p:pic>
    </p:spTree>
    <p:extLst>
      <p:ext uri="{BB962C8B-B14F-4D97-AF65-F5344CB8AC3E}">
        <p14:creationId xmlns:p14="http://schemas.microsoft.com/office/powerpoint/2010/main" val="3036090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01393" y="0"/>
            <a:ext cx="8445963" cy="780190"/>
          </a:xfrm>
        </p:spPr>
        <p:txBody>
          <a:bodyPr anchor="ctr">
            <a:noAutofit/>
          </a:bodyPr>
          <a:lstStyle/>
          <a:p>
            <a:r>
              <a:rPr lang="es-MX" sz="2400" b="1" dirty="0" smtClean="0">
                <a:latin typeface="Arial" panose="020B0604020202020204" pitchFamily="34" charset="0"/>
                <a:cs typeface="Arial" panose="020B0604020202020204" pitchFamily="34" charset="0"/>
              </a:rPr>
              <a:t>Clasificación de los bienes y servicios frente al impuesto a las ventas</a:t>
            </a:r>
            <a:endParaRPr lang="es-MX" sz="2400" b="1" dirty="0">
              <a:latin typeface="Arial" panose="020B0604020202020204" pitchFamily="34" charset="0"/>
              <a:cs typeface="Arial" panose="020B0604020202020204" pitchFamily="34" charset="0"/>
            </a:endParaRPr>
          </a:p>
        </p:txBody>
      </p:sp>
      <p:sp>
        <p:nvSpPr>
          <p:cNvPr id="3" name="6 Pentágono"/>
          <p:cNvSpPr/>
          <p:nvPr/>
        </p:nvSpPr>
        <p:spPr>
          <a:xfrm>
            <a:off x="811363" y="1262133"/>
            <a:ext cx="3580327" cy="63106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pitchFamily="34" charset="0"/>
                <a:cs typeface="Arial" pitchFamily="34" charset="0"/>
              </a:rPr>
              <a:t>Gravados</a:t>
            </a:r>
            <a:endParaRPr lang="es-CO" sz="2000" b="1" dirty="0">
              <a:solidFill>
                <a:schemeClr val="bg2">
                  <a:lumMod val="10000"/>
                </a:schemeClr>
              </a:solidFill>
              <a:latin typeface="Arial" pitchFamily="34" charset="0"/>
              <a:cs typeface="Arial" pitchFamily="34" charset="0"/>
            </a:endParaRPr>
          </a:p>
        </p:txBody>
      </p:sp>
      <p:sp>
        <p:nvSpPr>
          <p:cNvPr id="4" name="12 Pentágono"/>
          <p:cNvSpPr/>
          <p:nvPr/>
        </p:nvSpPr>
        <p:spPr>
          <a:xfrm>
            <a:off x="4737310" y="1272864"/>
            <a:ext cx="3580327" cy="63106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pitchFamily="34" charset="0"/>
                <a:cs typeface="Arial" pitchFamily="34" charset="0"/>
              </a:rPr>
              <a:t>Exentos</a:t>
            </a:r>
            <a:endParaRPr lang="es-CO" sz="2000" b="1" dirty="0">
              <a:solidFill>
                <a:schemeClr val="bg2">
                  <a:lumMod val="10000"/>
                </a:schemeClr>
              </a:solidFill>
              <a:latin typeface="Arial" pitchFamily="34" charset="0"/>
              <a:cs typeface="Arial" pitchFamily="34" charset="0"/>
            </a:endParaRPr>
          </a:p>
        </p:txBody>
      </p:sp>
      <p:sp>
        <p:nvSpPr>
          <p:cNvPr id="5" name="13 Pentágono"/>
          <p:cNvSpPr/>
          <p:nvPr/>
        </p:nvSpPr>
        <p:spPr>
          <a:xfrm>
            <a:off x="8457193" y="1257837"/>
            <a:ext cx="3580327" cy="63106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pitchFamily="34" charset="0"/>
                <a:cs typeface="Arial" pitchFamily="34" charset="0"/>
              </a:rPr>
              <a:t>Excluidos</a:t>
            </a:r>
            <a:endParaRPr lang="es-CO" sz="2000" b="1" dirty="0">
              <a:solidFill>
                <a:schemeClr val="bg2">
                  <a:lumMod val="10000"/>
                </a:schemeClr>
              </a:solidFill>
              <a:latin typeface="Arial" pitchFamily="34" charset="0"/>
              <a:cs typeface="Arial" pitchFamily="34" charset="0"/>
            </a:endParaRPr>
          </a:p>
        </p:txBody>
      </p:sp>
      <p:sp>
        <p:nvSpPr>
          <p:cNvPr id="6" name="30 Rectángulo"/>
          <p:cNvSpPr/>
          <p:nvPr/>
        </p:nvSpPr>
        <p:spPr>
          <a:xfrm>
            <a:off x="1403797" y="3065178"/>
            <a:ext cx="2137892" cy="6310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smtClean="0">
              <a:solidFill>
                <a:schemeClr val="tx1">
                  <a:lumMod val="95000"/>
                  <a:lumOff val="5000"/>
                </a:schemeClr>
              </a:solidFill>
              <a:cs typeface="Arial" pitchFamily="34" charset="0"/>
            </a:endParaRPr>
          </a:p>
          <a:p>
            <a:r>
              <a:rPr lang="es-CO" dirty="0" smtClean="0">
                <a:solidFill>
                  <a:schemeClr val="tx1">
                    <a:lumMod val="95000"/>
                    <a:lumOff val="5000"/>
                  </a:schemeClr>
                </a:solidFill>
                <a:cs typeface="Arial" pitchFamily="34" charset="0"/>
              </a:rPr>
              <a:t>19% art. 468 E.T.</a:t>
            </a:r>
          </a:p>
          <a:p>
            <a:endParaRPr lang="es-CO" dirty="0" smtClean="0">
              <a:solidFill>
                <a:schemeClr val="tx1">
                  <a:lumMod val="95000"/>
                  <a:lumOff val="5000"/>
                </a:schemeClr>
              </a:solidFill>
              <a:cs typeface="Arial" pitchFamily="34" charset="0"/>
            </a:endParaRPr>
          </a:p>
        </p:txBody>
      </p:sp>
      <p:sp>
        <p:nvSpPr>
          <p:cNvPr id="7" name="31 Rectángulo"/>
          <p:cNvSpPr/>
          <p:nvPr/>
        </p:nvSpPr>
        <p:spPr>
          <a:xfrm>
            <a:off x="1401648" y="4775922"/>
            <a:ext cx="2140041" cy="620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smtClean="0">
              <a:solidFill>
                <a:schemeClr val="tx1">
                  <a:lumMod val="95000"/>
                  <a:lumOff val="5000"/>
                </a:schemeClr>
              </a:solidFill>
              <a:cs typeface="Arial" pitchFamily="34" charset="0"/>
            </a:endParaRPr>
          </a:p>
          <a:p>
            <a:r>
              <a:rPr lang="es-CO" dirty="0" smtClean="0">
                <a:solidFill>
                  <a:schemeClr val="tx1">
                    <a:lumMod val="95000"/>
                    <a:lumOff val="5000"/>
                  </a:schemeClr>
                </a:solidFill>
                <a:cs typeface="Arial" pitchFamily="34" charset="0"/>
              </a:rPr>
              <a:t>5% art. </a:t>
            </a:r>
            <a:r>
              <a:rPr lang="es-CO" dirty="0" smtClean="0">
                <a:solidFill>
                  <a:schemeClr val="tx1">
                    <a:lumMod val="95000"/>
                    <a:lumOff val="5000"/>
                  </a:schemeClr>
                </a:solidFill>
                <a:cs typeface="Arial" pitchFamily="34" charset="0"/>
                <a:hlinkClick r:id="rId2" action="ppaction://hlinksldjump"/>
              </a:rPr>
              <a:t>468-1</a:t>
            </a:r>
            <a:r>
              <a:rPr lang="es-CO" dirty="0" smtClean="0">
                <a:solidFill>
                  <a:schemeClr val="tx1">
                    <a:lumMod val="95000"/>
                    <a:lumOff val="5000"/>
                  </a:schemeClr>
                </a:solidFill>
                <a:cs typeface="Arial" pitchFamily="34" charset="0"/>
              </a:rPr>
              <a:t> y 468-3  E.T.</a:t>
            </a:r>
          </a:p>
          <a:p>
            <a:endParaRPr lang="es-CO" dirty="0">
              <a:solidFill>
                <a:schemeClr val="tx1">
                  <a:lumMod val="95000"/>
                  <a:lumOff val="5000"/>
                </a:schemeClr>
              </a:solidFill>
              <a:cs typeface="Arial" pitchFamily="34" charset="0"/>
            </a:endParaRPr>
          </a:p>
        </p:txBody>
      </p:sp>
      <p:sp>
        <p:nvSpPr>
          <p:cNvPr id="9" name="33 Rectángulo"/>
          <p:cNvSpPr/>
          <p:nvPr/>
        </p:nvSpPr>
        <p:spPr>
          <a:xfrm>
            <a:off x="8457192" y="2588656"/>
            <a:ext cx="3314097" cy="2862322"/>
          </a:xfrm>
          <a:prstGeom prst="rect">
            <a:avLst/>
          </a:prstGeom>
          <a:ln>
            <a:solidFill>
              <a:schemeClr val="tx1"/>
            </a:solidFill>
            <a:prstDash val="dash"/>
          </a:ln>
        </p:spPr>
        <p:txBody>
          <a:bodyPr wrap="square">
            <a:spAutoFit/>
          </a:bodyPr>
          <a:lstStyle/>
          <a:p>
            <a:pPr algn="ctr"/>
            <a:r>
              <a:rPr lang="es-CO" b="1" u="sng" dirty="0"/>
              <a:t>SIN TARIFA </a:t>
            </a:r>
            <a:endParaRPr lang="es-CO" b="1" u="sng" dirty="0" smtClean="0"/>
          </a:p>
          <a:p>
            <a:r>
              <a:rPr lang="es-CO" dirty="0" smtClean="0"/>
              <a:t>- </a:t>
            </a:r>
            <a:r>
              <a:rPr lang="es-CO" dirty="0"/>
              <a:t>Producción y comercialización de bienes excluidos. </a:t>
            </a:r>
            <a:br>
              <a:rPr lang="es-CO" dirty="0"/>
            </a:br>
            <a:r>
              <a:rPr lang="es-CO" dirty="0"/>
              <a:t>- </a:t>
            </a:r>
            <a:r>
              <a:rPr lang="es-CO" dirty="0" smtClean="0"/>
              <a:t>Prestación </a:t>
            </a:r>
            <a:r>
              <a:rPr lang="es-CO" dirty="0"/>
              <a:t>de servicios excluidos</a:t>
            </a:r>
            <a:r>
              <a:rPr lang="es-CO" dirty="0" smtClean="0"/>
              <a:t>. </a:t>
            </a:r>
            <a:r>
              <a:rPr lang="es-CO" dirty="0"/>
              <a:t> </a:t>
            </a:r>
            <a:br>
              <a:rPr lang="es-CO" dirty="0"/>
            </a:br>
            <a:r>
              <a:rPr lang="es-CO" dirty="0"/>
              <a:t>- Bienes no sometidos al impuesto que nacen de la comercialización de aquellos que se clasifican como exentos en la cabeza de los productores.</a:t>
            </a:r>
          </a:p>
        </p:txBody>
      </p:sp>
      <p:sp>
        <p:nvSpPr>
          <p:cNvPr id="10" name="34 Rectángulo"/>
          <p:cNvSpPr/>
          <p:nvPr/>
        </p:nvSpPr>
        <p:spPr>
          <a:xfrm>
            <a:off x="4737310" y="2522653"/>
            <a:ext cx="3314096" cy="2862322"/>
          </a:xfrm>
          <a:prstGeom prst="rect">
            <a:avLst/>
          </a:prstGeom>
          <a:ln>
            <a:solidFill>
              <a:schemeClr val="tx1"/>
            </a:solidFill>
            <a:prstDash val="dash"/>
          </a:ln>
        </p:spPr>
        <p:txBody>
          <a:bodyPr wrap="square">
            <a:spAutoFit/>
          </a:bodyPr>
          <a:lstStyle/>
          <a:p>
            <a:endParaRPr lang="es-CO" b="1" i="1" dirty="0"/>
          </a:p>
          <a:p>
            <a:pPr algn="ctr"/>
            <a:r>
              <a:rPr lang="es-CO" b="1" u="sng" dirty="0" smtClean="0"/>
              <a:t>TARIFA </a:t>
            </a:r>
            <a:r>
              <a:rPr lang="es-CO" b="1" u="sng" dirty="0"/>
              <a:t>CERO </a:t>
            </a:r>
            <a:r>
              <a:rPr lang="es-CO" b="1" u="sng" dirty="0" smtClean="0"/>
              <a:t>(0</a:t>
            </a:r>
            <a:r>
              <a:rPr lang="es-CO" b="1" u="sng" dirty="0"/>
              <a:t>% </a:t>
            </a:r>
            <a:r>
              <a:rPr lang="es-CO" b="1" u="sng" dirty="0" smtClean="0"/>
              <a:t>)</a:t>
            </a:r>
            <a:r>
              <a:rPr lang="es-CO" b="1" u="sng" dirty="0"/>
              <a:t/>
            </a:r>
            <a:br>
              <a:rPr lang="es-CO" b="1" u="sng" dirty="0"/>
            </a:br>
            <a:endParaRPr lang="es-CO" b="1" u="sng" dirty="0" smtClean="0"/>
          </a:p>
          <a:p>
            <a:pPr marL="285750" indent="-285750">
              <a:buFontTx/>
              <a:buChar char="-"/>
            </a:pPr>
            <a:r>
              <a:rPr lang="es-CO" dirty="0" smtClean="0"/>
              <a:t>Producción </a:t>
            </a:r>
            <a:r>
              <a:rPr lang="es-CO" dirty="0"/>
              <a:t>de bienes exentos. </a:t>
            </a:r>
            <a:br>
              <a:rPr lang="es-CO" dirty="0"/>
            </a:br>
            <a:endParaRPr lang="es-CO" dirty="0" smtClean="0"/>
          </a:p>
          <a:p>
            <a:pPr marL="285750" indent="-285750">
              <a:buFontTx/>
              <a:buChar char="-"/>
            </a:pPr>
            <a:r>
              <a:rPr lang="es-CO" dirty="0" smtClean="0"/>
              <a:t>- </a:t>
            </a:r>
            <a:r>
              <a:rPr lang="es-CO" dirty="0"/>
              <a:t>Exportación de bienes gravados, exentos y excluidos</a:t>
            </a:r>
            <a:r>
              <a:rPr lang="es-CO" dirty="0" smtClean="0"/>
              <a:t>.</a:t>
            </a:r>
          </a:p>
          <a:p>
            <a:pPr marL="285750" indent="-285750">
              <a:buFontTx/>
              <a:buChar char="-"/>
            </a:pPr>
            <a:endParaRPr lang="es-CO" dirty="0" smtClean="0"/>
          </a:p>
          <a:p>
            <a:pPr marL="285750" indent="-285750">
              <a:buFontTx/>
              <a:buChar char="-"/>
            </a:pPr>
            <a:r>
              <a:rPr lang="es-CO" dirty="0" smtClean="0"/>
              <a:t> </a:t>
            </a:r>
            <a:r>
              <a:rPr lang="es-CO" dirty="0"/>
              <a:t>Exportación de servicios</a:t>
            </a:r>
            <a:r>
              <a:rPr lang="es-CO" dirty="0" smtClean="0"/>
              <a:t>.</a:t>
            </a:r>
          </a:p>
        </p:txBody>
      </p:sp>
      <p:sp>
        <p:nvSpPr>
          <p:cNvPr id="11" name="37 Flecha abajo"/>
          <p:cNvSpPr/>
          <p:nvPr/>
        </p:nvSpPr>
        <p:spPr>
          <a:xfrm>
            <a:off x="2356834" y="2006961"/>
            <a:ext cx="270450" cy="375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38 Flecha abajo"/>
          <p:cNvSpPr/>
          <p:nvPr/>
        </p:nvSpPr>
        <p:spPr>
          <a:xfrm>
            <a:off x="2341807" y="3988172"/>
            <a:ext cx="270450" cy="375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40 Flecha a la derecha con bandas"/>
          <p:cNvSpPr/>
          <p:nvPr/>
        </p:nvSpPr>
        <p:spPr>
          <a:xfrm rot="5400000">
            <a:off x="6156101" y="2006961"/>
            <a:ext cx="489398" cy="375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41 Flecha a la derecha con bandas"/>
          <p:cNvSpPr/>
          <p:nvPr/>
        </p:nvSpPr>
        <p:spPr>
          <a:xfrm rot="5400000">
            <a:off x="9966137" y="2017692"/>
            <a:ext cx="489398" cy="375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14589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down)">
                                      <p:cBhvr>
                                        <p:cTn id="72" dur="580">
                                          <p:stCondLst>
                                            <p:cond delay="0"/>
                                          </p:stCondLst>
                                        </p:cTn>
                                        <p:tgtEl>
                                          <p:spTgt spid="7"/>
                                        </p:tgtEl>
                                      </p:cBhvr>
                                    </p:animEffect>
                                    <p:anim calcmode="lin" valueType="num">
                                      <p:cBhvr>
                                        <p:cTn id="7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8" dur="26">
                                          <p:stCondLst>
                                            <p:cond delay="650"/>
                                          </p:stCondLst>
                                        </p:cTn>
                                        <p:tgtEl>
                                          <p:spTgt spid="7"/>
                                        </p:tgtEl>
                                      </p:cBhvr>
                                      <p:to x="100000" y="60000"/>
                                    </p:animScale>
                                    <p:animScale>
                                      <p:cBhvr>
                                        <p:cTn id="79" dur="166" decel="50000">
                                          <p:stCondLst>
                                            <p:cond delay="676"/>
                                          </p:stCondLst>
                                        </p:cTn>
                                        <p:tgtEl>
                                          <p:spTgt spid="7"/>
                                        </p:tgtEl>
                                      </p:cBhvr>
                                      <p:to x="100000" y="100000"/>
                                    </p:animScale>
                                    <p:animScale>
                                      <p:cBhvr>
                                        <p:cTn id="80" dur="26">
                                          <p:stCondLst>
                                            <p:cond delay="1312"/>
                                          </p:stCondLst>
                                        </p:cTn>
                                        <p:tgtEl>
                                          <p:spTgt spid="7"/>
                                        </p:tgtEl>
                                      </p:cBhvr>
                                      <p:to x="100000" y="80000"/>
                                    </p:animScale>
                                    <p:animScale>
                                      <p:cBhvr>
                                        <p:cTn id="81" dur="166" decel="50000">
                                          <p:stCondLst>
                                            <p:cond delay="1338"/>
                                          </p:stCondLst>
                                        </p:cTn>
                                        <p:tgtEl>
                                          <p:spTgt spid="7"/>
                                        </p:tgtEl>
                                      </p:cBhvr>
                                      <p:to x="100000" y="100000"/>
                                    </p:animScale>
                                    <p:animScale>
                                      <p:cBhvr>
                                        <p:cTn id="82" dur="26">
                                          <p:stCondLst>
                                            <p:cond delay="1642"/>
                                          </p:stCondLst>
                                        </p:cTn>
                                        <p:tgtEl>
                                          <p:spTgt spid="7"/>
                                        </p:tgtEl>
                                      </p:cBhvr>
                                      <p:to x="100000" y="90000"/>
                                    </p:animScale>
                                    <p:animScale>
                                      <p:cBhvr>
                                        <p:cTn id="83" dur="166" decel="50000">
                                          <p:stCondLst>
                                            <p:cond delay="1668"/>
                                          </p:stCondLst>
                                        </p:cTn>
                                        <p:tgtEl>
                                          <p:spTgt spid="7"/>
                                        </p:tgtEl>
                                      </p:cBhvr>
                                      <p:to x="100000" y="100000"/>
                                    </p:animScale>
                                    <p:animScale>
                                      <p:cBhvr>
                                        <p:cTn id="84" dur="26">
                                          <p:stCondLst>
                                            <p:cond delay="1808"/>
                                          </p:stCondLst>
                                        </p:cTn>
                                        <p:tgtEl>
                                          <p:spTgt spid="7"/>
                                        </p:tgtEl>
                                      </p:cBhvr>
                                      <p:to x="100000" y="95000"/>
                                    </p:animScale>
                                    <p:animScale>
                                      <p:cBhvr>
                                        <p:cTn id="85" dur="166" decel="50000">
                                          <p:stCondLst>
                                            <p:cond delay="1834"/>
                                          </p:stCondLst>
                                        </p:cTn>
                                        <p:tgtEl>
                                          <p:spTgt spid="7"/>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80">
                                          <p:stCondLst>
                                            <p:cond delay="0"/>
                                          </p:stCondLst>
                                        </p:cTn>
                                        <p:tgtEl>
                                          <p:spTgt spid="14"/>
                                        </p:tgtEl>
                                      </p:cBhvr>
                                    </p:animEffect>
                                    <p:anim calcmode="lin" valueType="num">
                                      <p:cBhvr>
                                        <p:cTn id="9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6" dur="26">
                                          <p:stCondLst>
                                            <p:cond delay="650"/>
                                          </p:stCondLst>
                                        </p:cTn>
                                        <p:tgtEl>
                                          <p:spTgt spid="14"/>
                                        </p:tgtEl>
                                      </p:cBhvr>
                                      <p:to x="100000" y="60000"/>
                                    </p:animScale>
                                    <p:animScale>
                                      <p:cBhvr>
                                        <p:cTn id="97" dur="166" decel="50000">
                                          <p:stCondLst>
                                            <p:cond delay="676"/>
                                          </p:stCondLst>
                                        </p:cTn>
                                        <p:tgtEl>
                                          <p:spTgt spid="14"/>
                                        </p:tgtEl>
                                      </p:cBhvr>
                                      <p:to x="100000" y="100000"/>
                                    </p:animScale>
                                    <p:animScale>
                                      <p:cBhvr>
                                        <p:cTn id="98" dur="26">
                                          <p:stCondLst>
                                            <p:cond delay="1312"/>
                                          </p:stCondLst>
                                        </p:cTn>
                                        <p:tgtEl>
                                          <p:spTgt spid="14"/>
                                        </p:tgtEl>
                                      </p:cBhvr>
                                      <p:to x="100000" y="80000"/>
                                    </p:animScale>
                                    <p:animScale>
                                      <p:cBhvr>
                                        <p:cTn id="99" dur="166" decel="50000">
                                          <p:stCondLst>
                                            <p:cond delay="1338"/>
                                          </p:stCondLst>
                                        </p:cTn>
                                        <p:tgtEl>
                                          <p:spTgt spid="14"/>
                                        </p:tgtEl>
                                      </p:cBhvr>
                                      <p:to x="100000" y="100000"/>
                                    </p:animScale>
                                    <p:animScale>
                                      <p:cBhvr>
                                        <p:cTn id="100" dur="26">
                                          <p:stCondLst>
                                            <p:cond delay="1642"/>
                                          </p:stCondLst>
                                        </p:cTn>
                                        <p:tgtEl>
                                          <p:spTgt spid="14"/>
                                        </p:tgtEl>
                                      </p:cBhvr>
                                      <p:to x="100000" y="90000"/>
                                    </p:animScale>
                                    <p:animScale>
                                      <p:cBhvr>
                                        <p:cTn id="101" dur="166" decel="50000">
                                          <p:stCondLst>
                                            <p:cond delay="1668"/>
                                          </p:stCondLst>
                                        </p:cTn>
                                        <p:tgtEl>
                                          <p:spTgt spid="14"/>
                                        </p:tgtEl>
                                      </p:cBhvr>
                                      <p:to x="100000" y="100000"/>
                                    </p:animScale>
                                    <p:animScale>
                                      <p:cBhvr>
                                        <p:cTn id="102" dur="26">
                                          <p:stCondLst>
                                            <p:cond delay="1808"/>
                                          </p:stCondLst>
                                        </p:cTn>
                                        <p:tgtEl>
                                          <p:spTgt spid="14"/>
                                        </p:tgtEl>
                                      </p:cBhvr>
                                      <p:to x="100000" y="95000"/>
                                    </p:animScale>
                                    <p:animScale>
                                      <p:cBhvr>
                                        <p:cTn id="103" dur="166" decel="50000">
                                          <p:stCondLst>
                                            <p:cond delay="1834"/>
                                          </p:stCondLst>
                                        </p:cTn>
                                        <p:tgtEl>
                                          <p:spTgt spid="14"/>
                                        </p:tgtEl>
                                      </p:cBhvr>
                                      <p:to x="100000" y="100000"/>
                                    </p:animScale>
                                  </p:childTnLst>
                                </p:cTn>
                              </p:par>
                              <p:par>
                                <p:cTn id="104" presetID="26" presetClass="entr" presetSubtype="0" fill="hold" grpId="0"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wipe(down)">
                                      <p:cBhvr>
                                        <p:cTn id="106" dur="580">
                                          <p:stCondLst>
                                            <p:cond delay="0"/>
                                          </p:stCondLst>
                                        </p:cTn>
                                        <p:tgtEl>
                                          <p:spTgt spid="10"/>
                                        </p:tgtEl>
                                      </p:cBhvr>
                                    </p:animEffect>
                                    <p:anim calcmode="lin" valueType="num">
                                      <p:cBhvr>
                                        <p:cTn id="10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2" dur="26">
                                          <p:stCondLst>
                                            <p:cond delay="650"/>
                                          </p:stCondLst>
                                        </p:cTn>
                                        <p:tgtEl>
                                          <p:spTgt spid="10"/>
                                        </p:tgtEl>
                                      </p:cBhvr>
                                      <p:to x="100000" y="60000"/>
                                    </p:animScale>
                                    <p:animScale>
                                      <p:cBhvr>
                                        <p:cTn id="113" dur="166" decel="50000">
                                          <p:stCondLst>
                                            <p:cond delay="676"/>
                                          </p:stCondLst>
                                        </p:cTn>
                                        <p:tgtEl>
                                          <p:spTgt spid="10"/>
                                        </p:tgtEl>
                                      </p:cBhvr>
                                      <p:to x="100000" y="100000"/>
                                    </p:animScale>
                                    <p:animScale>
                                      <p:cBhvr>
                                        <p:cTn id="114" dur="26">
                                          <p:stCondLst>
                                            <p:cond delay="1312"/>
                                          </p:stCondLst>
                                        </p:cTn>
                                        <p:tgtEl>
                                          <p:spTgt spid="10"/>
                                        </p:tgtEl>
                                      </p:cBhvr>
                                      <p:to x="100000" y="80000"/>
                                    </p:animScale>
                                    <p:animScale>
                                      <p:cBhvr>
                                        <p:cTn id="115" dur="166" decel="50000">
                                          <p:stCondLst>
                                            <p:cond delay="1338"/>
                                          </p:stCondLst>
                                        </p:cTn>
                                        <p:tgtEl>
                                          <p:spTgt spid="10"/>
                                        </p:tgtEl>
                                      </p:cBhvr>
                                      <p:to x="100000" y="100000"/>
                                    </p:animScale>
                                    <p:animScale>
                                      <p:cBhvr>
                                        <p:cTn id="116" dur="26">
                                          <p:stCondLst>
                                            <p:cond delay="1642"/>
                                          </p:stCondLst>
                                        </p:cTn>
                                        <p:tgtEl>
                                          <p:spTgt spid="10"/>
                                        </p:tgtEl>
                                      </p:cBhvr>
                                      <p:to x="100000" y="90000"/>
                                    </p:animScale>
                                    <p:animScale>
                                      <p:cBhvr>
                                        <p:cTn id="117" dur="166" decel="50000">
                                          <p:stCondLst>
                                            <p:cond delay="1668"/>
                                          </p:stCondLst>
                                        </p:cTn>
                                        <p:tgtEl>
                                          <p:spTgt spid="10"/>
                                        </p:tgtEl>
                                      </p:cBhvr>
                                      <p:to x="100000" y="100000"/>
                                    </p:animScale>
                                    <p:animScale>
                                      <p:cBhvr>
                                        <p:cTn id="118" dur="26">
                                          <p:stCondLst>
                                            <p:cond delay="1808"/>
                                          </p:stCondLst>
                                        </p:cTn>
                                        <p:tgtEl>
                                          <p:spTgt spid="10"/>
                                        </p:tgtEl>
                                      </p:cBhvr>
                                      <p:to x="100000" y="95000"/>
                                    </p:animScale>
                                    <p:animScale>
                                      <p:cBhvr>
                                        <p:cTn id="119" dur="166" decel="50000">
                                          <p:stCondLst>
                                            <p:cond delay="1834"/>
                                          </p:stCondLst>
                                        </p:cTn>
                                        <p:tgtEl>
                                          <p:spTgt spid="10"/>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80">
                                          <p:stCondLst>
                                            <p:cond delay="0"/>
                                          </p:stCondLst>
                                        </p:cTn>
                                        <p:tgtEl>
                                          <p:spTgt spid="15"/>
                                        </p:tgtEl>
                                      </p:cBhvr>
                                    </p:animEffect>
                                    <p:anim calcmode="lin" valueType="num">
                                      <p:cBhvr>
                                        <p:cTn id="1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0" dur="26">
                                          <p:stCondLst>
                                            <p:cond delay="650"/>
                                          </p:stCondLst>
                                        </p:cTn>
                                        <p:tgtEl>
                                          <p:spTgt spid="15"/>
                                        </p:tgtEl>
                                      </p:cBhvr>
                                      <p:to x="100000" y="60000"/>
                                    </p:animScale>
                                    <p:animScale>
                                      <p:cBhvr>
                                        <p:cTn id="131" dur="166" decel="50000">
                                          <p:stCondLst>
                                            <p:cond delay="676"/>
                                          </p:stCondLst>
                                        </p:cTn>
                                        <p:tgtEl>
                                          <p:spTgt spid="15"/>
                                        </p:tgtEl>
                                      </p:cBhvr>
                                      <p:to x="100000" y="100000"/>
                                    </p:animScale>
                                    <p:animScale>
                                      <p:cBhvr>
                                        <p:cTn id="132" dur="26">
                                          <p:stCondLst>
                                            <p:cond delay="1312"/>
                                          </p:stCondLst>
                                        </p:cTn>
                                        <p:tgtEl>
                                          <p:spTgt spid="15"/>
                                        </p:tgtEl>
                                      </p:cBhvr>
                                      <p:to x="100000" y="80000"/>
                                    </p:animScale>
                                    <p:animScale>
                                      <p:cBhvr>
                                        <p:cTn id="133" dur="166" decel="50000">
                                          <p:stCondLst>
                                            <p:cond delay="1338"/>
                                          </p:stCondLst>
                                        </p:cTn>
                                        <p:tgtEl>
                                          <p:spTgt spid="15"/>
                                        </p:tgtEl>
                                      </p:cBhvr>
                                      <p:to x="100000" y="100000"/>
                                    </p:animScale>
                                    <p:animScale>
                                      <p:cBhvr>
                                        <p:cTn id="134" dur="26">
                                          <p:stCondLst>
                                            <p:cond delay="1642"/>
                                          </p:stCondLst>
                                        </p:cTn>
                                        <p:tgtEl>
                                          <p:spTgt spid="15"/>
                                        </p:tgtEl>
                                      </p:cBhvr>
                                      <p:to x="100000" y="90000"/>
                                    </p:animScale>
                                    <p:animScale>
                                      <p:cBhvr>
                                        <p:cTn id="135" dur="166" decel="50000">
                                          <p:stCondLst>
                                            <p:cond delay="1668"/>
                                          </p:stCondLst>
                                        </p:cTn>
                                        <p:tgtEl>
                                          <p:spTgt spid="15"/>
                                        </p:tgtEl>
                                      </p:cBhvr>
                                      <p:to x="100000" y="100000"/>
                                    </p:animScale>
                                    <p:animScale>
                                      <p:cBhvr>
                                        <p:cTn id="136" dur="26">
                                          <p:stCondLst>
                                            <p:cond delay="1808"/>
                                          </p:stCondLst>
                                        </p:cTn>
                                        <p:tgtEl>
                                          <p:spTgt spid="15"/>
                                        </p:tgtEl>
                                      </p:cBhvr>
                                      <p:to x="100000" y="95000"/>
                                    </p:animScale>
                                    <p:animScale>
                                      <p:cBhvr>
                                        <p:cTn id="137" dur="166" decel="50000">
                                          <p:stCondLst>
                                            <p:cond delay="1834"/>
                                          </p:stCondLst>
                                        </p:cTn>
                                        <p:tgtEl>
                                          <p:spTgt spid="15"/>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9"/>
                                        </p:tgtEl>
                                        <p:attrNameLst>
                                          <p:attrName>style.visibility</p:attrName>
                                        </p:attrNameLst>
                                      </p:cBhvr>
                                      <p:to>
                                        <p:strVal val="visible"/>
                                      </p:to>
                                    </p:set>
                                    <p:animEffect transition="in" filter="wipe(down)">
                                      <p:cBhvr>
                                        <p:cTn id="140" dur="580">
                                          <p:stCondLst>
                                            <p:cond delay="0"/>
                                          </p:stCondLst>
                                        </p:cTn>
                                        <p:tgtEl>
                                          <p:spTgt spid="9"/>
                                        </p:tgtEl>
                                      </p:cBhvr>
                                    </p:animEffect>
                                    <p:anim calcmode="lin" valueType="num">
                                      <p:cBhvr>
                                        <p:cTn id="1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6" dur="26">
                                          <p:stCondLst>
                                            <p:cond delay="650"/>
                                          </p:stCondLst>
                                        </p:cTn>
                                        <p:tgtEl>
                                          <p:spTgt spid="9"/>
                                        </p:tgtEl>
                                      </p:cBhvr>
                                      <p:to x="100000" y="60000"/>
                                    </p:animScale>
                                    <p:animScale>
                                      <p:cBhvr>
                                        <p:cTn id="147" dur="166" decel="50000">
                                          <p:stCondLst>
                                            <p:cond delay="676"/>
                                          </p:stCondLst>
                                        </p:cTn>
                                        <p:tgtEl>
                                          <p:spTgt spid="9"/>
                                        </p:tgtEl>
                                      </p:cBhvr>
                                      <p:to x="100000" y="100000"/>
                                    </p:animScale>
                                    <p:animScale>
                                      <p:cBhvr>
                                        <p:cTn id="148" dur="26">
                                          <p:stCondLst>
                                            <p:cond delay="1312"/>
                                          </p:stCondLst>
                                        </p:cTn>
                                        <p:tgtEl>
                                          <p:spTgt spid="9"/>
                                        </p:tgtEl>
                                      </p:cBhvr>
                                      <p:to x="100000" y="80000"/>
                                    </p:animScale>
                                    <p:animScale>
                                      <p:cBhvr>
                                        <p:cTn id="149" dur="166" decel="50000">
                                          <p:stCondLst>
                                            <p:cond delay="1338"/>
                                          </p:stCondLst>
                                        </p:cTn>
                                        <p:tgtEl>
                                          <p:spTgt spid="9"/>
                                        </p:tgtEl>
                                      </p:cBhvr>
                                      <p:to x="100000" y="100000"/>
                                    </p:animScale>
                                    <p:animScale>
                                      <p:cBhvr>
                                        <p:cTn id="150" dur="26">
                                          <p:stCondLst>
                                            <p:cond delay="1642"/>
                                          </p:stCondLst>
                                        </p:cTn>
                                        <p:tgtEl>
                                          <p:spTgt spid="9"/>
                                        </p:tgtEl>
                                      </p:cBhvr>
                                      <p:to x="100000" y="90000"/>
                                    </p:animScale>
                                    <p:animScale>
                                      <p:cBhvr>
                                        <p:cTn id="151" dur="166" decel="50000">
                                          <p:stCondLst>
                                            <p:cond delay="1668"/>
                                          </p:stCondLst>
                                        </p:cTn>
                                        <p:tgtEl>
                                          <p:spTgt spid="9"/>
                                        </p:tgtEl>
                                      </p:cBhvr>
                                      <p:to x="100000" y="100000"/>
                                    </p:animScale>
                                    <p:animScale>
                                      <p:cBhvr>
                                        <p:cTn id="152" dur="26">
                                          <p:stCondLst>
                                            <p:cond delay="1808"/>
                                          </p:stCondLst>
                                        </p:cTn>
                                        <p:tgtEl>
                                          <p:spTgt spid="9"/>
                                        </p:tgtEl>
                                      </p:cBhvr>
                                      <p:to x="100000" y="95000"/>
                                    </p:animScale>
                                    <p:animScale>
                                      <p:cBhvr>
                                        <p:cTn id="15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69972" y="0"/>
            <a:ext cx="6096000" cy="861774"/>
          </a:xfrm>
          <a:prstGeom prst="rect">
            <a:avLst/>
          </a:prstGeom>
        </p:spPr>
        <p:txBody>
          <a:bodyPr>
            <a:spAutoFit/>
          </a:bodyPr>
          <a:lstStyle/>
          <a:p>
            <a:pPr algn="ctr"/>
            <a:r>
              <a:rPr lang="es-CO" sz="2500" b="1" dirty="0">
                <a:latin typeface="Georgia" panose="02040502050405020303" pitchFamily="18" charset="0"/>
                <a:ea typeface="Calibri" panose="020F0502020204030204" pitchFamily="34" charset="0"/>
                <a:cs typeface="Arial" panose="020B0604020202020204" pitchFamily="34" charset="0"/>
              </a:rPr>
              <a:t>CONTRATOS CELEBRADOS CON ENTIDADES PÚBLICAS</a:t>
            </a:r>
            <a:endParaRPr lang="es-CO" sz="2500" dirty="0"/>
          </a:p>
        </p:txBody>
      </p:sp>
      <p:sp>
        <p:nvSpPr>
          <p:cNvPr id="3" name="Rectángulo 2"/>
          <p:cNvSpPr/>
          <p:nvPr/>
        </p:nvSpPr>
        <p:spPr>
          <a:xfrm>
            <a:off x="1700010" y="861774"/>
            <a:ext cx="9040969" cy="923330"/>
          </a:xfrm>
          <a:prstGeom prst="rect">
            <a:avLst/>
          </a:prstGeom>
          <a:ln>
            <a:solidFill>
              <a:schemeClr val="accent2">
                <a:lumMod val="50000"/>
              </a:schemeClr>
            </a:solidFill>
          </a:ln>
        </p:spPr>
        <p:txBody>
          <a:bodyPr wrap="square">
            <a:spAutoFit/>
          </a:bodyPr>
          <a:lstStyle/>
          <a:p>
            <a:pPr algn="just"/>
            <a:r>
              <a:rPr lang="es-CO" dirty="0">
                <a:latin typeface="Georgia" panose="02040502050405020303" pitchFamily="18" charset="0"/>
                <a:ea typeface="Calibri" panose="020F0502020204030204" pitchFamily="34" charset="0"/>
                <a:cs typeface="Arial" panose="020B0604020202020204" pitchFamily="34" charset="0"/>
              </a:rPr>
              <a:t>La tarifa del impuesto sobre las ventas aplicable a los contratos celebrados con entidades públicas o estatales, será la vigente en la fecha de la resolución o acto de adjudicación, o suscripción del respectivo contrato</a:t>
            </a:r>
            <a:endParaRPr lang="es-CO" dirty="0"/>
          </a:p>
        </p:txBody>
      </p:sp>
      <p:sp>
        <p:nvSpPr>
          <p:cNvPr id="4" name="Rectángulo 3"/>
          <p:cNvSpPr/>
          <p:nvPr/>
        </p:nvSpPr>
        <p:spPr>
          <a:xfrm>
            <a:off x="3369972" y="2423254"/>
            <a:ext cx="6096000" cy="861774"/>
          </a:xfrm>
          <a:prstGeom prst="rect">
            <a:avLst/>
          </a:prstGeom>
        </p:spPr>
        <p:txBody>
          <a:bodyPr>
            <a:spAutoFit/>
          </a:bodyPr>
          <a:lstStyle/>
          <a:p>
            <a:pPr algn="ctr"/>
            <a:r>
              <a:rPr lang="es-CO" sz="2500" b="1" dirty="0">
                <a:latin typeface="Georgia" panose="02040502050405020303" pitchFamily="18" charset="0"/>
                <a:ea typeface="Calibri" panose="020F0502020204030204" pitchFamily="34" charset="0"/>
                <a:cs typeface="Arial" panose="020B0604020202020204" pitchFamily="34" charset="0"/>
              </a:rPr>
              <a:t>RÉGIMEN DEL TRANSICIÓN PARA LOS CONTRATOS CELEBRADOS</a:t>
            </a:r>
            <a:endParaRPr lang="es-CO" sz="2500" dirty="0"/>
          </a:p>
        </p:txBody>
      </p:sp>
      <p:sp>
        <p:nvSpPr>
          <p:cNvPr id="5" name="Rectángulo 4"/>
          <p:cNvSpPr/>
          <p:nvPr/>
        </p:nvSpPr>
        <p:spPr>
          <a:xfrm>
            <a:off x="1700011" y="3207736"/>
            <a:ext cx="9040968" cy="2308324"/>
          </a:xfrm>
          <a:prstGeom prst="rect">
            <a:avLst/>
          </a:prstGeom>
        </p:spPr>
        <p:txBody>
          <a:bodyPr wrap="square">
            <a:spAutoFit/>
          </a:bodyPr>
          <a:lstStyle/>
          <a:p>
            <a:pPr algn="just">
              <a:lnSpc>
                <a:spcPct val="120000"/>
              </a:lnSpc>
              <a:spcAft>
                <a:spcPts val="0"/>
              </a:spcAft>
            </a:pPr>
            <a:r>
              <a:rPr lang="es-CO" dirty="0">
                <a:solidFill>
                  <a:srgbClr val="000000"/>
                </a:solidFill>
                <a:latin typeface="Georgia" panose="02040502050405020303" pitchFamily="18" charset="0"/>
                <a:ea typeface="Calibri" panose="020F0502020204030204" pitchFamily="34" charset="0"/>
                <a:cs typeface="Arial" panose="020B0604020202020204" pitchFamily="34" charset="0"/>
              </a:rPr>
              <a:t>El régimen del impuesto sobre las ventas aplicable a los contratos de construcción e interventorías derivados de los contratos de concesión de infraestructura de transporte suscritos por las entidades públicas o estatales será el vigente en la fecha de la suscripción del respectivo contrato.</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CO" dirty="0">
                <a:solidFill>
                  <a:srgbClr val="000000"/>
                </a:solidFill>
                <a:latin typeface="Georgia" panose="02040502050405020303" pitchFamily="18" charset="0"/>
                <a:ea typeface="Calibri" panose="020F0502020204030204" pitchFamily="34" charset="0"/>
                <a:cs typeface="Arial" panose="020B0604020202020204" pitchFamily="34" charset="0"/>
              </a:rPr>
              <a:t> </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r>
              <a:rPr lang="es-CO" dirty="0">
                <a:latin typeface="Georgia" panose="02040502050405020303" pitchFamily="18" charset="0"/>
                <a:ea typeface="Calibri" panose="020F0502020204030204" pitchFamily="34" charset="0"/>
                <a:cs typeface="Arial" panose="020B0604020202020204" pitchFamily="34" charset="0"/>
              </a:rPr>
              <a:t>Si tales contratos son adicionados, a dicha adición le son aplicables las disposiciones vigentes al momento de la celebración de dicha adición.</a:t>
            </a:r>
            <a:endParaRPr lang="es-CO" dirty="0"/>
          </a:p>
        </p:txBody>
      </p:sp>
      <p:pic>
        <p:nvPicPr>
          <p:cNvPr id="6" name="Imagen 5"/>
          <p:cNvPicPr>
            <a:picLocks noChangeAspect="1"/>
          </p:cNvPicPr>
          <p:nvPr/>
        </p:nvPicPr>
        <p:blipFill>
          <a:blip r:embed="rId2"/>
          <a:stretch>
            <a:fillRect/>
          </a:stretch>
        </p:blipFill>
        <p:spPr>
          <a:xfrm>
            <a:off x="0" y="1"/>
            <a:ext cx="1003100" cy="901520"/>
          </a:xfrm>
          <a:prstGeom prst="rect">
            <a:avLst/>
          </a:prstGeom>
        </p:spPr>
      </p:pic>
    </p:spTree>
    <p:extLst>
      <p:ext uri="{BB962C8B-B14F-4D97-AF65-F5344CB8AC3E}">
        <p14:creationId xmlns:p14="http://schemas.microsoft.com/office/powerpoint/2010/main" val="180854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4776" y="1539877"/>
            <a:ext cx="10972799" cy="4246932"/>
          </a:xfrm>
          <a:prstGeom prst="rect">
            <a:avLst/>
          </a:prstGeom>
        </p:spPr>
        <p:txBody>
          <a:bodyPr wrap="square">
            <a:spAutoFit/>
          </a:bodyPr>
          <a:lstStyle/>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Se limitan las pérdidas fiscales a 12 años  (hasta 2016 conservan las reglas actuales</a:t>
            </a:r>
            <a:r>
              <a:rPr lang="es-CO" sz="24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Las donaciones darán derecho al descuento </a:t>
            </a:r>
            <a:r>
              <a:rPr lang="es-CO" sz="2400" dirty="0" smtClean="0">
                <a:latin typeface="Calibri" panose="020F0502020204030204" pitchFamily="34" charset="0"/>
                <a:ea typeface="Calibri" panose="020F0502020204030204" pitchFamily="34" charset="0"/>
                <a:cs typeface="Times New Roman" panose="02020603050405020304" pitchFamily="18" charset="0"/>
              </a:rPr>
              <a:t>tributario</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Las inversiones en ciencia, tecnología e innovación darán derecho a descuento </a:t>
            </a:r>
            <a:r>
              <a:rPr lang="es-CO" sz="2400" dirty="0" smtClean="0">
                <a:latin typeface="Calibri" panose="020F0502020204030204" pitchFamily="34" charset="0"/>
                <a:ea typeface="Calibri" panose="020F0502020204030204" pitchFamily="34" charset="0"/>
                <a:cs typeface="Times New Roman" panose="02020603050405020304" pitchFamily="18" charset="0"/>
              </a:rPr>
              <a:t>tributario</a:t>
            </a:r>
          </a:p>
          <a:p>
            <a:pPr marL="457200" indent="-457200" algn="just">
              <a:lnSpc>
                <a:spcPct val="107000"/>
              </a:lnSpc>
              <a:spcAft>
                <a:spcPts val="800"/>
              </a:spcAft>
              <a:buFont typeface="Arial" panose="020B0604020202020204" pitchFamily="34" charset="0"/>
              <a:buChar char="•"/>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s-CO" sz="2400" dirty="0">
                <a:latin typeface="Calibri" panose="020F0502020204030204" pitchFamily="34" charset="0"/>
                <a:ea typeface="Calibri" panose="020F0502020204030204" pitchFamily="34" charset="0"/>
                <a:cs typeface="Times New Roman" panose="02020603050405020304" pitchFamily="18" charset="0"/>
              </a:rPr>
              <a:t>Contabilidad IFRS, Conciliación Fiscal, </a:t>
            </a:r>
            <a:r>
              <a:rPr lang="es-CO" sz="2400" dirty="0" smtClean="0">
                <a:latin typeface="Calibri" panose="020F0502020204030204" pitchFamily="34" charset="0"/>
                <a:ea typeface="Calibri" panose="020F0502020204030204" pitchFamily="34" charset="0"/>
                <a:cs typeface="Times New Roman" panose="02020603050405020304" pitchFamily="18" charset="0"/>
              </a:rPr>
              <a:t>Transición (</a:t>
            </a:r>
            <a:r>
              <a:rPr lang="es-CO" sz="2400" dirty="0"/>
              <a:t>Se </a:t>
            </a:r>
            <a:r>
              <a:rPr lang="es-CO" sz="2400" dirty="0" smtClean="0"/>
              <a:t>deroga el Libro Tributario que parte del 2649)</a:t>
            </a:r>
            <a:endParaRPr lang="es-CO"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4380214" y="506886"/>
            <a:ext cx="3024354" cy="584775"/>
          </a:xfrm>
          <a:prstGeom prst="rect">
            <a:avLst/>
          </a:prstGeom>
          <a:noFill/>
        </p:spPr>
        <p:txBody>
          <a:bodyPr wrap="none" rtlCol="0">
            <a:spAutoFit/>
          </a:bodyPr>
          <a:lstStyle/>
          <a:p>
            <a:pPr algn="r" eaLnBrk="0" hangingPunct="0">
              <a:defRPr/>
            </a:pPr>
            <a:r>
              <a:rPr lang="es-CO" sz="3200" b="1" dirty="0" smtClean="0">
                <a:solidFill>
                  <a:schemeClr val="tx1">
                    <a:lumMod val="95000"/>
                    <a:lumOff val="5000"/>
                  </a:schemeClr>
                </a:solidFill>
                <a:effectLst>
                  <a:outerShdw blurRad="38100" dist="38100" dir="2700000" algn="tl">
                    <a:srgbClr val="000000">
                      <a:alpha val="43137"/>
                    </a:srgbClr>
                  </a:outerShdw>
                </a:effectLst>
              </a:rPr>
              <a:t>GENERALIDADES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67095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Redondear rectángulo de esquina del mismo lado"/>
          <p:cNvSpPr/>
          <p:nvPr/>
        </p:nvSpPr>
        <p:spPr>
          <a:xfrm>
            <a:off x="1487488" y="44624"/>
            <a:ext cx="10081120" cy="792088"/>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latin typeface="Arial" panose="020B0604020202020204" pitchFamily="34" charset="0"/>
                <a:cs typeface="Arial" panose="020B0604020202020204" pitchFamily="34" charset="0"/>
              </a:rPr>
              <a:t>OPORTUNIDAD DE LOS IMPUESTOS DESCONTABLES</a:t>
            </a:r>
          </a:p>
          <a:p>
            <a:pPr algn="ctr"/>
            <a:r>
              <a:rPr lang="es-MX" sz="2200" b="1" dirty="0" smtClean="0">
                <a:latin typeface="Arial" panose="020B0604020202020204" pitchFamily="34" charset="0"/>
                <a:cs typeface="Arial" panose="020B0604020202020204" pitchFamily="34" charset="0"/>
              </a:rPr>
              <a:t>ART. 496</a:t>
            </a:r>
            <a:endParaRPr lang="es-MX" sz="2200" b="1" dirty="0">
              <a:latin typeface="Arial" panose="020B0604020202020204" pitchFamily="34" charset="0"/>
              <a:cs typeface="Arial" panose="020B0604020202020204" pitchFamily="34" charset="0"/>
            </a:endParaRPr>
          </a:p>
        </p:txBody>
      </p:sp>
      <p:sp>
        <p:nvSpPr>
          <p:cNvPr id="3" name="Rectángulo 2"/>
          <p:cNvSpPr/>
          <p:nvPr/>
        </p:nvSpPr>
        <p:spPr>
          <a:xfrm>
            <a:off x="412123" y="836712"/>
            <a:ext cx="11423561" cy="4745915"/>
          </a:xfrm>
          <a:prstGeom prst="rect">
            <a:avLst/>
          </a:prstGeom>
        </p:spPr>
        <p:txBody>
          <a:bodyPr wrap="square">
            <a:spAutoFit/>
          </a:bodyPr>
          <a:lstStyle/>
          <a:p>
            <a:pPr marL="449580" marR="32385" algn="just">
              <a:lnSpc>
                <a:spcPct val="120000"/>
              </a:lnSpc>
              <a:spcAft>
                <a:spcPts val="0"/>
              </a:spcAft>
            </a:pPr>
            <a:r>
              <a:rPr lang="es-CO" dirty="0">
                <a:solidFill>
                  <a:srgbClr val="000000"/>
                </a:solidFill>
                <a:latin typeface="Georgia" panose="02040502050405020303" pitchFamily="18" charset="0"/>
                <a:ea typeface="Times New Roman" panose="02020603050405020304" pitchFamily="18" charset="0"/>
                <a:cs typeface="Arial" panose="020B0604020202020204" pitchFamily="34" charset="0"/>
              </a:rPr>
              <a:t>Cuando se trate de responsables que deban declarar bimestralmente, las deducciones e impuestos descontables sólo podrán contabilizarse en el período fiscal correspondiente a la fecha de su causación, o en uno de los tres períodos bimestrales inmediatamente siguientes, y solicitarse en la declaración del período en el cual se haya efectuado su contabilización.</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R="32385" algn="just">
              <a:lnSpc>
                <a:spcPct val="120000"/>
              </a:lnSpc>
              <a:spcAft>
                <a:spcPts val="0"/>
              </a:spcAft>
            </a:pPr>
            <a:r>
              <a:rPr lang="es-CO"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49580" marR="32385" algn="just">
              <a:lnSpc>
                <a:spcPct val="120000"/>
              </a:lnSpc>
              <a:spcAft>
                <a:spcPts val="0"/>
              </a:spcAft>
            </a:pPr>
            <a:r>
              <a:rPr lang="es-CO" dirty="0">
                <a:solidFill>
                  <a:srgbClr val="000000"/>
                </a:solidFill>
                <a:latin typeface="Georgia" panose="02040502050405020303" pitchFamily="18" charset="0"/>
                <a:ea typeface="Times New Roman" panose="02020603050405020304" pitchFamily="18" charset="0"/>
                <a:cs typeface="Arial" panose="020B0604020202020204" pitchFamily="34" charset="0"/>
              </a:rPr>
              <a:t>Cuando se trate de responsables que deban declarar cuatrimestralmente, las deducciones e impuestos descontables sólo podrán contabilizarse en el período fiscal correspondiente a la fecha de su causación, o en el período cuatrimestral inmediatamente siguiente, y solicitarse en la declaración del período en el cual se haya efectuado su contabilización.</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49580" marR="32385" algn="just">
              <a:lnSpc>
                <a:spcPct val="120000"/>
              </a:lnSpc>
              <a:spcAft>
                <a:spcPts val="0"/>
              </a:spcAft>
            </a:pPr>
            <a:r>
              <a:rPr lang="es-CO"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endPar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449580" marR="32385" algn="just">
              <a:lnSpc>
                <a:spcPct val="120000"/>
              </a:lnSpc>
              <a:spcAft>
                <a:spcPts val="0"/>
              </a:spcAft>
            </a:pPr>
            <a:r>
              <a:rPr lang="es-CO" b="1" dirty="0">
                <a:solidFill>
                  <a:srgbClr val="000000"/>
                </a:solidFill>
                <a:latin typeface="Georgia" panose="02040502050405020303" pitchFamily="18" charset="0"/>
                <a:ea typeface="Times New Roman" panose="02020603050405020304" pitchFamily="18" charset="0"/>
                <a:cs typeface="Arial" panose="020B0604020202020204" pitchFamily="34" charset="0"/>
              </a:rPr>
              <a:t>PARÁGRAFO.</a:t>
            </a:r>
            <a:r>
              <a:rPr lang="es-CO" dirty="0">
                <a:solidFill>
                  <a:srgbClr val="000000"/>
                </a:solidFill>
                <a:latin typeface="Georgia" panose="02040502050405020303" pitchFamily="18" charset="0"/>
                <a:ea typeface="Times New Roman" panose="02020603050405020304" pitchFamily="18" charset="0"/>
                <a:cs typeface="Arial" panose="020B0604020202020204" pitchFamily="34" charset="0"/>
              </a:rPr>
              <a:t> El impuesto sobre las ventas descontable para el sector de la construcción sólo podrá contabilizarse en el período fiscal correspondiente a la fecha de su causación o en cualquiera de los dos períodos inmediatamente siguientes y solicitarse como descontable en el período fiscal en el que ocurra la escrituración de cada unidad inmobiliaria privada gravada con dicho impuesto.</a:t>
            </a:r>
            <a:endParaRPr lang="es-CO"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0" y="1"/>
            <a:ext cx="1003100" cy="901520"/>
          </a:xfrm>
          <a:prstGeom prst="rect">
            <a:avLst/>
          </a:prstGeom>
        </p:spPr>
      </p:pic>
    </p:spTree>
    <p:extLst>
      <p:ext uri="{BB962C8B-B14F-4D97-AF65-F5344CB8AC3E}">
        <p14:creationId xmlns:p14="http://schemas.microsoft.com/office/powerpoint/2010/main" val="400249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0" y="158164"/>
            <a:ext cx="4866857" cy="923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600" b="1" dirty="0" smtClean="0">
                <a:latin typeface="Arial" panose="020B0604020202020204" pitchFamily="34" charset="0"/>
                <a:cs typeface="Arial" panose="020B0604020202020204" pitchFamily="34" charset="0"/>
              </a:rPr>
              <a:t>¿Se debe seguir aplicando el </a:t>
            </a:r>
            <a:r>
              <a:rPr lang="es-MX" sz="2600" b="1" dirty="0" err="1" smtClean="0">
                <a:latin typeface="Arial" panose="020B0604020202020204" pitchFamily="34" charset="0"/>
                <a:cs typeface="Arial" panose="020B0604020202020204" pitchFamily="34" charset="0"/>
              </a:rPr>
              <a:t>reteiva</a:t>
            </a:r>
            <a:r>
              <a:rPr lang="es-MX" sz="2600" b="1" dirty="0" smtClean="0">
                <a:latin typeface="Arial" panose="020B0604020202020204" pitchFamily="34" charset="0"/>
                <a:cs typeface="Arial" panose="020B0604020202020204" pitchFamily="34" charset="0"/>
              </a:rPr>
              <a:t> teórico por compras gravadas a los del R.S.?</a:t>
            </a:r>
            <a:endParaRPr lang="es-MX" sz="2600" b="1" dirty="0">
              <a:latin typeface="Arial" panose="020B0604020202020204" pitchFamily="34" charset="0"/>
              <a:cs typeface="Arial" panose="020B0604020202020204" pitchFamily="34" charset="0"/>
            </a:endParaRPr>
          </a:p>
        </p:txBody>
      </p:sp>
      <p:pic>
        <p:nvPicPr>
          <p:cNvPr id="6146" name="Picture 2" descr="Resultado de imagen para personas del regimen simplific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057" y="1222277"/>
            <a:ext cx="2895600" cy="1581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831305" y="1731464"/>
            <a:ext cx="5656650" cy="769441"/>
          </a:xfrm>
          <a:prstGeom prst="rect">
            <a:avLst/>
          </a:prstGeom>
        </p:spPr>
        <p:txBody>
          <a:bodyPr wrap="square">
            <a:spAutoFit/>
          </a:bodyPr>
          <a:lstStyle/>
          <a:p>
            <a:r>
              <a:rPr lang="es-CO" sz="2600" b="1" dirty="0" smtClean="0">
                <a:solidFill>
                  <a:srgbClr val="C00000"/>
                </a:solidFill>
                <a:latin typeface="Georgia" panose="02040502050405020303" pitchFamily="18" charset="0"/>
                <a:cs typeface="Arial" panose="020B0604020202020204" pitchFamily="34" charset="0"/>
              </a:rPr>
              <a:t>No</a:t>
            </a:r>
            <a:r>
              <a:rPr lang="es-CO" b="1" dirty="0" smtClean="0">
                <a:latin typeface="Georgia" panose="02040502050405020303" pitchFamily="18" charset="0"/>
                <a:cs typeface="Arial" panose="020B0604020202020204" pitchFamily="34" charset="0"/>
              </a:rPr>
              <a:t> porque se elimino el numeral 4 del Art. 437-2 E.T.</a:t>
            </a:r>
            <a:endParaRPr lang="es-CO" b="1" dirty="0"/>
          </a:p>
        </p:txBody>
      </p:sp>
      <p:sp>
        <p:nvSpPr>
          <p:cNvPr id="7" name="2 Título"/>
          <p:cNvSpPr txBox="1">
            <a:spLocks/>
          </p:cNvSpPr>
          <p:nvPr/>
        </p:nvSpPr>
        <p:spPr>
          <a:xfrm>
            <a:off x="3294846" y="4689381"/>
            <a:ext cx="4866857" cy="923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600" b="1" dirty="0" smtClean="0">
                <a:latin typeface="Arial" panose="020B0604020202020204" pitchFamily="34" charset="0"/>
                <a:cs typeface="Arial" panose="020B0604020202020204" pitchFamily="34" charset="0"/>
              </a:rPr>
              <a:t>¿Entonces se debe seguir expidiendo el </a:t>
            </a:r>
            <a:r>
              <a:rPr lang="es-MX" sz="2600" b="1" u="sng" dirty="0" smtClean="0">
                <a:solidFill>
                  <a:srgbClr val="C00000"/>
                </a:solidFill>
                <a:latin typeface="Arial" panose="020B0604020202020204" pitchFamily="34" charset="0"/>
                <a:cs typeface="Arial" panose="020B0604020202020204" pitchFamily="34" charset="0"/>
              </a:rPr>
              <a:t>Documento Equivalente</a:t>
            </a:r>
            <a:r>
              <a:rPr lang="es-MX" sz="2600" b="1" dirty="0" smtClean="0">
                <a:latin typeface="Arial" panose="020B0604020202020204" pitchFamily="34" charset="0"/>
                <a:cs typeface="Arial" panose="020B0604020202020204" pitchFamily="34" charset="0"/>
              </a:rPr>
              <a:t>?</a:t>
            </a:r>
            <a:endParaRPr lang="es-MX" sz="26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298230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524189" y="583122"/>
            <a:ext cx="8911988" cy="24507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800" b="1" dirty="0" smtClean="0">
                <a:latin typeface="Arial" panose="020B0604020202020204" pitchFamily="34" charset="0"/>
                <a:cs typeface="Arial" panose="020B0604020202020204" pitchFamily="34" charset="0"/>
              </a:rPr>
              <a:t>Quienes pertenecen al Régimen Simplificado del IVA </a:t>
            </a:r>
            <a:endParaRPr lang="es-MX" sz="4800" b="1" dirty="0">
              <a:latin typeface="Arial" panose="020B0604020202020204" pitchFamily="34" charset="0"/>
              <a:cs typeface="Arial" panose="020B0604020202020204" pitchFamily="34" charset="0"/>
            </a:endParaRPr>
          </a:p>
        </p:txBody>
      </p:sp>
      <p:pic>
        <p:nvPicPr>
          <p:cNvPr id="3" name="Picture 2" descr="Comerciantes del mercado profesiones imagen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72458" y="3302751"/>
            <a:ext cx="3472372" cy="246721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1573356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42430" y="405154"/>
            <a:ext cx="9620519" cy="5133713"/>
          </a:xfrm>
          <a:prstGeom prst="rect">
            <a:avLst/>
          </a:prstGeom>
        </p:spPr>
        <p:txBody>
          <a:bodyPr wrap="square">
            <a:spAutoFit/>
          </a:bodyPr>
          <a:lstStyle/>
          <a:p>
            <a:pPr marL="342900" lvl="0" indent="-342900">
              <a:buFont typeface="+mj-lt"/>
              <a:buAutoNum type="arabicPeriod"/>
            </a:pPr>
            <a:r>
              <a:rPr lang="es-CO" dirty="0">
                <a:latin typeface="Georgia" panose="02040502050405020303" pitchFamily="18" charset="0"/>
                <a:cs typeface="Arial" panose="020B0604020202020204" pitchFamily="34" charset="0"/>
              </a:rPr>
              <a:t>Que en el año anterior hubieren obtenido ingresos brutos totales provenientes de la actividad, inferiores a tres mil quinientas (3.500) UVT.</a:t>
            </a:r>
            <a:endParaRPr lang="es-CO" dirty="0"/>
          </a:p>
          <a:p>
            <a:pPr marL="342900" lvl="0" indent="-342900">
              <a:buFont typeface="+mj-lt"/>
              <a:buAutoNum type="arabicPeriod"/>
            </a:pPr>
            <a:r>
              <a:rPr lang="es-CO" dirty="0">
                <a:latin typeface="Georgia" panose="02040502050405020303" pitchFamily="18" charset="0"/>
                <a:cs typeface="Arial" panose="020B0604020202020204" pitchFamily="34" charset="0"/>
              </a:rPr>
              <a:t>Que tengan máximo un establecimiento de comercio, oficina, sede, local o negocio donde ejercen su actividad.</a:t>
            </a:r>
            <a:endParaRPr lang="es-CO" dirty="0"/>
          </a:p>
          <a:p>
            <a:pPr marL="342900" lvl="0" indent="-342900">
              <a:buFont typeface="+mj-lt"/>
              <a:buAutoNum type="arabicPeriod"/>
            </a:pPr>
            <a:r>
              <a:rPr lang="es-CO" dirty="0">
                <a:latin typeface="Georgia" panose="02040502050405020303" pitchFamily="18" charset="0"/>
                <a:cs typeface="Arial" panose="020B0604020202020204" pitchFamily="34" charset="0"/>
              </a:rPr>
              <a:t>Que en el establecimiento de comercio, oficina, sede, local o negocio no se desarrollen actividades bajo franquicia, concesión, regalía, autorización o cualquier otro sistema que implique la explotación de intangibles.</a:t>
            </a:r>
            <a:endParaRPr lang="es-CO" dirty="0"/>
          </a:p>
          <a:p>
            <a:pPr marL="342900" lvl="0" indent="-342900">
              <a:buFont typeface="+mj-lt"/>
              <a:buAutoNum type="arabicPeriod"/>
            </a:pPr>
            <a:r>
              <a:rPr lang="es-CO" dirty="0">
                <a:latin typeface="Georgia" panose="02040502050405020303" pitchFamily="18" charset="0"/>
                <a:cs typeface="Arial" panose="020B0604020202020204" pitchFamily="34" charset="0"/>
              </a:rPr>
              <a:t>Que no sean usuarios aduaneros.</a:t>
            </a:r>
            <a:endParaRPr lang="es-CO" dirty="0"/>
          </a:p>
          <a:p>
            <a:pPr marL="342900" lvl="0" indent="-342900">
              <a:buFont typeface="+mj-lt"/>
              <a:buAutoNum type="arabicPeriod"/>
            </a:pPr>
            <a:r>
              <a:rPr lang="es-CO" dirty="0">
                <a:latin typeface="Georgia" panose="02040502050405020303" pitchFamily="18" charset="0"/>
                <a:cs typeface="Arial" panose="020B0604020202020204" pitchFamily="34" charset="0"/>
              </a:rPr>
              <a:t>Que no hayan celebrado en el año inmediatamente anterior ni en el año en curso contratos de venta de bienes y/o prestación de servicios gravados por valor individual, igual o superior a tres mil quinientas (3.500) UVT.</a:t>
            </a:r>
            <a:endParaRPr lang="es-CO" dirty="0"/>
          </a:p>
          <a:p>
            <a:pPr marL="342900" lvl="0" indent="-342900">
              <a:buFont typeface="+mj-lt"/>
              <a:buAutoNum type="arabicPeriod"/>
            </a:pPr>
            <a:r>
              <a:rPr lang="es-CO" dirty="0">
                <a:latin typeface="Georgia" panose="02040502050405020303" pitchFamily="18" charset="0"/>
                <a:cs typeface="Arial" panose="020B0604020202020204" pitchFamily="34" charset="0"/>
              </a:rPr>
              <a:t>Que el monto de sus consignaciones bancarias, depósitos o inversiones financieras durante el año anterior o durante el respectivo año no supere la suma de tres mil quinientas (3.500) UVT.</a:t>
            </a:r>
          </a:p>
          <a:p>
            <a:pPr algn="just">
              <a:lnSpc>
                <a:spcPct val="120000"/>
              </a:lnSpc>
              <a:spcAft>
                <a:spcPts val="0"/>
              </a:spcAft>
            </a:pPr>
            <a:r>
              <a:rPr lang="es-CO" dirty="0">
                <a:latin typeface="Georgia" panose="02040502050405020303" pitchFamily="18" charset="0"/>
                <a:cs typeface="Arial" panose="020B0604020202020204" pitchFamily="34" charset="0"/>
              </a:rPr>
              <a:t> </a:t>
            </a:r>
          </a:p>
          <a:p>
            <a:r>
              <a:rPr lang="es-CO" dirty="0">
                <a:latin typeface="Georgia" panose="02040502050405020303" pitchFamily="18" charset="0"/>
                <a:cs typeface="Arial" panose="020B0604020202020204" pitchFamily="34" charset="0"/>
              </a:rPr>
              <a:t>PARÁGRAFO. Para la celebración de contratos de venta de bienes y/o de prestación de servicios gravados por cuantía individual y superior a tres mil quinientos (3.500) UVT, el responsable del Régimen Simplificado deberá inscribirse previamente en el Régimen Común.</a:t>
            </a:r>
          </a:p>
        </p:txBody>
      </p:sp>
      <p:pic>
        <p:nvPicPr>
          <p:cNvPr id="3" name="Imagen 2"/>
          <p:cNvPicPr>
            <a:picLocks noChangeAspect="1"/>
          </p:cNvPicPr>
          <p:nvPr/>
        </p:nvPicPr>
        <p:blipFill>
          <a:blip r:embed="rId2"/>
          <a:stretch>
            <a:fillRect/>
          </a:stretch>
        </p:blipFill>
        <p:spPr>
          <a:xfrm>
            <a:off x="0" y="1"/>
            <a:ext cx="1003100" cy="901520"/>
          </a:xfrm>
          <a:prstGeom prst="rect">
            <a:avLst/>
          </a:prstGeom>
        </p:spPr>
      </p:pic>
    </p:spTree>
    <p:extLst>
      <p:ext uri="{BB962C8B-B14F-4D97-AF65-F5344CB8AC3E}">
        <p14:creationId xmlns:p14="http://schemas.microsoft.com/office/powerpoint/2010/main" val="23102365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dondear rectángulo de esquina del mismo lado"/>
          <p:cNvSpPr/>
          <p:nvPr/>
        </p:nvSpPr>
        <p:spPr>
          <a:xfrm>
            <a:off x="1295467" y="260648"/>
            <a:ext cx="10081120" cy="792088"/>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latin typeface="Arial" panose="020B0604020202020204" pitchFamily="34" charset="0"/>
                <a:cs typeface="Arial" panose="020B0604020202020204" pitchFamily="34" charset="0"/>
              </a:rPr>
              <a:t>PERIODICIDAD EN LAS DECLARACIONES DE IVA</a:t>
            </a:r>
            <a:endParaRPr lang="es-MX" sz="2200" b="1" dirty="0">
              <a:latin typeface="Arial" panose="020B0604020202020204" pitchFamily="34" charset="0"/>
              <a:cs typeface="Arial" panose="020B0604020202020204" pitchFamily="34" charset="0"/>
            </a:endParaRPr>
          </a:p>
        </p:txBody>
      </p:sp>
      <p:graphicFrame>
        <p:nvGraphicFramePr>
          <p:cNvPr id="3" name="1 Tabla"/>
          <p:cNvGraphicFramePr>
            <a:graphicFrameLocks noGrp="1"/>
          </p:cNvGraphicFramePr>
          <p:nvPr>
            <p:extLst/>
          </p:nvPr>
        </p:nvGraphicFramePr>
        <p:xfrm>
          <a:off x="941696" y="1484784"/>
          <a:ext cx="11010956" cy="2954655"/>
        </p:xfrm>
        <a:graphic>
          <a:graphicData uri="http://schemas.openxmlformats.org/drawingml/2006/table">
            <a:tbl>
              <a:tblPr>
                <a:tableStyleId>{5C22544A-7EE6-4342-B048-85BDC9FD1C3A}</a:tableStyleId>
              </a:tblPr>
              <a:tblGrid>
                <a:gridCol w="1705970">
                  <a:extLst>
                    <a:ext uri="{9D8B030D-6E8A-4147-A177-3AD203B41FA5}">
                      <a16:colId xmlns:a16="http://schemas.microsoft.com/office/drawing/2014/main" val="20000"/>
                    </a:ext>
                  </a:extLst>
                </a:gridCol>
                <a:gridCol w="5413183">
                  <a:extLst>
                    <a:ext uri="{9D8B030D-6E8A-4147-A177-3AD203B41FA5}">
                      <a16:colId xmlns:a16="http://schemas.microsoft.com/office/drawing/2014/main" val="20001"/>
                    </a:ext>
                  </a:extLst>
                </a:gridCol>
                <a:gridCol w="2044202">
                  <a:extLst>
                    <a:ext uri="{9D8B030D-6E8A-4147-A177-3AD203B41FA5}">
                      <a16:colId xmlns:a16="http://schemas.microsoft.com/office/drawing/2014/main" val="20002"/>
                    </a:ext>
                  </a:extLst>
                </a:gridCol>
                <a:gridCol w="1847601">
                  <a:extLst>
                    <a:ext uri="{9D8B030D-6E8A-4147-A177-3AD203B41FA5}">
                      <a16:colId xmlns:a16="http://schemas.microsoft.com/office/drawing/2014/main" val="20003"/>
                    </a:ext>
                  </a:extLst>
                </a:gridCol>
              </a:tblGrid>
              <a:tr h="455712">
                <a:tc>
                  <a:txBody>
                    <a:bodyPr/>
                    <a:lstStyle/>
                    <a:p>
                      <a:pPr algn="ctr" fontAlgn="ctr"/>
                      <a:r>
                        <a:rPr lang="es-MX" sz="1600" b="1" u="none" strike="noStrike" dirty="0">
                          <a:effectLst/>
                          <a:latin typeface="Arial" panose="020B0604020202020204" pitchFamily="34" charset="0"/>
                          <a:cs typeface="Arial" panose="020B0604020202020204" pitchFamily="34" charset="0"/>
                        </a:rPr>
                        <a:t>Periodo Gravable</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MX" sz="1600" b="1" u="none" strike="noStrike">
                          <a:effectLst/>
                          <a:latin typeface="Arial" panose="020B0604020202020204" pitchFamily="34" charset="0"/>
                          <a:cs typeface="Arial" panose="020B0604020202020204" pitchFamily="34" charset="0"/>
                        </a:rPr>
                        <a:t>Responsables</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MX" sz="1600" b="1" u="none" strike="noStrike" dirty="0">
                          <a:effectLst/>
                          <a:latin typeface="Arial" panose="020B0604020202020204" pitchFamily="34" charset="0"/>
                          <a:cs typeface="Arial" panose="020B0604020202020204" pitchFamily="34" charset="0"/>
                        </a:rPr>
                        <a:t>UVT</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MX" sz="1600" b="1" u="none" strike="noStrike" dirty="0" smtClean="0">
                          <a:effectLst/>
                          <a:latin typeface="Arial" panose="020B0604020202020204" pitchFamily="34" charset="0"/>
                          <a:cs typeface="Arial" panose="020B0604020202020204" pitchFamily="34" charset="0"/>
                        </a:rPr>
                        <a:t>31/12/2014</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333500">
                <a:tc>
                  <a:txBody>
                    <a:bodyPr/>
                    <a:lstStyle/>
                    <a:p>
                      <a:pPr algn="ctr" fontAlgn="ctr"/>
                      <a:r>
                        <a:rPr lang="es-MX" sz="1600" u="none" strike="noStrike">
                          <a:effectLst/>
                          <a:latin typeface="Arial" panose="020B0604020202020204" pitchFamily="34" charset="0"/>
                          <a:cs typeface="Arial" panose="020B0604020202020204" pitchFamily="34" charset="0"/>
                        </a:rPr>
                        <a:t>1. Bimestral</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indent="-285750" algn="l" fontAlgn="b">
                        <a:buFont typeface="Arial" pitchFamily="34" charset="0"/>
                        <a:buChar char="•"/>
                      </a:pPr>
                      <a:r>
                        <a:rPr lang="es-MX" sz="1600" u="none" strike="noStrike" dirty="0" smtClean="0">
                          <a:effectLst/>
                          <a:latin typeface="Arial" panose="020B0604020202020204" pitchFamily="34" charset="0"/>
                          <a:cs typeface="Arial" panose="020B0604020202020204" pitchFamily="34" charset="0"/>
                        </a:rPr>
                        <a:t>Grandes </a:t>
                      </a:r>
                      <a:r>
                        <a:rPr lang="es-MX" sz="1600" u="none" strike="noStrike" dirty="0">
                          <a:effectLst/>
                          <a:latin typeface="Arial" panose="020B0604020202020204" pitchFamily="34" charset="0"/>
                          <a:cs typeface="Arial" panose="020B0604020202020204" pitchFamily="34" charset="0"/>
                        </a:rPr>
                        <a:t>contribuyentes, personas naturales o jurídicas con ingresos brutos a dic. 31 año gravable anterior iguales o superiores a</a:t>
                      </a:r>
                      <a:r>
                        <a:rPr lang="es-MX" sz="1600" u="none" strike="noStrike" dirty="0" smtClean="0">
                          <a:effectLst/>
                          <a:latin typeface="Arial" panose="020B0604020202020204" pitchFamily="34" charset="0"/>
                          <a:cs typeface="Arial" panose="020B0604020202020204" pitchFamily="34" charset="0"/>
                        </a:rPr>
                        <a:t>:</a:t>
                      </a:r>
                    </a:p>
                    <a:p>
                      <a:pPr marL="285750" indent="-285750" algn="l" fontAlgn="b">
                        <a:buFont typeface="Arial" pitchFamily="34" charset="0"/>
                        <a:buChar char="•"/>
                      </a:pPr>
                      <a:endParaRPr lang="es-MX" sz="1600" u="none" strike="noStrike" dirty="0" smtClean="0">
                        <a:effectLst/>
                        <a:latin typeface="Arial" panose="020B0604020202020204" pitchFamily="34" charset="0"/>
                        <a:cs typeface="Arial" panose="020B0604020202020204" pitchFamily="34" charset="0"/>
                      </a:endParaRPr>
                    </a:p>
                    <a:p>
                      <a:pPr marL="285750" indent="-285750" algn="l" fontAlgn="b">
                        <a:buFont typeface="Arial" pitchFamily="34" charset="0"/>
                        <a:buChar char="•"/>
                      </a:pPr>
                      <a:r>
                        <a:rPr lang="es-MX" sz="1600" u="none" strike="noStrike" dirty="0" smtClean="0">
                          <a:effectLst/>
                          <a:latin typeface="Arial" panose="020B0604020202020204" pitchFamily="34" charset="0"/>
                          <a:cs typeface="Arial" panose="020B0604020202020204" pitchFamily="34" charset="0"/>
                        </a:rPr>
                        <a:t>* </a:t>
                      </a:r>
                      <a:r>
                        <a:rPr lang="es-MX" sz="1600" u="none" strike="noStrike" dirty="0">
                          <a:effectLst/>
                          <a:latin typeface="Arial" panose="020B0604020202020204" pitchFamily="34" charset="0"/>
                          <a:cs typeface="Arial" panose="020B0604020202020204" pitchFamily="34" charset="0"/>
                        </a:rPr>
                        <a:t>Los responsables del art. 477 y 481 del E.T. sin tener en cuenta su nivel de ingresos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MX" sz="1600" u="none" strike="noStrike" dirty="0">
                          <a:effectLst/>
                          <a:latin typeface="Arial" panose="020B0604020202020204" pitchFamily="34" charset="0"/>
                          <a:cs typeface="Arial" panose="020B0604020202020204" pitchFamily="34" charset="0"/>
                        </a:rPr>
                        <a:t>    </a:t>
                      </a:r>
                      <a:r>
                        <a:rPr lang="es-MX" sz="1600" u="none" strike="noStrike" dirty="0" smtClean="0">
                          <a:effectLst/>
                          <a:latin typeface="Arial" panose="020B0604020202020204" pitchFamily="34" charset="0"/>
                          <a:cs typeface="Arial" panose="020B0604020202020204" pitchFamily="34" charset="0"/>
                        </a:rPr>
                        <a:t>92,000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MX" sz="1600" u="none" strike="noStrike" dirty="0">
                          <a:effectLst/>
                          <a:latin typeface="Arial" panose="020B0604020202020204" pitchFamily="34" charset="0"/>
                          <a:cs typeface="Arial" panose="020B0604020202020204" pitchFamily="34" charset="0"/>
                        </a:rPr>
                        <a:t>   </a:t>
                      </a:r>
                      <a:r>
                        <a:rPr lang="es-MX" sz="1600" u="none" strike="noStrike" dirty="0" smtClean="0">
                          <a:effectLst/>
                          <a:latin typeface="Arial" panose="020B0604020202020204" pitchFamily="34" charset="0"/>
                          <a:cs typeface="Arial" panose="020B0604020202020204" pitchFamily="34" charset="0"/>
                        </a:rPr>
                        <a:t>2,737.276.000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952500">
                <a:tc>
                  <a:txBody>
                    <a:bodyPr/>
                    <a:lstStyle/>
                    <a:p>
                      <a:pPr algn="ctr" fontAlgn="ctr"/>
                      <a:r>
                        <a:rPr lang="es-MX" sz="1600" u="none" strike="noStrike" dirty="0">
                          <a:effectLst/>
                          <a:latin typeface="Arial" panose="020B0604020202020204" pitchFamily="34" charset="0"/>
                          <a:cs typeface="Arial" panose="020B0604020202020204" pitchFamily="34" charset="0"/>
                        </a:rPr>
                        <a:t>2. Cuatrimestral</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indent="-285750" algn="l" fontAlgn="b">
                        <a:buFont typeface="Arial" pitchFamily="34" charset="0"/>
                        <a:buChar char="•"/>
                      </a:pPr>
                      <a:r>
                        <a:rPr lang="es-MX" sz="1600" u="none" strike="noStrike" dirty="0" smtClean="0">
                          <a:effectLst/>
                          <a:latin typeface="Arial" panose="020B0604020202020204" pitchFamily="34" charset="0"/>
                          <a:cs typeface="Arial" panose="020B0604020202020204" pitchFamily="34" charset="0"/>
                        </a:rPr>
                        <a:t>Personas </a:t>
                      </a:r>
                      <a:r>
                        <a:rPr lang="es-MX" sz="1600" u="none" strike="noStrike" dirty="0">
                          <a:effectLst/>
                          <a:latin typeface="Arial" panose="020B0604020202020204" pitchFamily="34" charset="0"/>
                          <a:cs typeface="Arial" panose="020B0604020202020204" pitchFamily="34" charset="0"/>
                        </a:rPr>
                        <a:t>naturales o jurídicas con ingresos brutos a dic. 31 año gravable anterior </a:t>
                      </a:r>
                      <a:r>
                        <a:rPr lang="es-MX" sz="1600" u="none" strike="noStrike" dirty="0" smtClean="0">
                          <a:effectLst/>
                          <a:latin typeface="Arial" panose="020B0604020202020204" pitchFamily="34" charset="0"/>
                          <a:cs typeface="Arial" panose="020B0604020202020204" pitchFamily="34" charset="0"/>
                        </a:rPr>
                        <a:t>sean inferiores:</a:t>
                      </a:r>
                    </a:p>
                    <a:p>
                      <a:pPr marL="285750" indent="-285750" algn="l" fontAlgn="b">
                        <a:buFont typeface="Arial" pitchFamily="34" charset="0"/>
                        <a:buChar char="•"/>
                      </a:pPr>
                      <a:endParaRPr lang="es-MX" sz="1600" b="0" i="0" u="none" strike="noStrike" dirty="0" smtClean="0">
                        <a:solidFill>
                          <a:srgbClr val="000000"/>
                        </a:solidFill>
                        <a:effectLst/>
                        <a:latin typeface="Arial" panose="020B0604020202020204" pitchFamily="34" charset="0"/>
                        <a:cs typeface="Arial" panose="020B0604020202020204" pitchFamily="34" charset="0"/>
                      </a:endParaRPr>
                    </a:p>
                    <a:p>
                      <a:pPr marL="285750" indent="-285750" algn="l" fontAlgn="b">
                        <a:buFont typeface="Arial" pitchFamily="34" charset="0"/>
                        <a:buChar char="•"/>
                      </a:pP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s-MX" sz="1600" u="none" strike="noStrike" dirty="0">
                          <a:effectLst/>
                          <a:latin typeface="Arial" panose="020B0604020202020204" pitchFamily="34" charset="0"/>
                          <a:cs typeface="Arial" panose="020B0604020202020204" pitchFamily="34" charset="0"/>
                        </a:rPr>
                        <a:t> </a:t>
                      </a:r>
                      <a:r>
                        <a:rPr lang="es-MX" sz="1600" u="none" strike="noStrike" dirty="0" smtClean="0">
                          <a:effectLst/>
                          <a:latin typeface="Arial" panose="020B0604020202020204" pitchFamily="34" charset="0"/>
                          <a:cs typeface="Arial" panose="020B0604020202020204" pitchFamily="34" charset="0"/>
                        </a:rPr>
                        <a:t>92.000</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s-MX" sz="1600" u="none" strike="noStrike" dirty="0" smtClean="0">
                        <a:effectLst/>
                        <a:latin typeface="Arial" panose="020B0604020202020204" pitchFamily="34" charset="0"/>
                        <a:cs typeface="Arial" panose="020B0604020202020204" pitchFamily="34" charset="0"/>
                      </a:endParaRPr>
                    </a:p>
                    <a:p>
                      <a:pPr algn="ctr" fontAlgn="ctr"/>
                      <a:r>
                        <a:rPr lang="es-MX" sz="1600" u="none" strike="noStrike" dirty="0" smtClean="0">
                          <a:effectLst/>
                          <a:latin typeface="Arial" panose="020B0604020202020204" pitchFamily="34" charset="0"/>
                          <a:cs typeface="Arial" panose="020B0604020202020204" pitchFamily="34" charset="0"/>
                        </a:rPr>
                        <a:t>&gt;2.737.276.000</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bl>
          </a:graphicData>
        </a:graphic>
      </p:graphicFrame>
      <p:pic>
        <p:nvPicPr>
          <p:cNvPr id="4" name="Imagen 3"/>
          <p:cNvPicPr>
            <a:picLocks noChangeAspect="1"/>
          </p:cNvPicPr>
          <p:nvPr/>
        </p:nvPicPr>
        <p:blipFill>
          <a:blip r:embed="rId2"/>
          <a:stretch>
            <a:fillRect/>
          </a:stretch>
        </p:blipFill>
        <p:spPr>
          <a:xfrm>
            <a:off x="0" y="1"/>
            <a:ext cx="1003100" cy="901520"/>
          </a:xfrm>
          <a:prstGeom prst="rect">
            <a:avLst/>
          </a:prstGeom>
        </p:spPr>
      </p:pic>
    </p:spTree>
    <p:extLst>
      <p:ext uri="{BB962C8B-B14F-4D97-AF65-F5344CB8AC3E}">
        <p14:creationId xmlns:p14="http://schemas.microsoft.com/office/powerpoint/2010/main" val="24624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nvPr>
        </p:nvGraphicFramePr>
        <p:xfrm>
          <a:off x="1915730" y="357055"/>
          <a:ext cx="7632700" cy="1261872"/>
        </p:xfrm>
        <a:graphic>
          <a:graphicData uri="http://schemas.openxmlformats.org/drawingml/2006/table">
            <a:tbl>
              <a:tblPr/>
              <a:tblGrid>
                <a:gridCol w="7632700">
                  <a:extLst>
                    <a:ext uri="{9D8B030D-6E8A-4147-A177-3AD203B41FA5}">
                      <a16:colId xmlns:a16="http://schemas.microsoft.com/office/drawing/2014/main" val="20000"/>
                    </a:ext>
                  </a:extLst>
                </a:gridCol>
              </a:tblGrid>
              <a:tr h="754062">
                <a:tc>
                  <a:txBody>
                    <a:bodyPr/>
                    <a:lstStyle/>
                    <a:p>
                      <a:pPr algn="ctr">
                        <a:lnSpc>
                          <a:spcPct val="115000"/>
                        </a:lnSpc>
                        <a:spcAft>
                          <a:spcPts val="0"/>
                        </a:spcAft>
                      </a:pPr>
                      <a:endParaRPr lang="es-CO" sz="1800" b="1" dirty="0" smtClean="0">
                        <a:latin typeface="Arial" pitchFamily="34" charset="0"/>
                        <a:ea typeface="Calibri"/>
                        <a:cs typeface="Arial" pitchFamily="34" charset="0"/>
                      </a:endParaRPr>
                    </a:p>
                    <a:p>
                      <a:pPr algn="ctr">
                        <a:lnSpc>
                          <a:spcPct val="115000"/>
                        </a:lnSpc>
                        <a:spcAft>
                          <a:spcPts val="0"/>
                        </a:spcAft>
                      </a:pPr>
                      <a:r>
                        <a:rPr lang="es-CO" sz="1800" b="1" dirty="0" smtClean="0">
                          <a:latin typeface="Arial" pitchFamily="34" charset="0"/>
                          <a:ea typeface="Calibri"/>
                          <a:cs typeface="Arial" pitchFamily="34" charset="0"/>
                        </a:rPr>
                        <a:t>¿CUANDO NO EXISTE LA OBLIGACIÓN</a:t>
                      </a:r>
                      <a:r>
                        <a:rPr lang="es-CO" sz="1800" b="1" baseline="0" dirty="0" smtClean="0">
                          <a:latin typeface="Arial" pitchFamily="34" charset="0"/>
                          <a:ea typeface="Calibri"/>
                          <a:cs typeface="Arial" pitchFamily="34" charset="0"/>
                        </a:rPr>
                        <a:t> DE PRESENTAR LA DECLARACIÓN DE IVA?</a:t>
                      </a:r>
                      <a:endParaRPr lang="es-CO" sz="1800" b="1" dirty="0" smtClean="0">
                        <a:latin typeface="Arial" pitchFamily="34" charset="0"/>
                        <a:ea typeface="Calibri"/>
                        <a:cs typeface="Arial" pitchFamily="34" charset="0"/>
                      </a:endParaRPr>
                    </a:p>
                    <a:p>
                      <a:pPr algn="ctr">
                        <a:lnSpc>
                          <a:spcPct val="115000"/>
                        </a:lnSpc>
                        <a:spcAft>
                          <a:spcPts val="0"/>
                        </a:spcAft>
                      </a:pPr>
                      <a:endParaRPr lang="es-CO" sz="18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sp>
        <p:nvSpPr>
          <p:cNvPr id="3" name="2 Rectángulo"/>
          <p:cNvSpPr/>
          <p:nvPr/>
        </p:nvSpPr>
        <p:spPr>
          <a:xfrm>
            <a:off x="1719618" y="1783612"/>
            <a:ext cx="8707272" cy="3693319"/>
          </a:xfrm>
          <a:prstGeom prst="rect">
            <a:avLst/>
          </a:prstGeom>
        </p:spPr>
        <p:txBody>
          <a:bodyPr wrap="square">
            <a:spAutoFit/>
          </a:bodyPr>
          <a:lstStyle/>
          <a:p>
            <a:pPr fontAlgn="t"/>
            <a:r>
              <a:rPr lang="es-CO" b="1" dirty="0">
                <a:latin typeface="Arial" pitchFamily="34" charset="0"/>
                <a:cs typeface="Arial" pitchFamily="34" charset="0"/>
              </a:rPr>
              <a:t>Art. 601. Quienes deben presentar declaración de impuesto sobre las ventas.</a:t>
            </a:r>
          </a:p>
          <a:p>
            <a:pPr marL="285750" indent="-285750" fontAlgn="t">
              <a:buFont typeface="Arial" pitchFamily="34" charset="0"/>
              <a:buChar char="•"/>
            </a:pPr>
            <a:r>
              <a:rPr lang="es-CO" b="1" dirty="0" smtClean="0">
                <a:latin typeface="Arial" pitchFamily="34" charset="0"/>
                <a:cs typeface="Arial" pitchFamily="34" charset="0"/>
              </a:rPr>
              <a:t>-</a:t>
            </a:r>
            <a:r>
              <a:rPr lang="es-CO" b="1" dirty="0">
                <a:latin typeface="Arial" pitchFamily="34" charset="0"/>
                <a:cs typeface="Arial" pitchFamily="34" charset="0"/>
              </a:rPr>
              <a:t>Modificado- </a:t>
            </a:r>
            <a:r>
              <a:rPr lang="es-CO" dirty="0">
                <a:latin typeface="Arial" pitchFamily="34" charset="0"/>
                <a:cs typeface="Arial" pitchFamily="34" charset="0"/>
              </a:rPr>
              <a:t>Deberán presentar declaración y pago del impuesto sobre las ventas, según lo dispuesto en el artículo 600 de este Estatuto, los responsables de este impuesto, incluidos los exportadores</a:t>
            </a:r>
            <a:r>
              <a:rPr lang="es-CO" dirty="0" smtClean="0">
                <a:latin typeface="Arial" pitchFamily="34" charset="0"/>
                <a:cs typeface="Arial" pitchFamily="34" charset="0"/>
              </a:rPr>
              <a:t>.</a:t>
            </a:r>
          </a:p>
          <a:p>
            <a:pPr marL="285750" indent="-285750" fontAlgn="t">
              <a:buFont typeface="Arial" pitchFamily="34" charset="0"/>
              <a:buChar char="•"/>
            </a:pPr>
            <a:endParaRPr lang="es-CO" dirty="0">
              <a:latin typeface="Arial" pitchFamily="34" charset="0"/>
              <a:cs typeface="Arial" pitchFamily="34" charset="0"/>
            </a:endParaRPr>
          </a:p>
          <a:p>
            <a:pPr fontAlgn="t"/>
            <a:r>
              <a:rPr lang="es-CO" dirty="0">
                <a:latin typeface="Arial" pitchFamily="34" charset="0"/>
                <a:cs typeface="Arial" pitchFamily="34" charset="0"/>
              </a:rPr>
              <a:t>No están obligados a presentar declaración de impuesto sobre las ventas, los contribuyentes que pertenezcan al Régimen Simplificado.</a:t>
            </a:r>
          </a:p>
          <a:p>
            <a:pPr fontAlgn="t"/>
            <a:endParaRPr lang="es-CO" dirty="0" smtClean="0">
              <a:latin typeface="Arial" pitchFamily="34" charset="0"/>
              <a:cs typeface="Arial" pitchFamily="34" charset="0"/>
            </a:endParaRPr>
          </a:p>
          <a:p>
            <a:pPr fontAlgn="t"/>
            <a:r>
              <a:rPr lang="es-CO" dirty="0" smtClean="0">
                <a:latin typeface="Arial" pitchFamily="34" charset="0"/>
                <a:cs typeface="Arial" pitchFamily="34" charset="0"/>
              </a:rPr>
              <a:t>Tampoco </a:t>
            </a:r>
            <a:r>
              <a:rPr lang="es-CO" dirty="0">
                <a:latin typeface="Arial" pitchFamily="34" charset="0"/>
                <a:cs typeface="Arial" pitchFamily="34" charset="0"/>
              </a:rPr>
              <a:t>estarán obligados a presentar la declaración del impuesto sobre las ventas los responsables del régimen común en los períodos en los cuales no hayan efectuado operaciones sometidas al impuesto ni operaciones que den lugar a impuestos descontables, ajustes o deducciones en los términos de lo dispuesto en los artículos 484 y 486 de este Estatuto.</a:t>
            </a:r>
          </a:p>
        </p:txBody>
      </p:sp>
      <p:pic>
        <p:nvPicPr>
          <p:cNvPr id="4" name="Imagen 3"/>
          <p:cNvPicPr>
            <a:picLocks noChangeAspect="1"/>
          </p:cNvPicPr>
          <p:nvPr/>
        </p:nvPicPr>
        <p:blipFill>
          <a:blip r:embed="rId2"/>
          <a:stretch>
            <a:fillRect/>
          </a:stretch>
        </p:blipFill>
        <p:spPr>
          <a:xfrm>
            <a:off x="0" y="1"/>
            <a:ext cx="1003100" cy="901520"/>
          </a:xfrm>
          <a:prstGeom prst="rect">
            <a:avLst/>
          </a:prstGeom>
        </p:spPr>
      </p:pic>
    </p:spTree>
    <p:extLst>
      <p:ext uri="{BB962C8B-B14F-4D97-AF65-F5344CB8AC3E}">
        <p14:creationId xmlns:p14="http://schemas.microsoft.com/office/powerpoint/2010/main" val="37472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3554276" cy="2475191"/>
          </a:xfrm>
          <a:prstGeom prst="rect">
            <a:avLst/>
          </a:prstGeom>
        </p:spPr>
      </p:pic>
      <p:pic>
        <p:nvPicPr>
          <p:cNvPr id="4" name="Imagen 3"/>
          <p:cNvPicPr>
            <a:picLocks noChangeAspect="1"/>
          </p:cNvPicPr>
          <p:nvPr/>
        </p:nvPicPr>
        <p:blipFill>
          <a:blip r:embed="rId3"/>
          <a:stretch>
            <a:fillRect/>
          </a:stretch>
        </p:blipFill>
        <p:spPr>
          <a:xfrm>
            <a:off x="4435992" y="66598"/>
            <a:ext cx="6743700" cy="1447800"/>
          </a:xfrm>
          <a:prstGeom prst="rect">
            <a:avLst/>
          </a:prstGeom>
        </p:spPr>
      </p:pic>
      <p:graphicFrame>
        <p:nvGraphicFramePr>
          <p:cNvPr id="8" name="Diagrama 7"/>
          <p:cNvGraphicFramePr/>
          <p:nvPr>
            <p:extLst/>
          </p:nvPr>
        </p:nvGraphicFramePr>
        <p:xfrm>
          <a:off x="3743842" y="1731768"/>
          <a:ext cx="8128000" cy="4529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p:cNvGraphicFramePr/>
          <p:nvPr>
            <p:extLst/>
          </p:nvPr>
        </p:nvGraphicFramePr>
        <p:xfrm>
          <a:off x="188161" y="3019647"/>
          <a:ext cx="3177953" cy="30548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hlinkClick r:id="" action="ppaction://noaction"/>
          </p:cNvPr>
          <p:cNvSpPr txBox="1"/>
          <p:nvPr/>
        </p:nvSpPr>
        <p:spPr>
          <a:xfrm>
            <a:off x="1172613" y="2663194"/>
            <a:ext cx="1209049" cy="461665"/>
          </a:xfrm>
          <a:prstGeom prst="rect">
            <a:avLst/>
          </a:prstGeom>
          <a:noFill/>
        </p:spPr>
        <p:txBody>
          <a:bodyPr wrap="none" rtlCol="0">
            <a:spAutoFit/>
          </a:bodyPr>
          <a:lstStyle/>
          <a:p>
            <a:r>
              <a:rPr lang="es-CO" sz="2400" b="1" dirty="0"/>
              <a:t>TARIFAS</a:t>
            </a:r>
          </a:p>
        </p:txBody>
      </p:sp>
      <p:pic>
        <p:nvPicPr>
          <p:cNvPr id="7" name="Imagen 6"/>
          <p:cNvPicPr>
            <a:picLocks noChangeAspect="1"/>
          </p:cNvPicPr>
          <p:nvPr/>
        </p:nvPicPr>
        <p:blipFill>
          <a:blip r:embed="rId14"/>
          <a:stretch>
            <a:fillRect/>
          </a:stretch>
        </p:blipFill>
        <p:spPr>
          <a:xfrm>
            <a:off x="11179692" y="5956480"/>
            <a:ext cx="1003100" cy="901520"/>
          </a:xfrm>
          <a:prstGeom prst="rect">
            <a:avLst/>
          </a:prstGeom>
        </p:spPr>
      </p:pic>
    </p:spTree>
    <p:extLst>
      <p:ext uri="{BB962C8B-B14F-4D97-AF65-F5344CB8AC3E}">
        <p14:creationId xmlns:p14="http://schemas.microsoft.com/office/powerpoint/2010/main" val="1426184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3C83E49-EAA2-4A58-9DAE-4C7A11AC725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776BC126-EAAD-45F8-9AB3-CCB51095289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9697B82C-CC3C-4741-89C8-72197FCEFE3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graphicEl>
                                              <a:dgm id="{B3200142-A9CE-4FCC-8958-72220B8BC01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graphicEl>
                                              <a:dgm id="{E573A41E-FC35-4974-87F6-73EEB0D8921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graphicEl>
                                              <a:dgm id="{BCD8C923-FC8A-47C5-9C7C-4A26F8D0DB6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graphicEl>
                                              <a:dgm id="{328F649D-AD30-43E3-9D80-C2C6CCD8A6C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graphicEl>
                                              <a:dgm id="{94092D80-DD83-4349-BBB6-A8DBB3290B6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graphicEl>
                                              <a:dgm id="{FD4262DD-1CB8-4D43-B5D4-7F73149C49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10" grpId="0">
        <p:bldSub>
          <a:bldDgm bld="one"/>
        </p:bldSub>
      </p:bldGraphic>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6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rotWithShape="1">
          <a:blip r:embed="rId2"/>
          <a:srcRect l="29846" r="967" b="-4"/>
          <a:stretch/>
        </p:blipFill>
        <p:spPr>
          <a:xfrm>
            <a:off x="4965290" y="321732"/>
            <a:ext cx="3645088" cy="3674848"/>
          </a:xfrm>
          <a:prstGeom prst="rect">
            <a:avLst/>
          </a:prstGeom>
        </p:spPr>
      </p:pic>
      <p:pic>
        <p:nvPicPr>
          <p:cNvPr id="5" name="Imagen 4"/>
          <p:cNvPicPr>
            <a:picLocks noChangeAspect="1"/>
          </p:cNvPicPr>
          <p:nvPr/>
        </p:nvPicPr>
        <p:blipFill rotWithShape="1">
          <a:blip r:embed="rId3"/>
          <a:srcRect r="20807" b="-2"/>
          <a:stretch/>
        </p:blipFill>
        <p:spPr>
          <a:xfrm>
            <a:off x="8788410" y="2590800"/>
            <a:ext cx="3078579" cy="3835895"/>
          </a:xfrm>
          <a:prstGeom prst="rect">
            <a:avLst/>
          </a:prstGeom>
        </p:spPr>
      </p:pic>
      <p:sp>
        <p:nvSpPr>
          <p:cNvPr id="3" name="CuadroTexto 2"/>
          <p:cNvSpPr txBox="1"/>
          <p:nvPr/>
        </p:nvSpPr>
        <p:spPr>
          <a:xfrm>
            <a:off x="457200" y="640080"/>
            <a:ext cx="3659246" cy="2926080"/>
          </a:xfrm>
          <a:prstGeom prst="rect">
            <a:avLst/>
          </a:prstGeom>
        </p:spPr>
        <p:txBody>
          <a:bodyPr vert="horz" lIns="91440" tIns="45720" rIns="91440" bIns="45720" rtlCol="0" anchor="b">
            <a:normAutofit/>
          </a:bodyPr>
          <a:lstStyle/>
          <a:p>
            <a:pPr defTabSz="914400">
              <a:lnSpc>
                <a:spcPct val="85000"/>
              </a:lnSpc>
              <a:spcBef>
                <a:spcPct val="0"/>
              </a:spcBef>
            </a:pPr>
            <a:r>
              <a:rPr lang="en-US" sz="4400" spc="-50" dirty="0">
                <a:solidFill>
                  <a:srgbClr val="FFFFFF"/>
                </a:solidFill>
                <a:latin typeface="+mj-lt"/>
                <a:ea typeface="+mj-ea"/>
                <a:cs typeface="+mj-cs"/>
              </a:rPr>
              <a:t>EXCLUSION DEL MONOTRIBUTO</a:t>
            </a:r>
          </a:p>
        </p:txBody>
      </p:sp>
      <p:sp>
        <p:nvSpPr>
          <p:cNvPr id="6" name="CuadroTexto 5"/>
          <p:cNvSpPr txBox="1"/>
          <p:nvPr/>
        </p:nvSpPr>
        <p:spPr>
          <a:xfrm>
            <a:off x="9025528" y="443335"/>
            <a:ext cx="2749780" cy="1815882"/>
          </a:xfrm>
          <a:prstGeom prst="rect">
            <a:avLst/>
          </a:prstGeom>
          <a:noFill/>
        </p:spPr>
        <p:txBody>
          <a:bodyPr wrap="square" rtlCol="0">
            <a:spAutoFit/>
          </a:bodyPr>
          <a:lstStyle/>
          <a:p>
            <a:r>
              <a:rPr lang="es-CO" sz="1600" dirty="0"/>
              <a:t>LA DIAN EXCLUIRA AL CONTRIBUYENTE QUE NO CUMPLA CON LAS CONDICIONES MEDIANTE RESOLUCION Y LE APLICARA EL PROCEDIMIENTO DEL ESTATUTO </a:t>
            </a:r>
          </a:p>
        </p:txBody>
      </p:sp>
      <p:sp>
        <p:nvSpPr>
          <p:cNvPr id="16" name="CuadroTexto 15"/>
          <p:cNvSpPr txBox="1"/>
          <p:nvPr/>
        </p:nvSpPr>
        <p:spPr>
          <a:xfrm>
            <a:off x="4908278" y="4157448"/>
            <a:ext cx="3759111" cy="1754326"/>
          </a:xfrm>
          <a:prstGeom prst="rect">
            <a:avLst/>
          </a:prstGeom>
          <a:noFill/>
        </p:spPr>
        <p:txBody>
          <a:bodyPr wrap="square" rtlCol="0">
            <a:spAutoFit/>
          </a:bodyPr>
          <a:lstStyle/>
          <a:p>
            <a:r>
              <a:rPr lang="es-CO" dirty="0"/>
              <a:t>SE EXCLUYE AL CONTRIBUYENTE DEL MONO TRIBUTO POR INCUMPLIMIENTO EN EL PAGO.</a:t>
            </a:r>
          </a:p>
          <a:p>
            <a:endParaRPr lang="es-CO" dirty="0"/>
          </a:p>
          <a:p>
            <a:r>
              <a:rPr lang="es-CO" dirty="0"/>
              <a:t>SOLO PODRA OPTAR MONOTRIBUTO 3 AÑOS DESPUES DE LA EXLCUSION</a:t>
            </a:r>
          </a:p>
        </p:txBody>
      </p:sp>
    </p:spTree>
    <p:extLst>
      <p:ext uri="{BB962C8B-B14F-4D97-AF65-F5344CB8AC3E}">
        <p14:creationId xmlns:p14="http://schemas.microsoft.com/office/powerpoint/2010/main" val="251254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3554276" cy="2475191"/>
          </a:xfrm>
          <a:prstGeom prst="rect">
            <a:avLst/>
          </a:prstGeom>
        </p:spPr>
      </p:pic>
      <p:pic>
        <p:nvPicPr>
          <p:cNvPr id="3" name="Imagen 2"/>
          <p:cNvPicPr>
            <a:picLocks noChangeAspect="1"/>
          </p:cNvPicPr>
          <p:nvPr/>
        </p:nvPicPr>
        <p:blipFill>
          <a:blip r:embed="rId3"/>
          <a:stretch>
            <a:fillRect/>
          </a:stretch>
        </p:blipFill>
        <p:spPr>
          <a:xfrm>
            <a:off x="5486400" y="2090072"/>
            <a:ext cx="2928383" cy="2939128"/>
          </a:xfrm>
          <a:prstGeom prst="rect">
            <a:avLst/>
          </a:prstGeom>
        </p:spPr>
      </p:pic>
      <p:sp>
        <p:nvSpPr>
          <p:cNvPr id="5" name="CuadroTexto 4"/>
          <p:cNvSpPr txBox="1"/>
          <p:nvPr/>
        </p:nvSpPr>
        <p:spPr>
          <a:xfrm>
            <a:off x="1988289" y="3136604"/>
            <a:ext cx="3698898" cy="369332"/>
          </a:xfrm>
          <a:prstGeom prst="rect">
            <a:avLst/>
          </a:prstGeom>
          <a:noFill/>
        </p:spPr>
        <p:txBody>
          <a:bodyPr wrap="none" rtlCol="0">
            <a:spAutoFit/>
          </a:bodyPr>
          <a:lstStyle/>
          <a:p>
            <a:r>
              <a:rPr lang="es-CO" dirty="0"/>
              <a:t>CAMBIO DEL REGIMEN COMUN IVA </a:t>
            </a:r>
          </a:p>
        </p:txBody>
      </p:sp>
      <p:sp>
        <p:nvSpPr>
          <p:cNvPr id="9" name="CuadroTexto 8"/>
          <p:cNvSpPr txBox="1"/>
          <p:nvPr/>
        </p:nvSpPr>
        <p:spPr>
          <a:xfrm>
            <a:off x="8414783" y="3136604"/>
            <a:ext cx="1938416" cy="369332"/>
          </a:xfrm>
          <a:prstGeom prst="rect">
            <a:avLst/>
          </a:prstGeom>
          <a:noFill/>
        </p:spPr>
        <p:txBody>
          <a:bodyPr wrap="none" rtlCol="0">
            <a:spAutoFit/>
          </a:bodyPr>
          <a:lstStyle/>
          <a:p>
            <a:r>
              <a:rPr lang="es-CO" dirty="0"/>
              <a:t>AL MONOTRIBUTO</a:t>
            </a:r>
          </a:p>
        </p:txBody>
      </p:sp>
      <p:sp>
        <p:nvSpPr>
          <p:cNvPr id="6" name="CuadroTexto 5"/>
          <p:cNvSpPr txBox="1"/>
          <p:nvPr/>
        </p:nvSpPr>
        <p:spPr>
          <a:xfrm>
            <a:off x="2847865" y="5505947"/>
            <a:ext cx="8205451" cy="369332"/>
          </a:xfrm>
          <a:prstGeom prst="rect">
            <a:avLst/>
          </a:prstGeom>
          <a:noFill/>
        </p:spPr>
        <p:txBody>
          <a:bodyPr wrap="none" rtlCol="0">
            <a:spAutoFit/>
          </a:bodyPr>
          <a:lstStyle/>
          <a:p>
            <a:r>
              <a:rPr lang="es-CO" dirty="0"/>
              <a:t>ACREDITAR TRES AÑOS DE CUMPLIMIENTO DE LAS CONDICIONES DEL MONOTRIBUTO</a:t>
            </a:r>
          </a:p>
        </p:txBody>
      </p:sp>
      <p:pic>
        <p:nvPicPr>
          <p:cNvPr id="7" name="Imagen 6"/>
          <p:cNvPicPr>
            <a:picLocks noChangeAspect="1"/>
          </p:cNvPicPr>
          <p:nvPr/>
        </p:nvPicPr>
        <p:blipFill>
          <a:blip r:embed="rId4"/>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185898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n 3"/>
          <p:cNvPicPr>
            <a:picLocks noChangeAspect="1"/>
          </p:cNvPicPr>
          <p:nvPr/>
        </p:nvPicPr>
        <p:blipFill rotWithShape="1">
          <a:blip r:embed="rId2"/>
          <a:srcRect l="17219" r="15578" b="-2"/>
          <a:stretch/>
        </p:blipFill>
        <p:spPr>
          <a:xfrm>
            <a:off x="4965290" y="262357"/>
            <a:ext cx="3645088" cy="3674848"/>
          </a:xfrm>
          <a:prstGeom prst="rect">
            <a:avLst/>
          </a:prstGeom>
        </p:spPr>
      </p:pic>
      <p:pic>
        <p:nvPicPr>
          <p:cNvPr id="5" name="Imagen 4"/>
          <p:cNvPicPr>
            <a:picLocks noChangeAspect="1"/>
          </p:cNvPicPr>
          <p:nvPr/>
        </p:nvPicPr>
        <p:blipFill rotWithShape="1">
          <a:blip r:embed="rId3"/>
          <a:srcRect l="14478" r="32152" b="2"/>
          <a:stretch/>
        </p:blipFill>
        <p:spPr>
          <a:xfrm>
            <a:off x="8788410" y="2531425"/>
            <a:ext cx="3078579" cy="3835895"/>
          </a:xfrm>
          <a:prstGeom prst="rect">
            <a:avLst/>
          </a:prstGeom>
        </p:spPr>
      </p:pic>
      <p:pic>
        <p:nvPicPr>
          <p:cNvPr id="6" name="Imagen 5"/>
          <p:cNvPicPr>
            <a:picLocks noChangeAspect="1"/>
          </p:cNvPicPr>
          <p:nvPr/>
        </p:nvPicPr>
        <p:blipFill rotWithShape="1">
          <a:blip r:embed="rId4"/>
          <a:srcRect t="7268" r="4" b="708"/>
          <a:stretch/>
        </p:blipFill>
        <p:spPr>
          <a:xfrm>
            <a:off x="4965290" y="4098073"/>
            <a:ext cx="3645088" cy="2302337"/>
          </a:xfrm>
          <a:prstGeom prst="rect">
            <a:avLst/>
          </a:prstGeom>
        </p:spPr>
      </p:pic>
      <p:pic>
        <p:nvPicPr>
          <p:cNvPr id="7" name="Imagen 6"/>
          <p:cNvPicPr>
            <a:picLocks noChangeAspect="1"/>
          </p:cNvPicPr>
          <p:nvPr/>
        </p:nvPicPr>
        <p:blipFill rotWithShape="1">
          <a:blip r:embed="rId5"/>
          <a:srcRect r="23296" b="-5"/>
          <a:stretch/>
        </p:blipFill>
        <p:spPr>
          <a:xfrm>
            <a:off x="8778534" y="262357"/>
            <a:ext cx="3065409" cy="2108201"/>
          </a:xfrm>
          <a:prstGeom prst="rect">
            <a:avLst/>
          </a:prstGeom>
        </p:spPr>
      </p:pic>
      <p:sp>
        <p:nvSpPr>
          <p:cNvPr id="8" name="CuadroTexto 7"/>
          <p:cNvSpPr txBox="1"/>
          <p:nvPr/>
        </p:nvSpPr>
        <p:spPr>
          <a:xfrm>
            <a:off x="457200" y="640080"/>
            <a:ext cx="3659246" cy="2926080"/>
          </a:xfrm>
          <a:prstGeom prst="rect">
            <a:avLst/>
          </a:prstGeom>
        </p:spPr>
        <p:txBody>
          <a:bodyPr vert="horz" lIns="91440" tIns="45720" rIns="91440" bIns="45720" rtlCol="0" anchor="b">
            <a:normAutofit/>
          </a:bodyPr>
          <a:lstStyle/>
          <a:p>
            <a:pPr defTabSz="914400">
              <a:lnSpc>
                <a:spcPct val="85000"/>
              </a:lnSpc>
              <a:spcBef>
                <a:spcPct val="0"/>
              </a:spcBef>
            </a:pPr>
            <a:r>
              <a:rPr lang="en-US" sz="4400" spc="-50" dirty="0" smtClean="0">
                <a:solidFill>
                  <a:srgbClr val="FFFFFF"/>
                </a:solidFill>
                <a:latin typeface="+mj-lt"/>
                <a:ea typeface="+mj-ea"/>
                <a:cs typeface="+mj-cs"/>
              </a:rPr>
              <a:t>IMPUESTO AL CONSUMO</a:t>
            </a:r>
            <a:endParaRPr lang="en-US" sz="4400" spc="-50" dirty="0">
              <a:solidFill>
                <a:srgbClr val="FFFFFF"/>
              </a:solidFill>
              <a:latin typeface="+mj-lt"/>
              <a:ea typeface="+mj-ea"/>
              <a:cs typeface="+mj-cs"/>
            </a:endParaRPr>
          </a:p>
        </p:txBody>
      </p:sp>
    </p:spTree>
    <p:extLst>
      <p:ext uri="{BB962C8B-B14F-4D97-AF65-F5344CB8AC3E}">
        <p14:creationId xmlns:p14="http://schemas.microsoft.com/office/powerpoint/2010/main" val="13319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77155" y="1386843"/>
            <a:ext cx="2699520" cy="461665"/>
          </a:xfrm>
          <a:prstGeom prst="rect">
            <a:avLst/>
          </a:prstGeom>
        </p:spPr>
        <p:txBody>
          <a:bodyPr wrap="square">
            <a:spAutoFit/>
          </a:bodyPr>
          <a:lstStyle/>
          <a:p>
            <a:r>
              <a:rPr lang="es-CO" sz="2400" b="1" dirty="0">
                <a:solidFill>
                  <a:srgbClr val="000000"/>
                </a:solidFill>
              </a:rPr>
              <a:t>Conciliación Fiscal:</a:t>
            </a:r>
            <a:endParaRPr lang="es-CO" sz="2400" dirty="0"/>
          </a:p>
        </p:txBody>
      </p:sp>
      <p:sp>
        <p:nvSpPr>
          <p:cNvPr id="5" name="Rectángulo 4"/>
          <p:cNvSpPr/>
          <p:nvPr/>
        </p:nvSpPr>
        <p:spPr>
          <a:xfrm>
            <a:off x="977155" y="1946719"/>
            <a:ext cx="10183904" cy="1200329"/>
          </a:xfrm>
          <a:prstGeom prst="rect">
            <a:avLst/>
          </a:prstGeom>
        </p:spPr>
        <p:txBody>
          <a:bodyPr wrap="square">
            <a:spAutoFit/>
          </a:bodyPr>
          <a:lstStyle/>
          <a:p>
            <a:pPr algn="just"/>
            <a:r>
              <a:rPr lang="es-CO" sz="2400" dirty="0" smtClean="0">
                <a:solidFill>
                  <a:srgbClr val="000000"/>
                </a:solidFill>
              </a:rPr>
              <a:t>Sistema </a:t>
            </a:r>
            <a:r>
              <a:rPr lang="es-CO" sz="2400" dirty="0">
                <a:solidFill>
                  <a:srgbClr val="000000"/>
                </a:solidFill>
              </a:rPr>
              <a:t>de control o de </a:t>
            </a:r>
            <a:r>
              <a:rPr lang="es-CO" sz="2400" dirty="0" smtClean="0">
                <a:solidFill>
                  <a:srgbClr val="000000"/>
                </a:solidFill>
              </a:rPr>
              <a:t>conciliaciones de </a:t>
            </a:r>
            <a:r>
              <a:rPr lang="es-CO" sz="2400" dirty="0">
                <a:solidFill>
                  <a:srgbClr val="000000"/>
                </a:solidFill>
              </a:rPr>
              <a:t>las diferencias </a:t>
            </a:r>
            <a:r>
              <a:rPr lang="es-CO" sz="2400" dirty="0" smtClean="0">
                <a:solidFill>
                  <a:srgbClr val="000000"/>
                </a:solidFill>
              </a:rPr>
              <a:t>entre </a:t>
            </a:r>
            <a:r>
              <a:rPr lang="es-CO" sz="2400" dirty="0">
                <a:solidFill>
                  <a:srgbClr val="000000"/>
                </a:solidFill>
              </a:rPr>
              <a:t>la aplicación de los nuevos marcos técnicos normativos contables y las disposiciones </a:t>
            </a:r>
            <a:r>
              <a:rPr lang="es-CO" sz="2400" dirty="0" smtClean="0">
                <a:solidFill>
                  <a:srgbClr val="000000"/>
                </a:solidFill>
              </a:rPr>
              <a:t>fiscales (sujeto a reglamentación)</a:t>
            </a:r>
            <a:endParaRPr lang="es-CO" sz="2400" dirty="0"/>
          </a:p>
        </p:txBody>
      </p:sp>
      <p:sp>
        <p:nvSpPr>
          <p:cNvPr id="6" name="Rectángulo 5"/>
          <p:cNvSpPr/>
          <p:nvPr/>
        </p:nvSpPr>
        <p:spPr>
          <a:xfrm>
            <a:off x="977155" y="3429925"/>
            <a:ext cx="4223990" cy="461665"/>
          </a:xfrm>
          <a:prstGeom prst="rect">
            <a:avLst/>
          </a:prstGeom>
        </p:spPr>
        <p:txBody>
          <a:bodyPr wrap="square">
            <a:spAutoFit/>
          </a:bodyPr>
          <a:lstStyle/>
          <a:p>
            <a:r>
              <a:rPr lang="es-CO" sz="2400" b="1" dirty="0">
                <a:solidFill>
                  <a:srgbClr val="000000"/>
                </a:solidFill>
              </a:rPr>
              <a:t>Moneda para efectos Fiscales:</a:t>
            </a:r>
            <a:endParaRPr lang="es-CO" sz="2400" dirty="0"/>
          </a:p>
        </p:txBody>
      </p:sp>
      <p:sp>
        <p:nvSpPr>
          <p:cNvPr id="7" name="Rectángulo 6"/>
          <p:cNvSpPr/>
          <p:nvPr/>
        </p:nvSpPr>
        <p:spPr>
          <a:xfrm>
            <a:off x="977155" y="4205825"/>
            <a:ext cx="10183904" cy="1200329"/>
          </a:xfrm>
          <a:prstGeom prst="rect">
            <a:avLst/>
          </a:prstGeom>
        </p:spPr>
        <p:txBody>
          <a:bodyPr wrap="square">
            <a:spAutoFit/>
          </a:bodyPr>
          <a:lstStyle/>
          <a:p>
            <a:pPr algn="just"/>
            <a:r>
              <a:rPr lang="es-CO" sz="2400" dirty="0" smtClean="0">
                <a:solidFill>
                  <a:srgbClr val="000000"/>
                </a:solidFill>
              </a:rPr>
              <a:t>Para </a:t>
            </a:r>
            <a:r>
              <a:rPr lang="es-CO" sz="2400" dirty="0">
                <a:solidFill>
                  <a:srgbClr val="000000"/>
                </a:solidFill>
              </a:rPr>
              <a:t>efectos fiscales, la información financiera y contable así como sus </a:t>
            </a:r>
            <a:r>
              <a:rPr lang="es-CO" sz="2400" dirty="0" smtClean="0">
                <a:solidFill>
                  <a:srgbClr val="000000"/>
                </a:solidFill>
              </a:rPr>
              <a:t>elementos, </a:t>
            </a:r>
            <a:r>
              <a:rPr lang="es-CO" sz="2400" dirty="0">
                <a:solidFill>
                  <a:srgbClr val="000000"/>
                </a:solidFill>
              </a:rPr>
              <a:t>activos, pasivos, patrimonio, ingresos, costos y gastos, se llevarán y presentarán en pesos </a:t>
            </a:r>
            <a:r>
              <a:rPr lang="es-CO" sz="2400" dirty="0" smtClean="0">
                <a:solidFill>
                  <a:srgbClr val="000000"/>
                </a:solidFill>
              </a:rPr>
              <a:t>colombianos.</a:t>
            </a:r>
            <a:endParaRPr lang="es-CO" sz="2400" dirty="0"/>
          </a:p>
        </p:txBody>
      </p:sp>
      <p:sp>
        <p:nvSpPr>
          <p:cNvPr id="8" name="CuadroTexto 7"/>
          <p:cNvSpPr txBox="1"/>
          <p:nvPr/>
        </p:nvSpPr>
        <p:spPr>
          <a:xfrm>
            <a:off x="4380214" y="506886"/>
            <a:ext cx="3024354" cy="584775"/>
          </a:xfrm>
          <a:prstGeom prst="rect">
            <a:avLst/>
          </a:prstGeom>
          <a:noFill/>
        </p:spPr>
        <p:txBody>
          <a:bodyPr wrap="none" rtlCol="0">
            <a:spAutoFit/>
          </a:bodyPr>
          <a:lstStyle/>
          <a:p>
            <a:pPr algn="r" eaLnBrk="0" hangingPunct="0">
              <a:defRPr/>
            </a:pPr>
            <a:r>
              <a:rPr lang="es-CO" sz="3200" b="1" dirty="0" smtClean="0">
                <a:solidFill>
                  <a:schemeClr val="tx1">
                    <a:lumMod val="95000"/>
                    <a:lumOff val="5000"/>
                  </a:schemeClr>
                </a:solidFill>
                <a:effectLst>
                  <a:outerShdw blurRad="38100" dist="38100" dir="2700000" algn="tl">
                    <a:srgbClr val="000000">
                      <a:alpha val="43137"/>
                    </a:srgbClr>
                  </a:outerShdw>
                </a:effectLst>
              </a:rPr>
              <a:t>GENERALIDADES</a:t>
            </a:r>
            <a:endParaRPr lang="es-CO" sz="32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1985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6"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2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uadroTexto 2"/>
          <p:cNvSpPr txBox="1"/>
          <p:nvPr/>
        </p:nvSpPr>
        <p:spPr>
          <a:xfrm>
            <a:off x="457200" y="640080"/>
            <a:ext cx="3659246" cy="2926080"/>
          </a:xfrm>
          <a:prstGeom prst="rect">
            <a:avLst/>
          </a:prstGeom>
        </p:spPr>
        <p:txBody>
          <a:bodyPr vert="horz" lIns="91440" tIns="45720" rIns="91440" bIns="45720" rtlCol="0" anchor="b">
            <a:normAutofit lnSpcReduction="10000"/>
          </a:bodyPr>
          <a:lstStyle/>
          <a:p>
            <a:pPr defTabSz="914400">
              <a:lnSpc>
                <a:spcPct val="85000"/>
              </a:lnSpc>
              <a:spcBef>
                <a:spcPct val="0"/>
              </a:spcBef>
            </a:pPr>
            <a:r>
              <a:rPr lang="en-US" sz="4400" spc="-50" dirty="0">
                <a:solidFill>
                  <a:srgbClr val="FFFFFF"/>
                </a:solidFill>
                <a:latin typeface="+mj-lt"/>
                <a:ea typeface="+mj-ea"/>
                <a:cs typeface="+mj-cs"/>
              </a:rPr>
              <a:t>EL IMPUESTO AL CONSUMO ES MAYOR VALOR DEL COSTO</a:t>
            </a:r>
          </a:p>
        </p:txBody>
      </p:sp>
      <p:sp>
        <p:nvSpPr>
          <p:cNvPr id="2" name="CuadroTexto 1"/>
          <p:cNvSpPr txBox="1"/>
          <p:nvPr/>
        </p:nvSpPr>
        <p:spPr>
          <a:xfrm>
            <a:off x="4965290" y="425302"/>
            <a:ext cx="31259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dirty="0"/>
              <a:t>NO GENERA IMPUESTO DESCONTABLE EN EL IVA</a:t>
            </a:r>
          </a:p>
        </p:txBody>
      </p:sp>
      <p:sp>
        <p:nvSpPr>
          <p:cNvPr id="16" name="CuadroTexto 15"/>
          <p:cNvSpPr txBox="1"/>
          <p:nvPr/>
        </p:nvSpPr>
        <p:spPr>
          <a:xfrm>
            <a:off x="8390127" y="375675"/>
            <a:ext cx="31259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a:t>APLICA TODAS LAS SANCIONES DEL IVA</a:t>
            </a:r>
          </a:p>
        </p:txBody>
      </p:sp>
      <p:sp>
        <p:nvSpPr>
          <p:cNvPr id="17" name="CuadroTexto 16"/>
          <p:cNvSpPr txBox="1"/>
          <p:nvPr/>
        </p:nvSpPr>
        <p:spPr>
          <a:xfrm>
            <a:off x="6549135" y="1561763"/>
            <a:ext cx="31259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t>PERIODO BIMESTRAL</a:t>
            </a:r>
          </a:p>
        </p:txBody>
      </p:sp>
      <p:graphicFrame>
        <p:nvGraphicFramePr>
          <p:cNvPr id="13" name="12 Tabla"/>
          <p:cNvGraphicFramePr>
            <a:graphicFrameLocks noGrp="1"/>
          </p:cNvGraphicFramePr>
          <p:nvPr/>
        </p:nvGraphicFramePr>
        <p:xfrm>
          <a:off x="4754881" y="2365586"/>
          <a:ext cx="6766560" cy="3388360"/>
        </p:xfrm>
        <a:graphic>
          <a:graphicData uri="http://schemas.openxmlformats.org/drawingml/2006/table">
            <a:tbl>
              <a:tblPr firstRow="1" bandRow="1">
                <a:tableStyleId>{5C22544A-7EE6-4342-B048-85BDC9FD1C3A}</a:tableStyleId>
              </a:tblPr>
              <a:tblGrid>
                <a:gridCol w="2926079">
                  <a:extLst>
                    <a:ext uri="{9D8B030D-6E8A-4147-A177-3AD203B41FA5}">
                      <a16:colId xmlns:a16="http://schemas.microsoft.com/office/drawing/2014/main" val="20000"/>
                    </a:ext>
                  </a:extLst>
                </a:gridCol>
                <a:gridCol w="1170432">
                  <a:extLst>
                    <a:ext uri="{9D8B030D-6E8A-4147-A177-3AD203B41FA5}">
                      <a16:colId xmlns:a16="http://schemas.microsoft.com/office/drawing/2014/main" val="20001"/>
                    </a:ext>
                  </a:extLst>
                </a:gridCol>
                <a:gridCol w="2670049">
                  <a:extLst>
                    <a:ext uri="{9D8B030D-6E8A-4147-A177-3AD203B41FA5}">
                      <a16:colId xmlns:a16="http://schemas.microsoft.com/office/drawing/2014/main" val="20002"/>
                    </a:ext>
                  </a:extLst>
                </a:gridCol>
              </a:tblGrid>
              <a:tr h="370840">
                <a:tc>
                  <a:txBody>
                    <a:bodyPr/>
                    <a:lstStyle/>
                    <a:p>
                      <a:r>
                        <a:rPr lang="es-CO" dirty="0" smtClean="0"/>
                        <a:t>HECHO</a:t>
                      </a:r>
                      <a:r>
                        <a:rPr lang="es-CO" baseline="0" dirty="0" smtClean="0"/>
                        <a:t> GENERADOR</a:t>
                      </a:r>
                      <a:endParaRPr lang="es-CO" dirty="0"/>
                    </a:p>
                  </a:txBody>
                  <a:tcPr/>
                </a:tc>
                <a:tc>
                  <a:txBody>
                    <a:bodyPr/>
                    <a:lstStyle/>
                    <a:p>
                      <a:r>
                        <a:rPr lang="es-CO" dirty="0" smtClean="0"/>
                        <a:t>TARIFA</a:t>
                      </a:r>
                      <a:endParaRPr lang="es-CO" dirty="0"/>
                    </a:p>
                  </a:txBody>
                  <a:tcPr/>
                </a:tc>
                <a:tc>
                  <a:txBody>
                    <a:bodyPr/>
                    <a:lstStyle/>
                    <a:p>
                      <a:r>
                        <a:rPr lang="es-CO" dirty="0" smtClean="0"/>
                        <a:t>OBSERVACION</a:t>
                      </a:r>
                      <a:endParaRPr lang="es-CO" dirty="0"/>
                    </a:p>
                  </a:txBody>
                  <a:tcPr/>
                </a:tc>
                <a:extLst>
                  <a:ext uri="{0D108BD9-81ED-4DB2-BD59-A6C34878D82A}">
                    <a16:rowId xmlns:a16="http://schemas.microsoft.com/office/drawing/2014/main" val="10000"/>
                  </a:ext>
                </a:extLst>
              </a:tr>
              <a:tr h="370840">
                <a:tc>
                  <a:txBody>
                    <a:bodyPr/>
                    <a:lstStyle/>
                    <a:p>
                      <a:r>
                        <a:rPr lang="es-CO" dirty="0" smtClean="0"/>
                        <a:t>TELEFONIA,DATOS,INTERNET,</a:t>
                      </a:r>
                      <a:r>
                        <a:rPr lang="es-CO" baseline="0" dirty="0" smtClean="0"/>
                        <a:t> NAVEGACION </a:t>
                      </a:r>
                      <a:r>
                        <a:rPr lang="es-CO" dirty="0" smtClean="0"/>
                        <a:t>MOVIL</a:t>
                      </a:r>
                      <a:endParaRPr lang="es-CO" dirty="0"/>
                    </a:p>
                  </a:txBody>
                  <a:tcPr/>
                </a:tc>
                <a:tc>
                  <a:txBody>
                    <a:bodyPr/>
                    <a:lstStyle/>
                    <a:p>
                      <a:r>
                        <a:rPr lang="es-CO" dirty="0" smtClean="0"/>
                        <a:t>4%</a:t>
                      </a:r>
                      <a:endParaRPr lang="es-CO" dirty="0"/>
                    </a:p>
                  </a:txBody>
                  <a:tcPr/>
                </a:tc>
                <a:tc>
                  <a:txBody>
                    <a:bodyPr/>
                    <a:lstStyle/>
                    <a:p>
                      <a:r>
                        <a:rPr lang="es-CO" dirty="0" smtClean="0"/>
                        <a:t>Datos</a:t>
                      </a:r>
                      <a:r>
                        <a:rPr lang="es-CO" baseline="0" dirty="0" smtClean="0"/>
                        <a:t>, internet y navegación móvil solo se grava el exceso de 1.5 </a:t>
                      </a:r>
                      <a:r>
                        <a:rPr lang="es-CO" baseline="0" dirty="0" err="1" smtClean="0"/>
                        <a:t>uvts</a:t>
                      </a:r>
                      <a:r>
                        <a:rPr lang="es-CO" baseline="0" dirty="0" smtClean="0"/>
                        <a:t> mensuales</a:t>
                      </a:r>
                      <a:endParaRPr lang="es-CO" dirty="0"/>
                    </a:p>
                  </a:txBody>
                  <a:tcPr/>
                </a:tc>
                <a:extLst>
                  <a:ext uri="{0D108BD9-81ED-4DB2-BD59-A6C34878D82A}">
                    <a16:rowId xmlns:a16="http://schemas.microsoft.com/office/drawing/2014/main" val="10001"/>
                  </a:ext>
                </a:extLst>
              </a:tr>
              <a:tr h="370840">
                <a:tc>
                  <a:txBody>
                    <a:bodyPr/>
                    <a:lstStyle/>
                    <a:p>
                      <a:r>
                        <a:rPr lang="es-CO" dirty="0" smtClean="0"/>
                        <a:t>CARROS, MOTOS Y YATES</a:t>
                      </a:r>
                      <a:endParaRPr lang="es-CO" dirty="0"/>
                    </a:p>
                  </a:txBody>
                  <a:tcPr/>
                </a:tc>
                <a:tc>
                  <a:txBody>
                    <a:bodyPr/>
                    <a:lstStyle/>
                    <a:p>
                      <a:r>
                        <a:rPr lang="es-CO" dirty="0" smtClean="0"/>
                        <a:t>8%</a:t>
                      </a:r>
                      <a:endParaRPr lang="es-CO" dirty="0"/>
                    </a:p>
                  </a:txBody>
                  <a:tcPr/>
                </a:tc>
                <a:tc>
                  <a:txBody>
                    <a:bodyPr/>
                    <a:lstStyle/>
                    <a:p>
                      <a:r>
                        <a:rPr lang="es-CO" dirty="0" smtClean="0"/>
                        <a:t>Carros usados de mas de 4 año de su venta inicial o importación no están gravados.</a:t>
                      </a:r>
                      <a:endParaRPr lang="es-CO" dirty="0"/>
                    </a:p>
                  </a:txBody>
                  <a:tcPr/>
                </a:tc>
                <a:extLst>
                  <a:ext uri="{0D108BD9-81ED-4DB2-BD59-A6C34878D82A}">
                    <a16:rowId xmlns:a16="http://schemas.microsoft.com/office/drawing/2014/main" val="10002"/>
                  </a:ext>
                </a:extLst>
              </a:tr>
              <a:tr h="370840">
                <a:tc>
                  <a:txBody>
                    <a:bodyPr/>
                    <a:lstStyle/>
                    <a:p>
                      <a:r>
                        <a:rPr lang="es-CO" dirty="0" smtClean="0"/>
                        <a:t>SERVICIO RESTAURANTES O BARES</a:t>
                      </a:r>
                      <a:endParaRPr lang="es-CO" dirty="0"/>
                    </a:p>
                  </a:txBody>
                  <a:tcPr/>
                </a:tc>
                <a:tc>
                  <a:txBody>
                    <a:bodyPr/>
                    <a:lstStyle/>
                    <a:p>
                      <a:r>
                        <a:rPr lang="es-CO" dirty="0" smtClean="0"/>
                        <a:t>8%</a:t>
                      </a:r>
                      <a:endParaRPr lang="es-CO" dirty="0"/>
                    </a:p>
                  </a:txBody>
                  <a:tcPr/>
                </a:tc>
                <a:tc>
                  <a:txBody>
                    <a:bodyPr/>
                    <a:lstStyle/>
                    <a:p>
                      <a:r>
                        <a:rPr lang="es-CO" dirty="0" smtClean="0"/>
                        <a:t>Independiente</a:t>
                      </a:r>
                      <a:r>
                        <a:rPr lang="es-CO" baseline="0" dirty="0" smtClean="0"/>
                        <a:t> que sean por franquicia.</a:t>
                      </a:r>
                      <a:endParaRPr lang="es-CO" dirty="0"/>
                    </a:p>
                  </a:txBody>
                  <a:tcPr/>
                </a:tc>
                <a:extLst>
                  <a:ext uri="{0D108BD9-81ED-4DB2-BD59-A6C34878D82A}">
                    <a16:rowId xmlns:a16="http://schemas.microsoft.com/office/drawing/2014/main" val="10003"/>
                  </a:ext>
                </a:extLst>
              </a:tr>
            </a:tbl>
          </a:graphicData>
        </a:graphic>
      </p:graphicFrame>
      <p:grpSp>
        <p:nvGrpSpPr>
          <p:cNvPr id="20" name="19 Grupo"/>
          <p:cNvGrpSpPr/>
          <p:nvPr/>
        </p:nvGrpSpPr>
        <p:grpSpPr>
          <a:xfrm>
            <a:off x="158496" y="3511296"/>
            <a:ext cx="3169920" cy="2710349"/>
            <a:chOff x="158496" y="3511296"/>
            <a:chExt cx="3169920" cy="2710349"/>
          </a:xfrm>
        </p:grpSpPr>
        <p:pic>
          <p:nvPicPr>
            <p:cNvPr id="14" name="Imagen 6"/>
            <p:cNvPicPr>
              <a:picLocks noChangeAspect="1"/>
            </p:cNvPicPr>
            <p:nvPr/>
          </p:nvPicPr>
          <p:blipFill rotWithShape="1">
            <a:blip r:embed="rId2"/>
            <a:srcRect l="17219" r="15578" b="-2"/>
            <a:stretch/>
          </p:blipFill>
          <p:spPr>
            <a:xfrm>
              <a:off x="198218" y="3535110"/>
              <a:ext cx="1654966" cy="1668478"/>
            </a:xfrm>
            <a:prstGeom prst="rect">
              <a:avLst/>
            </a:prstGeom>
          </p:spPr>
        </p:pic>
        <p:pic>
          <p:nvPicPr>
            <p:cNvPr id="15" name="Imagen 5"/>
            <p:cNvPicPr>
              <a:picLocks noChangeAspect="1"/>
            </p:cNvPicPr>
            <p:nvPr/>
          </p:nvPicPr>
          <p:blipFill rotWithShape="1">
            <a:blip r:embed="rId3"/>
            <a:srcRect r="23296" b="-5"/>
            <a:stretch/>
          </p:blipFill>
          <p:spPr>
            <a:xfrm>
              <a:off x="1377991" y="4888646"/>
              <a:ext cx="1938234" cy="1332999"/>
            </a:xfrm>
            <a:prstGeom prst="rect">
              <a:avLst/>
            </a:prstGeom>
          </p:spPr>
        </p:pic>
        <p:pic>
          <p:nvPicPr>
            <p:cNvPr id="18" name="Imagen 7"/>
            <p:cNvPicPr>
              <a:picLocks noChangeAspect="1"/>
            </p:cNvPicPr>
            <p:nvPr/>
          </p:nvPicPr>
          <p:blipFill rotWithShape="1">
            <a:blip r:embed="rId4"/>
            <a:srcRect t="7268" r="4" b="708"/>
            <a:stretch/>
          </p:blipFill>
          <p:spPr>
            <a:xfrm>
              <a:off x="1880714" y="3511296"/>
              <a:ext cx="1447702" cy="1363529"/>
            </a:xfrm>
            <a:prstGeom prst="rect">
              <a:avLst/>
            </a:prstGeom>
          </p:spPr>
        </p:pic>
        <p:pic>
          <p:nvPicPr>
            <p:cNvPr id="19" name="Imagen 23"/>
            <p:cNvPicPr>
              <a:picLocks noChangeAspect="1"/>
            </p:cNvPicPr>
            <p:nvPr/>
          </p:nvPicPr>
          <p:blipFill rotWithShape="1">
            <a:blip r:embed="rId5"/>
            <a:srcRect l="14478" r="32152" b="2"/>
            <a:stretch/>
          </p:blipFill>
          <p:spPr>
            <a:xfrm>
              <a:off x="158496" y="5194205"/>
              <a:ext cx="1247757" cy="999331"/>
            </a:xfrm>
            <a:prstGeom prst="rect">
              <a:avLst/>
            </a:prstGeom>
          </p:spPr>
        </p:pic>
      </p:grpSp>
      <p:pic>
        <p:nvPicPr>
          <p:cNvPr id="21" name="Imagen 20"/>
          <p:cNvPicPr>
            <a:picLocks noChangeAspect="1"/>
          </p:cNvPicPr>
          <p:nvPr/>
        </p:nvPicPr>
        <p:blipFill>
          <a:blip r:embed="rId6"/>
          <a:stretch>
            <a:fillRect/>
          </a:stretch>
        </p:blipFill>
        <p:spPr>
          <a:xfrm>
            <a:off x="11188900" y="5816423"/>
            <a:ext cx="1003100" cy="901520"/>
          </a:xfrm>
          <a:prstGeom prst="rect">
            <a:avLst/>
          </a:prstGeom>
        </p:spPr>
      </p:pic>
    </p:spTree>
    <p:extLst>
      <p:ext uri="{BB962C8B-B14F-4D97-AF65-F5344CB8AC3E}">
        <p14:creationId xmlns:p14="http://schemas.microsoft.com/office/powerpoint/2010/main" val="189270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295148" y="1714500"/>
            <a:ext cx="4181856" cy="211734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92500" lnSpcReduction="10000"/>
          </a:bodyPr>
          <a:lstStyle/>
          <a:p>
            <a:pPr algn="ctr" defTabSz="914400">
              <a:lnSpc>
                <a:spcPct val="85000"/>
              </a:lnSpc>
              <a:spcBef>
                <a:spcPct val="0"/>
              </a:spcBef>
            </a:pPr>
            <a:r>
              <a:rPr lang="en-US" sz="3600" spc="-50" dirty="0" smtClean="0">
                <a:latin typeface="+mj-lt"/>
                <a:ea typeface="+mj-ea"/>
                <a:cs typeface="+mj-cs"/>
              </a:rPr>
              <a:t>REGIMEN SIMPLIFICADO DEL IMPUESTO AL CONSUMO RESTAURANTES Y BARES</a:t>
            </a:r>
            <a:endParaRPr lang="en-US" sz="3600" spc="-50" dirty="0">
              <a:latin typeface="+mj-lt"/>
              <a:ea typeface="+mj-ea"/>
              <a:cs typeface="+mj-cs"/>
            </a:endParaRPr>
          </a:p>
        </p:txBody>
      </p:sp>
      <p:sp>
        <p:nvSpPr>
          <p:cNvPr id="3" name="CuadroTexto 1"/>
          <p:cNvSpPr txBox="1"/>
          <p:nvPr/>
        </p:nvSpPr>
        <p:spPr>
          <a:xfrm>
            <a:off x="4965290" y="425302"/>
            <a:ext cx="31259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smtClean="0"/>
              <a:t>PERSONA NATURAL</a:t>
            </a:r>
            <a:endParaRPr lang="es-CO" b="1" dirty="0"/>
          </a:p>
        </p:txBody>
      </p:sp>
      <p:sp>
        <p:nvSpPr>
          <p:cNvPr id="4" name="CuadroTexto 15"/>
          <p:cNvSpPr txBox="1"/>
          <p:nvPr/>
        </p:nvSpPr>
        <p:spPr>
          <a:xfrm>
            <a:off x="8499855" y="2326395"/>
            <a:ext cx="312597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smtClean="0"/>
              <a:t>Ingresos de la actividad en el año anterior inferiores a 3.500 UVT</a:t>
            </a:r>
            <a:endParaRPr lang="es-CO" dirty="0"/>
          </a:p>
        </p:txBody>
      </p:sp>
      <p:sp>
        <p:nvSpPr>
          <p:cNvPr id="5" name="CuadroTexto 16"/>
          <p:cNvSpPr txBox="1"/>
          <p:nvPr/>
        </p:nvSpPr>
        <p:spPr>
          <a:xfrm>
            <a:off x="4951983" y="5134019"/>
            <a:ext cx="31259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smtClean="0"/>
              <a:t>Un solo establecimiento</a:t>
            </a:r>
            <a:endParaRPr lang="es-CO" b="1" dirty="0"/>
          </a:p>
        </p:txBody>
      </p:sp>
      <p:sp>
        <p:nvSpPr>
          <p:cNvPr id="22530" name="AutoShape 2" descr="Resultado de imagen para figuras humanas en 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2532" name="AutoShape 4" descr="Resultado de imagen para figuras humanas en 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8" name="7 Imagen" descr="depositphotos_10594983-stock-photo-3d-human-figure-standing-on.jpg"/>
          <p:cNvPicPr>
            <a:picLocks noChangeAspect="1"/>
          </p:cNvPicPr>
          <p:nvPr/>
        </p:nvPicPr>
        <p:blipFill>
          <a:blip r:embed="rId2"/>
          <a:stretch>
            <a:fillRect/>
          </a:stretch>
        </p:blipFill>
        <p:spPr>
          <a:xfrm>
            <a:off x="5221404" y="1600200"/>
            <a:ext cx="2927334" cy="2260600"/>
          </a:xfrm>
          <a:prstGeom prst="rect">
            <a:avLst/>
          </a:prstGeom>
        </p:spPr>
      </p:pic>
      <p:pic>
        <p:nvPicPr>
          <p:cNvPr id="9" name="Imagen 8"/>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100840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66944" y="377952"/>
            <a:ext cx="2996461" cy="523220"/>
          </a:xfrm>
          <a:prstGeom prst="rect">
            <a:avLst/>
          </a:prstGeom>
          <a:noFill/>
        </p:spPr>
        <p:txBody>
          <a:bodyPr wrap="none" rtlCol="0">
            <a:spAutoFit/>
          </a:bodyPr>
          <a:lstStyle/>
          <a:p>
            <a:r>
              <a:rPr lang="es-CO" sz="2800" b="1" dirty="0" smtClean="0"/>
              <a:t>BOLSAS PLASTICAS</a:t>
            </a:r>
            <a:endParaRPr lang="es-CO" sz="2800" b="1" dirty="0"/>
          </a:p>
        </p:txBody>
      </p:sp>
      <p:sp>
        <p:nvSpPr>
          <p:cNvPr id="23554" name="AutoShape 2" descr="Resultado de imagen para NO A LAS BOLSAS PLASTIC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3556" name="AutoShape 4" descr="Resultado de imagen para NO A LAS BOLSAS PLASTIC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23557" name="Picture 5" descr="C:\Users\Equipo\Pictures\BOLSAS.png"/>
          <p:cNvPicPr>
            <a:picLocks noChangeAspect="1" noChangeArrowheads="1"/>
          </p:cNvPicPr>
          <p:nvPr/>
        </p:nvPicPr>
        <p:blipFill>
          <a:blip r:embed="rId2"/>
          <a:srcRect/>
          <a:stretch>
            <a:fillRect/>
          </a:stretch>
        </p:blipFill>
        <p:spPr bwMode="auto">
          <a:xfrm>
            <a:off x="872490" y="2574226"/>
            <a:ext cx="3009900" cy="1514475"/>
          </a:xfrm>
          <a:prstGeom prst="rect">
            <a:avLst/>
          </a:prstGeom>
          <a:noFill/>
        </p:spPr>
      </p:pic>
      <p:pic>
        <p:nvPicPr>
          <p:cNvPr id="23558" name="Picture 6"/>
          <p:cNvPicPr>
            <a:picLocks noChangeAspect="1" noChangeArrowheads="1"/>
          </p:cNvPicPr>
          <p:nvPr/>
        </p:nvPicPr>
        <p:blipFill>
          <a:blip r:embed="rId3"/>
          <a:srcRect/>
          <a:stretch>
            <a:fillRect/>
          </a:stretch>
        </p:blipFill>
        <p:spPr bwMode="auto">
          <a:xfrm>
            <a:off x="7096316" y="1443800"/>
            <a:ext cx="3095625" cy="1190625"/>
          </a:xfrm>
          <a:prstGeom prst="rect">
            <a:avLst/>
          </a:prstGeom>
          <a:noFill/>
          <a:ln w="9525">
            <a:noFill/>
            <a:miter lim="800000"/>
            <a:headEnd/>
            <a:tailEnd/>
          </a:ln>
          <a:effectLst/>
        </p:spPr>
      </p:pic>
      <p:graphicFrame>
        <p:nvGraphicFramePr>
          <p:cNvPr id="8" name="7 Tabla"/>
          <p:cNvGraphicFramePr>
            <a:graphicFrameLocks noGrp="1"/>
          </p:cNvGraphicFramePr>
          <p:nvPr/>
        </p:nvGraphicFramePr>
        <p:xfrm>
          <a:off x="5535169" y="3499442"/>
          <a:ext cx="4096511" cy="1854200"/>
        </p:xfrm>
        <a:graphic>
          <a:graphicData uri="http://schemas.openxmlformats.org/drawingml/2006/table">
            <a:tbl>
              <a:tblPr firstRow="1" bandRow="1">
                <a:tableStyleId>{5C22544A-7EE6-4342-B048-85BDC9FD1C3A}</a:tableStyleId>
              </a:tblPr>
              <a:tblGrid>
                <a:gridCol w="2926079">
                  <a:extLst>
                    <a:ext uri="{9D8B030D-6E8A-4147-A177-3AD203B41FA5}">
                      <a16:colId xmlns:a16="http://schemas.microsoft.com/office/drawing/2014/main" val="20000"/>
                    </a:ext>
                  </a:extLst>
                </a:gridCol>
                <a:gridCol w="1170432">
                  <a:extLst>
                    <a:ext uri="{9D8B030D-6E8A-4147-A177-3AD203B41FA5}">
                      <a16:colId xmlns:a16="http://schemas.microsoft.com/office/drawing/2014/main" val="20001"/>
                    </a:ext>
                  </a:extLst>
                </a:gridCol>
              </a:tblGrid>
              <a:tr h="370840">
                <a:tc>
                  <a:txBody>
                    <a:bodyPr/>
                    <a:lstStyle/>
                    <a:p>
                      <a:r>
                        <a:rPr lang="es-CO" dirty="0" smtClean="0"/>
                        <a:t>AÑO</a:t>
                      </a:r>
                      <a:endParaRPr lang="es-CO" dirty="0"/>
                    </a:p>
                  </a:txBody>
                  <a:tcPr/>
                </a:tc>
                <a:tc>
                  <a:txBody>
                    <a:bodyPr/>
                    <a:lstStyle/>
                    <a:p>
                      <a:r>
                        <a:rPr lang="es-CO" dirty="0" smtClean="0"/>
                        <a:t>TARIFA</a:t>
                      </a:r>
                      <a:endParaRPr lang="es-CO" dirty="0"/>
                    </a:p>
                  </a:txBody>
                  <a:tcPr/>
                </a:tc>
                <a:extLst>
                  <a:ext uri="{0D108BD9-81ED-4DB2-BD59-A6C34878D82A}">
                    <a16:rowId xmlns:a16="http://schemas.microsoft.com/office/drawing/2014/main" val="10000"/>
                  </a:ext>
                </a:extLst>
              </a:tr>
              <a:tr h="370840">
                <a:tc>
                  <a:txBody>
                    <a:bodyPr/>
                    <a:lstStyle/>
                    <a:p>
                      <a:r>
                        <a:rPr lang="es-CO" dirty="0" smtClean="0"/>
                        <a:t>2017</a:t>
                      </a:r>
                      <a:endParaRPr lang="es-CO" dirty="0"/>
                    </a:p>
                  </a:txBody>
                  <a:tcPr/>
                </a:tc>
                <a:tc>
                  <a:txBody>
                    <a:bodyPr/>
                    <a:lstStyle/>
                    <a:p>
                      <a:r>
                        <a:rPr lang="es-CO" dirty="0" smtClean="0"/>
                        <a:t>$20</a:t>
                      </a:r>
                      <a:endParaRPr lang="es-CO" dirty="0"/>
                    </a:p>
                  </a:txBody>
                  <a:tcPr/>
                </a:tc>
                <a:extLst>
                  <a:ext uri="{0D108BD9-81ED-4DB2-BD59-A6C34878D82A}">
                    <a16:rowId xmlns:a16="http://schemas.microsoft.com/office/drawing/2014/main" val="10001"/>
                  </a:ext>
                </a:extLst>
              </a:tr>
              <a:tr h="370840">
                <a:tc>
                  <a:txBody>
                    <a:bodyPr/>
                    <a:lstStyle/>
                    <a:p>
                      <a:r>
                        <a:rPr lang="es-CO" dirty="0" smtClean="0"/>
                        <a:t>2018</a:t>
                      </a:r>
                      <a:endParaRPr lang="es-CO" dirty="0"/>
                    </a:p>
                  </a:txBody>
                  <a:tcPr/>
                </a:tc>
                <a:tc>
                  <a:txBody>
                    <a:bodyPr/>
                    <a:lstStyle/>
                    <a:p>
                      <a:r>
                        <a:rPr lang="es-CO" dirty="0" smtClean="0"/>
                        <a:t>$30</a:t>
                      </a:r>
                      <a:endParaRPr lang="es-CO" dirty="0"/>
                    </a:p>
                  </a:txBody>
                  <a:tcPr/>
                </a:tc>
                <a:extLst>
                  <a:ext uri="{0D108BD9-81ED-4DB2-BD59-A6C34878D82A}">
                    <a16:rowId xmlns:a16="http://schemas.microsoft.com/office/drawing/2014/main" val="10002"/>
                  </a:ext>
                </a:extLst>
              </a:tr>
              <a:tr h="370840">
                <a:tc>
                  <a:txBody>
                    <a:bodyPr/>
                    <a:lstStyle/>
                    <a:p>
                      <a:r>
                        <a:rPr lang="es-CO" dirty="0" smtClean="0"/>
                        <a:t>2019</a:t>
                      </a:r>
                      <a:endParaRPr lang="es-CO" dirty="0"/>
                    </a:p>
                  </a:txBody>
                  <a:tcPr/>
                </a:tc>
                <a:tc>
                  <a:txBody>
                    <a:bodyPr/>
                    <a:lstStyle/>
                    <a:p>
                      <a:r>
                        <a:rPr lang="es-CO" dirty="0" smtClean="0"/>
                        <a:t>$40</a:t>
                      </a:r>
                      <a:endParaRPr lang="es-CO" dirty="0"/>
                    </a:p>
                  </a:txBody>
                  <a:tcPr/>
                </a:tc>
                <a:extLst>
                  <a:ext uri="{0D108BD9-81ED-4DB2-BD59-A6C34878D82A}">
                    <a16:rowId xmlns:a16="http://schemas.microsoft.com/office/drawing/2014/main" val="10003"/>
                  </a:ext>
                </a:extLst>
              </a:tr>
              <a:tr h="370840">
                <a:tc>
                  <a:txBody>
                    <a:bodyPr/>
                    <a:lstStyle/>
                    <a:p>
                      <a:r>
                        <a:rPr lang="es-CO" dirty="0" smtClean="0"/>
                        <a:t>2020</a:t>
                      </a:r>
                      <a:endParaRPr lang="es-CO" dirty="0"/>
                    </a:p>
                  </a:txBody>
                  <a:tcPr/>
                </a:tc>
                <a:tc>
                  <a:txBody>
                    <a:bodyPr/>
                    <a:lstStyle/>
                    <a:p>
                      <a:r>
                        <a:rPr lang="es-CO" dirty="0" smtClean="0"/>
                        <a:t>$50</a:t>
                      </a:r>
                      <a:endParaRPr lang="es-CO" dirty="0"/>
                    </a:p>
                  </a:txBody>
                  <a:tcPr/>
                </a:tc>
                <a:extLst>
                  <a:ext uri="{0D108BD9-81ED-4DB2-BD59-A6C34878D82A}">
                    <a16:rowId xmlns:a16="http://schemas.microsoft.com/office/drawing/2014/main" val="10004"/>
                  </a:ext>
                </a:extLst>
              </a:tr>
            </a:tbl>
          </a:graphicData>
        </a:graphic>
      </p:graphicFrame>
      <p:sp>
        <p:nvSpPr>
          <p:cNvPr id="9" name="8 CuadroTexto"/>
          <p:cNvSpPr txBox="1"/>
          <p:nvPr/>
        </p:nvSpPr>
        <p:spPr>
          <a:xfrm>
            <a:off x="1194816" y="1511808"/>
            <a:ext cx="3808030" cy="523220"/>
          </a:xfrm>
          <a:prstGeom prst="rect">
            <a:avLst/>
          </a:prstGeom>
          <a:noFill/>
        </p:spPr>
        <p:txBody>
          <a:bodyPr wrap="none" rtlCol="0">
            <a:spAutoFit/>
          </a:bodyPr>
          <a:lstStyle/>
          <a:p>
            <a:r>
              <a:rPr lang="es-CO" sz="2800" b="1" dirty="0" smtClean="0"/>
              <a:t>¿QUIERE BOLSA PAGUE?</a:t>
            </a:r>
            <a:endParaRPr lang="es-CO" sz="2800" b="1" dirty="0"/>
          </a:p>
        </p:txBody>
      </p:sp>
      <p:pic>
        <p:nvPicPr>
          <p:cNvPr id="10" name="Imagen 9"/>
          <p:cNvPicPr>
            <a:picLocks noChangeAspect="1"/>
          </p:cNvPicPr>
          <p:nvPr/>
        </p:nvPicPr>
        <p:blipFill>
          <a:blip r:embed="rId4"/>
          <a:stretch>
            <a:fillRect/>
          </a:stretch>
        </p:blipFill>
        <p:spPr>
          <a:xfrm>
            <a:off x="0" y="1"/>
            <a:ext cx="1003100" cy="901520"/>
          </a:xfrm>
          <a:prstGeom prst="rect">
            <a:avLst/>
          </a:prstGeom>
        </p:spPr>
      </p:pic>
    </p:spTree>
    <p:extLst>
      <p:ext uri="{BB962C8B-B14F-4D97-AF65-F5344CB8AC3E}">
        <p14:creationId xmlns:p14="http://schemas.microsoft.com/office/powerpoint/2010/main" val="330626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66944" y="377952"/>
            <a:ext cx="2996461" cy="523220"/>
          </a:xfrm>
          <a:prstGeom prst="rect">
            <a:avLst/>
          </a:prstGeom>
          <a:noFill/>
        </p:spPr>
        <p:txBody>
          <a:bodyPr wrap="none" rtlCol="0">
            <a:spAutoFit/>
          </a:bodyPr>
          <a:lstStyle/>
          <a:p>
            <a:r>
              <a:rPr lang="es-CO" sz="2800" b="1" dirty="0" smtClean="0"/>
              <a:t>BOLSAS PLASTICAS</a:t>
            </a:r>
            <a:endParaRPr lang="es-CO" sz="2800" b="1" dirty="0"/>
          </a:p>
        </p:txBody>
      </p:sp>
      <p:sp>
        <p:nvSpPr>
          <p:cNvPr id="23554" name="AutoShape 2" descr="Resultado de imagen para NO A LAS BOLSAS PLASTIC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3556" name="AutoShape 4" descr="Resultado de imagen para NO A LAS BOLSAS PLASTIC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23557" name="Picture 5" descr="C:\Users\Equipo\Pictures\BOLSAS.png"/>
          <p:cNvPicPr>
            <a:picLocks noChangeAspect="1" noChangeArrowheads="1"/>
          </p:cNvPicPr>
          <p:nvPr/>
        </p:nvPicPr>
        <p:blipFill>
          <a:blip r:embed="rId2"/>
          <a:srcRect/>
          <a:stretch>
            <a:fillRect/>
          </a:stretch>
        </p:blipFill>
        <p:spPr bwMode="auto">
          <a:xfrm>
            <a:off x="872490" y="2574226"/>
            <a:ext cx="3009900" cy="1514475"/>
          </a:xfrm>
          <a:prstGeom prst="rect">
            <a:avLst/>
          </a:prstGeom>
          <a:noFill/>
        </p:spPr>
      </p:pic>
      <p:sp>
        <p:nvSpPr>
          <p:cNvPr id="9" name="8 CuadroTexto"/>
          <p:cNvSpPr txBox="1"/>
          <p:nvPr/>
        </p:nvSpPr>
        <p:spPr>
          <a:xfrm>
            <a:off x="1194816" y="1511808"/>
            <a:ext cx="3808030" cy="523220"/>
          </a:xfrm>
          <a:prstGeom prst="rect">
            <a:avLst/>
          </a:prstGeom>
          <a:noFill/>
        </p:spPr>
        <p:txBody>
          <a:bodyPr wrap="none" rtlCol="0">
            <a:spAutoFit/>
          </a:bodyPr>
          <a:lstStyle/>
          <a:p>
            <a:r>
              <a:rPr lang="es-CO" sz="2800" b="1" dirty="0" smtClean="0"/>
              <a:t>¿QUIERE BOLSA PAGUE?</a:t>
            </a:r>
            <a:endParaRPr lang="es-CO" sz="2800" b="1" dirty="0"/>
          </a:p>
        </p:txBody>
      </p:sp>
      <p:sp>
        <p:nvSpPr>
          <p:cNvPr id="10" name="9 CuadroTexto"/>
          <p:cNvSpPr txBox="1"/>
          <p:nvPr/>
        </p:nvSpPr>
        <p:spPr>
          <a:xfrm>
            <a:off x="5279136" y="2157984"/>
            <a:ext cx="4909742" cy="369332"/>
          </a:xfrm>
          <a:prstGeom prst="rect">
            <a:avLst/>
          </a:prstGeom>
          <a:noFill/>
        </p:spPr>
        <p:txBody>
          <a:bodyPr wrap="none" rtlCol="0">
            <a:spAutoFit/>
          </a:bodyPr>
          <a:lstStyle/>
          <a:p>
            <a:r>
              <a:rPr lang="es-CO" b="1" dirty="0" smtClean="0"/>
              <a:t>SUJETOS PASIVOS: Personas que reciben la bolsa  </a:t>
            </a:r>
            <a:endParaRPr lang="es-CO" b="1" dirty="0"/>
          </a:p>
        </p:txBody>
      </p:sp>
      <p:sp>
        <p:nvSpPr>
          <p:cNvPr id="11" name="10 CuadroTexto"/>
          <p:cNvSpPr txBox="1"/>
          <p:nvPr/>
        </p:nvSpPr>
        <p:spPr>
          <a:xfrm>
            <a:off x="3852672" y="4014216"/>
            <a:ext cx="2670048" cy="646331"/>
          </a:xfrm>
          <a:prstGeom prst="rect">
            <a:avLst/>
          </a:prstGeom>
          <a:noFill/>
        </p:spPr>
        <p:txBody>
          <a:bodyPr wrap="square" rtlCol="0">
            <a:spAutoFit/>
          </a:bodyPr>
          <a:lstStyle/>
          <a:p>
            <a:r>
              <a:rPr lang="es-CO" dirty="0" smtClean="0"/>
              <a:t>BOLSAS QUE NO CAUSAN EL IMPUESTO</a:t>
            </a:r>
            <a:endParaRPr lang="es-CO" dirty="0"/>
          </a:p>
        </p:txBody>
      </p:sp>
      <p:sp>
        <p:nvSpPr>
          <p:cNvPr id="12" name="11 CuadroTexto"/>
          <p:cNvSpPr txBox="1"/>
          <p:nvPr/>
        </p:nvSpPr>
        <p:spPr>
          <a:xfrm>
            <a:off x="7055612" y="3087624"/>
            <a:ext cx="4399788" cy="646331"/>
          </a:xfrm>
          <a:prstGeom prst="rect">
            <a:avLst/>
          </a:prstGeom>
          <a:noFill/>
        </p:spPr>
        <p:txBody>
          <a:bodyPr wrap="square" rtlCol="0">
            <a:spAutoFit/>
          </a:bodyPr>
          <a:lstStyle/>
          <a:p>
            <a:r>
              <a:rPr lang="es-CO" dirty="0" smtClean="0"/>
              <a:t>Las que no son para cargar lo comprado en el establecimiento de comercio-</a:t>
            </a:r>
            <a:endParaRPr lang="es-CO" dirty="0"/>
          </a:p>
        </p:txBody>
      </p:sp>
      <p:sp>
        <p:nvSpPr>
          <p:cNvPr id="13" name="12 CuadroTexto"/>
          <p:cNvSpPr txBox="1"/>
          <p:nvPr/>
        </p:nvSpPr>
        <p:spPr>
          <a:xfrm>
            <a:off x="7055612" y="3938524"/>
            <a:ext cx="4399788" cy="646331"/>
          </a:xfrm>
          <a:prstGeom prst="rect">
            <a:avLst/>
          </a:prstGeom>
          <a:noFill/>
        </p:spPr>
        <p:txBody>
          <a:bodyPr wrap="square" rtlCol="0">
            <a:spAutoFit/>
          </a:bodyPr>
          <a:lstStyle/>
          <a:p>
            <a:r>
              <a:rPr lang="es-CO" dirty="0" smtClean="0"/>
              <a:t>Las que son empaque de productos pre-empacadas</a:t>
            </a:r>
            <a:endParaRPr lang="es-CO" dirty="0"/>
          </a:p>
        </p:txBody>
      </p:sp>
      <p:sp>
        <p:nvSpPr>
          <p:cNvPr id="14" name="13 CuadroTexto"/>
          <p:cNvSpPr txBox="1"/>
          <p:nvPr/>
        </p:nvSpPr>
        <p:spPr>
          <a:xfrm>
            <a:off x="7106412" y="4713224"/>
            <a:ext cx="4399788" cy="369332"/>
          </a:xfrm>
          <a:prstGeom prst="rect">
            <a:avLst/>
          </a:prstGeom>
          <a:noFill/>
        </p:spPr>
        <p:txBody>
          <a:bodyPr wrap="square" rtlCol="0">
            <a:spAutoFit/>
          </a:bodyPr>
          <a:lstStyle/>
          <a:p>
            <a:r>
              <a:rPr lang="es-CO" dirty="0" smtClean="0"/>
              <a:t>Las biodegradables</a:t>
            </a:r>
            <a:endParaRPr lang="es-CO" dirty="0"/>
          </a:p>
        </p:txBody>
      </p:sp>
      <p:sp>
        <p:nvSpPr>
          <p:cNvPr id="15" name="14 CuadroTexto"/>
          <p:cNvSpPr txBox="1"/>
          <p:nvPr/>
        </p:nvSpPr>
        <p:spPr>
          <a:xfrm>
            <a:off x="7157212" y="5233924"/>
            <a:ext cx="4399788" cy="369332"/>
          </a:xfrm>
          <a:prstGeom prst="rect">
            <a:avLst/>
          </a:prstGeom>
          <a:noFill/>
        </p:spPr>
        <p:txBody>
          <a:bodyPr wrap="square" rtlCol="0">
            <a:spAutoFit/>
          </a:bodyPr>
          <a:lstStyle/>
          <a:p>
            <a:r>
              <a:rPr lang="es-CO" dirty="0" smtClean="0"/>
              <a:t>Las reutilizables</a:t>
            </a:r>
            <a:endParaRPr lang="es-CO" dirty="0"/>
          </a:p>
        </p:txBody>
      </p:sp>
      <p:sp>
        <p:nvSpPr>
          <p:cNvPr id="16" name="15 Abrir llave"/>
          <p:cNvSpPr/>
          <p:nvPr/>
        </p:nvSpPr>
        <p:spPr>
          <a:xfrm>
            <a:off x="6654800" y="2933700"/>
            <a:ext cx="546100" cy="27813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7" name="Imagen 16"/>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218313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Resultado de imagen para cannabis medicin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24579" name="Picture 3"/>
          <p:cNvPicPr>
            <a:picLocks noChangeAspect="1" noChangeArrowheads="1"/>
          </p:cNvPicPr>
          <p:nvPr/>
        </p:nvPicPr>
        <p:blipFill>
          <a:blip r:embed="rId2"/>
          <a:srcRect/>
          <a:stretch>
            <a:fillRect/>
          </a:stretch>
        </p:blipFill>
        <p:spPr bwMode="auto">
          <a:xfrm>
            <a:off x="0" y="596900"/>
            <a:ext cx="2755900" cy="4343400"/>
          </a:xfrm>
          <a:prstGeom prst="rect">
            <a:avLst/>
          </a:prstGeom>
          <a:noFill/>
          <a:ln w="9525">
            <a:noFill/>
            <a:miter lim="800000"/>
            <a:headEnd/>
            <a:tailEnd/>
          </a:ln>
          <a:effectLst/>
        </p:spPr>
      </p:pic>
      <p:sp>
        <p:nvSpPr>
          <p:cNvPr id="4" name="3 CuadroTexto"/>
          <p:cNvSpPr txBox="1"/>
          <p:nvPr/>
        </p:nvSpPr>
        <p:spPr>
          <a:xfrm>
            <a:off x="2578608" y="404368"/>
            <a:ext cx="8166723" cy="461665"/>
          </a:xfrm>
          <a:prstGeom prst="rect">
            <a:avLst/>
          </a:prstGeom>
          <a:noFill/>
        </p:spPr>
        <p:txBody>
          <a:bodyPr wrap="none" rtlCol="0">
            <a:spAutoFit/>
          </a:bodyPr>
          <a:lstStyle/>
          <a:p>
            <a:r>
              <a:rPr lang="es-CO" sz="2400" b="1" dirty="0" smtClean="0"/>
              <a:t>IMPUESTO NACIONAL AL CONSUMO DE CANNABIS MEDICINAL</a:t>
            </a:r>
            <a:endParaRPr lang="es-CO" sz="2400" b="1" dirty="0"/>
          </a:p>
        </p:txBody>
      </p:sp>
      <p:sp>
        <p:nvSpPr>
          <p:cNvPr id="5" name="4 CuadroTexto"/>
          <p:cNvSpPr txBox="1"/>
          <p:nvPr/>
        </p:nvSpPr>
        <p:spPr>
          <a:xfrm>
            <a:off x="2461260" y="1828292"/>
            <a:ext cx="2140138" cy="369332"/>
          </a:xfrm>
          <a:prstGeom prst="rect">
            <a:avLst/>
          </a:prstGeom>
          <a:noFill/>
        </p:spPr>
        <p:txBody>
          <a:bodyPr wrap="none" rtlCol="0">
            <a:spAutoFit/>
          </a:bodyPr>
          <a:lstStyle/>
          <a:p>
            <a:r>
              <a:rPr lang="es-CO" b="1" dirty="0" smtClean="0"/>
              <a:t>HECHO GENERADOR</a:t>
            </a:r>
            <a:endParaRPr lang="es-CO" b="1" dirty="0"/>
          </a:p>
        </p:txBody>
      </p:sp>
      <p:sp>
        <p:nvSpPr>
          <p:cNvPr id="6" name="5 CuadroTexto"/>
          <p:cNvSpPr txBox="1"/>
          <p:nvPr/>
        </p:nvSpPr>
        <p:spPr>
          <a:xfrm>
            <a:off x="5279137" y="1741932"/>
            <a:ext cx="5236464" cy="646331"/>
          </a:xfrm>
          <a:prstGeom prst="rect">
            <a:avLst/>
          </a:prstGeom>
          <a:noFill/>
        </p:spPr>
        <p:txBody>
          <a:bodyPr wrap="square" rtlCol="0">
            <a:spAutoFit/>
          </a:bodyPr>
          <a:lstStyle/>
          <a:p>
            <a:r>
              <a:rPr lang="es-CO" b="1" dirty="0" smtClean="0">
                <a:solidFill>
                  <a:srgbClr val="FF0000"/>
                </a:solidFill>
              </a:rPr>
              <a:t>LA VENTA </a:t>
            </a:r>
            <a:r>
              <a:rPr lang="es-CO" b="1" dirty="0" smtClean="0"/>
              <a:t>DE LOS PRODUCTOS TRANSFORMADOS A PARTIR DEL CANNABIS PSICOACTIVO O NO</a:t>
            </a:r>
            <a:endParaRPr lang="es-CO" b="1" dirty="0"/>
          </a:p>
        </p:txBody>
      </p:sp>
      <p:sp>
        <p:nvSpPr>
          <p:cNvPr id="7" name="6 Flecha derecha"/>
          <p:cNvSpPr/>
          <p:nvPr/>
        </p:nvSpPr>
        <p:spPr>
          <a:xfrm>
            <a:off x="4800600" y="1879600"/>
            <a:ext cx="3556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a:off x="355600" y="5441434"/>
            <a:ext cx="11303001" cy="369332"/>
          </a:xfrm>
          <a:prstGeom prst="rect">
            <a:avLst/>
          </a:prstGeom>
        </p:spPr>
        <p:txBody>
          <a:bodyPr wrap="square">
            <a:spAutoFit/>
          </a:bodyPr>
          <a:lstStyle/>
          <a:p>
            <a:r>
              <a:rPr lang="es-CO" b="1" dirty="0" smtClean="0">
                <a:solidFill>
                  <a:srgbClr val="FF0000"/>
                </a:solidFill>
              </a:rPr>
              <a:t>Se considera  VENTA  los actos que impliquen transferencia a cualquier titulo, incluidos los retiros de inventario</a:t>
            </a:r>
            <a:endParaRPr lang="es-CO" dirty="0"/>
          </a:p>
        </p:txBody>
      </p:sp>
      <p:sp>
        <p:nvSpPr>
          <p:cNvPr id="9" name="8 CuadroTexto"/>
          <p:cNvSpPr txBox="1"/>
          <p:nvPr/>
        </p:nvSpPr>
        <p:spPr>
          <a:xfrm>
            <a:off x="2613660" y="2514092"/>
            <a:ext cx="1550168" cy="369332"/>
          </a:xfrm>
          <a:prstGeom prst="rect">
            <a:avLst/>
          </a:prstGeom>
          <a:noFill/>
        </p:spPr>
        <p:txBody>
          <a:bodyPr wrap="none" rtlCol="0">
            <a:spAutoFit/>
          </a:bodyPr>
          <a:lstStyle/>
          <a:p>
            <a:r>
              <a:rPr lang="es-CO" b="1" dirty="0" smtClean="0"/>
              <a:t>RESPONSABLE</a:t>
            </a:r>
            <a:endParaRPr lang="es-CO" b="1" dirty="0"/>
          </a:p>
        </p:txBody>
      </p:sp>
      <p:sp>
        <p:nvSpPr>
          <p:cNvPr id="10" name="9 CuadroTexto"/>
          <p:cNvSpPr txBox="1"/>
          <p:nvPr/>
        </p:nvSpPr>
        <p:spPr>
          <a:xfrm>
            <a:off x="5380737" y="2478532"/>
            <a:ext cx="5236464" cy="369332"/>
          </a:xfrm>
          <a:prstGeom prst="rect">
            <a:avLst/>
          </a:prstGeom>
          <a:noFill/>
        </p:spPr>
        <p:txBody>
          <a:bodyPr wrap="square" rtlCol="0">
            <a:spAutoFit/>
          </a:bodyPr>
          <a:lstStyle/>
          <a:p>
            <a:r>
              <a:rPr lang="es-CO" b="1" dirty="0" smtClean="0">
                <a:solidFill>
                  <a:srgbClr val="FF0000"/>
                </a:solidFill>
              </a:rPr>
              <a:t>El comprador o transformador</a:t>
            </a:r>
            <a:endParaRPr lang="es-CO" b="1" dirty="0"/>
          </a:p>
        </p:txBody>
      </p:sp>
      <p:sp>
        <p:nvSpPr>
          <p:cNvPr id="11" name="10 Flecha derecha"/>
          <p:cNvSpPr/>
          <p:nvPr/>
        </p:nvSpPr>
        <p:spPr>
          <a:xfrm>
            <a:off x="4902200" y="2616200"/>
            <a:ext cx="3556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2588260" y="3174492"/>
            <a:ext cx="1734001" cy="369332"/>
          </a:xfrm>
          <a:prstGeom prst="rect">
            <a:avLst/>
          </a:prstGeom>
          <a:noFill/>
        </p:spPr>
        <p:txBody>
          <a:bodyPr wrap="none" rtlCol="0">
            <a:spAutoFit/>
          </a:bodyPr>
          <a:lstStyle/>
          <a:p>
            <a:r>
              <a:rPr lang="es-CO" b="1" dirty="0" smtClean="0"/>
              <a:t>BASE GRAVABLE</a:t>
            </a:r>
            <a:endParaRPr lang="es-CO" b="1" dirty="0"/>
          </a:p>
        </p:txBody>
      </p:sp>
      <p:sp>
        <p:nvSpPr>
          <p:cNvPr id="13" name="12 CuadroTexto"/>
          <p:cNvSpPr txBox="1"/>
          <p:nvPr/>
        </p:nvSpPr>
        <p:spPr>
          <a:xfrm>
            <a:off x="5355337" y="3227832"/>
            <a:ext cx="5236464" cy="646331"/>
          </a:xfrm>
          <a:prstGeom prst="rect">
            <a:avLst/>
          </a:prstGeom>
          <a:noFill/>
        </p:spPr>
        <p:txBody>
          <a:bodyPr wrap="square" rtlCol="0">
            <a:spAutoFit/>
          </a:bodyPr>
          <a:lstStyle/>
          <a:p>
            <a:r>
              <a:rPr lang="es-CO" b="1" dirty="0" smtClean="0">
                <a:solidFill>
                  <a:srgbClr val="FF0000"/>
                </a:solidFill>
              </a:rPr>
              <a:t>Valor total del producto final transformado del impuesto</a:t>
            </a:r>
            <a:endParaRPr lang="es-CO" b="1" dirty="0"/>
          </a:p>
        </p:txBody>
      </p:sp>
      <p:sp>
        <p:nvSpPr>
          <p:cNvPr id="14" name="13 Flecha derecha"/>
          <p:cNvSpPr/>
          <p:nvPr/>
        </p:nvSpPr>
        <p:spPr>
          <a:xfrm>
            <a:off x="4876800" y="3276600"/>
            <a:ext cx="3556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CuadroTexto"/>
          <p:cNvSpPr txBox="1"/>
          <p:nvPr/>
        </p:nvSpPr>
        <p:spPr>
          <a:xfrm>
            <a:off x="2664460" y="4063492"/>
            <a:ext cx="842731" cy="369332"/>
          </a:xfrm>
          <a:prstGeom prst="rect">
            <a:avLst/>
          </a:prstGeom>
          <a:noFill/>
        </p:spPr>
        <p:txBody>
          <a:bodyPr wrap="none" rtlCol="0">
            <a:spAutoFit/>
          </a:bodyPr>
          <a:lstStyle/>
          <a:p>
            <a:r>
              <a:rPr lang="es-CO" b="1" dirty="0" smtClean="0"/>
              <a:t>TARIFA</a:t>
            </a:r>
            <a:endParaRPr lang="es-CO" b="1" dirty="0"/>
          </a:p>
        </p:txBody>
      </p:sp>
      <p:sp>
        <p:nvSpPr>
          <p:cNvPr id="16" name="15 CuadroTexto"/>
          <p:cNvSpPr txBox="1"/>
          <p:nvPr/>
        </p:nvSpPr>
        <p:spPr>
          <a:xfrm>
            <a:off x="5431537" y="4129532"/>
            <a:ext cx="5236464" cy="369332"/>
          </a:xfrm>
          <a:prstGeom prst="rect">
            <a:avLst/>
          </a:prstGeom>
          <a:noFill/>
        </p:spPr>
        <p:txBody>
          <a:bodyPr wrap="square" rtlCol="0">
            <a:spAutoFit/>
          </a:bodyPr>
          <a:lstStyle/>
          <a:p>
            <a:r>
              <a:rPr lang="es-CO" b="1" dirty="0" smtClean="0">
                <a:solidFill>
                  <a:srgbClr val="FF0000"/>
                </a:solidFill>
              </a:rPr>
              <a:t>16% VALOR FINAL DEL PRODUCTO</a:t>
            </a:r>
            <a:endParaRPr lang="es-CO" b="1" dirty="0"/>
          </a:p>
        </p:txBody>
      </p:sp>
      <p:sp>
        <p:nvSpPr>
          <p:cNvPr id="17" name="16 Flecha derecha"/>
          <p:cNvSpPr/>
          <p:nvPr/>
        </p:nvSpPr>
        <p:spPr>
          <a:xfrm>
            <a:off x="4953000" y="4165600"/>
            <a:ext cx="3556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CuadroTexto"/>
          <p:cNvSpPr txBox="1"/>
          <p:nvPr/>
        </p:nvSpPr>
        <p:spPr>
          <a:xfrm>
            <a:off x="2677160" y="4609592"/>
            <a:ext cx="1326132" cy="369332"/>
          </a:xfrm>
          <a:prstGeom prst="rect">
            <a:avLst/>
          </a:prstGeom>
          <a:noFill/>
        </p:spPr>
        <p:txBody>
          <a:bodyPr wrap="none" rtlCol="0">
            <a:spAutoFit/>
          </a:bodyPr>
          <a:lstStyle/>
          <a:p>
            <a:r>
              <a:rPr lang="es-CO" b="1" dirty="0" smtClean="0"/>
              <a:t>CAUSACION</a:t>
            </a:r>
            <a:endParaRPr lang="es-CO" b="1" dirty="0"/>
          </a:p>
        </p:txBody>
      </p:sp>
      <p:sp>
        <p:nvSpPr>
          <p:cNvPr id="19" name="18 CuadroTexto"/>
          <p:cNvSpPr txBox="1"/>
          <p:nvPr/>
        </p:nvSpPr>
        <p:spPr>
          <a:xfrm>
            <a:off x="5456937" y="4688332"/>
            <a:ext cx="5236464" cy="369332"/>
          </a:xfrm>
          <a:prstGeom prst="rect">
            <a:avLst/>
          </a:prstGeom>
          <a:noFill/>
        </p:spPr>
        <p:txBody>
          <a:bodyPr wrap="square" rtlCol="0">
            <a:spAutoFit/>
          </a:bodyPr>
          <a:lstStyle/>
          <a:p>
            <a:r>
              <a:rPr lang="es-CO" b="1" dirty="0" smtClean="0">
                <a:solidFill>
                  <a:srgbClr val="FF0000"/>
                </a:solidFill>
              </a:rPr>
              <a:t>EN LA VENTA DEL PRODUCTO</a:t>
            </a:r>
            <a:endParaRPr lang="es-CO" b="1" dirty="0"/>
          </a:p>
        </p:txBody>
      </p:sp>
      <p:sp>
        <p:nvSpPr>
          <p:cNvPr id="20" name="19 Flecha derecha"/>
          <p:cNvSpPr/>
          <p:nvPr/>
        </p:nvSpPr>
        <p:spPr>
          <a:xfrm>
            <a:off x="4965700" y="4711700"/>
            <a:ext cx="355600"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3"/>
          <a:stretch>
            <a:fillRect/>
          </a:stretch>
        </p:blipFill>
        <p:spPr>
          <a:xfrm>
            <a:off x="0" y="1"/>
            <a:ext cx="1003100" cy="901520"/>
          </a:xfrm>
          <a:prstGeom prst="rect">
            <a:avLst/>
          </a:prstGeom>
        </p:spPr>
      </p:pic>
    </p:spTree>
    <p:extLst>
      <p:ext uri="{BB962C8B-B14F-4D97-AF65-F5344CB8AC3E}">
        <p14:creationId xmlns:p14="http://schemas.microsoft.com/office/powerpoint/2010/main" val="264065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88844" y="0"/>
            <a:ext cx="4021037" cy="492443"/>
          </a:xfrm>
          <a:prstGeom prst="rect">
            <a:avLst/>
          </a:prstGeom>
          <a:noFill/>
        </p:spPr>
        <p:txBody>
          <a:bodyPr wrap="none" rtlCol="0">
            <a:spAutoFit/>
          </a:bodyPr>
          <a:lstStyle/>
          <a:p>
            <a:r>
              <a:rPr lang="es-CO" sz="2600" b="1" dirty="0" smtClean="0"/>
              <a:t>Régimen Tributario </a:t>
            </a:r>
            <a:r>
              <a:rPr lang="es-CO" sz="2600" b="1" dirty="0"/>
              <a:t>E</a:t>
            </a:r>
            <a:r>
              <a:rPr lang="es-CO" sz="2600" b="1" dirty="0" smtClean="0"/>
              <a:t>special</a:t>
            </a:r>
            <a:endParaRPr lang="es-CO" sz="2600" b="1" dirty="0"/>
          </a:p>
        </p:txBody>
      </p:sp>
      <p:sp>
        <p:nvSpPr>
          <p:cNvPr id="3" name="Rectángulo 2"/>
          <p:cNvSpPr/>
          <p:nvPr/>
        </p:nvSpPr>
        <p:spPr>
          <a:xfrm>
            <a:off x="2340091" y="784469"/>
            <a:ext cx="7318542" cy="461665"/>
          </a:xfrm>
          <a:prstGeom prst="rect">
            <a:avLst/>
          </a:prstGeom>
        </p:spPr>
        <p:txBody>
          <a:bodyPr wrap="none">
            <a:spAutoFit/>
          </a:bodyPr>
          <a:lstStyle/>
          <a:p>
            <a:r>
              <a:rPr lang="es-CO" sz="2400" b="1" dirty="0" smtClean="0">
                <a:solidFill>
                  <a:schemeClr val="accent4">
                    <a:lumMod val="75000"/>
                  </a:schemeClr>
                </a:solidFill>
              </a:rPr>
              <a:t>Entidades Sin Ánimo de Lucro,</a:t>
            </a:r>
            <a:r>
              <a:rPr lang="es-CO" sz="2400" b="1" dirty="0" smtClean="0"/>
              <a:t> </a:t>
            </a:r>
            <a:r>
              <a:rPr lang="es-CO" sz="2400" b="1" dirty="0" smtClean="0">
                <a:solidFill>
                  <a:schemeClr val="accent6">
                    <a:lumMod val="75000"/>
                  </a:schemeClr>
                </a:solidFill>
              </a:rPr>
              <a:t>pero sin animo de perder</a:t>
            </a:r>
            <a:endParaRPr lang="es-CO" sz="2400" dirty="0">
              <a:solidFill>
                <a:schemeClr val="accent6">
                  <a:lumMod val="75000"/>
                </a:schemeClr>
              </a:solidFill>
            </a:endParaRPr>
          </a:p>
        </p:txBody>
      </p:sp>
      <p:pic>
        <p:nvPicPr>
          <p:cNvPr id="3074" name="Picture 2" descr="Resultado de imagen para entidades sin animo de lu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11" y="1589677"/>
            <a:ext cx="7393051" cy="383870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76448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6208" y="543043"/>
            <a:ext cx="9875520" cy="371357"/>
          </a:xfrm>
        </p:spPr>
        <p:txBody>
          <a:bodyPr>
            <a:normAutofit fontScale="90000"/>
          </a:bodyPr>
          <a:lstStyle/>
          <a:p>
            <a:pPr algn="ctr"/>
            <a:r>
              <a:rPr lang="es-ES" b="1" dirty="0" smtClean="0"/>
              <a:t>Régimen Tributario Especial</a:t>
            </a:r>
            <a:endParaRPr lang="es-CO" b="1" dirty="0"/>
          </a:p>
        </p:txBody>
      </p:sp>
      <p:pic>
        <p:nvPicPr>
          <p:cNvPr id="20" name="Gráfico 19" descr="Profeso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703027" y="2118222"/>
            <a:ext cx="2680404" cy="2680404"/>
          </a:xfrm>
          <a:prstGeom prst="rect">
            <a:avLst/>
          </a:prstGeom>
        </p:spPr>
      </p:pic>
      <p:sp>
        <p:nvSpPr>
          <p:cNvPr id="3" name="CuadroTexto 2"/>
          <p:cNvSpPr txBox="1"/>
          <p:nvPr/>
        </p:nvSpPr>
        <p:spPr>
          <a:xfrm>
            <a:off x="3442063" y="1380932"/>
            <a:ext cx="7576457" cy="4154984"/>
          </a:xfrm>
          <a:prstGeom prst="rect">
            <a:avLst/>
          </a:prstGeom>
          <a:noFill/>
        </p:spPr>
        <p:txBody>
          <a:bodyPr wrap="square" rtlCol="0">
            <a:spAutoFit/>
          </a:bodyPr>
          <a:lstStyle/>
          <a:p>
            <a:pPr algn="just"/>
            <a:r>
              <a:rPr lang="es-ES" sz="2400" dirty="0"/>
              <a:t>Consiste en un tratamiento diferencial de exención del beneficio neto o excedente reinvertido en programas que desarrollen el objeto social o actividad meritoria para ciertas entidades sin animo de lucro que excepcionalmente soliciten calificación siempre y cuando cumplan con la condición de no rembolsar aportes ni repartir beneficios, ser de interés general y realizar el objeto protegido; si no se reinvierte  el excedente se grava con una tarifa especial del 20%. Si se pierde la condición o no se accede a la calificación aplica la regla general de personas jurídicas que tributan  como sociedades nacionales. </a:t>
            </a:r>
            <a:endParaRPr lang="es-CO" sz="2400" dirty="0"/>
          </a:p>
        </p:txBody>
      </p:sp>
      <p:pic>
        <p:nvPicPr>
          <p:cNvPr id="5" name="Imagen 4"/>
          <p:cNvPicPr>
            <a:picLocks noChangeAspect="1"/>
          </p:cNvPicPr>
          <p:nvPr/>
        </p:nvPicPr>
        <p:blipFill>
          <a:blip r:embed="rId6"/>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3627450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a:t>CUAL ES SU CLASIFICACIÓN</a:t>
            </a:r>
            <a:br>
              <a:rPr lang="es-ES" dirty="0"/>
            </a:br>
            <a:endParaRPr lang="es-CO" dirty="0"/>
          </a:p>
        </p:txBody>
      </p:sp>
      <p:sp>
        <p:nvSpPr>
          <p:cNvPr id="4" name="CuadroTexto 3"/>
          <p:cNvSpPr txBox="1"/>
          <p:nvPr/>
        </p:nvSpPr>
        <p:spPr>
          <a:xfrm>
            <a:off x="4881333" y="2431145"/>
            <a:ext cx="3397170" cy="369332"/>
          </a:xfrm>
          <a:prstGeom prst="rect">
            <a:avLst/>
          </a:prstGeom>
          <a:noFill/>
        </p:spPr>
        <p:txBody>
          <a:bodyPr wrap="square" rtlCol="0">
            <a:spAutoFit/>
          </a:bodyPr>
          <a:lstStyle/>
          <a:p>
            <a:r>
              <a:rPr lang="es-ES" dirty="0"/>
              <a:t>	</a:t>
            </a:r>
            <a:endParaRPr lang="es-CO" dirty="0"/>
          </a:p>
        </p:txBody>
      </p:sp>
      <p:pic>
        <p:nvPicPr>
          <p:cNvPr id="8" name="Gráfico 7" descr="Monito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3416460" y="1061863"/>
            <a:ext cx="5061995" cy="5061995"/>
          </a:xfrm>
          <a:prstGeom prst="rect">
            <a:avLst/>
          </a:prstGeom>
        </p:spPr>
      </p:pic>
      <p:sp>
        <p:nvSpPr>
          <p:cNvPr id="11" name="Rectángulo: esquinas redondeadas 10"/>
          <p:cNvSpPr/>
          <p:nvPr/>
        </p:nvSpPr>
        <p:spPr>
          <a:xfrm>
            <a:off x="4129460" y="2108994"/>
            <a:ext cx="1817997" cy="1122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No declarantes</a:t>
            </a:r>
            <a:endParaRPr lang="es-CO" dirty="0"/>
          </a:p>
        </p:txBody>
      </p:sp>
      <p:sp>
        <p:nvSpPr>
          <p:cNvPr id="14" name="Rectángulo: esquinas redondeadas 13"/>
          <p:cNvSpPr/>
          <p:nvPr/>
        </p:nvSpPr>
        <p:spPr>
          <a:xfrm>
            <a:off x="4129460" y="3231740"/>
            <a:ext cx="1817997" cy="1169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Declarantes</a:t>
            </a:r>
            <a:endParaRPr lang="es-CO" dirty="0"/>
          </a:p>
        </p:txBody>
      </p:sp>
      <p:sp>
        <p:nvSpPr>
          <p:cNvPr id="15" name="Rectángulo: esquinas redondeadas 14"/>
          <p:cNvSpPr/>
          <p:nvPr/>
        </p:nvSpPr>
        <p:spPr>
          <a:xfrm>
            <a:off x="5947457" y="2108994"/>
            <a:ext cx="1817997" cy="1122746"/>
          </a:xfrm>
          <a:prstGeom prst="round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ESAL</a:t>
            </a:r>
            <a:endParaRPr lang="es-CO" dirty="0"/>
          </a:p>
        </p:txBody>
      </p:sp>
      <p:sp>
        <p:nvSpPr>
          <p:cNvPr id="16" name="Rectángulo: esquinas redondeadas 15"/>
          <p:cNvSpPr/>
          <p:nvPr/>
        </p:nvSpPr>
        <p:spPr>
          <a:xfrm>
            <a:off x="5947456" y="3231740"/>
            <a:ext cx="1817997" cy="116917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Cooperativas</a:t>
            </a:r>
            <a:endParaRPr lang="es-CO" dirty="0"/>
          </a:p>
        </p:txBody>
      </p:sp>
      <p:cxnSp>
        <p:nvCxnSpPr>
          <p:cNvPr id="17" name="Conector recto de flecha 16"/>
          <p:cNvCxnSpPr/>
          <p:nvPr/>
        </p:nvCxnSpPr>
        <p:spPr>
          <a:xfrm flipV="1">
            <a:off x="7765453" y="1898248"/>
            <a:ext cx="1066031" cy="532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cxnSpLocks/>
          </p:cNvCxnSpPr>
          <p:nvPr/>
        </p:nvCxnSpPr>
        <p:spPr>
          <a:xfrm flipV="1">
            <a:off x="7772974" y="2332401"/>
            <a:ext cx="1151107" cy="417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cxnSpLocks/>
          </p:cNvCxnSpPr>
          <p:nvPr/>
        </p:nvCxnSpPr>
        <p:spPr>
          <a:xfrm flipV="1">
            <a:off x="7706710" y="2749661"/>
            <a:ext cx="1281032" cy="33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8924081" y="1701478"/>
            <a:ext cx="1585732" cy="369332"/>
          </a:xfrm>
          <a:prstGeom prst="rect">
            <a:avLst/>
          </a:prstGeom>
          <a:noFill/>
        </p:spPr>
        <p:txBody>
          <a:bodyPr wrap="square" rtlCol="0">
            <a:spAutoFit/>
          </a:bodyPr>
          <a:lstStyle/>
          <a:p>
            <a:r>
              <a:rPr lang="es-ES" dirty="0"/>
              <a:t>Corporaciones</a:t>
            </a:r>
            <a:endParaRPr lang="es-CO" dirty="0"/>
          </a:p>
        </p:txBody>
      </p:sp>
      <p:sp>
        <p:nvSpPr>
          <p:cNvPr id="24" name="CuadroTexto 23"/>
          <p:cNvSpPr txBox="1"/>
          <p:nvPr/>
        </p:nvSpPr>
        <p:spPr>
          <a:xfrm>
            <a:off x="8955621" y="2147735"/>
            <a:ext cx="1585732" cy="369332"/>
          </a:xfrm>
          <a:prstGeom prst="rect">
            <a:avLst/>
          </a:prstGeom>
          <a:noFill/>
        </p:spPr>
        <p:txBody>
          <a:bodyPr wrap="square" rtlCol="0">
            <a:spAutoFit/>
          </a:bodyPr>
          <a:lstStyle/>
          <a:p>
            <a:r>
              <a:rPr lang="es-ES" dirty="0"/>
              <a:t>Asociaciones</a:t>
            </a:r>
            <a:endParaRPr lang="es-CO" dirty="0"/>
          </a:p>
        </p:txBody>
      </p:sp>
      <p:sp>
        <p:nvSpPr>
          <p:cNvPr id="25" name="CuadroTexto 24"/>
          <p:cNvSpPr txBox="1"/>
          <p:nvPr/>
        </p:nvSpPr>
        <p:spPr>
          <a:xfrm>
            <a:off x="8987742" y="2593992"/>
            <a:ext cx="1585732" cy="369332"/>
          </a:xfrm>
          <a:prstGeom prst="rect">
            <a:avLst/>
          </a:prstGeom>
          <a:noFill/>
        </p:spPr>
        <p:txBody>
          <a:bodyPr wrap="square" rtlCol="0">
            <a:spAutoFit/>
          </a:bodyPr>
          <a:lstStyle/>
          <a:p>
            <a:r>
              <a:rPr lang="es-ES" dirty="0"/>
              <a:t>Fundaciones</a:t>
            </a:r>
            <a:endParaRPr lang="es-CO" dirty="0"/>
          </a:p>
        </p:txBody>
      </p:sp>
      <p:pic>
        <p:nvPicPr>
          <p:cNvPr id="18" name="Imagen 17"/>
          <p:cNvPicPr>
            <a:picLocks noChangeAspect="1"/>
          </p:cNvPicPr>
          <p:nvPr/>
        </p:nvPicPr>
        <p:blipFill>
          <a:blip r:embed="rId6"/>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8158347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608" y="256032"/>
            <a:ext cx="3586495" cy="400110"/>
          </a:xfrm>
          <a:prstGeom prst="rect">
            <a:avLst/>
          </a:prstGeom>
          <a:noFill/>
        </p:spPr>
        <p:txBody>
          <a:bodyPr wrap="none" rtlCol="0">
            <a:spAutoFit/>
          </a:bodyPr>
          <a:lstStyle/>
          <a:p>
            <a:r>
              <a:rPr lang="es-CO" sz="2000" b="1" dirty="0" smtClean="0"/>
              <a:t>REGIMEN TRIBUTARIO ESPECIAL</a:t>
            </a:r>
            <a:endParaRPr lang="es-CO" sz="2000" b="1" dirty="0"/>
          </a:p>
        </p:txBody>
      </p:sp>
      <p:graphicFrame>
        <p:nvGraphicFramePr>
          <p:cNvPr id="4" name="3 Diagrama"/>
          <p:cNvGraphicFramePr/>
          <p:nvPr/>
        </p:nvGraphicFramePr>
        <p:xfrm>
          <a:off x="231648" y="719666"/>
          <a:ext cx="113629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79402497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608" y="256032"/>
            <a:ext cx="3586495" cy="400110"/>
          </a:xfrm>
          <a:prstGeom prst="rect">
            <a:avLst/>
          </a:prstGeom>
          <a:noFill/>
        </p:spPr>
        <p:txBody>
          <a:bodyPr wrap="none" rtlCol="0">
            <a:spAutoFit/>
          </a:bodyPr>
          <a:lstStyle/>
          <a:p>
            <a:r>
              <a:rPr lang="es-CO" sz="2000" b="1" dirty="0" smtClean="0"/>
              <a:t>REGIMEN TRIBUTARIO ESPECIAL</a:t>
            </a:r>
            <a:endParaRPr lang="es-CO" sz="2000" b="1" dirty="0"/>
          </a:p>
        </p:txBody>
      </p:sp>
      <p:graphicFrame>
        <p:nvGraphicFramePr>
          <p:cNvPr id="6" name="5 Diagrama"/>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41575076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ctángulo"/>
          <p:cNvSpPr/>
          <p:nvPr/>
        </p:nvSpPr>
        <p:spPr>
          <a:xfrm>
            <a:off x="5039478" y="566570"/>
            <a:ext cx="1650966" cy="707886"/>
          </a:xfrm>
          <a:prstGeom prst="rect">
            <a:avLst/>
          </a:prstGeom>
          <a:noFill/>
          <a:ln>
            <a:noFill/>
          </a:ln>
        </p:spPr>
        <p:txBody>
          <a:bodyPr wrap="none">
            <a:spAutoFit/>
          </a:bodyPr>
          <a:lstStyle/>
          <a:p>
            <a:pPr algn="r" eaLnBrk="0" hangingPunct="0">
              <a:defRPr/>
            </a:pPr>
            <a:r>
              <a:rPr lang="es-CO" sz="4000" b="1" dirty="0">
                <a:solidFill>
                  <a:schemeClr val="tx1">
                    <a:lumMod val="95000"/>
                    <a:lumOff val="5000"/>
                  </a:schemeClr>
                </a:solidFill>
                <a:effectLst>
                  <a:outerShdw blurRad="38100" dist="38100" dir="2700000" algn="tl">
                    <a:srgbClr val="000000">
                      <a:alpha val="43137"/>
                    </a:srgbClr>
                  </a:outerShdw>
                </a:effectLst>
              </a:rPr>
              <a:t>TARIFA</a:t>
            </a:r>
          </a:p>
        </p:txBody>
      </p:sp>
      <p:sp>
        <p:nvSpPr>
          <p:cNvPr id="7" name="Rectángulo 6"/>
          <p:cNvSpPr/>
          <p:nvPr/>
        </p:nvSpPr>
        <p:spPr>
          <a:xfrm>
            <a:off x="8841434" y="2723702"/>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33%</a:t>
            </a:r>
            <a:endParaRPr lang="es-CO" sz="2000" b="1" dirty="0">
              <a:solidFill>
                <a:schemeClr val="tx1">
                  <a:lumMod val="95000"/>
                  <a:lumOff val="5000"/>
                </a:schemeClr>
              </a:solidFill>
            </a:endParaRPr>
          </a:p>
        </p:txBody>
      </p:sp>
      <p:sp>
        <p:nvSpPr>
          <p:cNvPr id="8" name="Rectángulo 7"/>
          <p:cNvSpPr/>
          <p:nvPr/>
        </p:nvSpPr>
        <p:spPr>
          <a:xfrm>
            <a:off x="7270343" y="1515303"/>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2017</a:t>
            </a:r>
            <a:endParaRPr lang="es-CO" sz="2000" b="1" dirty="0">
              <a:solidFill>
                <a:schemeClr val="tx1">
                  <a:lumMod val="95000"/>
                  <a:lumOff val="5000"/>
                </a:schemeClr>
              </a:solidFill>
            </a:endParaRPr>
          </a:p>
        </p:txBody>
      </p:sp>
      <p:sp>
        <p:nvSpPr>
          <p:cNvPr id="9" name="Rectángulo 8"/>
          <p:cNvSpPr/>
          <p:nvPr/>
        </p:nvSpPr>
        <p:spPr>
          <a:xfrm>
            <a:off x="8841436" y="1515303"/>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rPr>
              <a:t>34%</a:t>
            </a:r>
          </a:p>
        </p:txBody>
      </p:sp>
      <p:sp>
        <p:nvSpPr>
          <p:cNvPr id="10" name="Rectángulo 9"/>
          <p:cNvSpPr/>
          <p:nvPr/>
        </p:nvSpPr>
        <p:spPr>
          <a:xfrm>
            <a:off x="7270343" y="2113099"/>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2018</a:t>
            </a:r>
            <a:endParaRPr lang="es-CO" sz="2000" b="1" dirty="0">
              <a:solidFill>
                <a:schemeClr val="tx1">
                  <a:lumMod val="95000"/>
                  <a:lumOff val="5000"/>
                </a:schemeClr>
              </a:solidFill>
            </a:endParaRPr>
          </a:p>
        </p:txBody>
      </p:sp>
      <p:sp>
        <p:nvSpPr>
          <p:cNvPr id="11" name="Rectángulo 10"/>
          <p:cNvSpPr/>
          <p:nvPr/>
        </p:nvSpPr>
        <p:spPr>
          <a:xfrm>
            <a:off x="8841435" y="2122155"/>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lumMod val="95000"/>
                    <a:lumOff val="5000"/>
                  </a:schemeClr>
                </a:solidFill>
              </a:rPr>
              <a:t>33%</a:t>
            </a:r>
          </a:p>
        </p:txBody>
      </p:sp>
      <p:sp>
        <p:nvSpPr>
          <p:cNvPr id="12" name="Rectángulo 11"/>
          <p:cNvSpPr/>
          <p:nvPr/>
        </p:nvSpPr>
        <p:spPr>
          <a:xfrm>
            <a:off x="7270342" y="2723702"/>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2019</a:t>
            </a:r>
            <a:endParaRPr lang="es-CO" sz="2000" b="1" dirty="0">
              <a:solidFill>
                <a:schemeClr val="tx1">
                  <a:lumMod val="95000"/>
                  <a:lumOff val="5000"/>
                </a:schemeClr>
              </a:solidFill>
            </a:endParaRPr>
          </a:p>
        </p:txBody>
      </p:sp>
      <p:sp>
        <p:nvSpPr>
          <p:cNvPr id="14" name="Rectángulo 13"/>
          <p:cNvSpPr/>
          <p:nvPr/>
        </p:nvSpPr>
        <p:spPr>
          <a:xfrm>
            <a:off x="7270343" y="3601954"/>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2017</a:t>
            </a:r>
            <a:endParaRPr lang="es-CO" sz="2000" b="1" dirty="0">
              <a:solidFill>
                <a:schemeClr val="tx1">
                  <a:lumMod val="95000"/>
                  <a:lumOff val="5000"/>
                </a:schemeClr>
              </a:solidFill>
            </a:endParaRPr>
          </a:p>
        </p:txBody>
      </p:sp>
      <p:sp>
        <p:nvSpPr>
          <p:cNvPr id="15" name="Rectángulo 14"/>
          <p:cNvSpPr/>
          <p:nvPr/>
        </p:nvSpPr>
        <p:spPr>
          <a:xfrm>
            <a:off x="8841436" y="3601954"/>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6%</a:t>
            </a:r>
            <a:endParaRPr lang="es-CO" sz="2000" b="1" dirty="0">
              <a:solidFill>
                <a:schemeClr val="tx1">
                  <a:lumMod val="95000"/>
                  <a:lumOff val="5000"/>
                </a:schemeClr>
              </a:solidFill>
            </a:endParaRPr>
          </a:p>
        </p:txBody>
      </p:sp>
      <p:sp>
        <p:nvSpPr>
          <p:cNvPr id="16" name="Rectángulo 15"/>
          <p:cNvSpPr/>
          <p:nvPr/>
        </p:nvSpPr>
        <p:spPr>
          <a:xfrm>
            <a:off x="7270343" y="4199750"/>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2018</a:t>
            </a:r>
            <a:endParaRPr lang="es-CO" sz="2000" b="1" dirty="0">
              <a:solidFill>
                <a:schemeClr val="tx1">
                  <a:lumMod val="95000"/>
                  <a:lumOff val="5000"/>
                </a:schemeClr>
              </a:solidFill>
            </a:endParaRPr>
          </a:p>
        </p:txBody>
      </p:sp>
      <p:sp>
        <p:nvSpPr>
          <p:cNvPr id="17" name="Rectángulo 16"/>
          <p:cNvSpPr/>
          <p:nvPr/>
        </p:nvSpPr>
        <p:spPr>
          <a:xfrm>
            <a:off x="8841435" y="4208806"/>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4%</a:t>
            </a:r>
            <a:endParaRPr lang="es-CO" sz="2000" b="1" dirty="0">
              <a:solidFill>
                <a:schemeClr val="tx1">
                  <a:lumMod val="95000"/>
                  <a:lumOff val="5000"/>
                </a:schemeClr>
              </a:solidFill>
            </a:endParaRPr>
          </a:p>
        </p:txBody>
      </p:sp>
      <p:sp>
        <p:nvSpPr>
          <p:cNvPr id="18" name="Rectángulo 17"/>
          <p:cNvSpPr/>
          <p:nvPr/>
        </p:nvSpPr>
        <p:spPr>
          <a:xfrm>
            <a:off x="7270342" y="4810353"/>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2019</a:t>
            </a:r>
            <a:endParaRPr lang="es-CO" sz="2000" b="1" dirty="0">
              <a:solidFill>
                <a:schemeClr val="tx1">
                  <a:lumMod val="95000"/>
                  <a:lumOff val="5000"/>
                </a:schemeClr>
              </a:solidFill>
            </a:endParaRPr>
          </a:p>
        </p:txBody>
      </p:sp>
      <p:sp>
        <p:nvSpPr>
          <p:cNvPr id="19" name="Rectángulo 18"/>
          <p:cNvSpPr/>
          <p:nvPr/>
        </p:nvSpPr>
        <p:spPr>
          <a:xfrm>
            <a:off x="1430069" y="1995929"/>
            <a:ext cx="4639241" cy="606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lumMod val="95000"/>
                    <a:lumOff val="5000"/>
                  </a:schemeClr>
                </a:solidFill>
              </a:rPr>
              <a:t>Impuesto de Renta</a:t>
            </a:r>
          </a:p>
        </p:txBody>
      </p:sp>
      <p:sp>
        <p:nvSpPr>
          <p:cNvPr id="20" name="Rectángulo 19"/>
          <p:cNvSpPr/>
          <p:nvPr/>
        </p:nvSpPr>
        <p:spPr>
          <a:xfrm>
            <a:off x="2164970" y="4082580"/>
            <a:ext cx="4639241" cy="606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lumMod val="95000"/>
                    <a:lumOff val="5000"/>
                  </a:schemeClr>
                </a:solidFill>
              </a:rPr>
              <a:t>Sobretasa Impuesto de Renta</a:t>
            </a:r>
          </a:p>
        </p:txBody>
      </p:sp>
      <p:sp>
        <p:nvSpPr>
          <p:cNvPr id="22" name="Rectángulo 21"/>
          <p:cNvSpPr/>
          <p:nvPr/>
        </p:nvSpPr>
        <p:spPr>
          <a:xfrm>
            <a:off x="2201245" y="5830520"/>
            <a:ext cx="5724644" cy="523220"/>
          </a:xfrm>
          <a:prstGeom prst="rect">
            <a:avLst/>
          </a:prstGeom>
        </p:spPr>
        <p:txBody>
          <a:bodyPr wrap="none">
            <a:spAutoFit/>
          </a:bodyPr>
          <a:lstStyle/>
          <a:p>
            <a:pPr algn="ctr"/>
            <a:r>
              <a:rPr lang="es-CO" sz="2800" b="1" dirty="0">
                <a:solidFill>
                  <a:schemeClr val="tx1">
                    <a:lumMod val="95000"/>
                    <a:lumOff val="5000"/>
                  </a:schemeClr>
                </a:solidFill>
              </a:rPr>
              <a:t>Usuarios de zona franca </a:t>
            </a:r>
            <a:r>
              <a:rPr lang="es-CO" sz="2800" b="1" dirty="0" smtClean="0">
                <a:solidFill>
                  <a:schemeClr val="tx1">
                    <a:lumMod val="95000"/>
                    <a:lumOff val="5000"/>
                  </a:schemeClr>
                </a:solidFill>
              </a:rPr>
              <a:t>			</a:t>
            </a:r>
            <a:endParaRPr lang="es-CO" sz="2000" b="1" dirty="0">
              <a:solidFill>
                <a:schemeClr val="tx1">
                  <a:lumMod val="95000"/>
                  <a:lumOff val="5000"/>
                </a:schemeClr>
              </a:solidFill>
            </a:endParaRPr>
          </a:p>
        </p:txBody>
      </p:sp>
      <p:sp>
        <p:nvSpPr>
          <p:cNvPr id="2" name="Abrir llave 1"/>
          <p:cNvSpPr/>
          <p:nvPr/>
        </p:nvSpPr>
        <p:spPr>
          <a:xfrm>
            <a:off x="9892561" y="3801060"/>
            <a:ext cx="389965" cy="12083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 name="CuadroTexto 2"/>
          <p:cNvSpPr txBox="1"/>
          <p:nvPr/>
        </p:nvSpPr>
        <p:spPr>
          <a:xfrm>
            <a:off x="10412525" y="3785841"/>
            <a:ext cx="1532965" cy="1200329"/>
          </a:xfrm>
          <a:prstGeom prst="rect">
            <a:avLst/>
          </a:prstGeom>
          <a:noFill/>
        </p:spPr>
        <p:txBody>
          <a:bodyPr wrap="square" rtlCol="0">
            <a:spAutoFit/>
          </a:bodyPr>
          <a:lstStyle/>
          <a:p>
            <a:r>
              <a:rPr lang="es-CO" dirty="0" smtClean="0">
                <a:ea typeface="Verdana" panose="020B0604030504040204" pitchFamily="34" charset="0"/>
                <a:cs typeface="Verdana" panose="020B0604030504040204" pitchFamily="34" charset="0"/>
              </a:rPr>
              <a:t>Progresiva para RLG superiores a 800 millones</a:t>
            </a:r>
            <a:endParaRPr lang="es-CO" dirty="0">
              <a:ea typeface="Verdana" panose="020B0604030504040204" pitchFamily="34" charset="0"/>
              <a:cs typeface="Verdana" panose="020B0604030504040204" pitchFamily="34" charset="0"/>
            </a:endParaRPr>
          </a:p>
        </p:txBody>
      </p:sp>
      <p:sp>
        <p:nvSpPr>
          <p:cNvPr id="21" name="Rectángulo 20"/>
          <p:cNvSpPr/>
          <p:nvPr/>
        </p:nvSpPr>
        <p:spPr>
          <a:xfrm>
            <a:off x="8841434" y="5851817"/>
            <a:ext cx="1311094" cy="48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lumMod val="95000"/>
                    <a:lumOff val="5000"/>
                  </a:schemeClr>
                </a:solidFill>
              </a:rPr>
              <a:t>20%</a:t>
            </a:r>
            <a:endParaRPr lang="es-CO" sz="2000" b="1" dirty="0">
              <a:solidFill>
                <a:schemeClr val="tx1">
                  <a:lumMod val="95000"/>
                  <a:lumOff val="5000"/>
                </a:schemeClr>
              </a:solidFill>
            </a:endParaRPr>
          </a:p>
        </p:txBody>
      </p:sp>
      <p:cxnSp>
        <p:nvCxnSpPr>
          <p:cNvPr id="24" name="Conector recto 23"/>
          <p:cNvCxnSpPr/>
          <p:nvPr/>
        </p:nvCxnSpPr>
        <p:spPr>
          <a:xfrm flipV="1">
            <a:off x="1586753" y="3402106"/>
            <a:ext cx="9675164" cy="40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1503844" y="5501325"/>
            <a:ext cx="9675164" cy="403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3981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608" y="256032"/>
            <a:ext cx="3586495" cy="400110"/>
          </a:xfrm>
          <a:prstGeom prst="rect">
            <a:avLst/>
          </a:prstGeom>
          <a:noFill/>
        </p:spPr>
        <p:txBody>
          <a:bodyPr wrap="none" rtlCol="0">
            <a:spAutoFit/>
          </a:bodyPr>
          <a:lstStyle/>
          <a:p>
            <a:r>
              <a:rPr lang="es-CO" sz="2000" b="1" dirty="0" smtClean="0"/>
              <a:t>REGIMEN TRIBUTARIO ESPECIAL</a:t>
            </a:r>
            <a:endParaRPr lang="es-CO" sz="2000" b="1" dirty="0"/>
          </a:p>
        </p:txBody>
      </p:sp>
      <p:graphicFrame>
        <p:nvGraphicFramePr>
          <p:cNvPr id="6" name="5 Diagrama"/>
          <p:cNvGraphicFramePr/>
          <p:nvPr>
            <p:extLst/>
          </p:nvPr>
        </p:nvGraphicFramePr>
        <p:xfrm>
          <a:off x="1158240" y="280416"/>
          <a:ext cx="10777728" cy="585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34862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952FB02-088D-4C4A-B1E2-720C25DE09A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1B03A67-ACAC-410E-BE2E-DC039D378BE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BFA0DFC-E669-4D8D-A990-FFA05F18017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91B2AA4-CB45-4A6F-8B59-61E3D65E4A5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A0AB721-E79E-4143-B5A9-47094ED4B8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B9B140C-A467-413F-81EE-E9714CCAB47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B887324-889D-4B21-812C-5E9675922E7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2DE35C0A-93B8-4C10-B517-8E4EB046D3F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81EB2A1-6551-4F86-B185-7E7FCAD3D75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2CA572C9-1F11-4D93-8E2E-E90F607888A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E19EC240-9F26-412C-9CD4-594FF85736E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075A3D10-3877-49F5-84AB-3818EE4E7187}"/>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A73D0C97-E20B-4821-9E3B-A9FE4B3051B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8EC2806A-9188-4FE9-8454-8024653E49A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008284C9-28FE-434B-A378-B7019037886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779FF862-FAB3-4AB0-A213-9E67B02A1E79}"/>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F1BD1149-A968-44E6-9823-C78F06D90EC7}"/>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DB84AB8C-253B-4759-9999-5F834854157D}"/>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0E0C4350-7705-4A12-9981-ED23D9CC9467}"/>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graphicEl>
                                              <a:dgm id="{D4F0AE59-8514-403A-A244-3A53371CA9BF}"/>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dgm id="{6C79AD2C-A1A9-47D8-886A-2120929CF4C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96980" y="772739"/>
            <a:ext cx="7392477" cy="923330"/>
          </a:xfrm>
          <a:prstGeom prst="rect">
            <a:avLst/>
          </a:prstGeom>
          <a:noFill/>
          <a:ln>
            <a:solidFill>
              <a:srgbClr val="0070C0"/>
            </a:solidFill>
          </a:ln>
        </p:spPr>
        <p:txBody>
          <a:bodyPr wrap="square" rtlCol="0">
            <a:spAutoFit/>
          </a:bodyPr>
          <a:lstStyle/>
          <a:p>
            <a:pPr algn="just"/>
            <a:r>
              <a:rPr lang="es-CO" b="1" dirty="0" smtClean="0"/>
              <a:t>Serán contribuyentes del impuesto sobre la renta a la tarifa del 20%, tomando como base la sumatoria del Fondo de Educación y Fondo de Solidaridad, como lo indica el art. 54 de la Ley 79 de 1988.</a:t>
            </a:r>
            <a:endParaRPr lang="es-CO" b="1" dirty="0"/>
          </a:p>
        </p:txBody>
      </p:sp>
      <p:graphicFrame>
        <p:nvGraphicFramePr>
          <p:cNvPr id="3" name="Tabla 2"/>
          <p:cNvGraphicFramePr>
            <a:graphicFrameLocks noGrp="1"/>
          </p:cNvGraphicFramePr>
          <p:nvPr>
            <p:extLst/>
          </p:nvPr>
        </p:nvGraphicFramePr>
        <p:xfrm>
          <a:off x="2091921" y="2674520"/>
          <a:ext cx="6691469" cy="1135380"/>
        </p:xfrm>
        <a:graphic>
          <a:graphicData uri="http://schemas.openxmlformats.org/drawingml/2006/table">
            <a:tbl>
              <a:tblPr>
                <a:tableStyleId>{5C22544A-7EE6-4342-B048-85BDC9FD1C3A}</a:tableStyleId>
              </a:tblPr>
              <a:tblGrid>
                <a:gridCol w="5293885">
                  <a:extLst>
                    <a:ext uri="{9D8B030D-6E8A-4147-A177-3AD203B41FA5}">
                      <a16:colId xmlns:a16="http://schemas.microsoft.com/office/drawing/2014/main" val="20000"/>
                    </a:ext>
                  </a:extLst>
                </a:gridCol>
                <a:gridCol w="1397584">
                  <a:extLst>
                    <a:ext uri="{9D8B030D-6E8A-4147-A177-3AD203B41FA5}">
                      <a16:colId xmlns:a16="http://schemas.microsoft.com/office/drawing/2014/main" val="20001"/>
                    </a:ext>
                  </a:extLst>
                </a:gridCol>
              </a:tblGrid>
              <a:tr h="248992">
                <a:tc>
                  <a:txBody>
                    <a:bodyPr/>
                    <a:lstStyle/>
                    <a:p>
                      <a:pPr algn="l" fontAlgn="b"/>
                      <a:r>
                        <a:rPr lang="es-CO" sz="1800" b="1" u="none" strike="noStrike" dirty="0">
                          <a:effectLst/>
                        </a:rPr>
                        <a:t> Excedente neto </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s-CO" sz="1800" b="1" u="none" strike="noStrike" dirty="0">
                          <a:effectLst/>
                        </a:rPr>
                        <a:t>   667.987.650 </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90500">
                <a:tc>
                  <a:txBody>
                    <a:bodyPr/>
                    <a:lstStyle/>
                    <a:p>
                      <a:pPr algn="l" fontAlgn="b"/>
                      <a:r>
                        <a:rPr lang="es-CO" sz="1800" u="none" strike="noStrike">
                          <a:effectLst/>
                        </a:rPr>
                        <a:t> 20% Reserva para la protección de aportes sociales </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s-CO" sz="1800" u="none" strike="noStrike" dirty="0">
                          <a:effectLst/>
                        </a:rPr>
                        <a:t>   133.597.530 </a:t>
                      </a:r>
                      <a:endParaRPr lang="es-CO"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90500">
                <a:tc>
                  <a:txBody>
                    <a:bodyPr/>
                    <a:lstStyle/>
                    <a:p>
                      <a:pPr algn="l" fontAlgn="b"/>
                      <a:r>
                        <a:rPr lang="es-CO" sz="1800" u="none" strike="noStrike" dirty="0">
                          <a:effectLst/>
                        </a:rPr>
                        <a:t> 20% Fondo de educación  </a:t>
                      </a:r>
                      <a:endParaRPr lang="es-CO"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s-CO" sz="1800" u="none" strike="noStrike" dirty="0">
                          <a:effectLst/>
                        </a:rPr>
                        <a:t>   133.597.530 </a:t>
                      </a:r>
                      <a:endParaRPr lang="es-CO"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90500">
                <a:tc>
                  <a:txBody>
                    <a:bodyPr/>
                    <a:lstStyle/>
                    <a:p>
                      <a:pPr algn="l" fontAlgn="b"/>
                      <a:r>
                        <a:rPr lang="es-CO" sz="1800" u="none" strike="noStrike">
                          <a:effectLst/>
                        </a:rPr>
                        <a:t> 10% Fondo de solidaridad </a:t>
                      </a:r>
                      <a:endParaRPr lang="es-CO"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s-CO" sz="1800" u="none" strike="noStrike" dirty="0">
                          <a:effectLst/>
                        </a:rPr>
                        <a:t>     66.798.765 </a:t>
                      </a:r>
                      <a:endParaRPr lang="es-CO"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4" name="Tabla 3"/>
          <p:cNvGraphicFramePr>
            <a:graphicFrameLocks noGrp="1"/>
          </p:cNvGraphicFramePr>
          <p:nvPr>
            <p:extLst/>
          </p:nvPr>
        </p:nvGraphicFramePr>
        <p:xfrm>
          <a:off x="2099257" y="3940941"/>
          <a:ext cx="6697013" cy="586471"/>
        </p:xfrm>
        <a:graphic>
          <a:graphicData uri="http://schemas.openxmlformats.org/drawingml/2006/table">
            <a:tbl>
              <a:tblPr>
                <a:tableStyleId>{5C22544A-7EE6-4342-B048-85BDC9FD1C3A}</a:tableStyleId>
              </a:tblPr>
              <a:tblGrid>
                <a:gridCol w="5298270">
                  <a:extLst>
                    <a:ext uri="{9D8B030D-6E8A-4147-A177-3AD203B41FA5}">
                      <a16:colId xmlns:a16="http://schemas.microsoft.com/office/drawing/2014/main" val="20000"/>
                    </a:ext>
                  </a:extLst>
                </a:gridCol>
                <a:gridCol w="1398743">
                  <a:extLst>
                    <a:ext uri="{9D8B030D-6E8A-4147-A177-3AD203B41FA5}">
                      <a16:colId xmlns:a16="http://schemas.microsoft.com/office/drawing/2014/main" val="20001"/>
                    </a:ext>
                  </a:extLst>
                </a:gridCol>
              </a:tblGrid>
              <a:tr h="302626">
                <a:tc>
                  <a:txBody>
                    <a:bodyPr/>
                    <a:lstStyle/>
                    <a:p>
                      <a:pPr algn="l" fontAlgn="b"/>
                      <a:r>
                        <a:rPr lang="es-CO" sz="1800" b="1" u="none" strike="noStrike" dirty="0">
                          <a:effectLst/>
                        </a:rPr>
                        <a:t> Base gravable del impuesto de renta </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CO" sz="1800" b="1" u="none" strike="noStrike" dirty="0">
                          <a:effectLst/>
                        </a:rPr>
                        <a:t>   200.396.295 </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90500">
                <a:tc>
                  <a:txBody>
                    <a:bodyPr/>
                    <a:lstStyle/>
                    <a:p>
                      <a:pPr algn="l" fontAlgn="b"/>
                      <a:r>
                        <a:rPr lang="es-CO" sz="1800" b="1" u="none" strike="noStrike" dirty="0">
                          <a:effectLst/>
                        </a:rPr>
                        <a:t> Impuesto de renta - Tarifa </a:t>
                      </a:r>
                      <a:r>
                        <a:rPr lang="es-CO" sz="1800" b="1" u="none" strike="noStrike" dirty="0" smtClean="0">
                          <a:effectLst/>
                        </a:rPr>
                        <a:t>del </a:t>
                      </a:r>
                      <a:r>
                        <a:rPr lang="es-CO" sz="1800" b="1" u="none" strike="noStrike" dirty="0">
                          <a:effectLst/>
                        </a:rPr>
                        <a:t>20% </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CO" sz="1800" b="1" u="none" strike="noStrike" dirty="0">
                          <a:effectLst/>
                        </a:rPr>
                        <a:t>     </a:t>
                      </a:r>
                      <a:r>
                        <a:rPr lang="es-CO" sz="1800" b="1" u="none" strike="noStrike" dirty="0" smtClean="0">
                          <a:effectLst/>
                        </a:rPr>
                        <a:t>40.079.000 </a:t>
                      </a:r>
                      <a:endParaRPr lang="es-CO"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pic>
        <p:nvPicPr>
          <p:cNvPr id="4098" name="Picture 2" descr="flecha-imagen-animada-045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933640" y="2027130"/>
            <a:ext cx="790575"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1468190" y="5602318"/>
            <a:ext cx="1365161" cy="1094704"/>
          </a:xfrm>
          <a:prstGeom prst="ellipse">
            <a:avLst/>
          </a:prstGeom>
          <a:solidFill>
            <a:srgbClr val="92D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O" b="1" dirty="0" smtClean="0"/>
              <a:t>10%</a:t>
            </a:r>
          </a:p>
          <a:p>
            <a:pPr algn="ctr"/>
            <a:r>
              <a:rPr lang="es-CO" b="1" dirty="0" smtClean="0"/>
              <a:t>2017</a:t>
            </a:r>
            <a:endParaRPr lang="es-CO" b="1" dirty="0"/>
          </a:p>
        </p:txBody>
      </p:sp>
      <p:sp>
        <p:nvSpPr>
          <p:cNvPr id="7" name="Elipse 6"/>
          <p:cNvSpPr/>
          <p:nvPr/>
        </p:nvSpPr>
        <p:spPr>
          <a:xfrm>
            <a:off x="4760647" y="5585143"/>
            <a:ext cx="1365161" cy="1094704"/>
          </a:xfrm>
          <a:prstGeom prst="ellipse">
            <a:avLst/>
          </a:prstGeom>
          <a:solidFill>
            <a:srgbClr val="92D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O" b="1" dirty="0" smtClean="0"/>
              <a:t>15%</a:t>
            </a:r>
          </a:p>
          <a:p>
            <a:pPr algn="ctr"/>
            <a:r>
              <a:rPr lang="es-CO" b="1" dirty="0" smtClean="0"/>
              <a:t>2018</a:t>
            </a:r>
            <a:endParaRPr lang="es-CO" b="1" dirty="0"/>
          </a:p>
        </p:txBody>
      </p:sp>
      <p:sp>
        <p:nvSpPr>
          <p:cNvPr id="8" name="Elipse 7"/>
          <p:cNvSpPr/>
          <p:nvPr/>
        </p:nvSpPr>
        <p:spPr>
          <a:xfrm>
            <a:off x="7838941" y="5585143"/>
            <a:ext cx="1365161" cy="1094704"/>
          </a:xfrm>
          <a:prstGeom prst="ellipse">
            <a:avLst/>
          </a:prstGeom>
          <a:solidFill>
            <a:srgbClr val="92D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O" b="1" dirty="0" smtClean="0"/>
              <a:t>20% a partir</a:t>
            </a:r>
          </a:p>
          <a:p>
            <a:pPr algn="ctr"/>
            <a:r>
              <a:rPr lang="es-CO" b="1" dirty="0" smtClean="0"/>
              <a:t>2019</a:t>
            </a:r>
            <a:endParaRPr lang="es-CO" b="1" dirty="0"/>
          </a:p>
        </p:txBody>
      </p:sp>
      <p:cxnSp>
        <p:nvCxnSpPr>
          <p:cNvPr id="9" name="Conector recto de flecha 8"/>
          <p:cNvCxnSpPr>
            <a:stCxn id="4" idx="2"/>
            <a:endCxn id="5" idx="7"/>
          </p:cNvCxnSpPr>
          <p:nvPr/>
        </p:nvCxnSpPr>
        <p:spPr>
          <a:xfrm flipH="1">
            <a:off x="2633428" y="4527412"/>
            <a:ext cx="2814335" cy="12352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4" idx="2"/>
            <a:endCxn id="8" idx="1"/>
          </p:cNvCxnSpPr>
          <p:nvPr/>
        </p:nvCxnSpPr>
        <p:spPr>
          <a:xfrm>
            <a:off x="5447763" y="4527412"/>
            <a:ext cx="2591101" cy="12180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4" idx="2"/>
            <a:endCxn id="7" idx="0"/>
          </p:cNvCxnSpPr>
          <p:nvPr/>
        </p:nvCxnSpPr>
        <p:spPr>
          <a:xfrm flipH="1">
            <a:off x="5443228" y="4527412"/>
            <a:ext cx="4535" cy="10577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3491872" y="17015"/>
            <a:ext cx="4507581" cy="492443"/>
          </a:xfrm>
          <a:prstGeom prst="rect">
            <a:avLst/>
          </a:prstGeom>
        </p:spPr>
        <p:txBody>
          <a:bodyPr wrap="none">
            <a:spAutoFit/>
          </a:bodyPr>
          <a:lstStyle/>
          <a:p>
            <a:r>
              <a:rPr lang="es-ES" sz="2600" b="1" dirty="0" smtClean="0"/>
              <a:t>Tributación de las Cooperativas</a:t>
            </a:r>
            <a:endParaRPr lang="es-CO" sz="2600" b="1" dirty="0"/>
          </a:p>
        </p:txBody>
      </p:sp>
      <p:pic>
        <p:nvPicPr>
          <p:cNvPr id="13" name="Imagen 12"/>
          <p:cNvPicPr>
            <a:picLocks noChangeAspect="1"/>
          </p:cNvPicPr>
          <p:nvPr/>
        </p:nvPicPr>
        <p:blipFill>
          <a:blip r:embed="rId3"/>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266066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Cual es la  base?</a:t>
            </a:r>
            <a:endParaRPr lang="es-CO" b="1" dirty="0"/>
          </a:p>
        </p:txBody>
      </p:sp>
      <p:sp>
        <p:nvSpPr>
          <p:cNvPr id="3" name="Marcador de contenido 2"/>
          <p:cNvSpPr>
            <a:spLocks noGrp="1"/>
          </p:cNvSpPr>
          <p:nvPr>
            <p:ph idx="1"/>
          </p:nvPr>
        </p:nvSpPr>
        <p:spPr>
          <a:xfrm>
            <a:off x="1143000" y="1965960"/>
            <a:ext cx="9872871" cy="4038600"/>
          </a:xfrm>
        </p:spPr>
        <p:txBody>
          <a:bodyPr>
            <a:normAutofit/>
          </a:bodyPr>
          <a:lstStyle/>
          <a:p>
            <a:pPr marL="45720" indent="0" algn="just">
              <a:buNone/>
            </a:pPr>
            <a:r>
              <a:rPr lang="es-ES" sz="3200" dirty="0">
                <a:solidFill>
                  <a:schemeClr val="tx1"/>
                </a:solidFill>
              </a:rPr>
              <a:t>Esta magnitud del beneficio se determina de conformidad con el articulo 357 que no cambio (sumatorio de ingresos menos todos los egresos causales con el objeto o los ingresos incluyendo las inversiones para el objeto tendrá el carácter de exento cuando se destine directa o indirectamente en el año siguiente a aquel en el cual se obtuvo a programas que desarrollan el objeto social y la actividad meritoria de la entidad. </a:t>
            </a:r>
            <a:endParaRPr lang="es-CO" sz="3200" dirty="0">
              <a:solidFill>
                <a:schemeClr val="tx1"/>
              </a:solidFill>
            </a:endParaRPr>
          </a:p>
        </p:txBody>
      </p:sp>
      <p:pic>
        <p:nvPicPr>
          <p:cNvPr id="4" name="Imagen 3"/>
          <p:cNvPicPr>
            <a:picLocks noChangeAspect="1"/>
          </p:cNvPicPr>
          <p:nvPr/>
        </p:nvPicPr>
        <p:blipFill>
          <a:blip r:embed="rId2"/>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18356657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Cuales son los regímenes de transición </a:t>
            </a:r>
            <a:endParaRPr lang="es-CO" b="1" dirty="0"/>
          </a:p>
        </p:txBody>
      </p:sp>
      <p:sp>
        <p:nvSpPr>
          <p:cNvPr id="3" name="Marcador de contenido 2"/>
          <p:cNvSpPr>
            <a:spLocks noGrp="1"/>
          </p:cNvSpPr>
          <p:nvPr>
            <p:ph idx="1"/>
          </p:nvPr>
        </p:nvSpPr>
        <p:spPr>
          <a:xfrm>
            <a:off x="1143000" y="2057400"/>
            <a:ext cx="9872871" cy="2892552"/>
          </a:xfrm>
        </p:spPr>
        <p:txBody>
          <a:bodyPr>
            <a:noAutofit/>
          </a:bodyPr>
          <a:lstStyle/>
          <a:p>
            <a:pPr marL="45720" indent="0" algn="just">
              <a:buNone/>
            </a:pPr>
            <a:r>
              <a:rPr lang="es-ES" sz="2800" dirty="0">
                <a:solidFill>
                  <a:schemeClr val="tx1"/>
                </a:solidFill>
              </a:rPr>
              <a:t>Primero las entidades que a 31 de diciembre de 2016 se encuentren clasificadas </a:t>
            </a:r>
            <a:r>
              <a:rPr lang="es-ES" sz="2800" b="1" u="sng" dirty="0">
                <a:solidFill>
                  <a:schemeClr val="tx1"/>
                </a:solidFill>
              </a:rPr>
              <a:t>dentro del régimen tributario especial continuaran en este régimen </a:t>
            </a:r>
            <a:r>
              <a:rPr lang="es-ES" sz="2800" dirty="0">
                <a:solidFill>
                  <a:schemeClr val="tx1"/>
                </a:solidFill>
              </a:rPr>
              <a:t>y para su permanencia deberán cumplir con el procedimiento establecido en el articulo 356-2 del presente estatuto (tramite de la calificación)  y en el decreto </a:t>
            </a:r>
            <a:r>
              <a:rPr lang="es-ES" sz="2800" dirty="0">
                <a:solidFill>
                  <a:srgbClr val="FF0000"/>
                </a:solidFill>
              </a:rPr>
              <a:t>reglamentario que para tal efecto expida el  Gobierno Nacional</a:t>
            </a:r>
            <a:r>
              <a:rPr lang="es-ES" sz="2800" dirty="0">
                <a:solidFill>
                  <a:schemeClr val="tx1"/>
                </a:solidFill>
              </a:rPr>
              <a:t>. </a:t>
            </a:r>
          </a:p>
        </p:txBody>
      </p:sp>
      <p:pic>
        <p:nvPicPr>
          <p:cNvPr id="4" name="Imagen 3"/>
          <p:cNvPicPr>
            <a:picLocks noChangeAspect="1"/>
          </p:cNvPicPr>
          <p:nvPr/>
        </p:nvPicPr>
        <p:blipFill>
          <a:blip r:embed="rId2"/>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13799321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Cuales son los regímenes de transición </a:t>
            </a:r>
            <a:endParaRPr lang="es-CO" b="1" dirty="0"/>
          </a:p>
        </p:txBody>
      </p:sp>
      <p:sp>
        <p:nvSpPr>
          <p:cNvPr id="3" name="Marcador de contenido 2"/>
          <p:cNvSpPr>
            <a:spLocks noGrp="1"/>
          </p:cNvSpPr>
          <p:nvPr>
            <p:ph idx="1"/>
          </p:nvPr>
        </p:nvSpPr>
        <p:spPr>
          <a:xfrm>
            <a:off x="1143000" y="2057400"/>
            <a:ext cx="9872871" cy="2795016"/>
          </a:xfrm>
        </p:spPr>
        <p:txBody>
          <a:bodyPr>
            <a:noAutofit/>
          </a:bodyPr>
          <a:lstStyle/>
          <a:p>
            <a:pPr marL="45720" indent="0" algn="just">
              <a:buNone/>
            </a:pPr>
            <a:r>
              <a:rPr lang="es-ES" sz="2400" b="1" dirty="0" smtClean="0">
                <a:solidFill>
                  <a:schemeClr val="tx1"/>
                </a:solidFill>
              </a:rPr>
              <a:t>A su </a:t>
            </a:r>
            <a:r>
              <a:rPr lang="es-ES" sz="2400" b="1" dirty="0">
                <a:solidFill>
                  <a:schemeClr val="tx1"/>
                </a:solidFill>
              </a:rPr>
              <a:t>vez el 356-2 contempla </a:t>
            </a:r>
            <a:r>
              <a:rPr lang="es-ES" sz="2400" b="1" dirty="0">
                <a:solidFill>
                  <a:srgbClr val="FF0000"/>
                </a:solidFill>
              </a:rPr>
              <a:t>un parágrafo transitorio </a:t>
            </a:r>
            <a:r>
              <a:rPr lang="es-ES" sz="2400" b="1" dirty="0">
                <a:solidFill>
                  <a:schemeClr val="tx1"/>
                </a:solidFill>
              </a:rPr>
              <a:t>que dice que esas entidades deben presentar los descuentos en el sistema informativo de la DIAN que cuenta con un plazo hasta el </a:t>
            </a:r>
            <a:r>
              <a:rPr lang="es-ES" sz="2400" b="1" dirty="0">
                <a:solidFill>
                  <a:srgbClr val="FF0000"/>
                </a:solidFill>
              </a:rPr>
              <a:t>31 de octubre de </a:t>
            </a:r>
            <a:r>
              <a:rPr lang="es-ES" sz="2400" b="1" dirty="0" smtClean="0">
                <a:solidFill>
                  <a:srgbClr val="FF0000"/>
                </a:solidFill>
              </a:rPr>
              <a:t>2018 </a:t>
            </a:r>
            <a:r>
              <a:rPr lang="es-ES" sz="2400" b="1" dirty="0">
                <a:solidFill>
                  <a:schemeClr val="tx1"/>
                </a:solidFill>
              </a:rPr>
              <a:t>para expedir el acto administrativo pero dice que las entidades siguen perteneciendo al RTE sin necesidad de pronunciamiento expreso por parte de la DIAN excepto en aquellos casos en que se decreta modificar dicha calidad para lo cual se expedirá el acto </a:t>
            </a:r>
            <a:r>
              <a:rPr lang="es-ES" sz="2400" b="1" dirty="0" smtClean="0">
                <a:solidFill>
                  <a:schemeClr val="tx1"/>
                </a:solidFill>
              </a:rPr>
              <a:t>administrativo.</a:t>
            </a:r>
            <a:endParaRPr lang="es-CO" sz="2400" b="1" dirty="0">
              <a:solidFill>
                <a:schemeClr val="tx1"/>
              </a:solidFill>
            </a:endParaRPr>
          </a:p>
        </p:txBody>
      </p:sp>
      <p:pic>
        <p:nvPicPr>
          <p:cNvPr id="4" name="Imagen 3"/>
          <p:cNvPicPr>
            <a:picLocks noChangeAspect="1"/>
          </p:cNvPicPr>
          <p:nvPr/>
        </p:nvPicPr>
        <p:blipFill>
          <a:blip r:embed="rId2"/>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3569248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MECANISMOS DE CONTROL</a:t>
            </a:r>
            <a:endParaRPr lang="es-CO" b="1" dirty="0"/>
          </a:p>
        </p:txBody>
      </p:sp>
      <p:graphicFrame>
        <p:nvGraphicFramePr>
          <p:cNvPr id="4" name="Marcador de contenido 3"/>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246457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5728" y="238062"/>
            <a:ext cx="5693664" cy="883602"/>
          </a:xfrm>
        </p:spPr>
        <p:txBody>
          <a:bodyPr/>
          <a:lstStyle/>
          <a:p>
            <a:r>
              <a:rPr lang="es-ES" b="1" dirty="0"/>
              <a:t>Donaciones</a:t>
            </a:r>
            <a:endParaRPr lang="es-CO" b="1" dirty="0"/>
          </a:p>
        </p:txBody>
      </p:sp>
      <p:sp>
        <p:nvSpPr>
          <p:cNvPr id="3" name="Marcador de contenido 2"/>
          <p:cNvSpPr>
            <a:spLocks noGrp="1"/>
          </p:cNvSpPr>
          <p:nvPr>
            <p:ph idx="1"/>
          </p:nvPr>
        </p:nvSpPr>
        <p:spPr>
          <a:xfrm>
            <a:off x="960120" y="1143000"/>
            <a:ext cx="9872871" cy="5416296"/>
          </a:xfrm>
        </p:spPr>
        <p:txBody>
          <a:bodyPr>
            <a:noAutofit/>
          </a:bodyPr>
          <a:lstStyle/>
          <a:p>
            <a:pPr algn="just"/>
            <a:r>
              <a:rPr lang="es-ES" sz="2800" dirty="0" smtClean="0">
                <a:solidFill>
                  <a:schemeClr val="tx1"/>
                </a:solidFill>
              </a:rPr>
              <a:t>DONACIONES que dan derecho a descuento las efectuadas a las calificadas como ESAL/que estén vigiladas/que presentaron declaración de RENTA/Que estén </a:t>
            </a:r>
            <a:r>
              <a:rPr lang="es-ES" sz="2800" dirty="0" err="1" smtClean="0">
                <a:solidFill>
                  <a:schemeClr val="tx1"/>
                </a:solidFill>
              </a:rPr>
              <a:t>bancarizados</a:t>
            </a:r>
            <a:r>
              <a:rPr lang="es-ES" sz="2800" dirty="0" smtClean="0">
                <a:solidFill>
                  <a:schemeClr val="tx1"/>
                </a:solidFill>
              </a:rPr>
              <a:t>.</a:t>
            </a:r>
          </a:p>
          <a:p>
            <a:pPr algn="just"/>
            <a:r>
              <a:rPr lang="es-ES" sz="2800" dirty="0" smtClean="0">
                <a:solidFill>
                  <a:schemeClr val="tx1"/>
                </a:solidFill>
              </a:rPr>
              <a:t>Las donaciones a entidades ESAL no calificadas como RTE, no serán deducibles.</a:t>
            </a:r>
          </a:p>
          <a:p>
            <a:pPr algn="just"/>
            <a:r>
              <a:rPr lang="es-ES" sz="2800" dirty="0" smtClean="0">
                <a:solidFill>
                  <a:schemeClr val="tx1"/>
                </a:solidFill>
              </a:rPr>
              <a:t>Cuando </a:t>
            </a:r>
            <a:r>
              <a:rPr lang="es-ES" sz="2800" dirty="0">
                <a:solidFill>
                  <a:schemeClr val="tx1"/>
                </a:solidFill>
              </a:rPr>
              <a:t>se donen otros activos su valor será el menor entre el valor comercial y el costo fiscal del bien donado. </a:t>
            </a:r>
          </a:p>
          <a:p>
            <a:pPr algn="just"/>
            <a:r>
              <a:rPr lang="es-ES" sz="2800" dirty="0" smtClean="0">
                <a:solidFill>
                  <a:schemeClr val="tx1"/>
                </a:solidFill>
              </a:rPr>
              <a:t>Las </a:t>
            </a:r>
            <a:r>
              <a:rPr lang="es-ES" sz="2800" dirty="0">
                <a:solidFill>
                  <a:schemeClr val="tx1"/>
                </a:solidFill>
              </a:rPr>
              <a:t>donaciones que no tengan condición por parte del donante deberán registrarse como ingresos que darán lugar a rentas exentas. Si la donación esta condicionada por el donante debe llevarse al patrimonio y sus rendimientos en las actividades meritorias. </a:t>
            </a:r>
            <a:endParaRPr lang="es-CO" sz="2800" dirty="0">
              <a:solidFill>
                <a:schemeClr val="tx1"/>
              </a:solidFill>
            </a:endParaRPr>
          </a:p>
        </p:txBody>
      </p:sp>
      <p:pic>
        <p:nvPicPr>
          <p:cNvPr id="4" name="Imagen 3"/>
          <p:cNvPicPr>
            <a:picLocks noChangeAspect="1"/>
          </p:cNvPicPr>
          <p:nvPr/>
        </p:nvPicPr>
        <p:blipFill>
          <a:blip r:embed="rId2"/>
          <a:stretch>
            <a:fillRect/>
          </a:stretch>
        </p:blipFill>
        <p:spPr>
          <a:xfrm>
            <a:off x="11188900" y="5956480"/>
            <a:ext cx="1003100" cy="901520"/>
          </a:xfrm>
          <a:prstGeom prst="rect">
            <a:avLst/>
          </a:prstGeom>
        </p:spPr>
      </p:pic>
    </p:spTree>
    <p:extLst>
      <p:ext uri="{BB962C8B-B14F-4D97-AF65-F5344CB8AC3E}">
        <p14:creationId xmlns:p14="http://schemas.microsoft.com/office/powerpoint/2010/main" val="42794944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579256" y="0"/>
            <a:ext cx="7632848" cy="1326524"/>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000" b="1" dirty="0" smtClean="0">
                <a:solidFill>
                  <a:schemeClr val="tx1">
                    <a:lumMod val="95000"/>
                    <a:lumOff val="5000"/>
                  </a:schemeClr>
                </a:solidFill>
              </a:rPr>
              <a:t>PROCEDIMIENTO TRIBUTARIO</a:t>
            </a:r>
            <a:endParaRPr lang="es-CO" sz="4000" b="1" dirty="0">
              <a:solidFill>
                <a:schemeClr val="tx1">
                  <a:lumMod val="95000"/>
                  <a:lumOff val="5000"/>
                </a:schemeClr>
              </a:solidFill>
            </a:endParaRPr>
          </a:p>
        </p:txBody>
      </p:sp>
      <p:pic>
        <p:nvPicPr>
          <p:cNvPr id="3" name="Picture 2" descr="Resultado de imagen para obligaciones y derechos de los contribuyentes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3" y="1390919"/>
            <a:ext cx="5467676" cy="409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57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508067" y="404418"/>
            <a:ext cx="4217719" cy="408894"/>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La Liquidación Provisional – L.P </a:t>
            </a:r>
          </a:p>
          <a:p>
            <a:pPr algn="ctr"/>
            <a:endParaRPr lang="es-CO" sz="2400" b="1" dirty="0" smtClean="0">
              <a:solidFill>
                <a:schemeClr val="bg1"/>
              </a:solidFill>
              <a:latin typeface="Arial Narrow" panose="020B0606020202030204" pitchFamily="34" charset="0"/>
            </a:endParaRPr>
          </a:p>
        </p:txBody>
      </p:sp>
      <p:sp>
        <p:nvSpPr>
          <p:cNvPr id="98" name="Rectángulo redondeado 97"/>
          <p:cNvSpPr/>
          <p:nvPr/>
        </p:nvSpPr>
        <p:spPr>
          <a:xfrm>
            <a:off x="756782" y="2104602"/>
            <a:ext cx="4771363" cy="3884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600" b="1" dirty="0" smtClean="0">
              <a:solidFill>
                <a:schemeClr val="tx1"/>
              </a:solidFill>
              <a:latin typeface="Arial Narrow" panose="020B0606020202030204" pitchFamily="34" charset="0"/>
            </a:endParaRPr>
          </a:p>
          <a:p>
            <a:pPr marL="171450" indent="-171450" algn="just">
              <a:buClr>
                <a:srgbClr val="C00000"/>
              </a:buClr>
              <a:buFont typeface="Wingdings" panose="05000000000000000000" pitchFamily="2" charset="2"/>
              <a:buChar char="Ø"/>
            </a:pPr>
            <a:r>
              <a:rPr lang="es-CO" sz="2400" b="1" dirty="0" smtClean="0">
                <a:solidFill>
                  <a:schemeClr val="tx1"/>
                </a:solidFill>
                <a:latin typeface="Arial Narrow" panose="020B0606020202030204" pitchFamily="34" charset="0"/>
              </a:rPr>
              <a:t>Declarantes Inexactos</a:t>
            </a:r>
          </a:p>
          <a:p>
            <a:pPr marL="171450" indent="-171450" algn="just">
              <a:buClr>
                <a:srgbClr val="C00000"/>
              </a:buClr>
              <a:buFont typeface="Wingdings" panose="05000000000000000000" pitchFamily="2" charset="2"/>
              <a:buChar char="Ø"/>
            </a:pPr>
            <a:r>
              <a:rPr lang="es-CO" sz="2400" b="1" dirty="0" smtClean="0">
                <a:solidFill>
                  <a:schemeClr val="tx1"/>
                </a:solidFill>
                <a:latin typeface="Arial Narrow" panose="020B0606020202030204" pitchFamily="34" charset="0"/>
              </a:rPr>
              <a:t>Omisos por no declarar</a:t>
            </a:r>
          </a:p>
          <a:p>
            <a:pPr marL="171450" indent="-171450" algn="just">
              <a:buClr>
                <a:srgbClr val="C00000"/>
              </a:buClr>
              <a:buFont typeface="Wingdings" panose="05000000000000000000" pitchFamily="2" charset="2"/>
              <a:buChar char="Ø"/>
            </a:pPr>
            <a:r>
              <a:rPr lang="es-CO" sz="2400" b="1" dirty="0" smtClean="0">
                <a:solidFill>
                  <a:schemeClr val="tx1"/>
                </a:solidFill>
                <a:latin typeface="Arial Narrow" panose="020B0606020202030204" pitchFamily="34" charset="0"/>
              </a:rPr>
              <a:t>Reliquidación de sanciones </a:t>
            </a:r>
          </a:p>
          <a:p>
            <a:pPr marL="171450" indent="-171450" algn="just">
              <a:buClr>
                <a:srgbClr val="C00000"/>
              </a:buClr>
              <a:buFont typeface="Wingdings" panose="05000000000000000000" pitchFamily="2" charset="2"/>
              <a:buChar char="Ø"/>
            </a:pPr>
            <a:r>
              <a:rPr lang="es-CO" sz="2400" b="1" dirty="0" smtClean="0">
                <a:solidFill>
                  <a:schemeClr val="tx1"/>
                </a:solidFill>
                <a:latin typeface="Arial Narrow" panose="020B0606020202030204" pitchFamily="34" charset="0"/>
              </a:rPr>
              <a:t>Obligaciones formales</a:t>
            </a:r>
          </a:p>
          <a:p>
            <a:pPr algn="just"/>
            <a:endParaRPr lang="es-CO" sz="1600" b="1" dirty="0" smtClean="0">
              <a:solidFill>
                <a:srgbClr val="002060"/>
              </a:solidFill>
            </a:endParaRPr>
          </a:p>
        </p:txBody>
      </p:sp>
      <p:sp>
        <p:nvSpPr>
          <p:cNvPr id="7" name="Rectángulo redondeado 6"/>
          <p:cNvSpPr/>
          <p:nvPr/>
        </p:nvSpPr>
        <p:spPr>
          <a:xfrm>
            <a:off x="5348992" y="3264418"/>
            <a:ext cx="3452298" cy="15542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rgbClr val="C00000"/>
                </a:solidFill>
                <a:latin typeface="Arial Narrow" panose="020B0606020202030204" pitchFamily="34" charset="0"/>
              </a:rPr>
              <a:t>CARACTERISTICAS</a:t>
            </a:r>
          </a:p>
          <a:p>
            <a:pPr algn="ctr"/>
            <a:endParaRPr lang="es-CO" sz="1600" b="1" dirty="0" smtClean="0">
              <a:solidFill>
                <a:srgbClr val="C00000"/>
              </a:solidFill>
              <a:latin typeface="Arial Narrow" panose="020B0606020202030204" pitchFamily="34" charset="0"/>
            </a:endParaRPr>
          </a:p>
          <a:p>
            <a:pPr marL="285750" indent="-285750">
              <a:buClr>
                <a:srgbClr val="C00000"/>
              </a:buClr>
              <a:buFont typeface="Wingdings" panose="05000000000000000000" pitchFamily="2" charset="2"/>
              <a:buChar char="Ø"/>
            </a:pPr>
            <a:r>
              <a:rPr lang="es-CO" sz="1600" b="1" dirty="0" smtClean="0">
                <a:solidFill>
                  <a:schemeClr val="tx1"/>
                </a:solidFill>
                <a:latin typeface="Arial Narrow" panose="020B0606020202030204" pitchFamily="34" charset="0"/>
              </a:rPr>
              <a:t>Abreviado</a:t>
            </a:r>
          </a:p>
          <a:p>
            <a:pPr marL="285750" indent="-285750">
              <a:buClr>
                <a:srgbClr val="C00000"/>
              </a:buClr>
              <a:buFont typeface="Wingdings" panose="05000000000000000000" pitchFamily="2" charset="2"/>
              <a:buChar char="Ø"/>
            </a:pPr>
            <a:r>
              <a:rPr lang="es-CO" sz="1600" b="1" dirty="0" smtClean="0">
                <a:solidFill>
                  <a:schemeClr val="tx1"/>
                </a:solidFill>
                <a:latin typeface="Arial Narrow" panose="020B0606020202030204" pitchFamily="34" charset="0"/>
              </a:rPr>
              <a:t>Sanción  REDUCIDA</a:t>
            </a:r>
          </a:p>
          <a:p>
            <a:pPr marL="285750" indent="-285750">
              <a:buClr>
                <a:srgbClr val="C00000"/>
              </a:buClr>
              <a:buFont typeface="Wingdings" panose="05000000000000000000" pitchFamily="2" charset="2"/>
              <a:buChar char="Ø"/>
            </a:pPr>
            <a:r>
              <a:rPr lang="es-CO" sz="1600" b="1" dirty="0" smtClean="0">
                <a:solidFill>
                  <a:schemeClr val="tx1"/>
                </a:solidFill>
                <a:latin typeface="Arial Narrow" panose="020B0606020202030204" pitchFamily="34" charset="0"/>
              </a:rPr>
              <a:t>Firmeza anticipada 6 MESES</a:t>
            </a:r>
            <a:endParaRPr lang="es-CO" sz="1600" b="1" dirty="0">
              <a:solidFill>
                <a:schemeClr val="tx1"/>
              </a:solidFill>
              <a:latin typeface="Arial Narrow" panose="020B0606020202030204" pitchFamily="34" charset="0"/>
            </a:endParaRPr>
          </a:p>
        </p:txBody>
      </p:sp>
      <p:sp>
        <p:nvSpPr>
          <p:cNvPr id="8" name="Cerrar llave 7"/>
          <p:cNvSpPr/>
          <p:nvPr/>
        </p:nvSpPr>
        <p:spPr>
          <a:xfrm>
            <a:off x="4592933" y="3395891"/>
            <a:ext cx="265707" cy="130149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64" name="Rectángulo redondeado 63"/>
          <p:cNvSpPr/>
          <p:nvPr/>
        </p:nvSpPr>
        <p:spPr>
          <a:xfrm>
            <a:off x="5197341" y="823951"/>
            <a:ext cx="3491408" cy="32545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latin typeface="Arial Narrow" panose="020B0606020202030204" pitchFamily="34" charset="0"/>
              </a:rPr>
              <a:t>A </a:t>
            </a:r>
            <a:r>
              <a:rPr lang="es-CO" b="1" dirty="0">
                <a:solidFill>
                  <a:schemeClr val="tx1"/>
                </a:solidFill>
                <a:latin typeface="Arial Narrow" panose="020B0606020202030204" pitchFamily="34" charset="0"/>
              </a:rPr>
              <a:t> </a:t>
            </a:r>
            <a:r>
              <a:rPr lang="es-CO" b="1" dirty="0" smtClean="0">
                <a:solidFill>
                  <a:schemeClr val="tx1"/>
                </a:solidFill>
                <a:latin typeface="Arial Narrow" panose="020B0606020202030204" pitchFamily="34" charset="0"/>
              </a:rPr>
              <a:t>QUIEN APLICA</a:t>
            </a:r>
          </a:p>
        </p:txBody>
      </p:sp>
      <p:sp>
        <p:nvSpPr>
          <p:cNvPr id="9" name="Rectángulo 8"/>
          <p:cNvSpPr/>
          <p:nvPr/>
        </p:nvSpPr>
        <p:spPr>
          <a:xfrm>
            <a:off x="3895045" y="1549917"/>
            <a:ext cx="6096000" cy="1200329"/>
          </a:xfrm>
          <a:prstGeom prst="rect">
            <a:avLst/>
          </a:prstGeom>
        </p:spPr>
        <p:txBody>
          <a:bodyPr>
            <a:spAutoFit/>
          </a:bodyPr>
          <a:lstStyle/>
          <a:p>
            <a:pPr algn="just"/>
            <a:r>
              <a:rPr lang="es-CO" b="1" dirty="0">
                <a:solidFill>
                  <a:srgbClr val="002060"/>
                </a:solidFill>
              </a:rPr>
              <a:t>La L.P., sólo aplica el investigado haya declarado </a:t>
            </a:r>
            <a:r>
              <a:rPr lang="es-CO" b="1" dirty="0">
                <a:solidFill>
                  <a:srgbClr val="C00000"/>
                </a:solidFill>
              </a:rPr>
              <a:t>I.B. </a:t>
            </a:r>
            <a:r>
              <a:rPr lang="es-CO" b="1" dirty="0" smtClean="0">
                <a:solidFill>
                  <a:srgbClr val="C00000"/>
                </a:solidFill>
              </a:rPr>
              <a:t>= </a:t>
            </a:r>
            <a:r>
              <a:rPr lang="es-CO" b="1" dirty="0">
                <a:solidFill>
                  <a:srgbClr val="C00000"/>
                </a:solidFill>
              </a:rPr>
              <a:t>&lt; a 15.000 UVT $ 477.885.000 o un P.B. = &lt; (30.000) UVT, $ 955.770.000 </a:t>
            </a:r>
            <a:r>
              <a:rPr lang="es-CO" b="1" dirty="0">
                <a:solidFill>
                  <a:srgbClr val="002060"/>
                </a:solidFill>
              </a:rPr>
              <a:t>o que determine la Administración  a falta de declaración – sin superar estos topes </a:t>
            </a:r>
            <a:endParaRPr lang="es-CO"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5527457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73098" y="198986"/>
            <a:ext cx="4217719" cy="408894"/>
          </a:xfrm>
          <a:prstGeom prst="round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La Liquidación Provisional – L.P </a:t>
            </a:r>
          </a:p>
          <a:p>
            <a:pPr algn="ctr"/>
            <a:endParaRPr lang="es-CO" sz="2400" b="1" dirty="0" smtClean="0">
              <a:solidFill>
                <a:schemeClr val="bg1"/>
              </a:solidFill>
              <a:latin typeface="Arial Narrow" panose="020B0606020202030204" pitchFamily="34" charset="0"/>
            </a:endParaRPr>
          </a:p>
        </p:txBody>
      </p:sp>
      <p:graphicFrame>
        <p:nvGraphicFramePr>
          <p:cNvPr id="2" name="Diagrama 1"/>
          <p:cNvGraphicFramePr/>
          <p:nvPr>
            <p:extLst/>
          </p:nvPr>
        </p:nvGraphicFramePr>
        <p:xfrm>
          <a:off x="1537539" y="823728"/>
          <a:ext cx="99682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Rectángulo redondeado 36"/>
          <p:cNvSpPr/>
          <p:nvPr/>
        </p:nvSpPr>
        <p:spPr>
          <a:xfrm>
            <a:off x="73098" y="3017163"/>
            <a:ext cx="1075197" cy="101974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Acepta </a:t>
            </a:r>
          </a:p>
        </p:txBody>
      </p:sp>
      <p:sp>
        <p:nvSpPr>
          <p:cNvPr id="38" name="Rectángulo redondeado 37"/>
          <p:cNvSpPr/>
          <p:nvPr/>
        </p:nvSpPr>
        <p:spPr>
          <a:xfrm>
            <a:off x="1309207" y="2928673"/>
            <a:ext cx="2333447" cy="11967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b="1" dirty="0" smtClean="0">
                <a:solidFill>
                  <a:srgbClr val="002060"/>
                </a:solidFill>
                <a:latin typeface="Arial Narrow" panose="020B0606020202030204" pitchFamily="34" charset="0"/>
              </a:rPr>
              <a:t>Corrige</a:t>
            </a:r>
          </a:p>
          <a:p>
            <a:r>
              <a:rPr lang="es-CO" sz="1600" b="1" dirty="0" smtClean="0">
                <a:solidFill>
                  <a:srgbClr val="002060"/>
                </a:solidFill>
                <a:latin typeface="Arial Narrow" panose="020B0606020202030204" pitchFamily="34" charset="0"/>
              </a:rPr>
              <a:t>Declara</a:t>
            </a:r>
          </a:p>
          <a:p>
            <a:r>
              <a:rPr lang="es-CO" sz="1600" b="1" dirty="0" smtClean="0">
                <a:solidFill>
                  <a:srgbClr val="002060"/>
                </a:solidFill>
                <a:latin typeface="Arial Narrow" panose="020B0606020202030204" pitchFamily="34" charset="0"/>
              </a:rPr>
              <a:t>Subsana  Obligación formal  </a:t>
            </a:r>
          </a:p>
          <a:p>
            <a:pPr algn="ctr"/>
            <a:r>
              <a:rPr lang="es-CO" sz="1600" b="1" dirty="0" smtClean="0">
                <a:solidFill>
                  <a:srgbClr val="002060"/>
                </a:solidFill>
                <a:latin typeface="Arial Narrow" panose="020B0606020202030204" pitchFamily="34" charset="0"/>
              </a:rPr>
              <a:t> </a:t>
            </a:r>
          </a:p>
        </p:txBody>
      </p:sp>
    </p:spTree>
    <p:extLst>
      <p:ext uri="{BB962C8B-B14F-4D97-AF65-F5344CB8AC3E}">
        <p14:creationId xmlns:p14="http://schemas.microsoft.com/office/powerpoint/2010/main" val="115013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85313" y="528028"/>
            <a:ext cx="5131084" cy="584775"/>
          </a:xfrm>
          <a:prstGeom prst="rect">
            <a:avLst/>
          </a:prstGeom>
        </p:spPr>
        <p:txBody>
          <a:bodyPr wrap="none">
            <a:spAutoFit/>
          </a:bodyPr>
          <a:lstStyle/>
          <a:p>
            <a:pPr algn="r" eaLnBrk="0" hangingPunct="0">
              <a:defRPr/>
            </a:pPr>
            <a:r>
              <a:rPr lang="es-CO" sz="3200" b="1" dirty="0">
                <a:effectLst>
                  <a:outerShdw blurRad="38100" dist="38100" dir="2700000" algn="tl">
                    <a:srgbClr val="000000">
                      <a:alpha val="43137"/>
                    </a:srgbClr>
                  </a:outerShdw>
                </a:effectLst>
              </a:rPr>
              <a:t>SE GRAVAN LOS DIVIDENDOS</a:t>
            </a:r>
          </a:p>
        </p:txBody>
      </p:sp>
      <p:sp>
        <p:nvSpPr>
          <p:cNvPr id="5" name="Rectángulo 4"/>
          <p:cNvSpPr/>
          <p:nvPr/>
        </p:nvSpPr>
        <p:spPr>
          <a:xfrm>
            <a:off x="927847" y="1636076"/>
            <a:ext cx="10488706" cy="5016758"/>
          </a:xfrm>
          <a:prstGeom prst="rect">
            <a:avLst/>
          </a:prstGeom>
        </p:spPr>
        <p:txBody>
          <a:bodyPr wrap="square">
            <a:spAutoFit/>
          </a:bodyPr>
          <a:lstStyle/>
          <a:p>
            <a:pPr algn="just"/>
            <a:r>
              <a:rPr lang="es-CO" sz="2000" dirty="0" smtClean="0"/>
              <a:t>A partir </a:t>
            </a:r>
            <a:r>
              <a:rPr lang="es-CO" sz="2000" dirty="0"/>
              <a:t>de 2017, los dividendos </a:t>
            </a:r>
            <a:r>
              <a:rPr lang="es-CO" sz="2000" dirty="0" smtClean="0"/>
              <a:t>que correspondan </a:t>
            </a:r>
            <a:r>
              <a:rPr lang="es-CO" sz="2000" dirty="0"/>
              <a:t>a utilidades que ya han tributado al </a:t>
            </a:r>
            <a:r>
              <a:rPr lang="es-CO" sz="2000" dirty="0" smtClean="0"/>
              <a:t>nivel de </a:t>
            </a:r>
            <a:r>
              <a:rPr lang="es-CO" sz="2000" dirty="0"/>
              <a:t>la sociedad, tendrán el siguiente </a:t>
            </a:r>
            <a:r>
              <a:rPr lang="es-CO" sz="2000" dirty="0" smtClean="0"/>
              <a:t>tratamiento:</a:t>
            </a:r>
          </a:p>
          <a:p>
            <a:endParaRPr lang="es-CO" sz="2000" dirty="0"/>
          </a:p>
          <a:p>
            <a:r>
              <a:rPr lang="es-CO" sz="2000" b="1" dirty="0"/>
              <a:t>Si se distribuyen a personas naturales residentes</a:t>
            </a:r>
            <a:r>
              <a:rPr lang="es-CO" sz="2000" b="1" dirty="0" smtClean="0"/>
              <a:t>: </a:t>
            </a:r>
            <a:endParaRPr lang="es-CO" sz="2000" b="1" dirty="0"/>
          </a:p>
          <a:p>
            <a:r>
              <a:rPr lang="es-CO" sz="2000" dirty="0" smtClean="0"/>
              <a:t>	Exentos </a:t>
            </a:r>
            <a:r>
              <a:rPr lang="es-CO" sz="2000" dirty="0"/>
              <a:t>hasta 600 UVT; </a:t>
            </a:r>
            <a:endParaRPr lang="es-CO" sz="2000" dirty="0" smtClean="0"/>
          </a:p>
          <a:p>
            <a:r>
              <a:rPr lang="es-CO" sz="2000" dirty="0"/>
              <a:t>	</a:t>
            </a:r>
            <a:r>
              <a:rPr lang="es-CO" sz="2000" dirty="0" smtClean="0"/>
              <a:t>Gravados </a:t>
            </a:r>
            <a:r>
              <a:rPr lang="es-CO" sz="2000" dirty="0"/>
              <a:t>al 5% si </a:t>
            </a:r>
            <a:r>
              <a:rPr lang="es-CO" sz="2000" dirty="0" smtClean="0"/>
              <a:t>son mayores </a:t>
            </a:r>
            <a:r>
              <a:rPr lang="es-CO" sz="2000" dirty="0"/>
              <a:t>a 600 UVT y menores </a:t>
            </a:r>
            <a:r>
              <a:rPr lang="es-CO" sz="2000" dirty="0" smtClean="0"/>
              <a:t>a 1000 </a:t>
            </a:r>
            <a:r>
              <a:rPr lang="es-CO" sz="2000" dirty="0"/>
              <a:t>UVT; </a:t>
            </a:r>
            <a:r>
              <a:rPr lang="es-CO" sz="2000" dirty="0" smtClean="0"/>
              <a:t>y </a:t>
            </a:r>
          </a:p>
          <a:p>
            <a:r>
              <a:rPr lang="es-CO" sz="2000" dirty="0"/>
              <a:t>	</a:t>
            </a:r>
            <a:r>
              <a:rPr lang="es-CO" sz="2000" dirty="0" smtClean="0"/>
              <a:t>Gravados </a:t>
            </a:r>
            <a:r>
              <a:rPr lang="es-CO" sz="2000" dirty="0"/>
              <a:t>al 10% si son mayores a 1000 </a:t>
            </a:r>
            <a:r>
              <a:rPr lang="es-CO" sz="2000" dirty="0" smtClean="0"/>
              <a:t>UVT</a:t>
            </a:r>
          </a:p>
          <a:p>
            <a:endParaRPr lang="es-CO" sz="2000" dirty="0"/>
          </a:p>
          <a:p>
            <a:r>
              <a:rPr lang="es-CO" sz="2000" b="1" dirty="0"/>
              <a:t>Si se distribuyen a no </a:t>
            </a:r>
            <a:r>
              <a:rPr lang="es-CO" sz="2000" b="1" dirty="0" smtClean="0"/>
              <a:t>residentes </a:t>
            </a:r>
            <a:r>
              <a:rPr lang="es-CO" sz="2000" b="1" dirty="0"/>
              <a:t>(sociedades </a:t>
            </a:r>
            <a:r>
              <a:rPr lang="es-CO" sz="2000" b="1" dirty="0" smtClean="0"/>
              <a:t>y personas </a:t>
            </a:r>
            <a:r>
              <a:rPr lang="es-CO" sz="2000" b="1" dirty="0"/>
              <a:t>naturales):</a:t>
            </a:r>
          </a:p>
          <a:p>
            <a:r>
              <a:rPr lang="es-CO" sz="2000" dirty="0" smtClean="0"/>
              <a:t>	Gravados </a:t>
            </a:r>
            <a:r>
              <a:rPr lang="es-CO" sz="2000" dirty="0"/>
              <a:t>al 5</a:t>
            </a:r>
            <a:r>
              <a:rPr lang="es-CO" sz="2000" dirty="0" smtClean="0"/>
              <a:t>%</a:t>
            </a:r>
          </a:p>
          <a:p>
            <a:endParaRPr lang="es-CO" sz="2000" dirty="0" smtClean="0"/>
          </a:p>
          <a:p>
            <a:endParaRPr lang="es-CO" sz="2000" dirty="0"/>
          </a:p>
          <a:p>
            <a:pPr algn="just"/>
            <a:r>
              <a:rPr lang="es-CO" sz="2000" dirty="0" smtClean="0"/>
              <a:t>Para dividendos gravados se </a:t>
            </a:r>
            <a:r>
              <a:rPr lang="es-CO" sz="2000" dirty="0"/>
              <a:t>gravan en la distribución al 35</a:t>
            </a:r>
            <a:r>
              <a:rPr lang="es-CO" sz="2000" dirty="0" smtClean="0"/>
              <a:t>%; al dividendo </a:t>
            </a:r>
            <a:r>
              <a:rPr lang="es-CO" sz="2000" dirty="0"/>
              <a:t>después </a:t>
            </a:r>
            <a:r>
              <a:rPr lang="es-CO" sz="2000" dirty="0" smtClean="0"/>
              <a:t>de este </a:t>
            </a:r>
            <a:r>
              <a:rPr lang="es-CO" sz="2000" dirty="0"/>
              <a:t>descuento, se le aplica el impuesto del 5% o 10</a:t>
            </a:r>
            <a:r>
              <a:rPr lang="es-CO" sz="2000" dirty="0" smtClean="0"/>
              <a:t>% según </a:t>
            </a:r>
            <a:r>
              <a:rPr lang="es-CO" sz="2000" dirty="0"/>
              <a:t>corresponda </a:t>
            </a:r>
            <a:r>
              <a:rPr lang="es-CO" sz="2000" dirty="0" smtClean="0"/>
              <a:t>(residente o no residente).</a:t>
            </a:r>
          </a:p>
          <a:p>
            <a:endParaRPr lang="es-CO" sz="2000" dirty="0" smtClean="0"/>
          </a:p>
          <a:p>
            <a:r>
              <a:rPr lang="es-CO" sz="2000" dirty="0" smtClean="0"/>
              <a:t>No hay gravamen para dividendos que se reparten entre sociedades nacionales.</a:t>
            </a:r>
            <a:endParaRPr lang="es-CO" sz="2000" dirty="0"/>
          </a:p>
        </p:txBody>
      </p:sp>
    </p:spTree>
    <p:extLst>
      <p:ext uri="{BB962C8B-B14F-4D97-AF65-F5344CB8AC3E}">
        <p14:creationId xmlns:p14="http://schemas.microsoft.com/office/powerpoint/2010/main" val="19757476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73098" y="198986"/>
            <a:ext cx="4217719" cy="408894"/>
          </a:xfrm>
          <a:prstGeom prst="round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La Liquidación Provisional – L.P </a:t>
            </a:r>
          </a:p>
          <a:p>
            <a:pPr algn="ctr"/>
            <a:endParaRPr lang="es-CO" sz="2400" b="1" dirty="0" smtClean="0">
              <a:solidFill>
                <a:schemeClr val="bg1"/>
              </a:solidFill>
              <a:latin typeface="Arial Narrow" panose="020B0606020202030204" pitchFamily="34" charset="0"/>
            </a:endParaRPr>
          </a:p>
        </p:txBody>
      </p:sp>
      <p:sp>
        <p:nvSpPr>
          <p:cNvPr id="26" name="Rectángulo redondeado 25"/>
          <p:cNvSpPr/>
          <p:nvPr/>
        </p:nvSpPr>
        <p:spPr>
          <a:xfrm>
            <a:off x="6002758" y="1728958"/>
            <a:ext cx="1351838"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Rechaza </a:t>
            </a:r>
          </a:p>
        </p:txBody>
      </p:sp>
      <p:sp>
        <p:nvSpPr>
          <p:cNvPr id="27" name="Rectángulo redondeado 26"/>
          <p:cNvSpPr/>
          <p:nvPr/>
        </p:nvSpPr>
        <p:spPr>
          <a:xfrm>
            <a:off x="8945751" y="1686670"/>
            <a:ext cx="1094122"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Acepta </a:t>
            </a:r>
          </a:p>
        </p:txBody>
      </p:sp>
      <p:sp>
        <p:nvSpPr>
          <p:cNvPr id="30" name="Rectángulo redondeado 29"/>
          <p:cNvSpPr/>
          <p:nvPr/>
        </p:nvSpPr>
        <p:spPr>
          <a:xfrm>
            <a:off x="5957163" y="2637848"/>
            <a:ext cx="1331540"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Rechaza  </a:t>
            </a:r>
          </a:p>
        </p:txBody>
      </p:sp>
      <p:sp>
        <p:nvSpPr>
          <p:cNvPr id="31" name="Rectángulo redondeado 30"/>
          <p:cNvSpPr/>
          <p:nvPr/>
        </p:nvSpPr>
        <p:spPr>
          <a:xfrm>
            <a:off x="4757319" y="2602961"/>
            <a:ext cx="1218946"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Propone Nueva   </a:t>
            </a:r>
          </a:p>
        </p:txBody>
      </p:sp>
      <p:sp>
        <p:nvSpPr>
          <p:cNvPr id="34" name="Rectángulo redondeado 33"/>
          <p:cNvSpPr/>
          <p:nvPr/>
        </p:nvSpPr>
        <p:spPr>
          <a:xfrm>
            <a:off x="7443771" y="1738138"/>
            <a:ext cx="1380539"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No responde </a:t>
            </a:r>
          </a:p>
        </p:txBody>
      </p:sp>
      <p:sp>
        <p:nvSpPr>
          <p:cNvPr id="52" name="Rectángulo redondeado 51"/>
          <p:cNvSpPr/>
          <p:nvPr/>
        </p:nvSpPr>
        <p:spPr>
          <a:xfrm>
            <a:off x="2735569" y="1767701"/>
            <a:ext cx="1785644"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 Contribuyente</a:t>
            </a:r>
          </a:p>
          <a:p>
            <a:pPr algn="ctr"/>
            <a:r>
              <a:rPr lang="es-CO" sz="2000" b="1" dirty="0" smtClean="0">
                <a:solidFill>
                  <a:schemeClr val="tx1"/>
                </a:solidFill>
                <a:latin typeface="Arial Narrow" panose="020B0606020202030204" pitchFamily="34" charset="0"/>
              </a:rPr>
              <a:t>1 – mes </a:t>
            </a:r>
          </a:p>
        </p:txBody>
      </p:sp>
      <p:sp>
        <p:nvSpPr>
          <p:cNvPr id="53" name="Rectángulo redondeado 52"/>
          <p:cNvSpPr/>
          <p:nvPr/>
        </p:nvSpPr>
        <p:spPr>
          <a:xfrm>
            <a:off x="2767034" y="2632103"/>
            <a:ext cx="1754179"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DIAN</a:t>
            </a:r>
          </a:p>
          <a:p>
            <a:pPr algn="ctr"/>
            <a:r>
              <a:rPr lang="es-CO" sz="2000" b="1" dirty="0" smtClean="0">
                <a:solidFill>
                  <a:schemeClr val="tx1"/>
                </a:solidFill>
                <a:latin typeface="Arial Narrow" panose="020B0606020202030204" pitchFamily="34" charset="0"/>
              </a:rPr>
              <a:t>2 - meses </a:t>
            </a:r>
          </a:p>
        </p:txBody>
      </p:sp>
      <p:sp>
        <p:nvSpPr>
          <p:cNvPr id="54" name="Rectángulo redondeado 53"/>
          <p:cNvSpPr/>
          <p:nvPr/>
        </p:nvSpPr>
        <p:spPr>
          <a:xfrm>
            <a:off x="4739099" y="1758911"/>
            <a:ext cx="1212791"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Modifica </a:t>
            </a:r>
          </a:p>
        </p:txBody>
      </p:sp>
      <p:sp>
        <p:nvSpPr>
          <p:cNvPr id="55" name="Rectángulo redondeado 54"/>
          <p:cNvSpPr/>
          <p:nvPr/>
        </p:nvSpPr>
        <p:spPr>
          <a:xfrm>
            <a:off x="2753457" y="3502436"/>
            <a:ext cx="1746376"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 Contribuyente</a:t>
            </a:r>
          </a:p>
          <a:p>
            <a:pPr algn="ctr"/>
            <a:r>
              <a:rPr lang="es-CO" sz="2000" b="1" dirty="0" smtClean="0">
                <a:solidFill>
                  <a:schemeClr val="tx1"/>
                </a:solidFill>
                <a:latin typeface="Arial Narrow" panose="020B0606020202030204" pitchFamily="34" charset="0"/>
              </a:rPr>
              <a:t>1 – mes </a:t>
            </a:r>
          </a:p>
        </p:txBody>
      </p:sp>
      <p:sp>
        <p:nvSpPr>
          <p:cNvPr id="56" name="Rectángulo redondeado 55"/>
          <p:cNvSpPr/>
          <p:nvPr/>
        </p:nvSpPr>
        <p:spPr>
          <a:xfrm>
            <a:off x="4735939" y="3454932"/>
            <a:ext cx="1204511"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Acepta </a:t>
            </a:r>
          </a:p>
        </p:txBody>
      </p:sp>
      <p:sp>
        <p:nvSpPr>
          <p:cNvPr id="57" name="Rectángulo redondeado 56"/>
          <p:cNvSpPr/>
          <p:nvPr/>
        </p:nvSpPr>
        <p:spPr>
          <a:xfrm>
            <a:off x="5978185" y="3451261"/>
            <a:ext cx="1331540"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Rechaza  </a:t>
            </a:r>
          </a:p>
        </p:txBody>
      </p:sp>
      <p:sp>
        <p:nvSpPr>
          <p:cNvPr id="58" name="Rectángulo redondeado 57"/>
          <p:cNvSpPr/>
          <p:nvPr/>
        </p:nvSpPr>
        <p:spPr>
          <a:xfrm>
            <a:off x="2713678" y="4420809"/>
            <a:ext cx="1514995"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DIAN </a:t>
            </a:r>
          </a:p>
        </p:txBody>
      </p:sp>
      <p:sp>
        <p:nvSpPr>
          <p:cNvPr id="59" name="Rectángulo redondeado 58"/>
          <p:cNvSpPr/>
          <p:nvPr/>
        </p:nvSpPr>
        <p:spPr>
          <a:xfrm>
            <a:off x="7381432" y="4363790"/>
            <a:ext cx="1353703"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Cobro </a:t>
            </a:r>
          </a:p>
        </p:txBody>
      </p:sp>
      <p:sp>
        <p:nvSpPr>
          <p:cNvPr id="60" name="Rectángulo redondeado 59"/>
          <p:cNvSpPr/>
          <p:nvPr/>
        </p:nvSpPr>
        <p:spPr>
          <a:xfrm>
            <a:off x="4716950" y="4323428"/>
            <a:ext cx="1249680"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Archivo </a:t>
            </a:r>
          </a:p>
        </p:txBody>
      </p:sp>
      <p:cxnSp>
        <p:nvCxnSpPr>
          <p:cNvPr id="71" name="Conector recto de flecha 70"/>
          <p:cNvCxnSpPr/>
          <p:nvPr/>
        </p:nvCxnSpPr>
        <p:spPr>
          <a:xfrm>
            <a:off x="5257257" y="2331280"/>
            <a:ext cx="0" cy="24415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angular 85"/>
          <p:cNvCxnSpPr/>
          <p:nvPr/>
        </p:nvCxnSpPr>
        <p:spPr>
          <a:xfrm rot="16200000" flipH="1">
            <a:off x="5979331" y="2336319"/>
            <a:ext cx="241422" cy="165240"/>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p:cNvCxnSpPr/>
          <p:nvPr/>
        </p:nvCxnSpPr>
        <p:spPr>
          <a:xfrm>
            <a:off x="5255419" y="3199777"/>
            <a:ext cx="0" cy="24415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ector angular 88"/>
          <p:cNvCxnSpPr/>
          <p:nvPr/>
        </p:nvCxnSpPr>
        <p:spPr>
          <a:xfrm rot="16200000" flipH="1">
            <a:off x="5999527" y="3237865"/>
            <a:ext cx="241422" cy="165240"/>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0" name="Rectángulo redondeado 89"/>
          <p:cNvSpPr/>
          <p:nvPr/>
        </p:nvSpPr>
        <p:spPr>
          <a:xfrm>
            <a:off x="7204930" y="2647027"/>
            <a:ext cx="1353703"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Archivo </a:t>
            </a:r>
          </a:p>
        </p:txBody>
      </p:sp>
      <p:sp>
        <p:nvSpPr>
          <p:cNvPr id="91" name="Rectángulo redondeado 90"/>
          <p:cNvSpPr/>
          <p:nvPr/>
        </p:nvSpPr>
        <p:spPr>
          <a:xfrm>
            <a:off x="7194634" y="3487987"/>
            <a:ext cx="1351838"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No responde </a:t>
            </a:r>
          </a:p>
        </p:txBody>
      </p:sp>
      <p:cxnSp>
        <p:nvCxnSpPr>
          <p:cNvPr id="95" name="Conector angular 94"/>
          <p:cNvCxnSpPr/>
          <p:nvPr/>
        </p:nvCxnSpPr>
        <p:spPr>
          <a:xfrm rot="16200000" flipH="1">
            <a:off x="7839464" y="4049442"/>
            <a:ext cx="284594" cy="263377"/>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a:off x="2722644" y="2501797"/>
            <a:ext cx="61879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Conector recto 107"/>
          <p:cNvCxnSpPr/>
          <p:nvPr/>
        </p:nvCxnSpPr>
        <p:spPr>
          <a:xfrm>
            <a:off x="2740864" y="3406429"/>
            <a:ext cx="61879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a:off x="2768549" y="4225984"/>
            <a:ext cx="618798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Rectángulo redondeado 65"/>
          <p:cNvSpPr/>
          <p:nvPr/>
        </p:nvSpPr>
        <p:spPr>
          <a:xfrm>
            <a:off x="5966629" y="4327238"/>
            <a:ext cx="1353703"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Acto  </a:t>
            </a:r>
          </a:p>
        </p:txBody>
      </p:sp>
      <p:cxnSp>
        <p:nvCxnSpPr>
          <p:cNvPr id="67" name="Conector recto de flecha 66"/>
          <p:cNvCxnSpPr/>
          <p:nvPr/>
        </p:nvCxnSpPr>
        <p:spPr>
          <a:xfrm>
            <a:off x="6733699" y="4095127"/>
            <a:ext cx="0" cy="24415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p:cNvCxnSpPr/>
          <p:nvPr/>
        </p:nvCxnSpPr>
        <p:spPr>
          <a:xfrm rot="16200000" flipH="1">
            <a:off x="7516415" y="3425151"/>
            <a:ext cx="2321770" cy="115669"/>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0418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5120640" y="2326004"/>
            <a:ext cx="1517401"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Rechaza</a:t>
            </a:r>
          </a:p>
          <a:p>
            <a:pPr algn="ctr"/>
            <a:r>
              <a:rPr lang="es-CO" sz="2000" b="1" dirty="0" smtClean="0">
                <a:solidFill>
                  <a:schemeClr val="tx1"/>
                </a:solidFill>
                <a:latin typeface="Arial Narrow" panose="020B0606020202030204" pitchFamily="34" charset="0"/>
              </a:rPr>
              <a:t>Acto  </a:t>
            </a:r>
          </a:p>
        </p:txBody>
      </p:sp>
      <p:sp>
        <p:nvSpPr>
          <p:cNvPr id="5" name="Rectángulo redondeado 4"/>
          <p:cNvSpPr/>
          <p:nvPr/>
        </p:nvSpPr>
        <p:spPr>
          <a:xfrm>
            <a:off x="7319403" y="2125378"/>
            <a:ext cx="2210313" cy="9943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600" b="1" dirty="0" smtClean="0">
              <a:solidFill>
                <a:srgbClr val="002060"/>
              </a:solidFill>
              <a:latin typeface="Arial Narrow" panose="020B0606020202030204" pitchFamily="34" charset="0"/>
            </a:endParaRPr>
          </a:p>
          <a:p>
            <a:r>
              <a:rPr lang="es-CO" sz="1600" b="1" dirty="0" smtClean="0">
                <a:solidFill>
                  <a:srgbClr val="002060"/>
                </a:solidFill>
                <a:latin typeface="Arial Narrow" panose="020B0606020202030204" pitchFamily="34" charset="0"/>
              </a:rPr>
              <a:t>Requerimiento </a:t>
            </a:r>
            <a:r>
              <a:rPr lang="es-CO" sz="1600" b="1" dirty="0">
                <a:solidFill>
                  <a:srgbClr val="002060"/>
                </a:solidFill>
                <a:latin typeface="Arial Narrow" panose="020B0606020202030204" pitchFamily="34" charset="0"/>
              </a:rPr>
              <a:t>Especial</a:t>
            </a:r>
          </a:p>
          <a:p>
            <a:r>
              <a:rPr lang="es-CO" sz="1600" b="1" dirty="0">
                <a:solidFill>
                  <a:srgbClr val="002060"/>
                </a:solidFill>
                <a:latin typeface="Arial Narrow" panose="020B0606020202030204" pitchFamily="34" charset="0"/>
              </a:rPr>
              <a:t>Pliego de Cargos</a:t>
            </a:r>
          </a:p>
          <a:p>
            <a:r>
              <a:rPr lang="es-CO" sz="1600" b="1" dirty="0">
                <a:solidFill>
                  <a:srgbClr val="002060"/>
                </a:solidFill>
                <a:latin typeface="Arial Narrow" panose="020B0606020202030204" pitchFamily="34" charset="0"/>
              </a:rPr>
              <a:t>Emplazamiento no Declarar</a:t>
            </a:r>
          </a:p>
          <a:p>
            <a:endParaRPr lang="es-CO" sz="1600" b="1" dirty="0" smtClean="0">
              <a:solidFill>
                <a:srgbClr val="002060"/>
              </a:solidFill>
              <a:latin typeface="Arial Narrow" panose="020B0606020202030204" pitchFamily="34" charset="0"/>
            </a:endParaRPr>
          </a:p>
        </p:txBody>
      </p:sp>
      <p:sp>
        <p:nvSpPr>
          <p:cNvPr id="6" name="Rectángulo redondeado 5"/>
          <p:cNvSpPr/>
          <p:nvPr/>
        </p:nvSpPr>
        <p:spPr>
          <a:xfrm>
            <a:off x="7319403" y="3972407"/>
            <a:ext cx="1920604"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600" b="1" dirty="0" smtClean="0">
              <a:solidFill>
                <a:srgbClr val="002060"/>
              </a:solidFill>
              <a:latin typeface="Arial Narrow" panose="020B0606020202030204" pitchFamily="34" charset="0"/>
            </a:endParaRPr>
          </a:p>
          <a:p>
            <a:endParaRPr lang="es-CO" sz="1600" b="1" dirty="0">
              <a:solidFill>
                <a:srgbClr val="002060"/>
              </a:solidFill>
              <a:latin typeface="Arial Narrow" panose="020B0606020202030204" pitchFamily="34" charset="0"/>
            </a:endParaRPr>
          </a:p>
          <a:p>
            <a:r>
              <a:rPr lang="es-CO" sz="1600" b="1" dirty="0" smtClean="0">
                <a:solidFill>
                  <a:srgbClr val="002060"/>
                </a:solidFill>
                <a:latin typeface="Arial Narrow" panose="020B0606020202030204" pitchFamily="34" charset="0"/>
              </a:rPr>
              <a:t>Título </a:t>
            </a:r>
            <a:r>
              <a:rPr lang="es-CO" sz="1600" b="1" dirty="0">
                <a:solidFill>
                  <a:srgbClr val="002060"/>
                </a:solidFill>
                <a:latin typeface="Arial Narrow" panose="020B0606020202030204" pitchFamily="34" charset="0"/>
              </a:rPr>
              <a:t>objeto de cobro  </a:t>
            </a:r>
          </a:p>
          <a:p>
            <a:r>
              <a:rPr lang="es-CO" sz="1600" b="1" dirty="0" smtClean="0">
                <a:solidFill>
                  <a:srgbClr val="002060"/>
                </a:solidFill>
                <a:latin typeface="Arial Narrow" panose="020B0606020202030204" pitchFamily="34" charset="0"/>
              </a:rPr>
              <a:t>  </a:t>
            </a:r>
          </a:p>
          <a:p>
            <a:pPr algn="ctr"/>
            <a:r>
              <a:rPr lang="es-CO" sz="1600" b="1" dirty="0" smtClean="0">
                <a:solidFill>
                  <a:srgbClr val="002060"/>
                </a:solidFill>
                <a:latin typeface="Arial Narrow" panose="020B0606020202030204" pitchFamily="34" charset="0"/>
              </a:rPr>
              <a:t> </a:t>
            </a:r>
          </a:p>
        </p:txBody>
      </p:sp>
      <p:sp>
        <p:nvSpPr>
          <p:cNvPr id="7" name="Rectángulo redondeado 6"/>
          <p:cNvSpPr/>
          <p:nvPr/>
        </p:nvSpPr>
        <p:spPr>
          <a:xfrm>
            <a:off x="5165601" y="5311516"/>
            <a:ext cx="1137268"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Archivo </a:t>
            </a:r>
          </a:p>
        </p:txBody>
      </p:sp>
      <p:sp>
        <p:nvSpPr>
          <p:cNvPr id="8" name="Rectángulo redondeado 7"/>
          <p:cNvSpPr/>
          <p:nvPr/>
        </p:nvSpPr>
        <p:spPr>
          <a:xfrm>
            <a:off x="7197009" y="5291377"/>
            <a:ext cx="2455099"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b="1" dirty="0" smtClean="0">
                <a:solidFill>
                  <a:srgbClr val="002060"/>
                </a:solidFill>
                <a:latin typeface="Arial Narrow" panose="020B0606020202030204" pitchFamily="34" charset="0"/>
              </a:rPr>
              <a:t>DIAN acepta descargos  </a:t>
            </a:r>
          </a:p>
          <a:p>
            <a:r>
              <a:rPr lang="es-CO" sz="1600" b="1" dirty="0">
                <a:solidFill>
                  <a:srgbClr val="002060"/>
                </a:solidFill>
                <a:latin typeface="Arial Narrow" panose="020B0606020202030204" pitchFamily="34" charset="0"/>
              </a:rPr>
              <a:t>F</a:t>
            </a:r>
            <a:r>
              <a:rPr lang="es-CO" sz="1600" b="1" dirty="0" smtClean="0">
                <a:solidFill>
                  <a:srgbClr val="002060"/>
                </a:solidFill>
                <a:latin typeface="Arial Narrow" panose="020B0606020202030204" pitchFamily="34" charset="0"/>
              </a:rPr>
              <a:t>in del proceso por aceptación</a:t>
            </a:r>
          </a:p>
        </p:txBody>
      </p:sp>
      <p:sp>
        <p:nvSpPr>
          <p:cNvPr id="9" name="Rectángulo redondeado 8"/>
          <p:cNvSpPr/>
          <p:nvPr/>
        </p:nvSpPr>
        <p:spPr>
          <a:xfrm>
            <a:off x="5120640" y="3972407"/>
            <a:ext cx="1548197"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No responde </a:t>
            </a:r>
          </a:p>
        </p:txBody>
      </p:sp>
      <p:cxnSp>
        <p:nvCxnSpPr>
          <p:cNvPr id="11" name="Conector recto de flecha 10"/>
          <p:cNvCxnSpPr/>
          <p:nvPr/>
        </p:nvCxnSpPr>
        <p:spPr>
          <a:xfrm>
            <a:off x="6638041" y="2622575"/>
            <a:ext cx="26911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6668837" y="4268978"/>
            <a:ext cx="26911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6399719" y="5608087"/>
            <a:ext cx="26911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redondeado 19"/>
          <p:cNvSpPr/>
          <p:nvPr/>
        </p:nvSpPr>
        <p:spPr>
          <a:xfrm>
            <a:off x="508067" y="404418"/>
            <a:ext cx="4217719" cy="408894"/>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La Liquidación Provisional – L.P </a:t>
            </a:r>
          </a:p>
          <a:p>
            <a:pPr algn="ctr"/>
            <a:endParaRPr lang="es-CO" sz="2400" b="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30078303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851" y="0"/>
            <a:ext cx="2186008" cy="410346"/>
          </a:xfrm>
        </p:spPr>
        <p:txBody>
          <a:bodyPr>
            <a:normAutofit/>
          </a:bodyPr>
          <a:lstStyle/>
          <a:p>
            <a:pPr algn="l"/>
            <a:r>
              <a:rPr lang="es-CO" sz="2000" b="1" dirty="0" smtClean="0">
                <a:latin typeface="Arial Narrow" panose="020B0606020202030204" pitchFamily="34" charset="0"/>
              </a:rPr>
              <a:t>PARTE XIV</a:t>
            </a:r>
            <a:endParaRPr lang="es-CO" sz="2000" b="1" dirty="0">
              <a:latin typeface="Arial Narrow" panose="020B0606020202030204" pitchFamily="34" charset="0"/>
            </a:endParaRPr>
          </a:p>
        </p:txBody>
      </p:sp>
      <p:sp>
        <p:nvSpPr>
          <p:cNvPr id="11" name="Rectángulo redondeado 10"/>
          <p:cNvSpPr/>
          <p:nvPr/>
        </p:nvSpPr>
        <p:spPr>
          <a:xfrm>
            <a:off x="7458617" y="-38498"/>
            <a:ext cx="4723519" cy="408894"/>
          </a:xfrm>
          <a:prstGeom prst="round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La Liquidación Provisional – L.P </a:t>
            </a:r>
          </a:p>
          <a:p>
            <a:pPr algn="ctr"/>
            <a:endParaRPr lang="es-CO" sz="2400" b="1" dirty="0" smtClean="0">
              <a:solidFill>
                <a:schemeClr val="bg1"/>
              </a:solidFill>
              <a:latin typeface="Arial Narrow" panose="020B0606020202030204" pitchFamily="34" charset="0"/>
            </a:endParaRPr>
          </a:p>
        </p:txBody>
      </p:sp>
      <p:cxnSp>
        <p:nvCxnSpPr>
          <p:cNvPr id="106" name="Conector recto 105"/>
          <p:cNvCxnSpPr/>
          <p:nvPr/>
        </p:nvCxnSpPr>
        <p:spPr>
          <a:xfrm flipV="1">
            <a:off x="1024566" y="1842248"/>
            <a:ext cx="10021855" cy="2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010058" y="1610894"/>
            <a:ext cx="0" cy="541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4643794" y="1609056"/>
            <a:ext cx="0" cy="541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8751258" y="1607218"/>
            <a:ext cx="0" cy="541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1029915" y="1605380"/>
            <a:ext cx="0" cy="541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1814289" y="1116969"/>
            <a:ext cx="1784733" cy="572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rgbClr val="002060"/>
                </a:solidFill>
              </a:rPr>
              <a:t>Fiscalización/ Investigación</a:t>
            </a:r>
            <a:endParaRPr lang="es-CO" sz="2000" b="1" dirty="0">
              <a:solidFill>
                <a:srgbClr val="002060"/>
              </a:solidFill>
            </a:endParaRPr>
          </a:p>
        </p:txBody>
      </p:sp>
      <p:sp>
        <p:nvSpPr>
          <p:cNvPr id="65" name="Rectángulo 64"/>
          <p:cNvSpPr/>
          <p:nvPr/>
        </p:nvSpPr>
        <p:spPr>
          <a:xfrm>
            <a:off x="5260738" y="1115132"/>
            <a:ext cx="1784733" cy="57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rgbClr val="002060"/>
                </a:solidFill>
              </a:rPr>
              <a:t>Liquidación / Determinación </a:t>
            </a:r>
            <a:endParaRPr lang="es-CO" sz="2000" b="1" dirty="0">
              <a:solidFill>
                <a:srgbClr val="002060"/>
              </a:solidFill>
            </a:endParaRPr>
          </a:p>
        </p:txBody>
      </p:sp>
      <p:sp>
        <p:nvSpPr>
          <p:cNvPr id="66" name="Rectángulo 65"/>
          <p:cNvSpPr/>
          <p:nvPr/>
        </p:nvSpPr>
        <p:spPr>
          <a:xfrm>
            <a:off x="8949558" y="1113294"/>
            <a:ext cx="1784733" cy="576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rgbClr val="002060"/>
                </a:solidFill>
              </a:rPr>
              <a:t>Jurídica / Discusión </a:t>
            </a:r>
            <a:endParaRPr lang="es-CO" sz="2000" b="1" dirty="0">
              <a:solidFill>
                <a:srgbClr val="002060"/>
              </a:solidFill>
            </a:endParaRPr>
          </a:p>
        </p:txBody>
      </p:sp>
      <p:sp>
        <p:nvSpPr>
          <p:cNvPr id="12" name="Rectángulo redondeado 11"/>
          <p:cNvSpPr/>
          <p:nvPr/>
        </p:nvSpPr>
        <p:spPr>
          <a:xfrm>
            <a:off x="1305683" y="2067097"/>
            <a:ext cx="2688116" cy="462708"/>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bg1"/>
                </a:solidFill>
                <a:latin typeface="Arial Narrow" panose="020B0606020202030204" pitchFamily="34" charset="0"/>
              </a:rPr>
              <a:t>Pruebas </a:t>
            </a:r>
            <a:endParaRPr lang="es-CO" sz="2000" b="1" dirty="0">
              <a:solidFill>
                <a:schemeClr val="bg1"/>
              </a:solidFill>
              <a:latin typeface="Arial Narrow" panose="020B0606020202030204" pitchFamily="34" charset="0"/>
            </a:endParaRPr>
          </a:p>
        </p:txBody>
      </p:sp>
      <p:sp>
        <p:nvSpPr>
          <p:cNvPr id="67" name="Rectángulo redondeado 66"/>
          <p:cNvSpPr/>
          <p:nvPr/>
        </p:nvSpPr>
        <p:spPr>
          <a:xfrm>
            <a:off x="1199001" y="3537629"/>
            <a:ext cx="2688116" cy="462708"/>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bg1"/>
                </a:solidFill>
                <a:latin typeface="Arial Narrow" panose="020B0606020202030204" pitchFamily="34" charset="0"/>
              </a:rPr>
              <a:t>Liquidación Provisional </a:t>
            </a:r>
            <a:endParaRPr lang="es-CO" sz="2000" b="1" dirty="0">
              <a:solidFill>
                <a:schemeClr val="bg1"/>
              </a:solidFill>
              <a:latin typeface="Arial Narrow" panose="020B0606020202030204" pitchFamily="34" charset="0"/>
            </a:endParaRPr>
          </a:p>
        </p:txBody>
      </p:sp>
      <p:sp>
        <p:nvSpPr>
          <p:cNvPr id="70" name="Rectángulo redondeado 69"/>
          <p:cNvSpPr/>
          <p:nvPr/>
        </p:nvSpPr>
        <p:spPr>
          <a:xfrm>
            <a:off x="2029654" y="4542449"/>
            <a:ext cx="977686"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latin typeface="Arial Narrow" panose="020B0606020202030204" pitchFamily="34" charset="0"/>
              </a:rPr>
              <a:t>Rechaza  </a:t>
            </a:r>
          </a:p>
        </p:txBody>
      </p:sp>
      <p:sp>
        <p:nvSpPr>
          <p:cNvPr id="72" name="Rectángulo redondeado 71"/>
          <p:cNvSpPr/>
          <p:nvPr/>
        </p:nvSpPr>
        <p:spPr>
          <a:xfrm>
            <a:off x="3423618" y="5153381"/>
            <a:ext cx="2440352" cy="93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b="1" dirty="0" smtClean="0">
                <a:solidFill>
                  <a:srgbClr val="002060"/>
                </a:solidFill>
                <a:latin typeface="Arial Narrow" panose="020B0606020202030204" pitchFamily="34" charset="0"/>
              </a:rPr>
              <a:t>Requerimiento Especial</a:t>
            </a:r>
          </a:p>
          <a:p>
            <a:r>
              <a:rPr lang="es-CO" sz="1600" b="1" dirty="0" smtClean="0">
                <a:solidFill>
                  <a:srgbClr val="002060"/>
                </a:solidFill>
                <a:latin typeface="Arial Narrow" panose="020B0606020202030204" pitchFamily="34" charset="0"/>
              </a:rPr>
              <a:t>Pliego de Cargos</a:t>
            </a:r>
          </a:p>
          <a:p>
            <a:r>
              <a:rPr lang="es-CO" sz="1600" b="1" dirty="0" smtClean="0">
                <a:solidFill>
                  <a:srgbClr val="002060"/>
                </a:solidFill>
                <a:latin typeface="Arial Narrow" panose="020B0606020202030204" pitchFamily="34" charset="0"/>
              </a:rPr>
              <a:t>Emplazamiento no Declarar  </a:t>
            </a:r>
          </a:p>
          <a:p>
            <a:pPr algn="ctr"/>
            <a:r>
              <a:rPr lang="es-CO" sz="1600" b="1" dirty="0" smtClean="0">
                <a:solidFill>
                  <a:srgbClr val="002060"/>
                </a:solidFill>
                <a:latin typeface="Arial Narrow" panose="020B0606020202030204" pitchFamily="34" charset="0"/>
              </a:rPr>
              <a:t> </a:t>
            </a:r>
          </a:p>
        </p:txBody>
      </p:sp>
      <p:cxnSp>
        <p:nvCxnSpPr>
          <p:cNvPr id="17" name="Conector recto 16"/>
          <p:cNvCxnSpPr>
            <a:stCxn id="70" idx="3"/>
          </p:cNvCxnSpPr>
          <p:nvPr/>
        </p:nvCxnSpPr>
        <p:spPr>
          <a:xfrm flipV="1">
            <a:off x="3007340" y="3855905"/>
            <a:ext cx="1217965" cy="98311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4253499" y="3848506"/>
            <a:ext cx="429524" cy="4127"/>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7" name="Rectángulo redondeado 76"/>
          <p:cNvSpPr/>
          <p:nvPr/>
        </p:nvSpPr>
        <p:spPr>
          <a:xfrm>
            <a:off x="4828686" y="3642766"/>
            <a:ext cx="1814485"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smtClean="0">
                <a:solidFill>
                  <a:srgbClr val="002060"/>
                </a:solidFill>
                <a:latin typeface="Arial Narrow" panose="020B0606020202030204" pitchFamily="34" charset="0"/>
              </a:rPr>
              <a:t> </a:t>
            </a:r>
          </a:p>
        </p:txBody>
      </p:sp>
      <p:sp>
        <p:nvSpPr>
          <p:cNvPr id="22" name="Elipse 21"/>
          <p:cNvSpPr/>
          <p:nvPr/>
        </p:nvSpPr>
        <p:spPr>
          <a:xfrm>
            <a:off x="3126345" y="4929195"/>
            <a:ext cx="1161591" cy="8445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25" name="Conector recto de flecha 24"/>
          <p:cNvCxnSpPr/>
          <p:nvPr/>
        </p:nvCxnSpPr>
        <p:spPr>
          <a:xfrm>
            <a:off x="2518497" y="4129928"/>
            <a:ext cx="0" cy="2423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a 28"/>
          <p:cNvGraphicFramePr>
            <a:graphicFrameLocks noGrp="1"/>
          </p:cNvGraphicFramePr>
          <p:nvPr>
            <p:extLst/>
          </p:nvPr>
        </p:nvGraphicFramePr>
        <p:xfrm>
          <a:off x="4706112" y="2846364"/>
          <a:ext cx="4242816" cy="2316480"/>
        </p:xfrm>
        <a:graphic>
          <a:graphicData uri="http://schemas.openxmlformats.org/drawingml/2006/table">
            <a:tbl>
              <a:tblPr firstRow="1" bandRow="1">
                <a:tableStyleId>{0E3FDE45-AF77-4B5C-9715-49D594BDF05E}</a:tableStyleId>
              </a:tblPr>
              <a:tblGrid>
                <a:gridCol w="1973005">
                  <a:extLst>
                    <a:ext uri="{9D8B030D-6E8A-4147-A177-3AD203B41FA5}">
                      <a16:colId xmlns:a16="http://schemas.microsoft.com/office/drawing/2014/main" val="20000"/>
                    </a:ext>
                  </a:extLst>
                </a:gridCol>
                <a:gridCol w="1376498">
                  <a:extLst>
                    <a:ext uri="{9D8B030D-6E8A-4147-A177-3AD203B41FA5}">
                      <a16:colId xmlns:a16="http://schemas.microsoft.com/office/drawing/2014/main" val="20001"/>
                    </a:ext>
                  </a:extLst>
                </a:gridCol>
                <a:gridCol w="893313">
                  <a:extLst>
                    <a:ext uri="{9D8B030D-6E8A-4147-A177-3AD203B41FA5}">
                      <a16:colId xmlns:a16="http://schemas.microsoft.com/office/drawing/2014/main" val="20002"/>
                    </a:ext>
                  </a:extLst>
                </a:gridCol>
              </a:tblGrid>
              <a:tr h="294816">
                <a:tc>
                  <a:txBody>
                    <a:bodyPr/>
                    <a:lstStyle/>
                    <a:p>
                      <a:pPr algn="ctr"/>
                      <a:r>
                        <a:rPr lang="es-CO" sz="1400" dirty="0" smtClean="0"/>
                        <a:t>ACTOS </a:t>
                      </a:r>
                      <a:endParaRPr lang="es-CO" sz="1400" dirty="0"/>
                    </a:p>
                  </a:txBody>
                  <a:tcPr/>
                </a:tc>
                <a:tc>
                  <a:txBody>
                    <a:bodyPr/>
                    <a:lstStyle/>
                    <a:p>
                      <a:pPr algn="ctr"/>
                      <a:r>
                        <a:rPr lang="es-CO" sz="1400" dirty="0" smtClean="0"/>
                        <a:t>CONTRIBUYENTE </a:t>
                      </a:r>
                      <a:endParaRPr lang="es-CO" sz="1400" dirty="0"/>
                    </a:p>
                  </a:txBody>
                  <a:tcPr/>
                </a:tc>
                <a:tc>
                  <a:txBody>
                    <a:bodyPr/>
                    <a:lstStyle/>
                    <a:p>
                      <a:pPr algn="ctr"/>
                      <a:r>
                        <a:rPr lang="es-CO" sz="1400" dirty="0" smtClean="0"/>
                        <a:t>DIAN </a:t>
                      </a:r>
                      <a:endParaRPr lang="es-CO" sz="1400" dirty="0"/>
                    </a:p>
                  </a:txBody>
                  <a:tcPr/>
                </a:tc>
                <a:extLst>
                  <a:ext uri="{0D108BD9-81ED-4DB2-BD59-A6C34878D82A}">
                    <a16:rowId xmlns:a16="http://schemas.microsoft.com/office/drawing/2014/main" val="10000"/>
                  </a:ext>
                </a:extLst>
              </a:tr>
              <a:tr h="333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b="1" dirty="0" smtClean="0"/>
                        <a:t>Requerimiento Especial</a:t>
                      </a:r>
                    </a:p>
                    <a:p>
                      <a:r>
                        <a:rPr lang="es-CO" sz="1400" b="1" dirty="0" smtClean="0"/>
                        <a:t>L.O Revisión</a:t>
                      </a:r>
                      <a:endParaRPr lang="es-CO" sz="1400" b="1" dirty="0"/>
                    </a:p>
                  </a:txBody>
                  <a:tcPr/>
                </a:tc>
                <a:tc>
                  <a:txBody>
                    <a:bodyPr/>
                    <a:lstStyle/>
                    <a:p>
                      <a:pPr algn="ctr"/>
                      <a:r>
                        <a:rPr lang="es-CO" sz="1400" dirty="0" smtClean="0"/>
                        <a:t>1 – Mes </a:t>
                      </a:r>
                      <a:endParaRPr lang="es-CO" sz="1400" b="1" dirty="0"/>
                    </a:p>
                  </a:txBody>
                  <a:tcPr/>
                </a:tc>
                <a:tc>
                  <a:txBody>
                    <a:bodyPr/>
                    <a:lstStyle/>
                    <a:p>
                      <a:pPr algn="ctr"/>
                      <a:endParaRPr lang="es-CO" sz="1400" dirty="0" smtClean="0"/>
                    </a:p>
                    <a:p>
                      <a:pPr algn="ctr"/>
                      <a:r>
                        <a:rPr lang="es-CO" sz="1400" dirty="0" smtClean="0"/>
                        <a:t> 2- Meses</a:t>
                      </a:r>
                      <a:r>
                        <a:rPr lang="es-CO" sz="1400" baseline="0" dirty="0" smtClean="0"/>
                        <a:t> </a:t>
                      </a:r>
                      <a:endParaRPr lang="es-CO" sz="1400" b="1" dirty="0"/>
                    </a:p>
                  </a:txBody>
                  <a:tcPr/>
                </a:tc>
                <a:extLst>
                  <a:ext uri="{0D108BD9-81ED-4DB2-BD59-A6C34878D82A}">
                    <a16:rowId xmlns:a16="http://schemas.microsoft.com/office/drawing/2014/main" val="10001"/>
                  </a:ext>
                </a:extLst>
              </a:tr>
              <a:tr h="313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b="1" dirty="0" smtClean="0"/>
                        <a:t>Pliego de </a:t>
                      </a:r>
                      <a:r>
                        <a:rPr lang="es-CO" sz="1600" b="1" dirty="0" smtClean="0"/>
                        <a:t>Cargos</a:t>
                      </a:r>
                      <a:endParaRPr lang="es-CO" sz="1400" b="1" dirty="0" smtClean="0"/>
                    </a:p>
                    <a:p>
                      <a:r>
                        <a:rPr lang="es-CO" sz="1400" b="1" dirty="0" smtClean="0"/>
                        <a:t>Resolución Sanción</a:t>
                      </a:r>
                      <a:endParaRPr lang="es-CO" sz="1400" b="1" dirty="0"/>
                    </a:p>
                  </a:txBody>
                  <a:tcPr/>
                </a:tc>
                <a:tc>
                  <a:txBody>
                    <a:bodyPr/>
                    <a:lstStyle/>
                    <a:p>
                      <a:pPr algn="ctr"/>
                      <a:r>
                        <a:rPr lang="es-CO" sz="1400" dirty="0" smtClean="0"/>
                        <a:t>1 – Mes </a:t>
                      </a:r>
                      <a:endParaRPr lang="es-CO" sz="1400" b="1" dirty="0"/>
                    </a:p>
                  </a:txBody>
                  <a:tcPr/>
                </a:tc>
                <a:tc>
                  <a:txBody>
                    <a:bodyPr/>
                    <a:lstStyle/>
                    <a:p>
                      <a:pPr algn="ctr"/>
                      <a:endParaRPr lang="es-CO" sz="1400" dirty="0" smtClean="0"/>
                    </a:p>
                    <a:p>
                      <a:pPr algn="ctr"/>
                      <a:r>
                        <a:rPr lang="es-CO" sz="1400" dirty="0" smtClean="0"/>
                        <a:t>2- Meses</a:t>
                      </a:r>
                      <a:endParaRPr lang="es-CO" sz="1400" b="1" dirty="0"/>
                    </a:p>
                  </a:txBody>
                  <a:tcPr/>
                </a:tc>
                <a:extLst>
                  <a:ext uri="{0D108BD9-81ED-4DB2-BD59-A6C34878D82A}">
                    <a16:rowId xmlns:a16="http://schemas.microsoft.com/office/drawing/2014/main" val="10002"/>
                  </a:ext>
                </a:extLst>
              </a:tr>
              <a:tr h="641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b="1" dirty="0" smtClean="0"/>
                        <a:t>Emplazamiento no Declarar  </a:t>
                      </a:r>
                    </a:p>
                    <a:p>
                      <a:r>
                        <a:rPr lang="es-CO" sz="1400" b="1" dirty="0" smtClean="0"/>
                        <a:t>L. O Aforo </a:t>
                      </a:r>
                      <a:endParaRPr lang="es-CO" sz="1400" b="1" dirty="0"/>
                    </a:p>
                  </a:txBody>
                  <a:tcPr/>
                </a:tc>
                <a:tc>
                  <a:txBody>
                    <a:bodyPr/>
                    <a:lstStyle/>
                    <a:p>
                      <a:pPr algn="ctr"/>
                      <a:r>
                        <a:rPr lang="es-CO" sz="1400" dirty="0" smtClean="0"/>
                        <a:t>1- Mes </a:t>
                      </a:r>
                      <a:endParaRPr lang="es-CO" sz="1400" b="1" dirty="0"/>
                    </a:p>
                  </a:txBody>
                  <a:tcPr/>
                </a:tc>
                <a:tc>
                  <a:txBody>
                    <a:bodyPr/>
                    <a:lstStyle/>
                    <a:p>
                      <a:pPr algn="ctr"/>
                      <a:endParaRPr lang="es-CO" sz="1400" dirty="0" smtClean="0"/>
                    </a:p>
                    <a:p>
                      <a:pPr algn="ctr"/>
                      <a:endParaRPr lang="es-CO" sz="1400" dirty="0" smtClean="0"/>
                    </a:p>
                    <a:p>
                      <a:pPr algn="ctr"/>
                      <a:r>
                        <a:rPr lang="es-CO" sz="1400" dirty="0" smtClean="0"/>
                        <a:t>3</a:t>
                      </a:r>
                      <a:r>
                        <a:rPr lang="es-CO" sz="1400" baseline="0" dirty="0" smtClean="0"/>
                        <a:t> - AÑOS</a:t>
                      </a:r>
                      <a:r>
                        <a:rPr lang="es-CO" sz="1400" dirty="0" smtClean="0"/>
                        <a:t> </a:t>
                      </a:r>
                      <a:endParaRPr lang="es-CO" sz="1400" b="1" dirty="0"/>
                    </a:p>
                  </a:txBody>
                  <a:tcPr/>
                </a:tc>
                <a:extLst>
                  <a:ext uri="{0D108BD9-81ED-4DB2-BD59-A6C34878D82A}">
                    <a16:rowId xmlns:a16="http://schemas.microsoft.com/office/drawing/2014/main" val="10003"/>
                  </a:ext>
                </a:extLst>
              </a:tr>
            </a:tbl>
          </a:graphicData>
        </a:graphic>
      </p:graphicFrame>
      <p:sp>
        <p:nvSpPr>
          <p:cNvPr id="92" name="Rectángulo redondeado 91"/>
          <p:cNvSpPr/>
          <p:nvPr/>
        </p:nvSpPr>
        <p:spPr>
          <a:xfrm>
            <a:off x="9124538" y="3788406"/>
            <a:ext cx="2005069" cy="462708"/>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bg1"/>
                </a:solidFill>
                <a:latin typeface="Arial Narrow" panose="020B0606020202030204" pitchFamily="34" charset="0"/>
              </a:rPr>
              <a:t>No hay Cambios </a:t>
            </a:r>
            <a:endParaRPr lang="es-CO"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46924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20029" y="5634629"/>
            <a:ext cx="1950051" cy="410346"/>
          </a:xfrm>
        </p:spPr>
        <p:txBody>
          <a:bodyPr>
            <a:normAutofit/>
          </a:bodyPr>
          <a:lstStyle/>
          <a:p>
            <a:pPr algn="l"/>
            <a:r>
              <a:rPr lang="es-CO" sz="2000" b="1" dirty="0" smtClean="0">
                <a:latin typeface="Arial Narrow" panose="020B0606020202030204" pitchFamily="34" charset="0"/>
              </a:rPr>
              <a:t>PARTE XIV</a:t>
            </a:r>
            <a:endParaRPr lang="es-CO" sz="2000" b="1" dirty="0">
              <a:latin typeface="Arial Narrow" panose="020B0606020202030204" pitchFamily="34" charset="0"/>
            </a:endParaRPr>
          </a:p>
        </p:txBody>
      </p:sp>
      <p:sp>
        <p:nvSpPr>
          <p:cNvPr id="11" name="Rectángulo redondeado 10"/>
          <p:cNvSpPr/>
          <p:nvPr/>
        </p:nvSpPr>
        <p:spPr>
          <a:xfrm>
            <a:off x="322208" y="1689768"/>
            <a:ext cx="4410673" cy="509735"/>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La Liquidación Provisional – L.P </a:t>
            </a:r>
          </a:p>
          <a:p>
            <a:pPr algn="ctr"/>
            <a:endParaRPr lang="es-CO" sz="2400" b="1" dirty="0" smtClean="0">
              <a:solidFill>
                <a:schemeClr val="bg1"/>
              </a:solidFill>
              <a:latin typeface="Arial Narrow" panose="020B0606020202030204" pitchFamily="34" charset="0"/>
            </a:endParaRPr>
          </a:p>
        </p:txBody>
      </p:sp>
      <p:sp>
        <p:nvSpPr>
          <p:cNvPr id="70" name="Rectángulo redondeado 69"/>
          <p:cNvSpPr/>
          <p:nvPr/>
        </p:nvSpPr>
        <p:spPr>
          <a:xfrm>
            <a:off x="505111" y="2679034"/>
            <a:ext cx="1106520" cy="593142"/>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Pruebas </a:t>
            </a:r>
          </a:p>
        </p:txBody>
      </p:sp>
      <p:sp>
        <p:nvSpPr>
          <p:cNvPr id="77" name="Rectángulo redondeado 76"/>
          <p:cNvSpPr/>
          <p:nvPr/>
        </p:nvSpPr>
        <p:spPr>
          <a:xfrm>
            <a:off x="4828686" y="3642766"/>
            <a:ext cx="1814485" cy="593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smtClean="0">
                <a:solidFill>
                  <a:srgbClr val="002060"/>
                </a:solidFill>
                <a:latin typeface="Arial Narrow" panose="020B0606020202030204" pitchFamily="34" charset="0"/>
              </a:rPr>
              <a:t> </a:t>
            </a:r>
          </a:p>
        </p:txBody>
      </p:sp>
      <p:sp>
        <p:nvSpPr>
          <p:cNvPr id="34" name="Rectángulo redondeado 33"/>
          <p:cNvSpPr/>
          <p:nvPr/>
        </p:nvSpPr>
        <p:spPr>
          <a:xfrm>
            <a:off x="1745841" y="2477104"/>
            <a:ext cx="1146810"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Exógena </a:t>
            </a:r>
          </a:p>
        </p:txBody>
      </p:sp>
      <p:sp>
        <p:nvSpPr>
          <p:cNvPr id="35" name="Rectángulo redondeado 34"/>
          <p:cNvSpPr/>
          <p:nvPr/>
        </p:nvSpPr>
        <p:spPr>
          <a:xfrm>
            <a:off x="1761081" y="3201004"/>
            <a:ext cx="1131570"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Prueba electrónica </a:t>
            </a:r>
          </a:p>
        </p:txBody>
      </p:sp>
      <p:sp>
        <p:nvSpPr>
          <p:cNvPr id="41" name="Rectángulo redondeado 40"/>
          <p:cNvSpPr/>
          <p:nvPr/>
        </p:nvSpPr>
        <p:spPr>
          <a:xfrm>
            <a:off x="541881" y="4614514"/>
            <a:ext cx="1073559" cy="593142"/>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smtClean="0">
              <a:solidFill>
                <a:schemeClr val="tx1"/>
              </a:solidFill>
              <a:latin typeface="Arial Narrow" panose="020B0606020202030204" pitchFamily="34" charset="0"/>
            </a:endParaRPr>
          </a:p>
          <a:p>
            <a:pPr algn="ctr"/>
            <a:r>
              <a:rPr lang="es-CO" sz="2000" b="1" dirty="0" smtClean="0">
                <a:solidFill>
                  <a:schemeClr val="tx1"/>
                </a:solidFill>
                <a:latin typeface="Arial Narrow" panose="020B0606020202030204" pitchFamily="34" charset="0"/>
              </a:rPr>
              <a:t>Sistema</a:t>
            </a:r>
          </a:p>
          <a:p>
            <a:pPr algn="ctr"/>
            <a:r>
              <a:rPr lang="es-CO" sz="2000" b="1" dirty="0" smtClean="0">
                <a:solidFill>
                  <a:schemeClr val="tx1"/>
                </a:solidFill>
                <a:latin typeface="Arial Narrow" panose="020B0606020202030204" pitchFamily="34" charset="0"/>
              </a:rPr>
              <a:t> </a:t>
            </a:r>
          </a:p>
        </p:txBody>
      </p:sp>
      <p:cxnSp>
        <p:nvCxnSpPr>
          <p:cNvPr id="14" name="Conector recto de flecha 13"/>
          <p:cNvCxnSpPr/>
          <p:nvPr/>
        </p:nvCxnSpPr>
        <p:spPr>
          <a:xfrm flipV="1">
            <a:off x="1832610" y="4903470"/>
            <a:ext cx="922020" cy="7615"/>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Rectángulo redondeado 43"/>
          <p:cNvSpPr/>
          <p:nvPr/>
        </p:nvSpPr>
        <p:spPr>
          <a:xfrm>
            <a:off x="2892651" y="4629754"/>
            <a:ext cx="1593136" cy="593142"/>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Liquidación </a:t>
            </a:r>
          </a:p>
          <a:p>
            <a:pPr algn="ctr"/>
            <a:r>
              <a:rPr lang="es-CO" sz="2000" b="1" dirty="0" smtClean="0">
                <a:solidFill>
                  <a:schemeClr val="tx1"/>
                </a:solidFill>
                <a:latin typeface="Arial Narrow" panose="020B0606020202030204" pitchFamily="34" charset="0"/>
              </a:rPr>
              <a:t>Provisional </a:t>
            </a:r>
          </a:p>
        </p:txBody>
      </p:sp>
      <p:cxnSp>
        <p:nvCxnSpPr>
          <p:cNvPr id="16" name="Conector angular 15"/>
          <p:cNvCxnSpPr/>
          <p:nvPr/>
        </p:nvCxnSpPr>
        <p:spPr>
          <a:xfrm rot="5400000" flipH="1" flipV="1">
            <a:off x="3766792" y="3715846"/>
            <a:ext cx="872693" cy="565296"/>
          </a:xfrm>
          <a:prstGeom prst="bentConnector2">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ctángulo redondeado 47"/>
          <p:cNvSpPr/>
          <p:nvPr/>
        </p:nvSpPr>
        <p:spPr>
          <a:xfrm>
            <a:off x="4601286" y="3201004"/>
            <a:ext cx="1559483" cy="699822"/>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latin typeface="Arial Narrow" panose="020B0606020202030204" pitchFamily="34" charset="0"/>
              </a:rPr>
              <a:t>Notifica </a:t>
            </a:r>
          </a:p>
          <a:p>
            <a:pPr algn="ctr"/>
            <a:r>
              <a:rPr lang="es-CO" b="1" dirty="0" smtClean="0">
                <a:solidFill>
                  <a:schemeClr val="tx1"/>
                </a:solidFill>
                <a:latin typeface="Arial Narrow" panose="020B0606020202030204" pitchFamily="34" charset="0"/>
              </a:rPr>
              <a:t>Contribuyente  </a:t>
            </a:r>
          </a:p>
        </p:txBody>
      </p:sp>
      <p:cxnSp>
        <p:nvCxnSpPr>
          <p:cNvPr id="21" name="Conector recto de flecha 20"/>
          <p:cNvCxnSpPr/>
          <p:nvPr/>
        </p:nvCxnSpPr>
        <p:spPr>
          <a:xfrm>
            <a:off x="1168195" y="3623305"/>
            <a:ext cx="0" cy="738333"/>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Rectángulo redondeado 50"/>
          <p:cNvSpPr/>
          <p:nvPr/>
        </p:nvSpPr>
        <p:spPr>
          <a:xfrm>
            <a:off x="6668361" y="3093106"/>
            <a:ext cx="1336449" cy="80772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bg1"/>
                </a:solidFill>
                <a:latin typeface="Arial Narrow" panose="020B0606020202030204" pitchFamily="34" charset="0"/>
              </a:rPr>
              <a:t>DIAN   </a:t>
            </a:r>
          </a:p>
        </p:txBody>
      </p:sp>
      <p:cxnSp>
        <p:nvCxnSpPr>
          <p:cNvPr id="24" name="Conector recto de flecha 23"/>
          <p:cNvCxnSpPr/>
          <p:nvPr/>
        </p:nvCxnSpPr>
        <p:spPr>
          <a:xfrm>
            <a:off x="6229350" y="3562147"/>
            <a:ext cx="320040" cy="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a:off x="8073390" y="3565957"/>
            <a:ext cx="320040" cy="0"/>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Rectángulo redondeado 54"/>
          <p:cNvSpPr/>
          <p:nvPr/>
        </p:nvSpPr>
        <p:spPr>
          <a:xfrm>
            <a:off x="8657181" y="3250534"/>
            <a:ext cx="1654716" cy="593142"/>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Funcionarios </a:t>
            </a:r>
          </a:p>
        </p:txBody>
      </p:sp>
      <p:sp>
        <p:nvSpPr>
          <p:cNvPr id="26" name="Elipse 25"/>
          <p:cNvSpPr/>
          <p:nvPr/>
        </p:nvSpPr>
        <p:spPr>
          <a:xfrm>
            <a:off x="724761" y="2477104"/>
            <a:ext cx="1858419" cy="32721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Elipse 26"/>
          <p:cNvSpPr/>
          <p:nvPr/>
        </p:nvSpPr>
        <p:spPr>
          <a:xfrm rot="19648266">
            <a:off x="2857500" y="3195976"/>
            <a:ext cx="3314700" cy="19018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8" name="Rectángulo redondeado 57"/>
          <p:cNvSpPr/>
          <p:nvPr/>
        </p:nvSpPr>
        <p:spPr>
          <a:xfrm>
            <a:off x="6589222" y="4134454"/>
            <a:ext cx="1560479" cy="593142"/>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Interactúan  </a:t>
            </a:r>
          </a:p>
        </p:txBody>
      </p:sp>
      <p:cxnSp>
        <p:nvCxnSpPr>
          <p:cNvPr id="30" name="Conector angular 29"/>
          <p:cNvCxnSpPr/>
          <p:nvPr/>
        </p:nvCxnSpPr>
        <p:spPr>
          <a:xfrm>
            <a:off x="6103620" y="3840474"/>
            <a:ext cx="502780" cy="480067"/>
          </a:xfrm>
          <a:prstGeom prst="bentConnector3">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p:nvPr/>
        </p:nvCxnSpPr>
        <p:spPr>
          <a:xfrm rot="10800000" flipV="1">
            <a:off x="8126730" y="3855105"/>
            <a:ext cx="560070" cy="534015"/>
          </a:xfrm>
          <a:prstGeom prst="bentConnector3">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Elipse 38"/>
          <p:cNvSpPr/>
          <p:nvPr/>
        </p:nvSpPr>
        <p:spPr>
          <a:xfrm>
            <a:off x="6687271" y="2903220"/>
            <a:ext cx="1581289" cy="29365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43" name="Conector angular 42"/>
          <p:cNvCxnSpPr/>
          <p:nvPr/>
        </p:nvCxnSpPr>
        <p:spPr>
          <a:xfrm>
            <a:off x="5244079" y="1928053"/>
            <a:ext cx="1628064" cy="290166"/>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 name="Rectángulo redondeado 70"/>
          <p:cNvSpPr/>
          <p:nvPr/>
        </p:nvSpPr>
        <p:spPr>
          <a:xfrm>
            <a:off x="7505323" y="1731671"/>
            <a:ext cx="4450457" cy="593142"/>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bg1"/>
                </a:solidFill>
                <a:latin typeface="Arial Narrow" panose="020B0606020202030204" pitchFamily="34" charset="0"/>
              </a:rPr>
              <a:t>Fiscalización masiva y electrónica </a:t>
            </a:r>
          </a:p>
        </p:txBody>
      </p:sp>
      <p:sp>
        <p:nvSpPr>
          <p:cNvPr id="45" name="Rectángulo redondeado 44"/>
          <p:cNvSpPr/>
          <p:nvPr/>
        </p:nvSpPr>
        <p:spPr>
          <a:xfrm>
            <a:off x="468630" y="5908382"/>
            <a:ext cx="2137550" cy="641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Selectividad </a:t>
            </a:r>
            <a:endParaRPr lang="es-CO" sz="2000" b="1" dirty="0">
              <a:solidFill>
                <a:schemeClr val="tx1"/>
              </a:solidFill>
              <a:latin typeface="Arial Narrow" panose="020B0606020202030204" pitchFamily="34" charset="0"/>
            </a:endParaRPr>
          </a:p>
        </p:txBody>
      </p:sp>
      <p:sp>
        <p:nvSpPr>
          <p:cNvPr id="76" name="Rectángulo redondeado 75"/>
          <p:cNvSpPr/>
          <p:nvPr/>
        </p:nvSpPr>
        <p:spPr>
          <a:xfrm>
            <a:off x="3558540" y="5900762"/>
            <a:ext cx="2137550" cy="641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Liquidación Provisional </a:t>
            </a:r>
            <a:endParaRPr lang="es-CO" sz="2000" b="1" dirty="0">
              <a:solidFill>
                <a:schemeClr val="tx1"/>
              </a:solidFill>
              <a:latin typeface="Arial Narrow" panose="020B0606020202030204" pitchFamily="34" charset="0"/>
            </a:endParaRPr>
          </a:p>
        </p:txBody>
      </p:sp>
      <p:sp>
        <p:nvSpPr>
          <p:cNvPr id="78" name="Rectángulo redondeado 77"/>
          <p:cNvSpPr/>
          <p:nvPr/>
        </p:nvSpPr>
        <p:spPr>
          <a:xfrm>
            <a:off x="6396989" y="5893142"/>
            <a:ext cx="2556887" cy="641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Procedimiento masivo /abreviado/ electrónico  </a:t>
            </a:r>
            <a:endParaRPr lang="es-CO" sz="2000" b="1" dirty="0">
              <a:solidFill>
                <a:schemeClr val="tx1"/>
              </a:solidFill>
              <a:latin typeface="Arial Narrow" panose="020B0606020202030204" pitchFamily="34" charset="0"/>
            </a:endParaRPr>
          </a:p>
        </p:txBody>
      </p:sp>
      <p:sp>
        <p:nvSpPr>
          <p:cNvPr id="3" name="Rectángulo 2"/>
          <p:cNvSpPr/>
          <p:nvPr/>
        </p:nvSpPr>
        <p:spPr>
          <a:xfrm>
            <a:off x="1860804" y="64423"/>
            <a:ext cx="4271939" cy="369332"/>
          </a:xfrm>
          <a:prstGeom prst="rect">
            <a:avLst/>
          </a:prstGeom>
        </p:spPr>
        <p:txBody>
          <a:bodyPr wrap="none">
            <a:spAutoFit/>
          </a:bodyPr>
          <a:lstStyle/>
          <a:p>
            <a:r>
              <a:rPr lang="es-CO" b="1" dirty="0">
                <a:latin typeface="Arial Narrow" panose="020B0606020202030204" pitchFamily="34" charset="0"/>
              </a:rPr>
              <a:t>REFORMA TRIBUTARIA LEY 1819 12/29/2016 </a:t>
            </a:r>
            <a:endParaRPr lang="es-CO" dirty="0"/>
          </a:p>
        </p:txBody>
      </p:sp>
    </p:spTree>
    <p:extLst>
      <p:ext uri="{BB962C8B-B14F-4D97-AF65-F5344CB8AC3E}">
        <p14:creationId xmlns:p14="http://schemas.microsoft.com/office/powerpoint/2010/main" val="30151824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11" name="Rectángulo redondeado 10"/>
          <p:cNvSpPr/>
          <p:nvPr/>
        </p:nvSpPr>
        <p:spPr>
          <a:xfrm>
            <a:off x="322208" y="1675786"/>
            <a:ext cx="5812208" cy="495305"/>
          </a:xfrm>
          <a:prstGeom prst="roundRect">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La Liquidación Provisional – L.P </a:t>
            </a:r>
          </a:p>
          <a:p>
            <a:pPr algn="ctr"/>
            <a:endParaRPr lang="es-CO" sz="2400" b="1" dirty="0" smtClean="0">
              <a:solidFill>
                <a:schemeClr val="bg1"/>
              </a:solidFill>
              <a:latin typeface="Arial Narrow" panose="020B0606020202030204" pitchFamily="34" charset="0"/>
            </a:endParaRPr>
          </a:p>
        </p:txBody>
      </p:sp>
      <p:sp>
        <p:nvSpPr>
          <p:cNvPr id="65" name="Rectángulo redondeado 64"/>
          <p:cNvSpPr/>
          <p:nvPr/>
        </p:nvSpPr>
        <p:spPr>
          <a:xfrm>
            <a:off x="1266153" y="3559420"/>
            <a:ext cx="3080764" cy="478008"/>
          </a:xfrm>
          <a:prstGeom prst="roundRect">
            <a:avLst/>
          </a:prstGeom>
          <a:noFill/>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Sanción - $2.000.000</a:t>
            </a:r>
          </a:p>
        </p:txBody>
      </p:sp>
      <p:sp>
        <p:nvSpPr>
          <p:cNvPr id="66" name="Rectángulo redondeado 65"/>
          <p:cNvSpPr/>
          <p:nvPr/>
        </p:nvSpPr>
        <p:spPr>
          <a:xfrm>
            <a:off x="4894528" y="3444286"/>
            <a:ext cx="1075197" cy="59314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latin typeface="Arial Narrow" panose="020B0606020202030204" pitchFamily="34" charset="0"/>
              </a:rPr>
              <a:t>Acepta </a:t>
            </a:r>
          </a:p>
        </p:txBody>
      </p:sp>
      <p:sp>
        <p:nvSpPr>
          <p:cNvPr id="67" name="Rectángulo redondeado 66"/>
          <p:cNvSpPr/>
          <p:nvPr/>
        </p:nvSpPr>
        <p:spPr>
          <a:xfrm>
            <a:off x="6965957" y="3444286"/>
            <a:ext cx="1812283" cy="503214"/>
          </a:xfrm>
          <a:prstGeom prst="roundRect">
            <a:avLst/>
          </a:prstGeom>
          <a:noFill/>
          <a:ln w="19050">
            <a:solidFill>
              <a:schemeClr val="tx1"/>
            </a:solid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Sanción - $1.200.000</a:t>
            </a:r>
          </a:p>
        </p:txBody>
      </p:sp>
      <p:sp>
        <p:nvSpPr>
          <p:cNvPr id="69" name="Rectángulo redondeado 68"/>
          <p:cNvSpPr/>
          <p:nvPr/>
        </p:nvSpPr>
        <p:spPr>
          <a:xfrm>
            <a:off x="8329955" y="4656405"/>
            <a:ext cx="2438848" cy="697231"/>
          </a:xfrm>
          <a:prstGeom prst="roundRect">
            <a:avLst/>
          </a:prstGeom>
          <a:noFill/>
          <a:ln w="19050">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Narrow" panose="020B0606020202030204" pitchFamily="34" charset="0"/>
              </a:rPr>
              <a:t>Esta reducción no aplica para todo tipo de falta – Art 764-3 del E.T</a:t>
            </a:r>
          </a:p>
        </p:txBody>
      </p:sp>
    </p:spTree>
    <p:extLst>
      <p:ext uri="{BB962C8B-B14F-4D97-AF65-F5344CB8AC3E}">
        <p14:creationId xmlns:p14="http://schemas.microsoft.com/office/powerpoint/2010/main" val="4123327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11" name="Rectángulo redondeado 10"/>
          <p:cNvSpPr/>
          <p:nvPr/>
        </p:nvSpPr>
        <p:spPr>
          <a:xfrm>
            <a:off x="322208" y="1684870"/>
            <a:ext cx="4393009" cy="692294"/>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EL SISTEMA DE FACTURACIÓN </a:t>
            </a:r>
          </a:p>
          <a:p>
            <a:pPr algn="ctr"/>
            <a:endParaRPr lang="es-CO" sz="2400" b="1" dirty="0" smtClean="0">
              <a:solidFill>
                <a:schemeClr val="bg1"/>
              </a:solidFill>
              <a:latin typeface="Arial Narrow" panose="020B0606020202030204" pitchFamily="34" charset="0"/>
            </a:endParaRPr>
          </a:p>
        </p:txBody>
      </p:sp>
      <p:sp>
        <p:nvSpPr>
          <p:cNvPr id="54" name="Rectángulo redondeado 53"/>
          <p:cNvSpPr/>
          <p:nvPr/>
        </p:nvSpPr>
        <p:spPr>
          <a:xfrm>
            <a:off x="9320269" y="1784663"/>
            <a:ext cx="2666074" cy="6922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600" b="1" dirty="0" smtClean="0">
              <a:solidFill>
                <a:schemeClr val="accent5">
                  <a:lumMod val="50000"/>
                </a:schemeClr>
              </a:solidFill>
              <a:latin typeface="Arial Narrow" panose="020B0606020202030204" pitchFamily="34" charset="0"/>
            </a:endParaRPr>
          </a:p>
          <a:p>
            <a:pPr algn="ctr"/>
            <a:r>
              <a:rPr lang="es-CO" sz="1600" b="1" dirty="0" smtClean="0">
                <a:solidFill>
                  <a:schemeClr val="accent5">
                    <a:lumMod val="50000"/>
                  </a:schemeClr>
                </a:solidFill>
                <a:latin typeface="Arial Narrow" panose="020B0606020202030204" pitchFamily="34" charset="0"/>
              </a:rPr>
              <a:t>Se redefine todo el sistema de FACTURACIÓN </a:t>
            </a:r>
          </a:p>
          <a:p>
            <a:endParaRPr lang="es-CO" sz="1600" b="1" dirty="0" smtClean="0">
              <a:solidFill>
                <a:schemeClr val="accent5">
                  <a:lumMod val="50000"/>
                </a:schemeClr>
              </a:solidFill>
              <a:latin typeface="Arial Narrow" panose="020B0606020202030204" pitchFamily="34" charset="0"/>
            </a:endParaRPr>
          </a:p>
        </p:txBody>
      </p:sp>
      <p:sp>
        <p:nvSpPr>
          <p:cNvPr id="55" name="Rectángulo redondeado 54"/>
          <p:cNvSpPr/>
          <p:nvPr/>
        </p:nvSpPr>
        <p:spPr>
          <a:xfrm>
            <a:off x="254269" y="2955758"/>
            <a:ext cx="2538470" cy="62875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bg1"/>
                </a:solidFill>
                <a:latin typeface="Arial Narrow" panose="020B0606020202030204" pitchFamily="34" charset="0"/>
              </a:rPr>
              <a:t>FACTURA ELECTRÓNICA</a:t>
            </a:r>
          </a:p>
        </p:txBody>
      </p:sp>
      <p:sp>
        <p:nvSpPr>
          <p:cNvPr id="56" name="Rectángulo 55"/>
          <p:cNvSpPr/>
          <p:nvPr/>
        </p:nvSpPr>
        <p:spPr>
          <a:xfrm>
            <a:off x="5205430" y="2606661"/>
            <a:ext cx="1647063" cy="874669"/>
          </a:xfrm>
          <a:prstGeom prst="rect">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2000" b="1" dirty="0" smtClean="0">
                <a:solidFill>
                  <a:schemeClr val="bg1"/>
                </a:solidFill>
                <a:effectLst/>
                <a:latin typeface="Arial Narrow" panose="020B0606020202030204" pitchFamily="34" charset="0"/>
                <a:ea typeface="Times New Roman" panose="02020603050405020304" pitchFamily="18" charset="0"/>
                <a:cs typeface="Calibri Light" panose="020F0302020204030204" pitchFamily="34" charset="0"/>
              </a:rPr>
              <a:t>Proveedor</a:t>
            </a:r>
          </a:p>
          <a:p>
            <a:pPr algn="ctr">
              <a:lnSpc>
                <a:spcPts val="1350"/>
              </a:lnSpc>
              <a:spcAft>
                <a:spcPts val="0"/>
              </a:spcAft>
            </a:pPr>
            <a:r>
              <a:rPr lang="es-CO" sz="2000" b="1" dirty="0" smtClean="0">
                <a:solidFill>
                  <a:schemeClr val="bg1"/>
                </a:solidFill>
                <a:effectLst/>
                <a:latin typeface="Arial Narrow" panose="020B0606020202030204" pitchFamily="34" charset="0"/>
                <a:ea typeface="Times New Roman" panose="02020603050405020304" pitchFamily="18" charset="0"/>
                <a:cs typeface="Calibri Light" panose="020F0302020204030204" pitchFamily="34" charset="0"/>
              </a:rPr>
              <a:t> </a:t>
            </a:r>
            <a:endParaRPr lang="es-CO" sz="2000" dirty="0">
              <a:solidFill>
                <a:schemeClr val="bg1"/>
              </a:solidFill>
              <a:effectLst/>
              <a:latin typeface="Times New Roman" panose="02020603050405020304" pitchFamily="18" charset="0"/>
              <a:ea typeface="Times New Roman" panose="02020603050405020304" pitchFamily="18" charset="0"/>
            </a:endParaRPr>
          </a:p>
          <a:p>
            <a:pPr algn="ctr">
              <a:lnSpc>
                <a:spcPts val="1350"/>
              </a:lnSpc>
              <a:spcAft>
                <a:spcPts val="0"/>
              </a:spcAft>
            </a:pPr>
            <a:r>
              <a:rPr lang="es-CO" sz="2000" b="1" dirty="0">
                <a:solidFill>
                  <a:schemeClr val="bg1"/>
                </a:solidFill>
                <a:effectLst/>
                <a:latin typeface="Arial Narrow" panose="020B0606020202030204" pitchFamily="34" charset="0"/>
                <a:ea typeface="Times New Roman" panose="02020603050405020304" pitchFamily="18" charset="0"/>
                <a:cs typeface="Calibri Light" panose="020F0302020204030204" pitchFamily="34" charset="0"/>
              </a:rPr>
              <a:t>Habilitado</a:t>
            </a:r>
            <a:endParaRPr lang="es-CO" sz="2000" dirty="0">
              <a:solidFill>
                <a:schemeClr val="bg1"/>
              </a:solidFill>
              <a:effectLst/>
              <a:latin typeface="Times New Roman" panose="02020603050405020304" pitchFamily="18" charset="0"/>
              <a:ea typeface="Times New Roman" panose="02020603050405020304" pitchFamily="18" charset="0"/>
            </a:endParaRPr>
          </a:p>
        </p:txBody>
      </p:sp>
      <p:sp>
        <p:nvSpPr>
          <p:cNvPr id="57" name="Rectángulo 56"/>
          <p:cNvSpPr/>
          <p:nvPr/>
        </p:nvSpPr>
        <p:spPr>
          <a:xfrm>
            <a:off x="2526624" y="3972052"/>
            <a:ext cx="1715868" cy="86956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2000" b="1" dirty="0" smtClean="0">
                <a:effectLst/>
                <a:latin typeface="Arial Narrow" panose="020B0606020202030204" pitchFamily="34" charset="0"/>
                <a:ea typeface="Times New Roman" panose="02020603050405020304" pitchFamily="18" charset="0"/>
                <a:cs typeface="Calibri" panose="020F0502020204030204" pitchFamily="34" charset="0"/>
              </a:rPr>
              <a:t>Empresa</a:t>
            </a:r>
          </a:p>
          <a:p>
            <a:pPr algn="ctr">
              <a:lnSpc>
                <a:spcPts val="1350"/>
              </a:lnSpc>
              <a:spcAft>
                <a:spcPts val="0"/>
              </a:spcAft>
            </a:pPr>
            <a:r>
              <a:rPr lang="es-CO" sz="2000" b="1" dirty="0" smtClean="0">
                <a:effectLst/>
                <a:latin typeface="Arial Narrow" panose="020B0606020202030204" pitchFamily="34" charset="0"/>
                <a:ea typeface="Times New Roman" panose="02020603050405020304" pitchFamily="18" charset="0"/>
                <a:cs typeface="Calibri" panose="020F0502020204030204" pitchFamily="34" charset="0"/>
              </a:rPr>
              <a:t> </a:t>
            </a:r>
          </a:p>
          <a:p>
            <a:pPr algn="ctr">
              <a:lnSpc>
                <a:spcPts val="1350"/>
              </a:lnSpc>
              <a:spcAft>
                <a:spcPts val="0"/>
              </a:spcAft>
            </a:pPr>
            <a:r>
              <a:rPr lang="es-CO" sz="2000" b="1" dirty="0" smtClean="0">
                <a:effectLst/>
                <a:latin typeface="Arial Narrow" panose="020B0606020202030204" pitchFamily="34" charset="0"/>
                <a:ea typeface="Times New Roman" panose="02020603050405020304" pitchFamily="18" charset="0"/>
                <a:cs typeface="Calibri" panose="020F0502020204030204" pitchFamily="34" charset="0"/>
              </a:rPr>
              <a:t>que </a:t>
            </a:r>
            <a:r>
              <a:rPr lang="es-CO" sz="2000" b="1" dirty="0">
                <a:effectLst/>
                <a:latin typeface="Arial Narrow" panose="020B0606020202030204" pitchFamily="34" charset="0"/>
                <a:ea typeface="Times New Roman" panose="02020603050405020304" pitchFamily="18" charset="0"/>
                <a:cs typeface="Calibri" panose="020F0502020204030204" pitchFamily="34" charset="0"/>
              </a:rPr>
              <a:t>factura </a:t>
            </a:r>
            <a:endParaRPr lang="es-CO" sz="2000" dirty="0">
              <a:effectLst/>
              <a:latin typeface="Times New Roman" panose="02020603050405020304" pitchFamily="18" charset="0"/>
              <a:ea typeface="Times New Roman" panose="02020603050405020304" pitchFamily="18" charset="0"/>
            </a:endParaRPr>
          </a:p>
        </p:txBody>
      </p:sp>
      <p:sp>
        <p:nvSpPr>
          <p:cNvPr id="58" name="Rectángulo 57"/>
          <p:cNvSpPr/>
          <p:nvPr/>
        </p:nvSpPr>
        <p:spPr>
          <a:xfrm>
            <a:off x="2587038" y="5722278"/>
            <a:ext cx="1715867" cy="744626"/>
          </a:xfrm>
          <a:prstGeom prst="rect">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2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Comprador </a:t>
            </a:r>
          </a:p>
        </p:txBody>
      </p:sp>
      <p:sp>
        <p:nvSpPr>
          <p:cNvPr id="59" name="Rectángulo 58"/>
          <p:cNvSpPr/>
          <p:nvPr/>
        </p:nvSpPr>
        <p:spPr>
          <a:xfrm>
            <a:off x="7501639" y="3974179"/>
            <a:ext cx="1619479" cy="842941"/>
          </a:xfrm>
          <a:prstGeom prst="rect">
            <a:avLst/>
          </a:prstGeom>
          <a:solidFill>
            <a:srgbClr val="00B05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2000" b="1" dirty="0">
                <a:solidFill>
                  <a:srgbClr val="FFFFFF"/>
                </a:solidFill>
                <a:effectLst/>
                <a:latin typeface="Arial" panose="020B0604020202020204" pitchFamily="34" charset="0"/>
                <a:ea typeface="Times New Roman" panose="02020603050405020304" pitchFamily="18" charset="0"/>
              </a:rPr>
              <a:t>DIAN</a:t>
            </a:r>
            <a:endParaRPr lang="es-CO" sz="2000" dirty="0">
              <a:effectLst/>
              <a:latin typeface="Times New Roman" panose="02020603050405020304" pitchFamily="18" charset="0"/>
              <a:ea typeface="Times New Roman" panose="02020603050405020304" pitchFamily="18" charset="0"/>
            </a:endParaRPr>
          </a:p>
          <a:p>
            <a:pPr algn="ctr">
              <a:lnSpc>
                <a:spcPts val="1350"/>
              </a:lnSpc>
              <a:spcAft>
                <a:spcPts val="0"/>
              </a:spcAft>
            </a:pPr>
            <a:r>
              <a:rPr lang="es-CO" sz="2000" b="1" dirty="0">
                <a:solidFill>
                  <a:srgbClr val="FFFFFF"/>
                </a:solidFill>
                <a:effectLst/>
                <a:latin typeface="Times New Roman" panose="02020603050405020304" pitchFamily="18"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60" name="Rectángulo 59"/>
          <p:cNvSpPr/>
          <p:nvPr/>
        </p:nvSpPr>
        <p:spPr>
          <a:xfrm>
            <a:off x="5194749" y="2347313"/>
            <a:ext cx="1611354" cy="193100"/>
          </a:xfrm>
          <a:prstGeom prst="rect">
            <a:avLst/>
          </a:prstGeom>
          <a:noFill/>
          <a:ln w="12700" cap="flat" cmpd="sng" algn="ctr">
            <a:solidFill>
              <a:schemeClr val="tx1"/>
            </a:soli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400" b="1" dirty="0">
                <a:effectLst/>
                <a:latin typeface="Arial Narrow" panose="020B0606020202030204" pitchFamily="34" charset="0"/>
                <a:ea typeface="Times New Roman" panose="02020603050405020304" pitchFamily="18" charset="0"/>
                <a:cs typeface="Calibri Light" panose="020F0302020204030204" pitchFamily="34" charset="0"/>
              </a:rPr>
              <a:t>VALIDA   FACTURA</a:t>
            </a:r>
            <a:endParaRPr lang="es-CO" sz="1400" dirty="0">
              <a:effectLst/>
              <a:latin typeface="Times New Roman" panose="02020603050405020304" pitchFamily="18" charset="0"/>
              <a:ea typeface="Times New Roman" panose="02020603050405020304" pitchFamily="18" charset="0"/>
            </a:endParaRPr>
          </a:p>
        </p:txBody>
      </p:sp>
      <p:sp>
        <p:nvSpPr>
          <p:cNvPr id="61" name="Rectángulo 60"/>
          <p:cNvSpPr/>
          <p:nvPr/>
        </p:nvSpPr>
        <p:spPr>
          <a:xfrm>
            <a:off x="3427404" y="3493068"/>
            <a:ext cx="2164085" cy="228914"/>
          </a:xfrm>
          <a:prstGeom prst="rect">
            <a:avLst/>
          </a:prstGeom>
          <a:no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400" b="1" dirty="0" smtClean="0">
                <a:solidFill>
                  <a:schemeClr val="tx1"/>
                </a:solidFill>
                <a:effectLst/>
                <a:latin typeface="Arial Narrow" panose="020B0606020202030204" pitchFamily="34" charset="0"/>
                <a:ea typeface="Times New Roman" panose="02020603050405020304" pitchFamily="18" charset="0"/>
                <a:cs typeface="Calibri Light" panose="020F0302020204030204" pitchFamily="34" charset="0"/>
              </a:rPr>
              <a:t>DEVUELVE   </a:t>
            </a:r>
            <a:r>
              <a:rPr lang="es-CO" sz="1400" b="1" dirty="0">
                <a:solidFill>
                  <a:schemeClr val="tx1"/>
                </a:solidFill>
                <a:effectLst/>
                <a:latin typeface="Arial Narrow" panose="020B0606020202030204" pitchFamily="34" charset="0"/>
                <a:ea typeface="Times New Roman" panose="02020603050405020304" pitchFamily="18" charset="0"/>
                <a:cs typeface="Calibri Light" panose="020F0302020204030204" pitchFamily="34" charset="0"/>
              </a:rPr>
              <a:t>FACTURA</a:t>
            </a:r>
            <a:endParaRPr lang="es-CO" sz="1400" dirty="0">
              <a:solidFill>
                <a:schemeClr val="tx1"/>
              </a:solidFill>
              <a:effectLst/>
              <a:latin typeface="Times New Roman" panose="02020603050405020304" pitchFamily="18" charset="0"/>
              <a:ea typeface="Times New Roman" panose="02020603050405020304" pitchFamily="18" charset="0"/>
            </a:endParaRPr>
          </a:p>
        </p:txBody>
      </p:sp>
      <p:sp>
        <p:nvSpPr>
          <p:cNvPr id="62" name="Rectángulo 61"/>
          <p:cNvSpPr/>
          <p:nvPr/>
        </p:nvSpPr>
        <p:spPr>
          <a:xfrm>
            <a:off x="5041140" y="4383593"/>
            <a:ext cx="2013433" cy="219744"/>
          </a:xfrm>
          <a:prstGeom prst="rect">
            <a:avLst/>
          </a:prstGeom>
          <a:noFill/>
          <a:ln w="12700" cap="flat" cmpd="sng" algn="ctr">
            <a:solidFill>
              <a:schemeClr val="tx1"/>
            </a:soli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400" b="1" dirty="0">
                <a:effectLst/>
                <a:latin typeface="Arial Narrow" panose="020B0606020202030204" pitchFamily="34" charset="0"/>
                <a:ea typeface="Times New Roman" panose="02020603050405020304" pitchFamily="18" charset="0"/>
                <a:cs typeface="Calibri Light" panose="020F0302020204030204" pitchFamily="34" charset="0"/>
              </a:rPr>
              <a:t>REMITE   FACTURA DIAN </a:t>
            </a:r>
            <a:endParaRPr lang="es-CO" sz="1400" dirty="0">
              <a:effectLst/>
              <a:latin typeface="Times New Roman" panose="02020603050405020304" pitchFamily="18" charset="0"/>
              <a:ea typeface="Times New Roman" panose="02020603050405020304" pitchFamily="18" charset="0"/>
            </a:endParaRPr>
          </a:p>
        </p:txBody>
      </p:sp>
      <p:sp>
        <p:nvSpPr>
          <p:cNvPr id="64" name="Rectángulo 63"/>
          <p:cNvSpPr/>
          <p:nvPr/>
        </p:nvSpPr>
        <p:spPr>
          <a:xfrm>
            <a:off x="7476521" y="3689212"/>
            <a:ext cx="1573638" cy="221772"/>
          </a:xfrm>
          <a:prstGeom prst="rect">
            <a:avLst/>
          </a:prstGeom>
          <a:noFill/>
          <a:ln w="12700" cap="flat" cmpd="sng" algn="ctr">
            <a:solidFill>
              <a:schemeClr val="tx1"/>
            </a:soli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400" b="1" dirty="0">
                <a:effectLst/>
                <a:latin typeface="Arial Narrow" panose="020B0606020202030204" pitchFamily="34" charset="0"/>
                <a:ea typeface="Times New Roman" panose="02020603050405020304" pitchFamily="18" charset="0"/>
                <a:cs typeface="Calibri Light" panose="020F0302020204030204" pitchFamily="34" charset="0"/>
              </a:rPr>
              <a:t>VALIDA   FACTURA</a:t>
            </a:r>
            <a:endParaRPr lang="es-CO" sz="1400" dirty="0">
              <a:effectLst/>
              <a:latin typeface="Times New Roman" panose="02020603050405020304" pitchFamily="18" charset="0"/>
              <a:ea typeface="Times New Roman" panose="02020603050405020304" pitchFamily="18" charset="0"/>
            </a:endParaRPr>
          </a:p>
        </p:txBody>
      </p:sp>
      <p:sp>
        <p:nvSpPr>
          <p:cNvPr id="65" name="Rectángulo 64"/>
          <p:cNvSpPr/>
          <p:nvPr/>
        </p:nvSpPr>
        <p:spPr>
          <a:xfrm>
            <a:off x="88134" y="3965418"/>
            <a:ext cx="1817782" cy="106393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b="1" dirty="0" smtClean="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Facturador </a:t>
            </a:r>
            <a:r>
              <a:rPr lang="es-CO" b="1" dirty="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Electrónico </a:t>
            </a:r>
            <a:endParaRPr lang="es-CO" b="1" dirty="0" smtClean="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ts val="1350"/>
              </a:lnSpc>
              <a:spcAft>
                <a:spcPts val="0"/>
              </a:spcAft>
            </a:pPr>
            <a:r>
              <a:rPr lang="es-CO" b="1" dirty="0" smtClean="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Indicado </a:t>
            </a:r>
            <a:r>
              <a:rPr lang="es-CO" b="1" dirty="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por </a:t>
            </a:r>
            <a:r>
              <a:rPr lang="es-CO" b="1" dirty="0" smtClean="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 </a:t>
            </a:r>
          </a:p>
          <a:p>
            <a:pPr algn="ctr">
              <a:lnSpc>
                <a:spcPts val="1350"/>
              </a:lnSpc>
              <a:spcAft>
                <a:spcPts val="0"/>
              </a:spcAft>
            </a:pPr>
            <a:r>
              <a:rPr lang="es-CO" b="1" dirty="0" smtClean="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El </a:t>
            </a:r>
            <a:r>
              <a:rPr lang="es-CO" b="1" dirty="0">
                <a:solidFill>
                  <a:schemeClr val="accent5">
                    <a:lumMod val="50000"/>
                  </a:schemeClr>
                </a:solidFill>
                <a:effectLst/>
                <a:latin typeface="Arial Narrow" panose="020B0606020202030204" pitchFamily="34" charset="0"/>
                <a:ea typeface="Calibri" panose="020F0502020204030204" pitchFamily="34" charset="0"/>
                <a:cs typeface="Times New Roman" panose="02020603050405020304" pitchFamily="18" charset="0"/>
              </a:rPr>
              <a:t>Gobierno Nacional </a:t>
            </a:r>
          </a:p>
        </p:txBody>
      </p:sp>
      <p:sp>
        <p:nvSpPr>
          <p:cNvPr id="66" name="Elipse 65"/>
          <p:cNvSpPr/>
          <p:nvPr/>
        </p:nvSpPr>
        <p:spPr>
          <a:xfrm>
            <a:off x="2005069" y="4218239"/>
            <a:ext cx="383661" cy="375794"/>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200" b="1" dirty="0" smtClean="0">
                <a:solidFill>
                  <a:schemeClr val="bg1"/>
                </a:solidFill>
                <a:effectLst/>
                <a:latin typeface="Arial Narrow" panose="020B0606020202030204" pitchFamily="34" charset="0"/>
                <a:ea typeface="Times New Roman" panose="02020603050405020304" pitchFamily="18" charset="0"/>
              </a:rPr>
              <a:t>1</a:t>
            </a:r>
            <a:endParaRPr lang="es-CO" sz="1200" b="1" dirty="0">
              <a:solidFill>
                <a:schemeClr val="bg1"/>
              </a:solidFill>
              <a:effectLst/>
              <a:latin typeface="Arial Narrow" panose="020B0606020202030204" pitchFamily="34" charset="0"/>
              <a:ea typeface="Times New Roman" panose="02020603050405020304" pitchFamily="18" charset="0"/>
            </a:endParaRPr>
          </a:p>
        </p:txBody>
      </p:sp>
      <p:cxnSp>
        <p:nvCxnSpPr>
          <p:cNvPr id="68" name="Conector recto 67"/>
          <p:cNvCxnSpPr/>
          <p:nvPr/>
        </p:nvCxnSpPr>
        <p:spPr>
          <a:xfrm>
            <a:off x="1860013" y="3832433"/>
            <a:ext cx="0" cy="1598882"/>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sp>
        <p:nvSpPr>
          <p:cNvPr id="69" name="Elipse 68"/>
          <p:cNvSpPr/>
          <p:nvPr/>
        </p:nvSpPr>
        <p:spPr>
          <a:xfrm>
            <a:off x="6288802" y="3907929"/>
            <a:ext cx="383661" cy="375794"/>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200" b="1" dirty="0" smtClean="0">
                <a:solidFill>
                  <a:schemeClr val="bg1"/>
                </a:solidFill>
                <a:effectLst/>
                <a:latin typeface="Arial Narrow" panose="020B0606020202030204" pitchFamily="34" charset="0"/>
                <a:ea typeface="Times New Roman" panose="02020603050405020304" pitchFamily="18" charset="0"/>
              </a:rPr>
              <a:t>2</a:t>
            </a:r>
            <a:endParaRPr lang="es-CO" sz="1200" b="1" dirty="0">
              <a:solidFill>
                <a:schemeClr val="bg1"/>
              </a:solidFill>
              <a:effectLst/>
              <a:latin typeface="Arial Narrow" panose="020B0606020202030204" pitchFamily="34" charset="0"/>
              <a:ea typeface="Times New Roman" panose="02020603050405020304" pitchFamily="18" charset="0"/>
            </a:endParaRPr>
          </a:p>
        </p:txBody>
      </p:sp>
      <p:sp>
        <p:nvSpPr>
          <p:cNvPr id="70" name="Elipse 69"/>
          <p:cNvSpPr/>
          <p:nvPr/>
        </p:nvSpPr>
        <p:spPr>
          <a:xfrm>
            <a:off x="4061554" y="2958644"/>
            <a:ext cx="383661" cy="375794"/>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200" b="1" dirty="0">
                <a:solidFill>
                  <a:schemeClr val="bg1"/>
                </a:solidFill>
                <a:latin typeface="Arial Narrow" panose="020B0606020202030204" pitchFamily="34" charset="0"/>
                <a:ea typeface="Times New Roman" panose="02020603050405020304" pitchFamily="18" charset="0"/>
              </a:rPr>
              <a:t>3</a:t>
            </a:r>
            <a:endParaRPr lang="es-CO" sz="1200" b="1" dirty="0">
              <a:solidFill>
                <a:schemeClr val="bg1"/>
              </a:solidFill>
              <a:effectLst/>
              <a:latin typeface="Arial Narrow" panose="020B0606020202030204" pitchFamily="34" charset="0"/>
              <a:ea typeface="Times New Roman" panose="02020603050405020304" pitchFamily="18" charset="0"/>
            </a:endParaRPr>
          </a:p>
        </p:txBody>
      </p:sp>
      <p:sp>
        <p:nvSpPr>
          <p:cNvPr id="71" name="Elipse 70"/>
          <p:cNvSpPr/>
          <p:nvPr/>
        </p:nvSpPr>
        <p:spPr>
          <a:xfrm>
            <a:off x="2871730" y="5217106"/>
            <a:ext cx="383661" cy="375794"/>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200" b="1" dirty="0">
                <a:solidFill>
                  <a:schemeClr val="bg1"/>
                </a:solidFill>
                <a:latin typeface="Arial Narrow" panose="020B0606020202030204" pitchFamily="34" charset="0"/>
                <a:ea typeface="Times New Roman" panose="02020603050405020304" pitchFamily="18" charset="0"/>
              </a:rPr>
              <a:t>4</a:t>
            </a:r>
            <a:endParaRPr lang="es-CO" sz="1200" b="1" dirty="0">
              <a:solidFill>
                <a:schemeClr val="bg1"/>
              </a:solidFill>
              <a:effectLst/>
              <a:latin typeface="Arial Narrow" panose="020B0606020202030204" pitchFamily="34" charset="0"/>
              <a:ea typeface="Times New Roman" panose="02020603050405020304" pitchFamily="18" charset="0"/>
            </a:endParaRPr>
          </a:p>
        </p:txBody>
      </p:sp>
      <p:sp>
        <p:nvSpPr>
          <p:cNvPr id="72" name="Elipse 71"/>
          <p:cNvSpPr/>
          <p:nvPr/>
        </p:nvSpPr>
        <p:spPr>
          <a:xfrm>
            <a:off x="8214913" y="4919642"/>
            <a:ext cx="383661" cy="375794"/>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200" b="1" dirty="0" smtClean="0">
                <a:solidFill>
                  <a:schemeClr val="bg1"/>
                </a:solidFill>
                <a:effectLst/>
                <a:latin typeface="Arial Narrow" panose="020B0606020202030204" pitchFamily="34" charset="0"/>
                <a:ea typeface="Times New Roman" panose="02020603050405020304" pitchFamily="18" charset="0"/>
              </a:rPr>
              <a:t>5</a:t>
            </a:r>
            <a:endParaRPr lang="es-CO" sz="1200" b="1" dirty="0">
              <a:solidFill>
                <a:schemeClr val="bg1"/>
              </a:solidFill>
              <a:effectLst/>
              <a:latin typeface="Arial Narrow" panose="020B0606020202030204" pitchFamily="34" charset="0"/>
              <a:ea typeface="Times New Roman" panose="02020603050405020304" pitchFamily="18" charset="0"/>
            </a:endParaRPr>
          </a:p>
        </p:txBody>
      </p:sp>
      <p:cxnSp>
        <p:nvCxnSpPr>
          <p:cNvPr id="74" name="Conector recto de flecha 73"/>
          <p:cNvCxnSpPr/>
          <p:nvPr/>
        </p:nvCxnSpPr>
        <p:spPr>
          <a:xfrm flipV="1">
            <a:off x="5078777" y="1940554"/>
            <a:ext cx="4034441" cy="3096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p:cNvCxnSpPr/>
          <p:nvPr/>
        </p:nvCxnSpPr>
        <p:spPr>
          <a:xfrm>
            <a:off x="3415229" y="5029351"/>
            <a:ext cx="0" cy="4019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angular 77"/>
          <p:cNvCxnSpPr/>
          <p:nvPr/>
        </p:nvCxnSpPr>
        <p:spPr>
          <a:xfrm rot="16200000" flipH="1">
            <a:off x="6899878" y="2658804"/>
            <a:ext cx="935001" cy="850955"/>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flipV="1">
            <a:off x="4492028" y="4367894"/>
            <a:ext cx="2823174" cy="11605"/>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p:cNvCxnSpPr/>
          <p:nvPr/>
        </p:nvCxnSpPr>
        <p:spPr>
          <a:xfrm flipH="1" flipV="1">
            <a:off x="5993176" y="3689212"/>
            <a:ext cx="11017" cy="678682"/>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Conector angular 90"/>
          <p:cNvCxnSpPr/>
          <p:nvPr/>
        </p:nvCxnSpPr>
        <p:spPr>
          <a:xfrm rot="10800000" flipV="1">
            <a:off x="4335957" y="3260997"/>
            <a:ext cx="742820" cy="73669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ector angular 93"/>
          <p:cNvCxnSpPr/>
          <p:nvPr/>
        </p:nvCxnSpPr>
        <p:spPr>
          <a:xfrm rot="10800000">
            <a:off x="4715219" y="3689213"/>
            <a:ext cx="2817696" cy="218717"/>
          </a:xfrm>
          <a:prstGeom prst="bentConnector3">
            <a:avLst/>
          </a:prstGeom>
          <a:ln>
            <a:solidFill>
              <a:srgbClr val="C0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95" name="Rectángulo 94"/>
          <p:cNvSpPr/>
          <p:nvPr/>
        </p:nvSpPr>
        <p:spPr>
          <a:xfrm>
            <a:off x="7088924" y="5383973"/>
            <a:ext cx="2110157" cy="241649"/>
          </a:xfrm>
          <a:prstGeom prst="rect">
            <a:avLst/>
          </a:prstGeom>
          <a:noFill/>
          <a:ln w="12700" cap="flat" cmpd="sng" algn="ctr">
            <a:solidFill>
              <a:schemeClr val="tx1"/>
            </a:soli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400" b="1" dirty="0" smtClean="0">
                <a:effectLst/>
                <a:latin typeface="Arial Narrow" panose="020B0606020202030204" pitchFamily="34" charset="0"/>
                <a:ea typeface="Times New Roman" panose="02020603050405020304" pitchFamily="18" charset="0"/>
                <a:cs typeface="Calibri Light" panose="020F0302020204030204" pitchFamily="34" charset="0"/>
              </a:rPr>
              <a:t>CONTROL CONCURRENTE </a:t>
            </a:r>
            <a:endParaRPr lang="es-CO" sz="1400" dirty="0">
              <a:effectLst/>
              <a:latin typeface="Times New Roman" panose="02020603050405020304" pitchFamily="18" charset="0"/>
              <a:ea typeface="Times New Roman" panose="02020603050405020304" pitchFamily="18" charset="0"/>
            </a:endParaRPr>
          </a:p>
        </p:txBody>
      </p:sp>
      <p:sp>
        <p:nvSpPr>
          <p:cNvPr id="100" name="Rectángulo redondeado 99"/>
          <p:cNvSpPr/>
          <p:nvPr/>
        </p:nvSpPr>
        <p:spPr>
          <a:xfrm>
            <a:off x="9667262" y="2719260"/>
            <a:ext cx="2350304" cy="3560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400" b="1" dirty="0" smtClean="0">
              <a:solidFill>
                <a:schemeClr val="accent5">
                  <a:lumMod val="50000"/>
                </a:schemeClr>
              </a:solidFill>
              <a:latin typeface="Arial Narrow" panose="020B0606020202030204" pitchFamily="34" charset="0"/>
            </a:endParaRPr>
          </a:p>
        </p:txBody>
      </p:sp>
      <p:cxnSp>
        <p:nvCxnSpPr>
          <p:cNvPr id="102" name="Conector recto 101"/>
          <p:cNvCxnSpPr/>
          <p:nvPr/>
        </p:nvCxnSpPr>
        <p:spPr>
          <a:xfrm>
            <a:off x="9265184" y="2347312"/>
            <a:ext cx="44067" cy="40094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4" name="Rectángulo redondeado 103"/>
          <p:cNvSpPr/>
          <p:nvPr/>
        </p:nvSpPr>
        <p:spPr>
          <a:xfrm>
            <a:off x="9511316" y="2606661"/>
            <a:ext cx="1164028" cy="65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accent5">
                    <a:lumMod val="50000"/>
                  </a:schemeClr>
                </a:solidFill>
              </a:rPr>
              <a:t>Factura de Venta </a:t>
            </a:r>
            <a:endParaRPr lang="es-CO" sz="1600" b="1" dirty="0">
              <a:solidFill>
                <a:schemeClr val="accent5">
                  <a:lumMod val="50000"/>
                </a:schemeClr>
              </a:solidFill>
            </a:endParaRPr>
          </a:p>
        </p:txBody>
      </p:sp>
      <p:sp>
        <p:nvSpPr>
          <p:cNvPr id="105" name="Rectángulo redondeado 104"/>
          <p:cNvSpPr/>
          <p:nvPr/>
        </p:nvSpPr>
        <p:spPr>
          <a:xfrm>
            <a:off x="10763473" y="2604823"/>
            <a:ext cx="1270703" cy="6561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accent5">
                    <a:lumMod val="50000"/>
                  </a:schemeClr>
                </a:solidFill>
              </a:rPr>
              <a:t>Documento Equivalente  </a:t>
            </a:r>
            <a:endParaRPr lang="es-CO" sz="1600" b="1" dirty="0">
              <a:solidFill>
                <a:schemeClr val="accent5">
                  <a:lumMod val="50000"/>
                </a:schemeClr>
              </a:solidFill>
            </a:endParaRPr>
          </a:p>
        </p:txBody>
      </p:sp>
      <p:graphicFrame>
        <p:nvGraphicFramePr>
          <p:cNvPr id="106" name="Diagrama 105"/>
          <p:cNvGraphicFramePr/>
          <p:nvPr>
            <p:extLst/>
          </p:nvPr>
        </p:nvGraphicFramePr>
        <p:xfrm>
          <a:off x="9425023" y="3334438"/>
          <a:ext cx="2669665" cy="3283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e 2"/>
          <p:cNvSpPr/>
          <p:nvPr/>
        </p:nvSpPr>
        <p:spPr>
          <a:xfrm>
            <a:off x="9524277" y="2463685"/>
            <a:ext cx="1161140" cy="844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 name="Elipse 36"/>
          <p:cNvSpPr/>
          <p:nvPr/>
        </p:nvSpPr>
        <p:spPr>
          <a:xfrm>
            <a:off x="10877409" y="2468036"/>
            <a:ext cx="1066397" cy="844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Elipse 4"/>
          <p:cNvSpPr/>
          <p:nvPr/>
        </p:nvSpPr>
        <p:spPr>
          <a:xfrm>
            <a:off x="9398233" y="1730345"/>
            <a:ext cx="2545573" cy="6610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10" name="Conector recto de flecha 9"/>
          <p:cNvCxnSpPr/>
          <p:nvPr/>
        </p:nvCxnSpPr>
        <p:spPr>
          <a:xfrm>
            <a:off x="1860013" y="2476957"/>
            <a:ext cx="0" cy="26594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182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                                                                    ZOMAC  </a:t>
            </a:r>
            <a:endParaRPr lang="es-CO" sz="2000" b="1" dirty="0">
              <a:latin typeface="Arial Narrow" panose="020B0606020202030204" pitchFamily="34" charset="0"/>
            </a:endParaRPr>
          </a:p>
        </p:txBody>
      </p:sp>
      <p:sp>
        <p:nvSpPr>
          <p:cNvPr id="11" name="Rectángulo redondeado 10"/>
          <p:cNvSpPr/>
          <p:nvPr/>
        </p:nvSpPr>
        <p:spPr>
          <a:xfrm>
            <a:off x="217283" y="1750412"/>
            <a:ext cx="8130012" cy="635737"/>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solidFill>
                  <a:schemeClr val="bg1"/>
                </a:solidFill>
                <a:latin typeface="Arial Narrow" panose="020B0606020202030204" pitchFamily="34" charset="0"/>
              </a:rPr>
              <a:t>ZONAS </a:t>
            </a:r>
            <a:r>
              <a:rPr lang="es-CO" sz="2200" b="1" dirty="0">
                <a:solidFill>
                  <a:schemeClr val="bg1"/>
                </a:solidFill>
                <a:latin typeface="Arial Narrow" panose="020B0606020202030204" pitchFamily="34" charset="0"/>
              </a:rPr>
              <a:t>MÁS AFECTADAS POR </a:t>
            </a:r>
            <a:r>
              <a:rPr lang="es-CO" sz="2200" b="1" dirty="0" smtClean="0">
                <a:solidFill>
                  <a:schemeClr val="bg1"/>
                </a:solidFill>
                <a:latin typeface="Arial Narrow" panose="020B0606020202030204" pitchFamily="34" charset="0"/>
              </a:rPr>
              <a:t>EL </a:t>
            </a:r>
            <a:r>
              <a:rPr lang="es-CO" sz="2200" b="1" dirty="0">
                <a:solidFill>
                  <a:schemeClr val="bg1"/>
                </a:solidFill>
                <a:latin typeface="Arial Narrow" panose="020B0606020202030204" pitchFamily="34" charset="0"/>
              </a:rPr>
              <a:t>CONFLICTO ARMADO </a:t>
            </a:r>
            <a:r>
              <a:rPr lang="es-CO" sz="2200" b="1" dirty="0" smtClean="0">
                <a:solidFill>
                  <a:schemeClr val="bg1"/>
                </a:solidFill>
                <a:latin typeface="Arial Narrow" panose="020B0606020202030204" pitchFamily="34" charset="0"/>
              </a:rPr>
              <a:t>- ZOMAC</a:t>
            </a:r>
            <a:endParaRPr lang="es-CO" sz="2200" b="1" dirty="0">
              <a:solidFill>
                <a:schemeClr val="bg1"/>
              </a:solidFill>
              <a:latin typeface="Arial Narrow" panose="020B0606020202030204" pitchFamily="34" charset="0"/>
            </a:endParaRPr>
          </a:p>
        </p:txBody>
      </p:sp>
      <p:sp>
        <p:nvSpPr>
          <p:cNvPr id="5" name="Rectángulo redondeado 4"/>
          <p:cNvSpPr/>
          <p:nvPr/>
        </p:nvSpPr>
        <p:spPr>
          <a:xfrm>
            <a:off x="9652010" y="1959429"/>
            <a:ext cx="1943492" cy="1419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solidFill>
                  <a:srgbClr val="002060"/>
                </a:solidFill>
                <a:latin typeface="Arial Narrow" panose="020B0606020202030204" pitchFamily="34" charset="0"/>
              </a:rPr>
              <a:t>F</a:t>
            </a:r>
            <a:r>
              <a:rPr lang="es-CO" b="1" dirty="0" smtClean="0">
                <a:solidFill>
                  <a:srgbClr val="002060"/>
                </a:solidFill>
                <a:latin typeface="Arial Narrow" panose="020B0606020202030204" pitchFamily="34" charset="0"/>
              </a:rPr>
              <a:t>omentar el </a:t>
            </a:r>
            <a:r>
              <a:rPr lang="es-CO" b="1" dirty="0">
                <a:solidFill>
                  <a:srgbClr val="002060"/>
                </a:solidFill>
                <a:latin typeface="Arial Narrow" panose="020B0606020202030204" pitchFamily="34" charset="0"/>
              </a:rPr>
              <a:t>desarrollo </a:t>
            </a:r>
            <a:r>
              <a:rPr lang="es-CO" b="1" dirty="0" smtClean="0">
                <a:solidFill>
                  <a:srgbClr val="002060"/>
                </a:solidFill>
                <a:latin typeface="Arial Narrow" panose="020B0606020202030204" pitchFamily="34" charset="0"/>
              </a:rPr>
              <a:t>económico-social y  </a:t>
            </a:r>
            <a:r>
              <a:rPr lang="es-CO" b="1" dirty="0">
                <a:solidFill>
                  <a:srgbClr val="002060"/>
                </a:solidFill>
                <a:latin typeface="Arial Narrow" panose="020B0606020202030204" pitchFamily="34" charset="0"/>
              </a:rPr>
              <a:t>el empleo </a:t>
            </a:r>
          </a:p>
        </p:txBody>
      </p:sp>
      <p:sp>
        <p:nvSpPr>
          <p:cNvPr id="12" name="Rectángulo redondeado 11"/>
          <p:cNvSpPr/>
          <p:nvPr/>
        </p:nvSpPr>
        <p:spPr>
          <a:xfrm>
            <a:off x="48441" y="3424647"/>
            <a:ext cx="4639763" cy="2827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b="1" dirty="0" smtClean="0">
                <a:solidFill>
                  <a:srgbClr val="C00000"/>
                </a:solidFill>
                <a:latin typeface="Arial Narrow" panose="020B0606020202030204" pitchFamily="34" charset="0"/>
              </a:rPr>
              <a:t>Instrumento que genera Beneficios</a:t>
            </a:r>
          </a:p>
          <a:p>
            <a:endParaRPr lang="es-CO" sz="1600" dirty="0" smtClean="0">
              <a:solidFill>
                <a:schemeClr val="tx1"/>
              </a:solidFill>
              <a:latin typeface="Arial Narrow" panose="020B0606020202030204" pitchFamily="34" charset="0"/>
            </a:endParaRPr>
          </a:p>
          <a:p>
            <a:pPr marL="285750" indent="-2857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Micro, pequeñas, medianas y grandes – nuevas empresas</a:t>
            </a:r>
          </a:p>
          <a:p>
            <a:pPr marL="285750" indent="-2857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Requisitos inversión y empleo </a:t>
            </a:r>
          </a:p>
          <a:p>
            <a:pPr marL="285750" indent="-2857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Tarifas RENTA  0% - hasta el 75% </a:t>
            </a:r>
          </a:p>
          <a:p>
            <a:pPr marL="285750" indent="-2857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El beneficio aplica desde el año 2017 - 2022</a:t>
            </a:r>
          </a:p>
          <a:p>
            <a:pPr marL="285750" indent="-285750">
              <a:buClr>
                <a:srgbClr val="C00000"/>
              </a:buClr>
              <a:buFont typeface="Wingdings" panose="05000000000000000000" pitchFamily="2" charset="2"/>
              <a:buChar char="ü"/>
            </a:pPr>
            <a:r>
              <a:rPr lang="es-CO" sz="1600" b="1" dirty="0" smtClean="0">
                <a:solidFill>
                  <a:schemeClr val="tx1"/>
                </a:solidFill>
                <a:latin typeface="Arial Narrow" panose="020B0606020202030204" pitchFamily="34" charset="0"/>
              </a:rPr>
              <a:t>Obras por impuestos  </a:t>
            </a:r>
          </a:p>
          <a:p>
            <a:endParaRPr lang="es-CO" sz="1400" dirty="0" smtClean="0">
              <a:solidFill>
                <a:schemeClr val="tx1"/>
              </a:solidFill>
              <a:latin typeface="Arial Narrow" panose="020B0606020202030204" pitchFamily="34" charset="0"/>
            </a:endParaRPr>
          </a:p>
          <a:p>
            <a:endParaRPr lang="es-CO" sz="1600" dirty="0" smtClean="0">
              <a:solidFill>
                <a:schemeClr val="tx1"/>
              </a:solidFill>
              <a:latin typeface="Arial Narrow" panose="020B0606020202030204" pitchFamily="34" charset="0"/>
            </a:endParaRPr>
          </a:p>
          <a:p>
            <a:r>
              <a:rPr lang="es-CO" sz="1600" dirty="0" smtClean="0">
                <a:solidFill>
                  <a:schemeClr val="tx1"/>
                </a:solidFill>
                <a:latin typeface="Arial Narrow" panose="020B0606020202030204" pitchFamily="34" charset="0"/>
              </a:rPr>
              <a:t> </a:t>
            </a:r>
            <a:endParaRPr lang="es-CO" sz="1600" dirty="0">
              <a:solidFill>
                <a:schemeClr val="tx1"/>
              </a:solidFill>
              <a:latin typeface="Arial Narrow" panose="020B0606020202030204" pitchFamily="34" charset="0"/>
            </a:endParaRPr>
          </a:p>
        </p:txBody>
      </p:sp>
      <p:graphicFrame>
        <p:nvGraphicFramePr>
          <p:cNvPr id="9" name="Tabla 8"/>
          <p:cNvGraphicFramePr>
            <a:graphicFrameLocks noGrp="1"/>
          </p:cNvGraphicFramePr>
          <p:nvPr>
            <p:extLst/>
          </p:nvPr>
        </p:nvGraphicFramePr>
        <p:xfrm>
          <a:off x="9234363" y="3716633"/>
          <a:ext cx="2609293" cy="1996440"/>
        </p:xfrm>
        <a:graphic>
          <a:graphicData uri="http://schemas.openxmlformats.org/drawingml/2006/table">
            <a:tbl>
              <a:tblPr>
                <a:tableStyleId>{8EC20E35-A176-4012-BC5E-935CFFF8708E}</a:tableStyleId>
              </a:tblPr>
              <a:tblGrid>
                <a:gridCol w="1410448">
                  <a:extLst>
                    <a:ext uri="{9D8B030D-6E8A-4147-A177-3AD203B41FA5}">
                      <a16:colId xmlns:a16="http://schemas.microsoft.com/office/drawing/2014/main" val="20000"/>
                    </a:ext>
                  </a:extLst>
                </a:gridCol>
                <a:gridCol w="1198845">
                  <a:extLst>
                    <a:ext uri="{9D8B030D-6E8A-4147-A177-3AD203B41FA5}">
                      <a16:colId xmlns:a16="http://schemas.microsoft.com/office/drawing/2014/main" val="20001"/>
                    </a:ext>
                  </a:extLst>
                </a:gridCol>
              </a:tblGrid>
              <a:tr h="190500">
                <a:tc gridSpan="2">
                  <a:txBody>
                    <a:bodyPr/>
                    <a:lstStyle/>
                    <a:p>
                      <a:pPr algn="ctr" fontAlgn="b"/>
                      <a:r>
                        <a:rPr lang="es-CO" sz="1400" b="1" u="none" strike="noStrike" dirty="0">
                          <a:solidFill>
                            <a:srgbClr val="C00000"/>
                          </a:solidFill>
                          <a:effectLst/>
                          <a:latin typeface="Arial Narrow" panose="020B0606020202030204" pitchFamily="34" charset="0"/>
                        </a:rPr>
                        <a:t>TARIFA RENTA </a:t>
                      </a:r>
                      <a:endParaRPr lang="es-CO" sz="1400" b="1" i="0" u="none" strike="noStrike" dirty="0">
                        <a:solidFill>
                          <a:srgbClr val="C00000"/>
                        </a:solidFill>
                        <a:effectLst/>
                        <a:latin typeface="Arial Narrow" panose="020B0606020202030204" pitchFamily="34" charset="0"/>
                      </a:endParaRPr>
                    </a:p>
                  </a:txBody>
                  <a:tcPr marL="9525" marR="9525" marT="9525" marB="0" anchor="b"/>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400" b="1" u="none" strike="noStrike" dirty="0">
                          <a:effectLst/>
                          <a:latin typeface="Arial Narrow" panose="020B0606020202030204" pitchFamily="34" charset="0"/>
                        </a:rPr>
                        <a:t>Micro / Pequeñas </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b="1" u="none" strike="noStrike" dirty="0" smtClean="0">
                          <a:effectLst/>
                          <a:latin typeface="Arial Narrow" panose="020B0606020202030204" pitchFamily="34" charset="0"/>
                        </a:rPr>
                        <a:t>%  </a:t>
                      </a:r>
                      <a:r>
                        <a:rPr lang="es-CO" sz="1400" b="1" u="none" strike="noStrike" dirty="0">
                          <a:effectLst/>
                          <a:latin typeface="Arial Narrow" panose="020B0606020202030204" pitchFamily="34" charset="0"/>
                        </a:rPr>
                        <a:t>Tarifa General</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400" u="none" strike="noStrike" dirty="0">
                          <a:effectLst/>
                          <a:latin typeface="Arial Narrow" panose="020B0606020202030204" pitchFamily="34" charset="0"/>
                        </a:rPr>
                        <a:t>2017 al 2021</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0%</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CO" sz="1400" u="none" strike="noStrike" dirty="0">
                          <a:effectLst/>
                          <a:latin typeface="Arial Narrow" panose="020B0606020202030204" pitchFamily="34" charset="0"/>
                        </a:rPr>
                        <a:t>2022 al 2024</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25%</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CO" sz="1400" u="none" strike="noStrike" dirty="0">
                          <a:effectLst/>
                          <a:latin typeface="Arial Narrow" panose="020B0606020202030204" pitchFamily="34" charset="0"/>
                        </a:rPr>
                        <a:t>2025 al 2027 </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50%</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s-CO" sz="1400" b="1" u="none" strike="noStrike" dirty="0">
                          <a:effectLst/>
                          <a:latin typeface="Arial Narrow" panose="020B0606020202030204" pitchFamily="34" charset="0"/>
                        </a:rPr>
                        <a:t>Mediana / Grande </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 </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s-CO" sz="1400" u="none" strike="noStrike" dirty="0">
                          <a:effectLst/>
                          <a:latin typeface="Arial Narrow" panose="020B0606020202030204" pitchFamily="34" charset="0"/>
                        </a:rPr>
                        <a:t>2017 al 2021</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50%</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s-CO" sz="1400" u="none" strike="noStrike" dirty="0">
                          <a:effectLst/>
                          <a:latin typeface="Arial Narrow" panose="020B0606020202030204" pitchFamily="34" charset="0"/>
                        </a:rPr>
                        <a:t>2022 al 2027</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u="none" strike="noStrike" dirty="0">
                          <a:effectLst/>
                          <a:latin typeface="Arial Narrow" panose="020B0606020202030204" pitchFamily="34" charset="0"/>
                        </a:rPr>
                        <a:t>75%</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10" name="Tabla 9"/>
          <p:cNvGraphicFramePr>
            <a:graphicFrameLocks noGrp="1"/>
          </p:cNvGraphicFramePr>
          <p:nvPr>
            <p:extLst/>
          </p:nvPr>
        </p:nvGraphicFramePr>
        <p:xfrm>
          <a:off x="4926330" y="4349778"/>
          <a:ext cx="4087040" cy="1114425"/>
        </p:xfrm>
        <a:graphic>
          <a:graphicData uri="http://schemas.openxmlformats.org/drawingml/2006/table">
            <a:tbl>
              <a:tblPr>
                <a:tableStyleId>{8EC20E35-A176-4012-BC5E-935CFFF8708E}</a:tableStyleId>
              </a:tblPr>
              <a:tblGrid>
                <a:gridCol w="1028700">
                  <a:extLst>
                    <a:ext uri="{9D8B030D-6E8A-4147-A177-3AD203B41FA5}">
                      <a16:colId xmlns:a16="http://schemas.microsoft.com/office/drawing/2014/main" val="20000"/>
                    </a:ext>
                  </a:extLst>
                </a:gridCol>
                <a:gridCol w="1211580">
                  <a:extLst>
                    <a:ext uri="{9D8B030D-6E8A-4147-A177-3AD203B41FA5}">
                      <a16:colId xmlns:a16="http://schemas.microsoft.com/office/drawing/2014/main" val="20001"/>
                    </a:ext>
                  </a:extLst>
                </a:gridCol>
                <a:gridCol w="1846760">
                  <a:extLst>
                    <a:ext uri="{9D8B030D-6E8A-4147-A177-3AD203B41FA5}">
                      <a16:colId xmlns:a16="http://schemas.microsoft.com/office/drawing/2014/main" val="20002"/>
                    </a:ext>
                  </a:extLst>
                </a:gridCol>
              </a:tblGrid>
              <a:tr h="190500">
                <a:tc>
                  <a:txBody>
                    <a:bodyPr/>
                    <a:lstStyle/>
                    <a:p>
                      <a:pPr algn="ctr" fontAlgn="b"/>
                      <a:r>
                        <a:rPr lang="es-CO" sz="1400" b="1" u="none" strike="noStrike" dirty="0">
                          <a:effectLst/>
                        </a:rPr>
                        <a:t>Tamaño </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b="1" u="none" strike="noStrike" dirty="0" smtClean="0">
                          <a:effectLst/>
                        </a:rPr>
                        <a:t>SMLMV</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1400" b="1" u="none" strike="noStrike" dirty="0">
                          <a:effectLst/>
                        </a:rPr>
                        <a:t>Activos Totales </a:t>
                      </a:r>
                      <a:endParaRPr lang="es-CO"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CO" sz="1400" b="1" u="none" strike="noStrike" dirty="0">
                          <a:effectLst/>
                        </a:rPr>
                        <a:t>Micro</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&lt;</a:t>
                      </a:r>
                      <a:r>
                        <a:rPr lang="es-CO" sz="1400" b="0" u="none" strike="noStrike" dirty="0" smtClean="0">
                          <a:effectLst/>
                        </a:rPr>
                        <a:t>501</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 </a:t>
                      </a:r>
                      <a:r>
                        <a:rPr lang="es-CO" sz="1400" b="0" u="none" strike="noStrike" dirty="0" smtClean="0">
                          <a:effectLst/>
                        </a:rPr>
                        <a:t>$       369.596.217</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400" b="1" u="none" strike="noStrike" dirty="0">
                          <a:effectLst/>
                        </a:rPr>
                        <a:t>Pequeña </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&gt;500 &lt;5001</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 $    </a:t>
                      </a:r>
                      <a:r>
                        <a:rPr lang="es-CO" sz="1400" b="0" u="none" strike="noStrike" dirty="0" smtClean="0">
                          <a:effectLst/>
                        </a:rPr>
                        <a:t>3.689.322.717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CO" sz="1400" b="1" u="none" strike="noStrike" dirty="0">
                          <a:effectLst/>
                        </a:rPr>
                        <a:t>Mediana</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&gt;5001 &lt;15.000</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 $  </a:t>
                      </a:r>
                      <a:r>
                        <a:rPr lang="es-CO" sz="1400" b="0" u="none" strike="noStrike" dirty="0" smtClean="0">
                          <a:effectLst/>
                        </a:rPr>
                        <a:t>11.065.755.000 </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CO" sz="1400" b="1" u="none" strike="noStrike" dirty="0">
                          <a:effectLst/>
                        </a:rPr>
                        <a:t>Grande </a:t>
                      </a:r>
                      <a:endParaRPr lang="es-CO" sz="14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&gt;15.000 </a:t>
                      </a:r>
                      <a:endParaRPr lang="es-CO"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400" b="0" u="none" strike="noStrike" dirty="0">
                          <a:effectLst/>
                        </a:rPr>
                        <a:t>SMLMV $737.717</a:t>
                      </a:r>
                      <a:endParaRPr lang="es-CO"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cxnSp>
        <p:nvCxnSpPr>
          <p:cNvPr id="14" name="Conector angular 13"/>
          <p:cNvCxnSpPr/>
          <p:nvPr/>
        </p:nvCxnSpPr>
        <p:spPr>
          <a:xfrm>
            <a:off x="8519308" y="2145674"/>
            <a:ext cx="666072" cy="605533"/>
          </a:xfrm>
          <a:prstGeom prst="bentConnector3">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Cerrar llave 17"/>
          <p:cNvSpPr/>
          <p:nvPr/>
        </p:nvSpPr>
        <p:spPr>
          <a:xfrm>
            <a:off x="4399461" y="3542756"/>
            <a:ext cx="321129" cy="246942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cxnSp>
        <p:nvCxnSpPr>
          <p:cNvPr id="24" name="Conector recto 23"/>
          <p:cNvCxnSpPr/>
          <p:nvPr/>
        </p:nvCxnSpPr>
        <p:spPr>
          <a:xfrm>
            <a:off x="2571912" y="2437143"/>
            <a:ext cx="7296" cy="8976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9335844" y="1750412"/>
            <a:ext cx="2539926" cy="17852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redondeado 7"/>
          <p:cNvSpPr/>
          <p:nvPr/>
        </p:nvSpPr>
        <p:spPr>
          <a:xfrm>
            <a:off x="4720591" y="3535680"/>
            <a:ext cx="4179570" cy="3918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C00000"/>
                </a:solidFill>
                <a:latin typeface="Arial Narrow" panose="020B0606020202030204" pitchFamily="34" charset="0"/>
              </a:rPr>
              <a:t>CRITERIO TAMAÑO DE LAS EMPRESAS</a:t>
            </a:r>
            <a:endParaRPr lang="es-CO" b="1" dirty="0">
              <a:solidFill>
                <a:srgbClr val="C00000"/>
              </a:solidFill>
              <a:latin typeface="Arial Narrow" panose="020B0606020202030204" pitchFamily="34" charset="0"/>
            </a:endParaRPr>
          </a:p>
        </p:txBody>
      </p:sp>
      <p:sp>
        <p:nvSpPr>
          <p:cNvPr id="4" name="Rectángulo redondeado 3"/>
          <p:cNvSpPr/>
          <p:nvPr/>
        </p:nvSpPr>
        <p:spPr>
          <a:xfrm>
            <a:off x="5017769" y="5782496"/>
            <a:ext cx="6858001" cy="8583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CO" sz="2000" b="1" dirty="0" smtClean="0">
                <a:solidFill>
                  <a:srgbClr val="C00000"/>
                </a:solidFill>
                <a:latin typeface="Arial Narrow" panose="020B0606020202030204" pitchFamily="34" charset="0"/>
              </a:rPr>
              <a:t>OBRAS POR IMPUESTOS</a:t>
            </a:r>
            <a:r>
              <a:rPr lang="es-CO" sz="1600" b="1" dirty="0" smtClean="0">
                <a:solidFill>
                  <a:srgbClr val="C00000"/>
                </a:solidFill>
                <a:latin typeface="Arial Narrow" panose="020B0606020202030204" pitchFamily="34" charset="0"/>
              </a:rPr>
              <a:t>:  </a:t>
            </a:r>
          </a:p>
          <a:p>
            <a:pPr algn="just"/>
            <a:r>
              <a:rPr lang="es-CO" sz="1600" b="1" dirty="0" smtClean="0">
                <a:solidFill>
                  <a:schemeClr val="tx1"/>
                </a:solidFill>
                <a:latin typeface="Arial Narrow" panose="020B0606020202030204" pitchFamily="34" charset="0"/>
              </a:rPr>
              <a:t>Para quienes tengan ingresos brutos  = &gt; a $ 1.070.780.990 pueden pagar el 50% del impuesto destinándolo a inversión – obras </a:t>
            </a:r>
            <a:endParaRPr lang="es-CO"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0643551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0" y="56458"/>
            <a:ext cx="2444999" cy="584661"/>
          </a:xfrm>
          <a:prstGeom prst="round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b="1" dirty="0" smtClean="0">
              <a:solidFill>
                <a:schemeClr val="bg1"/>
              </a:solidFill>
              <a:latin typeface="Arial Narrow" panose="020B0606020202030204" pitchFamily="34" charset="0"/>
            </a:endParaRPr>
          </a:p>
          <a:p>
            <a:pPr algn="ctr"/>
            <a:endParaRPr lang="es-CO" sz="2400" b="1" dirty="0" smtClean="0">
              <a:solidFill>
                <a:schemeClr val="bg1"/>
              </a:solidFill>
              <a:latin typeface="Arial Narrow" panose="020B0606020202030204" pitchFamily="34" charset="0"/>
            </a:endParaRPr>
          </a:p>
          <a:p>
            <a:pPr algn="ctr"/>
            <a:r>
              <a:rPr lang="es-CO" sz="2400" b="1" dirty="0" smtClean="0">
                <a:solidFill>
                  <a:schemeClr val="bg1"/>
                </a:solidFill>
                <a:latin typeface="Arial Narrow" panose="020B0606020202030204" pitchFamily="34" charset="0"/>
              </a:rPr>
              <a:t>SANCIONES </a:t>
            </a:r>
          </a:p>
          <a:p>
            <a:pPr algn="ctr"/>
            <a:endParaRPr lang="es-CO" sz="2400" b="1" dirty="0" smtClean="0">
              <a:solidFill>
                <a:schemeClr val="bg1"/>
              </a:solidFill>
              <a:latin typeface="Arial Narrow" panose="020B0606020202030204" pitchFamily="34" charset="0"/>
            </a:endParaRPr>
          </a:p>
          <a:p>
            <a:pPr algn="ctr"/>
            <a:endParaRPr lang="es-CO" sz="2400" b="1" dirty="0" smtClean="0">
              <a:solidFill>
                <a:schemeClr val="bg1"/>
              </a:solidFill>
              <a:latin typeface="Arial Narrow" panose="020B0606020202030204" pitchFamily="34" charset="0"/>
            </a:endParaRPr>
          </a:p>
        </p:txBody>
      </p:sp>
      <p:sp>
        <p:nvSpPr>
          <p:cNvPr id="27" name="Rectángulo redondeado 26"/>
          <p:cNvSpPr/>
          <p:nvPr/>
        </p:nvSpPr>
        <p:spPr>
          <a:xfrm>
            <a:off x="4266514" y="4566864"/>
            <a:ext cx="3366732" cy="79358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endParaRPr lang="es-CO" sz="2400" b="1" u="sng" dirty="0" smtClean="0">
              <a:solidFill>
                <a:schemeClr val="tx1"/>
              </a:solidFill>
              <a:latin typeface="Arial Narrow" panose="020B0606020202030204" pitchFamily="34" charset="0"/>
            </a:endParaRPr>
          </a:p>
          <a:p>
            <a:pPr algn="ctr"/>
            <a:r>
              <a:rPr lang="es-CO" sz="2400" b="1" dirty="0" smtClean="0">
                <a:solidFill>
                  <a:schemeClr val="tx1"/>
                </a:solidFill>
                <a:latin typeface="Arial Narrow" panose="020B0606020202030204" pitchFamily="34" charset="0"/>
              </a:rPr>
              <a:t>Se identifican 36 cambios sancionatorios  </a:t>
            </a:r>
          </a:p>
          <a:p>
            <a:endParaRPr lang="es-CO" sz="2400" b="1" dirty="0" smtClean="0">
              <a:solidFill>
                <a:schemeClr val="tx1"/>
              </a:solidFill>
              <a:latin typeface="Arial Narrow" panose="020B0606020202030204" pitchFamily="34" charset="0"/>
            </a:endParaRPr>
          </a:p>
        </p:txBody>
      </p:sp>
      <p:sp>
        <p:nvSpPr>
          <p:cNvPr id="36" name="Rectángulo redondeado 35"/>
          <p:cNvSpPr/>
          <p:nvPr/>
        </p:nvSpPr>
        <p:spPr>
          <a:xfrm>
            <a:off x="191400" y="2048436"/>
            <a:ext cx="2841824" cy="1663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tx1"/>
                </a:solidFill>
                <a:latin typeface="Arial Narrow" panose="020B0606020202030204" pitchFamily="34" charset="0"/>
              </a:rPr>
              <a:t>Precios de transferencia</a:t>
            </a:r>
          </a:p>
          <a:p>
            <a:r>
              <a:rPr lang="es-CO" b="1" dirty="0" smtClean="0">
                <a:solidFill>
                  <a:schemeClr val="tx1"/>
                </a:solidFill>
                <a:latin typeface="Arial Narrow" panose="020B0606020202030204" pitchFamily="34" charset="0"/>
              </a:rPr>
              <a:t>Corrección</a:t>
            </a:r>
          </a:p>
          <a:p>
            <a:r>
              <a:rPr lang="es-CO" b="1" dirty="0" smtClean="0">
                <a:solidFill>
                  <a:schemeClr val="tx1"/>
                </a:solidFill>
                <a:latin typeface="Arial Narrow" panose="020B0606020202030204" pitchFamily="34" charset="0"/>
              </a:rPr>
              <a:t>Por no declarar </a:t>
            </a:r>
          </a:p>
          <a:p>
            <a:r>
              <a:rPr lang="es-CO" b="1" dirty="0" smtClean="0">
                <a:solidFill>
                  <a:schemeClr val="tx1"/>
                </a:solidFill>
                <a:latin typeface="Arial Narrow" panose="020B0606020202030204" pitchFamily="34" charset="0"/>
              </a:rPr>
              <a:t>Por no informar  </a:t>
            </a:r>
          </a:p>
          <a:p>
            <a:r>
              <a:rPr lang="es-CO" b="1" dirty="0">
                <a:solidFill>
                  <a:schemeClr val="tx1"/>
                </a:solidFill>
                <a:latin typeface="Arial Narrow" panose="020B0606020202030204" pitchFamily="34" charset="0"/>
              </a:rPr>
              <a:t>Inexactitud </a:t>
            </a:r>
          </a:p>
          <a:p>
            <a:endParaRPr lang="es-CO" b="1" dirty="0" smtClean="0">
              <a:solidFill>
                <a:schemeClr val="tx1"/>
              </a:solidFill>
              <a:latin typeface="Arial Narrow" panose="020B0606020202030204" pitchFamily="34" charset="0"/>
            </a:endParaRPr>
          </a:p>
        </p:txBody>
      </p:sp>
      <p:sp>
        <p:nvSpPr>
          <p:cNvPr id="37" name="Rectángulo redondeado 36"/>
          <p:cNvSpPr/>
          <p:nvPr/>
        </p:nvSpPr>
        <p:spPr>
          <a:xfrm>
            <a:off x="3228309" y="1984637"/>
            <a:ext cx="3058119" cy="1727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es-CO" b="1" u="sng" dirty="0" smtClean="0">
              <a:solidFill>
                <a:srgbClr val="C00000"/>
              </a:solidFill>
              <a:latin typeface="Arial Narrow" panose="020B0606020202030204" pitchFamily="34" charset="0"/>
            </a:endParaRP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Clausura </a:t>
            </a: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Entidades recaudadoras</a:t>
            </a:r>
          </a:p>
          <a:p>
            <a:pPr marL="285750" indent="-285750">
              <a:buFont typeface="Wingdings" panose="05000000000000000000" pitchFamily="2" charset="2"/>
              <a:buChar char="§"/>
            </a:pPr>
            <a:r>
              <a:rPr lang="es-CO" b="1" dirty="0">
                <a:solidFill>
                  <a:schemeClr val="tx1"/>
                </a:solidFill>
                <a:latin typeface="Arial Narrow" panose="020B0606020202030204" pitchFamily="34" charset="0"/>
              </a:rPr>
              <a:t>Régimen Tributario Especial </a:t>
            </a: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Irregularidad / contabilidad</a:t>
            </a: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No expedir certificados RF </a:t>
            </a:r>
          </a:p>
          <a:p>
            <a:endParaRPr lang="es-CO" b="1" dirty="0" smtClean="0">
              <a:solidFill>
                <a:schemeClr val="tx1"/>
              </a:solidFill>
              <a:latin typeface="Arial Narrow" panose="020B0606020202030204" pitchFamily="34" charset="0"/>
            </a:endParaRPr>
          </a:p>
        </p:txBody>
      </p:sp>
      <p:sp>
        <p:nvSpPr>
          <p:cNvPr id="38" name="Rectángulo redondeado 37"/>
          <p:cNvSpPr/>
          <p:nvPr/>
        </p:nvSpPr>
        <p:spPr>
          <a:xfrm>
            <a:off x="6134219" y="1804079"/>
            <a:ext cx="2883879" cy="1763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es-CO" b="1" u="sng" dirty="0" smtClean="0">
              <a:solidFill>
                <a:srgbClr val="C00000"/>
              </a:solidFill>
              <a:latin typeface="Arial Narrow" panose="020B0606020202030204" pitchFamily="34" charset="0"/>
            </a:endParaRP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RUT </a:t>
            </a: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Ingresos y Patrimonio </a:t>
            </a: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Impro.  de devoluciones</a:t>
            </a:r>
          </a:p>
          <a:p>
            <a:pPr marL="285750" indent="-285750">
              <a:buFont typeface="Wingdings" panose="05000000000000000000" pitchFamily="2" charset="2"/>
              <a:buChar char="§"/>
            </a:pPr>
            <a:r>
              <a:rPr lang="es-CO" b="1" dirty="0" smtClean="0">
                <a:solidFill>
                  <a:schemeClr val="tx1"/>
                </a:solidFill>
                <a:latin typeface="Arial Narrow" panose="020B0606020202030204" pitchFamily="34" charset="0"/>
              </a:rPr>
              <a:t>Declaración de bienes Exterior</a:t>
            </a:r>
          </a:p>
        </p:txBody>
      </p:sp>
      <p:sp>
        <p:nvSpPr>
          <p:cNvPr id="44" name="Rectángulo redondeado 43"/>
          <p:cNvSpPr/>
          <p:nvPr/>
        </p:nvSpPr>
        <p:spPr>
          <a:xfrm>
            <a:off x="8985581" y="1619813"/>
            <a:ext cx="3046105" cy="18875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s-CO" b="1" u="sng" dirty="0" smtClean="0">
              <a:solidFill>
                <a:srgbClr val="C00000"/>
              </a:solidFill>
              <a:latin typeface="Arial Narrow" panose="020B0606020202030204" pitchFamily="34" charset="0"/>
            </a:endParaRPr>
          </a:p>
          <a:p>
            <a:pPr marL="285750" indent="-285750">
              <a:buFont typeface="Arial" panose="020B0604020202020204" pitchFamily="34" charset="0"/>
              <a:buChar char="•"/>
            </a:pPr>
            <a:r>
              <a:rPr lang="es-CO" b="1" dirty="0" smtClean="0">
                <a:solidFill>
                  <a:schemeClr val="tx1"/>
                </a:solidFill>
                <a:latin typeface="Arial Narrow" panose="020B0606020202030204" pitchFamily="34" charset="0"/>
              </a:rPr>
              <a:t>Imp. Nal. Consumo</a:t>
            </a:r>
          </a:p>
          <a:p>
            <a:pPr marL="285750" indent="-285750">
              <a:buFont typeface="Arial" panose="020B0604020202020204" pitchFamily="34" charset="0"/>
              <a:buChar char="•"/>
            </a:pPr>
            <a:r>
              <a:rPr lang="es-CO" b="1" dirty="0" smtClean="0">
                <a:solidFill>
                  <a:schemeClr val="tx1"/>
                </a:solidFill>
                <a:latin typeface="Arial Narrow" panose="020B0606020202030204" pitchFamily="34" charset="0"/>
              </a:rPr>
              <a:t>Imp. Al Carbono</a:t>
            </a:r>
          </a:p>
          <a:p>
            <a:pPr marL="285750" indent="-285750">
              <a:buFont typeface="Arial" panose="020B0604020202020204" pitchFamily="34" charset="0"/>
              <a:buChar char="•"/>
            </a:pPr>
            <a:r>
              <a:rPr lang="es-CO" b="1" dirty="0" smtClean="0">
                <a:solidFill>
                  <a:schemeClr val="tx1"/>
                </a:solidFill>
                <a:latin typeface="Arial Narrow" panose="020B0606020202030204" pitchFamily="34" charset="0"/>
              </a:rPr>
              <a:t>Proveedor ficticio</a:t>
            </a:r>
          </a:p>
          <a:p>
            <a:pPr marL="285750" indent="-285750">
              <a:buFont typeface="Arial" panose="020B0604020202020204" pitchFamily="34" charset="0"/>
              <a:buChar char="•"/>
            </a:pPr>
            <a:r>
              <a:rPr lang="es-CO" b="1" dirty="0" smtClean="0">
                <a:solidFill>
                  <a:schemeClr val="tx1"/>
                </a:solidFill>
                <a:latin typeface="Arial Narrow" panose="020B0606020202030204" pitchFamily="34" charset="0"/>
              </a:rPr>
              <a:t>Abuso en materia Tributaria</a:t>
            </a:r>
          </a:p>
          <a:p>
            <a:pPr marL="285750" indent="-285750">
              <a:buFont typeface="Arial" panose="020B0604020202020204" pitchFamily="34" charset="0"/>
              <a:buChar char="•"/>
            </a:pPr>
            <a:r>
              <a:rPr lang="es-CO" b="1" dirty="0" smtClean="0">
                <a:solidFill>
                  <a:schemeClr val="tx1"/>
                </a:solidFill>
                <a:latin typeface="Arial Narrow" panose="020B0606020202030204" pitchFamily="34" charset="0"/>
              </a:rPr>
              <a:t>Sanciones UGPP </a:t>
            </a:r>
          </a:p>
        </p:txBody>
      </p:sp>
      <p:cxnSp>
        <p:nvCxnSpPr>
          <p:cNvPr id="6" name="Conector recto 5"/>
          <p:cNvCxnSpPr/>
          <p:nvPr/>
        </p:nvCxnSpPr>
        <p:spPr>
          <a:xfrm flipV="1">
            <a:off x="487680" y="3628452"/>
            <a:ext cx="10924400" cy="734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3175236" y="2156663"/>
            <a:ext cx="20092" cy="14783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6266379" y="2089019"/>
            <a:ext cx="12566" cy="1613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9009390" y="2014849"/>
            <a:ext cx="8708" cy="16005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7466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0" y="36444"/>
            <a:ext cx="2444999" cy="58466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CO" sz="2400" b="1" dirty="0" smtClean="0">
              <a:solidFill>
                <a:schemeClr val="tx1"/>
              </a:solidFill>
              <a:latin typeface="Arial Narrow" panose="020B0606020202030204" pitchFamily="34" charset="0"/>
            </a:endParaRPr>
          </a:p>
          <a:p>
            <a:pPr algn="ctr"/>
            <a:endParaRPr lang="es-CO" sz="2400" b="1" dirty="0" smtClean="0">
              <a:solidFill>
                <a:schemeClr val="tx1"/>
              </a:solidFill>
              <a:latin typeface="Arial Narrow" panose="020B0606020202030204" pitchFamily="34" charset="0"/>
            </a:endParaRPr>
          </a:p>
          <a:p>
            <a:pPr algn="ctr"/>
            <a:r>
              <a:rPr lang="es-CO" sz="2400" b="1" dirty="0" smtClean="0">
                <a:solidFill>
                  <a:schemeClr val="tx1"/>
                </a:solidFill>
                <a:latin typeface="Arial Narrow" panose="020B0606020202030204" pitchFamily="34" charset="0"/>
              </a:rPr>
              <a:t>SANCIONES </a:t>
            </a:r>
          </a:p>
          <a:p>
            <a:pPr algn="ctr"/>
            <a:endParaRPr lang="es-CO" sz="2400" b="1" dirty="0" smtClean="0">
              <a:solidFill>
                <a:schemeClr val="tx1"/>
              </a:solidFill>
              <a:latin typeface="Arial Narrow" panose="020B0606020202030204" pitchFamily="34" charset="0"/>
            </a:endParaRPr>
          </a:p>
          <a:p>
            <a:pPr algn="ctr"/>
            <a:endParaRPr lang="es-CO" sz="2400" b="1" dirty="0" smtClean="0">
              <a:solidFill>
                <a:schemeClr val="tx1"/>
              </a:solidFill>
              <a:latin typeface="Arial Narrow" panose="020B0606020202030204" pitchFamily="34" charset="0"/>
            </a:endParaRPr>
          </a:p>
        </p:txBody>
      </p:sp>
      <p:sp>
        <p:nvSpPr>
          <p:cNvPr id="25" name="Rectángulo redondeado 24"/>
          <p:cNvSpPr/>
          <p:nvPr/>
        </p:nvSpPr>
        <p:spPr>
          <a:xfrm>
            <a:off x="455074" y="2470659"/>
            <a:ext cx="1989925" cy="58348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endParaRPr lang="es-CO" b="1" u="sng" dirty="0" smtClean="0">
              <a:solidFill>
                <a:schemeClr val="tx1"/>
              </a:solidFill>
              <a:latin typeface="Arial Narrow" panose="020B0606020202030204" pitchFamily="34" charset="0"/>
            </a:endParaRPr>
          </a:p>
          <a:p>
            <a:pPr algn="ctr"/>
            <a:r>
              <a:rPr lang="es-CO" b="1" dirty="0" smtClean="0">
                <a:solidFill>
                  <a:schemeClr val="tx1"/>
                </a:solidFill>
                <a:latin typeface="Arial Narrow" panose="020B0606020202030204" pitchFamily="34" charset="0"/>
              </a:rPr>
              <a:t>Aplicación de Principios  </a:t>
            </a:r>
          </a:p>
          <a:p>
            <a:endParaRPr lang="es-CO" b="1" dirty="0" smtClean="0">
              <a:solidFill>
                <a:schemeClr val="tx1"/>
              </a:solidFill>
              <a:latin typeface="Arial Narrow" panose="020B0606020202030204" pitchFamily="34" charset="0"/>
            </a:endParaRPr>
          </a:p>
        </p:txBody>
      </p:sp>
      <p:sp>
        <p:nvSpPr>
          <p:cNvPr id="32" name="Rectángulo redondeado 31"/>
          <p:cNvSpPr/>
          <p:nvPr/>
        </p:nvSpPr>
        <p:spPr>
          <a:xfrm>
            <a:off x="2788397" y="4609926"/>
            <a:ext cx="2413627" cy="799334"/>
          </a:xfrm>
          <a:prstGeom prst="roundRect">
            <a:avLst/>
          </a:prstGeom>
          <a:solidFill>
            <a:srgbClr val="00B050"/>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b="1" u="sng" dirty="0" smtClean="0">
              <a:solidFill>
                <a:schemeClr val="bg1"/>
              </a:solidFill>
              <a:latin typeface="Arial" panose="020B0604020202020204" pitchFamily="34" charset="0"/>
              <a:cs typeface="Arial" panose="020B0604020202020204" pitchFamily="34" charset="0"/>
            </a:endParaRPr>
          </a:p>
          <a:p>
            <a:endParaRPr lang="es-CO" b="1" dirty="0" smtClean="0">
              <a:solidFill>
                <a:schemeClr val="bg1"/>
              </a:solidFill>
              <a:latin typeface="Arial" panose="020B0604020202020204" pitchFamily="34" charset="0"/>
              <a:cs typeface="Arial" panose="020B0604020202020204" pitchFamily="34" charset="0"/>
            </a:endParaRPr>
          </a:p>
          <a:p>
            <a:r>
              <a:rPr lang="es-CO" b="1" dirty="0" smtClean="0">
                <a:solidFill>
                  <a:schemeClr val="bg1"/>
                </a:solidFill>
                <a:latin typeface="Arial" panose="020B0604020202020204" pitchFamily="34" charset="0"/>
                <a:cs typeface="Arial" panose="020B0604020202020204" pitchFamily="34" charset="0"/>
              </a:rPr>
              <a:t>4- Favorabilidad</a:t>
            </a:r>
            <a:endParaRPr lang="es-CO" b="1" dirty="0">
              <a:solidFill>
                <a:schemeClr val="bg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s-CO" b="1" dirty="0" smtClean="0">
              <a:solidFill>
                <a:schemeClr val="bg1"/>
              </a:solidFill>
              <a:latin typeface="Arial" panose="020B0604020202020204" pitchFamily="34" charset="0"/>
              <a:cs typeface="Arial" panose="020B0604020202020204" pitchFamily="34" charset="0"/>
            </a:endParaRPr>
          </a:p>
          <a:p>
            <a:endParaRPr lang="es-CO" b="1" dirty="0" smtClean="0">
              <a:solidFill>
                <a:schemeClr val="bg1"/>
              </a:solidFill>
              <a:latin typeface="Arial" panose="020B0604020202020204" pitchFamily="34" charset="0"/>
              <a:cs typeface="Arial" panose="020B0604020202020204" pitchFamily="34" charset="0"/>
            </a:endParaRPr>
          </a:p>
        </p:txBody>
      </p:sp>
      <p:sp>
        <p:nvSpPr>
          <p:cNvPr id="48" name="Rectángulo redondeado 47"/>
          <p:cNvSpPr/>
          <p:nvPr/>
        </p:nvSpPr>
        <p:spPr>
          <a:xfrm>
            <a:off x="2904567" y="1465099"/>
            <a:ext cx="1699760" cy="911689"/>
          </a:xfrm>
          <a:prstGeom prst="roundRect">
            <a:avLst/>
          </a:prstGeom>
          <a:solidFill>
            <a:srgbClr val="00B050"/>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Arial" panose="020B0604020202020204" pitchFamily="34" charset="0"/>
                <a:cs typeface="Arial" panose="020B0604020202020204" pitchFamily="34" charset="0"/>
              </a:rPr>
              <a:t>1-Lesividad -</a:t>
            </a:r>
            <a:endParaRPr lang="es-CO" dirty="0">
              <a:solidFill>
                <a:schemeClr val="bg1"/>
              </a:solidFill>
              <a:latin typeface="Arial" panose="020B0604020202020204" pitchFamily="34" charset="0"/>
              <a:cs typeface="Arial" panose="020B0604020202020204" pitchFamily="34" charset="0"/>
            </a:endParaRPr>
          </a:p>
        </p:txBody>
      </p:sp>
      <p:sp>
        <p:nvSpPr>
          <p:cNvPr id="49" name="Rectángulo redondeado 48"/>
          <p:cNvSpPr/>
          <p:nvPr/>
        </p:nvSpPr>
        <p:spPr>
          <a:xfrm>
            <a:off x="2648607" y="2715500"/>
            <a:ext cx="2495332" cy="1555713"/>
          </a:xfrm>
          <a:prstGeom prst="roundRect">
            <a:avLst/>
          </a:prstGeom>
          <a:solidFill>
            <a:srgbClr val="00B050"/>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smtClean="0">
              <a:solidFill>
                <a:schemeClr val="bg1"/>
              </a:solidFill>
              <a:latin typeface="Arial" panose="020B0604020202020204" pitchFamily="34" charset="0"/>
              <a:cs typeface="Arial" panose="020B0604020202020204" pitchFamily="34" charset="0"/>
            </a:endParaRPr>
          </a:p>
          <a:p>
            <a:r>
              <a:rPr lang="es-CO" b="1" dirty="0" smtClean="0">
                <a:solidFill>
                  <a:schemeClr val="bg1"/>
                </a:solidFill>
                <a:latin typeface="Arial" panose="020B0604020202020204" pitchFamily="34" charset="0"/>
                <a:cs typeface="Arial" panose="020B0604020202020204" pitchFamily="34" charset="0"/>
              </a:rPr>
              <a:t>2 proporcionalidad</a:t>
            </a:r>
          </a:p>
          <a:p>
            <a:r>
              <a:rPr lang="es-CO" b="1" dirty="0" smtClean="0">
                <a:solidFill>
                  <a:schemeClr val="bg1"/>
                </a:solidFill>
                <a:latin typeface="Arial" panose="020B0604020202020204" pitchFamily="34" charset="0"/>
                <a:cs typeface="Arial" panose="020B0604020202020204" pitchFamily="34" charset="0"/>
              </a:rPr>
              <a:t>3- Gradualidad </a:t>
            </a:r>
            <a:endParaRPr lang="es-CO" b="1" dirty="0">
              <a:solidFill>
                <a:schemeClr val="bg1"/>
              </a:solidFill>
              <a:latin typeface="Arial" panose="020B0604020202020204" pitchFamily="34" charset="0"/>
              <a:cs typeface="Arial" panose="020B0604020202020204" pitchFamily="34" charset="0"/>
            </a:endParaRPr>
          </a:p>
          <a:p>
            <a:pPr algn="ctr"/>
            <a:endParaRPr lang="es-CO" dirty="0">
              <a:solidFill>
                <a:schemeClr val="bg1"/>
              </a:solidFill>
              <a:latin typeface="Arial" panose="020B0604020202020204" pitchFamily="34" charset="0"/>
              <a:cs typeface="Arial" panose="020B0604020202020204" pitchFamily="34" charset="0"/>
            </a:endParaRPr>
          </a:p>
        </p:txBody>
      </p:sp>
      <p:sp>
        <p:nvSpPr>
          <p:cNvPr id="50" name="Rectángulo redondeado 49"/>
          <p:cNvSpPr/>
          <p:nvPr/>
        </p:nvSpPr>
        <p:spPr>
          <a:xfrm>
            <a:off x="5404857" y="2482058"/>
            <a:ext cx="6343798" cy="158779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tx1"/>
                </a:solidFill>
                <a:latin typeface="Arial" panose="020B0604020202020204" pitchFamily="34" charset="0"/>
                <a:cs typeface="Arial" panose="020B0604020202020204" pitchFamily="34" charset="0"/>
              </a:rPr>
              <a:t>Se graduaran atendiendo </a:t>
            </a:r>
            <a:r>
              <a:rPr lang="es-CO" b="1" dirty="0" smtClean="0">
                <a:solidFill>
                  <a:schemeClr val="tx1"/>
                </a:solidFill>
                <a:latin typeface="Arial" panose="020B0604020202020204" pitchFamily="34" charset="0"/>
                <a:cs typeface="Arial" panose="020B0604020202020204" pitchFamily="34" charset="0"/>
              </a:rPr>
              <a:t>el comportamiento </a:t>
            </a:r>
            <a:r>
              <a:rPr lang="es-CO" b="1" dirty="0">
                <a:solidFill>
                  <a:schemeClr val="tx1"/>
                </a:solidFill>
                <a:latin typeface="Arial" panose="020B0604020202020204" pitchFamily="34" charset="0"/>
                <a:cs typeface="Arial" panose="020B0604020202020204" pitchFamily="34" charset="0"/>
              </a:rPr>
              <a:t>del contribuyente aplica para  sanciones voluntarias y provocadas </a:t>
            </a:r>
          </a:p>
        </p:txBody>
      </p:sp>
      <p:sp>
        <p:nvSpPr>
          <p:cNvPr id="51" name="Rectángulo redondeado 50"/>
          <p:cNvSpPr/>
          <p:nvPr/>
        </p:nvSpPr>
        <p:spPr>
          <a:xfrm>
            <a:off x="5404857" y="1341401"/>
            <a:ext cx="6343798" cy="87062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tx1"/>
              </a:solidFill>
              <a:latin typeface="Arial" panose="020B0604020202020204" pitchFamily="34" charset="0"/>
              <a:cs typeface="Arial" panose="020B0604020202020204" pitchFamily="34" charset="0"/>
            </a:endParaRPr>
          </a:p>
          <a:p>
            <a:r>
              <a:rPr lang="es-CO" b="1" dirty="0" smtClean="0">
                <a:solidFill>
                  <a:schemeClr val="tx1"/>
                </a:solidFill>
                <a:latin typeface="Arial" panose="020B0604020202020204" pitchFamily="34" charset="0"/>
                <a:cs typeface="Arial" panose="020B0604020202020204" pitchFamily="34" charset="0"/>
              </a:rPr>
              <a:t>Aplica </a:t>
            </a:r>
            <a:r>
              <a:rPr lang="es-CO" b="1" dirty="0">
                <a:solidFill>
                  <a:schemeClr val="tx1"/>
                </a:solidFill>
                <a:latin typeface="Arial" panose="020B0604020202020204" pitchFamily="34" charset="0"/>
                <a:cs typeface="Arial" panose="020B0604020202020204" pitchFamily="34" charset="0"/>
              </a:rPr>
              <a:t>por el incumplimiento de las obligaciones tributarias </a:t>
            </a:r>
          </a:p>
          <a:p>
            <a:pPr algn="ctr"/>
            <a:endParaRPr lang="es-CO" dirty="0">
              <a:latin typeface="Arial" panose="020B0604020202020204" pitchFamily="34" charset="0"/>
              <a:cs typeface="Arial" panose="020B0604020202020204" pitchFamily="34" charset="0"/>
            </a:endParaRPr>
          </a:p>
        </p:txBody>
      </p:sp>
      <p:sp>
        <p:nvSpPr>
          <p:cNvPr id="52" name="Rectángulo redondeado 51"/>
          <p:cNvSpPr/>
          <p:nvPr/>
        </p:nvSpPr>
        <p:spPr>
          <a:xfrm>
            <a:off x="5404857" y="4609926"/>
            <a:ext cx="6285717" cy="85634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a:solidFill>
                  <a:schemeClr val="tx1"/>
                </a:solidFill>
                <a:latin typeface="Arial" panose="020B0604020202020204" pitchFamily="34" charset="0"/>
                <a:cs typeface="Arial" panose="020B0604020202020204" pitchFamily="34" charset="0"/>
              </a:rPr>
              <a:t>Aun cuando la Ley permisiva o favorable sea posterior</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8983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0" y="36444"/>
            <a:ext cx="2444999" cy="58466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CO" sz="2400" b="1" dirty="0" smtClean="0">
              <a:solidFill>
                <a:schemeClr val="tx1"/>
              </a:solidFill>
              <a:latin typeface="Arial Narrow" panose="020B0606020202030204" pitchFamily="34" charset="0"/>
            </a:endParaRPr>
          </a:p>
          <a:p>
            <a:pPr algn="ctr"/>
            <a:endParaRPr lang="es-CO" sz="2400" b="1" dirty="0" smtClean="0">
              <a:solidFill>
                <a:schemeClr val="tx1"/>
              </a:solidFill>
              <a:latin typeface="Arial Narrow" panose="020B0606020202030204" pitchFamily="34" charset="0"/>
            </a:endParaRPr>
          </a:p>
          <a:p>
            <a:pPr algn="ctr"/>
            <a:r>
              <a:rPr lang="es-CO" sz="2400" b="1" dirty="0" smtClean="0">
                <a:solidFill>
                  <a:schemeClr val="tx1"/>
                </a:solidFill>
                <a:latin typeface="Arial Narrow" panose="020B0606020202030204" pitchFamily="34" charset="0"/>
              </a:rPr>
              <a:t>SANCIONES </a:t>
            </a:r>
          </a:p>
          <a:p>
            <a:pPr algn="ctr"/>
            <a:endParaRPr lang="es-CO" sz="2400" b="1" dirty="0" smtClean="0">
              <a:solidFill>
                <a:schemeClr val="tx1"/>
              </a:solidFill>
              <a:latin typeface="Arial Narrow" panose="020B0606020202030204" pitchFamily="34" charset="0"/>
            </a:endParaRPr>
          </a:p>
          <a:p>
            <a:pPr algn="ctr"/>
            <a:endParaRPr lang="es-CO" sz="2400" b="1" dirty="0" smtClean="0">
              <a:solidFill>
                <a:schemeClr val="tx1"/>
              </a:solidFill>
              <a:latin typeface="Arial Narrow" panose="020B0606020202030204" pitchFamily="34" charset="0"/>
            </a:endParaRPr>
          </a:p>
        </p:txBody>
      </p:sp>
      <p:sp>
        <p:nvSpPr>
          <p:cNvPr id="24" name="Rectángulo redondeado 23"/>
          <p:cNvSpPr/>
          <p:nvPr/>
        </p:nvSpPr>
        <p:spPr>
          <a:xfrm>
            <a:off x="479101" y="2584361"/>
            <a:ext cx="2496720" cy="79792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just"/>
            <a:r>
              <a:rPr lang="es-CO" sz="1600" b="1" dirty="0" smtClean="0">
                <a:solidFill>
                  <a:schemeClr val="tx1"/>
                </a:solidFill>
                <a:latin typeface="Arial" panose="020B0604020202020204" pitchFamily="34" charset="0"/>
                <a:cs typeface="Arial" panose="020B0604020202020204" pitchFamily="34" charset="0"/>
              </a:rPr>
              <a:t>Reducción de la Sanción Liquidación Provisional</a:t>
            </a:r>
          </a:p>
        </p:txBody>
      </p:sp>
      <p:sp>
        <p:nvSpPr>
          <p:cNvPr id="33" name="Rectángulo redondeado 32"/>
          <p:cNvSpPr/>
          <p:nvPr/>
        </p:nvSpPr>
        <p:spPr>
          <a:xfrm>
            <a:off x="3882059" y="2691581"/>
            <a:ext cx="1348004" cy="583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b="1" dirty="0" smtClean="0">
                <a:solidFill>
                  <a:schemeClr val="tx1"/>
                </a:solidFill>
                <a:latin typeface="Arial" panose="020B0604020202020204" pitchFamily="34" charset="0"/>
                <a:cs typeface="Arial" panose="020B0604020202020204" pitchFamily="34" charset="0"/>
              </a:rPr>
              <a:t>Para L.P </a:t>
            </a:r>
          </a:p>
        </p:txBody>
      </p:sp>
      <p:sp>
        <p:nvSpPr>
          <p:cNvPr id="40" name="Rectángulo redondeado 39"/>
          <p:cNvSpPr/>
          <p:nvPr/>
        </p:nvSpPr>
        <p:spPr>
          <a:xfrm>
            <a:off x="5596760" y="2691581"/>
            <a:ext cx="1348004" cy="58348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b="1" dirty="0" smtClean="0">
                <a:solidFill>
                  <a:schemeClr val="tx1"/>
                </a:solidFill>
                <a:latin typeface="Arial" panose="020B0604020202020204" pitchFamily="34" charset="0"/>
                <a:cs typeface="Arial" panose="020B0604020202020204" pitchFamily="34" charset="0"/>
              </a:rPr>
              <a:t>Aceptada </a:t>
            </a:r>
          </a:p>
        </p:txBody>
      </p:sp>
      <p:sp>
        <p:nvSpPr>
          <p:cNvPr id="41" name="Rectángulo redondeado 40"/>
          <p:cNvSpPr/>
          <p:nvPr/>
        </p:nvSpPr>
        <p:spPr>
          <a:xfrm>
            <a:off x="7311461" y="2691580"/>
            <a:ext cx="4056405" cy="58348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b="1" dirty="0" smtClean="0">
                <a:solidFill>
                  <a:schemeClr val="tx1"/>
                </a:solidFill>
                <a:latin typeface="Arial" panose="020B0604020202020204" pitchFamily="34" charset="0"/>
                <a:cs typeface="Arial" panose="020B0604020202020204" pitchFamily="34" charset="0"/>
              </a:rPr>
              <a:t>Reducción de la sanción en un 40%</a:t>
            </a:r>
          </a:p>
        </p:txBody>
      </p:sp>
    </p:spTree>
    <p:extLst>
      <p:ext uri="{BB962C8B-B14F-4D97-AF65-F5344CB8AC3E}">
        <p14:creationId xmlns:p14="http://schemas.microsoft.com/office/powerpoint/2010/main" val="416114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4001193" y="320648"/>
            <a:ext cx="3901582" cy="707886"/>
          </a:xfrm>
          <a:prstGeom prst="rect">
            <a:avLst/>
          </a:prstGeom>
        </p:spPr>
        <p:txBody>
          <a:bodyPr wrap="none">
            <a:spAutoFit/>
          </a:bodyPr>
          <a:lstStyle/>
          <a:p>
            <a:pPr algn="r" eaLnBrk="0" hangingPunct="0">
              <a:defRPr/>
            </a:pPr>
            <a:r>
              <a:rPr lang="es-CO" sz="4000" b="1" dirty="0">
                <a:effectLst>
                  <a:outerShdw blurRad="38100" dist="38100" dir="2700000" algn="tl">
                    <a:srgbClr val="000000">
                      <a:alpha val="43137"/>
                    </a:srgbClr>
                  </a:outerShdw>
                </a:effectLst>
              </a:rPr>
              <a:t>TARIFA NOMINAL</a:t>
            </a:r>
          </a:p>
        </p:txBody>
      </p:sp>
      <p:pic>
        <p:nvPicPr>
          <p:cNvPr id="8" name="Imagen 7"/>
          <p:cNvPicPr>
            <a:picLocks noChangeAspect="1"/>
          </p:cNvPicPr>
          <p:nvPr/>
        </p:nvPicPr>
        <p:blipFill>
          <a:blip r:embed="rId3"/>
          <a:stretch>
            <a:fillRect/>
          </a:stretch>
        </p:blipFill>
        <p:spPr>
          <a:xfrm>
            <a:off x="1586512" y="1675968"/>
            <a:ext cx="9018976" cy="3506063"/>
          </a:xfrm>
          <a:prstGeom prst="rect">
            <a:avLst/>
          </a:prstGeom>
        </p:spPr>
      </p:pic>
      <p:sp>
        <p:nvSpPr>
          <p:cNvPr id="9" name="CuadroTexto 8"/>
          <p:cNvSpPr txBox="1"/>
          <p:nvPr/>
        </p:nvSpPr>
        <p:spPr>
          <a:xfrm>
            <a:off x="4183343" y="5494098"/>
            <a:ext cx="5108575" cy="830997"/>
          </a:xfrm>
          <a:prstGeom prst="rect">
            <a:avLst/>
          </a:prstGeom>
          <a:noFill/>
        </p:spPr>
        <p:txBody>
          <a:bodyPr wrap="square" rtlCol="0">
            <a:spAutoFit/>
          </a:bodyPr>
          <a:lstStyle/>
          <a:p>
            <a:r>
              <a:rPr lang="es-CO" sz="2400" b="1" dirty="0">
                <a:solidFill>
                  <a:srgbClr val="C00000"/>
                </a:solidFill>
              </a:rPr>
              <a:t>DG 41,5</a:t>
            </a:r>
            <a:r>
              <a:rPr lang="es-CO" sz="2400" b="1" dirty="0" smtClean="0">
                <a:solidFill>
                  <a:srgbClr val="C00000"/>
                </a:solidFill>
              </a:rPr>
              <a:t>% Residentes</a:t>
            </a:r>
          </a:p>
          <a:p>
            <a:r>
              <a:rPr lang="es-CO" sz="2400" b="1" dirty="0" smtClean="0">
                <a:solidFill>
                  <a:srgbClr val="C00000"/>
                </a:solidFill>
              </a:rPr>
              <a:t>DG 38.25% No residentes</a:t>
            </a:r>
            <a:endParaRPr lang="es-CO" sz="2400" b="1" dirty="0">
              <a:solidFill>
                <a:srgbClr val="C00000"/>
              </a:solidFill>
            </a:endParaRPr>
          </a:p>
        </p:txBody>
      </p:sp>
    </p:spTree>
    <p:extLst>
      <p:ext uri="{BB962C8B-B14F-4D97-AF65-F5344CB8AC3E}">
        <p14:creationId xmlns:p14="http://schemas.microsoft.com/office/powerpoint/2010/main" val="372255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0" y="36444"/>
            <a:ext cx="2444999" cy="58466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CO" sz="2400" b="1" dirty="0" smtClean="0">
              <a:solidFill>
                <a:schemeClr val="tx1"/>
              </a:solidFill>
              <a:latin typeface="Arial Narrow" panose="020B0606020202030204" pitchFamily="34" charset="0"/>
            </a:endParaRPr>
          </a:p>
          <a:p>
            <a:pPr algn="ctr"/>
            <a:endParaRPr lang="es-CO" sz="2400" b="1" dirty="0" smtClean="0">
              <a:solidFill>
                <a:schemeClr val="tx1"/>
              </a:solidFill>
              <a:latin typeface="Arial Narrow" panose="020B0606020202030204" pitchFamily="34" charset="0"/>
            </a:endParaRPr>
          </a:p>
          <a:p>
            <a:pPr algn="ctr"/>
            <a:r>
              <a:rPr lang="es-CO" sz="2400" b="1" dirty="0" smtClean="0">
                <a:solidFill>
                  <a:schemeClr val="tx1"/>
                </a:solidFill>
                <a:latin typeface="Arial Narrow" panose="020B0606020202030204" pitchFamily="34" charset="0"/>
              </a:rPr>
              <a:t>SANCIONES </a:t>
            </a:r>
          </a:p>
          <a:p>
            <a:pPr algn="ctr"/>
            <a:endParaRPr lang="es-CO" sz="2400" b="1" dirty="0" smtClean="0">
              <a:solidFill>
                <a:schemeClr val="tx1"/>
              </a:solidFill>
              <a:latin typeface="Arial Narrow" panose="020B0606020202030204" pitchFamily="34" charset="0"/>
            </a:endParaRPr>
          </a:p>
          <a:p>
            <a:pPr algn="ctr"/>
            <a:endParaRPr lang="es-CO" sz="2400" b="1" dirty="0" smtClean="0">
              <a:solidFill>
                <a:schemeClr val="tx1"/>
              </a:solidFill>
              <a:latin typeface="Arial Narrow" panose="020B0606020202030204" pitchFamily="34" charset="0"/>
            </a:endParaRPr>
          </a:p>
        </p:txBody>
      </p:sp>
      <p:sp>
        <p:nvSpPr>
          <p:cNvPr id="26" name="Rectángulo redondeado 25"/>
          <p:cNvSpPr/>
          <p:nvPr/>
        </p:nvSpPr>
        <p:spPr>
          <a:xfrm>
            <a:off x="364949" y="1996749"/>
            <a:ext cx="1989927" cy="1726968"/>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bg1"/>
                </a:solidFill>
                <a:latin typeface="Arial Narrow" panose="020B0606020202030204" pitchFamily="34" charset="0"/>
              </a:rPr>
              <a:t>Penalización de la Evasión </a:t>
            </a:r>
          </a:p>
        </p:txBody>
      </p:sp>
      <p:sp>
        <p:nvSpPr>
          <p:cNvPr id="34" name="Rectángulo redondeado 33"/>
          <p:cNvSpPr/>
          <p:nvPr/>
        </p:nvSpPr>
        <p:spPr>
          <a:xfrm>
            <a:off x="4708198" y="1779414"/>
            <a:ext cx="6674505" cy="252920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CO" sz="1600" b="1" dirty="0" smtClean="0">
              <a:solidFill>
                <a:schemeClr val="tx1"/>
              </a:solidFill>
              <a:latin typeface="Arial Narrow" panose="020B0606020202030204" pitchFamily="34" charset="0"/>
            </a:endParaRPr>
          </a:p>
          <a:p>
            <a:pPr marL="285750" indent="-285750">
              <a:buFont typeface="Courier New" panose="02070309020205020404" pitchFamily="49" charset="0"/>
              <a:buChar char="o"/>
            </a:pPr>
            <a:r>
              <a:rPr lang="es-CO" sz="1600" b="1" dirty="0" smtClean="0">
                <a:solidFill>
                  <a:schemeClr val="tx1"/>
                </a:solidFill>
                <a:latin typeface="Arial" panose="020B0604020202020204" pitchFamily="34" charset="0"/>
                <a:cs typeface="Arial" panose="020B0604020202020204" pitchFamily="34" charset="0"/>
              </a:rPr>
              <a:t>Omisión de activos </a:t>
            </a:r>
            <a:r>
              <a:rPr lang="es-CO" sz="1600" b="1" dirty="0">
                <a:solidFill>
                  <a:schemeClr val="tx1"/>
                </a:solidFill>
                <a:latin typeface="Arial" panose="020B0604020202020204" pitchFamily="34" charset="0"/>
                <a:cs typeface="Arial" panose="020B0604020202020204" pitchFamily="34" charset="0"/>
              </a:rPr>
              <a:t>o </a:t>
            </a:r>
            <a:r>
              <a:rPr lang="es-CO" sz="1600" b="1" dirty="0" smtClean="0">
                <a:solidFill>
                  <a:schemeClr val="tx1"/>
                </a:solidFill>
                <a:latin typeface="Arial" panose="020B0604020202020204" pitchFamily="34" charset="0"/>
                <a:cs typeface="Arial" panose="020B0604020202020204" pitchFamily="34" charset="0"/>
              </a:rPr>
              <a:t>inclusión  de pasivos </a:t>
            </a:r>
            <a:r>
              <a:rPr lang="es-CO" sz="1600" b="1" dirty="0">
                <a:solidFill>
                  <a:schemeClr val="tx1"/>
                </a:solidFill>
                <a:latin typeface="Arial" panose="020B0604020202020204" pitchFamily="34" charset="0"/>
                <a:cs typeface="Arial" panose="020B0604020202020204" pitchFamily="34" charset="0"/>
              </a:rPr>
              <a:t>inexistentes en un </a:t>
            </a:r>
            <a:r>
              <a:rPr lang="es-CO" sz="1600" b="1" dirty="0" smtClean="0">
                <a:solidFill>
                  <a:srgbClr val="C00000"/>
                </a:solidFill>
                <a:latin typeface="Arial" panose="020B0604020202020204" pitchFamily="34" charset="0"/>
                <a:cs typeface="Arial" panose="020B0604020202020204" pitchFamily="34" charset="0"/>
              </a:rPr>
              <a:t>valor = &gt; </a:t>
            </a:r>
            <a:r>
              <a:rPr lang="es-CO" sz="1600" b="1" dirty="0">
                <a:solidFill>
                  <a:srgbClr val="C00000"/>
                </a:solidFill>
                <a:latin typeface="Arial" panose="020B0604020202020204" pitchFamily="34" charset="0"/>
                <a:cs typeface="Arial" panose="020B0604020202020204" pitchFamily="34" charset="0"/>
              </a:rPr>
              <a:t>a 7.250 SMLMV $ </a:t>
            </a:r>
            <a:r>
              <a:rPr lang="es-CO" sz="1600" b="1" dirty="0" smtClean="0">
                <a:solidFill>
                  <a:srgbClr val="C00000"/>
                </a:solidFill>
                <a:latin typeface="Arial" panose="020B0604020202020204" pitchFamily="34" charset="0"/>
                <a:cs typeface="Arial" panose="020B0604020202020204" pitchFamily="34" charset="0"/>
              </a:rPr>
              <a:t>5.348.448.250  </a:t>
            </a:r>
            <a:r>
              <a:rPr lang="es-CO" sz="1600" b="1" dirty="0" smtClean="0">
                <a:solidFill>
                  <a:schemeClr val="tx1"/>
                </a:solidFill>
                <a:latin typeface="Arial" panose="020B0604020202020204" pitchFamily="34" charset="0"/>
                <a:cs typeface="Arial" panose="020B0604020202020204" pitchFamily="34" charset="0"/>
              </a:rPr>
              <a:t>que  </a:t>
            </a:r>
            <a:r>
              <a:rPr lang="es-CO" sz="1600" b="1" dirty="0">
                <a:solidFill>
                  <a:schemeClr val="tx1"/>
                </a:solidFill>
                <a:latin typeface="Arial" panose="020B0604020202020204" pitchFamily="34" charset="0"/>
                <a:cs typeface="Arial" panose="020B0604020202020204" pitchFamily="34" charset="0"/>
              </a:rPr>
              <a:t>afecte el impuesto de RENTA o el saldo a </a:t>
            </a:r>
            <a:r>
              <a:rPr lang="es-CO" sz="1600" b="1" dirty="0" smtClean="0">
                <a:solidFill>
                  <a:schemeClr val="tx1"/>
                </a:solidFill>
                <a:latin typeface="Arial" panose="020B0604020202020204" pitchFamily="34" charset="0"/>
                <a:cs typeface="Arial" panose="020B0604020202020204" pitchFamily="34" charset="0"/>
              </a:rPr>
              <a:t>favor </a:t>
            </a:r>
          </a:p>
          <a:p>
            <a:pPr marL="285750" indent="-285750">
              <a:buFont typeface="Courier New" panose="02070309020205020404" pitchFamily="49" charset="0"/>
              <a:buChar char="o"/>
            </a:pPr>
            <a:endParaRPr lang="es-CO" sz="1600" b="1" dirty="0">
              <a:solidFill>
                <a:schemeClr val="tx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CO" sz="1600" b="1" dirty="0">
                <a:solidFill>
                  <a:schemeClr val="tx1"/>
                </a:solidFill>
                <a:latin typeface="Arial" panose="020B0604020202020204" pitchFamily="34" charset="0"/>
                <a:cs typeface="Arial" panose="020B0604020202020204" pitchFamily="34" charset="0"/>
              </a:rPr>
              <a:t>P</a:t>
            </a:r>
            <a:r>
              <a:rPr lang="es-CO" sz="1600" b="1" dirty="0" smtClean="0">
                <a:solidFill>
                  <a:schemeClr val="tx1"/>
                </a:solidFill>
                <a:latin typeface="Arial" panose="020B0604020202020204" pitchFamily="34" charset="0"/>
                <a:cs typeface="Arial" panose="020B0604020202020204" pitchFamily="34" charset="0"/>
              </a:rPr>
              <a:t>ena </a:t>
            </a:r>
            <a:r>
              <a:rPr lang="es-CO" sz="1600" b="1" dirty="0">
                <a:solidFill>
                  <a:schemeClr val="tx1"/>
                </a:solidFill>
                <a:latin typeface="Arial" panose="020B0604020202020204" pitchFamily="34" charset="0"/>
                <a:cs typeface="Arial" panose="020B0604020202020204" pitchFamily="34" charset="0"/>
              </a:rPr>
              <a:t>privativa de libertad de </a:t>
            </a:r>
            <a:r>
              <a:rPr lang="es-CO" sz="1600" b="1" dirty="0">
                <a:solidFill>
                  <a:srgbClr val="C00000"/>
                </a:solidFill>
                <a:latin typeface="Arial" panose="020B0604020202020204" pitchFamily="34" charset="0"/>
                <a:cs typeface="Arial" panose="020B0604020202020204" pitchFamily="34" charset="0"/>
              </a:rPr>
              <a:t>48 a 108 meses </a:t>
            </a:r>
            <a:r>
              <a:rPr lang="es-CO" sz="1600" b="1" dirty="0">
                <a:solidFill>
                  <a:schemeClr val="tx1"/>
                </a:solidFill>
                <a:latin typeface="Arial" panose="020B0604020202020204" pitchFamily="34" charset="0"/>
                <a:cs typeface="Arial" panose="020B0604020202020204" pitchFamily="34" charset="0"/>
              </a:rPr>
              <a:t>y multa del 20% del valor del activo omitido, del valor del activo declarado inexactamente o del valor del pasivo inexistente.  </a:t>
            </a:r>
          </a:p>
          <a:p>
            <a:endParaRPr lang="es-CO" sz="1600" b="1" dirty="0" smtClean="0">
              <a:solidFill>
                <a:schemeClr val="tx1"/>
              </a:solidFill>
              <a:latin typeface="Arial Narrow" panose="020B0606020202030204" pitchFamily="34" charset="0"/>
            </a:endParaRPr>
          </a:p>
        </p:txBody>
      </p:sp>
      <p:sp>
        <p:nvSpPr>
          <p:cNvPr id="42" name="Rectángulo redondeado 41"/>
          <p:cNvSpPr/>
          <p:nvPr/>
        </p:nvSpPr>
        <p:spPr>
          <a:xfrm>
            <a:off x="3106389" y="1779414"/>
            <a:ext cx="944890" cy="244661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latin typeface="Arial Narrow" panose="020B0606020202030204" pitchFamily="34" charset="0"/>
              </a:rPr>
              <a:t>RENTA </a:t>
            </a:r>
          </a:p>
        </p:txBody>
      </p:sp>
    </p:spTree>
    <p:extLst>
      <p:ext uri="{BB962C8B-B14F-4D97-AF65-F5344CB8AC3E}">
        <p14:creationId xmlns:p14="http://schemas.microsoft.com/office/powerpoint/2010/main" val="1532093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p:cNvSpPr/>
          <p:nvPr/>
        </p:nvSpPr>
        <p:spPr>
          <a:xfrm>
            <a:off x="2721" y="0"/>
            <a:ext cx="1836559" cy="87396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b="1" i="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Gradualidad /</a:t>
            </a:r>
          </a:p>
          <a:p>
            <a:pPr algn="ctr">
              <a:lnSpc>
                <a:spcPts val="1350"/>
              </a:lnSpc>
              <a:spcAft>
                <a:spcPts val="0"/>
              </a:spcAft>
            </a:pPr>
            <a:endParaRPr lang="es-CO" b="1" dirty="0">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ts val="1350"/>
              </a:lnSpc>
              <a:spcAft>
                <a:spcPts val="0"/>
              </a:spcAft>
            </a:pPr>
            <a:r>
              <a:rPr lang="es-CO" b="1" i="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Proporcionalidad  </a:t>
            </a:r>
            <a:endParaRPr lang="es-CO"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7" name="Rectángulo 46"/>
          <p:cNvSpPr/>
          <p:nvPr/>
        </p:nvSpPr>
        <p:spPr>
          <a:xfrm>
            <a:off x="324345" y="1517224"/>
            <a:ext cx="1783295" cy="60493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contribuyente</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7" name="Rectángulo 56"/>
          <p:cNvSpPr/>
          <p:nvPr/>
        </p:nvSpPr>
        <p:spPr>
          <a:xfrm>
            <a:off x="310657" y="3990713"/>
            <a:ext cx="1991109" cy="57835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smtClean="0">
                <a:effectLst/>
                <a:latin typeface="Arial" panose="020B0604020202020204" pitchFamily="34" charset="0"/>
                <a:ea typeface="Calibri" panose="020F0502020204030204" pitchFamily="34" charset="0"/>
                <a:cs typeface="Arial" panose="020B0604020202020204" pitchFamily="34" charset="0"/>
              </a:rPr>
              <a:t>Administración</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9" name="Rectángulo 58"/>
          <p:cNvSpPr/>
          <p:nvPr/>
        </p:nvSpPr>
        <p:spPr>
          <a:xfrm>
            <a:off x="2654852" y="4104187"/>
            <a:ext cx="1357464" cy="316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a:effectLst/>
                <a:latin typeface="Arial" panose="020B0604020202020204" pitchFamily="34" charset="0"/>
                <a:ea typeface="Calibri" panose="020F0502020204030204" pitchFamily="34" charset="0"/>
                <a:cs typeface="Arial" panose="020B0604020202020204" pitchFamily="34" charset="0"/>
              </a:rPr>
              <a:t>Reducción</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0" name="Rectángulo 59"/>
          <p:cNvSpPr/>
          <p:nvPr/>
        </p:nvSpPr>
        <p:spPr>
          <a:xfrm>
            <a:off x="4306747" y="1541646"/>
            <a:ext cx="1102380" cy="140041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350"/>
              </a:lnSpc>
              <a:spcAft>
                <a:spcPts val="0"/>
              </a:spcAft>
            </a:pPr>
            <a:r>
              <a:rPr lang="es-CO" sz="1600" b="1" dirty="0">
                <a:ln>
                  <a:noFill/>
                </a:ln>
                <a:latin typeface="Arial" panose="020B0604020202020204" pitchFamily="34" charset="0"/>
                <a:ea typeface="Calibri" panose="020F0502020204030204" pitchFamily="34" charset="0"/>
                <a:cs typeface="Arial" panose="020B0604020202020204" pitchFamily="34" charset="0"/>
              </a:rPr>
              <a:t> </a:t>
            </a:r>
            <a:endParaRPr lang="es-CO" sz="1600" b="1" dirty="0" smtClean="0">
              <a:ln>
                <a:noFill/>
              </a:ln>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endParaRPr lang="es-CO" sz="1600" b="1" dirty="0">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endParaRPr lang="es-CO" sz="1600" dirty="0">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r>
              <a:rPr lang="es-CO" sz="1600" b="1" dirty="0">
                <a:ln>
                  <a:noFill/>
                </a:ln>
                <a:latin typeface="Arial" panose="020B0604020202020204" pitchFamily="34" charset="0"/>
                <a:ea typeface="Calibri" panose="020F0502020204030204" pitchFamily="34" charset="0"/>
                <a:cs typeface="Arial" panose="020B0604020202020204" pitchFamily="34" charset="0"/>
              </a:rPr>
              <a:t> </a:t>
            </a:r>
            <a:r>
              <a:rPr lang="es-CO" sz="1600" b="1" dirty="0" smtClean="0">
                <a:ln>
                  <a:noFill/>
                </a:ln>
                <a:latin typeface="Arial" panose="020B0604020202020204" pitchFamily="34" charset="0"/>
                <a:ea typeface="Calibri" panose="020F0502020204030204" pitchFamily="34" charset="0"/>
                <a:cs typeface="Arial" panose="020B0604020202020204" pitchFamily="34" charset="0"/>
              </a:rPr>
              <a:t>Al </a:t>
            </a:r>
            <a:r>
              <a:rPr lang="es-CO" sz="1600" b="1" dirty="0">
                <a:ln>
                  <a:noFill/>
                </a:ln>
                <a:latin typeface="Arial" panose="020B0604020202020204" pitchFamily="34" charset="0"/>
                <a:ea typeface="Calibri" panose="020F0502020204030204" pitchFamily="34" charset="0"/>
                <a:cs typeface="Arial" panose="020B0604020202020204" pitchFamily="34" charset="0"/>
              </a:rPr>
              <a:t>75%</a:t>
            </a:r>
            <a:endParaRPr lang="es-CO" sz="1600" dirty="0">
              <a:latin typeface="Arial" panose="020B0604020202020204" pitchFamily="34" charset="0"/>
              <a:ea typeface="Calibri" panose="020F0502020204030204" pitchFamily="34" charset="0"/>
              <a:cs typeface="Arial" panose="020B0604020202020204" pitchFamily="34" charset="0"/>
            </a:endParaRPr>
          </a:p>
        </p:txBody>
      </p:sp>
      <p:sp>
        <p:nvSpPr>
          <p:cNvPr id="62" name="Rectángulo 61"/>
          <p:cNvSpPr/>
          <p:nvPr/>
        </p:nvSpPr>
        <p:spPr>
          <a:xfrm>
            <a:off x="6210677" y="1804380"/>
            <a:ext cx="5760342" cy="103230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lnSpc>
                <a:spcPts val="1350"/>
              </a:lnSpc>
              <a:spcAft>
                <a:spcPts val="0"/>
              </a:spcAft>
              <a:buAutoNum type="alphaLcParenR"/>
            </a:pPr>
            <a:r>
              <a:rPr lang="es-CO" sz="16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1 </a:t>
            </a:r>
            <a:r>
              <a:rPr lang="es-CO" sz="1600" b="1" dirty="0" smtClean="0">
                <a:effectLst/>
                <a:latin typeface="Arial" panose="020B0604020202020204" pitchFamily="34" charset="0"/>
                <a:ea typeface="Times New Roman" panose="02020603050405020304" pitchFamily="18" charset="0"/>
                <a:cs typeface="Arial" panose="020B0604020202020204" pitchFamily="34" charset="0"/>
              </a:rPr>
              <a:t>año anterior no se hubiere cometido la misma; y </a:t>
            </a:r>
          </a:p>
          <a:p>
            <a:pPr algn="just">
              <a:lnSpc>
                <a:spcPts val="1350"/>
              </a:lnSpc>
              <a:spcAft>
                <a:spcPts val="0"/>
              </a:spcAft>
            </a:pPr>
            <a:endParaRPr lang="es-CO"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350"/>
              </a:lnSpc>
            </a:pPr>
            <a:r>
              <a:rPr lang="es-CO" sz="1600" b="1" dirty="0" smtClean="0">
                <a:effectLst/>
                <a:latin typeface="Arial" panose="020B0604020202020204" pitchFamily="34" charset="0"/>
                <a:ea typeface="Calibri" panose="020F0502020204030204" pitchFamily="34" charset="0"/>
                <a:cs typeface="Arial" panose="020B0604020202020204" pitchFamily="34" charset="0"/>
              </a:rPr>
              <a:t>b</a:t>
            </a:r>
            <a:r>
              <a:rPr lang="es-CO" sz="1600" b="1" dirty="0">
                <a:effectLst/>
                <a:latin typeface="Arial" panose="020B0604020202020204" pitchFamily="34" charset="0"/>
                <a:ea typeface="Calibri" panose="020F0502020204030204" pitchFamily="34" charset="0"/>
                <a:cs typeface="Arial" panose="020B0604020202020204" pitchFamily="34" charset="0"/>
              </a:rPr>
              <a:t>) </a:t>
            </a:r>
            <a:r>
              <a:rPr lang="es-CO" sz="1600" b="1" dirty="0" smtClean="0">
                <a:effectLst/>
                <a:latin typeface="Arial" panose="020B0604020202020204" pitchFamily="34" charset="0"/>
                <a:ea typeface="Calibri" panose="020F0502020204030204" pitchFamily="34" charset="0"/>
                <a:cs typeface="Arial" panose="020B0604020202020204" pitchFamily="34" charset="0"/>
              </a:rPr>
              <a:t>Administración Tributaria </a:t>
            </a:r>
            <a:r>
              <a:rPr lang="es-CO" sz="1600" b="1" dirty="0">
                <a:latin typeface="Arial" panose="020B0604020202020204" pitchFamily="34" charset="0"/>
                <a:ea typeface="Times New Roman" panose="02020603050405020304" pitchFamily="18" charset="0"/>
                <a:cs typeface="Arial" panose="020B0604020202020204" pitchFamily="34" charset="0"/>
              </a:rPr>
              <a:t>no haya proferido P.C – R.E – EPD</a:t>
            </a:r>
          </a:p>
          <a:p>
            <a:pPr algn="just">
              <a:lnSpc>
                <a:spcPts val="1350"/>
              </a:lnSpc>
              <a:spcAft>
                <a:spcPts val="0"/>
              </a:spcAft>
            </a:pPr>
            <a:endParaRPr lang="es-CO"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3" name="Rectángulo 62"/>
          <p:cNvSpPr/>
          <p:nvPr/>
        </p:nvSpPr>
        <p:spPr>
          <a:xfrm>
            <a:off x="6210677" y="3184634"/>
            <a:ext cx="5798444" cy="2359929"/>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lnSpc>
                <a:spcPts val="1350"/>
              </a:lnSpc>
              <a:spcAft>
                <a:spcPts val="0"/>
              </a:spcAft>
              <a:buAutoNum type="alphaLcParenR"/>
            </a:pPr>
            <a:r>
              <a:rPr lang="es-CO" sz="16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4 </a:t>
            </a:r>
            <a:r>
              <a:rPr lang="es-CO" sz="1600" b="1" dirty="0">
                <a:effectLst/>
                <a:latin typeface="Arial" panose="020B0604020202020204" pitchFamily="34" charset="0"/>
                <a:ea typeface="Times New Roman" panose="02020603050405020304" pitchFamily="18" charset="0"/>
                <a:cs typeface="Arial" panose="020B0604020202020204" pitchFamily="34" charset="0"/>
              </a:rPr>
              <a:t>años anteriores </a:t>
            </a:r>
            <a:r>
              <a:rPr lang="es-CO" sz="1600" b="1" dirty="0" smtClean="0">
                <a:effectLst/>
                <a:latin typeface="Arial" panose="020B0604020202020204" pitchFamily="34" charset="0"/>
                <a:ea typeface="Times New Roman" panose="02020603050405020304" pitchFamily="18" charset="0"/>
                <a:cs typeface="Arial" panose="020B0604020202020204" pitchFamily="34" charset="0"/>
              </a:rPr>
              <a:t>no </a:t>
            </a:r>
            <a:r>
              <a:rPr lang="es-CO" sz="1600" b="1" dirty="0">
                <a:effectLst/>
                <a:latin typeface="Arial" panose="020B0604020202020204" pitchFamily="34" charset="0"/>
                <a:ea typeface="Times New Roman" panose="02020603050405020304" pitchFamily="18" charset="0"/>
                <a:cs typeface="Arial" panose="020B0604020202020204" pitchFamily="34" charset="0"/>
              </a:rPr>
              <a:t>se hubiere cometido la misma, y esta se hubiere sancionado mediante acto administrativo en firme; y </a:t>
            </a:r>
            <a:endParaRPr lang="es-CO" sz="1600" b="1"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ts val="1350"/>
              </a:lnSpc>
              <a:spcAft>
                <a:spcPts val="0"/>
              </a:spcAft>
              <a:buAutoNum type="alphaLcParenR"/>
            </a:pPr>
            <a:endParaRPr lang="es-CO"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350"/>
              </a:lnSpc>
              <a:spcAft>
                <a:spcPts val="0"/>
              </a:spcAft>
            </a:pPr>
            <a:r>
              <a:rPr lang="es-CO" sz="1600" b="1" dirty="0" smtClean="0">
                <a:latin typeface="Arial" panose="020B0604020202020204" pitchFamily="34" charset="0"/>
                <a:ea typeface="Times New Roman" panose="02020603050405020304" pitchFamily="18" charset="0"/>
                <a:cs typeface="Arial" panose="020B0604020202020204" pitchFamily="34" charset="0"/>
              </a:rPr>
              <a:t>b</a:t>
            </a:r>
            <a:r>
              <a:rPr lang="es-CO"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es-CO" sz="1600" b="1" dirty="0">
                <a:effectLst/>
                <a:latin typeface="Arial" panose="020B0604020202020204" pitchFamily="34" charset="0"/>
                <a:ea typeface="Times New Roman" panose="02020603050405020304" pitchFamily="18" charset="0"/>
                <a:cs typeface="Arial" panose="020B0604020202020204" pitchFamily="34" charset="0"/>
              </a:rPr>
              <a:t>Que la sanción sea </a:t>
            </a:r>
            <a:r>
              <a:rPr lang="es-CO" sz="1600" b="1" dirty="0" smtClean="0">
                <a:effectLst/>
                <a:latin typeface="Arial" panose="020B0604020202020204" pitchFamily="34" charset="0"/>
                <a:ea typeface="Times New Roman" panose="02020603050405020304" pitchFamily="18" charset="0"/>
                <a:cs typeface="Arial" panose="020B0604020202020204" pitchFamily="34" charset="0"/>
              </a:rPr>
              <a:t>aceptada. </a:t>
            </a:r>
            <a:endParaRPr lang="es-CO" sz="16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350"/>
              </a:lnSpc>
              <a:spcAft>
                <a:spcPts val="0"/>
              </a:spcAft>
            </a:pPr>
            <a:r>
              <a:rPr lang="es-CO" sz="1600" b="1" dirty="0">
                <a:effectLst/>
                <a:latin typeface="Arial" panose="020B0604020202020204" pitchFamily="34" charset="0"/>
                <a:ea typeface="Times New Roman" panose="02020603050405020304" pitchFamily="18" charset="0"/>
                <a:cs typeface="Arial" panose="020B0604020202020204" pitchFamily="34" charset="0"/>
              </a:rPr>
              <a:t> </a:t>
            </a:r>
            <a:endParaRPr lang="es-CO"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350"/>
              </a:lnSpc>
              <a:spcAft>
                <a:spcPts val="0"/>
              </a:spcAft>
            </a:pPr>
            <a:endParaRPr lang="es-CO" sz="16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ts val="1350"/>
              </a:lnSpc>
              <a:spcAft>
                <a:spcPts val="0"/>
              </a:spcAft>
              <a:buAutoNum type="alphaLcParenR"/>
            </a:pPr>
            <a:r>
              <a:rPr lang="es-CO" sz="16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2</a:t>
            </a:r>
            <a:r>
              <a:rPr lang="es-CO"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es-CO" sz="1600" b="1" dirty="0">
                <a:effectLst/>
                <a:latin typeface="Arial" panose="020B0604020202020204" pitchFamily="34" charset="0"/>
                <a:ea typeface="Times New Roman" panose="02020603050405020304" pitchFamily="18" charset="0"/>
                <a:cs typeface="Arial" panose="020B0604020202020204" pitchFamily="34" charset="0"/>
              </a:rPr>
              <a:t>años anteriores </a:t>
            </a:r>
            <a:r>
              <a:rPr lang="es-CO" sz="1600" b="1" dirty="0" smtClean="0">
                <a:effectLst/>
                <a:latin typeface="Arial" panose="020B0604020202020204" pitchFamily="34" charset="0"/>
                <a:ea typeface="Times New Roman" panose="02020603050405020304" pitchFamily="18" charset="0"/>
                <a:cs typeface="Arial" panose="020B0604020202020204" pitchFamily="34" charset="0"/>
              </a:rPr>
              <a:t>no </a:t>
            </a:r>
            <a:r>
              <a:rPr lang="es-CO" sz="1600" b="1" dirty="0">
                <a:effectLst/>
                <a:latin typeface="Arial" panose="020B0604020202020204" pitchFamily="34" charset="0"/>
                <a:ea typeface="Times New Roman" panose="02020603050405020304" pitchFamily="18" charset="0"/>
                <a:cs typeface="Arial" panose="020B0604020202020204" pitchFamily="34" charset="0"/>
              </a:rPr>
              <a:t>se hubiere cometido la misma, y esta se hubiere sancionado mediante acto administrativo en firme; y </a:t>
            </a:r>
            <a:endParaRPr lang="es-CO"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350"/>
              </a:lnSpc>
              <a:spcAft>
                <a:spcPts val="0"/>
              </a:spcAft>
            </a:pPr>
            <a:endParaRPr lang="es-CO" sz="16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350"/>
              </a:lnSpc>
              <a:spcAft>
                <a:spcPts val="0"/>
              </a:spcAft>
            </a:pPr>
            <a:r>
              <a:rPr lang="es-CO" sz="1600" b="1" dirty="0">
                <a:effectLst/>
                <a:latin typeface="Arial" panose="020B0604020202020204" pitchFamily="34" charset="0"/>
                <a:ea typeface="Calibri" panose="020F0502020204030204" pitchFamily="34" charset="0"/>
                <a:cs typeface="Arial" panose="020B0604020202020204" pitchFamily="34" charset="0"/>
              </a:rPr>
              <a:t>b) Que la sanción sea </a:t>
            </a:r>
            <a:r>
              <a:rPr lang="es-CO" sz="1600" b="1" dirty="0" smtClean="0">
                <a:effectLst/>
                <a:latin typeface="Arial" panose="020B0604020202020204" pitchFamily="34" charset="0"/>
                <a:ea typeface="Calibri" panose="020F0502020204030204" pitchFamily="34" charset="0"/>
                <a:cs typeface="Arial" panose="020B0604020202020204" pitchFamily="34" charset="0"/>
              </a:rPr>
              <a:t>aceptada</a:t>
            </a:r>
            <a:endParaRPr lang="es-CO"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4" name="Rectángulo 63"/>
          <p:cNvSpPr/>
          <p:nvPr/>
        </p:nvSpPr>
        <p:spPr>
          <a:xfrm>
            <a:off x="2587190" y="1626669"/>
            <a:ext cx="1240006" cy="33655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Reducción</a:t>
            </a:r>
            <a:endParaRPr lang="es-CO"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5" name="Rectángulo 64"/>
          <p:cNvSpPr/>
          <p:nvPr/>
        </p:nvSpPr>
        <p:spPr>
          <a:xfrm>
            <a:off x="4198827" y="3723670"/>
            <a:ext cx="912669" cy="11493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350"/>
              </a:lnSpc>
              <a:spcAft>
                <a:spcPts val="0"/>
              </a:spcAft>
            </a:pPr>
            <a:r>
              <a:rPr lang="es-CO" sz="1600" b="1" dirty="0">
                <a:ln>
                  <a:noFill/>
                </a:ln>
                <a:latin typeface="Arial" panose="020B0604020202020204" pitchFamily="34" charset="0"/>
                <a:ea typeface="Calibri" panose="020F0502020204030204" pitchFamily="34" charset="0"/>
                <a:cs typeface="Arial" panose="020B0604020202020204" pitchFamily="34" charset="0"/>
              </a:rPr>
              <a:t>Al 50%</a:t>
            </a:r>
            <a:endParaRPr lang="es-CO" sz="1600" dirty="0">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r>
              <a:rPr lang="es-CO" sz="1600" b="1" dirty="0">
                <a:ln>
                  <a:noFill/>
                </a:ln>
                <a:latin typeface="Arial" panose="020B0604020202020204" pitchFamily="34" charset="0"/>
                <a:ea typeface="Calibri" panose="020F0502020204030204" pitchFamily="34" charset="0"/>
                <a:cs typeface="Arial" panose="020B0604020202020204" pitchFamily="34" charset="0"/>
              </a:rPr>
              <a:t> </a:t>
            </a:r>
            <a:endParaRPr lang="es-CO" sz="1600" b="1" dirty="0" smtClean="0">
              <a:ln>
                <a:noFill/>
              </a:ln>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endParaRPr lang="es-CO" sz="1600" b="1" dirty="0">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endParaRPr lang="es-CO" sz="1600" dirty="0">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r>
              <a:rPr lang="es-CO" sz="1600" b="1" dirty="0">
                <a:ln>
                  <a:noFill/>
                </a:ln>
                <a:latin typeface="Arial" panose="020B0604020202020204" pitchFamily="34" charset="0"/>
                <a:ea typeface="Calibri" panose="020F0502020204030204" pitchFamily="34" charset="0"/>
                <a:cs typeface="Arial" panose="020B0604020202020204" pitchFamily="34" charset="0"/>
              </a:rPr>
              <a:t> </a:t>
            </a:r>
            <a:r>
              <a:rPr lang="es-CO" sz="1600" b="1" dirty="0" smtClean="0">
                <a:ln>
                  <a:noFill/>
                </a:ln>
                <a:latin typeface="Arial" panose="020B0604020202020204" pitchFamily="34" charset="0"/>
                <a:ea typeface="Calibri" panose="020F0502020204030204" pitchFamily="34" charset="0"/>
                <a:cs typeface="Arial" panose="020B0604020202020204" pitchFamily="34" charset="0"/>
              </a:rPr>
              <a:t>Al </a:t>
            </a:r>
            <a:r>
              <a:rPr lang="es-CO" sz="1600" b="1" dirty="0">
                <a:ln>
                  <a:noFill/>
                </a:ln>
                <a:latin typeface="Arial" panose="020B0604020202020204" pitchFamily="34" charset="0"/>
                <a:ea typeface="Calibri" panose="020F0502020204030204" pitchFamily="34" charset="0"/>
                <a:cs typeface="Arial" panose="020B0604020202020204" pitchFamily="34" charset="0"/>
              </a:rPr>
              <a:t>75%</a:t>
            </a:r>
            <a:endParaRPr lang="es-CO" sz="1600" dirty="0">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6210677" y="140811"/>
            <a:ext cx="5742914" cy="9900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ts val="1350"/>
              </a:lnSpc>
              <a:spcAft>
                <a:spcPts val="0"/>
              </a:spcAft>
              <a:buFont typeface="Arial" panose="020B0604020202020204" pitchFamily="34" charset="0"/>
              <a:buChar char="•"/>
            </a:pPr>
            <a:r>
              <a:rPr lang="es-CO" b="1" dirty="0">
                <a:solidFill>
                  <a:srgbClr val="C00000"/>
                </a:solidFill>
                <a:latin typeface="Arial" panose="020B0604020202020204" pitchFamily="34" charset="0"/>
                <a:ea typeface="Times New Roman" panose="02020603050405020304" pitchFamily="18" charset="0"/>
                <a:cs typeface="Arial" panose="020B0604020202020204" pitchFamily="34" charset="0"/>
              </a:rPr>
              <a:t>2</a:t>
            </a:r>
            <a:r>
              <a:rPr lang="es-CO" b="1" dirty="0">
                <a:latin typeface="Arial" panose="020B0604020202020204" pitchFamily="34" charset="0"/>
                <a:ea typeface="Times New Roman" panose="02020603050405020304" pitchFamily="18" charset="0"/>
                <a:cs typeface="Arial" panose="020B0604020202020204" pitchFamily="34" charset="0"/>
              </a:rPr>
              <a:t> </a:t>
            </a:r>
            <a:r>
              <a:rPr lang="es-CO" dirty="0">
                <a:latin typeface="Arial" panose="020B0604020202020204" pitchFamily="34" charset="0"/>
                <a:ea typeface="Times New Roman" panose="02020603050405020304" pitchFamily="18" charset="0"/>
                <a:cs typeface="Arial" panose="020B0604020202020204" pitchFamily="34" charset="0"/>
              </a:rPr>
              <a:t>años anteriores no se hubiere cometido la misma; y </a:t>
            </a:r>
          </a:p>
          <a:p>
            <a:pPr marL="285750" indent="-285750" algn="just">
              <a:lnSpc>
                <a:spcPts val="1350"/>
              </a:lnSpc>
              <a:spcAft>
                <a:spcPts val="0"/>
              </a:spcAft>
              <a:buFont typeface="Arial" panose="020B0604020202020204" pitchFamily="34" charset="0"/>
              <a:buChar char="•"/>
            </a:pPr>
            <a:endParaRPr lang="es-CO"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ts val="1350"/>
              </a:lnSpc>
              <a:spcAft>
                <a:spcPts val="0"/>
              </a:spcAft>
              <a:buFont typeface="Arial" panose="020B0604020202020204" pitchFamily="34" charset="0"/>
              <a:buChar char="•"/>
            </a:pPr>
            <a:r>
              <a:rPr lang="es-CO" dirty="0" smtClean="0">
                <a:latin typeface="Arial" panose="020B0604020202020204" pitchFamily="34" charset="0"/>
                <a:ea typeface="Times New Roman" panose="02020603050405020304" pitchFamily="18" charset="0"/>
                <a:cs typeface="Arial" panose="020B0604020202020204" pitchFamily="34" charset="0"/>
              </a:rPr>
              <a:t>Administración </a:t>
            </a:r>
            <a:r>
              <a:rPr lang="es-CO" dirty="0">
                <a:latin typeface="Arial" panose="020B0604020202020204" pitchFamily="34" charset="0"/>
                <a:ea typeface="Times New Roman" panose="02020603050405020304" pitchFamily="18" charset="0"/>
                <a:cs typeface="Arial" panose="020B0604020202020204" pitchFamily="34" charset="0"/>
              </a:rPr>
              <a:t>Tributaria no haya proferido P.C – R.E </a:t>
            </a:r>
            <a:r>
              <a:rPr lang="es-CO" dirty="0" smtClean="0">
                <a:latin typeface="Arial" panose="020B0604020202020204" pitchFamily="34" charset="0"/>
                <a:ea typeface="Times New Roman" panose="02020603050405020304" pitchFamily="18" charset="0"/>
                <a:cs typeface="Arial" panose="020B0604020202020204" pitchFamily="34" charset="0"/>
              </a:rPr>
              <a:t>– </a:t>
            </a:r>
            <a:r>
              <a:rPr lang="es-CO" dirty="0">
                <a:latin typeface="Arial" panose="020B0604020202020204" pitchFamily="34" charset="0"/>
                <a:ea typeface="Times New Roman" panose="02020603050405020304" pitchFamily="18" charset="0"/>
                <a:cs typeface="Arial" panose="020B0604020202020204" pitchFamily="34" charset="0"/>
              </a:rPr>
              <a:t>EPD</a:t>
            </a:r>
          </a:p>
        </p:txBody>
      </p:sp>
      <p:sp>
        <p:nvSpPr>
          <p:cNvPr id="6" name="Rectángulo 5"/>
          <p:cNvSpPr/>
          <p:nvPr/>
        </p:nvSpPr>
        <p:spPr>
          <a:xfrm>
            <a:off x="4414537" y="690260"/>
            <a:ext cx="941283" cy="271869"/>
          </a:xfrm>
          <a:prstGeom prst="rect">
            <a:avLst/>
          </a:prstGeom>
        </p:spPr>
        <p:txBody>
          <a:bodyPr wrap="none">
            <a:spAutoFit/>
          </a:bodyPr>
          <a:lstStyle/>
          <a:p>
            <a:pPr algn="just">
              <a:lnSpc>
                <a:spcPts val="1350"/>
              </a:lnSpc>
              <a:spcAft>
                <a:spcPts val="0"/>
              </a:spcAft>
            </a:pPr>
            <a:r>
              <a:rPr lang="es-CO" b="1" dirty="0">
                <a:latin typeface="Arial" panose="020B0604020202020204" pitchFamily="34" charset="0"/>
                <a:ea typeface="Calibri" panose="020F0502020204030204" pitchFamily="34" charset="0"/>
                <a:cs typeface="Arial" panose="020B0604020202020204" pitchFamily="34" charset="0"/>
              </a:rPr>
              <a:t>Al 50%</a:t>
            </a:r>
            <a:endParaRPr lang="es-CO"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23041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443323" y="2461644"/>
            <a:ext cx="11748677" cy="2867452"/>
          </a:xfrm>
          <a:prstGeom prst="rect">
            <a:avLst/>
          </a:prstGeom>
        </p:spPr>
        <p:txBody>
          <a:bodyPr wrap="square">
            <a:spAutoFit/>
          </a:bodyPr>
          <a:lstStyle/>
          <a:p>
            <a:pPr marL="306070">
              <a:lnSpc>
                <a:spcPct val="150000"/>
              </a:lnSpc>
              <a:spcAft>
                <a:spcPts val="1260"/>
              </a:spcAft>
            </a:pPr>
            <a:r>
              <a:rPr lang="es-CO" b="1" dirty="0">
                <a:solidFill>
                  <a:srgbClr val="00B050"/>
                </a:solidFill>
                <a:latin typeface="Arial" panose="020B0604020202020204" pitchFamily="34" charset="0"/>
                <a:ea typeface="Calibri" panose="020F0502020204030204" pitchFamily="34" charset="0"/>
                <a:cs typeface="Arial" panose="020B0604020202020204" pitchFamily="34" charset="0"/>
              </a:rPr>
              <a:t>Habrá lesividad: </a:t>
            </a:r>
            <a:r>
              <a:rPr lang="es-CO" dirty="0">
                <a:latin typeface="Arial" panose="020B0604020202020204" pitchFamily="34" charset="0"/>
                <a:ea typeface="Calibri" panose="020F0502020204030204" pitchFamily="34" charset="0"/>
                <a:cs typeface="Arial" panose="020B0604020202020204" pitchFamily="34" charset="0"/>
              </a:rPr>
              <a:t>Siempre  que  se incumpla con las obligaciones tributarias. </a:t>
            </a:r>
            <a:endParaRPr lang="es-CO" dirty="0">
              <a:latin typeface="Arial" panose="020B0604020202020204" pitchFamily="34" charset="0"/>
              <a:ea typeface="Times New Roman" panose="02020603050405020304" pitchFamily="18" charset="0"/>
              <a:cs typeface="Arial" panose="020B0604020202020204" pitchFamily="34" charset="0"/>
            </a:endParaRPr>
          </a:p>
          <a:p>
            <a:pPr marL="306070">
              <a:lnSpc>
                <a:spcPct val="150000"/>
              </a:lnSpc>
              <a:spcAft>
                <a:spcPts val="1260"/>
              </a:spcAft>
            </a:pPr>
            <a:r>
              <a:rPr lang="es-CO" b="1" dirty="0" smtClean="0">
                <a:solidFill>
                  <a:srgbClr val="00B050"/>
                </a:solidFill>
                <a:latin typeface="Arial" panose="020B0604020202020204" pitchFamily="34" charset="0"/>
                <a:ea typeface="Calibri" panose="020F0502020204030204" pitchFamily="34" charset="0"/>
                <a:cs typeface="Arial" panose="020B0604020202020204" pitchFamily="34" charset="0"/>
              </a:rPr>
              <a:t>Reincidencia</a:t>
            </a:r>
            <a:r>
              <a:rPr lang="es-CO" b="1" dirty="0">
                <a:latin typeface="Arial" panose="020B0604020202020204" pitchFamily="34" charset="0"/>
                <a:ea typeface="Calibri" panose="020F0502020204030204" pitchFamily="34" charset="0"/>
                <a:cs typeface="Arial" panose="020B0604020202020204" pitchFamily="34" charset="0"/>
              </a:rPr>
              <a:t>: </a:t>
            </a:r>
            <a:r>
              <a:rPr lang="es-CO" dirty="0">
                <a:latin typeface="Arial" panose="020B0604020202020204" pitchFamily="34" charset="0"/>
                <a:ea typeface="Calibri" panose="020F0502020204030204" pitchFamily="34" charset="0"/>
                <a:cs typeface="Arial" panose="020B0604020202020204" pitchFamily="34" charset="0"/>
              </a:rPr>
              <a:t>El sancionado, por acto administrativo en firme, cometiere una nueva infracción del mismo tipo dentro de los 2 años siguientes al día en el que cobre firmeza el acto por medio del cual se impuso la sanción, con excepción de la señalada en el artículo 652 de este Estatuto y aquellas que deban ser liquidadas por el contribuyente, responsable, agente retenedor o declarante. </a:t>
            </a:r>
            <a:endParaRPr lang="es-CO" dirty="0">
              <a:latin typeface="Arial" panose="020B0604020202020204" pitchFamily="34" charset="0"/>
              <a:ea typeface="Times New Roman" panose="02020603050405020304" pitchFamily="18" charset="0"/>
              <a:cs typeface="Arial" panose="020B0604020202020204" pitchFamily="34" charset="0"/>
            </a:endParaRPr>
          </a:p>
          <a:p>
            <a:pPr marL="306070">
              <a:lnSpc>
                <a:spcPct val="150000"/>
              </a:lnSpc>
            </a:pPr>
            <a:r>
              <a:rPr lang="es-CO" b="1" dirty="0">
                <a:solidFill>
                  <a:srgbClr val="00B050"/>
                </a:solidFill>
                <a:latin typeface="Arial" panose="020B0604020202020204" pitchFamily="34" charset="0"/>
                <a:ea typeface="Calibri" panose="020F0502020204030204" pitchFamily="34" charset="0"/>
                <a:cs typeface="Arial" panose="020B0604020202020204" pitchFamily="34" charset="0"/>
              </a:rPr>
              <a:t>El monto de la sanción se aumentará en un </a:t>
            </a:r>
            <a:r>
              <a:rPr lang="es-CO" b="1" dirty="0" smtClean="0">
                <a:solidFill>
                  <a:srgbClr val="00B050"/>
                </a:solidFill>
                <a:latin typeface="Arial" panose="020B0604020202020204" pitchFamily="34" charset="0"/>
                <a:ea typeface="Calibri" panose="020F0502020204030204" pitchFamily="34" charset="0"/>
                <a:cs typeface="Arial" panose="020B0604020202020204" pitchFamily="34" charset="0"/>
              </a:rPr>
              <a:t>100% </a:t>
            </a:r>
            <a:r>
              <a:rPr lang="es-CO" b="1" dirty="0">
                <a:solidFill>
                  <a:srgbClr val="00B050"/>
                </a:solidFill>
                <a:latin typeface="Arial" panose="020B0604020202020204" pitchFamily="34" charset="0"/>
                <a:ea typeface="Calibri" panose="020F0502020204030204" pitchFamily="34" charset="0"/>
                <a:cs typeface="Arial" panose="020B0604020202020204" pitchFamily="34" charset="0"/>
              </a:rPr>
              <a:t>si la persona o entidad es reincidente</a:t>
            </a:r>
            <a:r>
              <a:rPr lang="es-CO" dirty="0" smtClean="0">
                <a:latin typeface="Arial" panose="020B0604020202020204" pitchFamily="34" charset="0"/>
                <a:ea typeface="Calibri" panose="020F0502020204030204" pitchFamily="34" charset="0"/>
                <a:cs typeface="Arial" panose="020B0604020202020204" pitchFamily="34" charset="0"/>
              </a:rPr>
              <a:t>.</a:t>
            </a:r>
            <a:r>
              <a:rPr lang="es-CO" dirty="0">
                <a:latin typeface="Arial" panose="020B0604020202020204" pitchFamily="34" charset="0"/>
                <a:ea typeface="Times New Roman" panose="02020603050405020304" pitchFamily="18" charset="0"/>
                <a:cs typeface="Arial" panose="020B0604020202020204" pitchFamily="34" charset="0"/>
              </a:rPr>
              <a:t> </a:t>
            </a:r>
            <a:endParaRPr lang="es-CO"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ítulo 2"/>
          <p:cNvSpPr>
            <a:spLocks noGrp="1"/>
          </p:cNvSpPr>
          <p:nvPr>
            <p:ph type="ctrTitle"/>
          </p:nvPr>
        </p:nvSpPr>
        <p:spPr>
          <a:xfrm>
            <a:off x="1524000" y="1122363"/>
            <a:ext cx="9144000" cy="974451"/>
          </a:xfrm>
        </p:spPr>
        <p:txBody>
          <a:bodyPr/>
          <a:lstStyle/>
          <a:p>
            <a:r>
              <a:rPr lang="es-CO" dirty="0" smtClean="0"/>
              <a:t>SANCIONES</a:t>
            </a:r>
            <a:endParaRPr lang="es-CO" dirty="0"/>
          </a:p>
        </p:txBody>
      </p:sp>
    </p:spTree>
    <p:extLst>
      <p:ext uri="{BB962C8B-B14F-4D97-AF65-F5344CB8AC3E}">
        <p14:creationId xmlns:p14="http://schemas.microsoft.com/office/powerpoint/2010/main" val="20296473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421924" y="2276168"/>
            <a:ext cx="1992172" cy="162384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CO" sz="1600" b="1" dirty="0">
                <a:solidFill>
                  <a:schemeClr val="tx1"/>
                </a:solidFill>
                <a:effectLst/>
                <a:latin typeface="Arial Narrow" panose="020B0606020202030204" pitchFamily="34" charset="0"/>
                <a:ea typeface="Times New Roman" panose="02020603050405020304" pitchFamily="18" charset="0"/>
              </a:rPr>
              <a:t>SANCIÓNES QUE SE EXCLUYEN DE LA POSIBILIDAD DE GRADUACIÓN</a:t>
            </a:r>
            <a:endParaRPr lang="es-CO" sz="1600" dirty="0">
              <a:solidFill>
                <a:schemeClr val="tx1"/>
              </a:solidFill>
              <a:effectLst/>
              <a:latin typeface="Times New Roman" panose="02020603050405020304" pitchFamily="18" charset="0"/>
              <a:ea typeface="Times New Roman" panose="02020603050405020304" pitchFamily="18" charset="0"/>
            </a:endParaRPr>
          </a:p>
        </p:txBody>
      </p:sp>
      <p:cxnSp>
        <p:nvCxnSpPr>
          <p:cNvPr id="28" name="Conector recto 27"/>
          <p:cNvCxnSpPr/>
          <p:nvPr/>
        </p:nvCxnSpPr>
        <p:spPr>
          <a:xfrm>
            <a:off x="2811780" y="1869078"/>
            <a:ext cx="0" cy="334300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9" name="Rectángulo 28"/>
          <p:cNvSpPr/>
          <p:nvPr/>
        </p:nvSpPr>
        <p:spPr>
          <a:xfrm>
            <a:off x="3051810" y="1050542"/>
            <a:ext cx="8672428" cy="514530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lgn="just">
              <a:lnSpc>
                <a:spcPct val="107000"/>
              </a:lnSpc>
              <a:spcAft>
                <a:spcPts val="0"/>
              </a:spcAft>
              <a:buClr>
                <a:srgbClr val="C00000"/>
              </a:buClr>
              <a:buFont typeface="Wingdings" panose="05000000000000000000" pitchFamily="2" charset="2"/>
              <a:buChar char="ü"/>
            </a:pPr>
            <a:r>
              <a:rPr lang="es-ES" dirty="0" smtClean="0">
                <a:effectLst/>
                <a:latin typeface="Arial" panose="020B0604020202020204" pitchFamily="34" charset="0"/>
                <a:ea typeface="Calibri" panose="020F0502020204030204" pitchFamily="34" charset="0"/>
                <a:cs typeface="Arial" panose="020B0604020202020204" pitchFamily="34" charset="0"/>
              </a:rPr>
              <a:t>Fraude por parte de agente de retención y responsable del I.V.A</a:t>
            </a:r>
            <a:endParaRPr lang="es-CO"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Clr>
                <a:srgbClr val="C00000"/>
              </a:buClr>
              <a:buFont typeface="Wingdings" panose="05000000000000000000" pitchFamily="2" charset="2"/>
              <a:buChar char="ü"/>
            </a:pPr>
            <a:r>
              <a:rPr lang="es-CO" dirty="0" smtClean="0">
                <a:effectLst/>
                <a:latin typeface="Arial" panose="020B0604020202020204" pitchFamily="34" charset="0"/>
                <a:ea typeface="Calibri" panose="020F0502020204030204" pitchFamily="34" charset="0"/>
                <a:cs typeface="Arial" panose="020B0604020202020204" pitchFamily="34" charset="0"/>
              </a:rPr>
              <a:t>Omisión de activos o inclusión de pasivos inexistentes</a:t>
            </a:r>
          </a:p>
          <a:p>
            <a:pPr marL="285750" indent="-285750" algn="just">
              <a:lnSpc>
                <a:spcPct val="107000"/>
              </a:lnSpc>
              <a:spcAft>
                <a:spcPts val="0"/>
              </a:spcAft>
              <a:buClr>
                <a:srgbClr val="C00000"/>
              </a:buClr>
              <a:buFont typeface="Wingdings" panose="05000000000000000000" pitchFamily="2" charset="2"/>
              <a:buChar char="ü"/>
            </a:pPr>
            <a:r>
              <a:rPr lang="es-CO" dirty="0" smtClean="0">
                <a:effectLst/>
                <a:latin typeface="Arial" panose="020B0604020202020204" pitchFamily="34" charset="0"/>
                <a:ea typeface="Calibri" panose="020F0502020204030204" pitchFamily="34" charset="0"/>
                <a:cs typeface="Arial" panose="020B0604020202020204" pitchFamily="34" charset="0"/>
              </a:rPr>
              <a:t>Sanción por no facturar</a:t>
            </a:r>
          </a:p>
          <a:p>
            <a:pPr marL="285750" indent="-285750" algn="just">
              <a:lnSpc>
                <a:spcPct val="107000"/>
              </a:lnSpc>
              <a:spcAft>
                <a:spcPts val="0"/>
              </a:spcAft>
              <a:buClr>
                <a:srgbClr val="C00000"/>
              </a:buClr>
              <a:buFont typeface="Wingdings" panose="05000000000000000000" pitchFamily="2" charset="2"/>
              <a:buChar char="ü"/>
            </a:pPr>
            <a:r>
              <a:rPr lang="es-ES" dirty="0" smtClean="0">
                <a:effectLst/>
                <a:latin typeface="Arial" panose="020B0604020202020204" pitchFamily="34" charset="0"/>
                <a:ea typeface="Calibri" panose="020F0502020204030204" pitchFamily="34" charset="0"/>
                <a:cs typeface="Arial" panose="020B0604020202020204" pitchFamily="34" charset="0"/>
              </a:rPr>
              <a:t>Omisión de ingresos gravados, doble contabilidad e inclusión de costos o deducciones inexistentes y pérdidas improcedentes, que sean ordenados y/o aprobados por los representantes </a:t>
            </a:r>
            <a:endParaRPr lang="es-CO"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Clr>
                <a:srgbClr val="C00000"/>
              </a:buClr>
              <a:buFont typeface="Wingdings" panose="05000000000000000000" pitchFamily="2" charset="2"/>
              <a:buChar char="ü"/>
            </a:pPr>
            <a:r>
              <a:rPr lang="es-ES" dirty="0" smtClean="0">
                <a:effectLst/>
                <a:latin typeface="Arial" panose="020B0604020202020204" pitchFamily="34" charset="0"/>
                <a:ea typeface="Calibri" panose="020F0502020204030204" pitchFamily="34" charset="0"/>
                <a:cs typeface="Arial" panose="020B0604020202020204" pitchFamily="34" charset="0"/>
              </a:rPr>
              <a:t>Sanción por evasión pasiva.</a:t>
            </a:r>
            <a:endParaRPr lang="es-CO"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Clr>
                <a:srgbClr val="C00000"/>
              </a:buClr>
              <a:buFont typeface="Wingdings" panose="05000000000000000000" pitchFamily="2" charset="2"/>
              <a:buChar char="ü"/>
            </a:pPr>
            <a:r>
              <a:rPr lang="es-ES" dirty="0" smtClean="0">
                <a:effectLst/>
                <a:latin typeface="Arial" panose="020B0604020202020204" pitchFamily="34" charset="0"/>
                <a:ea typeface="Calibri" panose="020F0502020204030204" pitchFamily="34" charset="0"/>
                <a:cs typeface="Arial" panose="020B0604020202020204" pitchFamily="34" charset="0"/>
              </a:rPr>
              <a:t>Sanción por informar datos falsos, incompletos o equivocados – RUT </a:t>
            </a:r>
            <a:endParaRPr lang="es-CO"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Clr>
                <a:srgbClr val="C00000"/>
              </a:buClr>
              <a:buFont typeface="Wingdings" panose="05000000000000000000" pitchFamily="2" charset="2"/>
              <a:buChar char="ü"/>
            </a:pPr>
            <a:r>
              <a:rPr lang="es-ES" dirty="0" smtClean="0">
                <a:effectLst/>
                <a:latin typeface="Arial" panose="020B0604020202020204" pitchFamily="34" charset="0"/>
                <a:ea typeface="Calibri" panose="020F0502020204030204" pitchFamily="34" charset="0"/>
                <a:cs typeface="Arial" panose="020B0604020202020204" pitchFamily="34" charset="0"/>
              </a:rPr>
              <a:t>Sanción por omitir ingresos o servir de instrumento de evasión</a:t>
            </a:r>
            <a:endParaRPr lang="es-CO"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Clr>
                <a:srgbClr val="C00000"/>
              </a:buClr>
              <a:buFont typeface="Wingdings" panose="05000000000000000000" pitchFamily="2" charset="2"/>
              <a:buChar char="ü"/>
            </a:pPr>
            <a:r>
              <a:rPr lang="es-CO" dirty="0" smtClean="0">
                <a:effectLst/>
                <a:latin typeface="Arial" panose="020B0604020202020204" pitchFamily="34" charset="0"/>
                <a:ea typeface="Calibri" panose="020F0502020204030204" pitchFamily="34" charset="0"/>
                <a:cs typeface="Arial" panose="020B0604020202020204" pitchFamily="34" charset="0"/>
              </a:rPr>
              <a:t>Devolución y/o o compensación fraudulenta </a:t>
            </a:r>
          </a:p>
          <a:p>
            <a:pPr marL="285750" indent="-285750" algn="just">
              <a:lnSpc>
                <a:spcPct val="107000"/>
              </a:lnSpc>
              <a:spcAft>
                <a:spcPts val="0"/>
              </a:spcAft>
              <a:buClr>
                <a:srgbClr val="C00000"/>
              </a:buClr>
              <a:buFont typeface="Wingdings" panose="05000000000000000000" pitchFamily="2" charset="2"/>
              <a:buChar char="ü"/>
            </a:pPr>
            <a:r>
              <a:rPr lang="es-CO" dirty="0" smtClean="0">
                <a:effectLst/>
                <a:latin typeface="Arial" panose="020B0604020202020204" pitchFamily="34" charset="0"/>
                <a:ea typeface="Calibri" panose="020F0502020204030204" pitchFamily="34" charset="0"/>
                <a:cs typeface="Arial" panose="020B0604020202020204" pitchFamily="34" charset="0"/>
              </a:rPr>
              <a:t>Sanción de declaración de proveedor ficticio o insolvente</a:t>
            </a:r>
          </a:p>
          <a:p>
            <a:pPr marL="285750" indent="-285750" algn="just">
              <a:lnSpc>
                <a:spcPct val="107000"/>
              </a:lnSpc>
              <a:spcAft>
                <a:spcPts val="0"/>
              </a:spcAft>
              <a:buClr>
                <a:srgbClr val="C00000"/>
              </a:buClr>
              <a:buFont typeface="Wingdings" panose="05000000000000000000" pitchFamily="2" charset="2"/>
              <a:buChar char="ü"/>
            </a:pPr>
            <a:r>
              <a:rPr lang="es-ES" dirty="0" smtClean="0">
                <a:effectLst/>
                <a:latin typeface="Arial" panose="020B0604020202020204" pitchFamily="34" charset="0"/>
                <a:ea typeface="Calibri" panose="020F0502020204030204" pitchFamily="34" charset="0"/>
                <a:cs typeface="Arial" panose="020B0604020202020204" pitchFamily="34" charset="0"/>
              </a:rPr>
              <a:t>Sanción por autorizar escrituras o traspasos sin el pago de la retención</a:t>
            </a:r>
            <a:endParaRPr lang="es-CO"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Clr>
                <a:srgbClr val="C00000"/>
              </a:buClr>
              <a:buFont typeface="Wingdings" panose="05000000000000000000" pitchFamily="2" charset="2"/>
              <a:buChar char="ü"/>
            </a:pPr>
            <a:r>
              <a:rPr lang="es-ES" dirty="0" smtClean="0">
                <a:effectLst/>
                <a:latin typeface="Arial" panose="020B0604020202020204" pitchFamily="34" charset="0"/>
                <a:ea typeface="Calibri" panose="020F0502020204030204" pitchFamily="34" charset="0"/>
                <a:cs typeface="Arial" panose="020B0604020202020204" pitchFamily="34" charset="0"/>
              </a:rPr>
              <a:t>Sanción a notarios que autoricen escrituras por un precio inferior</a:t>
            </a:r>
            <a:r>
              <a:rPr lang="es-ES" dirty="0" smtClean="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107000"/>
              </a:lnSpc>
              <a:spcAft>
                <a:spcPts val="0"/>
              </a:spcAft>
              <a:buClr>
                <a:srgbClr val="C00000"/>
              </a:buClr>
              <a:buFont typeface="Wingdings" panose="05000000000000000000" pitchFamily="2" charset="2"/>
              <a:buChar char="ü"/>
            </a:pPr>
            <a:r>
              <a:rPr lang="es-ES" dirty="0">
                <a:latin typeface="Arial" panose="020B0604020202020204" pitchFamily="34" charset="0"/>
                <a:ea typeface="Calibri" panose="020F0502020204030204" pitchFamily="34" charset="0"/>
                <a:cs typeface="Arial" panose="020B0604020202020204" pitchFamily="34" charset="0"/>
              </a:rPr>
              <a:t>Interés moratorio</a:t>
            </a:r>
            <a:endParaRPr lang="es-CO"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Clr>
                <a:srgbClr val="C00000"/>
              </a:buClr>
              <a:buFont typeface="Wingdings" panose="05000000000000000000" pitchFamily="2" charset="2"/>
              <a:buChar char="ü"/>
            </a:pPr>
            <a:r>
              <a:rPr lang="es-ES" dirty="0">
                <a:latin typeface="Arial" panose="020B0604020202020204" pitchFamily="34" charset="0"/>
                <a:ea typeface="Calibri" panose="020F0502020204030204" pitchFamily="34" charset="0"/>
                <a:cs typeface="Arial" panose="020B0604020202020204" pitchFamily="34" charset="0"/>
              </a:rPr>
              <a:t>Errores, extemporaneidad y omisión de información por parte de las entidades autorizadas para recaudar (formulario y recibos de pagos</a:t>
            </a:r>
            <a:r>
              <a:rPr lang="es-ES" dirty="0" smtClean="0">
                <a:latin typeface="Arial" panose="020B0604020202020204" pitchFamily="34" charset="0"/>
                <a:ea typeface="Calibri" panose="020F0502020204030204" pitchFamily="34" charset="0"/>
                <a:cs typeface="Arial" panose="020B0604020202020204" pitchFamily="34" charset="0"/>
              </a:rPr>
              <a:t>)</a:t>
            </a:r>
            <a:endParaRPr lang="es-CO"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3" name="Rectángulo 32"/>
          <p:cNvSpPr/>
          <p:nvPr/>
        </p:nvSpPr>
        <p:spPr>
          <a:xfrm>
            <a:off x="3006090" y="5600700"/>
            <a:ext cx="8530590" cy="902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400" dirty="0">
                <a:solidFill>
                  <a:srgbClr val="00FFFF"/>
                </a:solidFill>
                <a:effectLst/>
                <a:latin typeface="Arial Narrow" panose="020B0606020202030204" pitchFamily="34" charset="0"/>
                <a:ea typeface="Times New Roman" panose="02020603050405020304" pitchFamily="18" charset="0"/>
              </a:rPr>
              <a:t> </a:t>
            </a:r>
            <a:endParaRPr lang="es-CO" sz="1400" dirty="0">
              <a:effectLst/>
              <a:latin typeface="Arial Narrow" panose="020B0606020202030204" pitchFamily="34" charset="0"/>
              <a:ea typeface="Times New Roman" panose="02020603050405020304" pitchFamily="18" charset="0"/>
            </a:endParaRPr>
          </a:p>
        </p:txBody>
      </p:sp>
      <p:sp>
        <p:nvSpPr>
          <p:cNvPr id="3" name="Título 2"/>
          <p:cNvSpPr>
            <a:spLocks noGrp="1"/>
          </p:cNvSpPr>
          <p:nvPr>
            <p:ph type="ctrTitle"/>
          </p:nvPr>
        </p:nvSpPr>
        <p:spPr>
          <a:xfrm>
            <a:off x="2816024" y="0"/>
            <a:ext cx="9144000" cy="1050542"/>
          </a:xfrm>
        </p:spPr>
        <p:txBody>
          <a:bodyPr/>
          <a:lstStyle/>
          <a:p>
            <a:r>
              <a:rPr lang="es-CO" dirty="0" smtClean="0"/>
              <a:t>SANCIONES</a:t>
            </a:r>
            <a:endParaRPr lang="es-CO" dirty="0"/>
          </a:p>
        </p:txBody>
      </p:sp>
    </p:spTree>
    <p:extLst>
      <p:ext uri="{BB962C8B-B14F-4D97-AF65-F5344CB8AC3E}">
        <p14:creationId xmlns:p14="http://schemas.microsoft.com/office/powerpoint/2010/main" val="35551075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ángulo redondeado 69"/>
          <p:cNvSpPr/>
          <p:nvPr/>
        </p:nvSpPr>
        <p:spPr>
          <a:xfrm>
            <a:off x="4170727" y="0"/>
            <a:ext cx="2055110" cy="474615"/>
          </a:xfrm>
          <a:prstGeom prst="roundRect">
            <a:avLst/>
          </a:prstGeom>
          <a:solidFill>
            <a:srgbClr val="00B050"/>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dirty="0" smtClean="0">
              <a:solidFill>
                <a:schemeClr val="bg1"/>
              </a:solidFill>
              <a:latin typeface="Arial" panose="020B0604020202020204" pitchFamily="34" charset="0"/>
              <a:cs typeface="Arial" panose="020B0604020202020204" pitchFamily="34" charset="0"/>
            </a:endParaRPr>
          </a:p>
          <a:p>
            <a:pPr algn="ctr"/>
            <a:r>
              <a:rPr lang="es-CO" sz="1600" b="1" dirty="0" smtClean="0">
                <a:solidFill>
                  <a:schemeClr val="bg1"/>
                </a:solidFill>
                <a:latin typeface="Arial" panose="020B0604020202020204" pitchFamily="34" charset="0"/>
                <a:cs typeface="Arial" panose="020B0604020202020204" pitchFamily="34" charset="0"/>
              </a:rPr>
              <a:t>Proporcionalidad</a:t>
            </a:r>
          </a:p>
          <a:p>
            <a:pPr algn="ctr"/>
            <a:r>
              <a:rPr lang="es-CO" sz="1600" b="1" dirty="0" smtClean="0">
                <a:solidFill>
                  <a:schemeClr val="bg1"/>
                </a:solidFill>
                <a:latin typeface="Arial" panose="020B0604020202020204" pitchFamily="34" charset="0"/>
                <a:cs typeface="Arial" panose="020B0604020202020204" pitchFamily="34" charset="0"/>
              </a:rPr>
              <a:t>Gradualidad </a:t>
            </a:r>
            <a:endParaRPr lang="es-CO" sz="1600" b="1" dirty="0">
              <a:solidFill>
                <a:schemeClr val="bg1"/>
              </a:solidFill>
              <a:latin typeface="Arial" panose="020B0604020202020204" pitchFamily="34" charset="0"/>
              <a:cs typeface="Arial" panose="020B0604020202020204" pitchFamily="34" charset="0"/>
            </a:endParaRPr>
          </a:p>
          <a:p>
            <a:pPr algn="ctr"/>
            <a:endParaRPr lang="es-CO" sz="1600" dirty="0">
              <a:solidFill>
                <a:schemeClr val="bg1"/>
              </a:solidFill>
              <a:latin typeface="Arial" panose="020B0604020202020204" pitchFamily="34" charset="0"/>
              <a:cs typeface="Arial" panose="020B0604020202020204" pitchFamily="34" charset="0"/>
            </a:endParaRPr>
          </a:p>
        </p:txBody>
      </p:sp>
      <p:cxnSp>
        <p:nvCxnSpPr>
          <p:cNvPr id="8" name="Conector angular 7"/>
          <p:cNvCxnSpPr/>
          <p:nvPr/>
        </p:nvCxnSpPr>
        <p:spPr>
          <a:xfrm rot="16200000" flipH="1">
            <a:off x="919879" y="608499"/>
            <a:ext cx="644438" cy="566057"/>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465347" y="1187693"/>
            <a:ext cx="1708981" cy="130057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Aplicación </a:t>
            </a:r>
            <a:r>
              <a:rPr lang="es-CO"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de las reducciones sancionatorias </a:t>
            </a:r>
            <a:endParaRPr lang="es-CO"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1" name="Rectángulo 20"/>
          <p:cNvSpPr/>
          <p:nvPr/>
        </p:nvSpPr>
        <p:spPr>
          <a:xfrm>
            <a:off x="2473935" y="1056146"/>
            <a:ext cx="1296224" cy="522786"/>
          </a:xfrm>
          <a:prstGeom prst="rect">
            <a:avLst/>
          </a:prstGeom>
          <a:solidFill>
            <a:schemeClr val="tx2"/>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Sanción</a:t>
            </a:r>
          </a:p>
          <a:p>
            <a:pPr algn="ctr">
              <a:lnSpc>
                <a:spcPts val="1350"/>
              </a:lnSpc>
              <a:spcAft>
                <a:spcPts val="0"/>
              </a:spcAft>
            </a:pPr>
            <a:r>
              <a:rPr lang="es-CO" sz="1600" b="1" dirty="0" smtClean="0">
                <a:solidFill>
                  <a:srgbClr val="FFFFFF"/>
                </a:solidFill>
                <a:latin typeface="Arial Narrow" panose="020B0606020202030204" pitchFamily="34" charset="0"/>
                <a:ea typeface="Calibri" panose="020F0502020204030204" pitchFamily="34" charset="0"/>
                <a:cs typeface="Times New Roman" panose="02020603050405020304" pitchFamily="18" charset="0"/>
              </a:rPr>
              <a:t>Art. 667 E.T.</a:t>
            </a:r>
            <a:r>
              <a:rPr lang="es-CO" sz="16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2" name="Rectángulo 21"/>
          <p:cNvSpPr/>
          <p:nvPr/>
        </p:nvSpPr>
        <p:spPr>
          <a:xfrm>
            <a:off x="2442824" y="1777325"/>
            <a:ext cx="1296223" cy="218986"/>
          </a:xfrm>
          <a:prstGeom prst="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b="1" dirty="0">
                <a:effectLst/>
                <a:latin typeface="Calibri" panose="020F0502020204030204" pitchFamily="34" charset="0"/>
                <a:ea typeface="Calibri" panose="020F0502020204030204" pitchFamily="34" charset="0"/>
                <a:cs typeface="Times New Roman" panose="02020603050405020304" pitchFamily="18" charset="0"/>
              </a:rPr>
              <a:t>$</a:t>
            </a:r>
            <a:r>
              <a:rPr lang="es-CO" b="1" dirty="0" smtClean="0">
                <a:effectLst/>
                <a:latin typeface="Calibri" panose="020F0502020204030204" pitchFamily="34" charset="0"/>
                <a:ea typeface="Calibri" panose="020F0502020204030204" pitchFamily="34" charset="0"/>
                <a:cs typeface="Times New Roman" panose="02020603050405020304" pitchFamily="18" charset="0"/>
              </a:rPr>
              <a:t>8.000.000</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ángulo 22"/>
          <p:cNvSpPr/>
          <p:nvPr/>
        </p:nvSpPr>
        <p:spPr>
          <a:xfrm>
            <a:off x="2431480" y="2160463"/>
            <a:ext cx="1304934" cy="496394"/>
          </a:xfrm>
          <a:prstGeom prst="rect">
            <a:avLst/>
          </a:prstGeom>
          <a:solidFill>
            <a:schemeClr val="tx2"/>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Reducción </a:t>
            </a:r>
            <a:endParaRPr lang="es-CO"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ts val="1350"/>
              </a:lnSpc>
              <a:spcAft>
                <a:spcPts val="0"/>
              </a:spcAft>
            </a:pPr>
            <a:r>
              <a:rPr lang="es-CO" sz="1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Art. 667 </a:t>
            </a:r>
            <a:r>
              <a:rPr lang="es-CO" sz="1600" b="1"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E.T.</a:t>
            </a:r>
            <a:endParaRPr lang="es-CO"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4" name="Rectángulo 23"/>
          <p:cNvSpPr/>
          <p:nvPr/>
        </p:nvSpPr>
        <p:spPr>
          <a:xfrm>
            <a:off x="2449173" y="2829160"/>
            <a:ext cx="1283523" cy="393782"/>
          </a:xfrm>
          <a:prstGeom prst="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b="1" dirty="0">
                <a:effectLst/>
                <a:latin typeface="Calibri" panose="020F0502020204030204" pitchFamily="34" charset="0"/>
                <a:ea typeface="Calibri" panose="020F0502020204030204" pitchFamily="34" charset="0"/>
                <a:cs typeface="Times New Roman" panose="02020603050405020304" pitchFamily="18" charset="0"/>
              </a:rPr>
              <a:t>$</a:t>
            </a:r>
            <a:r>
              <a:rPr lang="es-CO" b="1" dirty="0" smtClean="0">
                <a:effectLst/>
                <a:latin typeface="Calibri" panose="020F0502020204030204" pitchFamily="34" charset="0"/>
                <a:ea typeface="Calibri" panose="020F0502020204030204" pitchFamily="34" charset="0"/>
                <a:cs typeface="Times New Roman" panose="02020603050405020304" pitchFamily="18" charset="0"/>
              </a:rPr>
              <a:t>5.600.000</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ángulo 24"/>
          <p:cNvSpPr/>
          <p:nvPr/>
        </p:nvSpPr>
        <p:spPr>
          <a:xfrm>
            <a:off x="3946588" y="1964050"/>
            <a:ext cx="1326512" cy="647254"/>
          </a:xfrm>
          <a:prstGeom prst="rect">
            <a:avLst/>
          </a:pr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Graduación</a:t>
            </a:r>
            <a:r>
              <a:rPr lang="es-CO"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764-3 E.T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ángulo 25"/>
          <p:cNvSpPr/>
          <p:nvPr/>
        </p:nvSpPr>
        <p:spPr>
          <a:xfrm>
            <a:off x="6225837" y="1836876"/>
            <a:ext cx="1385950" cy="627137"/>
          </a:xfrm>
          <a:prstGeom prst="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b="1" dirty="0">
                <a:effectLst/>
                <a:latin typeface="Calibri" panose="020F0502020204030204" pitchFamily="34" charset="0"/>
                <a:ea typeface="Calibri" panose="020F0502020204030204" pitchFamily="34" charset="0"/>
                <a:cs typeface="Times New Roman" panose="02020603050405020304" pitchFamily="18" charset="0"/>
              </a:rPr>
              <a:t>$</a:t>
            </a:r>
            <a:r>
              <a:rPr lang="es-CO" b="1" dirty="0" smtClean="0">
                <a:effectLst/>
                <a:latin typeface="Calibri" panose="020F0502020204030204" pitchFamily="34" charset="0"/>
                <a:ea typeface="Calibri" panose="020F0502020204030204" pitchFamily="34" charset="0"/>
                <a:cs typeface="Times New Roman" panose="02020603050405020304" pitchFamily="18" charset="0"/>
              </a:rPr>
              <a:t>3.360.000</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ángulo 26"/>
          <p:cNvSpPr/>
          <p:nvPr/>
        </p:nvSpPr>
        <p:spPr>
          <a:xfrm>
            <a:off x="7857779" y="2003828"/>
            <a:ext cx="1241434" cy="613689"/>
          </a:xfrm>
          <a:prstGeom prst="rect">
            <a:avLst/>
          </a:prstGeom>
          <a:solidFill>
            <a:srgbClr val="00B05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Graduación 640 E.T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ángulo 27"/>
          <p:cNvSpPr/>
          <p:nvPr/>
        </p:nvSpPr>
        <p:spPr>
          <a:xfrm>
            <a:off x="9230946" y="1723395"/>
            <a:ext cx="1033855" cy="101162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350"/>
              </a:lnSpc>
              <a:spcAft>
                <a:spcPts val="0"/>
              </a:spcAft>
            </a:pPr>
            <a:r>
              <a:rPr lang="es-CO" sz="1600" b="1" dirty="0">
                <a:effectLst/>
                <a:latin typeface="Arial" panose="020B0604020202020204" pitchFamily="34" charset="0"/>
                <a:ea typeface="Calibri" panose="020F0502020204030204" pitchFamily="34" charset="0"/>
                <a:cs typeface="Arial" panose="020B0604020202020204" pitchFamily="34" charset="0"/>
              </a:rPr>
              <a:t>AL  50%</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r>
              <a:rPr lang="es-CO" sz="1600" b="1" dirty="0">
                <a:effectLst/>
                <a:latin typeface="Arial" panose="020B0604020202020204" pitchFamily="34" charset="0"/>
                <a:ea typeface="Calibri" panose="020F0502020204030204" pitchFamily="34" charset="0"/>
                <a:cs typeface="Arial" panose="020B0604020202020204" pitchFamily="34" charset="0"/>
              </a:rPr>
              <a:t> </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r>
              <a:rPr lang="es-CO" sz="1600" b="1" dirty="0">
                <a:effectLst/>
                <a:latin typeface="Arial" panose="020B0604020202020204" pitchFamily="34" charset="0"/>
                <a:ea typeface="Calibri" panose="020F0502020204030204" pitchFamily="34" charset="0"/>
                <a:cs typeface="Arial" panose="020B0604020202020204" pitchFamily="34" charset="0"/>
              </a:rPr>
              <a:t> </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algn="just">
              <a:lnSpc>
                <a:spcPts val="1350"/>
              </a:lnSpc>
              <a:spcAft>
                <a:spcPts val="0"/>
              </a:spcAft>
            </a:pPr>
            <a:r>
              <a:rPr lang="es-CO" sz="1600" b="1" dirty="0">
                <a:effectLst/>
                <a:latin typeface="Arial" panose="020B0604020202020204" pitchFamily="34" charset="0"/>
                <a:ea typeface="Calibri" panose="020F0502020204030204" pitchFamily="34" charset="0"/>
                <a:cs typeface="Arial" panose="020B0604020202020204" pitchFamily="34" charset="0"/>
              </a:rPr>
              <a:t>Al 75% </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Rectángulo 28"/>
          <p:cNvSpPr/>
          <p:nvPr/>
        </p:nvSpPr>
        <p:spPr>
          <a:xfrm>
            <a:off x="10396534" y="1222783"/>
            <a:ext cx="1376233" cy="572049"/>
          </a:xfrm>
          <a:prstGeom prst="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a:t>
            </a:r>
            <a:r>
              <a:rPr lang="es-CO" b="1" dirty="0" smtClean="0">
                <a:effectLst/>
                <a:latin typeface="Arial" panose="020B0604020202020204" pitchFamily="34" charset="0"/>
                <a:ea typeface="Calibri" panose="020F0502020204030204" pitchFamily="34" charset="0"/>
                <a:cs typeface="Arial" panose="020B0604020202020204" pitchFamily="34" charset="0"/>
              </a:rPr>
              <a:t>1.680.000</a:t>
            </a:r>
            <a:endParaRPr lang="es-CO"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p:cNvSpPr/>
          <p:nvPr/>
        </p:nvSpPr>
        <p:spPr>
          <a:xfrm>
            <a:off x="10470725" y="2243604"/>
            <a:ext cx="1373823" cy="514496"/>
          </a:xfrm>
          <a:prstGeom prst="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pPr>
            <a:r>
              <a:rPr lang="es-CO" sz="2000" b="1" dirty="0">
                <a:latin typeface="Calibri" panose="020F0502020204030204" pitchFamily="34" charset="0"/>
                <a:ea typeface="Calibri" panose="020F0502020204030204" pitchFamily="34" charset="0"/>
                <a:cs typeface="Times New Roman" panose="02020603050405020304" pitchFamily="18" charset="0"/>
              </a:rPr>
              <a:t>$2.520.000</a:t>
            </a:r>
          </a:p>
        </p:txBody>
      </p:sp>
      <p:sp>
        <p:nvSpPr>
          <p:cNvPr id="3" name="Rectángulo redondeado 2"/>
          <p:cNvSpPr/>
          <p:nvPr/>
        </p:nvSpPr>
        <p:spPr>
          <a:xfrm>
            <a:off x="5369353" y="1963584"/>
            <a:ext cx="781393" cy="455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tx1"/>
                </a:solidFill>
                <a:latin typeface="Arial" panose="020B0604020202020204" pitchFamily="34" charset="0"/>
                <a:cs typeface="Arial" panose="020B0604020202020204" pitchFamily="34" charset="0"/>
              </a:rPr>
              <a:t>40%</a:t>
            </a:r>
            <a:endParaRPr lang="es-CO" sz="1400" b="1" dirty="0">
              <a:solidFill>
                <a:schemeClr val="tx1"/>
              </a:solidFill>
              <a:latin typeface="Arial" panose="020B0604020202020204" pitchFamily="34" charset="0"/>
              <a:cs typeface="Arial" panose="020B0604020202020204" pitchFamily="34" charset="0"/>
            </a:endParaRPr>
          </a:p>
        </p:txBody>
      </p:sp>
      <p:sp>
        <p:nvSpPr>
          <p:cNvPr id="33" name="Rectángulo 32"/>
          <p:cNvSpPr/>
          <p:nvPr/>
        </p:nvSpPr>
        <p:spPr>
          <a:xfrm>
            <a:off x="10388923" y="3071073"/>
            <a:ext cx="1376232" cy="363785"/>
          </a:xfrm>
          <a:prstGeom prst="rect">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b="1" dirty="0">
                <a:effectLst/>
                <a:latin typeface="Arial" panose="020B0604020202020204" pitchFamily="34" charset="0"/>
                <a:ea typeface="Calibri" panose="020F0502020204030204" pitchFamily="34" charset="0"/>
                <a:cs typeface="Arial" panose="020B0604020202020204" pitchFamily="34" charset="0"/>
              </a:rPr>
              <a:t>$</a:t>
            </a:r>
            <a:r>
              <a:rPr lang="es-CO" b="1" dirty="0" smtClean="0">
                <a:effectLst/>
                <a:latin typeface="Arial" panose="020B0604020202020204" pitchFamily="34" charset="0"/>
                <a:ea typeface="Calibri" panose="020F0502020204030204" pitchFamily="34" charset="0"/>
                <a:cs typeface="Arial" panose="020B0604020202020204" pitchFamily="34" charset="0"/>
              </a:rPr>
              <a:t>3.360.000</a:t>
            </a:r>
            <a:endParaRPr lang="es-CO"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0" name="Conector recto 9"/>
          <p:cNvCxnSpPr/>
          <p:nvPr/>
        </p:nvCxnSpPr>
        <p:spPr>
          <a:xfrm>
            <a:off x="7103569" y="2636799"/>
            <a:ext cx="0" cy="3413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endCxn id="33" idx="1"/>
          </p:cNvCxnSpPr>
          <p:nvPr/>
        </p:nvCxnSpPr>
        <p:spPr>
          <a:xfrm>
            <a:off x="7103568" y="2977906"/>
            <a:ext cx="3285355" cy="2750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ángulo redondeado 39"/>
          <p:cNvSpPr/>
          <p:nvPr/>
        </p:nvSpPr>
        <p:spPr>
          <a:xfrm>
            <a:off x="169842" y="1"/>
            <a:ext cx="2854962" cy="474614"/>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bg1"/>
                </a:solidFill>
                <a:latin typeface="Arial Narrow" panose="020B0606020202030204" pitchFamily="34" charset="0"/>
              </a:rPr>
              <a:t>Reducción de la </a:t>
            </a:r>
            <a:r>
              <a:rPr lang="es-CO" sz="1600" b="1" dirty="0" smtClean="0">
                <a:solidFill>
                  <a:schemeClr val="bg1"/>
                </a:solidFill>
                <a:latin typeface="Arial" panose="020B0604020202020204" pitchFamily="34" charset="0"/>
                <a:cs typeface="Arial" panose="020B0604020202020204" pitchFamily="34" charset="0"/>
              </a:rPr>
              <a:t>Sanción</a:t>
            </a:r>
            <a:r>
              <a:rPr lang="es-CO" sz="1400" b="1" dirty="0" smtClean="0">
                <a:solidFill>
                  <a:schemeClr val="bg1"/>
                </a:solidFill>
                <a:latin typeface="Arial Narrow" panose="020B0606020202030204" pitchFamily="34" charset="0"/>
              </a:rPr>
              <a:t> </a:t>
            </a:r>
          </a:p>
          <a:p>
            <a:pPr algn="ctr"/>
            <a:r>
              <a:rPr lang="es-CO" sz="1400" b="1" dirty="0" smtClean="0">
                <a:solidFill>
                  <a:schemeClr val="bg1"/>
                </a:solidFill>
                <a:latin typeface="Arial Narrow" panose="020B0606020202030204" pitchFamily="34" charset="0"/>
              </a:rPr>
              <a:t>Liquidación Provisional</a:t>
            </a:r>
          </a:p>
        </p:txBody>
      </p:sp>
      <p:sp>
        <p:nvSpPr>
          <p:cNvPr id="4" name="Rectángulo 3"/>
          <p:cNvSpPr/>
          <p:nvPr/>
        </p:nvSpPr>
        <p:spPr>
          <a:xfrm>
            <a:off x="427093" y="3682159"/>
            <a:ext cx="11597488" cy="3046988"/>
          </a:xfrm>
          <a:prstGeom prst="rect">
            <a:avLst/>
          </a:prstGeom>
          <a:solidFill>
            <a:schemeClr val="bg1"/>
          </a:solidFill>
        </p:spPr>
        <p:txBody>
          <a:bodyPr wrap="square">
            <a:spAutoFit/>
          </a:bodyPr>
          <a:lstStyle/>
          <a:p>
            <a:pPr marL="342900" indent="-342900" algn="just">
              <a:buFont typeface="+mj-lt"/>
              <a:buAutoNum type="arabicPeriod"/>
            </a:pPr>
            <a:r>
              <a:rPr lang="es-CO" sz="1600" b="1" dirty="0">
                <a:latin typeface="Arial" panose="020B0604020202020204" pitchFamily="34" charset="0"/>
                <a:cs typeface="Arial" panose="020B0604020202020204" pitchFamily="34" charset="0"/>
              </a:rPr>
              <a:t>Sanción $8.000.000 - Art. 667 E.T., (de la cual no se ha proferido Pliego ni Resolución), </a:t>
            </a:r>
            <a:r>
              <a:rPr lang="es-CO" sz="1600" b="1" dirty="0" smtClean="0">
                <a:latin typeface="Arial" panose="020B0604020202020204" pitchFamily="34" charset="0"/>
                <a:cs typeface="Arial" panose="020B0604020202020204" pitchFamily="34" charset="0"/>
              </a:rPr>
              <a:t>se </a:t>
            </a:r>
            <a:r>
              <a:rPr lang="es-CO" sz="1600" b="1" dirty="0">
                <a:latin typeface="Arial" panose="020B0604020202020204" pitchFamily="34" charset="0"/>
                <a:cs typeface="Arial" panose="020B0604020202020204" pitchFamily="34" charset="0"/>
              </a:rPr>
              <a:t>podrá reducir en un 30%, quedando en $5.600.000 </a:t>
            </a:r>
          </a:p>
          <a:p>
            <a:pPr marL="342900" indent="-342900" algn="just">
              <a:buFont typeface="+mj-lt"/>
              <a:buAutoNum type="arabicPeriod"/>
            </a:pPr>
            <a:r>
              <a:rPr lang="es-CO" sz="1600" b="1" dirty="0">
                <a:latin typeface="Arial" panose="020B0604020202020204" pitchFamily="34" charset="0"/>
                <a:cs typeface="Arial" panose="020B0604020202020204" pitchFamily="34" charset="0"/>
              </a:rPr>
              <a:t>Si la Administración profiere una L.P., y se acepta la falta - Art. 258 - de la R.T. – Art., 764-3 del E.T; la sanción se reduce en un </a:t>
            </a:r>
            <a:r>
              <a:rPr lang="es-CO" sz="1600" b="1" dirty="0" smtClean="0">
                <a:latin typeface="Arial" panose="020B0604020202020204" pitchFamily="34" charset="0"/>
                <a:cs typeface="Arial" panose="020B0604020202020204" pitchFamily="34" charset="0"/>
              </a:rPr>
              <a:t>40%</a:t>
            </a:r>
            <a:endParaRPr lang="es-CO" sz="1600" b="1" dirty="0">
              <a:latin typeface="Arial" panose="020B0604020202020204" pitchFamily="34" charset="0"/>
              <a:cs typeface="Arial" panose="020B0604020202020204" pitchFamily="34" charset="0"/>
            </a:endParaRPr>
          </a:p>
          <a:p>
            <a:pPr marL="342900" indent="-342900" algn="just">
              <a:buFont typeface="+mj-lt"/>
              <a:buAutoNum type="arabicPeriod"/>
            </a:pPr>
            <a:r>
              <a:rPr lang="es-CO" sz="1600" b="1" dirty="0" smtClean="0">
                <a:latin typeface="Arial" panose="020B0604020202020204" pitchFamily="34" charset="0"/>
                <a:cs typeface="Arial" panose="020B0604020202020204" pitchFamily="34" charset="0"/>
              </a:rPr>
              <a:t>Graduación de la </a:t>
            </a:r>
            <a:r>
              <a:rPr lang="es-CO" sz="1600" b="1" dirty="0">
                <a:latin typeface="Arial" panose="020B0604020202020204" pitchFamily="34" charset="0"/>
                <a:cs typeface="Arial" panose="020B0604020202020204" pitchFamily="34" charset="0"/>
              </a:rPr>
              <a:t>sanción </a:t>
            </a:r>
            <a:r>
              <a:rPr lang="es-CO" sz="1600" b="1" dirty="0" smtClean="0">
                <a:latin typeface="Arial" panose="020B0604020202020204" pitchFamily="34" charset="0"/>
                <a:cs typeface="Arial" panose="020B0604020202020204" pitchFamily="34" charset="0"/>
              </a:rPr>
              <a:t>(Art</a:t>
            </a:r>
            <a:r>
              <a:rPr lang="es-CO" sz="1600" b="1" dirty="0">
                <a:latin typeface="Arial" panose="020B0604020202020204" pitchFamily="34" charset="0"/>
                <a:cs typeface="Arial" panose="020B0604020202020204" pitchFamily="34" charset="0"/>
              </a:rPr>
              <a:t>. 282 de la reforma </a:t>
            </a:r>
            <a:r>
              <a:rPr lang="es-CO" sz="1600" b="1" dirty="0" smtClean="0">
                <a:latin typeface="Arial" panose="020B0604020202020204" pitchFamily="34" charset="0"/>
                <a:cs typeface="Arial" panose="020B0604020202020204" pitchFamily="34" charset="0"/>
              </a:rPr>
              <a:t>- Art </a:t>
            </a:r>
            <a:r>
              <a:rPr lang="es-CO" sz="1600" b="1" dirty="0">
                <a:latin typeface="Arial" panose="020B0604020202020204" pitchFamily="34" charset="0"/>
                <a:cs typeface="Arial" panose="020B0604020202020204" pitchFamily="34" charset="0"/>
              </a:rPr>
              <a:t>640 E.T), </a:t>
            </a:r>
            <a:r>
              <a:rPr lang="es-CO" sz="1600" b="1" dirty="0" smtClean="0">
                <a:latin typeface="Arial" panose="020B0604020202020204" pitchFamily="34" charset="0"/>
                <a:cs typeface="Arial" panose="020B0604020202020204" pitchFamily="34" charset="0"/>
              </a:rPr>
              <a:t>al </a:t>
            </a:r>
            <a:r>
              <a:rPr lang="es-CO" sz="1600" b="1" dirty="0">
                <a:latin typeface="Arial" panose="020B0604020202020204" pitchFamily="34" charset="0"/>
                <a:cs typeface="Arial" panose="020B0604020202020204" pitchFamily="34" charset="0"/>
              </a:rPr>
              <a:t>50% o  75% (dependiendo el comportamiento histórico del contribuyente), si no hay lugar a ello, quedaría en la suma de $3.360.000</a:t>
            </a:r>
          </a:p>
          <a:p>
            <a:pPr marL="342900" indent="-342900" algn="just">
              <a:buFont typeface="+mj-lt"/>
              <a:buAutoNum type="arabicPeriod"/>
            </a:pPr>
            <a:r>
              <a:rPr lang="es-CO" sz="1600" b="1" dirty="0">
                <a:latin typeface="Arial" panose="020B0604020202020204" pitchFamily="34" charset="0"/>
                <a:cs typeface="Arial" panose="020B0604020202020204" pitchFamily="34" charset="0"/>
              </a:rPr>
              <a:t>Finalmente el monto de la sanción ($8.000.000), descontada la reducción del Art. 667 del E.T., la reducción del Ar. 764-3 del E.T., y la graduación del Art. 640 del E.T., puede resultar en el 21% , 31,5% o en el  42%, del valor inicial de la sanción.</a:t>
            </a:r>
          </a:p>
          <a:p>
            <a:pPr algn="just"/>
            <a:r>
              <a:rPr lang="es-CO" sz="1600" b="1" dirty="0">
                <a:latin typeface="Arial" panose="020B0604020202020204" pitchFamily="34" charset="0"/>
                <a:cs typeface="Arial" panose="020B0604020202020204" pitchFamily="34" charset="0"/>
              </a:rPr>
              <a:t> </a:t>
            </a:r>
            <a:r>
              <a:rPr lang="es-CO" sz="1600" b="1" dirty="0" smtClean="0">
                <a:solidFill>
                  <a:srgbClr val="C00000"/>
                </a:solidFill>
                <a:latin typeface="Arial" panose="020B0604020202020204" pitchFamily="34" charset="0"/>
                <a:cs typeface="Arial" panose="020B0604020202020204" pitchFamily="34" charset="0"/>
              </a:rPr>
              <a:t>Lo </a:t>
            </a:r>
            <a:r>
              <a:rPr lang="es-CO" sz="1600" b="1" dirty="0">
                <a:solidFill>
                  <a:srgbClr val="C00000"/>
                </a:solidFill>
                <a:latin typeface="Arial" panose="020B0604020202020204" pitchFamily="34" charset="0"/>
                <a:cs typeface="Arial" panose="020B0604020202020204" pitchFamily="34" charset="0"/>
              </a:rPr>
              <a:t>anterior interpretando que el orden de la aplicación para liquidar sanciones seria: </a:t>
            </a:r>
            <a:r>
              <a:rPr lang="es-CO" sz="1600" b="1" dirty="0">
                <a:latin typeface="Arial" panose="020B0604020202020204" pitchFamily="34" charset="0"/>
                <a:cs typeface="Arial" panose="020B0604020202020204" pitchFamily="34" charset="0"/>
              </a:rPr>
              <a:t>La sanción a liquidar por la conducta cometida y establecida en el E.T., luego la reducción señalada en la Liquidación Provisional - Art. 764-3 del E.T., y por último se tendría en cuenta la gradualidad del artículo 640 del E.T. </a:t>
            </a:r>
          </a:p>
        </p:txBody>
      </p:sp>
    </p:spTree>
    <p:extLst>
      <p:ext uri="{BB962C8B-B14F-4D97-AF65-F5344CB8AC3E}">
        <p14:creationId xmlns:p14="http://schemas.microsoft.com/office/powerpoint/2010/main" val="6450333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15" name="Rectángulo redondeado 14"/>
          <p:cNvSpPr/>
          <p:nvPr/>
        </p:nvSpPr>
        <p:spPr>
          <a:xfrm>
            <a:off x="198488" y="1920770"/>
            <a:ext cx="3365878" cy="505565"/>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smtClean="0">
              <a:solidFill>
                <a:schemeClr val="bg1"/>
              </a:solidFill>
              <a:latin typeface="Arial Narrow" panose="020B0606020202030204" pitchFamily="34" charset="0"/>
            </a:endParaRPr>
          </a:p>
          <a:p>
            <a:pPr algn="ctr"/>
            <a:r>
              <a:rPr lang="es-CO" sz="2000" b="1" dirty="0" smtClean="0">
                <a:solidFill>
                  <a:schemeClr val="bg1"/>
                </a:solidFill>
                <a:latin typeface="Arial Narrow" panose="020B0606020202030204" pitchFamily="34" charset="0"/>
              </a:rPr>
              <a:t>Abuso en materia tributaria </a:t>
            </a:r>
          </a:p>
          <a:p>
            <a:pPr algn="ctr"/>
            <a:endParaRPr lang="es-CO" sz="1400" b="1" dirty="0" smtClean="0">
              <a:solidFill>
                <a:schemeClr val="bg1"/>
              </a:solidFill>
              <a:latin typeface="Arial Narrow" panose="020B0606020202030204" pitchFamily="34" charset="0"/>
            </a:endParaRPr>
          </a:p>
          <a:p>
            <a:pPr algn="ctr">
              <a:buClr>
                <a:srgbClr val="C00000"/>
              </a:buClr>
            </a:pPr>
            <a:r>
              <a:rPr lang="es-CO" sz="1400" b="1" dirty="0" smtClean="0">
                <a:solidFill>
                  <a:schemeClr val="bg1"/>
                </a:solidFill>
                <a:latin typeface="Arial Narrow" panose="020B0606020202030204" pitchFamily="34" charset="0"/>
              </a:rPr>
              <a:t>   </a:t>
            </a:r>
            <a:endParaRPr lang="es-CO" sz="1400" b="1" dirty="0">
              <a:solidFill>
                <a:schemeClr val="bg1"/>
              </a:solidFill>
              <a:latin typeface="Arial Narrow" panose="020B0606020202030204" pitchFamily="34" charset="0"/>
            </a:endParaRPr>
          </a:p>
        </p:txBody>
      </p:sp>
      <p:sp>
        <p:nvSpPr>
          <p:cNvPr id="21" name="Rectángulo redondeado 20"/>
          <p:cNvSpPr/>
          <p:nvPr/>
        </p:nvSpPr>
        <p:spPr>
          <a:xfrm>
            <a:off x="3740333" y="2155372"/>
            <a:ext cx="2407926" cy="1367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600" b="1" dirty="0">
              <a:solidFill>
                <a:schemeClr val="tx2"/>
              </a:solidFill>
              <a:latin typeface="Arial Narrow" panose="020B0606020202030204" pitchFamily="34" charset="0"/>
            </a:endParaRPr>
          </a:p>
          <a:p>
            <a:pPr algn="just"/>
            <a:r>
              <a:rPr lang="es-CO" sz="1600" b="1" dirty="0" smtClean="0">
                <a:solidFill>
                  <a:schemeClr val="tx2"/>
                </a:solidFill>
                <a:latin typeface="Arial Narrow" panose="020B0606020202030204" pitchFamily="34" charset="0"/>
              </a:rPr>
              <a:t>En </a:t>
            </a:r>
            <a:r>
              <a:rPr lang="es-CO" sz="1600" b="1" dirty="0">
                <a:solidFill>
                  <a:schemeClr val="tx2"/>
                </a:solidFill>
                <a:latin typeface="Arial Narrow" panose="020B0606020202030204" pitchFamily="34" charset="0"/>
              </a:rPr>
              <a:t>términos económicos y/o</a:t>
            </a:r>
            <a:r>
              <a:rPr lang="es-CO" sz="1600" b="1" i="1" dirty="0">
                <a:solidFill>
                  <a:schemeClr val="tx2"/>
                </a:solidFill>
                <a:latin typeface="Arial Narrow" panose="020B0606020202030204" pitchFamily="34" charset="0"/>
              </a:rPr>
              <a:t> </a:t>
            </a:r>
            <a:r>
              <a:rPr lang="es-CO" sz="1600" b="1" dirty="0">
                <a:solidFill>
                  <a:schemeClr val="tx2"/>
                </a:solidFill>
                <a:latin typeface="Arial Narrow" panose="020B0606020202030204" pitchFamily="34" charset="0"/>
              </a:rPr>
              <a:t>comerciales, no es razonable </a:t>
            </a:r>
          </a:p>
          <a:p>
            <a:pPr algn="just"/>
            <a:endParaRPr lang="es-CO" sz="1600" b="1" dirty="0">
              <a:solidFill>
                <a:schemeClr val="tx2"/>
              </a:solidFill>
              <a:latin typeface="Arial Narrow" panose="020B0606020202030204" pitchFamily="34" charset="0"/>
            </a:endParaRPr>
          </a:p>
        </p:txBody>
      </p:sp>
      <p:sp>
        <p:nvSpPr>
          <p:cNvPr id="23" name="Rectángulo redondeado 22"/>
          <p:cNvSpPr/>
          <p:nvPr/>
        </p:nvSpPr>
        <p:spPr>
          <a:xfrm>
            <a:off x="6296306" y="2333906"/>
            <a:ext cx="2368728" cy="1367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b="1" dirty="0" smtClean="0">
                <a:solidFill>
                  <a:schemeClr val="tx2"/>
                </a:solidFill>
                <a:latin typeface="Arial Narrow" panose="020B0606020202030204" pitchFamily="34" charset="0"/>
              </a:rPr>
              <a:t>Elevado </a:t>
            </a:r>
            <a:r>
              <a:rPr lang="es-CO" sz="1600" b="1" dirty="0">
                <a:solidFill>
                  <a:schemeClr val="tx2"/>
                </a:solidFill>
                <a:latin typeface="Arial Narrow" panose="020B0606020202030204" pitchFamily="34" charset="0"/>
              </a:rPr>
              <a:t>beneficio fiscal que no se refleja en los riesgos económicos o empresariales </a:t>
            </a:r>
            <a:r>
              <a:rPr lang="es-CO" sz="1600" b="1" dirty="0" smtClean="0">
                <a:solidFill>
                  <a:schemeClr val="tx2"/>
                </a:solidFill>
                <a:latin typeface="Arial Narrow" panose="020B0606020202030204" pitchFamily="34" charset="0"/>
              </a:rPr>
              <a:t>asumidos</a:t>
            </a:r>
            <a:endParaRPr lang="es-CO" sz="1600" b="1" dirty="0">
              <a:solidFill>
                <a:schemeClr val="tx2"/>
              </a:solidFill>
              <a:latin typeface="Arial Narrow" panose="020B0606020202030204" pitchFamily="34" charset="0"/>
            </a:endParaRPr>
          </a:p>
        </p:txBody>
      </p:sp>
      <p:sp>
        <p:nvSpPr>
          <p:cNvPr id="24" name="Rectángulo redondeado 23"/>
          <p:cNvSpPr/>
          <p:nvPr/>
        </p:nvSpPr>
        <p:spPr>
          <a:xfrm>
            <a:off x="8930647" y="2303413"/>
            <a:ext cx="2651753" cy="1367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600" b="1" dirty="0">
              <a:solidFill>
                <a:schemeClr val="tx2"/>
              </a:solidFill>
              <a:latin typeface="Arial Narrow" panose="020B0606020202030204" pitchFamily="34" charset="0"/>
            </a:endParaRPr>
          </a:p>
          <a:p>
            <a:pPr algn="just"/>
            <a:r>
              <a:rPr lang="es-CO" sz="1600" b="1" dirty="0" smtClean="0">
                <a:solidFill>
                  <a:schemeClr val="tx2"/>
                </a:solidFill>
                <a:latin typeface="Arial Narrow" panose="020B0606020202030204" pitchFamily="34" charset="0"/>
              </a:rPr>
              <a:t>Es </a:t>
            </a:r>
            <a:r>
              <a:rPr lang="es-CO" sz="1600" b="1" dirty="0">
                <a:solidFill>
                  <a:schemeClr val="tx2"/>
                </a:solidFill>
                <a:latin typeface="Arial Narrow" panose="020B0606020202030204" pitchFamily="34" charset="0"/>
              </a:rPr>
              <a:t>aparente, ya que su contenido oculta la verdadera voluntad de las partes </a:t>
            </a:r>
          </a:p>
          <a:p>
            <a:pPr algn="just"/>
            <a:endParaRPr lang="es-CO" sz="1600" b="1" dirty="0">
              <a:solidFill>
                <a:schemeClr val="tx2"/>
              </a:solidFill>
              <a:latin typeface="Arial Narrow" panose="020B0606020202030204" pitchFamily="34" charset="0"/>
            </a:endParaRPr>
          </a:p>
        </p:txBody>
      </p:sp>
      <p:sp>
        <p:nvSpPr>
          <p:cNvPr id="3" name="Rectángulo redondeado 2"/>
          <p:cNvSpPr/>
          <p:nvPr/>
        </p:nvSpPr>
        <p:spPr>
          <a:xfrm>
            <a:off x="4545874" y="1820085"/>
            <a:ext cx="6019520" cy="4005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smtClean="0">
              <a:solidFill>
                <a:schemeClr val="tx2"/>
              </a:solidFill>
              <a:latin typeface="Arial Narrow" panose="020B0606020202030204" pitchFamily="34" charset="0"/>
            </a:endParaRPr>
          </a:p>
          <a:p>
            <a:pPr algn="ctr"/>
            <a:r>
              <a:rPr lang="es-CO" sz="2000" b="1" dirty="0" smtClean="0">
                <a:solidFill>
                  <a:srgbClr val="002060"/>
                </a:solidFill>
                <a:latin typeface="Arial Narrow" panose="020B0606020202030204" pitchFamily="34" charset="0"/>
              </a:rPr>
              <a:t>Clausulas </a:t>
            </a:r>
            <a:r>
              <a:rPr lang="es-CO" sz="2000" b="1" dirty="0">
                <a:solidFill>
                  <a:srgbClr val="002060"/>
                </a:solidFill>
                <a:latin typeface="Arial Narrow" panose="020B0606020202030204" pitchFamily="34" charset="0"/>
              </a:rPr>
              <a:t>que definen el </a:t>
            </a:r>
            <a:r>
              <a:rPr lang="es-CO" sz="2000" b="1" dirty="0" smtClean="0">
                <a:solidFill>
                  <a:srgbClr val="002060"/>
                </a:solidFill>
                <a:latin typeface="Arial Narrow" panose="020B0606020202030204" pitchFamily="34" charset="0"/>
              </a:rPr>
              <a:t>abuso / </a:t>
            </a:r>
            <a:r>
              <a:rPr lang="es-CO" sz="2000" b="1" dirty="0">
                <a:solidFill>
                  <a:srgbClr val="C00000"/>
                </a:solidFill>
                <a:latin typeface="Arial Narrow" panose="020B0606020202030204" pitchFamily="34" charset="0"/>
              </a:rPr>
              <a:t>acto o negocio jurídico </a:t>
            </a:r>
            <a:endParaRPr lang="es-CO" sz="2000" b="1" dirty="0">
              <a:solidFill>
                <a:srgbClr val="002060"/>
              </a:solidFill>
              <a:latin typeface="Arial Narrow" panose="020B0606020202030204" pitchFamily="34" charset="0"/>
            </a:endParaRPr>
          </a:p>
          <a:p>
            <a:pPr algn="ctr"/>
            <a:endParaRPr lang="es-CO" sz="2000" dirty="0">
              <a:solidFill>
                <a:srgbClr val="002060"/>
              </a:solidFill>
            </a:endParaRPr>
          </a:p>
        </p:txBody>
      </p:sp>
      <p:cxnSp>
        <p:nvCxnSpPr>
          <p:cNvPr id="8" name="Conector recto 7"/>
          <p:cNvCxnSpPr/>
          <p:nvPr/>
        </p:nvCxnSpPr>
        <p:spPr>
          <a:xfrm flipV="1">
            <a:off x="3631474" y="3796937"/>
            <a:ext cx="7759337" cy="4354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6209212" y="2403566"/>
            <a:ext cx="17417" cy="141949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8773891" y="2425333"/>
            <a:ext cx="17417" cy="141949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a:off x="4495581" y="1909988"/>
            <a:ext cx="245537" cy="219784"/>
          </a:xfrm>
          <a:prstGeom prst="ellipse">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a:solidFill>
                  <a:schemeClr val="bg1"/>
                </a:solidFill>
                <a:latin typeface="Times New Roman" panose="02020603050405020304" pitchFamily="18" charset="0"/>
                <a:ea typeface="Times New Roman" panose="02020603050405020304" pitchFamily="18" charset="0"/>
              </a:rPr>
              <a:t>1</a:t>
            </a:r>
            <a:endParaRPr lang="es-CO" sz="1000" b="1" dirty="0">
              <a:solidFill>
                <a:schemeClr val="bg1"/>
              </a:solidFill>
              <a:effectLst/>
              <a:latin typeface="Times New Roman" panose="02020603050405020304" pitchFamily="18" charset="0"/>
              <a:ea typeface="Times New Roman" panose="02020603050405020304" pitchFamily="18" charset="0"/>
            </a:endParaRPr>
          </a:p>
        </p:txBody>
      </p:sp>
      <p:sp>
        <p:nvSpPr>
          <p:cNvPr id="32" name="Elipse 31"/>
          <p:cNvSpPr/>
          <p:nvPr/>
        </p:nvSpPr>
        <p:spPr>
          <a:xfrm>
            <a:off x="198488" y="4544346"/>
            <a:ext cx="245537" cy="236658"/>
          </a:xfrm>
          <a:prstGeom prst="ellipse">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smtClean="0">
                <a:solidFill>
                  <a:schemeClr val="bg1"/>
                </a:solidFill>
                <a:effectLst/>
                <a:latin typeface="Times New Roman" panose="02020603050405020304" pitchFamily="18" charset="0"/>
                <a:ea typeface="Times New Roman" panose="02020603050405020304" pitchFamily="18" charset="0"/>
              </a:rPr>
              <a:t>2</a:t>
            </a:r>
            <a:endParaRPr lang="es-CO" sz="1000" b="1" dirty="0">
              <a:solidFill>
                <a:schemeClr val="bg1"/>
              </a:solidFill>
              <a:effectLst/>
              <a:latin typeface="Times New Roman" panose="02020603050405020304" pitchFamily="18" charset="0"/>
              <a:ea typeface="Times New Roman" panose="02020603050405020304" pitchFamily="18" charset="0"/>
            </a:endParaRPr>
          </a:p>
        </p:txBody>
      </p:sp>
      <p:sp>
        <p:nvSpPr>
          <p:cNvPr id="33" name="Rectángulo redondeado 32"/>
          <p:cNvSpPr/>
          <p:nvPr/>
        </p:nvSpPr>
        <p:spPr>
          <a:xfrm>
            <a:off x="504986" y="4380415"/>
            <a:ext cx="2072751"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C00000"/>
              </a:buClr>
            </a:pPr>
            <a:endParaRPr lang="es-CO" sz="2000" b="1" dirty="0" smtClean="0">
              <a:solidFill>
                <a:srgbClr val="00B050"/>
              </a:solidFill>
              <a:latin typeface="Arial Narrow" panose="020B0606020202030204" pitchFamily="34" charset="0"/>
            </a:endParaRPr>
          </a:p>
          <a:p>
            <a:pPr>
              <a:buClr>
                <a:srgbClr val="C00000"/>
              </a:buClr>
            </a:pPr>
            <a:endParaRPr lang="es-CO" sz="2000" b="1" dirty="0">
              <a:solidFill>
                <a:srgbClr val="00B050"/>
              </a:solidFill>
              <a:latin typeface="Arial Narrow" panose="020B0606020202030204" pitchFamily="34" charset="0"/>
            </a:endParaRPr>
          </a:p>
          <a:p>
            <a:pPr>
              <a:buClr>
                <a:srgbClr val="C00000"/>
              </a:buClr>
            </a:pPr>
            <a:r>
              <a:rPr lang="es-CO" sz="2000" b="1" dirty="0" smtClean="0">
                <a:solidFill>
                  <a:srgbClr val="002060"/>
                </a:solidFill>
                <a:latin typeface="Arial Narrow" panose="020B0606020202030204" pitchFamily="34" charset="0"/>
              </a:rPr>
              <a:t>Procedimiento </a:t>
            </a:r>
            <a:r>
              <a:rPr lang="es-CO" sz="2000" b="1" dirty="0">
                <a:solidFill>
                  <a:srgbClr val="002060"/>
                </a:solidFill>
                <a:latin typeface="Arial Narrow" panose="020B0606020202030204" pitchFamily="34" charset="0"/>
              </a:rPr>
              <a:t>para decretarlo </a:t>
            </a:r>
          </a:p>
          <a:p>
            <a:pPr>
              <a:buClr>
                <a:srgbClr val="C00000"/>
              </a:buClr>
            </a:pPr>
            <a:endParaRPr lang="es-CO" sz="2000" b="1" dirty="0">
              <a:solidFill>
                <a:srgbClr val="00B050"/>
              </a:solidFill>
              <a:latin typeface="Arial Narrow" panose="020B0606020202030204" pitchFamily="34" charset="0"/>
            </a:endParaRPr>
          </a:p>
          <a:p>
            <a:pPr algn="ctr"/>
            <a:endParaRPr lang="es-CO" sz="2000" dirty="0"/>
          </a:p>
        </p:txBody>
      </p:sp>
      <p:sp>
        <p:nvSpPr>
          <p:cNvPr id="34" name="Rectángulo redondeado 33"/>
          <p:cNvSpPr/>
          <p:nvPr/>
        </p:nvSpPr>
        <p:spPr>
          <a:xfrm>
            <a:off x="2377432" y="4119151"/>
            <a:ext cx="1497879" cy="118436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b="1" dirty="0" smtClean="0">
                <a:solidFill>
                  <a:schemeClr val="tx1"/>
                </a:solidFill>
                <a:latin typeface="Arial Narrow" panose="020B0606020202030204" pitchFamily="34" charset="0"/>
              </a:rPr>
              <a:t>Investigación y prueba de configuración de las clausulas </a:t>
            </a:r>
            <a:endParaRPr lang="es-CO" sz="1400" b="1" dirty="0">
              <a:solidFill>
                <a:schemeClr val="tx1"/>
              </a:solidFill>
              <a:latin typeface="Arial Narrow" panose="020B0606020202030204" pitchFamily="34" charset="0"/>
            </a:endParaRPr>
          </a:p>
        </p:txBody>
      </p:sp>
      <p:sp>
        <p:nvSpPr>
          <p:cNvPr id="35" name="Rectángulo redondeado 34"/>
          <p:cNvSpPr/>
          <p:nvPr/>
        </p:nvSpPr>
        <p:spPr>
          <a:xfrm>
            <a:off x="4062540" y="4132214"/>
            <a:ext cx="1375962" cy="118436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b="1" dirty="0" smtClean="0">
                <a:solidFill>
                  <a:schemeClr val="tx1"/>
                </a:solidFill>
                <a:latin typeface="Arial Narrow" panose="020B0606020202030204" pitchFamily="34" charset="0"/>
              </a:rPr>
              <a:t>Emplazamiento Especial – 3 meses para respuesta del contribuyente</a:t>
            </a:r>
            <a:endParaRPr lang="es-CO" sz="1400" b="1" dirty="0">
              <a:solidFill>
                <a:schemeClr val="tx1"/>
              </a:solidFill>
              <a:latin typeface="Arial Narrow" panose="020B0606020202030204" pitchFamily="34" charset="0"/>
            </a:endParaRPr>
          </a:p>
        </p:txBody>
      </p:sp>
      <p:sp>
        <p:nvSpPr>
          <p:cNvPr id="36" name="Rectángulo redondeado 35"/>
          <p:cNvSpPr/>
          <p:nvPr/>
        </p:nvSpPr>
        <p:spPr>
          <a:xfrm>
            <a:off x="5556065" y="4532808"/>
            <a:ext cx="957942" cy="41213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tx1"/>
                </a:solidFill>
                <a:latin typeface="Arial Narrow" panose="020B0606020202030204" pitchFamily="34" charset="0"/>
              </a:rPr>
              <a:t>Desvirtúa </a:t>
            </a:r>
            <a:endParaRPr lang="es-CO" sz="1400" b="1" dirty="0">
              <a:solidFill>
                <a:schemeClr val="tx1"/>
              </a:solidFill>
              <a:latin typeface="Arial Narrow" panose="020B0606020202030204" pitchFamily="34" charset="0"/>
            </a:endParaRPr>
          </a:p>
        </p:txBody>
      </p:sp>
      <p:sp>
        <p:nvSpPr>
          <p:cNvPr id="38" name="Rectángulo redondeado 37"/>
          <p:cNvSpPr/>
          <p:nvPr/>
        </p:nvSpPr>
        <p:spPr>
          <a:xfrm>
            <a:off x="6810095" y="4119151"/>
            <a:ext cx="661852" cy="126274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tx1"/>
                </a:solidFill>
              </a:rPr>
              <a:t>SI </a:t>
            </a:r>
          </a:p>
          <a:p>
            <a:pPr algn="ctr"/>
            <a:endParaRPr lang="es-CO" sz="1400" b="1" dirty="0" smtClean="0">
              <a:solidFill>
                <a:schemeClr val="tx1"/>
              </a:solidFill>
            </a:endParaRPr>
          </a:p>
          <a:p>
            <a:pPr algn="ctr"/>
            <a:endParaRPr lang="es-CO" sz="1400" b="1" dirty="0">
              <a:solidFill>
                <a:schemeClr val="tx1"/>
              </a:solidFill>
            </a:endParaRPr>
          </a:p>
          <a:p>
            <a:pPr algn="ctr"/>
            <a:r>
              <a:rPr lang="es-CO" sz="1400" b="1" dirty="0" smtClean="0">
                <a:solidFill>
                  <a:schemeClr val="tx1"/>
                </a:solidFill>
              </a:rPr>
              <a:t>NO</a:t>
            </a:r>
            <a:endParaRPr lang="es-CO" sz="1400" b="1" dirty="0">
              <a:solidFill>
                <a:schemeClr val="tx1"/>
              </a:solidFill>
            </a:endParaRPr>
          </a:p>
        </p:txBody>
      </p:sp>
      <p:sp>
        <p:nvSpPr>
          <p:cNvPr id="39" name="Rectángulo redondeado 38"/>
          <p:cNvSpPr/>
          <p:nvPr/>
        </p:nvSpPr>
        <p:spPr>
          <a:xfrm>
            <a:off x="7824656" y="4132214"/>
            <a:ext cx="1593669" cy="124968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b="1" dirty="0" smtClean="0">
                <a:solidFill>
                  <a:schemeClr val="tx1"/>
                </a:solidFill>
                <a:latin typeface="Arial Narrow" panose="020B0606020202030204" pitchFamily="34" charset="0"/>
              </a:rPr>
              <a:t>Visto bueno </a:t>
            </a:r>
          </a:p>
          <a:p>
            <a:pPr marL="285750" indent="-285750" algn="just">
              <a:buFont typeface="Wingdings" panose="05000000000000000000" pitchFamily="2" charset="2"/>
              <a:buChar char="ü"/>
            </a:pPr>
            <a:r>
              <a:rPr lang="es-CO" sz="1400" b="1" dirty="0" smtClean="0">
                <a:solidFill>
                  <a:schemeClr val="tx1"/>
                </a:solidFill>
                <a:latin typeface="Arial Narrow" panose="020B0606020202030204" pitchFamily="34" charset="0"/>
              </a:rPr>
              <a:t>Director Seccional </a:t>
            </a:r>
          </a:p>
          <a:p>
            <a:pPr marL="285750" indent="-285750" algn="just">
              <a:buFont typeface="Wingdings" panose="05000000000000000000" pitchFamily="2" charset="2"/>
              <a:buChar char="ü"/>
            </a:pPr>
            <a:r>
              <a:rPr lang="es-CO" sz="1400" b="1" dirty="0" smtClean="0">
                <a:solidFill>
                  <a:schemeClr val="tx1"/>
                </a:solidFill>
                <a:latin typeface="Arial Narrow" panose="020B0606020202030204" pitchFamily="34" charset="0"/>
              </a:rPr>
              <a:t>Director de Gestión Fisca</a:t>
            </a:r>
            <a:endParaRPr lang="es-CO" sz="1400" b="1" dirty="0">
              <a:solidFill>
                <a:schemeClr val="tx1"/>
              </a:solidFill>
              <a:latin typeface="Arial Narrow" panose="020B0606020202030204" pitchFamily="34" charset="0"/>
            </a:endParaRPr>
          </a:p>
        </p:txBody>
      </p:sp>
      <p:sp>
        <p:nvSpPr>
          <p:cNvPr id="40" name="Rectángulo redondeado 39"/>
          <p:cNvSpPr/>
          <p:nvPr/>
        </p:nvSpPr>
        <p:spPr>
          <a:xfrm>
            <a:off x="9544604" y="4119154"/>
            <a:ext cx="2351314" cy="125838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CO" sz="1400" b="1" dirty="0" smtClean="0">
                <a:solidFill>
                  <a:schemeClr val="tx1"/>
                </a:solidFill>
                <a:latin typeface="Arial Narrow" panose="020B0606020202030204" pitchFamily="34" charset="0"/>
              </a:rPr>
              <a:t>Requerimiento Especial </a:t>
            </a:r>
          </a:p>
          <a:p>
            <a:pPr marL="285750" indent="-285750">
              <a:buFont typeface="Wingdings" panose="05000000000000000000" pitchFamily="2" charset="2"/>
              <a:buChar char="ü"/>
            </a:pPr>
            <a:r>
              <a:rPr lang="es-CO" sz="1400" b="1" dirty="0" smtClean="0">
                <a:solidFill>
                  <a:schemeClr val="tx1"/>
                </a:solidFill>
                <a:latin typeface="Arial Narrow" panose="020B0606020202030204" pitchFamily="34" charset="0"/>
              </a:rPr>
              <a:t>Emplazamiento por no declarar </a:t>
            </a:r>
          </a:p>
          <a:p>
            <a:pPr algn="just"/>
            <a:endParaRPr lang="es-CO" sz="1400" b="1" dirty="0" smtClean="0">
              <a:solidFill>
                <a:schemeClr val="tx1"/>
              </a:solidFill>
              <a:latin typeface="Arial Narrow" panose="020B0606020202030204" pitchFamily="34" charset="0"/>
            </a:endParaRPr>
          </a:p>
          <a:p>
            <a:pPr algn="just"/>
            <a:r>
              <a:rPr lang="es-CO" sz="1400" b="1" dirty="0" smtClean="0">
                <a:solidFill>
                  <a:schemeClr val="tx1"/>
                </a:solidFill>
                <a:latin typeface="Arial Narrow" panose="020B0606020202030204" pitchFamily="34" charset="0"/>
              </a:rPr>
              <a:t>Según el caso </a:t>
            </a:r>
            <a:endParaRPr lang="es-CO" sz="1400" b="1" dirty="0">
              <a:solidFill>
                <a:schemeClr val="tx1"/>
              </a:solidFill>
              <a:latin typeface="Arial Narrow" panose="020B0606020202030204" pitchFamily="34" charset="0"/>
            </a:endParaRPr>
          </a:p>
        </p:txBody>
      </p:sp>
      <p:cxnSp>
        <p:nvCxnSpPr>
          <p:cNvPr id="42" name="Conector angular 41"/>
          <p:cNvCxnSpPr/>
          <p:nvPr/>
        </p:nvCxnSpPr>
        <p:spPr>
          <a:xfrm>
            <a:off x="6174374" y="4946467"/>
            <a:ext cx="548640" cy="165463"/>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p:nvPr/>
        </p:nvCxnSpPr>
        <p:spPr>
          <a:xfrm flipV="1">
            <a:off x="7528556" y="4929055"/>
            <a:ext cx="239491" cy="182875"/>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Elipse 44"/>
          <p:cNvSpPr/>
          <p:nvPr/>
        </p:nvSpPr>
        <p:spPr>
          <a:xfrm>
            <a:off x="6897183" y="4920346"/>
            <a:ext cx="483324" cy="37446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47" name="Conector recto 46"/>
          <p:cNvCxnSpPr/>
          <p:nvPr/>
        </p:nvCxnSpPr>
        <p:spPr>
          <a:xfrm flipV="1">
            <a:off x="2516777" y="5512526"/>
            <a:ext cx="9440092" cy="522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Rectángulo redondeado 47"/>
          <p:cNvSpPr/>
          <p:nvPr/>
        </p:nvSpPr>
        <p:spPr>
          <a:xfrm>
            <a:off x="500626" y="5943603"/>
            <a:ext cx="2072751" cy="657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C00000"/>
              </a:buClr>
            </a:pPr>
            <a:endParaRPr lang="es-CO" sz="2000" b="1" dirty="0" smtClean="0">
              <a:solidFill>
                <a:srgbClr val="00B050"/>
              </a:solidFill>
              <a:latin typeface="Arial Narrow" panose="020B0606020202030204" pitchFamily="34" charset="0"/>
            </a:endParaRPr>
          </a:p>
          <a:p>
            <a:pPr>
              <a:buClr>
                <a:srgbClr val="C00000"/>
              </a:buClr>
            </a:pPr>
            <a:r>
              <a:rPr lang="es-CO" sz="2000" b="1" dirty="0" smtClean="0">
                <a:solidFill>
                  <a:srgbClr val="002060"/>
                </a:solidFill>
                <a:latin typeface="Arial Narrow" panose="020B0606020202030204" pitchFamily="34" charset="0"/>
              </a:rPr>
              <a:t>Efecto y Sanciones  </a:t>
            </a:r>
            <a:endParaRPr lang="es-CO" sz="2000" b="1" dirty="0">
              <a:solidFill>
                <a:srgbClr val="002060"/>
              </a:solidFill>
              <a:latin typeface="Arial Narrow" panose="020B0606020202030204" pitchFamily="34" charset="0"/>
            </a:endParaRPr>
          </a:p>
          <a:p>
            <a:pPr algn="ctr"/>
            <a:endParaRPr lang="es-CO" sz="2000" dirty="0"/>
          </a:p>
        </p:txBody>
      </p:sp>
      <p:sp>
        <p:nvSpPr>
          <p:cNvPr id="49" name="Elipse 48"/>
          <p:cNvSpPr/>
          <p:nvPr/>
        </p:nvSpPr>
        <p:spPr>
          <a:xfrm>
            <a:off x="215905" y="6094481"/>
            <a:ext cx="245537" cy="219784"/>
          </a:xfrm>
          <a:prstGeom prst="ellipse">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a:solidFill>
                  <a:schemeClr val="bg1"/>
                </a:solidFill>
                <a:latin typeface="Times New Roman" panose="02020603050405020304" pitchFamily="18" charset="0"/>
                <a:ea typeface="Times New Roman" panose="02020603050405020304" pitchFamily="18" charset="0"/>
              </a:rPr>
              <a:t>3</a:t>
            </a:r>
            <a:endParaRPr lang="es-CO" sz="1000" b="1" dirty="0">
              <a:solidFill>
                <a:schemeClr val="bg1"/>
              </a:solidFill>
              <a:effectLst/>
              <a:latin typeface="Times New Roman" panose="02020603050405020304" pitchFamily="18" charset="0"/>
              <a:ea typeface="Times New Roman" panose="02020603050405020304" pitchFamily="18" charset="0"/>
            </a:endParaRPr>
          </a:p>
        </p:txBody>
      </p:sp>
      <p:sp>
        <p:nvSpPr>
          <p:cNvPr id="50" name="Rectángulo redondeado 49"/>
          <p:cNvSpPr/>
          <p:nvPr/>
        </p:nvSpPr>
        <p:spPr>
          <a:xfrm>
            <a:off x="2516777" y="5692744"/>
            <a:ext cx="1497879" cy="10232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tx1"/>
                </a:solidFill>
                <a:latin typeface="Arial Narrow" panose="020B0606020202030204" pitchFamily="34" charset="0"/>
              </a:rPr>
              <a:t>Sanción  Inexactitud </a:t>
            </a:r>
          </a:p>
          <a:p>
            <a:pPr algn="ctr"/>
            <a:r>
              <a:rPr lang="es-CO" sz="1400" b="1" dirty="0" smtClean="0">
                <a:solidFill>
                  <a:schemeClr val="tx1"/>
                </a:solidFill>
                <a:latin typeface="Arial Narrow" panose="020B0606020202030204" pitchFamily="34" charset="0"/>
              </a:rPr>
              <a:t>160%</a:t>
            </a:r>
            <a:endParaRPr lang="es-CO" sz="1400" b="1" dirty="0">
              <a:solidFill>
                <a:schemeClr val="tx1"/>
              </a:solidFill>
              <a:latin typeface="Arial Narrow" panose="020B0606020202030204" pitchFamily="34" charset="0"/>
            </a:endParaRPr>
          </a:p>
        </p:txBody>
      </p:sp>
      <p:sp>
        <p:nvSpPr>
          <p:cNvPr id="51" name="Rectángulo redondeado 50"/>
          <p:cNvSpPr/>
          <p:nvPr/>
        </p:nvSpPr>
        <p:spPr>
          <a:xfrm>
            <a:off x="4637317" y="5697097"/>
            <a:ext cx="7127963" cy="10232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b="1" dirty="0" smtClean="0">
                <a:solidFill>
                  <a:schemeClr val="tx1"/>
                </a:solidFill>
                <a:latin typeface="Arial Narrow" panose="020B0606020202030204" pitchFamily="34" charset="0"/>
              </a:rPr>
              <a:t>la Administración </a:t>
            </a:r>
            <a:r>
              <a:rPr lang="es-CO" sz="1400" b="1" dirty="0">
                <a:solidFill>
                  <a:schemeClr val="tx1"/>
                </a:solidFill>
                <a:latin typeface="Arial Narrow" panose="020B0606020202030204" pitchFamily="34" charset="0"/>
              </a:rPr>
              <a:t>Tributaria podrá remover el velo corporativo de entidades que hayan sido utilizadas o hayan </a:t>
            </a:r>
            <a:r>
              <a:rPr lang="es-CO" sz="1400" b="1" dirty="0" smtClean="0">
                <a:solidFill>
                  <a:schemeClr val="tx1"/>
                </a:solidFill>
                <a:latin typeface="Arial Narrow" panose="020B0606020202030204" pitchFamily="34" charset="0"/>
              </a:rPr>
              <a:t>participado, </a:t>
            </a:r>
            <a:r>
              <a:rPr lang="es-CO" sz="1400" b="1" dirty="0">
                <a:solidFill>
                  <a:schemeClr val="tx1"/>
                </a:solidFill>
                <a:latin typeface="Arial Narrow" panose="020B0606020202030204" pitchFamily="34" charset="0"/>
              </a:rPr>
              <a:t>por decisión de sus socios, accionistas, directores o administradores, dentro de las conductas </a:t>
            </a:r>
            <a:r>
              <a:rPr lang="es-CO" sz="1400" b="1" dirty="0" smtClean="0">
                <a:solidFill>
                  <a:schemeClr val="tx1"/>
                </a:solidFill>
                <a:latin typeface="Arial Narrow" panose="020B0606020202030204" pitchFamily="34" charset="0"/>
              </a:rPr>
              <a:t>abusivas  </a:t>
            </a:r>
            <a:endParaRPr lang="es-CO" sz="1400" b="1" dirty="0">
              <a:solidFill>
                <a:schemeClr val="tx1"/>
              </a:solidFill>
              <a:latin typeface="Arial Narrow" panose="020B0606020202030204" pitchFamily="34" charset="0"/>
            </a:endParaRPr>
          </a:p>
        </p:txBody>
      </p:sp>
      <p:cxnSp>
        <p:nvCxnSpPr>
          <p:cNvPr id="53" name="Conector recto 52"/>
          <p:cNvCxnSpPr/>
          <p:nvPr/>
        </p:nvCxnSpPr>
        <p:spPr>
          <a:xfrm flipH="1">
            <a:off x="527252" y="2038459"/>
            <a:ext cx="4073432" cy="23730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flipH="1">
            <a:off x="317750" y="4876802"/>
            <a:ext cx="1" cy="11016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373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721764"/>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5" name="Rectángulo redondeado 4"/>
          <p:cNvSpPr/>
          <p:nvPr/>
        </p:nvSpPr>
        <p:spPr>
          <a:xfrm>
            <a:off x="300427" y="1410787"/>
            <a:ext cx="5377562" cy="474615"/>
          </a:xfrm>
          <a:prstGeom prst="roundRect">
            <a:avLst/>
          </a:prstGeom>
          <a:solidFill>
            <a:srgbClr val="C00000"/>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bg1"/>
                </a:solidFill>
              </a:rPr>
              <a:t>FIRMEZA DE LAS DECLARACIONES TRIBUTARIAS </a:t>
            </a:r>
            <a:endParaRPr lang="es-CO" sz="2000" b="1" dirty="0">
              <a:solidFill>
                <a:schemeClr val="bg1"/>
              </a:solidFill>
            </a:endParaRPr>
          </a:p>
        </p:txBody>
      </p:sp>
      <p:sp>
        <p:nvSpPr>
          <p:cNvPr id="6" name="Rectángulo redondeado 5"/>
          <p:cNvSpPr/>
          <p:nvPr/>
        </p:nvSpPr>
        <p:spPr>
          <a:xfrm>
            <a:off x="357051" y="2921731"/>
            <a:ext cx="2476684" cy="224245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CO" sz="2000" b="1" dirty="0" smtClean="0">
                <a:solidFill>
                  <a:schemeClr val="tx1"/>
                </a:solidFill>
                <a:latin typeface="Arial Narrow" panose="020B0606020202030204" pitchFamily="34" charset="0"/>
              </a:rPr>
              <a:t>Términos Generales  firmeza</a:t>
            </a:r>
          </a:p>
          <a:p>
            <a:pPr algn="just"/>
            <a:endParaRPr lang="es-CO" sz="2000" b="1" dirty="0">
              <a:solidFill>
                <a:schemeClr val="tx1"/>
              </a:solidFill>
              <a:latin typeface="Arial Narrow" panose="020B0606020202030204" pitchFamily="34" charset="0"/>
            </a:endParaRPr>
          </a:p>
          <a:p>
            <a:pPr marL="342900" indent="-342900" algn="just">
              <a:buFont typeface="+mj-lt"/>
              <a:buAutoNum type="arabicPeriod"/>
            </a:pPr>
            <a:r>
              <a:rPr lang="es-CO" sz="1600" b="1" dirty="0" smtClean="0">
                <a:solidFill>
                  <a:schemeClr val="tx1"/>
                </a:solidFill>
                <a:latin typeface="Arial Narrow" panose="020B0606020202030204" pitchFamily="34" charset="0"/>
              </a:rPr>
              <a:t>Se incrementan de dos a tres años </a:t>
            </a:r>
            <a:endParaRPr lang="es-CO" sz="1600" b="1" dirty="0">
              <a:solidFill>
                <a:schemeClr val="tx1"/>
              </a:solidFill>
              <a:latin typeface="Arial Narrow" panose="020B0606020202030204" pitchFamily="34" charset="0"/>
            </a:endParaRPr>
          </a:p>
        </p:txBody>
      </p:sp>
      <p:sp>
        <p:nvSpPr>
          <p:cNvPr id="7" name="Rectángulo redondeado 6"/>
          <p:cNvSpPr/>
          <p:nvPr/>
        </p:nvSpPr>
        <p:spPr>
          <a:xfrm>
            <a:off x="3270072" y="3635816"/>
            <a:ext cx="2699653" cy="224245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sz="2000" b="1" dirty="0" smtClean="0">
              <a:solidFill>
                <a:schemeClr val="tx1"/>
              </a:solidFill>
              <a:latin typeface="Arial Narrow" panose="020B0606020202030204" pitchFamily="34" charset="0"/>
            </a:endParaRPr>
          </a:p>
          <a:p>
            <a:pPr algn="ctr"/>
            <a:r>
              <a:rPr lang="es-CO" sz="2000" b="1" dirty="0" smtClean="0">
                <a:solidFill>
                  <a:schemeClr val="tx1"/>
                </a:solidFill>
                <a:latin typeface="Arial Narrow" panose="020B0606020202030204" pitchFamily="34" charset="0"/>
              </a:rPr>
              <a:t>Términos Específicos firmeza</a:t>
            </a:r>
          </a:p>
          <a:p>
            <a:endParaRPr lang="es-CO" sz="1400" b="1" dirty="0" smtClean="0">
              <a:solidFill>
                <a:schemeClr val="tx1"/>
              </a:solidFill>
              <a:latin typeface="Arial Narrow" panose="020B0606020202030204" pitchFamily="34" charset="0"/>
            </a:endParaRPr>
          </a:p>
          <a:p>
            <a:r>
              <a:rPr lang="es-CO" sz="1600" b="1" dirty="0" smtClean="0">
                <a:solidFill>
                  <a:schemeClr val="tx1"/>
                </a:solidFill>
                <a:latin typeface="Arial Narrow" panose="020B0606020202030204" pitchFamily="34" charset="0"/>
              </a:rPr>
              <a:t>Se incrementan seis años *</a:t>
            </a:r>
          </a:p>
          <a:p>
            <a:endParaRPr lang="es-CO" sz="1600" b="1" dirty="0">
              <a:solidFill>
                <a:schemeClr val="tx1"/>
              </a:solidFill>
              <a:latin typeface="Arial Narrow" panose="020B0606020202030204" pitchFamily="34" charset="0"/>
            </a:endParaRPr>
          </a:p>
          <a:p>
            <a:pPr marL="342900" indent="-342900">
              <a:buFont typeface="+mj-lt"/>
              <a:buAutoNum type="arabicPeriod"/>
            </a:pPr>
            <a:r>
              <a:rPr lang="es-CO" sz="1600" b="1" dirty="0" smtClean="0">
                <a:solidFill>
                  <a:schemeClr val="tx1"/>
                </a:solidFill>
                <a:latin typeface="Arial Narrow" panose="020B0606020202030204" pitchFamily="34" charset="0"/>
              </a:rPr>
              <a:t>Preciso de transferencia</a:t>
            </a:r>
          </a:p>
          <a:p>
            <a:pPr marL="342900" indent="-342900">
              <a:buFont typeface="+mj-lt"/>
              <a:buAutoNum type="arabicPeriod"/>
            </a:pPr>
            <a:r>
              <a:rPr lang="es-CO" sz="1600" b="1" dirty="0" smtClean="0">
                <a:solidFill>
                  <a:schemeClr val="tx1"/>
                </a:solidFill>
                <a:latin typeface="Arial Narrow" panose="020B0606020202030204" pitchFamily="34" charset="0"/>
              </a:rPr>
              <a:t>Pérdidas  /  Compensaciones  </a:t>
            </a:r>
          </a:p>
          <a:p>
            <a:pPr algn="ctr"/>
            <a:endParaRPr lang="es-CO" b="1" dirty="0">
              <a:solidFill>
                <a:schemeClr val="tx1"/>
              </a:solidFill>
              <a:latin typeface="Arial Narrow" panose="020B0606020202030204" pitchFamily="34" charset="0"/>
            </a:endParaRPr>
          </a:p>
        </p:txBody>
      </p:sp>
      <p:sp>
        <p:nvSpPr>
          <p:cNvPr id="8" name="Rectángulo redondeado 7"/>
          <p:cNvSpPr/>
          <p:nvPr/>
        </p:nvSpPr>
        <p:spPr>
          <a:xfrm>
            <a:off x="6421087" y="4247869"/>
            <a:ext cx="2798214" cy="224245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smtClean="0">
                <a:solidFill>
                  <a:schemeClr val="tx1"/>
                </a:solidFill>
                <a:latin typeface="Arial Narrow" panose="020B0606020202030204" pitchFamily="34" charset="0"/>
              </a:rPr>
              <a:t>Término Reducido</a:t>
            </a:r>
          </a:p>
          <a:p>
            <a:pPr algn="ctr"/>
            <a:endParaRPr lang="es-CO" b="1" dirty="0">
              <a:solidFill>
                <a:schemeClr val="tx1"/>
              </a:solidFill>
              <a:latin typeface="Arial Narrow" panose="020B0606020202030204" pitchFamily="34" charset="0"/>
            </a:endParaRPr>
          </a:p>
          <a:p>
            <a:pPr marL="342900" indent="-342900" algn="just">
              <a:buFont typeface="+mj-lt"/>
              <a:buAutoNum type="arabicPeriod"/>
            </a:pPr>
            <a:r>
              <a:rPr lang="es-CO" sz="1600" b="1" dirty="0" smtClean="0">
                <a:solidFill>
                  <a:schemeClr val="tx1"/>
                </a:solidFill>
                <a:latin typeface="Arial Narrow" panose="020B0606020202030204" pitchFamily="34" charset="0"/>
              </a:rPr>
              <a:t>Correcciones y declaraciones que se deriven de un Liquidación Provisional – Seis meses  </a:t>
            </a:r>
            <a:endParaRPr lang="es-CO" sz="1600" b="1" dirty="0">
              <a:solidFill>
                <a:schemeClr val="tx1"/>
              </a:solidFill>
              <a:latin typeface="Arial Narrow" panose="020B0606020202030204" pitchFamily="34" charset="0"/>
            </a:endParaRPr>
          </a:p>
        </p:txBody>
      </p:sp>
      <p:cxnSp>
        <p:nvCxnSpPr>
          <p:cNvPr id="9" name="Conector recto 8"/>
          <p:cNvCxnSpPr/>
          <p:nvPr/>
        </p:nvCxnSpPr>
        <p:spPr>
          <a:xfrm>
            <a:off x="1820092" y="2246811"/>
            <a:ext cx="5778147" cy="138900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1358537" y="2299065"/>
            <a:ext cx="374469" cy="357579"/>
          </a:xfrm>
          <a:prstGeom prst="ellipse">
            <a:avLst/>
          </a:prstGeom>
          <a:solidFill>
            <a:srgbClr val="FFFF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a:solidFill>
                  <a:srgbClr val="002060"/>
                </a:solidFill>
                <a:latin typeface="Arial Narrow" panose="020B0606020202030204" pitchFamily="34" charset="0"/>
                <a:ea typeface="Times New Roman" panose="02020603050405020304" pitchFamily="18" charset="0"/>
              </a:rPr>
              <a:t>1</a:t>
            </a:r>
            <a:endParaRPr lang="es-CO" sz="1000" b="1" dirty="0">
              <a:solidFill>
                <a:srgbClr val="002060"/>
              </a:solidFill>
              <a:effectLst/>
              <a:latin typeface="Arial Narrow" panose="020B0606020202030204" pitchFamily="34" charset="0"/>
              <a:ea typeface="Times New Roman" panose="02020603050405020304" pitchFamily="18" charset="0"/>
            </a:endParaRPr>
          </a:p>
        </p:txBody>
      </p:sp>
      <p:sp>
        <p:nvSpPr>
          <p:cNvPr id="11" name="Elipse 10"/>
          <p:cNvSpPr/>
          <p:nvPr/>
        </p:nvSpPr>
        <p:spPr>
          <a:xfrm>
            <a:off x="4349936" y="3087187"/>
            <a:ext cx="374469" cy="357579"/>
          </a:xfrm>
          <a:prstGeom prst="ellipse">
            <a:avLst/>
          </a:prstGeom>
          <a:solidFill>
            <a:srgbClr val="FFFF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a:solidFill>
                  <a:srgbClr val="002060"/>
                </a:solidFill>
                <a:latin typeface="Arial Narrow" panose="020B0606020202030204" pitchFamily="34" charset="0"/>
                <a:ea typeface="Times New Roman" panose="02020603050405020304" pitchFamily="18" charset="0"/>
              </a:rPr>
              <a:t>2</a:t>
            </a:r>
            <a:endParaRPr lang="es-CO" sz="1000" b="1" dirty="0">
              <a:solidFill>
                <a:srgbClr val="002060"/>
              </a:solidFill>
              <a:effectLst/>
              <a:latin typeface="Arial Narrow" panose="020B0606020202030204" pitchFamily="34" charset="0"/>
              <a:ea typeface="Times New Roman" panose="02020603050405020304" pitchFamily="18" charset="0"/>
            </a:endParaRPr>
          </a:p>
        </p:txBody>
      </p:sp>
      <p:sp>
        <p:nvSpPr>
          <p:cNvPr id="12" name="Elipse 11"/>
          <p:cNvSpPr/>
          <p:nvPr/>
        </p:nvSpPr>
        <p:spPr>
          <a:xfrm>
            <a:off x="7411005" y="3788240"/>
            <a:ext cx="374469" cy="357579"/>
          </a:xfrm>
          <a:prstGeom prst="ellipse">
            <a:avLst/>
          </a:prstGeom>
          <a:solidFill>
            <a:srgbClr val="FFFF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smtClean="0">
                <a:solidFill>
                  <a:srgbClr val="002060"/>
                </a:solidFill>
                <a:effectLst/>
                <a:latin typeface="Arial Narrow" panose="020B0606020202030204" pitchFamily="34" charset="0"/>
                <a:ea typeface="Times New Roman" panose="02020603050405020304" pitchFamily="18" charset="0"/>
              </a:rPr>
              <a:t>3</a:t>
            </a:r>
            <a:endParaRPr lang="es-CO" sz="1000" b="1" dirty="0">
              <a:solidFill>
                <a:srgbClr val="002060"/>
              </a:solidFill>
              <a:effectLst/>
              <a:latin typeface="Arial Narrow" panose="020B0606020202030204" pitchFamily="34" charset="0"/>
              <a:ea typeface="Times New Roman" panose="02020603050405020304" pitchFamily="18" charset="0"/>
            </a:endParaRPr>
          </a:p>
        </p:txBody>
      </p:sp>
      <p:sp>
        <p:nvSpPr>
          <p:cNvPr id="16" name="Rectángulo redondeado 15"/>
          <p:cNvSpPr/>
          <p:nvPr/>
        </p:nvSpPr>
        <p:spPr>
          <a:xfrm>
            <a:off x="9061279" y="1994262"/>
            <a:ext cx="2225029" cy="12017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b="1" dirty="0" smtClean="0">
                <a:solidFill>
                  <a:srgbClr val="002060"/>
                </a:solidFill>
              </a:rPr>
              <a:t>Se acumulan 19 términos de firmeza entre generales, específicos y suspensiones de términos </a:t>
            </a:r>
            <a:endParaRPr lang="es-CO" sz="1600" b="1" dirty="0">
              <a:solidFill>
                <a:srgbClr val="002060"/>
              </a:solidFill>
            </a:endParaRPr>
          </a:p>
        </p:txBody>
      </p:sp>
      <p:sp>
        <p:nvSpPr>
          <p:cNvPr id="17" name="Elipse 16"/>
          <p:cNvSpPr/>
          <p:nvPr/>
        </p:nvSpPr>
        <p:spPr>
          <a:xfrm>
            <a:off x="8656314" y="1523986"/>
            <a:ext cx="3221833" cy="22119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19" name="Conector angular 18"/>
          <p:cNvCxnSpPr/>
          <p:nvPr/>
        </p:nvCxnSpPr>
        <p:spPr>
          <a:xfrm>
            <a:off x="5969725" y="1734916"/>
            <a:ext cx="2651761" cy="646074"/>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357049" y="6004563"/>
            <a:ext cx="5320940" cy="64878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s-CO" sz="1600" b="1" dirty="0" smtClean="0">
                <a:solidFill>
                  <a:schemeClr val="tx1"/>
                </a:solidFill>
                <a:latin typeface="Arial" panose="020B0604020202020204" pitchFamily="34" charset="0"/>
                <a:cs typeface="Arial" panose="020B0604020202020204" pitchFamily="34" charset="0"/>
              </a:rPr>
              <a:t>Nota: </a:t>
            </a:r>
            <a:r>
              <a:rPr lang="es-CO" sz="1600" dirty="0" smtClean="0">
                <a:solidFill>
                  <a:schemeClr val="tx1"/>
                </a:solidFill>
                <a:latin typeface="Arial" panose="020B0604020202020204" pitchFamily="34" charset="0"/>
                <a:cs typeface="Arial" panose="020B0604020202020204" pitchFamily="34" charset="0"/>
              </a:rPr>
              <a:t>En cuanto a la firmeza de las declaraciones de RENTA con pérdida, se encuentra disparidad en los artículos 147 y 714 del E.T</a:t>
            </a:r>
            <a:endParaRPr lang="es-CO"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896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309136" y="796490"/>
          <a:ext cx="11534522" cy="4887056"/>
        </p:xfrm>
        <a:graphic>
          <a:graphicData uri="http://schemas.openxmlformats.org/drawingml/2006/table">
            <a:tbl>
              <a:tblPr>
                <a:tableStyleId>{5940675A-B579-460E-94D1-54222C63F5DA}</a:tableStyleId>
              </a:tblPr>
              <a:tblGrid>
                <a:gridCol w="299716">
                  <a:extLst>
                    <a:ext uri="{9D8B030D-6E8A-4147-A177-3AD203B41FA5}">
                      <a16:colId xmlns:a16="http://schemas.microsoft.com/office/drawing/2014/main" val="20000"/>
                    </a:ext>
                  </a:extLst>
                </a:gridCol>
                <a:gridCol w="9354769">
                  <a:extLst>
                    <a:ext uri="{9D8B030D-6E8A-4147-A177-3AD203B41FA5}">
                      <a16:colId xmlns:a16="http://schemas.microsoft.com/office/drawing/2014/main" val="20001"/>
                    </a:ext>
                  </a:extLst>
                </a:gridCol>
                <a:gridCol w="1089876">
                  <a:extLst>
                    <a:ext uri="{9D8B030D-6E8A-4147-A177-3AD203B41FA5}">
                      <a16:colId xmlns:a16="http://schemas.microsoft.com/office/drawing/2014/main" val="20002"/>
                    </a:ext>
                  </a:extLst>
                </a:gridCol>
                <a:gridCol w="790161">
                  <a:extLst>
                    <a:ext uri="{9D8B030D-6E8A-4147-A177-3AD203B41FA5}">
                      <a16:colId xmlns:a16="http://schemas.microsoft.com/office/drawing/2014/main" val="20003"/>
                    </a:ext>
                  </a:extLst>
                </a:gridCol>
              </a:tblGrid>
              <a:tr h="227272">
                <a:tc>
                  <a:txBody>
                    <a:bodyPr/>
                    <a:lstStyle/>
                    <a:p>
                      <a:pPr algn="ctr">
                        <a:lnSpc>
                          <a:spcPct val="106000"/>
                        </a:lnSpc>
                        <a:spcAft>
                          <a:spcPts val="800"/>
                        </a:spcAft>
                      </a:pPr>
                      <a:r>
                        <a:rPr lang="es-ES" sz="1400" b="1" kern="1200" dirty="0">
                          <a:solidFill>
                            <a:schemeClr val="tx1"/>
                          </a:solidFill>
                          <a:effectLst/>
                          <a:latin typeface="Arial Narrow" panose="020B0606020202030204" pitchFamily="34" charset="0"/>
                        </a:rPr>
                        <a:t>No </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gridSpan="2">
                  <a:txBody>
                    <a:bodyPr/>
                    <a:lstStyle/>
                    <a:p>
                      <a:pPr algn="ctr">
                        <a:lnSpc>
                          <a:spcPct val="106000"/>
                        </a:lnSpc>
                        <a:spcAft>
                          <a:spcPts val="800"/>
                        </a:spcAft>
                      </a:pPr>
                      <a:r>
                        <a:rPr lang="es-ES" sz="1400" b="1" kern="1200" dirty="0" smtClean="0">
                          <a:solidFill>
                            <a:schemeClr val="tx1"/>
                          </a:solidFill>
                          <a:effectLst/>
                          <a:latin typeface="Arial Narrow" panose="020B0606020202030204" pitchFamily="34" charset="0"/>
                          <a:ea typeface="+mn-ea"/>
                          <a:cs typeface="+mn-cs"/>
                        </a:rPr>
                        <a:t>FIRMEZA</a:t>
                      </a:r>
                      <a:r>
                        <a:rPr lang="es-ES" sz="1400" b="1" kern="1200" baseline="0" dirty="0" smtClean="0">
                          <a:solidFill>
                            <a:schemeClr val="tx1"/>
                          </a:solidFill>
                          <a:effectLst/>
                          <a:latin typeface="Arial Narrow" panose="020B0606020202030204" pitchFamily="34" charset="0"/>
                          <a:ea typeface="+mn-ea"/>
                          <a:cs typeface="+mn-cs"/>
                        </a:rPr>
                        <a:t> DE LAS DECLARACIONES </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hMerge="1">
                  <a:txBody>
                    <a:bodyPr/>
                    <a:lstStyle/>
                    <a:p>
                      <a:pPr algn="ctr">
                        <a:lnSpc>
                          <a:spcPct val="106000"/>
                        </a:lnSpc>
                        <a:spcAft>
                          <a:spcPts val="800"/>
                        </a:spcAft>
                      </a:pPr>
                      <a:endParaRPr lang="es-CO"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44" marR="47144" marT="0" marB="0">
                    <a:solidFill>
                      <a:srgbClr val="00B050"/>
                    </a:solidFill>
                  </a:tcPr>
                </a:tc>
                <a:tc>
                  <a:txBody>
                    <a:bodyPr/>
                    <a:lstStyle/>
                    <a:p>
                      <a:pPr algn="ctr">
                        <a:lnSpc>
                          <a:spcPct val="106000"/>
                        </a:lnSpc>
                        <a:spcAft>
                          <a:spcPts val="800"/>
                        </a:spcAft>
                      </a:pPr>
                      <a:r>
                        <a:rPr lang="es-ES" sz="1400" b="1" kern="1200" dirty="0">
                          <a:solidFill>
                            <a:schemeClr val="tx1"/>
                          </a:solidFill>
                          <a:effectLst/>
                          <a:latin typeface="Arial Narrow" panose="020B0606020202030204" pitchFamily="34" charset="0"/>
                        </a:rPr>
                        <a:t>NORMA</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0"/>
                  </a:ext>
                </a:extLst>
              </a:tr>
              <a:tr h="227618">
                <a:tc>
                  <a:txBody>
                    <a:bodyPr/>
                    <a:lstStyle/>
                    <a:p>
                      <a:pPr algn="ctr">
                        <a:lnSpc>
                          <a:spcPct val="106000"/>
                        </a:lnSpc>
                        <a:spcAft>
                          <a:spcPts val="800"/>
                        </a:spcAft>
                      </a:pPr>
                      <a:r>
                        <a:rPr lang="es-ES_tradnl" sz="1400" b="1" kern="1200" dirty="0">
                          <a:solidFill>
                            <a:schemeClr val="tx1"/>
                          </a:solidFill>
                          <a:effectLst/>
                          <a:latin typeface="Arial Narrow" panose="020B0606020202030204" pitchFamily="34" charset="0"/>
                        </a:rPr>
                        <a:t>1</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ES_tradnl" sz="1400" b="1" kern="1200" dirty="0">
                          <a:solidFill>
                            <a:srgbClr val="C00000"/>
                          </a:solidFill>
                          <a:effectLst/>
                          <a:latin typeface="Arial Narrow" panose="020B0606020202030204" pitchFamily="34" charset="0"/>
                        </a:rPr>
                        <a:t>Tres años</a:t>
                      </a:r>
                      <a:r>
                        <a:rPr lang="es-ES_tradnl" sz="1400" kern="1200" dirty="0">
                          <a:effectLst/>
                          <a:latin typeface="Arial Narrow" panose="020B0606020202030204" pitchFamily="34" charset="0"/>
                        </a:rPr>
                        <a:t> contados a partir de la fecha del vencimiento del plazo </a:t>
                      </a:r>
                      <a:r>
                        <a:rPr lang="es-ES_tradnl" sz="1400" b="1" kern="1200" dirty="0">
                          <a:solidFill>
                            <a:srgbClr val="FF0000"/>
                          </a:solidFill>
                          <a:effectLst/>
                          <a:latin typeface="Arial Narrow" panose="020B0606020202030204" pitchFamily="34" charset="0"/>
                        </a:rPr>
                        <a:t>para</a:t>
                      </a:r>
                      <a:r>
                        <a:rPr lang="es-ES_tradnl" sz="1400" kern="1200" dirty="0">
                          <a:effectLst/>
                          <a:latin typeface="Arial Narrow" panose="020B0606020202030204" pitchFamily="34" charset="0"/>
                        </a:rPr>
                        <a:t> declarar</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smtClean="0">
                          <a:effectLst/>
                          <a:latin typeface="Arial Narrow" panose="020B0606020202030204" pitchFamily="34" charset="0"/>
                        </a:rPr>
                        <a:t>Cambio</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1"/>
                  </a:ext>
                </a:extLst>
              </a:tr>
              <a:tr h="227618">
                <a:tc>
                  <a:txBody>
                    <a:bodyPr/>
                    <a:lstStyle/>
                    <a:p>
                      <a:pPr algn="ctr">
                        <a:lnSpc>
                          <a:spcPct val="106000"/>
                        </a:lnSpc>
                        <a:spcAft>
                          <a:spcPts val="800"/>
                        </a:spcAft>
                      </a:pPr>
                      <a:r>
                        <a:rPr lang="es-ES_tradnl" sz="1400" b="1" kern="1200" dirty="0">
                          <a:solidFill>
                            <a:schemeClr val="tx1"/>
                          </a:solidFill>
                          <a:effectLst/>
                          <a:latin typeface="Arial Narrow" panose="020B0606020202030204" pitchFamily="34" charset="0"/>
                        </a:rPr>
                        <a:t>2</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ES_tradnl" sz="1400" b="1" kern="1200" dirty="0">
                          <a:solidFill>
                            <a:srgbClr val="C00000"/>
                          </a:solidFill>
                          <a:effectLst/>
                          <a:latin typeface="Arial Narrow" panose="020B0606020202030204" pitchFamily="34" charset="0"/>
                        </a:rPr>
                        <a:t>Tres  años</a:t>
                      </a:r>
                      <a:r>
                        <a:rPr lang="es-ES_tradnl" sz="1400" kern="1200" dirty="0">
                          <a:effectLst/>
                          <a:latin typeface="Arial Narrow" panose="020B0606020202030204" pitchFamily="34" charset="0"/>
                        </a:rPr>
                        <a:t> contados a partir de la presentación de la declaración cuando se presente en forma extemporánea</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s-ES" sz="1400" b="1" kern="1200" dirty="0" smtClean="0">
                          <a:effectLst/>
                          <a:latin typeface="Arial Narrow" panose="020B0606020202030204" pitchFamily="34" charset="0"/>
                        </a:rPr>
                        <a:t>Cambio</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2"/>
                  </a:ext>
                </a:extLst>
              </a:tr>
              <a:tr h="227618">
                <a:tc>
                  <a:txBody>
                    <a:bodyPr/>
                    <a:lstStyle/>
                    <a:p>
                      <a:pPr algn="ctr">
                        <a:lnSpc>
                          <a:spcPct val="106000"/>
                        </a:lnSpc>
                        <a:spcAft>
                          <a:spcPts val="800"/>
                        </a:spcAft>
                      </a:pPr>
                      <a:r>
                        <a:rPr lang="es-ES_tradnl" sz="1400" b="1" kern="1200" dirty="0">
                          <a:solidFill>
                            <a:schemeClr val="tx1"/>
                          </a:solidFill>
                          <a:effectLst/>
                          <a:latin typeface="Arial Narrow" panose="020B0606020202030204" pitchFamily="34" charset="0"/>
                        </a:rPr>
                        <a:t>3</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ES_tradnl" sz="1400" b="1" kern="1200" dirty="0">
                          <a:solidFill>
                            <a:srgbClr val="C00000"/>
                          </a:solidFill>
                          <a:effectLst/>
                          <a:latin typeface="Arial Narrow" panose="020B0606020202030204" pitchFamily="34" charset="0"/>
                        </a:rPr>
                        <a:t>Tres años </a:t>
                      </a:r>
                      <a:r>
                        <a:rPr lang="es-ES_tradnl" sz="1400" kern="1200" dirty="0">
                          <a:effectLst/>
                          <a:latin typeface="Arial Narrow" panose="020B0606020202030204" pitchFamily="34" charset="0"/>
                        </a:rPr>
                        <a:t>contados a partir de la fecha de la solicitud de devolución o compensación</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s-ES" sz="1400" b="1" kern="1200" dirty="0" smtClean="0">
                          <a:effectLst/>
                          <a:latin typeface="Arial Narrow" panose="020B0606020202030204" pitchFamily="34" charset="0"/>
                        </a:rPr>
                        <a:t>Cambio</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3"/>
                  </a:ext>
                </a:extLst>
              </a:tr>
              <a:tr h="260154">
                <a:tc>
                  <a:txBody>
                    <a:bodyPr/>
                    <a:lstStyle/>
                    <a:p>
                      <a:pPr algn="ctr">
                        <a:lnSpc>
                          <a:spcPct val="106000"/>
                        </a:lnSpc>
                        <a:spcAft>
                          <a:spcPts val="800"/>
                        </a:spcAft>
                      </a:pPr>
                      <a:r>
                        <a:rPr lang="es-CO" sz="1600" b="1" dirty="0">
                          <a:solidFill>
                            <a:schemeClr val="tx1"/>
                          </a:solidFill>
                          <a:effectLst/>
                          <a:latin typeface="Arial Narrow" panose="020B0606020202030204" pitchFamily="34" charset="0"/>
                        </a:rPr>
                        <a:t>4</a:t>
                      </a:r>
                      <a:endParaRPr lang="es-CO" sz="16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CO" sz="1600" b="1" dirty="0" smtClean="0">
                          <a:solidFill>
                            <a:srgbClr val="C00000"/>
                          </a:solidFill>
                          <a:effectLst/>
                          <a:latin typeface="Arial Narrow" panose="020B0606020202030204" pitchFamily="34" charset="0"/>
                        </a:rPr>
                        <a:t>Tres</a:t>
                      </a:r>
                      <a:r>
                        <a:rPr lang="es-CO" sz="1600" b="1" baseline="0" dirty="0" smtClean="0">
                          <a:solidFill>
                            <a:srgbClr val="C00000"/>
                          </a:solidFill>
                          <a:effectLst/>
                          <a:latin typeface="Arial Narrow" panose="020B0606020202030204" pitchFamily="34" charset="0"/>
                        </a:rPr>
                        <a:t> años c</a:t>
                      </a:r>
                      <a:r>
                        <a:rPr lang="es-CO" sz="1600" b="1" dirty="0" smtClean="0">
                          <a:solidFill>
                            <a:srgbClr val="C00000"/>
                          </a:solidFill>
                          <a:effectLst/>
                          <a:latin typeface="Arial Narrow" panose="020B0606020202030204" pitchFamily="34" charset="0"/>
                        </a:rPr>
                        <a:t>uando </a:t>
                      </a:r>
                      <a:r>
                        <a:rPr lang="es-CO" sz="1600" b="1" dirty="0">
                          <a:solidFill>
                            <a:srgbClr val="C00000"/>
                          </a:solidFill>
                          <a:effectLst/>
                          <a:latin typeface="Arial Narrow" panose="020B0606020202030204" pitchFamily="34" charset="0"/>
                        </a:rPr>
                        <a:t>se impute el saldo a favor en las declaraciones tributarias </a:t>
                      </a:r>
                      <a:r>
                        <a:rPr lang="es-CO" sz="1600" b="1" dirty="0" smtClean="0">
                          <a:solidFill>
                            <a:srgbClr val="C00000"/>
                          </a:solidFill>
                          <a:effectLst/>
                          <a:latin typeface="Arial Narrow" panose="020B0606020202030204" pitchFamily="34" charset="0"/>
                        </a:rPr>
                        <a:t>en los </a:t>
                      </a:r>
                      <a:r>
                        <a:rPr lang="es-CO" sz="1600" b="1" dirty="0">
                          <a:solidFill>
                            <a:srgbClr val="C00000"/>
                          </a:solidFill>
                          <a:effectLst/>
                          <a:latin typeface="Arial Narrow" panose="020B0606020202030204" pitchFamily="34" charset="0"/>
                        </a:rPr>
                        <a:t>periodos fiscales siguientes</a:t>
                      </a:r>
                      <a:endParaRPr lang="es-CO" sz="1600" b="1"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600" b="0" kern="1200" dirty="0">
                          <a:solidFill>
                            <a:srgbClr val="FF0000"/>
                          </a:solidFill>
                          <a:effectLst/>
                          <a:latin typeface="Arial Narrow" panose="020B0606020202030204" pitchFamily="34" charset="0"/>
                        </a:rPr>
                        <a:t>Nuevo</a:t>
                      </a:r>
                      <a:endParaRPr lang="es-CO" sz="1600" b="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600" b="1" kern="1200" dirty="0">
                          <a:effectLst/>
                          <a:latin typeface="Arial Narrow" panose="020B0606020202030204" pitchFamily="34" charset="0"/>
                        </a:rPr>
                        <a:t>714 </a:t>
                      </a:r>
                      <a:endParaRPr lang="es-CO" sz="16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4"/>
                  </a:ext>
                </a:extLst>
              </a:tr>
              <a:tr h="232108">
                <a:tc>
                  <a:txBody>
                    <a:bodyPr/>
                    <a:lstStyle/>
                    <a:p>
                      <a:pPr algn="ctr">
                        <a:spcAft>
                          <a:spcPts val="0"/>
                        </a:spcAft>
                      </a:pPr>
                      <a:r>
                        <a:rPr lang="es-CO" sz="1400" b="1" dirty="0">
                          <a:solidFill>
                            <a:schemeClr val="tx1"/>
                          </a:solidFill>
                          <a:effectLst/>
                          <a:latin typeface="Arial Narrow" panose="020B0606020202030204" pitchFamily="34" charset="0"/>
                        </a:rPr>
                        <a:t>5</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spcAft>
                          <a:spcPts val="0"/>
                        </a:spcAft>
                      </a:pPr>
                      <a:r>
                        <a:rPr lang="es-CO" sz="1400" b="1" dirty="0">
                          <a:solidFill>
                            <a:srgbClr val="C00000"/>
                          </a:solidFill>
                          <a:effectLst/>
                          <a:latin typeface="Arial Narrow" panose="020B0606020202030204" pitchFamily="34" charset="0"/>
                        </a:rPr>
                        <a:t>Seis años</a:t>
                      </a:r>
                      <a:r>
                        <a:rPr lang="es-CO" sz="1400" dirty="0">
                          <a:effectLst/>
                          <a:latin typeface="Arial Narrow" panose="020B0606020202030204" pitchFamily="34" charset="0"/>
                        </a:rPr>
                        <a:t> </a:t>
                      </a:r>
                      <a:r>
                        <a:rPr lang="es-ES_tradnl" sz="1400" kern="1200" dirty="0">
                          <a:effectLst/>
                          <a:latin typeface="Arial Narrow" panose="020B0606020202030204" pitchFamily="34" charset="0"/>
                        </a:rPr>
                        <a:t>contados a partir de la fecha del vencimiento del plazo para declarar</a:t>
                      </a:r>
                      <a:r>
                        <a:rPr lang="es-ES_tradnl" sz="1400" dirty="0">
                          <a:effectLst/>
                          <a:latin typeface="Arial Narrow" panose="020B0606020202030204" pitchFamily="34" charset="0"/>
                        </a:rPr>
                        <a:t> </a:t>
                      </a:r>
                      <a:r>
                        <a:rPr lang="es-CO" sz="1400" dirty="0">
                          <a:effectLst/>
                          <a:latin typeface="Arial Narrow" panose="020B0606020202030204" pitchFamily="34" charset="0"/>
                        </a:rPr>
                        <a:t>RENTA-Precios de transferencia </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solidFill>
                            <a:srgbClr val="FF0000"/>
                          </a:solidFill>
                          <a:effectLst/>
                          <a:latin typeface="Arial Narrow" panose="020B0606020202030204" pitchFamily="34" charset="0"/>
                        </a:rPr>
                        <a:t>Nuevo</a:t>
                      </a:r>
                      <a:endParaRPr lang="es-CO"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5"/>
                  </a:ext>
                </a:extLst>
              </a:tr>
              <a:tr h="232108">
                <a:tc>
                  <a:txBody>
                    <a:bodyPr/>
                    <a:lstStyle/>
                    <a:p>
                      <a:pPr algn="ctr">
                        <a:spcAft>
                          <a:spcPts val="0"/>
                        </a:spcAft>
                      </a:pPr>
                      <a:r>
                        <a:rPr lang="es-ES_tradnl" sz="1400" b="1" kern="1200" dirty="0">
                          <a:solidFill>
                            <a:schemeClr val="tx1"/>
                          </a:solidFill>
                          <a:effectLst/>
                          <a:latin typeface="Arial Narrow" panose="020B0606020202030204" pitchFamily="34" charset="0"/>
                        </a:rPr>
                        <a:t>6</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spcAft>
                          <a:spcPts val="0"/>
                        </a:spcAft>
                      </a:pPr>
                      <a:r>
                        <a:rPr lang="es-ES_tradnl" sz="1400" b="1" kern="1200" dirty="0">
                          <a:solidFill>
                            <a:srgbClr val="C00000"/>
                          </a:solidFill>
                          <a:effectLst/>
                          <a:latin typeface="Arial Narrow" panose="020B0606020202030204" pitchFamily="34" charset="0"/>
                        </a:rPr>
                        <a:t>Seis años </a:t>
                      </a:r>
                      <a:r>
                        <a:rPr lang="es-ES_tradnl" sz="1400" kern="1200" dirty="0">
                          <a:effectLst/>
                          <a:latin typeface="Arial Narrow" panose="020B0606020202030204" pitchFamily="34" charset="0"/>
                        </a:rPr>
                        <a:t>contados a partir de la presentación de la declaración cuando se presente en forma extemporánea </a:t>
                      </a:r>
                      <a:r>
                        <a:rPr lang="es-CO" sz="1400" dirty="0">
                          <a:effectLst/>
                          <a:latin typeface="Arial Narrow" panose="020B0606020202030204" pitchFamily="34" charset="0"/>
                        </a:rPr>
                        <a:t>RENTA-Precios de transferencia</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solidFill>
                            <a:srgbClr val="FF0000"/>
                          </a:solidFill>
                          <a:effectLst/>
                          <a:latin typeface="Arial Narrow" panose="020B0606020202030204" pitchFamily="34" charset="0"/>
                        </a:rPr>
                        <a:t>Nuevo</a:t>
                      </a:r>
                      <a:endParaRPr lang="es-CO"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6"/>
                  </a:ext>
                </a:extLst>
              </a:tr>
              <a:tr h="227686">
                <a:tc>
                  <a:txBody>
                    <a:bodyPr/>
                    <a:lstStyle/>
                    <a:p>
                      <a:pPr algn="ctr">
                        <a:lnSpc>
                          <a:spcPct val="106000"/>
                        </a:lnSpc>
                        <a:spcAft>
                          <a:spcPts val="800"/>
                        </a:spcAft>
                      </a:pPr>
                      <a:r>
                        <a:rPr lang="es-CO" sz="1400" b="1" dirty="0">
                          <a:solidFill>
                            <a:schemeClr val="tx1"/>
                          </a:solidFill>
                          <a:effectLst/>
                          <a:latin typeface="Arial Narrow" panose="020B0606020202030204" pitchFamily="34" charset="0"/>
                        </a:rPr>
                        <a:t>7</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CO" sz="1400" dirty="0">
                          <a:effectLst/>
                          <a:latin typeface="Arial Narrow" panose="020B0606020202030204" pitchFamily="34" charset="0"/>
                        </a:rPr>
                        <a:t>Si, vencido el término para practicar la liquidación de revisión, esta no se notificó</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effectLst/>
                          <a:latin typeface="Arial Narrow" panose="020B0606020202030204" pitchFamily="34" charset="0"/>
                        </a:rPr>
                        <a:t>Igual </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7"/>
                  </a:ext>
                </a:extLst>
              </a:tr>
              <a:tr h="227618">
                <a:tc>
                  <a:txBody>
                    <a:bodyPr/>
                    <a:lstStyle/>
                    <a:p>
                      <a:pPr algn="ctr">
                        <a:lnSpc>
                          <a:spcPct val="106000"/>
                        </a:lnSpc>
                        <a:spcAft>
                          <a:spcPts val="800"/>
                        </a:spcAft>
                      </a:pPr>
                      <a:r>
                        <a:rPr lang="es-CO" sz="1400" b="1" dirty="0">
                          <a:solidFill>
                            <a:schemeClr val="tx1"/>
                          </a:solidFill>
                          <a:effectLst/>
                          <a:latin typeface="Arial Narrow" panose="020B0606020202030204" pitchFamily="34" charset="0"/>
                        </a:rPr>
                        <a:t>8</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CO" sz="1400" b="1" dirty="0">
                          <a:solidFill>
                            <a:srgbClr val="C00000"/>
                          </a:solidFill>
                          <a:effectLst/>
                          <a:latin typeface="Arial Narrow" panose="020B0606020202030204" pitchFamily="34" charset="0"/>
                        </a:rPr>
                        <a:t>Doce años </a:t>
                      </a:r>
                      <a:r>
                        <a:rPr lang="es-ES_tradnl" sz="1400" kern="1200" dirty="0">
                          <a:effectLst/>
                          <a:latin typeface="Arial Narrow" panose="020B0606020202030204" pitchFamily="34" charset="0"/>
                        </a:rPr>
                        <a:t>contados a partir de la fecha de presentación de la declaración en la que se determine perdidas</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solidFill>
                            <a:srgbClr val="FF0000"/>
                          </a:solidFill>
                          <a:effectLst/>
                          <a:latin typeface="Arial Narrow" panose="020B0606020202030204" pitchFamily="34" charset="0"/>
                        </a:rPr>
                        <a:t>Nuevo </a:t>
                      </a:r>
                      <a:endParaRPr lang="es-CO"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8"/>
                  </a:ext>
                </a:extLst>
              </a:tr>
              <a:tr h="464216">
                <a:tc>
                  <a:txBody>
                    <a:bodyPr/>
                    <a:lstStyle/>
                    <a:p>
                      <a:pPr algn="ctr">
                        <a:spcAft>
                          <a:spcPts val="0"/>
                        </a:spcAft>
                      </a:pPr>
                      <a:r>
                        <a:rPr lang="es-ES_tradnl" sz="1400" b="1" kern="1200" dirty="0">
                          <a:solidFill>
                            <a:schemeClr val="tx1"/>
                          </a:solidFill>
                          <a:effectLst/>
                          <a:latin typeface="Arial Narrow" panose="020B0606020202030204" pitchFamily="34" charset="0"/>
                        </a:rPr>
                        <a:t>9</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spcAft>
                          <a:spcPts val="0"/>
                        </a:spcAft>
                      </a:pPr>
                      <a:r>
                        <a:rPr lang="es-ES_tradnl" sz="1400" b="1" kern="1200" dirty="0">
                          <a:solidFill>
                            <a:srgbClr val="C00000"/>
                          </a:solidFill>
                          <a:effectLst/>
                          <a:latin typeface="Arial Narrow" panose="020B0606020202030204" pitchFamily="34" charset="0"/>
                        </a:rPr>
                        <a:t>Tres años</a:t>
                      </a:r>
                      <a:r>
                        <a:rPr lang="es-ES_tradnl" sz="1400" kern="1200" dirty="0">
                          <a:effectLst/>
                          <a:latin typeface="Arial Narrow" panose="020B0606020202030204" pitchFamily="34" charset="0"/>
                        </a:rPr>
                        <a:t> – Extensión de la firmeza: </a:t>
                      </a:r>
                      <a:r>
                        <a:rPr lang="es-CO" sz="1400" dirty="0">
                          <a:effectLst/>
                          <a:latin typeface="Arial Narrow" panose="020B0606020202030204" pitchFamily="34" charset="0"/>
                        </a:rPr>
                        <a:t>Si la pérdida fiscal se compensa en cualquiera de los </a:t>
                      </a:r>
                      <a:r>
                        <a:rPr lang="es-CO" sz="1400" dirty="0" smtClean="0">
                          <a:effectLst/>
                          <a:latin typeface="Arial Narrow" panose="020B0606020202030204" pitchFamily="34" charset="0"/>
                        </a:rPr>
                        <a:t>2 últimos </a:t>
                      </a:r>
                      <a:r>
                        <a:rPr lang="es-CO" sz="1400" dirty="0">
                          <a:effectLst/>
                          <a:latin typeface="Arial Narrow" panose="020B0606020202030204" pitchFamily="34" charset="0"/>
                        </a:rPr>
                        <a:t>años que el contribuyente tiene para </a:t>
                      </a:r>
                      <a:r>
                        <a:rPr lang="es-CO" sz="1400" dirty="0" smtClean="0">
                          <a:effectLst/>
                          <a:latin typeface="Arial Narrow" panose="020B0606020202030204" pitchFamily="34" charset="0"/>
                        </a:rPr>
                        <a:t>hacerlo.</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solidFill>
                            <a:srgbClr val="FF0000"/>
                          </a:solidFill>
                          <a:effectLst/>
                          <a:latin typeface="Arial Narrow" panose="020B0606020202030204" pitchFamily="34" charset="0"/>
                        </a:rPr>
                        <a:t>Nuevo</a:t>
                      </a:r>
                      <a:endParaRPr lang="es-CO"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714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09"/>
                  </a:ext>
                </a:extLst>
              </a:tr>
              <a:tr h="227618">
                <a:tc>
                  <a:txBody>
                    <a:bodyPr/>
                    <a:lstStyle/>
                    <a:p>
                      <a:pPr algn="ctr">
                        <a:lnSpc>
                          <a:spcPct val="106000"/>
                        </a:lnSpc>
                        <a:spcAft>
                          <a:spcPts val="800"/>
                        </a:spcAft>
                      </a:pPr>
                      <a:r>
                        <a:rPr lang="es-ES_tradnl" sz="1400" b="1" kern="1200" dirty="0">
                          <a:solidFill>
                            <a:schemeClr val="tx1"/>
                          </a:solidFill>
                          <a:effectLst/>
                          <a:latin typeface="Arial Narrow" panose="020B0606020202030204" pitchFamily="34" charset="0"/>
                        </a:rPr>
                        <a:t>10</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ES_tradnl" sz="1400" b="1" kern="1200" dirty="0">
                          <a:solidFill>
                            <a:srgbClr val="C00000"/>
                          </a:solidFill>
                          <a:effectLst/>
                          <a:latin typeface="Arial Narrow" panose="020B0606020202030204" pitchFamily="34" charset="0"/>
                        </a:rPr>
                        <a:t>Seis años </a:t>
                      </a:r>
                      <a:r>
                        <a:rPr lang="es-ES_tradnl" sz="1400" kern="1200" dirty="0">
                          <a:effectLst/>
                          <a:latin typeface="Arial Narrow" panose="020B0606020202030204" pitchFamily="34" charset="0"/>
                        </a:rPr>
                        <a:t>contados a partir de la fecha de presentación de la declaración en la que se determine o compense perdidas</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s-ES" sz="1400" b="1" kern="1200" dirty="0" smtClean="0">
                          <a:effectLst/>
                          <a:latin typeface="Arial Narrow" panose="020B0606020202030204" pitchFamily="34" charset="0"/>
                        </a:rPr>
                        <a:t>Cambio</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147</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0"/>
                  </a:ext>
                </a:extLst>
              </a:tr>
              <a:tr h="227618">
                <a:tc>
                  <a:txBody>
                    <a:bodyPr/>
                    <a:lstStyle/>
                    <a:p>
                      <a:pPr algn="ctr">
                        <a:lnSpc>
                          <a:spcPct val="106000"/>
                        </a:lnSpc>
                        <a:spcAft>
                          <a:spcPts val="800"/>
                        </a:spcAft>
                      </a:pPr>
                      <a:r>
                        <a:rPr lang="es-ES_tradnl" sz="1400" b="1" kern="1200" dirty="0">
                          <a:solidFill>
                            <a:schemeClr val="tx1"/>
                          </a:solidFill>
                          <a:effectLst/>
                          <a:latin typeface="Arial Narrow" panose="020B0606020202030204" pitchFamily="34" charset="0"/>
                        </a:rPr>
                        <a:t>11</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ES_tradnl" sz="1400" b="1" kern="1200" dirty="0">
                          <a:solidFill>
                            <a:srgbClr val="C00000"/>
                          </a:solidFill>
                          <a:effectLst/>
                          <a:latin typeface="Arial Narrow" panose="020B0606020202030204" pitchFamily="34" charset="0"/>
                        </a:rPr>
                        <a:t>Síes años </a:t>
                      </a:r>
                      <a:r>
                        <a:rPr lang="es-ES_tradnl" sz="1400" kern="1200" dirty="0">
                          <a:effectLst/>
                          <a:latin typeface="Arial Narrow" panose="020B0606020202030204" pitchFamily="34" charset="0"/>
                        </a:rPr>
                        <a:t>contados a partir de la fecha de presentación de la declaración de corrección en las que se determine o compense perdidas </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es-ES" sz="1400" b="1" kern="1200" dirty="0" smtClean="0">
                          <a:effectLst/>
                          <a:latin typeface="Arial Narrow" panose="020B0606020202030204" pitchFamily="34" charset="0"/>
                        </a:rPr>
                        <a:t>Cambio</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147</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1"/>
                  </a:ext>
                </a:extLst>
              </a:tr>
              <a:tr h="227618">
                <a:tc>
                  <a:txBody>
                    <a:bodyPr/>
                    <a:lstStyle/>
                    <a:p>
                      <a:pPr algn="ctr">
                        <a:lnSpc>
                          <a:spcPct val="106000"/>
                        </a:lnSpc>
                        <a:spcAft>
                          <a:spcPts val="800"/>
                        </a:spcAft>
                      </a:pPr>
                      <a:r>
                        <a:rPr lang="es-CO" sz="1400" b="1" dirty="0">
                          <a:solidFill>
                            <a:schemeClr val="tx1"/>
                          </a:solidFill>
                          <a:effectLst/>
                          <a:latin typeface="Arial Narrow" panose="020B0606020202030204" pitchFamily="34" charset="0"/>
                        </a:rPr>
                        <a:t>12</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lnSpc>
                          <a:spcPct val="106000"/>
                        </a:lnSpc>
                        <a:spcAft>
                          <a:spcPts val="800"/>
                        </a:spcAft>
                      </a:pPr>
                      <a:r>
                        <a:rPr lang="es-CO" sz="1400" b="1" dirty="0">
                          <a:solidFill>
                            <a:srgbClr val="C00000"/>
                          </a:solidFill>
                          <a:effectLst/>
                          <a:latin typeface="Arial Narrow" panose="020B0606020202030204" pitchFamily="34" charset="0"/>
                        </a:rPr>
                        <a:t>Seis meses </a:t>
                      </a:r>
                      <a:r>
                        <a:rPr lang="es-CO" sz="1400" dirty="0">
                          <a:effectLst/>
                          <a:latin typeface="Arial Narrow" panose="020B0606020202030204" pitchFamily="34" charset="0"/>
                        </a:rPr>
                        <a:t>a partir de la fecha de la corrección o presentación de la declaración </a:t>
                      </a:r>
                      <a:r>
                        <a:rPr lang="es-CO" sz="1400" dirty="0" smtClean="0">
                          <a:effectLst/>
                          <a:latin typeface="Arial Narrow" panose="020B0606020202030204" pitchFamily="34" charset="0"/>
                        </a:rPr>
                        <a:t>generada </a:t>
                      </a:r>
                      <a:r>
                        <a:rPr lang="es-CO" sz="1400" dirty="0">
                          <a:effectLst/>
                          <a:latin typeface="Arial Narrow" panose="020B0606020202030204" pitchFamily="34" charset="0"/>
                        </a:rPr>
                        <a:t>de una Liquidación </a:t>
                      </a:r>
                      <a:r>
                        <a:rPr lang="es-CO" sz="1400" dirty="0" smtClean="0">
                          <a:effectLst/>
                          <a:latin typeface="Arial Narrow" panose="020B0606020202030204" pitchFamily="34" charset="0"/>
                        </a:rPr>
                        <a:t>Provisional</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solidFill>
                            <a:srgbClr val="FF0000"/>
                          </a:solidFill>
                          <a:effectLst/>
                          <a:latin typeface="Arial Narrow" panose="020B0606020202030204" pitchFamily="34" charset="0"/>
                        </a:rPr>
                        <a:t>Nuevo </a:t>
                      </a:r>
                      <a:endParaRPr lang="es-CO"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764-4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2"/>
                  </a:ext>
                </a:extLst>
              </a:tr>
              <a:tr h="232108">
                <a:tc>
                  <a:txBody>
                    <a:bodyPr/>
                    <a:lstStyle/>
                    <a:p>
                      <a:pPr algn="ctr">
                        <a:spcAft>
                          <a:spcPts val="0"/>
                        </a:spcAft>
                      </a:pPr>
                      <a:r>
                        <a:rPr lang="es-ES" sz="1400" b="1" kern="1200" dirty="0">
                          <a:solidFill>
                            <a:schemeClr val="tx1"/>
                          </a:solidFill>
                          <a:effectLst/>
                          <a:latin typeface="Arial Narrow" panose="020B0606020202030204" pitchFamily="34" charset="0"/>
                        </a:rPr>
                        <a:t>13</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spcAft>
                          <a:spcPts val="0"/>
                        </a:spcAft>
                      </a:pPr>
                      <a:r>
                        <a:rPr lang="es-ES" sz="1400" kern="1200" dirty="0">
                          <a:effectLst/>
                          <a:latin typeface="Arial Narrow" panose="020B0606020202030204" pitchFamily="34" charset="0"/>
                        </a:rPr>
                        <a:t>Tres meses - Suspensión por Inspección Tributaria / Termino de firmeza más tres meses</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effectLst/>
                          <a:latin typeface="Arial Narrow" panose="020B0606020202030204" pitchFamily="34" charset="0"/>
                        </a:rPr>
                        <a:t>Igual</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706</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3"/>
                  </a:ext>
                </a:extLst>
              </a:tr>
              <a:tr h="232108">
                <a:tc>
                  <a:txBody>
                    <a:bodyPr/>
                    <a:lstStyle/>
                    <a:p>
                      <a:pPr algn="ctr">
                        <a:spcAft>
                          <a:spcPts val="0"/>
                        </a:spcAft>
                      </a:pPr>
                      <a:r>
                        <a:rPr lang="es-ES" sz="1400" b="1" kern="1200" dirty="0">
                          <a:solidFill>
                            <a:schemeClr val="tx1"/>
                          </a:solidFill>
                          <a:effectLst/>
                          <a:latin typeface="Arial Narrow" panose="020B0606020202030204" pitchFamily="34" charset="0"/>
                        </a:rPr>
                        <a:t>14</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spcAft>
                          <a:spcPts val="0"/>
                        </a:spcAft>
                      </a:pPr>
                      <a:r>
                        <a:rPr lang="es-ES" sz="1400" kern="1200" dirty="0">
                          <a:effectLst/>
                          <a:latin typeface="Arial Narrow" panose="020B0606020202030204" pitchFamily="34" charset="0"/>
                        </a:rPr>
                        <a:t>Un mes - Suspensión por Emplazamiento para Corregir</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effectLst/>
                          <a:latin typeface="Arial Narrow" panose="020B0606020202030204" pitchFamily="34" charset="0"/>
                        </a:rPr>
                        <a:t>Igual</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706</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4"/>
                  </a:ext>
                </a:extLst>
              </a:tr>
              <a:tr h="232108">
                <a:tc>
                  <a:txBody>
                    <a:bodyPr/>
                    <a:lstStyle/>
                    <a:p>
                      <a:pPr algn="ctr">
                        <a:spcAft>
                          <a:spcPts val="0"/>
                        </a:spcAft>
                      </a:pPr>
                      <a:r>
                        <a:rPr lang="es-CO" sz="1400" b="1" dirty="0">
                          <a:solidFill>
                            <a:schemeClr val="tx1"/>
                          </a:solidFill>
                          <a:effectLst/>
                          <a:latin typeface="Arial Narrow" panose="020B0606020202030204" pitchFamily="34" charset="0"/>
                        </a:rPr>
                        <a:t>15</a:t>
                      </a:r>
                      <a:endParaRPr lang="es-CO"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spcAft>
                          <a:spcPts val="0"/>
                        </a:spcAft>
                      </a:pPr>
                      <a:r>
                        <a:rPr lang="es-CO" sz="1400" b="1" dirty="0">
                          <a:solidFill>
                            <a:srgbClr val="C00000"/>
                          </a:solidFill>
                          <a:effectLst/>
                          <a:latin typeface="Arial Narrow" panose="020B0606020202030204" pitchFamily="34" charset="0"/>
                        </a:rPr>
                        <a:t>Tres meses </a:t>
                      </a:r>
                      <a:r>
                        <a:rPr lang="es-CO" sz="1400" dirty="0">
                          <a:effectLst/>
                          <a:latin typeface="Arial Narrow" panose="020B0606020202030204" pitchFamily="34" charset="0"/>
                        </a:rPr>
                        <a:t>- Suspensión por Emplazamiento Especial – Abuso en materia </a:t>
                      </a:r>
                      <a:r>
                        <a:rPr lang="es-CO" sz="1400" dirty="0" smtClean="0">
                          <a:effectLst/>
                          <a:latin typeface="Arial Narrow" panose="020B0606020202030204" pitchFamily="34" charset="0"/>
                        </a:rPr>
                        <a:t>tributaria</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solidFill>
                            <a:srgbClr val="FF0000"/>
                          </a:solidFill>
                          <a:effectLst/>
                          <a:latin typeface="Arial Narrow" panose="020B0606020202030204" pitchFamily="34" charset="0"/>
                        </a:rPr>
                        <a:t>Nuevo</a:t>
                      </a:r>
                      <a:endParaRPr lang="es-CO"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869-1</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5"/>
                  </a:ext>
                </a:extLst>
              </a:tr>
              <a:tr h="232108">
                <a:tc>
                  <a:txBody>
                    <a:bodyPr/>
                    <a:lstStyle/>
                    <a:p>
                      <a:pPr algn="ctr">
                        <a:spcAft>
                          <a:spcPts val="0"/>
                        </a:spcAft>
                      </a:pPr>
                      <a:r>
                        <a:rPr lang="es-CO" sz="1400" b="1" dirty="0">
                          <a:solidFill>
                            <a:schemeClr val="tx1"/>
                          </a:solidFill>
                          <a:effectLst/>
                          <a:latin typeface="Arial Narrow" panose="020B0606020202030204" pitchFamily="34" charset="0"/>
                        </a:rPr>
                        <a:t>16</a:t>
                      </a:r>
                      <a:endParaRPr lang="es-CO"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spcAft>
                          <a:spcPts val="0"/>
                        </a:spcAft>
                      </a:pPr>
                      <a:r>
                        <a:rPr lang="es-CO" sz="1400" b="1" dirty="0">
                          <a:solidFill>
                            <a:srgbClr val="C00000"/>
                          </a:solidFill>
                          <a:effectLst/>
                          <a:latin typeface="Arial Narrow" panose="020B0606020202030204" pitchFamily="34" charset="0"/>
                        </a:rPr>
                        <a:t>Por el término que dure la discusión</a:t>
                      </a:r>
                      <a:r>
                        <a:rPr lang="es-CO" sz="1400" dirty="0">
                          <a:effectLst/>
                          <a:latin typeface="Arial Narrow" panose="020B0606020202030204" pitchFamily="34" charset="0"/>
                        </a:rPr>
                        <a:t>, cuando se solicite la modificación de la Liquidación Provisional por </a:t>
                      </a:r>
                      <a:r>
                        <a:rPr lang="es-CO" sz="1400" dirty="0" smtClean="0">
                          <a:effectLst/>
                          <a:latin typeface="Arial Narrow" panose="020B0606020202030204" pitchFamily="34" charset="0"/>
                        </a:rPr>
                        <a:t>el contribuyente</a:t>
                      </a:r>
                      <a:endParaRPr lang="es-CO"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solidFill>
                            <a:srgbClr val="FF0000"/>
                          </a:solidFill>
                          <a:effectLst/>
                          <a:latin typeface="Arial Narrow" panose="020B0606020202030204" pitchFamily="34" charset="0"/>
                        </a:rPr>
                        <a:t>Nuevo </a:t>
                      </a:r>
                      <a:endParaRPr lang="es-CO"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764</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6"/>
                  </a:ext>
                </a:extLst>
              </a:tr>
              <a:tr h="232108">
                <a:tc>
                  <a:txBody>
                    <a:bodyPr/>
                    <a:lstStyle/>
                    <a:p>
                      <a:pPr algn="ctr">
                        <a:spcAft>
                          <a:spcPts val="0"/>
                        </a:spcAft>
                      </a:pPr>
                      <a:r>
                        <a:rPr lang="es-ES" sz="1400" b="1" kern="1200" dirty="0">
                          <a:solidFill>
                            <a:schemeClr val="tx1"/>
                          </a:solidFill>
                          <a:effectLst/>
                          <a:latin typeface="Arial Narrow" panose="020B0606020202030204" pitchFamily="34" charset="0"/>
                        </a:rPr>
                        <a:t>17</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spcAft>
                          <a:spcPts val="0"/>
                        </a:spcAft>
                      </a:pPr>
                      <a:r>
                        <a:rPr lang="es-ES" sz="1400" kern="1200" dirty="0">
                          <a:effectLst/>
                          <a:latin typeface="Arial Narrow" panose="020B0606020202030204" pitchFamily="34" charset="0"/>
                        </a:rPr>
                        <a:t>Termino de firmeza especial de firmeza para I.V.A – RETENCIÓN. De contribuyentes de RENTA</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effectLst/>
                          <a:latin typeface="Arial Narrow" panose="020B0606020202030204" pitchFamily="34" charset="0"/>
                        </a:rPr>
                        <a:t>Igual</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705-1</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7"/>
                  </a:ext>
                </a:extLst>
              </a:tr>
              <a:tr h="227686">
                <a:tc>
                  <a:txBody>
                    <a:bodyPr/>
                    <a:lstStyle/>
                    <a:p>
                      <a:pPr algn="ctr">
                        <a:lnSpc>
                          <a:spcPct val="106000"/>
                        </a:lnSpc>
                        <a:spcAft>
                          <a:spcPts val="800"/>
                        </a:spcAft>
                      </a:pPr>
                      <a:r>
                        <a:rPr lang="es-ES" sz="1400" b="1" kern="1200" dirty="0">
                          <a:solidFill>
                            <a:schemeClr val="tx1"/>
                          </a:solidFill>
                          <a:effectLst/>
                          <a:latin typeface="Arial Narrow" panose="020B0606020202030204" pitchFamily="34" charset="0"/>
                        </a:rPr>
                        <a:t>18</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nSpc>
                          <a:spcPct val="106000"/>
                        </a:lnSpc>
                        <a:spcAft>
                          <a:spcPts val="800"/>
                        </a:spcAft>
                      </a:pPr>
                      <a:r>
                        <a:rPr lang="es-ES" sz="1400" kern="1200" dirty="0" smtClean="0">
                          <a:effectLst/>
                          <a:latin typeface="Arial Narrow" panose="020B0606020202030204" pitchFamily="34" charset="0"/>
                        </a:rPr>
                        <a:t>Seis</a:t>
                      </a:r>
                      <a:r>
                        <a:rPr lang="es-ES" sz="1400" kern="1200" baseline="0" dirty="0" smtClean="0">
                          <a:effectLst/>
                          <a:latin typeface="Arial Narrow" panose="020B0606020202030204" pitchFamily="34" charset="0"/>
                        </a:rPr>
                        <a:t> meses - I</a:t>
                      </a:r>
                      <a:r>
                        <a:rPr lang="es-ES" sz="1400" kern="1200" dirty="0" smtClean="0">
                          <a:effectLst/>
                          <a:latin typeface="Arial Narrow" panose="020B0606020202030204" pitchFamily="34" charset="0"/>
                        </a:rPr>
                        <a:t>MAS </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effectLst/>
                          <a:latin typeface="Arial Narrow" panose="020B0606020202030204" pitchFamily="34" charset="0"/>
                        </a:rPr>
                        <a:t>Igual</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335 / 341</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8"/>
                  </a:ext>
                </a:extLst>
              </a:tr>
              <a:tr h="261960">
                <a:tc>
                  <a:txBody>
                    <a:bodyPr/>
                    <a:lstStyle/>
                    <a:p>
                      <a:pPr algn="ctr">
                        <a:spcAft>
                          <a:spcPts val="0"/>
                        </a:spcAft>
                      </a:pPr>
                      <a:r>
                        <a:rPr lang="es-ES" sz="1400" b="1" kern="1200" dirty="0">
                          <a:solidFill>
                            <a:schemeClr val="tx1"/>
                          </a:solidFill>
                          <a:effectLst/>
                          <a:latin typeface="Arial Narrow" panose="020B0606020202030204" pitchFamily="34" charset="0"/>
                        </a:rPr>
                        <a:t>19</a:t>
                      </a:r>
                      <a:endParaRPr lang="es-CO" sz="14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just">
                        <a:spcAft>
                          <a:spcPts val="0"/>
                        </a:spcAft>
                      </a:pPr>
                      <a:r>
                        <a:rPr lang="es-ES" sz="1400" kern="1200" dirty="0" smtClean="0">
                          <a:effectLst/>
                          <a:latin typeface="Arial Narrow" panose="020B0606020202030204" pitchFamily="34" charset="0"/>
                        </a:rPr>
                        <a:t>Declaraciones </a:t>
                      </a:r>
                      <a:r>
                        <a:rPr lang="es-ES" sz="1400" kern="1200" dirty="0">
                          <a:effectLst/>
                          <a:latin typeface="Arial Narrow" panose="020B0606020202030204" pitchFamily="34" charset="0"/>
                        </a:rPr>
                        <a:t>tributarias </a:t>
                      </a:r>
                      <a:r>
                        <a:rPr lang="es-ES" sz="1400" kern="1200" dirty="0" smtClean="0">
                          <a:effectLst/>
                          <a:latin typeface="Arial Narrow" panose="020B0606020202030204" pitchFamily="34" charset="0"/>
                        </a:rPr>
                        <a:t>corrección </a:t>
                      </a:r>
                      <a:r>
                        <a:rPr lang="es-ES" sz="1400" kern="1200" dirty="0">
                          <a:effectLst/>
                          <a:latin typeface="Arial Narrow" panose="020B0606020202030204" pitchFamily="34" charset="0"/>
                        </a:rPr>
                        <a:t>– 589 del E.T - / </a:t>
                      </a:r>
                      <a:r>
                        <a:rPr lang="es-CO" sz="1400" dirty="0" smtClean="0">
                          <a:effectLst/>
                          <a:latin typeface="Arial Narrow" panose="020B0606020202030204" pitchFamily="34" charset="0"/>
                        </a:rPr>
                        <a:t>no </a:t>
                      </a:r>
                      <a:r>
                        <a:rPr lang="es-CO" sz="1400" dirty="0">
                          <a:effectLst/>
                          <a:latin typeface="Arial Narrow" panose="020B0606020202030204" pitchFamily="34" charset="0"/>
                        </a:rPr>
                        <a:t>impide la facultad de revisión, la cual se contará a partir de la fecha de la corrección</a:t>
                      </a:r>
                      <a:endParaRPr lang="es-CO"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tc>
                <a:tc>
                  <a:txBody>
                    <a:bodyPr/>
                    <a:lstStyle/>
                    <a:p>
                      <a:pPr algn="ctr">
                        <a:lnSpc>
                          <a:spcPct val="106000"/>
                        </a:lnSpc>
                        <a:spcAft>
                          <a:spcPts val="800"/>
                        </a:spcAft>
                      </a:pPr>
                      <a:r>
                        <a:rPr lang="es-ES" sz="1400" b="1" kern="1200" dirty="0">
                          <a:effectLst/>
                          <a:latin typeface="Arial Narrow" panose="020B0606020202030204" pitchFamily="34" charset="0"/>
                        </a:rPr>
                        <a:t>Igual</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tc>
                  <a:txBody>
                    <a:bodyPr/>
                    <a:lstStyle/>
                    <a:p>
                      <a:pPr algn="ctr">
                        <a:lnSpc>
                          <a:spcPct val="106000"/>
                        </a:lnSpc>
                        <a:spcAft>
                          <a:spcPts val="800"/>
                        </a:spcAft>
                      </a:pPr>
                      <a:r>
                        <a:rPr lang="es-ES" sz="1400" b="1" kern="1200" dirty="0">
                          <a:effectLst/>
                          <a:latin typeface="Arial Narrow" panose="020B0606020202030204" pitchFamily="34" charset="0"/>
                        </a:rPr>
                        <a:t>589</a:t>
                      </a:r>
                      <a:endParaRPr lang="es-CO"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144" marR="47144" marT="0" marB="0">
                    <a:solidFill>
                      <a:schemeClr val="accent6">
                        <a:lumMod val="20000"/>
                        <a:lumOff val="80000"/>
                      </a:schemeClr>
                    </a:solidFill>
                  </a:tcPr>
                </a:tc>
                <a:extLst>
                  <a:ext uri="{0D108BD9-81ED-4DB2-BD59-A6C34878D82A}">
                    <a16:rowId xmlns:a16="http://schemas.microsoft.com/office/drawing/2014/main" val="10019"/>
                  </a:ext>
                </a:extLst>
              </a:tr>
            </a:tbl>
          </a:graphicData>
        </a:graphic>
      </p:graphicFrame>
      <p:sp>
        <p:nvSpPr>
          <p:cNvPr id="6" name="Rectángulo redondeado 5"/>
          <p:cNvSpPr/>
          <p:nvPr/>
        </p:nvSpPr>
        <p:spPr>
          <a:xfrm>
            <a:off x="197742" y="5683548"/>
            <a:ext cx="11504026" cy="452845"/>
          </a:xfrm>
          <a:prstGeom prst="roundRect">
            <a:avLst/>
          </a:prstGeom>
          <a:noFill/>
          <a:ln w="285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tx1"/>
                </a:solidFill>
                <a:latin typeface="Arial Narrow" panose="020B0606020202030204" pitchFamily="34" charset="0"/>
              </a:rPr>
              <a:t>Nota: </a:t>
            </a:r>
            <a:r>
              <a:rPr lang="es-CO" dirty="0" smtClean="0">
                <a:solidFill>
                  <a:schemeClr val="tx1"/>
                </a:solidFill>
                <a:latin typeface="Arial Narrow" panose="020B0606020202030204" pitchFamily="34" charset="0"/>
              </a:rPr>
              <a:t>En cuanto a la firmeza de las declaraciones de RENTA con pérdida, se encuentra disparidad en los artículos 147 y 714 del E.T</a:t>
            </a:r>
            <a:endParaRPr lang="es-CO" dirty="0">
              <a:solidFill>
                <a:schemeClr val="tx1"/>
              </a:solidFill>
              <a:latin typeface="Arial Narrow" panose="020B0606020202030204" pitchFamily="34" charset="0"/>
            </a:endParaRPr>
          </a:p>
        </p:txBody>
      </p:sp>
      <p:sp>
        <p:nvSpPr>
          <p:cNvPr id="8" name="Rectángulo redondeado 7"/>
          <p:cNvSpPr/>
          <p:nvPr/>
        </p:nvSpPr>
        <p:spPr>
          <a:xfrm>
            <a:off x="339632" y="197592"/>
            <a:ext cx="4846339" cy="474615"/>
          </a:xfrm>
          <a:prstGeom prst="roundRect">
            <a:avLst/>
          </a:prstGeom>
          <a:solidFill>
            <a:srgbClr val="C00000"/>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1"/>
                </a:solidFill>
              </a:rPr>
              <a:t>FIRMEZA DE LAS DECLARACIONES TRIBUTARIAS </a:t>
            </a:r>
            <a:endParaRPr lang="es-CO" b="1" dirty="0">
              <a:solidFill>
                <a:schemeClr val="bg1"/>
              </a:solidFill>
            </a:endParaRPr>
          </a:p>
        </p:txBody>
      </p:sp>
    </p:spTree>
    <p:extLst>
      <p:ext uri="{BB962C8B-B14F-4D97-AF65-F5344CB8AC3E}">
        <p14:creationId xmlns:p14="http://schemas.microsoft.com/office/powerpoint/2010/main" val="7919177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051" y="80314"/>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sp>
        <p:nvSpPr>
          <p:cNvPr id="3" name="Rectángulo 2"/>
          <p:cNvSpPr/>
          <p:nvPr/>
        </p:nvSpPr>
        <p:spPr>
          <a:xfrm>
            <a:off x="516554" y="1051660"/>
            <a:ext cx="3077672" cy="830997"/>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C00000"/>
              </a:buClr>
            </a:pPr>
            <a:r>
              <a:rPr lang="es-CO" sz="2400" b="1" dirty="0" smtClean="0">
                <a:solidFill>
                  <a:schemeClr val="bg1"/>
                </a:solidFill>
                <a:latin typeface="Arial Narrow" panose="020B0606020202030204" pitchFamily="34" charset="0"/>
              </a:rPr>
              <a:t>Beneficios temporales</a:t>
            </a:r>
          </a:p>
          <a:p>
            <a:pPr>
              <a:buClr>
                <a:srgbClr val="C00000"/>
              </a:buClr>
            </a:pPr>
            <a:endParaRPr lang="es-CO" sz="2400" b="1" dirty="0" smtClean="0">
              <a:solidFill>
                <a:schemeClr val="bg1"/>
              </a:solidFill>
              <a:latin typeface="Arial Narrow" panose="020B0606020202030204" pitchFamily="34" charset="0"/>
            </a:endParaRPr>
          </a:p>
        </p:txBody>
      </p:sp>
      <p:sp>
        <p:nvSpPr>
          <p:cNvPr id="5" name="Rectángulo redondeado 4"/>
          <p:cNvSpPr/>
          <p:nvPr/>
        </p:nvSpPr>
        <p:spPr>
          <a:xfrm>
            <a:off x="566056" y="2216584"/>
            <a:ext cx="4058195" cy="164591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dirty="0" smtClean="0">
              <a:solidFill>
                <a:srgbClr val="C00000"/>
              </a:solidFill>
              <a:latin typeface="Arial Narrow" panose="020B0606020202030204" pitchFamily="34" charset="0"/>
            </a:endParaRPr>
          </a:p>
          <a:p>
            <a:pPr algn="ctr"/>
            <a:r>
              <a:rPr lang="es-CO" sz="1600" b="1" dirty="0" smtClean="0">
                <a:solidFill>
                  <a:schemeClr val="accent5"/>
                </a:solidFill>
                <a:latin typeface="Arial Narrow" panose="020B0606020202030204" pitchFamily="34" charset="0"/>
              </a:rPr>
              <a:t>Declaraciones de retención </a:t>
            </a:r>
          </a:p>
          <a:p>
            <a:pPr algn="ctr"/>
            <a:r>
              <a:rPr lang="es-CO" sz="1600" b="1" dirty="0" smtClean="0">
                <a:solidFill>
                  <a:schemeClr val="accent5"/>
                </a:solidFill>
                <a:latin typeface="Arial Narrow" panose="020B0606020202030204" pitchFamily="34" charset="0"/>
              </a:rPr>
              <a:t>presentadas sin pago / Ineficaces </a:t>
            </a:r>
          </a:p>
          <a:p>
            <a:pPr algn="ctr"/>
            <a:endParaRPr lang="es-CO" sz="1600" dirty="0">
              <a:solidFill>
                <a:schemeClr val="tx1"/>
              </a:solidFill>
              <a:latin typeface="Arial Narrow" panose="020B0606020202030204" pitchFamily="34" charset="0"/>
            </a:endParaRPr>
          </a:p>
          <a:p>
            <a:pPr marL="342900" indent="-342900">
              <a:buFont typeface="+mj-lt"/>
              <a:buAutoNum type="arabicPeriod"/>
            </a:pPr>
            <a:r>
              <a:rPr lang="es-CO" sz="1400" b="1" dirty="0" smtClean="0">
                <a:solidFill>
                  <a:srgbClr val="00B050"/>
                </a:solidFill>
                <a:latin typeface="Arial Narrow" panose="020B0606020202030204" pitchFamily="34" charset="0"/>
              </a:rPr>
              <a:t>Ineficaces a noviembre 2016 y anteriores</a:t>
            </a:r>
          </a:p>
          <a:p>
            <a:pPr marL="342900" indent="-342900">
              <a:buFont typeface="+mj-lt"/>
              <a:buAutoNum type="arabicPeriod"/>
            </a:pPr>
            <a:r>
              <a:rPr lang="es-CO" sz="1400" b="1" dirty="0" smtClean="0">
                <a:solidFill>
                  <a:srgbClr val="00B050"/>
                </a:solidFill>
                <a:latin typeface="Arial Narrow" panose="020B0606020202030204" pitchFamily="34" charset="0"/>
              </a:rPr>
              <a:t>Plazo 30 abril 2017 </a:t>
            </a:r>
          </a:p>
          <a:p>
            <a:pPr marL="342900" indent="-342900">
              <a:buFont typeface="+mj-lt"/>
              <a:buAutoNum type="arabicPeriod"/>
            </a:pPr>
            <a:r>
              <a:rPr lang="es-CO" sz="1400" b="1" dirty="0" smtClean="0">
                <a:solidFill>
                  <a:srgbClr val="00B050"/>
                </a:solidFill>
                <a:latin typeface="Arial Narrow" panose="020B0606020202030204" pitchFamily="34" charset="0"/>
              </a:rPr>
              <a:t>Declara / Paga / Compensa pagos </a:t>
            </a:r>
          </a:p>
          <a:p>
            <a:pPr marL="342900" indent="-342900">
              <a:buFont typeface="+mj-lt"/>
              <a:buAutoNum type="arabicPeriod"/>
            </a:pPr>
            <a:r>
              <a:rPr lang="es-CO" sz="1400" b="1" dirty="0" smtClean="0">
                <a:solidFill>
                  <a:srgbClr val="00B050"/>
                </a:solidFill>
                <a:latin typeface="Arial Narrow" panose="020B0606020202030204" pitchFamily="34" charset="0"/>
              </a:rPr>
              <a:t>No liquida Sanción ni Intereses</a:t>
            </a:r>
            <a:endParaRPr lang="es-CO" sz="1400" dirty="0" smtClean="0">
              <a:solidFill>
                <a:schemeClr val="tx1"/>
              </a:solidFill>
              <a:latin typeface="Arial Narrow" panose="020B0606020202030204" pitchFamily="34" charset="0"/>
            </a:endParaRPr>
          </a:p>
          <a:p>
            <a:pPr algn="ctr"/>
            <a:r>
              <a:rPr lang="es-CO" sz="1600" dirty="0" smtClean="0">
                <a:solidFill>
                  <a:schemeClr val="tx1"/>
                </a:solidFill>
                <a:latin typeface="Arial Narrow" panose="020B0606020202030204" pitchFamily="34" charset="0"/>
              </a:rPr>
              <a:t> </a:t>
            </a:r>
            <a:endParaRPr lang="es-CO" sz="1600" dirty="0">
              <a:solidFill>
                <a:schemeClr val="tx1"/>
              </a:solidFill>
              <a:latin typeface="Arial Narrow" panose="020B0606020202030204" pitchFamily="34" charset="0"/>
            </a:endParaRPr>
          </a:p>
        </p:txBody>
      </p:sp>
      <p:sp>
        <p:nvSpPr>
          <p:cNvPr id="7" name="Rectángulo redondeado 6"/>
          <p:cNvSpPr/>
          <p:nvPr/>
        </p:nvSpPr>
        <p:spPr>
          <a:xfrm>
            <a:off x="6026338" y="4370335"/>
            <a:ext cx="5895699" cy="167639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accent5"/>
                </a:solidFill>
                <a:latin typeface="Arial Narrow" panose="020B0606020202030204" pitchFamily="34" charset="0"/>
              </a:rPr>
              <a:t>Mutuo Acuerdo / Conciliación</a:t>
            </a:r>
          </a:p>
          <a:p>
            <a:pPr algn="ctr"/>
            <a:endParaRPr lang="es-CO" sz="1600" dirty="0">
              <a:solidFill>
                <a:schemeClr val="tx1"/>
              </a:solidFill>
              <a:latin typeface="Arial Narrow" panose="020B0606020202030204" pitchFamily="34" charset="0"/>
            </a:endParaRPr>
          </a:p>
          <a:p>
            <a:pPr marL="342900" indent="-342900" algn="just">
              <a:buFont typeface="+mj-lt"/>
              <a:buAutoNum type="arabicPeriod"/>
            </a:pPr>
            <a:r>
              <a:rPr lang="es-CO" sz="1600" b="1" dirty="0" smtClean="0">
                <a:solidFill>
                  <a:srgbClr val="00B050"/>
                </a:solidFill>
                <a:latin typeface="Arial Narrow" panose="020B0606020202030204" pitchFamily="34" charset="0"/>
              </a:rPr>
              <a:t>Mutuo Acuerdo: </a:t>
            </a:r>
            <a:r>
              <a:rPr lang="es-CO" sz="1600" dirty="0" smtClean="0">
                <a:solidFill>
                  <a:srgbClr val="00B050"/>
                </a:solidFill>
                <a:latin typeface="Arial Narrow" panose="020B0606020202030204" pitchFamily="34" charset="0"/>
              </a:rPr>
              <a:t>Procesos que están en etapas de determinación o discusión</a:t>
            </a:r>
          </a:p>
          <a:p>
            <a:pPr marL="342900" indent="-342900" algn="just">
              <a:buFont typeface="+mj-lt"/>
              <a:buAutoNum type="arabicPeriod"/>
            </a:pPr>
            <a:r>
              <a:rPr lang="es-CO" sz="1600" b="1" dirty="0" smtClean="0">
                <a:solidFill>
                  <a:srgbClr val="00B050"/>
                </a:solidFill>
                <a:latin typeface="Arial Narrow" panose="020B0606020202030204" pitchFamily="34" charset="0"/>
              </a:rPr>
              <a:t>Conciliación: </a:t>
            </a:r>
            <a:r>
              <a:rPr lang="es-CO" sz="1600" dirty="0" smtClean="0">
                <a:solidFill>
                  <a:srgbClr val="00B050"/>
                </a:solidFill>
                <a:latin typeface="Arial Narrow" panose="020B0606020202030204" pitchFamily="34" charset="0"/>
              </a:rPr>
              <a:t>Proceso en demanda ante contencioso  administrativo   </a:t>
            </a:r>
            <a:endParaRPr lang="es-CO" sz="1600" dirty="0">
              <a:solidFill>
                <a:srgbClr val="00B050"/>
              </a:solidFill>
              <a:latin typeface="Arial Narrow" panose="020B0606020202030204" pitchFamily="34" charset="0"/>
            </a:endParaRPr>
          </a:p>
          <a:p>
            <a:pPr marL="342900" indent="-342900" algn="just">
              <a:buFont typeface="+mj-lt"/>
              <a:buAutoNum type="arabicPeriod"/>
            </a:pPr>
            <a:r>
              <a:rPr lang="es-CO" sz="1600" b="1" dirty="0" smtClean="0">
                <a:solidFill>
                  <a:srgbClr val="00B050"/>
                </a:solidFill>
                <a:latin typeface="Arial Narrow" panose="020B0606020202030204" pitchFamily="34" charset="0"/>
              </a:rPr>
              <a:t>Aplica para:  </a:t>
            </a:r>
            <a:r>
              <a:rPr lang="es-CO" sz="1600" dirty="0" smtClean="0">
                <a:solidFill>
                  <a:srgbClr val="00B050"/>
                </a:solidFill>
                <a:latin typeface="Arial Narrow" panose="020B0606020202030204" pitchFamily="34" charset="0"/>
              </a:rPr>
              <a:t>/ DIAN / ENTES TERRITORILAES / UGPP</a:t>
            </a:r>
            <a:endParaRPr lang="es-CO" sz="1600" dirty="0">
              <a:solidFill>
                <a:srgbClr val="00B050"/>
              </a:solidFill>
              <a:latin typeface="Arial Narrow" panose="020B0606020202030204" pitchFamily="34" charset="0"/>
            </a:endParaRPr>
          </a:p>
        </p:txBody>
      </p:sp>
      <p:sp>
        <p:nvSpPr>
          <p:cNvPr id="8" name="Rectángulo redondeado 7"/>
          <p:cNvSpPr/>
          <p:nvPr/>
        </p:nvSpPr>
        <p:spPr>
          <a:xfrm>
            <a:off x="566056" y="4370335"/>
            <a:ext cx="4058195" cy="164157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dirty="0" smtClean="0">
              <a:solidFill>
                <a:srgbClr val="C00000"/>
              </a:solidFill>
              <a:latin typeface="Arial Narrow" panose="020B0606020202030204" pitchFamily="34" charset="0"/>
            </a:endParaRPr>
          </a:p>
          <a:p>
            <a:pPr algn="ctr"/>
            <a:endParaRPr lang="es-CO" sz="1600" b="1" dirty="0">
              <a:solidFill>
                <a:srgbClr val="C00000"/>
              </a:solidFill>
              <a:latin typeface="Arial Narrow" panose="020B0606020202030204" pitchFamily="34" charset="0"/>
            </a:endParaRPr>
          </a:p>
          <a:p>
            <a:pPr algn="ctr"/>
            <a:r>
              <a:rPr lang="es-CO" sz="1600" b="1" dirty="0" smtClean="0">
                <a:solidFill>
                  <a:schemeClr val="accent5"/>
                </a:solidFill>
                <a:latin typeface="Arial Narrow" panose="020B0606020202030204" pitchFamily="34" charset="0"/>
              </a:rPr>
              <a:t>Declaraciones de I.V.A  </a:t>
            </a:r>
          </a:p>
          <a:p>
            <a:pPr algn="ctr"/>
            <a:r>
              <a:rPr lang="es-CO" sz="1600" b="1" dirty="0" smtClean="0">
                <a:solidFill>
                  <a:schemeClr val="accent5"/>
                </a:solidFill>
                <a:latin typeface="Arial Narrow" panose="020B0606020202030204" pitchFamily="34" charset="0"/>
              </a:rPr>
              <a:t>presentadas con periodicidad errada</a:t>
            </a:r>
          </a:p>
          <a:p>
            <a:pPr algn="ctr"/>
            <a:r>
              <a:rPr lang="es-CO" sz="1600" b="1" dirty="0" smtClean="0">
                <a:solidFill>
                  <a:srgbClr val="C00000"/>
                </a:solidFill>
                <a:latin typeface="Arial Narrow" panose="020B0606020202030204" pitchFamily="34" charset="0"/>
              </a:rPr>
              <a:t> </a:t>
            </a:r>
            <a:endParaRPr lang="es-CO" sz="1600" dirty="0">
              <a:solidFill>
                <a:schemeClr val="tx1"/>
              </a:solidFill>
              <a:latin typeface="Arial Narrow" panose="020B0606020202030204" pitchFamily="34" charset="0"/>
            </a:endParaRPr>
          </a:p>
          <a:p>
            <a:pPr marL="342900" indent="-342900">
              <a:buFont typeface="+mj-lt"/>
              <a:buAutoNum type="arabicPeriod"/>
            </a:pPr>
            <a:r>
              <a:rPr lang="es-CO" sz="1400" b="1" dirty="0" smtClean="0">
                <a:solidFill>
                  <a:srgbClr val="00B050"/>
                </a:solidFill>
                <a:latin typeface="Arial Narrow" panose="020B0606020202030204" pitchFamily="34" charset="0"/>
              </a:rPr>
              <a:t>Periodo noviembre 2016 y anteriores</a:t>
            </a:r>
          </a:p>
          <a:p>
            <a:pPr marL="342900" indent="-342900">
              <a:buFont typeface="+mj-lt"/>
              <a:buAutoNum type="arabicPeriod"/>
            </a:pPr>
            <a:r>
              <a:rPr lang="es-CO" sz="1400" b="1" dirty="0" smtClean="0">
                <a:solidFill>
                  <a:srgbClr val="00B050"/>
                </a:solidFill>
                <a:latin typeface="Arial Narrow" panose="020B0606020202030204" pitchFamily="34" charset="0"/>
              </a:rPr>
              <a:t>Plazo 30 abril 2017 </a:t>
            </a:r>
          </a:p>
          <a:p>
            <a:pPr marL="342900" indent="-342900">
              <a:buFont typeface="+mj-lt"/>
              <a:buAutoNum type="arabicPeriod"/>
            </a:pPr>
            <a:r>
              <a:rPr lang="es-CO" sz="1400" b="1" dirty="0" smtClean="0">
                <a:solidFill>
                  <a:srgbClr val="00B050"/>
                </a:solidFill>
                <a:latin typeface="Arial Narrow" panose="020B0606020202030204" pitchFamily="34" charset="0"/>
              </a:rPr>
              <a:t>Declara / Paga / Compensa pagos </a:t>
            </a:r>
          </a:p>
          <a:p>
            <a:pPr marL="342900" indent="-342900">
              <a:buFont typeface="+mj-lt"/>
              <a:buAutoNum type="arabicPeriod"/>
            </a:pPr>
            <a:r>
              <a:rPr lang="es-CO" sz="1400" b="1" dirty="0" smtClean="0">
                <a:solidFill>
                  <a:srgbClr val="00B050"/>
                </a:solidFill>
                <a:latin typeface="Arial Narrow" panose="020B0606020202030204" pitchFamily="34" charset="0"/>
              </a:rPr>
              <a:t>No liquida Sanción ni Intereses  </a:t>
            </a:r>
          </a:p>
          <a:p>
            <a:pPr marL="342900" indent="-342900">
              <a:buFont typeface="+mj-lt"/>
              <a:buAutoNum type="arabicPeriod"/>
            </a:pPr>
            <a:endParaRPr lang="es-CO" sz="1400" dirty="0" smtClean="0">
              <a:solidFill>
                <a:schemeClr val="tx1"/>
              </a:solidFill>
              <a:latin typeface="Arial Narrow" panose="020B0606020202030204" pitchFamily="34" charset="0"/>
            </a:endParaRPr>
          </a:p>
          <a:p>
            <a:pPr algn="ctr"/>
            <a:r>
              <a:rPr lang="es-CO" sz="1600" dirty="0" smtClean="0">
                <a:solidFill>
                  <a:schemeClr val="tx1"/>
                </a:solidFill>
                <a:latin typeface="Arial Narrow" panose="020B0606020202030204" pitchFamily="34" charset="0"/>
              </a:rPr>
              <a:t> </a:t>
            </a:r>
            <a:endParaRPr lang="es-CO" sz="1600" dirty="0">
              <a:solidFill>
                <a:schemeClr val="tx1"/>
              </a:solidFill>
              <a:latin typeface="Arial Narrow" panose="020B0606020202030204" pitchFamily="34" charset="0"/>
            </a:endParaRPr>
          </a:p>
        </p:txBody>
      </p:sp>
      <p:sp>
        <p:nvSpPr>
          <p:cNvPr id="9" name="Rectángulo redondeado 8"/>
          <p:cNvSpPr/>
          <p:nvPr/>
        </p:nvSpPr>
        <p:spPr>
          <a:xfrm>
            <a:off x="6026338" y="2193187"/>
            <a:ext cx="5821674" cy="168074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accent5"/>
                </a:solidFill>
                <a:latin typeface="Arial Narrow" panose="020B0606020202030204" pitchFamily="34" charset="0"/>
              </a:rPr>
              <a:t>Condición especial de pago </a:t>
            </a:r>
          </a:p>
          <a:p>
            <a:pPr algn="ctr"/>
            <a:endParaRPr lang="es-CO" sz="1400" dirty="0">
              <a:solidFill>
                <a:schemeClr val="tx1"/>
              </a:solidFill>
              <a:latin typeface="Arial Narrow" panose="020B0606020202030204" pitchFamily="34" charset="0"/>
            </a:endParaRPr>
          </a:p>
          <a:p>
            <a:pPr marL="342900" indent="-342900" algn="just">
              <a:buFont typeface="+mj-lt"/>
              <a:buAutoNum type="arabicPeriod"/>
            </a:pPr>
            <a:r>
              <a:rPr lang="es-CO" sz="1400" b="1" dirty="0" smtClean="0">
                <a:solidFill>
                  <a:srgbClr val="00B050"/>
                </a:solidFill>
                <a:latin typeface="Arial Narrow" panose="020B0606020202030204" pitchFamily="34" charset="0"/>
              </a:rPr>
              <a:t>Aplica para sujetos obligados a impuestos territoriales </a:t>
            </a:r>
          </a:p>
          <a:p>
            <a:pPr marL="342900" indent="-342900" algn="just">
              <a:buFont typeface="+mj-lt"/>
              <a:buAutoNum type="arabicPeriod"/>
            </a:pPr>
            <a:r>
              <a:rPr lang="es-CO" sz="1400" b="1" dirty="0" smtClean="0">
                <a:solidFill>
                  <a:srgbClr val="00B050"/>
                </a:solidFill>
                <a:latin typeface="Arial Narrow" panose="020B0606020202030204" pitchFamily="34" charset="0"/>
              </a:rPr>
              <a:t>Deudores sanciones </a:t>
            </a:r>
            <a:r>
              <a:rPr lang="es-CO" sz="1400" b="1" dirty="0">
                <a:solidFill>
                  <a:srgbClr val="00B050"/>
                </a:solidFill>
                <a:latin typeface="Arial Narrow" panose="020B0606020202030204" pitchFamily="34" charset="0"/>
              </a:rPr>
              <a:t>tributarias, que sean </a:t>
            </a:r>
            <a:r>
              <a:rPr lang="es-CO" sz="1400" b="1" dirty="0" smtClean="0">
                <a:solidFill>
                  <a:srgbClr val="00B050"/>
                </a:solidFill>
                <a:latin typeface="Arial Narrow" panose="020B0606020202030204" pitchFamily="34" charset="0"/>
              </a:rPr>
              <a:t>administradas por </a:t>
            </a:r>
            <a:r>
              <a:rPr lang="es-CO" sz="1400" b="1" dirty="0">
                <a:solidFill>
                  <a:srgbClr val="00B050"/>
                </a:solidFill>
                <a:latin typeface="Arial Narrow" panose="020B0606020202030204" pitchFamily="34" charset="0"/>
              </a:rPr>
              <a:t>las </a:t>
            </a:r>
            <a:r>
              <a:rPr lang="es-CO" sz="1400" b="1" dirty="0" smtClean="0">
                <a:solidFill>
                  <a:srgbClr val="00B050"/>
                </a:solidFill>
                <a:latin typeface="Arial Narrow" panose="020B0606020202030204" pitchFamily="34" charset="0"/>
              </a:rPr>
              <a:t>entidades territoriales </a:t>
            </a:r>
          </a:p>
          <a:p>
            <a:pPr marL="342900" indent="-342900" algn="just">
              <a:buFont typeface="+mj-lt"/>
              <a:buAutoNum type="arabicPeriod"/>
            </a:pPr>
            <a:r>
              <a:rPr lang="es-CO" sz="1400" b="1" dirty="0" smtClean="0">
                <a:solidFill>
                  <a:srgbClr val="00B050"/>
                </a:solidFill>
                <a:latin typeface="Arial Narrow" panose="020B0606020202030204" pitchFamily="34" charset="0"/>
              </a:rPr>
              <a:t>Periodos períodos </a:t>
            </a:r>
            <a:r>
              <a:rPr lang="es-CO" sz="1400" b="1" dirty="0">
                <a:solidFill>
                  <a:srgbClr val="00B050"/>
                </a:solidFill>
                <a:latin typeface="Arial Narrow" panose="020B0606020202030204" pitchFamily="34" charset="0"/>
              </a:rPr>
              <a:t>gravables o año! 2014 y </a:t>
            </a:r>
            <a:r>
              <a:rPr lang="es-CO" sz="1400" b="1" dirty="0" smtClean="0">
                <a:solidFill>
                  <a:srgbClr val="00B050"/>
                </a:solidFill>
                <a:latin typeface="Arial Narrow" panose="020B0606020202030204" pitchFamily="34" charset="0"/>
              </a:rPr>
              <a:t>anteriores</a:t>
            </a:r>
          </a:p>
          <a:p>
            <a:pPr marL="342900" indent="-342900" algn="just">
              <a:buFont typeface="+mj-lt"/>
              <a:buAutoNum type="arabicPeriod"/>
            </a:pPr>
            <a:endParaRPr lang="es-CO" sz="1400" b="1" dirty="0">
              <a:solidFill>
                <a:srgbClr val="00B050"/>
              </a:solidFill>
              <a:latin typeface="Arial Narrow" panose="020B0606020202030204" pitchFamily="34" charset="0"/>
            </a:endParaRPr>
          </a:p>
        </p:txBody>
      </p:sp>
      <p:sp>
        <p:nvSpPr>
          <p:cNvPr id="10" name="Elipse 9"/>
          <p:cNvSpPr/>
          <p:nvPr/>
        </p:nvSpPr>
        <p:spPr>
          <a:xfrm>
            <a:off x="760193" y="2335303"/>
            <a:ext cx="324023" cy="288920"/>
          </a:xfrm>
          <a:prstGeom prst="ellipse">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a:solidFill>
                  <a:schemeClr val="bg1"/>
                </a:solidFill>
                <a:latin typeface="Arial Narrow" panose="020B0606020202030204" pitchFamily="34" charset="0"/>
                <a:ea typeface="Times New Roman" panose="02020603050405020304" pitchFamily="18" charset="0"/>
              </a:rPr>
              <a:t>1</a:t>
            </a:r>
            <a:endParaRPr lang="es-CO" sz="1000" b="1" dirty="0">
              <a:solidFill>
                <a:schemeClr val="bg1"/>
              </a:solidFill>
              <a:effectLst/>
              <a:latin typeface="Arial Narrow" panose="020B0606020202030204" pitchFamily="34" charset="0"/>
              <a:ea typeface="Times New Roman" panose="02020603050405020304" pitchFamily="18" charset="0"/>
            </a:endParaRPr>
          </a:p>
        </p:txBody>
      </p:sp>
      <p:sp>
        <p:nvSpPr>
          <p:cNvPr id="11" name="Elipse 10"/>
          <p:cNvSpPr/>
          <p:nvPr/>
        </p:nvSpPr>
        <p:spPr>
          <a:xfrm>
            <a:off x="777610" y="4421053"/>
            <a:ext cx="324023" cy="288920"/>
          </a:xfrm>
          <a:prstGeom prst="ellipse">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smtClean="0">
                <a:solidFill>
                  <a:schemeClr val="bg1"/>
                </a:solidFill>
                <a:effectLst/>
                <a:latin typeface="Arial Narrow" panose="020B0606020202030204" pitchFamily="34" charset="0"/>
                <a:ea typeface="Times New Roman" panose="02020603050405020304" pitchFamily="18" charset="0"/>
              </a:rPr>
              <a:t>2</a:t>
            </a:r>
            <a:endParaRPr lang="es-CO" sz="1000" b="1" dirty="0">
              <a:solidFill>
                <a:schemeClr val="bg1"/>
              </a:solidFill>
              <a:effectLst/>
              <a:latin typeface="Arial Narrow" panose="020B0606020202030204" pitchFamily="34" charset="0"/>
              <a:ea typeface="Times New Roman" panose="02020603050405020304" pitchFamily="18" charset="0"/>
            </a:endParaRPr>
          </a:p>
        </p:txBody>
      </p:sp>
      <p:sp>
        <p:nvSpPr>
          <p:cNvPr id="12" name="Elipse 11"/>
          <p:cNvSpPr/>
          <p:nvPr/>
        </p:nvSpPr>
        <p:spPr>
          <a:xfrm>
            <a:off x="6255515" y="2347219"/>
            <a:ext cx="324023" cy="288920"/>
          </a:xfrm>
          <a:prstGeom prst="ellipse">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smtClean="0">
                <a:solidFill>
                  <a:schemeClr val="bg1"/>
                </a:solidFill>
                <a:effectLst/>
                <a:latin typeface="Arial Narrow" panose="020B0606020202030204" pitchFamily="34" charset="0"/>
                <a:ea typeface="Times New Roman" panose="02020603050405020304" pitchFamily="18" charset="0"/>
              </a:rPr>
              <a:t>3</a:t>
            </a:r>
            <a:endParaRPr lang="es-CO" sz="1000" b="1" dirty="0">
              <a:solidFill>
                <a:schemeClr val="bg1"/>
              </a:solidFill>
              <a:effectLst/>
              <a:latin typeface="Arial Narrow" panose="020B0606020202030204" pitchFamily="34" charset="0"/>
              <a:ea typeface="Times New Roman" panose="02020603050405020304" pitchFamily="18" charset="0"/>
            </a:endParaRPr>
          </a:p>
        </p:txBody>
      </p:sp>
      <p:sp>
        <p:nvSpPr>
          <p:cNvPr id="13" name="Elipse 12"/>
          <p:cNvSpPr/>
          <p:nvPr/>
        </p:nvSpPr>
        <p:spPr>
          <a:xfrm>
            <a:off x="6281442" y="4485777"/>
            <a:ext cx="324023" cy="288920"/>
          </a:xfrm>
          <a:prstGeom prst="ellipse">
            <a:avLst/>
          </a:prstGeom>
          <a:solidFill>
            <a:srgbClr val="C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s-CO" sz="1000" b="1" dirty="0" smtClean="0">
                <a:solidFill>
                  <a:schemeClr val="bg1"/>
                </a:solidFill>
                <a:latin typeface="Arial Narrow" panose="020B0606020202030204" pitchFamily="34" charset="0"/>
                <a:ea typeface="Times New Roman" panose="02020603050405020304" pitchFamily="18" charset="0"/>
              </a:rPr>
              <a:t>4</a:t>
            </a:r>
            <a:endParaRPr lang="es-CO" sz="1000" b="1" dirty="0">
              <a:solidFill>
                <a:schemeClr val="bg1"/>
              </a:solidFill>
              <a:effectLst/>
              <a:latin typeface="Arial Narrow" panose="020B0606020202030204" pitchFamily="34" charset="0"/>
              <a:ea typeface="Times New Roman" panose="02020603050405020304" pitchFamily="18" charset="0"/>
            </a:endParaRPr>
          </a:p>
        </p:txBody>
      </p:sp>
      <p:cxnSp>
        <p:nvCxnSpPr>
          <p:cNvPr id="19" name="Conector recto 18"/>
          <p:cNvCxnSpPr/>
          <p:nvPr/>
        </p:nvCxnSpPr>
        <p:spPr>
          <a:xfrm flipV="1">
            <a:off x="3356610" y="4118329"/>
            <a:ext cx="3936275" cy="1963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268687" y="3530500"/>
            <a:ext cx="0" cy="143691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Conector angular 5"/>
          <p:cNvCxnSpPr/>
          <p:nvPr/>
        </p:nvCxnSpPr>
        <p:spPr>
          <a:xfrm rot="16200000" flipH="1">
            <a:off x="4078025" y="1264872"/>
            <a:ext cx="955363" cy="76411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6371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1435" y="185316"/>
            <a:ext cx="11225349" cy="410346"/>
          </a:xfrm>
        </p:spPr>
        <p:txBody>
          <a:bodyPr>
            <a:normAutofit/>
          </a:bodyPr>
          <a:lstStyle/>
          <a:p>
            <a:pPr algn="l"/>
            <a:r>
              <a:rPr lang="es-CO" sz="2000" b="1" dirty="0" smtClean="0">
                <a:latin typeface="Arial Narrow" panose="020B0606020202030204" pitchFamily="34" charset="0"/>
              </a:rPr>
              <a:t>REFORMA TRIBUTARIA LEY 1819 12/29/2016                PARTE XIV                         PROCEDIMIENTO TRIBUTARIO</a:t>
            </a:r>
            <a:endParaRPr lang="es-CO" sz="2000" b="1" dirty="0">
              <a:latin typeface="Arial Narrow" panose="020B0606020202030204" pitchFamily="34" charset="0"/>
            </a:endParaRPr>
          </a:p>
        </p:txBody>
      </p:sp>
      <p:graphicFrame>
        <p:nvGraphicFramePr>
          <p:cNvPr id="5" name="Tabla 4"/>
          <p:cNvGraphicFramePr>
            <a:graphicFrameLocks noGrp="1"/>
          </p:cNvGraphicFramePr>
          <p:nvPr>
            <p:extLst/>
          </p:nvPr>
        </p:nvGraphicFramePr>
        <p:xfrm>
          <a:off x="186364" y="639889"/>
          <a:ext cx="11382102" cy="6069340"/>
        </p:xfrm>
        <a:graphic>
          <a:graphicData uri="http://schemas.openxmlformats.org/drawingml/2006/table">
            <a:tbl>
              <a:tblPr firstRow="1" firstCol="1" bandRow="1">
                <a:tableStyleId>{F5AB1C69-6EDB-4FF4-983F-18BD219EF322}</a:tableStyleId>
              </a:tblPr>
              <a:tblGrid>
                <a:gridCol w="3074125">
                  <a:extLst>
                    <a:ext uri="{9D8B030D-6E8A-4147-A177-3AD203B41FA5}">
                      <a16:colId xmlns:a16="http://schemas.microsoft.com/office/drawing/2014/main" val="20000"/>
                    </a:ext>
                  </a:extLst>
                </a:gridCol>
                <a:gridCol w="1247503">
                  <a:extLst>
                    <a:ext uri="{9D8B030D-6E8A-4147-A177-3AD203B41FA5}">
                      <a16:colId xmlns:a16="http://schemas.microsoft.com/office/drawing/2014/main" val="20001"/>
                    </a:ext>
                  </a:extLst>
                </a:gridCol>
                <a:gridCol w="1800497">
                  <a:extLst>
                    <a:ext uri="{9D8B030D-6E8A-4147-A177-3AD203B41FA5}">
                      <a16:colId xmlns:a16="http://schemas.microsoft.com/office/drawing/2014/main" val="20002"/>
                    </a:ext>
                  </a:extLst>
                </a:gridCol>
                <a:gridCol w="1020657">
                  <a:extLst>
                    <a:ext uri="{9D8B030D-6E8A-4147-A177-3AD203B41FA5}">
                      <a16:colId xmlns:a16="http://schemas.microsoft.com/office/drawing/2014/main" val="20003"/>
                    </a:ext>
                  </a:extLst>
                </a:gridCol>
                <a:gridCol w="1026870">
                  <a:extLst>
                    <a:ext uri="{9D8B030D-6E8A-4147-A177-3AD203B41FA5}">
                      <a16:colId xmlns:a16="http://schemas.microsoft.com/office/drawing/2014/main" val="20004"/>
                    </a:ext>
                  </a:extLst>
                </a:gridCol>
                <a:gridCol w="3212450">
                  <a:extLst>
                    <a:ext uri="{9D8B030D-6E8A-4147-A177-3AD203B41FA5}">
                      <a16:colId xmlns:a16="http://schemas.microsoft.com/office/drawing/2014/main" val="20005"/>
                    </a:ext>
                  </a:extLst>
                </a:gridCol>
              </a:tblGrid>
              <a:tr h="235950">
                <a:tc gridSpan="6">
                  <a:txBody>
                    <a:bodyPr/>
                    <a:lstStyle/>
                    <a:p>
                      <a:pPr algn="ctr">
                        <a:spcAft>
                          <a:spcPts val="0"/>
                        </a:spcAft>
                      </a:pPr>
                      <a:r>
                        <a:rPr lang="es-CO" sz="1600" b="1" dirty="0">
                          <a:solidFill>
                            <a:srgbClr val="C00000"/>
                          </a:solidFill>
                          <a:effectLst/>
                          <a:latin typeface="Arial Narrow" panose="020B0606020202030204" pitchFamily="34" charset="0"/>
                        </a:rPr>
                        <a:t>CONCILIACIÓN - PROCESOS  </a:t>
                      </a:r>
                      <a:r>
                        <a:rPr lang="es-CO" sz="1600" b="1" dirty="0" smtClean="0">
                          <a:solidFill>
                            <a:srgbClr val="C00000"/>
                          </a:solidFill>
                          <a:effectLst/>
                          <a:latin typeface="Arial Narrow" panose="020B0606020202030204" pitchFamily="34" charset="0"/>
                        </a:rPr>
                        <a:t>DIAN</a:t>
                      </a:r>
                      <a:r>
                        <a:rPr lang="es-CO" sz="1600" b="1" baseline="0" dirty="0" smtClean="0">
                          <a:solidFill>
                            <a:srgbClr val="C00000"/>
                          </a:solidFill>
                          <a:effectLst/>
                          <a:latin typeface="Arial Narrow" panose="020B0606020202030204" pitchFamily="34" charset="0"/>
                        </a:rPr>
                        <a:t> - ENTES TERRITORIALES </a:t>
                      </a:r>
                      <a:endParaRPr lang="es-CO" sz="16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35950">
                <a:tc rowSpan="2">
                  <a:txBody>
                    <a:bodyPr/>
                    <a:lstStyle/>
                    <a:p>
                      <a:pPr algn="ctr">
                        <a:spcAft>
                          <a:spcPts val="0"/>
                        </a:spcAft>
                      </a:pPr>
                      <a:r>
                        <a:rPr lang="es-CO" sz="1600" b="1" dirty="0">
                          <a:solidFill>
                            <a:schemeClr val="tx1"/>
                          </a:solidFill>
                          <a:effectLst/>
                          <a:latin typeface="Arial Narrow" panose="020B0606020202030204" pitchFamily="34" charset="0"/>
                        </a:rPr>
                        <a:t>Destinatarios:</a:t>
                      </a:r>
                    </a:p>
                    <a:p>
                      <a:pPr algn="ctr">
                        <a:spcAft>
                          <a:spcPts val="0"/>
                        </a:spcAft>
                      </a:pPr>
                      <a:r>
                        <a:rPr lang="es-CO" sz="1600" b="1" dirty="0">
                          <a:solidFill>
                            <a:schemeClr val="tx1"/>
                          </a:solidFill>
                          <a:effectLst/>
                          <a:latin typeface="Arial Narrow" panose="020B0606020202030204" pitchFamily="34" charset="0"/>
                        </a:rPr>
                        <a:t>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spcAft>
                          <a:spcPts val="0"/>
                        </a:spcAft>
                      </a:pPr>
                      <a:r>
                        <a:rPr lang="es-CO" sz="1600" b="1" dirty="0">
                          <a:solidFill>
                            <a:schemeClr val="tx1"/>
                          </a:solidFill>
                          <a:effectLst/>
                          <a:latin typeface="Arial Narrow" panose="020B0606020202030204" pitchFamily="34" charset="0"/>
                        </a:rPr>
                        <a:t>Actuaciones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spcAft>
                          <a:spcPts val="0"/>
                        </a:spcAft>
                      </a:pPr>
                      <a:r>
                        <a:rPr lang="es-CO" sz="1600" b="1" dirty="0">
                          <a:solidFill>
                            <a:schemeClr val="tx1"/>
                          </a:solidFill>
                          <a:effectLst/>
                          <a:latin typeface="Arial Narrow" panose="020B0606020202030204" pitchFamily="34" charset="0"/>
                        </a:rPr>
                        <a:t>Beneficios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spcAft>
                          <a:spcPts val="0"/>
                        </a:spcAft>
                      </a:pPr>
                      <a:r>
                        <a:rPr lang="es-CO" sz="1600" b="1" dirty="0">
                          <a:solidFill>
                            <a:schemeClr val="tx1"/>
                          </a:solidFill>
                          <a:effectLst/>
                          <a:latin typeface="Arial Narrow" panose="020B0606020202030204" pitchFamily="34" charset="0"/>
                        </a:rPr>
                        <a:t>% de conciliación</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CO"/>
                    </a:p>
                  </a:txBody>
                  <a:tcPr/>
                </a:tc>
                <a:tc rowSpan="2">
                  <a:txBody>
                    <a:bodyPr/>
                    <a:lstStyle/>
                    <a:p>
                      <a:pPr algn="ctr">
                        <a:spcAft>
                          <a:spcPts val="0"/>
                        </a:spcAft>
                      </a:pPr>
                      <a:r>
                        <a:rPr lang="es-CO" sz="1600" b="1" dirty="0">
                          <a:solidFill>
                            <a:schemeClr val="tx1"/>
                          </a:solidFill>
                          <a:effectLst/>
                          <a:latin typeface="Arial Narrow" panose="020B0606020202030204" pitchFamily="34" charset="0"/>
                        </a:rPr>
                        <a:t>Plazo</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7190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spcAft>
                          <a:spcPts val="0"/>
                        </a:spcAft>
                      </a:pPr>
                      <a:r>
                        <a:rPr lang="es-CO" sz="1600" b="1" dirty="0">
                          <a:solidFill>
                            <a:schemeClr val="tx1"/>
                          </a:solidFill>
                          <a:effectLst/>
                          <a:latin typeface="Arial Narrow" panose="020B0606020202030204" pitchFamily="34" charset="0"/>
                        </a:rPr>
                        <a:t>1° Instancia</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2° Instancia</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s-CO"/>
                    </a:p>
                  </a:txBody>
                  <a:tcPr/>
                </a:tc>
                <a:extLst>
                  <a:ext uri="{0D108BD9-81ED-4DB2-BD59-A6C34878D82A}">
                    <a16:rowId xmlns:a16="http://schemas.microsoft.com/office/drawing/2014/main" val="10002"/>
                  </a:ext>
                </a:extLst>
              </a:tr>
              <a:tr h="471900">
                <a:tc rowSpan="3">
                  <a:txBody>
                    <a:bodyPr/>
                    <a:lstStyle/>
                    <a:p>
                      <a:pPr marL="342900" lvl="0" indent="-342900" algn="just">
                        <a:spcAft>
                          <a:spcPts val="0"/>
                        </a:spcAft>
                        <a:buFont typeface="+mj-lt"/>
                        <a:buAutoNum type="arabicPeriod"/>
                      </a:pPr>
                      <a:r>
                        <a:rPr lang="es-CO" sz="1600" b="1" dirty="0">
                          <a:solidFill>
                            <a:schemeClr val="tx1"/>
                          </a:solidFill>
                          <a:effectLst/>
                          <a:latin typeface="Arial Narrow" panose="020B0606020202030204" pitchFamily="34" charset="0"/>
                        </a:rPr>
                        <a:t>Contribuyentes /  Agentes de retención / Responsables de los impuestos nacionales</a:t>
                      </a:r>
                    </a:p>
                    <a:p>
                      <a:pPr marL="342900" lvl="0" indent="-342900" algn="just">
                        <a:spcAft>
                          <a:spcPts val="0"/>
                        </a:spcAft>
                        <a:buFont typeface="+mj-lt"/>
                        <a:buAutoNum type="arabicPeriod"/>
                      </a:pPr>
                      <a:r>
                        <a:rPr lang="es-CO" sz="1600" b="1" dirty="0">
                          <a:solidFill>
                            <a:schemeClr val="tx1"/>
                          </a:solidFill>
                          <a:effectLst/>
                          <a:latin typeface="Arial Narrow" panose="020B0606020202030204" pitchFamily="34" charset="0"/>
                        </a:rPr>
                        <a:t>Usuarios aduaneros y del régimen  cambiario</a:t>
                      </a:r>
                    </a:p>
                    <a:p>
                      <a:pPr marL="342900" lvl="0" indent="-342900" algn="just">
                        <a:spcAft>
                          <a:spcPts val="0"/>
                        </a:spcAft>
                        <a:buFont typeface="+mj-lt"/>
                        <a:buAutoNum type="arabicPeriod"/>
                      </a:pPr>
                      <a:r>
                        <a:rPr lang="es-CO" sz="1600" b="1" dirty="0">
                          <a:solidFill>
                            <a:schemeClr val="tx1"/>
                          </a:solidFill>
                          <a:effectLst/>
                          <a:latin typeface="Arial Narrow" panose="020B0606020202030204" pitchFamily="34" charset="0"/>
                        </a:rPr>
                        <a:t>Deudores solidarios o garantes del obligado </a:t>
                      </a:r>
                    </a:p>
                    <a:p>
                      <a:pPr marL="342900" lvl="0" indent="-342900" algn="just">
                        <a:spcAft>
                          <a:spcPts val="0"/>
                        </a:spcAft>
                        <a:buFont typeface="+mj-lt"/>
                        <a:buAutoNum type="arabicPeriod"/>
                      </a:pPr>
                      <a:r>
                        <a:rPr lang="es-CO" sz="1600" b="1" dirty="0">
                          <a:solidFill>
                            <a:schemeClr val="tx1"/>
                          </a:solidFill>
                          <a:effectLst/>
                          <a:latin typeface="Arial Narrow" panose="020B0606020202030204" pitchFamily="34" charset="0"/>
                        </a:rPr>
                        <a:t>Contribuyentes impuestos y obligaciones </a:t>
                      </a:r>
                      <a:r>
                        <a:rPr lang="es-CO" sz="1600" b="1" dirty="0" smtClean="0">
                          <a:solidFill>
                            <a:schemeClr val="tx1"/>
                          </a:solidFill>
                          <a:effectLst/>
                          <a:latin typeface="Arial Narrow" panose="020B0606020202030204" pitchFamily="34" charset="0"/>
                        </a:rPr>
                        <a:t>territoriales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s-CO" sz="1600" b="1" dirty="0">
                          <a:solidFill>
                            <a:schemeClr val="tx1"/>
                          </a:solidFill>
                          <a:effectLst/>
                          <a:latin typeface="Arial Narrow" panose="020B0606020202030204" pitchFamily="34" charset="0"/>
                        </a:rPr>
                        <a:t>Liquidaciones Oficiales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spcAft>
                          <a:spcPts val="0"/>
                        </a:spcAft>
                      </a:pPr>
                      <a:r>
                        <a:rPr lang="es-CO" sz="1600" b="1" dirty="0">
                          <a:solidFill>
                            <a:schemeClr val="tx1"/>
                          </a:solidFill>
                          <a:effectLst/>
                          <a:latin typeface="Arial Narrow" panose="020B0606020202030204" pitchFamily="34" charset="0"/>
                        </a:rPr>
                        <a:t>sanciones, intereses y actualización</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80%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70%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marL="342900" lvl="0" indent="-342900" algn="just">
                        <a:lnSpc>
                          <a:spcPct val="107000"/>
                        </a:lnSpc>
                        <a:spcAft>
                          <a:spcPts val="0"/>
                        </a:spcAft>
                        <a:buFont typeface="+mj-lt"/>
                        <a:buAutoNum type="arabicPeriod"/>
                      </a:pPr>
                      <a:r>
                        <a:rPr lang="es-CO" sz="1600" b="1" dirty="0">
                          <a:solidFill>
                            <a:schemeClr val="tx1"/>
                          </a:solidFill>
                          <a:effectLst/>
                          <a:latin typeface="Arial Narrow" panose="020B0606020202030204" pitchFamily="34" charset="0"/>
                        </a:rPr>
                        <a:t>Solicitud ante la DIAN  30/09/2017</a:t>
                      </a:r>
                    </a:p>
                    <a:p>
                      <a:pPr marL="342900" lvl="0" indent="-342900" algn="just">
                        <a:lnSpc>
                          <a:spcPct val="107000"/>
                        </a:lnSpc>
                        <a:spcAft>
                          <a:spcPts val="0"/>
                        </a:spcAft>
                        <a:buFont typeface="+mj-lt"/>
                        <a:buAutoNum type="arabicPeriod"/>
                      </a:pPr>
                      <a:r>
                        <a:rPr lang="es-CO" sz="1600" b="1" dirty="0">
                          <a:solidFill>
                            <a:schemeClr val="tx1"/>
                          </a:solidFill>
                          <a:effectLst/>
                          <a:latin typeface="Arial Narrow" panose="020B0606020202030204" pitchFamily="34" charset="0"/>
                        </a:rPr>
                        <a:t>Proferir el acto conciliación 30/10/2017</a:t>
                      </a:r>
                    </a:p>
                    <a:p>
                      <a:pPr marL="342900" lvl="0" indent="-342900" algn="just">
                        <a:lnSpc>
                          <a:spcPct val="107000"/>
                        </a:lnSpc>
                        <a:spcAft>
                          <a:spcPts val="0"/>
                        </a:spcAft>
                        <a:buFont typeface="+mj-lt"/>
                        <a:buAutoNum type="arabicPeriod"/>
                      </a:pPr>
                      <a:r>
                        <a:rPr lang="es-CO" sz="1600" b="1" dirty="0">
                          <a:solidFill>
                            <a:schemeClr val="tx1"/>
                          </a:solidFill>
                          <a:effectLst/>
                          <a:latin typeface="Arial Narrow" panose="020B0606020202030204" pitchFamily="34" charset="0"/>
                        </a:rPr>
                        <a:t>Presentación ante juez administrativo o ante la respectiva corporación de lo contencioso-administrativo 10 días siguientes al acto  </a:t>
                      </a:r>
                      <a:endParaRPr lang="es-CO" sz="1600" b="1" dirty="0" smtClean="0">
                        <a:solidFill>
                          <a:schemeClr val="tx1"/>
                        </a:solidFill>
                        <a:effectLst/>
                        <a:latin typeface="Arial Narrow" panose="020B0606020202030204" pitchFamily="34" charset="0"/>
                      </a:endParaRPr>
                    </a:p>
                    <a:p>
                      <a:pPr marL="342900" lvl="0" indent="-342900" algn="just">
                        <a:lnSpc>
                          <a:spcPct val="107000"/>
                        </a:lnSpc>
                        <a:spcAft>
                          <a:spcPts val="0"/>
                        </a:spcAft>
                        <a:buFont typeface="+mj-lt"/>
                        <a:buAutoNum type="arabicPeriod"/>
                      </a:pPr>
                      <a:r>
                        <a:rPr lang="es-CO" sz="1600" b="1" dirty="0" smtClean="0">
                          <a:solidFill>
                            <a:schemeClr val="tx1"/>
                          </a:solidFill>
                          <a:effectLst/>
                          <a:latin typeface="Arial Narrow" panose="020B0606020202030204" pitchFamily="34" charset="0"/>
                        </a:rPr>
                        <a:t>Ver</a:t>
                      </a:r>
                      <a:r>
                        <a:rPr lang="es-CO" sz="1600" b="1" baseline="0" dirty="0" smtClean="0">
                          <a:solidFill>
                            <a:schemeClr val="tx1"/>
                          </a:solidFill>
                          <a:effectLst/>
                          <a:latin typeface="Arial Narrow" panose="020B0606020202030204" pitchFamily="34" charset="0"/>
                        </a:rPr>
                        <a:t> mas condiciones Art. 305 de la Reforma</a:t>
                      </a:r>
                      <a:endParaRPr lang="es-CO" sz="1600" b="1" dirty="0">
                        <a:solidFill>
                          <a:schemeClr val="tx1"/>
                        </a:solidFill>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73161">
                <a:tc vMerge="1">
                  <a:txBody>
                    <a:bodyPr/>
                    <a:lstStyle/>
                    <a:p>
                      <a:endParaRPr lang="es-CO"/>
                    </a:p>
                  </a:txBody>
                  <a:tcPr/>
                </a:tc>
                <a:tc>
                  <a:txBody>
                    <a:bodyPr/>
                    <a:lstStyle/>
                    <a:p>
                      <a:pPr algn="l">
                        <a:spcAft>
                          <a:spcPts val="0"/>
                        </a:spcAft>
                      </a:pPr>
                      <a:r>
                        <a:rPr lang="es-CO" sz="1600" b="1" dirty="0">
                          <a:solidFill>
                            <a:schemeClr val="tx1"/>
                          </a:solidFill>
                          <a:effectLst/>
                          <a:latin typeface="Arial Narrow" panose="020B0606020202030204" pitchFamily="34" charset="0"/>
                        </a:rPr>
                        <a:t>Resoluciones de Sanción</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Aft>
                          <a:spcPts val="0"/>
                        </a:spcAft>
                      </a:pPr>
                      <a:r>
                        <a:rPr lang="es-CO" sz="1600" b="1" dirty="0">
                          <a:solidFill>
                            <a:schemeClr val="tx1"/>
                          </a:solidFill>
                          <a:effectLst/>
                          <a:latin typeface="Arial Narrow" panose="020B0606020202030204" pitchFamily="34" charset="0"/>
                        </a:rPr>
                        <a:t>sanciones actualizadas</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50%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50%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s-CO"/>
                    </a:p>
                  </a:txBody>
                  <a:tcPr/>
                </a:tc>
                <a:extLst>
                  <a:ext uri="{0D108BD9-81ED-4DB2-BD59-A6C34878D82A}">
                    <a16:rowId xmlns:a16="http://schemas.microsoft.com/office/drawing/2014/main" val="10004"/>
                  </a:ext>
                </a:extLst>
              </a:tr>
              <a:tr h="1651649">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b="1" dirty="0" smtClean="0">
                          <a:solidFill>
                            <a:schemeClr val="tx1"/>
                          </a:solidFill>
                          <a:effectLst/>
                          <a:latin typeface="Arial Narrow" panose="020B0606020202030204" pitchFamily="34" charset="0"/>
                        </a:rPr>
                        <a:t>Resoluciones de Sanción</a:t>
                      </a:r>
                      <a:endParaRPr lang="es-CO" sz="16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l">
                        <a:spcAft>
                          <a:spcPts val="0"/>
                        </a:spcAft>
                      </a:pPr>
                      <a:r>
                        <a:rPr lang="es-CO" sz="16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Devolución </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s-CO" sz="1600" b="1" dirty="0" smtClean="0">
                          <a:effectLst/>
                          <a:latin typeface="Arial Narrow" panose="020B0606020202030204" pitchFamily="34" charset="0"/>
                        </a:rPr>
                        <a:t>Sanción actualizada /</a:t>
                      </a:r>
                      <a:r>
                        <a:rPr lang="es-CO" sz="1600" b="1" baseline="0" dirty="0" smtClean="0">
                          <a:effectLst/>
                          <a:latin typeface="Arial Narrow" panose="020B0606020202030204" pitchFamily="34" charset="0"/>
                        </a:rPr>
                        <a:t> </a:t>
                      </a:r>
                      <a:r>
                        <a:rPr lang="es-CO" sz="1600" b="1" dirty="0" smtClean="0">
                          <a:effectLst/>
                          <a:latin typeface="Arial Narrow" panose="020B0606020202030204" pitchFamily="34" charset="0"/>
                        </a:rPr>
                        <a:t> reintegre las sumas devueltas o compensadas en exceso y sus respectivos intereses</a:t>
                      </a:r>
                      <a:endParaRPr lang="es-CO" sz="16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50%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s-CO" sz="1600" b="1" dirty="0">
                          <a:solidFill>
                            <a:schemeClr val="tx1"/>
                          </a:solidFill>
                          <a:effectLst/>
                          <a:latin typeface="Arial Narrow" panose="020B0606020202030204" pitchFamily="34" charset="0"/>
                        </a:rPr>
                        <a:t>50%</a:t>
                      </a: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s-CO"/>
                    </a:p>
                  </a:txBody>
                  <a:tcPr/>
                </a:tc>
                <a:extLst>
                  <a:ext uri="{0D108BD9-81ED-4DB2-BD59-A6C34878D82A}">
                    <a16:rowId xmlns:a16="http://schemas.microsoft.com/office/drawing/2014/main" val="10005"/>
                  </a:ext>
                </a:extLst>
              </a:tr>
              <a:tr h="2010674">
                <a:tc gridSpan="6">
                  <a:txBody>
                    <a:bodyPr/>
                    <a:lstStyle/>
                    <a:p>
                      <a:pPr algn="l">
                        <a:spcAft>
                          <a:spcPts val="0"/>
                        </a:spcAft>
                      </a:pPr>
                      <a:r>
                        <a:rPr lang="es-CO" sz="1200" b="1" dirty="0">
                          <a:solidFill>
                            <a:schemeClr val="tx1"/>
                          </a:solidFill>
                          <a:effectLst/>
                          <a:latin typeface="Arial Narrow" panose="020B0606020202030204" pitchFamily="34" charset="0"/>
                        </a:rPr>
                        <a:t>Condiciones y requisitos </a:t>
                      </a:r>
                    </a:p>
                    <a:p>
                      <a:pPr algn="l">
                        <a:spcAft>
                          <a:spcPts val="0"/>
                        </a:spcAft>
                      </a:pPr>
                      <a:r>
                        <a:rPr lang="es-CO" sz="1200" b="1" dirty="0">
                          <a:solidFill>
                            <a:schemeClr val="tx1"/>
                          </a:solidFill>
                          <a:effectLst/>
                          <a:latin typeface="Arial Narrow" panose="020B0606020202030204" pitchFamily="34" charset="0"/>
                        </a:rPr>
                        <a:t>  </a:t>
                      </a:r>
                    </a:p>
                    <a:p>
                      <a:pPr marL="342900" lvl="0" indent="-342900" algn="l">
                        <a:lnSpc>
                          <a:spcPct val="107000"/>
                        </a:lnSpc>
                        <a:spcAft>
                          <a:spcPts val="0"/>
                        </a:spcAft>
                        <a:buFont typeface="+mj-lt"/>
                        <a:buAutoNum type="arabicPeriod"/>
                      </a:pPr>
                      <a:r>
                        <a:rPr lang="es-CO" sz="1400" b="1" dirty="0">
                          <a:solidFill>
                            <a:schemeClr val="tx1"/>
                          </a:solidFill>
                          <a:effectLst/>
                          <a:latin typeface="Arial Narrow" panose="020B0606020202030204" pitchFamily="34" charset="0"/>
                        </a:rPr>
                        <a:t>Haber presentado la </a:t>
                      </a:r>
                      <a:r>
                        <a:rPr lang="es-CO" sz="1400" b="1" dirty="0" smtClean="0">
                          <a:solidFill>
                            <a:schemeClr val="tx1"/>
                          </a:solidFill>
                          <a:effectLst/>
                          <a:latin typeface="Arial Narrow" panose="020B0606020202030204" pitchFamily="34" charset="0"/>
                        </a:rPr>
                        <a:t>demanda de nulidad y restablecimiento del derecho  </a:t>
                      </a:r>
                      <a:r>
                        <a:rPr lang="es-CO" sz="1400" b="1" dirty="0">
                          <a:solidFill>
                            <a:schemeClr val="tx1"/>
                          </a:solidFill>
                          <a:effectLst/>
                          <a:latin typeface="Arial Narrow" panose="020B0606020202030204" pitchFamily="34" charset="0"/>
                        </a:rPr>
                        <a:t>antes de la entrada en vigencia de esta ley. </a:t>
                      </a:r>
                    </a:p>
                    <a:p>
                      <a:pPr marL="342900" lvl="0" indent="-342900" algn="l">
                        <a:lnSpc>
                          <a:spcPct val="107000"/>
                        </a:lnSpc>
                        <a:spcAft>
                          <a:spcPts val="0"/>
                        </a:spcAft>
                        <a:buFont typeface="+mj-lt"/>
                        <a:buAutoNum type="arabicPeriod"/>
                      </a:pPr>
                      <a:r>
                        <a:rPr lang="es-CO" sz="1400" b="1" dirty="0">
                          <a:solidFill>
                            <a:schemeClr val="tx1"/>
                          </a:solidFill>
                          <a:effectLst/>
                          <a:latin typeface="Arial Narrow" panose="020B0606020202030204" pitchFamily="34" charset="0"/>
                        </a:rPr>
                        <a:t>Que la demanda haya sido admitida antes de la presentación de la solicitud de conciliación ante la Administración. </a:t>
                      </a:r>
                    </a:p>
                    <a:p>
                      <a:pPr marL="342900" lvl="0" indent="-342900" algn="l">
                        <a:lnSpc>
                          <a:spcPct val="107000"/>
                        </a:lnSpc>
                        <a:spcAft>
                          <a:spcPts val="0"/>
                        </a:spcAft>
                        <a:buFont typeface="+mj-lt"/>
                        <a:buAutoNum type="arabicPeriod"/>
                      </a:pPr>
                      <a:r>
                        <a:rPr lang="es-CO" sz="1400" b="1" dirty="0">
                          <a:solidFill>
                            <a:schemeClr val="tx1"/>
                          </a:solidFill>
                          <a:effectLst/>
                          <a:latin typeface="Arial Narrow" panose="020B0606020202030204" pitchFamily="34" charset="0"/>
                        </a:rPr>
                        <a:t>Que no exista sentencia o decisión judicial en firme que le ponga fin al respectivo proceso judicial. </a:t>
                      </a:r>
                    </a:p>
                    <a:p>
                      <a:pPr marL="342900" lvl="0" indent="-342900" algn="l">
                        <a:lnSpc>
                          <a:spcPct val="107000"/>
                        </a:lnSpc>
                        <a:spcAft>
                          <a:spcPts val="0"/>
                        </a:spcAft>
                        <a:buFont typeface="+mj-lt"/>
                        <a:buAutoNum type="arabicPeriod"/>
                      </a:pPr>
                      <a:r>
                        <a:rPr lang="es-CO" sz="1400" b="1" dirty="0">
                          <a:solidFill>
                            <a:schemeClr val="tx1"/>
                          </a:solidFill>
                          <a:effectLst/>
                          <a:latin typeface="Arial Narrow" panose="020B0606020202030204" pitchFamily="34" charset="0"/>
                        </a:rPr>
                        <a:t>Adjuntar prueba del pago, de las obligaciones objeto de conciliación. </a:t>
                      </a:r>
                    </a:p>
                    <a:p>
                      <a:pPr marL="342900" lvl="0" indent="-342900" algn="l">
                        <a:lnSpc>
                          <a:spcPct val="107000"/>
                        </a:lnSpc>
                        <a:spcAft>
                          <a:spcPts val="0"/>
                        </a:spcAft>
                        <a:buFont typeface="+mj-lt"/>
                        <a:buAutoNum type="arabicPeriod"/>
                      </a:pPr>
                      <a:r>
                        <a:rPr lang="es-CO" sz="1400" b="1" dirty="0">
                          <a:solidFill>
                            <a:schemeClr val="tx1"/>
                          </a:solidFill>
                          <a:effectLst/>
                          <a:latin typeface="Arial Narrow" panose="020B0606020202030204" pitchFamily="34" charset="0"/>
                        </a:rPr>
                        <a:t>Aportar prueba del pago de la liquidación privada del impuesto o tributo objeto de conciliación correspondiente al año </a:t>
                      </a:r>
                      <a:r>
                        <a:rPr lang="es-CO" sz="1400" b="1" dirty="0">
                          <a:solidFill>
                            <a:schemeClr val="tx1"/>
                          </a:solidFill>
                          <a:effectLst/>
                          <a:highlight>
                            <a:srgbClr val="FF0000"/>
                          </a:highlight>
                          <a:latin typeface="Arial Narrow" panose="020B0606020202030204" pitchFamily="34" charset="0"/>
                        </a:rPr>
                        <a:t>gravable 2017</a:t>
                      </a:r>
                      <a:r>
                        <a:rPr lang="es-CO" sz="1400" b="1" dirty="0">
                          <a:solidFill>
                            <a:schemeClr val="tx1"/>
                          </a:solidFill>
                          <a:effectLst/>
                          <a:latin typeface="Arial Narrow" panose="020B0606020202030204" pitchFamily="34" charset="0"/>
                        </a:rPr>
                        <a:t>, siempre que hubiere lugar al pago de dicho impuesto. </a:t>
                      </a:r>
                    </a:p>
                    <a:p>
                      <a:pPr marL="342900" lvl="0" indent="-342900" algn="l">
                        <a:lnSpc>
                          <a:spcPct val="107000"/>
                        </a:lnSpc>
                        <a:spcAft>
                          <a:spcPts val="800"/>
                        </a:spcAft>
                        <a:buFont typeface="+mj-lt"/>
                        <a:buAutoNum type="arabicPeriod"/>
                      </a:pPr>
                      <a:r>
                        <a:rPr lang="es-CO" sz="1400" b="1" dirty="0">
                          <a:solidFill>
                            <a:schemeClr val="tx1"/>
                          </a:solidFill>
                          <a:effectLst/>
                          <a:latin typeface="Arial Narrow" panose="020B0606020202030204" pitchFamily="34" charset="0"/>
                        </a:rPr>
                        <a:t>Que la solicitud de conciliación sea presentada ante la -DIAN -hasta el día 30 de septiembre de 2017. </a:t>
                      </a:r>
                      <a:r>
                        <a:rPr lang="es-CO" sz="1400" b="1" dirty="0" smtClean="0">
                          <a:solidFill>
                            <a:schemeClr val="tx1"/>
                          </a:solidFill>
                          <a:effectLst/>
                          <a:latin typeface="Arial Narrow" panose="020B0606020202030204" pitchFamily="34" charset="0"/>
                        </a:rPr>
                        <a:t> // Ver</a:t>
                      </a:r>
                      <a:r>
                        <a:rPr lang="es-CO" sz="1400" b="1" baseline="0" dirty="0" smtClean="0">
                          <a:solidFill>
                            <a:schemeClr val="tx1"/>
                          </a:solidFill>
                          <a:effectLst/>
                          <a:latin typeface="Arial Narrow" panose="020B0606020202030204" pitchFamily="34" charset="0"/>
                        </a:rPr>
                        <a:t> mas condiciones Art. 305 de la Reforma</a:t>
                      </a:r>
                      <a:endParaRPr lang="es-CO" sz="1200" b="1" dirty="0" smtClean="0">
                        <a:solidFill>
                          <a:schemeClr val="tx1"/>
                        </a:solidFill>
                        <a:effectLst/>
                        <a:latin typeface="Arial Narrow" panose="020B0606020202030204" pitchFamily="34" charset="0"/>
                      </a:endParaRPr>
                    </a:p>
                    <a:p>
                      <a:pPr marL="0" lvl="0" indent="0" algn="l">
                        <a:lnSpc>
                          <a:spcPct val="107000"/>
                        </a:lnSpc>
                        <a:spcAft>
                          <a:spcPts val="800"/>
                        </a:spcAft>
                        <a:buFont typeface="+mj-lt"/>
                        <a:buNone/>
                      </a:pPr>
                      <a:endParaRPr lang="es-CO"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6"/>
                  </a:ext>
                </a:extLst>
              </a:tr>
            </a:tbl>
          </a:graphicData>
        </a:graphic>
      </p:graphicFrame>
      <p:sp>
        <p:nvSpPr>
          <p:cNvPr id="8" name="Rectángulo 7"/>
          <p:cNvSpPr/>
          <p:nvPr/>
        </p:nvSpPr>
        <p:spPr>
          <a:xfrm>
            <a:off x="4977083" y="248576"/>
            <a:ext cx="3289093" cy="40011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Clr>
                <a:srgbClr val="C00000"/>
              </a:buClr>
            </a:pPr>
            <a:r>
              <a:rPr lang="es-CO" sz="2000" b="1" dirty="0" smtClean="0">
                <a:solidFill>
                  <a:schemeClr val="bg1"/>
                </a:solidFill>
                <a:latin typeface="Arial Narrow" panose="020B0606020202030204" pitchFamily="34" charset="0"/>
              </a:rPr>
              <a:t>Conciliación  Art. 305 de la R.T.</a:t>
            </a:r>
            <a:endParaRPr lang="es-CO"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85640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3291</TotalTime>
  <Words>10124</Words>
  <Application>Microsoft Office PowerPoint</Application>
  <PresentationFormat>Panorámica</PresentationFormat>
  <Paragraphs>1939</Paragraphs>
  <Slides>115</Slides>
  <Notes>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115</vt:i4>
      </vt:variant>
    </vt:vector>
  </HeadingPairs>
  <TitlesOfParts>
    <vt:vector size="126" baseType="lpstr">
      <vt:lpstr>Arial</vt:lpstr>
      <vt:lpstr>Arial Narrow</vt:lpstr>
      <vt:lpstr>Calibri</vt:lpstr>
      <vt:lpstr>Calibri Light</vt:lpstr>
      <vt:lpstr>Courier New</vt:lpstr>
      <vt:lpstr>Georgia</vt:lpstr>
      <vt:lpstr>GillSans-Light</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Clasificación de los bienes y servicios frente al impuesto a las ventas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Régimen Tributario Especial</vt:lpstr>
      <vt:lpstr>CUAL ES SU CLASIFICACIÓN </vt:lpstr>
      <vt:lpstr>Presentación de PowerPoint</vt:lpstr>
      <vt:lpstr>Presentación de PowerPoint</vt:lpstr>
      <vt:lpstr>Presentación de PowerPoint</vt:lpstr>
      <vt:lpstr>Presentación de PowerPoint</vt:lpstr>
      <vt:lpstr>Cual es la  base?</vt:lpstr>
      <vt:lpstr>Cuales son los regímenes de transición </vt:lpstr>
      <vt:lpstr>Cuales son los regímenes de transición </vt:lpstr>
      <vt:lpstr>MECANISMOS DE CONTROL</vt:lpstr>
      <vt:lpstr>Donaciones</vt:lpstr>
      <vt:lpstr>Presentación de PowerPoint</vt:lpstr>
      <vt:lpstr>Presentación de PowerPoint</vt:lpstr>
      <vt:lpstr>Presentación de PowerPoint</vt:lpstr>
      <vt:lpstr>Presentación de PowerPoint</vt:lpstr>
      <vt:lpstr>Presentación de PowerPoint</vt:lpstr>
      <vt:lpstr>PARTE XIV</vt:lpstr>
      <vt:lpstr>PARTE XIV</vt:lpstr>
      <vt:lpstr>REFORMA TRIBUTARIA LEY 1819 12/29/2016                PARTE XIV                         PROCEDIMIENTO TRIBUTARIO</vt:lpstr>
      <vt:lpstr>REFORMA TRIBUTARIA LEY 1819 12/29/2016                PARTE XIV                         PROCEDIMIENTO TRIBUTARIO</vt:lpstr>
      <vt:lpstr>REFORMA TRIBUTARIA LEY 1819 12/29/2016                PARTE XI                                                                    ZOMAC  </vt:lpstr>
      <vt:lpstr>Presentación de PowerPoint</vt:lpstr>
      <vt:lpstr>Presentación de PowerPoint</vt:lpstr>
      <vt:lpstr>Presentación de PowerPoint</vt:lpstr>
      <vt:lpstr>Presentación de PowerPoint</vt:lpstr>
      <vt:lpstr>Presentación de PowerPoint</vt:lpstr>
      <vt:lpstr>SANCIONES</vt:lpstr>
      <vt:lpstr>SANCIONES</vt:lpstr>
      <vt:lpstr>Presentación de PowerPoint</vt:lpstr>
      <vt:lpstr>REFORMA TRIBUTARIA LEY 1819 12/29/2016                PARTE XIV                         PROCEDIMIENTO TRIBUTARIO</vt:lpstr>
      <vt:lpstr>REFORMA TRIBUTARIA LEY 1819 12/29/2016                PARTE XIV                         PROCEDIMIENTO TRIBUTARIO</vt:lpstr>
      <vt:lpstr>Presentación de PowerPoint</vt:lpstr>
      <vt:lpstr>REFORMA TRIBUTARIA LEY 1819 12/29/2016                PARTE XIV                         PROCEDIMIENTO TRIBUTARIO</vt:lpstr>
      <vt:lpstr>REFORMA TRIBUTARIA LEY 1819 12/29/2016                PARTE XIV                         PROCEDIMIENTO TRIBUTARIO</vt:lpstr>
      <vt:lpstr>Presentación de PowerPoint</vt:lpstr>
      <vt:lpstr>Presentación de PowerPoint</vt:lpstr>
      <vt:lpstr>Presentación de PowerPoint</vt:lpstr>
      <vt:lpstr>Presentación de PowerPoint</vt:lpstr>
      <vt:lpstr>Presentación de PowerPoint</vt:lpstr>
      <vt:lpstr>REFORMA TRIBUTARIA LEY 1819 12/29/2016                PARTE XIV                         PROCEDIMIENTO TRIBUTARIO</vt:lpstr>
      <vt:lpstr>REFORMA TRIBUTARIA LEY 1819 12/29/2016                PARTE XIV                         PROCEDIMIENTO TRIBUTARIO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REFORMA TRIBUTARIA LEY 1819 12/29/2016                PARTE XIV                         ADMINSTRACIÓN TRIBUTARIA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JAIR ACOSTA P</dc:creator>
  <cp:lastModifiedBy>Hernando Bermudez Gomez</cp:lastModifiedBy>
  <cp:revision>112</cp:revision>
  <dcterms:created xsi:type="dcterms:W3CDTF">2017-01-28T23:16:52Z</dcterms:created>
  <dcterms:modified xsi:type="dcterms:W3CDTF">2017-05-26T14:24:01Z</dcterms:modified>
</cp:coreProperties>
</file>