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56"/>
  </p:notesMasterIdLst>
  <p:sldIdLst>
    <p:sldId id="257" r:id="rId2"/>
    <p:sldId id="375" r:id="rId3"/>
    <p:sldId id="374" r:id="rId4"/>
    <p:sldId id="376" r:id="rId5"/>
    <p:sldId id="435" r:id="rId6"/>
    <p:sldId id="436" r:id="rId7"/>
    <p:sldId id="437" r:id="rId8"/>
    <p:sldId id="438" r:id="rId9"/>
    <p:sldId id="439" r:id="rId10"/>
    <p:sldId id="440" r:id="rId11"/>
    <p:sldId id="441" r:id="rId12"/>
    <p:sldId id="429" r:id="rId13"/>
    <p:sldId id="379" r:id="rId14"/>
    <p:sldId id="424" r:id="rId15"/>
    <p:sldId id="426" r:id="rId16"/>
    <p:sldId id="425" r:id="rId17"/>
    <p:sldId id="428" r:id="rId18"/>
    <p:sldId id="384" r:id="rId19"/>
    <p:sldId id="402" r:id="rId20"/>
    <p:sldId id="407" r:id="rId21"/>
    <p:sldId id="406" r:id="rId22"/>
    <p:sldId id="403" r:id="rId23"/>
    <p:sldId id="404" r:id="rId24"/>
    <p:sldId id="405" r:id="rId25"/>
    <p:sldId id="408" r:id="rId26"/>
    <p:sldId id="409" r:id="rId27"/>
    <p:sldId id="410" r:id="rId28"/>
    <p:sldId id="411" r:id="rId29"/>
    <p:sldId id="412" r:id="rId30"/>
    <p:sldId id="413" r:id="rId31"/>
    <p:sldId id="385" r:id="rId32"/>
    <p:sldId id="414" r:id="rId33"/>
    <p:sldId id="415" r:id="rId34"/>
    <p:sldId id="416" r:id="rId35"/>
    <p:sldId id="417" r:id="rId36"/>
    <p:sldId id="418" r:id="rId37"/>
    <p:sldId id="401" r:id="rId38"/>
    <p:sldId id="419" r:id="rId39"/>
    <p:sldId id="420" r:id="rId40"/>
    <p:sldId id="382" r:id="rId41"/>
    <p:sldId id="398" r:id="rId42"/>
    <p:sldId id="433" r:id="rId43"/>
    <p:sldId id="434" r:id="rId44"/>
    <p:sldId id="399" r:id="rId45"/>
    <p:sldId id="400" r:id="rId46"/>
    <p:sldId id="381" r:id="rId47"/>
    <p:sldId id="393" r:id="rId48"/>
    <p:sldId id="394" r:id="rId49"/>
    <p:sldId id="395" r:id="rId50"/>
    <p:sldId id="396" r:id="rId51"/>
    <p:sldId id="432" r:id="rId52"/>
    <p:sldId id="442" r:id="rId53"/>
    <p:sldId id="378" r:id="rId54"/>
    <p:sldId id="392" r:id="rId55"/>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s-E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s-ES"/>
          </a:p>
        </p:txBody>
      </p:sp>
      <p:sp>
        <p:nvSpPr>
          <p:cNvPr id="5837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s-E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73B14117-0D90-40F6-84D0-0CEC0717D0E3}" type="slidenum">
              <a:rPr lang="es-ES"/>
              <a:pPr>
                <a:defRPr/>
              </a:pPr>
              <a:t>‹Nº›</a:t>
            </a:fld>
            <a:endParaRPr lang="es-ES"/>
          </a:p>
        </p:txBody>
      </p:sp>
    </p:spTree>
    <p:extLst>
      <p:ext uri="{BB962C8B-B14F-4D97-AF65-F5344CB8AC3E}">
        <p14:creationId xmlns:p14="http://schemas.microsoft.com/office/powerpoint/2010/main" val="5809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s-ES"/>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s-ES"/>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s-ES"/>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s-ES"/>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s-ES"/>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s-ES"/>
            </a:p>
          </p:txBody>
        </p:sp>
        <p:sp>
          <p:nvSpPr>
            <p:cNvPr id="12" name="Freeform 23"/>
            <p:cNvSpPr>
              <a:spLocks/>
            </p:cNvSpPr>
            <p:nvPr/>
          </p:nvSpPr>
          <p:spPr bwMode="hidden">
            <a:xfrm>
              <a:off x="5041" y="0"/>
              <a:ext cx="719" cy="845"/>
            </a:xfrm>
            <a:custGeom>
              <a:avLst/>
              <a:gdLst>
                <a:gd name="T0" fmla="*/ 747 w 717"/>
                <a:gd name="T1" fmla="*/ 845 h 845"/>
                <a:gd name="T2" fmla="*/ 747 w 717"/>
                <a:gd name="T3" fmla="*/ 821 h 845"/>
                <a:gd name="T4" fmla="*/ 604 w 717"/>
                <a:gd name="T5" fmla="*/ 605 h 845"/>
                <a:gd name="T6" fmla="*/ 421 w 717"/>
                <a:gd name="T7" fmla="*/ 396 h 845"/>
                <a:gd name="T8" fmla="*/ 236 w 717"/>
                <a:gd name="T9" fmla="*/ 192 h 845"/>
                <a:gd name="T10" fmla="*/ 17 w 717"/>
                <a:gd name="T11" fmla="*/ 0 h 845"/>
                <a:gd name="T12" fmla="*/ 0 w 717"/>
                <a:gd name="T13" fmla="*/ 0 h 845"/>
                <a:gd name="T14" fmla="*/ 224 w 717"/>
                <a:gd name="T15" fmla="*/ 198 h 845"/>
                <a:gd name="T16" fmla="*/ 415 w 717"/>
                <a:gd name="T17" fmla="*/ 408 h 845"/>
                <a:gd name="T18" fmla="*/ 598 w 717"/>
                <a:gd name="T19" fmla="*/ 623 h 845"/>
                <a:gd name="T20" fmla="*/ 747 w 717"/>
                <a:gd name="T21" fmla="*/ 845 h 845"/>
                <a:gd name="T22" fmla="*/ 747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3" name="Freeform 24"/>
            <p:cNvSpPr>
              <a:spLocks/>
            </p:cNvSpPr>
            <p:nvPr/>
          </p:nvSpPr>
          <p:spPr bwMode="hidden">
            <a:xfrm>
              <a:off x="5352" y="0"/>
              <a:ext cx="408" cy="414"/>
            </a:xfrm>
            <a:custGeom>
              <a:avLst/>
              <a:gdLst>
                <a:gd name="T0" fmla="*/ 422 w 407"/>
                <a:gd name="T1" fmla="*/ 414 h 414"/>
                <a:gd name="T2" fmla="*/ 422 w 407"/>
                <a:gd name="T3" fmla="*/ 396 h 414"/>
                <a:gd name="T4" fmla="*/ 237 w 407"/>
                <a:gd name="T5" fmla="*/ 192 h 414"/>
                <a:gd name="T6" fmla="*/ 12 w 407"/>
                <a:gd name="T7" fmla="*/ 0 h 414"/>
                <a:gd name="T8" fmla="*/ 0 w 407"/>
                <a:gd name="T9" fmla="*/ 0 h 414"/>
                <a:gd name="T10" fmla="*/ 108 w 407"/>
                <a:gd name="T11" fmla="*/ 102 h 414"/>
                <a:gd name="T12" fmla="*/ 231 w 407"/>
                <a:gd name="T13" fmla="*/ 204 h 414"/>
                <a:gd name="T14" fmla="*/ 422 w 407"/>
                <a:gd name="T15" fmla="*/ 414 h 414"/>
                <a:gd name="T16" fmla="*/ 422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s-ES"/>
            </a:p>
          </p:txBody>
        </p:sp>
        <p:sp>
          <p:nvSpPr>
            <p:cNvPr id="15" name="Freeform 26"/>
            <p:cNvSpPr>
              <a:spLocks/>
            </p:cNvSpPr>
            <p:nvPr/>
          </p:nvSpPr>
          <p:spPr bwMode="hidden">
            <a:xfrm>
              <a:off x="6" y="0"/>
              <a:ext cx="588" cy="599"/>
            </a:xfrm>
            <a:custGeom>
              <a:avLst/>
              <a:gdLst>
                <a:gd name="T0" fmla="*/ 616 w 586"/>
                <a:gd name="T1" fmla="*/ 0 h 599"/>
                <a:gd name="T2" fmla="*/ 598 w 586"/>
                <a:gd name="T3" fmla="*/ 0 h 599"/>
                <a:gd name="T4" fmla="*/ 422 w 586"/>
                <a:gd name="T5" fmla="*/ 132 h 599"/>
                <a:gd name="T6" fmla="*/ 272 w 586"/>
                <a:gd name="T7" fmla="*/ 270 h 599"/>
                <a:gd name="T8" fmla="*/ 120 w 586"/>
                <a:gd name="T9" fmla="*/ 420 h 599"/>
                <a:gd name="T10" fmla="*/ 0 w 586"/>
                <a:gd name="T11" fmla="*/ 575 h 599"/>
                <a:gd name="T12" fmla="*/ 0 w 586"/>
                <a:gd name="T13" fmla="*/ 599 h 599"/>
                <a:gd name="T14" fmla="*/ 120 w 586"/>
                <a:gd name="T15" fmla="*/ 432 h 599"/>
                <a:gd name="T16" fmla="*/ 272 w 586"/>
                <a:gd name="T17" fmla="*/ 282 h 599"/>
                <a:gd name="T18" fmla="*/ 428 w 586"/>
                <a:gd name="T19" fmla="*/ 138 h 599"/>
                <a:gd name="T20" fmla="*/ 616 w 586"/>
                <a:gd name="T21" fmla="*/ 0 h 599"/>
                <a:gd name="T22" fmla="*/ 616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6" name="Freeform 27"/>
            <p:cNvSpPr>
              <a:spLocks/>
            </p:cNvSpPr>
            <p:nvPr/>
          </p:nvSpPr>
          <p:spPr bwMode="hidden">
            <a:xfrm>
              <a:off x="6" y="0"/>
              <a:ext cx="270" cy="252"/>
            </a:xfrm>
            <a:custGeom>
              <a:avLst/>
              <a:gdLst>
                <a:gd name="T0" fmla="*/ 284 w 269"/>
                <a:gd name="T1" fmla="*/ 0 h 252"/>
                <a:gd name="T2" fmla="*/ 266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84 w 269"/>
                <a:gd name="T15" fmla="*/ 0 h 252"/>
                <a:gd name="T16" fmla="*/ 284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s-CO"/>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s-CO"/>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s-CO"/>
            </a:p>
          </p:txBody>
        </p:sp>
      </p:grpSp>
      <p:sp>
        <p:nvSpPr>
          <p:cNvPr id="39975"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s-ES"/>
              <a:t>Haga clic para cambiar el estilo de título	</a:t>
            </a:r>
          </a:p>
        </p:txBody>
      </p:sp>
      <p:sp>
        <p:nvSpPr>
          <p:cNvPr id="39976"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41" name="Rectangle 41"/>
          <p:cNvSpPr>
            <a:spLocks noGrp="1" noChangeArrowheads="1"/>
          </p:cNvSpPr>
          <p:nvPr>
            <p:ph type="dt" sz="quarter" idx="10"/>
          </p:nvPr>
        </p:nvSpPr>
        <p:spPr/>
        <p:txBody>
          <a:bodyPr/>
          <a:lstStyle>
            <a:lvl1pPr>
              <a:defRPr/>
            </a:lvl1pPr>
          </a:lstStyle>
          <a:p>
            <a:pPr>
              <a:defRPr/>
            </a:pPr>
            <a:endParaRPr lang="es-ES"/>
          </a:p>
        </p:txBody>
      </p:sp>
      <p:sp>
        <p:nvSpPr>
          <p:cNvPr id="42" name="Rectangle 42"/>
          <p:cNvSpPr>
            <a:spLocks noGrp="1" noChangeArrowheads="1"/>
          </p:cNvSpPr>
          <p:nvPr>
            <p:ph type="ftr" sz="quarter" idx="11"/>
          </p:nvPr>
        </p:nvSpPr>
        <p:spPr/>
        <p:txBody>
          <a:bodyPr/>
          <a:lstStyle>
            <a:lvl1pPr>
              <a:defRPr/>
            </a:lvl1pPr>
          </a:lstStyle>
          <a:p>
            <a:pPr>
              <a:defRPr/>
            </a:pPr>
            <a:endParaRPr lang="es-ES"/>
          </a:p>
        </p:txBody>
      </p:sp>
      <p:sp>
        <p:nvSpPr>
          <p:cNvPr id="43" name="Rectangle 43"/>
          <p:cNvSpPr>
            <a:spLocks noGrp="1" noChangeArrowheads="1"/>
          </p:cNvSpPr>
          <p:nvPr>
            <p:ph type="sldNum" sz="quarter" idx="12"/>
          </p:nvPr>
        </p:nvSpPr>
        <p:spPr/>
        <p:txBody>
          <a:bodyPr/>
          <a:lstStyle>
            <a:lvl1pPr>
              <a:defRPr/>
            </a:lvl1pPr>
          </a:lstStyle>
          <a:p>
            <a:pPr>
              <a:defRPr/>
            </a:pPr>
            <a:fld id="{191D95D9-8E07-4FAF-A646-8B37BD94FE7A}" type="slidenum">
              <a:rPr lang="es-ES"/>
              <a:pPr>
                <a:defRPr/>
              </a:pPr>
              <a:t>‹Nº›</a:t>
            </a:fld>
            <a:endParaRPr lang="es-ES"/>
          </a:p>
        </p:txBody>
      </p:sp>
    </p:spTree>
    <p:extLst>
      <p:ext uri="{BB962C8B-B14F-4D97-AF65-F5344CB8AC3E}">
        <p14:creationId xmlns:p14="http://schemas.microsoft.com/office/powerpoint/2010/main" val="166727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0"/>
          <p:cNvSpPr>
            <a:spLocks noGrp="1" noChangeArrowheads="1"/>
          </p:cNvSpPr>
          <p:nvPr>
            <p:ph type="dt" sz="half" idx="10"/>
          </p:nvPr>
        </p:nvSpPr>
        <p:spPr>
          <a:ln/>
        </p:spPr>
        <p:txBody>
          <a:bodyPr/>
          <a:lstStyle>
            <a:lvl1pPr>
              <a:defRPr/>
            </a:lvl1pPr>
          </a:lstStyle>
          <a:p>
            <a:pPr>
              <a:defRPr/>
            </a:pPr>
            <a:endParaRPr lang="es-ES"/>
          </a:p>
        </p:txBody>
      </p:sp>
      <p:sp>
        <p:nvSpPr>
          <p:cNvPr id="5" name="Rectangle 41"/>
          <p:cNvSpPr>
            <a:spLocks noGrp="1" noChangeArrowheads="1"/>
          </p:cNvSpPr>
          <p:nvPr>
            <p:ph type="ftr" sz="quarter" idx="11"/>
          </p:nvPr>
        </p:nvSpPr>
        <p:spPr>
          <a:ln/>
        </p:spPr>
        <p:txBody>
          <a:bodyPr/>
          <a:lstStyle>
            <a:lvl1pPr>
              <a:defRPr/>
            </a:lvl1pPr>
          </a:lstStyle>
          <a:p>
            <a:pPr>
              <a:defRPr/>
            </a:pPr>
            <a:endParaRPr lang="es-ES"/>
          </a:p>
        </p:txBody>
      </p:sp>
      <p:sp>
        <p:nvSpPr>
          <p:cNvPr id="6" name="Rectangle 42"/>
          <p:cNvSpPr>
            <a:spLocks noGrp="1" noChangeArrowheads="1"/>
          </p:cNvSpPr>
          <p:nvPr>
            <p:ph type="sldNum" sz="quarter" idx="12"/>
          </p:nvPr>
        </p:nvSpPr>
        <p:spPr>
          <a:ln/>
        </p:spPr>
        <p:txBody>
          <a:bodyPr/>
          <a:lstStyle>
            <a:lvl1pPr>
              <a:defRPr/>
            </a:lvl1pPr>
          </a:lstStyle>
          <a:p>
            <a:pPr>
              <a:defRPr/>
            </a:pPr>
            <a:fld id="{75E7AF5C-F576-464F-8212-3E56AB3F69D2}" type="slidenum">
              <a:rPr lang="es-ES"/>
              <a:pPr>
                <a:defRPr/>
              </a:pPr>
              <a:t>‹Nº›</a:t>
            </a:fld>
            <a:endParaRPr lang="es-ES"/>
          </a:p>
        </p:txBody>
      </p:sp>
    </p:spTree>
    <p:extLst>
      <p:ext uri="{BB962C8B-B14F-4D97-AF65-F5344CB8AC3E}">
        <p14:creationId xmlns:p14="http://schemas.microsoft.com/office/powerpoint/2010/main" val="833192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7813"/>
            <a:ext cx="2057400" cy="5853112"/>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7813"/>
            <a:ext cx="6019800" cy="585311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0"/>
          <p:cNvSpPr>
            <a:spLocks noGrp="1" noChangeArrowheads="1"/>
          </p:cNvSpPr>
          <p:nvPr>
            <p:ph type="dt" sz="half" idx="10"/>
          </p:nvPr>
        </p:nvSpPr>
        <p:spPr>
          <a:ln/>
        </p:spPr>
        <p:txBody>
          <a:bodyPr/>
          <a:lstStyle>
            <a:lvl1pPr>
              <a:defRPr/>
            </a:lvl1pPr>
          </a:lstStyle>
          <a:p>
            <a:pPr>
              <a:defRPr/>
            </a:pPr>
            <a:endParaRPr lang="es-ES"/>
          </a:p>
        </p:txBody>
      </p:sp>
      <p:sp>
        <p:nvSpPr>
          <p:cNvPr id="5" name="Rectangle 41"/>
          <p:cNvSpPr>
            <a:spLocks noGrp="1" noChangeArrowheads="1"/>
          </p:cNvSpPr>
          <p:nvPr>
            <p:ph type="ftr" sz="quarter" idx="11"/>
          </p:nvPr>
        </p:nvSpPr>
        <p:spPr>
          <a:ln/>
        </p:spPr>
        <p:txBody>
          <a:bodyPr/>
          <a:lstStyle>
            <a:lvl1pPr>
              <a:defRPr/>
            </a:lvl1pPr>
          </a:lstStyle>
          <a:p>
            <a:pPr>
              <a:defRPr/>
            </a:pPr>
            <a:endParaRPr lang="es-ES"/>
          </a:p>
        </p:txBody>
      </p:sp>
      <p:sp>
        <p:nvSpPr>
          <p:cNvPr id="6" name="Rectangle 42"/>
          <p:cNvSpPr>
            <a:spLocks noGrp="1" noChangeArrowheads="1"/>
          </p:cNvSpPr>
          <p:nvPr>
            <p:ph type="sldNum" sz="quarter" idx="12"/>
          </p:nvPr>
        </p:nvSpPr>
        <p:spPr>
          <a:ln/>
        </p:spPr>
        <p:txBody>
          <a:bodyPr/>
          <a:lstStyle>
            <a:lvl1pPr>
              <a:defRPr/>
            </a:lvl1pPr>
          </a:lstStyle>
          <a:p>
            <a:pPr>
              <a:defRPr/>
            </a:pPr>
            <a:fld id="{B4E8B1EE-47AB-4924-9438-2852904DCA4F}" type="slidenum">
              <a:rPr lang="es-ES"/>
              <a:pPr>
                <a:defRPr/>
              </a:pPr>
              <a:t>‹Nº›</a:t>
            </a:fld>
            <a:endParaRPr lang="es-ES"/>
          </a:p>
        </p:txBody>
      </p:sp>
    </p:spTree>
    <p:extLst>
      <p:ext uri="{BB962C8B-B14F-4D97-AF65-F5344CB8AC3E}">
        <p14:creationId xmlns:p14="http://schemas.microsoft.com/office/powerpoint/2010/main" val="2357069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0"/>
          <p:cNvSpPr>
            <a:spLocks noGrp="1" noChangeArrowheads="1"/>
          </p:cNvSpPr>
          <p:nvPr>
            <p:ph type="dt" sz="half" idx="10"/>
          </p:nvPr>
        </p:nvSpPr>
        <p:spPr>
          <a:ln/>
        </p:spPr>
        <p:txBody>
          <a:bodyPr/>
          <a:lstStyle>
            <a:lvl1pPr>
              <a:defRPr/>
            </a:lvl1pPr>
          </a:lstStyle>
          <a:p>
            <a:pPr>
              <a:defRPr/>
            </a:pPr>
            <a:endParaRPr lang="es-ES"/>
          </a:p>
        </p:txBody>
      </p:sp>
      <p:sp>
        <p:nvSpPr>
          <p:cNvPr id="5" name="Rectangle 41"/>
          <p:cNvSpPr>
            <a:spLocks noGrp="1" noChangeArrowheads="1"/>
          </p:cNvSpPr>
          <p:nvPr>
            <p:ph type="ftr" sz="quarter" idx="11"/>
          </p:nvPr>
        </p:nvSpPr>
        <p:spPr>
          <a:ln/>
        </p:spPr>
        <p:txBody>
          <a:bodyPr/>
          <a:lstStyle>
            <a:lvl1pPr>
              <a:defRPr/>
            </a:lvl1pPr>
          </a:lstStyle>
          <a:p>
            <a:pPr>
              <a:defRPr/>
            </a:pPr>
            <a:endParaRPr lang="es-ES"/>
          </a:p>
        </p:txBody>
      </p:sp>
      <p:sp>
        <p:nvSpPr>
          <p:cNvPr id="6" name="Rectangle 42"/>
          <p:cNvSpPr>
            <a:spLocks noGrp="1" noChangeArrowheads="1"/>
          </p:cNvSpPr>
          <p:nvPr>
            <p:ph type="sldNum" sz="quarter" idx="12"/>
          </p:nvPr>
        </p:nvSpPr>
        <p:spPr>
          <a:ln/>
        </p:spPr>
        <p:txBody>
          <a:bodyPr/>
          <a:lstStyle>
            <a:lvl1pPr>
              <a:defRPr/>
            </a:lvl1pPr>
          </a:lstStyle>
          <a:p>
            <a:pPr>
              <a:defRPr/>
            </a:pPr>
            <a:fld id="{65F4ACC9-8066-40CD-87A4-61A14B463B47}" type="slidenum">
              <a:rPr lang="es-ES"/>
              <a:pPr>
                <a:defRPr/>
              </a:pPr>
              <a:t>‹Nº›</a:t>
            </a:fld>
            <a:endParaRPr lang="es-ES"/>
          </a:p>
        </p:txBody>
      </p:sp>
    </p:spTree>
    <p:extLst>
      <p:ext uri="{BB962C8B-B14F-4D97-AF65-F5344CB8AC3E}">
        <p14:creationId xmlns:p14="http://schemas.microsoft.com/office/powerpoint/2010/main" val="3913645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0"/>
          <p:cNvSpPr>
            <a:spLocks noGrp="1" noChangeArrowheads="1"/>
          </p:cNvSpPr>
          <p:nvPr>
            <p:ph type="dt" sz="half" idx="10"/>
          </p:nvPr>
        </p:nvSpPr>
        <p:spPr>
          <a:ln/>
        </p:spPr>
        <p:txBody>
          <a:bodyPr/>
          <a:lstStyle>
            <a:lvl1pPr>
              <a:defRPr/>
            </a:lvl1pPr>
          </a:lstStyle>
          <a:p>
            <a:pPr>
              <a:defRPr/>
            </a:pPr>
            <a:endParaRPr lang="es-ES"/>
          </a:p>
        </p:txBody>
      </p:sp>
      <p:sp>
        <p:nvSpPr>
          <p:cNvPr id="5" name="Rectangle 41"/>
          <p:cNvSpPr>
            <a:spLocks noGrp="1" noChangeArrowheads="1"/>
          </p:cNvSpPr>
          <p:nvPr>
            <p:ph type="ftr" sz="quarter" idx="11"/>
          </p:nvPr>
        </p:nvSpPr>
        <p:spPr>
          <a:ln/>
        </p:spPr>
        <p:txBody>
          <a:bodyPr/>
          <a:lstStyle>
            <a:lvl1pPr>
              <a:defRPr/>
            </a:lvl1pPr>
          </a:lstStyle>
          <a:p>
            <a:pPr>
              <a:defRPr/>
            </a:pPr>
            <a:endParaRPr lang="es-ES"/>
          </a:p>
        </p:txBody>
      </p:sp>
      <p:sp>
        <p:nvSpPr>
          <p:cNvPr id="6" name="Rectangle 42"/>
          <p:cNvSpPr>
            <a:spLocks noGrp="1" noChangeArrowheads="1"/>
          </p:cNvSpPr>
          <p:nvPr>
            <p:ph type="sldNum" sz="quarter" idx="12"/>
          </p:nvPr>
        </p:nvSpPr>
        <p:spPr>
          <a:ln/>
        </p:spPr>
        <p:txBody>
          <a:bodyPr/>
          <a:lstStyle>
            <a:lvl1pPr>
              <a:defRPr/>
            </a:lvl1pPr>
          </a:lstStyle>
          <a:p>
            <a:pPr>
              <a:defRPr/>
            </a:pPr>
            <a:fld id="{7A0BF78A-9E92-496A-892D-8A3429869574}" type="slidenum">
              <a:rPr lang="es-ES"/>
              <a:pPr>
                <a:defRPr/>
              </a:pPr>
              <a:t>‹Nº›</a:t>
            </a:fld>
            <a:endParaRPr lang="es-ES"/>
          </a:p>
        </p:txBody>
      </p:sp>
    </p:spTree>
    <p:extLst>
      <p:ext uri="{BB962C8B-B14F-4D97-AF65-F5344CB8AC3E}">
        <p14:creationId xmlns:p14="http://schemas.microsoft.com/office/powerpoint/2010/main" val="1968721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0"/>
          <p:cNvSpPr>
            <a:spLocks noGrp="1" noChangeArrowheads="1"/>
          </p:cNvSpPr>
          <p:nvPr>
            <p:ph type="dt" sz="half" idx="10"/>
          </p:nvPr>
        </p:nvSpPr>
        <p:spPr>
          <a:ln/>
        </p:spPr>
        <p:txBody>
          <a:bodyPr/>
          <a:lstStyle>
            <a:lvl1pPr>
              <a:defRPr/>
            </a:lvl1pPr>
          </a:lstStyle>
          <a:p>
            <a:pPr>
              <a:defRPr/>
            </a:pPr>
            <a:endParaRPr lang="es-ES"/>
          </a:p>
        </p:txBody>
      </p:sp>
      <p:sp>
        <p:nvSpPr>
          <p:cNvPr id="6" name="Rectangle 41"/>
          <p:cNvSpPr>
            <a:spLocks noGrp="1" noChangeArrowheads="1"/>
          </p:cNvSpPr>
          <p:nvPr>
            <p:ph type="ftr" sz="quarter" idx="11"/>
          </p:nvPr>
        </p:nvSpPr>
        <p:spPr>
          <a:ln/>
        </p:spPr>
        <p:txBody>
          <a:bodyPr/>
          <a:lstStyle>
            <a:lvl1pPr>
              <a:defRPr/>
            </a:lvl1pPr>
          </a:lstStyle>
          <a:p>
            <a:pPr>
              <a:defRPr/>
            </a:pPr>
            <a:endParaRPr lang="es-ES"/>
          </a:p>
        </p:txBody>
      </p:sp>
      <p:sp>
        <p:nvSpPr>
          <p:cNvPr id="7" name="Rectangle 42"/>
          <p:cNvSpPr>
            <a:spLocks noGrp="1" noChangeArrowheads="1"/>
          </p:cNvSpPr>
          <p:nvPr>
            <p:ph type="sldNum" sz="quarter" idx="12"/>
          </p:nvPr>
        </p:nvSpPr>
        <p:spPr>
          <a:ln/>
        </p:spPr>
        <p:txBody>
          <a:bodyPr/>
          <a:lstStyle>
            <a:lvl1pPr>
              <a:defRPr/>
            </a:lvl1pPr>
          </a:lstStyle>
          <a:p>
            <a:pPr>
              <a:defRPr/>
            </a:pPr>
            <a:fld id="{B9D1AFFF-1CAC-4642-BCFA-084D1548C4C3}" type="slidenum">
              <a:rPr lang="es-ES"/>
              <a:pPr>
                <a:defRPr/>
              </a:pPr>
              <a:t>‹Nº›</a:t>
            </a:fld>
            <a:endParaRPr lang="es-ES"/>
          </a:p>
        </p:txBody>
      </p:sp>
    </p:spTree>
    <p:extLst>
      <p:ext uri="{BB962C8B-B14F-4D97-AF65-F5344CB8AC3E}">
        <p14:creationId xmlns:p14="http://schemas.microsoft.com/office/powerpoint/2010/main" val="1689552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0"/>
          <p:cNvSpPr>
            <a:spLocks noGrp="1" noChangeArrowheads="1"/>
          </p:cNvSpPr>
          <p:nvPr>
            <p:ph type="dt" sz="half" idx="10"/>
          </p:nvPr>
        </p:nvSpPr>
        <p:spPr>
          <a:ln/>
        </p:spPr>
        <p:txBody>
          <a:bodyPr/>
          <a:lstStyle>
            <a:lvl1pPr>
              <a:defRPr/>
            </a:lvl1pPr>
          </a:lstStyle>
          <a:p>
            <a:pPr>
              <a:defRPr/>
            </a:pPr>
            <a:endParaRPr lang="es-ES"/>
          </a:p>
        </p:txBody>
      </p:sp>
      <p:sp>
        <p:nvSpPr>
          <p:cNvPr id="8" name="Rectangle 41"/>
          <p:cNvSpPr>
            <a:spLocks noGrp="1" noChangeArrowheads="1"/>
          </p:cNvSpPr>
          <p:nvPr>
            <p:ph type="ftr" sz="quarter" idx="11"/>
          </p:nvPr>
        </p:nvSpPr>
        <p:spPr>
          <a:ln/>
        </p:spPr>
        <p:txBody>
          <a:bodyPr/>
          <a:lstStyle>
            <a:lvl1pPr>
              <a:defRPr/>
            </a:lvl1pPr>
          </a:lstStyle>
          <a:p>
            <a:pPr>
              <a:defRPr/>
            </a:pPr>
            <a:endParaRPr lang="es-ES"/>
          </a:p>
        </p:txBody>
      </p:sp>
      <p:sp>
        <p:nvSpPr>
          <p:cNvPr id="9" name="Rectangle 42"/>
          <p:cNvSpPr>
            <a:spLocks noGrp="1" noChangeArrowheads="1"/>
          </p:cNvSpPr>
          <p:nvPr>
            <p:ph type="sldNum" sz="quarter" idx="12"/>
          </p:nvPr>
        </p:nvSpPr>
        <p:spPr>
          <a:ln/>
        </p:spPr>
        <p:txBody>
          <a:bodyPr/>
          <a:lstStyle>
            <a:lvl1pPr>
              <a:defRPr/>
            </a:lvl1pPr>
          </a:lstStyle>
          <a:p>
            <a:pPr>
              <a:defRPr/>
            </a:pPr>
            <a:fld id="{0A7632AA-BA73-4D1F-92E5-CE95D9965739}" type="slidenum">
              <a:rPr lang="es-ES"/>
              <a:pPr>
                <a:defRPr/>
              </a:pPr>
              <a:t>‹Nº›</a:t>
            </a:fld>
            <a:endParaRPr lang="es-ES"/>
          </a:p>
        </p:txBody>
      </p:sp>
    </p:spTree>
    <p:extLst>
      <p:ext uri="{BB962C8B-B14F-4D97-AF65-F5344CB8AC3E}">
        <p14:creationId xmlns:p14="http://schemas.microsoft.com/office/powerpoint/2010/main" val="1795284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0"/>
          <p:cNvSpPr>
            <a:spLocks noGrp="1" noChangeArrowheads="1"/>
          </p:cNvSpPr>
          <p:nvPr>
            <p:ph type="dt" sz="half" idx="10"/>
          </p:nvPr>
        </p:nvSpPr>
        <p:spPr>
          <a:ln/>
        </p:spPr>
        <p:txBody>
          <a:bodyPr/>
          <a:lstStyle>
            <a:lvl1pPr>
              <a:defRPr/>
            </a:lvl1pPr>
          </a:lstStyle>
          <a:p>
            <a:pPr>
              <a:defRPr/>
            </a:pPr>
            <a:endParaRPr lang="es-ES"/>
          </a:p>
        </p:txBody>
      </p:sp>
      <p:sp>
        <p:nvSpPr>
          <p:cNvPr id="4" name="Rectangle 41"/>
          <p:cNvSpPr>
            <a:spLocks noGrp="1" noChangeArrowheads="1"/>
          </p:cNvSpPr>
          <p:nvPr>
            <p:ph type="ftr" sz="quarter" idx="11"/>
          </p:nvPr>
        </p:nvSpPr>
        <p:spPr>
          <a:ln/>
        </p:spPr>
        <p:txBody>
          <a:bodyPr/>
          <a:lstStyle>
            <a:lvl1pPr>
              <a:defRPr/>
            </a:lvl1pPr>
          </a:lstStyle>
          <a:p>
            <a:pPr>
              <a:defRPr/>
            </a:pPr>
            <a:endParaRPr lang="es-ES"/>
          </a:p>
        </p:txBody>
      </p:sp>
      <p:sp>
        <p:nvSpPr>
          <p:cNvPr id="5" name="Rectangle 42"/>
          <p:cNvSpPr>
            <a:spLocks noGrp="1" noChangeArrowheads="1"/>
          </p:cNvSpPr>
          <p:nvPr>
            <p:ph type="sldNum" sz="quarter" idx="12"/>
          </p:nvPr>
        </p:nvSpPr>
        <p:spPr>
          <a:ln/>
        </p:spPr>
        <p:txBody>
          <a:bodyPr/>
          <a:lstStyle>
            <a:lvl1pPr>
              <a:defRPr/>
            </a:lvl1pPr>
          </a:lstStyle>
          <a:p>
            <a:pPr>
              <a:defRPr/>
            </a:pPr>
            <a:fld id="{41804795-D66F-4BD0-A5AB-2320694DDA4A}" type="slidenum">
              <a:rPr lang="es-ES"/>
              <a:pPr>
                <a:defRPr/>
              </a:pPr>
              <a:t>‹Nº›</a:t>
            </a:fld>
            <a:endParaRPr lang="es-ES"/>
          </a:p>
        </p:txBody>
      </p:sp>
    </p:spTree>
    <p:extLst>
      <p:ext uri="{BB962C8B-B14F-4D97-AF65-F5344CB8AC3E}">
        <p14:creationId xmlns:p14="http://schemas.microsoft.com/office/powerpoint/2010/main" val="2515074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s-ES"/>
          </a:p>
        </p:txBody>
      </p:sp>
      <p:sp>
        <p:nvSpPr>
          <p:cNvPr id="3" name="Rectangle 41"/>
          <p:cNvSpPr>
            <a:spLocks noGrp="1" noChangeArrowheads="1"/>
          </p:cNvSpPr>
          <p:nvPr>
            <p:ph type="ftr" sz="quarter" idx="11"/>
          </p:nvPr>
        </p:nvSpPr>
        <p:spPr>
          <a:ln/>
        </p:spPr>
        <p:txBody>
          <a:bodyPr/>
          <a:lstStyle>
            <a:lvl1pPr>
              <a:defRPr/>
            </a:lvl1pPr>
          </a:lstStyle>
          <a:p>
            <a:pPr>
              <a:defRPr/>
            </a:pPr>
            <a:endParaRPr lang="es-ES"/>
          </a:p>
        </p:txBody>
      </p:sp>
      <p:sp>
        <p:nvSpPr>
          <p:cNvPr id="4" name="Rectangle 42"/>
          <p:cNvSpPr>
            <a:spLocks noGrp="1" noChangeArrowheads="1"/>
          </p:cNvSpPr>
          <p:nvPr>
            <p:ph type="sldNum" sz="quarter" idx="12"/>
          </p:nvPr>
        </p:nvSpPr>
        <p:spPr>
          <a:ln/>
        </p:spPr>
        <p:txBody>
          <a:bodyPr/>
          <a:lstStyle>
            <a:lvl1pPr>
              <a:defRPr/>
            </a:lvl1pPr>
          </a:lstStyle>
          <a:p>
            <a:pPr>
              <a:defRPr/>
            </a:pPr>
            <a:fld id="{2362A982-889C-42F4-B3CC-B03103F87DFE}" type="slidenum">
              <a:rPr lang="es-ES"/>
              <a:pPr>
                <a:defRPr/>
              </a:pPr>
              <a:t>‹Nº›</a:t>
            </a:fld>
            <a:endParaRPr lang="es-ES"/>
          </a:p>
        </p:txBody>
      </p:sp>
    </p:spTree>
    <p:extLst>
      <p:ext uri="{BB962C8B-B14F-4D97-AF65-F5344CB8AC3E}">
        <p14:creationId xmlns:p14="http://schemas.microsoft.com/office/powerpoint/2010/main" val="2986108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0"/>
          <p:cNvSpPr>
            <a:spLocks noGrp="1" noChangeArrowheads="1"/>
          </p:cNvSpPr>
          <p:nvPr>
            <p:ph type="dt" sz="half" idx="10"/>
          </p:nvPr>
        </p:nvSpPr>
        <p:spPr>
          <a:ln/>
        </p:spPr>
        <p:txBody>
          <a:bodyPr/>
          <a:lstStyle>
            <a:lvl1pPr>
              <a:defRPr/>
            </a:lvl1pPr>
          </a:lstStyle>
          <a:p>
            <a:pPr>
              <a:defRPr/>
            </a:pPr>
            <a:endParaRPr lang="es-ES"/>
          </a:p>
        </p:txBody>
      </p:sp>
      <p:sp>
        <p:nvSpPr>
          <p:cNvPr id="6" name="Rectangle 41"/>
          <p:cNvSpPr>
            <a:spLocks noGrp="1" noChangeArrowheads="1"/>
          </p:cNvSpPr>
          <p:nvPr>
            <p:ph type="ftr" sz="quarter" idx="11"/>
          </p:nvPr>
        </p:nvSpPr>
        <p:spPr>
          <a:ln/>
        </p:spPr>
        <p:txBody>
          <a:bodyPr/>
          <a:lstStyle>
            <a:lvl1pPr>
              <a:defRPr/>
            </a:lvl1pPr>
          </a:lstStyle>
          <a:p>
            <a:pPr>
              <a:defRPr/>
            </a:pPr>
            <a:endParaRPr lang="es-ES"/>
          </a:p>
        </p:txBody>
      </p:sp>
      <p:sp>
        <p:nvSpPr>
          <p:cNvPr id="7" name="Rectangle 42"/>
          <p:cNvSpPr>
            <a:spLocks noGrp="1" noChangeArrowheads="1"/>
          </p:cNvSpPr>
          <p:nvPr>
            <p:ph type="sldNum" sz="quarter" idx="12"/>
          </p:nvPr>
        </p:nvSpPr>
        <p:spPr>
          <a:ln/>
        </p:spPr>
        <p:txBody>
          <a:bodyPr/>
          <a:lstStyle>
            <a:lvl1pPr>
              <a:defRPr/>
            </a:lvl1pPr>
          </a:lstStyle>
          <a:p>
            <a:pPr>
              <a:defRPr/>
            </a:pPr>
            <a:fld id="{F36922C4-5C2E-44A6-A7AE-449AE13F4272}" type="slidenum">
              <a:rPr lang="es-ES"/>
              <a:pPr>
                <a:defRPr/>
              </a:pPr>
              <a:t>‹Nº›</a:t>
            </a:fld>
            <a:endParaRPr lang="es-ES"/>
          </a:p>
        </p:txBody>
      </p:sp>
    </p:spTree>
    <p:extLst>
      <p:ext uri="{BB962C8B-B14F-4D97-AF65-F5344CB8AC3E}">
        <p14:creationId xmlns:p14="http://schemas.microsoft.com/office/powerpoint/2010/main" val="803615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0"/>
          <p:cNvSpPr>
            <a:spLocks noGrp="1" noChangeArrowheads="1"/>
          </p:cNvSpPr>
          <p:nvPr>
            <p:ph type="dt" sz="half" idx="10"/>
          </p:nvPr>
        </p:nvSpPr>
        <p:spPr>
          <a:ln/>
        </p:spPr>
        <p:txBody>
          <a:bodyPr/>
          <a:lstStyle>
            <a:lvl1pPr>
              <a:defRPr/>
            </a:lvl1pPr>
          </a:lstStyle>
          <a:p>
            <a:pPr>
              <a:defRPr/>
            </a:pPr>
            <a:endParaRPr lang="es-ES"/>
          </a:p>
        </p:txBody>
      </p:sp>
      <p:sp>
        <p:nvSpPr>
          <p:cNvPr id="6" name="Rectangle 41"/>
          <p:cNvSpPr>
            <a:spLocks noGrp="1" noChangeArrowheads="1"/>
          </p:cNvSpPr>
          <p:nvPr>
            <p:ph type="ftr" sz="quarter" idx="11"/>
          </p:nvPr>
        </p:nvSpPr>
        <p:spPr>
          <a:ln/>
        </p:spPr>
        <p:txBody>
          <a:bodyPr/>
          <a:lstStyle>
            <a:lvl1pPr>
              <a:defRPr/>
            </a:lvl1pPr>
          </a:lstStyle>
          <a:p>
            <a:pPr>
              <a:defRPr/>
            </a:pPr>
            <a:endParaRPr lang="es-ES"/>
          </a:p>
        </p:txBody>
      </p:sp>
      <p:sp>
        <p:nvSpPr>
          <p:cNvPr id="7" name="Rectangle 42"/>
          <p:cNvSpPr>
            <a:spLocks noGrp="1" noChangeArrowheads="1"/>
          </p:cNvSpPr>
          <p:nvPr>
            <p:ph type="sldNum" sz="quarter" idx="12"/>
          </p:nvPr>
        </p:nvSpPr>
        <p:spPr>
          <a:ln/>
        </p:spPr>
        <p:txBody>
          <a:bodyPr/>
          <a:lstStyle>
            <a:lvl1pPr>
              <a:defRPr/>
            </a:lvl1pPr>
          </a:lstStyle>
          <a:p>
            <a:pPr>
              <a:defRPr/>
            </a:pPr>
            <a:fld id="{102276B1-3988-4D6D-9130-74EB9EA85C25}" type="slidenum">
              <a:rPr lang="es-ES"/>
              <a:pPr>
                <a:defRPr/>
              </a:pPr>
              <a:t>‹Nº›</a:t>
            </a:fld>
            <a:endParaRPr lang="es-ES"/>
          </a:p>
        </p:txBody>
      </p:sp>
    </p:spTree>
    <p:extLst>
      <p:ext uri="{BB962C8B-B14F-4D97-AF65-F5344CB8AC3E}">
        <p14:creationId xmlns:p14="http://schemas.microsoft.com/office/powerpoint/2010/main" val="1959087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3891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s-ES"/>
            </a:p>
          </p:txBody>
        </p:sp>
        <p:sp>
          <p:nvSpPr>
            <p:cNvPr id="3891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s-ES"/>
            </a:p>
          </p:txBody>
        </p:sp>
        <p:sp>
          <p:nvSpPr>
            <p:cNvPr id="3891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s-ES"/>
            </a:p>
          </p:txBody>
        </p:sp>
        <p:grpSp>
          <p:nvGrpSpPr>
            <p:cNvPr id="1035" name="Group 6"/>
            <p:cNvGrpSpPr>
              <a:grpSpLocks/>
            </p:cNvGrpSpPr>
            <p:nvPr/>
          </p:nvGrpSpPr>
          <p:grpSpPr bwMode="auto">
            <a:xfrm>
              <a:off x="288" y="0"/>
              <a:ext cx="5098" cy="4316"/>
              <a:chOff x="288" y="0"/>
              <a:chExt cx="5098" cy="4316"/>
            </a:xfrm>
          </p:grpSpPr>
          <p:sp>
            <p:nvSpPr>
              <p:cNvPr id="38919"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8920"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8921"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8922"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8923"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8924"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8925"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8926"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8927"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8928"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8929"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8930"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sp>
            <p:nvSpPr>
              <p:cNvPr id="38931"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s-ES"/>
              </a:p>
            </p:txBody>
          </p:sp>
        </p:grpSp>
        <p:sp>
          <p:nvSpPr>
            <p:cNvPr id="38932"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s-ES"/>
            </a:p>
          </p:txBody>
        </p:sp>
        <p:sp>
          <p:nvSpPr>
            <p:cNvPr id="38933"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s-ES"/>
            </a:p>
          </p:txBody>
        </p:sp>
        <p:sp>
          <p:nvSpPr>
            <p:cNvPr id="38934"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s-ES"/>
            </a:p>
          </p:txBody>
        </p:sp>
        <p:sp>
          <p:nvSpPr>
            <p:cNvPr id="1039" name="Freeform 23"/>
            <p:cNvSpPr>
              <a:spLocks/>
            </p:cNvSpPr>
            <p:nvPr/>
          </p:nvSpPr>
          <p:spPr bwMode="hidden">
            <a:xfrm>
              <a:off x="5041" y="0"/>
              <a:ext cx="719" cy="845"/>
            </a:xfrm>
            <a:custGeom>
              <a:avLst/>
              <a:gdLst>
                <a:gd name="T0" fmla="*/ 747 w 717"/>
                <a:gd name="T1" fmla="*/ 845 h 845"/>
                <a:gd name="T2" fmla="*/ 747 w 717"/>
                <a:gd name="T3" fmla="*/ 821 h 845"/>
                <a:gd name="T4" fmla="*/ 604 w 717"/>
                <a:gd name="T5" fmla="*/ 605 h 845"/>
                <a:gd name="T6" fmla="*/ 421 w 717"/>
                <a:gd name="T7" fmla="*/ 396 h 845"/>
                <a:gd name="T8" fmla="*/ 236 w 717"/>
                <a:gd name="T9" fmla="*/ 192 h 845"/>
                <a:gd name="T10" fmla="*/ 17 w 717"/>
                <a:gd name="T11" fmla="*/ 0 h 845"/>
                <a:gd name="T12" fmla="*/ 0 w 717"/>
                <a:gd name="T13" fmla="*/ 0 h 845"/>
                <a:gd name="T14" fmla="*/ 224 w 717"/>
                <a:gd name="T15" fmla="*/ 198 h 845"/>
                <a:gd name="T16" fmla="*/ 415 w 717"/>
                <a:gd name="T17" fmla="*/ 408 h 845"/>
                <a:gd name="T18" fmla="*/ 598 w 717"/>
                <a:gd name="T19" fmla="*/ 623 h 845"/>
                <a:gd name="T20" fmla="*/ 747 w 717"/>
                <a:gd name="T21" fmla="*/ 845 h 845"/>
                <a:gd name="T22" fmla="*/ 747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40" name="Freeform 24"/>
            <p:cNvSpPr>
              <a:spLocks/>
            </p:cNvSpPr>
            <p:nvPr/>
          </p:nvSpPr>
          <p:spPr bwMode="hidden">
            <a:xfrm>
              <a:off x="5352" y="0"/>
              <a:ext cx="408" cy="414"/>
            </a:xfrm>
            <a:custGeom>
              <a:avLst/>
              <a:gdLst>
                <a:gd name="T0" fmla="*/ 422 w 407"/>
                <a:gd name="T1" fmla="*/ 414 h 414"/>
                <a:gd name="T2" fmla="*/ 422 w 407"/>
                <a:gd name="T3" fmla="*/ 396 h 414"/>
                <a:gd name="T4" fmla="*/ 237 w 407"/>
                <a:gd name="T5" fmla="*/ 192 h 414"/>
                <a:gd name="T6" fmla="*/ 12 w 407"/>
                <a:gd name="T7" fmla="*/ 0 h 414"/>
                <a:gd name="T8" fmla="*/ 0 w 407"/>
                <a:gd name="T9" fmla="*/ 0 h 414"/>
                <a:gd name="T10" fmla="*/ 108 w 407"/>
                <a:gd name="T11" fmla="*/ 102 h 414"/>
                <a:gd name="T12" fmla="*/ 231 w 407"/>
                <a:gd name="T13" fmla="*/ 204 h 414"/>
                <a:gd name="T14" fmla="*/ 422 w 407"/>
                <a:gd name="T15" fmla="*/ 414 h 414"/>
                <a:gd name="T16" fmla="*/ 422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38937"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s-ES"/>
            </a:p>
          </p:txBody>
        </p:sp>
        <p:sp>
          <p:nvSpPr>
            <p:cNvPr id="1042" name="Freeform 26"/>
            <p:cNvSpPr>
              <a:spLocks/>
            </p:cNvSpPr>
            <p:nvPr/>
          </p:nvSpPr>
          <p:spPr bwMode="hidden">
            <a:xfrm>
              <a:off x="6" y="0"/>
              <a:ext cx="588" cy="599"/>
            </a:xfrm>
            <a:custGeom>
              <a:avLst/>
              <a:gdLst>
                <a:gd name="T0" fmla="*/ 616 w 586"/>
                <a:gd name="T1" fmla="*/ 0 h 599"/>
                <a:gd name="T2" fmla="*/ 598 w 586"/>
                <a:gd name="T3" fmla="*/ 0 h 599"/>
                <a:gd name="T4" fmla="*/ 422 w 586"/>
                <a:gd name="T5" fmla="*/ 132 h 599"/>
                <a:gd name="T6" fmla="*/ 272 w 586"/>
                <a:gd name="T7" fmla="*/ 270 h 599"/>
                <a:gd name="T8" fmla="*/ 120 w 586"/>
                <a:gd name="T9" fmla="*/ 420 h 599"/>
                <a:gd name="T10" fmla="*/ 0 w 586"/>
                <a:gd name="T11" fmla="*/ 575 h 599"/>
                <a:gd name="T12" fmla="*/ 0 w 586"/>
                <a:gd name="T13" fmla="*/ 599 h 599"/>
                <a:gd name="T14" fmla="*/ 120 w 586"/>
                <a:gd name="T15" fmla="*/ 432 h 599"/>
                <a:gd name="T16" fmla="*/ 272 w 586"/>
                <a:gd name="T17" fmla="*/ 282 h 599"/>
                <a:gd name="T18" fmla="*/ 428 w 586"/>
                <a:gd name="T19" fmla="*/ 138 h 599"/>
                <a:gd name="T20" fmla="*/ 616 w 586"/>
                <a:gd name="T21" fmla="*/ 0 h 599"/>
                <a:gd name="T22" fmla="*/ 616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43" name="Freeform 27"/>
            <p:cNvSpPr>
              <a:spLocks/>
            </p:cNvSpPr>
            <p:nvPr/>
          </p:nvSpPr>
          <p:spPr bwMode="hidden">
            <a:xfrm>
              <a:off x="6" y="0"/>
              <a:ext cx="270" cy="252"/>
            </a:xfrm>
            <a:custGeom>
              <a:avLst/>
              <a:gdLst>
                <a:gd name="T0" fmla="*/ 284 w 269"/>
                <a:gd name="T1" fmla="*/ 0 h 252"/>
                <a:gd name="T2" fmla="*/ 266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84 w 269"/>
                <a:gd name="T15" fmla="*/ 0 h 252"/>
                <a:gd name="T16" fmla="*/ 284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44" name="Line 28"/>
            <p:cNvSpPr>
              <a:spLocks noChangeShapeType="1"/>
            </p:cNvSpPr>
            <p:nvPr/>
          </p:nvSpPr>
          <p:spPr bwMode="hidden">
            <a:xfrm>
              <a:off x="1" y="2749"/>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1045" name="Line 29"/>
            <p:cNvSpPr>
              <a:spLocks noChangeShapeType="1"/>
            </p:cNvSpPr>
            <p:nvPr/>
          </p:nvSpPr>
          <p:spPr bwMode="hidden">
            <a:xfrm>
              <a:off x="1" y="2356"/>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1046" name="Line 30"/>
            <p:cNvSpPr>
              <a:spLocks noChangeShapeType="1"/>
            </p:cNvSpPr>
            <p:nvPr/>
          </p:nvSpPr>
          <p:spPr bwMode="hidden">
            <a:xfrm>
              <a:off x="1" y="3142"/>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s-CO"/>
            </a:p>
          </p:txBody>
        </p:sp>
        <p:grpSp>
          <p:nvGrpSpPr>
            <p:cNvPr id="1047" name="Group 31"/>
            <p:cNvGrpSpPr>
              <a:grpSpLocks/>
            </p:cNvGrpSpPr>
            <p:nvPr/>
          </p:nvGrpSpPr>
          <p:grpSpPr bwMode="auto">
            <a:xfrm>
              <a:off x="1" y="392"/>
              <a:ext cx="5758" cy="1571"/>
              <a:chOff x="1" y="392"/>
              <a:chExt cx="5758" cy="1571"/>
            </a:xfrm>
          </p:grpSpPr>
          <p:sp>
            <p:nvSpPr>
              <p:cNvPr id="1050" name="Line 32"/>
              <p:cNvSpPr>
                <a:spLocks noChangeShapeType="1"/>
              </p:cNvSpPr>
              <p:nvPr userDrawn="1"/>
            </p:nvSpPr>
            <p:spPr bwMode="hidden">
              <a:xfrm>
                <a:off x="1" y="784"/>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1051" name="Line 33"/>
              <p:cNvSpPr>
                <a:spLocks noChangeShapeType="1"/>
              </p:cNvSpPr>
              <p:nvPr userDrawn="1"/>
            </p:nvSpPr>
            <p:spPr bwMode="hidden">
              <a:xfrm>
                <a:off x="1" y="1963"/>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1052" name="Line 34"/>
              <p:cNvSpPr>
                <a:spLocks noChangeShapeType="1"/>
              </p:cNvSpPr>
              <p:nvPr userDrawn="1"/>
            </p:nvSpPr>
            <p:spPr bwMode="hidden">
              <a:xfrm>
                <a:off x="1" y="1570"/>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1053" name="Line 35"/>
              <p:cNvSpPr>
                <a:spLocks noChangeShapeType="1"/>
              </p:cNvSpPr>
              <p:nvPr userDrawn="1"/>
            </p:nvSpPr>
            <p:spPr bwMode="hidden">
              <a:xfrm>
                <a:off x="1" y="1177"/>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1054" name="Line 36"/>
              <p:cNvSpPr>
                <a:spLocks noChangeShapeType="1"/>
              </p:cNvSpPr>
              <p:nvPr userDrawn="1"/>
            </p:nvSpPr>
            <p:spPr bwMode="hidden">
              <a:xfrm>
                <a:off x="1" y="392"/>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s-CO"/>
              </a:p>
            </p:txBody>
          </p:sp>
        </p:grpSp>
        <p:sp>
          <p:nvSpPr>
            <p:cNvPr id="1048" name="Line 37"/>
            <p:cNvSpPr>
              <a:spLocks noChangeShapeType="1"/>
            </p:cNvSpPr>
            <p:nvPr/>
          </p:nvSpPr>
          <p:spPr bwMode="hidden">
            <a:xfrm>
              <a:off x="1" y="3928"/>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1049" name="Line 38"/>
            <p:cNvSpPr>
              <a:spLocks noChangeShapeType="1"/>
            </p:cNvSpPr>
            <p:nvPr/>
          </p:nvSpPr>
          <p:spPr bwMode="hidden">
            <a:xfrm>
              <a:off x="1" y="3535"/>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s-CO"/>
            </a:p>
          </p:txBody>
        </p:sp>
      </p:grpSp>
      <p:sp>
        <p:nvSpPr>
          <p:cNvPr id="38951"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s-ES" smtClean="0"/>
              <a:t>Haga clic para cambiar el estilo de título	</a:t>
            </a:r>
          </a:p>
        </p:txBody>
      </p:sp>
      <p:sp>
        <p:nvSpPr>
          <p:cNvPr id="38952"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es-ES"/>
          </a:p>
        </p:txBody>
      </p:sp>
      <p:sp>
        <p:nvSpPr>
          <p:cNvPr id="38953"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es-ES"/>
          </a:p>
        </p:txBody>
      </p:sp>
      <p:sp>
        <p:nvSpPr>
          <p:cNvPr id="38954"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F780B21A-74E2-45F3-BECD-1768BF8196F6}" type="slidenum">
              <a:rPr lang="es-ES"/>
              <a:pPr>
                <a:defRPr/>
              </a:pPr>
              <a:t>‹Nº›</a:t>
            </a:fld>
            <a:endParaRPr lang="es-ES"/>
          </a:p>
        </p:txBody>
      </p:sp>
      <p:sp>
        <p:nvSpPr>
          <p:cNvPr id="38955"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Tree>
  </p:cSld>
  <p:clrMap bg1="dk2" tx1="lt1" bg2="dk1" tx2="lt2" accent1="accent1" accent2="accent2" accent3="accent3" accent4="accent4" accent5="accent5" accent6="accent6" hlink="hlink" folHlink="folHlink"/>
  <p:sldLayoutIdLst>
    <p:sldLayoutId id="2147483924"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package" Target="../embeddings/Microsoft_Word_Document1.docx"/><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95263" y="2060575"/>
            <a:ext cx="8928100" cy="1871663"/>
          </a:xfrm>
        </p:spPr>
        <p:txBody>
          <a:bodyPr/>
          <a:lstStyle/>
          <a:p>
            <a:pPr eaLnBrk="1" hangingPunct="1">
              <a:defRPr/>
            </a:pPr>
            <a:r>
              <a:rPr lang="es-CO" b="1" dirty="0" smtClean="0">
                <a:effectLst>
                  <a:outerShdw blurRad="38100" dist="38100" dir="2700000" algn="tl">
                    <a:srgbClr val="C0C0C0"/>
                  </a:outerShdw>
                </a:effectLst>
                <a:latin typeface="Times" pitchFamily="18" charset="0"/>
                <a:cs typeface="Times New Roman" pitchFamily="18" charset="0"/>
              </a:rPr>
              <a:t>AUDIRE</a:t>
            </a:r>
            <a:r>
              <a:rPr lang="es-CO" sz="4000" b="1" dirty="0" smtClean="0">
                <a:effectLst>
                  <a:outerShdw blurRad="38100" dist="38100" dir="2700000" algn="tl">
                    <a:srgbClr val="C0C0C0"/>
                  </a:outerShdw>
                </a:effectLst>
                <a:latin typeface="Times" pitchFamily="18" charset="0"/>
                <a:cs typeface="Times New Roman" pitchFamily="18" charset="0"/>
              </a:rPr>
              <a:t/>
            </a:r>
            <a:br>
              <a:rPr lang="es-CO" sz="4000" b="1" dirty="0" smtClean="0">
                <a:effectLst>
                  <a:outerShdw blurRad="38100" dist="38100" dir="2700000" algn="tl">
                    <a:srgbClr val="C0C0C0"/>
                  </a:outerShdw>
                </a:effectLst>
                <a:latin typeface="Times" pitchFamily="18" charset="0"/>
                <a:cs typeface="Times New Roman" pitchFamily="18" charset="0"/>
              </a:rPr>
            </a:br>
            <a:r>
              <a:rPr lang="es-CO" sz="3600" b="1" dirty="0" smtClean="0">
                <a:effectLst>
                  <a:outerShdw blurRad="38100" dist="38100" dir="2700000" algn="tl">
                    <a:srgbClr val="C0C0C0"/>
                  </a:outerShdw>
                </a:effectLst>
                <a:latin typeface="Times" pitchFamily="18" charset="0"/>
                <a:cs typeface="Times New Roman" pitchFamily="18" charset="0"/>
              </a:rPr>
              <a:t/>
            </a:r>
            <a:br>
              <a:rPr lang="es-CO" sz="3600" b="1" dirty="0" smtClean="0">
                <a:effectLst>
                  <a:outerShdw blurRad="38100" dist="38100" dir="2700000" algn="tl">
                    <a:srgbClr val="C0C0C0"/>
                  </a:outerShdw>
                </a:effectLst>
                <a:latin typeface="Times" pitchFamily="18" charset="0"/>
                <a:cs typeface="Times New Roman" pitchFamily="18" charset="0"/>
              </a:rPr>
            </a:br>
            <a:r>
              <a:rPr lang="es-CO" sz="3600" b="1" dirty="0">
                <a:effectLst>
                  <a:outerShdw blurRad="38100" dist="38100" dir="2700000" algn="tl">
                    <a:srgbClr val="C0C0C0"/>
                  </a:outerShdw>
                </a:effectLst>
                <a:latin typeface="Times" pitchFamily="18" charset="0"/>
                <a:cs typeface="Times New Roman" pitchFamily="18" charset="0"/>
              </a:rPr>
              <a:t/>
            </a:r>
            <a:br>
              <a:rPr lang="es-CO" sz="3600" b="1" dirty="0">
                <a:effectLst>
                  <a:outerShdw blurRad="38100" dist="38100" dir="2700000" algn="tl">
                    <a:srgbClr val="C0C0C0"/>
                  </a:outerShdw>
                </a:effectLst>
                <a:latin typeface="Times" pitchFamily="18" charset="0"/>
                <a:cs typeface="Times New Roman" pitchFamily="18" charset="0"/>
              </a:rPr>
            </a:br>
            <a:r>
              <a:rPr lang="es-CO" sz="3600" b="1" dirty="0" smtClean="0">
                <a:effectLst>
                  <a:outerShdw blurRad="38100" dist="38100" dir="2700000" algn="tl">
                    <a:srgbClr val="C0C0C0"/>
                  </a:outerShdw>
                </a:effectLst>
                <a:latin typeface="Times" pitchFamily="18" charset="0"/>
                <a:cs typeface="Times New Roman" pitchFamily="18" charset="0"/>
              </a:rPr>
              <a:t> ASEGURAMIENTO </a:t>
            </a:r>
            <a:br>
              <a:rPr lang="es-CO" sz="3600" b="1" dirty="0" smtClean="0">
                <a:effectLst>
                  <a:outerShdw blurRad="38100" dist="38100" dir="2700000" algn="tl">
                    <a:srgbClr val="C0C0C0"/>
                  </a:outerShdw>
                </a:effectLst>
                <a:latin typeface="Times" pitchFamily="18" charset="0"/>
                <a:cs typeface="Times New Roman" pitchFamily="18" charset="0"/>
              </a:rPr>
            </a:br>
            <a:r>
              <a:rPr lang="es-CO" sz="3600" b="1" dirty="0" smtClean="0">
                <a:effectLst>
                  <a:outerShdw blurRad="38100" dist="38100" dir="2700000" algn="tl">
                    <a:srgbClr val="C0C0C0"/>
                  </a:outerShdw>
                </a:effectLst>
                <a:latin typeface="Times" pitchFamily="18" charset="0"/>
                <a:cs typeface="Times New Roman" pitchFamily="18" charset="0"/>
              </a:rPr>
              <a:t>GUBERNAMENTAL</a:t>
            </a:r>
            <a:endParaRPr lang="es-ES" sz="3600" dirty="0" smtClean="0"/>
          </a:p>
        </p:txBody>
      </p:sp>
      <p:pic>
        <p:nvPicPr>
          <p:cNvPr id="3075"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plit orient="ver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833438" y="-458788"/>
            <a:ext cx="7848600" cy="647701"/>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sz="4000" b="1" dirty="0" smtClean="0">
                <a:effectLst>
                  <a:outerShdw blurRad="38100" dist="38100" dir="2700000" algn="tl">
                    <a:srgbClr val="C0C0C0"/>
                  </a:outerShdw>
                </a:effectLst>
                <a:latin typeface="Times" pitchFamily="18" charset="0"/>
                <a:cs typeface="Times New Roman" pitchFamily="18" charset="0"/>
              </a:rPr>
              <a:t>Problemas que aquejan el Aseguramiento Gubernamental</a:t>
            </a:r>
            <a:r>
              <a:rPr lang="es-CO" sz="4000" b="1" dirty="0">
                <a:effectLst>
                  <a:outerShdw blurRad="38100" dist="38100" dir="2700000" algn="tl">
                    <a:srgbClr val="C0C0C0"/>
                  </a:outerShdw>
                </a:effectLst>
                <a:latin typeface="Times" pitchFamily="18" charset="0"/>
                <a:cs typeface="Times New Roman" pitchFamily="18" charset="0"/>
              </a:rPr>
              <a:t/>
            </a:r>
            <a:br>
              <a:rPr lang="es-CO" sz="4000"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t>
            </a: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12291"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CuadroTexto"/>
          <p:cNvSpPr txBox="1"/>
          <p:nvPr/>
        </p:nvSpPr>
        <p:spPr>
          <a:xfrm>
            <a:off x="468313" y="2060575"/>
            <a:ext cx="8351837" cy="4524375"/>
          </a:xfrm>
          <a:prstGeom prst="rect">
            <a:avLst/>
          </a:prstGeom>
          <a:noFill/>
        </p:spPr>
        <p:txBody>
          <a:bodyPr>
            <a:spAutoFit/>
          </a:bodyPr>
          <a:lstStyle/>
          <a:p>
            <a:pPr marL="285750" indent="-285750" algn="just">
              <a:buFont typeface="Arial" panose="020B0604020202020204" pitchFamily="34" charset="0"/>
              <a:buChar char="•"/>
              <a:defRPr/>
            </a:pPr>
            <a:r>
              <a:rPr lang="es-CO" dirty="0">
                <a:effectLst>
                  <a:outerShdw blurRad="38100" dist="38100" dir="2700000" algn="tl">
                    <a:srgbClr val="000000">
                      <a:alpha val="43137"/>
                    </a:srgbClr>
                  </a:outerShdw>
                </a:effectLst>
              </a:rPr>
              <a:t>Ausencia de normas de auditoría específicas para el Control Fiscal (La Guía de Auditoría establece como fuente las Normas Internacionales de Auditoría – NIAS- que sólo aplican en el control financiero). </a:t>
            </a:r>
          </a:p>
          <a:p>
            <a:pPr marL="285750" indent="-285750" algn="just">
              <a:buFont typeface="Arial" panose="020B0604020202020204" pitchFamily="34" charset="0"/>
              <a:buChar char="•"/>
              <a:defRPr/>
            </a:pPr>
            <a:endParaRPr lang="es-CO" dirty="0">
              <a:effectLst>
                <a:outerShdw blurRad="38100" dist="38100" dir="2700000" algn="tl">
                  <a:srgbClr val="000000">
                    <a:alpha val="43137"/>
                  </a:srgbClr>
                </a:outerShdw>
              </a:effectLst>
            </a:endParaRPr>
          </a:p>
          <a:p>
            <a:pPr marL="285750" indent="-285750" algn="just">
              <a:buFont typeface="Arial" panose="020B0604020202020204" pitchFamily="34" charset="0"/>
              <a:buChar char="•"/>
              <a:defRPr/>
            </a:pPr>
            <a:r>
              <a:rPr lang="es-CO" dirty="0">
                <a:effectLst>
                  <a:outerShdw blurRad="38100" dist="38100" dir="2700000" algn="tl">
                    <a:srgbClr val="000000">
                      <a:alpha val="43137"/>
                    </a:srgbClr>
                  </a:outerShdw>
                </a:effectLst>
              </a:rPr>
              <a:t>Falta de recurso humano en términos de calidad y cantidad</a:t>
            </a:r>
          </a:p>
          <a:p>
            <a:pPr marL="285750" indent="-285750" algn="just">
              <a:buFont typeface="Arial" panose="020B0604020202020204" pitchFamily="34" charset="0"/>
              <a:buChar char="•"/>
              <a:defRPr/>
            </a:pPr>
            <a:endParaRPr lang="es-CO" dirty="0">
              <a:effectLst>
                <a:outerShdw blurRad="38100" dist="38100" dir="2700000" algn="tl">
                  <a:srgbClr val="000000">
                    <a:alpha val="43137"/>
                  </a:srgbClr>
                </a:outerShdw>
              </a:effectLst>
            </a:endParaRPr>
          </a:p>
          <a:p>
            <a:pPr marL="285750" indent="-285750" algn="just">
              <a:buFont typeface="Arial" panose="020B0604020202020204" pitchFamily="34" charset="0"/>
              <a:buChar char="•"/>
              <a:defRPr/>
            </a:pPr>
            <a:r>
              <a:rPr lang="es-CO" dirty="0">
                <a:effectLst>
                  <a:outerShdw blurRad="38100" dist="38100" dir="2700000" algn="tl">
                    <a:srgbClr val="000000">
                      <a:alpha val="43137"/>
                    </a:srgbClr>
                  </a:outerShdw>
                </a:effectLst>
              </a:rPr>
              <a:t>Plan General de Auditoría – PGA-, mal diseñado</a:t>
            </a:r>
          </a:p>
          <a:p>
            <a:pPr marL="285750" indent="-285750" algn="just">
              <a:buFont typeface="Arial" panose="020B0604020202020204" pitchFamily="34" charset="0"/>
              <a:buChar char="•"/>
              <a:defRPr/>
            </a:pPr>
            <a:endParaRPr lang="es-CO" dirty="0">
              <a:effectLst>
                <a:outerShdw blurRad="38100" dist="38100" dir="2700000" algn="tl">
                  <a:srgbClr val="000000">
                    <a:alpha val="43137"/>
                  </a:srgbClr>
                </a:outerShdw>
              </a:effectLst>
            </a:endParaRPr>
          </a:p>
          <a:p>
            <a:pPr marL="285750" indent="-285750" algn="just">
              <a:buFont typeface="Arial" panose="020B0604020202020204" pitchFamily="34" charset="0"/>
              <a:buChar char="•"/>
              <a:defRPr/>
            </a:pPr>
            <a:r>
              <a:rPr lang="es-CO" dirty="0">
                <a:effectLst>
                  <a:outerShdw blurRad="38100" dist="38100" dir="2700000" algn="tl">
                    <a:srgbClr val="000000">
                      <a:alpha val="43137"/>
                    </a:srgbClr>
                  </a:outerShdw>
                </a:effectLst>
              </a:rPr>
              <a:t>Términos legales estrechos </a:t>
            </a:r>
          </a:p>
          <a:p>
            <a:pPr marL="285750" indent="-285750" algn="just">
              <a:buFont typeface="Arial" panose="020B0604020202020204" pitchFamily="34" charset="0"/>
              <a:buChar char="•"/>
              <a:defRPr/>
            </a:pPr>
            <a:endParaRPr lang="es-CO" dirty="0">
              <a:effectLst>
                <a:outerShdw blurRad="38100" dist="38100" dir="2700000" algn="tl">
                  <a:srgbClr val="000000">
                    <a:alpha val="43137"/>
                  </a:srgbClr>
                </a:outerShdw>
              </a:effectLst>
            </a:endParaRPr>
          </a:p>
          <a:p>
            <a:pPr marL="285750" indent="-285750" algn="just">
              <a:buFont typeface="Arial" panose="020B0604020202020204" pitchFamily="34" charset="0"/>
              <a:buChar char="•"/>
              <a:defRPr/>
            </a:pPr>
            <a:r>
              <a:rPr lang="es-CO" dirty="0">
                <a:effectLst>
                  <a:outerShdw blurRad="38100" dist="38100" dir="2700000" algn="tl">
                    <a:srgbClr val="000000">
                      <a:alpha val="43137"/>
                    </a:srgbClr>
                  </a:outerShdw>
                </a:effectLst>
              </a:rPr>
              <a:t>Falta de credibilidad institucional y social </a:t>
            </a:r>
          </a:p>
          <a:p>
            <a:pPr marL="285750" indent="-285750" algn="just">
              <a:buFont typeface="Arial" panose="020B0604020202020204" pitchFamily="34" charset="0"/>
              <a:buChar char="•"/>
              <a:defRPr/>
            </a:pPr>
            <a:endParaRPr lang="es-CO" dirty="0">
              <a:effectLst>
                <a:outerShdw blurRad="38100" dist="38100" dir="2700000" algn="tl">
                  <a:srgbClr val="000000">
                    <a:alpha val="43137"/>
                  </a:srgbClr>
                </a:outerShdw>
              </a:effectLst>
            </a:endParaRPr>
          </a:p>
          <a:p>
            <a:pPr marL="285750" indent="-285750" algn="just">
              <a:buFont typeface="Arial" panose="020B0604020202020204" pitchFamily="34" charset="0"/>
              <a:buChar char="•"/>
              <a:defRPr/>
            </a:pPr>
            <a:r>
              <a:rPr lang="es-CO" dirty="0">
                <a:effectLst>
                  <a:outerShdw blurRad="38100" dist="38100" dir="2700000" algn="tl">
                    <a:srgbClr val="000000">
                      <a:alpha val="43137"/>
                    </a:srgbClr>
                  </a:outerShdw>
                </a:effectLst>
              </a:rPr>
              <a:t>Cobertura</a:t>
            </a:r>
          </a:p>
          <a:p>
            <a:pPr marL="285750" indent="-285750" algn="just">
              <a:buFont typeface="Arial" panose="020B0604020202020204" pitchFamily="34" charset="0"/>
              <a:buChar char="•"/>
              <a:defRPr/>
            </a:pPr>
            <a:endParaRPr lang="es-CO" dirty="0">
              <a:effectLst>
                <a:outerShdw blurRad="38100" dist="38100" dir="2700000" algn="tl">
                  <a:srgbClr val="000000">
                    <a:alpha val="43137"/>
                  </a:srgbClr>
                </a:outerShdw>
              </a:effectLst>
            </a:endParaRPr>
          </a:p>
          <a:p>
            <a:pPr marL="285750" indent="-285750" algn="just">
              <a:buFont typeface="Arial" panose="020B0604020202020204" pitchFamily="34" charset="0"/>
              <a:buChar char="•"/>
              <a:defRPr/>
            </a:pPr>
            <a:r>
              <a:rPr lang="es-CO" dirty="0">
                <a:effectLst>
                  <a:outerShdw blurRad="38100" dist="38100" dir="2700000" algn="tl">
                    <a:srgbClr val="000000">
                      <a:alpha val="43137"/>
                    </a:srgbClr>
                  </a:outerShdw>
                </a:effectLst>
              </a:rPr>
              <a:t>Quejas y denuncias </a:t>
            </a:r>
          </a:p>
        </p:txBody>
      </p:sp>
    </p:spTree>
  </p:cSld>
  <p:clrMapOvr>
    <a:masterClrMapping/>
  </p:clrMapOvr>
  <p:transition>
    <p:split orient="ver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833438" y="-458788"/>
            <a:ext cx="7848600" cy="647701"/>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sz="4000" b="1" dirty="0" smtClean="0">
                <a:effectLst>
                  <a:outerShdw blurRad="38100" dist="38100" dir="2700000" algn="tl">
                    <a:srgbClr val="C0C0C0"/>
                  </a:outerShdw>
                </a:effectLst>
                <a:latin typeface="Times" pitchFamily="18" charset="0"/>
                <a:cs typeface="Times New Roman" pitchFamily="18" charset="0"/>
              </a:rPr>
              <a:t>Problemas que aquejan el Aseguramiento Gubernamental</a:t>
            </a:r>
            <a:r>
              <a:rPr lang="es-CO" sz="4000" b="1" dirty="0">
                <a:effectLst>
                  <a:outerShdw blurRad="38100" dist="38100" dir="2700000" algn="tl">
                    <a:srgbClr val="C0C0C0"/>
                  </a:outerShdw>
                </a:effectLst>
                <a:latin typeface="Times" pitchFamily="18" charset="0"/>
                <a:cs typeface="Times New Roman" pitchFamily="18" charset="0"/>
              </a:rPr>
              <a:t/>
            </a:r>
            <a:br>
              <a:rPr lang="es-CO" sz="4000"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t>
            </a: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13315" name="Picture 3" descr="Tiar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316" name="2 Objeto"/>
          <p:cNvGraphicFramePr>
            <a:graphicFrameLocks noChangeAspect="1"/>
          </p:cNvGraphicFramePr>
          <p:nvPr/>
        </p:nvGraphicFramePr>
        <p:xfrm>
          <a:off x="287338" y="2138363"/>
          <a:ext cx="9207500" cy="4243387"/>
        </p:xfrm>
        <a:graphic>
          <a:graphicData uri="http://schemas.openxmlformats.org/presentationml/2006/ole">
            <mc:AlternateContent xmlns:mc="http://schemas.openxmlformats.org/markup-compatibility/2006">
              <mc:Choice xmlns:v="urn:schemas-microsoft-com:vml" Requires="v">
                <p:oleObj spid="_x0000_s13317" name="Documento" r:id="rId5" imgW="5743346" imgH="2101616" progId="Word.Document.12">
                  <p:embed/>
                </p:oleObj>
              </mc:Choice>
              <mc:Fallback>
                <p:oleObj name="Documento" r:id="rId5" imgW="5743346" imgH="2101616" progId="Word.Document.12">
                  <p:embed/>
                  <p:pic>
                    <p:nvPicPr>
                      <p:cNvPr id="0" name="2 Objet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7338" y="2138363"/>
                        <a:ext cx="9207500" cy="424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plit orient="ver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4338"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a:xfrm>
            <a:off x="539750" y="1844675"/>
            <a:ext cx="8424863" cy="647700"/>
          </a:xfrm>
        </p:spPr>
        <p:txBody>
          <a:bodyPr/>
          <a:lstStyle/>
          <a:p>
            <a:pPr>
              <a:defRPr/>
            </a:pPr>
            <a:r>
              <a:rPr lang="es-CO" sz="4000" b="1" kern="1200" dirty="0">
                <a:effectLst>
                  <a:outerShdw blurRad="38100" dist="38100" dir="2700000" algn="tl">
                    <a:srgbClr val="C0C0C0"/>
                  </a:outerShdw>
                </a:effectLst>
                <a:latin typeface="Times" pitchFamily="18" charset="0"/>
                <a:cs typeface="Times New Roman" pitchFamily="18" charset="0"/>
              </a:rPr>
              <a:t>Aseguramiento Gubernamental </a:t>
            </a:r>
            <a:r>
              <a:rPr lang="es-CO" sz="4000" b="1" kern="1200" dirty="0" smtClean="0">
                <a:effectLst>
                  <a:outerShdw blurRad="38100" dist="38100" dir="2700000" algn="tl">
                    <a:srgbClr val="C0C0C0"/>
                  </a:outerShdw>
                </a:effectLst>
                <a:latin typeface="Times" pitchFamily="18" charset="0"/>
                <a:cs typeface="Times New Roman" pitchFamily="18" charset="0"/>
              </a:rPr>
              <a:t/>
            </a:r>
            <a:br>
              <a:rPr lang="es-CO" sz="4000" b="1" kern="1200" dirty="0" smtClean="0">
                <a:effectLst>
                  <a:outerShdw blurRad="38100" dist="38100" dir="2700000" algn="tl">
                    <a:srgbClr val="C0C0C0"/>
                  </a:outerShdw>
                </a:effectLst>
                <a:latin typeface="Times" pitchFamily="18" charset="0"/>
                <a:cs typeface="Times New Roman" pitchFamily="18" charset="0"/>
              </a:rPr>
            </a:br>
            <a:r>
              <a:rPr lang="es-CO" sz="4000" b="1" kern="1200" dirty="0" smtClean="0">
                <a:effectLst>
                  <a:outerShdw blurRad="38100" dist="38100" dir="2700000" algn="tl">
                    <a:srgbClr val="C0C0C0"/>
                  </a:outerShdw>
                </a:effectLst>
                <a:latin typeface="Times" pitchFamily="18" charset="0"/>
                <a:cs typeface="Times New Roman" pitchFamily="18" charset="0"/>
              </a:rPr>
              <a:t>y </a:t>
            </a:r>
            <a:r>
              <a:rPr lang="es-CO" sz="4000" b="1" kern="1200" dirty="0">
                <a:effectLst>
                  <a:outerShdw blurRad="38100" dist="38100" dir="2700000" algn="tl">
                    <a:srgbClr val="C0C0C0"/>
                  </a:outerShdw>
                </a:effectLst>
                <a:latin typeface="Times" pitchFamily="18" charset="0"/>
                <a:cs typeface="Times New Roman" pitchFamily="18" charset="0"/>
              </a:rPr>
              <a:t>Revisoría </a:t>
            </a:r>
            <a:r>
              <a:rPr lang="es-CO" sz="4000" b="1" kern="1200" dirty="0" smtClean="0">
                <a:effectLst>
                  <a:outerShdw blurRad="38100" dist="38100" dir="2700000" algn="tl">
                    <a:srgbClr val="C0C0C0"/>
                  </a:outerShdw>
                </a:effectLst>
                <a:latin typeface="Times" pitchFamily="18" charset="0"/>
                <a:cs typeface="Times New Roman" pitchFamily="18" charset="0"/>
              </a:rPr>
              <a:t>Fiscal</a:t>
            </a:r>
            <a:br>
              <a:rPr lang="es-CO" sz="4000" b="1" kern="1200" dirty="0" smtClean="0">
                <a:effectLst>
                  <a:outerShdw blurRad="38100" dist="38100" dir="2700000" algn="tl">
                    <a:srgbClr val="C0C0C0"/>
                  </a:outerShdw>
                </a:effectLst>
                <a:latin typeface="Times" pitchFamily="18" charset="0"/>
                <a:cs typeface="Times New Roman" pitchFamily="18" charset="0"/>
              </a:rPr>
            </a:br>
            <a:r>
              <a:rPr lang="es-CO" b="1" kern="1200" dirty="0">
                <a:effectLst>
                  <a:outerShdw blurRad="38100" dist="38100" dir="2700000" algn="tl">
                    <a:srgbClr val="C0C0C0"/>
                  </a:outerShdw>
                </a:effectLst>
                <a:latin typeface="Times" pitchFamily="18" charset="0"/>
                <a:cs typeface="Times New Roman" pitchFamily="18" charset="0"/>
              </a:rPr>
              <a:t/>
            </a:r>
            <a:br>
              <a:rPr lang="es-CO" b="1" kern="1200" dirty="0">
                <a:effectLst>
                  <a:outerShdw blurRad="38100" dist="38100" dir="2700000" algn="tl">
                    <a:srgbClr val="C0C0C0"/>
                  </a:outerShdw>
                </a:effectLst>
                <a:latin typeface="Times" pitchFamily="18" charset="0"/>
                <a:cs typeface="Times New Roman" pitchFamily="18" charset="0"/>
              </a:rPr>
            </a:br>
            <a:endParaRPr lang="es-CO" b="1" kern="1200" dirty="0">
              <a:effectLst>
                <a:outerShdw blurRad="38100" dist="38100" dir="2700000" algn="tl">
                  <a:srgbClr val="C0C0C0"/>
                </a:outerShdw>
              </a:effectLst>
              <a:latin typeface="Times" pitchFamily="18" charset="0"/>
              <a:cs typeface="Times New Roman" pitchFamily="18" charset="0"/>
            </a:endParaRPr>
          </a:p>
        </p:txBody>
      </p:sp>
      <p:sp>
        <p:nvSpPr>
          <p:cNvPr id="14340" name="2 CuadroTexto"/>
          <p:cNvSpPr txBox="1">
            <a:spLocks noChangeArrowheads="1"/>
          </p:cNvSpPr>
          <p:nvPr/>
        </p:nvSpPr>
        <p:spPr bwMode="auto">
          <a:xfrm>
            <a:off x="611188" y="2420938"/>
            <a:ext cx="7561262"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a:t>El Debate</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¿Existe un conflicto de intereses de carácter legal entre los Órganos de Control Fiscal y el Revisor Fiscal cuando simultáneamente y sobre el mismo objeto se presenten dictámenes u opiniones diferentes sobre los estados financieros de una entidad presentados con corte a una misma fecha?</a:t>
            </a:r>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a:p>
            <a:pPr algn="ctr" eaLnBrk="1" hangingPunct="1">
              <a:spcBef>
                <a:spcPct val="0"/>
              </a:spcBef>
              <a:buClrTx/>
              <a:buSzTx/>
              <a:buFontTx/>
              <a:buNone/>
            </a:pPr>
            <a:r>
              <a:rPr lang="es-CO" altLang="es-CO" sz="2800" b="1"/>
              <a:t>¡SI!</a:t>
            </a:r>
          </a:p>
        </p:txBody>
      </p:sp>
    </p:spTree>
  </p:cSld>
  <p:clrMapOvr>
    <a:masterClrMapping/>
  </p:clrMapOvr>
  <p:transition>
    <p:split orient="ver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15363"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051050" y="2708275"/>
            <a:ext cx="5249863" cy="769938"/>
          </a:xfrm>
          <a:prstGeom prst="rect">
            <a:avLst/>
          </a:prstGeom>
        </p:spPr>
        <p:txBody>
          <a:bodyPr wrap="none">
            <a:spAutoFit/>
          </a:bodyPr>
          <a:lstStyle/>
          <a:p>
            <a:pP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Exposición de casos </a:t>
            </a:r>
          </a:p>
        </p:txBody>
      </p:sp>
    </p:spTree>
  </p:cSld>
  <p:clrMapOvr>
    <a:masterClrMapping/>
  </p:clrMapOvr>
  <p:transition>
    <p:split orient="ver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6386"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403475" y="857250"/>
            <a:ext cx="5329238" cy="768350"/>
          </a:xfrm>
          <a:prstGeom prst="rect">
            <a:avLst/>
          </a:prstGeom>
        </p:spPr>
        <p:txBody>
          <a:bodyPr>
            <a:spAutoFit/>
          </a:bodyPr>
          <a:lstStyle/>
          <a:p>
            <a:pPr algn="just">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Gastos Reservados </a:t>
            </a:r>
          </a:p>
        </p:txBody>
      </p:sp>
      <p:sp>
        <p:nvSpPr>
          <p:cNvPr id="34821" name="2 CuadroTexto"/>
          <p:cNvSpPr txBox="1">
            <a:spLocks noChangeArrowheads="1"/>
          </p:cNvSpPr>
          <p:nvPr/>
        </p:nvSpPr>
        <p:spPr bwMode="auto">
          <a:xfrm>
            <a:off x="944563" y="1989138"/>
            <a:ext cx="734536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spcBef>
                <a:spcPct val="0"/>
              </a:spcBef>
              <a:buClrTx/>
              <a:buSzTx/>
              <a:buFontTx/>
              <a:buNone/>
              <a:defRPr/>
            </a:pPr>
            <a:r>
              <a:rPr lang="es-CO" altLang="es-CO" sz="1800" b="1" dirty="0" smtClean="0">
                <a:effectLst>
                  <a:outerShdw blurRad="38100" dist="38100" dir="2700000" algn="tl">
                    <a:srgbClr val="000000">
                      <a:alpha val="43137"/>
                    </a:srgbClr>
                  </a:outerShdw>
                </a:effectLst>
              </a:rPr>
              <a:t>Antecedentes (I)</a:t>
            </a:r>
          </a:p>
          <a:p>
            <a:pPr eaLnBrk="1" hangingPunct="1">
              <a:spcBef>
                <a:spcPct val="0"/>
              </a:spcBef>
              <a:buClrTx/>
              <a:buSzTx/>
              <a:buFontTx/>
              <a:buNone/>
              <a:defRPr/>
            </a:pPr>
            <a:endParaRPr lang="es-CO" altLang="es-CO" sz="1800" dirty="0" smtClean="0"/>
          </a:p>
          <a:p>
            <a:pPr algn="just" eaLnBrk="1" hangingPunct="1">
              <a:spcBef>
                <a:spcPct val="0"/>
              </a:spcBef>
              <a:buClrTx/>
              <a:buSzTx/>
              <a:buFontTx/>
              <a:buNone/>
              <a:defRPr/>
            </a:pPr>
            <a:r>
              <a:rPr lang="es-CO" altLang="es-CO" sz="1800" dirty="0" smtClean="0"/>
              <a:t>La Ley 1097 de 2006, por la cual se regulan los gastos reservados, establece en el Artículo 4º que la vigilancia del control fiscal y el control de resultados en la ejecución de gastos reservados los realizará un grupo auditor que dependa directamente del Despacho del Contralor General de la República. </a:t>
            </a:r>
          </a:p>
        </p:txBody>
      </p:sp>
    </p:spTree>
  </p:cSld>
  <p:clrMapOvr>
    <a:masterClrMapping/>
  </p:clrMapOvr>
  <p:transition>
    <p:split orient="ver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17411"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411413" y="623888"/>
            <a:ext cx="5329237" cy="1446212"/>
          </a:xfrm>
          <a:prstGeom prst="rect">
            <a:avLst/>
          </a:prstGeom>
        </p:spPr>
        <p:txBody>
          <a:bodyPr>
            <a:spAutoFit/>
          </a:bodyPr>
          <a:lstStyle/>
          <a:p>
            <a:pPr algn="just">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Gastos Reservados </a:t>
            </a:r>
          </a:p>
          <a:p>
            <a:pPr algn="just">
              <a:defRPr/>
            </a:pPr>
            <a:endPar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endParaRPr>
          </a:p>
        </p:txBody>
      </p:sp>
      <p:sp>
        <p:nvSpPr>
          <p:cNvPr id="35845" name="2 CuadroTexto"/>
          <p:cNvSpPr txBox="1">
            <a:spLocks noChangeArrowheads="1"/>
          </p:cNvSpPr>
          <p:nvPr/>
        </p:nvSpPr>
        <p:spPr bwMode="auto">
          <a:xfrm>
            <a:off x="971550" y="1916113"/>
            <a:ext cx="7345363" cy="369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spcBef>
                <a:spcPct val="0"/>
              </a:spcBef>
              <a:buClrTx/>
              <a:buSzTx/>
              <a:buFontTx/>
              <a:buNone/>
              <a:defRPr/>
            </a:pPr>
            <a:r>
              <a:rPr lang="es-CO" altLang="es-CO" sz="1800" b="1" dirty="0" smtClean="0">
                <a:effectLst>
                  <a:outerShdw blurRad="38100" dist="38100" dir="2700000" algn="tl">
                    <a:srgbClr val="000000">
                      <a:alpha val="43137"/>
                    </a:srgbClr>
                  </a:outerShdw>
                </a:effectLst>
              </a:rPr>
              <a:t>Antecedentes (II) </a:t>
            </a:r>
          </a:p>
          <a:p>
            <a:pPr eaLnBrk="1" hangingPunct="1">
              <a:spcBef>
                <a:spcPct val="0"/>
              </a:spcBef>
              <a:buClrTx/>
              <a:buSzTx/>
              <a:buFontTx/>
              <a:buNone/>
              <a:defRPr/>
            </a:pPr>
            <a:endParaRPr lang="es-CO" altLang="es-CO" sz="1800" dirty="0" smtClean="0"/>
          </a:p>
          <a:p>
            <a:pPr eaLnBrk="1" hangingPunct="1">
              <a:spcBef>
                <a:spcPct val="0"/>
              </a:spcBef>
              <a:buClrTx/>
              <a:buSzTx/>
              <a:buFontTx/>
              <a:buNone/>
              <a:defRPr/>
            </a:pPr>
            <a:r>
              <a:rPr lang="es-CO" altLang="es-CO" sz="1800" dirty="0" smtClean="0"/>
              <a:t>Resolución Orgánica 5850 DE 2007, establecía:</a:t>
            </a:r>
          </a:p>
          <a:p>
            <a:pPr eaLnBrk="1" hangingPunct="1">
              <a:spcBef>
                <a:spcPct val="0"/>
              </a:spcBef>
              <a:buClrTx/>
              <a:buSzTx/>
              <a:buFontTx/>
              <a:buNone/>
              <a:defRPr/>
            </a:pPr>
            <a:endParaRPr lang="es-CO" altLang="es-CO" sz="1800" dirty="0" smtClean="0"/>
          </a:p>
          <a:p>
            <a:pPr algn="just" eaLnBrk="1" hangingPunct="1">
              <a:spcBef>
                <a:spcPct val="0"/>
              </a:spcBef>
              <a:buClrTx/>
              <a:buSzTx/>
              <a:buFontTx/>
              <a:buNone/>
              <a:defRPr/>
            </a:pPr>
            <a:r>
              <a:rPr lang="es-CO" altLang="es-CO" sz="1800" dirty="0" smtClean="0"/>
              <a:t> </a:t>
            </a:r>
            <a:r>
              <a:rPr lang="es-CO" altLang="es-CO" sz="1800" i="1" dirty="0" smtClean="0"/>
              <a:t>La vigilancia y el control fiscal a la ejecución de gastos reservados estará a cargo de un grupo permanente de auditores designados mediante resolución ordinaria por el Contralor General de la República, de acuerdo con la selección previa de auditores que haya efectuado el Contralor Delegado para la Vigilancia Fiscal del Sector Defensa, Justicia y Seguridad.</a:t>
            </a:r>
          </a:p>
          <a:p>
            <a:pPr eaLnBrk="1" hangingPunct="1">
              <a:spcBef>
                <a:spcPct val="0"/>
              </a:spcBef>
              <a:buClrTx/>
              <a:buSzTx/>
              <a:buFontTx/>
              <a:buNone/>
              <a:defRPr/>
            </a:pPr>
            <a:endParaRPr lang="es-CO" altLang="es-CO" sz="1800" dirty="0" smtClean="0"/>
          </a:p>
          <a:p>
            <a:pPr eaLnBrk="1" hangingPunct="1">
              <a:spcBef>
                <a:spcPct val="0"/>
              </a:spcBef>
              <a:buClrTx/>
              <a:buSzTx/>
              <a:buFontTx/>
              <a:buNone/>
              <a:defRPr/>
            </a:pPr>
            <a:endParaRPr lang="es-CO" altLang="es-CO" sz="1800" dirty="0" smtClean="0"/>
          </a:p>
        </p:txBody>
      </p:sp>
    </p:spTree>
  </p:cSld>
  <p:clrMapOvr>
    <a:masterClrMapping/>
  </p:clrMapOvr>
  <p:transition>
    <p:split orient="ver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18435"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411413" y="1041400"/>
            <a:ext cx="5329237" cy="769938"/>
          </a:xfrm>
          <a:prstGeom prst="rect">
            <a:avLst/>
          </a:prstGeom>
        </p:spPr>
        <p:txBody>
          <a:bodyPr>
            <a:spAutoFit/>
          </a:bodyPr>
          <a:lstStyle/>
          <a:p>
            <a:pPr algn="just">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Gastos Reservados </a:t>
            </a:r>
          </a:p>
        </p:txBody>
      </p:sp>
      <p:sp>
        <p:nvSpPr>
          <p:cNvPr id="18437" name="2 CuadroTexto"/>
          <p:cNvSpPr txBox="1">
            <a:spLocks noChangeArrowheads="1"/>
          </p:cNvSpPr>
          <p:nvPr/>
        </p:nvSpPr>
        <p:spPr bwMode="auto">
          <a:xfrm>
            <a:off x="1116013" y="2349500"/>
            <a:ext cx="7345362"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spcBef>
                <a:spcPct val="0"/>
              </a:spcBef>
              <a:buClrTx/>
              <a:buSzTx/>
              <a:buFontTx/>
              <a:buNone/>
            </a:pPr>
            <a:r>
              <a:rPr lang="es-CO" altLang="es-CO" sz="1800" b="1"/>
              <a:t>Hechos </a:t>
            </a:r>
            <a:r>
              <a:rPr lang="es-CO" altLang="es-CO" sz="1800"/>
              <a:t> </a:t>
            </a:r>
          </a:p>
          <a:p>
            <a:pPr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La Contraloría General de la República expidió la Resolución Orgánica 7253 de Septiembre 9 de 2013 “Por la cual se deroga la Resolución 5850 de 2007 por la cual se adoptó el sistema de control fiscal sobre los gastos reservados”.</a:t>
            </a:r>
          </a:p>
        </p:txBody>
      </p:sp>
    </p:spTree>
  </p:cSld>
  <p:clrMapOvr>
    <a:masterClrMapping/>
  </p:clrMapOvr>
  <p:transition>
    <p:split orient="ver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19459"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382838" y="1041400"/>
            <a:ext cx="5329237" cy="769938"/>
          </a:xfrm>
          <a:prstGeom prst="rect">
            <a:avLst/>
          </a:prstGeom>
        </p:spPr>
        <p:txBody>
          <a:bodyPr>
            <a:spAutoFit/>
          </a:bodyPr>
          <a:lstStyle/>
          <a:p>
            <a:pPr algn="just">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Gastos Reservados </a:t>
            </a:r>
          </a:p>
        </p:txBody>
      </p:sp>
      <p:sp>
        <p:nvSpPr>
          <p:cNvPr id="22533" name="2 CuadroTexto"/>
          <p:cNvSpPr txBox="1">
            <a:spLocks noChangeArrowheads="1"/>
          </p:cNvSpPr>
          <p:nvPr/>
        </p:nvSpPr>
        <p:spPr bwMode="auto">
          <a:xfrm>
            <a:off x="900113" y="1811338"/>
            <a:ext cx="7775575"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spcBef>
                <a:spcPct val="0"/>
              </a:spcBef>
              <a:buClrTx/>
              <a:buSzTx/>
              <a:buFontTx/>
              <a:buNone/>
              <a:defRPr/>
            </a:pPr>
            <a:r>
              <a:rPr lang="es-CO" altLang="es-CO" sz="1800" b="1" dirty="0" smtClean="0"/>
              <a:t>Riesgos</a:t>
            </a:r>
            <a:endParaRPr lang="es-CO" altLang="es-CO" sz="1800" dirty="0" smtClean="0"/>
          </a:p>
          <a:p>
            <a:pPr eaLnBrk="1" hangingPunct="1">
              <a:spcBef>
                <a:spcPct val="0"/>
              </a:spcBef>
              <a:buClrTx/>
              <a:buSzTx/>
              <a:buFontTx/>
              <a:buNone/>
              <a:defRPr/>
            </a:pPr>
            <a:endParaRPr lang="es-CO" altLang="es-CO" sz="1800" dirty="0" smtClean="0"/>
          </a:p>
          <a:p>
            <a:pPr marL="285750" indent="-285750" algn="just" eaLnBrk="1" hangingPunct="1">
              <a:spcBef>
                <a:spcPct val="0"/>
              </a:spcBef>
              <a:buClrTx/>
              <a:buSzTx/>
              <a:buFont typeface="Symbol" panose="05050102010706020507" pitchFamily="18" charset="2"/>
              <a:buChar char=""/>
              <a:defRPr/>
            </a:pPr>
            <a:r>
              <a:rPr lang="es-CO" altLang="es-CO" sz="1800" dirty="0"/>
              <a:t>Violación de la Ley 1097 de 2006</a:t>
            </a:r>
          </a:p>
          <a:p>
            <a:pPr algn="just" eaLnBrk="1" hangingPunct="1">
              <a:spcBef>
                <a:spcPct val="0"/>
              </a:spcBef>
              <a:buClrTx/>
              <a:buSzTx/>
              <a:buFontTx/>
              <a:buNone/>
              <a:defRPr/>
            </a:pPr>
            <a:endParaRPr lang="es-CO" altLang="es-CO" sz="1800" dirty="0" smtClean="0"/>
          </a:p>
          <a:p>
            <a:pPr marL="285750" indent="-285750" algn="just" eaLnBrk="1" hangingPunct="1">
              <a:spcBef>
                <a:spcPct val="0"/>
              </a:spcBef>
              <a:buClrTx/>
              <a:buSzTx/>
              <a:buFont typeface="Symbol" panose="05050102010706020507" pitchFamily="18" charset="2"/>
              <a:buChar char=""/>
              <a:defRPr/>
            </a:pPr>
            <a:r>
              <a:rPr lang="es-CO" altLang="es-CO" sz="1800" dirty="0" smtClean="0"/>
              <a:t>Exposición al riesgo de pérdida de los recursos dispuestos para financiar actividades de inteligencia, contrainteligencia, investigación criminal y protección de testigos e informantes.</a:t>
            </a:r>
          </a:p>
          <a:p>
            <a:pPr marL="285750" indent="-285750" algn="just" eaLnBrk="1" hangingPunct="1">
              <a:spcBef>
                <a:spcPct val="0"/>
              </a:spcBef>
              <a:buClrTx/>
              <a:buSzTx/>
              <a:buFont typeface="Symbol" panose="05050102010706020507" pitchFamily="18" charset="2"/>
              <a:buChar char=""/>
              <a:defRPr/>
            </a:pPr>
            <a:endParaRPr lang="es-CO" altLang="es-CO" sz="1800" dirty="0" smtClean="0"/>
          </a:p>
          <a:p>
            <a:pPr marL="285750" indent="-285750" algn="just" eaLnBrk="1" hangingPunct="1">
              <a:spcBef>
                <a:spcPct val="0"/>
              </a:spcBef>
              <a:buClrTx/>
              <a:buSzTx/>
              <a:buFont typeface="Symbol" panose="05050102010706020507" pitchFamily="18" charset="2"/>
              <a:buChar char=""/>
              <a:defRPr/>
            </a:pPr>
            <a:r>
              <a:rPr lang="es-CO" altLang="es-CO" sz="1800" dirty="0" smtClean="0"/>
              <a:t>Asignación de estos recursos a otras finalidades distintas de las contempladas por la ley. </a:t>
            </a:r>
          </a:p>
          <a:p>
            <a:pPr marL="285750" indent="-285750" algn="just" eaLnBrk="1" hangingPunct="1">
              <a:spcBef>
                <a:spcPct val="0"/>
              </a:spcBef>
              <a:buClrTx/>
              <a:buSzTx/>
              <a:buFont typeface="Symbol" panose="05050102010706020507" pitchFamily="18" charset="2"/>
              <a:buChar char=""/>
              <a:defRPr/>
            </a:pPr>
            <a:endParaRPr lang="es-CO" altLang="es-CO" sz="1800" dirty="0" smtClean="0"/>
          </a:p>
          <a:p>
            <a:pPr marL="285750" indent="-285750" algn="just" eaLnBrk="1" hangingPunct="1">
              <a:spcBef>
                <a:spcPct val="0"/>
              </a:spcBef>
              <a:buClrTx/>
              <a:buSzTx/>
              <a:buFont typeface="Symbol" panose="05050102010706020507" pitchFamily="18" charset="2"/>
              <a:buChar char=""/>
              <a:defRPr/>
            </a:pPr>
            <a:r>
              <a:rPr lang="es-CO" altLang="es-CO" sz="1800" dirty="0" smtClean="0"/>
              <a:t>Desviaciones en su ejecución.</a:t>
            </a:r>
          </a:p>
          <a:p>
            <a:pPr marL="285750" indent="-285750" algn="just" eaLnBrk="1" hangingPunct="1">
              <a:spcBef>
                <a:spcPct val="0"/>
              </a:spcBef>
              <a:buClrTx/>
              <a:buSzTx/>
              <a:buFont typeface="Symbol" panose="05050102010706020507" pitchFamily="18" charset="2"/>
              <a:buChar char=""/>
              <a:defRPr/>
            </a:pPr>
            <a:endParaRPr lang="es-CO" altLang="es-CO" sz="1800" dirty="0" smtClean="0"/>
          </a:p>
          <a:p>
            <a:pPr marL="285750" indent="-285750" algn="just" eaLnBrk="1" hangingPunct="1">
              <a:spcBef>
                <a:spcPct val="0"/>
              </a:spcBef>
              <a:buClrTx/>
              <a:buSzTx/>
              <a:buFont typeface="Symbol" panose="05050102010706020507" pitchFamily="18" charset="2"/>
              <a:buChar char=""/>
              <a:defRPr/>
            </a:pPr>
            <a:r>
              <a:rPr lang="es-CO" altLang="es-CO" sz="1800" dirty="0" smtClean="0"/>
              <a:t>incrementos significativos en su monto sin las debidas explicaciones. </a:t>
            </a:r>
          </a:p>
        </p:txBody>
      </p:sp>
    </p:spTree>
  </p:cSld>
  <p:clrMapOvr>
    <a:masterClrMapping/>
  </p:clrMapOvr>
  <p:transition>
    <p:split orient="vert"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20483"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1476375" y="517525"/>
            <a:ext cx="6840538" cy="1446213"/>
          </a:xfrm>
          <a:prstGeom prst="rect">
            <a:avLst/>
          </a:prstGeom>
        </p:spPr>
        <p:txBody>
          <a:bodyPr>
            <a:spAutoFit/>
          </a:bodyPr>
          <a:lstStyle/>
          <a:p>
            <a:pPr algn="ctr">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Vuelos fantasma </a:t>
            </a:r>
          </a:p>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Armada Nacional</a:t>
            </a:r>
          </a:p>
        </p:txBody>
      </p:sp>
      <p:sp>
        <p:nvSpPr>
          <p:cNvPr id="20485" name="2 CuadroTexto"/>
          <p:cNvSpPr txBox="1">
            <a:spLocks noChangeArrowheads="1"/>
          </p:cNvSpPr>
          <p:nvPr/>
        </p:nvSpPr>
        <p:spPr bwMode="auto">
          <a:xfrm>
            <a:off x="287338" y="2060575"/>
            <a:ext cx="838835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Antecedentes </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La Armada Nacional suscribió con la firma AER-CARIBE S.A, el contrato número N°022-ARC¬DIABA-2011,  cuyo objeto es: “Prestar el servicio de transporte aéreo a todo costo mediante vuelos chárter para el personal y equipo militar de infantería de marina de conformidad con los requisitos y necesidades del comando de infantería de marina en todas las rutas nacionales que se requieran.” El contrato se firmó el 17 de junio de 2011 por un valor de hasta $2.329.000.000.oo, con plazo de ejecución hasta el 30 de abril de 2012 y cuatro (4) meses más. </a:t>
            </a:r>
          </a:p>
          <a:p>
            <a:pPr eaLnBrk="1" hangingPunct="1">
              <a:spcBef>
                <a:spcPct val="0"/>
              </a:spcBef>
              <a:buClrTx/>
              <a:buSzTx/>
              <a:buFontTx/>
              <a:buNone/>
            </a:pPr>
            <a:endParaRPr lang="es-CO" altLang="es-CO" sz="1800"/>
          </a:p>
        </p:txBody>
      </p:sp>
    </p:spTree>
  </p:cSld>
  <p:clrMapOvr>
    <a:masterClrMapping/>
  </p:clrMapOvr>
  <p:transition>
    <p:split orient="vert"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21507"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1835150" y="517525"/>
            <a:ext cx="6481763" cy="1447800"/>
          </a:xfrm>
          <a:prstGeom prst="rect">
            <a:avLst/>
          </a:prstGeom>
        </p:spPr>
        <p:txBody>
          <a:bodyPr>
            <a:spAutoFit/>
          </a:bodyPr>
          <a:lstStyle/>
          <a:p>
            <a:pPr algn="ctr">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Vuelos fantasmas </a:t>
            </a:r>
          </a:p>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Armada Nacional</a:t>
            </a:r>
          </a:p>
        </p:txBody>
      </p:sp>
      <p:sp>
        <p:nvSpPr>
          <p:cNvPr id="21509" name="2 CuadroTexto"/>
          <p:cNvSpPr txBox="1">
            <a:spLocks noChangeArrowheads="1"/>
          </p:cNvSpPr>
          <p:nvPr/>
        </p:nvSpPr>
        <p:spPr bwMode="auto">
          <a:xfrm>
            <a:off x="611188" y="2205038"/>
            <a:ext cx="799306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Hechos</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La Contraloría General de la República aboca conocimiento de una denuncia relacionada con los pagos efectuados por la Armada por vuelos chárter contratados  con la empresa AER-CARIBE “Aerolíneas del Caribe S.A”, vuelos que  presuntamente fueron pagados a satisfacción pero que, según la denuncia, no se realizaron. </a:t>
            </a:r>
          </a:p>
        </p:txBody>
      </p:sp>
    </p:spTree>
  </p:cSld>
  <p:clrMapOvr>
    <a:masterClrMapping/>
  </p:clrMapOvr>
  <p:transition>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900113" y="2565400"/>
            <a:ext cx="7343775" cy="1871663"/>
          </a:xfrm>
        </p:spPr>
        <p:txBody>
          <a:bodyPr/>
          <a:lstStyle/>
          <a:p>
            <a:pPr eaLnBrk="1" hangingPunct="1">
              <a:spcBef>
                <a:spcPts val="0"/>
              </a:spcBef>
              <a:spcAft>
                <a:spcPts val="600"/>
              </a:spcAft>
              <a:defRPr/>
            </a:pPr>
            <a:r>
              <a:rPr lang="es-CO" sz="3600" dirty="0" smtClean="0"/>
              <a:t/>
            </a:r>
            <a:br>
              <a:rPr lang="es-CO" sz="3600" dirty="0" smtClean="0"/>
            </a:br>
            <a:r>
              <a:rPr lang="es-CO" sz="3200" dirty="0" smtClean="0"/>
              <a:t>“¿</a:t>
            </a:r>
            <a:r>
              <a:rPr lang="es-CO" sz="3200" b="1" i="1" dirty="0"/>
              <a:t>Por qué ocultar ciertas verdades, hoy que son del dominio de la historia y pueden ser una enseñanza para el presente y para el porvenir</a:t>
            </a:r>
            <a:r>
              <a:rPr lang="es-CO" sz="3200" b="1" i="1" dirty="0" smtClean="0"/>
              <a:t>?” </a:t>
            </a:r>
            <a:r>
              <a:rPr lang="es-CO" sz="3200" b="1" i="1" dirty="0"/>
              <a:t/>
            </a:r>
            <a:br>
              <a:rPr lang="es-CO" sz="3200" b="1" i="1" dirty="0"/>
            </a:br>
            <a:r>
              <a:rPr lang="es-CO" sz="2800" b="1" i="1" dirty="0" smtClean="0"/>
              <a:t/>
            </a:r>
            <a:br>
              <a:rPr lang="es-CO" sz="2800" b="1" i="1" dirty="0" smtClean="0"/>
            </a:br>
            <a:r>
              <a:rPr lang="es-CO" sz="2800" b="1" dirty="0"/>
              <a:t/>
            </a:r>
            <a:br>
              <a:rPr lang="es-CO" sz="2800" b="1" dirty="0"/>
            </a:br>
            <a:r>
              <a:rPr lang="es-CO" sz="3200" b="1" dirty="0"/>
              <a:t>Errico </a:t>
            </a:r>
            <a:r>
              <a:rPr lang="es-CO" sz="3200" b="1" dirty="0" smtClean="0"/>
              <a:t>Malatesta</a:t>
            </a:r>
            <a:r>
              <a:rPr lang="es-CO" sz="2800" b="1" dirty="0" smtClean="0"/>
              <a:t/>
            </a:r>
            <a:br>
              <a:rPr lang="es-CO" sz="2800" b="1" dirty="0" smtClean="0"/>
            </a:br>
            <a:r>
              <a:rPr lang="es-CO" sz="2800" b="1" dirty="0" smtClean="0"/>
              <a:t>(</a:t>
            </a:r>
            <a:r>
              <a:rPr lang="es-CO" sz="2800" dirty="0" smtClean="0">
                <a:effectLst/>
              </a:rPr>
              <a:t>Anarquista italiano 1853-1932</a:t>
            </a:r>
            <a:r>
              <a:rPr lang="es-CO" sz="2800" b="1" dirty="0" smtClean="0"/>
              <a:t>)</a:t>
            </a:r>
            <a:r>
              <a:rPr lang="es-CO" sz="2800" b="1" dirty="0"/>
              <a:t/>
            </a:r>
            <a:br>
              <a:rPr lang="es-CO" sz="2800" b="1" dirty="0"/>
            </a:br>
            <a:endParaRPr lang="es-ES" sz="2800" b="1" dirty="0" smtClean="0"/>
          </a:p>
        </p:txBody>
      </p:sp>
      <p:pic>
        <p:nvPicPr>
          <p:cNvPr id="4099"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plit orient="vert"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22531"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1835150" y="517525"/>
            <a:ext cx="6481763" cy="1447800"/>
          </a:xfrm>
          <a:prstGeom prst="rect">
            <a:avLst/>
          </a:prstGeom>
        </p:spPr>
        <p:txBody>
          <a:bodyPr>
            <a:spAutoFit/>
          </a:bodyPr>
          <a:lstStyle/>
          <a:p>
            <a:pPr algn="ctr">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Vuelos fantasmas </a:t>
            </a:r>
          </a:p>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Armada Nacional</a:t>
            </a:r>
          </a:p>
        </p:txBody>
      </p:sp>
      <p:sp>
        <p:nvSpPr>
          <p:cNvPr id="22533" name="2 CuadroTexto"/>
          <p:cNvSpPr txBox="1">
            <a:spLocks noChangeArrowheads="1"/>
          </p:cNvSpPr>
          <p:nvPr/>
        </p:nvSpPr>
        <p:spPr bwMode="auto">
          <a:xfrm>
            <a:off x="755650" y="2205038"/>
            <a:ext cx="7704138"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Hechos (II)</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 El número de vuelos facturados es de sesenta y cuatro (64) por valor de $2.663´000.000, de los cuales solo figuran registrados en el sistema ALLPISTA dieciocho (18) vuelos realizados por valor de $622´550.000.</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La mayoría de las facturas no registran los números de vuelo realizados, ni se encuentran suscritas por el supervisor del contrato.</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No se evidencian soportes de pago (facturas, solicitud de vuelos y actas de recepción), matrícula de los aviones que prestaron los servicios ni el personal que se desplazó en estos vuelos. </a:t>
            </a:r>
          </a:p>
        </p:txBody>
      </p:sp>
    </p:spTree>
  </p:cSld>
  <p:clrMapOvr>
    <a:masterClrMapping/>
  </p:clrMapOvr>
  <p:transition>
    <p:split orient="vert"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23555"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1835150" y="517525"/>
            <a:ext cx="6481763" cy="1446213"/>
          </a:xfrm>
          <a:prstGeom prst="rect">
            <a:avLst/>
          </a:prstGeom>
        </p:spPr>
        <p:txBody>
          <a:bodyPr>
            <a:spAutoFit/>
          </a:bodyPr>
          <a:lstStyle/>
          <a:p>
            <a:pPr algn="ctr">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Vuelos fantasmas </a:t>
            </a:r>
          </a:p>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Armada Nacional</a:t>
            </a:r>
          </a:p>
        </p:txBody>
      </p:sp>
      <p:sp>
        <p:nvSpPr>
          <p:cNvPr id="23557" name="2 CuadroTexto"/>
          <p:cNvSpPr txBox="1">
            <a:spLocks noChangeArrowheads="1"/>
          </p:cNvSpPr>
          <p:nvPr/>
        </p:nvSpPr>
        <p:spPr bwMode="auto">
          <a:xfrm>
            <a:off x="107950" y="2636838"/>
            <a:ext cx="88566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p:txBody>
      </p:sp>
      <p:graphicFrame>
        <p:nvGraphicFramePr>
          <p:cNvPr id="4" name="3 Tabla"/>
          <p:cNvGraphicFramePr>
            <a:graphicFrameLocks noGrp="1"/>
          </p:cNvGraphicFramePr>
          <p:nvPr/>
        </p:nvGraphicFramePr>
        <p:xfrm>
          <a:off x="1403350" y="2219325"/>
          <a:ext cx="6769100" cy="4449763"/>
        </p:xfrm>
        <a:graphic>
          <a:graphicData uri="http://schemas.openxmlformats.org/drawingml/2006/table">
            <a:tbl>
              <a:tblPr firstRow="1" firstCol="1" bandRow="1">
                <a:tableStyleId>{5C22544A-7EE6-4342-B048-85BDC9FD1C3A}</a:tableStyleId>
              </a:tblPr>
              <a:tblGrid>
                <a:gridCol w="642138"/>
                <a:gridCol w="1468289"/>
                <a:gridCol w="1875652"/>
                <a:gridCol w="1234783"/>
                <a:gridCol w="1548239"/>
              </a:tblGrid>
              <a:tr h="386936">
                <a:tc>
                  <a:txBody>
                    <a:bodyPr/>
                    <a:lstStyle/>
                    <a:p>
                      <a:pPr algn="ctr"/>
                      <a:r>
                        <a:rPr lang="es-ES" sz="900" dirty="0">
                          <a:effectLst/>
                        </a:rPr>
                        <a:t>No. </a:t>
                      </a:r>
                      <a:endParaRPr lang="es-CO" sz="1200" dirty="0">
                        <a:effectLst/>
                        <a:latin typeface="Arial"/>
                        <a:ea typeface="Times New Roman"/>
                        <a:cs typeface="Times New Roman"/>
                      </a:endParaRPr>
                    </a:p>
                  </a:txBody>
                  <a:tcPr marL="68584" marR="68584" marT="0" marB="0"/>
                </a:tc>
                <a:tc>
                  <a:txBody>
                    <a:bodyPr/>
                    <a:lstStyle/>
                    <a:p>
                      <a:pPr algn="ctr"/>
                      <a:r>
                        <a:rPr lang="es-ES" sz="900">
                          <a:effectLst/>
                        </a:rPr>
                        <a:t>Factura de Venta AER Caribe</a:t>
                      </a:r>
                      <a:endParaRPr lang="es-CO" sz="1200">
                        <a:effectLst/>
                        <a:latin typeface="Arial"/>
                        <a:ea typeface="Times New Roman"/>
                        <a:cs typeface="Times New Roman"/>
                      </a:endParaRPr>
                    </a:p>
                  </a:txBody>
                  <a:tcPr marL="68584" marR="68584" marT="0" marB="0"/>
                </a:tc>
                <a:tc>
                  <a:txBody>
                    <a:bodyPr/>
                    <a:lstStyle/>
                    <a:p>
                      <a:pPr algn="ctr"/>
                      <a:r>
                        <a:rPr lang="es-ES" sz="900">
                          <a:effectLst/>
                        </a:rPr>
                        <a:t>TOTAL VALOR</a:t>
                      </a:r>
                      <a:endParaRPr lang="es-CO" sz="1200">
                        <a:effectLst/>
                      </a:endParaRPr>
                    </a:p>
                    <a:p>
                      <a:pPr algn="ctr"/>
                      <a:r>
                        <a:rPr lang="es-ES" sz="900">
                          <a:effectLst/>
                        </a:rPr>
                        <a:t>FACTURA</a:t>
                      </a:r>
                      <a:endParaRPr lang="es-CO" sz="1200">
                        <a:effectLst/>
                        <a:latin typeface="Arial"/>
                        <a:ea typeface="Times New Roman"/>
                        <a:cs typeface="Times New Roman"/>
                      </a:endParaRPr>
                    </a:p>
                  </a:txBody>
                  <a:tcPr marL="68584" marR="68584" marT="0" marB="0"/>
                </a:tc>
                <a:tc>
                  <a:txBody>
                    <a:bodyPr/>
                    <a:lstStyle/>
                    <a:p>
                      <a:pPr algn="ctr"/>
                      <a:r>
                        <a:rPr lang="en-US" sz="900">
                          <a:effectLst/>
                        </a:rPr>
                        <a:t>No. de VUELOS</a:t>
                      </a:r>
                      <a:endParaRPr lang="es-CO" sz="1200">
                        <a:effectLst/>
                        <a:latin typeface="Arial"/>
                        <a:ea typeface="Times New Roman"/>
                        <a:cs typeface="Times New Roman"/>
                      </a:endParaRPr>
                    </a:p>
                  </a:txBody>
                  <a:tcPr marL="68584" marR="68584" marT="0" marB="0"/>
                </a:tc>
                <a:tc>
                  <a:txBody>
                    <a:bodyPr/>
                    <a:lstStyle/>
                    <a:p>
                      <a:pPr algn="ctr"/>
                      <a:r>
                        <a:rPr lang="en-US" sz="900">
                          <a:effectLst/>
                        </a:rPr>
                        <a:t>Registro  ALLPISTA</a:t>
                      </a:r>
                      <a:endParaRPr lang="es-CO" sz="1200">
                        <a:effectLst/>
                        <a:latin typeface="Arial"/>
                        <a:ea typeface="Times New Roman"/>
                        <a:cs typeface="Times New Roman"/>
                      </a:endParaRPr>
                    </a:p>
                  </a:txBody>
                  <a:tcPr marL="68584" marR="68584" marT="0" marB="0"/>
                </a:tc>
              </a:tr>
              <a:tr h="193468">
                <a:tc>
                  <a:txBody>
                    <a:bodyPr/>
                    <a:lstStyle/>
                    <a:p>
                      <a:pPr algn="ctr"/>
                      <a:r>
                        <a:rPr lang="es-ES" sz="900">
                          <a:effectLst/>
                        </a:rPr>
                        <a:t>1</a:t>
                      </a:r>
                      <a:endParaRPr lang="es-CO" sz="1200">
                        <a:effectLst/>
                        <a:latin typeface="Arial"/>
                        <a:ea typeface="Times New Roman"/>
                        <a:cs typeface="Times New Roman"/>
                      </a:endParaRPr>
                    </a:p>
                  </a:txBody>
                  <a:tcPr marL="68584" marR="68584" marT="0" marB="0"/>
                </a:tc>
                <a:tc>
                  <a:txBody>
                    <a:bodyPr/>
                    <a:lstStyle/>
                    <a:p>
                      <a:pPr algn="just"/>
                      <a:r>
                        <a:rPr lang="es-ES" sz="900">
                          <a:effectLst/>
                        </a:rPr>
                        <a:t>AC-0973</a:t>
                      </a:r>
                      <a:endParaRPr lang="es-CO" sz="1200">
                        <a:effectLst/>
                        <a:latin typeface="Arial"/>
                        <a:ea typeface="Times New Roman"/>
                        <a:cs typeface="Times New Roman"/>
                      </a:endParaRPr>
                    </a:p>
                  </a:txBody>
                  <a:tcPr marL="68584" marR="68584" marT="0" marB="0"/>
                </a:tc>
                <a:tc>
                  <a:txBody>
                    <a:bodyPr/>
                    <a:lstStyle/>
                    <a:p>
                      <a:pPr algn="r"/>
                      <a:r>
                        <a:rPr lang="en-US" sz="900">
                          <a:effectLst/>
                        </a:rPr>
                        <a:t>159´000.000</a:t>
                      </a:r>
                      <a:endParaRPr lang="es-CO" sz="1200">
                        <a:effectLst/>
                        <a:latin typeface="Arial"/>
                        <a:ea typeface="Times New Roman"/>
                        <a:cs typeface="Times New Roman"/>
                      </a:endParaRPr>
                    </a:p>
                  </a:txBody>
                  <a:tcPr marL="68584" marR="68584" marT="0" marB="0"/>
                </a:tc>
                <a:tc>
                  <a:txBody>
                    <a:bodyPr/>
                    <a:lstStyle/>
                    <a:p>
                      <a:pPr algn="ctr"/>
                      <a:r>
                        <a:rPr lang="en-US" sz="900">
                          <a:effectLst/>
                        </a:rPr>
                        <a:t>4</a:t>
                      </a:r>
                      <a:endParaRPr lang="es-CO" sz="1200">
                        <a:effectLst/>
                        <a:latin typeface="Arial"/>
                        <a:ea typeface="Times New Roman"/>
                        <a:cs typeface="Times New Roman"/>
                      </a:endParaRPr>
                    </a:p>
                  </a:txBody>
                  <a:tcPr marL="68584" marR="68584" marT="0" marB="0"/>
                </a:tc>
                <a:tc>
                  <a:txBody>
                    <a:bodyPr/>
                    <a:lstStyle/>
                    <a:p>
                      <a:pPr algn="ctr"/>
                      <a:r>
                        <a:rPr lang="en-U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n-US" sz="900">
                          <a:effectLst/>
                        </a:rPr>
                        <a:t>2</a:t>
                      </a:r>
                      <a:endParaRPr lang="es-CO" sz="1200">
                        <a:effectLst/>
                        <a:latin typeface="Arial"/>
                        <a:ea typeface="Times New Roman"/>
                        <a:cs typeface="Times New Roman"/>
                      </a:endParaRPr>
                    </a:p>
                  </a:txBody>
                  <a:tcPr marL="68584" marR="68584" marT="0" marB="0"/>
                </a:tc>
                <a:tc>
                  <a:txBody>
                    <a:bodyPr/>
                    <a:lstStyle/>
                    <a:p>
                      <a:pPr algn="just"/>
                      <a:r>
                        <a:rPr lang="en-US" sz="900">
                          <a:effectLst/>
                        </a:rPr>
                        <a:t>AC-0974</a:t>
                      </a:r>
                      <a:endParaRPr lang="es-CO" sz="1200">
                        <a:effectLst/>
                        <a:latin typeface="Arial"/>
                        <a:ea typeface="Times New Roman"/>
                        <a:cs typeface="Times New Roman"/>
                      </a:endParaRPr>
                    </a:p>
                  </a:txBody>
                  <a:tcPr marL="68584" marR="68584" marT="0" marB="0"/>
                </a:tc>
                <a:tc>
                  <a:txBody>
                    <a:bodyPr/>
                    <a:lstStyle/>
                    <a:p>
                      <a:pPr algn="r"/>
                      <a:r>
                        <a:rPr lang="en-US" sz="900">
                          <a:effectLst/>
                        </a:rPr>
                        <a:t>269´900.000</a:t>
                      </a:r>
                      <a:endParaRPr lang="es-CO" sz="1200">
                        <a:effectLst/>
                        <a:latin typeface="Arial"/>
                        <a:ea typeface="Times New Roman"/>
                        <a:cs typeface="Times New Roman"/>
                      </a:endParaRPr>
                    </a:p>
                  </a:txBody>
                  <a:tcPr marL="68584" marR="68584" marT="0" marB="0"/>
                </a:tc>
                <a:tc>
                  <a:txBody>
                    <a:bodyPr/>
                    <a:lstStyle/>
                    <a:p>
                      <a:pPr algn="ctr"/>
                      <a:r>
                        <a:rPr lang="en-US" sz="900">
                          <a:effectLst/>
                        </a:rPr>
                        <a:t>9</a:t>
                      </a:r>
                      <a:endParaRPr lang="es-CO" sz="1200">
                        <a:effectLst/>
                        <a:latin typeface="Arial"/>
                        <a:ea typeface="Times New Roman"/>
                        <a:cs typeface="Times New Roman"/>
                      </a:endParaRPr>
                    </a:p>
                  </a:txBody>
                  <a:tcPr marL="68584" marR="68584" marT="0" marB="0"/>
                </a:tc>
                <a:tc>
                  <a:txBody>
                    <a:bodyPr/>
                    <a:lstStyle/>
                    <a:p>
                      <a:pPr algn="ctr"/>
                      <a:r>
                        <a:rPr lang="en-U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n-US" sz="900">
                          <a:effectLst/>
                        </a:rPr>
                        <a:t>3</a:t>
                      </a:r>
                      <a:endParaRPr lang="es-CO" sz="1200">
                        <a:effectLst/>
                        <a:latin typeface="Arial"/>
                        <a:ea typeface="Times New Roman"/>
                        <a:cs typeface="Times New Roman"/>
                      </a:endParaRPr>
                    </a:p>
                  </a:txBody>
                  <a:tcPr marL="68584" marR="68584" marT="0" marB="0"/>
                </a:tc>
                <a:tc>
                  <a:txBody>
                    <a:bodyPr/>
                    <a:lstStyle/>
                    <a:p>
                      <a:pPr algn="just"/>
                      <a:r>
                        <a:rPr lang="en-US" sz="900">
                          <a:effectLst/>
                        </a:rPr>
                        <a:t>AC-0975</a:t>
                      </a:r>
                      <a:endParaRPr lang="es-CO" sz="1200">
                        <a:effectLst/>
                        <a:latin typeface="Arial"/>
                        <a:ea typeface="Times New Roman"/>
                        <a:cs typeface="Times New Roman"/>
                      </a:endParaRPr>
                    </a:p>
                  </a:txBody>
                  <a:tcPr marL="68584" marR="68584" marT="0" marB="0"/>
                </a:tc>
                <a:tc>
                  <a:txBody>
                    <a:bodyPr/>
                    <a:lstStyle/>
                    <a:p>
                      <a:pPr algn="r"/>
                      <a:r>
                        <a:rPr lang="en-US" sz="900">
                          <a:effectLst/>
                        </a:rPr>
                        <a:t>178´500.000</a:t>
                      </a:r>
                      <a:endParaRPr lang="es-CO" sz="1200">
                        <a:effectLst/>
                        <a:latin typeface="Arial"/>
                        <a:ea typeface="Times New Roman"/>
                        <a:cs typeface="Times New Roman"/>
                      </a:endParaRPr>
                    </a:p>
                  </a:txBody>
                  <a:tcPr marL="68584" marR="68584" marT="0" marB="0"/>
                </a:tc>
                <a:tc>
                  <a:txBody>
                    <a:bodyPr/>
                    <a:lstStyle/>
                    <a:p>
                      <a:pPr algn="ctr"/>
                      <a:r>
                        <a:rPr lang="en-US" sz="900">
                          <a:effectLst/>
                        </a:rPr>
                        <a:t>6</a:t>
                      </a:r>
                      <a:endParaRPr lang="es-CO" sz="1200">
                        <a:effectLst/>
                        <a:latin typeface="Arial"/>
                        <a:ea typeface="Times New Roman"/>
                        <a:cs typeface="Times New Roman"/>
                      </a:endParaRPr>
                    </a:p>
                  </a:txBody>
                  <a:tcPr marL="68584" marR="68584" marT="0" marB="0"/>
                </a:tc>
                <a:tc>
                  <a:txBody>
                    <a:bodyPr/>
                    <a:lstStyle/>
                    <a:p>
                      <a:pPr algn="ctr"/>
                      <a:r>
                        <a:rPr lang="en-U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n-US" sz="900">
                          <a:effectLst/>
                        </a:rPr>
                        <a:t>4</a:t>
                      </a:r>
                      <a:endParaRPr lang="es-CO" sz="1200">
                        <a:effectLst/>
                        <a:latin typeface="Arial"/>
                        <a:ea typeface="Times New Roman"/>
                        <a:cs typeface="Times New Roman"/>
                      </a:endParaRPr>
                    </a:p>
                  </a:txBody>
                  <a:tcPr marL="68584" marR="68584" marT="0" marB="0"/>
                </a:tc>
                <a:tc>
                  <a:txBody>
                    <a:bodyPr/>
                    <a:lstStyle/>
                    <a:p>
                      <a:pPr algn="just"/>
                      <a:r>
                        <a:rPr lang="en-US" sz="900">
                          <a:effectLst/>
                        </a:rPr>
                        <a:t>AC-0976</a:t>
                      </a:r>
                      <a:endParaRPr lang="es-CO" sz="1200">
                        <a:effectLst/>
                        <a:latin typeface="Arial"/>
                        <a:ea typeface="Times New Roman"/>
                        <a:cs typeface="Times New Roman"/>
                      </a:endParaRPr>
                    </a:p>
                  </a:txBody>
                  <a:tcPr marL="68584" marR="68584" marT="0" marB="0"/>
                </a:tc>
                <a:tc>
                  <a:txBody>
                    <a:bodyPr/>
                    <a:lstStyle/>
                    <a:p>
                      <a:pPr algn="r"/>
                      <a:r>
                        <a:rPr lang="es-ES" sz="900">
                          <a:effectLst/>
                        </a:rPr>
                        <a:t>46´500.000</a:t>
                      </a:r>
                      <a:endParaRPr lang="es-CO" sz="1200">
                        <a:effectLst/>
                        <a:latin typeface="Arial"/>
                        <a:ea typeface="Times New Roman"/>
                        <a:cs typeface="Times New Roman"/>
                      </a:endParaRPr>
                    </a:p>
                  </a:txBody>
                  <a:tcPr marL="68584" marR="68584" marT="0" marB="0"/>
                </a:tc>
                <a:tc>
                  <a:txBody>
                    <a:bodyPr/>
                    <a:lstStyle/>
                    <a:p>
                      <a:pPr algn="ctr"/>
                      <a:r>
                        <a:rPr lang="es-ES" sz="900">
                          <a:effectLst/>
                        </a:rPr>
                        <a:t>1</a:t>
                      </a:r>
                      <a:endParaRPr lang="es-CO" sz="1200">
                        <a:effectLst/>
                        <a:latin typeface="Arial"/>
                        <a:ea typeface="Times New Roman"/>
                        <a:cs typeface="Times New Roman"/>
                      </a:endParaRPr>
                    </a:p>
                  </a:txBody>
                  <a:tcPr marL="68584" marR="68584" marT="0" marB="0"/>
                </a:tc>
                <a:tc>
                  <a:txBody>
                    <a:bodyPr/>
                    <a:lstStyle/>
                    <a:p>
                      <a:pPr algn="ctr"/>
                      <a:r>
                        <a:rPr lang="es-E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s-ES" sz="900">
                          <a:effectLst/>
                        </a:rPr>
                        <a:t>6</a:t>
                      </a:r>
                      <a:endParaRPr lang="es-CO" sz="1200">
                        <a:effectLst/>
                        <a:latin typeface="Arial"/>
                        <a:ea typeface="Times New Roman"/>
                        <a:cs typeface="Times New Roman"/>
                      </a:endParaRPr>
                    </a:p>
                  </a:txBody>
                  <a:tcPr marL="68584" marR="68584" marT="0" marB="0"/>
                </a:tc>
                <a:tc>
                  <a:txBody>
                    <a:bodyPr/>
                    <a:lstStyle/>
                    <a:p>
                      <a:pPr algn="just"/>
                      <a:r>
                        <a:rPr lang="es-ES" sz="900">
                          <a:effectLst/>
                        </a:rPr>
                        <a:t>AC-1054</a:t>
                      </a:r>
                      <a:endParaRPr lang="es-CO" sz="1200">
                        <a:effectLst/>
                        <a:latin typeface="Arial"/>
                        <a:ea typeface="Times New Roman"/>
                        <a:cs typeface="Times New Roman"/>
                      </a:endParaRPr>
                    </a:p>
                  </a:txBody>
                  <a:tcPr marL="68584" marR="68584" marT="0" marB="0"/>
                </a:tc>
                <a:tc>
                  <a:txBody>
                    <a:bodyPr/>
                    <a:lstStyle/>
                    <a:p>
                      <a:pPr algn="r"/>
                      <a:r>
                        <a:rPr lang="es-ES" sz="900">
                          <a:effectLst/>
                        </a:rPr>
                        <a:t>36´000.000</a:t>
                      </a:r>
                      <a:endParaRPr lang="es-CO" sz="1200">
                        <a:effectLst/>
                        <a:latin typeface="Arial"/>
                        <a:ea typeface="Times New Roman"/>
                        <a:cs typeface="Times New Roman"/>
                      </a:endParaRPr>
                    </a:p>
                  </a:txBody>
                  <a:tcPr marL="68584" marR="68584" marT="0" marB="0"/>
                </a:tc>
                <a:tc>
                  <a:txBody>
                    <a:bodyPr/>
                    <a:lstStyle/>
                    <a:p>
                      <a:pPr algn="ctr"/>
                      <a:r>
                        <a:rPr lang="es-ES" sz="900">
                          <a:effectLst/>
                        </a:rPr>
                        <a:t>1</a:t>
                      </a:r>
                      <a:endParaRPr lang="es-CO" sz="1200">
                        <a:effectLst/>
                        <a:latin typeface="Arial"/>
                        <a:ea typeface="Times New Roman"/>
                        <a:cs typeface="Times New Roman"/>
                      </a:endParaRPr>
                    </a:p>
                  </a:txBody>
                  <a:tcPr marL="68584" marR="68584" marT="0" marB="0"/>
                </a:tc>
                <a:tc>
                  <a:txBody>
                    <a:bodyPr/>
                    <a:lstStyle/>
                    <a:p>
                      <a:pPr algn="ctr"/>
                      <a:r>
                        <a:rPr lang="es-E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s-ES" sz="900" b="1">
                          <a:solidFill>
                            <a:srgbClr val="C00000"/>
                          </a:solidFill>
                          <a:effectLst/>
                        </a:rPr>
                        <a:t>5</a:t>
                      </a:r>
                      <a:endParaRPr lang="es-CO" sz="1200" b="1">
                        <a:solidFill>
                          <a:srgbClr val="C00000"/>
                        </a:solidFill>
                        <a:effectLst/>
                        <a:latin typeface="Arial"/>
                        <a:ea typeface="Times New Roman"/>
                        <a:cs typeface="Times New Roman"/>
                      </a:endParaRPr>
                    </a:p>
                  </a:txBody>
                  <a:tcPr marL="68584" marR="68584" marT="0" marB="0"/>
                </a:tc>
                <a:tc>
                  <a:txBody>
                    <a:bodyPr/>
                    <a:lstStyle/>
                    <a:p>
                      <a:pPr algn="just"/>
                      <a:r>
                        <a:rPr lang="es-ES" sz="900" b="1">
                          <a:solidFill>
                            <a:srgbClr val="C00000"/>
                          </a:solidFill>
                          <a:effectLst/>
                        </a:rPr>
                        <a:t>AC-1050</a:t>
                      </a:r>
                      <a:endParaRPr lang="es-CO" sz="1200" b="1">
                        <a:solidFill>
                          <a:srgbClr val="C00000"/>
                        </a:solidFill>
                        <a:effectLst/>
                        <a:latin typeface="Arial"/>
                        <a:ea typeface="Times New Roman"/>
                        <a:cs typeface="Times New Roman"/>
                      </a:endParaRPr>
                    </a:p>
                  </a:txBody>
                  <a:tcPr marL="68584" marR="68584" marT="0" marB="0"/>
                </a:tc>
                <a:tc>
                  <a:txBody>
                    <a:bodyPr/>
                    <a:lstStyle/>
                    <a:p>
                      <a:pPr algn="r"/>
                      <a:r>
                        <a:rPr lang="es-ES" sz="900" b="1">
                          <a:solidFill>
                            <a:srgbClr val="C00000"/>
                          </a:solidFill>
                          <a:effectLst/>
                        </a:rPr>
                        <a:t>36´000.000</a:t>
                      </a:r>
                      <a:endParaRPr lang="es-CO" sz="1200" b="1">
                        <a:solidFill>
                          <a:srgbClr val="C00000"/>
                        </a:solidFill>
                        <a:effectLst/>
                        <a:latin typeface="Arial"/>
                        <a:ea typeface="Times New Roman"/>
                        <a:cs typeface="Times New Roman"/>
                      </a:endParaRPr>
                    </a:p>
                  </a:txBody>
                  <a:tcPr marL="68584" marR="68584" marT="0" marB="0"/>
                </a:tc>
                <a:tc>
                  <a:txBody>
                    <a:bodyPr/>
                    <a:lstStyle/>
                    <a:p>
                      <a:pPr algn="ctr"/>
                      <a:r>
                        <a:rPr lang="es-ES" sz="900" b="1">
                          <a:solidFill>
                            <a:srgbClr val="C00000"/>
                          </a:solidFill>
                          <a:effectLst/>
                        </a:rPr>
                        <a:t>1</a:t>
                      </a:r>
                      <a:endParaRPr lang="es-CO" sz="1200" b="1">
                        <a:solidFill>
                          <a:srgbClr val="C00000"/>
                        </a:solidFill>
                        <a:effectLst/>
                        <a:latin typeface="Arial"/>
                        <a:ea typeface="Times New Roman"/>
                        <a:cs typeface="Times New Roman"/>
                      </a:endParaRPr>
                    </a:p>
                  </a:txBody>
                  <a:tcPr marL="68584" marR="68584" marT="0" marB="0"/>
                </a:tc>
                <a:tc>
                  <a:txBody>
                    <a:bodyPr/>
                    <a:lstStyle/>
                    <a:p>
                      <a:pPr algn="ctr"/>
                      <a:r>
                        <a:rPr lang="es-ES" sz="900" b="1" dirty="0">
                          <a:solidFill>
                            <a:srgbClr val="C00000"/>
                          </a:solidFill>
                          <a:effectLst/>
                        </a:rPr>
                        <a:t>SR</a:t>
                      </a:r>
                      <a:endParaRPr lang="es-CO" sz="1200" b="1" dirty="0">
                        <a:solidFill>
                          <a:srgbClr val="C00000"/>
                        </a:solidFill>
                        <a:effectLst/>
                        <a:latin typeface="Arial"/>
                        <a:ea typeface="Times New Roman"/>
                        <a:cs typeface="Times New Roman"/>
                      </a:endParaRPr>
                    </a:p>
                  </a:txBody>
                  <a:tcPr marL="68584" marR="68584" marT="0" marB="0"/>
                </a:tc>
              </a:tr>
              <a:tr h="193468">
                <a:tc>
                  <a:txBody>
                    <a:bodyPr/>
                    <a:lstStyle/>
                    <a:p>
                      <a:pPr algn="ctr"/>
                      <a:r>
                        <a:rPr lang="es-ES" sz="900">
                          <a:effectLst/>
                        </a:rPr>
                        <a:t>8</a:t>
                      </a:r>
                      <a:endParaRPr lang="es-CO" sz="1200">
                        <a:effectLst/>
                        <a:latin typeface="Arial"/>
                        <a:ea typeface="Times New Roman"/>
                        <a:cs typeface="Times New Roman"/>
                      </a:endParaRPr>
                    </a:p>
                  </a:txBody>
                  <a:tcPr marL="68584" marR="68584" marT="0" marB="0"/>
                </a:tc>
                <a:tc>
                  <a:txBody>
                    <a:bodyPr/>
                    <a:lstStyle/>
                    <a:p>
                      <a:pPr algn="just"/>
                      <a:r>
                        <a:rPr lang="es-ES" sz="900">
                          <a:effectLst/>
                        </a:rPr>
                        <a:t>AC-1055</a:t>
                      </a:r>
                      <a:endParaRPr lang="es-CO" sz="1200">
                        <a:effectLst/>
                        <a:latin typeface="Arial"/>
                        <a:ea typeface="Times New Roman"/>
                        <a:cs typeface="Times New Roman"/>
                      </a:endParaRPr>
                    </a:p>
                  </a:txBody>
                  <a:tcPr marL="68584" marR="68584" marT="0" marB="0"/>
                </a:tc>
                <a:tc>
                  <a:txBody>
                    <a:bodyPr/>
                    <a:lstStyle/>
                    <a:p>
                      <a:pPr algn="r"/>
                      <a:r>
                        <a:rPr lang="es-ES" sz="900">
                          <a:effectLst/>
                        </a:rPr>
                        <a:t>36´000.000</a:t>
                      </a:r>
                      <a:endParaRPr lang="es-CO" sz="1200">
                        <a:effectLst/>
                        <a:latin typeface="Arial"/>
                        <a:ea typeface="Times New Roman"/>
                        <a:cs typeface="Times New Roman"/>
                      </a:endParaRPr>
                    </a:p>
                  </a:txBody>
                  <a:tcPr marL="68584" marR="68584" marT="0" marB="0"/>
                </a:tc>
                <a:tc>
                  <a:txBody>
                    <a:bodyPr/>
                    <a:lstStyle/>
                    <a:p>
                      <a:pPr algn="ctr"/>
                      <a:r>
                        <a:rPr lang="es-ES" sz="900">
                          <a:effectLst/>
                        </a:rPr>
                        <a:t>1</a:t>
                      </a:r>
                      <a:endParaRPr lang="es-CO" sz="1200">
                        <a:effectLst/>
                        <a:latin typeface="Arial"/>
                        <a:ea typeface="Times New Roman"/>
                        <a:cs typeface="Times New Roman"/>
                      </a:endParaRPr>
                    </a:p>
                  </a:txBody>
                  <a:tcPr marL="68584" marR="68584" marT="0" marB="0"/>
                </a:tc>
                <a:tc>
                  <a:txBody>
                    <a:bodyPr/>
                    <a:lstStyle/>
                    <a:p>
                      <a:pPr algn="ctr"/>
                      <a:r>
                        <a:rPr lang="es-E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s-ES" sz="900">
                          <a:effectLst/>
                        </a:rPr>
                        <a:t>7</a:t>
                      </a:r>
                      <a:endParaRPr lang="es-CO" sz="1200">
                        <a:effectLst/>
                        <a:latin typeface="Arial"/>
                        <a:ea typeface="Times New Roman"/>
                        <a:cs typeface="Times New Roman"/>
                      </a:endParaRPr>
                    </a:p>
                  </a:txBody>
                  <a:tcPr marL="68584" marR="68584" marT="0" marB="0"/>
                </a:tc>
                <a:tc>
                  <a:txBody>
                    <a:bodyPr/>
                    <a:lstStyle/>
                    <a:p>
                      <a:pPr algn="just"/>
                      <a:r>
                        <a:rPr lang="es-ES" sz="900">
                          <a:effectLst/>
                        </a:rPr>
                        <a:t>AC-1137</a:t>
                      </a:r>
                      <a:endParaRPr lang="es-CO" sz="1200">
                        <a:effectLst/>
                        <a:latin typeface="Arial"/>
                        <a:ea typeface="Times New Roman"/>
                        <a:cs typeface="Times New Roman"/>
                      </a:endParaRPr>
                    </a:p>
                  </a:txBody>
                  <a:tcPr marL="68584" marR="68584" marT="0" marB="0"/>
                </a:tc>
                <a:tc>
                  <a:txBody>
                    <a:bodyPr/>
                    <a:lstStyle/>
                    <a:p>
                      <a:pPr algn="r"/>
                      <a:r>
                        <a:rPr lang="es-ES" sz="900">
                          <a:effectLst/>
                        </a:rPr>
                        <a:t>280´500.000</a:t>
                      </a:r>
                      <a:endParaRPr lang="es-CO" sz="1200">
                        <a:effectLst/>
                        <a:latin typeface="Arial"/>
                        <a:ea typeface="Times New Roman"/>
                        <a:cs typeface="Times New Roman"/>
                      </a:endParaRPr>
                    </a:p>
                  </a:txBody>
                  <a:tcPr marL="68584" marR="68584" marT="0" marB="0"/>
                </a:tc>
                <a:tc>
                  <a:txBody>
                    <a:bodyPr/>
                    <a:lstStyle/>
                    <a:p>
                      <a:pPr algn="ctr"/>
                      <a:r>
                        <a:rPr lang="es-ES" sz="900" dirty="0">
                          <a:solidFill>
                            <a:schemeClr val="bg2"/>
                          </a:solidFill>
                          <a:effectLst/>
                        </a:rPr>
                        <a:t>2</a:t>
                      </a:r>
                      <a:endParaRPr lang="es-CO" sz="1200" dirty="0">
                        <a:solidFill>
                          <a:schemeClr val="bg2"/>
                        </a:solidFill>
                        <a:effectLst/>
                        <a:latin typeface="Arial"/>
                        <a:ea typeface="Times New Roman"/>
                        <a:cs typeface="Times New Roman"/>
                      </a:endParaRPr>
                    </a:p>
                  </a:txBody>
                  <a:tcPr marL="68584" marR="68584" marT="0" marB="0"/>
                </a:tc>
                <a:tc>
                  <a:txBody>
                    <a:bodyPr/>
                    <a:lstStyle/>
                    <a:p>
                      <a:pPr algn="ctr"/>
                      <a:r>
                        <a:rPr lang="es-E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s-ES" sz="900">
                          <a:effectLst/>
                        </a:rPr>
                        <a:t>9</a:t>
                      </a:r>
                      <a:endParaRPr lang="es-CO" sz="1200">
                        <a:effectLst/>
                        <a:latin typeface="Arial"/>
                        <a:ea typeface="Times New Roman"/>
                        <a:cs typeface="Times New Roman"/>
                      </a:endParaRPr>
                    </a:p>
                  </a:txBody>
                  <a:tcPr marL="68584" marR="68584" marT="0" marB="0"/>
                </a:tc>
                <a:tc>
                  <a:txBody>
                    <a:bodyPr/>
                    <a:lstStyle/>
                    <a:p>
                      <a:pPr algn="just"/>
                      <a:r>
                        <a:rPr lang="es-ES" sz="900">
                          <a:effectLst/>
                        </a:rPr>
                        <a:t>AC-1138</a:t>
                      </a:r>
                      <a:endParaRPr lang="es-CO" sz="1200">
                        <a:effectLst/>
                        <a:latin typeface="Arial"/>
                        <a:ea typeface="Times New Roman"/>
                        <a:cs typeface="Times New Roman"/>
                      </a:endParaRPr>
                    </a:p>
                  </a:txBody>
                  <a:tcPr marL="68584" marR="68584" marT="0" marB="0"/>
                </a:tc>
                <a:tc>
                  <a:txBody>
                    <a:bodyPr/>
                    <a:lstStyle/>
                    <a:p>
                      <a:pPr algn="r"/>
                      <a:r>
                        <a:rPr lang="es-ES" sz="900">
                          <a:effectLst/>
                        </a:rPr>
                        <a:t>93´000.000</a:t>
                      </a:r>
                      <a:endParaRPr lang="es-CO" sz="1200">
                        <a:effectLst/>
                        <a:latin typeface="Arial"/>
                        <a:ea typeface="Times New Roman"/>
                        <a:cs typeface="Times New Roman"/>
                      </a:endParaRPr>
                    </a:p>
                  </a:txBody>
                  <a:tcPr marL="68584" marR="68584" marT="0" marB="0"/>
                </a:tc>
                <a:tc>
                  <a:txBody>
                    <a:bodyPr/>
                    <a:lstStyle/>
                    <a:p>
                      <a:pPr algn="ctr"/>
                      <a:r>
                        <a:rPr lang="es-ES" sz="900">
                          <a:effectLst/>
                        </a:rPr>
                        <a:t>2</a:t>
                      </a:r>
                      <a:endParaRPr lang="es-CO" sz="1200">
                        <a:effectLst/>
                        <a:latin typeface="Arial"/>
                        <a:ea typeface="Times New Roman"/>
                        <a:cs typeface="Times New Roman"/>
                      </a:endParaRPr>
                    </a:p>
                  </a:txBody>
                  <a:tcPr marL="68584" marR="68584" marT="0" marB="0"/>
                </a:tc>
                <a:tc>
                  <a:txBody>
                    <a:bodyPr/>
                    <a:lstStyle/>
                    <a:p>
                      <a:pPr algn="ctr"/>
                      <a:r>
                        <a:rPr lang="es-E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s-ES" sz="900">
                          <a:effectLst/>
                        </a:rPr>
                        <a:t>10</a:t>
                      </a:r>
                      <a:endParaRPr lang="es-CO" sz="1200">
                        <a:effectLst/>
                        <a:latin typeface="Arial"/>
                        <a:ea typeface="Times New Roman"/>
                        <a:cs typeface="Times New Roman"/>
                      </a:endParaRPr>
                    </a:p>
                  </a:txBody>
                  <a:tcPr marL="68584" marR="68584" marT="0" marB="0"/>
                </a:tc>
                <a:tc>
                  <a:txBody>
                    <a:bodyPr/>
                    <a:lstStyle/>
                    <a:p>
                      <a:pPr algn="just"/>
                      <a:r>
                        <a:rPr lang="es-ES" sz="900">
                          <a:effectLst/>
                        </a:rPr>
                        <a:t>AC-1139</a:t>
                      </a:r>
                      <a:endParaRPr lang="es-CO" sz="1200">
                        <a:effectLst/>
                        <a:latin typeface="Arial"/>
                        <a:ea typeface="Times New Roman"/>
                        <a:cs typeface="Times New Roman"/>
                      </a:endParaRPr>
                    </a:p>
                  </a:txBody>
                  <a:tcPr marL="68584" marR="68584" marT="0" marB="0"/>
                </a:tc>
                <a:tc>
                  <a:txBody>
                    <a:bodyPr/>
                    <a:lstStyle/>
                    <a:p>
                      <a:pPr algn="r"/>
                      <a:r>
                        <a:rPr lang="es-ES" sz="900">
                          <a:effectLst/>
                        </a:rPr>
                        <a:t>202´650.000</a:t>
                      </a:r>
                      <a:endParaRPr lang="es-CO" sz="1200">
                        <a:effectLst/>
                        <a:latin typeface="Arial"/>
                        <a:ea typeface="Times New Roman"/>
                        <a:cs typeface="Times New Roman"/>
                      </a:endParaRPr>
                    </a:p>
                  </a:txBody>
                  <a:tcPr marL="68584" marR="68584" marT="0" marB="0"/>
                </a:tc>
                <a:tc>
                  <a:txBody>
                    <a:bodyPr/>
                    <a:lstStyle/>
                    <a:p>
                      <a:pPr algn="ctr"/>
                      <a:r>
                        <a:rPr lang="es-ES" sz="900">
                          <a:effectLst/>
                        </a:rPr>
                        <a:t>3</a:t>
                      </a:r>
                      <a:endParaRPr lang="es-CO" sz="1200">
                        <a:effectLst/>
                        <a:latin typeface="Arial"/>
                        <a:ea typeface="Times New Roman"/>
                        <a:cs typeface="Times New Roman"/>
                      </a:endParaRPr>
                    </a:p>
                  </a:txBody>
                  <a:tcPr marL="68584" marR="68584" marT="0" marB="0"/>
                </a:tc>
                <a:tc>
                  <a:txBody>
                    <a:bodyPr/>
                    <a:lstStyle/>
                    <a:p>
                      <a:pPr algn="ctr"/>
                      <a:r>
                        <a:rPr lang="es-E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s-ES" sz="900">
                          <a:effectLst/>
                        </a:rPr>
                        <a:t>11</a:t>
                      </a:r>
                      <a:endParaRPr lang="es-CO" sz="1200">
                        <a:effectLst/>
                        <a:latin typeface="Arial"/>
                        <a:ea typeface="Times New Roman"/>
                        <a:cs typeface="Times New Roman"/>
                      </a:endParaRPr>
                    </a:p>
                  </a:txBody>
                  <a:tcPr marL="68584" marR="68584" marT="0" marB="0"/>
                </a:tc>
                <a:tc>
                  <a:txBody>
                    <a:bodyPr/>
                    <a:lstStyle/>
                    <a:p>
                      <a:pPr algn="just"/>
                      <a:r>
                        <a:rPr lang="es-ES" sz="900">
                          <a:effectLst/>
                        </a:rPr>
                        <a:t>AC-1141</a:t>
                      </a:r>
                      <a:endParaRPr lang="es-CO" sz="1200">
                        <a:effectLst/>
                        <a:latin typeface="Arial"/>
                        <a:ea typeface="Times New Roman"/>
                        <a:cs typeface="Times New Roman"/>
                      </a:endParaRPr>
                    </a:p>
                  </a:txBody>
                  <a:tcPr marL="68584" marR="68584" marT="0" marB="0"/>
                </a:tc>
                <a:tc>
                  <a:txBody>
                    <a:bodyPr/>
                    <a:lstStyle/>
                    <a:p>
                      <a:pPr algn="r"/>
                      <a:r>
                        <a:rPr lang="es-ES" sz="900">
                          <a:effectLst/>
                        </a:rPr>
                        <a:t>46´500.000</a:t>
                      </a:r>
                      <a:endParaRPr lang="es-CO" sz="1200">
                        <a:effectLst/>
                        <a:latin typeface="Arial"/>
                        <a:ea typeface="Times New Roman"/>
                        <a:cs typeface="Times New Roman"/>
                      </a:endParaRPr>
                    </a:p>
                  </a:txBody>
                  <a:tcPr marL="68584" marR="68584" marT="0" marB="0"/>
                </a:tc>
                <a:tc>
                  <a:txBody>
                    <a:bodyPr/>
                    <a:lstStyle/>
                    <a:p>
                      <a:pPr algn="ctr"/>
                      <a:r>
                        <a:rPr lang="es-ES" sz="900">
                          <a:effectLst/>
                        </a:rPr>
                        <a:t>1</a:t>
                      </a:r>
                      <a:endParaRPr lang="es-CO" sz="1200">
                        <a:effectLst/>
                        <a:latin typeface="Arial"/>
                        <a:ea typeface="Times New Roman"/>
                        <a:cs typeface="Times New Roman"/>
                      </a:endParaRPr>
                    </a:p>
                  </a:txBody>
                  <a:tcPr marL="68584" marR="68584" marT="0" marB="0"/>
                </a:tc>
                <a:tc>
                  <a:txBody>
                    <a:bodyPr/>
                    <a:lstStyle/>
                    <a:p>
                      <a:pPr algn="ctr"/>
                      <a:r>
                        <a:rPr lang="es-E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s-ES" sz="900">
                          <a:effectLst/>
                        </a:rPr>
                        <a:t>12</a:t>
                      </a:r>
                      <a:endParaRPr lang="es-CO" sz="1200">
                        <a:effectLst/>
                        <a:latin typeface="Arial"/>
                        <a:ea typeface="Times New Roman"/>
                        <a:cs typeface="Times New Roman"/>
                      </a:endParaRPr>
                    </a:p>
                  </a:txBody>
                  <a:tcPr marL="68584" marR="68584" marT="0" marB="0"/>
                </a:tc>
                <a:tc>
                  <a:txBody>
                    <a:bodyPr/>
                    <a:lstStyle/>
                    <a:p>
                      <a:pPr algn="just"/>
                      <a:r>
                        <a:rPr lang="es-ES" sz="900">
                          <a:effectLst/>
                        </a:rPr>
                        <a:t>AC-1150</a:t>
                      </a:r>
                      <a:endParaRPr lang="es-CO" sz="1200">
                        <a:effectLst/>
                        <a:latin typeface="Arial"/>
                        <a:ea typeface="Times New Roman"/>
                        <a:cs typeface="Times New Roman"/>
                      </a:endParaRPr>
                    </a:p>
                  </a:txBody>
                  <a:tcPr marL="68584" marR="68584" marT="0" marB="0"/>
                </a:tc>
                <a:tc>
                  <a:txBody>
                    <a:bodyPr/>
                    <a:lstStyle/>
                    <a:p>
                      <a:pPr algn="r"/>
                      <a:r>
                        <a:rPr lang="es-ES" sz="900">
                          <a:effectLst/>
                        </a:rPr>
                        <a:t>24´000.000</a:t>
                      </a:r>
                      <a:endParaRPr lang="es-CO" sz="1200">
                        <a:effectLst/>
                        <a:latin typeface="Arial"/>
                        <a:ea typeface="Times New Roman"/>
                        <a:cs typeface="Times New Roman"/>
                      </a:endParaRPr>
                    </a:p>
                  </a:txBody>
                  <a:tcPr marL="68584" marR="68584" marT="0" marB="0"/>
                </a:tc>
                <a:tc>
                  <a:txBody>
                    <a:bodyPr/>
                    <a:lstStyle/>
                    <a:p>
                      <a:pPr algn="ctr"/>
                      <a:r>
                        <a:rPr lang="es-ES" sz="900">
                          <a:effectLst/>
                        </a:rPr>
                        <a:t>1</a:t>
                      </a:r>
                      <a:endParaRPr lang="es-CO" sz="1200">
                        <a:effectLst/>
                        <a:latin typeface="Arial"/>
                        <a:ea typeface="Times New Roman"/>
                        <a:cs typeface="Times New Roman"/>
                      </a:endParaRPr>
                    </a:p>
                  </a:txBody>
                  <a:tcPr marL="68584" marR="68584" marT="0" marB="0"/>
                </a:tc>
                <a:tc>
                  <a:txBody>
                    <a:bodyPr/>
                    <a:lstStyle/>
                    <a:p>
                      <a:pPr algn="ctr"/>
                      <a:r>
                        <a:rPr lang="es-E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s-ES" sz="900">
                          <a:effectLst/>
                        </a:rPr>
                        <a:t>13</a:t>
                      </a:r>
                      <a:endParaRPr lang="es-CO" sz="1200">
                        <a:effectLst/>
                        <a:latin typeface="Arial"/>
                        <a:ea typeface="Times New Roman"/>
                        <a:cs typeface="Times New Roman"/>
                      </a:endParaRPr>
                    </a:p>
                  </a:txBody>
                  <a:tcPr marL="68584" marR="68584" marT="0" marB="0"/>
                </a:tc>
                <a:tc>
                  <a:txBody>
                    <a:bodyPr/>
                    <a:lstStyle/>
                    <a:p>
                      <a:pPr algn="just"/>
                      <a:r>
                        <a:rPr lang="es-ES" sz="900">
                          <a:effectLst/>
                        </a:rPr>
                        <a:t>AC-1151</a:t>
                      </a:r>
                      <a:endParaRPr lang="es-CO" sz="1200">
                        <a:effectLst/>
                        <a:latin typeface="Arial"/>
                        <a:ea typeface="Times New Roman"/>
                        <a:cs typeface="Times New Roman"/>
                      </a:endParaRPr>
                    </a:p>
                  </a:txBody>
                  <a:tcPr marL="68584" marR="68584" marT="0" marB="0"/>
                </a:tc>
                <a:tc>
                  <a:txBody>
                    <a:bodyPr/>
                    <a:lstStyle/>
                    <a:p>
                      <a:pPr algn="r"/>
                      <a:r>
                        <a:rPr lang="es-ES" sz="900">
                          <a:effectLst/>
                        </a:rPr>
                        <a:t>30´700.000</a:t>
                      </a:r>
                      <a:endParaRPr lang="es-CO" sz="1200">
                        <a:effectLst/>
                        <a:latin typeface="Arial"/>
                        <a:ea typeface="Times New Roman"/>
                        <a:cs typeface="Times New Roman"/>
                      </a:endParaRPr>
                    </a:p>
                  </a:txBody>
                  <a:tcPr marL="68584" marR="68584" marT="0" marB="0"/>
                </a:tc>
                <a:tc>
                  <a:txBody>
                    <a:bodyPr/>
                    <a:lstStyle/>
                    <a:p>
                      <a:pPr algn="ctr"/>
                      <a:r>
                        <a:rPr lang="es-ES" sz="900">
                          <a:effectLst/>
                        </a:rPr>
                        <a:t>1</a:t>
                      </a:r>
                      <a:endParaRPr lang="es-CO" sz="1200">
                        <a:effectLst/>
                        <a:latin typeface="Arial"/>
                        <a:ea typeface="Times New Roman"/>
                        <a:cs typeface="Times New Roman"/>
                      </a:endParaRPr>
                    </a:p>
                  </a:txBody>
                  <a:tcPr marL="68584" marR="68584" marT="0" marB="0"/>
                </a:tc>
                <a:tc>
                  <a:txBody>
                    <a:bodyPr/>
                    <a:lstStyle/>
                    <a:p>
                      <a:pPr algn="ctr"/>
                      <a:r>
                        <a:rPr lang="es-E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s-ES" sz="900">
                          <a:effectLst/>
                        </a:rPr>
                        <a:t>14</a:t>
                      </a:r>
                      <a:endParaRPr lang="es-CO" sz="1200">
                        <a:effectLst/>
                        <a:latin typeface="Arial"/>
                        <a:ea typeface="Times New Roman"/>
                        <a:cs typeface="Times New Roman"/>
                      </a:endParaRPr>
                    </a:p>
                  </a:txBody>
                  <a:tcPr marL="68584" marR="68584" marT="0" marB="0"/>
                </a:tc>
                <a:tc>
                  <a:txBody>
                    <a:bodyPr/>
                    <a:lstStyle/>
                    <a:p>
                      <a:pPr algn="just"/>
                      <a:r>
                        <a:rPr lang="es-ES" sz="900">
                          <a:effectLst/>
                        </a:rPr>
                        <a:t>AC-1208</a:t>
                      </a:r>
                      <a:endParaRPr lang="es-CO" sz="1200">
                        <a:effectLst/>
                        <a:latin typeface="Arial"/>
                        <a:ea typeface="Times New Roman"/>
                        <a:cs typeface="Times New Roman"/>
                      </a:endParaRPr>
                    </a:p>
                  </a:txBody>
                  <a:tcPr marL="68584" marR="68584" marT="0" marB="0"/>
                </a:tc>
                <a:tc>
                  <a:txBody>
                    <a:bodyPr/>
                    <a:lstStyle/>
                    <a:p>
                      <a:pPr algn="r"/>
                      <a:r>
                        <a:rPr lang="es-ES" sz="900">
                          <a:effectLst/>
                        </a:rPr>
                        <a:t>261´000.000</a:t>
                      </a:r>
                      <a:endParaRPr lang="es-CO" sz="1200">
                        <a:effectLst/>
                        <a:latin typeface="Arial"/>
                        <a:ea typeface="Times New Roman"/>
                        <a:cs typeface="Times New Roman"/>
                      </a:endParaRPr>
                    </a:p>
                  </a:txBody>
                  <a:tcPr marL="68584" marR="68584" marT="0" marB="0"/>
                </a:tc>
                <a:tc>
                  <a:txBody>
                    <a:bodyPr/>
                    <a:lstStyle/>
                    <a:p>
                      <a:pPr algn="ctr"/>
                      <a:r>
                        <a:rPr lang="es-ES" sz="900">
                          <a:effectLst/>
                        </a:rPr>
                        <a:t>6</a:t>
                      </a:r>
                      <a:endParaRPr lang="es-CO" sz="1200">
                        <a:effectLst/>
                        <a:latin typeface="Arial"/>
                        <a:ea typeface="Times New Roman"/>
                        <a:cs typeface="Times New Roman"/>
                      </a:endParaRPr>
                    </a:p>
                  </a:txBody>
                  <a:tcPr marL="68584" marR="68584" marT="0" marB="0"/>
                </a:tc>
                <a:tc>
                  <a:txBody>
                    <a:bodyPr/>
                    <a:lstStyle/>
                    <a:p>
                      <a:pPr algn="ctr"/>
                      <a:r>
                        <a:rPr lang="es-E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s-ES" sz="900">
                          <a:effectLst/>
                        </a:rPr>
                        <a:t>15</a:t>
                      </a:r>
                      <a:endParaRPr lang="es-CO" sz="1200">
                        <a:effectLst/>
                        <a:latin typeface="Arial"/>
                        <a:ea typeface="Times New Roman"/>
                        <a:cs typeface="Times New Roman"/>
                      </a:endParaRPr>
                    </a:p>
                  </a:txBody>
                  <a:tcPr marL="68584" marR="68584" marT="0" marB="0"/>
                </a:tc>
                <a:tc>
                  <a:txBody>
                    <a:bodyPr/>
                    <a:lstStyle/>
                    <a:p>
                      <a:pPr algn="just"/>
                      <a:r>
                        <a:rPr lang="es-ES" sz="900">
                          <a:effectLst/>
                        </a:rPr>
                        <a:t>AC-1209</a:t>
                      </a:r>
                      <a:endParaRPr lang="es-CO" sz="1200">
                        <a:effectLst/>
                        <a:latin typeface="Arial"/>
                        <a:ea typeface="Times New Roman"/>
                        <a:cs typeface="Times New Roman"/>
                      </a:endParaRPr>
                    </a:p>
                  </a:txBody>
                  <a:tcPr marL="68584" marR="68584" marT="0" marB="0"/>
                </a:tc>
                <a:tc>
                  <a:txBody>
                    <a:bodyPr/>
                    <a:lstStyle/>
                    <a:p>
                      <a:pPr algn="r"/>
                      <a:r>
                        <a:rPr lang="es-ES" sz="900">
                          <a:effectLst/>
                        </a:rPr>
                        <a:t>160´700.000</a:t>
                      </a:r>
                      <a:endParaRPr lang="es-CO" sz="1200">
                        <a:effectLst/>
                        <a:latin typeface="Arial"/>
                        <a:ea typeface="Times New Roman"/>
                        <a:cs typeface="Times New Roman"/>
                      </a:endParaRPr>
                    </a:p>
                  </a:txBody>
                  <a:tcPr marL="68584" marR="68584" marT="0" marB="0"/>
                </a:tc>
                <a:tc>
                  <a:txBody>
                    <a:bodyPr/>
                    <a:lstStyle/>
                    <a:p>
                      <a:pPr algn="ctr"/>
                      <a:r>
                        <a:rPr lang="es-ES" sz="900">
                          <a:effectLst/>
                        </a:rPr>
                        <a:t>5</a:t>
                      </a:r>
                      <a:endParaRPr lang="es-CO" sz="1200">
                        <a:effectLst/>
                        <a:latin typeface="Arial"/>
                        <a:ea typeface="Times New Roman"/>
                        <a:cs typeface="Times New Roman"/>
                      </a:endParaRPr>
                    </a:p>
                  </a:txBody>
                  <a:tcPr marL="68584" marR="68584" marT="0" marB="0"/>
                </a:tc>
                <a:tc>
                  <a:txBody>
                    <a:bodyPr/>
                    <a:lstStyle/>
                    <a:p>
                      <a:pPr algn="ctr"/>
                      <a:r>
                        <a:rPr lang="es-E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s-ES" sz="900">
                          <a:effectLst/>
                        </a:rPr>
                        <a:t>16</a:t>
                      </a:r>
                      <a:endParaRPr lang="es-CO" sz="1200">
                        <a:effectLst/>
                        <a:latin typeface="Arial"/>
                        <a:ea typeface="Times New Roman"/>
                        <a:cs typeface="Times New Roman"/>
                      </a:endParaRPr>
                    </a:p>
                  </a:txBody>
                  <a:tcPr marL="68584" marR="68584" marT="0" marB="0"/>
                </a:tc>
                <a:tc>
                  <a:txBody>
                    <a:bodyPr/>
                    <a:lstStyle/>
                    <a:p>
                      <a:pPr algn="just"/>
                      <a:r>
                        <a:rPr lang="es-ES" sz="900">
                          <a:effectLst/>
                        </a:rPr>
                        <a:t>AC-1305</a:t>
                      </a:r>
                      <a:endParaRPr lang="es-CO" sz="1200">
                        <a:effectLst/>
                        <a:latin typeface="Arial"/>
                        <a:ea typeface="Times New Roman"/>
                        <a:cs typeface="Times New Roman"/>
                      </a:endParaRPr>
                    </a:p>
                  </a:txBody>
                  <a:tcPr marL="68584" marR="68584" marT="0" marB="0"/>
                </a:tc>
                <a:tc>
                  <a:txBody>
                    <a:bodyPr/>
                    <a:lstStyle/>
                    <a:p>
                      <a:pPr algn="r"/>
                      <a:r>
                        <a:rPr lang="es-ES" sz="900">
                          <a:effectLst/>
                        </a:rPr>
                        <a:t>40´250.000</a:t>
                      </a:r>
                      <a:endParaRPr lang="es-CO" sz="1200">
                        <a:effectLst/>
                        <a:latin typeface="Arial"/>
                        <a:ea typeface="Times New Roman"/>
                        <a:cs typeface="Times New Roman"/>
                      </a:endParaRPr>
                    </a:p>
                  </a:txBody>
                  <a:tcPr marL="68584" marR="68584" marT="0" marB="0"/>
                </a:tc>
                <a:tc>
                  <a:txBody>
                    <a:bodyPr/>
                    <a:lstStyle/>
                    <a:p>
                      <a:pPr algn="ctr"/>
                      <a:r>
                        <a:rPr lang="es-ES" sz="900">
                          <a:effectLst/>
                        </a:rPr>
                        <a:t>1</a:t>
                      </a:r>
                      <a:endParaRPr lang="es-CO" sz="1200">
                        <a:effectLst/>
                        <a:latin typeface="Arial"/>
                        <a:ea typeface="Times New Roman"/>
                        <a:cs typeface="Times New Roman"/>
                      </a:endParaRPr>
                    </a:p>
                  </a:txBody>
                  <a:tcPr marL="68584" marR="68584" marT="0" marB="0"/>
                </a:tc>
                <a:tc>
                  <a:txBody>
                    <a:bodyPr/>
                    <a:lstStyle/>
                    <a:p>
                      <a:pPr algn="ctr"/>
                      <a:r>
                        <a:rPr lang="es-E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s-ES" sz="900" b="1">
                          <a:solidFill>
                            <a:srgbClr val="C00000"/>
                          </a:solidFill>
                          <a:effectLst/>
                        </a:rPr>
                        <a:t>17</a:t>
                      </a:r>
                      <a:endParaRPr lang="es-CO" sz="1200" b="1">
                        <a:solidFill>
                          <a:srgbClr val="C00000"/>
                        </a:solidFill>
                        <a:effectLst/>
                        <a:latin typeface="Arial"/>
                        <a:ea typeface="Times New Roman"/>
                        <a:cs typeface="Times New Roman"/>
                      </a:endParaRPr>
                    </a:p>
                  </a:txBody>
                  <a:tcPr marL="68584" marR="68584" marT="0" marB="0"/>
                </a:tc>
                <a:tc>
                  <a:txBody>
                    <a:bodyPr/>
                    <a:lstStyle/>
                    <a:p>
                      <a:pPr algn="just"/>
                      <a:r>
                        <a:rPr lang="es-ES" sz="900" b="1">
                          <a:solidFill>
                            <a:srgbClr val="C00000"/>
                          </a:solidFill>
                          <a:effectLst/>
                        </a:rPr>
                        <a:t>AC-1336</a:t>
                      </a:r>
                      <a:endParaRPr lang="es-CO" sz="1200" b="1">
                        <a:solidFill>
                          <a:srgbClr val="C00000"/>
                        </a:solidFill>
                        <a:effectLst/>
                        <a:latin typeface="Arial"/>
                        <a:ea typeface="Times New Roman"/>
                        <a:cs typeface="Times New Roman"/>
                      </a:endParaRPr>
                    </a:p>
                  </a:txBody>
                  <a:tcPr marL="68584" marR="68584" marT="0" marB="0"/>
                </a:tc>
                <a:tc>
                  <a:txBody>
                    <a:bodyPr/>
                    <a:lstStyle/>
                    <a:p>
                      <a:pPr algn="r"/>
                      <a:r>
                        <a:rPr lang="es-ES" sz="900" b="1">
                          <a:solidFill>
                            <a:srgbClr val="C00000"/>
                          </a:solidFill>
                          <a:effectLst/>
                        </a:rPr>
                        <a:t>150´000.000</a:t>
                      </a:r>
                      <a:endParaRPr lang="es-CO" sz="1200" b="1">
                        <a:solidFill>
                          <a:srgbClr val="C00000"/>
                        </a:solidFill>
                        <a:effectLst/>
                        <a:latin typeface="Arial"/>
                        <a:ea typeface="Times New Roman"/>
                        <a:cs typeface="Times New Roman"/>
                      </a:endParaRPr>
                    </a:p>
                  </a:txBody>
                  <a:tcPr marL="68584" marR="68584" marT="0" marB="0"/>
                </a:tc>
                <a:tc>
                  <a:txBody>
                    <a:bodyPr/>
                    <a:lstStyle/>
                    <a:p>
                      <a:pPr algn="ctr"/>
                      <a:r>
                        <a:rPr lang="es-ES" sz="900" b="1">
                          <a:solidFill>
                            <a:srgbClr val="C00000"/>
                          </a:solidFill>
                          <a:effectLst/>
                        </a:rPr>
                        <a:t>2</a:t>
                      </a:r>
                      <a:endParaRPr lang="es-CO" sz="1200" b="1">
                        <a:solidFill>
                          <a:srgbClr val="C00000"/>
                        </a:solidFill>
                        <a:effectLst/>
                        <a:latin typeface="Arial"/>
                        <a:ea typeface="Times New Roman"/>
                        <a:cs typeface="Times New Roman"/>
                      </a:endParaRPr>
                    </a:p>
                  </a:txBody>
                  <a:tcPr marL="68584" marR="68584" marT="0" marB="0"/>
                </a:tc>
                <a:tc>
                  <a:txBody>
                    <a:bodyPr/>
                    <a:lstStyle/>
                    <a:p>
                      <a:pPr algn="ctr"/>
                      <a:r>
                        <a:rPr lang="es-ES" sz="900" b="1" dirty="0">
                          <a:solidFill>
                            <a:srgbClr val="C00000"/>
                          </a:solidFill>
                          <a:effectLst/>
                        </a:rPr>
                        <a:t>SR</a:t>
                      </a:r>
                      <a:endParaRPr lang="es-CO" sz="1200" b="1" dirty="0">
                        <a:solidFill>
                          <a:srgbClr val="C00000"/>
                        </a:solidFill>
                        <a:effectLst/>
                        <a:latin typeface="Arial"/>
                        <a:ea typeface="Times New Roman"/>
                        <a:cs typeface="Times New Roman"/>
                      </a:endParaRPr>
                    </a:p>
                  </a:txBody>
                  <a:tcPr marL="68584" marR="68584" marT="0" marB="0"/>
                </a:tc>
              </a:tr>
              <a:tr h="193468">
                <a:tc>
                  <a:txBody>
                    <a:bodyPr/>
                    <a:lstStyle/>
                    <a:p>
                      <a:pPr algn="ctr"/>
                      <a:r>
                        <a:rPr lang="es-ES" sz="900" b="1">
                          <a:solidFill>
                            <a:srgbClr val="C00000"/>
                          </a:solidFill>
                          <a:effectLst/>
                        </a:rPr>
                        <a:t>18</a:t>
                      </a:r>
                      <a:endParaRPr lang="es-CO" sz="1200" b="1">
                        <a:solidFill>
                          <a:srgbClr val="C00000"/>
                        </a:solidFill>
                        <a:effectLst/>
                        <a:latin typeface="Arial"/>
                        <a:ea typeface="Times New Roman"/>
                        <a:cs typeface="Times New Roman"/>
                      </a:endParaRPr>
                    </a:p>
                  </a:txBody>
                  <a:tcPr marL="68584" marR="68584" marT="0" marB="0"/>
                </a:tc>
                <a:tc>
                  <a:txBody>
                    <a:bodyPr/>
                    <a:lstStyle/>
                    <a:p>
                      <a:pPr algn="just"/>
                      <a:r>
                        <a:rPr lang="es-ES" sz="900" b="1">
                          <a:solidFill>
                            <a:srgbClr val="C00000"/>
                          </a:solidFill>
                          <a:effectLst/>
                        </a:rPr>
                        <a:t>AC-1337</a:t>
                      </a:r>
                      <a:endParaRPr lang="es-CO" sz="1200" b="1">
                        <a:solidFill>
                          <a:srgbClr val="C00000"/>
                        </a:solidFill>
                        <a:effectLst/>
                        <a:latin typeface="Arial"/>
                        <a:ea typeface="Times New Roman"/>
                        <a:cs typeface="Times New Roman"/>
                      </a:endParaRPr>
                    </a:p>
                  </a:txBody>
                  <a:tcPr marL="68584" marR="68584" marT="0" marB="0"/>
                </a:tc>
                <a:tc>
                  <a:txBody>
                    <a:bodyPr/>
                    <a:lstStyle/>
                    <a:p>
                      <a:pPr algn="r"/>
                      <a:r>
                        <a:rPr lang="es-ES" sz="900" b="1">
                          <a:solidFill>
                            <a:srgbClr val="C00000"/>
                          </a:solidFill>
                          <a:effectLst/>
                        </a:rPr>
                        <a:t>247´400.000</a:t>
                      </a:r>
                      <a:endParaRPr lang="es-CO" sz="1200" b="1">
                        <a:solidFill>
                          <a:srgbClr val="C00000"/>
                        </a:solidFill>
                        <a:effectLst/>
                        <a:latin typeface="Arial"/>
                        <a:ea typeface="Times New Roman"/>
                        <a:cs typeface="Times New Roman"/>
                      </a:endParaRPr>
                    </a:p>
                  </a:txBody>
                  <a:tcPr marL="68584" marR="68584" marT="0" marB="0"/>
                </a:tc>
                <a:tc>
                  <a:txBody>
                    <a:bodyPr/>
                    <a:lstStyle/>
                    <a:p>
                      <a:pPr algn="ctr"/>
                      <a:r>
                        <a:rPr lang="es-ES" sz="900" b="1">
                          <a:solidFill>
                            <a:srgbClr val="C00000"/>
                          </a:solidFill>
                          <a:effectLst/>
                        </a:rPr>
                        <a:t>6</a:t>
                      </a:r>
                      <a:endParaRPr lang="es-CO" sz="1200" b="1">
                        <a:solidFill>
                          <a:srgbClr val="C00000"/>
                        </a:solidFill>
                        <a:effectLst/>
                        <a:latin typeface="Arial"/>
                        <a:ea typeface="Times New Roman"/>
                        <a:cs typeface="Times New Roman"/>
                      </a:endParaRPr>
                    </a:p>
                  </a:txBody>
                  <a:tcPr marL="68584" marR="68584" marT="0" marB="0"/>
                </a:tc>
                <a:tc>
                  <a:txBody>
                    <a:bodyPr/>
                    <a:lstStyle/>
                    <a:p>
                      <a:pPr algn="ctr"/>
                      <a:r>
                        <a:rPr lang="es-ES" sz="900" b="1" dirty="0">
                          <a:solidFill>
                            <a:srgbClr val="C00000"/>
                          </a:solidFill>
                          <a:effectLst/>
                        </a:rPr>
                        <a:t>SR</a:t>
                      </a:r>
                      <a:endParaRPr lang="es-CO" sz="1200" b="1" dirty="0">
                        <a:solidFill>
                          <a:srgbClr val="C00000"/>
                        </a:solidFill>
                        <a:effectLst/>
                        <a:latin typeface="Arial"/>
                        <a:ea typeface="Times New Roman"/>
                        <a:cs typeface="Times New Roman"/>
                      </a:endParaRPr>
                    </a:p>
                  </a:txBody>
                  <a:tcPr marL="68584" marR="68584" marT="0" marB="0"/>
                </a:tc>
              </a:tr>
              <a:tr h="193468">
                <a:tc>
                  <a:txBody>
                    <a:bodyPr/>
                    <a:lstStyle/>
                    <a:p>
                      <a:pPr algn="ctr"/>
                      <a:r>
                        <a:rPr lang="es-ES" sz="900" b="1">
                          <a:solidFill>
                            <a:srgbClr val="C00000"/>
                          </a:solidFill>
                          <a:effectLst/>
                        </a:rPr>
                        <a:t>19</a:t>
                      </a:r>
                      <a:endParaRPr lang="es-CO" sz="1200" b="1">
                        <a:solidFill>
                          <a:srgbClr val="C00000"/>
                        </a:solidFill>
                        <a:effectLst/>
                        <a:latin typeface="Arial"/>
                        <a:ea typeface="Times New Roman"/>
                        <a:cs typeface="Times New Roman"/>
                      </a:endParaRPr>
                    </a:p>
                  </a:txBody>
                  <a:tcPr marL="68584" marR="68584" marT="0" marB="0"/>
                </a:tc>
                <a:tc>
                  <a:txBody>
                    <a:bodyPr/>
                    <a:lstStyle/>
                    <a:p>
                      <a:pPr algn="just"/>
                      <a:r>
                        <a:rPr lang="es-ES" sz="900" b="1">
                          <a:solidFill>
                            <a:srgbClr val="C00000"/>
                          </a:solidFill>
                          <a:effectLst/>
                        </a:rPr>
                        <a:t>AC-1338</a:t>
                      </a:r>
                      <a:endParaRPr lang="es-CO" sz="1200" b="1">
                        <a:solidFill>
                          <a:srgbClr val="C00000"/>
                        </a:solidFill>
                        <a:effectLst/>
                        <a:latin typeface="Arial"/>
                        <a:ea typeface="Times New Roman"/>
                        <a:cs typeface="Times New Roman"/>
                      </a:endParaRPr>
                    </a:p>
                  </a:txBody>
                  <a:tcPr marL="68584" marR="68584" marT="0" marB="0"/>
                </a:tc>
                <a:tc>
                  <a:txBody>
                    <a:bodyPr/>
                    <a:lstStyle/>
                    <a:p>
                      <a:pPr algn="r"/>
                      <a:r>
                        <a:rPr lang="es-ES" sz="900" b="1">
                          <a:solidFill>
                            <a:srgbClr val="C00000"/>
                          </a:solidFill>
                          <a:effectLst/>
                        </a:rPr>
                        <a:t>324´150.000</a:t>
                      </a:r>
                      <a:endParaRPr lang="es-CO" sz="1200" b="1">
                        <a:solidFill>
                          <a:srgbClr val="C00000"/>
                        </a:solidFill>
                        <a:effectLst/>
                        <a:latin typeface="Arial"/>
                        <a:ea typeface="Times New Roman"/>
                        <a:cs typeface="Times New Roman"/>
                      </a:endParaRPr>
                    </a:p>
                  </a:txBody>
                  <a:tcPr marL="68584" marR="68584" marT="0" marB="0"/>
                </a:tc>
                <a:tc>
                  <a:txBody>
                    <a:bodyPr/>
                    <a:lstStyle/>
                    <a:p>
                      <a:pPr algn="ctr"/>
                      <a:r>
                        <a:rPr lang="es-ES" sz="900" b="1">
                          <a:solidFill>
                            <a:srgbClr val="C00000"/>
                          </a:solidFill>
                          <a:effectLst/>
                        </a:rPr>
                        <a:t>10</a:t>
                      </a:r>
                      <a:endParaRPr lang="es-CO" sz="1200" b="1">
                        <a:solidFill>
                          <a:srgbClr val="C00000"/>
                        </a:solidFill>
                        <a:effectLst/>
                        <a:latin typeface="Arial"/>
                        <a:ea typeface="Times New Roman"/>
                        <a:cs typeface="Times New Roman"/>
                      </a:endParaRPr>
                    </a:p>
                  </a:txBody>
                  <a:tcPr marL="68584" marR="68584" marT="0" marB="0"/>
                </a:tc>
                <a:tc>
                  <a:txBody>
                    <a:bodyPr/>
                    <a:lstStyle/>
                    <a:p>
                      <a:pPr algn="ctr"/>
                      <a:r>
                        <a:rPr lang="es-ES" sz="900" b="1" dirty="0">
                          <a:solidFill>
                            <a:srgbClr val="C00000"/>
                          </a:solidFill>
                          <a:effectLst/>
                        </a:rPr>
                        <a:t>SR</a:t>
                      </a:r>
                      <a:endParaRPr lang="es-CO" sz="1200" b="1" dirty="0">
                        <a:solidFill>
                          <a:srgbClr val="C00000"/>
                        </a:solidFill>
                        <a:effectLst/>
                        <a:latin typeface="Arial"/>
                        <a:ea typeface="Times New Roman"/>
                        <a:cs typeface="Times New Roman"/>
                      </a:endParaRPr>
                    </a:p>
                  </a:txBody>
                  <a:tcPr marL="68584" marR="68584" marT="0" marB="0"/>
                </a:tc>
              </a:tr>
              <a:tr h="193468">
                <a:tc>
                  <a:txBody>
                    <a:bodyPr/>
                    <a:lstStyle/>
                    <a:p>
                      <a:pPr algn="ctr"/>
                      <a:r>
                        <a:rPr lang="es-ES" sz="900">
                          <a:effectLst/>
                        </a:rPr>
                        <a:t>20</a:t>
                      </a:r>
                      <a:endParaRPr lang="es-CO" sz="1200">
                        <a:effectLst/>
                        <a:latin typeface="Arial"/>
                        <a:ea typeface="Times New Roman"/>
                        <a:cs typeface="Times New Roman"/>
                      </a:endParaRPr>
                    </a:p>
                  </a:txBody>
                  <a:tcPr marL="68584" marR="68584" marT="0" marB="0"/>
                </a:tc>
                <a:tc>
                  <a:txBody>
                    <a:bodyPr/>
                    <a:lstStyle/>
                    <a:p>
                      <a:pPr algn="just"/>
                      <a:r>
                        <a:rPr lang="es-ES" sz="900">
                          <a:effectLst/>
                        </a:rPr>
                        <a:t>AC-1428</a:t>
                      </a:r>
                      <a:endParaRPr lang="es-CO" sz="1200">
                        <a:effectLst/>
                        <a:latin typeface="Arial"/>
                        <a:ea typeface="Times New Roman"/>
                        <a:cs typeface="Times New Roman"/>
                      </a:endParaRPr>
                    </a:p>
                  </a:txBody>
                  <a:tcPr marL="68584" marR="68584" marT="0" marB="0"/>
                </a:tc>
                <a:tc>
                  <a:txBody>
                    <a:bodyPr/>
                    <a:lstStyle/>
                    <a:p>
                      <a:pPr algn="r"/>
                      <a:r>
                        <a:rPr lang="es-ES" sz="900">
                          <a:effectLst/>
                        </a:rPr>
                        <a:t>40´250.000</a:t>
                      </a:r>
                      <a:endParaRPr lang="es-CO" sz="1200">
                        <a:effectLst/>
                        <a:latin typeface="Arial"/>
                        <a:ea typeface="Times New Roman"/>
                        <a:cs typeface="Times New Roman"/>
                      </a:endParaRPr>
                    </a:p>
                  </a:txBody>
                  <a:tcPr marL="68584" marR="68584" marT="0" marB="0"/>
                </a:tc>
                <a:tc>
                  <a:txBody>
                    <a:bodyPr/>
                    <a:lstStyle/>
                    <a:p>
                      <a:pPr algn="ctr"/>
                      <a:r>
                        <a:rPr lang="es-ES" sz="900">
                          <a:effectLst/>
                        </a:rPr>
                        <a:t>1</a:t>
                      </a:r>
                      <a:endParaRPr lang="es-CO" sz="1200">
                        <a:effectLst/>
                        <a:latin typeface="Arial"/>
                        <a:ea typeface="Times New Roman"/>
                        <a:cs typeface="Times New Roman"/>
                      </a:endParaRPr>
                    </a:p>
                  </a:txBody>
                  <a:tcPr marL="68584" marR="68584" marT="0" marB="0"/>
                </a:tc>
                <a:tc>
                  <a:txBody>
                    <a:bodyPr/>
                    <a:lstStyle/>
                    <a:p>
                      <a:pPr algn="ctr"/>
                      <a:r>
                        <a:rPr lang="es-ES" sz="900">
                          <a:effectLst/>
                        </a:rPr>
                        <a:t>NR</a:t>
                      </a:r>
                      <a:endParaRPr lang="es-CO" sz="1200">
                        <a:effectLst/>
                        <a:latin typeface="Arial"/>
                        <a:ea typeface="Times New Roman"/>
                        <a:cs typeface="Times New Roman"/>
                      </a:endParaRPr>
                    </a:p>
                  </a:txBody>
                  <a:tcPr marL="68584" marR="68584" marT="0" marB="0"/>
                </a:tc>
              </a:tr>
              <a:tr h="193468">
                <a:tc>
                  <a:txBody>
                    <a:bodyPr/>
                    <a:lstStyle/>
                    <a:p>
                      <a:pPr algn="ctr"/>
                      <a:r>
                        <a:rPr lang="es-ES" sz="900">
                          <a:effectLst/>
                        </a:rPr>
                        <a:t> </a:t>
                      </a:r>
                      <a:endParaRPr lang="es-CO" sz="1200">
                        <a:effectLst/>
                        <a:latin typeface="Arial"/>
                        <a:ea typeface="Times New Roman"/>
                        <a:cs typeface="Times New Roman"/>
                      </a:endParaRPr>
                    </a:p>
                  </a:txBody>
                  <a:tcPr marL="68584" marR="68584" marT="0" marB="0"/>
                </a:tc>
                <a:tc>
                  <a:txBody>
                    <a:bodyPr/>
                    <a:lstStyle/>
                    <a:p>
                      <a:pPr algn="just"/>
                      <a:r>
                        <a:rPr lang="es-ES" sz="900" b="1" dirty="0">
                          <a:effectLst/>
                        </a:rPr>
                        <a:t>TOTAL</a:t>
                      </a:r>
                      <a:endParaRPr lang="es-CO" sz="1200" b="1" dirty="0">
                        <a:effectLst/>
                        <a:latin typeface="Arial"/>
                        <a:ea typeface="Times New Roman"/>
                        <a:cs typeface="Times New Roman"/>
                      </a:endParaRPr>
                    </a:p>
                  </a:txBody>
                  <a:tcPr marL="68584" marR="68584" marT="0" marB="0"/>
                </a:tc>
                <a:tc>
                  <a:txBody>
                    <a:bodyPr/>
                    <a:lstStyle/>
                    <a:p>
                      <a:pPr algn="r"/>
                      <a:r>
                        <a:rPr lang="es-ES" sz="900" b="1" dirty="0">
                          <a:effectLst/>
                        </a:rPr>
                        <a:t>$2.663´000.000        </a:t>
                      </a:r>
                      <a:endParaRPr lang="es-CO" sz="1200" b="1" dirty="0">
                        <a:effectLst/>
                        <a:latin typeface="Arial"/>
                        <a:ea typeface="Times New Roman"/>
                        <a:cs typeface="Times New Roman"/>
                      </a:endParaRPr>
                    </a:p>
                  </a:txBody>
                  <a:tcPr marL="68584" marR="68584" marT="0" marB="0"/>
                </a:tc>
                <a:tc>
                  <a:txBody>
                    <a:bodyPr/>
                    <a:lstStyle/>
                    <a:p>
                      <a:pPr algn="ctr"/>
                      <a:r>
                        <a:rPr lang="es-ES" sz="900" b="1" dirty="0">
                          <a:effectLst/>
                        </a:rPr>
                        <a:t>64</a:t>
                      </a:r>
                      <a:endParaRPr lang="es-CO" sz="1200" b="1" dirty="0">
                        <a:effectLst/>
                        <a:latin typeface="Arial"/>
                        <a:ea typeface="Times New Roman"/>
                        <a:cs typeface="Times New Roman"/>
                      </a:endParaRPr>
                    </a:p>
                  </a:txBody>
                  <a:tcPr marL="68584" marR="68584" marT="0" marB="0"/>
                </a:tc>
                <a:tc>
                  <a:txBody>
                    <a:bodyPr/>
                    <a:lstStyle/>
                    <a:p>
                      <a:pPr algn="ctr"/>
                      <a:r>
                        <a:rPr lang="es-ES" sz="900" dirty="0">
                          <a:effectLst/>
                        </a:rPr>
                        <a:t> </a:t>
                      </a:r>
                      <a:endParaRPr lang="es-CO" sz="1200" dirty="0">
                        <a:effectLst/>
                        <a:latin typeface="Arial"/>
                        <a:ea typeface="Times New Roman"/>
                        <a:cs typeface="Times New Roman"/>
                      </a:endParaRPr>
                    </a:p>
                  </a:txBody>
                  <a:tcPr marL="68584" marR="68584" marT="0" marB="0"/>
                </a:tc>
              </a:tr>
            </a:tbl>
          </a:graphicData>
        </a:graphic>
      </p:graphicFrame>
    </p:spTree>
  </p:cSld>
  <p:clrMapOvr>
    <a:masterClrMapping/>
  </p:clrMapOvr>
  <p:transition>
    <p:split orient="vert"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24579"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1835150" y="517525"/>
            <a:ext cx="6481763" cy="1446213"/>
          </a:xfrm>
          <a:prstGeom prst="rect">
            <a:avLst/>
          </a:prstGeom>
        </p:spPr>
        <p:txBody>
          <a:bodyPr>
            <a:spAutoFit/>
          </a:bodyPr>
          <a:lstStyle/>
          <a:p>
            <a:pPr algn="ctr">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Vuelos fantasmas </a:t>
            </a:r>
          </a:p>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Armada Nacional</a:t>
            </a:r>
          </a:p>
        </p:txBody>
      </p:sp>
      <p:sp>
        <p:nvSpPr>
          <p:cNvPr id="36869" name="2 CuadroTexto"/>
          <p:cNvSpPr txBox="1">
            <a:spLocks noChangeArrowheads="1"/>
          </p:cNvSpPr>
          <p:nvPr/>
        </p:nvSpPr>
        <p:spPr bwMode="auto">
          <a:xfrm>
            <a:off x="900113" y="2636838"/>
            <a:ext cx="7416800"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defRPr/>
            </a:pPr>
            <a:r>
              <a:rPr lang="es-CO" altLang="es-CO" sz="1800" b="1" dirty="0" smtClean="0">
                <a:effectLst>
                  <a:outerShdw blurRad="38100" dist="38100" dir="2700000" algn="tl">
                    <a:srgbClr val="000000">
                      <a:alpha val="43137"/>
                    </a:srgbClr>
                  </a:outerShdw>
                </a:effectLst>
              </a:rPr>
              <a:t>Efectos </a:t>
            </a:r>
          </a:p>
          <a:p>
            <a:pPr algn="just" eaLnBrk="1" hangingPunct="1">
              <a:spcBef>
                <a:spcPct val="0"/>
              </a:spcBef>
              <a:buClrTx/>
              <a:buSzTx/>
              <a:buFontTx/>
              <a:buNone/>
              <a:defRPr/>
            </a:pPr>
            <a:endParaRPr lang="es-CO" altLang="es-CO" sz="1800" dirty="0" smtClean="0"/>
          </a:p>
          <a:p>
            <a:pPr algn="just" eaLnBrk="1" hangingPunct="1">
              <a:spcBef>
                <a:spcPct val="0"/>
              </a:spcBef>
              <a:buClrTx/>
              <a:buSzTx/>
              <a:buFontTx/>
              <a:buNone/>
              <a:defRPr/>
            </a:pPr>
            <a:r>
              <a:rPr lang="es-CO" altLang="es-CO" sz="1800" dirty="0" smtClean="0"/>
              <a:t>Efectuada la evaluación de la documentación aportada por los denunciantes y la recaudada por el grupo auditor se determinó la existencia de facturación y pagos por vuelos no realizados en cuantía de $1.973.100.000.</a:t>
            </a:r>
          </a:p>
          <a:p>
            <a:pPr algn="just" eaLnBrk="1" hangingPunct="1">
              <a:spcBef>
                <a:spcPct val="0"/>
              </a:spcBef>
              <a:buClrTx/>
              <a:buSzTx/>
              <a:buFontTx/>
              <a:buNone/>
              <a:defRPr/>
            </a:pPr>
            <a:endParaRPr lang="es-CO" altLang="es-CO" sz="1800" dirty="0" smtClean="0"/>
          </a:p>
          <a:p>
            <a:pPr algn="just" eaLnBrk="1" hangingPunct="1">
              <a:spcBef>
                <a:spcPct val="0"/>
              </a:spcBef>
              <a:buClrTx/>
              <a:buSzTx/>
              <a:buFontTx/>
              <a:buNone/>
              <a:defRPr/>
            </a:pPr>
            <a:endParaRPr lang="es-CO" altLang="es-CO" sz="1800" dirty="0" smtClean="0"/>
          </a:p>
          <a:p>
            <a:pPr algn="just" eaLnBrk="1" hangingPunct="1">
              <a:spcBef>
                <a:spcPct val="0"/>
              </a:spcBef>
              <a:buClrTx/>
              <a:buSzTx/>
              <a:buFontTx/>
              <a:buNone/>
              <a:defRPr/>
            </a:pPr>
            <a:endParaRPr lang="es-CO" altLang="es-CO" sz="1800" dirty="0" smtClean="0"/>
          </a:p>
        </p:txBody>
      </p:sp>
    </p:spTree>
  </p:cSld>
  <p:clrMapOvr>
    <a:masterClrMapping/>
  </p:clrMapOvr>
  <p:transition>
    <p:split orient="vert"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25603"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1835150" y="517525"/>
            <a:ext cx="6481763" cy="1447800"/>
          </a:xfrm>
          <a:prstGeom prst="rect">
            <a:avLst/>
          </a:prstGeom>
        </p:spPr>
        <p:txBody>
          <a:bodyPr>
            <a:spAutoFit/>
          </a:bodyPr>
          <a:lstStyle/>
          <a:p>
            <a:pPr algn="ctr">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Vuelos fantasmas </a:t>
            </a:r>
          </a:p>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Armada Nacional </a:t>
            </a:r>
          </a:p>
        </p:txBody>
      </p:sp>
      <p:sp>
        <p:nvSpPr>
          <p:cNvPr id="23557" name="2 CuadroTexto"/>
          <p:cNvSpPr txBox="1">
            <a:spLocks noChangeArrowheads="1"/>
          </p:cNvSpPr>
          <p:nvPr/>
        </p:nvSpPr>
        <p:spPr bwMode="auto">
          <a:xfrm>
            <a:off x="611188" y="2133600"/>
            <a:ext cx="7993062"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defRPr/>
            </a:pPr>
            <a:r>
              <a:rPr lang="es-CO" altLang="es-CO" sz="1800" b="1" dirty="0" smtClean="0">
                <a:effectLst>
                  <a:outerShdw blurRad="38100" dist="38100" dir="2700000" algn="tl">
                    <a:srgbClr val="000000">
                      <a:alpha val="43137"/>
                    </a:srgbClr>
                  </a:outerShdw>
                </a:effectLst>
              </a:rPr>
              <a:t>Causas</a:t>
            </a:r>
          </a:p>
          <a:p>
            <a:pPr algn="just" eaLnBrk="1" hangingPunct="1">
              <a:spcBef>
                <a:spcPct val="0"/>
              </a:spcBef>
              <a:buClrTx/>
              <a:buSzTx/>
              <a:buFontTx/>
              <a:buNone/>
              <a:defRPr/>
            </a:pPr>
            <a:endParaRPr lang="es-CO" altLang="es-CO" sz="1800" dirty="0" smtClean="0"/>
          </a:p>
          <a:p>
            <a:pPr marL="285750" indent="-285750" algn="just" eaLnBrk="1" hangingPunct="1">
              <a:spcBef>
                <a:spcPct val="0"/>
              </a:spcBef>
              <a:buClrTx/>
              <a:buSzTx/>
              <a:buFont typeface="Symbol" panose="05050102010706020507" pitchFamily="18" charset="2"/>
              <a:buChar char=""/>
              <a:defRPr/>
            </a:pPr>
            <a:r>
              <a:rPr lang="es-CO" altLang="es-CO" sz="1800" dirty="0" smtClean="0"/>
              <a:t>La actuación presuntamente fraudulenta de funcionarios de AER Caribe, al facturar horas de vuelo que, según se estableció, no fueron certificadas por la Aeronáutica Civil.</a:t>
            </a:r>
          </a:p>
          <a:p>
            <a:pPr algn="just" eaLnBrk="1" hangingPunct="1">
              <a:spcBef>
                <a:spcPct val="0"/>
              </a:spcBef>
              <a:buClrTx/>
              <a:buSzTx/>
              <a:buFontTx/>
              <a:buNone/>
              <a:defRPr/>
            </a:pPr>
            <a:endParaRPr lang="es-CO" altLang="es-CO" sz="1800" dirty="0" smtClean="0"/>
          </a:p>
          <a:p>
            <a:pPr marL="285750" indent="-285750" algn="just" eaLnBrk="1" hangingPunct="1">
              <a:spcBef>
                <a:spcPct val="0"/>
              </a:spcBef>
              <a:buClrTx/>
              <a:buSzTx/>
              <a:buFont typeface="Symbol" panose="05050102010706020507" pitchFamily="18" charset="2"/>
              <a:buChar char=""/>
              <a:defRPr/>
            </a:pPr>
            <a:r>
              <a:rPr lang="es-CO" altLang="es-CO" sz="1800" dirty="0" smtClean="0"/>
              <a:t>La conducta, presuntamente omisiva de los funcionarios de la Armada Nacional, que facilitaron la ocurrencia del detrimento.</a:t>
            </a:r>
          </a:p>
          <a:p>
            <a:pPr marL="285750" indent="-285750" algn="just" eaLnBrk="1" hangingPunct="1">
              <a:spcBef>
                <a:spcPct val="0"/>
              </a:spcBef>
              <a:buClrTx/>
              <a:buSzTx/>
              <a:buFont typeface="Symbol" panose="05050102010706020507" pitchFamily="18" charset="2"/>
              <a:buChar char=""/>
              <a:defRPr/>
            </a:pPr>
            <a:endParaRPr lang="es-CO" altLang="es-CO" sz="1800" dirty="0" smtClean="0"/>
          </a:p>
          <a:p>
            <a:pPr algn="just" eaLnBrk="1" hangingPunct="1">
              <a:spcBef>
                <a:spcPct val="0"/>
              </a:spcBef>
              <a:buClrTx/>
              <a:buSzTx/>
              <a:buFontTx/>
              <a:buNone/>
              <a:defRPr/>
            </a:pPr>
            <a:r>
              <a:rPr lang="es-CO" altLang="es-CO" sz="1800" dirty="0" smtClean="0"/>
              <a:t>En síntesis, no hubo seguimiento a la ejecución del objeto contractual por parte del supervisor del contrato ni de la gerencia del mismo (Comando de Apoyo de Infantería de Marina), situación que evidencia una gestión fiscal ineficiente e ineficaz por parte de la Armada Nacional.</a:t>
            </a:r>
          </a:p>
          <a:p>
            <a:pPr algn="just" eaLnBrk="1" hangingPunct="1">
              <a:spcBef>
                <a:spcPct val="0"/>
              </a:spcBef>
              <a:buClrTx/>
              <a:buSzTx/>
              <a:buFontTx/>
              <a:buNone/>
              <a:defRPr/>
            </a:pPr>
            <a:endParaRPr lang="es-CO" altLang="es-CO" sz="1800" dirty="0" smtClean="0"/>
          </a:p>
          <a:p>
            <a:pPr algn="just" eaLnBrk="1" hangingPunct="1">
              <a:spcBef>
                <a:spcPct val="0"/>
              </a:spcBef>
              <a:buClrTx/>
              <a:buSzTx/>
              <a:buFontTx/>
              <a:buNone/>
              <a:defRPr/>
            </a:pPr>
            <a:r>
              <a:rPr lang="es-CO" altLang="es-CO" sz="1800" dirty="0" smtClean="0"/>
              <a:t>.</a:t>
            </a:r>
          </a:p>
          <a:p>
            <a:pPr algn="just" eaLnBrk="1" hangingPunct="1">
              <a:spcBef>
                <a:spcPct val="0"/>
              </a:spcBef>
              <a:buClrTx/>
              <a:buSzTx/>
              <a:buFontTx/>
              <a:buNone/>
              <a:defRPr/>
            </a:pPr>
            <a:endParaRPr lang="es-CO" altLang="es-CO" sz="1800" dirty="0" smtClean="0"/>
          </a:p>
          <a:p>
            <a:pPr algn="just" eaLnBrk="1" hangingPunct="1">
              <a:spcBef>
                <a:spcPct val="0"/>
              </a:spcBef>
              <a:buClrTx/>
              <a:buSzTx/>
              <a:buFontTx/>
              <a:buNone/>
              <a:defRPr/>
            </a:pPr>
            <a:endParaRPr lang="es-CO" altLang="es-CO" sz="1800" dirty="0" smtClean="0"/>
          </a:p>
          <a:p>
            <a:pPr algn="just" eaLnBrk="1" hangingPunct="1">
              <a:spcBef>
                <a:spcPct val="0"/>
              </a:spcBef>
              <a:buClrTx/>
              <a:buSzTx/>
              <a:buFontTx/>
              <a:buNone/>
              <a:defRPr/>
            </a:pPr>
            <a:endParaRPr lang="es-CO" altLang="es-CO" sz="1800" dirty="0" smtClean="0"/>
          </a:p>
        </p:txBody>
      </p:sp>
    </p:spTree>
  </p:cSld>
  <p:clrMapOvr>
    <a:masterClrMapping/>
  </p:clrMapOvr>
  <p:transition>
    <p:split orient="ver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26627"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1835150" y="517525"/>
            <a:ext cx="6481763" cy="1447800"/>
          </a:xfrm>
          <a:prstGeom prst="rect">
            <a:avLst/>
          </a:prstGeom>
        </p:spPr>
        <p:txBody>
          <a:bodyPr>
            <a:spAutoFit/>
          </a:bodyPr>
          <a:lstStyle/>
          <a:p>
            <a:pPr algn="ctr">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Vuelos fantasmas </a:t>
            </a:r>
          </a:p>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Armada Nacional</a:t>
            </a:r>
          </a:p>
        </p:txBody>
      </p:sp>
      <p:sp>
        <p:nvSpPr>
          <p:cNvPr id="26629" name="2 CuadroTexto"/>
          <p:cNvSpPr txBox="1">
            <a:spLocks noChangeArrowheads="1"/>
          </p:cNvSpPr>
          <p:nvPr/>
        </p:nvSpPr>
        <p:spPr bwMode="auto">
          <a:xfrm>
            <a:off x="395288" y="2636838"/>
            <a:ext cx="7416800"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Fuentes de criterio o Normas violadas</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-La violación del Manual de Contratación del Ministerio de Defensa (Decreto 2474 de 2008).</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-La violación de la Ley 1150 de 2007. </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-Código Penal </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-Código Disciplinario Único </a:t>
            </a:r>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p:txBody>
      </p:sp>
    </p:spTree>
  </p:cSld>
  <p:clrMapOvr>
    <a:masterClrMapping/>
  </p:clrMapOvr>
  <p:transition>
    <p:split orient="vert"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27651"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1835150" y="517525"/>
            <a:ext cx="6481763" cy="1447800"/>
          </a:xfrm>
          <a:prstGeom prst="rect">
            <a:avLst/>
          </a:prstGeom>
        </p:spPr>
        <p:txBody>
          <a:bodyPr>
            <a:spAutoFit/>
          </a:bodyPr>
          <a:lstStyle/>
          <a:p>
            <a:pPr algn="ctr">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Vuelos fantasmas </a:t>
            </a:r>
          </a:p>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Ejército Nacional</a:t>
            </a:r>
          </a:p>
        </p:txBody>
      </p:sp>
      <p:sp>
        <p:nvSpPr>
          <p:cNvPr id="27653" name="2 CuadroTexto"/>
          <p:cNvSpPr txBox="1">
            <a:spLocks noChangeArrowheads="1"/>
          </p:cNvSpPr>
          <p:nvPr/>
        </p:nvSpPr>
        <p:spPr bwMode="auto">
          <a:xfrm>
            <a:off x="395288" y="2636838"/>
            <a:ext cx="7416800"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Antecedentes </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-El Ejército Nacional-Jefatura de Aviación suscribió con la firma AER-CARIBE S.A, el contrato No 093-JEAVE-2012;objeto: “Prestar los servicios de Transporte de personal Militar y carga en aeronaves de ala fija (Tipo Beechcraft B1900 y B200 Y Tipo Antonov 32)” El cual se firmó el 18 de julio de 2012 por $7.231.492.800.Se suscribió un contrato adicional el 30 de noviembre del mismo año por $2.011.824.800, para un total de $9.243.317.600, con un plazo de ejecución hasta el 02 de julio de 2013.</a:t>
            </a:r>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p:txBody>
      </p:sp>
    </p:spTree>
  </p:cSld>
  <p:clrMapOvr>
    <a:masterClrMapping/>
  </p:clrMapOvr>
  <p:transition>
    <p:split orient="vert" dir="in"/>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28675"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1835150" y="517525"/>
            <a:ext cx="6481763" cy="1447800"/>
          </a:xfrm>
          <a:prstGeom prst="rect">
            <a:avLst/>
          </a:prstGeom>
        </p:spPr>
        <p:txBody>
          <a:bodyPr>
            <a:spAutoFit/>
          </a:bodyPr>
          <a:lstStyle/>
          <a:p>
            <a:pPr algn="ctr">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Vuelos fantasmas </a:t>
            </a:r>
          </a:p>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Ejército Nacional</a:t>
            </a:r>
          </a:p>
        </p:txBody>
      </p:sp>
      <p:sp>
        <p:nvSpPr>
          <p:cNvPr id="28677" name="2 CuadroTexto"/>
          <p:cNvSpPr txBox="1">
            <a:spLocks noChangeArrowheads="1"/>
          </p:cNvSpPr>
          <p:nvPr/>
        </p:nvSpPr>
        <p:spPr bwMode="auto">
          <a:xfrm>
            <a:off x="900113" y="2420938"/>
            <a:ext cx="7416800"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Hechos </a:t>
            </a:r>
          </a:p>
          <a:p>
            <a:pPr algn="just" eaLnBrk="1" hangingPunct="1">
              <a:spcBef>
                <a:spcPct val="0"/>
              </a:spcBef>
              <a:buClrTx/>
              <a:buSzTx/>
              <a:buFontTx/>
              <a:buNone/>
            </a:pPr>
            <a:endParaRPr lang="es-CO" altLang="es-CO" sz="1800" b="1"/>
          </a:p>
          <a:p>
            <a:pPr algn="just" eaLnBrk="1" hangingPunct="1">
              <a:spcBef>
                <a:spcPct val="0"/>
              </a:spcBef>
              <a:buClrTx/>
              <a:buSzTx/>
              <a:buFontTx/>
              <a:buNone/>
            </a:pPr>
            <a:r>
              <a:rPr lang="es-CO" altLang="es-CO" sz="1800"/>
              <a:t>dados los antecedentes de la Armada Nacional, la Contraloría General de la República determina, dentro del control de legalidad incluir en la muestra de contratos para evaluación en el Ejército Nacional el contrato No 093-JEAVE-2012, suscrito con la firma AER CARIBE. </a:t>
            </a:r>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p:txBody>
      </p:sp>
    </p:spTree>
  </p:cSld>
  <p:clrMapOvr>
    <a:masterClrMapping/>
  </p:clrMapOvr>
  <p:transition>
    <p:split orient="vert" dir="in"/>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29699"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1835150" y="517525"/>
            <a:ext cx="6481763" cy="1447800"/>
          </a:xfrm>
          <a:prstGeom prst="rect">
            <a:avLst/>
          </a:prstGeom>
        </p:spPr>
        <p:txBody>
          <a:bodyPr>
            <a:spAutoFit/>
          </a:bodyPr>
          <a:lstStyle/>
          <a:p>
            <a:pPr algn="ctr">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Vuelos fantasmas </a:t>
            </a:r>
          </a:p>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Ejército Nacional</a:t>
            </a:r>
          </a:p>
        </p:txBody>
      </p:sp>
      <p:sp>
        <p:nvSpPr>
          <p:cNvPr id="29701" name="2 CuadroTexto"/>
          <p:cNvSpPr txBox="1">
            <a:spLocks noChangeArrowheads="1"/>
          </p:cNvSpPr>
          <p:nvPr/>
        </p:nvSpPr>
        <p:spPr bwMode="auto">
          <a:xfrm>
            <a:off x="890588" y="1952625"/>
            <a:ext cx="74168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Hechos (II) </a:t>
            </a:r>
          </a:p>
          <a:p>
            <a:pPr algn="just" eaLnBrk="1" hangingPunct="1">
              <a:spcBef>
                <a:spcPct val="0"/>
              </a:spcBef>
              <a:buClrTx/>
              <a:buSzTx/>
              <a:buFontTx/>
              <a:buNone/>
            </a:pPr>
            <a:endParaRPr lang="es-CO" altLang="es-CO" sz="1800" b="1"/>
          </a:p>
          <a:p>
            <a:pPr algn="just" eaLnBrk="1" hangingPunct="1">
              <a:spcBef>
                <a:spcPct val="0"/>
              </a:spcBef>
              <a:buClrTx/>
              <a:buSzTx/>
              <a:buFontTx/>
              <a:buNone/>
            </a:pPr>
            <a:r>
              <a:rPr lang="es-CO" altLang="es-CO" sz="1800"/>
              <a:t>Pagos efectuados por el Ejército Nacional-Jefatura de Aviación por vuelos chárter contratados con la empresa AER-CARIBE S.A “Aerolíneas del Caribe S.A” para el transporte de material, personal y carga militar en los diferentes puntos del país, en virtud del contrato No 093-JEAVE-2012, vuelos que presuntamente fueron realizados y pagados por el ejército nacional, pero que, de acuerdo con la evaluación efectuada a la documentación, en especial las ordenes de servicios, se encontró que las fechas de estas no aparecen registradas en el sistema ALLPISTA, según certificación de la Aeronáutica Civil encargada del control y vigilancia del tránsito aéreo en el territorio nacional.</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a:t>
            </a:r>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p:txBody>
      </p:sp>
    </p:spTree>
  </p:cSld>
  <p:clrMapOvr>
    <a:masterClrMapping/>
  </p:clrMapOvr>
  <p:transition>
    <p:split orient="vert" dir="in"/>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30723"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1835150" y="517525"/>
            <a:ext cx="6481763" cy="1447800"/>
          </a:xfrm>
          <a:prstGeom prst="rect">
            <a:avLst/>
          </a:prstGeom>
        </p:spPr>
        <p:txBody>
          <a:bodyPr>
            <a:spAutoFit/>
          </a:bodyPr>
          <a:lstStyle/>
          <a:p>
            <a:pPr algn="ctr">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Vuelos fantasmas </a:t>
            </a:r>
          </a:p>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Ejército Nacional</a:t>
            </a:r>
          </a:p>
        </p:txBody>
      </p:sp>
      <p:sp>
        <p:nvSpPr>
          <p:cNvPr id="30725" name="2 CuadroTexto"/>
          <p:cNvSpPr txBox="1">
            <a:spLocks noChangeArrowheads="1"/>
          </p:cNvSpPr>
          <p:nvPr/>
        </p:nvSpPr>
        <p:spPr bwMode="auto">
          <a:xfrm>
            <a:off x="890588" y="1952625"/>
            <a:ext cx="74168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Efectos  </a:t>
            </a:r>
          </a:p>
          <a:p>
            <a:pPr algn="just" eaLnBrk="1" hangingPunct="1">
              <a:spcBef>
                <a:spcPct val="0"/>
              </a:spcBef>
              <a:buClrTx/>
              <a:buSzTx/>
              <a:buFontTx/>
              <a:buNone/>
            </a:pPr>
            <a:endParaRPr lang="es-CO" altLang="es-CO" sz="1800" b="1"/>
          </a:p>
          <a:p>
            <a:pPr algn="just" eaLnBrk="1" hangingPunct="1">
              <a:spcBef>
                <a:spcPct val="0"/>
              </a:spcBef>
              <a:buClrTx/>
              <a:buSzTx/>
              <a:buFontTx/>
              <a:buNone/>
            </a:pPr>
            <a:r>
              <a:rPr lang="es-CO" altLang="es-CO" sz="1800"/>
              <a:t>Efectuada la evaluación de la documentación restante se determinó la existencias de órdenes de servicio, facturas, formatos de registros de vuelos, actas de recibo a satisfacción e informes suscritos por el supervisor del contrato, soportes de pagos al contratista, cuyas fechas no coinciden con los registros existentes en el Sistema “ALLPISTA” de la aeronáutica civil. De los 293 vuelos, ordenados, facturados y cancelados, no aparecen registrados en este sistema cuarenta y dos (42) vuelos) por $1.445.792.000.</a:t>
            </a:r>
          </a:p>
          <a:p>
            <a:pPr algn="just" eaLnBrk="1" hangingPunct="1">
              <a:spcBef>
                <a:spcPct val="0"/>
              </a:spcBef>
              <a:buClrTx/>
              <a:buSzTx/>
              <a:buFontTx/>
              <a:buNone/>
            </a:pPr>
            <a:endParaRPr lang="es-CO" altLang="es-CO" sz="1800"/>
          </a:p>
        </p:txBody>
      </p:sp>
    </p:spTree>
  </p:cSld>
  <p:clrMapOvr>
    <a:masterClrMapping/>
  </p:clrMapOvr>
  <p:transition>
    <p:split orient="vert" dir="in"/>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31747"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1835150" y="517525"/>
            <a:ext cx="6481763" cy="1447800"/>
          </a:xfrm>
          <a:prstGeom prst="rect">
            <a:avLst/>
          </a:prstGeom>
        </p:spPr>
        <p:txBody>
          <a:bodyPr>
            <a:spAutoFit/>
          </a:bodyPr>
          <a:lstStyle/>
          <a:p>
            <a:pPr algn="ctr">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Vuelos fantasmas </a:t>
            </a:r>
          </a:p>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Ejército Nacional</a:t>
            </a:r>
          </a:p>
        </p:txBody>
      </p:sp>
      <p:sp>
        <p:nvSpPr>
          <p:cNvPr id="31749" name="2 CuadroTexto"/>
          <p:cNvSpPr txBox="1">
            <a:spLocks noChangeArrowheads="1"/>
          </p:cNvSpPr>
          <p:nvPr/>
        </p:nvSpPr>
        <p:spPr bwMode="auto">
          <a:xfrm>
            <a:off x="903288" y="1952625"/>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endParaRPr lang="es-CO" altLang="es-CO" sz="1800"/>
          </a:p>
        </p:txBody>
      </p:sp>
      <p:sp>
        <p:nvSpPr>
          <p:cNvPr id="31750" name="2 CuadroTexto"/>
          <p:cNvSpPr txBox="1">
            <a:spLocks noChangeArrowheads="1"/>
          </p:cNvSpPr>
          <p:nvPr/>
        </p:nvSpPr>
        <p:spPr bwMode="auto">
          <a:xfrm>
            <a:off x="900113" y="1952625"/>
            <a:ext cx="74168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Causas  </a:t>
            </a:r>
          </a:p>
          <a:p>
            <a:pPr algn="just" eaLnBrk="1" hangingPunct="1">
              <a:spcBef>
                <a:spcPct val="0"/>
              </a:spcBef>
              <a:buClrTx/>
              <a:buSzTx/>
              <a:buFontTx/>
              <a:buNone/>
            </a:pPr>
            <a:endParaRPr lang="es-CO" altLang="es-CO" sz="1800" b="1"/>
          </a:p>
          <a:p>
            <a:pPr algn="just" eaLnBrk="1" hangingPunct="1">
              <a:spcBef>
                <a:spcPct val="0"/>
              </a:spcBef>
              <a:buClrTx/>
              <a:buSzTx/>
              <a:buFontTx/>
              <a:buNone/>
            </a:pPr>
            <a:r>
              <a:rPr lang="es-CO" altLang="es-CO" sz="1800"/>
              <a:t>La causa probable de este detrimento se encuentra en la actuación presuntamente irregular de la empresa AER-CARIBE S.A, al certificar registros de vuelo con aeronaves no identificadas y que, además, no aparecen registradas en la Aeronáutica Civil. </a:t>
            </a:r>
            <a:r>
              <a:rPr lang="es-CO" altLang="es-CO" sz="1800">
                <a:solidFill>
                  <a:srgbClr val="FFFF00"/>
                </a:solidFill>
              </a:rPr>
              <a:t>También debido a la acción presuntamente irregular de la Jefatura de Aviación-División de Aviación Asalto Aéreo del Ejército Nacional, al solicitar servicios sin respaldo contractual,</a:t>
            </a:r>
            <a:r>
              <a:rPr lang="es-CO" altLang="es-CO" sz="1800"/>
              <a:t> suscribir actas de recibo a satisfacción e informes de supervisión sin los soportes adecuados; admitir formatos de registro de vuelo en fechas inexistentes y facturas de servicios sin la matrícula de la aeronave que los realizó; omitir la consulta del registro y planes de vuelo certificados por la Aeronáutica Civil, necesarios para acreditar la prestación del servicio y su posterior pago. </a:t>
            </a:r>
          </a:p>
        </p:txBody>
      </p:sp>
    </p:spTree>
  </p:cSld>
  <p:clrMapOvr>
    <a:masterClrMapping/>
  </p:clrMapOvr>
  <p:transition>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TEMAS</a:t>
            </a:r>
            <a:endParaRPr lang="es-ES" sz="3600" dirty="0" smtClean="0"/>
          </a:p>
        </p:txBody>
      </p:sp>
      <p:pic>
        <p:nvPicPr>
          <p:cNvPr id="5123"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2 Rectángulo"/>
          <p:cNvSpPr>
            <a:spLocks noChangeArrowheads="1"/>
          </p:cNvSpPr>
          <p:nvPr/>
        </p:nvSpPr>
        <p:spPr bwMode="auto">
          <a:xfrm>
            <a:off x="611188" y="1533525"/>
            <a:ext cx="8137525"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1085850" indent="-342900" eaLnBrk="0" hangingPunct="0">
              <a:spcBef>
                <a:spcPct val="20000"/>
              </a:spcBef>
              <a:buClr>
                <a:schemeClr val="tx1"/>
              </a:buClr>
              <a:buChar char="•"/>
              <a:defRPr sz="2800">
                <a:solidFill>
                  <a:schemeClr val="tx1"/>
                </a:solidFill>
                <a:latin typeface="Verdana" pitchFamily="34" charset="0"/>
              </a:defRPr>
            </a:lvl2pPr>
            <a:lvl3pPr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AutoNum type="arabicPeriod"/>
            </a:pPr>
            <a:r>
              <a:rPr lang="es-CO" altLang="es-CO" sz="2000" b="1">
                <a:solidFill>
                  <a:srgbClr val="FFFFFF"/>
                </a:solidFill>
                <a:latin typeface="Times New Roman" pitchFamily="18" charset="0"/>
                <a:cs typeface="Times New Roman" pitchFamily="18" charset="0"/>
              </a:rPr>
              <a:t>Aseguramiento Gubernamental ¿Qué es?</a:t>
            </a:r>
          </a:p>
          <a:p>
            <a:pPr algn="just" eaLnBrk="1" hangingPunct="1">
              <a:spcBef>
                <a:spcPct val="0"/>
              </a:spcBef>
              <a:buClrTx/>
              <a:buSzTx/>
              <a:buFont typeface="Arial" charset="0"/>
              <a:buAutoNum type="arabicPeriod"/>
            </a:pPr>
            <a:endParaRPr lang="es-CO" altLang="es-CO" sz="2000" b="1">
              <a:solidFill>
                <a:srgbClr val="FFFFFF"/>
              </a:solidFill>
              <a:latin typeface="Times New Roman" pitchFamily="18" charset="0"/>
              <a:cs typeface="Times New Roman" pitchFamily="18" charset="0"/>
            </a:endParaRPr>
          </a:p>
          <a:p>
            <a:pPr algn="just" eaLnBrk="1" hangingPunct="1">
              <a:spcBef>
                <a:spcPct val="0"/>
              </a:spcBef>
              <a:buClrTx/>
              <a:buSzTx/>
              <a:buFontTx/>
              <a:buAutoNum type="arabicPeriod"/>
            </a:pPr>
            <a:r>
              <a:rPr lang="es-CO" altLang="es-CO" sz="2000" b="1">
                <a:solidFill>
                  <a:srgbClr val="FFFFFF"/>
                </a:solidFill>
                <a:latin typeface="Times New Roman" pitchFamily="18" charset="0"/>
                <a:cs typeface="Times New Roman" pitchFamily="18" charset="0"/>
              </a:rPr>
              <a:t>Problemas que aquejan al Aseguramiento Gubernamental</a:t>
            </a:r>
          </a:p>
          <a:p>
            <a:pPr algn="just" eaLnBrk="1" hangingPunct="1">
              <a:spcBef>
                <a:spcPct val="0"/>
              </a:spcBef>
              <a:buClrTx/>
              <a:buSzTx/>
              <a:buFont typeface="Arial" charset="0"/>
              <a:buAutoNum type="arabicPeriod"/>
            </a:pPr>
            <a:endParaRPr lang="es-CO" altLang="es-CO" sz="2000" b="1">
              <a:solidFill>
                <a:srgbClr val="FFFFFF"/>
              </a:solidFill>
              <a:latin typeface="Times New Roman" pitchFamily="18" charset="0"/>
              <a:cs typeface="Times New Roman" pitchFamily="18" charset="0"/>
            </a:endParaRPr>
          </a:p>
          <a:p>
            <a:pPr algn="just" eaLnBrk="1" hangingPunct="1">
              <a:spcBef>
                <a:spcPct val="0"/>
              </a:spcBef>
              <a:buClrTx/>
              <a:buSzTx/>
              <a:buFont typeface="Arial" charset="0"/>
              <a:buAutoNum type="arabicPeriod"/>
            </a:pPr>
            <a:r>
              <a:rPr lang="es-CO" altLang="es-CO" sz="2000" b="1">
                <a:solidFill>
                  <a:srgbClr val="FFFFFF"/>
                </a:solidFill>
                <a:latin typeface="Times New Roman" pitchFamily="18" charset="0"/>
                <a:cs typeface="Times New Roman" pitchFamily="18" charset="0"/>
              </a:rPr>
              <a:t>Exposición de casos: </a:t>
            </a:r>
          </a:p>
          <a:p>
            <a:pPr algn="just" eaLnBrk="1" hangingPunct="1">
              <a:spcBef>
                <a:spcPct val="0"/>
              </a:spcBef>
              <a:buClrTx/>
              <a:buSzTx/>
              <a:buFont typeface="Wingdings" pitchFamily="2" charset="2"/>
              <a:buNone/>
            </a:pPr>
            <a:endParaRPr lang="es-CO" altLang="es-CO" sz="2000" b="1">
              <a:solidFill>
                <a:srgbClr val="FFFFFF"/>
              </a:solidFill>
              <a:latin typeface="Times New Roman" pitchFamily="18" charset="0"/>
              <a:cs typeface="Times New Roman" pitchFamily="18" charset="0"/>
            </a:endParaRPr>
          </a:p>
          <a:p>
            <a:pPr lvl="1" algn="just" eaLnBrk="1" hangingPunct="1">
              <a:spcBef>
                <a:spcPct val="0"/>
              </a:spcBef>
              <a:buClrTx/>
            </a:pPr>
            <a:r>
              <a:rPr lang="es-CO" altLang="es-CO" sz="2000" b="1">
                <a:solidFill>
                  <a:srgbClr val="FFFFFF"/>
                </a:solidFill>
                <a:latin typeface="Times New Roman" pitchFamily="18" charset="0"/>
                <a:cs typeface="Times New Roman" pitchFamily="18" charset="0"/>
              </a:rPr>
              <a:t>Gastos reservados del Ejercito Nacional </a:t>
            </a:r>
          </a:p>
          <a:p>
            <a:pPr lvl="1" algn="just" eaLnBrk="1" hangingPunct="1">
              <a:spcBef>
                <a:spcPct val="0"/>
              </a:spcBef>
              <a:buClrTx/>
            </a:pPr>
            <a:r>
              <a:rPr lang="es-CO" altLang="es-CO" sz="2000" b="1">
                <a:solidFill>
                  <a:srgbClr val="FFFFFF"/>
                </a:solidFill>
                <a:latin typeface="Times New Roman" pitchFamily="18" charset="0"/>
                <a:cs typeface="Times New Roman" pitchFamily="18" charset="0"/>
              </a:rPr>
              <a:t>Vuelos fantasma Armada Nacional</a:t>
            </a:r>
          </a:p>
          <a:p>
            <a:pPr lvl="1" algn="just" eaLnBrk="1" hangingPunct="1">
              <a:spcBef>
                <a:spcPct val="0"/>
              </a:spcBef>
              <a:buClrTx/>
            </a:pPr>
            <a:r>
              <a:rPr lang="es-CO" altLang="es-CO" sz="2000" b="1">
                <a:solidFill>
                  <a:srgbClr val="FFFFFF"/>
                </a:solidFill>
                <a:latin typeface="Times New Roman" pitchFamily="18" charset="0"/>
                <a:cs typeface="Times New Roman" pitchFamily="18" charset="0"/>
              </a:rPr>
              <a:t> Vuelos fantasma Ejército Nacional</a:t>
            </a:r>
          </a:p>
          <a:p>
            <a:pPr lvl="1" algn="just" eaLnBrk="1" hangingPunct="1">
              <a:spcBef>
                <a:spcPct val="0"/>
              </a:spcBef>
              <a:buClrTx/>
            </a:pPr>
            <a:r>
              <a:rPr lang="es-CO" altLang="es-CO" sz="2000" b="1">
                <a:solidFill>
                  <a:srgbClr val="FFFFFF"/>
                </a:solidFill>
                <a:latin typeface="Times New Roman" pitchFamily="18" charset="0"/>
                <a:cs typeface="Times New Roman" pitchFamily="18" charset="0"/>
              </a:rPr>
              <a:t>El caso COTECMAR </a:t>
            </a:r>
          </a:p>
          <a:p>
            <a:pPr lvl="1" algn="just" eaLnBrk="1" hangingPunct="1">
              <a:spcBef>
                <a:spcPct val="0"/>
              </a:spcBef>
              <a:buClrTx/>
            </a:pPr>
            <a:r>
              <a:rPr lang="es-CO" altLang="es-CO" sz="2000" b="1">
                <a:solidFill>
                  <a:srgbClr val="FFFFFF"/>
                </a:solidFill>
                <a:latin typeface="Times New Roman" pitchFamily="18" charset="0"/>
                <a:cs typeface="Times New Roman" pitchFamily="18" charset="0"/>
              </a:rPr>
              <a:t>Saludcoop</a:t>
            </a:r>
          </a:p>
          <a:p>
            <a:pPr lvl="1" algn="just" eaLnBrk="1" hangingPunct="1">
              <a:spcBef>
                <a:spcPct val="0"/>
              </a:spcBef>
              <a:buClrTx/>
            </a:pPr>
            <a:r>
              <a:rPr lang="es-CO" altLang="es-CO" sz="2000" b="1">
                <a:solidFill>
                  <a:srgbClr val="FFFFFF"/>
                </a:solidFill>
                <a:latin typeface="Times New Roman" pitchFamily="18" charset="0"/>
                <a:cs typeface="Times New Roman" pitchFamily="18" charset="0"/>
              </a:rPr>
              <a:t>Interbolsa</a:t>
            </a:r>
          </a:p>
          <a:p>
            <a:pPr marL="0" lvl="2" algn="just" eaLnBrk="1" hangingPunct="1">
              <a:spcBef>
                <a:spcPct val="0"/>
              </a:spcBef>
              <a:buClrTx/>
              <a:buFont typeface="Wingdings" pitchFamily="2" charset="2"/>
              <a:buNone/>
            </a:pPr>
            <a:endParaRPr lang="es-CO" altLang="es-CO" sz="2000" b="1">
              <a:solidFill>
                <a:srgbClr val="FFFFFF"/>
              </a:solidFill>
              <a:latin typeface="Times New Roman" pitchFamily="18" charset="0"/>
              <a:cs typeface="Times New Roman" pitchFamily="18" charset="0"/>
            </a:endParaRPr>
          </a:p>
          <a:p>
            <a:pPr algn="just" eaLnBrk="1" hangingPunct="1">
              <a:spcBef>
                <a:spcPct val="0"/>
              </a:spcBef>
              <a:buClrTx/>
              <a:buFont typeface="Wingdings" pitchFamily="2" charset="2"/>
              <a:buNone/>
            </a:pPr>
            <a:r>
              <a:rPr lang="es-CO" altLang="es-CO" sz="2000" b="1">
                <a:solidFill>
                  <a:srgbClr val="FFFFFF"/>
                </a:solidFill>
                <a:latin typeface="Times New Roman" pitchFamily="18" charset="0"/>
                <a:cs typeface="Times New Roman" pitchFamily="18" charset="0"/>
              </a:rPr>
              <a:t>4.	La Academia frente al Aseguramiento Gubernamental </a:t>
            </a:r>
          </a:p>
          <a:p>
            <a:pPr algn="just" eaLnBrk="1" hangingPunct="1">
              <a:spcBef>
                <a:spcPct val="0"/>
              </a:spcBef>
              <a:buClrTx/>
              <a:buSzTx/>
              <a:buFontTx/>
              <a:buNone/>
            </a:pPr>
            <a:endParaRPr lang="es-CO" altLang="es-CO" sz="2000" b="1">
              <a:solidFill>
                <a:srgbClr val="FFFFFF"/>
              </a:solidFill>
              <a:latin typeface="Times New Roman" pitchFamily="18" charset="0"/>
              <a:cs typeface="Times New Roman" pitchFamily="18" charset="0"/>
            </a:endParaRPr>
          </a:p>
        </p:txBody>
      </p:sp>
    </p:spTree>
  </p:cSld>
  <p:clrMapOvr>
    <a:masterClrMapping/>
  </p:clrMapOvr>
  <p:transition>
    <p:split orient="vert" dir="in"/>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32771"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1835150" y="517525"/>
            <a:ext cx="6481763" cy="1447800"/>
          </a:xfrm>
          <a:prstGeom prst="rect">
            <a:avLst/>
          </a:prstGeom>
        </p:spPr>
        <p:txBody>
          <a:bodyPr>
            <a:spAutoFit/>
          </a:bodyPr>
          <a:lstStyle/>
          <a:p>
            <a:pPr algn="ctr">
              <a:defRPr/>
            </a:pPr>
            <a:r>
              <a:rPr lang="es-CO" dirty="0"/>
              <a:t>­</a:t>
            </a: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Vuelos fantasmas </a:t>
            </a:r>
          </a:p>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Ejército Nacional</a:t>
            </a:r>
          </a:p>
        </p:txBody>
      </p:sp>
      <p:sp>
        <p:nvSpPr>
          <p:cNvPr id="32773" name="2 CuadroTexto"/>
          <p:cNvSpPr txBox="1">
            <a:spLocks noChangeArrowheads="1"/>
          </p:cNvSpPr>
          <p:nvPr/>
        </p:nvSpPr>
        <p:spPr bwMode="auto">
          <a:xfrm>
            <a:off x="903288" y="1952625"/>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endParaRPr lang="es-CO" altLang="es-CO" sz="1800"/>
          </a:p>
        </p:txBody>
      </p:sp>
      <p:sp>
        <p:nvSpPr>
          <p:cNvPr id="32774" name="2 CuadroTexto"/>
          <p:cNvSpPr txBox="1">
            <a:spLocks noChangeArrowheads="1"/>
          </p:cNvSpPr>
          <p:nvPr/>
        </p:nvSpPr>
        <p:spPr bwMode="auto">
          <a:xfrm>
            <a:off x="920750" y="2320925"/>
            <a:ext cx="741680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Fuentes de criterio o Normas violadas</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-La violación del Manual de Contratación del Ministerio de Defensa (Decreto 2474 de 2008).</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-La violación de la Ley 1150 de 2007. </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-Código Penal </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-Código Disciplinario Único </a:t>
            </a:r>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p:txBody>
      </p:sp>
    </p:spTree>
  </p:cSld>
  <p:clrMapOvr>
    <a:masterClrMapping/>
  </p:clrMapOvr>
  <p:transition>
    <p:split orient="vert" dir="in"/>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33795"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995613" y="660400"/>
            <a:ext cx="3678237" cy="769938"/>
          </a:xfrm>
          <a:prstGeom prst="rect">
            <a:avLst/>
          </a:prstGeom>
        </p:spPr>
        <p:txBody>
          <a:bodyPr wrap="none">
            <a:spAutoFit/>
          </a:bodyPr>
          <a:lstStyle/>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COTECMAR </a:t>
            </a:r>
          </a:p>
        </p:txBody>
      </p:sp>
      <p:sp>
        <p:nvSpPr>
          <p:cNvPr id="33797" name="2 CuadroTexto"/>
          <p:cNvSpPr txBox="1">
            <a:spLocks noChangeArrowheads="1"/>
          </p:cNvSpPr>
          <p:nvPr/>
        </p:nvSpPr>
        <p:spPr bwMode="auto">
          <a:xfrm>
            <a:off x="628650" y="1454150"/>
            <a:ext cx="7831138"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Antecedentes </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El Ministerio de Defensa Nacional-Armada Nacional, el 25 de enero de 2008 transfirió a favor de la Corporación de Ciencia y Tecnología para el Desarrollo de la Industria Naval, Marítima y Fluvial – Cotecmar, el derecho de dominio pleno y la posesión que el Ministerio tenía sobre el lote de terreno denominado EL MAMONAL, ubicado en Cartagena. </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El negocio jurídico estipuló, inicialmente, que la transferencia constituía un incremento de los aportes que la Nación Ministerio de Defensa-Armada Nacional posee en la Corporación e incluía las construcciones, equipo, maquinaria, accesorios y demás anexidades. El valor de los inmuebles al momento de la transferencia era de $73.422.759.130,61.</a:t>
            </a:r>
          </a:p>
          <a:p>
            <a:pPr algn="just" eaLnBrk="1" hangingPunct="1">
              <a:spcBef>
                <a:spcPct val="0"/>
              </a:spcBef>
              <a:buClrTx/>
              <a:buSzTx/>
              <a:buFontTx/>
              <a:buNone/>
            </a:pPr>
            <a:r>
              <a:rPr lang="es-CO" altLang="es-CO" sz="1800"/>
              <a:t>-</a:t>
            </a:r>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p:txBody>
      </p:sp>
    </p:spTree>
  </p:cSld>
  <p:clrMapOvr>
    <a:masterClrMapping/>
  </p:clrMapOvr>
  <p:transition>
    <p:split orient="vert" dir="in"/>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34819"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995613" y="660400"/>
            <a:ext cx="3678237" cy="769938"/>
          </a:xfrm>
          <a:prstGeom prst="rect">
            <a:avLst/>
          </a:prstGeom>
        </p:spPr>
        <p:txBody>
          <a:bodyPr wrap="none">
            <a:spAutoFit/>
          </a:bodyPr>
          <a:lstStyle/>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COTECMAR </a:t>
            </a:r>
          </a:p>
        </p:txBody>
      </p:sp>
      <p:sp>
        <p:nvSpPr>
          <p:cNvPr id="34821" name="2 CuadroTexto"/>
          <p:cNvSpPr txBox="1">
            <a:spLocks noChangeArrowheads="1"/>
          </p:cNvSpPr>
          <p:nvPr/>
        </p:nvSpPr>
        <p:spPr bwMode="auto">
          <a:xfrm>
            <a:off x="628650" y="1454150"/>
            <a:ext cx="7831138"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Hechos  </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Mediante escritura pública 1764 del 10 de junio de 2011 de la Notaria Primera de Cartagena, se hizo aclaración en el sentido de que la extinción del usufructo y consolidación de la propiedad contenidos en el negocio jurídico del 25 de enero de 2008, no fue un incremento del aporte realizado por la Nación Ministerio de Defensa Nacional sino un aporte a título de cesión de activos a Cotecmar. Frente a este evento el valor de la propiedad transferida se modificó por las deducciones correspondientes a las inversiones (mantenimiento y mejoras), que Cotecmar realizó en los terrenos referidos, quedando entonces como valor de la transferencia $61.242.955.853, de acuerdo con los avalúos realizados  en el año 2007. </a:t>
            </a:r>
          </a:p>
          <a:p>
            <a:pPr algn="just" eaLnBrk="1" hangingPunct="1">
              <a:spcBef>
                <a:spcPct val="0"/>
              </a:spcBef>
              <a:buClrTx/>
              <a:buSzTx/>
              <a:buFontTx/>
              <a:buNone/>
            </a:pPr>
            <a:endParaRPr lang="es-CO" altLang="es-CO" sz="1800"/>
          </a:p>
          <a:p>
            <a:pPr algn="just" eaLnBrk="1" hangingPunct="1">
              <a:spcBef>
                <a:spcPct val="0"/>
              </a:spcBef>
              <a:buClrTx/>
              <a:buSzTx/>
              <a:buFontTx/>
              <a:buNone/>
            </a:pPr>
            <a:endParaRPr lang="es-CO" altLang="es-CO" sz="1800"/>
          </a:p>
        </p:txBody>
      </p:sp>
    </p:spTree>
  </p:cSld>
  <p:clrMapOvr>
    <a:masterClrMapping/>
  </p:clrMapOvr>
  <p:transition>
    <p:split orient="vert" dir="in"/>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35843"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995613" y="660400"/>
            <a:ext cx="3678237" cy="769938"/>
          </a:xfrm>
          <a:prstGeom prst="rect">
            <a:avLst/>
          </a:prstGeom>
        </p:spPr>
        <p:txBody>
          <a:bodyPr wrap="none">
            <a:spAutoFit/>
          </a:bodyPr>
          <a:lstStyle/>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COTECMAR </a:t>
            </a:r>
          </a:p>
        </p:txBody>
      </p:sp>
      <p:sp>
        <p:nvSpPr>
          <p:cNvPr id="35845" name="2 CuadroTexto"/>
          <p:cNvSpPr txBox="1">
            <a:spLocks noChangeArrowheads="1"/>
          </p:cNvSpPr>
          <p:nvPr/>
        </p:nvSpPr>
        <p:spPr bwMode="auto">
          <a:xfrm>
            <a:off x="628650" y="1454150"/>
            <a:ext cx="7831138"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Hechos (II)  </a:t>
            </a:r>
          </a:p>
          <a:p>
            <a:pPr algn="just" eaLnBrk="1" hangingPunct="1">
              <a:spcBef>
                <a:spcPct val="0"/>
              </a:spcBef>
              <a:buClrTx/>
              <a:buSzTx/>
              <a:buFontTx/>
              <a:buNone/>
            </a:pPr>
            <a:endParaRPr lang="es-CO" altLang="es-CO" sz="1800" b="1"/>
          </a:p>
          <a:p>
            <a:pPr algn="just" eaLnBrk="1" hangingPunct="1">
              <a:spcBef>
                <a:spcPct val="0"/>
              </a:spcBef>
              <a:buClrTx/>
              <a:buSzTx/>
              <a:buFont typeface="Wingdings" pitchFamily="2" charset="2"/>
              <a:buNone/>
            </a:pPr>
            <a:r>
              <a:rPr lang="es-CO" altLang="es-CO" sz="1800"/>
              <a:t>La justificación de esta operación obedecía a varios aspectos:</a:t>
            </a:r>
          </a:p>
          <a:p>
            <a:pPr algn="just" eaLnBrk="1" hangingPunct="1">
              <a:spcBef>
                <a:spcPct val="0"/>
              </a:spcBef>
              <a:buClrTx/>
              <a:buSzTx/>
              <a:buFont typeface="Wingdings" pitchFamily="2" charset="2"/>
              <a:buNone/>
            </a:pPr>
            <a:endParaRPr lang="es-CO" altLang="es-CO" sz="1800"/>
          </a:p>
          <a:p>
            <a:pPr algn="just" eaLnBrk="1" hangingPunct="1">
              <a:spcBef>
                <a:spcPct val="0"/>
              </a:spcBef>
              <a:buClrTx/>
              <a:buSzTx/>
              <a:buFont typeface="Wingdings" pitchFamily="2" charset="2"/>
              <a:buNone/>
            </a:pPr>
            <a:r>
              <a:rPr lang="es-CO" altLang="es-CO" sz="1800"/>
              <a:t>­Generar valor económico agregado habida cuenta que la capacidad instalada de Cotecmar, en ese momento, no permitían inversiones de capital.</a:t>
            </a:r>
          </a:p>
          <a:p>
            <a:pPr algn="just" eaLnBrk="1" hangingPunct="1">
              <a:spcBef>
                <a:spcPct val="0"/>
              </a:spcBef>
              <a:buClrTx/>
              <a:buSzTx/>
              <a:buFont typeface="Wingdings" pitchFamily="2" charset="2"/>
              <a:buNone/>
            </a:pPr>
            <a:endParaRPr lang="es-CO" altLang="es-CO" sz="1800"/>
          </a:p>
          <a:p>
            <a:pPr algn="just" eaLnBrk="1" hangingPunct="1">
              <a:spcBef>
                <a:spcPct val="0"/>
              </a:spcBef>
              <a:buClrTx/>
              <a:buSzTx/>
              <a:buFont typeface="Wingdings" pitchFamily="2" charset="2"/>
              <a:buNone/>
            </a:pPr>
            <a:r>
              <a:rPr lang="es-CO" altLang="es-CO" sz="1800"/>
              <a:t>­En consecuencia, lograr apalancamiento financiero para los proyectos, que los activos de la Corporación, en su mayoría intangibles, no podían respaldar. </a:t>
            </a:r>
          </a:p>
          <a:p>
            <a:pPr algn="just" eaLnBrk="1" hangingPunct="1">
              <a:spcBef>
                <a:spcPct val="0"/>
              </a:spcBef>
              <a:buClrTx/>
              <a:buSzTx/>
              <a:buFont typeface="Wingdings" pitchFamily="2" charset="2"/>
              <a:buNone/>
            </a:pPr>
            <a:endParaRPr lang="es-CO" altLang="es-CO" sz="1800"/>
          </a:p>
          <a:p>
            <a:pPr algn="just" eaLnBrk="1" hangingPunct="1">
              <a:spcBef>
                <a:spcPct val="0"/>
              </a:spcBef>
              <a:buClrTx/>
              <a:buSzTx/>
              <a:buFont typeface="Wingdings" pitchFamily="2" charset="2"/>
              <a:buNone/>
            </a:pPr>
            <a:r>
              <a:rPr lang="es-CO" altLang="es-CO" sz="1800"/>
              <a:t>­La creación de una zona franca a través de la titularización de los terrenos, a favor de Cotecmar.</a:t>
            </a:r>
          </a:p>
          <a:p>
            <a:pPr algn="just" eaLnBrk="1" hangingPunct="1">
              <a:spcBef>
                <a:spcPct val="0"/>
              </a:spcBef>
              <a:buClrTx/>
              <a:buSzTx/>
              <a:buFont typeface="Wingdings" pitchFamily="2" charset="2"/>
              <a:buNone/>
            </a:pPr>
            <a:endParaRPr lang="es-CO" altLang="es-CO" sz="1800"/>
          </a:p>
          <a:p>
            <a:pPr algn="just" eaLnBrk="1" hangingPunct="1">
              <a:spcBef>
                <a:spcPct val="0"/>
              </a:spcBef>
              <a:buClrTx/>
              <a:buSzTx/>
              <a:buFont typeface="Wingdings" pitchFamily="2" charset="2"/>
              <a:buNone/>
            </a:pPr>
            <a:r>
              <a:rPr lang="es-CO" altLang="es-CO" sz="1800"/>
              <a:t> </a:t>
            </a:r>
          </a:p>
          <a:p>
            <a:pPr algn="just" eaLnBrk="1" hangingPunct="1">
              <a:spcBef>
                <a:spcPct val="0"/>
              </a:spcBef>
              <a:buClrTx/>
              <a:buSzTx/>
              <a:buFontTx/>
              <a:buNone/>
            </a:pPr>
            <a:endParaRPr lang="es-CO" altLang="es-CO" sz="1800"/>
          </a:p>
        </p:txBody>
      </p:sp>
    </p:spTree>
  </p:cSld>
  <p:clrMapOvr>
    <a:masterClrMapping/>
  </p:clrMapOvr>
  <p:transition>
    <p:split orient="vert" dir="in"/>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36867"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995613" y="660400"/>
            <a:ext cx="3678237" cy="769938"/>
          </a:xfrm>
          <a:prstGeom prst="rect">
            <a:avLst/>
          </a:prstGeom>
        </p:spPr>
        <p:txBody>
          <a:bodyPr wrap="none">
            <a:spAutoFit/>
          </a:bodyPr>
          <a:lstStyle/>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COTECMAR </a:t>
            </a:r>
          </a:p>
        </p:txBody>
      </p:sp>
      <p:sp>
        <p:nvSpPr>
          <p:cNvPr id="36869" name="2 CuadroTexto"/>
          <p:cNvSpPr txBox="1">
            <a:spLocks noChangeArrowheads="1"/>
          </p:cNvSpPr>
          <p:nvPr/>
        </p:nvSpPr>
        <p:spPr bwMode="auto">
          <a:xfrm>
            <a:off x="628650" y="1454150"/>
            <a:ext cx="7831138"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El Hallazgo  </a:t>
            </a:r>
          </a:p>
          <a:p>
            <a:pPr algn="just" eaLnBrk="1" hangingPunct="1">
              <a:spcBef>
                <a:spcPct val="0"/>
              </a:spcBef>
              <a:buClrTx/>
              <a:buSzTx/>
              <a:buFontTx/>
              <a:buNone/>
            </a:pPr>
            <a:endParaRPr lang="es-CO" altLang="es-CO" sz="1800" b="1"/>
          </a:p>
          <a:p>
            <a:pPr algn="just" eaLnBrk="1" hangingPunct="1">
              <a:spcBef>
                <a:spcPct val="0"/>
              </a:spcBef>
              <a:buClrTx/>
              <a:buSzTx/>
              <a:buFont typeface="Wingdings" pitchFamily="2" charset="2"/>
              <a:buNone/>
            </a:pPr>
            <a:r>
              <a:rPr lang="es-CO" altLang="es-CO" sz="1800"/>
              <a:t>1.- De acuerdo con el Decreto Ley 393 de 1991  la Nación y sus entidades descentralizadas están autorizadas para crear y organizar, con los particulares, personas jurídicas sin ánimo de lucro. Los aportes que realice la entidad pública tienen como finalidad exclusiva adelantar actividades científicas y tecnológicas, proyectos de investigación y creación de tecnologías. </a:t>
            </a:r>
          </a:p>
          <a:p>
            <a:pPr algn="just" eaLnBrk="1" hangingPunct="1">
              <a:spcBef>
                <a:spcPct val="0"/>
              </a:spcBef>
              <a:buClrTx/>
              <a:buSzTx/>
              <a:buFont typeface="Wingdings" pitchFamily="2" charset="2"/>
              <a:buNone/>
            </a:pPr>
            <a:endParaRPr lang="es-CO" altLang="es-CO" sz="1800"/>
          </a:p>
          <a:p>
            <a:pPr algn="just" eaLnBrk="1" hangingPunct="1">
              <a:spcBef>
                <a:spcPct val="0"/>
              </a:spcBef>
              <a:buClrTx/>
              <a:buSzTx/>
              <a:buFont typeface="Wingdings" pitchFamily="2" charset="2"/>
              <a:buNone/>
            </a:pPr>
            <a:r>
              <a:rPr lang="es-CO" altLang="es-CO" sz="1800"/>
              <a:t>En el presente caso, la Nación Ministerio de Defensa Nacional-Armada Nacional, participó con un aporte inicial equivalente al 99% del patrimonio de la Corporación. Cualquier aporte adicional, con una finalidad diferente a la autorizada por la norma, resultaba improcedente.</a:t>
            </a:r>
          </a:p>
          <a:p>
            <a:pPr algn="just" eaLnBrk="1" hangingPunct="1">
              <a:spcBef>
                <a:spcPct val="0"/>
              </a:spcBef>
              <a:buClrTx/>
              <a:buSzTx/>
              <a:buFont typeface="Wingdings" pitchFamily="2" charset="2"/>
              <a:buNone/>
            </a:pPr>
            <a:endParaRPr lang="es-CO" altLang="es-CO" sz="1800"/>
          </a:p>
          <a:p>
            <a:pPr algn="just" eaLnBrk="1" hangingPunct="1">
              <a:spcBef>
                <a:spcPct val="0"/>
              </a:spcBef>
              <a:buClrTx/>
              <a:buSzTx/>
              <a:buFont typeface="Wingdings" pitchFamily="2" charset="2"/>
              <a:buNone/>
            </a:pPr>
            <a:r>
              <a:rPr lang="es-CO" altLang="es-CO" sz="1800"/>
              <a:t> </a:t>
            </a:r>
          </a:p>
          <a:p>
            <a:pPr algn="just" eaLnBrk="1" hangingPunct="1">
              <a:spcBef>
                <a:spcPct val="0"/>
              </a:spcBef>
              <a:buClrTx/>
              <a:buSzTx/>
              <a:buFont typeface="Wingdings" pitchFamily="2" charset="2"/>
              <a:buNone/>
            </a:pPr>
            <a:r>
              <a:rPr lang="es-CO" altLang="es-CO" sz="1800"/>
              <a:t> </a:t>
            </a:r>
          </a:p>
          <a:p>
            <a:pPr algn="just" eaLnBrk="1" hangingPunct="1">
              <a:spcBef>
                <a:spcPct val="0"/>
              </a:spcBef>
              <a:buClrTx/>
              <a:buSzTx/>
              <a:buFontTx/>
              <a:buNone/>
            </a:pPr>
            <a:endParaRPr lang="es-CO" altLang="es-CO" sz="1800"/>
          </a:p>
        </p:txBody>
      </p:sp>
    </p:spTree>
  </p:cSld>
  <p:clrMapOvr>
    <a:masterClrMapping/>
  </p:clrMapOvr>
  <p:transition>
    <p:split orient="vert" dir="in"/>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37891"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995613" y="660400"/>
            <a:ext cx="3678237" cy="769938"/>
          </a:xfrm>
          <a:prstGeom prst="rect">
            <a:avLst/>
          </a:prstGeom>
        </p:spPr>
        <p:txBody>
          <a:bodyPr wrap="none">
            <a:spAutoFit/>
          </a:bodyPr>
          <a:lstStyle/>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COTECMAR </a:t>
            </a:r>
          </a:p>
        </p:txBody>
      </p:sp>
      <p:sp>
        <p:nvSpPr>
          <p:cNvPr id="37893" name="2 CuadroTexto"/>
          <p:cNvSpPr txBox="1">
            <a:spLocks noChangeArrowheads="1"/>
          </p:cNvSpPr>
          <p:nvPr/>
        </p:nvSpPr>
        <p:spPr bwMode="auto">
          <a:xfrm>
            <a:off x="628650" y="1557338"/>
            <a:ext cx="7831138"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El Hallazgo (II) </a:t>
            </a:r>
          </a:p>
          <a:p>
            <a:pPr algn="just" eaLnBrk="1" hangingPunct="1">
              <a:spcBef>
                <a:spcPct val="0"/>
              </a:spcBef>
              <a:buClrTx/>
              <a:buSzTx/>
              <a:buFontTx/>
              <a:buNone/>
            </a:pPr>
            <a:endParaRPr lang="es-CO" altLang="es-CO" sz="1800" b="1"/>
          </a:p>
          <a:p>
            <a:pPr algn="just" eaLnBrk="1" hangingPunct="1">
              <a:spcBef>
                <a:spcPct val="0"/>
              </a:spcBef>
              <a:buClrTx/>
              <a:buSzTx/>
              <a:buFont typeface="Wingdings" pitchFamily="2" charset="2"/>
              <a:buNone/>
            </a:pPr>
            <a:endParaRPr lang="es-CO" altLang="es-CO" sz="1800"/>
          </a:p>
          <a:p>
            <a:pPr algn="just" eaLnBrk="1" hangingPunct="1">
              <a:spcBef>
                <a:spcPct val="0"/>
              </a:spcBef>
              <a:buClrTx/>
              <a:buSzTx/>
              <a:buFont typeface="Wingdings" pitchFamily="2" charset="2"/>
              <a:buNone/>
            </a:pPr>
            <a:r>
              <a:rPr lang="es-CO" altLang="es-CO" sz="1800"/>
              <a:t>2.- Cotecmar es una persona jurídica de derecho privado de conformidad con sus estatutos y el Decreto Ley 393 de 1991, norma que rige su creación, por lo tanto no puede constituirse en beneficiario de recursos del Patrimonio Público, sino dentro del marco normativo que regula su actividad. </a:t>
            </a:r>
          </a:p>
          <a:p>
            <a:pPr algn="just" eaLnBrk="1" hangingPunct="1">
              <a:spcBef>
                <a:spcPct val="0"/>
              </a:spcBef>
              <a:buClrTx/>
              <a:buSzTx/>
              <a:buFont typeface="Wingdings" pitchFamily="2" charset="2"/>
              <a:buNone/>
            </a:pPr>
            <a:endParaRPr lang="es-CO" altLang="es-CO" sz="1800"/>
          </a:p>
          <a:p>
            <a:pPr algn="just" eaLnBrk="1" hangingPunct="1">
              <a:spcBef>
                <a:spcPct val="0"/>
              </a:spcBef>
              <a:buClrTx/>
              <a:buSzTx/>
              <a:buFont typeface="Wingdings" pitchFamily="2" charset="2"/>
              <a:buNone/>
            </a:pPr>
            <a:r>
              <a:rPr lang="es-CO" altLang="es-CO" sz="1800"/>
              <a:t>La aclaración de que no se trata de un incremento del aporte de la Nación sino un aporte a título de cesión de activos a Cotecmar (Escritura Pública 1764 de 2011), no hace más que agravar la situación de la Armada Nacional y Cotecmar, pues ya no se trata solamente de solventar actividades ajenas a la misión de la Corporación sino que viola los mandatos del Articulo 355 de la Constitución Política, pues se constituye en una verdadera donación de bienes públicos, proscrita por la carta. </a:t>
            </a:r>
          </a:p>
          <a:p>
            <a:pPr algn="just" eaLnBrk="1" hangingPunct="1">
              <a:spcBef>
                <a:spcPct val="0"/>
              </a:spcBef>
              <a:buClrTx/>
              <a:buSzTx/>
              <a:buFont typeface="Wingdings" pitchFamily="2" charset="2"/>
              <a:buNone/>
            </a:pPr>
            <a:endParaRPr lang="es-CO" altLang="es-CO" sz="1800"/>
          </a:p>
          <a:p>
            <a:pPr algn="just" eaLnBrk="1" hangingPunct="1">
              <a:spcBef>
                <a:spcPct val="0"/>
              </a:spcBef>
              <a:buClrTx/>
              <a:buSzTx/>
              <a:buFont typeface="Wingdings" pitchFamily="2" charset="2"/>
              <a:buNone/>
            </a:pPr>
            <a:endParaRPr lang="es-CO" altLang="es-CO" sz="1800"/>
          </a:p>
          <a:p>
            <a:pPr algn="just" eaLnBrk="1" hangingPunct="1">
              <a:spcBef>
                <a:spcPct val="0"/>
              </a:spcBef>
              <a:buClrTx/>
              <a:buSzTx/>
              <a:buFont typeface="Wingdings" pitchFamily="2" charset="2"/>
              <a:buNone/>
            </a:pPr>
            <a:r>
              <a:rPr lang="es-CO" altLang="es-CO" sz="1800"/>
              <a:t> </a:t>
            </a:r>
          </a:p>
          <a:p>
            <a:pPr algn="just" eaLnBrk="1" hangingPunct="1">
              <a:spcBef>
                <a:spcPct val="0"/>
              </a:spcBef>
              <a:buClrTx/>
              <a:buSzTx/>
              <a:buFontTx/>
              <a:buNone/>
            </a:pPr>
            <a:endParaRPr lang="es-CO" altLang="es-CO" sz="1800"/>
          </a:p>
        </p:txBody>
      </p:sp>
    </p:spTree>
  </p:cSld>
  <p:clrMapOvr>
    <a:masterClrMapping/>
  </p:clrMapOvr>
  <p:transition>
    <p:split orient="vert" dir="in"/>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38915"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995613" y="660400"/>
            <a:ext cx="3678237" cy="769938"/>
          </a:xfrm>
          <a:prstGeom prst="rect">
            <a:avLst/>
          </a:prstGeom>
        </p:spPr>
        <p:txBody>
          <a:bodyPr wrap="none">
            <a:spAutoFit/>
          </a:bodyPr>
          <a:lstStyle/>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COTECMAR </a:t>
            </a:r>
          </a:p>
        </p:txBody>
      </p:sp>
      <p:sp>
        <p:nvSpPr>
          <p:cNvPr id="38917" name="2 CuadroTexto"/>
          <p:cNvSpPr txBox="1">
            <a:spLocks noChangeArrowheads="1"/>
          </p:cNvSpPr>
          <p:nvPr/>
        </p:nvSpPr>
        <p:spPr bwMode="auto">
          <a:xfrm>
            <a:off x="628650" y="2060575"/>
            <a:ext cx="7831138"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b="1"/>
              <a:t>El Hallazgo (III)  </a:t>
            </a:r>
          </a:p>
          <a:p>
            <a:pPr algn="just" eaLnBrk="1" hangingPunct="1">
              <a:spcBef>
                <a:spcPct val="0"/>
              </a:spcBef>
              <a:buClrTx/>
              <a:buSzTx/>
              <a:buFontTx/>
              <a:buNone/>
            </a:pPr>
            <a:endParaRPr lang="es-CO" altLang="es-CO" sz="1800" b="1"/>
          </a:p>
          <a:p>
            <a:pPr algn="just" eaLnBrk="1" hangingPunct="1">
              <a:spcBef>
                <a:spcPct val="0"/>
              </a:spcBef>
              <a:buClrTx/>
              <a:buSzTx/>
              <a:buFont typeface="Wingdings" pitchFamily="2" charset="2"/>
              <a:buNone/>
            </a:pPr>
            <a:r>
              <a:rPr lang="es-CO" altLang="es-CO" sz="1800"/>
              <a:t>3.- Los terrenos que eran de propiedad de la Nación Ministerio de Defensa Nacional y que ahora forman parte del patrimonio de Cotecmar, en el evento de ser utilizados para los fines planteados por el Consejo Directivo de la Corporación, quedan expuestos a pérdidas por derechos adquiridos como garantía de terceros durante la existencia de Cotecmar o al momento de una eventual disolución y liquidación frente a los terceros acreedores que pretendan garantizar sus derechos.</a:t>
            </a:r>
          </a:p>
          <a:p>
            <a:pPr algn="just" eaLnBrk="1" hangingPunct="1">
              <a:spcBef>
                <a:spcPct val="0"/>
              </a:spcBef>
              <a:buClrTx/>
              <a:buSzTx/>
              <a:buFont typeface="Wingdings" pitchFamily="2" charset="2"/>
              <a:buNone/>
            </a:pPr>
            <a:endParaRPr lang="es-CO" altLang="es-CO" sz="1800"/>
          </a:p>
          <a:p>
            <a:pPr algn="just" eaLnBrk="1" hangingPunct="1">
              <a:spcBef>
                <a:spcPct val="0"/>
              </a:spcBef>
              <a:buClrTx/>
              <a:buSzTx/>
              <a:buFont typeface="Wingdings" pitchFamily="2" charset="2"/>
              <a:buNone/>
            </a:pPr>
            <a:r>
              <a:rPr lang="es-CO" altLang="es-CO" sz="1800"/>
              <a:t> </a:t>
            </a:r>
          </a:p>
          <a:p>
            <a:pPr algn="just" eaLnBrk="1" hangingPunct="1">
              <a:spcBef>
                <a:spcPct val="0"/>
              </a:spcBef>
              <a:buClrTx/>
              <a:buSzTx/>
              <a:buFontTx/>
              <a:buNone/>
            </a:pPr>
            <a:endParaRPr lang="es-CO" altLang="es-CO" sz="1800"/>
          </a:p>
        </p:txBody>
      </p:sp>
    </p:spTree>
  </p:cSld>
  <p:clrMapOvr>
    <a:masterClrMapping/>
  </p:clrMapOvr>
  <p:transition>
    <p:split orient="vert" dir="in"/>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39939"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995613" y="660400"/>
            <a:ext cx="3678237" cy="769938"/>
          </a:xfrm>
          <a:prstGeom prst="rect">
            <a:avLst/>
          </a:prstGeom>
        </p:spPr>
        <p:txBody>
          <a:bodyPr wrap="none">
            <a:spAutoFit/>
          </a:bodyPr>
          <a:lstStyle/>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COTECMAR </a:t>
            </a:r>
          </a:p>
        </p:txBody>
      </p:sp>
      <p:sp>
        <p:nvSpPr>
          <p:cNvPr id="39941" name="2 CuadroTexto"/>
          <p:cNvSpPr txBox="1">
            <a:spLocks noChangeArrowheads="1"/>
          </p:cNvSpPr>
          <p:nvPr/>
        </p:nvSpPr>
        <p:spPr bwMode="auto">
          <a:xfrm>
            <a:off x="1547813" y="2205038"/>
            <a:ext cx="6624637"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spcBef>
                <a:spcPct val="0"/>
              </a:spcBef>
              <a:buClrTx/>
              <a:buSzTx/>
              <a:buFontTx/>
              <a:buNone/>
            </a:pPr>
            <a:r>
              <a:rPr lang="es-CO" altLang="es-CO" sz="1800" b="1"/>
              <a:t>Causas</a:t>
            </a:r>
          </a:p>
          <a:p>
            <a:pPr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Desconocimiento de las disposiciones constitucionales y legales en el proceso de transferencia de bienes. </a:t>
            </a:r>
          </a:p>
          <a:p>
            <a:pPr eaLnBrk="1" hangingPunct="1">
              <a:spcBef>
                <a:spcPct val="0"/>
              </a:spcBef>
              <a:buClrTx/>
              <a:buSzTx/>
              <a:buFontTx/>
              <a:buNone/>
            </a:pPr>
            <a:endParaRPr lang="es-CO" altLang="es-CO" sz="1800"/>
          </a:p>
        </p:txBody>
      </p:sp>
    </p:spTree>
  </p:cSld>
  <p:clrMapOvr>
    <a:masterClrMapping/>
  </p:clrMapOvr>
  <p:transition>
    <p:split orient="vert" dir="in"/>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40963"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995613" y="660400"/>
            <a:ext cx="3678237" cy="769938"/>
          </a:xfrm>
          <a:prstGeom prst="rect">
            <a:avLst/>
          </a:prstGeom>
        </p:spPr>
        <p:txBody>
          <a:bodyPr wrap="none">
            <a:spAutoFit/>
          </a:bodyPr>
          <a:lstStyle/>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COTECMAR </a:t>
            </a:r>
          </a:p>
        </p:txBody>
      </p:sp>
      <p:sp>
        <p:nvSpPr>
          <p:cNvPr id="53253" name="2 CuadroTexto"/>
          <p:cNvSpPr txBox="1">
            <a:spLocks noChangeArrowheads="1"/>
          </p:cNvSpPr>
          <p:nvPr/>
        </p:nvSpPr>
        <p:spPr bwMode="auto">
          <a:xfrm>
            <a:off x="827088" y="2205038"/>
            <a:ext cx="763270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spcBef>
                <a:spcPct val="0"/>
              </a:spcBef>
              <a:buClrTx/>
              <a:buSzTx/>
              <a:buFontTx/>
              <a:buNone/>
              <a:defRPr/>
            </a:pPr>
            <a:r>
              <a:rPr lang="es-CO" altLang="es-CO" sz="1800" b="1" dirty="0" smtClean="0">
                <a:effectLst>
                  <a:outerShdw blurRad="38100" dist="38100" dir="2700000" algn="tl">
                    <a:srgbClr val="000000">
                      <a:alpha val="43137"/>
                    </a:srgbClr>
                  </a:outerShdw>
                </a:effectLst>
              </a:rPr>
              <a:t>Efecto</a:t>
            </a:r>
          </a:p>
          <a:p>
            <a:pPr eaLnBrk="1" hangingPunct="1">
              <a:spcBef>
                <a:spcPct val="0"/>
              </a:spcBef>
              <a:buClrTx/>
              <a:buSzTx/>
              <a:buFontTx/>
              <a:buNone/>
              <a:defRPr/>
            </a:pPr>
            <a:endParaRPr lang="es-CO" altLang="es-CO" sz="1800" dirty="0" smtClean="0"/>
          </a:p>
          <a:p>
            <a:pPr algn="just" eaLnBrk="1" hangingPunct="1">
              <a:spcBef>
                <a:spcPct val="0"/>
              </a:spcBef>
              <a:buClrTx/>
              <a:buSzTx/>
              <a:buFontTx/>
              <a:buNone/>
              <a:defRPr/>
            </a:pPr>
            <a:r>
              <a:rPr lang="es-CO" altLang="es-CO" sz="1800" dirty="0" smtClean="0"/>
              <a:t>Presunto detrimento patrimonial por perdida del lote el Mamonal en cuantía de </a:t>
            </a:r>
            <a:r>
              <a:rPr lang="es-CO" altLang="es-CO" sz="1800" b="1" dirty="0" smtClean="0">
                <a:effectLst>
                  <a:outerShdw blurRad="38100" dist="38100" dir="2700000" algn="tl">
                    <a:srgbClr val="000000">
                      <a:alpha val="43137"/>
                    </a:srgbClr>
                  </a:outerShdw>
                </a:effectLst>
              </a:rPr>
              <a:t>$61.242.955.853</a:t>
            </a:r>
          </a:p>
          <a:p>
            <a:pPr eaLnBrk="1" hangingPunct="1">
              <a:spcBef>
                <a:spcPct val="0"/>
              </a:spcBef>
              <a:buClrTx/>
              <a:buSzTx/>
              <a:buFontTx/>
              <a:buNone/>
              <a:defRPr/>
            </a:pPr>
            <a:endParaRPr lang="es-CO" altLang="es-CO" sz="1800" dirty="0" smtClean="0"/>
          </a:p>
        </p:txBody>
      </p:sp>
    </p:spTree>
  </p:cSld>
  <p:clrMapOvr>
    <a:masterClrMapping/>
  </p:clrMapOvr>
  <p:transition>
    <p:split orient="vert" dir="in"/>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41987"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995613" y="660400"/>
            <a:ext cx="3678237" cy="769938"/>
          </a:xfrm>
          <a:prstGeom prst="rect">
            <a:avLst/>
          </a:prstGeom>
        </p:spPr>
        <p:txBody>
          <a:bodyPr wrap="none">
            <a:spAutoFit/>
          </a:bodyPr>
          <a:lstStyle/>
          <a:p>
            <a:pPr algn="ctr">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COTECMAR </a:t>
            </a:r>
          </a:p>
        </p:txBody>
      </p:sp>
      <p:sp>
        <p:nvSpPr>
          <p:cNvPr id="24581" name="2 CuadroTexto"/>
          <p:cNvSpPr txBox="1">
            <a:spLocks noChangeArrowheads="1"/>
          </p:cNvSpPr>
          <p:nvPr/>
        </p:nvSpPr>
        <p:spPr bwMode="auto">
          <a:xfrm>
            <a:off x="323850" y="2205038"/>
            <a:ext cx="856932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spcBef>
                <a:spcPct val="0"/>
              </a:spcBef>
              <a:buClrTx/>
              <a:buSzTx/>
              <a:buFontTx/>
              <a:buNone/>
              <a:defRPr/>
            </a:pPr>
            <a:r>
              <a:rPr lang="es-CO" altLang="es-CO" sz="1800" b="1" dirty="0" smtClean="0">
                <a:effectLst>
                  <a:outerShdw blurRad="38100" dist="38100" dir="2700000" algn="tl">
                    <a:srgbClr val="000000">
                      <a:alpha val="43137"/>
                    </a:srgbClr>
                  </a:outerShdw>
                </a:effectLst>
              </a:rPr>
              <a:t>Fuentes de Criterio </a:t>
            </a:r>
          </a:p>
          <a:p>
            <a:pPr eaLnBrk="1" hangingPunct="1">
              <a:spcBef>
                <a:spcPct val="0"/>
              </a:spcBef>
              <a:buClrTx/>
              <a:buSzTx/>
              <a:buFontTx/>
              <a:buNone/>
              <a:defRPr/>
            </a:pPr>
            <a:endParaRPr lang="es-CO" altLang="es-CO" sz="1800" dirty="0" smtClean="0"/>
          </a:p>
          <a:p>
            <a:pPr marL="285750" indent="-285750" eaLnBrk="1" hangingPunct="1">
              <a:spcBef>
                <a:spcPct val="0"/>
              </a:spcBef>
              <a:buClrTx/>
              <a:buSzTx/>
              <a:buFont typeface="Vivaldi" panose="03020602050506090804" pitchFamily="66" charset="0"/>
              <a:buChar char="—"/>
              <a:defRPr/>
            </a:pPr>
            <a:r>
              <a:rPr lang="es-CO" altLang="es-CO" sz="1800" dirty="0" smtClean="0"/>
              <a:t>Estatutos de Cotecmar </a:t>
            </a:r>
          </a:p>
          <a:p>
            <a:pPr marL="285750" indent="-285750" eaLnBrk="1" hangingPunct="1">
              <a:spcBef>
                <a:spcPct val="0"/>
              </a:spcBef>
              <a:buClrTx/>
              <a:buSzTx/>
              <a:buFont typeface="Vivaldi" panose="03020602050506090804" pitchFamily="66" charset="0"/>
              <a:buChar char="—"/>
              <a:defRPr/>
            </a:pPr>
            <a:endParaRPr lang="es-CO" altLang="es-CO" sz="1800" dirty="0" smtClean="0"/>
          </a:p>
          <a:p>
            <a:pPr marL="285750" indent="-285750" eaLnBrk="1" hangingPunct="1">
              <a:spcBef>
                <a:spcPct val="0"/>
              </a:spcBef>
              <a:buClrTx/>
              <a:buSzTx/>
              <a:buFont typeface="Vivaldi" panose="03020602050506090804" pitchFamily="66" charset="0"/>
              <a:buChar char="—"/>
              <a:defRPr/>
            </a:pPr>
            <a:r>
              <a:rPr lang="es-CO" altLang="es-CO" sz="1800" dirty="0" smtClean="0"/>
              <a:t>Decreto Ley 393 de 1991</a:t>
            </a:r>
          </a:p>
          <a:p>
            <a:pPr marL="285750" indent="-285750" eaLnBrk="1" hangingPunct="1">
              <a:spcBef>
                <a:spcPct val="0"/>
              </a:spcBef>
              <a:buClrTx/>
              <a:buSzTx/>
              <a:buFont typeface="Vivaldi" panose="03020602050506090804" pitchFamily="66" charset="0"/>
              <a:buChar char="—"/>
              <a:defRPr/>
            </a:pPr>
            <a:endParaRPr lang="es-CO" altLang="es-CO" sz="1800" dirty="0" smtClean="0"/>
          </a:p>
          <a:p>
            <a:pPr marL="285750" indent="-285750" eaLnBrk="1" hangingPunct="1">
              <a:spcBef>
                <a:spcPct val="0"/>
              </a:spcBef>
              <a:buClrTx/>
              <a:buSzTx/>
              <a:buFont typeface="Vivaldi" panose="03020602050506090804" pitchFamily="66" charset="0"/>
              <a:buChar char="—"/>
              <a:defRPr/>
            </a:pPr>
            <a:r>
              <a:rPr lang="es-CO" altLang="es-CO" sz="1800" dirty="0" smtClean="0"/>
              <a:t>Constitución Política (Art. 355)</a:t>
            </a:r>
          </a:p>
        </p:txBody>
      </p:sp>
    </p:spTree>
  </p:cSld>
  <p:clrMapOvr>
    <a:masterClrMapping/>
  </p:clrMapOvr>
  <p:transition>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Aseguramiento Gubernamental</a:t>
            </a:r>
            <a:br>
              <a:rPr lang="es-CO" b="1" dirty="0" smtClean="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¿Qué es?</a:t>
            </a: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6147"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plit orient="vert" dir="in"/>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43011"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3451225" y="468313"/>
            <a:ext cx="2695575" cy="769937"/>
          </a:xfrm>
          <a:prstGeom prst="rect">
            <a:avLst/>
          </a:prstGeom>
        </p:spPr>
        <p:txBody>
          <a:bodyPr wrap="none">
            <a:spAutoFit/>
          </a:bodyPr>
          <a:lstStyle/>
          <a:p>
            <a:pPr algn="just">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Saludcoop</a:t>
            </a:r>
          </a:p>
        </p:txBody>
      </p:sp>
      <p:sp>
        <p:nvSpPr>
          <p:cNvPr id="3" name="2 Rectángulo"/>
          <p:cNvSpPr/>
          <p:nvPr/>
        </p:nvSpPr>
        <p:spPr>
          <a:xfrm>
            <a:off x="996950" y="1412875"/>
            <a:ext cx="7345363" cy="4246563"/>
          </a:xfrm>
          <a:prstGeom prst="rect">
            <a:avLst/>
          </a:prstGeom>
        </p:spPr>
        <p:txBody>
          <a:bodyPr>
            <a:spAutoFit/>
          </a:bodyPr>
          <a:lstStyle/>
          <a:p>
            <a:pPr>
              <a:defRPr/>
            </a:pPr>
            <a:r>
              <a:rPr lang="es-CO" b="1" dirty="0">
                <a:solidFill>
                  <a:srgbClr val="FFFFFF"/>
                </a:solidFill>
                <a:effectLst>
                  <a:outerShdw blurRad="38100" dist="38100" dir="2700000" algn="tl">
                    <a:srgbClr val="000000">
                      <a:alpha val="43137"/>
                    </a:srgbClr>
                  </a:outerShdw>
                </a:effectLst>
              </a:rPr>
              <a:t>Antecedentes </a:t>
            </a:r>
          </a:p>
          <a:p>
            <a:pPr>
              <a:defRPr/>
            </a:pPr>
            <a:endParaRPr lang="es-CO" b="1" dirty="0">
              <a:solidFill>
                <a:srgbClr val="FFFFFF"/>
              </a:solidFill>
              <a:effectLst>
                <a:outerShdw blurRad="38100" dist="38100" dir="2700000" algn="tl">
                  <a:srgbClr val="000000">
                    <a:alpha val="43137"/>
                  </a:srgbClr>
                </a:outerShdw>
              </a:effectLst>
            </a:endParaRPr>
          </a:p>
          <a:p>
            <a:pPr>
              <a:defRPr/>
            </a:pPr>
            <a:r>
              <a:rPr lang="es-CO" dirty="0">
                <a:solidFill>
                  <a:srgbClr val="FFFFFF"/>
                </a:solidFill>
              </a:rPr>
              <a:t>En 1994 se constituye como Entidad Promotora de Salud de estructura cooperativa.</a:t>
            </a:r>
          </a:p>
          <a:p>
            <a:pPr>
              <a:defRPr/>
            </a:pPr>
            <a:endParaRPr lang="es-CO" dirty="0">
              <a:solidFill>
                <a:srgbClr val="FFFFFF"/>
              </a:solidFill>
            </a:endParaRPr>
          </a:p>
          <a:p>
            <a:pPr>
              <a:defRPr/>
            </a:pPr>
            <a:r>
              <a:rPr lang="es-CO" dirty="0">
                <a:solidFill>
                  <a:srgbClr val="FFFFFF"/>
                </a:solidFill>
              </a:rPr>
              <a:t>En 1995, se inició formalmente la afiliación de usuarios. La estrategia: Hacer presencia en municipios apartados y zonas rurales.</a:t>
            </a:r>
          </a:p>
          <a:p>
            <a:pPr>
              <a:defRPr/>
            </a:pPr>
            <a:endParaRPr lang="es-CO" dirty="0">
              <a:solidFill>
                <a:srgbClr val="FFFFFF"/>
              </a:solidFill>
            </a:endParaRPr>
          </a:p>
          <a:p>
            <a:pPr>
              <a:defRPr/>
            </a:pPr>
            <a:r>
              <a:rPr lang="es-CO" dirty="0">
                <a:solidFill>
                  <a:srgbClr val="FFFFFF"/>
                </a:solidFill>
              </a:rPr>
              <a:t>En 1998 se inaugura la primera clínica SaludCoop de alta complejidad en Bogotá. </a:t>
            </a:r>
          </a:p>
          <a:p>
            <a:pPr>
              <a:defRPr/>
            </a:pPr>
            <a:endParaRPr lang="es-CO" dirty="0">
              <a:solidFill>
                <a:srgbClr val="FFFFFF"/>
              </a:solidFill>
            </a:endParaRPr>
          </a:p>
          <a:p>
            <a:pPr>
              <a:defRPr/>
            </a:pPr>
            <a:r>
              <a:rPr lang="es-CO" dirty="0">
                <a:solidFill>
                  <a:srgbClr val="FFFFFF"/>
                </a:solidFill>
              </a:rPr>
              <a:t>En 2002 SaludCoop adquiere a Cruz Blanca EPS.</a:t>
            </a:r>
          </a:p>
          <a:p>
            <a:pPr>
              <a:defRPr/>
            </a:pPr>
            <a:endParaRPr lang="es-CO" dirty="0">
              <a:solidFill>
                <a:srgbClr val="FFFFFF"/>
              </a:solidFill>
            </a:endParaRPr>
          </a:p>
          <a:p>
            <a:pPr>
              <a:defRPr/>
            </a:pPr>
            <a:r>
              <a:rPr lang="es-CO" dirty="0">
                <a:solidFill>
                  <a:srgbClr val="FFFFFF"/>
                </a:solidFill>
              </a:rPr>
              <a:t> En 2003 adquiere a Cafesalud EPS.</a:t>
            </a:r>
          </a:p>
        </p:txBody>
      </p:sp>
    </p:spTree>
  </p:cSld>
  <p:clrMapOvr>
    <a:masterClrMapping/>
  </p:clrMapOvr>
  <p:transition>
    <p:split orient="vert" dir="in"/>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44035"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3451225" y="468313"/>
            <a:ext cx="2695575" cy="769937"/>
          </a:xfrm>
          <a:prstGeom prst="rect">
            <a:avLst/>
          </a:prstGeom>
        </p:spPr>
        <p:txBody>
          <a:bodyPr wrap="none">
            <a:spAutoFit/>
          </a:bodyPr>
          <a:lstStyle/>
          <a:p>
            <a:pPr algn="just">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Saludcoop</a:t>
            </a:r>
          </a:p>
        </p:txBody>
      </p:sp>
      <p:sp>
        <p:nvSpPr>
          <p:cNvPr id="6" name="5 CuadroTexto"/>
          <p:cNvSpPr txBox="1"/>
          <p:nvPr/>
        </p:nvSpPr>
        <p:spPr>
          <a:xfrm>
            <a:off x="850900" y="1773238"/>
            <a:ext cx="7840663" cy="6186487"/>
          </a:xfrm>
          <a:prstGeom prst="rect">
            <a:avLst/>
          </a:prstGeom>
          <a:noFill/>
        </p:spPr>
        <p:txBody>
          <a:bodyPr>
            <a:spAutoFit/>
          </a:bodyPr>
          <a:lstStyle/>
          <a:p>
            <a:pPr>
              <a:defRPr/>
            </a:pPr>
            <a:r>
              <a:rPr lang="es-CO" b="1" dirty="0">
                <a:effectLst>
                  <a:outerShdw blurRad="38100" dist="38100" dir="2700000" algn="tl">
                    <a:srgbClr val="000000">
                      <a:alpha val="43137"/>
                    </a:srgbClr>
                  </a:outerShdw>
                </a:effectLst>
              </a:rPr>
              <a:t>La Causa de la intervención (I)</a:t>
            </a:r>
          </a:p>
          <a:p>
            <a:pPr>
              <a:defRPr/>
            </a:pPr>
            <a:endParaRPr lang="es-CO" b="1" dirty="0">
              <a:effectLst>
                <a:outerShdw blurRad="38100" dist="38100" dir="2700000" algn="tl">
                  <a:srgbClr val="000000">
                    <a:alpha val="43137"/>
                  </a:srgbClr>
                </a:outerShdw>
              </a:effectLst>
            </a:endParaRPr>
          </a:p>
          <a:p>
            <a:pPr marL="285750" indent="-285750">
              <a:buFont typeface="Arial" panose="020B0604020202020204" pitchFamily="34" charset="0"/>
              <a:buChar char="•"/>
              <a:defRPr/>
            </a:pPr>
            <a:r>
              <a:rPr lang="es-CO" dirty="0">
                <a:effectLst>
                  <a:outerShdw blurRad="38100" dist="38100" dir="2700000" algn="tl">
                    <a:srgbClr val="000000">
                      <a:alpha val="43137"/>
                    </a:srgbClr>
                  </a:outerShdw>
                </a:effectLst>
              </a:rPr>
              <a:t>Se desconoció la destinación específica dada por la Constitución y la Ley a los recursos parafiscales de la salud </a:t>
            </a:r>
          </a:p>
          <a:p>
            <a:pPr>
              <a:defRPr/>
            </a:pPr>
            <a:endParaRPr lang="es-CO" dirty="0">
              <a:effectLst>
                <a:outerShdw blurRad="38100" dist="38100" dir="2700000" algn="tl">
                  <a:srgbClr val="000000">
                    <a:alpha val="43137"/>
                  </a:srgbClr>
                </a:outerShdw>
              </a:effectLst>
            </a:endParaRPr>
          </a:p>
          <a:p>
            <a:pPr marL="285750" indent="-285750">
              <a:buFont typeface="Arial" panose="020B0604020202020204" pitchFamily="34" charset="0"/>
              <a:buChar char="•"/>
              <a:defRPr/>
            </a:pPr>
            <a:r>
              <a:rPr lang="es-CO" dirty="0">
                <a:effectLst>
                  <a:outerShdw blurRad="38100" dist="38100" dir="2700000" algn="tl">
                    <a:srgbClr val="000000">
                      <a:alpha val="43137"/>
                    </a:srgbClr>
                  </a:outerShdw>
                </a:effectLst>
              </a:rPr>
              <a:t>Uso indebido de los recursos parafiscales a su cargo.</a:t>
            </a:r>
          </a:p>
          <a:p>
            <a:pPr>
              <a:defRPr/>
            </a:pPr>
            <a:endParaRPr lang="es-CO" dirty="0">
              <a:effectLst>
                <a:outerShdw blurRad="38100" dist="38100" dir="2700000" algn="tl">
                  <a:srgbClr val="000000">
                    <a:alpha val="43137"/>
                  </a:srgbClr>
                </a:outerShdw>
              </a:effectLst>
            </a:endParaRPr>
          </a:p>
          <a:p>
            <a:pPr marL="285750" indent="-285750">
              <a:buFont typeface="Arial" panose="020B0604020202020204" pitchFamily="34" charset="0"/>
              <a:buChar char="•"/>
              <a:defRPr/>
            </a:pPr>
            <a:r>
              <a:rPr lang="es-CO" dirty="0">
                <a:effectLst>
                  <a:outerShdw blurRad="38100" dist="38100" dir="2700000" algn="tl">
                    <a:srgbClr val="000000">
                      <a:alpha val="43137"/>
                    </a:srgbClr>
                  </a:outerShdw>
                </a:effectLst>
              </a:rPr>
              <a:t>inversiones en infraestructura.</a:t>
            </a:r>
          </a:p>
          <a:p>
            <a:pPr>
              <a:defRPr/>
            </a:pPr>
            <a:endParaRPr lang="es-CO" dirty="0">
              <a:effectLst>
                <a:outerShdw blurRad="38100" dist="38100" dir="2700000" algn="tl">
                  <a:srgbClr val="000000">
                    <a:alpha val="43137"/>
                  </a:srgbClr>
                </a:outerShdw>
              </a:effectLst>
            </a:endParaRPr>
          </a:p>
          <a:p>
            <a:pPr marL="285750" indent="-285750">
              <a:buFont typeface="Arial" panose="020B0604020202020204" pitchFamily="34" charset="0"/>
              <a:buChar char="•"/>
              <a:defRPr/>
            </a:pPr>
            <a:r>
              <a:rPr lang="es-CO" dirty="0">
                <a:effectLst>
                  <a:outerShdw blurRad="38100" dist="38100" dir="2700000" algn="tl">
                    <a:srgbClr val="000000">
                      <a:alpha val="43137"/>
                    </a:srgbClr>
                  </a:outerShdw>
                </a:effectLst>
              </a:rPr>
              <a:t>Donaciones a empresas del grupo y a equipos de fútbol </a:t>
            </a:r>
          </a:p>
          <a:p>
            <a:pPr>
              <a:defRPr/>
            </a:pPr>
            <a:endParaRPr lang="es-CO" dirty="0">
              <a:effectLst>
                <a:outerShdw blurRad="38100" dist="38100" dir="2700000" algn="tl">
                  <a:srgbClr val="000000">
                    <a:alpha val="43137"/>
                  </a:srgbClr>
                </a:outerShdw>
              </a:effectLst>
            </a:endParaRPr>
          </a:p>
          <a:p>
            <a:pPr marL="285750" indent="-285750">
              <a:buFont typeface="Arial" panose="020B0604020202020204" pitchFamily="34" charset="0"/>
              <a:buChar char="•"/>
              <a:defRPr/>
            </a:pPr>
            <a:r>
              <a:rPr lang="es-CO" dirty="0">
                <a:effectLst>
                  <a:outerShdw blurRad="38100" dist="38100" dir="2700000" algn="tl">
                    <a:srgbClr val="000000">
                      <a:alpha val="43137"/>
                    </a:srgbClr>
                  </a:outerShdw>
                </a:effectLst>
              </a:rPr>
              <a:t>Aportes de capital en sociedades nacionales y extranjeras</a:t>
            </a:r>
          </a:p>
          <a:p>
            <a:pPr marL="285750" indent="-285750">
              <a:buFont typeface="Arial" panose="020B0604020202020204" pitchFamily="34" charset="0"/>
              <a:buChar char="•"/>
              <a:defRPr/>
            </a:pPr>
            <a:endParaRPr lang="es-CO" dirty="0">
              <a:effectLst>
                <a:outerShdw blurRad="38100" dist="38100" dir="2700000" algn="tl">
                  <a:srgbClr val="000000">
                    <a:alpha val="43137"/>
                  </a:srgbClr>
                </a:outerShdw>
              </a:effectLst>
            </a:endParaRPr>
          </a:p>
          <a:p>
            <a:pPr marL="285750" indent="-285750">
              <a:buFont typeface="Arial" panose="020B0604020202020204" pitchFamily="34" charset="0"/>
              <a:buChar char="•"/>
              <a:defRPr/>
            </a:pPr>
            <a:r>
              <a:rPr lang="es-CO" dirty="0">
                <a:effectLst>
                  <a:outerShdw blurRad="38100" dist="38100" dir="2700000" algn="tl">
                    <a:srgbClr val="000000">
                      <a:alpha val="43137"/>
                    </a:srgbClr>
                  </a:outerShdw>
                </a:effectLst>
              </a:rPr>
              <a:t>Bonificaciones extraordinarias y sobresueldos elevados. </a:t>
            </a:r>
          </a:p>
          <a:p>
            <a:pPr marL="285750" indent="-285750">
              <a:buFont typeface="Arial" panose="020B0604020202020204" pitchFamily="34" charset="0"/>
              <a:buChar char="•"/>
              <a:defRPr/>
            </a:pPr>
            <a:endParaRPr lang="es-CO" dirty="0">
              <a:effectLst>
                <a:outerShdw blurRad="38100" dist="38100" dir="2700000" algn="tl">
                  <a:srgbClr val="000000">
                    <a:alpha val="43137"/>
                  </a:srgbClr>
                </a:outerShdw>
              </a:effectLst>
            </a:endParaRPr>
          </a:p>
          <a:p>
            <a:pPr marL="285750" indent="-285750">
              <a:buFont typeface="Arial" panose="020B0604020202020204" pitchFamily="34" charset="0"/>
              <a:buChar char="•"/>
              <a:defRPr/>
            </a:pPr>
            <a:r>
              <a:rPr lang="es-CO" dirty="0">
                <a:effectLst>
                  <a:outerShdw blurRad="38100" dist="38100" dir="2700000" algn="tl">
                    <a:srgbClr val="000000">
                      <a:alpha val="43137"/>
                    </a:srgbClr>
                  </a:outerShdw>
                </a:effectLst>
              </a:rPr>
              <a:t>Con cargo a los recursos del SGSSS atendió el pago de amortizaciones, intereses y costos de los endeudamientos.</a:t>
            </a:r>
          </a:p>
          <a:p>
            <a:pPr>
              <a:defRPr/>
            </a:pPr>
            <a:endParaRPr lang="es-CO" b="1" dirty="0">
              <a:effectLst>
                <a:outerShdw blurRad="38100" dist="38100" dir="2700000" algn="tl">
                  <a:srgbClr val="000000">
                    <a:alpha val="43137"/>
                  </a:srgbClr>
                </a:outerShdw>
              </a:effectLst>
            </a:endParaRPr>
          </a:p>
          <a:p>
            <a:pPr>
              <a:defRPr/>
            </a:pPr>
            <a:endParaRPr lang="es-CO" b="1" dirty="0">
              <a:effectLst>
                <a:outerShdw blurRad="38100" dist="38100" dir="2700000" algn="tl">
                  <a:srgbClr val="000000">
                    <a:alpha val="43137"/>
                  </a:srgbClr>
                </a:outerShdw>
              </a:effectLst>
            </a:endParaRPr>
          </a:p>
          <a:p>
            <a:pPr>
              <a:defRPr/>
            </a:pPr>
            <a:endParaRPr lang="es-CO" dirty="0"/>
          </a:p>
          <a:p>
            <a:pPr>
              <a:defRPr/>
            </a:pPr>
            <a:endParaRPr lang="es-CO" dirty="0"/>
          </a:p>
          <a:p>
            <a:pPr>
              <a:defRPr/>
            </a:pPr>
            <a:endParaRPr lang="es-CO" dirty="0"/>
          </a:p>
        </p:txBody>
      </p:sp>
    </p:spTree>
  </p:cSld>
  <p:clrMapOvr>
    <a:masterClrMapping/>
  </p:clrMapOvr>
  <p:transition>
    <p:split orient="vert" dir="in"/>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45059"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3451225" y="468313"/>
            <a:ext cx="2695575" cy="769937"/>
          </a:xfrm>
          <a:prstGeom prst="rect">
            <a:avLst/>
          </a:prstGeom>
        </p:spPr>
        <p:txBody>
          <a:bodyPr wrap="none">
            <a:spAutoFit/>
          </a:bodyPr>
          <a:lstStyle/>
          <a:p>
            <a:pPr algn="just">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Saludcoop</a:t>
            </a:r>
          </a:p>
        </p:txBody>
      </p:sp>
      <p:sp>
        <p:nvSpPr>
          <p:cNvPr id="6" name="5 CuadroTexto"/>
          <p:cNvSpPr txBox="1"/>
          <p:nvPr/>
        </p:nvSpPr>
        <p:spPr>
          <a:xfrm>
            <a:off x="850900" y="1773238"/>
            <a:ext cx="7840663" cy="5078412"/>
          </a:xfrm>
          <a:prstGeom prst="rect">
            <a:avLst/>
          </a:prstGeom>
          <a:noFill/>
        </p:spPr>
        <p:txBody>
          <a:bodyPr>
            <a:spAutoFit/>
          </a:bodyPr>
          <a:lstStyle/>
          <a:p>
            <a:pPr>
              <a:defRPr/>
            </a:pPr>
            <a:r>
              <a:rPr lang="es-CO" b="1" dirty="0">
                <a:effectLst>
                  <a:outerShdw blurRad="38100" dist="38100" dir="2700000" algn="tl">
                    <a:srgbClr val="000000">
                      <a:alpha val="43137"/>
                    </a:srgbClr>
                  </a:outerShdw>
                </a:effectLst>
              </a:rPr>
              <a:t>La Causa de la intervención (II)</a:t>
            </a:r>
          </a:p>
          <a:p>
            <a:pPr>
              <a:defRPr/>
            </a:pPr>
            <a:endParaRPr lang="es-CO" b="1" dirty="0">
              <a:effectLst>
                <a:outerShdw blurRad="38100" dist="38100" dir="2700000" algn="tl">
                  <a:srgbClr val="000000">
                    <a:alpha val="43137"/>
                  </a:srgbClr>
                </a:outerShdw>
              </a:effectLst>
            </a:endParaRPr>
          </a:p>
          <a:p>
            <a:pPr marL="285750" indent="-285750" algn="just">
              <a:buFont typeface="Arial" panose="020B0604020202020204" pitchFamily="34" charset="0"/>
              <a:buChar char="•"/>
              <a:defRPr/>
            </a:pPr>
            <a:r>
              <a:rPr lang="es-CO" dirty="0">
                <a:effectLst>
                  <a:outerShdw blurRad="38100" dist="38100" dir="2700000" algn="tl">
                    <a:srgbClr val="000000">
                      <a:alpha val="43137"/>
                    </a:srgbClr>
                  </a:outerShdw>
                </a:effectLst>
              </a:rPr>
              <a:t>Incongruencias contables significativas, además de que los saldos de algunas cuentas variaban inexplicablemente en los análisis financieros que realizaba la entidad de un periodo a otro. Así como prácticas irregulares (giro de cheques sin entrega efectiva de los mismos a los proveedores, créditos no registrados en sus estados financieros, recobros irregulares al Fosyga, registros contables amañados para esconder pérdidas. </a:t>
            </a:r>
          </a:p>
          <a:p>
            <a:pPr marL="285750" indent="-285750" algn="just">
              <a:buFont typeface="Arial" panose="020B0604020202020204" pitchFamily="34" charset="0"/>
              <a:buChar char="•"/>
              <a:defRPr/>
            </a:pPr>
            <a:endParaRPr lang="es-CO" b="1" dirty="0">
              <a:effectLst>
                <a:outerShdw blurRad="38100" dist="38100" dir="2700000" algn="tl">
                  <a:srgbClr val="000000">
                    <a:alpha val="43137"/>
                  </a:srgbClr>
                </a:outerShdw>
              </a:effectLst>
            </a:endParaRPr>
          </a:p>
          <a:p>
            <a:pPr marL="285750" indent="-285750" algn="just">
              <a:buFont typeface="Arial" panose="020B0604020202020204" pitchFamily="34" charset="0"/>
              <a:buChar char="•"/>
              <a:defRPr/>
            </a:pPr>
            <a:r>
              <a:rPr lang="es-CO" dirty="0">
                <a:effectLst>
                  <a:outerShdw blurRad="38100" dist="38100" dir="2700000" algn="tl">
                    <a:srgbClr val="000000">
                      <a:alpha val="43137"/>
                    </a:srgbClr>
                  </a:outerShdw>
                </a:effectLst>
              </a:rPr>
              <a:t>Se construyeron dos clínicas por 75 mil millones, pero se decidió sacar al mercado títulos por 60 mil millones. El resultado del negocio fue que Construclínicas (Grupo Saludcoop), terminó con esos 60 mil millones en el bolsillo y el rastro de la plata de las UPC se diluyó.</a:t>
            </a:r>
          </a:p>
          <a:p>
            <a:pPr>
              <a:defRPr/>
            </a:pPr>
            <a:endParaRPr lang="es-CO" dirty="0"/>
          </a:p>
          <a:p>
            <a:pPr>
              <a:defRPr/>
            </a:pPr>
            <a:endParaRPr lang="es-CO" dirty="0"/>
          </a:p>
          <a:p>
            <a:pPr>
              <a:defRPr/>
            </a:pPr>
            <a:endParaRPr lang="es-CO" dirty="0"/>
          </a:p>
        </p:txBody>
      </p:sp>
    </p:spTree>
  </p:cSld>
  <p:clrMapOvr>
    <a:masterClrMapping/>
  </p:clrMapOvr>
  <p:transition>
    <p:split orient="vert" dir="in"/>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46083"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3451225" y="468313"/>
            <a:ext cx="2695575" cy="769937"/>
          </a:xfrm>
          <a:prstGeom prst="rect">
            <a:avLst/>
          </a:prstGeom>
        </p:spPr>
        <p:txBody>
          <a:bodyPr wrap="none">
            <a:spAutoFit/>
          </a:bodyPr>
          <a:lstStyle/>
          <a:p>
            <a:pPr algn="just">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Saludcoop</a:t>
            </a:r>
          </a:p>
        </p:txBody>
      </p:sp>
      <p:sp>
        <p:nvSpPr>
          <p:cNvPr id="6" name="5 CuadroTexto"/>
          <p:cNvSpPr txBox="1"/>
          <p:nvPr/>
        </p:nvSpPr>
        <p:spPr>
          <a:xfrm>
            <a:off x="468313" y="1773238"/>
            <a:ext cx="8351837" cy="2862262"/>
          </a:xfrm>
          <a:prstGeom prst="rect">
            <a:avLst/>
          </a:prstGeom>
          <a:noFill/>
        </p:spPr>
        <p:txBody>
          <a:bodyPr>
            <a:spAutoFit/>
          </a:bodyPr>
          <a:lstStyle/>
          <a:p>
            <a:pPr>
              <a:defRPr/>
            </a:pPr>
            <a:r>
              <a:rPr lang="es-CO" b="1" dirty="0">
                <a:effectLst>
                  <a:outerShdw blurRad="38100" dist="38100" dir="2700000" algn="tl">
                    <a:srgbClr val="000000">
                      <a:alpha val="43137"/>
                    </a:srgbClr>
                  </a:outerShdw>
                </a:effectLst>
              </a:rPr>
              <a:t>La Causa de la intervención (III)</a:t>
            </a:r>
          </a:p>
          <a:p>
            <a:pPr>
              <a:defRPr/>
            </a:pPr>
            <a:endParaRPr lang="es-CO" b="1" dirty="0">
              <a:effectLst>
                <a:outerShdw blurRad="38100" dist="38100" dir="2700000" algn="tl">
                  <a:srgbClr val="000000">
                    <a:alpha val="43137"/>
                  </a:srgbClr>
                </a:outerShdw>
              </a:effectLst>
            </a:endParaRPr>
          </a:p>
          <a:p>
            <a:pPr marL="285750" indent="-285750">
              <a:buFont typeface="Arial" panose="020B0604020202020204" pitchFamily="34" charset="0"/>
              <a:buChar char="•"/>
              <a:defRPr/>
            </a:pPr>
            <a:r>
              <a:rPr lang="es-CO" dirty="0"/>
              <a:t>La Contraloría, tomando como base la información reportada por Saludcoop, comparó las compras de medicamentos reportados en el 2010 con precios de referencia en el mercado. Ese ejercicio arrojó que de los $763 mil millones destinados a medicamentos, habrían $299 mil millones pagados de más. Buena parte de ese dinero se quedó en manos de proveedores que pertenecían al mismo grupo.</a:t>
            </a:r>
          </a:p>
          <a:p>
            <a:pPr>
              <a:defRPr/>
            </a:pPr>
            <a:endParaRPr lang="es-CO" dirty="0"/>
          </a:p>
          <a:p>
            <a:pPr>
              <a:defRPr/>
            </a:pPr>
            <a:endParaRPr lang="es-CO" dirty="0"/>
          </a:p>
        </p:txBody>
      </p:sp>
    </p:spTree>
  </p:cSld>
  <p:clrMapOvr>
    <a:masterClrMapping/>
  </p:clrMapOvr>
  <p:transition>
    <p:split orient="vert" dir="in"/>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47107"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3451225" y="468313"/>
            <a:ext cx="2695575" cy="769937"/>
          </a:xfrm>
          <a:prstGeom prst="rect">
            <a:avLst/>
          </a:prstGeom>
        </p:spPr>
        <p:txBody>
          <a:bodyPr wrap="none">
            <a:spAutoFit/>
          </a:bodyPr>
          <a:lstStyle/>
          <a:p>
            <a:pPr algn="just">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Saludcoop</a:t>
            </a:r>
          </a:p>
        </p:txBody>
      </p:sp>
      <p:sp>
        <p:nvSpPr>
          <p:cNvPr id="6" name="5 CuadroTexto"/>
          <p:cNvSpPr txBox="1"/>
          <p:nvPr/>
        </p:nvSpPr>
        <p:spPr>
          <a:xfrm>
            <a:off x="835025" y="1773238"/>
            <a:ext cx="7200900" cy="2032000"/>
          </a:xfrm>
          <a:prstGeom prst="rect">
            <a:avLst/>
          </a:prstGeom>
          <a:noFill/>
        </p:spPr>
        <p:txBody>
          <a:bodyPr>
            <a:spAutoFit/>
          </a:bodyPr>
          <a:lstStyle/>
          <a:p>
            <a:pPr>
              <a:defRPr/>
            </a:pPr>
            <a:r>
              <a:rPr lang="es-CO" b="1" dirty="0">
                <a:effectLst>
                  <a:outerShdw blurRad="38100" dist="38100" dir="2700000" algn="tl">
                    <a:srgbClr val="000000">
                      <a:alpha val="43137"/>
                    </a:srgbClr>
                  </a:outerShdw>
                </a:effectLst>
              </a:rPr>
              <a:t>Los efectos</a:t>
            </a:r>
          </a:p>
          <a:p>
            <a:pPr>
              <a:defRPr/>
            </a:pPr>
            <a:endParaRPr lang="es-CO" b="1" dirty="0">
              <a:effectLst>
                <a:outerShdw blurRad="38100" dist="38100" dir="2700000" algn="tl">
                  <a:srgbClr val="000000">
                    <a:alpha val="43137"/>
                  </a:srgbClr>
                </a:outerShdw>
              </a:effectLst>
            </a:endParaRPr>
          </a:p>
          <a:p>
            <a:pPr>
              <a:defRPr/>
            </a:pPr>
            <a:endParaRPr lang="es-CO" b="1" dirty="0">
              <a:effectLst>
                <a:outerShdw blurRad="38100" dist="38100" dir="2700000" algn="tl">
                  <a:srgbClr val="000000">
                    <a:alpha val="43137"/>
                  </a:srgbClr>
                </a:outerShdw>
              </a:effectLst>
            </a:endParaRPr>
          </a:p>
          <a:p>
            <a:pPr>
              <a:defRPr/>
            </a:pPr>
            <a:r>
              <a:rPr lang="es-CO" dirty="0"/>
              <a:t>Alcance Fiscal por </a:t>
            </a:r>
            <a:r>
              <a:rPr lang="es-CO" b="1" dirty="0">
                <a:effectLst>
                  <a:outerShdw blurRad="38100" dist="38100" dir="2700000" algn="tl">
                    <a:srgbClr val="000000">
                      <a:alpha val="43137"/>
                    </a:srgbClr>
                  </a:outerShdw>
                </a:effectLst>
              </a:rPr>
              <a:t>$1.700,000 </a:t>
            </a:r>
            <a:r>
              <a:rPr lang="es-CO" dirty="0"/>
              <a:t>millones por desvío de los recursos parafiscales de la Salud. </a:t>
            </a:r>
          </a:p>
          <a:p>
            <a:pPr>
              <a:defRPr/>
            </a:pPr>
            <a:endParaRPr lang="es-CO" dirty="0"/>
          </a:p>
          <a:p>
            <a:pPr>
              <a:defRPr/>
            </a:pPr>
            <a:endParaRPr lang="es-CO" dirty="0"/>
          </a:p>
        </p:txBody>
      </p:sp>
    </p:spTree>
  </p:cSld>
  <p:clrMapOvr>
    <a:masterClrMapping/>
  </p:clrMapOvr>
  <p:transition>
    <p:split orient="vert" dir="in"/>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48131"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3451225" y="468313"/>
            <a:ext cx="2695575" cy="769937"/>
          </a:xfrm>
          <a:prstGeom prst="rect">
            <a:avLst/>
          </a:prstGeom>
        </p:spPr>
        <p:txBody>
          <a:bodyPr wrap="none">
            <a:spAutoFit/>
          </a:bodyPr>
          <a:lstStyle/>
          <a:p>
            <a:pPr algn="just">
              <a:defRPr/>
            </a:pPr>
            <a:r>
              <a:rPr lang="es-CO" sz="4400" b="1" dirty="0">
                <a:solidFill>
                  <a:schemeClr val="tx2"/>
                </a:solidFill>
                <a:effectLst>
                  <a:outerShdw blurRad="38100" dist="38100" dir="2700000" algn="tl">
                    <a:srgbClr val="C0C0C0"/>
                  </a:outerShdw>
                </a:effectLst>
                <a:latin typeface="Times" pitchFamily="18" charset="0"/>
                <a:ea typeface="+mj-ea"/>
                <a:cs typeface="Times New Roman" pitchFamily="18" charset="0"/>
              </a:rPr>
              <a:t>Saludcoop</a:t>
            </a:r>
          </a:p>
        </p:txBody>
      </p:sp>
      <p:sp>
        <p:nvSpPr>
          <p:cNvPr id="6" name="5 CuadroTexto"/>
          <p:cNvSpPr txBox="1"/>
          <p:nvPr/>
        </p:nvSpPr>
        <p:spPr>
          <a:xfrm>
            <a:off x="835025" y="1773238"/>
            <a:ext cx="7200900" cy="4524375"/>
          </a:xfrm>
          <a:prstGeom prst="rect">
            <a:avLst/>
          </a:prstGeom>
          <a:noFill/>
        </p:spPr>
        <p:txBody>
          <a:bodyPr>
            <a:spAutoFit/>
          </a:bodyPr>
          <a:lstStyle/>
          <a:p>
            <a:pPr>
              <a:defRPr/>
            </a:pPr>
            <a:r>
              <a:rPr lang="es-CO" b="1" dirty="0">
                <a:effectLst>
                  <a:outerShdw blurRad="38100" dist="38100" dir="2700000" algn="tl">
                    <a:srgbClr val="000000">
                      <a:alpha val="43137"/>
                    </a:srgbClr>
                  </a:outerShdw>
                </a:effectLst>
              </a:rPr>
              <a:t>La responsabilidad</a:t>
            </a:r>
          </a:p>
          <a:p>
            <a:pPr>
              <a:defRPr/>
            </a:pPr>
            <a:endParaRPr lang="es-CO" b="1" dirty="0">
              <a:effectLst>
                <a:outerShdw blurRad="38100" dist="38100" dir="2700000" algn="tl">
                  <a:srgbClr val="000000">
                    <a:alpha val="43137"/>
                  </a:srgbClr>
                </a:outerShdw>
              </a:effectLst>
            </a:endParaRPr>
          </a:p>
          <a:p>
            <a:pPr marL="285750" indent="-285750">
              <a:buFont typeface="Arial" panose="020B0604020202020204" pitchFamily="34" charset="0"/>
              <a:buChar char="•"/>
              <a:defRPr/>
            </a:pPr>
            <a:r>
              <a:rPr lang="es-CO" dirty="0">
                <a:effectLst>
                  <a:outerShdw blurRad="38100" dist="38100" dir="2700000" algn="tl">
                    <a:srgbClr val="000000">
                      <a:alpha val="43137"/>
                    </a:srgbClr>
                  </a:outerShdw>
                </a:effectLst>
              </a:rPr>
              <a:t>Recae en Carlos Palacino quien fuera presidente de Saludcoop.</a:t>
            </a:r>
          </a:p>
          <a:p>
            <a:pPr>
              <a:defRPr/>
            </a:pPr>
            <a:endParaRPr lang="es-CO" dirty="0">
              <a:effectLst>
                <a:outerShdw blurRad="38100" dist="38100" dir="2700000" algn="tl">
                  <a:srgbClr val="000000">
                    <a:alpha val="43137"/>
                  </a:srgbClr>
                </a:outerShdw>
              </a:effectLst>
            </a:endParaRPr>
          </a:p>
          <a:p>
            <a:pPr marL="285750" indent="-285750">
              <a:buFont typeface="Arial" panose="020B0604020202020204" pitchFamily="34" charset="0"/>
              <a:buChar char="•"/>
              <a:defRPr/>
            </a:pPr>
            <a:r>
              <a:rPr lang="es-CO" dirty="0">
                <a:effectLst>
                  <a:outerShdw blurRad="38100" dist="38100" dir="2700000" algn="tl">
                    <a:srgbClr val="000000">
                      <a:alpha val="43137"/>
                    </a:srgbClr>
                  </a:outerShdw>
                </a:effectLst>
              </a:rPr>
              <a:t>Altos ejecutivos de Saludcoop y de las empresas filiales. </a:t>
            </a:r>
          </a:p>
          <a:p>
            <a:pPr>
              <a:defRPr/>
            </a:pPr>
            <a:endParaRPr lang="es-CO" dirty="0">
              <a:effectLst>
                <a:outerShdw blurRad="38100" dist="38100" dir="2700000" algn="tl">
                  <a:srgbClr val="000000">
                    <a:alpha val="43137"/>
                  </a:srgbClr>
                </a:outerShdw>
              </a:effectLst>
            </a:endParaRPr>
          </a:p>
          <a:p>
            <a:pPr marL="285750" indent="-285750">
              <a:buFont typeface="Arial" panose="020B0604020202020204" pitchFamily="34" charset="0"/>
              <a:buChar char="•"/>
              <a:defRPr/>
            </a:pPr>
            <a:r>
              <a:rPr lang="es-CO" dirty="0">
                <a:effectLst>
                  <a:outerShdw blurRad="38100" dist="38100" dir="2700000" algn="tl">
                    <a:srgbClr val="000000">
                      <a:alpha val="43137"/>
                    </a:srgbClr>
                  </a:outerShdw>
                </a:effectLst>
              </a:rPr>
              <a:t>Exministro de la Protección Social, Diego Palacio</a:t>
            </a:r>
          </a:p>
          <a:p>
            <a:pPr>
              <a:defRPr/>
            </a:pPr>
            <a:endParaRPr lang="es-CO" dirty="0">
              <a:effectLst>
                <a:outerShdw blurRad="38100" dist="38100" dir="2700000" algn="tl">
                  <a:srgbClr val="000000">
                    <a:alpha val="43137"/>
                  </a:srgbClr>
                </a:outerShdw>
              </a:effectLst>
            </a:endParaRPr>
          </a:p>
          <a:p>
            <a:pPr marL="285750" indent="-285750">
              <a:buFont typeface="Arial" panose="020B0604020202020204" pitchFamily="34" charset="0"/>
              <a:buChar char="•"/>
              <a:defRPr/>
            </a:pPr>
            <a:r>
              <a:rPr lang="es-CO" dirty="0">
                <a:effectLst>
                  <a:outerShdw blurRad="38100" dist="38100" dir="2700000" algn="tl">
                    <a:srgbClr val="000000">
                      <a:alpha val="43137"/>
                    </a:srgbClr>
                  </a:outerShdw>
                </a:effectLst>
              </a:rPr>
              <a:t>Exministro de Comercio Exterior Luis Guillermo Plata.</a:t>
            </a:r>
          </a:p>
          <a:p>
            <a:pPr>
              <a:defRPr/>
            </a:pPr>
            <a:endParaRPr lang="es-CO" dirty="0">
              <a:effectLst>
                <a:outerShdw blurRad="38100" dist="38100" dir="2700000" algn="tl">
                  <a:srgbClr val="000000">
                    <a:alpha val="43137"/>
                  </a:srgbClr>
                </a:outerShdw>
              </a:effectLst>
            </a:endParaRPr>
          </a:p>
          <a:p>
            <a:pPr>
              <a:defRPr/>
            </a:pPr>
            <a:r>
              <a:rPr lang="es-CO" dirty="0">
                <a:effectLst>
                  <a:outerShdw blurRad="38100" dist="38100" dir="2700000" algn="tl">
                    <a:srgbClr val="000000">
                      <a:alpha val="43137"/>
                    </a:srgbClr>
                  </a:outerShdw>
                </a:effectLst>
              </a:rPr>
              <a:t> </a:t>
            </a:r>
          </a:p>
          <a:p>
            <a:pPr>
              <a:defRPr/>
            </a:pPr>
            <a:endParaRPr lang="es-CO" b="1" dirty="0">
              <a:effectLst>
                <a:outerShdw blurRad="38100" dist="38100" dir="2700000" algn="tl">
                  <a:srgbClr val="000000">
                    <a:alpha val="43137"/>
                  </a:srgbClr>
                </a:outerShdw>
              </a:effectLst>
            </a:endParaRPr>
          </a:p>
          <a:p>
            <a:pPr>
              <a:defRPr/>
            </a:pPr>
            <a:endParaRPr lang="es-CO" dirty="0"/>
          </a:p>
          <a:p>
            <a:pPr>
              <a:defRPr/>
            </a:pPr>
            <a:endParaRPr lang="es-CO" dirty="0"/>
          </a:p>
          <a:p>
            <a:pPr>
              <a:defRPr/>
            </a:pPr>
            <a:endParaRPr lang="es-CO" dirty="0"/>
          </a:p>
        </p:txBody>
      </p:sp>
    </p:spTree>
  </p:cSld>
  <p:clrMapOvr>
    <a:masterClrMapping/>
  </p:clrMapOvr>
  <p:transition>
    <p:split orient="vert" dir="in"/>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692275" y="1233488"/>
            <a:ext cx="5975350" cy="620712"/>
          </a:xfrm>
        </p:spPr>
        <p:txBody>
          <a:bodyPr/>
          <a:lstStyle/>
          <a:p>
            <a:pPr algn="l"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InterBolsa</a:t>
            </a: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a:t>
            </a:r>
            <a:r>
              <a:rPr lang="es-CO" b="1" dirty="0">
                <a:effectLst>
                  <a:outerShdw blurRad="38100" dist="38100" dir="2700000" algn="tl">
                    <a:srgbClr val="C0C0C0"/>
                  </a:outerShdw>
                </a:effectLst>
                <a:latin typeface="Times" pitchFamily="18" charset="0"/>
                <a:cs typeface="Times New Roman" pitchFamily="18" charset="0"/>
              </a:rPr>
              <a:t>	</a:t>
            </a:r>
            <a:endParaRPr lang="es-ES" sz="3600" dirty="0" smtClean="0"/>
          </a:p>
        </p:txBody>
      </p:sp>
      <p:pic>
        <p:nvPicPr>
          <p:cNvPr id="49155"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CuadroTexto"/>
          <p:cNvSpPr txBox="1"/>
          <p:nvPr/>
        </p:nvSpPr>
        <p:spPr>
          <a:xfrm>
            <a:off x="835025" y="1773238"/>
            <a:ext cx="7200900" cy="5354637"/>
          </a:xfrm>
          <a:prstGeom prst="rect">
            <a:avLst/>
          </a:prstGeom>
          <a:noFill/>
        </p:spPr>
        <p:txBody>
          <a:bodyPr>
            <a:spAutoFit/>
          </a:bodyPr>
          <a:lstStyle/>
          <a:p>
            <a:pPr>
              <a:defRPr/>
            </a:pPr>
            <a:r>
              <a:rPr lang="es-CO" b="1" dirty="0">
                <a:effectLst>
                  <a:outerShdw blurRad="38100" dist="38100" dir="2700000" algn="tl">
                    <a:srgbClr val="000000">
                      <a:alpha val="43137"/>
                    </a:srgbClr>
                  </a:outerShdw>
                </a:effectLst>
              </a:rPr>
              <a:t>Antecedentes </a:t>
            </a:r>
          </a:p>
          <a:p>
            <a:pPr>
              <a:defRPr/>
            </a:pPr>
            <a:endParaRPr lang="es-CO" dirty="0"/>
          </a:p>
          <a:p>
            <a:pPr>
              <a:defRPr/>
            </a:pPr>
            <a:r>
              <a:rPr lang="es-CO" dirty="0">
                <a:solidFill>
                  <a:srgbClr val="FFFFFF"/>
                </a:solidFill>
              </a:rPr>
              <a:t>Se constituye en 1991 en Medellín para operar en la Bolsa de Valores de esta ciudad. Su fundador fue Rodrigo Jaramillo.</a:t>
            </a:r>
          </a:p>
          <a:p>
            <a:pPr>
              <a:defRPr/>
            </a:pPr>
            <a:endParaRPr lang="es-CO" dirty="0">
              <a:solidFill>
                <a:srgbClr val="FFFFFF"/>
              </a:solidFill>
            </a:endParaRPr>
          </a:p>
          <a:p>
            <a:pPr>
              <a:defRPr/>
            </a:pPr>
            <a:r>
              <a:rPr lang="es-CO" dirty="0">
                <a:solidFill>
                  <a:srgbClr val="FFFFFF"/>
                </a:solidFill>
              </a:rPr>
              <a:t>En 1997, Juan Carlos Ortiz compra la mitad de InterBolsa.</a:t>
            </a:r>
          </a:p>
          <a:p>
            <a:pPr>
              <a:defRPr/>
            </a:pPr>
            <a:endParaRPr lang="es-CO" dirty="0">
              <a:solidFill>
                <a:srgbClr val="FFFFFF"/>
              </a:solidFill>
            </a:endParaRPr>
          </a:p>
          <a:p>
            <a:pPr>
              <a:defRPr/>
            </a:pPr>
            <a:r>
              <a:rPr lang="es-CO" dirty="0">
                <a:solidFill>
                  <a:srgbClr val="FFFFFF"/>
                </a:solidFill>
              </a:rPr>
              <a:t>InterBolsa se especializó en la negociación de títulos de deuda pública (TES), convirtiéndose en la mayor comisionista del país. </a:t>
            </a:r>
          </a:p>
          <a:p>
            <a:pPr>
              <a:defRPr/>
            </a:pPr>
            <a:endParaRPr lang="es-CO" dirty="0">
              <a:solidFill>
                <a:srgbClr val="FFFFFF"/>
              </a:solidFill>
            </a:endParaRPr>
          </a:p>
          <a:p>
            <a:pPr>
              <a:defRPr/>
            </a:pPr>
            <a:r>
              <a:rPr lang="es-CO" dirty="0">
                <a:solidFill>
                  <a:srgbClr val="FFFFFF"/>
                </a:solidFill>
              </a:rPr>
              <a:t>En el 2000 el inversionista Víctor Maldonado capitalizó la firma.</a:t>
            </a:r>
          </a:p>
          <a:p>
            <a:pPr>
              <a:defRPr/>
            </a:pPr>
            <a:endParaRPr lang="es-CO" dirty="0">
              <a:solidFill>
                <a:srgbClr val="FFFFFF"/>
              </a:solidFill>
            </a:endParaRPr>
          </a:p>
          <a:p>
            <a:pPr>
              <a:defRPr/>
            </a:pPr>
            <a:r>
              <a:rPr lang="es-CO" dirty="0">
                <a:solidFill>
                  <a:srgbClr val="FFFFFF"/>
                </a:solidFill>
              </a:rPr>
              <a:t>En 2001, se fusionaron las tres bolsas -Bogotá, Medellín y Occidente- en la Bolsa de Valores Colombia.</a:t>
            </a:r>
          </a:p>
          <a:p>
            <a:pPr>
              <a:defRPr/>
            </a:pPr>
            <a:endParaRPr lang="es-CO" dirty="0"/>
          </a:p>
          <a:p>
            <a:pPr>
              <a:defRPr/>
            </a:pPr>
            <a:endParaRPr lang="es-CO" dirty="0"/>
          </a:p>
        </p:txBody>
      </p:sp>
    </p:spTree>
  </p:cSld>
  <p:clrMapOvr>
    <a:masterClrMapping/>
  </p:clrMapOvr>
  <p:transition>
    <p:split orient="vert" dir="in"/>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692275" y="1233488"/>
            <a:ext cx="5975350" cy="620712"/>
          </a:xfrm>
        </p:spPr>
        <p:txBody>
          <a:bodyPr/>
          <a:lstStyle/>
          <a:p>
            <a:pPr algn="l"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InterBolsa</a:t>
            </a: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a:t>
            </a:r>
            <a:r>
              <a:rPr lang="es-CO" b="1" dirty="0">
                <a:effectLst>
                  <a:outerShdw blurRad="38100" dist="38100" dir="2700000" algn="tl">
                    <a:srgbClr val="C0C0C0"/>
                  </a:outerShdw>
                </a:effectLst>
                <a:latin typeface="Times" pitchFamily="18" charset="0"/>
                <a:cs typeface="Times New Roman" pitchFamily="18" charset="0"/>
              </a:rPr>
              <a:t>	</a:t>
            </a:r>
            <a:endParaRPr lang="es-ES" sz="3600" dirty="0" smtClean="0"/>
          </a:p>
        </p:txBody>
      </p:sp>
      <p:pic>
        <p:nvPicPr>
          <p:cNvPr id="50179"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CuadroTexto"/>
          <p:cNvSpPr txBox="1"/>
          <p:nvPr/>
        </p:nvSpPr>
        <p:spPr>
          <a:xfrm>
            <a:off x="468313" y="1773238"/>
            <a:ext cx="8135937" cy="3416300"/>
          </a:xfrm>
          <a:prstGeom prst="rect">
            <a:avLst/>
          </a:prstGeom>
          <a:noFill/>
        </p:spPr>
        <p:txBody>
          <a:bodyPr>
            <a:spAutoFit/>
          </a:bodyPr>
          <a:lstStyle/>
          <a:p>
            <a:pPr>
              <a:defRPr/>
            </a:pPr>
            <a:r>
              <a:rPr lang="es-CO" b="1" dirty="0">
                <a:effectLst>
                  <a:outerShdw blurRad="38100" dist="38100" dir="2700000" algn="tl">
                    <a:srgbClr val="000000">
                      <a:alpha val="43137"/>
                    </a:srgbClr>
                  </a:outerShdw>
                </a:effectLst>
              </a:rPr>
              <a:t>El negocio</a:t>
            </a:r>
          </a:p>
          <a:p>
            <a:pPr>
              <a:defRPr/>
            </a:pPr>
            <a:endParaRPr lang="es-CO" b="1" dirty="0">
              <a:effectLst>
                <a:outerShdw blurRad="38100" dist="38100" dir="2700000" algn="tl">
                  <a:srgbClr val="000000">
                    <a:alpha val="43137"/>
                  </a:srgbClr>
                </a:outerShdw>
              </a:effectLst>
            </a:endParaRPr>
          </a:p>
          <a:p>
            <a:pPr>
              <a:defRPr/>
            </a:pPr>
            <a:r>
              <a:rPr lang="es-CO" dirty="0">
                <a:effectLst>
                  <a:outerShdw blurRad="38100" dist="38100" dir="2700000" algn="tl">
                    <a:srgbClr val="000000">
                      <a:alpha val="43137"/>
                    </a:srgbClr>
                  </a:outerShdw>
                </a:effectLst>
              </a:rPr>
              <a:t>Repo</a:t>
            </a:r>
          </a:p>
          <a:p>
            <a:pPr>
              <a:defRPr/>
            </a:pPr>
            <a:endParaRPr lang="es-CO" dirty="0">
              <a:effectLst>
                <a:outerShdw blurRad="38100" dist="38100" dir="2700000" algn="tl">
                  <a:srgbClr val="000000">
                    <a:alpha val="43137"/>
                  </a:srgbClr>
                </a:outerShdw>
              </a:effectLst>
            </a:endParaRPr>
          </a:p>
          <a:p>
            <a:pPr algn="just">
              <a:defRPr/>
            </a:pPr>
            <a:r>
              <a:rPr lang="es-CO" dirty="0">
                <a:effectLst>
                  <a:outerShdw blurRad="38100" dist="38100" dir="2700000" algn="tl">
                    <a:srgbClr val="000000">
                      <a:alpha val="43137"/>
                    </a:srgbClr>
                  </a:outerShdw>
                </a:effectLst>
              </a:rPr>
              <a:t>Un repo es una operación con pacto de recompra, es decir, una empresa vende un activo con un pacto de recompra por un precio determinado dentro de un tiempo determinado. </a:t>
            </a:r>
          </a:p>
          <a:p>
            <a:pPr algn="just">
              <a:defRPr/>
            </a:pPr>
            <a:endParaRPr lang="es-CO" dirty="0">
              <a:effectLst>
                <a:outerShdw blurRad="38100" dist="38100" dir="2700000" algn="tl">
                  <a:srgbClr val="000000">
                    <a:alpha val="43137"/>
                  </a:srgbClr>
                </a:outerShdw>
              </a:effectLst>
            </a:endParaRPr>
          </a:p>
          <a:p>
            <a:pPr>
              <a:defRPr/>
            </a:pPr>
            <a:endParaRPr lang="es-CO" b="1" dirty="0">
              <a:effectLst>
                <a:outerShdw blurRad="38100" dist="38100" dir="2700000" algn="tl">
                  <a:srgbClr val="000000">
                    <a:alpha val="43137"/>
                  </a:srgbClr>
                </a:outerShdw>
              </a:effectLst>
            </a:endParaRPr>
          </a:p>
          <a:p>
            <a:pPr>
              <a:defRPr/>
            </a:pPr>
            <a:endParaRPr lang="es-CO" dirty="0"/>
          </a:p>
          <a:p>
            <a:pPr>
              <a:defRPr/>
            </a:pPr>
            <a:endParaRPr lang="es-CO" dirty="0"/>
          </a:p>
          <a:p>
            <a:pPr>
              <a:defRPr/>
            </a:pPr>
            <a:endParaRPr lang="es-CO" dirty="0"/>
          </a:p>
        </p:txBody>
      </p:sp>
    </p:spTree>
  </p:cSld>
  <p:clrMapOvr>
    <a:masterClrMapping/>
  </p:clrMapOvr>
  <p:transition>
    <p:split orient="vert" dir="in"/>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692275" y="1233488"/>
            <a:ext cx="5975350" cy="620712"/>
          </a:xfrm>
        </p:spPr>
        <p:txBody>
          <a:bodyPr/>
          <a:lstStyle/>
          <a:p>
            <a:pPr algn="l"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InterBolsa</a:t>
            </a: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a:t>
            </a:r>
            <a:r>
              <a:rPr lang="es-CO" b="1" dirty="0">
                <a:effectLst>
                  <a:outerShdw blurRad="38100" dist="38100" dir="2700000" algn="tl">
                    <a:srgbClr val="C0C0C0"/>
                  </a:outerShdw>
                </a:effectLst>
                <a:latin typeface="Times" pitchFamily="18" charset="0"/>
                <a:cs typeface="Times New Roman" pitchFamily="18" charset="0"/>
              </a:rPr>
              <a:t>	</a:t>
            </a:r>
            <a:endParaRPr lang="es-ES" sz="3600" dirty="0" smtClean="0"/>
          </a:p>
        </p:txBody>
      </p:sp>
      <p:pic>
        <p:nvPicPr>
          <p:cNvPr id="51203"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CuadroTexto"/>
          <p:cNvSpPr txBox="1"/>
          <p:nvPr/>
        </p:nvSpPr>
        <p:spPr>
          <a:xfrm>
            <a:off x="835025" y="1773238"/>
            <a:ext cx="7408863" cy="4246562"/>
          </a:xfrm>
          <a:prstGeom prst="rect">
            <a:avLst/>
          </a:prstGeom>
          <a:noFill/>
        </p:spPr>
        <p:txBody>
          <a:bodyPr>
            <a:spAutoFit/>
          </a:bodyPr>
          <a:lstStyle/>
          <a:p>
            <a:pPr>
              <a:defRPr/>
            </a:pPr>
            <a:r>
              <a:rPr lang="es-CO" b="1" dirty="0">
                <a:effectLst>
                  <a:outerShdw blurRad="38100" dist="38100" dir="2700000" algn="tl">
                    <a:srgbClr val="000000">
                      <a:alpha val="43137"/>
                    </a:srgbClr>
                  </a:outerShdw>
                </a:effectLst>
              </a:rPr>
              <a:t>La Causa de la intervención</a:t>
            </a:r>
          </a:p>
          <a:p>
            <a:pPr>
              <a:defRPr/>
            </a:pPr>
            <a:endParaRPr lang="es-CO" b="1" dirty="0">
              <a:effectLst>
                <a:outerShdw blurRad="38100" dist="38100" dir="2700000" algn="tl">
                  <a:srgbClr val="000000">
                    <a:alpha val="43137"/>
                  </a:srgbClr>
                </a:outerShdw>
              </a:effectLst>
            </a:endParaRPr>
          </a:p>
          <a:p>
            <a:pPr algn="just">
              <a:defRPr/>
            </a:pPr>
            <a:r>
              <a:rPr lang="es-CO" dirty="0"/>
              <a:t>Radica en los problemas de liquidez de la comisionista para cumplir a los inversionistas.  </a:t>
            </a:r>
          </a:p>
          <a:p>
            <a:pPr algn="just">
              <a:defRPr/>
            </a:pPr>
            <a:endParaRPr lang="es-CO" dirty="0"/>
          </a:p>
          <a:p>
            <a:pPr algn="just">
              <a:defRPr/>
            </a:pPr>
            <a:r>
              <a:rPr lang="es-CO" dirty="0"/>
              <a:t>En el caso de Fabricato, InterBolsa realizó operaciones repo con las acciones en circulación de la textilera por un valor aproximado a los $300.000 millones, especulando con el precio de la acción que pasó de $30 a $90. </a:t>
            </a:r>
          </a:p>
          <a:p>
            <a:pPr algn="just">
              <a:defRPr/>
            </a:pPr>
            <a:endParaRPr lang="es-CO" dirty="0"/>
          </a:p>
          <a:p>
            <a:pPr algn="just">
              <a:defRPr/>
            </a:pPr>
            <a:r>
              <a:rPr lang="es-CO" dirty="0"/>
              <a:t>Alertados los inversores sobre la improbable solidez de la acción de Fabricato, solicitaron la devolución de su dinero, que determinó el descalabro de la firma comisionista. </a:t>
            </a:r>
          </a:p>
          <a:p>
            <a:pPr>
              <a:defRPr/>
            </a:pPr>
            <a:endParaRPr lang="es-CO" dirty="0"/>
          </a:p>
          <a:p>
            <a:pPr>
              <a:defRPr/>
            </a:pPr>
            <a:endParaRPr lang="es-CO" dirty="0"/>
          </a:p>
        </p:txBody>
      </p:sp>
    </p:spTree>
  </p:cSld>
  <p:clrMapOvr>
    <a:masterClrMapping/>
  </p:clrMapOvr>
  <p:transition>
    <p:split orient="vert" dir="in"/>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692275" y="1233488"/>
            <a:ext cx="5975350" cy="620712"/>
          </a:xfrm>
        </p:spPr>
        <p:txBody>
          <a:bodyPr/>
          <a:lstStyle/>
          <a:p>
            <a:pPr algn="l"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InterBolsa</a:t>
            </a: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a:t>
            </a:r>
            <a:r>
              <a:rPr lang="es-CO" b="1" dirty="0">
                <a:effectLst>
                  <a:outerShdw blurRad="38100" dist="38100" dir="2700000" algn="tl">
                    <a:srgbClr val="C0C0C0"/>
                  </a:outerShdw>
                </a:effectLst>
                <a:latin typeface="Times" pitchFamily="18" charset="0"/>
                <a:cs typeface="Times New Roman" pitchFamily="18" charset="0"/>
              </a:rPr>
              <a:t>	</a:t>
            </a:r>
            <a:endParaRPr lang="es-ES" sz="3600" dirty="0" smtClean="0"/>
          </a:p>
        </p:txBody>
      </p:sp>
      <p:pic>
        <p:nvPicPr>
          <p:cNvPr id="52227"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CuadroTexto"/>
          <p:cNvSpPr txBox="1"/>
          <p:nvPr/>
        </p:nvSpPr>
        <p:spPr>
          <a:xfrm>
            <a:off x="835025" y="1773238"/>
            <a:ext cx="7200900" cy="3970337"/>
          </a:xfrm>
          <a:prstGeom prst="rect">
            <a:avLst/>
          </a:prstGeom>
          <a:noFill/>
        </p:spPr>
        <p:txBody>
          <a:bodyPr>
            <a:spAutoFit/>
          </a:bodyPr>
          <a:lstStyle/>
          <a:p>
            <a:pPr>
              <a:defRPr/>
            </a:pPr>
            <a:r>
              <a:rPr lang="es-CO" b="1" dirty="0">
                <a:effectLst>
                  <a:outerShdw blurRad="38100" dist="38100" dir="2700000" algn="tl">
                    <a:srgbClr val="000000">
                      <a:alpha val="43137"/>
                    </a:srgbClr>
                  </a:outerShdw>
                </a:effectLst>
              </a:rPr>
              <a:t>Los efectos</a:t>
            </a:r>
          </a:p>
          <a:p>
            <a:pPr>
              <a:defRPr/>
            </a:pPr>
            <a:endParaRPr lang="es-CO" b="1" dirty="0">
              <a:effectLst>
                <a:outerShdw blurRad="38100" dist="38100" dir="2700000" algn="tl">
                  <a:srgbClr val="000000">
                    <a:alpha val="43137"/>
                  </a:srgbClr>
                </a:outerShdw>
              </a:effectLst>
            </a:endParaRPr>
          </a:p>
          <a:p>
            <a:pPr>
              <a:defRPr/>
            </a:pPr>
            <a:r>
              <a:rPr lang="es-CO" dirty="0">
                <a:effectLst>
                  <a:outerShdw blurRad="38100" dist="38100" dir="2700000" algn="tl">
                    <a:srgbClr val="000000">
                      <a:alpha val="43137"/>
                    </a:srgbClr>
                  </a:outerShdw>
                </a:effectLst>
              </a:rPr>
              <a:t>La presunta estafa a los inversionistas que tenían negocios con InterBolsa. </a:t>
            </a:r>
          </a:p>
          <a:p>
            <a:pPr>
              <a:defRPr/>
            </a:pPr>
            <a:endParaRPr lang="es-CO" dirty="0">
              <a:effectLst>
                <a:outerShdw blurRad="38100" dist="38100" dir="2700000" algn="tl">
                  <a:srgbClr val="000000">
                    <a:alpha val="43137"/>
                  </a:srgbClr>
                </a:outerShdw>
              </a:effectLst>
            </a:endParaRPr>
          </a:p>
          <a:p>
            <a:pPr>
              <a:defRPr/>
            </a:pPr>
            <a:r>
              <a:rPr lang="es-CO" dirty="0">
                <a:effectLst>
                  <a:outerShdw blurRad="38100" dist="38100" dir="2700000" algn="tl">
                    <a:srgbClr val="000000">
                      <a:alpha val="43137"/>
                    </a:srgbClr>
                  </a:outerShdw>
                </a:effectLst>
              </a:rPr>
              <a:t>La Liquidación de la firma comisionista </a:t>
            </a:r>
          </a:p>
          <a:p>
            <a:pPr>
              <a:defRPr/>
            </a:pPr>
            <a:endParaRPr lang="es-CO" dirty="0">
              <a:effectLst>
                <a:outerShdw blurRad="38100" dist="38100" dir="2700000" algn="tl">
                  <a:srgbClr val="000000">
                    <a:alpha val="43137"/>
                  </a:srgbClr>
                </a:outerShdw>
              </a:effectLst>
            </a:endParaRPr>
          </a:p>
          <a:p>
            <a:pPr>
              <a:defRPr/>
            </a:pPr>
            <a:r>
              <a:rPr lang="es-CO" dirty="0">
                <a:effectLst>
                  <a:outerShdw blurRad="38100" dist="38100" dir="2700000" algn="tl">
                    <a:srgbClr val="000000">
                      <a:alpha val="43137"/>
                    </a:srgbClr>
                  </a:outerShdw>
                </a:effectLst>
              </a:rPr>
              <a:t>El pago (incierto), a los acreedores con activos de la compañía </a:t>
            </a:r>
          </a:p>
          <a:p>
            <a:pPr>
              <a:defRPr/>
            </a:pPr>
            <a:endParaRPr lang="es-CO" dirty="0">
              <a:effectLst>
                <a:outerShdw blurRad="38100" dist="38100" dir="2700000" algn="tl">
                  <a:srgbClr val="000000">
                    <a:alpha val="43137"/>
                  </a:srgbClr>
                </a:outerShdw>
              </a:effectLst>
            </a:endParaRPr>
          </a:p>
          <a:p>
            <a:pPr>
              <a:defRPr/>
            </a:pPr>
            <a:endParaRPr lang="es-CO" b="1" dirty="0">
              <a:effectLst>
                <a:outerShdw blurRad="38100" dist="38100" dir="2700000" algn="tl">
                  <a:srgbClr val="000000">
                    <a:alpha val="43137"/>
                  </a:srgbClr>
                </a:outerShdw>
              </a:effectLst>
            </a:endParaRPr>
          </a:p>
          <a:p>
            <a:pPr>
              <a:defRPr/>
            </a:pPr>
            <a:endParaRPr lang="es-CO" dirty="0"/>
          </a:p>
          <a:p>
            <a:pPr>
              <a:defRPr/>
            </a:pPr>
            <a:endParaRPr lang="es-CO" dirty="0"/>
          </a:p>
          <a:p>
            <a:pPr>
              <a:defRPr/>
            </a:pPr>
            <a:endParaRPr lang="es-CO" dirty="0"/>
          </a:p>
        </p:txBody>
      </p:sp>
    </p:spTree>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76375"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Aseguramiento Gubernamental</a:t>
            </a:r>
            <a:br>
              <a:rPr lang="es-CO" b="1" dirty="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7171"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1 CuadroTexto"/>
          <p:cNvSpPr txBox="1">
            <a:spLocks noChangeArrowheads="1"/>
          </p:cNvSpPr>
          <p:nvPr/>
        </p:nvSpPr>
        <p:spPr bwMode="auto">
          <a:xfrm>
            <a:off x="611188" y="2565400"/>
            <a:ext cx="7777162"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a:solidFill>
                  <a:srgbClr val="FFFFFF"/>
                </a:solidFill>
              </a:rPr>
              <a:t>Definición internacional que se da al proceso de control fiscal que en Colombia es una función pública, la cual vigila la gestión fiscal de la administración y de los particulares o entidades que manejen fondos o bienes de la Nación, al tenor de lo dispuesto por el artículo 267 de la Constitución Política.</a:t>
            </a:r>
          </a:p>
          <a:p>
            <a:pPr eaLnBrk="1" hangingPunct="1">
              <a:spcBef>
                <a:spcPct val="0"/>
              </a:spcBef>
              <a:buClrTx/>
              <a:buSzTx/>
              <a:buFontTx/>
              <a:buNone/>
            </a:pPr>
            <a:endParaRPr lang="es-CO" altLang="es-CO" sz="1800">
              <a:solidFill>
                <a:srgbClr val="FFFFFF"/>
              </a:solidFill>
            </a:endParaRPr>
          </a:p>
          <a:p>
            <a:pPr eaLnBrk="1" hangingPunct="1">
              <a:spcBef>
                <a:spcPct val="0"/>
              </a:spcBef>
              <a:buClrTx/>
              <a:buSzTx/>
              <a:buFontTx/>
              <a:buNone/>
            </a:pPr>
            <a:r>
              <a:rPr lang="es-CO" altLang="es-CO" sz="1800"/>
              <a:t>	</a:t>
            </a:r>
          </a:p>
        </p:txBody>
      </p:sp>
    </p:spTree>
  </p:cSld>
  <p:clrMapOvr>
    <a:masterClrMapping/>
  </p:clrMapOvr>
  <p:transition>
    <p:split orient="vert" dir="in"/>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692275" y="1233488"/>
            <a:ext cx="5975350" cy="620712"/>
          </a:xfrm>
        </p:spPr>
        <p:txBody>
          <a:bodyPr/>
          <a:lstStyle/>
          <a:p>
            <a:pPr algn="l"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InterBolsa</a:t>
            </a: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a:t>
            </a:r>
            <a:r>
              <a:rPr lang="es-CO" b="1" dirty="0">
                <a:effectLst>
                  <a:outerShdw blurRad="38100" dist="38100" dir="2700000" algn="tl">
                    <a:srgbClr val="C0C0C0"/>
                  </a:outerShdw>
                </a:effectLst>
                <a:latin typeface="Times" pitchFamily="18" charset="0"/>
                <a:cs typeface="Times New Roman" pitchFamily="18" charset="0"/>
              </a:rPr>
              <a:t>	</a:t>
            </a:r>
            <a:endParaRPr lang="es-ES" sz="3600" dirty="0" smtClean="0"/>
          </a:p>
        </p:txBody>
      </p:sp>
      <p:pic>
        <p:nvPicPr>
          <p:cNvPr id="53251"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CuadroTexto"/>
          <p:cNvSpPr txBox="1"/>
          <p:nvPr/>
        </p:nvSpPr>
        <p:spPr>
          <a:xfrm>
            <a:off x="1116013" y="1763713"/>
            <a:ext cx="7200900" cy="4800600"/>
          </a:xfrm>
          <a:prstGeom prst="rect">
            <a:avLst/>
          </a:prstGeom>
          <a:noFill/>
        </p:spPr>
        <p:txBody>
          <a:bodyPr>
            <a:spAutoFit/>
          </a:bodyPr>
          <a:lstStyle/>
          <a:p>
            <a:pPr>
              <a:defRPr/>
            </a:pPr>
            <a:r>
              <a:rPr lang="es-CO" b="1" dirty="0">
                <a:effectLst>
                  <a:outerShdw blurRad="38100" dist="38100" dir="2700000" algn="tl">
                    <a:srgbClr val="000000">
                      <a:alpha val="43137"/>
                    </a:srgbClr>
                  </a:outerShdw>
                </a:effectLst>
              </a:rPr>
              <a:t>La responsabilidad</a:t>
            </a:r>
          </a:p>
          <a:p>
            <a:pPr>
              <a:defRPr/>
            </a:pPr>
            <a:endParaRPr lang="es-CO" b="1" dirty="0">
              <a:effectLst>
                <a:outerShdw blurRad="38100" dist="38100" dir="2700000" algn="tl">
                  <a:srgbClr val="000000">
                    <a:alpha val="43137"/>
                  </a:srgbClr>
                </a:outerShdw>
              </a:effectLst>
            </a:endParaRPr>
          </a:p>
          <a:p>
            <a:pPr algn="just">
              <a:defRPr/>
            </a:pPr>
            <a:r>
              <a:rPr lang="es-CO" dirty="0">
                <a:effectLst>
                  <a:outerShdw blurRad="38100" dist="38100" dir="2700000" algn="tl">
                    <a:srgbClr val="000000">
                      <a:alpha val="43137"/>
                    </a:srgbClr>
                  </a:outerShdw>
                </a:effectLst>
              </a:rPr>
              <a:t>Acciones penales contra los dueños de InterBolsa  por manipulación de acciones, administración desleal, operaciones no autorizadas con accionistas o asociados y concierto para delinquir. </a:t>
            </a:r>
          </a:p>
          <a:p>
            <a:pPr algn="just">
              <a:defRPr/>
            </a:pPr>
            <a:endParaRPr lang="es-CO" dirty="0">
              <a:effectLst>
                <a:outerShdw blurRad="38100" dist="38100" dir="2700000" algn="tl">
                  <a:srgbClr val="000000">
                    <a:alpha val="43137"/>
                  </a:srgbClr>
                </a:outerShdw>
              </a:effectLst>
            </a:endParaRPr>
          </a:p>
          <a:p>
            <a:pPr algn="just">
              <a:defRPr/>
            </a:pPr>
            <a:endParaRPr lang="es-CO" b="1" dirty="0">
              <a:effectLst>
                <a:outerShdw blurRad="38100" dist="38100" dir="2700000" algn="tl">
                  <a:srgbClr val="000000">
                    <a:alpha val="43137"/>
                  </a:srgbClr>
                </a:outerShdw>
              </a:effectLst>
            </a:endParaRPr>
          </a:p>
          <a:p>
            <a:pPr algn="just">
              <a:defRPr/>
            </a:pPr>
            <a:r>
              <a:rPr lang="es-CO" dirty="0">
                <a:effectLst>
                  <a:outerShdw blurRad="38100" dist="38100" dir="2700000" algn="tl">
                    <a:srgbClr val="000000">
                      <a:alpha val="43137"/>
                    </a:srgbClr>
                  </a:outerShdw>
                </a:effectLst>
              </a:rPr>
              <a:t>Investigación fiscal por presunta evasión del 4 x 1000, derivada de la Función de Advertencia proferida por la Contraloría General de la República. </a:t>
            </a:r>
          </a:p>
          <a:p>
            <a:pPr>
              <a:defRPr/>
            </a:pPr>
            <a:endParaRPr lang="es-CO" dirty="0">
              <a:effectLst>
                <a:outerShdw blurRad="38100" dist="38100" dir="2700000" algn="tl">
                  <a:srgbClr val="000000">
                    <a:alpha val="43137"/>
                  </a:srgbClr>
                </a:outerShdw>
              </a:effectLst>
            </a:endParaRPr>
          </a:p>
          <a:p>
            <a:pPr>
              <a:defRPr/>
            </a:pPr>
            <a:endParaRPr lang="es-CO" dirty="0">
              <a:effectLst>
                <a:outerShdw blurRad="38100" dist="38100" dir="2700000" algn="tl">
                  <a:srgbClr val="000000">
                    <a:alpha val="43137"/>
                  </a:srgbClr>
                </a:outerShdw>
              </a:effectLst>
            </a:endParaRPr>
          </a:p>
          <a:p>
            <a:pPr>
              <a:defRPr/>
            </a:pPr>
            <a:endParaRPr lang="es-CO" b="1" dirty="0">
              <a:effectLst>
                <a:outerShdw blurRad="38100" dist="38100" dir="2700000" algn="tl">
                  <a:srgbClr val="000000">
                    <a:alpha val="43137"/>
                  </a:srgbClr>
                </a:outerShdw>
              </a:effectLst>
            </a:endParaRPr>
          </a:p>
          <a:p>
            <a:pPr>
              <a:defRPr/>
            </a:pPr>
            <a:endParaRPr lang="es-CO" dirty="0"/>
          </a:p>
          <a:p>
            <a:pPr>
              <a:defRPr/>
            </a:pPr>
            <a:endParaRPr lang="es-CO" dirty="0"/>
          </a:p>
          <a:p>
            <a:pPr>
              <a:defRPr/>
            </a:pPr>
            <a:endParaRPr lang="es-CO" dirty="0"/>
          </a:p>
        </p:txBody>
      </p:sp>
    </p:spTree>
  </p:cSld>
  <p:clrMapOvr>
    <a:masterClrMapping/>
  </p:clrMapOvr>
  <p:transition>
    <p:split orient="vert" dir="in"/>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692275" y="1233488"/>
            <a:ext cx="5975350" cy="620712"/>
          </a:xfrm>
        </p:spPr>
        <p:txBody>
          <a:bodyPr/>
          <a:lstStyle/>
          <a:p>
            <a:pPr algn="l"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InterBolsa</a:t>
            </a: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a:t>
            </a:r>
            <a:r>
              <a:rPr lang="es-CO" b="1" dirty="0">
                <a:effectLst>
                  <a:outerShdw blurRad="38100" dist="38100" dir="2700000" algn="tl">
                    <a:srgbClr val="C0C0C0"/>
                  </a:outerShdw>
                </a:effectLst>
                <a:latin typeface="Times" pitchFamily="18" charset="0"/>
                <a:cs typeface="Times New Roman" pitchFamily="18" charset="0"/>
              </a:rPr>
              <a:t>	</a:t>
            </a:r>
            <a:endParaRPr lang="es-ES" sz="3600" dirty="0" smtClean="0"/>
          </a:p>
        </p:txBody>
      </p:sp>
      <p:pic>
        <p:nvPicPr>
          <p:cNvPr id="54275"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CuadroTexto"/>
          <p:cNvSpPr txBox="1"/>
          <p:nvPr/>
        </p:nvSpPr>
        <p:spPr>
          <a:xfrm>
            <a:off x="1198563" y="1844675"/>
            <a:ext cx="7200900" cy="5908675"/>
          </a:xfrm>
          <a:prstGeom prst="rect">
            <a:avLst/>
          </a:prstGeom>
          <a:noFill/>
        </p:spPr>
        <p:txBody>
          <a:bodyPr>
            <a:spAutoFit/>
          </a:bodyPr>
          <a:lstStyle/>
          <a:p>
            <a:pPr algn="just">
              <a:defRPr/>
            </a:pPr>
            <a:r>
              <a:rPr lang="es-CO" b="1" dirty="0">
                <a:effectLst>
                  <a:outerShdw blurRad="38100" dist="38100" dir="2700000" algn="tl">
                    <a:srgbClr val="000000">
                      <a:alpha val="43137"/>
                    </a:srgbClr>
                  </a:outerShdw>
                </a:effectLst>
              </a:rPr>
              <a:t>Las victimas </a:t>
            </a:r>
          </a:p>
          <a:p>
            <a:pPr algn="just">
              <a:defRPr/>
            </a:pPr>
            <a:endParaRPr lang="es-CO" dirty="0">
              <a:effectLst>
                <a:outerShdw blurRad="38100" dist="38100" dir="2700000" algn="tl">
                  <a:srgbClr val="000000">
                    <a:alpha val="43137"/>
                  </a:srgbClr>
                </a:outerShdw>
              </a:effectLst>
            </a:endParaRPr>
          </a:p>
          <a:p>
            <a:pPr algn="just">
              <a:defRPr/>
            </a:pPr>
            <a:r>
              <a:rPr lang="es-CO" dirty="0">
                <a:effectLst>
                  <a:outerShdw blurRad="38100" dist="38100" dir="2700000" algn="tl">
                    <a:srgbClr val="000000">
                      <a:alpha val="43137"/>
                    </a:srgbClr>
                  </a:outerShdw>
                </a:effectLst>
              </a:rPr>
              <a:t>Banco BBVA.</a:t>
            </a:r>
          </a:p>
          <a:p>
            <a:pPr algn="just">
              <a:defRPr/>
            </a:pPr>
            <a:r>
              <a:rPr lang="es-CO" dirty="0">
                <a:effectLst>
                  <a:outerShdw blurRad="38100" dist="38100" dir="2700000" algn="tl">
                    <a:srgbClr val="000000">
                      <a:alpha val="43137"/>
                    </a:srgbClr>
                  </a:outerShdw>
                </a:effectLst>
              </a:rPr>
              <a:t>Alianza Fiduciaria</a:t>
            </a:r>
          </a:p>
          <a:p>
            <a:pPr algn="just">
              <a:defRPr/>
            </a:pPr>
            <a:r>
              <a:rPr lang="es-CO" dirty="0">
                <a:effectLst>
                  <a:outerShdw blurRad="38100" dist="38100" dir="2700000" algn="tl">
                    <a:srgbClr val="000000">
                      <a:alpha val="43137"/>
                    </a:srgbClr>
                  </a:outerShdw>
                </a:effectLst>
              </a:rPr>
              <a:t>Cartera Colectiva Interbolsa Credit.</a:t>
            </a:r>
          </a:p>
          <a:p>
            <a:pPr algn="just">
              <a:defRPr/>
            </a:pPr>
            <a:r>
              <a:rPr lang="es-CO" dirty="0">
                <a:effectLst>
                  <a:outerShdw blurRad="38100" dist="38100" dir="2700000" algn="tl">
                    <a:srgbClr val="000000">
                      <a:alpha val="43137"/>
                    </a:srgbClr>
                  </a:outerShdw>
                </a:effectLst>
              </a:rPr>
              <a:t>Isagen</a:t>
            </a:r>
          </a:p>
          <a:p>
            <a:pPr algn="just">
              <a:defRPr/>
            </a:pPr>
            <a:r>
              <a:rPr lang="es-CO" dirty="0">
                <a:effectLst>
                  <a:outerShdw blurRad="38100" dist="38100" dir="2700000" algn="tl">
                    <a:srgbClr val="000000">
                      <a:alpha val="43137"/>
                    </a:srgbClr>
                  </a:outerShdw>
                </a:effectLst>
              </a:rPr>
              <a:t>EPM</a:t>
            </a:r>
          </a:p>
          <a:p>
            <a:pPr algn="just">
              <a:defRPr/>
            </a:pPr>
            <a:r>
              <a:rPr lang="es-CO" dirty="0">
                <a:effectLst>
                  <a:outerShdw blurRad="38100" dist="38100" dir="2700000" algn="tl">
                    <a:srgbClr val="000000">
                      <a:alpha val="43137"/>
                    </a:srgbClr>
                  </a:outerShdw>
                </a:effectLst>
              </a:rPr>
              <a:t>Fondo Nacional de Garantías</a:t>
            </a:r>
          </a:p>
          <a:p>
            <a:pPr algn="just">
              <a:defRPr/>
            </a:pPr>
            <a:r>
              <a:rPr lang="es-CO" dirty="0">
                <a:effectLst>
                  <a:outerShdw blurRad="38100" dist="38100" dir="2700000" algn="tl">
                    <a:srgbClr val="000000">
                      <a:alpha val="43137"/>
                    </a:srgbClr>
                  </a:outerShdw>
                </a:effectLst>
              </a:rPr>
              <a:t>Gobernación de Antioquia, Caldas, Boyacá, Cundinamarca y Huila.</a:t>
            </a:r>
          </a:p>
          <a:p>
            <a:pPr algn="just">
              <a:defRPr/>
            </a:pPr>
            <a:r>
              <a:rPr lang="es-CO" dirty="0">
                <a:effectLst>
                  <a:outerShdw blurRad="38100" dist="38100" dir="2700000" algn="tl">
                    <a:srgbClr val="000000">
                      <a:alpha val="43137"/>
                    </a:srgbClr>
                  </a:outerShdw>
                </a:effectLst>
              </a:rPr>
              <a:t>Universidad del Magdalena</a:t>
            </a:r>
          </a:p>
          <a:p>
            <a:pPr algn="just">
              <a:defRPr/>
            </a:pPr>
            <a:r>
              <a:rPr lang="es-CO" dirty="0">
                <a:effectLst>
                  <a:outerShdw blurRad="38100" dist="38100" dir="2700000" algn="tl">
                    <a:srgbClr val="000000">
                      <a:alpha val="43137"/>
                    </a:srgbClr>
                  </a:outerShdw>
                </a:effectLst>
              </a:rPr>
              <a:t>Empresa de Energía de Boyacá</a:t>
            </a:r>
          </a:p>
          <a:p>
            <a:pPr algn="just">
              <a:defRPr/>
            </a:pPr>
            <a:r>
              <a:rPr lang="es-CO" dirty="0">
                <a:effectLst>
                  <a:outerShdw blurRad="38100" dist="38100" dir="2700000" algn="tl">
                    <a:srgbClr val="000000">
                      <a:alpha val="43137"/>
                    </a:srgbClr>
                  </a:outerShdw>
                </a:effectLst>
              </a:rPr>
              <a:t>Empresas Municipales de Tuluá.</a:t>
            </a:r>
          </a:p>
          <a:p>
            <a:pPr algn="just">
              <a:defRPr/>
            </a:pPr>
            <a:r>
              <a:rPr lang="es-CO" dirty="0">
                <a:effectLst>
                  <a:outerShdw blurRad="38100" dist="38100" dir="2700000" algn="tl">
                    <a:srgbClr val="000000">
                      <a:alpha val="43137"/>
                    </a:srgbClr>
                  </a:outerShdw>
                </a:effectLst>
              </a:rPr>
              <a:t>SENA, entre otras.</a:t>
            </a:r>
          </a:p>
          <a:p>
            <a:pPr algn="just">
              <a:defRPr/>
            </a:pPr>
            <a:endParaRPr lang="es-CO" b="1" dirty="0">
              <a:effectLst>
                <a:outerShdw blurRad="38100" dist="38100" dir="2700000" algn="tl">
                  <a:srgbClr val="000000">
                    <a:alpha val="43137"/>
                  </a:srgbClr>
                </a:outerShdw>
              </a:effectLst>
            </a:endParaRPr>
          </a:p>
          <a:p>
            <a:pPr>
              <a:defRPr/>
            </a:pPr>
            <a:endParaRPr lang="es-CO" dirty="0">
              <a:effectLst>
                <a:outerShdw blurRad="38100" dist="38100" dir="2700000" algn="tl">
                  <a:srgbClr val="000000">
                    <a:alpha val="43137"/>
                  </a:srgbClr>
                </a:outerShdw>
              </a:effectLst>
            </a:endParaRPr>
          </a:p>
          <a:p>
            <a:pPr>
              <a:defRPr/>
            </a:pPr>
            <a:endParaRPr lang="es-CO" dirty="0">
              <a:effectLst>
                <a:outerShdw blurRad="38100" dist="38100" dir="2700000" algn="tl">
                  <a:srgbClr val="000000">
                    <a:alpha val="43137"/>
                  </a:srgbClr>
                </a:outerShdw>
              </a:effectLst>
            </a:endParaRPr>
          </a:p>
          <a:p>
            <a:pPr>
              <a:defRPr/>
            </a:pPr>
            <a:endParaRPr lang="es-CO" b="1" dirty="0">
              <a:effectLst>
                <a:outerShdw blurRad="38100" dist="38100" dir="2700000" algn="tl">
                  <a:srgbClr val="000000">
                    <a:alpha val="43137"/>
                  </a:srgbClr>
                </a:outerShdw>
              </a:effectLst>
            </a:endParaRPr>
          </a:p>
          <a:p>
            <a:pPr>
              <a:defRPr/>
            </a:pPr>
            <a:endParaRPr lang="es-CO" dirty="0"/>
          </a:p>
          <a:p>
            <a:pPr>
              <a:defRPr/>
            </a:pPr>
            <a:endParaRPr lang="es-CO" dirty="0"/>
          </a:p>
          <a:p>
            <a:pPr>
              <a:defRPr/>
            </a:pPr>
            <a:endParaRPr lang="es-CO" dirty="0"/>
          </a:p>
        </p:txBody>
      </p:sp>
    </p:spTree>
  </p:cSld>
  <p:clrMapOvr>
    <a:masterClrMapping/>
  </p:clrMapOvr>
  <p:transition>
    <p:split orient="vert" dir="in"/>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692275" y="1233488"/>
            <a:ext cx="5975350" cy="620712"/>
          </a:xfrm>
        </p:spPr>
        <p:txBody>
          <a:bodyPr/>
          <a:lstStyle/>
          <a:p>
            <a:pPr algn="l"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InterBolsa</a:t>
            </a: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a:t>
            </a:r>
            <a:r>
              <a:rPr lang="es-CO" b="1" dirty="0">
                <a:effectLst>
                  <a:outerShdw blurRad="38100" dist="38100" dir="2700000" algn="tl">
                    <a:srgbClr val="C0C0C0"/>
                  </a:outerShdw>
                </a:effectLst>
                <a:latin typeface="Times" pitchFamily="18" charset="0"/>
                <a:cs typeface="Times New Roman" pitchFamily="18" charset="0"/>
              </a:rPr>
              <a:t>	</a:t>
            </a:r>
            <a:endParaRPr lang="es-ES" sz="3600" dirty="0" smtClean="0"/>
          </a:p>
        </p:txBody>
      </p:sp>
      <p:pic>
        <p:nvPicPr>
          <p:cNvPr id="55299"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CuadroTexto"/>
          <p:cNvSpPr txBox="1"/>
          <p:nvPr/>
        </p:nvSpPr>
        <p:spPr>
          <a:xfrm>
            <a:off x="1198563" y="1844675"/>
            <a:ext cx="7200900" cy="5354638"/>
          </a:xfrm>
          <a:prstGeom prst="rect">
            <a:avLst/>
          </a:prstGeom>
          <a:noFill/>
        </p:spPr>
        <p:txBody>
          <a:bodyPr>
            <a:spAutoFit/>
          </a:bodyPr>
          <a:lstStyle/>
          <a:p>
            <a:pPr algn="just">
              <a:defRPr/>
            </a:pPr>
            <a:r>
              <a:rPr lang="es-CO" sz="2000" b="1" dirty="0">
                <a:effectLst>
                  <a:outerShdw blurRad="38100" dist="38100" dir="2700000" algn="tl">
                    <a:srgbClr val="000000">
                      <a:alpha val="43137"/>
                    </a:srgbClr>
                  </a:outerShdw>
                </a:effectLst>
              </a:rPr>
              <a:t>Función de Advertencia  CGR </a:t>
            </a:r>
            <a:r>
              <a:rPr lang="es-CO" dirty="0">
                <a:effectLst>
                  <a:outerShdw blurRad="38100" dist="38100" dir="2700000" algn="tl">
                    <a:srgbClr val="000000">
                      <a:alpha val="43137"/>
                    </a:srgbClr>
                  </a:outerShdw>
                </a:effectLst>
              </a:rPr>
              <a:t>(enero de 2013)</a:t>
            </a:r>
          </a:p>
          <a:p>
            <a:pPr algn="just">
              <a:defRPr/>
            </a:pPr>
            <a:endParaRPr lang="es-CO" dirty="0">
              <a:effectLst>
                <a:outerShdw blurRad="38100" dist="38100" dir="2700000" algn="tl">
                  <a:srgbClr val="000000">
                    <a:alpha val="43137"/>
                  </a:srgbClr>
                </a:outerShdw>
              </a:effectLst>
            </a:endParaRPr>
          </a:p>
          <a:p>
            <a:pPr algn="just">
              <a:defRPr/>
            </a:pPr>
            <a:endParaRPr lang="es-CO" b="1" dirty="0">
              <a:effectLst>
                <a:outerShdw blurRad="38100" dist="38100" dir="2700000" algn="tl">
                  <a:srgbClr val="000000">
                    <a:alpha val="43137"/>
                  </a:srgbClr>
                </a:outerShdw>
              </a:effectLst>
            </a:endParaRPr>
          </a:p>
          <a:p>
            <a:pPr marL="742950" lvl="1" indent="-285750" algn="just">
              <a:buFont typeface="Arial" panose="020B0604020202020204" pitchFamily="34" charset="0"/>
              <a:buChar char="•"/>
              <a:defRPr/>
            </a:pPr>
            <a:r>
              <a:rPr lang="es-CO" b="1" dirty="0">
                <a:effectLst>
                  <a:outerShdw blurRad="38100" dist="38100" dir="2700000" algn="tl">
                    <a:srgbClr val="000000">
                      <a:alpha val="43137"/>
                    </a:srgbClr>
                  </a:outerShdw>
                </a:effectLst>
              </a:rPr>
              <a:t>DIAN: </a:t>
            </a:r>
            <a:r>
              <a:rPr lang="es-CO" dirty="0">
                <a:effectLst>
                  <a:outerShdw blurRad="38100" dist="38100" dir="2700000" algn="tl">
                    <a:srgbClr val="000000">
                      <a:alpha val="43137"/>
                    </a:srgbClr>
                  </a:outerShdw>
                </a:effectLst>
              </a:rPr>
              <a:t>Por falta de acciones en el recaudo del GMF</a:t>
            </a:r>
          </a:p>
          <a:p>
            <a:pPr marL="742950" lvl="1" indent="-285750" algn="just">
              <a:buFont typeface="Arial" panose="020B0604020202020204" pitchFamily="34" charset="0"/>
              <a:buChar char="•"/>
              <a:defRPr/>
            </a:pPr>
            <a:endParaRPr lang="es-CO" b="1" dirty="0">
              <a:effectLst>
                <a:outerShdw blurRad="38100" dist="38100" dir="2700000" algn="tl">
                  <a:srgbClr val="000000">
                    <a:alpha val="43137"/>
                  </a:srgbClr>
                </a:outerShdw>
              </a:effectLst>
            </a:endParaRPr>
          </a:p>
          <a:p>
            <a:pPr marL="742950" lvl="1" indent="-285750" algn="just">
              <a:buFont typeface="Arial" panose="020B0604020202020204" pitchFamily="34" charset="0"/>
              <a:buChar char="•"/>
              <a:defRPr/>
            </a:pPr>
            <a:r>
              <a:rPr lang="es-CO" b="1" dirty="0">
                <a:effectLst>
                  <a:outerShdw blurRad="38100" dist="38100" dir="2700000" algn="tl">
                    <a:srgbClr val="000000">
                      <a:alpha val="43137"/>
                    </a:srgbClr>
                  </a:outerShdw>
                </a:effectLst>
              </a:rPr>
              <a:t>Superfinanciera: </a:t>
            </a:r>
            <a:r>
              <a:rPr lang="es-CO" dirty="0">
                <a:effectLst>
                  <a:outerShdw blurRad="38100" dist="38100" dir="2700000" algn="tl">
                    <a:srgbClr val="000000">
                      <a:alpha val="43137"/>
                    </a:srgbClr>
                  </a:outerShdw>
                </a:effectLst>
              </a:rPr>
              <a:t>Por falta de inspección, vigilancia y control</a:t>
            </a:r>
          </a:p>
          <a:p>
            <a:pPr marL="742950" lvl="1" indent="-285750" algn="just">
              <a:buFont typeface="Arial" panose="020B0604020202020204" pitchFamily="34" charset="0"/>
              <a:buChar char="•"/>
              <a:defRPr/>
            </a:pPr>
            <a:endParaRPr lang="es-CO" b="1" dirty="0">
              <a:effectLst>
                <a:outerShdw blurRad="38100" dist="38100" dir="2700000" algn="tl">
                  <a:srgbClr val="000000">
                    <a:alpha val="43137"/>
                  </a:srgbClr>
                </a:outerShdw>
              </a:effectLst>
            </a:endParaRPr>
          </a:p>
          <a:p>
            <a:pPr marL="742950" lvl="1" indent="-285750" algn="just">
              <a:buFont typeface="Arial" panose="020B0604020202020204" pitchFamily="34" charset="0"/>
              <a:buChar char="•"/>
              <a:defRPr/>
            </a:pPr>
            <a:r>
              <a:rPr lang="es-CO" b="1" dirty="0">
                <a:effectLst>
                  <a:outerShdw blurRad="38100" dist="38100" dir="2700000" algn="tl">
                    <a:srgbClr val="000000">
                      <a:alpha val="43137"/>
                    </a:srgbClr>
                  </a:outerShdw>
                </a:effectLst>
              </a:rPr>
              <a:t>Contribuyentes del GMF: </a:t>
            </a:r>
            <a:r>
              <a:rPr lang="es-CO" dirty="0">
                <a:effectLst>
                  <a:outerShdw blurRad="38100" dist="38100" dir="2700000" algn="tl">
                    <a:srgbClr val="000000">
                      <a:alpha val="43137"/>
                    </a:srgbClr>
                  </a:outerShdw>
                </a:effectLst>
              </a:rPr>
              <a:t>Por incumplimiento del pago</a:t>
            </a:r>
          </a:p>
          <a:p>
            <a:pPr marL="742950" lvl="1" indent="-285750" algn="just">
              <a:buFont typeface="Arial" panose="020B0604020202020204" pitchFamily="34" charset="0"/>
              <a:buChar char="•"/>
              <a:defRPr/>
            </a:pPr>
            <a:endParaRPr lang="es-CO" b="1" dirty="0">
              <a:effectLst>
                <a:outerShdw blurRad="38100" dist="38100" dir="2700000" algn="tl">
                  <a:srgbClr val="000000">
                    <a:alpha val="43137"/>
                  </a:srgbClr>
                </a:outerShdw>
              </a:effectLst>
            </a:endParaRPr>
          </a:p>
          <a:p>
            <a:pPr marL="742950" lvl="1" indent="-285750" algn="just">
              <a:buFont typeface="Arial" panose="020B0604020202020204" pitchFamily="34" charset="0"/>
              <a:buChar char="•"/>
              <a:defRPr/>
            </a:pPr>
            <a:r>
              <a:rPr lang="es-CO" b="1" dirty="0">
                <a:effectLst>
                  <a:outerShdw blurRad="38100" dist="38100" dir="2700000" algn="tl">
                    <a:srgbClr val="000000">
                      <a:alpha val="43137"/>
                    </a:srgbClr>
                  </a:outerShdw>
                </a:effectLst>
              </a:rPr>
              <a:t>Liquidadores de entidades: </a:t>
            </a:r>
            <a:r>
              <a:rPr lang="es-CO" dirty="0">
                <a:effectLst>
                  <a:outerShdw blurRad="38100" dist="38100" dir="2700000" algn="tl">
                    <a:srgbClr val="000000">
                      <a:alpha val="43137"/>
                    </a:srgbClr>
                  </a:outerShdw>
                </a:effectLst>
              </a:rPr>
              <a:t>Como retenedores del GMF</a:t>
            </a:r>
          </a:p>
          <a:p>
            <a:pPr>
              <a:defRPr/>
            </a:pPr>
            <a:endParaRPr lang="es-CO" dirty="0">
              <a:effectLst>
                <a:outerShdw blurRad="38100" dist="38100" dir="2700000" algn="tl">
                  <a:srgbClr val="000000">
                    <a:alpha val="43137"/>
                  </a:srgbClr>
                </a:outerShdw>
              </a:effectLst>
            </a:endParaRPr>
          </a:p>
          <a:p>
            <a:pPr>
              <a:defRPr/>
            </a:pPr>
            <a:endParaRPr lang="es-CO" dirty="0">
              <a:effectLst>
                <a:outerShdw blurRad="38100" dist="38100" dir="2700000" algn="tl">
                  <a:srgbClr val="000000">
                    <a:alpha val="43137"/>
                  </a:srgbClr>
                </a:outerShdw>
              </a:effectLst>
            </a:endParaRPr>
          </a:p>
          <a:p>
            <a:pPr>
              <a:defRPr/>
            </a:pPr>
            <a:endParaRPr lang="es-CO" b="1" dirty="0">
              <a:effectLst>
                <a:outerShdw blurRad="38100" dist="38100" dir="2700000" algn="tl">
                  <a:srgbClr val="000000">
                    <a:alpha val="43137"/>
                  </a:srgbClr>
                </a:outerShdw>
              </a:effectLst>
            </a:endParaRPr>
          </a:p>
          <a:p>
            <a:pPr>
              <a:defRPr/>
            </a:pPr>
            <a:endParaRPr lang="es-CO" dirty="0"/>
          </a:p>
          <a:p>
            <a:pPr>
              <a:defRPr/>
            </a:pPr>
            <a:endParaRPr lang="es-CO" dirty="0"/>
          </a:p>
          <a:p>
            <a:pPr>
              <a:defRPr/>
            </a:pPr>
            <a:endParaRPr lang="es-CO" dirty="0"/>
          </a:p>
        </p:txBody>
      </p:sp>
    </p:spTree>
  </p:cSld>
  <p:clrMapOvr>
    <a:masterClrMapping/>
  </p:clrMapOvr>
  <p:transition>
    <p:split orient="vert" dir="in"/>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56323"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323850" y="1006475"/>
            <a:ext cx="8569325" cy="1323975"/>
          </a:xfrm>
          <a:prstGeom prst="rect">
            <a:avLst/>
          </a:prstGeom>
        </p:spPr>
        <p:txBody>
          <a:bodyPr>
            <a:spAutoFit/>
          </a:bodyPr>
          <a:lstStyle/>
          <a:p>
            <a:pPr algn="ctr">
              <a:defRPr/>
            </a:pPr>
            <a:r>
              <a:rPr lang="es-CO" sz="4000" b="1" dirty="0">
                <a:solidFill>
                  <a:schemeClr val="tx2"/>
                </a:solidFill>
                <a:effectLst>
                  <a:outerShdw blurRad="38100" dist="38100" dir="2700000" algn="tl">
                    <a:srgbClr val="C0C0C0"/>
                  </a:outerShdw>
                </a:effectLst>
                <a:latin typeface="Times" pitchFamily="18" charset="0"/>
                <a:ea typeface="+mj-ea"/>
                <a:cs typeface="Times New Roman" pitchFamily="18" charset="0"/>
              </a:rPr>
              <a:t>Academia y Aseguramiento </a:t>
            </a:r>
          </a:p>
          <a:p>
            <a:pPr algn="ctr">
              <a:defRPr/>
            </a:pPr>
            <a:r>
              <a:rPr lang="es-CO" sz="4000" b="1" dirty="0">
                <a:solidFill>
                  <a:schemeClr val="tx2"/>
                </a:solidFill>
                <a:effectLst>
                  <a:outerShdw blurRad="38100" dist="38100" dir="2700000" algn="tl">
                    <a:srgbClr val="C0C0C0"/>
                  </a:outerShdw>
                </a:effectLst>
                <a:latin typeface="Times" pitchFamily="18" charset="0"/>
                <a:ea typeface="+mj-ea"/>
                <a:cs typeface="Times New Roman" pitchFamily="18" charset="0"/>
              </a:rPr>
              <a:t>Gubernamental </a:t>
            </a:r>
          </a:p>
        </p:txBody>
      </p:sp>
      <p:sp>
        <p:nvSpPr>
          <p:cNvPr id="56325" name="2 Rectángulo"/>
          <p:cNvSpPr>
            <a:spLocks noChangeArrowheads="1"/>
          </p:cNvSpPr>
          <p:nvPr/>
        </p:nvSpPr>
        <p:spPr bwMode="auto">
          <a:xfrm>
            <a:off x="827088" y="2781300"/>
            <a:ext cx="7561262"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lgn="just" eaLnBrk="1" hangingPunct="1">
              <a:spcBef>
                <a:spcPct val="0"/>
              </a:spcBef>
              <a:buClrTx/>
              <a:buSzTx/>
              <a:buFontTx/>
              <a:buNone/>
            </a:pPr>
            <a:r>
              <a:rPr lang="es-CO" altLang="es-CO" sz="1800"/>
              <a:t>La responsabilidad de impartir conocimiento y comprensión frente al fenómeno de la corrupción que permea el orden social colombiano, como paso inicial para una formación política que conlleve cambios positivos reales a nuestra sociedad es tarea de la academia. </a:t>
            </a:r>
          </a:p>
          <a:p>
            <a:pPr algn="just" eaLnBrk="1" hangingPunct="1">
              <a:spcBef>
                <a:spcPct val="0"/>
              </a:spcBef>
              <a:buClrTx/>
              <a:buSzTx/>
              <a:buFontTx/>
              <a:buNone/>
            </a:pPr>
            <a:endParaRPr lang="es-CO" altLang="es-CO" sz="1800"/>
          </a:p>
          <a:p>
            <a:pPr algn="just" eaLnBrk="1" hangingPunct="1">
              <a:spcBef>
                <a:spcPct val="0"/>
              </a:spcBef>
              <a:buClrTx/>
              <a:buSzTx/>
              <a:buFontTx/>
              <a:buNone/>
            </a:pPr>
            <a:r>
              <a:rPr lang="es-CO" altLang="es-CO" sz="1800"/>
              <a:t>Enhorabuena, el énfasis sobre aseguramiento gubernamental adoptado por el Departamento de Ciencias Contables de la Pontificia Universidad Javeriana.</a:t>
            </a:r>
          </a:p>
        </p:txBody>
      </p:sp>
    </p:spTree>
  </p:cSld>
  <p:clrMapOvr>
    <a:masterClrMapping/>
  </p:clrMapOvr>
  <p:transition>
    <p:split orient="vert" dir="in"/>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03350"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57347"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2"/>
          <p:cNvSpPr txBox="1">
            <a:spLocks noChangeArrowheads="1"/>
          </p:cNvSpPr>
          <p:nvPr/>
        </p:nvSpPr>
        <p:spPr bwMode="auto">
          <a:xfrm>
            <a:off x="714375" y="2857500"/>
            <a:ext cx="7772400" cy="1524000"/>
          </a:xfrm>
          <a:prstGeom prst="rect">
            <a:avLst/>
          </a:prstGeom>
          <a:noFill/>
          <a:ln w="9525">
            <a:noFill/>
            <a:miter lim="800000"/>
            <a:headEnd/>
            <a:tailEnd/>
          </a:ln>
          <a:effectLst/>
        </p:spPr>
        <p:txBody>
          <a:bodyPr/>
          <a:lstStyle/>
          <a:p>
            <a:pPr marL="342900" indent="-342900" algn="ctr">
              <a:lnSpc>
                <a:spcPct val="80000"/>
              </a:lnSpc>
              <a:spcBef>
                <a:spcPct val="20000"/>
              </a:spcBef>
              <a:buClr>
                <a:schemeClr val="hlink"/>
              </a:buClr>
              <a:buSzPct val="60000"/>
              <a:defRPr/>
            </a:pPr>
            <a:r>
              <a:rPr lang="es-CO" sz="6000" b="1" kern="0" dirty="0">
                <a:solidFill>
                  <a:schemeClr val="bg2">
                    <a:lumMod val="20000"/>
                    <a:lumOff val="80000"/>
                  </a:schemeClr>
                </a:solidFill>
                <a:effectLst>
                  <a:outerShdw blurRad="38100" dist="38100" dir="2700000" algn="tl">
                    <a:srgbClr val="C0C0C0"/>
                  </a:outerShdw>
                </a:effectLst>
                <a:latin typeface="Tahoma" pitchFamily="34" charset="0"/>
              </a:rPr>
              <a:t>GRACIAS</a:t>
            </a:r>
            <a:endParaRPr lang="es-ES" sz="6000" b="1" kern="0" dirty="0">
              <a:solidFill>
                <a:schemeClr val="bg2">
                  <a:lumMod val="20000"/>
                  <a:lumOff val="80000"/>
                </a:schemeClr>
              </a:solidFill>
              <a:effectLst>
                <a:outerShdw blurRad="38100" dist="38100" dir="2700000" algn="tl">
                  <a:srgbClr val="C0C0C0"/>
                </a:outerShdw>
              </a:effectLst>
              <a:latin typeface="Tahoma" pitchFamily="34" charset="0"/>
            </a:endParaRPr>
          </a:p>
        </p:txBody>
      </p:sp>
    </p:spTree>
  </p:cSld>
  <p:clrMapOvr>
    <a:masterClrMapping/>
  </p:clrMapOvr>
  <p:transition>
    <p:split orient="ver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76375"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Aseguramiento Gubernamental</a:t>
            </a:r>
            <a:br>
              <a:rPr lang="es-CO" b="1" dirty="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8195"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CuadroTexto"/>
          <p:cNvSpPr txBox="1"/>
          <p:nvPr/>
        </p:nvSpPr>
        <p:spPr>
          <a:xfrm>
            <a:off x="755650" y="2565400"/>
            <a:ext cx="7777163" cy="2308225"/>
          </a:xfrm>
          <a:prstGeom prst="rect">
            <a:avLst/>
          </a:prstGeom>
          <a:noFill/>
        </p:spPr>
        <p:txBody>
          <a:bodyPr>
            <a:spAutoFit/>
          </a:bodyPr>
          <a:lstStyle/>
          <a:p>
            <a:pPr algn="just">
              <a:defRPr/>
            </a:pPr>
            <a:r>
              <a:rPr lang="es-CO" b="1" dirty="0">
                <a:effectLst>
                  <a:outerShdw blurRad="38100" dist="38100" dir="2700000" algn="tl">
                    <a:srgbClr val="000000">
                      <a:alpha val="43137"/>
                    </a:srgbClr>
                  </a:outerShdw>
                </a:effectLst>
              </a:rPr>
              <a:t>¿Quién lo ejerce?</a:t>
            </a:r>
          </a:p>
          <a:p>
            <a:pPr algn="just">
              <a:defRPr/>
            </a:pPr>
            <a:endParaRPr lang="es-CO" dirty="0"/>
          </a:p>
          <a:p>
            <a:pPr>
              <a:defRPr/>
            </a:pPr>
            <a:r>
              <a:rPr lang="es-CO" dirty="0">
                <a:solidFill>
                  <a:srgbClr val="FFFFFF"/>
                </a:solidFill>
              </a:rPr>
              <a:t>La Contraloría General de la República </a:t>
            </a:r>
          </a:p>
          <a:p>
            <a:pPr>
              <a:defRPr/>
            </a:pPr>
            <a:endParaRPr lang="es-CO" dirty="0">
              <a:solidFill>
                <a:srgbClr val="FFFFFF"/>
              </a:solidFill>
            </a:endParaRPr>
          </a:p>
          <a:p>
            <a:pPr>
              <a:defRPr/>
            </a:pPr>
            <a:r>
              <a:rPr lang="es-CO" dirty="0">
                <a:solidFill>
                  <a:srgbClr val="FFFFFF"/>
                </a:solidFill>
              </a:rPr>
              <a:t>Las Contralorías Territoriales (64) </a:t>
            </a:r>
          </a:p>
          <a:p>
            <a:pPr>
              <a:defRPr/>
            </a:pPr>
            <a:endParaRPr lang="es-CO" dirty="0">
              <a:solidFill>
                <a:srgbClr val="FFFFFF"/>
              </a:solidFill>
            </a:endParaRPr>
          </a:p>
          <a:p>
            <a:pPr>
              <a:defRPr/>
            </a:pPr>
            <a:r>
              <a:rPr lang="es-CO" dirty="0">
                <a:solidFill>
                  <a:srgbClr val="FFFFFF"/>
                </a:solidFill>
              </a:rPr>
              <a:t>La Auditoría General de la República </a:t>
            </a:r>
          </a:p>
          <a:p>
            <a:pPr>
              <a:defRPr/>
            </a:pPr>
            <a:r>
              <a:rPr lang="es-CO" dirty="0">
                <a:solidFill>
                  <a:srgbClr val="FFFFFF"/>
                </a:solidFill>
              </a:rPr>
              <a:t>	</a:t>
            </a:r>
          </a:p>
        </p:txBody>
      </p:sp>
    </p:spTree>
  </p:cSld>
  <p:clrMapOvr>
    <a:masterClrMapping/>
  </p:clrMapOvr>
  <p:transition>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8 Título"/>
          <p:cNvSpPr>
            <a:spLocks noGrp="1"/>
          </p:cNvSpPr>
          <p:nvPr>
            <p:ph type="title"/>
          </p:nvPr>
        </p:nvSpPr>
        <p:spPr>
          <a:xfrm>
            <a:off x="1476375" y="593725"/>
            <a:ext cx="6264275" cy="647700"/>
          </a:xfrm>
        </p:spPr>
        <p:txBody>
          <a:bodyPr/>
          <a:lstStyle/>
          <a:p>
            <a:pPr eaLnBrk="1" hangingPunct="1">
              <a:defRPr/>
            </a:pPr>
            <a:r>
              <a:rPr lang="es-CO" b="1" dirty="0">
                <a:effectLst>
                  <a:outerShdw blurRad="38100" dist="38100" dir="2700000" algn="tl">
                    <a:srgbClr val="C0C0C0"/>
                  </a:outerShdw>
                </a:effectLst>
                <a:latin typeface="Times" pitchFamily="18" charset="0"/>
                <a:cs typeface="Times New Roman" pitchFamily="18" charset="0"/>
              </a:rPr>
              <a:t>	</a:t>
            </a: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r>
              <a:rPr lang="es-CO" b="1" dirty="0" smtClean="0">
                <a:effectLst>
                  <a:outerShdw blurRad="38100" dist="38100" dir="2700000" algn="tl">
                    <a:srgbClr val="C0C0C0"/>
                  </a:outerShdw>
                </a:effectLst>
                <a:latin typeface="Times" pitchFamily="18" charset="0"/>
                <a:cs typeface="Times New Roman" pitchFamily="18" charset="0"/>
              </a:rPr>
              <a:t/>
            </a:r>
            <a:br>
              <a:rPr lang="es-CO" b="1" dirty="0" smtClean="0">
                <a:effectLst>
                  <a:outerShdw blurRad="38100" dist="38100" dir="2700000" algn="tl">
                    <a:srgbClr val="C0C0C0"/>
                  </a:outerShdw>
                </a:effectLst>
                <a:latin typeface="Times" pitchFamily="18" charset="0"/>
                <a:cs typeface="Times New Roman" pitchFamily="18" charset="0"/>
              </a:rPr>
            </a:br>
            <a:r>
              <a:rPr lang="es-CO" b="1" dirty="0">
                <a:effectLst>
                  <a:outerShdw blurRad="38100" dist="38100" dir="2700000" algn="tl">
                    <a:srgbClr val="C0C0C0"/>
                  </a:outerShdw>
                </a:effectLst>
                <a:latin typeface="Times" pitchFamily="18" charset="0"/>
                <a:cs typeface="Times New Roman" pitchFamily="18" charset="0"/>
              </a:rPr>
              <a:t/>
            </a:r>
            <a:br>
              <a:rPr lang="es-CO" b="1" dirty="0">
                <a:effectLst>
                  <a:outerShdw blurRad="38100" dist="38100" dir="2700000" algn="tl">
                    <a:srgbClr val="C0C0C0"/>
                  </a:outerShdw>
                </a:effectLst>
                <a:latin typeface="Times" pitchFamily="18" charset="0"/>
                <a:cs typeface="Times New Roman" pitchFamily="18" charset="0"/>
              </a:rPr>
            </a:br>
            <a:endParaRPr lang="es-ES" sz="3600" dirty="0" smtClean="0"/>
          </a:p>
        </p:txBody>
      </p:sp>
      <p:pic>
        <p:nvPicPr>
          <p:cNvPr id="9219" name="Picture 3" descr="Tiar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1 CuadroTexto"/>
          <p:cNvSpPr txBox="1">
            <a:spLocks noChangeArrowheads="1"/>
          </p:cNvSpPr>
          <p:nvPr/>
        </p:nvSpPr>
        <p:spPr bwMode="auto">
          <a:xfrm>
            <a:off x="611188" y="2565400"/>
            <a:ext cx="77771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eaLnBrk="1" hangingPunct="1">
              <a:spcBef>
                <a:spcPct val="0"/>
              </a:spcBef>
              <a:buClrTx/>
              <a:buSzTx/>
              <a:buFontTx/>
              <a:buNone/>
            </a:pPr>
            <a:r>
              <a:rPr lang="es-CO" altLang="es-CO" sz="1800"/>
              <a:t>	</a:t>
            </a:r>
          </a:p>
        </p:txBody>
      </p:sp>
      <p:graphicFrame>
        <p:nvGraphicFramePr>
          <p:cNvPr id="9221" name="2 Objeto"/>
          <p:cNvGraphicFramePr>
            <a:graphicFrameLocks noChangeAspect="1"/>
          </p:cNvGraphicFramePr>
          <p:nvPr/>
        </p:nvGraphicFramePr>
        <p:xfrm>
          <a:off x="0" y="1263650"/>
          <a:ext cx="9144000" cy="5357813"/>
        </p:xfrm>
        <a:graphic>
          <a:graphicData uri="http://schemas.openxmlformats.org/presentationml/2006/ole">
            <mc:AlternateContent xmlns:mc="http://schemas.openxmlformats.org/markup-compatibility/2006">
              <mc:Choice xmlns:v="urn:schemas-microsoft-com:vml" Requires="v">
                <p:oleObj spid="_x0000_s9222" name="Hoja de cálculo" r:id="rId5" imgW="8494641" imgH="3974467" progId="Excel.Sheet.8">
                  <p:embed/>
                </p:oleObj>
              </mc:Choice>
              <mc:Fallback>
                <p:oleObj name="Hoja de cálculo" r:id="rId5" imgW="8494641" imgH="3974467" progId="Excel.Sheet.8">
                  <p:embed/>
                  <p:pic>
                    <p:nvPicPr>
                      <p:cNvPr id="0" name="2 Objet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263650"/>
                        <a:ext cx="9144000" cy="5357813"/>
                      </a:xfrm>
                      <a:prstGeom prst="rect">
                        <a:avLst/>
                      </a:prstGeom>
                      <a:noFill/>
                      <a:ln>
                        <a:noFill/>
                      </a:ln>
                      <a:effectLst/>
                      <a:extLst>
                        <a:ext uri="{909E8E84-426E-40DD-AFC4-6F175D3DCCD1}">
                          <a14:hiddenFill xmlns:a14="http://schemas.microsoft.com/office/drawing/2010/main">
                            <a:solidFill>
                              <a:srgbClr val="33CC3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pic>
                </p:oleObj>
              </mc:Fallback>
            </mc:AlternateContent>
          </a:graphicData>
        </a:graphic>
      </p:graphicFrame>
    </p:spTree>
  </p:cSld>
  <p:clrMapOvr>
    <a:masterClrMapping/>
  </p:clrMapOvr>
  <p:transition>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42"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260350"/>
            <a:ext cx="8242300" cy="617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6" name="Picture 3" descr="Tia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3963"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uadro de texto 2"/>
          <p:cNvSpPr txBox="1">
            <a:spLocks noChangeArrowheads="1"/>
          </p:cNvSpPr>
          <p:nvPr/>
        </p:nvSpPr>
        <p:spPr bwMode="auto">
          <a:xfrm>
            <a:off x="1198563" y="579438"/>
            <a:ext cx="193675" cy="466725"/>
          </a:xfrm>
          <a:prstGeom prst="rect">
            <a:avLst/>
          </a:prstGeom>
          <a:noFill/>
          <a:ln w="9525">
            <a:solidFill>
              <a:srgbClr val="FFCC99"/>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hlink"/>
              </a:buClr>
              <a:buSzPct val="60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1"/>
              </a:buClr>
              <a:buChar char="•"/>
              <a:defRPr sz="2800">
                <a:solidFill>
                  <a:schemeClr val="tx1"/>
                </a:solidFill>
                <a:latin typeface="Verdana" pitchFamily="34" charset="0"/>
              </a:defRPr>
            </a:lvl2pPr>
            <a:lvl3pPr marL="1143000" indent="-228600" eaLnBrk="0" hangingPunct="0">
              <a:spcBef>
                <a:spcPct val="20000"/>
              </a:spcBef>
              <a:buClr>
                <a:schemeClr val="accent2"/>
              </a:buClr>
              <a:buSzPct val="60000"/>
              <a:buFont typeface="Wingdings" pitchFamily="2" charset="2"/>
              <a:buChar char="n"/>
              <a:defRPr sz="2400">
                <a:solidFill>
                  <a:schemeClr val="tx1"/>
                </a:solidFill>
                <a:latin typeface="Verdana" pitchFamily="34" charset="0"/>
              </a:defRPr>
            </a:lvl3pPr>
            <a:lvl4pPr marL="1600200" indent="-228600" eaLnBrk="0" hangingPunct="0">
              <a:spcBef>
                <a:spcPct val="20000"/>
              </a:spcBef>
              <a:buClr>
                <a:schemeClr val="tx2"/>
              </a:buClr>
              <a:buChar char="•"/>
              <a:defRPr sz="2000">
                <a:solidFill>
                  <a:schemeClr val="tx1"/>
                </a:solidFill>
                <a:latin typeface="Verdana" pitchFamily="34" charset="0"/>
              </a:defRPr>
            </a:lvl4pPr>
            <a:lvl5pPr marL="2057400" indent="-228600" eaLnBrk="0" hangingPunct="0">
              <a:spcBef>
                <a:spcPct val="20000"/>
              </a:spcBef>
              <a:buClr>
                <a:schemeClr val="fo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Verdana" pitchFamily="34" charset="0"/>
              </a:defRPr>
            </a:lvl9pPr>
          </a:lstStyle>
          <a:p>
            <a:pPr>
              <a:spcBef>
                <a:spcPct val="0"/>
              </a:spcBef>
              <a:buClrTx/>
              <a:buSzTx/>
              <a:buFontTx/>
              <a:buNone/>
            </a:pPr>
            <a:endParaRPr lang="es-ES_tradnl" altLang="es-CO" sz="2400" b="1">
              <a:solidFill>
                <a:srgbClr val="09090D"/>
              </a:solidFill>
              <a:latin typeface="Comic Sans MS" pitchFamily="66" charset="0"/>
              <a:cs typeface="Times New Roman" pitchFamily="18" charset="0"/>
            </a:endParaRPr>
          </a:p>
        </p:txBody>
      </p:sp>
      <p:sp>
        <p:nvSpPr>
          <p:cNvPr id="5" name="Rectángulo 3"/>
          <p:cNvSpPr>
            <a:spLocks noChangeArrowheads="1"/>
          </p:cNvSpPr>
          <p:nvPr/>
        </p:nvSpPr>
        <p:spPr bwMode="auto">
          <a:xfrm>
            <a:off x="2971800" y="812800"/>
            <a:ext cx="5791200" cy="533400"/>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a:defRPr/>
            </a:pPr>
            <a:endParaRPr lang="es-ES_tradnl" altLang="es-CO" sz="1600" b="1" dirty="0" smtClean="0">
              <a:solidFill>
                <a:srgbClr val="09090D"/>
              </a:solidFill>
              <a:latin typeface="Comic Sans MS" pitchFamily="66" charset="0"/>
            </a:endParaRPr>
          </a:p>
          <a:p>
            <a:pPr algn="ctr">
              <a:defRPr/>
            </a:pPr>
            <a:endParaRPr lang="es-ES_tradnl" altLang="es-CO" sz="1600" b="1" dirty="0" smtClean="0">
              <a:solidFill>
                <a:srgbClr val="09090D"/>
              </a:solidFill>
              <a:latin typeface="Comic Sans MS" pitchFamily="66" charset="0"/>
            </a:endParaRPr>
          </a:p>
          <a:p>
            <a:pPr algn="ctr">
              <a:defRPr/>
            </a:pPr>
            <a:r>
              <a:rPr lang="es-ES_tradnl" altLang="es-CO" sz="1600" b="1" dirty="0" smtClean="0">
                <a:solidFill>
                  <a:srgbClr val="09090D"/>
                </a:solidFill>
                <a:latin typeface="Comic Sans MS" pitchFamily="66" charset="0"/>
              </a:rPr>
              <a:t>Certificación del Balance de la Nación</a:t>
            </a:r>
          </a:p>
          <a:p>
            <a:pPr algn="ctr">
              <a:defRPr/>
            </a:pPr>
            <a:endParaRPr lang="es-ES_tradnl" altLang="es-CO" sz="1600" b="1" dirty="0" smtClean="0">
              <a:solidFill>
                <a:srgbClr val="09090D"/>
              </a:solidFill>
              <a:latin typeface="Comic Sans MS" pitchFamily="66" charset="0"/>
            </a:endParaRPr>
          </a:p>
          <a:p>
            <a:pPr algn="ctr">
              <a:defRPr/>
            </a:pPr>
            <a:endParaRPr lang="es-ES_tradnl" altLang="es-CO" sz="1000" b="1" dirty="0" smtClean="0">
              <a:solidFill>
                <a:srgbClr val="09090D"/>
              </a:solidFill>
              <a:latin typeface="Comic Sans MS" pitchFamily="66" charset="0"/>
            </a:endParaRPr>
          </a:p>
        </p:txBody>
      </p:sp>
      <p:sp>
        <p:nvSpPr>
          <p:cNvPr id="6" name="Rectángulo 4"/>
          <p:cNvSpPr>
            <a:spLocks noChangeArrowheads="1"/>
          </p:cNvSpPr>
          <p:nvPr/>
        </p:nvSpPr>
        <p:spPr bwMode="auto">
          <a:xfrm>
            <a:off x="2971800" y="1989138"/>
            <a:ext cx="5791200" cy="609600"/>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pPr algn="ctr" eaLnBrk="0" hangingPunct="0">
              <a:defRPr/>
            </a:pPr>
            <a:r>
              <a:rPr lang="es-ES_tradnl" sz="1600" b="1" dirty="0">
                <a:solidFill>
                  <a:srgbClr val="09090D"/>
                </a:solidFill>
                <a:latin typeface="Comic Sans MS" pitchFamily="66" charset="0"/>
              </a:rPr>
              <a:t>Cuenta General del Presupuesto y del Tesoro</a:t>
            </a:r>
          </a:p>
          <a:p>
            <a:pPr algn="ctr" eaLnBrk="0" hangingPunct="0">
              <a:defRPr/>
            </a:pPr>
            <a:endParaRPr lang="es-ES_tradnl" sz="1000" b="1" dirty="0">
              <a:solidFill>
                <a:srgbClr val="09090D"/>
              </a:solidFill>
              <a:latin typeface="Comic Sans MS" pitchFamily="66" charset="0"/>
            </a:endParaRPr>
          </a:p>
        </p:txBody>
      </p:sp>
      <p:sp>
        <p:nvSpPr>
          <p:cNvPr id="7" name="Rectángulo 5"/>
          <p:cNvSpPr>
            <a:spLocks noChangeArrowheads="1"/>
          </p:cNvSpPr>
          <p:nvPr/>
        </p:nvSpPr>
        <p:spPr bwMode="auto">
          <a:xfrm>
            <a:off x="2971800" y="3009900"/>
            <a:ext cx="5791200" cy="609600"/>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a:defRPr/>
            </a:pPr>
            <a:r>
              <a:rPr lang="es-ES_tradnl" altLang="es-CO" sz="1600" b="1" dirty="0" smtClean="0">
                <a:solidFill>
                  <a:srgbClr val="09090D"/>
                </a:solidFill>
                <a:latin typeface="Comic Sans MS" pitchFamily="66" charset="0"/>
              </a:rPr>
              <a:t>Certificación de las Finanzas del Estado</a:t>
            </a:r>
          </a:p>
          <a:p>
            <a:pPr algn="ctr">
              <a:defRPr/>
            </a:pPr>
            <a:endParaRPr lang="es-ES_tradnl" altLang="es-CO" sz="1000" b="1" dirty="0" smtClean="0">
              <a:solidFill>
                <a:srgbClr val="09090D"/>
              </a:solidFill>
              <a:latin typeface="Comic Sans MS" pitchFamily="66" charset="0"/>
            </a:endParaRPr>
          </a:p>
        </p:txBody>
      </p:sp>
      <p:sp>
        <p:nvSpPr>
          <p:cNvPr id="8" name="Rectángulo 6"/>
          <p:cNvSpPr>
            <a:spLocks noChangeArrowheads="1"/>
          </p:cNvSpPr>
          <p:nvPr/>
        </p:nvSpPr>
        <p:spPr bwMode="auto">
          <a:xfrm>
            <a:off x="2971800" y="4005263"/>
            <a:ext cx="5791200" cy="609600"/>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a:defRPr/>
            </a:pPr>
            <a:r>
              <a:rPr lang="es-ES_tradnl" altLang="es-CO" sz="1600" b="1" dirty="0" smtClean="0">
                <a:solidFill>
                  <a:srgbClr val="09090D"/>
                </a:solidFill>
                <a:latin typeface="Comic Sans MS" pitchFamily="66" charset="0"/>
              </a:rPr>
              <a:t>Informe sobre Estado de la Deuda Pública</a:t>
            </a:r>
          </a:p>
          <a:p>
            <a:pPr algn="ctr">
              <a:defRPr/>
            </a:pPr>
            <a:endParaRPr lang="es-ES_tradnl" altLang="es-CO" sz="1600" b="1" dirty="0" smtClean="0">
              <a:solidFill>
                <a:srgbClr val="09090D"/>
              </a:solidFill>
              <a:latin typeface="Comic Sans MS" pitchFamily="66" charset="0"/>
            </a:endParaRPr>
          </a:p>
        </p:txBody>
      </p:sp>
      <p:sp>
        <p:nvSpPr>
          <p:cNvPr id="9" name="Rectángulo 7"/>
          <p:cNvSpPr>
            <a:spLocks noChangeArrowheads="1"/>
          </p:cNvSpPr>
          <p:nvPr/>
        </p:nvSpPr>
        <p:spPr bwMode="auto">
          <a:xfrm>
            <a:off x="3009900" y="5013325"/>
            <a:ext cx="5753100" cy="609600"/>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a:defRPr/>
            </a:pPr>
            <a:r>
              <a:rPr lang="es-ES_tradnl" altLang="es-CO" sz="1600" b="1" dirty="0" smtClean="0">
                <a:solidFill>
                  <a:srgbClr val="09090D"/>
                </a:solidFill>
                <a:latin typeface="Comic Sans MS" pitchFamily="66" charset="0"/>
              </a:rPr>
              <a:t>Informe sobre Estado de los Recursos Naturales y</a:t>
            </a:r>
            <a:r>
              <a:rPr lang="es-ES_tradnl" altLang="es-CO" sz="1000" b="1" dirty="0" smtClean="0">
                <a:solidFill>
                  <a:srgbClr val="09090D"/>
                </a:solidFill>
                <a:latin typeface="Comic Sans MS" pitchFamily="66" charset="0"/>
              </a:rPr>
              <a:t>  </a:t>
            </a:r>
            <a:r>
              <a:rPr lang="es-ES_tradnl" altLang="es-CO" sz="1600" b="1" dirty="0" smtClean="0">
                <a:solidFill>
                  <a:srgbClr val="09090D"/>
                </a:solidFill>
                <a:latin typeface="Comic Sans MS" pitchFamily="66" charset="0"/>
              </a:rPr>
              <a:t>del</a:t>
            </a:r>
            <a:r>
              <a:rPr lang="es-ES_tradnl" altLang="es-CO" sz="1000" b="1" dirty="0" smtClean="0">
                <a:solidFill>
                  <a:srgbClr val="09090D"/>
                </a:solidFill>
                <a:latin typeface="Comic Sans MS" pitchFamily="66" charset="0"/>
              </a:rPr>
              <a:t> </a:t>
            </a:r>
          </a:p>
          <a:p>
            <a:pPr algn="ctr">
              <a:defRPr/>
            </a:pPr>
            <a:r>
              <a:rPr lang="es-ES_tradnl" altLang="es-CO" sz="1600" b="1" dirty="0" smtClean="0">
                <a:solidFill>
                  <a:srgbClr val="09090D"/>
                </a:solidFill>
                <a:latin typeface="Comic Sans MS" pitchFamily="66" charset="0"/>
              </a:rPr>
              <a:t>Ambiente</a:t>
            </a:r>
          </a:p>
        </p:txBody>
      </p:sp>
      <p:sp>
        <p:nvSpPr>
          <p:cNvPr id="12" name="Autoforma 10"/>
          <p:cNvSpPr>
            <a:spLocks noChangeArrowheads="1"/>
          </p:cNvSpPr>
          <p:nvPr/>
        </p:nvSpPr>
        <p:spPr bwMode="auto">
          <a:xfrm>
            <a:off x="1219200" y="381000"/>
            <a:ext cx="1447800" cy="5867400"/>
          </a:xfrm>
          <a:prstGeom prst="rightArrowCallout">
            <a:avLst>
              <a:gd name="adj1" fmla="val 101316"/>
              <a:gd name="adj2" fmla="val 101316"/>
              <a:gd name="adj3" fmla="val 16667"/>
              <a:gd name="adj4" fmla="val 66667"/>
            </a:avLst>
          </a:prstGeom>
          <a:ln>
            <a:headEnd/>
            <a:tailEnd/>
          </a:ln>
        </p:spPr>
        <p:style>
          <a:lnRef idx="1">
            <a:schemeClr val="dk1"/>
          </a:lnRef>
          <a:fillRef idx="2">
            <a:schemeClr val="dk1"/>
          </a:fillRef>
          <a:effectRef idx="1">
            <a:schemeClr val="dk1"/>
          </a:effectRef>
          <a:fontRef idx="minor">
            <a:schemeClr val="dk1"/>
          </a:fontRef>
        </p:style>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a:defRPr/>
            </a:pPr>
            <a:endParaRPr lang="es-ES_tradnl" altLang="es-CO" b="1" smtClean="0">
              <a:solidFill>
                <a:srgbClr val="09090D"/>
              </a:solidFill>
              <a:latin typeface="Comic Sans MS" pitchFamily="66" charset="0"/>
            </a:endParaRPr>
          </a:p>
        </p:txBody>
      </p:sp>
      <p:sp>
        <p:nvSpPr>
          <p:cNvPr id="13" name="Elipse 11"/>
          <p:cNvSpPr>
            <a:spLocks noChangeArrowheads="1"/>
          </p:cNvSpPr>
          <p:nvPr/>
        </p:nvSpPr>
        <p:spPr bwMode="auto">
          <a:xfrm>
            <a:off x="381000" y="2514600"/>
            <a:ext cx="1524000" cy="1371600"/>
          </a:xfrm>
          <a:prstGeom prst="ellips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a:defRPr/>
            </a:pPr>
            <a:r>
              <a:rPr lang="es-ES_tradnl" altLang="es-CO" sz="1600" b="1" dirty="0" smtClean="0">
                <a:solidFill>
                  <a:srgbClr val="09090D"/>
                </a:solidFill>
                <a:latin typeface="Comic Sans MS" pitchFamily="66" charset="0"/>
              </a:rPr>
              <a:t>Informes al </a:t>
            </a:r>
          </a:p>
          <a:p>
            <a:pPr algn="ctr">
              <a:defRPr/>
            </a:pPr>
            <a:r>
              <a:rPr lang="es-ES_tradnl" altLang="es-CO" sz="1600" b="1" dirty="0" smtClean="0">
                <a:solidFill>
                  <a:srgbClr val="09090D"/>
                </a:solidFill>
                <a:latin typeface="Comic Sans MS" pitchFamily="66" charset="0"/>
              </a:rPr>
              <a:t>Congreso de</a:t>
            </a:r>
          </a:p>
          <a:p>
            <a:pPr algn="ctr">
              <a:defRPr/>
            </a:pPr>
            <a:r>
              <a:rPr lang="es-ES_tradnl" altLang="es-CO" sz="1600" b="1" dirty="0" smtClean="0">
                <a:solidFill>
                  <a:srgbClr val="09090D"/>
                </a:solidFill>
                <a:latin typeface="Comic Sans MS" pitchFamily="66" charset="0"/>
              </a:rPr>
              <a:t>la República</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p:tgtEl>
                                          <p:spTgt spid="5"/>
                                        </p:tgtEl>
                                        <p:attrNameLst>
                                          <p:attrName>ppt_y</p:attrName>
                                        </p:attrNameLst>
                                      </p:cBhvr>
                                      <p:tavLst>
                                        <p:tav tm="0">
                                          <p:val>
                                            <p:strVal val="#ppt_y-#ppt_h"/>
                                          </p:val>
                                        </p:tav>
                                        <p:tav tm="100000">
                                          <p:val>
                                            <p:strVal val="#ppt_y"/>
                                          </p:val>
                                        </p:tav>
                                      </p:tavLst>
                                    </p:anim>
                                    <p:animEffect transition="in" filter="wipe(down)">
                                      <p:cBhvr>
                                        <p:cTn id="14" dur="500"/>
                                        <p:tgtEl>
                                          <p:spTgt spid="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1+#ppt_w/2"/>
                                          </p:val>
                                        </p:tav>
                                        <p:tav tm="100000">
                                          <p:val>
                                            <p:strVal val="#ppt_x"/>
                                          </p:val>
                                        </p:tav>
                                      </p:tavLst>
                                    </p:anim>
                                    <p:anim calcmode="lin" valueType="num">
                                      <p:cBhvr additive="base">
                                        <p:cTn id="26"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1+#ppt_w/2"/>
                                          </p:val>
                                        </p:tav>
                                        <p:tav tm="100000">
                                          <p:val>
                                            <p:strVal val="#ppt_x"/>
                                          </p:val>
                                        </p:tav>
                                      </p:tavLst>
                                    </p:anim>
                                    <p:anim calcmode="lin" valueType="num">
                                      <p:cBhvr additive="base">
                                        <p:cTn id="32"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0-#ppt_w/2"/>
                                          </p:val>
                                        </p:tav>
                                        <p:tav tm="100000">
                                          <p:val>
                                            <p:strVal val="#ppt_x"/>
                                          </p:val>
                                        </p:tav>
                                      </p:tavLst>
                                    </p:anim>
                                    <p:anim calcmode="lin" valueType="num">
                                      <p:cBhvr additive="base">
                                        <p:cTn id="3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500" fill="hold"/>
                                        <p:tgtEl>
                                          <p:spTgt spid="4"/>
                                        </p:tgtEl>
                                        <p:attrNameLst>
                                          <p:attrName>ppt_x</p:attrName>
                                        </p:attrNameLst>
                                      </p:cBhvr>
                                      <p:tavLst>
                                        <p:tav tm="0">
                                          <p:val>
                                            <p:strVal val="0-#ppt_w/2"/>
                                          </p:val>
                                        </p:tav>
                                        <p:tav tm="100000">
                                          <p:val>
                                            <p:strVal val="#ppt_x"/>
                                          </p:val>
                                        </p:tav>
                                      </p:tavLst>
                                    </p:anim>
                                    <p:anim calcmode="lin" valueType="num">
                                      <p:cBhvr additive="base">
                                        <p:cTn id="4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animBg="1" autoUpdateAnimBg="0"/>
      <p:bldP spid="6" grpId="0" animBg="1" autoUpdateAnimBg="0"/>
      <p:bldP spid="7" grpId="0" animBg="1" autoUpdateAnimBg="0"/>
      <p:bldP spid="8" grpId="0" animBg="1" autoUpdateAnimBg="0"/>
      <p:bldP spid="9" grpId="0" animBg="1" autoUpdateAnimBg="0"/>
      <p:bldP spid="12" grpId="0" animBg="1" autoUpdateAnimBg="0"/>
    </p:bldLst>
  </p:timing>
</p:sld>
</file>

<file path=ppt/theme/theme1.xml><?xml version="1.0" encoding="utf-8"?>
<a:theme xmlns:a="http://schemas.openxmlformats.org/drawingml/2006/main" name="Globo">
  <a:themeElements>
    <a:clrScheme name="Globo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o">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o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o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o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o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o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o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o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o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3266</TotalTime>
  <Words>3297</Words>
  <Application>Microsoft Office PowerPoint</Application>
  <PresentationFormat>Presentación en pantalla (4:3)</PresentationFormat>
  <Paragraphs>551</Paragraphs>
  <Slides>54</Slides>
  <Notes>0</Notes>
  <HiddenSlides>0</HiddenSlides>
  <MMClips>0</MMClips>
  <ScaleCrop>false</ScaleCrop>
  <HeadingPairs>
    <vt:vector size="8" baseType="variant">
      <vt:variant>
        <vt:lpstr>Fuentes usadas</vt:lpstr>
      </vt:variant>
      <vt:variant>
        <vt:i4>9</vt:i4>
      </vt:variant>
      <vt:variant>
        <vt:lpstr>Tema</vt:lpstr>
      </vt:variant>
      <vt:variant>
        <vt:i4>1</vt:i4>
      </vt:variant>
      <vt:variant>
        <vt:lpstr>Servidores OLE incrustados</vt:lpstr>
      </vt:variant>
      <vt:variant>
        <vt:i4>2</vt:i4>
      </vt:variant>
      <vt:variant>
        <vt:lpstr>Títulos de diapositiva</vt:lpstr>
      </vt:variant>
      <vt:variant>
        <vt:i4>54</vt:i4>
      </vt:variant>
    </vt:vector>
  </HeadingPairs>
  <TitlesOfParts>
    <vt:vector size="66" baseType="lpstr">
      <vt:lpstr>Verdana</vt:lpstr>
      <vt:lpstr>Arial</vt:lpstr>
      <vt:lpstr>Wingdings</vt:lpstr>
      <vt:lpstr>Times</vt:lpstr>
      <vt:lpstr>Times New Roman</vt:lpstr>
      <vt:lpstr>Comic Sans MS</vt:lpstr>
      <vt:lpstr>Symbol</vt:lpstr>
      <vt:lpstr>Vivaldi</vt:lpstr>
      <vt:lpstr>Tahoma</vt:lpstr>
      <vt:lpstr>Globo</vt:lpstr>
      <vt:lpstr>Hoja de cálculo</vt:lpstr>
      <vt:lpstr>Microsoft Word Document</vt:lpstr>
      <vt:lpstr>AUDIRE    ASEGURAMIENTO  GUBERNAMENTAL</vt:lpstr>
      <vt:lpstr> “¿Por qué ocultar ciertas verdades, hoy que son del dominio de la historia y pueden ser una enseñanza para el presente y para el porvenir?”    Errico Malatesta (Anarquista italiano 1853-1932) </vt:lpstr>
      <vt:lpstr> TEMAS</vt:lpstr>
      <vt:lpstr>         Aseguramiento Gubernamental ¿Qué es? </vt:lpstr>
      <vt:lpstr>      Aseguramiento Gubernamental    </vt:lpstr>
      <vt:lpstr>      Aseguramiento Gubernamental    </vt:lpstr>
      <vt:lpstr>          </vt:lpstr>
      <vt:lpstr>Presentación de PowerPoint</vt:lpstr>
      <vt:lpstr>Presentación de PowerPoint</vt:lpstr>
      <vt:lpstr>        Problemas que aquejan el Aseguramiento Gubernamental    </vt:lpstr>
      <vt:lpstr>        Problemas que aquejan el Aseguramiento Gubernamental    </vt:lpstr>
      <vt:lpstr>Aseguramiento Gubernamental  y Revisoría Fiscal  </vt:lpstr>
      <vt:lpstr>          </vt:lpstr>
      <vt:lpstr>Presentación de PowerPoint</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InterBolsa  ­ </vt:lpstr>
      <vt:lpstr>  InterBolsa  ­ </vt:lpstr>
      <vt:lpstr>  InterBolsa  ­ </vt:lpstr>
      <vt:lpstr>  InterBolsa  ­ </vt:lpstr>
      <vt:lpstr>  InterBolsa  ­ </vt:lpstr>
      <vt:lpstr>  InterBolsa  ­ </vt:lpstr>
      <vt:lpstr>  InterBolsa  ­ </vt:lpstr>
      <vt:lpstr>          </vt:lpstr>
      <vt:lpstr>          </vt:lpstr>
    </vt:vector>
  </TitlesOfParts>
  <Company>Personal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MECI</dc:title>
  <dc:creator>MIGUEL ADAIME VANEGAS</dc:creator>
  <cp:lastModifiedBy>Guillermo Arturo Segura Vargas</cp:lastModifiedBy>
  <cp:revision>210</cp:revision>
  <dcterms:created xsi:type="dcterms:W3CDTF">2006-06-19T18:09:21Z</dcterms:created>
  <dcterms:modified xsi:type="dcterms:W3CDTF">2014-05-13T01:10:58Z</dcterms:modified>
</cp:coreProperties>
</file>