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71" r:id="rId7"/>
    <p:sldId id="267" r:id="rId8"/>
    <p:sldId id="269" r:id="rId9"/>
    <p:sldId id="270" r:id="rId10"/>
    <p:sldId id="272" r:id="rId11"/>
    <p:sldId id="273" r:id="rId12"/>
    <p:sldId id="260" r:id="rId13"/>
    <p:sldId id="261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27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8" r:id="rId62"/>
    <p:sldId id="326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0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3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40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6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8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101E-D8B0-4DA2-8F41-B9EACA5C06C6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2B1A9C-F96A-4900-B40D-2CEEF66AFA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opia%20de%20mapping-g4-to-the-gri-standards-complete.xlsx" TargetMode="External"/><Relationship Id="rId2" Type="http://schemas.openxmlformats.org/officeDocument/2006/relationships/hyperlink" Target="https://www.globalreporting.org/standards/resource-download-center/mapping-document-complete-excel/?g=1941f985-f52f-4994-be3a-f46a42e2ec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27J5INplzg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cademicdatabase.org/repository.php" TargetMode="External"/><Relationship Id="rId2" Type="http://schemas.openxmlformats.org/officeDocument/2006/relationships/hyperlink" Target="http://examples.integratedreporting.org/hom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290D-7C1C-4220-8604-7CD4DA3B9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Panorama de los reportes de sostenibilidad y los reportes integrados </a:t>
            </a:r>
            <a:br>
              <a:rPr lang="es-CO" dirty="0"/>
            </a:br>
            <a:r>
              <a:rPr lang="es-CO" dirty="0" smtClean="0"/>
              <a:t>GRI-IIRC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C42EB-9A34-4527-9276-8BD14D538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CO" sz="2800" b="1" dirty="0"/>
          </a:p>
          <a:p>
            <a:pPr algn="r"/>
            <a:r>
              <a:rPr lang="es-CO" sz="2800" b="1" dirty="0"/>
              <a:t>M</a:t>
            </a:r>
            <a:r>
              <a:rPr lang="en-US" sz="2800" b="1" dirty="0" err="1"/>
              <a:t>aría</a:t>
            </a:r>
            <a:r>
              <a:rPr lang="en-US" sz="2800" b="1" dirty="0"/>
              <a:t> </a:t>
            </a:r>
            <a:r>
              <a:rPr lang="en-US" sz="2800" b="1" dirty="0" err="1"/>
              <a:t>Angélica</a:t>
            </a:r>
            <a:r>
              <a:rPr lang="en-US" sz="2800" b="1" dirty="0"/>
              <a:t> </a:t>
            </a:r>
            <a:r>
              <a:rPr lang="en-US" sz="2800" b="1" dirty="0" err="1"/>
              <a:t>Farfán</a:t>
            </a:r>
            <a:r>
              <a:rPr lang="en-US" sz="2800" b="1" dirty="0"/>
              <a:t> </a:t>
            </a:r>
            <a:r>
              <a:rPr lang="en-US" sz="2800" b="1" dirty="0" err="1"/>
              <a:t>Liévano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1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9DDD-2F4B-4D35-9DC5-C171ECF0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745"/>
            <a:ext cx="8596668" cy="46836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b="1" dirty="0"/>
              <a:t>Las guías del </a:t>
            </a:r>
            <a:r>
              <a:rPr lang="es-CO" sz="3200" b="1" i="1" dirty="0"/>
              <a:t>Global </a:t>
            </a:r>
            <a:r>
              <a:rPr lang="es-CO" sz="3200" b="1" i="1" dirty="0" err="1"/>
              <a:t>Reporting</a:t>
            </a:r>
            <a:r>
              <a:rPr lang="es-CO" sz="3200" b="1" i="1" dirty="0"/>
              <a:t> </a:t>
            </a:r>
            <a:r>
              <a:rPr lang="es-CO" sz="3200" b="1" i="1" dirty="0" err="1"/>
              <a:t>Iniciative</a:t>
            </a:r>
            <a:r>
              <a:rPr lang="es-CO" sz="3200" b="1" i="1" dirty="0"/>
              <a:t> </a:t>
            </a:r>
            <a:r>
              <a:rPr lang="es-CO" sz="3200" dirty="0"/>
              <a:t>para la elaboración de reportes de sostenibilidad, han sido usadas ampliamente alrededor del mundo, siendo utilizados por el </a:t>
            </a:r>
            <a:r>
              <a:rPr lang="es-CO" sz="3200" dirty="0">
                <a:solidFill>
                  <a:schemeClr val="accent5"/>
                </a:solidFill>
              </a:rPr>
              <a:t>92% de las 250 empresas más grandes del mundo</a:t>
            </a:r>
            <a:r>
              <a:rPr lang="es-CO" sz="3200" dirty="0"/>
              <a:t>, ayudando a empresarios, gobiernos, sociedad civil y ciudadanos en general a mejorar su toma de decisiones (Global </a:t>
            </a:r>
            <a:r>
              <a:rPr lang="es-CO" sz="3200" dirty="0" err="1"/>
              <a:t>Reporting</a:t>
            </a:r>
            <a:r>
              <a:rPr lang="es-CO" sz="3200" dirty="0"/>
              <a:t> </a:t>
            </a:r>
            <a:r>
              <a:rPr lang="es-CO" sz="3200" dirty="0" err="1"/>
              <a:t>Iniciative</a:t>
            </a:r>
            <a:r>
              <a:rPr lang="es-CO" sz="3200" dirty="0"/>
              <a:t>, 2016)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610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CCF0-5884-4D71-82AC-2CA5A1C0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2327"/>
            <a:ext cx="8596668" cy="4739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dirty="0"/>
              <a:t>En el año </a:t>
            </a:r>
            <a:r>
              <a:rPr lang="es-CO" sz="2800" dirty="0">
                <a:solidFill>
                  <a:schemeClr val="accent5"/>
                </a:solidFill>
              </a:rPr>
              <a:t>2013 </a:t>
            </a:r>
            <a:r>
              <a:rPr lang="es-CO" sz="2800" dirty="0"/>
              <a:t>se emitió el marco conceptual para la elaboración de reportes integrados del International </a:t>
            </a:r>
            <a:r>
              <a:rPr lang="es-CO" sz="2800" dirty="0" err="1"/>
              <a:t>Integrated</a:t>
            </a:r>
            <a:r>
              <a:rPr lang="es-CO" sz="2800" dirty="0"/>
              <a:t> </a:t>
            </a:r>
            <a:r>
              <a:rPr lang="es-CO" sz="2800" dirty="0" err="1"/>
              <a:t>Reporting</a:t>
            </a:r>
            <a:r>
              <a:rPr lang="es-CO" sz="2800" dirty="0"/>
              <a:t> Council (IIRC), Los reportes integrados </a:t>
            </a:r>
            <a:r>
              <a:rPr lang="es-CO" sz="2800" dirty="0">
                <a:solidFill>
                  <a:schemeClr val="accent5"/>
                </a:solidFill>
              </a:rPr>
              <a:t>muestran la habilidad de una organización para crear valor a lo largo del tiempo, mediante la determinación de los asuntos materiales </a:t>
            </a:r>
            <a:r>
              <a:rPr lang="es-CO" sz="2800" dirty="0"/>
              <a:t>y de cómo estos asuntos son divulgados, expresando además la conectividad de la información, sus interacciones, actividades y relaciones cuando estas tienen un efecto sobre los diferentes capitales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62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A055-85E9-444F-9277-009D3FF3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/>
              <a:t>Un reporte de sostenibilidad (o de desarrollo sostenible) tiene como objetivo la rendición de cuentas de la organización sobre el desempeño, en términos de la triple línea de resultados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4278-C0FD-47B3-9315-FC8EAAA0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123F8-96F5-433A-A2ED-B48BF10D4654}"/>
              </a:ext>
            </a:extLst>
          </p:cNvPr>
          <p:cNvSpPr/>
          <p:nvPr/>
        </p:nvSpPr>
        <p:spPr>
          <a:xfrm>
            <a:off x="4003964" y="3131127"/>
            <a:ext cx="1967345" cy="7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IMPACTOS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49CAF6-8AE2-448F-8BA0-68F317EFA55C}"/>
              </a:ext>
            </a:extLst>
          </p:cNvPr>
          <p:cNvSpPr/>
          <p:nvPr/>
        </p:nvSpPr>
        <p:spPr>
          <a:xfrm>
            <a:off x="775854" y="4642053"/>
            <a:ext cx="2161309" cy="14131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SOCIALES 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1BB388-1E04-42B9-931B-A6975CD0D6F7}"/>
              </a:ext>
            </a:extLst>
          </p:cNvPr>
          <p:cNvSpPr/>
          <p:nvPr/>
        </p:nvSpPr>
        <p:spPr>
          <a:xfrm>
            <a:off x="3366655" y="4642053"/>
            <a:ext cx="3186545" cy="14131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MEDIOAMBIENTALES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396B6C-6B20-431F-A26E-E3D39744DE1D}"/>
              </a:ext>
            </a:extLst>
          </p:cNvPr>
          <p:cNvSpPr/>
          <p:nvPr/>
        </p:nvSpPr>
        <p:spPr>
          <a:xfrm>
            <a:off x="6996546" y="4628199"/>
            <a:ext cx="2161309" cy="14131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ECONÓMICOS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7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8D05-4617-4B22-99D0-2FAF4C1A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BENEFICIOS PROMOVIDOS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5E34C-5EEB-4BF5-BA90-7DEB7E64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420380"/>
          </a:xfrm>
        </p:spPr>
        <p:txBody>
          <a:bodyPr>
            <a:normAutofit lnSpcReduction="10000"/>
          </a:bodyPr>
          <a:lstStyle/>
          <a:p>
            <a:pPr lvl="0"/>
            <a:r>
              <a:rPr lang="es-CO" sz="2400" dirty="0"/>
              <a:t>Desarrollar una visión y estrategia de sostenibilidad</a:t>
            </a:r>
            <a:endParaRPr lang="en-US" sz="2400" dirty="0"/>
          </a:p>
          <a:p>
            <a:pPr lvl="0"/>
            <a:r>
              <a:rPr lang="es-CO" sz="2400" dirty="0"/>
              <a:t>Mejorar los sistemas de gestión y los procesos internos y establecer objetivos</a:t>
            </a:r>
            <a:endParaRPr lang="en-US" sz="2400" dirty="0"/>
          </a:p>
          <a:p>
            <a:pPr lvl="0"/>
            <a:r>
              <a:rPr lang="es-CO" sz="2400" dirty="0"/>
              <a:t>Identificar fortalezas y debilidades</a:t>
            </a:r>
            <a:endParaRPr lang="en-US" sz="2400" dirty="0"/>
          </a:p>
          <a:p>
            <a:pPr lvl="0"/>
            <a:r>
              <a:rPr lang="es-CO" sz="2400" dirty="0"/>
              <a:t>Atraer y retener al personal </a:t>
            </a:r>
            <a:endParaRPr lang="en-US" sz="2400" dirty="0"/>
          </a:p>
          <a:p>
            <a:pPr lvl="0"/>
            <a:r>
              <a:rPr lang="es-CO" sz="2400" dirty="0"/>
              <a:t>Mejorar la reputación, inspirar confianza y respeto</a:t>
            </a:r>
            <a:endParaRPr lang="en-US" sz="2400" dirty="0"/>
          </a:p>
          <a:p>
            <a:pPr lvl="0"/>
            <a:r>
              <a:rPr lang="es-CO" sz="2400" dirty="0"/>
              <a:t>Atraer financiación</a:t>
            </a:r>
            <a:endParaRPr lang="en-US" sz="2400" dirty="0"/>
          </a:p>
          <a:p>
            <a:pPr lvl="0"/>
            <a:r>
              <a:rPr lang="es-CO" sz="2400" dirty="0"/>
              <a:t>Fomentar transparencia y dialogo con los grupos de interés</a:t>
            </a:r>
            <a:endParaRPr lang="en-US" sz="2400" dirty="0"/>
          </a:p>
          <a:p>
            <a:pPr lvl="0"/>
            <a:r>
              <a:rPr lang="es-CO" sz="2400" dirty="0"/>
              <a:t>Lograr ventaja competitiva y liderazgo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60E2AB-4EE7-4155-A377-ED79D7B4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/>
              <a:t>Reportes de sostenibilidad GRI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A35B6-74ED-443C-B870-535781D25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7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828D6-CE5A-479A-80FC-9427877B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La elaboración de memorias de sostenibilidad ayuda a las organizaciones a: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39E5CE-FCBF-41ED-A515-3D238A2D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b="1" dirty="0"/>
              <a:t>Marcarse objetivos</a:t>
            </a:r>
          </a:p>
          <a:p>
            <a:r>
              <a:rPr lang="es-CO" sz="2400" b="1" dirty="0"/>
              <a:t>Medir el desempeño y</a:t>
            </a:r>
          </a:p>
          <a:p>
            <a:r>
              <a:rPr lang="es-CO" sz="2400" b="1" dirty="0"/>
              <a:t>Gestionar el cambio 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0C9566-ACAF-401E-BF0C-6BFF00930D65}"/>
              </a:ext>
            </a:extLst>
          </p:cNvPr>
          <p:cNvSpPr/>
          <p:nvPr/>
        </p:nvSpPr>
        <p:spPr>
          <a:xfrm>
            <a:off x="2916380" y="3699193"/>
            <a:ext cx="4585855" cy="803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OPERACIONES MÁS SOSTENIBLES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AB26E-5E3F-43BC-9382-6F07649057C1}"/>
              </a:ext>
            </a:extLst>
          </p:cNvPr>
          <p:cNvSpPr/>
          <p:nvPr/>
        </p:nvSpPr>
        <p:spPr>
          <a:xfrm>
            <a:off x="928255" y="4932218"/>
            <a:ext cx="1981200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INCIDENCIA </a:t>
            </a:r>
          </a:p>
          <a:p>
            <a:pPr algn="ctr"/>
            <a:r>
              <a:rPr lang="es-CO" dirty="0"/>
              <a:t>+ O –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6D811B-7FD7-497F-92B7-3966C70CDC0E}"/>
              </a:ext>
            </a:extLst>
          </p:cNvPr>
          <p:cNvSpPr/>
          <p:nvPr/>
        </p:nvSpPr>
        <p:spPr>
          <a:xfrm>
            <a:off x="4142508" y="4932218"/>
            <a:ext cx="2133600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 LA ECONOMÍA ½ AMBIENTE Y SOCIEDAD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B3791-5F5A-47C2-8E07-2B59C4354884}"/>
              </a:ext>
            </a:extLst>
          </p:cNvPr>
          <p:cNvSpPr/>
          <p:nvPr/>
        </p:nvSpPr>
        <p:spPr>
          <a:xfrm>
            <a:off x="7135091" y="4914975"/>
            <a:ext cx="3456632" cy="134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REAL O POTENCIAL</a:t>
            </a:r>
          </a:p>
          <a:p>
            <a:pPr algn="ctr"/>
            <a:r>
              <a:rPr lang="es-CO" dirty="0"/>
              <a:t>DIRECTA O INDIRECTA</a:t>
            </a:r>
          </a:p>
          <a:p>
            <a:pPr algn="ctr"/>
            <a:r>
              <a:rPr lang="es-CO" dirty="0"/>
              <a:t>CORTO O LARGO PLAZO</a:t>
            </a:r>
          </a:p>
          <a:p>
            <a:pPr algn="ctr"/>
            <a:r>
              <a:rPr lang="es-CO" dirty="0"/>
              <a:t>DESEADA O INVOLUNTARIA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44C176-5F2F-41C0-BF18-686AE1CD02E7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909455" y="5604164"/>
            <a:ext cx="1233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CD9107-F107-438A-9444-A459A28FA13E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6276108" y="5586921"/>
            <a:ext cx="858983" cy="17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3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F718-7740-48D5-B328-BA31D09E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La guía facilita la preparación de cualquier documento en el que se debe transmitir ese tipo de información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BF255-9EF2-44F2-BED4-496D958A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es-CO" dirty="0"/>
          </a:p>
          <a:p>
            <a:pPr marL="0" indent="0" algn="just">
              <a:buNone/>
            </a:pPr>
            <a:r>
              <a:rPr lang="es-CO" sz="2800" dirty="0"/>
              <a:t>Los Aspectos materiales son </a:t>
            </a:r>
            <a:r>
              <a:rPr lang="es-CO" sz="2800" dirty="0">
                <a:solidFill>
                  <a:schemeClr val="accent5"/>
                </a:solidFill>
              </a:rPr>
              <a:t>aquellos que reflejan los impactos económicos, ambientales y sociales significativos</a:t>
            </a:r>
            <a:r>
              <a:rPr lang="es-CO" sz="2800" dirty="0"/>
              <a:t> de la organización, así como </a:t>
            </a:r>
            <a:r>
              <a:rPr lang="es-CO" sz="2800" dirty="0">
                <a:solidFill>
                  <a:schemeClr val="accent5"/>
                </a:solidFill>
              </a:rPr>
              <a:t>los Aspectos que influirían notablemente en las evaluaciones y decisiones</a:t>
            </a:r>
            <a:r>
              <a:rPr lang="es-CO" sz="2800" dirty="0"/>
              <a:t> de los grupos de interés. Para determinar si un Aspecto es material sería recomendable llevar a cabo un </a:t>
            </a:r>
            <a:r>
              <a:rPr lang="es-CO" sz="2800" dirty="0">
                <a:solidFill>
                  <a:schemeClr val="accent5"/>
                </a:solidFill>
              </a:rPr>
              <a:t>análisis cualitativo, una evaluación cuantitativa </a:t>
            </a:r>
            <a:r>
              <a:rPr lang="es-CO" sz="2800" dirty="0"/>
              <a:t>y debatir sus resultados.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9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7346-F881-40DE-B4F8-095D0A49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La opción Esencial y la opción Exhaustiva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94CF-FDC3-4CA6-8A6A-612C279A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200" b="1" dirty="0"/>
              <a:t>La opción Esencial </a:t>
            </a:r>
            <a:r>
              <a:rPr lang="es-CO" sz="2200" dirty="0"/>
              <a:t>consta de los </a:t>
            </a:r>
            <a:r>
              <a:rPr lang="es-CO" sz="2200" dirty="0">
                <a:solidFill>
                  <a:schemeClr val="accent5"/>
                </a:solidFill>
              </a:rPr>
              <a:t>elementos fundamentales de una memoria de sostenibilidad</a:t>
            </a:r>
            <a:r>
              <a:rPr lang="es-CO" sz="2200" dirty="0"/>
              <a:t>. Constituye un marco mediante el que las organizaciones transmiten las consecuencias de su desempeño económico, ambiental, social y de gobierno. </a:t>
            </a:r>
          </a:p>
          <a:p>
            <a:pPr algn="just"/>
            <a:endParaRPr lang="es-CO" sz="2200" dirty="0"/>
          </a:p>
          <a:p>
            <a:pPr algn="just"/>
            <a:r>
              <a:rPr lang="es-CO" sz="2200" b="1" dirty="0"/>
              <a:t>La opción Exhaustiva </a:t>
            </a:r>
            <a:r>
              <a:rPr lang="es-CO" sz="2200" dirty="0"/>
              <a:t>desarrolla la Esencial, a la que incorpora </a:t>
            </a:r>
            <a:r>
              <a:rPr lang="es-CO" sz="2200" dirty="0">
                <a:solidFill>
                  <a:schemeClr val="accent5"/>
                </a:solidFill>
              </a:rPr>
              <a:t>nuevos Contenidos </a:t>
            </a:r>
            <a:r>
              <a:rPr lang="es-CO" sz="2200" dirty="0"/>
              <a:t>básicos relativos a la estrategia, el análisis, el gobierno, la ética y la integridad de las organizaciones. Además, estas deben </a:t>
            </a:r>
            <a:r>
              <a:rPr lang="es-CO" sz="2200" dirty="0">
                <a:solidFill>
                  <a:schemeClr val="accent5"/>
                </a:solidFill>
              </a:rPr>
              <a:t>describir su desempeño de un modo más pormenorizado</a:t>
            </a:r>
            <a:r>
              <a:rPr lang="es-CO" sz="2200" dirty="0"/>
              <a:t>, para lo cual tienen que cubrir todos los indicadores relacionados con los Aspectos materiales.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3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212-31F1-4CDA-9D98-FCE8D578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0C8D-F914-402B-88F2-95D0E24AA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1C7E3-FA4E-4FE3-A803-F825801FB3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72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8CB0-750A-424A-8F21-DA489F1E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B644-CD7E-4788-8053-255D74F7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7F229-2CE9-47D9-8348-CC7D8329E8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18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FCE5-B607-47BC-A057-048F4C58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1491"/>
            <a:ext cx="8596668" cy="4849871"/>
          </a:xfrm>
        </p:spPr>
        <p:txBody>
          <a:bodyPr>
            <a:noAutofit/>
          </a:bodyPr>
          <a:lstStyle/>
          <a:p>
            <a:pPr algn="just"/>
            <a:r>
              <a:rPr lang="es-CO" sz="3600" dirty="0"/>
              <a:t>King (2016) se refiere a las </a:t>
            </a:r>
            <a:r>
              <a:rPr lang="es-CO" sz="3600" dirty="0" err="1"/>
              <a:t>megatendencias</a:t>
            </a:r>
            <a:r>
              <a:rPr lang="es-CO" sz="3600" dirty="0"/>
              <a:t> que está afrontando la humanidad como las </a:t>
            </a:r>
            <a:r>
              <a:rPr lang="es-CO" sz="3600" dirty="0">
                <a:solidFill>
                  <a:schemeClr val="accent5"/>
                </a:solidFill>
              </a:rPr>
              <a:t>crisis financieras, el cambio climático y el mayor activismo de la sociedad civil</a:t>
            </a:r>
            <a:r>
              <a:rPr lang="es-CO" sz="3600" dirty="0"/>
              <a:t>. El mundo ha empezado a comprender que los recursos son finitos y que han sido sobreexplotados en los últimos tiempos.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1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B774-EDCC-4D4B-ACAF-0A4A0B83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9091"/>
            <a:ext cx="8596668" cy="5002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44A49E-D3EA-4B73-9BB9-1AFFD9190789}"/>
              </a:ext>
            </a:extLst>
          </p:cNvPr>
          <p:cNvSpPr/>
          <p:nvPr/>
        </p:nvSpPr>
        <p:spPr>
          <a:xfrm>
            <a:off x="1717964" y="1648691"/>
            <a:ext cx="7218218" cy="437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Las memorias pueden presentarse en formato electrónico, a través de Internet o impresas. Las organizaciones pueden combinar los formatos electrónico y en papel o bien optar por un único medio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99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DD4-9517-4851-9EE0-59F9F4E9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Principios para determinar el contenido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C6B7-D6D6-4306-B39D-8FA6C4827E27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993CD8-28F2-46B1-BB0D-0327B3988B00}"/>
              </a:ext>
            </a:extLst>
          </p:cNvPr>
          <p:cNvSpPr/>
          <p:nvPr/>
        </p:nvSpPr>
        <p:spPr>
          <a:xfrm>
            <a:off x="942109" y="2294869"/>
            <a:ext cx="3463636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Participación de los grupos de interés</a:t>
            </a:r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A8EE50-403C-4834-A5B9-30EA010297BD}"/>
              </a:ext>
            </a:extLst>
          </p:cNvPr>
          <p:cNvSpPr/>
          <p:nvPr/>
        </p:nvSpPr>
        <p:spPr>
          <a:xfrm>
            <a:off x="5278582" y="4684335"/>
            <a:ext cx="3463636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Exhaustividad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D7378D-E0E2-40C4-9878-37774A587E2A}"/>
              </a:ext>
            </a:extLst>
          </p:cNvPr>
          <p:cNvSpPr/>
          <p:nvPr/>
        </p:nvSpPr>
        <p:spPr>
          <a:xfrm>
            <a:off x="942109" y="4235269"/>
            <a:ext cx="3463636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Materialidad</a:t>
            </a:r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C289B3-601E-4128-A547-82AFB472673B}"/>
              </a:ext>
            </a:extLst>
          </p:cNvPr>
          <p:cNvSpPr/>
          <p:nvPr/>
        </p:nvSpPr>
        <p:spPr>
          <a:xfrm>
            <a:off x="4975668" y="3155762"/>
            <a:ext cx="3463636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Contexto de sostenibilidad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57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E87A-AC00-424B-8DAA-66CBA6C6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Principios para la determinación de la calidad de las memorias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D801-0829-4764-B974-177F5157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555FF4-84BE-4DE3-B692-BC9235D77708}"/>
              </a:ext>
            </a:extLst>
          </p:cNvPr>
          <p:cNvSpPr/>
          <p:nvPr/>
        </p:nvSpPr>
        <p:spPr>
          <a:xfrm>
            <a:off x="1938867" y="2358599"/>
            <a:ext cx="2881746" cy="789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Equilibrio + O -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B83C0A-1B67-4AA5-B7B1-B0142669D759}"/>
              </a:ext>
            </a:extLst>
          </p:cNvPr>
          <p:cNvSpPr/>
          <p:nvPr/>
        </p:nvSpPr>
        <p:spPr>
          <a:xfrm>
            <a:off x="5564870" y="2358598"/>
            <a:ext cx="2881746" cy="789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Comparabilidad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6651F9-87E4-446E-9763-9C5E8A2677D6}"/>
              </a:ext>
            </a:extLst>
          </p:cNvPr>
          <p:cNvSpPr/>
          <p:nvPr/>
        </p:nvSpPr>
        <p:spPr>
          <a:xfrm>
            <a:off x="6392256" y="3730583"/>
            <a:ext cx="2881746" cy="7897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Puntualidad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706EF2-F3A3-492F-AE64-9021ABC9CC9C}"/>
              </a:ext>
            </a:extLst>
          </p:cNvPr>
          <p:cNvSpPr/>
          <p:nvPr/>
        </p:nvSpPr>
        <p:spPr>
          <a:xfrm>
            <a:off x="759692" y="3772164"/>
            <a:ext cx="2881746" cy="789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Precisión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002DAF-2F17-49EA-AF8B-0F097110D0AC}"/>
              </a:ext>
            </a:extLst>
          </p:cNvPr>
          <p:cNvSpPr/>
          <p:nvPr/>
        </p:nvSpPr>
        <p:spPr>
          <a:xfrm>
            <a:off x="5564870" y="5102569"/>
            <a:ext cx="2881746" cy="789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Fiabilidad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59E59B-C03D-47C7-AE91-3C8D7E9161FD}"/>
              </a:ext>
            </a:extLst>
          </p:cNvPr>
          <p:cNvSpPr/>
          <p:nvPr/>
        </p:nvSpPr>
        <p:spPr>
          <a:xfrm>
            <a:off x="1938867" y="5135705"/>
            <a:ext cx="2881746" cy="7897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/>
              <a:t>Claridad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89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4DEF-8459-4052-ACF7-F0D2D0EC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5236"/>
          </a:xfrm>
        </p:spPr>
        <p:txBody>
          <a:bodyPr/>
          <a:lstStyle/>
          <a:p>
            <a:r>
              <a:rPr lang="es-CO" dirty="0"/>
              <a:t>CONTENIDOS BÁSICOS ESPECÍFICOS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EE2C-E4CA-4D69-992E-FFF2F49E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9637"/>
            <a:ext cx="8596668" cy="4101726"/>
          </a:xfrm>
        </p:spPr>
        <p:txBody>
          <a:bodyPr>
            <a:normAutofit/>
          </a:bodyPr>
          <a:lstStyle/>
          <a:p>
            <a:r>
              <a:rPr lang="es-CO" sz="2400" dirty="0"/>
              <a:t>La guía organiza los contenidos básicos específicos en 3 </a:t>
            </a:r>
            <a:r>
              <a:rPr lang="es-CO" sz="2400" dirty="0" err="1"/>
              <a:t>categorias</a:t>
            </a: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D19CF8-0F5C-42F6-8BE0-2B777E0DDB8F}"/>
              </a:ext>
            </a:extLst>
          </p:cNvPr>
          <p:cNvSpPr/>
          <p:nvPr/>
        </p:nvSpPr>
        <p:spPr>
          <a:xfrm>
            <a:off x="1080655" y="3020291"/>
            <a:ext cx="2687781" cy="84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económica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02C12F-46D0-475D-8B84-596499999C29}"/>
              </a:ext>
            </a:extLst>
          </p:cNvPr>
          <p:cNvSpPr/>
          <p:nvPr/>
        </p:nvSpPr>
        <p:spPr>
          <a:xfrm>
            <a:off x="4322619" y="3020290"/>
            <a:ext cx="2687781" cy="84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ambiental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0DF954-5E34-432B-B79C-8BB20AC11904}"/>
              </a:ext>
            </a:extLst>
          </p:cNvPr>
          <p:cNvSpPr/>
          <p:nvPr/>
        </p:nvSpPr>
        <p:spPr>
          <a:xfrm>
            <a:off x="7564583" y="3020290"/>
            <a:ext cx="2687781" cy="84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social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D79CE-5A6A-490A-9D26-84F18CCCE720}"/>
              </a:ext>
            </a:extLst>
          </p:cNvPr>
          <p:cNvSpPr/>
          <p:nvPr/>
        </p:nvSpPr>
        <p:spPr>
          <a:xfrm>
            <a:off x="1302327" y="4655127"/>
            <a:ext cx="8950037" cy="1386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La memoria de sostenibilidad de la organización presenta los datos correspondientes a cada Aspecto material, es decir, aquellos cuyos efectos son considerados importantes por la organización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948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139EA-E493-4888-A809-C5257F1C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s-CO" sz="2800" dirty="0"/>
          </a:p>
          <a:p>
            <a:pPr marL="0" indent="0" algn="just">
              <a:buNone/>
            </a:pPr>
            <a:r>
              <a:rPr lang="es-CO" sz="2800" dirty="0"/>
              <a:t>La dimensión económica de la sostenibilidad abarca el impacto de las organizaciones en la </a:t>
            </a:r>
            <a:r>
              <a:rPr lang="es-CO" sz="2800" dirty="0">
                <a:solidFill>
                  <a:schemeClr val="accent5"/>
                </a:solidFill>
              </a:rPr>
              <a:t>situación económica de los grupos de interés y en los sistemas económicos locales, nacionales e internacionales.</a:t>
            </a:r>
            <a:r>
              <a:rPr lang="es-CO" sz="2800" dirty="0"/>
              <a:t> No se centra, por tanto, en la situación financiera de la propia organización.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74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4364-7067-42BB-B33C-C9A26641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Información sobre el enfoque de gestión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33B5-F8E9-46FA-95A3-BEB273C4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sz="2400" dirty="0"/>
              <a:t>La información sobre el enfoque de gestión (</a:t>
            </a:r>
            <a:r>
              <a:rPr lang="es-CO" sz="2400" i="1" dirty="0" err="1"/>
              <a:t>Disclosures</a:t>
            </a:r>
            <a:r>
              <a:rPr lang="es-CO" sz="2400" i="1" dirty="0"/>
              <a:t> </a:t>
            </a:r>
            <a:r>
              <a:rPr lang="es-CO" sz="2400" i="1" dirty="0" err="1"/>
              <a:t>of</a:t>
            </a:r>
            <a:r>
              <a:rPr lang="es-CO" sz="2400" i="1" dirty="0"/>
              <a:t> Management </a:t>
            </a:r>
            <a:r>
              <a:rPr lang="es-CO" sz="2400" i="1" dirty="0" err="1"/>
              <a:t>Approach</a:t>
            </a:r>
            <a:r>
              <a:rPr lang="es-CO" sz="2400" i="1" dirty="0"/>
              <a:t> </a:t>
            </a:r>
            <a:r>
              <a:rPr lang="es-CO" sz="2400" dirty="0"/>
              <a:t>- DMA) permite que la organización explique </a:t>
            </a:r>
            <a:r>
              <a:rPr lang="es-CO" sz="2400" dirty="0">
                <a:solidFill>
                  <a:schemeClr val="accent5"/>
                </a:solidFill>
              </a:rPr>
              <a:t>cómo se gestionan los efectos </a:t>
            </a:r>
            <a:r>
              <a:rPr lang="es-CO" sz="2400" dirty="0"/>
              <a:t>económicos, ambientales y sociales relacionados con los Aspectos materiales.</a:t>
            </a:r>
          </a:p>
          <a:p>
            <a:pPr algn="just"/>
            <a:r>
              <a:rPr lang="es-CO" sz="2400" dirty="0"/>
              <a:t>La información sobre el enfoque de gestión describe </a:t>
            </a:r>
            <a:r>
              <a:rPr lang="es-CO" sz="2400" dirty="0">
                <a:solidFill>
                  <a:schemeClr val="accent5"/>
                </a:solidFill>
              </a:rPr>
              <a:t>el modo en que la organización identifica, analiza y responde a sus impactos reales y potenciales importantes </a:t>
            </a:r>
            <a:r>
              <a:rPr lang="es-CO" sz="2400" dirty="0"/>
              <a:t>en los ámbitos económico, ambiental y social. Aporta también un contexto en el que se enmarcan los indicadores de desempeño</a:t>
            </a:r>
            <a:r>
              <a:rPr lang="es-CO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70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4D9F-02EF-42CD-83A4-00F46049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Indicadores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F090-417A-4E60-9AE8-E441A29AE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dirty="0"/>
              <a:t>Los indicadores ofrecen información sobre el </a:t>
            </a:r>
            <a:r>
              <a:rPr lang="es-CO" sz="2400" dirty="0">
                <a:solidFill>
                  <a:schemeClr val="accent5"/>
                </a:solidFill>
              </a:rPr>
              <a:t>desempeño o los efectos</a:t>
            </a:r>
            <a:r>
              <a:rPr lang="es-CO" sz="2400" dirty="0"/>
              <a:t> económicos, ambientales y sociales de la organización en referencia a sus Aspectos materiales. </a:t>
            </a:r>
            <a:endParaRPr lang="en-US" sz="2400" dirty="0"/>
          </a:p>
          <a:p>
            <a:pPr algn="just"/>
            <a:r>
              <a:rPr lang="es-CO" sz="2400" dirty="0"/>
              <a:t>Los Aspectos materiales son aquellos que reflejan los impactos económicos, ambientales y sociales significativos de la organización, o bien aquellos que tienen un peso notable en las evaluaciones y decisiones de los grupos de interés.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8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CC68-72A7-408A-8F7F-3BD915C4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CATEGORÍA ECONOMÍA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31E2-3C4C-4CA9-9756-3ECCF0B7F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dirty="0"/>
              <a:t>La dimensión económica de la sostenibilidad abarca el </a:t>
            </a:r>
            <a:r>
              <a:rPr lang="es-CO" sz="2400" dirty="0">
                <a:solidFill>
                  <a:schemeClr val="accent5"/>
                </a:solidFill>
              </a:rPr>
              <a:t>impacto de las organizaciones en la situación económica de los grupos de interés y en los sistemas económicos </a:t>
            </a:r>
            <a:r>
              <a:rPr lang="es-CO" sz="2400" dirty="0"/>
              <a:t>locales, nacionales e internacionales. </a:t>
            </a:r>
            <a:endParaRPr lang="en-US" sz="2400" dirty="0"/>
          </a:p>
          <a:p>
            <a:pPr algn="just"/>
            <a:r>
              <a:rPr lang="es-CO" sz="2400" dirty="0"/>
              <a:t>Esta categoría plasma el </a:t>
            </a:r>
            <a:r>
              <a:rPr lang="es-CO" sz="2400" dirty="0">
                <a:solidFill>
                  <a:schemeClr val="accent5"/>
                </a:solidFill>
              </a:rPr>
              <a:t>flujo de capital entre los distintos grupos de interés y los principales impactos </a:t>
            </a:r>
            <a:r>
              <a:rPr lang="es-CO" sz="2400" dirty="0"/>
              <a:t>económicos que la organización tiene en la sociedad.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68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F837-F9BD-410B-8441-4D834B3A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CATEGORÍA MEDIO AMBIENTE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7E58-1249-4785-8E95-98513DD5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sz="2400" dirty="0"/>
              <a:t>La dimensión ambiental de la sostenibilidad se refiere a </a:t>
            </a:r>
            <a:r>
              <a:rPr lang="es-CO" sz="2400" dirty="0">
                <a:solidFill>
                  <a:schemeClr val="accent5"/>
                </a:solidFill>
              </a:rPr>
              <a:t>los impactos de una organización en los sistemas naturales vivos e inertes</a:t>
            </a:r>
            <a:r>
              <a:rPr lang="es-CO" sz="2400" dirty="0"/>
              <a:t>, entre ellos los ecosistemas, el suelo, el aire y el agua. </a:t>
            </a:r>
            <a:endParaRPr lang="en-US" sz="2400" dirty="0"/>
          </a:p>
          <a:p>
            <a:pPr algn="just"/>
            <a:r>
              <a:rPr lang="es-CO" sz="2400" dirty="0"/>
              <a:t>La Categoría de Medio ambiente cubre los </a:t>
            </a:r>
            <a:r>
              <a:rPr lang="es-CO" sz="2400" dirty="0">
                <a:solidFill>
                  <a:schemeClr val="accent5"/>
                </a:solidFill>
              </a:rPr>
              <a:t>impactos relacionados con los insumos </a:t>
            </a:r>
            <a:r>
              <a:rPr lang="es-CO" sz="2400" dirty="0"/>
              <a:t>(energía y agua, por ejemplo) </a:t>
            </a:r>
            <a:r>
              <a:rPr lang="es-CO" sz="2400" dirty="0">
                <a:solidFill>
                  <a:schemeClr val="accent5"/>
                </a:solidFill>
              </a:rPr>
              <a:t>y los productos </a:t>
            </a:r>
            <a:r>
              <a:rPr lang="es-CO" sz="2400" dirty="0"/>
              <a:t>(emisiones, efluentes y desechos). Asimismo, abarca aspectos como la biodiversidad, el transporte y la repercusión de productos y servicios, además de la conformidad y el gasto en materia ambiental.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63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7567-E797-446C-B236-D53A0768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DESEMPEÑO SOCIAL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D9F7-4EEB-40FC-B320-73352F35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6400"/>
            <a:ext cx="9187102" cy="4516582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200" dirty="0"/>
              <a:t>La dimensión social de la sostenibilidad está relacionada con la </a:t>
            </a:r>
            <a:r>
              <a:rPr lang="es-CO" sz="2200" dirty="0">
                <a:solidFill>
                  <a:schemeClr val="accent5"/>
                </a:solidFill>
              </a:rPr>
              <a:t>repercusión de las actividades de una organización en los sistemas sociales en los que opera. 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CO" sz="2200" dirty="0"/>
              <a:t>La Categoría de Desempeño social consta de varias subcategorías: </a:t>
            </a:r>
            <a:endParaRPr lang="en-US" sz="2200" dirty="0"/>
          </a:p>
          <a:p>
            <a:pPr lvl="0" algn="just"/>
            <a:r>
              <a:rPr lang="es-CO" sz="2200" dirty="0"/>
              <a:t>Prácticas laborales y trabajo digno; </a:t>
            </a:r>
            <a:endParaRPr lang="en-US" sz="2200" dirty="0"/>
          </a:p>
          <a:p>
            <a:pPr lvl="0" algn="just"/>
            <a:r>
              <a:rPr lang="en-US" sz="2200" dirty="0"/>
              <a:t>Derechos </a:t>
            </a:r>
            <a:r>
              <a:rPr lang="en-US" sz="2200" dirty="0" err="1"/>
              <a:t>humanos</a:t>
            </a:r>
            <a:r>
              <a:rPr lang="en-US" sz="2200" dirty="0"/>
              <a:t>; </a:t>
            </a:r>
          </a:p>
          <a:p>
            <a:pPr lvl="0" algn="just"/>
            <a:r>
              <a:rPr lang="en-US" sz="2200" dirty="0"/>
              <a:t>Sociedad; y </a:t>
            </a:r>
          </a:p>
          <a:p>
            <a:pPr lvl="0" algn="just"/>
            <a:r>
              <a:rPr lang="en-US" sz="2200" dirty="0" err="1"/>
              <a:t>Responsabilidad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productos</a:t>
            </a:r>
            <a:r>
              <a:rPr lang="en-US" sz="2200" dirty="0"/>
              <a:t>. </a:t>
            </a:r>
          </a:p>
          <a:p>
            <a:pPr lvl="0" algn="just"/>
            <a:endParaRPr lang="en-US" sz="2200" dirty="0"/>
          </a:p>
          <a:p>
            <a:pPr marL="0" indent="0" algn="just">
              <a:buNone/>
            </a:pPr>
            <a:r>
              <a:rPr lang="es-CO" sz="2200" dirty="0"/>
              <a:t>La mayoría del contenido de las subcategorías se basa en una serie de normas reconocidas a escala internacional y en otras referencias internacionales.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E95A-A0BF-4EBE-B391-740E1919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CARROTS AND STICKS (MAYO, 2016)</a:t>
            </a:r>
            <a:br>
              <a:rPr lang="es-CO" dirty="0"/>
            </a:br>
            <a:r>
              <a:rPr lang="es-CO" dirty="0"/>
              <a:t>GLOBAL TRENDS IN SUSTAINABILITY REPORTING REGULATION AND POLICY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646AD-CCE3-4C69-B0E3-A595EFF9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784764"/>
            <a:ext cx="8706139" cy="21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2633-0A72-4ABE-A05D-9DFB8378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13EE-025E-4F68-9138-24C10A67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D345-F88A-475E-9B41-1D1853613A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4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20FB-8327-412F-B482-87E64408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3657-1B9E-480D-9456-D096BC80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9D681-5445-41AC-A052-A5895A04EA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1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59C593-F161-4D46-AD4C-B758D97C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ESTÁNDARES GRI-GSSB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Global Sustainability Standards Board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FC800-E9C0-4F41-8D28-8153DF037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7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B98E7-1820-4064-8F64-4A528F69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66801"/>
            <a:ext cx="9062411" cy="4974562"/>
          </a:xfrm>
        </p:spPr>
        <p:txBody>
          <a:bodyPr>
            <a:normAutofit/>
          </a:bodyPr>
          <a:lstStyle/>
          <a:p>
            <a:pPr algn="just"/>
            <a:r>
              <a:rPr lang="es-CO" sz="2800" dirty="0"/>
              <a:t>El principal cambio de los nuevos estándares con respecto a la </a:t>
            </a:r>
            <a:r>
              <a:rPr lang="es-CO" sz="2800" b="1" dirty="0"/>
              <a:t>guía G4</a:t>
            </a:r>
            <a:r>
              <a:rPr lang="es-CO" sz="2800" dirty="0"/>
              <a:t> es su </a:t>
            </a:r>
            <a:r>
              <a:rPr lang="es-CO" sz="2800" dirty="0">
                <a:solidFill>
                  <a:schemeClr val="accent5"/>
                </a:solidFill>
              </a:rPr>
              <a:t>estructura basada en módulos interrelacionados</a:t>
            </a:r>
            <a:r>
              <a:rPr lang="es-CO" sz="2800" dirty="0"/>
              <a:t>, lo que permitirá al organismo más flexibilidad a la hora de actualizar cada uno de los temas e incluso añadir nuevos.</a:t>
            </a:r>
            <a:endParaRPr lang="en-US" sz="2800" dirty="0"/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Basados en el contenido de G4 y </a:t>
            </a:r>
            <a:r>
              <a:rPr lang="es-CO" sz="2800" dirty="0">
                <a:solidFill>
                  <a:schemeClr val="accent5"/>
                </a:solidFill>
              </a:rPr>
              <a:t>siguen manteniendo sus requerimientos de calidad  y de definición de la materialidad.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88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D6E5-CFC5-49B0-B39D-73512379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36 ESTÁNDARES AGRUPADOS EN BLOQUES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FB2B2-4758-4265-9489-51284FAA5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1930400"/>
            <a:ext cx="9213272" cy="4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28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FADC-CBAF-4658-B5BB-55B269C1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4822162"/>
          </a:xfrm>
        </p:spPr>
        <p:txBody>
          <a:bodyPr/>
          <a:lstStyle/>
          <a:p>
            <a:pPr algn="just"/>
            <a:r>
              <a:rPr lang="es-CO" sz="2400" dirty="0"/>
              <a:t>Hacen una distinción más clara entre </a:t>
            </a:r>
            <a:r>
              <a:rPr lang="es-CO" sz="2400" dirty="0">
                <a:solidFill>
                  <a:schemeClr val="accent5"/>
                </a:solidFill>
              </a:rPr>
              <a:t>lo que debe ser reportado (</a:t>
            </a:r>
            <a:r>
              <a:rPr lang="es-CO" sz="2400" dirty="0" err="1">
                <a:solidFill>
                  <a:schemeClr val="accent5"/>
                </a:solidFill>
              </a:rPr>
              <a:t>shall</a:t>
            </a:r>
            <a:r>
              <a:rPr lang="es-CO" sz="2400" dirty="0">
                <a:solidFill>
                  <a:schemeClr val="accent5"/>
                </a:solidFill>
              </a:rPr>
              <a:t>), lo que es recomendable (</a:t>
            </a:r>
            <a:r>
              <a:rPr lang="es-CO" sz="2400" dirty="0" err="1">
                <a:solidFill>
                  <a:schemeClr val="accent5"/>
                </a:solidFill>
              </a:rPr>
              <a:t>should</a:t>
            </a:r>
            <a:r>
              <a:rPr lang="es-CO" sz="2400" dirty="0">
                <a:solidFill>
                  <a:schemeClr val="accent5"/>
                </a:solidFill>
              </a:rPr>
              <a:t>) y lo que es solo guía. </a:t>
            </a:r>
          </a:p>
          <a:p>
            <a:pPr algn="just"/>
            <a:r>
              <a:rPr lang="es-CO" sz="2400" dirty="0"/>
              <a:t>Además, </a:t>
            </a:r>
            <a:r>
              <a:rPr lang="es-CO" sz="2400" dirty="0">
                <a:solidFill>
                  <a:schemeClr val="accent5"/>
                </a:solidFill>
              </a:rPr>
              <a:t>amplían las aclaraciones y explicaciones respecto a conceptos clave</a:t>
            </a:r>
            <a:r>
              <a:rPr lang="es-CO" sz="2400" dirty="0"/>
              <a:t> que no estaban bien delimitados en G4 como el alcance.</a:t>
            </a:r>
            <a:endParaRPr lang="en-US" sz="2400" dirty="0"/>
          </a:p>
          <a:p>
            <a:pPr algn="just"/>
            <a:r>
              <a:rPr lang="es-CO" sz="2400" dirty="0"/>
              <a:t>Los nuevos estándares también quieren </a:t>
            </a:r>
            <a:r>
              <a:rPr lang="es-CO" sz="2400" dirty="0">
                <a:solidFill>
                  <a:schemeClr val="accent5"/>
                </a:solidFill>
              </a:rPr>
              <a:t>solventar algunas duplicidades</a:t>
            </a:r>
            <a:r>
              <a:rPr lang="es-CO" sz="2400" dirty="0"/>
              <a:t> que se daban en </a:t>
            </a:r>
            <a:r>
              <a:rPr lang="es-CO" sz="2400" b="1" dirty="0"/>
              <a:t>G4</a:t>
            </a:r>
            <a:r>
              <a:rPr lang="es-CO" sz="2400" dirty="0"/>
              <a:t> reorganizando la información requerida. </a:t>
            </a:r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El lenguaje empleado </a:t>
            </a:r>
            <a:r>
              <a:rPr lang="es-CO" sz="2400" dirty="0"/>
              <a:t>también es más claro y simple, según la organización.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501B-0A25-4061-9BAE-A6394610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MAPPING G4 TO THE GRI STANDARDS - COMPLETE (EXCEL)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3475-172E-409C-9BA6-1DBC4731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>
              <a:hlinkClick r:id="rId2"/>
            </a:endParaRPr>
          </a:p>
          <a:p>
            <a:pPr marL="0" indent="0" algn="just">
              <a:buNone/>
            </a:pPr>
            <a:r>
              <a:rPr lang="en-US" sz="2800" dirty="0">
                <a:hlinkClick r:id="rId2"/>
              </a:rPr>
              <a:t>https://www.globalreporting.org/standards/resource-download-center/mapping-document-complete-excel/?g=1941f985-f52f-4994-be3a-f46a42e2ecee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n 3" descr="File:World &lt;strong&gt;map&lt;/strong&gt; indicating tropics and subtropics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5" y="4253900"/>
            <a:ext cx="2190557" cy="20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1927-1E1C-4C3F-B669-3E2C10E3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Opciones para utilizar y hacer referencia a los estándares de GRI: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006B-130D-4C04-A8B3-E63CE9A5F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9753"/>
            <a:ext cx="8596668" cy="3880773"/>
          </a:xfrm>
        </p:spPr>
        <p:txBody>
          <a:bodyPr>
            <a:normAutofit fontScale="92500" lnSpcReduction="20000"/>
          </a:bodyPr>
          <a:lstStyle/>
          <a:p>
            <a:endParaRPr lang="es-ES" sz="2800" dirty="0"/>
          </a:p>
          <a:p>
            <a:r>
              <a:rPr lang="es-ES" sz="2800" dirty="0"/>
              <a:t>─ «de conformidad» (esencial y global)</a:t>
            </a:r>
          </a:p>
          <a:p>
            <a:endParaRPr lang="es-ES" sz="2800" dirty="0"/>
          </a:p>
          <a:p>
            <a:r>
              <a:rPr lang="es-ES" sz="2800" dirty="0"/>
              <a:t>─ 'SRS-referencia’</a:t>
            </a:r>
          </a:p>
          <a:p>
            <a:endParaRPr lang="es-ES" sz="2800" dirty="0"/>
          </a:p>
          <a:p>
            <a:pPr marL="0" indent="0" algn="just">
              <a:buNone/>
            </a:pPr>
            <a:r>
              <a:rPr lang="es-ES" sz="2800" dirty="0"/>
              <a:t>Las organizaciones también pueden utilizar los estándares GRI individuales o su contenido para reportar información de sostenibilidad (esto se denomina reclamación ‘SRS referenciada')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99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 descr="Cineforum 2028 | Just another way to approach cinema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1" y="2574876"/>
            <a:ext cx="4588625" cy="2421074"/>
          </a:xfrm>
        </p:spPr>
      </p:pic>
    </p:spTree>
    <p:extLst>
      <p:ext uri="{BB962C8B-B14F-4D97-AF65-F5344CB8AC3E}">
        <p14:creationId xmlns:p14="http://schemas.microsoft.com/office/powerpoint/2010/main" val="276525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1FA42-B381-4A90-AF52-DF5776D3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/>
              <a:t>REPORTES INTEGRADOS-IIRC</a:t>
            </a:r>
            <a:endParaRPr lang="en-US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3BC2F-48B9-4673-8F87-FBA0EDD41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99961-1ABC-44DD-B115-8FB68CDB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00545"/>
            <a:ext cx="9048557" cy="5140817"/>
          </a:xfrm>
        </p:spPr>
        <p:txBody>
          <a:bodyPr>
            <a:noAutofit/>
          </a:bodyPr>
          <a:lstStyle/>
          <a:p>
            <a:r>
              <a:rPr lang="es-CO" sz="2100" dirty="0">
                <a:solidFill>
                  <a:schemeClr val="accent5"/>
                </a:solidFill>
              </a:rPr>
              <a:t>Regulación gubernamental </a:t>
            </a:r>
            <a:r>
              <a:rPr lang="es-CO" sz="2100" dirty="0"/>
              <a:t>en el 80% de los países estudiados</a:t>
            </a:r>
          </a:p>
          <a:p>
            <a:endParaRPr lang="es-CO" sz="2100" dirty="0"/>
          </a:p>
          <a:p>
            <a:r>
              <a:rPr lang="es-CO" sz="2100" dirty="0"/>
              <a:t>Dominan instrumentos obligatorios, pero el crecimiento en los instrumentos voluntarios también es </a:t>
            </a:r>
            <a:r>
              <a:rPr lang="es-CO" sz="2100" dirty="0">
                <a:solidFill>
                  <a:schemeClr val="accent5"/>
                </a:solidFill>
              </a:rPr>
              <a:t>fuerte (2/3 obligatorios; 1/3 voluntario) </a:t>
            </a:r>
          </a:p>
          <a:p>
            <a:endParaRPr lang="es-CO" sz="2100" dirty="0"/>
          </a:p>
          <a:p>
            <a:r>
              <a:rPr lang="es-CO" sz="2100" dirty="0">
                <a:solidFill>
                  <a:schemeClr val="accent5"/>
                </a:solidFill>
              </a:rPr>
              <a:t>Casi un tercio de los instrumentos </a:t>
            </a:r>
            <a:r>
              <a:rPr lang="es-CO" sz="2100" dirty="0"/>
              <a:t>de reporte aplican exclusivamente a compañías grandes listadas y de esos alrededor de ¾ han sido introducidas por los mercados financieros, reguladores y bolsas de valores</a:t>
            </a:r>
          </a:p>
          <a:p>
            <a:endParaRPr lang="es-CO" sz="2100" dirty="0"/>
          </a:p>
          <a:p>
            <a:r>
              <a:rPr lang="es-CO" sz="2100" dirty="0"/>
              <a:t>La investigación sugiere que en </a:t>
            </a:r>
            <a:r>
              <a:rPr lang="es-CO" sz="2100" dirty="0">
                <a:solidFill>
                  <a:schemeClr val="accent5"/>
                </a:solidFill>
              </a:rPr>
              <a:t>mercados más complejos y modernos</a:t>
            </a:r>
            <a:r>
              <a:rPr lang="es-CO" sz="2100" dirty="0"/>
              <a:t>, se espera cada vez más que las empresas reporten información no sólo sobre su desempeño financiero, sino también sobre aspectos materiales de su desempeño no financiero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58155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31CD58-299A-4C5F-A6BA-768B96F0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OBJETIVO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A65DC7-E627-48F9-A221-DD7A2DE8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24001"/>
            <a:ext cx="9214811" cy="4862944"/>
          </a:xfrm>
        </p:spPr>
        <p:txBody>
          <a:bodyPr>
            <a:normAutofit/>
          </a:bodyPr>
          <a:lstStyle/>
          <a:p>
            <a:pPr lvl="0" algn="just"/>
            <a:endParaRPr lang="es-CO" sz="2000" dirty="0"/>
          </a:p>
          <a:p>
            <a:pPr lvl="0" algn="just"/>
            <a:r>
              <a:rPr lang="es-CO" sz="2000" dirty="0">
                <a:solidFill>
                  <a:schemeClr val="accent5"/>
                </a:solidFill>
              </a:rPr>
              <a:t>Mejorar la calidad de información disponible</a:t>
            </a:r>
            <a:r>
              <a:rPr lang="es-CO" sz="2000" dirty="0"/>
              <a:t> para permitir que los proveedores de capital financiero tengan una eficiente y productiva asignación de capital</a:t>
            </a:r>
            <a:endParaRPr lang="en-US" sz="2000" dirty="0"/>
          </a:p>
          <a:p>
            <a:pPr lvl="0" algn="just"/>
            <a:r>
              <a:rPr lang="es-CO" sz="2000" dirty="0">
                <a:solidFill>
                  <a:schemeClr val="accent5"/>
                </a:solidFill>
              </a:rPr>
              <a:t>Promover un enfoque más coherente y eficiente</a:t>
            </a:r>
            <a:r>
              <a:rPr lang="es-CO" sz="2000" dirty="0"/>
              <a:t> para que el </a:t>
            </a:r>
            <a:r>
              <a:rPr lang="es-CO" sz="2000" dirty="0" err="1"/>
              <a:t>reporting</a:t>
            </a:r>
            <a:r>
              <a:rPr lang="es-CO" sz="2000" dirty="0"/>
              <a:t> corporativo contribuya con diferentes informes estandarizados y comuniquen el rango completo de factores que materialmente afecten la habilidad de crear valor a lo largo del tiempo en una organización</a:t>
            </a:r>
            <a:endParaRPr lang="en-US" sz="2000" dirty="0"/>
          </a:p>
          <a:p>
            <a:pPr lvl="0" algn="just"/>
            <a:r>
              <a:rPr lang="es-CO" sz="2000" dirty="0">
                <a:solidFill>
                  <a:schemeClr val="accent5"/>
                </a:solidFill>
              </a:rPr>
              <a:t>Mejorar la rendición de cuentas y administración sobre la amplia base de capitales </a:t>
            </a:r>
            <a:r>
              <a:rPr lang="es-CO" sz="2000" dirty="0"/>
              <a:t>(financiero, industrial, intelectual, humano, natural, social y relacional) y promover el entendimiento de sus interdependencias</a:t>
            </a:r>
            <a:endParaRPr lang="en-US" sz="2000" dirty="0"/>
          </a:p>
          <a:p>
            <a:pPr lvl="0" algn="just"/>
            <a:r>
              <a:rPr lang="es-CO" sz="2000" dirty="0">
                <a:solidFill>
                  <a:schemeClr val="accent5"/>
                </a:solidFill>
              </a:rPr>
              <a:t>Apoyar el pensamiento integrado, la toma de decisiones y acciones que se enfoquen en la creación de valor </a:t>
            </a:r>
            <a:r>
              <a:rPr lang="es-CO" sz="2000" dirty="0"/>
              <a:t>en el corto, medio y largo plazo.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05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FBF5-B7AE-4527-B146-BF32992C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Se enfoca en la habilidad de la organización para crear valor en el corto, medio y largo plazo. Al hacerlo: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ABB3-B44F-48E5-B4DB-4F754062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algn="just"/>
            <a:r>
              <a:rPr lang="es-CO" sz="2400" dirty="0"/>
              <a:t>Hace un </a:t>
            </a:r>
            <a:r>
              <a:rPr lang="es-CO" sz="2400" dirty="0">
                <a:solidFill>
                  <a:schemeClr val="accent5"/>
                </a:solidFill>
              </a:rPr>
              <a:t>énfasis combinado en la concisión, el enfoque estratégico y la orientación futura, la conectividad de la información, los capitales y sus interdependencias</a:t>
            </a:r>
            <a:endParaRPr lang="en-US" sz="2400" dirty="0">
              <a:solidFill>
                <a:schemeClr val="accent5"/>
              </a:solidFill>
            </a:endParaRPr>
          </a:p>
          <a:p>
            <a:pPr algn="just"/>
            <a:r>
              <a:rPr lang="es-CO" sz="2400" dirty="0"/>
              <a:t>Enfatiza la importancia que tiene el </a:t>
            </a:r>
            <a:r>
              <a:rPr lang="es-CO" sz="2400" dirty="0">
                <a:solidFill>
                  <a:schemeClr val="accent5"/>
                </a:solidFill>
              </a:rPr>
              <a:t>pensamiento integrado </a:t>
            </a:r>
            <a:r>
              <a:rPr lang="es-CO" sz="2400" dirty="0"/>
              <a:t>dentro de la organización.</a:t>
            </a:r>
            <a:endParaRPr lang="en-US" sz="2400" dirty="0"/>
          </a:p>
          <a:p>
            <a:pPr algn="just"/>
            <a:r>
              <a:rPr lang="es-CO" sz="2400" dirty="0"/>
              <a:t>El pensamiento integrado es la </a:t>
            </a:r>
            <a:r>
              <a:rPr lang="es-CO" sz="2400" dirty="0">
                <a:solidFill>
                  <a:schemeClr val="accent5"/>
                </a:solidFill>
              </a:rPr>
              <a:t>consideración activa que tiene una organización respecto a la relación entre sus unidades tanto operativas como funcionales y los capitales </a:t>
            </a:r>
            <a:r>
              <a:rPr lang="es-CO" sz="2400" dirty="0"/>
              <a:t>que utiliza o que su actividad impacta.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7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FADC-1CA1-457F-B060-7AA7586B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/>
              <a:t>El pensamiento integrado toma en cuenta la conectividad e interdependencia entre el rango de factores en una organización que afectan su habilidad de crear valor en el tiempo, incluyendo: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839BF-7490-4073-8E8B-6157D9A2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CO" sz="2200" dirty="0">
                <a:solidFill>
                  <a:schemeClr val="accent5"/>
                </a:solidFill>
              </a:rPr>
              <a:t>Los capitales </a:t>
            </a:r>
            <a:r>
              <a:rPr lang="es-CO" sz="2200" dirty="0"/>
              <a:t>que la organización utiliza o sobre los que su actividad tiene interdependencias críticas, incluye concesiones entre estos</a:t>
            </a:r>
            <a:endParaRPr lang="en-US" sz="2200" dirty="0"/>
          </a:p>
          <a:p>
            <a:pPr lvl="0" algn="just"/>
            <a:r>
              <a:rPr lang="es-CO" sz="2200" dirty="0">
                <a:solidFill>
                  <a:schemeClr val="accent5"/>
                </a:solidFill>
              </a:rPr>
              <a:t>La capacidad de respuesta ante las legítimas necesidades e intereses de los grupos de interés </a:t>
            </a:r>
            <a:r>
              <a:rPr lang="es-CO" sz="2200" dirty="0"/>
              <a:t>claves de la organización  </a:t>
            </a:r>
            <a:endParaRPr lang="en-US" sz="2200" dirty="0"/>
          </a:p>
          <a:p>
            <a:pPr lvl="0" algn="just"/>
            <a:r>
              <a:rPr lang="es-CO" sz="2200" dirty="0">
                <a:solidFill>
                  <a:schemeClr val="accent5"/>
                </a:solidFill>
              </a:rPr>
              <a:t>Cómo la organización adapta su estrategia y modelo de negocio </a:t>
            </a:r>
            <a:r>
              <a:rPr lang="es-CO" sz="2200" dirty="0"/>
              <a:t>para poder responder a su entorno externo, y los riesgos y oportunidades que enfrenta</a:t>
            </a:r>
            <a:endParaRPr lang="en-US" sz="2200" dirty="0"/>
          </a:p>
          <a:p>
            <a:pPr lvl="0" algn="just"/>
            <a:r>
              <a:rPr lang="es-CO" sz="2200" dirty="0">
                <a:solidFill>
                  <a:schemeClr val="accent5"/>
                </a:solidFill>
              </a:rPr>
              <a:t>Las actividades de la organización, su desempeño</a:t>
            </a:r>
            <a:r>
              <a:rPr lang="es-CO" sz="2200" dirty="0"/>
              <a:t> (financiero y de otro tipo) </a:t>
            </a:r>
            <a:r>
              <a:rPr lang="es-CO" sz="2200" dirty="0">
                <a:solidFill>
                  <a:schemeClr val="accent5"/>
                </a:solidFill>
              </a:rPr>
              <a:t>y sus resultados</a:t>
            </a:r>
            <a:r>
              <a:rPr lang="es-CO" sz="2200" dirty="0"/>
              <a:t> en términos de sus capitales pasados, presentes y futuros.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70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F045-AE2F-4145-9046-072430E8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algn="just"/>
            <a:r>
              <a:rPr lang="es-CO" sz="2400" dirty="0"/>
              <a:t>Un informe integrado tiene como</a:t>
            </a:r>
            <a:r>
              <a:rPr lang="es-CO" sz="2400" dirty="0">
                <a:solidFill>
                  <a:schemeClr val="accent5"/>
                </a:solidFill>
              </a:rPr>
              <a:t> objetivo dar información acerca de los recursos y las relaciones utilizados y afectados por una organización</a:t>
            </a:r>
            <a:r>
              <a:rPr lang="es-CO" sz="2400" dirty="0"/>
              <a:t>, esto es lo que se denomina como “los capitales” en este Marco. También busca explicar </a:t>
            </a:r>
            <a:r>
              <a:rPr lang="es-CO" sz="2400" dirty="0">
                <a:solidFill>
                  <a:schemeClr val="accent5"/>
                </a:solidFill>
              </a:rPr>
              <a:t>cómo la organización interactúa con el entorno externo y con los capitales para crear valor</a:t>
            </a:r>
            <a:r>
              <a:rPr lang="es-CO" sz="2400" dirty="0"/>
              <a:t> en el corto, medio y largo plazo.</a:t>
            </a:r>
            <a:endParaRPr lang="en-US" sz="2400" dirty="0"/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Los capitales son inventarios de valor que se incrementan, disminuyen y transforman </a:t>
            </a:r>
            <a:r>
              <a:rPr lang="es-CO" sz="2400" dirty="0"/>
              <a:t>a través de las actividades y las salidas de la organización. El Marco establece seis categorías de capitales: financiero, industrial, intelectual, humano, social y relacional, y natural.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61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40CD-BBCE-416E-B5C2-BBDCBBDD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109"/>
          </a:xfrm>
        </p:spPr>
        <p:txBody>
          <a:bodyPr/>
          <a:lstStyle/>
          <a:p>
            <a:r>
              <a:rPr lang="es-CO" dirty="0"/>
              <a:t>DIRECTRICES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10E2-F774-4460-BFDF-68D98D71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691"/>
            <a:ext cx="8596668" cy="43926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A4FA42-1E72-4D9E-869E-8EE00B797E1D}"/>
              </a:ext>
            </a:extLst>
          </p:cNvPr>
          <p:cNvSpPr/>
          <p:nvPr/>
        </p:nvSpPr>
        <p:spPr>
          <a:xfrm>
            <a:off x="3588326" y="1191491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ENFOQUE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399BBE-E17F-4A24-AE7C-F08E25B2EE5D}"/>
              </a:ext>
            </a:extLst>
          </p:cNvPr>
          <p:cNvSpPr/>
          <p:nvPr/>
        </p:nvSpPr>
        <p:spPr>
          <a:xfrm>
            <a:off x="1938098" y="2352296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CONECTIVIDAD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974DC0-7EA8-408D-85F6-ECCF67BBE455}"/>
              </a:ext>
            </a:extLst>
          </p:cNvPr>
          <p:cNvSpPr/>
          <p:nvPr/>
        </p:nvSpPr>
        <p:spPr>
          <a:xfrm>
            <a:off x="4975668" y="2299854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RELACIÓN CON LOS GRUPOS DE INTERÉS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AC8291-A77D-4251-AFD4-1C72FF217599}"/>
              </a:ext>
            </a:extLst>
          </p:cNvPr>
          <p:cNvSpPr/>
          <p:nvPr/>
        </p:nvSpPr>
        <p:spPr>
          <a:xfrm>
            <a:off x="5957454" y="3706871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CONSICIÓN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C2C516-2FF5-49D7-94DB-9AE67FBD9839}"/>
              </a:ext>
            </a:extLst>
          </p:cNvPr>
          <p:cNvSpPr/>
          <p:nvPr/>
        </p:nvSpPr>
        <p:spPr>
          <a:xfrm>
            <a:off x="926714" y="3673015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MATERIALIDAD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F873E0-8EC2-41E1-B5F8-BC9E286AF84C}"/>
              </a:ext>
            </a:extLst>
          </p:cNvPr>
          <p:cNvSpPr/>
          <p:nvPr/>
        </p:nvSpPr>
        <p:spPr>
          <a:xfrm>
            <a:off x="5270038" y="5093106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CONSISTENCIA Y COMPARABILIDAD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BB16B7-69E1-4D3B-8C1A-17EEBD875358}"/>
              </a:ext>
            </a:extLst>
          </p:cNvPr>
          <p:cNvSpPr/>
          <p:nvPr/>
        </p:nvSpPr>
        <p:spPr>
          <a:xfrm>
            <a:off x="2215187" y="5093106"/>
            <a:ext cx="25769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FIABILIDAD Y EXHAUSTIVIDAD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72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6F92-FAE6-4E9A-88E5-8A48ABD2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7527"/>
          </a:xfrm>
        </p:spPr>
        <p:txBody>
          <a:bodyPr/>
          <a:lstStyle/>
          <a:p>
            <a:r>
              <a:rPr lang="es-CO" dirty="0"/>
              <a:t>CONTENIDOS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1F1A-1479-43EA-8FA9-062DFBDCE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2655"/>
            <a:ext cx="8596668" cy="4198707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400" dirty="0"/>
              <a:t>• Organización Descripción de la organización y del entorno externo: </a:t>
            </a:r>
            <a:r>
              <a:rPr lang="es-CO" sz="2400" dirty="0">
                <a:solidFill>
                  <a:schemeClr val="accent5"/>
                </a:solidFill>
              </a:rPr>
              <a:t>¿Qué hace la organización y cuáles son las circunstancias en las que opera?  </a:t>
            </a:r>
          </a:p>
          <a:p>
            <a:pPr algn="just"/>
            <a:endParaRPr lang="en-US" sz="2400" dirty="0"/>
          </a:p>
          <a:p>
            <a:pPr algn="just"/>
            <a:r>
              <a:rPr lang="es-CO" sz="2400" dirty="0"/>
              <a:t>• Gobierno Corporativo: </a:t>
            </a:r>
            <a:r>
              <a:rPr lang="es-CO" sz="2400" dirty="0">
                <a:solidFill>
                  <a:schemeClr val="accent5"/>
                </a:solidFill>
              </a:rPr>
              <a:t>¿De qué manera la estructura de gobierno corporativo de la organización apoya la capacidad de crear valor en el corto, medio y largo plazo? </a:t>
            </a:r>
          </a:p>
          <a:p>
            <a:pPr marL="0" indent="0" algn="just">
              <a:buNone/>
            </a:pPr>
            <a:r>
              <a:rPr lang="es-CO" sz="2400" dirty="0"/>
              <a:t> </a:t>
            </a:r>
            <a:endParaRPr lang="en-US" sz="2400" dirty="0"/>
          </a:p>
          <a:p>
            <a:pPr algn="just"/>
            <a:r>
              <a:rPr lang="es-CO" sz="2400" dirty="0"/>
              <a:t>• Modelo de negocio: </a:t>
            </a:r>
            <a:r>
              <a:rPr lang="es-CO" sz="2400" dirty="0">
                <a:solidFill>
                  <a:schemeClr val="accent5"/>
                </a:solidFill>
              </a:rPr>
              <a:t>¿Cuál es el modelo de negocio de la organización?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49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0D80-0F3F-4347-ACFD-87CF9319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r>
              <a:rPr lang="es-CO" dirty="0"/>
              <a:t>CONTENIDOS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F327-F60A-493C-AF0A-9910CC4F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txBody>
          <a:bodyPr/>
          <a:lstStyle/>
          <a:p>
            <a:pPr algn="just"/>
            <a:r>
              <a:rPr lang="es-CO" sz="2200" dirty="0"/>
              <a:t>Riesgos y oportunidades: </a:t>
            </a:r>
            <a:r>
              <a:rPr lang="es-CO" sz="2200" dirty="0">
                <a:solidFill>
                  <a:schemeClr val="accent5"/>
                </a:solidFill>
              </a:rPr>
              <a:t>¿Cuáles son los riesgos y las oportunidades específicas que afectan a la capacidad de la organización para crear valor?</a:t>
            </a:r>
            <a:endParaRPr lang="en-US" sz="2200" dirty="0">
              <a:solidFill>
                <a:schemeClr val="accent5"/>
              </a:solidFill>
            </a:endParaRPr>
          </a:p>
          <a:p>
            <a:pPr algn="just"/>
            <a:r>
              <a:rPr lang="es-CO" sz="2200" dirty="0"/>
              <a:t>Estrategia y asignación de recursos: </a:t>
            </a:r>
            <a:r>
              <a:rPr lang="es-CO" sz="2200" dirty="0">
                <a:solidFill>
                  <a:schemeClr val="accent5"/>
                </a:solidFill>
              </a:rPr>
              <a:t>¿De dónde viene la organización, hacia dónde quiere ir, y cómo piensa llegar?</a:t>
            </a:r>
            <a:endParaRPr lang="en-US" sz="2200" dirty="0">
              <a:solidFill>
                <a:schemeClr val="accent5"/>
              </a:solidFill>
            </a:endParaRPr>
          </a:p>
          <a:p>
            <a:pPr algn="just"/>
            <a:r>
              <a:rPr lang="es-CO" sz="2200" dirty="0"/>
              <a:t> Desempeño: </a:t>
            </a:r>
            <a:r>
              <a:rPr lang="es-CO" sz="2200" dirty="0">
                <a:solidFill>
                  <a:schemeClr val="accent5"/>
                </a:solidFill>
              </a:rPr>
              <a:t>¿En qué medida la organización alcanza sus objetivos estratégicos y cuáles son los resultados en términos que tengan efecto sobre los capitales?  </a:t>
            </a:r>
            <a:endParaRPr lang="en-US" sz="2200" dirty="0">
              <a:solidFill>
                <a:schemeClr val="accent5"/>
              </a:solidFill>
            </a:endParaRPr>
          </a:p>
          <a:p>
            <a:pPr algn="just"/>
            <a:r>
              <a:rPr lang="es-CO" sz="2200" dirty="0"/>
              <a:t>Perspectiva: </a:t>
            </a:r>
            <a:r>
              <a:rPr lang="es-CO" sz="2200" dirty="0">
                <a:solidFill>
                  <a:schemeClr val="accent5"/>
                </a:solidFill>
              </a:rPr>
              <a:t>¿A qué retos e incertidumbres puede enfrentarse la organización al desarrollar su estrategia? y ¿Cuáles son las implicaciones potenciales para su modelo de negocio y desempeño futuro?</a:t>
            </a:r>
            <a:endParaRPr lang="en-US" sz="22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4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7105-2EC5-47D0-A902-AF3BE5A8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0545"/>
            <a:ext cx="8596668" cy="51408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endParaRPr lang="es-CO" sz="2800" dirty="0"/>
          </a:p>
          <a:p>
            <a:pPr marL="0" indent="0" algn="just">
              <a:buNone/>
            </a:pPr>
            <a:r>
              <a:rPr lang="es-CO" sz="2800" dirty="0"/>
              <a:t>Un informe integrado es una comunicación concisa acerca de cómo la estrategia de una organización, su gobierno corporativo, desempeño y perspectivas, en el contexto de su entorno externo, la conducen a crear valor en el corto, medio y largo plazo.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1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5BB1-CE09-4294-B14D-F0FF283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2945"/>
            <a:ext cx="8596668" cy="4988417"/>
          </a:xfrm>
        </p:spPr>
        <p:txBody>
          <a:bodyPr/>
          <a:lstStyle/>
          <a:p>
            <a:pPr algn="just"/>
            <a:r>
              <a:rPr lang="es-CO" sz="2400" dirty="0"/>
              <a:t>Este Marco </a:t>
            </a:r>
            <a:r>
              <a:rPr lang="es-CO" sz="2400" dirty="0">
                <a:solidFill>
                  <a:schemeClr val="accent5"/>
                </a:solidFill>
              </a:rPr>
              <a:t>no establece indicadores clave de desempeño (</a:t>
            </a:r>
            <a:r>
              <a:rPr lang="es-CO" sz="2400" dirty="0" err="1">
                <a:solidFill>
                  <a:schemeClr val="accent5"/>
                </a:solidFill>
              </a:rPr>
              <a:t>KPIs</a:t>
            </a:r>
            <a:r>
              <a:rPr lang="es-CO" sz="2400" dirty="0">
                <a:solidFill>
                  <a:schemeClr val="accent5"/>
                </a:solidFill>
              </a:rPr>
              <a:t>), métodos de medición, o la divulgación de asuntos particulares</a:t>
            </a:r>
            <a:r>
              <a:rPr lang="es-CO" sz="2400" dirty="0"/>
              <a:t>. Los responsables de la elaboración y presentación del informe integrado, por tanto, tienen que ejercer su razonamiento, teniendo en cuenta las circunstancias específicas de la organización, para determinar:</a:t>
            </a:r>
            <a:endParaRPr lang="en-US" sz="2400" dirty="0"/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• Qué asuntos son materiales</a:t>
            </a:r>
            <a:endParaRPr lang="en-US" sz="2400" dirty="0">
              <a:solidFill>
                <a:schemeClr val="accent5"/>
              </a:solidFill>
            </a:endParaRPr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• Cómo son divulgados</a:t>
            </a:r>
            <a:endParaRPr lang="en-US" sz="2400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CO" sz="2400" dirty="0"/>
              <a:t>La capacidad de la organización para crear valor se puede informar mejor a través de una </a:t>
            </a:r>
            <a:r>
              <a:rPr lang="es-CO" sz="2400" dirty="0">
                <a:solidFill>
                  <a:schemeClr val="accent5"/>
                </a:solidFill>
              </a:rPr>
              <a:t>combinación de información cuantitativa y cualitativa </a:t>
            </a:r>
            <a:endParaRPr lang="en-US" sz="240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6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C8B3-35F3-469E-B790-030C4544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Creación  de valor para la organización y para otros 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EAA6080-DB47-4DD7-A0D7-DD8B0213A722}"/>
              </a:ext>
            </a:extLst>
          </p:cNvPr>
          <p:cNvSpPr/>
          <p:nvPr/>
        </p:nvSpPr>
        <p:spPr>
          <a:xfrm rot="10800000">
            <a:off x="1731818" y="2715490"/>
            <a:ext cx="762000" cy="1191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60A298C-73A5-4DE0-823C-30C7478FF3FA}"/>
              </a:ext>
            </a:extLst>
          </p:cNvPr>
          <p:cNvSpPr/>
          <p:nvPr/>
        </p:nvSpPr>
        <p:spPr>
          <a:xfrm>
            <a:off x="3631428" y="2715490"/>
            <a:ext cx="762000" cy="1191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nsformacion-digital-empresas2">
            <a:extLst>
              <a:ext uri="{FF2B5EF4-FFF2-40B4-BE49-F238E27FC236}">
                <a16:creationId xmlns:a16="http://schemas.microsoft.com/office/drawing/2014/main" id="{6A7725FD-70A6-471B-BA70-2631CC31F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24364"/>
            <a:ext cx="4146284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61D026-B989-45BF-ACB4-ED680ED21906}"/>
              </a:ext>
            </a:extLst>
          </p:cNvPr>
          <p:cNvSpPr/>
          <p:nvPr/>
        </p:nvSpPr>
        <p:spPr>
          <a:xfrm>
            <a:off x="4544291" y="4308764"/>
            <a:ext cx="2327564" cy="84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CAPITALES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DC872-DA50-44F0-898E-F8F5B53EFB3D}"/>
              </a:ext>
            </a:extLst>
          </p:cNvPr>
          <p:cNvSpPr/>
          <p:nvPr/>
        </p:nvSpPr>
        <p:spPr>
          <a:xfrm>
            <a:off x="2493818" y="5486400"/>
            <a:ext cx="2687782" cy="105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ACTIVIDADES</a:t>
            </a:r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9AB672-9BA5-4ABE-B880-3AB916B80E2C}"/>
              </a:ext>
            </a:extLst>
          </p:cNvPr>
          <p:cNvSpPr/>
          <p:nvPr/>
        </p:nvSpPr>
        <p:spPr>
          <a:xfrm>
            <a:off x="6082146" y="5506605"/>
            <a:ext cx="2687782" cy="105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SALIDAS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67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BA5A-FFC5-48D1-B846-05207D5B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8365"/>
            <a:ext cx="8596668" cy="4932998"/>
          </a:xfrm>
        </p:spPr>
        <p:txBody>
          <a:bodyPr>
            <a:normAutofit/>
          </a:bodyPr>
          <a:lstStyle/>
          <a:p>
            <a:pPr algn="just"/>
            <a:r>
              <a:rPr lang="es-CO" sz="2200" dirty="0"/>
              <a:t>Los </a:t>
            </a:r>
            <a:r>
              <a:rPr lang="es-CO" sz="2200" dirty="0">
                <a:solidFill>
                  <a:schemeClr val="accent5"/>
                </a:solidFill>
              </a:rPr>
              <a:t>reguladores de los mercados financieros </a:t>
            </a:r>
            <a:r>
              <a:rPr lang="es-CO" sz="2200" dirty="0"/>
              <a:t>son los segundos emisores más activos de instrumentos de información de sostenibilidad después e los gobiernos.</a:t>
            </a:r>
          </a:p>
          <a:p>
            <a:pPr algn="just"/>
            <a:endParaRPr lang="es-CO" sz="2200" dirty="0"/>
          </a:p>
          <a:p>
            <a:pPr algn="just"/>
            <a:r>
              <a:rPr lang="es-CO" sz="2200" dirty="0"/>
              <a:t>Los reguladores suelen concentrarse en las </a:t>
            </a:r>
            <a:r>
              <a:rPr lang="es-CO" sz="2200" dirty="0">
                <a:solidFill>
                  <a:schemeClr val="accent5"/>
                </a:solidFill>
              </a:rPr>
              <a:t>empresas más grandes</a:t>
            </a:r>
            <a:r>
              <a:rPr lang="es-CO" sz="2200" dirty="0"/>
              <a:t> por que tienen los recursos financieros y humanos necesarios para la elaboración de los informes</a:t>
            </a:r>
          </a:p>
          <a:p>
            <a:pPr algn="just"/>
            <a:endParaRPr lang="es-CO" sz="2200" dirty="0"/>
          </a:p>
          <a:p>
            <a:pPr algn="just"/>
            <a:r>
              <a:rPr lang="es-CO" sz="2200" dirty="0"/>
              <a:t>A pesar de ello las </a:t>
            </a:r>
            <a:r>
              <a:rPr lang="es-CO" sz="2200" dirty="0">
                <a:solidFill>
                  <a:schemeClr val="accent5"/>
                </a:solidFill>
              </a:rPr>
              <a:t>PYME</a:t>
            </a:r>
            <a:r>
              <a:rPr lang="es-CO" sz="2200" dirty="0"/>
              <a:t> desempeñan un papel fundamental en las cadenas mundiales de valor por que las grandes empresas suelen confiar en ellas para los suministros de materias primas, bienes y servicios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7968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832B-2FF8-47C5-B69A-50D412EE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0655"/>
            <a:ext cx="8596668" cy="49607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CO" sz="2800" dirty="0"/>
          </a:p>
          <a:p>
            <a:pPr marL="0" indent="0" algn="just">
              <a:buNone/>
            </a:pPr>
            <a:r>
              <a:rPr lang="es-CO" sz="2800" dirty="0"/>
              <a:t>Los proveedores de capital financiero están interesados en el valor que una organización crea para sí misma. </a:t>
            </a:r>
            <a:r>
              <a:rPr lang="es-CO" sz="2800" dirty="0">
                <a:solidFill>
                  <a:schemeClr val="accent5"/>
                </a:solidFill>
              </a:rPr>
              <a:t>También están interesados en el valor que una organización crea para otros, cuando esto afecta a la capacidad de la organización para crear valor por sí misma, o se refiere a un objetivo declarado por la organización </a:t>
            </a:r>
            <a:r>
              <a:rPr lang="es-CO" sz="2800" dirty="0"/>
              <a:t>(p.ej. un propósito social) que afecta a su valoración.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2457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7A79-CF1D-4A0F-A569-F4DD46A7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4619"/>
            <a:ext cx="8596668" cy="4766744"/>
          </a:xfrm>
        </p:spPr>
        <p:txBody>
          <a:bodyPr/>
          <a:lstStyle/>
          <a:p>
            <a:pPr algn="just"/>
            <a:r>
              <a:rPr lang="es-CO" sz="2400" dirty="0">
                <a:solidFill>
                  <a:schemeClr val="accent5"/>
                </a:solidFill>
              </a:rPr>
              <a:t>El inventario total de capitales no es fijo en el tiempo. </a:t>
            </a:r>
            <a:r>
              <a:rPr lang="es-CO" sz="2400" dirty="0"/>
              <a:t>Existe un flujo constante entre y dentro de los capitales, a medida que aumentan, disminuyen o se transforman. 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No todos los capitales son igualmente relevantes o aplicables a todas las organizaciones. </a:t>
            </a:r>
            <a:r>
              <a:rPr lang="es-CO" sz="2400" dirty="0"/>
              <a:t>Aunque la mayoría de las organizaciones interactúan con todos los capitales, en cierta medida, estas interacciones pueden ser relativamente menores o tan indirectas que no sean lo suficientemente importantes para incluirse en el informe integrado.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72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7580-79DD-491C-BF03-DFBCFE7D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2785922F-519A-4298-8986-0CC7E7DE081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63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BAF-8859-4A29-9F41-8C4C3373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Los resultados son las consecuencias internas y externas (positivas y negativas) de los capitales, como resultado de las actividades de negocio y salidas de una organización.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532D7-EA49-41A3-957D-00E4C4C1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40182"/>
            <a:ext cx="8596668" cy="3201180"/>
          </a:xfrm>
        </p:spPr>
        <p:txBody>
          <a:bodyPr>
            <a:normAutofit/>
          </a:bodyPr>
          <a:lstStyle/>
          <a:p>
            <a:r>
              <a:rPr lang="es-CO" sz="2000" b="1" dirty="0"/>
              <a:t>CONECTIVIDAD DE LA INFORMACIÓN</a:t>
            </a:r>
          </a:p>
          <a:p>
            <a:endParaRPr lang="es-CO" sz="2000" dirty="0"/>
          </a:p>
          <a:p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685AD3-F4CD-486D-B028-5C5175E8EF5A}"/>
              </a:ext>
            </a:extLst>
          </p:cNvPr>
          <p:cNvSpPr/>
          <p:nvPr/>
        </p:nvSpPr>
        <p:spPr>
          <a:xfrm>
            <a:off x="1108364" y="3796145"/>
            <a:ext cx="2923309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COMBINACIÓN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3967C5-ABB0-4A48-92CE-F06DA80F305F}"/>
              </a:ext>
            </a:extLst>
          </p:cNvPr>
          <p:cNvSpPr/>
          <p:nvPr/>
        </p:nvSpPr>
        <p:spPr>
          <a:xfrm>
            <a:off x="3643745" y="5285508"/>
            <a:ext cx="3255819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INTERDEPENDENCIA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0D234A-E97F-42E1-A11D-67647DAAF52F}"/>
              </a:ext>
            </a:extLst>
          </p:cNvPr>
          <p:cNvSpPr/>
          <p:nvPr/>
        </p:nvSpPr>
        <p:spPr>
          <a:xfrm>
            <a:off x="6012873" y="3747654"/>
            <a:ext cx="2923309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INTERRELACIÓN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6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3316-5923-427F-8DF8-B27C8ED7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3783"/>
            <a:ext cx="8596668" cy="4877580"/>
          </a:xfrm>
        </p:spPr>
        <p:txBody>
          <a:bodyPr/>
          <a:lstStyle/>
          <a:p>
            <a:pPr algn="just"/>
            <a:r>
              <a:rPr lang="es-CO" sz="2000" b="1" dirty="0"/>
              <a:t>Información financiera y otra información. </a:t>
            </a:r>
            <a:r>
              <a:rPr lang="es-CO" sz="2000" dirty="0"/>
              <a:t>Por ejemplo, las implicaciones para: o el crecimiento previsto de los ingresos o de la cuota de mercado, por las políticas de investigación y desarrollo, tecnología/know-how, o inversión en recursos humanos  o reducción de costes o nuevas oportunidades de negocio, por las políticas ambientales, eficiencia energética, cooperación con las comunidades locales, o tecnología para resolver problemas sociales  o Ingresos y beneficios debido al crecimiento en las relaciones con clientes a largo plazo, buena reputación y satisfacción del cliente. </a:t>
            </a:r>
            <a:endParaRPr lang="en-US" sz="2000" dirty="0"/>
          </a:p>
          <a:p>
            <a:pPr algn="just"/>
            <a:r>
              <a:rPr lang="es-CO" sz="2000" b="1" dirty="0"/>
              <a:t>Información cuantitativa y cualitativa. </a:t>
            </a:r>
            <a:r>
              <a:rPr lang="es-CO" sz="2000" dirty="0"/>
              <a:t>Para que represente adecuadamente la crónica de creación de valor de la organización, un informe integrado requiere ambos tipos de información, cuantitativa y cualitativa, ya que se complementan. Incluir los </a:t>
            </a:r>
            <a:r>
              <a:rPr lang="es-CO" sz="2000" dirty="0" err="1"/>
              <a:t>KPIs</a:t>
            </a:r>
            <a:r>
              <a:rPr lang="es-CO" sz="2000" dirty="0"/>
              <a:t> como ilustración de una explicación narrativa puede ser un modo efectivo de conectar la información cualitativa y la cuantitativa.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6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711-FF24-4279-8097-914C3C9E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El proceso de determinación de la materialidad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F2FC-502E-44A5-9549-291B586E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dirty="0"/>
              <a:t>La </a:t>
            </a:r>
            <a:r>
              <a:rPr lang="es-CO" sz="2400" dirty="0">
                <a:solidFill>
                  <a:schemeClr val="accent5"/>
                </a:solidFill>
              </a:rPr>
              <a:t>identificación de los asuntos relevantes </a:t>
            </a:r>
            <a:r>
              <a:rPr lang="es-CO" sz="2400" dirty="0"/>
              <a:t>en función de su capacidad de afectar la creación de valor </a:t>
            </a:r>
            <a:endParaRPr lang="en-US" sz="2400" dirty="0"/>
          </a:p>
          <a:p>
            <a:pPr algn="just"/>
            <a:r>
              <a:rPr lang="es-CO" sz="2400" dirty="0"/>
              <a:t> </a:t>
            </a:r>
            <a:r>
              <a:rPr lang="es-CO" sz="2400" dirty="0">
                <a:solidFill>
                  <a:schemeClr val="accent5"/>
                </a:solidFill>
              </a:rPr>
              <a:t>Evaluar la importancia de los asuntos relevantes  </a:t>
            </a:r>
            <a:r>
              <a:rPr lang="es-CO" sz="2400" dirty="0"/>
              <a:t>en términos de su efecto conocido o potencial sobre la creación de valor </a:t>
            </a:r>
            <a:endParaRPr lang="en-US" sz="2400" dirty="0"/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Dar prioridad a los asuntos</a:t>
            </a:r>
            <a:r>
              <a:rPr lang="es-CO" sz="2400" dirty="0"/>
              <a:t> en función de su importancia relativa </a:t>
            </a:r>
            <a:endParaRPr lang="en-US" sz="2400" dirty="0"/>
          </a:p>
          <a:p>
            <a:pPr algn="just"/>
            <a:r>
              <a:rPr lang="es-CO" sz="2400" dirty="0">
                <a:solidFill>
                  <a:schemeClr val="accent5"/>
                </a:solidFill>
              </a:rPr>
              <a:t>La determinación de la información a revelar</a:t>
            </a:r>
            <a:r>
              <a:rPr lang="es-CO" sz="2400" dirty="0"/>
              <a:t> acerca de los asuntos materiales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20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B21D-D88B-4427-9A74-46FC7CA4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RESULTADOS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DC6B-0060-42CC-BD48-62280E1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/>
              <a:t>Para identificar y describir los resultados, sobre todo los resultados externos, la organización requiere </a:t>
            </a:r>
            <a:r>
              <a:rPr lang="es-CO" sz="2400" dirty="0">
                <a:solidFill>
                  <a:schemeClr val="accent5"/>
                </a:solidFill>
              </a:rPr>
              <a:t>considerar los capitales más allá de aquellos que son propiedad o están controlados por la organización. </a:t>
            </a:r>
          </a:p>
          <a:p>
            <a:pPr algn="just"/>
            <a:endParaRPr lang="es-CO" sz="2400" dirty="0"/>
          </a:p>
          <a:p>
            <a:pPr marL="0" indent="0" algn="just">
              <a:buNone/>
            </a:pPr>
            <a:r>
              <a:rPr lang="es-CO" sz="2400" dirty="0"/>
              <a:t>Por ejemplo, </a:t>
            </a:r>
            <a:r>
              <a:rPr lang="es-CO" sz="2400" dirty="0">
                <a:solidFill>
                  <a:schemeClr val="accent5"/>
                </a:solidFill>
              </a:rPr>
              <a:t>se puede requerir la divulgación de los efectos sobre los capitales hacia arriba y hacia abajo en la cadena de valor </a:t>
            </a:r>
            <a:r>
              <a:rPr lang="es-CO" sz="2400" dirty="0"/>
              <a:t>(p.ej., las emisiones de carbono causadas por los productos que la organización fabrica y las prácticas laborales de los proveedores clave).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82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A7FC-DAE4-4782-B13E-9390E65FF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03565"/>
            <a:ext cx="8596668" cy="52377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400" dirty="0"/>
              <a:t>Con la relativamente reciente aparición del marco IIRC para la elaboración de los reportes integrados, </a:t>
            </a:r>
            <a:r>
              <a:rPr lang="es-CO" sz="2400" dirty="0">
                <a:solidFill>
                  <a:schemeClr val="accent5"/>
                </a:solidFill>
              </a:rPr>
              <a:t>algunos autores consideran que estos, en lugar de ser un avance en materia de sostenibilidad organizacional, obstruyen los esfuerzos por fomentar prácticas de negocios sustentables </a:t>
            </a:r>
            <a:r>
              <a:rPr lang="es-CO" sz="2400" dirty="0"/>
              <a:t>(Brown J., </a:t>
            </a:r>
            <a:r>
              <a:rPr lang="es-CO" sz="2400" dirty="0" err="1"/>
              <a:t>Dillard</a:t>
            </a:r>
            <a:r>
              <a:rPr lang="es-CO" sz="2400" dirty="0"/>
              <a:t> J., 2014). Esta apreciación relaciona a los reportes integrados más con la teoría de los accionistas que con la teoría de los </a:t>
            </a:r>
            <a:r>
              <a:rPr lang="es-CO" sz="2400" i="1" dirty="0" err="1"/>
              <a:t>stakeholders</a:t>
            </a:r>
            <a:r>
              <a:rPr lang="es-CO" sz="2400" dirty="0"/>
              <a:t>. 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Otros, por su parte, sugieren que los reportes integrados </a:t>
            </a:r>
            <a:r>
              <a:rPr lang="es-CO" sz="2400" dirty="0">
                <a:solidFill>
                  <a:schemeClr val="accent5"/>
                </a:solidFill>
              </a:rPr>
              <a:t>tienen potencial para cambiar el pensamiento de los agentes empresariales, lo que conduce a una mayor integración de las acciones de sostenibilidad </a:t>
            </a:r>
            <a:r>
              <a:rPr lang="es-CO" sz="2400" dirty="0"/>
              <a:t>ya que ponen énfasis en el pensamiento a largo plazo, amplía la visión de lo que es el valor y su proceso de creación y evalúa el modelo de negocio (Adams C.A., 2015).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4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A8BE-CE27-4FF2-9900-9518BFF0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b="1" dirty="0"/>
              <a:t>RELACIÓN ENTRE LAS MEMORIAS INTEGRADAS Y LAS MEMORIAS DE SOSTENIBILIDAD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7D5E-53F8-4F02-8A42-F57A9E064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2200" dirty="0">
                <a:solidFill>
                  <a:schemeClr val="accent5"/>
                </a:solidFill>
              </a:rPr>
              <a:t>Las memorias de sostenibilidad se centran en aquellos Aspectos que la organización considera materiales </a:t>
            </a:r>
            <a:r>
              <a:rPr lang="es-CO" sz="2200" dirty="0"/>
              <a:t>de acuerdo con los intereses y las expectativas de los grupos de interés. Entre estos se encuentran aquellos que forman parte de la organización y otros con los que se mantienen relaciones diversas. </a:t>
            </a:r>
          </a:p>
          <a:p>
            <a:pPr algn="just"/>
            <a:r>
              <a:rPr lang="es-CO" sz="2200" dirty="0"/>
              <a:t>Las memorias integradas son una tendencia en continua evolución y cada vez más importante en el ámbito de la información corporativa. </a:t>
            </a:r>
            <a:r>
              <a:rPr lang="es-CO" sz="2200" dirty="0">
                <a:solidFill>
                  <a:schemeClr val="accent5"/>
                </a:solidFill>
              </a:rPr>
              <a:t>Su propósito general es facilitar a los proveedores de capital financiero de las organizaciones una representación integral de los factores más importantes para la creación de valor presente y futura</a:t>
            </a:r>
            <a:r>
              <a:rPr lang="es-CO" sz="2200" dirty="0"/>
              <a:t> de las entidades.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3269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7CD7-1811-4203-9D46-42BE20FD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Las memorias integradas permiten a las organizaciones comunicar de forma resumida su estrategia, forma de gobierno, desempeño y expectativas de creación de valor.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4C4F-942B-42FA-98B1-52C223CB2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B20901-8951-421F-9054-73058A17AFB8}"/>
              </a:ext>
            </a:extLst>
          </p:cNvPr>
          <p:cNvSpPr/>
          <p:nvPr/>
        </p:nvSpPr>
        <p:spPr>
          <a:xfrm>
            <a:off x="1482436" y="3740727"/>
            <a:ext cx="2757055" cy="13854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MEMORIAS DE SOSTENIBILIDAD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FCBD0-6A8C-4B3A-AF56-F635BE64E8A9}"/>
              </a:ext>
            </a:extLst>
          </p:cNvPr>
          <p:cNvSpPr/>
          <p:nvPr/>
        </p:nvSpPr>
        <p:spPr>
          <a:xfrm>
            <a:off x="5971308" y="3740726"/>
            <a:ext cx="2757055" cy="1385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ELEMENTO INTRINSECO DE LOS REPORTES INTEGRADOS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761F06-58CC-4070-B800-89188F365C10}"/>
              </a:ext>
            </a:extLst>
          </p:cNvPr>
          <p:cNvSpPr/>
          <p:nvPr/>
        </p:nvSpPr>
        <p:spPr>
          <a:xfrm>
            <a:off x="4668983" y="4059380"/>
            <a:ext cx="1066800" cy="74814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09C5-D13B-4E20-83E8-A1D1C225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B5AA5-5A4C-4790-9349-5634EE217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8045C-6A37-4C56-A3FF-0D002453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7120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6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7B14-0C92-4D69-8ACB-C60DDB4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D68F-E8F7-4278-9A61-F4E9CB56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70C39-1F36-48D8-BA5D-AA6EA421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03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5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Enlaces </a:t>
            </a:r>
            <a:r>
              <a:rPr lang="en-US" dirty="0" err="1" smtClean="0"/>
              <a:t>útiles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examples.integratedreporting.org/home</a:t>
            </a:r>
            <a:endParaRPr lang="en-US" sz="3200" dirty="0" smtClean="0"/>
          </a:p>
          <a:p>
            <a:pPr algn="just"/>
            <a:endParaRPr lang="en-US" sz="3200" dirty="0"/>
          </a:p>
          <a:p>
            <a:pPr algn="just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www.iracademicdatabase.org/repository.php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28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CO" dirty="0"/>
          </a:p>
          <a:p>
            <a:pPr algn="ctr">
              <a:buNone/>
            </a:pPr>
            <a:endParaRPr lang="es-CO" dirty="0"/>
          </a:p>
          <a:p>
            <a:pPr algn="ctr">
              <a:buNone/>
            </a:pPr>
            <a:r>
              <a:rPr lang="es-CO" sz="5400" dirty="0"/>
              <a:t>GRACIAS</a:t>
            </a:r>
          </a:p>
        </p:txBody>
      </p:sp>
      <p:pic>
        <p:nvPicPr>
          <p:cNvPr id="56323" name="Picture 3" descr="C:\Users\MariaAngelica\AppData\Local\Microsoft\Windows\INetCache\IE\ACCE3N3D\MC900053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3" y="4077072"/>
            <a:ext cx="1950637" cy="2193182"/>
          </a:xfrm>
          <a:prstGeom prst="rect">
            <a:avLst/>
          </a:prstGeom>
          <a:noFill/>
        </p:spPr>
      </p:pic>
      <p:pic>
        <p:nvPicPr>
          <p:cNvPr id="56324" name="Picture 4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1844825"/>
            <a:ext cx="1565453" cy="1154887"/>
          </a:xfrm>
          <a:prstGeom prst="rect">
            <a:avLst/>
          </a:prstGeom>
          <a:noFill/>
        </p:spPr>
      </p:pic>
      <p:pic>
        <p:nvPicPr>
          <p:cNvPr id="56327" name="Picture 7" descr="C:\Users\MariaAngelica\AppData\Local\Microsoft\Windows\INetCache\IE\1HWZLQMY\MC90035033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7" y="2132856"/>
            <a:ext cx="1783533" cy="1768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39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RESPONSABILIDAD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CO" dirty="0"/>
              <a:t>  </a:t>
            </a:r>
          </a:p>
          <a:p>
            <a:pPr algn="just">
              <a:buNone/>
            </a:pPr>
            <a:r>
              <a:rPr lang="es-CO" sz="3600" dirty="0"/>
              <a:t>  La palabra “responsabilidad” indica la acción de responder por los resultados de las propias decisiones y acciones; la palabra “social” recuerda que esas decisiones y acciones afectan a otros</a:t>
            </a:r>
          </a:p>
        </p:txBody>
      </p:sp>
    </p:spTree>
    <p:extLst>
      <p:ext uri="{BB962C8B-B14F-4D97-AF65-F5344CB8AC3E}">
        <p14:creationId xmlns:p14="http://schemas.microsoft.com/office/powerpoint/2010/main" val="199298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764" y="533736"/>
            <a:ext cx="8950036" cy="1038002"/>
          </a:xfrm>
        </p:spPr>
        <p:txBody>
          <a:bodyPr/>
          <a:lstStyle/>
          <a:p>
            <a:r>
              <a:rPr lang="es-CO" dirty="0"/>
              <a:t>Pacto Global-UN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4510" y="1052737"/>
            <a:ext cx="8742218" cy="496855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O" sz="2400" dirty="0"/>
              <a:t>    </a:t>
            </a:r>
          </a:p>
          <a:p>
            <a:pPr marL="0" indent="0" algn="just">
              <a:buNone/>
            </a:pPr>
            <a:r>
              <a:rPr lang="es-CO" sz="2300" dirty="0"/>
              <a:t>No es un sistema regulatorio, sino un espacio para que las empresas y otros sectores sociales traten de resolver sus diferencias mediante </a:t>
            </a:r>
            <a:r>
              <a:rPr lang="es-CO" sz="2300" dirty="0">
                <a:solidFill>
                  <a:schemeClr val="accent5"/>
                </a:solidFill>
              </a:rPr>
              <a:t>acciones voluntarias.</a:t>
            </a:r>
          </a:p>
          <a:p>
            <a:pPr marL="0" indent="0" algn="just">
              <a:buNone/>
            </a:pPr>
            <a:endParaRPr lang="es-CO" sz="2300" dirty="0"/>
          </a:p>
          <a:p>
            <a:pPr marL="0" indent="0" algn="just">
              <a:buNone/>
            </a:pPr>
            <a:r>
              <a:rPr lang="es-CO" sz="2300" dirty="0"/>
              <a:t>   Ante una sociedad, donde los derechos de las mayorías no se evidencian, se pide a las empresas un </a:t>
            </a:r>
            <a:r>
              <a:rPr lang="es-CO" sz="2300" dirty="0">
                <a:solidFill>
                  <a:schemeClr val="accent5"/>
                </a:solidFill>
              </a:rPr>
              <a:t>compromiso decidido y transparente con los derechos humanos</a:t>
            </a:r>
            <a:r>
              <a:rPr lang="es-CO" sz="2300" dirty="0"/>
              <a:t>; frente a la creciente inequidad se busca que las empresas hagan efectiva la </a:t>
            </a:r>
            <a:r>
              <a:rPr lang="es-CO" sz="2300" dirty="0">
                <a:solidFill>
                  <a:schemeClr val="accent5"/>
                </a:solidFill>
              </a:rPr>
              <a:t>inclusión social; </a:t>
            </a:r>
            <a:r>
              <a:rPr lang="es-CO" sz="2300" dirty="0"/>
              <a:t>frente a la degradación del ambiente se buscan </a:t>
            </a:r>
            <a:r>
              <a:rPr lang="es-CO" sz="2300" dirty="0">
                <a:solidFill>
                  <a:schemeClr val="accent5"/>
                </a:solidFill>
              </a:rPr>
              <a:t>compromisos de sostenibilidad</a:t>
            </a:r>
          </a:p>
          <a:p>
            <a:pPr marL="0" indent="0" algn="just">
              <a:buNone/>
            </a:pPr>
            <a:endParaRPr lang="es-CO" sz="2300" u="sng" dirty="0"/>
          </a:p>
          <a:p>
            <a:pPr marL="0" indent="0" algn="just">
              <a:buNone/>
            </a:pPr>
            <a:r>
              <a:rPr lang="es-ES" sz="2300" dirty="0"/>
              <a:t>Los firmantes del UNGC deben publicar una </a:t>
            </a:r>
            <a:r>
              <a:rPr lang="es-ES" sz="2300" dirty="0">
                <a:solidFill>
                  <a:schemeClr val="accent5"/>
                </a:solidFill>
              </a:rPr>
              <a:t>Comunicación anual sobre el progreso (COP), </a:t>
            </a:r>
            <a:r>
              <a:rPr lang="es-ES" sz="2300" dirty="0"/>
              <a:t>una divulgación pública a los interesados sobre los avances en la implementación de los diez principios.</a:t>
            </a:r>
            <a:endParaRPr lang="es-CO" sz="2300" dirty="0"/>
          </a:p>
        </p:txBody>
      </p:sp>
    </p:spTree>
    <p:extLst>
      <p:ext uri="{BB962C8B-B14F-4D97-AF65-F5344CB8AC3E}">
        <p14:creationId xmlns:p14="http://schemas.microsoft.com/office/powerpoint/2010/main" val="114743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ISO 26000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 algn="just"/>
            <a:r>
              <a:rPr lang="es-CO" sz="2400" dirty="0"/>
              <a:t>Desde el inicio se buscó consolidar una guía que no tuviera pretensiones de ser certificable, sino que se constituyera en un </a:t>
            </a:r>
            <a:r>
              <a:rPr lang="es-CO" sz="2400" dirty="0">
                <a:solidFill>
                  <a:schemeClr val="accent5"/>
                </a:solidFill>
              </a:rPr>
              <a:t>esquema de orientaciones para la implementación transversal de la RS en toda la organización</a:t>
            </a:r>
            <a:r>
              <a:rPr lang="es-CO" sz="2400" dirty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La norma busca presentar unos elementos conceptuales e instrumentales sobre RS y </a:t>
            </a:r>
            <a:r>
              <a:rPr lang="es-CO" sz="2400" dirty="0">
                <a:solidFill>
                  <a:schemeClr val="accent5"/>
                </a:solidFill>
              </a:rPr>
              <a:t>recomienda criterios, temas centrales y dinámicas </a:t>
            </a:r>
            <a:r>
              <a:rPr lang="es-CO" sz="2400" dirty="0"/>
              <a:t>para construir un diálogo con los partícipes desde una perspectiva de </a:t>
            </a:r>
            <a:r>
              <a:rPr lang="es-CO" sz="2400" i="1" dirty="0" err="1"/>
              <a:t>stakeholders</a:t>
            </a:r>
            <a:r>
              <a:rPr lang="es-CO" sz="2400" i="1" dirty="0"/>
              <a:t> </a:t>
            </a:r>
            <a:r>
              <a:rPr lang="es-CO" sz="2400" i="1" dirty="0" err="1"/>
              <a:t>management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471900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3223</Words>
  <Application>Microsoft Office PowerPoint</Application>
  <PresentationFormat>Panorámica</PresentationFormat>
  <Paragraphs>213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Trebuchet MS</vt:lpstr>
      <vt:lpstr>Wingdings 3</vt:lpstr>
      <vt:lpstr>Facet</vt:lpstr>
      <vt:lpstr>Panorama de los reportes de sostenibilidad y los reportes integrados  GRI-IIRC</vt:lpstr>
      <vt:lpstr>Presentación de PowerPoint</vt:lpstr>
      <vt:lpstr>CARROTS AND STICKS (MAYO, 2016) GLOBAL TRENDS IN SUSTAINABILITY REPORTING REGULATION AND POLICY</vt:lpstr>
      <vt:lpstr>Presentación de PowerPoint</vt:lpstr>
      <vt:lpstr>Presentación de PowerPoint</vt:lpstr>
      <vt:lpstr>Presentación de PowerPoint</vt:lpstr>
      <vt:lpstr>RESPONSABILIDAD SOCIAL</vt:lpstr>
      <vt:lpstr>Pacto Global-UN</vt:lpstr>
      <vt:lpstr>ISO 26000</vt:lpstr>
      <vt:lpstr>Presentación de PowerPoint</vt:lpstr>
      <vt:lpstr>Presentación de PowerPoint</vt:lpstr>
      <vt:lpstr>Un reporte de sostenibilidad (o de desarrollo sostenible) tiene como objetivo la rendición de cuentas de la organización sobre el desempeño, en términos de la triple línea de resultados </vt:lpstr>
      <vt:lpstr>BENEFICIOS PROMOVIDOS</vt:lpstr>
      <vt:lpstr>Reportes de sostenibilidad GRI</vt:lpstr>
      <vt:lpstr>La elaboración de memorias de sostenibilidad ayuda a las organizaciones a:</vt:lpstr>
      <vt:lpstr>La guía facilita la preparación de cualquier documento en el que se debe transmitir ese tipo de información</vt:lpstr>
      <vt:lpstr>La opción Esencial y la opción Exhaustiva</vt:lpstr>
      <vt:lpstr>Presentación de PowerPoint</vt:lpstr>
      <vt:lpstr>Presentación de PowerPoint</vt:lpstr>
      <vt:lpstr>Presentación de PowerPoint</vt:lpstr>
      <vt:lpstr>Principios para determinar el contenido</vt:lpstr>
      <vt:lpstr>Principios para la determinación de la calidad de las memorias</vt:lpstr>
      <vt:lpstr>CONTENIDOS BÁSICOS ESPECÍFICOS</vt:lpstr>
      <vt:lpstr>Presentación de PowerPoint</vt:lpstr>
      <vt:lpstr>Información sobre el enfoque de gestión</vt:lpstr>
      <vt:lpstr>Indicadores </vt:lpstr>
      <vt:lpstr>CATEGORÍA ECONOMÍA</vt:lpstr>
      <vt:lpstr>CATEGORÍA MEDIO AMBIENTE</vt:lpstr>
      <vt:lpstr>DESEMPEÑO SOCIAL</vt:lpstr>
      <vt:lpstr>Presentación de PowerPoint</vt:lpstr>
      <vt:lpstr>Presentación de PowerPoint</vt:lpstr>
      <vt:lpstr>ESTÁNDARES GRI-GSSB Global Sustainability Standards Board</vt:lpstr>
      <vt:lpstr>Presentación de PowerPoint</vt:lpstr>
      <vt:lpstr>36 ESTÁNDARES AGRUPADOS EN BLOQUES</vt:lpstr>
      <vt:lpstr>Presentación de PowerPoint</vt:lpstr>
      <vt:lpstr>MAPPING G4 TO THE GRI STANDARDS - COMPLETE (EXCEL) </vt:lpstr>
      <vt:lpstr>Opciones para utilizar y hacer referencia a los estándares de GRI:</vt:lpstr>
      <vt:lpstr>Presentación de PowerPoint</vt:lpstr>
      <vt:lpstr>REPORTES INTEGRADOS-IIRC</vt:lpstr>
      <vt:lpstr>OBJETIVO</vt:lpstr>
      <vt:lpstr>Se enfoca en la habilidad de la organización para crear valor en el corto, medio y largo plazo. Al hacerlo:   </vt:lpstr>
      <vt:lpstr>El pensamiento integrado toma en cuenta la conectividad e interdependencia entre el rango de factores en una organización que afectan su habilidad de crear valor en el tiempo, incluyendo: </vt:lpstr>
      <vt:lpstr>Presentación de PowerPoint</vt:lpstr>
      <vt:lpstr>DIRECTRICES</vt:lpstr>
      <vt:lpstr>CONTENIDOS</vt:lpstr>
      <vt:lpstr>CONTENIDOS</vt:lpstr>
      <vt:lpstr>Presentación de PowerPoint</vt:lpstr>
      <vt:lpstr>Presentación de PowerPoint</vt:lpstr>
      <vt:lpstr>Creación  de valor para la organización y para otros </vt:lpstr>
      <vt:lpstr>Presentación de PowerPoint</vt:lpstr>
      <vt:lpstr>Presentación de PowerPoint</vt:lpstr>
      <vt:lpstr>Presentación de PowerPoint</vt:lpstr>
      <vt:lpstr>Los resultados son las consecuencias internas y externas (positivas y negativas) de los capitales, como resultado de las actividades de negocio y salidas de una organización. </vt:lpstr>
      <vt:lpstr>Presentación de PowerPoint</vt:lpstr>
      <vt:lpstr>El proceso de determinación de la materialidad   </vt:lpstr>
      <vt:lpstr>RESULTADOS</vt:lpstr>
      <vt:lpstr>Presentación de PowerPoint</vt:lpstr>
      <vt:lpstr>RELACIÓN ENTRE LAS MEMORIAS INTEGRADAS Y LAS MEMORIAS DE SOSTENIBILIDAD</vt:lpstr>
      <vt:lpstr>Las memorias integradas permiten a las organizaciones comunicar de forma resumida su estrategia, forma de gobierno, desempeño y expectativas de creación de valor.</vt:lpstr>
      <vt:lpstr>Presentación de PowerPoint</vt:lpstr>
      <vt:lpstr>Enlaces útiles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de los reportes de sostenibilidad y los reportes integrados  GRI-IRC</dc:title>
  <dc:creator>Maria Angelica Farfan Lievano</dc:creator>
  <cp:lastModifiedBy>Hernando Bermudez Gomez</cp:lastModifiedBy>
  <cp:revision>45</cp:revision>
  <dcterms:created xsi:type="dcterms:W3CDTF">2017-08-14T03:03:30Z</dcterms:created>
  <dcterms:modified xsi:type="dcterms:W3CDTF">2018-09-16T22:53:14Z</dcterms:modified>
</cp:coreProperties>
</file>