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3" r:id="rId1"/>
  </p:sldMasterIdLst>
  <p:notesMasterIdLst>
    <p:notesMasterId r:id="rId68"/>
  </p:notesMasterIdLst>
  <p:handoutMasterIdLst>
    <p:handoutMasterId r:id="rId69"/>
  </p:handoutMasterIdLst>
  <p:sldIdLst>
    <p:sldId id="334" r:id="rId2"/>
    <p:sldId id="395" r:id="rId3"/>
    <p:sldId id="398" r:id="rId4"/>
    <p:sldId id="376" r:id="rId5"/>
    <p:sldId id="377" r:id="rId6"/>
    <p:sldId id="378" r:id="rId7"/>
    <p:sldId id="379" r:id="rId8"/>
    <p:sldId id="399" r:id="rId9"/>
    <p:sldId id="460" r:id="rId10"/>
    <p:sldId id="461" r:id="rId11"/>
    <p:sldId id="400" r:id="rId12"/>
    <p:sldId id="401" r:id="rId13"/>
    <p:sldId id="394" r:id="rId14"/>
    <p:sldId id="397" r:id="rId15"/>
    <p:sldId id="402" r:id="rId16"/>
    <p:sldId id="404" r:id="rId17"/>
    <p:sldId id="405" r:id="rId18"/>
    <p:sldId id="406" r:id="rId19"/>
    <p:sldId id="462" r:id="rId20"/>
    <p:sldId id="463" r:id="rId21"/>
    <p:sldId id="408" r:id="rId22"/>
    <p:sldId id="409" r:id="rId23"/>
    <p:sldId id="410" r:id="rId24"/>
    <p:sldId id="411" r:id="rId25"/>
    <p:sldId id="412" r:id="rId26"/>
    <p:sldId id="413" r:id="rId27"/>
    <p:sldId id="414" r:id="rId28"/>
    <p:sldId id="416" r:id="rId29"/>
    <p:sldId id="415" r:id="rId30"/>
    <p:sldId id="437" r:id="rId31"/>
    <p:sldId id="418" r:id="rId32"/>
    <p:sldId id="419" r:id="rId33"/>
    <p:sldId id="421" r:id="rId34"/>
    <p:sldId id="422" r:id="rId35"/>
    <p:sldId id="423" r:id="rId36"/>
    <p:sldId id="424" r:id="rId37"/>
    <p:sldId id="425" r:id="rId38"/>
    <p:sldId id="426" r:id="rId39"/>
    <p:sldId id="427" r:id="rId40"/>
    <p:sldId id="428" r:id="rId41"/>
    <p:sldId id="430" r:id="rId42"/>
    <p:sldId id="431" r:id="rId43"/>
    <p:sldId id="432" r:id="rId44"/>
    <p:sldId id="434" r:id="rId45"/>
    <p:sldId id="435" r:id="rId46"/>
    <p:sldId id="436" r:id="rId47"/>
    <p:sldId id="438" r:id="rId48"/>
    <p:sldId id="440" r:id="rId49"/>
    <p:sldId id="441" r:id="rId50"/>
    <p:sldId id="442" r:id="rId51"/>
    <p:sldId id="443" r:id="rId52"/>
    <p:sldId id="444" r:id="rId53"/>
    <p:sldId id="453" r:id="rId54"/>
    <p:sldId id="447" r:id="rId55"/>
    <p:sldId id="448" r:id="rId56"/>
    <p:sldId id="449" r:id="rId57"/>
    <p:sldId id="450" r:id="rId58"/>
    <p:sldId id="451" r:id="rId59"/>
    <p:sldId id="454" r:id="rId60"/>
    <p:sldId id="452" r:id="rId61"/>
    <p:sldId id="455" r:id="rId62"/>
    <p:sldId id="456" r:id="rId63"/>
    <p:sldId id="457" r:id="rId64"/>
    <p:sldId id="458" r:id="rId65"/>
    <p:sldId id="459" r:id="rId66"/>
    <p:sldId id="393" r:id="rId67"/>
  </p:sldIdLst>
  <p:sldSz cx="9144000" cy="6858000" type="screen4x3"/>
  <p:notesSz cx="6858000" cy="9144000"/>
  <p:defaultTextStyle>
    <a:defPPr>
      <a:defRPr lang="es-E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27" autoAdjust="0"/>
  </p:normalViewPr>
  <p:slideViewPr>
    <p:cSldViewPr>
      <p:cViewPr>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220" y="-3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5FB2B5-8414-4BFA-8458-3596B291592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CO"/>
        </a:p>
      </dgm:t>
    </dgm:pt>
    <dgm:pt modelId="{1B5F7E99-614D-47D1-9A7B-DB8542F8EC5F}">
      <dgm:prSet phldrT="[Texto]"/>
      <dgm:spPr>
        <a:solidFill>
          <a:srgbClr val="FFC000"/>
        </a:solidFill>
        <a:ln>
          <a:solidFill>
            <a:schemeClr val="tx1">
              <a:lumMod val="95000"/>
              <a:lumOff val="5000"/>
            </a:schemeClr>
          </a:solidFill>
        </a:ln>
      </dgm:spPr>
      <dgm:t>
        <a:bodyPr/>
        <a:lstStyle/>
        <a:p>
          <a:r>
            <a:rPr lang="es-CO" b="1" dirty="0" smtClean="0">
              <a:solidFill>
                <a:schemeClr val="tx1">
                  <a:lumMod val="75000"/>
                  <a:lumOff val="25000"/>
                </a:schemeClr>
              </a:solidFill>
            </a:rPr>
            <a:t>Fase A</a:t>
          </a:r>
          <a:endParaRPr lang="es-CO" b="1" dirty="0">
            <a:solidFill>
              <a:schemeClr val="tx1">
                <a:lumMod val="75000"/>
                <a:lumOff val="25000"/>
              </a:schemeClr>
            </a:solidFill>
          </a:endParaRPr>
        </a:p>
      </dgm:t>
    </dgm:pt>
    <dgm:pt modelId="{AB5C043E-4E2D-433F-97FD-62F99E186C08}" type="parTrans" cxnId="{30C88D65-DC77-4CB5-ACA8-0691AD7F9875}">
      <dgm:prSet/>
      <dgm:spPr/>
      <dgm:t>
        <a:bodyPr/>
        <a:lstStyle/>
        <a:p>
          <a:endParaRPr lang="es-CO" b="1">
            <a:solidFill>
              <a:schemeClr val="tx1">
                <a:lumMod val="75000"/>
                <a:lumOff val="25000"/>
              </a:schemeClr>
            </a:solidFill>
          </a:endParaRPr>
        </a:p>
      </dgm:t>
    </dgm:pt>
    <dgm:pt modelId="{49150509-880A-40D1-AFE3-D8E90B971098}" type="sibTrans" cxnId="{30C88D65-DC77-4CB5-ACA8-0691AD7F9875}">
      <dgm:prSet/>
      <dgm:spPr/>
      <dgm:t>
        <a:bodyPr/>
        <a:lstStyle/>
        <a:p>
          <a:endParaRPr lang="es-CO" b="1">
            <a:solidFill>
              <a:schemeClr val="tx1">
                <a:lumMod val="75000"/>
                <a:lumOff val="25000"/>
              </a:schemeClr>
            </a:solidFill>
          </a:endParaRPr>
        </a:p>
      </dgm:t>
    </dgm:pt>
    <dgm:pt modelId="{4A6D224F-0479-4716-B605-02B6BECFAC66}">
      <dgm:prSet phldrT="[Texto]"/>
      <dgm:spPr/>
      <dgm:t>
        <a:bodyPr/>
        <a:lstStyle/>
        <a:p>
          <a:r>
            <a:rPr lang="es-CO" b="1" dirty="0" smtClean="0">
              <a:solidFill>
                <a:schemeClr val="tx1">
                  <a:lumMod val="75000"/>
                  <a:lumOff val="25000"/>
                </a:schemeClr>
              </a:solidFill>
            </a:rPr>
            <a:t>Objetivos</a:t>
          </a:r>
          <a:endParaRPr lang="es-CO" b="1" dirty="0">
            <a:solidFill>
              <a:schemeClr val="tx1">
                <a:lumMod val="75000"/>
                <a:lumOff val="25000"/>
              </a:schemeClr>
            </a:solidFill>
          </a:endParaRPr>
        </a:p>
      </dgm:t>
    </dgm:pt>
    <dgm:pt modelId="{E7EA3205-46E1-4AD0-BDF6-FBC5EFFC6930}" type="parTrans" cxnId="{0AA3BCE2-DE73-4391-9DD4-CA54064335F2}">
      <dgm:prSet/>
      <dgm:spPr/>
      <dgm:t>
        <a:bodyPr/>
        <a:lstStyle/>
        <a:p>
          <a:endParaRPr lang="es-CO" b="1">
            <a:solidFill>
              <a:schemeClr val="tx1">
                <a:lumMod val="75000"/>
                <a:lumOff val="25000"/>
              </a:schemeClr>
            </a:solidFill>
          </a:endParaRPr>
        </a:p>
      </dgm:t>
    </dgm:pt>
    <dgm:pt modelId="{6C5CC005-3AE6-48B8-8281-1AB653E7D7E3}" type="sibTrans" cxnId="{0AA3BCE2-DE73-4391-9DD4-CA54064335F2}">
      <dgm:prSet/>
      <dgm:spPr/>
      <dgm:t>
        <a:bodyPr/>
        <a:lstStyle/>
        <a:p>
          <a:endParaRPr lang="es-CO" b="1">
            <a:solidFill>
              <a:schemeClr val="tx1">
                <a:lumMod val="75000"/>
                <a:lumOff val="25000"/>
              </a:schemeClr>
            </a:solidFill>
          </a:endParaRPr>
        </a:p>
      </dgm:t>
    </dgm:pt>
    <dgm:pt modelId="{FBB896E1-49E6-41A7-9392-88EB2211FCA6}">
      <dgm:prSet phldrT="[Texto]"/>
      <dgm:spPr/>
      <dgm:t>
        <a:bodyPr/>
        <a:lstStyle/>
        <a:p>
          <a:r>
            <a:rPr lang="es-CO" b="1" dirty="0" smtClean="0">
              <a:solidFill>
                <a:schemeClr val="tx1">
                  <a:lumMod val="75000"/>
                  <a:lumOff val="25000"/>
                </a:schemeClr>
              </a:solidFill>
            </a:rPr>
            <a:t>Características cualitativas</a:t>
          </a:r>
          <a:endParaRPr lang="es-CO" b="1" dirty="0">
            <a:solidFill>
              <a:schemeClr val="tx1">
                <a:lumMod val="75000"/>
                <a:lumOff val="25000"/>
              </a:schemeClr>
            </a:solidFill>
          </a:endParaRPr>
        </a:p>
      </dgm:t>
    </dgm:pt>
    <dgm:pt modelId="{2F5AB17E-2314-4C22-B328-3CAE49914927}" type="parTrans" cxnId="{573EDC46-7CBB-4D50-9EEC-E50389BDF9FD}">
      <dgm:prSet/>
      <dgm:spPr/>
      <dgm:t>
        <a:bodyPr/>
        <a:lstStyle/>
        <a:p>
          <a:endParaRPr lang="es-CO" b="1">
            <a:solidFill>
              <a:schemeClr val="tx1">
                <a:lumMod val="75000"/>
                <a:lumOff val="25000"/>
              </a:schemeClr>
            </a:solidFill>
          </a:endParaRPr>
        </a:p>
      </dgm:t>
    </dgm:pt>
    <dgm:pt modelId="{4CD5D106-F5F1-482D-BEC4-DAFE4B05E067}" type="sibTrans" cxnId="{573EDC46-7CBB-4D50-9EEC-E50389BDF9FD}">
      <dgm:prSet/>
      <dgm:spPr/>
      <dgm:t>
        <a:bodyPr/>
        <a:lstStyle/>
        <a:p>
          <a:endParaRPr lang="es-CO" b="1">
            <a:solidFill>
              <a:schemeClr val="tx1">
                <a:lumMod val="75000"/>
                <a:lumOff val="25000"/>
              </a:schemeClr>
            </a:solidFill>
          </a:endParaRPr>
        </a:p>
      </dgm:t>
    </dgm:pt>
    <dgm:pt modelId="{FF061CC3-F755-4A73-B7A7-845DD24CA463}">
      <dgm:prSet phldrT="[Texto]"/>
      <dgm:spPr>
        <a:solidFill>
          <a:srgbClr val="FFC000"/>
        </a:solidFill>
        <a:ln>
          <a:solidFill>
            <a:schemeClr val="tx1">
              <a:lumMod val="95000"/>
              <a:lumOff val="5000"/>
            </a:schemeClr>
          </a:solidFill>
        </a:ln>
      </dgm:spPr>
      <dgm:t>
        <a:bodyPr/>
        <a:lstStyle/>
        <a:p>
          <a:r>
            <a:rPr lang="es-CO" b="1" dirty="0" smtClean="0">
              <a:solidFill>
                <a:schemeClr val="tx1">
                  <a:lumMod val="75000"/>
                  <a:lumOff val="25000"/>
                </a:schemeClr>
              </a:solidFill>
            </a:rPr>
            <a:t>Fase B</a:t>
          </a:r>
          <a:endParaRPr lang="es-CO" b="1" dirty="0">
            <a:solidFill>
              <a:schemeClr val="tx1">
                <a:lumMod val="75000"/>
                <a:lumOff val="25000"/>
              </a:schemeClr>
            </a:solidFill>
          </a:endParaRPr>
        </a:p>
      </dgm:t>
    </dgm:pt>
    <dgm:pt modelId="{D025C8A5-4BD4-4750-9488-DEED5EF90C7A}" type="parTrans" cxnId="{6CB272A3-953E-4B4B-A3D8-64DB549B983D}">
      <dgm:prSet/>
      <dgm:spPr/>
      <dgm:t>
        <a:bodyPr/>
        <a:lstStyle/>
        <a:p>
          <a:endParaRPr lang="es-CO" b="1">
            <a:solidFill>
              <a:schemeClr val="tx1">
                <a:lumMod val="75000"/>
                <a:lumOff val="25000"/>
              </a:schemeClr>
            </a:solidFill>
          </a:endParaRPr>
        </a:p>
      </dgm:t>
    </dgm:pt>
    <dgm:pt modelId="{43106087-D968-4F7B-8F4F-3DB50C697184}" type="sibTrans" cxnId="{6CB272A3-953E-4B4B-A3D8-64DB549B983D}">
      <dgm:prSet/>
      <dgm:spPr/>
      <dgm:t>
        <a:bodyPr/>
        <a:lstStyle/>
        <a:p>
          <a:endParaRPr lang="es-CO" b="1">
            <a:solidFill>
              <a:schemeClr val="tx1">
                <a:lumMod val="75000"/>
                <a:lumOff val="25000"/>
              </a:schemeClr>
            </a:solidFill>
          </a:endParaRPr>
        </a:p>
      </dgm:t>
    </dgm:pt>
    <dgm:pt modelId="{01D8C172-06D2-45C7-BF18-B7CE61B20FF5}">
      <dgm:prSet phldrT="[Texto]"/>
      <dgm:spPr/>
      <dgm:t>
        <a:bodyPr/>
        <a:lstStyle/>
        <a:p>
          <a:r>
            <a:rPr lang="es-CO" b="1" dirty="0" smtClean="0">
              <a:solidFill>
                <a:schemeClr val="tx1">
                  <a:lumMod val="75000"/>
                  <a:lumOff val="25000"/>
                </a:schemeClr>
              </a:solidFill>
            </a:rPr>
            <a:t>Elementos </a:t>
          </a:r>
          <a:endParaRPr lang="es-CO" b="1" dirty="0">
            <a:solidFill>
              <a:schemeClr val="tx1">
                <a:lumMod val="75000"/>
                <a:lumOff val="25000"/>
              </a:schemeClr>
            </a:solidFill>
          </a:endParaRPr>
        </a:p>
      </dgm:t>
    </dgm:pt>
    <dgm:pt modelId="{B6F7489B-C21A-41FE-B770-2BDDCEB117B2}" type="parTrans" cxnId="{7DBF960A-9EFC-4E9F-A7D9-6986F5E5A433}">
      <dgm:prSet/>
      <dgm:spPr/>
      <dgm:t>
        <a:bodyPr/>
        <a:lstStyle/>
        <a:p>
          <a:endParaRPr lang="es-CO" b="1">
            <a:solidFill>
              <a:schemeClr val="tx1">
                <a:lumMod val="75000"/>
                <a:lumOff val="25000"/>
              </a:schemeClr>
            </a:solidFill>
          </a:endParaRPr>
        </a:p>
      </dgm:t>
    </dgm:pt>
    <dgm:pt modelId="{74E7C168-9CBE-4949-ADE4-8DF08BA19E12}" type="sibTrans" cxnId="{7DBF960A-9EFC-4E9F-A7D9-6986F5E5A433}">
      <dgm:prSet/>
      <dgm:spPr/>
      <dgm:t>
        <a:bodyPr/>
        <a:lstStyle/>
        <a:p>
          <a:endParaRPr lang="es-CO" b="1">
            <a:solidFill>
              <a:schemeClr val="tx1">
                <a:lumMod val="75000"/>
                <a:lumOff val="25000"/>
              </a:schemeClr>
            </a:solidFill>
          </a:endParaRPr>
        </a:p>
      </dgm:t>
    </dgm:pt>
    <dgm:pt modelId="{CE07F02A-EAA7-4066-8B2A-880CA2F1BDE4}">
      <dgm:prSet phldrT="[Texto]"/>
      <dgm:spPr/>
      <dgm:t>
        <a:bodyPr/>
        <a:lstStyle/>
        <a:p>
          <a:r>
            <a:rPr lang="es-CO" b="1" dirty="0" smtClean="0">
              <a:solidFill>
                <a:schemeClr val="tx1">
                  <a:lumMod val="75000"/>
                  <a:lumOff val="25000"/>
                </a:schemeClr>
              </a:solidFill>
            </a:rPr>
            <a:t>Reconocimiento</a:t>
          </a:r>
          <a:endParaRPr lang="es-CO" b="1" dirty="0">
            <a:solidFill>
              <a:schemeClr val="tx1">
                <a:lumMod val="75000"/>
                <a:lumOff val="25000"/>
              </a:schemeClr>
            </a:solidFill>
          </a:endParaRPr>
        </a:p>
      </dgm:t>
    </dgm:pt>
    <dgm:pt modelId="{9649BA98-C1C5-45AE-B541-B89CB92CE7AA}" type="parTrans" cxnId="{F3492F4A-B069-4A1E-A8D0-507B7DA730EF}">
      <dgm:prSet/>
      <dgm:spPr/>
      <dgm:t>
        <a:bodyPr/>
        <a:lstStyle/>
        <a:p>
          <a:endParaRPr lang="es-CO" b="1">
            <a:solidFill>
              <a:schemeClr val="tx1">
                <a:lumMod val="75000"/>
                <a:lumOff val="25000"/>
              </a:schemeClr>
            </a:solidFill>
          </a:endParaRPr>
        </a:p>
      </dgm:t>
    </dgm:pt>
    <dgm:pt modelId="{7654A935-71B9-48F3-A291-513AC66D4826}" type="sibTrans" cxnId="{F3492F4A-B069-4A1E-A8D0-507B7DA730EF}">
      <dgm:prSet/>
      <dgm:spPr/>
      <dgm:t>
        <a:bodyPr/>
        <a:lstStyle/>
        <a:p>
          <a:endParaRPr lang="es-CO" b="1">
            <a:solidFill>
              <a:schemeClr val="tx1">
                <a:lumMod val="75000"/>
                <a:lumOff val="25000"/>
              </a:schemeClr>
            </a:solidFill>
          </a:endParaRPr>
        </a:p>
      </dgm:t>
    </dgm:pt>
    <dgm:pt modelId="{F1478AD7-EBE3-40CD-AA83-8EA1BD8A6D5A}">
      <dgm:prSet phldrT="[Texto]"/>
      <dgm:spPr>
        <a:solidFill>
          <a:srgbClr val="FFC000"/>
        </a:solidFill>
        <a:ln>
          <a:solidFill>
            <a:schemeClr val="tx1">
              <a:lumMod val="95000"/>
              <a:lumOff val="5000"/>
            </a:schemeClr>
          </a:solidFill>
        </a:ln>
      </dgm:spPr>
      <dgm:t>
        <a:bodyPr/>
        <a:lstStyle/>
        <a:p>
          <a:r>
            <a:rPr lang="es-CO" b="1" dirty="0" smtClean="0">
              <a:solidFill>
                <a:schemeClr val="tx1">
                  <a:lumMod val="75000"/>
                  <a:lumOff val="25000"/>
                </a:schemeClr>
              </a:solidFill>
            </a:rPr>
            <a:t>Fase D</a:t>
          </a:r>
          <a:endParaRPr lang="es-CO" b="1" dirty="0">
            <a:solidFill>
              <a:schemeClr val="tx1">
                <a:lumMod val="75000"/>
                <a:lumOff val="25000"/>
              </a:schemeClr>
            </a:solidFill>
          </a:endParaRPr>
        </a:p>
      </dgm:t>
    </dgm:pt>
    <dgm:pt modelId="{99063294-4B4C-4720-870B-8EE0E86A8900}" type="parTrans" cxnId="{BBCB34DF-36D4-4D16-A02D-836E6E8D59A3}">
      <dgm:prSet/>
      <dgm:spPr/>
      <dgm:t>
        <a:bodyPr/>
        <a:lstStyle/>
        <a:p>
          <a:endParaRPr lang="es-CO" b="1">
            <a:solidFill>
              <a:schemeClr val="tx1">
                <a:lumMod val="75000"/>
                <a:lumOff val="25000"/>
              </a:schemeClr>
            </a:solidFill>
          </a:endParaRPr>
        </a:p>
      </dgm:t>
    </dgm:pt>
    <dgm:pt modelId="{64FB25FE-AC5A-4E89-81B1-43834D426EB0}" type="sibTrans" cxnId="{BBCB34DF-36D4-4D16-A02D-836E6E8D59A3}">
      <dgm:prSet/>
      <dgm:spPr/>
      <dgm:t>
        <a:bodyPr/>
        <a:lstStyle/>
        <a:p>
          <a:endParaRPr lang="es-CO" b="1">
            <a:solidFill>
              <a:schemeClr val="tx1">
                <a:lumMod val="75000"/>
                <a:lumOff val="25000"/>
              </a:schemeClr>
            </a:solidFill>
          </a:endParaRPr>
        </a:p>
      </dgm:t>
    </dgm:pt>
    <dgm:pt modelId="{82324A07-C586-4163-8591-D1A0BBD0EA51}">
      <dgm:prSet phldrT="[Texto]"/>
      <dgm:spPr/>
      <dgm:t>
        <a:bodyPr/>
        <a:lstStyle/>
        <a:p>
          <a:r>
            <a:rPr lang="es-CO" b="1" dirty="0" smtClean="0">
              <a:solidFill>
                <a:schemeClr val="tx1">
                  <a:lumMod val="75000"/>
                  <a:lumOff val="25000"/>
                </a:schemeClr>
              </a:solidFill>
            </a:rPr>
            <a:t>Entidad </a:t>
          </a:r>
          <a:r>
            <a:rPr lang="es-CO" b="1" dirty="0" err="1" smtClean="0">
              <a:solidFill>
                <a:schemeClr val="tx1">
                  <a:lumMod val="75000"/>
                  <a:lumOff val="25000"/>
                </a:schemeClr>
              </a:solidFill>
            </a:rPr>
            <a:t>Reportante</a:t>
          </a:r>
          <a:endParaRPr lang="es-CO" b="1" dirty="0">
            <a:solidFill>
              <a:schemeClr val="tx1">
                <a:lumMod val="75000"/>
                <a:lumOff val="25000"/>
              </a:schemeClr>
            </a:solidFill>
          </a:endParaRPr>
        </a:p>
      </dgm:t>
    </dgm:pt>
    <dgm:pt modelId="{214FA3E0-2209-4B9D-AA97-4452F8B5C4A4}" type="parTrans" cxnId="{6C1C3876-B71A-4783-AB02-7ACBB002198D}">
      <dgm:prSet/>
      <dgm:spPr/>
      <dgm:t>
        <a:bodyPr/>
        <a:lstStyle/>
        <a:p>
          <a:endParaRPr lang="es-CO" b="1">
            <a:solidFill>
              <a:schemeClr val="tx1">
                <a:lumMod val="75000"/>
                <a:lumOff val="25000"/>
              </a:schemeClr>
            </a:solidFill>
          </a:endParaRPr>
        </a:p>
      </dgm:t>
    </dgm:pt>
    <dgm:pt modelId="{CDDB4735-FA19-4D0E-B6CA-07DDC9000D21}" type="sibTrans" cxnId="{6C1C3876-B71A-4783-AB02-7ACBB002198D}">
      <dgm:prSet/>
      <dgm:spPr/>
      <dgm:t>
        <a:bodyPr/>
        <a:lstStyle/>
        <a:p>
          <a:endParaRPr lang="es-CO" b="1">
            <a:solidFill>
              <a:schemeClr val="tx1">
                <a:lumMod val="75000"/>
                <a:lumOff val="25000"/>
              </a:schemeClr>
            </a:solidFill>
          </a:endParaRPr>
        </a:p>
      </dgm:t>
    </dgm:pt>
    <dgm:pt modelId="{41E18C29-557F-480D-8521-6563D782ACB1}">
      <dgm:prSet/>
      <dgm:spPr>
        <a:solidFill>
          <a:srgbClr val="FFC000"/>
        </a:solidFill>
        <a:ln>
          <a:solidFill>
            <a:schemeClr val="tx1">
              <a:lumMod val="95000"/>
              <a:lumOff val="5000"/>
            </a:schemeClr>
          </a:solidFill>
        </a:ln>
      </dgm:spPr>
      <dgm:t>
        <a:bodyPr/>
        <a:lstStyle/>
        <a:p>
          <a:r>
            <a:rPr lang="es-CO" b="1" dirty="0" smtClean="0">
              <a:solidFill>
                <a:schemeClr val="tx1">
                  <a:lumMod val="75000"/>
                  <a:lumOff val="25000"/>
                </a:schemeClr>
              </a:solidFill>
            </a:rPr>
            <a:t>Fase C</a:t>
          </a:r>
          <a:endParaRPr lang="es-CO" b="1" dirty="0">
            <a:solidFill>
              <a:schemeClr val="tx1">
                <a:lumMod val="75000"/>
                <a:lumOff val="25000"/>
              </a:schemeClr>
            </a:solidFill>
          </a:endParaRPr>
        </a:p>
      </dgm:t>
    </dgm:pt>
    <dgm:pt modelId="{1DAFECA8-FC54-4A9C-AD40-077584C43317}" type="parTrans" cxnId="{88F38B05-D116-4326-8880-EE10FA49C87B}">
      <dgm:prSet/>
      <dgm:spPr/>
      <dgm:t>
        <a:bodyPr/>
        <a:lstStyle/>
        <a:p>
          <a:endParaRPr lang="es-CO" b="1">
            <a:solidFill>
              <a:schemeClr val="tx1">
                <a:lumMod val="75000"/>
                <a:lumOff val="25000"/>
              </a:schemeClr>
            </a:solidFill>
          </a:endParaRPr>
        </a:p>
      </dgm:t>
    </dgm:pt>
    <dgm:pt modelId="{4BB75C84-A2AF-4D95-BA6F-EC8CD22AC709}" type="sibTrans" cxnId="{88F38B05-D116-4326-8880-EE10FA49C87B}">
      <dgm:prSet/>
      <dgm:spPr/>
      <dgm:t>
        <a:bodyPr/>
        <a:lstStyle/>
        <a:p>
          <a:endParaRPr lang="es-CO" b="1">
            <a:solidFill>
              <a:schemeClr val="tx1">
                <a:lumMod val="75000"/>
                <a:lumOff val="25000"/>
              </a:schemeClr>
            </a:solidFill>
          </a:endParaRPr>
        </a:p>
      </dgm:t>
    </dgm:pt>
    <dgm:pt modelId="{4F5843F1-945B-4601-824D-ADA7AA60450B}">
      <dgm:prSet/>
      <dgm:spPr/>
      <dgm:t>
        <a:bodyPr/>
        <a:lstStyle/>
        <a:p>
          <a:r>
            <a:rPr lang="es-CO" b="1" dirty="0" smtClean="0">
              <a:solidFill>
                <a:schemeClr val="tx1">
                  <a:lumMod val="75000"/>
                  <a:lumOff val="25000"/>
                </a:schemeClr>
              </a:solidFill>
            </a:rPr>
            <a:t>Medición</a:t>
          </a:r>
          <a:endParaRPr lang="es-CO" b="1" dirty="0">
            <a:solidFill>
              <a:schemeClr val="tx1">
                <a:lumMod val="75000"/>
                <a:lumOff val="25000"/>
              </a:schemeClr>
            </a:solidFill>
          </a:endParaRPr>
        </a:p>
      </dgm:t>
    </dgm:pt>
    <dgm:pt modelId="{21D11208-30D3-490A-976D-C6C2A4980740}" type="parTrans" cxnId="{498B0544-EA7D-44A6-B265-E49D6158FFD4}">
      <dgm:prSet/>
      <dgm:spPr/>
      <dgm:t>
        <a:bodyPr/>
        <a:lstStyle/>
        <a:p>
          <a:endParaRPr lang="es-CO" b="1">
            <a:solidFill>
              <a:schemeClr val="tx1">
                <a:lumMod val="75000"/>
                <a:lumOff val="25000"/>
              </a:schemeClr>
            </a:solidFill>
          </a:endParaRPr>
        </a:p>
      </dgm:t>
    </dgm:pt>
    <dgm:pt modelId="{7FA6429D-893A-49A6-8A64-440F56CF7B38}" type="sibTrans" cxnId="{498B0544-EA7D-44A6-B265-E49D6158FFD4}">
      <dgm:prSet/>
      <dgm:spPr/>
      <dgm:t>
        <a:bodyPr/>
        <a:lstStyle/>
        <a:p>
          <a:endParaRPr lang="es-CO" b="1">
            <a:solidFill>
              <a:schemeClr val="tx1">
                <a:lumMod val="75000"/>
                <a:lumOff val="25000"/>
              </a:schemeClr>
            </a:solidFill>
          </a:endParaRPr>
        </a:p>
      </dgm:t>
    </dgm:pt>
    <dgm:pt modelId="{13513C94-3117-4C43-8859-8171D8A639DD}" type="pres">
      <dgm:prSet presAssocID="{EB5FB2B5-8414-4BFA-8458-3596B291592C}" presName="Name0" presStyleCnt="0">
        <dgm:presLayoutVars>
          <dgm:dir/>
          <dgm:animLvl val="lvl"/>
          <dgm:resizeHandles val="exact"/>
        </dgm:presLayoutVars>
      </dgm:prSet>
      <dgm:spPr/>
      <dgm:t>
        <a:bodyPr/>
        <a:lstStyle/>
        <a:p>
          <a:endParaRPr lang="es-CO"/>
        </a:p>
      </dgm:t>
    </dgm:pt>
    <dgm:pt modelId="{4DC9BA7B-25AC-4A37-9DBB-1E3B29649693}" type="pres">
      <dgm:prSet presAssocID="{1B5F7E99-614D-47D1-9A7B-DB8542F8EC5F}" presName="linNode" presStyleCnt="0"/>
      <dgm:spPr/>
    </dgm:pt>
    <dgm:pt modelId="{9CD132D6-B5E4-4A5A-B1A9-823B9413A136}" type="pres">
      <dgm:prSet presAssocID="{1B5F7E99-614D-47D1-9A7B-DB8542F8EC5F}" presName="parentText" presStyleLbl="node1" presStyleIdx="0" presStyleCnt="4">
        <dgm:presLayoutVars>
          <dgm:chMax val="1"/>
          <dgm:bulletEnabled val="1"/>
        </dgm:presLayoutVars>
      </dgm:prSet>
      <dgm:spPr/>
      <dgm:t>
        <a:bodyPr/>
        <a:lstStyle/>
        <a:p>
          <a:endParaRPr lang="es-CO"/>
        </a:p>
      </dgm:t>
    </dgm:pt>
    <dgm:pt modelId="{D396A6EB-5DF2-41EE-A841-64AA2C7DF770}" type="pres">
      <dgm:prSet presAssocID="{1B5F7E99-614D-47D1-9A7B-DB8542F8EC5F}" presName="descendantText" presStyleLbl="alignAccFollowNode1" presStyleIdx="0" presStyleCnt="4">
        <dgm:presLayoutVars>
          <dgm:bulletEnabled val="1"/>
        </dgm:presLayoutVars>
      </dgm:prSet>
      <dgm:spPr/>
      <dgm:t>
        <a:bodyPr/>
        <a:lstStyle/>
        <a:p>
          <a:endParaRPr lang="es-CO"/>
        </a:p>
      </dgm:t>
    </dgm:pt>
    <dgm:pt modelId="{6B26BCDA-5E2D-472E-B7F2-AF4158063C1D}" type="pres">
      <dgm:prSet presAssocID="{49150509-880A-40D1-AFE3-D8E90B971098}" presName="sp" presStyleCnt="0"/>
      <dgm:spPr/>
    </dgm:pt>
    <dgm:pt modelId="{BAF58026-68A9-4777-AFB6-64DB4208D970}" type="pres">
      <dgm:prSet presAssocID="{FF061CC3-F755-4A73-B7A7-845DD24CA463}" presName="linNode" presStyleCnt="0"/>
      <dgm:spPr/>
    </dgm:pt>
    <dgm:pt modelId="{2A3E3FE1-5C37-4F66-B7FF-13F357AB4559}" type="pres">
      <dgm:prSet presAssocID="{FF061CC3-F755-4A73-B7A7-845DD24CA463}" presName="parentText" presStyleLbl="node1" presStyleIdx="1" presStyleCnt="4">
        <dgm:presLayoutVars>
          <dgm:chMax val="1"/>
          <dgm:bulletEnabled val="1"/>
        </dgm:presLayoutVars>
      </dgm:prSet>
      <dgm:spPr/>
      <dgm:t>
        <a:bodyPr/>
        <a:lstStyle/>
        <a:p>
          <a:endParaRPr lang="es-CO"/>
        </a:p>
      </dgm:t>
    </dgm:pt>
    <dgm:pt modelId="{0CD5B728-4EE5-4A95-B2A8-3E3A0816E524}" type="pres">
      <dgm:prSet presAssocID="{FF061CC3-F755-4A73-B7A7-845DD24CA463}" presName="descendantText" presStyleLbl="alignAccFollowNode1" presStyleIdx="1" presStyleCnt="4">
        <dgm:presLayoutVars>
          <dgm:bulletEnabled val="1"/>
        </dgm:presLayoutVars>
      </dgm:prSet>
      <dgm:spPr/>
      <dgm:t>
        <a:bodyPr/>
        <a:lstStyle/>
        <a:p>
          <a:endParaRPr lang="es-CO"/>
        </a:p>
      </dgm:t>
    </dgm:pt>
    <dgm:pt modelId="{CB13B163-6BE8-4544-B470-299BEE9AE317}" type="pres">
      <dgm:prSet presAssocID="{43106087-D968-4F7B-8F4F-3DB50C697184}" presName="sp" presStyleCnt="0"/>
      <dgm:spPr/>
    </dgm:pt>
    <dgm:pt modelId="{AF29FA20-FDE7-449F-BFF8-40CC8740AA29}" type="pres">
      <dgm:prSet presAssocID="{41E18C29-557F-480D-8521-6563D782ACB1}" presName="linNode" presStyleCnt="0"/>
      <dgm:spPr/>
    </dgm:pt>
    <dgm:pt modelId="{0CC8E37F-36F9-480E-A9C0-F222879F3851}" type="pres">
      <dgm:prSet presAssocID="{41E18C29-557F-480D-8521-6563D782ACB1}" presName="parentText" presStyleLbl="node1" presStyleIdx="2" presStyleCnt="4">
        <dgm:presLayoutVars>
          <dgm:chMax val="1"/>
          <dgm:bulletEnabled val="1"/>
        </dgm:presLayoutVars>
      </dgm:prSet>
      <dgm:spPr/>
      <dgm:t>
        <a:bodyPr/>
        <a:lstStyle/>
        <a:p>
          <a:endParaRPr lang="es-CO"/>
        </a:p>
      </dgm:t>
    </dgm:pt>
    <dgm:pt modelId="{AFAA056C-BE0F-4B87-AA04-2DB026CBCBA7}" type="pres">
      <dgm:prSet presAssocID="{41E18C29-557F-480D-8521-6563D782ACB1}" presName="descendantText" presStyleLbl="alignAccFollowNode1" presStyleIdx="2" presStyleCnt="4">
        <dgm:presLayoutVars>
          <dgm:bulletEnabled val="1"/>
        </dgm:presLayoutVars>
      </dgm:prSet>
      <dgm:spPr/>
      <dgm:t>
        <a:bodyPr/>
        <a:lstStyle/>
        <a:p>
          <a:endParaRPr lang="es-CO"/>
        </a:p>
      </dgm:t>
    </dgm:pt>
    <dgm:pt modelId="{1BD30BAA-A3BB-4D2D-B97C-8CED96FAAA45}" type="pres">
      <dgm:prSet presAssocID="{4BB75C84-A2AF-4D95-BA6F-EC8CD22AC709}" presName="sp" presStyleCnt="0"/>
      <dgm:spPr/>
    </dgm:pt>
    <dgm:pt modelId="{7E791548-BD42-4ED2-8CFA-7CC5601B8E7E}" type="pres">
      <dgm:prSet presAssocID="{F1478AD7-EBE3-40CD-AA83-8EA1BD8A6D5A}" presName="linNode" presStyleCnt="0"/>
      <dgm:spPr/>
    </dgm:pt>
    <dgm:pt modelId="{B68EBDBD-1CCB-4C5A-9FB1-764F66E7F20F}" type="pres">
      <dgm:prSet presAssocID="{F1478AD7-EBE3-40CD-AA83-8EA1BD8A6D5A}" presName="parentText" presStyleLbl="node1" presStyleIdx="3" presStyleCnt="4">
        <dgm:presLayoutVars>
          <dgm:chMax val="1"/>
          <dgm:bulletEnabled val="1"/>
        </dgm:presLayoutVars>
      </dgm:prSet>
      <dgm:spPr/>
      <dgm:t>
        <a:bodyPr/>
        <a:lstStyle/>
        <a:p>
          <a:endParaRPr lang="es-CO"/>
        </a:p>
      </dgm:t>
    </dgm:pt>
    <dgm:pt modelId="{C2477CC1-E22B-4C84-9977-0E25C5C78CD9}" type="pres">
      <dgm:prSet presAssocID="{F1478AD7-EBE3-40CD-AA83-8EA1BD8A6D5A}" presName="descendantText" presStyleLbl="alignAccFollowNode1" presStyleIdx="3" presStyleCnt="4">
        <dgm:presLayoutVars>
          <dgm:bulletEnabled val="1"/>
        </dgm:presLayoutVars>
      </dgm:prSet>
      <dgm:spPr/>
      <dgm:t>
        <a:bodyPr/>
        <a:lstStyle/>
        <a:p>
          <a:endParaRPr lang="es-CO"/>
        </a:p>
      </dgm:t>
    </dgm:pt>
  </dgm:ptLst>
  <dgm:cxnLst>
    <dgm:cxn modelId="{8A1F0582-4897-4AC8-AFCB-D2FE43529ACE}" type="presOf" srcId="{FBB896E1-49E6-41A7-9392-88EB2211FCA6}" destId="{D396A6EB-5DF2-41EE-A841-64AA2C7DF770}" srcOrd="0" destOrd="1" presId="urn:microsoft.com/office/officeart/2005/8/layout/vList5"/>
    <dgm:cxn modelId="{50D6BEFD-AAD1-48BE-A8C4-1AE49DF01994}" type="presOf" srcId="{4A6D224F-0479-4716-B605-02B6BECFAC66}" destId="{D396A6EB-5DF2-41EE-A841-64AA2C7DF770}" srcOrd="0" destOrd="0" presId="urn:microsoft.com/office/officeart/2005/8/layout/vList5"/>
    <dgm:cxn modelId="{F3492F4A-B069-4A1E-A8D0-507B7DA730EF}" srcId="{FF061CC3-F755-4A73-B7A7-845DD24CA463}" destId="{CE07F02A-EAA7-4066-8B2A-880CA2F1BDE4}" srcOrd="1" destOrd="0" parTransId="{9649BA98-C1C5-45AE-B541-B89CB92CE7AA}" sibTransId="{7654A935-71B9-48F3-A291-513AC66D4826}"/>
    <dgm:cxn modelId="{73332DAB-57BC-4F65-B070-35C0516BBF22}" type="presOf" srcId="{4F5843F1-945B-4601-824D-ADA7AA60450B}" destId="{AFAA056C-BE0F-4B87-AA04-2DB026CBCBA7}" srcOrd="0" destOrd="0" presId="urn:microsoft.com/office/officeart/2005/8/layout/vList5"/>
    <dgm:cxn modelId="{C3571C4B-0DC9-474B-8E3B-3E2A5567AED0}" type="presOf" srcId="{CE07F02A-EAA7-4066-8B2A-880CA2F1BDE4}" destId="{0CD5B728-4EE5-4A95-B2A8-3E3A0816E524}" srcOrd="0" destOrd="1" presId="urn:microsoft.com/office/officeart/2005/8/layout/vList5"/>
    <dgm:cxn modelId="{00E7A00E-D42D-44AB-9E9C-3FB6C970473D}" type="presOf" srcId="{1B5F7E99-614D-47D1-9A7B-DB8542F8EC5F}" destId="{9CD132D6-B5E4-4A5A-B1A9-823B9413A136}" srcOrd="0" destOrd="0" presId="urn:microsoft.com/office/officeart/2005/8/layout/vList5"/>
    <dgm:cxn modelId="{C2E11C4F-7C54-455D-8EAF-F627E2A2D5AF}" type="presOf" srcId="{01D8C172-06D2-45C7-BF18-B7CE61B20FF5}" destId="{0CD5B728-4EE5-4A95-B2A8-3E3A0816E524}" srcOrd="0" destOrd="0" presId="urn:microsoft.com/office/officeart/2005/8/layout/vList5"/>
    <dgm:cxn modelId="{36617E8E-66CA-4453-B040-E98ECF535352}" type="presOf" srcId="{41E18C29-557F-480D-8521-6563D782ACB1}" destId="{0CC8E37F-36F9-480E-A9C0-F222879F3851}" srcOrd="0" destOrd="0" presId="urn:microsoft.com/office/officeart/2005/8/layout/vList5"/>
    <dgm:cxn modelId="{30C88D65-DC77-4CB5-ACA8-0691AD7F9875}" srcId="{EB5FB2B5-8414-4BFA-8458-3596B291592C}" destId="{1B5F7E99-614D-47D1-9A7B-DB8542F8EC5F}" srcOrd="0" destOrd="0" parTransId="{AB5C043E-4E2D-433F-97FD-62F99E186C08}" sibTransId="{49150509-880A-40D1-AFE3-D8E90B971098}"/>
    <dgm:cxn modelId="{6C1C3876-B71A-4783-AB02-7ACBB002198D}" srcId="{F1478AD7-EBE3-40CD-AA83-8EA1BD8A6D5A}" destId="{82324A07-C586-4163-8591-D1A0BBD0EA51}" srcOrd="0" destOrd="0" parTransId="{214FA3E0-2209-4B9D-AA97-4452F8B5C4A4}" sibTransId="{CDDB4735-FA19-4D0E-B6CA-07DDC9000D21}"/>
    <dgm:cxn modelId="{AB56CC29-B159-4020-9A7A-871BDE5F971B}" type="presOf" srcId="{F1478AD7-EBE3-40CD-AA83-8EA1BD8A6D5A}" destId="{B68EBDBD-1CCB-4C5A-9FB1-764F66E7F20F}" srcOrd="0" destOrd="0" presId="urn:microsoft.com/office/officeart/2005/8/layout/vList5"/>
    <dgm:cxn modelId="{65B65541-3237-4748-9026-1B4606065656}" type="presOf" srcId="{EB5FB2B5-8414-4BFA-8458-3596B291592C}" destId="{13513C94-3117-4C43-8859-8171D8A639DD}" srcOrd="0" destOrd="0" presId="urn:microsoft.com/office/officeart/2005/8/layout/vList5"/>
    <dgm:cxn modelId="{498B0544-EA7D-44A6-B265-E49D6158FFD4}" srcId="{41E18C29-557F-480D-8521-6563D782ACB1}" destId="{4F5843F1-945B-4601-824D-ADA7AA60450B}" srcOrd="0" destOrd="0" parTransId="{21D11208-30D3-490A-976D-C6C2A4980740}" sibTransId="{7FA6429D-893A-49A6-8A64-440F56CF7B38}"/>
    <dgm:cxn modelId="{7DBF960A-9EFC-4E9F-A7D9-6986F5E5A433}" srcId="{FF061CC3-F755-4A73-B7A7-845DD24CA463}" destId="{01D8C172-06D2-45C7-BF18-B7CE61B20FF5}" srcOrd="0" destOrd="0" parTransId="{B6F7489B-C21A-41FE-B770-2BDDCEB117B2}" sibTransId="{74E7C168-9CBE-4949-ADE4-8DF08BA19E12}"/>
    <dgm:cxn modelId="{0AA3BCE2-DE73-4391-9DD4-CA54064335F2}" srcId="{1B5F7E99-614D-47D1-9A7B-DB8542F8EC5F}" destId="{4A6D224F-0479-4716-B605-02B6BECFAC66}" srcOrd="0" destOrd="0" parTransId="{E7EA3205-46E1-4AD0-BDF6-FBC5EFFC6930}" sibTransId="{6C5CC005-3AE6-48B8-8281-1AB653E7D7E3}"/>
    <dgm:cxn modelId="{BBCB34DF-36D4-4D16-A02D-836E6E8D59A3}" srcId="{EB5FB2B5-8414-4BFA-8458-3596B291592C}" destId="{F1478AD7-EBE3-40CD-AA83-8EA1BD8A6D5A}" srcOrd="3" destOrd="0" parTransId="{99063294-4B4C-4720-870B-8EE0E86A8900}" sibTransId="{64FB25FE-AC5A-4E89-81B1-43834D426EB0}"/>
    <dgm:cxn modelId="{BA25175A-63C1-4F6E-B1C0-DCEE6ABD3973}" type="presOf" srcId="{FF061CC3-F755-4A73-B7A7-845DD24CA463}" destId="{2A3E3FE1-5C37-4F66-B7FF-13F357AB4559}" srcOrd="0" destOrd="0" presId="urn:microsoft.com/office/officeart/2005/8/layout/vList5"/>
    <dgm:cxn modelId="{558E1D7C-076A-42D5-8985-063B4A5EA80C}" type="presOf" srcId="{82324A07-C586-4163-8591-D1A0BBD0EA51}" destId="{C2477CC1-E22B-4C84-9977-0E25C5C78CD9}" srcOrd="0" destOrd="0" presId="urn:microsoft.com/office/officeart/2005/8/layout/vList5"/>
    <dgm:cxn modelId="{88F38B05-D116-4326-8880-EE10FA49C87B}" srcId="{EB5FB2B5-8414-4BFA-8458-3596B291592C}" destId="{41E18C29-557F-480D-8521-6563D782ACB1}" srcOrd="2" destOrd="0" parTransId="{1DAFECA8-FC54-4A9C-AD40-077584C43317}" sibTransId="{4BB75C84-A2AF-4D95-BA6F-EC8CD22AC709}"/>
    <dgm:cxn modelId="{6CB272A3-953E-4B4B-A3D8-64DB549B983D}" srcId="{EB5FB2B5-8414-4BFA-8458-3596B291592C}" destId="{FF061CC3-F755-4A73-B7A7-845DD24CA463}" srcOrd="1" destOrd="0" parTransId="{D025C8A5-4BD4-4750-9488-DEED5EF90C7A}" sibTransId="{43106087-D968-4F7B-8F4F-3DB50C697184}"/>
    <dgm:cxn modelId="{573EDC46-7CBB-4D50-9EEC-E50389BDF9FD}" srcId="{1B5F7E99-614D-47D1-9A7B-DB8542F8EC5F}" destId="{FBB896E1-49E6-41A7-9392-88EB2211FCA6}" srcOrd="1" destOrd="0" parTransId="{2F5AB17E-2314-4C22-B328-3CAE49914927}" sibTransId="{4CD5D106-F5F1-482D-BEC4-DAFE4B05E067}"/>
    <dgm:cxn modelId="{B127A783-DE1A-45DC-B22E-527395D6F785}" type="presParOf" srcId="{13513C94-3117-4C43-8859-8171D8A639DD}" destId="{4DC9BA7B-25AC-4A37-9DBB-1E3B29649693}" srcOrd="0" destOrd="0" presId="urn:microsoft.com/office/officeart/2005/8/layout/vList5"/>
    <dgm:cxn modelId="{CD027406-22A6-46B9-9D85-7A1D49D9B3DB}" type="presParOf" srcId="{4DC9BA7B-25AC-4A37-9DBB-1E3B29649693}" destId="{9CD132D6-B5E4-4A5A-B1A9-823B9413A136}" srcOrd="0" destOrd="0" presId="urn:microsoft.com/office/officeart/2005/8/layout/vList5"/>
    <dgm:cxn modelId="{816D7F0B-5FBE-428D-A566-5CCF5D43CBF2}" type="presParOf" srcId="{4DC9BA7B-25AC-4A37-9DBB-1E3B29649693}" destId="{D396A6EB-5DF2-41EE-A841-64AA2C7DF770}" srcOrd="1" destOrd="0" presId="urn:microsoft.com/office/officeart/2005/8/layout/vList5"/>
    <dgm:cxn modelId="{5C935D81-F050-4858-9B3C-63F10E811EA6}" type="presParOf" srcId="{13513C94-3117-4C43-8859-8171D8A639DD}" destId="{6B26BCDA-5E2D-472E-B7F2-AF4158063C1D}" srcOrd="1" destOrd="0" presId="urn:microsoft.com/office/officeart/2005/8/layout/vList5"/>
    <dgm:cxn modelId="{71CDC795-81DC-4CA3-9D08-8ED8E157A9AB}" type="presParOf" srcId="{13513C94-3117-4C43-8859-8171D8A639DD}" destId="{BAF58026-68A9-4777-AFB6-64DB4208D970}" srcOrd="2" destOrd="0" presId="urn:microsoft.com/office/officeart/2005/8/layout/vList5"/>
    <dgm:cxn modelId="{546ED7DF-30AB-4897-8704-B460C50228A4}" type="presParOf" srcId="{BAF58026-68A9-4777-AFB6-64DB4208D970}" destId="{2A3E3FE1-5C37-4F66-B7FF-13F357AB4559}" srcOrd="0" destOrd="0" presId="urn:microsoft.com/office/officeart/2005/8/layout/vList5"/>
    <dgm:cxn modelId="{361B77D3-19AD-42C7-9573-76B664AC4E23}" type="presParOf" srcId="{BAF58026-68A9-4777-AFB6-64DB4208D970}" destId="{0CD5B728-4EE5-4A95-B2A8-3E3A0816E524}" srcOrd="1" destOrd="0" presId="urn:microsoft.com/office/officeart/2005/8/layout/vList5"/>
    <dgm:cxn modelId="{DC4CF530-7DBA-44A9-926A-8C85D604BF40}" type="presParOf" srcId="{13513C94-3117-4C43-8859-8171D8A639DD}" destId="{CB13B163-6BE8-4544-B470-299BEE9AE317}" srcOrd="3" destOrd="0" presId="urn:microsoft.com/office/officeart/2005/8/layout/vList5"/>
    <dgm:cxn modelId="{9795C4BF-9BB7-4F44-98DC-79D6331A979F}" type="presParOf" srcId="{13513C94-3117-4C43-8859-8171D8A639DD}" destId="{AF29FA20-FDE7-449F-BFF8-40CC8740AA29}" srcOrd="4" destOrd="0" presId="urn:microsoft.com/office/officeart/2005/8/layout/vList5"/>
    <dgm:cxn modelId="{124832F3-E0C8-4D76-9962-E677F20965E8}" type="presParOf" srcId="{AF29FA20-FDE7-449F-BFF8-40CC8740AA29}" destId="{0CC8E37F-36F9-480E-A9C0-F222879F3851}" srcOrd="0" destOrd="0" presId="urn:microsoft.com/office/officeart/2005/8/layout/vList5"/>
    <dgm:cxn modelId="{F6E51004-94FB-480A-969D-CB6790AA0928}" type="presParOf" srcId="{AF29FA20-FDE7-449F-BFF8-40CC8740AA29}" destId="{AFAA056C-BE0F-4B87-AA04-2DB026CBCBA7}" srcOrd="1" destOrd="0" presId="urn:microsoft.com/office/officeart/2005/8/layout/vList5"/>
    <dgm:cxn modelId="{76417B46-10DF-4E72-9BB8-8FDAC95DADAD}" type="presParOf" srcId="{13513C94-3117-4C43-8859-8171D8A639DD}" destId="{1BD30BAA-A3BB-4D2D-B97C-8CED96FAAA45}" srcOrd="5" destOrd="0" presId="urn:microsoft.com/office/officeart/2005/8/layout/vList5"/>
    <dgm:cxn modelId="{CACE56B2-8D11-42D8-96E5-1CD7E4DC8EDA}" type="presParOf" srcId="{13513C94-3117-4C43-8859-8171D8A639DD}" destId="{7E791548-BD42-4ED2-8CFA-7CC5601B8E7E}" srcOrd="6" destOrd="0" presId="urn:microsoft.com/office/officeart/2005/8/layout/vList5"/>
    <dgm:cxn modelId="{9EABD28D-47DE-4232-83A3-C2C704435052}" type="presParOf" srcId="{7E791548-BD42-4ED2-8CFA-7CC5601B8E7E}" destId="{B68EBDBD-1CCB-4C5A-9FB1-764F66E7F20F}" srcOrd="0" destOrd="0" presId="urn:microsoft.com/office/officeart/2005/8/layout/vList5"/>
    <dgm:cxn modelId="{FB077776-C864-4602-B49B-D263519FD757}" type="presParOf" srcId="{7E791548-BD42-4ED2-8CFA-7CC5601B8E7E}" destId="{C2477CC1-E22B-4C84-9977-0E25C5C78CD9}" srcOrd="1" destOrd="0" presId="urn:microsoft.com/office/officeart/2005/8/layout/vList5"/>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5DF2656-1E50-473B-B738-CA6D8E2085D2}"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89B7A9C2-58CE-46B1-887F-CBA1A08D877D}">
      <dgm:prSet phldrT="[Texto]"/>
      <dgm:spPr>
        <a:solidFill>
          <a:srgbClr val="FFC000"/>
        </a:solidFill>
      </dgm:spPr>
      <dgm:t>
        <a:bodyPr/>
        <a:lstStyle/>
        <a:p>
          <a:r>
            <a:rPr lang="en-US" dirty="0" smtClean="0">
              <a:solidFill>
                <a:schemeClr val="tx1"/>
              </a:solidFill>
            </a:rPr>
            <a:t>Un </a:t>
          </a:r>
          <a:r>
            <a:rPr lang="en-US" dirty="0" err="1" smtClean="0">
              <a:solidFill>
                <a:schemeClr val="tx1"/>
              </a:solidFill>
            </a:rPr>
            <a:t>activo</a:t>
          </a:r>
          <a:r>
            <a:rPr lang="en-US" dirty="0" smtClean="0">
              <a:solidFill>
                <a:schemeClr val="tx1"/>
              </a:solidFill>
            </a:rPr>
            <a:t> </a:t>
          </a:r>
          <a:r>
            <a:rPr lang="en-US" dirty="0" err="1" smtClean="0">
              <a:solidFill>
                <a:schemeClr val="tx1"/>
              </a:solidFill>
            </a:rPr>
            <a:t>es</a:t>
          </a:r>
          <a:r>
            <a:rPr lang="en-US" dirty="0" smtClean="0">
              <a:solidFill>
                <a:schemeClr val="tx1"/>
              </a:solidFill>
            </a:rPr>
            <a:t> un </a:t>
          </a:r>
          <a:r>
            <a:rPr lang="en-US" dirty="0" err="1" smtClean="0">
              <a:solidFill>
                <a:schemeClr val="tx1"/>
              </a:solidFill>
            </a:rPr>
            <a:t>recurso</a:t>
          </a:r>
          <a:r>
            <a:rPr lang="en-US" dirty="0" smtClean="0">
              <a:solidFill>
                <a:schemeClr val="tx1"/>
              </a:solidFill>
            </a:rPr>
            <a:t> y un </a:t>
          </a:r>
          <a:r>
            <a:rPr lang="en-US" dirty="0" err="1" smtClean="0">
              <a:solidFill>
                <a:schemeClr val="tx1"/>
              </a:solidFill>
            </a:rPr>
            <a:t>pasivo</a:t>
          </a:r>
          <a:r>
            <a:rPr lang="en-US" dirty="0" smtClean="0">
              <a:solidFill>
                <a:schemeClr val="tx1"/>
              </a:solidFill>
            </a:rPr>
            <a:t> </a:t>
          </a:r>
          <a:r>
            <a:rPr lang="en-US" dirty="0" err="1" smtClean="0">
              <a:solidFill>
                <a:schemeClr val="tx1"/>
              </a:solidFill>
            </a:rPr>
            <a:t>una</a:t>
          </a:r>
          <a:r>
            <a:rPr lang="en-US" dirty="0" smtClean="0">
              <a:solidFill>
                <a:schemeClr val="tx1"/>
              </a:solidFill>
            </a:rPr>
            <a:t> </a:t>
          </a:r>
          <a:r>
            <a:rPr lang="en-US" dirty="0" err="1" smtClean="0">
              <a:solidFill>
                <a:schemeClr val="tx1"/>
              </a:solidFill>
            </a:rPr>
            <a:t>obligación</a:t>
          </a:r>
          <a:endParaRPr lang="en-US" dirty="0">
            <a:solidFill>
              <a:schemeClr val="tx1"/>
            </a:solidFill>
          </a:endParaRPr>
        </a:p>
      </dgm:t>
    </dgm:pt>
    <dgm:pt modelId="{D8CD6439-1D4B-4E0F-8E77-D833F241F180}" type="parTrans" cxnId="{9B45CA45-9400-4765-894F-4430A0178046}">
      <dgm:prSet/>
      <dgm:spPr/>
      <dgm:t>
        <a:bodyPr/>
        <a:lstStyle/>
        <a:p>
          <a:endParaRPr lang="en-US"/>
        </a:p>
      </dgm:t>
    </dgm:pt>
    <dgm:pt modelId="{0C7372E5-4B2E-4168-8C57-811344BAD3D5}" type="sibTrans" cxnId="{9B45CA45-9400-4765-894F-4430A0178046}">
      <dgm:prSet/>
      <dgm:spPr/>
      <dgm:t>
        <a:bodyPr/>
        <a:lstStyle/>
        <a:p>
          <a:endParaRPr lang="en-US"/>
        </a:p>
      </dgm:t>
    </dgm:pt>
    <dgm:pt modelId="{1A791418-60C9-4F28-B7C2-C2A66CEF2D1B}">
      <dgm:prSet phldrT="[Texto]"/>
      <dgm:spPr/>
      <dgm:t>
        <a:bodyPr/>
        <a:lstStyle/>
        <a:p>
          <a:r>
            <a:rPr lang="en-US" dirty="0" smtClean="0">
              <a:solidFill>
                <a:schemeClr val="tx1"/>
              </a:solidFill>
            </a:rPr>
            <a:t>La </a:t>
          </a:r>
          <a:r>
            <a:rPr lang="en-US" dirty="0" err="1" smtClean="0">
              <a:solidFill>
                <a:schemeClr val="tx1"/>
              </a:solidFill>
            </a:rPr>
            <a:t>incertidumbre</a:t>
          </a:r>
          <a:endParaRPr lang="en-US" dirty="0">
            <a:solidFill>
              <a:schemeClr val="tx1"/>
            </a:solidFill>
          </a:endParaRPr>
        </a:p>
      </dgm:t>
    </dgm:pt>
    <dgm:pt modelId="{B5E9A10C-3FFA-4E3A-8B5B-3E595C41BC0D}" type="parTrans" cxnId="{3B704D36-7D47-4518-A0CD-F9F727CB1C5A}">
      <dgm:prSet/>
      <dgm:spPr/>
      <dgm:t>
        <a:bodyPr/>
        <a:lstStyle/>
        <a:p>
          <a:endParaRPr lang="en-US"/>
        </a:p>
      </dgm:t>
    </dgm:pt>
    <dgm:pt modelId="{686367CE-60E4-4776-924F-E2332E7EA377}" type="sibTrans" cxnId="{3B704D36-7D47-4518-A0CD-F9F727CB1C5A}">
      <dgm:prSet/>
      <dgm:spPr/>
      <dgm:t>
        <a:bodyPr/>
        <a:lstStyle/>
        <a:p>
          <a:endParaRPr lang="en-US"/>
        </a:p>
      </dgm:t>
    </dgm:pt>
    <dgm:pt modelId="{52C5B0F6-0D46-4E4A-ACFD-CAFF4608E065}" type="pres">
      <dgm:prSet presAssocID="{D5DF2656-1E50-473B-B738-CA6D8E2085D2}" presName="diagram" presStyleCnt="0">
        <dgm:presLayoutVars>
          <dgm:dir/>
          <dgm:resizeHandles val="exact"/>
        </dgm:presLayoutVars>
      </dgm:prSet>
      <dgm:spPr/>
      <dgm:t>
        <a:bodyPr/>
        <a:lstStyle/>
        <a:p>
          <a:endParaRPr lang="en-US"/>
        </a:p>
      </dgm:t>
    </dgm:pt>
    <dgm:pt modelId="{1F2D42BB-9404-4FF6-9379-BA1865C76A07}" type="pres">
      <dgm:prSet presAssocID="{89B7A9C2-58CE-46B1-887F-CBA1A08D877D}" presName="arrow" presStyleLbl="node1" presStyleIdx="0" presStyleCnt="2">
        <dgm:presLayoutVars>
          <dgm:bulletEnabled val="1"/>
        </dgm:presLayoutVars>
      </dgm:prSet>
      <dgm:spPr/>
      <dgm:t>
        <a:bodyPr/>
        <a:lstStyle/>
        <a:p>
          <a:endParaRPr lang="en-US"/>
        </a:p>
      </dgm:t>
    </dgm:pt>
    <dgm:pt modelId="{4E82A2CC-C827-4DF9-A0E4-4E947E408DCE}" type="pres">
      <dgm:prSet presAssocID="{1A791418-60C9-4F28-B7C2-C2A66CEF2D1B}" presName="arrow" presStyleLbl="node1" presStyleIdx="1" presStyleCnt="2">
        <dgm:presLayoutVars>
          <dgm:bulletEnabled val="1"/>
        </dgm:presLayoutVars>
      </dgm:prSet>
      <dgm:spPr/>
      <dgm:t>
        <a:bodyPr/>
        <a:lstStyle/>
        <a:p>
          <a:endParaRPr lang="en-US"/>
        </a:p>
      </dgm:t>
    </dgm:pt>
  </dgm:ptLst>
  <dgm:cxnLst>
    <dgm:cxn modelId="{C3FF38F7-8C23-444E-98E5-2A8B6F06F83B}" type="presOf" srcId="{89B7A9C2-58CE-46B1-887F-CBA1A08D877D}" destId="{1F2D42BB-9404-4FF6-9379-BA1865C76A07}" srcOrd="0" destOrd="0" presId="urn:microsoft.com/office/officeart/2005/8/layout/arrow5"/>
    <dgm:cxn modelId="{9B45CA45-9400-4765-894F-4430A0178046}" srcId="{D5DF2656-1E50-473B-B738-CA6D8E2085D2}" destId="{89B7A9C2-58CE-46B1-887F-CBA1A08D877D}" srcOrd="0" destOrd="0" parTransId="{D8CD6439-1D4B-4E0F-8E77-D833F241F180}" sibTransId="{0C7372E5-4B2E-4168-8C57-811344BAD3D5}"/>
    <dgm:cxn modelId="{3B704D36-7D47-4518-A0CD-F9F727CB1C5A}" srcId="{D5DF2656-1E50-473B-B738-CA6D8E2085D2}" destId="{1A791418-60C9-4F28-B7C2-C2A66CEF2D1B}" srcOrd="1" destOrd="0" parTransId="{B5E9A10C-3FFA-4E3A-8B5B-3E595C41BC0D}" sibTransId="{686367CE-60E4-4776-924F-E2332E7EA377}"/>
    <dgm:cxn modelId="{F9906139-241D-458A-BEC8-955D6323107D}" type="presOf" srcId="{1A791418-60C9-4F28-B7C2-C2A66CEF2D1B}" destId="{4E82A2CC-C827-4DF9-A0E4-4E947E408DCE}" srcOrd="0" destOrd="0" presId="urn:microsoft.com/office/officeart/2005/8/layout/arrow5"/>
    <dgm:cxn modelId="{60210778-8600-46DB-80EE-54C4FBB16884}" type="presOf" srcId="{D5DF2656-1E50-473B-B738-CA6D8E2085D2}" destId="{52C5B0F6-0D46-4E4A-ACFD-CAFF4608E065}" srcOrd="0" destOrd="0" presId="urn:microsoft.com/office/officeart/2005/8/layout/arrow5"/>
    <dgm:cxn modelId="{BCFF81A2-64E3-402B-8AF0-2A0A616B6658}" type="presParOf" srcId="{52C5B0F6-0D46-4E4A-ACFD-CAFF4608E065}" destId="{1F2D42BB-9404-4FF6-9379-BA1865C76A07}" srcOrd="0" destOrd="0" presId="urn:microsoft.com/office/officeart/2005/8/layout/arrow5"/>
    <dgm:cxn modelId="{B06E0B14-EC95-467D-8497-F4DF8B2EF1C8}" type="presParOf" srcId="{52C5B0F6-0D46-4E4A-ACFD-CAFF4608E065}" destId="{4E82A2CC-C827-4DF9-A0E4-4E947E408DCE}"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5DF2656-1E50-473B-B738-CA6D8E2085D2}"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89B7A9C2-58CE-46B1-887F-CBA1A08D877D}">
      <dgm:prSet phldrT="[Texto]"/>
      <dgm:spPr>
        <a:solidFill>
          <a:srgbClr val="FFC000"/>
        </a:solidFill>
      </dgm:spPr>
      <dgm:t>
        <a:bodyPr/>
        <a:lstStyle/>
        <a:p>
          <a:r>
            <a:rPr lang="en-US" dirty="0" smtClean="0">
              <a:solidFill>
                <a:schemeClr val="tx1"/>
              </a:solidFill>
            </a:rPr>
            <a:t>Un </a:t>
          </a:r>
          <a:r>
            <a:rPr lang="en-US" dirty="0" err="1" smtClean="0">
              <a:solidFill>
                <a:schemeClr val="tx1"/>
              </a:solidFill>
            </a:rPr>
            <a:t>activo</a:t>
          </a:r>
          <a:r>
            <a:rPr lang="en-US" dirty="0" smtClean="0">
              <a:solidFill>
                <a:schemeClr val="tx1"/>
              </a:solidFill>
            </a:rPr>
            <a:t> </a:t>
          </a:r>
          <a:r>
            <a:rPr lang="en-US" dirty="0" err="1" smtClean="0">
              <a:solidFill>
                <a:schemeClr val="tx1"/>
              </a:solidFill>
            </a:rPr>
            <a:t>es</a:t>
          </a:r>
          <a:r>
            <a:rPr lang="en-US" dirty="0" smtClean="0">
              <a:solidFill>
                <a:schemeClr val="tx1"/>
              </a:solidFill>
            </a:rPr>
            <a:t> un </a:t>
          </a:r>
          <a:r>
            <a:rPr lang="en-US" dirty="0" err="1" smtClean="0">
              <a:solidFill>
                <a:schemeClr val="tx1"/>
              </a:solidFill>
            </a:rPr>
            <a:t>recurso</a:t>
          </a:r>
          <a:r>
            <a:rPr lang="en-US" dirty="0" smtClean="0">
              <a:solidFill>
                <a:schemeClr val="tx1"/>
              </a:solidFill>
            </a:rPr>
            <a:t> y un </a:t>
          </a:r>
          <a:r>
            <a:rPr lang="en-US" dirty="0" err="1" smtClean="0">
              <a:solidFill>
                <a:schemeClr val="tx1"/>
              </a:solidFill>
            </a:rPr>
            <a:t>pasivo</a:t>
          </a:r>
          <a:r>
            <a:rPr lang="en-US" dirty="0" smtClean="0">
              <a:solidFill>
                <a:schemeClr val="tx1"/>
              </a:solidFill>
            </a:rPr>
            <a:t> </a:t>
          </a:r>
          <a:r>
            <a:rPr lang="en-US" dirty="0" err="1" smtClean="0">
              <a:solidFill>
                <a:schemeClr val="tx1"/>
              </a:solidFill>
            </a:rPr>
            <a:t>una</a:t>
          </a:r>
          <a:r>
            <a:rPr lang="en-US" dirty="0" smtClean="0">
              <a:solidFill>
                <a:schemeClr val="tx1"/>
              </a:solidFill>
            </a:rPr>
            <a:t> </a:t>
          </a:r>
          <a:r>
            <a:rPr lang="en-US" dirty="0" err="1" smtClean="0">
              <a:solidFill>
                <a:schemeClr val="tx1"/>
              </a:solidFill>
            </a:rPr>
            <a:t>obligación</a:t>
          </a:r>
          <a:endParaRPr lang="en-US" dirty="0">
            <a:solidFill>
              <a:schemeClr val="tx1"/>
            </a:solidFill>
          </a:endParaRPr>
        </a:p>
      </dgm:t>
    </dgm:pt>
    <dgm:pt modelId="{D8CD6439-1D4B-4E0F-8E77-D833F241F180}" type="parTrans" cxnId="{9B45CA45-9400-4765-894F-4430A0178046}">
      <dgm:prSet/>
      <dgm:spPr/>
      <dgm:t>
        <a:bodyPr/>
        <a:lstStyle/>
        <a:p>
          <a:endParaRPr lang="en-US"/>
        </a:p>
      </dgm:t>
    </dgm:pt>
    <dgm:pt modelId="{0C7372E5-4B2E-4168-8C57-811344BAD3D5}" type="sibTrans" cxnId="{9B45CA45-9400-4765-894F-4430A0178046}">
      <dgm:prSet/>
      <dgm:spPr/>
      <dgm:t>
        <a:bodyPr/>
        <a:lstStyle/>
        <a:p>
          <a:endParaRPr lang="en-US"/>
        </a:p>
      </dgm:t>
    </dgm:pt>
    <dgm:pt modelId="{1A791418-60C9-4F28-B7C2-C2A66CEF2D1B}">
      <dgm:prSet phldrT="[Texto]"/>
      <dgm:spPr/>
      <dgm:t>
        <a:bodyPr/>
        <a:lstStyle/>
        <a:p>
          <a:r>
            <a:rPr lang="en-US" dirty="0" smtClean="0">
              <a:solidFill>
                <a:schemeClr val="tx1"/>
              </a:solidFill>
            </a:rPr>
            <a:t>La </a:t>
          </a:r>
          <a:r>
            <a:rPr lang="en-US" dirty="0" err="1" smtClean="0">
              <a:solidFill>
                <a:schemeClr val="tx1"/>
              </a:solidFill>
            </a:rPr>
            <a:t>incertidumbre</a:t>
          </a:r>
          <a:endParaRPr lang="en-US" dirty="0">
            <a:solidFill>
              <a:schemeClr val="tx1"/>
            </a:solidFill>
          </a:endParaRPr>
        </a:p>
      </dgm:t>
    </dgm:pt>
    <dgm:pt modelId="{B5E9A10C-3FFA-4E3A-8B5B-3E595C41BC0D}" type="parTrans" cxnId="{3B704D36-7D47-4518-A0CD-F9F727CB1C5A}">
      <dgm:prSet/>
      <dgm:spPr/>
      <dgm:t>
        <a:bodyPr/>
        <a:lstStyle/>
        <a:p>
          <a:endParaRPr lang="en-US"/>
        </a:p>
      </dgm:t>
    </dgm:pt>
    <dgm:pt modelId="{686367CE-60E4-4776-924F-E2332E7EA377}" type="sibTrans" cxnId="{3B704D36-7D47-4518-A0CD-F9F727CB1C5A}">
      <dgm:prSet/>
      <dgm:spPr/>
      <dgm:t>
        <a:bodyPr/>
        <a:lstStyle/>
        <a:p>
          <a:endParaRPr lang="en-US"/>
        </a:p>
      </dgm:t>
    </dgm:pt>
    <dgm:pt modelId="{52C5B0F6-0D46-4E4A-ACFD-CAFF4608E065}" type="pres">
      <dgm:prSet presAssocID="{D5DF2656-1E50-473B-B738-CA6D8E2085D2}" presName="diagram" presStyleCnt="0">
        <dgm:presLayoutVars>
          <dgm:dir/>
          <dgm:resizeHandles val="exact"/>
        </dgm:presLayoutVars>
      </dgm:prSet>
      <dgm:spPr/>
      <dgm:t>
        <a:bodyPr/>
        <a:lstStyle/>
        <a:p>
          <a:endParaRPr lang="en-US"/>
        </a:p>
      </dgm:t>
    </dgm:pt>
    <dgm:pt modelId="{1F2D42BB-9404-4FF6-9379-BA1865C76A07}" type="pres">
      <dgm:prSet presAssocID="{89B7A9C2-58CE-46B1-887F-CBA1A08D877D}" presName="arrow" presStyleLbl="node1" presStyleIdx="0" presStyleCnt="2">
        <dgm:presLayoutVars>
          <dgm:bulletEnabled val="1"/>
        </dgm:presLayoutVars>
      </dgm:prSet>
      <dgm:spPr/>
      <dgm:t>
        <a:bodyPr/>
        <a:lstStyle/>
        <a:p>
          <a:endParaRPr lang="en-US"/>
        </a:p>
      </dgm:t>
    </dgm:pt>
    <dgm:pt modelId="{4E82A2CC-C827-4DF9-A0E4-4E947E408DCE}" type="pres">
      <dgm:prSet presAssocID="{1A791418-60C9-4F28-B7C2-C2A66CEF2D1B}" presName="arrow" presStyleLbl="node1" presStyleIdx="1" presStyleCnt="2">
        <dgm:presLayoutVars>
          <dgm:bulletEnabled val="1"/>
        </dgm:presLayoutVars>
      </dgm:prSet>
      <dgm:spPr/>
      <dgm:t>
        <a:bodyPr/>
        <a:lstStyle/>
        <a:p>
          <a:endParaRPr lang="en-US"/>
        </a:p>
      </dgm:t>
    </dgm:pt>
  </dgm:ptLst>
  <dgm:cxnLst>
    <dgm:cxn modelId="{C5C26F46-0966-47E6-9B43-C600028DB46D}" type="presOf" srcId="{D5DF2656-1E50-473B-B738-CA6D8E2085D2}" destId="{52C5B0F6-0D46-4E4A-ACFD-CAFF4608E065}" srcOrd="0" destOrd="0" presId="urn:microsoft.com/office/officeart/2005/8/layout/arrow5"/>
    <dgm:cxn modelId="{9B45CA45-9400-4765-894F-4430A0178046}" srcId="{D5DF2656-1E50-473B-B738-CA6D8E2085D2}" destId="{89B7A9C2-58CE-46B1-887F-CBA1A08D877D}" srcOrd="0" destOrd="0" parTransId="{D8CD6439-1D4B-4E0F-8E77-D833F241F180}" sibTransId="{0C7372E5-4B2E-4168-8C57-811344BAD3D5}"/>
    <dgm:cxn modelId="{3B704D36-7D47-4518-A0CD-F9F727CB1C5A}" srcId="{D5DF2656-1E50-473B-B738-CA6D8E2085D2}" destId="{1A791418-60C9-4F28-B7C2-C2A66CEF2D1B}" srcOrd="1" destOrd="0" parTransId="{B5E9A10C-3FFA-4E3A-8B5B-3E595C41BC0D}" sibTransId="{686367CE-60E4-4776-924F-E2332E7EA377}"/>
    <dgm:cxn modelId="{591D4EB0-1C1E-4FA7-A8DB-4A35D242F1C5}" type="presOf" srcId="{89B7A9C2-58CE-46B1-887F-CBA1A08D877D}" destId="{1F2D42BB-9404-4FF6-9379-BA1865C76A07}" srcOrd="0" destOrd="0" presId="urn:microsoft.com/office/officeart/2005/8/layout/arrow5"/>
    <dgm:cxn modelId="{CECFCD00-3C2A-45EB-B522-199C873D1499}" type="presOf" srcId="{1A791418-60C9-4F28-B7C2-C2A66CEF2D1B}" destId="{4E82A2CC-C827-4DF9-A0E4-4E947E408DCE}" srcOrd="0" destOrd="0" presId="urn:microsoft.com/office/officeart/2005/8/layout/arrow5"/>
    <dgm:cxn modelId="{38BCDBF5-BA20-4D52-B19B-10909889BBA2}" type="presParOf" srcId="{52C5B0F6-0D46-4E4A-ACFD-CAFF4608E065}" destId="{1F2D42BB-9404-4FF6-9379-BA1865C76A07}" srcOrd="0" destOrd="0" presId="urn:microsoft.com/office/officeart/2005/8/layout/arrow5"/>
    <dgm:cxn modelId="{1CC77D9B-3BD9-4A3C-AA84-8210A27B274D}" type="presParOf" srcId="{52C5B0F6-0D46-4E4A-ACFD-CAFF4608E065}" destId="{4E82A2CC-C827-4DF9-A0E4-4E947E408DCE}"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5DF2656-1E50-473B-B738-CA6D8E2085D2}"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89B7A9C2-58CE-46B1-887F-CBA1A08D877D}">
      <dgm:prSet phldrT="[Texto]"/>
      <dgm:spPr>
        <a:solidFill>
          <a:srgbClr val="FFC000"/>
        </a:solidFill>
      </dgm:spPr>
      <dgm:t>
        <a:bodyPr/>
        <a:lstStyle/>
        <a:p>
          <a:r>
            <a:rPr lang="en-US" dirty="0" smtClean="0">
              <a:solidFill>
                <a:schemeClr val="tx1"/>
              </a:solidFill>
            </a:rPr>
            <a:t>Un </a:t>
          </a:r>
          <a:r>
            <a:rPr lang="en-US" dirty="0" err="1" smtClean="0">
              <a:solidFill>
                <a:schemeClr val="tx1"/>
              </a:solidFill>
            </a:rPr>
            <a:t>activo</a:t>
          </a:r>
          <a:r>
            <a:rPr lang="en-US" dirty="0" smtClean="0">
              <a:solidFill>
                <a:schemeClr val="tx1"/>
              </a:solidFill>
            </a:rPr>
            <a:t> </a:t>
          </a:r>
          <a:r>
            <a:rPr lang="en-US" dirty="0" err="1" smtClean="0">
              <a:solidFill>
                <a:schemeClr val="tx1"/>
              </a:solidFill>
            </a:rPr>
            <a:t>es</a:t>
          </a:r>
          <a:r>
            <a:rPr lang="en-US" dirty="0" smtClean="0">
              <a:solidFill>
                <a:schemeClr val="tx1"/>
              </a:solidFill>
            </a:rPr>
            <a:t> un </a:t>
          </a:r>
          <a:r>
            <a:rPr lang="en-US" dirty="0" err="1" smtClean="0">
              <a:solidFill>
                <a:schemeClr val="tx1"/>
              </a:solidFill>
            </a:rPr>
            <a:t>recurso</a:t>
          </a:r>
          <a:r>
            <a:rPr lang="en-US" dirty="0" smtClean="0">
              <a:solidFill>
                <a:schemeClr val="tx1"/>
              </a:solidFill>
            </a:rPr>
            <a:t> y un </a:t>
          </a:r>
          <a:r>
            <a:rPr lang="en-US" dirty="0" err="1" smtClean="0">
              <a:solidFill>
                <a:schemeClr val="tx1"/>
              </a:solidFill>
            </a:rPr>
            <a:t>pasivo</a:t>
          </a:r>
          <a:r>
            <a:rPr lang="en-US" dirty="0" smtClean="0">
              <a:solidFill>
                <a:schemeClr val="tx1"/>
              </a:solidFill>
            </a:rPr>
            <a:t> </a:t>
          </a:r>
          <a:r>
            <a:rPr lang="en-US" dirty="0" err="1" smtClean="0">
              <a:solidFill>
                <a:schemeClr val="tx1"/>
              </a:solidFill>
            </a:rPr>
            <a:t>una</a:t>
          </a:r>
          <a:r>
            <a:rPr lang="en-US" dirty="0" smtClean="0">
              <a:solidFill>
                <a:schemeClr val="tx1"/>
              </a:solidFill>
            </a:rPr>
            <a:t> </a:t>
          </a:r>
          <a:r>
            <a:rPr lang="en-US" dirty="0" err="1" smtClean="0">
              <a:solidFill>
                <a:schemeClr val="tx1"/>
              </a:solidFill>
            </a:rPr>
            <a:t>obligación</a:t>
          </a:r>
          <a:endParaRPr lang="en-US" dirty="0">
            <a:solidFill>
              <a:schemeClr val="tx1"/>
            </a:solidFill>
          </a:endParaRPr>
        </a:p>
      </dgm:t>
    </dgm:pt>
    <dgm:pt modelId="{D8CD6439-1D4B-4E0F-8E77-D833F241F180}" type="parTrans" cxnId="{9B45CA45-9400-4765-894F-4430A0178046}">
      <dgm:prSet/>
      <dgm:spPr/>
      <dgm:t>
        <a:bodyPr/>
        <a:lstStyle/>
        <a:p>
          <a:endParaRPr lang="en-US"/>
        </a:p>
      </dgm:t>
    </dgm:pt>
    <dgm:pt modelId="{0C7372E5-4B2E-4168-8C57-811344BAD3D5}" type="sibTrans" cxnId="{9B45CA45-9400-4765-894F-4430A0178046}">
      <dgm:prSet/>
      <dgm:spPr/>
      <dgm:t>
        <a:bodyPr/>
        <a:lstStyle/>
        <a:p>
          <a:endParaRPr lang="en-US"/>
        </a:p>
      </dgm:t>
    </dgm:pt>
    <dgm:pt modelId="{1A791418-60C9-4F28-B7C2-C2A66CEF2D1B}">
      <dgm:prSet phldrT="[Texto]"/>
      <dgm:spPr/>
      <dgm:t>
        <a:bodyPr/>
        <a:lstStyle/>
        <a:p>
          <a:r>
            <a:rPr lang="en-US" dirty="0" smtClean="0">
              <a:solidFill>
                <a:schemeClr val="tx1"/>
              </a:solidFill>
            </a:rPr>
            <a:t>La </a:t>
          </a:r>
          <a:r>
            <a:rPr lang="en-US" dirty="0" err="1" smtClean="0">
              <a:solidFill>
                <a:schemeClr val="tx1"/>
              </a:solidFill>
            </a:rPr>
            <a:t>incertidumbre</a:t>
          </a:r>
          <a:endParaRPr lang="en-US" dirty="0">
            <a:solidFill>
              <a:schemeClr val="tx1"/>
            </a:solidFill>
          </a:endParaRPr>
        </a:p>
      </dgm:t>
    </dgm:pt>
    <dgm:pt modelId="{B5E9A10C-3FFA-4E3A-8B5B-3E595C41BC0D}" type="parTrans" cxnId="{3B704D36-7D47-4518-A0CD-F9F727CB1C5A}">
      <dgm:prSet/>
      <dgm:spPr/>
      <dgm:t>
        <a:bodyPr/>
        <a:lstStyle/>
        <a:p>
          <a:endParaRPr lang="en-US"/>
        </a:p>
      </dgm:t>
    </dgm:pt>
    <dgm:pt modelId="{686367CE-60E4-4776-924F-E2332E7EA377}" type="sibTrans" cxnId="{3B704D36-7D47-4518-A0CD-F9F727CB1C5A}">
      <dgm:prSet/>
      <dgm:spPr/>
      <dgm:t>
        <a:bodyPr/>
        <a:lstStyle/>
        <a:p>
          <a:endParaRPr lang="en-US"/>
        </a:p>
      </dgm:t>
    </dgm:pt>
    <dgm:pt modelId="{52C5B0F6-0D46-4E4A-ACFD-CAFF4608E065}" type="pres">
      <dgm:prSet presAssocID="{D5DF2656-1E50-473B-B738-CA6D8E2085D2}" presName="diagram" presStyleCnt="0">
        <dgm:presLayoutVars>
          <dgm:dir/>
          <dgm:resizeHandles val="exact"/>
        </dgm:presLayoutVars>
      </dgm:prSet>
      <dgm:spPr/>
      <dgm:t>
        <a:bodyPr/>
        <a:lstStyle/>
        <a:p>
          <a:endParaRPr lang="en-US"/>
        </a:p>
      </dgm:t>
    </dgm:pt>
    <dgm:pt modelId="{1F2D42BB-9404-4FF6-9379-BA1865C76A07}" type="pres">
      <dgm:prSet presAssocID="{89B7A9C2-58CE-46B1-887F-CBA1A08D877D}" presName="arrow" presStyleLbl="node1" presStyleIdx="0" presStyleCnt="2">
        <dgm:presLayoutVars>
          <dgm:bulletEnabled val="1"/>
        </dgm:presLayoutVars>
      </dgm:prSet>
      <dgm:spPr/>
      <dgm:t>
        <a:bodyPr/>
        <a:lstStyle/>
        <a:p>
          <a:endParaRPr lang="en-US"/>
        </a:p>
      </dgm:t>
    </dgm:pt>
    <dgm:pt modelId="{4E82A2CC-C827-4DF9-A0E4-4E947E408DCE}" type="pres">
      <dgm:prSet presAssocID="{1A791418-60C9-4F28-B7C2-C2A66CEF2D1B}" presName="arrow" presStyleLbl="node1" presStyleIdx="1" presStyleCnt="2">
        <dgm:presLayoutVars>
          <dgm:bulletEnabled val="1"/>
        </dgm:presLayoutVars>
      </dgm:prSet>
      <dgm:spPr/>
      <dgm:t>
        <a:bodyPr/>
        <a:lstStyle/>
        <a:p>
          <a:endParaRPr lang="en-US"/>
        </a:p>
      </dgm:t>
    </dgm:pt>
  </dgm:ptLst>
  <dgm:cxnLst>
    <dgm:cxn modelId="{9B45CA45-9400-4765-894F-4430A0178046}" srcId="{D5DF2656-1E50-473B-B738-CA6D8E2085D2}" destId="{89B7A9C2-58CE-46B1-887F-CBA1A08D877D}" srcOrd="0" destOrd="0" parTransId="{D8CD6439-1D4B-4E0F-8E77-D833F241F180}" sibTransId="{0C7372E5-4B2E-4168-8C57-811344BAD3D5}"/>
    <dgm:cxn modelId="{3B704D36-7D47-4518-A0CD-F9F727CB1C5A}" srcId="{D5DF2656-1E50-473B-B738-CA6D8E2085D2}" destId="{1A791418-60C9-4F28-B7C2-C2A66CEF2D1B}" srcOrd="1" destOrd="0" parTransId="{B5E9A10C-3FFA-4E3A-8B5B-3E595C41BC0D}" sibTransId="{686367CE-60E4-4776-924F-E2332E7EA377}"/>
    <dgm:cxn modelId="{D9F4FF22-F526-403B-B1CD-8761103ECADA}" type="presOf" srcId="{1A791418-60C9-4F28-B7C2-C2A66CEF2D1B}" destId="{4E82A2CC-C827-4DF9-A0E4-4E947E408DCE}" srcOrd="0" destOrd="0" presId="urn:microsoft.com/office/officeart/2005/8/layout/arrow5"/>
    <dgm:cxn modelId="{AC416CC7-1E28-4D81-9313-33DC3C7E39BB}" type="presOf" srcId="{D5DF2656-1E50-473B-B738-CA6D8E2085D2}" destId="{52C5B0F6-0D46-4E4A-ACFD-CAFF4608E065}" srcOrd="0" destOrd="0" presId="urn:microsoft.com/office/officeart/2005/8/layout/arrow5"/>
    <dgm:cxn modelId="{07177382-B3C8-461C-BF6A-F6B62B7ACA3F}" type="presOf" srcId="{89B7A9C2-58CE-46B1-887F-CBA1A08D877D}" destId="{1F2D42BB-9404-4FF6-9379-BA1865C76A07}" srcOrd="0" destOrd="0" presId="urn:microsoft.com/office/officeart/2005/8/layout/arrow5"/>
    <dgm:cxn modelId="{6D9FB142-564D-4951-88C9-EF3A7EE189F5}" type="presParOf" srcId="{52C5B0F6-0D46-4E4A-ACFD-CAFF4608E065}" destId="{1F2D42BB-9404-4FF6-9379-BA1865C76A07}" srcOrd="0" destOrd="0" presId="urn:microsoft.com/office/officeart/2005/8/layout/arrow5"/>
    <dgm:cxn modelId="{D1287FDA-F090-499D-9279-301C76F2AEF5}" type="presParOf" srcId="{52C5B0F6-0D46-4E4A-ACFD-CAFF4608E065}" destId="{4E82A2CC-C827-4DF9-A0E4-4E947E408DCE}"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5DF2656-1E50-473B-B738-CA6D8E2085D2}"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89B7A9C2-58CE-46B1-887F-CBA1A08D877D}">
      <dgm:prSet phldrT="[Texto]"/>
      <dgm:spPr>
        <a:solidFill>
          <a:srgbClr val="FFC000"/>
        </a:solidFill>
      </dgm:spPr>
      <dgm:t>
        <a:bodyPr/>
        <a:lstStyle/>
        <a:p>
          <a:r>
            <a:rPr lang="en-US" dirty="0" smtClean="0">
              <a:solidFill>
                <a:schemeClr val="tx1"/>
              </a:solidFill>
            </a:rPr>
            <a:t>Un </a:t>
          </a:r>
          <a:r>
            <a:rPr lang="en-US" dirty="0" err="1" smtClean="0">
              <a:solidFill>
                <a:schemeClr val="tx1"/>
              </a:solidFill>
            </a:rPr>
            <a:t>activo</a:t>
          </a:r>
          <a:r>
            <a:rPr lang="en-US" dirty="0" smtClean="0">
              <a:solidFill>
                <a:schemeClr val="tx1"/>
              </a:solidFill>
            </a:rPr>
            <a:t> </a:t>
          </a:r>
          <a:r>
            <a:rPr lang="en-US" dirty="0" err="1" smtClean="0">
              <a:solidFill>
                <a:schemeClr val="tx1"/>
              </a:solidFill>
            </a:rPr>
            <a:t>es</a:t>
          </a:r>
          <a:r>
            <a:rPr lang="en-US" dirty="0" smtClean="0">
              <a:solidFill>
                <a:schemeClr val="tx1"/>
              </a:solidFill>
            </a:rPr>
            <a:t> un </a:t>
          </a:r>
          <a:r>
            <a:rPr lang="en-US" dirty="0" err="1" smtClean="0">
              <a:solidFill>
                <a:schemeClr val="tx1"/>
              </a:solidFill>
            </a:rPr>
            <a:t>recurso</a:t>
          </a:r>
          <a:r>
            <a:rPr lang="en-US" dirty="0" smtClean="0">
              <a:solidFill>
                <a:schemeClr val="tx1"/>
              </a:solidFill>
            </a:rPr>
            <a:t> y un </a:t>
          </a:r>
          <a:r>
            <a:rPr lang="en-US" dirty="0" err="1" smtClean="0">
              <a:solidFill>
                <a:schemeClr val="tx1"/>
              </a:solidFill>
            </a:rPr>
            <a:t>pasivo</a:t>
          </a:r>
          <a:r>
            <a:rPr lang="en-US" dirty="0" smtClean="0">
              <a:solidFill>
                <a:schemeClr val="tx1"/>
              </a:solidFill>
            </a:rPr>
            <a:t> </a:t>
          </a:r>
          <a:r>
            <a:rPr lang="en-US" dirty="0" err="1" smtClean="0">
              <a:solidFill>
                <a:schemeClr val="tx1"/>
              </a:solidFill>
            </a:rPr>
            <a:t>una</a:t>
          </a:r>
          <a:r>
            <a:rPr lang="en-US" dirty="0" smtClean="0">
              <a:solidFill>
                <a:schemeClr val="tx1"/>
              </a:solidFill>
            </a:rPr>
            <a:t> </a:t>
          </a:r>
          <a:r>
            <a:rPr lang="en-US" dirty="0" err="1" smtClean="0">
              <a:solidFill>
                <a:schemeClr val="tx1"/>
              </a:solidFill>
            </a:rPr>
            <a:t>obligación</a:t>
          </a:r>
          <a:endParaRPr lang="en-US" dirty="0">
            <a:solidFill>
              <a:schemeClr val="tx1"/>
            </a:solidFill>
          </a:endParaRPr>
        </a:p>
      </dgm:t>
    </dgm:pt>
    <dgm:pt modelId="{D8CD6439-1D4B-4E0F-8E77-D833F241F180}" type="parTrans" cxnId="{9B45CA45-9400-4765-894F-4430A0178046}">
      <dgm:prSet/>
      <dgm:spPr/>
      <dgm:t>
        <a:bodyPr/>
        <a:lstStyle/>
        <a:p>
          <a:endParaRPr lang="en-US"/>
        </a:p>
      </dgm:t>
    </dgm:pt>
    <dgm:pt modelId="{0C7372E5-4B2E-4168-8C57-811344BAD3D5}" type="sibTrans" cxnId="{9B45CA45-9400-4765-894F-4430A0178046}">
      <dgm:prSet/>
      <dgm:spPr/>
      <dgm:t>
        <a:bodyPr/>
        <a:lstStyle/>
        <a:p>
          <a:endParaRPr lang="en-US"/>
        </a:p>
      </dgm:t>
    </dgm:pt>
    <dgm:pt modelId="{1A791418-60C9-4F28-B7C2-C2A66CEF2D1B}">
      <dgm:prSet phldrT="[Texto]"/>
      <dgm:spPr/>
      <dgm:t>
        <a:bodyPr/>
        <a:lstStyle/>
        <a:p>
          <a:r>
            <a:rPr lang="en-US" dirty="0" smtClean="0">
              <a:solidFill>
                <a:schemeClr val="tx1"/>
              </a:solidFill>
            </a:rPr>
            <a:t>La </a:t>
          </a:r>
          <a:r>
            <a:rPr lang="en-US" dirty="0" err="1" smtClean="0">
              <a:solidFill>
                <a:schemeClr val="tx1"/>
              </a:solidFill>
            </a:rPr>
            <a:t>incertidumbre</a:t>
          </a:r>
          <a:endParaRPr lang="en-US" dirty="0">
            <a:solidFill>
              <a:schemeClr val="tx1"/>
            </a:solidFill>
          </a:endParaRPr>
        </a:p>
      </dgm:t>
    </dgm:pt>
    <dgm:pt modelId="{B5E9A10C-3FFA-4E3A-8B5B-3E595C41BC0D}" type="parTrans" cxnId="{3B704D36-7D47-4518-A0CD-F9F727CB1C5A}">
      <dgm:prSet/>
      <dgm:spPr/>
      <dgm:t>
        <a:bodyPr/>
        <a:lstStyle/>
        <a:p>
          <a:endParaRPr lang="en-US"/>
        </a:p>
      </dgm:t>
    </dgm:pt>
    <dgm:pt modelId="{686367CE-60E4-4776-924F-E2332E7EA377}" type="sibTrans" cxnId="{3B704D36-7D47-4518-A0CD-F9F727CB1C5A}">
      <dgm:prSet/>
      <dgm:spPr/>
      <dgm:t>
        <a:bodyPr/>
        <a:lstStyle/>
        <a:p>
          <a:endParaRPr lang="en-US"/>
        </a:p>
      </dgm:t>
    </dgm:pt>
    <dgm:pt modelId="{52C5B0F6-0D46-4E4A-ACFD-CAFF4608E065}" type="pres">
      <dgm:prSet presAssocID="{D5DF2656-1E50-473B-B738-CA6D8E2085D2}" presName="diagram" presStyleCnt="0">
        <dgm:presLayoutVars>
          <dgm:dir/>
          <dgm:resizeHandles val="exact"/>
        </dgm:presLayoutVars>
      </dgm:prSet>
      <dgm:spPr/>
      <dgm:t>
        <a:bodyPr/>
        <a:lstStyle/>
        <a:p>
          <a:endParaRPr lang="en-US"/>
        </a:p>
      </dgm:t>
    </dgm:pt>
    <dgm:pt modelId="{1F2D42BB-9404-4FF6-9379-BA1865C76A07}" type="pres">
      <dgm:prSet presAssocID="{89B7A9C2-58CE-46B1-887F-CBA1A08D877D}" presName="arrow" presStyleLbl="node1" presStyleIdx="0" presStyleCnt="2">
        <dgm:presLayoutVars>
          <dgm:bulletEnabled val="1"/>
        </dgm:presLayoutVars>
      </dgm:prSet>
      <dgm:spPr/>
      <dgm:t>
        <a:bodyPr/>
        <a:lstStyle/>
        <a:p>
          <a:endParaRPr lang="en-US"/>
        </a:p>
      </dgm:t>
    </dgm:pt>
    <dgm:pt modelId="{4E82A2CC-C827-4DF9-A0E4-4E947E408DCE}" type="pres">
      <dgm:prSet presAssocID="{1A791418-60C9-4F28-B7C2-C2A66CEF2D1B}" presName="arrow" presStyleLbl="node1" presStyleIdx="1" presStyleCnt="2">
        <dgm:presLayoutVars>
          <dgm:bulletEnabled val="1"/>
        </dgm:presLayoutVars>
      </dgm:prSet>
      <dgm:spPr/>
      <dgm:t>
        <a:bodyPr/>
        <a:lstStyle/>
        <a:p>
          <a:endParaRPr lang="en-US"/>
        </a:p>
      </dgm:t>
    </dgm:pt>
  </dgm:ptLst>
  <dgm:cxnLst>
    <dgm:cxn modelId="{9B45CA45-9400-4765-894F-4430A0178046}" srcId="{D5DF2656-1E50-473B-B738-CA6D8E2085D2}" destId="{89B7A9C2-58CE-46B1-887F-CBA1A08D877D}" srcOrd="0" destOrd="0" parTransId="{D8CD6439-1D4B-4E0F-8E77-D833F241F180}" sibTransId="{0C7372E5-4B2E-4168-8C57-811344BAD3D5}"/>
    <dgm:cxn modelId="{2795FCAF-743E-4F2D-B82B-7EFF1B740ABB}" type="presOf" srcId="{D5DF2656-1E50-473B-B738-CA6D8E2085D2}" destId="{52C5B0F6-0D46-4E4A-ACFD-CAFF4608E065}" srcOrd="0" destOrd="0" presId="urn:microsoft.com/office/officeart/2005/8/layout/arrow5"/>
    <dgm:cxn modelId="{3B704D36-7D47-4518-A0CD-F9F727CB1C5A}" srcId="{D5DF2656-1E50-473B-B738-CA6D8E2085D2}" destId="{1A791418-60C9-4F28-B7C2-C2A66CEF2D1B}" srcOrd="1" destOrd="0" parTransId="{B5E9A10C-3FFA-4E3A-8B5B-3E595C41BC0D}" sibTransId="{686367CE-60E4-4776-924F-E2332E7EA377}"/>
    <dgm:cxn modelId="{92845B1A-B11B-4648-AA01-EACBF987E5B6}" type="presOf" srcId="{1A791418-60C9-4F28-B7C2-C2A66CEF2D1B}" destId="{4E82A2CC-C827-4DF9-A0E4-4E947E408DCE}" srcOrd="0" destOrd="0" presId="urn:microsoft.com/office/officeart/2005/8/layout/arrow5"/>
    <dgm:cxn modelId="{C785C1D7-E9E6-4F87-9430-9CB1191B892F}" type="presOf" srcId="{89B7A9C2-58CE-46B1-887F-CBA1A08D877D}" destId="{1F2D42BB-9404-4FF6-9379-BA1865C76A07}" srcOrd="0" destOrd="0" presId="urn:microsoft.com/office/officeart/2005/8/layout/arrow5"/>
    <dgm:cxn modelId="{11B2BA97-6606-4ECD-979F-C6388B23DF4E}" type="presParOf" srcId="{52C5B0F6-0D46-4E4A-ACFD-CAFF4608E065}" destId="{1F2D42BB-9404-4FF6-9379-BA1865C76A07}" srcOrd="0" destOrd="0" presId="urn:microsoft.com/office/officeart/2005/8/layout/arrow5"/>
    <dgm:cxn modelId="{F80C7400-4F87-4AC3-ABCA-E337466F1E70}" type="presParOf" srcId="{52C5B0F6-0D46-4E4A-ACFD-CAFF4608E065}" destId="{4E82A2CC-C827-4DF9-A0E4-4E947E408DCE}"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5DF2656-1E50-473B-B738-CA6D8E2085D2}"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89B7A9C2-58CE-46B1-887F-CBA1A08D877D}">
      <dgm:prSet phldrT="[Texto]"/>
      <dgm:spPr>
        <a:solidFill>
          <a:srgbClr val="FFC000"/>
        </a:solidFill>
      </dgm:spPr>
      <dgm:t>
        <a:bodyPr/>
        <a:lstStyle/>
        <a:p>
          <a:r>
            <a:rPr lang="en-US" dirty="0" smtClean="0">
              <a:solidFill>
                <a:schemeClr val="tx1"/>
              </a:solidFill>
            </a:rPr>
            <a:t>Un </a:t>
          </a:r>
          <a:r>
            <a:rPr lang="en-US" dirty="0" err="1" smtClean="0">
              <a:solidFill>
                <a:schemeClr val="tx1"/>
              </a:solidFill>
            </a:rPr>
            <a:t>activo</a:t>
          </a:r>
          <a:r>
            <a:rPr lang="en-US" dirty="0" smtClean="0">
              <a:solidFill>
                <a:schemeClr val="tx1"/>
              </a:solidFill>
            </a:rPr>
            <a:t> </a:t>
          </a:r>
          <a:r>
            <a:rPr lang="en-US" dirty="0" err="1" smtClean="0">
              <a:solidFill>
                <a:schemeClr val="tx1"/>
              </a:solidFill>
            </a:rPr>
            <a:t>es</a:t>
          </a:r>
          <a:r>
            <a:rPr lang="en-US" dirty="0" smtClean="0">
              <a:solidFill>
                <a:schemeClr val="tx1"/>
              </a:solidFill>
            </a:rPr>
            <a:t> un </a:t>
          </a:r>
          <a:r>
            <a:rPr lang="en-US" dirty="0" err="1" smtClean="0">
              <a:solidFill>
                <a:schemeClr val="tx1"/>
              </a:solidFill>
            </a:rPr>
            <a:t>recurso</a:t>
          </a:r>
          <a:r>
            <a:rPr lang="en-US" dirty="0" smtClean="0">
              <a:solidFill>
                <a:schemeClr val="tx1"/>
              </a:solidFill>
            </a:rPr>
            <a:t> y un </a:t>
          </a:r>
          <a:r>
            <a:rPr lang="en-US" dirty="0" err="1" smtClean="0">
              <a:solidFill>
                <a:schemeClr val="tx1"/>
              </a:solidFill>
            </a:rPr>
            <a:t>pasivo</a:t>
          </a:r>
          <a:r>
            <a:rPr lang="en-US" dirty="0" smtClean="0">
              <a:solidFill>
                <a:schemeClr val="tx1"/>
              </a:solidFill>
            </a:rPr>
            <a:t> </a:t>
          </a:r>
          <a:r>
            <a:rPr lang="en-US" dirty="0" err="1" smtClean="0">
              <a:solidFill>
                <a:schemeClr val="tx1"/>
              </a:solidFill>
            </a:rPr>
            <a:t>una</a:t>
          </a:r>
          <a:r>
            <a:rPr lang="en-US" dirty="0" smtClean="0">
              <a:solidFill>
                <a:schemeClr val="tx1"/>
              </a:solidFill>
            </a:rPr>
            <a:t> </a:t>
          </a:r>
          <a:r>
            <a:rPr lang="en-US" dirty="0" err="1" smtClean="0">
              <a:solidFill>
                <a:schemeClr val="tx1"/>
              </a:solidFill>
            </a:rPr>
            <a:t>obligación</a:t>
          </a:r>
          <a:endParaRPr lang="en-US" dirty="0">
            <a:solidFill>
              <a:schemeClr val="tx1"/>
            </a:solidFill>
          </a:endParaRPr>
        </a:p>
      </dgm:t>
    </dgm:pt>
    <dgm:pt modelId="{D8CD6439-1D4B-4E0F-8E77-D833F241F180}" type="parTrans" cxnId="{9B45CA45-9400-4765-894F-4430A0178046}">
      <dgm:prSet/>
      <dgm:spPr/>
      <dgm:t>
        <a:bodyPr/>
        <a:lstStyle/>
        <a:p>
          <a:endParaRPr lang="en-US"/>
        </a:p>
      </dgm:t>
    </dgm:pt>
    <dgm:pt modelId="{0C7372E5-4B2E-4168-8C57-811344BAD3D5}" type="sibTrans" cxnId="{9B45CA45-9400-4765-894F-4430A0178046}">
      <dgm:prSet/>
      <dgm:spPr/>
      <dgm:t>
        <a:bodyPr/>
        <a:lstStyle/>
        <a:p>
          <a:endParaRPr lang="en-US"/>
        </a:p>
      </dgm:t>
    </dgm:pt>
    <dgm:pt modelId="{1A791418-60C9-4F28-B7C2-C2A66CEF2D1B}">
      <dgm:prSet phldrT="[Texto]"/>
      <dgm:spPr/>
      <dgm:t>
        <a:bodyPr/>
        <a:lstStyle/>
        <a:p>
          <a:r>
            <a:rPr lang="en-US" dirty="0" smtClean="0">
              <a:solidFill>
                <a:schemeClr val="tx1"/>
              </a:solidFill>
            </a:rPr>
            <a:t>La </a:t>
          </a:r>
          <a:r>
            <a:rPr lang="en-US" dirty="0" err="1" smtClean="0">
              <a:solidFill>
                <a:schemeClr val="tx1"/>
              </a:solidFill>
            </a:rPr>
            <a:t>incertidumbre</a:t>
          </a:r>
          <a:endParaRPr lang="en-US" dirty="0">
            <a:solidFill>
              <a:schemeClr val="tx1"/>
            </a:solidFill>
          </a:endParaRPr>
        </a:p>
      </dgm:t>
    </dgm:pt>
    <dgm:pt modelId="{B5E9A10C-3FFA-4E3A-8B5B-3E595C41BC0D}" type="parTrans" cxnId="{3B704D36-7D47-4518-A0CD-F9F727CB1C5A}">
      <dgm:prSet/>
      <dgm:spPr/>
      <dgm:t>
        <a:bodyPr/>
        <a:lstStyle/>
        <a:p>
          <a:endParaRPr lang="en-US"/>
        </a:p>
      </dgm:t>
    </dgm:pt>
    <dgm:pt modelId="{686367CE-60E4-4776-924F-E2332E7EA377}" type="sibTrans" cxnId="{3B704D36-7D47-4518-A0CD-F9F727CB1C5A}">
      <dgm:prSet/>
      <dgm:spPr/>
      <dgm:t>
        <a:bodyPr/>
        <a:lstStyle/>
        <a:p>
          <a:endParaRPr lang="en-US"/>
        </a:p>
      </dgm:t>
    </dgm:pt>
    <dgm:pt modelId="{52C5B0F6-0D46-4E4A-ACFD-CAFF4608E065}" type="pres">
      <dgm:prSet presAssocID="{D5DF2656-1E50-473B-B738-CA6D8E2085D2}" presName="diagram" presStyleCnt="0">
        <dgm:presLayoutVars>
          <dgm:dir/>
          <dgm:resizeHandles val="exact"/>
        </dgm:presLayoutVars>
      </dgm:prSet>
      <dgm:spPr/>
      <dgm:t>
        <a:bodyPr/>
        <a:lstStyle/>
        <a:p>
          <a:endParaRPr lang="en-US"/>
        </a:p>
      </dgm:t>
    </dgm:pt>
    <dgm:pt modelId="{1F2D42BB-9404-4FF6-9379-BA1865C76A07}" type="pres">
      <dgm:prSet presAssocID="{89B7A9C2-58CE-46B1-887F-CBA1A08D877D}" presName="arrow" presStyleLbl="node1" presStyleIdx="0" presStyleCnt="2">
        <dgm:presLayoutVars>
          <dgm:bulletEnabled val="1"/>
        </dgm:presLayoutVars>
      </dgm:prSet>
      <dgm:spPr/>
      <dgm:t>
        <a:bodyPr/>
        <a:lstStyle/>
        <a:p>
          <a:endParaRPr lang="en-US"/>
        </a:p>
      </dgm:t>
    </dgm:pt>
    <dgm:pt modelId="{4E82A2CC-C827-4DF9-A0E4-4E947E408DCE}" type="pres">
      <dgm:prSet presAssocID="{1A791418-60C9-4F28-B7C2-C2A66CEF2D1B}" presName="arrow" presStyleLbl="node1" presStyleIdx="1" presStyleCnt="2">
        <dgm:presLayoutVars>
          <dgm:bulletEnabled val="1"/>
        </dgm:presLayoutVars>
      </dgm:prSet>
      <dgm:spPr/>
      <dgm:t>
        <a:bodyPr/>
        <a:lstStyle/>
        <a:p>
          <a:endParaRPr lang="en-US"/>
        </a:p>
      </dgm:t>
    </dgm:pt>
  </dgm:ptLst>
  <dgm:cxnLst>
    <dgm:cxn modelId="{D58C0281-5FD7-423E-A251-AF90991CCD22}" type="presOf" srcId="{89B7A9C2-58CE-46B1-887F-CBA1A08D877D}" destId="{1F2D42BB-9404-4FF6-9379-BA1865C76A07}" srcOrd="0" destOrd="0" presId="urn:microsoft.com/office/officeart/2005/8/layout/arrow5"/>
    <dgm:cxn modelId="{9B45CA45-9400-4765-894F-4430A0178046}" srcId="{D5DF2656-1E50-473B-B738-CA6D8E2085D2}" destId="{89B7A9C2-58CE-46B1-887F-CBA1A08D877D}" srcOrd="0" destOrd="0" parTransId="{D8CD6439-1D4B-4E0F-8E77-D833F241F180}" sibTransId="{0C7372E5-4B2E-4168-8C57-811344BAD3D5}"/>
    <dgm:cxn modelId="{3B704D36-7D47-4518-A0CD-F9F727CB1C5A}" srcId="{D5DF2656-1E50-473B-B738-CA6D8E2085D2}" destId="{1A791418-60C9-4F28-B7C2-C2A66CEF2D1B}" srcOrd="1" destOrd="0" parTransId="{B5E9A10C-3FFA-4E3A-8B5B-3E595C41BC0D}" sibTransId="{686367CE-60E4-4776-924F-E2332E7EA377}"/>
    <dgm:cxn modelId="{D5BFD89A-BFBB-4864-A8CB-2ADECF54054D}" type="presOf" srcId="{D5DF2656-1E50-473B-B738-CA6D8E2085D2}" destId="{52C5B0F6-0D46-4E4A-ACFD-CAFF4608E065}" srcOrd="0" destOrd="0" presId="urn:microsoft.com/office/officeart/2005/8/layout/arrow5"/>
    <dgm:cxn modelId="{30E6968F-E0C2-4860-952F-583EE527854F}" type="presOf" srcId="{1A791418-60C9-4F28-B7C2-C2A66CEF2D1B}" destId="{4E82A2CC-C827-4DF9-A0E4-4E947E408DCE}" srcOrd="0" destOrd="0" presId="urn:microsoft.com/office/officeart/2005/8/layout/arrow5"/>
    <dgm:cxn modelId="{0991E9A9-D081-4DE1-B936-3C08743C688A}" type="presParOf" srcId="{52C5B0F6-0D46-4E4A-ACFD-CAFF4608E065}" destId="{1F2D42BB-9404-4FF6-9379-BA1865C76A07}" srcOrd="0" destOrd="0" presId="urn:microsoft.com/office/officeart/2005/8/layout/arrow5"/>
    <dgm:cxn modelId="{C8CE5647-7330-4D91-8347-ED6704531F24}" type="presParOf" srcId="{52C5B0F6-0D46-4E4A-ACFD-CAFF4608E065}" destId="{4E82A2CC-C827-4DF9-A0E4-4E947E408DCE}"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5DF2656-1E50-473B-B738-CA6D8E2085D2}"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89B7A9C2-58CE-46B1-887F-CBA1A08D877D}">
      <dgm:prSet phldrT="[Texto]"/>
      <dgm:spPr>
        <a:solidFill>
          <a:schemeClr val="accent1"/>
        </a:solidFill>
      </dgm:spPr>
      <dgm:t>
        <a:bodyPr/>
        <a:lstStyle/>
        <a:p>
          <a:r>
            <a:rPr lang="en-US" dirty="0" smtClean="0">
              <a:solidFill>
                <a:schemeClr val="tx1"/>
              </a:solidFill>
            </a:rPr>
            <a:t>Un </a:t>
          </a:r>
          <a:r>
            <a:rPr lang="en-US" dirty="0" err="1" smtClean="0">
              <a:solidFill>
                <a:schemeClr val="tx1"/>
              </a:solidFill>
            </a:rPr>
            <a:t>activo</a:t>
          </a:r>
          <a:r>
            <a:rPr lang="en-US" dirty="0" smtClean="0">
              <a:solidFill>
                <a:schemeClr val="tx1"/>
              </a:solidFill>
            </a:rPr>
            <a:t> </a:t>
          </a:r>
          <a:r>
            <a:rPr lang="en-US" dirty="0" err="1" smtClean="0">
              <a:solidFill>
                <a:schemeClr val="tx1"/>
              </a:solidFill>
            </a:rPr>
            <a:t>es</a:t>
          </a:r>
          <a:r>
            <a:rPr lang="en-US" dirty="0" smtClean="0">
              <a:solidFill>
                <a:schemeClr val="tx1"/>
              </a:solidFill>
            </a:rPr>
            <a:t> un </a:t>
          </a:r>
          <a:r>
            <a:rPr lang="en-US" dirty="0" err="1" smtClean="0">
              <a:solidFill>
                <a:schemeClr val="tx1"/>
              </a:solidFill>
            </a:rPr>
            <a:t>recurso</a:t>
          </a:r>
          <a:r>
            <a:rPr lang="en-US" dirty="0" smtClean="0">
              <a:solidFill>
                <a:schemeClr val="tx1"/>
              </a:solidFill>
            </a:rPr>
            <a:t> y un </a:t>
          </a:r>
          <a:r>
            <a:rPr lang="en-US" dirty="0" err="1" smtClean="0">
              <a:solidFill>
                <a:schemeClr val="tx1"/>
              </a:solidFill>
            </a:rPr>
            <a:t>pasivo</a:t>
          </a:r>
          <a:r>
            <a:rPr lang="en-US" dirty="0" smtClean="0">
              <a:solidFill>
                <a:schemeClr val="tx1"/>
              </a:solidFill>
            </a:rPr>
            <a:t> </a:t>
          </a:r>
          <a:r>
            <a:rPr lang="en-US" dirty="0" err="1" smtClean="0">
              <a:solidFill>
                <a:schemeClr val="tx1"/>
              </a:solidFill>
            </a:rPr>
            <a:t>una</a:t>
          </a:r>
          <a:r>
            <a:rPr lang="en-US" dirty="0" smtClean="0">
              <a:solidFill>
                <a:schemeClr val="tx1"/>
              </a:solidFill>
            </a:rPr>
            <a:t> </a:t>
          </a:r>
          <a:r>
            <a:rPr lang="en-US" dirty="0" err="1" smtClean="0">
              <a:solidFill>
                <a:schemeClr val="tx1"/>
              </a:solidFill>
            </a:rPr>
            <a:t>obligación</a:t>
          </a:r>
          <a:endParaRPr lang="en-US" dirty="0">
            <a:solidFill>
              <a:schemeClr val="tx1"/>
            </a:solidFill>
          </a:endParaRPr>
        </a:p>
      </dgm:t>
    </dgm:pt>
    <dgm:pt modelId="{D8CD6439-1D4B-4E0F-8E77-D833F241F180}" type="parTrans" cxnId="{9B45CA45-9400-4765-894F-4430A0178046}">
      <dgm:prSet/>
      <dgm:spPr/>
      <dgm:t>
        <a:bodyPr/>
        <a:lstStyle/>
        <a:p>
          <a:endParaRPr lang="en-US"/>
        </a:p>
      </dgm:t>
    </dgm:pt>
    <dgm:pt modelId="{0C7372E5-4B2E-4168-8C57-811344BAD3D5}" type="sibTrans" cxnId="{9B45CA45-9400-4765-894F-4430A0178046}">
      <dgm:prSet/>
      <dgm:spPr/>
      <dgm:t>
        <a:bodyPr/>
        <a:lstStyle/>
        <a:p>
          <a:endParaRPr lang="en-US"/>
        </a:p>
      </dgm:t>
    </dgm:pt>
    <dgm:pt modelId="{1A791418-60C9-4F28-B7C2-C2A66CEF2D1B}">
      <dgm:prSet phldrT="[Texto]"/>
      <dgm:spPr>
        <a:solidFill>
          <a:srgbClr val="FFC000"/>
        </a:solidFill>
      </dgm:spPr>
      <dgm:t>
        <a:bodyPr/>
        <a:lstStyle/>
        <a:p>
          <a:r>
            <a:rPr lang="en-US" dirty="0" smtClean="0">
              <a:solidFill>
                <a:schemeClr val="tx1"/>
              </a:solidFill>
            </a:rPr>
            <a:t>La </a:t>
          </a:r>
          <a:r>
            <a:rPr lang="en-US" dirty="0" err="1" smtClean="0">
              <a:solidFill>
                <a:schemeClr val="tx1"/>
              </a:solidFill>
            </a:rPr>
            <a:t>incertidumbre</a:t>
          </a:r>
          <a:endParaRPr lang="en-US" dirty="0">
            <a:solidFill>
              <a:schemeClr val="tx1"/>
            </a:solidFill>
          </a:endParaRPr>
        </a:p>
      </dgm:t>
    </dgm:pt>
    <dgm:pt modelId="{B5E9A10C-3FFA-4E3A-8B5B-3E595C41BC0D}" type="parTrans" cxnId="{3B704D36-7D47-4518-A0CD-F9F727CB1C5A}">
      <dgm:prSet/>
      <dgm:spPr/>
      <dgm:t>
        <a:bodyPr/>
        <a:lstStyle/>
        <a:p>
          <a:endParaRPr lang="en-US"/>
        </a:p>
      </dgm:t>
    </dgm:pt>
    <dgm:pt modelId="{686367CE-60E4-4776-924F-E2332E7EA377}" type="sibTrans" cxnId="{3B704D36-7D47-4518-A0CD-F9F727CB1C5A}">
      <dgm:prSet/>
      <dgm:spPr/>
      <dgm:t>
        <a:bodyPr/>
        <a:lstStyle/>
        <a:p>
          <a:endParaRPr lang="en-US"/>
        </a:p>
      </dgm:t>
    </dgm:pt>
    <dgm:pt modelId="{52C5B0F6-0D46-4E4A-ACFD-CAFF4608E065}" type="pres">
      <dgm:prSet presAssocID="{D5DF2656-1E50-473B-B738-CA6D8E2085D2}" presName="diagram" presStyleCnt="0">
        <dgm:presLayoutVars>
          <dgm:dir/>
          <dgm:resizeHandles val="exact"/>
        </dgm:presLayoutVars>
      </dgm:prSet>
      <dgm:spPr/>
      <dgm:t>
        <a:bodyPr/>
        <a:lstStyle/>
        <a:p>
          <a:endParaRPr lang="en-US"/>
        </a:p>
      </dgm:t>
    </dgm:pt>
    <dgm:pt modelId="{1F2D42BB-9404-4FF6-9379-BA1865C76A07}" type="pres">
      <dgm:prSet presAssocID="{89B7A9C2-58CE-46B1-887F-CBA1A08D877D}" presName="arrow" presStyleLbl="node1" presStyleIdx="0" presStyleCnt="2">
        <dgm:presLayoutVars>
          <dgm:bulletEnabled val="1"/>
        </dgm:presLayoutVars>
      </dgm:prSet>
      <dgm:spPr/>
      <dgm:t>
        <a:bodyPr/>
        <a:lstStyle/>
        <a:p>
          <a:endParaRPr lang="en-US"/>
        </a:p>
      </dgm:t>
    </dgm:pt>
    <dgm:pt modelId="{4E82A2CC-C827-4DF9-A0E4-4E947E408DCE}" type="pres">
      <dgm:prSet presAssocID="{1A791418-60C9-4F28-B7C2-C2A66CEF2D1B}" presName="arrow" presStyleLbl="node1" presStyleIdx="1" presStyleCnt="2">
        <dgm:presLayoutVars>
          <dgm:bulletEnabled val="1"/>
        </dgm:presLayoutVars>
      </dgm:prSet>
      <dgm:spPr/>
      <dgm:t>
        <a:bodyPr/>
        <a:lstStyle/>
        <a:p>
          <a:endParaRPr lang="en-US"/>
        </a:p>
      </dgm:t>
    </dgm:pt>
  </dgm:ptLst>
  <dgm:cxnLst>
    <dgm:cxn modelId="{9B45CA45-9400-4765-894F-4430A0178046}" srcId="{D5DF2656-1E50-473B-B738-CA6D8E2085D2}" destId="{89B7A9C2-58CE-46B1-887F-CBA1A08D877D}" srcOrd="0" destOrd="0" parTransId="{D8CD6439-1D4B-4E0F-8E77-D833F241F180}" sibTransId="{0C7372E5-4B2E-4168-8C57-811344BAD3D5}"/>
    <dgm:cxn modelId="{3B704D36-7D47-4518-A0CD-F9F727CB1C5A}" srcId="{D5DF2656-1E50-473B-B738-CA6D8E2085D2}" destId="{1A791418-60C9-4F28-B7C2-C2A66CEF2D1B}" srcOrd="1" destOrd="0" parTransId="{B5E9A10C-3FFA-4E3A-8B5B-3E595C41BC0D}" sibTransId="{686367CE-60E4-4776-924F-E2332E7EA377}"/>
    <dgm:cxn modelId="{AECE27F2-FD80-430B-BB29-3D53083D3098}" type="presOf" srcId="{1A791418-60C9-4F28-B7C2-C2A66CEF2D1B}" destId="{4E82A2CC-C827-4DF9-A0E4-4E947E408DCE}" srcOrd="0" destOrd="0" presId="urn:microsoft.com/office/officeart/2005/8/layout/arrow5"/>
    <dgm:cxn modelId="{58D5AAB7-605C-4377-A4A2-889169A3E379}" type="presOf" srcId="{89B7A9C2-58CE-46B1-887F-CBA1A08D877D}" destId="{1F2D42BB-9404-4FF6-9379-BA1865C76A07}" srcOrd="0" destOrd="0" presId="urn:microsoft.com/office/officeart/2005/8/layout/arrow5"/>
    <dgm:cxn modelId="{0B679527-98F3-44CF-9BD0-1B270E5CEB8E}" type="presOf" srcId="{D5DF2656-1E50-473B-B738-CA6D8E2085D2}" destId="{52C5B0F6-0D46-4E4A-ACFD-CAFF4608E065}" srcOrd="0" destOrd="0" presId="urn:microsoft.com/office/officeart/2005/8/layout/arrow5"/>
    <dgm:cxn modelId="{517DF084-A64A-4E5C-B6A1-450422175225}" type="presParOf" srcId="{52C5B0F6-0D46-4E4A-ACFD-CAFF4608E065}" destId="{1F2D42BB-9404-4FF6-9379-BA1865C76A07}" srcOrd="0" destOrd="0" presId="urn:microsoft.com/office/officeart/2005/8/layout/arrow5"/>
    <dgm:cxn modelId="{679FC714-EF35-493C-B4D4-B8BA9088BB2E}" type="presParOf" srcId="{52C5B0F6-0D46-4E4A-ACFD-CAFF4608E065}" destId="{4E82A2CC-C827-4DF9-A0E4-4E947E408DCE}"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5DF2656-1E50-473B-B738-CA6D8E2085D2}"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89B7A9C2-58CE-46B1-887F-CBA1A08D877D}">
      <dgm:prSet phldrT="[Texto]"/>
      <dgm:spPr>
        <a:solidFill>
          <a:schemeClr val="accent1"/>
        </a:solidFill>
      </dgm:spPr>
      <dgm:t>
        <a:bodyPr/>
        <a:lstStyle/>
        <a:p>
          <a:r>
            <a:rPr lang="en-US" dirty="0" smtClean="0">
              <a:solidFill>
                <a:schemeClr val="tx1"/>
              </a:solidFill>
            </a:rPr>
            <a:t>Un </a:t>
          </a:r>
          <a:r>
            <a:rPr lang="en-US" dirty="0" err="1" smtClean="0">
              <a:solidFill>
                <a:schemeClr val="tx1"/>
              </a:solidFill>
            </a:rPr>
            <a:t>activo</a:t>
          </a:r>
          <a:r>
            <a:rPr lang="en-US" dirty="0" smtClean="0">
              <a:solidFill>
                <a:schemeClr val="tx1"/>
              </a:solidFill>
            </a:rPr>
            <a:t> </a:t>
          </a:r>
          <a:r>
            <a:rPr lang="en-US" dirty="0" err="1" smtClean="0">
              <a:solidFill>
                <a:schemeClr val="tx1"/>
              </a:solidFill>
            </a:rPr>
            <a:t>es</a:t>
          </a:r>
          <a:r>
            <a:rPr lang="en-US" dirty="0" smtClean="0">
              <a:solidFill>
                <a:schemeClr val="tx1"/>
              </a:solidFill>
            </a:rPr>
            <a:t> un </a:t>
          </a:r>
          <a:r>
            <a:rPr lang="en-US" dirty="0" err="1" smtClean="0">
              <a:solidFill>
                <a:schemeClr val="tx1"/>
              </a:solidFill>
            </a:rPr>
            <a:t>recurso</a:t>
          </a:r>
          <a:r>
            <a:rPr lang="en-US" dirty="0" smtClean="0">
              <a:solidFill>
                <a:schemeClr val="tx1"/>
              </a:solidFill>
            </a:rPr>
            <a:t> y un </a:t>
          </a:r>
          <a:r>
            <a:rPr lang="en-US" dirty="0" err="1" smtClean="0">
              <a:solidFill>
                <a:schemeClr val="tx1"/>
              </a:solidFill>
            </a:rPr>
            <a:t>pasivo</a:t>
          </a:r>
          <a:r>
            <a:rPr lang="en-US" dirty="0" smtClean="0">
              <a:solidFill>
                <a:schemeClr val="tx1"/>
              </a:solidFill>
            </a:rPr>
            <a:t> </a:t>
          </a:r>
          <a:r>
            <a:rPr lang="en-US" dirty="0" err="1" smtClean="0">
              <a:solidFill>
                <a:schemeClr val="tx1"/>
              </a:solidFill>
            </a:rPr>
            <a:t>una</a:t>
          </a:r>
          <a:r>
            <a:rPr lang="en-US" dirty="0" smtClean="0">
              <a:solidFill>
                <a:schemeClr val="tx1"/>
              </a:solidFill>
            </a:rPr>
            <a:t> </a:t>
          </a:r>
          <a:r>
            <a:rPr lang="en-US" dirty="0" err="1" smtClean="0">
              <a:solidFill>
                <a:schemeClr val="tx1"/>
              </a:solidFill>
            </a:rPr>
            <a:t>obligación</a:t>
          </a:r>
          <a:endParaRPr lang="en-US" dirty="0">
            <a:solidFill>
              <a:schemeClr val="tx1"/>
            </a:solidFill>
          </a:endParaRPr>
        </a:p>
      </dgm:t>
    </dgm:pt>
    <dgm:pt modelId="{D8CD6439-1D4B-4E0F-8E77-D833F241F180}" type="parTrans" cxnId="{9B45CA45-9400-4765-894F-4430A0178046}">
      <dgm:prSet/>
      <dgm:spPr/>
      <dgm:t>
        <a:bodyPr/>
        <a:lstStyle/>
        <a:p>
          <a:endParaRPr lang="en-US"/>
        </a:p>
      </dgm:t>
    </dgm:pt>
    <dgm:pt modelId="{0C7372E5-4B2E-4168-8C57-811344BAD3D5}" type="sibTrans" cxnId="{9B45CA45-9400-4765-894F-4430A0178046}">
      <dgm:prSet/>
      <dgm:spPr/>
      <dgm:t>
        <a:bodyPr/>
        <a:lstStyle/>
        <a:p>
          <a:endParaRPr lang="en-US"/>
        </a:p>
      </dgm:t>
    </dgm:pt>
    <dgm:pt modelId="{1A791418-60C9-4F28-B7C2-C2A66CEF2D1B}">
      <dgm:prSet phldrT="[Texto]"/>
      <dgm:spPr>
        <a:solidFill>
          <a:srgbClr val="FFC000"/>
        </a:solidFill>
      </dgm:spPr>
      <dgm:t>
        <a:bodyPr/>
        <a:lstStyle/>
        <a:p>
          <a:r>
            <a:rPr lang="en-US" dirty="0" smtClean="0">
              <a:solidFill>
                <a:schemeClr val="tx1"/>
              </a:solidFill>
            </a:rPr>
            <a:t>La </a:t>
          </a:r>
          <a:r>
            <a:rPr lang="en-US" dirty="0" err="1" smtClean="0">
              <a:solidFill>
                <a:schemeClr val="tx1"/>
              </a:solidFill>
            </a:rPr>
            <a:t>incertidumbre</a:t>
          </a:r>
          <a:endParaRPr lang="en-US" dirty="0">
            <a:solidFill>
              <a:schemeClr val="tx1"/>
            </a:solidFill>
          </a:endParaRPr>
        </a:p>
      </dgm:t>
    </dgm:pt>
    <dgm:pt modelId="{B5E9A10C-3FFA-4E3A-8B5B-3E595C41BC0D}" type="parTrans" cxnId="{3B704D36-7D47-4518-A0CD-F9F727CB1C5A}">
      <dgm:prSet/>
      <dgm:spPr/>
      <dgm:t>
        <a:bodyPr/>
        <a:lstStyle/>
        <a:p>
          <a:endParaRPr lang="en-US"/>
        </a:p>
      </dgm:t>
    </dgm:pt>
    <dgm:pt modelId="{686367CE-60E4-4776-924F-E2332E7EA377}" type="sibTrans" cxnId="{3B704D36-7D47-4518-A0CD-F9F727CB1C5A}">
      <dgm:prSet/>
      <dgm:spPr/>
      <dgm:t>
        <a:bodyPr/>
        <a:lstStyle/>
        <a:p>
          <a:endParaRPr lang="en-US"/>
        </a:p>
      </dgm:t>
    </dgm:pt>
    <dgm:pt modelId="{52C5B0F6-0D46-4E4A-ACFD-CAFF4608E065}" type="pres">
      <dgm:prSet presAssocID="{D5DF2656-1E50-473B-B738-CA6D8E2085D2}" presName="diagram" presStyleCnt="0">
        <dgm:presLayoutVars>
          <dgm:dir/>
          <dgm:resizeHandles val="exact"/>
        </dgm:presLayoutVars>
      </dgm:prSet>
      <dgm:spPr/>
      <dgm:t>
        <a:bodyPr/>
        <a:lstStyle/>
        <a:p>
          <a:endParaRPr lang="en-US"/>
        </a:p>
      </dgm:t>
    </dgm:pt>
    <dgm:pt modelId="{1F2D42BB-9404-4FF6-9379-BA1865C76A07}" type="pres">
      <dgm:prSet presAssocID="{89B7A9C2-58CE-46B1-887F-CBA1A08D877D}" presName="arrow" presStyleLbl="node1" presStyleIdx="0" presStyleCnt="2">
        <dgm:presLayoutVars>
          <dgm:bulletEnabled val="1"/>
        </dgm:presLayoutVars>
      </dgm:prSet>
      <dgm:spPr/>
      <dgm:t>
        <a:bodyPr/>
        <a:lstStyle/>
        <a:p>
          <a:endParaRPr lang="en-US"/>
        </a:p>
      </dgm:t>
    </dgm:pt>
    <dgm:pt modelId="{4E82A2CC-C827-4DF9-A0E4-4E947E408DCE}" type="pres">
      <dgm:prSet presAssocID="{1A791418-60C9-4F28-B7C2-C2A66CEF2D1B}" presName="arrow" presStyleLbl="node1" presStyleIdx="1" presStyleCnt="2">
        <dgm:presLayoutVars>
          <dgm:bulletEnabled val="1"/>
        </dgm:presLayoutVars>
      </dgm:prSet>
      <dgm:spPr/>
      <dgm:t>
        <a:bodyPr/>
        <a:lstStyle/>
        <a:p>
          <a:endParaRPr lang="en-US"/>
        </a:p>
      </dgm:t>
    </dgm:pt>
  </dgm:ptLst>
  <dgm:cxnLst>
    <dgm:cxn modelId="{9FE8C327-DBA9-4D09-98AD-1CACCCC7480A}" type="presOf" srcId="{89B7A9C2-58CE-46B1-887F-CBA1A08D877D}" destId="{1F2D42BB-9404-4FF6-9379-BA1865C76A07}" srcOrd="0" destOrd="0" presId="urn:microsoft.com/office/officeart/2005/8/layout/arrow5"/>
    <dgm:cxn modelId="{9B45CA45-9400-4765-894F-4430A0178046}" srcId="{D5DF2656-1E50-473B-B738-CA6D8E2085D2}" destId="{89B7A9C2-58CE-46B1-887F-CBA1A08D877D}" srcOrd="0" destOrd="0" parTransId="{D8CD6439-1D4B-4E0F-8E77-D833F241F180}" sibTransId="{0C7372E5-4B2E-4168-8C57-811344BAD3D5}"/>
    <dgm:cxn modelId="{3B704D36-7D47-4518-A0CD-F9F727CB1C5A}" srcId="{D5DF2656-1E50-473B-B738-CA6D8E2085D2}" destId="{1A791418-60C9-4F28-B7C2-C2A66CEF2D1B}" srcOrd="1" destOrd="0" parTransId="{B5E9A10C-3FFA-4E3A-8B5B-3E595C41BC0D}" sibTransId="{686367CE-60E4-4776-924F-E2332E7EA377}"/>
    <dgm:cxn modelId="{3C31A006-20F1-4A2D-AF27-040548FF51B4}" type="presOf" srcId="{1A791418-60C9-4F28-B7C2-C2A66CEF2D1B}" destId="{4E82A2CC-C827-4DF9-A0E4-4E947E408DCE}" srcOrd="0" destOrd="0" presId="urn:microsoft.com/office/officeart/2005/8/layout/arrow5"/>
    <dgm:cxn modelId="{BDCF02BA-BD5D-4BAA-9937-C01CCA316787}" type="presOf" srcId="{D5DF2656-1E50-473B-B738-CA6D8E2085D2}" destId="{52C5B0F6-0D46-4E4A-ACFD-CAFF4608E065}" srcOrd="0" destOrd="0" presId="urn:microsoft.com/office/officeart/2005/8/layout/arrow5"/>
    <dgm:cxn modelId="{31726138-7F64-40F1-BEB5-E17F41A77276}" type="presParOf" srcId="{52C5B0F6-0D46-4E4A-ACFD-CAFF4608E065}" destId="{1F2D42BB-9404-4FF6-9379-BA1865C76A07}" srcOrd="0" destOrd="0" presId="urn:microsoft.com/office/officeart/2005/8/layout/arrow5"/>
    <dgm:cxn modelId="{9A1F4F90-ABAE-4CDE-8BFA-2598EC60B68B}" type="presParOf" srcId="{52C5B0F6-0D46-4E4A-ACFD-CAFF4608E065}" destId="{4E82A2CC-C827-4DF9-A0E4-4E947E408DCE}"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5DF2656-1E50-473B-B738-CA6D8E2085D2}"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89B7A9C2-58CE-46B1-887F-CBA1A08D877D}">
      <dgm:prSet phldrT="[Texto]"/>
      <dgm:spPr>
        <a:solidFill>
          <a:schemeClr val="accent1"/>
        </a:solidFill>
      </dgm:spPr>
      <dgm:t>
        <a:bodyPr/>
        <a:lstStyle/>
        <a:p>
          <a:r>
            <a:rPr lang="en-US" dirty="0" smtClean="0">
              <a:solidFill>
                <a:schemeClr val="tx1"/>
              </a:solidFill>
            </a:rPr>
            <a:t>Un </a:t>
          </a:r>
          <a:r>
            <a:rPr lang="en-US" dirty="0" err="1" smtClean="0">
              <a:solidFill>
                <a:schemeClr val="tx1"/>
              </a:solidFill>
            </a:rPr>
            <a:t>activo</a:t>
          </a:r>
          <a:r>
            <a:rPr lang="en-US" dirty="0" smtClean="0">
              <a:solidFill>
                <a:schemeClr val="tx1"/>
              </a:solidFill>
            </a:rPr>
            <a:t> </a:t>
          </a:r>
          <a:r>
            <a:rPr lang="en-US" dirty="0" err="1" smtClean="0">
              <a:solidFill>
                <a:schemeClr val="tx1"/>
              </a:solidFill>
            </a:rPr>
            <a:t>es</a:t>
          </a:r>
          <a:r>
            <a:rPr lang="en-US" dirty="0" smtClean="0">
              <a:solidFill>
                <a:schemeClr val="tx1"/>
              </a:solidFill>
            </a:rPr>
            <a:t> un </a:t>
          </a:r>
          <a:r>
            <a:rPr lang="en-US" dirty="0" err="1" smtClean="0">
              <a:solidFill>
                <a:schemeClr val="tx1"/>
              </a:solidFill>
            </a:rPr>
            <a:t>recurso</a:t>
          </a:r>
          <a:r>
            <a:rPr lang="en-US" dirty="0" smtClean="0">
              <a:solidFill>
                <a:schemeClr val="tx1"/>
              </a:solidFill>
            </a:rPr>
            <a:t> y un </a:t>
          </a:r>
          <a:r>
            <a:rPr lang="en-US" dirty="0" err="1" smtClean="0">
              <a:solidFill>
                <a:schemeClr val="tx1"/>
              </a:solidFill>
            </a:rPr>
            <a:t>pasivo</a:t>
          </a:r>
          <a:r>
            <a:rPr lang="en-US" dirty="0" smtClean="0">
              <a:solidFill>
                <a:schemeClr val="tx1"/>
              </a:solidFill>
            </a:rPr>
            <a:t> </a:t>
          </a:r>
          <a:r>
            <a:rPr lang="en-US" dirty="0" err="1" smtClean="0">
              <a:solidFill>
                <a:schemeClr val="tx1"/>
              </a:solidFill>
            </a:rPr>
            <a:t>una</a:t>
          </a:r>
          <a:r>
            <a:rPr lang="en-US" dirty="0" smtClean="0">
              <a:solidFill>
                <a:schemeClr val="tx1"/>
              </a:solidFill>
            </a:rPr>
            <a:t> </a:t>
          </a:r>
          <a:r>
            <a:rPr lang="en-US" dirty="0" err="1" smtClean="0">
              <a:solidFill>
                <a:schemeClr val="tx1"/>
              </a:solidFill>
            </a:rPr>
            <a:t>obligación</a:t>
          </a:r>
          <a:endParaRPr lang="en-US" dirty="0">
            <a:solidFill>
              <a:schemeClr val="tx1"/>
            </a:solidFill>
          </a:endParaRPr>
        </a:p>
      </dgm:t>
    </dgm:pt>
    <dgm:pt modelId="{D8CD6439-1D4B-4E0F-8E77-D833F241F180}" type="parTrans" cxnId="{9B45CA45-9400-4765-894F-4430A0178046}">
      <dgm:prSet/>
      <dgm:spPr/>
      <dgm:t>
        <a:bodyPr/>
        <a:lstStyle/>
        <a:p>
          <a:endParaRPr lang="en-US"/>
        </a:p>
      </dgm:t>
    </dgm:pt>
    <dgm:pt modelId="{0C7372E5-4B2E-4168-8C57-811344BAD3D5}" type="sibTrans" cxnId="{9B45CA45-9400-4765-894F-4430A0178046}">
      <dgm:prSet/>
      <dgm:spPr/>
      <dgm:t>
        <a:bodyPr/>
        <a:lstStyle/>
        <a:p>
          <a:endParaRPr lang="en-US"/>
        </a:p>
      </dgm:t>
    </dgm:pt>
    <dgm:pt modelId="{1A791418-60C9-4F28-B7C2-C2A66CEF2D1B}">
      <dgm:prSet phldrT="[Texto]"/>
      <dgm:spPr>
        <a:solidFill>
          <a:srgbClr val="FFC000"/>
        </a:solidFill>
      </dgm:spPr>
      <dgm:t>
        <a:bodyPr/>
        <a:lstStyle/>
        <a:p>
          <a:r>
            <a:rPr lang="en-US" dirty="0" smtClean="0">
              <a:solidFill>
                <a:schemeClr val="tx1"/>
              </a:solidFill>
            </a:rPr>
            <a:t>La </a:t>
          </a:r>
          <a:r>
            <a:rPr lang="en-US" dirty="0" err="1" smtClean="0">
              <a:solidFill>
                <a:schemeClr val="tx1"/>
              </a:solidFill>
            </a:rPr>
            <a:t>incertidumbre</a:t>
          </a:r>
          <a:endParaRPr lang="en-US" dirty="0">
            <a:solidFill>
              <a:schemeClr val="tx1"/>
            </a:solidFill>
          </a:endParaRPr>
        </a:p>
      </dgm:t>
    </dgm:pt>
    <dgm:pt modelId="{B5E9A10C-3FFA-4E3A-8B5B-3E595C41BC0D}" type="parTrans" cxnId="{3B704D36-7D47-4518-A0CD-F9F727CB1C5A}">
      <dgm:prSet/>
      <dgm:spPr/>
      <dgm:t>
        <a:bodyPr/>
        <a:lstStyle/>
        <a:p>
          <a:endParaRPr lang="en-US"/>
        </a:p>
      </dgm:t>
    </dgm:pt>
    <dgm:pt modelId="{686367CE-60E4-4776-924F-E2332E7EA377}" type="sibTrans" cxnId="{3B704D36-7D47-4518-A0CD-F9F727CB1C5A}">
      <dgm:prSet/>
      <dgm:spPr/>
      <dgm:t>
        <a:bodyPr/>
        <a:lstStyle/>
        <a:p>
          <a:endParaRPr lang="en-US"/>
        </a:p>
      </dgm:t>
    </dgm:pt>
    <dgm:pt modelId="{52C5B0F6-0D46-4E4A-ACFD-CAFF4608E065}" type="pres">
      <dgm:prSet presAssocID="{D5DF2656-1E50-473B-B738-CA6D8E2085D2}" presName="diagram" presStyleCnt="0">
        <dgm:presLayoutVars>
          <dgm:dir/>
          <dgm:resizeHandles val="exact"/>
        </dgm:presLayoutVars>
      </dgm:prSet>
      <dgm:spPr/>
      <dgm:t>
        <a:bodyPr/>
        <a:lstStyle/>
        <a:p>
          <a:endParaRPr lang="en-US"/>
        </a:p>
      </dgm:t>
    </dgm:pt>
    <dgm:pt modelId="{1F2D42BB-9404-4FF6-9379-BA1865C76A07}" type="pres">
      <dgm:prSet presAssocID="{89B7A9C2-58CE-46B1-887F-CBA1A08D877D}" presName="arrow" presStyleLbl="node1" presStyleIdx="0" presStyleCnt="2">
        <dgm:presLayoutVars>
          <dgm:bulletEnabled val="1"/>
        </dgm:presLayoutVars>
      </dgm:prSet>
      <dgm:spPr/>
      <dgm:t>
        <a:bodyPr/>
        <a:lstStyle/>
        <a:p>
          <a:endParaRPr lang="en-US"/>
        </a:p>
      </dgm:t>
    </dgm:pt>
    <dgm:pt modelId="{4E82A2CC-C827-4DF9-A0E4-4E947E408DCE}" type="pres">
      <dgm:prSet presAssocID="{1A791418-60C9-4F28-B7C2-C2A66CEF2D1B}" presName="arrow" presStyleLbl="node1" presStyleIdx="1" presStyleCnt="2">
        <dgm:presLayoutVars>
          <dgm:bulletEnabled val="1"/>
        </dgm:presLayoutVars>
      </dgm:prSet>
      <dgm:spPr/>
      <dgm:t>
        <a:bodyPr/>
        <a:lstStyle/>
        <a:p>
          <a:endParaRPr lang="en-US"/>
        </a:p>
      </dgm:t>
    </dgm:pt>
  </dgm:ptLst>
  <dgm:cxnLst>
    <dgm:cxn modelId="{1065642F-3539-4625-AC94-5AE53D860B9D}" type="presOf" srcId="{D5DF2656-1E50-473B-B738-CA6D8E2085D2}" destId="{52C5B0F6-0D46-4E4A-ACFD-CAFF4608E065}" srcOrd="0" destOrd="0" presId="urn:microsoft.com/office/officeart/2005/8/layout/arrow5"/>
    <dgm:cxn modelId="{9B45CA45-9400-4765-894F-4430A0178046}" srcId="{D5DF2656-1E50-473B-B738-CA6D8E2085D2}" destId="{89B7A9C2-58CE-46B1-887F-CBA1A08D877D}" srcOrd="0" destOrd="0" parTransId="{D8CD6439-1D4B-4E0F-8E77-D833F241F180}" sibTransId="{0C7372E5-4B2E-4168-8C57-811344BAD3D5}"/>
    <dgm:cxn modelId="{3B704D36-7D47-4518-A0CD-F9F727CB1C5A}" srcId="{D5DF2656-1E50-473B-B738-CA6D8E2085D2}" destId="{1A791418-60C9-4F28-B7C2-C2A66CEF2D1B}" srcOrd="1" destOrd="0" parTransId="{B5E9A10C-3FFA-4E3A-8B5B-3E595C41BC0D}" sibTransId="{686367CE-60E4-4776-924F-E2332E7EA377}"/>
    <dgm:cxn modelId="{848C3756-0D9B-4CF0-8D59-2A1B59FB83EB}" type="presOf" srcId="{89B7A9C2-58CE-46B1-887F-CBA1A08D877D}" destId="{1F2D42BB-9404-4FF6-9379-BA1865C76A07}" srcOrd="0" destOrd="0" presId="urn:microsoft.com/office/officeart/2005/8/layout/arrow5"/>
    <dgm:cxn modelId="{04A566DF-9373-4CC2-8BF3-5D6188364788}" type="presOf" srcId="{1A791418-60C9-4F28-B7C2-C2A66CEF2D1B}" destId="{4E82A2CC-C827-4DF9-A0E4-4E947E408DCE}" srcOrd="0" destOrd="0" presId="urn:microsoft.com/office/officeart/2005/8/layout/arrow5"/>
    <dgm:cxn modelId="{F5DB69C1-6A0B-4158-8116-2CCF991CFEB7}" type="presParOf" srcId="{52C5B0F6-0D46-4E4A-ACFD-CAFF4608E065}" destId="{1F2D42BB-9404-4FF6-9379-BA1865C76A07}" srcOrd="0" destOrd="0" presId="urn:microsoft.com/office/officeart/2005/8/layout/arrow5"/>
    <dgm:cxn modelId="{21F61499-99E9-4F97-BA70-AD5FA54C66B5}" type="presParOf" srcId="{52C5B0F6-0D46-4E4A-ACFD-CAFF4608E065}" destId="{4E82A2CC-C827-4DF9-A0E4-4E947E408DCE}"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D5DF2656-1E50-473B-B738-CA6D8E2085D2}"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89B7A9C2-58CE-46B1-887F-CBA1A08D877D}">
      <dgm:prSet phldrT="[Texto]"/>
      <dgm:spPr>
        <a:solidFill>
          <a:schemeClr val="accent1"/>
        </a:solidFill>
      </dgm:spPr>
      <dgm:t>
        <a:bodyPr/>
        <a:lstStyle/>
        <a:p>
          <a:r>
            <a:rPr lang="en-US" dirty="0" smtClean="0">
              <a:solidFill>
                <a:schemeClr val="tx1"/>
              </a:solidFill>
            </a:rPr>
            <a:t>Un </a:t>
          </a:r>
          <a:r>
            <a:rPr lang="en-US" dirty="0" err="1" smtClean="0">
              <a:solidFill>
                <a:schemeClr val="tx1"/>
              </a:solidFill>
            </a:rPr>
            <a:t>activo</a:t>
          </a:r>
          <a:r>
            <a:rPr lang="en-US" dirty="0" smtClean="0">
              <a:solidFill>
                <a:schemeClr val="tx1"/>
              </a:solidFill>
            </a:rPr>
            <a:t> </a:t>
          </a:r>
          <a:r>
            <a:rPr lang="en-US" dirty="0" err="1" smtClean="0">
              <a:solidFill>
                <a:schemeClr val="tx1"/>
              </a:solidFill>
            </a:rPr>
            <a:t>es</a:t>
          </a:r>
          <a:r>
            <a:rPr lang="en-US" dirty="0" smtClean="0">
              <a:solidFill>
                <a:schemeClr val="tx1"/>
              </a:solidFill>
            </a:rPr>
            <a:t> un </a:t>
          </a:r>
          <a:r>
            <a:rPr lang="en-US" dirty="0" err="1" smtClean="0">
              <a:solidFill>
                <a:schemeClr val="tx1"/>
              </a:solidFill>
            </a:rPr>
            <a:t>recurso</a:t>
          </a:r>
          <a:r>
            <a:rPr lang="en-US" dirty="0" smtClean="0">
              <a:solidFill>
                <a:schemeClr val="tx1"/>
              </a:solidFill>
            </a:rPr>
            <a:t> y un </a:t>
          </a:r>
          <a:r>
            <a:rPr lang="en-US" dirty="0" err="1" smtClean="0">
              <a:solidFill>
                <a:schemeClr val="tx1"/>
              </a:solidFill>
            </a:rPr>
            <a:t>pasivo</a:t>
          </a:r>
          <a:r>
            <a:rPr lang="en-US" dirty="0" smtClean="0">
              <a:solidFill>
                <a:schemeClr val="tx1"/>
              </a:solidFill>
            </a:rPr>
            <a:t> </a:t>
          </a:r>
          <a:r>
            <a:rPr lang="en-US" dirty="0" err="1" smtClean="0">
              <a:solidFill>
                <a:schemeClr val="tx1"/>
              </a:solidFill>
            </a:rPr>
            <a:t>una</a:t>
          </a:r>
          <a:r>
            <a:rPr lang="en-US" dirty="0" smtClean="0">
              <a:solidFill>
                <a:schemeClr val="tx1"/>
              </a:solidFill>
            </a:rPr>
            <a:t> </a:t>
          </a:r>
          <a:r>
            <a:rPr lang="en-US" dirty="0" err="1" smtClean="0">
              <a:solidFill>
                <a:schemeClr val="tx1"/>
              </a:solidFill>
            </a:rPr>
            <a:t>obligación</a:t>
          </a:r>
          <a:endParaRPr lang="en-US" dirty="0">
            <a:solidFill>
              <a:schemeClr val="tx1"/>
            </a:solidFill>
          </a:endParaRPr>
        </a:p>
      </dgm:t>
    </dgm:pt>
    <dgm:pt modelId="{D8CD6439-1D4B-4E0F-8E77-D833F241F180}" type="parTrans" cxnId="{9B45CA45-9400-4765-894F-4430A0178046}">
      <dgm:prSet/>
      <dgm:spPr/>
      <dgm:t>
        <a:bodyPr/>
        <a:lstStyle/>
        <a:p>
          <a:endParaRPr lang="en-US"/>
        </a:p>
      </dgm:t>
    </dgm:pt>
    <dgm:pt modelId="{0C7372E5-4B2E-4168-8C57-811344BAD3D5}" type="sibTrans" cxnId="{9B45CA45-9400-4765-894F-4430A0178046}">
      <dgm:prSet/>
      <dgm:spPr/>
      <dgm:t>
        <a:bodyPr/>
        <a:lstStyle/>
        <a:p>
          <a:endParaRPr lang="en-US"/>
        </a:p>
      </dgm:t>
    </dgm:pt>
    <dgm:pt modelId="{1A791418-60C9-4F28-B7C2-C2A66CEF2D1B}">
      <dgm:prSet phldrT="[Texto]"/>
      <dgm:spPr>
        <a:solidFill>
          <a:srgbClr val="FFC000"/>
        </a:solidFill>
      </dgm:spPr>
      <dgm:t>
        <a:bodyPr/>
        <a:lstStyle/>
        <a:p>
          <a:r>
            <a:rPr lang="en-US" dirty="0" smtClean="0">
              <a:solidFill>
                <a:schemeClr val="tx1"/>
              </a:solidFill>
            </a:rPr>
            <a:t>La </a:t>
          </a:r>
          <a:r>
            <a:rPr lang="en-US" dirty="0" err="1" smtClean="0">
              <a:solidFill>
                <a:schemeClr val="tx1"/>
              </a:solidFill>
            </a:rPr>
            <a:t>incertidumbre</a:t>
          </a:r>
          <a:endParaRPr lang="en-US" dirty="0">
            <a:solidFill>
              <a:schemeClr val="tx1"/>
            </a:solidFill>
          </a:endParaRPr>
        </a:p>
      </dgm:t>
    </dgm:pt>
    <dgm:pt modelId="{B5E9A10C-3FFA-4E3A-8B5B-3E595C41BC0D}" type="parTrans" cxnId="{3B704D36-7D47-4518-A0CD-F9F727CB1C5A}">
      <dgm:prSet/>
      <dgm:spPr/>
      <dgm:t>
        <a:bodyPr/>
        <a:lstStyle/>
        <a:p>
          <a:endParaRPr lang="en-US"/>
        </a:p>
      </dgm:t>
    </dgm:pt>
    <dgm:pt modelId="{686367CE-60E4-4776-924F-E2332E7EA377}" type="sibTrans" cxnId="{3B704D36-7D47-4518-A0CD-F9F727CB1C5A}">
      <dgm:prSet/>
      <dgm:spPr/>
      <dgm:t>
        <a:bodyPr/>
        <a:lstStyle/>
        <a:p>
          <a:endParaRPr lang="en-US"/>
        </a:p>
      </dgm:t>
    </dgm:pt>
    <dgm:pt modelId="{52C5B0F6-0D46-4E4A-ACFD-CAFF4608E065}" type="pres">
      <dgm:prSet presAssocID="{D5DF2656-1E50-473B-B738-CA6D8E2085D2}" presName="diagram" presStyleCnt="0">
        <dgm:presLayoutVars>
          <dgm:dir/>
          <dgm:resizeHandles val="exact"/>
        </dgm:presLayoutVars>
      </dgm:prSet>
      <dgm:spPr/>
      <dgm:t>
        <a:bodyPr/>
        <a:lstStyle/>
        <a:p>
          <a:endParaRPr lang="en-US"/>
        </a:p>
      </dgm:t>
    </dgm:pt>
    <dgm:pt modelId="{1F2D42BB-9404-4FF6-9379-BA1865C76A07}" type="pres">
      <dgm:prSet presAssocID="{89B7A9C2-58CE-46B1-887F-CBA1A08D877D}" presName="arrow" presStyleLbl="node1" presStyleIdx="0" presStyleCnt="2">
        <dgm:presLayoutVars>
          <dgm:bulletEnabled val="1"/>
        </dgm:presLayoutVars>
      </dgm:prSet>
      <dgm:spPr/>
      <dgm:t>
        <a:bodyPr/>
        <a:lstStyle/>
        <a:p>
          <a:endParaRPr lang="en-US"/>
        </a:p>
      </dgm:t>
    </dgm:pt>
    <dgm:pt modelId="{4E82A2CC-C827-4DF9-A0E4-4E947E408DCE}" type="pres">
      <dgm:prSet presAssocID="{1A791418-60C9-4F28-B7C2-C2A66CEF2D1B}" presName="arrow" presStyleLbl="node1" presStyleIdx="1" presStyleCnt="2">
        <dgm:presLayoutVars>
          <dgm:bulletEnabled val="1"/>
        </dgm:presLayoutVars>
      </dgm:prSet>
      <dgm:spPr/>
      <dgm:t>
        <a:bodyPr/>
        <a:lstStyle/>
        <a:p>
          <a:endParaRPr lang="en-US"/>
        </a:p>
      </dgm:t>
    </dgm:pt>
  </dgm:ptLst>
  <dgm:cxnLst>
    <dgm:cxn modelId="{9B45CA45-9400-4765-894F-4430A0178046}" srcId="{D5DF2656-1E50-473B-B738-CA6D8E2085D2}" destId="{89B7A9C2-58CE-46B1-887F-CBA1A08D877D}" srcOrd="0" destOrd="0" parTransId="{D8CD6439-1D4B-4E0F-8E77-D833F241F180}" sibTransId="{0C7372E5-4B2E-4168-8C57-811344BAD3D5}"/>
    <dgm:cxn modelId="{3B704D36-7D47-4518-A0CD-F9F727CB1C5A}" srcId="{D5DF2656-1E50-473B-B738-CA6D8E2085D2}" destId="{1A791418-60C9-4F28-B7C2-C2A66CEF2D1B}" srcOrd="1" destOrd="0" parTransId="{B5E9A10C-3FFA-4E3A-8B5B-3E595C41BC0D}" sibTransId="{686367CE-60E4-4776-924F-E2332E7EA377}"/>
    <dgm:cxn modelId="{F7B7F69A-32B5-43A0-A011-48FE14A63E68}" type="presOf" srcId="{D5DF2656-1E50-473B-B738-CA6D8E2085D2}" destId="{52C5B0F6-0D46-4E4A-ACFD-CAFF4608E065}" srcOrd="0" destOrd="0" presId="urn:microsoft.com/office/officeart/2005/8/layout/arrow5"/>
    <dgm:cxn modelId="{27EAB802-3A33-4EA8-8D92-E4BF06005BAA}" type="presOf" srcId="{89B7A9C2-58CE-46B1-887F-CBA1A08D877D}" destId="{1F2D42BB-9404-4FF6-9379-BA1865C76A07}" srcOrd="0" destOrd="0" presId="urn:microsoft.com/office/officeart/2005/8/layout/arrow5"/>
    <dgm:cxn modelId="{E528519D-2C62-47BD-A38B-012589750261}" type="presOf" srcId="{1A791418-60C9-4F28-B7C2-C2A66CEF2D1B}" destId="{4E82A2CC-C827-4DF9-A0E4-4E947E408DCE}" srcOrd="0" destOrd="0" presId="urn:microsoft.com/office/officeart/2005/8/layout/arrow5"/>
    <dgm:cxn modelId="{F45E8B89-46DF-499E-81B0-029010499638}" type="presParOf" srcId="{52C5B0F6-0D46-4E4A-ACFD-CAFF4608E065}" destId="{1F2D42BB-9404-4FF6-9379-BA1865C76A07}" srcOrd="0" destOrd="0" presId="urn:microsoft.com/office/officeart/2005/8/layout/arrow5"/>
    <dgm:cxn modelId="{2A1814EE-3BC2-4861-92CD-9F0638C3996C}" type="presParOf" srcId="{52C5B0F6-0D46-4E4A-ACFD-CAFF4608E065}" destId="{4E82A2CC-C827-4DF9-A0E4-4E947E408DCE}"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E64A95E-2F8D-4C26-98C3-E8845D98CCF7}" type="doc">
      <dgm:prSet loTypeId="urn:microsoft.com/office/officeart/2011/layout/CircleProcess" loCatId="process" qsTypeId="urn:microsoft.com/office/officeart/2005/8/quickstyle/simple1" qsCatId="simple" csTypeId="urn:microsoft.com/office/officeart/2005/8/colors/accent1_2" csCatId="accent1" phldr="1"/>
      <dgm:spPr/>
      <dgm:t>
        <a:bodyPr/>
        <a:lstStyle/>
        <a:p>
          <a:endParaRPr lang="es-CO"/>
        </a:p>
      </dgm:t>
    </dgm:pt>
    <dgm:pt modelId="{8157DA13-E0E7-47C3-90E8-4208BE3E0006}">
      <dgm:prSet phldrT="[Texto]"/>
      <dgm:spPr/>
      <dgm:t>
        <a:bodyPr/>
        <a:lstStyle/>
        <a:p>
          <a:r>
            <a:rPr lang="en-US" b="1" dirty="0" smtClean="0"/>
            <a:t>¿</a:t>
          </a:r>
          <a:r>
            <a:rPr lang="en-US" b="1" dirty="0" err="1" smtClean="0"/>
            <a:t>Qué</a:t>
          </a:r>
          <a:r>
            <a:rPr lang="en-US" b="1" dirty="0" smtClean="0"/>
            <a:t> </a:t>
          </a:r>
          <a:r>
            <a:rPr lang="en-US" b="1" dirty="0" err="1" smtClean="0"/>
            <a:t>es</a:t>
          </a:r>
          <a:r>
            <a:rPr lang="en-US" b="1" dirty="0" smtClean="0"/>
            <a:t> un </a:t>
          </a:r>
          <a:r>
            <a:rPr lang="en-US" b="1" dirty="0" err="1" smtClean="0"/>
            <a:t>Activo</a:t>
          </a:r>
          <a:r>
            <a:rPr lang="en-US" b="1" dirty="0" smtClean="0"/>
            <a:t>/ </a:t>
          </a:r>
          <a:r>
            <a:rPr lang="en-US" b="1" dirty="0" err="1" smtClean="0"/>
            <a:t>Pasivo</a:t>
          </a:r>
          <a:r>
            <a:rPr lang="en-US" b="1" dirty="0" smtClean="0"/>
            <a:t> (A/P)? </a:t>
          </a:r>
        </a:p>
        <a:p>
          <a:endParaRPr lang="es-CO" b="1" dirty="0"/>
        </a:p>
      </dgm:t>
    </dgm:pt>
    <dgm:pt modelId="{1A98330E-0DBE-4E5B-A213-3FDDFA0C61B2}" type="parTrans" cxnId="{B0762D0D-4CAD-493F-BE97-C16BB11A74F1}">
      <dgm:prSet/>
      <dgm:spPr/>
      <dgm:t>
        <a:bodyPr/>
        <a:lstStyle/>
        <a:p>
          <a:endParaRPr lang="es-CO"/>
        </a:p>
      </dgm:t>
    </dgm:pt>
    <dgm:pt modelId="{5003EDFB-BDCC-4C91-B109-09A05353FED3}" type="sibTrans" cxnId="{B0762D0D-4CAD-493F-BE97-C16BB11A74F1}">
      <dgm:prSet/>
      <dgm:spPr/>
      <dgm:t>
        <a:bodyPr/>
        <a:lstStyle/>
        <a:p>
          <a:endParaRPr lang="es-CO"/>
        </a:p>
      </dgm:t>
    </dgm:pt>
    <dgm:pt modelId="{87B1E202-2E2C-4CB4-A565-D71E2E0D36D9}">
      <dgm:prSet phldrT="[Texto]"/>
      <dgm:spPr>
        <a:solidFill>
          <a:srgbClr val="FF0000">
            <a:alpha val="90000"/>
          </a:srgbClr>
        </a:solidFill>
      </dgm:spPr>
      <dgm:t>
        <a:bodyPr/>
        <a:lstStyle/>
        <a:p>
          <a:r>
            <a:rPr lang="en-US" b="1" dirty="0" smtClean="0"/>
            <a:t>¿</a:t>
          </a:r>
          <a:r>
            <a:rPr lang="en-US" b="1" dirty="0" err="1" smtClean="0"/>
            <a:t>Qué</a:t>
          </a:r>
          <a:r>
            <a:rPr lang="en-US" b="1" dirty="0" smtClean="0"/>
            <a:t> </a:t>
          </a:r>
          <a:r>
            <a:rPr lang="en-US" b="1" dirty="0" err="1" smtClean="0"/>
            <a:t>es</a:t>
          </a:r>
          <a:r>
            <a:rPr lang="en-US" b="1" dirty="0" smtClean="0"/>
            <a:t> un </a:t>
          </a:r>
          <a:r>
            <a:rPr lang="en-US" b="1" dirty="0" err="1" smtClean="0"/>
            <a:t>Ingreso</a:t>
          </a:r>
          <a:r>
            <a:rPr lang="en-US" b="1" dirty="0" smtClean="0"/>
            <a:t>/</a:t>
          </a:r>
          <a:r>
            <a:rPr lang="en-US" b="1" dirty="0" err="1" smtClean="0"/>
            <a:t>Gasto</a:t>
          </a:r>
          <a:r>
            <a:rPr lang="en-US" b="1" dirty="0" smtClean="0"/>
            <a:t> (I/G)?</a:t>
          </a:r>
          <a:endParaRPr lang="es-CO" b="1" dirty="0"/>
        </a:p>
      </dgm:t>
    </dgm:pt>
    <dgm:pt modelId="{F2BF444E-E745-4049-BA76-92BF8CFB796A}" type="parTrans" cxnId="{4E8C55D4-AD01-4369-BB65-45B465A7F725}">
      <dgm:prSet/>
      <dgm:spPr/>
      <dgm:t>
        <a:bodyPr/>
        <a:lstStyle/>
        <a:p>
          <a:endParaRPr lang="es-CO"/>
        </a:p>
      </dgm:t>
    </dgm:pt>
    <dgm:pt modelId="{8CE20296-968F-4249-B767-0EAA79637AAC}" type="sibTrans" cxnId="{4E8C55D4-AD01-4369-BB65-45B465A7F725}">
      <dgm:prSet/>
      <dgm:spPr/>
      <dgm:t>
        <a:bodyPr/>
        <a:lstStyle/>
        <a:p>
          <a:endParaRPr lang="es-CO"/>
        </a:p>
      </dgm:t>
    </dgm:pt>
    <dgm:pt modelId="{DB313C66-E4EF-432E-87DD-E422546285B3}">
      <dgm:prSet/>
      <dgm:spPr/>
      <dgm:t>
        <a:bodyPr/>
        <a:lstStyle/>
        <a:p>
          <a:r>
            <a:rPr lang="en-US" b="1" dirty="0" smtClean="0"/>
            <a:t>¿</a:t>
          </a:r>
          <a:r>
            <a:rPr lang="en-US" b="1" dirty="0" err="1" smtClean="0"/>
            <a:t>Qué</a:t>
          </a:r>
          <a:r>
            <a:rPr lang="en-US" b="1" dirty="0" smtClean="0"/>
            <a:t> </a:t>
          </a:r>
          <a:r>
            <a:rPr lang="en-US" b="1" dirty="0" err="1" smtClean="0"/>
            <a:t>es</a:t>
          </a:r>
          <a:r>
            <a:rPr lang="en-US" b="1" dirty="0" smtClean="0"/>
            <a:t> la </a:t>
          </a:r>
          <a:r>
            <a:rPr lang="en-US" b="1" dirty="0" err="1" smtClean="0"/>
            <a:t>unidad</a:t>
          </a:r>
          <a:r>
            <a:rPr lang="en-US" b="1" dirty="0" smtClean="0"/>
            <a:t> de </a:t>
          </a:r>
          <a:r>
            <a:rPr lang="en-US" b="1" dirty="0" err="1" smtClean="0"/>
            <a:t>cuenta</a:t>
          </a:r>
          <a:r>
            <a:rPr lang="en-US" b="1" dirty="0" smtClean="0"/>
            <a:t>? </a:t>
          </a:r>
        </a:p>
      </dgm:t>
    </dgm:pt>
    <dgm:pt modelId="{65E29911-680C-4B43-A195-992545F27AEC}" type="parTrans" cxnId="{A6568518-86E7-408B-9849-80E999638A45}">
      <dgm:prSet/>
      <dgm:spPr/>
      <dgm:t>
        <a:bodyPr/>
        <a:lstStyle/>
        <a:p>
          <a:endParaRPr lang="es-CO"/>
        </a:p>
      </dgm:t>
    </dgm:pt>
    <dgm:pt modelId="{312CDC3D-AE00-4F69-A1CE-6DC50256A827}" type="sibTrans" cxnId="{A6568518-86E7-408B-9849-80E999638A45}">
      <dgm:prSet/>
      <dgm:spPr/>
      <dgm:t>
        <a:bodyPr/>
        <a:lstStyle/>
        <a:p>
          <a:endParaRPr lang="es-CO"/>
        </a:p>
      </dgm:t>
    </dgm:pt>
    <dgm:pt modelId="{EEBB0D06-A246-46D6-A3FB-24B5C2E4338C}" type="pres">
      <dgm:prSet presAssocID="{4E64A95E-2F8D-4C26-98C3-E8845D98CCF7}" presName="Name0" presStyleCnt="0">
        <dgm:presLayoutVars>
          <dgm:chMax val="11"/>
          <dgm:chPref val="11"/>
          <dgm:dir/>
          <dgm:resizeHandles/>
        </dgm:presLayoutVars>
      </dgm:prSet>
      <dgm:spPr/>
      <dgm:t>
        <a:bodyPr/>
        <a:lstStyle/>
        <a:p>
          <a:endParaRPr lang="en-US"/>
        </a:p>
      </dgm:t>
    </dgm:pt>
    <dgm:pt modelId="{96FCC257-FC61-4BA4-81B8-752B356C002F}" type="pres">
      <dgm:prSet presAssocID="{DB313C66-E4EF-432E-87DD-E422546285B3}" presName="Accent3" presStyleCnt="0"/>
      <dgm:spPr/>
    </dgm:pt>
    <dgm:pt modelId="{A53DD82E-51A2-4C76-805D-0206CC7B45A5}" type="pres">
      <dgm:prSet presAssocID="{DB313C66-E4EF-432E-87DD-E422546285B3}" presName="Accent" presStyleLbl="node1" presStyleIdx="0" presStyleCnt="3"/>
      <dgm:spPr/>
    </dgm:pt>
    <dgm:pt modelId="{BAFC3998-7F4B-4829-BF3E-5D16F9A0EE69}" type="pres">
      <dgm:prSet presAssocID="{DB313C66-E4EF-432E-87DD-E422546285B3}" presName="ParentBackground3" presStyleCnt="0"/>
      <dgm:spPr/>
    </dgm:pt>
    <dgm:pt modelId="{795306FD-B36B-4B99-9C51-441A4FDD97A9}" type="pres">
      <dgm:prSet presAssocID="{DB313C66-E4EF-432E-87DD-E422546285B3}" presName="ParentBackground" presStyleLbl="fgAcc1" presStyleIdx="0" presStyleCnt="3"/>
      <dgm:spPr/>
      <dgm:t>
        <a:bodyPr/>
        <a:lstStyle/>
        <a:p>
          <a:endParaRPr lang="en-US"/>
        </a:p>
      </dgm:t>
    </dgm:pt>
    <dgm:pt modelId="{2C330F07-0787-4ADD-91B6-8288ABE29412}" type="pres">
      <dgm:prSet presAssocID="{DB313C66-E4EF-432E-87DD-E422546285B3}" presName="Parent3" presStyleLbl="revTx" presStyleIdx="0" presStyleCnt="0">
        <dgm:presLayoutVars>
          <dgm:chMax val="1"/>
          <dgm:chPref val="1"/>
          <dgm:bulletEnabled val="1"/>
        </dgm:presLayoutVars>
      </dgm:prSet>
      <dgm:spPr/>
      <dgm:t>
        <a:bodyPr/>
        <a:lstStyle/>
        <a:p>
          <a:endParaRPr lang="en-US"/>
        </a:p>
      </dgm:t>
    </dgm:pt>
    <dgm:pt modelId="{A2B99F4C-38F6-404E-8E67-FD2BD8A35FEB}" type="pres">
      <dgm:prSet presAssocID="{87B1E202-2E2C-4CB4-A565-D71E2E0D36D9}" presName="Accent2" presStyleCnt="0"/>
      <dgm:spPr/>
    </dgm:pt>
    <dgm:pt modelId="{C7819627-88A3-4C98-93F0-86374C925262}" type="pres">
      <dgm:prSet presAssocID="{87B1E202-2E2C-4CB4-A565-D71E2E0D36D9}" presName="Accent" presStyleLbl="node1" presStyleIdx="1" presStyleCnt="3"/>
      <dgm:spPr/>
    </dgm:pt>
    <dgm:pt modelId="{4651DC8F-8240-4DBE-8A5B-26EFBBD861EF}" type="pres">
      <dgm:prSet presAssocID="{87B1E202-2E2C-4CB4-A565-D71E2E0D36D9}" presName="ParentBackground2" presStyleCnt="0"/>
      <dgm:spPr/>
    </dgm:pt>
    <dgm:pt modelId="{14105301-DBC3-4210-91FF-D260C5D561E7}" type="pres">
      <dgm:prSet presAssocID="{87B1E202-2E2C-4CB4-A565-D71E2E0D36D9}" presName="ParentBackground" presStyleLbl="fgAcc1" presStyleIdx="1" presStyleCnt="3"/>
      <dgm:spPr/>
      <dgm:t>
        <a:bodyPr/>
        <a:lstStyle/>
        <a:p>
          <a:endParaRPr lang="es-CO"/>
        </a:p>
      </dgm:t>
    </dgm:pt>
    <dgm:pt modelId="{24A2116E-4774-4083-A195-E4B58C71C03E}" type="pres">
      <dgm:prSet presAssocID="{87B1E202-2E2C-4CB4-A565-D71E2E0D36D9}" presName="Parent2" presStyleLbl="revTx" presStyleIdx="0" presStyleCnt="0">
        <dgm:presLayoutVars>
          <dgm:chMax val="1"/>
          <dgm:chPref val="1"/>
          <dgm:bulletEnabled val="1"/>
        </dgm:presLayoutVars>
      </dgm:prSet>
      <dgm:spPr/>
      <dgm:t>
        <a:bodyPr/>
        <a:lstStyle/>
        <a:p>
          <a:endParaRPr lang="es-CO"/>
        </a:p>
      </dgm:t>
    </dgm:pt>
    <dgm:pt modelId="{402AC5D7-8512-4508-9953-E3221EBD7908}" type="pres">
      <dgm:prSet presAssocID="{8157DA13-E0E7-47C3-90E8-4208BE3E0006}" presName="Accent1" presStyleCnt="0"/>
      <dgm:spPr/>
    </dgm:pt>
    <dgm:pt modelId="{109E9BC4-4923-4E83-A12D-3F6BFFB3A9DF}" type="pres">
      <dgm:prSet presAssocID="{8157DA13-E0E7-47C3-90E8-4208BE3E0006}" presName="Accent" presStyleLbl="node1" presStyleIdx="2" presStyleCnt="3"/>
      <dgm:spPr/>
    </dgm:pt>
    <dgm:pt modelId="{2E893BF4-A4AD-4CCC-B12F-7CD2A090BF89}" type="pres">
      <dgm:prSet presAssocID="{8157DA13-E0E7-47C3-90E8-4208BE3E0006}" presName="ParentBackground1" presStyleCnt="0"/>
      <dgm:spPr/>
    </dgm:pt>
    <dgm:pt modelId="{D82B2138-F742-467D-882E-87DA1101C41C}" type="pres">
      <dgm:prSet presAssocID="{8157DA13-E0E7-47C3-90E8-4208BE3E0006}" presName="ParentBackground" presStyleLbl="fgAcc1" presStyleIdx="2" presStyleCnt="3"/>
      <dgm:spPr/>
      <dgm:t>
        <a:bodyPr/>
        <a:lstStyle/>
        <a:p>
          <a:endParaRPr lang="es-CO"/>
        </a:p>
      </dgm:t>
    </dgm:pt>
    <dgm:pt modelId="{51886602-C4C9-4E16-B4D8-B8EC43C8BF8F}" type="pres">
      <dgm:prSet presAssocID="{8157DA13-E0E7-47C3-90E8-4208BE3E0006}" presName="Parent1" presStyleLbl="revTx" presStyleIdx="0" presStyleCnt="0">
        <dgm:presLayoutVars>
          <dgm:chMax val="1"/>
          <dgm:chPref val="1"/>
          <dgm:bulletEnabled val="1"/>
        </dgm:presLayoutVars>
      </dgm:prSet>
      <dgm:spPr/>
      <dgm:t>
        <a:bodyPr/>
        <a:lstStyle/>
        <a:p>
          <a:endParaRPr lang="es-CO"/>
        </a:p>
      </dgm:t>
    </dgm:pt>
  </dgm:ptLst>
  <dgm:cxnLst>
    <dgm:cxn modelId="{F0A06D86-C469-4751-A996-1428CA1848FA}" type="presOf" srcId="{8157DA13-E0E7-47C3-90E8-4208BE3E0006}" destId="{51886602-C4C9-4E16-B4D8-B8EC43C8BF8F}" srcOrd="1" destOrd="0" presId="urn:microsoft.com/office/officeart/2011/layout/CircleProcess"/>
    <dgm:cxn modelId="{5D871ABA-EBBE-4F1D-9819-497D904DED59}" type="presOf" srcId="{87B1E202-2E2C-4CB4-A565-D71E2E0D36D9}" destId="{24A2116E-4774-4083-A195-E4B58C71C03E}" srcOrd="1" destOrd="0" presId="urn:microsoft.com/office/officeart/2011/layout/CircleProcess"/>
    <dgm:cxn modelId="{B0762D0D-4CAD-493F-BE97-C16BB11A74F1}" srcId="{4E64A95E-2F8D-4C26-98C3-E8845D98CCF7}" destId="{8157DA13-E0E7-47C3-90E8-4208BE3E0006}" srcOrd="0" destOrd="0" parTransId="{1A98330E-0DBE-4E5B-A213-3FDDFA0C61B2}" sibTransId="{5003EDFB-BDCC-4C91-B109-09A05353FED3}"/>
    <dgm:cxn modelId="{6E3DD990-ABC4-4DE6-8D32-BF7C2992E3B5}" type="presOf" srcId="{8157DA13-E0E7-47C3-90E8-4208BE3E0006}" destId="{D82B2138-F742-467D-882E-87DA1101C41C}" srcOrd="0" destOrd="0" presId="urn:microsoft.com/office/officeart/2011/layout/CircleProcess"/>
    <dgm:cxn modelId="{4E8C55D4-AD01-4369-BB65-45B465A7F725}" srcId="{4E64A95E-2F8D-4C26-98C3-E8845D98CCF7}" destId="{87B1E202-2E2C-4CB4-A565-D71E2E0D36D9}" srcOrd="1" destOrd="0" parTransId="{F2BF444E-E745-4049-BA76-92BF8CFB796A}" sibTransId="{8CE20296-968F-4249-B767-0EAA79637AAC}"/>
    <dgm:cxn modelId="{A6568518-86E7-408B-9849-80E999638A45}" srcId="{4E64A95E-2F8D-4C26-98C3-E8845D98CCF7}" destId="{DB313C66-E4EF-432E-87DD-E422546285B3}" srcOrd="2" destOrd="0" parTransId="{65E29911-680C-4B43-A195-992545F27AEC}" sibTransId="{312CDC3D-AE00-4F69-A1CE-6DC50256A827}"/>
    <dgm:cxn modelId="{DF8030C0-F15B-4BE4-AF02-024DB05F3198}" type="presOf" srcId="{87B1E202-2E2C-4CB4-A565-D71E2E0D36D9}" destId="{14105301-DBC3-4210-91FF-D260C5D561E7}" srcOrd="0" destOrd="0" presId="urn:microsoft.com/office/officeart/2011/layout/CircleProcess"/>
    <dgm:cxn modelId="{AD931B3D-6774-49D5-A06F-6CEE33F8F69C}" type="presOf" srcId="{4E64A95E-2F8D-4C26-98C3-E8845D98CCF7}" destId="{EEBB0D06-A246-46D6-A3FB-24B5C2E4338C}" srcOrd="0" destOrd="0" presId="urn:microsoft.com/office/officeart/2011/layout/CircleProcess"/>
    <dgm:cxn modelId="{07D6BCFB-10FC-4525-85DA-54B4B7B20C75}" type="presOf" srcId="{DB313C66-E4EF-432E-87DD-E422546285B3}" destId="{795306FD-B36B-4B99-9C51-441A4FDD97A9}" srcOrd="0" destOrd="0" presId="urn:microsoft.com/office/officeart/2011/layout/CircleProcess"/>
    <dgm:cxn modelId="{A34C8A13-7F19-4DE3-BF92-98A2B8B8B447}" type="presOf" srcId="{DB313C66-E4EF-432E-87DD-E422546285B3}" destId="{2C330F07-0787-4ADD-91B6-8288ABE29412}" srcOrd="1" destOrd="0" presId="urn:microsoft.com/office/officeart/2011/layout/CircleProcess"/>
    <dgm:cxn modelId="{EF6E0843-06DF-4F6F-BFAE-723E80525E55}" type="presParOf" srcId="{EEBB0D06-A246-46D6-A3FB-24B5C2E4338C}" destId="{96FCC257-FC61-4BA4-81B8-752B356C002F}" srcOrd="0" destOrd="0" presId="urn:microsoft.com/office/officeart/2011/layout/CircleProcess"/>
    <dgm:cxn modelId="{93A70649-806A-4612-9826-C5796DE79DA1}" type="presParOf" srcId="{96FCC257-FC61-4BA4-81B8-752B356C002F}" destId="{A53DD82E-51A2-4C76-805D-0206CC7B45A5}" srcOrd="0" destOrd="0" presId="urn:microsoft.com/office/officeart/2011/layout/CircleProcess"/>
    <dgm:cxn modelId="{62CB1CE8-2BA3-4976-9C9F-1593829245AC}" type="presParOf" srcId="{EEBB0D06-A246-46D6-A3FB-24B5C2E4338C}" destId="{BAFC3998-7F4B-4829-BF3E-5D16F9A0EE69}" srcOrd="1" destOrd="0" presId="urn:microsoft.com/office/officeart/2011/layout/CircleProcess"/>
    <dgm:cxn modelId="{DBB2BA5B-6AA4-40D7-B99E-5A744995BE5E}" type="presParOf" srcId="{BAFC3998-7F4B-4829-BF3E-5D16F9A0EE69}" destId="{795306FD-B36B-4B99-9C51-441A4FDD97A9}" srcOrd="0" destOrd="0" presId="urn:microsoft.com/office/officeart/2011/layout/CircleProcess"/>
    <dgm:cxn modelId="{4B40BFBB-71E5-47C2-B841-450282C4B40D}" type="presParOf" srcId="{EEBB0D06-A246-46D6-A3FB-24B5C2E4338C}" destId="{2C330F07-0787-4ADD-91B6-8288ABE29412}" srcOrd="2" destOrd="0" presId="urn:microsoft.com/office/officeart/2011/layout/CircleProcess"/>
    <dgm:cxn modelId="{C2F0E1C5-8F22-40DA-90A7-55E7DFBEFBC4}" type="presParOf" srcId="{EEBB0D06-A246-46D6-A3FB-24B5C2E4338C}" destId="{A2B99F4C-38F6-404E-8E67-FD2BD8A35FEB}" srcOrd="3" destOrd="0" presId="urn:microsoft.com/office/officeart/2011/layout/CircleProcess"/>
    <dgm:cxn modelId="{AF6B2EB1-5D55-44A1-8155-20A113375B13}" type="presParOf" srcId="{A2B99F4C-38F6-404E-8E67-FD2BD8A35FEB}" destId="{C7819627-88A3-4C98-93F0-86374C925262}" srcOrd="0" destOrd="0" presId="urn:microsoft.com/office/officeart/2011/layout/CircleProcess"/>
    <dgm:cxn modelId="{18857523-4B1B-4544-8E1A-548CE3445E27}" type="presParOf" srcId="{EEBB0D06-A246-46D6-A3FB-24B5C2E4338C}" destId="{4651DC8F-8240-4DBE-8A5B-26EFBBD861EF}" srcOrd="4" destOrd="0" presId="urn:microsoft.com/office/officeart/2011/layout/CircleProcess"/>
    <dgm:cxn modelId="{5E3396EC-3E05-4EA7-9D36-8F5E979BAC23}" type="presParOf" srcId="{4651DC8F-8240-4DBE-8A5B-26EFBBD861EF}" destId="{14105301-DBC3-4210-91FF-D260C5D561E7}" srcOrd="0" destOrd="0" presId="urn:microsoft.com/office/officeart/2011/layout/CircleProcess"/>
    <dgm:cxn modelId="{E27C48BF-FF40-472A-A214-405B14F206DA}" type="presParOf" srcId="{EEBB0D06-A246-46D6-A3FB-24B5C2E4338C}" destId="{24A2116E-4774-4083-A195-E4B58C71C03E}" srcOrd="5" destOrd="0" presId="urn:microsoft.com/office/officeart/2011/layout/CircleProcess"/>
    <dgm:cxn modelId="{DA543510-0E6D-4B1E-B5E5-373B47074929}" type="presParOf" srcId="{EEBB0D06-A246-46D6-A3FB-24B5C2E4338C}" destId="{402AC5D7-8512-4508-9953-E3221EBD7908}" srcOrd="6" destOrd="0" presId="urn:microsoft.com/office/officeart/2011/layout/CircleProcess"/>
    <dgm:cxn modelId="{E05A305D-A036-4B46-B3DB-96B68C470D69}" type="presParOf" srcId="{402AC5D7-8512-4508-9953-E3221EBD7908}" destId="{109E9BC4-4923-4E83-A12D-3F6BFFB3A9DF}" srcOrd="0" destOrd="0" presId="urn:microsoft.com/office/officeart/2011/layout/CircleProcess"/>
    <dgm:cxn modelId="{F361B4C8-8541-4C5C-B67D-9FC7DC5F24C3}" type="presParOf" srcId="{EEBB0D06-A246-46D6-A3FB-24B5C2E4338C}" destId="{2E893BF4-A4AD-4CCC-B12F-7CD2A090BF89}" srcOrd="7" destOrd="0" presId="urn:microsoft.com/office/officeart/2011/layout/CircleProcess"/>
    <dgm:cxn modelId="{763927EE-1943-485C-A099-DE7052826CAB}" type="presParOf" srcId="{2E893BF4-A4AD-4CCC-B12F-7CD2A090BF89}" destId="{D82B2138-F742-467D-882E-87DA1101C41C}" srcOrd="0" destOrd="0" presId="urn:microsoft.com/office/officeart/2011/layout/CircleProcess"/>
    <dgm:cxn modelId="{2526B5E5-3C86-4E09-A46A-3D3C103034B4}" type="presParOf" srcId="{EEBB0D06-A246-46D6-A3FB-24B5C2E4338C}" destId="{51886602-C4C9-4E16-B4D8-B8EC43C8BF8F}"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2729C3-BA92-4D17-BDC5-954F19196E3A}" type="doc">
      <dgm:prSet loTypeId="urn:microsoft.com/office/officeart/2005/8/layout/hProcess9" loCatId="process" qsTypeId="urn:microsoft.com/office/officeart/2005/8/quickstyle/simple1" qsCatId="simple" csTypeId="urn:microsoft.com/office/officeart/2005/8/colors/accent1_2" csCatId="accent1" phldr="1"/>
      <dgm:spPr/>
    </dgm:pt>
    <dgm:pt modelId="{229FA442-35DD-426A-9AEE-7A37B1FDFA6A}">
      <dgm:prSet phldrT="[Texto]"/>
      <dgm:spPr/>
      <dgm:t>
        <a:bodyPr/>
        <a:lstStyle/>
        <a:p>
          <a:r>
            <a:rPr lang="es-CO" b="1" dirty="0" smtClean="0">
              <a:solidFill>
                <a:schemeClr val="tx1"/>
              </a:solidFill>
            </a:rPr>
            <a:t>Conjunto de estándares claro y fundamentado en Principios consistentes.</a:t>
          </a:r>
          <a:endParaRPr lang="es-CO" b="1" dirty="0">
            <a:solidFill>
              <a:schemeClr val="tx1"/>
            </a:solidFill>
          </a:endParaRPr>
        </a:p>
      </dgm:t>
    </dgm:pt>
    <dgm:pt modelId="{49E8A303-714D-4D2E-87DE-0A1ABE402E1E}" type="parTrans" cxnId="{DD8403F1-AE47-487F-ADB2-5A5CF67FE438}">
      <dgm:prSet/>
      <dgm:spPr/>
      <dgm:t>
        <a:bodyPr/>
        <a:lstStyle/>
        <a:p>
          <a:endParaRPr lang="es-CO" b="1">
            <a:solidFill>
              <a:schemeClr val="tx1"/>
            </a:solidFill>
          </a:endParaRPr>
        </a:p>
      </dgm:t>
    </dgm:pt>
    <dgm:pt modelId="{A8877152-D374-48BF-BCCB-2B8180725AA9}" type="sibTrans" cxnId="{DD8403F1-AE47-487F-ADB2-5A5CF67FE438}">
      <dgm:prSet/>
      <dgm:spPr/>
      <dgm:t>
        <a:bodyPr/>
        <a:lstStyle/>
        <a:p>
          <a:endParaRPr lang="es-CO" b="1">
            <a:solidFill>
              <a:schemeClr val="tx1"/>
            </a:solidFill>
          </a:endParaRPr>
        </a:p>
      </dgm:t>
    </dgm:pt>
    <dgm:pt modelId="{AB8F34A9-F102-43FE-A22B-4B7DB0CF009D}">
      <dgm:prSet phldrT="[Texto]"/>
      <dgm:spPr>
        <a:solidFill>
          <a:srgbClr val="FFC000"/>
        </a:solidFill>
        <a:ln>
          <a:solidFill>
            <a:schemeClr val="tx1"/>
          </a:solidFill>
        </a:ln>
      </dgm:spPr>
      <dgm:t>
        <a:bodyPr/>
        <a:lstStyle/>
        <a:p>
          <a:r>
            <a:rPr lang="es-CO" b="1" dirty="0" smtClean="0">
              <a:solidFill>
                <a:schemeClr val="tx1"/>
              </a:solidFill>
            </a:rPr>
            <a:t>Estructura comprensiva e internamente consistente</a:t>
          </a:r>
          <a:endParaRPr lang="es-CO" b="1" dirty="0">
            <a:solidFill>
              <a:schemeClr val="tx1"/>
            </a:solidFill>
          </a:endParaRPr>
        </a:p>
      </dgm:t>
    </dgm:pt>
    <dgm:pt modelId="{D2ED0FA5-8B0C-4BDB-8A55-FAF7734A0DD5}" type="parTrans" cxnId="{618868D9-FD9A-49D0-AA2F-5D1A87809628}">
      <dgm:prSet/>
      <dgm:spPr/>
      <dgm:t>
        <a:bodyPr/>
        <a:lstStyle/>
        <a:p>
          <a:endParaRPr lang="es-CO" b="1">
            <a:solidFill>
              <a:schemeClr val="tx1"/>
            </a:solidFill>
          </a:endParaRPr>
        </a:p>
      </dgm:t>
    </dgm:pt>
    <dgm:pt modelId="{0DE40A6D-5E29-4B02-816B-62EA07AF424C}" type="sibTrans" cxnId="{618868D9-FD9A-49D0-AA2F-5D1A87809628}">
      <dgm:prSet/>
      <dgm:spPr/>
      <dgm:t>
        <a:bodyPr/>
        <a:lstStyle/>
        <a:p>
          <a:endParaRPr lang="es-CO" b="1">
            <a:solidFill>
              <a:schemeClr val="tx1"/>
            </a:solidFill>
          </a:endParaRPr>
        </a:p>
      </dgm:t>
    </dgm:pt>
    <dgm:pt modelId="{202C99C3-84B9-47E0-9058-855464AE4C73}">
      <dgm:prSet/>
      <dgm:spPr/>
      <dgm:t>
        <a:bodyPr/>
        <a:lstStyle/>
        <a:p>
          <a:r>
            <a:rPr lang="es-CO" b="1" dirty="0" smtClean="0">
              <a:solidFill>
                <a:schemeClr val="tx1"/>
              </a:solidFill>
            </a:rPr>
            <a:t>Estructura soportada en principios fundamentales.</a:t>
          </a:r>
          <a:endParaRPr lang="es-CO" b="1" dirty="0">
            <a:solidFill>
              <a:schemeClr val="tx1"/>
            </a:solidFill>
          </a:endParaRPr>
        </a:p>
      </dgm:t>
    </dgm:pt>
    <dgm:pt modelId="{AFF00B3C-A583-476F-8F0C-DDB328AC31E5}" type="parTrans" cxnId="{0301F056-5471-46E4-918A-A4689C6BFE29}">
      <dgm:prSet/>
      <dgm:spPr/>
      <dgm:t>
        <a:bodyPr/>
        <a:lstStyle/>
        <a:p>
          <a:endParaRPr lang="es-CO" b="1">
            <a:solidFill>
              <a:schemeClr val="tx1"/>
            </a:solidFill>
          </a:endParaRPr>
        </a:p>
      </dgm:t>
    </dgm:pt>
    <dgm:pt modelId="{3D50A0EA-70FC-4E52-8E07-FE6B689E0D6C}" type="sibTrans" cxnId="{0301F056-5471-46E4-918A-A4689C6BFE29}">
      <dgm:prSet/>
      <dgm:spPr/>
      <dgm:t>
        <a:bodyPr/>
        <a:lstStyle/>
        <a:p>
          <a:endParaRPr lang="es-CO" b="1">
            <a:solidFill>
              <a:schemeClr val="tx1"/>
            </a:solidFill>
          </a:endParaRPr>
        </a:p>
      </dgm:t>
    </dgm:pt>
    <dgm:pt modelId="{B0E8B7D2-3983-4D0F-AE66-3D205D73626A}">
      <dgm:prSet/>
      <dgm:spPr/>
      <dgm:t>
        <a:bodyPr/>
        <a:lstStyle/>
        <a:p>
          <a:r>
            <a:rPr lang="es-CO" b="1" dirty="0" smtClean="0">
              <a:solidFill>
                <a:schemeClr val="tx1"/>
              </a:solidFill>
            </a:rPr>
            <a:t>No en una colección de convenciones</a:t>
          </a:r>
          <a:endParaRPr lang="es-CO" b="1" dirty="0">
            <a:solidFill>
              <a:schemeClr val="tx1"/>
            </a:solidFill>
          </a:endParaRPr>
        </a:p>
      </dgm:t>
    </dgm:pt>
    <dgm:pt modelId="{60FD5924-1EA2-4FB0-94AA-07B2C30E72D5}" type="parTrans" cxnId="{0190F127-3B90-4F26-BDB0-AB5601B3AE01}">
      <dgm:prSet/>
      <dgm:spPr/>
      <dgm:t>
        <a:bodyPr/>
        <a:lstStyle/>
        <a:p>
          <a:endParaRPr lang="es-CO" b="1">
            <a:solidFill>
              <a:schemeClr val="tx1"/>
            </a:solidFill>
          </a:endParaRPr>
        </a:p>
      </dgm:t>
    </dgm:pt>
    <dgm:pt modelId="{9287CF33-5625-4D3D-9F0E-76E2ABA0F56C}" type="sibTrans" cxnId="{0190F127-3B90-4F26-BDB0-AB5601B3AE01}">
      <dgm:prSet/>
      <dgm:spPr/>
      <dgm:t>
        <a:bodyPr/>
        <a:lstStyle/>
        <a:p>
          <a:endParaRPr lang="es-CO" b="1">
            <a:solidFill>
              <a:schemeClr val="tx1"/>
            </a:solidFill>
          </a:endParaRPr>
        </a:p>
      </dgm:t>
    </dgm:pt>
    <dgm:pt modelId="{D24716B3-B2EF-430E-AE2A-A5835DB91391}" type="pres">
      <dgm:prSet presAssocID="{562729C3-BA92-4D17-BDC5-954F19196E3A}" presName="CompostProcess" presStyleCnt="0">
        <dgm:presLayoutVars>
          <dgm:dir/>
          <dgm:resizeHandles val="exact"/>
        </dgm:presLayoutVars>
      </dgm:prSet>
      <dgm:spPr/>
    </dgm:pt>
    <dgm:pt modelId="{2DD3E6BA-F284-49CE-A971-EFB1AC778311}" type="pres">
      <dgm:prSet presAssocID="{562729C3-BA92-4D17-BDC5-954F19196E3A}" presName="arrow" presStyleLbl="bgShp" presStyleIdx="0" presStyleCnt="1"/>
      <dgm:spPr/>
    </dgm:pt>
    <dgm:pt modelId="{D01E96CE-D06D-49A4-9C95-405BE44491FD}" type="pres">
      <dgm:prSet presAssocID="{562729C3-BA92-4D17-BDC5-954F19196E3A}" presName="linearProcess" presStyleCnt="0"/>
      <dgm:spPr/>
    </dgm:pt>
    <dgm:pt modelId="{38729CF9-0C15-4FEC-85F3-9A7E24456178}" type="pres">
      <dgm:prSet presAssocID="{202C99C3-84B9-47E0-9058-855464AE4C73}" presName="textNode" presStyleLbl="node1" presStyleIdx="0" presStyleCnt="4">
        <dgm:presLayoutVars>
          <dgm:bulletEnabled val="1"/>
        </dgm:presLayoutVars>
      </dgm:prSet>
      <dgm:spPr/>
      <dgm:t>
        <a:bodyPr/>
        <a:lstStyle/>
        <a:p>
          <a:endParaRPr lang="es-CO"/>
        </a:p>
      </dgm:t>
    </dgm:pt>
    <dgm:pt modelId="{5E836074-2B82-4655-9EFD-64327DD43A8C}" type="pres">
      <dgm:prSet presAssocID="{3D50A0EA-70FC-4E52-8E07-FE6B689E0D6C}" presName="sibTrans" presStyleCnt="0"/>
      <dgm:spPr/>
    </dgm:pt>
    <dgm:pt modelId="{34930E22-2ED1-4141-AC56-A5C507C0BC0E}" type="pres">
      <dgm:prSet presAssocID="{B0E8B7D2-3983-4D0F-AE66-3D205D73626A}" presName="textNode" presStyleLbl="node1" presStyleIdx="1" presStyleCnt="4">
        <dgm:presLayoutVars>
          <dgm:bulletEnabled val="1"/>
        </dgm:presLayoutVars>
      </dgm:prSet>
      <dgm:spPr/>
      <dgm:t>
        <a:bodyPr/>
        <a:lstStyle/>
        <a:p>
          <a:endParaRPr lang="es-CO"/>
        </a:p>
      </dgm:t>
    </dgm:pt>
    <dgm:pt modelId="{DB0EF6A3-8F85-40C9-B079-3D55F040224B}" type="pres">
      <dgm:prSet presAssocID="{9287CF33-5625-4D3D-9F0E-76E2ABA0F56C}" presName="sibTrans" presStyleCnt="0"/>
      <dgm:spPr/>
    </dgm:pt>
    <dgm:pt modelId="{A8FEB6AF-5BCD-4715-8974-203A1531468C}" type="pres">
      <dgm:prSet presAssocID="{229FA442-35DD-426A-9AEE-7A37B1FDFA6A}" presName="textNode" presStyleLbl="node1" presStyleIdx="2" presStyleCnt="4">
        <dgm:presLayoutVars>
          <dgm:bulletEnabled val="1"/>
        </dgm:presLayoutVars>
      </dgm:prSet>
      <dgm:spPr/>
      <dgm:t>
        <a:bodyPr/>
        <a:lstStyle/>
        <a:p>
          <a:endParaRPr lang="es-CO"/>
        </a:p>
      </dgm:t>
    </dgm:pt>
    <dgm:pt modelId="{7A6DD5F6-857B-4988-AF60-60784F05DDA1}" type="pres">
      <dgm:prSet presAssocID="{A8877152-D374-48BF-BCCB-2B8180725AA9}" presName="sibTrans" presStyleCnt="0"/>
      <dgm:spPr/>
    </dgm:pt>
    <dgm:pt modelId="{CE2AC489-7B70-4DEA-9900-9C0EE7EF4B4F}" type="pres">
      <dgm:prSet presAssocID="{AB8F34A9-F102-43FE-A22B-4B7DB0CF009D}" presName="textNode" presStyleLbl="node1" presStyleIdx="3" presStyleCnt="4">
        <dgm:presLayoutVars>
          <dgm:bulletEnabled val="1"/>
        </dgm:presLayoutVars>
      </dgm:prSet>
      <dgm:spPr/>
      <dgm:t>
        <a:bodyPr/>
        <a:lstStyle/>
        <a:p>
          <a:endParaRPr lang="es-CO"/>
        </a:p>
      </dgm:t>
    </dgm:pt>
  </dgm:ptLst>
  <dgm:cxnLst>
    <dgm:cxn modelId="{2E34EB25-795F-46F7-A42C-18E754F32DEE}" type="presOf" srcId="{202C99C3-84B9-47E0-9058-855464AE4C73}" destId="{38729CF9-0C15-4FEC-85F3-9A7E24456178}" srcOrd="0" destOrd="0" presId="urn:microsoft.com/office/officeart/2005/8/layout/hProcess9"/>
    <dgm:cxn modelId="{0301F056-5471-46E4-918A-A4689C6BFE29}" srcId="{562729C3-BA92-4D17-BDC5-954F19196E3A}" destId="{202C99C3-84B9-47E0-9058-855464AE4C73}" srcOrd="0" destOrd="0" parTransId="{AFF00B3C-A583-476F-8F0C-DDB328AC31E5}" sibTransId="{3D50A0EA-70FC-4E52-8E07-FE6B689E0D6C}"/>
    <dgm:cxn modelId="{10727E9D-DF60-43AE-9DD4-CE32D56B8EBA}" type="presOf" srcId="{B0E8B7D2-3983-4D0F-AE66-3D205D73626A}" destId="{34930E22-2ED1-4141-AC56-A5C507C0BC0E}" srcOrd="0" destOrd="0" presId="urn:microsoft.com/office/officeart/2005/8/layout/hProcess9"/>
    <dgm:cxn modelId="{8751BEA7-8F3E-422E-898A-5A2B8C7E688B}" type="presOf" srcId="{AB8F34A9-F102-43FE-A22B-4B7DB0CF009D}" destId="{CE2AC489-7B70-4DEA-9900-9C0EE7EF4B4F}" srcOrd="0" destOrd="0" presId="urn:microsoft.com/office/officeart/2005/8/layout/hProcess9"/>
    <dgm:cxn modelId="{DD8403F1-AE47-487F-ADB2-5A5CF67FE438}" srcId="{562729C3-BA92-4D17-BDC5-954F19196E3A}" destId="{229FA442-35DD-426A-9AEE-7A37B1FDFA6A}" srcOrd="2" destOrd="0" parTransId="{49E8A303-714D-4D2E-87DE-0A1ABE402E1E}" sibTransId="{A8877152-D374-48BF-BCCB-2B8180725AA9}"/>
    <dgm:cxn modelId="{B151EB85-5423-483C-98D1-41D8758D1476}" type="presOf" srcId="{229FA442-35DD-426A-9AEE-7A37B1FDFA6A}" destId="{A8FEB6AF-5BCD-4715-8974-203A1531468C}" srcOrd="0" destOrd="0" presId="urn:microsoft.com/office/officeart/2005/8/layout/hProcess9"/>
    <dgm:cxn modelId="{618868D9-FD9A-49D0-AA2F-5D1A87809628}" srcId="{562729C3-BA92-4D17-BDC5-954F19196E3A}" destId="{AB8F34A9-F102-43FE-A22B-4B7DB0CF009D}" srcOrd="3" destOrd="0" parTransId="{D2ED0FA5-8B0C-4BDB-8A55-FAF7734A0DD5}" sibTransId="{0DE40A6D-5E29-4B02-816B-62EA07AF424C}"/>
    <dgm:cxn modelId="{0190F127-3B90-4F26-BDB0-AB5601B3AE01}" srcId="{562729C3-BA92-4D17-BDC5-954F19196E3A}" destId="{B0E8B7D2-3983-4D0F-AE66-3D205D73626A}" srcOrd="1" destOrd="0" parTransId="{60FD5924-1EA2-4FB0-94AA-07B2C30E72D5}" sibTransId="{9287CF33-5625-4D3D-9F0E-76E2ABA0F56C}"/>
    <dgm:cxn modelId="{1BFB5316-C5F3-430E-AF98-4A4729A24079}" type="presOf" srcId="{562729C3-BA92-4D17-BDC5-954F19196E3A}" destId="{D24716B3-B2EF-430E-AE2A-A5835DB91391}" srcOrd="0" destOrd="0" presId="urn:microsoft.com/office/officeart/2005/8/layout/hProcess9"/>
    <dgm:cxn modelId="{07830759-7E13-4336-939A-52010025910A}" type="presParOf" srcId="{D24716B3-B2EF-430E-AE2A-A5835DB91391}" destId="{2DD3E6BA-F284-49CE-A971-EFB1AC778311}" srcOrd="0" destOrd="0" presId="urn:microsoft.com/office/officeart/2005/8/layout/hProcess9"/>
    <dgm:cxn modelId="{1DB00FCB-A0F9-4712-B5E6-7F03241FDF82}" type="presParOf" srcId="{D24716B3-B2EF-430E-AE2A-A5835DB91391}" destId="{D01E96CE-D06D-49A4-9C95-405BE44491FD}" srcOrd="1" destOrd="0" presId="urn:microsoft.com/office/officeart/2005/8/layout/hProcess9"/>
    <dgm:cxn modelId="{277D220E-AA30-4A61-9F0F-57A7F6763668}" type="presParOf" srcId="{D01E96CE-D06D-49A4-9C95-405BE44491FD}" destId="{38729CF9-0C15-4FEC-85F3-9A7E24456178}" srcOrd="0" destOrd="0" presId="urn:microsoft.com/office/officeart/2005/8/layout/hProcess9"/>
    <dgm:cxn modelId="{DD3F464A-61EB-4D7F-9DF8-8CB70DECA9CB}" type="presParOf" srcId="{D01E96CE-D06D-49A4-9C95-405BE44491FD}" destId="{5E836074-2B82-4655-9EFD-64327DD43A8C}" srcOrd="1" destOrd="0" presId="urn:microsoft.com/office/officeart/2005/8/layout/hProcess9"/>
    <dgm:cxn modelId="{CC63333E-358E-4F95-9A6A-AD7154ED3B17}" type="presParOf" srcId="{D01E96CE-D06D-49A4-9C95-405BE44491FD}" destId="{34930E22-2ED1-4141-AC56-A5C507C0BC0E}" srcOrd="2" destOrd="0" presId="urn:microsoft.com/office/officeart/2005/8/layout/hProcess9"/>
    <dgm:cxn modelId="{3D7AC92F-DACF-4E01-82A5-F96985B25DC7}" type="presParOf" srcId="{D01E96CE-D06D-49A4-9C95-405BE44491FD}" destId="{DB0EF6A3-8F85-40C9-B079-3D55F040224B}" srcOrd="3" destOrd="0" presId="urn:microsoft.com/office/officeart/2005/8/layout/hProcess9"/>
    <dgm:cxn modelId="{D715F1BB-47B6-41E1-A0A7-C6143981A245}" type="presParOf" srcId="{D01E96CE-D06D-49A4-9C95-405BE44491FD}" destId="{A8FEB6AF-5BCD-4715-8974-203A1531468C}" srcOrd="4" destOrd="0" presId="urn:microsoft.com/office/officeart/2005/8/layout/hProcess9"/>
    <dgm:cxn modelId="{028087CF-657B-44D5-92F8-20A344B3F542}" type="presParOf" srcId="{D01E96CE-D06D-49A4-9C95-405BE44491FD}" destId="{7A6DD5F6-857B-4988-AF60-60784F05DDA1}" srcOrd="5" destOrd="0" presId="urn:microsoft.com/office/officeart/2005/8/layout/hProcess9"/>
    <dgm:cxn modelId="{4265F9DB-D286-48A5-AB9D-5DB1DB127E08}" type="presParOf" srcId="{D01E96CE-D06D-49A4-9C95-405BE44491FD}" destId="{CE2AC489-7B70-4DEA-9900-9C0EE7EF4B4F}"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E64A95E-2F8D-4C26-98C3-E8845D98CCF7}" type="doc">
      <dgm:prSet loTypeId="urn:microsoft.com/office/officeart/2011/layout/CircleProcess" loCatId="process" qsTypeId="urn:microsoft.com/office/officeart/2005/8/quickstyle/simple1" qsCatId="simple" csTypeId="urn:microsoft.com/office/officeart/2005/8/colors/accent1_2" csCatId="accent1" phldr="1"/>
      <dgm:spPr/>
      <dgm:t>
        <a:bodyPr/>
        <a:lstStyle/>
        <a:p>
          <a:endParaRPr lang="es-CO"/>
        </a:p>
      </dgm:t>
    </dgm:pt>
    <dgm:pt modelId="{8157DA13-E0E7-47C3-90E8-4208BE3E0006}">
      <dgm:prSet phldrT="[Texto]"/>
      <dgm:spPr/>
      <dgm:t>
        <a:bodyPr/>
        <a:lstStyle/>
        <a:p>
          <a:r>
            <a:rPr lang="en-US" b="1" dirty="0" smtClean="0"/>
            <a:t>¿</a:t>
          </a:r>
          <a:r>
            <a:rPr lang="en-US" b="1" dirty="0" err="1" smtClean="0"/>
            <a:t>Qué</a:t>
          </a:r>
          <a:r>
            <a:rPr lang="en-US" b="1" dirty="0" smtClean="0"/>
            <a:t> </a:t>
          </a:r>
          <a:r>
            <a:rPr lang="en-US" b="1" dirty="0" err="1" smtClean="0"/>
            <a:t>es</a:t>
          </a:r>
          <a:r>
            <a:rPr lang="en-US" b="1" dirty="0" smtClean="0"/>
            <a:t> un </a:t>
          </a:r>
          <a:r>
            <a:rPr lang="en-US" b="1" dirty="0" err="1" smtClean="0"/>
            <a:t>Activo</a:t>
          </a:r>
          <a:r>
            <a:rPr lang="en-US" b="1" dirty="0" smtClean="0"/>
            <a:t>/ </a:t>
          </a:r>
          <a:r>
            <a:rPr lang="en-US" b="1" dirty="0" err="1" smtClean="0"/>
            <a:t>Pasivo</a:t>
          </a:r>
          <a:r>
            <a:rPr lang="en-US" b="1" dirty="0" smtClean="0"/>
            <a:t> (A/P)? </a:t>
          </a:r>
        </a:p>
        <a:p>
          <a:endParaRPr lang="es-CO" b="1" dirty="0"/>
        </a:p>
      </dgm:t>
    </dgm:pt>
    <dgm:pt modelId="{1A98330E-0DBE-4E5B-A213-3FDDFA0C61B2}" type="parTrans" cxnId="{B0762D0D-4CAD-493F-BE97-C16BB11A74F1}">
      <dgm:prSet/>
      <dgm:spPr/>
      <dgm:t>
        <a:bodyPr/>
        <a:lstStyle/>
        <a:p>
          <a:endParaRPr lang="es-CO"/>
        </a:p>
      </dgm:t>
    </dgm:pt>
    <dgm:pt modelId="{5003EDFB-BDCC-4C91-B109-09A05353FED3}" type="sibTrans" cxnId="{B0762D0D-4CAD-493F-BE97-C16BB11A74F1}">
      <dgm:prSet/>
      <dgm:spPr/>
      <dgm:t>
        <a:bodyPr/>
        <a:lstStyle/>
        <a:p>
          <a:endParaRPr lang="es-CO"/>
        </a:p>
      </dgm:t>
    </dgm:pt>
    <dgm:pt modelId="{87B1E202-2E2C-4CB4-A565-D71E2E0D36D9}">
      <dgm:prSet phldrT="[Texto]"/>
      <dgm:spPr>
        <a:noFill/>
      </dgm:spPr>
      <dgm:t>
        <a:bodyPr/>
        <a:lstStyle/>
        <a:p>
          <a:r>
            <a:rPr lang="en-US" b="1" dirty="0" smtClean="0"/>
            <a:t>¿</a:t>
          </a:r>
          <a:r>
            <a:rPr lang="en-US" b="1" dirty="0" err="1" smtClean="0"/>
            <a:t>Qué</a:t>
          </a:r>
          <a:r>
            <a:rPr lang="en-US" b="1" dirty="0" smtClean="0"/>
            <a:t> </a:t>
          </a:r>
          <a:r>
            <a:rPr lang="en-US" b="1" dirty="0" err="1" smtClean="0"/>
            <a:t>es</a:t>
          </a:r>
          <a:r>
            <a:rPr lang="en-US" b="1" dirty="0" smtClean="0"/>
            <a:t> un </a:t>
          </a:r>
          <a:r>
            <a:rPr lang="en-US" b="1" dirty="0" err="1" smtClean="0"/>
            <a:t>Ingreso</a:t>
          </a:r>
          <a:r>
            <a:rPr lang="en-US" b="1" dirty="0" smtClean="0"/>
            <a:t>/</a:t>
          </a:r>
          <a:r>
            <a:rPr lang="en-US" b="1" dirty="0" err="1" smtClean="0"/>
            <a:t>Gasto</a:t>
          </a:r>
          <a:r>
            <a:rPr lang="en-US" b="1" dirty="0" smtClean="0"/>
            <a:t> (I/G)?</a:t>
          </a:r>
          <a:endParaRPr lang="es-CO" b="1" dirty="0"/>
        </a:p>
      </dgm:t>
    </dgm:pt>
    <dgm:pt modelId="{F2BF444E-E745-4049-BA76-92BF8CFB796A}" type="parTrans" cxnId="{4E8C55D4-AD01-4369-BB65-45B465A7F725}">
      <dgm:prSet/>
      <dgm:spPr/>
      <dgm:t>
        <a:bodyPr/>
        <a:lstStyle/>
        <a:p>
          <a:endParaRPr lang="es-CO"/>
        </a:p>
      </dgm:t>
    </dgm:pt>
    <dgm:pt modelId="{8CE20296-968F-4249-B767-0EAA79637AAC}" type="sibTrans" cxnId="{4E8C55D4-AD01-4369-BB65-45B465A7F725}">
      <dgm:prSet/>
      <dgm:spPr/>
      <dgm:t>
        <a:bodyPr/>
        <a:lstStyle/>
        <a:p>
          <a:endParaRPr lang="es-CO"/>
        </a:p>
      </dgm:t>
    </dgm:pt>
    <dgm:pt modelId="{DB313C66-E4EF-432E-87DD-E422546285B3}">
      <dgm:prSet/>
      <dgm:spPr>
        <a:solidFill>
          <a:srgbClr val="FF0000">
            <a:alpha val="90000"/>
          </a:srgbClr>
        </a:solidFill>
      </dgm:spPr>
      <dgm:t>
        <a:bodyPr/>
        <a:lstStyle/>
        <a:p>
          <a:r>
            <a:rPr lang="en-US" b="1" dirty="0" smtClean="0"/>
            <a:t>¿</a:t>
          </a:r>
          <a:r>
            <a:rPr lang="en-US" b="1" dirty="0" err="1" smtClean="0"/>
            <a:t>Qué</a:t>
          </a:r>
          <a:r>
            <a:rPr lang="en-US" b="1" dirty="0" smtClean="0"/>
            <a:t> </a:t>
          </a:r>
          <a:r>
            <a:rPr lang="en-US" b="1" dirty="0" err="1" smtClean="0"/>
            <a:t>es</a:t>
          </a:r>
          <a:r>
            <a:rPr lang="en-US" b="1" dirty="0" smtClean="0"/>
            <a:t> la </a:t>
          </a:r>
          <a:r>
            <a:rPr lang="en-US" b="1" dirty="0" err="1" smtClean="0"/>
            <a:t>unidad</a:t>
          </a:r>
          <a:r>
            <a:rPr lang="en-US" b="1" dirty="0" smtClean="0"/>
            <a:t> de </a:t>
          </a:r>
          <a:r>
            <a:rPr lang="en-US" b="1" dirty="0" err="1" smtClean="0"/>
            <a:t>cuenta</a:t>
          </a:r>
          <a:r>
            <a:rPr lang="en-US" b="1" dirty="0" smtClean="0"/>
            <a:t>? </a:t>
          </a:r>
        </a:p>
      </dgm:t>
    </dgm:pt>
    <dgm:pt modelId="{65E29911-680C-4B43-A195-992545F27AEC}" type="parTrans" cxnId="{A6568518-86E7-408B-9849-80E999638A45}">
      <dgm:prSet/>
      <dgm:spPr/>
      <dgm:t>
        <a:bodyPr/>
        <a:lstStyle/>
        <a:p>
          <a:endParaRPr lang="es-CO"/>
        </a:p>
      </dgm:t>
    </dgm:pt>
    <dgm:pt modelId="{312CDC3D-AE00-4F69-A1CE-6DC50256A827}" type="sibTrans" cxnId="{A6568518-86E7-408B-9849-80E999638A45}">
      <dgm:prSet/>
      <dgm:spPr/>
      <dgm:t>
        <a:bodyPr/>
        <a:lstStyle/>
        <a:p>
          <a:endParaRPr lang="es-CO"/>
        </a:p>
      </dgm:t>
    </dgm:pt>
    <dgm:pt modelId="{EEBB0D06-A246-46D6-A3FB-24B5C2E4338C}" type="pres">
      <dgm:prSet presAssocID="{4E64A95E-2F8D-4C26-98C3-E8845D98CCF7}" presName="Name0" presStyleCnt="0">
        <dgm:presLayoutVars>
          <dgm:chMax val="11"/>
          <dgm:chPref val="11"/>
          <dgm:dir/>
          <dgm:resizeHandles/>
        </dgm:presLayoutVars>
      </dgm:prSet>
      <dgm:spPr/>
      <dgm:t>
        <a:bodyPr/>
        <a:lstStyle/>
        <a:p>
          <a:endParaRPr lang="en-US"/>
        </a:p>
      </dgm:t>
    </dgm:pt>
    <dgm:pt modelId="{96FCC257-FC61-4BA4-81B8-752B356C002F}" type="pres">
      <dgm:prSet presAssocID="{DB313C66-E4EF-432E-87DD-E422546285B3}" presName="Accent3" presStyleCnt="0"/>
      <dgm:spPr/>
    </dgm:pt>
    <dgm:pt modelId="{A53DD82E-51A2-4C76-805D-0206CC7B45A5}" type="pres">
      <dgm:prSet presAssocID="{DB313C66-E4EF-432E-87DD-E422546285B3}" presName="Accent" presStyleLbl="node1" presStyleIdx="0" presStyleCnt="3"/>
      <dgm:spPr/>
    </dgm:pt>
    <dgm:pt modelId="{BAFC3998-7F4B-4829-BF3E-5D16F9A0EE69}" type="pres">
      <dgm:prSet presAssocID="{DB313C66-E4EF-432E-87DD-E422546285B3}" presName="ParentBackground3" presStyleCnt="0"/>
      <dgm:spPr/>
    </dgm:pt>
    <dgm:pt modelId="{795306FD-B36B-4B99-9C51-441A4FDD97A9}" type="pres">
      <dgm:prSet presAssocID="{DB313C66-E4EF-432E-87DD-E422546285B3}" presName="ParentBackground" presStyleLbl="fgAcc1" presStyleIdx="0" presStyleCnt="3"/>
      <dgm:spPr/>
      <dgm:t>
        <a:bodyPr/>
        <a:lstStyle/>
        <a:p>
          <a:endParaRPr lang="en-US"/>
        </a:p>
      </dgm:t>
    </dgm:pt>
    <dgm:pt modelId="{2C330F07-0787-4ADD-91B6-8288ABE29412}" type="pres">
      <dgm:prSet presAssocID="{DB313C66-E4EF-432E-87DD-E422546285B3}" presName="Parent3" presStyleLbl="revTx" presStyleIdx="0" presStyleCnt="0">
        <dgm:presLayoutVars>
          <dgm:chMax val="1"/>
          <dgm:chPref val="1"/>
          <dgm:bulletEnabled val="1"/>
        </dgm:presLayoutVars>
      </dgm:prSet>
      <dgm:spPr/>
      <dgm:t>
        <a:bodyPr/>
        <a:lstStyle/>
        <a:p>
          <a:endParaRPr lang="en-US"/>
        </a:p>
      </dgm:t>
    </dgm:pt>
    <dgm:pt modelId="{A2B99F4C-38F6-404E-8E67-FD2BD8A35FEB}" type="pres">
      <dgm:prSet presAssocID="{87B1E202-2E2C-4CB4-A565-D71E2E0D36D9}" presName="Accent2" presStyleCnt="0"/>
      <dgm:spPr/>
    </dgm:pt>
    <dgm:pt modelId="{C7819627-88A3-4C98-93F0-86374C925262}" type="pres">
      <dgm:prSet presAssocID="{87B1E202-2E2C-4CB4-A565-D71E2E0D36D9}" presName="Accent" presStyleLbl="node1" presStyleIdx="1" presStyleCnt="3"/>
      <dgm:spPr>
        <a:noFill/>
      </dgm:spPr>
      <dgm:t>
        <a:bodyPr/>
        <a:lstStyle/>
        <a:p>
          <a:endParaRPr lang="en-US"/>
        </a:p>
      </dgm:t>
    </dgm:pt>
    <dgm:pt modelId="{4651DC8F-8240-4DBE-8A5B-26EFBBD861EF}" type="pres">
      <dgm:prSet presAssocID="{87B1E202-2E2C-4CB4-A565-D71E2E0D36D9}" presName="ParentBackground2" presStyleCnt="0"/>
      <dgm:spPr/>
    </dgm:pt>
    <dgm:pt modelId="{14105301-DBC3-4210-91FF-D260C5D561E7}" type="pres">
      <dgm:prSet presAssocID="{87B1E202-2E2C-4CB4-A565-D71E2E0D36D9}" presName="ParentBackground" presStyleLbl="fgAcc1" presStyleIdx="1" presStyleCnt="3"/>
      <dgm:spPr/>
      <dgm:t>
        <a:bodyPr/>
        <a:lstStyle/>
        <a:p>
          <a:endParaRPr lang="es-CO"/>
        </a:p>
      </dgm:t>
    </dgm:pt>
    <dgm:pt modelId="{24A2116E-4774-4083-A195-E4B58C71C03E}" type="pres">
      <dgm:prSet presAssocID="{87B1E202-2E2C-4CB4-A565-D71E2E0D36D9}" presName="Parent2" presStyleLbl="revTx" presStyleIdx="0" presStyleCnt="0">
        <dgm:presLayoutVars>
          <dgm:chMax val="1"/>
          <dgm:chPref val="1"/>
          <dgm:bulletEnabled val="1"/>
        </dgm:presLayoutVars>
      </dgm:prSet>
      <dgm:spPr/>
      <dgm:t>
        <a:bodyPr/>
        <a:lstStyle/>
        <a:p>
          <a:endParaRPr lang="es-CO"/>
        </a:p>
      </dgm:t>
    </dgm:pt>
    <dgm:pt modelId="{402AC5D7-8512-4508-9953-E3221EBD7908}" type="pres">
      <dgm:prSet presAssocID="{8157DA13-E0E7-47C3-90E8-4208BE3E0006}" presName="Accent1" presStyleCnt="0"/>
      <dgm:spPr/>
    </dgm:pt>
    <dgm:pt modelId="{109E9BC4-4923-4E83-A12D-3F6BFFB3A9DF}" type="pres">
      <dgm:prSet presAssocID="{8157DA13-E0E7-47C3-90E8-4208BE3E0006}" presName="Accent" presStyleLbl="node1" presStyleIdx="2" presStyleCnt="3"/>
      <dgm:spPr/>
    </dgm:pt>
    <dgm:pt modelId="{2E893BF4-A4AD-4CCC-B12F-7CD2A090BF89}" type="pres">
      <dgm:prSet presAssocID="{8157DA13-E0E7-47C3-90E8-4208BE3E0006}" presName="ParentBackground1" presStyleCnt="0"/>
      <dgm:spPr/>
    </dgm:pt>
    <dgm:pt modelId="{D82B2138-F742-467D-882E-87DA1101C41C}" type="pres">
      <dgm:prSet presAssocID="{8157DA13-E0E7-47C3-90E8-4208BE3E0006}" presName="ParentBackground" presStyleLbl="fgAcc1" presStyleIdx="2" presStyleCnt="3"/>
      <dgm:spPr/>
      <dgm:t>
        <a:bodyPr/>
        <a:lstStyle/>
        <a:p>
          <a:endParaRPr lang="es-CO"/>
        </a:p>
      </dgm:t>
    </dgm:pt>
    <dgm:pt modelId="{51886602-C4C9-4E16-B4D8-B8EC43C8BF8F}" type="pres">
      <dgm:prSet presAssocID="{8157DA13-E0E7-47C3-90E8-4208BE3E0006}" presName="Parent1" presStyleLbl="revTx" presStyleIdx="0" presStyleCnt="0">
        <dgm:presLayoutVars>
          <dgm:chMax val="1"/>
          <dgm:chPref val="1"/>
          <dgm:bulletEnabled val="1"/>
        </dgm:presLayoutVars>
      </dgm:prSet>
      <dgm:spPr/>
      <dgm:t>
        <a:bodyPr/>
        <a:lstStyle/>
        <a:p>
          <a:endParaRPr lang="es-CO"/>
        </a:p>
      </dgm:t>
    </dgm:pt>
  </dgm:ptLst>
  <dgm:cxnLst>
    <dgm:cxn modelId="{4E8C55D4-AD01-4369-BB65-45B465A7F725}" srcId="{4E64A95E-2F8D-4C26-98C3-E8845D98CCF7}" destId="{87B1E202-2E2C-4CB4-A565-D71E2E0D36D9}" srcOrd="1" destOrd="0" parTransId="{F2BF444E-E745-4049-BA76-92BF8CFB796A}" sibTransId="{8CE20296-968F-4249-B767-0EAA79637AAC}"/>
    <dgm:cxn modelId="{E923637E-9C56-414D-A266-226A991EB115}" type="presOf" srcId="{8157DA13-E0E7-47C3-90E8-4208BE3E0006}" destId="{D82B2138-F742-467D-882E-87DA1101C41C}" srcOrd="0" destOrd="0" presId="urn:microsoft.com/office/officeart/2011/layout/CircleProcess"/>
    <dgm:cxn modelId="{AA8E2D7F-5B65-4793-AE7B-98136E6808AA}" type="presOf" srcId="{87B1E202-2E2C-4CB4-A565-D71E2E0D36D9}" destId="{14105301-DBC3-4210-91FF-D260C5D561E7}" srcOrd="0" destOrd="0" presId="urn:microsoft.com/office/officeart/2011/layout/CircleProcess"/>
    <dgm:cxn modelId="{6D3FEAEE-3C2C-4D2C-B76D-FBB2712B1067}" type="presOf" srcId="{87B1E202-2E2C-4CB4-A565-D71E2E0D36D9}" destId="{24A2116E-4774-4083-A195-E4B58C71C03E}" srcOrd="1" destOrd="0" presId="urn:microsoft.com/office/officeart/2011/layout/CircleProcess"/>
    <dgm:cxn modelId="{61FA334F-7473-403E-83F8-0AB48B48BF3B}" type="presOf" srcId="{DB313C66-E4EF-432E-87DD-E422546285B3}" destId="{2C330F07-0787-4ADD-91B6-8288ABE29412}" srcOrd="1" destOrd="0" presId="urn:microsoft.com/office/officeart/2011/layout/CircleProcess"/>
    <dgm:cxn modelId="{C24BAD34-51E6-4580-BC53-4C73AE780949}" type="presOf" srcId="{DB313C66-E4EF-432E-87DD-E422546285B3}" destId="{795306FD-B36B-4B99-9C51-441A4FDD97A9}" srcOrd="0" destOrd="0" presId="urn:microsoft.com/office/officeart/2011/layout/CircleProcess"/>
    <dgm:cxn modelId="{A6568518-86E7-408B-9849-80E999638A45}" srcId="{4E64A95E-2F8D-4C26-98C3-E8845D98CCF7}" destId="{DB313C66-E4EF-432E-87DD-E422546285B3}" srcOrd="2" destOrd="0" parTransId="{65E29911-680C-4B43-A195-992545F27AEC}" sibTransId="{312CDC3D-AE00-4F69-A1CE-6DC50256A827}"/>
    <dgm:cxn modelId="{B0762D0D-4CAD-493F-BE97-C16BB11A74F1}" srcId="{4E64A95E-2F8D-4C26-98C3-E8845D98CCF7}" destId="{8157DA13-E0E7-47C3-90E8-4208BE3E0006}" srcOrd="0" destOrd="0" parTransId="{1A98330E-0DBE-4E5B-A213-3FDDFA0C61B2}" sibTransId="{5003EDFB-BDCC-4C91-B109-09A05353FED3}"/>
    <dgm:cxn modelId="{A8852C19-D0C7-42C3-ACFE-B0090EC3C1C6}" type="presOf" srcId="{4E64A95E-2F8D-4C26-98C3-E8845D98CCF7}" destId="{EEBB0D06-A246-46D6-A3FB-24B5C2E4338C}" srcOrd="0" destOrd="0" presId="urn:microsoft.com/office/officeart/2011/layout/CircleProcess"/>
    <dgm:cxn modelId="{CF073C2A-5E92-4A3C-B59C-1DCAEA771271}" type="presOf" srcId="{8157DA13-E0E7-47C3-90E8-4208BE3E0006}" destId="{51886602-C4C9-4E16-B4D8-B8EC43C8BF8F}" srcOrd="1" destOrd="0" presId="urn:microsoft.com/office/officeart/2011/layout/CircleProcess"/>
    <dgm:cxn modelId="{CE17FCCC-7307-48AC-9A0C-148CD8211751}" type="presParOf" srcId="{EEBB0D06-A246-46D6-A3FB-24B5C2E4338C}" destId="{96FCC257-FC61-4BA4-81B8-752B356C002F}" srcOrd="0" destOrd="0" presId="urn:microsoft.com/office/officeart/2011/layout/CircleProcess"/>
    <dgm:cxn modelId="{61DBC164-D5DD-4A4C-928A-BEBF077930FA}" type="presParOf" srcId="{96FCC257-FC61-4BA4-81B8-752B356C002F}" destId="{A53DD82E-51A2-4C76-805D-0206CC7B45A5}" srcOrd="0" destOrd="0" presId="urn:microsoft.com/office/officeart/2011/layout/CircleProcess"/>
    <dgm:cxn modelId="{DD5893A3-1C1E-4427-9516-C1535047D168}" type="presParOf" srcId="{EEBB0D06-A246-46D6-A3FB-24B5C2E4338C}" destId="{BAFC3998-7F4B-4829-BF3E-5D16F9A0EE69}" srcOrd="1" destOrd="0" presId="urn:microsoft.com/office/officeart/2011/layout/CircleProcess"/>
    <dgm:cxn modelId="{B977ED8F-D6AB-44C9-BA30-3D3AD1B9A8FB}" type="presParOf" srcId="{BAFC3998-7F4B-4829-BF3E-5D16F9A0EE69}" destId="{795306FD-B36B-4B99-9C51-441A4FDD97A9}" srcOrd="0" destOrd="0" presId="urn:microsoft.com/office/officeart/2011/layout/CircleProcess"/>
    <dgm:cxn modelId="{2567E414-3001-4CCF-806A-59443E7A5857}" type="presParOf" srcId="{EEBB0D06-A246-46D6-A3FB-24B5C2E4338C}" destId="{2C330F07-0787-4ADD-91B6-8288ABE29412}" srcOrd="2" destOrd="0" presId="urn:microsoft.com/office/officeart/2011/layout/CircleProcess"/>
    <dgm:cxn modelId="{E34C6D8E-CD3C-4682-B4C3-572976292BA0}" type="presParOf" srcId="{EEBB0D06-A246-46D6-A3FB-24B5C2E4338C}" destId="{A2B99F4C-38F6-404E-8E67-FD2BD8A35FEB}" srcOrd="3" destOrd="0" presId="urn:microsoft.com/office/officeart/2011/layout/CircleProcess"/>
    <dgm:cxn modelId="{60A3F9A2-4D7B-470F-9831-B61E04A51C1C}" type="presParOf" srcId="{A2B99F4C-38F6-404E-8E67-FD2BD8A35FEB}" destId="{C7819627-88A3-4C98-93F0-86374C925262}" srcOrd="0" destOrd="0" presId="urn:microsoft.com/office/officeart/2011/layout/CircleProcess"/>
    <dgm:cxn modelId="{B72263C0-E9E8-4A8A-8D56-5D6B249D805F}" type="presParOf" srcId="{EEBB0D06-A246-46D6-A3FB-24B5C2E4338C}" destId="{4651DC8F-8240-4DBE-8A5B-26EFBBD861EF}" srcOrd="4" destOrd="0" presId="urn:microsoft.com/office/officeart/2011/layout/CircleProcess"/>
    <dgm:cxn modelId="{5EBF80DC-442C-47CE-910F-591CDB72C4EF}" type="presParOf" srcId="{4651DC8F-8240-4DBE-8A5B-26EFBBD861EF}" destId="{14105301-DBC3-4210-91FF-D260C5D561E7}" srcOrd="0" destOrd="0" presId="urn:microsoft.com/office/officeart/2011/layout/CircleProcess"/>
    <dgm:cxn modelId="{BC966E04-DBE3-4317-A400-BC2C01400B91}" type="presParOf" srcId="{EEBB0D06-A246-46D6-A3FB-24B5C2E4338C}" destId="{24A2116E-4774-4083-A195-E4B58C71C03E}" srcOrd="5" destOrd="0" presId="urn:microsoft.com/office/officeart/2011/layout/CircleProcess"/>
    <dgm:cxn modelId="{055FAE0F-3033-4D67-B3EC-7E214E59A5FC}" type="presParOf" srcId="{EEBB0D06-A246-46D6-A3FB-24B5C2E4338C}" destId="{402AC5D7-8512-4508-9953-E3221EBD7908}" srcOrd="6" destOrd="0" presId="urn:microsoft.com/office/officeart/2011/layout/CircleProcess"/>
    <dgm:cxn modelId="{7FBB2506-3090-49AF-ADF7-CC4CA14A6A2D}" type="presParOf" srcId="{402AC5D7-8512-4508-9953-E3221EBD7908}" destId="{109E9BC4-4923-4E83-A12D-3F6BFFB3A9DF}" srcOrd="0" destOrd="0" presId="urn:microsoft.com/office/officeart/2011/layout/CircleProcess"/>
    <dgm:cxn modelId="{D6F1D235-DFEB-4C76-A08A-46C24E169EE5}" type="presParOf" srcId="{EEBB0D06-A246-46D6-A3FB-24B5C2E4338C}" destId="{2E893BF4-A4AD-4CCC-B12F-7CD2A090BF89}" srcOrd="7" destOrd="0" presId="urn:microsoft.com/office/officeart/2011/layout/CircleProcess"/>
    <dgm:cxn modelId="{9B57095F-B771-4125-8A55-1BBE7FBF4AB0}" type="presParOf" srcId="{2E893BF4-A4AD-4CCC-B12F-7CD2A090BF89}" destId="{D82B2138-F742-467D-882E-87DA1101C41C}" srcOrd="0" destOrd="0" presId="urn:microsoft.com/office/officeart/2011/layout/CircleProcess"/>
    <dgm:cxn modelId="{B4CE6371-AA18-4576-8629-BFD69BC5C9A1}" type="presParOf" srcId="{EEBB0D06-A246-46D6-A3FB-24B5C2E4338C}" destId="{51886602-C4C9-4E16-B4D8-B8EC43C8BF8F}"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3AF9ED1-B1B3-45C2-91B7-9518C1F486D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AC191D2E-19CC-4700-B7ED-B673B9310F9A}">
      <dgm:prSet phldrT="[Texto]"/>
      <dgm:spPr>
        <a:solidFill>
          <a:srgbClr val="FFC000"/>
        </a:solidFill>
      </dgm:spPr>
      <dgm:t>
        <a:bodyPr/>
        <a:lstStyle/>
        <a:p>
          <a:r>
            <a:rPr lang="en-US" dirty="0" err="1" smtClean="0">
              <a:solidFill>
                <a:srgbClr val="FF0000"/>
              </a:solidFill>
            </a:rPr>
            <a:t>Soporte</a:t>
          </a:r>
          <a:r>
            <a:rPr lang="en-US" dirty="0" smtClean="0">
              <a:solidFill>
                <a:srgbClr val="FF0000"/>
              </a:solidFill>
            </a:rPr>
            <a:t> </a:t>
          </a:r>
          <a:r>
            <a:rPr lang="en-US" dirty="0" err="1" smtClean="0">
              <a:solidFill>
                <a:srgbClr val="FF0000"/>
              </a:solidFill>
            </a:rPr>
            <a:t>para</a:t>
          </a:r>
          <a:r>
            <a:rPr lang="en-US" dirty="0" smtClean="0">
              <a:solidFill>
                <a:srgbClr val="FF0000"/>
              </a:solidFill>
            </a:rPr>
            <a:t> la </a:t>
          </a:r>
          <a:r>
            <a:rPr lang="en-US" dirty="0" err="1" smtClean="0">
              <a:solidFill>
                <a:srgbClr val="FF0000"/>
              </a:solidFill>
            </a:rPr>
            <a:t>definición</a:t>
          </a:r>
          <a:r>
            <a:rPr lang="en-US" dirty="0" smtClean="0">
              <a:solidFill>
                <a:srgbClr val="FF0000"/>
              </a:solidFill>
            </a:rPr>
            <a:t> de </a:t>
          </a:r>
          <a:r>
            <a:rPr lang="en-US" dirty="0" err="1" smtClean="0">
              <a:solidFill>
                <a:srgbClr val="FF0000"/>
              </a:solidFill>
            </a:rPr>
            <a:t>activo</a:t>
          </a:r>
          <a:r>
            <a:rPr lang="en-US" dirty="0" smtClean="0">
              <a:solidFill>
                <a:srgbClr val="FF0000"/>
              </a:solidFill>
            </a:rPr>
            <a:t> </a:t>
          </a:r>
          <a:r>
            <a:rPr lang="en-US" dirty="0" err="1" smtClean="0">
              <a:solidFill>
                <a:srgbClr val="FF0000"/>
              </a:solidFill>
            </a:rPr>
            <a:t>Guía</a:t>
          </a:r>
          <a:r>
            <a:rPr lang="en-US" dirty="0" smtClean="0">
              <a:solidFill>
                <a:srgbClr val="FF0000"/>
              </a:solidFill>
            </a:rPr>
            <a:t> en:</a:t>
          </a:r>
          <a:endParaRPr lang="en-US" dirty="0">
            <a:solidFill>
              <a:srgbClr val="FF0000"/>
            </a:solidFill>
          </a:endParaRPr>
        </a:p>
      </dgm:t>
    </dgm:pt>
    <dgm:pt modelId="{AE02FAD6-55E5-407D-A7C3-70F1E78A7C7A}" type="parTrans" cxnId="{3E098CB6-423F-4BBB-8EC0-0DC363AD4EA5}">
      <dgm:prSet/>
      <dgm:spPr/>
      <dgm:t>
        <a:bodyPr/>
        <a:lstStyle/>
        <a:p>
          <a:endParaRPr lang="en-US"/>
        </a:p>
      </dgm:t>
    </dgm:pt>
    <dgm:pt modelId="{8B809491-025C-45F9-9AE9-A518DAE76915}" type="sibTrans" cxnId="{3E098CB6-423F-4BBB-8EC0-0DC363AD4EA5}">
      <dgm:prSet/>
      <dgm:spPr/>
      <dgm:t>
        <a:bodyPr/>
        <a:lstStyle/>
        <a:p>
          <a:endParaRPr lang="en-US"/>
        </a:p>
      </dgm:t>
    </dgm:pt>
    <dgm:pt modelId="{596AF3EE-5E9A-4251-9747-463F37C9A3F4}">
      <dgm:prSet phldrT="[Texto]"/>
      <dgm:spPr>
        <a:solidFill>
          <a:srgbClr val="FFC000"/>
        </a:solidFill>
      </dgm:spPr>
      <dgm:t>
        <a:bodyPr/>
        <a:lstStyle/>
        <a:p>
          <a:r>
            <a:rPr lang="en-US" dirty="0" err="1" smtClean="0"/>
            <a:t>Recurso</a:t>
          </a:r>
          <a:r>
            <a:rPr lang="en-US" dirty="0" smtClean="0"/>
            <a:t> </a:t>
          </a:r>
          <a:r>
            <a:rPr lang="en-US" dirty="0" err="1" smtClean="0"/>
            <a:t>económico</a:t>
          </a:r>
          <a:r>
            <a:rPr lang="en-US" smtClean="0"/>
            <a:t>.</a:t>
          </a:r>
          <a:endParaRPr lang="en-US" dirty="0"/>
        </a:p>
      </dgm:t>
    </dgm:pt>
    <dgm:pt modelId="{5D30FC26-AC13-4F6E-877E-160967D0004F}" type="parTrans" cxnId="{A10D2A6F-77DB-4C42-AC73-48E9BBAA41CE}">
      <dgm:prSet/>
      <dgm:spPr/>
      <dgm:t>
        <a:bodyPr/>
        <a:lstStyle/>
        <a:p>
          <a:endParaRPr lang="en-US"/>
        </a:p>
      </dgm:t>
    </dgm:pt>
    <dgm:pt modelId="{FD29394D-DC7C-44BC-B6E7-A266245A94DA}" type="sibTrans" cxnId="{A10D2A6F-77DB-4C42-AC73-48E9BBAA41CE}">
      <dgm:prSet/>
      <dgm:spPr/>
      <dgm:t>
        <a:bodyPr/>
        <a:lstStyle/>
        <a:p>
          <a:endParaRPr lang="en-US"/>
        </a:p>
      </dgm:t>
    </dgm:pt>
    <dgm:pt modelId="{994562D3-BF13-4E71-AD57-A58E21B61C49}">
      <dgm:prSet phldrT="[Texto]"/>
      <dgm:spPr>
        <a:solidFill>
          <a:srgbClr val="FFC000"/>
        </a:solidFill>
      </dgm:spPr>
      <dgm:t>
        <a:bodyPr/>
        <a:lstStyle/>
        <a:p>
          <a:r>
            <a:rPr lang="en-US" dirty="0" smtClean="0"/>
            <a:t>Control.</a:t>
          </a:r>
          <a:endParaRPr lang="en-US" dirty="0"/>
        </a:p>
      </dgm:t>
    </dgm:pt>
    <dgm:pt modelId="{CA8B6DF5-C4B5-4865-934B-9DF3F1C75DD4}" type="parTrans" cxnId="{A1EBBEE3-7572-46B2-89DC-FE093C3ABD2B}">
      <dgm:prSet/>
      <dgm:spPr/>
      <dgm:t>
        <a:bodyPr/>
        <a:lstStyle/>
        <a:p>
          <a:endParaRPr lang="en-US"/>
        </a:p>
      </dgm:t>
    </dgm:pt>
    <dgm:pt modelId="{0A05476E-E086-4794-A98B-69DB78BD5976}" type="sibTrans" cxnId="{A1EBBEE3-7572-46B2-89DC-FE093C3ABD2B}">
      <dgm:prSet/>
      <dgm:spPr/>
      <dgm:t>
        <a:bodyPr/>
        <a:lstStyle/>
        <a:p>
          <a:endParaRPr lang="en-US"/>
        </a:p>
      </dgm:t>
    </dgm:pt>
    <dgm:pt modelId="{D0A3F939-2D92-4BA8-A57B-1F14855EDE52}">
      <dgm:prSet phldrT="[Texto]"/>
      <dgm:spPr/>
      <dgm:t>
        <a:bodyPr/>
        <a:lstStyle/>
        <a:p>
          <a:r>
            <a:rPr lang="en-US" dirty="0" err="1" smtClean="0">
              <a:solidFill>
                <a:srgbClr val="FF0000"/>
              </a:solidFill>
            </a:rPr>
            <a:t>Soporte</a:t>
          </a:r>
          <a:r>
            <a:rPr lang="en-US" dirty="0" smtClean="0">
              <a:solidFill>
                <a:srgbClr val="FF0000"/>
              </a:solidFill>
            </a:rPr>
            <a:t> </a:t>
          </a:r>
          <a:r>
            <a:rPr lang="en-US" dirty="0" err="1" smtClean="0">
              <a:solidFill>
                <a:srgbClr val="FF0000"/>
              </a:solidFill>
            </a:rPr>
            <a:t>para</a:t>
          </a:r>
          <a:r>
            <a:rPr lang="en-US" dirty="0" smtClean="0">
              <a:solidFill>
                <a:srgbClr val="FF0000"/>
              </a:solidFill>
            </a:rPr>
            <a:t> la </a:t>
          </a:r>
          <a:r>
            <a:rPr lang="en-US" dirty="0" err="1" smtClean="0">
              <a:solidFill>
                <a:srgbClr val="FF0000"/>
              </a:solidFill>
            </a:rPr>
            <a:t>definición</a:t>
          </a:r>
          <a:r>
            <a:rPr lang="en-US" dirty="0" smtClean="0">
              <a:solidFill>
                <a:srgbClr val="FF0000"/>
              </a:solidFill>
            </a:rPr>
            <a:t> de </a:t>
          </a:r>
          <a:r>
            <a:rPr lang="en-US" dirty="0" err="1" smtClean="0">
              <a:solidFill>
                <a:srgbClr val="FF0000"/>
              </a:solidFill>
            </a:rPr>
            <a:t>Pasivo</a:t>
          </a:r>
          <a:r>
            <a:rPr lang="en-US" dirty="0" smtClean="0">
              <a:solidFill>
                <a:srgbClr val="FF0000"/>
              </a:solidFill>
            </a:rPr>
            <a:t> </a:t>
          </a:r>
          <a:r>
            <a:rPr lang="en-US" dirty="0" err="1" smtClean="0">
              <a:solidFill>
                <a:srgbClr val="FF0000"/>
              </a:solidFill>
            </a:rPr>
            <a:t>Guía</a:t>
          </a:r>
          <a:r>
            <a:rPr lang="en-US" dirty="0" smtClean="0">
              <a:solidFill>
                <a:srgbClr val="FF0000"/>
              </a:solidFill>
            </a:rPr>
            <a:t> en:</a:t>
          </a:r>
          <a:endParaRPr lang="en-US" dirty="0"/>
        </a:p>
      </dgm:t>
    </dgm:pt>
    <dgm:pt modelId="{F623877C-B3F4-4268-9D01-DAABA9BA10B3}" type="parTrans" cxnId="{2C844A9E-3A47-48D5-9EFE-DC0FE6509D34}">
      <dgm:prSet/>
      <dgm:spPr/>
      <dgm:t>
        <a:bodyPr/>
        <a:lstStyle/>
        <a:p>
          <a:endParaRPr lang="en-US"/>
        </a:p>
      </dgm:t>
    </dgm:pt>
    <dgm:pt modelId="{B15013E9-FB6C-4FA7-BA46-94FBC5A3E674}" type="sibTrans" cxnId="{2C844A9E-3A47-48D5-9EFE-DC0FE6509D34}">
      <dgm:prSet/>
      <dgm:spPr/>
      <dgm:t>
        <a:bodyPr/>
        <a:lstStyle/>
        <a:p>
          <a:endParaRPr lang="en-US"/>
        </a:p>
      </dgm:t>
    </dgm:pt>
    <dgm:pt modelId="{35F1B493-5921-4E03-AC2E-A684F3A961CA}">
      <dgm:prSet phldrT="[Texto]"/>
      <dgm:spPr/>
      <dgm:t>
        <a:bodyPr/>
        <a:lstStyle/>
        <a:p>
          <a:r>
            <a:rPr lang="en-US" dirty="0" err="1" smtClean="0"/>
            <a:t>Transferencia</a:t>
          </a:r>
          <a:r>
            <a:rPr lang="en-US" dirty="0" smtClean="0"/>
            <a:t> de un </a:t>
          </a:r>
          <a:r>
            <a:rPr lang="en-US" dirty="0" err="1" smtClean="0"/>
            <a:t>recurso</a:t>
          </a:r>
          <a:r>
            <a:rPr lang="en-US" dirty="0" smtClean="0"/>
            <a:t> </a:t>
          </a:r>
          <a:r>
            <a:rPr lang="en-US" dirty="0" err="1" smtClean="0"/>
            <a:t>económico</a:t>
          </a:r>
          <a:r>
            <a:rPr lang="en-US" dirty="0" smtClean="0"/>
            <a:t>.</a:t>
          </a:r>
          <a:endParaRPr lang="en-US" dirty="0"/>
        </a:p>
      </dgm:t>
    </dgm:pt>
    <dgm:pt modelId="{23E542B4-3A3A-409A-99F1-64866B88D262}" type="parTrans" cxnId="{0E6B94D5-EB3F-4B65-8738-F304E16E505C}">
      <dgm:prSet/>
      <dgm:spPr/>
      <dgm:t>
        <a:bodyPr/>
        <a:lstStyle/>
        <a:p>
          <a:endParaRPr lang="en-US"/>
        </a:p>
      </dgm:t>
    </dgm:pt>
    <dgm:pt modelId="{5DE4ED3A-828E-4FFB-B48B-F087A4B9D51E}" type="sibTrans" cxnId="{0E6B94D5-EB3F-4B65-8738-F304E16E505C}">
      <dgm:prSet/>
      <dgm:spPr/>
      <dgm:t>
        <a:bodyPr/>
        <a:lstStyle/>
        <a:p>
          <a:endParaRPr lang="en-US"/>
        </a:p>
      </dgm:t>
    </dgm:pt>
    <dgm:pt modelId="{07F53A11-3A57-4451-9347-08DA20ABF350}">
      <dgm:prSet phldrT="[Texto]"/>
      <dgm:spPr/>
      <dgm:t>
        <a:bodyPr/>
        <a:lstStyle/>
        <a:p>
          <a:r>
            <a:rPr lang="en-US" dirty="0" err="1" smtClean="0"/>
            <a:t>Obligaciones</a:t>
          </a:r>
          <a:r>
            <a:rPr lang="en-US" dirty="0" smtClean="0"/>
            <a:t> </a:t>
          </a:r>
          <a:r>
            <a:rPr lang="en-US" dirty="0" err="1" smtClean="0"/>
            <a:t>implicitas</a:t>
          </a:r>
          <a:r>
            <a:rPr lang="en-US" dirty="0" smtClean="0"/>
            <a:t>.</a:t>
          </a:r>
          <a:endParaRPr lang="en-US" dirty="0"/>
        </a:p>
      </dgm:t>
    </dgm:pt>
    <dgm:pt modelId="{D155C12B-8D8C-41C1-A03E-01F8B15181FF}" type="parTrans" cxnId="{7B969F08-03BE-4566-8E42-8D63F04F37E7}">
      <dgm:prSet/>
      <dgm:spPr/>
      <dgm:t>
        <a:bodyPr/>
        <a:lstStyle/>
        <a:p>
          <a:endParaRPr lang="en-US"/>
        </a:p>
      </dgm:t>
    </dgm:pt>
    <dgm:pt modelId="{CF639822-FA3F-4FFD-B999-0D73769CEF7C}" type="sibTrans" cxnId="{7B969F08-03BE-4566-8E42-8D63F04F37E7}">
      <dgm:prSet/>
      <dgm:spPr/>
      <dgm:t>
        <a:bodyPr/>
        <a:lstStyle/>
        <a:p>
          <a:endParaRPr lang="en-US"/>
        </a:p>
      </dgm:t>
    </dgm:pt>
    <dgm:pt modelId="{5516740C-907A-4D59-B7A2-77E3E1D17851}">
      <dgm:prSet phldrT="[Texto]"/>
      <dgm:spPr/>
      <dgm:t>
        <a:bodyPr/>
        <a:lstStyle/>
        <a:p>
          <a:r>
            <a:rPr lang="en-US" dirty="0" err="1" smtClean="0"/>
            <a:t>Obligaciones</a:t>
          </a:r>
          <a:r>
            <a:rPr lang="en-US" dirty="0" smtClean="0"/>
            <a:t> / </a:t>
          </a:r>
          <a:r>
            <a:rPr lang="en-US" dirty="0" err="1" smtClean="0"/>
            <a:t>eventos</a:t>
          </a:r>
          <a:r>
            <a:rPr lang="en-US" dirty="0" smtClean="0"/>
            <a:t> </a:t>
          </a:r>
          <a:r>
            <a:rPr lang="en-US" dirty="0" err="1" smtClean="0"/>
            <a:t>futuros</a:t>
          </a:r>
          <a:r>
            <a:rPr lang="en-US" dirty="0" smtClean="0"/>
            <a:t>.</a:t>
          </a:r>
          <a:endParaRPr lang="en-US" dirty="0"/>
        </a:p>
      </dgm:t>
    </dgm:pt>
    <dgm:pt modelId="{CC85BB6A-BADA-46FD-AA34-0CBF4D3B8C61}" type="parTrans" cxnId="{7877CFE1-A37E-4D63-A7D0-C60A66CE69C8}">
      <dgm:prSet/>
      <dgm:spPr/>
      <dgm:t>
        <a:bodyPr/>
        <a:lstStyle/>
        <a:p>
          <a:endParaRPr lang="en-US"/>
        </a:p>
      </dgm:t>
    </dgm:pt>
    <dgm:pt modelId="{9655E1B1-3C3E-4845-84CE-9648AFFE165D}" type="sibTrans" cxnId="{7877CFE1-A37E-4D63-A7D0-C60A66CE69C8}">
      <dgm:prSet/>
      <dgm:spPr/>
      <dgm:t>
        <a:bodyPr/>
        <a:lstStyle/>
        <a:p>
          <a:endParaRPr lang="en-US"/>
        </a:p>
      </dgm:t>
    </dgm:pt>
    <dgm:pt modelId="{6E318C27-1EBB-4086-8E23-9368C1F35B34}" type="pres">
      <dgm:prSet presAssocID="{A3AF9ED1-B1B3-45C2-91B7-9518C1F486D2}" presName="Name0" presStyleCnt="0">
        <dgm:presLayoutVars>
          <dgm:dir/>
          <dgm:animLvl val="lvl"/>
          <dgm:resizeHandles val="exact"/>
        </dgm:presLayoutVars>
      </dgm:prSet>
      <dgm:spPr/>
      <dgm:t>
        <a:bodyPr/>
        <a:lstStyle/>
        <a:p>
          <a:endParaRPr lang="en-US"/>
        </a:p>
      </dgm:t>
    </dgm:pt>
    <dgm:pt modelId="{7355ADE6-C560-4F48-B677-4253F15937BF}" type="pres">
      <dgm:prSet presAssocID="{AC191D2E-19CC-4700-B7ED-B673B9310F9A}" presName="linNode" presStyleCnt="0"/>
      <dgm:spPr/>
    </dgm:pt>
    <dgm:pt modelId="{A987BCAD-7412-495B-BF6C-F7D52B195F11}" type="pres">
      <dgm:prSet presAssocID="{AC191D2E-19CC-4700-B7ED-B673B9310F9A}" presName="parentText" presStyleLbl="node1" presStyleIdx="0" presStyleCnt="2">
        <dgm:presLayoutVars>
          <dgm:chMax val="1"/>
          <dgm:bulletEnabled val="1"/>
        </dgm:presLayoutVars>
      </dgm:prSet>
      <dgm:spPr/>
      <dgm:t>
        <a:bodyPr/>
        <a:lstStyle/>
        <a:p>
          <a:endParaRPr lang="en-US"/>
        </a:p>
      </dgm:t>
    </dgm:pt>
    <dgm:pt modelId="{5AC13433-C638-430A-8B5B-D951152A7F74}" type="pres">
      <dgm:prSet presAssocID="{AC191D2E-19CC-4700-B7ED-B673B9310F9A}" presName="descendantText" presStyleLbl="alignAccFollowNode1" presStyleIdx="0" presStyleCnt="2">
        <dgm:presLayoutVars>
          <dgm:bulletEnabled val="1"/>
        </dgm:presLayoutVars>
      </dgm:prSet>
      <dgm:spPr/>
      <dgm:t>
        <a:bodyPr/>
        <a:lstStyle/>
        <a:p>
          <a:endParaRPr lang="en-US"/>
        </a:p>
      </dgm:t>
    </dgm:pt>
    <dgm:pt modelId="{642833AF-A153-4885-8229-868961D32F27}" type="pres">
      <dgm:prSet presAssocID="{8B809491-025C-45F9-9AE9-A518DAE76915}" presName="sp" presStyleCnt="0"/>
      <dgm:spPr/>
    </dgm:pt>
    <dgm:pt modelId="{57C3D056-D8EB-43B9-9FC5-6E1505008B8F}" type="pres">
      <dgm:prSet presAssocID="{D0A3F939-2D92-4BA8-A57B-1F14855EDE52}" presName="linNode" presStyleCnt="0"/>
      <dgm:spPr/>
    </dgm:pt>
    <dgm:pt modelId="{FFEBCC2F-EF6A-4A20-8B89-7CEDC67EB22E}" type="pres">
      <dgm:prSet presAssocID="{D0A3F939-2D92-4BA8-A57B-1F14855EDE52}" presName="parentText" presStyleLbl="node1" presStyleIdx="1" presStyleCnt="2">
        <dgm:presLayoutVars>
          <dgm:chMax val="1"/>
          <dgm:bulletEnabled val="1"/>
        </dgm:presLayoutVars>
      </dgm:prSet>
      <dgm:spPr/>
      <dgm:t>
        <a:bodyPr/>
        <a:lstStyle/>
        <a:p>
          <a:endParaRPr lang="en-US"/>
        </a:p>
      </dgm:t>
    </dgm:pt>
    <dgm:pt modelId="{331911D5-7490-46D9-988D-C4ECF4C7158B}" type="pres">
      <dgm:prSet presAssocID="{D0A3F939-2D92-4BA8-A57B-1F14855EDE52}" presName="descendantText" presStyleLbl="alignAccFollowNode1" presStyleIdx="1" presStyleCnt="2">
        <dgm:presLayoutVars>
          <dgm:bulletEnabled val="1"/>
        </dgm:presLayoutVars>
      </dgm:prSet>
      <dgm:spPr/>
      <dgm:t>
        <a:bodyPr/>
        <a:lstStyle/>
        <a:p>
          <a:endParaRPr lang="en-US"/>
        </a:p>
      </dgm:t>
    </dgm:pt>
  </dgm:ptLst>
  <dgm:cxnLst>
    <dgm:cxn modelId="{3E098CB6-423F-4BBB-8EC0-0DC363AD4EA5}" srcId="{A3AF9ED1-B1B3-45C2-91B7-9518C1F486D2}" destId="{AC191D2E-19CC-4700-B7ED-B673B9310F9A}" srcOrd="0" destOrd="0" parTransId="{AE02FAD6-55E5-407D-A7C3-70F1E78A7C7A}" sibTransId="{8B809491-025C-45F9-9AE9-A518DAE76915}"/>
    <dgm:cxn modelId="{D2C6BD96-D098-4D09-A132-EFFC33AD5826}" type="presOf" srcId="{07F53A11-3A57-4451-9347-08DA20ABF350}" destId="{331911D5-7490-46D9-988D-C4ECF4C7158B}" srcOrd="0" destOrd="1" presId="urn:microsoft.com/office/officeart/2005/8/layout/vList5"/>
    <dgm:cxn modelId="{C184857E-62F2-4763-96F4-BD66B5C5F0E8}" type="presOf" srcId="{35F1B493-5921-4E03-AC2E-A684F3A961CA}" destId="{331911D5-7490-46D9-988D-C4ECF4C7158B}" srcOrd="0" destOrd="0" presId="urn:microsoft.com/office/officeart/2005/8/layout/vList5"/>
    <dgm:cxn modelId="{BEB57962-7ACD-4CA2-B5B0-F413D702AC74}" type="presOf" srcId="{994562D3-BF13-4E71-AD57-A58E21B61C49}" destId="{5AC13433-C638-430A-8B5B-D951152A7F74}" srcOrd="0" destOrd="1" presId="urn:microsoft.com/office/officeart/2005/8/layout/vList5"/>
    <dgm:cxn modelId="{2C844A9E-3A47-48D5-9EFE-DC0FE6509D34}" srcId="{A3AF9ED1-B1B3-45C2-91B7-9518C1F486D2}" destId="{D0A3F939-2D92-4BA8-A57B-1F14855EDE52}" srcOrd="1" destOrd="0" parTransId="{F623877C-B3F4-4268-9D01-DAABA9BA10B3}" sibTransId="{B15013E9-FB6C-4FA7-BA46-94FBC5A3E674}"/>
    <dgm:cxn modelId="{7877CFE1-A37E-4D63-A7D0-C60A66CE69C8}" srcId="{D0A3F939-2D92-4BA8-A57B-1F14855EDE52}" destId="{5516740C-907A-4D59-B7A2-77E3E1D17851}" srcOrd="2" destOrd="0" parTransId="{CC85BB6A-BADA-46FD-AA34-0CBF4D3B8C61}" sibTransId="{9655E1B1-3C3E-4845-84CE-9648AFFE165D}"/>
    <dgm:cxn modelId="{A1EBBEE3-7572-46B2-89DC-FE093C3ABD2B}" srcId="{AC191D2E-19CC-4700-B7ED-B673B9310F9A}" destId="{994562D3-BF13-4E71-AD57-A58E21B61C49}" srcOrd="1" destOrd="0" parTransId="{CA8B6DF5-C4B5-4865-934B-9DF3F1C75DD4}" sibTransId="{0A05476E-E086-4794-A98B-69DB78BD5976}"/>
    <dgm:cxn modelId="{0E6B94D5-EB3F-4B65-8738-F304E16E505C}" srcId="{D0A3F939-2D92-4BA8-A57B-1F14855EDE52}" destId="{35F1B493-5921-4E03-AC2E-A684F3A961CA}" srcOrd="0" destOrd="0" parTransId="{23E542B4-3A3A-409A-99F1-64866B88D262}" sibTransId="{5DE4ED3A-828E-4FFB-B48B-F087A4B9D51E}"/>
    <dgm:cxn modelId="{F08C9807-F267-4763-83DA-2D1BD8319AF7}" type="presOf" srcId="{AC191D2E-19CC-4700-B7ED-B673B9310F9A}" destId="{A987BCAD-7412-495B-BF6C-F7D52B195F11}" srcOrd="0" destOrd="0" presId="urn:microsoft.com/office/officeart/2005/8/layout/vList5"/>
    <dgm:cxn modelId="{8DBBAF15-0974-481A-BCF4-9C7794A48853}" type="presOf" srcId="{D0A3F939-2D92-4BA8-A57B-1F14855EDE52}" destId="{FFEBCC2F-EF6A-4A20-8B89-7CEDC67EB22E}" srcOrd="0" destOrd="0" presId="urn:microsoft.com/office/officeart/2005/8/layout/vList5"/>
    <dgm:cxn modelId="{29DE2944-A0C9-4435-9AA7-6F171A6F930E}" type="presOf" srcId="{A3AF9ED1-B1B3-45C2-91B7-9518C1F486D2}" destId="{6E318C27-1EBB-4086-8E23-9368C1F35B34}" srcOrd="0" destOrd="0" presId="urn:microsoft.com/office/officeart/2005/8/layout/vList5"/>
    <dgm:cxn modelId="{F418F333-84CF-46EB-B855-AF23B09D230D}" type="presOf" srcId="{596AF3EE-5E9A-4251-9747-463F37C9A3F4}" destId="{5AC13433-C638-430A-8B5B-D951152A7F74}" srcOrd="0" destOrd="0" presId="urn:microsoft.com/office/officeart/2005/8/layout/vList5"/>
    <dgm:cxn modelId="{B6E95680-EEC8-46A8-A25C-678CB0B1006B}" type="presOf" srcId="{5516740C-907A-4D59-B7A2-77E3E1D17851}" destId="{331911D5-7490-46D9-988D-C4ECF4C7158B}" srcOrd="0" destOrd="2" presId="urn:microsoft.com/office/officeart/2005/8/layout/vList5"/>
    <dgm:cxn modelId="{7B969F08-03BE-4566-8E42-8D63F04F37E7}" srcId="{D0A3F939-2D92-4BA8-A57B-1F14855EDE52}" destId="{07F53A11-3A57-4451-9347-08DA20ABF350}" srcOrd="1" destOrd="0" parTransId="{D155C12B-8D8C-41C1-A03E-01F8B15181FF}" sibTransId="{CF639822-FA3F-4FFD-B999-0D73769CEF7C}"/>
    <dgm:cxn modelId="{A10D2A6F-77DB-4C42-AC73-48E9BBAA41CE}" srcId="{AC191D2E-19CC-4700-B7ED-B673B9310F9A}" destId="{596AF3EE-5E9A-4251-9747-463F37C9A3F4}" srcOrd="0" destOrd="0" parTransId="{5D30FC26-AC13-4F6E-877E-160967D0004F}" sibTransId="{FD29394D-DC7C-44BC-B6E7-A266245A94DA}"/>
    <dgm:cxn modelId="{8E5CC399-77C8-46A4-B053-6B796AF9E3BA}" type="presParOf" srcId="{6E318C27-1EBB-4086-8E23-9368C1F35B34}" destId="{7355ADE6-C560-4F48-B677-4253F15937BF}" srcOrd="0" destOrd="0" presId="urn:microsoft.com/office/officeart/2005/8/layout/vList5"/>
    <dgm:cxn modelId="{FBBD3918-5B36-414B-BCA0-FB87E3E3F209}" type="presParOf" srcId="{7355ADE6-C560-4F48-B677-4253F15937BF}" destId="{A987BCAD-7412-495B-BF6C-F7D52B195F11}" srcOrd="0" destOrd="0" presId="urn:microsoft.com/office/officeart/2005/8/layout/vList5"/>
    <dgm:cxn modelId="{DAE3AC76-80D7-4803-A89D-5250225D3086}" type="presParOf" srcId="{7355ADE6-C560-4F48-B677-4253F15937BF}" destId="{5AC13433-C638-430A-8B5B-D951152A7F74}" srcOrd="1" destOrd="0" presId="urn:microsoft.com/office/officeart/2005/8/layout/vList5"/>
    <dgm:cxn modelId="{3E9C384E-B51B-4838-BFDA-80E4C3D38B12}" type="presParOf" srcId="{6E318C27-1EBB-4086-8E23-9368C1F35B34}" destId="{642833AF-A153-4885-8229-868961D32F27}" srcOrd="1" destOrd="0" presId="urn:microsoft.com/office/officeart/2005/8/layout/vList5"/>
    <dgm:cxn modelId="{3B4E312D-168F-4E6F-9070-CBF861851F85}" type="presParOf" srcId="{6E318C27-1EBB-4086-8E23-9368C1F35B34}" destId="{57C3D056-D8EB-43B9-9FC5-6E1505008B8F}" srcOrd="2" destOrd="0" presId="urn:microsoft.com/office/officeart/2005/8/layout/vList5"/>
    <dgm:cxn modelId="{E63D6C14-23D2-4630-971B-514A49232B87}" type="presParOf" srcId="{57C3D056-D8EB-43B9-9FC5-6E1505008B8F}" destId="{FFEBCC2F-EF6A-4A20-8B89-7CEDC67EB22E}" srcOrd="0" destOrd="0" presId="urn:microsoft.com/office/officeart/2005/8/layout/vList5"/>
    <dgm:cxn modelId="{F77CFDD1-F5B4-407C-9668-CF9C059CE5FB}" type="presParOf" srcId="{57C3D056-D8EB-43B9-9FC5-6E1505008B8F}" destId="{331911D5-7490-46D9-988D-C4ECF4C7158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3AF9ED1-B1B3-45C2-91B7-9518C1F486D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AC191D2E-19CC-4700-B7ED-B673B9310F9A}">
      <dgm:prSet phldrT="[Texto]"/>
      <dgm:spPr/>
      <dgm:t>
        <a:bodyPr/>
        <a:lstStyle/>
        <a:p>
          <a:r>
            <a:rPr lang="en-US" dirty="0" err="1" smtClean="0">
              <a:solidFill>
                <a:srgbClr val="FF0000"/>
              </a:solidFill>
            </a:rPr>
            <a:t>Soporte</a:t>
          </a:r>
          <a:r>
            <a:rPr lang="en-US" dirty="0" smtClean="0">
              <a:solidFill>
                <a:srgbClr val="FF0000"/>
              </a:solidFill>
            </a:rPr>
            <a:t> </a:t>
          </a:r>
          <a:r>
            <a:rPr lang="en-US" dirty="0" err="1" smtClean="0">
              <a:solidFill>
                <a:srgbClr val="FF0000"/>
              </a:solidFill>
            </a:rPr>
            <a:t>para</a:t>
          </a:r>
          <a:r>
            <a:rPr lang="en-US" dirty="0" smtClean="0">
              <a:solidFill>
                <a:srgbClr val="FF0000"/>
              </a:solidFill>
            </a:rPr>
            <a:t> la </a:t>
          </a:r>
          <a:r>
            <a:rPr lang="en-US" dirty="0" err="1" smtClean="0">
              <a:solidFill>
                <a:srgbClr val="FF0000"/>
              </a:solidFill>
            </a:rPr>
            <a:t>definición</a:t>
          </a:r>
          <a:r>
            <a:rPr lang="en-US" dirty="0" smtClean="0">
              <a:solidFill>
                <a:srgbClr val="FF0000"/>
              </a:solidFill>
            </a:rPr>
            <a:t> de </a:t>
          </a:r>
          <a:r>
            <a:rPr lang="en-US" dirty="0" err="1" smtClean="0">
              <a:solidFill>
                <a:srgbClr val="FF0000"/>
              </a:solidFill>
            </a:rPr>
            <a:t>activo</a:t>
          </a:r>
          <a:r>
            <a:rPr lang="en-US" dirty="0" smtClean="0">
              <a:solidFill>
                <a:srgbClr val="FF0000"/>
              </a:solidFill>
            </a:rPr>
            <a:t> </a:t>
          </a:r>
          <a:r>
            <a:rPr lang="en-US" dirty="0" err="1" smtClean="0">
              <a:solidFill>
                <a:srgbClr val="FF0000"/>
              </a:solidFill>
            </a:rPr>
            <a:t>Guía</a:t>
          </a:r>
          <a:r>
            <a:rPr lang="en-US" dirty="0" smtClean="0">
              <a:solidFill>
                <a:srgbClr val="FF0000"/>
              </a:solidFill>
            </a:rPr>
            <a:t> en:</a:t>
          </a:r>
          <a:endParaRPr lang="en-US" dirty="0">
            <a:solidFill>
              <a:srgbClr val="FF0000"/>
            </a:solidFill>
          </a:endParaRPr>
        </a:p>
      </dgm:t>
    </dgm:pt>
    <dgm:pt modelId="{AE02FAD6-55E5-407D-A7C3-70F1E78A7C7A}" type="parTrans" cxnId="{3E098CB6-423F-4BBB-8EC0-0DC363AD4EA5}">
      <dgm:prSet/>
      <dgm:spPr/>
      <dgm:t>
        <a:bodyPr/>
        <a:lstStyle/>
        <a:p>
          <a:endParaRPr lang="en-US"/>
        </a:p>
      </dgm:t>
    </dgm:pt>
    <dgm:pt modelId="{8B809491-025C-45F9-9AE9-A518DAE76915}" type="sibTrans" cxnId="{3E098CB6-423F-4BBB-8EC0-0DC363AD4EA5}">
      <dgm:prSet/>
      <dgm:spPr/>
      <dgm:t>
        <a:bodyPr/>
        <a:lstStyle/>
        <a:p>
          <a:endParaRPr lang="en-US"/>
        </a:p>
      </dgm:t>
    </dgm:pt>
    <dgm:pt modelId="{596AF3EE-5E9A-4251-9747-463F37C9A3F4}">
      <dgm:prSet phldrT="[Texto]"/>
      <dgm:spPr/>
      <dgm:t>
        <a:bodyPr/>
        <a:lstStyle/>
        <a:p>
          <a:r>
            <a:rPr lang="en-US" dirty="0" err="1" smtClean="0"/>
            <a:t>Recurso</a:t>
          </a:r>
          <a:r>
            <a:rPr lang="en-US" dirty="0" smtClean="0"/>
            <a:t> </a:t>
          </a:r>
          <a:r>
            <a:rPr lang="en-US" dirty="0" err="1" smtClean="0"/>
            <a:t>económico</a:t>
          </a:r>
          <a:r>
            <a:rPr lang="en-US" smtClean="0"/>
            <a:t>.</a:t>
          </a:r>
          <a:endParaRPr lang="en-US" dirty="0"/>
        </a:p>
      </dgm:t>
    </dgm:pt>
    <dgm:pt modelId="{5D30FC26-AC13-4F6E-877E-160967D0004F}" type="parTrans" cxnId="{A10D2A6F-77DB-4C42-AC73-48E9BBAA41CE}">
      <dgm:prSet/>
      <dgm:spPr/>
      <dgm:t>
        <a:bodyPr/>
        <a:lstStyle/>
        <a:p>
          <a:endParaRPr lang="en-US"/>
        </a:p>
      </dgm:t>
    </dgm:pt>
    <dgm:pt modelId="{FD29394D-DC7C-44BC-B6E7-A266245A94DA}" type="sibTrans" cxnId="{A10D2A6F-77DB-4C42-AC73-48E9BBAA41CE}">
      <dgm:prSet/>
      <dgm:spPr/>
      <dgm:t>
        <a:bodyPr/>
        <a:lstStyle/>
        <a:p>
          <a:endParaRPr lang="en-US"/>
        </a:p>
      </dgm:t>
    </dgm:pt>
    <dgm:pt modelId="{994562D3-BF13-4E71-AD57-A58E21B61C49}">
      <dgm:prSet phldrT="[Texto]"/>
      <dgm:spPr/>
      <dgm:t>
        <a:bodyPr/>
        <a:lstStyle/>
        <a:p>
          <a:r>
            <a:rPr lang="en-US" dirty="0" smtClean="0"/>
            <a:t>Control.</a:t>
          </a:r>
          <a:endParaRPr lang="en-US" dirty="0"/>
        </a:p>
      </dgm:t>
    </dgm:pt>
    <dgm:pt modelId="{CA8B6DF5-C4B5-4865-934B-9DF3F1C75DD4}" type="parTrans" cxnId="{A1EBBEE3-7572-46B2-89DC-FE093C3ABD2B}">
      <dgm:prSet/>
      <dgm:spPr/>
      <dgm:t>
        <a:bodyPr/>
        <a:lstStyle/>
        <a:p>
          <a:endParaRPr lang="en-US"/>
        </a:p>
      </dgm:t>
    </dgm:pt>
    <dgm:pt modelId="{0A05476E-E086-4794-A98B-69DB78BD5976}" type="sibTrans" cxnId="{A1EBBEE3-7572-46B2-89DC-FE093C3ABD2B}">
      <dgm:prSet/>
      <dgm:spPr/>
      <dgm:t>
        <a:bodyPr/>
        <a:lstStyle/>
        <a:p>
          <a:endParaRPr lang="en-US"/>
        </a:p>
      </dgm:t>
    </dgm:pt>
    <dgm:pt modelId="{D0A3F939-2D92-4BA8-A57B-1F14855EDE52}">
      <dgm:prSet phldrT="[Texto]"/>
      <dgm:spPr>
        <a:solidFill>
          <a:srgbClr val="FFC000"/>
        </a:solidFill>
      </dgm:spPr>
      <dgm:t>
        <a:bodyPr/>
        <a:lstStyle/>
        <a:p>
          <a:r>
            <a:rPr lang="en-US" dirty="0" err="1" smtClean="0">
              <a:solidFill>
                <a:srgbClr val="FF0000"/>
              </a:solidFill>
            </a:rPr>
            <a:t>Soporte</a:t>
          </a:r>
          <a:r>
            <a:rPr lang="en-US" dirty="0" smtClean="0">
              <a:solidFill>
                <a:srgbClr val="FF0000"/>
              </a:solidFill>
            </a:rPr>
            <a:t> </a:t>
          </a:r>
          <a:r>
            <a:rPr lang="en-US" dirty="0" err="1" smtClean="0">
              <a:solidFill>
                <a:srgbClr val="FF0000"/>
              </a:solidFill>
            </a:rPr>
            <a:t>para</a:t>
          </a:r>
          <a:r>
            <a:rPr lang="en-US" dirty="0" smtClean="0">
              <a:solidFill>
                <a:srgbClr val="FF0000"/>
              </a:solidFill>
            </a:rPr>
            <a:t> la </a:t>
          </a:r>
          <a:r>
            <a:rPr lang="en-US" dirty="0" err="1" smtClean="0">
              <a:solidFill>
                <a:srgbClr val="FF0000"/>
              </a:solidFill>
            </a:rPr>
            <a:t>definición</a:t>
          </a:r>
          <a:r>
            <a:rPr lang="en-US" dirty="0" smtClean="0">
              <a:solidFill>
                <a:srgbClr val="FF0000"/>
              </a:solidFill>
            </a:rPr>
            <a:t> de </a:t>
          </a:r>
          <a:r>
            <a:rPr lang="en-US" dirty="0" err="1" smtClean="0">
              <a:solidFill>
                <a:srgbClr val="FF0000"/>
              </a:solidFill>
            </a:rPr>
            <a:t>Pasivo</a:t>
          </a:r>
          <a:r>
            <a:rPr lang="en-US" dirty="0" smtClean="0">
              <a:solidFill>
                <a:srgbClr val="FF0000"/>
              </a:solidFill>
            </a:rPr>
            <a:t> </a:t>
          </a:r>
          <a:r>
            <a:rPr lang="en-US" dirty="0" err="1" smtClean="0">
              <a:solidFill>
                <a:srgbClr val="FF0000"/>
              </a:solidFill>
            </a:rPr>
            <a:t>Guía</a:t>
          </a:r>
          <a:r>
            <a:rPr lang="en-US" dirty="0" smtClean="0">
              <a:solidFill>
                <a:srgbClr val="FF0000"/>
              </a:solidFill>
            </a:rPr>
            <a:t> en:</a:t>
          </a:r>
          <a:endParaRPr lang="en-US" dirty="0"/>
        </a:p>
      </dgm:t>
    </dgm:pt>
    <dgm:pt modelId="{F623877C-B3F4-4268-9D01-DAABA9BA10B3}" type="parTrans" cxnId="{2C844A9E-3A47-48D5-9EFE-DC0FE6509D34}">
      <dgm:prSet/>
      <dgm:spPr/>
      <dgm:t>
        <a:bodyPr/>
        <a:lstStyle/>
        <a:p>
          <a:endParaRPr lang="en-US"/>
        </a:p>
      </dgm:t>
    </dgm:pt>
    <dgm:pt modelId="{B15013E9-FB6C-4FA7-BA46-94FBC5A3E674}" type="sibTrans" cxnId="{2C844A9E-3A47-48D5-9EFE-DC0FE6509D34}">
      <dgm:prSet/>
      <dgm:spPr/>
      <dgm:t>
        <a:bodyPr/>
        <a:lstStyle/>
        <a:p>
          <a:endParaRPr lang="en-US"/>
        </a:p>
      </dgm:t>
    </dgm:pt>
    <dgm:pt modelId="{35F1B493-5921-4E03-AC2E-A684F3A961CA}">
      <dgm:prSet phldrT="[Texto]"/>
      <dgm:spPr>
        <a:solidFill>
          <a:srgbClr val="FFC000"/>
        </a:solidFill>
      </dgm:spPr>
      <dgm:t>
        <a:bodyPr/>
        <a:lstStyle/>
        <a:p>
          <a:r>
            <a:rPr lang="en-US" dirty="0" err="1" smtClean="0"/>
            <a:t>Transferencia</a:t>
          </a:r>
          <a:r>
            <a:rPr lang="en-US" dirty="0" smtClean="0"/>
            <a:t> de un </a:t>
          </a:r>
          <a:r>
            <a:rPr lang="en-US" dirty="0" err="1" smtClean="0"/>
            <a:t>recurso</a:t>
          </a:r>
          <a:r>
            <a:rPr lang="en-US" dirty="0" smtClean="0"/>
            <a:t> </a:t>
          </a:r>
          <a:r>
            <a:rPr lang="en-US" dirty="0" err="1" smtClean="0"/>
            <a:t>económico</a:t>
          </a:r>
          <a:r>
            <a:rPr lang="en-US" dirty="0" smtClean="0"/>
            <a:t>.</a:t>
          </a:r>
          <a:endParaRPr lang="en-US" dirty="0"/>
        </a:p>
      </dgm:t>
    </dgm:pt>
    <dgm:pt modelId="{23E542B4-3A3A-409A-99F1-64866B88D262}" type="parTrans" cxnId="{0E6B94D5-EB3F-4B65-8738-F304E16E505C}">
      <dgm:prSet/>
      <dgm:spPr/>
      <dgm:t>
        <a:bodyPr/>
        <a:lstStyle/>
        <a:p>
          <a:endParaRPr lang="en-US"/>
        </a:p>
      </dgm:t>
    </dgm:pt>
    <dgm:pt modelId="{5DE4ED3A-828E-4FFB-B48B-F087A4B9D51E}" type="sibTrans" cxnId="{0E6B94D5-EB3F-4B65-8738-F304E16E505C}">
      <dgm:prSet/>
      <dgm:spPr/>
      <dgm:t>
        <a:bodyPr/>
        <a:lstStyle/>
        <a:p>
          <a:endParaRPr lang="en-US"/>
        </a:p>
      </dgm:t>
    </dgm:pt>
    <dgm:pt modelId="{07F53A11-3A57-4451-9347-08DA20ABF350}">
      <dgm:prSet phldrT="[Texto]"/>
      <dgm:spPr>
        <a:solidFill>
          <a:srgbClr val="FFC000"/>
        </a:solidFill>
      </dgm:spPr>
      <dgm:t>
        <a:bodyPr/>
        <a:lstStyle/>
        <a:p>
          <a:r>
            <a:rPr lang="en-US" dirty="0" err="1" smtClean="0"/>
            <a:t>Obligaciones</a:t>
          </a:r>
          <a:r>
            <a:rPr lang="en-US" dirty="0" smtClean="0"/>
            <a:t> </a:t>
          </a:r>
          <a:r>
            <a:rPr lang="en-US" dirty="0" err="1" smtClean="0"/>
            <a:t>implicitas</a:t>
          </a:r>
          <a:r>
            <a:rPr lang="en-US" dirty="0" smtClean="0"/>
            <a:t>.</a:t>
          </a:r>
          <a:endParaRPr lang="en-US" dirty="0"/>
        </a:p>
      </dgm:t>
    </dgm:pt>
    <dgm:pt modelId="{D155C12B-8D8C-41C1-A03E-01F8B15181FF}" type="parTrans" cxnId="{7B969F08-03BE-4566-8E42-8D63F04F37E7}">
      <dgm:prSet/>
      <dgm:spPr/>
      <dgm:t>
        <a:bodyPr/>
        <a:lstStyle/>
        <a:p>
          <a:endParaRPr lang="en-US"/>
        </a:p>
      </dgm:t>
    </dgm:pt>
    <dgm:pt modelId="{CF639822-FA3F-4FFD-B999-0D73769CEF7C}" type="sibTrans" cxnId="{7B969F08-03BE-4566-8E42-8D63F04F37E7}">
      <dgm:prSet/>
      <dgm:spPr/>
      <dgm:t>
        <a:bodyPr/>
        <a:lstStyle/>
        <a:p>
          <a:endParaRPr lang="en-US"/>
        </a:p>
      </dgm:t>
    </dgm:pt>
    <dgm:pt modelId="{5516740C-907A-4D59-B7A2-77E3E1D17851}">
      <dgm:prSet phldrT="[Texto]"/>
      <dgm:spPr>
        <a:solidFill>
          <a:srgbClr val="FFC000"/>
        </a:solidFill>
      </dgm:spPr>
      <dgm:t>
        <a:bodyPr/>
        <a:lstStyle/>
        <a:p>
          <a:r>
            <a:rPr lang="en-US" dirty="0" err="1" smtClean="0"/>
            <a:t>Obligaciones</a:t>
          </a:r>
          <a:r>
            <a:rPr lang="en-US" dirty="0" smtClean="0"/>
            <a:t> / </a:t>
          </a:r>
          <a:r>
            <a:rPr lang="en-US" dirty="0" err="1" smtClean="0"/>
            <a:t>eventos</a:t>
          </a:r>
          <a:r>
            <a:rPr lang="en-US" dirty="0" smtClean="0"/>
            <a:t> </a:t>
          </a:r>
          <a:r>
            <a:rPr lang="en-US" dirty="0" err="1" smtClean="0"/>
            <a:t>futuros</a:t>
          </a:r>
          <a:r>
            <a:rPr lang="en-US" dirty="0" smtClean="0"/>
            <a:t>.</a:t>
          </a:r>
          <a:endParaRPr lang="en-US" dirty="0"/>
        </a:p>
      </dgm:t>
    </dgm:pt>
    <dgm:pt modelId="{CC85BB6A-BADA-46FD-AA34-0CBF4D3B8C61}" type="parTrans" cxnId="{7877CFE1-A37E-4D63-A7D0-C60A66CE69C8}">
      <dgm:prSet/>
      <dgm:spPr/>
      <dgm:t>
        <a:bodyPr/>
        <a:lstStyle/>
        <a:p>
          <a:endParaRPr lang="en-US"/>
        </a:p>
      </dgm:t>
    </dgm:pt>
    <dgm:pt modelId="{9655E1B1-3C3E-4845-84CE-9648AFFE165D}" type="sibTrans" cxnId="{7877CFE1-A37E-4D63-A7D0-C60A66CE69C8}">
      <dgm:prSet/>
      <dgm:spPr/>
      <dgm:t>
        <a:bodyPr/>
        <a:lstStyle/>
        <a:p>
          <a:endParaRPr lang="en-US"/>
        </a:p>
      </dgm:t>
    </dgm:pt>
    <dgm:pt modelId="{6E318C27-1EBB-4086-8E23-9368C1F35B34}" type="pres">
      <dgm:prSet presAssocID="{A3AF9ED1-B1B3-45C2-91B7-9518C1F486D2}" presName="Name0" presStyleCnt="0">
        <dgm:presLayoutVars>
          <dgm:dir/>
          <dgm:animLvl val="lvl"/>
          <dgm:resizeHandles val="exact"/>
        </dgm:presLayoutVars>
      </dgm:prSet>
      <dgm:spPr/>
      <dgm:t>
        <a:bodyPr/>
        <a:lstStyle/>
        <a:p>
          <a:endParaRPr lang="en-US"/>
        </a:p>
      </dgm:t>
    </dgm:pt>
    <dgm:pt modelId="{7355ADE6-C560-4F48-B677-4253F15937BF}" type="pres">
      <dgm:prSet presAssocID="{AC191D2E-19CC-4700-B7ED-B673B9310F9A}" presName="linNode" presStyleCnt="0"/>
      <dgm:spPr/>
    </dgm:pt>
    <dgm:pt modelId="{A987BCAD-7412-495B-BF6C-F7D52B195F11}" type="pres">
      <dgm:prSet presAssocID="{AC191D2E-19CC-4700-B7ED-B673B9310F9A}" presName="parentText" presStyleLbl="node1" presStyleIdx="0" presStyleCnt="2">
        <dgm:presLayoutVars>
          <dgm:chMax val="1"/>
          <dgm:bulletEnabled val="1"/>
        </dgm:presLayoutVars>
      </dgm:prSet>
      <dgm:spPr/>
      <dgm:t>
        <a:bodyPr/>
        <a:lstStyle/>
        <a:p>
          <a:endParaRPr lang="en-US"/>
        </a:p>
      </dgm:t>
    </dgm:pt>
    <dgm:pt modelId="{5AC13433-C638-430A-8B5B-D951152A7F74}" type="pres">
      <dgm:prSet presAssocID="{AC191D2E-19CC-4700-B7ED-B673B9310F9A}" presName="descendantText" presStyleLbl="alignAccFollowNode1" presStyleIdx="0" presStyleCnt="2">
        <dgm:presLayoutVars>
          <dgm:bulletEnabled val="1"/>
        </dgm:presLayoutVars>
      </dgm:prSet>
      <dgm:spPr/>
      <dgm:t>
        <a:bodyPr/>
        <a:lstStyle/>
        <a:p>
          <a:endParaRPr lang="en-US"/>
        </a:p>
      </dgm:t>
    </dgm:pt>
    <dgm:pt modelId="{642833AF-A153-4885-8229-868961D32F27}" type="pres">
      <dgm:prSet presAssocID="{8B809491-025C-45F9-9AE9-A518DAE76915}" presName="sp" presStyleCnt="0"/>
      <dgm:spPr/>
    </dgm:pt>
    <dgm:pt modelId="{57C3D056-D8EB-43B9-9FC5-6E1505008B8F}" type="pres">
      <dgm:prSet presAssocID="{D0A3F939-2D92-4BA8-A57B-1F14855EDE52}" presName="linNode" presStyleCnt="0"/>
      <dgm:spPr/>
    </dgm:pt>
    <dgm:pt modelId="{FFEBCC2F-EF6A-4A20-8B89-7CEDC67EB22E}" type="pres">
      <dgm:prSet presAssocID="{D0A3F939-2D92-4BA8-A57B-1F14855EDE52}" presName="parentText" presStyleLbl="node1" presStyleIdx="1" presStyleCnt="2">
        <dgm:presLayoutVars>
          <dgm:chMax val="1"/>
          <dgm:bulletEnabled val="1"/>
        </dgm:presLayoutVars>
      </dgm:prSet>
      <dgm:spPr/>
      <dgm:t>
        <a:bodyPr/>
        <a:lstStyle/>
        <a:p>
          <a:endParaRPr lang="en-US"/>
        </a:p>
      </dgm:t>
    </dgm:pt>
    <dgm:pt modelId="{331911D5-7490-46D9-988D-C4ECF4C7158B}" type="pres">
      <dgm:prSet presAssocID="{D0A3F939-2D92-4BA8-A57B-1F14855EDE52}" presName="descendantText" presStyleLbl="alignAccFollowNode1" presStyleIdx="1" presStyleCnt="2">
        <dgm:presLayoutVars>
          <dgm:bulletEnabled val="1"/>
        </dgm:presLayoutVars>
      </dgm:prSet>
      <dgm:spPr/>
      <dgm:t>
        <a:bodyPr/>
        <a:lstStyle/>
        <a:p>
          <a:endParaRPr lang="en-US"/>
        </a:p>
      </dgm:t>
    </dgm:pt>
  </dgm:ptLst>
  <dgm:cxnLst>
    <dgm:cxn modelId="{7B969F08-03BE-4566-8E42-8D63F04F37E7}" srcId="{D0A3F939-2D92-4BA8-A57B-1F14855EDE52}" destId="{07F53A11-3A57-4451-9347-08DA20ABF350}" srcOrd="1" destOrd="0" parTransId="{D155C12B-8D8C-41C1-A03E-01F8B15181FF}" sibTransId="{CF639822-FA3F-4FFD-B999-0D73769CEF7C}"/>
    <dgm:cxn modelId="{24BB04A5-82BD-4157-A4FC-C1DB569815C5}" type="presOf" srcId="{D0A3F939-2D92-4BA8-A57B-1F14855EDE52}" destId="{FFEBCC2F-EF6A-4A20-8B89-7CEDC67EB22E}" srcOrd="0" destOrd="0" presId="urn:microsoft.com/office/officeart/2005/8/layout/vList5"/>
    <dgm:cxn modelId="{E40519AC-6F3B-40D5-A72C-41A27094908C}" type="presOf" srcId="{35F1B493-5921-4E03-AC2E-A684F3A961CA}" destId="{331911D5-7490-46D9-988D-C4ECF4C7158B}" srcOrd="0" destOrd="0" presId="urn:microsoft.com/office/officeart/2005/8/layout/vList5"/>
    <dgm:cxn modelId="{A78A25D8-7CCE-436B-BB4F-BB1C1C5ED285}" type="presOf" srcId="{994562D3-BF13-4E71-AD57-A58E21B61C49}" destId="{5AC13433-C638-430A-8B5B-D951152A7F74}" srcOrd="0" destOrd="1" presId="urn:microsoft.com/office/officeart/2005/8/layout/vList5"/>
    <dgm:cxn modelId="{6DC5B685-8104-46E5-8D9C-95D3E17F3C00}" type="presOf" srcId="{596AF3EE-5E9A-4251-9747-463F37C9A3F4}" destId="{5AC13433-C638-430A-8B5B-D951152A7F74}" srcOrd="0" destOrd="0" presId="urn:microsoft.com/office/officeart/2005/8/layout/vList5"/>
    <dgm:cxn modelId="{C08F890A-14DB-4771-A324-EB7D941EBC6A}" type="presOf" srcId="{A3AF9ED1-B1B3-45C2-91B7-9518C1F486D2}" destId="{6E318C27-1EBB-4086-8E23-9368C1F35B34}" srcOrd="0" destOrd="0" presId="urn:microsoft.com/office/officeart/2005/8/layout/vList5"/>
    <dgm:cxn modelId="{7877CFE1-A37E-4D63-A7D0-C60A66CE69C8}" srcId="{D0A3F939-2D92-4BA8-A57B-1F14855EDE52}" destId="{5516740C-907A-4D59-B7A2-77E3E1D17851}" srcOrd="2" destOrd="0" parTransId="{CC85BB6A-BADA-46FD-AA34-0CBF4D3B8C61}" sibTransId="{9655E1B1-3C3E-4845-84CE-9648AFFE165D}"/>
    <dgm:cxn modelId="{3E098CB6-423F-4BBB-8EC0-0DC363AD4EA5}" srcId="{A3AF9ED1-B1B3-45C2-91B7-9518C1F486D2}" destId="{AC191D2E-19CC-4700-B7ED-B673B9310F9A}" srcOrd="0" destOrd="0" parTransId="{AE02FAD6-55E5-407D-A7C3-70F1E78A7C7A}" sibTransId="{8B809491-025C-45F9-9AE9-A518DAE76915}"/>
    <dgm:cxn modelId="{A1EBBEE3-7572-46B2-89DC-FE093C3ABD2B}" srcId="{AC191D2E-19CC-4700-B7ED-B673B9310F9A}" destId="{994562D3-BF13-4E71-AD57-A58E21B61C49}" srcOrd="1" destOrd="0" parTransId="{CA8B6DF5-C4B5-4865-934B-9DF3F1C75DD4}" sibTransId="{0A05476E-E086-4794-A98B-69DB78BD5976}"/>
    <dgm:cxn modelId="{DA921A57-B1BB-4B56-B7DD-8E8DE80793C5}" type="presOf" srcId="{07F53A11-3A57-4451-9347-08DA20ABF350}" destId="{331911D5-7490-46D9-988D-C4ECF4C7158B}" srcOrd="0" destOrd="1" presId="urn:microsoft.com/office/officeart/2005/8/layout/vList5"/>
    <dgm:cxn modelId="{0E6B94D5-EB3F-4B65-8738-F304E16E505C}" srcId="{D0A3F939-2D92-4BA8-A57B-1F14855EDE52}" destId="{35F1B493-5921-4E03-AC2E-A684F3A961CA}" srcOrd="0" destOrd="0" parTransId="{23E542B4-3A3A-409A-99F1-64866B88D262}" sibTransId="{5DE4ED3A-828E-4FFB-B48B-F087A4B9D51E}"/>
    <dgm:cxn modelId="{3AC4BB59-E0EB-4897-A3CE-DEDFF4DF4C03}" type="presOf" srcId="{5516740C-907A-4D59-B7A2-77E3E1D17851}" destId="{331911D5-7490-46D9-988D-C4ECF4C7158B}" srcOrd="0" destOrd="2" presId="urn:microsoft.com/office/officeart/2005/8/layout/vList5"/>
    <dgm:cxn modelId="{2C844A9E-3A47-48D5-9EFE-DC0FE6509D34}" srcId="{A3AF9ED1-B1B3-45C2-91B7-9518C1F486D2}" destId="{D0A3F939-2D92-4BA8-A57B-1F14855EDE52}" srcOrd="1" destOrd="0" parTransId="{F623877C-B3F4-4268-9D01-DAABA9BA10B3}" sibTransId="{B15013E9-FB6C-4FA7-BA46-94FBC5A3E674}"/>
    <dgm:cxn modelId="{A10D2A6F-77DB-4C42-AC73-48E9BBAA41CE}" srcId="{AC191D2E-19CC-4700-B7ED-B673B9310F9A}" destId="{596AF3EE-5E9A-4251-9747-463F37C9A3F4}" srcOrd="0" destOrd="0" parTransId="{5D30FC26-AC13-4F6E-877E-160967D0004F}" sibTransId="{FD29394D-DC7C-44BC-B6E7-A266245A94DA}"/>
    <dgm:cxn modelId="{6C96137F-4DE7-47A7-B42D-51B33ECF82DF}" type="presOf" srcId="{AC191D2E-19CC-4700-B7ED-B673B9310F9A}" destId="{A987BCAD-7412-495B-BF6C-F7D52B195F11}" srcOrd="0" destOrd="0" presId="urn:microsoft.com/office/officeart/2005/8/layout/vList5"/>
    <dgm:cxn modelId="{501DDFE3-E4C2-459C-8479-F01E74187A00}" type="presParOf" srcId="{6E318C27-1EBB-4086-8E23-9368C1F35B34}" destId="{7355ADE6-C560-4F48-B677-4253F15937BF}" srcOrd="0" destOrd="0" presId="urn:microsoft.com/office/officeart/2005/8/layout/vList5"/>
    <dgm:cxn modelId="{727F8BE3-D80D-4BC7-B2BE-EACA0D2F8197}" type="presParOf" srcId="{7355ADE6-C560-4F48-B677-4253F15937BF}" destId="{A987BCAD-7412-495B-BF6C-F7D52B195F11}" srcOrd="0" destOrd="0" presId="urn:microsoft.com/office/officeart/2005/8/layout/vList5"/>
    <dgm:cxn modelId="{7CADAAEC-83EA-4371-B5CA-9E1CFB2EB1E6}" type="presParOf" srcId="{7355ADE6-C560-4F48-B677-4253F15937BF}" destId="{5AC13433-C638-430A-8B5B-D951152A7F74}" srcOrd="1" destOrd="0" presId="urn:microsoft.com/office/officeart/2005/8/layout/vList5"/>
    <dgm:cxn modelId="{91DBF0EA-B707-432E-85FD-F3CEF0E2AD60}" type="presParOf" srcId="{6E318C27-1EBB-4086-8E23-9368C1F35B34}" destId="{642833AF-A153-4885-8229-868961D32F27}" srcOrd="1" destOrd="0" presId="urn:microsoft.com/office/officeart/2005/8/layout/vList5"/>
    <dgm:cxn modelId="{6C4B454A-3D64-4F84-B465-8DFAC87B4883}" type="presParOf" srcId="{6E318C27-1EBB-4086-8E23-9368C1F35B34}" destId="{57C3D056-D8EB-43B9-9FC5-6E1505008B8F}" srcOrd="2" destOrd="0" presId="urn:microsoft.com/office/officeart/2005/8/layout/vList5"/>
    <dgm:cxn modelId="{245B3EAF-854C-4806-9913-2328093CEA2F}" type="presParOf" srcId="{57C3D056-D8EB-43B9-9FC5-6E1505008B8F}" destId="{FFEBCC2F-EF6A-4A20-8B89-7CEDC67EB22E}" srcOrd="0" destOrd="0" presId="urn:microsoft.com/office/officeart/2005/8/layout/vList5"/>
    <dgm:cxn modelId="{6E2430B6-5A8A-4A45-A6F2-1FDC3D55040D}" type="presParOf" srcId="{57C3D056-D8EB-43B9-9FC5-6E1505008B8F}" destId="{331911D5-7490-46D9-988D-C4ECF4C7158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2729C3-BA92-4D17-BDC5-954F19196E3A}" type="doc">
      <dgm:prSet loTypeId="urn:microsoft.com/office/officeart/2005/8/layout/hProcess9" loCatId="process" qsTypeId="urn:microsoft.com/office/officeart/2005/8/quickstyle/simple1" qsCatId="simple" csTypeId="urn:microsoft.com/office/officeart/2005/8/colors/accent1_2" csCatId="accent1" phldr="1"/>
      <dgm:spPr/>
    </dgm:pt>
    <dgm:pt modelId="{229FA442-35DD-426A-9AEE-7A37B1FDFA6A}">
      <dgm:prSet phldrT="[Texto]"/>
      <dgm:spPr/>
      <dgm:t>
        <a:bodyPr/>
        <a:lstStyle/>
        <a:p>
          <a:r>
            <a:rPr lang="es-CO" dirty="0" smtClean="0">
              <a:solidFill>
                <a:schemeClr val="tx1"/>
              </a:solidFill>
            </a:rPr>
            <a:t>Estructuras conceptuales diferentes harían mas difícil el proceso.</a:t>
          </a:r>
          <a:endParaRPr lang="es-CO" dirty="0">
            <a:solidFill>
              <a:schemeClr val="tx1"/>
            </a:solidFill>
          </a:endParaRPr>
        </a:p>
      </dgm:t>
    </dgm:pt>
    <dgm:pt modelId="{49E8A303-714D-4D2E-87DE-0A1ABE402E1E}" type="parTrans" cxnId="{DD8403F1-AE47-487F-ADB2-5A5CF67FE438}">
      <dgm:prSet/>
      <dgm:spPr/>
      <dgm:t>
        <a:bodyPr/>
        <a:lstStyle/>
        <a:p>
          <a:endParaRPr lang="es-CO">
            <a:solidFill>
              <a:schemeClr val="tx1"/>
            </a:solidFill>
          </a:endParaRPr>
        </a:p>
      </dgm:t>
    </dgm:pt>
    <dgm:pt modelId="{A8877152-D374-48BF-BCCB-2B8180725AA9}" type="sibTrans" cxnId="{DD8403F1-AE47-487F-ADB2-5A5CF67FE438}">
      <dgm:prSet/>
      <dgm:spPr/>
      <dgm:t>
        <a:bodyPr/>
        <a:lstStyle/>
        <a:p>
          <a:endParaRPr lang="es-CO">
            <a:solidFill>
              <a:schemeClr val="tx1"/>
            </a:solidFill>
          </a:endParaRPr>
        </a:p>
      </dgm:t>
    </dgm:pt>
    <dgm:pt modelId="{AB8F34A9-F102-43FE-A22B-4B7DB0CF009D}">
      <dgm:prSet phldrT="[Texto]"/>
      <dgm:spPr>
        <a:solidFill>
          <a:srgbClr val="FFC000"/>
        </a:solidFill>
        <a:ln>
          <a:solidFill>
            <a:srgbClr val="00B0F0"/>
          </a:solidFill>
        </a:ln>
      </dgm:spPr>
      <dgm:t>
        <a:bodyPr/>
        <a:lstStyle/>
        <a:p>
          <a:r>
            <a:rPr lang="es-CO" dirty="0" smtClean="0">
              <a:solidFill>
                <a:schemeClr val="tx1"/>
              </a:solidFill>
            </a:rPr>
            <a:t>Estructura conceptual comprensiva e internamente consistente</a:t>
          </a:r>
          <a:endParaRPr lang="es-CO" dirty="0">
            <a:solidFill>
              <a:schemeClr val="tx1"/>
            </a:solidFill>
          </a:endParaRPr>
        </a:p>
      </dgm:t>
    </dgm:pt>
    <dgm:pt modelId="{D2ED0FA5-8B0C-4BDB-8A55-FAF7734A0DD5}" type="parTrans" cxnId="{618868D9-FD9A-49D0-AA2F-5D1A87809628}">
      <dgm:prSet/>
      <dgm:spPr/>
      <dgm:t>
        <a:bodyPr/>
        <a:lstStyle/>
        <a:p>
          <a:endParaRPr lang="es-CO">
            <a:solidFill>
              <a:schemeClr val="tx1"/>
            </a:solidFill>
          </a:endParaRPr>
        </a:p>
      </dgm:t>
    </dgm:pt>
    <dgm:pt modelId="{0DE40A6D-5E29-4B02-816B-62EA07AF424C}" type="sibTrans" cxnId="{618868D9-FD9A-49D0-AA2F-5D1A87809628}">
      <dgm:prSet/>
      <dgm:spPr/>
      <dgm:t>
        <a:bodyPr/>
        <a:lstStyle/>
        <a:p>
          <a:endParaRPr lang="es-CO">
            <a:solidFill>
              <a:schemeClr val="tx1"/>
            </a:solidFill>
          </a:endParaRPr>
        </a:p>
      </dgm:t>
    </dgm:pt>
    <dgm:pt modelId="{202C99C3-84B9-47E0-9058-855464AE4C73}">
      <dgm:prSet/>
      <dgm:spPr/>
      <dgm:t>
        <a:bodyPr/>
        <a:lstStyle/>
        <a:p>
          <a:r>
            <a:rPr lang="es-CO" dirty="0" smtClean="0">
              <a:solidFill>
                <a:schemeClr val="tx1"/>
              </a:solidFill>
            </a:rPr>
            <a:t>Lograr convergencia de los cuerpos regulativos.</a:t>
          </a:r>
          <a:endParaRPr lang="es-CO" dirty="0">
            <a:solidFill>
              <a:schemeClr val="tx1"/>
            </a:solidFill>
          </a:endParaRPr>
        </a:p>
      </dgm:t>
    </dgm:pt>
    <dgm:pt modelId="{AFF00B3C-A583-476F-8F0C-DDB328AC31E5}" type="parTrans" cxnId="{0301F056-5471-46E4-918A-A4689C6BFE29}">
      <dgm:prSet/>
      <dgm:spPr/>
      <dgm:t>
        <a:bodyPr/>
        <a:lstStyle/>
        <a:p>
          <a:endParaRPr lang="es-CO">
            <a:solidFill>
              <a:schemeClr val="tx1"/>
            </a:solidFill>
          </a:endParaRPr>
        </a:p>
      </dgm:t>
    </dgm:pt>
    <dgm:pt modelId="{3D50A0EA-70FC-4E52-8E07-FE6B689E0D6C}" type="sibTrans" cxnId="{0301F056-5471-46E4-918A-A4689C6BFE29}">
      <dgm:prSet/>
      <dgm:spPr/>
      <dgm:t>
        <a:bodyPr/>
        <a:lstStyle/>
        <a:p>
          <a:endParaRPr lang="es-CO">
            <a:solidFill>
              <a:schemeClr val="tx1"/>
            </a:solidFill>
          </a:endParaRPr>
        </a:p>
      </dgm:t>
    </dgm:pt>
    <dgm:pt modelId="{D24716B3-B2EF-430E-AE2A-A5835DB91391}" type="pres">
      <dgm:prSet presAssocID="{562729C3-BA92-4D17-BDC5-954F19196E3A}" presName="CompostProcess" presStyleCnt="0">
        <dgm:presLayoutVars>
          <dgm:dir/>
          <dgm:resizeHandles val="exact"/>
        </dgm:presLayoutVars>
      </dgm:prSet>
      <dgm:spPr/>
    </dgm:pt>
    <dgm:pt modelId="{2DD3E6BA-F284-49CE-A971-EFB1AC778311}" type="pres">
      <dgm:prSet presAssocID="{562729C3-BA92-4D17-BDC5-954F19196E3A}" presName="arrow" presStyleLbl="bgShp" presStyleIdx="0" presStyleCnt="1"/>
      <dgm:spPr/>
    </dgm:pt>
    <dgm:pt modelId="{D01E96CE-D06D-49A4-9C95-405BE44491FD}" type="pres">
      <dgm:prSet presAssocID="{562729C3-BA92-4D17-BDC5-954F19196E3A}" presName="linearProcess" presStyleCnt="0"/>
      <dgm:spPr/>
    </dgm:pt>
    <dgm:pt modelId="{38729CF9-0C15-4FEC-85F3-9A7E24456178}" type="pres">
      <dgm:prSet presAssocID="{202C99C3-84B9-47E0-9058-855464AE4C73}" presName="textNode" presStyleLbl="node1" presStyleIdx="0" presStyleCnt="3">
        <dgm:presLayoutVars>
          <dgm:bulletEnabled val="1"/>
        </dgm:presLayoutVars>
      </dgm:prSet>
      <dgm:spPr/>
      <dgm:t>
        <a:bodyPr/>
        <a:lstStyle/>
        <a:p>
          <a:endParaRPr lang="es-CO"/>
        </a:p>
      </dgm:t>
    </dgm:pt>
    <dgm:pt modelId="{5E836074-2B82-4655-9EFD-64327DD43A8C}" type="pres">
      <dgm:prSet presAssocID="{3D50A0EA-70FC-4E52-8E07-FE6B689E0D6C}" presName="sibTrans" presStyleCnt="0"/>
      <dgm:spPr/>
    </dgm:pt>
    <dgm:pt modelId="{A8FEB6AF-5BCD-4715-8974-203A1531468C}" type="pres">
      <dgm:prSet presAssocID="{229FA442-35DD-426A-9AEE-7A37B1FDFA6A}" presName="textNode" presStyleLbl="node1" presStyleIdx="1" presStyleCnt="3">
        <dgm:presLayoutVars>
          <dgm:bulletEnabled val="1"/>
        </dgm:presLayoutVars>
      </dgm:prSet>
      <dgm:spPr/>
      <dgm:t>
        <a:bodyPr/>
        <a:lstStyle/>
        <a:p>
          <a:endParaRPr lang="es-CO"/>
        </a:p>
      </dgm:t>
    </dgm:pt>
    <dgm:pt modelId="{7A6DD5F6-857B-4988-AF60-60784F05DDA1}" type="pres">
      <dgm:prSet presAssocID="{A8877152-D374-48BF-BCCB-2B8180725AA9}" presName="sibTrans" presStyleCnt="0"/>
      <dgm:spPr/>
    </dgm:pt>
    <dgm:pt modelId="{CE2AC489-7B70-4DEA-9900-9C0EE7EF4B4F}" type="pres">
      <dgm:prSet presAssocID="{AB8F34A9-F102-43FE-A22B-4B7DB0CF009D}" presName="textNode" presStyleLbl="node1" presStyleIdx="2" presStyleCnt="3">
        <dgm:presLayoutVars>
          <dgm:bulletEnabled val="1"/>
        </dgm:presLayoutVars>
      </dgm:prSet>
      <dgm:spPr/>
      <dgm:t>
        <a:bodyPr/>
        <a:lstStyle/>
        <a:p>
          <a:endParaRPr lang="es-CO"/>
        </a:p>
      </dgm:t>
    </dgm:pt>
  </dgm:ptLst>
  <dgm:cxnLst>
    <dgm:cxn modelId="{DD8403F1-AE47-487F-ADB2-5A5CF67FE438}" srcId="{562729C3-BA92-4D17-BDC5-954F19196E3A}" destId="{229FA442-35DD-426A-9AEE-7A37B1FDFA6A}" srcOrd="1" destOrd="0" parTransId="{49E8A303-714D-4D2E-87DE-0A1ABE402E1E}" sibTransId="{A8877152-D374-48BF-BCCB-2B8180725AA9}"/>
    <dgm:cxn modelId="{77528B62-A4EF-4BD4-BAC5-87F47709983F}" type="presOf" srcId="{202C99C3-84B9-47E0-9058-855464AE4C73}" destId="{38729CF9-0C15-4FEC-85F3-9A7E24456178}" srcOrd="0" destOrd="0" presId="urn:microsoft.com/office/officeart/2005/8/layout/hProcess9"/>
    <dgm:cxn modelId="{0301F056-5471-46E4-918A-A4689C6BFE29}" srcId="{562729C3-BA92-4D17-BDC5-954F19196E3A}" destId="{202C99C3-84B9-47E0-9058-855464AE4C73}" srcOrd="0" destOrd="0" parTransId="{AFF00B3C-A583-476F-8F0C-DDB328AC31E5}" sibTransId="{3D50A0EA-70FC-4E52-8E07-FE6B689E0D6C}"/>
    <dgm:cxn modelId="{044FC296-243A-4C7B-91D3-45608217EF53}" type="presOf" srcId="{AB8F34A9-F102-43FE-A22B-4B7DB0CF009D}" destId="{CE2AC489-7B70-4DEA-9900-9C0EE7EF4B4F}" srcOrd="0" destOrd="0" presId="urn:microsoft.com/office/officeart/2005/8/layout/hProcess9"/>
    <dgm:cxn modelId="{0F47001F-41DB-44AC-B398-05FB37BB3E7A}" type="presOf" srcId="{229FA442-35DD-426A-9AEE-7A37B1FDFA6A}" destId="{A8FEB6AF-5BCD-4715-8974-203A1531468C}" srcOrd="0" destOrd="0" presId="urn:microsoft.com/office/officeart/2005/8/layout/hProcess9"/>
    <dgm:cxn modelId="{F3A12FBA-3666-45A6-AD17-864F67050D95}" type="presOf" srcId="{562729C3-BA92-4D17-BDC5-954F19196E3A}" destId="{D24716B3-B2EF-430E-AE2A-A5835DB91391}" srcOrd="0" destOrd="0" presId="urn:microsoft.com/office/officeart/2005/8/layout/hProcess9"/>
    <dgm:cxn modelId="{618868D9-FD9A-49D0-AA2F-5D1A87809628}" srcId="{562729C3-BA92-4D17-BDC5-954F19196E3A}" destId="{AB8F34A9-F102-43FE-A22B-4B7DB0CF009D}" srcOrd="2" destOrd="0" parTransId="{D2ED0FA5-8B0C-4BDB-8A55-FAF7734A0DD5}" sibTransId="{0DE40A6D-5E29-4B02-816B-62EA07AF424C}"/>
    <dgm:cxn modelId="{621AF027-51D6-4D2E-904E-D294B6C709CC}" type="presParOf" srcId="{D24716B3-B2EF-430E-AE2A-A5835DB91391}" destId="{2DD3E6BA-F284-49CE-A971-EFB1AC778311}" srcOrd="0" destOrd="0" presId="urn:microsoft.com/office/officeart/2005/8/layout/hProcess9"/>
    <dgm:cxn modelId="{DA60E5DE-D34B-4EF9-8157-557E3265132B}" type="presParOf" srcId="{D24716B3-B2EF-430E-AE2A-A5835DB91391}" destId="{D01E96CE-D06D-49A4-9C95-405BE44491FD}" srcOrd="1" destOrd="0" presId="urn:microsoft.com/office/officeart/2005/8/layout/hProcess9"/>
    <dgm:cxn modelId="{5039F151-4DA0-4E9E-8FF7-7EBD66ED5F70}" type="presParOf" srcId="{D01E96CE-D06D-49A4-9C95-405BE44491FD}" destId="{38729CF9-0C15-4FEC-85F3-9A7E24456178}" srcOrd="0" destOrd="0" presId="urn:microsoft.com/office/officeart/2005/8/layout/hProcess9"/>
    <dgm:cxn modelId="{1D0F414B-A2C9-4AC2-B471-C45B44E37BD6}" type="presParOf" srcId="{D01E96CE-D06D-49A4-9C95-405BE44491FD}" destId="{5E836074-2B82-4655-9EFD-64327DD43A8C}" srcOrd="1" destOrd="0" presId="urn:microsoft.com/office/officeart/2005/8/layout/hProcess9"/>
    <dgm:cxn modelId="{139EA9A1-E04B-4F73-8A23-0BC5AC821C55}" type="presParOf" srcId="{D01E96CE-D06D-49A4-9C95-405BE44491FD}" destId="{A8FEB6AF-5BCD-4715-8974-203A1531468C}" srcOrd="2" destOrd="0" presId="urn:microsoft.com/office/officeart/2005/8/layout/hProcess9"/>
    <dgm:cxn modelId="{AF0646BC-3A66-430C-8C70-914394AF84B9}" type="presParOf" srcId="{D01E96CE-D06D-49A4-9C95-405BE44491FD}" destId="{7A6DD5F6-857B-4988-AF60-60784F05DDA1}" srcOrd="3" destOrd="0" presId="urn:microsoft.com/office/officeart/2005/8/layout/hProcess9"/>
    <dgm:cxn modelId="{EFC1AFDB-0EB2-4DEA-8A99-173D4F775C0F}" type="presParOf" srcId="{D01E96CE-D06D-49A4-9C95-405BE44491FD}" destId="{CE2AC489-7B70-4DEA-9900-9C0EE7EF4B4F}"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2729C3-BA92-4D17-BDC5-954F19196E3A}" type="doc">
      <dgm:prSet loTypeId="urn:microsoft.com/office/officeart/2005/8/layout/hProcess9" loCatId="process" qsTypeId="urn:microsoft.com/office/officeart/2005/8/quickstyle/simple1" qsCatId="simple" csTypeId="urn:microsoft.com/office/officeart/2005/8/colors/accent1_2" csCatId="accent1" phldr="1"/>
      <dgm:spPr/>
    </dgm:pt>
    <dgm:pt modelId="{229FA442-35DD-426A-9AEE-7A37B1FDFA6A}">
      <dgm:prSet phldrT="[Texto]"/>
      <dgm:spPr/>
      <dgm:t>
        <a:bodyPr/>
        <a:lstStyle/>
        <a:p>
          <a:r>
            <a:rPr lang="es-CO" b="1" dirty="0" smtClean="0">
              <a:solidFill>
                <a:schemeClr val="tx1"/>
              </a:solidFill>
            </a:rPr>
            <a:t>Incluir temas no cubiertos. Concepto de Entidad.</a:t>
          </a:r>
          <a:endParaRPr lang="es-CO" b="1" dirty="0">
            <a:solidFill>
              <a:schemeClr val="tx1"/>
            </a:solidFill>
          </a:endParaRPr>
        </a:p>
      </dgm:t>
    </dgm:pt>
    <dgm:pt modelId="{49E8A303-714D-4D2E-87DE-0A1ABE402E1E}" type="parTrans" cxnId="{DD8403F1-AE47-487F-ADB2-5A5CF67FE438}">
      <dgm:prSet/>
      <dgm:spPr/>
      <dgm:t>
        <a:bodyPr/>
        <a:lstStyle/>
        <a:p>
          <a:endParaRPr lang="es-CO" b="1">
            <a:solidFill>
              <a:schemeClr val="tx1"/>
            </a:solidFill>
          </a:endParaRPr>
        </a:p>
      </dgm:t>
    </dgm:pt>
    <dgm:pt modelId="{A8877152-D374-48BF-BCCB-2B8180725AA9}" type="sibTrans" cxnId="{DD8403F1-AE47-487F-ADB2-5A5CF67FE438}">
      <dgm:prSet/>
      <dgm:spPr/>
      <dgm:t>
        <a:bodyPr/>
        <a:lstStyle/>
        <a:p>
          <a:endParaRPr lang="es-CO" b="1">
            <a:solidFill>
              <a:schemeClr val="tx1"/>
            </a:solidFill>
          </a:endParaRPr>
        </a:p>
      </dgm:t>
    </dgm:pt>
    <dgm:pt modelId="{AB8F34A9-F102-43FE-A22B-4B7DB0CF009D}">
      <dgm:prSet phldrT="[Texto]"/>
      <dgm:spPr>
        <a:solidFill>
          <a:srgbClr val="FFC000"/>
        </a:solidFill>
        <a:ln>
          <a:solidFill>
            <a:schemeClr val="tx1"/>
          </a:solidFill>
        </a:ln>
      </dgm:spPr>
      <dgm:t>
        <a:bodyPr/>
        <a:lstStyle/>
        <a:p>
          <a:r>
            <a:rPr lang="es-CO" b="1" dirty="0" smtClean="0">
              <a:solidFill>
                <a:schemeClr val="tx1"/>
              </a:solidFill>
            </a:rPr>
            <a:t>Estructura comprensiva e internamente consistente</a:t>
          </a:r>
          <a:endParaRPr lang="es-CO" b="1" dirty="0">
            <a:solidFill>
              <a:schemeClr val="tx1"/>
            </a:solidFill>
          </a:endParaRPr>
        </a:p>
      </dgm:t>
    </dgm:pt>
    <dgm:pt modelId="{D2ED0FA5-8B0C-4BDB-8A55-FAF7734A0DD5}" type="parTrans" cxnId="{618868D9-FD9A-49D0-AA2F-5D1A87809628}">
      <dgm:prSet/>
      <dgm:spPr/>
      <dgm:t>
        <a:bodyPr/>
        <a:lstStyle/>
        <a:p>
          <a:endParaRPr lang="es-CO" b="1">
            <a:solidFill>
              <a:schemeClr val="tx1"/>
            </a:solidFill>
          </a:endParaRPr>
        </a:p>
      </dgm:t>
    </dgm:pt>
    <dgm:pt modelId="{0DE40A6D-5E29-4B02-816B-62EA07AF424C}" type="sibTrans" cxnId="{618868D9-FD9A-49D0-AA2F-5D1A87809628}">
      <dgm:prSet/>
      <dgm:spPr/>
      <dgm:t>
        <a:bodyPr/>
        <a:lstStyle/>
        <a:p>
          <a:endParaRPr lang="es-CO" b="1">
            <a:solidFill>
              <a:schemeClr val="tx1"/>
            </a:solidFill>
          </a:endParaRPr>
        </a:p>
      </dgm:t>
    </dgm:pt>
    <dgm:pt modelId="{202C99C3-84B9-47E0-9058-855464AE4C73}">
      <dgm:prSet/>
      <dgm:spPr/>
      <dgm:t>
        <a:bodyPr/>
        <a:lstStyle/>
        <a:p>
          <a:r>
            <a:rPr lang="es-CO" b="1" dirty="0" smtClean="0">
              <a:solidFill>
                <a:schemeClr val="tx1"/>
              </a:solidFill>
            </a:rPr>
            <a:t>Fundamentación suficiente para un cuerpo regulativo basado en principios.</a:t>
          </a:r>
          <a:endParaRPr lang="es-CO" b="1" dirty="0">
            <a:solidFill>
              <a:schemeClr val="tx1"/>
            </a:solidFill>
          </a:endParaRPr>
        </a:p>
      </dgm:t>
    </dgm:pt>
    <dgm:pt modelId="{AFF00B3C-A583-476F-8F0C-DDB328AC31E5}" type="parTrans" cxnId="{0301F056-5471-46E4-918A-A4689C6BFE29}">
      <dgm:prSet/>
      <dgm:spPr/>
      <dgm:t>
        <a:bodyPr/>
        <a:lstStyle/>
        <a:p>
          <a:endParaRPr lang="es-CO" b="1">
            <a:solidFill>
              <a:schemeClr val="tx1"/>
            </a:solidFill>
          </a:endParaRPr>
        </a:p>
      </dgm:t>
    </dgm:pt>
    <dgm:pt modelId="{3D50A0EA-70FC-4E52-8E07-FE6B689E0D6C}" type="sibTrans" cxnId="{0301F056-5471-46E4-918A-A4689C6BFE29}">
      <dgm:prSet/>
      <dgm:spPr/>
      <dgm:t>
        <a:bodyPr/>
        <a:lstStyle/>
        <a:p>
          <a:endParaRPr lang="es-CO" b="1">
            <a:solidFill>
              <a:schemeClr val="tx1"/>
            </a:solidFill>
          </a:endParaRPr>
        </a:p>
      </dgm:t>
    </dgm:pt>
    <dgm:pt modelId="{B0E8B7D2-3983-4D0F-AE66-3D205D73626A}">
      <dgm:prSet/>
      <dgm:spPr/>
      <dgm:t>
        <a:bodyPr/>
        <a:lstStyle/>
        <a:p>
          <a:r>
            <a:rPr lang="es-CO" b="1" dirty="0" smtClean="0">
              <a:solidFill>
                <a:schemeClr val="tx1"/>
              </a:solidFill>
            </a:rPr>
            <a:t>Actualizar conceptos a la realidad actual de los negocios </a:t>
          </a:r>
          <a:endParaRPr lang="es-CO" b="1" dirty="0">
            <a:solidFill>
              <a:schemeClr val="tx1"/>
            </a:solidFill>
          </a:endParaRPr>
        </a:p>
      </dgm:t>
    </dgm:pt>
    <dgm:pt modelId="{60FD5924-1EA2-4FB0-94AA-07B2C30E72D5}" type="parTrans" cxnId="{0190F127-3B90-4F26-BDB0-AB5601B3AE01}">
      <dgm:prSet/>
      <dgm:spPr/>
      <dgm:t>
        <a:bodyPr/>
        <a:lstStyle/>
        <a:p>
          <a:endParaRPr lang="es-CO" b="1">
            <a:solidFill>
              <a:schemeClr val="tx1"/>
            </a:solidFill>
          </a:endParaRPr>
        </a:p>
      </dgm:t>
    </dgm:pt>
    <dgm:pt modelId="{9287CF33-5625-4D3D-9F0E-76E2ABA0F56C}" type="sibTrans" cxnId="{0190F127-3B90-4F26-BDB0-AB5601B3AE01}">
      <dgm:prSet/>
      <dgm:spPr/>
      <dgm:t>
        <a:bodyPr/>
        <a:lstStyle/>
        <a:p>
          <a:endParaRPr lang="es-CO" b="1">
            <a:solidFill>
              <a:schemeClr val="tx1"/>
            </a:solidFill>
          </a:endParaRPr>
        </a:p>
      </dgm:t>
    </dgm:pt>
    <dgm:pt modelId="{C66BCADC-B75D-447D-8B6C-BF9AEB82B9E9}">
      <dgm:prSet/>
      <dgm:spPr/>
      <dgm:t>
        <a:bodyPr/>
        <a:lstStyle/>
        <a:p>
          <a:r>
            <a:rPr lang="es-CO" b="1" dirty="0" smtClean="0">
              <a:solidFill>
                <a:schemeClr val="tx1"/>
              </a:solidFill>
            </a:rPr>
            <a:t>Mejorar en asuntos de Reconocimiento y  Medición.</a:t>
          </a:r>
          <a:endParaRPr lang="es-CO" b="1" dirty="0">
            <a:solidFill>
              <a:schemeClr val="tx1"/>
            </a:solidFill>
          </a:endParaRPr>
        </a:p>
      </dgm:t>
    </dgm:pt>
    <dgm:pt modelId="{0E50BDD9-9AC8-4650-A81A-7F2E09C0012C}" type="parTrans" cxnId="{FE4981C8-142F-466F-A92A-D46214B723F0}">
      <dgm:prSet/>
      <dgm:spPr/>
      <dgm:t>
        <a:bodyPr/>
        <a:lstStyle/>
        <a:p>
          <a:endParaRPr lang="es-CO" b="1"/>
        </a:p>
      </dgm:t>
    </dgm:pt>
    <dgm:pt modelId="{2CD02FD3-3D88-429C-BF3A-9E7D720D1EED}" type="sibTrans" cxnId="{FE4981C8-142F-466F-A92A-D46214B723F0}">
      <dgm:prSet/>
      <dgm:spPr/>
      <dgm:t>
        <a:bodyPr/>
        <a:lstStyle/>
        <a:p>
          <a:endParaRPr lang="es-CO" b="1"/>
        </a:p>
      </dgm:t>
    </dgm:pt>
    <dgm:pt modelId="{D24716B3-B2EF-430E-AE2A-A5835DB91391}" type="pres">
      <dgm:prSet presAssocID="{562729C3-BA92-4D17-BDC5-954F19196E3A}" presName="CompostProcess" presStyleCnt="0">
        <dgm:presLayoutVars>
          <dgm:dir/>
          <dgm:resizeHandles val="exact"/>
        </dgm:presLayoutVars>
      </dgm:prSet>
      <dgm:spPr/>
    </dgm:pt>
    <dgm:pt modelId="{2DD3E6BA-F284-49CE-A971-EFB1AC778311}" type="pres">
      <dgm:prSet presAssocID="{562729C3-BA92-4D17-BDC5-954F19196E3A}" presName="arrow" presStyleLbl="bgShp" presStyleIdx="0" presStyleCnt="1"/>
      <dgm:spPr/>
    </dgm:pt>
    <dgm:pt modelId="{D01E96CE-D06D-49A4-9C95-405BE44491FD}" type="pres">
      <dgm:prSet presAssocID="{562729C3-BA92-4D17-BDC5-954F19196E3A}" presName="linearProcess" presStyleCnt="0"/>
      <dgm:spPr/>
    </dgm:pt>
    <dgm:pt modelId="{38729CF9-0C15-4FEC-85F3-9A7E24456178}" type="pres">
      <dgm:prSet presAssocID="{202C99C3-84B9-47E0-9058-855464AE4C73}" presName="textNode" presStyleLbl="node1" presStyleIdx="0" presStyleCnt="5">
        <dgm:presLayoutVars>
          <dgm:bulletEnabled val="1"/>
        </dgm:presLayoutVars>
      </dgm:prSet>
      <dgm:spPr/>
      <dgm:t>
        <a:bodyPr/>
        <a:lstStyle/>
        <a:p>
          <a:endParaRPr lang="es-CO"/>
        </a:p>
      </dgm:t>
    </dgm:pt>
    <dgm:pt modelId="{5E836074-2B82-4655-9EFD-64327DD43A8C}" type="pres">
      <dgm:prSet presAssocID="{3D50A0EA-70FC-4E52-8E07-FE6B689E0D6C}" presName="sibTrans" presStyleCnt="0"/>
      <dgm:spPr/>
    </dgm:pt>
    <dgm:pt modelId="{34930E22-2ED1-4141-AC56-A5C507C0BC0E}" type="pres">
      <dgm:prSet presAssocID="{B0E8B7D2-3983-4D0F-AE66-3D205D73626A}" presName="textNode" presStyleLbl="node1" presStyleIdx="1" presStyleCnt="5">
        <dgm:presLayoutVars>
          <dgm:bulletEnabled val="1"/>
        </dgm:presLayoutVars>
      </dgm:prSet>
      <dgm:spPr/>
      <dgm:t>
        <a:bodyPr/>
        <a:lstStyle/>
        <a:p>
          <a:endParaRPr lang="es-CO"/>
        </a:p>
      </dgm:t>
    </dgm:pt>
    <dgm:pt modelId="{DB0EF6A3-8F85-40C9-B079-3D55F040224B}" type="pres">
      <dgm:prSet presAssocID="{9287CF33-5625-4D3D-9F0E-76E2ABA0F56C}" presName="sibTrans" presStyleCnt="0"/>
      <dgm:spPr/>
    </dgm:pt>
    <dgm:pt modelId="{1CFAA70A-67B4-4C6F-8026-CD39AAB295E9}" type="pres">
      <dgm:prSet presAssocID="{C66BCADC-B75D-447D-8B6C-BF9AEB82B9E9}" presName="textNode" presStyleLbl="node1" presStyleIdx="2" presStyleCnt="5">
        <dgm:presLayoutVars>
          <dgm:bulletEnabled val="1"/>
        </dgm:presLayoutVars>
      </dgm:prSet>
      <dgm:spPr/>
      <dgm:t>
        <a:bodyPr/>
        <a:lstStyle/>
        <a:p>
          <a:endParaRPr lang="es-CO"/>
        </a:p>
      </dgm:t>
    </dgm:pt>
    <dgm:pt modelId="{7C44D8F0-A079-4ADF-B9A5-FF7B822047FB}" type="pres">
      <dgm:prSet presAssocID="{2CD02FD3-3D88-429C-BF3A-9E7D720D1EED}" presName="sibTrans" presStyleCnt="0"/>
      <dgm:spPr/>
    </dgm:pt>
    <dgm:pt modelId="{A8FEB6AF-5BCD-4715-8974-203A1531468C}" type="pres">
      <dgm:prSet presAssocID="{229FA442-35DD-426A-9AEE-7A37B1FDFA6A}" presName="textNode" presStyleLbl="node1" presStyleIdx="3" presStyleCnt="5" custLinFactNeighborX="28381" custLinFactNeighborY="1087">
        <dgm:presLayoutVars>
          <dgm:bulletEnabled val="1"/>
        </dgm:presLayoutVars>
      </dgm:prSet>
      <dgm:spPr/>
      <dgm:t>
        <a:bodyPr/>
        <a:lstStyle/>
        <a:p>
          <a:endParaRPr lang="es-CO"/>
        </a:p>
      </dgm:t>
    </dgm:pt>
    <dgm:pt modelId="{7A6DD5F6-857B-4988-AF60-60784F05DDA1}" type="pres">
      <dgm:prSet presAssocID="{A8877152-D374-48BF-BCCB-2B8180725AA9}" presName="sibTrans" presStyleCnt="0"/>
      <dgm:spPr/>
    </dgm:pt>
    <dgm:pt modelId="{CE2AC489-7B70-4DEA-9900-9C0EE7EF4B4F}" type="pres">
      <dgm:prSet presAssocID="{AB8F34A9-F102-43FE-A22B-4B7DB0CF009D}" presName="textNode" presStyleLbl="node1" presStyleIdx="4" presStyleCnt="5">
        <dgm:presLayoutVars>
          <dgm:bulletEnabled val="1"/>
        </dgm:presLayoutVars>
      </dgm:prSet>
      <dgm:spPr/>
      <dgm:t>
        <a:bodyPr/>
        <a:lstStyle/>
        <a:p>
          <a:endParaRPr lang="es-CO"/>
        </a:p>
      </dgm:t>
    </dgm:pt>
  </dgm:ptLst>
  <dgm:cxnLst>
    <dgm:cxn modelId="{E1912C70-2A8F-479A-86CE-254C036D8DB3}" type="presOf" srcId="{AB8F34A9-F102-43FE-A22B-4B7DB0CF009D}" destId="{CE2AC489-7B70-4DEA-9900-9C0EE7EF4B4F}" srcOrd="0" destOrd="0" presId="urn:microsoft.com/office/officeart/2005/8/layout/hProcess9"/>
    <dgm:cxn modelId="{FE4981C8-142F-466F-A92A-D46214B723F0}" srcId="{562729C3-BA92-4D17-BDC5-954F19196E3A}" destId="{C66BCADC-B75D-447D-8B6C-BF9AEB82B9E9}" srcOrd="2" destOrd="0" parTransId="{0E50BDD9-9AC8-4650-A81A-7F2E09C0012C}" sibTransId="{2CD02FD3-3D88-429C-BF3A-9E7D720D1EED}"/>
    <dgm:cxn modelId="{EBF8007F-C4A9-46BA-8360-10DFED3181E3}" type="presOf" srcId="{B0E8B7D2-3983-4D0F-AE66-3D205D73626A}" destId="{34930E22-2ED1-4141-AC56-A5C507C0BC0E}" srcOrd="0" destOrd="0" presId="urn:microsoft.com/office/officeart/2005/8/layout/hProcess9"/>
    <dgm:cxn modelId="{0301F056-5471-46E4-918A-A4689C6BFE29}" srcId="{562729C3-BA92-4D17-BDC5-954F19196E3A}" destId="{202C99C3-84B9-47E0-9058-855464AE4C73}" srcOrd="0" destOrd="0" parTransId="{AFF00B3C-A583-476F-8F0C-DDB328AC31E5}" sibTransId="{3D50A0EA-70FC-4E52-8E07-FE6B689E0D6C}"/>
    <dgm:cxn modelId="{9E26BFE5-F36F-4269-B5DB-1A1D7DAB0311}" type="presOf" srcId="{C66BCADC-B75D-447D-8B6C-BF9AEB82B9E9}" destId="{1CFAA70A-67B4-4C6F-8026-CD39AAB295E9}" srcOrd="0" destOrd="0" presId="urn:microsoft.com/office/officeart/2005/8/layout/hProcess9"/>
    <dgm:cxn modelId="{DD8403F1-AE47-487F-ADB2-5A5CF67FE438}" srcId="{562729C3-BA92-4D17-BDC5-954F19196E3A}" destId="{229FA442-35DD-426A-9AEE-7A37B1FDFA6A}" srcOrd="3" destOrd="0" parTransId="{49E8A303-714D-4D2E-87DE-0A1ABE402E1E}" sibTransId="{A8877152-D374-48BF-BCCB-2B8180725AA9}"/>
    <dgm:cxn modelId="{C966161A-4A0A-4502-8B1F-CC7EF6EF1A66}" type="presOf" srcId="{229FA442-35DD-426A-9AEE-7A37B1FDFA6A}" destId="{A8FEB6AF-5BCD-4715-8974-203A1531468C}" srcOrd="0" destOrd="0" presId="urn:microsoft.com/office/officeart/2005/8/layout/hProcess9"/>
    <dgm:cxn modelId="{618868D9-FD9A-49D0-AA2F-5D1A87809628}" srcId="{562729C3-BA92-4D17-BDC5-954F19196E3A}" destId="{AB8F34A9-F102-43FE-A22B-4B7DB0CF009D}" srcOrd="4" destOrd="0" parTransId="{D2ED0FA5-8B0C-4BDB-8A55-FAF7734A0DD5}" sibTransId="{0DE40A6D-5E29-4B02-816B-62EA07AF424C}"/>
    <dgm:cxn modelId="{0E67E9A0-A900-49E9-866A-71FEBC14103C}" type="presOf" srcId="{202C99C3-84B9-47E0-9058-855464AE4C73}" destId="{38729CF9-0C15-4FEC-85F3-9A7E24456178}" srcOrd="0" destOrd="0" presId="urn:microsoft.com/office/officeart/2005/8/layout/hProcess9"/>
    <dgm:cxn modelId="{0190F127-3B90-4F26-BDB0-AB5601B3AE01}" srcId="{562729C3-BA92-4D17-BDC5-954F19196E3A}" destId="{B0E8B7D2-3983-4D0F-AE66-3D205D73626A}" srcOrd="1" destOrd="0" parTransId="{60FD5924-1EA2-4FB0-94AA-07B2C30E72D5}" sibTransId="{9287CF33-5625-4D3D-9F0E-76E2ABA0F56C}"/>
    <dgm:cxn modelId="{8D033234-6C93-48AA-9D3C-1C6AED7A8D22}" type="presOf" srcId="{562729C3-BA92-4D17-BDC5-954F19196E3A}" destId="{D24716B3-B2EF-430E-AE2A-A5835DB91391}" srcOrd="0" destOrd="0" presId="urn:microsoft.com/office/officeart/2005/8/layout/hProcess9"/>
    <dgm:cxn modelId="{641AF34B-6F48-476C-AF6E-FEF45160F2DB}" type="presParOf" srcId="{D24716B3-B2EF-430E-AE2A-A5835DB91391}" destId="{2DD3E6BA-F284-49CE-A971-EFB1AC778311}" srcOrd="0" destOrd="0" presId="urn:microsoft.com/office/officeart/2005/8/layout/hProcess9"/>
    <dgm:cxn modelId="{73883C0B-4102-4CF5-9FBE-2DC9E23F3797}" type="presParOf" srcId="{D24716B3-B2EF-430E-AE2A-A5835DB91391}" destId="{D01E96CE-D06D-49A4-9C95-405BE44491FD}" srcOrd="1" destOrd="0" presId="urn:microsoft.com/office/officeart/2005/8/layout/hProcess9"/>
    <dgm:cxn modelId="{4264407B-5AEF-4D9F-94A8-9E0A67AAE326}" type="presParOf" srcId="{D01E96CE-D06D-49A4-9C95-405BE44491FD}" destId="{38729CF9-0C15-4FEC-85F3-9A7E24456178}" srcOrd="0" destOrd="0" presId="urn:microsoft.com/office/officeart/2005/8/layout/hProcess9"/>
    <dgm:cxn modelId="{9844C5B4-A97D-4E0A-9DEB-26ED2E43D6F5}" type="presParOf" srcId="{D01E96CE-D06D-49A4-9C95-405BE44491FD}" destId="{5E836074-2B82-4655-9EFD-64327DD43A8C}" srcOrd="1" destOrd="0" presId="urn:microsoft.com/office/officeart/2005/8/layout/hProcess9"/>
    <dgm:cxn modelId="{71917D9C-C91A-4E37-9806-CA603161610E}" type="presParOf" srcId="{D01E96CE-D06D-49A4-9C95-405BE44491FD}" destId="{34930E22-2ED1-4141-AC56-A5C507C0BC0E}" srcOrd="2" destOrd="0" presId="urn:microsoft.com/office/officeart/2005/8/layout/hProcess9"/>
    <dgm:cxn modelId="{6314CCB4-5792-493A-B846-E42BDA15FDFF}" type="presParOf" srcId="{D01E96CE-D06D-49A4-9C95-405BE44491FD}" destId="{DB0EF6A3-8F85-40C9-B079-3D55F040224B}" srcOrd="3" destOrd="0" presId="urn:microsoft.com/office/officeart/2005/8/layout/hProcess9"/>
    <dgm:cxn modelId="{1D901787-9B97-4649-A3AD-E6CE7099E4AD}" type="presParOf" srcId="{D01E96CE-D06D-49A4-9C95-405BE44491FD}" destId="{1CFAA70A-67B4-4C6F-8026-CD39AAB295E9}" srcOrd="4" destOrd="0" presId="urn:microsoft.com/office/officeart/2005/8/layout/hProcess9"/>
    <dgm:cxn modelId="{6B929FB0-EEC3-435C-BFF8-99896691D892}" type="presParOf" srcId="{D01E96CE-D06D-49A4-9C95-405BE44491FD}" destId="{7C44D8F0-A079-4ADF-B9A5-FF7B822047FB}" srcOrd="5" destOrd="0" presId="urn:microsoft.com/office/officeart/2005/8/layout/hProcess9"/>
    <dgm:cxn modelId="{50BF201D-2D7F-4C30-B7E4-44DB6FFEFAF0}" type="presParOf" srcId="{D01E96CE-D06D-49A4-9C95-405BE44491FD}" destId="{A8FEB6AF-5BCD-4715-8974-203A1531468C}" srcOrd="6" destOrd="0" presId="urn:microsoft.com/office/officeart/2005/8/layout/hProcess9"/>
    <dgm:cxn modelId="{FBF7D27E-5B23-4229-AF42-BD69C2BF27B4}" type="presParOf" srcId="{D01E96CE-D06D-49A4-9C95-405BE44491FD}" destId="{7A6DD5F6-857B-4988-AF60-60784F05DDA1}" srcOrd="7" destOrd="0" presId="urn:microsoft.com/office/officeart/2005/8/layout/hProcess9"/>
    <dgm:cxn modelId="{1AB35287-ED56-4C87-9E88-1C4096A5A0DF}" type="presParOf" srcId="{D01E96CE-D06D-49A4-9C95-405BE44491FD}" destId="{CE2AC489-7B70-4DEA-9900-9C0EE7EF4B4F}"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2729C3-BA92-4D17-BDC5-954F19196E3A}" type="doc">
      <dgm:prSet loTypeId="urn:microsoft.com/office/officeart/2005/8/layout/hProcess9" loCatId="process" qsTypeId="urn:microsoft.com/office/officeart/2005/8/quickstyle/simple1" qsCatId="simple" csTypeId="urn:microsoft.com/office/officeart/2005/8/colors/accent1_2" csCatId="accent1" phldr="1"/>
      <dgm:spPr/>
    </dgm:pt>
    <dgm:pt modelId="{229FA442-35DD-426A-9AEE-7A37B1FDFA6A}">
      <dgm:prSet phldrT="[Texto]" custT="1"/>
      <dgm:spPr/>
      <dgm:t>
        <a:bodyPr/>
        <a:lstStyle/>
        <a:p>
          <a:r>
            <a:rPr lang="es-CO" sz="1200" b="1" dirty="0" smtClean="0">
              <a:solidFill>
                <a:schemeClr val="tx1"/>
              </a:solidFill>
            </a:rPr>
            <a:t>Priorizar temas que produzcan beneficios inmediatos en la definición de los nuevos estándares</a:t>
          </a:r>
          <a:endParaRPr lang="es-CO" sz="1200" b="1" dirty="0">
            <a:solidFill>
              <a:schemeClr val="tx1"/>
            </a:solidFill>
          </a:endParaRPr>
        </a:p>
      </dgm:t>
    </dgm:pt>
    <dgm:pt modelId="{49E8A303-714D-4D2E-87DE-0A1ABE402E1E}" type="parTrans" cxnId="{DD8403F1-AE47-487F-ADB2-5A5CF67FE438}">
      <dgm:prSet/>
      <dgm:spPr/>
      <dgm:t>
        <a:bodyPr/>
        <a:lstStyle/>
        <a:p>
          <a:endParaRPr lang="es-CO" sz="1200" b="1">
            <a:solidFill>
              <a:schemeClr val="tx1"/>
            </a:solidFill>
          </a:endParaRPr>
        </a:p>
      </dgm:t>
    </dgm:pt>
    <dgm:pt modelId="{A8877152-D374-48BF-BCCB-2B8180725AA9}" type="sibTrans" cxnId="{DD8403F1-AE47-487F-ADB2-5A5CF67FE438}">
      <dgm:prSet/>
      <dgm:spPr/>
      <dgm:t>
        <a:bodyPr/>
        <a:lstStyle/>
        <a:p>
          <a:endParaRPr lang="es-CO" sz="1200" b="1">
            <a:solidFill>
              <a:schemeClr val="tx1"/>
            </a:solidFill>
          </a:endParaRPr>
        </a:p>
      </dgm:t>
    </dgm:pt>
    <dgm:pt modelId="{AB8F34A9-F102-43FE-A22B-4B7DB0CF009D}">
      <dgm:prSet phldrT="[Texto]" custT="1"/>
      <dgm:spPr>
        <a:solidFill>
          <a:srgbClr val="FFC000"/>
        </a:solidFill>
        <a:ln>
          <a:solidFill>
            <a:schemeClr val="tx1"/>
          </a:solidFill>
        </a:ln>
      </dgm:spPr>
      <dgm:t>
        <a:bodyPr/>
        <a:lstStyle/>
        <a:p>
          <a:r>
            <a:rPr lang="es-CO" sz="1200" b="1" dirty="0" smtClean="0">
              <a:solidFill>
                <a:schemeClr val="tx1"/>
              </a:solidFill>
            </a:rPr>
            <a:t>Un documento UNICO.</a:t>
          </a:r>
          <a:endParaRPr lang="es-CO" sz="1200" b="1" dirty="0">
            <a:solidFill>
              <a:schemeClr val="tx1"/>
            </a:solidFill>
          </a:endParaRPr>
        </a:p>
      </dgm:t>
    </dgm:pt>
    <dgm:pt modelId="{D2ED0FA5-8B0C-4BDB-8A55-FAF7734A0DD5}" type="parTrans" cxnId="{618868D9-FD9A-49D0-AA2F-5D1A87809628}">
      <dgm:prSet/>
      <dgm:spPr/>
      <dgm:t>
        <a:bodyPr/>
        <a:lstStyle/>
        <a:p>
          <a:endParaRPr lang="es-CO" sz="1200" b="1">
            <a:solidFill>
              <a:schemeClr val="tx1"/>
            </a:solidFill>
          </a:endParaRPr>
        </a:p>
      </dgm:t>
    </dgm:pt>
    <dgm:pt modelId="{0DE40A6D-5E29-4B02-816B-62EA07AF424C}" type="sibTrans" cxnId="{618868D9-FD9A-49D0-AA2F-5D1A87809628}">
      <dgm:prSet/>
      <dgm:spPr/>
      <dgm:t>
        <a:bodyPr/>
        <a:lstStyle/>
        <a:p>
          <a:endParaRPr lang="es-CO" sz="1200" b="1">
            <a:solidFill>
              <a:schemeClr val="tx1"/>
            </a:solidFill>
          </a:endParaRPr>
        </a:p>
      </dgm:t>
    </dgm:pt>
    <dgm:pt modelId="{202C99C3-84B9-47E0-9058-855464AE4C73}">
      <dgm:prSet custT="1"/>
      <dgm:spPr/>
      <dgm:t>
        <a:bodyPr/>
        <a:lstStyle/>
        <a:p>
          <a:r>
            <a:rPr lang="es-CO" sz="1200" b="1" dirty="0" smtClean="0">
              <a:solidFill>
                <a:schemeClr val="tx1"/>
              </a:solidFill>
            </a:rPr>
            <a:t>Reconsideración total no seria eficiente</a:t>
          </a:r>
          <a:endParaRPr lang="es-CO" sz="1200" b="1" dirty="0">
            <a:solidFill>
              <a:schemeClr val="tx1"/>
            </a:solidFill>
          </a:endParaRPr>
        </a:p>
      </dgm:t>
    </dgm:pt>
    <dgm:pt modelId="{AFF00B3C-A583-476F-8F0C-DDB328AC31E5}" type="parTrans" cxnId="{0301F056-5471-46E4-918A-A4689C6BFE29}">
      <dgm:prSet/>
      <dgm:spPr/>
      <dgm:t>
        <a:bodyPr/>
        <a:lstStyle/>
        <a:p>
          <a:endParaRPr lang="es-CO" sz="1200" b="1">
            <a:solidFill>
              <a:schemeClr val="tx1"/>
            </a:solidFill>
          </a:endParaRPr>
        </a:p>
      </dgm:t>
    </dgm:pt>
    <dgm:pt modelId="{3D50A0EA-70FC-4E52-8E07-FE6B689E0D6C}" type="sibTrans" cxnId="{0301F056-5471-46E4-918A-A4689C6BFE29}">
      <dgm:prSet/>
      <dgm:spPr/>
      <dgm:t>
        <a:bodyPr/>
        <a:lstStyle/>
        <a:p>
          <a:endParaRPr lang="es-CO" sz="1200" b="1">
            <a:solidFill>
              <a:schemeClr val="tx1"/>
            </a:solidFill>
          </a:endParaRPr>
        </a:p>
      </dgm:t>
    </dgm:pt>
    <dgm:pt modelId="{B0E8B7D2-3983-4D0F-AE66-3D205D73626A}">
      <dgm:prSet custT="1"/>
      <dgm:spPr/>
      <dgm:t>
        <a:bodyPr/>
        <a:lstStyle/>
        <a:p>
          <a:r>
            <a:rPr lang="es-CO" sz="1200" b="1" dirty="0" smtClean="0">
              <a:solidFill>
                <a:schemeClr val="tx1"/>
              </a:solidFill>
            </a:rPr>
            <a:t>Muchos aspectos son consistentes entre los dos marcos.</a:t>
          </a:r>
          <a:endParaRPr lang="es-CO" sz="1200" b="1" dirty="0">
            <a:solidFill>
              <a:schemeClr val="tx1"/>
            </a:solidFill>
          </a:endParaRPr>
        </a:p>
      </dgm:t>
    </dgm:pt>
    <dgm:pt modelId="{60FD5924-1EA2-4FB0-94AA-07B2C30E72D5}" type="parTrans" cxnId="{0190F127-3B90-4F26-BDB0-AB5601B3AE01}">
      <dgm:prSet/>
      <dgm:spPr/>
      <dgm:t>
        <a:bodyPr/>
        <a:lstStyle/>
        <a:p>
          <a:endParaRPr lang="es-CO" sz="1200" b="1">
            <a:solidFill>
              <a:schemeClr val="tx1"/>
            </a:solidFill>
          </a:endParaRPr>
        </a:p>
      </dgm:t>
    </dgm:pt>
    <dgm:pt modelId="{9287CF33-5625-4D3D-9F0E-76E2ABA0F56C}" type="sibTrans" cxnId="{0190F127-3B90-4F26-BDB0-AB5601B3AE01}">
      <dgm:prSet/>
      <dgm:spPr/>
      <dgm:t>
        <a:bodyPr/>
        <a:lstStyle/>
        <a:p>
          <a:endParaRPr lang="es-CO" sz="1200" b="1">
            <a:solidFill>
              <a:schemeClr val="tx1"/>
            </a:solidFill>
          </a:endParaRPr>
        </a:p>
      </dgm:t>
    </dgm:pt>
    <dgm:pt modelId="{C66BCADC-B75D-447D-8B6C-BF9AEB82B9E9}">
      <dgm:prSet custT="1"/>
      <dgm:spPr/>
      <dgm:t>
        <a:bodyPr/>
        <a:lstStyle/>
        <a:p>
          <a:r>
            <a:rPr lang="es-CO" sz="1200" b="1" dirty="0" smtClean="0">
              <a:solidFill>
                <a:schemeClr val="tx1"/>
              </a:solidFill>
            </a:rPr>
            <a:t>Mejorar las actuales estructuras buscando su convergencia</a:t>
          </a:r>
          <a:endParaRPr lang="es-CO" sz="1200" b="1" dirty="0">
            <a:solidFill>
              <a:schemeClr val="tx1"/>
            </a:solidFill>
          </a:endParaRPr>
        </a:p>
      </dgm:t>
    </dgm:pt>
    <dgm:pt modelId="{0E50BDD9-9AC8-4650-A81A-7F2E09C0012C}" type="parTrans" cxnId="{FE4981C8-142F-466F-A92A-D46214B723F0}">
      <dgm:prSet/>
      <dgm:spPr/>
      <dgm:t>
        <a:bodyPr/>
        <a:lstStyle/>
        <a:p>
          <a:endParaRPr lang="es-CO" sz="1200" b="1"/>
        </a:p>
      </dgm:t>
    </dgm:pt>
    <dgm:pt modelId="{2CD02FD3-3D88-429C-BF3A-9E7D720D1EED}" type="sibTrans" cxnId="{FE4981C8-142F-466F-A92A-D46214B723F0}">
      <dgm:prSet/>
      <dgm:spPr/>
      <dgm:t>
        <a:bodyPr/>
        <a:lstStyle/>
        <a:p>
          <a:endParaRPr lang="es-CO" sz="1200" b="1"/>
        </a:p>
      </dgm:t>
    </dgm:pt>
    <dgm:pt modelId="{D24716B3-B2EF-430E-AE2A-A5835DB91391}" type="pres">
      <dgm:prSet presAssocID="{562729C3-BA92-4D17-BDC5-954F19196E3A}" presName="CompostProcess" presStyleCnt="0">
        <dgm:presLayoutVars>
          <dgm:dir/>
          <dgm:resizeHandles val="exact"/>
        </dgm:presLayoutVars>
      </dgm:prSet>
      <dgm:spPr/>
    </dgm:pt>
    <dgm:pt modelId="{2DD3E6BA-F284-49CE-A971-EFB1AC778311}" type="pres">
      <dgm:prSet presAssocID="{562729C3-BA92-4D17-BDC5-954F19196E3A}" presName="arrow" presStyleLbl="bgShp" presStyleIdx="0" presStyleCnt="1"/>
      <dgm:spPr/>
    </dgm:pt>
    <dgm:pt modelId="{D01E96CE-D06D-49A4-9C95-405BE44491FD}" type="pres">
      <dgm:prSet presAssocID="{562729C3-BA92-4D17-BDC5-954F19196E3A}" presName="linearProcess" presStyleCnt="0"/>
      <dgm:spPr/>
    </dgm:pt>
    <dgm:pt modelId="{38729CF9-0C15-4FEC-85F3-9A7E24456178}" type="pres">
      <dgm:prSet presAssocID="{202C99C3-84B9-47E0-9058-855464AE4C73}" presName="textNode" presStyleLbl="node1" presStyleIdx="0" presStyleCnt="5" custScaleX="117132">
        <dgm:presLayoutVars>
          <dgm:bulletEnabled val="1"/>
        </dgm:presLayoutVars>
      </dgm:prSet>
      <dgm:spPr/>
      <dgm:t>
        <a:bodyPr/>
        <a:lstStyle/>
        <a:p>
          <a:endParaRPr lang="es-CO"/>
        </a:p>
      </dgm:t>
    </dgm:pt>
    <dgm:pt modelId="{5E836074-2B82-4655-9EFD-64327DD43A8C}" type="pres">
      <dgm:prSet presAssocID="{3D50A0EA-70FC-4E52-8E07-FE6B689E0D6C}" presName="sibTrans" presStyleCnt="0"/>
      <dgm:spPr/>
    </dgm:pt>
    <dgm:pt modelId="{34930E22-2ED1-4141-AC56-A5C507C0BC0E}" type="pres">
      <dgm:prSet presAssocID="{B0E8B7D2-3983-4D0F-AE66-3D205D73626A}" presName="textNode" presStyleLbl="node1" presStyleIdx="1" presStyleCnt="5">
        <dgm:presLayoutVars>
          <dgm:bulletEnabled val="1"/>
        </dgm:presLayoutVars>
      </dgm:prSet>
      <dgm:spPr/>
      <dgm:t>
        <a:bodyPr/>
        <a:lstStyle/>
        <a:p>
          <a:endParaRPr lang="es-CO"/>
        </a:p>
      </dgm:t>
    </dgm:pt>
    <dgm:pt modelId="{DB0EF6A3-8F85-40C9-B079-3D55F040224B}" type="pres">
      <dgm:prSet presAssocID="{9287CF33-5625-4D3D-9F0E-76E2ABA0F56C}" presName="sibTrans" presStyleCnt="0"/>
      <dgm:spPr/>
    </dgm:pt>
    <dgm:pt modelId="{1CFAA70A-67B4-4C6F-8026-CD39AAB295E9}" type="pres">
      <dgm:prSet presAssocID="{C66BCADC-B75D-447D-8B6C-BF9AEB82B9E9}" presName="textNode" presStyleLbl="node1" presStyleIdx="2" presStyleCnt="5">
        <dgm:presLayoutVars>
          <dgm:bulletEnabled val="1"/>
        </dgm:presLayoutVars>
      </dgm:prSet>
      <dgm:spPr/>
      <dgm:t>
        <a:bodyPr/>
        <a:lstStyle/>
        <a:p>
          <a:endParaRPr lang="es-CO"/>
        </a:p>
      </dgm:t>
    </dgm:pt>
    <dgm:pt modelId="{7C44D8F0-A079-4ADF-B9A5-FF7B822047FB}" type="pres">
      <dgm:prSet presAssocID="{2CD02FD3-3D88-429C-BF3A-9E7D720D1EED}" presName="sibTrans" presStyleCnt="0"/>
      <dgm:spPr/>
    </dgm:pt>
    <dgm:pt modelId="{A8FEB6AF-5BCD-4715-8974-203A1531468C}" type="pres">
      <dgm:prSet presAssocID="{229FA442-35DD-426A-9AEE-7A37B1FDFA6A}" presName="textNode" presStyleLbl="node1" presStyleIdx="3" presStyleCnt="5" custLinFactNeighborX="28381" custLinFactNeighborY="1087">
        <dgm:presLayoutVars>
          <dgm:bulletEnabled val="1"/>
        </dgm:presLayoutVars>
      </dgm:prSet>
      <dgm:spPr/>
      <dgm:t>
        <a:bodyPr/>
        <a:lstStyle/>
        <a:p>
          <a:endParaRPr lang="es-CO"/>
        </a:p>
      </dgm:t>
    </dgm:pt>
    <dgm:pt modelId="{7A6DD5F6-857B-4988-AF60-60784F05DDA1}" type="pres">
      <dgm:prSet presAssocID="{A8877152-D374-48BF-BCCB-2B8180725AA9}" presName="sibTrans" presStyleCnt="0"/>
      <dgm:spPr/>
    </dgm:pt>
    <dgm:pt modelId="{CE2AC489-7B70-4DEA-9900-9C0EE7EF4B4F}" type="pres">
      <dgm:prSet presAssocID="{AB8F34A9-F102-43FE-A22B-4B7DB0CF009D}" presName="textNode" presStyleLbl="node1" presStyleIdx="4" presStyleCnt="5">
        <dgm:presLayoutVars>
          <dgm:bulletEnabled val="1"/>
        </dgm:presLayoutVars>
      </dgm:prSet>
      <dgm:spPr/>
      <dgm:t>
        <a:bodyPr/>
        <a:lstStyle/>
        <a:p>
          <a:endParaRPr lang="es-CO"/>
        </a:p>
      </dgm:t>
    </dgm:pt>
  </dgm:ptLst>
  <dgm:cxnLst>
    <dgm:cxn modelId="{FE4981C8-142F-466F-A92A-D46214B723F0}" srcId="{562729C3-BA92-4D17-BDC5-954F19196E3A}" destId="{C66BCADC-B75D-447D-8B6C-BF9AEB82B9E9}" srcOrd="2" destOrd="0" parTransId="{0E50BDD9-9AC8-4650-A81A-7F2E09C0012C}" sibTransId="{2CD02FD3-3D88-429C-BF3A-9E7D720D1EED}"/>
    <dgm:cxn modelId="{DAE6036E-6145-4FDB-BF7A-7A78A73E173C}" type="presOf" srcId="{C66BCADC-B75D-447D-8B6C-BF9AEB82B9E9}" destId="{1CFAA70A-67B4-4C6F-8026-CD39AAB295E9}" srcOrd="0" destOrd="0" presId="urn:microsoft.com/office/officeart/2005/8/layout/hProcess9"/>
    <dgm:cxn modelId="{A872B364-1088-4F2D-97FB-26EE465C020B}" type="presOf" srcId="{202C99C3-84B9-47E0-9058-855464AE4C73}" destId="{38729CF9-0C15-4FEC-85F3-9A7E24456178}" srcOrd="0" destOrd="0" presId="urn:microsoft.com/office/officeart/2005/8/layout/hProcess9"/>
    <dgm:cxn modelId="{0301F056-5471-46E4-918A-A4689C6BFE29}" srcId="{562729C3-BA92-4D17-BDC5-954F19196E3A}" destId="{202C99C3-84B9-47E0-9058-855464AE4C73}" srcOrd="0" destOrd="0" parTransId="{AFF00B3C-A583-476F-8F0C-DDB328AC31E5}" sibTransId="{3D50A0EA-70FC-4E52-8E07-FE6B689E0D6C}"/>
    <dgm:cxn modelId="{42F62090-F91E-4BBE-AF2C-AE73032531BA}" type="presOf" srcId="{562729C3-BA92-4D17-BDC5-954F19196E3A}" destId="{D24716B3-B2EF-430E-AE2A-A5835DB91391}" srcOrd="0" destOrd="0" presId="urn:microsoft.com/office/officeart/2005/8/layout/hProcess9"/>
    <dgm:cxn modelId="{A48BC259-DB53-4F06-BF78-C5AD8C7C7783}" type="presOf" srcId="{AB8F34A9-F102-43FE-A22B-4B7DB0CF009D}" destId="{CE2AC489-7B70-4DEA-9900-9C0EE7EF4B4F}" srcOrd="0" destOrd="0" presId="urn:microsoft.com/office/officeart/2005/8/layout/hProcess9"/>
    <dgm:cxn modelId="{DD8403F1-AE47-487F-ADB2-5A5CF67FE438}" srcId="{562729C3-BA92-4D17-BDC5-954F19196E3A}" destId="{229FA442-35DD-426A-9AEE-7A37B1FDFA6A}" srcOrd="3" destOrd="0" parTransId="{49E8A303-714D-4D2E-87DE-0A1ABE402E1E}" sibTransId="{A8877152-D374-48BF-BCCB-2B8180725AA9}"/>
    <dgm:cxn modelId="{27016FB0-9D51-4B11-A25F-18E9C7F2265C}" type="presOf" srcId="{229FA442-35DD-426A-9AEE-7A37B1FDFA6A}" destId="{A8FEB6AF-5BCD-4715-8974-203A1531468C}" srcOrd="0" destOrd="0" presId="urn:microsoft.com/office/officeart/2005/8/layout/hProcess9"/>
    <dgm:cxn modelId="{618868D9-FD9A-49D0-AA2F-5D1A87809628}" srcId="{562729C3-BA92-4D17-BDC5-954F19196E3A}" destId="{AB8F34A9-F102-43FE-A22B-4B7DB0CF009D}" srcOrd="4" destOrd="0" parTransId="{D2ED0FA5-8B0C-4BDB-8A55-FAF7734A0DD5}" sibTransId="{0DE40A6D-5E29-4B02-816B-62EA07AF424C}"/>
    <dgm:cxn modelId="{0190F127-3B90-4F26-BDB0-AB5601B3AE01}" srcId="{562729C3-BA92-4D17-BDC5-954F19196E3A}" destId="{B0E8B7D2-3983-4D0F-AE66-3D205D73626A}" srcOrd="1" destOrd="0" parTransId="{60FD5924-1EA2-4FB0-94AA-07B2C30E72D5}" sibTransId="{9287CF33-5625-4D3D-9F0E-76E2ABA0F56C}"/>
    <dgm:cxn modelId="{DE2FE66D-B327-416D-B0C7-BD8B8C82995F}" type="presOf" srcId="{B0E8B7D2-3983-4D0F-AE66-3D205D73626A}" destId="{34930E22-2ED1-4141-AC56-A5C507C0BC0E}" srcOrd="0" destOrd="0" presId="urn:microsoft.com/office/officeart/2005/8/layout/hProcess9"/>
    <dgm:cxn modelId="{FF5559BF-8A36-4071-9E43-34E92EA0D4C7}" type="presParOf" srcId="{D24716B3-B2EF-430E-AE2A-A5835DB91391}" destId="{2DD3E6BA-F284-49CE-A971-EFB1AC778311}" srcOrd="0" destOrd="0" presId="urn:microsoft.com/office/officeart/2005/8/layout/hProcess9"/>
    <dgm:cxn modelId="{A48C7968-73AE-4E70-9F26-5BE855CD361F}" type="presParOf" srcId="{D24716B3-B2EF-430E-AE2A-A5835DB91391}" destId="{D01E96CE-D06D-49A4-9C95-405BE44491FD}" srcOrd="1" destOrd="0" presId="urn:microsoft.com/office/officeart/2005/8/layout/hProcess9"/>
    <dgm:cxn modelId="{18263EB9-5203-43EB-8AAD-3629382A6F06}" type="presParOf" srcId="{D01E96CE-D06D-49A4-9C95-405BE44491FD}" destId="{38729CF9-0C15-4FEC-85F3-9A7E24456178}" srcOrd="0" destOrd="0" presId="urn:microsoft.com/office/officeart/2005/8/layout/hProcess9"/>
    <dgm:cxn modelId="{80E7BC67-B01E-43B4-A97B-38A7DE76463A}" type="presParOf" srcId="{D01E96CE-D06D-49A4-9C95-405BE44491FD}" destId="{5E836074-2B82-4655-9EFD-64327DD43A8C}" srcOrd="1" destOrd="0" presId="urn:microsoft.com/office/officeart/2005/8/layout/hProcess9"/>
    <dgm:cxn modelId="{2B5DD9AC-C462-4DAC-8261-C5C73809D28E}" type="presParOf" srcId="{D01E96CE-D06D-49A4-9C95-405BE44491FD}" destId="{34930E22-2ED1-4141-AC56-A5C507C0BC0E}" srcOrd="2" destOrd="0" presId="urn:microsoft.com/office/officeart/2005/8/layout/hProcess9"/>
    <dgm:cxn modelId="{C996A381-BB97-442A-9304-51C17B81D424}" type="presParOf" srcId="{D01E96CE-D06D-49A4-9C95-405BE44491FD}" destId="{DB0EF6A3-8F85-40C9-B079-3D55F040224B}" srcOrd="3" destOrd="0" presId="urn:microsoft.com/office/officeart/2005/8/layout/hProcess9"/>
    <dgm:cxn modelId="{54252506-B8BC-4147-9285-F3417EEA16AB}" type="presParOf" srcId="{D01E96CE-D06D-49A4-9C95-405BE44491FD}" destId="{1CFAA70A-67B4-4C6F-8026-CD39AAB295E9}" srcOrd="4" destOrd="0" presId="urn:microsoft.com/office/officeart/2005/8/layout/hProcess9"/>
    <dgm:cxn modelId="{02A925C7-F5A3-4092-A901-87D9D4400C51}" type="presParOf" srcId="{D01E96CE-D06D-49A4-9C95-405BE44491FD}" destId="{7C44D8F0-A079-4ADF-B9A5-FF7B822047FB}" srcOrd="5" destOrd="0" presId="urn:microsoft.com/office/officeart/2005/8/layout/hProcess9"/>
    <dgm:cxn modelId="{99999568-FB14-4EBF-A7B1-169CBC9701FE}" type="presParOf" srcId="{D01E96CE-D06D-49A4-9C95-405BE44491FD}" destId="{A8FEB6AF-5BCD-4715-8974-203A1531468C}" srcOrd="6" destOrd="0" presId="urn:microsoft.com/office/officeart/2005/8/layout/hProcess9"/>
    <dgm:cxn modelId="{8DB0319E-E5FA-4A8A-BEE4-0D3A8016C1AB}" type="presParOf" srcId="{D01E96CE-D06D-49A4-9C95-405BE44491FD}" destId="{7A6DD5F6-857B-4988-AF60-60784F05DDA1}" srcOrd="7" destOrd="0" presId="urn:microsoft.com/office/officeart/2005/8/layout/hProcess9"/>
    <dgm:cxn modelId="{36C01153-F0C3-49F7-BEBF-D99465F5BE19}" type="presParOf" srcId="{D01E96CE-D06D-49A4-9C95-405BE44491FD}" destId="{CE2AC489-7B70-4DEA-9900-9C0EE7EF4B4F}"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E64A95E-2F8D-4C26-98C3-E8845D98CCF7}" type="doc">
      <dgm:prSet loTypeId="urn:microsoft.com/office/officeart/2011/layout/CircleProcess" loCatId="process" qsTypeId="urn:microsoft.com/office/officeart/2005/8/quickstyle/simple1" qsCatId="simple" csTypeId="urn:microsoft.com/office/officeart/2005/8/colors/accent1_2" csCatId="accent1" phldr="1"/>
      <dgm:spPr/>
      <dgm:t>
        <a:bodyPr/>
        <a:lstStyle/>
        <a:p>
          <a:endParaRPr lang="es-CO"/>
        </a:p>
      </dgm:t>
    </dgm:pt>
    <dgm:pt modelId="{8157DA13-E0E7-47C3-90E8-4208BE3E0006}">
      <dgm:prSet phldrT="[Texto]"/>
      <dgm:spPr/>
      <dgm:t>
        <a:bodyPr/>
        <a:lstStyle/>
        <a:p>
          <a:r>
            <a:rPr lang="en-US" b="1" dirty="0" smtClean="0"/>
            <a:t>¿</a:t>
          </a:r>
          <a:r>
            <a:rPr lang="en-US" b="1" dirty="0" err="1" smtClean="0"/>
            <a:t>Que</a:t>
          </a:r>
          <a:r>
            <a:rPr lang="en-US" b="1" dirty="0" smtClean="0"/>
            <a:t> </a:t>
          </a:r>
          <a:r>
            <a:rPr lang="en-US" b="1" dirty="0" err="1" smtClean="0"/>
            <a:t>es</a:t>
          </a:r>
          <a:r>
            <a:rPr lang="en-US" b="1" dirty="0" smtClean="0"/>
            <a:t> un </a:t>
          </a:r>
          <a:r>
            <a:rPr lang="en-US" b="1" dirty="0" err="1" smtClean="0"/>
            <a:t>Activo</a:t>
          </a:r>
          <a:r>
            <a:rPr lang="en-US" b="1" dirty="0" smtClean="0"/>
            <a:t>/ </a:t>
          </a:r>
          <a:r>
            <a:rPr lang="en-US" b="1" dirty="0" err="1" smtClean="0"/>
            <a:t>Pasivo</a:t>
          </a:r>
          <a:r>
            <a:rPr lang="en-US" b="1" dirty="0" smtClean="0"/>
            <a:t> (A/P)? </a:t>
          </a:r>
        </a:p>
        <a:p>
          <a:endParaRPr lang="es-CO" b="1" dirty="0"/>
        </a:p>
      </dgm:t>
    </dgm:pt>
    <dgm:pt modelId="{1A98330E-0DBE-4E5B-A213-3FDDFA0C61B2}" type="parTrans" cxnId="{B0762D0D-4CAD-493F-BE97-C16BB11A74F1}">
      <dgm:prSet/>
      <dgm:spPr/>
      <dgm:t>
        <a:bodyPr/>
        <a:lstStyle/>
        <a:p>
          <a:endParaRPr lang="es-CO"/>
        </a:p>
      </dgm:t>
    </dgm:pt>
    <dgm:pt modelId="{5003EDFB-BDCC-4C91-B109-09A05353FED3}" type="sibTrans" cxnId="{B0762D0D-4CAD-493F-BE97-C16BB11A74F1}">
      <dgm:prSet/>
      <dgm:spPr/>
      <dgm:t>
        <a:bodyPr/>
        <a:lstStyle/>
        <a:p>
          <a:endParaRPr lang="es-CO"/>
        </a:p>
      </dgm:t>
    </dgm:pt>
    <dgm:pt modelId="{87B1E202-2E2C-4CB4-A565-D71E2E0D36D9}">
      <dgm:prSet phldrT="[Texto]"/>
      <dgm:spPr/>
      <dgm:t>
        <a:bodyPr/>
        <a:lstStyle/>
        <a:p>
          <a:r>
            <a:rPr lang="en-US" b="1" dirty="0" smtClean="0"/>
            <a:t>¿</a:t>
          </a:r>
          <a:r>
            <a:rPr lang="en-US" b="1" dirty="0" err="1" smtClean="0"/>
            <a:t>Que</a:t>
          </a:r>
          <a:r>
            <a:rPr lang="en-US" b="1" dirty="0" smtClean="0"/>
            <a:t> </a:t>
          </a:r>
          <a:r>
            <a:rPr lang="en-US" b="1" dirty="0" err="1" smtClean="0"/>
            <a:t>es</a:t>
          </a:r>
          <a:r>
            <a:rPr lang="en-US" b="1" dirty="0" smtClean="0"/>
            <a:t> un </a:t>
          </a:r>
          <a:r>
            <a:rPr lang="en-US" b="1" dirty="0" err="1" smtClean="0"/>
            <a:t>Ingreso</a:t>
          </a:r>
          <a:r>
            <a:rPr lang="en-US" b="1" dirty="0" smtClean="0"/>
            <a:t>/</a:t>
          </a:r>
          <a:r>
            <a:rPr lang="en-US" b="1" dirty="0" err="1" smtClean="0"/>
            <a:t>Gasto</a:t>
          </a:r>
          <a:r>
            <a:rPr lang="en-US" b="1" dirty="0" smtClean="0"/>
            <a:t> (I/G)?</a:t>
          </a:r>
          <a:endParaRPr lang="es-CO" b="1" dirty="0"/>
        </a:p>
      </dgm:t>
    </dgm:pt>
    <dgm:pt modelId="{F2BF444E-E745-4049-BA76-92BF8CFB796A}" type="parTrans" cxnId="{4E8C55D4-AD01-4369-BB65-45B465A7F725}">
      <dgm:prSet/>
      <dgm:spPr/>
      <dgm:t>
        <a:bodyPr/>
        <a:lstStyle/>
        <a:p>
          <a:endParaRPr lang="es-CO"/>
        </a:p>
      </dgm:t>
    </dgm:pt>
    <dgm:pt modelId="{8CE20296-968F-4249-B767-0EAA79637AAC}" type="sibTrans" cxnId="{4E8C55D4-AD01-4369-BB65-45B465A7F725}">
      <dgm:prSet/>
      <dgm:spPr/>
      <dgm:t>
        <a:bodyPr/>
        <a:lstStyle/>
        <a:p>
          <a:endParaRPr lang="es-CO"/>
        </a:p>
      </dgm:t>
    </dgm:pt>
    <dgm:pt modelId="{DB313C66-E4EF-432E-87DD-E422546285B3}">
      <dgm:prSet/>
      <dgm:spPr/>
      <dgm:t>
        <a:bodyPr/>
        <a:lstStyle/>
        <a:p>
          <a:r>
            <a:rPr lang="en-US" b="1" dirty="0" smtClean="0"/>
            <a:t>¿</a:t>
          </a:r>
          <a:r>
            <a:rPr lang="en-US" b="1" dirty="0" err="1" smtClean="0"/>
            <a:t>Que</a:t>
          </a:r>
          <a:r>
            <a:rPr lang="en-US" b="1" dirty="0" smtClean="0"/>
            <a:t> </a:t>
          </a:r>
          <a:r>
            <a:rPr lang="en-US" b="1" dirty="0" err="1" smtClean="0"/>
            <a:t>es</a:t>
          </a:r>
          <a:r>
            <a:rPr lang="en-US" b="1" dirty="0" smtClean="0"/>
            <a:t> la </a:t>
          </a:r>
          <a:r>
            <a:rPr lang="en-US" b="1" dirty="0" err="1" smtClean="0"/>
            <a:t>unidad</a:t>
          </a:r>
          <a:r>
            <a:rPr lang="en-US" b="1" dirty="0" smtClean="0"/>
            <a:t> de </a:t>
          </a:r>
          <a:r>
            <a:rPr lang="en-US" b="1" dirty="0" err="1" smtClean="0"/>
            <a:t>cuenta</a:t>
          </a:r>
          <a:r>
            <a:rPr lang="en-US" b="1" dirty="0" smtClean="0"/>
            <a:t>? </a:t>
          </a:r>
        </a:p>
      </dgm:t>
    </dgm:pt>
    <dgm:pt modelId="{65E29911-680C-4B43-A195-992545F27AEC}" type="parTrans" cxnId="{A6568518-86E7-408B-9849-80E999638A45}">
      <dgm:prSet/>
      <dgm:spPr/>
      <dgm:t>
        <a:bodyPr/>
        <a:lstStyle/>
        <a:p>
          <a:endParaRPr lang="es-CO"/>
        </a:p>
      </dgm:t>
    </dgm:pt>
    <dgm:pt modelId="{312CDC3D-AE00-4F69-A1CE-6DC50256A827}" type="sibTrans" cxnId="{A6568518-86E7-408B-9849-80E999638A45}">
      <dgm:prSet/>
      <dgm:spPr/>
      <dgm:t>
        <a:bodyPr/>
        <a:lstStyle/>
        <a:p>
          <a:endParaRPr lang="es-CO"/>
        </a:p>
      </dgm:t>
    </dgm:pt>
    <dgm:pt modelId="{EEBB0D06-A246-46D6-A3FB-24B5C2E4338C}" type="pres">
      <dgm:prSet presAssocID="{4E64A95E-2F8D-4C26-98C3-E8845D98CCF7}" presName="Name0" presStyleCnt="0">
        <dgm:presLayoutVars>
          <dgm:chMax val="11"/>
          <dgm:chPref val="11"/>
          <dgm:dir/>
          <dgm:resizeHandles/>
        </dgm:presLayoutVars>
      </dgm:prSet>
      <dgm:spPr/>
      <dgm:t>
        <a:bodyPr/>
        <a:lstStyle/>
        <a:p>
          <a:endParaRPr lang="en-US"/>
        </a:p>
      </dgm:t>
    </dgm:pt>
    <dgm:pt modelId="{96FCC257-FC61-4BA4-81B8-752B356C002F}" type="pres">
      <dgm:prSet presAssocID="{DB313C66-E4EF-432E-87DD-E422546285B3}" presName="Accent3" presStyleCnt="0"/>
      <dgm:spPr/>
    </dgm:pt>
    <dgm:pt modelId="{A53DD82E-51A2-4C76-805D-0206CC7B45A5}" type="pres">
      <dgm:prSet presAssocID="{DB313C66-E4EF-432E-87DD-E422546285B3}" presName="Accent" presStyleLbl="node1" presStyleIdx="0" presStyleCnt="3"/>
      <dgm:spPr/>
    </dgm:pt>
    <dgm:pt modelId="{BAFC3998-7F4B-4829-BF3E-5D16F9A0EE69}" type="pres">
      <dgm:prSet presAssocID="{DB313C66-E4EF-432E-87DD-E422546285B3}" presName="ParentBackground3" presStyleCnt="0"/>
      <dgm:spPr/>
    </dgm:pt>
    <dgm:pt modelId="{795306FD-B36B-4B99-9C51-441A4FDD97A9}" type="pres">
      <dgm:prSet presAssocID="{DB313C66-E4EF-432E-87DD-E422546285B3}" presName="ParentBackground" presStyleLbl="fgAcc1" presStyleIdx="0" presStyleCnt="3"/>
      <dgm:spPr/>
      <dgm:t>
        <a:bodyPr/>
        <a:lstStyle/>
        <a:p>
          <a:endParaRPr lang="en-US"/>
        </a:p>
      </dgm:t>
    </dgm:pt>
    <dgm:pt modelId="{2C330F07-0787-4ADD-91B6-8288ABE29412}" type="pres">
      <dgm:prSet presAssocID="{DB313C66-E4EF-432E-87DD-E422546285B3}" presName="Parent3" presStyleLbl="revTx" presStyleIdx="0" presStyleCnt="0">
        <dgm:presLayoutVars>
          <dgm:chMax val="1"/>
          <dgm:chPref val="1"/>
          <dgm:bulletEnabled val="1"/>
        </dgm:presLayoutVars>
      </dgm:prSet>
      <dgm:spPr/>
      <dgm:t>
        <a:bodyPr/>
        <a:lstStyle/>
        <a:p>
          <a:endParaRPr lang="en-US"/>
        </a:p>
      </dgm:t>
    </dgm:pt>
    <dgm:pt modelId="{A2B99F4C-38F6-404E-8E67-FD2BD8A35FEB}" type="pres">
      <dgm:prSet presAssocID="{87B1E202-2E2C-4CB4-A565-D71E2E0D36D9}" presName="Accent2" presStyleCnt="0"/>
      <dgm:spPr/>
    </dgm:pt>
    <dgm:pt modelId="{C7819627-88A3-4C98-93F0-86374C925262}" type="pres">
      <dgm:prSet presAssocID="{87B1E202-2E2C-4CB4-A565-D71E2E0D36D9}" presName="Accent" presStyleLbl="node1" presStyleIdx="1" presStyleCnt="3"/>
      <dgm:spPr/>
    </dgm:pt>
    <dgm:pt modelId="{4651DC8F-8240-4DBE-8A5B-26EFBBD861EF}" type="pres">
      <dgm:prSet presAssocID="{87B1E202-2E2C-4CB4-A565-D71E2E0D36D9}" presName="ParentBackground2" presStyleCnt="0"/>
      <dgm:spPr/>
    </dgm:pt>
    <dgm:pt modelId="{14105301-DBC3-4210-91FF-D260C5D561E7}" type="pres">
      <dgm:prSet presAssocID="{87B1E202-2E2C-4CB4-A565-D71E2E0D36D9}" presName="ParentBackground" presStyleLbl="fgAcc1" presStyleIdx="1" presStyleCnt="3"/>
      <dgm:spPr/>
      <dgm:t>
        <a:bodyPr/>
        <a:lstStyle/>
        <a:p>
          <a:endParaRPr lang="es-CO"/>
        </a:p>
      </dgm:t>
    </dgm:pt>
    <dgm:pt modelId="{24A2116E-4774-4083-A195-E4B58C71C03E}" type="pres">
      <dgm:prSet presAssocID="{87B1E202-2E2C-4CB4-A565-D71E2E0D36D9}" presName="Parent2" presStyleLbl="revTx" presStyleIdx="0" presStyleCnt="0">
        <dgm:presLayoutVars>
          <dgm:chMax val="1"/>
          <dgm:chPref val="1"/>
          <dgm:bulletEnabled val="1"/>
        </dgm:presLayoutVars>
      </dgm:prSet>
      <dgm:spPr/>
      <dgm:t>
        <a:bodyPr/>
        <a:lstStyle/>
        <a:p>
          <a:endParaRPr lang="es-CO"/>
        </a:p>
      </dgm:t>
    </dgm:pt>
    <dgm:pt modelId="{402AC5D7-8512-4508-9953-E3221EBD7908}" type="pres">
      <dgm:prSet presAssocID="{8157DA13-E0E7-47C3-90E8-4208BE3E0006}" presName="Accent1" presStyleCnt="0"/>
      <dgm:spPr/>
    </dgm:pt>
    <dgm:pt modelId="{109E9BC4-4923-4E83-A12D-3F6BFFB3A9DF}" type="pres">
      <dgm:prSet presAssocID="{8157DA13-E0E7-47C3-90E8-4208BE3E0006}" presName="Accent" presStyleLbl="node1" presStyleIdx="2" presStyleCnt="3"/>
      <dgm:spPr/>
    </dgm:pt>
    <dgm:pt modelId="{2E893BF4-A4AD-4CCC-B12F-7CD2A090BF89}" type="pres">
      <dgm:prSet presAssocID="{8157DA13-E0E7-47C3-90E8-4208BE3E0006}" presName="ParentBackground1" presStyleCnt="0"/>
      <dgm:spPr/>
    </dgm:pt>
    <dgm:pt modelId="{D82B2138-F742-467D-882E-87DA1101C41C}" type="pres">
      <dgm:prSet presAssocID="{8157DA13-E0E7-47C3-90E8-4208BE3E0006}" presName="ParentBackground" presStyleLbl="fgAcc1" presStyleIdx="2" presStyleCnt="3"/>
      <dgm:spPr/>
      <dgm:t>
        <a:bodyPr/>
        <a:lstStyle/>
        <a:p>
          <a:endParaRPr lang="es-CO"/>
        </a:p>
      </dgm:t>
    </dgm:pt>
    <dgm:pt modelId="{51886602-C4C9-4E16-B4D8-B8EC43C8BF8F}" type="pres">
      <dgm:prSet presAssocID="{8157DA13-E0E7-47C3-90E8-4208BE3E0006}" presName="Parent1" presStyleLbl="revTx" presStyleIdx="0" presStyleCnt="0">
        <dgm:presLayoutVars>
          <dgm:chMax val="1"/>
          <dgm:chPref val="1"/>
          <dgm:bulletEnabled val="1"/>
        </dgm:presLayoutVars>
      </dgm:prSet>
      <dgm:spPr/>
      <dgm:t>
        <a:bodyPr/>
        <a:lstStyle/>
        <a:p>
          <a:endParaRPr lang="es-CO"/>
        </a:p>
      </dgm:t>
    </dgm:pt>
  </dgm:ptLst>
  <dgm:cxnLst>
    <dgm:cxn modelId="{553C3C87-D061-4C09-8C13-0D519F32671A}" type="presOf" srcId="{87B1E202-2E2C-4CB4-A565-D71E2E0D36D9}" destId="{24A2116E-4774-4083-A195-E4B58C71C03E}" srcOrd="1" destOrd="0" presId="urn:microsoft.com/office/officeart/2011/layout/CircleProcess"/>
    <dgm:cxn modelId="{8450A47D-23B2-4A0B-8CF6-967876CA0507}" type="presOf" srcId="{DB313C66-E4EF-432E-87DD-E422546285B3}" destId="{795306FD-B36B-4B99-9C51-441A4FDD97A9}" srcOrd="0" destOrd="0" presId="urn:microsoft.com/office/officeart/2011/layout/CircleProcess"/>
    <dgm:cxn modelId="{6C3ECD08-0B83-4ABF-9F85-12121EA2CECB}" type="presOf" srcId="{4E64A95E-2F8D-4C26-98C3-E8845D98CCF7}" destId="{EEBB0D06-A246-46D6-A3FB-24B5C2E4338C}" srcOrd="0" destOrd="0" presId="urn:microsoft.com/office/officeart/2011/layout/CircleProcess"/>
    <dgm:cxn modelId="{B0762D0D-4CAD-493F-BE97-C16BB11A74F1}" srcId="{4E64A95E-2F8D-4C26-98C3-E8845D98CCF7}" destId="{8157DA13-E0E7-47C3-90E8-4208BE3E0006}" srcOrd="0" destOrd="0" parTransId="{1A98330E-0DBE-4E5B-A213-3FDDFA0C61B2}" sibTransId="{5003EDFB-BDCC-4C91-B109-09A05353FED3}"/>
    <dgm:cxn modelId="{4E8C55D4-AD01-4369-BB65-45B465A7F725}" srcId="{4E64A95E-2F8D-4C26-98C3-E8845D98CCF7}" destId="{87B1E202-2E2C-4CB4-A565-D71E2E0D36D9}" srcOrd="1" destOrd="0" parTransId="{F2BF444E-E745-4049-BA76-92BF8CFB796A}" sibTransId="{8CE20296-968F-4249-B767-0EAA79637AAC}"/>
    <dgm:cxn modelId="{A6568518-86E7-408B-9849-80E999638A45}" srcId="{4E64A95E-2F8D-4C26-98C3-E8845D98CCF7}" destId="{DB313C66-E4EF-432E-87DD-E422546285B3}" srcOrd="2" destOrd="0" parTransId="{65E29911-680C-4B43-A195-992545F27AEC}" sibTransId="{312CDC3D-AE00-4F69-A1CE-6DC50256A827}"/>
    <dgm:cxn modelId="{5F37F540-9947-48C7-962F-400045AD3044}" type="presOf" srcId="{8157DA13-E0E7-47C3-90E8-4208BE3E0006}" destId="{D82B2138-F742-467D-882E-87DA1101C41C}" srcOrd="0" destOrd="0" presId="urn:microsoft.com/office/officeart/2011/layout/CircleProcess"/>
    <dgm:cxn modelId="{B04B9C70-EBAB-45F9-A008-BEE39467560B}" type="presOf" srcId="{87B1E202-2E2C-4CB4-A565-D71E2E0D36D9}" destId="{14105301-DBC3-4210-91FF-D260C5D561E7}" srcOrd="0" destOrd="0" presId="urn:microsoft.com/office/officeart/2011/layout/CircleProcess"/>
    <dgm:cxn modelId="{ED1A6C96-AE9E-405F-B911-C3D28E5420FE}" type="presOf" srcId="{DB313C66-E4EF-432E-87DD-E422546285B3}" destId="{2C330F07-0787-4ADD-91B6-8288ABE29412}" srcOrd="1" destOrd="0" presId="urn:microsoft.com/office/officeart/2011/layout/CircleProcess"/>
    <dgm:cxn modelId="{E62882FE-C5ED-4913-BC82-F149C5054EA0}" type="presOf" srcId="{8157DA13-E0E7-47C3-90E8-4208BE3E0006}" destId="{51886602-C4C9-4E16-B4D8-B8EC43C8BF8F}" srcOrd="1" destOrd="0" presId="urn:microsoft.com/office/officeart/2011/layout/CircleProcess"/>
    <dgm:cxn modelId="{58BDDA17-FF1E-4711-9F21-3F36924BD84E}" type="presParOf" srcId="{EEBB0D06-A246-46D6-A3FB-24B5C2E4338C}" destId="{96FCC257-FC61-4BA4-81B8-752B356C002F}" srcOrd="0" destOrd="0" presId="urn:microsoft.com/office/officeart/2011/layout/CircleProcess"/>
    <dgm:cxn modelId="{E8E4D460-F0C4-41E8-AD8D-49F13B3252DC}" type="presParOf" srcId="{96FCC257-FC61-4BA4-81B8-752B356C002F}" destId="{A53DD82E-51A2-4C76-805D-0206CC7B45A5}" srcOrd="0" destOrd="0" presId="urn:microsoft.com/office/officeart/2011/layout/CircleProcess"/>
    <dgm:cxn modelId="{405FCB32-6578-467C-9982-4AE75A26FB0C}" type="presParOf" srcId="{EEBB0D06-A246-46D6-A3FB-24B5C2E4338C}" destId="{BAFC3998-7F4B-4829-BF3E-5D16F9A0EE69}" srcOrd="1" destOrd="0" presId="urn:microsoft.com/office/officeart/2011/layout/CircleProcess"/>
    <dgm:cxn modelId="{86D58489-C75C-4262-9FFA-F64BDFB0A716}" type="presParOf" srcId="{BAFC3998-7F4B-4829-BF3E-5D16F9A0EE69}" destId="{795306FD-B36B-4B99-9C51-441A4FDD97A9}" srcOrd="0" destOrd="0" presId="urn:microsoft.com/office/officeart/2011/layout/CircleProcess"/>
    <dgm:cxn modelId="{C619490F-A032-4727-8BD0-729522571473}" type="presParOf" srcId="{EEBB0D06-A246-46D6-A3FB-24B5C2E4338C}" destId="{2C330F07-0787-4ADD-91B6-8288ABE29412}" srcOrd="2" destOrd="0" presId="urn:microsoft.com/office/officeart/2011/layout/CircleProcess"/>
    <dgm:cxn modelId="{F155E22D-7285-4E10-8B93-88E60D7B86E6}" type="presParOf" srcId="{EEBB0D06-A246-46D6-A3FB-24B5C2E4338C}" destId="{A2B99F4C-38F6-404E-8E67-FD2BD8A35FEB}" srcOrd="3" destOrd="0" presId="urn:microsoft.com/office/officeart/2011/layout/CircleProcess"/>
    <dgm:cxn modelId="{F3E5B02A-740B-4CD1-96A5-BDA0ECDC1C46}" type="presParOf" srcId="{A2B99F4C-38F6-404E-8E67-FD2BD8A35FEB}" destId="{C7819627-88A3-4C98-93F0-86374C925262}" srcOrd="0" destOrd="0" presId="urn:microsoft.com/office/officeart/2011/layout/CircleProcess"/>
    <dgm:cxn modelId="{F20FBA4F-3931-43D4-BE2D-B32D5894BB71}" type="presParOf" srcId="{EEBB0D06-A246-46D6-A3FB-24B5C2E4338C}" destId="{4651DC8F-8240-4DBE-8A5B-26EFBBD861EF}" srcOrd="4" destOrd="0" presId="urn:microsoft.com/office/officeart/2011/layout/CircleProcess"/>
    <dgm:cxn modelId="{BC5868F6-5BF7-4B3D-95DE-EB642D2145B7}" type="presParOf" srcId="{4651DC8F-8240-4DBE-8A5B-26EFBBD861EF}" destId="{14105301-DBC3-4210-91FF-D260C5D561E7}" srcOrd="0" destOrd="0" presId="urn:microsoft.com/office/officeart/2011/layout/CircleProcess"/>
    <dgm:cxn modelId="{A7EAE2C3-6334-4DD4-9E1D-72E4D5C1EEEC}" type="presParOf" srcId="{EEBB0D06-A246-46D6-A3FB-24B5C2E4338C}" destId="{24A2116E-4774-4083-A195-E4B58C71C03E}" srcOrd="5" destOrd="0" presId="urn:microsoft.com/office/officeart/2011/layout/CircleProcess"/>
    <dgm:cxn modelId="{1BC04D7E-A9FA-436B-B0D0-E9BEA25B4A35}" type="presParOf" srcId="{EEBB0D06-A246-46D6-A3FB-24B5C2E4338C}" destId="{402AC5D7-8512-4508-9953-E3221EBD7908}" srcOrd="6" destOrd="0" presId="urn:microsoft.com/office/officeart/2011/layout/CircleProcess"/>
    <dgm:cxn modelId="{0380F83D-33D9-4F80-8302-D911288A1CD0}" type="presParOf" srcId="{402AC5D7-8512-4508-9953-E3221EBD7908}" destId="{109E9BC4-4923-4E83-A12D-3F6BFFB3A9DF}" srcOrd="0" destOrd="0" presId="urn:microsoft.com/office/officeart/2011/layout/CircleProcess"/>
    <dgm:cxn modelId="{4493C731-F513-4860-91BB-7589AA35C661}" type="presParOf" srcId="{EEBB0D06-A246-46D6-A3FB-24B5C2E4338C}" destId="{2E893BF4-A4AD-4CCC-B12F-7CD2A090BF89}" srcOrd="7" destOrd="0" presId="urn:microsoft.com/office/officeart/2011/layout/CircleProcess"/>
    <dgm:cxn modelId="{56F9C8BF-45FF-4F6B-93AA-D97D2D36535A}" type="presParOf" srcId="{2E893BF4-A4AD-4CCC-B12F-7CD2A090BF89}" destId="{D82B2138-F742-467D-882E-87DA1101C41C}" srcOrd="0" destOrd="0" presId="urn:microsoft.com/office/officeart/2011/layout/CircleProcess"/>
    <dgm:cxn modelId="{26DA5271-58AA-47A0-AD41-4F789A801103}" type="presParOf" srcId="{EEBB0D06-A246-46D6-A3FB-24B5C2E4338C}" destId="{51886602-C4C9-4E16-B4D8-B8EC43C8BF8F}"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E64A95E-2F8D-4C26-98C3-E8845D98CCF7}" type="doc">
      <dgm:prSet loTypeId="urn:microsoft.com/office/officeart/2011/layout/CircleProcess" loCatId="process" qsTypeId="urn:microsoft.com/office/officeart/2005/8/quickstyle/simple1" qsCatId="simple" csTypeId="urn:microsoft.com/office/officeart/2005/8/colors/accent1_2" csCatId="accent1" phldr="1"/>
      <dgm:spPr/>
      <dgm:t>
        <a:bodyPr/>
        <a:lstStyle/>
        <a:p>
          <a:endParaRPr lang="es-CO"/>
        </a:p>
      </dgm:t>
    </dgm:pt>
    <dgm:pt modelId="{8157DA13-E0E7-47C3-90E8-4208BE3E0006}">
      <dgm:prSet phldrT="[Texto]"/>
      <dgm:spPr>
        <a:solidFill>
          <a:srgbClr val="FF0000">
            <a:alpha val="90000"/>
          </a:srgbClr>
        </a:solidFill>
      </dgm:spPr>
      <dgm:t>
        <a:bodyPr/>
        <a:lstStyle/>
        <a:p>
          <a:r>
            <a:rPr lang="en-US" b="1" dirty="0" smtClean="0"/>
            <a:t>¿</a:t>
          </a:r>
          <a:r>
            <a:rPr lang="en-US" b="1" dirty="0" err="1" smtClean="0"/>
            <a:t>Qué</a:t>
          </a:r>
          <a:r>
            <a:rPr lang="en-US" b="1" dirty="0" smtClean="0"/>
            <a:t> </a:t>
          </a:r>
          <a:r>
            <a:rPr lang="en-US" b="1" dirty="0" err="1" smtClean="0"/>
            <a:t>es</a:t>
          </a:r>
          <a:r>
            <a:rPr lang="en-US" b="1" dirty="0" smtClean="0"/>
            <a:t> un </a:t>
          </a:r>
          <a:r>
            <a:rPr lang="en-US" b="1" dirty="0" err="1" smtClean="0"/>
            <a:t>Activo</a:t>
          </a:r>
          <a:r>
            <a:rPr lang="en-US" b="1" dirty="0" smtClean="0"/>
            <a:t>/ </a:t>
          </a:r>
          <a:r>
            <a:rPr lang="en-US" b="1" dirty="0" err="1" smtClean="0"/>
            <a:t>Pasivo</a:t>
          </a:r>
          <a:r>
            <a:rPr lang="en-US" b="1" dirty="0" smtClean="0"/>
            <a:t> (A/P)? </a:t>
          </a:r>
        </a:p>
        <a:p>
          <a:endParaRPr lang="es-CO" b="1" dirty="0"/>
        </a:p>
      </dgm:t>
    </dgm:pt>
    <dgm:pt modelId="{1A98330E-0DBE-4E5B-A213-3FDDFA0C61B2}" type="parTrans" cxnId="{B0762D0D-4CAD-493F-BE97-C16BB11A74F1}">
      <dgm:prSet/>
      <dgm:spPr/>
      <dgm:t>
        <a:bodyPr/>
        <a:lstStyle/>
        <a:p>
          <a:endParaRPr lang="es-CO"/>
        </a:p>
      </dgm:t>
    </dgm:pt>
    <dgm:pt modelId="{5003EDFB-BDCC-4C91-B109-09A05353FED3}" type="sibTrans" cxnId="{B0762D0D-4CAD-493F-BE97-C16BB11A74F1}">
      <dgm:prSet/>
      <dgm:spPr/>
      <dgm:t>
        <a:bodyPr/>
        <a:lstStyle/>
        <a:p>
          <a:endParaRPr lang="es-CO"/>
        </a:p>
      </dgm:t>
    </dgm:pt>
    <dgm:pt modelId="{87B1E202-2E2C-4CB4-A565-D71E2E0D36D9}">
      <dgm:prSet phldrT="[Texto]"/>
      <dgm:spPr/>
      <dgm:t>
        <a:bodyPr/>
        <a:lstStyle/>
        <a:p>
          <a:r>
            <a:rPr lang="en-US" b="1" dirty="0" smtClean="0"/>
            <a:t>¿</a:t>
          </a:r>
          <a:r>
            <a:rPr lang="en-US" b="1" dirty="0" err="1" smtClean="0"/>
            <a:t>Qué</a:t>
          </a:r>
          <a:r>
            <a:rPr lang="en-US" b="1" dirty="0" smtClean="0"/>
            <a:t> </a:t>
          </a:r>
          <a:r>
            <a:rPr lang="en-US" b="1" dirty="0" err="1" smtClean="0"/>
            <a:t>es</a:t>
          </a:r>
          <a:r>
            <a:rPr lang="en-US" b="1" dirty="0" smtClean="0"/>
            <a:t> un </a:t>
          </a:r>
          <a:r>
            <a:rPr lang="en-US" b="1" dirty="0" err="1" smtClean="0"/>
            <a:t>Ingreso</a:t>
          </a:r>
          <a:r>
            <a:rPr lang="en-US" b="1" dirty="0" smtClean="0"/>
            <a:t>/</a:t>
          </a:r>
          <a:r>
            <a:rPr lang="en-US" b="1" dirty="0" err="1" smtClean="0"/>
            <a:t>Gasto</a:t>
          </a:r>
          <a:r>
            <a:rPr lang="en-US" b="1" dirty="0" smtClean="0"/>
            <a:t> (I/G)?</a:t>
          </a:r>
          <a:endParaRPr lang="es-CO" b="1" dirty="0"/>
        </a:p>
      </dgm:t>
    </dgm:pt>
    <dgm:pt modelId="{F2BF444E-E745-4049-BA76-92BF8CFB796A}" type="parTrans" cxnId="{4E8C55D4-AD01-4369-BB65-45B465A7F725}">
      <dgm:prSet/>
      <dgm:spPr/>
      <dgm:t>
        <a:bodyPr/>
        <a:lstStyle/>
        <a:p>
          <a:endParaRPr lang="es-CO"/>
        </a:p>
      </dgm:t>
    </dgm:pt>
    <dgm:pt modelId="{8CE20296-968F-4249-B767-0EAA79637AAC}" type="sibTrans" cxnId="{4E8C55D4-AD01-4369-BB65-45B465A7F725}">
      <dgm:prSet/>
      <dgm:spPr/>
      <dgm:t>
        <a:bodyPr/>
        <a:lstStyle/>
        <a:p>
          <a:endParaRPr lang="es-CO"/>
        </a:p>
      </dgm:t>
    </dgm:pt>
    <dgm:pt modelId="{DB313C66-E4EF-432E-87DD-E422546285B3}">
      <dgm:prSet/>
      <dgm:spPr/>
      <dgm:t>
        <a:bodyPr/>
        <a:lstStyle/>
        <a:p>
          <a:r>
            <a:rPr lang="en-US" b="1" dirty="0" smtClean="0"/>
            <a:t>¿</a:t>
          </a:r>
          <a:r>
            <a:rPr lang="en-US" b="1" dirty="0" err="1" smtClean="0"/>
            <a:t>Qué</a:t>
          </a:r>
          <a:r>
            <a:rPr lang="en-US" b="1" dirty="0" smtClean="0"/>
            <a:t> </a:t>
          </a:r>
          <a:r>
            <a:rPr lang="en-US" b="1" dirty="0" err="1" smtClean="0"/>
            <a:t>es</a:t>
          </a:r>
          <a:r>
            <a:rPr lang="en-US" b="1" dirty="0" smtClean="0"/>
            <a:t> la </a:t>
          </a:r>
          <a:r>
            <a:rPr lang="en-US" b="1" dirty="0" err="1" smtClean="0"/>
            <a:t>unidad</a:t>
          </a:r>
          <a:r>
            <a:rPr lang="en-US" b="1" dirty="0" smtClean="0"/>
            <a:t> de </a:t>
          </a:r>
          <a:r>
            <a:rPr lang="en-US" b="1" dirty="0" err="1" smtClean="0"/>
            <a:t>cuenta</a:t>
          </a:r>
          <a:r>
            <a:rPr lang="en-US" b="1" dirty="0" smtClean="0"/>
            <a:t>? </a:t>
          </a:r>
        </a:p>
      </dgm:t>
    </dgm:pt>
    <dgm:pt modelId="{65E29911-680C-4B43-A195-992545F27AEC}" type="parTrans" cxnId="{A6568518-86E7-408B-9849-80E999638A45}">
      <dgm:prSet/>
      <dgm:spPr/>
      <dgm:t>
        <a:bodyPr/>
        <a:lstStyle/>
        <a:p>
          <a:endParaRPr lang="es-CO"/>
        </a:p>
      </dgm:t>
    </dgm:pt>
    <dgm:pt modelId="{312CDC3D-AE00-4F69-A1CE-6DC50256A827}" type="sibTrans" cxnId="{A6568518-86E7-408B-9849-80E999638A45}">
      <dgm:prSet/>
      <dgm:spPr/>
      <dgm:t>
        <a:bodyPr/>
        <a:lstStyle/>
        <a:p>
          <a:endParaRPr lang="es-CO"/>
        </a:p>
      </dgm:t>
    </dgm:pt>
    <dgm:pt modelId="{EEBB0D06-A246-46D6-A3FB-24B5C2E4338C}" type="pres">
      <dgm:prSet presAssocID="{4E64A95E-2F8D-4C26-98C3-E8845D98CCF7}" presName="Name0" presStyleCnt="0">
        <dgm:presLayoutVars>
          <dgm:chMax val="11"/>
          <dgm:chPref val="11"/>
          <dgm:dir/>
          <dgm:resizeHandles/>
        </dgm:presLayoutVars>
      </dgm:prSet>
      <dgm:spPr/>
      <dgm:t>
        <a:bodyPr/>
        <a:lstStyle/>
        <a:p>
          <a:endParaRPr lang="en-US"/>
        </a:p>
      </dgm:t>
    </dgm:pt>
    <dgm:pt modelId="{96FCC257-FC61-4BA4-81B8-752B356C002F}" type="pres">
      <dgm:prSet presAssocID="{DB313C66-E4EF-432E-87DD-E422546285B3}" presName="Accent3" presStyleCnt="0"/>
      <dgm:spPr/>
    </dgm:pt>
    <dgm:pt modelId="{A53DD82E-51A2-4C76-805D-0206CC7B45A5}" type="pres">
      <dgm:prSet presAssocID="{DB313C66-E4EF-432E-87DD-E422546285B3}" presName="Accent" presStyleLbl="node1" presStyleIdx="0" presStyleCnt="3"/>
      <dgm:spPr/>
    </dgm:pt>
    <dgm:pt modelId="{BAFC3998-7F4B-4829-BF3E-5D16F9A0EE69}" type="pres">
      <dgm:prSet presAssocID="{DB313C66-E4EF-432E-87DD-E422546285B3}" presName="ParentBackground3" presStyleCnt="0"/>
      <dgm:spPr/>
    </dgm:pt>
    <dgm:pt modelId="{795306FD-B36B-4B99-9C51-441A4FDD97A9}" type="pres">
      <dgm:prSet presAssocID="{DB313C66-E4EF-432E-87DD-E422546285B3}" presName="ParentBackground" presStyleLbl="fgAcc1" presStyleIdx="0" presStyleCnt="3"/>
      <dgm:spPr/>
      <dgm:t>
        <a:bodyPr/>
        <a:lstStyle/>
        <a:p>
          <a:endParaRPr lang="en-US"/>
        </a:p>
      </dgm:t>
    </dgm:pt>
    <dgm:pt modelId="{2C330F07-0787-4ADD-91B6-8288ABE29412}" type="pres">
      <dgm:prSet presAssocID="{DB313C66-E4EF-432E-87DD-E422546285B3}" presName="Parent3" presStyleLbl="revTx" presStyleIdx="0" presStyleCnt="0">
        <dgm:presLayoutVars>
          <dgm:chMax val="1"/>
          <dgm:chPref val="1"/>
          <dgm:bulletEnabled val="1"/>
        </dgm:presLayoutVars>
      </dgm:prSet>
      <dgm:spPr/>
      <dgm:t>
        <a:bodyPr/>
        <a:lstStyle/>
        <a:p>
          <a:endParaRPr lang="en-US"/>
        </a:p>
      </dgm:t>
    </dgm:pt>
    <dgm:pt modelId="{A2B99F4C-38F6-404E-8E67-FD2BD8A35FEB}" type="pres">
      <dgm:prSet presAssocID="{87B1E202-2E2C-4CB4-A565-D71E2E0D36D9}" presName="Accent2" presStyleCnt="0"/>
      <dgm:spPr/>
    </dgm:pt>
    <dgm:pt modelId="{C7819627-88A3-4C98-93F0-86374C925262}" type="pres">
      <dgm:prSet presAssocID="{87B1E202-2E2C-4CB4-A565-D71E2E0D36D9}" presName="Accent" presStyleLbl="node1" presStyleIdx="1" presStyleCnt="3"/>
      <dgm:spPr/>
    </dgm:pt>
    <dgm:pt modelId="{4651DC8F-8240-4DBE-8A5B-26EFBBD861EF}" type="pres">
      <dgm:prSet presAssocID="{87B1E202-2E2C-4CB4-A565-D71E2E0D36D9}" presName="ParentBackground2" presStyleCnt="0"/>
      <dgm:spPr/>
    </dgm:pt>
    <dgm:pt modelId="{14105301-DBC3-4210-91FF-D260C5D561E7}" type="pres">
      <dgm:prSet presAssocID="{87B1E202-2E2C-4CB4-A565-D71E2E0D36D9}" presName="ParentBackground" presStyleLbl="fgAcc1" presStyleIdx="1" presStyleCnt="3"/>
      <dgm:spPr/>
      <dgm:t>
        <a:bodyPr/>
        <a:lstStyle/>
        <a:p>
          <a:endParaRPr lang="es-CO"/>
        </a:p>
      </dgm:t>
    </dgm:pt>
    <dgm:pt modelId="{24A2116E-4774-4083-A195-E4B58C71C03E}" type="pres">
      <dgm:prSet presAssocID="{87B1E202-2E2C-4CB4-A565-D71E2E0D36D9}" presName="Parent2" presStyleLbl="revTx" presStyleIdx="0" presStyleCnt="0">
        <dgm:presLayoutVars>
          <dgm:chMax val="1"/>
          <dgm:chPref val="1"/>
          <dgm:bulletEnabled val="1"/>
        </dgm:presLayoutVars>
      </dgm:prSet>
      <dgm:spPr/>
      <dgm:t>
        <a:bodyPr/>
        <a:lstStyle/>
        <a:p>
          <a:endParaRPr lang="es-CO"/>
        </a:p>
      </dgm:t>
    </dgm:pt>
    <dgm:pt modelId="{402AC5D7-8512-4508-9953-E3221EBD7908}" type="pres">
      <dgm:prSet presAssocID="{8157DA13-E0E7-47C3-90E8-4208BE3E0006}" presName="Accent1" presStyleCnt="0"/>
      <dgm:spPr/>
    </dgm:pt>
    <dgm:pt modelId="{109E9BC4-4923-4E83-A12D-3F6BFFB3A9DF}" type="pres">
      <dgm:prSet presAssocID="{8157DA13-E0E7-47C3-90E8-4208BE3E0006}" presName="Accent" presStyleLbl="node1" presStyleIdx="2" presStyleCnt="3"/>
      <dgm:spPr/>
    </dgm:pt>
    <dgm:pt modelId="{2E893BF4-A4AD-4CCC-B12F-7CD2A090BF89}" type="pres">
      <dgm:prSet presAssocID="{8157DA13-E0E7-47C3-90E8-4208BE3E0006}" presName="ParentBackground1" presStyleCnt="0"/>
      <dgm:spPr/>
    </dgm:pt>
    <dgm:pt modelId="{D82B2138-F742-467D-882E-87DA1101C41C}" type="pres">
      <dgm:prSet presAssocID="{8157DA13-E0E7-47C3-90E8-4208BE3E0006}" presName="ParentBackground" presStyleLbl="fgAcc1" presStyleIdx="2" presStyleCnt="3"/>
      <dgm:spPr/>
      <dgm:t>
        <a:bodyPr/>
        <a:lstStyle/>
        <a:p>
          <a:endParaRPr lang="es-CO"/>
        </a:p>
      </dgm:t>
    </dgm:pt>
    <dgm:pt modelId="{51886602-C4C9-4E16-B4D8-B8EC43C8BF8F}" type="pres">
      <dgm:prSet presAssocID="{8157DA13-E0E7-47C3-90E8-4208BE3E0006}" presName="Parent1" presStyleLbl="revTx" presStyleIdx="0" presStyleCnt="0">
        <dgm:presLayoutVars>
          <dgm:chMax val="1"/>
          <dgm:chPref val="1"/>
          <dgm:bulletEnabled val="1"/>
        </dgm:presLayoutVars>
      </dgm:prSet>
      <dgm:spPr/>
      <dgm:t>
        <a:bodyPr/>
        <a:lstStyle/>
        <a:p>
          <a:endParaRPr lang="es-CO"/>
        </a:p>
      </dgm:t>
    </dgm:pt>
  </dgm:ptLst>
  <dgm:cxnLst>
    <dgm:cxn modelId="{57BBBAEC-C2D8-43D3-AC30-5F61AA2B1EFD}" type="presOf" srcId="{8157DA13-E0E7-47C3-90E8-4208BE3E0006}" destId="{D82B2138-F742-467D-882E-87DA1101C41C}" srcOrd="0" destOrd="0" presId="urn:microsoft.com/office/officeart/2011/layout/CircleProcess"/>
    <dgm:cxn modelId="{A6568518-86E7-408B-9849-80E999638A45}" srcId="{4E64A95E-2F8D-4C26-98C3-E8845D98CCF7}" destId="{DB313C66-E4EF-432E-87DD-E422546285B3}" srcOrd="2" destOrd="0" parTransId="{65E29911-680C-4B43-A195-992545F27AEC}" sibTransId="{312CDC3D-AE00-4F69-A1CE-6DC50256A827}"/>
    <dgm:cxn modelId="{6847AFFC-2453-42C1-90C4-B99AFC83D289}" type="presOf" srcId="{DB313C66-E4EF-432E-87DD-E422546285B3}" destId="{795306FD-B36B-4B99-9C51-441A4FDD97A9}" srcOrd="0" destOrd="0" presId="urn:microsoft.com/office/officeart/2011/layout/CircleProcess"/>
    <dgm:cxn modelId="{B0762D0D-4CAD-493F-BE97-C16BB11A74F1}" srcId="{4E64A95E-2F8D-4C26-98C3-E8845D98CCF7}" destId="{8157DA13-E0E7-47C3-90E8-4208BE3E0006}" srcOrd="0" destOrd="0" parTransId="{1A98330E-0DBE-4E5B-A213-3FDDFA0C61B2}" sibTransId="{5003EDFB-BDCC-4C91-B109-09A05353FED3}"/>
    <dgm:cxn modelId="{9E97783C-2A2A-4738-8671-A5A6DF7C0436}" type="presOf" srcId="{87B1E202-2E2C-4CB4-A565-D71E2E0D36D9}" destId="{14105301-DBC3-4210-91FF-D260C5D561E7}" srcOrd="0" destOrd="0" presId="urn:microsoft.com/office/officeart/2011/layout/CircleProcess"/>
    <dgm:cxn modelId="{18253A5C-F507-4265-8243-285042B9238A}" type="presOf" srcId="{87B1E202-2E2C-4CB4-A565-D71E2E0D36D9}" destId="{24A2116E-4774-4083-A195-E4B58C71C03E}" srcOrd="1" destOrd="0" presId="urn:microsoft.com/office/officeart/2011/layout/CircleProcess"/>
    <dgm:cxn modelId="{F97F1705-BF40-4DC5-8920-14AF34A829B3}" type="presOf" srcId="{4E64A95E-2F8D-4C26-98C3-E8845D98CCF7}" destId="{EEBB0D06-A246-46D6-A3FB-24B5C2E4338C}" srcOrd="0" destOrd="0" presId="urn:microsoft.com/office/officeart/2011/layout/CircleProcess"/>
    <dgm:cxn modelId="{57FC5264-2229-4B7C-BB87-A470B9A4E67A}" type="presOf" srcId="{DB313C66-E4EF-432E-87DD-E422546285B3}" destId="{2C330F07-0787-4ADD-91B6-8288ABE29412}" srcOrd="1" destOrd="0" presId="urn:microsoft.com/office/officeart/2011/layout/CircleProcess"/>
    <dgm:cxn modelId="{8823146C-6AD0-4F33-A2AA-A45A3FF57B44}" type="presOf" srcId="{8157DA13-E0E7-47C3-90E8-4208BE3E0006}" destId="{51886602-C4C9-4E16-B4D8-B8EC43C8BF8F}" srcOrd="1" destOrd="0" presId="urn:microsoft.com/office/officeart/2011/layout/CircleProcess"/>
    <dgm:cxn modelId="{4E8C55D4-AD01-4369-BB65-45B465A7F725}" srcId="{4E64A95E-2F8D-4C26-98C3-E8845D98CCF7}" destId="{87B1E202-2E2C-4CB4-A565-D71E2E0D36D9}" srcOrd="1" destOrd="0" parTransId="{F2BF444E-E745-4049-BA76-92BF8CFB796A}" sibTransId="{8CE20296-968F-4249-B767-0EAA79637AAC}"/>
    <dgm:cxn modelId="{9BCCFBEC-70BA-4CC7-9E83-58C0E33034BE}" type="presParOf" srcId="{EEBB0D06-A246-46D6-A3FB-24B5C2E4338C}" destId="{96FCC257-FC61-4BA4-81B8-752B356C002F}" srcOrd="0" destOrd="0" presId="urn:microsoft.com/office/officeart/2011/layout/CircleProcess"/>
    <dgm:cxn modelId="{29F2B057-BC54-4ED6-97A2-F89867E54627}" type="presParOf" srcId="{96FCC257-FC61-4BA4-81B8-752B356C002F}" destId="{A53DD82E-51A2-4C76-805D-0206CC7B45A5}" srcOrd="0" destOrd="0" presId="urn:microsoft.com/office/officeart/2011/layout/CircleProcess"/>
    <dgm:cxn modelId="{222DFC99-ED7F-427B-888B-AA55D1941765}" type="presParOf" srcId="{EEBB0D06-A246-46D6-A3FB-24B5C2E4338C}" destId="{BAFC3998-7F4B-4829-BF3E-5D16F9A0EE69}" srcOrd="1" destOrd="0" presId="urn:microsoft.com/office/officeart/2011/layout/CircleProcess"/>
    <dgm:cxn modelId="{31958C3B-EF8D-4BE4-954A-BCF0D4487D06}" type="presParOf" srcId="{BAFC3998-7F4B-4829-BF3E-5D16F9A0EE69}" destId="{795306FD-B36B-4B99-9C51-441A4FDD97A9}" srcOrd="0" destOrd="0" presId="urn:microsoft.com/office/officeart/2011/layout/CircleProcess"/>
    <dgm:cxn modelId="{482DEC95-477E-499F-8A0F-F58FDD98F8E6}" type="presParOf" srcId="{EEBB0D06-A246-46D6-A3FB-24B5C2E4338C}" destId="{2C330F07-0787-4ADD-91B6-8288ABE29412}" srcOrd="2" destOrd="0" presId="urn:microsoft.com/office/officeart/2011/layout/CircleProcess"/>
    <dgm:cxn modelId="{E9A1FA50-8D02-4542-A9E1-756907EB6E62}" type="presParOf" srcId="{EEBB0D06-A246-46D6-A3FB-24B5C2E4338C}" destId="{A2B99F4C-38F6-404E-8E67-FD2BD8A35FEB}" srcOrd="3" destOrd="0" presId="urn:microsoft.com/office/officeart/2011/layout/CircleProcess"/>
    <dgm:cxn modelId="{C4B5A654-FB60-4F1A-BEC4-04CD0151D48E}" type="presParOf" srcId="{A2B99F4C-38F6-404E-8E67-FD2BD8A35FEB}" destId="{C7819627-88A3-4C98-93F0-86374C925262}" srcOrd="0" destOrd="0" presId="urn:microsoft.com/office/officeart/2011/layout/CircleProcess"/>
    <dgm:cxn modelId="{306FA4CF-229F-4DF6-B569-0554F8FBF211}" type="presParOf" srcId="{EEBB0D06-A246-46D6-A3FB-24B5C2E4338C}" destId="{4651DC8F-8240-4DBE-8A5B-26EFBBD861EF}" srcOrd="4" destOrd="0" presId="urn:microsoft.com/office/officeart/2011/layout/CircleProcess"/>
    <dgm:cxn modelId="{919A094B-8203-416A-B6E7-3E155A998B58}" type="presParOf" srcId="{4651DC8F-8240-4DBE-8A5B-26EFBBD861EF}" destId="{14105301-DBC3-4210-91FF-D260C5D561E7}" srcOrd="0" destOrd="0" presId="urn:microsoft.com/office/officeart/2011/layout/CircleProcess"/>
    <dgm:cxn modelId="{AA2EC4EC-D35E-4042-9A64-02C9D6C72963}" type="presParOf" srcId="{EEBB0D06-A246-46D6-A3FB-24B5C2E4338C}" destId="{24A2116E-4774-4083-A195-E4B58C71C03E}" srcOrd="5" destOrd="0" presId="urn:microsoft.com/office/officeart/2011/layout/CircleProcess"/>
    <dgm:cxn modelId="{0D03C0AF-C733-4180-90B2-4B8DBE46036B}" type="presParOf" srcId="{EEBB0D06-A246-46D6-A3FB-24B5C2E4338C}" destId="{402AC5D7-8512-4508-9953-E3221EBD7908}" srcOrd="6" destOrd="0" presId="urn:microsoft.com/office/officeart/2011/layout/CircleProcess"/>
    <dgm:cxn modelId="{A1CF75CA-6CB1-4EAB-9AB8-B193BAC1B06F}" type="presParOf" srcId="{402AC5D7-8512-4508-9953-E3221EBD7908}" destId="{109E9BC4-4923-4E83-A12D-3F6BFFB3A9DF}" srcOrd="0" destOrd="0" presId="urn:microsoft.com/office/officeart/2011/layout/CircleProcess"/>
    <dgm:cxn modelId="{3FA0ADA0-0ED9-49BE-8A41-2A40E99742FB}" type="presParOf" srcId="{EEBB0D06-A246-46D6-A3FB-24B5C2E4338C}" destId="{2E893BF4-A4AD-4CCC-B12F-7CD2A090BF89}" srcOrd="7" destOrd="0" presId="urn:microsoft.com/office/officeart/2011/layout/CircleProcess"/>
    <dgm:cxn modelId="{E20EE0A1-C8E0-46DE-8A3C-69C46EDDCF15}" type="presParOf" srcId="{2E893BF4-A4AD-4CCC-B12F-7CD2A090BF89}" destId="{D82B2138-F742-467D-882E-87DA1101C41C}" srcOrd="0" destOrd="0" presId="urn:microsoft.com/office/officeart/2011/layout/CircleProcess"/>
    <dgm:cxn modelId="{722BDF68-BBD4-4BCC-A152-4D6E68E41DBB}" type="presParOf" srcId="{EEBB0D06-A246-46D6-A3FB-24B5C2E4338C}" destId="{51886602-C4C9-4E16-B4D8-B8EC43C8BF8F}"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39FDD8E-4B16-454A-B2E2-1909D620C12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CO"/>
        </a:p>
      </dgm:t>
    </dgm:pt>
    <dgm:pt modelId="{109E5610-0DA8-4E99-B944-88EB91F9D0EC}">
      <dgm:prSet phldrT="[Texto]"/>
      <dgm:spPr/>
      <dgm:t>
        <a:bodyPr/>
        <a:lstStyle/>
        <a:p>
          <a:pPr algn="just"/>
          <a:r>
            <a:rPr lang="es-CO" dirty="0" smtClean="0">
              <a:solidFill>
                <a:schemeClr val="tx1"/>
              </a:solidFill>
            </a:rPr>
            <a:t>Esta sección trata sobre las definiciones de activos y pasivos</a:t>
          </a:r>
          <a:endParaRPr lang="es-CO" dirty="0">
            <a:solidFill>
              <a:schemeClr val="tx1"/>
            </a:solidFill>
          </a:endParaRPr>
        </a:p>
      </dgm:t>
    </dgm:pt>
    <dgm:pt modelId="{E5BFEE48-7B58-451F-921F-A27AC31AAFD0}" type="parTrans" cxnId="{D2A8C2DA-3B39-4E8D-939B-A60686355991}">
      <dgm:prSet/>
      <dgm:spPr/>
      <dgm:t>
        <a:bodyPr/>
        <a:lstStyle/>
        <a:p>
          <a:endParaRPr lang="es-CO"/>
        </a:p>
      </dgm:t>
    </dgm:pt>
    <dgm:pt modelId="{269D538A-2C22-470F-A1C3-20EC1460EB10}" type="sibTrans" cxnId="{D2A8C2DA-3B39-4E8D-939B-A60686355991}">
      <dgm:prSet/>
      <dgm:spPr/>
      <dgm:t>
        <a:bodyPr/>
        <a:lstStyle/>
        <a:p>
          <a:endParaRPr lang="es-CO"/>
        </a:p>
      </dgm:t>
    </dgm:pt>
    <dgm:pt modelId="{61F74F49-4BBE-48CB-9302-5024ADFAF6E6}">
      <dgm:prSet phldrT="[Texto]"/>
      <dgm:spPr/>
      <dgm:t>
        <a:bodyPr/>
        <a:lstStyle/>
        <a:p>
          <a:pPr algn="just"/>
          <a:r>
            <a:rPr lang="es-CO" dirty="0" smtClean="0">
              <a:solidFill>
                <a:schemeClr val="tx1"/>
              </a:solidFill>
            </a:rPr>
            <a:t>Sección 4 10D(a) Da guía sobre estas definiciones</a:t>
          </a:r>
          <a:endParaRPr lang="es-CO" dirty="0">
            <a:solidFill>
              <a:schemeClr val="tx1"/>
            </a:solidFill>
          </a:endParaRPr>
        </a:p>
      </dgm:t>
    </dgm:pt>
    <dgm:pt modelId="{0EE4AA6A-274C-413E-A1A5-E43110B58DEF}" type="parTrans" cxnId="{661316DF-D40B-44A3-B416-F9B596BB9B0A}">
      <dgm:prSet/>
      <dgm:spPr/>
      <dgm:t>
        <a:bodyPr/>
        <a:lstStyle/>
        <a:p>
          <a:endParaRPr lang="es-CO"/>
        </a:p>
      </dgm:t>
    </dgm:pt>
    <dgm:pt modelId="{E3EED216-7A13-429F-8DB5-9ADA07EC5B7B}" type="sibTrans" cxnId="{661316DF-D40B-44A3-B416-F9B596BB9B0A}">
      <dgm:prSet/>
      <dgm:spPr/>
      <dgm:t>
        <a:bodyPr/>
        <a:lstStyle/>
        <a:p>
          <a:endParaRPr lang="es-CO"/>
        </a:p>
      </dgm:t>
    </dgm:pt>
    <dgm:pt modelId="{4E8DABB0-E907-4BB8-A27D-4F04D0317872}">
      <dgm:prSet phldrT="[Texto]"/>
      <dgm:spPr/>
      <dgm:t>
        <a:bodyPr/>
        <a:lstStyle/>
        <a:p>
          <a:pPr algn="just"/>
          <a:r>
            <a:rPr lang="es-CO" dirty="0" smtClean="0">
              <a:solidFill>
                <a:schemeClr val="tx1"/>
              </a:solidFill>
            </a:rPr>
            <a:t>Sección 5 10E(a) trata sobre la definición de patrimonio.</a:t>
          </a:r>
          <a:endParaRPr lang="es-CO" dirty="0"/>
        </a:p>
      </dgm:t>
    </dgm:pt>
    <dgm:pt modelId="{E246E68D-9A65-4451-B885-F5675F234F6D}" type="parTrans" cxnId="{017C55F0-3D1A-4A42-A7EC-10E062D792D6}">
      <dgm:prSet/>
      <dgm:spPr/>
      <dgm:t>
        <a:bodyPr/>
        <a:lstStyle/>
        <a:p>
          <a:endParaRPr lang="es-CO"/>
        </a:p>
      </dgm:t>
    </dgm:pt>
    <dgm:pt modelId="{FE483891-FD6E-484A-81CB-70D3A0A3612F}" type="sibTrans" cxnId="{017C55F0-3D1A-4A42-A7EC-10E062D792D6}">
      <dgm:prSet/>
      <dgm:spPr/>
      <dgm:t>
        <a:bodyPr/>
        <a:lstStyle/>
        <a:p>
          <a:endParaRPr lang="es-CO"/>
        </a:p>
      </dgm:t>
    </dgm:pt>
    <dgm:pt modelId="{25225192-849B-48EB-BA72-D1FAC7A41589}" type="pres">
      <dgm:prSet presAssocID="{E39FDD8E-4B16-454A-B2E2-1909D620C12F}" presName="linear" presStyleCnt="0">
        <dgm:presLayoutVars>
          <dgm:dir/>
          <dgm:animLvl val="lvl"/>
          <dgm:resizeHandles val="exact"/>
        </dgm:presLayoutVars>
      </dgm:prSet>
      <dgm:spPr/>
      <dgm:t>
        <a:bodyPr/>
        <a:lstStyle/>
        <a:p>
          <a:endParaRPr lang="en-US"/>
        </a:p>
      </dgm:t>
    </dgm:pt>
    <dgm:pt modelId="{1276A1B6-C483-47A2-AD1B-C190C93EC2A9}" type="pres">
      <dgm:prSet presAssocID="{109E5610-0DA8-4E99-B944-88EB91F9D0EC}" presName="parentLin" presStyleCnt="0"/>
      <dgm:spPr/>
    </dgm:pt>
    <dgm:pt modelId="{DAEBFB68-02DE-40F9-9D4D-E876CBC97932}" type="pres">
      <dgm:prSet presAssocID="{109E5610-0DA8-4E99-B944-88EB91F9D0EC}" presName="parentLeftMargin" presStyleLbl="node1" presStyleIdx="0" presStyleCnt="3"/>
      <dgm:spPr/>
      <dgm:t>
        <a:bodyPr/>
        <a:lstStyle/>
        <a:p>
          <a:endParaRPr lang="en-US"/>
        </a:p>
      </dgm:t>
    </dgm:pt>
    <dgm:pt modelId="{8AA6852E-6968-4101-95ED-B54BF60B7B91}" type="pres">
      <dgm:prSet presAssocID="{109E5610-0DA8-4E99-B944-88EB91F9D0EC}" presName="parentText" presStyleLbl="node1" presStyleIdx="0" presStyleCnt="3">
        <dgm:presLayoutVars>
          <dgm:chMax val="0"/>
          <dgm:bulletEnabled val="1"/>
        </dgm:presLayoutVars>
      </dgm:prSet>
      <dgm:spPr/>
      <dgm:t>
        <a:bodyPr/>
        <a:lstStyle/>
        <a:p>
          <a:endParaRPr lang="es-CO"/>
        </a:p>
      </dgm:t>
    </dgm:pt>
    <dgm:pt modelId="{EE60264A-1EDC-4BEC-8DAE-B166384B9814}" type="pres">
      <dgm:prSet presAssocID="{109E5610-0DA8-4E99-B944-88EB91F9D0EC}" presName="negativeSpace" presStyleCnt="0"/>
      <dgm:spPr/>
    </dgm:pt>
    <dgm:pt modelId="{16074F09-0D8E-402E-86F3-691FB5CA578F}" type="pres">
      <dgm:prSet presAssocID="{109E5610-0DA8-4E99-B944-88EB91F9D0EC}" presName="childText" presStyleLbl="conFgAcc1" presStyleIdx="0" presStyleCnt="3">
        <dgm:presLayoutVars>
          <dgm:bulletEnabled val="1"/>
        </dgm:presLayoutVars>
      </dgm:prSet>
      <dgm:spPr/>
    </dgm:pt>
    <dgm:pt modelId="{8D77B0E9-C107-4A1A-ADD7-B4024A87710A}" type="pres">
      <dgm:prSet presAssocID="{269D538A-2C22-470F-A1C3-20EC1460EB10}" presName="spaceBetweenRectangles" presStyleCnt="0"/>
      <dgm:spPr/>
    </dgm:pt>
    <dgm:pt modelId="{B22238A6-C00D-4106-881F-C5C02CC7F3C9}" type="pres">
      <dgm:prSet presAssocID="{61F74F49-4BBE-48CB-9302-5024ADFAF6E6}" presName="parentLin" presStyleCnt="0"/>
      <dgm:spPr/>
    </dgm:pt>
    <dgm:pt modelId="{DECBD06A-F1B3-419B-A838-C1E2ED384BC0}" type="pres">
      <dgm:prSet presAssocID="{61F74F49-4BBE-48CB-9302-5024ADFAF6E6}" presName="parentLeftMargin" presStyleLbl="node1" presStyleIdx="0" presStyleCnt="3"/>
      <dgm:spPr/>
      <dgm:t>
        <a:bodyPr/>
        <a:lstStyle/>
        <a:p>
          <a:endParaRPr lang="en-US"/>
        </a:p>
      </dgm:t>
    </dgm:pt>
    <dgm:pt modelId="{7921FC78-8F8C-43B8-95A0-33774AEC0A16}" type="pres">
      <dgm:prSet presAssocID="{61F74F49-4BBE-48CB-9302-5024ADFAF6E6}" presName="parentText" presStyleLbl="node1" presStyleIdx="1" presStyleCnt="3">
        <dgm:presLayoutVars>
          <dgm:chMax val="0"/>
          <dgm:bulletEnabled val="1"/>
        </dgm:presLayoutVars>
      </dgm:prSet>
      <dgm:spPr/>
      <dgm:t>
        <a:bodyPr/>
        <a:lstStyle/>
        <a:p>
          <a:endParaRPr lang="es-CO"/>
        </a:p>
      </dgm:t>
    </dgm:pt>
    <dgm:pt modelId="{85870CEC-7CA1-4257-92F2-AB921E7DD1EB}" type="pres">
      <dgm:prSet presAssocID="{61F74F49-4BBE-48CB-9302-5024ADFAF6E6}" presName="negativeSpace" presStyleCnt="0"/>
      <dgm:spPr/>
    </dgm:pt>
    <dgm:pt modelId="{2B1383E2-0A66-4E41-964F-121CF0C91C60}" type="pres">
      <dgm:prSet presAssocID="{61F74F49-4BBE-48CB-9302-5024ADFAF6E6}" presName="childText" presStyleLbl="conFgAcc1" presStyleIdx="1" presStyleCnt="3">
        <dgm:presLayoutVars>
          <dgm:bulletEnabled val="1"/>
        </dgm:presLayoutVars>
      </dgm:prSet>
      <dgm:spPr/>
    </dgm:pt>
    <dgm:pt modelId="{63884A47-A202-45AA-B9A8-2A66BB4EEA1A}" type="pres">
      <dgm:prSet presAssocID="{E3EED216-7A13-429F-8DB5-9ADA07EC5B7B}" presName="spaceBetweenRectangles" presStyleCnt="0"/>
      <dgm:spPr/>
    </dgm:pt>
    <dgm:pt modelId="{EE364164-3FD6-4850-A3CB-FE91E79DB27A}" type="pres">
      <dgm:prSet presAssocID="{4E8DABB0-E907-4BB8-A27D-4F04D0317872}" presName="parentLin" presStyleCnt="0"/>
      <dgm:spPr/>
    </dgm:pt>
    <dgm:pt modelId="{CBA63611-2A39-4FFA-B657-43B994D812D3}" type="pres">
      <dgm:prSet presAssocID="{4E8DABB0-E907-4BB8-A27D-4F04D0317872}" presName="parentLeftMargin" presStyleLbl="node1" presStyleIdx="1" presStyleCnt="3"/>
      <dgm:spPr/>
      <dgm:t>
        <a:bodyPr/>
        <a:lstStyle/>
        <a:p>
          <a:endParaRPr lang="en-US"/>
        </a:p>
      </dgm:t>
    </dgm:pt>
    <dgm:pt modelId="{4369D2B0-767E-4F03-A999-E13EFDCD58DF}" type="pres">
      <dgm:prSet presAssocID="{4E8DABB0-E907-4BB8-A27D-4F04D0317872}" presName="parentText" presStyleLbl="node1" presStyleIdx="2" presStyleCnt="3">
        <dgm:presLayoutVars>
          <dgm:chMax val="0"/>
          <dgm:bulletEnabled val="1"/>
        </dgm:presLayoutVars>
      </dgm:prSet>
      <dgm:spPr/>
      <dgm:t>
        <a:bodyPr/>
        <a:lstStyle/>
        <a:p>
          <a:endParaRPr lang="es-CO"/>
        </a:p>
      </dgm:t>
    </dgm:pt>
    <dgm:pt modelId="{F54954FF-7B3A-4673-BA7C-DDB5E3E18DD2}" type="pres">
      <dgm:prSet presAssocID="{4E8DABB0-E907-4BB8-A27D-4F04D0317872}" presName="negativeSpace" presStyleCnt="0"/>
      <dgm:spPr/>
    </dgm:pt>
    <dgm:pt modelId="{C89C050E-2CB0-4AE9-BAD7-F059472ED21E}" type="pres">
      <dgm:prSet presAssocID="{4E8DABB0-E907-4BB8-A27D-4F04D0317872}" presName="childText" presStyleLbl="conFgAcc1" presStyleIdx="2" presStyleCnt="3">
        <dgm:presLayoutVars>
          <dgm:bulletEnabled val="1"/>
        </dgm:presLayoutVars>
      </dgm:prSet>
      <dgm:spPr/>
    </dgm:pt>
  </dgm:ptLst>
  <dgm:cxnLst>
    <dgm:cxn modelId="{BC7090C2-A69A-4598-98D7-CAEFEC4FF101}" type="presOf" srcId="{4E8DABB0-E907-4BB8-A27D-4F04D0317872}" destId="{4369D2B0-767E-4F03-A999-E13EFDCD58DF}" srcOrd="1" destOrd="0" presId="urn:microsoft.com/office/officeart/2005/8/layout/list1"/>
    <dgm:cxn modelId="{B356673C-DF71-47FF-BF73-B35D6981AB4B}" type="presOf" srcId="{4E8DABB0-E907-4BB8-A27D-4F04D0317872}" destId="{CBA63611-2A39-4FFA-B657-43B994D812D3}" srcOrd="0" destOrd="0" presId="urn:microsoft.com/office/officeart/2005/8/layout/list1"/>
    <dgm:cxn modelId="{EA98949D-1A74-402D-9609-7CCC58A1C84B}" type="presOf" srcId="{E39FDD8E-4B16-454A-B2E2-1909D620C12F}" destId="{25225192-849B-48EB-BA72-D1FAC7A41589}" srcOrd="0" destOrd="0" presId="urn:microsoft.com/office/officeart/2005/8/layout/list1"/>
    <dgm:cxn modelId="{A7430D23-B132-49C8-A97C-073C087C642F}" type="presOf" srcId="{109E5610-0DA8-4E99-B944-88EB91F9D0EC}" destId="{DAEBFB68-02DE-40F9-9D4D-E876CBC97932}" srcOrd="0" destOrd="0" presId="urn:microsoft.com/office/officeart/2005/8/layout/list1"/>
    <dgm:cxn modelId="{DAA58E0D-8612-4FF0-A3CD-4762385B1D6D}" type="presOf" srcId="{61F74F49-4BBE-48CB-9302-5024ADFAF6E6}" destId="{DECBD06A-F1B3-419B-A838-C1E2ED384BC0}" srcOrd="0" destOrd="0" presId="urn:microsoft.com/office/officeart/2005/8/layout/list1"/>
    <dgm:cxn modelId="{D2A8C2DA-3B39-4E8D-939B-A60686355991}" srcId="{E39FDD8E-4B16-454A-B2E2-1909D620C12F}" destId="{109E5610-0DA8-4E99-B944-88EB91F9D0EC}" srcOrd="0" destOrd="0" parTransId="{E5BFEE48-7B58-451F-921F-A27AC31AAFD0}" sibTransId="{269D538A-2C22-470F-A1C3-20EC1460EB10}"/>
    <dgm:cxn modelId="{716A992D-6660-4A5A-B23C-3A0C8B64F89D}" type="presOf" srcId="{109E5610-0DA8-4E99-B944-88EB91F9D0EC}" destId="{8AA6852E-6968-4101-95ED-B54BF60B7B91}" srcOrd="1" destOrd="0" presId="urn:microsoft.com/office/officeart/2005/8/layout/list1"/>
    <dgm:cxn modelId="{A8CEAEDB-C69A-4756-895E-A78B3203006F}" type="presOf" srcId="{61F74F49-4BBE-48CB-9302-5024ADFAF6E6}" destId="{7921FC78-8F8C-43B8-95A0-33774AEC0A16}" srcOrd="1" destOrd="0" presId="urn:microsoft.com/office/officeart/2005/8/layout/list1"/>
    <dgm:cxn modelId="{661316DF-D40B-44A3-B416-F9B596BB9B0A}" srcId="{E39FDD8E-4B16-454A-B2E2-1909D620C12F}" destId="{61F74F49-4BBE-48CB-9302-5024ADFAF6E6}" srcOrd="1" destOrd="0" parTransId="{0EE4AA6A-274C-413E-A1A5-E43110B58DEF}" sibTransId="{E3EED216-7A13-429F-8DB5-9ADA07EC5B7B}"/>
    <dgm:cxn modelId="{017C55F0-3D1A-4A42-A7EC-10E062D792D6}" srcId="{E39FDD8E-4B16-454A-B2E2-1909D620C12F}" destId="{4E8DABB0-E907-4BB8-A27D-4F04D0317872}" srcOrd="2" destOrd="0" parTransId="{E246E68D-9A65-4451-B885-F5675F234F6D}" sibTransId="{FE483891-FD6E-484A-81CB-70D3A0A3612F}"/>
    <dgm:cxn modelId="{222A553C-2BDD-454E-A054-7E1E100E5FBB}" type="presParOf" srcId="{25225192-849B-48EB-BA72-D1FAC7A41589}" destId="{1276A1B6-C483-47A2-AD1B-C190C93EC2A9}" srcOrd="0" destOrd="0" presId="urn:microsoft.com/office/officeart/2005/8/layout/list1"/>
    <dgm:cxn modelId="{0D623131-561C-4267-85D9-6583AAB7D30D}" type="presParOf" srcId="{1276A1B6-C483-47A2-AD1B-C190C93EC2A9}" destId="{DAEBFB68-02DE-40F9-9D4D-E876CBC97932}" srcOrd="0" destOrd="0" presId="urn:microsoft.com/office/officeart/2005/8/layout/list1"/>
    <dgm:cxn modelId="{BE148E47-C44F-4B39-816C-437D39BD85BE}" type="presParOf" srcId="{1276A1B6-C483-47A2-AD1B-C190C93EC2A9}" destId="{8AA6852E-6968-4101-95ED-B54BF60B7B91}" srcOrd="1" destOrd="0" presId="urn:microsoft.com/office/officeart/2005/8/layout/list1"/>
    <dgm:cxn modelId="{A43D3BAE-5EBB-4D3B-897F-E72550AF71BE}" type="presParOf" srcId="{25225192-849B-48EB-BA72-D1FAC7A41589}" destId="{EE60264A-1EDC-4BEC-8DAE-B166384B9814}" srcOrd="1" destOrd="0" presId="urn:microsoft.com/office/officeart/2005/8/layout/list1"/>
    <dgm:cxn modelId="{7ED5B982-8BE0-41EA-BA53-D5750681FC02}" type="presParOf" srcId="{25225192-849B-48EB-BA72-D1FAC7A41589}" destId="{16074F09-0D8E-402E-86F3-691FB5CA578F}" srcOrd="2" destOrd="0" presId="urn:microsoft.com/office/officeart/2005/8/layout/list1"/>
    <dgm:cxn modelId="{B6D2D4C9-2093-4449-B8A5-9E8C7C1CE030}" type="presParOf" srcId="{25225192-849B-48EB-BA72-D1FAC7A41589}" destId="{8D77B0E9-C107-4A1A-ADD7-B4024A87710A}" srcOrd="3" destOrd="0" presId="urn:microsoft.com/office/officeart/2005/8/layout/list1"/>
    <dgm:cxn modelId="{31C4B514-E86E-4096-9F2D-4CD5C5D23FC6}" type="presParOf" srcId="{25225192-849B-48EB-BA72-D1FAC7A41589}" destId="{B22238A6-C00D-4106-881F-C5C02CC7F3C9}" srcOrd="4" destOrd="0" presId="urn:microsoft.com/office/officeart/2005/8/layout/list1"/>
    <dgm:cxn modelId="{B4E232DD-3E21-403D-BBE4-4FAE72BFC659}" type="presParOf" srcId="{B22238A6-C00D-4106-881F-C5C02CC7F3C9}" destId="{DECBD06A-F1B3-419B-A838-C1E2ED384BC0}" srcOrd="0" destOrd="0" presId="urn:microsoft.com/office/officeart/2005/8/layout/list1"/>
    <dgm:cxn modelId="{3D30B7BA-539C-4770-B7D8-69A75328FD09}" type="presParOf" srcId="{B22238A6-C00D-4106-881F-C5C02CC7F3C9}" destId="{7921FC78-8F8C-43B8-95A0-33774AEC0A16}" srcOrd="1" destOrd="0" presId="urn:microsoft.com/office/officeart/2005/8/layout/list1"/>
    <dgm:cxn modelId="{B9E210DA-BE2A-44C8-8E41-FEE1F3DFF72A}" type="presParOf" srcId="{25225192-849B-48EB-BA72-D1FAC7A41589}" destId="{85870CEC-7CA1-4257-92F2-AB921E7DD1EB}" srcOrd="5" destOrd="0" presId="urn:microsoft.com/office/officeart/2005/8/layout/list1"/>
    <dgm:cxn modelId="{2F0F0551-2CD1-4969-9FBB-1D8D71D579A9}" type="presParOf" srcId="{25225192-849B-48EB-BA72-D1FAC7A41589}" destId="{2B1383E2-0A66-4E41-964F-121CF0C91C60}" srcOrd="6" destOrd="0" presId="urn:microsoft.com/office/officeart/2005/8/layout/list1"/>
    <dgm:cxn modelId="{45397A7E-B887-45C0-868B-441EFB121E3F}" type="presParOf" srcId="{25225192-849B-48EB-BA72-D1FAC7A41589}" destId="{63884A47-A202-45AA-B9A8-2A66BB4EEA1A}" srcOrd="7" destOrd="0" presId="urn:microsoft.com/office/officeart/2005/8/layout/list1"/>
    <dgm:cxn modelId="{5236E132-C5CF-48B6-BF1E-8B497575A5D9}" type="presParOf" srcId="{25225192-849B-48EB-BA72-D1FAC7A41589}" destId="{EE364164-3FD6-4850-A3CB-FE91E79DB27A}" srcOrd="8" destOrd="0" presId="urn:microsoft.com/office/officeart/2005/8/layout/list1"/>
    <dgm:cxn modelId="{E2459C8B-BB34-498F-B2B4-7C59120E1E87}" type="presParOf" srcId="{EE364164-3FD6-4850-A3CB-FE91E79DB27A}" destId="{CBA63611-2A39-4FFA-B657-43B994D812D3}" srcOrd="0" destOrd="0" presId="urn:microsoft.com/office/officeart/2005/8/layout/list1"/>
    <dgm:cxn modelId="{D5486415-5D57-4C55-91CF-37A95E5DDE58}" type="presParOf" srcId="{EE364164-3FD6-4850-A3CB-FE91E79DB27A}" destId="{4369D2B0-767E-4F03-A999-E13EFDCD58DF}" srcOrd="1" destOrd="0" presId="urn:microsoft.com/office/officeart/2005/8/layout/list1"/>
    <dgm:cxn modelId="{B229D980-75F3-4E57-A61D-83B434CE7BFE}" type="presParOf" srcId="{25225192-849B-48EB-BA72-D1FAC7A41589}" destId="{F54954FF-7B3A-4673-BA7C-DDB5E3E18DD2}" srcOrd="9" destOrd="0" presId="urn:microsoft.com/office/officeart/2005/8/layout/list1"/>
    <dgm:cxn modelId="{4EA9390A-AD73-4A8E-92FE-477DCC5D3B3B}" type="presParOf" srcId="{25225192-849B-48EB-BA72-D1FAC7A41589}" destId="{C89C050E-2CB0-4AE9-BAD7-F059472ED21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5DF2656-1E50-473B-B738-CA6D8E2085D2}"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89B7A9C2-58CE-46B1-887F-CBA1A08D877D}">
      <dgm:prSet phldrT="[Texto]"/>
      <dgm:spPr/>
      <dgm:t>
        <a:bodyPr/>
        <a:lstStyle/>
        <a:p>
          <a:r>
            <a:rPr lang="en-US" dirty="0" smtClean="0">
              <a:solidFill>
                <a:schemeClr val="tx1"/>
              </a:solidFill>
            </a:rPr>
            <a:t>Un </a:t>
          </a:r>
          <a:r>
            <a:rPr lang="en-US" dirty="0" err="1" smtClean="0">
              <a:solidFill>
                <a:schemeClr val="tx1"/>
              </a:solidFill>
            </a:rPr>
            <a:t>activo</a:t>
          </a:r>
          <a:r>
            <a:rPr lang="en-US" dirty="0" smtClean="0">
              <a:solidFill>
                <a:schemeClr val="tx1"/>
              </a:solidFill>
            </a:rPr>
            <a:t> </a:t>
          </a:r>
          <a:r>
            <a:rPr lang="en-US" dirty="0" err="1" smtClean="0">
              <a:solidFill>
                <a:schemeClr val="tx1"/>
              </a:solidFill>
            </a:rPr>
            <a:t>es</a:t>
          </a:r>
          <a:r>
            <a:rPr lang="en-US" dirty="0" smtClean="0">
              <a:solidFill>
                <a:schemeClr val="tx1"/>
              </a:solidFill>
            </a:rPr>
            <a:t> un </a:t>
          </a:r>
          <a:r>
            <a:rPr lang="en-US" dirty="0" err="1" smtClean="0">
              <a:solidFill>
                <a:schemeClr val="tx1"/>
              </a:solidFill>
            </a:rPr>
            <a:t>recurso</a:t>
          </a:r>
          <a:r>
            <a:rPr lang="en-US" dirty="0" smtClean="0">
              <a:solidFill>
                <a:schemeClr val="tx1"/>
              </a:solidFill>
            </a:rPr>
            <a:t> y un </a:t>
          </a:r>
          <a:r>
            <a:rPr lang="en-US" dirty="0" err="1" smtClean="0">
              <a:solidFill>
                <a:schemeClr val="tx1"/>
              </a:solidFill>
            </a:rPr>
            <a:t>pasivo</a:t>
          </a:r>
          <a:r>
            <a:rPr lang="en-US" dirty="0" smtClean="0">
              <a:solidFill>
                <a:schemeClr val="tx1"/>
              </a:solidFill>
            </a:rPr>
            <a:t> </a:t>
          </a:r>
          <a:r>
            <a:rPr lang="en-US" dirty="0" err="1" smtClean="0">
              <a:solidFill>
                <a:schemeClr val="tx1"/>
              </a:solidFill>
            </a:rPr>
            <a:t>una</a:t>
          </a:r>
          <a:r>
            <a:rPr lang="en-US" dirty="0" smtClean="0">
              <a:solidFill>
                <a:schemeClr val="tx1"/>
              </a:solidFill>
            </a:rPr>
            <a:t> </a:t>
          </a:r>
          <a:r>
            <a:rPr lang="en-US" dirty="0" err="1" smtClean="0">
              <a:solidFill>
                <a:schemeClr val="tx1"/>
              </a:solidFill>
            </a:rPr>
            <a:t>obligación</a:t>
          </a:r>
          <a:endParaRPr lang="en-US" dirty="0">
            <a:solidFill>
              <a:schemeClr val="tx1"/>
            </a:solidFill>
          </a:endParaRPr>
        </a:p>
      </dgm:t>
    </dgm:pt>
    <dgm:pt modelId="{D8CD6439-1D4B-4E0F-8E77-D833F241F180}" type="parTrans" cxnId="{9B45CA45-9400-4765-894F-4430A0178046}">
      <dgm:prSet/>
      <dgm:spPr/>
      <dgm:t>
        <a:bodyPr/>
        <a:lstStyle/>
        <a:p>
          <a:endParaRPr lang="en-US"/>
        </a:p>
      </dgm:t>
    </dgm:pt>
    <dgm:pt modelId="{0C7372E5-4B2E-4168-8C57-811344BAD3D5}" type="sibTrans" cxnId="{9B45CA45-9400-4765-894F-4430A0178046}">
      <dgm:prSet/>
      <dgm:spPr/>
      <dgm:t>
        <a:bodyPr/>
        <a:lstStyle/>
        <a:p>
          <a:endParaRPr lang="en-US"/>
        </a:p>
      </dgm:t>
    </dgm:pt>
    <dgm:pt modelId="{1A791418-60C9-4F28-B7C2-C2A66CEF2D1B}">
      <dgm:prSet phldrT="[Texto]"/>
      <dgm:spPr/>
      <dgm:t>
        <a:bodyPr/>
        <a:lstStyle/>
        <a:p>
          <a:r>
            <a:rPr lang="en-US" dirty="0" smtClean="0">
              <a:solidFill>
                <a:schemeClr val="tx1"/>
              </a:solidFill>
            </a:rPr>
            <a:t>La </a:t>
          </a:r>
          <a:r>
            <a:rPr lang="en-US" dirty="0" err="1" smtClean="0">
              <a:solidFill>
                <a:schemeClr val="tx1"/>
              </a:solidFill>
            </a:rPr>
            <a:t>incertidumbre</a:t>
          </a:r>
          <a:endParaRPr lang="en-US" dirty="0">
            <a:solidFill>
              <a:schemeClr val="tx1"/>
            </a:solidFill>
          </a:endParaRPr>
        </a:p>
      </dgm:t>
    </dgm:pt>
    <dgm:pt modelId="{B5E9A10C-3FFA-4E3A-8B5B-3E595C41BC0D}" type="parTrans" cxnId="{3B704D36-7D47-4518-A0CD-F9F727CB1C5A}">
      <dgm:prSet/>
      <dgm:spPr/>
      <dgm:t>
        <a:bodyPr/>
        <a:lstStyle/>
        <a:p>
          <a:endParaRPr lang="en-US"/>
        </a:p>
      </dgm:t>
    </dgm:pt>
    <dgm:pt modelId="{686367CE-60E4-4776-924F-E2332E7EA377}" type="sibTrans" cxnId="{3B704D36-7D47-4518-A0CD-F9F727CB1C5A}">
      <dgm:prSet/>
      <dgm:spPr/>
      <dgm:t>
        <a:bodyPr/>
        <a:lstStyle/>
        <a:p>
          <a:endParaRPr lang="en-US"/>
        </a:p>
      </dgm:t>
    </dgm:pt>
    <dgm:pt modelId="{52C5B0F6-0D46-4E4A-ACFD-CAFF4608E065}" type="pres">
      <dgm:prSet presAssocID="{D5DF2656-1E50-473B-B738-CA6D8E2085D2}" presName="diagram" presStyleCnt="0">
        <dgm:presLayoutVars>
          <dgm:dir/>
          <dgm:resizeHandles val="exact"/>
        </dgm:presLayoutVars>
      </dgm:prSet>
      <dgm:spPr/>
      <dgm:t>
        <a:bodyPr/>
        <a:lstStyle/>
        <a:p>
          <a:endParaRPr lang="en-US"/>
        </a:p>
      </dgm:t>
    </dgm:pt>
    <dgm:pt modelId="{1F2D42BB-9404-4FF6-9379-BA1865C76A07}" type="pres">
      <dgm:prSet presAssocID="{89B7A9C2-58CE-46B1-887F-CBA1A08D877D}" presName="arrow" presStyleLbl="node1" presStyleIdx="0" presStyleCnt="2">
        <dgm:presLayoutVars>
          <dgm:bulletEnabled val="1"/>
        </dgm:presLayoutVars>
      </dgm:prSet>
      <dgm:spPr/>
      <dgm:t>
        <a:bodyPr/>
        <a:lstStyle/>
        <a:p>
          <a:endParaRPr lang="en-US"/>
        </a:p>
      </dgm:t>
    </dgm:pt>
    <dgm:pt modelId="{4E82A2CC-C827-4DF9-A0E4-4E947E408DCE}" type="pres">
      <dgm:prSet presAssocID="{1A791418-60C9-4F28-B7C2-C2A66CEF2D1B}" presName="arrow" presStyleLbl="node1" presStyleIdx="1" presStyleCnt="2">
        <dgm:presLayoutVars>
          <dgm:bulletEnabled val="1"/>
        </dgm:presLayoutVars>
      </dgm:prSet>
      <dgm:spPr/>
      <dgm:t>
        <a:bodyPr/>
        <a:lstStyle/>
        <a:p>
          <a:endParaRPr lang="en-US"/>
        </a:p>
      </dgm:t>
    </dgm:pt>
  </dgm:ptLst>
  <dgm:cxnLst>
    <dgm:cxn modelId="{9B45CA45-9400-4765-894F-4430A0178046}" srcId="{D5DF2656-1E50-473B-B738-CA6D8E2085D2}" destId="{89B7A9C2-58CE-46B1-887F-CBA1A08D877D}" srcOrd="0" destOrd="0" parTransId="{D8CD6439-1D4B-4E0F-8E77-D833F241F180}" sibTransId="{0C7372E5-4B2E-4168-8C57-811344BAD3D5}"/>
    <dgm:cxn modelId="{3B704D36-7D47-4518-A0CD-F9F727CB1C5A}" srcId="{D5DF2656-1E50-473B-B738-CA6D8E2085D2}" destId="{1A791418-60C9-4F28-B7C2-C2A66CEF2D1B}" srcOrd="1" destOrd="0" parTransId="{B5E9A10C-3FFA-4E3A-8B5B-3E595C41BC0D}" sibTransId="{686367CE-60E4-4776-924F-E2332E7EA377}"/>
    <dgm:cxn modelId="{488106D0-0708-46E2-B5FE-3BF8824798F1}" type="presOf" srcId="{1A791418-60C9-4F28-B7C2-C2A66CEF2D1B}" destId="{4E82A2CC-C827-4DF9-A0E4-4E947E408DCE}" srcOrd="0" destOrd="0" presId="urn:microsoft.com/office/officeart/2005/8/layout/arrow5"/>
    <dgm:cxn modelId="{791035E9-3B6C-4956-8A64-5F2C40114379}" type="presOf" srcId="{89B7A9C2-58CE-46B1-887F-CBA1A08D877D}" destId="{1F2D42BB-9404-4FF6-9379-BA1865C76A07}" srcOrd="0" destOrd="0" presId="urn:microsoft.com/office/officeart/2005/8/layout/arrow5"/>
    <dgm:cxn modelId="{CCFE7EC5-0EE1-4B33-9803-B32C6793BABE}" type="presOf" srcId="{D5DF2656-1E50-473B-B738-CA6D8E2085D2}" destId="{52C5B0F6-0D46-4E4A-ACFD-CAFF4608E065}" srcOrd="0" destOrd="0" presId="urn:microsoft.com/office/officeart/2005/8/layout/arrow5"/>
    <dgm:cxn modelId="{CF58B314-7F58-4AD7-8C6B-2B662FF8A5E8}" type="presParOf" srcId="{52C5B0F6-0D46-4E4A-ACFD-CAFF4608E065}" destId="{1F2D42BB-9404-4FF6-9379-BA1865C76A07}" srcOrd="0" destOrd="0" presId="urn:microsoft.com/office/officeart/2005/8/layout/arrow5"/>
    <dgm:cxn modelId="{D0BB4C32-64F2-479E-8E88-7D6714F5F57D}" type="presParOf" srcId="{52C5B0F6-0D46-4E4A-ACFD-CAFF4608E065}" destId="{4E82A2CC-C827-4DF9-A0E4-4E947E408DCE}"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96A6EB-5DF2-41EE-A841-64AA2C7DF770}">
      <dsp:nvSpPr>
        <dsp:cNvPr id="0" name=""/>
        <dsp:cNvSpPr/>
      </dsp:nvSpPr>
      <dsp:spPr>
        <a:xfrm rot="5400000">
          <a:off x="3205981" y="-1360620"/>
          <a:ext cx="377451" cy="319501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es-CO" sz="1000" b="1" kern="1200" dirty="0" smtClean="0">
              <a:solidFill>
                <a:schemeClr val="tx1">
                  <a:lumMod val="75000"/>
                  <a:lumOff val="25000"/>
                </a:schemeClr>
              </a:solidFill>
            </a:rPr>
            <a:t>Objetivos</a:t>
          </a:r>
          <a:endParaRPr lang="es-CO" sz="1000" b="1" kern="1200" dirty="0">
            <a:solidFill>
              <a:schemeClr val="tx1">
                <a:lumMod val="75000"/>
                <a:lumOff val="25000"/>
              </a:schemeClr>
            </a:solidFill>
          </a:endParaRPr>
        </a:p>
        <a:p>
          <a:pPr marL="57150" lvl="1" indent="-57150" algn="l" defTabSz="444500">
            <a:lnSpc>
              <a:spcPct val="90000"/>
            </a:lnSpc>
            <a:spcBef>
              <a:spcPct val="0"/>
            </a:spcBef>
            <a:spcAft>
              <a:spcPct val="15000"/>
            </a:spcAft>
            <a:buChar char="••"/>
          </a:pPr>
          <a:r>
            <a:rPr lang="es-CO" sz="1000" b="1" kern="1200" dirty="0" smtClean="0">
              <a:solidFill>
                <a:schemeClr val="tx1">
                  <a:lumMod val="75000"/>
                  <a:lumOff val="25000"/>
                </a:schemeClr>
              </a:solidFill>
            </a:rPr>
            <a:t>Características cualitativas</a:t>
          </a:r>
          <a:endParaRPr lang="es-CO" sz="1000" b="1" kern="1200" dirty="0">
            <a:solidFill>
              <a:schemeClr val="tx1">
                <a:lumMod val="75000"/>
                <a:lumOff val="25000"/>
              </a:schemeClr>
            </a:solidFill>
          </a:endParaRPr>
        </a:p>
      </dsp:txBody>
      <dsp:txXfrm rot="-5400000">
        <a:off x="1797198" y="66589"/>
        <a:ext cx="3176592" cy="340599"/>
      </dsp:txXfrm>
    </dsp:sp>
    <dsp:sp modelId="{9CD132D6-B5E4-4A5A-B1A9-823B9413A136}">
      <dsp:nvSpPr>
        <dsp:cNvPr id="0" name=""/>
        <dsp:cNvSpPr/>
      </dsp:nvSpPr>
      <dsp:spPr>
        <a:xfrm>
          <a:off x="0" y="980"/>
          <a:ext cx="1797197" cy="471814"/>
        </a:xfrm>
        <a:prstGeom prst="roundRect">
          <a:avLst/>
        </a:prstGeom>
        <a:solidFill>
          <a:srgbClr val="FFC000"/>
        </a:solidFill>
        <a:ln w="25400" cap="flat" cmpd="sng" algn="ctr">
          <a:solidFill>
            <a:schemeClr val="tx1">
              <a:lumMod val="95000"/>
              <a:lumOff val="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s-CO" sz="2500" b="1" kern="1200" dirty="0" smtClean="0">
              <a:solidFill>
                <a:schemeClr val="tx1">
                  <a:lumMod val="75000"/>
                  <a:lumOff val="25000"/>
                </a:schemeClr>
              </a:solidFill>
            </a:rPr>
            <a:t>Fase A</a:t>
          </a:r>
          <a:endParaRPr lang="es-CO" sz="2500" b="1" kern="1200" dirty="0">
            <a:solidFill>
              <a:schemeClr val="tx1">
                <a:lumMod val="75000"/>
                <a:lumOff val="25000"/>
              </a:schemeClr>
            </a:solidFill>
          </a:endParaRPr>
        </a:p>
      </dsp:txBody>
      <dsp:txXfrm>
        <a:off x="23032" y="24012"/>
        <a:ext cx="1751133" cy="425750"/>
      </dsp:txXfrm>
    </dsp:sp>
    <dsp:sp modelId="{0CD5B728-4EE5-4A95-B2A8-3E3A0816E524}">
      <dsp:nvSpPr>
        <dsp:cNvPr id="0" name=""/>
        <dsp:cNvSpPr/>
      </dsp:nvSpPr>
      <dsp:spPr>
        <a:xfrm rot="5400000">
          <a:off x="3205981" y="-865215"/>
          <a:ext cx="377451" cy="319501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es-CO" sz="1000" b="1" kern="1200" dirty="0" smtClean="0">
              <a:solidFill>
                <a:schemeClr val="tx1">
                  <a:lumMod val="75000"/>
                  <a:lumOff val="25000"/>
                </a:schemeClr>
              </a:solidFill>
            </a:rPr>
            <a:t>Elementos </a:t>
          </a:r>
          <a:endParaRPr lang="es-CO" sz="1000" b="1" kern="1200" dirty="0">
            <a:solidFill>
              <a:schemeClr val="tx1">
                <a:lumMod val="75000"/>
                <a:lumOff val="25000"/>
              </a:schemeClr>
            </a:solidFill>
          </a:endParaRPr>
        </a:p>
        <a:p>
          <a:pPr marL="57150" lvl="1" indent="-57150" algn="l" defTabSz="444500">
            <a:lnSpc>
              <a:spcPct val="90000"/>
            </a:lnSpc>
            <a:spcBef>
              <a:spcPct val="0"/>
            </a:spcBef>
            <a:spcAft>
              <a:spcPct val="15000"/>
            </a:spcAft>
            <a:buChar char="••"/>
          </a:pPr>
          <a:r>
            <a:rPr lang="es-CO" sz="1000" b="1" kern="1200" dirty="0" smtClean="0">
              <a:solidFill>
                <a:schemeClr val="tx1">
                  <a:lumMod val="75000"/>
                  <a:lumOff val="25000"/>
                </a:schemeClr>
              </a:solidFill>
            </a:rPr>
            <a:t>Reconocimiento</a:t>
          </a:r>
          <a:endParaRPr lang="es-CO" sz="1000" b="1" kern="1200" dirty="0">
            <a:solidFill>
              <a:schemeClr val="tx1">
                <a:lumMod val="75000"/>
                <a:lumOff val="25000"/>
              </a:schemeClr>
            </a:solidFill>
          </a:endParaRPr>
        </a:p>
      </dsp:txBody>
      <dsp:txXfrm rot="-5400000">
        <a:off x="1797198" y="561994"/>
        <a:ext cx="3176592" cy="340599"/>
      </dsp:txXfrm>
    </dsp:sp>
    <dsp:sp modelId="{2A3E3FE1-5C37-4F66-B7FF-13F357AB4559}">
      <dsp:nvSpPr>
        <dsp:cNvPr id="0" name=""/>
        <dsp:cNvSpPr/>
      </dsp:nvSpPr>
      <dsp:spPr>
        <a:xfrm>
          <a:off x="0" y="496386"/>
          <a:ext cx="1797197" cy="471814"/>
        </a:xfrm>
        <a:prstGeom prst="roundRect">
          <a:avLst/>
        </a:prstGeom>
        <a:solidFill>
          <a:srgbClr val="FFC000"/>
        </a:solidFill>
        <a:ln w="25400" cap="flat" cmpd="sng" algn="ctr">
          <a:solidFill>
            <a:schemeClr val="tx1">
              <a:lumMod val="95000"/>
              <a:lumOff val="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s-CO" sz="2500" b="1" kern="1200" dirty="0" smtClean="0">
              <a:solidFill>
                <a:schemeClr val="tx1">
                  <a:lumMod val="75000"/>
                  <a:lumOff val="25000"/>
                </a:schemeClr>
              </a:solidFill>
            </a:rPr>
            <a:t>Fase B</a:t>
          </a:r>
          <a:endParaRPr lang="es-CO" sz="2500" b="1" kern="1200" dirty="0">
            <a:solidFill>
              <a:schemeClr val="tx1">
                <a:lumMod val="75000"/>
                <a:lumOff val="25000"/>
              </a:schemeClr>
            </a:solidFill>
          </a:endParaRPr>
        </a:p>
      </dsp:txBody>
      <dsp:txXfrm>
        <a:off x="23032" y="519418"/>
        <a:ext cx="1751133" cy="425750"/>
      </dsp:txXfrm>
    </dsp:sp>
    <dsp:sp modelId="{AFAA056C-BE0F-4B87-AA04-2DB026CBCBA7}">
      <dsp:nvSpPr>
        <dsp:cNvPr id="0" name=""/>
        <dsp:cNvSpPr/>
      </dsp:nvSpPr>
      <dsp:spPr>
        <a:xfrm rot="5400000">
          <a:off x="3205981" y="-369810"/>
          <a:ext cx="377451" cy="319501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es-CO" sz="1000" b="1" kern="1200" dirty="0" smtClean="0">
              <a:solidFill>
                <a:schemeClr val="tx1">
                  <a:lumMod val="75000"/>
                  <a:lumOff val="25000"/>
                </a:schemeClr>
              </a:solidFill>
            </a:rPr>
            <a:t>Medición</a:t>
          </a:r>
          <a:endParaRPr lang="es-CO" sz="1000" b="1" kern="1200" dirty="0">
            <a:solidFill>
              <a:schemeClr val="tx1">
                <a:lumMod val="75000"/>
                <a:lumOff val="25000"/>
              </a:schemeClr>
            </a:solidFill>
          </a:endParaRPr>
        </a:p>
      </dsp:txBody>
      <dsp:txXfrm rot="-5400000">
        <a:off x="1797198" y="1057399"/>
        <a:ext cx="3176592" cy="340599"/>
      </dsp:txXfrm>
    </dsp:sp>
    <dsp:sp modelId="{0CC8E37F-36F9-480E-A9C0-F222879F3851}">
      <dsp:nvSpPr>
        <dsp:cNvPr id="0" name=""/>
        <dsp:cNvSpPr/>
      </dsp:nvSpPr>
      <dsp:spPr>
        <a:xfrm>
          <a:off x="0" y="991791"/>
          <a:ext cx="1797197" cy="471814"/>
        </a:xfrm>
        <a:prstGeom prst="roundRect">
          <a:avLst/>
        </a:prstGeom>
        <a:solidFill>
          <a:srgbClr val="FFC000"/>
        </a:solidFill>
        <a:ln w="25400" cap="flat" cmpd="sng" algn="ctr">
          <a:solidFill>
            <a:schemeClr val="tx1">
              <a:lumMod val="95000"/>
              <a:lumOff val="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s-CO" sz="2500" b="1" kern="1200" dirty="0" smtClean="0">
              <a:solidFill>
                <a:schemeClr val="tx1">
                  <a:lumMod val="75000"/>
                  <a:lumOff val="25000"/>
                </a:schemeClr>
              </a:solidFill>
            </a:rPr>
            <a:t>Fase C</a:t>
          </a:r>
          <a:endParaRPr lang="es-CO" sz="2500" b="1" kern="1200" dirty="0">
            <a:solidFill>
              <a:schemeClr val="tx1">
                <a:lumMod val="75000"/>
                <a:lumOff val="25000"/>
              </a:schemeClr>
            </a:solidFill>
          </a:endParaRPr>
        </a:p>
      </dsp:txBody>
      <dsp:txXfrm>
        <a:off x="23032" y="1014823"/>
        <a:ext cx="1751133" cy="425750"/>
      </dsp:txXfrm>
    </dsp:sp>
    <dsp:sp modelId="{C2477CC1-E22B-4C84-9977-0E25C5C78CD9}">
      <dsp:nvSpPr>
        <dsp:cNvPr id="0" name=""/>
        <dsp:cNvSpPr/>
      </dsp:nvSpPr>
      <dsp:spPr>
        <a:xfrm rot="5400000">
          <a:off x="3205981" y="125594"/>
          <a:ext cx="377451" cy="319501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es-CO" sz="1000" b="1" kern="1200" dirty="0" smtClean="0">
              <a:solidFill>
                <a:schemeClr val="tx1">
                  <a:lumMod val="75000"/>
                  <a:lumOff val="25000"/>
                </a:schemeClr>
              </a:solidFill>
            </a:rPr>
            <a:t>Entidad </a:t>
          </a:r>
          <a:r>
            <a:rPr lang="es-CO" sz="1000" b="1" kern="1200" dirty="0" err="1" smtClean="0">
              <a:solidFill>
                <a:schemeClr val="tx1">
                  <a:lumMod val="75000"/>
                  <a:lumOff val="25000"/>
                </a:schemeClr>
              </a:solidFill>
            </a:rPr>
            <a:t>Reportante</a:t>
          </a:r>
          <a:endParaRPr lang="es-CO" sz="1000" b="1" kern="1200" dirty="0">
            <a:solidFill>
              <a:schemeClr val="tx1">
                <a:lumMod val="75000"/>
                <a:lumOff val="25000"/>
              </a:schemeClr>
            </a:solidFill>
          </a:endParaRPr>
        </a:p>
      </dsp:txBody>
      <dsp:txXfrm rot="-5400000">
        <a:off x="1797198" y="1552803"/>
        <a:ext cx="3176592" cy="340599"/>
      </dsp:txXfrm>
    </dsp:sp>
    <dsp:sp modelId="{B68EBDBD-1CCB-4C5A-9FB1-764F66E7F20F}">
      <dsp:nvSpPr>
        <dsp:cNvPr id="0" name=""/>
        <dsp:cNvSpPr/>
      </dsp:nvSpPr>
      <dsp:spPr>
        <a:xfrm>
          <a:off x="0" y="1487196"/>
          <a:ext cx="1797197" cy="471814"/>
        </a:xfrm>
        <a:prstGeom prst="roundRect">
          <a:avLst/>
        </a:prstGeom>
        <a:solidFill>
          <a:srgbClr val="FFC000"/>
        </a:solidFill>
        <a:ln w="25400" cap="flat" cmpd="sng" algn="ctr">
          <a:solidFill>
            <a:schemeClr val="tx1">
              <a:lumMod val="95000"/>
              <a:lumOff val="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s-CO" sz="2500" b="1" kern="1200" dirty="0" smtClean="0">
              <a:solidFill>
                <a:schemeClr val="tx1">
                  <a:lumMod val="75000"/>
                  <a:lumOff val="25000"/>
                </a:schemeClr>
              </a:solidFill>
            </a:rPr>
            <a:t>Fase D</a:t>
          </a:r>
          <a:endParaRPr lang="es-CO" sz="2500" b="1" kern="1200" dirty="0">
            <a:solidFill>
              <a:schemeClr val="tx1">
                <a:lumMod val="75000"/>
                <a:lumOff val="25000"/>
              </a:schemeClr>
            </a:solidFill>
          </a:endParaRPr>
        </a:p>
      </dsp:txBody>
      <dsp:txXfrm>
        <a:off x="23032" y="1510228"/>
        <a:ext cx="1751133" cy="4257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D42BB-9404-4FF6-9379-BA1865C76A07}">
      <dsp:nvSpPr>
        <dsp:cNvPr id="0" name=""/>
        <dsp:cNvSpPr/>
      </dsp:nvSpPr>
      <dsp:spPr>
        <a:xfrm rot="16200000">
          <a:off x="290" y="200"/>
          <a:ext cx="967255" cy="967255"/>
        </a:xfrm>
        <a:prstGeom prst="downArrow">
          <a:avLst>
            <a:gd name="adj1" fmla="val 50000"/>
            <a:gd name="adj2" fmla="val 35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Un </a:t>
          </a:r>
          <a:r>
            <a:rPr lang="en-US" sz="700" kern="1200" dirty="0" err="1" smtClean="0">
              <a:solidFill>
                <a:schemeClr val="tx1"/>
              </a:solidFill>
            </a:rPr>
            <a:t>activo</a:t>
          </a:r>
          <a:r>
            <a:rPr lang="en-US" sz="700" kern="1200" dirty="0" smtClean="0">
              <a:solidFill>
                <a:schemeClr val="tx1"/>
              </a:solidFill>
            </a:rPr>
            <a:t> </a:t>
          </a:r>
          <a:r>
            <a:rPr lang="en-US" sz="700" kern="1200" dirty="0" err="1" smtClean="0">
              <a:solidFill>
                <a:schemeClr val="tx1"/>
              </a:solidFill>
            </a:rPr>
            <a:t>es</a:t>
          </a:r>
          <a:r>
            <a:rPr lang="en-US" sz="700" kern="1200" dirty="0" smtClean="0">
              <a:solidFill>
                <a:schemeClr val="tx1"/>
              </a:solidFill>
            </a:rPr>
            <a:t> un </a:t>
          </a:r>
          <a:r>
            <a:rPr lang="en-US" sz="700" kern="1200" dirty="0" err="1" smtClean="0">
              <a:solidFill>
                <a:schemeClr val="tx1"/>
              </a:solidFill>
            </a:rPr>
            <a:t>recurso</a:t>
          </a:r>
          <a:r>
            <a:rPr lang="en-US" sz="700" kern="1200" dirty="0" smtClean="0">
              <a:solidFill>
                <a:schemeClr val="tx1"/>
              </a:solidFill>
            </a:rPr>
            <a:t> y un </a:t>
          </a:r>
          <a:r>
            <a:rPr lang="en-US" sz="700" kern="1200" dirty="0" err="1" smtClean="0">
              <a:solidFill>
                <a:schemeClr val="tx1"/>
              </a:solidFill>
            </a:rPr>
            <a:t>pasivo</a:t>
          </a:r>
          <a:r>
            <a:rPr lang="en-US" sz="700" kern="1200" dirty="0" smtClean="0">
              <a:solidFill>
                <a:schemeClr val="tx1"/>
              </a:solidFill>
            </a:rPr>
            <a:t> </a:t>
          </a:r>
          <a:r>
            <a:rPr lang="en-US" sz="700" kern="1200" dirty="0" err="1" smtClean="0">
              <a:solidFill>
                <a:schemeClr val="tx1"/>
              </a:solidFill>
            </a:rPr>
            <a:t>una</a:t>
          </a:r>
          <a:r>
            <a:rPr lang="en-US" sz="700" kern="1200" dirty="0" smtClean="0">
              <a:solidFill>
                <a:schemeClr val="tx1"/>
              </a:solidFill>
            </a:rPr>
            <a:t> </a:t>
          </a:r>
          <a:r>
            <a:rPr lang="en-US" sz="700" kern="1200" dirty="0" err="1" smtClean="0">
              <a:solidFill>
                <a:schemeClr val="tx1"/>
              </a:solidFill>
            </a:rPr>
            <a:t>obligación</a:t>
          </a:r>
          <a:endParaRPr lang="en-US" sz="700" kern="1200" dirty="0">
            <a:solidFill>
              <a:schemeClr val="tx1"/>
            </a:solidFill>
          </a:endParaRPr>
        </a:p>
      </dsp:txBody>
      <dsp:txXfrm rot="5400000">
        <a:off x="290" y="242014"/>
        <a:ext cx="797985" cy="483627"/>
      </dsp:txXfrm>
    </dsp:sp>
    <dsp:sp modelId="{4E82A2CC-C827-4DF9-A0E4-4E947E408DCE}">
      <dsp:nvSpPr>
        <dsp:cNvPr id="0" name=""/>
        <dsp:cNvSpPr/>
      </dsp:nvSpPr>
      <dsp:spPr>
        <a:xfrm rot="5400000">
          <a:off x="1192693" y="200"/>
          <a:ext cx="967255" cy="967255"/>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La </a:t>
          </a:r>
          <a:r>
            <a:rPr lang="en-US" sz="700" kern="1200" dirty="0" err="1" smtClean="0">
              <a:solidFill>
                <a:schemeClr val="tx1"/>
              </a:solidFill>
            </a:rPr>
            <a:t>incertidumbre</a:t>
          </a:r>
          <a:endParaRPr lang="en-US" sz="700" kern="1200" dirty="0">
            <a:solidFill>
              <a:schemeClr val="tx1"/>
            </a:solidFill>
          </a:endParaRPr>
        </a:p>
      </dsp:txBody>
      <dsp:txXfrm rot="-5400000">
        <a:off x="1361963" y="242014"/>
        <a:ext cx="797985" cy="48362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D42BB-9404-4FF6-9379-BA1865C76A07}">
      <dsp:nvSpPr>
        <dsp:cNvPr id="0" name=""/>
        <dsp:cNvSpPr/>
      </dsp:nvSpPr>
      <dsp:spPr>
        <a:xfrm rot="16200000">
          <a:off x="290" y="200"/>
          <a:ext cx="967255" cy="967255"/>
        </a:xfrm>
        <a:prstGeom prst="downArrow">
          <a:avLst>
            <a:gd name="adj1" fmla="val 50000"/>
            <a:gd name="adj2" fmla="val 35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Un </a:t>
          </a:r>
          <a:r>
            <a:rPr lang="en-US" sz="700" kern="1200" dirty="0" err="1" smtClean="0">
              <a:solidFill>
                <a:schemeClr val="tx1"/>
              </a:solidFill>
            </a:rPr>
            <a:t>activo</a:t>
          </a:r>
          <a:r>
            <a:rPr lang="en-US" sz="700" kern="1200" dirty="0" smtClean="0">
              <a:solidFill>
                <a:schemeClr val="tx1"/>
              </a:solidFill>
            </a:rPr>
            <a:t> </a:t>
          </a:r>
          <a:r>
            <a:rPr lang="en-US" sz="700" kern="1200" dirty="0" err="1" smtClean="0">
              <a:solidFill>
                <a:schemeClr val="tx1"/>
              </a:solidFill>
            </a:rPr>
            <a:t>es</a:t>
          </a:r>
          <a:r>
            <a:rPr lang="en-US" sz="700" kern="1200" dirty="0" smtClean="0">
              <a:solidFill>
                <a:schemeClr val="tx1"/>
              </a:solidFill>
            </a:rPr>
            <a:t> un </a:t>
          </a:r>
          <a:r>
            <a:rPr lang="en-US" sz="700" kern="1200" dirty="0" err="1" smtClean="0">
              <a:solidFill>
                <a:schemeClr val="tx1"/>
              </a:solidFill>
            </a:rPr>
            <a:t>recurso</a:t>
          </a:r>
          <a:r>
            <a:rPr lang="en-US" sz="700" kern="1200" dirty="0" smtClean="0">
              <a:solidFill>
                <a:schemeClr val="tx1"/>
              </a:solidFill>
            </a:rPr>
            <a:t> y un </a:t>
          </a:r>
          <a:r>
            <a:rPr lang="en-US" sz="700" kern="1200" dirty="0" err="1" smtClean="0">
              <a:solidFill>
                <a:schemeClr val="tx1"/>
              </a:solidFill>
            </a:rPr>
            <a:t>pasivo</a:t>
          </a:r>
          <a:r>
            <a:rPr lang="en-US" sz="700" kern="1200" dirty="0" smtClean="0">
              <a:solidFill>
                <a:schemeClr val="tx1"/>
              </a:solidFill>
            </a:rPr>
            <a:t> </a:t>
          </a:r>
          <a:r>
            <a:rPr lang="en-US" sz="700" kern="1200" dirty="0" err="1" smtClean="0">
              <a:solidFill>
                <a:schemeClr val="tx1"/>
              </a:solidFill>
            </a:rPr>
            <a:t>una</a:t>
          </a:r>
          <a:r>
            <a:rPr lang="en-US" sz="700" kern="1200" dirty="0" smtClean="0">
              <a:solidFill>
                <a:schemeClr val="tx1"/>
              </a:solidFill>
            </a:rPr>
            <a:t> </a:t>
          </a:r>
          <a:r>
            <a:rPr lang="en-US" sz="700" kern="1200" dirty="0" err="1" smtClean="0">
              <a:solidFill>
                <a:schemeClr val="tx1"/>
              </a:solidFill>
            </a:rPr>
            <a:t>obligación</a:t>
          </a:r>
          <a:endParaRPr lang="en-US" sz="700" kern="1200" dirty="0">
            <a:solidFill>
              <a:schemeClr val="tx1"/>
            </a:solidFill>
          </a:endParaRPr>
        </a:p>
      </dsp:txBody>
      <dsp:txXfrm rot="5400000">
        <a:off x="290" y="242014"/>
        <a:ext cx="797985" cy="483627"/>
      </dsp:txXfrm>
    </dsp:sp>
    <dsp:sp modelId="{4E82A2CC-C827-4DF9-A0E4-4E947E408DCE}">
      <dsp:nvSpPr>
        <dsp:cNvPr id="0" name=""/>
        <dsp:cNvSpPr/>
      </dsp:nvSpPr>
      <dsp:spPr>
        <a:xfrm rot="5400000">
          <a:off x="1192693" y="200"/>
          <a:ext cx="967255" cy="967255"/>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La </a:t>
          </a:r>
          <a:r>
            <a:rPr lang="en-US" sz="700" kern="1200" dirty="0" err="1" smtClean="0">
              <a:solidFill>
                <a:schemeClr val="tx1"/>
              </a:solidFill>
            </a:rPr>
            <a:t>incertidumbre</a:t>
          </a:r>
          <a:endParaRPr lang="en-US" sz="700" kern="1200" dirty="0">
            <a:solidFill>
              <a:schemeClr val="tx1"/>
            </a:solidFill>
          </a:endParaRPr>
        </a:p>
      </dsp:txBody>
      <dsp:txXfrm rot="-5400000">
        <a:off x="1361963" y="242014"/>
        <a:ext cx="797985" cy="48362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D42BB-9404-4FF6-9379-BA1865C76A07}">
      <dsp:nvSpPr>
        <dsp:cNvPr id="0" name=""/>
        <dsp:cNvSpPr/>
      </dsp:nvSpPr>
      <dsp:spPr>
        <a:xfrm rot="16200000">
          <a:off x="290" y="200"/>
          <a:ext cx="967255" cy="967255"/>
        </a:xfrm>
        <a:prstGeom prst="downArrow">
          <a:avLst>
            <a:gd name="adj1" fmla="val 50000"/>
            <a:gd name="adj2" fmla="val 35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Un </a:t>
          </a:r>
          <a:r>
            <a:rPr lang="en-US" sz="700" kern="1200" dirty="0" err="1" smtClean="0">
              <a:solidFill>
                <a:schemeClr val="tx1"/>
              </a:solidFill>
            </a:rPr>
            <a:t>activo</a:t>
          </a:r>
          <a:r>
            <a:rPr lang="en-US" sz="700" kern="1200" dirty="0" smtClean="0">
              <a:solidFill>
                <a:schemeClr val="tx1"/>
              </a:solidFill>
            </a:rPr>
            <a:t> </a:t>
          </a:r>
          <a:r>
            <a:rPr lang="en-US" sz="700" kern="1200" dirty="0" err="1" smtClean="0">
              <a:solidFill>
                <a:schemeClr val="tx1"/>
              </a:solidFill>
            </a:rPr>
            <a:t>es</a:t>
          </a:r>
          <a:r>
            <a:rPr lang="en-US" sz="700" kern="1200" dirty="0" smtClean="0">
              <a:solidFill>
                <a:schemeClr val="tx1"/>
              </a:solidFill>
            </a:rPr>
            <a:t> un </a:t>
          </a:r>
          <a:r>
            <a:rPr lang="en-US" sz="700" kern="1200" dirty="0" err="1" smtClean="0">
              <a:solidFill>
                <a:schemeClr val="tx1"/>
              </a:solidFill>
            </a:rPr>
            <a:t>recurso</a:t>
          </a:r>
          <a:r>
            <a:rPr lang="en-US" sz="700" kern="1200" dirty="0" smtClean="0">
              <a:solidFill>
                <a:schemeClr val="tx1"/>
              </a:solidFill>
            </a:rPr>
            <a:t> y un </a:t>
          </a:r>
          <a:r>
            <a:rPr lang="en-US" sz="700" kern="1200" dirty="0" err="1" smtClean="0">
              <a:solidFill>
                <a:schemeClr val="tx1"/>
              </a:solidFill>
            </a:rPr>
            <a:t>pasivo</a:t>
          </a:r>
          <a:r>
            <a:rPr lang="en-US" sz="700" kern="1200" dirty="0" smtClean="0">
              <a:solidFill>
                <a:schemeClr val="tx1"/>
              </a:solidFill>
            </a:rPr>
            <a:t> </a:t>
          </a:r>
          <a:r>
            <a:rPr lang="en-US" sz="700" kern="1200" dirty="0" err="1" smtClean="0">
              <a:solidFill>
                <a:schemeClr val="tx1"/>
              </a:solidFill>
            </a:rPr>
            <a:t>una</a:t>
          </a:r>
          <a:r>
            <a:rPr lang="en-US" sz="700" kern="1200" dirty="0" smtClean="0">
              <a:solidFill>
                <a:schemeClr val="tx1"/>
              </a:solidFill>
            </a:rPr>
            <a:t> </a:t>
          </a:r>
          <a:r>
            <a:rPr lang="en-US" sz="700" kern="1200" dirty="0" err="1" smtClean="0">
              <a:solidFill>
                <a:schemeClr val="tx1"/>
              </a:solidFill>
            </a:rPr>
            <a:t>obligación</a:t>
          </a:r>
          <a:endParaRPr lang="en-US" sz="700" kern="1200" dirty="0">
            <a:solidFill>
              <a:schemeClr val="tx1"/>
            </a:solidFill>
          </a:endParaRPr>
        </a:p>
      </dsp:txBody>
      <dsp:txXfrm rot="5400000">
        <a:off x="290" y="242014"/>
        <a:ext cx="797985" cy="483627"/>
      </dsp:txXfrm>
    </dsp:sp>
    <dsp:sp modelId="{4E82A2CC-C827-4DF9-A0E4-4E947E408DCE}">
      <dsp:nvSpPr>
        <dsp:cNvPr id="0" name=""/>
        <dsp:cNvSpPr/>
      </dsp:nvSpPr>
      <dsp:spPr>
        <a:xfrm rot="5400000">
          <a:off x="1192693" y="200"/>
          <a:ext cx="967255" cy="967255"/>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La </a:t>
          </a:r>
          <a:r>
            <a:rPr lang="en-US" sz="700" kern="1200" dirty="0" err="1" smtClean="0">
              <a:solidFill>
                <a:schemeClr val="tx1"/>
              </a:solidFill>
            </a:rPr>
            <a:t>incertidumbre</a:t>
          </a:r>
          <a:endParaRPr lang="en-US" sz="700" kern="1200" dirty="0">
            <a:solidFill>
              <a:schemeClr val="tx1"/>
            </a:solidFill>
          </a:endParaRPr>
        </a:p>
      </dsp:txBody>
      <dsp:txXfrm rot="-5400000">
        <a:off x="1361963" y="242014"/>
        <a:ext cx="797985" cy="48362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D42BB-9404-4FF6-9379-BA1865C76A07}">
      <dsp:nvSpPr>
        <dsp:cNvPr id="0" name=""/>
        <dsp:cNvSpPr/>
      </dsp:nvSpPr>
      <dsp:spPr>
        <a:xfrm rot="16200000">
          <a:off x="290" y="200"/>
          <a:ext cx="967255" cy="967255"/>
        </a:xfrm>
        <a:prstGeom prst="downArrow">
          <a:avLst>
            <a:gd name="adj1" fmla="val 50000"/>
            <a:gd name="adj2" fmla="val 35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Un </a:t>
          </a:r>
          <a:r>
            <a:rPr lang="en-US" sz="700" kern="1200" dirty="0" err="1" smtClean="0">
              <a:solidFill>
                <a:schemeClr val="tx1"/>
              </a:solidFill>
            </a:rPr>
            <a:t>activo</a:t>
          </a:r>
          <a:r>
            <a:rPr lang="en-US" sz="700" kern="1200" dirty="0" smtClean="0">
              <a:solidFill>
                <a:schemeClr val="tx1"/>
              </a:solidFill>
            </a:rPr>
            <a:t> </a:t>
          </a:r>
          <a:r>
            <a:rPr lang="en-US" sz="700" kern="1200" dirty="0" err="1" smtClean="0">
              <a:solidFill>
                <a:schemeClr val="tx1"/>
              </a:solidFill>
            </a:rPr>
            <a:t>es</a:t>
          </a:r>
          <a:r>
            <a:rPr lang="en-US" sz="700" kern="1200" dirty="0" smtClean="0">
              <a:solidFill>
                <a:schemeClr val="tx1"/>
              </a:solidFill>
            </a:rPr>
            <a:t> un </a:t>
          </a:r>
          <a:r>
            <a:rPr lang="en-US" sz="700" kern="1200" dirty="0" err="1" smtClean="0">
              <a:solidFill>
                <a:schemeClr val="tx1"/>
              </a:solidFill>
            </a:rPr>
            <a:t>recurso</a:t>
          </a:r>
          <a:r>
            <a:rPr lang="en-US" sz="700" kern="1200" dirty="0" smtClean="0">
              <a:solidFill>
                <a:schemeClr val="tx1"/>
              </a:solidFill>
            </a:rPr>
            <a:t> y un </a:t>
          </a:r>
          <a:r>
            <a:rPr lang="en-US" sz="700" kern="1200" dirty="0" err="1" smtClean="0">
              <a:solidFill>
                <a:schemeClr val="tx1"/>
              </a:solidFill>
            </a:rPr>
            <a:t>pasivo</a:t>
          </a:r>
          <a:r>
            <a:rPr lang="en-US" sz="700" kern="1200" dirty="0" smtClean="0">
              <a:solidFill>
                <a:schemeClr val="tx1"/>
              </a:solidFill>
            </a:rPr>
            <a:t> </a:t>
          </a:r>
          <a:r>
            <a:rPr lang="en-US" sz="700" kern="1200" dirty="0" err="1" smtClean="0">
              <a:solidFill>
                <a:schemeClr val="tx1"/>
              </a:solidFill>
            </a:rPr>
            <a:t>una</a:t>
          </a:r>
          <a:r>
            <a:rPr lang="en-US" sz="700" kern="1200" dirty="0" smtClean="0">
              <a:solidFill>
                <a:schemeClr val="tx1"/>
              </a:solidFill>
            </a:rPr>
            <a:t> </a:t>
          </a:r>
          <a:r>
            <a:rPr lang="en-US" sz="700" kern="1200" dirty="0" err="1" smtClean="0">
              <a:solidFill>
                <a:schemeClr val="tx1"/>
              </a:solidFill>
            </a:rPr>
            <a:t>obligación</a:t>
          </a:r>
          <a:endParaRPr lang="en-US" sz="700" kern="1200" dirty="0">
            <a:solidFill>
              <a:schemeClr val="tx1"/>
            </a:solidFill>
          </a:endParaRPr>
        </a:p>
      </dsp:txBody>
      <dsp:txXfrm rot="5400000">
        <a:off x="290" y="242014"/>
        <a:ext cx="797985" cy="483627"/>
      </dsp:txXfrm>
    </dsp:sp>
    <dsp:sp modelId="{4E82A2CC-C827-4DF9-A0E4-4E947E408DCE}">
      <dsp:nvSpPr>
        <dsp:cNvPr id="0" name=""/>
        <dsp:cNvSpPr/>
      </dsp:nvSpPr>
      <dsp:spPr>
        <a:xfrm rot="5400000">
          <a:off x="1192693" y="200"/>
          <a:ext cx="967255" cy="967255"/>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La </a:t>
          </a:r>
          <a:r>
            <a:rPr lang="en-US" sz="700" kern="1200" dirty="0" err="1" smtClean="0">
              <a:solidFill>
                <a:schemeClr val="tx1"/>
              </a:solidFill>
            </a:rPr>
            <a:t>incertidumbre</a:t>
          </a:r>
          <a:endParaRPr lang="en-US" sz="700" kern="1200" dirty="0">
            <a:solidFill>
              <a:schemeClr val="tx1"/>
            </a:solidFill>
          </a:endParaRPr>
        </a:p>
      </dsp:txBody>
      <dsp:txXfrm rot="-5400000">
        <a:off x="1361963" y="242014"/>
        <a:ext cx="797985" cy="48362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D42BB-9404-4FF6-9379-BA1865C76A07}">
      <dsp:nvSpPr>
        <dsp:cNvPr id="0" name=""/>
        <dsp:cNvSpPr/>
      </dsp:nvSpPr>
      <dsp:spPr>
        <a:xfrm rot="16200000">
          <a:off x="290" y="200"/>
          <a:ext cx="967255" cy="967255"/>
        </a:xfrm>
        <a:prstGeom prst="downArrow">
          <a:avLst>
            <a:gd name="adj1" fmla="val 50000"/>
            <a:gd name="adj2" fmla="val 35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Un </a:t>
          </a:r>
          <a:r>
            <a:rPr lang="en-US" sz="700" kern="1200" dirty="0" err="1" smtClean="0">
              <a:solidFill>
                <a:schemeClr val="tx1"/>
              </a:solidFill>
            </a:rPr>
            <a:t>activo</a:t>
          </a:r>
          <a:r>
            <a:rPr lang="en-US" sz="700" kern="1200" dirty="0" smtClean="0">
              <a:solidFill>
                <a:schemeClr val="tx1"/>
              </a:solidFill>
            </a:rPr>
            <a:t> </a:t>
          </a:r>
          <a:r>
            <a:rPr lang="en-US" sz="700" kern="1200" dirty="0" err="1" smtClean="0">
              <a:solidFill>
                <a:schemeClr val="tx1"/>
              </a:solidFill>
            </a:rPr>
            <a:t>es</a:t>
          </a:r>
          <a:r>
            <a:rPr lang="en-US" sz="700" kern="1200" dirty="0" smtClean="0">
              <a:solidFill>
                <a:schemeClr val="tx1"/>
              </a:solidFill>
            </a:rPr>
            <a:t> un </a:t>
          </a:r>
          <a:r>
            <a:rPr lang="en-US" sz="700" kern="1200" dirty="0" err="1" smtClean="0">
              <a:solidFill>
                <a:schemeClr val="tx1"/>
              </a:solidFill>
            </a:rPr>
            <a:t>recurso</a:t>
          </a:r>
          <a:r>
            <a:rPr lang="en-US" sz="700" kern="1200" dirty="0" smtClean="0">
              <a:solidFill>
                <a:schemeClr val="tx1"/>
              </a:solidFill>
            </a:rPr>
            <a:t> y un </a:t>
          </a:r>
          <a:r>
            <a:rPr lang="en-US" sz="700" kern="1200" dirty="0" err="1" smtClean="0">
              <a:solidFill>
                <a:schemeClr val="tx1"/>
              </a:solidFill>
            </a:rPr>
            <a:t>pasivo</a:t>
          </a:r>
          <a:r>
            <a:rPr lang="en-US" sz="700" kern="1200" dirty="0" smtClean="0">
              <a:solidFill>
                <a:schemeClr val="tx1"/>
              </a:solidFill>
            </a:rPr>
            <a:t> </a:t>
          </a:r>
          <a:r>
            <a:rPr lang="en-US" sz="700" kern="1200" dirty="0" err="1" smtClean="0">
              <a:solidFill>
                <a:schemeClr val="tx1"/>
              </a:solidFill>
            </a:rPr>
            <a:t>una</a:t>
          </a:r>
          <a:r>
            <a:rPr lang="en-US" sz="700" kern="1200" dirty="0" smtClean="0">
              <a:solidFill>
                <a:schemeClr val="tx1"/>
              </a:solidFill>
            </a:rPr>
            <a:t> </a:t>
          </a:r>
          <a:r>
            <a:rPr lang="en-US" sz="700" kern="1200" dirty="0" err="1" smtClean="0">
              <a:solidFill>
                <a:schemeClr val="tx1"/>
              </a:solidFill>
            </a:rPr>
            <a:t>obligación</a:t>
          </a:r>
          <a:endParaRPr lang="en-US" sz="700" kern="1200" dirty="0">
            <a:solidFill>
              <a:schemeClr val="tx1"/>
            </a:solidFill>
          </a:endParaRPr>
        </a:p>
      </dsp:txBody>
      <dsp:txXfrm rot="5400000">
        <a:off x="290" y="242014"/>
        <a:ext cx="797985" cy="483627"/>
      </dsp:txXfrm>
    </dsp:sp>
    <dsp:sp modelId="{4E82A2CC-C827-4DF9-A0E4-4E947E408DCE}">
      <dsp:nvSpPr>
        <dsp:cNvPr id="0" name=""/>
        <dsp:cNvSpPr/>
      </dsp:nvSpPr>
      <dsp:spPr>
        <a:xfrm rot="5400000">
          <a:off x="1192693" y="200"/>
          <a:ext cx="967255" cy="967255"/>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La </a:t>
          </a:r>
          <a:r>
            <a:rPr lang="en-US" sz="700" kern="1200" dirty="0" err="1" smtClean="0">
              <a:solidFill>
                <a:schemeClr val="tx1"/>
              </a:solidFill>
            </a:rPr>
            <a:t>incertidumbre</a:t>
          </a:r>
          <a:endParaRPr lang="en-US" sz="700" kern="1200" dirty="0">
            <a:solidFill>
              <a:schemeClr val="tx1"/>
            </a:solidFill>
          </a:endParaRPr>
        </a:p>
      </dsp:txBody>
      <dsp:txXfrm rot="-5400000">
        <a:off x="1361963" y="242014"/>
        <a:ext cx="797985" cy="48362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D42BB-9404-4FF6-9379-BA1865C76A07}">
      <dsp:nvSpPr>
        <dsp:cNvPr id="0" name=""/>
        <dsp:cNvSpPr/>
      </dsp:nvSpPr>
      <dsp:spPr>
        <a:xfrm rot="16200000">
          <a:off x="290" y="200"/>
          <a:ext cx="967255" cy="967255"/>
        </a:xfrm>
        <a:prstGeom prst="downArrow">
          <a:avLst>
            <a:gd name="adj1" fmla="val 50000"/>
            <a:gd name="adj2" fmla="val 35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Un </a:t>
          </a:r>
          <a:r>
            <a:rPr lang="en-US" sz="700" kern="1200" dirty="0" err="1" smtClean="0">
              <a:solidFill>
                <a:schemeClr val="tx1"/>
              </a:solidFill>
            </a:rPr>
            <a:t>activo</a:t>
          </a:r>
          <a:r>
            <a:rPr lang="en-US" sz="700" kern="1200" dirty="0" smtClean="0">
              <a:solidFill>
                <a:schemeClr val="tx1"/>
              </a:solidFill>
            </a:rPr>
            <a:t> </a:t>
          </a:r>
          <a:r>
            <a:rPr lang="en-US" sz="700" kern="1200" dirty="0" err="1" smtClean="0">
              <a:solidFill>
                <a:schemeClr val="tx1"/>
              </a:solidFill>
            </a:rPr>
            <a:t>es</a:t>
          </a:r>
          <a:r>
            <a:rPr lang="en-US" sz="700" kern="1200" dirty="0" smtClean="0">
              <a:solidFill>
                <a:schemeClr val="tx1"/>
              </a:solidFill>
            </a:rPr>
            <a:t> un </a:t>
          </a:r>
          <a:r>
            <a:rPr lang="en-US" sz="700" kern="1200" dirty="0" err="1" smtClean="0">
              <a:solidFill>
                <a:schemeClr val="tx1"/>
              </a:solidFill>
            </a:rPr>
            <a:t>recurso</a:t>
          </a:r>
          <a:r>
            <a:rPr lang="en-US" sz="700" kern="1200" dirty="0" smtClean="0">
              <a:solidFill>
                <a:schemeClr val="tx1"/>
              </a:solidFill>
            </a:rPr>
            <a:t> y un </a:t>
          </a:r>
          <a:r>
            <a:rPr lang="en-US" sz="700" kern="1200" dirty="0" err="1" smtClean="0">
              <a:solidFill>
                <a:schemeClr val="tx1"/>
              </a:solidFill>
            </a:rPr>
            <a:t>pasivo</a:t>
          </a:r>
          <a:r>
            <a:rPr lang="en-US" sz="700" kern="1200" dirty="0" smtClean="0">
              <a:solidFill>
                <a:schemeClr val="tx1"/>
              </a:solidFill>
            </a:rPr>
            <a:t> </a:t>
          </a:r>
          <a:r>
            <a:rPr lang="en-US" sz="700" kern="1200" dirty="0" err="1" smtClean="0">
              <a:solidFill>
                <a:schemeClr val="tx1"/>
              </a:solidFill>
            </a:rPr>
            <a:t>una</a:t>
          </a:r>
          <a:r>
            <a:rPr lang="en-US" sz="700" kern="1200" dirty="0" smtClean="0">
              <a:solidFill>
                <a:schemeClr val="tx1"/>
              </a:solidFill>
            </a:rPr>
            <a:t> </a:t>
          </a:r>
          <a:r>
            <a:rPr lang="en-US" sz="700" kern="1200" dirty="0" err="1" smtClean="0">
              <a:solidFill>
                <a:schemeClr val="tx1"/>
              </a:solidFill>
            </a:rPr>
            <a:t>obligación</a:t>
          </a:r>
          <a:endParaRPr lang="en-US" sz="700" kern="1200" dirty="0">
            <a:solidFill>
              <a:schemeClr val="tx1"/>
            </a:solidFill>
          </a:endParaRPr>
        </a:p>
      </dsp:txBody>
      <dsp:txXfrm rot="5400000">
        <a:off x="290" y="242014"/>
        <a:ext cx="797985" cy="483627"/>
      </dsp:txXfrm>
    </dsp:sp>
    <dsp:sp modelId="{4E82A2CC-C827-4DF9-A0E4-4E947E408DCE}">
      <dsp:nvSpPr>
        <dsp:cNvPr id="0" name=""/>
        <dsp:cNvSpPr/>
      </dsp:nvSpPr>
      <dsp:spPr>
        <a:xfrm rot="5400000">
          <a:off x="1192693" y="200"/>
          <a:ext cx="967255" cy="967255"/>
        </a:xfrm>
        <a:prstGeom prst="downArrow">
          <a:avLst>
            <a:gd name="adj1" fmla="val 50000"/>
            <a:gd name="adj2" fmla="val 35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La </a:t>
          </a:r>
          <a:r>
            <a:rPr lang="en-US" sz="700" kern="1200" dirty="0" err="1" smtClean="0">
              <a:solidFill>
                <a:schemeClr val="tx1"/>
              </a:solidFill>
            </a:rPr>
            <a:t>incertidumbre</a:t>
          </a:r>
          <a:endParaRPr lang="en-US" sz="700" kern="1200" dirty="0">
            <a:solidFill>
              <a:schemeClr val="tx1"/>
            </a:solidFill>
          </a:endParaRPr>
        </a:p>
      </dsp:txBody>
      <dsp:txXfrm rot="-5400000">
        <a:off x="1361963" y="242014"/>
        <a:ext cx="797985" cy="48362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D42BB-9404-4FF6-9379-BA1865C76A07}">
      <dsp:nvSpPr>
        <dsp:cNvPr id="0" name=""/>
        <dsp:cNvSpPr/>
      </dsp:nvSpPr>
      <dsp:spPr>
        <a:xfrm rot="16200000">
          <a:off x="290" y="200"/>
          <a:ext cx="967255" cy="967255"/>
        </a:xfrm>
        <a:prstGeom prst="downArrow">
          <a:avLst>
            <a:gd name="adj1" fmla="val 50000"/>
            <a:gd name="adj2" fmla="val 35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Un </a:t>
          </a:r>
          <a:r>
            <a:rPr lang="en-US" sz="700" kern="1200" dirty="0" err="1" smtClean="0">
              <a:solidFill>
                <a:schemeClr val="tx1"/>
              </a:solidFill>
            </a:rPr>
            <a:t>activo</a:t>
          </a:r>
          <a:r>
            <a:rPr lang="en-US" sz="700" kern="1200" dirty="0" smtClean="0">
              <a:solidFill>
                <a:schemeClr val="tx1"/>
              </a:solidFill>
            </a:rPr>
            <a:t> </a:t>
          </a:r>
          <a:r>
            <a:rPr lang="en-US" sz="700" kern="1200" dirty="0" err="1" smtClean="0">
              <a:solidFill>
                <a:schemeClr val="tx1"/>
              </a:solidFill>
            </a:rPr>
            <a:t>es</a:t>
          </a:r>
          <a:r>
            <a:rPr lang="en-US" sz="700" kern="1200" dirty="0" smtClean="0">
              <a:solidFill>
                <a:schemeClr val="tx1"/>
              </a:solidFill>
            </a:rPr>
            <a:t> un </a:t>
          </a:r>
          <a:r>
            <a:rPr lang="en-US" sz="700" kern="1200" dirty="0" err="1" smtClean="0">
              <a:solidFill>
                <a:schemeClr val="tx1"/>
              </a:solidFill>
            </a:rPr>
            <a:t>recurso</a:t>
          </a:r>
          <a:r>
            <a:rPr lang="en-US" sz="700" kern="1200" dirty="0" smtClean="0">
              <a:solidFill>
                <a:schemeClr val="tx1"/>
              </a:solidFill>
            </a:rPr>
            <a:t> y un </a:t>
          </a:r>
          <a:r>
            <a:rPr lang="en-US" sz="700" kern="1200" dirty="0" err="1" smtClean="0">
              <a:solidFill>
                <a:schemeClr val="tx1"/>
              </a:solidFill>
            </a:rPr>
            <a:t>pasivo</a:t>
          </a:r>
          <a:r>
            <a:rPr lang="en-US" sz="700" kern="1200" dirty="0" smtClean="0">
              <a:solidFill>
                <a:schemeClr val="tx1"/>
              </a:solidFill>
            </a:rPr>
            <a:t> </a:t>
          </a:r>
          <a:r>
            <a:rPr lang="en-US" sz="700" kern="1200" dirty="0" err="1" smtClean="0">
              <a:solidFill>
                <a:schemeClr val="tx1"/>
              </a:solidFill>
            </a:rPr>
            <a:t>una</a:t>
          </a:r>
          <a:r>
            <a:rPr lang="en-US" sz="700" kern="1200" dirty="0" smtClean="0">
              <a:solidFill>
                <a:schemeClr val="tx1"/>
              </a:solidFill>
            </a:rPr>
            <a:t> </a:t>
          </a:r>
          <a:r>
            <a:rPr lang="en-US" sz="700" kern="1200" dirty="0" err="1" smtClean="0">
              <a:solidFill>
                <a:schemeClr val="tx1"/>
              </a:solidFill>
            </a:rPr>
            <a:t>obligación</a:t>
          </a:r>
          <a:endParaRPr lang="en-US" sz="700" kern="1200" dirty="0">
            <a:solidFill>
              <a:schemeClr val="tx1"/>
            </a:solidFill>
          </a:endParaRPr>
        </a:p>
      </dsp:txBody>
      <dsp:txXfrm rot="5400000">
        <a:off x="290" y="242014"/>
        <a:ext cx="797985" cy="483627"/>
      </dsp:txXfrm>
    </dsp:sp>
    <dsp:sp modelId="{4E82A2CC-C827-4DF9-A0E4-4E947E408DCE}">
      <dsp:nvSpPr>
        <dsp:cNvPr id="0" name=""/>
        <dsp:cNvSpPr/>
      </dsp:nvSpPr>
      <dsp:spPr>
        <a:xfrm rot="5400000">
          <a:off x="1192693" y="200"/>
          <a:ext cx="967255" cy="967255"/>
        </a:xfrm>
        <a:prstGeom prst="downArrow">
          <a:avLst>
            <a:gd name="adj1" fmla="val 50000"/>
            <a:gd name="adj2" fmla="val 35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La </a:t>
          </a:r>
          <a:r>
            <a:rPr lang="en-US" sz="700" kern="1200" dirty="0" err="1" smtClean="0">
              <a:solidFill>
                <a:schemeClr val="tx1"/>
              </a:solidFill>
            </a:rPr>
            <a:t>incertidumbre</a:t>
          </a:r>
          <a:endParaRPr lang="en-US" sz="700" kern="1200" dirty="0">
            <a:solidFill>
              <a:schemeClr val="tx1"/>
            </a:solidFill>
          </a:endParaRPr>
        </a:p>
      </dsp:txBody>
      <dsp:txXfrm rot="-5400000">
        <a:off x="1361963" y="242014"/>
        <a:ext cx="797985" cy="48362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D42BB-9404-4FF6-9379-BA1865C76A07}">
      <dsp:nvSpPr>
        <dsp:cNvPr id="0" name=""/>
        <dsp:cNvSpPr/>
      </dsp:nvSpPr>
      <dsp:spPr>
        <a:xfrm rot="16200000">
          <a:off x="290" y="200"/>
          <a:ext cx="967255" cy="967255"/>
        </a:xfrm>
        <a:prstGeom prst="downArrow">
          <a:avLst>
            <a:gd name="adj1" fmla="val 50000"/>
            <a:gd name="adj2" fmla="val 35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Un </a:t>
          </a:r>
          <a:r>
            <a:rPr lang="en-US" sz="700" kern="1200" dirty="0" err="1" smtClean="0">
              <a:solidFill>
                <a:schemeClr val="tx1"/>
              </a:solidFill>
            </a:rPr>
            <a:t>activo</a:t>
          </a:r>
          <a:r>
            <a:rPr lang="en-US" sz="700" kern="1200" dirty="0" smtClean="0">
              <a:solidFill>
                <a:schemeClr val="tx1"/>
              </a:solidFill>
            </a:rPr>
            <a:t> </a:t>
          </a:r>
          <a:r>
            <a:rPr lang="en-US" sz="700" kern="1200" dirty="0" err="1" smtClean="0">
              <a:solidFill>
                <a:schemeClr val="tx1"/>
              </a:solidFill>
            </a:rPr>
            <a:t>es</a:t>
          </a:r>
          <a:r>
            <a:rPr lang="en-US" sz="700" kern="1200" dirty="0" smtClean="0">
              <a:solidFill>
                <a:schemeClr val="tx1"/>
              </a:solidFill>
            </a:rPr>
            <a:t> un </a:t>
          </a:r>
          <a:r>
            <a:rPr lang="en-US" sz="700" kern="1200" dirty="0" err="1" smtClean="0">
              <a:solidFill>
                <a:schemeClr val="tx1"/>
              </a:solidFill>
            </a:rPr>
            <a:t>recurso</a:t>
          </a:r>
          <a:r>
            <a:rPr lang="en-US" sz="700" kern="1200" dirty="0" smtClean="0">
              <a:solidFill>
                <a:schemeClr val="tx1"/>
              </a:solidFill>
            </a:rPr>
            <a:t> y un </a:t>
          </a:r>
          <a:r>
            <a:rPr lang="en-US" sz="700" kern="1200" dirty="0" err="1" smtClean="0">
              <a:solidFill>
                <a:schemeClr val="tx1"/>
              </a:solidFill>
            </a:rPr>
            <a:t>pasivo</a:t>
          </a:r>
          <a:r>
            <a:rPr lang="en-US" sz="700" kern="1200" dirty="0" smtClean="0">
              <a:solidFill>
                <a:schemeClr val="tx1"/>
              </a:solidFill>
            </a:rPr>
            <a:t> </a:t>
          </a:r>
          <a:r>
            <a:rPr lang="en-US" sz="700" kern="1200" dirty="0" err="1" smtClean="0">
              <a:solidFill>
                <a:schemeClr val="tx1"/>
              </a:solidFill>
            </a:rPr>
            <a:t>una</a:t>
          </a:r>
          <a:r>
            <a:rPr lang="en-US" sz="700" kern="1200" dirty="0" smtClean="0">
              <a:solidFill>
                <a:schemeClr val="tx1"/>
              </a:solidFill>
            </a:rPr>
            <a:t> </a:t>
          </a:r>
          <a:r>
            <a:rPr lang="en-US" sz="700" kern="1200" dirty="0" err="1" smtClean="0">
              <a:solidFill>
                <a:schemeClr val="tx1"/>
              </a:solidFill>
            </a:rPr>
            <a:t>obligación</a:t>
          </a:r>
          <a:endParaRPr lang="en-US" sz="700" kern="1200" dirty="0">
            <a:solidFill>
              <a:schemeClr val="tx1"/>
            </a:solidFill>
          </a:endParaRPr>
        </a:p>
      </dsp:txBody>
      <dsp:txXfrm rot="5400000">
        <a:off x="290" y="242014"/>
        <a:ext cx="797985" cy="483627"/>
      </dsp:txXfrm>
    </dsp:sp>
    <dsp:sp modelId="{4E82A2CC-C827-4DF9-A0E4-4E947E408DCE}">
      <dsp:nvSpPr>
        <dsp:cNvPr id="0" name=""/>
        <dsp:cNvSpPr/>
      </dsp:nvSpPr>
      <dsp:spPr>
        <a:xfrm rot="5400000">
          <a:off x="1192693" y="200"/>
          <a:ext cx="967255" cy="967255"/>
        </a:xfrm>
        <a:prstGeom prst="downArrow">
          <a:avLst>
            <a:gd name="adj1" fmla="val 50000"/>
            <a:gd name="adj2" fmla="val 35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La </a:t>
          </a:r>
          <a:r>
            <a:rPr lang="en-US" sz="700" kern="1200" dirty="0" err="1" smtClean="0">
              <a:solidFill>
                <a:schemeClr val="tx1"/>
              </a:solidFill>
            </a:rPr>
            <a:t>incertidumbre</a:t>
          </a:r>
          <a:endParaRPr lang="en-US" sz="700" kern="1200" dirty="0">
            <a:solidFill>
              <a:schemeClr val="tx1"/>
            </a:solidFill>
          </a:endParaRPr>
        </a:p>
      </dsp:txBody>
      <dsp:txXfrm rot="-5400000">
        <a:off x="1361963" y="242014"/>
        <a:ext cx="797985" cy="48362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D42BB-9404-4FF6-9379-BA1865C76A07}">
      <dsp:nvSpPr>
        <dsp:cNvPr id="0" name=""/>
        <dsp:cNvSpPr/>
      </dsp:nvSpPr>
      <dsp:spPr>
        <a:xfrm rot="16200000">
          <a:off x="290" y="200"/>
          <a:ext cx="967255" cy="967255"/>
        </a:xfrm>
        <a:prstGeom prst="downArrow">
          <a:avLst>
            <a:gd name="adj1" fmla="val 50000"/>
            <a:gd name="adj2" fmla="val 35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Un </a:t>
          </a:r>
          <a:r>
            <a:rPr lang="en-US" sz="700" kern="1200" dirty="0" err="1" smtClean="0">
              <a:solidFill>
                <a:schemeClr val="tx1"/>
              </a:solidFill>
            </a:rPr>
            <a:t>activo</a:t>
          </a:r>
          <a:r>
            <a:rPr lang="en-US" sz="700" kern="1200" dirty="0" smtClean="0">
              <a:solidFill>
                <a:schemeClr val="tx1"/>
              </a:solidFill>
            </a:rPr>
            <a:t> </a:t>
          </a:r>
          <a:r>
            <a:rPr lang="en-US" sz="700" kern="1200" dirty="0" err="1" smtClean="0">
              <a:solidFill>
                <a:schemeClr val="tx1"/>
              </a:solidFill>
            </a:rPr>
            <a:t>es</a:t>
          </a:r>
          <a:r>
            <a:rPr lang="en-US" sz="700" kern="1200" dirty="0" smtClean="0">
              <a:solidFill>
                <a:schemeClr val="tx1"/>
              </a:solidFill>
            </a:rPr>
            <a:t> un </a:t>
          </a:r>
          <a:r>
            <a:rPr lang="en-US" sz="700" kern="1200" dirty="0" err="1" smtClean="0">
              <a:solidFill>
                <a:schemeClr val="tx1"/>
              </a:solidFill>
            </a:rPr>
            <a:t>recurso</a:t>
          </a:r>
          <a:r>
            <a:rPr lang="en-US" sz="700" kern="1200" dirty="0" smtClean="0">
              <a:solidFill>
                <a:schemeClr val="tx1"/>
              </a:solidFill>
            </a:rPr>
            <a:t> y un </a:t>
          </a:r>
          <a:r>
            <a:rPr lang="en-US" sz="700" kern="1200" dirty="0" err="1" smtClean="0">
              <a:solidFill>
                <a:schemeClr val="tx1"/>
              </a:solidFill>
            </a:rPr>
            <a:t>pasivo</a:t>
          </a:r>
          <a:r>
            <a:rPr lang="en-US" sz="700" kern="1200" dirty="0" smtClean="0">
              <a:solidFill>
                <a:schemeClr val="tx1"/>
              </a:solidFill>
            </a:rPr>
            <a:t> </a:t>
          </a:r>
          <a:r>
            <a:rPr lang="en-US" sz="700" kern="1200" dirty="0" err="1" smtClean="0">
              <a:solidFill>
                <a:schemeClr val="tx1"/>
              </a:solidFill>
            </a:rPr>
            <a:t>una</a:t>
          </a:r>
          <a:r>
            <a:rPr lang="en-US" sz="700" kern="1200" dirty="0" smtClean="0">
              <a:solidFill>
                <a:schemeClr val="tx1"/>
              </a:solidFill>
            </a:rPr>
            <a:t> </a:t>
          </a:r>
          <a:r>
            <a:rPr lang="en-US" sz="700" kern="1200" dirty="0" err="1" smtClean="0">
              <a:solidFill>
                <a:schemeClr val="tx1"/>
              </a:solidFill>
            </a:rPr>
            <a:t>obligación</a:t>
          </a:r>
          <a:endParaRPr lang="en-US" sz="700" kern="1200" dirty="0">
            <a:solidFill>
              <a:schemeClr val="tx1"/>
            </a:solidFill>
          </a:endParaRPr>
        </a:p>
      </dsp:txBody>
      <dsp:txXfrm rot="5400000">
        <a:off x="290" y="242014"/>
        <a:ext cx="797985" cy="483627"/>
      </dsp:txXfrm>
    </dsp:sp>
    <dsp:sp modelId="{4E82A2CC-C827-4DF9-A0E4-4E947E408DCE}">
      <dsp:nvSpPr>
        <dsp:cNvPr id="0" name=""/>
        <dsp:cNvSpPr/>
      </dsp:nvSpPr>
      <dsp:spPr>
        <a:xfrm rot="5400000">
          <a:off x="1192693" y="200"/>
          <a:ext cx="967255" cy="967255"/>
        </a:xfrm>
        <a:prstGeom prst="downArrow">
          <a:avLst>
            <a:gd name="adj1" fmla="val 50000"/>
            <a:gd name="adj2" fmla="val 35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solidFill>
                <a:schemeClr val="tx1"/>
              </a:solidFill>
            </a:rPr>
            <a:t>La </a:t>
          </a:r>
          <a:r>
            <a:rPr lang="en-US" sz="700" kern="1200" dirty="0" err="1" smtClean="0">
              <a:solidFill>
                <a:schemeClr val="tx1"/>
              </a:solidFill>
            </a:rPr>
            <a:t>incertidumbre</a:t>
          </a:r>
          <a:endParaRPr lang="en-US" sz="700" kern="1200" dirty="0">
            <a:solidFill>
              <a:schemeClr val="tx1"/>
            </a:solidFill>
          </a:endParaRPr>
        </a:p>
      </dsp:txBody>
      <dsp:txXfrm rot="-5400000">
        <a:off x="1361963" y="242014"/>
        <a:ext cx="797985" cy="48362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3DD82E-51A2-4C76-805D-0206CC7B45A5}">
      <dsp:nvSpPr>
        <dsp:cNvPr id="0" name=""/>
        <dsp:cNvSpPr/>
      </dsp:nvSpPr>
      <dsp:spPr>
        <a:xfrm>
          <a:off x="4218889" y="1111814"/>
          <a:ext cx="1840353" cy="184069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5306FD-B36B-4B99-9C51-441A4FDD97A9}">
      <dsp:nvSpPr>
        <dsp:cNvPr id="0" name=""/>
        <dsp:cNvSpPr/>
      </dsp:nvSpPr>
      <dsp:spPr>
        <a:xfrm>
          <a:off x="4279994" y="1173181"/>
          <a:ext cx="1718142" cy="1717959"/>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a:t>
          </a:r>
          <a:r>
            <a:rPr lang="en-US" sz="1300" b="1" kern="1200" dirty="0" err="1" smtClean="0"/>
            <a:t>Qué</a:t>
          </a:r>
          <a:r>
            <a:rPr lang="en-US" sz="1300" b="1" kern="1200" dirty="0" smtClean="0"/>
            <a:t> </a:t>
          </a:r>
          <a:r>
            <a:rPr lang="en-US" sz="1300" b="1" kern="1200" dirty="0" err="1" smtClean="0"/>
            <a:t>es</a:t>
          </a:r>
          <a:r>
            <a:rPr lang="en-US" sz="1300" b="1" kern="1200" dirty="0" smtClean="0"/>
            <a:t> la </a:t>
          </a:r>
          <a:r>
            <a:rPr lang="en-US" sz="1300" b="1" kern="1200" dirty="0" err="1" smtClean="0"/>
            <a:t>unidad</a:t>
          </a:r>
          <a:r>
            <a:rPr lang="en-US" sz="1300" b="1" kern="1200" dirty="0" smtClean="0"/>
            <a:t> de </a:t>
          </a:r>
          <a:r>
            <a:rPr lang="en-US" sz="1300" b="1" kern="1200" dirty="0" err="1" smtClean="0"/>
            <a:t>cuenta</a:t>
          </a:r>
          <a:r>
            <a:rPr lang="en-US" sz="1300" b="1" kern="1200" dirty="0" smtClean="0"/>
            <a:t>? </a:t>
          </a:r>
        </a:p>
      </dsp:txBody>
      <dsp:txXfrm>
        <a:off x="4525614" y="1418650"/>
        <a:ext cx="1226902" cy="1227021"/>
      </dsp:txXfrm>
    </dsp:sp>
    <dsp:sp modelId="{C7819627-88A3-4C98-93F0-86374C925262}">
      <dsp:nvSpPr>
        <dsp:cNvPr id="0" name=""/>
        <dsp:cNvSpPr/>
      </dsp:nvSpPr>
      <dsp:spPr>
        <a:xfrm rot="2700000">
          <a:off x="2319047" y="1114039"/>
          <a:ext cx="1835921" cy="1835921"/>
        </a:xfrm>
        <a:prstGeom prst="teardrop">
          <a:avLst>
            <a:gd name="adj" fmla="val 1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105301-DBC3-4210-91FF-D260C5D561E7}">
      <dsp:nvSpPr>
        <dsp:cNvPr id="0" name=""/>
        <dsp:cNvSpPr/>
      </dsp:nvSpPr>
      <dsp:spPr>
        <a:xfrm>
          <a:off x="2377936" y="1173181"/>
          <a:ext cx="1718142" cy="1717959"/>
        </a:xfrm>
        <a:prstGeom prst="ellipse">
          <a:avLst/>
        </a:prstGeom>
        <a:solidFill>
          <a:srgbClr val="FF0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a:t>
          </a:r>
          <a:r>
            <a:rPr lang="en-US" sz="1300" b="1" kern="1200" dirty="0" err="1" smtClean="0"/>
            <a:t>Qué</a:t>
          </a:r>
          <a:r>
            <a:rPr lang="en-US" sz="1300" b="1" kern="1200" dirty="0" smtClean="0"/>
            <a:t> </a:t>
          </a:r>
          <a:r>
            <a:rPr lang="en-US" sz="1300" b="1" kern="1200" dirty="0" err="1" smtClean="0"/>
            <a:t>es</a:t>
          </a:r>
          <a:r>
            <a:rPr lang="en-US" sz="1300" b="1" kern="1200" dirty="0" smtClean="0"/>
            <a:t> un </a:t>
          </a:r>
          <a:r>
            <a:rPr lang="en-US" sz="1300" b="1" kern="1200" dirty="0" err="1" smtClean="0"/>
            <a:t>Ingreso</a:t>
          </a:r>
          <a:r>
            <a:rPr lang="en-US" sz="1300" b="1" kern="1200" dirty="0" smtClean="0"/>
            <a:t>/</a:t>
          </a:r>
          <a:r>
            <a:rPr lang="en-US" sz="1300" b="1" kern="1200" dirty="0" err="1" smtClean="0"/>
            <a:t>Gasto</a:t>
          </a:r>
          <a:r>
            <a:rPr lang="en-US" sz="1300" b="1" kern="1200" dirty="0" smtClean="0"/>
            <a:t> (I/G)?</a:t>
          </a:r>
          <a:endParaRPr lang="es-CO" sz="1300" b="1" kern="1200" dirty="0"/>
        </a:p>
      </dsp:txBody>
      <dsp:txXfrm>
        <a:off x="2623556" y="1418650"/>
        <a:ext cx="1226902" cy="1227021"/>
      </dsp:txXfrm>
    </dsp:sp>
    <dsp:sp modelId="{109E9BC4-4923-4E83-A12D-3F6BFFB3A9DF}">
      <dsp:nvSpPr>
        <dsp:cNvPr id="0" name=""/>
        <dsp:cNvSpPr/>
      </dsp:nvSpPr>
      <dsp:spPr>
        <a:xfrm rot="2700000">
          <a:off x="416988" y="1114039"/>
          <a:ext cx="1835921" cy="1835921"/>
        </a:xfrm>
        <a:prstGeom prst="teardrop">
          <a:avLst>
            <a:gd name="adj" fmla="val 1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2B2138-F742-467D-882E-87DA1101C41C}">
      <dsp:nvSpPr>
        <dsp:cNvPr id="0" name=""/>
        <dsp:cNvSpPr/>
      </dsp:nvSpPr>
      <dsp:spPr>
        <a:xfrm>
          <a:off x="475877" y="1173181"/>
          <a:ext cx="1718142" cy="1717959"/>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a:t>
          </a:r>
          <a:r>
            <a:rPr lang="en-US" sz="1300" b="1" kern="1200" dirty="0" err="1" smtClean="0"/>
            <a:t>Qué</a:t>
          </a:r>
          <a:r>
            <a:rPr lang="en-US" sz="1300" b="1" kern="1200" dirty="0" smtClean="0"/>
            <a:t> </a:t>
          </a:r>
          <a:r>
            <a:rPr lang="en-US" sz="1300" b="1" kern="1200" dirty="0" err="1" smtClean="0"/>
            <a:t>es</a:t>
          </a:r>
          <a:r>
            <a:rPr lang="en-US" sz="1300" b="1" kern="1200" dirty="0" smtClean="0"/>
            <a:t> un </a:t>
          </a:r>
          <a:r>
            <a:rPr lang="en-US" sz="1300" b="1" kern="1200" dirty="0" err="1" smtClean="0"/>
            <a:t>Activo</a:t>
          </a:r>
          <a:r>
            <a:rPr lang="en-US" sz="1300" b="1" kern="1200" dirty="0" smtClean="0"/>
            <a:t>/ </a:t>
          </a:r>
          <a:r>
            <a:rPr lang="en-US" sz="1300" b="1" kern="1200" dirty="0" err="1" smtClean="0"/>
            <a:t>Pasivo</a:t>
          </a:r>
          <a:r>
            <a:rPr lang="en-US" sz="1300" b="1" kern="1200" dirty="0" smtClean="0"/>
            <a:t> (A/P)? </a:t>
          </a:r>
        </a:p>
        <a:p>
          <a:pPr lvl="0" algn="ctr" defTabSz="577850">
            <a:lnSpc>
              <a:spcPct val="90000"/>
            </a:lnSpc>
            <a:spcBef>
              <a:spcPct val="0"/>
            </a:spcBef>
            <a:spcAft>
              <a:spcPct val="35000"/>
            </a:spcAft>
          </a:pPr>
          <a:endParaRPr lang="es-CO" sz="1300" b="1" kern="1200" dirty="0"/>
        </a:p>
      </dsp:txBody>
      <dsp:txXfrm>
        <a:off x="721498" y="1418650"/>
        <a:ext cx="1226902" cy="12270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3E6BA-F284-49CE-A971-EFB1AC778311}">
      <dsp:nvSpPr>
        <dsp:cNvPr id="0" name=""/>
        <dsp:cNvSpPr/>
      </dsp:nvSpPr>
      <dsp:spPr>
        <a:xfrm>
          <a:off x="567932" y="0"/>
          <a:ext cx="6436563" cy="492922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729CF9-0C15-4FEC-85F3-9A7E24456178}">
      <dsp:nvSpPr>
        <dsp:cNvPr id="0" name=""/>
        <dsp:cNvSpPr/>
      </dsp:nvSpPr>
      <dsp:spPr>
        <a:xfrm>
          <a:off x="3789" y="1478766"/>
          <a:ext cx="1822854" cy="1971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CO" sz="1600" b="1" kern="1200" dirty="0" smtClean="0">
              <a:solidFill>
                <a:schemeClr val="tx1"/>
              </a:solidFill>
            </a:rPr>
            <a:t>Estructura soportada en principios fundamentales.</a:t>
          </a:r>
          <a:endParaRPr lang="es-CO" sz="1600" b="1" kern="1200" dirty="0">
            <a:solidFill>
              <a:schemeClr val="tx1"/>
            </a:solidFill>
          </a:endParaRPr>
        </a:p>
      </dsp:txBody>
      <dsp:txXfrm>
        <a:off x="92773" y="1567750"/>
        <a:ext cx="1644886" cy="1793720"/>
      </dsp:txXfrm>
    </dsp:sp>
    <dsp:sp modelId="{34930E22-2ED1-4141-AC56-A5C507C0BC0E}">
      <dsp:nvSpPr>
        <dsp:cNvPr id="0" name=""/>
        <dsp:cNvSpPr/>
      </dsp:nvSpPr>
      <dsp:spPr>
        <a:xfrm>
          <a:off x="1917787" y="1478766"/>
          <a:ext cx="1822854" cy="1971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CO" sz="1600" b="1" kern="1200" dirty="0" smtClean="0">
              <a:solidFill>
                <a:schemeClr val="tx1"/>
              </a:solidFill>
            </a:rPr>
            <a:t>No en una colección de convenciones</a:t>
          </a:r>
          <a:endParaRPr lang="es-CO" sz="1600" b="1" kern="1200" dirty="0">
            <a:solidFill>
              <a:schemeClr val="tx1"/>
            </a:solidFill>
          </a:endParaRPr>
        </a:p>
      </dsp:txBody>
      <dsp:txXfrm>
        <a:off x="2006771" y="1567750"/>
        <a:ext cx="1644886" cy="1793720"/>
      </dsp:txXfrm>
    </dsp:sp>
    <dsp:sp modelId="{A8FEB6AF-5BCD-4715-8974-203A1531468C}">
      <dsp:nvSpPr>
        <dsp:cNvPr id="0" name=""/>
        <dsp:cNvSpPr/>
      </dsp:nvSpPr>
      <dsp:spPr>
        <a:xfrm>
          <a:off x="3831785" y="1478766"/>
          <a:ext cx="1822854" cy="1971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CO" sz="1600" b="1" kern="1200" dirty="0" smtClean="0">
              <a:solidFill>
                <a:schemeClr val="tx1"/>
              </a:solidFill>
            </a:rPr>
            <a:t>Conjunto de estándares claro y fundamentado en Principios consistentes.</a:t>
          </a:r>
          <a:endParaRPr lang="es-CO" sz="1600" b="1" kern="1200" dirty="0">
            <a:solidFill>
              <a:schemeClr val="tx1"/>
            </a:solidFill>
          </a:endParaRPr>
        </a:p>
      </dsp:txBody>
      <dsp:txXfrm>
        <a:off x="3920769" y="1567750"/>
        <a:ext cx="1644886" cy="1793720"/>
      </dsp:txXfrm>
    </dsp:sp>
    <dsp:sp modelId="{CE2AC489-7B70-4DEA-9900-9C0EE7EF4B4F}">
      <dsp:nvSpPr>
        <dsp:cNvPr id="0" name=""/>
        <dsp:cNvSpPr/>
      </dsp:nvSpPr>
      <dsp:spPr>
        <a:xfrm>
          <a:off x="5745783" y="1478766"/>
          <a:ext cx="1822854" cy="1971688"/>
        </a:xfrm>
        <a:prstGeom prst="round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CO" sz="1600" b="1" kern="1200" dirty="0" smtClean="0">
              <a:solidFill>
                <a:schemeClr val="tx1"/>
              </a:solidFill>
            </a:rPr>
            <a:t>Estructura comprensiva e internamente consistente</a:t>
          </a:r>
          <a:endParaRPr lang="es-CO" sz="1600" b="1" kern="1200" dirty="0">
            <a:solidFill>
              <a:schemeClr val="tx1"/>
            </a:solidFill>
          </a:endParaRPr>
        </a:p>
      </dsp:txBody>
      <dsp:txXfrm>
        <a:off x="5834767" y="1567750"/>
        <a:ext cx="1644886" cy="179372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3DD82E-51A2-4C76-805D-0206CC7B45A5}">
      <dsp:nvSpPr>
        <dsp:cNvPr id="0" name=""/>
        <dsp:cNvSpPr/>
      </dsp:nvSpPr>
      <dsp:spPr>
        <a:xfrm>
          <a:off x="4218889" y="1111814"/>
          <a:ext cx="1840353" cy="184069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5306FD-B36B-4B99-9C51-441A4FDD97A9}">
      <dsp:nvSpPr>
        <dsp:cNvPr id="0" name=""/>
        <dsp:cNvSpPr/>
      </dsp:nvSpPr>
      <dsp:spPr>
        <a:xfrm>
          <a:off x="4279994" y="1173181"/>
          <a:ext cx="1718142" cy="1717959"/>
        </a:xfrm>
        <a:prstGeom prst="ellipse">
          <a:avLst/>
        </a:prstGeom>
        <a:solidFill>
          <a:srgbClr val="FF0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a:t>
          </a:r>
          <a:r>
            <a:rPr lang="en-US" sz="1300" b="1" kern="1200" dirty="0" err="1" smtClean="0"/>
            <a:t>Qué</a:t>
          </a:r>
          <a:r>
            <a:rPr lang="en-US" sz="1300" b="1" kern="1200" dirty="0" smtClean="0"/>
            <a:t> </a:t>
          </a:r>
          <a:r>
            <a:rPr lang="en-US" sz="1300" b="1" kern="1200" dirty="0" err="1" smtClean="0"/>
            <a:t>es</a:t>
          </a:r>
          <a:r>
            <a:rPr lang="en-US" sz="1300" b="1" kern="1200" dirty="0" smtClean="0"/>
            <a:t> la </a:t>
          </a:r>
          <a:r>
            <a:rPr lang="en-US" sz="1300" b="1" kern="1200" dirty="0" err="1" smtClean="0"/>
            <a:t>unidad</a:t>
          </a:r>
          <a:r>
            <a:rPr lang="en-US" sz="1300" b="1" kern="1200" dirty="0" smtClean="0"/>
            <a:t> de </a:t>
          </a:r>
          <a:r>
            <a:rPr lang="en-US" sz="1300" b="1" kern="1200" dirty="0" err="1" smtClean="0"/>
            <a:t>cuenta</a:t>
          </a:r>
          <a:r>
            <a:rPr lang="en-US" sz="1300" b="1" kern="1200" dirty="0" smtClean="0"/>
            <a:t>? </a:t>
          </a:r>
        </a:p>
      </dsp:txBody>
      <dsp:txXfrm>
        <a:off x="4525614" y="1418650"/>
        <a:ext cx="1226902" cy="1227021"/>
      </dsp:txXfrm>
    </dsp:sp>
    <dsp:sp modelId="{C7819627-88A3-4C98-93F0-86374C925262}">
      <dsp:nvSpPr>
        <dsp:cNvPr id="0" name=""/>
        <dsp:cNvSpPr/>
      </dsp:nvSpPr>
      <dsp:spPr>
        <a:xfrm rot="2700000">
          <a:off x="2319047" y="1114039"/>
          <a:ext cx="1835921" cy="1835921"/>
        </a:xfrm>
        <a:prstGeom prst="teardrop">
          <a:avLst>
            <a:gd name="adj" fmla="val 100000"/>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105301-DBC3-4210-91FF-D260C5D561E7}">
      <dsp:nvSpPr>
        <dsp:cNvPr id="0" name=""/>
        <dsp:cNvSpPr/>
      </dsp:nvSpPr>
      <dsp:spPr>
        <a:xfrm>
          <a:off x="2377936" y="1173181"/>
          <a:ext cx="1718142" cy="1717959"/>
        </a:xfrm>
        <a:prstGeom prst="ellipse">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a:t>
          </a:r>
          <a:r>
            <a:rPr lang="en-US" sz="1300" b="1" kern="1200" dirty="0" err="1" smtClean="0"/>
            <a:t>Qué</a:t>
          </a:r>
          <a:r>
            <a:rPr lang="en-US" sz="1300" b="1" kern="1200" dirty="0" smtClean="0"/>
            <a:t> </a:t>
          </a:r>
          <a:r>
            <a:rPr lang="en-US" sz="1300" b="1" kern="1200" dirty="0" err="1" smtClean="0"/>
            <a:t>es</a:t>
          </a:r>
          <a:r>
            <a:rPr lang="en-US" sz="1300" b="1" kern="1200" dirty="0" smtClean="0"/>
            <a:t> un </a:t>
          </a:r>
          <a:r>
            <a:rPr lang="en-US" sz="1300" b="1" kern="1200" dirty="0" err="1" smtClean="0"/>
            <a:t>Ingreso</a:t>
          </a:r>
          <a:r>
            <a:rPr lang="en-US" sz="1300" b="1" kern="1200" dirty="0" smtClean="0"/>
            <a:t>/</a:t>
          </a:r>
          <a:r>
            <a:rPr lang="en-US" sz="1300" b="1" kern="1200" dirty="0" err="1" smtClean="0"/>
            <a:t>Gasto</a:t>
          </a:r>
          <a:r>
            <a:rPr lang="en-US" sz="1300" b="1" kern="1200" dirty="0" smtClean="0"/>
            <a:t> (I/G)?</a:t>
          </a:r>
          <a:endParaRPr lang="es-CO" sz="1300" b="1" kern="1200" dirty="0"/>
        </a:p>
      </dsp:txBody>
      <dsp:txXfrm>
        <a:off x="2623556" y="1418650"/>
        <a:ext cx="1226902" cy="1227021"/>
      </dsp:txXfrm>
    </dsp:sp>
    <dsp:sp modelId="{109E9BC4-4923-4E83-A12D-3F6BFFB3A9DF}">
      <dsp:nvSpPr>
        <dsp:cNvPr id="0" name=""/>
        <dsp:cNvSpPr/>
      </dsp:nvSpPr>
      <dsp:spPr>
        <a:xfrm rot="2700000">
          <a:off x="416988" y="1114039"/>
          <a:ext cx="1835921" cy="1835921"/>
        </a:xfrm>
        <a:prstGeom prst="teardrop">
          <a:avLst>
            <a:gd name="adj" fmla="val 1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2B2138-F742-467D-882E-87DA1101C41C}">
      <dsp:nvSpPr>
        <dsp:cNvPr id="0" name=""/>
        <dsp:cNvSpPr/>
      </dsp:nvSpPr>
      <dsp:spPr>
        <a:xfrm>
          <a:off x="475877" y="1173181"/>
          <a:ext cx="1718142" cy="1717959"/>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a:t>
          </a:r>
          <a:r>
            <a:rPr lang="en-US" sz="1300" b="1" kern="1200" dirty="0" err="1" smtClean="0"/>
            <a:t>Qué</a:t>
          </a:r>
          <a:r>
            <a:rPr lang="en-US" sz="1300" b="1" kern="1200" dirty="0" smtClean="0"/>
            <a:t> </a:t>
          </a:r>
          <a:r>
            <a:rPr lang="en-US" sz="1300" b="1" kern="1200" dirty="0" err="1" smtClean="0"/>
            <a:t>es</a:t>
          </a:r>
          <a:r>
            <a:rPr lang="en-US" sz="1300" b="1" kern="1200" dirty="0" smtClean="0"/>
            <a:t> un </a:t>
          </a:r>
          <a:r>
            <a:rPr lang="en-US" sz="1300" b="1" kern="1200" dirty="0" err="1" smtClean="0"/>
            <a:t>Activo</a:t>
          </a:r>
          <a:r>
            <a:rPr lang="en-US" sz="1300" b="1" kern="1200" dirty="0" smtClean="0"/>
            <a:t>/ </a:t>
          </a:r>
          <a:r>
            <a:rPr lang="en-US" sz="1300" b="1" kern="1200" dirty="0" err="1" smtClean="0"/>
            <a:t>Pasivo</a:t>
          </a:r>
          <a:r>
            <a:rPr lang="en-US" sz="1300" b="1" kern="1200" dirty="0" smtClean="0"/>
            <a:t> (A/P)? </a:t>
          </a:r>
        </a:p>
        <a:p>
          <a:pPr lvl="0" algn="ctr" defTabSz="577850">
            <a:lnSpc>
              <a:spcPct val="90000"/>
            </a:lnSpc>
            <a:spcBef>
              <a:spcPct val="0"/>
            </a:spcBef>
            <a:spcAft>
              <a:spcPct val="35000"/>
            </a:spcAft>
          </a:pPr>
          <a:endParaRPr lang="es-CO" sz="1300" b="1" kern="1200" dirty="0"/>
        </a:p>
      </dsp:txBody>
      <dsp:txXfrm>
        <a:off x="721498" y="1418650"/>
        <a:ext cx="1226902" cy="1227021"/>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13433-C638-430A-8B5B-D951152A7F74}">
      <dsp:nvSpPr>
        <dsp:cNvPr id="0" name=""/>
        <dsp:cNvSpPr/>
      </dsp:nvSpPr>
      <dsp:spPr>
        <a:xfrm rot="5400000">
          <a:off x="4713034" y="-1529550"/>
          <a:ext cx="1766186" cy="5266944"/>
        </a:xfrm>
        <a:prstGeom prst="round2SameRect">
          <a:avLst/>
        </a:prstGeom>
        <a:solidFill>
          <a:srgbClr val="FFC000"/>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err="1" smtClean="0"/>
            <a:t>Recurso</a:t>
          </a:r>
          <a:r>
            <a:rPr lang="en-US" sz="2600" kern="1200" dirty="0" smtClean="0"/>
            <a:t> </a:t>
          </a:r>
          <a:r>
            <a:rPr lang="en-US" sz="2600" kern="1200" dirty="0" err="1" smtClean="0"/>
            <a:t>económico</a:t>
          </a:r>
          <a:r>
            <a:rPr lang="en-US" sz="2600" kern="1200" smtClean="0"/>
            <a:t>.</a:t>
          </a:r>
          <a:endParaRPr lang="en-US" sz="2600" kern="1200" dirty="0"/>
        </a:p>
        <a:p>
          <a:pPr marL="228600" lvl="1" indent="-228600" algn="l" defTabSz="1155700">
            <a:lnSpc>
              <a:spcPct val="90000"/>
            </a:lnSpc>
            <a:spcBef>
              <a:spcPct val="0"/>
            </a:spcBef>
            <a:spcAft>
              <a:spcPct val="15000"/>
            </a:spcAft>
            <a:buChar char="••"/>
          </a:pPr>
          <a:r>
            <a:rPr lang="en-US" sz="2600" kern="1200" dirty="0" smtClean="0"/>
            <a:t>Control.</a:t>
          </a:r>
          <a:endParaRPr lang="en-US" sz="2600" kern="1200" dirty="0"/>
        </a:p>
      </dsp:txBody>
      <dsp:txXfrm rot="-5400000">
        <a:off x="2962655" y="307047"/>
        <a:ext cx="5180726" cy="1593750"/>
      </dsp:txXfrm>
    </dsp:sp>
    <dsp:sp modelId="{A987BCAD-7412-495B-BF6C-F7D52B195F11}">
      <dsp:nvSpPr>
        <dsp:cNvPr id="0" name=""/>
        <dsp:cNvSpPr/>
      </dsp:nvSpPr>
      <dsp:spPr>
        <a:xfrm>
          <a:off x="0" y="55"/>
          <a:ext cx="2962656" cy="2207732"/>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n-US" sz="3300" kern="1200" dirty="0" err="1" smtClean="0">
              <a:solidFill>
                <a:srgbClr val="FF0000"/>
              </a:solidFill>
            </a:rPr>
            <a:t>Soporte</a:t>
          </a:r>
          <a:r>
            <a:rPr lang="en-US" sz="3300" kern="1200" dirty="0" smtClean="0">
              <a:solidFill>
                <a:srgbClr val="FF0000"/>
              </a:solidFill>
            </a:rPr>
            <a:t> </a:t>
          </a:r>
          <a:r>
            <a:rPr lang="en-US" sz="3300" kern="1200" dirty="0" err="1" smtClean="0">
              <a:solidFill>
                <a:srgbClr val="FF0000"/>
              </a:solidFill>
            </a:rPr>
            <a:t>para</a:t>
          </a:r>
          <a:r>
            <a:rPr lang="en-US" sz="3300" kern="1200" dirty="0" smtClean="0">
              <a:solidFill>
                <a:srgbClr val="FF0000"/>
              </a:solidFill>
            </a:rPr>
            <a:t> la </a:t>
          </a:r>
          <a:r>
            <a:rPr lang="en-US" sz="3300" kern="1200" dirty="0" err="1" smtClean="0">
              <a:solidFill>
                <a:srgbClr val="FF0000"/>
              </a:solidFill>
            </a:rPr>
            <a:t>definición</a:t>
          </a:r>
          <a:r>
            <a:rPr lang="en-US" sz="3300" kern="1200" dirty="0" smtClean="0">
              <a:solidFill>
                <a:srgbClr val="FF0000"/>
              </a:solidFill>
            </a:rPr>
            <a:t> de </a:t>
          </a:r>
          <a:r>
            <a:rPr lang="en-US" sz="3300" kern="1200" dirty="0" err="1" smtClean="0">
              <a:solidFill>
                <a:srgbClr val="FF0000"/>
              </a:solidFill>
            </a:rPr>
            <a:t>activo</a:t>
          </a:r>
          <a:r>
            <a:rPr lang="en-US" sz="3300" kern="1200" dirty="0" smtClean="0">
              <a:solidFill>
                <a:srgbClr val="FF0000"/>
              </a:solidFill>
            </a:rPr>
            <a:t> </a:t>
          </a:r>
          <a:r>
            <a:rPr lang="en-US" sz="3300" kern="1200" dirty="0" err="1" smtClean="0">
              <a:solidFill>
                <a:srgbClr val="FF0000"/>
              </a:solidFill>
            </a:rPr>
            <a:t>Guía</a:t>
          </a:r>
          <a:r>
            <a:rPr lang="en-US" sz="3300" kern="1200" dirty="0" smtClean="0">
              <a:solidFill>
                <a:srgbClr val="FF0000"/>
              </a:solidFill>
            </a:rPr>
            <a:t> en:</a:t>
          </a:r>
          <a:endParaRPr lang="en-US" sz="3300" kern="1200" dirty="0">
            <a:solidFill>
              <a:srgbClr val="FF0000"/>
            </a:solidFill>
          </a:endParaRPr>
        </a:p>
      </dsp:txBody>
      <dsp:txXfrm>
        <a:off x="107773" y="107828"/>
        <a:ext cx="2747110" cy="1992186"/>
      </dsp:txXfrm>
    </dsp:sp>
    <dsp:sp modelId="{331911D5-7490-46D9-988D-C4ECF4C7158B}">
      <dsp:nvSpPr>
        <dsp:cNvPr id="0" name=""/>
        <dsp:cNvSpPr/>
      </dsp:nvSpPr>
      <dsp:spPr>
        <a:xfrm rot="5400000">
          <a:off x="4713034" y="788569"/>
          <a:ext cx="1766186"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err="1" smtClean="0"/>
            <a:t>Transferencia</a:t>
          </a:r>
          <a:r>
            <a:rPr lang="en-US" sz="2600" kern="1200" dirty="0" smtClean="0"/>
            <a:t> de un </a:t>
          </a:r>
          <a:r>
            <a:rPr lang="en-US" sz="2600" kern="1200" dirty="0" err="1" smtClean="0"/>
            <a:t>recurso</a:t>
          </a:r>
          <a:r>
            <a:rPr lang="en-US" sz="2600" kern="1200" dirty="0" smtClean="0"/>
            <a:t> </a:t>
          </a:r>
          <a:r>
            <a:rPr lang="en-US" sz="2600" kern="1200" dirty="0" err="1" smtClean="0"/>
            <a:t>económico</a:t>
          </a:r>
          <a:r>
            <a:rPr lang="en-US" sz="2600" kern="1200" dirty="0" smtClean="0"/>
            <a:t>.</a:t>
          </a:r>
          <a:endParaRPr lang="en-US" sz="2600" kern="1200" dirty="0"/>
        </a:p>
        <a:p>
          <a:pPr marL="228600" lvl="1" indent="-228600" algn="l" defTabSz="1155700">
            <a:lnSpc>
              <a:spcPct val="90000"/>
            </a:lnSpc>
            <a:spcBef>
              <a:spcPct val="0"/>
            </a:spcBef>
            <a:spcAft>
              <a:spcPct val="15000"/>
            </a:spcAft>
            <a:buChar char="••"/>
          </a:pPr>
          <a:r>
            <a:rPr lang="en-US" sz="2600" kern="1200" dirty="0" err="1" smtClean="0"/>
            <a:t>Obligaciones</a:t>
          </a:r>
          <a:r>
            <a:rPr lang="en-US" sz="2600" kern="1200" dirty="0" smtClean="0"/>
            <a:t> </a:t>
          </a:r>
          <a:r>
            <a:rPr lang="en-US" sz="2600" kern="1200" dirty="0" err="1" smtClean="0"/>
            <a:t>implicitas</a:t>
          </a:r>
          <a:r>
            <a:rPr lang="en-US" sz="2600" kern="1200" dirty="0" smtClean="0"/>
            <a:t>.</a:t>
          </a:r>
          <a:endParaRPr lang="en-US" sz="2600" kern="1200" dirty="0"/>
        </a:p>
        <a:p>
          <a:pPr marL="228600" lvl="1" indent="-228600" algn="l" defTabSz="1155700">
            <a:lnSpc>
              <a:spcPct val="90000"/>
            </a:lnSpc>
            <a:spcBef>
              <a:spcPct val="0"/>
            </a:spcBef>
            <a:spcAft>
              <a:spcPct val="15000"/>
            </a:spcAft>
            <a:buChar char="••"/>
          </a:pPr>
          <a:r>
            <a:rPr lang="en-US" sz="2600" kern="1200" dirty="0" err="1" smtClean="0"/>
            <a:t>Obligaciones</a:t>
          </a:r>
          <a:r>
            <a:rPr lang="en-US" sz="2600" kern="1200" dirty="0" smtClean="0"/>
            <a:t> / </a:t>
          </a:r>
          <a:r>
            <a:rPr lang="en-US" sz="2600" kern="1200" dirty="0" err="1" smtClean="0"/>
            <a:t>eventos</a:t>
          </a:r>
          <a:r>
            <a:rPr lang="en-US" sz="2600" kern="1200" dirty="0" smtClean="0"/>
            <a:t> </a:t>
          </a:r>
          <a:r>
            <a:rPr lang="en-US" sz="2600" kern="1200" dirty="0" err="1" smtClean="0"/>
            <a:t>futuros</a:t>
          </a:r>
          <a:r>
            <a:rPr lang="en-US" sz="2600" kern="1200" dirty="0" smtClean="0"/>
            <a:t>.</a:t>
          </a:r>
          <a:endParaRPr lang="en-US" sz="2600" kern="1200" dirty="0"/>
        </a:p>
      </dsp:txBody>
      <dsp:txXfrm rot="-5400000">
        <a:off x="2962655" y="2625166"/>
        <a:ext cx="5180726" cy="1593750"/>
      </dsp:txXfrm>
    </dsp:sp>
    <dsp:sp modelId="{FFEBCC2F-EF6A-4A20-8B89-7CEDC67EB22E}">
      <dsp:nvSpPr>
        <dsp:cNvPr id="0" name=""/>
        <dsp:cNvSpPr/>
      </dsp:nvSpPr>
      <dsp:spPr>
        <a:xfrm>
          <a:off x="0" y="2318174"/>
          <a:ext cx="2962656" cy="2207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n-US" sz="3300" kern="1200" dirty="0" err="1" smtClean="0">
              <a:solidFill>
                <a:srgbClr val="FF0000"/>
              </a:solidFill>
            </a:rPr>
            <a:t>Soporte</a:t>
          </a:r>
          <a:r>
            <a:rPr lang="en-US" sz="3300" kern="1200" dirty="0" smtClean="0">
              <a:solidFill>
                <a:srgbClr val="FF0000"/>
              </a:solidFill>
            </a:rPr>
            <a:t> </a:t>
          </a:r>
          <a:r>
            <a:rPr lang="en-US" sz="3300" kern="1200" dirty="0" err="1" smtClean="0">
              <a:solidFill>
                <a:srgbClr val="FF0000"/>
              </a:solidFill>
            </a:rPr>
            <a:t>para</a:t>
          </a:r>
          <a:r>
            <a:rPr lang="en-US" sz="3300" kern="1200" dirty="0" smtClean="0">
              <a:solidFill>
                <a:srgbClr val="FF0000"/>
              </a:solidFill>
            </a:rPr>
            <a:t> la </a:t>
          </a:r>
          <a:r>
            <a:rPr lang="en-US" sz="3300" kern="1200" dirty="0" err="1" smtClean="0">
              <a:solidFill>
                <a:srgbClr val="FF0000"/>
              </a:solidFill>
            </a:rPr>
            <a:t>definición</a:t>
          </a:r>
          <a:r>
            <a:rPr lang="en-US" sz="3300" kern="1200" dirty="0" smtClean="0">
              <a:solidFill>
                <a:srgbClr val="FF0000"/>
              </a:solidFill>
            </a:rPr>
            <a:t> de </a:t>
          </a:r>
          <a:r>
            <a:rPr lang="en-US" sz="3300" kern="1200" dirty="0" err="1" smtClean="0">
              <a:solidFill>
                <a:srgbClr val="FF0000"/>
              </a:solidFill>
            </a:rPr>
            <a:t>Pasivo</a:t>
          </a:r>
          <a:r>
            <a:rPr lang="en-US" sz="3300" kern="1200" dirty="0" smtClean="0">
              <a:solidFill>
                <a:srgbClr val="FF0000"/>
              </a:solidFill>
            </a:rPr>
            <a:t> </a:t>
          </a:r>
          <a:r>
            <a:rPr lang="en-US" sz="3300" kern="1200" dirty="0" err="1" smtClean="0">
              <a:solidFill>
                <a:srgbClr val="FF0000"/>
              </a:solidFill>
            </a:rPr>
            <a:t>Guía</a:t>
          </a:r>
          <a:r>
            <a:rPr lang="en-US" sz="3300" kern="1200" dirty="0" smtClean="0">
              <a:solidFill>
                <a:srgbClr val="FF0000"/>
              </a:solidFill>
            </a:rPr>
            <a:t> en:</a:t>
          </a:r>
          <a:endParaRPr lang="en-US" sz="3300" kern="1200" dirty="0"/>
        </a:p>
      </dsp:txBody>
      <dsp:txXfrm>
        <a:off x="107773" y="2425947"/>
        <a:ext cx="2747110" cy="199218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13433-C638-430A-8B5B-D951152A7F74}">
      <dsp:nvSpPr>
        <dsp:cNvPr id="0" name=""/>
        <dsp:cNvSpPr/>
      </dsp:nvSpPr>
      <dsp:spPr>
        <a:xfrm rot="5400000">
          <a:off x="4713034" y="-1529550"/>
          <a:ext cx="1766186"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err="1" smtClean="0"/>
            <a:t>Recurso</a:t>
          </a:r>
          <a:r>
            <a:rPr lang="en-US" sz="2600" kern="1200" dirty="0" smtClean="0"/>
            <a:t> </a:t>
          </a:r>
          <a:r>
            <a:rPr lang="en-US" sz="2600" kern="1200" dirty="0" err="1" smtClean="0"/>
            <a:t>económico</a:t>
          </a:r>
          <a:r>
            <a:rPr lang="en-US" sz="2600" kern="1200" smtClean="0"/>
            <a:t>.</a:t>
          </a:r>
          <a:endParaRPr lang="en-US" sz="2600" kern="1200" dirty="0"/>
        </a:p>
        <a:p>
          <a:pPr marL="228600" lvl="1" indent="-228600" algn="l" defTabSz="1155700">
            <a:lnSpc>
              <a:spcPct val="90000"/>
            </a:lnSpc>
            <a:spcBef>
              <a:spcPct val="0"/>
            </a:spcBef>
            <a:spcAft>
              <a:spcPct val="15000"/>
            </a:spcAft>
            <a:buChar char="••"/>
          </a:pPr>
          <a:r>
            <a:rPr lang="en-US" sz="2600" kern="1200" dirty="0" smtClean="0"/>
            <a:t>Control.</a:t>
          </a:r>
          <a:endParaRPr lang="en-US" sz="2600" kern="1200" dirty="0"/>
        </a:p>
      </dsp:txBody>
      <dsp:txXfrm rot="-5400000">
        <a:off x="2962655" y="307047"/>
        <a:ext cx="5180726" cy="1593750"/>
      </dsp:txXfrm>
    </dsp:sp>
    <dsp:sp modelId="{A987BCAD-7412-495B-BF6C-F7D52B195F11}">
      <dsp:nvSpPr>
        <dsp:cNvPr id="0" name=""/>
        <dsp:cNvSpPr/>
      </dsp:nvSpPr>
      <dsp:spPr>
        <a:xfrm>
          <a:off x="0" y="55"/>
          <a:ext cx="2962656" cy="2207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n-US" sz="3300" kern="1200" dirty="0" err="1" smtClean="0">
              <a:solidFill>
                <a:srgbClr val="FF0000"/>
              </a:solidFill>
            </a:rPr>
            <a:t>Soporte</a:t>
          </a:r>
          <a:r>
            <a:rPr lang="en-US" sz="3300" kern="1200" dirty="0" smtClean="0">
              <a:solidFill>
                <a:srgbClr val="FF0000"/>
              </a:solidFill>
            </a:rPr>
            <a:t> </a:t>
          </a:r>
          <a:r>
            <a:rPr lang="en-US" sz="3300" kern="1200" dirty="0" err="1" smtClean="0">
              <a:solidFill>
                <a:srgbClr val="FF0000"/>
              </a:solidFill>
            </a:rPr>
            <a:t>para</a:t>
          </a:r>
          <a:r>
            <a:rPr lang="en-US" sz="3300" kern="1200" dirty="0" smtClean="0">
              <a:solidFill>
                <a:srgbClr val="FF0000"/>
              </a:solidFill>
            </a:rPr>
            <a:t> la </a:t>
          </a:r>
          <a:r>
            <a:rPr lang="en-US" sz="3300" kern="1200" dirty="0" err="1" smtClean="0">
              <a:solidFill>
                <a:srgbClr val="FF0000"/>
              </a:solidFill>
            </a:rPr>
            <a:t>definición</a:t>
          </a:r>
          <a:r>
            <a:rPr lang="en-US" sz="3300" kern="1200" dirty="0" smtClean="0">
              <a:solidFill>
                <a:srgbClr val="FF0000"/>
              </a:solidFill>
            </a:rPr>
            <a:t> de </a:t>
          </a:r>
          <a:r>
            <a:rPr lang="en-US" sz="3300" kern="1200" dirty="0" err="1" smtClean="0">
              <a:solidFill>
                <a:srgbClr val="FF0000"/>
              </a:solidFill>
            </a:rPr>
            <a:t>activo</a:t>
          </a:r>
          <a:r>
            <a:rPr lang="en-US" sz="3300" kern="1200" dirty="0" smtClean="0">
              <a:solidFill>
                <a:srgbClr val="FF0000"/>
              </a:solidFill>
            </a:rPr>
            <a:t> </a:t>
          </a:r>
          <a:r>
            <a:rPr lang="en-US" sz="3300" kern="1200" dirty="0" err="1" smtClean="0">
              <a:solidFill>
                <a:srgbClr val="FF0000"/>
              </a:solidFill>
            </a:rPr>
            <a:t>Guía</a:t>
          </a:r>
          <a:r>
            <a:rPr lang="en-US" sz="3300" kern="1200" dirty="0" smtClean="0">
              <a:solidFill>
                <a:srgbClr val="FF0000"/>
              </a:solidFill>
            </a:rPr>
            <a:t> en:</a:t>
          </a:r>
          <a:endParaRPr lang="en-US" sz="3300" kern="1200" dirty="0">
            <a:solidFill>
              <a:srgbClr val="FF0000"/>
            </a:solidFill>
          </a:endParaRPr>
        </a:p>
      </dsp:txBody>
      <dsp:txXfrm>
        <a:off x="107773" y="107828"/>
        <a:ext cx="2747110" cy="1992186"/>
      </dsp:txXfrm>
    </dsp:sp>
    <dsp:sp modelId="{331911D5-7490-46D9-988D-C4ECF4C7158B}">
      <dsp:nvSpPr>
        <dsp:cNvPr id="0" name=""/>
        <dsp:cNvSpPr/>
      </dsp:nvSpPr>
      <dsp:spPr>
        <a:xfrm rot="5400000">
          <a:off x="4713034" y="788569"/>
          <a:ext cx="1766186" cy="5266944"/>
        </a:xfrm>
        <a:prstGeom prst="round2SameRect">
          <a:avLst/>
        </a:prstGeom>
        <a:solidFill>
          <a:srgbClr val="FFC000"/>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err="1" smtClean="0"/>
            <a:t>Transferencia</a:t>
          </a:r>
          <a:r>
            <a:rPr lang="en-US" sz="2600" kern="1200" dirty="0" smtClean="0"/>
            <a:t> de un </a:t>
          </a:r>
          <a:r>
            <a:rPr lang="en-US" sz="2600" kern="1200" dirty="0" err="1" smtClean="0"/>
            <a:t>recurso</a:t>
          </a:r>
          <a:r>
            <a:rPr lang="en-US" sz="2600" kern="1200" dirty="0" smtClean="0"/>
            <a:t> </a:t>
          </a:r>
          <a:r>
            <a:rPr lang="en-US" sz="2600" kern="1200" dirty="0" err="1" smtClean="0"/>
            <a:t>económico</a:t>
          </a:r>
          <a:r>
            <a:rPr lang="en-US" sz="2600" kern="1200" dirty="0" smtClean="0"/>
            <a:t>.</a:t>
          </a:r>
          <a:endParaRPr lang="en-US" sz="2600" kern="1200" dirty="0"/>
        </a:p>
        <a:p>
          <a:pPr marL="228600" lvl="1" indent="-228600" algn="l" defTabSz="1155700">
            <a:lnSpc>
              <a:spcPct val="90000"/>
            </a:lnSpc>
            <a:spcBef>
              <a:spcPct val="0"/>
            </a:spcBef>
            <a:spcAft>
              <a:spcPct val="15000"/>
            </a:spcAft>
            <a:buChar char="••"/>
          </a:pPr>
          <a:r>
            <a:rPr lang="en-US" sz="2600" kern="1200" dirty="0" err="1" smtClean="0"/>
            <a:t>Obligaciones</a:t>
          </a:r>
          <a:r>
            <a:rPr lang="en-US" sz="2600" kern="1200" dirty="0" smtClean="0"/>
            <a:t> </a:t>
          </a:r>
          <a:r>
            <a:rPr lang="en-US" sz="2600" kern="1200" dirty="0" err="1" smtClean="0"/>
            <a:t>implicitas</a:t>
          </a:r>
          <a:r>
            <a:rPr lang="en-US" sz="2600" kern="1200" dirty="0" smtClean="0"/>
            <a:t>.</a:t>
          </a:r>
          <a:endParaRPr lang="en-US" sz="2600" kern="1200" dirty="0"/>
        </a:p>
        <a:p>
          <a:pPr marL="228600" lvl="1" indent="-228600" algn="l" defTabSz="1155700">
            <a:lnSpc>
              <a:spcPct val="90000"/>
            </a:lnSpc>
            <a:spcBef>
              <a:spcPct val="0"/>
            </a:spcBef>
            <a:spcAft>
              <a:spcPct val="15000"/>
            </a:spcAft>
            <a:buChar char="••"/>
          </a:pPr>
          <a:r>
            <a:rPr lang="en-US" sz="2600" kern="1200" dirty="0" err="1" smtClean="0"/>
            <a:t>Obligaciones</a:t>
          </a:r>
          <a:r>
            <a:rPr lang="en-US" sz="2600" kern="1200" dirty="0" smtClean="0"/>
            <a:t> / </a:t>
          </a:r>
          <a:r>
            <a:rPr lang="en-US" sz="2600" kern="1200" dirty="0" err="1" smtClean="0"/>
            <a:t>eventos</a:t>
          </a:r>
          <a:r>
            <a:rPr lang="en-US" sz="2600" kern="1200" dirty="0" smtClean="0"/>
            <a:t> </a:t>
          </a:r>
          <a:r>
            <a:rPr lang="en-US" sz="2600" kern="1200" dirty="0" err="1" smtClean="0"/>
            <a:t>futuros</a:t>
          </a:r>
          <a:r>
            <a:rPr lang="en-US" sz="2600" kern="1200" dirty="0" smtClean="0"/>
            <a:t>.</a:t>
          </a:r>
          <a:endParaRPr lang="en-US" sz="2600" kern="1200" dirty="0"/>
        </a:p>
      </dsp:txBody>
      <dsp:txXfrm rot="-5400000">
        <a:off x="2962655" y="2625166"/>
        <a:ext cx="5180726" cy="1593750"/>
      </dsp:txXfrm>
    </dsp:sp>
    <dsp:sp modelId="{FFEBCC2F-EF6A-4A20-8B89-7CEDC67EB22E}">
      <dsp:nvSpPr>
        <dsp:cNvPr id="0" name=""/>
        <dsp:cNvSpPr/>
      </dsp:nvSpPr>
      <dsp:spPr>
        <a:xfrm>
          <a:off x="0" y="2318174"/>
          <a:ext cx="2962656" cy="2207732"/>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n-US" sz="3300" kern="1200" dirty="0" err="1" smtClean="0">
              <a:solidFill>
                <a:srgbClr val="FF0000"/>
              </a:solidFill>
            </a:rPr>
            <a:t>Soporte</a:t>
          </a:r>
          <a:r>
            <a:rPr lang="en-US" sz="3300" kern="1200" dirty="0" smtClean="0">
              <a:solidFill>
                <a:srgbClr val="FF0000"/>
              </a:solidFill>
            </a:rPr>
            <a:t> </a:t>
          </a:r>
          <a:r>
            <a:rPr lang="en-US" sz="3300" kern="1200" dirty="0" err="1" smtClean="0">
              <a:solidFill>
                <a:srgbClr val="FF0000"/>
              </a:solidFill>
            </a:rPr>
            <a:t>para</a:t>
          </a:r>
          <a:r>
            <a:rPr lang="en-US" sz="3300" kern="1200" dirty="0" smtClean="0">
              <a:solidFill>
                <a:srgbClr val="FF0000"/>
              </a:solidFill>
            </a:rPr>
            <a:t> la </a:t>
          </a:r>
          <a:r>
            <a:rPr lang="en-US" sz="3300" kern="1200" dirty="0" err="1" smtClean="0">
              <a:solidFill>
                <a:srgbClr val="FF0000"/>
              </a:solidFill>
            </a:rPr>
            <a:t>definición</a:t>
          </a:r>
          <a:r>
            <a:rPr lang="en-US" sz="3300" kern="1200" dirty="0" smtClean="0">
              <a:solidFill>
                <a:srgbClr val="FF0000"/>
              </a:solidFill>
            </a:rPr>
            <a:t> de </a:t>
          </a:r>
          <a:r>
            <a:rPr lang="en-US" sz="3300" kern="1200" dirty="0" err="1" smtClean="0">
              <a:solidFill>
                <a:srgbClr val="FF0000"/>
              </a:solidFill>
            </a:rPr>
            <a:t>Pasivo</a:t>
          </a:r>
          <a:r>
            <a:rPr lang="en-US" sz="3300" kern="1200" dirty="0" smtClean="0">
              <a:solidFill>
                <a:srgbClr val="FF0000"/>
              </a:solidFill>
            </a:rPr>
            <a:t> </a:t>
          </a:r>
          <a:r>
            <a:rPr lang="en-US" sz="3300" kern="1200" dirty="0" err="1" smtClean="0">
              <a:solidFill>
                <a:srgbClr val="FF0000"/>
              </a:solidFill>
            </a:rPr>
            <a:t>Guía</a:t>
          </a:r>
          <a:r>
            <a:rPr lang="en-US" sz="3300" kern="1200" dirty="0" smtClean="0">
              <a:solidFill>
                <a:srgbClr val="FF0000"/>
              </a:solidFill>
            </a:rPr>
            <a:t> en:</a:t>
          </a:r>
          <a:endParaRPr lang="en-US" sz="3300" kern="1200" dirty="0"/>
        </a:p>
      </dsp:txBody>
      <dsp:txXfrm>
        <a:off x="107773" y="2425947"/>
        <a:ext cx="2747110" cy="19921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3E6BA-F284-49CE-A971-EFB1AC778311}">
      <dsp:nvSpPr>
        <dsp:cNvPr id="0" name=""/>
        <dsp:cNvSpPr/>
      </dsp:nvSpPr>
      <dsp:spPr>
        <a:xfrm>
          <a:off x="567932" y="0"/>
          <a:ext cx="6436563" cy="492922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729CF9-0C15-4FEC-85F3-9A7E24456178}">
      <dsp:nvSpPr>
        <dsp:cNvPr id="0" name=""/>
        <dsp:cNvSpPr/>
      </dsp:nvSpPr>
      <dsp:spPr>
        <a:xfrm>
          <a:off x="8134" y="1478766"/>
          <a:ext cx="2437375" cy="1971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s-CO" sz="2100" kern="1200" dirty="0" smtClean="0">
              <a:solidFill>
                <a:schemeClr val="tx1"/>
              </a:solidFill>
            </a:rPr>
            <a:t>Lograr convergencia de los cuerpos regulativos.</a:t>
          </a:r>
          <a:endParaRPr lang="es-CO" sz="2100" kern="1200" dirty="0">
            <a:solidFill>
              <a:schemeClr val="tx1"/>
            </a:solidFill>
          </a:endParaRPr>
        </a:p>
      </dsp:txBody>
      <dsp:txXfrm>
        <a:off x="104384" y="1575016"/>
        <a:ext cx="2244875" cy="1779188"/>
      </dsp:txXfrm>
    </dsp:sp>
    <dsp:sp modelId="{A8FEB6AF-5BCD-4715-8974-203A1531468C}">
      <dsp:nvSpPr>
        <dsp:cNvPr id="0" name=""/>
        <dsp:cNvSpPr/>
      </dsp:nvSpPr>
      <dsp:spPr>
        <a:xfrm>
          <a:off x="2567526" y="1478766"/>
          <a:ext cx="2437375" cy="1971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s-CO" sz="2100" kern="1200" dirty="0" smtClean="0">
              <a:solidFill>
                <a:schemeClr val="tx1"/>
              </a:solidFill>
            </a:rPr>
            <a:t>Estructuras conceptuales diferentes harían mas difícil el proceso.</a:t>
          </a:r>
          <a:endParaRPr lang="es-CO" sz="2100" kern="1200" dirty="0">
            <a:solidFill>
              <a:schemeClr val="tx1"/>
            </a:solidFill>
          </a:endParaRPr>
        </a:p>
      </dsp:txBody>
      <dsp:txXfrm>
        <a:off x="2663776" y="1575016"/>
        <a:ext cx="2244875" cy="1779188"/>
      </dsp:txXfrm>
    </dsp:sp>
    <dsp:sp modelId="{CE2AC489-7B70-4DEA-9900-9C0EE7EF4B4F}">
      <dsp:nvSpPr>
        <dsp:cNvPr id="0" name=""/>
        <dsp:cNvSpPr/>
      </dsp:nvSpPr>
      <dsp:spPr>
        <a:xfrm>
          <a:off x="5126918" y="1478766"/>
          <a:ext cx="2437375" cy="1971688"/>
        </a:xfrm>
        <a:prstGeom prst="roundRect">
          <a:avLst/>
        </a:prstGeom>
        <a:solidFill>
          <a:srgbClr val="FFC000"/>
        </a:solidFill>
        <a:ln w="25400"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s-CO" sz="2100" kern="1200" dirty="0" smtClean="0">
              <a:solidFill>
                <a:schemeClr val="tx1"/>
              </a:solidFill>
            </a:rPr>
            <a:t>Estructura conceptual comprensiva e internamente consistente</a:t>
          </a:r>
          <a:endParaRPr lang="es-CO" sz="2100" kern="1200" dirty="0">
            <a:solidFill>
              <a:schemeClr val="tx1"/>
            </a:solidFill>
          </a:endParaRPr>
        </a:p>
      </dsp:txBody>
      <dsp:txXfrm>
        <a:off x="5223168" y="1575016"/>
        <a:ext cx="2244875" cy="17791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3E6BA-F284-49CE-A971-EFB1AC778311}">
      <dsp:nvSpPr>
        <dsp:cNvPr id="0" name=""/>
        <dsp:cNvSpPr/>
      </dsp:nvSpPr>
      <dsp:spPr>
        <a:xfrm>
          <a:off x="567932" y="0"/>
          <a:ext cx="6436563" cy="492922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729CF9-0C15-4FEC-85F3-9A7E24456178}">
      <dsp:nvSpPr>
        <dsp:cNvPr id="0" name=""/>
        <dsp:cNvSpPr/>
      </dsp:nvSpPr>
      <dsp:spPr>
        <a:xfrm>
          <a:off x="3327" y="1478766"/>
          <a:ext cx="1454956" cy="1971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solidFill>
                <a:schemeClr val="tx1"/>
              </a:solidFill>
            </a:rPr>
            <a:t>Fundamentación suficiente para un cuerpo regulativo basado en principios.</a:t>
          </a:r>
          <a:endParaRPr lang="es-CO" sz="1200" b="1" kern="1200" dirty="0">
            <a:solidFill>
              <a:schemeClr val="tx1"/>
            </a:solidFill>
          </a:endParaRPr>
        </a:p>
      </dsp:txBody>
      <dsp:txXfrm>
        <a:off x="74352" y="1549791"/>
        <a:ext cx="1312906" cy="1829638"/>
      </dsp:txXfrm>
    </dsp:sp>
    <dsp:sp modelId="{34930E22-2ED1-4141-AC56-A5C507C0BC0E}">
      <dsp:nvSpPr>
        <dsp:cNvPr id="0" name=""/>
        <dsp:cNvSpPr/>
      </dsp:nvSpPr>
      <dsp:spPr>
        <a:xfrm>
          <a:off x="1531031" y="1478766"/>
          <a:ext cx="1454956" cy="1971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solidFill>
                <a:schemeClr val="tx1"/>
              </a:solidFill>
            </a:rPr>
            <a:t>Actualizar conceptos a la realidad actual de los negocios </a:t>
          </a:r>
          <a:endParaRPr lang="es-CO" sz="1200" b="1" kern="1200" dirty="0">
            <a:solidFill>
              <a:schemeClr val="tx1"/>
            </a:solidFill>
          </a:endParaRPr>
        </a:p>
      </dsp:txBody>
      <dsp:txXfrm>
        <a:off x="1602056" y="1549791"/>
        <a:ext cx="1312906" cy="1829638"/>
      </dsp:txXfrm>
    </dsp:sp>
    <dsp:sp modelId="{1CFAA70A-67B4-4C6F-8026-CD39AAB295E9}">
      <dsp:nvSpPr>
        <dsp:cNvPr id="0" name=""/>
        <dsp:cNvSpPr/>
      </dsp:nvSpPr>
      <dsp:spPr>
        <a:xfrm>
          <a:off x="3058735" y="1478766"/>
          <a:ext cx="1454956" cy="1971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solidFill>
                <a:schemeClr val="tx1"/>
              </a:solidFill>
            </a:rPr>
            <a:t>Mejorar en asuntos de Reconocimiento y  Medición.</a:t>
          </a:r>
          <a:endParaRPr lang="es-CO" sz="1200" b="1" kern="1200" dirty="0">
            <a:solidFill>
              <a:schemeClr val="tx1"/>
            </a:solidFill>
          </a:endParaRPr>
        </a:p>
      </dsp:txBody>
      <dsp:txXfrm>
        <a:off x="3129760" y="1549791"/>
        <a:ext cx="1312906" cy="1829638"/>
      </dsp:txXfrm>
    </dsp:sp>
    <dsp:sp modelId="{A8FEB6AF-5BCD-4715-8974-203A1531468C}">
      <dsp:nvSpPr>
        <dsp:cNvPr id="0" name=""/>
        <dsp:cNvSpPr/>
      </dsp:nvSpPr>
      <dsp:spPr>
        <a:xfrm>
          <a:off x="4607086" y="1500198"/>
          <a:ext cx="1454956" cy="1971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solidFill>
                <a:schemeClr val="tx1"/>
              </a:solidFill>
            </a:rPr>
            <a:t>Incluir temas no cubiertos. Concepto de Entidad.</a:t>
          </a:r>
          <a:endParaRPr lang="es-CO" sz="1200" b="1" kern="1200" dirty="0">
            <a:solidFill>
              <a:schemeClr val="tx1"/>
            </a:solidFill>
          </a:endParaRPr>
        </a:p>
      </dsp:txBody>
      <dsp:txXfrm>
        <a:off x="4678111" y="1571223"/>
        <a:ext cx="1312906" cy="1829638"/>
      </dsp:txXfrm>
    </dsp:sp>
    <dsp:sp modelId="{CE2AC489-7B70-4DEA-9900-9C0EE7EF4B4F}">
      <dsp:nvSpPr>
        <dsp:cNvPr id="0" name=""/>
        <dsp:cNvSpPr/>
      </dsp:nvSpPr>
      <dsp:spPr>
        <a:xfrm>
          <a:off x="6114144" y="1478766"/>
          <a:ext cx="1454956" cy="1971688"/>
        </a:xfrm>
        <a:prstGeom prst="round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solidFill>
                <a:schemeClr val="tx1"/>
              </a:solidFill>
            </a:rPr>
            <a:t>Estructura comprensiva e internamente consistente</a:t>
          </a:r>
          <a:endParaRPr lang="es-CO" sz="1200" b="1" kern="1200" dirty="0">
            <a:solidFill>
              <a:schemeClr val="tx1"/>
            </a:solidFill>
          </a:endParaRPr>
        </a:p>
      </dsp:txBody>
      <dsp:txXfrm>
        <a:off x="6185169" y="1549791"/>
        <a:ext cx="1312906" cy="18296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3E6BA-F284-49CE-A971-EFB1AC778311}">
      <dsp:nvSpPr>
        <dsp:cNvPr id="0" name=""/>
        <dsp:cNvSpPr/>
      </dsp:nvSpPr>
      <dsp:spPr>
        <a:xfrm>
          <a:off x="567932" y="0"/>
          <a:ext cx="6436563" cy="492922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729CF9-0C15-4FEC-85F3-9A7E24456178}">
      <dsp:nvSpPr>
        <dsp:cNvPr id="0" name=""/>
        <dsp:cNvSpPr/>
      </dsp:nvSpPr>
      <dsp:spPr>
        <a:xfrm>
          <a:off x="4380" y="1478766"/>
          <a:ext cx="1517556" cy="1971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solidFill>
                <a:schemeClr val="tx1"/>
              </a:solidFill>
            </a:rPr>
            <a:t>Reconsideración total no seria eficiente</a:t>
          </a:r>
          <a:endParaRPr lang="es-CO" sz="1200" b="1" kern="1200" dirty="0">
            <a:solidFill>
              <a:schemeClr val="tx1"/>
            </a:solidFill>
          </a:endParaRPr>
        </a:p>
      </dsp:txBody>
      <dsp:txXfrm>
        <a:off x="78461" y="1552847"/>
        <a:ext cx="1369394" cy="1823526"/>
      </dsp:txXfrm>
    </dsp:sp>
    <dsp:sp modelId="{34930E22-2ED1-4141-AC56-A5C507C0BC0E}">
      <dsp:nvSpPr>
        <dsp:cNvPr id="0" name=""/>
        <dsp:cNvSpPr/>
      </dsp:nvSpPr>
      <dsp:spPr>
        <a:xfrm>
          <a:off x="1737869" y="1478766"/>
          <a:ext cx="1295595" cy="1971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solidFill>
                <a:schemeClr val="tx1"/>
              </a:solidFill>
            </a:rPr>
            <a:t>Muchos aspectos son consistentes entre los dos marcos.</a:t>
          </a:r>
          <a:endParaRPr lang="es-CO" sz="1200" b="1" kern="1200" dirty="0">
            <a:solidFill>
              <a:schemeClr val="tx1"/>
            </a:solidFill>
          </a:endParaRPr>
        </a:p>
      </dsp:txBody>
      <dsp:txXfrm>
        <a:off x="1801115" y="1542012"/>
        <a:ext cx="1169103" cy="1845196"/>
      </dsp:txXfrm>
    </dsp:sp>
    <dsp:sp modelId="{1CFAA70A-67B4-4C6F-8026-CD39AAB295E9}">
      <dsp:nvSpPr>
        <dsp:cNvPr id="0" name=""/>
        <dsp:cNvSpPr/>
      </dsp:nvSpPr>
      <dsp:spPr>
        <a:xfrm>
          <a:off x="3249397" y="1478766"/>
          <a:ext cx="1295595" cy="1971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solidFill>
                <a:schemeClr val="tx1"/>
              </a:solidFill>
            </a:rPr>
            <a:t>Mejorar las actuales estructuras buscando su convergencia</a:t>
          </a:r>
          <a:endParaRPr lang="es-CO" sz="1200" b="1" kern="1200" dirty="0">
            <a:solidFill>
              <a:schemeClr val="tx1"/>
            </a:solidFill>
          </a:endParaRPr>
        </a:p>
      </dsp:txBody>
      <dsp:txXfrm>
        <a:off x="3312643" y="1542012"/>
        <a:ext cx="1169103" cy="1845196"/>
      </dsp:txXfrm>
    </dsp:sp>
    <dsp:sp modelId="{A8FEB6AF-5BCD-4715-8974-203A1531468C}">
      <dsp:nvSpPr>
        <dsp:cNvPr id="0" name=""/>
        <dsp:cNvSpPr/>
      </dsp:nvSpPr>
      <dsp:spPr>
        <a:xfrm>
          <a:off x="4822208" y="1500198"/>
          <a:ext cx="1295595" cy="1971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solidFill>
                <a:schemeClr val="tx1"/>
              </a:solidFill>
            </a:rPr>
            <a:t>Priorizar temas que produzcan beneficios inmediatos en la definición de los nuevos estándares</a:t>
          </a:r>
          <a:endParaRPr lang="es-CO" sz="1200" b="1" kern="1200" dirty="0">
            <a:solidFill>
              <a:schemeClr val="tx1"/>
            </a:solidFill>
          </a:endParaRPr>
        </a:p>
      </dsp:txBody>
      <dsp:txXfrm>
        <a:off x="4885454" y="1563444"/>
        <a:ext cx="1169103" cy="1845196"/>
      </dsp:txXfrm>
    </dsp:sp>
    <dsp:sp modelId="{CE2AC489-7B70-4DEA-9900-9C0EE7EF4B4F}">
      <dsp:nvSpPr>
        <dsp:cNvPr id="0" name=""/>
        <dsp:cNvSpPr/>
      </dsp:nvSpPr>
      <dsp:spPr>
        <a:xfrm>
          <a:off x="6272452" y="1478766"/>
          <a:ext cx="1295595" cy="1971688"/>
        </a:xfrm>
        <a:prstGeom prst="round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solidFill>
                <a:schemeClr val="tx1"/>
              </a:solidFill>
            </a:rPr>
            <a:t>Un documento UNICO.</a:t>
          </a:r>
          <a:endParaRPr lang="es-CO" sz="1200" b="1" kern="1200" dirty="0">
            <a:solidFill>
              <a:schemeClr val="tx1"/>
            </a:solidFill>
          </a:endParaRPr>
        </a:p>
      </dsp:txBody>
      <dsp:txXfrm>
        <a:off x="6335698" y="1542012"/>
        <a:ext cx="1169103" cy="18451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3DD82E-51A2-4C76-805D-0206CC7B45A5}">
      <dsp:nvSpPr>
        <dsp:cNvPr id="0" name=""/>
        <dsp:cNvSpPr/>
      </dsp:nvSpPr>
      <dsp:spPr>
        <a:xfrm>
          <a:off x="4218889" y="1111814"/>
          <a:ext cx="1840353" cy="184069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5306FD-B36B-4B99-9C51-441A4FDD97A9}">
      <dsp:nvSpPr>
        <dsp:cNvPr id="0" name=""/>
        <dsp:cNvSpPr/>
      </dsp:nvSpPr>
      <dsp:spPr>
        <a:xfrm>
          <a:off x="4279994" y="1173181"/>
          <a:ext cx="1718142" cy="1717959"/>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a:t>
          </a:r>
          <a:r>
            <a:rPr lang="en-US" sz="1300" b="1" kern="1200" dirty="0" err="1" smtClean="0"/>
            <a:t>Que</a:t>
          </a:r>
          <a:r>
            <a:rPr lang="en-US" sz="1300" b="1" kern="1200" dirty="0" smtClean="0"/>
            <a:t> </a:t>
          </a:r>
          <a:r>
            <a:rPr lang="en-US" sz="1300" b="1" kern="1200" dirty="0" err="1" smtClean="0"/>
            <a:t>es</a:t>
          </a:r>
          <a:r>
            <a:rPr lang="en-US" sz="1300" b="1" kern="1200" dirty="0" smtClean="0"/>
            <a:t> la </a:t>
          </a:r>
          <a:r>
            <a:rPr lang="en-US" sz="1300" b="1" kern="1200" dirty="0" err="1" smtClean="0"/>
            <a:t>unidad</a:t>
          </a:r>
          <a:r>
            <a:rPr lang="en-US" sz="1300" b="1" kern="1200" dirty="0" smtClean="0"/>
            <a:t> de </a:t>
          </a:r>
          <a:r>
            <a:rPr lang="en-US" sz="1300" b="1" kern="1200" dirty="0" err="1" smtClean="0"/>
            <a:t>cuenta</a:t>
          </a:r>
          <a:r>
            <a:rPr lang="en-US" sz="1300" b="1" kern="1200" dirty="0" smtClean="0"/>
            <a:t>? </a:t>
          </a:r>
        </a:p>
      </dsp:txBody>
      <dsp:txXfrm>
        <a:off x="4525614" y="1418650"/>
        <a:ext cx="1226902" cy="1227021"/>
      </dsp:txXfrm>
    </dsp:sp>
    <dsp:sp modelId="{C7819627-88A3-4C98-93F0-86374C925262}">
      <dsp:nvSpPr>
        <dsp:cNvPr id="0" name=""/>
        <dsp:cNvSpPr/>
      </dsp:nvSpPr>
      <dsp:spPr>
        <a:xfrm rot="2700000">
          <a:off x="2319047" y="1114039"/>
          <a:ext cx="1835921" cy="1835921"/>
        </a:xfrm>
        <a:prstGeom prst="teardrop">
          <a:avLst>
            <a:gd name="adj" fmla="val 1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105301-DBC3-4210-91FF-D260C5D561E7}">
      <dsp:nvSpPr>
        <dsp:cNvPr id="0" name=""/>
        <dsp:cNvSpPr/>
      </dsp:nvSpPr>
      <dsp:spPr>
        <a:xfrm>
          <a:off x="2377936" y="1173181"/>
          <a:ext cx="1718142" cy="1717959"/>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a:t>
          </a:r>
          <a:r>
            <a:rPr lang="en-US" sz="1300" b="1" kern="1200" dirty="0" err="1" smtClean="0"/>
            <a:t>Que</a:t>
          </a:r>
          <a:r>
            <a:rPr lang="en-US" sz="1300" b="1" kern="1200" dirty="0" smtClean="0"/>
            <a:t> </a:t>
          </a:r>
          <a:r>
            <a:rPr lang="en-US" sz="1300" b="1" kern="1200" dirty="0" err="1" smtClean="0"/>
            <a:t>es</a:t>
          </a:r>
          <a:r>
            <a:rPr lang="en-US" sz="1300" b="1" kern="1200" dirty="0" smtClean="0"/>
            <a:t> un </a:t>
          </a:r>
          <a:r>
            <a:rPr lang="en-US" sz="1300" b="1" kern="1200" dirty="0" err="1" smtClean="0"/>
            <a:t>Ingreso</a:t>
          </a:r>
          <a:r>
            <a:rPr lang="en-US" sz="1300" b="1" kern="1200" dirty="0" smtClean="0"/>
            <a:t>/</a:t>
          </a:r>
          <a:r>
            <a:rPr lang="en-US" sz="1300" b="1" kern="1200" dirty="0" err="1" smtClean="0"/>
            <a:t>Gasto</a:t>
          </a:r>
          <a:r>
            <a:rPr lang="en-US" sz="1300" b="1" kern="1200" dirty="0" smtClean="0"/>
            <a:t> (I/G)?</a:t>
          </a:r>
          <a:endParaRPr lang="es-CO" sz="1300" b="1" kern="1200" dirty="0"/>
        </a:p>
      </dsp:txBody>
      <dsp:txXfrm>
        <a:off x="2623556" y="1418650"/>
        <a:ext cx="1226902" cy="1227021"/>
      </dsp:txXfrm>
    </dsp:sp>
    <dsp:sp modelId="{109E9BC4-4923-4E83-A12D-3F6BFFB3A9DF}">
      <dsp:nvSpPr>
        <dsp:cNvPr id="0" name=""/>
        <dsp:cNvSpPr/>
      </dsp:nvSpPr>
      <dsp:spPr>
        <a:xfrm rot="2700000">
          <a:off x="416988" y="1114039"/>
          <a:ext cx="1835921" cy="1835921"/>
        </a:xfrm>
        <a:prstGeom prst="teardrop">
          <a:avLst>
            <a:gd name="adj" fmla="val 1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2B2138-F742-467D-882E-87DA1101C41C}">
      <dsp:nvSpPr>
        <dsp:cNvPr id="0" name=""/>
        <dsp:cNvSpPr/>
      </dsp:nvSpPr>
      <dsp:spPr>
        <a:xfrm>
          <a:off x="475877" y="1173181"/>
          <a:ext cx="1718142" cy="1717959"/>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a:t>
          </a:r>
          <a:r>
            <a:rPr lang="en-US" sz="1300" b="1" kern="1200" dirty="0" err="1" smtClean="0"/>
            <a:t>Que</a:t>
          </a:r>
          <a:r>
            <a:rPr lang="en-US" sz="1300" b="1" kern="1200" dirty="0" smtClean="0"/>
            <a:t> </a:t>
          </a:r>
          <a:r>
            <a:rPr lang="en-US" sz="1300" b="1" kern="1200" dirty="0" err="1" smtClean="0"/>
            <a:t>es</a:t>
          </a:r>
          <a:r>
            <a:rPr lang="en-US" sz="1300" b="1" kern="1200" dirty="0" smtClean="0"/>
            <a:t> un </a:t>
          </a:r>
          <a:r>
            <a:rPr lang="en-US" sz="1300" b="1" kern="1200" dirty="0" err="1" smtClean="0"/>
            <a:t>Activo</a:t>
          </a:r>
          <a:r>
            <a:rPr lang="en-US" sz="1300" b="1" kern="1200" dirty="0" smtClean="0"/>
            <a:t>/ </a:t>
          </a:r>
          <a:r>
            <a:rPr lang="en-US" sz="1300" b="1" kern="1200" dirty="0" err="1" smtClean="0"/>
            <a:t>Pasivo</a:t>
          </a:r>
          <a:r>
            <a:rPr lang="en-US" sz="1300" b="1" kern="1200" dirty="0" smtClean="0"/>
            <a:t> (A/P)? </a:t>
          </a:r>
        </a:p>
        <a:p>
          <a:pPr lvl="0" algn="ctr" defTabSz="577850">
            <a:lnSpc>
              <a:spcPct val="90000"/>
            </a:lnSpc>
            <a:spcBef>
              <a:spcPct val="0"/>
            </a:spcBef>
            <a:spcAft>
              <a:spcPct val="35000"/>
            </a:spcAft>
          </a:pPr>
          <a:endParaRPr lang="es-CO" sz="1300" b="1" kern="1200" dirty="0"/>
        </a:p>
      </dsp:txBody>
      <dsp:txXfrm>
        <a:off x="721498" y="1418650"/>
        <a:ext cx="1226902" cy="122702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3DD82E-51A2-4C76-805D-0206CC7B45A5}">
      <dsp:nvSpPr>
        <dsp:cNvPr id="0" name=""/>
        <dsp:cNvSpPr/>
      </dsp:nvSpPr>
      <dsp:spPr>
        <a:xfrm>
          <a:off x="4218889" y="1111814"/>
          <a:ext cx="1840353" cy="184069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5306FD-B36B-4B99-9C51-441A4FDD97A9}">
      <dsp:nvSpPr>
        <dsp:cNvPr id="0" name=""/>
        <dsp:cNvSpPr/>
      </dsp:nvSpPr>
      <dsp:spPr>
        <a:xfrm>
          <a:off x="4279994" y="1173181"/>
          <a:ext cx="1718142" cy="1717959"/>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a:t>
          </a:r>
          <a:r>
            <a:rPr lang="en-US" sz="1300" b="1" kern="1200" dirty="0" err="1" smtClean="0"/>
            <a:t>Qué</a:t>
          </a:r>
          <a:r>
            <a:rPr lang="en-US" sz="1300" b="1" kern="1200" dirty="0" smtClean="0"/>
            <a:t> </a:t>
          </a:r>
          <a:r>
            <a:rPr lang="en-US" sz="1300" b="1" kern="1200" dirty="0" err="1" smtClean="0"/>
            <a:t>es</a:t>
          </a:r>
          <a:r>
            <a:rPr lang="en-US" sz="1300" b="1" kern="1200" dirty="0" smtClean="0"/>
            <a:t> la </a:t>
          </a:r>
          <a:r>
            <a:rPr lang="en-US" sz="1300" b="1" kern="1200" dirty="0" err="1" smtClean="0"/>
            <a:t>unidad</a:t>
          </a:r>
          <a:r>
            <a:rPr lang="en-US" sz="1300" b="1" kern="1200" dirty="0" smtClean="0"/>
            <a:t> de </a:t>
          </a:r>
          <a:r>
            <a:rPr lang="en-US" sz="1300" b="1" kern="1200" dirty="0" err="1" smtClean="0"/>
            <a:t>cuenta</a:t>
          </a:r>
          <a:r>
            <a:rPr lang="en-US" sz="1300" b="1" kern="1200" dirty="0" smtClean="0"/>
            <a:t>? </a:t>
          </a:r>
        </a:p>
      </dsp:txBody>
      <dsp:txXfrm>
        <a:off x="4525614" y="1418650"/>
        <a:ext cx="1226902" cy="1227021"/>
      </dsp:txXfrm>
    </dsp:sp>
    <dsp:sp modelId="{C7819627-88A3-4C98-93F0-86374C925262}">
      <dsp:nvSpPr>
        <dsp:cNvPr id="0" name=""/>
        <dsp:cNvSpPr/>
      </dsp:nvSpPr>
      <dsp:spPr>
        <a:xfrm rot="2700000">
          <a:off x="2319047" y="1114039"/>
          <a:ext cx="1835921" cy="1835921"/>
        </a:xfrm>
        <a:prstGeom prst="teardrop">
          <a:avLst>
            <a:gd name="adj" fmla="val 1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105301-DBC3-4210-91FF-D260C5D561E7}">
      <dsp:nvSpPr>
        <dsp:cNvPr id="0" name=""/>
        <dsp:cNvSpPr/>
      </dsp:nvSpPr>
      <dsp:spPr>
        <a:xfrm>
          <a:off x="2377936" y="1173181"/>
          <a:ext cx="1718142" cy="1717959"/>
        </a:xfrm>
        <a:prstGeom prst="ellipse">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a:t>
          </a:r>
          <a:r>
            <a:rPr lang="en-US" sz="1300" b="1" kern="1200" dirty="0" err="1" smtClean="0"/>
            <a:t>Qué</a:t>
          </a:r>
          <a:r>
            <a:rPr lang="en-US" sz="1300" b="1" kern="1200" dirty="0" smtClean="0"/>
            <a:t> </a:t>
          </a:r>
          <a:r>
            <a:rPr lang="en-US" sz="1300" b="1" kern="1200" dirty="0" err="1" smtClean="0"/>
            <a:t>es</a:t>
          </a:r>
          <a:r>
            <a:rPr lang="en-US" sz="1300" b="1" kern="1200" dirty="0" smtClean="0"/>
            <a:t> un </a:t>
          </a:r>
          <a:r>
            <a:rPr lang="en-US" sz="1300" b="1" kern="1200" dirty="0" err="1" smtClean="0"/>
            <a:t>Ingreso</a:t>
          </a:r>
          <a:r>
            <a:rPr lang="en-US" sz="1300" b="1" kern="1200" dirty="0" smtClean="0"/>
            <a:t>/</a:t>
          </a:r>
          <a:r>
            <a:rPr lang="en-US" sz="1300" b="1" kern="1200" dirty="0" err="1" smtClean="0"/>
            <a:t>Gasto</a:t>
          </a:r>
          <a:r>
            <a:rPr lang="en-US" sz="1300" b="1" kern="1200" dirty="0" smtClean="0"/>
            <a:t> (I/G)?</a:t>
          </a:r>
          <a:endParaRPr lang="es-CO" sz="1300" b="1" kern="1200" dirty="0"/>
        </a:p>
      </dsp:txBody>
      <dsp:txXfrm>
        <a:off x="2623556" y="1418650"/>
        <a:ext cx="1226902" cy="1227021"/>
      </dsp:txXfrm>
    </dsp:sp>
    <dsp:sp modelId="{109E9BC4-4923-4E83-A12D-3F6BFFB3A9DF}">
      <dsp:nvSpPr>
        <dsp:cNvPr id="0" name=""/>
        <dsp:cNvSpPr/>
      </dsp:nvSpPr>
      <dsp:spPr>
        <a:xfrm rot="2700000">
          <a:off x="416988" y="1114039"/>
          <a:ext cx="1835921" cy="1835921"/>
        </a:xfrm>
        <a:prstGeom prst="teardrop">
          <a:avLst>
            <a:gd name="adj" fmla="val 1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2B2138-F742-467D-882E-87DA1101C41C}">
      <dsp:nvSpPr>
        <dsp:cNvPr id="0" name=""/>
        <dsp:cNvSpPr/>
      </dsp:nvSpPr>
      <dsp:spPr>
        <a:xfrm>
          <a:off x="475877" y="1173181"/>
          <a:ext cx="1718142" cy="1717959"/>
        </a:xfrm>
        <a:prstGeom prst="ellipse">
          <a:avLst/>
        </a:prstGeom>
        <a:solidFill>
          <a:srgbClr val="FF0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a:t>
          </a:r>
          <a:r>
            <a:rPr lang="en-US" sz="1300" b="1" kern="1200" dirty="0" err="1" smtClean="0"/>
            <a:t>Qué</a:t>
          </a:r>
          <a:r>
            <a:rPr lang="en-US" sz="1300" b="1" kern="1200" dirty="0" smtClean="0"/>
            <a:t> </a:t>
          </a:r>
          <a:r>
            <a:rPr lang="en-US" sz="1300" b="1" kern="1200" dirty="0" err="1" smtClean="0"/>
            <a:t>es</a:t>
          </a:r>
          <a:r>
            <a:rPr lang="en-US" sz="1300" b="1" kern="1200" dirty="0" smtClean="0"/>
            <a:t> un </a:t>
          </a:r>
          <a:r>
            <a:rPr lang="en-US" sz="1300" b="1" kern="1200" dirty="0" err="1" smtClean="0"/>
            <a:t>Activo</a:t>
          </a:r>
          <a:r>
            <a:rPr lang="en-US" sz="1300" b="1" kern="1200" dirty="0" smtClean="0"/>
            <a:t>/ </a:t>
          </a:r>
          <a:r>
            <a:rPr lang="en-US" sz="1300" b="1" kern="1200" dirty="0" err="1" smtClean="0"/>
            <a:t>Pasivo</a:t>
          </a:r>
          <a:r>
            <a:rPr lang="en-US" sz="1300" b="1" kern="1200" dirty="0" smtClean="0"/>
            <a:t> (A/P)? </a:t>
          </a:r>
        </a:p>
        <a:p>
          <a:pPr lvl="0" algn="ctr" defTabSz="577850">
            <a:lnSpc>
              <a:spcPct val="90000"/>
            </a:lnSpc>
            <a:spcBef>
              <a:spcPct val="0"/>
            </a:spcBef>
            <a:spcAft>
              <a:spcPct val="35000"/>
            </a:spcAft>
          </a:pPr>
          <a:endParaRPr lang="es-CO" sz="1300" b="1" kern="1200" dirty="0"/>
        </a:p>
      </dsp:txBody>
      <dsp:txXfrm>
        <a:off x="721498" y="1418650"/>
        <a:ext cx="1226902" cy="122702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074F09-0D8E-402E-86F3-691FB5CA578F}">
      <dsp:nvSpPr>
        <dsp:cNvPr id="0" name=""/>
        <dsp:cNvSpPr/>
      </dsp:nvSpPr>
      <dsp:spPr>
        <a:xfrm>
          <a:off x="0" y="1199383"/>
          <a:ext cx="6648400" cy="55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A6852E-6968-4101-95ED-B54BF60B7B91}">
      <dsp:nvSpPr>
        <dsp:cNvPr id="0" name=""/>
        <dsp:cNvSpPr/>
      </dsp:nvSpPr>
      <dsp:spPr>
        <a:xfrm>
          <a:off x="332420" y="874663"/>
          <a:ext cx="4653880"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906" tIns="0" rIns="175906" bIns="0" numCol="1" spcCol="1270" anchor="ctr" anchorCtr="0">
          <a:noAutofit/>
        </a:bodyPr>
        <a:lstStyle/>
        <a:p>
          <a:pPr lvl="0" algn="just" defTabSz="977900">
            <a:lnSpc>
              <a:spcPct val="90000"/>
            </a:lnSpc>
            <a:spcBef>
              <a:spcPct val="0"/>
            </a:spcBef>
            <a:spcAft>
              <a:spcPct val="35000"/>
            </a:spcAft>
          </a:pPr>
          <a:r>
            <a:rPr lang="es-CO" sz="2200" kern="1200" dirty="0" smtClean="0">
              <a:solidFill>
                <a:schemeClr val="tx1"/>
              </a:solidFill>
            </a:rPr>
            <a:t>Esta sección trata sobre las definiciones de activos y pasivos</a:t>
          </a:r>
          <a:endParaRPr lang="es-CO" sz="2200" kern="1200" dirty="0">
            <a:solidFill>
              <a:schemeClr val="tx1"/>
            </a:solidFill>
          </a:endParaRPr>
        </a:p>
      </dsp:txBody>
      <dsp:txXfrm>
        <a:off x="364123" y="906366"/>
        <a:ext cx="4590474" cy="586034"/>
      </dsp:txXfrm>
    </dsp:sp>
    <dsp:sp modelId="{2B1383E2-0A66-4E41-964F-121CF0C91C60}">
      <dsp:nvSpPr>
        <dsp:cNvPr id="0" name=""/>
        <dsp:cNvSpPr/>
      </dsp:nvSpPr>
      <dsp:spPr>
        <a:xfrm>
          <a:off x="0" y="2197303"/>
          <a:ext cx="6648400" cy="55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21FC78-8F8C-43B8-95A0-33774AEC0A16}">
      <dsp:nvSpPr>
        <dsp:cNvPr id="0" name=""/>
        <dsp:cNvSpPr/>
      </dsp:nvSpPr>
      <dsp:spPr>
        <a:xfrm>
          <a:off x="332420" y="1872584"/>
          <a:ext cx="4653880"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906" tIns="0" rIns="175906" bIns="0" numCol="1" spcCol="1270" anchor="ctr" anchorCtr="0">
          <a:noAutofit/>
        </a:bodyPr>
        <a:lstStyle/>
        <a:p>
          <a:pPr lvl="0" algn="just" defTabSz="977900">
            <a:lnSpc>
              <a:spcPct val="90000"/>
            </a:lnSpc>
            <a:spcBef>
              <a:spcPct val="0"/>
            </a:spcBef>
            <a:spcAft>
              <a:spcPct val="35000"/>
            </a:spcAft>
          </a:pPr>
          <a:r>
            <a:rPr lang="es-CO" sz="2200" kern="1200" dirty="0" smtClean="0">
              <a:solidFill>
                <a:schemeClr val="tx1"/>
              </a:solidFill>
            </a:rPr>
            <a:t>Sección 4 10D(a) Da guía sobre estas definiciones</a:t>
          </a:r>
          <a:endParaRPr lang="es-CO" sz="2200" kern="1200" dirty="0">
            <a:solidFill>
              <a:schemeClr val="tx1"/>
            </a:solidFill>
          </a:endParaRPr>
        </a:p>
      </dsp:txBody>
      <dsp:txXfrm>
        <a:off x="364123" y="1904287"/>
        <a:ext cx="4590474" cy="586034"/>
      </dsp:txXfrm>
    </dsp:sp>
    <dsp:sp modelId="{C89C050E-2CB0-4AE9-BAD7-F059472ED21E}">
      <dsp:nvSpPr>
        <dsp:cNvPr id="0" name=""/>
        <dsp:cNvSpPr/>
      </dsp:nvSpPr>
      <dsp:spPr>
        <a:xfrm>
          <a:off x="0" y="3195224"/>
          <a:ext cx="6648400" cy="55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69D2B0-767E-4F03-A999-E13EFDCD58DF}">
      <dsp:nvSpPr>
        <dsp:cNvPr id="0" name=""/>
        <dsp:cNvSpPr/>
      </dsp:nvSpPr>
      <dsp:spPr>
        <a:xfrm>
          <a:off x="332420" y="2870503"/>
          <a:ext cx="4653880"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906" tIns="0" rIns="175906" bIns="0" numCol="1" spcCol="1270" anchor="ctr" anchorCtr="0">
          <a:noAutofit/>
        </a:bodyPr>
        <a:lstStyle/>
        <a:p>
          <a:pPr lvl="0" algn="just" defTabSz="977900">
            <a:lnSpc>
              <a:spcPct val="90000"/>
            </a:lnSpc>
            <a:spcBef>
              <a:spcPct val="0"/>
            </a:spcBef>
            <a:spcAft>
              <a:spcPct val="35000"/>
            </a:spcAft>
          </a:pPr>
          <a:r>
            <a:rPr lang="es-CO" sz="2200" kern="1200" dirty="0" smtClean="0">
              <a:solidFill>
                <a:schemeClr val="tx1"/>
              </a:solidFill>
            </a:rPr>
            <a:t>Sección 5 10E(a) trata sobre la definición de patrimonio.</a:t>
          </a:r>
          <a:endParaRPr lang="es-CO" sz="2200" kern="1200" dirty="0"/>
        </a:p>
      </dsp:txBody>
      <dsp:txXfrm>
        <a:off x="364123" y="2902206"/>
        <a:ext cx="4590474" cy="58603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D42BB-9404-4FF6-9379-BA1865C76A07}">
      <dsp:nvSpPr>
        <dsp:cNvPr id="0" name=""/>
        <dsp:cNvSpPr/>
      </dsp:nvSpPr>
      <dsp:spPr>
        <a:xfrm rot="16200000">
          <a:off x="1322" y="558601"/>
          <a:ext cx="2946796" cy="2946796"/>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US" sz="2200" kern="1200" dirty="0" smtClean="0">
              <a:solidFill>
                <a:schemeClr val="tx1"/>
              </a:solidFill>
            </a:rPr>
            <a:t>Un </a:t>
          </a:r>
          <a:r>
            <a:rPr lang="en-US" sz="2200" kern="1200" dirty="0" err="1" smtClean="0">
              <a:solidFill>
                <a:schemeClr val="tx1"/>
              </a:solidFill>
            </a:rPr>
            <a:t>activo</a:t>
          </a:r>
          <a:r>
            <a:rPr lang="en-US" sz="2200" kern="1200" dirty="0" smtClean="0">
              <a:solidFill>
                <a:schemeClr val="tx1"/>
              </a:solidFill>
            </a:rPr>
            <a:t> </a:t>
          </a:r>
          <a:r>
            <a:rPr lang="en-US" sz="2200" kern="1200" dirty="0" err="1" smtClean="0">
              <a:solidFill>
                <a:schemeClr val="tx1"/>
              </a:solidFill>
            </a:rPr>
            <a:t>es</a:t>
          </a:r>
          <a:r>
            <a:rPr lang="en-US" sz="2200" kern="1200" dirty="0" smtClean="0">
              <a:solidFill>
                <a:schemeClr val="tx1"/>
              </a:solidFill>
            </a:rPr>
            <a:t> un </a:t>
          </a:r>
          <a:r>
            <a:rPr lang="en-US" sz="2200" kern="1200" dirty="0" err="1" smtClean="0">
              <a:solidFill>
                <a:schemeClr val="tx1"/>
              </a:solidFill>
            </a:rPr>
            <a:t>recurso</a:t>
          </a:r>
          <a:r>
            <a:rPr lang="en-US" sz="2200" kern="1200" dirty="0" smtClean="0">
              <a:solidFill>
                <a:schemeClr val="tx1"/>
              </a:solidFill>
            </a:rPr>
            <a:t> y un </a:t>
          </a:r>
          <a:r>
            <a:rPr lang="en-US" sz="2200" kern="1200" dirty="0" err="1" smtClean="0">
              <a:solidFill>
                <a:schemeClr val="tx1"/>
              </a:solidFill>
            </a:rPr>
            <a:t>pasivo</a:t>
          </a:r>
          <a:r>
            <a:rPr lang="en-US" sz="2200" kern="1200" dirty="0" smtClean="0">
              <a:solidFill>
                <a:schemeClr val="tx1"/>
              </a:solidFill>
            </a:rPr>
            <a:t> </a:t>
          </a:r>
          <a:r>
            <a:rPr lang="en-US" sz="2200" kern="1200" dirty="0" err="1" smtClean="0">
              <a:solidFill>
                <a:schemeClr val="tx1"/>
              </a:solidFill>
            </a:rPr>
            <a:t>una</a:t>
          </a:r>
          <a:r>
            <a:rPr lang="en-US" sz="2200" kern="1200" dirty="0" smtClean="0">
              <a:solidFill>
                <a:schemeClr val="tx1"/>
              </a:solidFill>
            </a:rPr>
            <a:t> </a:t>
          </a:r>
          <a:r>
            <a:rPr lang="en-US" sz="2200" kern="1200" dirty="0" err="1" smtClean="0">
              <a:solidFill>
                <a:schemeClr val="tx1"/>
              </a:solidFill>
            </a:rPr>
            <a:t>obligación</a:t>
          </a:r>
          <a:endParaRPr lang="en-US" sz="2200" kern="1200" dirty="0">
            <a:solidFill>
              <a:schemeClr val="tx1"/>
            </a:solidFill>
          </a:endParaRPr>
        </a:p>
      </dsp:txBody>
      <dsp:txXfrm rot="5400000">
        <a:off x="1323" y="1295299"/>
        <a:ext cx="2431107" cy="1473398"/>
      </dsp:txXfrm>
    </dsp:sp>
    <dsp:sp modelId="{4E82A2CC-C827-4DF9-A0E4-4E947E408DCE}">
      <dsp:nvSpPr>
        <dsp:cNvPr id="0" name=""/>
        <dsp:cNvSpPr/>
      </dsp:nvSpPr>
      <dsp:spPr>
        <a:xfrm rot="5400000">
          <a:off x="3147880" y="558601"/>
          <a:ext cx="2946796" cy="2946796"/>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US" sz="2200" kern="1200" dirty="0" smtClean="0">
              <a:solidFill>
                <a:schemeClr val="tx1"/>
              </a:solidFill>
            </a:rPr>
            <a:t>La </a:t>
          </a:r>
          <a:r>
            <a:rPr lang="en-US" sz="2200" kern="1200" dirty="0" err="1" smtClean="0">
              <a:solidFill>
                <a:schemeClr val="tx1"/>
              </a:solidFill>
            </a:rPr>
            <a:t>incertidumbre</a:t>
          </a:r>
          <a:endParaRPr lang="en-US" sz="2200" kern="1200" dirty="0">
            <a:solidFill>
              <a:schemeClr val="tx1"/>
            </a:solidFill>
          </a:endParaRPr>
        </a:p>
      </dsp:txBody>
      <dsp:txXfrm rot="-5400000">
        <a:off x="3663570" y="1295300"/>
        <a:ext cx="2431107" cy="147339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9.xml><?xml version="1.0" encoding="utf-8"?>
<dgm:layoutDef xmlns:dgm="http://schemas.openxmlformats.org/drawingml/2006/diagram" xmlns:a="http://schemas.openxmlformats.org/drawingml/2006/main" uniqueId="urn:microsoft.com/office/officeart/2011/layout/CircleProcess">
  <dgm:title val="Proceso de círculos"/>
  <dgm:desc val="Se usa para mostrar pasos secuenciales en un proceso. Se limita a once formas de Nivel 1 con un número ilimitado de formas de Nivel 2. Funciona mejor con poco texto. No aparece texto sin utilizar, pero queda disponible si cambia entre diseño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11/layout/CircleProcess">
  <dgm:title val="Proceso de círculos"/>
  <dgm:desc val="Se usa para mostrar pasos secuenciales en un proceso. Se limita a once formas de Nivel 1 con un número ilimitado de formas de Nivel 2. Funciona mejor con poco texto. No aparece texto sin utilizar, pero queda disponible si cambia entre diseño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11/layout/CircleProcess">
  <dgm:title val="Proceso de círculos"/>
  <dgm:desc val="Se usa para mostrar pasos secuenciales en un proceso. Se limita a once formas de Nivel 1 con un número ilimitado de formas de Nivel 2. Funciona mejor con poco texto. No aparece texto sin utilizar, pero queda disponible si cambia entre diseño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11/layout/CircleProcess">
  <dgm:title val="Proceso de círculos"/>
  <dgm:desc val="Se usa para mostrar pasos secuenciales en un proceso. Se limita a once formas de Nivel 1 con un número ilimitado de formas de Nivel 2. Funciona mejor con poco texto. No aparece texto sin utilizar, pero queda disponible si cambia entre diseño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6"/>
          <p:cNvSpPr>
            <a:spLocks noGrp="1" noChangeArrowheads="1"/>
          </p:cNvSpPr>
          <p:nvPr>
            <p:ph type="sldNum" sz="quarter" idx="3"/>
          </p:nvPr>
        </p:nvSpPr>
        <p:spPr bwMode="auto">
          <a:xfrm>
            <a:off x="5445125" y="328613"/>
            <a:ext cx="9556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ctr" defTabSz="931863">
              <a:defRPr sz="1000">
                <a:latin typeface="Arial" charset="0"/>
              </a:defRPr>
            </a:lvl1pPr>
          </a:lstStyle>
          <a:p>
            <a:pPr>
              <a:defRPr/>
            </a:pPr>
            <a:fld id="{C1867081-69D0-4B23-970F-6A099755A1A8}" type="slidenum">
              <a:rPr lang="es-ES"/>
              <a:pPr>
                <a:defRPr/>
              </a:pPr>
              <a:t>‹Nº›</a:t>
            </a:fld>
            <a:endParaRPr lang="es-ES"/>
          </a:p>
        </p:txBody>
      </p:sp>
      <p:sp>
        <p:nvSpPr>
          <p:cNvPr id="7" name="Text Box 7"/>
          <p:cNvSpPr txBox="1">
            <a:spLocks noChangeArrowheads="1"/>
          </p:cNvSpPr>
          <p:nvPr/>
        </p:nvSpPr>
        <p:spPr bwMode="auto">
          <a:xfrm>
            <a:off x="1071563" y="8501063"/>
            <a:ext cx="4608512" cy="219075"/>
          </a:xfrm>
          <a:prstGeom prst="rect">
            <a:avLst/>
          </a:prstGeom>
          <a:noFill/>
          <a:ln w="9525">
            <a:noFill/>
            <a:miter lim="800000"/>
            <a:headEnd/>
            <a:tailEnd/>
          </a:ln>
        </p:spPr>
        <p:txBody>
          <a:bodyPr lIns="93177" tIns="46589" rIns="93177" bIns="46589"/>
          <a:lstStyle/>
          <a:p>
            <a:pPr algn="ctr" defTabSz="931863">
              <a:defRPr/>
            </a:pPr>
            <a:r>
              <a:rPr lang="es-ES" sz="800" b="1" dirty="0">
                <a:solidFill>
                  <a:srgbClr val="3333FF"/>
                </a:solidFill>
                <a:latin typeface="Times New Roman" pitchFamily="18" charset="0"/>
              </a:rPr>
              <a:t>Facultad de Ciencias Económicas y Administrativas –- Programa de Educación Continua </a:t>
            </a:r>
          </a:p>
          <a:p>
            <a:pPr algn="ctr" defTabSz="931863">
              <a:defRPr/>
            </a:pPr>
            <a:r>
              <a:rPr lang="es-CO" sz="800" dirty="0">
                <a:solidFill>
                  <a:srgbClr val="3333FF"/>
                </a:solidFill>
                <a:latin typeface="Times New Roman" pitchFamily="18" charset="0"/>
              </a:rPr>
              <a:t>Derechos Reservados  - Braulio Rodriguez  Castro </a:t>
            </a:r>
            <a:r>
              <a:rPr lang="en-US" sz="1200" dirty="0">
                <a:latin typeface="Times New Roman" pitchFamily="18" charset="0"/>
                <a:cs typeface="Times New Roman" pitchFamily="18" charset="0"/>
              </a:rPr>
              <a:t>®</a:t>
            </a:r>
            <a:endParaRPr lang="es-ES" sz="1200" dirty="0">
              <a:latin typeface="Times New Roman" pitchFamily="18" charset="0"/>
              <a:cs typeface="Times New Roman" pitchFamily="18" charset="0"/>
            </a:endParaRPr>
          </a:p>
        </p:txBody>
      </p:sp>
      <p:pic>
        <p:nvPicPr>
          <p:cNvPr id="48132" name="Picture 8" descr="PUJ horizontal negro"/>
          <p:cNvPicPr>
            <a:picLocks noChangeAspect="1" noChangeArrowheads="1"/>
          </p:cNvPicPr>
          <p:nvPr/>
        </p:nvPicPr>
        <p:blipFill>
          <a:blip r:embed="rId2" cstate="print"/>
          <a:srcRect/>
          <a:stretch>
            <a:fillRect/>
          </a:stretch>
        </p:blipFill>
        <p:spPr bwMode="auto">
          <a:xfrm>
            <a:off x="692150" y="255588"/>
            <a:ext cx="1584325" cy="541337"/>
          </a:xfrm>
          <a:prstGeom prst="rect">
            <a:avLst/>
          </a:prstGeom>
          <a:noFill/>
          <a:ln w="9525">
            <a:noFill/>
            <a:miter lim="800000"/>
            <a:headEnd/>
            <a:tailEnd/>
          </a:ln>
        </p:spPr>
      </p:pic>
    </p:spTree>
    <p:extLst>
      <p:ext uri="{BB962C8B-B14F-4D97-AF65-F5344CB8AC3E}">
        <p14:creationId xmlns:p14="http://schemas.microsoft.com/office/powerpoint/2010/main" val="351337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s-ES"/>
          </a:p>
        </p:txBody>
      </p:sp>
      <p:sp>
        <p:nvSpPr>
          <p:cNvPr id="1013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s-E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13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1013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s-ES"/>
          </a:p>
        </p:txBody>
      </p:sp>
      <p:sp>
        <p:nvSpPr>
          <p:cNvPr id="1013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52F32ED4-5726-4E74-AFE9-ADBBFFC1F4E5}" type="slidenum">
              <a:rPr lang="es-ES"/>
              <a:pPr>
                <a:defRPr/>
              </a:pPr>
              <a:t>‹Nº›</a:t>
            </a:fld>
            <a:endParaRPr lang="es-ES" dirty="0"/>
          </a:p>
        </p:txBody>
      </p:sp>
    </p:spTree>
    <p:extLst>
      <p:ext uri="{BB962C8B-B14F-4D97-AF65-F5344CB8AC3E}">
        <p14:creationId xmlns:p14="http://schemas.microsoft.com/office/powerpoint/2010/main" val="30319574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018A24FD-C4BD-4C66-B895-B8344D154B0D}" type="slidenum">
              <a:rPr lang="es-ES" smtClean="0"/>
              <a:pPr/>
              <a:t>1</a:t>
            </a:fld>
            <a:endParaRPr lang="es-E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endParaRPr lang="es-CO"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Marcador de imagen de diapositiva"/>
          <p:cNvSpPr>
            <a:spLocks noGrp="1" noRot="1" noChangeAspect="1" noTextEdit="1"/>
          </p:cNvSpPr>
          <p:nvPr>
            <p:ph type="sldImg"/>
          </p:nvPr>
        </p:nvSpPr>
        <p:spPr>
          <a:ln/>
        </p:spPr>
      </p:sp>
      <p:sp>
        <p:nvSpPr>
          <p:cNvPr id="43011" name="2 Marcador de notas"/>
          <p:cNvSpPr>
            <a:spLocks noGrp="1"/>
          </p:cNvSpPr>
          <p:nvPr>
            <p:ph type="body" idx="1"/>
          </p:nvPr>
        </p:nvSpPr>
        <p:spPr>
          <a:noFill/>
          <a:ln/>
        </p:spPr>
        <p:txBody>
          <a:bodyPr/>
          <a:lstStyle/>
          <a:p>
            <a:r>
              <a:rPr lang="es-CO" smtClean="0"/>
              <a:t>P4</a:t>
            </a:r>
          </a:p>
        </p:txBody>
      </p:sp>
      <p:sp>
        <p:nvSpPr>
          <p:cNvPr id="43012" name="3 Marcador de número de diapositiva"/>
          <p:cNvSpPr>
            <a:spLocks noGrp="1"/>
          </p:cNvSpPr>
          <p:nvPr>
            <p:ph type="sldNum" sz="quarter" idx="5"/>
          </p:nvPr>
        </p:nvSpPr>
        <p:spPr>
          <a:noFill/>
        </p:spPr>
        <p:txBody>
          <a:bodyPr/>
          <a:lstStyle/>
          <a:p>
            <a:fld id="{F1B187EE-CCD2-4561-87DA-960AA09553A3}" type="slidenum">
              <a:rPr lang="es-ES" smtClean="0"/>
              <a:pPr/>
              <a:t>4</a:t>
            </a:fld>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Marcador de imagen de diapositiva"/>
          <p:cNvSpPr>
            <a:spLocks noGrp="1" noRot="1" noChangeAspect="1" noTextEdit="1"/>
          </p:cNvSpPr>
          <p:nvPr>
            <p:ph type="sldImg"/>
          </p:nvPr>
        </p:nvSpPr>
        <p:spPr>
          <a:ln/>
        </p:spPr>
      </p:sp>
      <p:sp>
        <p:nvSpPr>
          <p:cNvPr id="44035" name="2 Marcador de notas"/>
          <p:cNvSpPr>
            <a:spLocks noGrp="1"/>
          </p:cNvSpPr>
          <p:nvPr>
            <p:ph type="body" idx="1"/>
          </p:nvPr>
        </p:nvSpPr>
        <p:spPr>
          <a:noFill/>
          <a:ln/>
        </p:spPr>
        <p:txBody>
          <a:bodyPr/>
          <a:lstStyle/>
          <a:p>
            <a:r>
              <a:rPr lang="es-CO" smtClean="0"/>
              <a:t>P4</a:t>
            </a:r>
          </a:p>
        </p:txBody>
      </p:sp>
      <p:sp>
        <p:nvSpPr>
          <p:cNvPr id="44036" name="3 Marcador de número de diapositiva"/>
          <p:cNvSpPr>
            <a:spLocks noGrp="1"/>
          </p:cNvSpPr>
          <p:nvPr>
            <p:ph type="sldNum" sz="quarter" idx="5"/>
          </p:nvPr>
        </p:nvSpPr>
        <p:spPr>
          <a:noFill/>
        </p:spPr>
        <p:txBody>
          <a:bodyPr/>
          <a:lstStyle/>
          <a:p>
            <a:fld id="{DDE8F474-7433-49E7-8161-FCFC6D260213}" type="slidenum">
              <a:rPr lang="es-ES" smtClean="0"/>
              <a:pPr/>
              <a:t>5</a:t>
            </a:fld>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Marcador de imagen de diapositiva"/>
          <p:cNvSpPr>
            <a:spLocks noGrp="1" noRot="1" noChangeAspect="1" noTextEdit="1"/>
          </p:cNvSpPr>
          <p:nvPr>
            <p:ph type="sldImg"/>
          </p:nvPr>
        </p:nvSpPr>
        <p:spPr>
          <a:ln/>
        </p:spPr>
      </p:sp>
      <p:sp>
        <p:nvSpPr>
          <p:cNvPr id="45059" name="2 Marcador de notas"/>
          <p:cNvSpPr>
            <a:spLocks noGrp="1"/>
          </p:cNvSpPr>
          <p:nvPr>
            <p:ph type="body" idx="1"/>
          </p:nvPr>
        </p:nvSpPr>
        <p:spPr>
          <a:noFill/>
          <a:ln/>
        </p:spPr>
        <p:txBody>
          <a:bodyPr/>
          <a:lstStyle/>
          <a:p>
            <a:r>
              <a:rPr lang="es-CO" smtClean="0"/>
              <a:t>P4</a:t>
            </a:r>
          </a:p>
        </p:txBody>
      </p:sp>
      <p:sp>
        <p:nvSpPr>
          <p:cNvPr id="45060" name="3 Marcador de número de diapositiva"/>
          <p:cNvSpPr>
            <a:spLocks noGrp="1"/>
          </p:cNvSpPr>
          <p:nvPr>
            <p:ph type="sldNum" sz="quarter" idx="5"/>
          </p:nvPr>
        </p:nvSpPr>
        <p:spPr>
          <a:noFill/>
        </p:spPr>
        <p:txBody>
          <a:bodyPr/>
          <a:lstStyle/>
          <a:p>
            <a:fld id="{19E597DF-E3ED-455C-9B7E-271E0301DFB5}" type="slidenum">
              <a:rPr lang="es-ES" smtClean="0"/>
              <a:pPr/>
              <a:t>6</a:t>
            </a:fld>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Marcador de imagen de diapositiva"/>
          <p:cNvSpPr>
            <a:spLocks noGrp="1" noRot="1" noChangeAspect="1" noTextEdit="1"/>
          </p:cNvSpPr>
          <p:nvPr>
            <p:ph type="sldImg"/>
          </p:nvPr>
        </p:nvSpPr>
        <p:spPr>
          <a:ln/>
        </p:spPr>
      </p:sp>
      <p:sp>
        <p:nvSpPr>
          <p:cNvPr id="46083" name="2 Marcador de notas"/>
          <p:cNvSpPr>
            <a:spLocks noGrp="1"/>
          </p:cNvSpPr>
          <p:nvPr>
            <p:ph type="body" idx="1"/>
          </p:nvPr>
        </p:nvSpPr>
        <p:spPr>
          <a:noFill/>
          <a:ln/>
        </p:spPr>
        <p:txBody>
          <a:bodyPr/>
          <a:lstStyle/>
          <a:p>
            <a:r>
              <a:rPr lang="es-CO" smtClean="0"/>
              <a:t>P4</a:t>
            </a:r>
          </a:p>
        </p:txBody>
      </p:sp>
      <p:sp>
        <p:nvSpPr>
          <p:cNvPr id="46084" name="3 Marcador de número de diapositiva"/>
          <p:cNvSpPr>
            <a:spLocks noGrp="1"/>
          </p:cNvSpPr>
          <p:nvPr>
            <p:ph type="sldNum" sz="quarter" idx="5"/>
          </p:nvPr>
        </p:nvSpPr>
        <p:spPr>
          <a:noFill/>
        </p:spPr>
        <p:txBody>
          <a:bodyPr/>
          <a:lstStyle/>
          <a:p>
            <a:fld id="{C18C23B5-46F8-46F2-9D96-263923AA83C3}" type="slidenum">
              <a:rPr lang="es-ES" smtClean="0"/>
              <a:pPr/>
              <a:t>7</a:t>
            </a:fld>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76ECB7A8-5792-44B1-9351-8F6940A91712}" type="slidenum">
              <a:rPr lang="es-ES" smtClean="0"/>
              <a:pPr/>
              <a:t>9</a:t>
            </a:fld>
            <a:endParaRPr lang="es-E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endParaRPr lang="es-CO"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18027D42-16A0-4799-86E5-41FC2C5D9C6B}" type="slidenum">
              <a:rPr lang="es-ES" smtClean="0"/>
              <a:pPr/>
              <a:t>10</a:t>
            </a:fld>
            <a:endParaRPr lang="es-E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endParaRPr lang="es-CO"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
        <p:nvSpPr>
          <p:cNvPr id="3" name="2 Marcador de texto"/>
          <p:cNvSpPr>
            <a:spLocks noGrp="1"/>
          </p:cNvSpPr>
          <p:nvPr>
            <p:ph type="body" sz="half" idx="1"/>
          </p:nvPr>
        </p:nvSpPr>
        <p:spPr>
          <a:xfrm>
            <a:off x="457200" y="1600200"/>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imágenes prediseñadas"/>
          <p:cNvSpPr>
            <a:spLocks noGrp="1"/>
          </p:cNvSpPr>
          <p:nvPr>
            <p:ph type="clipArt" sz="half" idx="2"/>
          </p:nvPr>
        </p:nvSpPr>
        <p:spPr>
          <a:xfrm>
            <a:off x="4648200" y="1600200"/>
            <a:ext cx="4038600" cy="4525963"/>
          </a:xfrm>
        </p:spPr>
        <p:txBody>
          <a:bodyPr/>
          <a:lstStyle/>
          <a:p>
            <a:pPr lvl="0"/>
            <a:r>
              <a:rPr lang="es-ES" noProof="0" smtClean="0"/>
              <a:t>Haga clic en el icono para agregar una imagen prediseñada</a:t>
            </a:r>
            <a:endParaRPr lang="es-CO"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
        <p:nvSpPr>
          <p:cNvPr id="3" name="2 Marcador de tabla"/>
          <p:cNvSpPr>
            <a:spLocks noGrp="1"/>
          </p:cNvSpPr>
          <p:nvPr>
            <p:ph type="tbl" idx="1"/>
          </p:nvPr>
        </p:nvSpPr>
        <p:spPr>
          <a:xfrm>
            <a:off x="457200" y="1600200"/>
            <a:ext cx="8229600" cy="4525963"/>
          </a:xfrm>
        </p:spPr>
        <p:txBody>
          <a:bodyPr/>
          <a:lstStyle/>
          <a:p>
            <a:pPr lvl="0"/>
            <a:r>
              <a:rPr lang="es-ES" noProof="0" smtClean="0"/>
              <a:t>Haga clic en el icono para agregar una tabla</a:t>
            </a:r>
            <a:endParaRPr lang="es-CO"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CO"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21" Type="http://schemas.openxmlformats.org/officeDocument/2006/relationships/hyperlink" Target="http://www.javeriana.edu.co/"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20"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19" Type="http://schemas.openxmlformats.org/officeDocument/2006/relationships/oleObject" Target="../embeddings/oleObject2.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graphicFrame>
        <p:nvGraphicFramePr>
          <p:cNvPr id="1026" name="Object 10"/>
          <p:cNvGraphicFramePr>
            <a:graphicFrameLocks noChangeAspect="1"/>
          </p:cNvGraphicFramePr>
          <p:nvPr/>
        </p:nvGraphicFramePr>
        <p:xfrm>
          <a:off x="3132138" y="996950"/>
          <a:ext cx="5919787" cy="55563"/>
        </p:xfrm>
        <a:graphic>
          <a:graphicData uri="http://schemas.openxmlformats.org/presentationml/2006/ole">
            <mc:AlternateContent xmlns:mc="http://schemas.openxmlformats.org/markup-compatibility/2006">
              <mc:Choice xmlns:v="urn:schemas-microsoft-com:vml" Requires="v">
                <p:oleObj spid="_x0000_s1516" name="CorelDRAW" r:id="rId16" imgW="6193080" imgH="57240" progId="">
                  <p:embed/>
                </p:oleObj>
              </mc:Choice>
              <mc:Fallback>
                <p:oleObj name="CorelDRAW" r:id="rId16" imgW="6193080" imgH="57240" progId="">
                  <p:embed/>
                  <p:pic>
                    <p:nvPicPr>
                      <p:cNvPr id="0" name="Object 1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32138" y="996950"/>
                        <a:ext cx="5919787" cy="5556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pic>
        <p:nvPicPr>
          <p:cNvPr id="1030" name="Picture 14"/>
          <p:cNvPicPr>
            <a:picLocks noChangeAspect="1" noChangeArrowheads="1"/>
          </p:cNvPicPr>
          <p:nvPr/>
        </p:nvPicPr>
        <p:blipFill>
          <a:blip r:embed="rId18" cstate="print">
            <a:lum bright="70000" contrast="-70000"/>
            <a:grayscl/>
          </a:blip>
          <a:srcRect/>
          <a:stretch>
            <a:fillRect/>
          </a:stretch>
        </p:blipFill>
        <p:spPr bwMode="auto">
          <a:xfrm>
            <a:off x="5219700" y="2098675"/>
            <a:ext cx="3311525" cy="3471863"/>
          </a:xfrm>
          <a:prstGeom prst="rect">
            <a:avLst/>
          </a:prstGeom>
          <a:noFill/>
          <a:ln w="9525">
            <a:noFill/>
            <a:miter lim="800000"/>
            <a:headEnd/>
            <a:tailEnd/>
          </a:ln>
        </p:spPr>
      </p:pic>
      <p:sp>
        <p:nvSpPr>
          <p:cNvPr id="7" name="Text Box 5"/>
          <p:cNvSpPr txBox="1">
            <a:spLocks noChangeArrowheads="1"/>
          </p:cNvSpPr>
          <p:nvPr/>
        </p:nvSpPr>
        <p:spPr bwMode="auto">
          <a:xfrm>
            <a:off x="0" y="6507163"/>
            <a:ext cx="9144000" cy="304800"/>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es-ES" sz="1400" i="1" dirty="0">
                <a:solidFill>
                  <a:schemeClr val="accent1">
                    <a:lumMod val="50000"/>
                  </a:schemeClr>
                </a:solidFill>
                <a:latin typeface="+mn-lt"/>
              </a:rPr>
              <a:t>C.P. Marcos A. Valderrama P.</a:t>
            </a:r>
          </a:p>
        </p:txBody>
      </p:sp>
      <p:graphicFrame>
        <p:nvGraphicFramePr>
          <p:cNvPr id="1027" name="Object 8"/>
          <p:cNvGraphicFramePr>
            <a:graphicFrameLocks noChangeAspect="1"/>
          </p:cNvGraphicFramePr>
          <p:nvPr/>
        </p:nvGraphicFramePr>
        <p:xfrm>
          <a:off x="250825" y="6454775"/>
          <a:ext cx="8424863" cy="69850"/>
        </p:xfrm>
        <a:graphic>
          <a:graphicData uri="http://schemas.openxmlformats.org/presentationml/2006/ole">
            <mc:AlternateContent xmlns:mc="http://schemas.openxmlformats.org/markup-compatibility/2006">
              <mc:Choice xmlns:v="urn:schemas-microsoft-com:vml" Requires="v">
                <p:oleObj spid="_x0000_s1517" name="CorelDRAW" r:id="rId19" imgW="8150400" imgH="67680" progId="">
                  <p:embed/>
                </p:oleObj>
              </mc:Choice>
              <mc:Fallback>
                <p:oleObj name="CorelDRAW" r:id="rId19" imgW="8150400" imgH="67680" progId="">
                  <p:embed/>
                  <p:pic>
                    <p:nvPicPr>
                      <p:cNvPr id="0" name="Object 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0825" y="6454775"/>
                        <a:ext cx="8424863" cy="6985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pic>
        <p:nvPicPr>
          <p:cNvPr id="1032" name="Picture 2" descr="Pontificia Universidad Javeriana">
            <a:hlinkClick r:id="rId21"/>
          </p:cNvPr>
          <p:cNvPicPr>
            <a:picLocks noChangeAspect="1" noChangeArrowheads="1"/>
          </p:cNvPicPr>
          <p:nvPr/>
        </p:nvPicPr>
        <p:blipFill>
          <a:blip r:embed="rId22" cstate="print"/>
          <a:srcRect/>
          <a:stretch>
            <a:fillRect/>
          </a:stretch>
        </p:blipFill>
        <p:spPr bwMode="auto">
          <a:xfrm>
            <a:off x="214313" y="214313"/>
            <a:ext cx="1357312"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just"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just" rtl="0" eaLnBrk="0" fontAlgn="base" hangingPunct="0">
        <a:spcBef>
          <a:spcPct val="20000"/>
        </a:spcBef>
        <a:spcAft>
          <a:spcPct val="0"/>
        </a:spcAft>
        <a:buChar char="–"/>
        <a:defRPr sz="2800">
          <a:solidFill>
            <a:schemeClr val="tx1"/>
          </a:solidFill>
          <a:latin typeface="+mn-lt"/>
        </a:defRPr>
      </a:lvl2pPr>
      <a:lvl3pPr marL="1143000" indent="-228600" algn="just" rtl="0" eaLnBrk="0" fontAlgn="base" hangingPunct="0">
        <a:spcBef>
          <a:spcPct val="20000"/>
        </a:spcBef>
        <a:spcAft>
          <a:spcPct val="0"/>
        </a:spcAft>
        <a:buChar char="•"/>
        <a:defRPr sz="2400">
          <a:solidFill>
            <a:schemeClr val="tx1"/>
          </a:solidFill>
          <a:latin typeface="+mn-lt"/>
        </a:defRPr>
      </a:lvl3pPr>
      <a:lvl4pPr marL="1600200" indent="-228600" algn="just" rtl="0" eaLnBrk="0" fontAlgn="base" hangingPunct="0">
        <a:spcBef>
          <a:spcPct val="20000"/>
        </a:spcBef>
        <a:spcAft>
          <a:spcPct val="0"/>
        </a:spcAft>
        <a:buChar char="–"/>
        <a:defRPr sz="2000">
          <a:solidFill>
            <a:schemeClr val="tx1"/>
          </a:solidFill>
          <a:latin typeface="+mn-lt"/>
        </a:defRPr>
      </a:lvl4pPr>
      <a:lvl5pPr marL="2057400" indent="-228600" algn="just" rtl="0" eaLnBrk="0" fontAlgn="base" hangingPunct="0">
        <a:spcBef>
          <a:spcPct val="20000"/>
        </a:spcBef>
        <a:spcAft>
          <a:spcPct val="0"/>
        </a:spcAft>
        <a:buChar char="»"/>
        <a:defRPr sz="2000">
          <a:solidFill>
            <a:schemeClr val="tx1"/>
          </a:solidFill>
          <a:latin typeface="+mn-lt"/>
        </a:defRPr>
      </a:lvl5pPr>
      <a:lvl6pPr marL="2514600" indent="-228600" algn="just" rtl="0" eaLnBrk="1" fontAlgn="base" hangingPunct="1">
        <a:spcBef>
          <a:spcPct val="20000"/>
        </a:spcBef>
        <a:spcAft>
          <a:spcPct val="0"/>
        </a:spcAft>
        <a:buChar char="»"/>
        <a:defRPr sz="2000">
          <a:solidFill>
            <a:schemeClr val="tx1"/>
          </a:solidFill>
          <a:latin typeface="+mn-lt"/>
        </a:defRPr>
      </a:lvl6pPr>
      <a:lvl7pPr marL="2971800" indent="-228600" algn="just" rtl="0" eaLnBrk="1" fontAlgn="base" hangingPunct="1">
        <a:spcBef>
          <a:spcPct val="20000"/>
        </a:spcBef>
        <a:spcAft>
          <a:spcPct val="0"/>
        </a:spcAft>
        <a:buChar char="»"/>
        <a:defRPr sz="2000">
          <a:solidFill>
            <a:schemeClr val="tx1"/>
          </a:solidFill>
          <a:latin typeface="+mn-lt"/>
        </a:defRPr>
      </a:lvl7pPr>
      <a:lvl8pPr marL="3429000" indent="-228600" algn="just" rtl="0" eaLnBrk="1" fontAlgn="base" hangingPunct="1">
        <a:spcBef>
          <a:spcPct val="20000"/>
        </a:spcBef>
        <a:spcAft>
          <a:spcPct val="0"/>
        </a:spcAft>
        <a:buChar char="»"/>
        <a:defRPr sz="2000">
          <a:solidFill>
            <a:schemeClr val="tx1"/>
          </a:solidFill>
          <a:latin typeface="+mn-lt"/>
        </a:defRPr>
      </a:lvl8pPr>
      <a:lvl9pPr marL="3886200" indent="-228600" algn="just" rtl="0" eaLnBrk="1" fontAlgn="base" hangingPunct="1">
        <a:spcBef>
          <a:spcPct val="20000"/>
        </a:spcBef>
        <a:spcAft>
          <a:spcPct val="0"/>
        </a:spcAft>
        <a:buChar char="»"/>
        <a:defRPr sz="2000">
          <a:solidFill>
            <a:schemeClr val="tx1"/>
          </a:solidFill>
          <a:latin typeface="+mn-lt"/>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javeriana.edu.co/blogs/marcosvalderram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ifrs.org/The-organisation/Advisory-bodies/Pages/Accounting-Standards-Advisory-Forum-(ASAF).asp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1700213" y="4413250"/>
            <a:ext cx="6400800" cy="1752600"/>
          </a:xfrm>
        </p:spPr>
        <p:txBody>
          <a:bodyPr/>
          <a:lstStyle/>
          <a:p>
            <a:pPr algn="r"/>
            <a:r>
              <a:rPr lang="es-ES" sz="2800" dirty="0" smtClean="0"/>
              <a:t>C.P. Marcos Ancisar Valderrama Prieto</a:t>
            </a:r>
          </a:p>
          <a:p>
            <a:pPr algn="r"/>
            <a:r>
              <a:rPr lang="es-ES" sz="1600" dirty="0" smtClean="0"/>
              <a:t>Correo electrónico: ancisar.valderrama@javeriana.edu.co</a:t>
            </a:r>
          </a:p>
          <a:p>
            <a:pPr algn="r"/>
            <a:r>
              <a:rPr lang="es-ES" sz="1600" dirty="0" smtClean="0"/>
              <a:t>Blog: </a:t>
            </a:r>
            <a:r>
              <a:rPr lang="es-ES" sz="1600" dirty="0" smtClean="0">
                <a:hlinkClick r:id="rId3"/>
              </a:rPr>
              <a:t>http</a:t>
            </a:r>
            <a:r>
              <a:rPr lang="es-ES" sz="1600" dirty="0">
                <a:hlinkClick r:id="rId3"/>
              </a:rPr>
              <a:t>://www.javeriana.edu.co/blogs/marcosvalderrama</a:t>
            </a:r>
            <a:r>
              <a:rPr lang="es-ES" sz="1600" dirty="0" smtClean="0">
                <a:hlinkClick r:id="rId3"/>
              </a:rPr>
              <a:t>/</a:t>
            </a:r>
            <a:endParaRPr lang="es-ES" sz="1600" dirty="0" smtClean="0"/>
          </a:p>
          <a:p>
            <a:pPr algn="r"/>
            <a:endParaRPr lang="es-ES" sz="1600" dirty="0"/>
          </a:p>
          <a:p>
            <a:pPr algn="r"/>
            <a:r>
              <a:rPr lang="es-ES" sz="1200" dirty="0" smtClean="0"/>
              <a:t>(*) La presentación se elaboró con base en documentos de la fundación IFRS en traducción libre con fines netamente académicos consultada el 25 de junio de 2013</a:t>
            </a:r>
            <a:r>
              <a:rPr lang="es-ES" sz="1600" dirty="0" smtClean="0"/>
              <a:t>.</a:t>
            </a:r>
          </a:p>
          <a:p>
            <a:pPr algn="r"/>
            <a:endParaRPr lang="es-ES" sz="1600" dirty="0" smtClean="0"/>
          </a:p>
        </p:txBody>
      </p:sp>
      <p:sp>
        <p:nvSpPr>
          <p:cNvPr id="2" name="1 Rectángulo"/>
          <p:cNvSpPr/>
          <p:nvPr/>
        </p:nvSpPr>
        <p:spPr>
          <a:xfrm>
            <a:off x="683567" y="1412776"/>
            <a:ext cx="7776865" cy="2585323"/>
          </a:xfrm>
          <a:prstGeom prst="rect">
            <a:avLst/>
          </a:prstGeom>
          <a:noFill/>
        </p:spPr>
        <p:txBody>
          <a:bodyPr wrap="square" lIns="91440" tIns="45720" rIns="91440" bIns="45720">
            <a:spAutoFit/>
          </a:bodyPr>
          <a:lstStyle/>
          <a:p>
            <a:pPr algn="ctr"/>
            <a:r>
              <a:rPr lang="es-E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¿Qué </a:t>
            </a:r>
            <a:r>
              <a:rPr lang="es-E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pasó </a:t>
            </a:r>
            <a:r>
              <a:rPr lang="es-E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con los cambios en el marco conceptual IFRS?</a:t>
            </a:r>
            <a:r>
              <a:rPr lang="es-ES" sz="1600" cap="none" spc="0" dirty="0" smtClean="0">
                <a:ln w="17780" cmpd="sng">
                  <a:solidFill>
                    <a:srgbClr val="FFFFFF"/>
                  </a:solidFill>
                  <a:prstDash val="solid"/>
                  <a:miter lim="800000"/>
                </a:ln>
                <a:effectLst>
                  <a:outerShdw blurRad="50800" algn="tl" rotWithShape="0">
                    <a:srgbClr val="000000"/>
                  </a:outerShdw>
                </a:effectLst>
              </a:rPr>
              <a:t>(*)</a:t>
            </a:r>
            <a:endParaRPr lang="en-US" sz="1600" cap="none" spc="0" dirty="0">
              <a:ln w="17780" cmpd="sng">
                <a:solidFill>
                  <a:srgbClr val="FFFFFF"/>
                </a:solidFill>
                <a:prstDash val="solid"/>
                <a:miter lim="800000"/>
              </a:ln>
              <a:effectLst>
                <a:outerShdw blurRad="50800" algn="tl" rotWithShape="0">
                  <a:srgbClr val="000000"/>
                </a:outerShdw>
              </a:effectLs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3 Marcador de pie de página"/>
          <p:cNvSpPr>
            <a:spLocks noGrp="1"/>
          </p:cNvSpPr>
          <p:nvPr>
            <p:ph type="ftr" sz="quarter" idx="4294967295"/>
          </p:nvPr>
        </p:nvSpPr>
        <p:spPr bwMode="auto">
          <a:xfrm>
            <a:off x="1979440" y="5929693"/>
            <a:ext cx="4616450" cy="457200"/>
          </a:xfrm>
          <a:prstGeom prst="rect">
            <a:avLst/>
          </a:prstGeom>
          <a:noFill/>
          <a:ln>
            <a:miter lim="800000"/>
            <a:headEnd/>
            <a:tailEnd/>
          </a:ln>
        </p:spPr>
        <p:txBody>
          <a:bodyPr/>
          <a:lstStyle/>
          <a:p>
            <a:endParaRPr lang="es-ES"/>
          </a:p>
          <a:p>
            <a:endParaRPr lang="es-ES"/>
          </a:p>
        </p:txBody>
      </p:sp>
      <p:cxnSp>
        <p:nvCxnSpPr>
          <p:cNvPr id="104450" name="AutoShape 2"/>
          <p:cNvCxnSpPr>
            <a:cxnSpLocks noChangeShapeType="1"/>
            <a:stCxn id="104456" idx="3"/>
            <a:endCxn id="104464" idx="0"/>
          </p:cNvCxnSpPr>
          <p:nvPr/>
        </p:nvCxnSpPr>
        <p:spPr bwMode="auto">
          <a:xfrm flipH="1" flipV="1">
            <a:off x="4967909" y="5012879"/>
            <a:ext cx="2512980" cy="576262"/>
          </a:xfrm>
          <a:prstGeom prst="straightConnector1">
            <a:avLst/>
          </a:prstGeom>
          <a:noFill/>
          <a:ln w="28575">
            <a:solidFill>
              <a:schemeClr val="tx1"/>
            </a:solidFill>
            <a:round/>
            <a:headEnd/>
            <a:tailEnd type="triangle" w="med" len="med"/>
          </a:ln>
        </p:spPr>
      </p:cxnSp>
      <p:cxnSp>
        <p:nvCxnSpPr>
          <p:cNvPr id="104452" name="AutoShape 4"/>
          <p:cNvCxnSpPr>
            <a:cxnSpLocks noChangeShapeType="1"/>
          </p:cNvCxnSpPr>
          <p:nvPr/>
        </p:nvCxnSpPr>
        <p:spPr bwMode="auto">
          <a:xfrm flipH="1">
            <a:off x="5219006" y="2707099"/>
            <a:ext cx="629432" cy="655635"/>
          </a:xfrm>
          <a:prstGeom prst="straightConnector1">
            <a:avLst/>
          </a:prstGeom>
          <a:noFill/>
          <a:ln w="28575">
            <a:solidFill>
              <a:schemeClr val="tx1"/>
            </a:solidFill>
            <a:round/>
            <a:headEnd/>
            <a:tailEnd type="triangle" w="med" len="med"/>
          </a:ln>
        </p:spPr>
      </p:cxnSp>
      <p:cxnSp>
        <p:nvCxnSpPr>
          <p:cNvPr id="104454" name="AutoShape 6"/>
          <p:cNvCxnSpPr>
            <a:cxnSpLocks noChangeShapeType="1"/>
          </p:cNvCxnSpPr>
          <p:nvPr/>
        </p:nvCxnSpPr>
        <p:spPr bwMode="auto">
          <a:xfrm>
            <a:off x="6337883" y="2657487"/>
            <a:ext cx="195320" cy="895568"/>
          </a:xfrm>
          <a:prstGeom prst="straightConnector1">
            <a:avLst/>
          </a:prstGeom>
          <a:noFill/>
          <a:ln w="28575">
            <a:solidFill>
              <a:schemeClr val="tx1"/>
            </a:solidFill>
            <a:round/>
            <a:headEnd/>
            <a:tailEnd type="triangle" w="med" len="med"/>
          </a:ln>
        </p:spPr>
      </p:cxnSp>
      <p:sp>
        <p:nvSpPr>
          <p:cNvPr id="16392" name="AutoShape 7"/>
          <p:cNvSpPr>
            <a:spLocks noChangeArrowheads="1"/>
          </p:cNvSpPr>
          <p:nvPr/>
        </p:nvSpPr>
        <p:spPr bwMode="auto">
          <a:xfrm>
            <a:off x="1547515" y="1124099"/>
            <a:ext cx="6192837" cy="720725"/>
          </a:xfrm>
          <a:prstGeom prst="roundRect">
            <a:avLst>
              <a:gd name="adj" fmla="val 16667"/>
            </a:avLst>
          </a:prstGeom>
          <a:solidFill>
            <a:srgbClr val="DDDDDD"/>
          </a:solidFill>
          <a:ln w="9525">
            <a:solidFill>
              <a:schemeClr val="tx1"/>
            </a:solidFill>
            <a:round/>
            <a:headEnd/>
            <a:tailEnd/>
          </a:ln>
        </p:spPr>
        <p:txBody>
          <a:bodyPr wrap="none" anchor="ctr"/>
          <a:lstStyle/>
          <a:p>
            <a:pPr algn="ctr"/>
            <a:r>
              <a:rPr lang="es-ES" sz="2300" b="1" dirty="0" smtClean="0">
                <a:solidFill>
                  <a:srgbClr val="000066"/>
                </a:solidFill>
              </a:rPr>
              <a:t>CARACTERISTICAS CUALITITATIVAS</a:t>
            </a:r>
            <a:endParaRPr lang="es-ES" sz="2300" b="1" dirty="0">
              <a:solidFill>
                <a:srgbClr val="000066"/>
              </a:solidFill>
            </a:endParaRPr>
          </a:p>
        </p:txBody>
      </p:sp>
      <p:sp>
        <p:nvSpPr>
          <p:cNvPr id="104456" name="AutoShape 8"/>
          <p:cNvSpPr>
            <a:spLocks noChangeArrowheads="1"/>
          </p:cNvSpPr>
          <p:nvPr/>
        </p:nvSpPr>
        <p:spPr bwMode="auto">
          <a:xfrm>
            <a:off x="6337883" y="4809679"/>
            <a:ext cx="2520950" cy="779462"/>
          </a:xfrm>
          <a:prstGeom prst="parallelogram">
            <a:avLst>
              <a:gd name="adj" fmla="val 30141"/>
            </a:avLst>
          </a:prstGeom>
          <a:solidFill>
            <a:schemeClr val="folHlink"/>
          </a:solidFill>
          <a:ln w="28575">
            <a:solidFill>
              <a:schemeClr val="tx1"/>
            </a:solidFill>
            <a:miter lim="800000"/>
            <a:headEnd/>
            <a:tailEnd/>
          </a:ln>
        </p:spPr>
        <p:txBody>
          <a:bodyPr wrap="none" anchor="ctr"/>
          <a:lstStyle/>
          <a:p>
            <a:pPr algn="ctr"/>
            <a:r>
              <a:rPr lang="es-ES" sz="1600" b="1" i="1" dirty="0" smtClean="0">
                <a:solidFill>
                  <a:srgbClr val="000066"/>
                </a:solidFill>
              </a:rPr>
              <a:t>Comprensibilidad</a:t>
            </a:r>
            <a:endParaRPr lang="es-ES" sz="1600" b="1" i="1" dirty="0">
              <a:solidFill>
                <a:srgbClr val="000066"/>
              </a:solidFill>
            </a:endParaRPr>
          </a:p>
        </p:txBody>
      </p:sp>
      <p:sp>
        <p:nvSpPr>
          <p:cNvPr id="104457" name="AutoShape 9"/>
          <p:cNvSpPr>
            <a:spLocks noChangeArrowheads="1"/>
          </p:cNvSpPr>
          <p:nvPr/>
        </p:nvSpPr>
        <p:spPr bwMode="auto">
          <a:xfrm>
            <a:off x="754683" y="4809679"/>
            <a:ext cx="2592387" cy="779462"/>
          </a:xfrm>
          <a:prstGeom prst="parallelogram">
            <a:avLst>
              <a:gd name="adj" fmla="val 31765"/>
            </a:avLst>
          </a:prstGeom>
          <a:solidFill>
            <a:schemeClr val="folHlink"/>
          </a:solidFill>
          <a:ln w="28575">
            <a:solidFill>
              <a:schemeClr val="tx1"/>
            </a:solidFill>
            <a:miter lim="800000"/>
            <a:headEnd/>
            <a:tailEnd/>
          </a:ln>
        </p:spPr>
        <p:txBody>
          <a:bodyPr wrap="none" anchor="ctr"/>
          <a:lstStyle/>
          <a:p>
            <a:pPr algn="ctr"/>
            <a:r>
              <a:rPr lang="es-ES" sz="1600" b="1" i="1" dirty="0" smtClean="0">
                <a:solidFill>
                  <a:srgbClr val="000066"/>
                </a:solidFill>
              </a:rPr>
              <a:t>Comparabilidad</a:t>
            </a:r>
            <a:endParaRPr lang="es-ES" sz="1600" b="1" i="1" dirty="0">
              <a:solidFill>
                <a:srgbClr val="000066"/>
              </a:solidFill>
            </a:endParaRPr>
          </a:p>
        </p:txBody>
      </p:sp>
      <p:sp>
        <p:nvSpPr>
          <p:cNvPr id="104458" name="AutoShape 10"/>
          <p:cNvSpPr>
            <a:spLocks noChangeArrowheads="1"/>
          </p:cNvSpPr>
          <p:nvPr/>
        </p:nvSpPr>
        <p:spPr bwMode="auto">
          <a:xfrm>
            <a:off x="2009821" y="1936297"/>
            <a:ext cx="2520950" cy="779463"/>
          </a:xfrm>
          <a:prstGeom prst="parallelogram">
            <a:avLst>
              <a:gd name="adj" fmla="val 31983"/>
            </a:avLst>
          </a:prstGeom>
          <a:solidFill>
            <a:schemeClr val="folHlink"/>
          </a:solidFill>
          <a:ln w="28575">
            <a:solidFill>
              <a:schemeClr val="tx1"/>
            </a:solidFill>
            <a:miter lim="800000"/>
            <a:headEnd/>
            <a:tailEnd/>
          </a:ln>
        </p:spPr>
        <p:txBody>
          <a:bodyPr wrap="none" anchor="ctr"/>
          <a:lstStyle/>
          <a:p>
            <a:pPr algn="ctr"/>
            <a:r>
              <a:rPr lang="es-ES" sz="1600" b="1" i="1" dirty="0" smtClean="0">
                <a:solidFill>
                  <a:srgbClr val="000066"/>
                </a:solidFill>
              </a:rPr>
              <a:t>Relevancia</a:t>
            </a:r>
            <a:endParaRPr lang="es-ES" sz="1600" b="1" i="1" dirty="0">
              <a:solidFill>
                <a:srgbClr val="000066"/>
              </a:solidFill>
            </a:endParaRPr>
          </a:p>
        </p:txBody>
      </p:sp>
      <p:sp>
        <p:nvSpPr>
          <p:cNvPr id="104459" name="AutoShape 11"/>
          <p:cNvSpPr>
            <a:spLocks noChangeArrowheads="1"/>
          </p:cNvSpPr>
          <p:nvPr/>
        </p:nvSpPr>
        <p:spPr bwMode="auto">
          <a:xfrm>
            <a:off x="4968702" y="1936296"/>
            <a:ext cx="2520950" cy="779463"/>
          </a:xfrm>
          <a:prstGeom prst="parallelogram">
            <a:avLst>
              <a:gd name="adj" fmla="val 28105"/>
            </a:avLst>
          </a:prstGeom>
          <a:solidFill>
            <a:schemeClr val="folHlink"/>
          </a:solidFill>
          <a:ln w="28575">
            <a:solidFill>
              <a:schemeClr val="tx1"/>
            </a:solidFill>
            <a:miter lim="800000"/>
            <a:headEnd/>
            <a:tailEnd/>
          </a:ln>
        </p:spPr>
        <p:txBody>
          <a:bodyPr wrap="none" anchor="ctr"/>
          <a:lstStyle/>
          <a:p>
            <a:pPr algn="ctr"/>
            <a:r>
              <a:rPr lang="es-ES" sz="1600" b="1" i="1" dirty="0" smtClean="0">
                <a:solidFill>
                  <a:srgbClr val="000066"/>
                </a:solidFill>
              </a:rPr>
              <a:t>Representación Fiel</a:t>
            </a:r>
            <a:endParaRPr lang="es-ES" sz="1600" b="1" i="1" dirty="0">
              <a:solidFill>
                <a:srgbClr val="000066"/>
              </a:solidFill>
            </a:endParaRPr>
          </a:p>
        </p:txBody>
      </p:sp>
      <p:sp>
        <p:nvSpPr>
          <p:cNvPr id="104460" name="AutoShape 12"/>
          <p:cNvSpPr>
            <a:spLocks noChangeArrowheads="1"/>
          </p:cNvSpPr>
          <p:nvPr/>
        </p:nvSpPr>
        <p:spPr bwMode="auto">
          <a:xfrm>
            <a:off x="1648730" y="3634594"/>
            <a:ext cx="1439863" cy="433387"/>
          </a:xfrm>
          <a:prstGeom prst="roundRect">
            <a:avLst>
              <a:gd name="adj" fmla="val 16667"/>
            </a:avLst>
          </a:prstGeom>
          <a:solidFill>
            <a:srgbClr val="00CCFF"/>
          </a:solidFill>
          <a:ln w="28575">
            <a:solidFill>
              <a:schemeClr val="tx1"/>
            </a:solidFill>
            <a:round/>
            <a:headEnd/>
            <a:tailEnd/>
          </a:ln>
        </p:spPr>
        <p:txBody>
          <a:bodyPr wrap="none" anchor="ctr"/>
          <a:lstStyle/>
          <a:p>
            <a:pPr algn="ctr"/>
            <a:r>
              <a:rPr lang="es-ES" sz="1300" b="1" dirty="0">
                <a:solidFill>
                  <a:srgbClr val="000066"/>
                </a:solidFill>
              </a:rPr>
              <a:t>Importancia</a:t>
            </a:r>
          </a:p>
          <a:p>
            <a:pPr algn="ctr"/>
            <a:r>
              <a:rPr lang="es-ES" sz="1300" b="1" dirty="0">
                <a:solidFill>
                  <a:srgbClr val="000066"/>
                </a:solidFill>
              </a:rPr>
              <a:t>Relativa</a:t>
            </a:r>
          </a:p>
        </p:txBody>
      </p:sp>
      <p:sp>
        <p:nvSpPr>
          <p:cNvPr id="104461" name="AutoShape 13"/>
          <p:cNvSpPr>
            <a:spLocks noChangeArrowheads="1"/>
          </p:cNvSpPr>
          <p:nvPr/>
        </p:nvSpPr>
        <p:spPr bwMode="auto">
          <a:xfrm>
            <a:off x="7445054" y="3346463"/>
            <a:ext cx="1441450" cy="576262"/>
          </a:xfrm>
          <a:prstGeom prst="roundRect">
            <a:avLst>
              <a:gd name="adj" fmla="val 16667"/>
            </a:avLst>
          </a:prstGeom>
          <a:solidFill>
            <a:srgbClr val="00CCFF"/>
          </a:solidFill>
          <a:ln w="28575">
            <a:solidFill>
              <a:schemeClr val="tx1"/>
            </a:solidFill>
            <a:round/>
            <a:headEnd/>
            <a:tailEnd/>
          </a:ln>
        </p:spPr>
        <p:txBody>
          <a:bodyPr wrap="none" anchor="ctr"/>
          <a:lstStyle/>
          <a:p>
            <a:pPr algn="ctr"/>
            <a:r>
              <a:rPr lang="es-ES" sz="1300" b="1" dirty="0" smtClean="0">
                <a:solidFill>
                  <a:srgbClr val="000066"/>
                </a:solidFill>
              </a:rPr>
              <a:t>Libre de errores</a:t>
            </a:r>
            <a:endParaRPr lang="es-ES" sz="1300" b="1" dirty="0">
              <a:solidFill>
                <a:srgbClr val="000066"/>
              </a:solidFill>
            </a:endParaRPr>
          </a:p>
        </p:txBody>
      </p:sp>
      <p:sp>
        <p:nvSpPr>
          <p:cNvPr id="104463" name="AutoShape 15"/>
          <p:cNvSpPr>
            <a:spLocks noChangeArrowheads="1"/>
          </p:cNvSpPr>
          <p:nvPr/>
        </p:nvSpPr>
        <p:spPr bwMode="auto">
          <a:xfrm>
            <a:off x="4279398" y="3483078"/>
            <a:ext cx="1441450" cy="576262"/>
          </a:xfrm>
          <a:prstGeom prst="roundRect">
            <a:avLst>
              <a:gd name="adj" fmla="val 16667"/>
            </a:avLst>
          </a:prstGeom>
          <a:solidFill>
            <a:srgbClr val="00CCFF"/>
          </a:solidFill>
          <a:ln w="28575">
            <a:solidFill>
              <a:schemeClr val="tx1"/>
            </a:solidFill>
            <a:round/>
            <a:headEnd/>
            <a:tailEnd/>
          </a:ln>
        </p:spPr>
        <p:txBody>
          <a:bodyPr wrap="none" anchor="ctr"/>
          <a:lstStyle/>
          <a:p>
            <a:pPr algn="ctr"/>
            <a:r>
              <a:rPr lang="es-ES" sz="1300" b="1" dirty="0" smtClean="0">
                <a:solidFill>
                  <a:srgbClr val="000066"/>
                </a:solidFill>
              </a:rPr>
              <a:t>Completa</a:t>
            </a:r>
            <a:endParaRPr lang="es-ES" sz="1300" b="1" dirty="0">
              <a:solidFill>
                <a:srgbClr val="000066"/>
              </a:solidFill>
            </a:endParaRPr>
          </a:p>
        </p:txBody>
      </p:sp>
      <p:sp>
        <p:nvSpPr>
          <p:cNvPr id="104464" name="AutoShape 16"/>
          <p:cNvSpPr>
            <a:spLocks noChangeArrowheads="1"/>
          </p:cNvSpPr>
          <p:nvPr/>
        </p:nvSpPr>
        <p:spPr bwMode="auto">
          <a:xfrm>
            <a:off x="4067002" y="5012879"/>
            <a:ext cx="1801813" cy="576262"/>
          </a:xfrm>
          <a:prstGeom prst="roundRect">
            <a:avLst>
              <a:gd name="adj" fmla="val 16667"/>
            </a:avLst>
          </a:prstGeom>
          <a:solidFill>
            <a:srgbClr val="00CCFF"/>
          </a:solidFill>
          <a:ln w="28575">
            <a:solidFill>
              <a:schemeClr val="tx1"/>
            </a:solidFill>
            <a:round/>
            <a:headEnd/>
            <a:tailEnd/>
          </a:ln>
        </p:spPr>
        <p:txBody>
          <a:bodyPr wrap="none" anchor="ctr"/>
          <a:lstStyle/>
          <a:p>
            <a:pPr algn="ctr"/>
            <a:r>
              <a:rPr lang="es-ES" sz="1300" b="1">
                <a:solidFill>
                  <a:srgbClr val="000066"/>
                </a:solidFill>
              </a:rPr>
              <a:t>Esencia sobre Forma</a:t>
            </a:r>
          </a:p>
        </p:txBody>
      </p:sp>
      <p:sp>
        <p:nvSpPr>
          <p:cNvPr id="104465" name="AutoShape 17"/>
          <p:cNvSpPr>
            <a:spLocks noChangeArrowheads="1"/>
          </p:cNvSpPr>
          <p:nvPr/>
        </p:nvSpPr>
        <p:spPr bwMode="auto">
          <a:xfrm>
            <a:off x="5896421" y="3601573"/>
            <a:ext cx="1441450" cy="576262"/>
          </a:xfrm>
          <a:prstGeom prst="roundRect">
            <a:avLst>
              <a:gd name="adj" fmla="val 16667"/>
            </a:avLst>
          </a:prstGeom>
          <a:solidFill>
            <a:srgbClr val="00CCFF"/>
          </a:solidFill>
          <a:ln w="28575">
            <a:solidFill>
              <a:schemeClr val="tx1"/>
            </a:solidFill>
            <a:round/>
            <a:headEnd/>
            <a:tailEnd/>
          </a:ln>
        </p:spPr>
        <p:txBody>
          <a:bodyPr wrap="none" anchor="ctr"/>
          <a:lstStyle/>
          <a:p>
            <a:pPr algn="ctr"/>
            <a:r>
              <a:rPr lang="es-ES" sz="1300" b="1" dirty="0" smtClean="0">
                <a:solidFill>
                  <a:srgbClr val="000066"/>
                </a:solidFill>
              </a:rPr>
              <a:t>Neutral</a:t>
            </a:r>
            <a:endParaRPr lang="es-ES" sz="1300" b="1" dirty="0">
              <a:solidFill>
                <a:srgbClr val="000066"/>
              </a:solidFill>
            </a:endParaRPr>
          </a:p>
        </p:txBody>
      </p:sp>
      <p:sp>
        <p:nvSpPr>
          <p:cNvPr id="104467" name="AutoShape 19"/>
          <p:cNvSpPr>
            <a:spLocks noChangeArrowheads="1"/>
          </p:cNvSpPr>
          <p:nvPr/>
        </p:nvSpPr>
        <p:spPr bwMode="auto">
          <a:xfrm>
            <a:off x="896766" y="3049691"/>
            <a:ext cx="1439862" cy="433387"/>
          </a:xfrm>
          <a:prstGeom prst="roundRect">
            <a:avLst>
              <a:gd name="adj" fmla="val 50000"/>
            </a:avLst>
          </a:prstGeom>
          <a:solidFill>
            <a:srgbClr val="00CCFF"/>
          </a:solidFill>
          <a:ln w="28575">
            <a:solidFill>
              <a:schemeClr val="tx1"/>
            </a:solidFill>
            <a:round/>
            <a:headEnd/>
            <a:tailEnd/>
          </a:ln>
        </p:spPr>
        <p:txBody>
          <a:bodyPr wrap="none" anchor="ctr"/>
          <a:lstStyle/>
          <a:p>
            <a:pPr algn="ctr"/>
            <a:r>
              <a:rPr lang="es-ES" sz="1300" b="1">
                <a:solidFill>
                  <a:srgbClr val="000066"/>
                </a:solidFill>
              </a:rPr>
              <a:t>Predicción</a:t>
            </a:r>
          </a:p>
        </p:txBody>
      </p:sp>
      <p:sp>
        <p:nvSpPr>
          <p:cNvPr id="104468" name="AutoShape 20"/>
          <p:cNvSpPr>
            <a:spLocks noChangeArrowheads="1"/>
          </p:cNvSpPr>
          <p:nvPr/>
        </p:nvSpPr>
        <p:spPr bwMode="auto">
          <a:xfrm>
            <a:off x="2736588" y="3049692"/>
            <a:ext cx="1439862" cy="433387"/>
          </a:xfrm>
          <a:prstGeom prst="roundRect">
            <a:avLst>
              <a:gd name="adj" fmla="val 50000"/>
            </a:avLst>
          </a:prstGeom>
          <a:solidFill>
            <a:srgbClr val="00CCFF"/>
          </a:solidFill>
          <a:ln w="28575">
            <a:solidFill>
              <a:schemeClr val="tx1"/>
            </a:solidFill>
            <a:round/>
            <a:headEnd/>
            <a:tailEnd/>
          </a:ln>
        </p:spPr>
        <p:txBody>
          <a:bodyPr wrap="none" anchor="ctr"/>
          <a:lstStyle/>
          <a:p>
            <a:pPr algn="ctr"/>
            <a:r>
              <a:rPr lang="es-ES" sz="1300" b="1">
                <a:solidFill>
                  <a:srgbClr val="000066"/>
                </a:solidFill>
              </a:rPr>
              <a:t>Confirmación</a:t>
            </a:r>
          </a:p>
        </p:txBody>
      </p:sp>
      <p:sp>
        <p:nvSpPr>
          <p:cNvPr id="36" name="35 CuadroTexto"/>
          <p:cNvSpPr txBox="1"/>
          <p:nvPr/>
        </p:nvSpPr>
        <p:spPr>
          <a:xfrm>
            <a:off x="35496" y="2141362"/>
            <a:ext cx="1871761" cy="369332"/>
          </a:xfrm>
          <a:prstGeom prst="rect">
            <a:avLst/>
          </a:prstGeom>
          <a:noFill/>
        </p:spPr>
        <p:txBody>
          <a:bodyPr wrap="square" rtlCol="0">
            <a:spAutoFit/>
          </a:bodyPr>
          <a:lstStyle/>
          <a:p>
            <a:r>
              <a:rPr lang="es-CO" sz="1800" dirty="0" smtClean="0"/>
              <a:t>Fundamentales</a:t>
            </a:r>
            <a:endParaRPr lang="es-CO" sz="1800" dirty="0"/>
          </a:p>
        </p:txBody>
      </p:sp>
      <p:sp>
        <p:nvSpPr>
          <p:cNvPr id="37" name="36 CuadroTexto"/>
          <p:cNvSpPr txBox="1"/>
          <p:nvPr/>
        </p:nvSpPr>
        <p:spPr>
          <a:xfrm>
            <a:off x="196396" y="3889704"/>
            <a:ext cx="207049" cy="1938992"/>
          </a:xfrm>
          <a:prstGeom prst="rect">
            <a:avLst/>
          </a:prstGeom>
          <a:noFill/>
        </p:spPr>
        <p:txBody>
          <a:bodyPr wrap="square" rtlCol="0">
            <a:spAutoFit/>
          </a:bodyPr>
          <a:lstStyle/>
          <a:p>
            <a:pPr algn="ctr"/>
            <a:r>
              <a:rPr lang="es-CO" sz="2000" dirty="0" smtClean="0"/>
              <a:t>Mejora</a:t>
            </a:r>
            <a:endParaRPr lang="es-CO" sz="2000" dirty="0"/>
          </a:p>
        </p:txBody>
      </p:sp>
      <p:sp>
        <p:nvSpPr>
          <p:cNvPr id="39" name="AutoShape 9"/>
          <p:cNvSpPr>
            <a:spLocks noChangeArrowheads="1"/>
          </p:cNvSpPr>
          <p:nvPr/>
        </p:nvSpPr>
        <p:spPr bwMode="auto">
          <a:xfrm>
            <a:off x="3091046" y="4809679"/>
            <a:ext cx="1909077" cy="779462"/>
          </a:xfrm>
          <a:prstGeom prst="parallelogram">
            <a:avLst>
              <a:gd name="adj" fmla="val 31765"/>
            </a:avLst>
          </a:prstGeom>
          <a:solidFill>
            <a:schemeClr val="folHlink"/>
          </a:solidFill>
          <a:ln w="28575">
            <a:solidFill>
              <a:schemeClr val="tx1"/>
            </a:solidFill>
            <a:miter lim="800000"/>
            <a:headEnd/>
            <a:tailEnd/>
          </a:ln>
        </p:spPr>
        <p:txBody>
          <a:bodyPr wrap="none" anchor="ctr"/>
          <a:lstStyle/>
          <a:p>
            <a:pPr algn="ctr"/>
            <a:r>
              <a:rPr lang="es-ES" sz="1600" b="1" i="1" dirty="0" smtClean="0">
                <a:solidFill>
                  <a:srgbClr val="000066"/>
                </a:solidFill>
              </a:rPr>
              <a:t>Verificabilidad</a:t>
            </a:r>
            <a:endParaRPr lang="es-ES" sz="1600" b="1" i="1" dirty="0">
              <a:solidFill>
                <a:srgbClr val="000066"/>
              </a:solidFill>
            </a:endParaRPr>
          </a:p>
        </p:txBody>
      </p:sp>
      <p:sp>
        <p:nvSpPr>
          <p:cNvPr id="40" name="AutoShape 9"/>
          <p:cNvSpPr>
            <a:spLocks noChangeArrowheads="1"/>
          </p:cNvSpPr>
          <p:nvPr/>
        </p:nvSpPr>
        <p:spPr bwMode="auto">
          <a:xfrm>
            <a:off x="4698546" y="4809679"/>
            <a:ext cx="1874267" cy="779462"/>
          </a:xfrm>
          <a:prstGeom prst="parallelogram">
            <a:avLst>
              <a:gd name="adj" fmla="val 31765"/>
            </a:avLst>
          </a:prstGeom>
          <a:solidFill>
            <a:schemeClr val="folHlink"/>
          </a:solidFill>
          <a:ln w="28575">
            <a:solidFill>
              <a:schemeClr val="tx1"/>
            </a:solidFill>
            <a:miter lim="800000"/>
            <a:headEnd/>
            <a:tailEnd/>
          </a:ln>
        </p:spPr>
        <p:txBody>
          <a:bodyPr wrap="none" anchor="ctr"/>
          <a:lstStyle/>
          <a:p>
            <a:pPr algn="ctr"/>
            <a:r>
              <a:rPr lang="es-ES" sz="1600" b="1" i="1" dirty="0" smtClean="0">
                <a:solidFill>
                  <a:srgbClr val="000066"/>
                </a:solidFill>
              </a:rPr>
              <a:t>Oportunidad</a:t>
            </a:r>
            <a:endParaRPr lang="es-ES" sz="1600" b="1" i="1" dirty="0">
              <a:solidFill>
                <a:srgbClr val="000066"/>
              </a:solidFill>
            </a:endParaRPr>
          </a:p>
        </p:txBody>
      </p:sp>
      <p:cxnSp>
        <p:nvCxnSpPr>
          <p:cNvPr id="46" name="AutoShape 18"/>
          <p:cNvCxnSpPr>
            <a:cxnSpLocks noChangeShapeType="1"/>
          </p:cNvCxnSpPr>
          <p:nvPr/>
        </p:nvCxnSpPr>
        <p:spPr bwMode="auto">
          <a:xfrm flipH="1">
            <a:off x="2482950" y="2729832"/>
            <a:ext cx="158996" cy="823223"/>
          </a:xfrm>
          <a:prstGeom prst="straightConnector1">
            <a:avLst/>
          </a:prstGeom>
          <a:noFill/>
          <a:ln w="28575">
            <a:solidFill>
              <a:schemeClr val="tx1"/>
            </a:solidFill>
            <a:round/>
            <a:headEnd/>
            <a:tailEnd type="triangle" w="med" len="med"/>
          </a:ln>
        </p:spPr>
      </p:cxnSp>
      <p:cxnSp>
        <p:nvCxnSpPr>
          <p:cNvPr id="51" name="AutoShape 5"/>
          <p:cNvCxnSpPr>
            <a:cxnSpLocks noChangeShapeType="1"/>
          </p:cNvCxnSpPr>
          <p:nvPr/>
        </p:nvCxnSpPr>
        <p:spPr bwMode="auto">
          <a:xfrm flipH="1">
            <a:off x="1907257" y="2704011"/>
            <a:ext cx="394821" cy="295122"/>
          </a:xfrm>
          <a:prstGeom prst="straightConnector1">
            <a:avLst/>
          </a:prstGeom>
          <a:noFill/>
          <a:ln w="28575">
            <a:solidFill>
              <a:schemeClr val="tx1"/>
            </a:solidFill>
            <a:round/>
            <a:headEnd/>
            <a:tailEnd type="triangle" w="med" len="med"/>
          </a:ln>
        </p:spPr>
      </p:cxnSp>
      <p:cxnSp>
        <p:nvCxnSpPr>
          <p:cNvPr id="57" name="AutoShape 5"/>
          <p:cNvCxnSpPr>
            <a:cxnSpLocks noChangeShapeType="1"/>
            <a:endCxn id="104468" idx="0"/>
          </p:cNvCxnSpPr>
          <p:nvPr/>
        </p:nvCxnSpPr>
        <p:spPr bwMode="auto">
          <a:xfrm>
            <a:off x="3206015" y="2704011"/>
            <a:ext cx="250504" cy="345681"/>
          </a:xfrm>
          <a:prstGeom prst="straightConnector1">
            <a:avLst/>
          </a:prstGeom>
          <a:noFill/>
          <a:ln w="28575">
            <a:solidFill>
              <a:schemeClr val="tx1"/>
            </a:solidFill>
            <a:round/>
            <a:headEnd/>
            <a:tailEnd type="triangle" w="med" len="med"/>
          </a:ln>
        </p:spPr>
      </p:cxnSp>
      <p:cxnSp>
        <p:nvCxnSpPr>
          <p:cNvPr id="63" name="AutoShape 6"/>
          <p:cNvCxnSpPr>
            <a:cxnSpLocks noChangeShapeType="1"/>
          </p:cNvCxnSpPr>
          <p:nvPr/>
        </p:nvCxnSpPr>
        <p:spPr bwMode="auto">
          <a:xfrm>
            <a:off x="7056836" y="2729832"/>
            <a:ext cx="776436" cy="592096"/>
          </a:xfrm>
          <a:prstGeom prst="straightConnector1">
            <a:avLst/>
          </a:prstGeom>
          <a:noFill/>
          <a:ln w="28575">
            <a:solidFill>
              <a:schemeClr val="tx1"/>
            </a:solidFill>
            <a:round/>
            <a:headEnd/>
            <a:tailEnd type="triangle" w="med" len="med"/>
          </a:ln>
        </p:spPr>
      </p:cxnSp>
      <p:sp>
        <p:nvSpPr>
          <p:cNvPr id="67" name="AutoShape 9"/>
          <p:cNvSpPr>
            <a:spLocks noChangeArrowheads="1"/>
          </p:cNvSpPr>
          <p:nvPr/>
        </p:nvSpPr>
        <p:spPr bwMode="auto">
          <a:xfrm>
            <a:off x="299920" y="5810463"/>
            <a:ext cx="8375470" cy="642873"/>
          </a:xfrm>
          <a:prstGeom prst="parallelogram">
            <a:avLst>
              <a:gd name="adj" fmla="val 31765"/>
            </a:avLst>
          </a:prstGeom>
          <a:solidFill>
            <a:schemeClr val="accent3">
              <a:lumMod val="75000"/>
            </a:schemeClr>
          </a:solidFill>
          <a:ln w="28575">
            <a:solidFill>
              <a:schemeClr val="tx1"/>
            </a:solidFill>
            <a:miter lim="800000"/>
            <a:headEnd/>
            <a:tailEnd/>
          </a:ln>
        </p:spPr>
        <p:txBody>
          <a:bodyPr wrap="none" anchor="ctr"/>
          <a:lstStyle/>
          <a:p>
            <a:pPr algn="ctr"/>
            <a:r>
              <a:rPr lang="es-ES" sz="1600" b="1" i="1" dirty="0" smtClean="0">
                <a:solidFill>
                  <a:srgbClr val="000066"/>
                </a:solidFill>
              </a:rPr>
              <a:t>RESTRICCIÓN: Costo</a:t>
            </a:r>
            <a:endParaRPr lang="es-ES" sz="1600" b="1" i="1" dirty="0">
              <a:solidFill>
                <a:srgbClr val="000066"/>
              </a:solidFill>
            </a:endParaRPr>
          </a:p>
        </p:txBody>
      </p:sp>
      <p:sp>
        <p:nvSpPr>
          <p:cNvPr id="2" name="1 Rectángulo"/>
          <p:cNvSpPr/>
          <p:nvPr/>
        </p:nvSpPr>
        <p:spPr>
          <a:xfrm>
            <a:off x="4599334" y="188640"/>
            <a:ext cx="4259499" cy="584775"/>
          </a:xfrm>
          <a:prstGeom prst="rect">
            <a:avLst/>
          </a:prstGeom>
        </p:spPr>
        <p:txBody>
          <a:bodyPr wrap="none">
            <a:spAutoFit/>
          </a:bodyPr>
          <a:lstStyle/>
          <a:p>
            <a:r>
              <a:rPr lang="es-CO" b="1" i="1" dirty="0"/>
              <a:t>Historia del proyecto</a:t>
            </a:r>
            <a:endParaRPr lang="en-US" dirty="0"/>
          </a:p>
        </p:txBody>
      </p:sp>
    </p:spTree>
    <p:extLst>
      <p:ext uri="{BB962C8B-B14F-4D97-AF65-F5344CB8AC3E}">
        <p14:creationId xmlns:p14="http://schemas.microsoft.com/office/powerpoint/2010/main" val="21674817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04458"/>
                                        </p:tgtEl>
                                        <p:attrNameLst>
                                          <p:attrName>style.visibility</p:attrName>
                                        </p:attrNameLst>
                                      </p:cBhvr>
                                      <p:to>
                                        <p:strVal val="visible"/>
                                      </p:to>
                                    </p:set>
                                    <p:animEffect transition="in" filter="box(in)">
                                      <p:cBhvr>
                                        <p:cTn id="7" dur="500"/>
                                        <p:tgtEl>
                                          <p:spTgt spid="104458"/>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04459"/>
                                        </p:tgtEl>
                                        <p:attrNameLst>
                                          <p:attrName>style.visibility</p:attrName>
                                        </p:attrNameLst>
                                      </p:cBhvr>
                                      <p:to>
                                        <p:strVal val="visible"/>
                                      </p:to>
                                    </p:set>
                                    <p:animEffect transition="in" filter="box(in)">
                                      <p:cBhvr>
                                        <p:cTn id="11" dur="500"/>
                                        <p:tgtEl>
                                          <p:spTgt spid="104459"/>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04457"/>
                                        </p:tgtEl>
                                        <p:attrNameLst>
                                          <p:attrName>style.visibility</p:attrName>
                                        </p:attrNameLst>
                                      </p:cBhvr>
                                      <p:to>
                                        <p:strVal val="visible"/>
                                      </p:to>
                                    </p:set>
                                    <p:animEffect transition="in" filter="box(in)">
                                      <p:cBhvr>
                                        <p:cTn id="15" dur="500"/>
                                        <p:tgtEl>
                                          <p:spTgt spid="104457"/>
                                        </p:tgtEl>
                                      </p:cBhvr>
                                    </p:animEffect>
                                  </p:childTnLst>
                                </p:cTn>
                              </p:par>
                            </p:childTnLst>
                          </p:cTn>
                        </p:par>
                        <p:par>
                          <p:cTn id="16" fill="hold">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104456"/>
                                        </p:tgtEl>
                                        <p:attrNameLst>
                                          <p:attrName>style.visibility</p:attrName>
                                        </p:attrNameLst>
                                      </p:cBhvr>
                                      <p:to>
                                        <p:strVal val="visible"/>
                                      </p:to>
                                    </p:set>
                                    <p:animEffect transition="in" filter="box(in)">
                                      <p:cBhvr>
                                        <p:cTn id="19" dur="500"/>
                                        <p:tgtEl>
                                          <p:spTgt spid="104456"/>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104460"/>
                                        </p:tgtEl>
                                        <p:attrNameLst>
                                          <p:attrName>style.visibility</p:attrName>
                                        </p:attrNameLst>
                                      </p:cBhvr>
                                      <p:to>
                                        <p:strVal val="visible"/>
                                      </p:to>
                                    </p:set>
                                    <p:animEffect transition="in" filter="wipe(up)">
                                      <p:cBhvr>
                                        <p:cTn id="22" dur="500"/>
                                        <p:tgtEl>
                                          <p:spTgt spid="104460"/>
                                        </p:tgtEl>
                                      </p:cBhvr>
                                    </p:animEffect>
                                  </p:childTnLst>
                                </p:cTn>
                              </p:par>
                            </p:childTnLst>
                          </p:cTn>
                        </p:par>
                        <p:par>
                          <p:cTn id="23" fill="hold">
                            <p:stCondLst>
                              <p:cond delay="2000"/>
                            </p:stCondLst>
                            <p:childTnLst>
                              <p:par>
                                <p:cTn id="24" presetID="22" presetClass="entr" presetSubtype="1" fill="hold" grpId="0" nodeType="afterEffect">
                                  <p:stCondLst>
                                    <p:cond delay="0"/>
                                  </p:stCondLst>
                                  <p:childTnLst>
                                    <p:set>
                                      <p:cBhvr>
                                        <p:cTn id="25" dur="1" fill="hold">
                                          <p:stCondLst>
                                            <p:cond delay="0"/>
                                          </p:stCondLst>
                                        </p:cTn>
                                        <p:tgtEl>
                                          <p:spTgt spid="104467"/>
                                        </p:tgtEl>
                                        <p:attrNameLst>
                                          <p:attrName>style.visibility</p:attrName>
                                        </p:attrNameLst>
                                      </p:cBhvr>
                                      <p:to>
                                        <p:strVal val="visible"/>
                                      </p:to>
                                    </p:set>
                                    <p:animEffect transition="in" filter="wipe(up)">
                                      <p:cBhvr>
                                        <p:cTn id="26" dur="500"/>
                                        <p:tgtEl>
                                          <p:spTgt spid="104467"/>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104468"/>
                                        </p:tgtEl>
                                        <p:attrNameLst>
                                          <p:attrName>style.visibility</p:attrName>
                                        </p:attrNameLst>
                                      </p:cBhvr>
                                      <p:to>
                                        <p:strVal val="visible"/>
                                      </p:to>
                                    </p:set>
                                    <p:animEffect transition="in" filter="wipe(up)">
                                      <p:cBhvr>
                                        <p:cTn id="29" dur="500"/>
                                        <p:tgtEl>
                                          <p:spTgt spid="10446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104450"/>
                                        </p:tgtEl>
                                        <p:attrNameLst>
                                          <p:attrName>style.visibility</p:attrName>
                                        </p:attrNameLst>
                                      </p:cBhvr>
                                      <p:to>
                                        <p:strVal val="visible"/>
                                      </p:to>
                                    </p:set>
                                    <p:animEffect transition="in" filter="wipe(up)">
                                      <p:cBhvr>
                                        <p:cTn id="34" dur="500"/>
                                        <p:tgtEl>
                                          <p:spTgt spid="104450"/>
                                        </p:tgtEl>
                                      </p:cBhvr>
                                    </p:animEffect>
                                  </p:childTnLst>
                                </p:cTn>
                              </p:par>
                              <p:par>
                                <p:cTn id="35" presetID="22" presetClass="entr" presetSubtype="1" fill="hold" nodeType="withEffect">
                                  <p:stCondLst>
                                    <p:cond delay="0"/>
                                  </p:stCondLst>
                                  <p:childTnLst>
                                    <p:set>
                                      <p:cBhvr>
                                        <p:cTn id="36" dur="1" fill="hold">
                                          <p:stCondLst>
                                            <p:cond delay="0"/>
                                          </p:stCondLst>
                                        </p:cTn>
                                        <p:tgtEl>
                                          <p:spTgt spid="104454"/>
                                        </p:tgtEl>
                                        <p:attrNameLst>
                                          <p:attrName>style.visibility</p:attrName>
                                        </p:attrNameLst>
                                      </p:cBhvr>
                                      <p:to>
                                        <p:strVal val="visible"/>
                                      </p:to>
                                    </p:set>
                                    <p:animEffect transition="in" filter="wipe(up)">
                                      <p:cBhvr>
                                        <p:cTn id="37" dur="500"/>
                                        <p:tgtEl>
                                          <p:spTgt spid="104454"/>
                                        </p:tgtEl>
                                      </p:cBhvr>
                                    </p:animEffect>
                                  </p:childTnLst>
                                </p:cTn>
                              </p:par>
                              <p:par>
                                <p:cTn id="38" presetID="22" presetClass="entr" presetSubtype="1" fill="hold" nodeType="withEffect">
                                  <p:stCondLst>
                                    <p:cond delay="0"/>
                                  </p:stCondLst>
                                  <p:childTnLst>
                                    <p:set>
                                      <p:cBhvr>
                                        <p:cTn id="39" dur="1" fill="hold">
                                          <p:stCondLst>
                                            <p:cond delay="0"/>
                                          </p:stCondLst>
                                        </p:cTn>
                                        <p:tgtEl>
                                          <p:spTgt spid="104452"/>
                                        </p:tgtEl>
                                        <p:attrNameLst>
                                          <p:attrName>style.visibility</p:attrName>
                                        </p:attrNameLst>
                                      </p:cBhvr>
                                      <p:to>
                                        <p:strVal val="visible"/>
                                      </p:to>
                                    </p:set>
                                    <p:animEffect transition="in" filter="wipe(up)">
                                      <p:cBhvr>
                                        <p:cTn id="40" dur="500"/>
                                        <p:tgtEl>
                                          <p:spTgt spid="104452"/>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104464"/>
                                        </p:tgtEl>
                                        <p:attrNameLst>
                                          <p:attrName>style.visibility</p:attrName>
                                        </p:attrNameLst>
                                      </p:cBhvr>
                                      <p:to>
                                        <p:strVal val="visible"/>
                                      </p:to>
                                    </p:set>
                                    <p:animEffect transition="in" filter="wipe(up)">
                                      <p:cBhvr>
                                        <p:cTn id="43" dur="500"/>
                                        <p:tgtEl>
                                          <p:spTgt spid="104464"/>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104461"/>
                                        </p:tgtEl>
                                        <p:attrNameLst>
                                          <p:attrName>style.visibility</p:attrName>
                                        </p:attrNameLst>
                                      </p:cBhvr>
                                      <p:to>
                                        <p:strVal val="visible"/>
                                      </p:to>
                                    </p:set>
                                    <p:animEffect transition="in" filter="wipe(up)">
                                      <p:cBhvr>
                                        <p:cTn id="46" dur="500"/>
                                        <p:tgtEl>
                                          <p:spTgt spid="104461"/>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104465"/>
                                        </p:tgtEl>
                                        <p:attrNameLst>
                                          <p:attrName>style.visibility</p:attrName>
                                        </p:attrNameLst>
                                      </p:cBhvr>
                                      <p:to>
                                        <p:strVal val="visible"/>
                                      </p:to>
                                    </p:set>
                                    <p:animEffect transition="in" filter="wipe(up)">
                                      <p:cBhvr>
                                        <p:cTn id="49" dur="500"/>
                                        <p:tgtEl>
                                          <p:spTgt spid="104465"/>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104463"/>
                                        </p:tgtEl>
                                        <p:attrNameLst>
                                          <p:attrName>style.visibility</p:attrName>
                                        </p:attrNameLst>
                                      </p:cBhvr>
                                      <p:to>
                                        <p:strVal val="visible"/>
                                      </p:to>
                                    </p:set>
                                    <p:animEffect transition="in" filter="wipe(up)">
                                      <p:cBhvr>
                                        <p:cTn id="52" dur="500"/>
                                        <p:tgtEl>
                                          <p:spTgt spid="104463"/>
                                        </p:tgtEl>
                                      </p:cBhvr>
                                    </p:animEffect>
                                  </p:childTnLst>
                                </p:cTn>
                              </p:par>
                            </p:childTnLst>
                          </p:cTn>
                        </p:par>
                        <p:par>
                          <p:cTn id="53" fill="hold">
                            <p:stCondLst>
                              <p:cond delay="500"/>
                            </p:stCondLst>
                            <p:childTnLst>
                              <p:par>
                                <p:cTn id="54" presetID="4"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box(in)">
                                      <p:cBhvr>
                                        <p:cTn id="56" dur="500"/>
                                        <p:tgtEl>
                                          <p:spTgt spid="39"/>
                                        </p:tgtEl>
                                      </p:cBhvr>
                                    </p:animEffect>
                                  </p:childTnLst>
                                </p:cTn>
                              </p:par>
                            </p:childTnLst>
                          </p:cTn>
                        </p:par>
                        <p:par>
                          <p:cTn id="57" fill="hold">
                            <p:stCondLst>
                              <p:cond delay="1000"/>
                            </p:stCondLst>
                            <p:childTnLst>
                              <p:par>
                                <p:cTn id="58" presetID="4" presetClass="entr" presetSubtype="16" fill="hold" grpId="0" nodeType="afterEffect">
                                  <p:stCondLst>
                                    <p:cond delay="0"/>
                                  </p:stCondLst>
                                  <p:childTnLst>
                                    <p:set>
                                      <p:cBhvr>
                                        <p:cTn id="59" dur="1" fill="hold">
                                          <p:stCondLst>
                                            <p:cond delay="0"/>
                                          </p:stCondLst>
                                        </p:cTn>
                                        <p:tgtEl>
                                          <p:spTgt spid="40"/>
                                        </p:tgtEl>
                                        <p:attrNameLst>
                                          <p:attrName>style.visibility</p:attrName>
                                        </p:attrNameLst>
                                      </p:cBhvr>
                                      <p:to>
                                        <p:strVal val="visible"/>
                                      </p:to>
                                    </p:set>
                                    <p:animEffect transition="in" filter="box(in)">
                                      <p:cBhvr>
                                        <p:cTn id="60" dur="500"/>
                                        <p:tgtEl>
                                          <p:spTgt spid="40"/>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nodeType="click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wipe(up)">
                                      <p:cBhvr>
                                        <p:cTn id="65" dur="500"/>
                                        <p:tgtEl>
                                          <p:spTgt spid="46"/>
                                        </p:tgtEl>
                                      </p:cBhvr>
                                    </p:animEffect>
                                  </p:childTnLst>
                                </p:cTn>
                              </p:par>
                              <p:par>
                                <p:cTn id="66" presetID="22" presetClass="entr" presetSubtype="1" fill="hold" nodeType="withEffect">
                                  <p:stCondLst>
                                    <p:cond delay="0"/>
                                  </p:stCondLst>
                                  <p:childTnLst>
                                    <p:set>
                                      <p:cBhvr>
                                        <p:cTn id="67" dur="1" fill="hold">
                                          <p:stCondLst>
                                            <p:cond delay="0"/>
                                          </p:stCondLst>
                                        </p:cTn>
                                        <p:tgtEl>
                                          <p:spTgt spid="51"/>
                                        </p:tgtEl>
                                        <p:attrNameLst>
                                          <p:attrName>style.visibility</p:attrName>
                                        </p:attrNameLst>
                                      </p:cBhvr>
                                      <p:to>
                                        <p:strVal val="visible"/>
                                      </p:to>
                                    </p:set>
                                    <p:animEffect transition="in" filter="wipe(up)">
                                      <p:cBhvr>
                                        <p:cTn id="68" dur="500"/>
                                        <p:tgtEl>
                                          <p:spTgt spid="51"/>
                                        </p:tgtEl>
                                      </p:cBhvr>
                                    </p:animEffect>
                                  </p:childTnLst>
                                </p:cTn>
                              </p:par>
                              <p:par>
                                <p:cTn id="69" presetID="22" presetClass="entr" presetSubtype="1" fill="hold" nodeType="withEffect">
                                  <p:stCondLst>
                                    <p:cond delay="0"/>
                                  </p:stCondLst>
                                  <p:childTnLst>
                                    <p:set>
                                      <p:cBhvr>
                                        <p:cTn id="70" dur="1" fill="hold">
                                          <p:stCondLst>
                                            <p:cond delay="0"/>
                                          </p:stCondLst>
                                        </p:cTn>
                                        <p:tgtEl>
                                          <p:spTgt spid="57"/>
                                        </p:tgtEl>
                                        <p:attrNameLst>
                                          <p:attrName>style.visibility</p:attrName>
                                        </p:attrNameLst>
                                      </p:cBhvr>
                                      <p:to>
                                        <p:strVal val="visible"/>
                                      </p:to>
                                    </p:set>
                                    <p:animEffect transition="in" filter="wipe(up)">
                                      <p:cBhvr>
                                        <p:cTn id="71" dur="500"/>
                                        <p:tgtEl>
                                          <p:spTgt spid="57"/>
                                        </p:tgtEl>
                                      </p:cBhvr>
                                    </p:animEffect>
                                  </p:childTnLst>
                                </p:cTn>
                              </p:par>
                              <p:par>
                                <p:cTn id="72" presetID="22" presetClass="entr" presetSubtype="1" fill="hold" nodeType="withEffect">
                                  <p:stCondLst>
                                    <p:cond delay="0"/>
                                  </p:stCondLst>
                                  <p:childTnLst>
                                    <p:set>
                                      <p:cBhvr>
                                        <p:cTn id="73" dur="1" fill="hold">
                                          <p:stCondLst>
                                            <p:cond delay="0"/>
                                          </p:stCondLst>
                                        </p:cTn>
                                        <p:tgtEl>
                                          <p:spTgt spid="63"/>
                                        </p:tgtEl>
                                        <p:attrNameLst>
                                          <p:attrName>style.visibility</p:attrName>
                                        </p:attrNameLst>
                                      </p:cBhvr>
                                      <p:to>
                                        <p:strVal val="visible"/>
                                      </p:to>
                                    </p:set>
                                    <p:animEffect transition="in" filter="wipe(up)">
                                      <p:cBhvr>
                                        <p:cTn id="74" dur="500"/>
                                        <p:tgtEl>
                                          <p:spTgt spid="63"/>
                                        </p:tgtEl>
                                      </p:cBhvr>
                                    </p:animEffect>
                                  </p:childTnLst>
                                </p:cTn>
                              </p:par>
                            </p:childTnLst>
                          </p:cTn>
                        </p:par>
                        <p:par>
                          <p:cTn id="75" fill="hold">
                            <p:stCondLst>
                              <p:cond delay="500"/>
                            </p:stCondLst>
                            <p:childTnLst>
                              <p:par>
                                <p:cTn id="76" presetID="4" presetClass="entr" presetSubtype="16" fill="hold" grpId="0" nodeType="after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box(in)">
                                      <p:cBhvr>
                                        <p:cTn id="78"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6" grpId="0" animBg="1"/>
      <p:bldP spid="104457" grpId="0" animBg="1"/>
      <p:bldP spid="104458" grpId="0" animBg="1"/>
      <p:bldP spid="104459" grpId="0" animBg="1"/>
      <p:bldP spid="104460" grpId="0" animBg="1"/>
      <p:bldP spid="104461" grpId="0" animBg="1"/>
      <p:bldP spid="104463" grpId="0" animBg="1"/>
      <p:bldP spid="104464" grpId="0" animBg="1"/>
      <p:bldP spid="104465" grpId="0" animBg="1"/>
      <p:bldP spid="104467" grpId="0" animBg="1"/>
      <p:bldP spid="104468" grpId="0" animBg="1"/>
      <p:bldP spid="39" grpId="0" animBg="1"/>
      <p:bldP spid="40" grpId="0" animBg="1"/>
      <p:bldP spid="6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197768"/>
            <a:ext cx="8229600" cy="1143000"/>
          </a:xfrm>
        </p:spPr>
        <p:txBody>
          <a:bodyPr/>
          <a:lstStyle/>
          <a:p>
            <a:pPr algn="r"/>
            <a:r>
              <a:rPr lang="es-CO" sz="3600" b="1" i="1" dirty="0"/>
              <a:t>Historia del proyecto</a:t>
            </a:r>
            <a:endParaRPr lang="es-CO" sz="3600" dirty="0"/>
          </a:p>
        </p:txBody>
      </p:sp>
      <p:sp>
        <p:nvSpPr>
          <p:cNvPr id="3" name="2 Rectángulo"/>
          <p:cNvSpPr/>
          <p:nvPr/>
        </p:nvSpPr>
        <p:spPr>
          <a:xfrm>
            <a:off x="395536" y="1268760"/>
            <a:ext cx="8352928" cy="4401205"/>
          </a:xfrm>
          <a:prstGeom prst="rect">
            <a:avLst/>
          </a:prstGeom>
        </p:spPr>
        <p:txBody>
          <a:bodyPr wrap="square">
            <a:spAutoFit/>
          </a:bodyPr>
          <a:lstStyle/>
          <a:p>
            <a:pPr algn="just"/>
            <a:r>
              <a:rPr lang="es-ES" sz="2800" dirty="0"/>
              <a:t>6. El IASB y el FASB también tenían un equipo que </a:t>
            </a:r>
            <a:r>
              <a:rPr lang="es-ES" sz="2800" dirty="0" smtClean="0"/>
              <a:t>trabajó </a:t>
            </a:r>
            <a:r>
              <a:rPr lang="es-ES" sz="2800" dirty="0"/>
              <a:t>en la definición de los elementos de los estados financieros.</a:t>
            </a:r>
          </a:p>
          <a:p>
            <a:pPr algn="just"/>
            <a:r>
              <a:rPr lang="es-ES" sz="2800" dirty="0"/>
              <a:t>Las Juntas discutieron muchos </a:t>
            </a:r>
            <a:r>
              <a:rPr lang="es-ES" sz="2800" dirty="0" smtClean="0"/>
              <a:t>documentos generados por reuniones </a:t>
            </a:r>
            <a:r>
              <a:rPr lang="es-ES" sz="2800" dirty="0"/>
              <a:t>públicas durante un período de </a:t>
            </a:r>
            <a:r>
              <a:rPr lang="es-ES" sz="2800" dirty="0" smtClean="0"/>
              <a:t>cinco, hasta ser suspendido </a:t>
            </a:r>
            <a:r>
              <a:rPr lang="es-ES" sz="2800" dirty="0"/>
              <a:t>en 2009.</a:t>
            </a:r>
          </a:p>
          <a:p>
            <a:pPr algn="just"/>
            <a:r>
              <a:rPr lang="es-ES" sz="2800" dirty="0" smtClean="0"/>
              <a:t>Los comités </a:t>
            </a:r>
            <a:r>
              <a:rPr lang="es-ES" sz="2800" dirty="0"/>
              <a:t>también discutieron </a:t>
            </a:r>
            <a:r>
              <a:rPr lang="es-ES" sz="2800" dirty="0" smtClean="0"/>
              <a:t>el tema de medición </a:t>
            </a:r>
            <a:r>
              <a:rPr lang="es-ES" sz="2800" dirty="0"/>
              <a:t>en </a:t>
            </a:r>
            <a:r>
              <a:rPr lang="es-ES" sz="2800" dirty="0" smtClean="0"/>
              <a:t>reuniones conjuntas y </a:t>
            </a:r>
            <a:r>
              <a:rPr lang="es-ES" sz="2800" dirty="0"/>
              <a:t>mantuvo reuniones </a:t>
            </a:r>
            <a:r>
              <a:rPr lang="es-ES" sz="2800" dirty="0" smtClean="0"/>
              <a:t>publicas </a:t>
            </a:r>
            <a:r>
              <a:rPr lang="es-ES" sz="2800" dirty="0"/>
              <a:t>en Londres, Hong Kong y Norwalk en 2007.</a:t>
            </a:r>
            <a:endParaRPr lang="en-US" sz="2800" dirty="0"/>
          </a:p>
        </p:txBody>
      </p:sp>
    </p:spTree>
    <p:extLst>
      <p:ext uri="{BB962C8B-B14F-4D97-AF65-F5344CB8AC3E}">
        <p14:creationId xmlns:p14="http://schemas.microsoft.com/office/powerpoint/2010/main" val="11433899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197768"/>
            <a:ext cx="8229600" cy="1143000"/>
          </a:xfrm>
        </p:spPr>
        <p:txBody>
          <a:bodyPr/>
          <a:lstStyle/>
          <a:p>
            <a:pPr algn="r"/>
            <a:r>
              <a:rPr lang="es-CO" sz="3600" b="1" i="1" dirty="0"/>
              <a:t>Historia del proyecto</a:t>
            </a:r>
            <a:endParaRPr lang="es-CO" sz="3600" dirty="0"/>
          </a:p>
        </p:txBody>
      </p:sp>
      <p:sp>
        <p:nvSpPr>
          <p:cNvPr id="3" name="2 Rectángulo"/>
          <p:cNvSpPr/>
          <p:nvPr/>
        </p:nvSpPr>
        <p:spPr>
          <a:xfrm>
            <a:off x="539552" y="1052736"/>
            <a:ext cx="8352928" cy="5262979"/>
          </a:xfrm>
          <a:prstGeom prst="rect">
            <a:avLst/>
          </a:prstGeom>
        </p:spPr>
        <p:txBody>
          <a:bodyPr wrap="square">
            <a:spAutoFit/>
          </a:bodyPr>
          <a:lstStyle/>
          <a:p>
            <a:pPr algn="just"/>
            <a:r>
              <a:rPr lang="es-ES" sz="2800" b="1" dirty="0"/>
              <a:t>Reinicio del proyecto</a:t>
            </a:r>
          </a:p>
          <a:p>
            <a:pPr algn="just"/>
            <a:endParaRPr lang="es-ES" sz="2800" dirty="0"/>
          </a:p>
          <a:p>
            <a:pPr algn="just"/>
            <a:r>
              <a:rPr lang="es-ES" sz="2800" dirty="0"/>
              <a:t>7. En 2011 y 2012, el IASB realizó una consulta </a:t>
            </a:r>
            <a:r>
              <a:rPr lang="es-ES" sz="2800" dirty="0" smtClean="0"/>
              <a:t>pública, muchos </a:t>
            </a:r>
            <a:r>
              <a:rPr lang="es-ES" sz="2800" dirty="0"/>
              <a:t>de los encuestados </a:t>
            </a:r>
            <a:r>
              <a:rPr lang="es-ES" sz="2800" dirty="0" smtClean="0"/>
              <a:t>opinaron que el proyecto del </a:t>
            </a:r>
            <a:r>
              <a:rPr lang="es-ES" sz="2800" dirty="0"/>
              <a:t>Marco Conceptual </a:t>
            </a:r>
            <a:r>
              <a:rPr lang="es-ES" sz="2800" dirty="0" smtClean="0"/>
              <a:t>era prioritario para </a:t>
            </a:r>
            <a:r>
              <a:rPr lang="es-ES" sz="2800" dirty="0"/>
              <a:t>el IASB.</a:t>
            </a:r>
          </a:p>
          <a:p>
            <a:pPr algn="just"/>
            <a:endParaRPr lang="es-ES" sz="2800" dirty="0"/>
          </a:p>
          <a:p>
            <a:pPr algn="just"/>
            <a:r>
              <a:rPr lang="es-ES" sz="2800" dirty="0"/>
              <a:t>IASB reinicia su proyecto de Marco Conceptual en 2012.</a:t>
            </a:r>
          </a:p>
          <a:p>
            <a:pPr algn="just"/>
            <a:endParaRPr lang="es-ES" sz="2800" dirty="0"/>
          </a:p>
          <a:p>
            <a:pPr algn="just"/>
            <a:r>
              <a:rPr lang="es-ES" sz="2800" b="1" dirty="0">
                <a:solidFill>
                  <a:srgbClr val="FF0000"/>
                </a:solidFill>
              </a:rPr>
              <a:t>Este proyecto ya no se lleva a cabo conjuntamente con el </a:t>
            </a:r>
            <a:r>
              <a:rPr lang="es-ES" sz="2800" b="1" dirty="0" smtClean="0">
                <a:solidFill>
                  <a:srgbClr val="FF0000"/>
                </a:solidFill>
              </a:rPr>
              <a:t>FASB.</a:t>
            </a:r>
            <a:endParaRPr lang="en-US" sz="2800" b="1" u="sng" dirty="0">
              <a:solidFill>
                <a:srgbClr val="FF0000"/>
              </a:solidFill>
            </a:endParaRPr>
          </a:p>
        </p:txBody>
      </p:sp>
    </p:spTree>
    <p:extLst>
      <p:ext uri="{BB962C8B-B14F-4D97-AF65-F5344CB8AC3E}">
        <p14:creationId xmlns:p14="http://schemas.microsoft.com/office/powerpoint/2010/main" val="18202472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274638"/>
            <a:ext cx="8229600" cy="1143000"/>
          </a:xfrm>
        </p:spPr>
        <p:txBody>
          <a:bodyPr/>
          <a:lstStyle/>
          <a:p>
            <a:pPr algn="r"/>
            <a:r>
              <a:rPr lang="es-CO" sz="2800" b="1" i="1" dirty="0" smtClean="0"/>
              <a:t>El nuevo Proyecto de revisión del MC</a:t>
            </a:r>
            <a:endParaRPr lang="es-CO" sz="2800" b="1" i="1"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750925642"/>
              </p:ext>
            </p:extLst>
          </p:nvPr>
        </p:nvGraphicFramePr>
        <p:xfrm>
          <a:off x="755576" y="1124744"/>
          <a:ext cx="7776864" cy="4926704"/>
        </p:xfrm>
        <a:graphic>
          <a:graphicData uri="http://schemas.openxmlformats.org/drawingml/2006/table">
            <a:tbl>
              <a:tblPr>
                <a:tableStyleId>{5C22544A-7EE6-4342-B048-85BDC9FD1C3A}</a:tableStyleId>
              </a:tblPr>
              <a:tblGrid>
                <a:gridCol w="672997"/>
                <a:gridCol w="7103867"/>
              </a:tblGrid>
              <a:tr h="415011">
                <a:tc>
                  <a:txBody>
                    <a:bodyPr/>
                    <a:lstStyle/>
                    <a:p>
                      <a:pPr algn="ctr" fontAlgn="ctr"/>
                      <a:r>
                        <a:rPr lang="es-CO" sz="1200" b="1" u="none" strike="noStrike" dirty="0" err="1">
                          <a:effectLst/>
                        </a:rPr>
                        <a:t>Section</a:t>
                      </a:r>
                      <a:r>
                        <a:rPr lang="es-CO" sz="1200" b="1" u="none" strike="noStrike" dirty="0">
                          <a:effectLst/>
                        </a:rPr>
                        <a:t> </a:t>
                      </a:r>
                      <a:r>
                        <a:rPr lang="es-CO" sz="1200" b="1" u="none" strike="noStrike" dirty="0" err="1">
                          <a:effectLst/>
                        </a:rPr>
                        <a:t>number</a:t>
                      </a:r>
                      <a:r>
                        <a:rPr lang="es-CO" sz="1200" b="1" u="none" strike="noStrike" dirty="0">
                          <a:effectLst/>
                        </a:rPr>
                        <a:t> </a:t>
                      </a:r>
                      <a:endParaRPr lang="es-CO"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err="1">
                          <a:effectLst/>
                        </a:rPr>
                        <a:t>Paper</a:t>
                      </a:r>
                      <a:r>
                        <a:rPr lang="es-CO" sz="1200" b="1" u="none" strike="noStrike" dirty="0">
                          <a:effectLst/>
                        </a:rPr>
                        <a:t> </a:t>
                      </a:r>
                      <a:r>
                        <a:rPr lang="es-CO" sz="1200" b="1" u="none" strike="noStrike" dirty="0" err="1">
                          <a:effectLst/>
                        </a:rPr>
                        <a:t>references</a:t>
                      </a:r>
                      <a:endParaRPr lang="es-CO" sz="12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854">
                <a:tc>
                  <a:txBody>
                    <a:bodyPr/>
                    <a:lstStyle/>
                    <a:p>
                      <a:pPr algn="ctr" fontAlgn="ctr"/>
                      <a:r>
                        <a:rPr lang="es-CO" sz="1200" u="none" strike="noStrike" dirty="0">
                          <a:effectLst/>
                        </a:rPr>
                        <a:t>1</a:t>
                      </a:r>
                      <a:endParaRPr lang="es-CO" sz="12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fontAlgn="ctr"/>
                      <a:r>
                        <a:rPr lang="en-US" sz="1200" u="none" strike="noStrike" dirty="0">
                          <a:effectLst/>
                        </a:rPr>
                        <a:t>10A Purpose and Status of the Conceptual Framework - Cover Paper                           </a:t>
                      </a:r>
                      <a:r>
                        <a:rPr lang="en-US" sz="1200" u="none" strike="noStrike" dirty="0" smtClean="0">
                          <a:effectLst/>
                        </a:rPr>
                        <a:t>                   </a:t>
                      </a:r>
                      <a:r>
                        <a:rPr lang="en-US" sz="1200" u="none" strike="noStrike" dirty="0">
                          <a:effectLst/>
                        </a:rPr>
                        <a:t>10A(a) Draft discussion paper Purpose and status of the Conceptual Framework</a:t>
                      </a:r>
                      <a:endParaRPr lang="en-US" sz="12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385859">
                <a:tc>
                  <a:txBody>
                    <a:bodyPr/>
                    <a:lstStyle/>
                    <a:p>
                      <a:pPr algn="ctr" fontAlgn="ctr"/>
                      <a:r>
                        <a:rPr lang="es-CO" sz="1200" u="none" strike="noStrike">
                          <a:effectLst/>
                        </a:rPr>
                        <a:t>2</a:t>
                      </a:r>
                      <a:endParaRPr lang="es-CO" sz="12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fontAlgn="ctr"/>
                      <a:r>
                        <a:rPr lang="en-US" sz="1200" u="none" strike="noStrike" dirty="0">
                          <a:effectLst/>
                        </a:rPr>
                        <a:t>10B Elements of financial statements – Cover paper                        </a:t>
                      </a:r>
                      <a:r>
                        <a:rPr lang="en-US" sz="1200" u="none" strike="noStrike" dirty="0" smtClean="0">
                          <a:effectLst/>
                        </a:rPr>
                        <a:t>                                                  </a:t>
                      </a:r>
                      <a:r>
                        <a:rPr lang="en-US" sz="1200" u="none" strike="noStrike" dirty="0">
                          <a:effectLst/>
                        </a:rPr>
                        <a:t>10B(a) Draft discussion paper – Elements of financial statements</a:t>
                      </a:r>
                      <a:endParaRPr lang="en-US" sz="12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418460">
                <a:tc>
                  <a:txBody>
                    <a:bodyPr/>
                    <a:lstStyle/>
                    <a:p>
                      <a:pPr algn="ctr" fontAlgn="ctr"/>
                      <a:r>
                        <a:rPr lang="es-CO" sz="1200" u="none" strike="noStrike">
                          <a:effectLst/>
                        </a:rPr>
                        <a:t>3</a:t>
                      </a:r>
                      <a:endParaRPr lang="es-CO" sz="12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fontAlgn="b"/>
                      <a:r>
                        <a:rPr lang="en-US" sz="1200" u="none" strike="noStrike" dirty="0">
                          <a:effectLst/>
                        </a:rPr>
                        <a:t>10C Additional guidance to support the asset and liability definitions – Cover paper</a:t>
                      </a:r>
                      <a:br>
                        <a:rPr lang="en-US" sz="1200" u="none" strike="noStrike" dirty="0">
                          <a:effectLst/>
                        </a:rPr>
                      </a:br>
                      <a:r>
                        <a:rPr lang="en-US" sz="1200" u="none" strike="noStrike" dirty="0">
                          <a:effectLst/>
                        </a:rPr>
                        <a:t>10C(a) Draft discussion paper - Additional guidance to support the asset and liability definitions</a:t>
                      </a:r>
                      <a:endParaRPr lang="en-US" sz="1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385859">
                <a:tc>
                  <a:txBody>
                    <a:bodyPr/>
                    <a:lstStyle/>
                    <a:p>
                      <a:pPr algn="ctr" fontAlgn="ctr"/>
                      <a:r>
                        <a:rPr lang="es-CO" sz="1200" u="none" strike="noStrike" dirty="0">
                          <a:effectLst/>
                        </a:rPr>
                        <a:t>4</a:t>
                      </a:r>
                      <a:endParaRPr lang="es-CO" sz="12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fontAlgn="b"/>
                      <a:r>
                        <a:rPr lang="en-US" sz="1200" u="none" strike="noStrike" dirty="0">
                          <a:effectLst/>
                        </a:rPr>
                        <a:t>10D Recognition and </a:t>
                      </a:r>
                      <a:r>
                        <a:rPr lang="en-US" sz="1200" u="none" strike="noStrike" dirty="0" err="1">
                          <a:effectLst/>
                        </a:rPr>
                        <a:t>derecognition</a:t>
                      </a:r>
                      <a:r>
                        <a:rPr lang="en-US" sz="1200" u="none" strike="noStrike" dirty="0">
                          <a:effectLst/>
                        </a:rPr>
                        <a:t> - Cover </a:t>
                      </a:r>
                      <a:r>
                        <a:rPr lang="en-US" sz="1200" u="none" strike="noStrike" dirty="0" smtClean="0">
                          <a:effectLst/>
                        </a:rPr>
                        <a:t>Paper                                                                              </a:t>
                      </a:r>
                      <a:r>
                        <a:rPr lang="en-US" sz="1200" u="none" strike="noStrike" dirty="0">
                          <a:effectLst/>
                        </a:rPr>
                        <a:t>10D(a) Draft Discussion paper -Recognition and </a:t>
                      </a:r>
                      <a:r>
                        <a:rPr lang="en-US" sz="1200" u="none" strike="noStrike" dirty="0" err="1">
                          <a:effectLst/>
                        </a:rPr>
                        <a:t>derecognition</a:t>
                      </a:r>
                      <a:endParaRPr lang="en-US" sz="1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550245">
                <a:tc>
                  <a:txBody>
                    <a:bodyPr/>
                    <a:lstStyle/>
                    <a:p>
                      <a:pPr algn="ctr" fontAlgn="ctr"/>
                      <a:r>
                        <a:rPr lang="es-CO" sz="1200" u="none" strike="noStrike" dirty="0">
                          <a:effectLst/>
                        </a:rPr>
                        <a:t>5</a:t>
                      </a:r>
                      <a:endParaRPr lang="es-CO" sz="12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fontAlgn="b"/>
                      <a:r>
                        <a:rPr lang="en-US" sz="1200" u="none" strike="noStrike" dirty="0">
                          <a:effectLst/>
                        </a:rPr>
                        <a:t>10E Definition of equity and distinction between liabilities and equity instruments – Cover paper                                                                                                     10E(a) Draft discussion paper - Definition of equity and distinction between liabilities and equity instruments</a:t>
                      </a:r>
                      <a:endParaRPr lang="en-US" sz="1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85859">
                <a:tc>
                  <a:txBody>
                    <a:bodyPr/>
                    <a:lstStyle/>
                    <a:p>
                      <a:pPr algn="ctr" fontAlgn="ctr"/>
                      <a:r>
                        <a:rPr lang="es-CO" sz="1200" u="none" strike="noStrike">
                          <a:effectLst/>
                        </a:rPr>
                        <a:t>6</a:t>
                      </a:r>
                      <a:endParaRPr lang="es-CO" sz="12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fontAlgn="b"/>
                      <a:r>
                        <a:rPr lang="en-US" sz="1200" u="none" strike="noStrike" dirty="0">
                          <a:effectLst/>
                        </a:rPr>
                        <a:t>10F Measurement – Cover paper      </a:t>
                      </a:r>
                      <a:r>
                        <a:rPr lang="en-US" sz="1200" u="none" strike="noStrike" dirty="0" smtClean="0">
                          <a:effectLst/>
                        </a:rPr>
                        <a:t>                                                                                                  </a:t>
                      </a:r>
                      <a:r>
                        <a:rPr lang="en-US" sz="1200" u="none" strike="noStrike" dirty="0">
                          <a:effectLst/>
                        </a:rPr>
                        <a:t>10F(a) Draft discussion paper - Measurement</a:t>
                      </a:r>
                      <a:endParaRPr lang="en-US" sz="1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85859">
                <a:tc>
                  <a:txBody>
                    <a:bodyPr/>
                    <a:lstStyle/>
                    <a:p>
                      <a:pPr algn="ctr" fontAlgn="ctr"/>
                      <a:r>
                        <a:rPr lang="es-CO" sz="1200" u="none" strike="noStrike">
                          <a:effectLst/>
                        </a:rPr>
                        <a:t>7</a:t>
                      </a:r>
                      <a:endParaRPr lang="es-CO" sz="12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10G Presentation and disclosure - Cover Paper         </a:t>
                      </a:r>
                      <a:r>
                        <a:rPr lang="en-US" sz="1200" u="none" strike="noStrike" dirty="0" smtClean="0">
                          <a:effectLst/>
                        </a:rPr>
                        <a:t>                                                                       </a:t>
                      </a:r>
                      <a:r>
                        <a:rPr lang="en-US" sz="1200" u="none" strike="noStrike" dirty="0">
                          <a:effectLst/>
                        </a:rPr>
                        <a:t>10G(a) Draft discussion paper Presentation and disclosure (general)</a:t>
                      </a:r>
                      <a:endParaRPr lang="en-US" sz="1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4498">
                <a:tc>
                  <a:txBody>
                    <a:bodyPr/>
                    <a:lstStyle/>
                    <a:p>
                      <a:pPr algn="ctr" fontAlgn="ctr"/>
                      <a:r>
                        <a:rPr lang="es-CO" sz="1200" u="none" strike="noStrike">
                          <a:effectLst/>
                        </a:rPr>
                        <a:t>8</a:t>
                      </a:r>
                      <a:endParaRPr lang="es-CO" sz="12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10H Presentation in the statement of comprehensive income – Cover paper </a:t>
                      </a:r>
                      <a:r>
                        <a:rPr lang="en-US" sz="1200" u="none" strike="noStrike" dirty="0" smtClean="0">
                          <a:effectLst/>
                        </a:rPr>
                        <a:t>                                     10H(a</a:t>
                      </a:r>
                      <a:r>
                        <a:rPr lang="en-US" sz="1200" u="none" strike="noStrike" dirty="0">
                          <a:effectLst/>
                        </a:rPr>
                        <a:t>) Draft discussion paper – Presentation in the statement of comprehensive income</a:t>
                      </a:r>
                      <a:endParaRPr lang="en-US" sz="1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5859">
                <a:tc>
                  <a:txBody>
                    <a:bodyPr/>
                    <a:lstStyle/>
                    <a:p>
                      <a:pPr algn="ctr" fontAlgn="ctr"/>
                      <a:r>
                        <a:rPr lang="es-CO" sz="1200" u="none" strike="noStrike">
                          <a:effectLst/>
                        </a:rPr>
                        <a:t>N/A</a:t>
                      </a:r>
                      <a:endParaRPr lang="es-CO" sz="12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10I Reporting Entity - Cover Paper                                                                                                             10I(a) Draft discussion paper Appendix - Reporting entity</a:t>
                      </a:r>
                      <a:endParaRPr lang="en-US" sz="1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5859">
                <a:tc>
                  <a:txBody>
                    <a:bodyPr/>
                    <a:lstStyle/>
                    <a:p>
                      <a:pPr algn="ctr" fontAlgn="ctr"/>
                      <a:r>
                        <a:rPr lang="es-CO" sz="1200" u="none" strike="noStrike">
                          <a:effectLst/>
                        </a:rPr>
                        <a:t>N/A</a:t>
                      </a:r>
                      <a:endParaRPr lang="es-CO" sz="12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1200" u="none" strike="noStrike" dirty="0">
                          <a:effectLst/>
                        </a:rPr>
                        <a:t>10J Capital </a:t>
                      </a:r>
                      <a:r>
                        <a:rPr lang="es-CO" sz="1200" u="none" strike="noStrike" dirty="0" err="1">
                          <a:effectLst/>
                        </a:rPr>
                        <a:t>maintenance</a:t>
                      </a:r>
                      <a:r>
                        <a:rPr lang="es-CO" sz="1200" u="none" strike="noStrike" dirty="0">
                          <a:effectLst/>
                        </a:rPr>
                        <a:t> - </a:t>
                      </a:r>
                      <a:r>
                        <a:rPr lang="es-CO" sz="1200" u="none" strike="noStrike" dirty="0" err="1">
                          <a:effectLst/>
                        </a:rPr>
                        <a:t>Cover</a:t>
                      </a:r>
                      <a:r>
                        <a:rPr lang="es-CO" sz="1200" u="none" strike="noStrike" dirty="0">
                          <a:effectLst/>
                        </a:rPr>
                        <a:t> </a:t>
                      </a:r>
                      <a:r>
                        <a:rPr lang="es-CO" sz="1200" u="none" strike="noStrike" dirty="0" err="1">
                          <a:effectLst/>
                        </a:rPr>
                        <a:t>Paper</a:t>
                      </a:r>
                      <a:r>
                        <a:rPr lang="es-CO" sz="1200" u="none" strike="noStrike" dirty="0">
                          <a:effectLst/>
                        </a:rPr>
                        <a:t>                                                                      10J(a) </a:t>
                      </a:r>
                      <a:r>
                        <a:rPr lang="es-CO" sz="1200" u="none" strike="noStrike" dirty="0" err="1">
                          <a:effectLst/>
                        </a:rPr>
                        <a:t>Draft</a:t>
                      </a:r>
                      <a:r>
                        <a:rPr lang="es-CO" sz="1200" u="none" strike="noStrike" dirty="0">
                          <a:effectLst/>
                        </a:rPr>
                        <a:t> </a:t>
                      </a:r>
                      <a:r>
                        <a:rPr lang="es-CO" sz="1200" u="none" strike="noStrike" dirty="0" err="1">
                          <a:effectLst/>
                        </a:rPr>
                        <a:t>discussion</a:t>
                      </a:r>
                      <a:r>
                        <a:rPr lang="es-CO" sz="1200" u="none" strike="noStrike" dirty="0">
                          <a:effectLst/>
                        </a:rPr>
                        <a:t> </a:t>
                      </a:r>
                      <a:r>
                        <a:rPr lang="es-CO" sz="1200" u="none" strike="noStrike" dirty="0" err="1">
                          <a:effectLst/>
                        </a:rPr>
                        <a:t>paper</a:t>
                      </a:r>
                      <a:r>
                        <a:rPr lang="es-CO" sz="1200" u="none" strike="noStrike" dirty="0">
                          <a:effectLst/>
                        </a:rPr>
                        <a:t> - Capital </a:t>
                      </a:r>
                      <a:r>
                        <a:rPr lang="es-CO" sz="1200" u="none" strike="noStrike" dirty="0" err="1">
                          <a:effectLst/>
                        </a:rPr>
                        <a:t>maintenance</a:t>
                      </a:r>
                      <a:endParaRPr lang="es-CO" sz="1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8562">
                <a:tc>
                  <a:txBody>
                    <a:bodyPr/>
                    <a:lstStyle/>
                    <a:p>
                      <a:pPr algn="ctr" fontAlgn="ctr"/>
                      <a:r>
                        <a:rPr lang="es-CO" sz="1200" u="none" strike="noStrike">
                          <a:effectLst/>
                        </a:rPr>
                        <a:t>N/A</a:t>
                      </a:r>
                      <a:endParaRPr lang="es-CO" sz="12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10K Draft discussion paper - The use of ‘business model’ in the Conceptual Framework</a:t>
                      </a:r>
                      <a:endParaRPr lang="en-US" sz="12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733948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06896" y="269776"/>
            <a:ext cx="8229600" cy="1143000"/>
          </a:xfrm>
        </p:spPr>
        <p:txBody>
          <a:bodyPr/>
          <a:lstStyle/>
          <a:p>
            <a:pPr algn="r"/>
            <a:r>
              <a:rPr lang="es-CO" sz="2800" b="1" i="1" dirty="0"/>
              <a:t>El nuevo Proyecto de revisión del MC</a:t>
            </a:r>
            <a:endParaRPr lang="es-CO" sz="2800" dirty="0"/>
          </a:p>
        </p:txBody>
      </p:sp>
      <p:sp>
        <p:nvSpPr>
          <p:cNvPr id="3" name="2 Marcador de contenido"/>
          <p:cNvSpPr>
            <a:spLocks noGrp="1"/>
          </p:cNvSpPr>
          <p:nvPr>
            <p:ph idx="1"/>
          </p:nvPr>
        </p:nvSpPr>
        <p:spPr/>
        <p:txBody>
          <a:bodyPr/>
          <a:lstStyle/>
          <a:p>
            <a:pPr marL="0" indent="0">
              <a:buNone/>
            </a:pPr>
            <a:r>
              <a:rPr lang="es-ES" sz="2800" dirty="0"/>
              <a:t>2. El </a:t>
            </a:r>
            <a:r>
              <a:rPr lang="es-ES" sz="2800" dirty="0" smtClean="0"/>
              <a:t>DP del Marco </a:t>
            </a:r>
            <a:r>
              <a:rPr lang="es-ES" sz="2800" dirty="0"/>
              <a:t>Conceptual </a:t>
            </a:r>
            <a:r>
              <a:rPr lang="es-ES" sz="2800" dirty="0" smtClean="0"/>
              <a:t>es </a:t>
            </a:r>
            <a:r>
              <a:rPr lang="es-ES" sz="2800" dirty="0"/>
              <a:t>el primer paso del IASB </a:t>
            </a:r>
            <a:r>
              <a:rPr lang="es-ES" sz="2800" dirty="0" smtClean="0"/>
              <a:t>para la </a:t>
            </a:r>
            <a:r>
              <a:rPr lang="es-ES" sz="2800" dirty="0"/>
              <a:t>publicación de una versión revisada del Marco Conceptual</a:t>
            </a:r>
            <a:r>
              <a:rPr lang="es-ES" sz="2800" dirty="0" smtClean="0"/>
              <a:t>.</a:t>
            </a:r>
          </a:p>
          <a:p>
            <a:pPr marL="0" indent="0">
              <a:buNone/>
            </a:pPr>
            <a:endParaRPr lang="es-ES" sz="2800" dirty="0" smtClean="0"/>
          </a:p>
          <a:p>
            <a:pPr marL="0" indent="0">
              <a:buNone/>
            </a:pPr>
            <a:r>
              <a:rPr lang="es-ES" sz="2800" dirty="0" smtClean="0"/>
              <a:t>El </a:t>
            </a:r>
            <a:r>
              <a:rPr lang="es-ES" sz="2800" dirty="0"/>
              <a:t>propósito </a:t>
            </a:r>
            <a:r>
              <a:rPr lang="es-ES" sz="2800" dirty="0" smtClean="0"/>
              <a:t>del </a:t>
            </a:r>
            <a:r>
              <a:rPr lang="es-ES" sz="2800" dirty="0"/>
              <a:t>DP </a:t>
            </a:r>
            <a:r>
              <a:rPr lang="es-ES" sz="2800" dirty="0" smtClean="0"/>
              <a:t>es consultar sobre los temas que allí se plantearán. Se tendrán </a:t>
            </a:r>
            <a:r>
              <a:rPr lang="es-ES" sz="2800" dirty="0"/>
              <a:t>en cuenta los comentarios recibidos </a:t>
            </a:r>
            <a:r>
              <a:rPr lang="es-ES" sz="2800" dirty="0" smtClean="0"/>
              <a:t>para ir elaborando un ED que tenga como resultado una nueva versión </a:t>
            </a:r>
            <a:r>
              <a:rPr lang="es-ES" sz="2800" dirty="0"/>
              <a:t>revisada del Marco </a:t>
            </a:r>
            <a:r>
              <a:rPr lang="es-ES" sz="2800" dirty="0" smtClean="0"/>
              <a:t>Conceptual.</a:t>
            </a:r>
            <a:endParaRPr lang="es-CO" sz="2800" dirty="0"/>
          </a:p>
        </p:txBody>
      </p:sp>
    </p:spTree>
    <p:extLst>
      <p:ext uri="{BB962C8B-B14F-4D97-AF65-F5344CB8AC3E}">
        <p14:creationId xmlns:p14="http://schemas.microsoft.com/office/powerpoint/2010/main" val="28578107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341784"/>
            <a:ext cx="8229600" cy="1143000"/>
          </a:xfrm>
        </p:spPr>
        <p:txBody>
          <a:bodyPr/>
          <a:lstStyle/>
          <a:p>
            <a:pPr algn="r"/>
            <a:r>
              <a:rPr lang="es-CO" sz="2800" b="1" i="1" dirty="0"/>
              <a:t>El nuevo Proyecto de revisión del MC</a:t>
            </a:r>
            <a:endParaRPr lang="es-CO" sz="2800" dirty="0"/>
          </a:p>
        </p:txBody>
      </p:sp>
      <p:sp>
        <p:nvSpPr>
          <p:cNvPr id="3" name="2 Marcador de contenido"/>
          <p:cNvSpPr>
            <a:spLocks noGrp="1"/>
          </p:cNvSpPr>
          <p:nvPr>
            <p:ph idx="1"/>
          </p:nvPr>
        </p:nvSpPr>
        <p:spPr>
          <a:xfrm>
            <a:off x="457200" y="1196752"/>
            <a:ext cx="8229600" cy="4525963"/>
          </a:xfrm>
        </p:spPr>
        <p:txBody>
          <a:bodyPr/>
          <a:lstStyle/>
          <a:p>
            <a:pPr marL="0" indent="0">
              <a:buNone/>
            </a:pPr>
            <a:r>
              <a:rPr lang="es-ES" sz="2000" dirty="0"/>
              <a:t>8. El </a:t>
            </a:r>
            <a:r>
              <a:rPr lang="es-ES" sz="2000" dirty="0" smtClean="0"/>
              <a:t>nuevo proyecto </a:t>
            </a:r>
            <a:r>
              <a:rPr lang="es-ES" sz="2000" dirty="0"/>
              <a:t>se centra en </a:t>
            </a:r>
            <a:r>
              <a:rPr lang="es-ES" sz="2000" dirty="0" smtClean="0"/>
              <a:t>retomar los conceptos de la  </a:t>
            </a:r>
            <a:r>
              <a:rPr lang="es-ES" sz="2000" dirty="0"/>
              <a:t>entidad que informa, elementos, medición, presentación (incluyendo lo que se debe presentar en otro resultado integral) y </a:t>
            </a:r>
            <a:r>
              <a:rPr lang="es-ES" sz="2000" dirty="0" smtClean="0"/>
              <a:t>revelación.</a:t>
            </a:r>
            <a:endParaRPr lang="es-ES" sz="2000" dirty="0"/>
          </a:p>
          <a:p>
            <a:pPr marL="0" indent="0">
              <a:buNone/>
            </a:pPr>
            <a:endParaRPr lang="es-ES" sz="2000" dirty="0"/>
          </a:p>
          <a:p>
            <a:pPr marL="0" indent="0">
              <a:buNone/>
            </a:pPr>
            <a:r>
              <a:rPr lang="es-ES" sz="2000" dirty="0"/>
              <a:t>9. El </a:t>
            </a:r>
            <a:r>
              <a:rPr lang="es-ES" sz="2000" dirty="0" smtClean="0"/>
              <a:t>DP del Marco </a:t>
            </a:r>
            <a:r>
              <a:rPr lang="es-ES" sz="2000" dirty="0"/>
              <a:t>Conceptual </a:t>
            </a:r>
            <a:r>
              <a:rPr lang="es-ES" sz="2000" dirty="0" smtClean="0"/>
              <a:t>es </a:t>
            </a:r>
            <a:r>
              <a:rPr lang="es-ES" sz="2000" dirty="0"/>
              <a:t>el primer gran documento de consulta </a:t>
            </a:r>
            <a:r>
              <a:rPr lang="es-ES" sz="2000" dirty="0" smtClean="0"/>
              <a:t>para retomar el proyecto de revisión.</a:t>
            </a:r>
          </a:p>
          <a:p>
            <a:pPr marL="0" indent="0">
              <a:buNone/>
            </a:pPr>
            <a:endParaRPr lang="es-ES" sz="2000" dirty="0"/>
          </a:p>
          <a:p>
            <a:pPr marL="0" indent="0">
              <a:buNone/>
            </a:pPr>
            <a:r>
              <a:rPr lang="es-ES" sz="2000" dirty="0" smtClean="0"/>
              <a:t>El documento proporciona </a:t>
            </a:r>
            <a:r>
              <a:rPr lang="es-ES" sz="2000" dirty="0"/>
              <a:t>una visión general de los temas tratados, los posibles enfoques para abordar estas cuestiones y, </a:t>
            </a:r>
            <a:r>
              <a:rPr lang="es-ES" sz="2000" dirty="0" smtClean="0"/>
              <a:t>donde fuera aplicable las visiones del IASB.</a:t>
            </a:r>
          </a:p>
          <a:p>
            <a:pPr marL="0" indent="0">
              <a:buNone/>
            </a:pPr>
            <a:endParaRPr lang="es-ES" sz="2000" dirty="0"/>
          </a:p>
          <a:p>
            <a:pPr marL="0" indent="0">
              <a:buNone/>
            </a:pPr>
            <a:r>
              <a:rPr lang="es-ES" sz="2000" dirty="0"/>
              <a:t>En algunos casos, el IASB </a:t>
            </a:r>
            <a:r>
              <a:rPr lang="es-ES" sz="2000" dirty="0" smtClean="0"/>
              <a:t>no se ha formado una opinión concreta.</a:t>
            </a:r>
            <a:endParaRPr lang="es-CO" sz="2000" dirty="0"/>
          </a:p>
        </p:txBody>
      </p:sp>
    </p:spTree>
    <p:extLst>
      <p:ext uri="{BB962C8B-B14F-4D97-AF65-F5344CB8AC3E}">
        <p14:creationId xmlns:p14="http://schemas.microsoft.com/office/powerpoint/2010/main" val="1513233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116632"/>
            <a:ext cx="8229600" cy="1143000"/>
          </a:xfrm>
        </p:spPr>
        <p:txBody>
          <a:bodyPr/>
          <a:lstStyle/>
          <a:p>
            <a:pPr algn="r"/>
            <a:r>
              <a:rPr lang="es-CO" sz="2800" b="1" i="1" dirty="0"/>
              <a:t>El nuevo Proyecto de revisión del MC</a:t>
            </a:r>
            <a:r>
              <a:rPr lang="es-CO" i="1" dirty="0" smtClean="0"/>
              <a:t> </a:t>
            </a:r>
            <a:endParaRPr lang="es-CO" dirty="0"/>
          </a:p>
        </p:txBody>
      </p:sp>
      <p:sp>
        <p:nvSpPr>
          <p:cNvPr id="3" name="2 Marcador de contenido"/>
          <p:cNvSpPr>
            <a:spLocks noGrp="1"/>
          </p:cNvSpPr>
          <p:nvPr>
            <p:ph idx="1"/>
          </p:nvPr>
        </p:nvSpPr>
        <p:spPr>
          <a:xfrm>
            <a:off x="590872" y="1196752"/>
            <a:ext cx="8229600" cy="4525963"/>
          </a:xfrm>
        </p:spPr>
        <p:txBody>
          <a:bodyPr/>
          <a:lstStyle/>
          <a:p>
            <a:pPr marL="0" indent="0">
              <a:buNone/>
            </a:pPr>
            <a:r>
              <a:rPr lang="es-ES" sz="2400" dirty="0"/>
              <a:t>10. El IASB ha decidido no </a:t>
            </a:r>
            <a:r>
              <a:rPr lang="es-ES" sz="2400" dirty="0" smtClean="0"/>
              <a:t>revisar los capítulos 1 y 3 </a:t>
            </a:r>
            <a:r>
              <a:rPr lang="es-ES" sz="2400" dirty="0"/>
              <a:t>del Marco Conceptual completado en </a:t>
            </a:r>
            <a:r>
              <a:rPr lang="es-ES" sz="2400" dirty="0" smtClean="0"/>
              <a:t>2010.</a:t>
            </a:r>
          </a:p>
          <a:p>
            <a:pPr marL="0" indent="0">
              <a:buNone/>
            </a:pPr>
            <a:endParaRPr lang="es-ES" sz="2400" dirty="0"/>
          </a:p>
          <a:p>
            <a:pPr marL="0" indent="0">
              <a:buNone/>
            </a:pPr>
            <a:r>
              <a:rPr lang="es-ES" sz="2400" dirty="0"/>
              <a:t>El IASB es consciente de que algunas personas les gustaría que el IASB a reconsiderar algunos aspectos de los capítulos </a:t>
            </a:r>
            <a:r>
              <a:rPr lang="es-ES" sz="2400" dirty="0" smtClean="0"/>
              <a:t>terminados</a:t>
            </a:r>
          </a:p>
          <a:p>
            <a:pPr marL="0" indent="0">
              <a:buNone/>
            </a:pPr>
            <a:endParaRPr lang="es-ES" sz="2400" dirty="0"/>
          </a:p>
          <a:p>
            <a:pPr>
              <a:buAutoNum type="alphaLcParenBoth"/>
            </a:pPr>
            <a:r>
              <a:rPr lang="es-ES" sz="1400" dirty="0" smtClean="0"/>
              <a:t>Estos </a:t>
            </a:r>
            <a:r>
              <a:rPr lang="es-ES" sz="1400" dirty="0"/>
              <a:t>capítulos </a:t>
            </a:r>
            <a:r>
              <a:rPr lang="es-ES" sz="1400" dirty="0" smtClean="0"/>
              <a:t>fueron producto de un </a:t>
            </a:r>
            <a:r>
              <a:rPr lang="es-ES" sz="1400" dirty="0"/>
              <a:t>extenso </a:t>
            </a:r>
            <a:r>
              <a:rPr lang="es-ES" sz="1400" dirty="0" smtClean="0"/>
              <a:t>debido proceso </a:t>
            </a:r>
            <a:r>
              <a:rPr lang="es-ES" sz="1400" dirty="0"/>
              <a:t>y, en opinión del IASB, </a:t>
            </a:r>
            <a:r>
              <a:rPr lang="es-ES" sz="1400" dirty="0" smtClean="0"/>
              <a:t>proporcionó </a:t>
            </a:r>
            <a:r>
              <a:rPr lang="es-ES" sz="1400" dirty="0"/>
              <a:t>una base sólida para el resto del Marco Conceptual</a:t>
            </a:r>
            <a:r>
              <a:rPr lang="es-ES" sz="1400" dirty="0" smtClean="0"/>
              <a:t>;</a:t>
            </a:r>
          </a:p>
          <a:p>
            <a:pPr>
              <a:buAutoNum type="alphaLcParenBoth"/>
            </a:pPr>
            <a:endParaRPr lang="es-ES" sz="1400" dirty="0"/>
          </a:p>
          <a:p>
            <a:pPr marL="0" indent="0">
              <a:buNone/>
            </a:pPr>
            <a:r>
              <a:rPr lang="es-ES" sz="1400" dirty="0"/>
              <a:t>(b) Una reconsideración </a:t>
            </a:r>
            <a:r>
              <a:rPr lang="es-ES" sz="1400" dirty="0" smtClean="0"/>
              <a:t>de </a:t>
            </a:r>
            <a:r>
              <a:rPr lang="es-ES" sz="1400" dirty="0"/>
              <a:t>estos capítulos podría llevar mucho tiempo y puede dar lugar a retrasos innecesarios en la finalización de la versión revisada del Marco Conceptual.</a:t>
            </a:r>
          </a:p>
          <a:p>
            <a:pPr marL="0" indent="0">
              <a:buNone/>
            </a:pPr>
            <a:endParaRPr lang="es-ES" sz="1400" dirty="0" smtClean="0"/>
          </a:p>
          <a:p>
            <a:pPr marL="0" indent="0">
              <a:buNone/>
            </a:pPr>
            <a:r>
              <a:rPr lang="es-ES" sz="1400" dirty="0" smtClean="0"/>
              <a:t>(c</a:t>
            </a:r>
            <a:r>
              <a:rPr lang="es-ES" sz="1400" dirty="0"/>
              <a:t>) El IASB no tiene motivos para pensar que un replanteamiento fundamental de los capítulos 1 y 3 daría lugar a cambios significativos, o que los cambios resultantes afectaría significativamente los capítulos </a:t>
            </a:r>
            <a:r>
              <a:rPr lang="es-ES" sz="1400" dirty="0" smtClean="0"/>
              <a:t>restantes.</a:t>
            </a:r>
            <a:endParaRPr lang="en-US" sz="2400" dirty="0"/>
          </a:p>
          <a:p>
            <a:pPr marL="0" indent="0">
              <a:buNone/>
            </a:pPr>
            <a:endParaRPr lang="es-CO" dirty="0"/>
          </a:p>
        </p:txBody>
      </p:sp>
    </p:spTree>
    <p:extLst>
      <p:ext uri="{BB962C8B-B14F-4D97-AF65-F5344CB8AC3E}">
        <p14:creationId xmlns:p14="http://schemas.microsoft.com/office/powerpoint/2010/main" val="29283702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116632"/>
            <a:ext cx="8229600" cy="1143000"/>
          </a:xfrm>
        </p:spPr>
        <p:txBody>
          <a:bodyPr/>
          <a:lstStyle/>
          <a:p>
            <a:pPr algn="r"/>
            <a:r>
              <a:rPr lang="es-CO" sz="2800" b="1" i="1" dirty="0"/>
              <a:t>El nuevo Proyecto de revisión del </a:t>
            </a:r>
            <a:r>
              <a:rPr lang="es-CO" sz="2800" b="1" i="1" dirty="0" smtClean="0"/>
              <a:t>MC</a:t>
            </a:r>
            <a:endParaRPr lang="es-CO" sz="2800" dirty="0"/>
          </a:p>
        </p:txBody>
      </p:sp>
      <p:sp>
        <p:nvSpPr>
          <p:cNvPr id="3" name="2 Marcador de contenido"/>
          <p:cNvSpPr>
            <a:spLocks noGrp="1"/>
          </p:cNvSpPr>
          <p:nvPr>
            <p:ph idx="1"/>
          </p:nvPr>
        </p:nvSpPr>
        <p:spPr/>
        <p:txBody>
          <a:bodyPr/>
          <a:lstStyle/>
          <a:p>
            <a:pPr marL="0" indent="0">
              <a:buNone/>
            </a:pPr>
            <a:r>
              <a:rPr lang="es-ES" sz="2800" dirty="0"/>
              <a:t>11. El IASB reconoce que puede ser necesario realizar cambios en estos capítulos si el trabajo en el resto del marco conceptual pone de relieve las áreas que necesitan aclaración o modificación.</a:t>
            </a:r>
          </a:p>
          <a:p>
            <a:pPr marL="0" indent="0">
              <a:buNone/>
            </a:pPr>
            <a:endParaRPr lang="es-ES" sz="2800" dirty="0"/>
          </a:p>
          <a:p>
            <a:pPr marL="0" indent="0">
              <a:buNone/>
            </a:pPr>
            <a:r>
              <a:rPr lang="es-ES" sz="2800" dirty="0"/>
              <a:t>Los capítulos completados se incluirán en </a:t>
            </a:r>
            <a:r>
              <a:rPr lang="es-ES" sz="2800" dirty="0" smtClean="0"/>
              <a:t>el </a:t>
            </a:r>
            <a:r>
              <a:rPr lang="es-ES" sz="2800" dirty="0"/>
              <a:t>DP para que los participantes puedan ver cómo esos capítulos y los nuevos </a:t>
            </a:r>
            <a:r>
              <a:rPr lang="es-ES" sz="2800" dirty="0" smtClean="0"/>
              <a:t>materiales </a:t>
            </a:r>
            <a:r>
              <a:rPr lang="es-ES" sz="2800" dirty="0"/>
              <a:t>se </a:t>
            </a:r>
            <a:r>
              <a:rPr lang="es-ES" sz="2800" dirty="0" smtClean="0"/>
              <a:t>interrelacionen.</a:t>
            </a:r>
            <a:endParaRPr lang="en-US" sz="2400" dirty="0" smtClean="0"/>
          </a:p>
          <a:p>
            <a:pPr marL="0" indent="0">
              <a:buNone/>
            </a:pPr>
            <a:endParaRPr lang="en-US" sz="2400" dirty="0"/>
          </a:p>
          <a:p>
            <a:pPr marL="0" indent="0">
              <a:buNone/>
            </a:pPr>
            <a:endParaRPr lang="en-US" sz="1400" dirty="0" smtClean="0"/>
          </a:p>
          <a:p>
            <a:pPr marL="0" indent="0">
              <a:buNone/>
            </a:pPr>
            <a:endParaRPr lang="es-CO" dirty="0"/>
          </a:p>
        </p:txBody>
      </p:sp>
    </p:spTree>
    <p:extLst>
      <p:ext uri="{BB962C8B-B14F-4D97-AF65-F5344CB8AC3E}">
        <p14:creationId xmlns:p14="http://schemas.microsoft.com/office/powerpoint/2010/main" val="42101564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116632"/>
            <a:ext cx="8229600" cy="1143000"/>
          </a:xfrm>
        </p:spPr>
        <p:txBody>
          <a:bodyPr/>
          <a:lstStyle/>
          <a:p>
            <a:pPr algn="r"/>
            <a:r>
              <a:rPr lang="es-CO" sz="2800" b="1" i="1" dirty="0"/>
              <a:t>El nuevo Proyecto de revisión del MC</a:t>
            </a:r>
            <a:endParaRPr lang="es-CO" sz="2800" dirty="0"/>
          </a:p>
        </p:txBody>
      </p:sp>
      <p:sp>
        <p:nvSpPr>
          <p:cNvPr id="3" name="2 Marcador de contenido"/>
          <p:cNvSpPr>
            <a:spLocks noGrp="1"/>
          </p:cNvSpPr>
          <p:nvPr>
            <p:ph idx="1"/>
          </p:nvPr>
        </p:nvSpPr>
        <p:spPr/>
        <p:txBody>
          <a:bodyPr/>
          <a:lstStyle/>
          <a:p>
            <a:pPr marL="0" indent="0">
              <a:buNone/>
            </a:pPr>
            <a:r>
              <a:rPr lang="es-ES" sz="2800" dirty="0"/>
              <a:t>12. Debido a que un DP y ED </a:t>
            </a:r>
            <a:r>
              <a:rPr lang="es-ES" sz="2800" dirty="0" smtClean="0"/>
              <a:t>sobre la entidad que informa ya </a:t>
            </a:r>
            <a:r>
              <a:rPr lang="es-ES" sz="2800" dirty="0"/>
              <a:t>se han </a:t>
            </a:r>
            <a:r>
              <a:rPr lang="es-ES" sz="2800" dirty="0" smtClean="0"/>
              <a:t>expedido, </a:t>
            </a:r>
            <a:r>
              <a:rPr lang="es-ES" sz="2800" dirty="0"/>
              <a:t>el IASB cree que es </a:t>
            </a:r>
            <a:r>
              <a:rPr lang="es-ES" sz="2800" dirty="0" smtClean="0"/>
              <a:t>innecesario </a:t>
            </a:r>
            <a:r>
              <a:rPr lang="es-ES" sz="2800" dirty="0"/>
              <a:t>incluir una discusión de los temas relacionados con la entidad que informa en el </a:t>
            </a:r>
            <a:r>
              <a:rPr lang="es-ES" sz="2800" dirty="0" smtClean="0"/>
              <a:t>nuevo DP</a:t>
            </a:r>
            <a:r>
              <a:rPr lang="es-ES" sz="2800" dirty="0"/>
              <a:t>.</a:t>
            </a:r>
          </a:p>
          <a:p>
            <a:pPr marL="0" indent="0">
              <a:buNone/>
            </a:pPr>
            <a:endParaRPr lang="es-ES" sz="2800" dirty="0"/>
          </a:p>
          <a:p>
            <a:pPr marL="0" indent="0">
              <a:buNone/>
            </a:pPr>
            <a:r>
              <a:rPr lang="es-ES" sz="2800" dirty="0"/>
              <a:t>IASB tiene la intención de que </a:t>
            </a:r>
            <a:r>
              <a:rPr lang="es-ES" sz="2800" dirty="0" smtClean="0"/>
              <a:t>el ED </a:t>
            </a:r>
            <a:r>
              <a:rPr lang="es-ES" sz="2800" dirty="0"/>
              <a:t>del Marco Conceptual incluirá material sobre la entidad que informa, </a:t>
            </a:r>
            <a:r>
              <a:rPr lang="es-ES" sz="2800" dirty="0" smtClean="0"/>
              <a:t>con base en el ED </a:t>
            </a:r>
            <a:r>
              <a:rPr lang="es-ES" sz="2800" dirty="0"/>
              <a:t>2010 y actualizada a la luz de los comentarios recibidos respecto del ED</a:t>
            </a:r>
            <a:endParaRPr lang="en-US" sz="2400" dirty="0" smtClean="0"/>
          </a:p>
          <a:p>
            <a:pPr marL="0" indent="0">
              <a:buNone/>
            </a:pPr>
            <a:endParaRPr lang="en-US" sz="2400" dirty="0"/>
          </a:p>
          <a:p>
            <a:pPr marL="0" indent="0">
              <a:buNone/>
            </a:pPr>
            <a:endParaRPr lang="en-US" sz="1400" dirty="0" smtClean="0"/>
          </a:p>
          <a:p>
            <a:pPr marL="0" indent="0">
              <a:buNone/>
            </a:pPr>
            <a:endParaRPr lang="es-CO" dirty="0"/>
          </a:p>
        </p:txBody>
      </p:sp>
    </p:spTree>
    <p:extLst>
      <p:ext uri="{BB962C8B-B14F-4D97-AF65-F5344CB8AC3E}">
        <p14:creationId xmlns:p14="http://schemas.microsoft.com/office/powerpoint/2010/main" val="15053042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CO" sz="2800" dirty="0" smtClean="0"/>
              <a:t>¿Qué es la entidad </a:t>
            </a:r>
            <a:r>
              <a:rPr lang="es-CO" sz="2800" dirty="0" err="1" smtClean="0"/>
              <a:t>Reportante</a:t>
            </a:r>
            <a:r>
              <a:rPr lang="es-CO" sz="2800" dirty="0" smtClean="0"/>
              <a:t>?</a:t>
            </a:r>
            <a:endParaRPr lang="es-CO" sz="2800" dirty="0"/>
          </a:p>
        </p:txBody>
      </p:sp>
      <p:sp>
        <p:nvSpPr>
          <p:cNvPr id="3" name="2 Marcador de contenido"/>
          <p:cNvSpPr>
            <a:spLocks noGrp="1"/>
          </p:cNvSpPr>
          <p:nvPr>
            <p:ph idx="1"/>
          </p:nvPr>
        </p:nvSpPr>
        <p:spPr>
          <a:xfrm>
            <a:off x="457200" y="1412776"/>
            <a:ext cx="8363272" cy="4713387"/>
          </a:xfrm>
        </p:spPr>
        <p:txBody>
          <a:bodyPr/>
          <a:lstStyle/>
          <a:p>
            <a:pPr marL="0" indent="0">
              <a:buNone/>
            </a:pPr>
            <a:r>
              <a:rPr lang="en-US" sz="1800" dirty="0"/>
              <a:t>S1 A reporting entity is a circumscribed area of economic activities whose financial information has the potential to be useful to existing and potential equity investors, lenders and other creditors who cannot directly obtain the information they need in making decisions about providing resources to the entity and in assessing whether the management and the governing board of that entity have made efficient and effective use of the resources provided.</a:t>
            </a:r>
            <a:endParaRPr lang="es-CO" sz="1800" dirty="0"/>
          </a:p>
          <a:p>
            <a:pPr marL="0" indent="0">
              <a:buNone/>
            </a:pPr>
            <a:r>
              <a:rPr lang="en-US" sz="1800" dirty="0"/>
              <a:t> </a:t>
            </a:r>
            <a:endParaRPr lang="es-CO" sz="1800" dirty="0"/>
          </a:p>
          <a:p>
            <a:pPr marL="0" indent="0">
              <a:buNone/>
            </a:pPr>
            <a:r>
              <a:rPr lang="en-US" sz="1800" dirty="0"/>
              <a:t>S2 An entity controls another entity when it has the power to direct the activities of that other entity to generate benefits for (or limit losses to) itself. If an entity that controls one or more entities prepares financial reports, it should present consolidated financial statements.</a:t>
            </a:r>
            <a:endParaRPr lang="es-CO" sz="1800" dirty="0"/>
          </a:p>
          <a:p>
            <a:pPr marL="0" indent="0">
              <a:buNone/>
            </a:pPr>
            <a:r>
              <a:rPr lang="en-US" sz="1800" dirty="0"/>
              <a:t> </a:t>
            </a:r>
            <a:endParaRPr lang="es-CO" sz="1800" dirty="0"/>
          </a:p>
          <a:p>
            <a:pPr marL="0" indent="0">
              <a:buNone/>
            </a:pPr>
            <a:r>
              <a:rPr lang="en-US" sz="1800" dirty="0"/>
              <a:t>S3 A portion of an entity could qualify as a reporting entity if the economic activities of that portion can be distinguished objectively from the rest of the entity and financial information about that portion of the entity has the potential to be useful in making decisions about providing resources to that portion of the entity</a:t>
            </a:r>
            <a:r>
              <a:rPr lang="en-US" sz="1800" dirty="0" smtClean="0"/>
              <a:t>.</a:t>
            </a:r>
            <a:endParaRPr lang="es-CO" sz="1800" dirty="0"/>
          </a:p>
        </p:txBody>
      </p:sp>
    </p:spTree>
    <p:extLst>
      <p:ext uri="{BB962C8B-B14F-4D97-AF65-F5344CB8AC3E}">
        <p14:creationId xmlns:p14="http://schemas.microsoft.com/office/powerpoint/2010/main" val="1412394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75655" y="282352"/>
            <a:ext cx="7252723" cy="1143000"/>
          </a:xfrm>
        </p:spPr>
        <p:txBody>
          <a:bodyPr/>
          <a:lstStyle/>
          <a:p>
            <a:pPr algn="r"/>
            <a:r>
              <a:rPr lang="es-CO" sz="2400" b="1" dirty="0" smtClean="0"/>
              <a:t>Componentes del Marco conceptual IFRS</a:t>
            </a:r>
            <a:endParaRPr lang="es-CO" sz="2400" b="1" dirty="0"/>
          </a:p>
        </p:txBody>
      </p:sp>
      <p:sp>
        <p:nvSpPr>
          <p:cNvPr id="3" name="2 Marcador de contenido"/>
          <p:cNvSpPr>
            <a:spLocks noGrp="1"/>
          </p:cNvSpPr>
          <p:nvPr>
            <p:ph idx="1"/>
          </p:nvPr>
        </p:nvSpPr>
        <p:spPr/>
        <p:txBody>
          <a:bodyPr/>
          <a:lstStyle/>
          <a:p>
            <a:endParaRPr lang="es-CO" dirty="0" smtClean="0"/>
          </a:p>
          <a:p>
            <a:endParaRPr lang="es-CO" dirty="0"/>
          </a:p>
        </p:txBody>
      </p:sp>
      <p:sp>
        <p:nvSpPr>
          <p:cNvPr id="4" name="3 Rectángulo"/>
          <p:cNvSpPr/>
          <p:nvPr/>
        </p:nvSpPr>
        <p:spPr bwMode="auto">
          <a:xfrm>
            <a:off x="2339752" y="1196752"/>
            <a:ext cx="4104456" cy="4572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s-CO" sz="1800" b="1" i="0" u="none" strike="noStrike" cap="none" normalizeH="0" baseline="0" dirty="0" smtClean="0">
                <a:ln>
                  <a:noFill/>
                </a:ln>
                <a:solidFill>
                  <a:schemeClr val="tx1"/>
                </a:solidFill>
                <a:effectLst/>
                <a:latin typeface="Arial" charset="0"/>
              </a:rPr>
              <a:t>1.</a:t>
            </a:r>
            <a:r>
              <a:rPr kumimoji="0" lang="es-CO" sz="1800" b="1" i="0" u="none" strike="noStrike" cap="none" normalizeH="0" dirty="0" smtClean="0">
                <a:ln>
                  <a:noFill/>
                </a:ln>
                <a:solidFill>
                  <a:schemeClr val="tx1"/>
                </a:solidFill>
                <a:effectLst/>
                <a:latin typeface="Arial" charset="0"/>
              </a:rPr>
              <a:t> Definición del Reporte Financiero</a:t>
            </a:r>
            <a:endParaRPr kumimoji="0" lang="es-CO" sz="1800" b="1" i="0" u="none" strike="noStrike" cap="none" normalizeH="0" baseline="0" dirty="0" smtClean="0">
              <a:ln>
                <a:noFill/>
              </a:ln>
              <a:solidFill>
                <a:schemeClr val="tx1"/>
              </a:solidFill>
              <a:effectLst/>
              <a:latin typeface="Arial" charset="0"/>
            </a:endParaRPr>
          </a:p>
        </p:txBody>
      </p:sp>
      <p:sp>
        <p:nvSpPr>
          <p:cNvPr id="6" name="5 Rectángulo"/>
          <p:cNvSpPr/>
          <p:nvPr/>
        </p:nvSpPr>
        <p:spPr bwMode="auto">
          <a:xfrm>
            <a:off x="287524" y="2060848"/>
            <a:ext cx="4104456" cy="4572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a:t>2</a:t>
            </a:r>
            <a:r>
              <a:rPr kumimoji="0" lang="es-CO" sz="1800" b="1" i="0" u="none" strike="noStrike" cap="none" normalizeH="0" baseline="0" dirty="0" smtClean="0">
                <a:ln>
                  <a:noFill/>
                </a:ln>
                <a:solidFill>
                  <a:schemeClr val="tx1"/>
                </a:solidFill>
                <a:effectLst/>
                <a:latin typeface="Arial" charset="0"/>
              </a:rPr>
              <a:t>.</a:t>
            </a:r>
            <a:r>
              <a:rPr kumimoji="0" lang="es-CO" sz="1800" b="1" i="0" u="none" strike="noStrike" cap="none" normalizeH="0" dirty="0" smtClean="0">
                <a:ln>
                  <a:noFill/>
                </a:ln>
                <a:solidFill>
                  <a:schemeClr val="tx1"/>
                </a:solidFill>
                <a:effectLst/>
                <a:latin typeface="Arial" charset="0"/>
              </a:rPr>
              <a:t> Definición Entidad </a:t>
            </a:r>
            <a:r>
              <a:rPr kumimoji="0" lang="es-CO" sz="1800" b="1" i="0" u="none" strike="noStrike" cap="none" normalizeH="0" dirty="0" err="1" smtClean="0">
                <a:ln>
                  <a:noFill/>
                </a:ln>
                <a:solidFill>
                  <a:schemeClr val="tx1"/>
                </a:solidFill>
                <a:effectLst/>
                <a:latin typeface="Arial" charset="0"/>
              </a:rPr>
              <a:t>reportante</a:t>
            </a:r>
            <a:endParaRPr kumimoji="0" lang="es-CO" sz="1800" b="1" i="0" u="none" strike="noStrike" cap="none" normalizeH="0" baseline="0" dirty="0" smtClean="0">
              <a:ln>
                <a:noFill/>
              </a:ln>
              <a:solidFill>
                <a:schemeClr val="tx1"/>
              </a:solidFill>
              <a:effectLst/>
              <a:latin typeface="Arial" charset="0"/>
            </a:endParaRPr>
          </a:p>
        </p:txBody>
      </p:sp>
      <p:sp>
        <p:nvSpPr>
          <p:cNvPr id="7" name="6 Rectángulo"/>
          <p:cNvSpPr/>
          <p:nvPr/>
        </p:nvSpPr>
        <p:spPr bwMode="auto">
          <a:xfrm>
            <a:off x="4644008" y="2051294"/>
            <a:ext cx="4104456" cy="585617"/>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s-CO" sz="1800" b="1" i="0" u="none" strike="noStrike" cap="none" normalizeH="0" baseline="0" dirty="0" smtClean="0">
                <a:ln>
                  <a:noFill/>
                </a:ln>
                <a:solidFill>
                  <a:schemeClr val="tx1"/>
                </a:solidFill>
                <a:effectLst/>
                <a:latin typeface="Arial" charset="0"/>
              </a:rPr>
              <a:t>3.</a:t>
            </a:r>
            <a:r>
              <a:rPr kumimoji="0" lang="es-CO" sz="1800" b="1" i="0" u="none" strike="noStrike" cap="none" normalizeH="0" dirty="0" smtClean="0">
                <a:ln>
                  <a:noFill/>
                </a:ln>
                <a:solidFill>
                  <a:schemeClr val="tx1"/>
                </a:solidFill>
                <a:effectLst/>
                <a:latin typeface="Arial" charset="0"/>
              </a:rPr>
              <a:t> Definición de Usuarios y sus necesidades de Información</a:t>
            </a:r>
            <a:endParaRPr kumimoji="0" lang="es-CO" sz="1800" b="1" i="0" u="none" strike="noStrike" cap="none" normalizeH="0" baseline="0" dirty="0" smtClean="0">
              <a:ln>
                <a:noFill/>
              </a:ln>
              <a:solidFill>
                <a:schemeClr val="tx1"/>
              </a:solidFill>
              <a:effectLst/>
              <a:latin typeface="Arial" charset="0"/>
            </a:endParaRPr>
          </a:p>
        </p:txBody>
      </p:sp>
      <p:sp>
        <p:nvSpPr>
          <p:cNvPr id="8" name="7 Rectángulo"/>
          <p:cNvSpPr/>
          <p:nvPr/>
        </p:nvSpPr>
        <p:spPr bwMode="auto">
          <a:xfrm>
            <a:off x="2492152" y="2924944"/>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smtClean="0"/>
              <a:t>4. Objetivos del Reporte Financiero</a:t>
            </a:r>
            <a:endParaRPr kumimoji="0" lang="es-CO" sz="1800" b="1" i="0" u="none" strike="noStrike" cap="none" normalizeH="0" baseline="0" dirty="0" smtClean="0">
              <a:ln>
                <a:noFill/>
              </a:ln>
              <a:solidFill>
                <a:schemeClr val="tx1"/>
              </a:solidFill>
              <a:effectLst/>
              <a:latin typeface="Arial" charset="0"/>
            </a:endParaRPr>
          </a:p>
        </p:txBody>
      </p:sp>
      <p:sp>
        <p:nvSpPr>
          <p:cNvPr id="9" name="8 Rectángulo"/>
          <p:cNvSpPr/>
          <p:nvPr/>
        </p:nvSpPr>
        <p:spPr bwMode="auto">
          <a:xfrm>
            <a:off x="2492152" y="3717032"/>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smtClean="0"/>
              <a:t>5. Hipótesis Fundamentales</a:t>
            </a:r>
            <a:endParaRPr kumimoji="0" lang="es-CO" sz="1800" b="1" i="0" u="none" strike="noStrike" cap="none" normalizeH="0" baseline="0" dirty="0" smtClean="0">
              <a:ln>
                <a:noFill/>
              </a:ln>
              <a:solidFill>
                <a:schemeClr val="tx1"/>
              </a:solidFill>
              <a:effectLst/>
              <a:latin typeface="Arial" charset="0"/>
            </a:endParaRPr>
          </a:p>
        </p:txBody>
      </p:sp>
      <p:sp>
        <p:nvSpPr>
          <p:cNvPr id="10" name="9 Rectángulo"/>
          <p:cNvSpPr/>
          <p:nvPr/>
        </p:nvSpPr>
        <p:spPr bwMode="auto">
          <a:xfrm>
            <a:off x="287524" y="4509120"/>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smtClean="0"/>
              <a:t>6. Características Cualitativas</a:t>
            </a:r>
            <a:endParaRPr kumimoji="0" lang="es-CO" sz="1800" b="1" i="0" u="none" strike="noStrike" cap="none" normalizeH="0" baseline="0" dirty="0" smtClean="0">
              <a:ln>
                <a:noFill/>
              </a:ln>
              <a:solidFill>
                <a:schemeClr val="tx1"/>
              </a:solidFill>
              <a:effectLst/>
              <a:latin typeface="Arial" charset="0"/>
            </a:endParaRPr>
          </a:p>
        </p:txBody>
      </p:sp>
      <p:sp>
        <p:nvSpPr>
          <p:cNvPr id="11" name="10 Rectángulo"/>
          <p:cNvSpPr/>
          <p:nvPr/>
        </p:nvSpPr>
        <p:spPr bwMode="auto">
          <a:xfrm>
            <a:off x="4613579" y="4509120"/>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s-CO" sz="1800" b="1" i="0" u="none" strike="noStrike" cap="none" normalizeH="0" baseline="0" dirty="0" smtClean="0">
                <a:ln>
                  <a:noFill/>
                </a:ln>
                <a:solidFill>
                  <a:schemeClr val="tx1"/>
                </a:solidFill>
                <a:effectLst/>
                <a:latin typeface="Arial" charset="0"/>
              </a:rPr>
              <a:t>7.</a:t>
            </a:r>
            <a:r>
              <a:rPr kumimoji="0" lang="es-CO" sz="1800" b="1" i="0" u="none" strike="noStrike" cap="none" normalizeH="0" dirty="0" smtClean="0">
                <a:ln>
                  <a:noFill/>
                </a:ln>
                <a:solidFill>
                  <a:schemeClr val="tx1"/>
                </a:solidFill>
                <a:effectLst/>
                <a:latin typeface="Arial" charset="0"/>
              </a:rPr>
              <a:t> Elementos</a:t>
            </a:r>
            <a:endParaRPr kumimoji="0" lang="es-CO" sz="1800" b="1" i="0" u="none" strike="noStrike" cap="none" normalizeH="0" baseline="0" dirty="0" smtClean="0">
              <a:ln>
                <a:noFill/>
              </a:ln>
              <a:solidFill>
                <a:schemeClr val="tx1"/>
              </a:solidFill>
              <a:effectLst/>
              <a:latin typeface="Arial" charset="0"/>
            </a:endParaRPr>
          </a:p>
        </p:txBody>
      </p:sp>
      <p:sp>
        <p:nvSpPr>
          <p:cNvPr id="12" name="11 Rectángulo"/>
          <p:cNvSpPr/>
          <p:nvPr/>
        </p:nvSpPr>
        <p:spPr bwMode="auto">
          <a:xfrm>
            <a:off x="286384" y="5373216"/>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smtClean="0"/>
              <a:t>8. Criterios de reconocimiento</a:t>
            </a:r>
            <a:endParaRPr kumimoji="0" lang="es-CO" sz="1800" b="1" i="0" u="none" strike="noStrike" cap="none" normalizeH="0" baseline="0" dirty="0" smtClean="0">
              <a:ln>
                <a:noFill/>
              </a:ln>
              <a:solidFill>
                <a:schemeClr val="tx1"/>
              </a:solidFill>
              <a:effectLst/>
              <a:latin typeface="Arial" charset="0"/>
            </a:endParaRPr>
          </a:p>
        </p:txBody>
      </p:sp>
      <p:sp>
        <p:nvSpPr>
          <p:cNvPr id="13" name="12 Rectángulo"/>
          <p:cNvSpPr/>
          <p:nvPr/>
        </p:nvSpPr>
        <p:spPr bwMode="auto">
          <a:xfrm>
            <a:off x="4599511" y="5363663"/>
            <a:ext cx="4104456"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s-CO" sz="1800" b="1" dirty="0" smtClean="0"/>
              <a:t>9. Bases de medición.</a:t>
            </a:r>
            <a:endParaRPr kumimoji="0" lang="es-CO" sz="1800" b="1" i="0" u="none" strike="noStrike" cap="none" normalizeH="0" baseline="0" dirty="0" smtClean="0">
              <a:ln>
                <a:noFill/>
              </a:ln>
              <a:solidFill>
                <a:schemeClr val="tx1"/>
              </a:solidFill>
              <a:effectLst/>
              <a:latin typeface="Arial" charset="0"/>
            </a:endParaRPr>
          </a:p>
        </p:txBody>
      </p:sp>
      <p:cxnSp>
        <p:nvCxnSpPr>
          <p:cNvPr id="15" name="14 Conector angular"/>
          <p:cNvCxnSpPr>
            <a:stCxn id="4" idx="2"/>
            <a:endCxn id="6" idx="0"/>
          </p:cNvCxnSpPr>
          <p:nvPr/>
        </p:nvCxnSpPr>
        <p:spPr bwMode="auto">
          <a:xfrm rot="5400000">
            <a:off x="3162418" y="831286"/>
            <a:ext cx="406896" cy="2052228"/>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19" name="18 Conector angular"/>
          <p:cNvCxnSpPr>
            <a:endCxn id="7" idx="0"/>
          </p:cNvCxnSpPr>
          <p:nvPr/>
        </p:nvCxnSpPr>
        <p:spPr bwMode="auto">
          <a:xfrm>
            <a:off x="4391980" y="1857400"/>
            <a:ext cx="2304256" cy="193894"/>
          </a:xfrm>
          <a:prstGeom prst="bentConnector2">
            <a:avLst/>
          </a:prstGeom>
          <a:solidFill>
            <a:schemeClr val="accent1"/>
          </a:solidFill>
          <a:ln w="9525" cap="flat" cmpd="sng" algn="ctr">
            <a:solidFill>
              <a:schemeClr val="tx1"/>
            </a:solidFill>
            <a:prstDash val="solid"/>
            <a:round/>
            <a:headEnd type="none" w="med" len="med"/>
            <a:tailEnd type="arrow"/>
          </a:ln>
          <a:effectLst/>
        </p:spPr>
      </p:cxnSp>
      <p:cxnSp>
        <p:nvCxnSpPr>
          <p:cNvPr id="25" name="24 Conector angular"/>
          <p:cNvCxnSpPr>
            <a:stCxn id="6" idx="2"/>
            <a:endCxn id="8" idx="0"/>
          </p:cNvCxnSpPr>
          <p:nvPr/>
        </p:nvCxnSpPr>
        <p:spPr bwMode="auto">
          <a:xfrm rot="16200000" flipH="1">
            <a:off x="3238618" y="1619182"/>
            <a:ext cx="406896" cy="2204628"/>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29" name="28 Conector angular"/>
          <p:cNvCxnSpPr/>
          <p:nvPr/>
        </p:nvCxnSpPr>
        <p:spPr bwMode="auto">
          <a:xfrm rot="5400000">
            <a:off x="5476292" y="1645567"/>
            <a:ext cx="288033" cy="2151856"/>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31" name="30 Conector recto de flecha"/>
          <p:cNvCxnSpPr>
            <a:stCxn id="8" idx="2"/>
            <a:endCxn id="9" idx="0"/>
          </p:cNvCxnSpPr>
          <p:nvPr/>
        </p:nvCxnSpPr>
        <p:spPr bwMode="auto">
          <a:xfrm>
            <a:off x="4544380" y="3382144"/>
            <a:ext cx="0" cy="3348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3" name="32 Conector angular"/>
          <p:cNvCxnSpPr>
            <a:stCxn id="9" idx="2"/>
            <a:endCxn id="10" idx="0"/>
          </p:cNvCxnSpPr>
          <p:nvPr/>
        </p:nvCxnSpPr>
        <p:spPr bwMode="auto">
          <a:xfrm rot="5400000">
            <a:off x="3274622" y="3239362"/>
            <a:ext cx="334888" cy="2204628"/>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35" name="34 Conector angular"/>
          <p:cNvCxnSpPr>
            <a:stCxn id="9" idx="2"/>
            <a:endCxn id="11" idx="0"/>
          </p:cNvCxnSpPr>
          <p:nvPr/>
        </p:nvCxnSpPr>
        <p:spPr bwMode="auto">
          <a:xfrm rot="16200000" flipH="1">
            <a:off x="5437649" y="3280962"/>
            <a:ext cx="334888" cy="2121427"/>
          </a:xfrm>
          <a:prstGeom prst="bentConnector3">
            <a:avLst/>
          </a:prstGeom>
          <a:solidFill>
            <a:schemeClr val="accent1"/>
          </a:solidFill>
          <a:ln w="9525" cap="flat" cmpd="sng" algn="ctr">
            <a:solidFill>
              <a:schemeClr val="tx1"/>
            </a:solidFill>
            <a:prstDash val="solid"/>
            <a:round/>
            <a:headEnd type="none" w="med" len="med"/>
            <a:tailEnd type="arrow"/>
          </a:ln>
          <a:effectLst/>
        </p:spPr>
      </p:cxnSp>
      <p:cxnSp>
        <p:nvCxnSpPr>
          <p:cNvPr id="37" name="36 Conector recto de flecha"/>
          <p:cNvCxnSpPr>
            <a:stCxn id="10" idx="2"/>
            <a:endCxn id="12" idx="0"/>
          </p:cNvCxnSpPr>
          <p:nvPr/>
        </p:nvCxnSpPr>
        <p:spPr bwMode="auto">
          <a:xfrm flipH="1">
            <a:off x="2338612" y="4966320"/>
            <a:ext cx="1140" cy="40689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9" name="38 Conector recto de flecha"/>
          <p:cNvCxnSpPr>
            <a:stCxn id="11" idx="2"/>
            <a:endCxn id="13" idx="0"/>
          </p:cNvCxnSpPr>
          <p:nvPr/>
        </p:nvCxnSpPr>
        <p:spPr bwMode="auto">
          <a:xfrm flipH="1">
            <a:off x="6651739" y="4966320"/>
            <a:ext cx="14068" cy="39734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8" name="47 Conector recto de flecha"/>
          <p:cNvCxnSpPr>
            <a:stCxn id="12" idx="3"/>
            <a:endCxn id="13" idx="1"/>
          </p:cNvCxnSpPr>
          <p:nvPr/>
        </p:nvCxnSpPr>
        <p:spPr bwMode="auto">
          <a:xfrm flipV="1">
            <a:off x="4390840" y="5592263"/>
            <a:ext cx="208671" cy="9553"/>
          </a:xfrm>
          <a:prstGeom prst="straightConnector1">
            <a:avLst/>
          </a:prstGeom>
          <a:solidFill>
            <a:schemeClr val="accent1"/>
          </a:solidFill>
          <a:ln w="9525" cap="flat" cmpd="sng" algn="ctr">
            <a:solidFill>
              <a:schemeClr val="tx1"/>
            </a:solidFill>
            <a:prstDash val="solid"/>
            <a:round/>
            <a:headEnd type="arrow"/>
            <a:tailEnd type="arrow"/>
          </a:ln>
          <a:effectLst/>
        </p:spPr>
      </p:cxnSp>
      <p:cxnSp>
        <p:nvCxnSpPr>
          <p:cNvPr id="50" name="49 Conector recto de flecha"/>
          <p:cNvCxnSpPr/>
          <p:nvPr/>
        </p:nvCxnSpPr>
        <p:spPr bwMode="auto">
          <a:xfrm>
            <a:off x="4390840" y="4966320"/>
            <a:ext cx="208671" cy="39734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2" name="51 Conector recto de flecha"/>
          <p:cNvCxnSpPr/>
          <p:nvPr/>
        </p:nvCxnSpPr>
        <p:spPr bwMode="auto">
          <a:xfrm flipH="1">
            <a:off x="4390840" y="4966320"/>
            <a:ext cx="222739" cy="40689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145852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06896" y="341784"/>
            <a:ext cx="8229600" cy="1143000"/>
          </a:xfrm>
        </p:spPr>
        <p:txBody>
          <a:bodyPr/>
          <a:lstStyle/>
          <a:p>
            <a:pPr algn="r"/>
            <a:r>
              <a:rPr lang="es-CO" sz="2400" b="1" i="1" dirty="0"/>
              <a:t>El nuevo Proyecto de revisión del MC</a:t>
            </a:r>
            <a:endParaRPr lang="es-CO" sz="2400" dirty="0"/>
          </a:p>
        </p:txBody>
      </p:sp>
      <p:sp>
        <p:nvSpPr>
          <p:cNvPr id="3" name="2 Marcador de contenido"/>
          <p:cNvSpPr>
            <a:spLocks noGrp="1"/>
          </p:cNvSpPr>
          <p:nvPr>
            <p:ph idx="1"/>
          </p:nvPr>
        </p:nvSpPr>
        <p:spPr>
          <a:xfrm>
            <a:off x="457200" y="1124744"/>
            <a:ext cx="8229600" cy="4525963"/>
          </a:xfrm>
        </p:spPr>
        <p:txBody>
          <a:bodyPr/>
          <a:lstStyle/>
          <a:p>
            <a:pPr marL="0" indent="0">
              <a:buNone/>
            </a:pPr>
            <a:r>
              <a:rPr lang="es-ES" sz="2800" dirty="0"/>
              <a:t>13. </a:t>
            </a:r>
            <a:r>
              <a:rPr lang="es-ES" sz="2800" dirty="0" smtClean="0"/>
              <a:t>Los comentarios </a:t>
            </a:r>
            <a:r>
              <a:rPr lang="es-ES" sz="2800" dirty="0"/>
              <a:t>recibidos </a:t>
            </a:r>
            <a:r>
              <a:rPr lang="es-ES" sz="2800" dirty="0" smtClean="0"/>
              <a:t>en la </a:t>
            </a:r>
            <a:r>
              <a:rPr lang="es-ES" sz="2800" dirty="0"/>
              <a:t>c</a:t>
            </a:r>
            <a:r>
              <a:rPr lang="es-ES" sz="2800" dirty="0" smtClean="0"/>
              <a:t>onsulta de la agenda </a:t>
            </a:r>
            <a:r>
              <a:rPr lang="es-ES" sz="2800" dirty="0"/>
              <a:t>reforzó la importancia de dar prioridad a este proyecto. </a:t>
            </a:r>
            <a:r>
              <a:rPr lang="es-ES" sz="2800" dirty="0" smtClean="0"/>
              <a:t>El </a:t>
            </a:r>
            <a:r>
              <a:rPr lang="es-ES" sz="2800" dirty="0"/>
              <a:t>IASB considera que debe revisar el marco conceptual </a:t>
            </a:r>
            <a:r>
              <a:rPr lang="es-ES" sz="2800" dirty="0" smtClean="0"/>
              <a:t>sin </a:t>
            </a:r>
            <a:r>
              <a:rPr lang="es-ES" sz="2800" dirty="0"/>
              <a:t>demora.</a:t>
            </a:r>
          </a:p>
          <a:p>
            <a:pPr marL="0" indent="0">
              <a:buNone/>
            </a:pPr>
            <a:r>
              <a:rPr lang="es-ES" sz="2800" dirty="0"/>
              <a:t>IASB tiene como objetivo completar la versión revisada del Marco Conceptual para </a:t>
            </a:r>
            <a:r>
              <a:rPr lang="es-ES" sz="2800" u="sng" dirty="0">
                <a:solidFill>
                  <a:srgbClr val="FF0000"/>
                </a:solidFill>
              </a:rPr>
              <a:t>septiembre de 2015.</a:t>
            </a:r>
          </a:p>
          <a:p>
            <a:pPr marL="0" indent="0">
              <a:buNone/>
            </a:pPr>
            <a:r>
              <a:rPr lang="es-ES" sz="2800" dirty="0"/>
              <a:t>El establecimiento de un </a:t>
            </a:r>
            <a:r>
              <a:rPr lang="es-ES" sz="2800" dirty="0" smtClean="0"/>
              <a:t>corto pero alcanzable plazo, significa </a:t>
            </a:r>
            <a:r>
              <a:rPr lang="es-ES" sz="2800" dirty="0"/>
              <a:t>que el IASB debe centrarse en los cambios que proporcionarán mejoras </a:t>
            </a:r>
            <a:r>
              <a:rPr lang="es-ES" sz="2800" dirty="0" smtClean="0"/>
              <a:t> </a:t>
            </a:r>
            <a:r>
              <a:rPr lang="es-ES" sz="2800" dirty="0"/>
              <a:t>significativas </a:t>
            </a:r>
            <a:r>
              <a:rPr lang="es-ES" sz="2800" dirty="0" smtClean="0"/>
              <a:t>en el MC existente.</a:t>
            </a:r>
            <a:endParaRPr lang="en-US" sz="2400" dirty="0"/>
          </a:p>
          <a:p>
            <a:pPr marL="0" indent="0">
              <a:buNone/>
            </a:pPr>
            <a:endParaRPr lang="en-US" sz="1400" dirty="0" smtClean="0"/>
          </a:p>
          <a:p>
            <a:pPr marL="0" indent="0">
              <a:buNone/>
            </a:pPr>
            <a:endParaRPr lang="es-CO" dirty="0"/>
          </a:p>
        </p:txBody>
      </p:sp>
    </p:spTree>
    <p:extLst>
      <p:ext uri="{BB962C8B-B14F-4D97-AF65-F5344CB8AC3E}">
        <p14:creationId xmlns:p14="http://schemas.microsoft.com/office/powerpoint/2010/main" val="26877681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marL="0" indent="0" algn="r"/>
            <a:r>
              <a:rPr lang="es-CO" sz="2400" b="1" i="1" dirty="0"/>
              <a:t>El nuevo Proyecto de revisión del MC</a:t>
            </a:r>
            <a:endParaRPr lang="es-CO" sz="2400" dirty="0"/>
          </a:p>
        </p:txBody>
      </p:sp>
      <p:sp>
        <p:nvSpPr>
          <p:cNvPr id="3" name="2 Marcador de contenido"/>
          <p:cNvSpPr>
            <a:spLocks noGrp="1"/>
          </p:cNvSpPr>
          <p:nvPr>
            <p:ph idx="1"/>
          </p:nvPr>
        </p:nvSpPr>
        <p:spPr>
          <a:xfrm>
            <a:off x="457200" y="1340768"/>
            <a:ext cx="8229600" cy="4525963"/>
          </a:xfrm>
        </p:spPr>
        <p:txBody>
          <a:bodyPr/>
          <a:lstStyle/>
          <a:p>
            <a:pPr marL="0" indent="0">
              <a:buNone/>
            </a:pPr>
            <a:r>
              <a:rPr lang="es-ES" sz="2200" dirty="0"/>
              <a:t>17. En su trabajo anterior, </a:t>
            </a:r>
            <a:r>
              <a:rPr lang="es-ES" sz="2200" dirty="0" smtClean="0"/>
              <a:t>IASB </a:t>
            </a:r>
            <a:r>
              <a:rPr lang="es-ES" sz="2200" dirty="0"/>
              <a:t>y </a:t>
            </a:r>
            <a:r>
              <a:rPr lang="es-ES" sz="2200" dirty="0" smtClean="0"/>
              <a:t>FASB planearon </a:t>
            </a:r>
            <a:r>
              <a:rPr lang="es-ES" sz="2200" dirty="0"/>
              <a:t>llevar a cabo las revisiones del marco conceptual en ocho fases. </a:t>
            </a:r>
            <a:r>
              <a:rPr lang="es-ES" sz="2200" dirty="0" smtClean="0"/>
              <a:t>Se completó la </a:t>
            </a:r>
            <a:r>
              <a:rPr lang="es-ES" sz="2200" dirty="0"/>
              <a:t>fase </a:t>
            </a:r>
            <a:r>
              <a:rPr lang="es-ES" sz="2200" dirty="0" smtClean="0"/>
              <a:t>A en </a:t>
            </a:r>
            <a:r>
              <a:rPr lang="es-ES" sz="2200" dirty="0"/>
              <a:t>2010 con la publicación de los capítulos 1 y 3.</a:t>
            </a:r>
          </a:p>
          <a:p>
            <a:pPr marL="0" indent="0">
              <a:buNone/>
            </a:pPr>
            <a:r>
              <a:rPr lang="es-ES" sz="2200" dirty="0"/>
              <a:t> </a:t>
            </a:r>
          </a:p>
          <a:p>
            <a:pPr marL="0" indent="0">
              <a:buNone/>
            </a:pPr>
            <a:r>
              <a:rPr lang="es-ES" sz="2200" dirty="0"/>
              <a:t>18. El enfoque </a:t>
            </a:r>
            <a:r>
              <a:rPr lang="es-ES" sz="2200" dirty="0" smtClean="0"/>
              <a:t>gradual por etapas causó </a:t>
            </a:r>
            <a:r>
              <a:rPr lang="es-ES" sz="2200" dirty="0"/>
              <a:t>dificultades para </a:t>
            </a:r>
            <a:r>
              <a:rPr lang="es-ES" sz="2200" dirty="0" smtClean="0"/>
              <a:t>IASB </a:t>
            </a:r>
            <a:r>
              <a:rPr lang="es-ES" sz="2200" dirty="0"/>
              <a:t>y </a:t>
            </a:r>
            <a:r>
              <a:rPr lang="es-ES" sz="2200" dirty="0" smtClean="0"/>
              <a:t>para los que siguen su trabajo. Resultó </a:t>
            </a:r>
            <a:r>
              <a:rPr lang="es-ES" sz="2200" dirty="0"/>
              <a:t>difícil evaluar los posibles enfoques para determinadas </a:t>
            </a:r>
            <a:r>
              <a:rPr lang="es-ES" sz="2200" dirty="0" smtClean="0"/>
              <a:t>áreas </a:t>
            </a:r>
            <a:r>
              <a:rPr lang="es-ES" sz="2200" dirty="0"/>
              <a:t>del marco sin tener una idea clara de cómo cada área encajaría en el </a:t>
            </a:r>
            <a:r>
              <a:rPr lang="es-ES" sz="2200" dirty="0" smtClean="0"/>
              <a:t>MC </a:t>
            </a:r>
            <a:r>
              <a:rPr lang="es-ES" sz="2200" dirty="0"/>
              <a:t>en su conjunto.</a:t>
            </a:r>
          </a:p>
          <a:p>
            <a:pPr marL="0" indent="0">
              <a:buNone/>
            </a:pPr>
            <a:endParaRPr lang="es-ES" sz="2200" dirty="0"/>
          </a:p>
          <a:p>
            <a:pPr marL="0" indent="0">
              <a:buNone/>
            </a:pPr>
            <a:r>
              <a:rPr lang="es-ES" sz="2200" dirty="0"/>
              <a:t>Para superar este problema, el IASB decidió llevar a cabo su trabajo restante </a:t>
            </a:r>
            <a:r>
              <a:rPr lang="es-ES" sz="2200" dirty="0" smtClean="0"/>
              <a:t>del MC en </a:t>
            </a:r>
            <a:r>
              <a:rPr lang="es-ES" sz="2200" b="1" u="sng" dirty="0"/>
              <a:t>una sola fase</a:t>
            </a:r>
            <a:r>
              <a:rPr lang="es-ES" sz="2200" dirty="0"/>
              <a:t>, no en siete fases separadas como se había planeado previamente.</a:t>
            </a:r>
            <a:endParaRPr lang="en-US" sz="2200" dirty="0" smtClean="0"/>
          </a:p>
          <a:p>
            <a:pPr marL="0" indent="0">
              <a:buNone/>
            </a:pPr>
            <a:endParaRPr lang="es-CO" sz="2000" dirty="0"/>
          </a:p>
        </p:txBody>
      </p:sp>
    </p:spTree>
    <p:extLst>
      <p:ext uri="{BB962C8B-B14F-4D97-AF65-F5344CB8AC3E}">
        <p14:creationId xmlns:p14="http://schemas.microsoft.com/office/powerpoint/2010/main" val="38023747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marL="0" indent="0" algn="r"/>
            <a:r>
              <a:rPr lang="es-CO" sz="2400" b="1" i="1" dirty="0" smtClean="0"/>
              <a:t>Consultas externas</a:t>
            </a:r>
            <a:endParaRPr lang="es-CO" sz="2400" dirty="0"/>
          </a:p>
        </p:txBody>
      </p:sp>
      <p:sp>
        <p:nvSpPr>
          <p:cNvPr id="3" name="2 Marcador de contenido"/>
          <p:cNvSpPr>
            <a:spLocks noGrp="1"/>
          </p:cNvSpPr>
          <p:nvPr>
            <p:ph idx="1"/>
          </p:nvPr>
        </p:nvSpPr>
        <p:spPr>
          <a:xfrm>
            <a:off x="467544" y="1052736"/>
            <a:ext cx="8229600" cy="4525963"/>
          </a:xfrm>
        </p:spPr>
        <p:txBody>
          <a:bodyPr/>
          <a:lstStyle/>
          <a:p>
            <a:pPr marL="0" indent="0">
              <a:buNone/>
            </a:pPr>
            <a:r>
              <a:rPr lang="es-ES" sz="1900" dirty="0"/>
              <a:t>21. Desde el reinicio del proyecto de </a:t>
            </a:r>
            <a:r>
              <a:rPr lang="es-ES" sz="1900" dirty="0" smtClean="0"/>
              <a:t>MC </a:t>
            </a:r>
            <a:r>
              <a:rPr lang="es-ES" sz="1900" dirty="0"/>
              <a:t>en 2012, el IASB ha </a:t>
            </a:r>
            <a:r>
              <a:rPr lang="es-ES" sz="1900" dirty="0" smtClean="0"/>
              <a:t>recibido una limitada asesoría  externa sobre </a:t>
            </a:r>
            <a:r>
              <a:rPr lang="es-ES" sz="1900" dirty="0"/>
              <a:t>sus propuestas. Como se señaló anteriormente, </a:t>
            </a:r>
            <a:r>
              <a:rPr lang="es-ES" sz="1900" dirty="0" smtClean="0"/>
              <a:t>quienes siguen </a:t>
            </a:r>
            <a:r>
              <a:rPr lang="es-ES" sz="1900" dirty="0"/>
              <a:t>el trabajo del IASB han tenido dificultades para </a:t>
            </a:r>
            <a:r>
              <a:rPr lang="es-ES" sz="1900" dirty="0" smtClean="0"/>
              <a:t>opinar en </a:t>
            </a:r>
            <a:r>
              <a:rPr lang="es-ES" sz="1900" dirty="0"/>
              <a:t>determinadas partes del proyecto sin tener una idea clara de cómo cada parte encaja en el todo</a:t>
            </a:r>
            <a:r>
              <a:rPr lang="es-ES" sz="1900" dirty="0" smtClean="0"/>
              <a:t>.</a:t>
            </a:r>
          </a:p>
          <a:p>
            <a:pPr marL="0" indent="0">
              <a:buNone/>
            </a:pPr>
            <a:r>
              <a:rPr lang="es-ES" sz="1900" dirty="0" smtClean="0"/>
              <a:t>Por </a:t>
            </a:r>
            <a:r>
              <a:rPr lang="es-ES" sz="1900" dirty="0"/>
              <a:t>lo tanto, el IASB realizará </a:t>
            </a:r>
            <a:r>
              <a:rPr lang="es-ES" sz="1900" dirty="0" smtClean="0"/>
              <a:t>una más </a:t>
            </a:r>
            <a:r>
              <a:rPr lang="es-ES" sz="1900" dirty="0"/>
              <a:t>amplia consulta externa </a:t>
            </a:r>
            <a:r>
              <a:rPr lang="es-ES" sz="1900" dirty="0" smtClean="0"/>
              <a:t>con base en el DP propuesto.</a:t>
            </a:r>
          </a:p>
          <a:p>
            <a:pPr marL="0" indent="0">
              <a:buNone/>
            </a:pPr>
            <a:endParaRPr lang="es-ES" sz="1900" dirty="0"/>
          </a:p>
          <a:p>
            <a:pPr marL="0" indent="0">
              <a:buNone/>
            </a:pPr>
            <a:r>
              <a:rPr lang="es-ES" sz="1900" dirty="0"/>
              <a:t>22. En la elaboración de este documento de trabajo, el IASB ha recibido </a:t>
            </a:r>
            <a:r>
              <a:rPr lang="es-ES" sz="1900" dirty="0" smtClean="0"/>
              <a:t>aportes de:</a:t>
            </a:r>
          </a:p>
          <a:p>
            <a:pPr marL="0" indent="0">
              <a:buNone/>
            </a:pPr>
            <a:endParaRPr lang="es-ES" sz="1900" dirty="0"/>
          </a:p>
          <a:p>
            <a:pPr marL="457200" indent="-457200">
              <a:buAutoNum type="alphaLcParenBoth"/>
            </a:pPr>
            <a:r>
              <a:rPr lang="es-ES" sz="1900" dirty="0" smtClean="0"/>
              <a:t>Su </a:t>
            </a:r>
            <a:r>
              <a:rPr lang="es-ES" sz="1900" dirty="0"/>
              <a:t>propia encuesta y un foro de discusión </a:t>
            </a:r>
            <a:r>
              <a:rPr lang="es-ES" sz="1900" dirty="0" smtClean="0"/>
              <a:t>sobre el tema de revelaciones  llevado a </a:t>
            </a:r>
            <a:r>
              <a:rPr lang="es-ES" sz="1900" dirty="0"/>
              <a:t>cabo en enero de 2013, </a:t>
            </a:r>
            <a:r>
              <a:rPr lang="es-ES" sz="1900" dirty="0" smtClean="0"/>
              <a:t>y</a:t>
            </a:r>
          </a:p>
          <a:p>
            <a:pPr marL="457200" indent="-457200">
              <a:buAutoNum type="alphaLcParenBoth"/>
            </a:pPr>
            <a:endParaRPr lang="es-ES" sz="1900" dirty="0"/>
          </a:p>
          <a:p>
            <a:pPr marL="457200" indent="-457200">
              <a:buAutoNum type="alphaLcParenBoth"/>
            </a:pPr>
            <a:r>
              <a:rPr lang="es-ES" sz="1900" dirty="0" smtClean="0"/>
              <a:t>La </a:t>
            </a:r>
            <a:r>
              <a:rPr lang="es-ES" sz="1900" dirty="0"/>
              <a:t>investigación llevada a cabo por el Consejo de Normas Contables de Japón sobre el uso del otro resultado integral (ORI) en los estados financieros.</a:t>
            </a:r>
            <a:endParaRPr lang="en-US" sz="1900" dirty="0"/>
          </a:p>
          <a:p>
            <a:pPr marL="0" indent="0">
              <a:buNone/>
            </a:pPr>
            <a:r>
              <a:rPr lang="en-US" sz="2000" dirty="0" smtClean="0"/>
              <a:t>. </a:t>
            </a:r>
            <a:endParaRPr lang="en-US" sz="2000" dirty="0"/>
          </a:p>
          <a:p>
            <a:pPr marL="0" indent="0">
              <a:buNone/>
            </a:pPr>
            <a:endParaRPr lang="en-US" sz="2000" dirty="0" smtClean="0"/>
          </a:p>
          <a:p>
            <a:pPr marL="0" indent="0">
              <a:buNone/>
            </a:pPr>
            <a:endParaRPr lang="es-CO" sz="2000" dirty="0"/>
          </a:p>
        </p:txBody>
      </p:sp>
    </p:spTree>
    <p:extLst>
      <p:ext uri="{BB962C8B-B14F-4D97-AF65-F5344CB8AC3E}">
        <p14:creationId xmlns:p14="http://schemas.microsoft.com/office/powerpoint/2010/main" val="18663268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a:r>
              <a:rPr lang="es-CO" sz="2400" b="1" i="1" dirty="0" smtClean="0"/>
              <a:t>Grupo consultivo </a:t>
            </a:r>
            <a:endParaRPr lang="es-CO" sz="2400" dirty="0"/>
          </a:p>
        </p:txBody>
      </p:sp>
      <p:sp>
        <p:nvSpPr>
          <p:cNvPr id="3" name="2 Marcador de contenido"/>
          <p:cNvSpPr>
            <a:spLocks noGrp="1"/>
          </p:cNvSpPr>
          <p:nvPr>
            <p:ph idx="1"/>
          </p:nvPr>
        </p:nvSpPr>
        <p:spPr>
          <a:xfrm>
            <a:off x="457200" y="1196752"/>
            <a:ext cx="8229600" cy="4525963"/>
          </a:xfrm>
        </p:spPr>
        <p:txBody>
          <a:bodyPr/>
          <a:lstStyle/>
          <a:p>
            <a:pPr marL="0" indent="0">
              <a:buNone/>
            </a:pPr>
            <a:r>
              <a:rPr lang="es-ES" sz="2000" dirty="0"/>
              <a:t>23. </a:t>
            </a:r>
            <a:r>
              <a:rPr lang="es-ES" sz="2000" dirty="0" smtClean="0"/>
              <a:t>El Debido </a:t>
            </a:r>
            <a:r>
              <a:rPr lang="es-ES" sz="2000" dirty="0"/>
              <a:t>Proceso </a:t>
            </a:r>
            <a:r>
              <a:rPr lang="es-ES" sz="2000" dirty="0" smtClean="0"/>
              <a:t>establece </a:t>
            </a:r>
            <a:r>
              <a:rPr lang="es-ES" sz="2000" dirty="0"/>
              <a:t>que el IASB normalmente </a:t>
            </a:r>
            <a:r>
              <a:rPr lang="es-ES" sz="2000" dirty="0" smtClean="0"/>
              <a:t>nombrará un </a:t>
            </a:r>
            <a:r>
              <a:rPr lang="es-ES" sz="2000" dirty="0"/>
              <a:t>grupo consultivo para los grandes proyectos.</a:t>
            </a:r>
          </a:p>
          <a:p>
            <a:pPr marL="0" indent="0">
              <a:buNone/>
            </a:pPr>
            <a:endParaRPr lang="es-ES" sz="2000" dirty="0"/>
          </a:p>
          <a:p>
            <a:pPr marL="0" indent="0">
              <a:buNone/>
            </a:pPr>
            <a:r>
              <a:rPr lang="es-ES" sz="2000" dirty="0"/>
              <a:t>El propósito de un grupo consultivo es proporcionar experiencia práctica </a:t>
            </a:r>
            <a:r>
              <a:rPr lang="es-ES" sz="2000" dirty="0" smtClean="0"/>
              <a:t>adicional. </a:t>
            </a:r>
            <a:r>
              <a:rPr lang="es-ES" sz="2000" dirty="0"/>
              <a:t>Los miembros del Foro Consultivo de Normas de Contabilidad </a:t>
            </a:r>
            <a:r>
              <a:rPr lang="es-ES" sz="2000" dirty="0">
                <a:hlinkClick r:id="rId2"/>
              </a:rPr>
              <a:t>(ASAF) </a:t>
            </a:r>
            <a:r>
              <a:rPr lang="es-ES" sz="2000" dirty="0"/>
              <a:t>tienen experiencia y conocimiento que </a:t>
            </a:r>
            <a:r>
              <a:rPr lang="es-ES" sz="2000" dirty="0" smtClean="0"/>
              <a:t>será </a:t>
            </a:r>
            <a:r>
              <a:rPr lang="es-ES" sz="2000" dirty="0"/>
              <a:t>relevante para el proyecto de Marco Conceptual. </a:t>
            </a:r>
            <a:endParaRPr lang="es-ES" sz="2000" dirty="0" smtClean="0"/>
          </a:p>
          <a:p>
            <a:pPr marL="0" indent="0">
              <a:buNone/>
            </a:pPr>
            <a:r>
              <a:rPr lang="es-ES" sz="2000" dirty="0" smtClean="0"/>
              <a:t>En </a:t>
            </a:r>
            <a:r>
              <a:rPr lang="es-ES" sz="2000" dirty="0"/>
              <a:t>consecuencia, el IASB tiene la intención de utilizar la ASAF como grupo </a:t>
            </a:r>
            <a:r>
              <a:rPr lang="es-ES" sz="2000" dirty="0" smtClean="0"/>
              <a:t>consultivo.</a:t>
            </a:r>
          </a:p>
          <a:p>
            <a:pPr marL="0" indent="0">
              <a:buNone/>
            </a:pPr>
            <a:endParaRPr lang="es-ES" sz="2000" dirty="0"/>
          </a:p>
          <a:p>
            <a:pPr marL="0" indent="0">
              <a:buNone/>
            </a:pPr>
            <a:r>
              <a:rPr lang="es-ES" sz="2000" dirty="0"/>
              <a:t>24. El 8 y 9 de abril de 2013, los miembros del IASB y </a:t>
            </a:r>
            <a:r>
              <a:rPr lang="es-ES" sz="2000" dirty="0" smtClean="0"/>
              <a:t>ASAF se reunieron y </a:t>
            </a:r>
            <a:r>
              <a:rPr lang="es-ES" sz="2000" dirty="0"/>
              <a:t>discutieron el proyecto de Marco Conceptual. </a:t>
            </a:r>
            <a:r>
              <a:rPr lang="es-ES" sz="2000" dirty="0" smtClean="0"/>
              <a:t>Los miembros de ASAF formularon </a:t>
            </a:r>
            <a:r>
              <a:rPr lang="es-ES" sz="2000" dirty="0"/>
              <a:t>observaciones sobre </a:t>
            </a:r>
            <a:r>
              <a:rPr lang="es-ES" sz="2000" dirty="0" smtClean="0"/>
              <a:t>esta serie </a:t>
            </a:r>
            <a:r>
              <a:rPr lang="es-ES" sz="2000" dirty="0"/>
              <a:t>de documentos que, en conjunto, conforman un proyecto </a:t>
            </a:r>
            <a:r>
              <a:rPr lang="es-ES" sz="2000" dirty="0" smtClean="0"/>
              <a:t>inicial del </a:t>
            </a:r>
            <a:r>
              <a:rPr lang="es-ES" sz="2000" dirty="0"/>
              <a:t>DP.</a:t>
            </a:r>
            <a:endParaRPr lang="en-US" sz="2000" dirty="0" smtClean="0"/>
          </a:p>
          <a:p>
            <a:pPr marL="0" indent="0">
              <a:buNone/>
            </a:pPr>
            <a:endParaRPr lang="es-CO" sz="2000" dirty="0"/>
          </a:p>
        </p:txBody>
      </p:sp>
    </p:spTree>
    <p:extLst>
      <p:ext uri="{BB962C8B-B14F-4D97-AF65-F5344CB8AC3E}">
        <p14:creationId xmlns:p14="http://schemas.microsoft.com/office/powerpoint/2010/main" val="38861685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CO" dirty="0" smtClean="0"/>
              <a:t>Agenda</a:t>
            </a:r>
            <a:endParaRPr lang="es-CO"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826325074"/>
              </p:ext>
            </p:extLst>
          </p:nvPr>
        </p:nvGraphicFramePr>
        <p:xfrm>
          <a:off x="755576" y="1268759"/>
          <a:ext cx="7848872" cy="4199755"/>
        </p:xfrm>
        <a:graphic>
          <a:graphicData uri="http://schemas.openxmlformats.org/drawingml/2006/table">
            <a:tbl>
              <a:tblPr>
                <a:tableStyleId>{5C22544A-7EE6-4342-B048-85BDC9FD1C3A}</a:tableStyleId>
              </a:tblPr>
              <a:tblGrid>
                <a:gridCol w="679228"/>
                <a:gridCol w="7169644"/>
              </a:tblGrid>
              <a:tr h="818380">
                <a:tc>
                  <a:txBody>
                    <a:bodyPr/>
                    <a:lstStyle/>
                    <a:p>
                      <a:pPr algn="ctr" fontAlgn="ctr"/>
                      <a:r>
                        <a:rPr lang="es-CO" sz="1400" b="1" u="none" strike="noStrike" dirty="0" err="1">
                          <a:effectLst/>
                        </a:rPr>
                        <a:t>Section</a:t>
                      </a:r>
                      <a:r>
                        <a:rPr lang="es-CO" sz="1400" b="1" u="none" strike="noStrike" dirty="0">
                          <a:effectLst/>
                        </a:rPr>
                        <a:t> </a:t>
                      </a:r>
                      <a:r>
                        <a:rPr lang="es-CO" sz="1400" b="1" u="none" strike="noStrike" dirty="0" err="1">
                          <a:effectLst/>
                        </a:rPr>
                        <a:t>number</a:t>
                      </a:r>
                      <a:r>
                        <a:rPr lang="es-CO" sz="1400" b="1" u="none" strike="noStrike" dirty="0">
                          <a:effectLst/>
                        </a:rPr>
                        <a:t> </a:t>
                      </a:r>
                      <a:endParaRPr lang="es-CO"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b="1" u="none" strike="noStrike" dirty="0" err="1">
                          <a:effectLst/>
                        </a:rPr>
                        <a:t>Paper</a:t>
                      </a:r>
                      <a:r>
                        <a:rPr lang="es-CO" sz="2000" b="1" u="none" strike="noStrike" dirty="0">
                          <a:effectLst/>
                        </a:rPr>
                        <a:t> </a:t>
                      </a:r>
                      <a:r>
                        <a:rPr lang="es-CO" sz="2000" b="1" u="none" strike="noStrike" dirty="0" err="1">
                          <a:effectLst/>
                        </a:rPr>
                        <a:t>references</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43350">
                <a:tc>
                  <a:txBody>
                    <a:bodyPr/>
                    <a:lstStyle/>
                    <a:p>
                      <a:pPr algn="ctr" fontAlgn="ctr"/>
                      <a:r>
                        <a:rPr lang="es-CO" sz="2000" u="none" strike="noStrike" dirty="0">
                          <a:effectLst/>
                        </a:rPr>
                        <a:t>1</a:t>
                      </a:r>
                      <a:endParaRPr lang="es-CO"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fontAlgn="ctr"/>
                      <a:r>
                        <a:rPr lang="en-US" sz="2000" u="none" strike="noStrike" dirty="0">
                          <a:effectLst/>
                        </a:rPr>
                        <a:t>10A Purpose and Status of the Conceptual Framework - Cover Paper                           </a:t>
                      </a:r>
                      <a:r>
                        <a:rPr lang="en-US" sz="2000" u="none" strike="noStrike" dirty="0" smtClean="0">
                          <a:effectLst/>
                        </a:rPr>
                        <a:t>                                                        </a:t>
                      </a:r>
                      <a:r>
                        <a:rPr lang="en-US" sz="2000" u="none" strike="noStrike" dirty="0">
                          <a:effectLst/>
                        </a:rPr>
                        <a:t>10A(a) Draft discussion paper Purpose and status of the Conceptual Framework</a:t>
                      </a:r>
                      <a:endParaRPr lang="en-US"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859728">
                <a:tc>
                  <a:txBody>
                    <a:bodyPr/>
                    <a:lstStyle/>
                    <a:p>
                      <a:pPr algn="ctr" fontAlgn="ctr"/>
                      <a:r>
                        <a:rPr lang="es-CO" sz="2000" u="none" strike="noStrike">
                          <a:effectLst/>
                        </a:rPr>
                        <a:t>2</a:t>
                      </a:r>
                      <a:endParaRPr lang="es-CO" sz="2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fontAlgn="ctr"/>
                      <a:r>
                        <a:rPr lang="en-US" sz="2000" u="none" strike="noStrike" dirty="0">
                          <a:effectLst/>
                        </a:rPr>
                        <a:t>10B Elements of financial statements – Cover paper                        </a:t>
                      </a:r>
                      <a:r>
                        <a:rPr lang="en-US" sz="2000" u="none" strike="noStrike" dirty="0" smtClean="0">
                          <a:effectLst/>
                        </a:rPr>
                        <a:t>                                                  </a:t>
                      </a:r>
                      <a:r>
                        <a:rPr lang="en-US" sz="2000" u="none" strike="noStrike" dirty="0">
                          <a:effectLst/>
                        </a:rPr>
                        <a:t>10B(a) Draft discussion paper – Elements of financial statements</a:t>
                      </a:r>
                      <a:endParaRPr lang="en-US"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143350">
                <a:tc>
                  <a:txBody>
                    <a:bodyPr/>
                    <a:lstStyle/>
                    <a:p>
                      <a:pPr algn="ctr" fontAlgn="ctr"/>
                      <a:r>
                        <a:rPr lang="es-CO" sz="2000" u="none" strike="noStrike">
                          <a:effectLst/>
                        </a:rPr>
                        <a:t>3</a:t>
                      </a:r>
                      <a:endParaRPr lang="es-CO" sz="2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fontAlgn="b"/>
                      <a:r>
                        <a:rPr lang="en-US" sz="2000" u="none" strike="noStrike" dirty="0">
                          <a:effectLst/>
                        </a:rPr>
                        <a:t>10C Additional guidance to support the asset and liability definitions – Cover paper</a:t>
                      </a:r>
                      <a:br>
                        <a:rPr lang="en-US" sz="2000" u="none" strike="noStrike" dirty="0">
                          <a:effectLst/>
                        </a:rPr>
                      </a:br>
                      <a:r>
                        <a:rPr lang="en-US" sz="2000" u="none" strike="noStrike" dirty="0">
                          <a:effectLst/>
                        </a:rPr>
                        <a:t>10C(a) Draft discussion paper - Additional guidance to support the asset and liability definitions</a:t>
                      </a:r>
                      <a:endParaRPr lang="en-US"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bl>
          </a:graphicData>
        </a:graphic>
      </p:graphicFrame>
    </p:spTree>
    <p:extLst>
      <p:ext uri="{BB962C8B-B14F-4D97-AF65-F5344CB8AC3E}">
        <p14:creationId xmlns:p14="http://schemas.microsoft.com/office/powerpoint/2010/main" val="982559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a:r>
              <a:rPr lang="en-US" sz="2400" dirty="0" err="1" smtClean="0"/>
              <a:t>Proposito</a:t>
            </a:r>
            <a:r>
              <a:rPr lang="en-US" sz="2400" dirty="0" smtClean="0"/>
              <a:t> y </a:t>
            </a:r>
            <a:r>
              <a:rPr lang="en-US" sz="2400" dirty="0" err="1" smtClean="0"/>
              <a:t>estatus</a:t>
            </a:r>
            <a:r>
              <a:rPr lang="en-US" sz="2400" dirty="0" smtClean="0"/>
              <a:t> del MC</a:t>
            </a:r>
            <a:endParaRPr lang="es-CO" sz="2400" dirty="0"/>
          </a:p>
        </p:txBody>
      </p:sp>
      <p:sp>
        <p:nvSpPr>
          <p:cNvPr id="3" name="2 Marcador de contenido"/>
          <p:cNvSpPr>
            <a:spLocks noGrp="1"/>
          </p:cNvSpPr>
          <p:nvPr>
            <p:ph idx="1"/>
          </p:nvPr>
        </p:nvSpPr>
        <p:spPr>
          <a:xfrm>
            <a:off x="251520" y="980728"/>
            <a:ext cx="8568952" cy="4525963"/>
          </a:xfrm>
        </p:spPr>
        <p:txBody>
          <a:bodyPr/>
          <a:lstStyle/>
          <a:p>
            <a:endParaRPr lang="es-ES" sz="1800" dirty="0" smtClean="0"/>
          </a:p>
          <a:p>
            <a:r>
              <a:rPr lang="es-ES" sz="1800" dirty="0" smtClean="0"/>
              <a:t>Explica </a:t>
            </a:r>
            <a:r>
              <a:rPr lang="es-ES" sz="1800" dirty="0"/>
              <a:t>cómo el IASB utilizará el Marco Conceptual;</a:t>
            </a:r>
          </a:p>
          <a:p>
            <a:r>
              <a:rPr lang="es-ES" sz="1800" dirty="0"/>
              <a:t>Describe la interacción entre el Marco Conceptual y las NIIF.</a:t>
            </a:r>
          </a:p>
          <a:p>
            <a:endParaRPr lang="es-ES" sz="1800" dirty="0"/>
          </a:p>
          <a:p>
            <a:pPr marL="0" indent="0">
              <a:buNone/>
            </a:pPr>
            <a:r>
              <a:rPr lang="es-ES" sz="1800" dirty="0"/>
              <a:t>¿Cuáles son las recomendaciones del IASB?</a:t>
            </a:r>
          </a:p>
          <a:p>
            <a:endParaRPr lang="es-ES" sz="1800" dirty="0" smtClean="0"/>
          </a:p>
          <a:p>
            <a:r>
              <a:rPr lang="es-ES" sz="1800" dirty="0" smtClean="0"/>
              <a:t>El </a:t>
            </a:r>
            <a:r>
              <a:rPr lang="es-ES" sz="1800" dirty="0"/>
              <a:t>objetivo principal del Marco Conceptual es ayudar al IASB en el desarrollo de futuras NIIF y su revisión de las NIIF existentes.</a:t>
            </a:r>
          </a:p>
          <a:p>
            <a:r>
              <a:rPr lang="es-ES" sz="1800" dirty="0"/>
              <a:t>El Marco Conceptual también puede ayudar a los preparadores de los estados financieros en el desarrollo de políticas contables para transacciones que no están cubiertos por las </a:t>
            </a:r>
            <a:r>
              <a:rPr lang="es-ES" sz="1800" dirty="0" smtClean="0"/>
              <a:t>normas </a:t>
            </a:r>
            <a:r>
              <a:rPr lang="es-ES" sz="1800" dirty="0"/>
              <a:t>vigentes.</a:t>
            </a:r>
          </a:p>
          <a:p>
            <a:r>
              <a:rPr lang="es-ES" sz="1800" dirty="0"/>
              <a:t>Nada en el Marco Conceptual debe prevalecer sobre las exigencias de las NIIF específica.</a:t>
            </a:r>
          </a:p>
          <a:p>
            <a:r>
              <a:rPr lang="es-ES" sz="1800" dirty="0"/>
              <a:t>En circunstancias excepcionales, el IASB puede decidir </a:t>
            </a:r>
            <a:r>
              <a:rPr lang="es-ES" sz="1800" dirty="0" smtClean="0"/>
              <a:t>apartarse </a:t>
            </a:r>
            <a:r>
              <a:rPr lang="es-ES" sz="1800" dirty="0"/>
              <a:t>de algunos aspectos del marco conceptual, con el fin de cumplir con el objetivo de los estados financieros. Cuando este es el caso, el IASB </a:t>
            </a:r>
            <a:r>
              <a:rPr lang="es-ES" sz="1800" dirty="0" smtClean="0"/>
              <a:t>establecerá </a:t>
            </a:r>
            <a:r>
              <a:rPr lang="es-ES" sz="1800" dirty="0"/>
              <a:t>claramente que se ha apartado del marco y </a:t>
            </a:r>
            <a:r>
              <a:rPr lang="es-ES" sz="1800" dirty="0" smtClean="0"/>
              <a:t>por qué.</a:t>
            </a:r>
            <a:endParaRPr lang="en-US" sz="2000" dirty="0" smtClean="0"/>
          </a:p>
          <a:p>
            <a:pPr marL="0" indent="0">
              <a:buNone/>
            </a:pPr>
            <a:endParaRPr lang="en-US" sz="2000" dirty="0" smtClean="0"/>
          </a:p>
          <a:p>
            <a:pPr marL="0" indent="0">
              <a:buNone/>
            </a:pPr>
            <a:endParaRPr lang="es-CO" sz="2000" dirty="0"/>
          </a:p>
        </p:txBody>
      </p:sp>
    </p:spTree>
    <p:extLst>
      <p:ext uri="{BB962C8B-B14F-4D97-AF65-F5344CB8AC3E}">
        <p14:creationId xmlns:p14="http://schemas.microsoft.com/office/powerpoint/2010/main" val="39559368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CO" dirty="0" smtClean="0"/>
              <a:t>Agenda</a:t>
            </a:r>
            <a:endParaRPr lang="es-CO"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203979524"/>
              </p:ext>
            </p:extLst>
          </p:nvPr>
        </p:nvGraphicFramePr>
        <p:xfrm>
          <a:off x="755576" y="1268759"/>
          <a:ext cx="7848872" cy="4199755"/>
        </p:xfrm>
        <a:graphic>
          <a:graphicData uri="http://schemas.openxmlformats.org/drawingml/2006/table">
            <a:tbl>
              <a:tblPr>
                <a:tableStyleId>{5C22544A-7EE6-4342-B048-85BDC9FD1C3A}</a:tableStyleId>
              </a:tblPr>
              <a:tblGrid>
                <a:gridCol w="679228"/>
                <a:gridCol w="7169644"/>
              </a:tblGrid>
              <a:tr h="818380">
                <a:tc>
                  <a:txBody>
                    <a:bodyPr/>
                    <a:lstStyle/>
                    <a:p>
                      <a:pPr algn="ctr" fontAlgn="ctr"/>
                      <a:r>
                        <a:rPr lang="es-CO" sz="1400" b="1" u="none" strike="noStrike" dirty="0" err="1">
                          <a:effectLst/>
                        </a:rPr>
                        <a:t>Section</a:t>
                      </a:r>
                      <a:r>
                        <a:rPr lang="es-CO" sz="1400" b="1" u="none" strike="noStrike" dirty="0">
                          <a:effectLst/>
                        </a:rPr>
                        <a:t> </a:t>
                      </a:r>
                      <a:r>
                        <a:rPr lang="es-CO" sz="1400" b="1" u="none" strike="noStrike" dirty="0" err="1">
                          <a:effectLst/>
                        </a:rPr>
                        <a:t>number</a:t>
                      </a:r>
                      <a:r>
                        <a:rPr lang="es-CO" sz="1400" b="1" u="none" strike="noStrike" dirty="0">
                          <a:effectLst/>
                        </a:rPr>
                        <a:t> </a:t>
                      </a:r>
                      <a:endParaRPr lang="es-CO"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b="1" u="none" strike="noStrike" dirty="0" err="1">
                          <a:effectLst/>
                        </a:rPr>
                        <a:t>Paper</a:t>
                      </a:r>
                      <a:r>
                        <a:rPr lang="es-CO" sz="2000" b="1" u="none" strike="noStrike" dirty="0">
                          <a:effectLst/>
                        </a:rPr>
                        <a:t> </a:t>
                      </a:r>
                      <a:r>
                        <a:rPr lang="es-CO" sz="2000" b="1" u="none" strike="noStrike" dirty="0" err="1">
                          <a:effectLst/>
                        </a:rPr>
                        <a:t>references</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43350">
                <a:tc>
                  <a:txBody>
                    <a:bodyPr/>
                    <a:lstStyle/>
                    <a:p>
                      <a:pPr algn="ctr" fontAlgn="ctr"/>
                      <a:r>
                        <a:rPr lang="es-CO" sz="2000" u="none" strike="noStrike" dirty="0">
                          <a:effectLst/>
                        </a:rPr>
                        <a:t>1</a:t>
                      </a:r>
                      <a:endParaRPr lang="es-CO"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fontAlgn="ctr"/>
                      <a:r>
                        <a:rPr lang="en-US" sz="2000" u="none" strike="noStrike" dirty="0">
                          <a:effectLst/>
                        </a:rPr>
                        <a:t>10A Purpose and Status of the Conceptual Framework - Cover Paper                           </a:t>
                      </a:r>
                      <a:r>
                        <a:rPr lang="en-US" sz="2000" u="none" strike="noStrike" dirty="0" smtClean="0">
                          <a:effectLst/>
                        </a:rPr>
                        <a:t>                                                        </a:t>
                      </a:r>
                      <a:r>
                        <a:rPr lang="en-US" sz="2000" u="none" strike="noStrike" dirty="0">
                          <a:effectLst/>
                        </a:rPr>
                        <a:t>10A(a) Draft discussion paper Purpose and status of the Conceptual Framework</a:t>
                      </a:r>
                      <a:endParaRPr lang="en-US"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859728">
                <a:tc>
                  <a:txBody>
                    <a:bodyPr/>
                    <a:lstStyle/>
                    <a:p>
                      <a:pPr algn="ctr" fontAlgn="ctr"/>
                      <a:r>
                        <a:rPr lang="es-CO" sz="2000" u="none" strike="noStrike" dirty="0">
                          <a:effectLst/>
                        </a:rPr>
                        <a:t>2</a:t>
                      </a:r>
                      <a:endParaRPr lang="es-CO"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fontAlgn="ctr"/>
                      <a:r>
                        <a:rPr lang="en-US" sz="2000" u="none" strike="noStrike" dirty="0">
                          <a:effectLst/>
                        </a:rPr>
                        <a:t>10B Elements of financial statements – Cover paper                        </a:t>
                      </a:r>
                      <a:r>
                        <a:rPr lang="en-US" sz="2000" u="none" strike="noStrike" dirty="0" smtClean="0">
                          <a:effectLst/>
                        </a:rPr>
                        <a:t>                                                  </a:t>
                      </a:r>
                      <a:r>
                        <a:rPr lang="en-US" sz="2000" u="none" strike="noStrike" dirty="0">
                          <a:effectLst/>
                        </a:rPr>
                        <a:t>10B(a) Draft discussion paper – Elements of financial statements</a:t>
                      </a:r>
                      <a:endParaRPr lang="en-US"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143350">
                <a:tc>
                  <a:txBody>
                    <a:bodyPr/>
                    <a:lstStyle/>
                    <a:p>
                      <a:pPr algn="ctr" fontAlgn="ctr"/>
                      <a:r>
                        <a:rPr lang="es-CO" sz="2000" u="none" strike="noStrike">
                          <a:effectLst/>
                        </a:rPr>
                        <a:t>3</a:t>
                      </a:r>
                      <a:endParaRPr lang="es-CO" sz="2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fontAlgn="b"/>
                      <a:r>
                        <a:rPr lang="en-US" sz="2000" u="none" strike="noStrike" dirty="0">
                          <a:effectLst/>
                        </a:rPr>
                        <a:t>10C Additional guidance to support the asset and liability definitions – Cover paper</a:t>
                      </a:r>
                      <a:br>
                        <a:rPr lang="en-US" sz="2000" u="none" strike="noStrike" dirty="0">
                          <a:effectLst/>
                        </a:rPr>
                      </a:br>
                      <a:r>
                        <a:rPr lang="en-US" sz="2000" u="none" strike="noStrike" dirty="0">
                          <a:effectLst/>
                        </a:rPr>
                        <a:t>10C(a) Draft discussion paper - Additional guidance to support the asset and liability definitions</a:t>
                      </a:r>
                      <a:endParaRPr lang="en-US"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bl>
          </a:graphicData>
        </a:graphic>
      </p:graphicFrame>
    </p:spTree>
    <p:extLst>
      <p:ext uri="{BB962C8B-B14F-4D97-AF65-F5344CB8AC3E}">
        <p14:creationId xmlns:p14="http://schemas.microsoft.com/office/powerpoint/2010/main" val="2140926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400" dirty="0" err="1" smtClean="0"/>
              <a:t>Elementos</a:t>
            </a:r>
            <a:r>
              <a:rPr lang="en-US" sz="2400" dirty="0" smtClean="0"/>
              <a:t> de los </a:t>
            </a:r>
            <a:r>
              <a:rPr lang="en-US" sz="2400" dirty="0" err="1" smtClean="0"/>
              <a:t>estados</a:t>
            </a:r>
            <a:r>
              <a:rPr lang="en-US" sz="2400" dirty="0" smtClean="0"/>
              <a:t> </a:t>
            </a:r>
            <a:r>
              <a:rPr lang="en-US" sz="2400" dirty="0" err="1" smtClean="0"/>
              <a:t>financieros</a:t>
            </a:r>
            <a:endParaRPr lang="en-US" sz="2400" dirty="0">
              <a:solidFill>
                <a:srgbClr val="000000"/>
              </a:solidFill>
              <a:latin typeface="Calibri"/>
            </a:endParaRPr>
          </a:p>
        </p:txBody>
      </p:sp>
      <p:sp>
        <p:nvSpPr>
          <p:cNvPr id="3" name="2 Marcador de contenido"/>
          <p:cNvSpPr>
            <a:spLocks noGrp="1"/>
          </p:cNvSpPr>
          <p:nvPr>
            <p:ph idx="1"/>
          </p:nvPr>
        </p:nvSpPr>
        <p:spPr>
          <a:xfrm>
            <a:off x="251520" y="980728"/>
            <a:ext cx="8568952" cy="4525963"/>
          </a:xfrm>
        </p:spPr>
        <p:txBody>
          <a:bodyPr/>
          <a:lstStyle/>
          <a:p>
            <a:pPr marL="0" indent="0">
              <a:buNone/>
            </a:pPr>
            <a:endParaRPr lang="es-CO" sz="1800" dirty="0" smtClean="0"/>
          </a:p>
        </p:txBody>
      </p:sp>
      <p:graphicFrame>
        <p:nvGraphicFramePr>
          <p:cNvPr id="5" name="4 Diagrama"/>
          <p:cNvGraphicFramePr/>
          <p:nvPr>
            <p:extLst>
              <p:ext uri="{D42A27DB-BD31-4B8C-83A1-F6EECF244321}">
                <p14:modId xmlns:p14="http://schemas.microsoft.com/office/powerpoint/2010/main" val="346667118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14228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400" dirty="0" err="1" smtClean="0"/>
              <a:t>Elementos</a:t>
            </a:r>
            <a:r>
              <a:rPr lang="en-US" sz="2400" dirty="0" smtClean="0"/>
              <a:t> de los </a:t>
            </a:r>
            <a:r>
              <a:rPr lang="en-US" sz="2400" dirty="0" err="1" smtClean="0"/>
              <a:t>estados</a:t>
            </a:r>
            <a:r>
              <a:rPr lang="en-US" sz="2400" dirty="0" smtClean="0"/>
              <a:t> </a:t>
            </a:r>
            <a:r>
              <a:rPr lang="en-US" sz="2400" dirty="0" err="1" smtClean="0"/>
              <a:t>financieros</a:t>
            </a:r>
            <a:endParaRPr lang="en-US" sz="2400" dirty="0">
              <a:solidFill>
                <a:srgbClr val="000000"/>
              </a:solidFill>
              <a:latin typeface="Calibri"/>
            </a:endParaRPr>
          </a:p>
        </p:txBody>
      </p:sp>
      <p:sp>
        <p:nvSpPr>
          <p:cNvPr id="3" name="2 Marcador de contenido"/>
          <p:cNvSpPr>
            <a:spLocks noGrp="1"/>
          </p:cNvSpPr>
          <p:nvPr>
            <p:ph idx="1"/>
          </p:nvPr>
        </p:nvSpPr>
        <p:spPr>
          <a:xfrm>
            <a:off x="251520" y="980728"/>
            <a:ext cx="8568952" cy="4525963"/>
          </a:xfrm>
        </p:spPr>
        <p:txBody>
          <a:bodyPr/>
          <a:lstStyle/>
          <a:p>
            <a:pPr marL="0" indent="0">
              <a:buNone/>
            </a:pPr>
            <a:r>
              <a:rPr lang="es-ES" sz="1600" dirty="0"/>
              <a:t>En esta sección se tratan los siguientes </a:t>
            </a:r>
            <a:r>
              <a:rPr lang="es-ES" sz="1600" dirty="0" smtClean="0"/>
              <a:t>temas en relación </a:t>
            </a:r>
            <a:r>
              <a:rPr lang="es-ES" sz="1600" dirty="0"/>
              <a:t>con las definiciones actuales de </a:t>
            </a:r>
            <a:r>
              <a:rPr lang="es-ES" sz="1600" dirty="0" smtClean="0"/>
              <a:t>activo y pasivo:</a:t>
            </a:r>
            <a:endParaRPr lang="es-ES" sz="1600" dirty="0"/>
          </a:p>
          <a:p>
            <a:pPr marL="0" indent="0">
              <a:buNone/>
            </a:pPr>
            <a:endParaRPr lang="es-ES" sz="1600" dirty="0"/>
          </a:p>
          <a:p>
            <a:pPr>
              <a:buFont typeface="Wingdings" pitchFamily="2" charset="2"/>
              <a:buChar char="§"/>
            </a:pPr>
            <a:r>
              <a:rPr lang="es-ES" sz="1600" dirty="0" smtClean="0"/>
              <a:t>Contienen </a:t>
            </a:r>
            <a:r>
              <a:rPr lang="es-ES" sz="1600" dirty="0"/>
              <a:t>referencias a </a:t>
            </a:r>
            <a:r>
              <a:rPr lang="es-ES" sz="1600" dirty="0" smtClean="0"/>
              <a:t>los flujos de entradas y/o </a:t>
            </a:r>
            <a:r>
              <a:rPr lang="es-ES" sz="1600" dirty="0"/>
              <a:t>salidas de beneficios económicos esperados. Esas referencias son confusas porque </a:t>
            </a:r>
            <a:r>
              <a:rPr lang="es-ES" sz="1600" dirty="0" smtClean="0"/>
              <a:t>las interpretaciones que algunos le dan a temas como:</a:t>
            </a:r>
          </a:p>
          <a:p>
            <a:pPr>
              <a:buFont typeface="Wingdings" pitchFamily="2" charset="2"/>
              <a:buChar char="§"/>
            </a:pPr>
            <a:endParaRPr lang="es-ES" sz="1600" dirty="0" smtClean="0"/>
          </a:p>
          <a:p>
            <a:pPr lvl="1">
              <a:buFont typeface="Wingdings" pitchFamily="2" charset="2"/>
              <a:buChar char="§"/>
            </a:pPr>
            <a:r>
              <a:rPr lang="es-ES" sz="1600" dirty="0" smtClean="0"/>
              <a:t>El concepto de probabilidad en las definiciones y en los criterios de reconocimiento de activos y pasivos.</a:t>
            </a:r>
          </a:p>
          <a:p>
            <a:pPr>
              <a:buFont typeface="Wingdings" pitchFamily="2" charset="2"/>
              <a:buChar char="§"/>
            </a:pPr>
            <a:endParaRPr lang="es-ES" sz="1600" dirty="0" smtClean="0"/>
          </a:p>
          <a:p>
            <a:pPr lvl="1">
              <a:buFont typeface="Wingdings" pitchFamily="2" charset="2"/>
              <a:buChar char="§"/>
            </a:pPr>
            <a:r>
              <a:rPr lang="es-ES" sz="1600" dirty="0" smtClean="0"/>
              <a:t>Lo </a:t>
            </a:r>
            <a:r>
              <a:rPr lang="es-ES" sz="1600" dirty="0"/>
              <a:t>que implica que el activo o pasivo </a:t>
            </a:r>
            <a:r>
              <a:rPr lang="es-ES" sz="1600" dirty="0" smtClean="0"/>
              <a:t>al reconocer derechos y obligaciones actuales o implícitas.</a:t>
            </a:r>
          </a:p>
          <a:p>
            <a:pPr>
              <a:buFont typeface="Wingdings" pitchFamily="2" charset="2"/>
              <a:buChar char="§"/>
            </a:pPr>
            <a:endParaRPr lang="es-ES" sz="1600" dirty="0" smtClean="0"/>
          </a:p>
          <a:p>
            <a:pPr lvl="1">
              <a:buFont typeface="Wingdings" pitchFamily="2" charset="2"/>
              <a:buChar char="§"/>
            </a:pPr>
            <a:r>
              <a:rPr lang="es-ES" sz="1600" dirty="0" smtClean="0"/>
              <a:t>No ha </a:t>
            </a:r>
            <a:r>
              <a:rPr lang="es-ES" sz="1600" dirty="0"/>
              <a:t>sido claro cómo aplicar las definiciones existentes en algunos casos</a:t>
            </a:r>
            <a:r>
              <a:rPr lang="es-ES" sz="1600" dirty="0" smtClean="0"/>
              <a:t>.</a:t>
            </a:r>
          </a:p>
          <a:p>
            <a:pPr>
              <a:buFont typeface="Wingdings" pitchFamily="2" charset="2"/>
              <a:buChar char="§"/>
            </a:pPr>
            <a:endParaRPr lang="es-ES" sz="1600" dirty="0" smtClean="0"/>
          </a:p>
          <a:p>
            <a:pPr lvl="1">
              <a:buFont typeface="Wingdings" pitchFamily="2" charset="2"/>
              <a:buChar char="§"/>
            </a:pPr>
            <a:r>
              <a:rPr lang="es-ES" sz="1600" dirty="0" smtClean="0"/>
              <a:t>Los temas de </a:t>
            </a:r>
            <a:r>
              <a:rPr lang="es-ES" sz="1600" dirty="0"/>
              <a:t>reconocimiento y medición a menudo dependen de la unidad de cuenta. El marco actual no se explica cómo el IASB debe determinar la unidad de cuenta</a:t>
            </a:r>
            <a:r>
              <a:rPr lang="es-ES" sz="1400" dirty="0" smtClean="0"/>
              <a:t>.</a:t>
            </a:r>
          </a:p>
          <a:p>
            <a:pPr>
              <a:buFontTx/>
              <a:buChar char="-"/>
            </a:pPr>
            <a:endParaRPr lang="es-CO" sz="1800" dirty="0"/>
          </a:p>
        </p:txBody>
      </p:sp>
    </p:spTree>
    <p:extLst>
      <p:ext uri="{BB962C8B-B14F-4D97-AF65-F5344CB8AC3E}">
        <p14:creationId xmlns:p14="http://schemas.microsoft.com/office/powerpoint/2010/main" val="14829804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400" dirty="0" err="1" smtClean="0"/>
              <a:t>Elementos</a:t>
            </a:r>
            <a:r>
              <a:rPr lang="en-US" sz="2400" dirty="0" smtClean="0"/>
              <a:t> de los </a:t>
            </a:r>
            <a:r>
              <a:rPr lang="en-US" sz="2400" dirty="0" err="1" smtClean="0"/>
              <a:t>estados</a:t>
            </a:r>
            <a:r>
              <a:rPr lang="en-US" sz="2400" dirty="0" smtClean="0"/>
              <a:t> </a:t>
            </a:r>
            <a:r>
              <a:rPr lang="en-US" sz="2400" dirty="0" err="1" smtClean="0"/>
              <a:t>finaniceros</a:t>
            </a:r>
            <a:endParaRPr lang="en-US" sz="2400" dirty="0">
              <a:solidFill>
                <a:srgbClr val="000000"/>
              </a:solidFill>
              <a:latin typeface="Calibri"/>
            </a:endParaRPr>
          </a:p>
        </p:txBody>
      </p:sp>
      <p:sp>
        <p:nvSpPr>
          <p:cNvPr id="3" name="2 Marcador de contenido"/>
          <p:cNvSpPr>
            <a:spLocks noGrp="1"/>
          </p:cNvSpPr>
          <p:nvPr>
            <p:ph idx="1"/>
          </p:nvPr>
        </p:nvSpPr>
        <p:spPr>
          <a:xfrm>
            <a:off x="251520" y="980728"/>
            <a:ext cx="8568952" cy="4525963"/>
          </a:xfrm>
        </p:spPr>
        <p:txBody>
          <a:bodyPr/>
          <a:lstStyle/>
          <a:p>
            <a:pPr marL="0" indent="0">
              <a:buNone/>
            </a:pPr>
            <a:endParaRPr lang="es-ES" sz="1400" b="1" dirty="0" smtClean="0"/>
          </a:p>
          <a:p>
            <a:pPr marL="0" indent="0">
              <a:buNone/>
            </a:pPr>
            <a:r>
              <a:rPr lang="es-ES" sz="1400" b="1" dirty="0" smtClean="0"/>
              <a:t>¿Cuáles son </a:t>
            </a:r>
            <a:r>
              <a:rPr lang="es-ES" sz="1400" b="1" dirty="0"/>
              <a:t>los puntos de vista preliminares del IASB?</a:t>
            </a:r>
          </a:p>
          <a:p>
            <a:endParaRPr lang="es-ES" sz="1400" b="1" dirty="0"/>
          </a:p>
          <a:p>
            <a:r>
              <a:rPr lang="es-ES" sz="1400" b="1" dirty="0" smtClean="0"/>
              <a:t>Activo </a:t>
            </a:r>
            <a:r>
              <a:rPr lang="es-ES" sz="1400" b="1" dirty="0"/>
              <a:t>de una entidad es un presente recurso económico controlado por la entidad como resultado de sucesos pasados​​</a:t>
            </a:r>
            <a:r>
              <a:rPr lang="es-ES" sz="1400" b="1" dirty="0" smtClean="0"/>
              <a:t>.</a:t>
            </a:r>
          </a:p>
          <a:p>
            <a:endParaRPr lang="es-ES" sz="1400" b="1" dirty="0"/>
          </a:p>
          <a:p>
            <a:r>
              <a:rPr lang="es-ES" sz="1400" b="1" dirty="0"/>
              <a:t>P</a:t>
            </a:r>
            <a:r>
              <a:rPr lang="es-ES" sz="1400" b="1" dirty="0" smtClean="0"/>
              <a:t>asivo </a:t>
            </a:r>
            <a:r>
              <a:rPr lang="es-ES" sz="1400" b="1" dirty="0"/>
              <a:t>de una entidad es una obligación presente de la entidad para transferir un recurso económico como resultado de eventos pasados.</a:t>
            </a:r>
          </a:p>
          <a:p>
            <a:endParaRPr lang="es-ES" sz="1400" b="1" dirty="0" smtClean="0"/>
          </a:p>
          <a:p>
            <a:r>
              <a:rPr lang="es-ES" sz="1400" b="1" u="sng" dirty="0" smtClean="0"/>
              <a:t>Recurso </a:t>
            </a:r>
            <a:r>
              <a:rPr lang="es-ES" sz="1400" b="1" u="sng" dirty="0"/>
              <a:t>económico </a:t>
            </a:r>
            <a:r>
              <a:rPr lang="es-ES" sz="1400" b="1" dirty="0"/>
              <a:t>es un elemento que es capaz de producir beneficios económicos para el partido que controla el elemento.</a:t>
            </a:r>
          </a:p>
          <a:p>
            <a:endParaRPr lang="es-ES" sz="1400" b="1" dirty="0" smtClean="0"/>
          </a:p>
          <a:p>
            <a:r>
              <a:rPr lang="es-ES" sz="1400" b="1" dirty="0" smtClean="0"/>
              <a:t>Ningún umbral de </a:t>
            </a:r>
            <a:r>
              <a:rPr lang="es-ES" sz="1400" b="1" dirty="0"/>
              <a:t>probabilidad </a:t>
            </a:r>
            <a:r>
              <a:rPr lang="es-ES" sz="1400" b="1" dirty="0" smtClean="0"/>
              <a:t>se debe determinar en </a:t>
            </a:r>
            <a:r>
              <a:rPr lang="es-ES" sz="1400" b="1" dirty="0"/>
              <a:t>la definición de </a:t>
            </a:r>
            <a:r>
              <a:rPr lang="es-ES" sz="1400" b="1" dirty="0" smtClean="0"/>
              <a:t>activo </a:t>
            </a:r>
            <a:r>
              <a:rPr lang="es-ES" sz="1400" b="1" dirty="0"/>
              <a:t>y </a:t>
            </a:r>
            <a:r>
              <a:rPr lang="es-ES" sz="1400" b="1" dirty="0" smtClean="0"/>
              <a:t>pasivo</a:t>
            </a:r>
            <a:r>
              <a:rPr lang="es-ES" sz="1400" b="1" dirty="0"/>
              <a:t>, y de los criterios de </a:t>
            </a:r>
            <a:r>
              <a:rPr lang="es-ES" sz="1400" b="1" dirty="0" smtClean="0"/>
              <a:t>reconocimiento.</a:t>
            </a:r>
            <a:endParaRPr lang="es-ES" sz="1400" b="1" dirty="0"/>
          </a:p>
          <a:p>
            <a:endParaRPr lang="es-ES" sz="1400" b="1" dirty="0" smtClean="0"/>
          </a:p>
          <a:p>
            <a:r>
              <a:rPr lang="es-ES" sz="1400" b="1" dirty="0" smtClean="0"/>
              <a:t>Ingresos </a:t>
            </a:r>
            <a:r>
              <a:rPr lang="es-ES" sz="1400" b="1" dirty="0"/>
              <a:t>y gastos seguirían definen como cambios en los activos y pasivos.</a:t>
            </a:r>
          </a:p>
          <a:p>
            <a:endParaRPr lang="es-ES" sz="1400" b="1" dirty="0" smtClean="0"/>
          </a:p>
          <a:p>
            <a:r>
              <a:rPr lang="es-ES" sz="1400" b="1" dirty="0" smtClean="0"/>
              <a:t>La </a:t>
            </a:r>
            <a:r>
              <a:rPr lang="es-ES" sz="1400" b="1" dirty="0"/>
              <a:t>determinación de la </a:t>
            </a:r>
            <a:r>
              <a:rPr lang="es-ES" sz="1400" b="1" u="sng" dirty="0"/>
              <a:t>unidad de cuenta </a:t>
            </a:r>
            <a:r>
              <a:rPr lang="es-ES" sz="1400" b="1" dirty="0"/>
              <a:t>será normalmente una decisión de nivel de normas.</a:t>
            </a:r>
          </a:p>
          <a:p>
            <a:endParaRPr lang="es-ES" sz="1400" b="1" dirty="0" smtClean="0"/>
          </a:p>
          <a:p>
            <a:r>
              <a:rPr lang="es-ES" sz="1400" b="1" dirty="0" smtClean="0"/>
              <a:t>La </a:t>
            </a:r>
            <a:r>
              <a:rPr lang="es-ES" sz="1400" b="1" dirty="0"/>
              <a:t>unidad </a:t>
            </a:r>
            <a:r>
              <a:rPr lang="es-ES" sz="1400" b="1" dirty="0" smtClean="0"/>
              <a:t>de cuenta seleccionada </a:t>
            </a:r>
            <a:r>
              <a:rPr lang="es-ES" sz="1400" b="1" dirty="0"/>
              <a:t>deberá proporcionar la información pertinente y representar fielmente lo que pretende </a:t>
            </a:r>
            <a:r>
              <a:rPr lang="es-ES" sz="1400" b="1" dirty="0" smtClean="0"/>
              <a:t>representar.</a:t>
            </a:r>
            <a:endParaRPr lang="es-CO" sz="1400" b="1" dirty="0"/>
          </a:p>
        </p:txBody>
      </p:sp>
    </p:spTree>
    <p:extLst>
      <p:ext uri="{BB962C8B-B14F-4D97-AF65-F5344CB8AC3E}">
        <p14:creationId xmlns:p14="http://schemas.microsoft.com/office/powerpoint/2010/main" val="717773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4624"/>
            <a:ext cx="8229600" cy="1143000"/>
          </a:xfrm>
        </p:spPr>
        <p:txBody>
          <a:bodyPr/>
          <a:lstStyle/>
          <a:p>
            <a:pPr algn="r"/>
            <a:r>
              <a:rPr lang="es-CO" sz="3600" b="1" dirty="0"/>
              <a:t> </a:t>
            </a:r>
            <a:r>
              <a:rPr lang="es-CO" sz="3600" b="1" i="1" dirty="0"/>
              <a:t>Historia del proyecto</a:t>
            </a:r>
            <a:r>
              <a:rPr lang="es-CO" dirty="0"/>
              <a:t/>
            </a:r>
            <a:br>
              <a:rPr lang="es-CO" dirty="0"/>
            </a:br>
            <a:endParaRPr lang="es-CO" dirty="0"/>
          </a:p>
        </p:txBody>
      </p:sp>
      <p:sp>
        <p:nvSpPr>
          <p:cNvPr id="3" name="2 Marcador de contenido"/>
          <p:cNvSpPr>
            <a:spLocks noGrp="1"/>
          </p:cNvSpPr>
          <p:nvPr>
            <p:ph idx="1"/>
          </p:nvPr>
        </p:nvSpPr>
        <p:spPr>
          <a:xfrm>
            <a:off x="395536" y="3612157"/>
            <a:ext cx="8352928" cy="1761059"/>
          </a:xfrm>
        </p:spPr>
        <p:txBody>
          <a:bodyPr/>
          <a:lstStyle/>
          <a:p>
            <a:pPr marL="0" indent="0">
              <a:buNone/>
            </a:pPr>
            <a:r>
              <a:rPr lang="es-ES" sz="2400" dirty="0"/>
              <a:t>3. En 2004, el IASB y </a:t>
            </a:r>
            <a:r>
              <a:rPr lang="es-ES" sz="2400" dirty="0" smtClean="0"/>
              <a:t>FASB, </a:t>
            </a:r>
            <a:r>
              <a:rPr lang="es-ES" sz="2400" dirty="0"/>
              <a:t>iniciaron un proyecto conjunto para revisar sus marcos conceptuales.</a:t>
            </a:r>
          </a:p>
          <a:p>
            <a:pPr marL="0" indent="0">
              <a:buNone/>
            </a:pPr>
            <a:endParaRPr lang="es-ES" sz="2400" dirty="0"/>
          </a:p>
          <a:p>
            <a:pPr marL="0" indent="0">
              <a:buNone/>
            </a:pPr>
            <a:r>
              <a:rPr lang="es-ES" sz="2400" dirty="0"/>
              <a:t>En noviembre de 2010, el IASB y el FASB </a:t>
            </a:r>
            <a:r>
              <a:rPr lang="es-ES" sz="2400" dirty="0" smtClean="0"/>
              <a:t>suspendieron </a:t>
            </a:r>
            <a:r>
              <a:rPr lang="es-ES" sz="2400" dirty="0"/>
              <a:t>el trabajo sobre el Marco Conceptual para finalizar otros </a:t>
            </a:r>
            <a:r>
              <a:rPr lang="es-ES" sz="2400" dirty="0" smtClean="0"/>
              <a:t>proyectos.</a:t>
            </a:r>
            <a:endParaRPr lang="es-CO" sz="2400" dirty="0"/>
          </a:p>
        </p:txBody>
      </p:sp>
      <p:graphicFrame>
        <p:nvGraphicFramePr>
          <p:cNvPr id="4" name="3 Diagrama"/>
          <p:cNvGraphicFramePr/>
          <p:nvPr>
            <p:extLst>
              <p:ext uri="{D42A27DB-BD31-4B8C-83A1-F6EECF244321}">
                <p14:modId xmlns:p14="http://schemas.microsoft.com/office/powerpoint/2010/main" val="3917772027"/>
              </p:ext>
            </p:extLst>
          </p:nvPr>
        </p:nvGraphicFramePr>
        <p:xfrm>
          <a:off x="1956048" y="1268760"/>
          <a:ext cx="4992216" cy="19599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10846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400" dirty="0" err="1" smtClean="0"/>
              <a:t>Elementos</a:t>
            </a:r>
            <a:r>
              <a:rPr lang="en-US" sz="2400" dirty="0" smtClean="0"/>
              <a:t> de los </a:t>
            </a:r>
            <a:r>
              <a:rPr lang="en-US" sz="2400" dirty="0" err="1" smtClean="0"/>
              <a:t>estados</a:t>
            </a:r>
            <a:r>
              <a:rPr lang="en-US" sz="2400" dirty="0" smtClean="0"/>
              <a:t> </a:t>
            </a:r>
            <a:r>
              <a:rPr lang="en-US" sz="2400" dirty="0" err="1" smtClean="0"/>
              <a:t>financieros</a:t>
            </a:r>
            <a:endParaRPr lang="en-US" sz="2400" dirty="0">
              <a:solidFill>
                <a:srgbClr val="000000"/>
              </a:solidFill>
              <a:latin typeface="Calibri"/>
            </a:endParaRPr>
          </a:p>
        </p:txBody>
      </p:sp>
      <p:sp>
        <p:nvSpPr>
          <p:cNvPr id="3" name="2 Marcador de contenido"/>
          <p:cNvSpPr>
            <a:spLocks noGrp="1"/>
          </p:cNvSpPr>
          <p:nvPr>
            <p:ph idx="1"/>
          </p:nvPr>
        </p:nvSpPr>
        <p:spPr>
          <a:xfrm>
            <a:off x="251520" y="980728"/>
            <a:ext cx="8568952" cy="4525963"/>
          </a:xfrm>
        </p:spPr>
        <p:txBody>
          <a:bodyPr/>
          <a:lstStyle/>
          <a:p>
            <a:pPr marL="0" indent="0">
              <a:buNone/>
            </a:pPr>
            <a:endParaRPr lang="es-CO" sz="1800" dirty="0"/>
          </a:p>
        </p:txBody>
      </p:sp>
      <p:graphicFrame>
        <p:nvGraphicFramePr>
          <p:cNvPr id="5" name="4 Diagrama"/>
          <p:cNvGraphicFramePr/>
          <p:nvPr>
            <p:extLst>
              <p:ext uri="{D42A27DB-BD31-4B8C-83A1-F6EECF244321}">
                <p14:modId xmlns:p14="http://schemas.microsoft.com/office/powerpoint/2010/main" val="4038963714"/>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69738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400" dirty="0" smtClean="0"/>
              <a:t>¿</a:t>
            </a:r>
            <a:r>
              <a:rPr lang="en-US" sz="2400" dirty="0" err="1" smtClean="0"/>
              <a:t>Qué</a:t>
            </a:r>
            <a:r>
              <a:rPr lang="en-US" sz="2400" dirty="0" smtClean="0"/>
              <a:t> </a:t>
            </a:r>
            <a:r>
              <a:rPr lang="en-US" sz="2400" dirty="0" err="1" smtClean="0"/>
              <a:t>es</a:t>
            </a:r>
            <a:r>
              <a:rPr lang="en-US" sz="2400" dirty="0" smtClean="0"/>
              <a:t> un </a:t>
            </a:r>
            <a:r>
              <a:rPr lang="en-US" sz="2400" dirty="0" err="1" smtClean="0"/>
              <a:t>Activo</a:t>
            </a:r>
            <a:r>
              <a:rPr lang="en-US" sz="2400" dirty="0" smtClean="0"/>
              <a:t> / </a:t>
            </a:r>
            <a:r>
              <a:rPr lang="en-US" sz="2400" dirty="0" err="1" smtClean="0"/>
              <a:t>Pasivo</a:t>
            </a:r>
            <a:r>
              <a:rPr lang="en-US" sz="2400" dirty="0" smtClean="0"/>
              <a:t>?</a:t>
            </a:r>
            <a:endParaRPr lang="en-US" sz="2400" dirty="0">
              <a:solidFill>
                <a:srgbClr val="000000"/>
              </a:solidFill>
              <a:latin typeface="Calibri"/>
            </a:endParaRPr>
          </a:p>
        </p:txBody>
      </p:sp>
      <p:sp>
        <p:nvSpPr>
          <p:cNvPr id="3" name="2 Marcador de contenido"/>
          <p:cNvSpPr>
            <a:spLocks noGrp="1"/>
          </p:cNvSpPr>
          <p:nvPr>
            <p:ph idx="1"/>
          </p:nvPr>
        </p:nvSpPr>
        <p:spPr>
          <a:xfrm>
            <a:off x="251520" y="1124744"/>
            <a:ext cx="8568952" cy="4525963"/>
          </a:xfrm>
        </p:spPr>
        <p:txBody>
          <a:bodyPr/>
          <a:lstStyle/>
          <a:p>
            <a:endParaRPr lang="es-CO" sz="1600" dirty="0"/>
          </a:p>
          <a:p>
            <a:endParaRPr lang="en-US" sz="1600" dirty="0"/>
          </a:p>
        </p:txBody>
      </p:sp>
      <p:graphicFrame>
        <p:nvGraphicFramePr>
          <p:cNvPr id="5" name="4 Diagrama"/>
          <p:cNvGraphicFramePr/>
          <p:nvPr>
            <p:extLst>
              <p:ext uri="{D42A27DB-BD31-4B8C-83A1-F6EECF244321}">
                <p14:modId xmlns:p14="http://schemas.microsoft.com/office/powerpoint/2010/main" val="1035968804"/>
              </p:ext>
            </p:extLst>
          </p:nvPr>
        </p:nvGraphicFramePr>
        <p:xfrm>
          <a:off x="1524000" y="1397000"/>
          <a:ext cx="6648400" cy="4624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48172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sp>
        <p:nvSpPr>
          <p:cNvPr id="3" name="2 Marcador de contenido"/>
          <p:cNvSpPr>
            <a:spLocks noGrp="1"/>
          </p:cNvSpPr>
          <p:nvPr>
            <p:ph idx="1"/>
          </p:nvPr>
        </p:nvSpPr>
        <p:spPr>
          <a:xfrm>
            <a:off x="251520" y="980728"/>
            <a:ext cx="8568952" cy="4525963"/>
          </a:xfrm>
        </p:spPr>
        <p:txBody>
          <a:bodyPr/>
          <a:lstStyle/>
          <a:p>
            <a:endParaRPr lang="es-CO" sz="1800" dirty="0"/>
          </a:p>
          <a:p>
            <a:pPr marL="0" indent="0">
              <a:buNone/>
            </a:pPr>
            <a:r>
              <a:rPr lang="en-US" sz="2400" dirty="0" smtClean="0"/>
              <a:t>El ESF </a:t>
            </a:r>
            <a:r>
              <a:rPr lang="en-US" sz="2400" dirty="0" err="1" smtClean="0"/>
              <a:t>incluye</a:t>
            </a:r>
            <a:r>
              <a:rPr lang="en-US" sz="2400" dirty="0" smtClean="0"/>
              <a:t> </a:t>
            </a:r>
            <a:r>
              <a:rPr lang="en-US" sz="2400" dirty="0" err="1" smtClean="0"/>
              <a:t>reconocer</a:t>
            </a:r>
            <a:r>
              <a:rPr lang="en-US" sz="2400" dirty="0" smtClean="0"/>
              <a:t> </a:t>
            </a:r>
            <a:r>
              <a:rPr lang="en-US" sz="2400" dirty="0" err="1" smtClean="0"/>
              <a:t>activos</a:t>
            </a:r>
            <a:r>
              <a:rPr lang="en-US" sz="2400" dirty="0" smtClean="0"/>
              <a:t> y </a:t>
            </a:r>
            <a:r>
              <a:rPr lang="en-US" sz="2400" dirty="0" err="1" smtClean="0"/>
              <a:t>pasivos</a:t>
            </a:r>
            <a:r>
              <a:rPr lang="en-US" sz="2400" dirty="0" smtClean="0"/>
              <a:t>. Para </a:t>
            </a:r>
            <a:r>
              <a:rPr lang="en-US" sz="2400" dirty="0" err="1" smtClean="0"/>
              <a:t>reconocerlos</a:t>
            </a:r>
            <a:r>
              <a:rPr lang="en-US" sz="2400" dirty="0" smtClean="0"/>
              <a:t> </a:t>
            </a:r>
            <a:r>
              <a:rPr lang="en-US" sz="2400" dirty="0" err="1" smtClean="0"/>
              <a:t>una</a:t>
            </a:r>
            <a:r>
              <a:rPr lang="en-US" sz="2400" dirty="0" smtClean="0"/>
              <a:t> </a:t>
            </a:r>
            <a:r>
              <a:rPr lang="en-US" sz="2400" dirty="0" err="1" smtClean="0"/>
              <a:t>entidad</a:t>
            </a:r>
            <a:r>
              <a:rPr lang="en-US" sz="2400" dirty="0" smtClean="0"/>
              <a:t> </a:t>
            </a:r>
            <a:r>
              <a:rPr lang="en-US" sz="2400" dirty="0" err="1" smtClean="0"/>
              <a:t>debe</a:t>
            </a:r>
            <a:r>
              <a:rPr lang="en-US" sz="2400" dirty="0" smtClean="0"/>
              <a:t> responder </a:t>
            </a:r>
            <a:r>
              <a:rPr lang="en-US" sz="2400" dirty="0" err="1" smtClean="0"/>
              <a:t>afirmativamente</a:t>
            </a:r>
            <a:r>
              <a:rPr lang="en-US" sz="2400" dirty="0" smtClean="0"/>
              <a:t> a </a:t>
            </a:r>
            <a:r>
              <a:rPr lang="en-US" sz="2400" dirty="0" err="1" smtClean="0"/>
              <a:t>las</a:t>
            </a:r>
            <a:r>
              <a:rPr lang="en-US" sz="2400" dirty="0" smtClean="0"/>
              <a:t> </a:t>
            </a:r>
            <a:r>
              <a:rPr lang="en-US" sz="2400" dirty="0" err="1" smtClean="0"/>
              <a:t>siguientes</a:t>
            </a:r>
            <a:r>
              <a:rPr lang="en-US" sz="2400" dirty="0" smtClean="0"/>
              <a:t> </a:t>
            </a:r>
            <a:r>
              <a:rPr lang="en-US" sz="2400" dirty="0" err="1" smtClean="0"/>
              <a:t>preguntas</a:t>
            </a:r>
            <a:r>
              <a:rPr lang="en-US" sz="2400" dirty="0" smtClean="0"/>
              <a:t>:</a:t>
            </a:r>
          </a:p>
          <a:p>
            <a:pPr marL="0" indent="0">
              <a:buNone/>
            </a:pPr>
            <a:endParaRPr lang="en-US" sz="2400" dirty="0"/>
          </a:p>
          <a:p>
            <a:pPr marL="457200" indent="-457200">
              <a:buAutoNum type="alphaLcParenR"/>
            </a:pPr>
            <a:r>
              <a:rPr lang="en-US" sz="2800" dirty="0" smtClean="0"/>
              <a:t>Se </a:t>
            </a:r>
            <a:r>
              <a:rPr lang="en-US" sz="2800" dirty="0" err="1" smtClean="0"/>
              <a:t>cumple</a:t>
            </a:r>
            <a:r>
              <a:rPr lang="en-US" sz="2800" dirty="0" smtClean="0"/>
              <a:t> la </a:t>
            </a:r>
            <a:r>
              <a:rPr lang="en-US" sz="2800" dirty="0" err="1" smtClean="0"/>
              <a:t>definición</a:t>
            </a:r>
            <a:r>
              <a:rPr lang="en-US" sz="2800" dirty="0" smtClean="0"/>
              <a:t>.</a:t>
            </a:r>
          </a:p>
          <a:p>
            <a:pPr marL="457200" indent="-457200">
              <a:buAutoNum type="alphaLcParenR"/>
            </a:pPr>
            <a:endParaRPr lang="en-US" sz="2800" dirty="0"/>
          </a:p>
          <a:p>
            <a:pPr marL="457200" indent="-457200">
              <a:buAutoNum type="alphaLcParenR"/>
            </a:pPr>
            <a:r>
              <a:rPr lang="en-US" sz="2800" dirty="0" smtClean="0"/>
              <a:t>Se </a:t>
            </a:r>
            <a:r>
              <a:rPr lang="en-US" sz="2800" dirty="0" err="1" smtClean="0"/>
              <a:t>cumplen</a:t>
            </a:r>
            <a:r>
              <a:rPr lang="en-US" sz="2800" dirty="0" smtClean="0"/>
              <a:t> los </a:t>
            </a:r>
            <a:r>
              <a:rPr lang="en-US" sz="2800" dirty="0" err="1" smtClean="0"/>
              <a:t>criterios</a:t>
            </a:r>
            <a:r>
              <a:rPr lang="en-US" sz="2800" dirty="0" smtClean="0"/>
              <a:t> de </a:t>
            </a:r>
            <a:r>
              <a:rPr lang="en-US" sz="2800" dirty="0" err="1" smtClean="0"/>
              <a:t>reconocimiento</a:t>
            </a:r>
            <a:r>
              <a:rPr lang="en-US" sz="2800" dirty="0" smtClean="0"/>
              <a:t>.</a:t>
            </a:r>
          </a:p>
          <a:p>
            <a:pPr marL="457200" indent="-457200">
              <a:buAutoNum type="alphaLcParenR"/>
            </a:pPr>
            <a:endParaRPr lang="en-US" sz="2400" dirty="0"/>
          </a:p>
        </p:txBody>
      </p:sp>
    </p:spTree>
    <p:extLst>
      <p:ext uri="{BB962C8B-B14F-4D97-AF65-F5344CB8AC3E}">
        <p14:creationId xmlns:p14="http://schemas.microsoft.com/office/powerpoint/2010/main" val="37792692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5 Marcador de pie de página"/>
          <p:cNvSpPr>
            <a:spLocks noGrp="1"/>
          </p:cNvSpPr>
          <p:nvPr>
            <p:ph type="ftr" sz="quarter" idx="4294967295"/>
          </p:nvPr>
        </p:nvSpPr>
        <p:spPr bwMode="auto">
          <a:xfrm>
            <a:off x="2268538" y="6237288"/>
            <a:ext cx="4616450" cy="457200"/>
          </a:xfrm>
          <a:prstGeom prst="rect">
            <a:avLst/>
          </a:prstGeom>
          <a:noFill/>
          <a:ln>
            <a:miter lim="800000"/>
            <a:headEnd/>
            <a:tailEnd/>
          </a:ln>
        </p:spPr>
        <p:txBody>
          <a:bodyPr/>
          <a:lstStyle/>
          <a:p>
            <a:endParaRPr lang="es-ES"/>
          </a:p>
          <a:p>
            <a:endParaRPr lang="es-ES"/>
          </a:p>
        </p:txBody>
      </p:sp>
      <p:sp>
        <p:nvSpPr>
          <p:cNvPr id="19459" name="Rectangle 2"/>
          <p:cNvSpPr>
            <a:spLocks noGrp="1" noChangeArrowheads="1"/>
          </p:cNvSpPr>
          <p:nvPr>
            <p:ph type="title"/>
          </p:nvPr>
        </p:nvSpPr>
        <p:spPr bwMode="auto">
          <a:xfrm>
            <a:off x="806896" y="269776"/>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r"/>
            <a:r>
              <a:rPr lang="en-US" sz="3200" b="1" dirty="0"/>
              <a:t>¿</a:t>
            </a:r>
            <a:r>
              <a:rPr lang="en-US" sz="3200" b="1" dirty="0" err="1"/>
              <a:t>Qué</a:t>
            </a:r>
            <a:r>
              <a:rPr lang="en-US" sz="3200" b="1" dirty="0"/>
              <a:t> </a:t>
            </a:r>
            <a:r>
              <a:rPr lang="en-US" sz="3200" b="1" dirty="0" err="1"/>
              <a:t>es</a:t>
            </a:r>
            <a:r>
              <a:rPr lang="en-US" sz="3200" b="1" dirty="0"/>
              <a:t> un </a:t>
            </a:r>
            <a:r>
              <a:rPr lang="en-US" sz="3200" b="1" dirty="0" err="1"/>
              <a:t>Activo</a:t>
            </a:r>
            <a:r>
              <a:rPr lang="en-US" sz="3200" b="1" dirty="0"/>
              <a:t> / </a:t>
            </a:r>
            <a:r>
              <a:rPr lang="en-US" sz="3200" b="1" dirty="0" err="1"/>
              <a:t>Pasivo</a:t>
            </a:r>
            <a:r>
              <a:rPr lang="en-US" sz="3200" b="1" dirty="0"/>
              <a:t>?</a:t>
            </a:r>
            <a:endParaRPr lang="es-ES" sz="3200" b="1" dirty="0" smtClean="0"/>
          </a:p>
        </p:txBody>
      </p:sp>
      <p:sp>
        <p:nvSpPr>
          <p:cNvPr id="384004" name="AutoShape 4"/>
          <p:cNvSpPr>
            <a:spLocks noChangeArrowheads="1"/>
          </p:cNvSpPr>
          <p:nvPr/>
        </p:nvSpPr>
        <p:spPr bwMode="auto">
          <a:xfrm>
            <a:off x="827088" y="2781226"/>
            <a:ext cx="2160587" cy="576262"/>
          </a:xfrm>
          <a:prstGeom prst="roundRect">
            <a:avLst>
              <a:gd name="adj" fmla="val 50000"/>
            </a:avLst>
          </a:prstGeom>
          <a:solidFill>
            <a:schemeClr val="accent1"/>
          </a:solidFill>
          <a:ln w="9525">
            <a:solidFill>
              <a:schemeClr val="tx1"/>
            </a:solidFill>
            <a:round/>
            <a:headEnd/>
            <a:tailEnd/>
          </a:ln>
        </p:spPr>
        <p:txBody>
          <a:bodyPr wrap="none" anchor="ctr"/>
          <a:lstStyle/>
          <a:p>
            <a:pPr algn="ctr"/>
            <a:r>
              <a:rPr lang="es-ES" sz="2200" b="1"/>
              <a:t>ACTIVOS</a:t>
            </a:r>
          </a:p>
        </p:txBody>
      </p:sp>
      <p:sp>
        <p:nvSpPr>
          <p:cNvPr id="384005" name="AutoShape 5"/>
          <p:cNvSpPr>
            <a:spLocks noChangeArrowheads="1"/>
          </p:cNvSpPr>
          <p:nvPr/>
        </p:nvSpPr>
        <p:spPr bwMode="auto">
          <a:xfrm>
            <a:off x="827088" y="4927624"/>
            <a:ext cx="2160587" cy="649288"/>
          </a:xfrm>
          <a:prstGeom prst="roundRect">
            <a:avLst>
              <a:gd name="adj" fmla="val 50000"/>
            </a:avLst>
          </a:prstGeom>
          <a:solidFill>
            <a:schemeClr val="accent1"/>
          </a:solidFill>
          <a:ln w="9525">
            <a:solidFill>
              <a:schemeClr val="tx1"/>
            </a:solidFill>
            <a:round/>
            <a:headEnd/>
            <a:tailEnd/>
          </a:ln>
        </p:spPr>
        <p:txBody>
          <a:bodyPr wrap="none" anchor="ctr"/>
          <a:lstStyle/>
          <a:p>
            <a:pPr algn="ctr"/>
            <a:r>
              <a:rPr lang="es-ES" sz="2200" b="1"/>
              <a:t>PASIVO</a:t>
            </a:r>
          </a:p>
        </p:txBody>
      </p:sp>
      <p:sp>
        <p:nvSpPr>
          <p:cNvPr id="384008" name="Text Box 8"/>
          <p:cNvSpPr txBox="1">
            <a:spLocks noChangeArrowheads="1"/>
          </p:cNvSpPr>
          <p:nvPr/>
        </p:nvSpPr>
        <p:spPr bwMode="auto">
          <a:xfrm>
            <a:off x="3708400" y="2565326"/>
            <a:ext cx="4895850" cy="1069975"/>
          </a:xfrm>
          <a:prstGeom prst="rect">
            <a:avLst/>
          </a:prstGeom>
          <a:noFill/>
          <a:ln w="9525">
            <a:noFill/>
            <a:miter lim="800000"/>
            <a:headEnd/>
            <a:tailEnd/>
          </a:ln>
        </p:spPr>
        <p:txBody>
          <a:bodyPr>
            <a:spAutoFit/>
          </a:bodyPr>
          <a:lstStyle/>
          <a:p>
            <a:pPr algn="just">
              <a:lnSpc>
                <a:spcPct val="80000"/>
              </a:lnSpc>
              <a:spcBef>
                <a:spcPct val="20000"/>
              </a:spcBef>
              <a:buClr>
                <a:schemeClr val="hlink"/>
              </a:buClr>
              <a:buSzPct val="75000"/>
              <a:buFont typeface="Wingdings" pitchFamily="2" charset="2"/>
              <a:buNone/>
            </a:pPr>
            <a:r>
              <a:rPr lang="es-ES_tradnl" sz="2000" b="1" dirty="0">
                <a:solidFill>
                  <a:schemeClr val="tx2"/>
                </a:solidFill>
              </a:rPr>
              <a:t>Recurso controlado por la empresa como resultado de sucesos pasados, del que la empresa espera obtener, en el futuro, beneficios económicos</a:t>
            </a:r>
            <a:r>
              <a:rPr lang="es-ES_tradnl" sz="2000" b="1" dirty="0">
                <a:solidFill>
                  <a:srgbClr val="FFFF99"/>
                </a:solidFill>
              </a:rPr>
              <a:t>.</a:t>
            </a:r>
            <a:endParaRPr lang="es-ES" sz="2000" b="1" dirty="0">
              <a:solidFill>
                <a:srgbClr val="FFFF99"/>
              </a:solidFill>
            </a:endParaRPr>
          </a:p>
        </p:txBody>
      </p:sp>
      <p:sp>
        <p:nvSpPr>
          <p:cNvPr id="384009" name="Rectangle 9"/>
          <p:cNvSpPr>
            <a:spLocks noChangeArrowheads="1"/>
          </p:cNvSpPr>
          <p:nvPr/>
        </p:nvSpPr>
        <p:spPr bwMode="auto">
          <a:xfrm>
            <a:off x="3708400" y="4678387"/>
            <a:ext cx="4908550" cy="1558925"/>
          </a:xfrm>
          <a:prstGeom prst="rect">
            <a:avLst/>
          </a:prstGeom>
          <a:noFill/>
          <a:ln w="9525" algn="ctr">
            <a:noFill/>
            <a:miter lim="800000"/>
            <a:headEnd/>
            <a:tailEnd/>
          </a:ln>
        </p:spPr>
        <p:txBody>
          <a:bodyPr>
            <a:spAutoFit/>
          </a:bodyPr>
          <a:lstStyle/>
          <a:p>
            <a:pPr algn="just">
              <a:lnSpc>
                <a:spcPct val="80000"/>
              </a:lnSpc>
              <a:spcBef>
                <a:spcPct val="20000"/>
              </a:spcBef>
              <a:buClr>
                <a:schemeClr val="hlink"/>
              </a:buClr>
              <a:buSzPct val="75000"/>
              <a:buFont typeface="Wingdings" pitchFamily="2" charset="2"/>
              <a:buNone/>
            </a:pPr>
            <a:r>
              <a:rPr lang="es-ES_tradnl" sz="2000" b="1" dirty="0">
                <a:solidFill>
                  <a:schemeClr val="tx2"/>
                </a:solidFill>
              </a:rPr>
              <a:t>Obligación actual de la empresa, surgida a raíz de sucesos pasados, al vencimiento de la cual, y para cancelarla, la empresa espera desprenderse de recursos que incorporan beneficios económicos.</a:t>
            </a:r>
          </a:p>
        </p:txBody>
      </p:sp>
      <p:sp>
        <p:nvSpPr>
          <p:cNvPr id="384013" name="AutoShape 13"/>
          <p:cNvSpPr>
            <a:spLocks noChangeArrowheads="1"/>
          </p:cNvSpPr>
          <p:nvPr/>
        </p:nvSpPr>
        <p:spPr bwMode="auto">
          <a:xfrm>
            <a:off x="3130550" y="2925688"/>
            <a:ext cx="504825" cy="287338"/>
          </a:xfrm>
          <a:prstGeom prst="rightArrow">
            <a:avLst>
              <a:gd name="adj1" fmla="val 50000"/>
              <a:gd name="adj2" fmla="val 43923"/>
            </a:avLst>
          </a:prstGeom>
          <a:solidFill>
            <a:schemeClr val="tx1"/>
          </a:solidFill>
          <a:ln w="9525">
            <a:solidFill>
              <a:schemeClr val="tx1"/>
            </a:solidFill>
            <a:miter lim="800000"/>
            <a:headEnd/>
            <a:tailEnd/>
          </a:ln>
        </p:spPr>
        <p:txBody>
          <a:bodyPr wrap="none" anchor="ctr"/>
          <a:lstStyle/>
          <a:p>
            <a:endParaRPr lang="es-CO"/>
          </a:p>
        </p:txBody>
      </p:sp>
      <p:sp>
        <p:nvSpPr>
          <p:cNvPr id="384014" name="AutoShape 14"/>
          <p:cNvSpPr>
            <a:spLocks noChangeArrowheads="1"/>
          </p:cNvSpPr>
          <p:nvPr/>
        </p:nvSpPr>
        <p:spPr bwMode="auto">
          <a:xfrm>
            <a:off x="3132138" y="5145112"/>
            <a:ext cx="504825" cy="287337"/>
          </a:xfrm>
          <a:prstGeom prst="rightArrow">
            <a:avLst>
              <a:gd name="adj1" fmla="val 50000"/>
              <a:gd name="adj2" fmla="val 43923"/>
            </a:avLst>
          </a:prstGeom>
          <a:solidFill>
            <a:schemeClr val="tx1"/>
          </a:solidFill>
          <a:ln w="9525">
            <a:solidFill>
              <a:schemeClr val="tx1"/>
            </a:solidFill>
            <a:miter lim="800000"/>
            <a:headEnd/>
            <a:tailEnd/>
          </a:ln>
        </p:spPr>
        <p:txBody>
          <a:bodyPr wrap="none" anchor="ctr"/>
          <a:lstStyle/>
          <a:p>
            <a:endParaRPr lang="es-CO"/>
          </a:p>
        </p:txBody>
      </p:sp>
      <p:sp>
        <p:nvSpPr>
          <p:cNvPr id="4" name="3 Rectángulo"/>
          <p:cNvSpPr/>
          <p:nvPr/>
        </p:nvSpPr>
        <p:spPr>
          <a:xfrm>
            <a:off x="2051720" y="1124744"/>
            <a:ext cx="5598368" cy="1077218"/>
          </a:xfrm>
          <a:prstGeom prst="rect">
            <a:avLst/>
          </a:prstGeom>
        </p:spPr>
        <p:txBody>
          <a:bodyPr wrap="square">
            <a:spAutoFit/>
          </a:bodyPr>
          <a:lstStyle/>
          <a:p>
            <a:endParaRPr lang="es-ES" b="1" dirty="0" smtClean="0"/>
          </a:p>
          <a:p>
            <a:r>
              <a:rPr lang="es-ES" b="1" dirty="0" smtClean="0"/>
              <a:t>DEFINICIONES </a:t>
            </a:r>
            <a:r>
              <a:rPr lang="es-ES" b="1" dirty="0"/>
              <a:t>ACTUALES</a:t>
            </a:r>
            <a:endParaRPr lang="en-US" dirty="0"/>
          </a:p>
        </p:txBody>
      </p:sp>
    </p:spTree>
    <p:extLst>
      <p:ext uri="{BB962C8B-B14F-4D97-AF65-F5344CB8AC3E}">
        <p14:creationId xmlns:p14="http://schemas.microsoft.com/office/powerpoint/2010/main" val="10504708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4004"/>
                                        </p:tgtEl>
                                        <p:attrNameLst>
                                          <p:attrName>style.visibility</p:attrName>
                                        </p:attrNameLst>
                                      </p:cBhvr>
                                      <p:to>
                                        <p:strVal val="visible"/>
                                      </p:to>
                                    </p:set>
                                    <p:animEffect transition="in" filter="checkerboard(across)">
                                      <p:cBhvr>
                                        <p:cTn id="7" dur="500"/>
                                        <p:tgtEl>
                                          <p:spTgt spid="38400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84013"/>
                                        </p:tgtEl>
                                        <p:attrNameLst>
                                          <p:attrName>style.visibility</p:attrName>
                                        </p:attrNameLst>
                                      </p:cBhvr>
                                      <p:to>
                                        <p:strVal val="visible"/>
                                      </p:to>
                                    </p:set>
                                    <p:animEffect transition="in" filter="checkerboard(across)">
                                      <p:cBhvr>
                                        <p:cTn id="10" dur="500"/>
                                        <p:tgtEl>
                                          <p:spTgt spid="384013"/>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84008"/>
                                        </p:tgtEl>
                                        <p:attrNameLst>
                                          <p:attrName>style.visibility</p:attrName>
                                        </p:attrNameLst>
                                      </p:cBhvr>
                                      <p:to>
                                        <p:strVal val="visible"/>
                                      </p:to>
                                    </p:set>
                                    <p:animEffect transition="in" filter="checkerboard(across)">
                                      <p:cBhvr>
                                        <p:cTn id="13" dur="500"/>
                                        <p:tgtEl>
                                          <p:spTgt spid="384008"/>
                                        </p:tgtEl>
                                      </p:cBhvr>
                                    </p:animEffect>
                                  </p:childTnLst>
                                </p:cTn>
                              </p:par>
                            </p:childTnLst>
                          </p:cTn>
                        </p:par>
                        <p:par>
                          <p:cTn id="14" fill="hold">
                            <p:stCondLst>
                              <p:cond delay="500"/>
                            </p:stCondLst>
                            <p:childTnLst>
                              <p:par>
                                <p:cTn id="15" presetID="14" presetClass="entr" presetSubtype="10" fill="hold" grpId="0" nodeType="afterEffect">
                                  <p:stCondLst>
                                    <p:cond delay="0"/>
                                  </p:stCondLst>
                                  <p:childTnLst>
                                    <p:set>
                                      <p:cBhvr>
                                        <p:cTn id="16" dur="1" fill="hold">
                                          <p:stCondLst>
                                            <p:cond delay="0"/>
                                          </p:stCondLst>
                                        </p:cTn>
                                        <p:tgtEl>
                                          <p:spTgt spid="384005"/>
                                        </p:tgtEl>
                                        <p:attrNameLst>
                                          <p:attrName>style.visibility</p:attrName>
                                        </p:attrNameLst>
                                      </p:cBhvr>
                                      <p:to>
                                        <p:strVal val="visible"/>
                                      </p:to>
                                    </p:set>
                                    <p:animEffect transition="in" filter="randombar(horizontal)">
                                      <p:cBhvr>
                                        <p:cTn id="17" dur="500"/>
                                        <p:tgtEl>
                                          <p:spTgt spid="384005"/>
                                        </p:tgtEl>
                                      </p:cBhvr>
                                    </p:animEffect>
                                  </p:childTnLst>
                                </p:cTn>
                              </p:par>
                            </p:childTnLst>
                          </p:cTn>
                        </p:par>
                        <p:par>
                          <p:cTn id="18" fill="hold">
                            <p:stCondLst>
                              <p:cond delay="1000"/>
                            </p:stCondLst>
                            <p:childTnLst>
                              <p:par>
                                <p:cTn id="19" presetID="14" presetClass="entr" presetSubtype="10" fill="hold" grpId="0" nodeType="afterEffect">
                                  <p:stCondLst>
                                    <p:cond delay="0"/>
                                  </p:stCondLst>
                                  <p:childTnLst>
                                    <p:set>
                                      <p:cBhvr>
                                        <p:cTn id="20" dur="1" fill="hold">
                                          <p:stCondLst>
                                            <p:cond delay="0"/>
                                          </p:stCondLst>
                                        </p:cTn>
                                        <p:tgtEl>
                                          <p:spTgt spid="384014"/>
                                        </p:tgtEl>
                                        <p:attrNameLst>
                                          <p:attrName>style.visibility</p:attrName>
                                        </p:attrNameLst>
                                      </p:cBhvr>
                                      <p:to>
                                        <p:strVal val="visible"/>
                                      </p:to>
                                    </p:set>
                                    <p:animEffect transition="in" filter="randombar(horizontal)">
                                      <p:cBhvr>
                                        <p:cTn id="21" dur="500"/>
                                        <p:tgtEl>
                                          <p:spTgt spid="384014"/>
                                        </p:tgtEl>
                                      </p:cBhvr>
                                    </p:animEffect>
                                  </p:childTnLst>
                                </p:cTn>
                              </p:par>
                            </p:childTnLst>
                          </p:cTn>
                        </p:par>
                        <p:par>
                          <p:cTn id="22" fill="hold">
                            <p:stCondLst>
                              <p:cond delay="1500"/>
                            </p:stCondLst>
                            <p:childTnLst>
                              <p:par>
                                <p:cTn id="23" presetID="14" presetClass="entr" presetSubtype="10" fill="hold" grpId="0" nodeType="afterEffect">
                                  <p:stCondLst>
                                    <p:cond delay="0"/>
                                  </p:stCondLst>
                                  <p:childTnLst>
                                    <p:set>
                                      <p:cBhvr>
                                        <p:cTn id="24" dur="1" fill="hold">
                                          <p:stCondLst>
                                            <p:cond delay="0"/>
                                          </p:stCondLst>
                                        </p:cTn>
                                        <p:tgtEl>
                                          <p:spTgt spid="384009"/>
                                        </p:tgtEl>
                                        <p:attrNameLst>
                                          <p:attrName>style.visibility</p:attrName>
                                        </p:attrNameLst>
                                      </p:cBhvr>
                                      <p:to>
                                        <p:strVal val="visible"/>
                                      </p:to>
                                    </p:set>
                                    <p:animEffect transition="in" filter="randombar(horizontal)">
                                      <p:cBhvr>
                                        <p:cTn id="25" dur="500"/>
                                        <p:tgtEl>
                                          <p:spTgt spid="3840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4004" grpId="0" animBg="1"/>
      <p:bldP spid="384005" grpId="0" animBg="1"/>
      <p:bldP spid="384008" grpId="0"/>
      <p:bldP spid="384009" grpId="0"/>
      <p:bldP spid="384013" grpId="0" animBg="1"/>
      <p:bldP spid="38401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sp>
        <p:nvSpPr>
          <p:cNvPr id="3" name="2 Marcador de contenido"/>
          <p:cNvSpPr>
            <a:spLocks noGrp="1"/>
          </p:cNvSpPr>
          <p:nvPr>
            <p:ph idx="1"/>
          </p:nvPr>
        </p:nvSpPr>
        <p:spPr>
          <a:xfrm>
            <a:off x="251520" y="980728"/>
            <a:ext cx="8568952" cy="4525963"/>
          </a:xfrm>
        </p:spPr>
        <p:txBody>
          <a:bodyPr/>
          <a:lstStyle/>
          <a:p>
            <a:pPr marL="0" indent="0">
              <a:buNone/>
            </a:pPr>
            <a:endParaRPr lang="en-US" sz="2400" dirty="0" smtClean="0"/>
          </a:p>
          <a:p>
            <a:pPr marL="0" indent="0">
              <a:buNone/>
            </a:pPr>
            <a:r>
              <a:rPr lang="es-ES" sz="2400" dirty="0"/>
              <a:t>13. Estas definiciones han demostrado a lo largo de muchos años </a:t>
            </a:r>
            <a:r>
              <a:rPr lang="es-ES" sz="2400" dirty="0" smtClean="0"/>
              <a:t>ser </a:t>
            </a:r>
            <a:r>
              <a:rPr lang="es-ES" sz="2400" dirty="0"/>
              <a:t>un instrumento útil para la solución de muchos problemas en </a:t>
            </a:r>
            <a:r>
              <a:rPr lang="es-ES" sz="2400" dirty="0" smtClean="0"/>
              <a:t>la promulgación de los estándares.</a:t>
            </a:r>
          </a:p>
          <a:p>
            <a:pPr marL="0" indent="0">
              <a:buNone/>
            </a:pPr>
            <a:endParaRPr lang="es-ES" sz="2400" dirty="0"/>
          </a:p>
          <a:p>
            <a:pPr marL="0" indent="0">
              <a:buNone/>
            </a:pPr>
            <a:r>
              <a:rPr lang="es-ES" sz="2400" dirty="0"/>
              <a:t>Se centran en los fenómenos económicos que existen en el mundo real (recursos y obligaciones</a:t>
            </a:r>
            <a:r>
              <a:rPr lang="es-ES" sz="2400" dirty="0" smtClean="0"/>
              <a:t>),</a:t>
            </a:r>
          </a:p>
          <a:p>
            <a:pPr marL="0" indent="0">
              <a:buNone/>
            </a:pPr>
            <a:endParaRPr lang="es-ES" sz="2400" dirty="0"/>
          </a:p>
          <a:p>
            <a:pPr marL="0" indent="0">
              <a:buNone/>
            </a:pPr>
            <a:r>
              <a:rPr lang="es-ES" sz="2400" dirty="0"/>
              <a:t>son relevantes para los usuarios y son comprensibles.</a:t>
            </a:r>
          </a:p>
          <a:p>
            <a:pPr marL="0" indent="0">
              <a:buNone/>
            </a:pPr>
            <a:endParaRPr lang="es-ES" sz="2400" dirty="0"/>
          </a:p>
          <a:p>
            <a:pPr marL="0" indent="0">
              <a:buNone/>
            </a:pPr>
            <a:r>
              <a:rPr lang="es-ES" sz="2400" dirty="0"/>
              <a:t>Sin embargo, el IASB cree que dos tipos de mejoras son posibles:</a:t>
            </a:r>
            <a:endParaRPr lang="en-US" sz="2400" dirty="0"/>
          </a:p>
          <a:p>
            <a:pPr marL="0" indent="0">
              <a:buNone/>
            </a:pPr>
            <a:endParaRPr lang="en-US" sz="2400" dirty="0"/>
          </a:p>
        </p:txBody>
      </p:sp>
    </p:spTree>
    <p:extLst>
      <p:ext uri="{BB962C8B-B14F-4D97-AF65-F5344CB8AC3E}">
        <p14:creationId xmlns:p14="http://schemas.microsoft.com/office/powerpoint/2010/main" val="36354327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sp>
        <p:nvSpPr>
          <p:cNvPr id="3" name="2 Marcador de contenido"/>
          <p:cNvSpPr>
            <a:spLocks noGrp="1"/>
          </p:cNvSpPr>
          <p:nvPr>
            <p:ph idx="1"/>
          </p:nvPr>
        </p:nvSpPr>
        <p:spPr>
          <a:xfrm>
            <a:off x="251520" y="980728"/>
            <a:ext cx="8568952" cy="4525963"/>
          </a:xfrm>
        </p:spPr>
        <p:txBody>
          <a:bodyPr/>
          <a:lstStyle/>
          <a:p>
            <a:pPr marL="0" lvl="1" indent="0">
              <a:buNone/>
            </a:pPr>
            <a:endParaRPr lang="es-ES" sz="2000" dirty="0" smtClean="0">
              <a:ea typeface="+mn-ea"/>
              <a:cs typeface="+mn-cs"/>
            </a:endParaRPr>
          </a:p>
          <a:p>
            <a:pPr marL="0" lvl="1" indent="0">
              <a:buNone/>
            </a:pPr>
            <a:r>
              <a:rPr lang="es-ES" sz="2000" dirty="0" smtClean="0">
                <a:ea typeface="+mn-ea"/>
                <a:cs typeface="+mn-cs"/>
              </a:rPr>
              <a:t>(a) 	Confirmando </a:t>
            </a:r>
            <a:r>
              <a:rPr lang="es-ES" sz="2000" dirty="0">
                <a:ea typeface="+mn-ea"/>
                <a:cs typeface="+mn-cs"/>
              </a:rPr>
              <a:t>más explícitamente que:</a:t>
            </a:r>
          </a:p>
          <a:p>
            <a:pPr marL="457200" indent="-457200">
              <a:buAutoNum type="alphaLcParenBoth"/>
            </a:pPr>
            <a:endParaRPr lang="es-ES" sz="2000" dirty="0"/>
          </a:p>
          <a:p>
            <a:pPr marL="914400" lvl="1" indent="-514350">
              <a:buFont typeface="+mj-lt"/>
              <a:buAutoNum type="romanUcPeriod"/>
            </a:pPr>
            <a:r>
              <a:rPr lang="es-ES" sz="2000" dirty="0" smtClean="0"/>
              <a:t>Un </a:t>
            </a:r>
            <a:r>
              <a:rPr lang="es-ES" sz="2000" dirty="0"/>
              <a:t>activo es un recurso </a:t>
            </a:r>
            <a:r>
              <a:rPr lang="es-ES" sz="2000" dirty="0" smtClean="0"/>
              <a:t>(por encima de la entrada de beneficios </a:t>
            </a:r>
            <a:r>
              <a:rPr lang="es-ES" sz="2000" dirty="0"/>
              <a:t>económicos que el recurso puede </a:t>
            </a:r>
            <a:r>
              <a:rPr lang="es-ES" sz="2000" dirty="0" smtClean="0"/>
              <a:t>generar).</a:t>
            </a:r>
            <a:endParaRPr lang="es-ES" sz="2000" dirty="0"/>
          </a:p>
          <a:p>
            <a:pPr marL="914400" lvl="1" indent="-514350">
              <a:buFont typeface="+mj-lt"/>
              <a:buAutoNum type="romanUcPeriod"/>
            </a:pPr>
            <a:r>
              <a:rPr lang="es-ES" sz="2000" dirty="0" smtClean="0"/>
              <a:t>Un </a:t>
            </a:r>
            <a:r>
              <a:rPr lang="es-ES" sz="2000" dirty="0"/>
              <a:t>pasivo es una obligación </a:t>
            </a:r>
            <a:r>
              <a:rPr lang="es-ES" sz="2000" dirty="0" smtClean="0"/>
              <a:t>(mas allá de </a:t>
            </a:r>
            <a:r>
              <a:rPr lang="es-ES" sz="2000" dirty="0"/>
              <a:t>la salida de </a:t>
            </a:r>
            <a:r>
              <a:rPr lang="es-ES" sz="2000" dirty="0" smtClean="0"/>
              <a:t>beneficios </a:t>
            </a:r>
            <a:r>
              <a:rPr lang="es-ES" sz="2000" dirty="0"/>
              <a:t>económicos, que la obligación puede generar).</a:t>
            </a:r>
          </a:p>
          <a:p>
            <a:pPr marL="914400" lvl="1" indent="-514350">
              <a:buFont typeface="+mj-lt"/>
              <a:buAutoNum type="romanUcPeriod"/>
            </a:pPr>
            <a:r>
              <a:rPr lang="es-ES" sz="2000" dirty="0" smtClean="0"/>
              <a:t>Un </a:t>
            </a:r>
            <a:r>
              <a:rPr lang="es-ES" sz="2000" dirty="0"/>
              <a:t>activo (o pasivo) debe ser capaz de generar flujos de </a:t>
            </a:r>
            <a:r>
              <a:rPr lang="es-ES" sz="2000" dirty="0" smtClean="0"/>
              <a:t>entrada </a:t>
            </a:r>
            <a:r>
              <a:rPr lang="es-ES" sz="2000" dirty="0"/>
              <a:t>(o salida) de los beneficios económicos. </a:t>
            </a:r>
            <a:endParaRPr lang="es-ES" sz="2000" dirty="0" smtClean="0"/>
          </a:p>
          <a:p>
            <a:pPr marL="0" indent="0">
              <a:buNone/>
            </a:pPr>
            <a:endParaRPr lang="es-ES" sz="2000" dirty="0"/>
          </a:p>
          <a:p>
            <a:pPr marL="0" indent="0">
              <a:buNone/>
            </a:pPr>
            <a:r>
              <a:rPr lang="es-ES" sz="2000" dirty="0" smtClean="0"/>
              <a:t>(</a:t>
            </a:r>
            <a:r>
              <a:rPr lang="es-ES" sz="2000" dirty="0"/>
              <a:t>b) </a:t>
            </a:r>
            <a:r>
              <a:rPr lang="es-ES" sz="2000" dirty="0" smtClean="0"/>
              <a:t>	Generar guías que soporte </a:t>
            </a:r>
            <a:r>
              <a:rPr lang="es-ES" sz="2000" dirty="0"/>
              <a:t>las definiciones de activos y pasivos, </a:t>
            </a:r>
            <a:r>
              <a:rPr lang="es-ES" sz="2000" dirty="0" smtClean="0"/>
              <a:t>	para aclarar </a:t>
            </a:r>
            <a:r>
              <a:rPr lang="es-ES" sz="2000" dirty="0"/>
              <a:t>diversas cuestiones que han provocado dificultades </a:t>
            </a:r>
            <a:r>
              <a:rPr lang="es-ES" sz="2000" dirty="0" smtClean="0"/>
              <a:t>	en </a:t>
            </a:r>
            <a:r>
              <a:rPr lang="es-ES" sz="2000" dirty="0"/>
              <a:t>los </a:t>
            </a:r>
            <a:r>
              <a:rPr lang="es-ES" sz="2000" dirty="0" smtClean="0"/>
              <a:t>	proyectos </a:t>
            </a:r>
            <a:r>
              <a:rPr lang="es-ES" sz="2000" dirty="0"/>
              <a:t>de revisión de las normas particulares o para </a:t>
            </a:r>
            <a:r>
              <a:rPr lang="es-ES" sz="2000" dirty="0" smtClean="0"/>
              <a:t>	desarrollar interpretaciones.</a:t>
            </a:r>
            <a:endParaRPr lang="en-US" sz="2000" dirty="0"/>
          </a:p>
        </p:txBody>
      </p:sp>
    </p:spTree>
    <p:extLst>
      <p:ext uri="{BB962C8B-B14F-4D97-AF65-F5344CB8AC3E}">
        <p14:creationId xmlns:p14="http://schemas.microsoft.com/office/powerpoint/2010/main" val="31040103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graphicFrame>
        <p:nvGraphicFramePr>
          <p:cNvPr id="5" name="4 Tabla"/>
          <p:cNvGraphicFramePr>
            <a:graphicFrameLocks noGrp="1"/>
          </p:cNvGraphicFramePr>
          <p:nvPr>
            <p:extLst>
              <p:ext uri="{D42A27DB-BD31-4B8C-83A1-F6EECF244321}">
                <p14:modId xmlns:p14="http://schemas.microsoft.com/office/powerpoint/2010/main" val="3217126750"/>
              </p:ext>
            </p:extLst>
          </p:nvPr>
        </p:nvGraphicFramePr>
        <p:xfrm>
          <a:off x="683567" y="1196752"/>
          <a:ext cx="8136905" cy="4828768"/>
        </p:xfrm>
        <a:graphic>
          <a:graphicData uri="http://schemas.openxmlformats.org/drawingml/2006/table">
            <a:tbl>
              <a:tblPr firstRow="1" bandRow="1">
                <a:tableStyleId>{5C22544A-7EE6-4342-B048-85BDC9FD1C3A}</a:tableStyleId>
              </a:tblPr>
              <a:tblGrid>
                <a:gridCol w="2664297"/>
                <a:gridCol w="2736304"/>
                <a:gridCol w="2736304"/>
              </a:tblGrid>
              <a:tr h="647164">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smtClean="0">
                          <a:solidFill>
                            <a:schemeClr val="tx1"/>
                          </a:solidFill>
                        </a:rPr>
                        <a:t>Definición</a:t>
                      </a:r>
                      <a:r>
                        <a:rPr lang="en-US" dirty="0" smtClean="0">
                          <a:solidFill>
                            <a:schemeClr val="tx1"/>
                          </a:solidFill>
                        </a:rPr>
                        <a:t> actual</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smtClean="0">
                          <a:solidFill>
                            <a:schemeClr val="tx1"/>
                          </a:solidFill>
                        </a:rPr>
                        <a:t>Definición</a:t>
                      </a:r>
                      <a:r>
                        <a:rPr lang="en-US" dirty="0" smtClean="0">
                          <a:solidFill>
                            <a:schemeClr val="tx1"/>
                          </a:solidFill>
                        </a:rPr>
                        <a:t> </a:t>
                      </a:r>
                      <a:r>
                        <a:rPr lang="en-US" dirty="0" err="1" smtClean="0">
                          <a:solidFill>
                            <a:schemeClr val="tx1"/>
                          </a:solidFill>
                        </a:rPr>
                        <a:t>Propuesta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225044">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_tradnl" sz="1400" b="0" dirty="0" smtClean="0">
                          <a:solidFill>
                            <a:schemeClr val="tx2"/>
                          </a:solidFill>
                        </a:rPr>
                        <a:t>Recurso controlado por la empresa como resultado de sucesos pasados, del que la empresa espera obtener, en el futuro, beneficios económicos.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i="0" u="none" strike="noStrike" kern="1200" baseline="0" dirty="0" smtClean="0">
                        <a:solidFill>
                          <a:schemeClr val="tx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kern="1200" baseline="0" dirty="0" smtClean="0">
                          <a:solidFill>
                            <a:schemeClr val="tx1"/>
                          </a:solidFill>
                          <a:latin typeface="+mn-lt"/>
                          <a:ea typeface="+mn-ea"/>
                          <a:cs typeface="+mn-cs"/>
                        </a:rPr>
                        <a:t>a present economic resource controlled by the entity as a result of past events.</a:t>
                      </a: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599241">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_tradnl" sz="1400" b="0" dirty="0" smtClean="0">
                          <a:solidFill>
                            <a:schemeClr val="tx2"/>
                          </a:solidFill>
                        </a:rPr>
                        <a:t>Obligación actual de la empresa, surgida a raíz de sucesos pasados, al vencimiento de la cual, y para cancelarla, la empresa espera desprenderse de recursos que incorporan beneficios económicos.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1" i="0" u="none" strike="noStrike" kern="1200" baseline="0" dirty="0" smtClean="0">
                        <a:solidFill>
                          <a:schemeClr val="tx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kern="1200" baseline="0" dirty="0" smtClean="0">
                          <a:solidFill>
                            <a:schemeClr val="tx1"/>
                          </a:solidFill>
                          <a:latin typeface="+mn-lt"/>
                          <a:ea typeface="+mn-ea"/>
                          <a:cs typeface="+mn-cs"/>
                        </a:rPr>
                        <a:t>a present obligation of the entity to transfer an economic resource as a result of past events 	</a:t>
                      </a:r>
                    </a:p>
                    <a:p>
                      <a:pPr algn="ct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009992">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kern="1200" baseline="0" dirty="0" smtClean="0">
                          <a:solidFill>
                            <a:schemeClr val="tx1"/>
                          </a:solidFill>
                          <a:latin typeface="+mn-lt"/>
                          <a:ea typeface="+mn-ea"/>
                          <a:cs typeface="+mn-cs"/>
                        </a:rPr>
                        <a:t>a right, or other source of value, that is capable of producing economic benefits, but only for the party that controls it.</a:t>
                      </a: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bl>
          </a:graphicData>
        </a:graphic>
      </p:graphicFrame>
      <p:sp>
        <p:nvSpPr>
          <p:cNvPr id="6" name="AutoShape 4"/>
          <p:cNvSpPr>
            <a:spLocks noChangeArrowheads="1"/>
          </p:cNvSpPr>
          <p:nvPr/>
        </p:nvSpPr>
        <p:spPr bwMode="auto">
          <a:xfrm>
            <a:off x="906789" y="2221945"/>
            <a:ext cx="2160587" cy="576262"/>
          </a:xfrm>
          <a:prstGeom prst="roundRect">
            <a:avLst>
              <a:gd name="adj" fmla="val 50000"/>
            </a:avLst>
          </a:prstGeom>
          <a:solidFill>
            <a:schemeClr val="accent1"/>
          </a:solidFill>
          <a:ln w="9525">
            <a:solidFill>
              <a:schemeClr val="tx1"/>
            </a:solidFill>
            <a:round/>
            <a:headEnd/>
            <a:tailEnd/>
          </a:ln>
        </p:spPr>
        <p:txBody>
          <a:bodyPr wrap="none" anchor="ctr"/>
          <a:lstStyle/>
          <a:p>
            <a:pPr algn="ctr"/>
            <a:r>
              <a:rPr lang="es-ES" sz="2200" b="1"/>
              <a:t>ACTIVOS</a:t>
            </a:r>
          </a:p>
        </p:txBody>
      </p:sp>
      <p:sp>
        <p:nvSpPr>
          <p:cNvPr id="8" name="AutoShape 4"/>
          <p:cNvSpPr>
            <a:spLocks noChangeArrowheads="1"/>
          </p:cNvSpPr>
          <p:nvPr/>
        </p:nvSpPr>
        <p:spPr bwMode="auto">
          <a:xfrm>
            <a:off x="819902" y="3610180"/>
            <a:ext cx="2160587" cy="576262"/>
          </a:xfrm>
          <a:prstGeom prst="roundRect">
            <a:avLst>
              <a:gd name="adj" fmla="val 50000"/>
            </a:avLst>
          </a:prstGeom>
          <a:solidFill>
            <a:schemeClr val="accent1"/>
          </a:solidFill>
          <a:ln w="9525">
            <a:solidFill>
              <a:schemeClr val="tx1"/>
            </a:solidFill>
            <a:round/>
            <a:headEnd/>
            <a:tailEnd/>
          </a:ln>
        </p:spPr>
        <p:txBody>
          <a:bodyPr wrap="none" anchor="ctr"/>
          <a:lstStyle/>
          <a:p>
            <a:pPr algn="ctr"/>
            <a:r>
              <a:rPr lang="es-ES" sz="2200" b="1" dirty="0" smtClean="0"/>
              <a:t>PASIVO</a:t>
            </a:r>
            <a:endParaRPr lang="es-ES" sz="2200" b="1" dirty="0"/>
          </a:p>
        </p:txBody>
      </p:sp>
      <p:sp>
        <p:nvSpPr>
          <p:cNvPr id="9" name="AutoShape 4"/>
          <p:cNvSpPr>
            <a:spLocks noChangeArrowheads="1"/>
          </p:cNvSpPr>
          <p:nvPr/>
        </p:nvSpPr>
        <p:spPr bwMode="auto">
          <a:xfrm>
            <a:off x="971599" y="5081202"/>
            <a:ext cx="2160587" cy="576262"/>
          </a:xfrm>
          <a:prstGeom prst="roundRect">
            <a:avLst>
              <a:gd name="adj" fmla="val 50000"/>
            </a:avLst>
          </a:prstGeom>
          <a:solidFill>
            <a:schemeClr val="accent1"/>
          </a:solidFill>
          <a:ln w="9525">
            <a:solidFill>
              <a:schemeClr val="tx1"/>
            </a:solidFill>
            <a:round/>
            <a:headEnd/>
            <a:tailEnd/>
          </a:ln>
        </p:spPr>
        <p:txBody>
          <a:bodyPr wrap="none" anchor="ctr"/>
          <a:lstStyle/>
          <a:p>
            <a:pPr algn="ctr"/>
            <a:r>
              <a:rPr lang="es-ES" sz="1600" b="1" dirty="0" smtClean="0"/>
              <a:t>RECURSO</a:t>
            </a:r>
          </a:p>
          <a:p>
            <a:pPr algn="ctr"/>
            <a:r>
              <a:rPr lang="es-ES" sz="1600" b="1" dirty="0" smtClean="0"/>
              <a:t>ECONOMICO</a:t>
            </a:r>
            <a:endParaRPr lang="es-ES" sz="1600" b="1" dirty="0"/>
          </a:p>
        </p:txBody>
      </p:sp>
    </p:spTree>
    <p:extLst>
      <p:ext uri="{BB962C8B-B14F-4D97-AF65-F5344CB8AC3E}">
        <p14:creationId xmlns:p14="http://schemas.microsoft.com/office/powerpoint/2010/main" val="33276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graphicFrame>
        <p:nvGraphicFramePr>
          <p:cNvPr id="5" name="4 Diagrama"/>
          <p:cNvGraphicFramePr/>
          <p:nvPr>
            <p:extLst>
              <p:ext uri="{D42A27DB-BD31-4B8C-83A1-F6EECF244321}">
                <p14:modId xmlns:p14="http://schemas.microsoft.com/office/powerpoint/2010/main" val="529597364"/>
              </p:ext>
            </p:extLst>
          </p:nvPr>
        </p:nvGraphicFramePr>
        <p:xfrm>
          <a:off x="1860376" y="210130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CuadroTexto"/>
          <p:cNvSpPr txBox="1"/>
          <p:nvPr/>
        </p:nvSpPr>
        <p:spPr>
          <a:xfrm>
            <a:off x="899592" y="1408054"/>
            <a:ext cx="7560840" cy="1077218"/>
          </a:xfrm>
          <a:prstGeom prst="rect">
            <a:avLst/>
          </a:prstGeom>
          <a:noFill/>
        </p:spPr>
        <p:txBody>
          <a:bodyPr wrap="square" rtlCol="0">
            <a:spAutoFit/>
          </a:bodyPr>
          <a:lstStyle/>
          <a:p>
            <a:pPr algn="ctr"/>
            <a:r>
              <a:rPr lang="en-US" dirty="0" smtClean="0"/>
              <a:t>Dos </a:t>
            </a:r>
            <a:r>
              <a:rPr lang="en-US" dirty="0" err="1" smtClean="0"/>
              <a:t>aspectos</a:t>
            </a:r>
            <a:r>
              <a:rPr lang="en-US" dirty="0" smtClean="0"/>
              <a:t> </a:t>
            </a:r>
            <a:r>
              <a:rPr lang="en-US" dirty="0" err="1" smtClean="0"/>
              <a:t>discutidos</a:t>
            </a:r>
            <a:r>
              <a:rPr lang="en-US" dirty="0" smtClean="0"/>
              <a:t> en </a:t>
            </a:r>
            <a:r>
              <a:rPr lang="en-US" dirty="0" err="1" smtClean="0"/>
              <a:t>las</a:t>
            </a:r>
            <a:r>
              <a:rPr lang="en-US" dirty="0" smtClean="0"/>
              <a:t> </a:t>
            </a:r>
            <a:r>
              <a:rPr lang="en-US" dirty="0" err="1" smtClean="0"/>
              <a:t>mejoras</a:t>
            </a:r>
            <a:r>
              <a:rPr lang="en-US" dirty="0" smtClean="0"/>
              <a:t> </a:t>
            </a:r>
            <a:r>
              <a:rPr lang="en-US" dirty="0" err="1" smtClean="0"/>
              <a:t>propuestas</a:t>
            </a:r>
            <a:r>
              <a:rPr lang="en-US" dirty="0" smtClean="0"/>
              <a:t> a </a:t>
            </a:r>
            <a:r>
              <a:rPr lang="en-US" dirty="0" err="1" smtClean="0"/>
              <a:t>las</a:t>
            </a:r>
            <a:r>
              <a:rPr lang="en-US" dirty="0" smtClean="0"/>
              <a:t> </a:t>
            </a:r>
            <a:r>
              <a:rPr lang="en-US" dirty="0" err="1" smtClean="0"/>
              <a:t>definiciones</a:t>
            </a:r>
            <a:r>
              <a:rPr lang="en-US" dirty="0" smtClean="0"/>
              <a:t>.</a:t>
            </a:r>
            <a:endParaRPr lang="en-US" dirty="0"/>
          </a:p>
        </p:txBody>
      </p:sp>
    </p:spTree>
    <p:extLst>
      <p:ext uri="{BB962C8B-B14F-4D97-AF65-F5344CB8AC3E}">
        <p14:creationId xmlns:p14="http://schemas.microsoft.com/office/powerpoint/2010/main" val="42383405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graphicFrame>
        <p:nvGraphicFramePr>
          <p:cNvPr id="5" name="4 Diagrama"/>
          <p:cNvGraphicFramePr/>
          <p:nvPr>
            <p:extLst>
              <p:ext uri="{D42A27DB-BD31-4B8C-83A1-F6EECF244321}">
                <p14:modId xmlns:p14="http://schemas.microsoft.com/office/powerpoint/2010/main" val="2752542219"/>
              </p:ext>
            </p:extLst>
          </p:nvPr>
        </p:nvGraphicFramePr>
        <p:xfrm>
          <a:off x="323528" y="836712"/>
          <a:ext cx="2160240" cy="967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323528" y="1268760"/>
            <a:ext cx="8424936" cy="5509200"/>
          </a:xfrm>
          <a:prstGeom prst="rect">
            <a:avLst/>
          </a:prstGeom>
          <a:noFill/>
        </p:spPr>
        <p:txBody>
          <a:bodyPr wrap="square" rtlCol="0">
            <a:spAutoFit/>
          </a:bodyPr>
          <a:lstStyle/>
          <a:p>
            <a:pPr algn="just"/>
            <a:r>
              <a:rPr lang="en-US" dirty="0" smtClean="0"/>
              <a:t>			</a:t>
            </a:r>
            <a:r>
              <a:rPr lang="en-US" dirty="0" err="1" smtClean="0"/>
              <a:t>Debido</a:t>
            </a:r>
            <a:r>
              <a:rPr lang="en-US" dirty="0" smtClean="0"/>
              <a:t> a </a:t>
            </a:r>
            <a:r>
              <a:rPr lang="en-US" dirty="0" err="1" smtClean="0"/>
              <a:t>que</a:t>
            </a:r>
            <a:r>
              <a:rPr lang="en-US" dirty="0" smtClean="0"/>
              <a:t> </a:t>
            </a:r>
            <a:r>
              <a:rPr lang="en-US" dirty="0" err="1" smtClean="0"/>
              <a:t>las</a:t>
            </a:r>
            <a:r>
              <a:rPr lang="en-US" dirty="0" smtClean="0"/>
              <a:t> </a:t>
            </a:r>
            <a:r>
              <a:rPr lang="en-US" dirty="0" err="1" smtClean="0"/>
              <a:t>existentes</a:t>
            </a:r>
            <a:r>
              <a:rPr lang="en-US" dirty="0" smtClean="0"/>
              <a:t> </a:t>
            </a:r>
            <a:r>
              <a:rPr lang="en-US" dirty="0" err="1" smtClean="0"/>
              <a:t>definiciones</a:t>
            </a:r>
            <a:r>
              <a:rPr lang="en-US" dirty="0" smtClean="0"/>
              <a:t> se </a:t>
            </a:r>
            <a:r>
              <a:rPr lang="en-US" dirty="0" err="1" smtClean="0"/>
              <a:t>referien</a:t>
            </a:r>
            <a:r>
              <a:rPr lang="en-US" dirty="0" smtClean="0"/>
              <a:t> a los </a:t>
            </a:r>
            <a:r>
              <a:rPr lang="en-US" dirty="0" err="1" smtClean="0"/>
              <a:t>flujos</a:t>
            </a:r>
            <a:r>
              <a:rPr lang="en-US" dirty="0" smtClean="0"/>
              <a:t> </a:t>
            </a:r>
            <a:r>
              <a:rPr lang="en-US" dirty="0" err="1" smtClean="0"/>
              <a:t>económicos</a:t>
            </a:r>
            <a:r>
              <a:rPr lang="en-US" dirty="0" smtClean="0"/>
              <a:t> </a:t>
            </a:r>
            <a:r>
              <a:rPr lang="en-US" dirty="0" err="1" smtClean="0"/>
              <a:t>esperados</a:t>
            </a:r>
            <a:r>
              <a:rPr lang="en-US" dirty="0" smtClean="0"/>
              <a:t>, </a:t>
            </a:r>
            <a:r>
              <a:rPr lang="en-US" dirty="0" err="1" smtClean="0"/>
              <a:t>algunos</a:t>
            </a:r>
            <a:r>
              <a:rPr lang="en-US" dirty="0" smtClean="0"/>
              <a:t> </a:t>
            </a:r>
            <a:r>
              <a:rPr lang="en-US" dirty="0" err="1" smtClean="0"/>
              <a:t>han</a:t>
            </a:r>
            <a:r>
              <a:rPr lang="en-US" dirty="0" smtClean="0"/>
              <a:t> </a:t>
            </a:r>
            <a:r>
              <a:rPr lang="en-US" dirty="0" err="1" smtClean="0"/>
              <a:t>manifestado</a:t>
            </a:r>
            <a:r>
              <a:rPr lang="en-US" dirty="0" smtClean="0"/>
              <a:t> </a:t>
            </a:r>
            <a:r>
              <a:rPr lang="en-US" dirty="0" err="1" smtClean="0"/>
              <a:t>confusiones</a:t>
            </a:r>
            <a:r>
              <a:rPr lang="en-US" dirty="0" smtClean="0"/>
              <a:t> </a:t>
            </a:r>
            <a:r>
              <a:rPr lang="en-US" dirty="0" smtClean="0"/>
              <a:t>con </a:t>
            </a:r>
            <a:r>
              <a:rPr lang="en-US" dirty="0" err="1" smtClean="0"/>
              <a:t>relación</a:t>
            </a:r>
            <a:r>
              <a:rPr lang="en-US" dirty="0" smtClean="0"/>
              <a:t> a:</a:t>
            </a:r>
          </a:p>
          <a:p>
            <a:pPr marL="457200" indent="-457200" algn="just">
              <a:buFontTx/>
              <a:buChar char="-"/>
            </a:pPr>
            <a:endParaRPr lang="en-US" dirty="0" smtClean="0"/>
          </a:p>
          <a:p>
            <a:pPr marL="457200" indent="-457200" algn="just">
              <a:buFontTx/>
              <a:buChar char="-"/>
            </a:pPr>
            <a:r>
              <a:rPr lang="en-US" dirty="0" smtClean="0"/>
              <a:t>El </a:t>
            </a:r>
            <a:r>
              <a:rPr lang="en-US" dirty="0" err="1" smtClean="0"/>
              <a:t>recurso</a:t>
            </a:r>
            <a:r>
              <a:rPr lang="en-US" dirty="0" smtClean="0"/>
              <a:t> (</a:t>
            </a:r>
            <a:r>
              <a:rPr lang="en-US" dirty="0" err="1" smtClean="0"/>
              <a:t>activo</a:t>
            </a:r>
            <a:r>
              <a:rPr lang="en-US" dirty="0" smtClean="0"/>
              <a:t>) o </a:t>
            </a:r>
            <a:r>
              <a:rPr lang="en-US" dirty="0" err="1" smtClean="0"/>
              <a:t>obligación</a:t>
            </a:r>
            <a:r>
              <a:rPr lang="en-US" dirty="0" smtClean="0"/>
              <a:t> (</a:t>
            </a:r>
            <a:r>
              <a:rPr lang="en-US" dirty="0" err="1" smtClean="0"/>
              <a:t>pasivo</a:t>
            </a:r>
            <a:r>
              <a:rPr lang="en-US" dirty="0" smtClean="0"/>
              <a:t>) con:</a:t>
            </a:r>
          </a:p>
          <a:p>
            <a:pPr marL="457200" indent="-457200" algn="just">
              <a:buFontTx/>
              <a:buChar char="-"/>
            </a:pPr>
            <a:endParaRPr lang="en-US" dirty="0" smtClean="0"/>
          </a:p>
          <a:p>
            <a:pPr marL="914400" lvl="1" indent="-457200" algn="just">
              <a:buFontTx/>
              <a:buChar char="-"/>
            </a:pPr>
            <a:r>
              <a:rPr lang="en-US" dirty="0" smtClean="0"/>
              <a:t>La </a:t>
            </a:r>
            <a:r>
              <a:rPr lang="en-US" dirty="0" err="1" smtClean="0"/>
              <a:t>entrada</a:t>
            </a:r>
            <a:r>
              <a:rPr lang="en-US" dirty="0" smtClean="0"/>
              <a:t> (</a:t>
            </a:r>
            <a:r>
              <a:rPr lang="en-US" dirty="0" err="1" smtClean="0"/>
              <a:t>salida</a:t>
            </a:r>
            <a:r>
              <a:rPr lang="en-US" dirty="0" smtClean="0"/>
              <a:t>) de </a:t>
            </a:r>
            <a:r>
              <a:rPr lang="en-US" dirty="0" err="1" smtClean="0"/>
              <a:t>flujos</a:t>
            </a:r>
            <a:r>
              <a:rPr lang="en-US" dirty="0" smtClean="0"/>
              <a:t> </a:t>
            </a:r>
            <a:r>
              <a:rPr lang="en-US" dirty="0" err="1" smtClean="0"/>
              <a:t>económicos</a:t>
            </a:r>
            <a:r>
              <a:rPr lang="en-US" dirty="0" smtClean="0"/>
              <a:t>.</a:t>
            </a:r>
          </a:p>
          <a:p>
            <a:endParaRPr lang="en-US" dirty="0"/>
          </a:p>
        </p:txBody>
      </p:sp>
    </p:spTree>
    <p:extLst>
      <p:ext uri="{BB962C8B-B14F-4D97-AF65-F5344CB8AC3E}">
        <p14:creationId xmlns:p14="http://schemas.microsoft.com/office/powerpoint/2010/main" val="39283894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graphicFrame>
        <p:nvGraphicFramePr>
          <p:cNvPr id="5" name="4 Diagrama"/>
          <p:cNvGraphicFramePr/>
          <p:nvPr>
            <p:extLst>
              <p:ext uri="{D42A27DB-BD31-4B8C-83A1-F6EECF244321}">
                <p14:modId xmlns:p14="http://schemas.microsoft.com/office/powerpoint/2010/main" val="3648908283"/>
              </p:ext>
            </p:extLst>
          </p:nvPr>
        </p:nvGraphicFramePr>
        <p:xfrm>
          <a:off x="323528" y="836712"/>
          <a:ext cx="2160240" cy="967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323528" y="1268760"/>
            <a:ext cx="8424936" cy="4585871"/>
          </a:xfrm>
          <a:prstGeom prst="rect">
            <a:avLst/>
          </a:prstGeom>
          <a:noFill/>
        </p:spPr>
        <p:txBody>
          <a:bodyPr wrap="square" rtlCol="0">
            <a:spAutoFit/>
          </a:bodyPr>
          <a:lstStyle/>
          <a:p>
            <a:pPr algn="just"/>
            <a:r>
              <a:rPr lang="en-US" dirty="0" smtClean="0"/>
              <a:t>			</a:t>
            </a:r>
            <a:r>
              <a:rPr lang="es-ES" sz="2000" dirty="0"/>
              <a:t>(a) Algunos lectores interpretan el término </a:t>
            </a:r>
            <a:r>
              <a:rPr lang="es-ES" sz="2000" dirty="0" smtClean="0"/>
              <a:t>‘probabilidad' como señal de un </a:t>
            </a:r>
            <a:r>
              <a:rPr lang="es-ES" sz="2000" dirty="0"/>
              <a:t>umbral de probabilidad.</a:t>
            </a:r>
          </a:p>
          <a:p>
            <a:pPr algn="just"/>
            <a:r>
              <a:rPr lang="es-ES" sz="2000" dirty="0"/>
              <a:t> </a:t>
            </a:r>
          </a:p>
          <a:p>
            <a:pPr algn="just"/>
            <a:r>
              <a:rPr lang="es-ES" sz="2000" dirty="0"/>
              <a:t>(b) La referencia explícita a los flujos de beneficios económicos desdibuja la distinción entre el recurso u </a:t>
            </a:r>
            <a:r>
              <a:rPr lang="es-ES" sz="2000" dirty="0" smtClean="0"/>
              <a:t>obligación y </a:t>
            </a:r>
            <a:r>
              <a:rPr lang="es-ES" sz="2000" dirty="0"/>
              <a:t>los flujos de beneficios económicos.</a:t>
            </a:r>
          </a:p>
          <a:p>
            <a:pPr algn="just"/>
            <a:endParaRPr lang="es-ES" sz="2000" dirty="0"/>
          </a:p>
          <a:p>
            <a:pPr algn="just"/>
            <a:r>
              <a:rPr lang="es-ES" sz="2000" dirty="0"/>
              <a:t>La definición propuesta pretende eliminar esa fuente de confusión </a:t>
            </a:r>
            <a:r>
              <a:rPr lang="es-ES" sz="2000" dirty="0" smtClean="0"/>
              <a:t>enfocándose hacia los </a:t>
            </a:r>
            <a:r>
              <a:rPr lang="es-ES" sz="2000" dirty="0"/>
              <a:t>beneficios económicos en la nueva definición de un </a:t>
            </a:r>
            <a:r>
              <a:rPr lang="es-ES" sz="2000" u="sng" dirty="0"/>
              <a:t>recurso </a:t>
            </a:r>
            <a:r>
              <a:rPr lang="es-ES" sz="2000" u="sng" dirty="0" smtClean="0"/>
              <a:t>económico.</a:t>
            </a:r>
          </a:p>
          <a:p>
            <a:pPr algn="just"/>
            <a:endParaRPr lang="es-ES" sz="2000" dirty="0" smtClean="0"/>
          </a:p>
          <a:p>
            <a:pPr algn="just"/>
            <a:r>
              <a:rPr lang="es-ES" sz="2000" dirty="0" smtClean="0"/>
              <a:t>El cambio propuesto daría definiciones más concisas y enfocadas, y mostrará </a:t>
            </a:r>
            <a:r>
              <a:rPr lang="es-ES" sz="2000" dirty="0"/>
              <a:t>más claramente el paralelismo entre las definiciones de activo y de pasivo.</a:t>
            </a:r>
            <a:endParaRPr lang="en-US" sz="2000" dirty="0"/>
          </a:p>
        </p:txBody>
      </p:sp>
    </p:spTree>
    <p:extLst>
      <p:ext uri="{BB962C8B-B14F-4D97-AF65-F5344CB8AC3E}">
        <p14:creationId xmlns:p14="http://schemas.microsoft.com/office/powerpoint/2010/main" val="1947626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Título"/>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a:r>
              <a:rPr lang="es-CO" sz="2800" b="1" dirty="0" smtClean="0"/>
              <a:t>La necesidad de revisar el marco</a:t>
            </a:r>
          </a:p>
        </p:txBody>
      </p:sp>
      <p:graphicFrame>
        <p:nvGraphicFramePr>
          <p:cNvPr id="3" name="2 Diagrama"/>
          <p:cNvGraphicFramePr/>
          <p:nvPr/>
        </p:nvGraphicFramePr>
        <p:xfrm>
          <a:off x="857224" y="1285860"/>
          <a:ext cx="7572428"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995966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graphicFrame>
        <p:nvGraphicFramePr>
          <p:cNvPr id="5" name="4 Diagrama"/>
          <p:cNvGraphicFramePr/>
          <p:nvPr>
            <p:extLst>
              <p:ext uri="{D42A27DB-BD31-4B8C-83A1-F6EECF244321}">
                <p14:modId xmlns:p14="http://schemas.microsoft.com/office/powerpoint/2010/main" val="919467605"/>
              </p:ext>
            </p:extLst>
          </p:nvPr>
        </p:nvGraphicFramePr>
        <p:xfrm>
          <a:off x="323528" y="836712"/>
          <a:ext cx="2160240" cy="967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323528" y="1268760"/>
            <a:ext cx="8424936" cy="4278094"/>
          </a:xfrm>
          <a:prstGeom prst="rect">
            <a:avLst/>
          </a:prstGeom>
          <a:noFill/>
        </p:spPr>
        <p:txBody>
          <a:bodyPr wrap="square" rtlCol="0">
            <a:spAutoFit/>
          </a:bodyPr>
          <a:lstStyle/>
          <a:p>
            <a:pPr algn="just"/>
            <a:r>
              <a:rPr lang="en-US" dirty="0" smtClean="0"/>
              <a:t>			</a:t>
            </a:r>
            <a:r>
              <a:rPr lang="en-US" sz="2400" dirty="0" smtClean="0"/>
              <a:t>17</a:t>
            </a:r>
            <a:r>
              <a:rPr lang="en-US" sz="2400" dirty="0"/>
              <a:t>. L</a:t>
            </a:r>
            <a:r>
              <a:rPr lang="en-US" sz="2400" dirty="0" smtClean="0"/>
              <a:t>a </a:t>
            </a:r>
            <a:r>
              <a:rPr lang="en-US" sz="2400" dirty="0" err="1" smtClean="0"/>
              <a:t>guia</a:t>
            </a:r>
            <a:r>
              <a:rPr lang="en-US" sz="2400" dirty="0" smtClean="0"/>
              <a:t> </a:t>
            </a:r>
            <a:r>
              <a:rPr lang="en-US" sz="2400" dirty="0" err="1" smtClean="0"/>
              <a:t>soportará</a:t>
            </a:r>
            <a:r>
              <a:rPr lang="en-US" sz="2400" dirty="0" smtClean="0"/>
              <a:t> la </a:t>
            </a:r>
            <a:r>
              <a:rPr lang="en-US" sz="2400" dirty="0" err="1" smtClean="0"/>
              <a:t>definición</a:t>
            </a:r>
            <a:r>
              <a:rPr lang="en-US" sz="2400" dirty="0" smtClean="0"/>
              <a:t> de un </a:t>
            </a:r>
            <a:r>
              <a:rPr lang="en-US" sz="2400" dirty="0" err="1" smtClean="0"/>
              <a:t>activo</a:t>
            </a:r>
            <a:r>
              <a:rPr lang="en-US" sz="2400" dirty="0" smtClean="0"/>
              <a:t> </a:t>
            </a:r>
            <a:r>
              <a:rPr lang="en-US" sz="2400" dirty="0" err="1" smtClean="0"/>
              <a:t>como</a:t>
            </a:r>
            <a:r>
              <a:rPr lang="en-US" sz="2400" dirty="0" smtClean="0"/>
              <a:t> un </a:t>
            </a:r>
            <a:r>
              <a:rPr lang="en-US" sz="2400" dirty="0" err="1" smtClean="0"/>
              <a:t>recurso</a:t>
            </a:r>
            <a:r>
              <a:rPr lang="en-US" sz="2400" dirty="0"/>
              <a:t> </a:t>
            </a:r>
            <a:r>
              <a:rPr lang="en-US" sz="2400" dirty="0" err="1" smtClean="0"/>
              <a:t>económico</a:t>
            </a:r>
            <a:r>
              <a:rPr lang="en-US" sz="2400" dirty="0" smtClean="0"/>
              <a:t>.</a:t>
            </a:r>
          </a:p>
          <a:p>
            <a:pPr algn="just"/>
            <a:endParaRPr lang="en-US" sz="2400" dirty="0"/>
          </a:p>
          <a:p>
            <a:pPr algn="just"/>
            <a:r>
              <a:rPr lang="en-US" sz="2400" dirty="0" err="1" smtClean="0"/>
              <a:t>Por</a:t>
            </a:r>
            <a:r>
              <a:rPr lang="en-US" sz="2400" dirty="0" smtClean="0"/>
              <a:t> </a:t>
            </a:r>
            <a:r>
              <a:rPr lang="en-US" sz="2400" dirty="0" err="1" smtClean="0"/>
              <a:t>ejemplo</a:t>
            </a:r>
            <a:r>
              <a:rPr lang="en-US" sz="2400" dirty="0" smtClean="0"/>
              <a:t>: </a:t>
            </a:r>
          </a:p>
          <a:p>
            <a:pPr algn="just"/>
            <a:endParaRPr lang="en-US" sz="2400" dirty="0"/>
          </a:p>
          <a:p>
            <a:pPr algn="just"/>
            <a:r>
              <a:rPr lang="en-US" sz="2400" dirty="0" smtClean="0"/>
              <a:t>(d) Para </a:t>
            </a:r>
            <a:r>
              <a:rPr lang="en-US" sz="2400" dirty="0" err="1" smtClean="0"/>
              <a:t>una</a:t>
            </a:r>
            <a:r>
              <a:rPr lang="en-US" sz="2400" dirty="0" smtClean="0"/>
              <a:t> </a:t>
            </a:r>
            <a:r>
              <a:rPr lang="en-US" sz="2400" dirty="0" err="1" smtClean="0"/>
              <a:t>investigación</a:t>
            </a:r>
            <a:r>
              <a:rPr lang="en-US" sz="2400" dirty="0" smtClean="0"/>
              <a:t> </a:t>
            </a:r>
            <a:r>
              <a:rPr lang="en-US" sz="2400" dirty="0" err="1" smtClean="0"/>
              <a:t>médica</a:t>
            </a:r>
            <a:r>
              <a:rPr lang="en-US" sz="2400" dirty="0" smtClean="0"/>
              <a:t> en </a:t>
            </a:r>
            <a:r>
              <a:rPr lang="en-US" sz="2400" dirty="0" err="1" smtClean="0"/>
              <a:t>progreso</a:t>
            </a:r>
            <a:r>
              <a:rPr lang="en-US" sz="2400" dirty="0" smtClean="0"/>
              <a:t>, el </a:t>
            </a:r>
            <a:r>
              <a:rPr lang="en-US" sz="2400" dirty="0" err="1" smtClean="0"/>
              <a:t>activo</a:t>
            </a:r>
            <a:r>
              <a:rPr lang="en-US" sz="2400" dirty="0" smtClean="0"/>
              <a:t> </a:t>
            </a:r>
            <a:r>
              <a:rPr lang="en-US" sz="2400" dirty="0" err="1" smtClean="0"/>
              <a:t>es</a:t>
            </a:r>
            <a:r>
              <a:rPr lang="en-US" sz="2400" dirty="0" smtClean="0"/>
              <a:t> el “know-how”, no el </a:t>
            </a:r>
            <a:r>
              <a:rPr lang="en-US" sz="2400" dirty="0" err="1" smtClean="0"/>
              <a:t>beneficio</a:t>
            </a:r>
            <a:r>
              <a:rPr lang="en-US" sz="2400" dirty="0" smtClean="0"/>
              <a:t> </a:t>
            </a:r>
            <a:r>
              <a:rPr lang="en-US" sz="2400" dirty="0" err="1" smtClean="0"/>
              <a:t>que</a:t>
            </a:r>
            <a:r>
              <a:rPr lang="en-US" sz="2400" dirty="0" smtClean="0"/>
              <a:t> surge </a:t>
            </a:r>
            <a:r>
              <a:rPr lang="en-US" sz="2400" dirty="0" err="1" smtClean="0"/>
              <a:t>sí</a:t>
            </a:r>
            <a:r>
              <a:rPr lang="en-US" sz="2400" dirty="0" smtClean="0"/>
              <a:t> la </a:t>
            </a:r>
            <a:r>
              <a:rPr lang="en-US" sz="2400" dirty="0" err="1" smtClean="0"/>
              <a:t>investigación</a:t>
            </a:r>
            <a:r>
              <a:rPr lang="en-US" sz="2400" dirty="0" smtClean="0"/>
              <a:t> </a:t>
            </a:r>
            <a:r>
              <a:rPr lang="en-US" sz="2400" dirty="0" err="1" smtClean="0"/>
              <a:t>es</a:t>
            </a:r>
            <a:r>
              <a:rPr lang="en-US" sz="2400" dirty="0" smtClean="0"/>
              <a:t> </a:t>
            </a:r>
            <a:r>
              <a:rPr lang="en-US" sz="2400" dirty="0" err="1" smtClean="0"/>
              <a:t>exitosa</a:t>
            </a:r>
            <a:r>
              <a:rPr lang="en-US" sz="2400" dirty="0" smtClean="0"/>
              <a:t>.</a:t>
            </a:r>
          </a:p>
          <a:p>
            <a:pPr algn="just"/>
            <a:endParaRPr lang="en-US" sz="2400" dirty="0" smtClean="0"/>
          </a:p>
          <a:p>
            <a:pPr algn="just"/>
            <a:r>
              <a:rPr lang="en-US" sz="2400" dirty="0" smtClean="0"/>
              <a:t>(</a:t>
            </a:r>
            <a:r>
              <a:rPr lang="en-US" sz="2400" dirty="0"/>
              <a:t>e) </a:t>
            </a:r>
            <a:r>
              <a:rPr lang="en-US" sz="2400" dirty="0" smtClean="0"/>
              <a:t>Para un </a:t>
            </a:r>
            <a:r>
              <a:rPr lang="en-US" sz="2400" dirty="0" err="1" smtClean="0"/>
              <a:t>tiquete</a:t>
            </a:r>
            <a:r>
              <a:rPr lang="en-US" sz="2400" dirty="0" smtClean="0"/>
              <a:t> de </a:t>
            </a:r>
            <a:r>
              <a:rPr lang="en-US" sz="2400" dirty="0" err="1" smtClean="0"/>
              <a:t>loteria</a:t>
            </a:r>
            <a:r>
              <a:rPr lang="en-US" sz="2400" dirty="0" smtClean="0"/>
              <a:t>, el </a:t>
            </a:r>
            <a:r>
              <a:rPr lang="en-US" sz="2400" dirty="0" err="1" smtClean="0"/>
              <a:t>recurso</a:t>
            </a:r>
            <a:r>
              <a:rPr lang="en-US" sz="2400" dirty="0" smtClean="0"/>
              <a:t> </a:t>
            </a:r>
            <a:r>
              <a:rPr lang="en-US" sz="2400" dirty="0" err="1" smtClean="0"/>
              <a:t>es</a:t>
            </a:r>
            <a:r>
              <a:rPr lang="en-US" sz="2400" dirty="0" smtClean="0"/>
              <a:t> el </a:t>
            </a:r>
            <a:r>
              <a:rPr lang="en-US" sz="2400" dirty="0" err="1" smtClean="0"/>
              <a:t>derecho</a:t>
            </a:r>
            <a:r>
              <a:rPr lang="en-US" sz="2400" dirty="0" smtClean="0"/>
              <a:t> a </a:t>
            </a:r>
            <a:r>
              <a:rPr lang="en-US" sz="2400" dirty="0" err="1" smtClean="0"/>
              <a:t>participar</a:t>
            </a:r>
            <a:r>
              <a:rPr lang="en-US" sz="2400" dirty="0" smtClean="0"/>
              <a:t> en el </a:t>
            </a:r>
            <a:r>
              <a:rPr lang="en-US" sz="2400" dirty="0" err="1" smtClean="0"/>
              <a:t>sorteo</a:t>
            </a:r>
            <a:r>
              <a:rPr lang="en-US" sz="2400" dirty="0" smtClean="0"/>
              <a:t>, no el </a:t>
            </a:r>
            <a:r>
              <a:rPr lang="en-US" sz="2400" dirty="0" err="1" smtClean="0"/>
              <a:t>premio</a:t>
            </a:r>
            <a:r>
              <a:rPr lang="en-US" sz="2400" dirty="0" smtClean="0"/>
              <a:t>.</a:t>
            </a:r>
            <a:endParaRPr lang="en-US" sz="2400" dirty="0"/>
          </a:p>
        </p:txBody>
      </p:sp>
    </p:spTree>
    <p:extLst>
      <p:ext uri="{BB962C8B-B14F-4D97-AF65-F5344CB8AC3E}">
        <p14:creationId xmlns:p14="http://schemas.microsoft.com/office/powerpoint/2010/main" val="2137630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graphicFrame>
        <p:nvGraphicFramePr>
          <p:cNvPr id="5" name="4 Diagrama"/>
          <p:cNvGraphicFramePr/>
          <p:nvPr>
            <p:extLst>
              <p:ext uri="{D42A27DB-BD31-4B8C-83A1-F6EECF244321}">
                <p14:modId xmlns:p14="http://schemas.microsoft.com/office/powerpoint/2010/main" val="1724315344"/>
              </p:ext>
            </p:extLst>
          </p:nvPr>
        </p:nvGraphicFramePr>
        <p:xfrm>
          <a:off x="323528" y="836712"/>
          <a:ext cx="2160240" cy="967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323528" y="1268760"/>
            <a:ext cx="8424936" cy="4647426"/>
          </a:xfrm>
          <a:prstGeom prst="rect">
            <a:avLst/>
          </a:prstGeom>
          <a:noFill/>
        </p:spPr>
        <p:txBody>
          <a:bodyPr wrap="square" rtlCol="0">
            <a:spAutoFit/>
          </a:bodyPr>
          <a:lstStyle/>
          <a:p>
            <a:pPr algn="just"/>
            <a:r>
              <a:rPr lang="en-US" dirty="0" smtClean="0"/>
              <a:t>			</a:t>
            </a:r>
            <a:r>
              <a:rPr lang="es-CO" sz="2400" dirty="0"/>
              <a:t>19. Las definiciones </a:t>
            </a:r>
            <a:r>
              <a:rPr lang="es-CO" sz="2400" dirty="0" smtClean="0"/>
              <a:t>actuales </a:t>
            </a:r>
            <a:r>
              <a:rPr lang="es-CO" sz="2400" dirty="0"/>
              <a:t>se refieren a </a:t>
            </a:r>
            <a:r>
              <a:rPr lang="es-CO" sz="2400" dirty="0" smtClean="0"/>
              <a:t>eventos pasados </a:t>
            </a:r>
            <a:r>
              <a:rPr lang="es-CO" sz="2400" dirty="0"/>
              <a:t>que </a:t>
            </a:r>
            <a:r>
              <a:rPr lang="es-CO" sz="2400" dirty="0" smtClean="0"/>
              <a:t>generaron un </a:t>
            </a:r>
            <a:r>
              <a:rPr lang="es-CO" sz="2400" dirty="0"/>
              <a:t>recurso </a:t>
            </a:r>
            <a:r>
              <a:rPr lang="es-CO" sz="2400" dirty="0" smtClean="0"/>
              <a:t>que esta bajo el </a:t>
            </a:r>
            <a:r>
              <a:rPr lang="es-CO" sz="2400" dirty="0"/>
              <a:t>control de la entidad, o </a:t>
            </a:r>
            <a:r>
              <a:rPr lang="es-CO" sz="2400" dirty="0" smtClean="0"/>
              <a:t>que le impone una obligación a </a:t>
            </a:r>
            <a:r>
              <a:rPr lang="es-CO" sz="2400" dirty="0"/>
              <a:t>la entidad.</a:t>
            </a:r>
          </a:p>
          <a:p>
            <a:pPr algn="just"/>
            <a:endParaRPr lang="es-CO" sz="2400" dirty="0"/>
          </a:p>
          <a:p>
            <a:pPr algn="just"/>
            <a:r>
              <a:rPr lang="es-CO" sz="2400" dirty="0"/>
              <a:t>La definición propuesta:</a:t>
            </a:r>
          </a:p>
          <a:p>
            <a:pPr algn="just"/>
            <a:endParaRPr lang="es-CO" sz="2400" dirty="0"/>
          </a:p>
          <a:p>
            <a:pPr algn="just"/>
            <a:r>
              <a:rPr lang="es-CO" sz="2400" dirty="0" smtClean="0"/>
              <a:t>(a) Mantiene el </a:t>
            </a:r>
            <a:r>
              <a:rPr lang="es-CO" sz="2400" dirty="0"/>
              <a:t>término "presente" </a:t>
            </a:r>
            <a:r>
              <a:rPr lang="es-CO" sz="2400" dirty="0" smtClean="0"/>
              <a:t>en la definición </a:t>
            </a:r>
            <a:r>
              <a:rPr lang="es-CO" sz="2400" dirty="0"/>
              <a:t>de un pasivo. Esto pone de relieve que, para determinar si existe un activo o pasivo, la pregunta clave es si </a:t>
            </a:r>
            <a:r>
              <a:rPr lang="es-CO" sz="2400" u="sng" dirty="0"/>
              <a:t>la entidad cuenta con un recurso económico </a:t>
            </a:r>
            <a:r>
              <a:rPr lang="es-CO" sz="2400" u="sng" dirty="0" smtClean="0"/>
              <a:t>u obligación </a:t>
            </a:r>
            <a:r>
              <a:rPr lang="es-CO" sz="2400" u="sng" dirty="0"/>
              <a:t>en la fecha del informe</a:t>
            </a:r>
            <a:r>
              <a:rPr lang="es-CO" sz="2400" u="sng" dirty="0" smtClean="0"/>
              <a:t>.</a:t>
            </a:r>
            <a:endParaRPr lang="en-US" sz="2400" u="sng" dirty="0"/>
          </a:p>
        </p:txBody>
      </p:sp>
    </p:spTree>
    <p:extLst>
      <p:ext uri="{BB962C8B-B14F-4D97-AF65-F5344CB8AC3E}">
        <p14:creationId xmlns:p14="http://schemas.microsoft.com/office/powerpoint/2010/main" val="27705692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graphicFrame>
        <p:nvGraphicFramePr>
          <p:cNvPr id="5" name="4 Diagrama"/>
          <p:cNvGraphicFramePr/>
          <p:nvPr>
            <p:extLst>
              <p:ext uri="{D42A27DB-BD31-4B8C-83A1-F6EECF244321}">
                <p14:modId xmlns:p14="http://schemas.microsoft.com/office/powerpoint/2010/main" val="3531026595"/>
              </p:ext>
            </p:extLst>
          </p:nvPr>
        </p:nvGraphicFramePr>
        <p:xfrm>
          <a:off x="323528" y="836712"/>
          <a:ext cx="2160240" cy="967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323528" y="1268760"/>
            <a:ext cx="8424936" cy="4524315"/>
          </a:xfrm>
          <a:prstGeom prst="rect">
            <a:avLst/>
          </a:prstGeom>
          <a:noFill/>
        </p:spPr>
        <p:txBody>
          <a:bodyPr wrap="square" rtlCol="0">
            <a:spAutoFit/>
          </a:bodyPr>
          <a:lstStyle/>
          <a:p>
            <a:r>
              <a:rPr lang="en-US" dirty="0" smtClean="0"/>
              <a:t>			</a:t>
            </a:r>
            <a:r>
              <a:rPr lang="es-CO" sz="2400" dirty="0"/>
              <a:t>19. Las definiciones actuales se refieren a eventos pasados que generaron un recurso que esta bajo el control de la entidad, o que le impone una obligación a la entidad.</a:t>
            </a:r>
          </a:p>
          <a:p>
            <a:endParaRPr lang="en-US" sz="2400" dirty="0" smtClean="0"/>
          </a:p>
          <a:p>
            <a:pPr algn="just"/>
            <a:r>
              <a:rPr lang="es-CO" sz="2000" dirty="0"/>
              <a:t>(b) </a:t>
            </a:r>
            <a:r>
              <a:rPr lang="es-CO" sz="2000" dirty="0" smtClean="0"/>
              <a:t>Se añade </a:t>
            </a:r>
            <a:r>
              <a:rPr lang="es-CO" sz="2000" dirty="0"/>
              <a:t>el término "presente" a la propuesta de definición de un activo. Esta idea ya está </a:t>
            </a:r>
            <a:r>
              <a:rPr lang="es-CO" sz="2000" dirty="0" smtClean="0"/>
              <a:t>implícita </a:t>
            </a:r>
            <a:r>
              <a:rPr lang="es-CO" sz="2000" dirty="0"/>
              <a:t>en </a:t>
            </a:r>
            <a:r>
              <a:rPr lang="es-CO" sz="2000" dirty="0" smtClean="0"/>
              <a:t>su actual definición. Para hacer explícito el </a:t>
            </a:r>
            <a:r>
              <a:rPr lang="es-CO" sz="2000" dirty="0"/>
              <a:t>paralelismo con la definición de un pasivo.</a:t>
            </a:r>
          </a:p>
          <a:p>
            <a:endParaRPr lang="es-CO" sz="2000" dirty="0"/>
          </a:p>
          <a:p>
            <a:r>
              <a:rPr lang="es-CO" sz="2000" dirty="0"/>
              <a:t>(c) </a:t>
            </a:r>
            <a:r>
              <a:rPr lang="es-CO" sz="2000" dirty="0" smtClean="0"/>
              <a:t>Retiene </a:t>
            </a:r>
            <a:r>
              <a:rPr lang="es-CO" sz="2000" dirty="0"/>
              <a:t>en ambas definiciones </a:t>
            </a:r>
            <a:r>
              <a:rPr lang="es-CO" sz="2000" dirty="0" smtClean="0"/>
              <a:t>la </a:t>
            </a:r>
            <a:r>
              <a:rPr lang="es-CO" sz="2000" dirty="0"/>
              <a:t>expresión "como consecuencia de sucesos pasados</a:t>
            </a:r>
            <a:r>
              <a:rPr lang="es-CO" sz="2000" dirty="0" smtClean="0"/>
              <a:t>​​”. </a:t>
            </a:r>
            <a:r>
              <a:rPr lang="es-CO" sz="2000" dirty="0"/>
              <a:t>Esto pone de relieve la contabilización </a:t>
            </a:r>
            <a:r>
              <a:rPr lang="es-CO" sz="2000" dirty="0" smtClean="0"/>
              <a:t>de eventos pasados  u otros que permiten obtener </a:t>
            </a:r>
            <a:r>
              <a:rPr lang="es-CO" sz="2000" dirty="0"/>
              <a:t>e</a:t>
            </a:r>
            <a:r>
              <a:rPr lang="es-CO" sz="2000" dirty="0" smtClean="0"/>
              <a:t>l </a:t>
            </a:r>
            <a:r>
              <a:rPr lang="es-CO" sz="2000" dirty="0"/>
              <a:t>control de la entidad o </a:t>
            </a:r>
            <a:r>
              <a:rPr lang="es-CO" sz="2000" dirty="0" smtClean="0"/>
              <a:t> asumir la </a:t>
            </a:r>
            <a:r>
              <a:rPr lang="es-CO" sz="2000" dirty="0"/>
              <a:t>obligación </a:t>
            </a:r>
            <a:r>
              <a:rPr lang="es-CO" sz="2000" dirty="0" smtClean="0"/>
              <a:t>para desembolsar flujos futuros.</a:t>
            </a:r>
            <a:endParaRPr lang="en-US" sz="2000" dirty="0"/>
          </a:p>
        </p:txBody>
      </p:sp>
    </p:spTree>
    <p:extLst>
      <p:ext uri="{BB962C8B-B14F-4D97-AF65-F5344CB8AC3E}">
        <p14:creationId xmlns:p14="http://schemas.microsoft.com/office/powerpoint/2010/main" val="27339499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graphicFrame>
        <p:nvGraphicFramePr>
          <p:cNvPr id="5" name="4 Diagrama"/>
          <p:cNvGraphicFramePr/>
          <p:nvPr>
            <p:extLst>
              <p:ext uri="{D42A27DB-BD31-4B8C-83A1-F6EECF244321}">
                <p14:modId xmlns:p14="http://schemas.microsoft.com/office/powerpoint/2010/main" val="1425155822"/>
              </p:ext>
            </p:extLst>
          </p:nvPr>
        </p:nvGraphicFramePr>
        <p:xfrm>
          <a:off x="323528" y="836712"/>
          <a:ext cx="2160240" cy="967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323528" y="1268760"/>
            <a:ext cx="8424936" cy="2000548"/>
          </a:xfrm>
          <a:prstGeom prst="rect">
            <a:avLst/>
          </a:prstGeom>
          <a:noFill/>
        </p:spPr>
        <p:txBody>
          <a:bodyPr wrap="square" rtlCol="0">
            <a:spAutoFit/>
          </a:bodyPr>
          <a:lstStyle/>
          <a:p>
            <a:pPr algn="just"/>
            <a:r>
              <a:rPr lang="en-US" dirty="0" smtClean="0"/>
              <a:t>			</a:t>
            </a:r>
            <a:r>
              <a:rPr lang="en-US" sz="2400" dirty="0" smtClean="0"/>
              <a:t>20</a:t>
            </a:r>
            <a:r>
              <a:rPr lang="en-US" sz="2400" dirty="0"/>
              <a:t>. </a:t>
            </a:r>
            <a:r>
              <a:rPr lang="en-US" sz="2400" dirty="0" smtClean="0"/>
              <a:t>En el actual MC, la </a:t>
            </a:r>
            <a:r>
              <a:rPr lang="en-US" sz="2400" dirty="0" err="1" smtClean="0"/>
              <a:t>incertidumbre</a:t>
            </a:r>
            <a:r>
              <a:rPr lang="en-US" sz="2400" dirty="0" smtClean="0"/>
              <a:t> </a:t>
            </a:r>
            <a:r>
              <a:rPr lang="en-US" sz="2400" dirty="0" err="1" smtClean="0"/>
              <a:t>esta</a:t>
            </a:r>
            <a:r>
              <a:rPr lang="en-US" sz="2400" dirty="0"/>
              <a:t> </a:t>
            </a:r>
            <a:r>
              <a:rPr lang="en-US" sz="2400" dirty="0" err="1" smtClean="0"/>
              <a:t>presente</a:t>
            </a:r>
            <a:r>
              <a:rPr lang="en-US" sz="2400" dirty="0" smtClean="0"/>
              <a:t> </a:t>
            </a:r>
            <a:r>
              <a:rPr lang="en-US" sz="2400" dirty="0" err="1" smtClean="0"/>
              <a:t>tanto</a:t>
            </a:r>
            <a:r>
              <a:rPr lang="en-US" sz="2400" dirty="0" smtClean="0"/>
              <a:t> en la </a:t>
            </a:r>
            <a:r>
              <a:rPr lang="en-US" sz="2400" dirty="0" err="1" smtClean="0"/>
              <a:t>definición</a:t>
            </a:r>
            <a:r>
              <a:rPr lang="en-US" sz="2400" dirty="0" smtClean="0"/>
              <a:t> de </a:t>
            </a:r>
            <a:r>
              <a:rPr lang="en-US" sz="2400" dirty="0" err="1" smtClean="0"/>
              <a:t>activos</a:t>
            </a:r>
            <a:r>
              <a:rPr lang="en-US" sz="2400" dirty="0" smtClean="0"/>
              <a:t> y </a:t>
            </a:r>
            <a:r>
              <a:rPr lang="en-US" sz="2400" dirty="0" err="1" smtClean="0"/>
              <a:t>pasivos</a:t>
            </a:r>
            <a:r>
              <a:rPr lang="en-US" sz="2400" dirty="0" smtClean="0"/>
              <a:t>, </a:t>
            </a:r>
            <a:r>
              <a:rPr lang="en-US" sz="2400" dirty="0" err="1" smtClean="0"/>
              <a:t>como</a:t>
            </a:r>
            <a:r>
              <a:rPr lang="en-US" sz="2400" dirty="0" smtClean="0"/>
              <a:t> con los </a:t>
            </a:r>
            <a:r>
              <a:rPr lang="en-US" sz="2400" dirty="0" err="1" smtClean="0"/>
              <a:t>criterios</a:t>
            </a:r>
            <a:r>
              <a:rPr lang="en-US" sz="2400" dirty="0" smtClean="0"/>
              <a:t> de </a:t>
            </a:r>
            <a:r>
              <a:rPr lang="en-US" sz="2400" dirty="0" err="1" smtClean="0"/>
              <a:t>reconocimiento</a:t>
            </a:r>
            <a:r>
              <a:rPr lang="en-US" sz="2400" dirty="0"/>
              <a:t>:</a:t>
            </a:r>
          </a:p>
          <a:p>
            <a:endParaRPr lang="en-US" sz="2400" dirty="0"/>
          </a:p>
          <a:p>
            <a:endParaRPr lang="en-US" sz="2000" dirty="0"/>
          </a:p>
        </p:txBody>
      </p:sp>
      <p:graphicFrame>
        <p:nvGraphicFramePr>
          <p:cNvPr id="4" name="3 Tabla"/>
          <p:cNvGraphicFramePr>
            <a:graphicFrameLocks noGrp="1"/>
          </p:cNvGraphicFramePr>
          <p:nvPr>
            <p:extLst>
              <p:ext uri="{D42A27DB-BD31-4B8C-83A1-F6EECF244321}">
                <p14:modId xmlns:p14="http://schemas.microsoft.com/office/powerpoint/2010/main" val="4284237090"/>
              </p:ext>
            </p:extLst>
          </p:nvPr>
        </p:nvGraphicFramePr>
        <p:xfrm>
          <a:off x="1331640" y="3269308"/>
          <a:ext cx="6096000" cy="292608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dirty="0" smtClean="0">
                          <a:solidFill>
                            <a:schemeClr val="tx1"/>
                          </a:solidFill>
                        </a:rPr>
                        <a:t>Actual </a:t>
                      </a:r>
                      <a:r>
                        <a:rPr lang="en-US" dirty="0" err="1" smtClean="0">
                          <a:solidFill>
                            <a:schemeClr val="tx1"/>
                          </a:solidFill>
                        </a:rPr>
                        <a:t>definición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smtClean="0">
                          <a:solidFill>
                            <a:schemeClr val="tx1"/>
                          </a:solidFill>
                        </a:rPr>
                        <a:t>Criterios</a:t>
                      </a:r>
                      <a:r>
                        <a:rPr lang="en-US" dirty="0" smtClean="0">
                          <a:solidFill>
                            <a:schemeClr val="tx1"/>
                          </a:solidFill>
                        </a:rPr>
                        <a:t> de </a:t>
                      </a:r>
                      <a:r>
                        <a:rPr lang="en-US" dirty="0" err="1" smtClean="0">
                          <a:solidFill>
                            <a:schemeClr val="tx1"/>
                          </a:solidFill>
                        </a:rPr>
                        <a:t>reconocimiento</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r>
                        <a:rPr lang="es-CO" sz="1800" b="0" i="0" u="none" strike="noStrike" kern="1200" baseline="0" dirty="0" smtClean="0">
                          <a:solidFill>
                            <a:schemeClr val="dk1"/>
                          </a:solidFill>
                          <a:latin typeface="+mn-lt"/>
                          <a:ea typeface="+mn-ea"/>
                          <a:cs typeface="+mn-cs"/>
                        </a:rPr>
                        <a:t>las definiciones actuales incluyen la noción de que los beneficios económicos futuros (o una salida de recursos) deben ser ‘probables‘. (</a:t>
                      </a:r>
                      <a:r>
                        <a:rPr lang="es-CO" sz="1800" b="0" i="0" u="none" strike="noStrike" kern="1200" baseline="0" dirty="0" err="1" smtClean="0">
                          <a:solidFill>
                            <a:schemeClr val="dk1"/>
                          </a:solidFill>
                          <a:latin typeface="+mn-lt"/>
                          <a:ea typeface="+mn-ea"/>
                          <a:cs typeface="+mn-cs"/>
                        </a:rPr>
                        <a:t>expected</a:t>
                      </a:r>
                      <a:r>
                        <a:rPr lang="es-CO" sz="1800" b="0" i="0" u="none" strike="noStrike" kern="1200" baseline="0" dirty="0" smtClean="0">
                          <a:solidFill>
                            <a:schemeClr val="dk1"/>
                          </a:solidFill>
                          <a:latin typeface="+mn-lt"/>
                          <a:ea typeface="+mn-ea"/>
                          <a:cs typeface="+mn-cs"/>
                        </a:rPr>
                        <a: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CO" sz="1800" b="0" i="0" u="none" strike="noStrike" kern="1200" baseline="0" dirty="0" smtClean="0">
                          <a:solidFill>
                            <a:schemeClr val="dk1"/>
                          </a:solidFill>
                          <a:latin typeface="+mn-lt"/>
                          <a:ea typeface="+mn-ea"/>
                          <a:cs typeface="+mn-cs"/>
                        </a:rPr>
                        <a:t>Los actuales criterios de reconocimiento especifican que un activo o un pasivo se reconoce si es “probable” que cualquier beneficio económico asociado con la partida llegue a, o desde la entidad.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292504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graphicFrame>
        <p:nvGraphicFramePr>
          <p:cNvPr id="5" name="4 Diagrama"/>
          <p:cNvGraphicFramePr/>
          <p:nvPr>
            <p:extLst>
              <p:ext uri="{D42A27DB-BD31-4B8C-83A1-F6EECF244321}">
                <p14:modId xmlns:p14="http://schemas.microsoft.com/office/powerpoint/2010/main" val="2191426584"/>
              </p:ext>
            </p:extLst>
          </p:nvPr>
        </p:nvGraphicFramePr>
        <p:xfrm>
          <a:off x="323528" y="836712"/>
          <a:ext cx="2160240" cy="967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611560" y="1125319"/>
            <a:ext cx="8424936" cy="4031873"/>
          </a:xfrm>
          <a:prstGeom prst="rect">
            <a:avLst/>
          </a:prstGeom>
          <a:noFill/>
        </p:spPr>
        <p:txBody>
          <a:bodyPr wrap="square" rtlCol="0">
            <a:spAutoFit/>
          </a:bodyPr>
          <a:lstStyle/>
          <a:p>
            <a:pPr algn="just"/>
            <a:r>
              <a:rPr lang="en-US" dirty="0" smtClean="0"/>
              <a:t>			</a:t>
            </a:r>
            <a:r>
              <a:rPr lang="es-CO" sz="1600" dirty="0"/>
              <a:t>21. Estas características de las definiciones y los criterios de reconocimiento han dado lugar a varias preguntas:</a:t>
            </a:r>
          </a:p>
          <a:p>
            <a:pPr algn="just"/>
            <a:r>
              <a:rPr lang="es-CO" sz="1600" dirty="0"/>
              <a:t> </a:t>
            </a:r>
          </a:p>
          <a:p>
            <a:pPr algn="just"/>
            <a:r>
              <a:rPr lang="es-CO" sz="1600" dirty="0"/>
              <a:t>(a) ¿Los términos ‘probable‘ (</a:t>
            </a:r>
            <a:r>
              <a:rPr lang="es-CO" sz="1600" dirty="0" err="1"/>
              <a:t>expeted</a:t>
            </a:r>
            <a:r>
              <a:rPr lang="es-CO" sz="1600" dirty="0"/>
              <a:t>) en las definiciones y 'probables' en los criterios de reconocimiento, ambos tocan el tema de la incertidumbre? Si es así, </a:t>
            </a:r>
            <a:r>
              <a:rPr lang="es-CO" sz="1600" b="1" dirty="0"/>
              <a:t>¿cuál es la relación entre los dos términos?</a:t>
            </a:r>
          </a:p>
          <a:p>
            <a:pPr algn="just"/>
            <a:endParaRPr lang="es-CO" sz="1600" dirty="0"/>
          </a:p>
          <a:p>
            <a:pPr algn="just"/>
            <a:r>
              <a:rPr lang="es-CO" sz="1600" dirty="0"/>
              <a:t>(b) ¿Alguno de estos términos esta destinado a indicar la probabilidad de un flujo de entrada o salida de recursos?, ¿Se podría cumplir con un umbral mínimo?</a:t>
            </a:r>
          </a:p>
          <a:p>
            <a:pPr algn="just"/>
            <a:endParaRPr lang="es-CO" sz="1600" dirty="0"/>
          </a:p>
          <a:p>
            <a:pPr algn="just"/>
            <a:r>
              <a:rPr lang="es-CO" sz="1600" dirty="0"/>
              <a:t>(c) Si el término ‘probable‘ (</a:t>
            </a:r>
            <a:r>
              <a:rPr lang="es-CO" sz="1600" dirty="0" err="1"/>
              <a:t>expected</a:t>
            </a:r>
            <a:r>
              <a:rPr lang="es-CO" sz="1600" dirty="0"/>
              <a:t>) no tiene la intención de transmitir un umbral mínimo, ¿Se utiliza en el sentido matemático de un "valor esperado", que hace referencia a una media ponderada por su probabilidad de los resultados posibles (media de distribución estadística)?</a:t>
            </a:r>
            <a:endParaRPr lang="en-US" sz="1600" dirty="0"/>
          </a:p>
          <a:p>
            <a:r>
              <a:rPr lang="en-US" sz="1600" dirty="0" smtClean="0"/>
              <a:t>.</a:t>
            </a:r>
            <a:endParaRPr lang="en-US" sz="1600" dirty="0"/>
          </a:p>
        </p:txBody>
      </p:sp>
      <p:graphicFrame>
        <p:nvGraphicFramePr>
          <p:cNvPr id="6" name="5 Tabla"/>
          <p:cNvGraphicFramePr>
            <a:graphicFrameLocks noGrp="1"/>
          </p:cNvGraphicFramePr>
          <p:nvPr>
            <p:extLst>
              <p:ext uri="{D42A27DB-BD31-4B8C-83A1-F6EECF244321}">
                <p14:modId xmlns:p14="http://schemas.microsoft.com/office/powerpoint/2010/main" val="820221538"/>
              </p:ext>
            </p:extLst>
          </p:nvPr>
        </p:nvGraphicFramePr>
        <p:xfrm>
          <a:off x="1475656" y="5157192"/>
          <a:ext cx="6120680" cy="1188720"/>
        </p:xfrm>
        <a:graphic>
          <a:graphicData uri="http://schemas.openxmlformats.org/drawingml/2006/table">
            <a:tbl>
              <a:tblPr firstRow="1" bandRow="1">
                <a:tableStyleId>{5C22544A-7EE6-4342-B048-85BDC9FD1C3A}</a:tableStyleId>
              </a:tblPr>
              <a:tblGrid>
                <a:gridCol w="2988332"/>
                <a:gridCol w="3132348"/>
              </a:tblGrid>
              <a:tr h="0">
                <a:tc>
                  <a:txBody>
                    <a:bodyPr/>
                    <a:lstStyle/>
                    <a:p>
                      <a:pPr algn="ctr"/>
                      <a:r>
                        <a:rPr lang="en-US" dirty="0" err="1" smtClean="0">
                          <a:solidFill>
                            <a:schemeClr val="tx1"/>
                          </a:solidFill>
                        </a:rPr>
                        <a:t>Incertidumbre</a:t>
                      </a:r>
                      <a:r>
                        <a:rPr lang="en-US" dirty="0" smtClean="0">
                          <a:solidFill>
                            <a:schemeClr val="tx1"/>
                          </a:solidFill>
                        </a:rPr>
                        <a:t> </a:t>
                      </a:r>
                      <a:r>
                        <a:rPr lang="en-US" dirty="0" err="1" smtClean="0">
                          <a:solidFill>
                            <a:schemeClr val="tx1"/>
                          </a:solidFill>
                        </a:rPr>
                        <a:t>sobre</a:t>
                      </a:r>
                      <a:r>
                        <a:rPr lang="en-US" dirty="0" smtClean="0">
                          <a:solidFill>
                            <a:schemeClr val="tx1"/>
                          </a:solidFill>
                        </a:rPr>
                        <a:t> la </a:t>
                      </a:r>
                      <a:r>
                        <a:rPr lang="en-US" dirty="0" err="1" smtClean="0">
                          <a:solidFill>
                            <a:schemeClr val="tx1"/>
                          </a:solidFill>
                        </a:rPr>
                        <a:t>existencia</a:t>
                      </a:r>
                      <a:r>
                        <a:rPr lang="en-US" dirty="0" smtClean="0">
                          <a:solidFill>
                            <a:schemeClr val="tx1"/>
                          </a:solidFill>
                        </a:rPr>
                        <a:t> del </a:t>
                      </a:r>
                      <a:r>
                        <a:rPr lang="en-US" dirty="0" err="1" smtClean="0">
                          <a:solidFill>
                            <a:schemeClr val="tx1"/>
                          </a:solidFill>
                        </a:rPr>
                        <a:t>activo</a:t>
                      </a:r>
                      <a:r>
                        <a:rPr lang="en-US" dirty="0" smtClean="0">
                          <a:solidFill>
                            <a:schemeClr val="tx1"/>
                          </a:solidFill>
                        </a:rPr>
                        <a:t>/</a:t>
                      </a:r>
                      <a:r>
                        <a:rPr lang="en-US" dirty="0" err="1" smtClean="0">
                          <a:solidFill>
                            <a:schemeClr val="tx1"/>
                          </a:solidFill>
                        </a:rPr>
                        <a:t>pasivo</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smtClean="0">
                          <a:solidFill>
                            <a:schemeClr val="tx1"/>
                          </a:solidFill>
                        </a:rPr>
                        <a:t>Incertidumbre</a:t>
                      </a:r>
                      <a:r>
                        <a:rPr lang="en-US" dirty="0" smtClean="0">
                          <a:solidFill>
                            <a:schemeClr val="tx1"/>
                          </a:solidFill>
                        </a:rPr>
                        <a:t> </a:t>
                      </a:r>
                      <a:r>
                        <a:rPr lang="en-US" dirty="0" err="1" smtClean="0">
                          <a:solidFill>
                            <a:schemeClr val="tx1"/>
                          </a:solidFill>
                        </a:rPr>
                        <a:t>sobre</a:t>
                      </a:r>
                      <a:r>
                        <a:rPr lang="en-US" dirty="0" smtClean="0">
                          <a:solidFill>
                            <a:schemeClr val="tx1"/>
                          </a:solidFill>
                        </a:rPr>
                        <a:t> </a:t>
                      </a:r>
                      <a:r>
                        <a:rPr lang="en-US" dirty="0" err="1" smtClean="0">
                          <a:solidFill>
                            <a:schemeClr val="tx1"/>
                          </a:solidFill>
                        </a:rPr>
                        <a:t>si</a:t>
                      </a:r>
                      <a:r>
                        <a:rPr lang="en-US" dirty="0" smtClean="0">
                          <a:solidFill>
                            <a:schemeClr val="tx1"/>
                          </a:solidFill>
                        </a:rPr>
                        <a:t> el </a:t>
                      </a:r>
                      <a:r>
                        <a:rPr lang="en-US" dirty="0" err="1" smtClean="0">
                          <a:solidFill>
                            <a:schemeClr val="tx1"/>
                          </a:solidFill>
                        </a:rPr>
                        <a:t>activo</a:t>
                      </a:r>
                      <a:r>
                        <a:rPr lang="en-US" dirty="0" smtClean="0">
                          <a:solidFill>
                            <a:schemeClr val="tx1"/>
                          </a:solidFill>
                        </a:rPr>
                        <a:t>/</a:t>
                      </a:r>
                      <a:r>
                        <a:rPr lang="en-US" dirty="0" err="1" smtClean="0">
                          <a:solidFill>
                            <a:schemeClr val="tx1"/>
                          </a:solidFill>
                        </a:rPr>
                        <a:t>pasivo</a:t>
                      </a:r>
                      <a:r>
                        <a:rPr lang="en-US" dirty="0" smtClean="0">
                          <a:solidFill>
                            <a:schemeClr val="tx1"/>
                          </a:solidFill>
                        </a:rPr>
                        <a:t> </a:t>
                      </a:r>
                      <a:r>
                        <a:rPr lang="en-US" dirty="0" err="1" smtClean="0">
                          <a:solidFill>
                            <a:schemeClr val="tx1"/>
                          </a:solidFill>
                        </a:rPr>
                        <a:t>generará</a:t>
                      </a:r>
                      <a:r>
                        <a:rPr lang="en-US" dirty="0" smtClean="0">
                          <a:solidFill>
                            <a:schemeClr val="tx1"/>
                          </a:solidFill>
                        </a:rPr>
                        <a:t> </a:t>
                      </a:r>
                      <a:r>
                        <a:rPr lang="en-US" dirty="0" err="1" smtClean="0">
                          <a:solidFill>
                            <a:schemeClr val="tx1"/>
                          </a:solidFill>
                        </a:rPr>
                        <a:t>flujos</a:t>
                      </a:r>
                      <a:r>
                        <a:rPr lang="en-US" dirty="0" smtClean="0">
                          <a:solidFill>
                            <a:schemeClr val="tx1"/>
                          </a:solidFill>
                        </a:rPr>
                        <a:t> </a:t>
                      </a:r>
                      <a:r>
                        <a:rPr lang="en-US" dirty="0" err="1" smtClean="0">
                          <a:solidFill>
                            <a:schemeClr val="tx1"/>
                          </a:solidFill>
                        </a:rPr>
                        <a:t>desde</a:t>
                      </a:r>
                      <a:r>
                        <a:rPr lang="en-US" dirty="0" smtClean="0">
                          <a:solidFill>
                            <a:schemeClr val="tx1"/>
                          </a:solidFill>
                        </a:rPr>
                        <a:t>/</a:t>
                      </a:r>
                      <a:r>
                        <a:rPr lang="en-US" dirty="0" err="1" smtClean="0">
                          <a:solidFill>
                            <a:schemeClr val="tx1"/>
                          </a:solidFill>
                        </a:rPr>
                        <a:t>hacia</a:t>
                      </a:r>
                      <a:r>
                        <a:rPr lang="en-US" baseline="0" dirty="0" smtClean="0">
                          <a:solidFill>
                            <a:schemeClr val="tx1"/>
                          </a:solidFill>
                        </a:rPr>
                        <a:t> la </a:t>
                      </a:r>
                      <a:r>
                        <a:rPr lang="en-US" baseline="0" dirty="0" err="1" smtClean="0">
                          <a:solidFill>
                            <a:schemeClr val="tx1"/>
                          </a:solidFill>
                        </a:rPr>
                        <a:t>entidad</a:t>
                      </a:r>
                      <a:r>
                        <a:rPr lang="en-US" baseline="0" dirty="0" smtClean="0">
                          <a:solidFill>
                            <a:schemeClr val="tx1"/>
                          </a:solidFill>
                        </a:rPr>
                        <a: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438699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graphicFrame>
        <p:nvGraphicFramePr>
          <p:cNvPr id="5" name="4 Diagrama"/>
          <p:cNvGraphicFramePr/>
          <p:nvPr>
            <p:extLst>
              <p:ext uri="{D42A27DB-BD31-4B8C-83A1-F6EECF244321}">
                <p14:modId xmlns:p14="http://schemas.microsoft.com/office/powerpoint/2010/main" val="2926327991"/>
              </p:ext>
            </p:extLst>
          </p:nvPr>
        </p:nvGraphicFramePr>
        <p:xfrm>
          <a:off x="323528" y="836712"/>
          <a:ext cx="2160240" cy="967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467544" y="1124744"/>
            <a:ext cx="8424936" cy="5262979"/>
          </a:xfrm>
          <a:prstGeom prst="rect">
            <a:avLst/>
          </a:prstGeom>
          <a:noFill/>
        </p:spPr>
        <p:txBody>
          <a:bodyPr wrap="square" rtlCol="0">
            <a:spAutoFit/>
          </a:bodyPr>
          <a:lstStyle/>
          <a:p>
            <a:pPr algn="ctr"/>
            <a:r>
              <a:rPr lang="en-US" dirty="0" smtClean="0"/>
              <a:t>		</a:t>
            </a:r>
            <a:r>
              <a:rPr lang="en-US" sz="1600" b="1" dirty="0" err="1" smtClean="0"/>
              <a:t>Incertidumbre</a:t>
            </a:r>
            <a:r>
              <a:rPr lang="en-US" sz="1600" b="1" dirty="0" smtClean="0"/>
              <a:t> </a:t>
            </a:r>
            <a:r>
              <a:rPr lang="en-US" sz="1600" b="1" dirty="0" err="1"/>
              <a:t>sobre</a:t>
            </a:r>
            <a:r>
              <a:rPr lang="en-US" sz="1600" b="1" dirty="0"/>
              <a:t> la </a:t>
            </a:r>
            <a:r>
              <a:rPr lang="en-US" sz="1600" b="1" dirty="0" err="1"/>
              <a:t>existencia</a:t>
            </a:r>
            <a:r>
              <a:rPr lang="en-US" sz="1600" b="1" dirty="0"/>
              <a:t> del </a:t>
            </a:r>
            <a:r>
              <a:rPr lang="en-US" sz="1600" b="1" dirty="0" err="1"/>
              <a:t>activo</a:t>
            </a:r>
            <a:r>
              <a:rPr lang="en-US" sz="1600" b="1" dirty="0"/>
              <a:t>/</a:t>
            </a:r>
            <a:r>
              <a:rPr lang="en-US" sz="1600" b="1" dirty="0" err="1"/>
              <a:t>pasivo</a:t>
            </a:r>
            <a:endParaRPr lang="en-US" sz="1600" b="1" dirty="0"/>
          </a:p>
          <a:p>
            <a:endParaRPr lang="en-US" sz="1600" dirty="0"/>
          </a:p>
          <a:p>
            <a:pPr algn="just"/>
            <a:r>
              <a:rPr lang="en-US" sz="1600" dirty="0" smtClean="0"/>
              <a:t>23. El mas </a:t>
            </a:r>
            <a:r>
              <a:rPr lang="en-US" sz="1600" dirty="0" err="1" smtClean="0"/>
              <a:t>claro</a:t>
            </a:r>
            <a:r>
              <a:rPr lang="en-US" sz="1600" dirty="0" smtClean="0"/>
              <a:t> </a:t>
            </a:r>
            <a:r>
              <a:rPr lang="en-US" sz="1600" dirty="0" err="1" smtClean="0"/>
              <a:t>ejemplo</a:t>
            </a:r>
            <a:r>
              <a:rPr lang="en-US" sz="1600" dirty="0" smtClean="0"/>
              <a:t> </a:t>
            </a:r>
            <a:r>
              <a:rPr lang="en-US" sz="1600" dirty="0" err="1" smtClean="0"/>
              <a:t>es</a:t>
            </a:r>
            <a:r>
              <a:rPr lang="en-US" sz="1600" dirty="0" smtClean="0"/>
              <a:t> el de un </a:t>
            </a:r>
            <a:r>
              <a:rPr lang="en-US" sz="1600" dirty="0" err="1" smtClean="0"/>
              <a:t>litigio</a:t>
            </a:r>
            <a:r>
              <a:rPr lang="en-US" sz="1600" dirty="0" smtClean="0"/>
              <a:t>.</a:t>
            </a:r>
          </a:p>
          <a:p>
            <a:pPr algn="just"/>
            <a:endParaRPr lang="en-US" sz="1600" dirty="0" smtClean="0"/>
          </a:p>
          <a:p>
            <a:pPr algn="just"/>
            <a:r>
              <a:rPr lang="en-US" sz="1600" dirty="0" smtClean="0"/>
              <a:t>24. El MC </a:t>
            </a:r>
            <a:r>
              <a:rPr lang="en-US" sz="1600" dirty="0" err="1" smtClean="0"/>
              <a:t>puede</a:t>
            </a:r>
            <a:r>
              <a:rPr lang="en-US" sz="1600" dirty="0" smtClean="0"/>
              <a:t> </a:t>
            </a:r>
            <a:r>
              <a:rPr lang="en-US" sz="1600" dirty="0" err="1" smtClean="0"/>
              <a:t>guardar</a:t>
            </a:r>
            <a:r>
              <a:rPr lang="en-US" sz="1600" dirty="0" smtClean="0"/>
              <a:t> </a:t>
            </a:r>
            <a:r>
              <a:rPr lang="en-US" sz="1600" dirty="0" err="1" smtClean="0"/>
              <a:t>silencio</a:t>
            </a:r>
            <a:r>
              <a:rPr lang="en-US" sz="1600" dirty="0" smtClean="0"/>
              <a:t> o </a:t>
            </a:r>
            <a:r>
              <a:rPr lang="en-US" sz="1600" dirty="0" err="1" smtClean="0"/>
              <a:t>dar</a:t>
            </a:r>
            <a:r>
              <a:rPr lang="en-US" sz="1600" dirty="0" smtClean="0"/>
              <a:t> </a:t>
            </a:r>
            <a:r>
              <a:rPr lang="en-US" sz="1600" dirty="0" err="1" smtClean="0"/>
              <a:t>guia</a:t>
            </a:r>
            <a:r>
              <a:rPr lang="en-US" sz="1600" dirty="0" smtClean="0"/>
              <a:t> en </a:t>
            </a:r>
            <a:r>
              <a:rPr lang="en-US" sz="1600" dirty="0" err="1" smtClean="0"/>
              <a:t>las</a:t>
            </a:r>
            <a:r>
              <a:rPr lang="en-US" sz="1600" dirty="0" smtClean="0"/>
              <a:t> </a:t>
            </a:r>
            <a:r>
              <a:rPr lang="en-US" sz="1600" dirty="0" err="1" smtClean="0"/>
              <a:t>definiciones</a:t>
            </a:r>
            <a:r>
              <a:rPr lang="en-US" sz="1600" dirty="0" smtClean="0"/>
              <a:t> y </a:t>
            </a:r>
            <a:r>
              <a:rPr lang="en-US" sz="1600" dirty="0" err="1" smtClean="0"/>
              <a:t>criterios</a:t>
            </a:r>
            <a:r>
              <a:rPr lang="en-US" sz="1600" dirty="0" smtClean="0"/>
              <a:t>.</a:t>
            </a:r>
          </a:p>
          <a:p>
            <a:pPr algn="just"/>
            <a:endParaRPr lang="en-US" sz="1600" dirty="0" smtClean="0"/>
          </a:p>
          <a:p>
            <a:pPr algn="just"/>
            <a:r>
              <a:rPr lang="en-US" sz="1600" dirty="0" smtClean="0"/>
              <a:t>¿</a:t>
            </a:r>
            <a:r>
              <a:rPr lang="en-US" sz="1600" dirty="0" err="1" smtClean="0"/>
              <a:t>Deberia</a:t>
            </a:r>
            <a:r>
              <a:rPr lang="en-US" sz="1600" dirty="0" smtClean="0"/>
              <a:t> </a:t>
            </a:r>
            <a:r>
              <a:rPr lang="en-US" sz="1600" dirty="0" err="1" smtClean="0"/>
              <a:t>definirse</a:t>
            </a:r>
            <a:r>
              <a:rPr lang="en-US" sz="1600" dirty="0" smtClean="0"/>
              <a:t> un </a:t>
            </a:r>
            <a:r>
              <a:rPr lang="en-US" sz="1600" dirty="0" err="1" smtClean="0"/>
              <a:t>umbral</a:t>
            </a:r>
            <a:r>
              <a:rPr lang="en-US" sz="1600" dirty="0" smtClean="0"/>
              <a:t> de </a:t>
            </a:r>
            <a:r>
              <a:rPr lang="en-US" sz="1600" dirty="0" err="1" smtClean="0"/>
              <a:t>probabilidad</a:t>
            </a:r>
            <a:r>
              <a:rPr lang="en-US" sz="1600" dirty="0" smtClean="0"/>
              <a:t> en </a:t>
            </a:r>
            <a:r>
              <a:rPr lang="en-US" sz="1600" dirty="0" err="1" smtClean="0"/>
              <a:t>relacion</a:t>
            </a:r>
            <a:r>
              <a:rPr lang="en-US" sz="1600" dirty="0" smtClean="0"/>
              <a:t> con la </a:t>
            </a:r>
            <a:r>
              <a:rPr lang="en-US" sz="1600" dirty="0" err="1" smtClean="0"/>
              <a:t>existencia</a:t>
            </a:r>
            <a:r>
              <a:rPr lang="en-US" sz="1600" dirty="0" smtClean="0"/>
              <a:t> de la         </a:t>
            </a:r>
            <a:r>
              <a:rPr lang="en-US" sz="1600" dirty="0" err="1" smtClean="0"/>
              <a:t>incertidumbre</a:t>
            </a:r>
            <a:r>
              <a:rPr lang="en-US" sz="1600" dirty="0" smtClean="0"/>
              <a:t>? ¿</a:t>
            </a:r>
            <a:r>
              <a:rPr lang="en-US" sz="1600" dirty="0" err="1" smtClean="0"/>
              <a:t>Cual</a:t>
            </a:r>
            <a:r>
              <a:rPr lang="en-US" sz="1600" dirty="0" smtClean="0"/>
              <a:t> </a:t>
            </a:r>
            <a:r>
              <a:rPr lang="en-US" sz="1600" dirty="0" err="1" smtClean="0"/>
              <a:t>umbral</a:t>
            </a:r>
            <a:r>
              <a:rPr lang="en-US" sz="1600" dirty="0" smtClean="0"/>
              <a:t> </a:t>
            </a:r>
            <a:r>
              <a:rPr lang="en-US" sz="1600" dirty="0" err="1" smtClean="0"/>
              <a:t>deberia</a:t>
            </a:r>
            <a:r>
              <a:rPr lang="en-US" sz="1600" dirty="0" smtClean="0"/>
              <a:t> </a:t>
            </a:r>
            <a:r>
              <a:rPr lang="en-US" sz="1600" dirty="0" err="1" smtClean="0"/>
              <a:t>ser</a:t>
            </a:r>
            <a:r>
              <a:rPr lang="en-US" sz="1600" dirty="0" smtClean="0"/>
              <a:t> </a:t>
            </a:r>
            <a:r>
              <a:rPr lang="en-US" sz="1600" dirty="0" err="1" smtClean="0"/>
              <a:t>definido</a:t>
            </a:r>
            <a:r>
              <a:rPr lang="en-US" sz="1600" dirty="0" smtClean="0"/>
              <a:t>?</a:t>
            </a:r>
          </a:p>
          <a:p>
            <a:pPr algn="just"/>
            <a:r>
              <a:rPr lang="en-US" sz="1600" dirty="0"/>
              <a:t>	</a:t>
            </a:r>
            <a:endParaRPr lang="en-US" sz="1600" dirty="0" smtClean="0"/>
          </a:p>
          <a:p>
            <a:pPr algn="just"/>
            <a:r>
              <a:rPr lang="en-US" sz="1600" dirty="0" smtClean="0"/>
              <a:t>25. </a:t>
            </a:r>
            <a:r>
              <a:rPr lang="en-US" sz="1600" dirty="0" err="1" smtClean="0"/>
              <a:t>Argumentos</a:t>
            </a:r>
            <a:r>
              <a:rPr lang="en-US" sz="1600" dirty="0" smtClean="0"/>
              <a:t> en contra de </a:t>
            </a:r>
            <a:r>
              <a:rPr lang="en-US" sz="1600" dirty="0" err="1" smtClean="0"/>
              <a:t>definir</a:t>
            </a:r>
            <a:r>
              <a:rPr lang="en-US" sz="1600" dirty="0" smtClean="0"/>
              <a:t> un </a:t>
            </a:r>
            <a:r>
              <a:rPr lang="en-US" sz="1600" dirty="0" err="1" smtClean="0"/>
              <a:t>umbral</a:t>
            </a:r>
            <a:r>
              <a:rPr lang="en-US" sz="1600" dirty="0" smtClean="0"/>
              <a:t>.</a:t>
            </a:r>
          </a:p>
          <a:p>
            <a:pPr algn="just"/>
            <a:endParaRPr lang="en-US" sz="1600" dirty="0" smtClean="0"/>
          </a:p>
          <a:p>
            <a:pPr marL="342900" indent="-342900" algn="just">
              <a:buAutoNum type="alphaLcParenBoth"/>
            </a:pPr>
            <a:r>
              <a:rPr lang="es-CO" sz="1600" dirty="0" smtClean="0"/>
              <a:t>La existencia de incertidumbre no es tan frecuente</a:t>
            </a:r>
            <a:r>
              <a:rPr lang="es-CO" sz="1600" dirty="0"/>
              <a:t>. No hay necesidad de establecer un principio para estos pocos casos</a:t>
            </a:r>
            <a:r>
              <a:rPr lang="es-CO" sz="1600" dirty="0" smtClean="0"/>
              <a:t>.</a:t>
            </a:r>
          </a:p>
          <a:p>
            <a:pPr marL="342900" indent="-342900" algn="just">
              <a:buAutoNum type="alphaLcParenBoth"/>
            </a:pPr>
            <a:endParaRPr lang="es-CO" sz="1600" dirty="0"/>
          </a:p>
          <a:p>
            <a:pPr marL="342900" indent="-342900" algn="just">
              <a:buAutoNum type="alphaLcParenBoth"/>
            </a:pPr>
            <a:r>
              <a:rPr lang="es-CO" sz="1600" dirty="0" smtClean="0"/>
              <a:t>En un modelo basado en principios el </a:t>
            </a:r>
            <a:r>
              <a:rPr lang="es-CO" sz="1600" dirty="0"/>
              <a:t>juicio es </a:t>
            </a:r>
            <a:r>
              <a:rPr lang="es-CO" sz="1600" dirty="0" smtClean="0"/>
              <a:t>ejercido.</a:t>
            </a:r>
          </a:p>
          <a:p>
            <a:pPr marL="342900" indent="-342900" algn="just">
              <a:buAutoNum type="alphaLcParenBoth"/>
            </a:pPr>
            <a:endParaRPr lang="es-CO" sz="1600" dirty="0"/>
          </a:p>
          <a:p>
            <a:pPr algn="just"/>
            <a:r>
              <a:rPr lang="es-CO" sz="1600" dirty="0"/>
              <a:t>(c) si la </a:t>
            </a:r>
            <a:r>
              <a:rPr lang="es-CO" sz="1600" dirty="0" smtClean="0"/>
              <a:t> existencia de la incertidumbre </a:t>
            </a:r>
            <a:r>
              <a:rPr lang="es-CO" sz="1600" dirty="0"/>
              <a:t>es significativa en un proyecto en particular, el IASB podría decidir </a:t>
            </a:r>
            <a:r>
              <a:rPr lang="es-CO" sz="1600" dirty="0" smtClean="0"/>
              <a:t>utilizar un umbral, </a:t>
            </a:r>
            <a:r>
              <a:rPr lang="es-CO" sz="1600" dirty="0"/>
              <a:t>en </a:t>
            </a:r>
            <a:r>
              <a:rPr lang="es-CO" sz="1600" dirty="0" smtClean="0"/>
              <a:t>este caso</a:t>
            </a:r>
            <a:r>
              <a:rPr lang="es-CO" sz="1600" dirty="0"/>
              <a:t>, </a:t>
            </a:r>
            <a:r>
              <a:rPr lang="es-CO" sz="1600" dirty="0" smtClean="0"/>
              <a:t>buscando información </a:t>
            </a:r>
            <a:r>
              <a:rPr lang="es-CO" sz="1600" dirty="0"/>
              <a:t>más relevante para los usuarios en ese caso </a:t>
            </a:r>
            <a:r>
              <a:rPr lang="es-CO" sz="1600" dirty="0" smtClean="0"/>
              <a:t>particular.</a:t>
            </a:r>
          </a:p>
          <a:p>
            <a:pPr algn="just"/>
            <a:r>
              <a:rPr lang="es-CO" sz="1600" dirty="0" smtClean="0"/>
              <a:t>27</a:t>
            </a:r>
            <a:r>
              <a:rPr lang="es-CO" sz="1600" dirty="0"/>
              <a:t>. NIC37</a:t>
            </a:r>
            <a:endParaRPr lang="en-US" sz="1600" dirty="0" smtClean="0"/>
          </a:p>
        </p:txBody>
      </p:sp>
    </p:spTree>
    <p:extLst>
      <p:ext uri="{BB962C8B-B14F-4D97-AF65-F5344CB8AC3E}">
        <p14:creationId xmlns:p14="http://schemas.microsoft.com/office/powerpoint/2010/main" val="231166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800" b="1" dirty="0"/>
              <a:t>¿</a:t>
            </a:r>
            <a:r>
              <a:rPr lang="en-US" sz="2800" b="1" dirty="0" err="1"/>
              <a:t>Qué</a:t>
            </a:r>
            <a:r>
              <a:rPr lang="en-US" sz="2800" b="1" dirty="0"/>
              <a:t> </a:t>
            </a:r>
            <a:r>
              <a:rPr lang="en-US" sz="2800" b="1" dirty="0" err="1"/>
              <a:t>es</a:t>
            </a:r>
            <a:r>
              <a:rPr lang="en-US" sz="2800" b="1" dirty="0"/>
              <a:t> un </a:t>
            </a:r>
            <a:r>
              <a:rPr lang="en-US" sz="2800" b="1" dirty="0" err="1"/>
              <a:t>Activo</a:t>
            </a:r>
            <a:r>
              <a:rPr lang="en-US" sz="2800" b="1" dirty="0"/>
              <a:t> / </a:t>
            </a:r>
            <a:r>
              <a:rPr lang="en-US" sz="2800" b="1" dirty="0" err="1"/>
              <a:t>Pasivo</a:t>
            </a:r>
            <a:r>
              <a:rPr lang="en-US" sz="2800" b="1" dirty="0"/>
              <a:t>?</a:t>
            </a:r>
            <a:endParaRPr lang="en-US" sz="2800" b="1" dirty="0">
              <a:solidFill>
                <a:srgbClr val="000000"/>
              </a:solidFill>
              <a:latin typeface="Calibri"/>
            </a:endParaRPr>
          </a:p>
        </p:txBody>
      </p:sp>
      <p:graphicFrame>
        <p:nvGraphicFramePr>
          <p:cNvPr id="5" name="4 Diagrama"/>
          <p:cNvGraphicFramePr/>
          <p:nvPr>
            <p:extLst>
              <p:ext uri="{D42A27DB-BD31-4B8C-83A1-F6EECF244321}">
                <p14:modId xmlns:p14="http://schemas.microsoft.com/office/powerpoint/2010/main" val="2208480007"/>
              </p:ext>
            </p:extLst>
          </p:nvPr>
        </p:nvGraphicFramePr>
        <p:xfrm>
          <a:off x="107504" y="836712"/>
          <a:ext cx="2160240" cy="967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899592" y="1052736"/>
            <a:ext cx="7992888" cy="5386090"/>
          </a:xfrm>
          <a:prstGeom prst="rect">
            <a:avLst/>
          </a:prstGeom>
          <a:noFill/>
        </p:spPr>
        <p:txBody>
          <a:bodyPr wrap="square" rtlCol="0">
            <a:spAutoFit/>
          </a:bodyPr>
          <a:lstStyle/>
          <a:p>
            <a:pPr algn="just"/>
            <a:r>
              <a:rPr lang="en-US" dirty="0" smtClean="0"/>
              <a:t>		</a:t>
            </a:r>
          </a:p>
          <a:p>
            <a:pPr algn="ctr"/>
            <a:r>
              <a:rPr lang="en-US" sz="2400" b="1" dirty="0" smtClean="0"/>
              <a:t>CONCLUSIONES RESPECTO DE LA INCERTIDUMBRE.</a:t>
            </a:r>
            <a:endParaRPr lang="en-US" sz="2400" b="1" dirty="0"/>
          </a:p>
          <a:p>
            <a:endParaRPr lang="en-US" sz="2400" dirty="0"/>
          </a:p>
          <a:p>
            <a:pPr algn="just"/>
            <a:r>
              <a:rPr lang="en-US" sz="2400" dirty="0" smtClean="0"/>
              <a:t>38 (a) Las </a:t>
            </a:r>
            <a:r>
              <a:rPr lang="en-US" sz="2400" dirty="0" err="1" smtClean="0"/>
              <a:t>definiciones</a:t>
            </a:r>
            <a:r>
              <a:rPr lang="en-US" sz="2400" dirty="0" smtClean="0"/>
              <a:t> de A/P no </a:t>
            </a:r>
            <a:r>
              <a:rPr lang="en-US" sz="2400" dirty="0" err="1" smtClean="0"/>
              <a:t>deben</a:t>
            </a:r>
            <a:r>
              <a:rPr lang="en-US" sz="2400" dirty="0" smtClean="0"/>
              <a:t> </a:t>
            </a:r>
            <a:r>
              <a:rPr lang="en-US" sz="2400" dirty="0" err="1" smtClean="0"/>
              <a:t>mantener</a:t>
            </a:r>
            <a:r>
              <a:rPr lang="en-US" sz="2400" dirty="0" smtClean="0"/>
              <a:t> la </a:t>
            </a:r>
            <a:r>
              <a:rPr lang="en-US" sz="2400" dirty="0" err="1" smtClean="0"/>
              <a:t>nocion</a:t>
            </a:r>
            <a:r>
              <a:rPr lang="en-US" sz="2400" dirty="0" smtClean="0"/>
              <a:t> de </a:t>
            </a:r>
            <a:r>
              <a:rPr lang="en-US" sz="2400" dirty="0" err="1" smtClean="0"/>
              <a:t>flujos</a:t>
            </a:r>
            <a:r>
              <a:rPr lang="en-US" sz="2400" dirty="0" smtClean="0"/>
              <a:t> </a:t>
            </a:r>
            <a:r>
              <a:rPr lang="en-US" sz="2400" dirty="0" err="1" smtClean="0"/>
              <a:t>esperados</a:t>
            </a:r>
            <a:r>
              <a:rPr lang="en-US" sz="2400" dirty="0" smtClean="0"/>
              <a:t> </a:t>
            </a:r>
            <a:r>
              <a:rPr lang="en-US" sz="2400" b="1" dirty="0" smtClean="0"/>
              <a:t>(expected)</a:t>
            </a:r>
            <a:r>
              <a:rPr lang="en-US" sz="2400" dirty="0" smtClean="0"/>
              <a:t> </a:t>
            </a:r>
            <a:r>
              <a:rPr lang="en-US" sz="2400" dirty="0" err="1" smtClean="0"/>
              <a:t>desde</a:t>
            </a:r>
            <a:r>
              <a:rPr lang="en-US" sz="2400" dirty="0" smtClean="0"/>
              <a:t> o </a:t>
            </a:r>
            <a:r>
              <a:rPr lang="en-US" sz="2400" dirty="0" err="1" smtClean="0"/>
              <a:t>hacia</a:t>
            </a:r>
            <a:r>
              <a:rPr lang="en-US" sz="2400" dirty="0" smtClean="0"/>
              <a:t> la </a:t>
            </a:r>
            <a:r>
              <a:rPr lang="en-US" sz="2400" dirty="0" err="1" smtClean="0"/>
              <a:t>entidad</a:t>
            </a:r>
            <a:r>
              <a:rPr lang="en-US" sz="2400" dirty="0" smtClean="0"/>
              <a:t>.</a:t>
            </a:r>
          </a:p>
          <a:p>
            <a:pPr algn="just"/>
            <a:endParaRPr lang="en-US" sz="2400" dirty="0" smtClean="0"/>
          </a:p>
          <a:p>
            <a:pPr algn="just"/>
            <a:r>
              <a:rPr lang="en-US" sz="2400" dirty="0" smtClean="0"/>
              <a:t>(b) No se </a:t>
            </a:r>
            <a:r>
              <a:rPr lang="en-US" sz="2400" dirty="0" err="1" smtClean="0"/>
              <a:t>debe</a:t>
            </a:r>
            <a:r>
              <a:rPr lang="en-US" sz="2400" dirty="0" smtClean="0"/>
              <a:t> </a:t>
            </a:r>
            <a:r>
              <a:rPr lang="en-US" sz="2400" dirty="0" err="1" smtClean="0"/>
              <a:t>definir</a:t>
            </a:r>
            <a:r>
              <a:rPr lang="en-US" sz="2400" dirty="0" smtClean="0"/>
              <a:t> un </a:t>
            </a:r>
            <a:r>
              <a:rPr lang="en-US" sz="2400" dirty="0" err="1" smtClean="0"/>
              <a:t>umbral</a:t>
            </a:r>
            <a:r>
              <a:rPr lang="en-US" sz="2400" dirty="0" smtClean="0"/>
              <a:t> de </a:t>
            </a:r>
            <a:r>
              <a:rPr lang="en-US" sz="2400" dirty="0" err="1" smtClean="0"/>
              <a:t>probabilidad</a:t>
            </a:r>
            <a:r>
              <a:rPr lang="en-US" sz="2400" dirty="0" smtClean="0"/>
              <a:t> </a:t>
            </a:r>
            <a:r>
              <a:rPr lang="en-US" sz="2400" dirty="0" err="1" smtClean="0"/>
              <a:t>para</a:t>
            </a:r>
            <a:r>
              <a:rPr lang="en-US" sz="2400" dirty="0" smtClean="0"/>
              <a:t> </a:t>
            </a:r>
            <a:r>
              <a:rPr lang="en-US" sz="2400" dirty="0" err="1" smtClean="0"/>
              <a:t>determinar</a:t>
            </a:r>
            <a:r>
              <a:rPr lang="en-US" sz="2400" dirty="0" smtClean="0"/>
              <a:t> </a:t>
            </a:r>
            <a:r>
              <a:rPr lang="en-US" sz="2400" dirty="0" err="1" smtClean="0"/>
              <a:t>si</a:t>
            </a:r>
            <a:r>
              <a:rPr lang="en-US" sz="2400" dirty="0" smtClean="0"/>
              <a:t> un A/P </a:t>
            </a:r>
            <a:r>
              <a:rPr lang="en-US" sz="2400" dirty="0" err="1" smtClean="0"/>
              <a:t>existe</a:t>
            </a:r>
            <a:r>
              <a:rPr lang="en-US" sz="2400" dirty="0" smtClean="0"/>
              <a:t> en los </a:t>
            </a:r>
            <a:r>
              <a:rPr lang="en-US" sz="2400" dirty="0" err="1" smtClean="0"/>
              <a:t>rarisimos</a:t>
            </a:r>
            <a:r>
              <a:rPr lang="en-US" sz="2400" dirty="0" smtClean="0"/>
              <a:t> </a:t>
            </a:r>
            <a:r>
              <a:rPr lang="en-US" sz="2400" dirty="0" err="1" smtClean="0"/>
              <a:t>casos</a:t>
            </a:r>
            <a:r>
              <a:rPr lang="en-US" sz="2400" dirty="0" smtClean="0"/>
              <a:t> </a:t>
            </a:r>
            <a:r>
              <a:rPr lang="en-US" sz="2400" dirty="0" err="1" smtClean="0"/>
              <a:t>donde</a:t>
            </a:r>
            <a:r>
              <a:rPr lang="en-US" sz="2400" dirty="0" smtClean="0"/>
              <a:t> </a:t>
            </a:r>
            <a:r>
              <a:rPr lang="en-US" sz="2400" dirty="0" err="1" smtClean="0"/>
              <a:t>exista</a:t>
            </a:r>
            <a:r>
              <a:rPr lang="en-US" sz="2400" dirty="0" smtClean="0"/>
              <a:t> </a:t>
            </a:r>
            <a:r>
              <a:rPr lang="en-US" sz="2400" dirty="0" err="1" smtClean="0"/>
              <a:t>incertidumbre</a:t>
            </a:r>
            <a:r>
              <a:rPr lang="en-US" sz="2400" dirty="0" smtClean="0"/>
              <a:t>.</a:t>
            </a:r>
          </a:p>
          <a:p>
            <a:pPr algn="just"/>
            <a:endParaRPr lang="en-US" sz="2400" dirty="0"/>
          </a:p>
          <a:p>
            <a:pPr algn="just"/>
            <a:r>
              <a:rPr lang="en-US" sz="2400" dirty="0" smtClean="0"/>
              <a:t>(c) La </a:t>
            </a:r>
            <a:r>
              <a:rPr lang="en-US" sz="2400" dirty="0" err="1" smtClean="0"/>
              <a:t>referencia</a:t>
            </a:r>
            <a:r>
              <a:rPr lang="en-US" sz="2400" dirty="0" smtClean="0"/>
              <a:t> a </a:t>
            </a:r>
            <a:r>
              <a:rPr lang="en-US" sz="2400" dirty="0" err="1" smtClean="0"/>
              <a:t>probabilidad</a:t>
            </a:r>
            <a:r>
              <a:rPr lang="en-US" sz="2400" dirty="0" smtClean="0"/>
              <a:t> </a:t>
            </a:r>
            <a:r>
              <a:rPr lang="en-US" sz="2400" dirty="0" err="1" smtClean="0"/>
              <a:t>debera</a:t>
            </a:r>
            <a:r>
              <a:rPr lang="en-US" sz="2400" dirty="0" smtClean="0"/>
              <a:t> </a:t>
            </a:r>
            <a:r>
              <a:rPr lang="en-US" sz="2400" dirty="0" err="1" smtClean="0"/>
              <a:t>ser</a:t>
            </a:r>
            <a:r>
              <a:rPr lang="en-US" sz="2400" dirty="0" smtClean="0"/>
              <a:t> </a:t>
            </a:r>
            <a:r>
              <a:rPr lang="en-US" sz="2400" dirty="0" err="1" smtClean="0"/>
              <a:t>eliminada</a:t>
            </a:r>
            <a:r>
              <a:rPr lang="en-US" sz="2400" dirty="0" smtClean="0"/>
              <a:t> de los </a:t>
            </a:r>
            <a:r>
              <a:rPr lang="en-US" sz="2400" dirty="0" err="1" smtClean="0"/>
              <a:t>criterios</a:t>
            </a:r>
            <a:r>
              <a:rPr lang="en-US" sz="2400" dirty="0" smtClean="0"/>
              <a:t> de </a:t>
            </a:r>
            <a:r>
              <a:rPr lang="en-US" sz="2400" dirty="0" err="1" smtClean="0"/>
              <a:t>reconocimiento</a:t>
            </a:r>
            <a:r>
              <a:rPr lang="en-US" sz="2400" dirty="0" smtClean="0"/>
              <a:t>.</a:t>
            </a:r>
          </a:p>
        </p:txBody>
      </p:sp>
    </p:spTree>
    <p:extLst>
      <p:ext uri="{BB962C8B-B14F-4D97-AF65-F5344CB8AC3E}">
        <p14:creationId xmlns:p14="http://schemas.microsoft.com/office/powerpoint/2010/main" val="42829280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400" dirty="0"/>
              <a:t>Elements of financial statements</a:t>
            </a:r>
            <a:endParaRPr lang="en-US" sz="2400" dirty="0">
              <a:solidFill>
                <a:srgbClr val="000000"/>
              </a:solidFill>
              <a:latin typeface="Calibri"/>
            </a:endParaRPr>
          </a:p>
        </p:txBody>
      </p:sp>
      <p:sp>
        <p:nvSpPr>
          <p:cNvPr id="3" name="2 Marcador de contenido"/>
          <p:cNvSpPr>
            <a:spLocks noGrp="1"/>
          </p:cNvSpPr>
          <p:nvPr>
            <p:ph idx="1"/>
          </p:nvPr>
        </p:nvSpPr>
        <p:spPr>
          <a:xfrm>
            <a:off x="251520" y="908720"/>
            <a:ext cx="8568952" cy="4525963"/>
          </a:xfrm>
        </p:spPr>
        <p:txBody>
          <a:bodyPr/>
          <a:lstStyle/>
          <a:p>
            <a:pPr marL="0" indent="0">
              <a:buNone/>
            </a:pPr>
            <a:endParaRPr lang="es-CO" sz="1800" dirty="0"/>
          </a:p>
        </p:txBody>
      </p:sp>
      <p:graphicFrame>
        <p:nvGraphicFramePr>
          <p:cNvPr id="5" name="4 Diagrama"/>
          <p:cNvGraphicFramePr/>
          <p:nvPr>
            <p:extLst>
              <p:ext uri="{D42A27DB-BD31-4B8C-83A1-F6EECF244321}">
                <p14:modId xmlns:p14="http://schemas.microsoft.com/office/powerpoint/2010/main" val="262152155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69738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5 Marcador de pie de página"/>
          <p:cNvSpPr>
            <a:spLocks noGrp="1"/>
          </p:cNvSpPr>
          <p:nvPr>
            <p:ph type="ftr" sz="quarter" idx="4294967295"/>
          </p:nvPr>
        </p:nvSpPr>
        <p:spPr bwMode="auto">
          <a:xfrm>
            <a:off x="2268538" y="6237288"/>
            <a:ext cx="4616450" cy="457200"/>
          </a:xfrm>
          <a:prstGeom prst="rect">
            <a:avLst/>
          </a:prstGeom>
          <a:noFill/>
          <a:ln>
            <a:miter lim="800000"/>
            <a:headEnd/>
            <a:tailEnd/>
          </a:ln>
        </p:spPr>
        <p:txBody>
          <a:bodyPr/>
          <a:lstStyle/>
          <a:p>
            <a:endParaRPr lang="es-ES"/>
          </a:p>
          <a:p>
            <a:endParaRPr lang="es-ES"/>
          </a:p>
        </p:txBody>
      </p:sp>
      <p:sp>
        <p:nvSpPr>
          <p:cNvPr id="20483" name="Rectangle 2"/>
          <p:cNvSpPr>
            <a:spLocks noGrp="1" noChangeArrowheads="1"/>
          </p:cNvSpPr>
          <p:nvPr>
            <p:ph type="title"/>
          </p:nvPr>
        </p:nvSpPr>
        <p:spPr bwMode="auto">
          <a:xfrm>
            <a:off x="457200" y="274638"/>
            <a:ext cx="8229600" cy="706090"/>
          </a:xfrm>
          <a:noFill/>
          <a:ln>
            <a:miter lim="800000"/>
            <a:headEnd/>
            <a:tailEnd/>
          </a:ln>
        </p:spPr>
        <p:txBody>
          <a:bodyPr vert="horz" wrap="square" lIns="91440" tIns="45720" rIns="91440" bIns="45720" numCol="1" anchor="t" anchorCtr="0" compatLnSpc="1">
            <a:prstTxWarp prst="textNoShape">
              <a:avLst/>
            </a:prstTxWarp>
          </a:bodyPr>
          <a:lstStyle/>
          <a:p>
            <a:pPr algn="r"/>
            <a:r>
              <a:rPr lang="en-US" sz="3200" b="1" dirty="0"/>
              <a:t>¿</a:t>
            </a:r>
            <a:r>
              <a:rPr lang="en-US" sz="3200" b="1" dirty="0" err="1"/>
              <a:t>Qué</a:t>
            </a:r>
            <a:r>
              <a:rPr lang="en-US" sz="3200" b="1" dirty="0"/>
              <a:t> </a:t>
            </a:r>
            <a:r>
              <a:rPr lang="en-US" sz="3200" b="1" dirty="0" err="1"/>
              <a:t>es</a:t>
            </a:r>
            <a:r>
              <a:rPr lang="en-US" sz="3200" b="1" dirty="0"/>
              <a:t> un </a:t>
            </a:r>
            <a:r>
              <a:rPr lang="en-US" sz="3200" b="1" dirty="0" err="1" smtClean="0"/>
              <a:t>Ingreso</a:t>
            </a:r>
            <a:r>
              <a:rPr lang="en-US" sz="3200" b="1" dirty="0" smtClean="0"/>
              <a:t>/</a:t>
            </a:r>
            <a:r>
              <a:rPr lang="en-US" sz="3200" b="1" dirty="0" err="1" smtClean="0"/>
              <a:t>Gasto</a:t>
            </a:r>
            <a:r>
              <a:rPr lang="en-US" sz="3200" b="1" dirty="0" smtClean="0"/>
              <a:t>?</a:t>
            </a:r>
            <a:endParaRPr lang="es-ES" sz="3200" dirty="0" smtClean="0"/>
          </a:p>
        </p:txBody>
      </p:sp>
      <p:sp>
        <p:nvSpPr>
          <p:cNvPr id="385028" name="Rectangle 4"/>
          <p:cNvSpPr>
            <a:spLocks noChangeArrowheads="1"/>
          </p:cNvSpPr>
          <p:nvPr/>
        </p:nvSpPr>
        <p:spPr bwMode="auto">
          <a:xfrm>
            <a:off x="3492500" y="4653434"/>
            <a:ext cx="5327650" cy="1439862"/>
          </a:xfrm>
          <a:prstGeom prst="rect">
            <a:avLst/>
          </a:prstGeom>
          <a:noFill/>
          <a:ln w="9525">
            <a:noFill/>
            <a:miter lim="800000"/>
            <a:headEnd/>
            <a:tailEnd/>
          </a:ln>
        </p:spPr>
        <p:txBody>
          <a:bodyPr/>
          <a:lstStyle/>
          <a:p>
            <a:pPr marL="342900" indent="-342900" algn="just">
              <a:lnSpc>
                <a:spcPct val="80000"/>
              </a:lnSpc>
              <a:spcBef>
                <a:spcPct val="20000"/>
              </a:spcBef>
              <a:buClr>
                <a:schemeClr val="hlink"/>
              </a:buClr>
              <a:buSzPct val="75000"/>
              <a:buFont typeface="Wingdings" pitchFamily="2" charset="2"/>
              <a:buNone/>
            </a:pPr>
            <a:r>
              <a:rPr lang="es-ES_tradnl" sz="1700" b="1">
                <a:solidFill>
                  <a:srgbClr val="FFFF99"/>
                </a:solidFill>
              </a:rPr>
              <a:t>	</a:t>
            </a:r>
            <a:r>
              <a:rPr lang="es-ES_tradnl" sz="1700" b="1">
                <a:solidFill>
                  <a:schemeClr val="tx2"/>
                </a:solidFill>
              </a:rPr>
              <a:t>Decrementos en los beneficios económicos, producidos a lo largo del ejercicio, en forma de salidas o disminuciones del valor de los activos, o bien de nacimiento o aumento de los pasivos, que dan como resultado decrementos en el patrimonio neto, y no están relacionados con las distribuciones realizadas a los propietarios de este patrimonio.</a:t>
            </a:r>
          </a:p>
        </p:txBody>
      </p:sp>
      <p:sp>
        <p:nvSpPr>
          <p:cNvPr id="385029" name="Rectangle 5"/>
          <p:cNvSpPr>
            <a:spLocks noChangeArrowheads="1"/>
          </p:cNvSpPr>
          <p:nvPr/>
        </p:nvSpPr>
        <p:spPr bwMode="auto">
          <a:xfrm>
            <a:off x="3492500" y="2132484"/>
            <a:ext cx="5327650" cy="1439862"/>
          </a:xfrm>
          <a:prstGeom prst="rect">
            <a:avLst/>
          </a:prstGeom>
          <a:noFill/>
          <a:ln w="9525">
            <a:noFill/>
            <a:miter lim="800000"/>
            <a:headEnd/>
            <a:tailEnd/>
          </a:ln>
        </p:spPr>
        <p:txBody>
          <a:bodyPr/>
          <a:lstStyle/>
          <a:p>
            <a:pPr marL="342900" indent="-342900" algn="just">
              <a:lnSpc>
                <a:spcPct val="80000"/>
              </a:lnSpc>
              <a:spcBef>
                <a:spcPct val="20000"/>
              </a:spcBef>
              <a:buClr>
                <a:schemeClr val="hlink"/>
              </a:buClr>
              <a:buSzPct val="75000"/>
              <a:buFont typeface="Wingdings" pitchFamily="2" charset="2"/>
              <a:buNone/>
            </a:pPr>
            <a:r>
              <a:rPr lang="es-ES_tradnl" sz="1700" b="1" dirty="0">
                <a:solidFill>
                  <a:srgbClr val="FFFF99"/>
                </a:solidFill>
              </a:rPr>
              <a:t>	</a:t>
            </a:r>
            <a:r>
              <a:rPr lang="es-ES_tradnl" sz="1700" b="1" dirty="0">
                <a:solidFill>
                  <a:schemeClr val="tx2"/>
                </a:solidFill>
              </a:rPr>
              <a:t>Incrementos en los beneficios económicos, producidos a lo largo del ejercicio, en forma de entradas o incrementos de valor de los activos, o bien como decrementos de las obligaciones, que dan como resultado aumentos del patrimonio neto, y no están relacionados con las aportaciones de los propietarios a este patrimonio.</a:t>
            </a:r>
            <a:endParaRPr lang="es-ES" sz="1700" b="1" dirty="0">
              <a:solidFill>
                <a:schemeClr val="tx2"/>
              </a:solidFill>
            </a:endParaRPr>
          </a:p>
        </p:txBody>
      </p:sp>
      <p:sp>
        <p:nvSpPr>
          <p:cNvPr id="385031" name="AutoShape 7"/>
          <p:cNvSpPr>
            <a:spLocks noChangeArrowheads="1"/>
          </p:cNvSpPr>
          <p:nvPr/>
        </p:nvSpPr>
        <p:spPr bwMode="auto">
          <a:xfrm>
            <a:off x="827088" y="2564284"/>
            <a:ext cx="2160587" cy="576262"/>
          </a:xfrm>
          <a:prstGeom prst="roundRect">
            <a:avLst>
              <a:gd name="adj" fmla="val 50000"/>
            </a:avLst>
          </a:prstGeom>
          <a:solidFill>
            <a:schemeClr val="accent1"/>
          </a:solidFill>
          <a:ln w="9525">
            <a:solidFill>
              <a:schemeClr val="tx1"/>
            </a:solidFill>
            <a:round/>
            <a:headEnd/>
            <a:tailEnd/>
          </a:ln>
        </p:spPr>
        <p:txBody>
          <a:bodyPr wrap="none" anchor="ctr"/>
          <a:lstStyle/>
          <a:p>
            <a:pPr algn="ctr"/>
            <a:r>
              <a:rPr lang="es-ES" sz="2200" b="1"/>
              <a:t>INGRESOS</a:t>
            </a:r>
          </a:p>
        </p:txBody>
      </p:sp>
      <p:sp>
        <p:nvSpPr>
          <p:cNvPr id="385032" name="AutoShape 8"/>
          <p:cNvSpPr>
            <a:spLocks noChangeArrowheads="1"/>
          </p:cNvSpPr>
          <p:nvPr/>
        </p:nvSpPr>
        <p:spPr bwMode="auto">
          <a:xfrm>
            <a:off x="827088" y="5010621"/>
            <a:ext cx="2160587" cy="649288"/>
          </a:xfrm>
          <a:prstGeom prst="roundRect">
            <a:avLst>
              <a:gd name="adj" fmla="val 50000"/>
            </a:avLst>
          </a:prstGeom>
          <a:solidFill>
            <a:schemeClr val="accent1"/>
          </a:solidFill>
          <a:ln w="9525">
            <a:solidFill>
              <a:schemeClr val="tx1"/>
            </a:solidFill>
            <a:round/>
            <a:headEnd/>
            <a:tailEnd/>
          </a:ln>
        </p:spPr>
        <p:txBody>
          <a:bodyPr wrap="none" anchor="ctr"/>
          <a:lstStyle/>
          <a:p>
            <a:pPr algn="ctr"/>
            <a:r>
              <a:rPr lang="es-ES" sz="2200" b="1"/>
              <a:t>GASTOS</a:t>
            </a:r>
          </a:p>
        </p:txBody>
      </p:sp>
      <p:sp>
        <p:nvSpPr>
          <p:cNvPr id="385033" name="AutoShape 9"/>
          <p:cNvSpPr>
            <a:spLocks noChangeArrowheads="1"/>
          </p:cNvSpPr>
          <p:nvPr/>
        </p:nvSpPr>
        <p:spPr bwMode="auto">
          <a:xfrm>
            <a:off x="3130550" y="2708746"/>
            <a:ext cx="504825" cy="287338"/>
          </a:xfrm>
          <a:prstGeom prst="rightArrow">
            <a:avLst>
              <a:gd name="adj1" fmla="val 50000"/>
              <a:gd name="adj2" fmla="val 43923"/>
            </a:avLst>
          </a:prstGeom>
          <a:solidFill>
            <a:schemeClr val="tx1"/>
          </a:solidFill>
          <a:ln w="9525">
            <a:solidFill>
              <a:schemeClr val="tx1"/>
            </a:solidFill>
            <a:miter lim="800000"/>
            <a:headEnd/>
            <a:tailEnd/>
          </a:ln>
        </p:spPr>
        <p:txBody>
          <a:bodyPr wrap="none" anchor="ctr"/>
          <a:lstStyle/>
          <a:p>
            <a:endParaRPr lang="es-CO"/>
          </a:p>
        </p:txBody>
      </p:sp>
      <p:sp>
        <p:nvSpPr>
          <p:cNvPr id="385034" name="AutoShape 10"/>
          <p:cNvSpPr>
            <a:spLocks noChangeArrowheads="1"/>
          </p:cNvSpPr>
          <p:nvPr/>
        </p:nvSpPr>
        <p:spPr bwMode="auto">
          <a:xfrm>
            <a:off x="3132138" y="5228109"/>
            <a:ext cx="504825" cy="287337"/>
          </a:xfrm>
          <a:prstGeom prst="rightArrow">
            <a:avLst>
              <a:gd name="adj1" fmla="val 50000"/>
              <a:gd name="adj2" fmla="val 43923"/>
            </a:avLst>
          </a:prstGeom>
          <a:solidFill>
            <a:schemeClr val="tx1"/>
          </a:solidFill>
          <a:ln w="9525">
            <a:solidFill>
              <a:schemeClr val="tx1"/>
            </a:solidFill>
            <a:miter lim="800000"/>
            <a:headEnd/>
            <a:tailEnd/>
          </a:ln>
        </p:spPr>
        <p:txBody>
          <a:bodyPr wrap="none" anchor="ctr"/>
          <a:lstStyle/>
          <a:p>
            <a:endParaRPr lang="es-CO"/>
          </a:p>
        </p:txBody>
      </p:sp>
      <p:sp>
        <p:nvSpPr>
          <p:cNvPr id="2" name="1 CuadroTexto"/>
          <p:cNvSpPr txBox="1"/>
          <p:nvPr/>
        </p:nvSpPr>
        <p:spPr>
          <a:xfrm>
            <a:off x="2170663" y="1268760"/>
            <a:ext cx="4057521" cy="584775"/>
          </a:xfrm>
          <a:prstGeom prst="rect">
            <a:avLst/>
          </a:prstGeom>
          <a:noFill/>
        </p:spPr>
        <p:txBody>
          <a:bodyPr wrap="none" rtlCol="0">
            <a:spAutoFit/>
          </a:bodyPr>
          <a:lstStyle/>
          <a:p>
            <a:r>
              <a:rPr lang="en-US" dirty="0" err="1" smtClean="0"/>
              <a:t>Definiciones</a:t>
            </a:r>
            <a:r>
              <a:rPr lang="en-US" dirty="0" smtClean="0"/>
              <a:t> </a:t>
            </a:r>
            <a:r>
              <a:rPr lang="en-US" dirty="0" err="1" smtClean="0"/>
              <a:t>actuales</a:t>
            </a:r>
            <a:endParaRPr lang="en-US" dirty="0"/>
          </a:p>
        </p:txBody>
      </p:sp>
    </p:spTree>
    <p:extLst>
      <p:ext uri="{BB962C8B-B14F-4D97-AF65-F5344CB8AC3E}">
        <p14:creationId xmlns:p14="http://schemas.microsoft.com/office/powerpoint/2010/main" val="35909480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5031"/>
                                        </p:tgtEl>
                                        <p:attrNameLst>
                                          <p:attrName>style.visibility</p:attrName>
                                        </p:attrNameLst>
                                      </p:cBhvr>
                                      <p:to>
                                        <p:strVal val="visible"/>
                                      </p:to>
                                    </p:set>
                                    <p:animEffect transition="in" filter="checkerboard(across)">
                                      <p:cBhvr>
                                        <p:cTn id="7" dur="500"/>
                                        <p:tgtEl>
                                          <p:spTgt spid="385031"/>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85033"/>
                                        </p:tgtEl>
                                        <p:attrNameLst>
                                          <p:attrName>style.visibility</p:attrName>
                                        </p:attrNameLst>
                                      </p:cBhvr>
                                      <p:to>
                                        <p:strVal val="visible"/>
                                      </p:to>
                                    </p:set>
                                    <p:animEffect transition="in" filter="checkerboard(across)">
                                      <p:cBhvr>
                                        <p:cTn id="10" dur="500"/>
                                        <p:tgtEl>
                                          <p:spTgt spid="385033"/>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85029"/>
                                        </p:tgtEl>
                                        <p:attrNameLst>
                                          <p:attrName>style.visibility</p:attrName>
                                        </p:attrNameLst>
                                      </p:cBhvr>
                                      <p:to>
                                        <p:strVal val="visible"/>
                                      </p:to>
                                    </p:set>
                                    <p:animEffect transition="in" filter="checkerboard(across)">
                                      <p:cBhvr>
                                        <p:cTn id="13" dur="500"/>
                                        <p:tgtEl>
                                          <p:spTgt spid="385029"/>
                                        </p:tgtEl>
                                      </p:cBhvr>
                                    </p:animEffect>
                                  </p:childTnLst>
                                </p:cTn>
                              </p:par>
                            </p:childTnLst>
                          </p:cTn>
                        </p:par>
                        <p:par>
                          <p:cTn id="14" fill="hold">
                            <p:stCondLst>
                              <p:cond delay="500"/>
                            </p:stCondLst>
                            <p:childTnLst>
                              <p:par>
                                <p:cTn id="15" presetID="5" presetClass="entr" presetSubtype="10" fill="hold" grpId="0" nodeType="afterEffect">
                                  <p:stCondLst>
                                    <p:cond delay="0"/>
                                  </p:stCondLst>
                                  <p:childTnLst>
                                    <p:set>
                                      <p:cBhvr>
                                        <p:cTn id="16" dur="1" fill="hold">
                                          <p:stCondLst>
                                            <p:cond delay="0"/>
                                          </p:stCondLst>
                                        </p:cTn>
                                        <p:tgtEl>
                                          <p:spTgt spid="385032"/>
                                        </p:tgtEl>
                                        <p:attrNameLst>
                                          <p:attrName>style.visibility</p:attrName>
                                        </p:attrNameLst>
                                      </p:cBhvr>
                                      <p:to>
                                        <p:strVal val="visible"/>
                                      </p:to>
                                    </p:set>
                                    <p:animEffect transition="in" filter="checkerboard(across)">
                                      <p:cBhvr>
                                        <p:cTn id="17" dur="500"/>
                                        <p:tgtEl>
                                          <p:spTgt spid="385032"/>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385034"/>
                                        </p:tgtEl>
                                        <p:attrNameLst>
                                          <p:attrName>style.visibility</p:attrName>
                                        </p:attrNameLst>
                                      </p:cBhvr>
                                      <p:to>
                                        <p:strVal val="visible"/>
                                      </p:to>
                                    </p:set>
                                    <p:animEffect transition="in" filter="checkerboard(across)">
                                      <p:cBhvr>
                                        <p:cTn id="20" dur="500"/>
                                        <p:tgtEl>
                                          <p:spTgt spid="385034"/>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385028"/>
                                        </p:tgtEl>
                                        <p:attrNameLst>
                                          <p:attrName>style.visibility</p:attrName>
                                        </p:attrNameLst>
                                      </p:cBhvr>
                                      <p:to>
                                        <p:strVal val="visible"/>
                                      </p:to>
                                    </p:set>
                                    <p:animEffect transition="in" filter="checkerboard(across)">
                                      <p:cBhvr>
                                        <p:cTn id="23" dur="500"/>
                                        <p:tgtEl>
                                          <p:spTgt spid="385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028" grpId="0"/>
      <p:bldP spid="385029" grpId="0"/>
      <p:bldP spid="385031" grpId="0" animBg="1"/>
      <p:bldP spid="385032" grpId="0" animBg="1"/>
      <p:bldP spid="385033" grpId="0" animBg="1"/>
      <p:bldP spid="38503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457200" y="274638"/>
            <a:ext cx="8229600" cy="706090"/>
          </a:xfrm>
          <a:noFill/>
          <a:ln>
            <a:miter lim="800000"/>
            <a:headEnd/>
            <a:tailEnd/>
          </a:ln>
        </p:spPr>
        <p:txBody>
          <a:bodyPr vert="horz" wrap="square" lIns="91440" tIns="45720" rIns="91440" bIns="45720" numCol="1" anchor="t" anchorCtr="0" compatLnSpc="1">
            <a:prstTxWarp prst="textNoShape">
              <a:avLst/>
            </a:prstTxWarp>
          </a:bodyPr>
          <a:lstStyle/>
          <a:p>
            <a:pPr algn="r"/>
            <a:r>
              <a:rPr lang="en-US" sz="3200" b="1" dirty="0"/>
              <a:t>¿</a:t>
            </a:r>
            <a:r>
              <a:rPr lang="en-US" sz="3200" b="1" dirty="0" err="1"/>
              <a:t>Qué</a:t>
            </a:r>
            <a:r>
              <a:rPr lang="en-US" sz="3200" b="1" dirty="0"/>
              <a:t> </a:t>
            </a:r>
            <a:r>
              <a:rPr lang="en-US" sz="3200" b="1" dirty="0" err="1"/>
              <a:t>es</a:t>
            </a:r>
            <a:r>
              <a:rPr lang="en-US" sz="3200" b="1" dirty="0"/>
              <a:t> un </a:t>
            </a:r>
            <a:r>
              <a:rPr lang="en-US" sz="3200" b="1" dirty="0" err="1" smtClean="0"/>
              <a:t>Ingreso</a:t>
            </a:r>
            <a:r>
              <a:rPr lang="en-US" sz="3200" b="1" dirty="0" smtClean="0"/>
              <a:t>/</a:t>
            </a:r>
            <a:r>
              <a:rPr lang="en-US" sz="3200" b="1" dirty="0" err="1" smtClean="0"/>
              <a:t>Gasto</a:t>
            </a:r>
            <a:r>
              <a:rPr lang="en-US" sz="3200" b="1" dirty="0" smtClean="0"/>
              <a:t>?</a:t>
            </a:r>
            <a:endParaRPr lang="es-ES" sz="3200" dirty="0" smtClean="0"/>
          </a:p>
        </p:txBody>
      </p:sp>
      <p:sp>
        <p:nvSpPr>
          <p:cNvPr id="2" name="1 CuadroTexto"/>
          <p:cNvSpPr txBox="1"/>
          <p:nvPr/>
        </p:nvSpPr>
        <p:spPr>
          <a:xfrm>
            <a:off x="2170663" y="1052736"/>
            <a:ext cx="3985662" cy="584775"/>
          </a:xfrm>
          <a:prstGeom prst="rect">
            <a:avLst/>
          </a:prstGeom>
          <a:noFill/>
        </p:spPr>
        <p:txBody>
          <a:bodyPr wrap="square" rtlCol="0">
            <a:spAutoFit/>
          </a:bodyPr>
          <a:lstStyle/>
          <a:p>
            <a:pPr algn="ctr"/>
            <a:r>
              <a:rPr lang="en-US" dirty="0" err="1" smtClean="0"/>
              <a:t>Temas</a:t>
            </a:r>
            <a:r>
              <a:rPr lang="en-US" dirty="0" smtClean="0"/>
              <a:t> </a:t>
            </a:r>
            <a:r>
              <a:rPr lang="en-US" dirty="0" err="1" smtClean="0"/>
              <a:t>tratados</a:t>
            </a:r>
            <a:endParaRPr lang="en-US" dirty="0"/>
          </a:p>
        </p:txBody>
      </p:sp>
      <p:sp>
        <p:nvSpPr>
          <p:cNvPr id="3" name="2 Rectángulo"/>
          <p:cNvSpPr/>
          <p:nvPr/>
        </p:nvSpPr>
        <p:spPr>
          <a:xfrm>
            <a:off x="395536" y="1740872"/>
            <a:ext cx="8352928" cy="4893647"/>
          </a:xfrm>
          <a:prstGeom prst="rect">
            <a:avLst/>
          </a:prstGeom>
        </p:spPr>
        <p:txBody>
          <a:bodyPr wrap="square">
            <a:spAutoFit/>
          </a:bodyPr>
          <a:lstStyle/>
          <a:p>
            <a:pPr algn="just"/>
            <a:r>
              <a:rPr lang="en-US" sz="2400" dirty="0" smtClean="0"/>
              <a:t>42. </a:t>
            </a:r>
            <a:r>
              <a:rPr lang="en-US" sz="2400" dirty="0" err="1" smtClean="0"/>
              <a:t>Cuando</a:t>
            </a:r>
            <a:r>
              <a:rPr lang="en-US" sz="2400" dirty="0" smtClean="0"/>
              <a:t> se </a:t>
            </a:r>
            <a:r>
              <a:rPr lang="en-US" sz="2400" dirty="0" err="1" smtClean="0"/>
              <a:t>emiten</a:t>
            </a:r>
            <a:r>
              <a:rPr lang="en-US" sz="2400" dirty="0" smtClean="0"/>
              <a:t> </a:t>
            </a:r>
            <a:r>
              <a:rPr lang="en-US" sz="2400" dirty="0" err="1" smtClean="0"/>
              <a:t>instrumentos</a:t>
            </a:r>
            <a:r>
              <a:rPr lang="en-US" sz="2400" dirty="0" smtClean="0"/>
              <a:t> de </a:t>
            </a:r>
            <a:r>
              <a:rPr lang="en-US" sz="2400" dirty="0" err="1" smtClean="0"/>
              <a:t>patrimonio</a:t>
            </a:r>
            <a:r>
              <a:rPr lang="en-US" sz="2400" dirty="0" smtClean="0"/>
              <a:t> a </a:t>
            </a:r>
            <a:r>
              <a:rPr lang="en-US" sz="2400" dirty="0" err="1" smtClean="0"/>
              <a:t>cambio</a:t>
            </a:r>
            <a:r>
              <a:rPr lang="en-US" sz="2400" dirty="0" smtClean="0"/>
              <a:t> de un </a:t>
            </a:r>
            <a:r>
              <a:rPr lang="en-US" sz="2400" dirty="0" err="1" smtClean="0"/>
              <a:t>servicio</a:t>
            </a:r>
            <a:r>
              <a:rPr lang="en-US" sz="2400" dirty="0" smtClean="0"/>
              <a:t>. ¿Como </a:t>
            </a:r>
            <a:r>
              <a:rPr lang="en-US" sz="2400" dirty="0" err="1" smtClean="0"/>
              <a:t>tratar</a:t>
            </a:r>
            <a:r>
              <a:rPr lang="en-US" sz="2400" dirty="0" smtClean="0"/>
              <a:t> los </a:t>
            </a:r>
            <a:r>
              <a:rPr lang="en-US" sz="2400" dirty="0" err="1" smtClean="0"/>
              <a:t>pagos</a:t>
            </a:r>
            <a:r>
              <a:rPr lang="en-US" sz="2400" dirty="0" smtClean="0"/>
              <a:t> </a:t>
            </a:r>
            <a:r>
              <a:rPr lang="en-US" sz="2400" dirty="0" err="1" smtClean="0"/>
              <a:t>basados</a:t>
            </a:r>
            <a:r>
              <a:rPr lang="en-US" sz="2400" dirty="0" smtClean="0"/>
              <a:t> en </a:t>
            </a:r>
            <a:r>
              <a:rPr lang="en-US" sz="2400" dirty="0" err="1" smtClean="0"/>
              <a:t>acciones</a:t>
            </a:r>
            <a:r>
              <a:rPr lang="en-US" sz="2400" dirty="0" smtClean="0"/>
              <a:t> NIIF2?</a:t>
            </a:r>
          </a:p>
          <a:p>
            <a:pPr algn="just"/>
            <a:endParaRPr lang="en-US" sz="2400" dirty="0" smtClean="0"/>
          </a:p>
          <a:p>
            <a:pPr algn="just"/>
            <a:r>
              <a:rPr lang="en-US" sz="2400" dirty="0" smtClean="0"/>
              <a:t>44. </a:t>
            </a:r>
            <a:r>
              <a:rPr lang="en-US" sz="2400" b="1" dirty="0" err="1" smtClean="0"/>
              <a:t>Diferenciar</a:t>
            </a:r>
            <a:r>
              <a:rPr lang="en-US" sz="2400" b="1" dirty="0" smtClean="0"/>
              <a:t> </a:t>
            </a:r>
            <a:r>
              <a:rPr lang="en-US" sz="2400" b="1" dirty="0" err="1" smtClean="0"/>
              <a:t>claramente</a:t>
            </a:r>
            <a:r>
              <a:rPr lang="en-US" sz="2400" b="1" dirty="0" smtClean="0"/>
              <a:t> </a:t>
            </a:r>
            <a:r>
              <a:rPr lang="en-US" sz="2400" b="1" dirty="0" err="1" smtClean="0"/>
              <a:t>ingresos</a:t>
            </a:r>
            <a:r>
              <a:rPr lang="en-US" sz="2400" b="1" dirty="0" smtClean="0"/>
              <a:t> de </a:t>
            </a:r>
            <a:r>
              <a:rPr lang="en-US" sz="2400" b="1" dirty="0" err="1" smtClean="0"/>
              <a:t>ganancias</a:t>
            </a:r>
            <a:r>
              <a:rPr lang="en-US" sz="2400" b="1" dirty="0" smtClean="0"/>
              <a:t> y </a:t>
            </a:r>
            <a:r>
              <a:rPr lang="en-US" sz="2400" b="1" dirty="0" err="1" smtClean="0"/>
              <a:t>gastos</a:t>
            </a:r>
            <a:r>
              <a:rPr lang="en-US" sz="2400" b="1" dirty="0" smtClean="0"/>
              <a:t> de </a:t>
            </a:r>
            <a:r>
              <a:rPr lang="en-US" sz="2400" b="1" dirty="0" err="1" smtClean="0"/>
              <a:t>perdidas</a:t>
            </a:r>
            <a:r>
              <a:rPr lang="en-US" sz="2400" b="1" dirty="0" smtClean="0"/>
              <a:t>.</a:t>
            </a:r>
            <a:r>
              <a:rPr lang="en-US" sz="2400" dirty="0" smtClean="0"/>
              <a:t> </a:t>
            </a:r>
          </a:p>
          <a:p>
            <a:pPr marL="342900" indent="-342900" algn="just">
              <a:buFontTx/>
              <a:buChar char="-"/>
            </a:pPr>
            <a:r>
              <a:rPr lang="en-US" sz="2400" dirty="0" err="1" smtClean="0"/>
              <a:t>Definir</a:t>
            </a:r>
            <a:r>
              <a:rPr lang="en-US" sz="2400" dirty="0" smtClean="0"/>
              <a:t> </a:t>
            </a:r>
            <a:r>
              <a:rPr lang="en-US" sz="2400" dirty="0" err="1" smtClean="0"/>
              <a:t>actividades</a:t>
            </a:r>
            <a:r>
              <a:rPr lang="en-US" sz="2400" dirty="0" smtClean="0"/>
              <a:t> </a:t>
            </a:r>
            <a:r>
              <a:rPr lang="en-US" sz="2400" dirty="0" err="1" smtClean="0"/>
              <a:t>ordinarias</a:t>
            </a:r>
            <a:r>
              <a:rPr lang="en-US" sz="2400" dirty="0" smtClean="0"/>
              <a:t>.</a:t>
            </a:r>
          </a:p>
          <a:p>
            <a:pPr marL="342900" indent="-342900" algn="just">
              <a:buFontTx/>
              <a:buChar char="-"/>
            </a:pPr>
            <a:r>
              <a:rPr lang="en-US" sz="2400" dirty="0" err="1" smtClean="0"/>
              <a:t>Esta</a:t>
            </a:r>
            <a:r>
              <a:rPr lang="en-US" sz="2400" dirty="0" smtClean="0"/>
              <a:t> </a:t>
            </a:r>
            <a:r>
              <a:rPr lang="en-US" sz="2400" dirty="0" err="1" smtClean="0"/>
              <a:t>discusión</a:t>
            </a:r>
            <a:r>
              <a:rPr lang="en-US" sz="2400" dirty="0" smtClean="0"/>
              <a:t> no </a:t>
            </a:r>
            <a:r>
              <a:rPr lang="en-US" sz="2400" dirty="0" err="1" smtClean="0"/>
              <a:t>resolverá</a:t>
            </a:r>
            <a:r>
              <a:rPr lang="en-US" sz="2400" dirty="0" smtClean="0"/>
              <a:t> nada </a:t>
            </a:r>
            <a:r>
              <a:rPr lang="en-US" sz="2400" dirty="0" err="1" smtClean="0"/>
              <a:t>importante</a:t>
            </a:r>
            <a:r>
              <a:rPr lang="en-US" sz="2400" dirty="0" smtClean="0"/>
              <a:t>.</a:t>
            </a:r>
            <a:endParaRPr lang="en-US" sz="2400" dirty="0"/>
          </a:p>
          <a:p>
            <a:pPr algn="just"/>
            <a:endParaRPr lang="en-US" sz="2400" dirty="0" smtClean="0"/>
          </a:p>
          <a:p>
            <a:pPr algn="just"/>
            <a:r>
              <a:rPr lang="en-US" sz="2400" dirty="0" err="1" smtClean="0"/>
              <a:t>Diferenciar</a:t>
            </a:r>
            <a:r>
              <a:rPr lang="en-US" sz="2400" dirty="0" smtClean="0"/>
              <a:t> los I/G </a:t>
            </a:r>
            <a:r>
              <a:rPr lang="en-US" sz="2400" dirty="0" err="1" smtClean="0"/>
              <a:t>reportados</a:t>
            </a:r>
            <a:r>
              <a:rPr lang="en-US" sz="2400" dirty="0" smtClean="0"/>
              <a:t> en el </a:t>
            </a:r>
            <a:r>
              <a:rPr lang="en-US" sz="2400" dirty="0" err="1" smtClean="0"/>
              <a:t>resultado</a:t>
            </a:r>
            <a:r>
              <a:rPr lang="en-US" sz="2400" dirty="0" smtClean="0"/>
              <a:t> de los I/G en el ORI.</a:t>
            </a:r>
          </a:p>
          <a:p>
            <a:pPr algn="just"/>
            <a:r>
              <a:rPr lang="en-US" sz="2400" dirty="0" smtClean="0"/>
              <a:t>- ED 10H(a) </a:t>
            </a:r>
            <a:r>
              <a:rPr lang="en-US" sz="2400" dirty="0" err="1" smtClean="0"/>
              <a:t>guía</a:t>
            </a:r>
            <a:r>
              <a:rPr lang="en-US" sz="2400" dirty="0" smtClean="0"/>
              <a:t> </a:t>
            </a:r>
            <a:r>
              <a:rPr lang="en-US" sz="2400" dirty="0" err="1" smtClean="0"/>
              <a:t>para</a:t>
            </a:r>
            <a:r>
              <a:rPr lang="en-US" sz="2400" dirty="0" smtClean="0"/>
              <a:t> </a:t>
            </a:r>
            <a:r>
              <a:rPr lang="en-US" sz="2400" dirty="0" err="1" smtClean="0"/>
              <a:t>distinguir</a:t>
            </a:r>
            <a:r>
              <a:rPr lang="en-US" sz="2400" dirty="0" smtClean="0"/>
              <a:t> el </a:t>
            </a:r>
            <a:r>
              <a:rPr lang="en-US" sz="2400" dirty="0" err="1" smtClean="0"/>
              <a:t>resultado</a:t>
            </a:r>
            <a:r>
              <a:rPr lang="en-US" sz="2400" dirty="0" smtClean="0"/>
              <a:t> del ORI.</a:t>
            </a:r>
          </a:p>
          <a:p>
            <a:pPr algn="just"/>
            <a:endParaRPr lang="en-US" sz="2400" dirty="0" smtClean="0"/>
          </a:p>
        </p:txBody>
      </p:sp>
    </p:spTree>
    <p:extLst>
      <p:ext uri="{BB962C8B-B14F-4D97-AF65-F5344CB8AC3E}">
        <p14:creationId xmlns:p14="http://schemas.microsoft.com/office/powerpoint/2010/main" val="396858128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a:r>
              <a:rPr lang="es-CO" sz="2800" b="1" dirty="0"/>
              <a:t>La necesidad de revisar el marco</a:t>
            </a:r>
            <a:endParaRPr lang="es-CO" sz="2800" b="1" dirty="0" smtClean="0"/>
          </a:p>
        </p:txBody>
      </p:sp>
      <p:graphicFrame>
        <p:nvGraphicFramePr>
          <p:cNvPr id="3" name="2 Diagrama"/>
          <p:cNvGraphicFramePr/>
          <p:nvPr/>
        </p:nvGraphicFramePr>
        <p:xfrm>
          <a:off x="857224" y="1285860"/>
          <a:ext cx="7572428"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65740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413792"/>
            <a:ext cx="8229600" cy="1143000"/>
          </a:xfrm>
        </p:spPr>
        <p:txBody>
          <a:bodyPr/>
          <a:lstStyle/>
          <a:p>
            <a:pPr algn="r" fontAlgn="ctr"/>
            <a:r>
              <a:rPr lang="en-US" sz="2400" dirty="0"/>
              <a:t>Elements of financial statements</a:t>
            </a:r>
            <a:endParaRPr lang="en-US" sz="2400" dirty="0">
              <a:solidFill>
                <a:srgbClr val="000000"/>
              </a:solidFill>
              <a:latin typeface="Calibri"/>
            </a:endParaRPr>
          </a:p>
        </p:txBody>
      </p:sp>
      <p:sp>
        <p:nvSpPr>
          <p:cNvPr id="3" name="2 Marcador de contenido"/>
          <p:cNvSpPr>
            <a:spLocks noGrp="1"/>
          </p:cNvSpPr>
          <p:nvPr>
            <p:ph idx="1"/>
          </p:nvPr>
        </p:nvSpPr>
        <p:spPr>
          <a:xfrm>
            <a:off x="251520" y="980728"/>
            <a:ext cx="8568952" cy="4525963"/>
          </a:xfrm>
        </p:spPr>
        <p:txBody>
          <a:bodyPr/>
          <a:lstStyle/>
          <a:p>
            <a:pPr marL="0" indent="0">
              <a:buNone/>
            </a:pPr>
            <a:endParaRPr lang="es-CO" sz="1800" dirty="0"/>
          </a:p>
        </p:txBody>
      </p:sp>
      <p:graphicFrame>
        <p:nvGraphicFramePr>
          <p:cNvPr id="5" name="4 Diagrama"/>
          <p:cNvGraphicFramePr/>
          <p:nvPr>
            <p:extLst>
              <p:ext uri="{D42A27DB-BD31-4B8C-83A1-F6EECF244321}">
                <p14:modId xmlns:p14="http://schemas.microsoft.com/office/powerpoint/2010/main" val="4197818849"/>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00831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457200" y="274638"/>
            <a:ext cx="8229600" cy="706090"/>
          </a:xfrm>
          <a:noFill/>
          <a:ln>
            <a:miter lim="800000"/>
            <a:headEnd/>
            <a:tailEnd/>
          </a:ln>
        </p:spPr>
        <p:txBody>
          <a:bodyPr vert="horz" wrap="square" lIns="91440" tIns="45720" rIns="91440" bIns="45720" numCol="1" anchor="t" anchorCtr="0" compatLnSpc="1">
            <a:prstTxWarp prst="textNoShape">
              <a:avLst/>
            </a:prstTxWarp>
          </a:bodyPr>
          <a:lstStyle/>
          <a:p>
            <a:pPr algn="r"/>
            <a:r>
              <a:rPr lang="en-US" sz="3200" b="1" dirty="0"/>
              <a:t>¿</a:t>
            </a:r>
            <a:r>
              <a:rPr lang="en-US" sz="3200" b="1" dirty="0" err="1"/>
              <a:t>Qué</a:t>
            </a:r>
            <a:r>
              <a:rPr lang="en-US" sz="3200" b="1" dirty="0"/>
              <a:t> </a:t>
            </a:r>
            <a:r>
              <a:rPr lang="en-US" sz="3200" b="1" dirty="0" err="1"/>
              <a:t>es</a:t>
            </a:r>
            <a:r>
              <a:rPr lang="en-US" sz="3200" b="1" dirty="0"/>
              <a:t> </a:t>
            </a:r>
            <a:r>
              <a:rPr lang="en-US" sz="3200" b="1" dirty="0" smtClean="0"/>
              <a:t>la </a:t>
            </a:r>
            <a:r>
              <a:rPr lang="en-US" sz="3200" b="1" dirty="0" err="1" smtClean="0"/>
              <a:t>Unidad</a:t>
            </a:r>
            <a:r>
              <a:rPr lang="en-US" sz="3200" b="1" dirty="0" smtClean="0"/>
              <a:t> de </a:t>
            </a:r>
            <a:r>
              <a:rPr lang="en-US" sz="3200" b="1" dirty="0" err="1" smtClean="0"/>
              <a:t>cuenta</a:t>
            </a:r>
            <a:r>
              <a:rPr lang="en-US" sz="3200" b="1" dirty="0" smtClean="0"/>
              <a:t>?</a:t>
            </a:r>
            <a:endParaRPr lang="es-ES" sz="3200" dirty="0" smtClean="0"/>
          </a:p>
        </p:txBody>
      </p:sp>
      <p:sp>
        <p:nvSpPr>
          <p:cNvPr id="2" name="1 CuadroTexto"/>
          <p:cNvSpPr txBox="1"/>
          <p:nvPr/>
        </p:nvSpPr>
        <p:spPr>
          <a:xfrm>
            <a:off x="2170663" y="1052736"/>
            <a:ext cx="3985662" cy="584775"/>
          </a:xfrm>
          <a:prstGeom prst="rect">
            <a:avLst/>
          </a:prstGeom>
          <a:noFill/>
        </p:spPr>
        <p:txBody>
          <a:bodyPr wrap="square" rtlCol="0">
            <a:spAutoFit/>
          </a:bodyPr>
          <a:lstStyle/>
          <a:p>
            <a:pPr algn="ctr"/>
            <a:r>
              <a:rPr lang="en-US" dirty="0" err="1" smtClean="0"/>
              <a:t>Temas</a:t>
            </a:r>
            <a:r>
              <a:rPr lang="en-US" dirty="0" smtClean="0"/>
              <a:t> </a:t>
            </a:r>
            <a:r>
              <a:rPr lang="en-US" dirty="0" err="1" smtClean="0"/>
              <a:t>tratados</a:t>
            </a:r>
            <a:endParaRPr lang="en-US" dirty="0"/>
          </a:p>
        </p:txBody>
      </p:sp>
      <p:sp>
        <p:nvSpPr>
          <p:cNvPr id="3" name="2 Rectángulo"/>
          <p:cNvSpPr/>
          <p:nvPr/>
        </p:nvSpPr>
        <p:spPr>
          <a:xfrm>
            <a:off x="395536" y="1628800"/>
            <a:ext cx="8352928" cy="4893647"/>
          </a:xfrm>
          <a:prstGeom prst="rect">
            <a:avLst/>
          </a:prstGeom>
        </p:spPr>
        <p:txBody>
          <a:bodyPr wrap="square">
            <a:spAutoFit/>
          </a:bodyPr>
          <a:lstStyle/>
          <a:p>
            <a:pPr algn="just"/>
            <a:r>
              <a:rPr lang="en-US" sz="2400" dirty="0" smtClean="0"/>
              <a:t>54. La </a:t>
            </a:r>
            <a:r>
              <a:rPr lang="en-US" sz="2400" dirty="0" err="1" smtClean="0"/>
              <a:t>unidad</a:t>
            </a:r>
            <a:r>
              <a:rPr lang="en-US" sz="2400" dirty="0" smtClean="0"/>
              <a:t> de </a:t>
            </a:r>
            <a:r>
              <a:rPr lang="en-US" sz="2400" dirty="0" err="1" smtClean="0"/>
              <a:t>cuenta</a:t>
            </a:r>
            <a:r>
              <a:rPr lang="en-US" sz="2400" dirty="0" smtClean="0"/>
              <a:t> </a:t>
            </a:r>
            <a:r>
              <a:rPr lang="en-US" sz="2400" dirty="0" err="1" smtClean="0"/>
              <a:t>es</a:t>
            </a:r>
            <a:r>
              <a:rPr lang="en-US" sz="2400" dirty="0" smtClean="0"/>
              <a:t> el </a:t>
            </a:r>
            <a:r>
              <a:rPr lang="en-US" sz="2400" dirty="0" err="1" smtClean="0"/>
              <a:t>nivel</a:t>
            </a:r>
            <a:r>
              <a:rPr lang="en-US" sz="2400" dirty="0" smtClean="0"/>
              <a:t> de </a:t>
            </a:r>
            <a:r>
              <a:rPr lang="en-US" sz="2400" dirty="0" err="1" smtClean="0"/>
              <a:t>agregacion</a:t>
            </a:r>
            <a:r>
              <a:rPr lang="en-US" sz="2400" dirty="0" smtClean="0"/>
              <a:t> </a:t>
            </a:r>
            <a:r>
              <a:rPr lang="en-US" sz="2400" dirty="0" err="1" smtClean="0"/>
              <a:t>requerido</a:t>
            </a:r>
            <a:r>
              <a:rPr lang="en-US" sz="2400" dirty="0" smtClean="0"/>
              <a:t>.</a:t>
            </a:r>
          </a:p>
          <a:p>
            <a:pPr algn="just"/>
            <a:endParaRPr lang="en-US" sz="2400" dirty="0" smtClean="0"/>
          </a:p>
          <a:p>
            <a:pPr algn="just"/>
            <a:r>
              <a:rPr lang="en-US" sz="2400" dirty="0" err="1" smtClean="0"/>
              <a:t>Ejemplo</a:t>
            </a:r>
            <a:r>
              <a:rPr lang="en-US" sz="2400" dirty="0" smtClean="0"/>
              <a:t>: la </a:t>
            </a:r>
            <a:r>
              <a:rPr lang="en-US" sz="2400" dirty="0" err="1" smtClean="0"/>
              <a:t>propiedad</a:t>
            </a:r>
            <a:r>
              <a:rPr lang="en-US" sz="2400" dirty="0" smtClean="0"/>
              <a:t> de un </a:t>
            </a:r>
            <a:r>
              <a:rPr lang="en-US" sz="2400" dirty="0" err="1" smtClean="0"/>
              <a:t>activo</a:t>
            </a:r>
            <a:r>
              <a:rPr lang="en-US" sz="2400" dirty="0" smtClean="0"/>
              <a:t> </a:t>
            </a:r>
            <a:r>
              <a:rPr lang="en-US" sz="2400" dirty="0" err="1" smtClean="0"/>
              <a:t>fisico</a:t>
            </a:r>
            <a:r>
              <a:rPr lang="en-US" sz="2400" dirty="0" smtClean="0"/>
              <a:t>, </a:t>
            </a:r>
            <a:r>
              <a:rPr lang="en-US" sz="2400" dirty="0" err="1" smtClean="0"/>
              <a:t>una</a:t>
            </a:r>
            <a:r>
              <a:rPr lang="en-US" sz="2400" dirty="0" smtClean="0"/>
              <a:t> </a:t>
            </a:r>
            <a:r>
              <a:rPr lang="en-US" sz="2400" dirty="0" err="1" smtClean="0"/>
              <a:t>maquina</a:t>
            </a:r>
            <a:r>
              <a:rPr lang="en-US" sz="2400" dirty="0" smtClean="0"/>
              <a:t>, </a:t>
            </a:r>
            <a:r>
              <a:rPr lang="en-US" sz="2400" dirty="0" err="1" smtClean="0"/>
              <a:t>comprende</a:t>
            </a:r>
            <a:r>
              <a:rPr lang="en-US" sz="2400" dirty="0" smtClean="0"/>
              <a:t> </a:t>
            </a:r>
            <a:r>
              <a:rPr lang="en-US" sz="2400" dirty="0" err="1" smtClean="0"/>
              <a:t>diferentes</a:t>
            </a:r>
            <a:r>
              <a:rPr lang="en-US" sz="2400" dirty="0" smtClean="0"/>
              <a:t> </a:t>
            </a:r>
            <a:r>
              <a:rPr lang="en-US" sz="2400" dirty="0" err="1" smtClean="0"/>
              <a:t>derechos</a:t>
            </a:r>
            <a:r>
              <a:rPr lang="en-US" sz="2400" dirty="0"/>
              <a:t> </a:t>
            </a:r>
            <a:r>
              <a:rPr lang="en-US" sz="2400" dirty="0" smtClean="0"/>
              <a:t>(</a:t>
            </a:r>
            <a:r>
              <a:rPr lang="en-US" sz="2400" dirty="0" err="1" smtClean="0"/>
              <a:t>usar</a:t>
            </a:r>
            <a:r>
              <a:rPr lang="en-US" sz="2400" dirty="0" smtClean="0"/>
              <a:t>, vender, </a:t>
            </a:r>
            <a:r>
              <a:rPr lang="en-US" sz="2400" dirty="0" err="1" smtClean="0"/>
              <a:t>hipotecar</a:t>
            </a:r>
            <a:r>
              <a:rPr lang="en-US" sz="2400" dirty="0" smtClean="0"/>
              <a:t>, </a:t>
            </a:r>
            <a:r>
              <a:rPr lang="en-US" sz="2400" dirty="0" err="1" smtClean="0"/>
              <a:t>etc</a:t>
            </a:r>
            <a:r>
              <a:rPr lang="en-US" sz="2400" dirty="0" smtClean="0"/>
              <a:t>).</a:t>
            </a:r>
          </a:p>
          <a:p>
            <a:pPr algn="just"/>
            <a:endParaRPr lang="en-US" sz="2400" dirty="0"/>
          </a:p>
          <a:p>
            <a:pPr algn="just"/>
            <a:r>
              <a:rPr lang="en-US" sz="2400" dirty="0" smtClean="0"/>
              <a:t>56. La </a:t>
            </a:r>
            <a:r>
              <a:rPr lang="en-US" sz="2400" dirty="0" err="1" smtClean="0"/>
              <a:t>unidad</a:t>
            </a:r>
            <a:r>
              <a:rPr lang="en-US" sz="2400" dirty="0" smtClean="0"/>
              <a:t> de </a:t>
            </a:r>
            <a:r>
              <a:rPr lang="en-US" sz="2400" dirty="0" err="1" smtClean="0"/>
              <a:t>cuenta</a:t>
            </a:r>
            <a:r>
              <a:rPr lang="en-US" sz="2400" dirty="0" smtClean="0"/>
              <a:t> </a:t>
            </a:r>
            <a:r>
              <a:rPr lang="en-US" sz="2400" dirty="0" err="1" smtClean="0"/>
              <a:t>puede</a:t>
            </a:r>
            <a:r>
              <a:rPr lang="en-US" sz="2400" dirty="0" smtClean="0"/>
              <a:t> </a:t>
            </a:r>
            <a:r>
              <a:rPr lang="en-US" sz="2400" dirty="0" err="1" smtClean="0"/>
              <a:t>afectar</a:t>
            </a:r>
            <a:r>
              <a:rPr lang="en-US" sz="2400" dirty="0" smtClean="0"/>
              <a:t> la forma de </a:t>
            </a:r>
            <a:r>
              <a:rPr lang="en-US" sz="2400" dirty="0" err="1" smtClean="0"/>
              <a:t>medición</a:t>
            </a:r>
            <a:r>
              <a:rPr lang="en-US" sz="2400" dirty="0" smtClean="0"/>
              <a:t>.</a:t>
            </a:r>
          </a:p>
          <a:p>
            <a:pPr algn="just"/>
            <a:endParaRPr lang="en-US" sz="2400" dirty="0"/>
          </a:p>
          <a:p>
            <a:pPr algn="just"/>
            <a:r>
              <a:rPr lang="en-US" sz="2400" dirty="0" smtClean="0"/>
              <a:t>57. Este </a:t>
            </a:r>
            <a:r>
              <a:rPr lang="en-US" sz="2400" dirty="0" err="1" smtClean="0"/>
              <a:t>asunto</a:t>
            </a:r>
            <a:r>
              <a:rPr lang="en-US" sz="2400" dirty="0" smtClean="0"/>
              <a:t> </a:t>
            </a:r>
            <a:r>
              <a:rPr lang="en-US" sz="2400" dirty="0" err="1" smtClean="0"/>
              <a:t>debe</a:t>
            </a:r>
            <a:r>
              <a:rPr lang="en-US" sz="2400" dirty="0" smtClean="0"/>
              <a:t> </a:t>
            </a:r>
            <a:r>
              <a:rPr lang="en-US" sz="2400" dirty="0" err="1" smtClean="0"/>
              <a:t>estar</a:t>
            </a:r>
            <a:r>
              <a:rPr lang="en-US" sz="2400" dirty="0" smtClean="0"/>
              <a:t> a </a:t>
            </a:r>
            <a:r>
              <a:rPr lang="en-US" sz="2400" dirty="0" err="1" smtClean="0"/>
              <a:t>nivel</a:t>
            </a:r>
            <a:r>
              <a:rPr lang="en-US" sz="2400" dirty="0" smtClean="0"/>
              <a:t> de los </a:t>
            </a:r>
            <a:r>
              <a:rPr lang="en-US" sz="2400" dirty="0" err="1" smtClean="0"/>
              <a:t>estandares</a:t>
            </a:r>
            <a:r>
              <a:rPr lang="en-US" sz="2400" dirty="0" smtClean="0"/>
              <a:t> </a:t>
            </a:r>
            <a:r>
              <a:rPr lang="en-US" sz="2400" dirty="0" err="1" smtClean="0"/>
              <a:t>teniendo</a:t>
            </a:r>
            <a:r>
              <a:rPr lang="en-US" sz="2400" dirty="0" smtClean="0"/>
              <a:t> en </a:t>
            </a:r>
            <a:r>
              <a:rPr lang="en-US" sz="2400" dirty="0" err="1" smtClean="0"/>
              <a:t>cuentas</a:t>
            </a:r>
            <a:r>
              <a:rPr lang="en-US" sz="2400" dirty="0" smtClean="0"/>
              <a:t> </a:t>
            </a:r>
            <a:r>
              <a:rPr lang="en-US" sz="2400" dirty="0" err="1" smtClean="0"/>
              <a:t>las</a:t>
            </a:r>
            <a:r>
              <a:rPr lang="en-US" sz="2400" dirty="0" smtClean="0"/>
              <a:t> </a:t>
            </a:r>
            <a:r>
              <a:rPr lang="en-US" sz="2400" dirty="0" err="1" smtClean="0"/>
              <a:t>caracteristicas</a:t>
            </a:r>
            <a:r>
              <a:rPr lang="en-US" sz="2400" dirty="0" smtClean="0"/>
              <a:t> </a:t>
            </a:r>
            <a:r>
              <a:rPr lang="en-US" sz="2400" dirty="0" err="1" smtClean="0"/>
              <a:t>fundamentales</a:t>
            </a:r>
            <a:r>
              <a:rPr lang="en-US" sz="2400" dirty="0"/>
              <a:t> </a:t>
            </a:r>
            <a:r>
              <a:rPr lang="en-US" sz="2400" dirty="0" smtClean="0"/>
              <a:t>y el </a:t>
            </a:r>
            <a:r>
              <a:rPr lang="en-US" sz="2400" dirty="0" err="1" smtClean="0"/>
              <a:t>costo</a:t>
            </a:r>
            <a:r>
              <a:rPr lang="en-US" sz="2400" dirty="0" smtClean="0"/>
              <a:t>/</a:t>
            </a:r>
            <a:r>
              <a:rPr lang="en-US" sz="2400" dirty="0" err="1" smtClean="0"/>
              <a:t>beneficio</a:t>
            </a:r>
            <a:r>
              <a:rPr lang="en-US" sz="2400" dirty="0" smtClean="0"/>
              <a:t>. </a:t>
            </a:r>
          </a:p>
        </p:txBody>
      </p:sp>
    </p:spTree>
    <p:extLst>
      <p:ext uri="{BB962C8B-B14F-4D97-AF65-F5344CB8AC3E}">
        <p14:creationId xmlns:p14="http://schemas.microsoft.com/office/powerpoint/2010/main" val="1370115874"/>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CO" sz="3600" b="1" dirty="0" smtClean="0"/>
              <a:t>Agenda</a:t>
            </a:r>
            <a:endParaRPr lang="es-CO" sz="3600" b="1"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447571700"/>
              </p:ext>
            </p:extLst>
          </p:nvPr>
        </p:nvGraphicFramePr>
        <p:xfrm>
          <a:off x="755576" y="1268759"/>
          <a:ext cx="7848872" cy="4199755"/>
        </p:xfrm>
        <a:graphic>
          <a:graphicData uri="http://schemas.openxmlformats.org/drawingml/2006/table">
            <a:tbl>
              <a:tblPr>
                <a:tableStyleId>{5C22544A-7EE6-4342-B048-85BDC9FD1C3A}</a:tableStyleId>
              </a:tblPr>
              <a:tblGrid>
                <a:gridCol w="679228"/>
                <a:gridCol w="7169644"/>
              </a:tblGrid>
              <a:tr h="818380">
                <a:tc>
                  <a:txBody>
                    <a:bodyPr/>
                    <a:lstStyle/>
                    <a:p>
                      <a:pPr algn="ctr" fontAlgn="ctr"/>
                      <a:r>
                        <a:rPr lang="es-CO" sz="1400" b="1" u="none" strike="noStrike" dirty="0" err="1">
                          <a:effectLst/>
                        </a:rPr>
                        <a:t>Section</a:t>
                      </a:r>
                      <a:r>
                        <a:rPr lang="es-CO" sz="1400" b="1" u="none" strike="noStrike" dirty="0">
                          <a:effectLst/>
                        </a:rPr>
                        <a:t> </a:t>
                      </a:r>
                      <a:r>
                        <a:rPr lang="es-CO" sz="1400" b="1" u="none" strike="noStrike" dirty="0" err="1">
                          <a:effectLst/>
                        </a:rPr>
                        <a:t>number</a:t>
                      </a:r>
                      <a:r>
                        <a:rPr lang="es-CO" sz="1400" b="1" u="none" strike="noStrike" dirty="0">
                          <a:effectLst/>
                        </a:rPr>
                        <a:t> </a:t>
                      </a:r>
                      <a:endParaRPr lang="es-CO"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b="1" u="none" strike="noStrike" dirty="0" err="1">
                          <a:effectLst/>
                        </a:rPr>
                        <a:t>Paper</a:t>
                      </a:r>
                      <a:r>
                        <a:rPr lang="es-CO" sz="2000" b="1" u="none" strike="noStrike" dirty="0">
                          <a:effectLst/>
                        </a:rPr>
                        <a:t> </a:t>
                      </a:r>
                      <a:r>
                        <a:rPr lang="es-CO" sz="2000" b="1" u="none" strike="noStrike" dirty="0" err="1">
                          <a:effectLst/>
                        </a:rPr>
                        <a:t>references</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43350">
                <a:tc>
                  <a:txBody>
                    <a:bodyPr/>
                    <a:lstStyle/>
                    <a:p>
                      <a:pPr algn="ctr" fontAlgn="ctr"/>
                      <a:r>
                        <a:rPr lang="es-CO" sz="2000" u="none" strike="noStrike" dirty="0">
                          <a:effectLst/>
                        </a:rPr>
                        <a:t>1</a:t>
                      </a:r>
                      <a:endParaRPr lang="es-CO"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fontAlgn="ctr"/>
                      <a:r>
                        <a:rPr lang="en-US" sz="2000" u="none" strike="noStrike" dirty="0">
                          <a:effectLst/>
                        </a:rPr>
                        <a:t>10A Purpose and Status of the Conceptual Framework - Cover Paper                           </a:t>
                      </a:r>
                      <a:r>
                        <a:rPr lang="en-US" sz="2000" u="none" strike="noStrike" dirty="0" smtClean="0">
                          <a:effectLst/>
                        </a:rPr>
                        <a:t>                                                        </a:t>
                      </a:r>
                      <a:r>
                        <a:rPr lang="en-US" sz="2000" u="none" strike="noStrike" dirty="0">
                          <a:effectLst/>
                        </a:rPr>
                        <a:t>10A(a) Draft discussion paper Purpose and status of the Conceptual Framework</a:t>
                      </a:r>
                      <a:endParaRPr lang="en-US"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859728">
                <a:tc>
                  <a:txBody>
                    <a:bodyPr/>
                    <a:lstStyle/>
                    <a:p>
                      <a:pPr algn="ctr" fontAlgn="ctr"/>
                      <a:r>
                        <a:rPr lang="es-CO" sz="2000" u="none" strike="noStrike" dirty="0">
                          <a:effectLst/>
                        </a:rPr>
                        <a:t>2</a:t>
                      </a:r>
                      <a:endParaRPr lang="es-CO"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fontAlgn="ctr"/>
                      <a:r>
                        <a:rPr lang="en-US" sz="2000" u="none" strike="noStrike" dirty="0">
                          <a:effectLst/>
                        </a:rPr>
                        <a:t>10B Elements of financial statements – Cover paper                        </a:t>
                      </a:r>
                      <a:r>
                        <a:rPr lang="en-US" sz="2000" u="none" strike="noStrike" dirty="0" smtClean="0">
                          <a:effectLst/>
                        </a:rPr>
                        <a:t>                                                  </a:t>
                      </a:r>
                      <a:r>
                        <a:rPr lang="en-US" sz="2000" u="none" strike="noStrike" dirty="0">
                          <a:effectLst/>
                        </a:rPr>
                        <a:t>10B(a) Draft discussion paper – Elements of financial statements</a:t>
                      </a:r>
                      <a:endParaRPr lang="en-US"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143350">
                <a:tc>
                  <a:txBody>
                    <a:bodyPr/>
                    <a:lstStyle/>
                    <a:p>
                      <a:pPr algn="ctr" fontAlgn="ctr"/>
                      <a:r>
                        <a:rPr lang="es-CO" sz="2000" u="none" strike="noStrike">
                          <a:effectLst/>
                        </a:rPr>
                        <a:t>3</a:t>
                      </a:r>
                      <a:endParaRPr lang="es-CO" sz="2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fontAlgn="b"/>
                      <a:r>
                        <a:rPr lang="en-US" sz="2000" u="none" strike="noStrike" dirty="0">
                          <a:effectLst/>
                        </a:rPr>
                        <a:t>10C Additional guidance to support the asset and liability definitions – Cover paper</a:t>
                      </a:r>
                      <a:br>
                        <a:rPr lang="en-US" sz="2000" u="none" strike="noStrike" dirty="0">
                          <a:effectLst/>
                        </a:rPr>
                      </a:br>
                      <a:r>
                        <a:rPr lang="en-US" sz="2000" u="none" strike="noStrike" dirty="0">
                          <a:effectLst/>
                        </a:rPr>
                        <a:t>10C(a) Draft discussion paper - Additional guidance to support the asset and liability definitions</a:t>
                      </a:r>
                      <a:endParaRPr lang="en-US"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128740386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n-US" sz="3600" dirty="0" err="1"/>
              <a:t>Guía</a:t>
            </a:r>
            <a:r>
              <a:rPr lang="en-US" sz="3600" dirty="0"/>
              <a:t> </a:t>
            </a:r>
            <a:r>
              <a:rPr lang="en-US" sz="3600" dirty="0" err="1"/>
              <a:t>soporte</a:t>
            </a:r>
            <a:r>
              <a:rPr lang="en-US" sz="3600" dirty="0"/>
              <a:t> </a:t>
            </a:r>
            <a:r>
              <a:rPr lang="en-US" sz="3600" dirty="0" err="1"/>
              <a:t>definiciones</a:t>
            </a:r>
            <a:endParaRPr lang="en-US" sz="36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85105364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41721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734888" y="188640"/>
            <a:ext cx="8229600" cy="706090"/>
          </a:xfrm>
          <a:noFill/>
          <a:ln>
            <a:miter lim="800000"/>
            <a:headEnd/>
            <a:tailEnd/>
          </a:ln>
        </p:spPr>
        <p:txBody>
          <a:bodyPr vert="horz" wrap="square" lIns="91440" tIns="45720" rIns="91440" bIns="45720" numCol="1" anchor="t" anchorCtr="0" compatLnSpc="1">
            <a:prstTxWarp prst="textNoShape">
              <a:avLst/>
            </a:prstTxWarp>
          </a:bodyPr>
          <a:lstStyle/>
          <a:p>
            <a:pPr lvl="0" algn="r"/>
            <a:r>
              <a:rPr lang="en-US" sz="2400" b="1" dirty="0" err="1">
                <a:solidFill>
                  <a:schemeClr val="tx1"/>
                </a:solidFill>
              </a:rPr>
              <a:t>Soporte</a:t>
            </a:r>
            <a:r>
              <a:rPr lang="en-US" sz="2400" b="1" dirty="0">
                <a:solidFill>
                  <a:schemeClr val="tx1"/>
                </a:solidFill>
              </a:rPr>
              <a:t> </a:t>
            </a:r>
            <a:r>
              <a:rPr lang="en-US" sz="2400" b="1" dirty="0" err="1">
                <a:solidFill>
                  <a:schemeClr val="tx1"/>
                </a:solidFill>
              </a:rPr>
              <a:t>para</a:t>
            </a:r>
            <a:r>
              <a:rPr lang="en-US" sz="2400" b="1" dirty="0">
                <a:solidFill>
                  <a:schemeClr val="tx1"/>
                </a:solidFill>
              </a:rPr>
              <a:t> la </a:t>
            </a:r>
            <a:r>
              <a:rPr lang="en-US" sz="2400" b="1" dirty="0" err="1">
                <a:solidFill>
                  <a:schemeClr val="tx1"/>
                </a:solidFill>
              </a:rPr>
              <a:t>definición</a:t>
            </a:r>
            <a:r>
              <a:rPr lang="en-US" sz="2400" b="1" dirty="0">
                <a:solidFill>
                  <a:schemeClr val="tx1"/>
                </a:solidFill>
              </a:rPr>
              <a:t> de </a:t>
            </a:r>
            <a:r>
              <a:rPr lang="en-US" sz="2400" b="1" dirty="0" err="1" smtClean="0">
                <a:solidFill>
                  <a:schemeClr val="tx1"/>
                </a:solidFill>
              </a:rPr>
              <a:t>activo</a:t>
            </a:r>
            <a:r>
              <a:rPr lang="en-US" sz="2400" b="1" dirty="0" smtClean="0">
                <a:solidFill>
                  <a:schemeClr val="tx1"/>
                </a:solidFill>
              </a:rPr>
              <a:t/>
            </a:r>
            <a:br>
              <a:rPr lang="en-US" sz="2400" b="1" dirty="0" smtClean="0">
                <a:solidFill>
                  <a:schemeClr val="tx1"/>
                </a:solidFill>
              </a:rPr>
            </a:br>
            <a:r>
              <a:rPr lang="en-US" sz="2400" b="1" dirty="0" err="1" smtClean="0">
                <a:solidFill>
                  <a:schemeClr val="tx1"/>
                </a:solidFill>
              </a:rPr>
              <a:t>Recurso</a:t>
            </a:r>
            <a:r>
              <a:rPr lang="en-US" sz="2400" b="1" dirty="0" smtClean="0">
                <a:solidFill>
                  <a:schemeClr val="tx1"/>
                </a:solidFill>
              </a:rPr>
              <a:t> </a:t>
            </a:r>
            <a:r>
              <a:rPr lang="en-US" sz="2400" b="1" dirty="0" err="1" smtClean="0">
                <a:solidFill>
                  <a:schemeClr val="tx1"/>
                </a:solidFill>
              </a:rPr>
              <a:t>económico</a:t>
            </a:r>
            <a:endParaRPr lang="en-US" sz="2400" b="1" dirty="0">
              <a:solidFill>
                <a:schemeClr val="tx1"/>
              </a:solidFill>
            </a:endParaRPr>
          </a:p>
        </p:txBody>
      </p:sp>
      <p:sp>
        <p:nvSpPr>
          <p:cNvPr id="3" name="2 Rectángulo"/>
          <p:cNvSpPr/>
          <p:nvPr/>
        </p:nvSpPr>
        <p:spPr>
          <a:xfrm>
            <a:off x="395536" y="1124744"/>
            <a:ext cx="8352928" cy="5324535"/>
          </a:xfrm>
          <a:prstGeom prst="rect">
            <a:avLst/>
          </a:prstGeom>
        </p:spPr>
        <p:txBody>
          <a:bodyPr wrap="square">
            <a:spAutoFit/>
          </a:bodyPr>
          <a:lstStyle/>
          <a:p>
            <a:pPr algn="just"/>
            <a:r>
              <a:rPr lang="es-CO" sz="2400" dirty="0"/>
              <a:t>3. La definición propuesta de un </a:t>
            </a:r>
            <a:r>
              <a:rPr lang="es-CO" sz="2400" b="1" u="sng" dirty="0"/>
              <a:t>recurso económico</a:t>
            </a:r>
            <a:r>
              <a:rPr lang="es-CO" sz="2400" dirty="0"/>
              <a:t> incluye </a:t>
            </a:r>
            <a:r>
              <a:rPr lang="es-CO" sz="2400" dirty="0" smtClean="0"/>
              <a:t>lo siguiente:</a:t>
            </a:r>
            <a:endParaRPr lang="es-CO" sz="2400" dirty="0"/>
          </a:p>
          <a:p>
            <a:pPr marL="457200" indent="-457200" algn="just">
              <a:buFont typeface="+mj-lt"/>
              <a:buAutoNum type="alphaLcParenR"/>
            </a:pPr>
            <a:endParaRPr lang="es-CO" sz="2400" dirty="0"/>
          </a:p>
          <a:p>
            <a:pPr marL="457200" indent="-457200" algn="just">
              <a:buFont typeface="+mj-lt"/>
              <a:buAutoNum type="alphaLcParenR"/>
            </a:pPr>
            <a:r>
              <a:rPr lang="es-CO" sz="2400" dirty="0" smtClean="0"/>
              <a:t>El recurso generará </a:t>
            </a:r>
            <a:r>
              <a:rPr lang="es-CO" sz="2400" dirty="0"/>
              <a:t>beneficios económicos sólo para el </a:t>
            </a:r>
            <a:r>
              <a:rPr lang="es-CO" sz="2400" dirty="0" smtClean="0"/>
              <a:t>que lo controla.</a:t>
            </a:r>
          </a:p>
          <a:p>
            <a:pPr marL="457200" indent="-457200" algn="just">
              <a:buFont typeface="+mj-lt"/>
              <a:buAutoNum type="alphaLcParenR"/>
            </a:pPr>
            <a:endParaRPr lang="es-CO" sz="2400" dirty="0"/>
          </a:p>
          <a:p>
            <a:pPr algn="just"/>
            <a:r>
              <a:rPr lang="es-CO" sz="2400" dirty="0" smtClean="0"/>
              <a:t>	Por </a:t>
            </a:r>
            <a:r>
              <a:rPr lang="es-CO" sz="2400" dirty="0" err="1" smtClean="0"/>
              <a:t>ej</a:t>
            </a:r>
            <a:r>
              <a:rPr lang="es-CO" sz="2400" dirty="0" smtClean="0"/>
              <a:t>: Los </a:t>
            </a:r>
            <a:r>
              <a:rPr lang="es-CO" sz="2400" dirty="0"/>
              <a:t>bienes públicos que están </a:t>
            </a:r>
            <a:r>
              <a:rPr lang="es-CO" sz="2400" dirty="0" smtClean="0"/>
              <a:t>al servicio de 	toda una comunidad, </a:t>
            </a:r>
            <a:r>
              <a:rPr lang="es-CO" sz="2400" dirty="0"/>
              <a:t>como las </a:t>
            </a:r>
            <a:r>
              <a:rPr lang="es-CO" sz="2400" dirty="0" smtClean="0"/>
              <a:t>vías publicas, 	benefician a todos los integrantes de esa comunidad. 	Por lo tanto no estarían dentro de la definición.</a:t>
            </a:r>
            <a:endParaRPr lang="es-CO" sz="2400" dirty="0"/>
          </a:p>
          <a:p>
            <a:pPr marL="457200" indent="-457200" algn="just">
              <a:buFont typeface="+mj-lt"/>
              <a:buAutoNum type="alphaLcParenR"/>
            </a:pPr>
            <a:endParaRPr lang="es-CO" sz="2400" dirty="0"/>
          </a:p>
          <a:p>
            <a:pPr algn="just"/>
            <a:r>
              <a:rPr lang="es-CO" sz="2400" dirty="0"/>
              <a:t>b) </a:t>
            </a:r>
            <a:r>
              <a:rPr lang="es-CO" sz="2400" dirty="0" smtClean="0"/>
              <a:t>	El </a:t>
            </a:r>
            <a:r>
              <a:rPr lang="es-CO" sz="2400" dirty="0"/>
              <a:t>recurso esta en posibilidad de producir beneficios </a:t>
            </a:r>
            <a:r>
              <a:rPr lang="es-CO" sz="2400" dirty="0" smtClean="0"/>
              <a:t>	económicos</a:t>
            </a:r>
            <a:r>
              <a:rPr lang="es-CO" sz="2400" dirty="0"/>
              <a:t>.</a:t>
            </a:r>
          </a:p>
          <a:p>
            <a:pPr algn="just"/>
            <a:endParaRPr lang="en-US" sz="2800" dirty="0"/>
          </a:p>
        </p:txBody>
      </p:sp>
    </p:spTree>
    <p:extLst>
      <p:ext uri="{BB962C8B-B14F-4D97-AF65-F5344CB8AC3E}">
        <p14:creationId xmlns:p14="http://schemas.microsoft.com/office/powerpoint/2010/main" val="352815388"/>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755576" y="116632"/>
            <a:ext cx="8229600" cy="706090"/>
          </a:xfrm>
          <a:noFill/>
          <a:ln>
            <a:miter lim="800000"/>
            <a:headEnd/>
            <a:tailEnd/>
          </a:ln>
        </p:spPr>
        <p:txBody>
          <a:bodyPr vert="horz" wrap="square" lIns="91440" tIns="45720" rIns="91440" bIns="45720" numCol="1" anchor="t" anchorCtr="0" compatLnSpc="1">
            <a:prstTxWarp prst="textNoShape">
              <a:avLst/>
            </a:prstTxWarp>
          </a:bodyPr>
          <a:lstStyle/>
          <a:p>
            <a:pPr lvl="0" algn="r"/>
            <a:r>
              <a:rPr lang="en-US" sz="2800" b="1" dirty="0" err="1">
                <a:solidFill>
                  <a:schemeClr val="tx1"/>
                </a:solidFill>
              </a:rPr>
              <a:t>Soporte</a:t>
            </a:r>
            <a:r>
              <a:rPr lang="en-US" sz="2800" b="1" dirty="0">
                <a:solidFill>
                  <a:schemeClr val="tx1"/>
                </a:solidFill>
              </a:rPr>
              <a:t> </a:t>
            </a:r>
            <a:r>
              <a:rPr lang="en-US" sz="2800" b="1" dirty="0" err="1">
                <a:solidFill>
                  <a:schemeClr val="tx1"/>
                </a:solidFill>
              </a:rPr>
              <a:t>para</a:t>
            </a:r>
            <a:r>
              <a:rPr lang="en-US" sz="2800" b="1" dirty="0">
                <a:solidFill>
                  <a:schemeClr val="tx1"/>
                </a:solidFill>
              </a:rPr>
              <a:t> la </a:t>
            </a:r>
            <a:r>
              <a:rPr lang="en-US" sz="2800" b="1" dirty="0" err="1">
                <a:solidFill>
                  <a:schemeClr val="tx1"/>
                </a:solidFill>
              </a:rPr>
              <a:t>definición</a:t>
            </a:r>
            <a:r>
              <a:rPr lang="en-US" sz="2800" b="1" dirty="0">
                <a:solidFill>
                  <a:schemeClr val="tx1"/>
                </a:solidFill>
              </a:rPr>
              <a:t> de </a:t>
            </a:r>
            <a:r>
              <a:rPr lang="en-US" sz="2800" b="1" dirty="0" err="1">
                <a:solidFill>
                  <a:schemeClr val="tx1"/>
                </a:solidFill>
              </a:rPr>
              <a:t>activo</a:t>
            </a:r>
            <a:r>
              <a:rPr lang="en-US" sz="2800" b="1" dirty="0">
                <a:solidFill>
                  <a:schemeClr val="tx1"/>
                </a:solidFill>
              </a:rPr>
              <a:t/>
            </a:r>
            <a:br>
              <a:rPr lang="en-US" sz="2800" b="1" dirty="0">
                <a:solidFill>
                  <a:schemeClr val="tx1"/>
                </a:solidFill>
              </a:rPr>
            </a:br>
            <a:r>
              <a:rPr lang="en-US" sz="2800" b="1" dirty="0" err="1">
                <a:solidFill>
                  <a:schemeClr val="tx1"/>
                </a:solidFill>
              </a:rPr>
              <a:t>Recurso</a:t>
            </a:r>
            <a:r>
              <a:rPr lang="en-US" sz="2800" b="1" dirty="0">
                <a:solidFill>
                  <a:schemeClr val="tx1"/>
                </a:solidFill>
              </a:rPr>
              <a:t> </a:t>
            </a:r>
            <a:r>
              <a:rPr lang="en-US" sz="2800" b="1" dirty="0" err="1">
                <a:solidFill>
                  <a:schemeClr val="tx1"/>
                </a:solidFill>
              </a:rPr>
              <a:t>económico</a:t>
            </a:r>
            <a:endParaRPr lang="en-US" sz="2800" b="1" dirty="0">
              <a:solidFill>
                <a:schemeClr val="tx1"/>
              </a:solidFill>
            </a:endParaRPr>
          </a:p>
        </p:txBody>
      </p:sp>
      <p:sp>
        <p:nvSpPr>
          <p:cNvPr id="3" name="2 Rectángulo"/>
          <p:cNvSpPr/>
          <p:nvPr/>
        </p:nvSpPr>
        <p:spPr>
          <a:xfrm>
            <a:off x="395536" y="1196752"/>
            <a:ext cx="8352928" cy="5262979"/>
          </a:xfrm>
          <a:prstGeom prst="rect">
            <a:avLst/>
          </a:prstGeom>
        </p:spPr>
        <p:txBody>
          <a:bodyPr wrap="square">
            <a:spAutoFit/>
          </a:bodyPr>
          <a:lstStyle/>
          <a:p>
            <a:pPr algn="just"/>
            <a:r>
              <a:rPr lang="es-CO" sz="2400" dirty="0"/>
              <a:t>4. Los recursos económicos pueden adoptar diversas formas:</a:t>
            </a:r>
          </a:p>
          <a:p>
            <a:pPr algn="just"/>
            <a:endParaRPr lang="es-CO" sz="2400" dirty="0"/>
          </a:p>
          <a:p>
            <a:pPr marL="457200" indent="-457200" algn="just">
              <a:buFont typeface="+mj-lt"/>
              <a:buAutoNum type="alphaLcParenR"/>
            </a:pPr>
            <a:r>
              <a:rPr lang="es-CO" sz="2400" dirty="0" smtClean="0"/>
              <a:t>Derechos </a:t>
            </a:r>
            <a:r>
              <a:rPr lang="es-CO" sz="2400" dirty="0"/>
              <a:t>aplicables establecidos </a:t>
            </a:r>
            <a:r>
              <a:rPr lang="es-CO" sz="2400" dirty="0" smtClean="0"/>
              <a:t>contractualmente  o por un ley.</a:t>
            </a:r>
          </a:p>
          <a:p>
            <a:pPr marL="457200" indent="-457200" algn="just">
              <a:buFont typeface="+mj-lt"/>
              <a:buAutoNum type="alphaLcParenR"/>
            </a:pPr>
            <a:endParaRPr lang="es-CO" sz="2400" dirty="0"/>
          </a:p>
          <a:p>
            <a:pPr marL="457200" indent="-457200" algn="just">
              <a:buFont typeface="+mj-lt"/>
              <a:buAutoNum type="alphaLcParenR"/>
            </a:pPr>
            <a:r>
              <a:rPr lang="es-CO" sz="2400" dirty="0" smtClean="0"/>
              <a:t>Derechos </a:t>
            </a:r>
            <a:r>
              <a:rPr lang="es-CO" sz="2400" dirty="0"/>
              <a:t>que emana de una obligación </a:t>
            </a:r>
            <a:r>
              <a:rPr lang="es-CO" sz="2400" dirty="0" smtClean="0"/>
              <a:t>implícita.</a:t>
            </a:r>
          </a:p>
          <a:p>
            <a:pPr marL="457200" indent="-457200" algn="just">
              <a:buFont typeface="+mj-lt"/>
              <a:buAutoNum type="alphaLcParenR"/>
            </a:pPr>
            <a:endParaRPr lang="es-CO" sz="2400" dirty="0"/>
          </a:p>
          <a:p>
            <a:pPr marL="457200" indent="-457200" algn="just">
              <a:buFont typeface="+mj-lt"/>
              <a:buAutoNum type="alphaLcParenR"/>
            </a:pPr>
            <a:r>
              <a:rPr lang="es-CO" sz="2400" dirty="0" smtClean="0"/>
              <a:t>otras </a:t>
            </a:r>
            <a:r>
              <a:rPr lang="es-CO" sz="2400" dirty="0"/>
              <a:t>fuentes de valor si </a:t>
            </a:r>
            <a:r>
              <a:rPr lang="es-CO" sz="2400" dirty="0" smtClean="0"/>
              <a:t>generaran beneficios económicos</a:t>
            </a:r>
            <a:r>
              <a:rPr lang="es-CO" sz="2400" dirty="0"/>
              <a:t> </a:t>
            </a:r>
            <a:r>
              <a:rPr lang="es-CO" sz="2400" dirty="0" smtClean="0"/>
              <a:t>para la parte </a:t>
            </a:r>
            <a:r>
              <a:rPr lang="es-CO" sz="2400" dirty="0"/>
              <a:t>que controla el recurso económico</a:t>
            </a:r>
            <a:r>
              <a:rPr lang="es-CO" sz="2400" dirty="0" smtClean="0"/>
              <a:t>.</a:t>
            </a:r>
          </a:p>
          <a:p>
            <a:pPr marL="457200" indent="-457200" algn="just">
              <a:buFont typeface="+mj-lt"/>
              <a:buAutoNum type="alphaLcParenR"/>
            </a:pPr>
            <a:endParaRPr lang="es-CO" sz="2400" dirty="0" smtClean="0"/>
          </a:p>
          <a:p>
            <a:pPr marL="457200" indent="-457200" algn="just">
              <a:buFont typeface="+mj-lt"/>
              <a:buAutoNum type="alphaLcParenR"/>
            </a:pPr>
            <a:r>
              <a:rPr lang="es-CO" sz="2400" dirty="0" smtClean="0"/>
              <a:t>Algunos </a:t>
            </a:r>
            <a:r>
              <a:rPr lang="es-CO" sz="2400" dirty="0"/>
              <a:t>activos, sobre todo muchos servicios, que son </a:t>
            </a:r>
            <a:r>
              <a:rPr lang="es-CO" sz="2400" dirty="0" smtClean="0"/>
              <a:t>consumidos al ser recibidos.</a:t>
            </a:r>
            <a:endParaRPr lang="en-US" sz="2400" dirty="0"/>
          </a:p>
        </p:txBody>
      </p:sp>
    </p:spTree>
    <p:extLst>
      <p:ext uri="{BB962C8B-B14F-4D97-AF65-F5344CB8AC3E}">
        <p14:creationId xmlns:p14="http://schemas.microsoft.com/office/powerpoint/2010/main" val="84791617"/>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755576" y="116632"/>
            <a:ext cx="8229600" cy="706090"/>
          </a:xfrm>
          <a:noFill/>
          <a:ln>
            <a:miter lim="800000"/>
            <a:headEnd/>
            <a:tailEnd/>
          </a:ln>
        </p:spPr>
        <p:txBody>
          <a:bodyPr vert="horz" wrap="square" lIns="91440" tIns="45720" rIns="91440" bIns="45720" numCol="1" anchor="t" anchorCtr="0" compatLnSpc="1">
            <a:prstTxWarp prst="textNoShape">
              <a:avLst/>
            </a:prstTxWarp>
          </a:bodyPr>
          <a:lstStyle/>
          <a:p>
            <a:pPr lvl="0" algn="r"/>
            <a:r>
              <a:rPr lang="en-US" sz="2800" b="1" dirty="0" err="1">
                <a:solidFill>
                  <a:schemeClr val="tx1"/>
                </a:solidFill>
              </a:rPr>
              <a:t>Soporte</a:t>
            </a:r>
            <a:r>
              <a:rPr lang="en-US" sz="2800" b="1" dirty="0">
                <a:solidFill>
                  <a:schemeClr val="tx1"/>
                </a:solidFill>
              </a:rPr>
              <a:t> </a:t>
            </a:r>
            <a:r>
              <a:rPr lang="en-US" sz="2800" b="1" dirty="0" err="1">
                <a:solidFill>
                  <a:schemeClr val="tx1"/>
                </a:solidFill>
              </a:rPr>
              <a:t>para</a:t>
            </a:r>
            <a:r>
              <a:rPr lang="en-US" sz="2800" b="1" dirty="0">
                <a:solidFill>
                  <a:schemeClr val="tx1"/>
                </a:solidFill>
              </a:rPr>
              <a:t> la </a:t>
            </a:r>
            <a:r>
              <a:rPr lang="en-US" sz="2800" b="1" dirty="0" err="1">
                <a:solidFill>
                  <a:schemeClr val="tx1"/>
                </a:solidFill>
              </a:rPr>
              <a:t>definición</a:t>
            </a:r>
            <a:r>
              <a:rPr lang="en-US" sz="2800" b="1" dirty="0">
                <a:solidFill>
                  <a:schemeClr val="tx1"/>
                </a:solidFill>
              </a:rPr>
              <a:t> de </a:t>
            </a:r>
            <a:r>
              <a:rPr lang="en-US" sz="2800" b="1" dirty="0" err="1">
                <a:solidFill>
                  <a:schemeClr val="tx1"/>
                </a:solidFill>
              </a:rPr>
              <a:t>activo</a:t>
            </a:r>
            <a:r>
              <a:rPr lang="en-US" sz="2800" b="1" dirty="0">
                <a:solidFill>
                  <a:schemeClr val="tx1"/>
                </a:solidFill>
              </a:rPr>
              <a:t/>
            </a:r>
            <a:br>
              <a:rPr lang="en-US" sz="2800" b="1" dirty="0">
                <a:solidFill>
                  <a:schemeClr val="tx1"/>
                </a:solidFill>
              </a:rPr>
            </a:br>
            <a:r>
              <a:rPr lang="en-US" sz="2800" b="1" dirty="0" err="1">
                <a:solidFill>
                  <a:schemeClr val="tx1"/>
                </a:solidFill>
              </a:rPr>
              <a:t>Recurso</a:t>
            </a:r>
            <a:r>
              <a:rPr lang="en-US" sz="2800" b="1" dirty="0">
                <a:solidFill>
                  <a:schemeClr val="tx1"/>
                </a:solidFill>
              </a:rPr>
              <a:t> </a:t>
            </a:r>
            <a:r>
              <a:rPr lang="en-US" sz="2800" b="1" dirty="0" err="1">
                <a:solidFill>
                  <a:schemeClr val="tx1"/>
                </a:solidFill>
              </a:rPr>
              <a:t>económico</a:t>
            </a:r>
            <a:endParaRPr lang="en-US" sz="2800" b="1" dirty="0">
              <a:solidFill>
                <a:schemeClr val="tx1"/>
              </a:solidFill>
            </a:endParaRPr>
          </a:p>
        </p:txBody>
      </p:sp>
      <p:sp>
        <p:nvSpPr>
          <p:cNvPr id="3" name="2 Rectángulo"/>
          <p:cNvSpPr/>
          <p:nvPr/>
        </p:nvSpPr>
        <p:spPr>
          <a:xfrm>
            <a:off x="395536" y="1487681"/>
            <a:ext cx="8352928" cy="5262979"/>
          </a:xfrm>
          <a:prstGeom prst="rect">
            <a:avLst/>
          </a:prstGeom>
        </p:spPr>
        <p:txBody>
          <a:bodyPr wrap="square">
            <a:spAutoFit/>
          </a:bodyPr>
          <a:lstStyle/>
          <a:p>
            <a:pPr algn="just"/>
            <a:r>
              <a:rPr lang="en-US" sz="2400" dirty="0" smtClean="0"/>
              <a:t>6</a:t>
            </a:r>
            <a:r>
              <a:rPr lang="en-US" sz="2400" dirty="0"/>
              <a:t>. </a:t>
            </a:r>
            <a:r>
              <a:rPr lang="es-CO" sz="2400" dirty="0" smtClean="0"/>
              <a:t>La guía permitirá precisar </a:t>
            </a:r>
            <a:r>
              <a:rPr lang="es-CO" sz="2400" dirty="0"/>
              <a:t>que, para un </a:t>
            </a:r>
            <a:r>
              <a:rPr lang="es-CO" sz="2400" dirty="0" smtClean="0"/>
              <a:t>bien </a:t>
            </a:r>
            <a:r>
              <a:rPr lang="es-CO" sz="2400" dirty="0"/>
              <a:t>físico, como un elemento de </a:t>
            </a:r>
            <a:r>
              <a:rPr lang="es-CO" sz="2400" dirty="0" smtClean="0"/>
              <a:t>PP&amp;E, </a:t>
            </a:r>
            <a:r>
              <a:rPr lang="es-CO" sz="2400" dirty="0"/>
              <a:t>el recurso económico no es el objeto subyacente, sino </a:t>
            </a:r>
            <a:r>
              <a:rPr lang="es-CO" sz="2400" dirty="0" smtClean="0"/>
              <a:t>el </a:t>
            </a:r>
            <a:r>
              <a:rPr lang="es-CO" sz="2400" dirty="0"/>
              <a:t>derecho (o conjunto de derechos) </a:t>
            </a:r>
            <a:r>
              <a:rPr lang="es-CO" sz="2400" dirty="0" smtClean="0"/>
              <a:t>generadores de </a:t>
            </a:r>
            <a:r>
              <a:rPr lang="es-CO" sz="2400" dirty="0"/>
              <a:t>los beneficios económicos generados por el </a:t>
            </a:r>
            <a:r>
              <a:rPr lang="es-CO" sz="2400" dirty="0" smtClean="0"/>
              <a:t>bien físico.</a:t>
            </a:r>
          </a:p>
          <a:p>
            <a:pPr algn="just"/>
            <a:endParaRPr lang="es-CO" sz="2400" dirty="0"/>
          </a:p>
          <a:p>
            <a:pPr algn="just"/>
            <a:r>
              <a:rPr lang="es-CO" sz="2400" dirty="0"/>
              <a:t>8. En muchos casos, una de las partes posee todos los derechos</a:t>
            </a:r>
            <a:r>
              <a:rPr lang="es-CO" sz="2400" dirty="0" smtClean="0"/>
              <a:t>. A </a:t>
            </a:r>
            <a:r>
              <a:rPr lang="es-CO" sz="2400" dirty="0"/>
              <a:t>veces, como en un contrato de arrendamiento, las diferentes partes tienen estos derechos, en cuyo caso cada parte reconoce los derechos que controla</a:t>
            </a:r>
            <a:r>
              <a:rPr lang="es-CO" sz="2400" dirty="0" smtClean="0"/>
              <a:t>.</a:t>
            </a:r>
          </a:p>
          <a:p>
            <a:pPr algn="just"/>
            <a:endParaRPr lang="en-US" sz="2400" dirty="0"/>
          </a:p>
          <a:p>
            <a:pPr algn="just"/>
            <a:r>
              <a:rPr lang="es-CO" sz="2400" dirty="0"/>
              <a:t>9. En muchos casos, la entidad trata </a:t>
            </a:r>
            <a:r>
              <a:rPr lang="es-CO" sz="2400" dirty="0" smtClean="0"/>
              <a:t>todos </a:t>
            </a:r>
            <a:r>
              <a:rPr lang="es-CO" sz="2400" dirty="0"/>
              <a:t>esos derechos como un solo activo.</a:t>
            </a:r>
            <a:endParaRPr lang="en-US" sz="2400" dirty="0"/>
          </a:p>
          <a:p>
            <a:pPr marL="457200" indent="-457200">
              <a:buAutoNum type="alphaLcParenBoth"/>
            </a:pPr>
            <a:endParaRPr lang="en-US" sz="2400" dirty="0"/>
          </a:p>
        </p:txBody>
      </p:sp>
    </p:spTree>
    <p:extLst>
      <p:ext uri="{BB962C8B-B14F-4D97-AF65-F5344CB8AC3E}">
        <p14:creationId xmlns:p14="http://schemas.microsoft.com/office/powerpoint/2010/main" val="166021303"/>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755576" y="116632"/>
            <a:ext cx="8229600" cy="706090"/>
          </a:xfrm>
          <a:noFill/>
          <a:ln>
            <a:miter lim="800000"/>
            <a:headEnd/>
            <a:tailEnd/>
          </a:ln>
        </p:spPr>
        <p:txBody>
          <a:bodyPr vert="horz" wrap="square" lIns="91440" tIns="45720" rIns="91440" bIns="45720" numCol="1" anchor="t" anchorCtr="0" compatLnSpc="1">
            <a:prstTxWarp prst="textNoShape">
              <a:avLst/>
            </a:prstTxWarp>
          </a:bodyPr>
          <a:lstStyle/>
          <a:p>
            <a:pPr lvl="0" algn="r"/>
            <a:r>
              <a:rPr lang="en-US" sz="2800" b="1" dirty="0" err="1">
                <a:solidFill>
                  <a:schemeClr val="tx1"/>
                </a:solidFill>
              </a:rPr>
              <a:t>Soporte</a:t>
            </a:r>
            <a:r>
              <a:rPr lang="en-US" sz="2800" b="1" dirty="0">
                <a:solidFill>
                  <a:schemeClr val="tx1"/>
                </a:solidFill>
              </a:rPr>
              <a:t> </a:t>
            </a:r>
            <a:r>
              <a:rPr lang="en-US" sz="2800" b="1" dirty="0" err="1">
                <a:solidFill>
                  <a:schemeClr val="tx1"/>
                </a:solidFill>
              </a:rPr>
              <a:t>para</a:t>
            </a:r>
            <a:r>
              <a:rPr lang="en-US" sz="2800" b="1" dirty="0">
                <a:solidFill>
                  <a:schemeClr val="tx1"/>
                </a:solidFill>
              </a:rPr>
              <a:t> la </a:t>
            </a:r>
            <a:r>
              <a:rPr lang="en-US" sz="2800" b="1" dirty="0" err="1">
                <a:solidFill>
                  <a:schemeClr val="tx1"/>
                </a:solidFill>
              </a:rPr>
              <a:t>definición</a:t>
            </a:r>
            <a:r>
              <a:rPr lang="en-US" sz="2800" b="1" dirty="0">
                <a:solidFill>
                  <a:schemeClr val="tx1"/>
                </a:solidFill>
              </a:rPr>
              <a:t> de </a:t>
            </a:r>
            <a:r>
              <a:rPr lang="en-US" sz="2800" b="1" dirty="0" err="1">
                <a:solidFill>
                  <a:schemeClr val="tx1"/>
                </a:solidFill>
              </a:rPr>
              <a:t>activo</a:t>
            </a:r>
            <a:r>
              <a:rPr lang="en-US" sz="2800" b="1" dirty="0">
                <a:solidFill>
                  <a:schemeClr val="tx1"/>
                </a:solidFill>
              </a:rPr>
              <a:t/>
            </a:r>
            <a:br>
              <a:rPr lang="en-US" sz="2800" b="1" dirty="0">
                <a:solidFill>
                  <a:schemeClr val="tx1"/>
                </a:solidFill>
              </a:rPr>
            </a:br>
            <a:r>
              <a:rPr lang="en-US" sz="2800" b="1" dirty="0" err="1">
                <a:solidFill>
                  <a:schemeClr val="tx1"/>
                </a:solidFill>
              </a:rPr>
              <a:t>Recurso</a:t>
            </a:r>
            <a:r>
              <a:rPr lang="en-US" sz="2800" b="1" dirty="0">
                <a:solidFill>
                  <a:schemeClr val="tx1"/>
                </a:solidFill>
              </a:rPr>
              <a:t> </a:t>
            </a:r>
            <a:r>
              <a:rPr lang="en-US" sz="2800" b="1" dirty="0" err="1">
                <a:solidFill>
                  <a:schemeClr val="tx1"/>
                </a:solidFill>
              </a:rPr>
              <a:t>económico</a:t>
            </a:r>
            <a:endParaRPr lang="en-US" sz="2800" b="1" dirty="0">
              <a:solidFill>
                <a:schemeClr val="tx1"/>
              </a:solidFill>
            </a:endParaRPr>
          </a:p>
        </p:txBody>
      </p:sp>
      <p:sp>
        <p:nvSpPr>
          <p:cNvPr id="3" name="2 Rectángulo"/>
          <p:cNvSpPr/>
          <p:nvPr/>
        </p:nvSpPr>
        <p:spPr>
          <a:xfrm>
            <a:off x="539552" y="1124744"/>
            <a:ext cx="8352928" cy="5632311"/>
          </a:xfrm>
          <a:prstGeom prst="rect">
            <a:avLst/>
          </a:prstGeom>
        </p:spPr>
        <p:txBody>
          <a:bodyPr wrap="square">
            <a:spAutoFit/>
          </a:bodyPr>
          <a:lstStyle/>
          <a:p>
            <a:pPr algn="just"/>
            <a:r>
              <a:rPr lang="es-CO" sz="1800" dirty="0"/>
              <a:t>10. La entidad debe describir un recurso económico de una manera clara, concisa y comprensible.</a:t>
            </a:r>
            <a:endParaRPr lang="en-US" sz="1800" dirty="0" smtClean="0"/>
          </a:p>
          <a:p>
            <a:endParaRPr lang="en-US" sz="1800" dirty="0" smtClean="0"/>
          </a:p>
          <a:p>
            <a:pPr algn="just"/>
            <a:r>
              <a:rPr lang="es-CO" sz="1800" dirty="0"/>
              <a:t>Por ejemplo, si una entidad tiene la propiedad legal de una máquina y todos los derechos </a:t>
            </a:r>
            <a:r>
              <a:rPr lang="es-CO" sz="1800" dirty="0" smtClean="0"/>
              <a:t>asociados, </a:t>
            </a:r>
            <a:r>
              <a:rPr lang="es-CO" sz="1800" dirty="0"/>
              <a:t>en sentido estricto </a:t>
            </a:r>
            <a:r>
              <a:rPr lang="es-CO" sz="1800" dirty="0" smtClean="0"/>
              <a:t>el activo lo constituye el </a:t>
            </a:r>
            <a:r>
              <a:rPr lang="es-CO" sz="1800" dirty="0"/>
              <a:t>conjunto de </a:t>
            </a:r>
            <a:r>
              <a:rPr lang="es-CO" sz="1800" dirty="0" smtClean="0"/>
              <a:t>derechos </a:t>
            </a:r>
            <a:r>
              <a:rPr lang="es-CO" sz="1800" dirty="0"/>
              <a:t>derivados de dicha </a:t>
            </a:r>
            <a:r>
              <a:rPr lang="es-CO" sz="1800" dirty="0" smtClean="0"/>
              <a:t>máquina.</a:t>
            </a:r>
            <a:endParaRPr lang="en-US" sz="1800" dirty="0" smtClean="0"/>
          </a:p>
          <a:p>
            <a:endParaRPr lang="en-US" sz="1800" dirty="0" smtClean="0"/>
          </a:p>
          <a:p>
            <a:pPr algn="just"/>
            <a:r>
              <a:rPr lang="es-CO" sz="1800" dirty="0"/>
              <a:t>Sin embargo</a:t>
            </a:r>
            <a:r>
              <a:rPr lang="es-CO" sz="1800" dirty="0" smtClean="0"/>
              <a:t>, </a:t>
            </a:r>
            <a:r>
              <a:rPr lang="es-CO" sz="1800" dirty="0"/>
              <a:t>sería perfectamente </a:t>
            </a:r>
            <a:r>
              <a:rPr lang="es-CO" sz="1800" dirty="0" smtClean="0"/>
              <a:t>claro, conciso </a:t>
            </a:r>
            <a:r>
              <a:rPr lang="es-CO" sz="1800" dirty="0"/>
              <a:t>y comprensible </a:t>
            </a:r>
            <a:r>
              <a:rPr lang="es-CO" sz="1800" dirty="0" smtClean="0"/>
              <a:t>describir el activo de la entidad como una maquina y </a:t>
            </a:r>
            <a:r>
              <a:rPr lang="es-CO" sz="1800" dirty="0"/>
              <a:t>no como </a:t>
            </a:r>
            <a:r>
              <a:rPr lang="es-CO" sz="1800" dirty="0" smtClean="0"/>
              <a:t>los derechos sobre la misma.</a:t>
            </a:r>
            <a:endParaRPr lang="en-US" sz="1800" dirty="0"/>
          </a:p>
          <a:p>
            <a:endParaRPr lang="en-US" sz="1800" dirty="0" smtClean="0"/>
          </a:p>
          <a:p>
            <a:pPr algn="just"/>
            <a:r>
              <a:rPr lang="es-CO" sz="1800" dirty="0"/>
              <a:t>13. Un derecho es </a:t>
            </a:r>
            <a:r>
              <a:rPr lang="es-CO" sz="1800" dirty="0" smtClean="0"/>
              <a:t>ejercible, </a:t>
            </a:r>
            <a:r>
              <a:rPr lang="es-CO" sz="1800" dirty="0"/>
              <a:t>si el titular del derecho puede asegurar que es </a:t>
            </a:r>
            <a:r>
              <a:rPr lang="es-CO" sz="1800" dirty="0" smtClean="0"/>
              <a:t>quien va </a:t>
            </a:r>
            <a:r>
              <a:rPr lang="es-CO" sz="1800" dirty="0"/>
              <a:t>a recibir y puede mantener los beneficios económicos </a:t>
            </a:r>
            <a:r>
              <a:rPr lang="es-CO" sz="1800" dirty="0" smtClean="0"/>
              <a:t>generados.</a:t>
            </a:r>
          </a:p>
          <a:p>
            <a:endParaRPr lang="en-US" sz="1800" dirty="0" smtClean="0"/>
          </a:p>
          <a:p>
            <a:pPr algn="just"/>
            <a:r>
              <a:rPr lang="es-CO" sz="1800" dirty="0" smtClean="0"/>
              <a:t>La exigibilidad no </a:t>
            </a:r>
            <a:r>
              <a:rPr lang="es-CO" sz="1800" dirty="0"/>
              <a:t>significa que la entidad </a:t>
            </a:r>
            <a:r>
              <a:rPr lang="es-CO" sz="1800" dirty="0" smtClean="0"/>
              <a:t>pueda </a:t>
            </a:r>
            <a:r>
              <a:rPr lang="es-CO" sz="1800" dirty="0"/>
              <a:t>garantizar que </a:t>
            </a:r>
            <a:r>
              <a:rPr lang="es-CO" sz="1800" dirty="0" smtClean="0"/>
              <a:t>los beneficios económicos surgirán.</a:t>
            </a:r>
          </a:p>
          <a:p>
            <a:pPr algn="just"/>
            <a:endParaRPr lang="es-CO" sz="1800" dirty="0" smtClean="0"/>
          </a:p>
          <a:p>
            <a:pPr algn="just"/>
            <a:r>
              <a:rPr lang="es-CO" sz="1800" b="1" dirty="0"/>
              <a:t>Por ejemplo</a:t>
            </a:r>
            <a:r>
              <a:rPr lang="es-CO" sz="1800" dirty="0"/>
              <a:t>, las acciones que normalmente otorgan al tenedor el derecho </a:t>
            </a:r>
            <a:r>
              <a:rPr lang="es-CO" sz="1800" dirty="0" smtClean="0"/>
              <a:t>a </a:t>
            </a:r>
            <a:r>
              <a:rPr lang="es-CO" sz="1800" dirty="0"/>
              <a:t>recibir </a:t>
            </a:r>
            <a:r>
              <a:rPr lang="es-CO" sz="1800" dirty="0" smtClean="0"/>
              <a:t>dividendos </a:t>
            </a:r>
            <a:r>
              <a:rPr lang="es-CO" sz="1800" dirty="0"/>
              <a:t>que el emisor </a:t>
            </a:r>
            <a:r>
              <a:rPr lang="es-CO" sz="1800" dirty="0" smtClean="0"/>
              <a:t>podría </a:t>
            </a:r>
            <a:r>
              <a:rPr lang="es-CO" sz="1800" dirty="0"/>
              <a:t>pagar, </a:t>
            </a:r>
            <a:r>
              <a:rPr lang="es-CO" sz="1800" dirty="0" smtClean="0"/>
              <a:t>no obstante el </a:t>
            </a:r>
            <a:r>
              <a:rPr lang="es-CO" sz="1800" dirty="0"/>
              <a:t>titular no puede obligar al emisor a declarar un </a:t>
            </a:r>
            <a:r>
              <a:rPr lang="es-CO" sz="1800" dirty="0" smtClean="0"/>
              <a:t>dividendo.</a:t>
            </a:r>
            <a:endParaRPr lang="es-CO" sz="1800" dirty="0"/>
          </a:p>
          <a:p>
            <a:pPr algn="just"/>
            <a:endParaRPr lang="es-CO" sz="1800" dirty="0" smtClean="0"/>
          </a:p>
        </p:txBody>
      </p:sp>
    </p:spTree>
    <p:extLst>
      <p:ext uri="{BB962C8B-B14F-4D97-AF65-F5344CB8AC3E}">
        <p14:creationId xmlns:p14="http://schemas.microsoft.com/office/powerpoint/2010/main" val="152361329"/>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755576" y="116632"/>
            <a:ext cx="8229600" cy="706090"/>
          </a:xfrm>
          <a:noFill/>
          <a:ln>
            <a:miter lim="800000"/>
            <a:headEnd/>
            <a:tailEnd/>
          </a:ln>
        </p:spPr>
        <p:txBody>
          <a:bodyPr vert="horz" wrap="square" lIns="91440" tIns="45720" rIns="91440" bIns="45720" numCol="1" anchor="t" anchorCtr="0" compatLnSpc="1">
            <a:prstTxWarp prst="textNoShape">
              <a:avLst/>
            </a:prstTxWarp>
          </a:bodyPr>
          <a:lstStyle/>
          <a:p>
            <a:pPr lvl="0" algn="r"/>
            <a:r>
              <a:rPr lang="en-US" sz="2800" b="1" dirty="0" err="1">
                <a:solidFill>
                  <a:schemeClr val="tx1"/>
                </a:solidFill>
              </a:rPr>
              <a:t>Soporte</a:t>
            </a:r>
            <a:r>
              <a:rPr lang="en-US" sz="2800" b="1" dirty="0">
                <a:solidFill>
                  <a:schemeClr val="tx1"/>
                </a:solidFill>
              </a:rPr>
              <a:t> </a:t>
            </a:r>
            <a:r>
              <a:rPr lang="en-US" sz="2800" b="1" dirty="0" err="1">
                <a:solidFill>
                  <a:schemeClr val="tx1"/>
                </a:solidFill>
              </a:rPr>
              <a:t>para</a:t>
            </a:r>
            <a:r>
              <a:rPr lang="en-US" sz="2800" b="1" dirty="0">
                <a:solidFill>
                  <a:schemeClr val="tx1"/>
                </a:solidFill>
              </a:rPr>
              <a:t> la </a:t>
            </a:r>
            <a:r>
              <a:rPr lang="en-US" sz="2800" b="1" dirty="0" err="1">
                <a:solidFill>
                  <a:schemeClr val="tx1"/>
                </a:solidFill>
              </a:rPr>
              <a:t>definición</a:t>
            </a:r>
            <a:r>
              <a:rPr lang="en-US" sz="2800" b="1" dirty="0">
                <a:solidFill>
                  <a:schemeClr val="tx1"/>
                </a:solidFill>
              </a:rPr>
              <a:t> de </a:t>
            </a:r>
            <a:r>
              <a:rPr lang="en-US" sz="2800" b="1" dirty="0" err="1">
                <a:solidFill>
                  <a:schemeClr val="tx1"/>
                </a:solidFill>
              </a:rPr>
              <a:t>activo</a:t>
            </a:r>
            <a:r>
              <a:rPr lang="en-US" sz="2800" b="1" dirty="0">
                <a:solidFill>
                  <a:schemeClr val="tx1"/>
                </a:solidFill>
              </a:rPr>
              <a:t/>
            </a:r>
            <a:br>
              <a:rPr lang="en-US" sz="2800" b="1" dirty="0">
                <a:solidFill>
                  <a:schemeClr val="tx1"/>
                </a:solidFill>
              </a:rPr>
            </a:br>
            <a:r>
              <a:rPr lang="en-US" sz="2800" b="1" dirty="0" smtClean="0">
                <a:solidFill>
                  <a:schemeClr val="tx1"/>
                </a:solidFill>
              </a:rPr>
              <a:t>Control</a:t>
            </a:r>
            <a:endParaRPr lang="en-US" sz="2800" b="1" dirty="0">
              <a:solidFill>
                <a:schemeClr val="tx1"/>
              </a:solidFill>
            </a:endParaRPr>
          </a:p>
        </p:txBody>
      </p:sp>
      <p:sp>
        <p:nvSpPr>
          <p:cNvPr id="3" name="2 Rectángulo"/>
          <p:cNvSpPr/>
          <p:nvPr/>
        </p:nvSpPr>
        <p:spPr>
          <a:xfrm>
            <a:off x="539552" y="1124744"/>
            <a:ext cx="8352928" cy="830997"/>
          </a:xfrm>
          <a:prstGeom prst="rect">
            <a:avLst/>
          </a:prstGeom>
        </p:spPr>
        <p:txBody>
          <a:bodyPr wrap="square">
            <a:spAutoFit/>
          </a:bodyPr>
          <a:lstStyle/>
          <a:p>
            <a:endParaRPr lang="en-US" sz="2400" dirty="0"/>
          </a:p>
          <a:p>
            <a:pPr marL="457200" indent="-457200">
              <a:buAutoNum type="alphaLcParenBoth"/>
            </a:pPr>
            <a:endParaRPr lang="en-US" sz="2400" dirty="0"/>
          </a:p>
        </p:txBody>
      </p:sp>
      <p:graphicFrame>
        <p:nvGraphicFramePr>
          <p:cNvPr id="4" name="3 Tabla"/>
          <p:cNvGraphicFramePr>
            <a:graphicFrameLocks noGrp="1"/>
          </p:cNvGraphicFramePr>
          <p:nvPr>
            <p:extLst>
              <p:ext uri="{D42A27DB-BD31-4B8C-83A1-F6EECF244321}">
                <p14:modId xmlns:p14="http://schemas.microsoft.com/office/powerpoint/2010/main" val="2333476864"/>
              </p:ext>
            </p:extLst>
          </p:nvPr>
        </p:nvGraphicFramePr>
        <p:xfrm>
          <a:off x="467544" y="1052736"/>
          <a:ext cx="8208912" cy="5283970"/>
        </p:xfrm>
        <a:graphic>
          <a:graphicData uri="http://schemas.openxmlformats.org/drawingml/2006/table">
            <a:tbl>
              <a:tblPr firstRow="1" bandRow="1">
                <a:tableStyleId>{5C22544A-7EE6-4342-B048-85BDC9FD1C3A}</a:tableStyleId>
              </a:tblPr>
              <a:tblGrid>
                <a:gridCol w="8208912"/>
              </a:tblGrid>
              <a:tr h="731821">
                <a:tc>
                  <a:txBody>
                    <a:bodyPr/>
                    <a:lstStyle/>
                    <a:p>
                      <a:pPr algn="ctr"/>
                      <a:r>
                        <a:rPr lang="en-US" sz="1600" dirty="0" err="1" smtClean="0">
                          <a:solidFill>
                            <a:schemeClr val="tx1"/>
                          </a:solidFill>
                        </a:rPr>
                        <a:t>Definiciones</a:t>
                      </a:r>
                      <a:r>
                        <a:rPr lang="en-US" sz="1600" dirty="0" smtClean="0">
                          <a:solidFill>
                            <a:schemeClr val="tx1"/>
                          </a:solidFill>
                        </a:rPr>
                        <a:t> </a:t>
                      </a:r>
                      <a:r>
                        <a:rPr lang="en-US" sz="1600" dirty="0" err="1" smtClean="0">
                          <a:solidFill>
                            <a:schemeClr val="tx1"/>
                          </a:solidFill>
                        </a:rPr>
                        <a:t>actuales</a:t>
                      </a:r>
                      <a:r>
                        <a:rPr lang="en-US" sz="1600" baseline="0" dirty="0" smtClean="0">
                          <a:solidFill>
                            <a:schemeClr val="tx1"/>
                          </a:solidFill>
                        </a:rPr>
                        <a:t> de Control:</a:t>
                      </a:r>
                    </a:p>
                    <a:p>
                      <a:endParaRPr lang="en-US" sz="1600" baseline="0" dirty="0" smtClean="0">
                        <a:solidFill>
                          <a:schemeClr val="tx1"/>
                        </a:solidFill>
                      </a:endParaRPr>
                    </a:p>
                    <a:p>
                      <a:pPr algn="ctr"/>
                      <a:r>
                        <a:rPr lang="en-US" sz="1600" baseline="0" dirty="0" smtClean="0">
                          <a:solidFill>
                            <a:schemeClr val="tx1"/>
                          </a:solidFill>
                        </a:rPr>
                        <a:t>El MC2010 no lo define.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66521">
                <a:tc>
                  <a:txBody>
                    <a:bodyPr/>
                    <a:lstStyle/>
                    <a:p>
                      <a:pPr algn="ctr"/>
                      <a:r>
                        <a:rPr lang="en-US" sz="1600" b="1" dirty="0" smtClean="0"/>
                        <a:t>A </a:t>
                      </a:r>
                      <a:r>
                        <a:rPr lang="en-US" sz="1600" b="1" dirty="0" err="1" smtClean="0"/>
                        <a:t>nivel</a:t>
                      </a:r>
                      <a:r>
                        <a:rPr lang="en-US" sz="1600" b="1" dirty="0" smtClean="0"/>
                        <a:t> de </a:t>
                      </a:r>
                      <a:r>
                        <a:rPr lang="en-US" sz="1600" b="1" dirty="0" err="1" smtClean="0"/>
                        <a:t>estandares</a:t>
                      </a:r>
                      <a:r>
                        <a:rPr lang="en-US" sz="1600" b="1" dirty="0" smtClean="0"/>
                        <a:t>: </a:t>
                      </a:r>
                    </a:p>
                    <a:p>
                      <a:pPr algn="just"/>
                      <a:endParaRPr lang="en-US" sz="1600" b="1" dirty="0" smtClean="0"/>
                    </a:p>
                    <a:p>
                      <a:pPr algn="just"/>
                      <a:r>
                        <a:rPr lang="en-US" sz="1400" b="1" dirty="0" smtClean="0"/>
                        <a:t>“Control of a promised good or service (</a:t>
                      </a:r>
                      <a:r>
                        <a:rPr lang="en-US" sz="1400" b="1" dirty="0" err="1" smtClean="0"/>
                        <a:t>ie</a:t>
                      </a:r>
                      <a:r>
                        <a:rPr lang="en-US" sz="1400" b="1" dirty="0" smtClean="0"/>
                        <a:t> an asset) is the customer’s ability to direct 	the use of and obtain substantially all of the remaining benefits from the asset.” </a:t>
                      </a:r>
                      <a:r>
                        <a:rPr lang="en-US" sz="1400" b="0" dirty="0" smtClean="0"/>
                        <a:t>(ED 2011</a:t>
                      </a:r>
                      <a:r>
                        <a:rPr lang="en-US" sz="1400" b="0" baseline="0" dirty="0" smtClean="0"/>
                        <a:t> </a:t>
                      </a:r>
                      <a:r>
                        <a:rPr lang="en-US" sz="1400" b="0" baseline="0" dirty="0" err="1" smtClean="0"/>
                        <a:t>Renueve</a:t>
                      </a:r>
                      <a:r>
                        <a:rPr lang="en-US" sz="1400" b="0" baseline="0" dirty="0" smtClean="0"/>
                        <a:t>)</a:t>
                      </a:r>
                      <a:r>
                        <a:rPr lang="en-US" sz="1400" b="1" dirty="0" smtClean="0"/>
                        <a:t>	</a:t>
                      </a:r>
                      <a:endParaRPr lang="en-US" sz="1600" dirty="0" smtClean="0"/>
                    </a:p>
                    <a:p>
                      <a:pPr algn="just"/>
                      <a:r>
                        <a:rPr lang="en-US" sz="1400" b="1" kern="1200" dirty="0" smtClean="0">
                          <a:solidFill>
                            <a:schemeClr val="dk1"/>
                          </a:solidFill>
                          <a:latin typeface="+mn-lt"/>
                          <a:ea typeface="+mn-ea"/>
                          <a:cs typeface="+mn-cs"/>
                        </a:rPr>
                        <a:t>“An investor controls an investee when it is exposed, or has rights, to variable returns from its involvement with the investee and has the ability to affect those 	returns through its power over the investee.” </a:t>
                      </a:r>
                      <a:r>
                        <a:rPr lang="en-US" sz="1400" b="0" kern="1200" dirty="0" smtClean="0">
                          <a:solidFill>
                            <a:schemeClr val="dk1"/>
                          </a:solidFill>
                          <a:latin typeface="+mn-lt"/>
                          <a:ea typeface="+mn-ea"/>
                          <a:cs typeface="+mn-cs"/>
                        </a:rPr>
                        <a:t>(NIIF10 </a:t>
                      </a:r>
                      <a:r>
                        <a:rPr lang="en-US" sz="1400" b="0" kern="1200" dirty="0" err="1" smtClean="0">
                          <a:solidFill>
                            <a:schemeClr val="dk1"/>
                          </a:solidFill>
                          <a:latin typeface="+mn-lt"/>
                          <a:ea typeface="+mn-ea"/>
                          <a:cs typeface="+mn-cs"/>
                        </a:rPr>
                        <a:t>Estados</a:t>
                      </a:r>
                      <a:r>
                        <a:rPr lang="en-US" sz="1400" b="0" kern="1200" dirty="0" smtClean="0">
                          <a:solidFill>
                            <a:schemeClr val="dk1"/>
                          </a:solidFill>
                          <a:latin typeface="+mn-lt"/>
                          <a:ea typeface="+mn-ea"/>
                          <a:cs typeface="+mn-cs"/>
                        </a:rPr>
                        <a:t> </a:t>
                      </a:r>
                      <a:r>
                        <a:rPr lang="en-US" sz="1400" b="0" kern="1200" dirty="0" err="1" smtClean="0">
                          <a:solidFill>
                            <a:schemeClr val="dk1"/>
                          </a:solidFill>
                          <a:latin typeface="+mn-lt"/>
                          <a:ea typeface="+mn-ea"/>
                          <a:cs typeface="+mn-cs"/>
                        </a:rPr>
                        <a:t>financieros</a:t>
                      </a:r>
                      <a:r>
                        <a:rPr lang="en-US" sz="1400" b="0" kern="1200" dirty="0" smtClean="0">
                          <a:solidFill>
                            <a:schemeClr val="dk1"/>
                          </a:solidFill>
                          <a:latin typeface="+mn-lt"/>
                          <a:ea typeface="+mn-ea"/>
                          <a:cs typeface="+mn-cs"/>
                        </a:rPr>
                        <a:t> </a:t>
                      </a:r>
                      <a:r>
                        <a:rPr lang="en-US" sz="1400" b="0" kern="1200" dirty="0" err="1" smtClean="0">
                          <a:solidFill>
                            <a:schemeClr val="dk1"/>
                          </a:solidFill>
                          <a:latin typeface="+mn-lt"/>
                          <a:ea typeface="+mn-ea"/>
                          <a:cs typeface="+mn-cs"/>
                        </a:rPr>
                        <a:t>consolidados</a:t>
                      </a:r>
                      <a:r>
                        <a:rPr lang="en-US" sz="1400" b="0" kern="1200" dirty="0" smtClean="0">
                          <a:solidFill>
                            <a:schemeClr val="dk1"/>
                          </a:solidFill>
                          <a:latin typeface="+mn-lt"/>
                          <a:ea typeface="+mn-ea"/>
                          <a:cs typeface="+mn-cs"/>
                        </a:rPr>
                        <a:t>)</a:t>
                      </a:r>
                      <a:r>
                        <a:rPr lang="en-US" sz="1400" b="1" kern="1200" dirty="0" smtClean="0">
                          <a:solidFill>
                            <a:schemeClr val="dk1"/>
                          </a:solidFill>
                          <a:latin typeface="+mn-lt"/>
                          <a:ea typeface="+mn-ea"/>
                          <a:cs typeface="+mn-cs"/>
                        </a:rPr>
                        <a:t> </a:t>
                      </a:r>
                    </a:p>
                    <a:p>
                      <a:pPr marL="342900" indent="-342900">
                        <a:buFontTx/>
                        <a:buChar char="-"/>
                      </a:pPr>
                      <a:endParaRPr lang="en-US" sz="1600" dirty="0" smtClean="0"/>
                    </a:p>
                    <a:p>
                      <a:r>
                        <a:rPr lang="es-ES" sz="1600" dirty="0" smtClean="0"/>
                        <a:t>23. Difieren pero están basadas ​​en los mismos conceptos básicos: </a:t>
                      </a:r>
                      <a:r>
                        <a:rPr lang="es-ES" sz="1600" b="1" dirty="0" smtClean="0"/>
                        <a:t>La entidad tiene la capacidad para dirigir el uso del activo/entidad con el fin de obtener beneficios.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210">
                <a:tc>
                  <a:txBody>
                    <a:bodyPr/>
                    <a:lstStyle/>
                    <a:p>
                      <a:endParaRPr lang="en-US" sz="1600" dirty="0" smtClean="0">
                        <a:solidFill>
                          <a:schemeClr val="tx1"/>
                        </a:solidFill>
                      </a:endParaRPr>
                    </a:p>
                    <a:p>
                      <a:pPr algn="ctr"/>
                      <a:r>
                        <a:rPr lang="en-US" sz="1600" b="1" dirty="0" err="1" smtClean="0">
                          <a:solidFill>
                            <a:schemeClr val="tx1"/>
                          </a:solidFill>
                        </a:rPr>
                        <a:t>Definición</a:t>
                      </a:r>
                      <a:r>
                        <a:rPr lang="en-US" sz="1600" b="1" baseline="0" dirty="0" smtClean="0">
                          <a:solidFill>
                            <a:schemeClr val="tx1"/>
                          </a:solidFill>
                        </a:rPr>
                        <a:t> </a:t>
                      </a:r>
                      <a:r>
                        <a:rPr lang="en-US" sz="1600" b="1" baseline="0" dirty="0" err="1" smtClean="0">
                          <a:solidFill>
                            <a:schemeClr val="tx1"/>
                          </a:solidFill>
                        </a:rPr>
                        <a:t>Propuesta</a:t>
                      </a:r>
                      <a:r>
                        <a:rPr lang="en-US" sz="1600" b="1" baseline="0" dirty="0" smtClean="0">
                          <a:solidFill>
                            <a:schemeClr val="tx1"/>
                          </a:solidFill>
                        </a:rPr>
                        <a:t>:</a:t>
                      </a:r>
                    </a:p>
                    <a:p>
                      <a:endParaRPr lang="en-US" sz="1600" baseline="0" dirty="0" smtClean="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1800" b="1" dirty="0" smtClean="0"/>
                        <a:t>“An entity controls an asset if it has the present ability to direct the use of the asset so as to obtain the economic benefits that flow from the asset.”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3941567154"/>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8080517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5375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a:r>
              <a:rPr lang="es-CO" sz="2800" b="1" dirty="0" smtClean="0"/>
              <a:t>La necesidad de revisar el marco</a:t>
            </a:r>
          </a:p>
        </p:txBody>
      </p:sp>
      <p:graphicFrame>
        <p:nvGraphicFramePr>
          <p:cNvPr id="3" name="2 Diagrama"/>
          <p:cNvGraphicFramePr/>
          <p:nvPr/>
        </p:nvGraphicFramePr>
        <p:xfrm>
          <a:off x="857224" y="1285860"/>
          <a:ext cx="7572428"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1634123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755576" y="116632"/>
            <a:ext cx="8229600" cy="706090"/>
          </a:xfrm>
          <a:noFill/>
          <a:ln>
            <a:miter lim="800000"/>
            <a:headEnd/>
            <a:tailEnd/>
          </a:ln>
        </p:spPr>
        <p:txBody>
          <a:bodyPr vert="horz" wrap="square" lIns="91440" tIns="45720" rIns="91440" bIns="45720" numCol="1" anchor="t" anchorCtr="0" compatLnSpc="1">
            <a:prstTxWarp prst="textNoShape">
              <a:avLst/>
            </a:prstTxWarp>
          </a:bodyPr>
          <a:lstStyle/>
          <a:p>
            <a:pPr lvl="0" algn="r"/>
            <a:r>
              <a:rPr lang="en-US" sz="2800" b="1" dirty="0" err="1">
                <a:solidFill>
                  <a:schemeClr val="tx1"/>
                </a:solidFill>
              </a:rPr>
              <a:t>Soporte</a:t>
            </a:r>
            <a:r>
              <a:rPr lang="en-US" sz="2800" b="1" dirty="0">
                <a:solidFill>
                  <a:schemeClr val="tx1"/>
                </a:solidFill>
              </a:rPr>
              <a:t> </a:t>
            </a:r>
            <a:r>
              <a:rPr lang="en-US" sz="2800" b="1" dirty="0" err="1">
                <a:solidFill>
                  <a:schemeClr val="tx1"/>
                </a:solidFill>
              </a:rPr>
              <a:t>para</a:t>
            </a:r>
            <a:r>
              <a:rPr lang="en-US" sz="2800" b="1" dirty="0">
                <a:solidFill>
                  <a:schemeClr val="tx1"/>
                </a:solidFill>
              </a:rPr>
              <a:t> la </a:t>
            </a:r>
            <a:r>
              <a:rPr lang="en-US" sz="2800" b="1" dirty="0" err="1">
                <a:solidFill>
                  <a:schemeClr val="tx1"/>
                </a:solidFill>
              </a:rPr>
              <a:t>definición</a:t>
            </a:r>
            <a:r>
              <a:rPr lang="en-US" sz="2800" b="1" dirty="0">
                <a:solidFill>
                  <a:schemeClr val="tx1"/>
                </a:solidFill>
              </a:rPr>
              <a:t> de </a:t>
            </a:r>
            <a:r>
              <a:rPr lang="en-US" sz="2800" b="1" dirty="0" err="1" smtClean="0">
                <a:solidFill>
                  <a:schemeClr val="tx1"/>
                </a:solidFill>
              </a:rPr>
              <a:t>pasivo</a:t>
            </a:r>
            <a:r>
              <a:rPr lang="en-US" sz="2800" b="1" dirty="0" smtClean="0">
                <a:solidFill>
                  <a:schemeClr val="tx1"/>
                </a:solidFill>
              </a:rPr>
              <a:t/>
            </a:r>
            <a:br>
              <a:rPr lang="en-US" sz="2800" b="1" dirty="0" smtClean="0">
                <a:solidFill>
                  <a:schemeClr val="tx1"/>
                </a:solidFill>
              </a:rPr>
            </a:br>
            <a:r>
              <a:rPr lang="en-US" sz="2800" b="1" dirty="0" err="1" smtClean="0">
                <a:solidFill>
                  <a:schemeClr val="tx1"/>
                </a:solidFill>
              </a:rPr>
              <a:t>Transferencia</a:t>
            </a:r>
            <a:r>
              <a:rPr lang="en-US" sz="2800" b="1" dirty="0" smtClean="0">
                <a:solidFill>
                  <a:schemeClr val="tx1"/>
                </a:solidFill>
              </a:rPr>
              <a:t> de un </a:t>
            </a:r>
            <a:r>
              <a:rPr lang="en-US" sz="2800" b="1" dirty="0" err="1" smtClean="0">
                <a:solidFill>
                  <a:schemeClr val="tx1"/>
                </a:solidFill>
              </a:rPr>
              <a:t>recurso</a:t>
            </a:r>
            <a:r>
              <a:rPr lang="en-US" sz="2800" b="1" dirty="0" smtClean="0">
                <a:solidFill>
                  <a:schemeClr val="tx1"/>
                </a:solidFill>
              </a:rPr>
              <a:t> </a:t>
            </a:r>
            <a:r>
              <a:rPr lang="en-US" sz="2800" b="1" dirty="0" err="1" smtClean="0">
                <a:solidFill>
                  <a:schemeClr val="tx1"/>
                </a:solidFill>
              </a:rPr>
              <a:t>económico</a:t>
            </a:r>
            <a:r>
              <a:rPr lang="en-US" sz="2800" b="1" dirty="0">
                <a:solidFill>
                  <a:schemeClr val="tx1"/>
                </a:solidFill>
              </a:rPr>
              <a:t/>
            </a:r>
            <a:br>
              <a:rPr lang="en-US" sz="2800" b="1" dirty="0">
                <a:solidFill>
                  <a:schemeClr val="tx1"/>
                </a:solidFill>
              </a:rPr>
            </a:br>
            <a:endParaRPr lang="en-US" sz="2800" b="1" dirty="0">
              <a:solidFill>
                <a:schemeClr val="tx1"/>
              </a:solidFill>
            </a:endParaRPr>
          </a:p>
        </p:txBody>
      </p:sp>
      <p:sp>
        <p:nvSpPr>
          <p:cNvPr id="3" name="2 Rectángulo"/>
          <p:cNvSpPr/>
          <p:nvPr/>
        </p:nvSpPr>
        <p:spPr>
          <a:xfrm>
            <a:off x="539552" y="1124744"/>
            <a:ext cx="8352928" cy="830997"/>
          </a:xfrm>
          <a:prstGeom prst="rect">
            <a:avLst/>
          </a:prstGeom>
        </p:spPr>
        <p:txBody>
          <a:bodyPr wrap="square">
            <a:spAutoFit/>
          </a:bodyPr>
          <a:lstStyle/>
          <a:p>
            <a:endParaRPr lang="en-US" sz="2400" dirty="0"/>
          </a:p>
          <a:p>
            <a:pPr marL="457200" indent="-457200">
              <a:buAutoNum type="alphaLcParenBoth"/>
            </a:pPr>
            <a:endParaRPr lang="en-US" sz="2400" dirty="0"/>
          </a:p>
        </p:txBody>
      </p:sp>
      <p:sp>
        <p:nvSpPr>
          <p:cNvPr id="5" name="4 Rectángulo"/>
          <p:cNvSpPr/>
          <p:nvPr/>
        </p:nvSpPr>
        <p:spPr>
          <a:xfrm>
            <a:off x="539552" y="1124744"/>
            <a:ext cx="8352928" cy="5047536"/>
          </a:xfrm>
          <a:prstGeom prst="rect">
            <a:avLst/>
          </a:prstGeom>
        </p:spPr>
        <p:txBody>
          <a:bodyPr wrap="square">
            <a:spAutoFit/>
          </a:bodyPr>
          <a:lstStyle/>
          <a:p>
            <a:pPr algn="just"/>
            <a:r>
              <a:rPr lang="es-ES" sz="1800" dirty="0" smtClean="0"/>
              <a:t>32. El </a:t>
            </a:r>
            <a:r>
              <a:rPr lang="es-ES" sz="1800" dirty="0"/>
              <a:t>IASB propone definir un pasivo como una obligación presente de transferir un recurso económico. La frase "para transferir un recurso económico" es un cambio en la definición actual. </a:t>
            </a:r>
            <a:endParaRPr lang="es-ES" sz="1800" dirty="0" smtClean="0"/>
          </a:p>
          <a:p>
            <a:pPr algn="just"/>
            <a:endParaRPr lang="es-ES" sz="1800" dirty="0"/>
          </a:p>
          <a:p>
            <a:pPr algn="just"/>
            <a:r>
              <a:rPr lang="es-ES" sz="1800" dirty="0" smtClean="0"/>
              <a:t>Refleja </a:t>
            </a:r>
            <a:r>
              <a:rPr lang="es-ES" sz="1800" dirty="0"/>
              <a:t>la propuesta en el </a:t>
            </a:r>
            <a:r>
              <a:rPr lang="es-ES" sz="1800" dirty="0" smtClean="0"/>
              <a:t>ED </a:t>
            </a:r>
            <a:r>
              <a:rPr lang="es-ES" sz="1800" dirty="0" err="1" smtClean="0"/>
              <a:t>Revenue</a:t>
            </a:r>
            <a:r>
              <a:rPr lang="es-ES" sz="1800" dirty="0" smtClean="0"/>
              <a:t> de definir </a:t>
            </a:r>
            <a:r>
              <a:rPr lang="es-ES" sz="1800" dirty="0"/>
              <a:t>una obligación de ejecución como la promesa ... la transferencia de un bien o servicio al cliente. </a:t>
            </a:r>
            <a:endParaRPr lang="es-ES" sz="1800" dirty="0" smtClean="0"/>
          </a:p>
          <a:p>
            <a:pPr algn="just"/>
            <a:endParaRPr lang="es-ES" sz="1800" b="1" dirty="0"/>
          </a:p>
          <a:p>
            <a:pPr algn="just"/>
            <a:r>
              <a:rPr lang="es-ES" sz="1800" b="1" dirty="0" smtClean="0"/>
              <a:t>El </a:t>
            </a:r>
            <a:r>
              <a:rPr lang="es-ES" sz="1800" b="1" dirty="0"/>
              <a:t>IASB propone aclarar las cuestiones que figuran a </a:t>
            </a:r>
            <a:r>
              <a:rPr lang="es-ES" sz="1800" b="1" dirty="0" smtClean="0"/>
              <a:t>continuación:</a:t>
            </a:r>
          </a:p>
          <a:p>
            <a:pPr algn="just"/>
            <a:endParaRPr lang="es-ES" sz="1800" dirty="0"/>
          </a:p>
          <a:p>
            <a:pPr algn="just"/>
            <a:r>
              <a:rPr lang="es-ES" sz="1800" dirty="0" smtClean="0"/>
              <a:t>33. La </a:t>
            </a:r>
            <a:r>
              <a:rPr lang="es-ES" sz="1800" dirty="0"/>
              <a:t>transferencia de un recurso economico se puede dar de diferentes formas no solo efectivo</a:t>
            </a:r>
            <a:r>
              <a:rPr lang="es-ES" sz="1800" dirty="0" smtClean="0"/>
              <a:t>.</a:t>
            </a:r>
          </a:p>
          <a:p>
            <a:pPr algn="just"/>
            <a:endParaRPr lang="es-ES" sz="1800" dirty="0"/>
          </a:p>
          <a:p>
            <a:pPr algn="just"/>
            <a:r>
              <a:rPr lang="es-ES" sz="1800" dirty="0" smtClean="0"/>
              <a:t>34. En </a:t>
            </a:r>
            <a:r>
              <a:rPr lang="es-ES" sz="1800" dirty="0"/>
              <a:t>algunos casos, la entidad puede tener </a:t>
            </a:r>
            <a:r>
              <a:rPr lang="es-ES" sz="1800" dirty="0" smtClean="0"/>
              <a:t>una </a:t>
            </a:r>
            <a:r>
              <a:rPr lang="es-ES" sz="1800" dirty="0"/>
              <a:t>obligación </a:t>
            </a:r>
            <a:r>
              <a:rPr lang="es-ES" sz="1800" dirty="0" smtClean="0"/>
              <a:t>que </a:t>
            </a:r>
            <a:r>
              <a:rPr lang="es-ES" sz="1800" dirty="0"/>
              <a:t>se </a:t>
            </a:r>
            <a:r>
              <a:rPr lang="es-ES" sz="1800" dirty="0" smtClean="0"/>
              <a:t>pagará mediante </a:t>
            </a:r>
            <a:r>
              <a:rPr lang="es-ES" sz="1800" dirty="0"/>
              <a:t>la realización de una segunda obligación, por ejemplo, mediante la emisión de un pasivo financiero. Si esa segunda obligación requiere que la entidad transfiera un recurso económico, la primera obligación es también una obligación de transferir un recurso económico.</a:t>
            </a:r>
            <a:endParaRPr lang="es-ES" sz="1800" dirty="0" smtClean="0"/>
          </a:p>
          <a:p>
            <a:pPr algn="just"/>
            <a:endParaRPr lang="es-ES" sz="1600" dirty="0"/>
          </a:p>
        </p:txBody>
      </p:sp>
    </p:spTree>
    <p:extLst>
      <p:ext uri="{BB962C8B-B14F-4D97-AF65-F5344CB8AC3E}">
        <p14:creationId xmlns:p14="http://schemas.microsoft.com/office/powerpoint/2010/main" val="279802454"/>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755576" y="116632"/>
            <a:ext cx="8229600" cy="706090"/>
          </a:xfrm>
          <a:noFill/>
          <a:ln>
            <a:miter lim="800000"/>
            <a:headEnd/>
            <a:tailEnd/>
          </a:ln>
        </p:spPr>
        <p:txBody>
          <a:bodyPr vert="horz" wrap="square" lIns="91440" tIns="45720" rIns="91440" bIns="45720" numCol="1" anchor="t" anchorCtr="0" compatLnSpc="1">
            <a:prstTxWarp prst="textNoShape">
              <a:avLst/>
            </a:prstTxWarp>
          </a:bodyPr>
          <a:lstStyle/>
          <a:p>
            <a:pPr lvl="0" algn="r"/>
            <a:r>
              <a:rPr lang="en-US" sz="2800" b="1" dirty="0" err="1">
                <a:solidFill>
                  <a:schemeClr val="tx1"/>
                </a:solidFill>
              </a:rPr>
              <a:t>Soporte</a:t>
            </a:r>
            <a:r>
              <a:rPr lang="en-US" sz="2800" b="1" dirty="0">
                <a:solidFill>
                  <a:schemeClr val="tx1"/>
                </a:solidFill>
              </a:rPr>
              <a:t> </a:t>
            </a:r>
            <a:r>
              <a:rPr lang="en-US" sz="2800" b="1" dirty="0" err="1">
                <a:solidFill>
                  <a:schemeClr val="tx1"/>
                </a:solidFill>
              </a:rPr>
              <a:t>para</a:t>
            </a:r>
            <a:r>
              <a:rPr lang="en-US" sz="2800" b="1" dirty="0">
                <a:solidFill>
                  <a:schemeClr val="tx1"/>
                </a:solidFill>
              </a:rPr>
              <a:t> la </a:t>
            </a:r>
            <a:r>
              <a:rPr lang="en-US" sz="2800" b="1" dirty="0" err="1">
                <a:solidFill>
                  <a:schemeClr val="tx1"/>
                </a:solidFill>
              </a:rPr>
              <a:t>definición</a:t>
            </a:r>
            <a:r>
              <a:rPr lang="en-US" sz="2800" b="1" dirty="0">
                <a:solidFill>
                  <a:schemeClr val="tx1"/>
                </a:solidFill>
              </a:rPr>
              <a:t> de </a:t>
            </a:r>
            <a:r>
              <a:rPr lang="en-US" sz="2800" b="1" dirty="0" err="1" smtClean="0">
                <a:solidFill>
                  <a:schemeClr val="tx1"/>
                </a:solidFill>
              </a:rPr>
              <a:t>pasivo</a:t>
            </a:r>
            <a:r>
              <a:rPr lang="en-US" sz="2800" b="1" dirty="0" smtClean="0">
                <a:solidFill>
                  <a:schemeClr val="tx1"/>
                </a:solidFill>
              </a:rPr>
              <a:t/>
            </a:r>
            <a:br>
              <a:rPr lang="en-US" sz="2800" b="1" dirty="0" smtClean="0">
                <a:solidFill>
                  <a:schemeClr val="tx1"/>
                </a:solidFill>
              </a:rPr>
            </a:br>
            <a:r>
              <a:rPr lang="en-US" sz="2800" b="1" dirty="0" err="1" smtClean="0">
                <a:solidFill>
                  <a:schemeClr val="tx1"/>
                </a:solidFill>
              </a:rPr>
              <a:t>Obligaciones</a:t>
            </a:r>
            <a:r>
              <a:rPr lang="en-US" sz="2800" b="1" dirty="0" smtClean="0">
                <a:solidFill>
                  <a:schemeClr val="tx1"/>
                </a:solidFill>
              </a:rPr>
              <a:t> </a:t>
            </a:r>
            <a:r>
              <a:rPr lang="en-US" sz="2800" b="1" dirty="0" err="1" smtClean="0">
                <a:solidFill>
                  <a:schemeClr val="tx1"/>
                </a:solidFill>
              </a:rPr>
              <a:t>implicitas</a:t>
            </a:r>
            <a:r>
              <a:rPr lang="en-US" sz="2800" b="1" dirty="0">
                <a:solidFill>
                  <a:schemeClr val="tx1"/>
                </a:solidFill>
              </a:rPr>
              <a:t/>
            </a:r>
            <a:br>
              <a:rPr lang="en-US" sz="2800" b="1" dirty="0">
                <a:solidFill>
                  <a:schemeClr val="tx1"/>
                </a:solidFill>
              </a:rPr>
            </a:br>
            <a:endParaRPr lang="en-US" sz="2800" b="1" dirty="0">
              <a:solidFill>
                <a:schemeClr val="tx1"/>
              </a:solidFill>
            </a:endParaRPr>
          </a:p>
        </p:txBody>
      </p:sp>
      <p:sp>
        <p:nvSpPr>
          <p:cNvPr id="3" name="2 Rectángulo"/>
          <p:cNvSpPr/>
          <p:nvPr/>
        </p:nvSpPr>
        <p:spPr>
          <a:xfrm>
            <a:off x="539552" y="1124744"/>
            <a:ext cx="8352928" cy="830997"/>
          </a:xfrm>
          <a:prstGeom prst="rect">
            <a:avLst/>
          </a:prstGeom>
        </p:spPr>
        <p:txBody>
          <a:bodyPr wrap="square">
            <a:spAutoFit/>
          </a:bodyPr>
          <a:lstStyle/>
          <a:p>
            <a:endParaRPr lang="en-US" sz="2400" dirty="0"/>
          </a:p>
          <a:p>
            <a:pPr marL="457200" indent="-457200">
              <a:buAutoNum type="alphaLcParenBoth"/>
            </a:pPr>
            <a:endParaRPr lang="en-US" sz="2400" dirty="0"/>
          </a:p>
        </p:txBody>
      </p:sp>
      <p:sp>
        <p:nvSpPr>
          <p:cNvPr id="5" name="4 Rectángulo"/>
          <p:cNvSpPr/>
          <p:nvPr/>
        </p:nvSpPr>
        <p:spPr>
          <a:xfrm>
            <a:off x="539552" y="1124744"/>
            <a:ext cx="8352928" cy="4247317"/>
          </a:xfrm>
          <a:prstGeom prst="rect">
            <a:avLst/>
          </a:prstGeom>
        </p:spPr>
        <p:txBody>
          <a:bodyPr wrap="square">
            <a:spAutoFit/>
          </a:bodyPr>
          <a:lstStyle/>
          <a:p>
            <a:pPr algn="just"/>
            <a:endParaRPr lang="es-ES" sz="1800" dirty="0" smtClean="0"/>
          </a:p>
          <a:p>
            <a:pPr algn="just"/>
            <a:endParaRPr lang="es-ES" sz="1800" dirty="0"/>
          </a:p>
          <a:p>
            <a:pPr algn="just"/>
            <a:r>
              <a:rPr lang="es-ES" sz="1800" dirty="0" smtClean="0"/>
              <a:t>Algunas </a:t>
            </a:r>
            <a:r>
              <a:rPr lang="es-ES" sz="1800" dirty="0"/>
              <a:t>personas que usan las NIIF </a:t>
            </a:r>
            <a:r>
              <a:rPr lang="es-ES" sz="1800" dirty="0" smtClean="0"/>
              <a:t>consideran que </a:t>
            </a:r>
            <a:r>
              <a:rPr lang="es-ES" sz="1800" dirty="0"/>
              <a:t>puede ser difícil determinar </a:t>
            </a:r>
            <a:r>
              <a:rPr lang="es-ES" sz="1800" dirty="0" smtClean="0"/>
              <a:t>en </a:t>
            </a:r>
            <a:r>
              <a:rPr lang="es-ES" sz="1800" dirty="0"/>
              <a:t>qué medida las prácticas del pasado, las políticas o </a:t>
            </a:r>
            <a:r>
              <a:rPr lang="es-ES" sz="1800" dirty="0" smtClean="0"/>
              <a:t>declaraciones </a:t>
            </a:r>
            <a:r>
              <a:rPr lang="es-ES" sz="1800" dirty="0"/>
              <a:t>de la entidad son suficientes para </a:t>
            </a:r>
            <a:r>
              <a:rPr lang="es-ES" sz="1800" dirty="0" smtClean="0"/>
              <a:t>crear expectativas válidas ante otras entidades respecto que </a:t>
            </a:r>
            <a:r>
              <a:rPr lang="es-ES" sz="1800" dirty="0"/>
              <a:t>la entidad aceptará responsabilidades específicas. </a:t>
            </a:r>
            <a:endParaRPr lang="es-ES" sz="1800" dirty="0" smtClean="0"/>
          </a:p>
          <a:p>
            <a:pPr algn="just"/>
            <a:endParaRPr lang="es-ES" sz="1800" dirty="0"/>
          </a:p>
          <a:p>
            <a:pPr algn="just"/>
            <a:r>
              <a:rPr lang="es-ES" sz="1800" dirty="0" smtClean="0"/>
              <a:t>Se hace necesario:</a:t>
            </a:r>
          </a:p>
          <a:p>
            <a:pPr algn="just"/>
            <a:endParaRPr lang="es-ES" sz="1800" dirty="0"/>
          </a:p>
          <a:p>
            <a:pPr marL="285750" indent="-285750" algn="just">
              <a:buFontTx/>
              <a:buChar char="-"/>
            </a:pPr>
            <a:r>
              <a:rPr lang="es-ES" sz="1800" dirty="0" smtClean="0"/>
              <a:t>Dar una mayor guía para soportar la definición de una obligación implícita.</a:t>
            </a:r>
          </a:p>
          <a:p>
            <a:pPr marL="285750" indent="-285750" algn="just">
              <a:buFontTx/>
              <a:buChar char="-"/>
            </a:pPr>
            <a:endParaRPr lang="es-ES" sz="1800" dirty="0" smtClean="0"/>
          </a:p>
          <a:p>
            <a:pPr marL="285750" indent="-285750" algn="just">
              <a:buFontTx/>
              <a:buChar char="-"/>
            </a:pPr>
            <a:r>
              <a:rPr lang="es-ES" sz="1800" dirty="0" smtClean="0"/>
              <a:t>Limitar la definición de pasivo a una obligación que otra entidad puede hacer efectiva contra la entidad.</a:t>
            </a:r>
          </a:p>
          <a:p>
            <a:pPr marL="285750" indent="-285750" algn="just">
              <a:buFontTx/>
              <a:buChar char="-"/>
            </a:pPr>
            <a:endParaRPr lang="es-ES" sz="1800" dirty="0"/>
          </a:p>
          <a:p>
            <a:pPr algn="just"/>
            <a:endParaRPr lang="es-ES" sz="1800" dirty="0"/>
          </a:p>
        </p:txBody>
      </p:sp>
    </p:spTree>
    <p:extLst>
      <p:ext uri="{BB962C8B-B14F-4D97-AF65-F5344CB8AC3E}">
        <p14:creationId xmlns:p14="http://schemas.microsoft.com/office/powerpoint/2010/main" val="2637472161"/>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755576" y="116632"/>
            <a:ext cx="8229600" cy="706090"/>
          </a:xfrm>
          <a:noFill/>
          <a:ln>
            <a:miter lim="800000"/>
            <a:headEnd/>
            <a:tailEnd/>
          </a:ln>
        </p:spPr>
        <p:txBody>
          <a:bodyPr vert="horz" wrap="square" lIns="91440" tIns="45720" rIns="91440" bIns="45720" numCol="1" anchor="t" anchorCtr="0" compatLnSpc="1">
            <a:prstTxWarp prst="textNoShape">
              <a:avLst/>
            </a:prstTxWarp>
          </a:bodyPr>
          <a:lstStyle/>
          <a:p>
            <a:pPr lvl="0" algn="r"/>
            <a:r>
              <a:rPr lang="en-US" sz="2800" b="1" dirty="0" err="1">
                <a:solidFill>
                  <a:schemeClr val="tx1"/>
                </a:solidFill>
              </a:rPr>
              <a:t>Soporte</a:t>
            </a:r>
            <a:r>
              <a:rPr lang="en-US" sz="2800" b="1" dirty="0">
                <a:solidFill>
                  <a:schemeClr val="tx1"/>
                </a:solidFill>
              </a:rPr>
              <a:t> </a:t>
            </a:r>
            <a:r>
              <a:rPr lang="en-US" sz="2800" b="1" dirty="0" err="1">
                <a:solidFill>
                  <a:schemeClr val="tx1"/>
                </a:solidFill>
              </a:rPr>
              <a:t>para</a:t>
            </a:r>
            <a:r>
              <a:rPr lang="en-US" sz="2800" b="1" dirty="0">
                <a:solidFill>
                  <a:schemeClr val="tx1"/>
                </a:solidFill>
              </a:rPr>
              <a:t> la </a:t>
            </a:r>
            <a:r>
              <a:rPr lang="en-US" sz="2800" b="1" dirty="0" err="1">
                <a:solidFill>
                  <a:schemeClr val="tx1"/>
                </a:solidFill>
              </a:rPr>
              <a:t>definición</a:t>
            </a:r>
            <a:r>
              <a:rPr lang="en-US" sz="2800" b="1" dirty="0">
                <a:solidFill>
                  <a:schemeClr val="tx1"/>
                </a:solidFill>
              </a:rPr>
              <a:t> de </a:t>
            </a:r>
            <a:r>
              <a:rPr lang="en-US" sz="2800" b="1" dirty="0" err="1" smtClean="0">
                <a:solidFill>
                  <a:schemeClr val="tx1"/>
                </a:solidFill>
              </a:rPr>
              <a:t>pasivo</a:t>
            </a:r>
            <a:r>
              <a:rPr lang="en-US" sz="2800" b="1" dirty="0" smtClean="0">
                <a:solidFill>
                  <a:schemeClr val="tx1"/>
                </a:solidFill>
              </a:rPr>
              <a:t/>
            </a:r>
            <a:br>
              <a:rPr lang="en-US" sz="2800" b="1" dirty="0" smtClean="0">
                <a:solidFill>
                  <a:schemeClr val="tx1"/>
                </a:solidFill>
              </a:rPr>
            </a:br>
            <a:r>
              <a:rPr lang="en-US" sz="2800" b="1" dirty="0" err="1" smtClean="0">
                <a:solidFill>
                  <a:schemeClr val="tx1"/>
                </a:solidFill>
              </a:rPr>
              <a:t>Obligaciones</a:t>
            </a:r>
            <a:r>
              <a:rPr lang="en-US" sz="2800" b="1" dirty="0" smtClean="0">
                <a:solidFill>
                  <a:schemeClr val="tx1"/>
                </a:solidFill>
              </a:rPr>
              <a:t> </a:t>
            </a:r>
            <a:r>
              <a:rPr lang="en-US" sz="2800" b="1" dirty="0" err="1" smtClean="0">
                <a:solidFill>
                  <a:schemeClr val="tx1"/>
                </a:solidFill>
              </a:rPr>
              <a:t>implicitas</a:t>
            </a:r>
            <a:r>
              <a:rPr lang="en-US" sz="2800" b="1" dirty="0">
                <a:solidFill>
                  <a:schemeClr val="tx1"/>
                </a:solidFill>
              </a:rPr>
              <a:t/>
            </a:r>
            <a:br>
              <a:rPr lang="en-US" sz="2800" b="1" dirty="0">
                <a:solidFill>
                  <a:schemeClr val="tx1"/>
                </a:solidFill>
              </a:rPr>
            </a:br>
            <a:endParaRPr lang="en-US" sz="2800" b="1" dirty="0">
              <a:solidFill>
                <a:schemeClr val="tx1"/>
              </a:solidFill>
            </a:endParaRPr>
          </a:p>
        </p:txBody>
      </p:sp>
      <p:sp>
        <p:nvSpPr>
          <p:cNvPr id="3" name="2 Rectángulo"/>
          <p:cNvSpPr/>
          <p:nvPr/>
        </p:nvSpPr>
        <p:spPr>
          <a:xfrm>
            <a:off x="539552" y="1124744"/>
            <a:ext cx="8352928" cy="830997"/>
          </a:xfrm>
          <a:prstGeom prst="rect">
            <a:avLst/>
          </a:prstGeom>
        </p:spPr>
        <p:txBody>
          <a:bodyPr wrap="square">
            <a:spAutoFit/>
          </a:bodyPr>
          <a:lstStyle/>
          <a:p>
            <a:endParaRPr lang="en-US" sz="2400" dirty="0"/>
          </a:p>
          <a:p>
            <a:pPr marL="457200" indent="-457200">
              <a:buAutoNum type="alphaLcParenBoth"/>
            </a:pPr>
            <a:endParaRPr lang="en-US" sz="2400" dirty="0"/>
          </a:p>
        </p:txBody>
      </p:sp>
      <p:sp>
        <p:nvSpPr>
          <p:cNvPr id="5" name="4 Rectángulo"/>
          <p:cNvSpPr/>
          <p:nvPr/>
        </p:nvSpPr>
        <p:spPr>
          <a:xfrm>
            <a:off x="539552" y="1124744"/>
            <a:ext cx="8352928" cy="4524315"/>
          </a:xfrm>
          <a:prstGeom prst="rect">
            <a:avLst/>
          </a:prstGeom>
        </p:spPr>
        <p:txBody>
          <a:bodyPr wrap="square">
            <a:spAutoFit/>
          </a:bodyPr>
          <a:lstStyle/>
          <a:p>
            <a:pPr algn="just"/>
            <a:r>
              <a:rPr lang="es-ES" sz="1800" dirty="0"/>
              <a:t>47. </a:t>
            </a:r>
            <a:r>
              <a:rPr lang="es-ES" sz="1800" dirty="0" smtClean="0"/>
              <a:t>La guía adicional para precisar sobre las obligaciones implícitas podría ser:</a:t>
            </a:r>
            <a:endParaRPr lang="es-ES" sz="1800" dirty="0"/>
          </a:p>
          <a:p>
            <a:pPr algn="just"/>
            <a:endParaRPr lang="es-ES" sz="1800" dirty="0" smtClean="0"/>
          </a:p>
          <a:p>
            <a:pPr marL="342900" indent="-342900" algn="just">
              <a:buAutoNum type="alphaLcParenBoth"/>
            </a:pPr>
            <a:r>
              <a:rPr lang="es-ES" sz="1800" dirty="0" smtClean="0"/>
              <a:t>Tiene que haber una </a:t>
            </a:r>
            <a:r>
              <a:rPr lang="es-ES" sz="1800" dirty="0"/>
              <a:t>responsabilidad </a:t>
            </a:r>
            <a:r>
              <a:rPr lang="es-ES" sz="1800" dirty="0" smtClean="0"/>
              <a:t>para con un tercero. No </a:t>
            </a:r>
            <a:r>
              <a:rPr lang="es-ES" sz="1800" dirty="0"/>
              <a:t>es suficiente que una entidad económica se ve obligado a actuar en su propio interés o en el mejor interés de sus accionistas</a:t>
            </a:r>
            <a:r>
              <a:rPr lang="es-ES" sz="1800" dirty="0" smtClean="0"/>
              <a:t>;</a:t>
            </a:r>
          </a:p>
          <a:p>
            <a:pPr marL="342900" indent="-342900" algn="just">
              <a:buAutoNum type="alphaLcParenBoth"/>
            </a:pPr>
            <a:endParaRPr lang="es-ES" sz="1800" dirty="0" smtClean="0"/>
          </a:p>
          <a:p>
            <a:pPr marL="342900" indent="-342900" algn="just">
              <a:buAutoNum type="alphaLcParenBoth"/>
            </a:pPr>
            <a:r>
              <a:rPr lang="es-ES" sz="1800" dirty="0" smtClean="0"/>
              <a:t>El </a:t>
            </a:r>
            <a:r>
              <a:rPr lang="es-ES" sz="1800" dirty="0"/>
              <a:t>tercero debe ser una persona que se beneficiaría por el cumplimiento de su responsabilidad, o sufrirá la pérdida o el daño si la entidad no cumple. En otras palabra, es la que recibirá la transferencia del recurso económico.</a:t>
            </a:r>
          </a:p>
          <a:p>
            <a:pPr marL="342900" indent="-342900" algn="just">
              <a:buAutoNum type="alphaLcParenBoth"/>
            </a:pPr>
            <a:endParaRPr lang="es-ES" sz="1800" dirty="0" smtClean="0"/>
          </a:p>
          <a:p>
            <a:pPr marL="342900" indent="-342900" algn="just">
              <a:buAutoNum type="alphaLcParenBoth"/>
            </a:pPr>
            <a:r>
              <a:rPr lang="es-ES" sz="1800" dirty="0" smtClean="0"/>
              <a:t>Como </a:t>
            </a:r>
            <a:r>
              <a:rPr lang="es-ES" sz="1800" dirty="0"/>
              <a:t>resultado de las acciones pasadas de la entidad, el tercero, puede confiar razonablemente en que la entidad cumplirá con su responsabilidad.</a:t>
            </a:r>
          </a:p>
          <a:p>
            <a:pPr algn="just"/>
            <a:endParaRPr lang="es-ES" sz="1800" dirty="0"/>
          </a:p>
          <a:p>
            <a:pPr algn="just"/>
            <a:r>
              <a:rPr lang="es-ES" sz="1800" dirty="0" smtClean="0"/>
              <a:t>Orientación </a:t>
            </a:r>
            <a:r>
              <a:rPr lang="es-ES" sz="1800" dirty="0"/>
              <a:t>adicional </a:t>
            </a:r>
            <a:r>
              <a:rPr lang="es-ES" sz="1800" dirty="0" smtClean="0"/>
              <a:t>aclara </a:t>
            </a:r>
            <a:r>
              <a:rPr lang="es-ES" sz="1800" dirty="0"/>
              <a:t>(como la NIC </a:t>
            </a:r>
            <a:r>
              <a:rPr lang="es-ES" sz="1800" dirty="0" smtClean="0"/>
              <a:t>37(20) </a:t>
            </a:r>
            <a:r>
              <a:rPr lang="es-ES" sz="1800" dirty="0"/>
              <a:t>ya lo hace) que no es necesario conocer la identidad de la </a:t>
            </a:r>
            <a:r>
              <a:rPr lang="es-ES" sz="1800" dirty="0" smtClean="0"/>
              <a:t>contraparte, de </a:t>
            </a:r>
            <a:r>
              <a:rPr lang="es-ES" sz="1800" dirty="0"/>
              <a:t>hecho la obligación puede ser para el público en </a:t>
            </a:r>
            <a:r>
              <a:rPr lang="es-ES" sz="1800" dirty="0" smtClean="0"/>
              <a:t>general.</a:t>
            </a:r>
            <a:endParaRPr lang="es-ES" sz="1800" dirty="0"/>
          </a:p>
        </p:txBody>
      </p:sp>
    </p:spTree>
    <p:extLst>
      <p:ext uri="{BB962C8B-B14F-4D97-AF65-F5344CB8AC3E}">
        <p14:creationId xmlns:p14="http://schemas.microsoft.com/office/powerpoint/2010/main" val="4120975798"/>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755576" y="116632"/>
            <a:ext cx="8229600" cy="706090"/>
          </a:xfrm>
          <a:noFill/>
          <a:ln>
            <a:miter lim="800000"/>
            <a:headEnd/>
            <a:tailEnd/>
          </a:ln>
        </p:spPr>
        <p:txBody>
          <a:bodyPr vert="horz" wrap="square" lIns="91440" tIns="45720" rIns="91440" bIns="45720" numCol="1" anchor="t" anchorCtr="0" compatLnSpc="1">
            <a:prstTxWarp prst="textNoShape">
              <a:avLst/>
            </a:prstTxWarp>
          </a:bodyPr>
          <a:lstStyle/>
          <a:p>
            <a:pPr lvl="0" algn="r"/>
            <a:r>
              <a:rPr lang="en-US" sz="2800" b="1" dirty="0" err="1">
                <a:solidFill>
                  <a:schemeClr val="tx1"/>
                </a:solidFill>
              </a:rPr>
              <a:t>Soporte</a:t>
            </a:r>
            <a:r>
              <a:rPr lang="en-US" sz="2800" b="1" dirty="0">
                <a:solidFill>
                  <a:schemeClr val="tx1"/>
                </a:solidFill>
              </a:rPr>
              <a:t> </a:t>
            </a:r>
            <a:r>
              <a:rPr lang="en-US" sz="2800" b="1" dirty="0" err="1">
                <a:solidFill>
                  <a:schemeClr val="tx1"/>
                </a:solidFill>
              </a:rPr>
              <a:t>para</a:t>
            </a:r>
            <a:r>
              <a:rPr lang="en-US" sz="2800" b="1" dirty="0">
                <a:solidFill>
                  <a:schemeClr val="tx1"/>
                </a:solidFill>
              </a:rPr>
              <a:t> la </a:t>
            </a:r>
            <a:r>
              <a:rPr lang="en-US" sz="2800" b="1" dirty="0" err="1">
                <a:solidFill>
                  <a:schemeClr val="tx1"/>
                </a:solidFill>
              </a:rPr>
              <a:t>definición</a:t>
            </a:r>
            <a:r>
              <a:rPr lang="en-US" sz="2800" b="1" dirty="0">
                <a:solidFill>
                  <a:schemeClr val="tx1"/>
                </a:solidFill>
              </a:rPr>
              <a:t> de </a:t>
            </a:r>
            <a:r>
              <a:rPr lang="en-US" sz="2800" b="1" dirty="0" err="1" smtClean="0">
                <a:solidFill>
                  <a:schemeClr val="tx1"/>
                </a:solidFill>
              </a:rPr>
              <a:t>pasivo</a:t>
            </a:r>
            <a:r>
              <a:rPr lang="en-US" sz="2800" b="1" dirty="0" smtClean="0">
                <a:solidFill>
                  <a:schemeClr val="tx1"/>
                </a:solidFill>
              </a:rPr>
              <a:t/>
            </a:r>
            <a:br>
              <a:rPr lang="en-US" sz="2800" b="1" dirty="0" smtClean="0">
                <a:solidFill>
                  <a:schemeClr val="tx1"/>
                </a:solidFill>
              </a:rPr>
            </a:br>
            <a:r>
              <a:rPr lang="en-US" sz="2800" b="1" dirty="0" err="1" smtClean="0">
                <a:solidFill>
                  <a:schemeClr val="tx1"/>
                </a:solidFill>
              </a:rPr>
              <a:t>Obligaciones</a:t>
            </a:r>
            <a:r>
              <a:rPr lang="en-US" sz="2800" b="1" dirty="0" smtClean="0">
                <a:solidFill>
                  <a:schemeClr val="tx1"/>
                </a:solidFill>
              </a:rPr>
              <a:t> </a:t>
            </a:r>
            <a:r>
              <a:rPr lang="en-US" sz="2800" b="1" dirty="0" err="1" smtClean="0">
                <a:solidFill>
                  <a:schemeClr val="tx1"/>
                </a:solidFill>
              </a:rPr>
              <a:t>implicitas</a:t>
            </a:r>
            <a:r>
              <a:rPr lang="en-US" sz="2800" b="1" dirty="0">
                <a:solidFill>
                  <a:schemeClr val="tx1"/>
                </a:solidFill>
              </a:rPr>
              <a:t/>
            </a:r>
            <a:br>
              <a:rPr lang="en-US" sz="2800" b="1" dirty="0">
                <a:solidFill>
                  <a:schemeClr val="tx1"/>
                </a:solidFill>
              </a:rPr>
            </a:br>
            <a:endParaRPr lang="en-US" sz="2800" b="1" dirty="0">
              <a:solidFill>
                <a:schemeClr val="tx1"/>
              </a:solidFill>
            </a:endParaRPr>
          </a:p>
        </p:txBody>
      </p:sp>
      <p:sp>
        <p:nvSpPr>
          <p:cNvPr id="3" name="2 Rectángulo"/>
          <p:cNvSpPr/>
          <p:nvPr/>
        </p:nvSpPr>
        <p:spPr>
          <a:xfrm>
            <a:off x="539552" y="1124744"/>
            <a:ext cx="8352928" cy="830997"/>
          </a:xfrm>
          <a:prstGeom prst="rect">
            <a:avLst/>
          </a:prstGeom>
        </p:spPr>
        <p:txBody>
          <a:bodyPr wrap="square">
            <a:spAutoFit/>
          </a:bodyPr>
          <a:lstStyle/>
          <a:p>
            <a:endParaRPr lang="en-US" sz="2400" dirty="0"/>
          </a:p>
          <a:p>
            <a:pPr marL="457200" indent="-457200">
              <a:buAutoNum type="alphaLcParenBoth"/>
            </a:pPr>
            <a:endParaRPr lang="en-US" sz="2400" dirty="0"/>
          </a:p>
        </p:txBody>
      </p:sp>
      <p:sp>
        <p:nvSpPr>
          <p:cNvPr id="5" name="4 Rectángulo"/>
          <p:cNvSpPr/>
          <p:nvPr/>
        </p:nvSpPr>
        <p:spPr>
          <a:xfrm>
            <a:off x="539552" y="1124744"/>
            <a:ext cx="8352928" cy="1200329"/>
          </a:xfrm>
          <a:prstGeom prst="rect">
            <a:avLst/>
          </a:prstGeom>
        </p:spPr>
        <p:txBody>
          <a:bodyPr wrap="square">
            <a:spAutoFit/>
          </a:bodyPr>
          <a:lstStyle/>
          <a:p>
            <a:pPr algn="just"/>
            <a:endParaRPr lang="es-ES" sz="1800" dirty="0" smtClean="0"/>
          </a:p>
          <a:p>
            <a:pPr algn="just"/>
            <a:r>
              <a:rPr lang="es-ES" sz="1800" dirty="0" smtClean="0"/>
              <a:t>Limitar </a:t>
            </a:r>
            <a:r>
              <a:rPr lang="es-ES" sz="1800" dirty="0"/>
              <a:t>la definición de pasivo a una obligación que otra entidad puede hacer efectiva </a:t>
            </a:r>
            <a:r>
              <a:rPr lang="es-ES" sz="1800" dirty="0" smtClean="0"/>
              <a:t>(</a:t>
            </a:r>
            <a:r>
              <a:rPr lang="es-ES" sz="1800" dirty="0" err="1" smtClean="0"/>
              <a:t>enforceable</a:t>
            </a:r>
            <a:r>
              <a:rPr lang="es-ES" sz="1800" dirty="0" smtClean="0"/>
              <a:t>) contra </a:t>
            </a:r>
            <a:r>
              <a:rPr lang="es-ES" sz="1800" dirty="0"/>
              <a:t>la entidad.</a:t>
            </a:r>
          </a:p>
          <a:p>
            <a:pPr algn="just"/>
            <a:endParaRPr lang="es-ES" sz="1800" dirty="0" smtClean="0"/>
          </a:p>
        </p:txBody>
      </p:sp>
      <p:graphicFrame>
        <p:nvGraphicFramePr>
          <p:cNvPr id="2" name="1 Tabla"/>
          <p:cNvGraphicFramePr>
            <a:graphicFrameLocks noGrp="1"/>
          </p:cNvGraphicFramePr>
          <p:nvPr>
            <p:extLst>
              <p:ext uri="{D42A27DB-BD31-4B8C-83A1-F6EECF244321}">
                <p14:modId xmlns:p14="http://schemas.microsoft.com/office/powerpoint/2010/main" val="1756467428"/>
              </p:ext>
            </p:extLst>
          </p:nvPr>
        </p:nvGraphicFramePr>
        <p:xfrm>
          <a:off x="539552" y="2204864"/>
          <a:ext cx="7992888" cy="4059837"/>
        </p:xfrm>
        <a:graphic>
          <a:graphicData uri="http://schemas.openxmlformats.org/drawingml/2006/table">
            <a:tbl>
              <a:tblPr firstRow="1" bandRow="1">
                <a:tableStyleId>{5C22544A-7EE6-4342-B048-85BDC9FD1C3A}</a:tableStyleId>
              </a:tblPr>
              <a:tblGrid>
                <a:gridCol w="3996444"/>
                <a:gridCol w="3996444"/>
              </a:tblGrid>
              <a:tr h="371757">
                <a:tc>
                  <a:txBody>
                    <a:bodyPr/>
                    <a:lstStyle/>
                    <a:p>
                      <a:pPr algn="ctr"/>
                      <a:r>
                        <a:rPr lang="en-US" b="1" dirty="0" err="1" smtClean="0">
                          <a:solidFill>
                            <a:schemeClr val="tx1"/>
                          </a:solidFill>
                        </a:rPr>
                        <a:t>Argumentos</a:t>
                      </a:r>
                      <a:r>
                        <a:rPr lang="en-US" b="1" baseline="0" dirty="0" smtClean="0">
                          <a:solidFill>
                            <a:schemeClr val="tx1"/>
                          </a:solidFill>
                        </a:rPr>
                        <a:t> a favor </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chemeClr val="tx1"/>
                          </a:solidFill>
                        </a:rPr>
                        <a:t>En</a:t>
                      </a:r>
                      <a:r>
                        <a:rPr lang="en-US" b="1" baseline="0" dirty="0" smtClean="0">
                          <a:solidFill>
                            <a:schemeClr val="tx1"/>
                          </a:solidFill>
                        </a:rPr>
                        <a:t> contra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96395">
                <a:tc>
                  <a:txBody>
                    <a:bodyPr/>
                    <a:lstStyle/>
                    <a:p>
                      <a:pPr algn="just"/>
                      <a:r>
                        <a:rPr lang="es-ES" sz="1600" b="0" dirty="0" smtClean="0">
                          <a:solidFill>
                            <a:schemeClr val="tx1"/>
                          </a:solidFill>
                        </a:rPr>
                        <a:t>si una futura transferencia de recursos no es obligatoria, no se puede considerar que exista una obligación.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ES" sz="1600" b="0" dirty="0" smtClean="0">
                          <a:solidFill>
                            <a:schemeClr val="tx1"/>
                          </a:solidFill>
                        </a:rPr>
                        <a:t>Podría proporcionar información menos relevante para los usuarios de los estados financieros sobre flujos futuros de efectivo futuros relacionados</a:t>
                      </a:r>
                      <a:r>
                        <a:rPr lang="es-ES" sz="1600" b="0" baseline="0" dirty="0" smtClean="0">
                          <a:solidFill>
                            <a:schemeClr val="tx1"/>
                          </a:solidFill>
                        </a:rPr>
                        <a:t> con eventos pasados.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6144">
                <a:tc>
                  <a:txBody>
                    <a:bodyPr/>
                    <a:lstStyle/>
                    <a:p>
                      <a:pPr algn="just"/>
                      <a:r>
                        <a:rPr lang="es-ES" sz="1600" b="0" dirty="0" smtClean="0">
                          <a:solidFill>
                            <a:schemeClr val="tx1"/>
                          </a:solidFill>
                        </a:rPr>
                        <a:t>Restringir los pasivos a solo obligaciones exigibles podría mejorar la comparabilidad. La identificación de una obligación implícita, requiere de juicios altamente subjetivo.</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ES" sz="1600" b="0" dirty="0" smtClean="0">
                          <a:solidFill>
                            <a:schemeClr val="tx1"/>
                          </a:solidFill>
                        </a:rPr>
                        <a:t>Si</a:t>
                      </a:r>
                      <a:r>
                        <a:rPr lang="es-ES" sz="1600" b="0" baseline="0" dirty="0" smtClean="0">
                          <a:solidFill>
                            <a:schemeClr val="tx1"/>
                          </a:solidFill>
                        </a:rPr>
                        <a:t> existe preocupación ac</a:t>
                      </a:r>
                      <a:r>
                        <a:rPr lang="es-ES" sz="1600" b="0" dirty="0" smtClean="0">
                          <a:solidFill>
                            <a:schemeClr val="tx1"/>
                          </a:solidFill>
                        </a:rPr>
                        <a:t>erca de la comparabilidad sobre algún tipo particular de transacciones, el IASB podría, regular a nivel de</a:t>
                      </a:r>
                      <a:r>
                        <a:rPr lang="es-ES" sz="1600" b="0" baseline="0" dirty="0" smtClean="0">
                          <a:solidFill>
                            <a:schemeClr val="tx1"/>
                          </a:solidFill>
                        </a:rPr>
                        <a:t> los estándares tal como lo hizo FASB.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1757">
                <a:tc>
                  <a:txBody>
                    <a:bodyPr/>
                    <a:lstStyle/>
                    <a:p>
                      <a:pPr marL="0" algn="just" defTabSz="914400" rtl="0" eaLnBrk="1" latinLnBrk="0" hangingPunct="1"/>
                      <a:r>
                        <a:rPr lang="es-ES" sz="1600" b="0" kern="1200" dirty="0" smtClean="0">
                          <a:solidFill>
                            <a:schemeClr val="tx1"/>
                          </a:solidFill>
                          <a:latin typeface="+mn-lt"/>
                          <a:ea typeface="+mn-ea"/>
                          <a:cs typeface="+mn-cs"/>
                        </a:rPr>
                        <a:t>Ofrecerá a los usuarios de los estados financieros con información relevante acerca de las obligaciones que una entidad no puede evitar.</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49146707"/>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755576" y="116632"/>
            <a:ext cx="8229600" cy="706090"/>
          </a:xfrm>
          <a:noFill/>
          <a:ln>
            <a:miter lim="800000"/>
            <a:headEnd/>
            <a:tailEnd/>
          </a:ln>
        </p:spPr>
        <p:txBody>
          <a:bodyPr vert="horz" wrap="square" lIns="91440" tIns="45720" rIns="91440" bIns="45720" numCol="1" anchor="t" anchorCtr="0" compatLnSpc="1">
            <a:prstTxWarp prst="textNoShape">
              <a:avLst/>
            </a:prstTxWarp>
          </a:bodyPr>
          <a:lstStyle/>
          <a:p>
            <a:pPr lvl="0" algn="r"/>
            <a:r>
              <a:rPr lang="en-US" sz="2800" b="1" dirty="0" err="1">
                <a:solidFill>
                  <a:schemeClr val="tx1"/>
                </a:solidFill>
              </a:rPr>
              <a:t>Soporte</a:t>
            </a:r>
            <a:r>
              <a:rPr lang="en-US" sz="2800" b="1" dirty="0">
                <a:solidFill>
                  <a:schemeClr val="tx1"/>
                </a:solidFill>
              </a:rPr>
              <a:t> </a:t>
            </a:r>
            <a:r>
              <a:rPr lang="en-US" sz="2800" b="1" dirty="0" err="1">
                <a:solidFill>
                  <a:schemeClr val="tx1"/>
                </a:solidFill>
              </a:rPr>
              <a:t>para</a:t>
            </a:r>
            <a:r>
              <a:rPr lang="en-US" sz="2800" b="1" dirty="0">
                <a:solidFill>
                  <a:schemeClr val="tx1"/>
                </a:solidFill>
              </a:rPr>
              <a:t> la </a:t>
            </a:r>
            <a:r>
              <a:rPr lang="en-US" sz="2800" b="1" dirty="0" err="1">
                <a:solidFill>
                  <a:schemeClr val="tx1"/>
                </a:solidFill>
              </a:rPr>
              <a:t>definición</a:t>
            </a:r>
            <a:r>
              <a:rPr lang="en-US" sz="2800" b="1" dirty="0">
                <a:solidFill>
                  <a:schemeClr val="tx1"/>
                </a:solidFill>
              </a:rPr>
              <a:t> de </a:t>
            </a:r>
            <a:r>
              <a:rPr lang="en-US" sz="2800" b="1" dirty="0" err="1" smtClean="0">
                <a:solidFill>
                  <a:schemeClr val="tx1"/>
                </a:solidFill>
              </a:rPr>
              <a:t>pasivo</a:t>
            </a:r>
            <a:r>
              <a:rPr lang="en-US" sz="2800" b="1" dirty="0" smtClean="0">
                <a:solidFill>
                  <a:schemeClr val="tx1"/>
                </a:solidFill>
              </a:rPr>
              <a:t/>
            </a:r>
            <a:br>
              <a:rPr lang="en-US" sz="2800" b="1" dirty="0" smtClean="0">
                <a:solidFill>
                  <a:schemeClr val="tx1"/>
                </a:solidFill>
              </a:rPr>
            </a:br>
            <a:r>
              <a:rPr lang="en-US" sz="2800" b="1" dirty="0" err="1" smtClean="0">
                <a:solidFill>
                  <a:schemeClr val="tx1"/>
                </a:solidFill>
              </a:rPr>
              <a:t>Obligaciones</a:t>
            </a:r>
            <a:r>
              <a:rPr lang="en-US" sz="2800" b="1" dirty="0" smtClean="0">
                <a:solidFill>
                  <a:schemeClr val="tx1"/>
                </a:solidFill>
              </a:rPr>
              <a:t>/</a:t>
            </a:r>
            <a:r>
              <a:rPr lang="en-US" sz="2800" b="1" dirty="0" err="1" smtClean="0">
                <a:solidFill>
                  <a:schemeClr val="tx1"/>
                </a:solidFill>
              </a:rPr>
              <a:t>eventos</a:t>
            </a:r>
            <a:r>
              <a:rPr lang="en-US" sz="2800" b="1" dirty="0" smtClean="0">
                <a:solidFill>
                  <a:schemeClr val="tx1"/>
                </a:solidFill>
              </a:rPr>
              <a:t> </a:t>
            </a:r>
            <a:r>
              <a:rPr lang="en-US" sz="2800" b="1" dirty="0" err="1" smtClean="0">
                <a:solidFill>
                  <a:schemeClr val="tx1"/>
                </a:solidFill>
              </a:rPr>
              <a:t>futuros</a:t>
            </a:r>
            <a:endParaRPr lang="en-US" sz="2800" b="1" dirty="0">
              <a:solidFill>
                <a:schemeClr val="tx1"/>
              </a:solidFill>
            </a:endParaRPr>
          </a:p>
        </p:txBody>
      </p:sp>
      <p:sp>
        <p:nvSpPr>
          <p:cNvPr id="3" name="2 Rectángulo"/>
          <p:cNvSpPr/>
          <p:nvPr/>
        </p:nvSpPr>
        <p:spPr>
          <a:xfrm>
            <a:off x="539552" y="1124744"/>
            <a:ext cx="8352928" cy="830997"/>
          </a:xfrm>
          <a:prstGeom prst="rect">
            <a:avLst/>
          </a:prstGeom>
        </p:spPr>
        <p:txBody>
          <a:bodyPr wrap="square">
            <a:spAutoFit/>
          </a:bodyPr>
          <a:lstStyle/>
          <a:p>
            <a:endParaRPr lang="en-US" sz="2400" dirty="0"/>
          </a:p>
          <a:p>
            <a:pPr marL="457200" indent="-457200">
              <a:buAutoNum type="alphaLcParenBoth"/>
            </a:pPr>
            <a:endParaRPr lang="en-US" sz="2400" dirty="0"/>
          </a:p>
        </p:txBody>
      </p:sp>
      <p:sp>
        <p:nvSpPr>
          <p:cNvPr id="6" name="5 Rectángulo"/>
          <p:cNvSpPr/>
          <p:nvPr/>
        </p:nvSpPr>
        <p:spPr>
          <a:xfrm>
            <a:off x="539552" y="1124744"/>
            <a:ext cx="8352928" cy="5078313"/>
          </a:xfrm>
          <a:prstGeom prst="rect">
            <a:avLst/>
          </a:prstGeom>
        </p:spPr>
        <p:txBody>
          <a:bodyPr wrap="square">
            <a:spAutoFit/>
          </a:bodyPr>
          <a:lstStyle/>
          <a:p>
            <a:pPr algn="just"/>
            <a:r>
              <a:rPr lang="es-ES" sz="1800" dirty="0" smtClean="0"/>
              <a:t>Para identificar una obligación es necesario distinguir entre una obligación presente y posibles obligaciones futuras.</a:t>
            </a:r>
          </a:p>
          <a:p>
            <a:pPr algn="just"/>
            <a:endParaRPr lang="es-ES" sz="1800" dirty="0"/>
          </a:p>
          <a:p>
            <a:pPr algn="just"/>
            <a:r>
              <a:rPr lang="es-ES" sz="1800" dirty="0" smtClean="0"/>
              <a:t>No es claro si una entidad tiene una obligación cuando la transferencia de recursos depende de la ocurrencia de eventos en el futuro.</a:t>
            </a:r>
          </a:p>
          <a:p>
            <a:pPr algn="just"/>
            <a:endParaRPr lang="es-ES" sz="1800" dirty="0"/>
          </a:p>
          <a:p>
            <a:pPr marL="285750" indent="-285750" algn="just">
              <a:buFontTx/>
              <a:buChar char="-"/>
            </a:pPr>
            <a:r>
              <a:rPr lang="es-ES" sz="1800" dirty="0" smtClean="0"/>
              <a:t>Eventos que no están bajo el control de la entidad.</a:t>
            </a:r>
          </a:p>
          <a:p>
            <a:pPr marL="285750" indent="-285750" algn="just">
              <a:buFontTx/>
              <a:buChar char="-"/>
            </a:pPr>
            <a:endParaRPr lang="es-ES" sz="1800" dirty="0"/>
          </a:p>
          <a:p>
            <a:pPr marL="285750" indent="-285750" algn="just">
              <a:buFontTx/>
              <a:buChar char="-"/>
            </a:pPr>
            <a:r>
              <a:rPr lang="es-ES" sz="1800" dirty="0" smtClean="0"/>
              <a:t>Eventos cuya ocurrencia depende de las acciones de la entidad.</a:t>
            </a:r>
          </a:p>
          <a:p>
            <a:pPr marL="285750" indent="-285750" algn="just">
              <a:buFontTx/>
              <a:buChar char="-"/>
            </a:pPr>
            <a:endParaRPr lang="es-ES" sz="1800" dirty="0"/>
          </a:p>
          <a:p>
            <a:pPr algn="just"/>
            <a:endParaRPr lang="es-ES" sz="1800" dirty="0" smtClean="0"/>
          </a:p>
          <a:p>
            <a:pPr algn="just"/>
            <a:r>
              <a:rPr lang="es-ES" sz="1800" dirty="0" smtClean="0"/>
              <a:t>Para el primer caso IASB ha concluido que estos casos son obligaciones que reúnen la definición de un pasivo. Los borradores de los estándares de ingresos y seguros contemplan están conclusiones pero seria ideal que el MC lo contemplara. (ej.63)</a:t>
            </a:r>
          </a:p>
          <a:p>
            <a:pPr algn="just"/>
            <a:endParaRPr lang="es-ES" sz="1800" dirty="0" smtClean="0"/>
          </a:p>
          <a:p>
            <a:pPr algn="just"/>
            <a:r>
              <a:rPr lang="es-ES" sz="1800" dirty="0" smtClean="0"/>
              <a:t>En el segundo caso no se hace mención en el MC y los desarrollos a nivel de estándares no son consistentes.</a:t>
            </a:r>
            <a:endParaRPr lang="es-ES" sz="1800" dirty="0"/>
          </a:p>
        </p:txBody>
      </p:sp>
    </p:spTree>
    <p:extLst>
      <p:ext uri="{BB962C8B-B14F-4D97-AF65-F5344CB8AC3E}">
        <p14:creationId xmlns:p14="http://schemas.microsoft.com/office/powerpoint/2010/main" val="1935617235"/>
      </p:ext>
    </p:ext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755576" y="116632"/>
            <a:ext cx="8229600" cy="706090"/>
          </a:xfrm>
          <a:noFill/>
          <a:ln>
            <a:miter lim="800000"/>
            <a:headEnd/>
            <a:tailEnd/>
          </a:ln>
        </p:spPr>
        <p:txBody>
          <a:bodyPr vert="horz" wrap="square" lIns="91440" tIns="45720" rIns="91440" bIns="45720" numCol="1" anchor="t" anchorCtr="0" compatLnSpc="1">
            <a:prstTxWarp prst="textNoShape">
              <a:avLst/>
            </a:prstTxWarp>
          </a:bodyPr>
          <a:lstStyle/>
          <a:p>
            <a:pPr lvl="0" algn="r"/>
            <a:r>
              <a:rPr lang="en-US" sz="2800" b="1" dirty="0" err="1">
                <a:solidFill>
                  <a:schemeClr val="tx1"/>
                </a:solidFill>
              </a:rPr>
              <a:t>Soporte</a:t>
            </a:r>
            <a:r>
              <a:rPr lang="en-US" sz="2800" b="1" dirty="0">
                <a:solidFill>
                  <a:schemeClr val="tx1"/>
                </a:solidFill>
              </a:rPr>
              <a:t> </a:t>
            </a:r>
            <a:r>
              <a:rPr lang="en-US" sz="2800" b="1" dirty="0" err="1">
                <a:solidFill>
                  <a:schemeClr val="tx1"/>
                </a:solidFill>
              </a:rPr>
              <a:t>para</a:t>
            </a:r>
            <a:r>
              <a:rPr lang="en-US" sz="2800" b="1" dirty="0">
                <a:solidFill>
                  <a:schemeClr val="tx1"/>
                </a:solidFill>
              </a:rPr>
              <a:t> la </a:t>
            </a:r>
            <a:r>
              <a:rPr lang="en-US" sz="2800" b="1" dirty="0" err="1">
                <a:solidFill>
                  <a:schemeClr val="tx1"/>
                </a:solidFill>
              </a:rPr>
              <a:t>definición</a:t>
            </a:r>
            <a:r>
              <a:rPr lang="en-US" sz="2800" b="1" dirty="0">
                <a:solidFill>
                  <a:schemeClr val="tx1"/>
                </a:solidFill>
              </a:rPr>
              <a:t> de </a:t>
            </a:r>
            <a:r>
              <a:rPr lang="en-US" sz="2800" b="1" dirty="0" err="1" smtClean="0">
                <a:solidFill>
                  <a:schemeClr val="tx1"/>
                </a:solidFill>
              </a:rPr>
              <a:t>pasivo</a:t>
            </a:r>
            <a:r>
              <a:rPr lang="en-US" sz="2800" b="1" dirty="0" smtClean="0">
                <a:solidFill>
                  <a:schemeClr val="tx1"/>
                </a:solidFill>
              </a:rPr>
              <a:t/>
            </a:r>
            <a:br>
              <a:rPr lang="en-US" sz="2800" b="1" dirty="0" smtClean="0">
                <a:solidFill>
                  <a:schemeClr val="tx1"/>
                </a:solidFill>
              </a:rPr>
            </a:br>
            <a:r>
              <a:rPr lang="en-US" sz="2800" b="1" dirty="0" err="1" smtClean="0">
                <a:solidFill>
                  <a:schemeClr val="tx1"/>
                </a:solidFill>
              </a:rPr>
              <a:t>Obligaciones</a:t>
            </a:r>
            <a:r>
              <a:rPr lang="en-US" sz="2800" b="1" dirty="0" smtClean="0">
                <a:solidFill>
                  <a:schemeClr val="tx1"/>
                </a:solidFill>
              </a:rPr>
              <a:t> </a:t>
            </a:r>
            <a:r>
              <a:rPr lang="en-US" sz="2800" b="1" dirty="0" err="1" smtClean="0">
                <a:solidFill>
                  <a:schemeClr val="tx1"/>
                </a:solidFill>
              </a:rPr>
              <a:t>implicitas</a:t>
            </a:r>
            <a:r>
              <a:rPr lang="en-US" sz="2800" b="1" dirty="0">
                <a:solidFill>
                  <a:schemeClr val="tx1"/>
                </a:solidFill>
              </a:rPr>
              <a:t/>
            </a:r>
            <a:br>
              <a:rPr lang="en-US" sz="2800" b="1" dirty="0">
                <a:solidFill>
                  <a:schemeClr val="tx1"/>
                </a:solidFill>
              </a:rPr>
            </a:br>
            <a:endParaRPr lang="en-US" sz="2800" b="1" dirty="0">
              <a:solidFill>
                <a:schemeClr val="tx1"/>
              </a:solidFill>
            </a:endParaRPr>
          </a:p>
        </p:txBody>
      </p:sp>
      <p:sp>
        <p:nvSpPr>
          <p:cNvPr id="3" name="2 Rectángulo"/>
          <p:cNvSpPr/>
          <p:nvPr/>
        </p:nvSpPr>
        <p:spPr>
          <a:xfrm>
            <a:off x="539552" y="1124744"/>
            <a:ext cx="8352928" cy="830997"/>
          </a:xfrm>
          <a:prstGeom prst="rect">
            <a:avLst/>
          </a:prstGeom>
        </p:spPr>
        <p:txBody>
          <a:bodyPr wrap="square">
            <a:spAutoFit/>
          </a:bodyPr>
          <a:lstStyle/>
          <a:p>
            <a:endParaRPr lang="en-US" sz="2400" dirty="0"/>
          </a:p>
          <a:p>
            <a:pPr marL="457200" indent="-457200">
              <a:buAutoNum type="alphaLcParenBoth"/>
            </a:pPr>
            <a:endParaRPr lang="en-US" sz="2400" dirty="0"/>
          </a:p>
        </p:txBody>
      </p:sp>
      <p:sp>
        <p:nvSpPr>
          <p:cNvPr id="5" name="4 Rectángulo"/>
          <p:cNvSpPr/>
          <p:nvPr/>
        </p:nvSpPr>
        <p:spPr>
          <a:xfrm>
            <a:off x="539552" y="1124744"/>
            <a:ext cx="8352928" cy="646331"/>
          </a:xfrm>
          <a:prstGeom prst="rect">
            <a:avLst/>
          </a:prstGeom>
        </p:spPr>
        <p:txBody>
          <a:bodyPr wrap="square">
            <a:spAutoFit/>
          </a:bodyPr>
          <a:lstStyle/>
          <a:p>
            <a:pPr algn="just"/>
            <a:r>
              <a:rPr lang="es-ES" sz="1800" dirty="0" smtClean="0"/>
              <a:t>Enfoques para la discusión:</a:t>
            </a:r>
          </a:p>
          <a:p>
            <a:pPr algn="just"/>
            <a:endParaRPr lang="es-ES" sz="1800" dirty="0" smtClean="0"/>
          </a:p>
        </p:txBody>
      </p:sp>
      <p:graphicFrame>
        <p:nvGraphicFramePr>
          <p:cNvPr id="2" name="1 Tabla"/>
          <p:cNvGraphicFramePr>
            <a:graphicFrameLocks noGrp="1"/>
          </p:cNvGraphicFramePr>
          <p:nvPr>
            <p:extLst>
              <p:ext uri="{D42A27DB-BD31-4B8C-83A1-F6EECF244321}">
                <p14:modId xmlns:p14="http://schemas.microsoft.com/office/powerpoint/2010/main" val="3171688922"/>
              </p:ext>
            </p:extLst>
          </p:nvPr>
        </p:nvGraphicFramePr>
        <p:xfrm>
          <a:off x="539552" y="1988840"/>
          <a:ext cx="7992888" cy="4175760"/>
        </p:xfrm>
        <a:graphic>
          <a:graphicData uri="http://schemas.openxmlformats.org/drawingml/2006/table">
            <a:tbl>
              <a:tblPr firstRow="1" bandRow="1">
                <a:tableStyleId>{5C22544A-7EE6-4342-B048-85BDC9FD1C3A}</a:tableStyleId>
              </a:tblPr>
              <a:tblGrid>
                <a:gridCol w="2664296"/>
                <a:gridCol w="2664296"/>
                <a:gridCol w="2664296"/>
              </a:tblGrid>
              <a:tr h="1008112">
                <a:tc>
                  <a:txBody>
                    <a:bodyPr/>
                    <a:lstStyle/>
                    <a:p>
                      <a:pPr algn="ctr"/>
                      <a:r>
                        <a:rPr lang="en-US" sz="1600" b="0" dirty="0" smtClean="0">
                          <a:solidFill>
                            <a:schemeClr val="tx1"/>
                          </a:solidFill>
                        </a:rPr>
                        <a:t>1. </a:t>
                      </a:r>
                      <a:r>
                        <a:rPr lang="en-US" sz="1600" b="0" dirty="0" err="1" smtClean="0">
                          <a:solidFill>
                            <a:schemeClr val="tx1"/>
                          </a:solidFill>
                        </a:rPr>
                        <a:t>Una</a:t>
                      </a:r>
                      <a:r>
                        <a:rPr lang="en-US" sz="1600" b="0" dirty="0" smtClean="0">
                          <a:solidFill>
                            <a:schemeClr val="tx1"/>
                          </a:solidFill>
                        </a:rPr>
                        <a:t> </a:t>
                      </a:r>
                      <a:r>
                        <a:rPr lang="en-US" sz="1600" b="0" dirty="0" err="1" smtClean="0">
                          <a:solidFill>
                            <a:schemeClr val="tx1"/>
                          </a:solidFill>
                        </a:rPr>
                        <a:t>obligación</a:t>
                      </a:r>
                      <a:r>
                        <a:rPr lang="en-US" sz="1600" b="0" dirty="0" smtClean="0">
                          <a:solidFill>
                            <a:schemeClr val="tx1"/>
                          </a:solidFill>
                        </a:rPr>
                        <a:t> </a:t>
                      </a:r>
                      <a:r>
                        <a:rPr lang="en-US" sz="1600" b="0" dirty="0" err="1" smtClean="0">
                          <a:solidFill>
                            <a:schemeClr val="tx1"/>
                          </a:solidFill>
                        </a:rPr>
                        <a:t>debe</a:t>
                      </a:r>
                      <a:r>
                        <a:rPr lang="en-US" sz="1600" b="0" dirty="0" smtClean="0">
                          <a:solidFill>
                            <a:schemeClr val="tx1"/>
                          </a:solidFill>
                        </a:rPr>
                        <a:t> </a:t>
                      </a:r>
                      <a:r>
                        <a:rPr lang="en-US" sz="1600" b="0" dirty="0" err="1" smtClean="0">
                          <a:solidFill>
                            <a:schemeClr val="tx1"/>
                          </a:solidFill>
                        </a:rPr>
                        <a:t>ser</a:t>
                      </a:r>
                      <a:r>
                        <a:rPr lang="en-US" sz="1600" b="0" dirty="0" smtClean="0">
                          <a:solidFill>
                            <a:schemeClr val="tx1"/>
                          </a:solidFill>
                        </a:rPr>
                        <a:t> </a:t>
                      </a:r>
                      <a:r>
                        <a:rPr lang="en-US" sz="1600" b="0" dirty="0" err="1" smtClean="0">
                          <a:solidFill>
                            <a:schemeClr val="tx1"/>
                          </a:solidFill>
                        </a:rPr>
                        <a:t>incondicional</a:t>
                      </a:r>
                      <a:r>
                        <a:rPr lang="en-US" sz="1600" b="0" dirty="0" smtClean="0">
                          <a:solidFill>
                            <a:schemeClr val="tx1"/>
                          </a:solidFill>
                        </a:rPr>
                        <a: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0" dirty="0" smtClean="0">
                          <a:solidFill>
                            <a:schemeClr val="tx1"/>
                          </a:solidFill>
                        </a:rPr>
                        <a:t>2. </a:t>
                      </a:r>
                      <a:r>
                        <a:rPr lang="en-US" sz="1600" b="0" dirty="0" err="1" smtClean="0">
                          <a:solidFill>
                            <a:schemeClr val="tx1"/>
                          </a:solidFill>
                        </a:rPr>
                        <a:t>Una</a:t>
                      </a:r>
                      <a:r>
                        <a:rPr lang="en-US" sz="1600" b="0" dirty="0" smtClean="0">
                          <a:solidFill>
                            <a:schemeClr val="tx1"/>
                          </a:solidFill>
                        </a:rPr>
                        <a:t> </a:t>
                      </a:r>
                      <a:r>
                        <a:rPr lang="en-US" sz="1600" b="0" dirty="0" err="1" smtClean="0">
                          <a:solidFill>
                            <a:schemeClr val="tx1"/>
                          </a:solidFill>
                        </a:rPr>
                        <a:t>obligacion</a:t>
                      </a:r>
                      <a:r>
                        <a:rPr lang="en-US" sz="1600" b="0" dirty="0" smtClean="0">
                          <a:solidFill>
                            <a:schemeClr val="tx1"/>
                          </a:solidFill>
                        </a:rPr>
                        <a:t> surge </a:t>
                      </a:r>
                      <a:r>
                        <a:rPr lang="en-US" sz="1600" b="0" dirty="0" err="1" smtClean="0">
                          <a:solidFill>
                            <a:schemeClr val="tx1"/>
                          </a:solidFill>
                        </a:rPr>
                        <a:t>cuando</a:t>
                      </a:r>
                      <a:r>
                        <a:rPr lang="en-US" sz="1600" b="0" baseline="0" dirty="0" smtClean="0">
                          <a:solidFill>
                            <a:schemeClr val="tx1"/>
                          </a:solidFill>
                        </a:rPr>
                        <a:t> se </a:t>
                      </a:r>
                      <a:r>
                        <a:rPr lang="en-US" sz="1600" b="0" baseline="0" dirty="0" err="1" smtClean="0">
                          <a:solidFill>
                            <a:schemeClr val="tx1"/>
                          </a:solidFill>
                        </a:rPr>
                        <a:t>reciben</a:t>
                      </a:r>
                      <a:r>
                        <a:rPr lang="en-US" sz="1600" b="0" baseline="0" dirty="0" smtClean="0">
                          <a:solidFill>
                            <a:schemeClr val="tx1"/>
                          </a:solidFill>
                        </a:rPr>
                        <a:t> </a:t>
                      </a:r>
                      <a:r>
                        <a:rPr lang="en-US" sz="1600" b="0" baseline="0" dirty="0" err="1" smtClean="0">
                          <a:solidFill>
                            <a:schemeClr val="tx1"/>
                          </a:solidFill>
                        </a:rPr>
                        <a:t>beneficios</a:t>
                      </a:r>
                      <a:r>
                        <a:rPr lang="en-US" sz="1600" b="0" baseline="0" dirty="0" smtClean="0">
                          <a:solidFill>
                            <a:schemeClr val="tx1"/>
                          </a:solidFill>
                        </a:rPr>
                        <a:t> </a:t>
                      </a:r>
                      <a:r>
                        <a:rPr lang="en-US" sz="1600" b="0" baseline="0" dirty="0" err="1" smtClean="0">
                          <a:solidFill>
                            <a:schemeClr val="tx1"/>
                          </a:solidFill>
                        </a:rPr>
                        <a:t>que</a:t>
                      </a:r>
                      <a:r>
                        <a:rPr lang="en-US" sz="1600" b="0" baseline="0" dirty="0" smtClean="0">
                          <a:solidFill>
                            <a:schemeClr val="tx1"/>
                          </a:solidFill>
                        </a:rPr>
                        <a:t> </a:t>
                      </a:r>
                      <a:r>
                        <a:rPr lang="en-US" sz="1600" b="0" baseline="0" dirty="0" err="1" smtClean="0">
                          <a:solidFill>
                            <a:schemeClr val="tx1"/>
                          </a:solidFill>
                        </a:rPr>
                        <a:t>deriva</a:t>
                      </a:r>
                      <a:r>
                        <a:rPr lang="en-US" sz="1600" b="0" baseline="0" dirty="0" smtClean="0">
                          <a:solidFill>
                            <a:schemeClr val="tx1"/>
                          </a:solidFill>
                        </a:rPr>
                        <a:t> en </a:t>
                      </a:r>
                      <a:r>
                        <a:rPr lang="en-US" sz="1600" b="0" baseline="0" dirty="0" err="1" smtClean="0">
                          <a:solidFill>
                            <a:schemeClr val="tx1"/>
                          </a:solidFill>
                        </a:rPr>
                        <a:t>responsabilidades</a:t>
                      </a:r>
                      <a:r>
                        <a:rPr lang="en-US" sz="1600" b="0" baseline="0" dirty="0" smtClean="0">
                          <a:solidFill>
                            <a:schemeClr val="tx1"/>
                          </a:solidFill>
                        </a:rPr>
                        <a: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0" dirty="0" smtClean="0">
                          <a:solidFill>
                            <a:schemeClr val="tx1"/>
                          </a:solidFill>
                        </a:rPr>
                        <a:t>3. </a:t>
                      </a:r>
                      <a:r>
                        <a:rPr lang="en-US" sz="1600" b="0" dirty="0" err="1" smtClean="0">
                          <a:solidFill>
                            <a:schemeClr val="tx1"/>
                          </a:solidFill>
                        </a:rPr>
                        <a:t>Enfoque</a:t>
                      </a:r>
                      <a:r>
                        <a:rPr lang="en-US" sz="1600" b="0" baseline="0" dirty="0" smtClean="0">
                          <a:solidFill>
                            <a:schemeClr val="tx1"/>
                          </a:solidFill>
                        </a:rPr>
                        <a:t> en </a:t>
                      </a:r>
                      <a:r>
                        <a:rPr lang="en-US" sz="1600" b="0" baseline="0" dirty="0" err="1" smtClean="0">
                          <a:solidFill>
                            <a:schemeClr val="tx1"/>
                          </a:solidFill>
                        </a:rPr>
                        <a:t>eventos</a:t>
                      </a:r>
                      <a:r>
                        <a:rPr lang="en-US" sz="1600" b="0" baseline="0" dirty="0" smtClean="0">
                          <a:solidFill>
                            <a:schemeClr val="tx1"/>
                          </a:solidFill>
                        </a:rPr>
                        <a:t> </a:t>
                      </a:r>
                      <a:r>
                        <a:rPr lang="en-US" sz="1600" b="0" baseline="0" dirty="0" err="1" smtClean="0">
                          <a:solidFill>
                            <a:schemeClr val="tx1"/>
                          </a:solidFill>
                        </a:rPr>
                        <a:t>pasados</a:t>
                      </a:r>
                      <a:r>
                        <a:rPr lang="en-US" sz="1600" b="0" baseline="0" dirty="0" smtClean="0">
                          <a:solidFill>
                            <a:schemeClr val="tx1"/>
                          </a:solidFill>
                        </a:rPr>
                        <a:t> en </a:t>
                      </a:r>
                      <a:r>
                        <a:rPr lang="en-US" sz="1600" b="0" baseline="0" dirty="0" err="1" smtClean="0">
                          <a:solidFill>
                            <a:schemeClr val="tx1"/>
                          </a:solidFill>
                        </a:rPr>
                        <a:t>vez</a:t>
                      </a:r>
                      <a:r>
                        <a:rPr lang="en-US" sz="1600" b="0" baseline="0" dirty="0" smtClean="0">
                          <a:solidFill>
                            <a:schemeClr val="tx1"/>
                          </a:solidFill>
                        </a:rPr>
                        <a:t> de </a:t>
                      </a:r>
                      <a:r>
                        <a:rPr lang="en-US" sz="1600" b="0" baseline="0" dirty="0" err="1" smtClean="0">
                          <a:solidFill>
                            <a:schemeClr val="tx1"/>
                          </a:solidFill>
                        </a:rPr>
                        <a:t>eventos</a:t>
                      </a:r>
                      <a:r>
                        <a:rPr lang="en-US" sz="1600" b="0" baseline="0" dirty="0" smtClean="0">
                          <a:solidFill>
                            <a:schemeClr val="tx1"/>
                          </a:solidFill>
                        </a:rPr>
                        <a:t> </a:t>
                      </a:r>
                      <a:r>
                        <a:rPr lang="en-US" sz="1600" b="0" baseline="0" dirty="0" err="1" smtClean="0">
                          <a:solidFill>
                            <a:schemeClr val="tx1"/>
                          </a:solidFill>
                        </a:rPr>
                        <a:t>futuros</a:t>
                      </a:r>
                      <a:r>
                        <a:rPr lang="en-US" sz="1600" b="0" baseline="0" dirty="0" smtClean="0">
                          <a:solidFill>
                            <a:schemeClr val="tx1"/>
                          </a:solidFill>
                        </a:rPr>
                        <a: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96395">
                <a:tc>
                  <a:txBody>
                    <a:bodyPr/>
                    <a:lstStyle/>
                    <a:p>
                      <a:pPr algn="just"/>
                      <a:r>
                        <a:rPr lang="es-ES" sz="1600" b="0" dirty="0" smtClean="0">
                          <a:solidFill>
                            <a:schemeClr val="tx1"/>
                          </a:solidFill>
                        </a:rPr>
                        <a:t>En la medida</a:t>
                      </a:r>
                      <a:r>
                        <a:rPr lang="es-ES" sz="1600" b="0" baseline="0" dirty="0" smtClean="0">
                          <a:solidFill>
                            <a:schemeClr val="tx1"/>
                          </a:solidFill>
                        </a:rPr>
                        <a:t> que la entidad puede evitar salida de recursos a través de sus futuras acciones, no tendría obligación actual.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ES" sz="1600" b="0" dirty="0" smtClean="0">
                          <a:solidFill>
                            <a:schemeClr val="tx1"/>
                          </a:solidFill>
                        </a:rPr>
                        <a:t>El Enfoque 1 solo toma el evento ultimo que podría ser el menor.</a:t>
                      </a:r>
                      <a:r>
                        <a:rPr lang="es-ES" sz="1600" b="0" baseline="0" dirty="0" smtClean="0">
                          <a:solidFill>
                            <a:schemeClr val="tx1"/>
                          </a:solidFill>
                        </a:rPr>
                        <a:t> </a:t>
                      </a:r>
                    </a:p>
                    <a:p>
                      <a:pPr algn="just"/>
                      <a:r>
                        <a:rPr lang="es-ES" sz="1600" b="0" baseline="0" dirty="0" smtClean="0">
                          <a:solidFill>
                            <a:schemeClr val="tx1"/>
                          </a:solidFill>
                        </a:rPr>
                        <a:t>Este no es el que crea la obligación.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b="0" dirty="0" smtClean="0">
                          <a:solidFill>
                            <a:schemeClr val="tx1"/>
                          </a:solidFill>
                        </a:rPr>
                        <a:t>Los</a:t>
                      </a:r>
                      <a:r>
                        <a:rPr lang="en-US" sz="1600" b="0" baseline="0" dirty="0" smtClean="0">
                          <a:solidFill>
                            <a:schemeClr val="tx1"/>
                          </a:solidFill>
                        </a:rPr>
                        <a:t> </a:t>
                      </a:r>
                      <a:r>
                        <a:rPr lang="en-US" sz="1600" b="0" baseline="0" dirty="0" err="1" smtClean="0">
                          <a:solidFill>
                            <a:schemeClr val="tx1"/>
                          </a:solidFill>
                        </a:rPr>
                        <a:t>enfoques</a:t>
                      </a:r>
                      <a:r>
                        <a:rPr lang="en-US" sz="1600" b="0" baseline="0" dirty="0" smtClean="0">
                          <a:solidFill>
                            <a:schemeClr val="tx1"/>
                          </a:solidFill>
                        </a:rPr>
                        <a:t> 1 y 2 se </a:t>
                      </a:r>
                      <a:r>
                        <a:rPr lang="en-US" sz="1600" b="0" baseline="0" dirty="0" err="1" smtClean="0">
                          <a:solidFill>
                            <a:schemeClr val="tx1"/>
                          </a:solidFill>
                        </a:rPr>
                        <a:t>centran</a:t>
                      </a:r>
                      <a:r>
                        <a:rPr lang="en-US" sz="1600" b="0" baseline="0" dirty="0" smtClean="0">
                          <a:solidFill>
                            <a:schemeClr val="tx1"/>
                          </a:solidFill>
                        </a:rPr>
                        <a:t> en </a:t>
                      </a:r>
                      <a:r>
                        <a:rPr lang="en-US" sz="1600" b="0" baseline="0" dirty="0" err="1" smtClean="0">
                          <a:solidFill>
                            <a:schemeClr val="tx1"/>
                          </a:solidFill>
                        </a:rPr>
                        <a:t>eventos</a:t>
                      </a:r>
                      <a:r>
                        <a:rPr lang="en-US" sz="1600" b="0" baseline="0" dirty="0" smtClean="0">
                          <a:solidFill>
                            <a:schemeClr val="tx1"/>
                          </a:solidFill>
                        </a:rPr>
                        <a:t> </a:t>
                      </a:r>
                      <a:r>
                        <a:rPr lang="en-US" sz="1600" b="0" baseline="0" dirty="0" err="1" smtClean="0">
                          <a:solidFill>
                            <a:schemeClr val="tx1"/>
                          </a:solidFill>
                        </a:rPr>
                        <a:t>pasados</a:t>
                      </a:r>
                      <a:r>
                        <a:rPr lang="en-US" sz="1600" b="0" baseline="0" dirty="0" smtClean="0">
                          <a:solidFill>
                            <a:schemeClr val="tx1"/>
                          </a:solidFill>
                        </a:rPr>
                        <a:t> </a:t>
                      </a:r>
                      <a:r>
                        <a:rPr lang="en-US" sz="1600" b="0" baseline="0" dirty="0" err="1" smtClean="0">
                          <a:solidFill>
                            <a:schemeClr val="tx1"/>
                          </a:solidFill>
                        </a:rPr>
                        <a:t>que</a:t>
                      </a:r>
                      <a:r>
                        <a:rPr lang="en-US" sz="1600" b="0" baseline="0" dirty="0" smtClean="0">
                          <a:solidFill>
                            <a:schemeClr val="tx1"/>
                          </a:solidFill>
                        </a:rPr>
                        <a:t> </a:t>
                      </a:r>
                      <a:r>
                        <a:rPr lang="en-US" sz="1600" b="0" baseline="0" dirty="0" err="1" smtClean="0">
                          <a:solidFill>
                            <a:schemeClr val="tx1"/>
                          </a:solidFill>
                        </a:rPr>
                        <a:t>generan</a:t>
                      </a:r>
                      <a:r>
                        <a:rPr lang="en-US" sz="1600" b="0" baseline="0" dirty="0" smtClean="0">
                          <a:solidFill>
                            <a:schemeClr val="tx1"/>
                          </a:solidFill>
                        </a:rPr>
                        <a:t> </a:t>
                      </a:r>
                      <a:r>
                        <a:rPr lang="en-US" sz="1600" b="0" baseline="0" dirty="0" err="1" smtClean="0">
                          <a:solidFill>
                            <a:schemeClr val="tx1"/>
                          </a:solidFill>
                        </a:rPr>
                        <a:t>una</a:t>
                      </a:r>
                      <a:r>
                        <a:rPr lang="en-US" sz="1600" b="0" baseline="0" dirty="0" smtClean="0">
                          <a:solidFill>
                            <a:schemeClr val="tx1"/>
                          </a:solidFill>
                        </a:rPr>
                        <a:t> </a:t>
                      </a:r>
                      <a:r>
                        <a:rPr lang="en-US" sz="1600" b="0" baseline="0" dirty="0" err="1" smtClean="0">
                          <a:solidFill>
                            <a:schemeClr val="tx1"/>
                          </a:solidFill>
                        </a:rPr>
                        <a:t>obligacion</a:t>
                      </a:r>
                      <a:r>
                        <a:rPr lang="en-US" sz="1600" b="0" baseline="0" dirty="0" smtClean="0">
                          <a:solidFill>
                            <a:schemeClr val="tx1"/>
                          </a:solidFill>
                        </a:rPr>
                        <a:t>, </a:t>
                      </a:r>
                      <a:r>
                        <a:rPr lang="en-US" sz="1600" b="0" baseline="0" dirty="0" err="1" smtClean="0">
                          <a:solidFill>
                            <a:schemeClr val="tx1"/>
                          </a:solidFill>
                        </a:rPr>
                        <a:t>pero</a:t>
                      </a:r>
                      <a:r>
                        <a:rPr lang="en-US" sz="1600" b="0" baseline="0" dirty="0" smtClean="0">
                          <a:solidFill>
                            <a:schemeClr val="tx1"/>
                          </a:solidFill>
                        </a:rPr>
                        <a:t> </a:t>
                      </a:r>
                      <a:r>
                        <a:rPr lang="en-US" sz="1600" b="0" baseline="0" dirty="0" err="1" smtClean="0">
                          <a:solidFill>
                            <a:schemeClr val="tx1"/>
                          </a:solidFill>
                        </a:rPr>
                        <a:t>esta</a:t>
                      </a:r>
                      <a:r>
                        <a:rPr lang="en-US" sz="1600" b="0" baseline="0" dirty="0" smtClean="0">
                          <a:solidFill>
                            <a:schemeClr val="tx1"/>
                          </a:solidFill>
                        </a:rPr>
                        <a:t> </a:t>
                      </a:r>
                      <a:r>
                        <a:rPr lang="en-US" sz="1600" b="0" baseline="0" dirty="0" err="1" smtClean="0">
                          <a:solidFill>
                            <a:schemeClr val="tx1"/>
                          </a:solidFill>
                        </a:rPr>
                        <a:t>puede</a:t>
                      </a:r>
                      <a:r>
                        <a:rPr lang="en-US" sz="1600" b="0" baseline="0" dirty="0" smtClean="0">
                          <a:solidFill>
                            <a:schemeClr val="tx1"/>
                          </a:solidFill>
                        </a:rPr>
                        <a:t> </a:t>
                      </a:r>
                      <a:r>
                        <a:rPr lang="en-US" sz="1600" b="0" baseline="0" dirty="0" err="1" smtClean="0">
                          <a:solidFill>
                            <a:schemeClr val="tx1"/>
                          </a:solidFill>
                        </a:rPr>
                        <a:t>estar</a:t>
                      </a:r>
                      <a:r>
                        <a:rPr lang="en-US" sz="1600" b="0" baseline="0" dirty="0" smtClean="0">
                          <a:solidFill>
                            <a:schemeClr val="tx1"/>
                          </a:solidFill>
                        </a:rPr>
                        <a:t> </a:t>
                      </a:r>
                      <a:r>
                        <a:rPr lang="en-US" sz="1600" b="0" baseline="0" dirty="0" err="1" smtClean="0">
                          <a:solidFill>
                            <a:schemeClr val="tx1"/>
                          </a:solidFill>
                        </a:rPr>
                        <a:t>supeditada</a:t>
                      </a:r>
                      <a:r>
                        <a:rPr lang="en-US" sz="1600" b="0" baseline="0" dirty="0" smtClean="0">
                          <a:solidFill>
                            <a:schemeClr val="tx1"/>
                          </a:solidFill>
                        </a:rPr>
                        <a:t> a un </a:t>
                      </a:r>
                      <a:r>
                        <a:rPr lang="en-US" sz="1600" b="0" baseline="0" dirty="0" err="1" smtClean="0">
                          <a:solidFill>
                            <a:schemeClr val="tx1"/>
                          </a:solidFill>
                        </a:rPr>
                        <a:t>evento</a:t>
                      </a:r>
                      <a:r>
                        <a:rPr lang="en-US" sz="1600" b="0" baseline="0" dirty="0" smtClean="0">
                          <a:solidFill>
                            <a:schemeClr val="tx1"/>
                          </a:solidFill>
                        </a:rPr>
                        <a:t> </a:t>
                      </a:r>
                      <a:r>
                        <a:rPr lang="en-US" sz="1600" b="0" baseline="0" dirty="0" err="1" smtClean="0">
                          <a:solidFill>
                            <a:schemeClr val="tx1"/>
                          </a:solidFill>
                        </a:rPr>
                        <a:t>futuro</a:t>
                      </a:r>
                      <a:r>
                        <a:rPr lang="en-US" sz="1600" b="0" baseline="0" dirty="0" smtClean="0">
                          <a:solidFill>
                            <a:schemeClr val="tx1"/>
                          </a:solidFill>
                        </a:rPr>
                        <a: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6144">
                <a:tc>
                  <a:txBody>
                    <a:bodyPr/>
                    <a:lstStyle/>
                    <a:p>
                      <a:pPr algn="just"/>
                      <a:r>
                        <a:rPr lang="en-US" sz="1600" b="0" dirty="0" smtClean="0">
                          <a:solidFill>
                            <a:schemeClr val="tx1"/>
                          </a:solidFill>
                        </a:rPr>
                        <a:t>El </a:t>
                      </a:r>
                      <a:r>
                        <a:rPr lang="en-US" sz="1600" b="0" dirty="0" err="1" smtClean="0">
                          <a:solidFill>
                            <a:schemeClr val="tx1"/>
                          </a:solidFill>
                        </a:rPr>
                        <a:t>pasivo</a:t>
                      </a:r>
                      <a:r>
                        <a:rPr lang="en-US" sz="1600" b="0" dirty="0" smtClean="0">
                          <a:solidFill>
                            <a:schemeClr val="tx1"/>
                          </a:solidFill>
                        </a:rPr>
                        <a:t> solo se </a:t>
                      </a:r>
                      <a:r>
                        <a:rPr lang="en-US" sz="1600" b="0" dirty="0" err="1" smtClean="0">
                          <a:solidFill>
                            <a:schemeClr val="tx1"/>
                          </a:solidFill>
                        </a:rPr>
                        <a:t>identifica</a:t>
                      </a:r>
                      <a:r>
                        <a:rPr lang="en-US" sz="1600" b="0" dirty="0" smtClean="0">
                          <a:solidFill>
                            <a:schemeClr val="tx1"/>
                          </a:solidFill>
                        </a:rPr>
                        <a:t> </a:t>
                      </a:r>
                      <a:r>
                        <a:rPr lang="en-US" sz="1600" b="0" dirty="0" err="1" smtClean="0">
                          <a:solidFill>
                            <a:schemeClr val="tx1"/>
                          </a:solidFill>
                        </a:rPr>
                        <a:t>cuando</a:t>
                      </a:r>
                      <a:r>
                        <a:rPr lang="en-US" sz="1600" b="0" baseline="0" dirty="0" smtClean="0">
                          <a:solidFill>
                            <a:schemeClr val="tx1"/>
                          </a:solidFill>
                        </a:rPr>
                        <a:t> el ultimo </a:t>
                      </a:r>
                      <a:r>
                        <a:rPr lang="en-US" sz="1600" b="0" baseline="0" dirty="0" err="1" smtClean="0">
                          <a:solidFill>
                            <a:schemeClr val="tx1"/>
                          </a:solidFill>
                        </a:rPr>
                        <a:t>evento</a:t>
                      </a:r>
                      <a:r>
                        <a:rPr lang="en-US" sz="1600" b="0" baseline="0" dirty="0" smtClean="0">
                          <a:solidFill>
                            <a:schemeClr val="tx1"/>
                          </a:solidFill>
                        </a:rPr>
                        <a:t> </a:t>
                      </a:r>
                      <a:r>
                        <a:rPr lang="en-US" sz="1600" b="0" baseline="0" dirty="0" err="1" smtClean="0">
                          <a:solidFill>
                            <a:schemeClr val="tx1"/>
                          </a:solidFill>
                        </a:rPr>
                        <a:t>que</a:t>
                      </a:r>
                      <a:r>
                        <a:rPr lang="en-US" sz="1600" b="0" baseline="0" dirty="0" smtClean="0">
                          <a:solidFill>
                            <a:schemeClr val="tx1"/>
                          </a:solidFill>
                        </a:rPr>
                        <a:t> </a:t>
                      </a:r>
                      <a:r>
                        <a:rPr lang="en-US" sz="1600" b="0" baseline="0" dirty="0" err="1" smtClean="0">
                          <a:solidFill>
                            <a:schemeClr val="tx1"/>
                          </a:solidFill>
                        </a:rPr>
                        <a:t>hace</a:t>
                      </a:r>
                      <a:r>
                        <a:rPr lang="en-US" sz="1600" b="0" baseline="0" dirty="0" smtClean="0">
                          <a:solidFill>
                            <a:schemeClr val="tx1"/>
                          </a:solidFill>
                        </a:rPr>
                        <a:t> la </a:t>
                      </a:r>
                      <a:r>
                        <a:rPr lang="en-US" sz="1600" b="0" baseline="0" dirty="0" err="1" smtClean="0">
                          <a:solidFill>
                            <a:schemeClr val="tx1"/>
                          </a:solidFill>
                        </a:rPr>
                        <a:t>obligación</a:t>
                      </a:r>
                      <a:r>
                        <a:rPr lang="en-US" sz="1600" b="0" baseline="0" dirty="0" smtClean="0">
                          <a:solidFill>
                            <a:schemeClr val="tx1"/>
                          </a:solidFill>
                        </a:rPr>
                        <a:t> </a:t>
                      </a:r>
                      <a:r>
                        <a:rPr lang="en-US" sz="1600" b="0" baseline="0" dirty="0" err="1" smtClean="0">
                          <a:solidFill>
                            <a:schemeClr val="tx1"/>
                          </a:solidFill>
                        </a:rPr>
                        <a:t>incondicional</a:t>
                      </a:r>
                      <a:r>
                        <a:rPr lang="en-US" sz="1600" b="0" baseline="0" dirty="0" smtClean="0">
                          <a:solidFill>
                            <a:schemeClr val="tx1"/>
                          </a:solidFill>
                        </a:rPr>
                        <a:t> ha </a:t>
                      </a:r>
                      <a:r>
                        <a:rPr lang="en-US" sz="1600" b="0" baseline="0" dirty="0" err="1" smtClean="0">
                          <a:solidFill>
                            <a:schemeClr val="tx1"/>
                          </a:solidFill>
                        </a:rPr>
                        <a:t>ocurrido</a:t>
                      </a:r>
                      <a:r>
                        <a:rPr lang="en-US" sz="1600" b="0" baseline="0" dirty="0" smtClean="0">
                          <a:solidFill>
                            <a:schemeClr val="tx1"/>
                          </a:solidFill>
                        </a:rPr>
                        <a: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s-ES" sz="1600" b="0" dirty="0" smtClean="0">
                          <a:solidFill>
                            <a:schemeClr val="tx1"/>
                          </a:solidFill>
                        </a:rPr>
                        <a:t>La entidad contrae</a:t>
                      </a:r>
                      <a:r>
                        <a:rPr lang="es-ES" sz="1600" b="0" baseline="0" dirty="0" smtClean="0">
                          <a:solidFill>
                            <a:schemeClr val="tx1"/>
                          </a:solidFill>
                        </a:rPr>
                        <a:t> la obligación por beneficios recibidos.</a:t>
                      </a:r>
                    </a:p>
                    <a:p>
                      <a:pPr algn="just"/>
                      <a:r>
                        <a:rPr lang="es-ES" sz="1600" b="0" baseline="0" dirty="0" smtClean="0">
                          <a:solidFill>
                            <a:schemeClr val="tx1"/>
                          </a:solidFill>
                        </a:rPr>
                        <a:t>Juicio debe ser ejercido para determinar la obligación.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s-ES" sz="1600" b="0" baseline="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90559745"/>
      </p:ext>
    </p:ext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3212976"/>
            <a:ext cx="8229600" cy="1143000"/>
          </a:xfrm>
        </p:spPr>
        <p:txBody>
          <a:bodyPr/>
          <a:lstStyle/>
          <a:p>
            <a:r>
              <a:rPr lang="es-CO" dirty="0" smtClean="0"/>
              <a:t>Gracias</a:t>
            </a:r>
            <a:endParaRPr lang="es-CO" dirty="0"/>
          </a:p>
        </p:txBody>
      </p:sp>
    </p:spTree>
    <p:extLst>
      <p:ext uri="{BB962C8B-B14F-4D97-AF65-F5344CB8AC3E}">
        <p14:creationId xmlns:p14="http://schemas.microsoft.com/office/powerpoint/2010/main" val="1562261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bwMode="auto">
          <a:xfrm>
            <a:off x="950912" y="274638"/>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r"/>
            <a:r>
              <a:rPr lang="es-CO" sz="2400" b="1" dirty="0" smtClean="0"/>
              <a:t>¿Como se estuvo desarrollando la revisión?</a:t>
            </a:r>
          </a:p>
        </p:txBody>
      </p:sp>
      <p:graphicFrame>
        <p:nvGraphicFramePr>
          <p:cNvPr id="3" name="2 Diagrama"/>
          <p:cNvGraphicFramePr/>
          <p:nvPr/>
        </p:nvGraphicFramePr>
        <p:xfrm>
          <a:off x="857224" y="1285860"/>
          <a:ext cx="7572428"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20520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197768"/>
            <a:ext cx="8229600" cy="1143000"/>
          </a:xfrm>
        </p:spPr>
        <p:txBody>
          <a:bodyPr/>
          <a:lstStyle/>
          <a:p>
            <a:pPr algn="r"/>
            <a:r>
              <a:rPr lang="es-CO" sz="3200" b="1" i="1" dirty="0" smtClean="0"/>
              <a:t>Historia del proyecto</a:t>
            </a:r>
            <a:endParaRPr lang="es-CO" sz="3200" dirty="0"/>
          </a:p>
        </p:txBody>
      </p:sp>
      <p:sp>
        <p:nvSpPr>
          <p:cNvPr id="3" name="2 Rectángulo"/>
          <p:cNvSpPr/>
          <p:nvPr/>
        </p:nvSpPr>
        <p:spPr>
          <a:xfrm>
            <a:off x="395536" y="1268760"/>
            <a:ext cx="8352928" cy="4401205"/>
          </a:xfrm>
          <a:prstGeom prst="rect">
            <a:avLst/>
          </a:prstGeom>
        </p:spPr>
        <p:txBody>
          <a:bodyPr wrap="square">
            <a:spAutoFit/>
          </a:bodyPr>
          <a:lstStyle/>
          <a:p>
            <a:pPr algn="just"/>
            <a:r>
              <a:rPr lang="es-ES" sz="2800" dirty="0" smtClean="0"/>
              <a:t>5</a:t>
            </a:r>
            <a:r>
              <a:rPr lang="es-ES" sz="2800" dirty="0"/>
              <a:t>. En mayo de 2008 </a:t>
            </a:r>
            <a:r>
              <a:rPr lang="es-ES" sz="2800" dirty="0" smtClean="0"/>
              <a:t>se emitió </a:t>
            </a:r>
            <a:r>
              <a:rPr lang="es-ES" sz="2800" dirty="0"/>
              <a:t>un DP esbozando sus opiniones preliminares </a:t>
            </a:r>
            <a:r>
              <a:rPr lang="es-ES" sz="2800" dirty="0" smtClean="0"/>
              <a:t>sobre el concepto de “la entidad” </a:t>
            </a:r>
            <a:r>
              <a:rPr lang="es-ES" sz="2800" dirty="0"/>
              <a:t>que informa.</a:t>
            </a:r>
          </a:p>
          <a:p>
            <a:pPr algn="just"/>
            <a:endParaRPr lang="es-ES" sz="2800" dirty="0"/>
          </a:p>
          <a:p>
            <a:pPr algn="just"/>
            <a:r>
              <a:rPr lang="es-ES" sz="2800" dirty="0"/>
              <a:t>Esto fue seguido por una </a:t>
            </a:r>
            <a:r>
              <a:rPr lang="es-ES" sz="2800" dirty="0" smtClean="0"/>
              <a:t>ED en </a:t>
            </a:r>
            <a:r>
              <a:rPr lang="es-ES" sz="2800" dirty="0"/>
              <a:t>marzo de 2010.</a:t>
            </a:r>
          </a:p>
          <a:p>
            <a:pPr algn="just"/>
            <a:endParaRPr lang="es-ES" sz="2800" dirty="0"/>
          </a:p>
          <a:p>
            <a:pPr algn="just"/>
            <a:r>
              <a:rPr lang="es-ES" sz="2800" dirty="0"/>
              <a:t>Los consejos consideraron </a:t>
            </a:r>
            <a:r>
              <a:rPr lang="es-ES" sz="2800" dirty="0" smtClean="0"/>
              <a:t>las </a:t>
            </a:r>
            <a:r>
              <a:rPr lang="es-ES" sz="2800" dirty="0"/>
              <a:t>cartas de comentarios sobre el ED en octubre de 2010, pero, a la luz de otras prioridades, </a:t>
            </a:r>
            <a:r>
              <a:rPr lang="es-ES" sz="2800" dirty="0" smtClean="0"/>
              <a:t>se suspendido el trabajo en </a:t>
            </a:r>
            <a:r>
              <a:rPr lang="es-ES" sz="2800" dirty="0"/>
              <a:t>noviembre de 2010</a:t>
            </a:r>
            <a:endParaRPr lang="en-US" sz="2800" dirty="0"/>
          </a:p>
        </p:txBody>
      </p:sp>
    </p:spTree>
    <p:extLst>
      <p:ext uri="{BB962C8B-B14F-4D97-AF65-F5344CB8AC3E}">
        <p14:creationId xmlns:p14="http://schemas.microsoft.com/office/powerpoint/2010/main" val="1421924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3 Marcador de pie de página"/>
          <p:cNvSpPr>
            <a:spLocks noGrp="1"/>
          </p:cNvSpPr>
          <p:nvPr>
            <p:ph type="ftr" sz="quarter" idx="4294967295"/>
          </p:nvPr>
        </p:nvSpPr>
        <p:spPr bwMode="auto">
          <a:xfrm>
            <a:off x="2268538" y="6237288"/>
            <a:ext cx="4616450" cy="457200"/>
          </a:xfrm>
          <a:prstGeom prst="rect">
            <a:avLst/>
          </a:prstGeom>
          <a:noFill/>
          <a:ln>
            <a:miter lim="800000"/>
            <a:headEnd/>
            <a:tailEnd/>
          </a:ln>
        </p:spPr>
        <p:txBody>
          <a:bodyPr/>
          <a:lstStyle/>
          <a:p>
            <a:endParaRPr lang="es-ES"/>
          </a:p>
          <a:p>
            <a:endParaRPr lang="es-ES"/>
          </a:p>
        </p:txBody>
      </p:sp>
      <p:sp>
        <p:nvSpPr>
          <p:cNvPr id="13315" name="AutoShape 2"/>
          <p:cNvSpPr>
            <a:spLocks noChangeArrowheads="1"/>
          </p:cNvSpPr>
          <p:nvPr/>
        </p:nvSpPr>
        <p:spPr bwMode="auto">
          <a:xfrm>
            <a:off x="1763688" y="1124224"/>
            <a:ext cx="6121400" cy="936625"/>
          </a:xfrm>
          <a:prstGeom prst="roundRect">
            <a:avLst>
              <a:gd name="adj" fmla="val 50000"/>
            </a:avLst>
          </a:prstGeom>
          <a:solidFill>
            <a:srgbClr val="DDDDDD"/>
          </a:solidFill>
          <a:ln w="9525">
            <a:solidFill>
              <a:schemeClr val="tx1"/>
            </a:solidFill>
            <a:round/>
            <a:headEnd/>
            <a:tailEnd/>
          </a:ln>
        </p:spPr>
        <p:txBody>
          <a:bodyPr anchor="ctr"/>
          <a:lstStyle/>
          <a:p>
            <a:pPr algn="ctr"/>
            <a:r>
              <a:rPr lang="es-ES" sz="2300" b="1">
                <a:solidFill>
                  <a:schemeClr val="tx2"/>
                </a:solidFill>
              </a:rPr>
              <a:t>OBJETIVOS DE LA INFORMACION FINANCIERA</a:t>
            </a:r>
          </a:p>
        </p:txBody>
      </p:sp>
      <p:sp>
        <p:nvSpPr>
          <p:cNvPr id="98307" name="Rectangle 3"/>
          <p:cNvSpPr>
            <a:spLocks noChangeArrowheads="1"/>
          </p:cNvSpPr>
          <p:nvPr/>
        </p:nvSpPr>
        <p:spPr bwMode="auto">
          <a:xfrm>
            <a:off x="323528" y="2132857"/>
            <a:ext cx="8496945" cy="1368151"/>
          </a:xfrm>
          <a:prstGeom prst="rect">
            <a:avLst/>
          </a:prstGeom>
          <a:gradFill rotWithShape="1">
            <a:gsLst>
              <a:gs pos="0">
                <a:schemeClr val="accent1"/>
              </a:gs>
              <a:gs pos="50000">
                <a:schemeClr val="accent1">
                  <a:gamma/>
                  <a:tint val="41176"/>
                  <a:invGamma/>
                </a:schemeClr>
              </a:gs>
              <a:gs pos="100000">
                <a:schemeClr val="accent1"/>
              </a:gs>
            </a:gsLst>
            <a:lin ang="5400000" scaled="1"/>
          </a:gradFill>
          <a:ln w="9525">
            <a:solidFill>
              <a:schemeClr val="tx1"/>
            </a:solidFill>
            <a:miter lim="800000"/>
            <a:headEnd/>
            <a:tailEnd/>
          </a:ln>
          <a:effectLst/>
        </p:spPr>
        <p:txBody>
          <a:bodyPr anchor="ctr"/>
          <a:lstStyle/>
          <a:p>
            <a:r>
              <a:rPr lang="es-CO" sz="1800" b="1" i="1" dirty="0"/>
              <a:t>El objetivo de la información financiera con propósito general* es proporcionar información </a:t>
            </a:r>
            <a:r>
              <a:rPr lang="es-CO" sz="1800" b="1" i="1" dirty="0" smtClean="0"/>
              <a:t>financiera sobre </a:t>
            </a:r>
            <a:r>
              <a:rPr lang="es-CO" sz="1800" b="1" i="1" dirty="0"/>
              <a:t>la entidad que informa que sea útil a los inversores, prestamistas y otros acreedores existentes </a:t>
            </a:r>
            <a:r>
              <a:rPr lang="es-CO" sz="1800" b="1" i="1" dirty="0" smtClean="0"/>
              <a:t>y potenciales </a:t>
            </a:r>
            <a:r>
              <a:rPr lang="es-CO" sz="1800" b="1" i="1" dirty="0"/>
              <a:t>para tomar decisiones sobre el suministro de recursos a la entidad.</a:t>
            </a:r>
            <a:endParaRPr lang="es-ES" sz="1800" b="1" i="1" dirty="0">
              <a:solidFill>
                <a:schemeClr val="tx2"/>
              </a:solidFill>
            </a:endParaRPr>
          </a:p>
        </p:txBody>
      </p:sp>
      <p:sp>
        <p:nvSpPr>
          <p:cNvPr id="98308" name="Rectangle 4"/>
          <p:cNvSpPr>
            <a:spLocks noChangeArrowheads="1"/>
          </p:cNvSpPr>
          <p:nvPr/>
        </p:nvSpPr>
        <p:spPr bwMode="auto">
          <a:xfrm>
            <a:off x="323528" y="3645025"/>
            <a:ext cx="8517444" cy="1223689"/>
          </a:xfrm>
          <a:prstGeom prst="rect">
            <a:avLst/>
          </a:prstGeom>
          <a:gradFill rotWithShape="1">
            <a:gsLst>
              <a:gs pos="0">
                <a:schemeClr val="accent1"/>
              </a:gs>
              <a:gs pos="50000">
                <a:schemeClr val="accent1">
                  <a:gamma/>
                  <a:tint val="41176"/>
                  <a:invGamma/>
                </a:schemeClr>
              </a:gs>
              <a:gs pos="100000">
                <a:schemeClr val="accent1"/>
              </a:gs>
            </a:gsLst>
            <a:lin ang="5400000" scaled="1"/>
          </a:gradFill>
          <a:ln w="9525">
            <a:solidFill>
              <a:schemeClr val="tx1"/>
            </a:solidFill>
            <a:miter lim="800000"/>
            <a:headEnd/>
            <a:tailEnd/>
          </a:ln>
          <a:effectLst/>
        </p:spPr>
        <p:txBody>
          <a:bodyPr anchor="ctr"/>
          <a:lstStyle/>
          <a:p>
            <a:r>
              <a:rPr lang="es-CO" sz="1800" b="1" i="1" dirty="0"/>
              <a:t>Otras partes, tales como reguladores y público distinto de los inversores, prestamistas y otros </a:t>
            </a:r>
            <a:r>
              <a:rPr lang="es-CO" sz="1800" b="1" i="1" dirty="0" smtClean="0"/>
              <a:t>acreedores, pueden </a:t>
            </a:r>
            <a:r>
              <a:rPr lang="es-CO" sz="1800" b="1" i="1" dirty="0"/>
              <a:t>encontrar también útiles los informes financieros con propósito general. Sin embargo, </a:t>
            </a:r>
            <a:r>
              <a:rPr lang="es-CO" sz="1800" b="1" i="1" dirty="0" smtClean="0"/>
              <a:t>esos informes </a:t>
            </a:r>
            <a:r>
              <a:rPr lang="es-CO" sz="1800" b="1" i="1" dirty="0"/>
              <a:t>no están principalmente dirigidos a estos otros grupos.</a:t>
            </a:r>
            <a:endParaRPr lang="es-ES" sz="1800" b="1" i="1" dirty="0">
              <a:solidFill>
                <a:schemeClr val="tx2"/>
              </a:solidFill>
            </a:endParaRPr>
          </a:p>
        </p:txBody>
      </p:sp>
      <p:sp>
        <p:nvSpPr>
          <p:cNvPr id="98309" name="Rectangle 5"/>
          <p:cNvSpPr>
            <a:spLocks noChangeArrowheads="1"/>
          </p:cNvSpPr>
          <p:nvPr/>
        </p:nvSpPr>
        <p:spPr bwMode="auto">
          <a:xfrm>
            <a:off x="323528" y="5085185"/>
            <a:ext cx="8496945" cy="1368151"/>
          </a:xfrm>
          <a:prstGeom prst="rect">
            <a:avLst/>
          </a:prstGeom>
          <a:gradFill rotWithShape="1">
            <a:gsLst>
              <a:gs pos="0">
                <a:schemeClr val="accent1"/>
              </a:gs>
              <a:gs pos="50000">
                <a:schemeClr val="accent1">
                  <a:gamma/>
                  <a:tint val="41176"/>
                  <a:invGamma/>
                </a:schemeClr>
              </a:gs>
              <a:gs pos="100000">
                <a:schemeClr val="accent1"/>
              </a:gs>
            </a:gsLst>
            <a:lin ang="5400000" scaled="1"/>
          </a:gradFill>
          <a:ln w="9525">
            <a:solidFill>
              <a:schemeClr val="tx1"/>
            </a:solidFill>
            <a:miter lim="800000"/>
            <a:headEnd/>
            <a:tailEnd/>
          </a:ln>
          <a:effectLst/>
        </p:spPr>
        <p:txBody>
          <a:bodyPr anchor="ctr"/>
          <a:lstStyle/>
          <a:p>
            <a:r>
              <a:rPr lang="es-CO" sz="1800" b="1" i="1" dirty="0"/>
              <a:t>Los informes financieros con propósito general no están diseñados para mostrar el valor de la entidad </a:t>
            </a:r>
            <a:r>
              <a:rPr lang="es-CO" sz="1800" b="1" i="1" dirty="0" smtClean="0"/>
              <a:t>que informa</a:t>
            </a:r>
            <a:r>
              <a:rPr lang="es-CO" sz="1800" b="1" i="1" dirty="0"/>
              <a:t>; pero </a:t>
            </a:r>
            <a:r>
              <a:rPr lang="es-CO" sz="1800" b="1" i="1" dirty="0" smtClean="0"/>
              <a:t>proporcionan información </a:t>
            </a:r>
            <a:r>
              <a:rPr lang="es-CO" sz="1800" b="1" i="1" dirty="0"/>
              <a:t>para ayudar a los </a:t>
            </a:r>
            <a:r>
              <a:rPr lang="es-CO" sz="1800" b="1" i="1" dirty="0" smtClean="0"/>
              <a:t>inversores, prestamistas </a:t>
            </a:r>
            <a:r>
              <a:rPr lang="es-CO" sz="1800" b="1" i="1" dirty="0"/>
              <a:t>y otros </a:t>
            </a:r>
            <a:r>
              <a:rPr lang="es-CO" sz="1800" b="1" i="1" dirty="0" smtClean="0"/>
              <a:t>acreedores existentes </a:t>
            </a:r>
            <a:r>
              <a:rPr lang="es-CO" sz="1800" b="1" i="1" dirty="0"/>
              <a:t>o potenciales a estimar el valor de la entidad que informa</a:t>
            </a:r>
            <a:r>
              <a:rPr lang="es-CO" sz="1800" dirty="0"/>
              <a:t>.</a:t>
            </a:r>
            <a:endParaRPr lang="es-ES" sz="1800" b="1" i="1" dirty="0">
              <a:solidFill>
                <a:schemeClr val="tx2"/>
              </a:solidFill>
            </a:endParaRPr>
          </a:p>
        </p:txBody>
      </p:sp>
      <p:sp>
        <p:nvSpPr>
          <p:cNvPr id="2" name="1 Rectángulo"/>
          <p:cNvSpPr/>
          <p:nvPr/>
        </p:nvSpPr>
        <p:spPr>
          <a:xfrm>
            <a:off x="4560973" y="260648"/>
            <a:ext cx="4259499" cy="584775"/>
          </a:xfrm>
          <a:prstGeom prst="rect">
            <a:avLst/>
          </a:prstGeom>
        </p:spPr>
        <p:txBody>
          <a:bodyPr wrap="none">
            <a:spAutoFit/>
          </a:bodyPr>
          <a:lstStyle/>
          <a:p>
            <a:r>
              <a:rPr lang="es-CO" b="1" i="1" dirty="0"/>
              <a:t>Historia del proyecto</a:t>
            </a:r>
            <a:endParaRPr lang="en-US" dirty="0"/>
          </a:p>
        </p:txBody>
      </p:sp>
    </p:spTree>
    <p:extLst>
      <p:ext uri="{BB962C8B-B14F-4D97-AF65-F5344CB8AC3E}">
        <p14:creationId xmlns:p14="http://schemas.microsoft.com/office/powerpoint/2010/main" val="1290793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Serv Tele">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Serv Tele</Template>
  <TotalTime>4486</TotalTime>
  <Words>4807</Words>
  <Application>Microsoft Office PowerPoint</Application>
  <PresentationFormat>Presentación en pantalla (4:3)</PresentationFormat>
  <Paragraphs>582</Paragraphs>
  <Slides>66</Slides>
  <Notes>7</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66</vt:i4>
      </vt:variant>
    </vt:vector>
  </HeadingPairs>
  <TitlesOfParts>
    <vt:vector size="68" baseType="lpstr">
      <vt:lpstr>Serv Tele</vt:lpstr>
      <vt:lpstr>CorelDRAW</vt:lpstr>
      <vt:lpstr>Presentación de PowerPoint</vt:lpstr>
      <vt:lpstr>Componentes del Marco conceptual IFRS</vt:lpstr>
      <vt:lpstr> Historia del proyecto </vt:lpstr>
      <vt:lpstr>La necesidad de revisar el marco</vt:lpstr>
      <vt:lpstr>La necesidad de revisar el marco</vt:lpstr>
      <vt:lpstr>La necesidad de revisar el marco</vt:lpstr>
      <vt:lpstr>¿Como se estuvo desarrollando la revisión?</vt:lpstr>
      <vt:lpstr>Historia del proyecto</vt:lpstr>
      <vt:lpstr>Presentación de PowerPoint</vt:lpstr>
      <vt:lpstr>Presentación de PowerPoint</vt:lpstr>
      <vt:lpstr>Historia del proyecto</vt:lpstr>
      <vt:lpstr>Historia del proyecto</vt:lpstr>
      <vt:lpstr>El nuevo Proyecto de revisión del MC</vt:lpstr>
      <vt:lpstr>El nuevo Proyecto de revisión del MC</vt:lpstr>
      <vt:lpstr>El nuevo Proyecto de revisión del MC</vt:lpstr>
      <vt:lpstr>El nuevo Proyecto de revisión del MC </vt:lpstr>
      <vt:lpstr>El nuevo Proyecto de revisión del MC</vt:lpstr>
      <vt:lpstr>El nuevo Proyecto de revisión del MC</vt:lpstr>
      <vt:lpstr>¿Qué es la entidad Reportante?</vt:lpstr>
      <vt:lpstr>El nuevo Proyecto de revisión del MC</vt:lpstr>
      <vt:lpstr>El nuevo Proyecto de revisión del MC</vt:lpstr>
      <vt:lpstr>Consultas externas</vt:lpstr>
      <vt:lpstr>Grupo consultivo </vt:lpstr>
      <vt:lpstr>Agenda</vt:lpstr>
      <vt:lpstr>Proposito y estatus del MC</vt:lpstr>
      <vt:lpstr>Agenda</vt:lpstr>
      <vt:lpstr>Elementos de los estados financieros</vt:lpstr>
      <vt:lpstr>Elementos de los estados financieros</vt:lpstr>
      <vt:lpstr>Elementos de los estados finaniceros</vt:lpstr>
      <vt:lpstr>Elementos de los estados financieros</vt:lpstr>
      <vt:lpstr>¿Qué es un Activo / Pasivo?</vt:lpstr>
      <vt:lpstr>¿Qué es un Activo / Pasivo?</vt:lpstr>
      <vt:lpstr>¿Qué es un Activo / Pasivo?</vt:lpstr>
      <vt:lpstr>¿Qué es un Activo / Pasivo?</vt:lpstr>
      <vt:lpstr>¿Qué es un Activo / Pasivo?</vt:lpstr>
      <vt:lpstr>¿Qué es un Activo / Pasivo?</vt:lpstr>
      <vt:lpstr>¿Qué es un Activo / Pasivo?</vt:lpstr>
      <vt:lpstr>¿Qué es un Activo / Pasivo?</vt:lpstr>
      <vt:lpstr>¿Qué es un Activo / Pasivo?</vt:lpstr>
      <vt:lpstr>¿Qué es un Activo / Pasivo?</vt:lpstr>
      <vt:lpstr>¿Qué es un Activo / Pasivo?</vt:lpstr>
      <vt:lpstr>¿Qué es un Activo / Pasivo?</vt:lpstr>
      <vt:lpstr>¿Qué es un Activo / Pasivo?</vt:lpstr>
      <vt:lpstr>¿Qué es un Activo / Pasivo?</vt:lpstr>
      <vt:lpstr>¿Qué es un Activo / Pasivo?</vt:lpstr>
      <vt:lpstr>¿Qué es un Activo / Pasivo?</vt:lpstr>
      <vt:lpstr>Elements of financial statements</vt:lpstr>
      <vt:lpstr>¿Qué es un Ingreso/Gasto?</vt:lpstr>
      <vt:lpstr>¿Qué es un Ingreso/Gasto?</vt:lpstr>
      <vt:lpstr>Elements of financial statements</vt:lpstr>
      <vt:lpstr>¿Qué es la Unidad de cuenta?</vt:lpstr>
      <vt:lpstr>Agenda</vt:lpstr>
      <vt:lpstr>Guía soporte definiciones</vt:lpstr>
      <vt:lpstr>Soporte para la definición de activo Recurso económico</vt:lpstr>
      <vt:lpstr>Soporte para la definición de activo Recurso económico</vt:lpstr>
      <vt:lpstr>Soporte para la definición de activo Recurso económico</vt:lpstr>
      <vt:lpstr>Soporte para la definición de activo Recurso económico</vt:lpstr>
      <vt:lpstr>Soporte para la definición de activo Control</vt:lpstr>
      <vt:lpstr>Presentación de PowerPoint</vt:lpstr>
      <vt:lpstr>Soporte para la definición de pasivo Transferencia de un recurso económico </vt:lpstr>
      <vt:lpstr>Soporte para la definición de pasivo Obligaciones implicitas </vt:lpstr>
      <vt:lpstr>Soporte para la definición de pasivo Obligaciones implicitas </vt:lpstr>
      <vt:lpstr>Soporte para la definición de pasivo Obligaciones implicitas </vt:lpstr>
      <vt:lpstr>Soporte para la definición de pasivo Obligaciones/eventos futuros</vt:lpstr>
      <vt:lpstr>Soporte para la definición de pasivo Obligaciones implicitas </vt:lpstr>
      <vt:lpstr>Gracias</vt:lpstr>
    </vt:vector>
  </TitlesOfParts>
  <Company>Ajover / Dexton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MARCO  CONCEPTUAL</dc:title>
  <dc:creator>sbreziner</dc:creator>
  <cp:lastModifiedBy>Marcos Ancisar Valderrama Prieto</cp:lastModifiedBy>
  <cp:revision>393</cp:revision>
  <dcterms:created xsi:type="dcterms:W3CDTF">2005-06-13T23:17:57Z</dcterms:created>
  <dcterms:modified xsi:type="dcterms:W3CDTF">2013-07-17T22:51:19Z</dcterms:modified>
</cp:coreProperties>
</file>