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0"/>
  </p:notesMasterIdLst>
  <p:handoutMasterIdLst>
    <p:handoutMasterId r:id="rId81"/>
  </p:handoutMasterIdLst>
  <p:sldIdLst>
    <p:sldId id="499" r:id="rId2"/>
    <p:sldId id="563" r:id="rId3"/>
    <p:sldId id="564" r:id="rId4"/>
    <p:sldId id="569" r:id="rId5"/>
    <p:sldId id="570" r:id="rId6"/>
    <p:sldId id="408" r:id="rId7"/>
    <p:sldId id="537" r:id="rId8"/>
    <p:sldId id="269" r:id="rId9"/>
    <p:sldId id="571" r:id="rId10"/>
    <p:sldId id="270" r:id="rId11"/>
    <p:sldId id="549" r:id="rId12"/>
    <p:sldId id="550" r:id="rId13"/>
    <p:sldId id="478" r:id="rId14"/>
    <p:sldId id="415" r:id="rId15"/>
    <p:sldId id="416" r:id="rId16"/>
    <p:sldId id="291" r:id="rId17"/>
    <p:sldId id="497" r:id="rId18"/>
    <p:sldId id="498" r:id="rId19"/>
    <p:sldId id="295" r:id="rId20"/>
    <p:sldId id="421" r:id="rId21"/>
    <p:sldId id="565" r:id="rId22"/>
    <p:sldId id="314" r:id="rId23"/>
    <p:sldId id="315" r:id="rId24"/>
    <p:sldId id="316" r:id="rId25"/>
    <p:sldId id="554" r:id="rId26"/>
    <p:sldId id="552" r:id="rId27"/>
    <p:sldId id="561" r:id="rId28"/>
    <p:sldId id="562" r:id="rId29"/>
    <p:sldId id="337" r:id="rId30"/>
    <p:sldId id="428" r:id="rId31"/>
    <p:sldId id="429" r:id="rId32"/>
    <p:sldId id="340" r:id="rId33"/>
    <p:sldId id="341" r:id="rId34"/>
    <p:sldId id="342" r:id="rId35"/>
    <p:sldId id="343" r:id="rId36"/>
    <p:sldId id="345" r:id="rId37"/>
    <p:sldId id="346" r:id="rId38"/>
    <p:sldId id="430" r:id="rId39"/>
    <p:sldId id="348" r:id="rId40"/>
    <p:sldId id="431" r:id="rId41"/>
    <p:sldId id="350" r:id="rId42"/>
    <p:sldId id="351" r:id="rId43"/>
    <p:sldId id="432" r:id="rId44"/>
    <p:sldId id="353" r:id="rId45"/>
    <p:sldId id="433" r:id="rId46"/>
    <p:sldId id="355" r:id="rId47"/>
    <p:sldId id="566" r:id="rId48"/>
    <p:sldId id="434" r:id="rId49"/>
    <p:sldId id="435" r:id="rId50"/>
    <p:sldId id="450" r:id="rId51"/>
    <p:sldId id="451" r:id="rId52"/>
    <p:sldId id="452" r:id="rId53"/>
    <p:sldId id="453" r:id="rId54"/>
    <p:sldId id="572" r:id="rId55"/>
    <p:sldId id="573" r:id="rId56"/>
    <p:sldId id="567" r:id="rId57"/>
    <p:sldId id="436" r:id="rId58"/>
    <p:sldId id="360" r:id="rId59"/>
    <p:sldId id="437" r:id="rId60"/>
    <p:sldId id="454" r:id="rId61"/>
    <p:sldId id="455" r:id="rId62"/>
    <p:sldId id="456" r:id="rId63"/>
    <p:sldId id="457" r:id="rId64"/>
    <p:sldId id="458" r:id="rId65"/>
    <p:sldId id="459" r:id="rId66"/>
    <p:sldId id="460" r:id="rId67"/>
    <p:sldId id="461" r:id="rId68"/>
    <p:sldId id="462" r:id="rId69"/>
    <p:sldId id="469" r:id="rId70"/>
    <p:sldId id="470" r:id="rId71"/>
    <p:sldId id="568" r:id="rId72"/>
    <p:sldId id="363" r:id="rId73"/>
    <p:sldId id="463" r:id="rId74"/>
    <p:sldId id="464" r:id="rId75"/>
    <p:sldId id="465" r:id="rId76"/>
    <p:sldId id="364" r:id="rId77"/>
    <p:sldId id="365" r:id="rId78"/>
    <p:sldId id="258" r:id="rId79"/>
  </p:sldIdLst>
  <p:sldSz cx="9144000" cy="6858000" type="screen4x3"/>
  <p:notesSz cx="7315200" cy="9601200"/>
  <p:defaultTextStyle>
    <a:defPPr>
      <a:defRPr lang="es-CO"/>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127" algn="l" rtl="0" fontAlgn="base">
      <a:spcBef>
        <a:spcPct val="0"/>
      </a:spcBef>
      <a:spcAft>
        <a:spcPct val="0"/>
      </a:spcAft>
      <a:defRPr kern="1200">
        <a:solidFill>
          <a:schemeClr val="tx1"/>
        </a:solidFill>
        <a:latin typeface="Arial" pitchFamily="34" charset="0"/>
        <a:ea typeface="+mn-ea"/>
        <a:cs typeface="Arial" pitchFamily="34" charset="0"/>
      </a:defRPr>
    </a:lvl2pPr>
    <a:lvl3pPr marL="914253" algn="l" rtl="0" fontAlgn="base">
      <a:spcBef>
        <a:spcPct val="0"/>
      </a:spcBef>
      <a:spcAft>
        <a:spcPct val="0"/>
      </a:spcAft>
      <a:defRPr kern="1200">
        <a:solidFill>
          <a:schemeClr val="tx1"/>
        </a:solidFill>
        <a:latin typeface="Arial" pitchFamily="34" charset="0"/>
        <a:ea typeface="+mn-ea"/>
        <a:cs typeface="Arial" pitchFamily="34" charset="0"/>
      </a:defRPr>
    </a:lvl3pPr>
    <a:lvl4pPr marL="1371380" algn="l" rtl="0" fontAlgn="base">
      <a:spcBef>
        <a:spcPct val="0"/>
      </a:spcBef>
      <a:spcAft>
        <a:spcPct val="0"/>
      </a:spcAft>
      <a:defRPr kern="1200">
        <a:solidFill>
          <a:schemeClr val="tx1"/>
        </a:solidFill>
        <a:latin typeface="Arial" pitchFamily="34" charset="0"/>
        <a:ea typeface="+mn-ea"/>
        <a:cs typeface="Arial" pitchFamily="34" charset="0"/>
      </a:defRPr>
    </a:lvl4pPr>
    <a:lvl5pPr marL="1828507" algn="l" rtl="0" fontAlgn="base">
      <a:spcBef>
        <a:spcPct val="0"/>
      </a:spcBef>
      <a:spcAft>
        <a:spcPct val="0"/>
      </a:spcAft>
      <a:defRPr kern="1200">
        <a:solidFill>
          <a:schemeClr val="tx1"/>
        </a:solidFill>
        <a:latin typeface="Arial" pitchFamily="34" charset="0"/>
        <a:ea typeface="+mn-ea"/>
        <a:cs typeface="Arial" pitchFamily="34" charset="0"/>
      </a:defRPr>
    </a:lvl5pPr>
    <a:lvl6pPr marL="2285633" algn="l" defTabSz="914253" rtl="0" eaLnBrk="1" latinLnBrk="0" hangingPunct="1">
      <a:defRPr kern="1200">
        <a:solidFill>
          <a:schemeClr val="tx1"/>
        </a:solidFill>
        <a:latin typeface="Arial" pitchFamily="34" charset="0"/>
        <a:ea typeface="+mn-ea"/>
        <a:cs typeface="Arial" pitchFamily="34" charset="0"/>
      </a:defRPr>
    </a:lvl6pPr>
    <a:lvl7pPr marL="2742760" algn="l" defTabSz="914253" rtl="0" eaLnBrk="1" latinLnBrk="0" hangingPunct="1">
      <a:defRPr kern="1200">
        <a:solidFill>
          <a:schemeClr val="tx1"/>
        </a:solidFill>
        <a:latin typeface="Arial" pitchFamily="34" charset="0"/>
        <a:ea typeface="+mn-ea"/>
        <a:cs typeface="Arial" pitchFamily="34" charset="0"/>
      </a:defRPr>
    </a:lvl7pPr>
    <a:lvl8pPr marL="3199887" algn="l" defTabSz="914253" rtl="0" eaLnBrk="1" latinLnBrk="0" hangingPunct="1">
      <a:defRPr kern="1200">
        <a:solidFill>
          <a:schemeClr val="tx1"/>
        </a:solidFill>
        <a:latin typeface="Arial" pitchFamily="34" charset="0"/>
        <a:ea typeface="+mn-ea"/>
        <a:cs typeface="Arial" pitchFamily="34" charset="0"/>
      </a:defRPr>
    </a:lvl8pPr>
    <a:lvl9pPr marL="3657013" algn="l" defTabSz="914253"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2C7E7"/>
    <a:srgbClr val="00CCFF"/>
    <a:srgbClr val="3288A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8FD4443E-F989-4FC4-A0C8-D5A2AF1F390B}" styleName="Estilo oscuro 1 - Énfasis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2838BEF-8BB2-4498-84A7-C5851F593DF1}" styleName="Estilo medio 4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708" autoAdjust="0"/>
  </p:normalViewPr>
  <p:slideViewPr>
    <p:cSldViewPr>
      <p:cViewPr>
        <p:scale>
          <a:sx n="75" d="100"/>
          <a:sy n="75" d="100"/>
        </p:scale>
        <p:origin x="-1350" y="-282"/>
      </p:cViewPr>
      <p:guideLst>
        <p:guide orient="horz" pos="2160"/>
        <p:guide pos="2880"/>
      </p:guideLst>
    </p:cSldViewPr>
  </p:slideViewPr>
  <p:outlineViewPr>
    <p:cViewPr>
      <p:scale>
        <a:sx n="33" d="100"/>
        <a:sy n="33" d="100"/>
      </p:scale>
      <p:origin x="0" y="4482"/>
    </p:cViewPr>
  </p:outlineViewPr>
  <p:notesTextViewPr>
    <p:cViewPr>
      <p:scale>
        <a:sx n="100" d="100"/>
        <a:sy n="100" d="100"/>
      </p:scale>
      <p:origin x="0" y="0"/>
    </p:cViewPr>
  </p:notesTextViewPr>
  <p:sorterViewPr>
    <p:cViewPr>
      <p:scale>
        <a:sx n="66" d="100"/>
        <a:sy n="66" d="100"/>
      </p:scale>
      <p:origin x="0" y="3744"/>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atin typeface="Arial" pitchFamily="34" charset="0"/>
                <a:cs typeface="Arial" pitchFamily="34" charset="0"/>
              </a:defRPr>
            </a:lvl1pPr>
          </a:lstStyle>
          <a:p>
            <a:pPr>
              <a:defRPr/>
            </a:pPr>
            <a:endParaRPr lang="es-CO"/>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atin typeface="Arial" pitchFamily="34" charset="0"/>
                <a:cs typeface="Arial" pitchFamily="34" charset="0"/>
              </a:defRPr>
            </a:lvl1pPr>
          </a:lstStyle>
          <a:p>
            <a:pPr>
              <a:defRPr/>
            </a:pPr>
            <a:fld id="{C18E603B-8D0C-4892-9AF0-F20BE6120105}" type="datetimeFigureOut">
              <a:rPr lang="es-CO"/>
              <a:pPr>
                <a:defRPr/>
              </a:pPr>
              <a:t>30/08/2011</a:t>
            </a:fld>
            <a:endParaRPr lang="es-CO"/>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pPr>
              <a:defRPr/>
            </a:pPr>
            <a:endParaRPr lang="es-CO"/>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atin typeface="Arial" pitchFamily="34" charset="0"/>
                <a:cs typeface="Arial" pitchFamily="34" charset="0"/>
              </a:defRPr>
            </a:lvl1pPr>
          </a:lstStyle>
          <a:p>
            <a:pPr>
              <a:defRPr/>
            </a:pPr>
            <a:fld id="{42305234-8ED9-4227-8FC0-6A64963F80EC}" type="slidenum">
              <a:rPr lang="es-CO"/>
              <a:pPr>
                <a:defRPr/>
              </a:pPr>
              <a:t>‹Nº›</a:t>
            </a:fld>
            <a:endParaRPr lang="es-CO"/>
          </a:p>
        </p:txBody>
      </p:sp>
    </p:spTree>
    <p:extLst>
      <p:ext uri="{BB962C8B-B14F-4D97-AF65-F5344CB8AC3E}">
        <p14:creationId xmlns="" xmlns:p14="http://schemas.microsoft.com/office/powerpoint/2010/main" val="34889327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43" tIns="48321" rIns="96643" bIns="48321" rtlCol="0"/>
          <a:lstStyle>
            <a:lvl1pPr algn="l" fontAlgn="auto">
              <a:spcBef>
                <a:spcPts val="0"/>
              </a:spcBef>
              <a:spcAft>
                <a:spcPts val="0"/>
              </a:spcAft>
              <a:defRPr sz="1300">
                <a:latin typeface="+mn-lt"/>
                <a:cs typeface="+mn-cs"/>
              </a:defRPr>
            </a:lvl1pPr>
          </a:lstStyle>
          <a:p>
            <a:pPr>
              <a:defRPr/>
            </a:pPr>
            <a:endParaRPr lang="es-CO"/>
          </a:p>
        </p:txBody>
      </p:sp>
      <p:sp>
        <p:nvSpPr>
          <p:cNvPr id="3" name="Date Placeholder 2"/>
          <p:cNvSpPr>
            <a:spLocks noGrp="1"/>
          </p:cNvSpPr>
          <p:nvPr>
            <p:ph type="dt" idx="1"/>
          </p:nvPr>
        </p:nvSpPr>
        <p:spPr>
          <a:xfrm>
            <a:off x="4143375" y="0"/>
            <a:ext cx="3170238" cy="479425"/>
          </a:xfrm>
          <a:prstGeom prst="rect">
            <a:avLst/>
          </a:prstGeom>
        </p:spPr>
        <p:txBody>
          <a:bodyPr vert="horz" lIns="96643" tIns="48321" rIns="96643" bIns="48321" rtlCol="0"/>
          <a:lstStyle>
            <a:lvl1pPr algn="r" fontAlgn="auto">
              <a:spcBef>
                <a:spcPts val="0"/>
              </a:spcBef>
              <a:spcAft>
                <a:spcPts val="0"/>
              </a:spcAft>
              <a:defRPr sz="1300">
                <a:latin typeface="+mn-lt"/>
                <a:cs typeface="+mn-cs"/>
              </a:defRPr>
            </a:lvl1pPr>
          </a:lstStyle>
          <a:p>
            <a:pPr>
              <a:defRPr/>
            </a:pPr>
            <a:fld id="{9AD70618-5B3B-4EF7-9703-5EB9C616D6C2}" type="datetimeFigureOut">
              <a:rPr lang="es-CO"/>
              <a:pPr>
                <a:defRPr/>
              </a:pPr>
              <a:t>30/08/2011</a:t>
            </a:fld>
            <a:endParaRPr lang="es-CO"/>
          </a:p>
        </p:txBody>
      </p:sp>
      <p:sp>
        <p:nvSpPr>
          <p:cNvPr id="4" name="Slide Image Placeholder 3"/>
          <p:cNvSpPr>
            <a:spLocks noGrp="1" noRot="1" noChangeAspect="1"/>
          </p:cNvSpPr>
          <p:nvPr>
            <p:ph type="sldImg" idx="2"/>
          </p:nvPr>
        </p:nvSpPr>
        <p:spPr>
          <a:xfrm>
            <a:off x="1257300" y="719138"/>
            <a:ext cx="4800600" cy="3602037"/>
          </a:xfrm>
          <a:prstGeom prst="rect">
            <a:avLst/>
          </a:prstGeom>
          <a:noFill/>
          <a:ln w="12700">
            <a:solidFill>
              <a:prstClr val="black"/>
            </a:solidFill>
          </a:ln>
        </p:spPr>
        <p:txBody>
          <a:bodyPr vert="horz" lIns="96643" tIns="48321" rIns="96643" bIns="48321" rtlCol="0" anchor="ctr"/>
          <a:lstStyle/>
          <a:p>
            <a:pPr lvl="0"/>
            <a:endParaRPr lang="es-CO" noProof="0" smtClean="0"/>
          </a:p>
        </p:txBody>
      </p:sp>
      <p:sp>
        <p:nvSpPr>
          <p:cNvPr id="5" name="Notes Placeholder 4"/>
          <p:cNvSpPr>
            <a:spLocks noGrp="1"/>
          </p:cNvSpPr>
          <p:nvPr>
            <p:ph type="body" sz="quarter" idx="3"/>
          </p:nvPr>
        </p:nvSpPr>
        <p:spPr>
          <a:xfrm>
            <a:off x="731838" y="4560888"/>
            <a:ext cx="5851525" cy="4321175"/>
          </a:xfrm>
          <a:prstGeom prst="rect">
            <a:avLst/>
          </a:prstGeom>
        </p:spPr>
        <p:txBody>
          <a:bodyPr vert="horz" lIns="96643" tIns="48321" rIns="96643" bIns="4832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s-CO" noProof="0" smtClean="0"/>
          </a:p>
        </p:txBody>
      </p:sp>
      <p:sp>
        <p:nvSpPr>
          <p:cNvPr id="6" name="Footer Placeholder 5"/>
          <p:cNvSpPr>
            <a:spLocks noGrp="1"/>
          </p:cNvSpPr>
          <p:nvPr>
            <p:ph type="ftr" sz="quarter" idx="4"/>
          </p:nvPr>
        </p:nvSpPr>
        <p:spPr>
          <a:xfrm>
            <a:off x="0" y="9120188"/>
            <a:ext cx="3170238" cy="479425"/>
          </a:xfrm>
          <a:prstGeom prst="rect">
            <a:avLst/>
          </a:prstGeom>
        </p:spPr>
        <p:txBody>
          <a:bodyPr vert="horz" lIns="96643" tIns="48321" rIns="96643" bIns="48321" rtlCol="0" anchor="b"/>
          <a:lstStyle>
            <a:lvl1pPr algn="l" fontAlgn="auto">
              <a:spcBef>
                <a:spcPts val="0"/>
              </a:spcBef>
              <a:spcAft>
                <a:spcPts val="0"/>
              </a:spcAft>
              <a:defRPr sz="1300">
                <a:latin typeface="+mn-lt"/>
                <a:cs typeface="+mn-cs"/>
              </a:defRPr>
            </a:lvl1pPr>
          </a:lstStyle>
          <a:p>
            <a:pPr>
              <a:defRPr/>
            </a:pPr>
            <a:endParaRPr lang="es-CO"/>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6643" tIns="48321" rIns="96643" bIns="48321" rtlCol="0" anchor="b"/>
          <a:lstStyle>
            <a:lvl1pPr algn="r" fontAlgn="auto">
              <a:spcBef>
                <a:spcPts val="0"/>
              </a:spcBef>
              <a:spcAft>
                <a:spcPts val="0"/>
              </a:spcAft>
              <a:defRPr sz="1300">
                <a:latin typeface="+mn-lt"/>
                <a:cs typeface="+mn-cs"/>
              </a:defRPr>
            </a:lvl1pPr>
          </a:lstStyle>
          <a:p>
            <a:pPr>
              <a:defRPr/>
            </a:pPr>
            <a:fld id="{605C164B-5C6C-4637-83FC-ECA8E5295940}" type="slidenum">
              <a:rPr lang="es-CO"/>
              <a:pPr>
                <a:defRPr/>
              </a:pPr>
              <a:t>‹Nº›</a:t>
            </a:fld>
            <a:endParaRPr lang="es-CO"/>
          </a:p>
        </p:txBody>
      </p:sp>
    </p:spTree>
    <p:extLst>
      <p:ext uri="{BB962C8B-B14F-4D97-AF65-F5344CB8AC3E}">
        <p14:creationId xmlns="" xmlns:p14="http://schemas.microsoft.com/office/powerpoint/2010/main" val="14282748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127" algn="l" rtl="0" eaLnBrk="0" fontAlgn="base" hangingPunct="0">
      <a:spcBef>
        <a:spcPct val="30000"/>
      </a:spcBef>
      <a:spcAft>
        <a:spcPct val="0"/>
      </a:spcAft>
      <a:defRPr sz="1200" kern="1200">
        <a:solidFill>
          <a:schemeClr val="tx1"/>
        </a:solidFill>
        <a:latin typeface="+mn-lt"/>
        <a:ea typeface="+mn-ea"/>
        <a:cs typeface="+mn-cs"/>
      </a:defRPr>
    </a:lvl2pPr>
    <a:lvl3pPr marL="914253" algn="l" rtl="0" eaLnBrk="0" fontAlgn="base" hangingPunct="0">
      <a:spcBef>
        <a:spcPct val="30000"/>
      </a:spcBef>
      <a:spcAft>
        <a:spcPct val="0"/>
      </a:spcAft>
      <a:defRPr sz="1200" kern="1200">
        <a:solidFill>
          <a:schemeClr val="tx1"/>
        </a:solidFill>
        <a:latin typeface="+mn-lt"/>
        <a:ea typeface="+mn-ea"/>
        <a:cs typeface="+mn-cs"/>
      </a:defRPr>
    </a:lvl3pPr>
    <a:lvl4pPr marL="1371380" algn="l" rtl="0" eaLnBrk="0" fontAlgn="base" hangingPunct="0">
      <a:spcBef>
        <a:spcPct val="30000"/>
      </a:spcBef>
      <a:spcAft>
        <a:spcPct val="0"/>
      </a:spcAft>
      <a:defRPr sz="1200" kern="1200">
        <a:solidFill>
          <a:schemeClr val="tx1"/>
        </a:solidFill>
        <a:latin typeface="+mn-lt"/>
        <a:ea typeface="+mn-ea"/>
        <a:cs typeface="+mn-cs"/>
      </a:defRPr>
    </a:lvl4pPr>
    <a:lvl5pPr marL="1828507" algn="l" rtl="0" eaLnBrk="0" fontAlgn="base" hangingPunct="0">
      <a:spcBef>
        <a:spcPct val="30000"/>
      </a:spcBef>
      <a:spcAft>
        <a:spcPct val="0"/>
      </a:spcAft>
      <a:defRPr sz="1200" kern="1200">
        <a:solidFill>
          <a:schemeClr val="tx1"/>
        </a:solidFill>
        <a:latin typeface="+mn-lt"/>
        <a:ea typeface="+mn-ea"/>
        <a:cs typeface="+mn-cs"/>
      </a:defRPr>
    </a:lvl5pPr>
    <a:lvl6pPr marL="2285633" algn="l" defTabSz="914253" rtl="0" eaLnBrk="1" latinLnBrk="0" hangingPunct="1">
      <a:defRPr sz="1200" kern="1200">
        <a:solidFill>
          <a:schemeClr val="tx1"/>
        </a:solidFill>
        <a:latin typeface="+mn-lt"/>
        <a:ea typeface="+mn-ea"/>
        <a:cs typeface="+mn-cs"/>
      </a:defRPr>
    </a:lvl6pPr>
    <a:lvl7pPr marL="2742760" algn="l" defTabSz="914253" rtl="0" eaLnBrk="1" latinLnBrk="0" hangingPunct="1">
      <a:defRPr sz="1200" kern="1200">
        <a:solidFill>
          <a:schemeClr val="tx1"/>
        </a:solidFill>
        <a:latin typeface="+mn-lt"/>
        <a:ea typeface="+mn-ea"/>
        <a:cs typeface="+mn-cs"/>
      </a:defRPr>
    </a:lvl7pPr>
    <a:lvl8pPr marL="3199887" algn="l" defTabSz="914253" rtl="0" eaLnBrk="1" latinLnBrk="0" hangingPunct="1">
      <a:defRPr sz="1200" kern="1200">
        <a:solidFill>
          <a:schemeClr val="tx1"/>
        </a:solidFill>
        <a:latin typeface="+mn-lt"/>
        <a:ea typeface="+mn-ea"/>
        <a:cs typeface="+mn-cs"/>
      </a:defRPr>
    </a:lvl8pPr>
    <a:lvl9pPr marL="3657013" algn="l" defTabSz="91425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1720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89FA200B-BF01-4691-A774-77FB99F4EA03}" type="slidenum">
              <a:rPr lang="es-CO" smtClean="0"/>
              <a:pPr>
                <a:defRPr/>
              </a:pPr>
              <a:t>1</a:t>
            </a:fld>
            <a:endParaRPr lang="es-CO"/>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293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4D18C676-2856-4A15-9E99-DAD4326F0087}" type="slidenum">
              <a:rPr lang="es-CO" smtClean="0"/>
              <a:pPr>
                <a:defRPr/>
              </a:pPr>
              <a:t>15</a:t>
            </a:fld>
            <a:endParaRPr lang="es-CO"/>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304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60DDE36F-9923-44B1-A709-3D362ACF66F1}" type="slidenum">
              <a:rPr lang="es-CO" smtClean="0"/>
              <a:pPr>
                <a:defRPr/>
              </a:pPr>
              <a:t>16</a:t>
            </a:fld>
            <a:endParaRPr lang="es-CO"/>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314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DC4505F1-15EF-4B61-B66B-5F4C0540ABFB}" type="slidenum">
              <a:rPr lang="es-CO" smtClean="0"/>
              <a:pPr>
                <a:defRPr/>
              </a:pPr>
              <a:t>17</a:t>
            </a:fld>
            <a:endParaRPr lang="es-CO"/>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324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40F97F96-FC5A-4EB1-A0DB-04D75A35F982}" type="slidenum">
              <a:rPr lang="es-CO" smtClean="0"/>
              <a:pPr>
                <a:defRPr/>
              </a:pPr>
              <a:t>18</a:t>
            </a:fld>
            <a:endParaRPr lang="es-CO"/>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334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49464469-FA24-46BD-A43C-6430C418A31F}" type="slidenum">
              <a:rPr lang="es-CO" smtClean="0"/>
              <a:pPr>
                <a:defRPr/>
              </a:pPr>
              <a:t>19</a:t>
            </a:fld>
            <a:endParaRPr lang="es-CO"/>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498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56358CB1-EC5C-4C1C-B0BD-4423D316D06B}" type="slidenum">
              <a:rPr lang="es-CO" smtClean="0"/>
              <a:pPr>
                <a:defRPr/>
              </a:pPr>
              <a:t>20</a:t>
            </a:fld>
            <a:endParaRPr lang="es-CO"/>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539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CBC9062A-CCCE-43D5-A20D-96E673761350}" type="slidenum">
              <a:rPr lang="es-CO" smtClean="0"/>
              <a:pPr>
                <a:defRPr/>
              </a:pPr>
              <a:t>22</a:t>
            </a:fld>
            <a:endParaRPr lang="es-CO"/>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549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A26F193E-7DF2-4477-B928-073C341D1D82}" type="slidenum">
              <a:rPr lang="es-CO" smtClean="0"/>
              <a:pPr>
                <a:defRPr/>
              </a:pPr>
              <a:t>23</a:t>
            </a:fld>
            <a:endParaRPr lang="es-CO"/>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560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F5E76FC4-6210-4FAB-B499-EC748BB11204}" type="slidenum">
              <a:rPr lang="es-CO" smtClean="0"/>
              <a:pPr>
                <a:defRPr/>
              </a:pPr>
              <a:t>24</a:t>
            </a:fld>
            <a:endParaRPr lang="es-CO"/>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Slide Image Placeholder 1"/>
          <p:cNvSpPr>
            <a:spLocks noGrp="1" noRot="1" noChangeAspect="1" noTextEdit="1"/>
          </p:cNvSpPr>
          <p:nvPr>
            <p:ph type="sldImg"/>
          </p:nvPr>
        </p:nvSpPr>
        <p:spPr bwMode="auto">
          <a:noFill/>
          <a:ln>
            <a:solidFill>
              <a:srgbClr val="000000"/>
            </a:solidFill>
            <a:miter lim="800000"/>
            <a:headEnd/>
            <a:tailEnd/>
          </a:ln>
        </p:spPr>
      </p:sp>
      <p:sp>
        <p:nvSpPr>
          <p:cNvPr id="159747" name="Notes Placeholder 2"/>
          <p:cNvSpPr>
            <a:spLocks noGrp="1"/>
          </p:cNvSpPr>
          <p:nvPr>
            <p:ph type="body" idx="1"/>
          </p:nvPr>
        </p:nvSpPr>
        <p:spPr>
          <a:noFill/>
          <a:ln/>
        </p:spPr>
        <p:txBody>
          <a:bodyPr/>
          <a:lstStyle/>
          <a:p>
            <a:pPr eaLnBrk="1" hangingPunct="1"/>
            <a:endParaRPr lang="es-MX" smtClean="0"/>
          </a:p>
        </p:txBody>
      </p:sp>
      <p:sp>
        <p:nvSpPr>
          <p:cNvPr id="159748" name="Slide Number Placeholder 3"/>
          <p:cNvSpPr>
            <a:spLocks noGrp="1"/>
          </p:cNvSpPr>
          <p:nvPr>
            <p:ph type="sldNum" sz="quarter" idx="5"/>
          </p:nvPr>
        </p:nvSpPr>
        <p:spPr>
          <a:noFill/>
        </p:spPr>
        <p:txBody>
          <a:bodyPr/>
          <a:lstStyle/>
          <a:p>
            <a:fld id="{A0B5E142-F88B-48E9-A2AA-4FA2BA7B19D7}" type="slidenum">
              <a:rPr lang="en-US" smtClean="0"/>
              <a:pPr/>
              <a:t>25</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176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2344BAAB-2A6B-450B-B6DF-C9E4D89A6C6F}" type="slidenum">
              <a:rPr lang="es-CO" smtClean="0"/>
              <a:pPr>
                <a:defRPr/>
              </a:pPr>
              <a:t>6</a:t>
            </a:fld>
            <a:endParaRPr lang="es-CO"/>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Slide Image Placeholder 1"/>
          <p:cNvSpPr>
            <a:spLocks noGrp="1" noRot="1" noChangeAspect="1" noTextEdit="1"/>
          </p:cNvSpPr>
          <p:nvPr>
            <p:ph type="sldImg"/>
          </p:nvPr>
        </p:nvSpPr>
        <p:spPr bwMode="auto">
          <a:noFill/>
          <a:ln>
            <a:solidFill>
              <a:srgbClr val="000000"/>
            </a:solidFill>
            <a:miter lim="800000"/>
            <a:headEnd/>
            <a:tailEnd/>
          </a:ln>
        </p:spPr>
      </p:sp>
      <p:sp>
        <p:nvSpPr>
          <p:cNvPr id="160771" name="Notes Placeholder 2"/>
          <p:cNvSpPr>
            <a:spLocks noGrp="1"/>
          </p:cNvSpPr>
          <p:nvPr>
            <p:ph type="body" idx="1"/>
          </p:nvPr>
        </p:nvSpPr>
        <p:spPr>
          <a:noFill/>
          <a:ln/>
        </p:spPr>
        <p:txBody>
          <a:bodyPr/>
          <a:lstStyle/>
          <a:p>
            <a:pPr eaLnBrk="1" hangingPunct="1"/>
            <a:endParaRPr lang="es-MX" smtClean="0"/>
          </a:p>
        </p:txBody>
      </p:sp>
      <p:sp>
        <p:nvSpPr>
          <p:cNvPr id="160772" name="Slide Number Placeholder 3"/>
          <p:cNvSpPr>
            <a:spLocks noGrp="1"/>
          </p:cNvSpPr>
          <p:nvPr>
            <p:ph type="sldNum" sz="quarter" idx="5"/>
          </p:nvPr>
        </p:nvSpPr>
        <p:spPr>
          <a:noFill/>
        </p:spPr>
        <p:txBody>
          <a:bodyPr/>
          <a:lstStyle/>
          <a:p>
            <a:fld id="{0779E3D5-C1B8-4CF0-B885-F9716EB64F0C}" type="slidenum">
              <a:rPr lang="en-US" smtClean="0"/>
              <a:pPr/>
              <a:t>26</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p:cNvSpPr>
            <a:spLocks noGrp="1" noChangeArrowheads="1"/>
          </p:cNvSpPr>
          <p:nvPr>
            <p:ph type="sldNum" sz="quarter" idx="5"/>
          </p:nvPr>
        </p:nvSpPr>
        <p:spPr>
          <a:noFill/>
        </p:spPr>
        <p:txBody>
          <a:bodyPr/>
          <a:lstStyle/>
          <a:p>
            <a:fld id="{EB4240A9-9C95-4D4E-BF07-286509425BA1}" type="slidenum">
              <a:rPr lang="en-GB" smtClean="0"/>
              <a:pPr/>
              <a:t>27</a:t>
            </a:fld>
            <a:endParaRPr lang="en-GB" smtClean="0"/>
          </a:p>
        </p:txBody>
      </p:sp>
      <p:sp>
        <p:nvSpPr>
          <p:cNvPr id="1536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04" name="Rectangle 3"/>
          <p:cNvSpPr>
            <a:spLocks noGrp="1" noChangeArrowheads="1"/>
          </p:cNvSpPr>
          <p:nvPr>
            <p:ph type="body" idx="1"/>
          </p:nvPr>
        </p:nvSpPr>
        <p:spPr>
          <a:noFill/>
          <a:ln/>
        </p:spPr>
        <p:txBody>
          <a:bodyPr/>
          <a:lstStyle/>
          <a:p>
            <a:endParaRPr lang="es-ES_tradnl"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Image Placeholder 1"/>
          <p:cNvSpPr>
            <a:spLocks noGrp="1" noRot="1" noChangeAspect="1" noTextEdit="1"/>
          </p:cNvSpPr>
          <p:nvPr>
            <p:ph type="sldImg"/>
          </p:nvPr>
        </p:nvSpPr>
        <p:spPr bwMode="auto">
          <a:noFill/>
          <a:ln>
            <a:solidFill>
              <a:srgbClr val="000000"/>
            </a:solidFill>
            <a:miter lim="800000"/>
            <a:headEnd/>
            <a:tailEnd/>
          </a:ln>
        </p:spPr>
      </p:sp>
      <p:sp>
        <p:nvSpPr>
          <p:cNvPr id="154627" name="Notes Placeholder 2"/>
          <p:cNvSpPr>
            <a:spLocks noGrp="1"/>
          </p:cNvSpPr>
          <p:nvPr>
            <p:ph type="body" idx="1"/>
          </p:nvPr>
        </p:nvSpPr>
        <p:spPr>
          <a:noFill/>
          <a:ln/>
        </p:spPr>
        <p:txBody>
          <a:bodyPr/>
          <a:lstStyle/>
          <a:p>
            <a:pPr eaLnBrk="1" hangingPunct="1"/>
            <a:endParaRPr lang="es-MX" smtClean="0"/>
          </a:p>
        </p:txBody>
      </p:sp>
      <p:sp>
        <p:nvSpPr>
          <p:cNvPr id="154628" name="Slide Number Placeholder 3"/>
          <p:cNvSpPr>
            <a:spLocks noGrp="1"/>
          </p:cNvSpPr>
          <p:nvPr>
            <p:ph type="sldNum" sz="quarter" idx="5"/>
          </p:nvPr>
        </p:nvSpPr>
        <p:spPr>
          <a:noFill/>
        </p:spPr>
        <p:txBody>
          <a:bodyPr/>
          <a:lstStyle/>
          <a:p>
            <a:fld id="{BB9A1160-30D8-4CE9-97B8-9AB6DD674722}" type="slidenum">
              <a:rPr lang="en-GB" altLang="en-GB" smtClean="0"/>
              <a:pPr/>
              <a:t>28</a:t>
            </a:fld>
            <a:endParaRPr lang="en-GB" altLang="en-GB"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682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9902ED55-5223-48C4-9D9D-12712FB75873}" type="slidenum">
              <a:rPr lang="es-CO" smtClean="0"/>
              <a:pPr>
                <a:defRPr/>
              </a:pPr>
              <a:t>29</a:t>
            </a:fld>
            <a:endParaRPr lang="es-CO"/>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693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404DE864-D5A8-4AA6-B2C8-7EE118A78C46}" type="slidenum">
              <a:rPr lang="es-CO" smtClean="0"/>
              <a:pPr>
                <a:defRPr/>
              </a:pPr>
              <a:t>30</a:t>
            </a:fld>
            <a:endParaRPr lang="es-CO"/>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703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826DF2C6-119E-4745-B41E-6444FF3B0697}" type="slidenum">
              <a:rPr lang="es-CO" smtClean="0"/>
              <a:pPr>
                <a:defRPr/>
              </a:pPr>
              <a:t>31</a:t>
            </a:fld>
            <a:endParaRPr lang="es-CO"/>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713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486EB745-67A0-4783-A975-F7EEBC5F832C}" type="slidenum">
              <a:rPr lang="es-CO" smtClean="0"/>
              <a:pPr>
                <a:defRPr/>
              </a:pPr>
              <a:t>32</a:t>
            </a:fld>
            <a:endParaRPr lang="es-CO"/>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723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C16A4DC2-E464-41E1-A2E9-83E0F8705AF6}" type="slidenum">
              <a:rPr lang="es-CO" smtClean="0"/>
              <a:pPr>
                <a:defRPr/>
              </a:pPr>
              <a:t>33</a:t>
            </a:fld>
            <a:endParaRPr lang="es-CO"/>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734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5CEA85F9-5E2B-481A-98F3-271F38569E88}" type="slidenum">
              <a:rPr lang="es-CO" smtClean="0"/>
              <a:pPr>
                <a:defRPr/>
              </a:pPr>
              <a:t>34</a:t>
            </a:fld>
            <a:endParaRPr lang="es-CO"/>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744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94259B7A-B52D-4717-93C4-CB36470A9C64}" type="slidenum">
              <a:rPr lang="es-CO" smtClean="0"/>
              <a:pPr>
                <a:defRPr/>
              </a:pPr>
              <a:t>35</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125955" name="Notes Placeholder 2"/>
          <p:cNvSpPr>
            <a:spLocks noGrp="1"/>
          </p:cNvSpPr>
          <p:nvPr>
            <p:ph type="body" idx="1"/>
          </p:nvPr>
        </p:nvSpPr>
        <p:spPr>
          <a:noFill/>
          <a:ln/>
        </p:spPr>
        <p:txBody>
          <a:bodyPr/>
          <a:lstStyle/>
          <a:p>
            <a:endParaRPr lang="es-MX" smtClean="0"/>
          </a:p>
        </p:txBody>
      </p:sp>
      <p:sp>
        <p:nvSpPr>
          <p:cNvPr id="125956" name="Slide Number Placeholder 3"/>
          <p:cNvSpPr>
            <a:spLocks noGrp="1"/>
          </p:cNvSpPr>
          <p:nvPr>
            <p:ph type="sldNum" sz="quarter" idx="5"/>
          </p:nvPr>
        </p:nvSpPr>
        <p:spPr>
          <a:noFill/>
        </p:spPr>
        <p:txBody>
          <a:bodyPr/>
          <a:lstStyle/>
          <a:p>
            <a:fld id="{8DE84CFC-D237-4F8B-962E-FA215B45A37E}" type="slidenum">
              <a:rPr lang="en-GB" smtClean="0"/>
              <a:pPr/>
              <a:t>7</a:t>
            </a:fld>
            <a:endParaRPr lang="en-GB"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75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248A5142-6ED3-4EB4-AFFF-49A19D2CEDDE}" type="slidenum">
              <a:rPr lang="es-CO" smtClean="0"/>
              <a:pPr>
                <a:defRPr/>
              </a:pPr>
              <a:t>36</a:t>
            </a:fld>
            <a:endParaRPr lang="es-CO"/>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764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F847F52E-759C-41E3-A09B-EA5BA3E3CE31}" type="slidenum">
              <a:rPr lang="es-CO" smtClean="0"/>
              <a:pPr>
                <a:defRPr/>
              </a:pPr>
              <a:t>37</a:t>
            </a:fld>
            <a:endParaRPr lang="es-CO"/>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775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1B352596-B47B-445F-AF12-AE6B07947687}" type="slidenum">
              <a:rPr lang="es-CO" smtClean="0"/>
              <a:pPr>
                <a:defRPr/>
              </a:pPr>
              <a:t>38</a:t>
            </a:fld>
            <a:endParaRPr lang="es-CO"/>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785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A0BACFEC-111F-42B1-9AD0-F27D6AD982FB}" type="slidenum">
              <a:rPr lang="es-CO" smtClean="0"/>
              <a:pPr>
                <a:defRPr/>
              </a:pPr>
              <a:t>39</a:t>
            </a:fld>
            <a:endParaRPr lang="es-CO"/>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795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DEC80149-D011-488A-B2A7-02AF631527E7}" type="slidenum">
              <a:rPr lang="es-CO" smtClean="0"/>
              <a:pPr>
                <a:defRPr/>
              </a:pPr>
              <a:t>40</a:t>
            </a:fld>
            <a:endParaRPr lang="es-CO"/>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805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D60B40DC-5F45-4A7E-BC5A-A6C8FF085014}" type="slidenum">
              <a:rPr lang="es-CO" smtClean="0"/>
              <a:pPr>
                <a:defRPr/>
              </a:pPr>
              <a:t>41</a:t>
            </a:fld>
            <a:endParaRPr lang="es-CO"/>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816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24539879-5DF2-4CF3-9ACA-5D8AE9EEA82B}" type="slidenum">
              <a:rPr lang="es-CO" smtClean="0"/>
              <a:pPr>
                <a:defRPr/>
              </a:pPr>
              <a:t>42</a:t>
            </a:fld>
            <a:endParaRPr lang="es-CO"/>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826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F463389B-2131-4932-9824-2F1A52EC894F}" type="slidenum">
              <a:rPr lang="es-CO" smtClean="0"/>
              <a:pPr>
                <a:defRPr/>
              </a:pPr>
              <a:t>43</a:t>
            </a:fld>
            <a:endParaRPr lang="es-CO"/>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836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CDC4CC64-299E-47CE-81FD-790ECC224234}" type="slidenum">
              <a:rPr lang="es-CO" smtClean="0"/>
              <a:pPr>
                <a:defRPr/>
              </a:pPr>
              <a:t>44</a:t>
            </a:fld>
            <a:endParaRPr lang="es-CO"/>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846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F9D522DE-1E12-4E08-B81F-412ADFC42D7D}" type="slidenum">
              <a:rPr lang="es-CO" smtClean="0"/>
              <a:pPr>
                <a:defRPr/>
              </a:pPr>
              <a:t>45</a:t>
            </a:fld>
            <a:endParaRPr lang="es-C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1863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183CE809-CCCC-4011-B4CE-F06AC8EE3642}" type="slidenum">
              <a:rPr lang="es-CO" smtClean="0"/>
              <a:pPr>
                <a:defRPr/>
              </a:pPr>
              <a:t>8</a:t>
            </a:fld>
            <a:endParaRPr lang="es-CO"/>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856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2AD4DE98-0180-4C1F-8979-8F8B529491E7}" type="slidenum">
              <a:rPr lang="es-CO" smtClean="0"/>
              <a:pPr>
                <a:defRPr/>
              </a:pPr>
              <a:t>46</a:t>
            </a:fld>
            <a:endParaRPr lang="es-CO"/>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867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0434D35A-4E38-4CC2-AAC1-5BB16E0F4D70}" type="slidenum">
              <a:rPr lang="es-CO" smtClean="0"/>
              <a:pPr>
                <a:defRPr/>
              </a:pPr>
              <a:t>48</a:t>
            </a:fld>
            <a:endParaRPr lang="es-CO"/>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877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0F50A033-E134-46DE-AB23-2EEA7BCA16C4}" type="slidenum">
              <a:rPr lang="es-CO" smtClean="0"/>
              <a:pPr>
                <a:defRPr/>
              </a:pPr>
              <a:t>49</a:t>
            </a:fld>
            <a:endParaRPr lang="es-CO"/>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887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59FCB8B7-8A16-4FE4-A765-E3E2E7662900}" type="slidenum">
              <a:rPr lang="es-CO" smtClean="0"/>
              <a:pPr>
                <a:defRPr/>
              </a:pPr>
              <a:t>50</a:t>
            </a:fld>
            <a:endParaRPr lang="es-CO"/>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89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4F5CC583-034A-47B5-886A-26C5ACCFCF1E}" type="slidenum">
              <a:rPr lang="es-CO" smtClean="0"/>
              <a:pPr>
                <a:defRPr/>
              </a:pPr>
              <a:t>51</a:t>
            </a:fld>
            <a:endParaRPr lang="es-CO"/>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908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6BC2B7A1-F49E-4F02-BE25-961387DC29C4}" type="slidenum">
              <a:rPr lang="es-CO" smtClean="0"/>
              <a:pPr>
                <a:defRPr/>
              </a:pPr>
              <a:t>52</a:t>
            </a:fld>
            <a:endParaRPr lang="es-CO"/>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918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B70397FA-7940-4897-898D-17A702E02411}" type="slidenum">
              <a:rPr lang="es-CO" smtClean="0"/>
              <a:pPr>
                <a:defRPr/>
              </a:pPr>
              <a:t>53</a:t>
            </a:fld>
            <a:endParaRPr lang="es-CO"/>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959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97131848-D4AF-4768-9DDD-0F83C25C0DEE}" type="slidenum">
              <a:rPr lang="es-CO" smtClean="0"/>
              <a:pPr>
                <a:defRPr/>
              </a:pPr>
              <a:t>57</a:t>
            </a:fld>
            <a:endParaRPr lang="es-CO"/>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96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CFA931EA-233E-4523-9484-30F55F0D7A64}" type="slidenum">
              <a:rPr lang="es-CO" smtClean="0"/>
              <a:pPr>
                <a:defRPr/>
              </a:pPr>
              <a:t>58</a:t>
            </a:fld>
            <a:endParaRPr lang="es-CO"/>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979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7CC00F41-1190-4050-8422-920E566DCFC9}" type="slidenum">
              <a:rPr lang="es-CO" smtClean="0"/>
              <a:pPr>
                <a:defRPr/>
              </a:pPr>
              <a:t>59</a:t>
            </a:fld>
            <a:endParaRPr lang="es-CO"/>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1873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EEB40A74-4C1E-47C0-890E-BE53C75F6F77}" type="slidenum">
              <a:rPr lang="es-CO" smtClean="0"/>
              <a:pPr>
                <a:defRPr/>
              </a:pPr>
              <a:t>10</a:t>
            </a:fld>
            <a:endParaRPr lang="es-CO"/>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990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313AFFC2-4E41-4B18-BE9D-800F8928FB7A}" type="slidenum">
              <a:rPr lang="es-CO" smtClean="0"/>
              <a:pPr>
                <a:defRPr/>
              </a:pPr>
              <a:t>60</a:t>
            </a:fld>
            <a:endParaRPr lang="es-CO"/>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3000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DE7CA588-DD0D-4C40-866F-501DFB9107CA}" type="slidenum">
              <a:rPr lang="es-CO" smtClean="0"/>
              <a:pPr>
                <a:defRPr/>
              </a:pPr>
              <a:t>61</a:t>
            </a:fld>
            <a:endParaRPr lang="es-CO"/>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3010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46D90F8D-17C5-458D-A5EC-06714D486936}" type="slidenum">
              <a:rPr lang="es-CO" smtClean="0"/>
              <a:pPr>
                <a:defRPr/>
              </a:pPr>
              <a:t>62</a:t>
            </a:fld>
            <a:endParaRPr lang="es-CO"/>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3020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8345D5E1-3C9C-40AD-B5A3-8E74754938E4}" type="slidenum">
              <a:rPr lang="es-CO" smtClean="0"/>
              <a:pPr>
                <a:defRPr/>
              </a:pPr>
              <a:t>63</a:t>
            </a:fld>
            <a:endParaRPr lang="es-CO"/>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3031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C4796AA0-3B2A-43AE-B62F-F49D5F1C2F11}" type="slidenum">
              <a:rPr lang="es-CO" smtClean="0"/>
              <a:pPr>
                <a:defRPr/>
              </a:pPr>
              <a:t>64</a:t>
            </a:fld>
            <a:endParaRPr lang="es-CO"/>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304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270E0A3F-5967-4498-B06B-B8ECE34552F0}" type="slidenum">
              <a:rPr lang="es-CO" smtClean="0"/>
              <a:pPr>
                <a:defRPr/>
              </a:pPr>
              <a:t>65</a:t>
            </a:fld>
            <a:endParaRPr lang="es-CO"/>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3051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6AB0573F-FBC3-45FF-9056-F56A01C4840D}" type="slidenum">
              <a:rPr lang="es-CO" smtClean="0"/>
              <a:pPr>
                <a:defRPr/>
              </a:pPr>
              <a:t>66</a:t>
            </a:fld>
            <a:endParaRPr lang="es-CO"/>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3061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C0056C45-C55A-4497-8280-79C72E38DE90}" type="slidenum">
              <a:rPr lang="es-CO" smtClean="0"/>
              <a:pPr>
                <a:defRPr/>
              </a:pPr>
              <a:t>67</a:t>
            </a:fld>
            <a:endParaRPr lang="es-CO"/>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3072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CF0245A1-14A3-488C-BFE9-EF3AFA543DE9}" type="slidenum">
              <a:rPr lang="es-CO" smtClean="0"/>
              <a:pPr>
                <a:defRPr/>
              </a:pPr>
              <a:t>68</a:t>
            </a:fld>
            <a:endParaRPr lang="es-CO"/>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308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B034F968-AA56-4E55-8D18-25440CDAA898}" type="slidenum">
              <a:rPr lang="es-CO" smtClean="0"/>
              <a:pPr>
                <a:defRPr/>
              </a:pPr>
              <a:t>69</a:t>
            </a:fld>
            <a:endParaRPr lang="es-CO"/>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p:spPr>
        <p:txBody>
          <a:bodyPr/>
          <a:lstStyle/>
          <a:p>
            <a:fld id="{31F64F98-1BE8-48D0-A63E-FCFAF8ADB930}" type="slidenum">
              <a:rPr lang="en-US" smtClean="0"/>
              <a:pPr/>
              <a:t>11</a:t>
            </a:fld>
            <a:endParaRPr lang="en-US" smtClean="0"/>
          </a:p>
        </p:txBody>
      </p:sp>
      <p:sp>
        <p:nvSpPr>
          <p:cNvPr id="139267" name="Rectangle 2"/>
          <p:cNvSpPr>
            <a:spLocks noGrp="1" noRot="1" noChangeAspect="1" noChangeArrowheads="1" noTextEdit="1"/>
          </p:cNvSpPr>
          <p:nvPr>
            <p:ph type="sldImg"/>
          </p:nvPr>
        </p:nvSpPr>
        <p:spPr bwMode="auto">
          <a:xfrm>
            <a:off x="1263650" y="717550"/>
            <a:ext cx="4797425" cy="3598863"/>
          </a:xfrm>
          <a:noFill/>
          <a:ln>
            <a:solidFill>
              <a:srgbClr val="000000"/>
            </a:solidFill>
            <a:miter lim="800000"/>
            <a:headEnd/>
            <a:tailEnd/>
          </a:ln>
        </p:spPr>
      </p:sp>
      <p:sp>
        <p:nvSpPr>
          <p:cNvPr id="402435" name="Rectangle 3"/>
          <p:cNvSpPr>
            <a:spLocks noGrp="1" noChangeArrowheads="1"/>
          </p:cNvSpPr>
          <p:nvPr>
            <p:ph type="body" idx="1"/>
          </p:nvPr>
        </p:nvSpPr>
        <p:spPr>
          <a:xfrm>
            <a:off x="973340" y="4562091"/>
            <a:ext cx="5368522" cy="4322058"/>
          </a:xfrm>
        </p:spPr>
        <p:txBody>
          <a:bodyPr/>
          <a:lstStyle/>
          <a:p>
            <a:pPr eaLnBrk="1" hangingPunct="1">
              <a:defRPr/>
            </a:pPr>
            <a:endParaRPr lang="en-US" smtClean="0">
              <a:effectLst>
                <a:outerShdw blurRad="38100" dist="38100" dir="2700000" algn="tl">
                  <a:srgbClr val="C0C0C0"/>
                </a:outerShdw>
              </a:effectLst>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309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37219F53-5518-4399-9110-07509B5E5D32}" type="slidenum">
              <a:rPr lang="es-CO" smtClean="0"/>
              <a:pPr>
                <a:defRPr/>
              </a:pPr>
              <a:t>70</a:t>
            </a:fld>
            <a:endParaRPr lang="es-CO"/>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311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7B8FD1E9-3A14-44C6-A6BC-64B2DF7E6DCE}" type="slidenum">
              <a:rPr lang="es-CO" smtClean="0"/>
              <a:pPr>
                <a:defRPr/>
              </a:pPr>
              <a:t>72</a:t>
            </a:fld>
            <a:endParaRPr lang="es-CO"/>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3123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0EB00DE1-4485-45AB-9290-803669AD35FC}" type="slidenum">
              <a:rPr lang="es-CO" smtClean="0"/>
              <a:pPr>
                <a:defRPr/>
              </a:pPr>
              <a:t>73</a:t>
            </a:fld>
            <a:endParaRPr lang="es-CO"/>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3133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6304E99F-DB56-4A0C-BF93-B85AF9CA36FA}" type="slidenum">
              <a:rPr lang="es-CO" smtClean="0"/>
              <a:pPr>
                <a:defRPr/>
              </a:pPr>
              <a:t>74</a:t>
            </a:fld>
            <a:endParaRPr lang="es-CO"/>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3143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B3D3CE54-6467-4A23-8C46-58D8149C42B5}" type="slidenum">
              <a:rPr lang="es-CO" smtClean="0"/>
              <a:pPr>
                <a:defRPr/>
              </a:pPr>
              <a:t>75</a:t>
            </a:fld>
            <a:endParaRPr lang="es-CO"/>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3153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69F1DFC4-5B75-435A-9C39-0E17E192A505}" type="slidenum">
              <a:rPr lang="es-CO" smtClean="0"/>
              <a:pPr>
                <a:defRPr/>
              </a:pPr>
              <a:t>76</a:t>
            </a:fld>
            <a:endParaRPr lang="es-CO"/>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3164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9B7DAF63-9D37-423A-B040-9FA8B88C864A}" type="slidenum">
              <a:rPr lang="es-CO" smtClean="0"/>
              <a:pPr>
                <a:defRPr/>
              </a:pPr>
              <a:t>77</a:t>
            </a:fld>
            <a:endParaRPr lang="es-CO"/>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Rectangle 2"/>
          <p:cNvSpPr>
            <a:spLocks noGrp="1" noRot="1" noChangeAspect="1" noChangeArrowheads="1" noTextEdit="1"/>
          </p:cNvSpPr>
          <p:nvPr>
            <p:ph type="sldImg"/>
          </p:nvPr>
        </p:nvSpPr>
        <p:spPr bwMode="auto">
          <a:xfrm>
            <a:off x="1257300" y="719138"/>
            <a:ext cx="4800600" cy="3602037"/>
          </a:xfrm>
          <a:noFill/>
          <a:ln>
            <a:solidFill>
              <a:srgbClr val="000000"/>
            </a:solidFill>
            <a:miter lim="800000"/>
            <a:headEnd/>
            <a:tailEnd/>
          </a:ln>
        </p:spPr>
      </p:sp>
      <p:sp>
        <p:nvSpPr>
          <p:cNvPr id="338947" name="Rectangle 3"/>
          <p:cNvSpPr>
            <a:spLocks noGrp="1" noChangeArrowheads="1"/>
          </p:cNvSpPr>
          <p:nvPr>
            <p:ph type="body" idx="1"/>
          </p:nvPr>
        </p:nvSpPr>
        <p:spPr bwMode="auto">
          <a:xfrm>
            <a:off x="974725" y="4562475"/>
            <a:ext cx="5365750" cy="4319588"/>
          </a:xfrm>
          <a:noFill/>
        </p:spPr>
        <p:txBody>
          <a:bodyPr wrap="square" numCol="1" anchor="t" anchorCtr="0" compatLnSpc="1">
            <a:prstTxWarp prst="textNoShape">
              <a:avLst/>
            </a:prstTxWarp>
          </a:bodyPr>
          <a:lstStyle/>
          <a:p>
            <a:pPr eaLnBrk="1" hangingPunct="1">
              <a:spcBef>
                <a:spcPct val="0"/>
              </a:spcBef>
            </a:pPr>
            <a:endParaRPr lang="en-GB" alt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p:spPr>
        <p:txBody>
          <a:bodyPr/>
          <a:lstStyle/>
          <a:p>
            <a:fld id="{270CAA30-6121-4B40-AA98-581E75EB6578}" type="slidenum">
              <a:rPr lang="en-US" smtClean="0"/>
              <a:pPr/>
              <a:t>12</a:t>
            </a:fld>
            <a:endParaRPr lang="en-US" smtClean="0"/>
          </a:p>
        </p:txBody>
      </p:sp>
      <p:sp>
        <p:nvSpPr>
          <p:cNvPr id="146435" name="Rectangle 2"/>
          <p:cNvSpPr>
            <a:spLocks noGrp="1" noRot="1" noChangeAspect="1" noChangeArrowheads="1" noTextEdit="1"/>
          </p:cNvSpPr>
          <p:nvPr>
            <p:ph type="sldImg"/>
          </p:nvPr>
        </p:nvSpPr>
        <p:spPr bwMode="auto">
          <a:xfrm>
            <a:off x="1263650" y="717550"/>
            <a:ext cx="4797425" cy="3598863"/>
          </a:xfrm>
          <a:noFill/>
          <a:ln>
            <a:solidFill>
              <a:srgbClr val="000000"/>
            </a:solidFill>
            <a:miter lim="800000"/>
            <a:headEnd/>
            <a:tailEnd/>
          </a:ln>
        </p:spPr>
      </p:sp>
      <p:sp>
        <p:nvSpPr>
          <p:cNvPr id="402435" name="Rectangle 3"/>
          <p:cNvSpPr>
            <a:spLocks noGrp="1" noChangeArrowheads="1"/>
          </p:cNvSpPr>
          <p:nvPr>
            <p:ph type="body" idx="1"/>
          </p:nvPr>
        </p:nvSpPr>
        <p:spPr>
          <a:xfrm>
            <a:off x="973340" y="4562091"/>
            <a:ext cx="5368522" cy="4322058"/>
          </a:xfrm>
        </p:spPr>
        <p:txBody>
          <a:bodyPr/>
          <a:lstStyle/>
          <a:p>
            <a:pPr eaLnBrk="1" hangingPunct="1">
              <a:defRPr/>
            </a:pPr>
            <a:endParaRPr lang="en-US" smtClean="0">
              <a:effectLst>
                <a:outerShdw blurRad="38100" dist="38100" dir="2700000" algn="tl">
                  <a:srgbClr val="C0C0C0"/>
                </a:outerShdw>
              </a:effectLst>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129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ED31A908-B8F6-4AA8-BE4C-0087D216930C}" type="slidenum">
              <a:rPr lang="es-CO" smtClean="0"/>
              <a:pPr>
                <a:defRPr/>
              </a:pPr>
              <a:t>13</a:t>
            </a:fld>
            <a:endParaRPr lang="es-CO"/>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Slide Image Placeholder 1"/>
          <p:cNvSpPr>
            <a:spLocks noGrp="1" noRot="1" noChangeAspect="1" noTextEdit="1"/>
          </p:cNvSpPr>
          <p:nvPr>
            <p:ph type="sldImg"/>
          </p:nvPr>
        </p:nvSpPr>
        <p:spPr bwMode="auto">
          <a:xfrm>
            <a:off x="1257300" y="719138"/>
            <a:ext cx="4800600" cy="3602037"/>
          </a:xfrm>
          <a:noFill/>
          <a:ln>
            <a:solidFill>
              <a:srgbClr val="000000"/>
            </a:solidFill>
            <a:miter lim="800000"/>
            <a:headEnd/>
            <a:tailEnd/>
          </a:ln>
        </p:spPr>
      </p:sp>
      <p:sp>
        <p:nvSpPr>
          <p:cNvPr id="2283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4" name="Slide Number Placeholder 3"/>
          <p:cNvSpPr>
            <a:spLocks noGrp="1"/>
          </p:cNvSpPr>
          <p:nvPr>
            <p:ph type="sldNum" sz="quarter" idx="5"/>
          </p:nvPr>
        </p:nvSpPr>
        <p:spPr/>
        <p:txBody>
          <a:bodyPr/>
          <a:lstStyle/>
          <a:p>
            <a:pPr>
              <a:defRPr/>
            </a:pPr>
            <a:fld id="{20306B3E-62F0-4D21-AC00-2D48C6AF94EB}" type="slidenum">
              <a:rPr lang="es-CO" smtClean="0"/>
              <a:pPr>
                <a:defRPr/>
              </a:pPr>
              <a:t>14</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s-C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27" indent="0" algn="ctr">
              <a:buNone/>
              <a:defRPr>
                <a:solidFill>
                  <a:schemeClr val="tx1">
                    <a:tint val="75000"/>
                  </a:schemeClr>
                </a:solidFill>
              </a:defRPr>
            </a:lvl2pPr>
            <a:lvl3pPr marL="914253" indent="0" algn="ctr">
              <a:buNone/>
              <a:defRPr>
                <a:solidFill>
                  <a:schemeClr val="tx1">
                    <a:tint val="75000"/>
                  </a:schemeClr>
                </a:solidFill>
              </a:defRPr>
            </a:lvl3pPr>
            <a:lvl4pPr marL="1371380" indent="0" algn="ctr">
              <a:buNone/>
              <a:defRPr>
                <a:solidFill>
                  <a:schemeClr val="tx1">
                    <a:tint val="75000"/>
                  </a:schemeClr>
                </a:solidFill>
              </a:defRPr>
            </a:lvl4pPr>
            <a:lvl5pPr marL="1828507" indent="0" algn="ctr">
              <a:buNone/>
              <a:defRPr>
                <a:solidFill>
                  <a:schemeClr val="tx1">
                    <a:tint val="75000"/>
                  </a:schemeClr>
                </a:solidFill>
              </a:defRPr>
            </a:lvl5pPr>
            <a:lvl6pPr marL="2285633" indent="0" algn="ctr">
              <a:buNone/>
              <a:defRPr>
                <a:solidFill>
                  <a:schemeClr val="tx1">
                    <a:tint val="75000"/>
                  </a:schemeClr>
                </a:solidFill>
              </a:defRPr>
            </a:lvl6pPr>
            <a:lvl7pPr marL="2742760" indent="0" algn="ctr">
              <a:buNone/>
              <a:defRPr>
                <a:solidFill>
                  <a:schemeClr val="tx1">
                    <a:tint val="75000"/>
                  </a:schemeClr>
                </a:solidFill>
              </a:defRPr>
            </a:lvl7pPr>
            <a:lvl8pPr marL="3199887" indent="0" algn="ctr">
              <a:buNone/>
              <a:defRPr>
                <a:solidFill>
                  <a:schemeClr val="tx1">
                    <a:tint val="75000"/>
                  </a:schemeClr>
                </a:solidFill>
              </a:defRPr>
            </a:lvl8pPr>
            <a:lvl9pPr marL="3657013" indent="0" algn="ctr">
              <a:buNone/>
              <a:defRPr>
                <a:solidFill>
                  <a:schemeClr val="tx1">
                    <a:tint val="75000"/>
                  </a:schemeClr>
                </a:solidFill>
              </a:defRPr>
            </a:lvl9pPr>
          </a:lstStyle>
          <a:p>
            <a:r>
              <a:rPr lang="en-US" smtClean="0"/>
              <a:t>Click to edit Master subtitle style</a:t>
            </a:r>
            <a:endParaRPr lang="es-CO"/>
          </a:p>
        </p:txBody>
      </p:sp>
      <p:sp>
        <p:nvSpPr>
          <p:cNvPr id="4" name="Date Placeholder 3"/>
          <p:cNvSpPr>
            <a:spLocks noGrp="1"/>
          </p:cNvSpPr>
          <p:nvPr>
            <p:ph type="dt" sz="half" idx="10"/>
          </p:nvPr>
        </p:nvSpPr>
        <p:spPr/>
        <p:txBody>
          <a:bodyPr/>
          <a:lstStyle>
            <a:lvl1pPr>
              <a:defRPr/>
            </a:lvl1pPr>
          </a:lstStyle>
          <a:p>
            <a:pPr>
              <a:defRPr/>
            </a:pPr>
            <a:fld id="{2FA7F3F3-9327-4A8A-9688-9C5F93C249C5}" type="datetimeFigureOut">
              <a:rPr lang="es-CO"/>
              <a:pPr>
                <a:defRPr/>
              </a:pPr>
              <a:t>30/08/2011</a:t>
            </a:fld>
            <a:endParaRPr lang="es-CO"/>
          </a:p>
        </p:txBody>
      </p:sp>
      <p:sp>
        <p:nvSpPr>
          <p:cNvPr id="5" name="Footer Placeholder 4"/>
          <p:cNvSpPr>
            <a:spLocks noGrp="1"/>
          </p:cNvSpPr>
          <p:nvPr>
            <p:ph type="ftr" sz="quarter" idx="11"/>
          </p:nvPr>
        </p:nvSpPr>
        <p:spPr/>
        <p:txBody>
          <a:bodyPr/>
          <a:lstStyle>
            <a:lvl1pPr>
              <a:defRPr/>
            </a:lvl1pPr>
          </a:lstStyle>
          <a:p>
            <a:pPr>
              <a:defRPr/>
            </a:pPr>
            <a:endParaRPr lang="es-CO"/>
          </a:p>
        </p:txBody>
      </p:sp>
      <p:sp>
        <p:nvSpPr>
          <p:cNvPr id="6" name="Slide Number Placeholder 5"/>
          <p:cNvSpPr>
            <a:spLocks noGrp="1"/>
          </p:cNvSpPr>
          <p:nvPr>
            <p:ph type="sldNum" sz="quarter" idx="12"/>
          </p:nvPr>
        </p:nvSpPr>
        <p:spPr/>
        <p:txBody>
          <a:bodyPr/>
          <a:lstStyle>
            <a:lvl1pPr>
              <a:defRPr/>
            </a:lvl1pPr>
          </a:lstStyle>
          <a:p>
            <a:pPr>
              <a:defRPr/>
            </a:pPr>
            <a:fld id="{8660C745-4398-46BC-8485-ED8107541FF2}" type="slidenum">
              <a:rPr lang="es-CO"/>
              <a:pPr>
                <a:defRPr/>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C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O"/>
          </a:p>
        </p:txBody>
      </p:sp>
      <p:sp>
        <p:nvSpPr>
          <p:cNvPr id="4" name="Date Placeholder 3"/>
          <p:cNvSpPr>
            <a:spLocks noGrp="1"/>
          </p:cNvSpPr>
          <p:nvPr>
            <p:ph type="dt" sz="half" idx="10"/>
          </p:nvPr>
        </p:nvSpPr>
        <p:spPr/>
        <p:txBody>
          <a:bodyPr/>
          <a:lstStyle>
            <a:lvl1pPr>
              <a:defRPr/>
            </a:lvl1pPr>
          </a:lstStyle>
          <a:p>
            <a:pPr>
              <a:defRPr/>
            </a:pPr>
            <a:fld id="{37C228BA-FDE1-4F27-B6BA-210911990A5E}" type="datetimeFigureOut">
              <a:rPr lang="es-CO"/>
              <a:pPr>
                <a:defRPr/>
              </a:pPr>
              <a:t>30/08/2011</a:t>
            </a:fld>
            <a:endParaRPr lang="es-CO"/>
          </a:p>
        </p:txBody>
      </p:sp>
      <p:sp>
        <p:nvSpPr>
          <p:cNvPr id="5" name="Footer Placeholder 4"/>
          <p:cNvSpPr>
            <a:spLocks noGrp="1"/>
          </p:cNvSpPr>
          <p:nvPr>
            <p:ph type="ftr" sz="quarter" idx="11"/>
          </p:nvPr>
        </p:nvSpPr>
        <p:spPr/>
        <p:txBody>
          <a:bodyPr/>
          <a:lstStyle>
            <a:lvl1pPr>
              <a:defRPr/>
            </a:lvl1pPr>
          </a:lstStyle>
          <a:p>
            <a:pPr>
              <a:defRPr/>
            </a:pPr>
            <a:endParaRPr lang="es-CO"/>
          </a:p>
        </p:txBody>
      </p:sp>
      <p:sp>
        <p:nvSpPr>
          <p:cNvPr id="6" name="Slide Number Placeholder 5"/>
          <p:cNvSpPr>
            <a:spLocks noGrp="1"/>
          </p:cNvSpPr>
          <p:nvPr>
            <p:ph type="sldNum" sz="quarter" idx="12"/>
          </p:nvPr>
        </p:nvSpPr>
        <p:spPr/>
        <p:txBody>
          <a:bodyPr/>
          <a:lstStyle>
            <a:lvl1pPr>
              <a:defRPr/>
            </a:lvl1pPr>
          </a:lstStyle>
          <a:p>
            <a:pPr>
              <a:defRPr/>
            </a:pPr>
            <a:fld id="{63A10E6B-ED3A-4806-8D2A-0ED79E438225}" type="slidenum">
              <a:rPr lang="es-CO"/>
              <a:pPr>
                <a:defRPr/>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s-CO"/>
          </a:p>
        </p:txBody>
      </p:sp>
      <p:sp>
        <p:nvSpPr>
          <p:cNvPr id="3" name="Vertical Text Placeholder 2"/>
          <p:cNvSpPr>
            <a:spLocks noGrp="1"/>
          </p:cNvSpPr>
          <p:nvPr>
            <p:ph type="body" orient="vert" idx="1"/>
          </p:nvPr>
        </p:nvSpPr>
        <p:spPr>
          <a:xfrm>
            <a:off x="457201"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O"/>
          </a:p>
        </p:txBody>
      </p:sp>
      <p:sp>
        <p:nvSpPr>
          <p:cNvPr id="4" name="Date Placeholder 3"/>
          <p:cNvSpPr>
            <a:spLocks noGrp="1"/>
          </p:cNvSpPr>
          <p:nvPr>
            <p:ph type="dt" sz="half" idx="10"/>
          </p:nvPr>
        </p:nvSpPr>
        <p:spPr/>
        <p:txBody>
          <a:bodyPr/>
          <a:lstStyle>
            <a:lvl1pPr>
              <a:defRPr/>
            </a:lvl1pPr>
          </a:lstStyle>
          <a:p>
            <a:pPr>
              <a:defRPr/>
            </a:pPr>
            <a:fld id="{D2C26E9E-005F-4C63-BC5E-89E0037E3616}" type="datetimeFigureOut">
              <a:rPr lang="es-CO"/>
              <a:pPr>
                <a:defRPr/>
              </a:pPr>
              <a:t>30/08/2011</a:t>
            </a:fld>
            <a:endParaRPr lang="es-CO"/>
          </a:p>
        </p:txBody>
      </p:sp>
      <p:sp>
        <p:nvSpPr>
          <p:cNvPr id="5" name="Footer Placeholder 4"/>
          <p:cNvSpPr>
            <a:spLocks noGrp="1"/>
          </p:cNvSpPr>
          <p:nvPr>
            <p:ph type="ftr" sz="quarter" idx="11"/>
          </p:nvPr>
        </p:nvSpPr>
        <p:spPr/>
        <p:txBody>
          <a:bodyPr/>
          <a:lstStyle>
            <a:lvl1pPr>
              <a:defRPr/>
            </a:lvl1pPr>
          </a:lstStyle>
          <a:p>
            <a:pPr>
              <a:defRPr/>
            </a:pPr>
            <a:endParaRPr lang="es-CO"/>
          </a:p>
        </p:txBody>
      </p:sp>
      <p:sp>
        <p:nvSpPr>
          <p:cNvPr id="6" name="Slide Number Placeholder 5"/>
          <p:cNvSpPr>
            <a:spLocks noGrp="1"/>
          </p:cNvSpPr>
          <p:nvPr>
            <p:ph type="sldNum" sz="quarter" idx="12"/>
          </p:nvPr>
        </p:nvSpPr>
        <p:spPr/>
        <p:txBody>
          <a:bodyPr/>
          <a:lstStyle>
            <a:lvl1pPr>
              <a:defRPr/>
            </a:lvl1pPr>
          </a:lstStyle>
          <a:p>
            <a:pPr>
              <a:defRPr/>
            </a:pPr>
            <a:fld id="{53CCD93B-45CF-4CDA-922F-5756850C92A2}" type="slidenum">
              <a:rPr lang="es-CO"/>
              <a:pPr>
                <a:defRPr/>
              </a:pPr>
              <a:t>‹Nº›</a:t>
            </a:fld>
            <a:endParaRPr lang="es-CO"/>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bg>
      <p:bgPr>
        <a:solidFill>
          <a:schemeClr val="tx2"/>
        </a:solidFill>
        <a:effectLst/>
      </p:bgPr>
    </p:bg>
    <p:spTree>
      <p:nvGrpSpPr>
        <p:cNvPr id="1" name=""/>
        <p:cNvGrpSpPr/>
        <p:nvPr/>
      </p:nvGrpSpPr>
      <p:grpSpPr>
        <a:xfrm>
          <a:off x="0" y="0"/>
          <a:ext cx="0" cy="0"/>
          <a:chOff x="0" y="0"/>
          <a:chExt cx="0" cy="0"/>
        </a:xfrm>
      </p:grpSpPr>
      <p:sp>
        <p:nvSpPr>
          <p:cNvPr id="3" name="Rectangle 2"/>
          <p:cNvSpPr>
            <a:spLocks noChangeArrowheads="1"/>
          </p:cNvSpPr>
          <p:nvPr userDrawn="1"/>
        </p:nvSpPr>
        <p:spPr bwMode="auto">
          <a:xfrm>
            <a:off x="5534122" y="6544044"/>
            <a:ext cx="3294264" cy="104778"/>
          </a:xfrm>
          <a:prstGeom prst="rect">
            <a:avLst/>
          </a:prstGeom>
          <a:noFill/>
          <a:ln w="25400" algn="ctr">
            <a:noFill/>
            <a:miter lim="800000"/>
            <a:headEnd/>
            <a:tailEnd/>
          </a:ln>
        </p:spPr>
        <p:txBody>
          <a:bodyPr lIns="0" tIns="0" rIns="0" bIns="0"/>
          <a:lstStyle>
            <a:defPPr>
              <a:defRPr lang="en-US"/>
            </a:defPPr>
            <a:lvl1pPr algn="l" rtl="0" fontAlgn="base">
              <a:spcBef>
                <a:spcPct val="0"/>
              </a:spcBef>
              <a:spcAft>
                <a:spcPct val="0"/>
              </a:spcAft>
              <a:defRPr sz="2000" kern="1200">
                <a:solidFill>
                  <a:schemeClr val="tx1"/>
                </a:solidFill>
                <a:latin typeface="Arial" charset="0"/>
                <a:ea typeface="+mn-ea"/>
                <a:cs typeface="Arial" charset="0"/>
              </a:defRPr>
            </a:lvl1pPr>
            <a:lvl2pPr marL="457200" algn="l" rtl="0" fontAlgn="base">
              <a:spcBef>
                <a:spcPct val="0"/>
              </a:spcBef>
              <a:spcAft>
                <a:spcPct val="0"/>
              </a:spcAft>
              <a:defRPr sz="2000" kern="1200">
                <a:solidFill>
                  <a:schemeClr val="tx1"/>
                </a:solidFill>
                <a:latin typeface="Arial" charset="0"/>
                <a:ea typeface="+mn-ea"/>
                <a:cs typeface="Arial" charset="0"/>
              </a:defRPr>
            </a:lvl2pPr>
            <a:lvl3pPr marL="914400" algn="l" rtl="0" fontAlgn="base">
              <a:spcBef>
                <a:spcPct val="0"/>
              </a:spcBef>
              <a:spcAft>
                <a:spcPct val="0"/>
              </a:spcAft>
              <a:defRPr sz="2000" kern="1200">
                <a:solidFill>
                  <a:schemeClr val="tx1"/>
                </a:solidFill>
                <a:latin typeface="Arial" charset="0"/>
                <a:ea typeface="+mn-ea"/>
                <a:cs typeface="Arial" charset="0"/>
              </a:defRPr>
            </a:lvl3pPr>
            <a:lvl4pPr marL="1371600" algn="l" rtl="0" fontAlgn="base">
              <a:spcBef>
                <a:spcPct val="0"/>
              </a:spcBef>
              <a:spcAft>
                <a:spcPct val="0"/>
              </a:spcAft>
              <a:defRPr sz="2000" kern="1200">
                <a:solidFill>
                  <a:schemeClr val="tx1"/>
                </a:solidFill>
                <a:latin typeface="Arial" charset="0"/>
                <a:ea typeface="+mn-ea"/>
                <a:cs typeface="Arial" charset="0"/>
              </a:defRPr>
            </a:lvl4pPr>
            <a:lvl5pPr marL="1828800" algn="l" rtl="0" fontAlgn="base">
              <a:spcBef>
                <a:spcPct val="0"/>
              </a:spcBef>
              <a:spcAft>
                <a:spcPct val="0"/>
              </a:spcAft>
              <a:defRPr sz="2000" kern="1200">
                <a:solidFill>
                  <a:schemeClr val="tx1"/>
                </a:solidFill>
                <a:latin typeface="Arial" charset="0"/>
                <a:ea typeface="+mn-ea"/>
                <a:cs typeface="Arial" charset="0"/>
              </a:defRPr>
            </a:lvl5pPr>
            <a:lvl6pPr marL="2286000" algn="l" defTabSz="914400" rtl="0" eaLnBrk="1" latinLnBrk="0" hangingPunct="1">
              <a:defRPr sz="2000" kern="1200">
                <a:solidFill>
                  <a:schemeClr val="tx1"/>
                </a:solidFill>
                <a:latin typeface="Arial" charset="0"/>
                <a:ea typeface="+mn-ea"/>
                <a:cs typeface="Arial" charset="0"/>
              </a:defRPr>
            </a:lvl6pPr>
            <a:lvl7pPr marL="2743200" algn="l" defTabSz="914400" rtl="0" eaLnBrk="1" latinLnBrk="0" hangingPunct="1">
              <a:defRPr sz="2000" kern="1200">
                <a:solidFill>
                  <a:schemeClr val="tx1"/>
                </a:solidFill>
                <a:latin typeface="Arial" charset="0"/>
                <a:ea typeface="+mn-ea"/>
                <a:cs typeface="Arial" charset="0"/>
              </a:defRPr>
            </a:lvl7pPr>
            <a:lvl8pPr marL="3200400" algn="l" defTabSz="914400" rtl="0" eaLnBrk="1" latinLnBrk="0" hangingPunct="1">
              <a:defRPr sz="2000" kern="1200">
                <a:solidFill>
                  <a:schemeClr val="tx1"/>
                </a:solidFill>
                <a:latin typeface="Arial" charset="0"/>
                <a:ea typeface="+mn-ea"/>
                <a:cs typeface="Arial" charset="0"/>
              </a:defRPr>
            </a:lvl8pPr>
            <a:lvl9pPr marL="3657600" algn="l" defTabSz="914400" rtl="0" eaLnBrk="1" latinLnBrk="0" hangingPunct="1">
              <a:defRPr sz="2000" kern="1200">
                <a:solidFill>
                  <a:schemeClr val="tx1"/>
                </a:solidFill>
                <a:latin typeface="Arial" charset="0"/>
                <a:ea typeface="+mn-ea"/>
                <a:cs typeface="Arial" charset="0"/>
              </a:defRPr>
            </a:lvl9pPr>
          </a:lstStyle>
          <a:p>
            <a:pPr algn="r" defTabSz="914258">
              <a:lnSpc>
                <a:spcPts val="1077"/>
              </a:lnSpc>
              <a:defRPr/>
            </a:pPr>
            <a:r>
              <a:rPr lang="es-ES_tradnl" sz="700" noProof="1" smtClean="0">
                <a:solidFill>
                  <a:srgbClr val="FFFFFF"/>
                </a:solidFill>
              </a:rPr>
              <a:t>©2011</a:t>
            </a:r>
            <a:r>
              <a:rPr lang="es-ES_tradnl" sz="700" baseline="0" noProof="1" smtClean="0">
                <a:solidFill>
                  <a:srgbClr val="FFFFFF"/>
                </a:solidFill>
              </a:rPr>
              <a:t> Deloitte - </a:t>
            </a:r>
            <a:r>
              <a:rPr lang="es-ES_tradnl" sz="700" noProof="1" smtClean="0">
                <a:solidFill>
                  <a:srgbClr val="FFFFFF"/>
                </a:solidFill>
              </a:rPr>
              <a:t>Todos los derechos reservados</a:t>
            </a:r>
            <a:r>
              <a:rPr lang="es-ES_tradnl" sz="700" noProof="1" smtClean="0">
                <a:solidFill>
                  <a:srgbClr val="002776"/>
                </a:solidFill>
              </a:rPr>
              <a:t>.</a:t>
            </a:r>
            <a:endParaRPr lang="es-ES_tradnl" sz="700" noProof="1">
              <a:solidFill>
                <a:srgbClr val="002776"/>
              </a:solidFill>
            </a:endParaRPr>
          </a:p>
        </p:txBody>
      </p:sp>
      <p:sp>
        <p:nvSpPr>
          <p:cNvPr id="148482" name="Title Placeholder 1"/>
          <p:cNvSpPr>
            <a:spLocks noGrp="1"/>
          </p:cNvSpPr>
          <p:nvPr>
            <p:ph type="ctrTitle"/>
          </p:nvPr>
        </p:nvSpPr>
        <p:spPr>
          <a:xfrm>
            <a:off x="1142821" y="2670657"/>
            <a:ext cx="6112353" cy="1128762"/>
          </a:xfrm>
        </p:spPr>
        <p:txBody>
          <a:bodyPr/>
          <a:lstStyle>
            <a:lvl1pPr>
              <a:lnSpc>
                <a:spcPts val="4665"/>
              </a:lnSpc>
              <a:defRPr sz="4700" b="0">
                <a:solidFill>
                  <a:schemeClr val="bg2"/>
                </a:solidFill>
                <a:latin typeface="Times New Roman" pitchFamily="18" charset="0"/>
              </a:defRPr>
            </a:lvl1pPr>
          </a:lstStyle>
          <a:p>
            <a:r>
              <a:rPr lang="es-ES_tradnl" smtClean="0"/>
              <a:t>Click to edit Master title style</a:t>
            </a:r>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C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O"/>
          </a:p>
        </p:txBody>
      </p:sp>
      <p:sp>
        <p:nvSpPr>
          <p:cNvPr id="4" name="Date Placeholder 3"/>
          <p:cNvSpPr>
            <a:spLocks noGrp="1"/>
          </p:cNvSpPr>
          <p:nvPr>
            <p:ph type="dt" sz="half" idx="10"/>
          </p:nvPr>
        </p:nvSpPr>
        <p:spPr/>
        <p:txBody>
          <a:bodyPr/>
          <a:lstStyle>
            <a:lvl1pPr>
              <a:defRPr/>
            </a:lvl1pPr>
          </a:lstStyle>
          <a:p>
            <a:pPr>
              <a:defRPr/>
            </a:pPr>
            <a:fld id="{73C008F2-D6C5-429C-921C-EC941D0B1327}" type="datetimeFigureOut">
              <a:rPr lang="es-CO"/>
              <a:pPr>
                <a:defRPr/>
              </a:pPr>
              <a:t>30/08/2011</a:t>
            </a:fld>
            <a:endParaRPr lang="es-CO"/>
          </a:p>
        </p:txBody>
      </p:sp>
      <p:sp>
        <p:nvSpPr>
          <p:cNvPr id="5" name="Footer Placeholder 4"/>
          <p:cNvSpPr>
            <a:spLocks noGrp="1"/>
          </p:cNvSpPr>
          <p:nvPr>
            <p:ph type="ftr" sz="quarter" idx="11"/>
          </p:nvPr>
        </p:nvSpPr>
        <p:spPr/>
        <p:txBody>
          <a:bodyPr/>
          <a:lstStyle>
            <a:lvl1pPr>
              <a:defRPr/>
            </a:lvl1pPr>
          </a:lstStyle>
          <a:p>
            <a:pPr>
              <a:defRPr/>
            </a:pPr>
            <a:endParaRPr lang="es-CO"/>
          </a:p>
        </p:txBody>
      </p:sp>
      <p:sp>
        <p:nvSpPr>
          <p:cNvPr id="6" name="Slide Number Placeholder 5"/>
          <p:cNvSpPr>
            <a:spLocks noGrp="1"/>
          </p:cNvSpPr>
          <p:nvPr>
            <p:ph type="sldNum" sz="quarter" idx="12"/>
          </p:nvPr>
        </p:nvSpPr>
        <p:spPr/>
        <p:txBody>
          <a:bodyPr/>
          <a:lstStyle>
            <a:lvl1pPr>
              <a:defRPr/>
            </a:lvl1pPr>
          </a:lstStyle>
          <a:p>
            <a:pPr>
              <a:defRPr/>
            </a:pPr>
            <a:fld id="{CB130A30-0CAD-4A17-B165-69985952D7E4}" type="slidenum">
              <a:rPr lang="es-CO"/>
              <a:pPr>
                <a:defRPr/>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s-CO"/>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127" indent="0">
              <a:buNone/>
              <a:defRPr sz="1800">
                <a:solidFill>
                  <a:schemeClr val="tx1">
                    <a:tint val="75000"/>
                  </a:schemeClr>
                </a:solidFill>
              </a:defRPr>
            </a:lvl2pPr>
            <a:lvl3pPr marL="914253" indent="0">
              <a:buNone/>
              <a:defRPr sz="1600">
                <a:solidFill>
                  <a:schemeClr val="tx1">
                    <a:tint val="75000"/>
                  </a:schemeClr>
                </a:solidFill>
              </a:defRPr>
            </a:lvl3pPr>
            <a:lvl4pPr marL="1371380" indent="0">
              <a:buNone/>
              <a:defRPr sz="1400">
                <a:solidFill>
                  <a:schemeClr val="tx1">
                    <a:tint val="75000"/>
                  </a:schemeClr>
                </a:solidFill>
              </a:defRPr>
            </a:lvl4pPr>
            <a:lvl5pPr marL="1828507" indent="0">
              <a:buNone/>
              <a:defRPr sz="1400">
                <a:solidFill>
                  <a:schemeClr val="tx1">
                    <a:tint val="75000"/>
                  </a:schemeClr>
                </a:solidFill>
              </a:defRPr>
            </a:lvl5pPr>
            <a:lvl6pPr marL="2285633" indent="0">
              <a:buNone/>
              <a:defRPr sz="1400">
                <a:solidFill>
                  <a:schemeClr val="tx1">
                    <a:tint val="75000"/>
                  </a:schemeClr>
                </a:solidFill>
              </a:defRPr>
            </a:lvl6pPr>
            <a:lvl7pPr marL="2742760" indent="0">
              <a:buNone/>
              <a:defRPr sz="1400">
                <a:solidFill>
                  <a:schemeClr val="tx1">
                    <a:tint val="75000"/>
                  </a:schemeClr>
                </a:solidFill>
              </a:defRPr>
            </a:lvl7pPr>
            <a:lvl8pPr marL="3199887" indent="0">
              <a:buNone/>
              <a:defRPr sz="1400">
                <a:solidFill>
                  <a:schemeClr val="tx1">
                    <a:tint val="75000"/>
                  </a:schemeClr>
                </a:solidFill>
              </a:defRPr>
            </a:lvl8pPr>
            <a:lvl9pPr marL="3657013"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666EA3D-C2B8-49E9-A513-EE5B0A8427BE}" type="datetimeFigureOut">
              <a:rPr lang="es-CO"/>
              <a:pPr>
                <a:defRPr/>
              </a:pPr>
              <a:t>30/08/2011</a:t>
            </a:fld>
            <a:endParaRPr lang="es-CO"/>
          </a:p>
        </p:txBody>
      </p:sp>
      <p:sp>
        <p:nvSpPr>
          <p:cNvPr id="5" name="Footer Placeholder 4"/>
          <p:cNvSpPr>
            <a:spLocks noGrp="1"/>
          </p:cNvSpPr>
          <p:nvPr>
            <p:ph type="ftr" sz="quarter" idx="11"/>
          </p:nvPr>
        </p:nvSpPr>
        <p:spPr/>
        <p:txBody>
          <a:bodyPr/>
          <a:lstStyle>
            <a:lvl1pPr>
              <a:defRPr/>
            </a:lvl1pPr>
          </a:lstStyle>
          <a:p>
            <a:pPr>
              <a:defRPr/>
            </a:pPr>
            <a:endParaRPr lang="es-CO"/>
          </a:p>
        </p:txBody>
      </p:sp>
      <p:sp>
        <p:nvSpPr>
          <p:cNvPr id="6" name="Slide Number Placeholder 5"/>
          <p:cNvSpPr>
            <a:spLocks noGrp="1"/>
          </p:cNvSpPr>
          <p:nvPr>
            <p:ph type="sldNum" sz="quarter" idx="12"/>
          </p:nvPr>
        </p:nvSpPr>
        <p:spPr/>
        <p:txBody>
          <a:bodyPr/>
          <a:lstStyle>
            <a:lvl1pPr>
              <a:defRPr/>
            </a:lvl1pPr>
          </a:lstStyle>
          <a:p>
            <a:pPr>
              <a:defRPr/>
            </a:pPr>
            <a:fld id="{889463CE-C3B1-417A-B02F-30765E4BA61D}" type="slidenum">
              <a:rPr lang="es-CO"/>
              <a:pPr>
                <a:defRPr/>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CO"/>
          </a:p>
        </p:txBody>
      </p:sp>
      <p:sp>
        <p:nvSpPr>
          <p:cNvPr id="3" name="Content Placeholder 2"/>
          <p:cNvSpPr>
            <a:spLocks noGrp="1"/>
          </p:cNvSpPr>
          <p:nvPr>
            <p:ph sz="half" idx="1"/>
          </p:nvPr>
        </p:nvSpPr>
        <p:spPr>
          <a:xfrm>
            <a:off x="457201"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O"/>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O"/>
          </a:p>
        </p:txBody>
      </p:sp>
      <p:sp>
        <p:nvSpPr>
          <p:cNvPr id="5" name="Date Placeholder 3"/>
          <p:cNvSpPr>
            <a:spLocks noGrp="1"/>
          </p:cNvSpPr>
          <p:nvPr>
            <p:ph type="dt" sz="half" idx="10"/>
          </p:nvPr>
        </p:nvSpPr>
        <p:spPr/>
        <p:txBody>
          <a:bodyPr/>
          <a:lstStyle>
            <a:lvl1pPr>
              <a:defRPr/>
            </a:lvl1pPr>
          </a:lstStyle>
          <a:p>
            <a:pPr>
              <a:defRPr/>
            </a:pPr>
            <a:fld id="{ADB18548-8720-4CE4-B5E6-9F18513D6280}" type="datetimeFigureOut">
              <a:rPr lang="es-CO"/>
              <a:pPr>
                <a:defRPr/>
              </a:pPr>
              <a:t>30/08/2011</a:t>
            </a:fld>
            <a:endParaRPr lang="es-CO"/>
          </a:p>
        </p:txBody>
      </p:sp>
      <p:sp>
        <p:nvSpPr>
          <p:cNvPr id="6" name="Footer Placeholder 4"/>
          <p:cNvSpPr>
            <a:spLocks noGrp="1"/>
          </p:cNvSpPr>
          <p:nvPr>
            <p:ph type="ftr" sz="quarter" idx="11"/>
          </p:nvPr>
        </p:nvSpPr>
        <p:spPr/>
        <p:txBody>
          <a:bodyPr/>
          <a:lstStyle>
            <a:lvl1pPr>
              <a:defRPr/>
            </a:lvl1pPr>
          </a:lstStyle>
          <a:p>
            <a:pPr>
              <a:defRPr/>
            </a:pPr>
            <a:endParaRPr lang="es-CO"/>
          </a:p>
        </p:txBody>
      </p:sp>
      <p:sp>
        <p:nvSpPr>
          <p:cNvPr id="7" name="Slide Number Placeholder 5"/>
          <p:cNvSpPr>
            <a:spLocks noGrp="1"/>
          </p:cNvSpPr>
          <p:nvPr>
            <p:ph type="sldNum" sz="quarter" idx="12"/>
          </p:nvPr>
        </p:nvSpPr>
        <p:spPr/>
        <p:txBody>
          <a:bodyPr/>
          <a:lstStyle>
            <a:lvl1pPr>
              <a:defRPr/>
            </a:lvl1pPr>
          </a:lstStyle>
          <a:p>
            <a:pPr>
              <a:defRPr/>
            </a:pPr>
            <a:fld id="{DDC1C895-0E46-4866-885F-D55773DFBF0A}" type="slidenum">
              <a:rPr lang="es-CO"/>
              <a:pPr>
                <a:defRPr/>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s-C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27" indent="0">
              <a:buNone/>
              <a:defRPr sz="2000" b="1"/>
            </a:lvl2pPr>
            <a:lvl3pPr marL="914253" indent="0">
              <a:buNone/>
              <a:defRPr sz="1800" b="1"/>
            </a:lvl3pPr>
            <a:lvl4pPr marL="1371380" indent="0">
              <a:buNone/>
              <a:defRPr sz="1600" b="1"/>
            </a:lvl4pPr>
            <a:lvl5pPr marL="1828507" indent="0">
              <a:buNone/>
              <a:defRPr sz="1600" b="1"/>
            </a:lvl5pPr>
            <a:lvl6pPr marL="2285633" indent="0">
              <a:buNone/>
              <a:defRPr sz="1600" b="1"/>
            </a:lvl6pPr>
            <a:lvl7pPr marL="2742760" indent="0">
              <a:buNone/>
              <a:defRPr sz="1600" b="1"/>
            </a:lvl7pPr>
            <a:lvl8pPr marL="3199887" indent="0">
              <a:buNone/>
              <a:defRPr sz="1600" b="1"/>
            </a:lvl8pPr>
            <a:lvl9pPr marL="365701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O"/>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127" indent="0">
              <a:buNone/>
              <a:defRPr sz="2000" b="1"/>
            </a:lvl2pPr>
            <a:lvl3pPr marL="914253" indent="0">
              <a:buNone/>
              <a:defRPr sz="1800" b="1"/>
            </a:lvl3pPr>
            <a:lvl4pPr marL="1371380" indent="0">
              <a:buNone/>
              <a:defRPr sz="1600" b="1"/>
            </a:lvl4pPr>
            <a:lvl5pPr marL="1828507" indent="0">
              <a:buNone/>
              <a:defRPr sz="1600" b="1"/>
            </a:lvl5pPr>
            <a:lvl6pPr marL="2285633" indent="0">
              <a:buNone/>
              <a:defRPr sz="1600" b="1"/>
            </a:lvl6pPr>
            <a:lvl7pPr marL="2742760" indent="0">
              <a:buNone/>
              <a:defRPr sz="1600" b="1"/>
            </a:lvl7pPr>
            <a:lvl8pPr marL="3199887" indent="0">
              <a:buNone/>
              <a:defRPr sz="1600" b="1"/>
            </a:lvl8pPr>
            <a:lvl9pPr marL="365701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O"/>
          </a:p>
        </p:txBody>
      </p:sp>
      <p:sp>
        <p:nvSpPr>
          <p:cNvPr id="7" name="Date Placeholder 3"/>
          <p:cNvSpPr>
            <a:spLocks noGrp="1"/>
          </p:cNvSpPr>
          <p:nvPr>
            <p:ph type="dt" sz="half" idx="10"/>
          </p:nvPr>
        </p:nvSpPr>
        <p:spPr/>
        <p:txBody>
          <a:bodyPr/>
          <a:lstStyle>
            <a:lvl1pPr>
              <a:defRPr/>
            </a:lvl1pPr>
          </a:lstStyle>
          <a:p>
            <a:pPr>
              <a:defRPr/>
            </a:pPr>
            <a:fld id="{F152A3D3-7AE3-4B5E-B201-02A6B46C1D5B}" type="datetimeFigureOut">
              <a:rPr lang="es-CO"/>
              <a:pPr>
                <a:defRPr/>
              </a:pPr>
              <a:t>30/08/2011</a:t>
            </a:fld>
            <a:endParaRPr lang="es-CO"/>
          </a:p>
        </p:txBody>
      </p:sp>
      <p:sp>
        <p:nvSpPr>
          <p:cNvPr id="8" name="Footer Placeholder 4"/>
          <p:cNvSpPr>
            <a:spLocks noGrp="1"/>
          </p:cNvSpPr>
          <p:nvPr>
            <p:ph type="ftr" sz="quarter" idx="11"/>
          </p:nvPr>
        </p:nvSpPr>
        <p:spPr/>
        <p:txBody>
          <a:bodyPr/>
          <a:lstStyle>
            <a:lvl1pPr>
              <a:defRPr/>
            </a:lvl1pPr>
          </a:lstStyle>
          <a:p>
            <a:pPr>
              <a:defRPr/>
            </a:pPr>
            <a:endParaRPr lang="es-CO"/>
          </a:p>
        </p:txBody>
      </p:sp>
      <p:sp>
        <p:nvSpPr>
          <p:cNvPr id="9" name="Slide Number Placeholder 5"/>
          <p:cNvSpPr>
            <a:spLocks noGrp="1"/>
          </p:cNvSpPr>
          <p:nvPr>
            <p:ph type="sldNum" sz="quarter" idx="12"/>
          </p:nvPr>
        </p:nvSpPr>
        <p:spPr/>
        <p:txBody>
          <a:bodyPr/>
          <a:lstStyle>
            <a:lvl1pPr>
              <a:defRPr/>
            </a:lvl1pPr>
          </a:lstStyle>
          <a:p>
            <a:pPr>
              <a:defRPr/>
            </a:pPr>
            <a:fld id="{2547DB43-E0EC-4134-83D7-0EE982D662DD}" type="slidenum">
              <a:rPr lang="es-CO"/>
              <a:pPr>
                <a:defRPr/>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CO"/>
          </a:p>
        </p:txBody>
      </p:sp>
      <p:sp>
        <p:nvSpPr>
          <p:cNvPr id="3" name="Date Placeholder 3"/>
          <p:cNvSpPr>
            <a:spLocks noGrp="1"/>
          </p:cNvSpPr>
          <p:nvPr>
            <p:ph type="dt" sz="half" idx="10"/>
          </p:nvPr>
        </p:nvSpPr>
        <p:spPr/>
        <p:txBody>
          <a:bodyPr/>
          <a:lstStyle>
            <a:lvl1pPr>
              <a:defRPr/>
            </a:lvl1pPr>
          </a:lstStyle>
          <a:p>
            <a:pPr>
              <a:defRPr/>
            </a:pPr>
            <a:fld id="{F8DE5D85-391B-4F3C-8A49-322245051B28}" type="datetimeFigureOut">
              <a:rPr lang="es-CO"/>
              <a:pPr>
                <a:defRPr/>
              </a:pPr>
              <a:t>30/08/2011</a:t>
            </a:fld>
            <a:endParaRPr lang="es-CO"/>
          </a:p>
        </p:txBody>
      </p:sp>
      <p:sp>
        <p:nvSpPr>
          <p:cNvPr id="4" name="Footer Placeholder 4"/>
          <p:cNvSpPr>
            <a:spLocks noGrp="1"/>
          </p:cNvSpPr>
          <p:nvPr>
            <p:ph type="ftr" sz="quarter" idx="11"/>
          </p:nvPr>
        </p:nvSpPr>
        <p:spPr/>
        <p:txBody>
          <a:bodyPr/>
          <a:lstStyle>
            <a:lvl1pPr>
              <a:defRPr/>
            </a:lvl1pPr>
          </a:lstStyle>
          <a:p>
            <a:pPr>
              <a:defRPr/>
            </a:pPr>
            <a:endParaRPr lang="es-CO"/>
          </a:p>
        </p:txBody>
      </p:sp>
      <p:sp>
        <p:nvSpPr>
          <p:cNvPr id="5" name="Slide Number Placeholder 5"/>
          <p:cNvSpPr>
            <a:spLocks noGrp="1"/>
          </p:cNvSpPr>
          <p:nvPr>
            <p:ph type="sldNum" sz="quarter" idx="12"/>
          </p:nvPr>
        </p:nvSpPr>
        <p:spPr/>
        <p:txBody>
          <a:bodyPr/>
          <a:lstStyle>
            <a:lvl1pPr>
              <a:defRPr/>
            </a:lvl1pPr>
          </a:lstStyle>
          <a:p>
            <a:pPr>
              <a:defRPr/>
            </a:pPr>
            <a:fld id="{24491823-A6BA-4028-AB93-62E1F6429172}" type="slidenum">
              <a:rPr lang="es-CO"/>
              <a:pPr>
                <a:defRPr/>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4455F2B-E208-48AB-9F56-4C2C61F56FB9}" type="datetimeFigureOut">
              <a:rPr lang="es-CO"/>
              <a:pPr>
                <a:defRPr/>
              </a:pPr>
              <a:t>30/08/2011</a:t>
            </a:fld>
            <a:endParaRPr lang="es-CO"/>
          </a:p>
        </p:txBody>
      </p:sp>
      <p:sp>
        <p:nvSpPr>
          <p:cNvPr id="3" name="Footer Placeholder 4"/>
          <p:cNvSpPr>
            <a:spLocks noGrp="1"/>
          </p:cNvSpPr>
          <p:nvPr>
            <p:ph type="ftr" sz="quarter" idx="11"/>
          </p:nvPr>
        </p:nvSpPr>
        <p:spPr/>
        <p:txBody>
          <a:bodyPr/>
          <a:lstStyle>
            <a:lvl1pPr>
              <a:defRPr/>
            </a:lvl1pPr>
          </a:lstStyle>
          <a:p>
            <a:pPr>
              <a:defRPr/>
            </a:pPr>
            <a:endParaRPr lang="es-CO"/>
          </a:p>
        </p:txBody>
      </p:sp>
      <p:sp>
        <p:nvSpPr>
          <p:cNvPr id="4" name="Slide Number Placeholder 5"/>
          <p:cNvSpPr>
            <a:spLocks noGrp="1"/>
          </p:cNvSpPr>
          <p:nvPr>
            <p:ph type="sldNum" sz="quarter" idx="12"/>
          </p:nvPr>
        </p:nvSpPr>
        <p:spPr/>
        <p:txBody>
          <a:bodyPr/>
          <a:lstStyle>
            <a:lvl1pPr>
              <a:defRPr/>
            </a:lvl1pPr>
          </a:lstStyle>
          <a:p>
            <a:pPr>
              <a:defRPr/>
            </a:pPr>
            <a:fld id="{B956A5DB-4340-4036-8845-6FC177F0D85F}" type="slidenum">
              <a:rPr lang="es-CO"/>
              <a:pPr>
                <a:defRPr/>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1"/>
            <a:ext cx="3008313" cy="1162050"/>
          </a:xfrm>
        </p:spPr>
        <p:txBody>
          <a:bodyPr anchor="b"/>
          <a:lstStyle>
            <a:lvl1pPr algn="l">
              <a:defRPr sz="2000" b="1"/>
            </a:lvl1pPr>
          </a:lstStyle>
          <a:p>
            <a:r>
              <a:rPr lang="en-US" smtClean="0"/>
              <a:t>Click to edit Master title style</a:t>
            </a:r>
            <a:endParaRPr lang="es-CO"/>
          </a:p>
        </p:txBody>
      </p:sp>
      <p:sp>
        <p:nvSpPr>
          <p:cNvPr id="3" name="Content Placeholder 2"/>
          <p:cNvSpPr>
            <a:spLocks noGrp="1"/>
          </p:cNvSpPr>
          <p:nvPr>
            <p:ph idx="1"/>
          </p:nvPr>
        </p:nvSpPr>
        <p:spPr>
          <a:xfrm>
            <a:off x="3575051"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O"/>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127" indent="0">
              <a:buNone/>
              <a:defRPr sz="1200"/>
            </a:lvl2pPr>
            <a:lvl3pPr marL="914253" indent="0">
              <a:buNone/>
              <a:defRPr sz="1000"/>
            </a:lvl3pPr>
            <a:lvl4pPr marL="1371380" indent="0">
              <a:buNone/>
              <a:defRPr sz="900"/>
            </a:lvl4pPr>
            <a:lvl5pPr marL="1828507" indent="0">
              <a:buNone/>
              <a:defRPr sz="900"/>
            </a:lvl5pPr>
            <a:lvl6pPr marL="2285633" indent="0">
              <a:buNone/>
              <a:defRPr sz="900"/>
            </a:lvl6pPr>
            <a:lvl7pPr marL="2742760" indent="0">
              <a:buNone/>
              <a:defRPr sz="900"/>
            </a:lvl7pPr>
            <a:lvl8pPr marL="3199887" indent="0">
              <a:buNone/>
              <a:defRPr sz="900"/>
            </a:lvl8pPr>
            <a:lvl9pPr marL="3657013"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4775D48-9EEF-4AFC-9856-C1100975ECA1}" type="datetimeFigureOut">
              <a:rPr lang="es-CO"/>
              <a:pPr>
                <a:defRPr/>
              </a:pPr>
              <a:t>30/08/2011</a:t>
            </a:fld>
            <a:endParaRPr lang="es-CO"/>
          </a:p>
        </p:txBody>
      </p:sp>
      <p:sp>
        <p:nvSpPr>
          <p:cNvPr id="6" name="Footer Placeholder 4"/>
          <p:cNvSpPr>
            <a:spLocks noGrp="1"/>
          </p:cNvSpPr>
          <p:nvPr>
            <p:ph type="ftr" sz="quarter" idx="11"/>
          </p:nvPr>
        </p:nvSpPr>
        <p:spPr/>
        <p:txBody>
          <a:bodyPr/>
          <a:lstStyle>
            <a:lvl1pPr>
              <a:defRPr/>
            </a:lvl1pPr>
          </a:lstStyle>
          <a:p>
            <a:pPr>
              <a:defRPr/>
            </a:pPr>
            <a:endParaRPr lang="es-CO"/>
          </a:p>
        </p:txBody>
      </p:sp>
      <p:sp>
        <p:nvSpPr>
          <p:cNvPr id="7" name="Slide Number Placeholder 5"/>
          <p:cNvSpPr>
            <a:spLocks noGrp="1"/>
          </p:cNvSpPr>
          <p:nvPr>
            <p:ph type="sldNum" sz="quarter" idx="12"/>
          </p:nvPr>
        </p:nvSpPr>
        <p:spPr/>
        <p:txBody>
          <a:bodyPr/>
          <a:lstStyle>
            <a:lvl1pPr>
              <a:defRPr/>
            </a:lvl1pPr>
          </a:lstStyle>
          <a:p>
            <a:pPr>
              <a:defRPr/>
            </a:pPr>
            <a:fld id="{7B8C619B-95B4-4CB7-ABAA-7438DD6ECFB1}" type="slidenum">
              <a:rPr lang="es-CO"/>
              <a:pPr>
                <a:defRPr/>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s-CO"/>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127" indent="0">
              <a:buNone/>
              <a:defRPr sz="2800"/>
            </a:lvl2pPr>
            <a:lvl3pPr marL="914253" indent="0">
              <a:buNone/>
              <a:defRPr sz="2400"/>
            </a:lvl3pPr>
            <a:lvl4pPr marL="1371380" indent="0">
              <a:buNone/>
              <a:defRPr sz="2000"/>
            </a:lvl4pPr>
            <a:lvl5pPr marL="1828507" indent="0">
              <a:buNone/>
              <a:defRPr sz="2000"/>
            </a:lvl5pPr>
            <a:lvl6pPr marL="2285633" indent="0">
              <a:buNone/>
              <a:defRPr sz="2000"/>
            </a:lvl6pPr>
            <a:lvl7pPr marL="2742760" indent="0">
              <a:buNone/>
              <a:defRPr sz="2000"/>
            </a:lvl7pPr>
            <a:lvl8pPr marL="3199887" indent="0">
              <a:buNone/>
              <a:defRPr sz="2000"/>
            </a:lvl8pPr>
            <a:lvl9pPr marL="3657013" indent="0">
              <a:buNone/>
              <a:defRPr sz="2000"/>
            </a:lvl9pPr>
          </a:lstStyle>
          <a:p>
            <a:pPr lvl="0"/>
            <a:endParaRPr lang="es-CO"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27" indent="0">
              <a:buNone/>
              <a:defRPr sz="1200"/>
            </a:lvl2pPr>
            <a:lvl3pPr marL="914253" indent="0">
              <a:buNone/>
              <a:defRPr sz="1000"/>
            </a:lvl3pPr>
            <a:lvl4pPr marL="1371380" indent="0">
              <a:buNone/>
              <a:defRPr sz="900"/>
            </a:lvl4pPr>
            <a:lvl5pPr marL="1828507" indent="0">
              <a:buNone/>
              <a:defRPr sz="900"/>
            </a:lvl5pPr>
            <a:lvl6pPr marL="2285633" indent="0">
              <a:buNone/>
              <a:defRPr sz="900"/>
            </a:lvl6pPr>
            <a:lvl7pPr marL="2742760" indent="0">
              <a:buNone/>
              <a:defRPr sz="900"/>
            </a:lvl7pPr>
            <a:lvl8pPr marL="3199887" indent="0">
              <a:buNone/>
              <a:defRPr sz="900"/>
            </a:lvl8pPr>
            <a:lvl9pPr marL="3657013"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01E5823-7249-467D-A716-DADC01F6A70F}" type="datetimeFigureOut">
              <a:rPr lang="es-CO"/>
              <a:pPr>
                <a:defRPr/>
              </a:pPr>
              <a:t>30/08/2011</a:t>
            </a:fld>
            <a:endParaRPr lang="es-CO"/>
          </a:p>
        </p:txBody>
      </p:sp>
      <p:sp>
        <p:nvSpPr>
          <p:cNvPr id="6" name="Footer Placeholder 4"/>
          <p:cNvSpPr>
            <a:spLocks noGrp="1"/>
          </p:cNvSpPr>
          <p:nvPr>
            <p:ph type="ftr" sz="quarter" idx="11"/>
          </p:nvPr>
        </p:nvSpPr>
        <p:spPr/>
        <p:txBody>
          <a:bodyPr/>
          <a:lstStyle>
            <a:lvl1pPr>
              <a:defRPr/>
            </a:lvl1pPr>
          </a:lstStyle>
          <a:p>
            <a:pPr>
              <a:defRPr/>
            </a:pPr>
            <a:endParaRPr lang="es-CO"/>
          </a:p>
        </p:txBody>
      </p:sp>
      <p:sp>
        <p:nvSpPr>
          <p:cNvPr id="7" name="Slide Number Placeholder 5"/>
          <p:cNvSpPr>
            <a:spLocks noGrp="1"/>
          </p:cNvSpPr>
          <p:nvPr>
            <p:ph type="sldNum" sz="quarter" idx="12"/>
          </p:nvPr>
        </p:nvSpPr>
        <p:spPr/>
        <p:txBody>
          <a:bodyPr/>
          <a:lstStyle>
            <a:lvl1pPr>
              <a:defRPr/>
            </a:lvl1pPr>
          </a:lstStyle>
          <a:p>
            <a:pPr>
              <a:defRPr/>
            </a:pPr>
            <a:fld id="{1EFF8E53-E4C5-4AD3-B516-B4A7510E191E}" type="slidenum">
              <a:rPr lang="es-CO"/>
              <a:pPr>
                <a:defRPr/>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1" y="274639"/>
            <a:ext cx="8229600" cy="1143000"/>
          </a:xfrm>
          <a:prstGeom prst="rect">
            <a:avLst/>
          </a:prstGeom>
          <a:noFill/>
          <a:ln w="9525">
            <a:noFill/>
            <a:miter lim="800000"/>
            <a:headEnd/>
            <a:tailEnd/>
          </a:ln>
        </p:spPr>
        <p:txBody>
          <a:bodyPr vert="horz" wrap="square" lIns="91426" tIns="45712" rIns="91426" bIns="45712" numCol="1" anchor="ctr" anchorCtr="0" compatLnSpc="1">
            <a:prstTxWarp prst="textNoShape">
              <a:avLst/>
            </a:prstTxWarp>
          </a:bodyPr>
          <a:lstStyle/>
          <a:p>
            <a:pPr lvl="0"/>
            <a:r>
              <a:rPr lang="en-US" smtClean="0"/>
              <a:t>Click to edit Master title style</a:t>
            </a:r>
            <a:endParaRPr lang="es-CO" smtClean="0"/>
          </a:p>
        </p:txBody>
      </p:sp>
      <p:sp>
        <p:nvSpPr>
          <p:cNvPr id="1027" name="Text Placeholder 2"/>
          <p:cNvSpPr>
            <a:spLocks noGrp="1"/>
          </p:cNvSpPr>
          <p:nvPr>
            <p:ph type="body" idx="1"/>
          </p:nvPr>
        </p:nvSpPr>
        <p:spPr bwMode="auto">
          <a:xfrm>
            <a:off x="457201" y="1600201"/>
            <a:ext cx="8229600" cy="4525963"/>
          </a:xfrm>
          <a:prstGeom prst="rect">
            <a:avLst/>
          </a:prstGeom>
          <a:noFill/>
          <a:ln w="9525">
            <a:noFill/>
            <a:miter lim="800000"/>
            <a:headEnd/>
            <a:tailEnd/>
          </a:ln>
        </p:spPr>
        <p:txBody>
          <a:bodyPr vert="horz" wrap="square" lIns="91426" tIns="45712" rIns="91426" bIns="4571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O" smtClean="0"/>
          </a:p>
        </p:txBody>
      </p:sp>
      <p:sp>
        <p:nvSpPr>
          <p:cNvPr id="4" name="Date Placeholder 3"/>
          <p:cNvSpPr>
            <a:spLocks noGrp="1"/>
          </p:cNvSpPr>
          <p:nvPr>
            <p:ph type="dt" sz="half" idx="2"/>
          </p:nvPr>
        </p:nvSpPr>
        <p:spPr>
          <a:xfrm>
            <a:off x="457200" y="6356351"/>
            <a:ext cx="2133600" cy="365125"/>
          </a:xfrm>
          <a:prstGeom prst="rect">
            <a:avLst/>
          </a:prstGeom>
        </p:spPr>
        <p:txBody>
          <a:bodyPr vert="horz" lIns="91426" tIns="45712" rIns="91426" bIns="45712"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8F5CA5F-B40F-4394-84C8-F2D9BC397F8B}" type="datetimeFigureOut">
              <a:rPr lang="es-CO"/>
              <a:pPr>
                <a:defRPr/>
              </a:pPr>
              <a:t>30/08/2011</a:t>
            </a:fld>
            <a:endParaRPr lang="es-CO"/>
          </a:p>
        </p:txBody>
      </p:sp>
      <p:sp>
        <p:nvSpPr>
          <p:cNvPr id="5" name="Footer Placeholder 4"/>
          <p:cNvSpPr>
            <a:spLocks noGrp="1"/>
          </p:cNvSpPr>
          <p:nvPr>
            <p:ph type="ftr" sz="quarter" idx="3"/>
          </p:nvPr>
        </p:nvSpPr>
        <p:spPr>
          <a:xfrm>
            <a:off x="3124201" y="6356351"/>
            <a:ext cx="2895600" cy="365125"/>
          </a:xfrm>
          <a:prstGeom prst="rect">
            <a:avLst/>
          </a:prstGeom>
        </p:spPr>
        <p:txBody>
          <a:bodyPr vert="horz" lIns="91426" tIns="45712" rIns="91426" bIns="45712"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CO"/>
          </a:p>
        </p:txBody>
      </p:sp>
      <p:sp>
        <p:nvSpPr>
          <p:cNvPr id="6" name="Slide Number Placeholder 5"/>
          <p:cNvSpPr>
            <a:spLocks noGrp="1"/>
          </p:cNvSpPr>
          <p:nvPr>
            <p:ph type="sldNum" sz="quarter" idx="4"/>
          </p:nvPr>
        </p:nvSpPr>
        <p:spPr>
          <a:xfrm>
            <a:off x="6553201" y="6356351"/>
            <a:ext cx="2133600" cy="365125"/>
          </a:xfrm>
          <a:prstGeom prst="rect">
            <a:avLst/>
          </a:prstGeom>
        </p:spPr>
        <p:txBody>
          <a:bodyPr vert="horz" lIns="91426" tIns="45712" rIns="91426" bIns="45712"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24D9C60-064B-4D77-9035-C67DEFDEE753}" type="slidenum">
              <a:rPr lang="es-CO"/>
              <a:pPr>
                <a:defRPr/>
              </a:pPr>
              <a:t>‹Nº›</a:t>
            </a:fld>
            <a:endParaRPr lang="es-CO"/>
          </a:p>
        </p:txBody>
      </p:sp>
    </p:spTree>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75"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127" algn="ctr" rtl="0" fontAlgn="base">
        <a:spcBef>
          <a:spcPct val="0"/>
        </a:spcBef>
        <a:spcAft>
          <a:spcPct val="0"/>
        </a:spcAft>
        <a:defRPr sz="4400">
          <a:solidFill>
            <a:schemeClr val="tx1"/>
          </a:solidFill>
          <a:latin typeface="Calibri" pitchFamily="34" charset="0"/>
        </a:defRPr>
      </a:lvl6pPr>
      <a:lvl7pPr marL="914253" algn="ctr" rtl="0" fontAlgn="base">
        <a:spcBef>
          <a:spcPct val="0"/>
        </a:spcBef>
        <a:spcAft>
          <a:spcPct val="0"/>
        </a:spcAft>
        <a:defRPr sz="4400">
          <a:solidFill>
            <a:schemeClr val="tx1"/>
          </a:solidFill>
          <a:latin typeface="Calibri" pitchFamily="34" charset="0"/>
        </a:defRPr>
      </a:lvl7pPr>
      <a:lvl8pPr marL="1371380" algn="ctr" rtl="0" fontAlgn="base">
        <a:spcBef>
          <a:spcPct val="0"/>
        </a:spcBef>
        <a:spcAft>
          <a:spcPct val="0"/>
        </a:spcAft>
        <a:defRPr sz="4400">
          <a:solidFill>
            <a:schemeClr val="tx1"/>
          </a:solidFill>
          <a:latin typeface="Calibri" pitchFamily="34" charset="0"/>
        </a:defRPr>
      </a:lvl8pPr>
      <a:lvl9pPr marL="1828507" algn="ctr" rtl="0" fontAlgn="base">
        <a:spcBef>
          <a:spcPct val="0"/>
        </a:spcBef>
        <a:spcAft>
          <a:spcPct val="0"/>
        </a:spcAft>
        <a:defRPr sz="4400">
          <a:solidFill>
            <a:schemeClr val="tx1"/>
          </a:solidFill>
          <a:latin typeface="Calibri" pitchFamily="34" charset="0"/>
        </a:defRPr>
      </a:lvl9pPr>
    </p:titleStyle>
    <p:bodyStyle>
      <a:lvl1pPr marL="342845" indent="-342845"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830" indent="-285704"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2817" indent="-228563"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599944" indent="-228563"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071" indent="-228563"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197" indent="-228563" algn="l" defTabSz="91425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24" indent="-228563" algn="l" defTabSz="91425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451" indent="-228563" algn="l" defTabSz="91425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77" indent="-228563" algn="l" defTabSz="91425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253" rtl="0" eaLnBrk="1" latinLnBrk="0" hangingPunct="1">
        <a:defRPr sz="1800" kern="1200">
          <a:solidFill>
            <a:schemeClr val="tx1"/>
          </a:solidFill>
          <a:latin typeface="+mn-lt"/>
          <a:ea typeface="+mn-ea"/>
          <a:cs typeface="+mn-cs"/>
        </a:defRPr>
      </a:lvl1pPr>
      <a:lvl2pPr marL="457127" algn="l" defTabSz="914253" rtl="0" eaLnBrk="1" latinLnBrk="0" hangingPunct="1">
        <a:defRPr sz="1800" kern="1200">
          <a:solidFill>
            <a:schemeClr val="tx1"/>
          </a:solidFill>
          <a:latin typeface="+mn-lt"/>
          <a:ea typeface="+mn-ea"/>
          <a:cs typeface="+mn-cs"/>
        </a:defRPr>
      </a:lvl2pPr>
      <a:lvl3pPr marL="914253" algn="l" defTabSz="914253" rtl="0" eaLnBrk="1" latinLnBrk="0" hangingPunct="1">
        <a:defRPr sz="1800" kern="1200">
          <a:solidFill>
            <a:schemeClr val="tx1"/>
          </a:solidFill>
          <a:latin typeface="+mn-lt"/>
          <a:ea typeface="+mn-ea"/>
          <a:cs typeface="+mn-cs"/>
        </a:defRPr>
      </a:lvl3pPr>
      <a:lvl4pPr marL="1371380" algn="l" defTabSz="914253" rtl="0" eaLnBrk="1" latinLnBrk="0" hangingPunct="1">
        <a:defRPr sz="1800" kern="1200">
          <a:solidFill>
            <a:schemeClr val="tx1"/>
          </a:solidFill>
          <a:latin typeface="+mn-lt"/>
          <a:ea typeface="+mn-ea"/>
          <a:cs typeface="+mn-cs"/>
        </a:defRPr>
      </a:lvl4pPr>
      <a:lvl5pPr marL="1828507" algn="l" defTabSz="914253" rtl="0" eaLnBrk="1" latinLnBrk="0" hangingPunct="1">
        <a:defRPr sz="1800" kern="1200">
          <a:solidFill>
            <a:schemeClr val="tx1"/>
          </a:solidFill>
          <a:latin typeface="+mn-lt"/>
          <a:ea typeface="+mn-ea"/>
          <a:cs typeface="+mn-cs"/>
        </a:defRPr>
      </a:lvl5pPr>
      <a:lvl6pPr marL="2285633" algn="l" defTabSz="914253" rtl="0" eaLnBrk="1" latinLnBrk="0" hangingPunct="1">
        <a:defRPr sz="1800" kern="1200">
          <a:solidFill>
            <a:schemeClr val="tx1"/>
          </a:solidFill>
          <a:latin typeface="+mn-lt"/>
          <a:ea typeface="+mn-ea"/>
          <a:cs typeface="+mn-cs"/>
        </a:defRPr>
      </a:lvl6pPr>
      <a:lvl7pPr marL="2742760" algn="l" defTabSz="914253" rtl="0" eaLnBrk="1" latinLnBrk="0" hangingPunct="1">
        <a:defRPr sz="1800" kern="1200">
          <a:solidFill>
            <a:schemeClr val="tx1"/>
          </a:solidFill>
          <a:latin typeface="+mn-lt"/>
          <a:ea typeface="+mn-ea"/>
          <a:cs typeface="+mn-cs"/>
        </a:defRPr>
      </a:lvl7pPr>
      <a:lvl8pPr marL="3199887" algn="l" defTabSz="914253" rtl="0" eaLnBrk="1" latinLnBrk="0" hangingPunct="1">
        <a:defRPr sz="1800" kern="1200">
          <a:solidFill>
            <a:schemeClr val="tx1"/>
          </a:solidFill>
          <a:latin typeface="+mn-lt"/>
          <a:ea typeface="+mn-ea"/>
          <a:cs typeface="+mn-cs"/>
        </a:defRPr>
      </a:lvl8pPr>
      <a:lvl9pPr marL="3657013" algn="l" defTabSz="91425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9.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2.png"/></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9.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3075" name="Picture 7" descr="DEL_COL"/>
          <p:cNvPicPr>
            <a:picLocks noChangeAspect="1" noChangeArrowheads="1"/>
          </p:cNvPicPr>
          <p:nvPr/>
        </p:nvPicPr>
        <p:blipFill>
          <a:blip r:embed="rId4" cstate="print"/>
          <a:srcRect/>
          <a:stretch>
            <a:fillRect/>
          </a:stretch>
        </p:blipFill>
        <p:spPr bwMode="auto">
          <a:xfrm>
            <a:off x="395288" y="476250"/>
            <a:ext cx="1800225" cy="363538"/>
          </a:xfrm>
          <a:prstGeom prst="rect">
            <a:avLst/>
          </a:prstGeom>
          <a:noFill/>
          <a:ln w="9525">
            <a:noFill/>
            <a:miter lim="800000"/>
            <a:headEnd/>
            <a:tailEnd/>
          </a:ln>
        </p:spPr>
      </p:pic>
      <p:sp>
        <p:nvSpPr>
          <p:cNvPr id="3076" name="Rectangle 7"/>
          <p:cNvSpPr>
            <a:spLocks noChangeArrowheads="1"/>
          </p:cNvSpPr>
          <p:nvPr/>
        </p:nvSpPr>
        <p:spPr bwMode="auto">
          <a:xfrm>
            <a:off x="7092280" y="6165304"/>
            <a:ext cx="1877118" cy="369138"/>
          </a:xfrm>
          <a:prstGeom prst="rect">
            <a:avLst/>
          </a:prstGeom>
          <a:noFill/>
          <a:ln w="9525">
            <a:noFill/>
            <a:miter lim="800000"/>
            <a:headEnd/>
            <a:tailEnd/>
          </a:ln>
        </p:spPr>
        <p:txBody>
          <a:bodyPr wrap="none" lIns="91250" tIns="45624" rIns="91250" bIns="45624">
            <a:spAutoFit/>
          </a:bodyPr>
          <a:lstStyle/>
          <a:p>
            <a:r>
              <a:rPr lang="es-CO" b="1" dirty="0" smtClean="0">
                <a:solidFill>
                  <a:schemeClr val="tx2"/>
                </a:solidFill>
              </a:rPr>
              <a:t>Agosto </a:t>
            </a:r>
            <a:r>
              <a:rPr lang="es-CO" b="1" dirty="0">
                <a:solidFill>
                  <a:schemeClr val="tx2"/>
                </a:solidFill>
              </a:rPr>
              <a:t>de </a:t>
            </a:r>
            <a:r>
              <a:rPr lang="es-CO" b="1" dirty="0" smtClean="0">
                <a:solidFill>
                  <a:schemeClr val="tx2"/>
                </a:solidFill>
              </a:rPr>
              <a:t>2011</a:t>
            </a:r>
            <a:endParaRPr lang="es-CO" dirty="0"/>
          </a:p>
        </p:txBody>
      </p:sp>
      <p:pic>
        <p:nvPicPr>
          <p:cNvPr id="3078" name="Picture 6" descr="canicas.jpg"/>
          <p:cNvPicPr>
            <a:picLocks noChangeAspect="1"/>
          </p:cNvPicPr>
          <p:nvPr/>
        </p:nvPicPr>
        <p:blipFill>
          <a:blip r:embed="rId5" cstate="print"/>
          <a:srcRect/>
          <a:stretch>
            <a:fillRect/>
          </a:stretch>
        </p:blipFill>
        <p:spPr bwMode="auto">
          <a:xfrm>
            <a:off x="4238625" y="2204864"/>
            <a:ext cx="4905375" cy="3467100"/>
          </a:xfrm>
          <a:prstGeom prst="rect">
            <a:avLst/>
          </a:prstGeom>
          <a:noFill/>
          <a:ln w="9525">
            <a:noFill/>
            <a:miter lim="800000"/>
            <a:headEnd/>
            <a:tailEnd/>
          </a:ln>
        </p:spPr>
      </p:pic>
      <p:sp>
        <p:nvSpPr>
          <p:cNvPr id="7" name="Title 1"/>
          <p:cNvSpPr txBox="1">
            <a:spLocks/>
          </p:cNvSpPr>
          <p:nvPr/>
        </p:nvSpPr>
        <p:spPr>
          <a:xfrm>
            <a:off x="179512" y="1700808"/>
            <a:ext cx="6840760" cy="1279525"/>
          </a:xfrm>
          <a:prstGeom prst="rect">
            <a:avLst/>
          </a:prstGeom>
        </p:spPr>
        <p:txBody>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normalizeH="0" baseline="0" noProof="0" dirty="0" err="1" smtClean="0">
                <a:ln>
                  <a:noFill/>
                </a:ln>
                <a:solidFill>
                  <a:srgbClr val="002060"/>
                </a:solidFill>
                <a:effectLst/>
                <a:uLnTx/>
                <a:uFillTx/>
                <a:latin typeface="Times New Roman" pitchFamily="18" charset="0"/>
                <a:ea typeface="+mj-ea"/>
                <a:cs typeface="Times New Roman" pitchFamily="18" charset="0"/>
              </a:rPr>
              <a:t>Fundamentos</a:t>
            </a:r>
            <a:r>
              <a:rPr kumimoji="0" lang="en-US" sz="3600" b="0" i="0" u="none" strike="noStrike" kern="1200" cap="none" normalizeH="0" baseline="0" noProof="0" dirty="0" smtClean="0">
                <a:ln>
                  <a:noFill/>
                </a:ln>
                <a:solidFill>
                  <a:srgbClr val="002060"/>
                </a:solidFill>
                <a:effectLst/>
                <a:uLnTx/>
                <a:uFillTx/>
                <a:latin typeface="Times New Roman" pitchFamily="18" charset="0"/>
                <a:ea typeface="+mj-ea"/>
                <a:cs typeface="Times New Roman" pitchFamily="18" charset="0"/>
              </a:rPr>
              <a:t> de la </a:t>
            </a:r>
            <a:r>
              <a:rPr kumimoji="0" lang="en-US" sz="3600" b="0" i="0" u="none" strike="noStrike" kern="1200" cap="none" normalizeH="0" baseline="0" noProof="0" dirty="0" err="1" smtClean="0">
                <a:ln>
                  <a:noFill/>
                </a:ln>
                <a:solidFill>
                  <a:srgbClr val="002060"/>
                </a:solidFill>
                <a:effectLst/>
                <a:uLnTx/>
                <a:uFillTx/>
                <a:latin typeface="Times New Roman" pitchFamily="18" charset="0"/>
                <a:ea typeface="+mj-ea"/>
                <a:cs typeface="Times New Roman" pitchFamily="18" charset="0"/>
              </a:rPr>
              <a:t>Contabilidad</a:t>
            </a:r>
            <a:r>
              <a:rPr kumimoji="0" lang="en-US" sz="3600" b="0" i="0" u="none" strike="noStrike" kern="1200" cap="none" normalizeH="0" baseline="0" noProof="0" dirty="0" smtClean="0">
                <a:ln>
                  <a:noFill/>
                </a:ln>
                <a:solidFill>
                  <a:srgbClr val="002060"/>
                </a:solidFill>
                <a:effectLst/>
                <a:uLnTx/>
                <a:uFillTx/>
                <a:latin typeface="Times New Roman" pitchFamily="18" charset="0"/>
                <a:ea typeface="+mj-ea"/>
                <a:cs typeface="Times New Roman" pitchFamily="18" charset="0"/>
              </a:rPr>
              <a:t> de </a:t>
            </a:r>
            <a:r>
              <a:rPr kumimoji="0" lang="en-US" sz="3600" b="0" i="0" u="none" strike="noStrike" kern="1200" cap="none" normalizeH="0" baseline="0" noProof="0" dirty="0" err="1" smtClean="0">
                <a:ln>
                  <a:noFill/>
                </a:ln>
                <a:solidFill>
                  <a:srgbClr val="002060"/>
                </a:solidFill>
                <a:effectLst/>
                <a:uLnTx/>
                <a:uFillTx/>
                <a:latin typeface="Times New Roman" pitchFamily="18" charset="0"/>
                <a:ea typeface="+mj-ea"/>
                <a:cs typeface="Times New Roman" pitchFamily="18" charset="0"/>
              </a:rPr>
              <a:t>Coberturas</a:t>
            </a:r>
            <a:endParaRPr kumimoji="0" lang="en-US" sz="3600" b="0" i="0" u="none" strike="noStrike" kern="1200" cap="none" normalizeH="0" baseline="0" noProof="0" dirty="0" smtClean="0">
              <a:ln>
                <a:noFill/>
              </a:ln>
              <a:solidFill>
                <a:srgbClr val="002060"/>
              </a:solidFill>
              <a:effectLst/>
              <a:uLnTx/>
              <a:uFillTx/>
              <a:latin typeface="Times New Roman" pitchFamily="18" charset="0"/>
              <a:ea typeface="+mj-ea"/>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defRPr/>
            </a:pPr>
            <a:endParaRPr lang="en-US" sz="3800" dirty="0" smtClean="0">
              <a:solidFill>
                <a:srgbClr val="002060"/>
              </a:solidFill>
              <a:latin typeface="Times New Roman" pitchFamily="18" charset="0"/>
              <a:ea typeface="+mj-ea"/>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defRPr/>
            </a:pPr>
            <a:r>
              <a:rPr kumimoji="0" lang="en-US" sz="3400" b="0" i="0" u="none" strike="noStrike" kern="1200" cap="none" normalizeH="0" baseline="0" noProof="0" dirty="0" smtClean="0">
                <a:ln>
                  <a:noFill/>
                </a:ln>
                <a:solidFill>
                  <a:srgbClr val="002060"/>
                </a:solidFill>
                <a:effectLst/>
                <a:uLnTx/>
                <a:uFillTx/>
                <a:latin typeface="Times New Roman" pitchFamily="18" charset="0"/>
                <a:ea typeface="+mj-ea"/>
                <a:cs typeface="Times New Roman" pitchFamily="18" charset="0"/>
              </a:rPr>
              <a:t>(Hedge</a:t>
            </a:r>
            <a:r>
              <a:rPr kumimoji="0" lang="en-US" sz="3400" b="0" i="0" u="none" strike="noStrike" kern="1200" cap="none" normalizeH="0" noProof="0" dirty="0" smtClean="0">
                <a:ln>
                  <a:noFill/>
                </a:ln>
                <a:solidFill>
                  <a:srgbClr val="002060"/>
                </a:solidFill>
                <a:effectLst/>
                <a:uLnTx/>
                <a:uFillTx/>
                <a:latin typeface="Times New Roman" pitchFamily="18" charset="0"/>
                <a:ea typeface="+mj-ea"/>
                <a:cs typeface="Times New Roman" pitchFamily="18" charset="0"/>
              </a:rPr>
              <a:t> Accounting)</a:t>
            </a:r>
            <a:endParaRPr kumimoji="0" lang="en-US" sz="3400" b="0" i="0" u="none" strike="noStrike" kern="1200" cap="none" normalizeH="0" baseline="0" noProof="0" dirty="0" smtClean="0">
              <a:ln>
                <a:noFill/>
              </a:ln>
              <a:solidFill>
                <a:srgbClr val="002060"/>
              </a:solidFill>
              <a:effectLst/>
              <a:uLnTx/>
              <a:uFillTx/>
              <a:latin typeface="Times New Roman" pitchFamily="18" charset="0"/>
              <a:ea typeface="+mj-ea"/>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8435"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8436" name="Rectangle 1"/>
          <p:cNvSpPr>
            <a:spLocks noChangeArrowheads="1"/>
          </p:cNvSpPr>
          <p:nvPr/>
        </p:nvSpPr>
        <p:spPr bwMode="auto">
          <a:xfrm>
            <a:off x="395536" y="2616008"/>
            <a:ext cx="7786687" cy="954091"/>
          </a:xfrm>
          <a:prstGeom prst="rect">
            <a:avLst/>
          </a:prstGeom>
          <a:noFill/>
          <a:ln w="9525">
            <a:noFill/>
            <a:miter lim="800000"/>
            <a:headEnd/>
            <a:tailEnd/>
          </a:ln>
        </p:spPr>
        <p:txBody>
          <a:bodyPr lIns="91426" tIns="45712" rIns="91426" bIns="45712" anchor="ctr">
            <a:spAutoFit/>
          </a:bodyPr>
          <a:lstStyle/>
          <a:p>
            <a:r>
              <a:rPr lang="es-CO" sz="2800" dirty="0">
                <a:solidFill>
                  <a:schemeClr val="tx2"/>
                </a:solidFill>
                <a:latin typeface="Calibri" pitchFamily="34" charset="0"/>
                <a:ea typeface="Times New Roman" pitchFamily="18" charset="0"/>
                <a:cs typeface="Verdana" pitchFamily="34" charset="0"/>
              </a:rPr>
              <a:t>Clasificación de instrumentos</a:t>
            </a:r>
            <a:endParaRPr lang="es-CO" sz="2800" dirty="0">
              <a:solidFill>
                <a:schemeClr val="tx2"/>
              </a:solidFill>
              <a:ea typeface="Times New Roman" pitchFamily="18" charset="0"/>
              <a:cs typeface="Verdana" pitchFamily="34" charset="0"/>
            </a:endParaRPr>
          </a:p>
          <a:p>
            <a:pPr eaLnBrk="0" hangingPunct="0"/>
            <a:r>
              <a:rPr lang="es-CO" sz="2800" dirty="0">
                <a:solidFill>
                  <a:schemeClr val="tx2"/>
                </a:solidFill>
                <a:latin typeface="Calibri" pitchFamily="34" charset="0"/>
                <a:ea typeface="Times New Roman" pitchFamily="18" charset="0"/>
                <a:cs typeface="Verdana" pitchFamily="34" charset="0"/>
              </a:rPr>
              <a:t>financieros</a:t>
            </a:r>
            <a:endParaRPr lang="es-CO" sz="2800" dirty="0">
              <a:solidFill>
                <a:schemeClr val="tx2"/>
              </a:solidFill>
              <a:ea typeface="Times New Roman" pitchFamily="18" charset="0"/>
              <a:cs typeface="Verdana"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389724" y="887247"/>
            <a:ext cx="8229600" cy="1143000"/>
          </a:xfrm>
          <a:noFill/>
          <a:ln w="9525">
            <a:noFill/>
            <a:miter lim="800000"/>
            <a:headEnd/>
            <a:tailEnd/>
          </a:ln>
        </p:spPr>
        <p:txBody>
          <a:bodyPr vert="horz" wrap="square" lIns="0" tIns="0" rIns="0" bIns="0" numCol="1" anchor="t" anchorCtr="0" compatLnSpc="1">
            <a:prstTxWarp prst="textNoShape">
              <a:avLst/>
            </a:prstTxWarp>
          </a:bodyPr>
          <a:lstStyle/>
          <a:p>
            <a:pPr algn="l" defTabSz="1019012">
              <a:lnSpc>
                <a:spcPts val="3399"/>
              </a:lnSpc>
            </a:pPr>
            <a:r>
              <a:rPr lang="es-MX" sz="2400" b="1" dirty="0" smtClean="0">
                <a:solidFill>
                  <a:schemeClr val="tx2"/>
                </a:solidFill>
              </a:rPr>
              <a:t>Activos financieros</a:t>
            </a:r>
            <a:br>
              <a:rPr lang="es-MX" sz="2400" b="1" dirty="0" smtClean="0">
                <a:solidFill>
                  <a:schemeClr val="tx2"/>
                </a:solidFill>
              </a:rPr>
            </a:br>
            <a:r>
              <a:rPr lang="es-MX" sz="2400" b="1" dirty="0" smtClean="0">
                <a:solidFill>
                  <a:schemeClr val="tx2"/>
                </a:solidFill>
              </a:rPr>
              <a:t>Categorías</a:t>
            </a:r>
          </a:p>
        </p:txBody>
      </p:sp>
      <p:sp>
        <p:nvSpPr>
          <p:cNvPr id="44035" name="Rectangle 3"/>
          <p:cNvSpPr>
            <a:spLocks noGrp="1" noChangeArrowheads="1"/>
          </p:cNvSpPr>
          <p:nvPr>
            <p:ph idx="1"/>
          </p:nvPr>
        </p:nvSpPr>
        <p:spPr/>
        <p:txBody>
          <a:bodyPr/>
          <a:lstStyle/>
          <a:p>
            <a:pPr lvl="2"/>
            <a:endParaRPr lang="es-ES_tradnl" dirty="0" smtClean="0">
              <a:solidFill>
                <a:srgbClr val="002776"/>
              </a:solidFill>
            </a:endParaRPr>
          </a:p>
          <a:p>
            <a:pPr>
              <a:buNone/>
            </a:pPr>
            <a:r>
              <a:rPr lang="es-MX" dirty="0" smtClean="0">
                <a:solidFill>
                  <a:srgbClr val="002776"/>
                </a:solidFill>
              </a:rPr>
              <a:t> </a:t>
            </a:r>
          </a:p>
        </p:txBody>
      </p:sp>
      <p:sp>
        <p:nvSpPr>
          <p:cNvPr id="44036" name="Slide Number Placeholder 5"/>
          <p:cNvSpPr>
            <a:spLocks noGrp="1"/>
          </p:cNvSpPr>
          <p:nvPr>
            <p:ph type="sldNum" sz="quarter" idx="11"/>
          </p:nvPr>
        </p:nvSpPr>
        <p:spPr bwMode="auto">
          <a:noFill/>
          <a:ln>
            <a:miter lim="800000"/>
            <a:headEnd/>
            <a:tailEnd/>
          </a:ln>
        </p:spPr>
        <p:txBody>
          <a:bodyPr/>
          <a:lstStyle/>
          <a:p>
            <a:fld id="{B60FB424-3036-4596-AEEB-73822F74BA46}" type="slidenum">
              <a:rPr lang="es-ES_tradnl" altLang="en-GB" smtClean="0"/>
              <a:pPr/>
              <a:t>11</a:t>
            </a:fld>
            <a:endParaRPr lang="es-ES_tradnl" altLang="en-GB" smtClean="0"/>
          </a:p>
        </p:txBody>
      </p:sp>
      <p:sp>
        <p:nvSpPr>
          <p:cNvPr id="44038" name="Rectangle 5"/>
          <p:cNvSpPr>
            <a:spLocks noChangeArrowheads="1"/>
          </p:cNvSpPr>
          <p:nvPr/>
        </p:nvSpPr>
        <p:spPr bwMode="auto">
          <a:xfrm>
            <a:off x="3455877" y="1869600"/>
            <a:ext cx="2190404" cy="393526"/>
          </a:xfrm>
          <a:prstGeom prst="rect">
            <a:avLst/>
          </a:prstGeom>
          <a:solidFill>
            <a:srgbClr val="00A1DE"/>
          </a:solidFill>
          <a:ln w="19050" algn="ctr">
            <a:solidFill>
              <a:srgbClr val="00A1DE"/>
            </a:solidFill>
            <a:miter lim="800000"/>
            <a:headEnd type="none" w="sm" len="sm"/>
            <a:tailEnd type="none" w="sm" len="sm"/>
          </a:ln>
        </p:spPr>
        <p:txBody>
          <a:bodyPr wrap="none" lIns="16148" tIns="16148" rIns="16148" bIns="16148" anchor="ctr"/>
          <a:lstStyle/>
          <a:p>
            <a:pPr algn="ctr"/>
            <a:r>
              <a:rPr lang="es-MX" altLang="ja-JP" b="1" dirty="0">
                <a:solidFill>
                  <a:schemeClr val="bg1"/>
                </a:solidFill>
                <a:ea typeface="MS PGothic" pitchFamily="34" charset="-128"/>
              </a:rPr>
              <a:t>Activos Financieros</a:t>
            </a:r>
          </a:p>
        </p:txBody>
      </p:sp>
      <p:sp>
        <p:nvSpPr>
          <p:cNvPr id="44039" name="Rectangle 8"/>
          <p:cNvSpPr>
            <a:spLocks noChangeArrowheads="1"/>
          </p:cNvSpPr>
          <p:nvPr/>
        </p:nvSpPr>
        <p:spPr bwMode="auto">
          <a:xfrm>
            <a:off x="1121176" y="4359600"/>
            <a:ext cx="1569934" cy="607795"/>
          </a:xfrm>
          <a:prstGeom prst="rect">
            <a:avLst/>
          </a:prstGeom>
          <a:solidFill>
            <a:srgbClr val="72C7E7"/>
          </a:solidFill>
          <a:ln w="19050" algn="ctr">
            <a:solidFill>
              <a:srgbClr val="00A1DE"/>
            </a:solidFill>
            <a:miter lim="800000"/>
            <a:headEnd type="none" w="sm" len="sm"/>
            <a:tailEnd type="none" w="sm" len="sm"/>
          </a:ln>
        </p:spPr>
        <p:txBody>
          <a:bodyPr wrap="none" lIns="16148" tIns="16148" rIns="16148" bIns="16148" anchor="ctr"/>
          <a:lstStyle/>
          <a:p>
            <a:pPr algn="ctr"/>
            <a:r>
              <a:rPr lang="es-MX" altLang="ja-JP" sz="1400" b="1" dirty="0">
                <a:solidFill>
                  <a:schemeClr val="bg1"/>
                </a:solidFill>
                <a:ea typeface="MS PGothic" pitchFamily="34" charset="-128"/>
              </a:rPr>
              <a:t>Costo </a:t>
            </a:r>
          </a:p>
          <a:p>
            <a:pPr algn="ctr"/>
            <a:r>
              <a:rPr lang="es-MX" altLang="ja-JP" sz="1400" b="1" dirty="0">
                <a:solidFill>
                  <a:schemeClr val="bg1"/>
                </a:solidFill>
                <a:ea typeface="MS PGothic" pitchFamily="34" charset="-128"/>
              </a:rPr>
              <a:t>Amortizado</a:t>
            </a:r>
          </a:p>
        </p:txBody>
      </p:sp>
      <p:sp>
        <p:nvSpPr>
          <p:cNvPr id="44040" name="Rectangle 14"/>
          <p:cNvSpPr>
            <a:spLocks noChangeArrowheads="1"/>
          </p:cNvSpPr>
          <p:nvPr/>
        </p:nvSpPr>
        <p:spPr bwMode="auto">
          <a:xfrm>
            <a:off x="487720" y="2961952"/>
            <a:ext cx="1151477" cy="697424"/>
          </a:xfrm>
          <a:prstGeom prst="rect">
            <a:avLst/>
          </a:prstGeom>
          <a:solidFill>
            <a:srgbClr val="00A1DE"/>
          </a:solidFill>
          <a:ln w="19050" algn="ctr">
            <a:solidFill>
              <a:srgbClr val="00A1DE"/>
            </a:solidFill>
            <a:miter lim="800000"/>
            <a:headEnd type="none" w="sm" len="sm"/>
            <a:tailEnd type="none" w="sm" len="sm"/>
          </a:ln>
        </p:spPr>
        <p:txBody>
          <a:bodyPr wrap="none" lIns="16148" tIns="16148" rIns="16148" bIns="16148" anchor="ctr"/>
          <a:lstStyle/>
          <a:p>
            <a:pPr algn="ctr"/>
            <a:r>
              <a:rPr lang="es-MX" altLang="ja-JP" sz="1300" b="1" dirty="0">
                <a:solidFill>
                  <a:schemeClr val="bg1"/>
                </a:solidFill>
                <a:ea typeface="MS PGothic" pitchFamily="34" charset="-128"/>
              </a:rPr>
              <a:t>Préstamos</a:t>
            </a:r>
          </a:p>
          <a:p>
            <a:pPr algn="ctr"/>
            <a:r>
              <a:rPr lang="es-MX" altLang="ja-JP" sz="1300" b="1" dirty="0">
                <a:solidFill>
                  <a:schemeClr val="bg1"/>
                </a:solidFill>
                <a:ea typeface="MS PGothic" pitchFamily="34" charset="-128"/>
              </a:rPr>
              <a:t>y</a:t>
            </a:r>
          </a:p>
          <a:p>
            <a:pPr algn="ctr"/>
            <a:r>
              <a:rPr lang="es-MX" altLang="ja-JP" sz="1300" b="1" dirty="0" err="1">
                <a:solidFill>
                  <a:schemeClr val="bg1"/>
                </a:solidFill>
                <a:ea typeface="MS PGothic" pitchFamily="34" charset="-128"/>
              </a:rPr>
              <a:t>CxC</a:t>
            </a:r>
            <a:endParaRPr lang="es-MX" altLang="ja-JP" sz="1300" b="1" dirty="0">
              <a:solidFill>
                <a:schemeClr val="bg1"/>
              </a:solidFill>
              <a:ea typeface="MS PGothic" pitchFamily="34" charset="-128"/>
            </a:endParaRPr>
          </a:p>
        </p:txBody>
      </p:sp>
      <p:sp>
        <p:nvSpPr>
          <p:cNvPr id="44041" name="Rectangle 15"/>
          <p:cNvSpPr>
            <a:spLocks noChangeArrowheads="1"/>
          </p:cNvSpPr>
          <p:nvPr/>
        </p:nvSpPr>
        <p:spPr bwMode="auto">
          <a:xfrm>
            <a:off x="3971011" y="2961952"/>
            <a:ext cx="1151477" cy="697424"/>
          </a:xfrm>
          <a:prstGeom prst="rect">
            <a:avLst/>
          </a:prstGeom>
          <a:solidFill>
            <a:srgbClr val="00A1DE"/>
          </a:solidFill>
          <a:ln w="19050" algn="ctr">
            <a:solidFill>
              <a:srgbClr val="00A1DE"/>
            </a:solidFill>
            <a:miter lim="800000"/>
            <a:headEnd type="none" w="sm" len="sm"/>
            <a:tailEnd type="none" w="sm" len="sm"/>
          </a:ln>
        </p:spPr>
        <p:txBody>
          <a:bodyPr wrap="none" lIns="16148" tIns="16148" rIns="16148" bIns="16148" anchor="ctr"/>
          <a:lstStyle/>
          <a:p>
            <a:pPr algn="ctr"/>
            <a:r>
              <a:rPr lang="es-MX" altLang="ja-JP" sz="1300" b="1" dirty="0">
                <a:solidFill>
                  <a:schemeClr val="bg1"/>
                </a:solidFill>
                <a:ea typeface="MS PGothic" pitchFamily="34" charset="-128"/>
              </a:rPr>
              <a:t>Disponibles</a:t>
            </a:r>
          </a:p>
          <a:p>
            <a:pPr algn="ctr"/>
            <a:r>
              <a:rPr lang="es-MX" altLang="ja-JP" sz="1300" b="1" dirty="0">
                <a:solidFill>
                  <a:schemeClr val="bg1"/>
                </a:solidFill>
                <a:ea typeface="MS PGothic" pitchFamily="34" charset="-128"/>
              </a:rPr>
              <a:t>para la</a:t>
            </a:r>
          </a:p>
          <a:p>
            <a:pPr algn="ctr"/>
            <a:r>
              <a:rPr lang="es-MX" altLang="ja-JP" sz="1300" b="1" dirty="0">
                <a:solidFill>
                  <a:schemeClr val="bg1"/>
                </a:solidFill>
                <a:ea typeface="MS PGothic" pitchFamily="34" charset="-128"/>
              </a:rPr>
              <a:t>Venta</a:t>
            </a:r>
          </a:p>
        </p:txBody>
      </p:sp>
      <p:cxnSp>
        <p:nvCxnSpPr>
          <p:cNvPr id="44042" name="AutoShape 15"/>
          <p:cNvCxnSpPr>
            <a:cxnSpLocks noChangeShapeType="1"/>
            <a:stCxn id="44038" idx="2"/>
            <a:endCxn id="44040" idx="0"/>
          </p:cNvCxnSpPr>
          <p:nvPr/>
        </p:nvCxnSpPr>
        <p:spPr bwMode="auto">
          <a:xfrm rot="5400000">
            <a:off x="2457856" y="868730"/>
            <a:ext cx="698825" cy="3487619"/>
          </a:xfrm>
          <a:prstGeom prst="bentConnector3">
            <a:avLst>
              <a:gd name="adj1" fmla="val 50000"/>
            </a:avLst>
          </a:prstGeom>
          <a:noFill/>
          <a:ln w="9525">
            <a:solidFill>
              <a:srgbClr val="00A1DE"/>
            </a:solidFill>
            <a:miter lim="800000"/>
            <a:headEnd/>
            <a:tailEnd/>
          </a:ln>
        </p:spPr>
      </p:cxnSp>
      <p:cxnSp>
        <p:nvCxnSpPr>
          <p:cNvPr id="44043" name="AutoShape 16"/>
          <p:cNvCxnSpPr>
            <a:cxnSpLocks noChangeShapeType="1"/>
            <a:stCxn id="44038" idx="2"/>
            <a:endCxn id="44054" idx="0"/>
          </p:cNvCxnSpPr>
          <p:nvPr/>
        </p:nvCxnSpPr>
        <p:spPr bwMode="auto">
          <a:xfrm rot="16200000" flipH="1">
            <a:off x="5933741" y="880463"/>
            <a:ext cx="686220" cy="3451546"/>
          </a:xfrm>
          <a:prstGeom prst="bentConnector3">
            <a:avLst>
              <a:gd name="adj1" fmla="val 50000"/>
            </a:avLst>
          </a:prstGeom>
          <a:noFill/>
          <a:ln w="9525">
            <a:solidFill>
              <a:srgbClr val="00A1DE"/>
            </a:solidFill>
            <a:miter lim="800000"/>
            <a:headEnd/>
            <a:tailEnd/>
          </a:ln>
        </p:spPr>
      </p:cxnSp>
      <p:cxnSp>
        <p:nvCxnSpPr>
          <p:cNvPr id="44044" name="AutoShape 17"/>
          <p:cNvCxnSpPr>
            <a:cxnSpLocks noChangeShapeType="1"/>
            <a:stCxn id="44041" idx="0"/>
            <a:endCxn id="44038" idx="2"/>
          </p:cNvCxnSpPr>
          <p:nvPr/>
        </p:nvCxnSpPr>
        <p:spPr bwMode="auto">
          <a:xfrm rot="5400000" flipH="1" flipV="1">
            <a:off x="4199501" y="2610375"/>
            <a:ext cx="698825" cy="4328"/>
          </a:xfrm>
          <a:prstGeom prst="straightConnector1">
            <a:avLst/>
          </a:prstGeom>
          <a:noFill/>
          <a:ln w="9525">
            <a:solidFill>
              <a:srgbClr val="00A1DE"/>
            </a:solidFill>
            <a:round/>
            <a:headEnd/>
            <a:tailEnd/>
          </a:ln>
        </p:spPr>
      </p:cxnSp>
      <p:cxnSp>
        <p:nvCxnSpPr>
          <p:cNvPr id="44045" name="AutoShape 19"/>
          <p:cNvCxnSpPr>
            <a:cxnSpLocks noChangeShapeType="1"/>
          </p:cNvCxnSpPr>
          <p:nvPr/>
        </p:nvCxnSpPr>
        <p:spPr bwMode="auto">
          <a:xfrm rot="16200000" flipH="1">
            <a:off x="1134689" y="3588145"/>
            <a:ext cx="700225" cy="842685"/>
          </a:xfrm>
          <a:prstGeom prst="bentConnector3">
            <a:avLst>
              <a:gd name="adj1" fmla="val 50000"/>
            </a:avLst>
          </a:prstGeom>
          <a:noFill/>
          <a:ln w="9525">
            <a:solidFill>
              <a:srgbClr val="00A1DE"/>
            </a:solidFill>
            <a:miter lim="800000"/>
            <a:headEnd/>
            <a:tailEnd/>
          </a:ln>
        </p:spPr>
      </p:cxnSp>
      <p:cxnSp>
        <p:nvCxnSpPr>
          <p:cNvPr id="44046" name="AutoShape 25"/>
          <p:cNvCxnSpPr>
            <a:cxnSpLocks noChangeShapeType="1"/>
            <a:endCxn id="44041" idx="2"/>
          </p:cNvCxnSpPr>
          <p:nvPr/>
        </p:nvCxnSpPr>
        <p:spPr bwMode="auto">
          <a:xfrm rot="16200000" flipV="1">
            <a:off x="4197359" y="4008765"/>
            <a:ext cx="700225" cy="1442"/>
          </a:xfrm>
          <a:prstGeom prst="straightConnector1">
            <a:avLst/>
          </a:prstGeom>
          <a:noFill/>
          <a:ln w="9525">
            <a:solidFill>
              <a:srgbClr val="00A1DE"/>
            </a:solidFill>
            <a:round/>
            <a:headEnd/>
            <a:tailEnd/>
          </a:ln>
        </p:spPr>
      </p:cxnSp>
      <p:sp>
        <p:nvSpPr>
          <p:cNvPr id="44047" name="Rectangle 45"/>
          <p:cNvSpPr>
            <a:spLocks noChangeArrowheads="1"/>
          </p:cNvSpPr>
          <p:nvPr/>
        </p:nvSpPr>
        <p:spPr bwMode="auto">
          <a:xfrm>
            <a:off x="2248124" y="2954948"/>
            <a:ext cx="1151477" cy="697424"/>
          </a:xfrm>
          <a:prstGeom prst="rect">
            <a:avLst/>
          </a:prstGeom>
          <a:solidFill>
            <a:srgbClr val="00A1DE"/>
          </a:solidFill>
          <a:ln w="19050" algn="ctr">
            <a:solidFill>
              <a:srgbClr val="00A1DE"/>
            </a:solidFill>
            <a:miter lim="800000"/>
            <a:headEnd type="none" w="sm" len="sm"/>
            <a:tailEnd type="none" w="sm" len="sm"/>
          </a:ln>
        </p:spPr>
        <p:txBody>
          <a:bodyPr wrap="none" lIns="16148" tIns="16148" rIns="16148" bIns="16148" anchor="ctr"/>
          <a:lstStyle/>
          <a:p>
            <a:pPr algn="ctr"/>
            <a:r>
              <a:rPr lang="es-MX" altLang="ja-JP" sz="1300" b="1" dirty="0">
                <a:solidFill>
                  <a:schemeClr val="bg1"/>
                </a:solidFill>
                <a:ea typeface="MS PGothic" pitchFamily="34" charset="-128"/>
              </a:rPr>
              <a:t>Conservados</a:t>
            </a:r>
          </a:p>
          <a:p>
            <a:pPr algn="ctr"/>
            <a:r>
              <a:rPr lang="es-MX" altLang="ja-JP" sz="1300" b="1" dirty="0">
                <a:solidFill>
                  <a:schemeClr val="bg1"/>
                </a:solidFill>
                <a:ea typeface="MS PGothic" pitchFamily="34" charset="-128"/>
              </a:rPr>
              <a:t> al </a:t>
            </a:r>
          </a:p>
          <a:p>
            <a:pPr algn="ctr"/>
            <a:r>
              <a:rPr lang="es-MX" altLang="ja-JP" sz="1300" b="1" dirty="0">
                <a:solidFill>
                  <a:schemeClr val="bg1"/>
                </a:solidFill>
                <a:ea typeface="MS PGothic" pitchFamily="34" charset="-128"/>
              </a:rPr>
              <a:t>Vencimiento</a:t>
            </a:r>
          </a:p>
        </p:txBody>
      </p:sp>
      <p:cxnSp>
        <p:nvCxnSpPr>
          <p:cNvPr id="44048" name="AutoShape 19"/>
          <p:cNvCxnSpPr>
            <a:cxnSpLocks noChangeShapeType="1"/>
            <a:stCxn id="44047" idx="2"/>
            <a:endCxn id="44039" idx="0"/>
          </p:cNvCxnSpPr>
          <p:nvPr/>
        </p:nvCxnSpPr>
        <p:spPr bwMode="auto">
          <a:xfrm rot="5400000">
            <a:off x="2011389" y="3547126"/>
            <a:ext cx="707227" cy="917719"/>
          </a:xfrm>
          <a:prstGeom prst="bentConnector3">
            <a:avLst>
              <a:gd name="adj1" fmla="val 50000"/>
            </a:avLst>
          </a:prstGeom>
          <a:noFill/>
          <a:ln w="9525">
            <a:solidFill>
              <a:srgbClr val="00A1DE"/>
            </a:solidFill>
            <a:miter lim="800000"/>
            <a:headEnd/>
            <a:tailEnd/>
          </a:ln>
        </p:spPr>
      </p:cxnSp>
      <p:sp>
        <p:nvSpPr>
          <p:cNvPr id="44049" name="Rectangle 76"/>
          <p:cNvSpPr>
            <a:spLocks noChangeArrowheads="1"/>
          </p:cNvSpPr>
          <p:nvPr/>
        </p:nvSpPr>
        <p:spPr bwMode="auto">
          <a:xfrm>
            <a:off x="3766110" y="4366602"/>
            <a:ext cx="1569934" cy="607795"/>
          </a:xfrm>
          <a:prstGeom prst="rect">
            <a:avLst/>
          </a:prstGeom>
          <a:solidFill>
            <a:srgbClr val="72C7E7"/>
          </a:solidFill>
          <a:ln w="19050" algn="ctr">
            <a:solidFill>
              <a:srgbClr val="00A1DE"/>
            </a:solidFill>
            <a:miter lim="800000"/>
            <a:headEnd type="none" w="sm" len="sm"/>
            <a:tailEnd type="none" w="sm" len="sm"/>
          </a:ln>
        </p:spPr>
        <p:txBody>
          <a:bodyPr wrap="none" lIns="16148" tIns="16148" rIns="16148" bIns="16148" anchor="ctr"/>
          <a:lstStyle/>
          <a:p>
            <a:pPr algn="ctr"/>
            <a:r>
              <a:rPr lang="es-MX" altLang="ja-JP" sz="1400" b="1" dirty="0">
                <a:solidFill>
                  <a:schemeClr val="bg1"/>
                </a:solidFill>
                <a:ea typeface="MS PGothic" pitchFamily="34" charset="-128"/>
              </a:rPr>
              <a:t>Valor Razonable</a:t>
            </a:r>
          </a:p>
          <a:p>
            <a:pPr algn="ctr"/>
            <a:r>
              <a:rPr lang="es-MX" altLang="ja-JP" sz="1300" b="1" dirty="0">
                <a:solidFill>
                  <a:schemeClr val="bg1"/>
                </a:solidFill>
                <a:ea typeface="MS PGothic" pitchFamily="34" charset="-128"/>
              </a:rPr>
              <a:t>(Utilidad Integral)</a:t>
            </a:r>
          </a:p>
        </p:txBody>
      </p:sp>
      <p:cxnSp>
        <p:nvCxnSpPr>
          <p:cNvPr id="44050" name="AutoShape 26"/>
          <p:cNvCxnSpPr>
            <a:cxnSpLocks noChangeShapeType="1"/>
            <a:stCxn id="44047" idx="0"/>
          </p:cNvCxnSpPr>
          <p:nvPr/>
        </p:nvCxnSpPr>
        <p:spPr bwMode="auto">
          <a:xfrm rot="5400000" flipH="1" flipV="1">
            <a:off x="2669175" y="2795933"/>
            <a:ext cx="313701" cy="4328"/>
          </a:xfrm>
          <a:prstGeom prst="straightConnector1">
            <a:avLst/>
          </a:prstGeom>
          <a:noFill/>
          <a:ln w="9525">
            <a:solidFill>
              <a:srgbClr val="00A1DE"/>
            </a:solidFill>
            <a:miter lim="800000"/>
            <a:headEnd/>
            <a:tailEnd/>
          </a:ln>
        </p:spPr>
      </p:cxnSp>
      <p:sp>
        <p:nvSpPr>
          <p:cNvPr id="44051" name="Rectangle 83"/>
          <p:cNvSpPr>
            <a:spLocks noChangeArrowheads="1"/>
          </p:cNvSpPr>
          <p:nvPr/>
        </p:nvSpPr>
        <p:spPr bwMode="auto">
          <a:xfrm>
            <a:off x="6299937" y="4352596"/>
            <a:ext cx="1569934" cy="609196"/>
          </a:xfrm>
          <a:prstGeom prst="rect">
            <a:avLst/>
          </a:prstGeom>
          <a:solidFill>
            <a:srgbClr val="72C7E7"/>
          </a:solidFill>
          <a:ln w="19050" algn="ctr">
            <a:solidFill>
              <a:srgbClr val="00A1DE"/>
            </a:solidFill>
            <a:miter lim="800000"/>
            <a:headEnd type="none" w="sm" len="sm"/>
            <a:tailEnd type="none" w="sm" len="sm"/>
          </a:ln>
        </p:spPr>
        <p:txBody>
          <a:bodyPr wrap="none" lIns="16148" tIns="16148" rIns="16148" bIns="16148" anchor="ctr"/>
          <a:lstStyle/>
          <a:p>
            <a:pPr algn="ctr"/>
            <a:r>
              <a:rPr lang="es-MX" altLang="ja-JP" sz="1400" b="1" dirty="0">
                <a:solidFill>
                  <a:schemeClr val="bg1"/>
                </a:solidFill>
                <a:ea typeface="MS PGothic" pitchFamily="34" charset="-128"/>
              </a:rPr>
              <a:t>Valor Razonable</a:t>
            </a:r>
          </a:p>
          <a:p>
            <a:pPr algn="ctr"/>
            <a:r>
              <a:rPr lang="es-MX" altLang="ja-JP" sz="1300" b="1" dirty="0">
                <a:solidFill>
                  <a:schemeClr val="bg1"/>
                </a:solidFill>
                <a:ea typeface="MS PGothic" pitchFamily="34" charset="-128"/>
              </a:rPr>
              <a:t>(Resultados)</a:t>
            </a:r>
          </a:p>
        </p:txBody>
      </p:sp>
      <p:sp>
        <p:nvSpPr>
          <p:cNvPr id="44052" name="Rectangle 84"/>
          <p:cNvSpPr>
            <a:spLocks noChangeArrowheads="1"/>
          </p:cNvSpPr>
          <p:nvPr/>
        </p:nvSpPr>
        <p:spPr bwMode="auto">
          <a:xfrm>
            <a:off x="5665039" y="2954948"/>
            <a:ext cx="1151477" cy="697424"/>
          </a:xfrm>
          <a:prstGeom prst="rect">
            <a:avLst/>
          </a:prstGeom>
          <a:solidFill>
            <a:srgbClr val="00A1DE"/>
          </a:solidFill>
          <a:ln w="19050" algn="ctr">
            <a:solidFill>
              <a:srgbClr val="00A1DE"/>
            </a:solidFill>
            <a:miter lim="800000"/>
            <a:headEnd type="none" w="sm" len="sm"/>
            <a:tailEnd type="none" w="sm" len="sm"/>
          </a:ln>
        </p:spPr>
        <p:txBody>
          <a:bodyPr wrap="none" lIns="16148" tIns="16148" rIns="16148" bIns="16148" anchor="ctr"/>
          <a:lstStyle/>
          <a:p>
            <a:pPr algn="ctr"/>
            <a:r>
              <a:rPr lang="es-MX" altLang="ja-JP" sz="1300" b="1" dirty="0">
                <a:solidFill>
                  <a:schemeClr val="bg1"/>
                </a:solidFill>
                <a:ea typeface="MS PGothic" pitchFamily="34" charset="-128"/>
              </a:rPr>
              <a:t>Con fines </a:t>
            </a:r>
          </a:p>
          <a:p>
            <a:pPr algn="ctr"/>
            <a:r>
              <a:rPr lang="es-MX" altLang="ja-JP" sz="1300" b="1" dirty="0">
                <a:solidFill>
                  <a:schemeClr val="bg1"/>
                </a:solidFill>
                <a:ea typeface="MS PGothic" pitchFamily="34" charset="-128"/>
              </a:rPr>
              <a:t>de</a:t>
            </a:r>
          </a:p>
          <a:p>
            <a:pPr algn="ctr"/>
            <a:r>
              <a:rPr lang="es-MX" altLang="ja-JP" sz="1300" b="1" dirty="0">
                <a:solidFill>
                  <a:schemeClr val="bg1"/>
                </a:solidFill>
                <a:ea typeface="MS PGothic" pitchFamily="34" charset="-128"/>
              </a:rPr>
              <a:t>Negociación</a:t>
            </a:r>
          </a:p>
        </p:txBody>
      </p:sp>
      <p:cxnSp>
        <p:nvCxnSpPr>
          <p:cNvPr id="44053" name="AutoShape 19"/>
          <p:cNvCxnSpPr>
            <a:cxnSpLocks noChangeShapeType="1"/>
          </p:cNvCxnSpPr>
          <p:nvPr/>
        </p:nvCxnSpPr>
        <p:spPr bwMode="auto">
          <a:xfrm rot="16200000" flipH="1">
            <a:off x="6312728" y="3580421"/>
            <a:ext cx="700225" cy="844128"/>
          </a:xfrm>
          <a:prstGeom prst="bentConnector3">
            <a:avLst>
              <a:gd name="adj1" fmla="val 48171"/>
            </a:avLst>
          </a:prstGeom>
          <a:noFill/>
          <a:ln w="9525">
            <a:solidFill>
              <a:srgbClr val="00A1DE"/>
            </a:solidFill>
            <a:miter lim="800000"/>
            <a:headEnd/>
            <a:tailEnd/>
          </a:ln>
        </p:spPr>
      </p:cxnSp>
      <p:sp>
        <p:nvSpPr>
          <p:cNvPr id="44054" name="Rectangle 86"/>
          <p:cNvSpPr>
            <a:spLocks noChangeArrowheads="1"/>
          </p:cNvSpPr>
          <p:nvPr/>
        </p:nvSpPr>
        <p:spPr bwMode="auto">
          <a:xfrm>
            <a:off x="7426886" y="2949346"/>
            <a:ext cx="1151477" cy="697424"/>
          </a:xfrm>
          <a:prstGeom prst="rect">
            <a:avLst/>
          </a:prstGeom>
          <a:solidFill>
            <a:srgbClr val="00A1DE"/>
          </a:solidFill>
          <a:ln w="19050" algn="ctr">
            <a:solidFill>
              <a:srgbClr val="00A1DE"/>
            </a:solidFill>
            <a:miter lim="800000"/>
            <a:headEnd type="none" w="sm" len="sm"/>
            <a:tailEnd type="none" w="sm" len="sm"/>
          </a:ln>
        </p:spPr>
        <p:txBody>
          <a:bodyPr wrap="none" lIns="16148" tIns="16148" rIns="16148" bIns="16148" anchor="ctr"/>
          <a:lstStyle/>
          <a:p>
            <a:pPr algn="ctr"/>
            <a:r>
              <a:rPr lang="es-MX" altLang="ja-JP" sz="1300" b="1" dirty="0">
                <a:solidFill>
                  <a:schemeClr val="bg1"/>
                </a:solidFill>
                <a:ea typeface="MS PGothic" pitchFamily="34" charset="-128"/>
              </a:rPr>
              <a:t>Designados </a:t>
            </a:r>
          </a:p>
          <a:p>
            <a:pPr algn="ctr"/>
            <a:r>
              <a:rPr lang="es-MX" altLang="ja-JP" sz="1300" b="1" dirty="0">
                <a:solidFill>
                  <a:schemeClr val="bg1"/>
                </a:solidFill>
                <a:ea typeface="MS PGothic" pitchFamily="34" charset="-128"/>
              </a:rPr>
              <a:t>a  Valor </a:t>
            </a:r>
          </a:p>
          <a:p>
            <a:pPr algn="ctr"/>
            <a:r>
              <a:rPr lang="es-MX" altLang="ja-JP" sz="1300" b="1" dirty="0">
                <a:solidFill>
                  <a:schemeClr val="bg1"/>
                </a:solidFill>
                <a:ea typeface="MS PGothic" pitchFamily="34" charset="-128"/>
              </a:rPr>
              <a:t>Razonable</a:t>
            </a:r>
          </a:p>
        </p:txBody>
      </p:sp>
      <p:cxnSp>
        <p:nvCxnSpPr>
          <p:cNvPr id="44055" name="AutoShape 19"/>
          <p:cNvCxnSpPr>
            <a:cxnSpLocks noChangeShapeType="1"/>
            <a:stCxn id="44054" idx="2"/>
            <a:endCxn id="44051" idx="0"/>
          </p:cNvCxnSpPr>
          <p:nvPr/>
        </p:nvCxnSpPr>
        <p:spPr bwMode="auto">
          <a:xfrm rot="5400000">
            <a:off x="7190851" y="3540823"/>
            <a:ext cx="705826" cy="917719"/>
          </a:xfrm>
          <a:prstGeom prst="bentConnector3">
            <a:avLst>
              <a:gd name="adj1" fmla="val 50000"/>
            </a:avLst>
          </a:prstGeom>
          <a:noFill/>
          <a:ln w="9525">
            <a:solidFill>
              <a:srgbClr val="00A1DE"/>
            </a:solidFill>
            <a:miter lim="800000"/>
            <a:headEnd/>
            <a:tailEnd/>
          </a:ln>
        </p:spPr>
      </p:cxnSp>
      <p:cxnSp>
        <p:nvCxnSpPr>
          <p:cNvPr id="44056" name="AutoShape 26"/>
          <p:cNvCxnSpPr>
            <a:cxnSpLocks noChangeShapeType="1"/>
          </p:cNvCxnSpPr>
          <p:nvPr/>
        </p:nvCxnSpPr>
        <p:spPr bwMode="auto">
          <a:xfrm rot="5400000" flipH="1" flipV="1">
            <a:off x="6066633" y="2777028"/>
            <a:ext cx="315102" cy="4329"/>
          </a:xfrm>
          <a:prstGeom prst="straightConnector1">
            <a:avLst/>
          </a:prstGeom>
          <a:noFill/>
          <a:ln w="9525">
            <a:solidFill>
              <a:srgbClr val="00A1DE"/>
            </a:solidFill>
            <a:miter lim="800000"/>
            <a:headEnd/>
            <a:tailEnd/>
          </a:ln>
        </p:spPr>
      </p:cxnSp>
      <p:pic>
        <p:nvPicPr>
          <p:cNvPr id="24" name="Picture 7" descr="DEL_COL"/>
          <p:cNvPicPr>
            <a:picLocks noChangeAspect="1" noChangeArrowheads="1"/>
          </p:cNvPicPr>
          <p:nvPr/>
        </p:nvPicPr>
        <p:blipFill>
          <a:blip r:embed="rId3" cstate="print"/>
          <a:srcRect/>
          <a:stretch>
            <a:fillRect/>
          </a:stretch>
        </p:blipFill>
        <p:spPr bwMode="auto">
          <a:xfrm>
            <a:off x="360364" y="374650"/>
            <a:ext cx="1800225" cy="363538"/>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82106" y="920212"/>
            <a:ext cx="8229600" cy="707870"/>
          </a:xfrm>
          <a:noFill/>
          <a:ln w="9525">
            <a:noFill/>
            <a:miter lim="800000"/>
            <a:headEnd/>
            <a:tailEnd/>
          </a:ln>
        </p:spPr>
        <p:txBody>
          <a:bodyPr>
            <a:spAutoFit/>
          </a:bodyPr>
          <a:lstStyle/>
          <a:p>
            <a:pPr algn="l"/>
            <a:r>
              <a:rPr lang="es-MX" sz="2000" b="1" dirty="0" smtClean="0">
                <a:solidFill>
                  <a:schemeClr val="tx2"/>
                </a:solidFill>
                <a:latin typeface="Arial" pitchFamily="34" charset="0"/>
                <a:ea typeface="+mn-ea"/>
                <a:cs typeface="Arial" pitchFamily="34" charset="0"/>
              </a:rPr>
              <a:t>Pasivos financieros</a:t>
            </a:r>
            <a:r>
              <a:rPr lang="es-MX" sz="2000" dirty="0" smtClean="0">
                <a:solidFill>
                  <a:schemeClr val="tx2"/>
                </a:solidFill>
                <a:latin typeface="Arial" pitchFamily="34" charset="0"/>
                <a:ea typeface="+mn-ea"/>
                <a:cs typeface="Arial" pitchFamily="34" charset="0"/>
              </a:rPr>
              <a:t/>
            </a:r>
            <a:br>
              <a:rPr lang="es-MX" sz="2000" dirty="0" smtClean="0">
                <a:solidFill>
                  <a:schemeClr val="tx2"/>
                </a:solidFill>
                <a:latin typeface="Arial" pitchFamily="34" charset="0"/>
                <a:ea typeface="+mn-ea"/>
                <a:cs typeface="Arial" pitchFamily="34" charset="0"/>
              </a:rPr>
            </a:br>
            <a:r>
              <a:rPr lang="es-MX" sz="2000" dirty="0" smtClean="0">
                <a:solidFill>
                  <a:schemeClr val="tx2"/>
                </a:solidFill>
                <a:latin typeface="Arial" pitchFamily="34" charset="0"/>
                <a:ea typeface="+mn-ea"/>
                <a:cs typeface="Arial" pitchFamily="34" charset="0"/>
              </a:rPr>
              <a:t>Clasificación</a:t>
            </a:r>
          </a:p>
        </p:txBody>
      </p:sp>
      <p:sp>
        <p:nvSpPr>
          <p:cNvPr id="51204" name="Slide Number Placeholder 5"/>
          <p:cNvSpPr>
            <a:spLocks noGrp="1"/>
          </p:cNvSpPr>
          <p:nvPr>
            <p:ph type="sldNum" sz="quarter" idx="11"/>
          </p:nvPr>
        </p:nvSpPr>
        <p:spPr bwMode="auto">
          <a:noFill/>
          <a:ln>
            <a:miter lim="800000"/>
            <a:headEnd/>
            <a:tailEnd/>
          </a:ln>
        </p:spPr>
        <p:txBody>
          <a:bodyPr/>
          <a:lstStyle/>
          <a:p>
            <a:fld id="{E897B2C5-25C6-4DED-99BD-C723FE6981E5}" type="slidenum">
              <a:rPr lang="es-ES_tradnl" altLang="en-GB" smtClean="0"/>
              <a:pPr/>
              <a:t>12</a:t>
            </a:fld>
            <a:endParaRPr lang="es-ES_tradnl" altLang="en-GB" smtClean="0"/>
          </a:p>
        </p:txBody>
      </p:sp>
      <p:sp>
        <p:nvSpPr>
          <p:cNvPr id="51206" name="Rectangle 5"/>
          <p:cNvSpPr>
            <a:spLocks noChangeArrowheads="1"/>
          </p:cNvSpPr>
          <p:nvPr/>
        </p:nvSpPr>
        <p:spPr bwMode="auto">
          <a:xfrm>
            <a:off x="3455877" y="1869600"/>
            <a:ext cx="2190404" cy="393526"/>
          </a:xfrm>
          <a:prstGeom prst="rect">
            <a:avLst/>
          </a:prstGeom>
          <a:solidFill>
            <a:srgbClr val="A4D400"/>
          </a:solidFill>
          <a:ln w="19050" algn="ctr">
            <a:solidFill>
              <a:srgbClr val="A4D400"/>
            </a:solidFill>
            <a:miter lim="800000"/>
            <a:headEnd type="none" w="sm" len="sm"/>
            <a:tailEnd type="none" w="sm" len="sm"/>
          </a:ln>
        </p:spPr>
        <p:txBody>
          <a:bodyPr wrap="none" lIns="16148" tIns="16148" rIns="16148" bIns="16148" anchor="ctr"/>
          <a:lstStyle/>
          <a:p>
            <a:pPr algn="ctr"/>
            <a:r>
              <a:rPr lang="es-MX" altLang="ja-JP" b="1" dirty="0">
                <a:solidFill>
                  <a:schemeClr val="bg1"/>
                </a:solidFill>
                <a:ea typeface="MS PGothic" pitchFamily="34" charset="-128"/>
              </a:rPr>
              <a:t>Pasivos Financieros</a:t>
            </a:r>
          </a:p>
        </p:txBody>
      </p:sp>
      <p:sp>
        <p:nvSpPr>
          <p:cNvPr id="51207" name="Rectangle 14"/>
          <p:cNvSpPr>
            <a:spLocks noChangeArrowheads="1"/>
          </p:cNvSpPr>
          <p:nvPr/>
        </p:nvSpPr>
        <p:spPr bwMode="auto">
          <a:xfrm>
            <a:off x="1688258" y="2949346"/>
            <a:ext cx="1151477" cy="697424"/>
          </a:xfrm>
          <a:prstGeom prst="rect">
            <a:avLst/>
          </a:prstGeom>
          <a:solidFill>
            <a:srgbClr val="A4D400"/>
          </a:solidFill>
          <a:ln w="19050" algn="ctr">
            <a:solidFill>
              <a:srgbClr val="A4D400"/>
            </a:solidFill>
            <a:miter lim="800000"/>
            <a:headEnd type="none" w="sm" len="sm"/>
            <a:tailEnd type="none" w="sm" len="sm"/>
          </a:ln>
        </p:spPr>
        <p:txBody>
          <a:bodyPr wrap="none" lIns="16148" tIns="16148" rIns="16148" bIns="16148" anchor="ctr"/>
          <a:lstStyle/>
          <a:p>
            <a:pPr algn="ctr"/>
            <a:r>
              <a:rPr lang="es-MX" altLang="ja-JP" sz="1300" b="1" dirty="0">
                <a:solidFill>
                  <a:schemeClr val="bg1"/>
                </a:solidFill>
                <a:ea typeface="MS PGothic" pitchFamily="34" charset="-128"/>
              </a:rPr>
              <a:t>Otros</a:t>
            </a:r>
          </a:p>
        </p:txBody>
      </p:sp>
      <p:cxnSp>
        <p:nvCxnSpPr>
          <p:cNvPr id="51208" name="AutoShape 15"/>
          <p:cNvCxnSpPr>
            <a:cxnSpLocks noChangeShapeType="1"/>
            <a:stCxn id="51206" idx="2"/>
            <a:endCxn id="51207" idx="0"/>
          </p:cNvCxnSpPr>
          <p:nvPr/>
        </p:nvCxnSpPr>
        <p:spPr bwMode="auto">
          <a:xfrm rot="5400000">
            <a:off x="3064427" y="1462695"/>
            <a:ext cx="686220" cy="2287082"/>
          </a:xfrm>
          <a:prstGeom prst="bentConnector3">
            <a:avLst>
              <a:gd name="adj1" fmla="val 50000"/>
            </a:avLst>
          </a:prstGeom>
          <a:noFill/>
          <a:ln w="9525">
            <a:solidFill>
              <a:srgbClr val="A4D400"/>
            </a:solidFill>
            <a:miter lim="800000"/>
            <a:headEnd/>
            <a:tailEnd/>
          </a:ln>
        </p:spPr>
      </p:cxnSp>
      <p:cxnSp>
        <p:nvCxnSpPr>
          <p:cNvPr id="51209" name="AutoShape 16"/>
          <p:cNvCxnSpPr>
            <a:cxnSpLocks noChangeShapeType="1"/>
            <a:stCxn id="51206" idx="2"/>
            <a:endCxn id="51213" idx="0"/>
          </p:cNvCxnSpPr>
          <p:nvPr/>
        </p:nvCxnSpPr>
        <p:spPr bwMode="auto">
          <a:xfrm rot="16200000" flipH="1">
            <a:off x="5933741" y="880463"/>
            <a:ext cx="686220" cy="3451546"/>
          </a:xfrm>
          <a:prstGeom prst="bentConnector3">
            <a:avLst>
              <a:gd name="adj1" fmla="val 50000"/>
            </a:avLst>
          </a:prstGeom>
          <a:noFill/>
          <a:ln w="9525">
            <a:solidFill>
              <a:srgbClr val="A4D400"/>
            </a:solidFill>
            <a:miter lim="800000"/>
            <a:headEnd/>
            <a:tailEnd/>
          </a:ln>
        </p:spPr>
      </p:cxnSp>
      <p:sp>
        <p:nvSpPr>
          <p:cNvPr id="51210" name="Rectangle 83"/>
          <p:cNvSpPr>
            <a:spLocks noChangeArrowheads="1"/>
          </p:cNvSpPr>
          <p:nvPr/>
        </p:nvSpPr>
        <p:spPr bwMode="auto">
          <a:xfrm>
            <a:off x="6299937" y="4352596"/>
            <a:ext cx="1569934" cy="609196"/>
          </a:xfrm>
          <a:prstGeom prst="rect">
            <a:avLst/>
          </a:prstGeom>
          <a:solidFill>
            <a:srgbClr val="C9DD03"/>
          </a:solidFill>
          <a:ln w="19050" algn="ctr">
            <a:solidFill>
              <a:srgbClr val="A4D400"/>
            </a:solidFill>
            <a:miter lim="800000"/>
            <a:headEnd type="none" w="sm" len="sm"/>
            <a:tailEnd type="none" w="sm" len="sm"/>
          </a:ln>
        </p:spPr>
        <p:txBody>
          <a:bodyPr wrap="none" lIns="16148" tIns="16148" rIns="16148" bIns="16148" anchor="ctr"/>
          <a:lstStyle/>
          <a:p>
            <a:pPr algn="ctr"/>
            <a:r>
              <a:rPr lang="es-MX" altLang="ja-JP" sz="1400" b="1" dirty="0">
                <a:solidFill>
                  <a:schemeClr val="bg1"/>
                </a:solidFill>
                <a:ea typeface="MS PGothic" pitchFamily="34" charset="-128"/>
              </a:rPr>
              <a:t>Valor Razonable</a:t>
            </a:r>
          </a:p>
          <a:p>
            <a:pPr algn="ctr"/>
            <a:r>
              <a:rPr lang="es-MX" altLang="ja-JP" sz="1300" b="1" dirty="0">
                <a:solidFill>
                  <a:schemeClr val="bg1"/>
                </a:solidFill>
                <a:ea typeface="MS PGothic" pitchFamily="34" charset="-128"/>
              </a:rPr>
              <a:t>(Resultados)</a:t>
            </a:r>
          </a:p>
        </p:txBody>
      </p:sp>
      <p:sp>
        <p:nvSpPr>
          <p:cNvPr id="51211" name="Rectangle 84"/>
          <p:cNvSpPr>
            <a:spLocks noChangeArrowheads="1"/>
          </p:cNvSpPr>
          <p:nvPr/>
        </p:nvSpPr>
        <p:spPr bwMode="auto">
          <a:xfrm>
            <a:off x="5665039" y="2954948"/>
            <a:ext cx="1151477" cy="697424"/>
          </a:xfrm>
          <a:prstGeom prst="rect">
            <a:avLst/>
          </a:prstGeom>
          <a:solidFill>
            <a:srgbClr val="A4D400"/>
          </a:solidFill>
          <a:ln w="19050" algn="ctr">
            <a:solidFill>
              <a:srgbClr val="A4D400"/>
            </a:solidFill>
            <a:miter lim="800000"/>
            <a:headEnd type="none" w="sm" len="sm"/>
            <a:tailEnd type="none" w="sm" len="sm"/>
          </a:ln>
        </p:spPr>
        <p:txBody>
          <a:bodyPr wrap="none" lIns="16148" tIns="16148" rIns="16148" bIns="16148" anchor="ctr"/>
          <a:lstStyle/>
          <a:p>
            <a:pPr algn="ctr"/>
            <a:r>
              <a:rPr lang="es-MX" altLang="ja-JP" sz="1300" b="1" dirty="0">
                <a:solidFill>
                  <a:schemeClr val="bg1"/>
                </a:solidFill>
                <a:ea typeface="MS PGothic" pitchFamily="34" charset="-128"/>
              </a:rPr>
              <a:t>Con fines </a:t>
            </a:r>
          </a:p>
          <a:p>
            <a:pPr algn="ctr"/>
            <a:r>
              <a:rPr lang="es-MX" altLang="ja-JP" sz="1300" b="1" dirty="0">
                <a:solidFill>
                  <a:schemeClr val="bg1"/>
                </a:solidFill>
                <a:ea typeface="MS PGothic" pitchFamily="34" charset="-128"/>
              </a:rPr>
              <a:t>de</a:t>
            </a:r>
          </a:p>
          <a:p>
            <a:pPr algn="ctr"/>
            <a:r>
              <a:rPr lang="es-MX" altLang="ja-JP" sz="1300" b="1" dirty="0">
                <a:solidFill>
                  <a:schemeClr val="bg1"/>
                </a:solidFill>
                <a:ea typeface="MS PGothic" pitchFamily="34" charset="-128"/>
              </a:rPr>
              <a:t>Negociación</a:t>
            </a:r>
          </a:p>
        </p:txBody>
      </p:sp>
      <p:cxnSp>
        <p:nvCxnSpPr>
          <p:cNvPr id="51212" name="AutoShape 19"/>
          <p:cNvCxnSpPr>
            <a:cxnSpLocks noChangeShapeType="1"/>
          </p:cNvCxnSpPr>
          <p:nvPr/>
        </p:nvCxnSpPr>
        <p:spPr bwMode="auto">
          <a:xfrm rot="16200000" flipH="1">
            <a:off x="6312728" y="3580421"/>
            <a:ext cx="700225" cy="844128"/>
          </a:xfrm>
          <a:prstGeom prst="bentConnector3">
            <a:avLst>
              <a:gd name="adj1" fmla="val 48171"/>
            </a:avLst>
          </a:prstGeom>
          <a:noFill/>
          <a:ln w="9525">
            <a:solidFill>
              <a:srgbClr val="A4D400"/>
            </a:solidFill>
            <a:miter lim="800000"/>
            <a:headEnd/>
            <a:tailEnd/>
          </a:ln>
        </p:spPr>
      </p:cxnSp>
      <p:sp>
        <p:nvSpPr>
          <p:cNvPr id="51213" name="Rectangle 86"/>
          <p:cNvSpPr>
            <a:spLocks noChangeArrowheads="1"/>
          </p:cNvSpPr>
          <p:nvPr/>
        </p:nvSpPr>
        <p:spPr bwMode="auto">
          <a:xfrm>
            <a:off x="7426886" y="2949346"/>
            <a:ext cx="1151477" cy="697424"/>
          </a:xfrm>
          <a:prstGeom prst="rect">
            <a:avLst/>
          </a:prstGeom>
          <a:solidFill>
            <a:srgbClr val="A4D400"/>
          </a:solidFill>
          <a:ln w="19050" algn="ctr">
            <a:solidFill>
              <a:srgbClr val="A4D400"/>
            </a:solidFill>
            <a:miter lim="800000"/>
            <a:headEnd type="none" w="sm" len="sm"/>
            <a:tailEnd type="none" w="sm" len="sm"/>
          </a:ln>
        </p:spPr>
        <p:txBody>
          <a:bodyPr wrap="none" lIns="16148" tIns="16148" rIns="16148" bIns="16148" anchor="ctr"/>
          <a:lstStyle/>
          <a:p>
            <a:pPr algn="ctr"/>
            <a:r>
              <a:rPr lang="es-MX" altLang="ja-JP" sz="1300" b="1" dirty="0">
                <a:solidFill>
                  <a:schemeClr val="bg1"/>
                </a:solidFill>
                <a:ea typeface="MS PGothic" pitchFamily="34" charset="-128"/>
              </a:rPr>
              <a:t>Designados </a:t>
            </a:r>
          </a:p>
          <a:p>
            <a:pPr algn="ctr"/>
            <a:r>
              <a:rPr lang="es-MX" altLang="ja-JP" sz="1300" b="1" dirty="0">
                <a:solidFill>
                  <a:schemeClr val="bg1"/>
                </a:solidFill>
                <a:ea typeface="MS PGothic" pitchFamily="34" charset="-128"/>
              </a:rPr>
              <a:t>a  Valor </a:t>
            </a:r>
          </a:p>
          <a:p>
            <a:pPr algn="ctr"/>
            <a:r>
              <a:rPr lang="es-MX" altLang="ja-JP" sz="1300" b="1" dirty="0">
                <a:solidFill>
                  <a:schemeClr val="bg1"/>
                </a:solidFill>
                <a:ea typeface="MS PGothic" pitchFamily="34" charset="-128"/>
              </a:rPr>
              <a:t>Razonable</a:t>
            </a:r>
          </a:p>
        </p:txBody>
      </p:sp>
      <p:cxnSp>
        <p:nvCxnSpPr>
          <p:cNvPr id="51214" name="AutoShape 19"/>
          <p:cNvCxnSpPr>
            <a:cxnSpLocks noChangeShapeType="1"/>
            <a:stCxn id="51213" idx="2"/>
            <a:endCxn id="51210" idx="0"/>
          </p:cNvCxnSpPr>
          <p:nvPr/>
        </p:nvCxnSpPr>
        <p:spPr bwMode="auto">
          <a:xfrm rot="5400000">
            <a:off x="7190851" y="3540823"/>
            <a:ext cx="705826" cy="917719"/>
          </a:xfrm>
          <a:prstGeom prst="bentConnector3">
            <a:avLst>
              <a:gd name="adj1" fmla="val 50000"/>
            </a:avLst>
          </a:prstGeom>
          <a:noFill/>
          <a:ln w="9525">
            <a:solidFill>
              <a:srgbClr val="A4D400"/>
            </a:solidFill>
            <a:miter lim="800000"/>
            <a:headEnd/>
            <a:tailEnd/>
          </a:ln>
        </p:spPr>
      </p:cxnSp>
      <p:cxnSp>
        <p:nvCxnSpPr>
          <p:cNvPr id="51215" name="AutoShape 26"/>
          <p:cNvCxnSpPr>
            <a:cxnSpLocks noChangeShapeType="1"/>
          </p:cNvCxnSpPr>
          <p:nvPr/>
        </p:nvCxnSpPr>
        <p:spPr bwMode="auto">
          <a:xfrm rot="5400000" flipH="1" flipV="1">
            <a:off x="6066633" y="2777028"/>
            <a:ext cx="315102" cy="4329"/>
          </a:xfrm>
          <a:prstGeom prst="straightConnector1">
            <a:avLst/>
          </a:prstGeom>
          <a:noFill/>
          <a:ln w="9525">
            <a:solidFill>
              <a:srgbClr val="A4D400"/>
            </a:solidFill>
            <a:miter lim="800000"/>
            <a:headEnd/>
            <a:tailEnd/>
          </a:ln>
        </p:spPr>
      </p:cxnSp>
      <p:sp>
        <p:nvSpPr>
          <p:cNvPr id="15" name="45 CuadroTexto"/>
          <p:cNvSpPr txBox="1">
            <a:spLocks noChangeArrowheads="1"/>
          </p:cNvSpPr>
          <p:nvPr/>
        </p:nvSpPr>
        <p:spPr bwMode="auto">
          <a:xfrm>
            <a:off x="1691681" y="3647044"/>
            <a:ext cx="2500313" cy="477038"/>
          </a:xfrm>
          <a:prstGeom prst="rect">
            <a:avLst/>
          </a:prstGeom>
          <a:noFill/>
          <a:ln w="9525">
            <a:noFill/>
            <a:miter lim="800000"/>
            <a:headEnd/>
            <a:tailEnd/>
          </a:ln>
        </p:spPr>
        <p:txBody>
          <a:bodyPr lIns="91426" tIns="45712" rIns="91426" bIns="45712">
            <a:spAutoFit/>
          </a:bodyPr>
          <a:lstStyle/>
          <a:p>
            <a:r>
              <a:rPr lang="es-CO" sz="1200" dirty="0"/>
              <a:t>(*) por ejemplo ,un préstamo con</a:t>
            </a:r>
          </a:p>
          <a:p>
            <a:r>
              <a:rPr lang="es-CO" sz="1200" dirty="0"/>
              <a:t>una entidad financiera.</a:t>
            </a:r>
          </a:p>
        </p:txBody>
      </p:sp>
      <p:pic>
        <p:nvPicPr>
          <p:cNvPr id="16" name="Picture 7" descr="DEL_COL"/>
          <p:cNvPicPr>
            <a:picLocks noChangeAspect="1" noChangeArrowheads="1"/>
          </p:cNvPicPr>
          <p:nvPr/>
        </p:nvPicPr>
        <p:blipFill>
          <a:blip r:embed="rId3" cstate="print"/>
          <a:srcRect/>
          <a:stretch>
            <a:fillRect/>
          </a:stretch>
        </p:blipFill>
        <p:spPr bwMode="auto">
          <a:xfrm>
            <a:off x="360364" y="374650"/>
            <a:ext cx="1800225" cy="363538"/>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44035"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44036" name="TextBox 6"/>
          <p:cNvSpPr txBox="1">
            <a:spLocks noChangeArrowheads="1"/>
          </p:cNvSpPr>
          <p:nvPr/>
        </p:nvSpPr>
        <p:spPr bwMode="auto">
          <a:xfrm>
            <a:off x="428625" y="857251"/>
            <a:ext cx="8001000" cy="461963"/>
          </a:xfrm>
          <a:prstGeom prst="rect">
            <a:avLst/>
          </a:prstGeom>
          <a:noFill/>
          <a:ln w="9525">
            <a:noFill/>
            <a:miter lim="800000"/>
            <a:headEnd/>
            <a:tailEnd/>
          </a:ln>
        </p:spPr>
        <p:txBody>
          <a:bodyPr lIns="91426" tIns="45712" rIns="91426" bIns="45712">
            <a:spAutoFit/>
          </a:bodyPr>
          <a:lstStyle/>
          <a:p>
            <a:r>
              <a:rPr lang="es-CO" sz="2400" dirty="0">
                <a:solidFill>
                  <a:schemeClr val="tx2"/>
                </a:solidFill>
                <a:latin typeface="Calibri" pitchFamily="34" charset="0"/>
              </a:rPr>
              <a:t>Deuda Convertible</a:t>
            </a:r>
          </a:p>
        </p:txBody>
      </p:sp>
      <p:grpSp>
        <p:nvGrpSpPr>
          <p:cNvPr id="44037" name="Group 7"/>
          <p:cNvGrpSpPr>
            <a:grpSpLocks/>
          </p:cNvGrpSpPr>
          <p:nvPr/>
        </p:nvGrpSpPr>
        <p:grpSpPr bwMode="auto">
          <a:xfrm>
            <a:off x="684213" y="333376"/>
            <a:ext cx="8135937" cy="5903913"/>
            <a:chOff x="720" y="720"/>
            <a:chExt cx="14400" cy="10800"/>
          </a:xfrm>
        </p:grpSpPr>
        <p:sp>
          <p:nvSpPr>
            <p:cNvPr id="44041" name="Rectangle 8"/>
            <p:cNvSpPr>
              <a:spLocks noChangeArrowheads="1"/>
            </p:cNvSpPr>
            <p:nvPr/>
          </p:nvSpPr>
          <p:spPr bwMode="auto">
            <a:xfrm>
              <a:off x="720" y="720"/>
              <a:ext cx="14400" cy="10800"/>
            </a:xfrm>
            <a:prstGeom prst="rect">
              <a:avLst/>
            </a:prstGeom>
            <a:noFill/>
            <a:ln w="9525">
              <a:noFill/>
              <a:miter lim="800000"/>
              <a:headEnd/>
              <a:tailEnd/>
            </a:ln>
          </p:spPr>
          <p:txBody>
            <a:bodyPr lIns="0" tIns="0" rIns="0" bIns="0"/>
            <a:lstStyle/>
            <a:p>
              <a:pPr>
                <a:defRPr/>
              </a:pPr>
              <a:endParaRPr lang="es-CO" sz="1600" dirty="0">
                <a:latin typeface="+mj-lt"/>
              </a:endParaRPr>
            </a:p>
            <a:p>
              <a:pPr>
                <a:defRPr/>
              </a:pPr>
              <a:endParaRPr lang="es-CO" sz="1600" dirty="0">
                <a:latin typeface="+mj-lt"/>
              </a:endParaRPr>
            </a:p>
          </p:txBody>
        </p:sp>
        <p:sp>
          <p:nvSpPr>
            <p:cNvPr id="44042" name="Rectangle 9"/>
            <p:cNvSpPr>
              <a:spLocks noChangeArrowheads="1"/>
            </p:cNvSpPr>
            <p:nvPr/>
          </p:nvSpPr>
          <p:spPr bwMode="auto">
            <a:xfrm>
              <a:off x="1324" y="1707"/>
              <a:ext cx="2860" cy="639"/>
            </a:xfrm>
            <a:prstGeom prst="rect">
              <a:avLst/>
            </a:prstGeom>
            <a:noFill/>
            <a:ln w="9525">
              <a:noFill/>
              <a:miter lim="800000"/>
              <a:headEnd/>
              <a:tailEnd/>
            </a:ln>
          </p:spPr>
          <p:txBody>
            <a:bodyPr lIns="0" tIns="0" rIns="0" bIns="0"/>
            <a:lstStyle/>
            <a:p>
              <a:pPr>
                <a:defRPr/>
              </a:pPr>
              <a:endParaRPr lang="es-CO" sz="1600" dirty="0">
                <a:latin typeface="+mj-lt"/>
              </a:endParaRPr>
            </a:p>
            <a:p>
              <a:pPr>
                <a:defRPr/>
              </a:pPr>
              <a:endParaRPr lang="es-CO" sz="1600" dirty="0">
                <a:latin typeface="+mj-lt"/>
              </a:endParaRPr>
            </a:p>
          </p:txBody>
        </p:sp>
        <p:sp>
          <p:nvSpPr>
            <p:cNvPr id="44043" name="Rectangle 10"/>
            <p:cNvSpPr>
              <a:spLocks noChangeArrowheads="1"/>
            </p:cNvSpPr>
            <p:nvPr/>
          </p:nvSpPr>
          <p:spPr bwMode="auto">
            <a:xfrm>
              <a:off x="12116" y="10477"/>
              <a:ext cx="2518" cy="741"/>
            </a:xfrm>
            <a:prstGeom prst="rect">
              <a:avLst/>
            </a:prstGeom>
            <a:noFill/>
            <a:ln w="9525">
              <a:noFill/>
              <a:miter lim="800000"/>
              <a:headEnd/>
              <a:tailEnd/>
            </a:ln>
          </p:spPr>
          <p:txBody>
            <a:bodyPr lIns="0" tIns="0" rIns="0" bIns="0"/>
            <a:lstStyle/>
            <a:p>
              <a:pPr>
                <a:defRPr/>
              </a:pPr>
              <a:endParaRPr lang="es-CO" sz="1600" dirty="0">
                <a:latin typeface="+mj-lt"/>
              </a:endParaRPr>
            </a:p>
            <a:p>
              <a:pPr>
                <a:defRPr/>
              </a:pPr>
              <a:endParaRPr lang="es-CO" sz="1600" dirty="0">
                <a:latin typeface="+mj-lt"/>
              </a:endParaRPr>
            </a:p>
          </p:txBody>
        </p:sp>
        <p:sp>
          <p:nvSpPr>
            <p:cNvPr id="44044" name="Freeform 11"/>
            <p:cNvSpPr>
              <a:spLocks/>
            </p:cNvSpPr>
            <p:nvPr/>
          </p:nvSpPr>
          <p:spPr bwMode="auto">
            <a:xfrm>
              <a:off x="10622" y="6351"/>
              <a:ext cx="3" cy="450"/>
            </a:xfrm>
            <a:custGeom>
              <a:avLst/>
              <a:gdLst>
                <a:gd name="T0" fmla="*/ 0 w 2"/>
                <a:gd name="T1" fmla="*/ 448 h 449"/>
                <a:gd name="T2" fmla="*/ 0 w 2"/>
                <a:gd name="T3" fmla="*/ 268 h 449"/>
                <a:gd name="T4" fmla="*/ 2 w 2"/>
                <a:gd name="T5" fmla="*/ 268 h 449"/>
                <a:gd name="T6" fmla="*/ 2 w 2"/>
                <a:gd name="T7" fmla="*/ 0 h 449"/>
                <a:gd name="T8" fmla="*/ 0 60000 65536"/>
                <a:gd name="T9" fmla="*/ 0 60000 65536"/>
                <a:gd name="T10" fmla="*/ 0 60000 65536"/>
                <a:gd name="T11" fmla="*/ 0 60000 65536"/>
                <a:gd name="T12" fmla="*/ 0 w 2"/>
                <a:gd name="T13" fmla="*/ 0 h 449"/>
                <a:gd name="T14" fmla="*/ 2 w 2"/>
                <a:gd name="T15" fmla="*/ 449 h 449"/>
              </a:gdLst>
              <a:ahLst/>
              <a:cxnLst>
                <a:cxn ang="T8">
                  <a:pos x="T0" y="T1"/>
                </a:cxn>
                <a:cxn ang="T9">
                  <a:pos x="T2" y="T3"/>
                </a:cxn>
                <a:cxn ang="T10">
                  <a:pos x="T4" y="T5"/>
                </a:cxn>
                <a:cxn ang="T11">
                  <a:pos x="T6" y="T7"/>
                </a:cxn>
              </a:cxnLst>
              <a:rect l="T12" t="T13" r="T14" b="T15"/>
              <a:pathLst>
                <a:path w="2" h="449">
                  <a:moveTo>
                    <a:pt x="0" y="448"/>
                  </a:moveTo>
                  <a:lnTo>
                    <a:pt x="0" y="268"/>
                  </a:lnTo>
                  <a:lnTo>
                    <a:pt x="2" y="268"/>
                  </a:lnTo>
                  <a:lnTo>
                    <a:pt x="2" y="0"/>
                  </a:lnTo>
                </a:path>
              </a:pathLst>
            </a:custGeom>
            <a:noFill/>
            <a:ln w="38100">
              <a:solidFill>
                <a:srgbClr val="000000"/>
              </a:solidFill>
              <a:round/>
              <a:headEnd/>
              <a:tailEnd/>
            </a:ln>
          </p:spPr>
          <p:txBody>
            <a:bodyPr/>
            <a:lstStyle/>
            <a:p>
              <a:pPr>
                <a:defRPr/>
              </a:pPr>
              <a:endParaRPr lang="en-US" sz="1600" dirty="0">
                <a:latin typeface="+mj-lt"/>
              </a:endParaRPr>
            </a:p>
          </p:txBody>
        </p:sp>
        <p:sp>
          <p:nvSpPr>
            <p:cNvPr id="44045" name="Freeform 12"/>
            <p:cNvSpPr>
              <a:spLocks/>
            </p:cNvSpPr>
            <p:nvPr/>
          </p:nvSpPr>
          <p:spPr bwMode="auto">
            <a:xfrm>
              <a:off x="6727" y="4341"/>
              <a:ext cx="3897" cy="671"/>
            </a:xfrm>
            <a:custGeom>
              <a:avLst/>
              <a:gdLst>
                <a:gd name="T0" fmla="*/ 3897 w 3897"/>
                <a:gd name="T1" fmla="*/ 672 h 672"/>
                <a:gd name="T2" fmla="*/ 3897 w 3897"/>
                <a:gd name="T3" fmla="*/ 328 h 672"/>
                <a:gd name="T4" fmla="*/ 0 w 3897"/>
                <a:gd name="T5" fmla="*/ 328 h 672"/>
                <a:gd name="T6" fmla="*/ 0 w 3897"/>
                <a:gd name="T7" fmla="*/ 0 h 672"/>
                <a:gd name="T8" fmla="*/ 0 60000 65536"/>
                <a:gd name="T9" fmla="*/ 0 60000 65536"/>
                <a:gd name="T10" fmla="*/ 0 60000 65536"/>
                <a:gd name="T11" fmla="*/ 0 60000 65536"/>
                <a:gd name="T12" fmla="*/ 0 w 3897"/>
                <a:gd name="T13" fmla="*/ 0 h 672"/>
                <a:gd name="T14" fmla="*/ 3897 w 3897"/>
                <a:gd name="T15" fmla="*/ 672 h 672"/>
              </a:gdLst>
              <a:ahLst/>
              <a:cxnLst>
                <a:cxn ang="T8">
                  <a:pos x="T0" y="T1"/>
                </a:cxn>
                <a:cxn ang="T9">
                  <a:pos x="T2" y="T3"/>
                </a:cxn>
                <a:cxn ang="T10">
                  <a:pos x="T4" y="T5"/>
                </a:cxn>
                <a:cxn ang="T11">
                  <a:pos x="T6" y="T7"/>
                </a:cxn>
              </a:cxnLst>
              <a:rect l="T12" t="T13" r="T14" b="T15"/>
              <a:pathLst>
                <a:path w="3897" h="672">
                  <a:moveTo>
                    <a:pt x="3897" y="672"/>
                  </a:moveTo>
                  <a:lnTo>
                    <a:pt x="3897" y="328"/>
                  </a:lnTo>
                  <a:lnTo>
                    <a:pt x="0" y="328"/>
                  </a:lnTo>
                  <a:lnTo>
                    <a:pt x="0" y="0"/>
                  </a:lnTo>
                </a:path>
              </a:pathLst>
            </a:custGeom>
            <a:noFill/>
            <a:ln w="38100">
              <a:solidFill>
                <a:srgbClr val="000000"/>
              </a:solidFill>
              <a:round/>
              <a:headEnd/>
              <a:tailEnd/>
            </a:ln>
          </p:spPr>
          <p:txBody>
            <a:bodyPr/>
            <a:lstStyle/>
            <a:p>
              <a:pPr>
                <a:defRPr/>
              </a:pPr>
              <a:endParaRPr lang="en-US" sz="1600" dirty="0">
                <a:latin typeface="+mj-lt"/>
              </a:endParaRPr>
            </a:p>
          </p:txBody>
        </p:sp>
        <p:sp>
          <p:nvSpPr>
            <p:cNvPr id="44046" name="Freeform 14"/>
            <p:cNvSpPr>
              <a:spLocks/>
            </p:cNvSpPr>
            <p:nvPr/>
          </p:nvSpPr>
          <p:spPr bwMode="auto">
            <a:xfrm>
              <a:off x="2827" y="4341"/>
              <a:ext cx="3900" cy="671"/>
            </a:xfrm>
            <a:custGeom>
              <a:avLst/>
              <a:gdLst>
                <a:gd name="T0" fmla="*/ 0 w 3900"/>
                <a:gd name="T1" fmla="*/ 672 h 672"/>
                <a:gd name="T2" fmla="*/ 0 w 3900"/>
                <a:gd name="T3" fmla="*/ 331 h 672"/>
                <a:gd name="T4" fmla="*/ 3900 w 3900"/>
                <a:gd name="T5" fmla="*/ 331 h 672"/>
                <a:gd name="T6" fmla="*/ 3900 w 3900"/>
                <a:gd name="T7" fmla="*/ 0 h 672"/>
                <a:gd name="T8" fmla="*/ 0 60000 65536"/>
                <a:gd name="T9" fmla="*/ 0 60000 65536"/>
                <a:gd name="T10" fmla="*/ 0 60000 65536"/>
                <a:gd name="T11" fmla="*/ 0 60000 65536"/>
                <a:gd name="T12" fmla="*/ 0 w 3900"/>
                <a:gd name="T13" fmla="*/ 0 h 672"/>
                <a:gd name="T14" fmla="*/ 3900 w 3900"/>
                <a:gd name="T15" fmla="*/ 672 h 672"/>
              </a:gdLst>
              <a:ahLst/>
              <a:cxnLst>
                <a:cxn ang="T8">
                  <a:pos x="T0" y="T1"/>
                </a:cxn>
                <a:cxn ang="T9">
                  <a:pos x="T2" y="T3"/>
                </a:cxn>
                <a:cxn ang="T10">
                  <a:pos x="T4" y="T5"/>
                </a:cxn>
                <a:cxn ang="T11">
                  <a:pos x="T6" y="T7"/>
                </a:cxn>
              </a:cxnLst>
              <a:rect l="T12" t="T13" r="T14" b="T15"/>
              <a:pathLst>
                <a:path w="3900" h="672">
                  <a:moveTo>
                    <a:pt x="0" y="672"/>
                  </a:moveTo>
                  <a:lnTo>
                    <a:pt x="0" y="331"/>
                  </a:lnTo>
                  <a:lnTo>
                    <a:pt x="3900" y="331"/>
                  </a:lnTo>
                  <a:lnTo>
                    <a:pt x="3900" y="0"/>
                  </a:lnTo>
                </a:path>
              </a:pathLst>
            </a:custGeom>
            <a:noFill/>
            <a:ln w="38100">
              <a:solidFill>
                <a:srgbClr val="000000"/>
              </a:solidFill>
              <a:round/>
              <a:headEnd/>
              <a:tailEnd/>
            </a:ln>
          </p:spPr>
          <p:txBody>
            <a:bodyPr/>
            <a:lstStyle/>
            <a:p>
              <a:pPr>
                <a:defRPr/>
              </a:pPr>
              <a:endParaRPr lang="en-US" sz="1600" dirty="0">
                <a:latin typeface="+mj-lt"/>
              </a:endParaRPr>
            </a:p>
          </p:txBody>
        </p:sp>
        <p:sp>
          <p:nvSpPr>
            <p:cNvPr id="44047" name="Freeform 15"/>
            <p:cNvSpPr>
              <a:spLocks/>
            </p:cNvSpPr>
            <p:nvPr/>
          </p:nvSpPr>
          <p:spPr bwMode="auto">
            <a:xfrm>
              <a:off x="5053" y="3003"/>
              <a:ext cx="3344" cy="1339"/>
            </a:xfrm>
            <a:custGeom>
              <a:avLst/>
              <a:gdLst>
                <a:gd name="T0" fmla="*/ 200 w 3343"/>
                <a:gd name="T1" fmla="*/ 1 h 1339"/>
                <a:gd name="T2" fmla="*/ 156 w 3343"/>
                <a:gd name="T3" fmla="*/ 10 h 1339"/>
                <a:gd name="T4" fmla="*/ 115 w 3343"/>
                <a:gd name="T5" fmla="*/ 27 h 1339"/>
                <a:gd name="T6" fmla="*/ 79 w 3343"/>
                <a:gd name="T7" fmla="*/ 52 h 1339"/>
                <a:gd name="T8" fmla="*/ 49 w 3343"/>
                <a:gd name="T9" fmla="*/ 83 h 1339"/>
                <a:gd name="T10" fmla="*/ 25 w 3343"/>
                <a:gd name="T11" fmla="*/ 120 h 1339"/>
                <a:gd name="T12" fmla="*/ 8 w 3343"/>
                <a:gd name="T13" fmla="*/ 160 h 1339"/>
                <a:gd name="T14" fmla="*/ 0 w 3343"/>
                <a:gd name="T15" fmla="*/ 205 h 1339"/>
                <a:gd name="T16" fmla="*/ 0 w 3343"/>
                <a:gd name="T17" fmla="*/ 1115 h 1339"/>
                <a:gd name="T18" fmla="*/ 4 w 3343"/>
                <a:gd name="T19" fmla="*/ 1162 h 1339"/>
                <a:gd name="T20" fmla="*/ 18 w 3343"/>
                <a:gd name="T21" fmla="*/ 1204 h 1339"/>
                <a:gd name="T22" fmla="*/ 39 w 3343"/>
                <a:gd name="T23" fmla="*/ 1242 h 1339"/>
                <a:gd name="T24" fmla="*/ 67 w 3343"/>
                <a:gd name="T25" fmla="*/ 1276 h 1339"/>
                <a:gd name="T26" fmla="*/ 101 w 3343"/>
                <a:gd name="T27" fmla="*/ 1303 h 1339"/>
                <a:gd name="T28" fmla="*/ 140 w 3343"/>
                <a:gd name="T29" fmla="*/ 1323 h 1339"/>
                <a:gd name="T30" fmla="*/ 182 w 3343"/>
                <a:gd name="T31" fmla="*/ 1335 h 1339"/>
                <a:gd name="T32" fmla="*/ 223 w 3343"/>
                <a:gd name="T33" fmla="*/ 1339 h 1339"/>
                <a:gd name="T34" fmla="*/ 3142 w 3343"/>
                <a:gd name="T35" fmla="*/ 1338 h 1339"/>
                <a:gd name="T36" fmla="*/ 3186 w 3343"/>
                <a:gd name="T37" fmla="*/ 1329 h 1339"/>
                <a:gd name="T38" fmla="*/ 3227 w 3343"/>
                <a:gd name="T39" fmla="*/ 1311 h 1339"/>
                <a:gd name="T40" fmla="*/ 3263 w 3343"/>
                <a:gd name="T41" fmla="*/ 1287 h 1339"/>
                <a:gd name="T42" fmla="*/ 3293 w 3343"/>
                <a:gd name="T43" fmla="*/ 1256 h 1339"/>
                <a:gd name="T44" fmla="*/ 3317 w 3343"/>
                <a:gd name="T45" fmla="*/ 1220 h 1339"/>
                <a:gd name="T46" fmla="*/ 3334 w 3343"/>
                <a:gd name="T47" fmla="*/ 1179 h 1339"/>
                <a:gd name="T48" fmla="*/ 3342 w 3343"/>
                <a:gd name="T49" fmla="*/ 1134 h 1339"/>
                <a:gd name="T50" fmla="*/ 3343 w 3343"/>
                <a:gd name="T51" fmla="*/ 223 h 1339"/>
                <a:gd name="T52" fmla="*/ 3338 w 3343"/>
                <a:gd name="T53" fmla="*/ 177 h 1339"/>
                <a:gd name="T54" fmla="*/ 3325 w 3343"/>
                <a:gd name="T55" fmla="*/ 135 h 1339"/>
                <a:gd name="T56" fmla="*/ 3303 w 3343"/>
                <a:gd name="T57" fmla="*/ 97 h 1339"/>
                <a:gd name="T58" fmla="*/ 3275 w 3343"/>
                <a:gd name="T59" fmla="*/ 64 h 1339"/>
                <a:gd name="T60" fmla="*/ 3241 w 3343"/>
                <a:gd name="T61" fmla="*/ 36 h 1339"/>
                <a:gd name="T62" fmla="*/ 3203 w 3343"/>
                <a:gd name="T63" fmla="*/ 16 h 1339"/>
                <a:gd name="T64" fmla="*/ 3160 w 3343"/>
                <a:gd name="T65" fmla="*/ 3 h 1339"/>
                <a:gd name="T66" fmla="*/ 3119 w 3343"/>
                <a:gd name="T67" fmla="*/ 0 h 133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343"/>
                <a:gd name="T103" fmla="*/ 0 h 1339"/>
                <a:gd name="T104" fmla="*/ 3343 w 3343"/>
                <a:gd name="T105" fmla="*/ 1339 h 133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343" h="1339">
                  <a:moveTo>
                    <a:pt x="223" y="0"/>
                  </a:moveTo>
                  <a:lnTo>
                    <a:pt x="200" y="1"/>
                  </a:lnTo>
                  <a:lnTo>
                    <a:pt x="177" y="4"/>
                  </a:lnTo>
                  <a:lnTo>
                    <a:pt x="156" y="10"/>
                  </a:lnTo>
                  <a:lnTo>
                    <a:pt x="135" y="18"/>
                  </a:lnTo>
                  <a:lnTo>
                    <a:pt x="115" y="27"/>
                  </a:lnTo>
                  <a:lnTo>
                    <a:pt x="97" y="39"/>
                  </a:lnTo>
                  <a:lnTo>
                    <a:pt x="79" y="52"/>
                  </a:lnTo>
                  <a:lnTo>
                    <a:pt x="64" y="67"/>
                  </a:lnTo>
                  <a:lnTo>
                    <a:pt x="49" y="83"/>
                  </a:lnTo>
                  <a:lnTo>
                    <a:pt x="36" y="101"/>
                  </a:lnTo>
                  <a:lnTo>
                    <a:pt x="25" y="120"/>
                  </a:lnTo>
                  <a:lnTo>
                    <a:pt x="16" y="140"/>
                  </a:lnTo>
                  <a:lnTo>
                    <a:pt x="8" y="160"/>
                  </a:lnTo>
                  <a:lnTo>
                    <a:pt x="3" y="182"/>
                  </a:lnTo>
                  <a:lnTo>
                    <a:pt x="0" y="205"/>
                  </a:lnTo>
                  <a:lnTo>
                    <a:pt x="0" y="223"/>
                  </a:lnTo>
                  <a:lnTo>
                    <a:pt x="0" y="1115"/>
                  </a:lnTo>
                  <a:lnTo>
                    <a:pt x="1" y="1139"/>
                  </a:lnTo>
                  <a:lnTo>
                    <a:pt x="4" y="1162"/>
                  </a:lnTo>
                  <a:lnTo>
                    <a:pt x="10" y="1183"/>
                  </a:lnTo>
                  <a:lnTo>
                    <a:pt x="18" y="1204"/>
                  </a:lnTo>
                  <a:lnTo>
                    <a:pt x="27" y="1224"/>
                  </a:lnTo>
                  <a:lnTo>
                    <a:pt x="39" y="1242"/>
                  </a:lnTo>
                  <a:lnTo>
                    <a:pt x="52" y="1260"/>
                  </a:lnTo>
                  <a:lnTo>
                    <a:pt x="67" y="1276"/>
                  </a:lnTo>
                  <a:lnTo>
                    <a:pt x="83" y="1290"/>
                  </a:lnTo>
                  <a:lnTo>
                    <a:pt x="101" y="1303"/>
                  </a:lnTo>
                  <a:lnTo>
                    <a:pt x="120" y="1314"/>
                  </a:lnTo>
                  <a:lnTo>
                    <a:pt x="140" y="1323"/>
                  </a:lnTo>
                  <a:lnTo>
                    <a:pt x="160" y="1330"/>
                  </a:lnTo>
                  <a:lnTo>
                    <a:pt x="182" y="1335"/>
                  </a:lnTo>
                  <a:lnTo>
                    <a:pt x="205" y="1338"/>
                  </a:lnTo>
                  <a:lnTo>
                    <a:pt x="223" y="1339"/>
                  </a:lnTo>
                  <a:lnTo>
                    <a:pt x="3119" y="1339"/>
                  </a:lnTo>
                  <a:lnTo>
                    <a:pt x="3142" y="1338"/>
                  </a:lnTo>
                  <a:lnTo>
                    <a:pt x="3165" y="1334"/>
                  </a:lnTo>
                  <a:lnTo>
                    <a:pt x="3186" y="1329"/>
                  </a:lnTo>
                  <a:lnTo>
                    <a:pt x="3207" y="1321"/>
                  </a:lnTo>
                  <a:lnTo>
                    <a:pt x="3227" y="1311"/>
                  </a:lnTo>
                  <a:lnTo>
                    <a:pt x="3245" y="1300"/>
                  </a:lnTo>
                  <a:lnTo>
                    <a:pt x="3263" y="1287"/>
                  </a:lnTo>
                  <a:lnTo>
                    <a:pt x="3279" y="1272"/>
                  </a:lnTo>
                  <a:lnTo>
                    <a:pt x="3293" y="1256"/>
                  </a:lnTo>
                  <a:lnTo>
                    <a:pt x="3306" y="1239"/>
                  </a:lnTo>
                  <a:lnTo>
                    <a:pt x="3317" y="1220"/>
                  </a:lnTo>
                  <a:lnTo>
                    <a:pt x="3326" y="1200"/>
                  </a:lnTo>
                  <a:lnTo>
                    <a:pt x="3334" y="1179"/>
                  </a:lnTo>
                  <a:lnTo>
                    <a:pt x="3339" y="1157"/>
                  </a:lnTo>
                  <a:lnTo>
                    <a:pt x="3342" y="1134"/>
                  </a:lnTo>
                  <a:lnTo>
                    <a:pt x="3343" y="1115"/>
                  </a:lnTo>
                  <a:lnTo>
                    <a:pt x="3343" y="223"/>
                  </a:lnTo>
                  <a:lnTo>
                    <a:pt x="3342" y="200"/>
                  </a:lnTo>
                  <a:lnTo>
                    <a:pt x="3338" y="177"/>
                  </a:lnTo>
                  <a:lnTo>
                    <a:pt x="3332" y="156"/>
                  </a:lnTo>
                  <a:lnTo>
                    <a:pt x="3325" y="135"/>
                  </a:lnTo>
                  <a:lnTo>
                    <a:pt x="3315" y="115"/>
                  </a:lnTo>
                  <a:lnTo>
                    <a:pt x="3303" y="97"/>
                  </a:lnTo>
                  <a:lnTo>
                    <a:pt x="3290" y="79"/>
                  </a:lnTo>
                  <a:lnTo>
                    <a:pt x="3275" y="64"/>
                  </a:lnTo>
                  <a:lnTo>
                    <a:pt x="3259" y="49"/>
                  </a:lnTo>
                  <a:lnTo>
                    <a:pt x="3241" y="36"/>
                  </a:lnTo>
                  <a:lnTo>
                    <a:pt x="3223" y="25"/>
                  </a:lnTo>
                  <a:lnTo>
                    <a:pt x="3203" y="16"/>
                  </a:lnTo>
                  <a:lnTo>
                    <a:pt x="3182" y="8"/>
                  </a:lnTo>
                  <a:lnTo>
                    <a:pt x="3160" y="3"/>
                  </a:lnTo>
                  <a:lnTo>
                    <a:pt x="3138" y="0"/>
                  </a:lnTo>
                  <a:lnTo>
                    <a:pt x="3119" y="0"/>
                  </a:lnTo>
                  <a:lnTo>
                    <a:pt x="223" y="0"/>
                  </a:lnTo>
                  <a:close/>
                </a:path>
              </a:pathLst>
            </a:custGeom>
            <a:solidFill>
              <a:srgbClr val="FF9800"/>
            </a:solidFill>
            <a:ln w="9525">
              <a:noFill/>
              <a:round/>
              <a:headEnd/>
              <a:tailEnd/>
            </a:ln>
          </p:spPr>
          <p:txBody>
            <a:bodyPr/>
            <a:lstStyle/>
            <a:p>
              <a:pPr algn="ctr">
                <a:defRPr/>
              </a:pPr>
              <a:r>
                <a:rPr lang="es-CO" sz="1600" dirty="0">
                  <a:latin typeface="+mj-lt"/>
                </a:rPr>
                <a:t>Instrumento compuesto</a:t>
              </a:r>
            </a:p>
            <a:p>
              <a:pPr algn="ctr">
                <a:defRPr/>
              </a:pPr>
              <a:r>
                <a:rPr lang="es-CO" sz="1600" dirty="0">
                  <a:latin typeface="+mj-lt"/>
                </a:rPr>
                <a:t>Deuda convertible</a:t>
              </a:r>
            </a:p>
          </p:txBody>
        </p:sp>
        <p:sp>
          <p:nvSpPr>
            <p:cNvPr id="44048" name="Freeform 16"/>
            <p:cNvSpPr>
              <a:spLocks/>
            </p:cNvSpPr>
            <p:nvPr/>
          </p:nvSpPr>
          <p:spPr bwMode="auto">
            <a:xfrm>
              <a:off x="5053" y="3003"/>
              <a:ext cx="3344" cy="1339"/>
            </a:xfrm>
            <a:custGeom>
              <a:avLst/>
              <a:gdLst>
                <a:gd name="T0" fmla="*/ 200 w 3343"/>
                <a:gd name="T1" fmla="*/ 1 h 1339"/>
                <a:gd name="T2" fmla="*/ 156 w 3343"/>
                <a:gd name="T3" fmla="*/ 10 h 1339"/>
                <a:gd name="T4" fmla="*/ 115 w 3343"/>
                <a:gd name="T5" fmla="*/ 27 h 1339"/>
                <a:gd name="T6" fmla="*/ 79 w 3343"/>
                <a:gd name="T7" fmla="*/ 52 h 1339"/>
                <a:gd name="T8" fmla="*/ 49 w 3343"/>
                <a:gd name="T9" fmla="*/ 83 h 1339"/>
                <a:gd name="T10" fmla="*/ 25 w 3343"/>
                <a:gd name="T11" fmla="*/ 120 h 1339"/>
                <a:gd name="T12" fmla="*/ 8 w 3343"/>
                <a:gd name="T13" fmla="*/ 160 h 1339"/>
                <a:gd name="T14" fmla="*/ 0 w 3343"/>
                <a:gd name="T15" fmla="*/ 205 h 1339"/>
                <a:gd name="T16" fmla="*/ 0 w 3343"/>
                <a:gd name="T17" fmla="*/ 1115 h 1339"/>
                <a:gd name="T18" fmla="*/ 4 w 3343"/>
                <a:gd name="T19" fmla="*/ 1162 h 1339"/>
                <a:gd name="T20" fmla="*/ 18 w 3343"/>
                <a:gd name="T21" fmla="*/ 1204 h 1339"/>
                <a:gd name="T22" fmla="*/ 39 w 3343"/>
                <a:gd name="T23" fmla="*/ 1242 h 1339"/>
                <a:gd name="T24" fmla="*/ 67 w 3343"/>
                <a:gd name="T25" fmla="*/ 1276 h 1339"/>
                <a:gd name="T26" fmla="*/ 101 w 3343"/>
                <a:gd name="T27" fmla="*/ 1303 h 1339"/>
                <a:gd name="T28" fmla="*/ 140 w 3343"/>
                <a:gd name="T29" fmla="*/ 1323 h 1339"/>
                <a:gd name="T30" fmla="*/ 182 w 3343"/>
                <a:gd name="T31" fmla="*/ 1335 h 1339"/>
                <a:gd name="T32" fmla="*/ 223 w 3343"/>
                <a:gd name="T33" fmla="*/ 1339 h 1339"/>
                <a:gd name="T34" fmla="*/ 3142 w 3343"/>
                <a:gd name="T35" fmla="*/ 1338 h 1339"/>
                <a:gd name="T36" fmla="*/ 3186 w 3343"/>
                <a:gd name="T37" fmla="*/ 1329 h 1339"/>
                <a:gd name="T38" fmla="*/ 3227 w 3343"/>
                <a:gd name="T39" fmla="*/ 1311 h 1339"/>
                <a:gd name="T40" fmla="*/ 3263 w 3343"/>
                <a:gd name="T41" fmla="*/ 1287 h 1339"/>
                <a:gd name="T42" fmla="*/ 3293 w 3343"/>
                <a:gd name="T43" fmla="*/ 1256 h 1339"/>
                <a:gd name="T44" fmla="*/ 3317 w 3343"/>
                <a:gd name="T45" fmla="*/ 1220 h 1339"/>
                <a:gd name="T46" fmla="*/ 3334 w 3343"/>
                <a:gd name="T47" fmla="*/ 1179 h 1339"/>
                <a:gd name="T48" fmla="*/ 3342 w 3343"/>
                <a:gd name="T49" fmla="*/ 1134 h 1339"/>
                <a:gd name="T50" fmla="*/ 3343 w 3343"/>
                <a:gd name="T51" fmla="*/ 223 h 1339"/>
                <a:gd name="T52" fmla="*/ 3338 w 3343"/>
                <a:gd name="T53" fmla="*/ 177 h 1339"/>
                <a:gd name="T54" fmla="*/ 3325 w 3343"/>
                <a:gd name="T55" fmla="*/ 135 h 1339"/>
                <a:gd name="T56" fmla="*/ 3303 w 3343"/>
                <a:gd name="T57" fmla="*/ 97 h 1339"/>
                <a:gd name="T58" fmla="*/ 3275 w 3343"/>
                <a:gd name="T59" fmla="*/ 64 h 1339"/>
                <a:gd name="T60" fmla="*/ 3241 w 3343"/>
                <a:gd name="T61" fmla="*/ 36 h 1339"/>
                <a:gd name="T62" fmla="*/ 3203 w 3343"/>
                <a:gd name="T63" fmla="*/ 16 h 1339"/>
                <a:gd name="T64" fmla="*/ 3160 w 3343"/>
                <a:gd name="T65" fmla="*/ 3 h 1339"/>
                <a:gd name="T66" fmla="*/ 3119 w 3343"/>
                <a:gd name="T67" fmla="*/ 0 h 133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343"/>
                <a:gd name="T103" fmla="*/ 0 h 1339"/>
                <a:gd name="T104" fmla="*/ 3343 w 3343"/>
                <a:gd name="T105" fmla="*/ 1339 h 133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343" h="1339">
                  <a:moveTo>
                    <a:pt x="223" y="0"/>
                  </a:moveTo>
                  <a:lnTo>
                    <a:pt x="200" y="1"/>
                  </a:lnTo>
                  <a:lnTo>
                    <a:pt x="177" y="4"/>
                  </a:lnTo>
                  <a:lnTo>
                    <a:pt x="156" y="10"/>
                  </a:lnTo>
                  <a:lnTo>
                    <a:pt x="135" y="18"/>
                  </a:lnTo>
                  <a:lnTo>
                    <a:pt x="115" y="27"/>
                  </a:lnTo>
                  <a:lnTo>
                    <a:pt x="97" y="39"/>
                  </a:lnTo>
                  <a:lnTo>
                    <a:pt x="79" y="52"/>
                  </a:lnTo>
                  <a:lnTo>
                    <a:pt x="64" y="67"/>
                  </a:lnTo>
                  <a:lnTo>
                    <a:pt x="49" y="83"/>
                  </a:lnTo>
                  <a:lnTo>
                    <a:pt x="36" y="101"/>
                  </a:lnTo>
                  <a:lnTo>
                    <a:pt x="25" y="120"/>
                  </a:lnTo>
                  <a:lnTo>
                    <a:pt x="16" y="140"/>
                  </a:lnTo>
                  <a:lnTo>
                    <a:pt x="8" y="160"/>
                  </a:lnTo>
                  <a:lnTo>
                    <a:pt x="3" y="182"/>
                  </a:lnTo>
                  <a:lnTo>
                    <a:pt x="0" y="205"/>
                  </a:lnTo>
                  <a:lnTo>
                    <a:pt x="0" y="223"/>
                  </a:lnTo>
                  <a:lnTo>
                    <a:pt x="0" y="1115"/>
                  </a:lnTo>
                  <a:lnTo>
                    <a:pt x="1" y="1139"/>
                  </a:lnTo>
                  <a:lnTo>
                    <a:pt x="4" y="1162"/>
                  </a:lnTo>
                  <a:lnTo>
                    <a:pt x="10" y="1183"/>
                  </a:lnTo>
                  <a:lnTo>
                    <a:pt x="18" y="1204"/>
                  </a:lnTo>
                  <a:lnTo>
                    <a:pt x="27" y="1224"/>
                  </a:lnTo>
                  <a:lnTo>
                    <a:pt x="39" y="1242"/>
                  </a:lnTo>
                  <a:lnTo>
                    <a:pt x="52" y="1260"/>
                  </a:lnTo>
                  <a:lnTo>
                    <a:pt x="67" y="1276"/>
                  </a:lnTo>
                  <a:lnTo>
                    <a:pt x="83" y="1290"/>
                  </a:lnTo>
                  <a:lnTo>
                    <a:pt x="101" y="1303"/>
                  </a:lnTo>
                  <a:lnTo>
                    <a:pt x="120" y="1314"/>
                  </a:lnTo>
                  <a:lnTo>
                    <a:pt x="140" y="1323"/>
                  </a:lnTo>
                  <a:lnTo>
                    <a:pt x="160" y="1330"/>
                  </a:lnTo>
                  <a:lnTo>
                    <a:pt x="182" y="1335"/>
                  </a:lnTo>
                  <a:lnTo>
                    <a:pt x="205" y="1338"/>
                  </a:lnTo>
                  <a:lnTo>
                    <a:pt x="223" y="1339"/>
                  </a:lnTo>
                  <a:lnTo>
                    <a:pt x="3119" y="1339"/>
                  </a:lnTo>
                  <a:lnTo>
                    <a:pt x="3142" y="1338"/>
                  </a:lnTo>
                  <a:lnTo>
                    <a:pt x="3165" y="1334"/>
                  </a:lnTo>
                  <a:lnTo>
                    <a:pt x="3186" y="1329"/>
                  </a:lnTo>
                  <a:lnTo>
                    <a:pt x="3207" y="1321"/>
                  </a:lnTo>
                  <a:lnTo>
                    <a:pt x="3227" y="1311"/>
                  </a:lnTo>
                  <a:lnTo>
                    <a:pt x="3245" y="1300"/>
                  </a:lnTo>
                  <a:lnTo>
                    <a:pt x="3263" y="1287"/>
                  </a:lnTo>
                  <a:lnTo>
                    <a:pt x="3279" y="1272"/>
                  </a:lnTo>
                  <a:lnTo>
                    <a:pt x="3293" y="1256"/>
                  </a:lnTo>
                  <a:lnTo>
                    <a:pt x="3306" y="1239"/>
                  </a:lnTo>
                  <a:lnTo>
                    <a:pt x="3317" y="1220"/>
                  </a:lnTo>
                  <a:lnTo>
                    <a:pt x="3326" y="1200"/>
                  </a:lnTo>
                  <a:lnTo>
                    <a:pt x="3334" y="1179"/>
                  </a:lnTo>
                  <a:lnTo>
                    <a:pt x="3339" y="1157"/>
                  </a:lnTo>
                  <a:lnTo>
                    <a:pt x="3342" y="1134"/>
                  </a:lnTo>
                  <a:lnTo>
                    <a:pt x="3343" y="1115"/>
                  </a:lnTo>
                  <a:lnTo>
                    <a:pt x="3343" y="223"/>
                  </a:lnTo>
                  <a:lnTo>
                    <a:pt x="3342" y="200"/>
                  </a:lnTo>
                  <a:lnTo>
                    <a:pt x="3338" y="177"/>
                  </a:lnTo>
                  <a:lnTo>
                    <a:pt x="3332" y="156"/>
                  </a:lnTo>
                  <a:lnTo>
                    <a:pt x="3325" y="135"/>
                  </a:lnTo>
                  <a:lnTo>
                    <a:pt x="3315" y="115"/>
                  </a:lnTo>
                  <a:lnTo>
                    <a:pt x="3303" y="97"/>
                  </a:lnTo>
                  <a:lnTo>
                    <a:pt x="3290" y="79"/>
                  </a:lnTo>
                  <a:lnTo>
                    <a:pt x="3275" y="64"/>
                  </a:lnTo>
                  <a:lnTo>
                    <a:pt x="3259" y="49"/>
                  </a:lnTo>
                  <a:lnTo>
                    <a:pt x="3241" y="36"/>
                  </a:lnTo>
                  <a:lnTo>
                    <a:pt x="3223" y="25"/>
                  </a:lnTo>
                  <a:lnTo>
                    <a:pt x="3203" y="16"/>
                  </a:lnTo>
                  <a:lnTo>
                    <a:pt x="3182" y="8"/>
                  </a:lnTo>
                  <a:lnTo>
                    <a:pt x="3160" y="3"/>
                  </a:lnTo>
                  <a:lnTo>
                    <a:pt x="3138" y="0"/>
                  </a:lnTo>
                  <a:lnTo>
                    <a:pt x="3119" y="0"/>
                  </a:lnTo>
                  <a:lnTo>
                    <a:pt x="223" y="0"/>
                  </a:lnTo>
                  <a:close/>
                </a:path>
              </a:pathLst>
            </a:custGeom>
            <a:noFill/>
            <a:ln w="9525">
              <a:solidFill>
                <a:srgbClr val="7FA4A5"/>
              </a:solidFill>
              <a:round/>
              <a:headEnd/>
              <a:tailEnd/>
            </a:ln>
          </p:spPr>
          <p:txBody>
            <a:bodyPr/>
            <a:lstStyle/>
            <a:p>
              <a:pPr>
                <a:defRPr/>
              </a:pPr>
              <a:endParaRPr lang="en-US" sz="1600" dirty="0">
                <a:latin typeface="+mj-lt"/>
              </a:endParaRPr>
            </a:p>
          </p:txBody>
        </p:sp>
        <p:sp>
          <p:nvSpPr>
            <p:cNvPr id="44049" name="Freeform 17"/>
            <p:cNvSpPr>
              <a:spLocks/>
            </p:cNvSpPr>
            <p:nvPr/>
          </p:nvSpPr>
          <p:spPr bwMode="auto">
            <a:xfrm>
              <a:off x="1156" y="5012"/>
              <a:ext cx="3344" cy="1339"/>
            </a:xfrm>
            <a:custGeom>
              <a:avLst/>
              <a:gdLst>
                <a:gd name="T0" fmla="*/ 200 w 3344"/>
                <a:gd name="T1" fmla="*/ 1 h 1339"/>
                <a:gd name="T2" fmla="*/ 156 w 3344"/>
                <a:gd name="T3" fmla="*/ 10 h 1339"/>
                <a:gd name="T4" fmla="*/ 115 w 3344"/>
                <a:gd name="T5" fmla="*/ 27 h 1339"/>
                <a:gd name="T6" fmla="*/ 79 w 3344"/>
                <a:gd name="T7" fmla="*/ 51 h 1339"/>
                <a:gd name="T8" fmla="*/ 49 w 3344"/>
                <a:gd name="T9" fmla="*/ 82 h 1339"/>
                <a:gd name="T10" fmla="*/ 25 w 3344"/>
                <a:gd name="T11" fmla="*/ 119 h 1339"/>
                <a:gd name="T12" fmla="*/ 8 w 3344"/>
                <a:gd name="T13" fmla="*/ 160 h 1339"/>
                <a:gd name="T14" fmla="*/ 0 w 3344"/>
                <a:gd name="T15" fmla="*/ 204 h 1339"/>
                <a:gd name="T16" fmla="*/ 0 w 3344"/>
                <a:gd name="T17" fmla="*/ 1116 h 1339"/>
                <a:gd name="T18" fmla="*/ 4 w 3344"/>
                <a:gd name="T19" fmla="*/ 1161 h 1339"/>
                <a:gd name="T20" fmla="*/ 18 w 3344"/>
                <a:gd name="T21" fmla="*/ 1203 h 1339"/>
                <a:gd name="T22" fmla="*/ 39 w 3344"/>
                <a:gd name="T23" fmla="*/ 1241 h 1339"/>
                <a:gd name="T24" fmla="*/ 67 w 3344"/>
                <a:gd name="T25" fmla="*/ 1275 h 1339"/>
                <a:gd name="T26" fmla="*/ 101 w 3344"/>
                <a:gd name="T27" fmla="*/ 1302 h 1339"/>
                <a:gd name="T28" fmla="*/ 140 w 3344"/>
                <a:gd name="T29" fmla="*/ 1322 h 1339"/>
                <a:gd name="T30" fmla="*/ 182 w 3344"/>
                <a:gd name="T31" fmla="*/ 1335 h 1339"/>
                <a:gd name="T32" fmla="*/ 223 w 3344"/>
                <a:gd name="T33" fmla="*/ 1339 h 1339"/>
                <a:gd name="T34" fmla="*/ 3142 w 3344"/>
                <a:gd name="T35" fmla="*/ 1338 h 1339"/>
                <a:gd name="T36" fmla="*/ 3186 w 3344"/>
                <a:gd name="T37" fmla="*/ 1328 h 1339"/>
                <a:gd name="T38" fmla="*/ 3227 w 3344"/>
                <a:gd name="T39" fmla="*/ 1311 h 1339"/>
                <a:gd name="T40" fmla="*/ 3263 w 3344"/>
                <a:gd name="T41" fmla="*/ 1286 h 1339"/>
                <a:gd name="T42" fmla="*/ 3293 w 3344"/>
                <a:gd name="T43" fmla="*/ 1255 h 1339"/>
                <a:gd name="T44" fmla="*/ 3317 w 3344"/>
                <a:gd name="T45" fmla="*/ 1219 h 1339"/>
                <a:gd name="T46" fmla="*/ 3334 w 3344"/>
                <a:gd name="T47" fmla="*/ 1178 h 1339"/>
                <a:gd name="T48" fmla="*/ 3342 w 3344"/>
                <a:gd name="T49" fmla="*/ 1134 h 1339"/>
                <a:gd name="T50" fmla="*/ 3343 w 3344"/>
                <a:gd name="T51" fmla="*/ 223 h 1339"/>
                <a:gd name="T52" fmla="*/ 3338 w 3344"/>
                <a:gd name="T53" fmla="*/ 177 h 1339"/>
                <a:gd name="T54" fmla="*/ 3325 w 3344"/>
                <a:gd name="T55" fmla="*/ 134 h 1339"/>
                <a:gd name="T56" fmla="*/ 3303 w 3344"/>
                <a:gd name="T57" fmla="*/ 96 h 1339"/>
                <a:gd name="T58" fmla="*/ 3275 w 3344"/>
                <a:gd name="T59" fmla="*/ 63 h 1339"/>
                <a:gd name="T60" fmla="*/ 3241 w 3344"/>
                <a:gd name="T61" fmla="*/ 36 h 1339"/>
                <a:gd name="T62" fmla="*/ 3203 w 3344"/>
                <a:gd name="T63" fmla="*/ 15 h 1339"/>
                <a:gd name="T64" fmla="*/ 3160 w 3344"/>
                <a:gd name="T65" fmla="*/ 3 h 1339"/>
                <a:gd name="T66" fmla="*/ 3120 w 3344"/>
                <a:gd name="T67" fmla="*/ 0 h 133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344"/>
                <a:gd name="T103" fmla="*/ 0 h 1339"/>
                <a:gd name="T104" fmla="*/ 3344 w 3344"/>
                <a:gd name="T105" fmla="*/ 1339 h 133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344" h="1339">
                  <a:moveTo>
                    <a:pt x="223" y="0"/>
                  </a:moveTo>
                  <a:lnTo>
                    <a:pt x="200" y="1"/>
                  </a:lnTo>
                  <a:lnTo>
                    <a:pt x="177" y="4"/>
                  </a:lnTo>
                  <a:lnTo>
                    <a:pt x="156" y="10"/>
                  </a:lnTo>
                  <a:lnTo>
                    <a:pt x="135" y="17"/>
                  </a:lnTo>
                  <a:lnTo>
                    <a:pt x="115" y="27"/>
                  </a:lnTo>
                  <a:lnTo>
                    <a:pt x="97" y="38"/>
                  </a:lnTo>
                  <a:lnTo>
                    <a:pt x="79" y="51"/>
                  </a:lnTo>
                  <a:lnTo>
                    <a:pt x="64" y="66"/>
                  </a:lnTo>
                  <a:lnTo>
                    <a:pt x="49" y="82"/>
                  </a:lnTo>
                  <a:lnTo>
                    <a:pt x="36" y="100"/>
                  </a:lnTo>
                  <a:lnTo>
                    <a:pt x="25" y="119"/>
                  </a:lnTo>
                  <a:lnTo>
                    <a:pt x="16" y="139"/>
                  </a:lnTo>
                  <a:lnTo>
                    <a:pt x="8" y="160"/>
                  </a:lnTo>
                  <a:lnTo>
                    <a:pt x="3" y="182"/>
                  </a:lnTo>
                  <a:lnTo>
                    <a:pt x="0" y="204"/>
                  </a:lnTo>
                  <a:lnTo>
                    <a:pt x="0" y="223"/>
                  </a:lnTo>
                  <a:lnTo>
                    <a:pt x="0" y="1116"/>
                  </a:lnTo>
                  <a:lnTo>
                    <a:pt x="1" y="1138"/>
                  </a:lnTo>
                  <a:lnTo>
                    <a:pt x="4" y="1161"/>
                  </a:lnTo>
                  <a:lnTo>
                    <a:pt x="10" y="1182"/>
                  </a:lnTo>
                  <a:lnTo>
                    <a:pt x="18" y="1203"/>
                  </a:lnTo>
                  <a:lnTo>
                    <a:pt x="27" y="1223"/>
                  </a:lnTo>
                  <a:lnTo>
                    <a:pt x="39" y="1241"/>
                  </a:lnTo>
                  <a:lnTo>
                    <a:pt x="52" y="1259"/>
                  </a:lnTo>
                  <a:lnTo>
                    <a:pt x="67" y="1275"/>
                  </a:lnTo>
                  <a:lnTo>
                    <a:pt x="83" y="1289"/>
                  </a:lnTo>
                  <a:lnTo>
                    <a:pt x="101" y="1302"/>
                  </a:lnTo>
                  <a:lnTo>
                    <a:pt x="120" y="1313"/>
                  </a:lnTo>
                  <a:lnTo>
                    <a:pt x="140" y="1322"/>
                  </a:lnTo>
                  <a:lnTo>
                    <a:pt x="160" y="1330"/>
                  </a:lnTo>
                  <a:lnTo>
                    <a:pt x="182" y="1335"/>
                  </a:lnTo>
                  <a:lnTo>
                    <a:pt x="205" y="1338"/>
                  </a:lnTo>
                  <a:lnTo>
                    <a:pt x="223" y="1339"/>
                  </a:lnTo>
                  <a:lnTo>
                    <a:pt x="3120" y="1339"/>
                  </a:lnTo>
                  <a:lnTo>
                    <a:pt x="3142" y="1338"/>
                  </a:lnTo>
                  <a:lnTo>
                    <a:pt x="3165" y="1334"/>
                  </a:lnTo>
                  <a:lnTo>
                    <a:pt x="3186" y="1328"/>
                  </a:lnTo>
                  <a:lnTo>
                    <a:pt x="3207" y="1321"/>
                  </a:lnTo>
                  <a:lnTo>
                    <a:pt x="3227" y="1311"/>
                  </a:lnTo>
                  <a:lnTo>
                    <a:pt x="3245" y="1299"/>
                  </a:lnTo>
                  <a:lnTo>
                    <a:pt x="3263" y="1286"/>
                  </a:lnTo>
                  <a:lnTo>
                    <a:pt x="3279" y="1271"/>
                  </a:lnTo>
                  <a:lnTo>
                    <a:pt x="3293" y="1255"/>
                  </a:lnTo>
                  <a:lnTo>
                    <a:pt x="3306" y="1237"/>
                  </a:lnTo>
                  <a:lnTo>
                    <a:pt x="3317" y="1219"/>
                  </a:lnTo>
                  <a:lnTo>
                    <a:pt x="3326" y="1199"/>
                  </a:lnTo>
                  <a:lnTo>
                    <a:pt x="3334" y="1178"/>
                  </a:lnTo>
                  <a:lnTo>
                    <a:pt x="3339" y="1156"/>
                  </a:lnTo>
                  <a:lnTo>
                    <a:pt x="3342" y="1134"/>
                  </a:lnTo>
                  <a:lnTo>
                    <a:pt x="3343" y="1116"/>
                  </a:lnTo>
                  <a:lnTo>
                    <a:pt x="3343" y="223"/>
                  </a:lnTo>
                  <a:lnTo>
                    <a:pt x="3342" y="199"/>
                  </a:lnTo>
                  <a:lnTo>
                    <a:pt x="3338" y="177"/>
                  </a:lnTo>
                  <a:lnTo>
                    <a:pt x="3332" y="155"/>
                  </a:lnTo>
                  <a:lnTo>
                    <a:pt x="3325" y="134"/>
                  </a:lnTo>
                  <a:lnTo>
                    <a:pt x="3315" y="114"/>
                  </a:lnTo>
                  <a:lnTo>
                    <a:pt x="3303" y="96"/>
                  </a:lnTo>
                  <a:lnTo>
                    <a:pt x="3290" y="79"/>
                  </a:lnTo>
                  <a:lnTo>
                    <a:pt x="3275" y="63"/>
                  </a:lnTo>
                  <a:lnTo>
                    <a:pt x="3259" y="48"/>
                  </a:lnTo>
                  <a:lnTo>
                    <a:pt x="3241" y="36"/>
                  </a:lnTo>
                  <a:lnTo>
                    <a:pt x="3223" y="25"/>
                  </a:lnTo>
                  <a:lnTo>
                    <a:pt x="3203" y="15"/>
                  </a:lnTo>
                  <a:lnTo>
                    <a:pt x="3182" y="8"/>
                  </a:lnTo>
                  <a:lnTo>
                    <a:pt x="3160" y="3"/>
                  </a:lnTo>
                  <a:lnTo>
                    <a:pt x="3138" y="0"/>
                  </a:lnTo>
                  <a:lnTo>
                    <a:pt x="3120" y="0"/>
                  </a:lnTo>
                  <a:lnTo>
                    <a:pt x="223" y="0"/>
                  </a:lnTo>
                  <a:close/>
                </a:path>
              </a:pathLst>
            </a:custGeom>
            <a:solidFill>
              <a:srgbClr val="00FFFF"/>
            </a:solidFill>
            <a:ln w="9525">
              <a:noFill/>
              <a:round/>
              <a:headEnd/>
              <a:tailEnd/>
            </a:ln>
          </p:spPr>
          <p:txBody>
            <a:bodyPr/>
            <a:lstStyle/>
            <a:p>
              <a:pPr algn="ctr">
                <a:defRPr/>
              </a:pPr>
              <a:r>
                <a:rPr lang="es-CO" sz="1600" dirty="0">
                  <a:latin typeface="+mj-lt"/>
                </a:rPr>
                <a:t>Componente de pasivo</a:t>
              </a:r>
            </a:p>
          </p:txBody>
        </p:sp>
        <p:sp>
          <p:nvSpPr>
            <p:cNvPr id="44050" name="Freeform 18"/>
            <p:cNvSpPr>
              <a:spLocks/>
            </p:cNvSpPr>
            <p:nvPr/>
          </p:nvSpPr>
          <p:spPr bwMode="auto">
            <a:xfrm>
              <a:off x="1156" y="5012"/>
              <a:ext cx="3344" cy="1339"/>
            </a:xfrm>
            <a:custGeom>
              <a:avLst/>
              <a:gdLst>
                <a:gd name="T0" fmla="*/ 200 w 3344"/>
                <a:gd name="T1" fmla="*/ 1 h 1339"/>
                <a:gd name="T2" fmla="*/ 156 w 3344"/>
                <a:gd name="T3" fmla="*/ 10 h 1339"/>
                <a:gd name="T4" fmla="*/ 115 w 3344"/>
                <a:gd name="T5" fmla="*/ 27 h 1339"/>
                <a:gd name="T6" fmla="*/ 79 w 3344"/>
                <a:gd name="T7" fmla="*/ 51 h 1339"/>
                <a:gd name="T8" fmla="*/ 49 w 3344"/>
                <a:gd name="T9" fmla="*/ 82 h 1339"/>
                <a:gd name="T10" fmla="*/ 25 w 3344"/>
                <a:gd name="T11" fmla="*/ 119 h 1339"/>
                <a:gd name="T12" fmla="*/ 8 w 3344"/>
                <a:gd name="T13" fmla="*/ 160 h 1339"/>
                <a:gd name="T14" fmla="*/ 0 w 3344"/>
                <a:gd name="T15" fmla="*/ 204 h 1339"/>
                <a:gd name="T16" fmla="*/ 0 w 3344"/>
                <a:gd name="T17" fmla="*/ 1116 h 1339"/>
                <a:gd name="T18" fmla="*/ 4 w 3344"/>
                <a:gd name="T19" fmla="*/ 1161 h 1339"/>
                <a:gd name="T20" fmla="*/ 18 w 3344"/>
                <a:gd name="T21" fmla="*/ 1203 h 1339"/>
                <a:gd name="T22" fmla="*/ 39 w 3344"/>
                <a:gd name="T23" fmla="*/ 1241 h 1339"/>
                <a:gd name="T24" fmla="*/ 67 w 3344"/>
                <a:gd name="T25" fmla="*/ 1275 h 1339"/>
                <a:gd name="T26" fmla="*/ 101 w 3344"/>
                <a:gd name="T27" fmla="*/ 1302 h 1339"/>
                <a:gd name="T28" fmla="*/ 140 w 3344"/>
                <a:gd name="T29" fmla="*/ 1322 h 1339"/>
                <a:gd name="T30" fmla="*/ 182 w 3344"/>
                <a:gd name="T31" fmla="*/ 1335 h 1339"/>
                <a:gd name="T32" fmla="*/ 223 w 3344"/>
                <a:gd name="T33" fmla="*/ 1339 h 1339"/>
                <a:gd name="T34" fmla="*/ 3142 w 3344"/>
                <a:gd name="T35" fmla="*/ 1338 h 1339"/>
                <a:gd name="T36" fmla="*/ 3186 w 3344"/>
                <a:gd name="T37" fmla="*/ 1328 h 1339"/>
                <a:gd name="T38" fmla="*/ 3227 w 3344"/>
                <a:gd name="T39" fmla="*/ 1311 h 1339"/>
                <a:gd name="T40" fmla="*/ 3263 w 3344"/>
                <a:gd name="T41" fmla="*/ 1286 h 1339"/>
                <a:gd name="T42" fmla="*/ 3293 w 3344"/>
                <a:gd name="T43" fmla="*/ 1255 h 1339"/>
                <a:gd name="T44" fmla="*/ 3317 w 3344"/>
                <a:gd name="T45" fmla="*/ 1219 h 1339"/>
                <a:gd name="T46" fmla="*/ 3334 w 3344"/>
                <a:gd name="T47" fmla="*/ 1178 h 1339"/>
                <a:gd name="T48" fmla="*/ 3342 w 3344"/>
                <a:gd name="T49" fmla="*/ 1134 h 1339"/>
                <a:gd name="T50" fmla="*/ 3343 w 3344"/>
                <a:gd name="T51" fmla="*/ 223 h 1339"/>
                <a:gd name="T52" fmla="*/ 3338 w 3344"/>
                <a:gd name="T53" fmla="*/ 177 h 1339"/>
                <a:gd name="T54" fmla="*/ 3325 w 3344"/>
                <a:gd name="T55" fmla="*/ 134 h 1339"/>
                <a:gd name="T56" fmla="*/ 3303 w 3344"/>
                <a:gd name="T57" fmla="*/ 96 h 1339"/>
                <a:gd name="T58" fmla="*/ 3275 w 3344"/>
                <a:gd name="T59" fmla="*/ 63 h 1339"/>
                <a:gd name="T60" fmla="*/ 3241 w 3344"/>
                <a:gd name="T61" fmla="*/ 36 h 1339"/>
                <a:gd name="T62" fmla="*/ 3203 w 3344"/>
                <a:gd name="T63" fmla="*/ 15 h 1339"/>
                <a:gd name="T64" fmla="*/ 3160 w 3344"/>
                <a:gd name="T65" fmla="*/ 3 h 1339"/>
                <a:gd name="T66" fmla="*/ 3120 w 3344"/>
                <a:gd name="T67" fmla="*/ 0 h 133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344"/>
                <a:gd name="T103" fmla="*/ 0 h 1339"/>
                <a:gd name="T104" fmla="*/ 3344 w 3344"/>
                <a:gd name="T105" fmla="*/ 1339 h 133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344" h="1339">
                  <a:moveTo>
                    <a:pt x="223" y="0"/>
                  </a:moveTo>
                  <a:lnTo>
                    <a:pt x="200" y="1"/>
                  </a:lnTo>
                  <a:lnTo>
                    <a:pt x="177" y="4"/>
                  </a:lnTo>
                  <a:lnTo>
                    <a:pt x="156" y="10"/>
                  </a:lnTo>
                  <a:lnTo>
                    <a:pt x="135" y="17"/>
                  </a:lnTo>
                  <a:lnTo>
                    <a:pt x="115" y="27"/>
                  </a:lnTo>
                  <a:lnTo>
                    <a:pt x="97" y="38"/>
                  </a:lnTo>
                  <a:lnTo>
                    <a:pt x="79" y="51"/>
                  </a:lnTo>
                  <a:lnTo>
                    <a:pt x="64" y="66"/>
                  </a:lnTo>
                  <a:lnTo>
                    <a:pt x="49" y="82"/>
                  </a:lnTo>
                  <a:lnTo>
                    <a:pt x="36" y="100"/>
                  </a:lnTo>
                  <a:lnTo>
                    <a:pt x="25" y="119"/>
                  </a:lnTo>
                  <a:lnTo>
                    <a:pt x="16" y="139"/>
                  </a:lnTo>
                  <a:lnTo>
                    <a:pt x="8" y="160"/>
                  </a:lnTo>
                  <a:lnTo>
                    <a:pt x="3" y="182"/>
                  </a:lnTo>
                  <a:lnTo>
                    <a:pt x="0" y="204"/>
                  </a:lnTo>
                  <a:lnTo>
                    <a:pt x="0" y="223"/>
                  </a:lnTo>
                  <a:lnTo>
                    <a:pt x="0" y="1116"/>
                  </a:lnTo>
                  <a:lnTo>
                    <a:pt x="1" y="1138"/>
                  </a:lnTo>
                  <a:lnTo>
                    <a:pt x="4" y="1161"/>
                  </a:lnTo>
                  <a:lnTo>
                    <a:pt x="10" y="1182"/>
                  </a:lnTo>
                  <a:lnTo>
                    <a:pt x="18" y="1203"/>
                  </a:lnTo>
                  <a:lnTo>
                    <a:pt x="27" y="1223"/>
                  </a:lnTo>
                  <a:lnTo>
                    <a:pt x="39" y="1241"/>
                  </a:lnTo>
                  <a:lnTo>
                    <a:pt x="52" y="1259"/>
                  </a:lnTo>
                  <a:lnTo>
                    <a:pt x="67" y="1275"/>
                  </a:lnTo>
                  <a:lnTo>
                    <a:pt x="83" y="1289"/>
                  </a:lnTo>
                  <a:lnTo>
                    <a:pt x="101" y="1302"/>
                  </a:lnTo>
                  <a:lnTo>
                    <a:pt x="120" y="1313"/>
                  </a:lnTo>
                  <a:lnTo>
                    <a:pt x="140" y="1322"/>
                  </a:lnTo>
                  <a:lnTo>
                    <a:pt x="160" y="1330"/>
                  </a:lnTo>
                  <a:lnTo>
                    <a:pt x="182" y="1335"/>
                  </a:lnTo>
                  <a:lnTo>
                    <a:pt x="205" y="1338"/>
                  </a:lnTo>
                  <a:lnTo>
                    <a:pt x="223" y="1339"/>
                  </a:lnTo>
                  <a:lnTo>
                    <a:pt x="3120" y="1339"/>
                  </a:lnTo>
                  <a:lnTo>
                    <a:pt x="3142" y="1338"/>
                  </a:lnTo>
                  <a:lnTo>
                    <a:pt x="3165" y="1334"/>
                  </a:lnTo>
                  <a:lnTo>
                    <a:pt x="3186" y="1328"/>
                  </a:lnTo>
                  <a:lnTo>
                    <a:pt x="3207" y="1321"/>
                  </a:lnTo>
                  <a:lnTo>
                    <a:pt x="3227" y="1311"/>
                  </a:lnTo>
                  <a:lnTo>
                    <a:pt x="3245" y="1299"/>
                  </a:lnTo>
                  <a:lnTo>
                    <a:pt x="3263" y="1286"/>
                  </a:lnTo>
                  <a:lnTo>
                    <a:pt x="3279" y="1271"/>
                  </a:lnTo>
                  <a:lnTo>
                    <a:pt x="3293" y="1255"/>
                  </a:lnTo>
                  <a:lnTo>
                    <a:pt x="3306" y="1237"/>
                  </a:lnTo>
                  <a:lnTo>
                    <a:pt x="3317" y="1219"/>
                  </a:lnTo>
                  <a:lnTo>
                    <a:pt x="3326" y="1199"/>
                  </a:lnTo>
                  <a:lnTo>
                    <a:pt x="3334" y="1178"/>
                  </a:lnTo>
                  <a:lnTo>
                    <a:pt x="3339" y="1156"/>
                  </a:lnTo>
                  <a:lnTo>
                    <a:pt x="3342" y="1134"/>
                  </a:lnTo>
                  <a:lnTo>
                    <a:pt x="3343" y="1116"/>
                  </a:lnTo>
                  <a:lnTo>
                    <a:pt x="3343" y="223"/>
                  </a:lnTo>
                  <a:lnTo>
                    <a:pt x="3342" y="199"/>
                  </a:lnTo>
                  <a:lnTo>
                    <a:pt x="3338" y="177"/>
                  </a:lnTo>
                  <a:lnTo>
                    <a:pt x="3332" y="155"/>
                  </a:lnTo>
                  <a:lnTo>
                    <a:pt x="3325" y="134"/>
                  </a:lnTo>
                  <a:lnTo>
                    <a:pt x="3315" y="114"/>
                  </a:lnTo>
                  <a:lnTo>
                    <a:pt x="3303" y="96"/>
                  </a:lnTo>
                  <a:lnTo>
                    <a:pt x="3290" y="79"/>
                  </a:lnTo>
                  <a:lnTo>
                    <a:pt x="3275" y="63"/>
                  </a:lnTo>
                  <a:lnTo>
                    <a:pt x="3259" y="48"/>
                  </a:lnTo>
                  <a:lnTo>
                    <a:pt x="3241" y="36"/>
                  </a:lnTo>
                  <a:lnTo>
                    <a:pt x="3223" y="25"/>
                  </a:lnTo>
                  <a:lnTo>
                    <a:pt x="3203" y="15"/>
                  </a:lnTo>
                  <a:lnTo>
                    <a:pt x="3182" y="8"/>
                  </a:lnTo>
                  <a:lnTo>
                    <a:pt x="3160" y="3"/>
                  </a:lnTo>
                  <a:lnTo>
                    <a:pt x="3138" y="0"/>
                  </a:lnTo>
                  <a:lnTo>
                    <a:pt x="3120" y="0"/>
                  </a:lnTo>
                  <a:lnTo>
                    <a:pt x="223" y="0"/>
                  </a:lnTo>
                  <a:close/>
                </a:path>
              </a:pathLst>
            </a:custGeom>
            <a:noFill/>
            <a:ln w="9525">
              <a:solidFill>
                <a:srgbClr val="7FA4A5"/>
              </a:solidFill>
              <a:round/>
              <a:headEnd/>
              <a:tailEnd/>
            </a:ln>
          </p:spPr>
          <p:txBody>
            <a:bodyPr/>
            <a:lstStyle/>
            <a:p>
              <a:pPr>
                <a:defRPr/>
              </a:pPr>
              <a:endParaRPr lang="en-US" sz="1600" dirty="0">
                <a:latin typeface="+mj-lt"/>
              </a:endParaRPr>
            </a:p>
          </p:txBody>
        </p:sp>
        <p:sp>
          <p:nvSpPr>
            <p:cNvPr id="44051" name="Freeform 21"/>
            <p:cNvSpPr>
              <a:spLocks/>
            </p:cNvSpPr>
            <p:nvPr/>
          </p:nvSpPr>
          <p:spPr bwMode="auto">
            <a:xfrm>
              <a:off x="8953" y="5012"/>
              <a:ext cx="3344" cy="1339"/>
            </a:xfrm>
            <a:custGeom>
              <a:avLst/>
              <a:gdLst>
                <a:gd name="T0" fmla="*/ 200 w 3343"/>
                <a:gd name="T1" fmla="*/ 1 h 1339"/>
                <a:gd name="T2" fmla="*/ 156 w 3343"/>
                <a:gd name="T3" fmla="*/ 10 h 1339"/>
                <a:gd name="T4" fmla="*/ 115 w 3343"/>
                <a:gd name="T5" fmla="*/ 27 h 1339"/>
                <a:gd name="T6" fmla="*/ 79 w 3343"/>
                <a:gd name="T7" fmla="*/ 51 h 1339"/>
                <a:gd name="T8" fmla="*/ 49 w 3343"/>
                <a:gd name="T9" fmla="*/ 82 h 1339"/>
                <a:gd name="T10" fmla="*/ 25 w 3343"/>
                <a:gd name="T11" fmla="*/ 119 h 1339"/>
                <a:gd name="T12" fmla="*/ 8 w 3343"/>
                <a:gd name="T13" fmla="*/ 160 h 1339"/>
                <a:gd name="T14" fmla="*/ 0 w 3343"/>
                <a:gd name="T15" fmla="*/ 204 h 1339"/>
                <a:gd name="T16" fmla="*/ 0 w 3343"/>
                <a:gd name="T17" fmla="*/ 1116 h 1339"/>
                <a:gd name="T18" fmla="*/ 4 w 3343"/>
                <a:gd name="T19" fmla="*/ 1161 h 1339"/>
                <a:gd name="T20" fmla="*/ 18 w 3343"/>
                <a:gd name="T21" fmla="*/ 1203 h 1339"/>
                <a:gd name="T22" fmla="*/ 39 w 3343"/>
                <a:gd name="T23" fmla="*/ 1241 h 1339"/>
                <a:gd name="T24" fmla="*/ 67 w 3343"/>
                <a:gd name="T25" fmla="*/ 1275 h 1339"/>
                <a:gd name="T26" fmla="*/ 101 w 3343"/>
                <a:gd name="T27" fmla="*/ 1302 h 1339"/>
                <a:gd name="T28" fmla="*/ 140 w 3343"/>
                <a:gd name="T29" fmla="*/ 1322 h 1339"/>
                <a:gd name="T30" fmla="*/ 182 w 3343"/>
                <a:gd name="T31" fmla="*/ 1335 h 1339"/>
                <a:gd name="T32" fmla="*/ 223 w 3343"/>
                <a:gd name="T33" fmla="*/ 1339 h 1339"/>
                <a:gd name="T34" fmla="*/ 3142 w 3343"/>
                <a:gd name="T35" fmla="*/ 1338 h 1339"/>
                <a:gd name="T36" fmla="*/ 3186 w 3343"/>
                <a:gd name="T37" fmla="*/ 1328 h 1339"/>
                <a:gd name="T38" fmla="*/ 3227 w 3343"/>
                <a:gd name="T39" fmla="*/ 1311 h 1339"/>
                <a:gd name="T40" fmla="*/ 3263 w 3343"/>
                <a:gd name="T41" fmla="*/ 1286 h 1339"/>
                <a:gd name="T42" fmla="*/ 3293 w 3343"/>
                <a:gd name="T43" fmla="*/ 1255 h 1339"/>
                <a:gd name="T44" fmla="*/ 3317 w 3343"/>
                <a:gd name="T45" fmla="*/ 1219 h 1339"/>
                <a:gd name="T46" fmla="*/ 3334 w 3343"/>
                <a:gd name="T47" fmla="*/ 1178 h 1339"/>
                <a:gd name="T48" fmla="*/ 3342 w 3343"/>
                <a:gd name="T49" fmla="*/ 1134 h 1339"/>
                <a:gd name="T50" fmla="*/ 3343 w 3343"/>
                <a:gd name="T51" fmla="*/ 223 h 1339"/>
                <a:gd name="T52" fmla="*/ 3338 w 3343"/>
                <a:gd name="T53" fmla="*/ 177 h 1339"/>
                <a:gd name="T54" fmla="*/ 3325 w 3343"/>
                <a:gd name="T55" fmla="*/ 134 h 1339"/>
                <a:gd name="T56" fmla="*/ 3303 w 3343"/>
                <a:gd name="T57" fmla="*/ 96 h 1339"/>
                <a:gd name="T58" fmla="*/ 3275 w 3343"/>
                <a:gd name="T59" fmla="*/ 63 h 1339"/>
                <a:gd name="T60" fmla="*/ 3241 w 3343"/>
                <a:gd name="T61" fmla="*/ 36 h 1339"/>
                <a:gd name="T62" fmla="*/ 3203 w 3343"/>
                <a:gd name="T63" fmla="*/ 15 h 1339"/>
                <a:gd name="T64" fmla="*/ 3160 w 3343"/>
                <a:gd name="T65" fmla="*/ 3 h 1339"/>
                <a:gd name="T66" fmla="*/ 3120 w 3343"/>
                <a:gd name="T67" fmla="*/ 0 h 133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343"/>
                <a:gd name="T103" fmla="*/ 0 h 1339"/>
                <a:gd name="T104" fmla="*/ 3343 w 3343"/>
                <a:gd name="T105" fmla="*/ 1339 h 133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343" h="1339">
                  <a:moveTo>
                    <a:pt x="223" y="0"/>
                  </a:moveTo>
                  <a:lnTo>
                    <a:pt x="200" y="1"/>
                  </a:lnTo>
                  <a:lnTo>
                    <a:pt x="177" y="4"/>
                  </a:lnTo>
                  <a:lnTo>
                    <a:pt x="156" y="10"/>
                  </a:lnTo>
                  <a:lnTo>
                    <a:pt x="135" y="17"/>
                  </a:lnTo>
                  <a:lnTo>
                    <a:pt x="115" y="27"/>
                  </a:lnTo>
                  <a:lnTo>
                    <a:pt x="97" y="38"/>
                  </a:lnTo>
                  <a:lnTo>
                    <a:pt x="79" y="51"/>
                  </a:lnTo>
                  <a:lnTo>
                    <a:pt x="64" y="66"/>
                  </a:lnTo>
                  <a:lnTo>
                    <a:pt x="49" y="82"/>
                  </a:lnTo>
                  <a:lnTo>
                    <a:pt x="36" y="100"/>
                  </a:lnTo>
                  <a:lnTo>
                    <a:pt x="25" y="119"/>
                  </a:lnTo>
                  <a:lnTo>
                    <a:pt x="16" y="139"/>
                  </a:lnTo>
                  <a:lnTo>
                    <a:pt x="8" y="160"/>
                  </a:lnTo>
                  <a:lnTo>
                    <a:pt x="3" y="182"/>
                  </a:lnTo>
                  <a:lnTo>
                    <a:pt x="0" y="204"/>
                  </a:lnTo>
                  <a:lnTo>
                    <a:pt x="0" y="223"/>
                  </a:lnTo>
                  <a:lnTo>
                    <a:pt x="0" y="1116"/>
                  </a:lnTo>
                  <a:lnTo>
                    <a:pt x="1" y="1138"/>
                  </a:lnTo>
                  <a:lnTo>
                    <a:pt x="4" y="1161"/>
                  </a:lnTo>
                  <a:lnTo>
                    <a:pt x="10" y="1182"/>
                  </a:lnTo>
                  <a:lnTo>
                    <a:pt x="18" y="1203"/>
                  </a:lnTo>
                  <a:lnTo>
                    <a:pt x="27" y="1223"/>
                  </a:lnTo>
                  <a:lnTo>
                    <a:pt x="39" y="1241"/>
                  </a:lnTo>
                  <a:lnTo>
                    <a:pt x="52" y="1259"/>
                  </a:lnTo>
                  <a:lnTo>
                    <a:pt x="67" y="1275"/>
                  </a:lnTo>
                  <a:lnTo>
                    <a:pt x="83" y="1289"/>
                  </a:lnTo>
                  <a:lnTo>
                    <a:pt x="101" y="1302"/>
                  </a:lnTo>
                  <a:lnTo>
                    <a:pt x="120" y="1313"/>
                  </a:lnTo>
                  <a:lnTo>
                    <a:pt x="140" y="1322"/>
                  </a:lnTo>
                  <a:lnTo>
                    <a:pt x="160" y="1330"/>
                  </a:lnTo>
                  <a:lnTo>
                    <a:pt x="182" y="1335"/>
                  </a:lnTo>
                  <a:lnTo>
                    <a:pt x="205" y="1338"/>
                  </a:lnTo>
                  <a:lnTo>
                    <a:pt x="223" y="1339"/>
                  </a:lnTo>
                  <a:lnTo>
                    <a:pt x="3120" y="1339"/>
                  </a:lnTo>
                  <a:lnTo>
                    <a:pt x="3142" y="1338"/>
                  </a:lnTo>
                  <a:lnTo>
                    <a:pt x="3165" y="1334"/>
                  </a:lnTo>
                  <a:lnTo>
                    <a:pt x="3186" y="1328"/>
                  </a:lnTo>
                  <a:lnTo>
                    <a:pt x="3207" y="1321"/>
                  </a:lnTo>
                  <a:lnTo>
                    <a:pt x="3227" y="1311"/>
                  </a:lnTo>
                  <a:lnTo>
                    <a:pt x="3245" y="1299"/>
                  </a:lnTo>
                  <a:lnTo>
                    <a:pt x="3263" y="1286"/>
                  </a:lnTo>
                  <a:lnTo>
                    <a:pt x="3279" y="1271"/>
                  </a:lnTo>
                  <a:lnTo>
                    <a:pt x="3293" y="1255"/>
                  </a:lnTo>
                  <a:lnTo>
                    <a:pt x="3306" y="1237"/>
                  </a:lnTo>
                  <a:lnTo>
                    <a:pt x="3317" y="1219"/>
                  </a:lnTo>
                  <a:lnTo>
                    <a:pt x="3326" y="1199"/>
                  </a:lnTo>
                  <a:lnTo>
                    <a:pt x="3334" y="1178"/>
                  </a:lnTo>
                  <a:lnTo>
                    <a:pt x="3339" y="1156"/>
                  </a:lnTo>
                  <a:lnTo>
                    <a:pt x="3342" y="1134"/>
                  </a:lnTo>
                  <a:lnTo>
                    <a:pt x="3343" y="1115"/>
                  </a:lnTo>
                  <a:lnTo>
                    <a:pt x="3343" y="223"/>
                  </a:lnTo>
                  <a:lnTo>
                    <a:pt x="3342" y="199"/>
                  </a:lnTo>
                  <a:lnTo>
                    <a:pt x="3338" y="177"/>
                  </a:lnTo>
                  <a:lnTo>
                    <a:pt x="3332" y="155"/>
                  </a:lnTo>
                  <a:lnTo>
                    <a:pt x="3325" y="134"/>
                  </a:lnTo>
                  <a:lnTo>
                    <a:pt x="3315" y="114"/>
                  </a:lnTo>
                  <a:lnTo>
                    <a:pt x="3303" y="96"/>
                  </a:lnTo>
                  <a:lnTo>
                    <a:pt x="3290" y="79"/>
                  </a:lnTo>
                  <a:lnTo>
                    <a:pt x="3275" y="63"/>
                  </a:lnTo>
                  <a:lnTo>
                    <a:pt x="3259" y="48"/>
                  </a:lnTo>
                  <a:lnTo>
                    <a:pt x="3241" y="36"/>
                  </a:lnTo>
                  <a:lnTo>
                    <a:pt x="3223" y="25"/>
                  </a:lnTo>
                  <a:lnTo>
                    <a:pt x="3203" y="15"/>
                  </a:lnTo>
                  <a:lnTo>
                    <a:pt x="3182" y="8"/>
                  </a:lnTo>
                  <a:lnTo>
                    <a:pt x="3160" y="3"/>
                  </a:lnTo>
                  <a:lnTo>
                    <a:pt x="3138" y="0"/>
                  </a:lnTo>
                  <a:lnTo>
                    <a:pt x="3120" y="0"/>
                  </a:lnTo>
                  <a:lnTo>
                    <a:pt x="223" y="0"/>
                  </a:lnTo>
                  <a:close/>
                </a:path>
              </a:pathLst>
            </a:custGeom>
            <a:solidFill>
              <a:srgbClr val="00FFFF"/>
            </a:solidFill>
            <a:ln w="9525">
              <a:noFill/>
              <a:round/>
              <a:headEnd/>
              <a:tailEnd/>
            </a:ln>
          </p:spPr>
          <p:txBody>
            <a:bodyPr/>
            <a:lstStyle/>
            <a:p>
              <a:pPr algn="ctr">
                <a:defRPr/>
              </a:pPr>
              <a:r>
                <a:rPr lang="es-CO" sz="1600" dirty="0">
                  <a:latin typeface="+mj-lt"/>
                </a:rPr>
                <a:t>Componente convertible</a:t>
              </a:r>
            </a:p>
          </p:txBody>
        </p:sp>
        <p:sp>
          <p:nvSpPr>
            <p:cNvPr id="44052" name="Freeform 22"/>
            <p:cNvSpPr>
              <a:spLocks/>
            </p:cNvSpPr>
            <p:nvPr/>
          </p:nvSpPr>
          <p:spPr bwMode="auto">
            <a:xfrm>
              <a:off x="8953" y="5012"/>
              <a:ext cx="3344" cy="1339"/>
            </a:xfrm>
            <a:custGeom>
              <a:avLst/>
              <a:gdLst>
                <a:gd name="T0" fmla="*/ 200 w 3343"/>
                <a:gd name="T1" fmla="*/ 1 h 1339"/>
                <a:gd name="T2" fmla="*/ 156 w 3343"/>
                <a:gd name="T3" fmla="*/ 10 h 1339"/>
                <a:gd name="T4" fmla="*/ 115 w 3343"/>
                <a:gd name="T5" fmla="*/ 27 h 1339"/>
                <a:gd name="T6" fmla="*/ 79 w 3343"/>
                <a:gd name="T7" fmla="*/ 51 h 1339"/>
                <a:gd name="T8" fmla="*/ 49 w 3343"/>
                <a:gd name="T9" fmla="*/ 82 h 1339"/>
                <a:gd name="T10" fmla="*/ 25 w 3343"/>
                <a:gd name="T11" fmla="*/ 119 h 1339"/>
                <a:gd name="T12" fmla="*/ 8 w 3343"/>
                <a:gd name="T13" fmla="*/ 160 h 1339"/>
                <a:gd name="T14" fmla="*/ 0 w 3343"/>
                <a:gd name="T15" fmla="*/ 204 h 1339"/>
                <a:gd name="T16" fmla="*/ 0 w 3343"/>
                <a:gd name="T17" fmla="*/ 1116 h 1339"/>
                <a:gd name="T18" fmla="*/ 4 w 3343"/>
                <a:gd name="T19" fmla="*/ 1161 h 1339"/>
                <a:gd name="T20" fmla="*/ 18 w 3343"/>
                <a:gd name="T21" fmla="*/ 1203 h 1339"/>
                <a:gd name="T22" fmla="*/ 39 w 3343"/>
                <a:gd name="T23" fmla="*/ 1241 h 1339"/>
                <a:gd name="T24" fmla="*/ 67 w 3343"/>
                <a:gd name="T25" fmla="*/ 1275 h 1339"/>
                <a:gd name="T26" fmla="*/ 101 w 3343"/>
                <a:gd name="T27" fmla="*/ 1302 h 1339"/>
                <a:gd name="T28" fmla="*/ 140 w 3343"/>
                <a:gd name="T29" fmla="*/ 1322 h 1339"/>
                <a:gd name="T30" fmla="*/ 182 w 3343"/>
                <a:gd name="T31" fmla="*/ 1335 h 1339"/>
                <a:gd name="T32" fmla="*/ 223 w 3343"/>
                <a:gd name="T33" fmla="*/ 1339 h 1339"/>
                <a:gd name="T34" fmla="*/ 3142 w 3343"/>
                <a:gd name="T35" fmla="*/ 1338 h 1339"/>
                <a:gd name="T36" fmla="*/ 3186 w 3343"/>
                <a:gd name="T37" fmla="*/ 1328 h 1339"/>
                <a:gd name="T38" fmla="*/ 3227 w 3343"/>
                <a:gd name="T39" fmla="*/ 1311 h 1339"/>
                <a:gd name="T40" fmla="*/ 3263 w 3343"/>
                <a:gd name="T41" fmla="*/ 1286 h 1339"/>
                <a:gd name="T42" fmla="*/ 3293 w 3343"/>
                <a:gd name="T43" fmla="*/ 1255 h 1339"/>
                <a:gd name="T44" fmla="*/ 3317 w 3343"/>
                <a:gd name="T45" fmla="*/ 1219 h 1339"/>
                <a:gd name="T46" fmla="*/ 3334 w 3343"/>
                <a:gd name="T47" fmla="*/ 1178 h 1339"/>
                <a:gd name="T48" fmla="*/ 3342 w 3343"/>
                <a:gd name="T49" fmla="*/ 1134 h 1339"/>
                <a:gd name="T50" fmla="*/ 3343 w 3343"/>
                <a:gd name="T51" fmla="*/ 223 h 1339"/>
                <a:gd name="T52" fmla="*/ 3338 w 3343"/>
                <a:gd name="T53" fmla="*/ 177 h 1339"/>
                <a:gd name="T54" fmla="*/ 3325 w 3343"/>
                <a:gd name="T55" fmla="*/ 134 h 1339"/>
                <a:gd name="T56" fmla="*/ 3303 w 3343"/>
                <a:gd name="T57" fmla="*/ 96 h 1339"/>
                <a:gd name="T58" fmla="*/ 3275 w 3343"/>
                <a:gd name="T59" fmla="*/ 63 h 1339"/>
                <a:gd name="T60" fmla="*/ 3241 w 3343"/>
                <a:gd name="T61" fmla="*/ 36 h 1339"/>
                <a:gd name="T62" fmla="*/ 3203 w 3343"/>
                <a:gd name="T63" fmla="*/ 15 h 1339"/>
                <a:gd name="T64" fmla="*/ 3160 w 3343"/>
                <a:gd name="T65" fmla="*/ 3 h 1339"/>
                <a:gd name="T66" fmla="*/ 3120 w 3343"/>
                <a:gd name="T67" fmla="*/ 0 h 133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343"/>
                <a:gd name="T103" fmla="*/ 0 h 1339"/>
                <a:gd name="T104" fmla="*/ 3343 w 3343"/>
                <a:gd name="T105" fmla="*/ 1339 h 133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343" h="1339">
                  <a:moveTo>
                    <a:pt x="223" y="0"/>
                  </a:moveTo>
                  <a:lnTo>
                    <a:pt x="200" y="1"/>
                  </a:lnTo>
                  <a:lnTo>
                    <a:pt x="177" y="4"/>
                  </a:lnTo>
                  <a:lnTo>
                    <a:pt x="156" y="10"/>
                  </a:lnTo>
                  <a:lnTo>
                    <a:pt x="135" y="17"/>
                  </a:lnTo>
                  <a:lnTo>
                    <a:pt x="115" y="27"/>
                  </a:lnTo>
                  <a:lnTo>
                    <a:pt x="97" y="38"/>
                  </a:lnTo>
                  <a:lnTo>
                    <a:pt x="79" y="51"/>
                  </a:lnTo>
                  <a:lnTo>
                    <a:pt x="64" y="66"/>
                  </a:lnTo>
                  <a:lnTo>
                    <a:pt x="49" y="82"/>
                  </a:lnTo>
                  <a:lnTo>
                    <a:pt x="36" y="100"/>
                  </a:lnTo>
                  <a:lnTo>
                    <a:pt x="25" y="119"/>
                  </a:lnTo>
                  <a:lnTo>
                    <a:pt x="16" y="139"/>
                  </a:lnTo>
                  <a:lnTo>
                    <a:pt x="8" y="160"/>
                  </a:lnTo>
                  <a:lnTo>
                    <a:pt x="3" y="182"/>
                  </a:lnTo>
                  <a:lnTo>
                    <a:pt x="0" y="204"/>
                  </a:lnTo>
                  <a:lnTo>
                    <a:pt x="0" y="223"/>
                  </a:lnTo>
                  <a:lnTo>
                    <a:pt x="0" y="1116"/>
                  </a:lnTo>
                  <a:lnTo>
                    <a:pt x="1" y="1138"/>
                  </a:lnTo>
                  <a:lnTo>
                    <a:pt x="4" y="1161"/>
                  </a:lnTo>
                  <a:lnTo>
                    <a:pt x="10" y="1182"/>
                  </a:lnTo>
                  <a:lnTo>
                    <a:pt x="18" y="1203"/>
                  </a:lnTo>
                  <a:lnTo>
                    <a:pt x="27" y="1223"/>
                  </a:lnTo>
                  <a:lnTo>
                    <a:pt x="39" y="1241"/>
                  </a:lnTo>
                  <a:lnTo>
                    <a:pt x="52" y="1259"/>
                  </a:lnTo>
                  <a:lnTo>
                    <a:pt x="67" y="1275"/>
                  </a:lnTo>
                  <a:lnTo>
                    <a:pt x="83" y="1289"/>
                  </a:lnTo>
                  <a:lnTo>
                    <a:pt x="101" y="1302"/>
                  </a:lnTo>
                  <a:lnTo>
                    <a:pt x="120" y="1313"/>
                  </a:lnTo>
                  <a:lnTo>
                    <a:pt x="140" y="1322"/>
                  </a:lnTo>
                  <a:lnTo>
                    <a:pt x="160" y="1330"/>
                  </a:lnTo>
                  <a:lnTo>
                    <a:pt x="182" y="1335"/>
                  </a:lnTo>
                  <a:lnTo>
                    <a:pt x="205" y="1338"/>
                  </a:lnTo>
                  <a:lnTo>
                    <a:pt x="223" y="1339"/>
                  </a:lnTo>
                  <a:lnTo>
                    <a:pt x="3120" y="1339"/>
                  </a:lnTo>
                  <a:lnTo>
                    <a:pt x="3142" y="1338"/>
                  </a:lnTo>
                  <a:lnTo>
                    <a:pt x="3165" y="1334"/>
                  </a:lnTo>
                  <a:lnTo>
                    <a:pt x="3186" y="1328"/>
                  </a:lnTo>
                  <a:lnTo>
                    <a:pt x="3207" y="1321"/>
                  </a:lnTo>
                  <a:lnTo>
                    <a:pt x="3227" y="1311"/>
                  </a:lnTo>
                  <a:lnTo>
                    <a:pt x="3245" y="1299"/>
                  </a:lnTo>
                  <a:lnTo>
                    <a:pt x="3263" y="1286"/>
                  </a:lnTo>
                  <a:lnTo>
                    <a:pt x="3279" y="1271"/>
                  </a:lnTo>
                  <a:lnTo>
                    <a:pt x="3293" y="1255"/>
                  </a:lnTo>
                  <a:lnTo>
                    <a:pt x="3306" y="1237"/>
                  </a:lnTo>
                  <a:lnTo>
                    <a:pt x="3317" y="1219"/>
                  </a:lnTo>
                  <a:lnTo>
                    <a:pt x="3326" y="1199"/>
                  </a:lnTo>
                  <a:lnTo>
                    <a:pt x="3334" y="1178"/>
                  </a:lnTo>
                  <a:lnTo>
                    <a:pt x="3339" y="1156"/>
                  </a:lnTo>
                  <a:lnTo>
                    <a:pt x="3342" y="1134"/>
                  </a:lnTo>
                  <a:lnTo>
                    <a:pt x="3343" y="1115"/>
                  </a:lnTo>
                  <a:lnTo>
                    <a:pt x="3343" y="223"/>
                  </a:lnTo>
                  <a:lnTo>
                    <a:pt x="3342" y="199"/>
                  </a:lnTo>
                  <a:lnTo>
                    <a:pt x="3338" y="177"/>
                  </a:lnTo>
                  <a:lnTo>
                    <a:pt x="3332" y="155"/>
                  </a:lnTo>
                  <a:lnTo>
                    <a:pt x="3325" y="134"/>
                  </a:lnTo>
                  <a:lnTo>
                    <a:pt x="3315" y="114"/>
                  </a:lnTo>
                  <a:lnTo>
                    <a:pt x="3303" y="96"/>
                  </a:lnTo>
                  <a:lnTo>
                    <a:pt x="3290" y="79"/>
                  </a:lnTo>
                  <a:lnTo>
                    <a:pt x="3275" y="63"/>
                  </a:lnTo>
                  <a:lnTo>
                    <a:pt x="3259" y="48"/>
                  </a:lnTo>
                  <a:lnTo>
                    <a:pt x="3241" y="36"/>
                  </a:lnTo>
                  <a:lnTo>
                    <a:pt x="3223" y="25"/>
                  </a:lnTo>
                  <a:lnTo>
                    <a:pt x="3203" y="15"/>
                  </a:lnTo>
                  <a:lnTo>
                    <a:pt x="3182" y="8"/>
                  </a:lnTo>
                  <a:lnTo>
                    <a:pt x="3160" y="3"/>
                  </a:lnTo>
                  <a:lnTo>
                    <a:pt x="3138" y="0"/>
                  </a:lnTo>
                  <a:lnTo>
                    <a:pt x="3120" y="0"/>
                  </a:lnTo>
                  <a:lnTo>
                    <a:pt x="223" y="0"/>
                  </a:lnTo>
                  <a:close/>
                </a:path>
              </a:pathLst>
            </a:custGeom>
            <a:noFill/>
            <a:ln w="9525">
              <a:solidFill>
                <a:srgbClr val="7FA4A5"/>
              </a:solidFill>
              <a:round/>
              <a:headEnd/>
              <a:tailEnd/>
            </a:ln>
          </p:spPr>
          <p:txBody>
            <a:bodyPr/>
            <a:lstStyle/>
            <a:p>
              <a:pPr>
                <a:defRPr/>
              </a:pPr>
              <a:endParaRPr lang="en-US" sz="1600" dirty="0">
                <a:latin typeface="+mj-lt"/>
              </a:endParaRPr>
            </a:p>
          </p:txBody>
        </p:sp>
        <p:sp>
          <p:nvSpPr>
            <p:cNvPr id="44053" name="Freeform 23"/>
            <p:cNvSpPr>
              <a:spLocks/>
            </p:cNvSpPr>
            <p:nvPr/>
          </p:nvSpPr>
          <p:spPr bwMode="auto">
            <a:xfrm>
              <a:off x="8950" y="6801"/>
              <a:ext cx="3344" cy="1342"/>
            </a:xfrm>
            <a:custGeom>
              <a:avLst/>
              <a:gdLst>
                <a:gd name="T0" fmla="*/ 200 w 3343"/>
                <a:gd name="T1" fmla="*/ 1 h 1342"/>
                <a:gd name="T2" fmla="*/ 156 w 3343"/>
                <a:gd name="T3" fmla="*/ 10 h 1342"/>
                <a:gd name="T4" fmla="*/ 115 w 3343"/>
                <a:gd name="T5" fmla="*/ 27 h 1342"/>
                <a:gd name="T6" fmla="*/ 79 w 3343"/>
                <a:gd name="T7" fmla="*/ 52 h 1342"/>
                <a:gd name="T8" fmla="*/ 49 w 3343"/>
                <a:gd name="T9" fmla="*/ 83 h 1342"/>
                <a:gd name="T10" fmla="*/ 25 w 3343"/>
                <a:gd name="T11" fmla="*/ 120 h 1342"/>
                <a:gd name="T12" fmla="*/ 8 w 3343"/>
                <a:gd name="T13" fmla="*/ 160 h 1342"/>
                <a:gd name="T14" fmla="*/ 0 w 3343"/>
                <a:gd name="T15" fmla="*/ 205 h 1342"/>
                <a:gd name="T16" fmla="*/ 0 w 3343"/>
                <a:gd name="T17" fmla="*/ 1118 h 1342"/>
                <a:gd name="T18" fmla="*/ 4 w 3343"/>
                <a:gd name="T19" fmla="*/ 1163 h 1342"/>
                <a:gd name="T20" fmla="*/ 18 w 3343"/>
                <a:gd name="T21" fmla="*/ 1206 h 1342"/>
                <a:gd name="T22" fmla="*/ 39 w 3343"/>
                <a:gd name="T23" fmla="*/ 1244 h 1342"/>
                <a:gd name="T24" fmla="*/ 67 w 3343"/>
                <a:gd name="T25" fmla="*/ 1277 h 1342"/>
                <a:gd name="T26" fmla="*/ 101 w 3343"/>
                <a:gd name="T27" fmla="*/ 1304 h 1342"/>
                <a:gd name="T28" fmla="*/ 140 w 3343"/>
                <a:gd name="T29" fmla="*/ 1325 h 1342"/>
                <a:gd name="T30" fmla="*/ 182 w 3343"/>
                <a:gd name="T31" fmla="*/ 1337 h 1342"/>
                <a:gd name="T32" fmla="*/ 223 w 3343"/>
                <a:gd name="T33" fmla="*/ 1341 h 1342"/>
                <a:gd name="T34" fmla="*/ 3142 w 3343"/>
                <a:gd name="T35" fmla="*/ 1340 h 1342"/>
                <a:gd name="T36" fmla="*/ 3186 w 3343"/>
                <a:gd name="T37" fmla="*/ 1331 h 1342"/>
                <a:gd name="T38" fmla="*/ 3227 w 3343"/>
                <a:gd name="T39" fmla="*/ 1313 h 1342"/>
                <a:gd name="T40" fmla="*/ 3263 w 3343"/>
                <a:gd name="T41" fmla="*/ 1289 h 1342"/>
                <a:gd name="T42" fmla="*/ 3293 w 3343"/>
                <a:gd name="T43" fmla="*/ 1257 h 1342"/>
                <a:gd name="T44" fmla="*/ 3317 w 3343"/>
                <a:gd name="T45" fmla="*/ 1221 h 1342"/>
                <a:gd name="T46" fmla="*/ 3334 w 3343"/>
                <a:gd name="T47" fmla="*/ 1180 h 1342"/>
                <a:gd name="T48" fmla="*/ 3342 w 3343"/>
                <a:gd name="T49" fmla="*/ 1136 h 1342"/>
                <a:gd name="T50" fmla="*/ 3343 w 3343"/>
                <a:gd name="T51" fmla="*/ 223 h 1342"/>
                <a:gd name="T52" fmla="*/ 3338 w 3343"/>
                <a:gd name="T53" fmla="*/ 177 h 1342"/>
                <a:gd name="T54" fmla="*/ 3325 w 3343"/>
                <a:gd name="T55" fmla="*/ 135 h 1342"/>
                <a:gd name="T56" fmla="*/ 3303 w 3343"/>
                <a:gd name="T57" fmla="*/ 97 h 1342"/>
                <a:gd name="T58" fmla="*/ 3275 w 3343"/>
                <a:gd name="T59" fmla="*/ 64 h 1342"/>
                <a:gd name="T60" fmla="*/ 3241 w 3343"/>
                <a:gd name="T61" fmla="*/ 36 h 1342"/>
                <a:gd name="T62" fmla="*/ 3203 w 3343"/>
                <a:gd name="T63" fmla="*/ 16 h 1342"/>
                <a:gd name="T64" fmla="*/ 3160 w 3343"/>
                <a:gd name="T65" fmla="*/ 3 h 1342"/>
                <a:gd name="T66" fmla="*/ 3120 w 3343"/>
                <a:gd name="T67" fmla="*/ 0 h 134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343"/>
                <a:gd name="T103" fmla="*/ 0 h 1342"/>
                <a:gd name="T104" fmla="*/ 3343 w 3343"/>
                <a:gd name="T105" fmla="*/ 1342 h 134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343" h="1342">
                  <a:moveTo>
                    <a:pt x="223" y="0"/>
                  </a:moveTo>
                  <a:lnTo>
                    <a:pt x="200" y="1"/>
                  </a:lnTo>
                  <a:lnTo>
                    <a:pt x="177" y="4"/>
                  </a:lnTo>
                  <a:lnTo>
                    <a:pt x="156" y="10"/>
                  </a:lnTo>
                  <a:lnTo>
                    <a:pt x="135" y="18"/>
                  </a:lnTo>
                  <a:lnTo>
                    <a:pt x="115" y="27"/>
                  </a:lnTo>
                  <a:lnTo>
                    <a:pt x="97" y="39"/>
                  </a:lnTo>
                  <a:lnTo>
                    <a:pt x="79" y="52"/>
                  </a:lnTo>
                  <a:lnTo>
                    <a:pt x="64" y="67"/>
                  </a:lnTo>
                  <a:lnTo>
                    <a:pt x="49" y="83"/>
                  </a:lnTo>
                  <a:lnTo>
                    <a:pt x="36" y="101"/>
                  </a:lnTo>
                  <a:lnTo>
                    <a:pt x="25" y="120"/>
                  </a:lnTo>
                  <a:lnTo>
                    <a:pt x="16" y="140"/>
                  </a:lnTo>
                  <a:lnTo>
                    <a:pt x="8" y="160"/>
                  </a:lnTo>
                  <a:lnTo>
                    <a:pt x="3" y="182"/>
                  </a:lnTo>
                  <a:lnTo>
                    <a:pt x="0" y="205"/>
                  </a:lnTo>
                  <a:lnTo>
                    <a:pt x="0" y="223"/>
                  </a:lnTo>
                  <a:lnTo>
                    <a:pt x="0" y="1118"/>
                  </a:lnTo>
                  <a:lnTo>
                    <a:pt x="1" y="1141"/>
                  </a:lnTo>
                  <a:lnTo>
                    <a:pt x="4" y="1163"/>
                  </a:lnTo>
                  <a:lnTo>
                    <a:pt x="10" y="1185"/>
                  </a:lnTo>
                  <a:lnTo>
                    <a:pt x="18" y="1206"/>
                  </a:lnTo>
                  <a:lnTo>
                    <a:pt x="27" y="1225"/>
                  </a:lnTo>
                  <a:lnTo>
                    <a:pt x="39" y="1244"/>
                  </a:lnTo>
                  <a:lnTo>
                    <a:pt x="52" y="1261"/>
                  </a:lnTo>
                  <a:lnTo>
                    <a:pt x="67" y="1277"/>
                  </a:lnTo>
                  <a:lnTo>
                    <a:pt x="83" y="1292"/>
                  </a:lnTo>
                  <a:lnTo>
                    <a:pt x="101" y="1304"/>
                  </a:lnTo>
                  <a:lnTo>
                    <a:pt x="120" y="1316"/>
                  </a:lnTo>
                  <a:lnTo>
                    <a:pt x="140" y="1325"/>
                  </a:lnTo>
                  <a:lnTo>
                    <a:pt x="160" y="1332"/>
                  </a:lnTo>
                  <a:lnTo>
                    <a:pt x="182" y="1337"/>
                  </a:lnTo>
                  <a:lnTo>
                    <a:pt x="205" y="1340"/>
                  </a:lnTo>
                  <a:lnTo>
                    <a:pt x="223" y="1341"/>
                  </a:lnTo>
                  <a:lnTo>
                    <a:pt x="3120" y="1341"/>
                  </a:lnTo>
                  <a:lnTo>
                    <a:pt x="3142" y="1340"/>
                  </a:lnTo>
                  <a:lnTo>
                    <a:pt x="3165" y="1336"/>
                  </a:lnTo>
                  <a:lnTo>
                    <a:pt x="3186" y="1331"/>
                  </a:lnTo>
                  <a:lnTo>
                    <a:pt x="3207" y="1323"/>
                  </a:lnTo>
                  <a:lnTo>
                    <a:pt x="3227" y="1313"/>
                  </a:lnTo>
                  <a:lnTo>
                    <a:pt x="3245" y="1302"/>
                  </a:lnTo>
                  <a:lnTo>
                    <a:pt x="3263" y="1289"/>
                  </a:lnTo>
                  <a:lnTo>
                    <a:pt x="3279" y="1274"/>
                  </a:lnTo>
                  <a:lnTo>
                    <a:pt x="3293" y="1257"/>
                  </a:lnTo>
                  <a:lnTo>
                    <a:pt x="3306" y="1240"/>
                  </a:lnTo>
                  <a:lnTo>
                    <a:pt x="3317" y="1221"/>
                  </a:lnTo>
                  <a:lnTo>
                    <a:pt x="3326" y="1201"/>
                  </a:lnTo>
                  <a:lnTo>
                    <a:pt x="3334" y="1180"/>
                  </a:lnTo>
                  <a:lnTo>
                    <a:pt x="3339" y="1158"/>
                  </a:lnTo>
                  <a:lnTo>
                    <a:pt x="3342" y="1136"/>
                  </a:lnTo>
                  <a:lnTo>
                    <a:pt x="3343" y="1118"/>
                  </a:lnTo>
                  <a:lnTo>
                    <a:pt x="3343" y="223"/>
                  </a:lnTo>
                  <a:lnTo>
                    <a:pt x="3342" y="200"/>
                  </a:lnTo>
                  <a:lnTo>
                    <a:pt x="3338" y="177"/>
                  </a:lnTo>
                  <a:lnTo>
                    <a:pt x="3332" y="156"/>
                  </a:lnTo>
                  <a:lnTo>
                    <a:pt x="3325" y="135"/>
                  </a:lnTo>
                  <a:lnTo>
                    <a:pt x="3315" y="115"/>
                  </a:lnTo>
                  <a:lnTo>
                    <a:pt x="3303" y="97"/>
                  </a:lnTo>
                  <a:lnTo>
                    <a:pt x="3290" y="79"/>
                  </a:lnTo>
                  <a:lnTo>
                    <a:pt x="3275" y="64"/>
                  </a:lnTo>
                  <a:lnTo>
                    <a:pt x="3259" y="49"/>
                  </a:lnTo>
                  <a:lnTo>
                    <a:pt x="3241" y="36"/>
                  </a:lnTo>
                  <a:lnTo>
                    <a:pt x="3223" y="25"/>
                  </a:lnTo>
                  <a:lnTo>
                    <a:pt x="3203" y="16"/>
                  </a:lnTo>
                  <a:lnTo>
                    <a:pt x="3182" y="8"/>
                  </a:lnTo>
                  <a:lnTo>
                    <a:pt x="3160" y="3"/>
                  </a:lnTo>
                  <a:lnTo>
                    <a:pt x="3138" y="0"/>
                  </a:lnTo>
                  <a:lnTo>
                    <a:pt x="3120" y="0"/>
                  </a:lnTo>
                  <a:lnTo>
                    <a:pt x="223" y="0"/>
                  </a:lnTo>
                  <a:close/>
                </a:path>
              </a:pathLst>
            </a:custGeom>
            <a:solidFill>
              <a:srgbClr val="FF98FF"/>
            </a:solidFill>
            <a:ln w="9525">
              <a:noFill/>
              <a:round/>
              <a:headEnd/>
              <a:tailEnd/>
            </a:ln>
          </p:spPr>
          <p:txBody>
            <a:bodyPr/>
            <a:lstStyle/>
            <a:p>
              <a:pPr algn="ctr">
                <a:defRPr/>
              </a:pPr>
              <a:r>
                <a:rPr lang="es-CO" sz="1600" dirty="0">
                  <a:latin typeface="+mj-lt"/>
                </a:rPr>
                <a:t>Importe fijo y una cantidad fija de acciones?</a:t>
              </a:r>
            </a:p>
          </p:txBody>
        </p:sp>
        <p:sp>
          <p:nvSpPr>
            <p:cNvPr id="44054" name="Freeform 24"/>
            <p:cNvSpPr>
              <a:spLocks/>
            </p:cNvSpPr>
            <p:nvPr/>
          </p:nvSpPr>
          <p:spPr bwMode="auto">
            <a:xfrm>
              <a:off x="8950" y="6801"/>
              <a:ext cx="3344" cy="1342"/>
            </a:xfrm>
            <a:custGeom>
              <a:avLst/>
              <a:gdLst>
                <a:gd name="T0" fmla="*/ 200 w 3343"/>
                <a:gd name="T1" fmla="*/ 1 h 1342"/>
                <a:gd name="T2" fmla="*/ 156 w 3343"/>
                <a:gd name="T3" fmla="*/ 10 h 1342"/>
                <a:gd name="T4" fmla="*/ 115 w 3343"/>
                <a:gd name="T5" fmla="*/ 27 h 1342"/>
                <a:gd name="T6" fmla="*/ 79 w 3343"/>
                <a:gd name="T7" fmla="*/ 52 h 1342"/>
                <a:gd name="T8" fmla="*/ 49 w 3343"/>
                <a:gd name="T9" fmla="*/ 83 h 1342"/>
                <a:gd name="T10" fmla="*/ 25 w 3343"/>
                <a:gd name="T11" fmla="*/ 120 h 1342"/>
                <a:gd name="T12" fmla="*/ 8 w 3343"/>
                <a:gd name="T13" fmla="*/ 160 h 1342"/>
                <a:gd name="T14" fmla="*/ 0 w 3343"/>
                <a:gd name="T15" fmla="*/ 205 h 1342"/>
                <a:gd name="T16" fmla="*/ 0 w 3343"/>
                <a:gd name="T17" fmla="*/ 1118 h 1342"/>
                <a:gd name="T18" fmla="*/ 4 w 3343"/>
                <a:gd name="T19" fmla="*/ 1163 h 1342"/>
                <a:gd name="T20" fmla="*/ 18 w 3343"/>
                <a:gd name="T21" fmla="*/ 1206 h 1342"/>
                <a:gd name="T22" fmla="*/ 39 w 3343"/>
                <a:gd name="T23" fmla="*/ 1244 h 1342"/>
                <a:gd name="T24" fmla="*/ 67 w 3343"/>
                <a:gd name="T25" fmla="*/ 1277 h 1342"/>
                <a:gd name="T26" fmla="*/ 101 w 3343"/>
                <a:gd name="T27" fmla="*/ 1304 h 1342"/>
                <a:gd name="T28" fmla="*/ 140 w 3343"/>
                <a:gd name="T29" fmla="*/ 1325 h 1342"/>
                <a:gd name="T30" fmla="*/ 182 w 3343"/>
                <a:gd name="T31" fmla="*/ 1337 h 1342"/>
                <a:gd name="T32" fmla="*/ 223 w 3343"/>
                <a:gd name="T33" fmla="*/ 1341 h 1342"/>
                <a:gd name="T34" fmla="*/ 3142 w 3343"/>
                <a:gd name="T35" fmla="*/ 1340 h 1342"/>
                <a:gd name="T36" fmla="*/ 3186 w 3343"/>
                <a:gd name="T37" fmla="*/ 1331 h 1342"/>
                <a:gd name="T38" fmla="*/ 3227 w 3343"/>
                <a:gd name="T39" fmla="*/ 1313 h 1342"/>
                <a:gd name="T40" fmla="*/ 3263 w 3343"/>
                <a:gd name="T41" fmla="*/ 1289 h 1342"/>
                <a:gd name="T42" fmla="*/ 3293 w 3343"/>
                <a:gd name="T43" fmla="*/ 1257 h 1342"/>
                <a:gd name="T44" fmla="*/ 3317 w 3343"/>
                <a:gd name="T45" fmla="*/ 1221 h 1342"/>
                <a:gd name="T46" fmla="*/ 3334 w 3343"/>
                <a:gd name="T47" fmla="*/ 1180 h 1342"/>
                <a:gd name="T48" fmla="*/ 3342 w 3343"/>
                <a:gd name="T49" fmla="*/ 1136 h 1342"/>
                <a:gd name="T50" fmla="*/ 3343 w 3343"/>
                <a:gd name="T51" fmla="*/ 223 h 1342"/>
                <a:gd name="T52" fmla="*/ 3338 w 3343"/>
                <a:gd name="T53" fmla="*/ 177 h 1342"/>
                <a:gd name="T54" fmla="*/ 3325 w 3343"/>
                <a:gd name="T55" fmla="*/ 135 h 1342"/>
                <a:gd name="T56" fmla="*/ 3303 w 3343"/>
                <a:gd name="T57" fmla="*/ 97 h 1342"/>
                <a:gd name="T58" fmla="*/ 3275 w 3343"/>
                <a:gd name="T59" fmla="*/ 64 h 1342"/>
                <a:gd name="T60" fmla="*/ 3241 w 3343"/>
                <a:gd name="T61" fmla="*/ 36 h 1342"/>
                <a:gd name="T62" fmla="*/ 3203 w 3343"/>
                <a:gd name="T63" fmla="*/ 16 h 1342"/>
                <a:gd name="T64" fmla="*/ 3160 w 3343"/>
                <a:gd name="T65" fmla="*/ 3 h 1342"/>
                <a:gd name="T66" fmla="*/ 3120 w 3343"/>
                <a:gd name="T67" fmla="*/ 0 h 134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343"/>
                <a:gd name="T103" fmla="*/ 0 h 1342"/>
                <a:gd name="T104" fmla="*/ 3343 w 3343"/>
                <a:gd name="T105" fmla="*/ 1342 h 134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343" h="1342">
                  <a:moveTo>
                    <a:pt x="223" y="0"/>
                  </a:moveTo>
                  <a:lnTo>
                    <a:pt x="200" y="1"/>
                  </a:lnTo>
                  <a:lnTo>
                    <a:pt x="177" y="4"/>
                  </a:lnTo>
                  <a:lnTo>
                    <a:pt x="156" y="10"/>
                  </a:lnTo>
                  <a:lnTo>
                    <a:pt x="135" y="18"/>
                  </a:lnTo>
                  <a:lnTo>
                    <a:pt x="115" y="27"/>
                  </a:lnTo>
                  <a:lnTo>
                    <a:pt x="97" y="39"/>
                  </a:lnTo>
                  <a:lnTo>
                    <a:pt x="79" y="52"/>
                  </a:lnTo>
                  <a:lnTo>
                    <a:pt x="64" y="67"/>
                  </a:lnTo>
                  <a:lnTo>
                    <a:pt x="49" y="83"/>
                  </a:lnTo>
                  <a:lnTo>
                    <a:pt x="36" y="101"/>
                  </a:lnTo>
                  <a:lnTo>
                    <a:pt x="25" y="120"/>
                  </a:lnTo>
                  <a:lnTo>
                    <a:pt x="16" y="140"/>
                  </a:lnTo>
                  <a:lnTo>
                    <a:pt x="8" y="160"/>
                  </a:lnTo>
                  <a:lnTo>
                    <a:pt x="3" y="182"/>
                  </a:lnTo>
                  <a:lnTo>
                    <a:pt x="0" y="205"/>
                  </a:lnTo>
                  <a:lnTo>
                    <a:pt x="0" y="223"/>
                  </a:lnTo>
                  <a:lnTo>
                    <a:pt x="0" y="1118"/>
                  </a:lnTo>
                  <a:lnTo>
                    <a:pt x="1" y="1141"/>
                  </a:lnTo>
                  <a:lnTo>
                    <a:pt x="4" y="1163"/>
                  </a:lnTo>
                  <a:lnTo>
                    <a:pt x="10" y="1185"/>
                  </a:lnTo>
                  <a:lnTo>
                    <a:pt x="18" y="1206"/>
                  </a:lnTo>
                  <a:lnTo>
                    <a:pt x="27" y="1225"/>
                  </a:lnTo>
                  <a:lnTo>
                    <a:pt x="39" y="1244"/>
                  </a:lnTo>
                  <a:lnTo>
                    <a:pt x="52" y="1261"/>
                  </a:lnTo>
                  <a:lnTo>
                    <a:pt x="67" y="1277"/>
                  </a:lnTo>
                  <a:lnTo>
                    <a:pt x="83" y="1292"/>
                  </a:lnTo>
                  <a:lnTo>
                    <a:pt x="101" y="1304"/>
                  </a:lnTo>
                  <a:lnTo>
                    <a:pt x="120" y="1316"/>
                  </a:lnTo>
                  <a:lnTo>
                    <a:pt x="140" y="1325"/>
                  </a:lnTo>
                  <a:lnTo>
                    <a:pt x="160" y="1332"/>
                  </a:lnTo>
                  <a:lnTo>
                    <a:pt x="182" y="1337"/>
                  </a:lnTo>
                  <a:lnTo>
                    <a:pt x="205" y="1340"/>
                  </a:lnTo>
                  <a:lnTo>
                    <a:pt x="223" y="1341"/>
                  </a:lnTo>
                  <a:lnTo>
                    <a:pt x="3120" y="1341"/>
                  </a:lnTo>
                  <a:lnTo>
                    <a:pt x="3142" y="1340"/>
                  </a:lnTo>
                  <a:lnTo>
                    <a:pt x="3165" y="1336"/>
                  </a:lnTo>
                  <a:lnTo>
                    <a:pt x="3186" y="1331"/>
                  </a:lnTo>
                  <a:lnTo>
                    <a:pt x="3207" y="1323"/>
                  </a:lnTo>
                  <a:lnTo>
                    <a:pt x="3227" y="1313"/>
                  </a:lnTo>
                  <a:lnTo>
                    <a:pt x="3245" y="1302"/>
                  </a:lnTo>
                  <a:lnTo>
                    <a:pt x="3263" y="1289"/>
                  </a:lnTo>
                  <a:lnTo>
                    <a:pt x="3279" y="1274"/>
                  </a:lnTo>
                  <a:lnTo>
                    <a:pt x="3293" y="1257"/>
                  </a:lnTo>
                  <a:lnTo>
                    <a:pt x="3306" y="1240"/>
                  </a:lnTo>
                  <a:lnTo>
                    <a:pt x="3317" y="1221"/>
                  </a:lnTo>
                  <a:lnTo>
                    <a:pt x="3326" y="1201"/>
                  </a:lnTo>
                  <a:lnTo>
                    <a:pt x="3334" y="1180"/>
                  </a:lnTo>
                  <a:lnTo>
                    <a:pt x="3339" y="1158"/>
                  </a:lnTo>
                  <a:lnTo>
                    <a:pt x="3342" y="1136"/>
                  </a:lnTo>
                  <a:lnTo>
                    <a:pt x="3343" y="1118"/>
                  </a:lnTo>
                  <a:lnTo>
                    <a:pt x="3343" y="223"/>
                  </a:lnTo>
                  <a:lnTo>
                    <a:pt x="3342" y="200"/>
                  </a:lnTo>
                  <a:lnTo>
                    <a:pt x="3338" y="177"/>
                  </a:lnTo>
                  <a:lnTo>
                    <a:pt x="3332" y="156"/>
                  </a:lnTo>
                  <a:lnTo>
                    <a:pt x="3325" y="135"/>
                  </a:lnTo>
                  <a:lnTo>
                    <a:pt x="3315" y="115"/>
                  </a:lnTo>
                  <a:lnTo>
                    <a:pt x="3303" y="97"/>
                  </a:lnTo>
                  <a:lnTo>
                    <a:pt x="3290" y="79"/>
                  </a:lnTo>
                  <a:lnTo>
                    <a:pt x="3275" y="64"/>
                  </a:lnTo>
                  <a:lnTo>
                    <a:pt x="3259" y="49"/>
                  </a:lnTo>
                  <a:lnTo>
                    <a:pt x="3241" y="36"/>
                  </a:lnTo>
                  <a:lnTo>
                    <a:pt x="3223" y="25"/>
                  </a:lnTo>
                  <a:lnTo>
                    <a:pt x="3203" y="16"/>
                  </a:lnTo>
                  <a:lnTo>
                    <a:pt x="3182" y="8"/>
                  </a:lnTo>
                  <a:lnTo>
                    <a:pt x="3160" y="3"/>
                  </a:lnTo>
                  <a:lnTo>
                    <a:pt x="3138" y="0"/>
                  </a:lnTo>
                  <a:lnTo>
                    <a:pt x="3120" y="0"/>
                  </a:lnTo>
                  <a:lnTo>
                    <a:pt x="223" y="0"/>
                  </a:lnTo>
                  <a:close/>
                </a:path>
              </a:pathLst>
            </a:custGeom>
            <a:noFill/>
            <a:ln w="9525">
              <a:solidFill>
                <a:srgbClr val="7FA4A5"/>
              </a:solidFill>
              <a:round/>
              <a:headEnd/>
              <a:tailEnd/>
            </a:ln>
          </p:spPr>
          <p:txBody>
            <a:bodyPr/>
            <a:lstStyle/>
            <a:p>
              <a:pPr>
                <a:defRPr/>
              </a:pPr>
              <a:endParaRPr lang="en-US" sz="1600" dirty="0">
                <a:latin typeface="+mj-lt"/>
              </a:endParaRPr>
            </a:p>
          </p:txBody>
        </p:sp>
        <p:sp>
          <p:nvSpPr>
            <p:cNvPr id="44055" name="Freeform 25"/>
            <p:cNvSpPr>
              <a:spLocks/>
            </p:cNvSpPr>
            <p:nvPr/>
          </p:nvSpPr>
          <p:spPr bwMode="auto">
            <a:xfrm>
              <a:off x="7028" y="9028"/>
              <a:ext cx="3341" cy="1342"/>
            </a:xfrm>
            <a:custGeom>
              <a:avLst/>
              <a:gdLst>
                <a:gd name="T0" fmla="*/ 200 w 3341"/>
                <a:gd name="T1" fmla="*/ 1 h 1342"/>
                <a:gd name="T2" fmla="*/ 156 w 3341"/>
                <a:gd name="T3" fmla="*/ 10 h 1342"/>
                <a:gd name="T4" fmla="*/ 116 w 3341"/>
                <a:gd name="T5" fmla="*/ 27 h 1342"/>
                <a:gd name="T6" fmla="*/ 80 w 3341"/>
                <a:gd name="T7" fmla="*/ 52 h 1342"/>
                <a:gd name="T8" fmla="*/ 50 w 3341"/>
                <a:gd name="T9" fmla="*/ 83 h 1342"/>
                <a:gd name="T10" fmla="*/ 26 w 3341"/>
                <a:gd name="T11" fmla="*/ 119 h 1342"/>
                <a:gd name="T12" fmla="*/ 9 w 3341"/>
                <a:gd name="T13" fmla="*/ 160 h 1342"/>
                <a:gd name="T14" fmla="*/ 0 w 3341"/>
                <a:gd name="T15" fmla="*/ 205 h 1342"/>
                <a:gd name="T16" fmla="*/ 0 w 3341"/>
                <a:gd name="T17" fmla="*/ 1118 h 1342"/>
                <a:gd name="T18" fmla="*/ 4 w 3341"/>
                <a:gd name="T19" fmla="*/ 1163 h 1342"/>
                <a:gd name="T20" fmla="*/ 18 w 3341"/>
                <a:gd name="T21" fmla="*/ 1206 h 1342"/>
                <a:gd name="T22" fmla="*/ 39 w 3341"/>
                <a:gd name="T23" fmla="*/ 1244 h 1342"/>
                <a:gd name="T24" fmla="*/ 67 w 3341"/>
                <a:gd name="T25" fmla="*/ 1277 h 1342"/>
                <a:gd name="T26" fmla="*/ 101 w 3341"/>
                <a:gd name="T27" fmla="*/ 1304 h 1342"/>
                <a:gd name="T28" fmla="*/ 140 w 3341"/>
                <a:gd name="T29" fmla="*/ 1325 h 1342"/>
                <a:gd name="T30" fmla="*/ 182 w 3341"/>
                <a:gd name="T31" fmla="*/ 1337 h 1342"/>
                <a:gd name="T32" fmla="*/ 223 w 3341"/>
                <a:gd name="T33" fmla="*/ 1341 h 1342"/>
                <a:gd name="T34" fmla="*/ 3140 w 3341"/>
                <a:gd name="T35" fmla="*/ 1340 h 1342"/>
                <a:gd name="T36" fmla="*/ 3184 w 3341"/>
                <a:gd name="T37" fmla="*/ 1331 h 1342"/>
                <a:gd name="T38" fmla="*/ 3224 w 3341"/>
                <a:gd name="T39" fmla="*/ 1313 h 1342"/>
                <a:gd name="T40" fmla="*/ 3260 w 3341"/>
                <a:gd name="T41" fmla="*/ 1289 h 1342"/>
                <a:gd name="T42" fmla="*/ 3291 w 3341"/>
                <a:gd name="T43" fmla="*/ 1257 h 1342"/>
                <a:gd name="T44" fmla="*/ 3315 w 3341"/>
                <a:gd name="T45" fmla="*/ 1221 h 1342"/>
                <a:gd name="T46" fmla="*/ 3331 w 3341"/>
                <a:gd name="T47" fmla="*/ 1180 h 1342"/>
                <a:gd name="T48" fmla="*/ 3340 w 3341"/>
                <a:gd name="T49" fmla="*/ 1136 h 1342"/>
                <a:gd name="T50" fmla="*/ 3340 w 3341"/>
                <a:gd name="T51" fmla="*/ 225 h 1342"/>
                <a:gd name="T52" fmla="*/ 3336 w 3341"/>
                <a:gd name="T53" fmla="*/ 179 h 1342"/>
                <a:gd name="T54" fmla="*/ 3322 w 3341"/>
                <a:gd name="T55" fmla="*/ 137 h 1342"/>
                <a:gd name="T56" fmla="*/ 3301 w 3341"/>
                <a:gd name="T57" fmla="*/ 98 h 1342"/>
                <a:gd name="T58" fmla="*/ 3274 w 3341"/>
                <a:gd name="T59" fmla="*/ 64 h 1342"/>
                <a:gd name="T60" fmla="*/ 3240 w 3341"/>
                <a:gd name="T61" fmla="*/ 37 h 1342"/>
                <a:gd name="T62" fmla="*/ 3202 w 3341"/>
                <a:gd name="T63" fmla="*/ 16 h 1342"/>
                <a:gd name="T64" fmla="*/ 3159 w 3341"/>
                <a:gd name="T65" fmla="*/ 4 h 1342"/>
                <a:gd name="T66" fmla="*/ 3117 w 3341"/>
                <a:gd name="T67" fmla="*/ 0 h 134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341"/>
                <a:gd name="T103" fmla="*/ 0 h 1342"/>
                <a:gd name="T104" fmla="*/ 3341 w 3341"/>
                <a:gd name="T105" fmla="*/ 1342 h 134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341" h="1342">
                  <a:moveTo>
                    <a:pt x="223" y="0"/>
                  </a:moveTo>
                  <a:lnTo>
                    <a:pt x="200" y="1"/>
                  </a:lnTo>
                  <a:lnTo>
                    <a:pt x="178" y="4"/>
                  </a:lnTo>
                  <a:lnTo>
                    <a:pt x="156" y="10"/>
                  </a:lnTo>
                  <a:lnTo>
                    <a:pt x="136" y="17"/>
                  </a:lnTo>
                  <a:lnTo>
                    <a:pt x="116" y="27"/>
                  </a:lnTo>
                  <a:lnTo>
                    <a:pt x="97" y="39"/>
                  </a:lnTo>
                  <a:lnTo>
                    <a:pt x="80" y="52"/>
                  </a:lnTo>
                  <a:lnTo>
                    <a:pt x="64" y="67"/>
                  </a:lnTo>
                  <a:lnTo>
                    <a:pt x="50" y="83"/>
                  </a:lnTo>
                  <a:lnTo>
                    <a:pt x="37" y="100"/>
                  </a:lnTo>
                  <a:lnTo>
                    <a:pt x="26" y="119"/>
                  </a:lnTo>
                  <a:lnTo>
                    <a:pt x="16" y="139"/>
                  </a:lnTo>
                  <a:lnTo>
                    <a:pt x="9" y="160"/>
                  </a:lnTo>
                  <a:lnTo>
                    <a:pt x="4" y="182"/>
                  </a:lnTo>
                  <a:lnTo>
                    <a:pt x="0" y="205"/>
                  </a:lnTo>
                  <a:lnTo>
                    <a:pt x="0" y="225"/>
                  </a:lnTo>
                  <a:lnTo>
                    <a:pt x="0" y="1118"/>
                  </a:lnTo>
                  <a:lnTo>
                    <a:pt x="1" y="1141"/>
                  </a:lnTo>
                  <a:lnTo>
                    <a:pt x="4" y="1163"/>
                  </a:lnTo>
                  <a:lnTo>
                    <a:pt x="10" y="1185"/>
                  </a:lnTo>
                  <a:lnTo>
                    <a:pt x="18" y="1206"/>
                  </a:lnTo>
                  <a:lnTo>
                    <a:pt x="27" y="1225"/>
                  </a:lnTo>
                  <a:lnTo>
                    <a:pt x="39" y="1244"/>
                  </a:lnTo>
                  <a:lnTo>
                    <a:pt x="52" y="1261"/>
                  </a:lnTo>
                  <a:lnTo>
                    <a:pt x="67" y="1277"/>
                  </a:lnTo>
                  <a:lnTo>
                    <a:pt x="83" y="1292"/>
                  </a:lnTo>
                  <a:lnTo>
                    <a:pt x="101" y="1304"/>
                  </a:lnTo>
                  <a:lnTo>
                    <a:pt x="120" y="1316"/>
                  </a:lnTo>
                  <a:lnTo>
                    <a:pt x="140" y="1325"/>
                  </a:lnTo>
                  <a:lnTo>
                    <a:pt x="160" y="1332"/>
                  </a:lnTo>
                  <a:lnTo>
                    <a:pt x="182" y="1337"/>
                  </a:lnTo>
                  <a:lnTo>
                    <a:pt x="205" y="1340"/>
                  </a:lnTo>
                  <a:lnTo>
                    <a:pt x="223" y="1341"/>
                  </a:lnTo>
                  <a:lnTo>
                    <a:pt x="3117" y="1341"/>
                  </a:lnTo>
                  <a:lnTo>
                    <a:pt x="3140" y="1340"/>
                  </a:lnTo>
                  <a:lnTo>
                    <a:pt x="3162" y="1336"/>
                  </a:lnTo>
                  <a:lnTo>
                    <a:pt x="3184" y="1331"/>
                  </a:lnTo>
                  <a:lnTo>
                    <a:pt x="3205" y="1323"/>
                  </a:lnTo>
                  <a:lnTo>
                    <a:pt x="3224" y="1313"/>
                  </a:lnTo>
                  <a:lnTo>
                    <a:pt x="3243" y="1302"/>
                  </a:lnTo>
                  <a:lnTo>
                    <a:pt x="3260" y="1289"/>
                  </a:lnTo>
                  <a:lnTo>
                    <a:pt x="3276" y="1274"/>
                  </a:lnTo>
                  <a:lnTo>
                    <a:pt x="3291" y="1257"/>
                  </a:lnTo>
                  <a:lnTo>
                    <a:pt x="3304" y="1240"/>
                  </a:lnTo>
                  <a:lnTo>
                    <a:pt x="3315" y="1221"/>
                  </a:lnTo>
                  <a:lnTo>
                    <a:pt x="3324" y="1201"/>
                  </a:lnTo>
                  <a:lnTo>
                    <a:pt x="3331" y="1180"/>
                  </a:lnTo>
                  <a:lnTo>
                    <a:pt x="3337" y="1158"/>
                  </a:lnTo>
                  <a:lnTo>
                    <a:pt x="3340" y="1136"/>
                  </a:lnTo>
                  <a:lnTo>
                    <a:pt x="3340" y="1118"/>
                  </a:lnTo>
                  <a:lnTo>
                    <a:pt x="3340" y="225"/>
                  </a:lnTo>
                  <a:lnTo>
                    <a:pt x="3339" y="202"/>
                  </a:lnTo>
                  <a:lnTo>
                    <a:pt x="3336" y="179"/>
                  </a:lnTo>
                  <a:lnTo>
                    <a:pt x="3330" y="157"/>
                  </a:lnTo>
                  <a:lnTo>
                    <a:pt x="3322" y="137"/>
                  </a:lnTo>
                  <a:lnTo>
                    <a:pt x="3313" y="117"/>
                  </a:lnTo>
                  <a:lnTo>
                    <a:pt x="3301" y="98"/>
                  </a:lnTo>
                  <a:lnTo>
                    <a:pt x="3288" y="81"/>
                  </a:lnTo>
                  <a:lnTo>
                    <a:pt x="3274" y="64"/>
                  </a:lnTo>
                  <a:lnTo>
                    <a:pt x="3257" y="50"/>
                  </a:lnTo>
                  <a:lnTo>
                    <a:pt x="3240" y="37"/>
                  </a:lnTo>
                  <a:lnTo>
                    <a:pt x="3221" y="26"/>
                  </a:lnTo>
                  <a:lnTo>
                    <a:pt x="3202" y="16"/>
                  </a:lnTo>
                  <a:lnTo>
                    <a:pt x="3181" y="9"/>
                  </a:lnTo>
                  <a:lnTo>
                    <a:pt x="3159" y="4"/>
                  </a:lnTo>
                  <a:lnTo>
                    <a:pt x="3137" y="0"/>
                  </a:lnTo>
                  <a:lnTo>
                    <a:pt x="3117" y="0"/>
                  </a:lnTo>
                  <a:lnTo>
                    <a:pt x="223" y="0"/>
                  </a:lnTo>
                  <a:close/>
                </a:path>
              </a:pathLst>
            </a:custGeom>
            <a:solidFill>
              <a:srgbClr val="FFFF00"/>
            </a:solidFill>
            <a:ln w="9525">
              <a:noFill/>
              <a:round/>
              <a:headEnd/>
              <a:tailEnd/>
            </a:ln>
          </p:spPr>
          <p:txBody>
            <a:bodyPr/>
            <a:lstStyle/>
            <a:p>
              <a:pPr algn="ctr">
                <a:defRPr/>
              </a:pPr>
              <a:r>
                <a:rPr lang="es-CO" sz="1600" dirty="0">
                  <a:latin typeface="+mj-lt"/>
                </a:rPr>
                <a:t>Patrimonio</a:t>
              </a:r>
            </a:p>
          </p:txBody>
        </p:sp>
        <p:sp>
          <p:nvSpPr>
            <p:cNvPr id="44056" name="Freeform 26"/>
            <p:cNvSpPr>
              <a:spLocks/>
            </p:cNvSpPr>
            <p:nvPr/>
          </p:nvSpPr>
          <p:spPr bwMode="auto">
            <a:xfrm>
              <a:off x="7028" y="9028"/>
              <a:ext cx="3341" cy="1342"/>
            </a:xfrm>
            <a:custGeom>
              <a:avLst/>
              <a:gdLst>
                <a:gd name="T0" fmla="*/ 200 w 3341"/>
                <a:gd name="T1" fmla="*/ 1 h 1342"/>
                <a:gd name="T2" fmla="*/ 156 w 3341"/>
                <a:gd name="T3" fmla="*/ 10 h 1342"/>
                <a:gd name="T4" fmla="*/ 116 w 3341"/>
                <a:gd name="T5" fmla="*/ 27 h 1342"/>
                <a:gd name="T6" fmla="*/ 80 w 3341"/>
                <a:gd name="T7" fmla="*/ 52 h 1342"/>
                <a:gd name="T8" fmla="*/ 50 w 3341"/>
                <a:gd name="T9" fmla="*/ 83 h 1342"/>
                <a:gd name="T10" fmla="*/ 26 w 3341"/>
                <a:gd name="T11" fmla="*/ 119 h 1342"/>
                <a:gd name="T12" fmla="*/ 9 w 3341"/>
                <a:gd name="T13" fmla="*/ 160 h 1342"/>
                <a:gd name="T14" fmla="*/ 0 w 3341"/>
                <a:gd name="T15" fmla="*/ 205 h 1342"/>
                <a:gd name="T16" fmla="*/ 0 w 3341"/>
                <a:gd name="T17" fmla="*/ 1118 h 1342"/>
                <a:gd name="T18" fmla="*/ 4 w 3341"/>
                <a:gd name="T19" fmla="*/ 1163 h 1342"/>
                <a:gd name="T20" fmla="*/ 18 w 3341"/>
                <a:gd name="T21" fmla="*/ 1206 h 1342"/>
                <a:gd name="T22" fmla="*/ 39 w 3341"/>
                <a:gd name="T23" fmla="*/ 1244 h 1342"/>
                <a:gd name="T24" fmla="*/ 67 w 3341"/>
                <a:gd name="T25" fmla="*/ 1277 h 1342"/>
                <a:gd name="T26" fmla="*/ 101 w 3341"/>
                <a:gd name="T27" fmla="*/ 1304 h 1342"/>
                <a:gd name="T28" fmla="*/ 140 w 3341"/>
                <a:gd name="T29" fmla="*/ 1325 h 1342"/>
                <a:gd name="T30" fmla="*/ 182 w 3341"/>
                <a:gd name="T31" fmla="*/ 1337 h 1342"/>
                <a:gd name="T32" fmla="*/ 223 w 3341"/>
                <a:gd name="T33" fmla="*/ 1341 h 1342"/>
                <a:gd name="T34" fmla="*/ 3140 w 3341"/>
                <a:gd name="T35" fmla="*/ 1340 h 1342"/>
                <a:gd name="T36" fmla="*/ 3184 w 3341"/>
                <a:gd name="T37" fmla="*/ 1331 h 1342"/>
                <a:gd name="T38" fmla="*/ 3224 w 3341"/>
                <a:gd name="T39" fmla="*/ 1313 h 1342"/>
                <a:gd name="T40" fmla="*/ 3260 w 3341"/>
                <a:gd name="T41" fmla="*/ 1289 h 1342"/>
                <a:gd name="T42" fmla="*/ 3291 w 3341"/>
                <a:gd name="T43" fmla="*/ 1257 h 1342"/>
                <a:gd name="T44" fmla="*/ 3315 w 3341"/>
                <a:gd name="T45" fmla="*/ 1221 h 1342"/>
                <a:gd name="T46" fmla="*/ 3331 w 3341"/>
                <a:gd name="T47" fmla="*/ 1180 h 1342"/>
                <a:gd name="T48" fmla="*/ 3340 w 3341"/>
                <a:gd name="T49" fmla="*/ 1136 h 1342"/>
                <a:gd name="T50" fmla="*/ 3340 w 3341"/>
                <a:gd name="T51" fmla="*/ 225 h 1342"/>
                <a:gd name="T52" fmla="*/ 3336 w 3341"/>
                <a:gd name="T53" fmla="*/ 179 h 1342"/>
                <a:gd name="T54" fmla="*/ 3322 w 3341"/>
                <a:gd name="T55" fmla="*/ 137 h 1342"/>
                <a:gd name="T56" fmla="*/ 3301 w 3341"/>
                <a:gd name="T57" fmla="*/ 98 h 1342"/>
                <a:gd name="T58" fmla="*/ 3274 w 3341"/>
                <a:gd name="T59" fmla="*/ 64 h 1342"/>
                <a:gd name="T60" fmla="*/ 3240 w 3341"/>
                <a:gd name="T61" fmla="*/ 37 h 1342"/>
                <a:gd name="T62" fmla="*/ 3202 w 3341"/>
                <a:gd name="T63" fmla="*/ 16 h 1342"/>
                <a:gd name="T64" fmla="*/ 3159 w 3341"/>
                <a:gd name="T65" fmla="*/ 4 h 1342"/>
                <a:gd name="T66" fmla="*/ 3117 w 3341"/>
                <a:gd name="T67" fmla="*/ 0 h 134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341"/>
                <a:gd name="T103" fmla="*/ 0 h 1342"/>
                <a:gd name="T104" fmla="*/ 3341 w 3341"/>
                <a:gd name="T105" fmla="*/ 1342 h 134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341" h="1342">
                  <a:moveTo>
                    <a:pt x="223" y="0"/>
                  </a:moveTo>
                  <a:lnTo>
                    <a:pt x="200" y="1"/>
                  </a:lnTo>
                  <a:lnTo>
                    <a:pt x="178" y="4"/>
                  </a:lnTo>
                  <a:lnTo>
                    <a:pt x="156" y="10"/>
                  </a:lnTo>
                  <a:lnTo>
                    <a:pt x="136" y="17"/>
                  </a:lnTo>
                  <a:lnTo>
                    <a:pt x="116" y="27"/>
                  </a:lnTo>
                  <a:lnTo>
                    <a:pt x="97" y="39"/>
                  </a:lnTo>
                  <a:lnTo>
                    <a:pt x="80" y="52"/>
                  </a:lnTo>
                  <a:lnTo>
                    <a:pt x="64" y="67"/>
                  </a:lnTo>
                  <a:lnTo>
                    <a:pt x="50" y="83"/>
                  </a:lnTo>
                  <a:lnTo>
                    <a:pt x="37" y="100"/>
                  </a:lnTo>
                  <a:lnTo>
                    <a:pt x="26" y="119"/>
                  </a:lnTo>
                  <a:lnTo>
                    <a:pt x="16" y="139"/>
                  </a:lnTo>
                  <a:lnTo>
                    <a:pt x="9" y="160"/>
                  </a:lnTo>
                  <a:lnTo>
                    <a:pt x="4" y="182"/>
                  </a:lnTo>
                  <a:lnTo>
                    <a:pt x="0" y="205"/>
                  </a:lnTo>
                  <a:lnTo>
                    <a:pt x="0" y="225"/>
                  </a:lnTo>
                  <a:lnTo>
                    <a:pt x="0" y="1118"/>
                  </a:lnTo>
                  <a:lnTo>
                    <a:pt x="1" y="1141"/>
                  </a:lnTo>
                  <a:lnTo>
                    <a:pt x="4" y="1163"/>
                  </a:lnTo>
                  <a:lnTo>
                    <a:pt x="10" y="1185"/>
                  </a:lnTo>
                  <a:lnTo>
                    <a:pt x="18" y="1206"/>
                  </a:lnTo>
                  <a:lnTo>
                    <a:pt x="27" y="1225"/>
                  </a:lnTo>
                  <a:lnTo>
                    <a:pt x="39" y="1244"/>
                  </a:lnTo>
                  <a:lnTo>
                    <a:pt x="52" y="1261"/>
                  </a:lnTo>
                  <a:lnTo>
                    <a:pt x="67" y="1277"/>
                  </a:lnTo>
                  <a:lnTo>
                    <a:pt x="83" y="1292"/>
                  </a:lnTo>
                  <a:lnTo>
                    <a:pt x="101" y="1304"/>
                  </a:lnTo>
                  <a:lnTo>
                    <a:pt x="120" y="1316"/>
                  </a:lnTo>
                  <a:lnTo>
                    <a:pt x="140" y="1325"/>
                  </a:lnTo>
                  <a:lnTo>
                    <a:pt x="160" y="1332"/>
                  </a:lnTo>
                  <a:lnTo>
                    <a:pt x="182" y="1337"/>
                  </a:lnTo>
                  <a:lnTo>
                    <a:pt x="205" y="1340"/>
                  </a:lnTo>
                  <a:lnTo>
                    <a:pt x="223" y="1341"/>
                  </a:lnTo>
                  <a:lnTo>
                    <a:pt x="3117" y="1341"/>
                  </a:lnTo>
                  <a:lnTo>
                    <a:pt x="3140" y="1340"/>
                  </a:lnTo>
                  <a:lnTo>
                    <a:pt x="3162" y="1336"/>
                  </a:lnTo>
                  <a:lnTo>
                    <a:pt x="3184" y="1331"/>
                  </a:lnTo>
                  <a:lnTo>
                    <a:pt x="3205" y="1323"/>
                  </a:lnTo>
                  <a:lnTo>
                    <a:pt x="3224" y="1313"/>
                  </a:lnTo>
                  <a:lnTo>
                    <a:pt x="3243" y="1302"/>
                  </a:lnTo>
                  <a:lnTo>
                    <a:pt x="3260" y="1289"/>
                  </a:lnTo>
                  <a:lnTo>
                    <a:pt x="3276" y="1274"/>
                  </a:lnTo>
                  <a:lnTo>
                    <a:pt x="3291" y="1257"/>
                  </a:lnTo>
                  <a:lnTo>
                    <a:pt x="3304" y="1240"/>
                  </a:lnTo>
                  <a:lnTo>
                    <a:pt x="3315" y="1221"/>
                  </a:lnTo>
                  <a:lnTo>
                    <a:pt x="3324" y="1201"/>
                  </a:lnTo>
                  <a:lnTo>
                    <a:pt x="3331" y="1180"/>
                  </a:lnTo>
                  <a:lnTo>
                    <a:pt x="3337" y="1158"/>
                  </a:lnTo>
                  <a:lnTo>
                    <a:pt x="3340" y="1136"/>
                  </a:lnTo>
                  <a:lnTo>
                    <a:pt x="3340" y="1118"/>
                  </a:lnTo>
                  <a:lnTo>
                    <a:pt x="3340" y="225"/>
                  </a:lnTo>
                  <a:lnTo>
                    <a:pt x="3339" y="202"/>
                  </a:lnTo>
                  <a:lnTo>
                    <a:pt x="3336" y="179"/>
                  </a:lnTo>
                  <a:lnTo>
                    <a:pt x="3330" y="157"/>
                  </a:lnTo>
                  <a:lnTo>
                    <a:pt x="3322" y="137"/>
                  </a:lnTo>
                  <a:lnTo>
                    <a:pt x="3313" y="117"/>
                  </a:lnTo>
                  <a:lnTo>
                    <a:pt x="3301" y="98"/>
                  </a:lnTo>
                  <a:lnTo>
                    <a:pt x="3288" y="81"/>
                  </a:lnTo>
                  <a:lnTo>
                    <a:pt x="3274" y="64"/>
                  </a:lnTo>
                  <a:lnTo>
                    <a:pt x="3257" y="50"/>
                  </a:lnTo>
                  <a:lnTo>
                    <a:pt x="3240" y="37"/>
                  </a:lnTo>
                  <a:lnTo>
                    <a:pt x="3221" y="26"/>
                  </a:lnTo>
                  <a:lnTo>
                    <a:pt x="3202" y="16"/>
                  </a:lnTo>
                  <a:lnTo>
                    <a:pt x="3181" y="9"/>
                  </a:lnTo>
                  <a:lnTo>
                    <a:pt x="3159" y="4"/>
                  </a:lnTo>
                  <a:lnTo>
                    <a:pt x="3137" y="0"/>
                  </a:lnTo>
                  <a:lnTo>
                    <a:pt x="3117" y="0"/>
                  </a:lnTo>
                  <a:lnTo>
                    <a:pt x="223" y="0"/>
                  </a:lnTo>
                  <a:close/>
                </a:path>
              </a:pathLst>
            </a:custGeom>
            <a:noFill/>
            <a:ln w="9525">
              <a:solidFill>
                <a:srgbClr val="7FA4A5"/>
              </a:solidFill>
              <a:round/>
              <a:headEnd/>
              <a:tailEnd/>
            </a:ln>
          </p:spPr>
          <p:txBody>
            <a:bodyPr/>
            <a:lstStyle/>
            <a:p>
              <a:pPr>
                <a:defRPr/>
              </a:pPr>
              <a:endParaRPr lang="en-US" sz="1600" dirty="0">
                <a:latin typeface="+mj-lt"/>
              </a:endParaRPr>
            </a:p>
          </p:txBody>
        </p:sp>
        <p:sp>
          <p:nvSpPr>
            <p:cNvPr id="44057" name="Freeform 27"/>
            <p:cNvSpPr>
              <a:spLocks/>
            </p:cNvSpPr>
            <p:nvPr/>
          </p:nvSpPr>
          <p:spPr bwMode="auto">
            <a:xfrm>
              <a:off x="8700" y="8143"/>
              <a:ext cx="1922" cy="886"/>
            </a:xfrm>
            <a:custGeom>
              <a:avLst/>
              <a:gdLst>
                <a:gd name="T0" fmla="*/ 1922 w 1922"/>
                <a:gd name="T1" fmla="*/ 0 h 885"/>
                <a:gd name="T2" fmla="*/ 1922 w 1922"/>
                <a:gd name="T3" fmla="*/ 441 h 885"/>
                <a:gd name="T4" fmla="*/ 0 w 1922"/>
                <a:gd name="T5" fmla="*/ 441 h 885"/>
                <a:gd name="T6" fmla="*/ 0 w 1922"/>
                <a:gd name="T7" fmla="*/ 885 h 885"/>
                <a:gd name="T8" fmla="*/ 0 60000 65536"/>
                <a:gd name="T9" fmla="*/ 0 60000 65536"/>
                <a:gd name="T10" fmla="*/ 0 60000 65536"/>
                <a:gd name="T11" fmla="*/ 0 60000 65536"/>
                <a:gd name="T12" fmla="*/ 0 w 1922"/>
                <a:gd name="T13" fmla="*/ 0 h 885"/>
                <a:gd name="T14" fmla="*/ 1922 w 1922"/>
                <a:gd name="T15" fmla="*/ 885 h 885"/>
              </a:gdLst>
              <a:ahLst/>
              <a:cxnLst>
                <a:cxn ang="T8">
                  <a:pos x="T0" y="T1"/>
                </a:cxn>
                <a:cxn ang="T9">
                  <a:pos x="T2" y="T3"/>
                </a:cxn>
                <a:cxn ang="T10">
                  <a:pos x="T4" y="T5"/>
                </a:cxn>
                <a:cxn ang="T11">
                  <a:pos x="T6" y="T7"/>
                </a:cxn>
              </a:cxnLst>
              <a:rect l="T12" t="T13" r="T14" b="T15"/>
              <a:pathLst>
                <a:path w="1922" h="885">
                  <a:moveTo>
                    <a:pt x="1922" y="0"/>
                  </a:moveTo>
                  <a:lnTo>
                    <a:pt x="1922" y="441"/>
                  </a:lnTo>
                  <a:lnTo>
                    <a:pt x="0" y="441"/>
                  </a:lnTo>
                  <a:lnTo>
                    <a:pt x="0" y="885"/>
                  </a:lnTo>
                </a:path>
              </a:pathLst>
            </a:custGeom>
            <a:noFill/>
            <a:ln w="38100">
              <a:solidFill>
                <a:srgbClr val="000000"/>
              </a:solidFill>
              <a:round/>
              <a:headEnd/>
              <a:tailEnd/>
            </a:ln>
          </p:spPr>
          <p:txBody>
            <a:bodyPr/>
            <a:lstStyle/>
            <a:p>
              <a:pPr>
                <a:defRPr/>
              </a:pPr>
              <a:endParaRPr lang="en-US" sz="1600" dirty="0">
                <a:latin typeface="+mj-lt"/>
              </a:endParaRPr>
            </a:p>
          </p:txBody>
        </p:sp>
        <p:sp>
          <p:nvSpPr>
            <p:cNvPr id="44058" name="Freeform 28"/>
            <p:cNvSpPr>
              <a:spLocks/>
            </p:cNvSpPr>
            <p:nvPr/>
          </p:nvSpPr>
          <p:spPr bwMode="auto">
            <a:xfrm>
              <a:off x="10622" y="8143"/>
              <a:ext cx="2088" cy="883"/>
            </a:xfrm>
            <a:custGeom>
              <a:avLst/>
              <a:gdLst>
                <a:gd name="T0" fmla="*/ 0 w 2088"/>
                <a:gd name="T1" fmla="*/ 0 h 883"/>
                <a:gd name="T2" fmla="*/ 0 w 2088"/>
                <a:gd name="T3" fmla="*/ 441 h 883"/>
                <a:gd name="T4" fmla="*/ 2087 w 2088"/>
                <a:gd name="T5" fmla="*/ 441 h 883"/>
                <a:gd name="T6" fmla="*/ 2087 w 2088"/>
                <a:gd name="T7" fmla="*/ 883 h 883"/>
                <a:gd name="T8" fmla="*/ 0 60000 65536"/>
                <a:gd name="T9" fmla="*/ 0 60000 65536"/>
                <a:gd name="T10" fmla="*/ 0 60000 65536"/>
                <a:gd name="T11" fmla="*/ 0 60000 65536"/>
                <a:gd name="T12" fmla="*/ 0 w 2088"/>
                <a:gd name="T13" fmla="*/ 0 h 883"/>
                <a:gd name="T14" fmla="*/ 2088 w 2088"/>
                <a:gd name="T15" fmla="*/ 883 h 883"/>
              </a:gdLst>
              <a:ahLst/>
              <a:cxnLst>
                <a:cxn ang="T8">
                  <a:pos x="T0" y="T1"/>
                </a:cxn>
                <a:cxn ang="T9">
                  <a:pos x="T2" y="T3"/>
                </a:cxn>
                <a:cxn ang="T10">
                  <a:pos x="T4" y="T5"/>
                </a:cxn>
                <a:cxn ang="T11">
                  <a:pos x="T6" y="T7"/>
                </a:cxn>
              </a:cxnLst>
              <a:rect l="T12" t="T13" r="T14" b="T15"/>
              <a:pathLst>
                <a:path w="2088" h="883">
                  <a:moveTo>
                    <a:pt x="0" y="0"/>
                  </a:moveTo>
                  <a:lnTo>
                    <a:pt x="0" y="441"/>
                  </a:lnTo>
                  <a:lnTo>
                    <a:pt x="2087" y="441"/>
                  </a:lnTo>
                  <a:lnTo>
                    <a:pt x="2087" y="883"/>
                  </a:lnTo>
                </a:path>
              </a:pathLst>
            </a:custGeom>
            <a:noFill/>
            <a:ln w="38100">
              <a:solidFill>
                <a:srgbClr val="000000"/>
              </a:solidFill>
              <a:round/>
              <a:headEnd/>
              <a:tailEnd/>
            </a:ln>
          </p:spPr>
          <p:txBody>
            <a:bodyPr/>
            <a:lstStyle/>
            <a:p>
              <a:pPr>
                <a:defRPr/>
              </a:pPr>
              <a:endParaRPr lang="en-US" sz="1600" dirty="0">
                <a:latin typeface="+mj-lt"/>
              </a:endParaRPr>
            </a:p>
          </p:txBody>
        </p:sp>
        <p:sp>
          <p:nvSpPr>
            <p:cNvPr id="44059" name="Freeform 29"/>
            <p:cNvSpPr>
              <a:spLocks/>
            </p:cNvSpPr>
            <p:nvPr/>
          </p:nvSpPr>
          <p:spPr bwMode="auto">
            <a:xfrm>
              <a:off x="11040" y="9025"/>
              <a:ext cx="3344" cy="1342"/>
            </a:xfrm>
            <a:custGeom>
              <a:avLst/>
              <a:gdLst>
                <a:gd name="T0" fmla="*/ 200 w 3343"/>
                <a:gd name="T1" fmla="*/ 1 h 1342"/>
                <a:gd name="T2" fmla="*/ 156 w 3343"/>
                <a:gd name="T3" fmla="*/ 10 h 1342"/>
                <a:gd name="T4" fmla="*/ 115 w 3343"/>
                <a:gd name="T5" fmla="*/ 27 h 1342"/>
                <a:gd name="T6" fmla="*/ 79 w 3343"/>
                <a:gd name="T7" fmla="*/ 52 h 1342"/>
                <a:gd name="T8" fmla="*/ 49 w 3343"/>
                <a:gd name="T9" fmla="*/ 83 h 1342"/>
                <a:gd name="T10" fmla="*/ 25 w 3343"/>
                <a:gd name="T11" fmla="*/ 120 h 1342"/>
                <a:gd name="T12" fmla="*/ 8 w 3343"/>
                <a:gd name="T13" fmla="*/ 160 h 1342"/>
                <a:gd name="T14" fmla="*/ 0 w 3343"/>
                <a:gd name="T15" fmla="*/ 205 h 1342"/>
                <a:gd name="T16" fmla="*/ 0 w 3343"/>
                <a:gd name="T17" fmla="*/ 1118 h 1342"/>
                <a:gd name="T18" fmla="*/ 4 w 3343"/>
                <a:gd name="T19" fmla="*/ 1163 h 1342"/>
                <a:gd name="T20" fmla="*/ 18 w 3343"/>
                <a:gd name="T21" fmla="*/ 1206 h 1342"/>
                <a:gd name="T22" fmla="*/ 39 w 3343"/>
                <a:gd name="T23" fmla="*/ 1244 h 1342"/>
                <a:gd name="T24" fmla="*/ 67 w 3343"/>
                <a:gd name="T25" fmla="*/ 1277 h 1342"/>
                <a:gd name="T26" fmla="*/ 101 w 3343"/>
                <a:gd name="T27" fmla="*/ 1304 h 1342"/>
                <a:gd name="T28" fmla="*/ 140 w 3343"/>
                <a:gd name="T29" fmla="*/ 1325 h 1342"/>
                <a:gd name="T30" fmla="*/ 182 w 3343"/>
                <a:gd name="T31" fmla="*/ 1337 h 1342"/>
                <a:gd name="T32" fmla="*/ 223 w 3343"/>
                <a:gd name="T33" fmla="*/ 1341 h 1342"/>
                <a:gd name="T34" fmla="*/ 3142 w 3343"/>
                <a:gd name="T35" fmla="*/ 1340 h 1342"/>
                <a:gd name="T36" fmla="*/ 3186 w 3343"/>
                <a:gd name="T37" fmla="*/ 1331 h 1342"/>
                <a:gd name="T38" fmla="*/ 3227 w 3343"/>
                <a:gd name="T39" fmla="*/ 1313 h 1342"/>
                <a:gd name="T40" fmla="*/ 3263 w 3343"/>
                <a:gd name="T41" fmla="*/ 1289 h 1342"/>
                <a:gd name="T42" fmla="*/ 3293 w 3343"/>
                <a:gd name="T43" fmla="*/ 1257 h 1342"/>
                <a:gd name="T44" fmla="*/ 3317 w 3343"/>
                <a:gd name="T45" fmla="*/ 1221 h 1342"/>
                <a:gd name="T46" fmla="*/ 3334 w 3343"/>
                <a:gd name="T47" fmla="*/ 1180 h 1342"/>
                <a:gd name="T48" fmla="*/ 3342 w 3343"/>
                <a:gd name="T49" fmla="*/ 1136 h 1342"/>
                <a:gd name="T50" fmla="*/ 3343 w 3343"/>
                <a:gd name="T51" fmla="*/ 223 h 1342"/>
                <a:gd name="T52" fmla="*/ 3338 w 3343"/>
                <a:gd name="T53" fmla="*/ 177 h 1342"/>
                <a:gd name="T54" fmla="*/ 3325 w 3343"/>
                <a:gd name="T55" fmla="*/ 135 h 1342"/>
                <a:gd name="T56" fmla="*/ 3303 w 3343"/>
                <a:gd name="T57" fmla="*/ 97 h 1342"/>
                <a:gd name="T58" fmla="*/ 3275 w 3343"/>
                <a:gd name="T59" fmla="*/ 64 h 1342"/>
                <a:gd name="T60" fmla="*/ 3241 w 3343"/>
                <a:gd name="T61" fmla="*/ 36 h 1342"/>
                <a:gd name="T62" fmla="*/ 3203 w 3343"/>
                <a:gd name="T63" fmla="*/ 16 h 1342"/>
                <a:gd name="T64" fmla="*/ 3160 w 3343"/>
                <a:gd name="T65" fmla="*/ 3 h 1342"/>
                <a:gd name="T66" fmla="*/ 3120 w 3343"/>
                <a:gd name="T67" fmla="*/ 0 h 134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343"/>
                <a:gd name="T103" fmla="*/ 0 h 1342"/>
                <a:gd name="T104" fmla="*/ 3343 w 3343"/>
                <a:gd name="T105" fmla="*/ 1342 h 134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343" h="1342">
                  <a:moveTo>
                    <a:pt x="223" y="0"/>
                  </a:moveTo>
                  <a:lnTo>
                    <a:pt x="200" y="1"/>
                  </a:lnTo>
                  <a:lnTo>
                    <a:pt x="177" y="4"/>
                  </a:lnTo>
                  <a:lnTo>
                    <a:pt x="156" y="10"/>
                  </a:lnTo>
                  <a:lnTo>
                    <a:pt x="135" y="18"/>
                  </a:lnTo>
                  <a:lnTo>
                    <a:pt x="115" y="27"/>
                  </a:lnTo>
                  <a:lnTo>
                    <a:pt x="97" y="39"/>
                  </a:lnTo>
                  <a:lnTo>
                    <a:pt x="79" y="52"/>
                  </a:lnTo>
                  <a:lnTo>
                    <a:pt x="64" y="67"/>
                  </a:lnTo>
                  <a:lnTo>
                    <a:pt x="49" y="83"/>
                  </a:lnTo>
                  <a:lnTo>
                    <a:pt x="36" y="101"/>
                  </a:lnTo>
                  <a:lnTo>
                    <a:pt x="25" y="120"/>
                  </a:lnTo>
                  <a:lnTo>
                    <a:pt x="16" y="140"/>
                  </a:lnTo>
                  <a:lnTo>
                    <a:pt x="8" y="160"/>
                  </a:lnTo>
                  <a:lnTo>
                    <a:pt x="3" y="182"/>
                  </a:lnTo>
                  <a:lnTo>
                    <a:pt x="0" y="205"/>
                  </a:lnTo>
                  <a:lnTo>
                    <a:pt x="0" y="223"/>
                  </a:lnTo>
                  <a:lnTo>
                    <a:pt x="0" y="1118"/>
                  </a:lnTo>
                  <a:lnTo>
                    <a:pt x="1" y="1141"/>
                  </a:lnTo>
                  <a:lnTo>
                    <a:pt x="4" y="1163"/>
                  </a:lnTo>
                  <a:lnTo>
                    <a:pt x="10" y="1185"/>
                  </a:lnTo>
                  <a:lnTo>
                    <a:pt x="18" y="1206"/>
                  </a:lnTo>
                  <a:lnTo>
                    <a:pt x="27" y="1225"/>
                  </a:lnTo>
                  <a:lnTo>
                    <a:pt x="39" y="1244"/>
                  </a:lnTo>
                  <a:lnTo>
                    <a:pt x="52" y="1261"/>
                  </a:lnTo>
                  <a:lnTo>
                    <a:pt x="67" y="1277"/>
                  </a:lnTo>
                  <a:lnTo>
                    <a:pt x="83" y="1292"/>
                  </a:lnTo>
                  <a:lnTo>
                    <a:pt x="101" y="1304"/>
                  </a:lnTo>
                  <a:lnTo>
                    <a:pt x="120" y="1316"/>
                  </a:lnTo>
                  <a:lnTo>
                    <a:pt x="140" y="1325"/>
                  </a:lnTo>
                  <a:lnTo>
                    <a:pt x="160" y="1332"/>
                  </a:lnTo>
                  <a:lnTo>
                    <a:pt x="182" y="1337"/>
                  </a:lnTo>
                  <a:lnTo>
                    <a:pt x="205" y="1340"/>
                  </a:lnTo>
                  <a:lnTo>
                    <a:pt x="223" y="1341"/>
                  </a:lnTo>
                  <a:lnTo>
                    <a:pt x="3120" y="1341"/>
                  </a:lnTo>
                  <a:lnTo>
                    <a:pt x="3142" y="1340"/>
                  </a:lnTo>
                  <a:lnTo>
                    <a:pt x="3165" y="1336"/>
                  </a:lnTo>
                  <a:lnTo>
                    <a:pt x="3186" y="1331"/>
                  </a:lnTo>
                  <a:lnTo>
                    <a:pt x="3207" y="1323"/>
                  </a:lnTo>
                  <a:lnTo>
                    <a:pt x="3227" y="1313"/>
                  </a:lnTo>
                  <a:lnTo>
                    <a:pt x="3245" y="1302"/>
                  </a:lnTo>
                  <a:lnTo>
                    <a:pt x="3263" y="1289"/>
                  </a:lnTo>
                  <a:lnTo>
                    <a:pt x="3279" y="1274"/>
                  </a:lnTo>
                  <a:lnTo>
                    <a:pt x="3293" y="1257"/>
                  </a:lnTo>
                  <a:lnTo>
                    <a:pt x="3306" y="1240"/>
                  </a:lnTo>
                  <a:lnTo>
                    <a:pt x="3317" y="1221"/>
                  </a:lnTo>
                  <a:lnTo>
                    <a:pt x="3326" y="1201"/>
                  </a:lnTo>
                  <a:lnTo>
                    <a:pt x="3334" y="1180"/>
                  </a:lnTo>
                  <a:lnTo>
                    <a:pt x="3339" y="1158"/>
                  </a:lnTo>
                  <a:lnTo>
                    <a:pt x="3342" y="1136"/>
                  </a:lnTo>
                  <a:lnTo>
                    <a:pt x="3343" y="1118"/>
                  </a:lnTo>
                  <a:lnTo>
                    <a:pt x="3343" y="223"/>
                  </a:lnTo>
                  <a:lnTo>
                    <a:pt x="3342" y="200"/>
                  </a:lnTo>
                  <a:lnTo>
                    <a:pt x="3338" y="177"/>
                  </a:lnTo>
                  <a:lnTo>
                    <a:pt x="3332" y="156"/>
                  </a:lnTo>
                  <a:lnTo>
                    <a:pt x="3325" y="135"/>
                  </a:lnTo>
                  <a:lnTo>
                    <a:pt x="3315" y="115"/>
                  </a:lnTo>
                  <a:lnTo>
                    <a:pt x="3303" y="97"/>
                  </a:lnTo>
                  <a:lnTo>
                    <a:pt x="3290" y="79"/>
                  </a:lnTo>
                  <a:lnTo>
                    <a:pt x="3275" y="64"/>
                  </a:lnTo>
                  <a:lnTo>
                    <a:pt x="3259" y="49"/>
                  </a:lnTo>
                  <a:lnTo>
                    <a:pt x="3241" y="36"/>
                  </a:lnTo>
                  <a:lnTo>
                    <a:pt x="3223" y="25"/>
                  </a:lnTo>
                  <a:lnTo>
                    <a:pt x="3203" y="16"/>
                  </a:lnTo>
                  <a:lnTo>
                    <a:pt x="3182" y="8"/>
                  </a:lnTo>
                  <a:lnTo>
                    <a:pt x="3160" y="3"/>
                  </a:lnTo>
                  <a:lnTo>
                    <a:pt x="3138" y="0"/>
                  </a:lnTo>
                  <a:lnTo>
                    <a:pt x="3120" y="0"/>
                  </a:lnTo>
                  <a:lnTo>
                    <a:pt x="223" y="0"/>
                  </a:lnTo>
                  <a:close/>
                </a:path>
              </a:pathLst>
            </a:custGeom>
            <a:solidFill>
              <a:srgbClr val="00FF00"/>
            </a:solidFill>
            <a:ln w="9525">
              <a:noFill/>
              <a:round/>
              <a:headEnd/>
              <a:tailEnd/>
            </a:ln>
          </p:spPr>
          <p:txBody>
            <a:bodyPr/>
            <a:lstStyle/>
            <a:p>
              <a:pPr algn="ctr">
                <a:defRPr/>
              </a:pPr>
              <a:r>
                <a:rPr lang="es-CO" sz="1600" dirty="0">
                  <a:latin typeface="+mj-lt"/>
                </a:rPr>
                <a:t>Instrumento financiero derivado</a:t>
              </a:r>
            </a:p>
          </p:txBody>
        </p:sp>
        <p:sp>
          <p:nvSpPr>
            <p:cNvPr id="44060" name="Freeform 30"/>
            <p:cNvSpPr>
              <a:spLocks/>
            </p:cNvSpPr>
            <p:nvPr/>
          </p:nvSpPr>
          <p:spPr bwMode="auto">
            <a:xfrm>
              <a:off x="11040" y="9025"/>
              <a:ext cx="3344" cy="1342"/>
            </a:xfrm>
            <a:custGeom>
              <a:avLst/>
              <a:gdLst>
                <a:gd name="T0" fmla="*/ 200 w 3343"/>
                <a:gd name="T1" fmla="*/ 1 h 1342"/>
                <a:gd name="T2" fmla="*/ 156 w 3343"/>
                <a:gd name="T3" fmla="*/ 10 h 1342"/>
                <a:gd name="T4" fmla="*/ 115 w 3343"/>
                <a:gd name="T5" fmla="*/ 27 h 1342"/>
                <a:gd name="T6" fmla="*/ 79 w 3343"/>
                <a:gd name="T7" fmla="*/ 52 h 1342"/>
                <a:gd name="T8" fmla="*/ 49 w 3343"/>
                <a:gd name="T9" fmla="*/ 83 h 1342"/>
                <a:gd name="T10" fmla="*/ 25 w 3343"/>
                <a:gd name="T11" fmla="*/ 120 h 1342"/>
                <a:gd name="T12" fmla="*/ 8 w 3343"/>
                <a:gd name="T13" fmla="*/ 160 h 1342"/>
                <a:gd name="T14" fmla="*/ 0 w 3343"/>
                <a:gd name="T15" fmla="*/ 205 h 1342"/>
                <a:gd name="T16" fmla="*/ 0 w 3343"/>
                <a:gd name="T17" fmla="*/ 1118 h 1342"/>
                <a:gd name="T18" fmla="*/ 4 w 3343"/>
                <a:gd name="T19" fmla="*/ 1163 h 1342"/>
                <a:gd name="T20" fmla="*/ 18 w 3343"/>
                <a:gd name="T21" fmla="*/ 1206 h 1342"/>
                <a:gd name="T22" fmla="*/ 39 w 3343"/>
                <a:gd name="T23" fmla="*/ 1244 h 1342"/>
                <a:gd name="T24" fmla="*/ 67 w 3343"/>
                <a:gd name="T25" fmla="*/ 1277 h 1342"/>
                <a:gd name="T26" fmla="*/ 101 w 3343"/>
                <a:gd name="T27" fmla="*/ 1304 h 1342"/>
                <a:gd name="T28" fmla="*/ 140 w 3343"/>
                <a:gd name="T29" fmla="*/ 1325 h 1342"/>
                <a:gd name="T30" fmla="*/ 182 w 3343"/>
                <a:gd name="T31" fmla="*/ 1337 h 1342"/>
                <a:gd name="T32" fmla="*/ 223 w 3343"/>
                <a:gd name="T33" fmla="*/ 1341 h 1342"/>
                <a:gd name="T34" fmla="*/ 3142 w 3343"/>
                <a:gd name="T35" fmla="*/ 1340 h 1342"/>
                <a:gd name="T36" fmla="*/ 3186 w 3343"/>
                <a:gd name="T37" fmla="*/ 1331 h 1342"/>
                <a:gd name="T38" fmla="*/ 3227 w 3343"/>
                <a:gd name="T39" fmla="*/ 1313 h 1342"/>
                <a:gd name="T40" fmla="*/ 3263 w 3343"/>
                <a:gd name="T41" fmla="*/ 1289 h 1342"/>
                <a:gd name="T42" fmla="*/ 3293 w 3343"/>
                <a:gd name="T43" fmla="*/ 1257 h 1342"/>
                <a:gd name="T44" fmla="*/ 3317 w 3343"/>
                <a:gd name="T45" fmla="*/ 1221 h 1342"/>
                <a:gd name="T46" fmla="*/ 3334 w 3343"/>
                <a:gd name="T47" fmla="*/ 1180 h 1342"/>
                <a:gd name="T48" fmla="*/ 3342 w 3343"/>
                <a:gd name="T49" fmla="*/ 1136 h 1342"/>
                <a:gd name="T50" fmla="*/ 3343 w 3343"/>
                <a:gd name="T51" fmla="*/ 223 h 1342"/>
                <a:gd name="T52" fmla="*/ 3338 w 3343"/>
                <a:gd name="T53" fmla="*/ 177 h 1342"/>
                <a:gd name="T54" fmla="*/ 3325 w 3343"/>
                <a:gd name="T55" fmla="*/ 135 h 1342"/>
                <a:gd name="T56" fmla="*/ 3303 w 3343"/>
                <a:gd name="T57" fmla="*/ 97 h 1342"/>
                <a:gd name="T58" fmla="*/ 3275 w 3343"/>
                <a:gd name="T59" fmla="*/ 64 h 1342"/>
                <a:gd name="T60" fmla="*/ 3241 w 3343"/>
                <a:gd name="T61" fmla="*/ 36 h 1342"/>
                <a:gd name="T62" fmla="*/ 3203 w 3343"/>
                <a:gd name="T63" fmla="*/ 16 h 1342"/>
                <a:gd name="T64" fmla="*/ 3160 w 3343"/>
                <a:gd name="T65" fmla="*/ 3 h 1342"/>
                <a:gd name="T66" fmla="*/ 3120 w 3343"/>
                <a:gd name="T67" fmla="*/ 0 h 134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343"/>
                <a:gd name="T103" fmla="*/ 0 h 1342"/>
                <a:gd name="T104" fmla="*/ 3343 w 3343"/>
                <a:gd name="T105" fmla="*/ 1342 h 134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343" h="1342">
                  <a:moveTo>
                    <a:pt x="223" y="0"/>
                  </a:moveTo>
                  <a:lnTo>
                    <a:pt x="200" y="1"/>
                  </a:lnTo>
                  <a:lnTo>
                    <a:pt x="177" y="4"/>
                  </a:lnTo>
                  <a:lnTo>
                    <a:pt x="156" y="10"/>
                  </a:lnTo>
                  <a:lnTo>
                    <a:pt x="135" y="18"/>
                  </a:lnTo>
                  <a:lnTo>
                    <a:pt x="115" y="27"/>
                  </a:lnTo>
                  <a:lnTo>
                    <a:pt x="97" y="39"/>
                  </a:lnTo>
                  <a:lnTo>
                    <a:pt x="79" y="52"/>
                  </a:lnTo>
                  <a:lnTo>
                    <a:pt x="64" y="67"/>
                  </a:lnTo>
                  <a:lnTo>
                    <a:pt x="49" y="83"/>
                  </a:lnTo>
                  <a:lnTo>
                    <a:pt x="36" y="101"/>
                  </a:lnTo>
                  <a:lnTo>
                    <a:pt x="25" y="120"/>
                  </a:lnTo>
                  <a:lnTo>
                    <a:pt x="16" y="140"/>
                  </a:lnTo>
                  <a:lnTo>
                    <a:pt x="8" y="160"/>
                  </a:lnTo>
                  <a:lnTo>
                    <a:pt x="3" y="182"/>
                  </a:lnTo>
                  <a:lnTo>
                    <a:pt x="0" y="205"/>
                  </a:lnTo>
                  <a:lnTo>
                    <a:pt x="0" y="223"/>
                  </a:lnTo>
                  <a:lnTo>
                    <a:pt x="0" y="1118"/>
                  </a:lnTo>
                  <a:lnTo>
                    <a:pt x="1" y="1141"/>
                  </a:lnTo>
                  <a:lnTo>
                    <a:pt x="4" y="1163"/>
                  </a:lnTo>
                  <a:lnTo>
                    <a:pt x="10" y="1185"/>
                  </a:lnTo>
                  <a:lnTo>
                    <a:pt x="18" y="1206"/>
                  </a:lnTo>
                  <a:lnTo>
                    <a:pt x="27" y="1225"/>
                  </a:lnTo>
                  <a:lnTo>
                    <a:pt x="39" y="1244"/>
                  </a:lnTo>
                  <a:lnTo>
                    <a:pt x="52" y="1261"/>
                  </a:lnTo>
                  <a:lnTo>
                    <a:pt x="67" y="1277"/>
                  </a:lnTo>
                  <a:lnTo>
                    <a:pt x="83" y="1292"/>
                  </a:lnTo>
                  <a:lnTo>
                    <a:pt x="101" y="1304"/>
                  </a:lnTo>
                  <a:lnTo>
                    <a:pt x="120" y="1316"/>
                  </a:lnTo>
                  <a:lnTo>
                    <a:pt x="140" y="1325"/>
                  </a:lnTo>
                  <a:lnTo>
                    <a:pt x="160" y="1332"/>
                  </a:lnTo>
                  <a:lnTo>
                    <a:pt x="182" y="1337"/>
                  </a:lnTo>
                  <a:lnTo>
                    <a:pt x="205" y="1340"/>
                  </a:lnTo>
                  <a:lnTo>
                    <a:pt x="223" y="1341"/>
                  </a:lnTo>
                  <a:lnTo>
                    <a:pt x="3120" y="1341"/>
                  </a:lnTo>
                  <a:lnTo>
                    <a:pt x="3142" y="1340"/>
                  </a:lnTo>
                  <a:lnTo>
                    <a:pt x="3165" y="1336"/>
                  </a:lnTo>
                  <a:lnTo>
                    <a:pt x="3186" y="1331"/>
                  </a:lnTo>
                  <a:lnTo>
                    <a:pt x="3207" y="1323"/>
                  </a:lnTo>
                  <a:lnTo>
                    <a:pt x="3227" y="1313"/>
                  </a:lnTo>
                  <a:lnTo>
                    <a:pt x="3245" y="1302"/>
                  </a:lnTo>
                  <a:lnTo>
                    <a:pt x="3263" y="1289"/>
                  </a:lnTo>
                  <a:lnTo>
                    <a:pt x="3279" y="1274"/>
                  </a:lnTo>
                  <a:lnTo>
                    <a:pt x="3293" y="1257"/>
                  </a:lnTo>
                  <a:lnTo>
                    <a:pt x="3306" y="1240"/>
                  </a:lnTo>
                  <a:lnTo>
                    <a:pt x="3317" y="1221"/>
                  </a:lnTo>
                  <a:lnTo>
                    <a:pt x="3326" y="1201"/>
                  </a:lnTo>
                  <a:lnTo>
                    <a:pt x="3334" y="1180"/>
                  </a:lnTo>
                  <a:lnTo>
                    <a:pt x="3339" y="1158"/>
                  </a:lnTo>
                  <a:lnTo>
                    <a:pt x="3342" y="1136"/>
                  </a:lnTo>
                  <a:lnTo>
                    <a:pt x="3343" y="1118"/>
                  </a:lnTo>
                  <a:lnTo>
                    <a:pt x="3343" y="223"/>
                  </a:lnTo>
                  <a:lnTo>
                    <a:pt x="3342" y="200"/>
                  </a:lnTo>
                  <a:lnTo>
                    <a:pt x="3338" y="177"/>
                  </a:lnTo>
                  <a:lnTo>
                    <a:pt x="3332" y="156"/>
                  </a:lnTo>
                  <a:lnTo>
                    <a:pt x="3325" y="135"/>
                  </a:lnTo>
                  <a:lnTo>
                    <a:pt x="3315" y="115"/>
                  </a:lnTo>
                  <a:lnTo>
                    <a:pt x="3303" y="97"/>
                  </a:lnTo>
                  <a:lnTo>
                    <a:pt x="3290" y="79"/>
                  </a:lnTo>
                  <a:lnTo>
                    <a:pt x="3275" y="64"/>
                  </a:lnTo>
                  <a:lnTo>
                    <a:pt x="3259" y="49"/>
                  </a:lnTo>
                  <a:lnTo>
                    <a:pt x="3241" y="36"/>
                  </a:lnTo>
                  <a:lnTo>
                    <a:pt x="3223" y="25"/>
                  </a:lnTo>
                  <a:lnTo>
                    <a:pt x="3203" y="16"/>
                  </a:lnTo>
                  <a:lnTo>
                    <a:pt x="3182" y="8"/>
                  </a:lnTo>
                  <a:lnTo>
                    <a:pt x="3160" y="3"/>
                  </a:lnTo>
                  <a:lnTo>
                    <a:pt x="3138" y="0"/>
                  </a:lnTo>
                  <a:lnTo>
                    <a:pt x="3120" y="0"/>
                  </a:lnTo>
                  <a:lnTo>
                    <a:pt x="223" y="0"/>
                  </a:lnTo>
                  <a:close/>
                </a:path>
              </a:pathLst>
            </a:custGeom>
            <a:noFill/>
            <a:ln w="9525">
              <a:solidFill>
                <a:srgbClr val="7FA4A5"/>
              </a:solidFill>
              <a:round/>
              <a:headEnd/>
              <a:tailEnd/>
            </a:ln>
          </p:spPr>
          <p:txBody>
            <a:bodyPr/>
            <a:lstStyle/>
            <a:p>
              <a:pPr>
                <a:defRPr/>
              </a:pPr>
              <a:endParaRPr lang="en-US" sz="1600" dirty="0">
                <a:latin typeface="+mj-lt"/>
              </a:endParaRPr>
            </a:p>
          </p:txBody>
        </p:sp>
      </p:grpSp>
      <p:sp>
        <p:nvSpPr>
          <p:cNvPr id="44038" name="TextBox 6"/>
          <p:cNvSpPr txBox="1">
            <a:spLocks noChangeArrowheads="1"/>
          </p:cNvSpPr>
          <p:nvPr/>
        </p:nvSpPr>
        <p:spPr bwMode="auto">
          <a:xfrm>
            <a:off x="4500563" y="4071938"/>
            <a:ext cx="571500" cy="369316"/>
          </a:xfrm>
          <a:prstGeom prst="rect">
            <a:avLst/>
          </a:prstGeom>
          <a:noFill/>
          <a:ln w="9525">
            <a:noFill/>
            <a:miter lim="800000"/>
            <a:headEnd/>
            <a:tailEnd/>
          </a:ln>
        </p:spPr>
        <p:txBody>
          <a:bodyPr lIns="91426" tIns="45712" rIns="91426" bIns="45712">
            <a:spAutoFit/>
          </a:bodyPr>
          <a:lstStyle/>
          <a:p>
            <a:r>
              <a:rPr lang="es-CO">
                <a:latin typeface="Calibri" pitchFamily="34" charset="0"/>
              </a:rPr>
              <a:t>SI</a:t>
            </a:r>
          </a:p>
        </p:txBody>
      </p:sp>
      <p:sp>
        <p:nvSpPr>
          <p:cNvPr id="44039" name="TextBox 6"/>
          <p:cNvSpPr txBox="1">
            <a:spLocks noChangeArrowheads="1"/>
          </p:cNvSpPr>
          <p:nvPr/>
        </p:nvSpPr>
        <p:spPr bwMode="auto">
          <a:xfrm>
            <a:off x="7786688" y="4143375"/>
            <a:ext cx="571500" cy="369316"/>
          </a:xfrm>
          <a:prstGeom prst="rect">
            <a:avLst/>
          </a:prstGeom>
          <a:noFill/>
          <a:ln w="9525">
            <a:noFill/>
            <a:miter lim="800000"/>
            <a:headEnd/>
            <a:tailEnd/>
          </a:ln>
        </p:spPr>
        <p:txBody>
          <a:bodyPr lIns="91426" tIns="45712" rIns="91426" bIns="45712">
            <a:spAutoFit/>
          </a:bodyPr>
          <a:lstStyle/>
          <a:p>
            <a:r>
              <a:rPr lang="es-CO">
                <a:latin typeface="Calibri" pitchFamily="34" charset="0"/>
              </a:rPr>
              <a:t>NO</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59395"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59396" name="TextBox 6"/>
          <p:cNvSpPr txBox="1">
            <a:spLocks noChangeArrowheads="1"/>
          </p:cNvSpPr>
          <p:nvPr/>
        </p:nvSpPr>
        <p:spPr bwMode="auto">
          <a:xfrm>
            <a:off x="642938" y="1071564"/>
            <a:ext cx="8001000" cy="523875"/>
          </a:xfrm>
          <a:prstGeom prst="rect">
            <a:avLst/>
          </a:prstGeom>
          <a:noFill/>
          <a:ln w="9525">
            <a:noFill/>
            <a:miter lim="800000"/>
            <a:headEnd/>
            <a:tailEnd/>
          </a:ln>
        </p:spPr>
        <p:txBody>
          <a:bodyPr lIns="91426" tIns="45712" rIns="91426" bIns="45712">
            <a:spAutoFit/>
          </a:bodyPr>
          <a:lstStyle/>
          <a:p>
            <a:r>
              <a:rPr lang="es-CO" sz="2800" dirty="0">
                <a:solidFill>
                  <a:schemeClr val="tx2"/>
                </a:solidFill>
                <a:latin typeface="Calibri" pitchFamily="34" charset="0"/>
              </a:rPr>
              <a:t>Valoración inicial</a:t>
            </a:r>
          </a:p>
        </p:txBody>
      </p:sp>
      <p:sp>
        <p:nvSpPr>
          <p:cNvPr id="59397" name="TextBox 7"/>
          <p:cNvSpPr txBox="1">
            <a:spLocks noChangeArrowheads="1"/>
          </p:cNvSpPr>
          <p:nvPr/>
        </p:nvSpPr>
        <p:spPr bwMode="auto">
          <a:xfrm>
            <a:off x="2857501" y="2071688"/>
            <a:ext cx="3286125" cy="923314"/>
          </a:xfrm>
          <a:prstGeom prst="rect">
            <a:avLst/>
          </a:prstGeom>
          <a:noFill/>
          <a:ln w="9525">
            <a:noFill/>
            <a:miter lim="800000"/>
            <a:headEnd/>
            <a:tailEnd/>
          </a:ln>
        </p:spPr>
        <p:txBody>
          <a:bodyPr lIns="91426" tIns="45712" rIns="91426" bIns="45712">
            <a:spAutoFit/>
          </a:bodyPr>
          <a:lstStyle/>
          <a:p>
            <a:pPr algn="ctr"/>
            <a:r>
              <a:rPr lang="es-CO">
                <a:latin typeface="Calibri" pitchFamily="34" charset="0"/>
              </a:rPr>
              <a:t>Un activo o un pasivo financiero </a:t>
            </a:r>
          </a:p>
          <a:p>
            <a:pPr algn="ctr"/>
            <a:r>
              <a:rPr lang="es-CO">
                <a:latin typeface="Calibri" pitchFamily="34" charset="0"/>
              </a:rPr>
              <a:t>se reconoce inicialmente</a:t>
            </a:r>
          </a:p>
          <a:p>
            <a:pPr algn="ctr"/>
            <a:r>
              <a:rPr lang="es-CO">
                <a:latin typeface="Calibri" pitchFamily="34" charset="0"/>
              </a:rPr>
              <a:t>a su costo</a:t>
            </a:r>
          </a:p>
        </p:txBody>
      </p:sp>
      <p:sp>
        <p:nvSpPr>
          <p:cNvPr id="9" name="TextBox 8"/>
          <p:cNvSpPr txBox="1"/>
          <p:nvPr/>
        </p:nvSpPr>
        <p:spPr>
          <a:xfrm>
            <a:off x="642939" y="3000375"/>
            <a:ext cx="1785937" cy="1477311"/>
          </a:xfrm>
          <a:prstGeom prst="rect">
            <a:avLst/>
          </a:prstGeom>
          <a:noFill/>
        </p:spPr>
        <p:txBody>
          <a:bodyPr lIns="91426" tIns="45712" rIns="91426" bIns="45712">
            <a:spAutoFit/>
          </a:bodyPr>
          <a:lstStyle/>
          <a:p>
            <a:pPr algn="ctr" fontAlgn="auto">
              <a:spcBef>
                <a:spcPts val="0"/>
              </a:spcBef>
              <a:spcAft>
                <a:spcPts val="0"/>
              </a:spcAft>
              <a:defRPr/>
            </a:pPr>
            <a:r>
              <a:rPr lang="es-CO" b="1" dirty="0">
                <a:effectLst>
                  <a:outerShdw blurRad="50800" dist="38100" algn="tr" rotWithShape="0">
                    <a:prstClr val="black">
                      <a:alpha val="40000"/>
                    </a:prstClr>
                  </a:outerShdw>
                </a:effectLst>
                <a:latin typeface="+mn-lt"/>
                <a:cs typeface="+mn-cs"/>
              </a:rPr>
              <a:t>Activo:</a:t>
            </a:r>
            <a:r>
              <a:rPr lang="es-CO" b="1" dirty="0">
                <a:latin typeface="+mn-lt"/>
                <a:cs typeface="+mn-cs"/>
              </a:rPr>
              <a:t>  </a:t>
            </a:r>
            <a:r>
              <a:rPr lang="es-CO" b="1" dirty="0">
                <a:effectLst>
                  <a:outerShdw blurRad="50800" dist="38100" algn="tr" rotWithShape="0">
                    <a:prstClr val="black">
                      <a:alpha val="40000"/>
                    </a:prstClr>
                  </a:outerShdw>
                </a:effectLst>
                <a:latin typeface="+mn-lt"/>
                <a:cs typeface="+mn-cs"/>
              </a:rPr>
              <a:t>valor</a:t>
            </a:r>
            <a:endParaRPr lang="es-CO" dirty="0">
              <a:latin typeface="+mn-lt"/>
              <a:cs typeface="+mn-cs"/>
            </a:endParaRPr>
          </a:p>
          <a:p>
            <a:pPr algn="ctr" fontAlgn="auto">
              <a:spcBef>
                <a:spcPts val="0"/>
              </a:spcBef>
              <a:spcAft>
                <a:spcPts val="0"/>
              </a:spcAft>
              <a:defRPr/>
            </a:pPr>
            <a:r>
              <a:rPr lang="es-CO" b="1" dirty="0">
                <a:effectLst>
                  <a:outerShdw blurRad="50800" dist="38100" algn="tr" rotWithShape="0">
                    <a:prstClr val="black">
                      <a:alpha val="40000"/>
                    </a:prstClr>
                  </a:outerShdw>
                </a:effectLst>
                <a:latin typeface="+mn-lt"/>
                <a:cs typeface="+mn-cs"/>
              </a:rPr>
              <a:t>razonable</a:t>
            </a:r>
            <a:r>
              <a:rPr lang="es-CO" b="1" dirty="0">
                <a:latin typeface="+mn-lt"/>
                <a:cs typeface="+mn-cs"/>
              </a:rPr>
              <a:t> </a:t>
            </a:r>
            <a:r>
              <a:rPr lang="es-CO" b="1" dirty="0">
                <a:effectLst>
                  <a:outerShdw blurRad="50800" dist="38100" algn="tr" rotWithShape="0">
                    <a:prstClr val="black">
                      <a:alpha val="40000"/>
                    </a:prstClr>
                  </a:outerShdw>
                </a:effectLst>
                <a:latin typeface="+mn-lt"/>
                <a:cs typeface="+mn-cs"/>
              </a:rPr>
              <a:t>de</a:t>
            </a:r>
            <a:r>
              <a:rPr lang="es-CO" b="1" dirty="0">
                <a:latin typeface="+mn-lt"/>
                <a:cs typeface="+mn-cs"/>
              </a:rPr>
              <a:t> </a:t>
            </a:r>
            <a:r>
              <a:rPr lang="es-CO" b="1" dirty="0">
                <a:effectLst>
                  <a:outerShdw blurRad="50800" dist="38100" algn="tr" rotWithShape="0">
                    <a:prstClr val="black">
                      <a:alpha val="40000"/>
                    </a:prstClr>
                  </a:outerShdw>
                </a:effectLst>
                <a:latin typeface="+mn-lt"/>
                <a:cs typeface="+mn-cs"/>
              </a:rPr>
              <a:t>la</a:t>
            </a:r>
            <a:r>
              <a:rPr lang="es-CO" b="1" dirty="0">
                <a:latin typeface="+mn-lt"/>
                <a:cs typeface="+mn-cs"/>
              </a:rPr>
              <a:t> </a:t>
            </a:r>
          </a:p>
          <a:p>
            <a:pPr algn="ctr" fontAlgn="auto">
              <a:spcBef>
                <a:spcPts val="0"/>
              </a:spcBef>
              <a:spcAft>
                <a:spcPts val="0"/>
              </a:spcAft>
              <a:defRPr/>
            </a:pPr>
            <a:r>
              <a:rPr lang="es-CO" b="1" dirty="0">
                <a:effectLst>
                  <a:outerShdw blurRad="50800" dist="38100" algn="tr" rotWithShape="0">
                    <a:prstClr val="black">
                      <a:alpha val="40000"/>
                    </a:prstClr>
                  </a:outerShdw>
                </a:effectLst>
                <a:latin typeface="+mn-lt"/>
                <a:cs typeface="+mn-cs"/>
              </a:rPr>
              <a:t>contraprestación</a:t>
            </a:r>
            <a:r>
              <a:rPr lang="es-CO" b="1" dirty="0">
                <a:latin typeface="+mn-lt"/>
                <a:cs typeface="+mn-cs"/>
              </a:rPr>
              <a:t> </a:t>
            </a:r>
          </a:p>
          <a:p>
            <a:pPr algn="ctr" fontAlgn="auto">
              <a:spcBef>
                <a:spcPts val="0"/>
              </a:spcBef>
              <a:spcAft>
                <a:spcPts val="0"/>
              </a:spcAft>
              <a:defRPr/>
            </a:pPr>
            <a:r>
              <a:rPr lang="es-CO" b="1" dirty="0">
                <a:effectLst>
                  <a:outerShdw blurRad="50800" dist="38100" algn="tr" rotWithShape="0">
                    <a:prstClr val="black">
                      <a:alpha val="40000"/>
                    </a:prstClr>
                  </a:outerShdw>
                </a:effectLst>
                <a:latin typeface="+mn-lt"/>
                <a:cs typeface="+mn-cs"/>
              </a:rPr>
              <a:t>entregada</a:t>
            </a:r>
            <a:endParaRPr lang="es-CO" dirty="0">
              <a:latin typeface="+mn-lt"/>
              <a:cs typeface="+mn-cs"/>
            </a:endParaRPr>
          </a:p>
          <a:p>
            <a:pPr algn="ctr" fontAlgn="auto">
              <a:spcBef>
                <a:spcPts val="0"/>
              </a:spcBef>
              <a:spcAft>
                <a:spcPts val="0"/>
              </a:spcAft>
              <a:defRPr/>
            </a:pPr>
            <a:endParaRPr lang="es-CO" dirty="0">
              <a:latin typeface="+mn-lt"/>
              <a:cs typeface="+mn-cs"/>
            </a:endParaRPr>
          </a:p>
        </p:txBody>
      </p:sp>
      <p:sp>
        <p:nvSpPr>
          <p:cNvPr id="10" name="TextBox 9"/>
          <p:cNvSpPr txBox="1"/>
          <p:nvPr/>
        </p:nvSpPr>
        <p:spPr>
          <a:xfrm>
            <a:off x="6215064" y="3000376"/>
            <a:ext cx="1785937" cy="1200312"/>
          </a:xfrm>
          <a:prstGeom prst="rect">
            <a:avLst/>
          </a:prstGeom>
          <a:noFill/>
        </p:spPr>
        <p:txBody>
          <a:bodyPr lIns="91426" tIns="45712" rIns="91426" bIns="45712">
            <a:spAutoFit/>
          </a:bodyPr>
          <a:lstStyle/>
          <a:p>
            <a:pPr algn="ctr" fontAlgn="auto">
              <a:spcBef>
                <a:spcPts val="0"/>
              </a:spcBef>
              <a:spcAft>
                <a:spcPts val="0"/>
              </a:spcAft>
              <a:defRPr/>
            </a:pPr>
            <a:r>
              <a:rPr lang="es-CO" b="1" dirty="0">
                <a:effectLst>
                  <a:outerShdw blurRad="50800" dist="38100" algn="tr" rotWithShape="0">
                    <a:prstClr val="black">
                      <a:alpha val="40000"/>
                    </a:prstClr>
                  </a:outerShdw>
                </a:effectLst>
                <a:latin typeface="+mn-lt"/>
                <a:cs typeface="+mn-cs"/>
              </a:rPr>
              <a:t>Pasivo:</a:t>
            </a:r>
            <a:r>
              <a:rPr lang="es-CO" b="1" dirty="0">
                <a:latin typeface="+mn-lt"/>
                <a:cs typeface="+mn-cs"/>
              </a:rPr>
              <a:t>  </a:t>
            </a:r>
            <a:r>
              <a:rPr lang="es-CO" b="1" dirty="0">
                <a:effectLst>
                  <a:outerShdw blurRad="50800" dist="38100" algn="tr" rotWithShape="0">
                    <a:prstClr val="black">
                      <a:alpha val="40000"/>
                    </a:prstClr>
                  </a:outerShdw>
                </a:effectLst>
                <a:latin typeface="+mn-lt"/>
                <a:cs typeface="+mn-cs"/>
              </a:rPr>
              <a:t>valor</a:t>
            </a:r>
            <a:r>
              <a:rPr lang="es-CO" b="1" dirty="0">
                <a:latin typeface="+mn-lt"/>
                <a:cs typeface="+mn-cs"/>
              </a:rPr>
              <a:t> </a:t>
            </a:r>
            <a:r>
              <a:rPr lang="es-CO" b="1" dirty="0">
                <a:effectLst>
                  <a:outerShdw blurRad="50800" dist="38100" algn="tr" rotWithShape="0">
                    <a:prstClr val="black">
                      <a:alpha val="40000"/>
                    </a:prstClr>
                  </a:outerShdw>
                </a:effectLst>
                <a:latin typeface="+mn-lt"/>
                <a:cs typeface="+mn-cs"/>
              </a:rPr>
              <a:t>razonable</a:t>
            </a:r>
            <a:r>
              <a:rPr lang="es-CO" b="1" dirty="0">
                <a:latin typeface="+mn-lt"/>
                <a:cs typeface="+mn-cs"/>
              </a:rPr>
              <a:t> </a:t>
            </a:r>
            <a:r>
              <a:rPr lang="es-CO" b="1" dirty="0">
                <a:effectLst>
                  <a:outerShdw blurRad="50800" dist="38100" algn="tr" rotWithShape="0">
                    <a:prstClr val="black">
                      <a:alpha val="40000"/>
                    </a:prstClr>
                  </a:outerShdw>
                </a:effectLst>
                <a:latin typeface="+mn-lt"/>
                <a:cs typeface="+mn-cs"/>
              </a:rPr>
              <a:t>de</a:t>
            </a:r>
            <a:r>
              <a:rPr lang="es-CO" b="1" dirty="0">
                <a:latin typeface="+mn-lt"/>
                <a:cs typeface="+mn-cs"/>
              </a:rPr>
              <a:t> </a:t>
            </a:r>
            <a:r>
              <a:rPr lang="es-CO" b="1" dirty="0">
                <a:effectLst>
                  <a:outerShdw blurRad="50800" dist="38100" algn="tr" rotWithShape="0">
                    <a:prstClr val="black">
                      <a:alpha val="40000"/>
                    </a:prstClr>
                  </a:outerShdw>
                </a:effectLst>
                <a:latin typeface="+mn-lt"/>
                <a:cs typeface="+mn-cs"/>
              </a:rPr>
              <a:t>la</a:t>
            </a:r>
            <a:r>
              <a:rPr lang="es-CO" b="1" dirty="0">
                <a:latin typeface="+mn-lt"/>
                <a:cs typeface="+mn-cs"/>
              </a:rPr>
              <a:t> </a:t>
            </a:r>
            <a:r>
              <a:rPr lang="es-CO" b="1" dirty="0">
                <a:effectLst>
                  <a:outerShdw blurRad="50800" dist="38100" algn="tr" rotWithShape="0">
                    <a:prstClr val="black">
                      <a:alpha val="40000"/>
                    </a:prstClr>
                  </a:outerShdw>
                </a:effectLst>
                <a:latin typeface="+mn-lt"/>
                <a:cs typeface="+mn-cs"/>
              </a:rPr>
              <a:t>contraprestación</a:t>
            </a:r>
            <a:r>
              <a:rPr lang="es-CO" b="1" dirty="0">
                <a:latin typeface="+mn-lt"/>
                <a:cs typeface="+mn-cs"/>
              </a:rPr>
              <a:t> </a:t>
            </a:r>
            <a:r>
              <a:rPr lang="es-CO" b="1" dirty="0">
                <a:effectLst>
                  <a:outerShdw blurRad="50800" dist="38100" algn="tr" rotWithShape="0">
                    <a:prstClr val="black">
                      <a:alpha val="40000"/>
                    </a:prstClr>
                  </a:outerShdw>
                </a:effectLst>
                <a:latin typeface="+mn-lt"/>
                <a:cs typeface="+mn-cs"/>
              </a:rPr>
              <a:t>recibida</a:t>
            </a:r>
            <a:endParaRPr lang="es-CO" dirty="0">
              <a:latin typeface="+mn-lt"/>
              <a:cs typeface="+mn-cs"/>
            </a:endParaRPr>
          </a:p>
        </p:txBody>
      </p:sp>
      <p:sp>
        <p:nvSpPr>
          <p:cNvPr id="59400" name="TextBox 10"/>
          <p:cNvSpPr txBox="1">
            <a:spLocks noChangeArrowheads="1"/>
          </p:cNvSpPr>
          <p:nvPr/>
        </p:nvSpPr>
        <p:spPr bwMode="auto">
          <a:xfrm>
            <a:off x="2714626" y="5072063"/>
            <a:ext cx="3643313" cy="646315"/>
          </a:xfrm>
          <a:prstGeom prst="rect">
            <a:avLst/>
          </a:prstGeom>
          <a:noFill/>
          <a:ln w="9525">
            <a:noFill/>
            <a:miter lim="800000"/>
            <a:headEnd/>
            <a:tailEnd/>
          </a:ln>
        </p:spPr>
        <p:txBody>
          <a:bodyPr lIns="91426" tIns="45712" rIns="91426" bIns="45712">
            <a:spAutoFit/>
          </a:bodyPr>
          <a:lstStyle/>
          <a:p>
            <a:r>
              <a:rPr lang="es-CO">
                <a:latin typeface="Calibri" pitchFamily="34" charset="0"/>
              </a:rPr>
              <a:t>Incluye los costos de transacción de</a:t>
            </a:r>
          </a:p>
          <a:p>
            <a:pPr algn="ctr"/>
            <a:r>
              <a:rPr lang="es-CO">
                <a:latin typeface="Calibri" pitchFamily="34" charset="0"/>
              </a:rPr>
              <a:t>Compra.</a:t>
            </a:r>
          </a:p>
        </p:txBody>
      </p:sp>
      <p:sp>
        <p:nvSpPr>
          <p:cNvPr id="13" name="Bent-Up Arrow 12"/>
          <p:cNvSpPr/>
          <p:nvPr/>
        </p:nvSpPr>
        <p:spPr>
          <a:xfrm rot="5400000">
            <a:off x="4768851" y="3160713"/>
            <a:ext cx="1143000" cy="125095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endParaRPr lang="es-CO"/>
          </a:p>
        </p:txBody>
      </p:sp>
      <p:sp>
        <p:nvSpPr>
          <p:cNvPr id="16" name="Bent-Up Arrow 15"/>
          <p:cNvSpPr/>
          <p:nvPr/>
        </p:nvSpPr>
        <p:spPr>
          <a:xfrm rot="5400000" flipV="1">
            <a:off x="3214689" y="3143251"/>
            <a:ext cx="1143000" cy="1285875"/>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endParaRPr lang="es-CO"/>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60419"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60420" name="Rectangle 5"/>
          <p:cNvSpPr>
            <a:spLocks noChangeArrowheads="1"/>
          </p:cNvSpPr>
          <p:nvPr/>
        </p:nvSpPr>
        <p:spPr bwMode="auto">
          <a:xfrm>
            <a:off x="2643189" y="448209"/>
            <a:ext cx="3729037" cy="1138757"/>
          </a:xfrm>
          <a:prstGeom prst="rect">
            <a:avLst/>
          </a:prstGeom>
          <a:noFill/>
          <a:ln w="9525">
            <a:noFill/>
            <a:miter lim="800000"/>
            <a:headEnd/>
            <a:tailEnd/>
          </a:ln>
        </p:spPr>
        <p:txBody>
          <a:bodyPr lIns="91426" tIns="45712" rIns="91426" bIns="45712" anchor="ctr">
            <a:spAutoFit/>
          </a:bodyPr>
          <a:lstStyle/>
          <a:p>
            <a:pPr>
              <a:defRPr/>
            </a:pPr>
            <a:r>
              <a:rPr lang="es-CO" sz="2400" dirty="0">
                <a:solidFill>
                  <a:srgbClr val="99CC00"/>
                </a:solidFill>
                <a:latin typeface="+mj-lt"/>
                <a:ea typeface="Times New Roman" pitchFamily="18" charset="0"/>
                <a:cs typeface="Verdana" pitchFamily="34" charset="0"/>
              </a:rPr>
              <a:t>Valoración posterior:</a:t>
            </a:r>
            <a:endParaRPr lang="es-CO" sz="1100" dirty="0">
              <a:latin typeface="+mj-lt"/>
              <a:ea typeface="Times New Roman" pitchFamily="18" charset="0"/>
              <a:cs typeface="Verdana" pitchFamily="34" charset="0"/>
            </a:endParaRPr>
          </a:p>
          <a:p>
            <a:pPr eaLnBrk="0" hangingPunct="0">
              <a:defRPr/>
            </a:pPr>
            <a:r>
              <a:rPr lang="es-CO" sz="2000" dirty="0">
                <a:solidFill>
                  <a:srgbClr val="9DB1CF"/>
                </a:solidFill>
                <a:latin typeface="+mj-lt"/>
                <a:ea typeface="Times New Roman" pitchFamily="18" charset="0"/>
                <a:cs typeface="Verdana" pitchFamily="34" charset="0"/>
              </a:rPr>
              <a:t>Activos financieros</a:t>
            </a:r>
            <a:endParaRPr lang="es-CO" sz="1100" dirty="0">
              <a:latin typeface="+mj-lt"/>
              <a:ea typeface="Times New Roman" pitchFamily="18" charset="0"/>
              <a:cs typeface="Verdana" pitchFamily="34" charset="0"/>
            </a:endParaRPr>
          </a:p>
          <a:p>
            <a:pPr eaLnBrk="0" hangingPunct="0">
              <a:defRPr/>
            </a:pPr>
            <a:endParaRPr lang="es-CO" sz="2400" dirty="0">
              <a:latin typeface="+mj-lt"/>
              <a:ea typeface="Times New Roman" pitchFamily="18" charset="0"/>
              <a:cs typeface="Verdana" pitchFamily="34" charset="0"/>
            </a:endParaRPr>
          </a:p>
        </p:txBody>
      </p:sp>
      <p:sp>
        <p:nvSpPr>
          <p:cNvPr id="60421" name="Rectangle 25"/>
          <p:cNvSpPr>
            <a:spLocks noChangeArrowheads="1"/>
          </p:cNvSpPr>
          <p:nvPr/>
        </p:nvSpPr>
        <p:spPr bwMode="auto">
          <a:xfrm>
            <a:off x="2571751" y="1612412"/>
            <a:ext cx="4000500" cy="923314"/>
          </a:xfrm>
          <a:prstGeom prst="rect">
            <a:avLst/>
          </a:prstGeom>
          <a:noFill/>
          <a:ln w="9525">
            <a:noFill/>
            <a:miter lim="800000"/>
            <a:headEnd/>
            <a:tailEnd/>
          </a:ln>
        </p:spPr>
        <p:txBody>
          <a:bodyPr lIns="91426" tIns="45712" rIns="91426" bIns="45712" anchor="ctr">
            <a:spAutoFit/>
          </a:bodyPr>
          <a:lstStyle/>
          <a:p>
            <a:pPr>
              <a:defRPr/>
            </a:pPr>
            <a:r>
              <a:rPr lang="es-CO" dirty="0">
                <a:solidFill>
                  <a:srgbClr val="000000"/>
                </a:solidFill>
                <a:latin typeface="+mj-lt"/>
                <a:ea typeface="Times New Roman" pitchFamily="18" charset="0"/>
                <a:cs typeface="Verdana" pitchFamily="34" charset="0"/>
              </a:rPr>
              <a:t>Los activos financieros se valoran </a:t>
            </a:r>
            <a:r>
              <a:rPr lang="es-CO" u="sng" dirty="0">
                <a:solidFill>
                  <a:srgbClr val="000000"/>
                </a:solidFill>
                <a:latin typeface="+mj-lt"/>
                <a:ea typeface="Times New Roman" pitchFamily="18" charset="0"/>
                <a:cs typeface="Verdana" pitchFamily="34" charset="0"/>
              </a:rPr>
              <a:t>posteriormente </a:t>
            </a:r>
            <a:r>
              <a:rPr lang="es-CO" dirty="0">
                <a:solidFill>
                  <a:srgbClr val="000000"/>
                </a:solidFill>
                <a:latin typeface="+mj-lt"/>
                <a:ea typeface="Times New Roman" pitchFamily="18" charset="0"/>
                <a:cs typeface="Verdana" pitchFamily="34" charset="0"/>
              </a:rPr>
              <a:t>a costo amortizado (1)</a:t>
            </a:r>
            <a:endParaRPr lang="es-CO" dirty="0">
              <a:latin typeface="+mj-lt"/>
              <a:ea typeface="Times New Roman" pitchFamily="18" charset="0"/>
              <a:cs typeface="Verdana" pitchFamily="34" charset="0"/>
            </a:endParaRPr>
          </a:p>
          <a:p>
            <a:pPr eaLnBrk="0" hangingPunct="0">
              <a:defRPr/>
            </a:pPr>
            <a:endParaRPr lang="es-CO" dirty="0">
              <a:latin typeface="+mj-lt"/>
              <a:ea typeface="Times New Roman" pitchFamily="18" charset="0"/>
              <a:cs typeface="Verdana" pitchFamily="34" charset="0"/>
            </a:endParaRPr>
          </a:p>
        </p:txBody>
      </p:sp>
      <p:sp>
        <p:nvSpPr>
          <p:cNvPr id="60422" name="42 CuadroTexto"/>
          <p:cNvSpPr txBox="1">
            <a:spLocks noChangeArrowheads="1"/>
          </p:cNvSpPr>
          <p:nvPr/>
        </p:nvSpPr>
        <p:spPr bwMode="auto">
          <a:xfrm>
            <a:off x="357189" y="2786064"/>
            <a:ext cx="2214562" cy="923314"/>
          </a:xfrm>
          <a:prstGeom prst="rect">
            <a:avLst/>
          </a:prstGeom>
          <a:noFill/>
          <a:ln w="9525">
            <a:noFill/>
            <a:miter lim="800000"/>
            <a:headEnd/>
            <a:tailEnd/>
          </a:ln>
        </p:spPr>
        <p:txBody>
          <a:bodyPr lIns="91426" tIns="45712" rIns="91426" bIns="45712">
            <a:spAutoFit/>
          </a:bodyPr>
          <a:lstStyle/>
          <a:p>
            <a:r>
              <a:rPr lang="es-CO"/>
              <a:t>PRESTAMOS Y CUENTAS POR COBRAR.</a:t>
            </a:r>
          </a:p>
        </p:txBody>
      </p:sp>
      <p:sp>
        <p:nvSpPr>
          <p:cNvPr id="60423" name="43 CuadroTexto"/>
          <p:cNvSpPr txBox="1">
            <a:spLocks noChangeArrowheads="1"/>
          </p:cNvSpPr>
          <p:nvPr/>
        </p:nvSpPr>
        <p:spPr bwMode="auto">
          <a:xfrm>
            <a:off x="285750" y="4357689"/>
            <a:ext cx="2214563" cy="923314"/>
          </a:xfrm>
          <a:prstGeom prst="rect">
            <a:avLst/>
          </a:prstGeom>
          <a:noFill/>
          <a:ln w="9525">
            <a:noFill/>
            <a:miter lim="800000"/>
            <a:headEnd/>
            <a:tailEnd/>
          </a:ln>
        </p:spPr>
        <p:txBody>
          <a:bodyPr lIns="91426" tIns="45712" rIns="91426" bIns="45712">
            <a:spAutoFit/>
          </a:bodyPr>
          <a:lstStyle/>
          <a:p>
            <a:r>
              <a:rPr lang="es-CO"/>
              <a:t>ACTIVOS FINANCIEROS NEGOCIABLES</a:t>
            </a:r>
          </a:p>
        </p:txBody>
      </p:sp>
      <p:sp>
        <p:nvSpPr>
          <p:cNvPr id="60424" name="44 CuadroTexto"/>
          <p:cNvSpPr txBox="1">
            <a:spLocks noChangeArrowheads="1"/>
          </p:cNvSpPr>
          <p:nvPr/>
        </p:nvSpPr>
        <p:spPr bwMode="auto">
          <a:xfrm>
            <a:off x="3203576" y="3786188"/>
            <a:ext cx="1944688" cy="369316"/>
          </a:xfrm>
          <a:prstGeom prst="rect">
            <a:avLst/>
          </a:prstGeom>
          <a:noFill/>
          <a:ln w="9525">
            <a:noFill/>
            <a:miter lim="800000"/>
            <a:headEnd/>
            <a:tailEnd/>
          </a:ln>
        </p:spPr>
        <p:txBody>
          <a:bodyPr lIns="91426" tIns="45712" rIns="91426" bIns="45712">
            <a:spAutoFit/>
          </a:bodyPr>
          <a:lstStyle/>
          <a:p>
            <a:pPr>
              <a:defRPr/>
            </a:pPr>
            <a:r>
              <a:rPr lang="es-CO" dirty="0">
                <a:latin typeface="+mj-lt"/>
              </a:rPr>
              <a:t>a  valor razonable</a:t>
            </a:r>
          </a:p>
        </p:txBody>
      </p:sp>
      <p:sp>
        <p:nvSpPr>
          <p:cNvPr id="60425" name="45 CuadroTexto"/>
          <p:cNvSpPr txBox="1">
            <a:spLocks noChangeArrowheads="1"/>
          </p:cNvSpPr>
          <p:nvPr/>
        </p:nvSpPr>
        <p:spPr bwMode="auto">
          <a:xfrm>
            <a:off x="6143625" y="2786064"/>
            <a:ext cx="2286000" cy="923314"/>
          </a:xfrm>
          <a:prstGeom prst="rect">
            <a:avLst/>
          </a:prstGeom>
          <a:noFill/>
          <a:ln w="9525">
            <a:noFill/>
            <a:miter lim="800000"/>
            <a:headEnd/>
            <a:tailEnd/>
          </a:ln>
        </p:spPr>
        <p:txBody>
          <a:bodyPr lIns="91426" tIns="45712" rIns="91426" bIns="45712">
            <a:spAutoFit/>
          </a:bodyPr>
          <a:lstStyle/>
          <a:p>
            <a:r>
              <a:rPr lang="es-CO"/>
              <a:t>A MANTENER HASTA SU VENCIMIENTO</a:t>
            </a:r>
          </a:p>
        </p:txBody>
      </p:sp>
      <p:sp>
        <p:nvSpPr>
          <p:cNvPr id="60426" name="46 CuadroTexto"/>
          <p:cNvSpPr txBox="1">
            <a:spLocks noChangeArrowheads="1"/>
          </p:cNvSpPr>
          <p:nvPr/>
        </p:nvSpPr>
        <p:spPr bwMode="auto">
          <a:xfrm>
            <a:off x="6072189" y="4429126"/>
            <a:ext cx="2245010" cy="646315"/>
          </a:xfrm>
          <a:prstGeom prst="rect">
            <a:avLst/>
          </a:prstGeom>
          <a:noFill/>
          <a:ln w="9525">
            <a:noFill/>
            <a:miter lim="800000"/>
            <a:headEnd/>
            <a:tailEnd/>
          </a:ln>
        </p:spPr>
        <p:txBody>
          <a:bodyPr wrap="none" lIns="91426" tIns="45712" rIns="91426" bIns="45712">
            <a:spAutoFit/>
          </a:bodyPr>
          <a:lstStyle/>
          <a:p>
            <a:r>
              <a:rPr lang="es-CO"/>
              <a:t>DISPONIBLE PARA</a:t>
            </a:r>
          </a:p>
          <a:p>
            <a:r>
              <a:rPr lang="es-CO"/>
              <a:t>LA VENTA (2)</a:t>
            </a:r>
          </a:p>
        </p:txBody>
      </p:sp>
      <p:sp>
        <p:nvSpPr>
          <p:cNvPr id="60427" name="47 CuadroTexto"/>
          <p:cNvSpPr txBox="1">
            <a:spLocks noChangeArrowheads="1"/>
          </p:cNvSpPr>
          <p:nvPr/>
        </p:nvSpPr>
        <p:spPr bwMode="auto">
          <a:xfrm>
            <a:off x="571500" y="5572126"/>
            <a:ext cx="7876487" cy="477038"/>
          </a:xfrm>
          <a:prstGeom prst="rect">
            <a:avLst/>
          </a:prstGeom>
          <a:noFill/>
          <a:ln w="9525">
            <a:noFill/>
            <a:miter lim="800000"/>
            <a:headEnd/>
            <a:tailEnd/>
          </a:ln>
        </p:spPr>
        <p:txBody>
          <a:bodyPr wrap="none" lIns="91426" tIns="45712" rIns="91426" bIns="45712">
            <a:spAutoFit/>
          </a:bodyPr>
          <a:lstStyle/>
          <a:p>
            <a:pPr marL="228563" indent="-228563">
              <a:buFontTx/>
              <a:buAutoNum type="arabicParenBoth"/>
            </a:pPr>
            <a:r>
              <a:rPr lang="es-CO" sz="1200" dirty="0"/>
              <a:t>Reconociendo en la cuenta de resultados los intereses devengados en función de su tasa de interés efectivo.</a:t>
            </a:r>
          </a:p>
          <a:p>
            <a:pPr marL="228563" indent="-228563">
              <a:buFontTx/>
              <a:buAutoNum type="arabicParenBoth"/>
            </a:pPr>
            <a:r>
              <a:rPr lang="es-CO" sz="1200" dirty="0"/>
              <a:t>Contrapartida de los cambios            patrimonio. </a:t>
            </a:r>
          </a:p>
        </p:txBody>
      </p:sp>
      <p:sp>
        <p:nvSpPr>
          <p:cNvPr id="50" name="49 Flecha izquierda y derecha"/>
          <p:cNvSpPr/>
          <p:nvPr/>
        </p:nvSpPr>
        <p:spPr>
          <a:xfrm>
            <a:off x="2928939" y="5857875"/>
            <a:ext cx="357187" cy="7143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endParaRPr lang="es-CO"/>
          </a:p>
        </p:txBody>
      </p:sp>
      <p:sp>
        <p:nvSpPr>
          <p:cNvPr id="59" name="58 Flecha doblada hacia arriba"/>
          <p:cNvSpPr/>
          <p:nvPr/>
        </p:nvSpPr>
        <p:spPr>
          <a:xfrm rot="5400000">
            <a:off x="4572001" y="4214814"/>
            <a:ext cx="1143000" cy="114300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endParaRPr lang="es-CO"/>
          </a:p>
        </p:txBody>
      </p:sp>
      <p:sp>
        <p:nvSpPr>
          <p:cNvPr id="66" name="65 Flecha doblada hacia arriba"/>
          <p:cNvSpPr/>
          <p:nvPr/>
        </p:nvSpPr>
        <p:spPr>
          <a:xfrm rot="5400000" flipV="1">
            <a:off x="2678908" y="2393157"/>
            <a:ext cx="1143000" cy="1214437"/>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endParaRPr lang="es-CO"/>
          </a:p>
        </p:txBody>
      </p:sp>
      <p:sp>
        <p:nvSpPr>
          <p:cNvPr id="68" name="67 Flecha doblada hacia arriba"/>
          <p:cNvSpPr/>
          <p:nvPr/>
        </p:nvSpPr>
        <p:spPr>
          <a:xfrm rot="5400000" flipV="1">
            <a:off x="2678908" y="4179094"/>
            <a:ext cx="1143000" cy="1214437"/>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endParaRPr lang="es-CO"/>
          </a:p>
        </p:txBody>
      </p:sp>
      <p:sp>
        <p:nvSpPr>
          <p:cNvPr id="69" name="68 Flecha doblada hacia arriba"/>
          <p:cNvSpPr/>
          <p:nvPr/>
        </p:nvSpPr>
        <p:spPr>
          <a:xfrm rot="5400000">
            <a:off x="4536283" y="2393157"/>
            <a:ext cx="1143000" cy="1214437"/>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endParaRPr lang="es-CO"/>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61443"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6" name="TextBox 5"/>
          <p:cNvSpPr txBox="1"/>
          <p:nvPr/>
        </p:nvSpPr>
        <p:spPr>
          <a:xfrm>
            <a:off x="642938" y="2071688"/>
            <a:ext cx="7858125" cy="2862306"/>
          </a:xfrm>
          <a:prstGeom prst="rect">
            <a:avLst/>
          </a:prstGeom>
          <a:noFill/>
        </p:spPr>
        <p:txBody>
          <a:bodyPr lIns="91426" tIns="45712" rIns="91426" bIns="45712">
            <a:spAutoFit/>
          </a:bodyPr>
          <a:lstStyle/>
          <a:p>
            <a:pPr fontAlgn="auto">
              <a:spcBef>
                <a:spcPts val="0"/>
              </a:spcBef>
              <a:spcAft>
                <a:spcPts val="0"/>
              </a:spcAft>
              <a:defRPr/>
            </a:pPr>
            <a:r>
              <a:rPr lang="es-CO" dirty="0">
                <a:latin typeface="+mn-lt"/>
                <a:cs typeface="+mn-cs"/>
              </a:rPr>
              <a:t>1.  A mantener hasta su vencimiento - costo amortizado</a:t>
            </a:r>
          </a:p>
          <a:p>
            <a:pPr fontAlgn="auto">
              <a:spcBef>
                <a:spcPts val="0"/>
              </a:spcBef>
              <a:spcAft>
                <a:spcPts val="0"/>
              </a:spcAft>
              <a:defRPr/>
            </a:pPr>
            <a:r>
              <a:rPr lang="es-CO" dirty="0">
                <a:latin typeface="+mn-lt"/>
                <a:cs typeface="+mn-cs"/>
              </a:rPr>
              <a:t> </a:t>
            </a:r>
          </a:p>
          <a:p>
            <a:pPr fontAlgn="auto">
              <a:spcBef>
                <a:spcPts val="0"/>
              </a:spcBef>
              <a:spcAft>
                <a:spcPts val="0"/>
              </a:spcAft>
              <a:defRPr/>
            </a:pPr>
            <a:r>
              <a:rPr lang="es-CO" dirty="0">
                <a:latin typeface="+mn-lt"/>
                <a:cs typeface="+mn-cs"/>
              </a:rPr>
              <a:t>	Activos cuyos cobros son de cuantía fija o determinable y vencimiento 	fijado en el tiempo que la empresa tiene la intención y posibilidad de 	mantener hasta su vencimiento.</a:t>
            </a:r>
          </a:p>
          <a:p>
            <a:pPr fontAlgn="auto">
              <a:spcBef>
                <a:spcPts val="0"/>
              </a:spcBef>
              <a:spcAft>
                <a:spcPts val="0"/>
              </a:spcAft>
              <a:defRPr/>
            </a:pPr>
            <a:r>
              <a:rPr lang="es-CO" dirty="0">
                <a:latin typeface="+mn-lt"/>
                <a:cs typeface="+mn-cs"/>
              </a:rPr>
              <a:t> </a:t>
            </a:r>
          </a:p>
          <a:p>
            <a:pPr fontAlgn="auto">
              <a:spcBef>
                <a:spcPts val="0"/>
              </a:spcBef>
              <a:spcAft>
                <a:spcPts val="0"/>
              </a:spcAft>
              <a:defRPr/>
            </a:pPr>
            <a:r>
              <a:rPr lang="es-CO" dirty="0">
                <a:latin typeface="+mn-lt"/>
                <a:cs typeface="+mn-cs"/>
              </a:rPr>
              <a:t>     </a:t>
            </a:r>
            <a:r>
              <a:rPr lang="es-CO" u="heavy" dirty="0">
                <a:latin typeface="+mn-lt"/>
                <a:cs typeface="+mn-cs"/>
              </a:rPr>
              <a:t>Costo amortizado</a:t>
            </a:r>
            <a:r>
              <a:rPr lang="es-CO" dirty="0">
                <a:latin typeface="+mn-lt"/>
                <a:cs typeface="+mn-cs"/>
              </a:rPr>
              <a:t> es:</a:t>
            </a:r>
          </a:p>
          <a:p>
            <a:pPr fontAlgn="auto">
              <a:spcBef>
                <a:spcPts val="0"/>
              </a:spcBef>
              <a:spcAft>
                <a:spcPts val="0"/>
              </a:spcAft>
              <a:defRPr/>
            </a:pPr>
            <a:r>
              <a:rPr lang="es-CO" dirty="0">
                <a:latin typeface="+mn-lt"/>
                <a:cs typeface="+mn-cs"/>
              </a:rPr>
              <a:t> </a:t>
            </a:r>
          </a:p>
          <a:p>
            <a:pPr fontAlgn="auto">
              <a:spcBef>
                <a:spcPts val="0"/>
              </a:spcBef>
              <a:spcAft>
                <a:spcPts val="0"/>
              </a:spcAft>
              <a:defRPr/>
            </a:pPr>
            <a:r>
              <a:rPr lang="es-CO" dirty="0">
                <a:latin typeface="+mn-lt"/>
                <a:cs typeface="+mn-cs"/>
              </a:rPr>
              <a:t> </a:t>
            </a:r>
          </a:p>
          <a:p>
            <a:pPr fontAlgn="auto">
              <a:spcBef>
                <a:spcPts val="0"/>
              </a:spcBef>
              <a:spcAft>
                <a:spcPts val="0"/>
              </a:spcAft>
              <a:defRPr/>
            </a:pPr>
            <a:r>
              <a:rPr lang="es-CO" dirty="0">
                <a:latin typeface="+mn-lt"/>
                <a:cs typeface="+mn-cs"/>
              </a:rPr>
              <a:t>Costo inicial    -                               +/-                                           -</a:t>
            </a:r>
          </a:p>
        </p:txBody>
      </p:sp>
      <p:sp>
        <p:nvSpPr>
          <p:cNvPr id="61445" name="TextBox 6"/>
          <p:cNvSpPr txBox="1">
            <a:spLocks noChangeArrowheads="1"/>
          </p:cNvSpPr>
          <p:nvPr/>
        </p:nvSpPr>
        <p:spPr bwMode="auto">
          <a:xfrm>
            <a:off x="642938" y="1214438"/>
            <a:ext cx="8001000" cy="461962"/>
          </a:xfrm>
          <a:prstGeom prst="rect">
            <a:avLst/>
          </a:prstGeom>
          <a:noFill/>
          <a:ln w="9525">
            <a:noFill/>
            <a:miter lim="800000"/>
            <a:headEnd/>
            <a:tailEnd/>
          </a:ln>
        </p:spPr>
        <p:txBody>
          <a:bodyPr lIns="91426" tIns="45712" rIns="91426" bIns="45712">
            <a:spAutoFit/>
          </a:bodyPr>
          <a:lstStyle/>
          <a:p>
            <a:r>
              <a:rPr lang="es-CO" sz="2400" b="1" dirty="0">
                <a:solidFill>
                  <a:schemeClr val="tx2"/>
                </a:solidFill>
                <a:latin typeface="Calibri" pitchFamily="34" charset="0"/>
              </a:rPr>
              <a:t>Según la categoría de activo financiero</a:t>
            </a:r>
            <a:endParaRPr lang="es-CO" sz="2400" dirty="0">
              <a:solidFill>
                <a:schemeClr val="tx2"/>
              </a:solidFill>
              <a:latin typeface="Calibri" pitchFamily="34" charset="0"/>
            </a:endParaRPr>
          </a:p>
        </p:txBody>
      </p:sp>
      <p:sp>
        <p:nvSpPr>
          <p:cNvPr id="61446" name="TextBox 7"/>
          <p:cNvSpPr txBox="1">
            <a:spLocks noChangeArrowheads="1"/>
          </p:cNvSpPr>
          <p:nvPr/>
        </p:nvSpPr>
        <p:spPr bwMode="auto">
          <a:xfrm>
            <a:off x="1500188" y="5857875"/>
            <a:ext cx="5643562" cy="369316"/>
          </a:xfrm>
          <a:prstGeom prst="rect">
            <a:avLst/>
          </a:prstGeom>
          <a:solidFill>
            <a:schemeClr val="bg1"/>
          </a:solidFill>
          <a:ln w="9525">
            <a:solidFill>
              <a:schemeClr val="bg1"/>
            </a:solidFill>
            <a:miter lim="800000"/>
            <a:headEnd/>
            <a:tailEnd/>
          </a:ln>
        </p:spPr>
        <p:txBody>
          <a:bodyPr lIns="91426" tIns="45712" rIns="91426" bIns="45712">
            <a:spAutoFit/>
          </a:bodyPr>
          <a:lstStyle/>
          <a:p>
            <a:r>
              <a:rPr lang="es-CO" dirty="0">
                <a:latin typeface="Calibri" pitchFamily="34" charset="0"/>
              </a:rPr>
              <a:t>La pérdida o ganancia por amortización se reconoce en P/L</a:t>
            </a:r>
          </a:p>
        </p:txBody>
      </p:sp>
      <p:sp>
        <p:nvSpPr>
          <p:cNvPr id="61447" name="TextBox 8"/>
          <p:cNvSpPr txBox="1">
            <a:spLocks noChangeArrowheads="1"/>
          </p:cNvSpPr>
          <p:nvPr/>
        </p:nvSpPr>
        <p:spPr bwMode="auto">
          <a:xfrm>
            <a:off x="4286251" y="3929063"/>
            <a:ext cx="1643063" cy="1754310"/>
          </a:xfrm>
          <a:prstGeom prst="rect">
            <a:avLst/>
          </a:prstGeom>
          <a:noFill/>
          <a:ln w="9525">
            <a:noFill/>
            <a:miter lim="800000"/>
            <a:headEnd/>
            <a:tailEnd/>
          </a:ln>
        </p:spPr>
        <p:txBody>
          <a:bodyPr lIns="91426" tIns="45712" rIns="91426" bIns="45712">
            <a:spAutoFit/>
          </a:bodyPr>
          <a:lstStyle/>
          <a:p>
            <a:pPr algn="ctr"/>
            <a:r>
              <a:rPr lang="es-CO">
                <a:latin typeface="Calibri" pitchFamily="34" charset="0"/>
              </a:rPr>
              <a:t>amortización</a:t>
            </a:r>
          </a:p>
          <a:p>
            <a:pPr algn="ctr"/>
            <a:r>
              <a:rPr lang="es-CO">
                <a:latin typeface="Calibri" pitchFamily="34" charset="0"/>
              </a:rPr>
              <a:t>acumulada de la diferencia entre importes inicial y al vencimiento</a:t>
            </a:r>
          </a:p>
        </p:txBody>
      </p:sp>
      <p:sp>
        <p:nvSpPr>
          <p:cNvPr id="61448" name="TextBox 9"/>
          <p:cNvSpPr txBox="1">
            <a:spLocks noChangeArrowheads="1"/>
          </p:cNvSpPr>
          <p:nvPr/>
        </p:nvSpPr>
        <p:spPr bwMode="auto">
          <a:xfrm>
            <a:off x="6500813" y="4357688"/>
            <a:ext cx="1428750" cy="1200312"/>
          </a:xfrm>
          <a:prstGeom prst="rect">
            <a:avLst/>
          </a:prstGeom>
          <a:noFill/>
          <a:ln w="9525">
            <a:noFill/>
            <a:miter lim="800000"/>
            <a:headEnd/>
            <a:tailEnd/>
          </a:ln>
        </p:spPr>
        <p:txBody>
          <a:bodyPr lIns="91426" tIns="45712" rIns="91426" bIns="45712">
            <a:spAutoFit/>
          </a:bodyPr>
          <a:lstStyle/>
          <a:p>
            <a:pPr algn="ctr"/>
            <a:r>
              <a:rPr lang="es-CO">
                <a:latin typeface="Calibri" pitchFamily="34" charset="0"/>
              </a:rPr>
              <a:t>Reducciones por deterioro o impago</a:t>
            </a:r>
          </a:p>
          <a:p>
            <a:pPr algn="ctr"/>
            <a:endParaRPr lang="es-CO">
              <a:latin typeface="Calibri" pitchFamily="34" charset="0"/>
            </a:endParaRPr>
          </a:p>
        </p:txBody>
      </p:sp>
      <p:sp>
        <p:nvSpPr>
          <p:cNvPr id="61449" name="TextBox 10"/>
          <p:cNvSpPr txBox="1">
            <a:spLocks noChangeArrowheads="1"/>
          </p:cNvSpPr>
          <p:nvPr/>
        </p:nvSpPr>
        <p:spPr bwMode="auto">
          <a:xfrm>
            <a:off x="2286000" y="4429125"/>
            <a:ext cx="1500188" cy="923314"/>
          </a:xfrm>
          <a:prstGeom prst="rect">
            <a:avLst/>
          </a:prstGeom>
          <a:noFill/>
          <a:ln w="9525">
            <a:noFill/>
            <a:miter lim="800000"/>
            <a:headEnd/>
            <a:tailEnd/>
          </a:ln>
        </p:spPr>
        <p:txBody>
          <a:bodyPr lIns="91426" tIns="45712" rIns="91426" bIns="45712">
            <a:spAutoFit/>
          </a:bodyPr>
          <a:lstStyle/>
          <a:p>
            <a:pPr algn="ctr"/>
            <a:r>
              <a:rPr lang="es-CO">
                <a:latin typeface="Calibri" pitchFamily="34" charset="0"/>
              </a:rPr>
              <a:t>Cobros del principal</a:t>
            </a:r>
          </a:p>
          <a:p>
            <a:endParaRPr lang="es-CO">
              <a:latin typeface="Calibri" pitchFamily="3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62467"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6" name="TextBox 5"/>
          <p:cNvSpPr txBox="1"/>
          <p:nvPr/>
        </p:nvSpPr>
        <p:spPr>
          <a:xfrm>
            <a:off x="500063" y="2000250"/>
            <a:ext cx="7643812" cy="3416304"/>
          </a:xfrm>
          <a:prstGeom prst="rect">
            <a:avLst/>
          </a:prstGeom>
          <a:noFill/>
        </p:spPr>
        <p:txBody>
          <a:bodyPr lIns="91426" tIns="45712" rIns="91426" bIns="45712">
            <a:spAutoFit/>
          </a:bodyPr>
          <a:lstStyle/>
          <a:p>
            <a:pPr fontAlgn="auto">
              <a:spcBef>
                <a:spcPts val="0"/>
              </a:spcBef>
              <a:spcAft>
                <a:spcPts val="0"/>
              </a:spcAft>
              <a:defRPr/>
            </a:pPr>
            <a:r>
              <a:rPr lang="es-CO" dirty="0">
                <a:latin typeface="+mn-lt"/>
                <a:cs typeface="+mn-cs"/>
              </a:rPr>
              <a:t>2.  Préstamos y cuentas por cobrar originados por la empresa –</a:t>
            </a:r>
          </a:p>
          <a:p>
            <a:pPr fontAlgn="auto">
              <a:spcBef>
                <a:spcPts val="0"/>
              </a:spcBef>
              <a:spcAft>
                <a:spcPts val="0"/>
              </a:spcAft>
              <a:defRPr/>
            </a:pPr>
            <a:r>
              <a:rPr lang="es-CO" u="heavy" dirty="0">
                <a:latin typeface="+mn-lt"/>
                <a:cs typeface="+mn-cs"/>
              </a:rPr>
              <a:t>costo / costo amortizado</a:t>
            </a:r>
            <a:endParaRPr lang="es-CO" dirty="0">
              <a:latin typeface="+mn-lt"/>
              <a:cs typeface="+mn-cs"/>
            </a:endParaRPr>
          </a:p>
          <a:p>
            <a:pPr fontAlgn="auto">
              <a:spcBef>
                <a:spcPts val="0"/>
              </a:spcBef>
              <a:spcAft>
                <a:spcPts val="0"/>
              </a:spcAft>
              <a:defRPr/>
            </a:pPr>
            <a:r>
              <a:rPr lang="es-CO" dirty="0">
                <a:latin typeface="+mn-lt"/>
                <a:cs typeface="+mn-cs"/>
              </a:rPr>
              <a:t> </a:t>
            </a:r>
          </a:p>
          <a:p>
            <a:pPr fontAlgn="auto">
              <a:spcBef>
                <a:spcPts val="0"/>
              </a:spcBef>
              <a:spcAft>
                <a:spcPts val="0"/>
              </a:spcAft>
              <a:defRPr/>
            </a:pPr>
            <a:r>
              <a:rPr lang="es-CO" dirty="0">
                <a:latin typeface="+mn-lt"/>
                <a:cs typeface="+mn-cs"/>
              </a:rPr>
              <a:t>Originados por la empresa mediante la entrega de efectivo, un bien o servicio directamente al deudor y que no se pretenden vender en el corto plazo.</a:t>
            </a:r>
          </a:p>
          <a:p>
            <a:pPr fontAlgn="auto">
              <a:spcBef>
                <a:spcPts val="0"/>
              </a:spcBef>
              <a:spcAft>
                <a:spcPts val="0"/>
              </a:spcAft>
              <a:defRPr/>
            </a:pPr>
            <a:r>
              <a:rPr lang="es-CO" dirty="0">
                <a:latin typeface="+mn-lt"/>
                <a:cs typeface="+mn-cs"/>
              </a:rPr>
              <a:t> </a:t>
            </a:r>
          </a:p>
          <a:p>
            <a:pPr fontAlgn="auto">
              <a:spcBef>
                <a:spcPts val="0"/>
              </a:spcBef>
              <a:spcAft>
                <a:spcPts val="0"/>
              </a:spcAft>
              <a:defRPr/>
            </a:pPr>
            <a:r>
              <a:rPr lang="es-CO" dirty="0">
                <a:latin typeface="+mn-lt"/>
                <a:cs typeface="+mn-cs"/>
              </a:rPr>
              <a:t>Ejemplos: </a:t>
            </a:r>
            <a:r>
              <a:rPr lang="es-CO" dirty="0" err="1">
                <a:latin typeface="+mn-lt"/>
                <a:cs typeface="+mn-cs"/>
              </a:rPr>
              <a:t>CxC</a:t>
            </a:r>
            <a:r>
              <a:rPr lang="es-CO" dirty="0">
                <a:latin typeface="+mn-lt"/>
                <a:cs typeface="+mn-cs"/>
              </a:rPr>
              <a:t> por venta de bienes, préstamos hipotecarios originados, </a:t>
            </a:r>
            <a:r>
              <a:rPr lang="es-CO" dirty="0" err="1">
                <a:latin typeface="+mn-lt"/>
                <a:cs typeface="+mn-cs"/>
              </a:rPr>
              <a:t>CxC</a:t>
            </a:r>
            <a:r>
              <a:rPr lang="es-CO" dirty="0">
                <a:latin typeface="+mn-lt"/>
                <a:cs typeface="+mn-cs"/>
              </a:rPr>
              <a:t> de tarjetas de crédito.</a:t>
            </a:r>
          </a:p>
          <a:p>
            <a:pPr fontAlgn="auto">
              <a:spcBef>
                <a:spcPts val="0"/>
              </a:spcBef>
              <a:spcAft>
                <a:spcPts val="0"/>
              </a:spcAft>
              <a:defRPr/>
            </a:pPr>
            <a:r>
              <a:rPr lang="es-CO" dirty="0">
                <a:latin typeface="+mn-lt"/>
                <a:cs typeface="+mn-cs"/>
              </a:rPr>
              <a:t> </a:t>
            </a:r>
          </a:p>
          <a:p>
            <a:pPr fontAlgn="auto">
              <a:spcBef>
                <a:spcPts val="0"/>
              </a:spcBef>
              <a:spcAft>
                <a:spcPts val="0"/>
              </a:spcAft>
              <a:defRPr/>
            </a:pPr>
            <a:r>
              <a:rPr lang="es-CO" dirty="0">
                <a:latin typeface="+mn-lt"/>
                <a:cs typeface="+mn-cs"/>
              </a:rPr>
              <a:t>  </a:t>
            </a:r>
          </a:p>
          <a:p>
            <a:pPr fontAlgn="auto">
              <a:spcBef>
                <a:spcPts val="0"/>
              </a:spcBef>
              <a:spcAft>
                <a:spcPts val="0"/>
              </a:spcAft>
              <a:defRPr/>
            </a:pPr>
            <a:endParaRPr lang="es-CO" dirty="0">
              <a:latin typeface="+mn-lt"/>
              <a:cs typeface="+mn-cs"/>
            </a:endParaRPr>
          </a:p>
          <a:p>
            <a:pPr fontAlgn="auto">
              <a:spcBef>
                <a:spcPts val="0"/>
              </a:spcBef>
              <a:spcAft>
                <a:spcPts val="0"/>
              </a:spcAft>
              <a:defRPr/>
            </a:pPr>
            <a:endParaRPr lang="es-CO" dirty="0">
              <a:latin typeface="+mn-lt"/>
              <a:cs typeface="+mn-cs"/>
            </a:endParaRPr>
          </a:p>
        </p:txBody>
      </p:sp>
      <p:sp>
        <p:nvSpPr>
          <p:cNvPr id="62469" name="TextBox 6"/>
          <p:cNvSpPr txBox="1">
            <a:spLocks noChangeArrowheads="1"/>
          </p:cNvSpPr>
          <p:nvPr/>
        </p:nvSpPr>
        <p:spPr bwMode="auto">
          <a:xfrm>
            <a:off x="642938" y="1214438"/>
            <a:ext cx="8001000" cy="461962"/>
          </a:xfrm>
          <a:prstGeom prst="rect">
            <a:avLst/>
          </a:prstGeom>
          <a:noFill/>
          <a:ln w="9525">
            <a:noFill/>
            <a:miter lim="800000"/>
            <a:headEnd/>
            <a:tailEnd/>
          </a:ln>
        </p:spPr>
        <p:txBody>
          <a:bodyPr lIns="91426" tIns="45712" rIns="91426" bIns="45712">
            <a:spAutoFit/>
          </a:bodyPr>
          <a:lstStyle/>
          <a:p>
            <a:r>
              <a:rPr lang="es-CO" sz="2400" b="1" dirty="0">
                <a:solidFill>
                  <a:schemeClr val="tx2"/>
                </a:solidFill>
                <a:latin typeface="Calibri" pitchFamily="34" charset="0"/>
              </a:rPr>
              <a:t>Según la categoría de activo financiero</a:t>
            </a:r>
            <a:endParaRPr lang="es-CO" sz="2400" dirty="0">
              <a:solidFill>
                <a:schemeClr val="tx2"/>
              </a:solidFill>
              <a:latin typeface="Calibri" pitchFamily="34" charset="0"/>
            </a:endParaRPr>
          </a:p>
        </p:txBody>
      </p:sp>
      <p:sp>
        <p:nvSpPr>
          <p:cNvPr id="62470" name="TextBox 7"/>
          <p:cNvSpPr txBox="1">
            <a:spLocks noChangeArrowheads="1"/>
          </p:cNvSpPr>
          <p:nvPr/>
        </p:nvSpPr>
        <p:spPr bwMode="auto">
          <a:xfrm>
            <a:off x="1500188" y="4857750"/>
            <a:ext cx="5643562" cy="369316"/>
          </a:xfrm>
          <a:prstGeom prst="rect">
            <a:avLst/>
          </a:prstGeom>
          <a:solidFill>
            <a:schemeClr val="bg1"/>
          </a:solidFill>
          <a:ln w="9525">
            <a:noFill/>
            <a:miter lim="800000"/>
            <a:headEnd/>
            <a:tailEnd/>
          </a:ln>
        </p:spPr>
        <p:txBody>
          <a:bodyPr lIns="91426" tIns="45712" rIns="91426" bIns="45712">
            <a:spAutoFit/>
          </a:bodyPr>
          <a:lstStyle/>
          <a:p>
            <a:r>
              <a:rPr lang="es-CO" dirty="0">
                <a:latin typeface="Calibri" pitchFamily="34" charset="0"/>
              </a:rPr>
              <a:t>La pérdida o ganancia por amortización se reconoce en P/L</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63491"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6" name="TextBox 5"/>
          <p:cNvSpPr txBox="1"/>
          <p:nvPr/>
        </p:nvSpPr>
        <p:spPr>
          <a:xfrm>
            <a:off x="642938" y="2000250"/>
            <a:ext cx="7858125" cy="3416304"/>
          </a:xfrm>
          <a:prstGeom prst="rect">
            <a:avLst/>
          </a:prstGeom>
          <a:noFill/>
        </p:spPr>
        <p:txBody>
          <a:bodyPr lIns="91426" tIns="45712" rIns="91426" bIns="45712">
            <a:spAutoFit/>
          </a:bodyPr>
          <a:lstStyle/>
          <a:p>
            <a:pPr fontAlgn="auto">
              <a:spcBef>
                <a:spcPts val="0"/>
              </a:spcBef>
              <a:spcAft>
                <a:spcPts val="0"/>
              </a:spcAft>
              <a:defRPr/>
            </a:pPr>
            <a:r>
              <a:rPr lang="es-CO" dirty="0">
                <a:latin typeface="+mn-lt"/>
                <a:cs typeface="+mn-cs"/>
              </a:rPr>
              <a:t>3.  Activos a Valor Razonable - </a:t>
            </a:r>
            <a:r>
              <a:rPr lang="es-CO" u="heavy" dirty="0">
                <a:latin typeface="+mn-lt"/>
                <a:cs typeface="+mn-cs"/>
              </a:rPr>
              <a:t>Valor razonable</a:t>
            </a:r>
            <a:endParaRPr lang="es-CO" dirty="0">
              <a:latin typeface="+mn-lt"/>
              <a:cs typeface="+mn-cs"/>
            </a:endParaRPr>
          </a:p>
          <a:p>
            <a:pPr fontAlgn="auto">
              <a:spcBef>
                <a:spcPts val="0"/>
              </a:spcBef>
              <a:spcAft>
                <a:spcPts val="0"/>
              </a:spcAft>
              <a:defRPr/>
            </a:pPr>
            <a:r>
              <a:rPr lang="es-CO" dirty="0">
                <a:latin typeface="+mn-lt"/>
                <a:cs typeface="+mn-cs"/>
              </a:rPr>
              <a:t> </a:t>
            </a:r>
          </a:p>
          <a:p>
            <a:pPr fontAlgn="auto">
              <a:spcBef>
                <a:spcPts val="0"/>
              </a:spcBef>
              <a:spcAft>
                <a:spcPts val="0"/>
              </a:spcAft>
              <a:defRPr/>
            </a:pPr>
            <a:r>
              <a:rPr lang="es-CO" dirty="0">
                <a:latin typeface="+mn-lt"/>
                <a:cs typeface="+mn-cs"/>
              </a:rPr>
              <a:t> Activos designados inicialmente a valor razonable</a:t>
            </a:r>
          </a:p>
          <a:p>
            <a:pPr fontAlgn="auto">
              <a:spcBef>
                <a:spcPts val="0"/>
              </a:spcBef>
              <a:spcAft>
                <a:spcPts val="0"/>
              </a:spcAft>
              <a:defRPr/>
            </a:pPr>
            <a:r>
              <a:rPr lang="es-CO" dirty="0">
                <a:latin typeface="+mn-lt"/>
                <a:cs typeface="+mn-cs"/>
              </a:rPr>
              <a:t> </a:t>
            </a:r>
          </a:p>
          <a:p>
            <a:pPr fontAlgn="auto">
              <a:spcBef>
                <a:spcPts val="0"/>
              </a:spcBef>
              <a:spcAft>
                <a:spcPts val="0"/>
              </a:spcAft>
              <a:defRPr/>
            </a:pPr>
            <a:r>
              <a:rPr lang="es-CO" dirty="0">
                <a:latin typeface="+mn-lt"/>
                <a:cs typeface="+mn-cs"/>
              </a:rPr>
              <a:t> Adquiridos principalmente con el propósito de generar un beneficio por medio de las fluctuaciones a corto plazo del precio </a:t>
            </a:r>
            <a:r>
              <a:rPr lang="es-CO" dirty="0" smtClean="0">
                <a:latin typeface="+mn-lt"/>
                <a:cs typeface="+mn-cs"/>
              </a:rPr>
              <a:t>(</a:t>
            </a:r>
            <a:r>
              <a:rPr lang="es-CO" i="1" dirty="0" smtClean="0">
                <a:latin typeface="+mn-lt"/>
                <a:cs typeface="+mn-cs"/>
              </a:rPr>
              <a:t>trading</a:t>
            </a:r>
            <a:r>
              <a:rPr lang="es-CO" dirty="0" smtClean="0">
                <a:latin typeface="+mn-lt"/>
                <a:cs typeface="+mn-cs"/>
              </a:rPr>
              <a:t>)</a:t>
            </a:r>
            <a:endParaRPr lang="es-CO" dirty="0">
              <a:latin typeface="+mn-lt"/>
              <a:cs typeface="+mn-cs"/>
            </a:endParaRPr>
          </a:p>
          <a:p>
            <a:pPr fontAlgn="auto">
              <a:spcBef>
                <a:spcPts val="0"/>
              </a:spcBef>
              <a:spcAft>
                <a:spcPts val="0"/>
              </a:spcAft>
              <a:defRPr/>
            </a:pPr>
            <a:r>
              <a:rPr lang="es-CO" dirty="0">
                <a:latin typeface="+mn-lt"/>
                <a:cs typeface="+mn-cs"/>
              </a:rPr>
              <a:t> 				o</a:t>
            </a:r>
          </a:p>
          <a:p>
            <a:pPr fontAlgn="auto">
              <a:spcBef>
                <a:spcPts val="0"/>
              </a:spcBef>
              <a:spcAft>
                <a:spcPts val="0"/>
              </a:spcAft>
              <a:defRPr/>
            </a:pPr>
            <a:r>
              <a:rPr lang="es-CO" dirty="0">
                <a:latin typeface="+mn-lt"/>
                <a:cs typeface="+mn-cs"/>
              </a:rPr>
              <a:t>que forman parte de una cartera con una pauta de realización de beneficios en      el corto plazo.</a:t>
            </a:r>
          </a:p>
          <a:p>
            <a:pPr fontAlgn="auto">
              <a:spcBef>
                <a:spcPts val="0"/>
              </a:spcBef>
              <a:spcAft>
                <a:spcPts val="0"/>
              </a:spcAft>
              <a:defRPr/>
            </a:pPr>
            <a:endParaRPr lang="es-CO" dirty="0">
              <a:latin typeface="+mn-lt"/>
              <a:cs typeface="+mn-cs"/>
            </a:endParaRPr>
          </a:p>
          <a:p>
            <a:pPr fontAlgn="auto">
              <a:spcBef>
                <a:spcPts val="0"/>
              </a:spcBef>
              <a:spcAft>
                <a:spcPts val="0"/>
              </a:spcAft>
              <a:defRPr/>
            </a:pPr>
            <a:endParaRPr lang="es-CO" dirty="0">
              <a:latin typeface="+mn-lt"/>
              <a:cs typeface="+mn-cs"/>
            </a:endParaRPr>
          </a:p>
          <a:p>
            <a:pPr fontAlgn="auto">
              <a:spcBef>
                <a:spcPts val="0"/>
              </a:spcBef>
              <a:spcAft>
                <a:spcPts val="0"/>
              </a:spcAft>
              <a:defRPr/>
            </a:pPr>
            <a:r>
              <a:rPr lang="es-CO" dirty="0">
                <a:latin typeface="+mn-lt"/>
                <a:cs typeface="+mn-cs"/>
              </a:rPr>
              <a:t>  </a:t>
            </a:r>
          </a:p>
        </p:txBody>
      </p:sp>
      <p:sp>
        <p:nvSpPr>
          <p:cNvPr id="63493" name="TextBox 6"/>
          <p:cNvSpPr txBox="1">
            <a:spLocks noChangeArrowheads="1"/>
          </p:cNvSpPr>
          <p:nvPr/>
        </p:nvSpPr>
        <p:spPr bwMode="auto">
          <a:xfrm>
            <a:off x="500063" y="1000125"/>
            <a:ext cx="8001000" cy="830981"/>
          </a:xfrm>
          <a:prstGeom prst="rect">
            <a:avLst/>
          </a:prstGeom>
          <a:noFill/>
          <a:ln w="9525">
            <a:noFill/>
            <a:miter lim="800000"/>
            <a:headEnd/>
            <a:tailEnd/>
          </a:ln>
        </p:spPr>
        <p:txBody>
          <a:bodyPr lIns="91426" tIns="45712" rIns="91426" bIns="45712">
            <a:spAutoFit/>
          </a:bodyPr>
          <a:lstStyle/>
          <a:p>
            <a:r>
              <a:rPr lang="es-CO" sz="2400" dirty="0">
                <a:solidFill>
                  <a:schemeClr val="tx2"/>
                </a:solidFill>
                <a:latin typeface="Calibri" pitchFamily="34" charset="0"/>
              </a:rPr>
              <a:t>Valoración posterior:</a:t>
            </a:r>
          </a:p>
          <a:p>
            <a:r>
              <a:rPr lang="es-CO" sz="2400" dirty="0">
                <a:solidFill>
                  <a:schemeClr val="tx2"/>
                </a:solidFill>
                <a:latin typeface="Calibri" pitchFamily="34" charset="0"/>
              </a:rPr>
              <a:t>Según la categoría de activo financiero</a:t>
            </a:r>
          </a:p>
        </p:txBody>
      </p:sp>
      <p:sp>
        <p:nvSpPr>
          <p:cNvPr id="63494" name="TextBox 7"/>
          <p:cNvSpPr txBox="1">
            <a:spLocks noChangeArrowheads="1"/>
          </p:cNvSpPr>
          <p:nvPr/>
        </p:nvSpPr>
        <p:spPr bwMode="auto">
          <a:xfrm>
            <a:off x="1643063" y="5000626"/>
            <a:ext cx="5643562" cy="646315"/>
          </a:xfrm>
          <a:prstGeom prst="rect">
            <a:avLst/>
          </a:prstGeom>
          <a:solidFill>
            <a:schemeClr val="bg1"/>
          </a:solidFill>
          <a:ln w="9525">
            <a:noFill/>
            <a:miter lim="800000"/>
            <a:headEnd/>
            <a:tailEnd/>
          </a:ln>
        </p:spPr>
        <p:txBody>
          <a:bodyPr lIns="91426" tIns="45712" rIns="91426" bIns="45712">
            <a:spAutoFit/>
          </a:bodyPr>
          <a:lstStyle/>
          <a:p>
            <a:r>
              <a:rPr lang="es-CO" dirty="0">
                <a:latin typeface="Calibri" pitchFamily="34" charset="0"/>
              </a:rPr>
              <a:t>La pérdida o ganancia por cambios en el valor razonable se reconoce en P/L</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64515"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6" name="TextBox 5"/>
          <p:cNvSpPr txBox="1"/>
          <p:nvPr/>
        </p:nvSpPr>
        <p:spPr>
          <a:xfrm>
            <a:off x="642938" y="2071688"/>
            <a:ext cx="7858125" cy="3416304"/>
          </a:xfrm>
          <a:prstGeom prst="rect">
            <a:avLst/>
          </a:prstGeom>
          <a:noFill/>
        </p:spPr>
        <p:txBody>
          <a:bodyPr lIns="91426" tIns="45712" rIns="91426" bIns="45712">
            <a:spAutoFit/>
          </a:bodyPr>
          <a:lstStyle/>
          <a:p>
            <a:pPr fontAlgn="auto">
              <a:spcBef>
                <a:spcPts val="0"/>
              </a:spcBef>
              <a:spcAft>
                <a:spcPts val="0"/>
              </a:spcAft>
              <a:defRPr/>
            </a:pPr>
            <a:r>
              <a:rPr lang="es-CO" dirty="0">
                <a:latin typeface="+mn-lt"/>
                <a:cs typeface="+mn-cs"/>
              </a:rPr>
              <a:t>4. Disponible para la venta - </a:t>
            </a:r>
            <a:r>
              <a:rPr lang="es-CO" u="heavy" dirty="0">
                <a:latin typeface="+mn-lt"/>
                <a:cs typeface="+mn-cs"/>
              </a:rPr>
              <a:t>Valor razonable</a:t>
            </a:r>
            <a:endParaRPr lang="es-CO" dirty="0">
              <a:latin typeface="+mn-lt"/>
              <a:cs typeface="+mn-cs"/>
            </a:endParaRPr>
          </a:p>
          <a:p>
            <a:pPr fontAlgn="auto">
              <a:spcBef>
                <a:spcPts val="0"/>
              </a:spcBef>
              <a:spcAft>
                <a:spcPts val="0"/>
              </a:spcAft>
              <a:defRPr/>
            </a:pPr>
            <a:r>
              <a:rPr lang="es-CO" dirty="0">
                <a:latin typeface="+mn-lt"/>
                <a:cs typeface="+mn-cs"/>
              </a:rPr>
              <a:t>  </a:t>
            </a:r>
          </a:p>
          <a:p>
            <a:pPr fontAlgn="auto">
              <a:spcBef>
                <a:spcPts val="0"/>
              </a:spcBef>
              <a:spcAft>
                <a:spcPts val="0"/>
              </a:spcAft>
              <a:defRPr/>
            </a:pPr>
            <a:r>
              <a:rPr lang="es-CO" dirty="0">
                <a:latin typeface="+mn-lt"/>
                <a:cs typeface="+mn-cs"/>
              </a:rPr>
              <a:t>	Ejemplo:	valores que no se mantienen	con  propósito de negociación, 	incluyendo inversiones estratégicas; títulos de deuda sin  propósito	o 	posibilidad de mantener hasta su vencimiento.</a:t>
            </a:r>
          </a:p>
          <a:p>
            <a:pPr fontAlgn="auto">
              <a:spcBef>
                <a:spcPts val="0"/>
              </a:spcBef>
              <a:spcAft>
                <a:spcPts val="0"/>
              </a:spcAft>
              <a:defRPr/>
            </a:pPr>
            <a:r>
              <a:rPr lang="es-CO" dirty="0">
                <a:latin typeface="+mn-lt"/>
                <a:cs typeface="+mn-cs"/>
              </a:rPr>
              <a:t> </a:t>
            </a:r>
          </a:p>
          <a:p>
            <a:pPr fontAlgn="auto">
              <a:spcBef>
                <a:spcPts val="0"/>
              </a:spcBef>
              <a:spcAft>
                <a:spcPts val="0"/>
              </a:spcAft>
              <a:defRPr/>
            </a:pPr>
            <a:r>
              <a:rPr lang="es-CO" dirty="0">
                <a:latin typeface="+mn-lt"/>
                <a:cs typeface="+mn-cs"/>
              </a:rPr>
              <a:t>Opción contable que debe aplicarse a todos los activos financieros disponibles para la venta:</a:t>
            </a:r>
          </a:p>
          <a:p>
            <a:pPr fontAlgn="auto">
              <a:spcBef>
                <a:spcPts val="0"/>
              </a:spcBef>
              <a:spcAft>
                <a:spcPts val="0"/>
              </a:spcAft>
              <a:defRPr/>
            </a:pPr>
            <a:endParaRPr lang="es-CO" dirty="0">
              <a:latin typeface="+mn-lt"/>
              <a:cs typeface="+mn-cs"/>
            </a:endParaRPr>
          </a:p>
          <a:p>
            <a:pPr fontAlgn="auto">
              <a:spcBef>
                <a:spcPts val="0"/>
              </a:spcBef>
              <a:spcAft>
                <a:spcPts val="0"/>
              </a:spcAft>
              <a:defRPr/>
            </a:pPr>
            <a:r>
              <a:rPr lang="es-CO" dirty="0">
                <a:latin typeface="+mn-lt"/>
                <a:cs typeface="+mn-cs"/>
              </a:rPr>
              <a:t>   	reconocer en patrimonio hasta la venta o reembolso las variaciones en 	el valor razonable, momento en que se reconocen en P/L.</a:t>
            </a:r>
          </a:p>
          <a:p>
            <a:pPr fontAlgn="auto">
              <a:spcBef>
                <a:spcPts val="0"/>
              </a:spcBef>
              <a:spcAft>
                <a:spcPts val="0"/>
              </a:spcAft>
              <a:defRPr/>
            </a:pPr>
            <a:endParaRPr lang="es-CO" dirty="0">
              <a:latin typeface="+mn-lt"/>
              <a:cs typeface="+mn-cs"/>
            </a:endParaRPr>
          </a:p>
        </p:txBody>
      </p:sp>
      <p:sp>
        <p:nvSpPr>
          <p:cNvPr id="64517" name="TextBox 6"/>
          <p:cNvSpPr txBox="1">
            <a:spLocks noChangeArrowheads="1"/>
          </p:cNvSpPr>
          <p:nvPr/>
        </p:nvSpPr>
        <p:spPr bwMode="auto">
          <a:xfrm>
            <a:off x="571500" y="1143000"/>
            <a:ext cx="8001000" cy="523875"/>
          </a:xfrm>
          <a:prstGeom prst="rect">
            <a:avLst/>
          </a:prstGeom>
          <a:noFill/>
          <a:ln w="9525">
            <a:noFill/>
            <a:miter lim="800000"/>
            <a:headEnd/>
            <a:tailEnd/>
          </a:ln>
        </p:spPr>
        <p:txBody>
          <a:bodyPr lIns="91426" tIns="45712" rIns="91426" bIns="45712">
            <a:spAutoFit/>
          </a:bodyPr>
          <a:lstStyle/>
          <a:p>
            <a:r>
              <a:rPr lang="es-CO" sz="2800" b="1" dirty="0">
                <a:solidFill>
                  <a:schemeClr val="tx2"/>
                </a:solidFill>
                <a:latin typeface="Calibri" pitchFamily="34" charset="0"/>
              </a:rPr>
              <a:t>Según la categoría de activo financiero</a:t>
            </a:r>
            <a:endParaRPr lang="es-CO" sz="2800" dirty="0">
              <a:solidFill>
                <a:schemeClr val="tx2"/>
              </a:solidFill>
              <a:latin typeface="Calibri"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72C7E7"/>
        </a:solidFill>
        <a:effectLst/>
      </p:bgPr>
    </p:bg>
    <p:spTree>
      <p:nvGrpSpPr>
        <p:cNvPr id="1" name=""/>
        <p:cNvGrpSpPr/>
        <p:nvPr/>
      </p:nvGrpSpPr>
      <p:grpSpPr>
        <a:xfrm>
          <a:off x="0" y="0"/>
          <a:ext cx="0" cy="0"/>
          <a:chOff x="0" y="0"/>
          <a:chExt cx="0" cy="0"/>
        </a:xfrm>
      </p:grpSpPr>
      <p:sp>
        <p:nvSpPr>
          <p:cNvPr id="18434" name="Content Placeholder 2"/>
          <p:cNvSpPr>
            <a:spLocks noGrp="1"/>
          </p:cNvSpPr>
          <p:nvPr>
            <p:ph idx="1"/>
          </p:nvPr>
        </p:nvSpPr>
        <p:spPr>
          <a:xfrm>
            <a:off x="383105" y="1015108"/>
            <a:ext cx="8422522" cy="5219474"/>
          </a:xfrm>
        </p:spPr>
        <p:txBody>
          <a:bodyPr/>
          <a:lstStyle/>
          <a:p>
            <a:endParaRPr lang="en-US" dirty="0" smtClean="0">
              <a:solidFill>
                <a:schemeClr val="bg1"/>
              </a:solidFill>
            </a:endParaRPr>
          </a:p>
          <a:p>
            <a:pPr>
              <a:buFont typeface="Arial" charset="0"/>
              <a:buChar char="•"/>
            </a:pPr>
            <a:endParaRPr lang="en-US" dirty="0" smtClean="0">
              <a:solidFill>
                <a:schemeClr val="bg1"/>
              </a:solidFill>
            </a:endParaRPr>
          </a:p>
          <a:p>
            <a:pPr>
              <a:buFont typeface="Arial" charset="0"/>
              <a:buChar char="•"/>
            </a:pPr>
            <a:endParaRPr lang="en-US" dirty="0" smtClean="0">
              <a:solidFill>
                <a:schemeClr val="bg1"/>
              </a:solidFill>
            </a:endParaRPr>
          </a:p>
        </p:txBody>
      </p:sp>
      <p:sp>
        <p:nvSpPr>
          <p:cNvPr id="18435" name="Slide Number Placeholder 3"/>
          <p:cNvSpPr>
            <a:spLocks noGrp="1"/>
          </p:cNvSpPr>
          <p:nvPr>
            <p:ph type="sldNum" sz="quarter" idx="10"/>
          </p:nvPr>
        </p:nvSpPr>
        <p:spPr bwMode="auto">
          <a:xfrm>
            <a:off x="7897288" y="6621324"/>
            <a:ext cx="932148" cy="212868"/>
          </a:xfrm>
          <a:noFill/>
          <a:ln>
            <a:miter lim="800000"/>
            <a:headEnd/>
            <a:tailEnd/>
          </a:ln>
        </p:spPr>
        <p:txBody>
          <a:bodyPr/>
          <a:lstStyle/>
          <a:p>
            <a:pPr defTabSz="914404"/>
            <a:r>
              <a:rPr lang="en-US" dirty="0" smtClean="0">
                <a:latin typeface="Arial" charset="0"/>
                <a:cs typeface="Arial" charset="0"/>
              </a:rPr>
              <a:t>Slide </a:t>
            </a:r>
            <a:fld id="{D1553AE1-8D59-439C-8746-A611B8834888}" type="slidenum">
              <a:rPr lang="en-US" smtClean="0">
                <a:latin typeface="Arial" charset="0"/>
                <a:cs typeface="Arial" charset="0"/>
              </a:rPr>
              <a:pPr defTabSz="914404"/>
              <a:t>2</a:t>
            </a:fld>
            <a:endParaRPr lang="en-US" dirty="0" smtClean="0">
              <a:latin typeface="Arial" charset="0"/>
              <a:cs typeface="Arial" charset="0"/>
            </a:endParaRPr>
          </a:p>
        </p:txBody>
      </p:sp>
      <p:sp>
        <p:nvSpPr>
          <p:cNvPr id="4" name="Title 1"/>
          <p:cNvSpPr>
            <a:spLocks noGrp="1"/>
          </p:cNvSpPr>
          <p:nvPr>
            <p:ph type="title"/>
          </p:nvPr>
        </p:nvSpPr>
        <p:spPr>
          <a:xfrm>
            <a:off x="408357" y="350112"/>
            <a:ext cx="7216213" cy="431338"/>
          </a:xfrm>
        </p:spPr>
        <p:txBody>
          <a:bodyPr/>
          <a:lstStyle/>
          <a:p>
            <a:pPr>
              <a:defRPr/>
            </a:pPr>
            <a:r>
              <a:rPr lang="en-US" dirty="0" smtClean="0">
                <a:solidFill>
                  <a:schemeClr val="bg1"/>
                </a:solidFill>
                <a:latin typeface="+mn-lt"/>
              </a:rPr>
              <a:t>Agenda</a:t>
            </a:r>
            <a:endParaRPr lang="en-US" dirty="0">
              <a:solidFill>
                <a:schemeClr val="bg1"/>
              </a:solidFill>
              <a:latin typeface="+mn-lt"/>
            </a:endParaRPr>
          </a:p>
        </p:txBody>
      </p:sp>
      <p:graphicFrame>
        <p:nvGraphicFramePr>
          <p:cNvPr id="5" name="Table 4"/>
          <p:cNvGraphicFramePr>
            <a:graphicFrameLocks noGrp="1"/>
          </p:cNvGraphicFramePr>
          <p:nvPr/>
        </p:nvGraphicFramePr>
        <p:xfrm>
          <a:off x="579460" y="1456853"/>
          <a:ext cx="7985081" cy="3002794"/>
        </p:xfrm>
        <a:graphic>
          <a:graphicData uri="http://schemas.openxmlformats.org/drawingml/2006/table">
            <a:tbl>
              <a:tblPr firstRow="1" bandRow="1">
                <a:tableStyleId>{5C22544A-7EE6-4342-B048-85BDC9FD1C3A}</a:tableStyleId>
              </a:tblPr>
              <a:tblGrid>
                <a:gridCol w="719966"/>
                <a:gridCol w="7265115"/>
              </a:tblGrid>
              <a:tr h="593372">
                <a:tc>
                  <a:txBody>
                    <a:bodyPr/>
                    <a:lstStyle/>
                    <a:p>
                      <a:pPr marL="287338" marR="0" indent="-287338" algn="ctr" defTabSz="914400" rtl="0" eaLnBrk="1" fontAlgn="auto" latinLnBrk="0" hangingPunct="1">
                        <a:lnSpc>
                          <a:spcPct val="100000"/>
                        </a:lnSpc>
                        <a:spcBef>
                          <a:spcPts val="600"/>
                        </a:spcBef>
                        <a:spcAft>
                          <a:spcPts val="0"/>
                        </a:spcAft>
                        <a:buClrTx/>
                        <a:buSzTx/>
                        <a:buFont typeface="Arial" pitchFamily="34" charset="0"/>
                        <a:buNone/>
                        <a:tabLst/>
                        <a:defRPr/>
                      </a:pPr>
                      <a:r>
                        <a:rPr lang="en-US" sz="1800" b="0" dirty="0" smtClean="0">
                          <a:solidFill>
                            <a:schemeClr val="bg1"/>
                          </a:solidFill>
                        </a:rPr>
                        <a:t>1.</a:t>
                      </a:r>
                    </a:p>
                  </a:txBody>
                  <a:tcPr marL="83114" marR="83114" marT="40333" marB="40333" anchor="ctr">
                    <a:lnL w="12700" cmpd="sng">
                      <a:noFill/>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2C7E7"/>
                    </a:solidFill>
                  </a:tcPr>
                </a:tc>
                <a:tc>
                  <a:txBody>
                    <a:bodyPr/>
                    <a:lstStyle/>
                    <a:p>
                      <a:pPr marL="287338" marR="0" indent="-287338" algn="l" defTabSz="914400" rtl="0" eaLnBrk="1" fontAlgn="auto" latinLnBrk="0" hangingPunct="1">
                        <a:lnSpc>
                          <a:spcPct val="100000"/>
                        </a:lnSpc>
                        <a:spcBef>
                          <a:spcPts val="600"/>
                        </a:spcBef>
                        <a:spcAft>
                          <a:spcPts val="0"/>
                        </a:spcAft>
                        <a:buClrTx/>
                        <a:buSzTx/>
                        <a:buFont typeface="Arial" pitchFamily="34" charset="0"/>
                        <a:buNone/>
                        <a:tabLst/>
                        <a:defRPr/>
                      </a:pPr>
                      <a:r>
                        <a:rPr lang="en-US" sz="1800" b="0" dirty="0" smtClean="0"/>
                        <a:t>Recap: Hedge Accounting:</a:t>
                      </a:r>
                      <a:r>
                        <a:rPr lang="en-US" sz="1800" b="0" baseline="0" dirty="0" smtClean="0"/>
                        <a:t> Lo </a:t>
                      </a:r>
                      <a:r>
                        <a:rPr lang="en-US" sz="1800" b="0" baseline="0" dirty="0" err="1" smtClean="0"/>
                        <a:t>básico</a:t>
                      </a:r>
                      <a:r>
                        <a:rPr lang="en-US" sz="1800" b="0" baseline="0" dirty="0" smtClean="0"/>
                        <a:t>.</a:t>
                      </a:r>
                      <a:endParaRPr lang="en-US" sz="1800" b="0" dirty="0" smtClean="0"/>
                    </a:p>
                  </a:txBody>
                  <a:tcPr marL="83114" marR="83114" marT="40333" marB="40333" anchor="ctr">
                    <a:lnL w="12700" cap="flat" cmpd="sng" algn="ctr">
                      <a:solidFill>
                        <a:schemeClr val="bg1"/>
                      </a:solidFill>
                      <a:prstDash val="solid"/>
                      <a:round/>
                      <a:headEnd type="none" w="med" len="med"/>
                      <a:tailEnd type="none" w="med" len="med"/>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2C7E7"/>
                    </a:solidFill>
                  </a:tcPr>
                </a:tc>
              </a:tr>
              <a:tr h="593372">
                <a:tc>
                  <a:txBody>
                    <a:bodyPr/>
                    <a:lstStyle/>
                    <a:p>
                      <a:pPr marL="287338" indent="-287338" algn="ctr" defTabSz="914400" rtl="0" eaLnBrk="1" latinLnBrk="0" hangingPunct="1">
                        <a:buFont typeface="Arial" charset="0"/>
                        <a:buNone/>
                      </a:pPr>
                      <a:r>
                        <a:rPr lang="en-US" sz="1800" b="0" kern="1200" dirty="0" smtClean="0">
                          <a:solidFill>
                            <a:schemeClr val="bg1"/>
                          </a:solidFill>
                          <a:latin typeface="+mn-lt"/>
                          <a:ea typeface="+mn-ea"/>
                          <a:cs typeface="+mn-cs"/>
                        </a:rPr>
                        <a:t>2.</a:t>
                      </a:r>
                    </a:p>
                  </a:txBody>
                  <a:tcPr marL="83114" marR="83114" marT="40333" marB="40333"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2C7E7"/>
                    </a:solidFill>
                  </a:tcPr>
                </a:tc>
                <a:tc>
                  <a:txBody>
                    <a:bodyPr/>
                    <a:lstStyle/>
                    <a:p>
                      <a:pPr marL="287338" marR="0" indent="-287338" algn="l" defTabSz="914400" rtl="0" eaLnBrk="1" fontAlgn="auto" latinLnBrk="0" hangingPunct="1">
                        <a:lnSpc>
                          <a:spcPct val="100000"/>
                        </a:lnSpc>
                        <a:spcBef>
                          <a:spcPts val="0"/>
                        </a:spcBef>
                        <a:spcAft>
                          <a:spcPts val="0"/>
                        </a:spcAft>
                        <a:buClrTx/>
                        <a:buSzTx/>
                        <a:buFont typeface="Arial" charset="0"/>
                        <a:buNone/>
                        <a:tabLst/>
                        <a:defRPr/>
                      </a:pPr>
                      <a:r>
                        <a:rPr lang="en-US" sz="1800" dirty="0" smtClean="0">
                          <a:solidFill>
                            <a:schemeClr val="bg1"/>
                          </a:solidFill>
                        </a:rPr>
                        <a:t>IAS 39: </a:t>
                      </a:r>
                      <a:r>
                        <a:rPr lang="en-US" sz="1800" dirty="0" err="1" smtClean="0">
                          <a:solidFill>
                            <a:schemeClr val="bg1"/>
                          </a:solidFill>
                        </a:rPr>
                        <a:t>Instrumentos</a:t>
                      </a:r>
                      <a:r>
                        <a:rPr lang="en-US" sz="1800" baseline="0" dirty="0" smtClean="0">
                          <a:solidFill>
                            <a:schemeClr val="bg1"/>
                          </a:solidFill>
                        </a:rPr>
                        <a:t> </a:t>
                      </a:r>
                      <a:r>
                        <a:rPr lang="en-US" sz="1800" baseline="0" dirty="0" err="1" smtClean="0">
                          <a:solidFill>
                            <a:schemeClr val="bg1"/>
                          </a:solidFill>
                        </a:rPr>
                        <a:t>derivados</a:t>
                      </a:r>
                      <a:r>
                        <a:rPr lang="en-US" sz="1800" baseline="0" dirty="0" smtClean="0">
                          <a:solidFill>
                            <a:schemeClr val="bg1"/>
                          </a:solidFill>
                        </a:rPr>
                        <a:t>.</a:t>
                      </a:r>
                      <a:endParaRPr lang="en-US" sz="1800" dirty="0" smtClean="0">
                        <a:solidFill>
                          <a:schemeClr val="bg1"/>
                        </a:solidFill>
                      </a:endParaRPr>
                    </a:p>
                  </a:txBody>
                  <a:tcPr marL="83114" marR="83114" marT="40333" marB="40333" anchor="ct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2C7E7"/>
                    </a:solidFill>
                  </a:tcPr>
                </a:tc>
              </a:tr>
              <a:tr h="593372">
                <a:tc>
                  <a:txBody>
                    <a:bodyPr/>
                    <a:lstStyle/>
                    <a:p>
                      <a:pPr marL="287338" marR="0" indent="-287338" algn="ctr" defTabSz="914400" rtl="0" eaLnBrk="1" fontAlgn="auto" latinLnBrk="0" hangingPunct="1">
                        <a:lnSpc>
                          <a:spcPct val="100000"/>
                        </a:lnSpc>
                        <a:spcBef>
                          <a:spcPts val="600"/>
                        </a:spcBef>
                        <a:spcAft>
                          <a:spcPts val="0"/>
                        </a:spcAft>
                        <a:buClrTx/>
                        <a:buSzTx/>
                        <a:buFont typeface="Arial" pitchFamily="34" charset="0"/>
                        <a:buNone/>
                        <a:tabLst/>
                        <a:defRPr/>
                      </a:pPr>
                      <a:r>
                        <a:rPr lang="en-US" sz="1800" b="0" kern="1200" dirty="0" smtClean="0">
                          <a:solidFill>
                            <a:schemeClr val="bg1"/>
                          </a:solidFill>
                          <a:latin typeface="+mn-lt"/>
                          <a:ea typeface="+mn-ea"/>
                          <a:cs typeface="+mn-cs"/>
                        </a:rPr>
                        <a:t>3.</a:t>
                      </a:r>
                    </a:p>
                  </a:txBody>
                  <a:tcPr marL="83114" marR="83114" marT="40333" marB="40333"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2C7E7"/>
                    </a:solidFill>
                  </a:tcPr>
                </a:tc>
                <a:tc>
                  <a:txBody>
                    <a:bodyPr/>
                    <a:lstStyle/>
                    <a:p>
                      <a:pPr marL="287338" marR="0" indent="-287338" algn="l" defTabSz="914400" rtl="0" eaLnBrk="1" fontAlgn="auto" latinLnBrk="0" hangingPunct="1">
                        <a:lnSpc>
                          <a:spcPct val="100000"/>
                        </a:lnSpc>
                        <a:spcBef>
                          <a:spcPts val="600"/>
                        </a:spcBef>
                        <a:spcAft>
                          <a:spcPts val="0"/>
                        </a:spcAft>
                        <a:buClrTx/>
                        <a:buSzTx/>
                        <a:buFont typeface="Arial" pitchFamily="34" charset="0"/>
                        <a:buNone/>
                        <a:tabLst/>
                        <a:defRPr/>
                      </a:pPr>
                      <a:r>
                        <a:rPr lang="en-US" sz="1800" dirty="0" err="1" smtClean="0">
                          <a:solidFill>
                            <a:schemeClr val="bg1"/>
                          </a:solidFill>
                        </a:rPr>
                        <a:t>Cobertura</a:t>
                      </a:r>
                      <a:r>
                        <a:rPr lang="en-US" sz="1800" baseline="0" dirty="0" smtClean="0">
                          <a:solidFill>
                            <a:schemeClr val="bg1"/>
                          </a:solidFill>
                        </a:rPr>
                        <a:t> a Valor </a:t>
                      </a:r>
                      <a:r>
                        <a:rPr lang="en-US" sz="1800" baseline="0" dirty="0" err="1" smtClean="0">
                          <a:solidFill>
                            <a:schemeClr val="bg1"/>
                          </a:solidFill>
                        </a:rPr>
                        <a:t>Razonable</a:t>
                      </a:r>
                      <a:r>
                        <a:rPr lang="en-US" sz="1800" baseline="0" dirty="0" smtClean="0">
                          <a:solidFill>
                            <a:schemeClr val="bg1"/>
                          </a:solidFill>
                        </a:rPr>
                        <a:t> (Fair Value)</a:t>
                      </a:r>
                      <a:endParaRPr lang="en-US" sz="1800" dirty="0" smtClean="0">
                        <a:solidFill>
                          <a:schemeClr val="bg1"/>
                        </a:solidFill>
                      </a:endParaRPr>
                    </a:p>
                  </a:txBody>
                  <a:tcPr marL="83114" marR="83114" marT="40333" marB="40333" anchor="ct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2C7E7"/>
                    </a:solidFill>
                  </a:tcPr>
                </a:tc>
              </a:tr>
              <a:tr h="593372">
                <a:tc>
                  <a:txBody>
                    <a:bodyPr/>
                    <a:lstStyle/>
                    <a:p>
                      <a:pPr marL="287338" marR="0" indent="-287338" algn="ctr" defTabSz="914400" rtl="0" eaLnBrk="1" fontAlgn="auto" latinLnBrk="0" hangingPunct="1">
                        <a:lnSpc>
                          <a:spcPct val="100000"/>
                        </a:lnSpc>
                        <a:spcBef>
                          <a:spcPts val="600"/>
                        </a:spcBef>
                        <a:spcAft>
                          <a:spcPts val="0"/>
                        </a:spcAft>
                        <a:buClrTx/>
                        <a:buSzTx/>
                        <a:buFont typeface="Arial" pitchFamily="34" charset="0"/>
                        <a:buNone/>
                        <a:tabLst/>
                        <a:defRPr/>
                      </a:pPr>
                      <a:r>
                        <a:rPr lang="en-US" sz="1800" b="0" kern="1200" dirty="0" smtClean="0">
                          <a:solidFill>
                            <a:schemeClr val="bg1"/>
                          </a:solidFill>
                          <a:latin typeface="+mn-lt"/>
                          <a:ea typeface="+mn-ea"/>
                          <a:cs typeface="+mn-cs"/>
                        </a:rPr>
                        <a:t>4.</a:t>
                      </a:r>
                    </a:p>
                  </a:txBody>
                  <a:tcPr marL="83114" marR="83114" marT="40333" marB="40333"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2C7E7"/>
                    </a:solidFill>
                  </a:tcPr>
                </a:tc>
                <a:tc>
                  <a:txBody>
                    <a:bodyPr/>
                    <a:lstStyle/>
                    <a:p>
                      <a:pPr marL="287338" marR="0" indent="-287338" algn="l" defTabSz="914400" rtl="0" eaLnBrk="1" fontAlgn="auto" latinLnBrk="0" hangingPunct="1">
                        <a:lnSpc>
                          <a:spcPct val="100000"/>
                        </a:lnSpc>
                        <a:spcBef>
                          <a:spcPts val="600"/>
                        </a:spcBef>
                        <a:spcAft>
                          <a:spcPts val="0"/>
                        </a:spcAft>
                        <a:buClrTx/>
                        <a:buSzTx/>
                        <a:buFont typeface="Arial" pitchFamily="34" charset="0"/>
                        <a:buNone/>
                        <a:tabLst/>
                        <a:defRPr/>
                      </a:pPr>
                      <a:r>
                        <a:rPr lang="en-US" sz="1800" dirty="0" err="1" smtClean="0">
                          <a:solidFill>
                            <a:schemeClr val="bg1"/>
                          </a:solidFill>
                        </a:rPr>
                        <a:t>Cobertura</a:t>
                      </a:r>
                      <a:r>
                        <a:rPr lang="en-US" sz="1800" dirty="0" smtClean="0">
                          <a:solidFill>
                            <a:schemeClr val="bg1"/>
                          </a:solidFill>
                        </a:rPr>
                        <a:t> de </a:t>
                      </a:r>
                      <a:r>
                        <a:rPr lang="en-US" sz="1800" dirty="0" err="1" smtClean="0">
                          <a:solidFill>
                            <a:schemeClr val="bg1"/>
                          </a:solidFill>
                        </a:rPr>
                        <a:t>flujos</a:t>
                      </a:r>
                      <a:r>
                        <a:rPr lang="en-US" sz="1800" dirty="0" smtClean="0">
                          <a:solidFill>
                            <a:schemeClr val="bg1"/>
                          </a:solidFill>
                        </a:rPr>
                        <a:t> de </a:t>
                      </a:r>
                      <a:r>
                        <a:rPr lang="en-US" sz="1800" dirty="0" err="1" smtClean="0">
                          <a:solidFill>
                            <a:schemeClr val="bg1"/>
                          </a:solidFill>
                        </a:rPr>
                        <a:t>caja</a:t>
                      </a:r>
                      <a:r>
                        <a:rPr lang="en-US" sz="1800" dirty="0" smtClean="0">
                          <a:solidFill>
                            <a:schemeClr val="bg1"/>
                          </a:solidFill>
                        </a:rPr>
                        <a:t> (Cash Flow Hedge)</a:t>
                      </a:r>
                    </a:p>
                  </a:txBody>
                  <a:tcPr marL="83114" marR="83114" marT="40333" marB="40333" anchor="ct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2C7E7"/>
                    </a:solidFill>
                  </a:tcPr>
                </a:tc>
              </a:tr>
              <a:tr h="593372">
                <a:tc>
                  <a:txBody>
                    <a:bodyPr/>
                    <a:lstStyle/>
                    <a:p>
                      <a:pPr marL="287338" marR="0" indent="-287338" algn="ctr" defTabSz="914400" rtl="0" eaLnBrk="1" fontAlgn="auto" latinLnBrk="0" hangingPunct="1">
                        <a:lnSpc>
                          <a:spcPct val="100000"/>
                        </a:lnSpc>
                        <a:spcBef>
                          <a:spcPts val="600"/>
                        </a:spcBef>
                        <a:spcAft>
                          <a:spcPts val="0"/>
                        </a:spcAft>
                        <a:buClrTx/>
                        <a:buSzTx/>
                        <a:buFont typeface="Arial" pitchFamily="34" charset="0"/>
                        <a:buNone/>
                        <a:tabLst/>
                        <a:defRPr/>
                      </a:pPr>
                      <a:r>
                        <a:rPr lang="en-US" sz="1800" b="0" kern="1200" dirty="0" smtClean="0">
                          <a:solidFill>
                            <a:schemeClr val="bg1"/>
                          </a:solidFill>
                          <a:latin typeface="+mn-lt"/>
                          <a:ea typeface="+mn-ea"/>
                          <a:cs typeface="+mn-cs"/>
                        </a:rPr>
                        <a:t>5.</a:t>
                      </a:r>
                    </a:p>
                  </a:txBody>
                  <a:tcPr marL="83114" marR="83114" marT="40333" marB="40333"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2C7E7"/>
                    </a:solidFill>
                  </a:tcPr>
                </a:tc>
                <a:tc>
                  <a:txBody>
                    <a:bodyPr/>
                    <a:lstStyle/>
                    <a:p>
                      <a:pPr marL="287338" marR="0" indent="-287338" algn="l" defTabSz="914400" rtl="0" eaLnBrk="1" fontAlgn="auto" latinLnBrk="0" hangingPunct="1">
                        <a:lnSpc>
                          <a:spcPct val="100000"/>
                        </a:lnSpc>
                        <a:spcBef>
                          <a:spcPts val="600"/>
                        </a:spcBef>
                        <a:spcAft>
                          <a:spcPts val="0"/>
                        </a:spcAft>
                        <a:buClrTx/>
                        <a:buSzTx/>
                        <a:buFont typeface="Arial" pitchFamily="34" charset="0"/>
                        <a:buNone/>
                        <a:tabLst/>
                        <a:defRPr/>
                      </a:pPr>
                      <a:r>
                        <a:rPr lang="en-US" sz="1800" dirty="0" err="1" smtClean="0">
                          <a:solidFill>
                            <a:schemeClr val="bg1"/>
                          </a:solidFill>
                        </a:rPr>
                        <a:t>Cobertura</a:t>
                      </a:r>
                      <a:r>
                        <a:rPr lang="en-US" sz="1800" baseline="0" dirty="0" smtClean="0">
                          <a:solidFill>
                            <a:schemeClr val="bg1"/>
                          </a:solidFill>
                        </a:rPr>
                        <a:t> de </a:t>
                      </a:r>
                      <a:r>
                        <a:rPr lang="en-US" sz="1800" baseline="0" dirty="0" err="1" smtClean="0">
                          <a:solidFill>
                            <a:schemeClr val="bg1"/>
                          </a:solidFill>
                        </a:rPr>
                        <a:t>inversión</a:t>
                      </a:r>
                      <a:r>
                        <a:rPr lang="en-US" sz="1800" baseline="0" dirty="0" smtClean="0">
                          <a:solidFill>
                            <a:schemeClr val="bg1"/>
                          </a:solidFill>
                        </a:rPr>
                        <a:t> </a:t>
                      </a:r>
                      <a:r>
                        <a:rPr lang="en-US" sz="1800" baseline="0" dirty="0" err="1" smtClean="0">
                          <a:solidFill>
                            <a:schemeClr val="bg1"/>
                          </a:solidFill>
                        </a:rPr>
                        <a:t>neta</a:t>
                      </a:r>
                      <a:r>
                        <a:rPr lang="en-US" sz="1800" baseline="0" dirty="0" smtClean="0">
                          <a:solidFill>
                            <a:schemeClr val="bg1"/>
                          </a:solidFill>
                        </a:rPr>
                        <a:t> en </a:t>
                      </a:r>
                      <a:r>
                        <a:rPr lang="en-US" sz="1800" baseline="0" dirty="0" err="1" smtClean="0">
                          <a:solidFill>
                            <a:schemeClr val="bg1"/>
                          </a:solidFill>
                        </a:rPr>
                        <a:t>una</a:t>
                      </a:r>
                      <a:r>
                        <a:rPr lang="en-US" sz="1800" baseline="0" dirty="0" smtClean="0">
                          <a:solidFill>
                            <a:schemeClr val="bg1"/>
                          </a:solidFill>
                        </a:rPr>
                        <a:t> </a:t>
                      </a:r>
                      <a:r>
                        <a:rPr lang="en-US" sz="1800" baseline="0" dirty="0" err="1" smtClean="0">
                          <a:solidFill>
                            <a:schemeClr val="bg1"/>
                          </a:solidFill>
                        </a:rPr>
                        <a:t>entidad</a:t>
                      </a:r>
                      <a:r>
                        <a:rPr lang="en-US" sz="1800" baseline="0" dirty="0" smtClean="0">
                          <a:solidFill>
                            <a:schemeClr val="bg1"/>
                          </a:solidFill>
                        </a:rPr>
                        <a:t> </a:t>
                      </a:r>
                      <a:r>
                        <a:rPr lang="en-US" sz="1800" baseline="0" dirty="0" err="1" smtClean="0">
                          <a:solidFill>
                            <a:schemeClr val="bg1"/>
                          </a:solidFill>
                        </a:rPr>
                        <a:t>extranjera</a:t>
                      </a:r>
                      <a:r>
                        <a:rPr lang="en-US" sz="1800" baseline="0" dirty="0" smtClean="0">
                          <a:solidFill>
                            <a:schemeClr val="bg1"/>
                          </a:solidFill>
                        </a:rPr>
                        <a:t> (Net Investment Hedge)</a:t>
                      </a:r>
                      <a:endParaRPr lang="en-US" sz="1800" dirty="0" smtClean="0">
                        <a:solidFill>
                          <a:schemeClr val="bg1"/>
                        </a:solidFill>
                      </a:endParaRPr>
                    </a:p>
                  </a:txBody>
                  <a:tcPr marL="83114" marR="83114" marT="40333" marB="40333" anchor="ct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2C7E7"/>
                    </a:solidFill>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898"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80899"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80900" name="TextBox 5"/>
          <p:cNvSpPr txBox="1">
            <a:spLocks noChangeArrowheads="1"/>
          </p:cNvSpPr>
          <p:nvPr/>
        </p:nvSpPr>
        <p:spPr bwMode="auto">
          <a:xfrm>
            <a:off x="3429001" y="1928813"/>
            <a:ext cx="2143125" cy="369316"/>
          </a:xfrm>
          <a:prstGeom prst="rect">
            <a:avLst/>
          </a:prstGeom>
          <a:noFill/>
          <a:ln w="9525">
            <a:noFill/>
            <a:miter lim="800000"/>
            <a:headEnd/>
            <a:tailEnd/>
          </a:ln>
        </p:spPr>
        <p:txBody>
          <a:bodyPr lIns="91426" tIns="45712" rIns="91426" bIns="45712">
            <a:spAutoFit/>
          </a:bodyPr>
          <a:lstStyle/>
          <a:p>
            <a:r>
              <a:rPr lang="es-CO">
                <a:solidFill>
                  <a:srgbClr val="FF0000"/>
                </a:solidFill>
              </a:rPr>
              <a:t>a valor razonable</a:t>
            </a:r>
            <a:endParaRPr lang="es-CO">
              <a:solidFill>
                <a:srgbClr val="FF0000"/>
              </a:solidFill>
              <a:latin typeface="Calibri" pitchFamily="34" charset="0"/>
            </a:endParaRPr>
          </a:p>
        </p:txBody>
      </p:sp>
      <p:sp>
        <p:nvSpPr>
          <p:cNvPr id="80901" name="TextBox 6"/>
          <p:cNvSpPr txBox="1">
            <a:spLocks noChangeArrowheads="1"/>
          </p:cNvSpPr>
          <p:nvPr/>
        </p:nvSpPr>
        <p:spPr bwMode="auto">
          <a:xfrm>
            <a:off x="428625" y="1000125"/>
            <a:ext cx="8001000" cy="830981"/>
          </a:xfrm>
          <a:prstGeom prst="rect">
            <a:avLst/>
          </a:prstGeom>
          <a:noFill/>
          <a:ln w="9525">
            <a:noFill/>
            <a:miter lim="800000"/>
            <a:headEnd/>
            <a:tailEnd/>
          </a:ln>
        </p:spPr>
        <p:txBody>
          <a:bodyPr lIns="91426" tIns="45712" rIns="91426" bIns="45712">
            <a:spAutoFit/>
          </a:bodyPr>
          <a:lstStyle/>
          <a:p>
            <a:r>
              <a:rPr lang="es-CO" sz="2400" dirty="0">
                <a:solidFill>
                  <a:schemeClr val="tx2"/>
                </a:solidFill>
              </a:rPr>
              <a:t>Valoración posterior:</a:t>
            </a:r>
          </a:p>
          <a:p>
            <a:r>
              <a:rPr lang="es-CO" sz="2400" dirty="0">
                <a:solidFill>
                  <a:schemeClr val="tx2"/>
                </a:solidFill>
              </a:rPr>
              <a:t>Pasivos financieros</a:t>
            </a:r>
          </a:p>
        </p:txBody>
      </p:sp>
      <p:sp>
        <p:nvSpPr>
          <p:cNvPr id="7" name="TextBox 6"/>
          <p:cNvSpPr txBox="1"/>
          <p:nvPr/>
        </p:nvSpPr>
        <p:spPr>
          <a:xfrm>
            <a:off x="785814" y="2357438"/>
            <a:ext cx="1785937" cy="923314"/>
          </a:xfrm>
          <a:prstGeom prst="rect">
            <a:avLst/>
          </a:prstGeom>
          <a:noFill/>
        </p:spPr>
        <p:txBody>
          <a:bodyPr lIns="91426" tIns="45712" rIns="91426" bIns="45712">
            <a:spAutoFit/>
          </a:bodyPr>
          <a:lstStyle/>
          <a:p>
            <a:pPr>
              <a:defRPr/>
            </a:pPr>
            <a:r>
              <a:rPr lang="es-CO" b="1" dirty="0">
                <a:effectLst>
                  <a:outerShdw blurRad="50800" dist="38100" algn="tr" rotWithShape="0">
                    <a:prstClr val="black">
                      <a:alpha val="40000"/>
                    </a:prstClr>
                  </a:outerShdw>
                </a:effectLst>
                <a:latin typeface="Arial" charset="0"/>
                <a:cs typeface="Arial" charset="0"/>
              </a:rPr>
              <a:t>Todos</a:t>
            </a:r>
            <a:r>
              <a:rPr lang="es-CO" b="1" dirty="0">
                <a:latin typeface="Arial" charset="0"/>
                <a:cs typeface="Arial" charset="0"/>
              </a:rPr>
              <a:t> </a:t>
            </a:r>
            <a:r>
              <a:rPr lang="es-CO" b="1" dirty="0">
                <a:effectLst>
                  <a:outerShdw blurRad="50800" dist="38100" algn="tr" rotWithShape="0">
                    <a:prstClr val="black">
                      <a:alpha val="40000"/>
                    </a:prstClr>
                  </a:outerShdw>
                </a:effectLst>
                <a:latin typeface="Arial" charset="0"/>
                <a:cs typeface="Arial" charset="0"/>
              </a:rPr>
              <a:t>los</a:t>
            </a:r>
            <a:r>
              <a:rPr lang="es-CO" b="1" dirty="0">
                <a:latin typeface="Arial" charset="0"/>
                <a:cs typeface="Arial" charset="0"/>
              </a:rPr>
              <a:t> </a:t>
            </a:r>
            <a:r>
              <a:rPr lang="es-CO" b="1" dirty="0">
                <a:effectLst>
                  <a:outerShdw blurRad="50800" dist="38100" algn="tr" rotWithShape="0">
                    <a:prstClr val="black">
                      <a:alpha val="40000"/>
                    </a:prstClr>
                  </a:outerShdw>
                </a:effectLst>
                <a:latin typeface="Arial" charset="0"/>
                <a:cs typeface="Arial" charset="0"/>
              </a:rPr>
              <a:t>derivados</a:t>
            </a:r>
            <a:r>
              <a:rPr lang="es-CO" b="1" dirty="0">
                <a:latin typeface="Arial" charset="0"/>
                <a:cs typeface="Arial" charset="0"/>
              </a:rPr>
              <a:t> </a:t>
            </a:r>
            <a:r>
              <a:rPr lang="es-CO" b="1" dirty="0">
                <a:effectLst>
                  <a:outerShdw blurRad="50800" dist="38100" algn="tr" rotWithShape="0">
                    <a:prstClr val="black">
                      <a:alpha val="40000"/>
                    </a:prstClr>
                  </a:outerShdw>
                </a:effectLst>
                <a:latin typeface="Arial" charset="0"/>
                <a:cs typeface="Arial" charset="0"/>
              </a:rPr>
              <a:t>de</a:t>
            </a:r>
            <a:r>
              <a:rPr lang="es-CO" b="1" dirty="0">
                <a:latin typeface="Arial" charset="0"/>
                <a:cs typeface="Arial" charset="0"/>
              </a:rPr>
              <a:t> </a:t>
            </a:r>
            <a:r>
              <a:rPr lang="es-CO" b="1" dirty="0">
                <a:effectLst>
                  <a:outerShdw blurRad="50800" dist="38100" algn="tr" rotWithShape="0">
                    <a:prstClr val="black">
                      <a:alpha val="40000"/>
                    </a:prstClr>
                  </a:outerShdw>
                </a:effectLst>
                <a:latin typeface="Arial" charset="0"/>
                <a:cs typeface="Arial" charset="0"/>
              </a:rPr>
              <a:t>negociación</a:t>
            </a:r>
            <a:endParaRPr lang="es-CO" dirty="0">
              <a:latin typeface="Arial" charset="0"/>
              <a:cs typeface="Arial" charset="0"/>
            </a:endParaRPr>
          </a:p>
        </p:txBody>
      </p:sp>
      <p:sp>
        <p:nvSpPr>
          <p:cNvPr id="8" name="TextBox 7"/>
          <p:cNvSpPr txBox="1"/>
          <p:nvPr/>
        </p:nvSpPr>
        <p:spPr>
          <a:xfrm>
            <a:off x="6215063" y="2286000"/>
            <a:ext cx="1928812" cy="1200312"/>
          </a:xfrm>
          <a:prstGeom prst="rect">
            <a:avLst/>
          </a:prstGeom>
          <a:noFill/>
        </p:spPr>
        <p:txBody>
          <a:bodyPr lIns="91426" tIns="45712" rIns="91426" bIns="45712">
            <a:spAutoFit/>
          </a:bodyPr>
          <a:lstStyle/>
          <a:p>
            <a:pPr>
              <a:defRPr/>
            </a:pPr>
            <a:r>
              <a:rPr lang="es-CO" b="1" dirty="0">
                <a:effectLst>
                  <a:outerShdw blurRad="50800" dist="38100" algn="tr" rotWithShape="0">
                    <a:prstClr val="black">
                      <a:alpha val="40000"/>
                    </a:prstClr>
                  </a:outerShdw>
                </a:effectLst>
                <a:latin typeface="Arial" charset="0"/>
                <a:cs typeface="Arial" charset="0"/>
              </a:rPr>
              <a:t>Pasivos</a:t>
            </a:r>
            <a:endParaRPr lang="es-CO" dirty="0">
              <a:latin typeface="Arial" charset="0"/>
              <a:cs typeface="Arial" charset="0"/>
            </a:endParaRPr>
          </a:p>
          <a:p>
            <a:pPr>
              <a:defRPr/>
            </a:pPr>
            <a:r>
              <a:rPr lang="es-CO" b="1" dirty="0">
                <a:effectLst>
                  <a:outerShdw blurRad="50800" dist="38100" algn="tr" rotWithShape="0">
                    <a:prstClr val="black">
                      <a:alpha val="40000"/>
                    </a:prstClr>
                  </a:outerShdw>
                </a:effectLst>
                <a:latin typeface="Arial" charset="0"/>
                <a:cs typeface="Arial" charset="0"/>
              </a:rPr>
              <a:t>mantenidos</a:t>
            </a:r>
            <a:r>
              <a:rPr lang="es-CO" b="1" dirty="0">
                <a:latin typeface="Arial" charset="0"/>
                <a:cs typeface="Arial" charset="0"/>
              </a:rPr>
              <a:t> </a:t>
            </a:r>
            <a:r>
              <a:rPr lang="es-CO" b="1" dirty="0">
                <a:effectLst>
                  <a:outerShdw blurRad="50800" dist="38100" algn="tr" rotWithShape="0">
                    <a:prstClr val="black">
                      <a:alpha val="40000"/>
                    </a:prstClr>
                  </a:outerShdw>
                </a:effectLst>
                <a:latin typeface="Arial" charset="0"/>
                <a:cs typeface="Arial" charset="0"/>
              </a:rPr>
              <a:t>con propósito</a:t>
            </a:r>
            <a:r>
              <a:rPr lang="es-CO" b="1" dirty="0">
                <a:latin typeface="Arial" charset="0"/>
                <a:cs typeface="Arial" charset="0"/>
              </a:rPr>
              <a:t> </a:t>
            </a:r>
            <a:r>
              <a:rPr lang="es-CO" b="1" dirty="0">
                <a:effectLst>
                  <a:outerShdw blurRad="50800" dist="38100" algn="tr" rotWithShape="0">
                    <a:prstClr val="black">
                      <a:alpha val="40000"/>
                    </a:prstClr>
                  </a:outerShdw>
                </a:effectLst>
                <a:latin typeface="Arial" charset="0"/>
                <a:cs typeface="Arial" charset="0"/>
              </a:rPr>
              <a:t>de</a:t>
            </a:r>
            <a:r>
              <a:rPr lang="es-CO" b="1" dirty="0">
                <a:latin typeface="Arial" charset="0"/>
                <a:cs typeface="Arial" charset="0"/>
              </a:rPr>
              <a:t> </a:t>
            </a:r>
            <a:r>
              <a:rPr lang="es-CO" b="1" dirty="0">
                <a:effectLst>
                  <a:outerShdw blurRad="50800" dist="38100" algn="tr" rotWithShape="0">
                    <a:prstClr val="black">
                      <a:alpha val="40000"/>
                    </a:prstClr>
                  </a:outerShdw>
                </a:effectLst>
                <a:latin typeface="Arial" charset="0"/>
                <a:cs typeface="Arial" charset="0"/>
              </a:rPr>
              <a:t>negociación</a:t>
            </a:r>
            <a:endParaRPr lang="es-CO" dirty="0">
              <a:latin typeface="Arial" charset="0"/>
              <a:cs typeface="Arial" charset="0"/>
            </a:endParaRPr>
          </a:p>
        </p:txBody>
      </p:sp>
      <p:sp>
        <p:nvSpPr>
          <p:cNvPr id="9" name="Bent-Up Arrow 8"/>
          <p:cNvSpPr/>
          <p:nvPr/>
        </p:nvSpPr>
        <p:spPr>
          <a:xfrm rot="5400000">
            <a:off x="4893470" y="2250282"/>
            <a:ext cx="642937" cy="114300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endParaRPr lang="es-CO"/>
          </a:p>
        </p:txBody>
      </p:sp>
      <p:sp>
        <p:nvSpPr>
          <p:cNvPr id="10" name="Bent-Up Arrow 9"/>
          <p:cNvSpPr/>
          <p:nvPr/>
        </p:nvSpPr>
        <p:spPr>
          <a:xfrm rot="5400000" flipV="1">
            <a:off x="3178970" y="2250282"/>
            <a:ext cx="642937" cy="114300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endParaRPr lang="es-CO"/>
          </a:p>
        </p:txBody>
      </p:sp>
      <p:sp>
        <p:nvSpPr>
          <p:cNvPr id="80906" name="TextBox 10"/>
          <p:cNvSpPr txBox="1">
            <a:spLocks noChangeArrowheads="1"/>
          </p:cNvSpPr>
          <p:nvPr/>
        </p:nvSpPr>
        <p:spPr bwMode="auto">
          <a:xfrm>
            <a:off x="3000375" y="3714751"/>
            <a:ext cx="2428875" cy="646315"/>
          </a:xfrm>
          <a:prstGeom prst="rect">
            <a:avLst/>
          </a:prstGeom>
          <a:noFill/>
          <a:ln w="9525">
            <a:noFill/>
            <a:miter lim="800000"/>
            <a:headEnd/>
            <a:tailEnd/>
          </a:ln>
        </p:spPr>
        <p:txBody>
          <a:bodyPr lIns="91426" tIns="45712" rIns="91426" bIns="45712">
            <a:spAutoFit/>
          </a:bodyPr>
          <a:lstStyle/>
          <a:p>
            <a:r>
              <a:rPr lang="es-CO" b="1">
                <a:solidFill>
                  <a:srgbClr val="FF0000"/>
                </a:solidFill>
              </a:rPr>
              <a:t>a costo amortizado</a:t>
            </a:r>
            <a:endParaRPr lang="es-CO">
              <a:solidFill>
                <a:srgbClr val="FF0000"/>
              </a:solidFill>
            </a:endParaRPr>
          </a:p>
          <a:p>
            <a:r>
              <a:rPr lang="es-CO" b="1">
                <a:solidFill>
                  <a:srgbClr val="FF0000"/>
                </a:solidFill>
              </a:rPr>
              <a:t>(excepto garantías)</a:t>
            </a:r>
            <a:endParaRPr lang="es-CO">
              <a:solidFill>
                <a:srgbClr val="FF0000"/>
              </a:solidFill>
            </a:endParaRPr>
          </a:p>
        </p:txBody>
      </p:sp>
      <p:sp>
        <p:nvSpPr>
          <p:cNvPr id="12" name="Down Arrow 11"/>
          <p:cNvSpPr/>
          <p:nvPr/>
        </p:nvSpPr>
        <p:spPr>
          <a:xfrm>
            <a:off x="4214813" y="4429125"/>
            <a:ext cx="285750" cy="7858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endParaRPr lang="es-CO"/>
          </a:p>
        </p:txBody>
      </p:sp>
      <p:sp>
        <p:nvSpPr>
          <p:cNvPr id="13" name="TextBox 12"/>
          <p:cNvSpPr txBox="1"/>
          <p:nvPr/>
        </p:nvSpPr>
        <p:spPr>
          <a:xfrm>
            <a:off x="2786063" y="5500688"/>
            <a:ext cx="3357562" cy="369316"/>
          </a:xfrm>
          <a:prstGeom prst="rect">
            <a:avLst/>
          </a:prstGeom>
          <a:noFill/>
        </p:spPr>
        <p:txBody>
          <a:bodyPr lIns="91426" tIns="45712" rIns="91426" bIns="45712">
            <a:spAutoFit/>
          </a:bodyPr>
          <a:lstStyle/>
          <a:p>
            <a:pPr>
              <a:defRPr/>
            </a:pPr>
            <a:r>
              <a:rPr lang="es-CO" b="1" dirty="0">
                <a:effectLst>
                  <a:outerShdw blurRad="50800" dist="38100" algn="tr" rotWithShape="0">
                    <a:prstClr val="black">
                      <a:alpha val="40000"/>
                    </a:prstClr>
                  </a:outerShdw>
                </a:effectLst>
                <a:latin typeface="Arial" charset="0"/>
                <a:cs typeface="Arial" charset="0"/>
              </a:rPr>
              <a:t>Resto</a:t>
            </a:r>
            <a:r>
              <a:rPr lang="es-CO" b="1" dirty="0">
                <a:latin typeface="Arial" charset="0"/>
                <a:cs typeface="Arial" charset="0"/>
              </a:rPr>
              <a:t> </a:t>
            </a:r>
            <a:r>
              <a:rPr lang="es-CO" b="1" dirty="0">
                <a:effectLst>
                  <a:outerShdw blurRad="50800" dist="38100" algn="tr" rotWithShape="0">
                    <a:prstClr val="black">
                      <a:alpha val="40000"/>
                    </a:prstClr>
                  </a:outerShdw>
                </a:effectLst>
                <a:latin typeface="Arial" charset="0"/>
                <a:cs typeface="Arial" charset="0"/>
              </a:rPr>
              <a:t>de</a:t>
            </a:r>
            <a:r>
              <a:rPr lang="es-CO" b="1" dirty="0">
                <a:latin typeface="Arial" charset="0"/>
                <a:cs typeface="Arial" charset="0"/>
              </a:rPr>
              <a:t> </a:t>
            </a:r>
            <a:r>
              <a:rPr lang="es-CO" b="1" dirty="0">
                <a:effectLst>
                  <a:outerShdw blurRad="50800" dist="38100" algn="tr" rotWithShape="0">
                    <a:prstClr val="black">
                      <a:alpha val="40000"/>
                    </a:prstClr>
                  </a:outerShdw>
                </a:effectLst>
                <a:latin typeface="Arial" charset="0"/>
                <a:cs typeface="Arial" charset="0"/>
              </a:rPr>
              <a:t>pasivos</a:t>
            </a:r>
            <a:r>
              <a:rPr lang="es-CO" b="1" dirty="0">
                <a:latin typeface="Arial" charset="0"/>
                <a:cs typeface="Arial" charset="0"/>
              </a:rPr>
              <a:t> </a:t>
            </a:r>
            <a:r>
              <a:rPr lang="es-CO" b="1" dirty="0">
                <a:effectLst>
                  <a:outerShdw blurRad="50800" dist="38100" algn="tr" rotWithShape="0">
                    <a:prstClr val="black">
                      <a:alpha val="40000"/>
                    </a:prstClr>
                  </a:outerShdw>
                </a:effectLst>
                <a:latin typeface="Arial" charset="0"/>
                <a:cs typeface="Arial" charset="0"/>
              </a:rPr>
              <a:t>financieros</a:t>
            </a:r>
            <a:endParaRPr lang="es-CO" dirty="0">
              <a:latin typeface="Arial" charset="0"/>
              <a:cs typeface="Arial"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276872"/>
            <a:ext cx="8229600" cy="1143000"/>
          </a:xfrm>
        </p:spPr>
        <p:txBody>
          <a:bodyPr/>
          <a:lstStyle/>
          <a:p>
            <a:pPr algn="l"/>
            <a:r>
              <a:rPr lang="es-ES" sz="4800" spc="-150" dirty="0" smtClean="0">
                <a:solidFill>
                  <a:srgbClr val="002060"/>
                </a:solidFill>
                <a:latin typeface="Times New Roman" pitchFamily="18" charset="0"/>
                <a:cs typeface="Times New Roman" pitchFamily="18" charset="0"/>
              </a:rPr>
              <a:t>IAS 39:</a:t>
            </a:r>
            <a:br>
              <a:rPr lang="es-ES" sz="4800" spc="-150" dirty="0" smtClean="0">
                <a:solidFill>
                  <a:srgbClr val="002060"/>
                </a:solidFill>
                <a:latin typeface="Times New Roman" pitchFamily="18" charset="0"/>
                <a:cs typeface="Times New Roman" pitchFamily="18" charset="0"/>
              </a:rPr>
            </a:br>
            <a:r>
              <a:rPr lang="es-ES" sz="4800" spc="-150" dirty="0" smtClean="0">
                <a:solidFill>
                  <a:srgbClr val="002060"/>
                </a:solidFill>
                <a:latin typeface="Times New Roman" pitchFamily="18" charset="0"/>
                <a:cs typeface="Times New Roman" pitchFamily="18" charset="0"/>
              </a:rPr>
              <a:t>Instrumentos derivados</a:t>
            </a:r>
            <a:endParaRPr lang="es-ES" sz="4800" spc="-150" dirty="0">
              <a:solidFill>
                <a:srgbClr val="002060"/>
              </a:solidFill>
              <a:latin typeface="Times New Roman" pitchFamily="18" charset="0"/>
              <a:cs typeface="Times New Roman" pitchFamily="18" charset="0"/>
            </a:endParaRPr>
          </a:p>
        </p:txBody>
      </p:sp>
      <p:pic>
        <p:nvPicPr>
          <p:cNvPr id="2050" name="Picture 2" descr="C:\Users\Administrador\Desktop\monedas.jpg"/>
          <p:cNvPicPr>
            <a:picLocks noChangeAspect="1" noChangeArrowheads="1"/>
          </p:cNvPicPr>
          <p:nvPr/>
        </p:nvPicPr>
        <p:blipFill>
          <a:blip r:embed="rId2" cstate="print"/>
          <a:srcRect/>
          <a:stretch>
            <a:fillRect/>
          </a:stretch>
        </p:blipFill>
        <p:spPr bwMode="auto">
          <a:xfrm>
            <a:off x="6300192" y="2780928"/>
            <a:ext cx="2395736" cy="3724141"/>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4994"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84995"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6" name="TextBox 5"/>
          <p:cNvSpPr txBox="1"/>
          <p:nvPr/>
        </p:nvSpPr>
        <p:spPr>
          <a:xfrm>
            <a:off x="285751" y="1730374"/>
            <a:ext cx="8501063" cy="4708965"/>
          </a:xfrm>
          <a:prstGeom prst="rect">
            <a:avLst/>
          </a:prstGeom>
          <a:noFill/>
        </p:spPr>
        <p:txBody>
          <a:bodyPr lIns="91426" tIns="45712" rIns="91426" bIns="45712">
            <a:spAutoFit/>
          </a:bodyPr>
          <a:lstStyle/>
          <a:p>
            <a:pPr fontAlgn="auto">
              <a:spcBef>
                <a:spcPts val="0"/>
              </a:spcBef>
              <a:spcAft>
                <a:spcPts val="0"/>
              </a:spcAft>
              <a:defRPr/>
            </a:pPr>
            <a:r>
              <a:rPr lang="es-CO" sz="1500" dirty="0">
                <a:solidFill>
                  <a:schemeClr val="tx2"/>
                </a:solidFill>
                <a:latin typeface="+mj-lt"/>
              </a:rPr>
              <a:t>Un derivado es un instrumento financiero:</a:t>
            </a:r>
          </a:p>
          <a:p>
            <a:pPr fontAlgn="auto">
              <a:spcBef>
                <a:spcPts val="0"/>
              </a:spcBef>
              <a:spcAft>
                <a:spcPts val="0"/>
              </a:spcAft>
              <a:defRPr/>
            </a:pPr>
            <a:r>
              <a:rPr lang="es-CO" sz="1500" dirty="0">
                <a:solidFill>
                  <a:schemeClr val="tx2"/>
                </a:solidFill>
                <a:latin typeface="+mj-lt"/>
              </a:rPr>
              <a:t> </a:t>
            </a:r>
          </a:p>
          <a:p>
            <a:pPr marL="342900" indent="-342900" fontAlgn="auto">
              <a:spcBef>
                <a:spcPts val="0"/>
              </a:spcBef>
              <a:spcAft>
                <a:spcPts val="0"/>
              </a:spcAft>
              <a:buAutoNum type="alphaLcParenR"/>
              <a:defRPr/>
            </a:pPr>
            <a:r>
              <a:rPr lang="es-CO" sz="1500" dirty="0" smtClean="0">
                <a:solidFill>
                  <a:schemeClr val="tx2"/>
                </a:solidFill>
                <a:latin typeface="+mj-lt"/>
              </a:rPr>
              <a:t>cuyo </a:t>
            </a:r>
            <a:r>
              <a:rPr lang="es-CO" sz="1500" dirty="0">
                <a:solidFill>
                  <a:schemeClr val="tx2"/>
                </a:solidFill>
                <a:latin typeface="+mj-lt"/>
              </a:rPr>
              <a:t>valor cambia en respuesta a los cambios de una variable denominada </a:t>
            </a:r>
            <a:r>
              <a:rPr lang="es-CO" sz="1500" u="sng" dirty="0">
                <a:solidFill>
                  <a:schemeClr val="tx2"/>
                </a:solidFill>
                <a:latin typeface="+mj-lt"/>
              </a:rPr>
              <a:t>“subyacente</a:t>
            </a:r>
            <a:r>
              <a:rPr lang="es-CO" sz="1500" dirty="0" smtClean="0">
                <a:solidFill>
                  <a:schemeClr val="tx2"/>
                </a:solidFill>
                <a:latin typeface="+mj-lt"/>
              </a:rPr>
              <a:t>”,</a:t>
            </a:r>
          </a:p>
          <a:p>
            <a:pPr marL="342900" indent="-342900" fontAlgn="auto">
              <a:spcBef>
                <a:spcPts val="0"/>
              </a:spcBef>
              <a:spcAft>
                <a:spcPts val="0"/>
              </a:spcAft>
              <a:buAutoNum type="alphaLcParenR"/>
              <a:defRPr/>
            </a:pPr>
            <a:endParaRPr lang="es-CO" sz="1500" dirty="0">
              <a:solidFill>
                <a:schemeClr val="tx2"/>
              </a:solidFill>
              <a:latin typeface="+mj-lt"/>
            </a:endParaRPr>
          </a:p>
          <a:p>
            <a:pPr fontAlgn="auto">
              <a:spcBef>
                <a:spcPts val="0"/>
              </a:spcBef>
              <a:spcAft>
                <a:spcPts val="0"/>
              </a:spcAft>
              <a:defRPr/>
            </a:pPr>
            <a:r>
              <a:rPr lang="es-CO" sz="1500" dirty="0">
                <a:solidFill>
                  <a:schemeClr val="tx2"/>
                </a:solidFill>
                <a:latin typeface="+mj-lt"/>
              </a:rPr>
              <a:t>b) que requiere, al principio, </a:t>
            </a:r>
            <a:r>
              <a:rPr lang="es-CO" sz="1500" u="sng" dirty="0">
                <a:solidFill>
                  <a:schemeClr val="tx2"/>
                </a:solidFill>
                <a:latin typeface="+mj-lt"/>
              </a:rPr>
              <a:t>una  inversión neta  muy pequeña  o nula</a:t>
            </a:r>
            <a:r>
              <a:rPr lang="es-CO" sz="1500" dirty="0">
                <a:solidFill>
                  <a:schemeClr val="tx2"/>
                </a:solidFill>
                <a:latin typeface="+mj-lt"/>
              </a:rPr>
              <a:t>, respecto a otro tipo de contratos que incorporan una respuesta similar ante cambios en las condiciones de mercado (un contrato de opción cumple esta definición, porque la prima es significativamente menor  que  la  inversión  que  se  hubiera  tenido  que  realizar para obtener el  instrumento financiero subyacente al que va ligada la opción),</a:t>
            </a:r>
          </a:p>
          <a:p>
            <a:pPr fontAlgn="auto">
              <a:spcBef>
                <a:spcPts val="0"/>
              </a:spcBef>
              <a:spcAft>
                <a:spcPts val="0"/>
              </a:spcAft>
              <a:defRPr/>
            </a:pPr>
            <a:r>
              <a:rPr lang="es-CO" sz="1500" dirty="0">
                <a:solidFill>
                  <a:schemeClr val="tx2"/>
                </a:solidFill>
                <a:latin typeface="+mj-lt"/>
              </a:rPr>
              <a:t> </a:t>
            </a:r>
            <a:endParaRPr lang="es-CO" sz="1500" dirty="0" smtClean="0">
              <a:solidFill>
                <a:schemeClr val="tx2"/>
              </a:solidFill>
              <a:latin typeface="+mj-lt"/>
            </a:endParaRPr>
          </a:p>
          <a:p>
            <a:pPr fontAlgn="auto">
              <a:spcBef>
                <a:spcPts val="0"/>
              </a:spcBef>
              <a:spcAft>
                <a:spcPts val="0"/>
              </a:spcAft>
              <a:defRPr/>
            </a:pPr>
            <a:r>
              <a:rPr lang="es-CO" sz="1500" dirty="0" smtClean="0">
                <a:solidFill>
                  <a:schemeClr val="tx2"/>
                </a:solidFill>
                <a:latin typeface="+mj-lt"/>
              </a:rPr>
              <a:t>c</a:t>
            </a:r>
            <a:r>
              <a:rPr lang="es-CO" sz="1500" dirty="0">
                <a:solidFill>
                  <a:schemeClr val="tx2"/>
                </a:solidFill>
                <a:latin typeface="+mj-lt"/>
              </a:rPr>
              <a:t>) que se </a:t>
            </a:r>
            <a:r>
              <a:rPr lang="es-CO" sz="1500" u="sng" dirty="0">
                <a:solidFill>
                  <a:schemeClr val="tx2"/>
                </a:solidFill>
                <a:latin typeface="+mj-lt"/>
              </a:rPr>
              <a:t>liquidará en una fecha futura</a:t>
            </a:r>
            <a:r>
              <a:rPr lang="es-CO" sz="1500" dirty="0">
                <a:solidFill>
                  <a:schemeClr val="tx2"/>
                </a:solidFill>
                <a:latin typeface="+mj-lt"/>
              </a:rPr>
              <a:t>.</a:t>
            </a:r>
          </a:p>
          <a:p>
            <a:pPr fontAlgn="auto">
              <a:spcBef>
                <a:spcPts val="0"/>
              </a:spcBef>
              <a:spcAft>
                <a:spcPts val="0"/>
              </a:spcAft>
              <a:defRPr/>
            </a:pPr>
            <a:r>
              <a:rPr lang="es-CO" sz="1500" dirty="0">
                <a:solidFill>
                  <a:schemeClr val="tx2"/>
                </a:solidFill>
                <a:latin typeface="+mj-lt"/>
              </a:rPr>
              <a:t> </a:t>
            </a:r>
          </a:p>
          <a:p>
            <a:pPr fontAlgn="auto">
              <a:spcBef>
                <a:spcPts val="0"/>
              </a:spcBef>
              <a:spcAft>
                <a:spcPts val="0"/>
              </a:spcAft>
              <a:defRPr/>
            </a:pPr>
            <a:r>
              <a:rPr lang="es-CO" sz="1500" dirty="0">
                <a:solidFill>
                  <a:schemeClr val="tx2"/>
                </a:solidFill>
                <a:latin typeface="+mj-lt"/>
              </a:rPr>
              <a:t>Son ejemplos típicos de derivados los contratos a plazo, de futuros, de permuta y de opción.</a:t>
            </a:r>
          </a:p>
          <a:p>
            <a:pPr fontAlgn="auto">
              <a:spcBef>
                <a:spcPts val="0"/>
              </a:spcBef>
              <a:spcAft>
                <a:spcPts val="0"/>
              </a:spcAft>
              <a:defRPr/>
            </a:pPr>
            <a:r>
              <a:rPr lang="es-CO" sz="1500" dirty="0">
                <a:solidFill>
                  <a:schemeClr val="tx2"/>
                </a:solidFill>
                <a:latin typeface="+mj-lt"/>
              </a:rPr>
              <a:t> </a:t>
            </a:r>
          </a:p>
          <a:p>
            <a:pPr algn="ctr" fontAlgn="auto">
              <a:spcBef>
                <a:spcPts val="0"/>
              </a:spcBef>
              <a:spcAft>
                <a:spcPts val="0"/>
              </a:spcAft>
              <a:defRPr/>
            </a:pPr>
            <a:r>
              <a:rPr lang="es-CO" sz="1500" u="heavy" dirty="0">
                <a:solidFill>
                  <a:schemeClr val="tx2"/>
                </a:solidFill>
                <a:latin typeface="+mj-lt"/>
              </a:rPr>
              <a:t>TODOS LOS DERIVADOS SE RECONOCEN  EN BALANCE</a:t>
            </a:r>
            <a:endParaRPr lang="es-CO" sz="1500" dirty="0">
              <a:solidFill>
                <a:schemeClr val="tx2"/>
              </a:solidFill>
              <a:latin typeface="+mj-lt"/>
            </a:endParaRPr>
          </a:p>
          <a:p>
            <a:pPr fontAlgn="auto">
              <a:spcBef>
                <a:spcPts val="0"/>
              </a:spcBef>
              <a:spcAft>
                <a:spcPts val="0"/>
              </a:spcAft>
              <a:defRPr/>
            </a:pPr>
            <a:r>
              <a:rPr lang="es-CO" sz="1500" dirty="0">
                <a:solidFill>
                  <a:schemeClr val="tx2"/>
                </a:solidFill>
                <a:latin typeface="+mj-lt"/>
              </a:rPr>
              <a:t> </a:t>
            </a:r>
          </a:p>
          <a:p>
            <a:pPr fontAlgn="auto">
              <a:spcBef>
                <a:spcPts val="0"/>
              </a:spcBef>
              <a:spcAft>
                <a:spcPts val="0"/>
              </a:spcAft>
              <a:defRPr/>
            </a:pPr>
            <a:r>
              <a:rPr lang="es-CO" sz="1500" dirty="0">
                <a:solidFill>
                  <a:schemeClr val="tx2"/>
                </a:solidFill>
                <a:latin typeface="+mj-lt"/>
              </a:rPr>
              <a:t> Valoración y registro:</a:t>
            </a:r>
          </a:p>
          <a:p>
            <a:pPr fontAlgn="auto">
              <a:spcBef>
                <a:spcPts val="0"/>
              </a:spcBef>
              <a:spcAft>
                <a:spcPts val="0"/>
              </a:spcAft>
              <a:defRPr/>
            </a:pPr>
            <a:r>
              <a:rPr lang="es-CO" sz="1500" dirty="0">
                <a:solidFill>
                  <a:schemeClr val="tx2"/>
                </a:solidFill>
                <a:latin typeface="+mj-lt"/>
              </a:rPr>
              <a:t> Todos los contratos que reúnan estas características deberán ser registrados como derivados (activo o pasivo) en el balance y </a:t>
            </a:r>
            <a:r>
              <a:rPr lang="es-CO" sz="1500" u="sng" dirty="0">
                <a:solidFill>
                  <a:schemeClr val="tx2"/>
                </a:solidFill>
                <a:latin typeface="+mj-lt"/>
              </a:rPr>
              <a:t>valorados por su valor razonable</a:t>
            </a:r>
          </a:p>
          <a:p>
            <a:pPr fontAlgn="auto">
              <a:spcBef>
                <a:spcPts val="0"/>
              </a:spcBef>
              <a:spcAft>
                <a:spcPts val="0"/>
              </a:spcAft>
              <a:defRPr/>
            </a:pPr>
            <a:r>
              <a:rPr lang="es-CO" sz="1500" dirty="0">
                <a:solidFill>
                  <a:schemeClr val="tx2"/>
                </a:solidFill>
                <a:latin typeface="+mj-lt"/>
              </a:rPr>
              <a:t> </a:t>
            </a:r>
          </a:p>
          <a:p>
            <a:pPr fontAlgn="auto">
              <a:spcBef>
                <a:spcPts val="0"/>
              </a:spcBef>
              <a:spcAft>
                <a:spcPts val="0"/>
              </a:spcAft>
              <a:defRPr/>
            </a:pPr>
            <a:r>
              <a:rPr lang="es-CO" sz="1500" dirty="0">
                <a:solidFill>
                  <a:schemeClr val="tx2"/>
                </a:solidFill>
                <a:latin typeface="+mj-lt"/>
              </a:rPr>
              <a:t> </a:t>
            </a:r>
          </a:p>
        </p:txBody>
      </p:sp>
      <p:sp>
        <p:nvSpPr>
          <p:cNvPr id="84997" name="TextBox 6"/>
          <p:cNvSpPr txBox="1">
            <a:spLocks noChangeArrowheads="1"/>
          </p:cNvSpPr>
          <p:nvPr/>
        </p:nvSpPr>
        <p:spPr bwMode="auto">
          <a:xfrm>
            <a:off x="571500" y="785813"/>
            <a:ext cx="8001000" cy="830981"/>
          </a:xfrm>
          <a:prstGeom prst="rect">
            <a:avLst/>
          </a:prstGeom>
          <a:noFill/>
          <a:ln w="9525">
            <a:noFill/>
            <a:miter lim="800000"/>
            <a:headEnd/>
            <a:tailEnd/>
          </a:ln>
        </p:spPr>
        <p:txBody>
          <a:bodyPr lIns="91426" tIns="45712" rIns="91426" bIns="45712">
            <a:spAutoFit/>
          </a:bodyPr>
          <a:lstStyle/>
          <a:p>
            <a:r>
              <a:rPr lang="es-CO" sz="2400" dirty="0">
                <a:solidFill>
                  <a:schemeClr val="tx2"/>
                </a:solidFill>
                <a:latin typeface="Calibri" pitchFamily="34" charset="0"/>
              </a:rPr>
              <a:t>Derivados - Definición</a:t>
            </a:r>
          </a:p>
          <a:p>
            <a:r>
              <a:rPr lang="es-CO" sz="2400" dirty="0">
                <a:solidFill>
                  <a:schemeClr val="tx2"/>
                </a:solidFill>
                <a:latin typeface="Calibri" pitchFamily="34" charset="0"/>
              </a:rPr>
              <a:t>NIC 39</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018"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86019"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86020" name="TextBox 5"/>
          <p:cNvSpPr txBox="1">
            <a:spLocks noChangeArrowheads="1"/>
          </p:cNvSpPr>
          <p:nvPr/>
        </p:nvSpPr>
        <p:spPr bwMode="auto">
          <a:xfrm>
            <a:off x="500064" y="2214563"/>
            <a:ext cx="7858125" cy="3693303"/>
          </a:xfrm>
          <a:prstGeom prst="rect">
            <a:avLst/>
          </a:prstGeom>
          <a:noFill/>
          <a:ln w="9525">
            <a:noFill/>
            <a:miter lim="800000"/>
            <a:headEnd/>
            <a:tailEnd/>
          </a:ln>
        </p:spPr>
        <p:txBody>
          <a:bodyPr lIns="91426" tIns="45712" rIns="91426" bIns="45712">
            <a:spAutoFit/>
          </a:bodyPr>
          <a:lstStyle/>
          <a:p>
            <a:r>
              <a:rPr lang="es-CO" dirty="0">
                <a:solidFill>
                  <a:schemeClr val="tx2"/>
                </a:solidFill>
                <a:latin typeface="Calibri" pitchFamily="34" charset="0"/>
              </a:rPr>
              <a:t>Variables subyacentes:</a:t>
            </a:r>
          </a:p>
          <a:p>
            <a:r>
              <a:rPr lang="es-CO" dirty="0">
                <a:solidFill>
                  <a:schemeClr val="tx2"/>
                </a:solidFill>
                <a:latin typeface="Calibri" pitchFamily="34" charset="0"/>
              </a:rPr>
              <a:t> </a:t>
            </a:r>
          </a:p>
          <a:p>
            <a:r>
              <a:rPr lang="es-CO" dirty="0">
                <a:solidFill>
                  <a:schemeClr val="tx2"/>
                </a:solidFill>
                <a:latin typeface="Calibri" pitchFamily="34" charset="0"/>
              </a:rPr>
              <a:t>	• un tipo de interés</a:t>
            </a:r>
          </a:p>
          <a:p>
            <a:r>
              <a:rPr lang="es-CO" dirty="0">
                <a:solidFill>
                  <a:schemeClr val="tx2"/>
                </a:solidFill>
                <a:latin typeface="Calibri" pitchFamily="34" charset="0"/>
              </a:rPr>
              <a:t> 	• el precio (cotización) de un valor</a:t>
            </a:r>
          </a:p>
          <a:p>
            <a:pPr lvl="2"/>
            <a:r>
              <a:rPr lang="es-CO" dirty="0">
                <a:solidFill>
                  <a:schemeClr val="tx2"/>
                </a:solidFill>
                <a:latin typeface="Calibri" pitchFamily="34" charset="0"/>
              </a:rPr>
              <a:t>• el precio de un </a:t>
            </a:r>
            <a:r>
              <a:rPr lang="es-CO" dirty="0" err="1">
                <a:solidFill>
                  <a:schemeClr val="tx2"/>
                </a:solidFill>
                <a:latin typeface="Calibri" pitchFamily="34" charset="0"/>
              </a:rPr>
              <a:t>commodity</a:t>
            </a:r>
            <a:endParaRPr lang="es-CO" dirty="0">
              <a:solidFill>
                <a:schemeClr val="tx2"/>
              </a:solidFill>
              <a:latin typeface="Calibri" pitchFamily="34" charset="0"/>
            </a:endParaRPr>
          </a:p>
          <a:p>
            <a:pPr lvl="2"/>
            <a:r>
              <a:rPr lang="es-CO" dirty="0">
                <a:solidFill>
                  <a:schemeClr val="tx2"/>
                </a:solidFill>
                <a:latin typeface="Calibri" pitchFamily="34" charset="0"/>
              </a:rPr>
              <a:t>• un tipo de cambio</a:t>
            </a:r>
          </a:p>
          <a:p>
            <a:pPr lvl="2"/>
            <a:r>
              <a:rPr lang="es-CO" dirty="0">
                <a:solidFill>
                  <a:schemeClr val="tx2"/>
                </a:solidFill>
                <a:latin typeface="Calibri" pitchFamily="34" charset="0"/>
              </a:rPr>
              <a:t>• un índice o indicador de precios</a:t>
            </a:r>
          </a:p>
          <a:p>
            <a:pPr lvl="2"/>
            <a:r>
              <a:rPr lang="es-CO" dirty="0">
                <a:solidFill>
                  <a:schemeClr val="tx2"/>
                </a:solidFill>
                <a:latin typeface="Calibri" pitchFamily="34" charset="0"/>
              </a:rPr>
              <a:t>• una clasificación o índice crediticio (</a:t>
            </a:r>
            <a:r>
              <a:rPr lang="es-CO" dirty="0" err="1">
                <a:solidFill>
                  <a:schemeClr val="tx2"/>
                </a:solidFill>
                <a:latin typeface="Calibri" pitchFamily="34" charset="0"/>
              </a:rPr>
              <a:t>credit</a:t>
            </a:r>
            <a:r>
              <a:rPr lang="es-CO" dirty="0">
                <a:solidFill>
                  <a:schemeClr val="tx2"/>
                </a:solidFill>
                <a:latin typeface="Calibri" pitchFamily="34" charset="0"/>
              </a:rPr>
              <a:t> rating/</a:t>
            </a:r>
            <a:r>
              <a:rPr lang="es-CO" dirty="0" err="1">
                <a:solidFill>
                  <a:schemeClr val="tx2"/>
                </a:solidFill>
                <a:latin typeface="Calibri" pitchFamily="34" charset="0"/>
              </a:rPr>
              <a:t>credit</a:t>
            </a:r>
            <a:r>
              <a:rPr lang="es-CO" dirty="0">
                <a:solidFill>
                  <a:schemeClr val="tx2"/>
                </a:solidFill>
                <a:latin typeface="Calibri" pitchFamily="34" charset="0"/>
              </a:rPr>
              <a:t> </a:t>
            </a:r>
            <a:r>
              <a:rPr lang="es-CO" dirty="0" err="1">
                <a:solidFill>
                  <a:schemeClr val="tx2"/>
                </a:solidFill>
                <a:latin typeface="Calibri" pitchFamily="34" charset="0"/>
              </a:rPr>
              <a:t>index</a:t>
            </a:r>
            <a:r>
              <a:rPr lang="es-CO" dirty="0">
                <a:solidFill>
                  <a:schemeClr val="tx2"/>
                </a:solidFill>
                <a:latin typeface="Calibri" pitchFamily="34" charset="0"/>
              </a:rPr>
              <a:t>)</a:t>
            </a:r>
          </a:p>
          <a:p>
            <a:pPr lvl="2"/>
            <a:r>
              <a:rPr lang="es-CO" dirty="0">
                <a:solidFill>
                  <a:schemeClr val="tx2"/>
                </a:solidFill>
                <a:latin typeface="Calibri" pitchFamily="34" charset="0"/>
              </a:rPr>
              <a:t>• otra variable similar</a:t>
            </a:r>
          </a:p>
          <a:p>
            <a:pPr lvl="2"/>
            <a:r>
              <a:rPr lang="es-CO" dirty="0">
                <a:solidFill>
                  <a:schemeClr val="tx2"/>
                </a:solidFill>
                <a:latin typeface="Calibri" pitchFamily="34" charset="0"/>
              </a:rPr>
              <a:t> </a:t>
            </a:r>
          </a:p>
          <a:p>
            <a:r>
              <a:rPr lang="es-CO" dirty="0">
                <a:solidFill>
                  <a:schemeClr val="tx2"/>
                </a:solidFill>
                <a:latin typeface="Calibri" pitchFamily="34" charset="0"/>
              </a:rPr>
              <a:t>No hay una definición de “variable similar”.  </a:t>
            </a:r>
            <a:endParaRPr lang="es-CO" dirty="0" smtClean="0">
              <a:solidFill>
                <a:schemeClr val="tx2"/>
              </a:solidFill>
              <a:latin typeface="Calibri" pitchFamily="34" charset="0"/>
            </a:endParaRPr>
          </a:p>
          <a:p>
            <a:r>
              <a:rPr lang="es-CO" dirty="0" smtClean="0">
                <a:solidFill>
                  <a:schemeClr val="tx2"/>
                </a:solidFill>
                <a:latin typeface="Calibri" pitchFamily="34" charset="0"/>
              </a:rPr>
              <a:t>IAS </a:t>
            </a:r>
            <a:r>
              <a:rPr lang="es-CO" dirty="0">
                <a:solidFill>
                  <a:schemeClr val="tx2"/>
                </a:solidFill>
                <a:latin typeface="Calibri" pitchFamily="34" charset="0"/>
              </a:rPr>
              <a:t>39 no excluye por lo tanto derivados basados por ejemplo, en un volumen de ventas.</a:t>
            </a:r>
          </a:p>
        </p:txBody>
      </p:sp>
      <p:sp>
        <p:nvSpPr>
          <p:cNvPr id="86021" name="TextBox 6"/>
          <p:cNvSpPr txBox="1">
            <a:spLocks noChangeArrowheads="1"/>
          </p:cNvSpPr>
          <p:nvPr/>
        </p:nvSpPr>
        <p:spPr bwMode="auto">
          <a:xfrm>
            <a:off x="428933" y="1000433"/>
            <a:ext cx="8001000" cy="830981"/>
          </a:xfrm>
          <a:prstGeom prst="rect">
            <a:avLst/>
          </a:prstGeom>
          <a:noFill/>
          <a:ln w="9525">
            <a:noFill/>
            <a:miter lim="800000"/>
            <a:headEnd/>
            <a:tailEnd/>
          </a:ln>
        </p:spPr>
        <p:txBody>
          <a:bodyPr lIns="91426" tIns="45712" rIns="91426" bIns="45712">
            <a:spAutoFit/>
          </a:bodyPr>
          <a:lstStyle/>
          <a:p>
            <a:r>
              <a:rPr lang="es-CO" sz="2400" dirty="0">
                <a:solidFill>
                  <a:schemeClr val="tx2"/>
                </a:solidFill>
                <a:latin typeface="Calibri" pitchFamily="34" charset="0"/>
              </a:rPr>
              <a:t>Definición de </a:t>
            </a:r>
            <a:r>
              <a:rPr lang="es-CO" sz="2400" dirty="0" smtClean="0">
                <a:solidFill>
                  <a:schemeClr val="tx2"/>
                </a:solidFill>
                <a:latin typeface="Calibri" pitchFamily="34" charset="0"/>
              </a:rPr>
              <a:t>derivado – Condición 1</a:t>
            </a:r>
            <a:endParaRPr lang="es-CO" sz="2400" dirty="0">
              <a:solidFill>
                <a:schemeClr val="tx2"/>
              </a:solidFill>
              <a:latin typeface="Calibri" pitchFamily="34" charset="0"/>
            </a:endParaRPr>
          </a:p>
          <a:p>
            <a:r>
              <a:rPr lang="es-CO" sz="2400" dirty="0">
                <a:solidFill>
                  <a:schemeClr val="tx2"/>
                </a:solidFill>
                <a:latin typeface="Calibri" pitchFamily="34" charset="0"/>
              </a:rPr>
              <a:t>“Subyacente”</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042"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87043"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87044" name="TextBox 5"/>
          <p:cNvSpPr txBox="1">
            <a:spLocks noChangeArrowheads="1"/>
          </p:cNvSpPr>
          <p:nvPr/>
        </p:nvSpPr>
        <p:spPr bwMode="auto">
          <a:xfrm>
            <a:off x="642938" y="2571750"/>
            <a:ext cx="7858125" cy="2308308"/>
          </a:xfrm>
          <a:prstGeom prst="rect">
            <a:avLst/>
          </a:prstGeom>
          <a:noFill/>
          <a:ln w="9525">
            <a:noFill/>
            <a:miter lim="800000"/>
            <a:headEnd/>
            <a:tailEnd/>
          </a:ln>
        </p:spPr>
        <p:txBody>
          <a:bodyPr lIns="91426" tIns="45712" rIns="91426" bIns="45712">
            <a:spAutoFit/>
          </a:bodyPr>
          <a:lstStyle/>
          <a:p>
            <a:r>
              <a:rPr lang="es-CO" dirty="0">
                <a:solidFill>
                  <a:schemeClr val="tx2"/>
                </a:solidFill>
                <a:latin typeface="Calibri" pitchFamily="34" charset="0"/>
              </a:rPr>
              <a:t>Un derivado normalmente tiene un valor nocional que es un importe de</a:t>
            </a:r>
          </a:p>
          <a:p>
            <a:r>
              <a:rPr lang="es-CO" dirty="0">
                <a:solidFill>
                  <a:schemeClr val="tx2"/>
                </a:solidFill>
                <a:latin typeface="Calibri" pitchFamily="34" charset="0"/>
              </a:rPr>
              <a:t>divisas, un número de acciones, un número de unidades (peso o volumen)</a:t>
            </a:r>
          </a:p>
          <a:p>
            <a:r>
              <a:rPr lang="es-CO" dirty="0">
                <a:solidFill>
                  <a:schemeClr val="tx2"/>
                </a:solidFill>
                <a:latin typeface="Calibri" pitchFamily="34" charset="0"/>
              </a:rPr>
              <a:t>u otras especificadas en el contrato.</a:t>
            </a:r>
          </a:p>
          <a:p>
            <a:r>
              <a:rPr lang="es-CO" dirty="0">
                <a:solidFill>
                  <a:schemeClr val="tx2"/>
                </a:solidFill>
                <a:latin typeface="Calibri" pitchFamily="34" charset="0"/>
              </a:rPr>
              <a:t> </a:t>
            </a:r>
          </a:p>
          <a:p>
            <a:r>
              <a:rPr lang="es-CO" dirty="0">
                <a:solidFill>
                  <a:schemeClr val="tx2"/>
                </a:solidFill>
                <a:latin typeface="Calibri" pitchFamily="34" charset="0"/>
              </a:rPr>
              <a:t>Alternativamente,	puede requerir un	pago fijo	como resultado de	un suceso futuro no relacionado con el valor nocional (</a:t>
            </a:r>
            <a:r>
              <a:rPr lang="es-CO" dirty="0" err="1">
                <a:solidFill>
                  <a:schemeClr val="tx2"/>
                </a:solidFill>
                <a:latin typeface="Calibri" pitchFamily="34" charset="0"/>
              </a:rPr>
              <a:t>i.e.</a:t>
            </a:r>
            <a:r>
              <a:rPr lang="es-CO" dirty="0">
                <a:solidFill>
                  <a:schemeClr val="tx2"/>
                </a:solidFill>
                <a:latin typeface="Calibri" pitchFamily="34" charset="0"/>
              </a:rPr>
              <a:t> pagar 1 millón de dólares si las tasas de interés suben un punto porcentual).</a:t>
            </a:r>
          </a:p>
          <a:p>
            <a:endParaRPr lang="es-CO" dirty="0">
              <a:solidFill>
                <a:schemeClr val="tx2"/>
              </a:solidFill>
              <a:latin typeface="Calibri" pitchFamily="34" charset="0"/>
            </a:endParaRPr>
          </a:p>
        </p:txBody>
      </p:sp>
      <p:sp>
        <p:nvSpPr>
          <p:cNvPr id="87045" name="TextBox 6"/>
          <p:cNvSpPr txBox="1">
            <a:spLocks noChangeArrowheads="1"/>
          </p:cNvSpPr>
          <p:nvPr/>
        </p:nvSpPr>
        <p:spPr bwMode="auto">
          <a:xfrm>
            <a:off x="506753" y="1156073"/>
            <a:ext cx="8001000" cy="830981"/>
          </a:xfrm>
          <a:prstGeom prst="rect">
            <a:avLst/>
          </a:prstGeom>
          <a:noFill/>
          <a:ln w="9525">
            <a:noFill/>
            <a:miter lim="800000"/>
            <a:headEnd/>
            <a:tailEnd/>
          </a:ln>
        </p:spPr>
        <p:txBody>
          <a:bodyPr lIns="91426" tIns="45712" rIns="91426" bIns="45712">
            <a:spAutoFit/>
          </a:bodyPr>
          <a:lstStyle/>
          <a:p>
            <a:r>
              <a:rPr lang="es-CO" sz="2400" dirty="0">
                <a:solidFill>
                  <a:schemeClr val="tx2"/>
                </a:solidFill>
                <a:latin typeface="Calibri" pitchFamily="34" charset="0"/>
              </a:rPr>
              <a:t>Definición de derivado:</a:t>
            </a:r>
          </a:p>
          <a:p>
            <a:r>
              <a:rPr lang="es-CO" sz="2400" dirty="0">
                <a:solidFill>
                  <a:schemeClr val="tx2"/>
                </a:solidFill>
                <a:latin typeface="Calibri" pitchFamily="34" charset="0"/>
              </a:rPr>
              <a:t>Respuesta a los cambios en la variable subyacente</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340471" y="946049"/>
            <a:ext cx="8229600" cy="461649"/>
          </a:xfrm>
          <a:noFill/>
          <a:ln w="9525">
            <a:noFill/>
            <a:miter lim="800000"/>
            <a:headEnd/>
            <a:tailEnd/>
          </a:ln>
        </p:spPr>
        <p:txBody>
          <a:bodyPr lIns="91426" tIns="45712" rIns="91426" bIns="45712">
            <a:spAutoFit/>
          </a:bodyPr>
          <a:lstStyle/>
          <a:p>
            <a:pPr algn="l" eaLnBrk="1" hangingPunct="1"/>
            <a:r>
              <a:rPr lang="es-MX" sz="2400" dirty="0" smtClean="0">
                <a:solidFill>
                  <a:schemeClr val="tx2"/>
                </a:solidFill>
                <a:latin typeface="Calibri" pitchFamily="34" charset="0"/>
                <a:ea typeface="+mn-ea"/>
                <a:cs typeface="Arial" pitchFamily="34" charset="0"/>
              </a:rPr>
              <a:t>Definición contable – Condición 2</a:t>
            </a:r>
          </a:p>
        </p:txBody>
      </p:sp>
      <p:sp>
        <p:nvSpPr>
          <p:cNvPr id="64515" name="Rectangle 3"/>
          <p:cNvSpPr>
            <a:spLocks noGrp="1" noChangeArrowheads="1"/>
          </p:cNvSpPr>
          <p:nvPr>
            <p:ph type="body" idx="1"/>
          </p:nvPr>
        </p:nvSpPr>
        <p:spPr>
          <a:xfrm>
            <a:off x="266947" y="1767030"/>
            <a:ext cx="8624536" cy="4746122"/>
          </a:xfrm>
        </p:spPr>
        <p:txBody>
          <a:bodyPr/>
          <a:lstStyle/>
          <a:p>
            <a:pPr eaLnBrk="1" hangingPunct="1"/>
            <a:r>
              <a:rPr lang="es-MX" sz="1600" dirty="0" smtClean="0">
                <a:solidFill>
                  <a:schemeClr val="tx2"/>
                </a:solidFill>
                <a:latin typeface="Arial" pitchFamily="34" charset="0"/>
                <a:cs typeface="Arial" pitchFamily="34" charset="0"/>
              </a:rPr>
              <a:t>Inversión neta inicial: </a:t>
            </a:r>
          </a:p>
          <a:p>
            <a:pPr lvl="1" eaLnBrk="1" hangingPunct="1"/>
            <a:r>
              <a:rPr lang="es-MX" sz="1600" dirty="0" smtClean="0">
                <a:solidFill>
                  <a:schemeClr val="tx2"/>
                </a:solidFill>
                <a:latin typeface="Arial" pitchFamily="34" charset="0"/>
                <a:cs typeface="Arial" pitchFamily="34" charset="0"/>
              </a:rPr>
              <a:t>No requiere inversión inicial, o</a:t>
            </a:r>
          </a:p>
          <a:p>
            <a:pPr lvl="1" eaLnBrk="1" hangingPunct="1"/>
            <a:r>
              <a:rPr lang="es-MX" sz="1600" dirty="0" smtClean="0">
                <a:solidFill>
                  <a:schemeClr val="tx2"/>
                </a:solidFill>
                <a:latin typeface="Arial" pitchFamily="34" charset="0"/>
                <a:cs typeface="Arial" pitchFamily="34" charset="0"/>
              </a:rPr>
              <a:t>La inversión inicial es pequeña</a:t>
            </a:r>
          </a:p>
          <a:p>
            <a:pPr lvl="2" eaLnBrk="1" hangingPunct="1"/>
            <a:r>
              <a:rPr lang="es-MX" sz="1600" dirty="0" smtClean="0">
                <a:solidFill>
                  <a:schemeClr val="tx2"/>
                </a:solidFill>
                <a:latin typeface="Arial" pitchFamily="34" charset="0"/>
                <a:cs typeface="Arial" pitchFamily="34" charset="0"/>
              </a:rPr>
              <a:t>Respecto a otro tipo de contratos que incorporan una respuesta similar ante cambios en las condiciones de mercado</a:t>
            </a:r>
          </a:p>
          <a:p>
            <a:pPr eaLnBrk="1" hangingPunct="1"/>
            <a:endParaRPr lang="es-MX" sz="1600" dirty="0" smtClean="0">
              <a:solidFill>
                <a:schemeClr val="tx2"/>
              </a:solidFill>
              <a:latin typeface="Arial" pitchFamily="34" charset="0"/>
              <a:cs typeface="Arial" pitchFamily="34" charset="0"/>
            </a:endParaRPr>
          </a:p>
          <a:p>
            <a:pPr lvl="2" eaLnBrk="1" hangingPunct="1"/>
            <a:endParaRPr lang="es-MX" sz="1600" dirty="0" smtClean="0">
              <a:solidFill>
                <a:schemeClr val="tx2"/>
              </a:solidFill>
              <a:latin typeface="Arial" pitchFamily="34" charset="0"/>
              <a:cs typeface="Arial" pitchFamily="34" charset="0"/>
            </a:endParaRPr>
          </a:p>
          <a:p>
            <a:pPr lvl="2" eaLnBrk="1" hangingPunct="1"/>
            <a:endParaRPr lang="es-MX" sz="1600" dirty="0" smtClean="0">
              <a:solidFill>
                <a:schemeClr val="tx2"/>
              </a:solidFill>
              <a:latin typeface="Arial" pitchFamily="34" charset="0"/>
              <a:cs typeface="Arial" pitchFamily="34" charset="0"/>
            </a:endParaRPr>
          </a:p>
          <a:p>
            <a:pPr lvl="2" eaLnBrk="1" hangingPunct="1"/>
            <a:endParaRPr lang="es-MX" sz="1600" dirty="0" smtClean="0">
              <a:solidFill>
                <a:schemeClr val="tx2"/>
              </a:solidFill>
              <a:latin typeface="Arial" pitchFamily="34" charset="0"/>
              <a:cs typeface="Arial" pitchFamily="34" charset="0"/>
            </a:endParaRPr>
          </a:p>
          <a:p>
            <a:pPr lvl="2" eaLnBrk="1" hangingPunct="1"/>
            <a:endParaRPr lang="es-MX" sz="1600" dirty="0" smtClean="0">
              <a:solidFill>
                <a:schemeClr val="tx2"/>
              </a:solidFill>
              <a:latin typeface="Arial" pitchFamily="34" charset="0"/>
              <a:cs typeface="Arial" pitchFamily="34" charset="0"/>
            </a:endParaRPr>
          </a:p>
          <a:p>
            <a:pPr lvl="2" eaLnBrk="1" hangingPunct="1"/>
            <a:endParaRPr lang="es-MX" sz="1600" dirty="0" smtClean="0">
              <a:solidFill>
                <a:schemeClr val="tx2"/>
              </a:solidFill>
              <a:latin typeface="Arial" pitchFamily="34" charset="0"/>
              <a:cs typeface="Arial" pitchFamily="34" charset="0"/>
            </a:endParaRPr>
          </a:p>
          <a:p>
            <a:pPr lvl="2" eaLnBrk="1" hangingPunct="1"/>
            <a:endParaRPr lang="es-MX" sz="1600" dirty="0" smtClean="0">
              <a:solidFill>
                <a:schemeClr val="tx2"/>
              </a:solidFill>
              <a:latin typeface="Arial" pitchFamily="34" charset="0"/>
              <a:cs typeface="Arial" pitchFamily="34" charset="0"/>
            </a:endParaRPr>
          </a:p>
          <a:p>
            <a:pPr lvl="2" eaLnBrk="1" hangingPunct="1"/>
            <a:endParaRPr lang="es-MX" sz="1600" dirty="0" smtClean="0">
              <a:solidFill>
                <a:schemeClr val="tx2"/>
              </a:solidFill>
              <a:latin typeface="Arial" pitchFamily="34" charset="0"/>
              <a:cs typeface="Arial" pitchFamily="34" charset="0"/>
            </a:endParaRPr>
          </a:p>
        </p:txBody>
      </p:sp>
      <p:pic>
        <p:nvPicPr>
          <p:cNvPr id="450564" name="Picture 4" descr="Dollar"/>
          <p:cNvPicPr>
            <a:picLocks noChangeAspect="1" noChangeArrowheads="1"/>
          </p:cNvPicPr>
          <p:nvPr/>
        </p:nvPicPr>
        <p:blipFill>
          <a:blip r:embed="rId3" cstate="print"/>
          <a:srcRect/>
          <a:stretch>
            <a:fillRect/>
          </a:stretch>
        </p:blipFill>
        <p:spPr bwMode="auto">
          <a:xfrm>
            <a:off x="5644836" y="3894649"/>
            <a:ext cx="2138458" cy="890686"/>
          </a:xfrm>
          <a:prstGeom prst="rect">
            <a:avLst/>
          </a:prstGeom>
          <a:noFill/>
          <a:ln w="9525">
            <a:noFill/>
            <a:miter lim="800000"/>
            <a:headEnd/>
            <a:tailEnd/>
          </a:ln>
        </p:spPr>
      </p:pic>
      <p:pic>
        <p:nvPicPr>
          <p:cNvPr id="450565" name="Picture 5" descr="Dollar"/>
          <p:cNvPicPr>
            <a:picLocks noChangeAspect="1" noChangeArrowheads="1"/>
          </p:cNvPicPr>
          <p:nvPr/>
        </p:nvPicPr>
        <p:blipFill>
          <a:blip r:embed="rId3" cstate="print"/>
          <a:srcRect/>
          <a:stretch>
            <a:fillRect/>
          </a:stretch>
        </p:blipFill>
        <p:spPr bwMode="auto">
          <a:xfrm>
            <a:off x="5861280" y="4110319"/>
            <a:ext cx="2138458" cy="890686"/>
          </a:xfrm>
          <a:prstGeom prst="rect">
            <a:avLst/>
          </a:prstGeom>
          <a:noFill/>
          <a:ln w="9525">
            <a:noFill/>
            <a:miter lim="800000"/>
            <a:headEnd/>
            <a:tailEnd/>
          </a:ln>
        </p:spPr>
      </p:pic>
      <p:pic>
        <p:nvPicPr>
          <p:cNvPr id="450566" name="Picture 6" descr="Dollar"/>
          <p:cNvPicPr>
            <a:picLocks noChangeAspect="1" noChangeArrowheads="1"/>
          </p:cNvPicPr>
          <p:nvPr/>
        </p:nvPicPr>
        <p:blipFill>
          <a:blip r:embed="rId3" cstate="print"/>
          <a:srcRect/>
          <a:stretch>
            <a:fillRect/>
          </a:stretch>
        </p:blipFill>
        <p:spPr bwMode="auto">
          <a:xfrm>
            <a:off x="6076280" y="4325988"/>
            <a:ext cx="2138458" cy="890686"/>
          </a:xfrm>
          <a:prstGeom prst="rect">
            <a:avLst/>
          </a:prstGeom>
          <a:noFill/>
          <a:ln w="9525">
            <a:noFill/>
            <a:miter lim="800000"/>
            <a:headEnd/>
            <a:tailEnd/>
          </a:ln>
        </p:spPr>
      </p:pic>
      <p:pic>
        <p:nvPicPr>
          <p:cNvPr id="450567" name="Picture 7" descr="Dollar"/>
          <p:cNvPicPr>
            <a:picLocks noChangeAspect="1" noChangeArrowheads="1"/>
          </p:cNvPicPr>
          <p:nvPr/>
        </p:nvPicPr>
        <p:blipFill>
          <a:blip r:embed="rId3" cstate="print"/>
          <a:srcRect/>
          <a:stretch>
            <a:fillRect/>
          </a:stretch>
        </p:blipFill>
        <p:spPr bwMode="auto">
          <a:xfrm>
            <a:off x="6292723" y="4541657"/>
            <a:ext cx="2138458" cy="890686"/>
          </a:xfrm>
          <a:prstGeom prst="rect">
            <a:avLst/>
          </a:prstGeom>
          <a:noFill/>
          <a:ln w="9525">
            <a:noFill/>
            <a:miter lim="800000"/>
            <a:headEnd/>
            <a:tailEnd/>
          </a:ln>
        </p:spPr>
      </p:pic>
      <p:pic>
        <p:nvPicPr>
          <p:cNvPr id="450568" name="Picture 8" descr="Dollar"/>
          <p:cNvPicPr>
            <a:picLocks noChangeAspect="1" noChangeArrowheads="1"/>
          </p:cNvPicPr>
          <p:nvPr/>
        </p:nvPicPr>
        <p:blipFill>
          <a:blip r:embed="rId3" cstate="print"/>
          <a:srcRect/>
          <a:stretch>
            <a:fillRect/>
          </a:stretch>
        </p:blipFill>
        <p:spPr bwMode="auto">
          <a:xfrm>
            <a:off x="6509166" y="4757326"/>
            <a:ext cx="2138458" cy="890686"/>
          </a:xfrm>
          <a:prstGeom prst="rect">
            <a:avLst/>
          </a:prstGeom>
          <a:noFill/>
          <a:ln w="9525">
            <a:noFill/>
            <a:miter lim="800000"/>
            <a:headEnd/>
            <a:tailEnd/>
          </a:ln>
        </p:spPr>
      </p:pic>
      <p:pic>
        <p:nvPicPr>
          <p:cNvPr id="450574" name="Picture 14" descr="Dollar"/>
          <p:cNvPicPr>
            <a:picLocks noChangeAspect="1" noChangeArrowheads="1"/>
          </p:cNvPicPr>
          <p:nvPr/>
        </p:nvPicPr>
        <p:blipFill>
          <a:blip r:embed="rId3" cstate="print"/>
          <a:srcRect/>
          <a:stretch>
            <a:fillRect/>
          </a:stretch>
        </p:blipFill>
        <p:spPr bwMode="auto">
          <a:xfrm>
            <a:off x="1213525" y="4276972"/>
            <a:ext cx="2137014" cy="890686"/>
          </a:xfrm>
          <a:prstGeom prst="rect">
            <a:avLst/>
          </a:prstGeom>
          <a:noFill/>
          <a:ln w="9525">
            <a:noFill/>
            <a:miter lim="800000"/>
            <a:headEnd/>
            <a:tailEnd/>
          </a:ln>
        </p:spPr>
      </p:pic>
      <p:sp>
        <p:nvSpPr>
          <p:cNvPr id="64522" name="AutoShape 15"/>
          <p:cNvSpPr>
            <a:spLocks noChangeArrowheads="1"/>
          </p:cNvSpPr>
          <p:nvPr/>
        </p:nvSpPr>
        <p:spPr bwMode="auto">
          <a:xfrm>
            <a:off x="4121076" y="4473035"/>
            <a:ext cx="936478" cy="544775"/>
          </a:xfrm>
          <a:prstGeom prst="leftRightArrow">
            <a:avLst>
              <a:gd name="adj1" fmla="val 50000"/>
              <a:gd name="adj2" fmla="val 34379"/>
            </a:avLst>
          </a:prstGeom>
          <a:solidFill>
            <a:srgbClr val="99CC00"/>
          </a:solidFill>
          <a:ln w="9525" algn="ctr">
            <a:solidFill>
              <a:srgbClr val="99CC00"/>
            </a:solidFill>
            <a:miter lim="800000"/>
            <a:headEnd/>
            <a:tailEnd/>
          </a:ln>
        </p:spPr>
        <p:txBody>
          <a:bodyPr wrap="none" lIns="91426" tIns="45712" rIns="91426" bIns="45712" anchor="ctr"/>
          <a:lstStyle/>
          <a:p>
            <a:endParaRPr lang="es-MX"/>
          </a:p>
        </p:txBody>
      </p:sp>
      <p:sp>
        <p:nvSpPr>
          <p:cNvPr id="64523" name="Slide Number Placeholder 9"/>
          <p:cNvSpPr>
            <a:spLocks noGrp="1"/>
          </p:cNvSpPr>
          <p:nvPr>
            <p:ph type="sldNum" sz="quarter" idx="11"/>
          </p:nvPr>
        </p:nvSpPr>
        <p:spPr bwMode="auto">
          <a:noFill/>
          <a:ln>
            <a:miter lim="800000"/>
            <a:headEnd/>
            <a:tailEnd/>
          </a:ln>
        </p:spPr>
        <p:txBody>
          <a:bodyPr/>
          <a:lstStyle/>
          <a:p>
            <a:fld id="{1C975B62-7357-4604-9393-0BC6211E7798}" type="slidenum">
              <a:rPr lang="en-US" b="0" smtClean="0"/>
              <a:pPr/>
              <a:t>25</a:t>
            </a:fld>
            <a:endParaRPr lang="en-US" b="0" smtClean="0"/>
          </a:p>
        </p:txBody>
      </p:sp>
      <p:pic>
        <p:nvPicPr>
          <p:cNvPr id="12"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450564"/>
                                        </p:tgtEl>
                                        <p:attrNameLst>
                                          <p:attrName>style.visibility</p:attrName>
                                        </p:attrNameLst>
                                      </p:cBhvr>
                                      <p:to>
                                        <p:strVal val="visible"/>
                                      </p:to>
                                    </p:set>
                                    <p:anim calcmode="lin" valueType="num">
                                      <p:cBhvr>
                                        <p:cTn id="7" dur="500" fill="hold"/>
                                        <p:tgtEl>
                                          <p:spTgt spid="450564"/>
                                        </p:tgtEl>
                                        <p:attrNameLst>
                                          <p:attrName>ppt_w</p:attrName>
                                        </p:attrNameLst>
                                      </p:cBhvr>
                                      <p:tavLst>
                                        <p:tav tm="0">
                                          <p:val>
                                            <p:fltVal val="0"/>
                                          </p:val>
                                        </p:tav>
                                        <p:tav tm="100000">
                                          <p:val>
                                            <p:strVal val="#ppt_w"/>
                                          </p:val>
                                        </p:tav>
                                      </p:tavLst>
                                    </p:anim>
                                    <p:anim calcmode="lin" valueType="num">
                                      <p:cBhvr>
                                        <p:cTn id="8" dur="500" fill="hold"/>
                                        <p:tgtEl>
                                          <p:spTgt spid="450564"/>
                                        </p:tgtEl>
                                        <p:attrNameLst>
                                          <p:attrName>ppt_h</p:attrName>
                                        </p:attrNameLst>
                                      </p:cBhvr>
                                      <p:tavLst>
                                        <p:tav tm="0">
                                          <p:val>
                                            <p:fltVal val="0"/>
                                          </p:val>
                                        </p:tav>
                                        <p:tav tm="100000">
                                          <p:val>
                                            <p:strVal val="#ppt_h"/>
                                          </p:val>
                                        </p:tav>
                                      </p:tavLst>
                                    </p:anim>
                                    <p:anim calcmode="lin" valueType="num">
                                      <p:cBhvr>
                                        <p:cTn id="9" dur="500" fill="hold"/>
                                        <p:tgtEl>
                                          <p:spTgt spid="450564"/>
                                        </p:tgtEl>
                                        <p:attrNameLst>
                                          <p:attrName>ppt_x</p:attrName>
                                        </p:attrNameLst>
                                      </p:cBhvr>
                                      <p:tavLst>
                                        <p:tav tm="0">
                                          <p:val>
                                            <p:fltVal val="0.5"/>
                                          </p:val>
                                        </p:tav>
                                        <p:tav tm="100000">
                                          <p:val>
                                            <p:strVal val="#ppt_x"/>
                                          </p:val>
                                        </p:tav>
                                      </p:tavLst>
                                    </p:anim>
                                    <p:anim calcmode="lin" valueType="num">
                                      <p:cBhvr>
                                        <p:cTn id="10" dur="500" fill="hold"/>
                                        <p:tgtEl>
                                          <p:spTgt spid="450564"/>
                                        </p:tgtEl>
                                        <p:attrNameLst>
                                          <p:attrName>ppt_y</p:attrName>
                                        </p:attrNameLst>
                                      </p:cBhvr>
                                      <p:tavLst>
                                        <p:tav tm="0">
                                          <p:val>
                                            <p:fltVal val="0.5"/>
                                          </p:val>
                                        </p:tav>
                                        <p:tav tm="100000">
                                          <p:val>
                                            <p:strVal val="#ppt_y"/>
                                          </p:val>
                                        </p:tav>
                                      </p:tavLst>
                                    </p:anim>
                                  </p:childTnLst>
                                </p:cTn>
                              </p:par>
                            </p:childTnLst>
                          </p:cTn>
                        </p:par>
                        <p:par>
                          <p:cTn id="11" fill="hold">
                            <p:stCondLst>
                              <p:cond delay="500"/>
                            </p:stCondLst>
                            <p:childTnLst>
                              <p:par>
                                <p:cTn id="12" presetID="23" presetClass="entr" presetSubtype="528" fill="hold" nodeType="afterEffect">
                                  <p:stCondLst>
                                    <p:cond delay="0"/>
                                  </p:stCondLst>
                                  <p:childTnLst>
                                    <p:set>
                                      <p:cBhvr>
                                        <p:cTn id="13" dur="1" fill="hold">
                                          <p:stCondLst>
                                            <p:cond delay="0"/>
                                          </p:stCondLst>
                                        </p:cTn>
                                        <p:tgtEl>
                                          <p:spTgt spid="450565"/>
                                        </p:tgtEl>
                                        <p:attrNameLst>
                                          <p:attrName>style.visibility</p:attrName>
                                        </p:attrNameLst>
                                      </p:cBhvr>
                                      <p:to>
                                        <p:strVal val="visible"/>
                                      </p:to>
                                    </p:set>
                                    <p:anim calcmode="lin" valueType="num">
                                      <p:cBhvr>
                                        <p:cTn id="14" dur="500" fill="hold"/>
                                        <p:tgtEl>
                                          <p:spTgt spid="450565"/>
                                        </p:tgtEl>
                                        <p:attrNameLst>
                                          <p:attrName>ppt_w</p:attrName>
                                        </p:attrNameLst>
                                      </p:cBhvr>
                                      <p:tavLst>
                                        <p:tav tm="0">
                                          <p:val>
                                            <p:fltVal val="0"/>
                                          </p:val>
                                        </p:tav>
                                        <p:tav tm="100000">
                                          <p:val>
                                            <p:strVal val="#ppt_w"/>
                                          </p:val>
                                        </p:tav>
                                      </p:tavLst>
                                    </p:anim>
                                    <p:anim calcmode="lin" valueType="num">
                                      <p:cBhvr>
                                        <p:cTn id="15" dur="500" fill="hold"/>
                                        <p:tgtEl>
                                          <p:spTgt spid="450565"/>
                                        </p:tgtEl>
                                        <p:attrNameLst>
                                          <p:attrName>ppt_h</p:attrName>
                                        </p:attrNameLst>
                                      </p:cBhvr>
                                      <p:tavLst>
                                        <p:tav tm="0">
                                          <p:val>
                                            <p:fltVal val="0"/>
                                          </p:val>
                                        </p:tav>
                                        <p:tav tm="100000">
                                          <p:val>
                                            <p:strVal val="#ppt_h"/>
                                          </p:val>
                                        </p:tav>
                                      </p:tavLst>
                                    </p:anim>
                                    <p:anim calcmode="lin" valueType="num">
                                      <p:cBhvr>
                                        <p:cTn id="16" dur="500" fill="hold"/>
                                        <p:tgtEl>
                                          <p:spTgt spid="450565"/>
                                        </p:tgtEl>
                                        <p:attrNameLst>
                                          <p:attrName>ppt_x</p:attrName>
                                        </p:attrNameLst>
                                      </p:cBhvr>
                                      <p:tavLst>
                                        <p:tav tm="0">
                                          <p:val>
                                            <p:fltVal val="0.5"/>
                                          </p:val>
                                        </p:tav>
                                        <p:tav tm="100000">
                                          <p:val>
                                            <p:strVal val="#ppt_x"/>
                                          </p:val>
                                        </p:tav>
                                      </p:tavLst>
                                    </p:anim>
                                    <p:anim calcmode="lin" valueType="num">
                                      <p:cBhvr>
                                        <p:cTn id="17" dur="500" fill="hold"/>
                                        <p:tgtEl>
                                          <p:spTgt spid="450565"/>
                                        </p:tgtEl>
                                        <p:attrNameLst>
                                          <p:attrName>ppt_y</p:attrName>
                                        </p:attrNameLst>
                                      </p:cBhvr>
                                      <p:tavLst>
                                        <p:tav tm="0">
                                          <p:val>
                                            <p:fltVal val="0.5"/>
                                          </p:val>
                                        </p:tav>
                                        <p:tav tm="100000">
                                          <p:val>
                                            <p:strVal val="#ppt_y"/>
                                          </p:val>
                                        </p:tav>
                                      </p:tavLst>
                                    </p:anim>
                                  </p:childTnLst>
                                </p:cTn>
                              </p:par>
                            </p:childTnLst>
                          </p:cTn>
                        </p:par>
                        <p:par>
                          <p:cTn id="18" fill="hold">
                            <p:stCondLst>
                              <p:cond delay="1000"/>
                            </p:stCondLst>
                            <p:childTnLst>
                              <p:par>
                                <p:cTn id="19" presetID="23" presetClass="entr" presetSubtype="528" fill="hold" nodeType="afterEffect">
                                  <p:stCondLst>
                                    <p:cond delay="0"/>
                                  </p:stCondLst>
                                  <p:childTnLst>
                                    <p:set>
                                      <p:cBhvr>
                                        <p:cTn id="20" dur="1" fill="hold">
                                          <p:stCondLst>
                                            <p:cond delay="0"/>
                                          </p:stCondLst>
                                        </p:cTn>
                                        <p:tgtEl>
                                          <p:spTgt spid="450566"/>
                                        </p:tgtEl>
                                        <p:attrNameLst>
                                          <p:attrName>style.visibility</p:attrName>
                                        </p:attrNameLst>
                                      </p:cBhvr>
                                      <p:to>
                                        <p:strVal val="visible"/>
                                      </p:to>
                                    </p:set>
                                    <p:anim calcmode="lin" valueType="num">
                                      <p:cBhvr>
                                        <p:cTn id="21" dur="500" fill="hold"/>
                                        <p:tgtEl>
                                          <p:spTgt spid="450566"/>
                                        </p:tgtEl>
                                        <p:attrNameLst>
                                          <p:attrName>ppt_w</p:attrName>
                                        </p:attrNameLst>
                                      </p:cBhvr>
                                      <p:tavLst>
                                        <p:tav tm="0">
                                          <p:val>
                                            <p:fltVal val="0"/>
                                          </p:val>
                                        </p:tav>
                                        <p:tav tm="100000">
                                          <p:val>
                                            <p:strVal val="#ppt_w"/>
                                          </p:val>
                                        </p:tav>
                                      </p:tavLst>
                                    </p:anim>
                                    <p:anim calcmode="lin" valueType="num">
                                      <p:cBhvr>
                                        <p:cTn id="22" dur="500" fill="hold"/>
                                        <p:tgtEl>
                                          <p:spTgt spid="450566"/>
                                        </p:tgtEl>
                                        <p:attrNameLst>
                                          <p:attrName>ppt_h</p:attrName>
                                        </p:attrNameLst>
                                      </p:cBhvr>
                                      <p:tavLst>
                                        <p:tav tm="0">
                                          <p:val>
                                            <p:fltVal val="0"/>
                                          </p:val>
                                        </p:tav>
                                        <p:tav tm="100000">
                                          <p:val>
                                            <p:strVal val="#ppt_h"/>
                                          </p:val>
                                        </p:tav>
                                      </p:tavLst>
                                    </p:anim>
                                    <p:anim calcmode="lin" valueType="num">
                                      <p:cBhvr>
                                        <p:cTn id="23" dur="500" fill="hold"/>
                                        <p:tgtEl>
                                          <p:spTgt spid="450566"/>
                                        </p:tgtEl>
                                        <p:attrNameLst>
                                          <p:attrName>ppt_x</p:attrName>
                                        </p:attrNameLst>
                                      </p:cBhvr>
                                      <p:tavLst>
                                        <p:tav tm="0">
                                          <p:val>
                                            <p:fltVal val="0.5"/>
                                          </p:val>
                                        </p:tav>
                                        <p:tav tm="100000">
                                          <p:val>
                                            <p:strVal val="#ppt_x"/>
                                          </p:val>
                                        </p:tav>
                                      </p:tavLst>
                                    </p:anim>
                                    <p:anim calcmode="lin" valueType="num">
                                      <p:cBhvr>
                                        <p:cTn id="24" dur="500" fill="hold"/>
                                        <p:tgtEl>
                                          <p:spTgt spid="450566"/>
                                        </p:tgtEl>
                                        <p:attrNameLst>
                                          <p:attrName>ppt_y</p:attrName>
                                        </p:attrNameLst>
                                      </p:cBhvr>
                                      <p:tavLst>
                                        <p:tav tm="0">
                                          <p:val>
                                            <p:fltVal val="0.5"/>
                                          </p:val>
                                        </p:tav>
                                        <p:tav tm="100000">
                                          <p:val>
                                            <p:strVal val="#ppt_y"/>
                                          </p:val>
                                        </p:tav>
                                      </p:tavLst>
                                    </p:anim>
                                  </p:childTnLst>
                                </p:cTn>
                              </p:par>
                            </p:childTnLst>
                          </p:cTn>
                        </p:par>
                        <p:par>
                          <p:cTn id="25" fill="hold">
                            <p:stCondLst>
                              <p:cond delay="1500"/>
                            </p:stCondLst>
                            <p:childTnLst>
                              <p:par>
                                <p:cTn id="26" presetID="23" presetClass="entr" presetSubtype="528" fill="hold" nodeType="afterEffect">
                                  <p:stCondLst>
                                    <p:cond delay="0"/>
                                  </p:stCondLst>
                                  <p:childTnLst>
                                    <p:set>
                                      <p:cBhvr>
                                        <p:cTn id="27" dur="1" fill="hold">
                                          <p:stCondLst>
                                            <p:cond delay="0"/>
                                          </p:stCondLst>
                                        </p:cTn>
                                        <p:tgtEl>
                                          <p:spTgt spid="450567"/>
                                        </p:tgtEl>
                                        <p:attrNameLst>
                                          <p:attrName>style.visibility</p:attrName>
                                        </p:attrNameLst>
                                      </p:cBhvr>
                                      <p:to>
                                        <p:strVal val="visible"/>
                                      </p:to>
                                    </p:set>
                                    <p:anim calcmode="lin" valueType="num">
                                      <p:cBhvr>
                                        <p:cTn id="28" dur="500" fill="hold"/>
                                        <p:tgtEl>
                                          <p:spTgt spid="450567"/>
                                        </p:tgtEl>
                                        <p:attrNameLst>
                                          <p:attrName>ppt_w</p:attrName>
                                        </p:attrNameLst>
                                      </p:cBhvr>
                                      <p:tavLst>
                                        <p:tav tm="0">
                                          <p:val>
                                            <p:fltVal val="0"/>
                                          </p:val>
                                        </p:tav>
                                        <p:tav tm="100000">
                                          <p:val>
                                            <p:strVal val="#ppt_w"/>
                                          </p:val>
                                        </p:tav>
                                      </p:tavLst>
                                    </p:anim>
                                    <p:anim calcmode="lin" valueType="num">
                                      <p:cBhvr>
                                        <p:cTn id="29" dur="500" fill="hold"/>
                                        <p:tgtEl>
                                          <p:spTgt spid="450567"/>
                                        </p:tgtEl>
                                        <p:attrNameLst>
                                          <p:attrName>ppt_h</p:attrName>
                                        </p:attrNameLst>
                                      </p:cBhvr>
                                      <p:tavLst>
                                        <p:tav tm="0">
                                          <p:val>
                                            <p:fltVal val="0"/>
                                          </p:val>
                                        </p:tav>
                                        <p:tav tm="100000">
                                          <p:val>
                                            <p:strVal val="#ppt_h"/>
                                          </p:val>
                                        </p:tav>
                                      </p:tavLst>
                                    </p:anim>
                                    <p:anim calcmode="lin" valueType="num">
                                      <p:cBhvr>
                                        <p:cTn id="30" dur="500" fill="hold"/>
                                        <p:tgtEl>
                                          <p:spTgt spid="450567"/>
                                        </p:tgtEl>
                                        <p:attrNameLst>
                                          <p:attrName>ppt_x</p:attrName>
                                        </p:attrNameLst>
                                      </p:cBhvr>
                                      <p:tavLst>
                                        <p:tav tm="0">
                                          <p:val>
                                            <p:fltVal val="0.5"/>
                                          </p:val>
                                        </p:tav>
                                        <p:tav tm="100000">
                                          <p:val>
                                            <p:strVal val="#ppt_x"/>
                                          </p:val>
                                        </p:tav>
                                      </p:tavLst>
                                    </p:anim>
                                    <p:anim calcmode="lin" valueType="num">
                                      <p:cBhvr>
                                        <p:cTn id="31" dur="500" fill="hold"/>
                                        <p:tgtEl>
                                          <p:spTgt spid="450567"/>
                                        </p:tgtEl>
                                        <p:attrNameLst>
                                          <p:attrName>ppt_y</p:attrName>
                                        </p:attrNameLst>
                                      </p:cBhvr>
                                      <p:tavLst>
                                        <p:tav tm="0">
                                          <p:val>
                                            <p:fltVal val="0.5"/>
                                          </p:val>
                                        </p:tav>
                                        <p:tav tm="100000">
                                          <p:val>
                                            <p:strVal val="#ppt_y"/>
                                          </p:val>
                                        </p:tav>
                                      </p:tavLst>
                                    </p:anim>
                                  </p:childTnLst>
                                </p:cTn>
                              </p:par>
                            </p:childTnLst>
                          </p:cTn>
                        </p:par>
                        <p:par>
                          <p:cTn id="32" fill="hold">
                            <p:stCondLst>
                              <p:cond delay="2000"/>
                            </p:stCondLst>
                            <p:childTnLst>
                              <p:par>
                                <p:cTn id="33" presetID="23" presetClass="entr" presetSubtype="528" fill="hold" nodeType="afterEffect">
                                  <p:stCondLst>
                                    <p:cond delay="0"/>
                                  </p:stCondLst>
                                  <p:childTnLst>
                                    <p:set>
                                      <p:cBhvr>
                                        <p:cTn id="34" dur="1" fill="hold">
                                          <p:stCondLst>
                                            <p:cond delay="0"/>
                                          </p:stCondLst>
                                        </p:cTn>
                                        <p:tgtEl>
                                          <p:spTgt spid="450568"/>
                                        </p:tgtEl>
                                        <p:attrNameLst>
                                          <p:attrName>style.visibility</p:attrName>
                                        </p:attrNameLst>
                                      </p:cBhvr>
                                      <p:to>
                                        <p:strVal val="visible"/>
                                      </p:to>
                                    </p:set>
                                    <p:anim calcmode="lin" valueType="num">
                                      <p:cBhvr>
                                        <p:cTn id="35" dur="500" fill="hold"/>
                                        <p:tgtEl>
                                          <p:spTgt spid="450568"/>
                                        </p:tgtEl>
                                        <p:attrNameLst>
                                          <p:attrName>ppt_w</p:attrName>
                                        </p:attrNameLst>
                                      </p:cBhvr>
                                      <p:tavLst>
                                        <p:tav tm="0">
                                          <p:val>
                                            <p:fltVal val="0"/>
                                          </p:val>
                                        </p:tav>
                                        <p:tav tm="100000">
                                          <p:val>
                                            <p:strVal val="#ppt_w"/>
                                          </p:val>
                                        </p:tav>
                                      </p:tavLst>
                                    </p:anim>
                                    <p:anim calcmode="lin" valueType="num">
                                      <p:cBhvr>
                                        <p:cTn id="36" dur="500" fill="hold"/>
                                        <p:tgtEl>
                                          <p:spTgt spid="450568"/>
                                        </p:tgtEl>
                                        <p:attrNameLst>
                                          <p:attrName>ppt_h</p:attrName>
                                        </p:attrNameLst>
                                      </p:cBhvr>
                                      <p:tavLst>
                                        <p:tav tm="0">
                                          <p:val>
                                            <p:fltVal val="0"/>
                                          </p:val>
                                        </p:tav>
                                        <p:tav tm="100000">
                                          <p:val>
                                            <p:strVal val="#ppt_h"/>
                                          </p:val>
                                        </p:tav>
                                      </p:tavLst>
                                    </p:anim>
                                    <p:anim calcmode="lin" valueType="num">
                                      <p:cBhvr>
                                        <p:cTn id="37" dur="500" fill="hold"/>
                                        <p:tgtEl>
                                          <p:spTgt spid="450568"/>
                                        </p:tgtEl>
                                        <p:attrNameLst>
                                          <p:attrName>ppt_x</p:attrName>
                                        </p:attrNameLst>
                                      </p:cBhvr>
                                      <p:tavLst>
                                        <p:tav tm="0">
                                          <p:val>
                                            <p:fltVal val="0.5"/>
                                          </p:val>
                                        </p:tav>
                                        <p:tav tm="100000">
                                          <p:val>
                                            <p:strVal val="#ppt_x"/>
                                          </p:val>
                                        </p:tav>
                                      </p:tavLst>
                                    </p:anim>
                                    <p:anim calcmode="lin" valueType="num">
                                      <p:cBhvr>
                                        <p:cTn id="38" dur="500" fill="hold"/>
                                        <p:tgtEl>
                                          <p:spTgt spid="450568"/>
                                        </p:tgtEl>
                                        <p:attrNameLst>
                                          <p:attrName>ppt_y</p:attrName>
                                        </p:attrNameLst>
                                      </p:cBhvr>
                                      <p:tavLst>
                                        <p:tav tm="0">
                                          <p:val>
                                            <p:fltVal val="0.5"/>
                                          </p:val>
                                        </p:tav>
                                        <p:tav tm="100000">
                                          <p:val>
                                            <p:strVal val="#ppt_y"/>
                                          </p:val>
                                        </p:tav>
                                      </p:tavLst>
                                    </p:anim>
                                  </p:childTnLst>
                                </p:cTn>
                              </p:par>
                            </p:childTnLst>
                          </p:cTn>
                        </p:par>
                        <p:par>
                          <p:cTn id="39" fill="hold">
                            <p:stCondLst>
                              <p:cond delay="2500"/>
                            </p:stCondLst>
                            <p:childTnLst>
                              <p:par>
                                <p:cTn id="40" presetID="23" presetClass="entr" presetSubtype="528" fill="hold" nodeType="afterEffect">
                                  <p:stCondLst>
                                    <p:cond delay="0"/>
                                  </p:stCondLst>
                                  <p:childTnLst>
                                    <p:set>
                                      <p:cBhvr>
                                        <p:cTn id="41" dur="1" fill="hold">
                                          <p:stCondLst>
                                            <p:cond delay="0"/>
                                          </p:stCondLst>
                                        </p:cTn>
                                        <p:tgtEl>
                                          <p:spTgt spid="450574"/>
                                        </p:tgtEl>
                                        <p:attrNameLst>
                                          <p:attrName>style.visibility</p:attrName>
                                        </p:attrNameLst>
                                      </p:cBhvr>
                                      <p:to>
                                        <p:strVal val="visible"/>
                                      </p:to>
                                    </p:set>
                                    <p:anim calcmode="lin" valueType="num">
                                      <p:cBhvr>
                                        <p:cTn id="42" dur="500" fill="hold"/>
                                        <p:tgtEl>
                                          <p:spTgt spid="450574"/>
                                        </p:tgtEl>
                                        <p:attrNameLst>
                                          <p:attrName>ppt_w</p:attrName>
                                        </p:attrNameLst>
                                      </p:cBhvr>
                                      <p:tavLst>
                                        <p:tav tm="0">
                                          <p:val>
                                            <p:fltVal val="0"/>
                                          </p:val>
                                        </p:tav>
                                        <p:tav tm="100000">
                                          <p:val>
                                            <p:strVal val="#ppt_w"/>
                                          </p:val>
                                        </p:tav>
                                      </p:tavLst>
                                    </p:anim>
                                    <p:anim calcmode="lin" valueType="num">
                                      <p:cBhvr>
                                        <p:cTn id="43" dur="500" fill="hold"/>
                                        <p:tgtEl>
                                          <p:spTgt spid="450574"/>
                                        </p:tgtEl>
                                        <p:attrNameLst>
                                          <p:attrName>ppt_h</p:attrName>
                                        </p:attrNameLst>
                                      </p:cBhvr>
                                      <p:tavLst>
                                        <p:tav tm="0">
                                          <p:val>
                                            <p:fltVal val="0"/>
                                          </p:val>
                                        </p:tav>
                                        <p:tav tm="100000">
                                          <p:val>
                                            <p:strVal val="#ppt_h"/>
                                          </p:val>
                                        </p:tav>
                                      </p:tavLst>
                                    </p:anim>
                                    <p:anim calcmode="lin" valueType="num">
                                      <p:cBhvr>
                                        <p:cTn id="44" dur="500" fill="hold"/>
                                        <p:tgtEl>
                                          <p:spTgt spid="450574"/>
                                        </p:tgtEl>
                                        <p:attrNameLst>
                                          <p:attrName>ppt_x</p:attrName>
                                        </p:attrNameLst>
                                      </p:cBhvr>
                                      <p:tavLst>
                                        <p:tav tm="0">
                                          <p:val>
                                            <p:fltVal val="0.5"/>
                                          </p:val>
                                        </p:tav>
                                        <p:tav tm="100000">
                                          <p:val>
                                            <p:strVal val="#ppt_x"/>
                                          </p:val>
                                        </p:tav>
                                      </p:tavLst>
                                    </p:anim>
                                    <p:anim calcmode="lin" valueType="num">
                                      <p:cBhvr>
                                        <p:cTn id="45" dur="500" fill="hold"/>
                                        <p:tgtEl>
                                          <p:spTgt spid="450574"/>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340471" y="887684"/>
            <a:ext cx="8229600" cy="461649"/>
          </a:xfrm>
          <a:noFill/>
          <a:ln w="9525">
            <a:noFill/>
            <a:miter lim="800000"/>
            <a:headEnd/>
            <a:tailEnd/>
          </a:ln>
        </p:spPr>
        <p:txBody>
          <a:bodyPr vert="horz" wrap="square" lIns="91426" tIns="45712" rIns="91426" bIns="45712" numCol="1" anchor="ctr" anchorCtr="0" compatLnSpc="1">
            <a:prstTxWarp prst="textNoShape">
              <a:avLst/>
            </a:prstTxWarp>
            <a:spAutoFit/>
          </a:bodyPr>
          <a:lstStyle/>
          <a:p>
            <a:pPr algn="l" eaLnBrk="1" hangingPunct="1"/>
            <a:r>
              <a:rPr lang="es-MX" sz="2400" dirty="0" smtClean="0">
                <a:solidFill>
                  <a:schemeClr val="tx2"/>
                </a:solidFill>
                <a:latin typeface="Calibri" pitchFamily="34" charset="0"/>
                <a:ea typeface="+mn-ea"/>
                <a:cs typeface="Arial" pitchFamily="34" charset="0"/>
              </a:rPr>
              <a:t>Definición contable – Condición 3</a:t>
            </a:r>
          </a:p>
        </p:txBody>
      </p:sp>
      <p:sp>
        <p:nvSpPr>
          <p:cNvPr id="65539" name="Rectangle 3"/>
          <p:cNvSpPr>
            <a:spLocks noGrp="1" noChangeArrowheads="1"/>
          </p:cNvSpPr>
          <p:nvPr>
            <p:ph type="body" idx="1"/>
          </p:nvPr>
        </p:nvSpPr>
        <p:spPr>
          <a:xfrm>
            <a:off x="266947" y="1572480"/>
            <a:ext cx="8624536" cy="1334628"/>
          </a:xfrm>
        </p:spPr>
        <p:txBody>
          <a:bodyPr/>
          <a:lstStyle/>
          <a:p>
            <a:pPr eaLnBrk="1" hangingPunct="1"/>
            <a:r>
              <a:rPr lang="es-MX" sz="1600" dirty="0" smtClean="0">
                <a:solidFill>
                  <a:schemeClr val="tx2"/>
                </a:solidFill>
                <a:latin typeface="Arial" pitchFamily="34" charset="0"/>
                <a:cs typeface="Arial" pitchFamily="34" charset="0"/>
              </a:rPr>
              <a:t>Se liquida en fecha futura:</a:t>
            </a:r>
          </a:p>
          <a:p>
            <a:pPr lvl="1" eaLnBrk="1" hangingPunct="1"/>
            <a:endParaRPr lang="es-MX" sz="1600" dirty="0" smtClean="0">
              <a:solidFill>
                <a:schemeClr val="tx2"/>
              </a:solidFill>
              <a:latin typeface="Arial" pitchFamily="34" charset="0"/>
              <a:cs typeface="Arial" pitchFamily="34" charset="0"/>
            </a:endParaRPr>
          </a:p>
          <a:p>
            <a:pPr lvl="1" eaLnBrk="1" hangingPunct="1"/>
            <a:r>
              <a:rPr lang="es-MX" sz="1600" dirty="0" smtClean="0">
                <a:solidFill>
                  <a:schemeClr val="tx2"/>
                </a:solidFill>
                <a:latin typeface="Arial" pitchFamily="34" charset="0"/>
                <a:cs typeface="Arial" pitchFamily="34" charset="0"/>
              </a:rPr>
              <a:t>Puede requerir pago o no (</a:t>
            </a:r>
            <a:r>
              <a:rPr lang="es-MX" sz="1600" dirty="0" err="1" smtClean="0">
                <a:solidFill>
                  <a:schemeClr val="tx2"/>
                </a:solidFill>
                <a:latin typeface="Arial" pitchFamily="34" charset="0"/>
                <a:cs typeface="Arial" pitchFamily="34" charset="0"/>
              </a:rPr>
              <a:t>v.gr.</a:t>
            </a:r>
            <a:r>
              <a:rPr lang="es-MX" sz="1600" dirty="0" smtClean="0">
                <a:solidFill>
                  <a:schemeClr val="tx2"/>
                </a:solidFill>
                <a:latin typeface="Arial" pitchFamily="34" charset="0"/>
                <a:cs typeface="Arial" pitchFamily="34" charset="0"/>
              </a:rPr>
              <a:t> por expiración)</a:t>
            </a:r>
          </a:p>
          <a:p>
            <a:pPr lvl="2" eaLnBrk="1" hangingPunct="1"/>
            <a:r>
              <a:rPr lang="es-MX" sz="1600" dirty="0" smtClean="0">
                <a:solidFill>
                  <a:schemeClr val="tx2"/>
                </a:solidFill>
                <a:latin typeface="Arial" pitchFamily="34" charset="0"/>
                <a:cs typeface="Arial" pitchFamily="34" charset="0"/>
              </a:rPr>
              <a:t>Por ejemplo, una opción </a:t>
            </a:r>
            <a:r>
              <a:rPr lang="es-MX" sz="1600" dirty="0" err="1" smtClean="0">
                <a:solidFill>
                  <a:schemeClr val="tx2"/>
                </a:solidFill>
                <a:latin typeface="Arial" pitchFamily="34" charset="0"/>
                <a:cs typeface="Arial" pitchFamily="34" charset="0"/>
              </a:rPr>
              <a:t>out</a:t>
            </a:r>
            <a:r>
              <a:rPr lang="es-MX" sz="1600" dirty="0" smtClean="0">
                <a:solidFill>
                  <a:schemeClr val="tx2"/>
                </a:solidFill>
                <a:latin typeface="Arial" pitchFamily="34" charset="0"/>
                <a:cs typeface="Arial" pitchFamily="34" charset="0"/>
              </a:rPr>
              <a:t> of </a:t>
            </a:r>
            <a:r>
              <a:rPr lang="es-MX" sz="1600" dirty="0" err="1" smtClean="0">
                <a:solidFill>
                  <a:schemeClr val="tx2"/>
                </a:solidFill>
                <a:latin typeface="Arial" pitchFamily="34" charset="0"/>
                <a:cs typeface="Arial" pitchFamily="34" charset="0"/>
              </a:rPr>
              <a:t>the</a:t>
            </a:r>
            <a:r>
              <a:rPr lang="es-MX" sz="1600" dirty="0" smtClean="0">
                <a:solidFill>
                  <a:schemeClr val="tx2"/>
                </a:solidFill>
                <a:latin typeface="Arial" pitchFamily="34" charset="0"/>
                <a:cs typeface="Arial" pitchFamily="34" charset="0"/>
              </a:rPr>
              <a:t> </a:t>
            </a:r>
            <a:r>
              <a:rPr lang="es-MX" sz="1600" dirty="0" err="1" smtClean="0">
                <a:solidFill>
                  <a:schemeClr val="tx2"/>
                </a:solidFill>
                <a:latin typeface="Arial" pitchFamily="34" charset="0"/>
                <a:cs typeface="Arial" pitchFamily="34" charset="0"/>
              </a:rPr>
              <a:t>money</a:t>
            </a:r>
            <a:r>
              <a:rPr lang="es-MX" sz="1600" dirty="0" smtClean="0">
                <a:solidFill>
                  <a:schemeClr val="tx2"/>
                </a:solidFill>
                <a:latin typeface="Arial" pitchFamily="34" charset="0"/>
                <a:cs typeface="Arial" pitchFamily="34" charset="0"/>
              </a:rPr>
              <a:t> </a:t>
            </a:r>
          </a:p>
          <a:p>
            <a:pPr lvl="1" eaLnBrk="1" hangingPunct="1"/>
            <a:endParaRPr lang="es-MX" sz="1600" dirty="0" smtClean="0">
              <a:solidFill>
                <a:schemeClr val="tx2"/>
              </a:solidFill>
              <a:latin typeface="Arial" pitchFamily="34" charset="0"/>
              <a:cs typeface="Arial" pitchFamily="34" charset="0"/>
            </a:endParaRPr>
          </a:p>
          <a:p>
            <a:pPr lvl="1" eaLnBrk="1" hangingPunct="1"/>
            <a:r>
              <a:rPr lang="es-MX" sz="1600" dirty="0" smtClean="0">
                <a:solidFill>
                  <a:schemeClr val="tx2"/>
                </a:solidFill>
                <a:latin typeface="Arial" pitchFamily="34" charset="0"/>
                <a:cs typeface="Arial" pitchFamily="34" charset="0"/>
              </a:rPr>
              <a:t>Permite liquidación neta o bruta</a:t>
            </a:r>
          </a:p>
          <a:p>
            <a:pPr lvl="1" eaLnBrk="1" hangingPunct="1"/>
            <a:endParaRPr lang="es-MX" sz="1600" dirty="0" smtClean="0">
              <a:solidFill>
                <a:schemeClr val="tx2"/>
              </a:solidFill>
              <a:latin typeface="Arial" pitchFamily="34" charset="0"/>
              <a:cs typeface="Arial" pitchFamily="34" charset="0"/>
            </a:endParaRPr>
          </a:p>
        </p:txBody>
      </p:sp>
      <p:sp>
        <p:nvSpPr>
          <p:cNvPr id="65540" name="Rectangle 3"/>
          <p:cNvSpPr>
            <a:spLocks noChangeArrowheads="1"/>
          </p:cNvSpPr>
          <p:nvPr/>
        </p:nvSpPr>
        <p:spPr bwMode="auto">
          <a:xfrm>
            <a:off x="598980" y="3830017"/>
            <a:ext cx="7631783" cy="1721152"/>
          </a:xfrm>
          <a:prstGeom prst="rect">
            <a:avLst/>
          </a:prstGeom>
          <a:solidFill>
            <a:srgbClr val="E5E5CC"/>
          </a:solidFill>
          <a:ln w="6350" algn="ctr">
            <a:noFill/>
            <a:miter lim="800000"/>
            <a:headEnd type="none" w="sm" len="sm"/>
            <a:tailEnd type="none" w="sm" len="sm"/>
          </a:ln>
        </p:spPr>
        <p:txBody>
          <a:bodyPr lIns="91426" tIns="91426" rIns="91426" bIns="91426" anchor="ctr"/>
          <a:lstStyle/>
          <a:p>
            <a:pPr marL="11394" indent="-11394"/>
            <a:endParaRPr lang="es-MX" sz="2000" dirty="0">
              <a:solidFill>
                <a:srgbClr val="002776"/>
              </a:solidFill>
            </a:endParaRPr>
          </a:p>
          <a:p>
            <a:pPr marL="11394" indent="-11394"/>
            <a:r>
              <a:rPr lang="es-MX" sz="2000" dirty="0">
                <a:solidFill>
                  <a:srgbClr val="002776"/>
                </a:solidFill>
              </a:rPr>
              <a:t>Diferencia con </a:t>
            </a:r>
            <a:r>
              <a:rPr lang="es-MX" sz="2000" dirty="0" smtClean="0">
                <a:solidFill>
                  <a:srgbClr val="002776"/>
                </a:solidFill>
              </a:rPr>
              <a:t>US </a:t>
            </a:r>
            <a:r>
              <a:rPr lang="es-MX" sz="2000" dirty="0">
                <a:solidFill>
                  <a:srgbClr val="002776"/>
                </a:solidFill>
              </a:rPr>
              <a:t>GAAP</a:t>
            </a:r>
          </a:p>
          <a:p>
            <a:pPr marL="11394" indent="-11394"/>
            <a:endParaRPr lang="es-MX" sz="2000" dirty="0">
              <a:solidFill>
                <a:srgbClr val="002060"/>
              </a:solidFill>
            </a:endParaRPr>
          </a:p>
          <a:p>
            <a:pPr marL="11394" indent="-11394"/>
            <a:r>
              <a:rPr lang="es-MX" sz="2200" i="1" dirty="0">
                <a:solidFill>
                  <a:srgbClr val="002060"/>
                </a:solidFill>
                <a:latin typeface="Bradley Hand ITC" pitchFamily="66" charset="0"/>
              </a:rPr>
              <a:t>La definición de derivado bajo IFRS es más amplia. </a:t>
            </a:r>
            <a:r>
              <a:rPr lang="es-MX" sz="2200" i="1" dirty="0" smtClean="0">
                <a:solidFill>
                  <a:srgbClr val="002060"/>
                </a:solidFill>
                <a:latin typeface="Bradley Hand ITC" pitchFamily="66" charset="0"/>
              </a:rPr>
              <a:t>US </a:t>
            </a:r>
            <a:r>
              <a:rPr lang="es-MX" sz="2200" i="1" dirty="0">
                <a:solidFill>
                  <a:srgbClr val="002060"/>
                </a:solidFill>
                <a:latin typeface="Bradley Hand ITC" pitchFamily="66" charset="0"/>
              </a:rPr>
              <a:t>GAAP </a:t>
            </a:r>
            <a:r>
              <a:rPr lang="es-MX" sz="2200" i="1" dirty="0" smtClean="0">
                <a:solidFill>
                  <a:srgbClr val="002060"/>
                </a:solidFill>
                <a:latin typeface="Bradley Hand ITC" pitchFamily="66" charset="0"/>
              </a:rPr>
              <a:t>requiere </a:t>
            </a:r>
            <a:r>
              <a:rPr lang="es-MX" sz="2200" i="1" dirty="0">
                <a:solidFill>
                  <a:srgbClr val="002060"/>
                </a:solidFill>
                <a:latin typeface="Bradley Hand ITC" pitchFamily="66" charset="0"/>
              </a:rPr>
              <a:t>que la </a:t>
            </a:r>
            <a:r>
              <a:rPr lang="es-MX" sz="2200" i="1" u="sng" dirty="0" smtClean="0">
                <a:solidFill>
                  <a:srgbClr val="002060"/>
                </a:solidFill>
                <a:latin typeface="Bradley Hand ITC" pitchFamily="66" charset="0"/>
              </a:rPr>
              <a:t>liquidación </a:t>
            </a:r>
            <a:r>
              <a:rPr lang="es-MX" sz="2200" i="1" u="sng" dirty="0">
                <a:solidFill>
                  <a:srgbClr val="002060"/>
                </a:solidFill>
                <a:latin typeface="Bradley Hand ITC" pitchFamily="66" charset="0"/>
              </a:rPr>
              <a:t>sea neta.</a:t>
            </a:r>
          </a:p>
          <a:p>
            <a:pPr marL="11394" indent="-11394"/>
            <a:endParaRPr lang="es-MX" dirty="0"/>
          </a:p>
          <a:p>
            <a:pPr marL="11394" indent="-11394"/>
            <a:endParaRPr lang="es-MX" dirty="0"/>
          </a:p>
        </p:txBody>
      </p:sp>
      <p:sp>
        <p:nvSpPr>
          <p:cNvPr id="65541" name="Slide Number Placeholder 9"/>
          <p:cNvSpPr>
            <a:spLocks noGrp="1"/>
          </p:cNvSpPr>
          <p:nvPr>
            <p:ph type="sldNum" sz="quarter" idx="11"/>
          </p:nvPr>
        </p:nvSpPr>
        <p:spPr bwMode="auto">
          <a:noFill/>
          <a:ln>
            <a:miter lim="800000"/>
            <a:headEnd/>
            <a:tailEnd/>
          </a:ln>
        </p:spPr>
        <p:txBody>
          <a:bodyPr/>
          <a:lstStyle/>
          <a:p>
            <a:fld id="{0846EEAA-0C7B-40F5-98FD-67FF8ACC684C}" type="slidenum">
              <a:rPr lang="en-US" b="0" smtClean="0"/>
              <a:pPr/>
              <a:t>26</a:t>
            </a:fld>
            <a:endParaRPr lang="en-US" b="0" smtClean="0"/>
          </a:p>
        </p:txBody>
      </p:sp>
      <p:pic>
        <p:nvPicPr>
          <p:cNvPr id="6" name="Picture 7" descr="DEL_COL"/>
          <p:cNvPicPr>
            <a:picLocks noChangeAspect="1" noChangeArrowheads="1"/>
          </p:cNvPicPr>
          <p:nvPr/>
        </p:nvPicPr>
        <p:blipFill>
          <a:blip r:embed="rId3" cstate="print"/>
          <a:srcRect/>
          <a:stretch>
            <a:fillRect/>
          </a:stretch>
        </p:blipFill>
        <p:spPr bwMode="auto">
          <a:xfrm>
            <a:off x="360364" y="374650"/>
            <a:ext cx="1800225" cy="36353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ctrTitle"/>
          </p:nvPr>
        </p:nvSpPr>
        <p:spPr/>
        <p:txBody>
          <a:bodyPr/>
          <a:lstStyle/>
          <a:p>
            <a:pPr eaLnBrk="1" hangingPunct="1"/>
            <a:r>
              <a:rPr lang="es-MX" altLang="en-GB" smtClean="0"/>
              <a:t>El Dilema de las Coberturas</a:t>
            </a:r>
            <a:br>
              <a:rPr lang="es-MX" altLang="en-GB" smtClean="0"/>
            </a:br>
            <a:endParaRPr lang="es-MX" altLang="en-GB" smtClean="0"/>
          </a:p>
        </p:txBody>
      </p:sp>
      <p:sp>
        <p:nvSpPr>
          <p:cNvPr id="75779" name="Slide Number Placeholder 4"/>
          <p:cNvSpPr>
            <a:spLocks noGrp="1"/>
          </p:cNvSpPr>
          <p:nvPr>
            <p:ph type="sldNum" sz="quarter" idx="4294967295"/>
          </p:nvPr>
        </p:nvSpPr>
        <p:spPr bwMode="auto">
          <a:xfrm>
            <a:off x="415571" y="6554102"/>
            <a:ext cx="282819" cy="144247"/>
          </a:xfrm>
          <a:prstGeom prst="rect">
            <a:avLst/>
          </a:prstGeom>
          <a:noFill/>
          <a:ln>
            <a:miter lim="800000"/>
            <a:headEnd/>
            <a:tailEnd/>
          </a:ln>
        </p:spPr>
        <p:txBody>
          <a:bodyPr lIns="82040" tIns="41020" rIns="82040" bIns="41020"/>
          <a:lstStyle/>
          <a:p>
            <a:fld id="{730F66F9-4E96-48FB-AAA5-75C0C03F1A69}" type="slidenum">
              <a:rPr lang="en-US" smtClean="0"/>
              <a:pPr/>
              <a:t>27</a:t>
            </a:fld>
            <a:endParaRPr lang="en-US" smtClean="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32"/>
          <p:cNvSpPr>
            <a:spLocks noGrp="1" noChangeArrowheads="1"/>
          </p:cNvSpPr>
          <p:nvPr>
            <p:ph type="title"/>
          </p:nvPr>
        </p:nvSpPr>
        <p:spPr>
          <a:xfrm>
            <a:off x="300445" y="994141"/>
            <a:ext cx="8229600" cy="461649"/>
          </a:xfrm>
          <a:noFill/>
          <a:ln w="9525">
            <a:noFill/>
            <a:miter lim="800000"/>
            <a:headEnd/>
            <a:tailEnd/>
          </a:ln>
        </p:spPr>
        <p:txBody>
          <a:bodyPr vert="horz" wrap="square" lIns="91426" tIns="45712" rIns="91426" bIns="45712" numCol="1" anchor="ctr" anchorCtr="0" compatLnSpc="1">
            <a:prstTxWarp prst="textNoShape">
              <a:avLst/>
            </a:prstTxWarp>
            <a:spAutoFit/>
          </a:bodyPr>
          <a:lstStyle/>
          <a:p>
            <a:pPr algn="l" eaLnBrk="1" hangingPunct="1"/>
            <a:r>
              <a:rPr lang="es-MX" sz="2400" dirty="0" smtClean="0">
                <a:solidFill>
                  <a:schemeClr val="tx2"/>
                </a:solidFill>
                <a:latin typeface="Calibri" pitchFamily="34" charset="0"/>
                <a:ea typeface="+mn-ea"/>
                <a:cs typeface="Arial" pitchFamily="34" charset="0"/>
              </a:rPr>
              <a:t>Dilema de la contabilidad de cobertura</a:t>
            </a:r>
          </a:p>
        </p:txBody>
      </p:sp>
      <p:graphicFrame>
        <p:nvGraphicFramePr>
          <p:cNvPr id="1274945" name="Group 65"/>
          <p:cNvGraphicFramePr>
            <a:graphicFrameLocks noGrp="1"/>
          </p:cNvGraphicFramePr>
          <p:nvPr/>
        </p:nvGraphicFramePr>
        <p:xfrm>
          <a:off x="546880" y="2536214"/>
          <a:ext cx="7988300" cy="1867989"/>
        </p:xfrm>
        <a:graphic>
          <a:graphicData uri="http://schemas.openxmlformats.org/drawingml/2006/table">
            <a:tbl>
              <a:tblPr/>
              <a:tblGrid>
                <a:gridCol w="1816100"/>
                <a:gridCol w="1893887"/>
                <a:gridCol w="2184400"/>
                <a:gridCol w="2093913"/>
              </a:tblGrid>
              <a:tr h="335280">
                <a:tc>
                  <a:txBody>
                    <a:bodyPr/>
                    <a:lstStyle/>
                    <a:p>
                      <a:pPr marL="0" marR="0" lvl="0" indent="0" algn="ctr" defTabSz="914400" rtl="0" eaLnBrk="1" fontAlgn="base" latinLnBrk="0" hangingPunct="1">
                        <a:lnSpc>
                          <a:spcPct val="100000"/>
                        </a:lnSpc>
                        <a:spcBef>
                          <a:spcPct val="30000"/>
                        </a:spcBef>
                        <a:spcAft>
                          <a:spcPct val="0"/>
                        </a:spcAft>
                        <a:buClrTx/>
                        <a:buSzTx/>
                        <a:buFontTx/>
                        <a:buNone/>
                        <a:tabLst>
                          <a:tab pos="5715000" algn="l"/>
                        </a:tabLst>
                      </a:pPr>
                      <a:endParaRPr kumimoji="0" lang="es-ES_tradnl" sz="1600" b="1" i="0" u="none" strike="noStrike" cap="none" normalizeH="0" baseline="0" dirty="0" smtClean="0">
                        <a:ln>
                          <a:noFill/>
                        </a:ln>
                        <a:solidFill>
                          <a:schemeClr val="bg1"/>
                        </a:solidFill>
                        <a:effectLst/>
                        <a:latin typeface="Arial" charset="0"/>
                      </a:endParaRPr>
                    </a:p>
                  </a:txBody>
                  <a:tcPr marL="45720" marR="45720"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tab pos="5715000" algn="l"/>
                        </a:tabLst>
                      </a:pPr>
                      <a:r>
                        <a:rPr kumimoji="0" lang="es-ES_tradnl" sz="1600" b="1" i="0" u="none" strike="noStrike" cap="none" normalizeH="0" baseline="0" dirty="0" smtClean="0">
                          <a:ln>
                            <a:noFill/>
                          </a:ln>
                          <a:solidFill>
                            <a:schemeClr val="bg1"/>
                          </a:solidFill>
                          <a:effectLst/>
                          <a:latin typeface="Arial" charset="0"/>
                        </a:rPr>
                        <a:t>Período 1</a:t>
                      </a:r>
                    </a:p>
                  </a:txBody>
                  <a:tcPr marL="45720" marR="45720"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tab pos="5715000" algn="l"/>
                        </a:tabLst>
                      </a:pPr>
                      <a:r>
                        <a:rPr kumimoji="0" lang="es-ES_tradnl" sz="1600" b="1" i="0" u="none" strike="noStrike" cap="none" normalizeH="0" baseline="0" dirty="0" smtClean="0">
                          <a:ln>
                            <a:noFill/>
                          </a:ln>
                          <a:solidFill>
                            <a:schemeClr val="bg1"/>
                          </a:solidFill>
                          <a:effectLst/>
                          <a:latin typeface="Arial" charset="0"/>
                        </a:rPr>
                        <a:t>Período 2</a:t>
                      </a:r>
                    </a:p>
                  </a:txBody>
                  <a:tcPr marL="45720" marR="45720"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ase" latinLnBrk="0" hangingPunct="1">
                        <a:lnSpc>
                          <a:spcPct val="100000"/>
                        </a:lnSpc>
                        <a:spcBef>
                          <a:spcPct val="30000"/>
                        </a:spcBef>
                        <a:spcAft>
                          <a:spcPct val="0"/>
                        </a:spcAft>
                        <a:buClrTx/>
                        <a:buSzTx/>
                        <a:buFontTx/>
                        <a:buNone/>
                        <a:tabLst>
                          <a:tab pos="5715000" algn="l"/>
                        </a:tabLst>
                      </a:pPr>
                      <a:r>
                        <a:rPr kumimoji="0" lang="es-ES_tradnl" sz="1600" b="1" i="0" u="none" strike="noStrike" cap="none" normalizeH="0" baseline="0" dirty="0" smtClean="0">
                          <a:ln>
                            <a:noFill/>
                          </a:ln>
                          <a:solidFill>
                            <a:schemeClr val="bg1"/>
                          </a:solidFill>
                          <a:effectLst/>
                          <a:latin typeface="Arial" charset="0"/>
                        </a:rPr>
                        <a:t>Total</a:t>
                      </a:r>
                    </a:p>
                  </a:txBody>
                  <a:tcPr marL="45720" marR="45720"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0000"/>
                    </a:solidFill>
                  </a:tcPr>
                </a:tc>
              </a:tr>
              <a:tr h="510903">
                <a:tc>
                  <a:txBody>
                    <a:bodyPr/>
                    <a:lstStyle/>
                    <a:p>
                      <a:pPr marL="0" marR="0" lvl="0" indent="0" algn="l" defTabSz="914400" rtl="0" eaLnBrk="1" fontAlgn="base" latinLnBrk="0" hangingPunct="1">
                        <a:lnSpc>
                          <a:spcPct val="195000"/>
                        </a:lnSpc>
                        <a:spcBef>
                          <a:spcPct val="30000"/>
                        </a:spcBef>
                        <a:spcAft>
                          <a:spcPct val="0"/>
                        </a:spcAft>
                        <a:buClrTx/>
                        <a:buSzTx/>
                        <a:buFontTx/>
                        <a:buNone/>
                        <a:tabLst>
                          <a:tab pos="5715000" algn="l"/>
                        </a:tabLst>
                      </a:pPr>
                      <a:r>
                        <a:rPr kumimoji="0" lang="es-ES_tradnl" sz="1400" b="1" i="0" u="none" strike="noStrike" cap="none" normalizeH="0" baseline="0" dirty="0" smtClean="0">
                          <a:ln>
                            <a:noFill/>
                          </a:ln>
                          <a:solidFill>
                            <a:schemeClr val="tx1"/>
                          </a:solidFill>
                          <a:effectLst/>
                          <a:latin typeface="Arial" charset="0"/>
                        </a:rPr>
                        <a:t>Exposición</a:t>
                      </a:r>
                    </a:p>
                  </a:txBody>
                  <a:tcPr marL="45720" marR="45720"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A1DE"/>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95000"/>
                        </a:lnSpc>
                        <a:spcBef>
                          <a:spcPct val="30000"/>
                        </a:spcBef>
                        <a:spcAft>
                          <a:spcPct val="0"/>
                        </a:spcAft>
                        <a:buClrTx/>
                        <a:buSzTx/>
                        <a:buFontTx/>
                        <a:buNone/>
                        <a:tabLst>
                          <a:tab pos="5715000" algn="l"/>
                        </a:tabLst>
                      </a:pPr>
                      <a:endParaRPr kumimoji="0" lang="es-ES_tradnl" sz="1400" b="1" i="0" u="none" strike="noStrike" cap="none" normalizeH="0" baseline="0" dirty="0" smtClean="0">
                        <a:ln>
                          <a:noFill/>
                        </a:ln>
                        <a:solidFill>
                          <a:schemeClr val="tx1"/>
                        </a:solidFill>
                        <a:effectLst/>
                        <a:latin typeface="Arial" charset="0"/>
                      </a:endParaRPr>
                    </a:p>
                  </a:txBody>
                  <a:tcPr marL="45720" marR="45720"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A1DE"/>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95000"/>
                        </a:lnSpc>
                        <a:spcBef>
                          <a:spcPct val="30000"/>
                        </a:spcBef>
                        <a:spcAft>
                          <a:spcPct val="0"/>
                        </a:spcAft>
                        <a:buClrTx/>
                        <a:buSzTx/>
                        <a:buFontTx/>
                        <a:buNone/>
                        <a:tabLst>
                          <a:tab pos="5715000" algn="l"/>
                        </a:tabLst>
                      </a:pPr>
                      <a:r>
                        <a:rPr kumimoji="0" lang="es-ES_tradnl" sz="1400" b="1" i="0" u="none" strike="noStrike" cap="none" normalizeH="0" baseline="0" dirty="0" smtClean="0">
                          <a:ln>
                            <a:noFill/>
                          </a:ln>
                          <a:solidFill>
                            <a:schemeClr val="tx1"/>
                          </a:solidFill>
                          <a:effectLst/>
                          <a:latin typeface="Arial" charset="0"/>
                        </a:rPr>
                        <a:t>30</a:t>
                      </a:r>
                    </a:p>
                  </a:txBody>
                  <a:tcPr marL="45720" marR="45720"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A1DE"/>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95000"/>
                        </a:lnSpc>
                        <a:spcBef>
                          <a:spcPct val="30000"/>
                        </a:spcBef>
                        <a:spcAft>
                          <a:spcPct val="0"/>
                        </a:spcAft>
                        <a:buClrTx/>
                        <a:buSzTx/>
                        <a:buFontTx/>
                        <a:buNone/>
                        <a:tabLst>
                          <a:tab pos="5715000" algn="l"/>
                        </a:tabLst>
                      </a:pPr>
                      <a:r>
                        <a:rPr kumimoji="0" lang="es-ES_tradnl" sz="1400" b="1" i="0" u="none" strike="noStrike" cap="none" normalizeH="0" baseline="0" dirty="0" smtClean="0">
                          <a:ln>
                            <a:noFill/>
                          </a:ln>
                          <a:solidFill>
                            <a:schemeClr val="tx1"/>
                          </a:solidFill>
                          <a:effectLst/>
                          <a:latin typeface="Arial" charset="0"/>
                        </a:rPr>
                        <a:t>30</a:t>
                      </a:r>
                    </a:p>
                  </a:txBody>
                  <a:tcPr marL="45720" marR="45720"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A1DE"/>
                      </a:solidFill>
                      <a:prstDash val="solid"/>
                      <a:round/>
                      <a:headEnd type="none" w="med" len="med"/>
                      <a:tailEnd type="none" w="med" len="med"/>
                    </a:lnB>
                    <a:lnTlToBr>
                      <a:noFill/>
                    </a:lnTlToBr>
                    <a:lnBlToTr>
                      <a:noFill/>
                    </a:lnBlToTr>
                    <a:solidFill>
                      <a:schemeClr val="bg1"/>
                    </a:solidFill>
                  </a:tcPr>
                </a:tc>
              </a:tr>
              <a:tr h="510903">
                <a:tc>
                  <a:txBody>
                    <a:bodyPr/>
                    <a:lstStyle/>
                    <a:p>
                      <a:pPr marL="0" marR="0" lvl="0" indent="0" algn="l" defTabSz="914400" rtl="0" eaLnBrk="1" fontAlgn="base" latinLnBrk="0" hangingPunct="1">
                        <a:lnSpc>
                          <a:spcPct val="195000"/>
                        </a:lnSpc>
                        <a:spcBef>
                          <a:spcPct val="30000"/>
                        </a:spcBef>
                        <a:spcAft>
                          <a:spcPct val="0"/>
                        </a:spcAft>
                        <a:buClrTx/>
                        <a:buSzTx/>
                        <a:buFontTx/>
                        <a:buNone/>
                        <a:tabLst>
                          <a:tab pos="5715000" algn="l"/>
                        </a:tabLst>
                      </a:pPr>
                      <a:r>
                        <a:rPr kumimoji="0" lang="es-ES_tradnl" sz="1400" b="1" i="0" u="none" strike="noStrike" cap="none" normalizeH="0" baseline="0" dirty="0" smtClean="0">
                          <a:ln>
                            <a:noFill/>
                          </a:ln>
                          <a:solidFill>
                            <a:schemeClr val="tx1"/>
                          </a:solidFill>
                          <a:effectLst/>
                          <a:latin typeface="Arial" charset="0"/>
                        </a:rPr>
                        <a:t>Derivado</a:t>
                      </a:r>
                    </a:p>
                  </a:txBody>
                  <a:tcPr marL="45720" marR="45720"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A1DE"/>
                      </a:solidFill>
                      <a:prstDash val="solid"/>
                      <a:round/>
                      <a:headEnd type="none" w="med" len="med"/>
                      <a:tailEnd type="none" w="med" len="med"/>
                    </a:lnT>
                    <a:lnB w="12700" cap="flat" cmpd="sng" algn="ctr">
                      <a:solidFill>
                        <a:srgbClr val="00A1DE"/>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95000"/>
                        </a:lnSpc>
                        <a:spcBef>
                          <a:spcPct val="30000"/>
                        </a:spcBef>
                        <a:spcAft>
                          <a:spcPct val="0"/>
                        </a:spcAft>
                        <a:buClrTx/>
                        <a:buSzTx/>
                        <a:buFontTx/>
                        <a:buNone/>
                        <a:tabLst>
                          <a:tab pos="5715000" algn="l"/>
                        </a:tabLst>
                      </a:pPr>
                      <a:r>
                        <a:rPr kumimoji="0" lang="es-ES_tradnl" sz="1400" b="1" i="0" u="none" strike="noStrike" cap="none" normalizeH="0" baseline="0" dirty="0" smtClean="0">
                          <a:ln>
                            <a:noFill/>
                          </a:ln>
                          <a:solidFill>
                            <a:schemeClr val="tx1"/>
                          </a:solidFill>
                          <a:effectLst/>
                          <a:latin typeface="Arial" charset="0"/>
                        </a:rPr>
                        <a:t>(30)</a:t>
                      </a:r>
                    </a:p>
                  </a:txBody>
                  <a:tcPr marL="45720" marR="45720"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A1DE"/>
                      </a:solidFill>
                      <a:prstDash val="solid"/>
                      <a:round/>
                      <a:headEnd type="none" w="med" len="med"/>
                      <a:tailEnd type="none" w="med" len="med"/>
                    </a:lnT>
                    <a:lnB w="12700" cap="flat" cmpd="sng" algn="ctr">
                      <a:solidFill>
                        <a:srgbClr val="00A1DE"/>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95000"/>
                        </a:lnSpc>
                        <a:spcBef>
                          <a:spcPct val="30000"/>
                        </a:spcBef>
                        <a:spcAft>
                          <a:spcPct val="0"/>
                        </a:spcAft>
                        <a:buClrTx/>
                        <a:buSzTx/>
                        <a:buFontTx/>
                        <a:buNone/>
                        <a:tabLst>
                          <a:tab pos="5715000" algn="l"/>
                        </a:tabLst>
                      </a:pPr>
                      <a:endParaRPr kumimoji="0" lang="es-ES_tradnl" sz="1400" b="1" i="0" u="none" strike="noStrike" cap="none" normalizeH="0" baseline="0" dirty="0" smtClean="0">
                        <a:ln>
                          <a:noFill/>
                        </a:ln>
                        <a:solidFill>
                          <a:schemeClr val="tx1"/>
                        </a:solidFill>
                        <a:effectLst/>
                        <a:latin typeface="Arial" charset="0"/>
                      </a:endParaRPr>
                    </a:p>
                  </a:txBody>
                  <a:tcPr marL="45720" marR="45720"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A1DE"/>
                      </a:solidFill>
                      <a:prstDash val="solid"/>
                      <a:round/>
                      <a:headEnd type="none" w="med" len="med"/>
                      <a:tailEnd type="none" w="med" len="med"/>
                    </a:lnT>
                    <a:lnB w="12700" cap="flat" cmpd="sng" algn="ctr">
                      <a:solidFill>
                        <a:srgbClr val="00A1DE"/>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95000"/>
                        </a:lnSpc>
                        <a:spcBef>
                          <a:spcPct val="30000"/>
                        </a:spcBef>
                        <a:spcAft>
                          <a:spcPct val="0"/>
                        </a:spcAft>
                        <a:buClrTx/>
                        <a:buSzTx/>
                        <a:buFontTx/>
                        <a:buNone/>
                        <a:tabLst>
                          <a:tab pos="5715000" algn="l"/>
                        </a:tabLst>
                      </a:pPr>
                      <a:r>
                        <a:rPr kumimoji="0" lang="es-ES_tradnl" sz="1400" b="1" i="0" u="none" strike="noStrike" cap="none" normalizeH="0" baseline="0" dirty="0" smtClean="0">
                          <a:ln>
                            <a:noFill/>
                          </a:ln>
                          <a:solidFill>
                            <a:schemeClr val="tx1"/>
                          </a:solidFill>
                          <a:effectLst/>
                          <a:latin typeface="Arial" charset="0"/>
                        </a:rPr>
                        <a:t>(30)</a:t>
                      </a:r>
                    </a:p>
                  </a:txBody>
                  <a:tcPr marL="45720" marR="45720"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A1DE"/>
                      </a:solidFill>
                      <a:prstDash val="solid"/>
                      <a:round/>
                      <a:headEnd type="none" w="med" len="med"/>
                      <a:tailEnd type="none" w="med" len="med"/>
                    </a:lnT>
                    <a:lnB w="12700" cap="flat" cmpd="sng" algn="ctr">
                      <a:solidFill>
                        <a:srgbClr val="00A1DE"/>
                      </a:solidFill>
                      <a:prstDash val="solid"/>
                      <a:round/>
                      <a:headEnd type="none" w="med" len="med"/>
                      <a:tailEnd type="none" w="med" len="med"/>
                    </a:lnB>
                    <a:lnTlToBr>
                      <a:noFill/>
                    </a:lnTlToBr>
                    <a:lnBlToTr>
                      <a:noFill/>
                    </a:lnBlToTr>
                    <a:solidFill>
                      <a:schemeClr val="bg1"/>
                    </a:solidFill>
                  </a:tcPr>
                </a:tc>
              </a:tr>
              <a:tr h="510903">
                <a:tc>
                  <a:txBody>
                    <a:bodyPr/>
                    <a:lstStyle/>
                    <a:p>
                      <a:pPr marL="0" marR="0" lvl="0" indent="0" algn="l" defTabSz="914400" rtl="0" eaLnBrk="1" fontAlgn="base" latinLnBrk="0" hangingPunct="1">
                        <a:lnSpc>
                          <a:spcPct val="195000"/>
                        </a:lnSpc>
                        <a:spcBef>
                          <a:spcPct val="30000"/>
                        </a:spcBef>
                        <a:spcAft>
                          <a:spcPct val="0"/>
                        </a:spcAft>
                        <a:buClrTx/>
                        <a:buSzTx/>
                        <a:buFontTx/>
                        <a:buNone/>
                        <a:tabLst>
                          <a:tab pos="5715000" algn="l"/>
                        </a:tabLst>
                      </a:pPr>
                      <a:r>
                        <a:rPr kumimoji="0" lang="es-ES_tradnl" sz="1400" b="1" i="0" u="none" strike="noStrike" cap="none" normalizeH="0" baseline="0" dirty="0" smtClean="0">
                          <a:ln>
                            <a:noFill/>
                          </a:ln>
                          <a:solidFill>
                            <a:schemeClr val="tx1"/>
                          </a:solidFill>
                          <a:effectLst/>
                          <a:latin typeface="Arial" charset="0"/>
                        </a:rPr>
                        <a:t>PyG</a:t>
                      </a:r>
                    </a:p>
                  </a:txBody>
                  <a:tcPr marL="45720" marR="45720"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A1DE"/>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95000"/>
                        </a:lnSpc>
                        <a:spcBef>
                          <a:spcPct val="30000"/>
                        </a:spcBef>
                        <a:spcAft>
                          <a:spcPct val="0"/>
                        </a:spcAft>
                        <a:buClrTx/>
                        <a:buSzTx/>
                        <a:buFontTx/>
                        <a:buNone/>
                        <a:tabLst>
                          <a:tab pos="5715000" algn="l"/>
                        </a:tabLst>
                      </a:pPr>
                      <a:r>
                        <a:rPr kumimoji="0" lang="es-ES_tradnl" sz="1400" b="1" i="0" u="none" strike="noStrike" cap="none" normalizeH="0" baseline="0" dirty="0" smtClean="0">
                          <a:ln>
                            <a:noFill/>
                          </a:ln>
                          <a:solidFill>
                            <a:schemeClr val="tx1"/>
                          </a:solidFill>
                          <a:effectLst/>
                          <a:latin typeface="Arial" charset="0"/>
                        </a:rPr>
                        <a:t>(30)</a:t>
                      </a:r>
                    </a:p>
                  </a:txBody>
                  <a:tcPr marL="45720" marR="45720"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A1DE"/>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95000"/>
                        </a:lnSpc>
                        <a:spcBef>
                          <a:spcPct val="30000"/>
                        </a:spcBef>
                        <a:spcAft>
                          <a:spcPct val="0"/>
                        </a:spcAft>
                        <a:buClrTx/>
                        <a:buSzTx/>
                        <a:buFontTx/>
                        <a:buNone/>
                        <a:tabLst>
                          <a:tab pos="5715000" algn="l"/>
                        </a:tabLst>
                      </a:pPr>
                      <a:r>
                        <a:rPr kumimoji="0" lang="es-ES_tradnl" sz="1400" b="1" i="0" u="none" strike="noStrike" cap="none" normalizeH="0" baseline="0" dirty="0" smtClean="0">
                          <a:ln>
                            <a:noFill/>
                          </a:ln>
                          <a:solidFill>
                            <a:schemeClr val="tx1"/>
                          </a:solidFill>
                          <a:effectLst/>
                          <a:latin typeface="Arial" charset="0"/>
                        </a:rPr>
                        <a:t>30</a:t>
                      </a:r>
                    </a:p>
                  </a:txBody>
                  <a:tcPr marL="45720" marR="45720"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A1DE"/>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95000"/>
                        </a:lnSpc>
                        <a:spcBef>
                          <a:spcPct val="30000"/>
                        </a:spcBef>
                        <a:spcAft>
                          <a:spcPct val="0"/>
                        </a:spcAft>
                        <a:buClrTx/>
                        <a:buSzTx/>
                        <a:buFontTx/>
                        <a:buNone/>
                        <a:tabLst>
                          <a:tab pos="5715000" algn="l"/>
                        </a:tabLst>
                      </a:pPr>
                      <a:r>
                        <a:rPr kumimoji="0" lang="es-ES_tradnl" sz="1400" b="1" i="0" u="none" strike="noStrike" cap="none" normalizeH="0" baseline="0" dirty="0" smtClean="0">
                          <a:ln>
                            <a:noFill/>
                          </a:ln>
                          <a:solidFill>
                            <a:schemeClr val="tx1"/>
                          </a:solidFill>
                          <a:effectLst/>
                          <a:latin typeface="Arial" charset="0"/>
                        </a:rPr>
                        <a:t>0</a:t>
                      </a:r>
                    </a:p>
                  </a:txBody>
                  <a:tcPr marL="45720" marR="45720" horzOverflow="overflow">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rgbClr val="00A1DE"/>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bg1"/>
                    </a:solidFill>
                  </a:tcPr>
                </a:tc>
              </a:tr>
            </a:tbl>
          </a:graphicData>
        </a:graphic>
      </p:graphicFrame>
      <p:sp>
        <p:nvSpPr>
          <p:cNvPr id="1274909" name="AutoShape 29"/>
          <p:cNvSpPr>
            <a:spLocks noChangeArrowheads="1"/>
          </p:cNvSpPr>
          <p:nvPr/>
        </p:nvSpPr>
        <p:spPr bwMode="auto">
          <a:xfrm flipH="1">
            <a:off x="3783426" y="2896129"/>
            <a:ext cx="1163021" cy="368319"/>
          </a:xfrm>
          <a:prstGeom prst="rightArrow">
            <a:avLst>
              <a:gd name="adj1" fmla="val 50000"/>
              <a:gd name="adj2" fmla="val 78943"/>
            </a:avLst>
          </a:prstGeom>
          <a:solidFill>
            <a:srgbClr val="FF0000"/>
          </a:solidFill>
          <a:ln w="9525">
            <a:solidFill>
              <a:schemeClr val="bg1"/>
            </a:solidFill>
            <a:miter lim="800000"/>
            <a:headEnd/>
            <a:tailEnd/>
          </a:ln>
        </p:spPr>
        <p:txBody>
          <a:bodyPr wrap="none" lIns="91426" tIns="45712" rIns="91426" bIns="45712" anchor="ctr"/>
          <a:lstStyle/>
          <a:p>
            <a:endParaRPr lang="es-MX"/>
          </a:p>
        </p:txBody>
      </p:sp>
      <p:sp>
        <p:nvSpPr>
          <p:cNvPr id="1274910" name="AutoShape 30"/>
          <p:cNvSpPr>
            <a:spLocks noChangeArrowheads="1"/>
          </p:cNvSpPr>
          <p:nvPr/>
        </p:nvSpPr>
        <p:spPr bwMode="auto">
          <a:xfrm>
            <a:off x="4829568" y="1403250"/>
            <a:ext cx="1093759" cy="745039"/>
          </a:xfrm>
          <a:prstGeom prst="wedgeEllipseCallout">
            <a:avLst>
              <a:gd name="adj1" fmla="val -72644"/>
              <a:gd name="adj2" fmla="val 166204"/>
            </a:avLst>
          </a:prstGeom>
          <a:solidFill>
            <a:srgbClr val="00A1DE"/>
          </a:solidFill>
          <a:ln w="9525">
            <a:noFill/>
            <a:miter lim="800000"/>
            <a:headEnd/>
            <a:tailEnd/>
          </a:ln>
        </p:spPr>
        <p:txBody>
          <a:bodyPr wrap="none" lIns="91426" tIns="45712" rIns="91426" bIns="45712" anchor="ctr"/>
          <a:lstStyle/>
          <a:p>
            <a:pPr algn="ctr"/>
            <a:r>
              <a:rPr lang="es-MX" sz="1200" b="1" dirty="0">
                <a:solidFill>
                  <a:schemeClr val="bg1"/>
                </a:solidFill>
              </a:rPr>
              <a:t>Cobertura </a:t>
            </a:r>
          </a:p>
          <a:p>
            <a:pPr algn="ctr"/>
            <a:r>
              <a:rPr lang="es-MX" sz="1200" b="1" dirty="0">
                <a:solidFill>
                  <a:schemeClr val="bg1"/>
                </a:solidFill>
              </a:rPr>
              <a:t>VR</a:t>
            </a:r>
          </a:p>
        </p:txBody>
      </p:sp>
      <p:sp>
        <p:nvSpPr>
          <p:cNvPr id="1274911" name="AutoShape 31"/>
          <p:cNvSpPr>
            <a:spLocks noChangeArrowheads="1"/>
          </p:cNvSpPr>
          <p:nvPr/>
        </p:nvSpPr>
        <p:spPr bwMode="auto">
          <a:xfrm rot="12885">
            <a:off x="2503526" y="5099036"/>
            <a:ext cx="1128390" cy="701625"/>
          </a:xfrm>
          <a:prstGeom prst="wedgeEllipseCallout">
            <a:avLst>
              <a:gd name="adj1" fmla="val 86616"/>
              <a:gd name="adj2" fmla="val -250102"/>
            </a:avLst>
          </a:prstGeom>
          <a:solidFill>
            <a:srgbClr val="00A1DE"/>
          </a:solidFill>
          <a:ln w="9525">
            <a:noFill/>
            <a:miter lim="800000"/>
            <a:headEnd/>
            <a:tailEnd/>
          </a:ln>
        </p:spPr>
        <p:txBody>
          <a:bodyPr wrap="none" lIns="91426" tIns="45712" rIns="91426" bIns="45712" anchor="ctr"/>
          <a:lstStyle/>
          <a:p>
            <a:pPr algn="ctr"/>
            <a:r>
              <a:rPr lang="es-MX" sz="1200" b="1" dirty="0">
                <a:solidFill>
                  <a:schemeClr val="bg1"/>
                </a:solidFill>
              </a:rPr>
              <a:t>Cobertura </a:t>
            </a:r>
          </a:p>
          <a:p>
            <a:pPr algn="ctr"/>
            <a:r>
              <a:rPr lang="es-MX" sz="1200" b="1" dirty="0">
                <a:solidFill>
                  <a:schemeClr val="bg1"/>
                </a:solidFill>
              </a:rPr>
              <a:t>Flujo</a:t>
            </a:r>
          </a:p>
        </p:txBody>
      </p:sp>
      <p:sp>
        <p:nvSpPr>
          <p:cNvPr id="1274913" name="AutoShape 33"/>
          <p:cNvSpPr>
            <a:spLocks noChangeArrowheads="1"/>
          </p:cNvSpPr>
          <p:nvPr/>
        </p:nvSpPr>
        <p:spPr bwMode="auto">
          <a:xfrm>
            <a:off x="3783426" y="3475915"/>
            <a:ext cx="1163021" cy="368319"/>
          </a:xfrm>
          <a:prstGeom prst="rightArrow">
            <a:avLst>
              <a:gd name="adj1" fmla="val 50000"/>
              <a:gd name="adj2" fmla="val 78943"/>
            </a:avLst>
          </a:prstGeom>
          <a:solidFill>
            <a:srgbClr val="FF0000"/>
          </a:solidFill>
          <a:ln w="9525">
            <a:solidFill>
              <a:schemeClr val="bg1"/>
            </a:solidFill>
            <a:miter lim="800000"/>
            <a:headEnd/>
            <a:tailEnd/>
          </a:ln>
        </p:spPr>
        <p:txBody>
          <a:bodyPr wrap="none" lIns="91426" tIns="45712" rIns="91426" bIns="45712" anchor="ctr"/>
          <a:lstStyle/>
          <a:p>
            <a:endParaRPr lang="es-MX"/>
          </a:p>
        </p:txBody>
      </p:sp>
      <p:sp>
        <p:nvSpPr>
          <p:cNvPr id="76833" name="Slide Number Placeholder 9"/>
          <p:cNvSpPr>
            <a:spLocks noGrp="1"/>
          </p:cNvSpPr>
          <p:nvPr>
            <p:ph type="sldNum" sz="quarter" idx="10"/>
          </p:nvPr>
        </p:nvSpPr>
        <p:spPr bwMode="auto">
          <a:noFill/>
          <a:ln>
            <a:miter lim="800000"/>
            <a:headEnd/>
            <a:tailEnd/>
          </a:ln>
        </p:spPr>
        <p:txBody>
          <a:bodyPr/>
          <a:lstStyle/>
          <a:p>
            <a:fld id="{99487ED1-08C2-41AA-890F-EF60E1526F50}" type="slidenum">
              <a:rPr lang="en-US" smtClean="0"/>
              <a:pPr/>
              <a:t>28</a:t>
            </a:fld>
            <a:endParaRPr lang="en-US" smtClean="0"/>
          </a:p>
        </p:txBody>
      </p:sp>
      <p:pic>
        <p:nvPicPr>
          <p:cNvPr id="9" name="Picture 7" descr="DEL_COL"/>
          <p:cNvPicPr>
            <a:picLocks noChangeAspect="1" noChangeArrowheads="1"/>
          </p:cNvPicPr>
          <p:nvPr/>
        </p:nvPicPr>
        <p:blipFill>
          <a:blip r:embed="rId3" cstate="print"/>
          <a:srcRect/>
          <a:stretch>
            <a:fillRect/>
          </a:stretch>
        </p:blipFill>
        <p:spPr bwMode="auto">
          <a:xfrm>
            <a:off x="360364" y="374650"/>
            <a:ext cx="1800225" cy="36353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74909"/>
                                        </p:tgtEl>
                                        <p:attrNameLst>
                                          <p:attrName>style.visibility</p:attrName>
                                        </p:attrNameLst>
                                      </p:cBhvr>
                                      <p:to>
                                        <p:strVal val="visible"/>
                                      </p:to>
                                    </p:set>
                                    <p:anim calcmode="lin" valueType="num">
                                      <p:cBhvr additive="base">
                                        <p:cTn id="7" dur="500" fill="hold"/>
                                        <p:tgtEl>
                                          <p:spTgt spid="1274909"/>
                                        </p:tgtEl>
                                        <p:attrNameLst>
                                          <p:attrName>ppt_x</p:attrName>
                                        </p:attrNameLst>
                                      </p:cBhvr>
                                      <p:tavLst>
                                        <p:tav tm="0">
                                          <p:val>
                                            <p:strVal val="1+#ppt_w/2"/>
                                          </p:val>
                                        </p:tav>
                                        <p:tav tm="100000">
                                          <p:val>
                                            <p:strVal val="#ppt_x"/>
                                          </p:val>
                                        </p:tav>
                                      </p:tavLst>
                                    </p:anim>
                                    <p:anim calcmode="lin" valueType="num">
                                      <p:cBhvr additive="base">
                                        <p:cTn id="8" dur="500" fill="hold"/>
                                        <p:tgtEl>
                                          <p:spTgt spid="127490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274910"/>
                                        </p:tgtEl>
                                        <p:attrNameLst>
                                          <p:attrName>style.visibility</p:attrName>
                                        </p:attrNameLst>
                                      </p:cBhvr>
                                      <p:to>
                                        <p:strVal val="visible"/>
                                      </p:to>
                                    </p:set>
                                    <p:anim calcmode="lin" valueType="num">
                                      <p:cBhvr additive="base">
                                        <p:cTn id="13" dur="500" fill="hold"/>
                                        <p:tgtEl>
                                          <p:spTgt spid="1274910"/>
                                        </p:tgtEl>
                                        <p:attrNameLst>
                                          <p:attrName>ppt_x</p:attrName>
                                        </p:attrNameLst>
                                      </p:cBhvr>
                                      <p:tavLst>
                                        <p:tav tm="0">
                                          <p:val>
                                            <p:strVal val="1+#ppt_w/2"/>
                                          </p:val>
                                        </p:tav>
                                        <p:tav tm="100000">
                                          <p:val>
                                            <p:strVal val="#ppt_x"/>
                                          </p:val>
                                        </p:tav>
                                      </p:tavLst>
                                    </p:anim>
                                    <p:anim calcmode="lin" valueType="num">
                                      <p:cBhvr additive="base">
                                        <p:cTn id="14" dur="500" fill="hold"/>
                                        <p:tgtEl>
                                          <p:spTgt spid="1274910"/>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274913"/>
                                        </p:tgtEl>
                                        <p:attrNameLst>
                                          <p:attrName>style.visibility</p:attrName>
                                        </p:attrNameLst>
                                      </p:cBhvr>
                                      <p:to>
                                        <p:strVal val="visible"/>
                                      </p:to>
                                    </p:set>
                                    <p:anim calcmode="lin" valueType="num">
                                      <p:cBhvr additive="base">
                                        <p:cTn id="19" dur="500" fill="hold"/>
                                        <p:tgtEl>
                                          <p:spTgt spid="1274913"/>
                                        </p:tgtEl>
                                        <p:attrNameLst>
                                          <p:attrName>ppt_x</p:attrName>
                                        </p:attrNameLst>
                                      </p:cBhvr>
                                      <p:tavLst>
                                        <p:tav tm="0">
                                          <p:val>
                                            <p:strVal val="0-#ppt_w/2"/>
                                          </p:val>
                                        </p:tav>
                                        <p:tav tm="100000">
                                          <p:val>
                                            <p:strVal val="#ppt_x"/>
                                          </p:val>
                                        </p:tav>
                                      </p:tavLst>
                                    </p:anim>
                                    <p:anim calcmode="lin" valueType="num">
                                      <p:cBhvr additive="base">
                                        <p:cTn id="20" dur="500" fill="hold"/>
                                        <p:tgtEl>
                                          <p:spTgt spid="1274913"/>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74911"/>
                                        </p:tgtEl>
                                        <p:attrNameLst>
                                          <p:attrName>style.visibility</p:attrName>
                                        </p:attrNameLst>
                                      </p:cBhvr>
                                      <p:to>
                                        <p:strVal val="visible"/>
                                      </p:to>
                                    </p:set>
                                    <p:anim calcmode="lin" valueType="num">
                                      <p:cBhvr additive="base">
                                        <p:cTn id="25" dur="500" fill="hold"/>
                                        <p:tgtEl>
                                          <p:spTgt spid="1274911"/>
                                        </p:tgtEl>
                                        <p:attrNameLst>
                                          <p:attrName>ppt_x</p:attrName>
                                        </p:attrNameLst>
                                      </p:cBhvr>
                                      <p:tavLst>
                                        <p:tav tm="0">
                                          <p:val>
                                            <p:strVal val="0-#ppt_w/2"/>
                                          </p:val>
                                        </p:tav>
                                        <p:tav tm="100000">
                                          <p:val>
                                            <p:strVal val="#ppt_x"/>
                                          </p:val>
                                        </p:tav>
                                      </p:tavLst>
                                    </p:anim>
                                    <p:anim calcmode="lin" valueType="num">
                                      <p:cBhvr additive="base">
                                        <p:cTn id="26" dur="500" fill="hold"/>
                                        <p:tgtEl>
                                          <p:spTgt spid="12749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4909" grpId="0" animBg="1"/>
      <p:bldP spid="1274910" grpId="0" animBg="1" autoUpdateAnimBg="0"/>
      <p:bldP spid="1274911" grpId="0" animBg="1" autoUpdateAnimBg="0"/>
      <p:bldP spid="127491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9330"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99331"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99332" name="Rectangle 1"/>
          <p:cNvSpPr>
            <a:spLocks noChangeArrowheads="1"/>
          </p:cNvSpPr>
          <p:nvPr/>
        </p:nvSpPr>
        <p:spPr bwMode="auto">
          <a:xfrm>
            <a:off x="214313" y="2857161"/>
            <a:ext cx="8501062" cy="1384978"/>
          </a:xfrm>
          <a:prstGeom prst="rect">
            <a:avLst/>
          </a:prstGeom>
          <a:noFill/>
          <a:ln w="9525">
            <a:noFill/>
            <a:miter lim="800000"/>
            <a:headEnd/>
            <a:tailEnd/>
          </a:ln>
        </p:spPr>
        <p:txBody>
          <a:bodyPr lIns="91426" tIns="45712" rIns="91426" bIns="45712" anchor="ctr">
            <a:spAutoFit/>
          </a:bodyPr>
          <a:lstStyle/>
          <a:p>
            <a:r>
              <a:rPr lang="es-CO" sz="2800" dirty="0">
                <a:solidFill>
                  <a:schemeClr val="tx2"/>
                </a:solidFill>
                <a:latin typeface="Calibri" pitchFamily="34" charset="0"/>
                <a:ea typeface="Times New Roman" pitchFamily="18" charset="0"/>
                <a:cs typeface="Verdana" pitchFamily="34" charset="0"/>
              </a:rPr>
              <a:t>NIC 39</a:t>
            </a:r>
            <a:endParaRPr lang="es-CO" sz="1100" dirty="0">
              <a:solidFill>
                <a:schemeClr val="tx2"/>
              </a:solidFill>
              <a:ea typeface="Times New Roman" pitchFamily="18" charset="0"/>
              <a:cs typeface="Verdana" pitchFamily="34" charset="0"/>
            </a:endParaRPr>
          </a:p>
          <a:p>
            <a:pPr eaLnBrk="0" hangingPunct="0"/>
            <a:r>
              <a:rPr lang="es-CO" sz="2800" dirty="0">
                <a:solidFill>
                  <a:schemeClr val="tx2"/>
                </a:solidFill>
                <a:latin typeface="Calibri" pitchFamily="34" charset="0"/>
                <a:ea typeface="Times New Roman" pitchFamily="18" charset="0"/>
                <a:cs typeface="Verdana" pitchFamily="34" charset="0"/>
              </a:rPr>
              <a:t>Coberturas  y contabilidad de operaciones de cobertura (</a:t>
            </a:r>
            <a:r>
              <a:rPr lang="es-CO" sz="2800" dirty="0" err="1">
                <a:solidFill>
                  <a:schemeClr val="tx2"/>
                </a:solidFill>
                <a:latin typeface="Calibri" pitchFamily="34" charset="0"/>
                <a:ea typeface="Times New Roman" pitchFamily="18" charset="0"/>
                <a:cs typeface="Verdana" pitchFamily="34" charset="0"/>
              </a:rPr>
              <a:t>hedge</a:t>
            </a:r>
            <a:r>
              <a:rPr lang="es-CO" sz="2800" dirty="0">
                <a:solidFill>
                  <a:schemeClr val="tx2"/>
                </a:solidFill>
                <a:latin typeface="Calibri" pitchFamily="34" charset="0"/>
                <a:ea typeface="Times New Roman" pitchFamily="18" charset="0"/>
                <a:cs typeface="Verdana" pitchFamily="34" charset="0"/>
              </a:rPr>
              <a:t> </a:t>
            </a:r>
            <a:r>
              <a:rPr lang="es-CO" sz="2800" dirty="0" err="1">
                <a:solidFill>
                  <a:schemeClr val="tx2"/>
                </a:solidFill>
                <a:latin typeface="Calibri" pitchFamily="34" charset="0"/>
                <a:ea typeface="Times New Roman" pitchFamily="18" charset="0"/>
                <a:cs typeface="Verdana" pitchFamily="34" charset="0"/>
              </a:rPr>
              <a:t>accounting</a:t>
            </a:r>
            <a:r>
              <a:rPr lang="es-CO" sz="2800" dirty="0">
                <a:solidFill>
                  <a:schemeClr val="tx2"/>
                </a:solidFill>
                <a:latin typeface="Calibri" pitchFamily="34" charset="0"/>
                <a:ea typeface="Times New Roman" pitchFamily="18" charset="0"/>
                <a:cs typeface="Verdana" pitchFamily="34" charset="0"/>
              </a:rPr>
              <a:t>)</a:t>
            </a:r>
            <a:endParaRPr lang="es-CO" dirty="0">
              <a:solidFill>
                <a:schemeClr val="tx2"/>
              </a:solidFill>
              <a:ea typeface="Times New Roman" pitchFamily="18" charset="0"/>
              <a:cs typeface="Verdana"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276872"/>
            <a:ext cx="8229600" cy="1143000"/>
          </a:xfrm>
        </p:spPr>
        <p:txBody>
          <a:bodyPr/>
          <a:lstStyle/>
          <a:p>
            <a:pPr algn="l"/>
            <a:r>
              <a:rPr lang="es-ES" sz="4800" spc="-150" dirty="0" err="1" smtClean="0">
                <a:solidFill>
                  <a:srgbClr val="002060"/>
                </a:solidFill>
                <a:latin typeface="Times New Roman" pitchFamily="18" charset="0"/>
                <a:cs typeface="Times New Roman" pitchFamily="18" charset="0"/>
              </a:rPr>
              <a:t>Hedge</a:t>
            </a:r>
            <a:r>
              <a:rPr lang="es-ES" sz="4800" spc="-150" dirty="0" smtClean="0">
                <a:solidFill>
                  <a:srgbClr val="002060"/>
                </a:solidFill>
                <a:latin typeface="Times New Roman" pitchFamily="18" charset="0"/>
                <a:cs typeface="Times New Roman" pitchFamily="18" charset="0"/>
              </a:rPr>
              <a:t> </a:t>
            </a:r>
            <a:r>
              <a:rPr lang="es-ES" sz="4800" spc="-150" dirty="0" err="1" smtClean="0">
                <a:solidFill>
                  <a:srgbClr val="002060"/>
                </a:solidFill>
                <a:latin typeface="Times New Roman" pitchFamily="18" charset="0"/>
                <a:cs typeface="Times New Roman" pitchFamily="18" charset="0"/>
              </a:rPr>
              <a:t>Accounting</a:t>
            </a:r>
            <a:r>
              <a:rPr lang="es-ES" sz="4800" spc="-150" dirty="0" smtClean="0">
                <a:solidFill>
                  <a:srgbClr val="002060"/>
                </a:solidFill>
                <a:latin typeface="Times New Roman" pitchFamily="18" charset="0"/>
                <a:cs typeface="Times New Roman" pitchFamily="18" charset="0"/>
              </a:rPr>
              <a:t>:</a:t>
            </a:r>
            <a:br>
              <a:rPr lang="es-ES" sz="4800" spc="-150" dirty="0" smtClean="0">
                <a:solidFill>
                  <a:srgbClr val="002060"/>
                </a:solidFill>
                <a:latin typeface="Times New Roman" pitchFamily="18" charset="0"/>
                <a:cs typeface="Times New Roman" pitchFamily="18" charset="0"/>
              </a:rPr>
            </a:br>
            <a:r>
              <a:rPr lang="es-ES" sz="4800" spc="-150" dirty="0" smtClean="0">
                <a:solidFill>
                  <a:srgbClr val="002060"/>
                </a:solidFill>
                <a:latin typeface="Times New Roman" pitchFamily="18" charset="0"/>
                <a:cs typeface="Times New Roman" pitchFamily="18" charset="0"/>
              </a:rPr>
              <a:t>Lo básico.</a:t>
            </a:r>
            <a:endParaRPr lang="es-ES" sz="4800" spc="-150" dirty="0">
              <a:solidFill>
                <a:srgbClr val="002060"/>
              </a:solidFill>
              <a:latin typeface="Times New Roman" pitchFamily="18" charset="0"/>
              <a:cs typeface="Times New Roman" pitchFamily="18" charset="0"/>
            </a:endParaRPr>
          </a:p>
        </p:txBody>
      </p:sp>
      <p:pic>
        <p:nvPicPr>
          <p:cNvPr id="2050" name="Picture 2" descr="C:\Users\Administrador\Desktop\monedas.jpg"/>
          <p:cNvPicPr>
            <a:picLocks noChangeAspect="1" noChangeArrowheads="1"/>
          </p:cNvPicPr>
          <p:nvPr/>
        </p:nvPicPr>
        <p:blipFill>
          <a:blip r:embed="rId2" cstate="print"/>
          <a:srcRect/>
          <a:stretch>
            <a:fillRect/>
          </a:stretch>
        </p:blipFill>
        <p:spPr bwMode="auto">
          <a:xfrm>
            <a:off x="6300192" y="2780928"/>
            <a:ext cx="2395736" cy="3724141"/>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0354"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00355"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5" name="4 Rectángulo"/>
          <p:cNvSpPr/>
          <p:nvPr/>
        </p:nvSpPr>
        <p:spPr>
          <a:xfrm>
            <a:off x="2714625" y="2357439"/>
            <a:ext cx="4643438" cy="3857625"/>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endParaRPr lang="es-CO"/>
          </a:p>
        </p:txBody>
      </p:sp>
      <p:sp>
        <p:nvSpPr>
          <p:cNvPr id="6" name="5 Elipse"/>
          <p:cNvSpPr/>
          <p:nvPr/>
        </p:nvSpPr>
        <p:spPr>
          <a:xfrm>
            <a:off x="3143250" y="2428876"/>
            <a:ext cx="3929063" cy="3286125"/>
          </a:xfrm>
          <a:prstGeom prst="ellips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r>
              <a:rPr lang="es-CO" dirty="0"/>
              <a:t>COBERTURAS FINANCIERAS</a:t>
            </a:r>
          </a:p>
        </p:txBody>
      </p:sp>
      <p:sp>
        <p:nvSpPr>
          <p:cNvPr id="7" name="6 Elipse"/>
          <p:cNvSpPr/>
          <p:nvPr/>
        </p:nvSpPr>
        <p:spPr>
          <a:xfrm>
            <a:off x="4286250" y="4286250"/>
            <a:ext cx="1785938" cy="1143000"/>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r>
              <a:rPr lang="es-CO" dirty="0"/>
              <a:t>NIC 39</a:t>
            </a:r>
          </a:p>
          <a:p>
            <a:pPr algn="ctr">
              <a:defRPr/>
            </a:pPr>
            <a:r>
              <a:rPr lang="es-CO" sz="1400" dirty="0"/>
              <a:t>COBERTURA CONTABLE</a:t>
            </a:r>
          </a:p>
        </p:txBody>
      </p:sp>
      <p:sp>
        <p:nvSpPr>
          <p:cNvPr id="100359" name="Rectangle 5"/>
          <p:cNvSpPr>
            <a:spLocks noChangeArrowheads="1"/>
          </p:cNvSpPr>
          <p:nvPr/>
        </p:nvSpPr>
        <p:spPr bwMode="auto">
          <a:xfrm>
            <a:off x="3563938" y="1643369"/>
            <a:ext cx="3816350" cy="923314"/>
          </a:xfrm>
          <a:prstGeom prst="rect">
            <a:avLst/>
          </a:prstGeom>
          <a:noFill/>
          <a:ln w="9525">
            <a:noFill/>
            <a:miter lim="800000"/>
            <a:headEnd/>
            <a:tailEnd/>
          </a:ln>
        </p:spPr>
        <p:txBody>
          <a:bodyPr lIns="91426" tIns="45712" rIns="91426" bIns="45712" anchor="ctr">
            <a:spAutoFit/>
          </a:bodyPr>
          <a:lstStyle/>
          <a:p>
            <a:pPr>
              <a:tabLst>
                <a:tab pos="1015837" algn="l"/>
                <a:tab pos="2577687" algn="l"/>
                <a:tab pos="3047511" algn="l"/>
              </a:tabLst>
            </a:pPr>
            <a:r>
              <a:rPr lang="es-CO" dirty="0">
                <a:solidFill>
                  <a:srgbClr val="000000"/>
                </a:solidFill>
                <a:latin typeface="Calibri" pitchFamily="34" charset="0"/>
                <a:ea typeface="Times New Roman" pitchFamily="18" charset="0"/>
                <a:cs typeface="Verdana" pitchFamily="34" charset="0"/>
              </a:rPr>
              <a:t>La  contabilidad  de coberturas</a:t>
            </a:r>
            <a:endParaRPr lang="es-CO" sz="900" dirty="0">
              <a:ea typeface="Times New Roman" pitchFamily="18" charset="0"/>
              <a:cs typeface="Verdana" pitchFamily="34" charset="0"/>
            </a:endParaRPr>
          </a:p>
          <a:p>
            <a:pPr eaLnBrk="0" hangingPunct="0">
              <a:tabLst>
                <a:tab pos="1015837" algn="l"/>
                <a:tab pos="2577687" algn="l"/>
                <a:tab pos="3047511" algn="l"/>
              </a:tabLst>
            </a:pPr>
            <a:r>
              <a:rPr lang="es-CO" dirty="0">
                <a:solidFill>
                  <a:srgbClr val="000000"/>
                </a:solidFill>
                <a:latin typeface="Calibri" pitchFamily="34" charset="0"/>
                <a:ea typeface="Times New Roman" pitchFamily="18" charset="0"/>
                <a:cs typeface="Verdana" pitchFamily="34" charset="0"/>
              </a:rPr>
              <a:t>es algo </a:t>
            </a:r>
            <a:r>
              <a:rPr lang="es-CO" u="sng" dirty="0">
                <a:solidFill>
                  <a:srgbClr val="000000"/>
                </a:solidFill>
                <a:latin typeface="Calibri" pitchFamily="34" charset="0"/>
                <a:ea typeface="Times New Roman" pitchFamily="18" charset="0"/>
                <a:cs typeface="Verdana" pitchFamily="34" charset="0"/>
              </a:rPr>
              <a:t>opcional </a:t>
            </a:r>
            <a:r>
              <a:rPr lang="es-CO" dirty="0">
                <a:solidFill>
                  <a:srgbClr val="000000"/>
                </a:solidFill>
                <a:latin typeface="Calibri" pitchFamily="34" charset="0"/>
                <a:ea typeface="Times New Roman" pitchFamily="18" charset="0"/>
                <a:cs typeface="Verdana" pitchFamily="34" charset="0"/>
              </a:rPr>
              <a:t>en el NIC 39</a:t>
            </a:r>
            <a:endParaRPr lang="es-CO" sz="900" dirty="0">
              <a:ea typeface="Times New Roman" pitchFamily="18" charset="0"/>
              <a:cs typeface="Verdana" pitchFamily="34" charset="0"/>
            </a:endParaRPr>
          </a:p>
          <a:p>
            <a:pPr eaLnBrk="0" hangingPunct="0">
              <a:tabLst>
                <a:tab pos="1015837" algn="l"/>
                <a:tab pos="2577687" algn="l"/>
                <a:tab pos="3047511" algn="l"/>
              </a:tabLst>
            </a:pPr>
            <a:endParaRPr lang="es-CO" dirty="0">
              <a:latin typeface="Calibri" pitchFamily="34" charset="0"/>
              <a:ea typeface="Times New Roman" pitchFamily="18" charset="0"/>
              <a:cs typeface="Verdana" pitchFamily="34" charset="0"/>
            </a:endParaRPr>
          </a:p>
        </p:txBody>
      </p:sp>
      <p:sp>
        <p:nvSpPr>
          <p:cNvPr id="100360" name="8 CuadroTexto"/>
          <p:cNvSpPr txBox="1">
            <a:spLocks noChangeArrowheads="1"/>
          </p:cNvSpPr>
          <p:nvPr/>
        </p:nvSpPr>
        <p:spPr bwMode="auto">
          <a:xfrm>
            <a:off x="2286001" y="785814"/>
            <a:ext cx="3984909" cy="369316"/>
          </a:xfrm>
          <a:prstGeom prst="rect">
            <a:avLst/>
          </a:prstGeom>
          <a:noFill/>
          <a:ln w="9525">
            <a:noFill/>
            <a:miter lim="800000"/>
            <a:headEnd/>
            <a:tailEnd/>
          </a:ln>
        </p:spPr>
        <p:txBody>
          <a:bodyPr wrap="none" lIns="91426" tIns="45712" rIns="91426" bIns="45712">
            <a:spAutoFit/>
          </a:bodyPr>
          <a:lstStyle/>
          <a:p>
            <a:r>
              <a:rPr lang="es-CO"/>
              <a:t> CONTABILIDAD DE COBERTURAS</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1378"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01379"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5" name="4 Rectángulo"/>
          <p:cNvSpPr/>
          <p:nvPr/>
        </p:nvSpPr>
        <p:spPr>
          <a:xfrm>
            <a:off x="285751" y="1428751"/>
            <a:ext cx="8572500" cy="4429125"/>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r>
              <a:rPr lang="es-CO" dirty="0"/>
              <a:t>i</a:t>
            </a:r>
          </a:p>
        </p:txBody>
      </p:sp>
      <p:sp>
        <p:nvSpPr>
          <p:cNvPr id="6" name="5 Cheurón"/>
          <p:cNvSpPr/>
          <p:nvPr/>
        </p:nvSpPr>
        <p:spPr>
          <a:xfrm>
            <a:off x="357188" y="3286125"/>
            <a:ext cx="1643062" cy="928688"/>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defRPr/>
            </a:pPr>
            <a:endParaRPr lang="es-CO" sz="1100" dirty="0">
              <a:solidFill>
                <a:schemeClr val="tx1"/>
              </a:solidFill>
            </a:endParaRPr>
          </a:p>
          <a:p>
            <a:pPr>
              <a:defRPr/>
            </a:pPr>
            <a:r>
              <a:rPr lang="es-CO" sz="1000" dirty="0">
                <a:solidFill>
                  <a:schemeClr val="tx1"/>
                </a:solidFill>
              </a:rPr>
              <a:t> </a:t>
            </a:r>
          </a:p>
        </p:txBody>
      </p:sp>
      <p:sp>
        <p:nvSpPr>
          <p:cNvPr id="7" name="6 Cheurón"/>
          <p:cNvSpPr/>
          <p:nvPr/>
        </p:nvSpPr>
        <p:spPr>
          <a:xfrm>
            <a:off x="1714501" y="3286125"/>
            <a:ext cx="1643063" cy="928688"/>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defRPr/>
            </a:pPr>
            <a:r>
              <a:rPr lang="es-CO" sz="1200" dirty="0">
                <a:solidFill>
                  <a:schemeClr val="tx1"/>
                </a:solidFill>
              </a:rPr>
              <a:t>I</a:t>
            </a:r>
          </a:p>
        </p:txBody>
      </p:sp>
      <p:sp>
        <p:nvSpPr>
          <p:cNvPr id="8" name="7 Cheurón"/>
          <p:cNvSpPr/>
          <p:nvPr/>
        </p:nvSpPr>
        <p:spPr>
          <a:xfrm>
            <a:off x="3071813" y="3286125"/>
            <a:ext cx="1643062" cy="928688"/>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r>
              <a:rPr lang="es-CO" sz="1200" dirty="0">
                <a:solidFill>
                  <a:schemeClr val="tx1"/>
                </a:solidFill>
              </a:rPr>
              <a:t>                </a:t>
            </a:r>
          </a:p>
        </p:txBody>
      </p:sp>
      <p:sp>
        <p:nvSpPr>
          <p:cNvPr id="9" name="8 Cheurón"/>
          <p:cNvSpPr/>
          <p:nvPr/>
        </p:nvSpPr>
        <p:spPr>
          <a:xfrm>
            <a:off x="4429125" y="3286125"/>
            <a:ext cx="1714500" cy="928688"/>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defRPr/>
            </a:pPr>
            <a:r>
              <a:rPr lang="es-CO" sz="1100" dirty="0">
                <a:solidFill>
                  <a:schemeClr val="tx1"/>
                </a:solidFill>
              </a:rPr>
              <a:t> </a:t>
            </a:r>
          </a:p>
        </p:txBody>
      </p:sp>
      <p:sp>
        <p:nvSpPr>
          <p:cNvPr id="10" name="9 Cheurón"/>
          <p:cNvSpPr/>
          <p:nvPr/>
        </p:nvSpPr>
        <p:spPr>
          <a:xfrm>
            <a:off x="5786438" y="3286125"/>
            <a:ext cx="1714500" cy="928688"/>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endParaRPr lang="es-CO" sz="1200" dirty="0">
              <a:solidFill>
                <a:schemeClr val="tx1"/>
              </a:solidFill>
              <a:latin typeface="Arial" pitchFamily="34" charset="0"/>
              <a:cs typeface="Arial" pitchFamily="34" charset="0"/>
            </a:endParaRPr>
          </a:p>
        </p:txBody>
      </p:sp>
      <p:sp>
        <p:nvSpPr>
          <p:cNvPr id="11" name="10 Cheurón"/>
          <p:cNvSpPr/>
          <p:nvPr/>
        </p:nvSpPr>
        <p:spPr>
          <a:xfrm>
            <a:off x="7143750" y="3286125"/>
            <a:ext cx="1714500" cy="928688"/>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wrap="square" lIns="0" tIns="36000" rIns="0" bIns="36000" anchor="ctr" anchorCtr="0">
            <a:noAutofit/>
          </a:bodyPr>
          <a:lstStyle/>
          <a:p>
            <a:pPr algn="ctr">
              <a:defRPr/>
            </a:pPr>
            <a:r>
              <a:rPr lang="es-CO" sz="1200" dirty="0">
                <a:solidFill>
                  <a:schemeClr val="tx1"/>
                </a:solidFill>
                <a:latin typeface="Arial" pitchFamily="34" charset="0"/>
                <a:cs typeface="Arial" pitchFamily="34" charset="0"/>
              </a:rPr>
              <a:t>Analizar </a:t>
            </a:r>
            <a:r>
              <a:rPr lang="es-CO" sz="1200" dirty="0" smtClean="0">
                <a:solidFill>
                  <a:schemeClr val="tx1"/>
                </a:solidFill>
                <a:latin typeface="Arial" pitchFamily="34" charset="0"/>
                <a:cs typeface="Arial" pitchFamily="34" charset="0"/>
              </a:rPr>
              <a:t> (Efectividad)</a:t>
            </a:r>
            <a:endParaRPr lang="es-CO" sz="1200" dirty="0">
              <a:solidFill>
                <a:schemeClr val="tx1"/>
              </a:solidFill>
              <a:latin typeface="Arial" pitchFamily="34" charset="0"/>
              <a:cs typeface="Arial" pitchFamily="34" charset="0"/>
            </a:endParaRPr>
          </a:p>
        </p:txBody>
      </p:sp>
      <p:sp>
        <p:nvSpPr>
          <p:cNvPr id="101387" name="Rectangle 5"/>
          <p:cNvSpPr>
            <a:spLocks noChangeArrowheads="1"/>
          </p:cNvSpPr>
          <p:nvPr/>
        </p:nvSpPr>
        <p:spPr bwMode="auto">
          <a:xfrm>
            <a:off x="3938668" y="28553"/>
            <a:ext cx="1266664" cy="400093"/>
          </a:xfrm>
          <a:prstGeom prst="rect">
            <a:avLst/>
          </a:prstGeom>
          <a:noFill/>
          <a:ln w="9525">
            <a:noFill/>
            <a:miter lim="800000"/>
            <a:headEnd/>
            <a:tailEnd/>
          </a:ln>
        </p:spPr>
        <p:txBody>
          <a:bodyPr wrap="none" lIns="91426" tIns="45712" rIns="91426" bIns="45712" anchor="ctr">
            <a:spAutoFit/>
          </a:bodyPr>
          <a:lstStyle/>
          <a:p>
            <a:pPr algn="ctr"/>
            <a:r>
              <a:rPr lang="es-CO" sz="1000" dirty="0">
                <a:solidFill>
                  <a:srgbClr val="FFFFFF"/>
                </a:solidFill>
                <a:latin typeface="Calibri" pitchFamily="34" charset="0"/>
                <a:ea typeface="Times New Roman" pitchFamily="18" charset="0"/>
                <a:cs typeface="Verdana" pitchFamily="34" charset="0"/>
              </a:rPr>
              <a:t>Documentar</a:t>
            </a:r>
            <a:endParaRPr lang="es-CO" sz="900" dirty="0">
              <a:ea typeface="Times New Roman" pitchFamily="18" charset="0"/>
              <a:cs typeface="Verdana" pitchFamily="34" charset="0"/>
            </a:endParaRPr>
          </a:p>
          <a:p>
            <a:pPr algn="ctr" eaLnBrk="0" hangingPunct="0"/>
            <a:r>
              <a:rPr lang="es-CO" sz="1000" dirty="0">
                <a:solidFill>
                  <a:srgbClr val="FFFFFF"/>
                </a:solidFill>
                <a:latin typeface="Calibri" pitchFamily="34" charset="0"/>
                <a:ea typeface="Times New Roman" pitchFamily="18" charset="0"/>
                <a:cs typeface="Verdana" pitchFamily="34" charset="0"/>
              </a:rPr>
              <a:t>Política de cobertura</a:t>
            </a:r>
            <a:endParaRPr lang="es-CO" dirty="0">
              <a:latin typeface="Calibri" pitchFamily="34" charset="0"/>
              <a:ea typeface="Times New Roman" pitchFamily="18" charset="0"/>
              <a:cs typeface="Verdana" pitchFamily="34" charset="0"/>
            </a:endParaRPr>
          </a:p>
        </p:txBody>
      </p:sp>
      <p:sp>
        <p:nvSpPr>
          <p:cNvPr id="101388" name="Rectangle 6"/>
          <p:cNvSpPr>
            <a:spLocks noChangeArrowheads="1"/>
          </p:cNvSpPr>
          <p:nvPr/>
        </p:nvSpPr>
        <p:spPr bwMode="auto">
          <a:xfrm>
            <a:off x="3938668" y="28553"/>
            <a:ext cx="1266664" cy="400093"/>
          </a:xfrm>
          <a:prstGeom prst="rect">
            <a:avLst/>
          </a:prstGeom>
          <a:noFill/>
          <a:ln w="9525">
            <a:noFill/>
            <a:miter lim="800000"/>
            <a:headEnd/>
            <a:tailEnd/>
          </a:ln>
        </p:spPr>
        <p:txBody>
          <a:bodyPr wrap="none" lIns="91426" tIns="45712" rIns="91426" bIns="45712" anchor="ctr">
            <a:spAutoFit/>
          </a:bodyPr>
          <a:lstStyle/>
          <a:p>
            <a:pPr algn="ctr"/>
            <a:r>
              <a:rPr lang="es-CO" sz="1000" dirty="0">
                <a:solidFill>
                  <a:srgbClr val="FFFFFF"/>
                </a:solidFill>
                <a:latin typeface="Calibri" pitchFamily="34" charset="0"/>
                <a:ea typeface="Times New Roman" pitchFamily="18" charset="0"/>
                <a:cs typeface="Verdana" pitchFamily="34" charset="0"/>
              </a:rPr>
              <a:t>Documentar</a:t>
            </a:r>
            <a:endParaRPr lang="es-CO" sz="900" dirty="0">
              <a:ea typeface="Times New Roman" pitchFamily="18" charset="0"/>
              <a:cs typeface="Verdana" pitchFamily="34" charset="0"/>
            </a:endParaRPr>
          </a:p>
          <a:p>
            <a:pPr algn="ctr" eaLnBrk="0" hangingPunct="0"/>
            <a:r>
              <a:rPr lang="es-CO" sz="1000" dirty="0">
                <a:solidFill>
                  <a:srgbClr val="FFFFFF"/>
                </a:solidFill>
                <a:latin typeface="Calibri" pitchFamily="34" charset="0"/>
                <a:ea typeface="Times New Roman" pitchFamily="18" charset="0"/>
                <a:cs typeface="Verdana" pitchFamily="34" charset="0"/>
              </a:rPr>
              <a:t>Política de cobertura</a:t>
            </a:r>
            <a:endParaRPr lang="es-CO" dirty="0">
              <a:latin typeface="Calibri" pitchFamily="34" charset="0"/>
              <a:ea typeface="Times New Roman" pitchFamily="18" charset="0"/>
              <a:cs typeface="Verdana" pitchFamily="34" charset="0"/>
            </a:endParaRPr>
          </a:p>
        </p:txBody>
      </p:sp>
      <p:sp>
        <p:nvSpPr>
          <p:cNvPr id="101389" name="Rectangle 7"/>
          <p:cNvSpPr>
            <a:spLocks noChangeArrowheads="1"/>
          </p:cNvSpPr>
          <p:nvPr/>
        </p:nvSpPr>
        <p:spPr bwMode="auto">
          <a:xfrm>
            <a:off x="3938668" y="28553"/>
            <a:ext cx="1266664" cy="400093"/>
          </a:xfrm>
          <a:prstGeom prst="rect">
            <a:avLst/>
          </a:prstGeom>
          <a:noFill/>
          <a:ln w="9525">
            <a:noFill/>
            <a:miter lim="800000"/>
            <a:headEnd/>
            <a:tailEnd/>
          </a:ln>
        </p:spPr>
        <p:txBody>
          <a:bodyPr wrap="none" lIns="91426" tIns="45712" rIns="91426" bIns="45712" anchor="ctr">
            <a:spAutoFit/>
          </a:bodyPr>
          <a:lstStyle/>
          <a:p>
            <a:pPr algn="ctr"/>
            <a:r>
              <a:rPr lang="es-CO" sz="1000" dirty="0">
                <a:solidFill>
                  <a:srgbClr val="FFFFFF"/>
                </a:solidFill>
                <a:latin typeface="Calibri" pitchFamily="34" charset="0"/>
                <a:ea typeface="Times New Roman" pitchFamily="18" charset="0"/>
                <a:cs typeface="Verdana" pitchFamily="34" charset="0"/>
              </a:rPr>
              <a:t>Documentar</a:t>
            </a:r>
            <a:endParaRPr lang="es-CO" sz="900" dirty="0">
              <a:ea typeface="Times New Roman" pitchFamily="18" charset="0"/>
              <a:cs typeface="Verdana" pitchFamily="34" charset="0"/>
            </a:endParaRPr>
          </a:p>
          <a:p>
            <a:pPr algn="ctr" eaLnBrk="0" hangingPunct="0"/>
            <a:r>
              <a:rPr lang="es-CO" sz="1000" dirty="0">
                <a:solidFill>
                  <a:srgbClr val="FFFFFF"/>
                </a:solidFill>
                <a:latin typeface="Calibri" pitchFamily="34" charset="0"/>
                <a:ea typeface="Times New Roman" pitchFamily="18" charset="0"/>
                <a:cs typeface="Verdana" pitchFamily="34" charset="0"/>
              </a:rPr>
              <a:t>Política de cobertura</a:t>
            </a:r>
            <a:endParaRPr lang="es-CO" dirty="0">
              <a:latin typeface="Calibri" pitchFamily="34" charset="0"/>
              <a:ea typeface="Times New Roman" pitchFamily="18" charset="0"/>
              <a:cs typeface="Verdana" pitchFamily="34" charset="0"/>
            </a:endParaRPr>
          </a:p>
        </p:txBody>
      </p:sp>
      <p:sp>
        <p:nvSpPr>
          <p:cNvPr id="101390" name="Rectangle 8"/>
          <p:cNvSpPr>
            <a:spLocks noChangeArrowheads="1"/>
          </p:cNvSpPr>
          <p:nvPr/>
        </p:nvSpPr>
        <p:spPr bwMode="auto">
          <a:xfrm>
            <a:off x="3938668" y="28553"/>
            <a:ext cx="1266664" cy="400093"/>
          </a:xfrm>
          <a:prstGeom prst="rect">
            <a:avLst/>
          </a:prstGeom>
          <a:noFill/>
          <a:ln w="9525">
            <a:noFill/>
            <a:miter lim="800000"/>
            <a:headEnd/>
            <a:tailEnd/>
          </a:ln>
        </p:spPr>
        <p:txBody>
          <a:bodyPr wrap="none" lIns="91426" tIns="45712" rIns="91426" bIns="45712" anchor="ctr">
            <a:spAutoFit/>
          </a:bodyPr>
          <a:lstStyle/>
          <a:p>
            <a:pPr algn="ctr"/>
            <a:r>
              <a:rPr lang="es-CO" sz="1000" dirty="0">
                <a:solidFill>
                  <a:srgbClr val="FFFFFF"/>
                </a:solidFill>
                <a:latin typeface="Calibri" pitchFamily="34" charset="0"/>
                <a:ea typeface="Times New Roman" pitchFamily="18" charset="0"/>
                <a:cs typeface="Verdana" pitchFamily="34" charset="0"/>
              </a:rPr>
              <a:t>Documentar</a:t>
            </a:r>
            <a:endParaRPr lang="es-CO" sz="900" dirty="0">
              <a:ea typeface="Times New Roman" pitchFamily="18" charset="0"/>
              <a:cs typeface="Verdana" pitchFamily="34" charset="0"/>
            </a:endParaRPr>
          </a:p>
          <a:p>
            <a:pPr algn="ctr" eaLnBrk="0" hangingPunct="0"/>
            <a:r>
              <a:rPr lang="es-CO" sz="1000" dirty="0">
                <a:solidFill>
                  <a:srgbClr val="FFFFFF"/>
                </a:solidFill>
                <a:latin typeface="Calibri" pitchFamily="34" charset="0"/>
                <a:ea typeface="Times New Roman" pitchFamily="18" charset="0"/>
                <a:cs typeface="Verdana" pitchFamily="34" charset="0"/>
              </a:rPr>
              <a:t>Política de cobertura</a:t>
            </a:r>
            <a:endParaRPr lang="es-CO" dirty="0">
              <a:latin typeface="Calibri" pitchFamily="34" charset="0"/>
              <a:ea typeface="Times New Roman" pitchFamily="18" charset="0"/>
              <a:cs typeface="Verdana" pitchFamily="34" charset="0"/>
            </a:endParaRPr>
          </a:p>
        </p:txBody>
      </p:sp>
      <p:sp>
        <p:nvSpPr>
          <p:cNvPr id="101391" name="41 CuadroTexto"/>
          <p:cNvSpPr txBox="1">
            <a:spLocks noChangeArrowheads="1"/>
          </p:cNvSpPr>
          <p:nvPr/>
        </p:nvSpPr>
        <p:spPr bwMode="auto">
          <a:xfrm>
            <a:off x="779463" y="3448051"/>
            <a:ext cx="1019803" cy="646315"/>
          </a:xfrm>
          <a:prstGeom prst="rect">
            <a:avLst/>
          </a:prstGeom>
          <a:noFill/>
          <a:ln w="9525">
            <a:noFill/>
            <a:miter lim="800000"/>
            <a:headEnd/>
            <a:tailEnd/>
          </a:ln>
        </p:spPr>
        <p:txBody>
          <a:bodyPr wrap="none" lIns="91426" tIns="45712" rIns="91426" bIns="45712">
            <a:spAutoFit/>
          </a:bodyPr>
          <a:lstStyle/>
          <a:p>
            <a:r>
              <a:rPr lang="es-CO" sz="1200" dirty="0"/>
              <a:t>Documentar</a:t>
            </a:r>
          </a:p>
          <a:p>
            <a:r>
              <a:rPr lang="es-CO" sz="1200" dirty="0"/>
              <a:t>Política de</a:t>
            </a:r>
          </a:p>
          <a:p>
            <a:r>
              <a:rPr lang="es-CO" sz="1200" dirty="0"/>
              <a:t>cobertura</a:t>
            </a:r>
          </a:p>
        </p:txBody>
      </p:sp>
      <p:sp>
        <p:nvSpPr>
          <p:cNvPr id="101392" name="42 CuadroTexto"/>
          <p:cNvSpPr txBox="1">
            <a:spLocks noChangeArrowheads="1"/>
          </p:cNvSpPr>
          <p:nvPr/>
        </p:nvSpPr>
        <p:spPr bwMode="auto">
          <a:xfrm>
            <a:off x="2143125" y="3506789"/>
            <a:ext cx="849884" cy="477038"/>
          </a:xfrm>
          <a:prstGeom prst="rect">
            <a:avLst/>
          </a:prstGeom>
          <a:noFill/>
          <a:ln w="9525">
            <a:noFill/>
            <a:miter lim="800000"/>
            <a:headEnd/>
            <a:tailEnd/>
          </a:ln>
        </p:spPr>
        <p:txBody>
          <a:bodyPr wrap="none" lIns="91426" tIns="45712" rIns="91426" bIns="45712">
            <a:spAutoFit/>
          </a:bodyPr>
          <a:lstStyle/>
          <a:p>
            <a:r>
              <a:rPr lang="es-CO" sz="1200" dirty="0"/>
              <a:t>Identificar</a:t>
            </a:r>
          </a:p>
          <a:p>
            <a:r>
              <a:rPr lang="es-CO" sz="1200" dirty="0" smtClean="0"/>
              <a:t>riesgos</a:t>
            </a:r>
            <a:endParaRPr lang="es-CO" sz="1200" dirty="0"/>
          </a:p>
        </p:txBody>
      </p:sp>
      <p:sp>
        <p:nvSpPr>
          <p:cNvPr id="101393" name="43 CuadroTexto"/>
          <p:cNvSpPr txBox="1">
            <a:spLocks noChangeArrowheads="1"/>
          </p:cNvSpPr>
          <p:nvPr/>
        </p:nvSpPr>
        <p:spPr bwMode="auto">
          <a:xfrm>
            <a:off x="3500438" y="3500439"/>
            <a:ext cx="934843" cy="461649"/>
          </a:xfrm>
          <a:prstGeom prst="rect">
            <a:avLst/>
          </a:prstGeom>
          <a:noFill/>
          <a:ln w="9525">
            <a:noFill/>
            <a:miter lim="800000"/>
            <a:headEnd/>
            <a:tailEnd/>
          </a:ln>
        </p:spPr>
        <p:txBody>
          <a:bodyPr wrap="none" lIns="91426" tIns="45712" rIns="91426" bIns="45712">
            <a:spAutoFit/>
          </a:bodyPr>
          <a:lstStyle/>
          <a:p>
            <a:r>
              <a:rPr lang="es-CO" sz="1200" dirty="0"/>
              <a:t>Diseñar</a:t>
            </a:r>
          </a:p>
          <a:p>
            <a:r>
              <a:rPr lang="es-CO" sz="1200" dirty="0"/>
              <a:t>estrategias</a:t>
            </a:r>
          </a:p>
        </p:txBody>
      </p:sp>
      <p:sp>
        <p:nvSpPr>
          <p:cNvPr id="101394" name="44 CuadroTexto"/>
          <p:cNvSpPr txBox="1">
            <a:spLocks noChangeArrowheads="1"/>
          </p:cNvSpPr>
          <p:nvPr/>
        </p:nvSpPr>
        <p:spPr bwMode="auto">
          <a:xfrm>
            <a:off x="428626" y="4487864"/>
            <a:ext cx="1143000" cy="661703"/>
          </a:xfrm>
          <a:prstGeom prst="rect">
            <a:avLst/>
          </a:prstGeom>
          <a:noFill/>
          <a:ln w="9525">
            <a:noFill/>
            <a:miter lim="800000"/>
            <a:headEnd/>
            <a:tailEnd/>
          </a:ln>
        </p:spPr>
        <p:txBody>
          <a:bodyPr lIns="91426" tIns="45712" rIns="91426" bIns="45712">
            <a:spAutoFit/>
          </a:bodyPr>
          <a:lstStyle/>
          <a:p>
            <a:r>
              <a:rPr lang="es-CO" sz="1200" dirty="0"/>
              <a:t>Política general</a:t>
            </a:r>
          </a:p>
          <a:p>
            <a:r>
              <a:rPr lang="es-CO" sz="1200" dirty="0"/>
              <a:t>de cobertura</a:t>
            </a:r>
          </a:p>
        </p:txBody>
      </p:sp>
      <p:sp>
        <p:nvSpPr>
          <p:cNvPr id="101395" name="45 CuadroTexto"/>
          <p:cNvSpPr txBox="1">
            <a:spLocks noChangeArrowheads="1"/>
          </p:cNvSpPr>
          <p:nvPr/>
        </p:nvSpPr>
        <p:spPr bwMode="auto">
          <a:xfrm>
            <a:off x="1643063" y="4494214"/>
            <a:ext cx="1293916" cy="461649"/>
          </a:xfrm>
          <a:prstGeom prst="rect">
            <a:avLst/>
          </a:prstGeom>
          <a:noFill/>
          <a:ln w="9525">
            <a:noFill/>
            <a:miter lim="800000"/>
            <a:headEnd/>
            <a:tailEnd/>
          </a:ln>
        </p:spPr>
        <p:txBody>
          <a:bodyPr wrap="none" lIns="91426" tIns="45712" rIns="91426" bIns="45712">
            <a:spAutoFit/>
          </a:bodyPr>
          <a:lstStyle/>
          <a:p>
            <a:r>
              <a:rPr lang="es-CO" sz="1200" dirty="0"/>
              <a:t>Valor razonable</a:t>
            </a:r>
          </a:p>
          <a:p>
            <a:r>
              <a:rPr lang="es-CO" sz="1200" dirty="0"/>
              <a:t>Flujo de </a:t>
            </a:r>
            <a:r>
              <a:rPr lang="es-CO" sz="1200" dirty="0" smtClean="0"/>
              <a:t>caja</a:t>
            </a:r>
            <a:endParaRPr lang="es-CO" sz="1200" dirty="0"/>
          </a:p>
        </p:txBody>
      </p:sp>
      <p:sp>
        <p:nvSpPr>
          <p:cNvPr id="101396" name="46 CuadroTexto"/>
          <p:cNvSpPr txBox="1">
            <a:spLocks noChangeArrowheads="1"/>
          </p:cNvSpPr>
          <p:nvPr/>
        </p:nvSpPr>
        <p:spPr bwMode="auto">
          <a:xfrm>
            <a:off x="3000375" y="4506913"/>
            <a:ext cx="1285875" cy="1200312"/>
          </a:xfrm>
          <a:prstGeom prst="rect">
            <a:avLst/>
          </a:prstGeom>
          <a:noFill/>
          <a:ln w="9525">
            <a:noFill/>
            <a:miter lim="800000"/>
            <a:headEnd/>
            <a:tailEnd/>
          </a:ln>
        </p:spPr>
        <p:txBody>
          <a:bodyPr lIns="91426" tIns="45712" rIns="91426" bIns="45712">
            <a:spAutoFit/>
          </a:bodyPr>
          <a:lstStyle/>
          <a:p>
            <a:r>
              <a:rPr lang="es-CO" sz="1200" dirty="0"/>
              <a:t>Asignación formal</a:t>
            </a:r>
          </a:p>
          <a:p>
            <a:r>
              <a:rPr lang="es-CO" sz="1200" dirty="0"/>
              <a:t>Atar partida cubierta e instrumento de</a:t>
            </a:r>
          </a:p>
          <a:p>
            <a:r>
              <a:rPr lang="es-CO" sz="1200" dirty="0"/>
              <a:t>cobertura</a:t>
            </a:r>
          </a:p>
        </p:txBody>
      </p:sp>
      <p:sp>
        <p:nvSpPr>
          <p:cNvPr id="101397" name="47 CuadroTexto"/>
          <p:cNvSpPr txBox="1">
            <a:spLocks noChangeArrowheads="1"/>
          </p:cNvSpPr>
          <p:nvPr/>
        </p:nvSpPr>
        <p:spPr bwMode="auto">
          <a:xfrm>
            <a:off x="4357688" y="4500563"/>
            <a:ext cx="1249032" cy="477038"/>
          </a:xfrm>
          <a:prstGeom prst="rect">
            <a:avLst/>
          </a:prstGeom>
          <a:noFill/>
          <a:ln w="9525">
            <a:noFill/>
            <a:miter lim="800000"/>
            <a:headEnd/>
            <a:tailEnd/>
          </a:ln>
        </p:spPr>
        <p:txBody>
          <a:bodyPr wrap="none" lIns="91426" tIns="45712" rIns="91426" bIns="45712">
            <a:spAutoFit/>
          </a:bodyPr>
          <a:lstStyle/>
          <a:p>
            <a:r>
              <a:rPr lang="es-CO" sz="1200" dirty="0" err="1"/>
              <a:t>Documentacion</a:t>
            </a:r>
            <a:endParaRPr lang="es-CO" sz="1200" dirty="0"/>
          </a:p>
          <a:p>
            <a:r>
              <a:rPr lang="es-CO" sz="1200" dirty="0"/>
              <a:t>formal</a:t>
            </a:r>
          </a:p>
        </p:txBody>
      </p:sp>
      <p:sp>
        <p:nvSpPr>
          <p:cNvPr id="101398" name="48 CuadroTexto"/>
          <p:cNvSpPr txBox="1">
            <a:spLocks noChangeArrowheads="1"/>
          </p:cNvSpPr>
          <p:nvPr/>
        </p:nvSpPr>
        <p:spPr bwMode="auto">
          <a:xfrm>
            <a:off x="5715000" y="4494214"/>
            <a:ext cx="1357313" cy="461649"/>
          </a:xfrm>
          <a:prstGeom prst="rect">
            <a:avLst/>
          </a:prstGeom>
          <a:noFill/>
          <a:ln w="9525">
            <a:noFill/>
            <a:miter lim="800000"/>
            <a:headEnd/>
            <a:tailEnd/>
          </a:ln>
        </p:spPr>
        <p:txBody>
          <a:bodyPr lIns="91426" tIns="45712" rIns="91426" bIns="45712">
            <a:spAutoFit/>
          </a:bodyPr>
          <a:lstStyle/>
          <a:p>
            <a:r>
              <a:rPr lang="es-CO" sz="1200" dirty="0"/>
              <a:t>Contratar con terceros</a:t>
            </a:r>
          </a:p>
        </p:txBody>
      </p:sp>
      <p:sp>
        <p:nvSpPr>
          <p:cNvPr id="101399" name="49 CuadroTexto"/>
          <p:cNvSpPr txBox="1">
            <a:spLocks noChangeArrowheads="1"/>
          </p:cNvSpPr>
          <p:nvPr/>
        </p:nvSpPr>
        <p:spPr bwMode="auto">
          <a:xfrm>
            <a:off x="7000876" y="4500563"/>
            <a:ext cx="1687228" cy="461649"/>
          </a:xfrm>
          <a:prstGeom prst="rect">
            <a:avLst/>
          </a:prstGeom>
          <a:noFill/>
          <a:ln w="9525">
            <a:noFill/>
            <a:miter lim="800000"/>
            <a:headEnd/>
            <a:tailEnd/>
          </a:ln>
        </p:spPr>
        <p:txBody>
          <a:bodyPr wrap="none" lIns="91426" tIns="45712" rIns="91426" bIns="45712">
            <a:spAutoFit/>
          </a:bodyPr>
          <a:lstStyle/>
          <a:p>
            <a:r>
              <a:rPr lang="es-CO" sz="1200" dirty="0"/>
              <a:t>Testeo prospectivo.</a:t>
            </a:r>
          </a:p>
          <a:p>
            <a:r>
              <a:rPr lang="es-CO" sz="1200" dirty="0"/>
              <a:t>Testeo </a:t>
            </a:r>
            <a:r>
              <a:rPr lang="es-CO" sz="1200" dirty="0" err="1"/>
              <a:t>retroespectivo</a:t>
            </a:r>
            <a:r>
              <a:rPr lang="es-CO" sz="1200" dirty="0"/>
              <a:t>.</a:t>
            </a:r>
          </a:p>
        </p:txBody>
      </p:sp>
      <p:sp>
        <p:nvSpPr>
          <p:cNvPr id="101400" name="50 CuadroTexto"/>
          <p:cNvSpPr txBox="1">
            <a:spLocks noChangeArrowheads="1"/>
          </p:cNvSpPr>
          <p:nvPr/>
        </p:nvSpPr>
        <p:spPr bwMode="auto">
          <a:xfrm>
            <a:off x="2428875" y="357188"/>
            <a:ext cx="5194855" cy="369316"/>
          </a:xfrm>
          <a:prstGeom prst="rect">
            <a:avLst/>
          </a:prstGeom>
          <a:noFill/>
          <a:ln w="9525">
            <a:noFill/>
            <a:miter lim="800000"/>
            <a:headEnd/>
            <a:tailEnd/>
          </a:ln>
        </p:spPr>
        <p:txBody>
          <a:bodyPr wrap="none" lIns="91426" tIns="45712" rIns="91426" bIns="45712">
            <a:spAutoFit/>
          </a:bodyPr>
          <a:lstStyle/>
          <a:p>
            <a:r>
              <a:rPr lang="es-CO"/>
              <a:t>PASO A PASO DE LA COBERTURA CONTABLE</a:t>
            </a:r>
          </a:p>
        </p:txBody>
      </p:sp>
      <p:sp>
        <p:nvSpPr>
          <p:cNvPr id="101401" name="43 CuadroTexto"/>
          <p:cNvSpPr txBox="1">
            <a:spLocks noChangeArrowheads="1"/>
          </p:cNvSpPr>
          <p:nvPr/>
        </p:nvSpPr>
        <p:spPr bwMode="auto">
          <a:xfrm>
            <a:off x="4852988" y="3500439"/>
            <a:ext cx="1019803" cy="477038"/>
          </a:xfrm>
          <a:prstGeom prst="rect">
            <a:avLst/>
          </a:prstGeom>
          <a:noFill/>
          <a:ln w="9525">
            <a:noFill/>
            <a:miter lim="800000"/>
            <a:headEnd/>
            <a:tailEnd/>
          </a:ln>
        </p:spPr>
        <p:txBody>
          <a:bodyPr wrap="none" lIns="91426" tIns="45712" rIns="91426" bIns="45712">
            <a:spAutoFit/>
          </a:bodyPr>
          <a:lstStyle/>
          <a:p>
            <a:r>
              <a:rPr lang="es-CO" sz="1200" dirty="0"/>
              <a:t>Documentar</a:t>
            </a:r>
          </a:p>
          <a:p>
            <a:r>
              <a:rPr lang="es-CO" sz="1200" dirty="0"/>
              <a:t>coberturas</a:t>
            </a:r>
          </a:p>
        </p:txBody>
      </p:sp>
      <p:sp>
        <p:nvSpPr>
          <p:cNvPr id="101402" name="43 CuadroTexto"/>
          <p:cNvSpPr txBox="1">
            <a:spLocks noChangeArrowheads="1"/>
          </p:cNvSpPr>
          <p:nvPr/>
        </p:nvSpPr>
        <p:spPr bwMode="auto">
          <a:xfrm>
            <a:off x="6227764" y="3500439"/>
            <a:ext cx="909195" cy="461649"/>
          </a:xfrm>
          <a:prstGeom prst="rect">
            <a:avLst/>
          </a:prstGeom>
          <a:noFill/>
          <a:ln w="9525">
            <a:noFill/>
            <a:miter lim="800000"/>
            <a:headEnd/>
            <a:tailEnd/>
          </a:ln>
        </p:spPr>
        <p:txBody>
          <a:bodyPr wrap="none" lIns="91426" tIns="45712" rIns="91426" bIns="45712">
            <a:spAutoFit/>
          </a:bodyPr>
          <a:lstStyle/>
          <a:p>
            <a:r>
              <a:rPr lang="es-CO" sz="1200" dirty="0"/>
              <a:t>Contratar</a:t>
            </a:r>
          </a:p>
          <a:p>
            <a:r>
              <a:rPr lang="es-CO" sz="1200" dirty="0"/>
              <a:t>coberturas</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02"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02403"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02404" name="TextBox 5"/>
          <p:cNvSpPr txBox="1">
            <a:spLocks noChangeArrowheads="1"/>
          </p:cNvSpPr>
          <p:nvPr/>
        </p:nvSpPr>
        <p:spPr bwMode="auto">
          <a:xfrm>
            <a:off x="642938" y="2000251"/>
            <a:ext cx="7858125" cy="3693303"/>
          </a:xfrm>
          <a:prstGeom prst="rect">
            <a:avLst/>
          </a:prstGeom>
          <a:noFill/>
          <a:ln w="9525">
            <a:noFill/>
            <a:miter lim="800000"/>
            <a:headEnd/>
            <a:tailEnd/>
          </a:ln>
        </p:spPr>
        <p:txBody>
          <a:bodyPr lIns="91426" tIns="45712" rIns="91426" bIns="45712">
            <a:spAutoFit/>
          </a:bodyPr>
          <a:lstStyle/>
          <a:p>
            <a:r>
              <a:rPr lang="es-CO" dirty="0">
                <a:latin typeface="Calibri" pitchFamily="34" charset="0"/>
              </a:rPr>
              <a:t>Objetivo</a:t>
            </a:r>
          </a:p>
          <a:p>
            <a:r>
              <a:rPr lang="es-CO" dirty="0">
                <a:latin typeface="Calibri" pitchFamily="34" charset="0"/>
              </a:rPr>
              <a:t> </a:t>
            </a:r>
          </a:p>
          <a:p>
            <a:r>
              <a:rPr lang="es-CO" dirty="0">
                <a:latin typeface="Calibri" pitchFamily="34" charset="0"/>
              </a:rPr>
              <a:t>La cobertura contable es un procedimiento que permite minimizar el impacto contable de determinados riesgos en el patrimonio y en la situación financiera de una Sociedad.</a:t>
            </a:r>
          </a:p>
          <a:p>
            <a:r>
              <a:rPr lang="es-CO" dirty="0">
                <a:latin typeface="Calibri" pitchFamily="34" charset="0"/>
              </a:rPr>
              <a:t> </a:t>
            </a:r>
          </a:p>
          <a:p>
            <a:r>
              <a:rPr lang="es-CO" dirty="0">
                <a:latin typeface="Calibri" pitchFamily="34" charset="0"/>
              </a:rPr>
              <a:t>Hay determinados riesgos cubiertos a través de una estrategia de </a:t>
            </a:r>
            <a:r>
              <a:rPr lang="es-CO" dirty="0" smtClean="0">
                <a:latin typeface="Calibri" pitchFamily="34" charset="0"/>
              </a:rPr>
              <a:t>cobertura financiera y </a:t>
            </a:r>
            <a:r>
              <a:rPr lang="es-CO" dirty="0">
                <a:latin typeface="Calibri" pitchFamily="34" charset="0"/>
              </a:rPr>
              <a:t>hay determinadas estrategias </a:t>
            </a:r>
            <a:r>
              <a:rPr lang="es-CO" dirty="0" smtClean="0">
                <a:latin typeface="Calibri" pitchFamily="34" charset="0"/>
              </a:rPr>
              <a:t>de cobertura </a:t>
            </a:r>
            <a:r>
              <a:rPr lang="es-CO" dirty="0">
                <a:latin typeface="Calibri" pitchFamily="34" charset="0"/>
              </a:rPr>
              <a:t>financiera </a:t>
            </a:r>
            <a:r>
              <a:rPr lang="es-CO" dirty="0" smtClean="0">
                <a:latin typeface="Calibri" pitchFamily="34" charset="0"/>
              </a:rPr>
              <a:t>a las </a:t>
            </a:r>
            <a:r>
              <a:rPr lang="es-CO" dirty="0">
                <a:latin typeface="Calibri" pitchFamily="34" charset="0"/>
              </a:rPr>
              <a:t>que </a:t>
            </a:r>
            <a:r>
              <a:rPr lang="es-CO" u="sng" dirty="0">
                <a:latin typeface="Calibri" pitchFamily="34" charset="0"/>
              </a:rPr>
              <a:t>no se puede aplicar</a:t>
            </a:r>
            <a:r>
              <a:rPr lang="es-CO" dirty="0">
                <a:latin typeface="Calibri" pitchFamily="34" charset="0"/>
              </a:rPr>
              <a:t>  los procedimientos de cobertura contable, como por ejemplo:</a:t>
            </a:r>
          </a:p>
          <a:p>
            <a:r>
              <a:rPr lang="es-CO" dirty="0">
                <a:latin typeface="Calibri" pitchFamily="34" charset="0"/>
              </a:rPr>
              <a:t> </a:t>
            </a:r>
          </a:p>
          <a:p>
            <a:r>
              <a:rPr lang="es-CO" dirty="0">
                <a:latin typeface="Calibri" pitchFamily="34" charset="0"/>
              </a:rPr>
              <a:t>	• Cobertura con acciones propias</a:t>
            </a:r>
          </a:p>
          <a:p>
            <a:r>
              <a:rPr lang="es-CO" dirty="0">
                <a:latin typeface="Calibri" pitchFamily="34" charset="0"/>
              </a:rPr>
              <a:t> 	• Transacciones que no tienen impacto en pérdidas o ganancias</a:t>
            </a:r>
          </a:p>
          <a:p>
            <a:r>
              <a:rPr lang="es-CO" dirty="0">
                <a:latin typeface="Calibri" pitchFamily="34" charset="0"/>
              </a:rPr>
              <a:t> 	• Intereses minoritarios</a:t>
            </a:r>
          </a:p>
        </p:txBody>
      </p:sp>
      <p:sp>
        <p:nvSpPr>
          <p:cNvPr id="102405" name="TextBox 6"/>
          <p:cNvSpPr txBox="1">
            <a:spLocks noChangeArrowheads="1"/>
          </p:cNvSpPr>
          <p:nvPr/>
        </p:nvSpPr>
        <p:spPr bwMode="auto">
          <a:xfrm>
            <a:off x="642938" y="1214439"/>
            <a:ext cx="8001000" cy="523875"/>
          </a:xfrm>
          <a:prstGeom prst="rect">
            <a:avLst/>
          </a:prstGeom>
          <a:noFill/>
          <a:ln w="9525">
            <a:noFill/>
            <a:miter lim="800000"/>
            <a:headEnd/>
            <a:tailEnd/>
          </a:ln>
        </p:spPr>
        <p:txBody>
          <a:bodyPr lIns="91426" tIns="45712" rIns="91426" bIns="45712">
            <a:spAutoFit/>
          </a:bodyPr>
          <a:lstStyle/>
          <a:p>
            <a:r>
              <a:rPr lang="es-CO" sz="2800" dirty="0">
                <a:solidFill>
                  <a:schemeClr val="tx2"/>
                </a:solidFill>
                <a:latin typeface="Calibri" pitchFamily="34" charset="0"/>
              </a:rPr>
              <a:t>Coberturas</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26"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03427"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03428" name="TextBox 5"/>
          <p:cNvSpPr txBox="1">
            <a:spLocks noChangeArrowheads="1"/>
          </p:cNvSpPr>
          <p:nvPr/>
        </p:nvSpPr>
        <p:spPr bwMode="auto">
          <a:xfrm>
            <a:off x="323528" y="1456537"/>
            <a:ext cx="8496944" cy="3970302"/>
          </a:xfrm>
          <a:prstGeom prst="rect">
            <a:avLst/>
          </a:prstGeom>
          <a:noFill/>
          <a:ln w="9525">
            <a:noFill/>
            <a:miter lim="800000"/>
            <a:headEnd/>
            <a:tailEnd/>
          </a:ln>
        </p:spPr>
        <p:txBody>
          <a:bodyPr wrap="square" lIns="91426" tIns="45712" rIns="91426" bIns="45712">
            <a:spAutoFit/>
          </a:bodyPr>
          <a:lstStyle/>
          <a:p>
            <a:r>
              <a:rPr lang="es-CO" sz="1400" dirty="0"/>
              <a:t> </a:t>
            </a:r>
          </a:p>
          <a:p>
            <a:r>
              <a:rPr lang="es-CO" sz="1400" dirty="0"/>
              <a:t>¿Qué se puede cubrir en una cobertura contable?</a:t>
            </a:r>
          </a:p>
          <a:p>
            <a:r>
              <a:rPr lang="es-CO" sz="1400" dirty="0"/>
              <a:t> </a:t>
            </a:r>
          </a:p>
          <a:p>
            <a:r>
              <a:rPr lang="es-CO" sz="1400" dirty="0"/>
              <a:t> Una transacción que (a) expone a la empresa a un riesgo de cambio en el valor razonable o en los flujos de efectivo futuros y </a:t>
            </a:r>
            <a:r>
              <a:rPr lang="es-CO" sz="1400" dirty="0" smtClean="0"/>
              <a:t>que (</a:t>
            </a:r>
            <a:r>
              <a:rPr lang="es-CO" sz="1400" dirty="0"/>
              <a:t>b) para los propósitos de cobertura contable, ha sido designado explícitamente como “objeto de cobertura”.</a:t>
            </a:r>
          </a:p>
          <a:p>
            <a:r>
              <a:rPr lang="es-CO" sz="1400" dirty="0"/>
              <a:t> </a:t>
            </a:r>
          </a:p>
          <a:p>
            <a:r>
              <a:rPr lang="es-CO" sz="1400" dirty="0"/>
              <a:t>¿Con </a:t>
            </a:r>
            <a:r>
              <a:rPr lang="es-CO" sz="1400" dirty="0" smtClean="0"/>
              <a:t>qué </a:t>
            </a:r>
            <a:r>
              <a:rPr lang="es-CO" sz="1400" dirty="0"/>
              <a:t>se puede cubrir contablemente?</a:t>
            </a:r>
          </a:p>
          <a:p>
            <a:r>
              <a:rPr lang="es-CO" sz="1400" dirty="0"/>
              <a:t> </a:t>
            </a:r>
          </a:p>
          <a:p>
            <a:r>
              <a:rPr lang="es-CO" sz="1400" dirty="0"/>
              <a:t>Con un derivado o bien otro  activo </a:t>
            </a:r>
            <a:r>
              <a:rPr lang="es-CO" sz="1400" dirty="0" smtClean="0"/>
              <a:t>o pasivo </a:t>
            </a:r>
            <a:r>
              <a:rPr lang="es-CO" sz="1400" dirty="0"/>
              <a:t>financiero, que </a:t>
            </a:r>
            <a:r>
              <a:rPr lang="es-CO" sz="1400" dirty="0" smtClean="0"/>
              <a:t>ha sido </a:t>
            </a:r>
            <a:r>
              <a:rPr lang="es-CO" sz="1400" dirty="0"/>
              <a:t>designado con el objeto de cubrir los riesgos relacionados con la partida cubierta, y del que se espera que los cambios en el valor razonable o en los  flujos de efectivo generados cubran las diferencias en el valor razonable o los flujos de efectivo, respectivamente, que procedan de la partida que se considera cubierta por el mismo</a:t>
            </a:r>
          </a:p>
          <a:p>
            <a:r>
              <a:rPr lang="es-CO" sz="1400" dirty="0"/>
              <a:t> </a:t>
            </a:r>
          </a:p>
          <a:p>
            <a:r>
              <a:rPr lang="es-CO" sz="1400" dirty="0"/>
              <a:t>¿Cuándo se puede cubrir?</a:t>
            </a:r>
          </a:p>
          <a:p>
            <a:r>
              <a:rPr lang="es-CO" sz="1400" dirty="0"/>
              <a:t> </a:t>
            </a:r>
          </a:p>
          <a:p>
            <a:r>
              <a:rPr lang="es-CO" sz="1400" dirty="0"/>
              <a:t>Cuando se cumplen todos los requisitos exigidos para la cobertura contable, entre ellos, que la cobertura sea </a:t>
            </a:r>
            <a:r>
              <a:rPr lang="es-CO" sz="1400" u="sng" dirty="0"/>
              <a:t>altamente eficaz</a:t>
            </a:r>
            <a:endParaRPr lang="es-CO" sz="1400" dirty="0"/>
          </a:p>
        </p:txBody>
      </p:sp>
      <p:sp>
        <p:nvSpPr>
          <p:cNvPr id="103429" name="TextBox 6"/>
          <p:cNvSpPr txBox="1">
            <a:spLocks noChangeArrowheads="1"/>
          </p:cNvSpPr>
          <p:nvPr/>
        </p:nvSpPr>
        <p:spPr bwMode="auto">
          <a:xfrm>
            <a:off x="279675" y="950813"/>
            <a:ext cx="8001000" cy="461963"/>
          </a:xfrm>
          <a:prstGeom prst="rect">
            <a:avLst/>
          </a:prstGeom>
          <a:noFill/>
          <a:ln w="9525">
            <a:noFill/>
            <a:miter lim="800000"/>
            <a:headEnd/>
            <a:tailEnd/>
          </a:ln>
        </p:spPr>
        <p:txBody>
          <a:bodyPr lIns="91426" tIns="45712" rIns="91426" bIns="45712">
            <a:spAutoFit/>
          </a:bodyPr>
          <a:lstStyle/>
          <a:p>
            <a:r>
              <a:rPr lang="es-CO" sz="2400" dirty="0">
                <a:solidFill>
                  <a:schemeClr val="tx2"/>
                </a:solidFill>
                <a:latin typeface="Calibri" pitchFamily="34" charset="0"/>
              </a:rPr>
              <a:t>Conceptos Claves</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450"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04451"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04452" name="Rectangle 1"/>
          <p:cNvSpPr>
            <a:spLocks noChangeArrowheads="1"/>
          </p:cNvSpPr>
          <p:nvPr/>
        </p:nvSpPr>
        <p:spPr bwMode="auto">
          <a:xfrm>
            <a:off x="428626" y="2786061"/>
            <a:ext cx="8429625" cy="954091"/>
          </a:xfrm>
          <a:prstGeom prst="rect">
            <a:avLst/>
          </a:prstGeom>
          <a:noFill/>
          <a:ln w="9525">
            <a:noFill/>
            <a:miter lim="800000"/>
            <a:headEnd/>
            <a:tailEnd/>
          </a:ln>
        </p:spPr>
        <p:txBody>
          <a:bodyPr lIns="91426" tIns="45712" rIns="91426" bIns="45712" anchor="ctr">
            <a:spAutoFit/>
          </a:bodyPr>
          <a:lstStyle/>
          <a:p>
            <a:r>
              <a:rPr lang="es-CO" sz="2800" dirty="0">
                <a:solidFill>
                  <a:schemeClr val="tx2"/>
                </a:solidFill>
                <a:latin typeface="Calibri" pitchFamily="34" charset="0"/>
                <a:ea typeface="Times New Roman" pitchFamily="18" charset="0"/>
                <a:cs typeface="Verdana" pitchFamily="34" charset="0"/>
              </a:rPr>
              <a:t>NIC 39</a:t>
            </a:r>
            <a:endParaRPr lang="es-CO" sz="1100" dirty="0">
              <a:solidFill>
                <a:schemeClr val="tx2"/>
              </a:solidFill>
              <a:ea typeface="Times New Roman" pitchFamily="18" charset="0"/>
              <a:cs typeface="Verdana" pitchFamily="34" charset="0"/>
            </a:endParaRPr>
          </a:p>
          <a:p>
            <a:pPr eaLnBrk="0" hangingPunct="0"/>
            <a:r>
              <a:rPr lang="es-CO" sz="2800" dirty="0">
                <a:solidFill>
                  <a:schemeClr val="tx2"/>
                </a:solidFill>
                <a:latin typeface="Calibri" pitchFamily="34" charset="0"/>
                <a:ea typeface="Times New Roman" pitchFamily="18" charset="0"/>
                <a:cs typeface="Verdana" pitchFamily="34" charset="0"/>
              </a:rPr>
              <a:t>Partidas Cubiertas</a:t>
            </a:r>
            <a:endParaRPr lang="es-CO" dirty="0">
              <a:solidFill>
                <a:schemeClr val="tx2"/>
              </a:solidFill>
              <a:ea typeface="Times New Roman" pitchFamily="18" charset="0"/>
              <a:cs typeface="Verdana" pitchFamily="34" charset="0"/>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5474"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05475"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05476" name="TextBox 5"/>
          <p:cNvSpPr txBox="1">
            <a:spLocks noChangeArrowheads="1"/>
          </p:cNvSpPr>
          <p:nvPr/>
        </p:nvSpPr>
        <p:spPr bwMode="auto">
          <a:xfrm>
            <a:off x="642938" y="2143125"/>
            <a:ext cx="7858125" cy="2585307"/>
          </a:xfrm>
          <a:prstGeom prst="rect">
            <a:avLst/>
          </a:prstGeom>
          <a:noFill/>
          <a:ln w="9525">
            <a:noFill/>
            <a:miter lim="800000"/>
            <a:headEnd/>
            <a:tailEnd/>
          </a:ln>
        </p:spPr>
        <p:txBody>
          <a:bodyPr lIns="91426" tIns="45712" rIns="91426" bIns="45712">
            <a:spAutoFit/>
          </a:bodyPr>
          <a:lstStyle/>
          <a:p>
            <a:r>
              <a:rPr lang="es-CO" dirty="0">
                <a:latin typeface="Calibri" pitchFamily="34" charset="0"/>
              </a:rPr>
              <a:t>Activos y 	pasivos individuales o grupo de ellos, reconocidos en el balance .</a:t>
            </a:r>
          </a:p>
          <a:p>
            <a:r>
              <a:rPr lang="es-CO" dirty="0">
                <a:latin typeface="Calibri" pitchFamily="34" charset="0"/>
              </a:rPr>
              <a:t>- ej. obligaciones, préstamos,  cuentas  a cobrar</a:t>
            </a:r>
          </a:p>
          <a:p>
            <a:r>
              <a:rPr lang="es-CO" dirty="0">
                <a:latin typeface="Calibri" pitchFamily="34" charset="0"/>
              </a:rPr>
              <a:t> </a:t>
            </a:r>
          </a:p>
          <a:p>
            <a:r>
              <a:rPr lang="es-CO" dirty="0" smtClean="0">
                <a:latin typeface="Calibri" pitchFamily="34" charset="0"/>
              </a:rPr>
              <a:t>Compromisos </a:t>
            </a:r>
            <a:r>
              <a:rPr lang="es-CO" dirty="0">
                <a:latin typeface="Calibri" pitchFamily="34" charset="0"/>
              </a:rPr>
              <a:t>firmes no reconocidos en  el balance - ej.  Alquileres, pagos/cobros derivados de un contrato que todavía no se han producido, etc.</a:t>
            </a:r>
          </a:p>
          <a:p>
            <a:r>
              <a:rPr lang="es-CO" dirty="0">
                <a:latin typeface="Calibri" pitchFamily="34" charset="0"/>
              </a:rPr>
              <a:t> </a:t>
            </a:r>
          </a:p>
          <a:p>
            <a:r>
              <a:rPr lang="es-CO" dirty="0" smtClean="0">
                <a:latin typeface="Calibri" pitchFamily="34" charset="0"/>
              </a:rPr>
              <a:t>Transacciones </a:t>
            </a:r>
            <a:r>
              <a:rPr lang="es-CO" dirty="0">
                <a:latin typeface="Calibri" pitchFamily="34" charset="0"/>
              </a:rPr>
              <a:t>futuras altamente probables  – ej.  compras 	y  ventas futuras</a:t>
            </a:r>
          </a:p>
          <a:p>
            <a:r>
              <a:rPr lang="es-CO" dirty="0">
                <a:latin typeface="Calibri" pitchFamily="34" charset="0"/>
              </a:rPr>
              <a:t> </a:t>
            </a:r>
          </a:p>
          <a:p>
            <a:r>
              <a:rPr lang="es-CO" dirty="0" smtClean="0">
                <a:latin typeface="Calibri" pitchFamily="34" charset="0"/>
              </a:rPr>
              <a:t>Inversión </a:t>
            </a:r>
            <a:r>
              <a:rPr lang="es-CO" dirty="0">
                <a:latin typeface="Calibri" pitchFamily="34" charset="0"/>
              </a:rPr>
              <a:t>neta en una entidad extranjera</a:t>
            </a:r>
          </a:p>
        </p:txBody>
      </p:sp>
      <p:sp>
        <p:nvSpPr>
          <p:cNvPr id="105477" name="TextBox 6"/>
          <p:cNvSpPr txBox="1">
            <a:spLocks noChangeArrowheads="1"/>
          </p:cNvSpPr>
          <p:nvPr/>
        </p:nvSpPr>
        <p:spPr bwMode="auto">
          <a:xfrm>
            <a:off x="642938" y="1214439"/>
            <a:ext cx="8001000" cy="523875"/>
          </a:xfrm>
          <a:prstGeom prst="rect">
            <a:avLst/>
          </a:prstGeom>
          <a:noFill/>
          <a:ln w="9525">
            <a:noFill/>
            <a:miter lim="800000"/>
            <a:headEnd/>
            <a:tailEnd/>
          </a:ln>
        </p:spPr>
        <p:txBody>
          <a:bodyPr lIns="91426" tIns="45712" rIns="91426" bIns="45712">
            <a:spAutoFit/>
          </a:bodyPr>
          <a:lstStyle/>
          <a:p>
            <a:r>
              <a:rPr lang="es-CO" sz="2800" dirty="0">
                <a:solidFill>
                  <a:schemeClr val="tx2"/>
                </a:solidFill>
                <a:latin typeface="Calibri" pitchFamily="34" charset="0"/>
              </a:rPr>
              <a:t>¿Qué puede ser objeto de cobertura?</a:t>
            </a:r>
          </a:p>
        </p:txBody>
      </p:sp>
      <p:sp>
        <p:nvSpPr>
          <p:cNvPr id="8" name="TextBox 7"/>
          <p:cNvSpPr txBox="1"/>
          <p:nvPr/>
        </p:nvSpPr>
        <p:spPr>
          <a:xfrm>
            <a:off x="928688" y="5072063"/>
            <a:ext cx="7358062" cy="923314"/>
          </a:xfrm>
          <a:prstGeom prst="rect">
            <a:avLst/>
          </a:prstGeom>
          <a:solidFill>
            <a:schemeClr val="tx2">
              <a:lumMod val="20000"/>
              <a:lumOff val="80000"/>
            </a:schemeClr>
          </a:solidFill>
          <a:ln>
            <a:solidFill>
              <a:srgbClr val="FF0000"/>
            </a:solidFill>
          </a:ln>
        </p:spPr>
        <p:txBody>
          <a:bodyPr lIns="91426" tIns="45712" rIns="91426" bIns="45712">
            <a:spAutoFit/>
          </a:bodyPr>
          <a:lstStyle/>
          <a:p>
            <a:pPr fontAlgn="auto">
              <a:spcBef>
                <a:spcPts val="0"/>
              </a:spcBef>
              <a:spcAft>
                <a:spcPts val="0"/>
              </a:spcAft>
              <a:defRPr/>
            </a:pPr>
            <a:r>
              <a:rPr lang="es-CO" dirty="0">
                <a:latin typeface="+mn-lt"/>
                <a:cs typeface="+mn-cs"/>
              </a:rPr>
              <a:t>•Por la totalidad del riesgo cubierto.</a:t>
            </a:r>
          </a:p>
          <a:p>
            <a:pPr fontAlgn="auto">
              <a:spcBef>
                <a:spcPts val="0"/>
              </a:spcBef>
              <a:spcAft>
                <a:spcPts val="0"/>
              </a:spcAft>
              <a:defRPr/>
            </a:pPr>
            <a:r>
              <a:rPr lang="es-CO" dirty="0">
                <a:latin typeface="+mn-lt"/>
                <a:cs typeface="+mn-cs"/>
              </a:rPr>
              <a:t>•En caso de activos o pasivos financieros, puede ser objeto  de cobertura  solamente una parte del riesgo.</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498"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06499"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06500" name="TextBox 5"/>
          <p:cNvSpPr txBox="1">
            <a:spLocks noChangeArrowheads="1"/>
          </p:cNvSpPr>
          <p:nvPr/>
        </p:nvSpPr>
        <p:spPr bwMode="auto">
          <a:xfrm>
            <a:off x="390023" y="1616919"/>
            <a:ext cx="7858125" cy="4478133"/>
          </a:xfrm>
          <a:prstGeom prst="rect">
            <a:avLst/>
          </a:prstGeom>
          <a:noFill/>
          <a:ln w="9525">
            <a:noFill/>
            <a:miter lim="800000"/>
            <a:headEnd/>
            <a:tailEnd/>
          </a:ln>
        </p:spPr>
        <p:txBody>
          <a:bodyPr lIns="91426" tIns="45712" rIns="91426" bIns="45712">
            <a:spAutoFit/>
          </a:bodyPr>
          <a:lstStyle/>
          <a:p>
            <a:r>
              <a:rPr lang="es-CO" sz="1500" dirty="0">
                <a:latin typeface="Calibri" pitchFamily="34" charset="0"/>
              </a:rPr>
              <a:t>CON QUÉ SE PUEDE CUBRIR</a:t>
            </a:r>
          </a:p>
          <a:p>
            <a:r>
              <a:rPr lang="es-CO" sz="1500" dirty="0">
                <a:latin typeface="Calibri" pitchFamily="34" charset="0"/>
              </a:rPr>
              <a:t>Derivados</a:t>
            </a:r>
          </a:p>
          <a:p>
            <a:r>
              <a:rPr lang="es-CO" sz="1500" dirty="0">
                <a:latin typeface="Calibri" pitchFamily="34" charset="0"/>
              </a:rPr>
              <a:t>	 </a:t>
            </a:r>
          </a:p>
          <a:p>
            <a:r>
              <a:rPr lang="es-CO" sz="1500" dirty="0">
                <a:latin typeface="Calibri" pitchFamily="34" charset="0"/>
              </a:rPr>
              <a:t>  	Se puede asignar solamente una parte de un instrumento.</a:t>
            </a:r>
          </a:p>
          <a:p>
            <a:r>
              <a:rPr lang="es-CO" sz="1500" dirty="0">
                <a:latin typeface="Calibri" pitchFamily="34" charset="0"/>
              </a:rPr>
              <a:t> </a:t>
            </a:r>
          </a:p>
          <a:p>
            <a:r>
              <a:rPr lang="es-CO" sz="1500" dirty="0">
                <a:latin typeface="Calibri" pitchFamily="34" charset="0"/>
              </a:rPr>
              <a:t>  	No se puede asignar un derivado con un plazo superior a la partida cubierta. </a:t>
            </a:r>
          </a:p>
          <a:p>
            <a:endParaRPr lang="es-CO" sz="1500" dirty="0">
              <a:latin typeface="Calibri" pitchFamily="34" charset="0"/>
            </a:endParaRPr>
          </a:p>
          <a:p>
            <a:r>
              <a:rPr lang="es-CO" sz="1500" dirty="0">
                <a:latin typeface="Calibri" pitchFamily="34" charset="0"/>
              </a:rPr>
              <a:t>Instrumentos Financieros (activos y pasivos) no derivados</a:t>
            </a:r>
          </a:p>
          <a:p>
            <a:r>
              <a:rPr lang="es-CO" sz="1500" dirty="0">
                <a:latin typeface="Calibri" pitchFamily="34" charset="0"/>
              </a:rPr>
              <a:t> 	Solamente pueden ser utilizados en coberturas del riesgo de tipos de cambio. </a:t>
            </a:r>
          </a:p>
          <a:p>
            <a:endParaRPr lang="es-CO" sz="1500" dirty="0">
              <a:latin typeface="Calibri" pitchFamily="34" charset="0"/>
            </a:endParaRPr>
          </a:p>
          <a:p>
            <a:r>
              <a:rPr lang="es-CO" sz="1500" dirty="0">
                <a:latin typeface="Calibri" pitchFamily="34" charset="0"/>
              </a:rPr>
              <a:t>QUÉ NO SE PUEDE CUBRIR</a:t>
            </a:r>
          </a:p>
          <a:p>
            <a:r>
              <a:rPr lang="es-CO" sz="1500" dirty="0">
                <a:latin typeface="Calibri" pitchFamily="34" charset="0"/>
              </a:rPr>
              <a:t>Partidas con sociedades del grupo</a:t>
            </a:r>
          </a:p>
          <a:p>
            <a:r>
              <a:rPr lang="es-CO" sz="1500" dirty="0">
                <a:latin typeface="Calibri" pitchFamily="34" charset="0"/>
              </a:rPr>
              <a:t> 	Solamente se puede hacer una cobertura a nivel consolidado con un instrumento 	financiero con un tercero fuera del grupo, dado que las transacciones dentro del 	Grupo se eliminan en la consolidación. Sin embargo, desde la perspectiva de la filial 	dichas coberturas pueden ser aceptadas. </a:t>
            </a:r>
          </a:p>
          <a:p>
            <a:r>
              <a:rPr lang="es-CO" sz="1500" dirty="0">
                <a:latin typeface="Calibri" pitchFamily="34" charset="0"/>
              </a:rPr>
              <a:t>Acciones Propias</a:t>
            </a:r>
          </a:p>
          <a:p>
            <a:r>
              <a:rPr lang="es-CO" sz="1500" dirty="0">
                <a:latin typeface="Calibri" pitchFamily="34" charset="0"/>
              </a:rPr>
              <a:t> 	Dado que los instrumentos de patrimonio no son un activo o pasivo financiero, no 	pueden ser utilizados como instrumentos de cobertura.</a:t>
            </a:r>
          </a:p>
        </p:txBody>
      </p:sp>
      <p:sp>
        <p:nvSpPr>
          <p:cNvPr id="106501" name="TextBox 6"/>
          <p:cNvSpPr txBox="1">
            <a:spLocks noChangeArrowheads="1"/>
          </p:cNvSpPr>
          <p:nvPr/>
        </p:nvSpPr>
        <p:spPr bwMode="auto">
          <a:xfrm>
            <a:off x="396405" y="785813"/>
            <a:ext cx="8001000" cy="830981"/>
          </a:xfrm>
          <a:prstGeom prst="rect">
            <a:avLst/>
          </a:prstGeom>
          <a:noFill/>
          <a:ln w="9525">
            <a:noFill/>
            <a:miter lim="800000"/>
            <a:headEnd/>
            <a:tailEnd/>
          </a:ln>
        </p:spPr>
        <p:txBody>
          <a:bodyPr lIns="91426" tIns="45712" rIns="91426" bIns="45712">
            <a:spAutoFit/>
          </a:bodyPr>
          <a:lstStyle/>
          <a:p>
            <a:r>
              <a:rPr lang="es-CO" sz="2400" dirty="0" smtClean="0">
                <a:solidFill>
                  <a:schemeClr val="tx2"/>
                </a:solidFill>
                <a:latin typeface="Calibri" pitchFamily="34" charset="0"/>
              </a:rPr>
              <a:t>Instrumentos de Cobertura:</a:t>
            </a:r>
          </a:p>
          <a:p>
            <a:r>
              <a:rPr lang="es-CO" sz="2400" dirty="0" smtClean="0">
                <a:solidFill>
                  <a:schemeClr val="tx2"/>
                </a:solidFill>
                <a:latin typeface="Calibri" pitchFamily="34" charset="0"/>
              </a:rPr>
              <a:t>Con </a:t>
            </a:r>
            <a:r>
              <a:rPr lang="es-CO" sz="2400" dirty="0">
                <a:solidFill>
                  <a:schemeClr val="tx2"/>
                </a:solidFill>
                <a:latin typeface="Calibri" pitchFamily="34" charset="0"/>
              </a:rPr>
              <a:t>qué se puede </a:t>
            </a:r>
            <a:r>
              <a:rPr lang="es-CO" sz="2400" dirty="0" smtClean="0">
                <a:solidFill>
                  <a:schemeClr val="tx2"/>
                </a:solidFill>
                <a:latin typeface="Calibri" pitchFamily="34" charset="0"/>
              </a:rPr>
              <a:t>cubrir</a:t>
            </a:r>
            <a:endParaRPr lang="es-CO" sz="2400" dirty="0">
              <a:solidFill>
                <a:schemeClr val="tx2"/>
              </a:solidFill>
              <a:latin typeface="Calibri" pitchFamily="34" charset="0"/>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7522"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07523"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07524" name="Rectangle 1"/>
          <p:cNvSpPr>
            <a:spLocks noChangeArrowheads="1"/>
          </p:cNvSpPr>
          <p:nvPr/>
        </p:nvSpPr>
        <p:spPr bwMode="auto">
          <a:xfrm>
            <a:off x="428626" y="2714622"/>
            <a:ext cx="8429625" cy="954091"/>
          </a:xfrm>
          <a:prstGeom prst="rect">
            <a:avLst/>
          </a:prstGeom>
          <a:noFill/>
          <a:ln w="9525">
            <a:noFill/>
            <a:miter lim="800000"/>
            <a:headEnd/>
            <a:tailEnd/>
          </a:ln>
        </p:spPr>
        <p:txBody>
          <a:bodyPr lIns="91426" tIns="45712" rIns="91426" bIns="45712" anchor="ctr">
            <a:spAutoFit/>
          </a:bodyPr>
          <a:lstStyle/>
          <a:p>
            <a:r>
              <a:rPr lang="es-CO" sz="2800" dirty="0">
                <a:solidFill>
                  <a:schemeClr val="tx2"/>
                </a:solidFill>
                <a:latin typeface="Calibri" pitchFamily="34" charset="0"/>
                <a:ea typeface="Times New Roman" pitchFamily="18" charset="0"/>
                <a:cs typeface="Verdana" pitchFamily="34" charset="0"/>
              </a:rPr>
              <a:t>NIC 39</a:t>
            </a:r>
            <a:endParaRPr lang="es-CO" sz="1100" dirty="0">
              <a:solidFill>
                <a:schemeClr val="tx2"/>
              </a:solidFill>
              <a:ea typeface="Times New Roman" pitchFamily="18" charset="0"/>
              <a:cs typeface="Verdana" pitchFamily="34" charset="0"/>
            </a:endParaRPr>
          </a:p>
          <a:p>
            <a:pPr eaLnBrk="0" hangingPunct="0"/>
            <a:r>
              <a:rPr lang="es-CO" sz="2800" dirty="0">
                <a:solidFill>
                  <a:schemeClr val="tx2"/>
                </a:solidFill>
                <a:latin typeface="Calibri" pitchFamily="34" charset="0"/>
                <a:ea typeface="Times New Roman" pitchFamily="18" charset="0"/>
                <a:cs typeface="Verdana" pitchFamily="34" charset="0"/>
              </a:rPr>
              <a:t>Tipos de Cobertura</a:t>
            </a:r>
            <a:endParaRPr lang="es-CO" dirty="0">
              <a:solidFill>
                <a:schemeClr val="tx2"/>
              </a:solidFill>
              <a:ea typeface="Times New Roman" pitchFamily="18" charset="0"/>
              <a:cs typeface="Verdana" pitchFamily="34" charset="0"/>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546"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08547"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08548" name="TextBox 5"/>
          <p:cNvSpPr txBox="1">
            <a:spLocks noChangeArrowheads="1"/>
          </p:cNvSpPr>
          <p:nvPr/>
        </p:nvSpPr>
        <p:spPr bwMode="auto">
          <a:xfrm>
            <a:off x="500064" y="1857375"/>
            <a:ext cx="1785937" cy="2893084"/>
          </a:xfrm>
          <a:prstGeom prst="rect">
            <a:avLst/>
          </a:prstGeom>
          <a:noFill/>
          <a:ln w="9525">
            <a:noFill/>
            <a:miter lim="800000"/>
            <a:headEnd/>
            <a:tailEnd/>
          </a:ln>
        </p:spPr>
        <p:txBody>
          <a:bodyPr lIns="91426" tIns="45712" rIns="91426" bIns="45712">
            <a:spAutoFit/>
          </a:bodyPr>
          <a:lstStyle/>
          <a:p>
            <a:r>
              <a:rPr lang="en-US" sz="1400" dirty="0"/>
              <a:t>Floating Rate Assets</a:t>
            </a:r>
            <a:endParaRPr lang="es-CO" sz="1400" dirty="0"/>
          </a:p>
          <a:p>
            <a:r>
              <a:rPr lang="en-US" sz="1400" dirty="0"/>
              <a:t>(</a:t>
            </a:r>
            <a:r>
              <a:rPr lang="en-US" sz="1400" dirty="0" err="1"/>
              <a:t>Ej</a:t>
            </a:r>
            <a:r>
              <a:rPr lang="en-US" sz="1400" dirty="0"/>
              <a:t>. </a:t>
            </a:r>
            <a:r>
              <a:rPr lang="en-US" sz="1400" dirty="0" err="1"/>
              <a:t>Activos</a:t>
            </a:r>
            <a:r>
              <a:rPr lang="en-US" sz="1400" dirty="0"/>
              <a:t> </a:t>
            </a:r>
            <a:r>
              <a:rPr lang="en-US" sz="1400" dirty="0" err="1"/>
              <a:t>financieros</a:t>
            </a:r>
            <a:r>
              <a:rPr lang="en-US" sz="1400" dirty="0"/>
              <a:t> a </a:t>
            </a:r>
            <a:r>
              <a:rPr lang="en-US" sz="1400" dirty="0" err="1"/>
              <a:t>tipo</a:t>
            </a:r>
            <a:r>
              <a:rPr lang="en-US" sz="1400" dirty="0"/>
              <a:t> variable).</a:t>
            </a:r>
            <a:endParaRPr lang="es-CO" sz="1400" dirty="0"/>
          </a:p>
          <a:p>
            <a:r>
              <a:rPr lang="en-US" sz="1400" dirty="0"/>
              <a:t>Floating Rate Liabilities (</a:t>
            </a:r>
            <a:r>
              <a:rPr lang="en-US" sz="1400" dirty="0" err="1"/>
              <a:t>Ej</a:t>
            </a:r>
            <a:r>
              <a:rPr lang="en-US" sz="1400" dirty="0"/>
              <a:t>. </a:t>
            </a:r>
            <a:r>
              <a:rPr lang="es-CO" sz="1400" dirty="0"/>
              <a:t>Préstamos a tipo de interés variable) </a:t>
            </a:r>
            <a:r>
              <a:rPr lang="es-CO" sz="1400" dirty="0" err="1"/>
              <a:t>Forecasted</a:t>
            </a:r>
            <a:r>
              <a:rPr lang="es-CO" sz="1400" dirty="0"/>
              <a:t> </a:t>
            </a:r>
            <a:r>
              <a:rPr lang="es-CO" sz="1400" dirty="0" err="1"/>
              <a:t>Transactions</a:t>
            </a:r>
            <a:r>
              <a:rPr lang="es-CO" sz="1400" dirty="0"/>
              <a:t> (Ej. Ventas/Compras futuras).</a:t>
            </a:r>
            <a:endParaRPr lang="es-CO" sz="1400" dirty="0">
              <a:latin typeface="Calibri" pitchFamily="34" charset="0"/>
            </a:endParaRPr>
          </a:p>
        </p:txBody>
      </p:sp>
      <p:sp>
        <p:nvSpPr>
          <p:cNvPr id="108549" name="TextBox 6"/>
          <p:cNvSpPr txBox="1">
            <a:spLocks noChangeArrowheads="1"/>
          </p:cNvSpPr>
          <p:nvPr/>
        </p:nvSpPr>
        <p:spPr bwMode="auto">
          <a:xfrm>
            <a:off x="571500" y="1000126"/>
            <a:ext cx="8001000" cy="461963"/>
          </a:xfrm>
          <a:prstGeom prst="rect">
            <a:avLst/>
          </a:prstGeom>
          <a:noFill/>
          <a:ln w="9525">
            <a:noFill/>
            <a:miter lim="800000"/>
            <a:headEnd/>
            <a:tailEnd/>
          </a:ln>
        </p:spPr>
        <p:txBody>
          <a:bodyPr lIns="91426" tIns="45712" rIns="91426" bIns="45712">
            <a:spAutoFit/>
          </a:bodyPr>
          <a:lstStyle/>
          <a:p>
            <a:r>
              <a:rPr lang="es-CO" sz="2400" dirty="0">
                <a:solidFill>
                  <a:schemeClr val="tx2"/>
                </a:solidFill>
              </a:rPr>
              <a:t>Tipos de Cobertura</a:t>
            </a:r>
          </a:p>
        </p:txBody>
      </p:sp>
      <p:sp>
        <p:nvSpPr>
          <p:cNvPr id="108550" name="TextBox 6"/>
          <p:cNvSpPr txBox="1">
            <a:spLocks noChangeArrowheads="1"/>
          </p:cNvSpPr>
          <p:nvPr/>
        </p:nvSpPr>
        <p:spPr bwMode="auto">
          <a:xfrm>
            <a:off x="6643689" y="1857375"/>
            <a:ext cx="1785937" cy="2462196"/>
          </a:xfrm>
          <a:prstGeom prst="rect">
            <a:avLst/>
          </a:prstGeom>
          <a:noFill/>
          <a:ln w="9525">
            <a:noFill/>
            <a:miter lim="800000"/>
            <a:headEnd/>
            <a:tailEnd/>
          </a:ln>
        </p:spPr>
        <p:txBody>
          <a:bodyPr lIns="91426" tIns="45712" rIns="91426" bIns="45712">
            <a:spAutoFit/>
          </a:bodyPr>
          <a:lstStyle/>
          <a:p>
            <a:r>
              <a:rPr lang="es-CO" sz="1400" dirty="0" err="1"/>
              <a:t>Fixed</a:t>
            </a:r>
            <a:r>
              <a:rPr lang="es-CO" sz="1400" dirty="0"/>
              <a:t> </a:t>
            </a:r>
            <a:r>
              <a:rPr lang="es-CO" sz="1400" dirty="0" err="1"/>
              <a:t>Rate</a:t>
            </a:r>
            <a:r>
              <a:rPr lang="es-CO" sz="1400" dirty="0"/>
              <a:t> </a:t>
            </a:r>
            <a:r>
              <a:rPr lang="es-CO" sz="1400" dirty="0" err="1"/>
              <a:t>Assets</a:t>
            </a:r>
            <a:endParaRPr lang="es-CO" sz="1400" dirty="0"/>
          </a:p>
          <a:p>
            <a:r>
              <a:rPr lang="es-CO" sz="1400" dirty="0"/>
              <a:t>(Ej. Inversiones en moneda  extranjera o a tipo fijo).</a:t>
            </a:r>
          </a:p>
          <a:p>
            <a:r>
              <a:rPr lang="en-US" sz="1400" dirty="0"/>
              <a:t>Fixed Rate Liabilities</a:t>
            </a:r>
            <a:endParaRPr lang="es-CO" sz="1400" dirty="0"/>
          </a:p>
          <a:p>
            <a:r>
              <a:rPr lang="en-US" sz="1400" dirty="0"/>
              <a:t>(</a:t>
            </a:r>
            <a:r>
              <a:rPr lang="en-US" sz="1400" dirty="0" err="1"/>
              <a:t>Ej</a:t>
            </a:r>
            <a:r>
              <a:rPr lang="en-US" sz="1400" dirty="0"/>
              <a:t>. </a:t>
            </a:r>
            <a:r>
              <a:rPr lang="en-US" sz="1400" dirty="0" err="1"/>
              <a:t>Pasivos</a:t>
            </a:r>
            <a:r>
              <a:rPr lang="en-US" sz="1400" dirty="0"/>
              <a:t> a </a:t>
            </a:r>
            <a:r>
              <a:rPr lang="en-US" sz="1400" dirty="0" err="1"/>
              <a:t>tipo</a:t>
            </a:r>
            <a:r>
              <a:rPr lang="en-US" sz="1400" dirty="0"/>
              <a:t> </a:t>
            </a:r>
            <a:r>
              <a:rPr lang="en-US" sz="1400" dirty="0" err="1"/>
              <a:t>fijo</a:t>
            </a:r>
            <a:r>
              <a:rPr lang="en-US" sz="1400" dirty="0"/>
              <a:t>) Firm Commitments</a:t>
            </a:r>
            <a:endParaRPr lang="es-CO" sz="1400" dirty="0"/>
          </a:p>
          <a:p>
            <a:r>
              <a:rPr lang="es-CO" sz="1400" dirty="0"/>
              <a:t>Otros activos (inventarios)</a:t>
            </a:r>
          </a:p>
        </p:txBody>
      </p:sp>
      <p:sp>
        <p:nvSpPr>
          <p:cNvPr id="10" name="Oval 9"/>
          <p:cNvSpPr/>
          <p:nvPr/>
        </p:nvSpPr>
        <p:spPr>
          <a:xfrm>
            <a:off x="2786064" y="2357439"/>
            <a:ext cx="1785937" cy="15573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r>
              <a:rPr lang="es-CO" sz="1400" dirty="0"/>
              <a:t>Coberturas de</a:t>
            </a:r>
          </a:p>
          <a:p>
            <a:pPr algn="ctr">
              <a:defRPr/>
            </a:pPr>
            <a:r>
              <a:rPr lang="es-CO" sz="1400" dirty="0"/>
              <a:t>Flujo de Efectivo</a:t>
            </a:r>
          </a:p>
        </p:txBody>
      </p:sp>
      <p:sp>
        <p:nvSpPr>
          <p:cNvPr id="11" name="Oval 10"/>
          <p:cNvSpPr/>
          <p:nvPr/>
        </p:nvSpPr>
        <p:spPr>
          <a:xfrm>
            <a:off x="4357689" y="2286000"/>
            <a:ext cx="1785937" cy="15573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r>
              <a:rPr lang="es-CO" sz="1400" dirty="0"/>
              <a:t>Cobertura de</a:t>
            </a:r>
          </a:p>
          <a:p>
            <a:pPr algn="ctr">
              <a:defRPr/>
            </a:pPr>
            <a:r>
              <a:rPr lang="es-CO" sz="1400" dirty="0"/>
              <a:t>Valor Razonable</a:t>
            </a:r>
          </a:p>
        </p:txBody>
      </p:sp>
      <p:sp>
        <p:nvSpPr>
          <p:cNvPr id="12" name="Oval 11"/>
          <p:cNvSpPr/>
          <p:nvPr/>
        </p:nvSpPr>
        <p:spPr>
          <a:xfrm>
            <a:off x="3500439" y="3357564"/>
            <a:ext cx="1785937" cy="15716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r>
              <a:rPr lang="es-CO" sz="1400" dirty="0"/>
              <a:t>Cobertura de la</a:t>
            </a:r>
          </a:p>
          <a:p>
            <a:pPr algn="ctr">
              <a:defRPr/>
            </a:pPr>
            <a:r>
              <a:rPr lang="es-CO" sz="1400" dirty="0"/>
              <a:t>Inversión neta en una</a:t>
            </a:r>
          </a:p>
          <a:p>
            <a:pPr algn="ctr">
              <a:defRPr/>
            </a:pPr>
            <a:r>
              <a:rPr lang="es-CO" sz="1400" dirty="0"/>
              <a:t>Moneda Extranjera</a:t>
            </a:r>
          </a:p>
        </p:txBody>
      </p:sp>
      <p:cxnSp>
        <p:nvCxnSpPr>
          <p:cNvPr id="14" name="Straight Connector 13"/>
          <p:cNvCxnSpPr/>
          <p:nvPr/>
        </p:nvCxnSpPr>
        <p:spPr>
          <a:xfrm rot="5400000">
            <a:off x="1427163" y="2857500"/>
            <a:ext cx="185896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5644357" y="2785270"/>
            <a:ext cx="1857375"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2428876" y="2500313"/>
            <a:ext cx="428625" cy="2857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a:off x="6072188" y="2143126"/>
            <a:ext cx="500063" cy="5000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9570"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09571"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09572" name="Rectangle 1"/>
          <p:cNvSpPr>
            <a:spLocks noChangeArrowheads="1"/>
          </p:cNvSpPr>
          <p:nvPr/>
        </p:nvSpPr>
        <p:spPr bwMode="auto">
          <a:xfrm>
            <a:off x="357189" y="2928936"/>
            <a:ext cx="8572500" cy="954091"/>
          </a:xfrm>
          <a:prstGeom prst="rect">
            <a:avLst/>
          </a:prstGeom>
          <a:noFill/>
          <a:ln w="9525">
            <a:noFill/>
            <a:miter lim="800000"/>
            <a:headEnd/>
            <a:tailEnd/>
          </a:ln>
        </p:spPr>
        <p:txBody>
          <a:bodyPr lIns="91426" tIns="45712" rIns="91426" bIns="45712" anchor="ctr">
            <a:spAutoFit/>
          </a:bodyPr>
          <a:lstStyle/>
          <a:p>
            <a:r>
              <a:rPr lang="es-CO" sz="2800" dirty="0">
                <a:solidFill>
                  <a:schemeClr val="tx2"/>
                </a:solidFill>
                <a:latin typeface="Calibri" pitchFamily="34" charset="0"/>
                <a:ea typeface="Times New Roman" pitchFamily="18" charset="0"/>
                <a:cs typeface="Verdana" pitchFamily="34" charset="0"/>
              </a:rPr>
              <a:t>NIC 39</a:t>
            </a:r>
            <a:endParaRPr lang="es-CO" sz="1100" dirty="0">
              <a:solidFill>
                <a:schemeClr val="tx2"/>
              </a:solidFill>
              <a:ea typeface="Times New Roman" pitchFamily="18" charset="0"/>
              <a:cs typeface="Verdana" pitchFamily="34" charset="0"/>
            </a:endParaRPr>
          </a:p>
          <a:p>
            <a:pPr eaLnBrk="0" hangingPunct="0"/>
            <a:r>
              <a:rPr lang="es-CO" sz="2800" dirty="0">
                <a:solidFill>
                  <a:schemeClr val="tx2"/>
                </a:solidFill>
                <a:latin typeface="Calibri" pitchFamily="34" charset="0"/>
                <a:ea typeface="Times New Roman" pitchFamily="18" charset="0"/>
                <a:cs typeface="Verdana" pitchFamily="34" charset="0"/>
              </a:rPr>
              <a:t>Requisitos</a:t>
            </a:r>
            <a:endParaRPr lang="es-CO" dirty="0">
              <a:solidFill>
                <a:schemeClr val="tx2"/>
              </a:solidFill>
              <a:ea typeface="Times New Roman" pitchFamily="18" charset="0"/>
              <a:cs typeface="Verdana"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ES" sz="3400" dirty="0" smtClean="0">
                <a:solidFill>
                  <a:srgbClr val="002060"/>
                </a:solidFill>
                <a:latin typeface="Times New Roman" pitchFamily="18" charset="0"/>
                <a:cs typeface="Times New Roman" pitchFamily="18" charset="0"/>
              </a:rPr>
              <a:t>Hacia la importancia de los IF: Contexto histórico.</a:t>
            </a:r>
            <a:endParaRPr lang="es-ES" sz="3400" dirty="0">
              <a:solidFill>
                <a:srgbClr val="002060"/>
              </a:solidFill>
              <a:latin typeface="Times New Roman" pitchFamily="18" charset="0"/>
              <a:cs typeface="Times New Roman" pitchFamily="18" charset="0"/>
            </a:endParaRPr>
          </a:p>
        </p:txBody>
      </p:sp>
      <p:graphicFrame>
        <p:nvGraphicFramePr>
          <p:cNvPr id="8" name="7 Tabla"/>
          <p:cNvGraphicFramePr>
            <a:graphicFrameLocks noGrp="1"/>
          </p:cNvGraphicFramePr>
          <p:nvPr/>
        </p:nvGraphicFramePr>
        <p:xfrm>
          <a:off x="827584" y="1556792"/>
          <a:ext cx="7416824" cy="4810125"/>
        </p:xfrm>
        <a:graphic>
          <a:graphicData uri="http://schemas.openxmlformats.org/drawingml/2006/table">
            <a:tbl>
              <a:tblPr>
                <a:effectLst>
                  <a:innerShdw blurRad="63500" dist="50800" dir="13500000">
                    <a:prstClr val="black">
                      <a:alpha val="50000"/>
                    </a:prstClr>
                  </a:innerShdw>
                </a:effectLst>
                <a:tableStyleId>{8FD4443E-F989-4FC4-A0C8-D5A2AF1F390B}</a:tableStyleId>
              </a:tblPr>
              <a:tblGrid>
                <a:gridCol w="584660"/>
                <a:gridCol w="3825344"/>
                <a:gridCol w="3006820"/>
              </a:tblGrid>
              <a:tr h="190500">
                <a:tc>
                  <a:txBody>
                    <a:bodyPr/>
                    <a:lstStyle/>
                    <a:p>
                      <a:pPr algn="ctr" fontAlgn="b"/>
                      <a:r>
                        <a:rPr lang="es-ES" sz="1800" b="1" u="none" strike="noStrike" dirty="0"/>
                        <a:t>Date</a:t>
                      </a:r>
                      <a:endParaRPr lang="es-ES" sz="1800" b="1" i="0" u="none" strike="noStrike" dirty="0">
                        <a:solidFill>
                          <a:srgbClr val="000000"/>
                        </a:solidFill>
                        <a:latin typeface="Calibri"/>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s-ES" sz="2200" b="1" u="none" strike="noStrike" dirty="0"/>
                        <a:t>FASB</a:t>
                      </a:r>
                      <a:endParaRPr lang="es-ES" sz="2200" b="1" i="0" u="none" strike="noStrike" dirty="0">
                        <a:solidFill>
                          <a:srgbClr val="000000"/>
                        </a:solidFill>
                        <a:latin typeface="Calibri"/>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s-ES" sz="2200" b="1" u="none" strike="noStrike" dirty="0"/>
                        <a:t>IASB</a:t>
                      </a:r>
                      <a:endParaRPr lang="es-ES" sz="2200" b="1" i="0" u="none" strike="noStrike" dirty="0">
                        <a:solidFill>
                          <a:srgbClr val="000000"/>
                        </a:solidFill>
                        <a:latin typeface="Calibri"/>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r>
              <a:tr h="381000">
                <a:tc>
                  <a:txBody>
                    <a:bodyPr/>
                    <a:lstStyle/>
                    <a:p>
                      <a:pPr algn="ctr" fontAlgn="b"/>
                      <a:r>
                        <a:rPr lang="es-ES" sz="1800" b="1" u="none" strike="noStrike" dirty="0"/>
                        <a:t>1981</a:t>
                      </a:r>
                      <a:endParaRPr lang="es-ES" sz="1800" b="1" i="0" u="none" strike="noStrike" dirty="0">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800" u="none" strike="noStrike"/>
                        <a:t>FAS 52: Forein Currency Translation (sustituye FAS 20)</a:t>
                      </a:r>
                      <a:endParaRPr lang="en-US" sz="1800" b="0" i="0" u="none" strike="noStrike">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s-ES" sz="1800" u="none" strike="noStrike" dirty="0"/>
                        <a:t>n/a</a:t>
                      </a:r>
                      <a:endParaRPr lang="es-ES" sz="1800" b="0" i="0" u="none" strike="noStrike" dirty="0">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190500">
                <a:tc>
                  <a:txBody>
                    <a:bodyPr/>
                    <a:lstStyle/>
                    <a:p>
                      <a:pPr algn="ctr" fontAlgn="b"/>
                      <a:r>
                        <a:rPr lang="es-ES" sz="1800" b="1" u="none" strike="noStrike" dirty="0"/>
                        <a:t>1984</a:t>
                      </a:r>
                      <a:endParaRPr lang="es-ES" sz="1800" b="1" i="0" u="none" strike="noStrike" dirty="0">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800" u="none" strike="noStrike" dirty="0"/>
                        <a:t>FAS 80: Accounting for future contracts</a:t>
                      </a:r>
                      <a:endParaRPr lang="en-US" sz="1800" b="0" i="0" u="none" strike="noStrike" dirty="0">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s-ES" sz="1800" u="none" strike="noStrike"/>
                        <a:t>n/a</a:t>
                      </a:r>
                      <a:endParaRPr lang="es-ES" sz="1800" b="0" i="0" u="none" strike="noStrike">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762000">
                <a:tc>
                  <a:txBody>
                    <a:bodyPr/>
                    <a:lstStyle/>
                    <a:p>
                      <a:pPr algn="ctr" fontAlgn="b"/>
                      <a:r>
                        <a:rPr lang="es-ES" sz="1800" b="1" u="none" strike="noStrike" dirty="0"/>
                        <a:t>1990</a:t>
                      </a:r>
                      <a:endParaRPr lang="es-ES" sz="1800" b="1" i="0" u="none" strike="noStrike" dirty="0">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800" u="none" strike="noStrike" dirty="0"/>
                        <a:t>FAS 105: Disclosure of information about financial instruments with off-balance-sheet risk and financial instruments with concentrations of credit risk.</a:t>
                      </a:r>
                      <a:endParaRPr lang="en-US" sz="1800" b="0" i="0" u="none" strike="noStrike" dirty="0">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s-ES" sz="1800" u="none" strike="noStrike" dirty="0"/>
                        <a:t>n/a</a:t>
                      </a:r>
                      <a:endParaRPr lang="es-ES" sz="1800" b="0" i="0" u="none" strike="noStrike" dirty="0">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190500">
                <a:tc>
                  <a:txBody>
                    <a:bodyPr/>
                    <a:lstStyle/>
                    <a:p>
                      <a:pPr algn="ctr" fontAlgn="b"/>
                      <a:r>
                        <a:rPr lang="es-ES" sz="1800" b="1" u="none" strike="noStrike" dirty="0"/>
                        <a:t>1991</a:t>
                      </a:r>
                      <a:endParaRPr lang="es-ES" sz="1800" b="1" i="0" u="none" strike="noStrike" dirty="0">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800" u="none" strike="noStrike" dirty="0"/>
                        <a:t>FAS 107:  Disclosure about fair value of financial instruments.</a:t>
                      </a:r>
                      <a:endParaRPr lang="en-US" sz="1800" b="0" i="0" u="none" strike="noStrike" dirty="0">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s-ES" sz="1800" u="none" strike="noStrike"/>
                        <a:t>ED 40</a:t>
                      </a:r>
                      <a:endParaRPr lang="es-ES" sz="1800" b="0" i="0" u="none" strike="noStrike">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190500">
                <a:tc>
                  <a:txBody>
                    <a:bodyPr/>
                    <a:lstStyle/>
                    <a:p>
                      <a:pPr algn="ctr" fontAlgn="b"/>
                      <a:r>
                        <a:rPr lang="es-ES" sz="1800" b="1" u="none" strike="noStrike" dirty="0"/>
                        <a:t>1994</a:t>
                      </a:r>
                      <a:endParaRPr lang="es-ES" sz="1800" b="1" i="0" u="none" strike="noStrike" dirty="0">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s-ES" sz="1800" u="none" strike="noStrike" dirty="0"/>
                        <a:t>n/a</a:t>
                      </a:r>
                      <a:endParaRPr lang="es-ES" sz="1800" b="0" i="0" u="none" strike="noStrike" dirty="0">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s-ES" sz="1800" u="none" strike="noStrike" dirty="0"/>
                        <a:t>ED 48</a:t>
                      </a:r>
                      <a:endParaRPr lang="es-ES" sz="1800" b="0" i="0" u="none" strike="noStrike" dirty="0">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81000">
                <a:tc>
                  <a:txBody>
                    <a:bodyPr/>
                    <a:lstStyle/>
                    <a:p>
                      <a:pPr algn="ctr" fontAlgn="b"/>
                      <a:r>
                        <a:rPr lang="es-ES" sz="1800" b="1" u="none" strike="noStrike" dirty="0"/>
                        <a:t>1996</a:t>
                      </a:r>
                      <a:endParaRPr lang="es-ES" sz="1800" b="1" i="0" u="none" strike="noStrike" dirty="0">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s-ES" sz="1800" u="none" strike="noStrike" dirty="0"/>
                        <a:t>n/a</a:t>
                      </a:r>
                      <a:endParaRPr lang="es-ES" sz="1800" b="0" i="0" u="none" strike="noStrike" dirty="0">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s-ES" sz="1800" u="none" strike="noStrike" dirty="0"/>
                        <a:t>IAS 32: "</a:t>
                      </a:r>
                      <a:r>
                        <a:rPr lang="es-ES" sz="1800" u="none" strike="noStrike" dirty="0" err="1"/>
                        <a:t>Financial</a:t>
                      </a:r>
                      <a:r>
                        <a:rPr lang="es-ES" sz="1800" u="none" strike="noStrike" dirty="0"/>
                        <a:t> Instruments: </a:t>
                      </a:r>
                      <a:r>
                        <a:rPr lang="es-ES" sz="1800" u="none" strike="noStrike" dirty="0" err="1" smtClean="0"/>
                        <a:t>Presentation</a:t>
                      </a:r>
                      <a:r>
                        <a:rPr lang="es-ES" sz="1800" u="none" strike="noStrike" dirty="0" smtClean="0"/>
                        <a:t>”.</a:t>
                      </a:r>
                      <a:endParaRPr lang="es-ES" sz="1800" b="0" i="0" u="none" strike="noStrike" dirty="0">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81000">
                <a:tc>
                  <a:txBody>
                    <a:bodyPr/>
                    <a:lstStyle/>
                    <a:p>
                      <a:pPr algn="ctr" fontAlgn="b"/>
                      <a:r>
                        <a:rPr lang="es-ES" sz="1800" b="1" u="none" strike="noStrike" dirty="0"/>
                        <a:t>1998</a:t>
                      </a:r>
                      <a:endParaRPr lang="es-ES" sz="1800" b="1" i="0" u="none" strike="noStrike" dirty="0">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800" u="none" strike="noStrike" dirty="0"/>
                        <a:t>FAS 133 Accounting for derivative instruments</a:t>
                      </a:r>
                      <a:endParaRPr lang="en-US" sz="1800" b="0" i="0" u="none" strike="noStrike" dirty="0">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800" u="none" strike="noStrike" dirty="0"/>
                        <a:t>IAS 39: Financial instruments: recognition and measurement</a:t>
                      </a:r>
                      <a:endParaRPr lang="en-US" sz="1800" b="0" i="0" u="none" strike="noStrike" dirty="0">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81000">
                <a:tc>
                  <a:txBody>
                    <a:bodyPr/>
                    <a:lstStyle/>
                    <a:p>
                      <a:pPr algn="ctr" fontAlgn="b"/>
                      <a:r>
                        <a:rPr lang="es-ES" sz="1800" b="1" u="none" strike="noStrike" dirty="0"/>
                        <a:t>1999</a:t>
                      </a:r>
                      <a:endParaRPr lang="es-ES" sz="1800" b="1" i="0" u="none" strike="noStrike" dirty="0">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800" u="none" strike="noStrike"/>
                        <a:t>FAS 137: Accounting for derivative instruments and hedging activities.</a:t>
                      </a:r>
                      <a:endParaRPr lang="en-US" sz="1800" b="0" i="0" u="none" strike="noStrike">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s-ES" sz="1800" u="none" strike="noStrike" dirty="0"/>
                        <a:t>n/a</a:t>
                      </a:r>
                      <a:endParaRPr lang="es-ES" sz="1800" b="0" i="0" u="none" strike="noStrike" dirty="0">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594"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10595"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95237" name="TextBox 5"/>
          <p:cNvSpPr txBox="1">
            <a:spLocks noChangeArrowheads="1"/>
          </p:cNvSpPr>
          <p:nvPr/>
        </p:nvSpPr>
        <p:spPr bwMode="auto">
          <a:xfrm>
            <a:off x="3500439" y="2071688"/>
            <a:ext cx="5143500" cy="369316"/>
          </a:xfrm>
          <a:prstGeom prst="rect">
            <a:avLst/>
          </a:prstGeom>
          <a:solidFill>
            <a:schemeClr val="bg1">
              <a:lumMod val="85000"/>
            </a:schemeClr>
          </a:solidFill>
          <a:ln w="9525">
            <a:solidFill>
              <a:srgbClr val="FF0000"/>
            </a:solidFill>
            <a:miter lim="800000"/>
            <a:headEnd/>
            <a:tailEnd/>
          </a:ln>
        </p:spPr>
        <p:txBody>
          <a:bodyPr lIns="91426" tIns="45712" rIns="91426" bIns="45712">
            <a:spAutoFit/>
          </a:bodyPr>
          <a:lstStyle/>
          <a:p>
            <a:pPr>
              <a:defRPr/>
            </a:pPr>
            <a:r>
              <a:rPr lang="es-CO" dirty="0">
                <a:latin typeface="Arial" charset="0"/>
                <a:cs typeface="Arial" charset="0"/>
              </a:rPr>
              <a:t>1 - Designación y documentación formal</a:t>
            </a:r>
          </a:p>
        </p:txBody>
      </p:sp>
      <p:sp>
        <p:nvSpPr>
          <p:cNvPr id="110597" name="TextBox 6"/>
          <p:cNvSpPr txBox="1">
            <a:spLocks noChangeArrowheads="1"/>
          </p:cNvSpPr>
          <p:nvPr/>
        </p:nvSpPr>
        <p:spPr bwMode="auto">
          <a:xfrm>
            <a:off x="428625" y="1143001"/>
            <a:ext cx="8001000" cy="461963"/>
          </a:xfrm>
          <a:prstGeom prst="rect">
            <a:avLst/>
          </a:prstGeom>
          <a:noFill/>
          <a:ln w="9525">
            <a:noFill/>
            <a:miter lim="800000"/>
            <a:headEnd/>
            <a:tailEnd/>
          </a:ln>
        </p:spPr>
        <p:txBody>
          <a:bodyPr lIns="91426" tIns="45712" rIns="91426" bIns="45712">
            <a:spAutoFit/>
          </a:bodyPr>
          <a:lstStyle/>
          <a:p>
            <a:r>
              <a:rPr lang="es-CO" sz="2400" b="1" dirty="0">
                <a:solidFill>
                  <a:schemeClr val="tx2"/>
                </a:solidFill>
              </a:rPr>
              <a:t>Requisitos para la Cobertura Contable</a:t>
            </a:r>
            <a:endParaRPr lang="es-CO" sz="2400" dirty="0">
              <a:solidFill>
                <a:schemeClr val="tx2"/>
              </a:solidFill>
            </a:endParaRPr>
          </a:p>
        </p:txBody>
      </p:sp>
      <p:sp>
        <p:nvSpPr>
          <p:cNvPr id="7" name="TextBox 5"/>
          <p:cNvSpPr txBox="1">
            <a:spLocks noChangeArrowheads="1"/>
          </p:cNvSpPr>
          <p:nvPr/>
        </p:nvSpPr>
        <p:spPr bwMode="auto">
          <a:xfrm>
            <a:off x="3500439" y="2571750"/>
            <a:ext cx="5143500" cy="369316"/>
          </a:xfrm>
          <a:prstGeom prst="rect">
            <a:avLst/>
          </a:prstGeom>
          <a:solidFill>
            <a:schemeClr val="bg1">
              <a:lumMod val="85000"/>
            </a:schemeClr>
          </a:solidFill>
          <a:ln w="9525">
            <a:solidFill>
              <a:srgbClr val="FF0000"/>
            </a:solidFill>
            <a:miter lim="800000"/>
            <a:headEnd/>
            <a:tailEnd/>
          </a:ln>
        </p:spPr>
        <p:txBody>
          <a:bodyPr lIns="91426" tIns="45712" rIns="91426" bIns="45712">
            <a:spAutoFit/>
          </a:bodyPr>
          <a:lstStyle/>
          <a:p>
            <a:pPr>
              <a:defRPr/>
            </a:pPr>
            <a:r>
              <a:rPr lang="es-CO" dirty="0">
                <a:latin typeface="Arial" charset="0"/>
                <a:cs typeface="Arial" charset="0"/>
              </a:rPr>
              <a:t>2 – Altamente Efectiva</a:t>
            </a:r>
          </a:p>
        </p:txBody>
      </p:sp>
      <p:sp>
        <p:nvSpPr>
          <p:cNvPr id="8" name="TextBox 5"/>
          <p:cNvSpPr txBox="1">
            <a:spLocks noChangeArrowheads="1"/>
          </p:cNvSpPr>
          <p:nvPr/>
        </p:nvSpPr>
        <p:spPr bwMode="auto">
          <a:xfrm>
            <a:off x="3500439" y="3071813"/>
            <a:ext cx="5143500" cy="646315"/>
          </a:xfrm>
          <a:prstGeom prst="rect">
            <a:avLst/>
          </a:prstGeom>
          <a:solidFill>
            <a:schemeClr val="bg1">
              <a:lumMod val="85000"/>
            </a:schemeClr>
          </a:solidFill>
          <a:ln w="9525">
            <a:solidFill>
              <a:srgbClr val="FF0000"/>
            </a:solidFill>
            <a:miter lim="800000"/>
            <a:headEnd/>
            <a:tailEnd/>
          </a:ln>
        </p:spPr>
        <p:txBody>
          <a:bodyPr lIns="91426" tIns="45712" rIns="91426" bIns="45712">
            <a:spAutoFit/>
          </a:bodyPr>
          <a:lstStyle/>
          <a:p>
            <a:pPr>
              <a:defRPr/>
            </a:pPr>
            <a:r>
              <a:rPr lang="es-CO" dirty="0">
                <a:latin typeface="Arial" charset="0"/>
                <a:cs typeface="Arial" charset="0"/>
              </a:rPr>
              <a:t>3 - En caso de Flujo de Caja – Transacción prevista  altamente probable</a:t>
            </a:r>
          </a:p>
        </p:txBody>
      </p:sp>
      <p:sp>
        <p:nvSpPr>
          <p:cNvPr id="9" name="TextBox 5"/>
          <p:cNvSpPr txBox="1">
            <a:spLocks noChangeArrowheads="1"/>
          </p:cNvSpPr>
          <p:nvPr/>
        </p:nvSpPr>
        <p:spPr bwMode="auto">
          <a:xfrm>
            <a:off x="3500439" y="3857625"/>
            <a:ext cx="5143500" cy="369316"/>
          </a:xfrm>
          <a:prstGeom prst="rect">
            <a:avLst/>
          </a:prstGeom>
          <a:solidFill>
            <a:schemeClr val="bg1">
              <a:lumMod val="85000"/>
            </a:schemeClr>
          </a:solidFill>
          <a:ln w="9525">
            <a:solidFill>
              <a:srgbClr val="FF0000"/>
            </a:solidFill>
            <a:miter lim="800000"/>
            <a:headEnd/>
            <a:tailEnd/>
          </a:ln>
        </p:spPr>
        <p:txBody>
          <a:bodyPr lIns="91426" tIns="45712" rIns="91426" bIns="45712">
            <a:spAutoFit/>
          </a:bodyPr>
          <a:lstStyle/>
          <a:p>
            <a:pPr>
              <a:defRPr/>
            </a:pPr>
            <a:r>
              <a:rPr lang="es-CO" dirty="0">
                <a:latin typeface="Arial" charset="0"/>
                <a:cs typeface="Arial" charset="0"/>
              </a:rPr>
              <a:t>4 - Cálculo fiable de la efectividad</a:t>
            </a:r>
          </a:p>
        </p:txBody>
      </p:sp>
      <p:sp>
        <p:nvSpPr>
          <p:cNvPr id="10" name="TextBox 5"/>
          <p:cNvSpPr txBox="1">
            <a:spLocks noChangeArrowheads="1"/>
          </p:cNvSpPr>
          <p:nvPr/>
        </p:nvSpPr>
        <p:spPr bwMode="auto">
          <a:xfrm>
            <a:off x="3500439" y="4357689"/>
            <a:ext cx="5143500" cy="369316"/>
          </a:xfrm>
          <a:prstGeom prst="rect">
            <a:avLst/>
          </a:prstGeom>
          <a:solidFill>
            <a:schemeClr val="bg1">
              <a:lumMod val="85000"/>
            </a:schemeClr>
          </a:solidFill>
          <a:ln w="9525">
            <a:solidFill>
              <a:srgbClr val="FF0000"/>
            </a:solidFill>
            <a:miter lim="800000"/>
            <a:headEnd/>
            <a:tailEnd/>
          </a:ln>
        </p:spPr>
        <p:txBody>
          <a:bodyPr lIns="91426" tIns="45712" rIns="91426" bIns="45712">
            <a:spAutoFit/>
          </a:bodyPr>
          <a:lstStyle/>
          <a:p>
            <a:pPr>
              <a:defRPr/>
            </a:pPr>
            <a:r>
              <a:rPr lang="es-CO" dirty="0">
                <a:latin typeface="Arial" charset="0"/>
                <a:cs typeface="Arial" charset="0"/>
              </a:rPr>
              <a:t>5 - Gestión Continua</a:t>
            </a:r>
          </a:p>
        </p:txBody>
      </p:sp>
      <p:sp>
        <p:nvSpPr>
          <p:cNvPr id="11" name="TextBox 10"/>
          <p:cNvSpPr txBox="1"/>
          <p:nvPr/>
        </p:nvSpPr>
        <p:spPr>
          <a:xfrm>
            <a:off x="785813" y="3000375"/>
            <a:ext cx="1643062" cy="923314"/>
          </a:xfrm>
          <a:prstGeom prst="rect">
            <a:avLst/>
          </a:prstGeom>
          <a:solidFill>
            <a:schemeClr val="bg1">
              <a:lumMod val="85000"/>
            </a:schemeClr>
          </a:solidFill>
          <a:ln>
            <a:solidFill>
              <a:srgbClr val="FF0000"/>
            </a:solidFill>
          </a:ln>
        </p:spPr>
        <p:txBody>
          <a:bodyPr lIns="91426" tIns="45712" rIns="91426" bIns="45712">
            <a:spAutoFit/>
          </a:bodyPr>
          <a:lstStyle/>
          <a:p>
            <a:pPr>
              <a:defRPr/>
            </a:pPr>
            <a:r>
              <a:rPr lang="es-CO" dirty="0">
                <a:latin typeface="Arial" charset="0"/>
                <a:cs typeface="Arial" charset="0"/>
              </a:rPr>
              <a:t>Cumplimiento</a:t>
            </a:r>
          </a:p>
          <a:p>
            <a:pPr>
              <a:defRPr/>
            </a:pPr>
            <a:r>
              <a:rPr lang="es-CO" dirty="0">
                <a:latin typeface="Arial" charset="0"/>
                <a:cs typeface="Arial" charset="0"/>
              </a:rPr>
              <a:t>Estricto</a:t>
            </a:r>
          </a:p>
          <a:p>
            <a:pPr>
              <a:defRPr/>
            </a:pPr>
            <a:endParaRPr lang="es-CO" dirty="0">
              <a:latin typeface="Arial" charset="0"/>
              <a:cs typeface="Arial" charset="0"/>
            </a:endParaRPr>
          </a:p>
        </p:txBody>
      </p:sp>
      <p:cxnSp>
        <p:nvCxnSpPr>
          <p:cNvPr id="13" name="Straight Connector 12"/>
          <p:cNvCxnSpPr/>
          <p:nvPr/>
        </p:nvCxnSpPr>
        <p:spPr>
          <a:xfrm rot="5400000">
            <a:off x="1998664" y="3429000"/>
            <a:ext cx="2287588"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143251" y="4572000"/>
            <a:ext cx="35718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143251" y="2786064"/>
            <a:ext cx="357188"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3143251" y="2286000"/>
            <a:ext cx="35718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143251" y="3429000"/>
            <a:ext cx="35718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143251" y="4071939"/>
            <a:ext cx="357188"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0800000">
            <a:off x="2428876" y="3429000"/>
            <a:ext cx="714375"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618"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11619"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11620" name="TextBox 5"/>
          <p:cNvSpPr txBox="1">
            <a:spLocks noChangeArrowheads="1"/>
          </p:cNvSpPr>
          <p:nvPr/>
        </p:nvSpPr>
        <p:spPr bwMode="auto">
          <a:xfrm>
            <a:off x="350816" y="1412453"/>
            <a:ext cx="8312577" cy="4770521"/>
          </a:xfrm>
          <a:prstGeom prst="rect">
            <a:avLst/>
          </a:prstGeom>
          <a:noFill/>
          <a:ln w="9525">
            <a:noFill/>
            <a:miter lim="800000"/>
            <a:headEnd/>
            <a:tailEnd/>
          </a:ln>
        </p:spPr>
        <p:txBody>
          <a:bodyPr wrap="square" lIns="91426" tIns="45712" rIns="91426" bIns="45712">
            <a:spAutoFit/>
          </a:bodyPr>
          <a:lstStyle/>
          <a:p>
            <a:r>
              <a:rPr lang="es-CO" sz="1600" dirty="0">
                <a:latin typeface="Calibri" pitchFamily="34" charset="0"/>
              </a:rPr>
              <a:t>1 - Designación y documentación formal:</a:t>
            </a:r>
          </a:p>
          <a:p>
            <a:endParaRPr lang="es-CO" sz="1600" dirty="0" smtClean="0">
              <a:latin typeface="Calibri" pitchFamily="34" charset="0"/>
            </a:endParaRPr>
          </a:p>
          <a:p>
            <a:r>
              <a:rPr lang="es-CO" sz="1600" dirty="0">
                <a:latin typeface="Calibri" pitchFamily="34" charset="0"/>
              </a:rPr>
              <a:t> a)	De la relación de cobertura</a:t>
            </a:r>
          </a:p>
          <a:p>
            <a:r>
              <a:rPr lang="es-CO" sz="1600" dirty="0">
                <a:latin typeface="Calibri" pitchFamily="34" charset="0"/>
              </a:rPr>
              <a:t> </a:t>
            </a:r>
          </a:p>
          <a:p>
            <a:pPr lvl="2">
              <a:buFont typeface="Arial" pitchFamily="34" charset="0"/>
              <a:buChar char="•"/>
            </a:pPr>
            <a:r>
              <a:rPr lang="es-CO" sz="1600" dirty="0" smtClean="0">
                <a:latin typeface="Calibri" pitchFamily="34" charset="0"/>
              </a:rPr>
              <a:t>  </a:t>
            </a:r>
            <a:r>
              <a:rPr lang="es-CO" sz="1600" dirty="0">
                <a:latin typeface="Calibri" pitchFamily="34" charset="0"/>
              </a:rPr>
              <a:t>La identificación del instrumento de cobertura</a:t>
            </a:r>
          </a:p>
          <a:p>
            <a:pPr lvl="2">
              <a:buFont typeface="Arial" pitchFamily="34" charset="0"/>
              <a:buChar char="•"/>
            </a:pPr>
            <a:r>
              <a:rPr lang="es-CO" sz="1600" dirty="0" smtClean="0">
                <a:latin typeface="Calibri" pitchFamily="34" charset="0"/>
              </a:rPr>
              <a:t>  </a:t>
            </a:r>
            <a:r>
              <a:rPr lang="es-CO" sz="1600" dirty="0">
                <a:latin typeface="Calibri" pitchFamily="34" charset="0"/>
              </a:rPr>
              <a:t>La identificación de la partida o transacción a cubrir</a:t>
            </a:r>
          </a:p>
          <a:p>
            <a:pPr lvl="2">
              <a:buFont typeface="Arial" pitchFamily="34" charset="0"/>
              <a:buChar char="•"/>
            </a:pPr>
            <a:r>
              <a:rPr lang="es-CO" sz="1600" dirty="0">
                <a:latin typeface="Calibri" pitchFamily="34" charset="0"/>
              </a:rPr>
              <a:t> </a:t>
            </a:r>
            <a:r>
              <a:rPr lang="es-CO" sz="1600" dirty="0" smtClean="0">
                <a:latin typeface="Calibri" pitchFamily="34" charset="0"/>
              </a:rPr>
              <a:t> La </a:t>
            </a:r>
            <a:r>
              <a:rPr lang="es-CO" sz="1600" dirty="0">
                <a:latin typeface="Calibri" pitchFamily="34" charset="0"/>
              </a:rPr>
              <a:t>naturaleza del riesgo que se está cubriendo</a:t>
            </a:r>
          </a:p>
          <a:p>
            <a:pPr lvl="2">
              <a:buFont typeface="Arial" pitchFamily="34" charset="0"/>
              <a:buChar char="•"/>
            </a:pPr>
            <a:r>
              <a:rPr lang="es-CO" sz="1600" dirty="0">
                <a:latin typeface="Calibri" pitchFamily="34" charset="0"/>
              </a:rPr>
              <a:t> </a:t>
            </a:r>
            <a:r>
              <a:rPr lang="es-CO" sz="1600" dirty="0" smtClean="0">
                <a:latin typeface="Calibri" pitchFamily="34" charset="0"/>
              </a:rPr>
              <a:t> Cómo </a:t>
            </a:r>
            <a:r>
              <a:rPr lang="es-CO" sz="1600" dirty="0">
                <a:latin typeface="Calibri" pitchFamily="34" charset="0"/>
              </a:rPr>
              <a:t>va a ser calculada la efectividad del instrumento de cobertura en </a:t>
            </a:r>
            <a:r>
              <a:rPr lang="es-CO" sz="1600" dirty="0" smtClean="0">
                <a:latin typeface="Calibri" pitchFamily="34" charset="0"/>
              </a:rPr>
              <a:t> compensar </a:t>
            </a:r>
            <a:r>
              <a:rPr lang="es-CO" sz="1600" dirty="0">
                <a:latin typeface="Calibri" pitchFamily="34" charset="0"/>
              </a:rPr>
              <a:t>la exposición al riesgo de cambios que se atribuyen al riesgo cubierto</a:t>
            </a:r>
          </a:p>
          <a:p>
            <a:r>
              <a:rPr lang="es-CO" sz="1600" dirty="0">
                <a:latin typeface="Calibri" pitchFamily="34" charset="0"/>
              </a:rPr>
              <a:t> </a:t>
            </a:r>
          </a:p>
          <a:p>
            <a:r>
              <a:rPr lang="es-CO" sz="1600" dirty="0">
                <a:latin typeface="Calibri" pitchFamily="34" charset="0"/>
              </a:rPr>
              <a:t> b) De la política y del objetivo de la empresa, respecto a la gestión del riesgo</a:t>
            </a:r>
          </a:p>
          <a:p>
            <a:r>
              <a:rPr lang="es-CO" sz="1600" dirty="0">
                <a:latin typeface="Calibri" pitchFamily="34" charset="0"/>
              </a:rPr>
              <a:t> </a:t>
            </a:r>
          </a:p>
          <a:p>
            <a:r>
              <a:rPr lang="es-CO" sz="1600" dirty="0">
                <a:latin typeface="Calibri" pitchFamily="34" charset="0"/>
              </a:rPr>
              <a:t> 	Contenido específico mínimo debe incluir por lo menos:</a:t>
            </a:r>
          </a:p>
          <a:p>
            <a:pPr lvl="2">
              <a:buFont typeface="Arial" pitchFamily="34" charset="0"/>
              <a:buChar char="•"/>
            </a:pPr>
            <a:r>
              <a:rPr lang="es-CO" sz="1600" dirty="0">
                <a:latin typeface="Calibri" pitchFamily="34" charset="0"/>
              </a:rPr>
              <a:t> </a:t>
            </a:r>
            <a:r>
              <a:rPr lang="es-CO" sz="1600" dirty="0" smtClean="0">
                <a:latin typeface="Calibri" pitchFamily="34" charset="0"/>
              </a:rPr>
              <a:t> Asociación </a:t>
            </a:r>
            <a:r>
              <a:rPr lang="es-CO" sz="1600" dirty="0">
                <a:latin typeface="Calibri" pitchFamily="34" charset="0"/>
              </a:rPr>
              <a:t>con riesgos específicos, perfectamente identificados, y no </a:t>
            </a:r>
            <a:r>
              <a:rPr lang="es-CO" sz="1600" dirty="0" smtClean="0">
                <a:latin typeface="Calibri" pitchFamily="34" charset="0"/>
              </a:rPr>
              <a:t>con riesgos </a:t>
            </a:r>
            <a:r>
              <a:rPr lang="es-CO" sz="1600" dirty="0">
                <a:latin typeface="Calibri" pitchFamily="34" charset="0"/>
              </a:rPr>
              <a:t>generales de la empresa</a:t>
            </a:r>
          </a:p>
          <a:p>
            <a:pPr lvl="2">
              <a:buFont typeface="Arial" pitchFamily="34" charset="0"/>
              <a:buChar char="•"/>
            </a:pPr>
            <a:r>
              <a:rPr lang="es-CO" sz="1600" dirty="0" smtClean="0">
                <a:latin typeface="Calibri" pitchFamily="34" charset="0"/>
              </a:rPr>
              <a:t>  Riesgos </a:t>
            </a:r>
            <a:r>
              <a:rPr lang="es-CO" sz="1600" dirty="0">
                <a:latin typeface="Calibri" pitchFamily="34" charset="0"/>
              </a:rPr>
              <a:t>que deben afectar a la pérdida o ganancia neta</a:t>
            </a:r>
          </a:p>
          <a:p>
            <a:pPr lvl="2">
              <a:buFont typeface="Arial" pitchFamily="34" charset="0"/>
              <a:buChar char="•"/>
            </a:pPr>
            <a:r>
              <a:rPr lang="es-CO" sz="1600" dirty="0">
                <a:latin typeface="Calibri" pitchFamily="34" charset="0"/>
              </a:rPr>
              <a:t> </a:t>
            </a:r>
            <a:r>
              <a:rPr lang="es-CO" sz="1600" dirty="0" smtClean="0">
                <a:latin typeface="Calibri" pitchFamily="34" charset="0"/>
              </a:rPr>
              <a:t> Por </a:t>
            </a:r>
            <a:r>
              <a:rPr lang="es-CO" sz="1600" dirty="0">
                <a:latin typeface="Calibri" pitchFamily="34" charset="0"/>
              </a:rPr>
              <a:t>el importe nunca superior al necesario para cubrir los </a:t>
            </a:r>
            <a:r>
              <a:rPr lang="es-CO" sz="1600" dirty="0" smtClean="0">
                <a:latin typeface="Calibri" pitchFamily="34" charset="0"/>
              </a:rPr>
              <a:t>elementos      </a:t>
            </a:r>
            <a:r>
              <a:rPr lang="es-CO" sz="1600" dirty="0">
                <a:latin typeface="Calibri" pitchFamily="34" charset="0"/>
              </a:rPr>
              <a:t>patrimoniales u operaciones de que se trate, todo el exceso deberá </a:t>
            </a:r>
            <a:r>
              <a:rPr lang="es-CO" sz="1600" dirty="0" smtClean="0">
                <a:latin typeface="Calibri" pitchFamily="34" charset="0"/>
              </a:rPr>
              <a:t>tratarse </a:t>
            </a:r>
            <a:r>
              <a:rPr lang="es-CO" sz="1600" dirty="0">
                <a:latin typeface="Calibri" pitchFamily="34" charset="0"/>
              </a:rPr>
              <a:t>como una operación especulativa</a:t>
            </a:r>
          </a:p>
        </p:txBody>
      </p:sp>
      <p:sp>
        <p:nvSpPr>
          <p:cNvPr id="111621" name="TextBox 6"/>
          <p:cNvSpPr txBox="1">
            <a:spLocks noChangeArrowheads="1"/>
          </p:cNvSpPr>
          <p:nvPr/>
        </p:nvSpPr>
        <p:spPr bwMode="auto">
          <a:xfrm>
            <a:off x="315416" y="836712"/>
            <a:ext cx="8001000" cy="461649"/>
          </a:xfrm>
          <a:prstGeom prst="rect">
            <a:avLst/>
          </a:prstGeom>
          <a:noFill/>
          <a:ln w="9525">
            <a:noFill/>
            <a:miter lim="800000"/>
            <a:headEnd/>
            <a:tailEnd/>
          </a:ln>
        </p:spPr>
        <p:txBody>
          <a:bodyPr lIns="91426" tIns="45712" rIns="91426" bIns="45712">
            <a:spAutoFit/>
          </a:bodyPr>
          <a:lstStyle/>
          <a:p>
            <a:r>
              <a:rPr lang="es-CO" sz="2400" b="1" dirty="0">
                <a:solidFill>
                  <a:schemeClr val="tx2"/>
                </a:solidFill>
                <a:latin typeface="Calibri" pitchFamily="34" charset="0"/>
              </a:rPr>
              <a:t>Requisitos para la Cobertura Contable</a:t>
            </a:r>
            <a:r>
              <a:rPr lang="es-CO" sz="2400" dirty="0">
                <a:solidFill>
                  <a:schemeClr val="tx2"/>
                </a:solidFill>
                <a:latin typeface="Calibri" pitchFamily="34" charset="0"/>
              </a:rPr>
              <a:t> </a:t>
            </a: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42"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12643"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12644" name="TextBox 5"/>
          <p:cNvSpPr txBox="1">
            <a:spLocks noChangeArrowheads="1"/>
          </p:cNvSpPr>
          <p:nvPr/>
        </p:nvSpPr>
        <p:spPr bwMode="auto">
          <a:xfrm>
            <a:off x="500064" y="1643064"/>
            <a:ext cx="7858125" cy="4770521"/>
          </a:xfrm>
          <a:prstGeom prst="rect">
            <a:avLst/>
          </a:prstGeom>
          <a:noFill/>
          <a:ln w="9525">
            <a:noFill/>
            <a:miter lim="800000"/>
            <a:headEnd/>
            <a:tailEnd/>
          </a:ln>
        </p:spPr>
        <p:txBody>
          <a:bodyPr lIns="91426" tIns="45712" rIns="91426" bIns="45712">
            <a:spAutoFit/>
          </a:bodyPr>
          <a:lstStyle/>
          <a:p>
            <a:r>
              <a:rPr lang="es-CO" sz="1600" dirty="0">
                <a:latin typeface="Calibri" pitchFamily="34" charset="0"/>
              </a:rPr>
              <a:t>2.  Altamente Eficaz :</a:t>
            </a:r>
          </a:p>
          <a:p>
            <a:r>
              <a:rPr lang="es-CO" sz="1600" dirty="0">
                <a:latin typeface="Calibri" pitchFamily="34" charset="0"/>
              </a:rPr>
              <a:t> </a:t>
            </a:r>
          </a:p>
          <a:p>
            <a:r>
              <a:rPr lang="es-CO" sz="1600" dirty="0">
                <a:latin typeface="Calibri" pitchFamily="34" charset="0"/>
              </a:rPr>
              <a:t>	•  Una cobertura es considerada altamente eficaz si al inicio y durante la vida 	de 	la cobertura, se espera que los cambios en el valor razonable o flujos de caja	de 	la partida cubierta atribuibles al riesgo cubierto casi compensen integralmente los 	cambios en el valor razonable o flujos de caja del  instrumento de cobertura y que 	los resultados definitivos estén dentro de un rango de 80%-125%;</a:t>
            </a:r>
          </a:p>
          <a:p>
            <a:endParaRPr lang="es-CO" sz="1600" dirty="0">
              <a:latin typeface="Calibri" pitchFamily="34" charset="0"/>
            </a:endParaRPr>
          </a:p>
          <a:p>
            <a:r>
              <a:rPr lang="es-CO" sz="1600" dirty="0">
                <a:latin typeface="Calibri" pitchFamily="34" charset="0"/>
              </a:rPr>
              <a:t>3.  Para las operaciones de cobertura de flujos de efectivo las transacciones previstas deben:</a:t>
            </a:r>
          </a:p>
          <a:p>
            <a:r>
              <a:rPr lang="es-CO" sz="1600" dirty="0">
                <a:latin typeface="Calibri" pitchFamily="34" charset="0"/>
              </a:rPr>
              <a:t>	•  ser altamente probables y</a:t>
            </a:r>
          </a:p>
          <a:p>
            <a:r>
              <a:rPr lang="es-CO" sz="1600" dirty="0">
                <a:latin typeface="Calibri" pitchFamily="34" charset="0"/>
              </a:rPr>
              <a:t> </a:t>
            </a:r>
          </a:p>
          <a:p>
            <a:r>
              <a:rPr lang="es-CO" sz="1600" dirty="0">
                <a:latin typeface="Calibri" pitchFamily="34" charset="0"/>
              </a:rPr>
              <a:t>	•  además presentar una exposición a las variaciones en los flujos de efectivo que 	podrían, en último extremo, afectar a la pérdida o ganancia neta;</a:t>
            </a:r>
          </a:p>
          <a:p>
            <a:endParaRPr lang="es-CO" sz="1600" dirty="0">
              <a:latin typeface="Calibri" pitchFamily="34" charset="0"/>
            </a:endParaRPr>
          </a:p>
          <a:p>
            <a:r>
              <a:rPr lang="es-CO" sz="1600" dirty="0">
                <a:latin typeface="Calibri" pitchFamily="34" charset="0"/>
              </a:rPr>
              <a:t>4.  La efectividad de la cobertura ha de poderse calcular de forma fiable; y</a:t>
            </a:r>
          </a:p>
          <a:p>
            <a:r>
              <a:rPr lang="es-CO" sz="1600" dirty="0">
                <a:latin typeface="Calibri" pitchFamily="34" charset="0"/>
              </a:rPr>
              <a:t> </a:t>
            </a:r>
          </a:p>
          <a:p>
            <a:r>
              <a:rPr lang="es-CO" sz="1600" dirty="0">
                <a:latin typeface="Calibri" pitchFamily="34" charset="0"/>
              </a:rPr>
              <a:t>5.  La cobertura debe ser evaluada en un contexto de la gestión continuada de la empresa, y se debe tener realmente una alta tasa de efectividad a lo largo de todo el periodo contable y toda la duración de la cobertura.</a:t>
            </a:r>
          </a:p>
        </p:txBody>
      </p:sp>
      <p:sp>
        <p:nvSpPr>
          <p:cNvPr id="112645" name="TextBox 6"/>
          <p:cNvSpPr txBox="1">
            <a:spLocks noChangeArrowheads="1"/>
          </p:cNvSpPr>
          <p:nvPr/>
        </p:nvSpPr>
        <p:spPr bwMode="auto">
          <a:xfrm>
            <a:off x="500063" y="928689"/>
            <a:ext cx="8001000" cy="523204"/>
          </a:xfrm>
          <a:prstGeom prst="rect">
            <a:avLst/>
          </a:prstGeom>
          <a:noFill/>
          <a:ln w="9525">
            <a:noFill/>
            <a:miter lim="800000"/>
            <a:headEnd/>
            <a:tailEnd/>
          </a:ln>
        </p:spPr>
        <p:txBody>
          <a:bodyPr lIns="91426" tIns="45712" rIns="91426" bIns="45712">
            <a:spAutoFit/>
          </a:bodyPr>
          <a:lstStyle/>
          <a:p>
            <a:r>
              <a:rPr lang="es-CO" sz="2800" b="1" dirty="0">
                <a:solidFill>
                  <a:schemeClr val="tx2"/>
                </a:solidFill>
                <a:latin typeface="Calibri" pitchFamily="34" charset="0"/>
              </a:rPr>
              <a:t>Requisitos para la Cobertura Contable</a:t>
            </a:r>
            <a:r>
              <a:rPr lang="es-CO" sz="2800" dirty="0">
                <a:solidFill>
                  <a:schemeClr val="tx2"/>
                </a:solidFill>
                <a:latin typeface="Calibri" pitchFamily="34" charset="0"/>
              </a:rPr>
              <a:t> </a:t>
            </a: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3666"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13667"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13668" name="TextBox 5"/>
          <p:cNvSpPr txBox="1">
            <a:spLocks noChangeArrowheads="1"/>
          </p:cNvSpPr>
          <p:nvPr/>
        </p:nvSpPr>
        <p:spPr bwMode="auto">
          <a:xfrm>
            <a:off x="642938" y="4357689"/>
            <a:ext cx="7858125" cy="1846643"/>
          </a:xfrm>
          <a:prstGeom prst="rect">
            <a:avLst/>
          </a:prstGeom>
          <a:noFill/>
          <a:ln w="9525">
            <a:noFill/>
            <a:miter lim="800000"/>
            <a:headEnd/>
            <a:tailEnd/>
          </a:ln>
        </p:spPr>
        <p:txBody>
          <a:bodyPr lIns="91426" tIns="45712" rIns="91426" bIns="45712">
            <a:spAutoFit/>
          </a:bodyPr>
          <a:lstStyle/>
          <a:p>
            <a:r>
              <a:rPr lang="es-CO" sz="1400" dirty="0"/>
              <a:t>•La expectativa inicial debe ser que prácticamente se compensen en su totalidad</a:t>
            </a:r>
          </a:p>
          <a:p>
            <a:r>
              <a:rPr lang="es-CO" sz="1400" dirty="0"/>
              <a:t> </a:t>
            </a:r>
          </a:p>
          <a:p>
            <a:r>
              <a:rPr lang="es-CO" sz="1400" dirty="0"/>
              <a:t>•Si la compensación se encuentra entre 80% y 125%, es aceptable</a:t>
            </a:r>
          </a:p>
          <a:p>
            <a:r>
              <a:rPr lang="es-CO" sz="1400" dirty="0"/>
              <a:t>  </a:t>
            </a:r>
          </a:p>
          <a:p>
            <a:r>
              <a:rPr lang="es-CO" sz="1400" dirty="0"/>
              <a:t>•NIC 39 no fija un método específico para evaluar la efectividad de una cobertura, dependerá de la política de gestión de riesgos</a:t>
            </a:r>
          </a:p>
          <a:p>
            <a:r>
              <a:rPr lang="es-CO" sz="1400" dirty="0"/>
              <a:t>  </a:t>
            </a:r>
          </a:p>
          <a:p>
            <a:r>
              <a:rPr lang="es-CO" sz="1400" dirty="0"/>
              <a:t>•Se requiere documentación formal del procedimiento de evaluación de la efectividad</a:t>
            </a:r>
            <a:endParaRPr lang="es-CO" sz="1400" dirty="0">
              <a:latin typeface="Calibri" pitchFamily="34" charset="0"/>
            </a:endParaRPr>
          </a:p>
        </p:txBody>
      </p:sp>
      <p:sp>
        <p:nvSpPr>
          <p:cNvPr id="113669" name="TextBox 6"/>
          <p:cNvSpPr txBox="1">
            <a:spLocks noChangeArrowheads="1"/>
          </p:cNvSpPr>
          <p:nvPr/>
        </p:nvSpPr>
        <p:spPr bwMode="auto">
          <a:xfrm>
            <a:off x="428625" y="928688"/>
            <a:ext cx="8001000" cy="830981"/>
          </a:xfrm>
          <a:prstGeom prst="rect">
            <a:avLst/>
          </a:prstGeom>
          <a:noFill/>
          <a:ln w="9525">
            <a:noFill/>
            <a:miter lim="800000"/>
            <a:headEnd/>
            <a:tailEnd/>
          </a:ln>
        </p:spPr>
        <p:txBody>
          <a:bodyPr lIns="91426" tIns="45712" rIns="91426" bIns="45712">
            <a:spAutoFit/>
          </a:bodyPr>
          <a:lstStyle/>
          <a:p>
            <a:r>
              <a:rPr lang="es-CO" sz="2400" dirty="0">
                <a:solidFill>
                  <a:schemeClr val="tx2"/>
                </a:solidFill>
              </a:rPr>
              <a:t>Coberturas</a:t>
            </a:r>
          </a:p>
          <a:p>
            <a:r>
              <a:rPr lang="es-CO" sz="2400" dirty="0">
                <a:solidFill>
                  <a:schemeClr val="tx2"/>
                </a:solidFill>
              </a:rPr>
              <a:t>Cómo evaluar la efectividad de una cobertura</a:t>
            </a:r>
          </a:p>
        </p:txBody>
      </p:sp>
      <p:sp>
        <p:nvSpPr>
          <p:cNvPr id="113670" name="TextBox 6"/>
          <p:cNvSpPr txBox="1">
            <a:spLocks noChangeArrowheads="1"/>
          </p:cNvSpPr>
          <p:nvPr/>
        </p:nvSpPr>
        <p:spPr bwMode="auto">
          <a:xfrm>
            <a:off x="500063" y="1857375"/>
            <a:ext cx="2286000" cy="307760"/>
          </a:xfrm>
          <a:prstGeom prst="rect">
            <a:avLst/>
          </a:prstGeom>
          <a:noFill/>
          <a:ln w="9525">
            <a:noFill/>
            <a:miter lim="800000"/>
            <a:headEnd/>
            <a:tailEnd/>
          </a:ln>
        </p:spPr>
        <p:txBody>
          <a:bodyPr lIns="91426" tIns="45712" rIns="91426" bIns="45712">
            <a:spAutoFit/>
          </a:bodyPr>
          <a:lstStyle/>
          <a:p>
            <a:r>
              <a:rPr lang="es-CO" sz="1400" dirty="0"/>
              <a:t>Una cobertura es eficaz si:</a:t>
            </a:r>
          </a:p>
        </p:txBody>
      </p:sp>
      <p:sp>
        <p:nvSpPr>
          <p:cNvPr id="8" name="Right Arrow 7"/>
          <p:cNvSpPr/>
          <p:nvPr/>
        </p:nvSpPr>
        <p:spPr>
          <a:xfrm>
            <a:off x="1785938" y="2000250"/>
            <a:ext cx="2571750" cy="2357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endParaRPr lang="es-CO"/>
          </a:p>
        </p:txBody>
      </p:sp>
      <p:sp>
        <p:nvSpPr>
          <p:cNvPr id="9" name="Right Arrow 8"/>
          <p:cNvSpPr/>
          <p:nvPr/>
        </p:nvSpPr>
        <p:spPr>
          <a:xfrm flipH="1">
            <a:off x="4429126" y="2000250"/>
            <a:ext cx="2714625" cy="2357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endParaRPr lang="es-CO"/>
          </a:p>
        </p:txBody>
      </p:sp>
      <p:sp>
        <p:nvSpPr>
          <p:cNvPr id="113673" name="TextBox 9"/>
          <p:cNvSpPr txBox="1">
            <a:spLocks noChangeArrowheads="1"/>
          </p:cNvSpPr>
          <p:nvPr/>
        </p:nvSpPr>
        <p:spPr bwMode="auto">
          <a:xfrm>
            <a:off x="1928814" y="2643188"/>
            <a:ext cx="2071687" cy="1415756"/>
          </a:xfrm>
          <a:prstGeom prst="rect">
            <a:avLst/>
          </a:prstGeom>
          <a:noFill/>
          <a:ln w="9525">
            <a:noFill/>
            <a:miter lim="800000"/>
            <a:headEnd/>
            <a:tailEnd/>
          </a:ln>
        </p:spPr>
        <p:txBody>
          <a:bodyPr lIns="91426" tIns="45712" rIns="91426" bIns="45712">
            <a:spAutoFit/>
          </a:bodyPr>
          <a:lstStyle/>
          <a:p>
            <a:r>
              <a:rPr lang="es-CO" sz="1400" dirty="0"/>
              <a:t>Cambios en el valor razonable o flujos de efectivo de la partida cubierta asociados al riego a cubrir</a:t>
            </a:r>
          </a:p>
          <a:p>
            <a:endParaRPr lang="es-CO" sz="1400" dirty="0"/>
          </a:p>
        </p:txBody>
      </p:sp>
      <p:sp>
        <p:nvSpPr>
          <p:cNvPr id="113674" name="TextBox 10"/>
          <p:cNvSpPr txBox="1">
            <a:spLocks noChangeArrowheads="1"/>
          </p:cNvSpPr>
          <p:nvPr/>
        </p:nvSpPr>
        <p:spPr bwMode="auto">
          <a:xfrm>
            <a:off x="5072063" y="2643188"/>
            <a:ext cx="2000250" cy="1415756"/>
          </a:xfrm>
          <a:prstGeom prst="rect">
            <a:avLst/>
          </a:prstGeom>
          <a:noFill/>
          <a:ln w="9525">
            <a:noFill/>
            <a:miter lim="800000"/>
            <a:headEnd/>
            <a:tailEnd/>
          </a:ln>
        </p:spPr>
        <p:txBody>
          <a:bodyPr lIns="91426" tIns="45712" rIns="91426" bIns="45712">
            <a:spAutoFit/>
          </a:bodyPr>
          <a:lstStyle/>
          <a:p>
            <a:r>
              <a:rPr lang="es-CO" sz="1400" dirty="0"/>
              <a:t>Cambios en valor</a:t>
            </a:r>
          </a:p>
          <a:p>
            <a:r>
              <a:rPr lang="es-CO" sz="1400" dirty="0"/>
              <a:t>razonable o flujos de efectivo del instrumento de cobertura</a:t>
            </a:r>
          </a:p>
          <a:p>
            <a:endParaRPr lang="es-CO" sz="1400" dirty="0"/>
          </a:p>
        </p:txBody>
      </p:sp>
      <p:sp>
        <p:nvSpPr>
          <p:cNvPr id="12" name="TextBox 11"/>
          <p:cNvSpPr txBox="1"/>
          <p:nvPr/>
        </p:nvSpPr>
        <p:spPr>
          <a:xfrm>
            <a:off x="3643313" y="2786063"/>
            <a:ext cx="1643062" cy="1015647"/>
          </a:xfrm>
          <a:prstGeom prst="rect">
            <a:avLst/>
          </a:prstGeom>
          <a:noFill/>
        </p:spPr>
        <p:txBody>
          <a:bodyPr lIns="91426" tIns="45712" rIns="91426" bIns="45712">
            <a:spAutoFit/>
          </a:bodyPr>
          <a:lstStyle/>
          <a:p>
            <a:pPr algn="ctr">
              <a:defRPr/>
            </a:pPr>
            <a:r>
              <a:rPr lang="es-CO" sz="1500" b="1" dirty="0">
                <a:effectLst>
                  <a:outerShdw blurRad="50800" dist="38100" algn="tr" rotWithShape="0">
                    <a:prstClr val="black">
                      <a:alpha val="40000"/>
                    </a:prstClr>
                  </a:outerShdw>
                </a:effectLst>
                <a:latin typeface="Arial" charset="0"/>
                <a:cs typeface="Arial" charset="0"/>
              </a:rPr>
              <a:t>Son</a:t>
            </a:r>
            <a:r>
              <a:rPr lang="es-CO" sz="1500" b="1" dirty="0">
                <a:latin typeface="Arial" charset="0"/>
                <a:cs typeface="Arial" charset="0"/>
              </a:rPr>
              <a:t> </a:t>
            </a:r>
            <a:r>
              <a:rPr lang="es-CO" sz="1500" b="1" dirty="0">
                <a:effectLst>
                  <a:outerShdw blurRad="50800" dist="38100" algn="tr" rotWithShape="0">
                    <a:prstClr val="black">
                      <a:alpha val="40000"/>
                    </a:prstClr>
                  </a:outerShdw>
                </a:effectLst>
                <a:latin typeface="Arial" charset="0"/>
                <a:cs typeface="Arial" charset="0"/>
              </a:rPr>
              <a:t>Compensados</a:t>
            </a:r>
            <a:r>
              <a:rPr lang="es-CO" sz="1500" b="1" dirty="0">
                <a:latin typeface="Arial" charset="0"/>
                <a:cs typeface="Arial" charset="0"/>
              </a:rPr>
              <a:t> </a:t>
            </a:r>
            <a:r>
              <a:rPr lang="es-CO" sz="1500" b="1" dirty="0">
                <a:effectLst>
                  <a:outerShdw blurRad="50800" dist="38100" algn="tr" rotWithShape="0">
                    <a:prstClr val="black">
                      <a:alpha val="40000"/>
                    </a:prstClr>
                  </a:outerShdw>
                </a:effectLst>
                <a:latin typeface="Arial" charset="0"/>
                <a:cs typeface="Arial" charset="0"/>
              </a:rPr>
              <a:t>por</a:t>
            </a:r>
            <a:endParaRPr lang="es-CO" sz="1500" dirty="0">
              <a:latin typeface="Arial" charset="0"/>
              <a:cs typeface="Arial" charset="0"/>
            </a:endParaRPr>
          </a:p>
          <a:p>
            <a:pPr algn="ctr">
              <a:defRPr/>
            </a:pPr>
            <a:endParaRPr lang="es-CO" sz="1500" dirty="0">
              <a:latin typeface="Arial" charset="0"/>
              <a:cs typeface="Arial" charset="0"/>
            </a:endParaRP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4690"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14691"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14692" name="TextBox 5"/>
          <p:cNvSpPr txBox="1">
            <a:spLocks noChangeArrowheads="1"/>
          </p:cNvSpPr>
          <p:nvPr/>
        </p:nvSpPr>
        <p:spPr bwMode="auto">
          <a:xfrm>
            <a:off x="714375" y="1500188"/>
            <a:ext cx="7858125" cy="5170630"/>
          </a:xfrm>
          <a:prstGeom prst="rect">
            <a:avLst/>
          </a:prstGeom>
          <a:noFill/>
          <a:ln w="9525">
            <a:noFill/>
            <a:miter lim="800000"/>
            <a:headEnd/>
            <a:tailEnd/>
          </a:ln>
        </p:spPr>
        <p:txBody>
          <a:bodyPr lIns="91426" tIns="45712" rIns="91426" bIns="45712">
            <a:spAutoFit/>
          </a:bodyPr>
          <a:lstStyle/>
          <a:p>
            <a:r>
              <a:rPr lang="es-CO" sz="1600" dirty="0">
                <a:latin typeface="Calibri" pitchFamily="34" charset="0"/>
              </a:rPr>
              <a:t>La efectividad se evaluará, de forma prospectiva y retrospectiva:</a:t>
            </a:r>
          </a:p>
          <a:p>
            <a:r>
              <a:rPr lang="es-CO" sz="1600" dirty="0">
                <a:latin typeface="Calibri" pitchFamily="34" charset="0"/>
              </a:rPr>
              <a:t> </a:t>
            </a:r>
          </a:p>
          <a:p>
            <a:r>
              <a:rPr lang="es-CO" sz="1600" dirty="0">
                <a:latin typeface="Calibri" pitchFamily="34" charset="0"/>
              </a:rPr>
              <a:t>	Prospectiva – pruebas al inicio y durante la cobertura que permitan confirmar que 	a lo largo de la vida de la cobertura la misma será efectiva.</a:t>
            </a:r>
          </a:p>
          <a:p>
            <a:r>
              <a:rPr lang="es-CO" sz="1600" dirty="0">
                <a:latin typeface="Calibri" pitchFamily="34" charset="0"/>
              </a:rPr>
              <a:t> </a:t>
            </a:r>
          </a:p>
          <a:p>
            <a:r>
              <a:rPr lang="es-CO" sz="1600" dirty="0">
                <a:latin typeface="Calibri" pitchFamily="34" charset="0"/>
              </a:rPr>
              <a:t>	Retrospectiva – pruebas durante la vida de la cobertura que permitan medir que 	hay una compensación entre 80%-125%.</a:t>
            </a:r>
          </a:p>
          <a:p>
            <a:r>
              <a:rPr lang="es-CO" sz="1600" dirty="0">
                <a:latin typeface="Calibri" pitchFamily="34" charset="0"/>
              </a:rPr>
              <a:t> </a:t>
            </a:r>
          </a:p>
          <a:p>
            <a:r>
              <a:rPr lang="es-CO" sz="1600" dirty="0">
                <a:latin typeface="Calibri" pitchFamily="34" charset="0"/>
              </a:rPr>
              <a:t>¿Qué  ocurre cuando la cobertura no es totalmente eficaz (la cobertura está fuera del rango 80%-125%)?</a:t>
            </a:r>
          </a:p>
          <a:p>
            <a:r>
              <a:rPr lang="es-CO" sz="1600" dirty="0">
                <a:latin typeface="Calibri" pitchFamily="34" charset="0"/>
              </a:rPr>
              <a:t> </a:t>
            </a:r>
          </a:p>
          <a:p>
            <a:r>
              <a:rPr lang="es-CO" sz="1600" dirty="0">
                <a:latin typeface="Calibri" pitchFamily="34" charset="0"/>
              </a:rPr>
              <a:t> 	No se puede registrar la Operación como Cobertura</a:t>
            </a:r>
          </a:p>
          <a:p>
            <a:r>
              <a:rPr lang="es-CO" sz="1600" dirty="0">
                <a:latin typeface="Calibri" pitchFamily="34" charset="0"/>
              </a:rPr>
              <a:t> </a:t>
            </a:r>
          </a:p>
          <a:p>
            <a:r>
              <a:rPr lang="es-CO" sz="1600" dirty="0">
                <a:latin typeface="Calibri" pitchFamily="34" charset="0"/>
              </a:rPr>
              <a:t>Si la cobertura supera la anterior condición pero aún persiste una pequeña falta de efectividad:</a:t>
            </a:r>
          </a:p>
          <a:p>
            <a:r>
              <a:rPr lang="es-CO" sz="1600" dirty="0">
                <a:latin typeface="Calibri" pitchFamily="34" charset="0"/>
              </a:rPr>
              <a:t> </a:t>
            </a:r>
          </a:p>
          <a:p>
            <a:r>
              <a:rPr lang="es-CO" sz="1600" dirty="0">
                <a:latin typeface="Calibri" pitchFamily="34" charset="0"/>
              </a:rPr>
              <a:t> 	</a:t>
            </a:r>
            <a:r>
              <a:rPr lang="es-CO" sz="1600" b="1" dirty="0">
                <a:latin typeface="Calibri" pitchFamily="34" charset="0"/>
              </a:rPr>
              <a:t>Tratamiento de Coberturas es Permitido.</a:t>
            </a:r>
            <a:endParaRPr lang="es-CO" sz="1600" dirty="0">
              <a:latin typeface="Calibri" pitchFamily="34" charset="0"/>
            </a:endParaRPr>
          </a:p>
          <a:p>
            <a:r>
              <a:rPr lang="es-CO" sz="1600" dirty="0">
                <a:latin typeface="Calibri" pitchFamily="34" charset="0"/>
              </a:rPr>
              <a:t> </a:t>
            </a:r>
          </a:p>
          <a:p>
            <a:r>
              <a:rPr lang="es-CO" sz="1600" dirty="0">
                <a:latin typeface="Calibri" pitchFamily="34" charset="0"/>
              </a:rPr>
              <a:t>	 </a:t>
            </a:r>
            <a:r>
              <a:rPr lang="es-CO" sz="1600" b="1" dirty="0">
                <a:latin typeface="Calibri" pitchFamily="34" charset="0"/>
              </a:rPr>
              <a:t>La inefectividad deberá ser calculada y registrada en la cuenta de 	resultados.</a:t>
            </a:r>
            <a:endParaRPr lang="es-CO" sz="1600" dirty="0">
              <a:latin typeface="Calibri" pitchFamily="34" charset="0"/>
            </a:endParaRPr>
          </a:p>
        </p:txBody>
      </p:sp>
      <p:sp>
        <p:nvSpPr>
          <p:cNvPr id="114693" name="TextBox 6"/>
          <p:cNvSpPr txBox="1">
            <a:spLocks noChangeArrowheads="1"/>
          </p:cNvSpPr>
          <p:nvPr/>
        </p:nvSpPr>
        <p:spPr bwMode="auto">
          <a:xfrm>
            <a:off x="500063" y="714376"/>
            <a:ext cx="8001000" cy="830981"/>
          </a:xfrm>
          <a:prstGeom prst="rect">
            <a:avLst/>
          </a:prstGeom>
          <a:noFill/>
          <a:ln w="9525">
            <a:noFill/>
            <a:miter lim="800000"/>
            <a:headEnd/>
            <a:tailEnd/>
          </a:ln>
        </p:spPr>
        <p:txBody>
          <a:bodyPr lIns="91426" tIns="45712" rIns="91426" bIns="45712">
            <a:spAutoFit/>
          </a:bodyPr>
          <a:lstStyle/>
          <a:p>
            <a:r>
              <a:rPr lang="es-CO" sz="2400" dirty="0">
                <a:solidFill>
                  <a:schemeClr val="tx2"/>
                </a:solidFill>
                <a:latin typeface="Calibri" pitchFamily="34" charset="0"/>
              </a:rPr>
              <a:t>Coberturas</a:t>
            </a:r>
          </a:p>
          <a:p>
            <a:r>
              <a:rPr lang="es-CO" sz="2400" dirty="0">
                <a:solidFill>
                  <a:schemeClr val="tx2"/>
                </a:solidFill>
                <a:latin typeface="Calibri" pitchFamily="34" charset="0"/>
              </a:rPr>
              <a:t>Evaluando la efectividad de la cobertura</a:t>
            </a: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5714"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15715"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15716" name="TextBox 5"/>
          <p:cNvSpPr txBox="1">
            <a:spLocks noChangeArrowheads="1"/>
          </p:cNvSpPr>
          <p:nvPr/>
        </p:nvSpPr>
        <p:spPr bwMode="auto">
          <a:xfrm>
            <a:off x="500064" y="3143250"/>
            <a:ext cx="2928937" cy="369316"/>
          </a:xfrm>
          <a:prstGeom prst="rect">
            <a:avLst/>
          </a:prstGeom>
          <a:solidFill>
            <a:srgbClr val="FF0000"/>
          </a:solidFill>
          <a:ln w="9525">
            <a:noFill/>
            <a:miter lim="800000"/>
            <a:headEnd/>
            <a:tailEnd/>
          </a:ln>
        </p:spPr>
        <p:txBody>
          <a:bodyPr lIns="91426" tIns="45712" rIns="91426" bIns="45712">
            <a:spAutoFit/>
          </a:bodyPr>
          <a:lstStyle/>
          <a:p>
            <a:endParaRPr lang="es-MX">
              <a:latin typeface="Calibri" pitchFamily="34" charset="0"/>
            </a:endParaRPr>
          </a:p>
        </p:txBody>
      </p:sp>
      <p:sp>
        <p:nvSpPr>
          <p:cNvPr id="115717" name="TextBox 6"/>
          <p:cNvSpPr txBox="1">
            <a:spLocks noChangeArrowheads="1"/>
          </p:cNvSpPr>
          <p:nvPr/>
        </p:nvSpPr>
        <p:spPr bwMode="auto">
          <a:xfrm>
            <a:off x="500063" y="928688"/>
            <a:ext cx="8001000" cy="830981"/>
          </a:xfrm>
          <a:prstGeom prst="rect">
            <a:avLst/>
          </a:prstGeom>
          <a:noFill/>
          <a:ln w="9525">
            <a:noFill/>
            <a:miter lim="800000"/>
            <a:headEnd/>
            <a:tailEnd/>
          </a:ln>
        </p:spPr>
        <p:txBody>
          <a:bodyPr lIns="91426" tIns="45712" rIns="91426" bIns="45712">
            <a:spAutoFit/>
          </a:bodyPr>
          <a:lstStyle/>
          <a:p>
            <a:r>
              <a:rPr lang="es-CO" sz="2400" dirty="0">
                <a:solidFill>
                  <a:schemeClr val="tx2"/>
                </a:solidFill>
              </a:rPr>
              <a:t>Coberturas</a:t>
            </a:r>
          </a:p>
          <a:p>
            <a:r>
              <a:rPr lang="es-CO" sz="2400" dirty="0">
                <a:solidFill>
                  <a:schemeClr val="tx2"/>
                </a:solidFill>
              </a:rPr>
              <a:t>Evaluando la efectividad de la cobertura</a:t>
            </a:r>
          </a:p>
        </p:txBody>
      </p:sp>
      <p:sp>
        <p:nvSpPr>
          <p:cNvPr id="115718" name="TextBox 5"/>
          <p:cNvSpPr txBox="1">
            <a:spLocks noChangeArrowheads="1"/>
          </p:cNvSpPr>
          <p:nvPr/>
        </p:nvSpPr>
        <p:spPr bwMode="auto">
          <a:xfrm>
            <a:off x="6143626" y="3143250"/>
            <a:ext cx="2714625" cy="369316"/>
          </a:xfrm>
          <a:prstGeom prst="rect">
            <a:avLst/>
          </a:prstGeom>
          <a:solidFill>
            <a:srgbClr val="FF0000"/>
          </a:solidFill>
          <a:ln w="9525">
            <a:noFill/>
            <a:miter lim="800000"/>
            <a:headEnd/>
            <a:tailEnd/>
          </a:ln>
        </p:spPr>
        <p:txBody>
          <a:bodyPr lIns="91426" tIns="45712" rIns="91426" bIns="45712">
            <a:spAutoFit/>
          </a:bodyPr>
          <a:lstStyle/>
          <a:p>
            <a:endParaRPr lang="es-MX">
              <a:latin typeface="Calibri" pitchFamily="34" charset="0"/>
            </a:endParaRPr>
          </a:p>
        </p:txBody>
      </p:sp>
      <p:sp>
        <p:nvSpPr>
          <p:cNvPr id="8" name="TextBox 5"/>
          <p:cNvSpPr txBox="1">
            <a:spLocks noChangeArrowheads="1"/>
          </p:cNvSpPr>
          <p:nvPr/>
        </p:nvSpPr>
        <p:spPr bwMode="auto">
          <a:xfrm>
            <a:off x="3429001" y="3143250"/>
            <a:ext cx="2714625" cy="369316"/>
          </a:xfrm>
          <a:prstGeom prst="rect">
            <a:avLst/>
          </a:prstGeom>
          <a:solidFill>
            <a:srgbClr val="92D050"/>
          </a:solidFill>
          <a:ln w="9525">
            <a:solidFill>
              <a:schemeClr val="accent3">
                <a:lumMod val="60000"/>
                <a:lumOff val="40000"/>
              </a:schemeClr>
            </a:solidFill>
            <a:miter lim="800000"/>
            <a:headEnd/>
            <a:tailEnd/>
          </a:ln>
        </p:spPr>
        <p:txBody>
          <a:bodyPr lIns="91426" tIns="45712" rIns="91426" bIns="45712">
            <a:spAutoFit/>
          </a:bodyPr>
          <a:lstStyle/>
          <a:p>
            <a:pPr>
              <a:defRPr/>
            </a:pPr>
            <a:endParaRPr lang="es-CO" dirty="0">
              <a:latin typeface="Calibri" pitchFamily="34" charset="0"/>
              <a:cs typeface="Arial" charset="0"/>
            </a:endParaRPr>
          </a:p>
        </p:txBody>
      </p:sp>
      <p:cxnSp>
        <p:nvCxnSpPr>
          <p:cNvPr id="10" name="Straight Connector 9"/>
          <p:cNvCxnSpPr/>
          <p:nvPr/>
        </p:nvCxnSpPr>
        <p:spPr>
          <a:xfrm rot="5400000">
            <a:off x="2498726" y="3429000"/>
            <a:ext cx="1858962"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4143375" y="3429001"/>
            <a:ext cx="114458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5215732" y="3428208"/>
            <a:ext cx="1857375"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0800000">
            <a:off x="5929313" y="2500314"/>
            <a:ext cx="214312"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3429001" y="2500314"/>
            <a:ext cx="214313"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4572001" y="2857500"/>
            <a:ext cx="28575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6143626" y="4214814"/>
            <a:ext cx="214313"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6143626" y="4071939"/>
            <a:ext cx="214313"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6143626" y="3929064"/>
            <a:ext cx="214313"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10800000">
            <a:off x="3214688" y="4214814"/>
            <a:ext cx="214312"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10800000">
            <a:off x="3214688" y="3929064"/>
            <a:ext cx="214312"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10800000">
            <a:off x="3214688" y="4071939"/>
            <a:ext cx="214312"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5732" name="TextBox 28"/>
          <p:cNvSpPr txBox="1">
            <a:spLocks noChangeArrowheads="1"/>
          </p:cNvSpPr>
          <p:nvPr/>
        </p:nvSpPr>
        <p:spPr bwMode="auto">
          <a:xfrm>
            <a:off x="3603626" y="1928813"/>
            <a:ext cx="1039813" cy="830981"/>
          </a:xfrm>
          <a:prstGeom prst="rect">
            <a:avLst/>
          </a:prstGeom>
          <a:noFill/>
          <a:ln w="9525">
            <a:noFill/>
            <a:miter lim="800000"/>
            <a:headEnd/>
            <a:tailEnd/>
          </a:ln>
        </p:spPr>
        <p:txBody>
          <a:bodyPr lIns="91426" tIns="45712" rIns="91426" bIns="45712">
            <a:spAutoFit/>
          </a:bodyPr>
          <a:lstStyle/>
          <a:p>
            <a:r>
              <a:rPr lang="es-CO" sz="1200" dirty="0"/>
              <a:t>Cobertura,</a:t>
            </a:r>
          </a:p>
          <a:p>
            <a:r>
              <a:rPr lang="es-CO" sz="1200" dirty="0"/>
              <a:t>pero la inefectividad va a P/L</a:t>
            </a:r>
          </a:p>
        </p:txBody>
      </p:sp>
      <p:sp>
        <p:nvSpPr>
          <p:cNvPr id="115733" name="TextBox 29"/>
          <p:cNvSpPr txBox="1">
            <a:spLocks noChangeArrowheads="1"/>
          </p:cNvSpPr>
          <p:nvPr/>
        </p:nvSpPr>
        <p:spPr bwMode="auto">
          <a:xfrm>
            <a:off x="4857751" y="1928813"/>
            <a:ext cx="1082675" cy="830981"/>
          </a:xfrm>
          <a:prstGeom prst="rect">
            <a:avLst/>
          </a:prstGeom>
          <a:noFill/>
          <a:ln w="9525">
            <a:noFill/>
            <a:miter lim="800000"/>
            <a:headEnd/>
            <a:tailEnd/>
          </a:ln>
        </p:spPr>
        <p:txBody>
          <a:bodyPr lIns="91426" tIns="45712" rIns="91426" bIns="45712">
            <a:spAutoFit/>
          </a:bodyPr>
          <a:lstStyle/>
          <a:p>
            <a:r>
              <a:rPr lang="es-CO" sz="1200" dirty="0"/>
              <a:t>Cobertura,</a:t>
            </a:r>
          </a:p>
          <a:p>
            <a:r>
              <a:rPr lang="es-CO" sz="1200" dirty="0"/>
              <a:t>pero la inefectividad va a P/L</a:t>
            </a:r>
          </a:p>
        </p:txBody>
      </p:sp>
      <p:sp>
        <p:nvSpPr>
          <p:cNvPr id="115734" name="TextBox 31"/>
          <p:cNvSpPr txBox="1">
            <a:spLocks noChangeArrowheads="1"/>
          </p:cNvSpPr>
          <p:nvPr/>
        </p:nvSpPr>
        <p:spPr bwMode="auto">
          <a:xfrm>
            <a:off x="1000126" y="3786188"/>
            <a:ext cx="1928813" cy="923314"/>
          </a:xfrm>
          <a:prstGeom prst="rect">
            <a:avLst/>
          </a:prstGeom>
          <a:noFill/>
          <a:ln w="9525">
            <a:noFill/>
            <a:miter lim="800000"/>
            <a:headEnd/>
            <a:tailEnd/>
          </a:ln>
        </p:spPr>
        <p:txBody>
          <a:bodyPr lIns="91426" tIns="45712" rIns="91426" bIns="45712">
            <a:spAutoFit/>
          </a:bodyPr>
          <a:lstStyle/>
          <a:p>
            <a:pPr algn="ctr"/>
            <a:r>
              <a:rPr lang="es-CO" dirty="0"/>
              <a:t>NO</a:t>
            </a:r>
          </a:p>
          <a:p>
            <a:pPr algn="ctr"/>
            <a:r>
              <a:rPr lang="es-CO" dirty="0"/>
              <a:t>COBERTURA</a:t>
            </a:r>
          </a:p>
          <a:p>
            <a:pPr algn="ctr"/>
            <a:endParaRPr lang="es-CO" dirty="0"/>
          </a:p>
        </p:txBody>
      </p:sp>
      <p:sp>
        <p:nvSpPr>
          <p:cNvPr id="115735" name="TextBox 32"/>
          <p:cNvSpPr txBox="1">
            <a:spLocks noChangeArrowheads="1"/>
          </p:cNvSpPr>
          <p:nvPr/>
        </p:nvSpPr>
        <p:spPr bwMode="auto">
          <a:xfrm>
            <a:off x="6643688" y="3857626"/>
            <a:ext cx="1928812" cy="923314"/>
          </a:xfrm>
          <a:prstGeom prst="rect">
            <a:avLst/>
          </a:prstGeom>
          <a:noFill/>
          <a:ln w="9525">
            <a:noFill/>
            <a:miter lim="800000"/>
            <a:headEnd/>
            <a:tailEnd/>
          </a:ln>
        </p:spPr>
        <p:txBody>
          <a:bodyPr lIns="91426" tIns="45712" rIns="91426" bIns="45712">
            <a:spAutoFit/>
          </a:bodyPr>
          <a:lstStyle/>
          <a:p>
            <a:pPr algn="ctr"/>
            <a:r>
              <a:rPr lang="es-CO" dirty="0"/>
              <a:t>NO</a:t>
            </a:r>
          </a:p>
          <a:p>
            <a:pPr algn="ctr"/>
            <a:r>
              <a:rPr lang="es-CO" dirty="0"/>
              <a:t>COBERTURA</a:t>
            </a:r>
          </a:p>
          <a:p>
            <a:pPr algn="ctr"/>
            <a:endParaRPr lang="es-CO" dirty="0"/>
          </a:p>
        </p:txBody>
      </p:sp>
      <p:sp>
        <p:nvSpPr>
          <p:cNvPr id="115736" name="TextBox 33"/>
          <p:cNvSpPr txBox="1">
            <a:spLocks noChangeArrowheads="1"/>
          </p:cNvSpPr>
          <p:nvPr/>
        </p:nvSpPr>
        <p:spPr bwMode="auto">
          <a:xfrm>
            <a:off x="3071813" y="4500564"/>
            <a:ext cx="785812" cy="369316"/>
          </a:xfrm>
          <a:prstGeom prst="rect">
            <a:avLst/>
          </a:prstGeom>
          <a:noFill/>
          <a:ln w="9525">
            <a:noFill/>
            <a:miter lim="800000"/>
            <a:headEnd/>
            <a:tailEnd/>
          </a:ln>
        </p:spPr>
        <p:txBody>
          <a:bodyPr lIns="91426" tIns="45712" rIns="91426" bIns="45712">
            <a:spAutoFit/>
          </a:bodyPr>
          <a:lstStyle/>
          <a:p>
            <a:r>
              <a:rPr lang="es-CO"/>
              <a:t>80%</a:t>
            </a:r>
          </a:p>
        </p:txBody>
      </p:sp>
      <p:sp>
        <p:nvSpPr>
          <p:cNvPr id="115737" name="TextBox 34"/>
          <p:cNvSpPr txBox="1">
            <a:spLocks noChangeArrowheads="1"/>
          </p:cNvSpPr>
          <p:nvPr/>
        </p:nvSpPr>
        <p:spPr bwMode="auto">
          <a:xfrm>
            <a:off x="5715001" y="4429125"/>
            <a:ext cx="785813" cy="369316"/>
          </a:xfrm>
          <a:prstGeom prst="rect">
            <a:avLst/>
          </a:prstGeom>
          <a:noFill/>
          <a:ln w="9525">
            <a:noFill/>
            <a:miter lim="800000"/>
            <a:headEnd/>
            <a:tailEnd/>
          </a:ln>
        </p:spPr>
        <p:txBody>
          <a:bodyPr lIns="91426" tIns="45712" rIns="91426" bIns="45712">
            <a:spAutoFit/>
          </a:bodyPr>
          <a:lstStyle/>
          <a:p>
            <a:r>
              <a:rPr lang="es-CO"/>
              <a:t>125%</a:t>
            </a:r>
          </a:p>
        </p:txBody>
      </p:sp>
      <p:sp>
        <p:nvSpPr>
          <p:cNvPr id="115738" name="TextBox 35"/>
          <p:cNvSpPr txBox="1">
            <a:spLocks noChangeArrowheads="1"/>
          </p:cNvSpPr>
          <p:nvPr/>
        </p:nvSpPr>
        <p:spPr bwMode="auto">
          <a:xfrm>
            <a:off x="4286251" y="4071938"/>
            <a:ext cx="785813" cy="369316"/>
          </a:xfrm>
          <a:prstGeom prst="rect">
            <a:avLst/>
          </a:prstGeom>
          <a:noFill/>
          <a:ln w="9525">
            <a:noFill/>
            <a:miter lim="800000"/>
            <a:headEnd/>
            <a:tailEnd/>
          </a:ln>
        </p:spPr>
        <p:txBody>
          <a:bodyPr lIns="91426" tIns="45712" rIns="91426" bIns="45712">
            <a:spAutoFit/>
          </a:bodyPr>
          <a:lstStyle/>
          <a:p>
            <a:r>
              <a:rPr lang="es-CO"/>
              <a:t>100%</a:t>
            </a:r>
          </a:p>
        </p:txBody>
      </p:sp>
      <p:sp>
        <p:nvSpPr>
          <p:cNvPr id="115739" name="TextBox 36"/>
          <p:cNvSpPr txBox="1">
            <a:spLocks noChangeArrowheads="1"/>
          </p:cNvSpPr>
          <p:nvPr/>
        </p:nvSpPr>
        <p:spPr bwMode="auto">
          <a:xfrm>
            <a:off x="3429000" y="5429251"/>
            <a:ext cx="2571750" cy="646315"/>
          </a:xfrm>
          <a:prstGeom prst="rect">
            <a:avLst/>
          </a:prstGeom>
          <a:noFill/>
          <a:ln w="9525">
            <a:noFill/>
            <a:miter lim="800000"/>
            <a:headEnd/>
            <a:tailEnd/>
          </a:ln>
        </p:spPr>
        <p:txBody>
          <a:bodyPr lIns="91426" tIns="45712" rIns="91426" bIns="45712">
            <a:spAutoFit/>
          </a:bodyPr>
          <a:lstStyle/>
          <a:p>
            <a:pPr algn="ctr"/>
            <a:r>
              <a:rPr lang="es-CO"/>
              <a:t>Cobertura</a:t>
            </a:r>
          </a:p>
          <a:p>
            <a:pPr algn="ctr"/>
            <a:r>
              <a:rPr lang="es-CO"/>
              <a:t>altamente eficaz</a:t>
            </a:r>
          </a:p>
        </p:txBody>
      </p:sp>
      <p:sp>
        <p:nvSpPr>
          <p:cNvPr id="38" name="Left Brace 37"/>
          <p:cNvSpPr/>
          <p:nvPr/>
        </p:nvSpPr>
        <p:spPr>
          <a:xfrm rot="16200000">
            <a:off x="4572001" y="3621088"/>
            <a:ext cx="428625" cy="2857500"/>
          </a:xfrm>
          <a:prstGeom prst="leftBrace">
            <a:avLst/>
          </a:prstGeom>
        </p:spPr>
        <p:style>
          <a:lnRef idx="1">
            <a:schemeClr val="accent1"/>
          </a:lnRef>
          <a:fillRef idx="0">
            <a:schemeClr val="accent1"/>
          </a:fillRef>
          <a:effectRef idx="0">
            <a:schemeClr val="accent1"/>
          </a:effectRef>
          <a:fontRef idx="minor">
            <a:schemeClr val="tx1"/>
          </a:fontRef>
        </p:style>
        <p:txBody>
          <a:bodyPr lIns="91426" tIns="45712" rIns="91426" bIns="45712" anchor="ctr"/>
          <a:lstStyle/>
          <a:p>
            <a:pPr algn="ctr">
              <a:defRPr/>
            </a:pPr>
            <a:endParaRPr lang="es-CO"/>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6738"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16739"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16740" name="Rectangle 1"/>
          <p:cNvSpPr>
            <a:spLocks noChangeArrowheads="1"/>
          </p:cNvSpPr>
          <p:nvPr/>
        </p:nvSpPr>
        <p:spPr bwMode="auto">
          <a:xfrm>
            <a:off x="214313" y="3071940"/>
            <a:ext cx="8715375" cy="861758"/>
          </a:xfrm>
          <a:prstGeom prst="rect">
            <a:avLst/>
          </a:prstGeom>
          <a:noFill/>
          <a:ln w="9525">
            <a:noFill/>
            <a:miter lim="800000"/>
            <a:headEnd/>
            <a:tailEnd/>
          </a:ln>
        </p:spPr>
        <p:txBody>
          <a:bodyPr lIns="91426" tIns="45712" rIns="91426" bIns="45712" anchor="ctr">
            <a:spAutoFit/>
          </a:bodyPr>
          <a:lstStyle/>
          <a:p>
            <a:r>
              <a:rPr lang="es-CO" sz="2500" dirty="0">
                <a:solidFill>
                  <a:schemeClr val="tx2"/>
                </a:solidFill>
                <a:latin typeface="Calibri" pitchFamily="34" charset="0"/>
                <a:ea typeface="Times New Roman" pitchFamily="18" charset="0"/>
                <a:cs typeface="Verdana" pitchFamily="34" charset="0"/>
              </a:rPr>
              <a:t>Cobertura  de valor razonable</a:t>
            </a:r>
            <a:endParaRPr lang="es-CO" sz="1100" dirty="0">
              <a:solidFill>
                <a:schemeClr val="tx2"/>
              </a:solidFill>
              <a:ea typeface="Times New Roman" pitchFamily="18" charset="0"/>
              <a:cs typeface="Verdana" pitchFamily="34" charset="0"/>
            </a:endParaRPr>
          </a:p>
          <a:p>
            <a:pPr eaLnBrk="0" hangingPunct="0"/>
            <a:r>
              <a:rPr lang="es-CO" sz="2500" dirty="0">
                <a:solidFill>
                  <a:schemeClr val="tx2"/>
                </a:solidFill>
                <a:latin typeface="Calibri" pitchFamily="34" charset="0"/>
                <a:ea typeface="Times New Roman" pitchFamily="18" charset="0"/>
                <a:cs typeface="Verdana" pitchFamily="34" charset="0"/>
              </a:rPr>
              <a:t>(</a:t>
            </a:r>
            <a:r>
              <a:rPr lang="es-CO" sz="2500" dirty="0" err="1">
                <a:solidFill>
                  <a:schemeClr val="tx2"/>
                </a:solidFill>
                <a:latin typeface="Calibri" pitchFamily="34" charset="0"/>
                <a:ea typeface="Times New Roman" pitchFamily="18" charset="0"/>
                <a:cs typeface="Verdana" pitchFamily="34" charset="0"/>
              </a:rPr>
              <a:t>Fair</a:t>
            </a:r>
            <a:r>
              <a:rPr lang="es-CO" sz="2500" dirty="0">
                <a:solidFill>
                  <a:schemeClr val="tx2"/>
                </a:solidFill>
                <a:latin typeface="Calibri" pitchFamily="34" charset="0"/>
                <a:ea typeface="Times New Roman" pitchFamily="18" charset="0"/>
                <a:cs typeface="Verdana" pitchFamily="34" charset="0"/>
              </a:rPr>
              <a:t> </a:t>
            </a:r>
            <a:r>
              <a:rPr lang="es-CO" sz="2500" dirty="0" err="1">
                <a:solidFill>
                  <a:schemeClr val="tx2"/>
                </a:solidFill>
                <a:latin typeface="Calibri" pitchFamily="34" charset="0"/>
                <a:ea typeface="Times New Roman" pitchFamily="18" charset="0"/>
                <a:cs typeface="Verdana" pitchFamily="34" charset="0"/>
              </a:rPr>
              <a:t>Value</a:t>
            </a:r>
            <a:r>
              <a:rPr lang="es-CO" sz="2500" dirty="0">
                <a:solidFill>
                  <a:schemeClr val="tx2"/>
                </a:solidFill>
                <a:latin typeface="Calibri" pitchFamily="34" charset="0"/>
                <a:ea typeface="Times New Roman" pitchFamily="18" charset="0"/>
                <a:cs typeface="Verdana" pitchFamily="34" charset="0"/>
              </a:rPr>
              <a:t> </a:t>
            </a:r>
            <a:r>
              <a:rPr lang="es-CO" sz="2500" dirty="0" err="1">
                <a:solidFill>
                  <a:schemeClr val="tx2"/>
                </a:solidFill>
                <a:latin typeface="Calibri" pitchFamily="34" charset="0"/>
                <a:ea typeface="Times New Roman" pitchFamily="18" charset="0"/>
                <a:cs typeface="Verdana" pitchFamily="34" charset="0"/>
              </a:rPr>
              <a:t>Hedge</a:t>
            </a:r>
            <a:r>
              <a:rPr lang="es-CO" sz="2500" dirty="0">
                <a:solidFill>
                  <a:schemeClr val="tx2"/>
                </a:solidFill>
                <a:latin typeface="Calibri" pitchFamily="34" charset="0"/>
                <a:ea typeface="Times New Roman" pitchFamily="18" charset="0"/>
                <a:cs typeface="Verdana" pitchFamily="34" charset="0"/>
              </a:rPr>
              <a:t>)</a:t>
            </a:r>
            <a:endParaRPr lang="es-CO" dirty="0">
              <a:solidFill>
                <a:schemeClr val="tx2"/>
              </a:solidFill>
              <a:ea typeface="Times New Roman" pitchFamily="18" charset="0"/>
              <a:cs typeface="Verdana" pitchFamily="34" charset="0"/>
            </a:endParaRP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276872"/>
            <a:ext cx="8229600" cy="1143000"/>
          </a:xfrm>
        </p:spPr>
        <p:txBody>
          <a:bodyPr/>
          <a:lstStyle/>
          <a:p>
            <a:pPr algn="l"/>
            <a:r>
              <a:rPr lang="es-ES" sz="4600" spc="-150" dirty="0" smtClean="0">
                <a:solidFill>
                  <a:srgbClr val="002060"/>
                </a:solidFill>
                <a:latin typeface="Times New Roman" pitchFamily="18" charset="0"/>
                <a:cs typeface="Times New Roman" pitchFamily="18" charset="0"/>
              </a:rPr>
              <a:t>Cobertura a Valor Razonable</a:t>
            </a:r>
            <a:br>
              <a:rPr lang="es-ES" sz="4600" spc="-150" dirty="0" smtClean="0">
                <a:solidFill>
                  <a:srgbClr val="002060"/>
                </a:solidFill>
                <a:latin typeface="Times New Roman" pitchFamily="18" charset="0"/>
                <a:cs typeface="Times New Roman" pitchFamily="18" charset="0"/>
              </a:rPr>
            </a:br>
            <a:r>
              <a:rPr lang="es-ES" sz="4600" spc="-150" dirty="0" smtClean="0">
                <a:solidFill>
                  <a:srgbClr val="002060"/>
                </a:solidFill>
                <a:latin typeface="Times New Roman" pitchFamily="18" charset="0"/>
                <a:cs typeface="Times New Roman" pitchFamily="18" charset="0"/>
              </a:rPr>
              <a:t>(</a:t>
            </a:r>
            <a:r>
              <a:rPr lang="es-ES" sz="4600" spc="-150" dirty="0" err="1" smtClean="0">
                <a:solidFill>
                  <a:srgbClr val="002060"/>
                </a:solidFill>
                <a:latin typeface="Times New Roman" pitchFamily="18" charset="0"/>
                <a:cs typeface="Times New Roman" pitchFamily="18" charset="0"/>
              </a:rPr>
              <a:t>Fair</a:t>
            </a:r>
            <a:r>
              <a:rPr lang="es-ES" sz="4600" spc="-150" dirty="0" smtClean="0">
                <a:solidFill>
                  <a:srgbClr val="002060"/>
                </a:solidFill>
                <a:latin typeface="Times New Roman" pitchFamily="18" charset="0"/>
                <a:cs typeface="Times New Roman" pitchFamily="18" charset="0"/>
              </a:rPr>
              <a:t> </a:t>
            </a:r>
            <a:r>
              <a:rPr lang="es-ES" sz="4600" spc="-150" dirty="0" err="1" smtClean="0">
                <a:solidFill>
                  <a:srgbClr val="002060"/>
                </a:solidFill>
                <a:latin typeface="Times New Roman" pitchFamily="18" charset="0"/>
                <a:cs typeface="Times New Roman" pitchFamily="18" charset="0"/>
              </a:rPr>
              <a:t>Value</a:t>
            </a:r>
            <a:r>
              <a:rPr lang="es-ES" sz="4600" spc="-150" dirty="0" smtClean="0">
                <a:solidFill>
                  <a:srgbClr val="002060"/>
                </a:solidFill>
                <a:latin typeface="Times New Roman" pitchFamily="18" charset="0"/>
                <a:cs typeface="Times New Roman" pitchFamily="18" charset="0"/>
              </a:rPr>
              <a:t>)</a:t>
            </a:r>
            <a:endParaRPr lang="es-ES" sz="4600" spc="-150" dirty="0">
              <a:solidFill>
                <a:srgbClr val="002060"/>
              </a:solidFill>
              <a:latin typeface="Times New Roman" pitchFamily="18" charset="0"/>
              <a:cs typeface="Times New Roman" pitchFamily="18" charset="0"/>
            </a:endParaRPr>
          </a:p>
        </p:txBody>
      </p:sp>
      <p:pic>
        <p:nvPicPr>
          <p:cNvPr id="2050" name="Picture 2" descr="C:\Users\Administrador\Desktop\monedas.jpg"/>
          <p:cNvPicPr>
            <a:picLocks noChangeAspect="1" noChangeArrowheads="1"/>
          </p:cNvPicPr>
          <p:nvPr/>
        </p:nvPicPr>
        <p:blipFill>
          <a:blip r:embed="rId2" cstate="print"/>
          <a:srcRect/>
          <a:stretch>
            <a:fillRect/>
          </a:stretch>
        </p:blipFill>
        <p:spPr bwMode="auto">
          <a:xfrm>
            <a:off x="6300192" y="2780928"/>
            <a:ext cx="2395736" cy="3724141"/>
          </a:xfrm>
          <a:prstGeom prst="rect">
            <a:avLst/>
          </a:prstGeom>
          <a:noFill/>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7762"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17763"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7" name="Rectangle 6"/>
          <p:cNvSpPr/>
          <p:nvPr/>
        </p:nvSpPr>
        <p:spPr>
          <a:xfrm>
            <a:off x="1143001" y="1285876"/>
            <a:ext cx="3000375" cy="85725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lIns="91426" tIns="45712" rIns="91426" bIns="45712" anchor="ctr"/>
          <a:lstStyle/>
          <a:p>
            <a:pPr algn="ctr">
              <a:defRPr/>
            </a:pPr>
            <a:r>
              <a:rPr lang="es-CO" dirty="0"/>
              <a:t>Derivado – Criterio General</a:t>
            </a:r>
          </a:p>
          <a:p>
            <a:pPr algn="ctr">
              <a:defRPr/>
            </a:pPr>
            <a:r>
              <a:rPr lang="es-CO" dirty="0"/>
              <a:t>Cambios en valor razonable</a:t>
            </a:r>
          </a:p>
        </p:txBody>
      </p:sp>
      <p:sp>
        <p:nvSpPr>
          <p:cNvPr id="8" name="Right Arrow 7"/>
          <p:cNvSpPr/>
          <p:nvPr/>
        </p:nvSpPr>
        <p:spPr>
          <a:xfrm>
            <a:off x="4429125" y="1357314"/>
            <a:ext cx="500063" cy="642937"/>
          </a:xfrm>
          <a:prstGeom prst="rightArrow">
            <a:avLst>
              <a:gd name="adj1" fmla="val 50000"/>
              <a:gd name="adj2" fmla="val 43802"/>
            </a:avLst>
          </a:prstGeom>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endParaRPr lang="es-CO"/>
          </a:p>
        </p:txBody>
      </p:sp>
      <p:sp>
        <p:nvSpPr>
          <p:cNvPr id="9" name="Rectangle 8"/>
          <p:cNvSpPr/>
          <p:nvPr/>
        </p:nvSpPr>
        <p:spPr>
          <a:xfrm>
            <a:off x="1143001" y="2286000"/>
            <a:ext cx="3000375" cy="12144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r>
              <a:rPr lang="es-CO" dirty="0"/>
              <a:t>Partida cubierta: Registro en resultados por el cambio del valor razonable atribuible al riesgo cubierto. </a:t>
            </a:r>
          </a:p>
        </p:txBody>
      </p:sp>
      <p:sp>
        <p:nvSpPr>
          <p:cNvPr id="10" name="Right Arrow 9"/>
          <p:cNvSpPr/>
          <p:nvPr/>
        </p:nvSpPr>
        <p:spPr>
          <a:xfrm>
            <a:off x="4429125" y="2357439"/>
            <a:ext cx="500063" cy="642937"/>
          </a:xfrm>
          <a:prstGeom prst="rightArrow">
            <a:avLst>
              <a:gd name="adj1" fmla="val 50000"/>
              <a:gd name="adj2" fmla="val 43802"/>
            </a:avLst>
          </a:prstGeom>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endParaRPr lang="es-CO"/>
          </a:p>
        </p:txBody>
      </p:sp>
      <p:sp>
        <p:nvSpPr>
          <p:cNvPr id="11" name="Rectangle 10"/>
          <p:cNvSpPr/>
          <p:nvPr/>
        </p:nvSpPr>
        <p:spPr>
          <a:xfrm>
            <a:off x="5286376" y="1285876"/>
            <a:ext cx="2286000" cy="2214563"/>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r>
              <a:rPr lang="es-CO" dirty="0"/>
              <a:t>Resultados</a:t>
            </a:r>
          </a:p>
        </p:txBody>
      </p:sp>
      <p:sp>
        <p:nvSpPr>
          <p:cNvPr id="117769" name="Rectangle 7"/>
          <p:cNvSpPr>
            <a:spLocks noChangeArrowheads="1"/>
          </p:cNvSpPr>
          <p:nvPr/>
        </p:nvSpPr>
        <p:spPr bwMode="auto">
          <a:xfrm>
            <a:off x="142875" y="3708685"/>
            <a:ext cx="8643938" cy="2831528"/>
          </a:xfrm>
          <a:prstGeom prst="rect">
            <a:avLst/>
          </a:prstGeom>
          <a:noFill/>
          <a:ln w="9525">
            <a:noFill/>
            <a:miter lim="800000"/>
            <a:headEnd/>
            <a:tailEnd/>
          </a:ln>
        </p:spPr>
        <p:txBody>
          <a:bodyPr lIns="91426" tIns="45712" rIns="91426" bIns="45712" anchor="ctr">
            <a:spAutoFit/>
          </a:bodyPr>
          <a:lstStyle/>
          <a:p>
            <a:pPr eaLnBrk="0" hangingPunct="0">
              <a:tabLst>
                <a:tab pos="1155515" algn="l"/>
              </a:tabLst>
            </a:pPr>
            <a:r>
              <a:rPr lang="es-CO" sz="1600" dirty="0">
                <a:solidFill>
                  <a:srgbClr val="000000"/>
                </a:solidFill>
                <a:latin typeface="Calibri" pitchFamily="34" charset="0"/>
                <a:cs typeface="Times New Roman" pitchFamily="18" charset="0"/>
              </a:rPr>
              <a:t>Registro en resultados de los cambios en el valor razonable del instrumento financiero de</a:t>
            </a:r>
            <a:endParaRPr lang="es-CO" sz="1600" dirty="0"/>
          </a:p>
          <a:p>
            <a:pPr eaLnBrk="0" hangingPunct="0">
              <a:tabLst>
                <a:tab pos="1155515" algn="l"/>
              </a:tabLst>
            </a:pPr>
            <a:r>
              <a:rPr lang="es-CO" sz="1600" dirty="0">
                <a:solidFill>
                  <a:srgbClr val="000000"/>
                </a:solidFill>
                <a:latin typeface="Calibri" pitchFamily="34" charset="0"/>
                <a:cs typeface="Times New Roman" pitchFamily="18" charset="0"/>
              </a:rPr>
              <a:t>cobertura</a:t>
            </a:r>
            <a:endParaRPr lang="es-CO" sz="1600" dirty="0"/>
          </a:p>
          <a:p>
            <a:pPr eaLnBrk="0" hangingPunct="0">
              <a:tabLst>
                <a:tab pos="1155515" algn="l"/>
              </a:tabLst>
            </a:pPr>
            <a:endParaRPr lang="es-CO" sz="1600" dirty="0">
              <a:solidFill>
                <a:srgbClr val="000000"/>
              </a:solidFill>
              <a:latin typeface="Calibri" pitchFamily="34" charset="0"/>
              <a:cs typeface="Times New Roman" pitchFamily="18" charset="0"/>
            </a:endParaRPr>
          </a:p>
          <a:p>
            <a:pPr eaLnBrk="0" hangingPunct="0">
              <a:tabLst>
                <a:tab pos="1155515" algn="l"/>
              </a:tabLst>
            </a:pPr>
            <a:r>
              <a:rPr lang="es-CO" sz="1600" dirty="0">
                <a:solidFill>
                  <a:srgbClr val="000000"/>
                </a:solidFill>
                <a:latin typeface="Calibri" pitchFamily="34" charset="0"/>
                <a:cs typeface="Times New Roman" pitchFamily="18" charset="0"/>
              </a:rPr>
              <a:t>Registro en resultados de los cambios en el valor razonable atribuibles al riesgo cubierto</a:t>
            </a:r>
          </a:p>
          <a:p>
            <a:pPr eaLnBrk="0" hangingPunct="0">
              <a:tabLst>
                <a:tab pos="1155515" algn="l"/>
              </a:tabLst>
            </a:pPr>
            <a:endParaRPr lang="es-CO" sz="1600" dirty="0"/>
          </a:p>
          <a:p>
            <a:pPr eaLnBrk="0" hangingPunct="0">
              <a:tabLst>
                <a:tab pos="1155515" algn="l"/>
              </a:tabLst>
            </a:pPr>
            <a:r>
              <a:rPr lang="es-CO" sz="1600" dirty="0">
                <a:solidFill>
                  <a:srgbClr val="000000"/>
                </a:solidFill>
                <a:latin typeface="Calibri" pitchFamily="34" charset="0"/>
                <a:cs typeface="Times New Roman" pitchFamily="18" charset="0"/>
              </a:rPr>
              <a:t>Cualquier ineficiencia queda,  por tanto, registrada en resultados, pero hay que desglosar.</a:t>
            </a:r>
            <a:endParaRPr lang="es-CO" sz="1600" dirty="0"/>
          </a:p>
          <a:p>
            <a:pPr eaLnBrk="0" hangingPunct="0">
              <a:tabLst>
                <a:tab pos="1155515" algn="l"/>
              </a:tabLst>
            </a:pPr>
            <a:endParaRPr lang="es-CO" sz="1600" dirty="0">
              <a:solidFill>
                <a:srgbClr val="000000"/>
              </a:solidFill>
              <a:latin typeface="Calibri" pitchFamily="34" charset="0"/>
              <a:cs typeface="Times New Roman" pitchFamily="18" charset="0"/>
            </a:endParaRPr>
          </a:p>
          <a:p>
            <a:pPr eaLnBrk="0" hangingPunct="0">
              <a:tabLst>
                <a:tab pos="1155515" algn="l"/>
              </a:tabLst>
            </a:pPr>
            <a:r>
              <a:rPr lang="es-CO" sz="1600" dirty="0">
                <a:solidFill>
                  <a:srgbClr val="000000"/>
                </a:solidFill>
                <a:latin typeface="Calibri" pitchFamily="34" charset="0"/>
                <a:cs typeface="Times New Roman" pitchFamily="18" charset="0"/>
              </a:rPr>
              <a:t>La  contabilidad de cobertura deberá</a:t>
            </a:r>
            <a:r>
              <a:rPr lang="es-CO" sz="1600" b="1" dirty="0">
                <a:solidFill>
                  <a:srgbClr val="000000"/>
                </a:solidFill>
                <a:cs typeface="Times New Roman" pitchFamily="18" charset="0"/>
              </a:rPr>
              <a:t> </a:t>
            </a:r>
            <a:r>
              <a:rPr lang="es-CO" sz="1600" dirty="0">
                <a:solidFill>
                  <a:srgbClr val="000000"/>
                </a:solidFill>
                <a:latin typeface="Calibri" pitchFamily="34" charset="0"/>
                <a:cs typeface="Times New Roman" pitchFamily="18" charset="0"/>
              </a:rPr>
              <a:t>ser discontinuada de forma prospectiva desde el momento en que:  el instrumento de cobertura llegue a vencimiento y expire, se venda/cancele o se ejercite. deje de cumplir los requisitos para aplicar criterios de cobertura, o por decisión voluntaria de la Compañía.</a:t>
            </a:r>
            <a:endParaRPr lang="es-CO" sz="1600" dirty="0"/>
          </a:p>
          <a:p>
            <a:pPr eaLnBrk="0" hangingPunct="0">
              <a:tabLst>
                <a:tab pos="1155515" algn="l"/>
              </a:tabLst>
            </a:pPr>
            <a:endParaRPr lang="es-CO" sz="1600" dirty="0"/>
          </a:p>
        </p:txBody>
      </p:sp>
      <p:sp>
        <p:nvSpPr>
          <p:cNvPr id="117770" name="Rectangle 8"/>
          <p:cNvSpPr>
            <a:spLocks noChangeArrowheads="1"/>
          </p:cNvSpPr>
          <p:nvPr/>
        </p:nvSpPr>
        <p:spPr bwMode="auto">
          <a:xfrm>
            <a:off x="357188" y="857251"/>
            <a:ext cx="4786312" cy="461963"/>
          </a:xfrm>
          <a:prstGeom prst="rect">
            <a:avLst/>
          </a:prstGeom>
          <a:noFill/>
          <a:ln w="9525">
            <a:noFill/>
            <a:miter lim="800000"/>
            <a:headEnd/>
            <a:tailEnd/>
          </a:ln>
        </p:spPr>
        <p:txBody>
          <a:bodyPr lIns="91426" tIns="45712" rIns="91426" bIns="45712" anchor="ctr">
            <a:spAutoFit/>
          </a:bodyPr>
          <a:lstStyle/>
          <a:p>
            <a:pPr eaLnBrk="0" hangingPunct="0"/>
            <a:r>
              <a:rPr lang="es-CO" sz="2400" dirty="0">
                <a:solidFill>
                  <a:schemeClr val="tx2"/>
                </a:solidFill>
              </a:rPr>
              <a:t>Coberturas de Valor Razonable</a:t>
            </a: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8786"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18787"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18788" name="TextBox 5"/>
          <p:cNvSpPr txBox="1">
            <a:spLocks noChangeArrowheads="1"/>
          </p:cNvSpPr>
          <p:nvPr/>
        </p:nvSpPr>
        <p:spPr bwMode="auto">
          <a:xfrm>
            <a:off x="714375" y="3071814"/>
            <a:ext cx="7858125" cy="369316"/>
          </a:xfrm>
          <a:prstGeom prst="rect">
            <a:avLst/>
          </a:prstGeom>
          <a:noFill/>
          <a:ln w="9525">
            <a:noFill/>
            <a:miter lim="800000"/>
            <a:headEnd/>
            <a:tailEnd/>
          </a:ln>
        </p:spPr>
        <p:txBody>
          <a:bodyPr lIns="91426" tIns="45712" rIns="91426" bIns="45712">
            <a:spAutoFit/>
          </a:bodyPr>
          <a:lstStyle/>
          <a:p>
            <a:r>
              <a:rPr lang="es-CO">
                <a:latin typeface="Calibri" pitchFamily="34" charset="0"/>
              </a:rPr>
              <a:t>-</a:t>
            </a:r>
          </a:p>
        </p:txBody>
      </p:sp>
      <p:sp>
        <p:nvSpPr>
          <p:cNvPr id="126981" name="Rectangle 8"/>
          <p:cNvSpPr>
            <a:spLocks noChangeArrowheads="1"/>
          </p:cNvSpPr>
          <p:nvPr/>
        </p:nvSpPr>
        <p:spPr bwMode="auto">
          <a:xfrm>
            <a:off x="214313" y="888166"/>
            <a:ext cx="8715375" cy="4770521"/>
          </a:xfrm>
          <a:prstGeom prst="rect">
            <a:avLst/>
          </a:prstGeom>
          <a:noFill/>
          <a:ln w="9525">
            <a:noFill/>
            <a:miter lim="800000"/>
            <a:headEnd/>
            <a:tailEnd/>
          </a:ln>
        </p:spPr>
        <p:txBody>
          <a:bodyPr lIns="91426" tIns="45712" rIns="91426" bIns="45712" anchor="ctr">
            <a:spAutoFit/>
          </a:bodyPr>
          <a:lstStyle/>
          <a:p>
            <a:pPr eaLnBrk="0" hangingPunct="0">
              <a:defRPr/>
            </a:pPr>
            <a:r>
              <a:rPr lang="es-CO" sz="2400" dirty="0">
                <a:solidFill>
                  <a:schemeClr val="tx2"/>
                </a:solidFill>
              </a:rPr>
              <a:t>Coberturas de Valor Razonable</a:t>
            </a:r>
          </a:p>
          <a:p>
            <a:pPr eaLnBrk="0" hangingPunct="0">
              <a:defRPr/>
            </a:pPr>
            <a:endParaRPr lang="es-CO" sz="2400" dirty="0">
              <a:solidFill>
                <a:schemeClr val="tx2"/>
              </a:solidFill>
            </a:endParaRPr>
          </a:p>
          <a:p>
            <a:pPr>
              <a:defRPr/>
            </a:pPr>
            <a:r>
              <a:rPr lang="es-CO" sz="2000" dirty="0">
                <a:latin typeface="+mj-lt"/>
              </a:rPr>
              <a:t>Un ejemplo típico de coberturas de valor razonable sería:</a:t>
            </a:r>
          </a:p>
          <a:p>
            <a:pPr>
              <a:defRPr/>
            </a:pPr>
            <a:endParaRPr lang="es-CO" sz="2000" dirty="0">
              <a:latin typeface="+mj-lt"/>
            </a:endParaRPr>
          </a:p>
          <a:p>
            <a:pPr>
              <a:buFont typeface="Arial" pitchFamily="34" charset="0"/>
              <a:buChar char="•"/>
              <a:defRPr/>
            </a:pPr>
            <a:r>
              <a:rPr lang="es-CO" sz="2000" dirty="0">
                <a:latin typeface="+mj-lt"/>
              </a:rPr>
              <a:t>Una sociedad emite deuda a un tipo fijo del 5%</a:t>
            </a:r>
          </a:p>
          <a:p>
            <a:pPr>
              <a:buFont typeface="Arial" pitchFamily="34" charset="0"/>
              <a:buChar char="•"/>
              <a:defRPr/>
            </a:pPr>
            <a:r>
              <a:rPr lang="es-CO" sz="2000" dirty="0">
                <a:latin typeface="+mj-lt"/>
              </a:rPr>
              <a:t>Contrata un swap de tasa de interés (IRS), por el que intercambia con   una entidad financiera, tasa fija por tasa variable:</a:t>
            </a:r>
          </a:p>
          <a:p>
            <a:pPr>
              <a:buFont typeface="Arial" pitchFamily="34" charset="0"/>
              <a:buChar char="•"/>
              <a:defRPr/>
            </a:pPr>
            <a:endParaRPr lang="es-CO" sz="2400" dirty="0">
              <a:latin typeface="+mj-lt"/>
            </a:endParaRPr>
          </a:p>
          <a:p>
            <a:pPr>
              <a:buFont typeface="Arial" pitchFamily="34" charset="0"/>
              <a:buChar char="•"/>
              <a:defRPr/>
            </a:pPr>
            <a:endParaRPr lang="es-CO" sz="2400" dirty="0">
              <a:latin typeface="+mj-lt"/>
            </a:endParaRPr>
          </a:p>
          <a:p>
            <a:pPr>
              <a:buFont typeface="Arial" pitchFamily="34" charset="0"/>
              <a:buChar char="•"/>
              <a:defRPr/>
            </a:pPr>
            <a:endParaRPr lang="es-CO" sz="2400" dirty="0">
              <a:latin typeface="+mj-lt"/>
            </a:endParaRPr>
          </a:p>
          <a:p>
            <a:pPr>
              <a:buFont typeface="Arial" pitchFamily="34" charset="0"/>
              <a:buChar char="•"/>
              <a:defRPr/>
            </a:pPr>
            <a:endParaRPr lang="es-CO" sz="2000" dirty="0">
              <a:latin typeface="+mj-lt"/>
            </a:endParaRPr>
          </a:p>
          <a:p>
            <a:pPr>
              <a:buFont typeface="Arial" pitchFamily="34" charset="0"/>
              <a:buChar char="•"/>
              <a:defRPr/>
            </a:pPr>
            <a:r>
              <a:rPr lang="es-CO" sz="2000" dirty="0">
                <a:latin typeface="+mj-lt"/>
              </a:rPr>
              <a:t>Si cumple otra serie de condiciones (efectividad, documentación, etc.), puede llegar a ser considerado como cobertura.</a:t>
            </a:r>
            <a:endParaRPr lang="es-CO" sz="2400" dirty="0">
              <a:latin typeface="+mj-lt"/>
            </a:endParaRPr>
          </a:p>
          <a:p>
            <a:pPr eaLnBrk="0" hangingPunct="0">
              <a:defRPr/>
            </a:pPr>
            <a:endParaRPr lang="es-CO" sz="2400" dirty="0">
              <a:solidFill>
                <a:schemeClr val="tx2"/>
              </a:solidFill>
            </a:endParaRPr>
          </a:p>
        </p:txBody>
      </p:sp>
      <p:pic>
        <p:nvPicPr>
          <p:cNvPr id="118790" name="Picture 36"/>
          <p:cNvPicPr>
            <a:picLocks noChangeAspect="1" noChangeArrowheads="1"/>
          </p:cNvPicPr>
          <p:nvPr/>
        </p:nvPicPr>
        <p:blipFill>
          <a:blip r:embed="rId5" cstate="print"/>
          <a:srcRect/>
          <a:stretch>
            <a:fillRect/>
          </a:stretch>
        </p:blipFill>
        <p:spPr bwMode="auto">
          <a:xfrm>
            <a:off x="428625" y="3286125"/>
            <a:ext cx="8001000" cy="121443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7394" name="Picture 2" descr="http://www.iasb.org/NR/rdonlyres/BF49D79C-1C61-4D8B-83FA-35B51C230E9F/0/iasb_fasb_logos.jpg"/>
          <p:cNvPicPr>
            <a:picLocks noChangeAspect="1" noChangeArrowheads="1"/>
          </p:cNvPicPr>
          <p:nvPr/>
        </p:nvPicPr>
        <p:blipFill>
          <a:blip r:embed="rId2" cstate="print"/>
          <a:srcRect/>
          <a:stretch>
            <a:fillRect/>
          </a:stretch>
        </p:blipFill>
        <p:spPr bwMode="auto">
          <a:xfrm>
            <a:off x="2051720" y="4941168"/>
            <a:ext cx="3571875" cy="1114425"/>
          </a:xfrm>
          <a:prstGeom prst="rect">
            <a:avLst/>
          </a:prstGeom>
          <a:noFill/>
        </p:spPr>
      </p:pic>
      <p:graphicFrame>
        <p:nvGraphicFramePr>
          <p:cNvPr id="5" name="4 Tabla"/>
          <p:cNvGraphicFramePr>
            <a:graphicFrameLocks noGrp="1"/>
          </p:cNvGraphicFramePr>
          <p:nvPr/>
        </p:nvGraphicFramePr>
        <p:xfrm>
          <a:off x="539552" y="764704"/>
          <a:ext cx="7776864" cy="3112770"/>
        </p:xfrm>
        <a:graphic>
          <a:graphicData uri="http://schemas.openxmlformats.org/drawingml/2006/table">
            <a:tbl>
              <a:tblPr>
                <a:tableStyleId>{8FD4443E-F989-4FC4-A0C8-D5A2AF1F390B}</a:tableStyleId>
              </a:tblPr>
              <a:tblGrid>
                <a:gridCol w="613042"/>
                <a:gridCol w="4011040"/>
                <a:gridCol w="3152782"/>
              </a:tblGrid>
              <a:tr h="190500">
                <a:tc>
                  <a:txBody>
                    <a:bodyPr/>
                    <a:lstStyle/>
                    <a:p>
                      <a:pPr algn="ctr" fontAlgn="b"/>
                      <a:r>
                        <a:rPr lang="es-ES" sz="2200" u="none" strike="noStrike" dirty="0"/>
                        <a:t>Date</a:t>
                      </a:r>
                      <a:endParaRPr lang="es-ES" sz="2200" b="0" i="0" u="none" strike="noStrike" dirty="0">
                        <a:solidFill>
                          <a:srgbClr val="000000"/>
                        </a:solidFill>
                        <a:latin typeface="Calibri"/>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50000"/>
                      </a:schemeClr>
                    </a:solidFill>
                  </a:tcPr>
                </a:tc>
                <a:tc>
                  <a:txBody>
                    <a:bodyPr/>
                    <a:lstStyle/>
                    <a:p>
                      <a:pPr algn="ctr" fontAlgn="b"/>
                      <a:r>
                        <a:rPr lang="es-ES" sz="2200" u="none" strike="noStrike" dirty="0"/>
                        <a:t>FASB</a:t>
                      </a:r>
                      <a:endParaRPr lang="es-ES" sz="2200" b="0" i="0" u="none" strike="noStrike" dirty="0">
                        <a:solidFill>
                          <a:srgbClr val="000000"/>
                        </a:solidFill>
                        <a:latin typeface="Calibri"/>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50000"/>
                      </a:schemeClr>
                    </a:solidFill>
                  </a:tcPr>
                </a:tc>
                <a:tc>
                  <a:txBody>
                    <a:bodyPr/>
                    <a:lstStyle/>
                    <a:p>
                      <a:pPr algn="ctr" fontAlgn="b"/>
                      <a:r>
                        <a:rPr lang="es-ES" sz="2200" u="none" strike="noStrike" dirty="0"/>
                        <a:t>IASB</a:t>
                      </a:r>
                      <a:endParaRPr lang="es-ES" sz="2200" b="0" i="0" u="none" strike="noStrike" dirty="0">
                        <a:solidFill>
                          <a:srgbClr val="000000"/>
                        </a:solidFill>
                        <a:latin typeface="Calibri"/>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50000"/>
                      </a:schemeClr>
                    </a:solidFill>
                  </a:tcPr>
                </a:tc>
              </a:tr>
              <a:tr h="381000">
                <a:tc>
                  <a:txBody>
                    <a:bodyPr/>
                    <a:lstStyle/>
                    <a:p>
                      <a:pPr algn="ctr" fontAlgn="b"/>
                      <a:r>
                        <a:rPr lang="es-ES" sz="1600" b="1" u="none" strike="noStrike"/>
                        <a:t>2000</a:t>
                      </a:r>
                      <a:endParaRPr lang="es-ES" sz="1600" b="1" i="0" u="none" strike="noStrike">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b"/>
                      <a:r>
                        <a:rPr lang="en-US" sz="1600" u="none" strike="noStrike" dirty="0"/>
                        <a:t>FAS  138 Accounting for Certain Derivative Instruments and Certain Hedging Activities</a:t>
                      </a:r>
                      <a:endParaRPr lang="en-US" sz="1600" b="0" i="0" u="none" strike="noStrike" dirty="0">
                        <a:solidFill>
                          <a:srgbClr val="000000"/>
                        </a:solidFill>
                        <a:latin typeface="Calibri"/>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b"/>
                      <a:r>
                        <a:rPr lang="es-ES" sz="1600" u="none" strike="noStrike"/>
                        <a:t>n/a</a:t>
                      </a:r>
                      <a:endParaRPr lang="es-ES" sz="1600" b="0" i="0" u="none" strike="noStrike">
                        <a:solidFill>
                          <a:srgbClr val="000000"/>
                        </a:solidFill>
                        <a:latin typeface="Calibri"/>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190500">
                <a:tc>
                  <a:txBody>
                    <a:bodyPr/>
                    <a:lstStyle/>
                    <a:p>
                      <a:pPr algn="ctr" fontAlgn="b"/>
                      <a:r>
                        <a:rPr lang="es-ES" sz="1600" b="1" u="none" strike="noStrike"/>
                        <a:t>2002</a:t>
                      </a:r>
                      <a:endParaRPr lang="es-ES" sz="1600" b="1" i="0" u="none" strike="noStrike">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algn="ctr" fontAlgn="b"/>
                      <a:r>
                        <a:rPr lang="en-US" sz="1600" u="none" strike="noStrike"/>
                        <a:t>Norwalk Agreement (The Convergence Project)</a:t>
                      </a:r>
                      <a:endParaRPr lang="en-US" sz="1600" b="0" i="0" u="none" strike="noStrike">
                        <a:solidFill>
                          <a:srgbClr val="000000"/>
                        </a:solidFill>
                        <a:latin typeface="Calibri"/>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s-ES"/>
                    </a:p>
                  </a:txBody>
                  <a:tcPr/>
                </a:tc>
              </a:tr>
              <a:tr h="190500">
                <a:tc>
                  <a:txBody>
                    <a:bodyPr/>
                    <a:lstStyle/>
                    <a:p>
                      <a:pPr algn="ctr" fontAlgn="b"/>
                      <a:r>
                        <a:rPr lang="es-ES" sz="1600" b="1" u="none" strike="noStrike"/>
                        <a:t>2006</a:t>
                      </a:r>
                      <a:endParaRPr lang="es-ES" sz="1600" b="1" i="0" u="none" strike="noStrike">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b"/>
                      <a:r>
                        <a:rPr lang="en-US" sz="1600" u="none" strike="noStrike"/>
                        <a:t>FAS 157 "Fair value measurements"</a:t>
                      </a:r>
                      <a:endParaRPr lang="en-US" sz="1600" b="0" i="0" u="none" strike="noStrike">
                        <a:solidFill>
                          <a:srgbClr val="000000"/>
                        </a:solidFill>
                        <a:latin typeface="Calibri"/>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b"/>
                      <a:r>
                        <a:rPr lang="es-ES" sz="1600" u="none" strike="noStrike" dirty="0"/>
                        <a:t>n/a</a:t>
                      </a:r>
                      <a:endParaRPr lang="es-ES" sz="1600" b="0" i="0" u="none" strike="noStrike" dirty="0">
                        <a:solidFill>
                          <a:srgbClr val="000000"/>
                        </a:solidFill>
                        <a:latin typeface="Calibri"/>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81000">
                <a:tc>
                  <a:txBody>
                    <a:bodyPr/>
                    <a:lstStyle/>
                    <a:p>
                      <a:pPr algn="ctr" fontAlgn="b"/>
                      <a:r>
                        <a:rPr lang="es-ES" sz="1600" b="1" u="none" strike="noStrike"/>
                        <a:t>2007</a:t>
                      </a:r>
                      <a:endParaRPr lang="es-ES" sz="1600" b="1" i="0" u="none" strike="noStrike">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b"/>
                      <a:r>
                        <a:rPr lang="en-US" sz="1600" u="none" strike="noStrike"/>
                        <a:t>FAS 159 "The Fair value option for for financial assets and financial liabilities"</a:t>
                      </a:r>
                      <a:endParaRPr lang="en-US" sz="1600" b="0" i="0" u="none" strike="noStrike">
                        <a:solidFill>
                          <a:srgbClr val="000000"/>
                        </a:solidFill>
                        <a:latin typeface="Calibri"/>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b"/>
                      <a:r>
                        <a:rPr lang="es-ES" sz="1600" u="none" strike="noStrike"/>
                        <a:t> </a:t>
                      </a:r>
                      <a:endParaRPr lang="es-ES" sz="1600" b="0" i="0" u="none" strike="noStrike">
                        <a:solidFill>
                          <a:srgbClr val="000000"/>
                        </a:solidFill>
                        <a:latin typeface="Calibri"/>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190500">
                <a:tc rowSpan="2">
                  <a:txBody>
                    <a:bodyPr/>
                    <a:lstStyle/>
                    <a:p>
                      <a:pPr algn="ctr" fontAlgn="ctr"/>
                      <a:r>
                        <a:rPr lang="es-ES" sz="1600" b="1" u="none" strike="noStrike"/>
                        <a:t>2009</a:t>
                      </a:r>
                      <a:endParaRPr lang="es-ES" sz="1600" b="1" i="0" u="none" strike="noStrike">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algn="ctr" fontAlgn="b"/>
                      <a:r>
                        <a:rPr lang="en-US" sz="1600" u="none" strike="noStrike"/>
                        <a:t>Clasification and measurement  (NIIF 9 replacement NIC 39)</a:t>
                      </a:r>
                      <a:endParaRPr lang="en-US" sz="1600" b="0" i="0" u="none" strike="noStrike">
                        <a:solidFill>
                          <a:srgbClr val="000000"/>
                        </a:solidFill>
                        <a:latin typeface="Calibri"/>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s-ES"/>
                    </a:p>
                  </a:txBody>
                  <a:tcPr/>
                </a:tc>
              </a:tr>
              <a:tr h="190500">
                <a:tc vMerge="1">
                  <a:txBody>
                    <a:bodyPr/>
                    <a:lstStyle/>
                    <a:p>
                      <a:endParaRPr lang="es-ES"/>
                    </a:p>
                  </a:txBody>
                  <a:tcPr/>
                </a:tc>
                <a:tc gridSpan="2">
                  <a:txBody>
                    <a:bodyPr/>
                    <a:lstStyle/>
                    <a:p>
                      <a:pPr algn="ctr" fontAlgn="b"/>
                      <a:r>
                        <a:rPr lang="en-US" sz="1600" u="none" strike="noStrike"/>
                        <a:t>Amortized cost and impairment of financial assets (NIIF 9 replacement NIC 39)</a:t>
                      </a:r>
                      <a:endParaRPr lang="en-US" sz="1600" b="0" i="0" u="none" strike="noStrike">
                        <a:solidFill>
                          <a:srgbClr val="000000"/>
                        </a:solidFill>
                        <a:latin typeface="Calibri"/>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s-ES"/>
                    </a:p>
                  </a:txBody>
                  <a:tcPr/>
                </a:tc>
              </a:tr>
              <a:tr h="190500">
                <a:tc>
                  <a:txBody>
                    <a:bodyPr/>
                    <a:lstStyle/>
                    <a:p>
                      <a:pPr algn="ctr" fontAlgn="b"/>
                      <a:r>
                        <a:rPr lang="es-ES" sz="1600" b="1" u="none" strike="noStrike" dirty="0"/>
                        <a:t>2011</a:t>
                      </a:r>
                      <a:endParaRPr lang="es-ES" sz="1600" b="1" i="0" u="none" strike="noStrike" dirty="0">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algn="ctr" fontAlgn="b"/>
                      <a:r>
                        <a:rPr lang="en-US" sz="1600" u="none" strike="noStrike"/>
                        <a:t>Hedge Accounting (NIIF 9 replacement NIC 39)</a:t>
                      </a:r>
                      <a:endParaRPr lang="en-US" sz="1600" b="0" i="0" u="none" strike="noStrike">
                        <a:solidFill>
                          <a:srgbClr val="000000"/>
                        </a:solidFill>
                        <a:latin typeface="Calibri"/>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s-ES"/>
                    </a:p>
                  </a:txBody>
                  <a:tcPr/>
                </a:tc>
              </a:tr>
              <a:tr h="190500">
                <a:tc gridSpan="3">
                  <a:txBody>
                    <a:bodyPr/>
                    <a:lstStyle/>
                    <a:p>
                      <a:pPr algn="ctr" fontAlgn="b"/>
                      <a:r>
                        <a:rPr lang="en-US" sz="1600" u="none" strike="noStrike"/>
                        <a:t>NIIF 13 Fair Value Measurements - 2011</a:t>
                      </a:r>
                      <a:endParaRPr lang="en-US" sz="1600" b="0" i="0" u="none" strike="noStrike">
                        <a:solidFill>
                          <a:srgbClr val="000000"/>
                        </a:solidFill>
                        <a:latin typeface="Calibri"/>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r>
              <a:tr h="190500">
                <a:tc gridSpan="3">
                  <a:txBody>
                    <a:bodyPr/>
                    <a:lstStyle/>
                    <a:p>
                      <a:pPr algn="ctr" fontAlgn="b"/>
                      <a:r>
                        <a:rPr lang="fr-FR" sz="1600" u="none" strike="noStrike" dirty="0"/>
                        <a:t>NIIF 9: Effective date proposes tentative 2015.</a:t>
                      </a:r>
                      <a:endParaRPr lang="fr-FR" sz="1600" b="0" i="0" u="none" strike="noStrike" dirty="0">
                        <a:solidFill>
                          <a:srgbClr val="000000"/>
                        </a:solidFill>
                        <a:latin typeface="Calibri"/>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r>
            </a:tbl>
          </a:graphicData>
        </a:graphic>
      </p:graphicFrame>
      <p:cxnSp>
        <p:nvCxnSpPr>
          <p:cNvPr id="9" name="8 Conector recto"/>
          <p:cNvCxnSpPr/>
          <p:nvPr/>
        </p:nvCxnSpPr>
        <p:spPr>
          <a:xfrm rot="10800000">
            <a:off x="251520" y="3356992"/>
            <a:ext cx="2880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rot="5400000">
            <a:off x="-1116632" y="4725144"/>
            <a:ext cx="27363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p:nvPr/>
        </p:nvCxnSpPr>
        <p:spPr>
          <a:xfrm>
            <a:off x="179512" y="6093296"/>
            <a:ext cx="144016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16 Conector recto de flecha"/>
          <p:cNvCxnSpPr/>
          <p:nvPr/>
        </p:nvCxnSpPr>
        <p:spPr>
          <a:xfrm rot="5400000">
            <a:off x="-143730" y="4472322"/>
            <a:ext cx="13681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17 CuadroTexto"/>
          <p:cNvSpPr txBox="1"/>
          <p:nvPr/>
        </p:nvSpPr>
        <p:spPr>
          <a:xfrm>
            <a:off x="611560" y="4653136"/>
            <a:ext cx="3312368" cy="369332"/>
          </a:xfrm>
          <a:prstGeom prst="rect">
            <a:avLst/>
          </a:prstGeom>
          <a:noFill/>
        </p:spPr>
        <p:txBody>
          <a:bodyPr wrap="square" rtlCol="0">
            <a:spAutoFit/>
          </a:bodyPr>
          <a:lstStyle/>
          <a:p>
            <a:r>
              <a:rPr lang="es-ES" dirty="0" smtClean="0">
                <a:solidFill>
                  <a:schemeClr val="tx2">
                    <a:lumMod val="50000"/>
                  </a:schemeClr>
                </a:solidFill>
                <a:latin typeface="Times New Roman" pitchFamily="18" charset="0"/>
                <a:cs typeface="Times New Roman" pitchFamily="18" charset="0"/>
              </a:rPr>
              <a:t>Schedule Full </a:t>
            </a:r>
            <a:r>
              <a:rPr lang="es-ES" dirty="0" err="1" smtClean="0">
                <a:solidFill>
                  <a:schemeClr val="tx2">
                    <a:lumMod val="50000"/>
                  </a:schemeClr>
                </a:solidFill>
                <a:latin typeface="Times New Roman" pitchFamily="18" charset="0"/>
                <a:cs typeface="Times New Roman" pitchFamily="18" charset="0"/>
              </a:rPr>
              <a:t>Convergence</a:t>
            </a:r>
            <a:endParaRPr lang="es-ES" dirty="0">
              <a:solidFill>
                <a:schemeClr val="tx2">
                  <a:lumMod val="50000"/>
                </a:schemeClr>
              </a:solidFill>
              <a:latin typeface="Times New Roman" pitchFamily="18" charset="0"/>
              <a:cs typeface="Times New Roman" pitchFamily="18" charset="0"/>
            </a:endParaRPr>
          </a:p>
        </p:txBody>
      </p:sp>
      <p:sp>
        <p:nvSpPr>
          <p:cNvPr id="19" name="18 CuadroTexto"/>
          <p:cNvSpPr txBox="1"/>
          <p:nvPr/>
        </p:nvSpPr>
        <p:spPr>
          <a:xfrm>
            <a:off x="1691680" y="5949280"/>
            <a:ext cx="3312368" cy="369332"/>
          </a:xfrm>
          <a:prstGeom prst="rect">
            <a:avLst/>
          </a:prstGeom>
          <a:noFill/>
        </p:spPr>
        <p:txBody>
          <a:bodyPr wrap="square" rtlCol="0">
            <a:spAutoFit/>
          </a:bodyPr>
          <a:lstStyle/>
          <a:p>
            <a:r>
              <a:rPr lang="es-ES" dirty="0" smtClean="0">
                <a:solidFill>
                  <a:schemeClr val="tx2">
                    <a:lumMod val="50000"/>
                  </a:schemeClr>
                </a:solidFill>
                <a:latin typeface="Times New Roman" pitchFamily="18" charset="0"/>
                <a:cs typeface="Times New Roman" pitchFamily="18" charset="0"/>
              </a:rPr>
              <a:t>New Full </a:t>
            </a:r>
            <a:r>
              <a:rPr lang="es-ES" dirty="0" err="1" smtClean="0">
                <a:solidFill>
                  <a:schemeClr val="tx2">
                    <a:lumMod val="50000"/>
                  </a:schemeClr>
                </a:solidFill>
                <a:latin typeface="Times New Roman" pitchFamily="18" charset="0"/>
                <a:cs typeface="Times New Roman" pitchFamily="18" charset="0"/>
              </a:rPr>
              <a:t>Convergence</a:t>
            </a:r>
            <a:endParaRPr lang="es-ES" dirty="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9810"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19811"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19812" name="Rectangle 1"/>
          <p:cNvSpPr>
            <a:spLocks noChangeArrowheads="1"/>
          </p:cNvSpPr>
          <p:nvPr/>
        </p:nvSpPr>
        <p:spPr bwMode="auto">
          <a:xfrm>
            <a:off x="357189" y="3000230"/>
            <a:ext cx="8786812" cy="1246479"/>
          </a:xfrm>
          <a:prstGeom prst="rect">
            <a:avLst/>
          </a:prstGeom>
          <a:noFill/>
          <a:ln w="9525">
            <a:noFill/>
            <a:miter lim="800000"/>
            <a:headEnd/>
            <a:tailEnd/>
          </a:ln>
        </p:spPr>
        <p:txBody>
          <a:bodyPr lIns="91426" tIns="45712" rIns="91426" bIns="45712" anchor="ctr">
            <a:spAutoFit/>
          </a:bodyPr>
          <a:lstStyle/>
          <a:p>
            <a:r>
              <a:rPr lang="es-CO" sz="2500" dirty="0">
                <a:solidFill>
                  <a:schemeClr val="tx2"/>
                </a:solidFill>
                <a:latin typeface="Calibri" pitchFamily="34" charset="0"/>
                <a:ea typeface="Times New Roman" pitchFamily="18" charset="0"/>
                <a:cs typeface="Verdana" pitchFamily="34" charset="0"/>
              </a:rPr>
              <a:t>Ejemplo</a:t>
            </a:r>
            <a:endParaRPr lang="es-CO" sz="1100" dirty="0">
              <a:solidFill>
                <a:schemeClr val="tx2"/>
              </a:solidFill>
              <a:ea typeface="Times New Roman" pitchFamily="18" charset="0"/>
              <a:cs typeface="Verdana" pitchFamily="34" charset="0"/>
            </a:endParaRPr>
          </a:p>
          <a:p>
            <a:pPr eaLnBrk="0" hangingPunct="0"/>
            <a:r>
              <a:rPr lang="es-CO" sz="2500" dirty="0">
                <a:solidFill>
                  <a:schemeClr val="tx2"/>
                </a:solidFill>
                <a:latin typeface="Calibri" pitchFamily="34" charset="0"/>
                <a:ea typeface="Times New Roman" pitchFamily="18" charset="0"/>
                <a:cs typeface="Verdana" pitchFamily="34" charset="0"/>
              </a:rPr>
              <a:t>Cobertura  de valor razonable</a:t>
            </a:r>
            <a:endParaRPr lang="es-CO" sz="1100" dirty="0">
              <a:solidFill>
                <a:schemeClr val="tx2"/>
              </a:solidFill>
              <a:ea typeface="Times New Roman" pitchFamily="18" charset="0"/>
              <a:cs typeface="Verdana" pitchFamily="34" charset="0"/>
            </a:endParaRPr>
          </a:p>
          <a:p>
            <a:pPr eaLnBrk="0" hangingPunct="0"/>
            <a:r>
              <a:rPr lang="es-CO" sz="2500" dirty="0">
                <a:solidFill>
                  <a:schemeClr val="tx2"/>
                </a:solidFill>
                <a:latin typeface="Calibri" pitchFamily="34" charset="0"/>
                <a:ea typeface="Times New Roman" pitchFamily="18" charset="0"/>
                <a:cs typeface="Verdana" pitchFamily="34" charset="0"/>
              </a:rPr>
              <a:t>(</a:t>
            </a:r>
            <a:r>
              <a:rPr lang="es-CO" sz="2500" dirty="0" err="1">
                <a:solidFill>
                  <a:schemeClr val="tx2"/>
                </a:solidFill>
                <a:latin typeface="Calibri" pitchFamily="34" charset="0"/>
                <a:ea typeface="Times New Roman" pitchFamily="18" charset="0"/>
                <a:cs typeface="Verdana" pitchFamily="34" charset="0"/>
              </a:rPr>
              <a:t>Fair</a:t>
            </a:r>
            <a:r>
              <a:rPr lang="es-CO" sz="2500" dirty="0">
                <a:solidFill>
                  <a:schemeClr val="tx2"/>
                </a:solidFill>
                <a:latin typeface="Calibri" pitchFamily="34" charset="0"/>
                <a:ea typeface="Times New Roman" pitchFamily="18" charset="0"/>
                <a:cs typeface="Verdana" pitchFamily="34" charset="0"/>
              </a:rPr>
              <a:t> </a:t>
            </a:r>
            <a:r>
              <a:rPr lang="es-CO" sz="2500" dirty="0" err="1">
                <a:solidFill>
                  <a:schemeClr val="tx2"/>
                </a:solidFill>
                <a:latin typeface="Calibri" pitchFamily="34" charset="0"/>
                <a:ea typeface="Times New Roman" pitchFamily="18" charset="0"/>
                <a:cs typeface="Verdana" pitchFamily="34" charset="0"/>
              </a:rPr>
              <a:t>Value</a:t>
            </a:r>
            <a:r>
              <a:rPr lang="es-CO" sz="2500" dirty="0">
                <a:solidFill>
                  <a:schemeClr val="tx2"/>
                </a:solidFill>
                <a:latin typeface="Calibri" pitchFamily="34" charset="0"/>
                <a:ea typeface="Times New Roman" pitchFamily="18" charset="0"/>
                <a:cs typeface="Verdana" pitchFamily="34" charset="0"/>
              </a:rPr>
              <a:t> </a:t>
            </a:r>
            <a:r>
              <a:rPr lang="es-CO" sz="2500" dirty="0" err="1">
                <a:solidFill>
                  <a:schemeClr val="tx2"/>
                </a:solidFill>
                <a:latin typeface="Calibri" pitchFamily="34" charset="0"/>
                <a:ea typeface="Times New Roman" pitchFamily="18" charset="0"/>
                <a:cs typeface="Verdana" pitchFamily="34" charset="0"/>
              </a:rPr>
              <a:t>Hedge</a:t>
            </a:r>
            <a:r>
              <a:rPr lang="es-CO" sz="2500" dirty="0">
                <a:solidFill>
                  <a:schemeClr val="tx2"/>
                </a:solidFill>
                <a:latin typeface="Calibri" pitchFamily="34" charset="0"/>
                <a:ea typeface="Times New Roman" pitchFamily="18" charset="0"/>
                <a:cs typeface="Verdana" pitchFamily="34" charset="0"/>
              </a:rPr>
              <a:t>)</a:t>
            </a:r>
            <a:endParaRPr lang="es-CO" dirty="0">
              <a:solidFill>
                <a:schemeClr val="tx2"/>
              </a:solidFill>
              <a:ea typeface="Times New Roman" pitchFamily="18" charset="0"/>
              <a:cs typeface="Verdana" pitchFamily="34" charset="0"/>
            </a:endParaRP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0834"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20835"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20836" name="TextBox 5"/>
          <p:cNvSpPr txBox="1">
            <a:spLocks noChangeArrowheads="1"/>
          </p:cNvSpPr>
          <p:nvPr/>
        </p:nvSpPr>
        <p:spPr bwMode="auto">
          <a:xfrm>
            <a:off x="642938" y="2000251"/>
            <a:ext cx="7858125" cy="4524299"/>
          </a:xfrm>
          <a:prstGeom prst="rect">
            <a:avLst/>
          </a:prstGeom>
          <a:noFill/>
          <a:ln w="9525">
            <a:noFill/>
            <a:miter lim="800000"/>
            <a:headEnd/>
            <a:tailEnd/>
          </a:ln>
        </p:spPr>
        <p:txBody>
          <a:bodyPr lIns="91426" tIns="45712" rIns="91426" bIns="45712">
            <a:spAutoFit/>
          </a:bodyPr>
          <a:lstStyle/>
          <a:p>
            <a:r>
              <a:rPr lang="es-CO">
                <a:latin typeface="Calibri" pitchFamily="34" charset="0"/>
              </a:rPr>
              <a:t>•En el año 1 un inversor compra por 100 un título de deuda que clasifica</a:t>
            </a:r>
          </a:p>
          <a:p>
            <a:r>
              <a:rPr lang="es-CO">
                <a:latin typeface="Calibri" pitchFamily="34" charset="0"/>
              </a:rPr>
              <a:t>como activo financiero </a:t>
            </a:r>
            <a:r>
              <a:rPr lang="es-CO" u="sng">
                <a:latin typeface="Calibri" pitchFamily="34" charset="0"/>
              </a:rPr>
              <a:t>disponible para la venta</a:t>
            </a:r>
            <a:endParaRPr lang="es-CO">
              <a:latin typeface="Calibri" pitchFamily="34" charset="0"/>
            </a:endParaRPr>
          </a:p>
          <a:p>
            <a:r>
              <a:rPr lang="es-CO">
                <a:latin typeface="Calibri" pitchFamily="34" charset="0"/>
              </a:rPr>
              <a:t> </a:t>
            </a:r>
          </a:p>
          <a:p>
            <a:r>
              <a:rPr lang="es-CO">
                <a:latin typeface="Calibri" pitchFamily="34" charset="0"/>
              </a:rPr>
              <a:t>•Al término del año 1, el valor razonable es 110</a:t>
            </a:r>
          </a:p>
          <a:p>
            <a:r>
              <a:rPr lang="es-CO">
                <a:latin typeface="Calibri" pitchFamily="34" charset="0"/>
              </a:rPr>
              <a:t>  </a:t>
            </a:r>
          </a:p>
          <a:p>
            <a:r>
              <a:rPr lang="es-CO">
                <a:latin typeface="Calibri" pitchFamily="34" charset="0"/>
              </a:rPr>
              <a:t>•En consecuencia, el incremento de 10 se registra en patrimonio (se asume que el inversor ha seleccionado este método) y el valor en libros del activo se incrementa a 110</a:t>
            </a:r>
          </a:p>
          <a:p>
            <a:r>
              <a:rPr lang="es-CO">
                <a:latin typeface="Calibri" pitchFamily="34" charset="0"/>
              </a:rPr>
              <a:t>  </a:t>
            </a:r>
          </a:p>
          <a:p>
            <a:r>
              <a:rPr lang="es-CO">
                <a:latin typeface="Calibri" pitchFamily="34" charset="0"/>
              </a:rPr>
              <a:t>•Para proteger el valor de 110, el inversor constituye una cobertura adquiriendo un derivado que estima será eficaz como cobertura de los cambios de valor razonable del título valor</a:t>
            </a:r>
          </a:p>
          <a:p>
            <a:r>
              <a:rPr lang="es-CO">
                <a:latin typeface="Calibri" pitchFamily="34" charset="0"/>
              </a:rPr>
              <a:t>  </a:t>
            </a:r>
          </a:p>
          <a:p>
            <a:r>
              <a:rPr lang="es-CO">
                <a:latin typeface="Calibri" pitchFamily="34" charset="0"/>
              </a:rPr>
              <a:t>•Al término del año 2, el derivado ha incrementado su valor en 5 y el título valor ha experimentado un descenso en su valor por igual importe</a:t>
            </a:r>
          </a:p>
          <a:p>
            <a:endParaRPr lang="es-CO">
              <a:latin typeface="Calibri" pitchFamily="34" charset="0"/>
            </a:endParaRPr>
          </a:p>
        </p:txBody>
      </p:sp>
      <p:sp>
        <p:nvSpPr>
          <p:cNvPr id="120837" name="TextBox 6"/>
          <p:cNvSpPr txBox="1">
            <a:spLocks noChangeArrowheads="1"/>
          </p:cNvSpPr>
          <p:nvPr/>
        </p:nvSpPr>
        <p:spPr bwMode="auto">
          <a:xfrm>
            <a:off x="642938" y="1000125"/>
            <a:ext cx="8001000" cy="830981"/>
          </a:xfrm>
          <a:prstGeom prst="rect">
            <a:avLst/>
          </a:prstGeom>
          <a:noFill/>
          <a:ln w="9525">
            <a:noFill/>
            <a:miter lim="800000"/>
            <a:headEnd/>
            <a:tailEnd/>
          </a:ln>
        </p:spPr>
        <p:txBody>
          <a:bodyPr lIns="91426" tIns="45712" rIns="91426" bIns="45712">
            <a:spAutoFit/>
          </a:bodyPr>
          <a:lstStyle/>
          <a:p>
            <a:r>
              <a:rPr lang="es-CO" sz="2400" dirty="0" err="1">
                <a:solidFill>
                  <a:schemeClr val="tx2"/>
                </a:solidFill>
                <a:latin typeface="Calibri" pitchFamily="34" charset="0"/>
              </a:rPr>
              <a:t>Fair</a:t>
            </a:r>
            <a:r>
              <a:rPr lang="es-CO" sz="2400" dirty="0">
                <a:solidFill>
                  <a:schemeClr val="tx2"/>
                </a:solidFill>
                <a:latin typeface="Calibri" pitchFamily="34" charset="0"/>
              </a:rPr>
              <a:t> </a:t>
            </a:r>
            <a:r>
              <a:rPr lang="es-CO" sz="2400" dirty="0" err="1">
                <a:solidFill>
                  <a:schemeClr val="tx2"/>
                </a:solidFill>
                <a:latin typeface="Calibri" pitchFamily="34" charset="0"/>
              </a:rPr>
              <a:t>value</a:t>
            </a:r>
            <a:r>
              <a:rPr lang="es-CO" sz="2400" dirty="0">
                <a:solidFill>
                  <a:schemeClr val="tx2"/>
                </a:solidFill>
                <a:latin typeface="Calibri" pitchFamily="34" charset="0"/>
              </a:rPr>
              <a:t> </a:t>
            </a:r>
            <a:r>
              <a:rPr lang="es-CO" sz="2400" dirty="0" err="1">
                <a:solidFill>
                  <a:schemeClr val="tx2"/>
                </a:solidFill>
                <a:latin typeface="Calibri" pitchFamily="34" charset="0"/>
              </a:rPr>
              <a:t>hedge</a:t>
            </a:r>
            <a:r>
              <a:rPr lang="es-CO" sz="2400" dirty="0">
                <a:solidFill>
                  <a:schemeClr val="tx2"/>
                </a:solidFill>
                <a:latin typeface="Calibri" pitchFamily="34" charset="0"/>
              </a:rPr>
              <a:t>:</a:t>
            </a:r>
          </a:p>
          <a:p>
            <a:r>
              <a:rPr lang="es-CO" sz="2400" dirty="0">
                <a:solidFill>
                  <a:schemeClr val="tx2"/>
                </a:solidFill>
                <a:latin typeface="Calibri" pitchFamily="34" charset="0"/>
              </a:rPr>
              <a:t>Ejemplo</a:t>
            </a: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1858"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21859"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6" name="TextBox 5"/>
          <p:cNvSpPr txBox="1"/>
          <p:nvPr/>
        </p:nvSpPr>
        <p:spPr>
          <a:xfrm>
            <a:off x="642938" y="2143126"/>
            <a:ext cx="7858125" cy="3693303"/>
          </a:xfrm>
          <a:prstGeom prst="rect">
            <a:avLst/>
          </a:prstGeom>
          <a:noFill/>
        </p:spPr>
        <p:txBody>
          <a:bodyPr lIns="91426" tIns="45712" rIns="91426" bIns="45712">
            <a:spAutoFit/>
          </a:bodyPr>
          <a:lstStyle/>
          <a:p>
            <a:pPr fontAlgn="auto">
              <a:spcBef>
                <a:spcPts val="0"/>
              </a:spcBef>
              <a:spcAft>
                <a:spcPts val="0"/>
              </a:spcAft>
              <a:defRPr/>
            </a:pPr>
            <a:r>
              <a:rPr lang="es-CO" u="heavy" dirty="0">
                <a:latin typeface="+mn-lt"/>
                <a:cs typeface="+mn-cs"/>
              </a:rPr>
              <a:t>Año 1, a registrar en los libros del inversor:</a:t>
            </a:r>
          </a:p>
          <a:p>
            <a:pPr fontAlgn="auto">
              <a:spcBef>
                <a:spcPts val="0"/>
              </a:spcBef>
              <a:spcAft>
                <a:spcPts val="0"/>
              </a:spcAft>
              <a:defRPr/>
            </a:pPr>
            <a:endParaRPr lang="es-CO" dirty="0">
              <a:latin typeface="+mn-lt"/>
              <a:cs typeface="+mn-cs"/>
            </a:endParaRPr>
          </a:p>
          <a:p>
            <a:pPr fontAlgn="auto">
              <a:spcBef>
                <a:spcPts val="0"/>
              </a:spcBef>
              <a:spcAft>
                <a:spcPts val="0"/>
              </a:spcAft>
              <a:defRPr/>
            </a:pPr>
            <a:r>
              <a:rPr lang="es-CO" dirty="0">
                <a:latin typeface="+mn-lt"/>
                <a:cs typeface="+mn-cs"/>
              </a:rPr>
              <a:t> </a:t>
            </a:r>
          </a:p>
          <a:p>
            <a:pPr fontAlgn="auto">
              <a:spcBef>
                <a:spcPts val="0"/>
              </a:spcBef>
              <a:spcAft>
                <a:spcPts val="0"/>
              </a:spcAft>
              <a:defRPr/>
            </a:pPr>
            <a:r>
              <a:rPr lang="es-CO" dirty="0">
                <a:latin typeface="+mn-lt"/>
                <a:cs typeface="+mn-cs"/>
              </a:rPr>
              <a:t> DR Inversión en títulos de deuda		100</a:t>
            </a:r>
          </a:p>
          <a:p>
            <a:pPr fontAlgn="auto">
              <a:spcBef>
                <a:spcPts val="0"/>
              </a:spcBef>
              <a:spcAft>
                <a:spcPts val="0"/>
              </a:spcAft>
              <a:defRPr/>
            </a:pPr>
            <a:r>
              <a:rPr lang="es-CO" dirty="0">
                <a:latin typeface="+mn-lt"/>
                <a:cs typeface="+mn-cs"/>
              </a:rPr>
              <a:t> 	CR Caja					100 		                 (para reflejar la compra del título)</a:t>
            </a:r>
          </a:p>
          <a:p>
            <a:pPr fontAlgn="auto">
              <a:spcBef>
                <a:spcPts val="0"/>
              </a:spcBef>
              <a:spcAft>
                <a:spcPts val="0"/>
              </a:spcAft>
              <a:defRPr/>
            </a:pPr>
            <a:r>
              <a:rPr lang="es-CO" dirty="0">
                <a:latin typeface="+mn-lt"/>
                <a:cs typeface="+mn-cs"/>
              </a:rPr>
              <a:t> </a:t>
            </a:r>
          </a:p>
          <a:p>
            <a:pPr fontAlgn="auto">
              <a:spcBef>
                <a:spcPts val="0"/>
              </a:spcBef>
              <a:spcAft>
                <a:spcPts val="0"/>
              </a:spcAft>
              <a:defRPr/>
            </a:pPr>
            <a:endParaRPr lang="es-CO" dirty="0">
              <a:latin typeface="+mn-lt"/>
              <a:cs typeface="+mn-cs"/>
            </a:endParaRPr>
          </a:p>
          <a:p>
            <a:pPr fontAlgn="auto">
              <a:spcBef>
                <a:spcPts val="0"/>
              </a:spcBef>
              <a:spcAft>
                <a:spcPts val="0"/>
              </a:spcAft>
              <a:defRPr/>
            </a:pPr>
            <a:r>
              <a:rPr lang="es-CO" dirty="0">
                <a:latin typeface="+mn-lt"/>
                <a:cs typeface="+mn-cs"/>
              </a:rPr>
              <a:t> </a:t>
            </a:r>
          </a:p>
          <a:p>
            <a:pPr fontAlgn="auto">
              <a:spcBef>
                <a:spcPts val="0"/>
              </a:spcBef>
              <a:spcAft>
                <a:spcPts val="0"/>
              </a:spcAft>
              <a:defRPr/>
            </a:pPr>
            <a:r>
              <a:rPr lang="es-CO" dirty="0">
                <a:latin typeface="+mn-lt"/>
                <a:cs typeface="+mn-cs"/>
              </a:rPr>
              <a:t>DR Inversión en títulos de deuda		10</a:t>
            </a:r>
          </a:p>
          <a:p>
            <a:pPr fontAlgn="auto">
              <a:spcBef>
                <a:spcPts val="0"/>
              </a:spcBef>
              <a:spcAft>
                <a:spcPts val="0"/>
              </a:spcAft>
              <a:defRPr/>
            </a:pPr>
            <a:r>
              <a:rPr lang="es-CO" dirty="0">
                <a:latin typeface="+mn-lt"/>
                <a:cs typeface="+mn-cs"/>
              </a:rPr>
              <a:t>	CR Incremento en valor razonable (incluido en patrimonio)	10                  (para reflejar el incremento en el valor razonable del título)</a:t>
            </a:r>
          </a:p>
          <a:p>
            <a:pPr fontAlgn="auto">
              <a:spcBef>
                <a:spcPts val="0"/>
              </a:spcBef>
              <a:spcAft>
                <a:spcPts val="0"/>
              </a:spcAft>
              <a:defRPr/>
            </a:pPr>
            <a:endParaRPr lang="es-CO" dirty="0">
              <a:latin typeface="+mn-lt"/>
              <a:cs typeface="+mn-cs"/>
            </a:endParaRPr>
          </a:p>
        </p:txBody>
      </p:sp>
      <p:sp>
        <p:nvSpPr>
          <p:cNvPr id="121861" name="TextBox 6"/>
          <p:cNvSpPr txBox="1">
            <a:spLocks noChangeArrowheads="1"/>
          </p:cNvSpPr>
          <p:nvPr/>
        </p:nvSpPr>
        <p:spPr bwMode="auto">
          <a:xfrm>
            <a:off x="642938" y="1214439"/>
            <a:ext cx="8001000" cy="523875"/>
          </a:xfrm>
          <a:prstGeom prst="rect">
            <a:avLst/>
          </a:prstGeom>
          <a:noFill/>
          <a:ln w="9525">
            <a:noFill/>
            <a:miter lim="800000"/>
            <a:headEnd/>
            <a:tailEnd/>
          </a:ln>
        </p:spPr>
        <p:txBody>
          <a:bodyPr lIns="91426" tIns="45712" rIns="91426" bIns="45712">
            <a:spAutoFit/>
          </a:bodyPr>
          <a:lstStyle/>
          <a:p>
            <a:r>
              <a:rPr lang="es-CO" sz="2800" dirty="0" err="1">
                <a:solidFill>
                  <a:schemeClr val="tx2"/>
                </a:solidFill>
                <a:latin typeface="Calibri" pitchFamily="34" charset="0"/>
              </a:rPr>
              <a:t>Fair</a:t>
            </a:r>
            <a:r>
              <a:rPr lang="es-CO" sz="2800" dirty="0">
                <a:solidFill>
                  <a:schemeClr val="tx2"/>
                </a:solidFill>
                <a:latin typeface="Calibri" pitchFamily="34" charset="0"/>
              </a:rPr>
              <a:t> </a:t>
            </a:r>
            <a:r>
              <a:rPr lang="es-CO" sz="2800" dirty="0" err="1">
                <a:solidFill>
                  <a:schemeClr val="tx2"/>
                </a:solidFill>
                <a:latin typeface="Calibri" pitchFamily="34" charset="0"/>
              </a:rPr>
              <a:t>value</a:t>
            </a:r>
            <a:r>
              <a:rPr lang="es-CO" sz="2800" dirty="0">
                <a:solidFill>
                  <a:schemeClr val="tx2"/>
                </a:solidFill>
                <a:latin typeface="Calibri" pitchFamily="34" charset="0"/>
              </a:rPr>
              <a:t> </a:t>
            </a:r>
            <a:r>
              <a:rPr lang="es-CO" sz="2800" dirty="0" err="1">
                <a:solidFill>
                  <a:schemeClr val="tx2"/>
                </a:solidFill>
                <a:latin typeface="Calibri" pitchFamily="34" charset="0"/>
              </a:rPr>
              <a:t>hedge</a:t>
            </a:r>
            <a:r>
              <a:rPr lang="es-CO" sz="2800" dirty="0">
                <a:solidFill>
                  <a:schemeClr val="tx2"/>
                </a:solidFill>
                <a:latin typeface="Calibri" pitchFamily="34" charset="0"/>
              </a:rPr>
              <a:t>: Ejemplo</a:t>
            </a: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882"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22883"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6" name="TextBox 5"/>
          <p:cNvSpPr txBox="1"/>
          <p:nvPr/>
        </p:nvSpPr>
        <p:spPr>
          <a:xfrm>
            <a:off x="571501" y="1785938"/>
            <a:ext cx="7858125" cy="4524299"/>
          </a:xfrm>
          <a:prstGeom prst="rect">
            <a:avLst/>
          </a:prstGeom>
          <a:noFill/>
        </p:spPr>
        <p:txBody>
          <a:bodyPr lIns="91426" tIns="45712" rIns="91426" bIns="45712">
            <a:spAutoFit/>
          </a:bodyPr>
          <a:lstStyle/>
          <a:p>
            <a:pPr fontAlgn="auto">
              <a:spcBef>
                <a:spcPts val="0"/>
              </a:spcBef>
              <a:spcAft>
                <a:spcPts val="0"/>
              </a:spcAft>
              <a:defRPr/>
            </a:pPr>
            <a:r>
              <a:rPr lang="es-CO" u="heavy" dirty="0">
                <a:latin typeface="+mn-lt"/>
                <a:cs typeface="+mn-cs"/>
              </a:rPr>
              <a:t>Año 2, los registros  en contabilidad serían:</a:t>
            </a:r>
            <a:endParaRPr lang="es-CO" dirty="0">
              <a:latin typeface="+mn-lt"/>
              <a:cs typeface="+mn-cs"/>
            </a:endParaRPr>
          </a:p>
          <a:p>
            <a:pPr fontAlgn="auto">
              <a:spcBef>
                <a:spcPts val="0"/>
              </a:spcBef>
              <a:spcAft>
                <a:spcPts val="0"/>
              </a:spcAft>
              <a:defRPr/>
            </a:pPr>
            <a:r>
              <a:rPr lang="es-CO" dirty="0">
                <a:latin typeface="+mn-lt"/>
                <a:cs typeface="+mn-cs"/>
              </a:rPr>
              <a:t> </a:t>
            </a:r>
          </a:p>
          <a:p>
            <a:pPr fontAlgn="auto">
              <a:spcBef>
                <a:spcPts val="0"/>
              </a:spcBef>
              <a:spcAft>
                <a:spcPts val="0"/>
              </a:spcAft>
              <a:defRPr/>
            </a:pPr>
            <a:r>
              <a:rPr lang="es-CO" dirty="0">
                <a:latin typeface="+mn-lt"/>
                <a:cs typeface="+mn-cs"/>
              </a:rPr>
              <a:t> DR Derivado (activo)	5</a:t>
            </a:r>
          </a:p>
          <a:p>
            <a:pPr fontAlgn="auto">
              <a:spcBef>
                <a:spcPts val="0"/>
              </a:spcBef>
              <a:spcAft>
                <a:spcPts val="0"/>
              </a:spcAft>
              <a:defRPr/>
            </a:pPr>
            <a:r>
              <a:rPr lang="es-CO" dirty="0">
                <a:latin typeface="+mn-lt"/>
                <a:cs typeface="+mn-cs"/>
              </a:rPr>
              <a:t> 	CR Ganancia (incluida en </a:t>
            </a:r>
            <a:r>
              <a:rPr lang="es-CO" dirty="0" err="1">
                <a:latin typeface="+mn-lt"/>
                <a:cs typeface="+mn-cs"/>
              </a:rPr>
              <a:t>PyG</a:t>
            </a:r>
            <a:r>
              <a:rPr lang="es-CO" dirty="0">
                <a:latin typeface="+mn-lt"/>
                <a:cs typeface="+mn-cs"/>
              </a:rPr>
              <a:t>)	5</a:t>
            </a:r>
          </a:p>
          <a:p>
            <a:pPr fontAlgn="auto">
              <a:spcBef>
                <a:spcPts val="0"/>
              </a:spcBef>
              <a:spcAft>
                <a:spcPts val="0"/>
              </a:spcAft>
              <a:defRPr/>
            </a:pPr>
            <a:r>
              <a:rPr lang="es-CO" dirty="0">
                <a:latin typeface="+mn-lt"/>
                <a:cs typeface="+mn-cs"/>
              </a:rPr>
              <a:t> (para reflejar el incremento en el valor razonable del derivado)</a:t>
            </a:r>
          </a:p>
          <a:p>
            <a:pPr fontAlgn="auto">
              <a:spcBef>
                <a:spcPts val="0"/>
              </a:spcBef>
              <a:spcAft>
                <a:spcPts val="0"/>
              </a:spcAft>
              <a:defRPr/>
            </a:pPr>
            <a:r>
              <a:rPr lang="es-CO" dirty="0">
                <a:latin typeface="+mn-lt"/>
                <a:cs typeface="+mn-cs"/>
              </a:rPr>
              <a:t> </a:t>
            </a:r>
          </a:p>
          <a:p>
            <a:pPr fontAlgn="auto">
              <a:spcBef>
                <a:spcPts val="0"/>
              </a:spcBef>
              <a:spcAft>
                <a:spcPts val="0"/>
              </a:spcAft>
              <a:defRPr/>
            </a:pPr>
            <a:r>
              <a:rPr lang="es-CO" dirty="0">
                <a:latin typeface="+mn-lt"/>
                <a:cs typeface="+mn-cs"/>
              </a:rPr>
              <a:t> </a:t>
            </a:r>
          </a:p>
          <a:p>
            <a:pPr fontAlgn="auto">
              <a:spcBef>
                <a:spcPts val="0"/>
              </a:spcBef>
              <a:spcAft>
                <a:spcPts val="0"/>
              </a:spcAft>
              <a:defRPr/>
            </a:pPr>
            <a:r>
              <a:rPr lang="es-CO" dirty="0">
                <a:latin typeface="+mn-lt"/>
                <a:cs typeface="+mn-cs"/>
              </a:rPr>
              <a:t>DR Pérdida (incluida en </a:t>
            </a:r>
            <a:r>
              <a:rPr lang="es-CO" dirty="0" err="1">
                <a:latin typeface="+mn-lt"/>
                <a:cs typeface="+mn-cs"/>
              </a:rPr>
              <a:t>PyG</a:t>
            </a:r>
            <a:r>
              <a:rPr lang="es-CO" dirty="0">
                <a:latin typeface="+mn-lt"/>
                <a:cs typeface="+mn-cs"/>
              </a:rPr>
              <a:t>)	5</a:t>
            </a:r>
          </a:p>
          <a:p>
            <a:pPr fontAlgn="auto">
              <a:spcBef>
                <a:spcPts val="0"/>
              </a:spcBef>
              <a:spcAft>
                <a:spcPts val="0"/>
              </a:spcAft>
              <a:defRPr/>
            </a:pPr>
            <a:r>
              <a:rPr lang="es-CO" dirty="0">
                <a:latin typeface="+mn-lt"/>
                <a:cs typeface="+mn-cs"/>
              </a:rPr>
              <a:t> 	CR Inversión en título de deuda	5</a:t>
            </a:r>
          </a:p>
          <a:p>
            <a:pPr fontAlgn="auto">
              <a:spcBef>
                <a:spcPts val="0"/>
              </a:spcBef>
              <a:spcAft>
                <a:spcPts val="0"/>
              </a:spcAft>
              <a:defRPr/>
            </a:pPr>
            <a:r>
              <a:rPr lang="es-CO" dirty="0">
                <a:latin typeface="+mn-lt"/>
                <a:cs typeface="+mn-cs"/>
              </a:rPr>
              <a:t> (para reflejar la disminución en el valor razonable del título)</a:t>
            </a:r>
          </a:p>
          <a:p>
            <a:pPr fontAlgn="auto">
              <a:spcBef>
                <a:spcPts val="0"/>
              </a:spcBef>
              <a:spcAft>
                <a:spcPts val="0"/>
              </a:spcAft>
              <a:defRPr/>
            </a:pPr>
            <a:r>
              <a:rPr lang="es-CO" dirty="0">
                <a:latin typeface="+mn-lt"/>
                <a:cs typeface="+mn-cs"/>
              </a:rPr>
              <a:t> </a:t>
            </a:r>
          </a:p>
          <a:p>
            <a:pPr fontAlgn="auto">
              <a:spcBef>
                <a:spcPts val="0"/>
              </a:spcBef>
              <a:spcAft>
                <a:spcPts val="0"/>
              </a:spcAft>
              <a:defRPr/>
            </a:pPr>
            <a:r>
              <a:rPr lang="es-CO" dirty="0">
                <a:latin typeface="+mn-lt"/>
                <a:cs typeface="+mn-cs"/>
              </a:rPr>
              <a:t>  </a:t>
            </a:r>
          </a:p>
          <a:p>
            <a:pPr fontAlgn="auto">
              <a:spcBef>
                <a:spcPts val="0"/>
              </a:spcBef>
              <a:spcAft>
                <a:spcPts val="0"/>
              </a:spcAft>
              <a:defRPr/>
            </a:pPr>
            <a:r>
              <a:rPr lang="es-CO" dirty="0">
                <a:latin typeface="+mn-lt"/>
                <a:cs typeface="+mn-cs"/>
              </a:rPr>
              <a:t>El beneficio de 10 registrado en patrimonio en el año 1 permanece en patrimonio hasta que se vende el título de deuda, momento en que se transfiere a </a:t>
            </a:r>
            <a:r>
              <a:rPr lang="es-CO" dirty="0" err="1">
                <a:latin typeface="+mn-lt"/>
                <a:cs typeface="+mn-cs"/>
              </a:rPr>
              <a:t>PyG</a:t>
            </a:r>
            <a:r>
              <a:rPr lang="es-CO" dirty="0">
                <a:latin typeface="+mn-lt"/>
                <a:cs typeface="+mn-cs"/>
              </a:rPr>
              <a:t> como parte de la pérdida o ganancia que se produzca en la venta</a:t>
            </a:r>
          </a:p>
          <a:p>
            <a:pPr fontAlgn="auto">
              <a:spcBef>
                <a:spcPts val="0"/>
              </a:spcBef>
              <a:spcAft>
                <a:spcPts val="0"/>
              </a:spcAft>
              <a:defRPr/>
            </a:pPr>
            <a:endParaRPr lang="es-CO" dirty="0">
              <a:latin typeface="+mn-lt"/>
              <a:cs typeface="+mn-cs"/>
            </a:endParaRPr>
          </a:p>
        </p:txBody>
      </p:sp>
      <p:sp>
        <p:nvSpPr>
          <p:cNvPr id="122885" name="TextBox 6"/>
          <p:cNvSpPr txBox="1">
            <a:spLocks noChangeArrowheads="1"/>
          </p:cNvSpPr>
          <p:nvPr/>
        </p:nvSpPr>
        <p:spPr bwMode="auto">
          <a:xfrm>
            <a:off x="642938" y="928688"/>
            <a:ext cx="8001000" cy="830981"/>
          </a:xfrm>
          <a:prstGeom prst="rect">
            <a:avLst/>
          </a:prstGeom>
          <a:noFill/>
          <a:ln w="9525">
            <a:noFill/>
            <a:miter lim="800000"/>
            <a:headEnd/>
            <a:tailEnd/>
          </a:ln>
        </p:spPr>
        <p:txBody>
          <a:bodyPr lIns="91426" tIns="45712" rIns="91426" bIns="45712">
            <a:spAutoFit/>
          </a:bodyPr>
          <a:lstStyle/>
          <a:p>
            <a:r>
              <a:rPr lang="es-CO" sz="2400" dirty="0" err="1">
                <a:solidFill>
                  <a:schemeClr val="tx2"/>
                </a:solidFill>
                <a:latin typeface="Calibri" pitchFamily="34" charset="0"/>
              </a:rPr>
              <a:t>Fair</a:t>
            </a:r>
            <a:r>
              <a:rPr lang="es-CO" sz="2400" dirty="0">
                <a:solidFill>
                  <a:schemeClr val="tx2"/>
                </a:solidFill>
                <a:latin typeface="Calibri" pitchFamily="34" charset="0"/>
              </a:rPr>
              <a:t> </a:t>
            </a:r>
            <a:r>
              <a:rPr lang="es-CO" sz="2400" dirty="0" err="1">
                <a:solidFill>
                  <a:schemeClr val="tx2"/>
                </a:solidFill>
                <a:latin typeface="Calibri" pitchFamily="34" charset="0"/>
              </a:rPr>
              <a:t>value</a:t>
            </a:r>
            <a:r>
              <a:rPr lang="es-CO" sz="2400" dirty="0">
                <a:solidFill>
                  <a:schemeClr val="tx2"/>
                </a:solidFill>
                <a:latin typeface="Calibri" pitchFamily="34" charset="0"/>
              </a:rPr>
              <a:t> </a:t>
            </a:r>
            <a:r>
              <a:rPr lang="es-CO" sz="2400" dirty="0" err="1">
                <a:solidFill>
                  <a:schemeClr val="tx2"/>
                </a:solidFill>
                <a:latin typeface="Calibri" pitchFamily="34" charset="0"/>
              </a:rPr>
              <a:t>hedge</a:t>
            </a:r>
            <a:r>
              <a:rPr lang="es-CO" sz="2400" dirty="0">
                <a:solidFill>
                  <a:schemeClr val="tx2"/>
                </a:solidFill>
                <a:latin typeface="Calibri" pitchFamily="34" charset="0"/>
              </a:rPr>
              <a:t>:</a:t>
            </a:r>
          </a:p>
          <a:p>
            <a:r>
              <a:rPr lang="es-CO" sz="2400" dirty="0">
                <a:solidFill>
                  <a:schemeClr val="tx2"/>
                </a:solidFill>
                <a:latin typeface="Calibri" pitchFamily="34" charset="0"/>
              </a:rPr>
              <a:t>Ejemplo</a:t>
            </a: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1412776"/>
            <a:ext cx="6552728" cy="2031325"/>
          </a:xfrm>
          <a:prstGeom prst="rect">
            <a:avLst/>
          </a:prstGeom>
          <a:noFill/>
        </p:spPr>
        <p:txBody>
          <a:bodyPr wrap="square" rtlCol="0">
            <a:spAutoFit/>
          </a:bodyPr>
          <a:lstStyle/>
          <a:p>
            <a:r>
              <a:rPr lang="es-CO" dirty="0" smtClean="0">
                <a:solidFill>
                  <a:srgbClr val="002060"/>
                </a:solidFill>
              </a:rPr>
              <a:t>XYZ recibe un préstamo US100.000 Costo fijo 10% anual. Vencimiento tres años. (deuda a VR)</a:t>
            </a:r>
          </a:p>
          <a:p>
            <a:endParaRPr lang="es-CO" dirty="0" smtClean="0">
              <a:solidFill>
                <a:srgbClr val="002060"/>
              </a:solidFill>
            </a:endParaRPr>
          </a:p>
          <a:p>
            <a:r>
              <a:rPr lang="es-CO" dirty="0" smtClean="0">
                <a:solidFill>
                  <a:srgbClr val="002060"/>
                </a:solidFill>
              </a:rPr>
              <a:t>Contrata un swap mismo vencimiento y mismo nominal. Recibirá tasa fija 10% y pagará libor. (swap a VR)</a:t>
            </a:r>
          </a:p>
          <a:p>
            <a:endParaRPr lang="es-CO" dirty="0" smtClean="0">
              <a:solidFill>
                <a:srgbClr val="002060"/>
              </a:solidFill>
            </a:endParaRPr>
          </a:p>
          <a:p>
            <a:r>
              <a:rPr lang="es-CO" dirty="0" smtClean="0">
                <a:solidFill>
                  <a:srgbClr val="002060"/>
                </a:solidFill>
              </a:rPr>
              <a:t>VR de la deuda y del swap</a:t>
            </a:r>
            <a:r>
              <a:rPr lang="es-CO" dirty="0" smtClean="0"/>
              <a:t>:</a:t>
            </a:r>
            <a:endParaRPr lang="es-CO" dirty="0"/>
          </a:p>
        </p:txBody>
      </p:sp>
      <p:graphicFrame>
        <p:nvGraphicFramePr>
          <p:cNvPr id="3" name="2 Tabla"/>
          <p:cNvGraphicFramePr>
            <a:graphicFrameLocks noGrp="1"/>
          </p:cNvGraphicFramePr>
          <p:nvPr/>
        </p:nvGraphicFramePr>
        <p:xfrm>
          <a:off x="2483768" y="4005064"/>
          <a:ext cx="4186138" cy="1219200"/>
        </p:xfrm>
        <a:graphic>
          <a:graphicData uri="http://schemas.openxmlformats.org/drawingml/2006/table">
            <a:tbl>
              <a:tblPr>
                <a:tableStyleId>{22838BEF-8BB2-4498-84A7-C5851F593DF1}</a:tableStyleId>
              </a:tblPr>
              <a:tblGrid>
                <a:gridCol w="1000670"/>
                <a:gridCol w="1084060"/>
                <a:gridCol w="1084060"/>
                <a:gridCol w="1017348"/>
              </a:tblGrid>
              <a:tr h="190500">
                <a:tc>
                  <a:txBody>
                    <a:bodyPr/>
                    <a:lstStyle/>
                    <a:p>
                      <a:pPr algn="l" fontAlgn="b"/>
                      <a:r>
                        <a:rPr lang="es-CO" sz="1600" b="1" u="none" strike="noStrike" dirty="0"/>
                        <a:t> US </a:t>
                      </a:r>
                      <a:endParaRPr lang="es-CO" sz="1600" b="1" i="0" u="none" strike="noStrike" dirty="0">
                        <a:solidFill>
                          <a:srgbClr val="000000"/>
                        </a:solidFill>
                        <a:latin typeface="Calibri"/>
                      </a:endParaRPr>
                    </a:p>
                  </a:txBody>
                  <a:tcPr marL="0" marR="0" marT="0" marB="0" anchor="b"/>
                </a:tc>
                <a:tc>
                  <a:txBody>
                    <a:bodyPr/>
                    <a:lstStyle/>
                    <a:p>
                      <a:pPr algn="l" fontAlgn="b"/>
                      <a:r>
                        <a:rPr lang="es-CO" sz="1600" b="1" u="none" strike="noStrike"/>
                        <a:t> Fin 1 </a:t>
                      </a:r>
                      <a:endParaRPr lang="es-CO" sz="1600" b="1" i="0" u="none" strike="noStrike">
                        <a:solidFill>
                          <a:srgbClr val="000000"/>
                        </a:solidFill>
                        <a:latin typeface="Calibri"/>
                      </a:endParaRPr>
                    </a:p>
                  </a:txBody>
                  <a:tcPr marL="0" marR="0" marT="0" marB="0" anchor="b"/>
                </a:tc>
                <a:tc>
                  <a:txBody>
                    <a:bodyPr/>
                    <a:lstStyle/>
                    <a:p>
                      <a:pPr algn="l" fontAlgn="b"/>
                      <a:r>
                        <a:rPr lang="es-CO" sz="1600" b="1" u="none" strike="noStrike"/>
                        <a:t> Fin 2 </a:t>
                      </a:r>
                      <a:endParaRPr lang="es-CO" sz="1600" b="1" i="0" u="none" strike="noStrike">
                        <a:solidFill>
                          <a:srgbClr val="000000"/>
                        </a:solidFill>
                        <a:latin typeface="Calibri"/>
                      </a:endParaRPr>
                    </a:p>
                  </a:txBody>
                  <a:tcPr marL="0" marR="0" marT="0" marB="0" anchor="b"/>
                </a:tc>
                <a:tc>
                  <a:txBody>
                    <a:bodyPr/>
                    <a:lstStyle/>
                    <a:p>
                      <a:pPr algn="l" fontAlgn="b"/>
                      <a:r>
                        <a:rPr lang="es-CO" sz="1600" b="1" u="none" strike="noStrike" dirty="0"/>
                        <a:t> Fin 3 </a:t>
                      </a:r>
                      <a:endParaRPr lang="es-CO" sz="1600" b="1" i="0" u="none" strike="noStrike" dirty="0">
                        <a:solidFill>
                          <a:srgbClr val="000000"/>
                        </a:solidFill>
                        <a:latin typeface="Calibri"/>
                      </a:endParaRPr>
                    </a:p>
                  </a:txBody>
                  <a:tcPr marL="0" marR="0" marT="0" marB="0" anchor="b"/>
                </a:tc>
              </a:tr>
              <a:tr h="190500">
                <a:tc>
                  <a:txBody>
                    <a:bodyPr/>
                    <a:lstStyle/>
                    <a:p>
                      <a:pPr algn="l" fontAlgn="b"/>
                      <a:r>
                        <a:rPr lang="es-CO" sz="1600" b="1" u="none" strike="noStrike" dirty="0"/>
                        <a:t> Deuda </a:t>
                      </a:r>
                      <a:endParaRPr lang="es-CO" sz="1600" b="1" i="0" u="none" strike="noStrike" dirty="0">
                        <a:solidFill>
                          <a:srgbClr val="000000"/>
                        </a:solidFill>
                        <a:latin typeface="Calibri"/>
                      </a:endParaRPr>
                    </a:p>
                  </a:txBody>
                  <a:tcPr marL="0" marR="0" marT="0" marB="0" anchor="b"/>
                </a:tc>
                <a:tc>
                  <a:txBody>
                    <a:bodyPr/>
                    <a:lstStyle/>
                    <a:p>
                      <a:pPr algn="l" fontAlgn="b"/>
                      <a:r>
                        <a:rPr lang="es-CO" sz="1600" u="none" strike="noStrike" dirty="0"/>
                        <a:t>        (140.000)</a:t>
                      </a:r>
                      <a:endParaRPr lang="es-CO" sz="1600" b="0" i="0" u="none" strike="noStrike" dirty="0">
                        <a:solidFill>
                          <a:srgbClr val="000000"/>
                        </a:solidFill>
                        <a:latin typeface="Calibri"/>
                      </a:endParaRPr>
                    </a:p>
                  </a:txBody>
                  <a:tcPr marL="0" marR="0" marT="0" marB="0" anchor="ctr"/>
                </a:tc>
                <a:tc>
                  <a:txBody>
                    <a:bodyPr/>
                    <a:lstStyle/>
                    <a:p>
                      <a:pPr algn="l" fontAlgn="b"/>
                      <a:r>
                        <a:rPr lang="es-CO" sz="1600" u="none" strike="noStrike" dirty="0"/>
                        <a:t>        (165.000)</a:t>
                      </a:r>
                      <a:endParaRPr lang="es-CO" sz="1600" b="0" i="0" u="none" strike="noStrike" dirty="0">
                        <a:solidFill>
                          <a:srgbClr val="000000"/>
                        </a:solidFill>
                        <a:latin typeface="Calibri"/>
                      </a:endParaRPr>
                    </a:p>
                  </a:txBody>
                  <a:tcPr marL="0" marR="0" marT="0" marB="0" anchor="ctr"/>
                </a:tc>
                <a:tc>
                  <a:txBody>
                    <a:bodyPr/>
                    <a:lstStyle/>
                    <a:p>
                      <a:pPr algn="l" fontAlgn="b"/>
                      <a:r>
                        <a:rPr lang="es-CO" sz="1600" u="none" strike="noStrike" dirty="0"/>
                        <a:t>       </a:t>
                      </a:r>
                      <a:r>
                        <a:rPr lang="es-CO" sz="1600" u="none" strike="noStrike" dirty="0" smtClean="0"/>
                        <a:t>(175.000)       </a:t>
                      </a:r>
                      <a:endParaRPr lang="es-CO" sz="1600" b="0" i="0" u="none" strike="noStrike" dirty="0">
                        <a:solidFill>
                          <a:srgbClr val="000000"/>
                        </a:solidFill>
                        <a:latin typeface="Calibri"/>
                      </a:endParaRPr>
                    </a:p>
                  </a:txBody>
                  <a:tcPr marL="0" marR="0" marT="0" marB="0" anchor="b"/>
                </a:tc>
              </a:tr>
              <a:tr h="190500">
                <a:tc>
                  <a:txBody>
                    <a:bodyPr/>
                    <a:lstStyle/>
                    <a:p>
                      <a:pPr algn="l" fontAlgn="b"/>
                      <a:r>
                        <a:rPr lang="es-CO" sz="1600" b="1" u="none" strike="noStrike" dirty="0"/>
                        <a:t> Swap </a:t>
                      </a:r>
                      <a:endParaRPr lang="es-CO" sz="1600" b="1" i="0" u="none" strike="noStrike" dirty="0">
                        <a:solidFill>
                          <a:srgbClr val="000000"/>
                        </a:solidFill>
                        <a:latin typeface="Calibri"/>
                      </a:endParaRPr>
                    </a:p>
                  </a:txBody>
                  <a:tcPr marL="0" marR="0" marT="0" marB="0" anchor="b"/>
                </a:tc>
                <a:tc>
                  <a:txBody>
                    <a:bodyPr/>
                    <a:lstStyle/>
                    <a:p>
                      <a:pPr algn="l" fontAlgn="b"/>
                      <a:r>
                        <a:rPr lang="es-CO" sz="1600" u="none" strike="noStrike" dirty="0"/>
                        <a:t>             </a:t>
                      </a:r>
                      <a:r>
                        <a:rPr lang="es-CO" sz="1600" u="none" strike="noStrike" dirty="0" smtClean="0"/>
                        <a:t>  40.000 </a:t>
                      </a:r>
                      <a:endParaRPr lang="es-CO" sz="1600" b="0" i="0" u="none" strike="noStrike" dirty="0">
                        <a:solidFill>
                          <a:srgbClr val="000000"/>
                        </a:solidFill>
                        <a:latin typeface="Calibri"/>
                      </a:endParaRPr>
                    </a:p>
                  </a:txBody>
                  <a:tcPr marL="0" marR="0" marT="0" marB="0" anchor="ctr"/>
                </a:tc>
                <a:tc>
                  <a:txBody>
                    <a:bodyPr/>
                    <a:lstStyle/>
                    <a:p>
                      <a:pPr algn="l" fontAlgn="b"/>
                      <a:r>
                        <a:rPr lang="es-CO" sz="1600" u="none" strike="noStrike" dirty="0"/>
                        <a:t>             65.000 </a:t>
                      </a:r>
                      <a:endParaRPr lang="es-CO" sz="1600" b="0" i="0" u="none" strike="noStrike" dirty="0">
                        <a:solidFill>
                          <a:srgbClr val="000000"/>
                        </a:solidFill>
                        <a:latin typeface="Calibri"/>
                      </a:endParaRPr>
                    </a:p>
                  </a:txBody>
                  <a:tcPr marL="0" marR="0" marT="0" marB="0" anchor="ctr"/>
                </a:tc>
                <a:tc>
                  <a:txBody>
                    <a:bodyPr/>
                    <a:lstStyle/>
                    <a:p>
                      <a:pPr algn="l" fontAlgn="b"/>
                      <a:r>
                        <a:rPr lang="es-CO" sz="1600" u="none" strike="noStrike" dirty="0" smtClean="0"/>
                        <a:t>75.000   </a:t>
                      </a:r>
                      <a:endParaRPr lang="es-CO" sz="1600" b="0" i="0" u="none" strike="noStrike" dirty="0">
                        <a:solidFill>
                          <a:srgbClr val="000000"/>
                        </a:solidFill>
                        <a:latin typeface="Calibri"/>
                      </a:endParaRPr>
                    </a:p>
                  </a:txBody>
                  <a:tcPr marL="0" marR="0" marT="0" marB="0" anchor="b"/>
                </a:tc>
              </a:tr>
            </a:tbl>
          </a:graphicData>
        </a:graphic>
      </p:graphicFrame>
      <p:sp>
        <p:nvSpPr>
          <p:cNvPr id="5" name="4 CuadroTexto"/>
          <p:cNvSpPr txBox="1"/>
          <p:nvPr/>
        </p:nvSpPr>
        <p:spPr>
          <a:xfrm>
            <a:off x="611560" y="5733256"/>
            <a:ext cx="4968552" cy="369332"/>
          </a:xfrm>
          <a:prstGeom prst="rect">
            <a:avLst/>
          </a:prstGeom>
          <a:noFill/>
        </p:spPr>
        <p:txBody>
          <a:bodyPr wrap="square" rtlCol="0">
            <a:spAutoFit/>
          </a:bodyPr>
          <a:lstStyle/>
          <a:p>
            <a:r>
              <a:rPr lang="es-CO" dirty="0" smtClean="0">
                <a:solidFill>
                  <a:srgbClr val="002060"/>
                </a:solidFill>
              </a:rPr>
              <a:t>Registros IFRS años 1,2 y 3</a:t>
            </a:r>
            <a:endParaRPr lang="es-CO" dirty="0">
              <a:solidFill>
                <a:srgbClr val="002060"/>
              </a:solidFill>
            </a:endParaRPr>
          </a:p>
        </p:txBody>
      </p:sp>
      <p:sp>
        <p:nvSpPr>
          <p:cNvPr id="6" name="TextBox 6"/>
          <p:cNvSpPr txBox="1">
            <a:spLocks noChangeArrowheads="1"/>
          </p:cNvSpPr>
          <p:nvPr/>
        </p:nvSpPr>
        <p:spPr bwMode="auto">
          <a:xfrm>
            <a:off x="611560" y="332656"/>
            <a:ext cx="8001000" cy="830981"/>
          </a:xfrm>
          <a:prstGeom prst="rect">
            <a:avLst/>
          </a:prstGeom>
          <a:noFill/>
          <a:ln w="9525">
            <a:noFill/>
            <a:miter lim="800000"/>
            <a:headEnd/>
            <a:tailEnd/>
          </a:ln>
        </p:spPr>
        <p:txBody>
          <a:bodyPr lIns="91426" tIns="45712" rIns="91426" bIns="45712">
            <a:spAutoFit/>
          </a:bodyPr>
          <a:lstStyle/>
          <a:p>
            <a:r>
              <a:rPr lang="es-CO" sz="2400" dirty="0" err="1">
                <a:solidFill>
                  <a:schemeClr val="tx2"/>
                </a:solidFill>
                <a:latin typeface="Calibri" pitchFamily="34" charset="0"/>
              </a:rPr>
              <a:t>Fair</a:t>
            </a:r>
            <a:r>
              <a:rPr lang="es-CO" sz="2400" dirty="0">
                <a:solidFill>
                  <a:schemeClr val="tx2"/>
                </a:solidFill>
                <a:latin typeface="Calibri" pitchFamily="34" charset="0"/>
              </a:rPr>
              <a:t> </a:t>
            </a:r>
            <a:r>
              <a:rPr lang="es-CO" sz="2400" dirty="0" err="1">
                <a:solidFill>
                  <a:schemeClr val="tx2"/>
                </a:solidFill>
                <a:latin typeface="Calibri" pitchFamily="34" charset="0"/>
              </a:rPr>
              <a:t>value</a:t>
            </a:r>
            <a:r>
              <a:rPr lang="es-CO" sz="2400" dirty="0">
                <a:solidFill>
                  <a:schemeClr val="tx2"/>
                </a:solidFill>
                <a:latin typeface="Calibri" pitchFamily="34" charset="0"/>
              </a:rPr>
              <a:t> </a:t>
            </a:r>
            <a:r>
              <a:rPr lang="es-CO" sz="2400" dirty="0" err="1">
                <a:solidFill>
                  <a:schemeClr val="tx2"/>
                </a:solidFill>
                <a:latin typeface="Calibri" pitchFamily="34" charset="0"/>
              </a:rPr>
              <a:t>hedge</a:t>
            </a:r>
            <a:r>
              <a:rPr lang="es-CO" sz="2400" dirty="0">
                <a:solidFill>
                  <a:schemeClr val="tx2"/>
                </a:solidFill>
                <a:latin typeface="Calibri" pitchFamily="34" charset="0"/>
              </a:rPr>
              <a:t>:</a:t>
            </a:r>
          </a:p>
          <a:p>
            <a:r>
              <a:rPr lang="es-CO" sz="2400" dirty="0">
                <a:solidFill>
                  <a:schemeClr val="tx2"/>
                </a:solidFill>
                <a:latin typeface="Calibri" pitchFamily="34" charset="0"/>
              </a:rPr>
              <a:t>Ejemplo</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nvGraphicFramePr>
        <p:xfrm>
          <a:off x="827584" y="188640"/>
          <a:ext cx="4032448" cy="6532062"/>
        </p:xfrm>
        <a:graphic>
          <a:graphicData uri="http://schemas.openxmlformats.org/drawingml/2006/table">
            <a:tbl>
              <a:tblPr>
                <a:tableStyleId>{22838BEF-8BB2-4498-84A7-C5851F593DF1}</a:tableStyleId>
              </a:tblPr>
              <a:tblGrid>
                <a:gridCol w="1728192"/>
                <a:gridCol w="1224136"/>
                <a:gridCol w="1080120"/>
              </a:tblGrid>
              <a:tr h="234026">
                <a:tc>
                  <a:txBody>
                    <a:bodyPr/>
                    <a:lstStyle/>
                    <a:p>
                      <a:pPr algn="l" fontAlgn="b"/>
                      <a:r>
                        <a:rPr lang="es-CO" sz="1400" b="1" u="none" strike="noStrike" dirty="0"/>
                        <a:t>Contabilización 1:</a:t>
                      </a:r>
                      <a:endParaRPr lang="es-CO" sz="1400" b="1" i="0" u="none" strike="noStrike" dirty="0">
                        <a:solidFill>
                          <a:srgbClr val="000000"/>
                        </a:solidFill>
                        <a:latin typeface="Calibri"/>
                      </a:endParaRPr>
                    </a:p>
                  </a:txBody>
                  <a:tcPr marL="0" marR="0" marT="0" marB="0" anchor="b"/>
                </a:tc>
                <a:tc>
                  <a:txBody>
                    <a:bodyPr/>
                    <a:lstStyle/>
                    <a:p>
                      <a:pPr algn="l" fontAlgn="b"/>
                      <a:r>
                        <a:rPr lang="es-CO" sz="1400" b="1" u="none" strike="noStrike"/>
                        <a:t>DB</a:t>
                      </a:r>
                      <a:endParaRPr lang="es-CO" sz="1400" b="1" i="0" u="none" strike="noStrike">
                        <a:solidFill>
                          <a:srgbClr val="000000"/>
                        </a:solidFill>
                        <a:latin typeface="Calibri"/>
                      </a:endParaRPr>
                    </a:p>
                  </a:txBody>
                  <a:tcPr marL="0" marR="0" marT="0" marB="0" anchor="b"/>
                </a:tc>
                <a:tc>
                  <a:txBody>
                    <a:bodyPr/>
                    <a:lstStyle/>
                    <a:p>
                      <a:pPr algn="l" fontAlgn="b"/>
                      <a:r>
                        <a:rPr lang="es-CO" sz="1400" b="1" u="none" strike="noStrike" dirty="0"/>
                        <a:t>CR</a:t>
                      </a:r>
                      <a:endParaRPr lang="es-CO" sz="1400" b="1" i="0" u="none" strike="noStrike" dirty="0">
                        <a:solidFill>
                          <a:srgbClr val="000000"/>
                        </a:solidFill>
                        <a:latin typeface="Calibri"/>
                      </a:endParaRPr>
                    </a:p>
                  </a:txBody>
                  <a:tcPr marL="0" marR="0" marT="0" marB="0" anchor="b"/>
                </a:tc>
              </a:tr>
              <a:tr h="234026">
                <a:tc>
                  <a:txBody>
                    <a:bodyPr/>
                    <a:lstStyle/>
                    <a:p>
                      <a:pPr algn="l" fontAlgn="b"/>
                      <a:r>
                        <a:rPr lang="es-CO" sz="1400" u="none" strike="noStrike"/>
                        <a:t>Gasto financiero</a:t>
                      </a:r>
                      <a:endParaRPr lang="es-CO" sz="1400" b="0" i="0" u="none" strike="noStrike">
                        <a:solidFill>
                          <a:srgbClr val="000000"/>
                        </a:solidFill>
                        <a:latin typeface="Calibri"/>
                      </a:endParaRPr>
                    </a:p>
                  </a:txBody>
                  <a:tcPr marL="0" marR="0" marT="0" marB="0" anchor="b"/>
                </a:tc>
                <a:tc>
                  <a:txBody>
                    <a:bodyPr/>
                    <a:lstStyle/>
                    <a:p>
                      <a:pPr algn="r" fontAlgn="b"/>
                      <a:r>
                        <a:rPr lang="es-CO" sz="1400" u="none" strike="noStrike" dirty="0" smtClean="0"/>
                        <a:t>40.000</a:t>
                      </a:r>
                      <a:endParaRPr lang="es-CO" sz="1400" b="0" i="0" u="none" strike="noStrike" dirty="0">
                        <a:solidFill>
                          <a:srgbClr val="000000"/>
                        </a:solidFill>
                        <a:latin typeface="Calibri"/>
                      </a:endParaRPr>
                    </a:p>
                  </a:txBody>
                  <a:tcPr marL="0" marR="0" marT="0" marB="0" anchor="b"/>
                </a:tc>
                <a:tc>
                  <a:txBody>
                    <a:bodyPr/>
                    <a:lstStyle/>
                    <a:p>
                      <a:pPr algn="l" fontAlgn="b"/>
                      <a:r>
                        <a:rPr lang="es-CO" sz="1400" u="none" strike="noStrike"/>
                        <a:t> </a:t>
                      </a:r>
                      <a:endParaRPr lang="es-CO" sz="1400" b="0" i="0" u="none" strike="noStrike">
                        <a:solidFill>
                          <a:srgbClr val="000000"/>
                        </a:solidFill>
                        <a:latin typeface="Calibri"/>
                      </a:endParaRPr>
                    </a:p>
                  </a:txBody>
                  <a:tcPr marL="0" marR="0" marT="0" marB="0" anchor="b"/>
                </a:tc>
              </a:tr>
              <a:tr h="234026">
                <a:tc>
                  <a:txBody>
                    <a:bodyPr/>
                    <a:lstStyle/>
                    <a:p>
                      <a:pPr algn="l" fontAlgn="b"/>
                      <a:r>
                        <a:rPr lang="es-CO" sz="1400" u="none" strike="noStrike"/>
                        <a:t>Deuda</a:t>
                      </a:r>
                      <a:endParaRPr lang="es-CO" sz="1400" b="0" i="0" u="none" strike="noStrike">
                        <a:solidFill>
                          <a:srgbClr val="000000"/>
                        </a:solidFill>
                        <a:latin typeface="Calibri"/>
                      </a:endParaRPr>
                    </a:p>
                  </a:txBody>
                  <a:tcPr marL="0" marR="0" marT="0" marB="0" anchor="b"/>
                </a:tc>
                <a:tc>
                  <a:txBody>
                    <a:bodyPr/>
                    <a:lstStyle/>
                    <a:p>
                      <a:pPr algn="l" fontAlgn="b"/>
                      <a:r>
                        <a:rPr lang="es-CO" sz="1400" u="none" strike="noStrike" dirty="0"/>
                        <a:t> </a:t>
                      </a:r>
                      <a:endParaRPr lang="es-CO" sz="1400" b="0" i="0" u="none" strike="noStrike" dirty="0">
                        <a:solidFill>
                          <a:srgbClr val="000000"/>
                        </a:solidFill>
                        <a:latin typeface="Calibri"/>
                      </a:endParaRPr>
                    </a:p>
                  </a:txBody>
                  <a:tcPr marL="0" marR="0" marT="0" marB="0" anchor="b"/>
                </a:tc>
                <a:tc>
                  <a:txBody>
                    <a:bodyPr/>
                    <a:lstStyle/>
                    <a:p>
                      <a:pPr algn="r" fontAlgn="b"/>
                      <a:r>
                        <a:rPr lang="es-CO" sz="1400" u="none" strike="noStrike" dirty="0" smtClean="0"/>
                        <a:t>40.000</a:t>
                      </a:r>
                      <a:endParaRPr lang="es-CO" sz="1400" b="0" i="0" u="none" strike="noStrike" dirty="0">
                        <a:solidFill>
                          <a:srgbClr val="000000"/>
                        </a:solidFill>
                        <a:latin typeface="Calibri"/>
                      </a:endParaRPr>
                    </a:p>
                  </a:txBody>
                  <a:tcPr marL="0" marR="0" marT="0" marB="0" anchor="b"/>
                </a:tc>
              </a:tr>
              <a:tr h="135712">
                <a:tc>
                  <a:txBody>
                    <a:bodyPr/>
                    <a:lstStyle/>
                    <a:p>
                      <a:pPr algn="l" fontAlgn="b"/>
                      <a:endParaRPr lang="es-CO" sz="1400" b="0" i="0" u="none" strike="noStrike">
                        <a:solidFill>
                          <a:srgbClr val="000000"/>
                        </a:solidFill>
                        <a:latin typeface="Calibri"/>
                      </a:endParaRPr>
                    </a:p>
                  </a:txBody>
                  <a:tcPr marL="0" marR="0" marT="0" marB="0" anchor="b"/>
                </a:tc>
                <a:tc>
                  <a:txBody>
                    <a:bodyPr/>
                    <a:lstStyle/>
                    <a:p>
                      <a:pPr algn="l" fontAlgn="b"/>
                      <a:endParaRPr lang="es-CO" sz="1400" b="0" i="0" u="none" strike="noStrike">
                        <a:solidFill>
                          <a:srgbClr val="000000"/>
                        </a:solidFill>
                        <a:latin typeface="Calibri"/>
                      </a:endParaRPr>
                    </a:p>
                  </a:txBody>
                  <a:tcPr marL="0" marR="0" marT="0" marB="0" anchor="b"/>
                </a:tc>
                <a:tc>
                  <a:txBody>
                    <a:bodyPr/>
                    <a:lstStyle/>
                    <a:p>
                      <a:pPr algn="l" fontAlgn="b"/>
                      <a:endParaRPr lang="es-CO" sz="1400" b="0" i="0" u="none" strike="noStrike">
                        <a:solidFill>
                          <a:srgbClr val="000000"/>
                        </a:solidFill>
                        <a:latin typeface="Calibri"/>
                      </a:endParaRPr>
                    </a:p>
                  </a:txBody>
                  <a:tcPr marL="0" marR="0" marT="0" marB="0" anchor="b"/>
                </a:tc>
              </a:tr>
              <a:tr h="234026">
                <a:tc>
                  <a:txBody>
                    <a:bodyPr/>
                    <a:lstStyle/>
                    <a:p>
                      <a:pPr algn="l" fontAlgn="b"/>
                      <a:r>
                        <a:rPr lang="es-CO" sz="1400" u="none" strike="noStrike"/>
                        <a:t>variación VR Swap</a:t>
                      </a:r>
                      <a:endParaRPr lang="es-CO" sz="1400" b="0" i="0" u="none" strike="noStrike">
                        <a:solidFill>
                          <a:srgbClr val="000000"/>
                        </a:solidFill>
                        <a:latin typeface="Calibri"/>
                      </a:endParaRPr>
                    </a:p>
                  </a:txBody>
                  <a:tcPr marL="0" marR="0" marT="0" marB="0" anchor="b"/>
                </a:tc>
                <a:tc>
                  <a:txBody>
                    <a:bodyPr/>
                    <a:lstStyle/>
                    <a:p>
                      <a:pPr algn="l" fontAlgn="b"/>
                      <a:r>
                        <a:rPr lang="es-CO" sz="1400" u="none" strike="noStrike"/>
                        <a:t> </a:t>
                      </a:r>
                      <a:endParaRPr lang="es-CO" sz="1400" b="0" i="0" u="none" strike="noStrike">
                        <a:solidFill>
                          <a:srgbClr val="000000"/>
                        </a:solidFill>
                        <a:latin typeface="Calibri"/>
                      </a:endParaRPr>
                    </a:p>
                  </a:txBody>
                  <a:tcPr marL="0" marR="0" marT="0" marB="0" anchor="b"/>
                </a:tc>
                <a:tc>
                  <a:txBody>
                    <a:bodyPr/>
                    <a:lstStyle/>
                    <a:p>
                      <a:pPr algn="l" fontAlgn="b"/>
                      <a:r>
                        <a:rPr lang="es-CO" sz="1400" u="none" strike="noStrike"/>
                        <a:t> </a:t>
                      </a:r>
                      <a:endParaRPr lang="es-CO" sz="1400" b="0" i="0" u="none" strike="noStrike">
                        <a:solidFill>
                          <a:srgbClr val="000000"/>
                        </a:solidFill>
                        <a:latin typeface="Calibri"/>
                      </a:endParaRPr>
                    </a:p>
                  </a:txBody>
                  <a:tcPr marL="0" marR="0" marT="0" marB="0" anchor="b"/>
                </a:tc>
              </a:tr>
              <a:tr h="234026">
                <a:tc>
                  <a:txBody>
                    <a:bodyPr/>
                    <a:lstStyle/>
                    <a:p>
                      <a:pPr algn="l" fontAlgn="b"/>
                      <a:r>
                        <a:rPr lang="es-CO" sz="1400" u="none" strike="noStrike" dirty="0"/>
                        <a:t>Swap (A)</a:t>
                      </a:r>
                      <a:endParaRPr lang="es-CO" sz="1400" b="0" i="0" u="none" strike="noStrike" dirty="0">
                        <a:solidFill>
                          <a:srgbClr val="000000"/>
                        </a:solidFill>
                        <a:latin typeface="Calibri"/>
                      </a:endParaRPr>
                    </a:p>
                  </a:txBody>
                  <a:tcPr marL="0" marR="0" marT="0" marB="0" anchor="b"/>
                </a:tc>
                <a:tc>
                  <a:txBody>
                    <a:bodyPr/>
                    <a:lstStyle/>
                    <a:p>
                      <a:pPr algn="r" fontAlgn="b"/>
                      <a:r>
                        <a:rPr lang="es-CO" sz="1400" u="none" strike="noStrike" dirty="0" smtClean="0"/>
                        <a:t>40.000</a:t>
                      </a:r>
                      <a:endParaRPr lang="es-CO" sz="1400" b="0" i="0" u="none" strike="noStrike" dirty="0">
                        <a:solidFill>
                          <a:srgbClr val="000000"/>
                        </a:solidFill>
                        <a:latin typeface="Calibri"/>
                      </a:endParaRPr>
                    </a:p>
                  </a:txBody>
                  <a:tcPr marL="0" marR="0" marT="0" marB="0" anchor="b"/>
                </a:tc>
                <a:tc>
                  <a:txBody>
                    <a:bodyPr/>
                    <a:lstStyle/>
                    <a:p>
                      <a:pPr algn="l" fontAlgn="b"/>
                      <a:r>
                        <a:rPr lang="es-CO" sz="1400" u="none" strike="noStrike"/>
                        <a:t> </a:t>
                      </a:r>
                      <a:endParaRPr lang="es-CO" sz="1400" b="0" i="0" u="none" strike="noStrike">
                        <a:solidFill>
                          <a:srgbClr val="000000"/>
                        </a:solidFill>
                        <a:latin typeface="Calibri"/>
                      </a:endParaRPr>
                    </a:p>
                  </a:txBody>
                  <a:tcPr marL="0" marR="0" marT="0" marB="0" anchor="b"/>
                </a:tc>
              </a:tr>
              <a:tr h="234026">
                <a:tc>
                  <a:txBody>
                    <a:bodyPr/>
                    <a:lstStyle/>
                    <a:p>
                      <a:pPr algn="l" fontAlgn="b"/>
                      <a:r>
                        <a:rPr lang="es-CO" sz="1400" u="none" strike="noStrike" dirty="0"/>
                        <a:t>Ingreso</a:t>
                      </a:r>
                      <a:endParaRPr lang="es-CO" sz="1400" b="0" i="0" u="none" strike="noStrike" dirty="0">
                        <a:solidFill>
                          <a:srgbClr val="000000"/>
                        </a:solidFill>
                        <a:latin typeface="Calibri"/>
                      </a:endParaRPr>
                    </a:p>
                  </a:txBody>
                  <a:tcPr marL="0" marR="0" marT="0" marB="0" anchor="b"/>
                </a:tc>
                <a:tc>
                  <a:txBody>
                    <a:bodyPr/>
                    <a:lstStyle/>
                    <a:p>
                      <a:pPr algn="l" fontAlgn="b"/>
                      <a:r>
                        <a:rPr lang="es-CO" sz="1400" u="none" strike="noStrike"/>
                        <a:t> </a:t>
                      </a:r>
                      <a:endParaRPr lang="es-CO" sz="1400" b="0" i="0" u="none" strike="noStrike">
                        <a:solidFill>
                          <a:srgbClr val="000000"/>
                        </a:solidFill>
                        <a:latin typeface="Calibri"/>
                      </a:endParaRPr>
                    </a:p>
                  </a:txBody>
                  <a:tcPr marL="0" marR="0" marT="0" marB="0" anchor="b"/>
                </a:tc>
                <a:tc>
                  <a:txBody>
                    <a:bodyPr/>
                    <a:lstStyle/>
                    <a:p>
                      <a:pPr algn="r" fontAlgn="b"/>
                      <a:r>
                        <a:rPr lang="es-CO" sz="1400" u="none" strike="noStrike" dirty="0" smtClean="0"/>
                        <a:t>40.000</a:t>
                      </a:r>
                      <a:endParaRPr lang="es-CO" sz="1400" b="0" i="0" u="none" strike="noStrike" dirty="0">
                        <a:solidFill>
                          <a:srgbClr val="000000"/>
                        </a:solidFill>
                        <a:latin typeface="Calibri"/>
                      </a:endParaRPr>
                    </a:p>
                  </a:txBody>
                  <a:tcPr marL="0" marR="0" marT="0" marB="0" anchor="b"/>
                </a:tc>
              </a:tr>
              <a:tr h="234026">
                <a:tc>
                  <a:txBody>
                    <a:bodyPr/>
                    <a:lstStyle/>
                    <a:p>
                      <a:pPr algn="l" fontAlgn="b"/>
                      <a:endParaRPr lang="es-CO" sz="1400" b="0" i="0" u="none" strike="noStrike">
                        <a:solidFill>
                          <a:srgbClr val="000000"/>
                        </a:solidFill>
                        <a:latin typeface="Calibri"/>
                      </a:endParaRPr>
                    </a:p>
                  </a:txBody>
                  <a:tcPr marL="0" marR="0" marT="0" marB="0" anchor="b"/>
                </a:tc>
                <a:tc>
                  <a:txBody>
                    <a:bodyPr/>
                    <a:lstStyle/>
                    <a:p>
                      <a:pPr algn="l" fontAlgn="b"/>
                      <a:endParaRPr lang="es-CO" sz="1400" b="0" i="0" u="none" strike="noStrike">
                        <a:solidFill>
                          <a:srgbClr val="000000"/>
                        </a:solidFill>
                        <a:latin typeface="Calibri"/>
                      </a:endParaRPr>
                    </a:p>
                  </a:txBody>
                  <a:tcPr marL="0" marR="0" marT="0" marB="0" anchor="b"/>
                </a:tc>
                <a:tc>
                  <a:txBody>
                    <a:bodyPr/>
                    <a:lstStyle/>
                    <a:p>
                      <a:pPr algn="l" fontAlgn="b"/>
                      <a:endParaRPr lang="es-CO" sz="1400" b="0" i="0" u="none" strike="noStrike">
                        <a:solidFill>
                          <a:srgbClr val="000000"/>
                        </a:solidFill>
                        <a:latin typeface="Calibri"/>
                      </a:endParaRPr>
                    </a:p>
                  </a:txBody>
                  <a:tcPr marL="0" marR="0" marT="0" marB="0" anchor="b"/>
                </a:tc>
              </a:tr>
              <a:tr h="234026">
                <a:tc>
                  <a:txBody>
                    <a:bodyPr/>
                    <a:lstStyle/>
                    <a:p>
                      <a:pPr algn="l" fontAlgn="b"/>
                      <a:r>
                        <a:rPr lang="es-CO" sz="1400" b="1" u="none" strike="noStrike" dirty="0"/>
                        <a:t>Contabilización 2:</a:t>
                      </a:r>
                      <a:endParaRPr lang="es-CO" sz="1400" b="1" i="0" u="none" strike="noStrike" dirty="0">
                        <a:solidFill>
                          <a:srgbClr val="000000"/>
                        </a:solidFill>
                        <a:latin typeface="Calibri"/>
                      </a:endParaRPr>
                    </a:p>
                  </a:txBody>
                  <a:tcPr marL="0" marR="0" marT="0" marB="0" anchor="b"/>
                </a:tc>
                <a:tc>
                  <a:txBody>
                    <a:bodyPr/>
                    <a:lstStyle/>
                    <a:p>
                      <a:pPr algn="l" fontAlgn="b"/>
                      <a:r>
                        <a:rPr lang="es-CO" sz="1400" b="1" u="none" strike="noStrike"/>
                        <a:t>DB</a:t>
                      </a:r>
                      <a:endParaRPr lang="es-CO" sz="1400" b="1" i="0" u="none" strike="noStrike">
                        <a:solidFill>
                          <a:srgbClr val="000000"/>
                        </a:solidFill>
                        <a:latin typeface="Calibri"/>
                      </a:endParaRPr>
                    </a:p>
                  </a:txBody>
                  <a:tcPr marL="0" marR="0" marT="0" marB="0" anchor="b"/>
                </a:tc>
                <a:tc>
                  <a:txBody>
                    <a:bodyPr/>
                    <a:lstStyle/>
                    <a:p>
                      <a:pPr algn="l" fontAlgn="b"/>
                      <a:r>
                        <a:rPr lang="es-CO" sz="1400" b="1" u="none" strike="noStrike" dirty="0"/>
                        <a:t>CR</a:t>
                      </a:r>
                      <a:endParaRPr lang="es-CO" sz="1400" b="1" i="0" u="none" strike="noStrike" dirty="0">
                        <a:solidFill>
                          <a:srgbClr val="000000"/>
                        </a:solidFill>
                        <a:latin typeface="Calibri"/>
                      </a:endParaRPr>
                    </a:p>
                  </a:txBody>
                  <a:tcPr marL="0" marR="0" marT="0" marB="0" anchor="b"/>
                </a:tc>
              </a:tr>
              <a:tr h="234026">
                <a:tc>
                  <a:txBody>
                    <a:bodyPr/>
                    <a:lstStyle/>
                    <a:p>
                      <a:pPr algn="l" fontAlgn="b"/>
                      <a:r>
                        <a:rPr lang="es-CO" sz="1400" u="none" strike="noStrike" dirty="0"/>
                        <a:t>Gasto financiero</a:t>
                      </a:r>
                      <a:endParaRPr lang="es-CO" sz="1400" b="0" i="0" u="none" strike="noStrike" dirty="0">
                        <a:solidFill>
                          <a:srgbClr val="000000"/>
                        </a:solidFill>
                        <a:latin typeface="Calibri"/>
                      </a:endParaRPr>
                    </a:p>
                  </a:txBody>
                  <a:tcPr marL="0" marR="0" marT="0" marB="0" anchor="b"/>
                </a:tc>
                <a:tc>
                  <a:txBody>
                    <a:bodyPr/>
                    <a:lstStyle/>
                    <a:p>
                      <a:pPr algn="r" fontAlgn="b"/>
                      <a:r>
                        <a:rPr lang="es-CO" sz="1400" u="none" strike="noStrike" dirty="0" smtClean="0"/>
                        <a:t>25.000</a:t>
                      </a:r>
                      <a:endParaRPr lang="es-CO" sz="1400" b="0" i="0" u="none" strike="noStrike" dirty="0">
                        <a:solidFill>
                          <a:srgbClr val="000000"/>
                        </a:solidFill>
                        <a:latin typeface="Calibri"/>
                      </a:endParaRPr>
                    </a:p>
                  </a:txBody>
                  <a:tcPr marL="0" marR="0" marT="0" marB="0" anchor="b"/>
                </a:tc>
                <a:tc>
                  <a:txBody>
                    <a:bodyPr/>
                    <a:lstStyle/>
                    <a:p>
                      <a:pPr algn="l" fontAlgn="b"/>
                      <a:r>
                        <a:rPr lang="es-CO" sz="1400" u="none" strike="noStrike"/>
                        <a:t> </a:t>
                      </a:r>
                      <a:endParaRPr lang="es-CO" sz="1400" b="0" i="0" u="none" strike="noStrike">
                        <a:solidFill>
                          <a:srgbClr val="000000"/>
                        </a:solidFill>
                        <a:latin typeface="Calibri"/>
                      </a:endParaRPr>
                    </a:p>
                  </a:txBody>
                  <a:tcPr marL="0" marR="0" marT="0" marB="0" anchor="b"/>
                </a:tc>
              </a:tr>
              <a:tr h="234026">
                <a:tc>
                  <a:txBody>
                    <a:bodyPr/>
                    <a:lstStyle/>
                    <a:p>
                      <a:pPr algn="l" fontAlgn="b"/>
                      <a:r>
                        <a:rPr lang="es-CO" sz="1400" u="none" strike="noStrike" dirty="0"/>
                        <a:t>Deuda</a:t>
                      </a:r>
                      <a:endParaRPr lang="es-CO" sz="1400" b="0" i="0" u="none" strike="noStrike" dirty="0">
                        <a:solidFill>
                          <a:srgbClr val="000000"/>
                        </a:solidFill>
                        <a:latin typeface="Calibri"/>
                      </a:endParaRPr>
                    </a:p>
                  </a:txBody>
                  <a:tcPr marL="0" marR="0" marT="0" marB="0" anchor="b"/>
                </a:tc>
                <a:tc>
                  <a:txBody>
                    <a:bodyPr/>
                    <a:lstStyle/>
                    <a:p>
                      <a:pPr algn="l" fontAlgn="b"/>
                      <a:r>
                        <a:rPr lang="es-CO" sz="1400" u="none" strike="noStrike"/>
                        <a:t> </a:t>
                      </a:r>
                      <a:endParaRPr lang="es-CO" sz="1400" b="0" i="0" u="none" strike="noStrike">
                        <a:solidFill>
                          <a:srgbClr val="000000"/>
                        </a:solidFill>
                        <a:latin typeface="Calibri"/>
                      </a:endParaRPr>
                    </a:p>
                  </a:txBody>
                  <a:tcPr marL="0" marR="0" marT="0" marB="0" anchor="b"/>
                </a:tc>
                <a:tc>
                  <a:txBody>
                    <a:bodyPr/>
                    <a:lstStyle/>
                    <a:p>
                      <a:pPr algn="r" fontAlgn="b"/>
                      <a:r>
                        <a:rPr lang="es-CO" sz="1400" u="none" strike="noStrike" dirty="0" smtClean="0"/>
                        <a:t>25.000</a:t>
                      </a:r>
                      <a:endParaRPr lang="es-CO" sz="1400" b="0" i="0" u="none" strike="noStrike" dirty="0">
                        <a:solidFill>
                          <a:srgbClr val="000000"/>
                        </a:solidFill>
                        <a:latin typeface="Calibri"/>
                      </a:endParaRPr>
                    </a:p>
                  </a:txBody>
                  <a:tcPr marL="0" marR="0" marT="0" marB="0" anchor="b"/>
                </a:tc>
              </a:tr>
              <a:tr h="234026">
                <a:tc>
                  <a:txBody>
                    <a:bodyPr/>
                    <a:lstStyle/>
                    <a:p>
                      <a:pPr algn="l" fontAlgn="b"/>
                      <a:endParaRPr lang="es-CO" sz="1400" b="0" i="0" u="none" strike="noStrike" dirty="0">
                        <a:solidFill>
                          <a:srgbClr val="000000"/>
                        </a:solidFill>
                        <a:latin typeface="Calibri"/>
                      </a:endParaRPr>
                    </a:p>
                  </a:txBody>
                  <a:tcPr marL="0" marR="0" marT="0" marB="0" anchor="b"/>
                </a:tc>
                <a:tc>
                  <a:txBody>
                    <a:bodyPr/>
                    <a:lstStyle/>
                    <a:p>
                      <a:pPr algn="l" fontAlgn="b"/>
                      <a:endParaRPr lang="es-CO" sz="1400" b="0" i="0" u="none" strike="noStrike">
                        <a:solidFill>
                          <a:srgbClr val="000000"/>
                        </a:solidFill>
                        <a:latin typeface="Calibri"/>
                      </a:endParaRPr>
                    </a:p>
                  </a:txBody>
                  <a:tcPr marL="0" marR="0" marT="0" marB="0" anchor="b"/>
                </a:tc>
                <a:tc>
                  <a:txBody>
                    <a:bodyPr/>
                    <a:lstStyle/>
                    <a:p>
                      <a:pPr algn="l" fontAlgn="b"/>
                      <a:endParaRPr lang="es-CO" sz="1400" b="0" i="0" u="none" strike="noStrike">
                        <a:solidFill>
                          <a:srgbClr val="000000"/>
                        </a:solidFill>
                        <a:latin typeface="Calibri"/>
                      </a:endParaRPr>
                    </a:p>
                  </a:txBody>
                  <a:tcPr marL="0" marR="0" marT="0" marB="0" anchor="b"/>
                </a:tc>
              </a:tr>
              <a:tr h="234026">
                <a:tc>
                  <a:txBody>
                    <a:bodyPr/>
                    <a:lstStyle/>
                    <a:p>
                      <a:pPr algn="l" fontAlgn="b"/>
                      <a:r>
                        <a:rPr lang="es-CO" sz="1400" u="none" strike="noStrike" dirty="0"/>
                        <a:t>variación VR Swap</a:t>
                      </a:r>
                      <a:endParaRPr lang="es-CO" sz="1400" b="0" i="0" u="none" strike="noStrike" dirty="0">
                        <a:solidFill>
                          <a:srgbClr val="000000"/>
                        </a:solidFill>
                        <a:latin typeface="Calibri"/>
                      </a:endParaRPr>
                    </a:p>
                  </a:txBody>
                  <a:tcPr marL="0" marR="0" marT="0" marB="0" anchor="b"/>
                </a:tc>
                <a:tc>
                  <a:txBody>
                    <a:bodyPr/>
                    <a:lstStyle/>
                    <a:p>
                      <a:pPr algn="l" fontAlgn="b"/>
                      <a:r>
                        <a:rPr lang="es-CO" sz="1400" u="none" strike="noStrike"/>
                        <a:t>DB</a:t>
                      </a:r>
                      <a:endParaRPr lang="es-CO" sz="1400" b="0" i="0" u="none" strike="noStrike">
                        <a:solidFill>
                          <a:srgbClr val="000000"/>
                        </a:solidFill>
                        <a:latin typeface="Calibri"/>
                      </a:endParaRPr>
                    </a:p>
                  </a:txBody>
                  <a:tcPr marL="0" marR="0" marT="0" marB="0" anchor="b"/>
                </a:tc>
                <a:tc>
                  <a:txBody>
                    <a:bodyPr/>
                    <a:lstStyle/>
                    <a:p>
                      <a:pPr algn="l" fontAlgn="b"/>
                      <a:r>
                        <a:rPr lang="es-CO" sz="1400" u="none" strike="noStrike"/>
                        <a:t>CR</a:t>
                      </a:r>
                      <a:endParaRPr lang="es-CO" sz="1400" b="0" i="0" u="none" strike="noStrike">
                        <a:solidFill>
                          <a:srgbClr val="000000"/>
                        </a:solidFill>
                        <a:latin typeface="Calibri"/>
                      </a:endParaRPr>
                    </a:p>
                  </a:txBody>
                  <a:tcPr marL="0" marR="0" marT="0" marB="0" anchor="b"/>
                </a:tc>
              </a:tr>
              <a:tr h="234026">
                <a:tc>
                  <a:txBody>
                    <a:bodyPr/>
                    <a:lstStyle/>
                    <a:p>
                      <a:pPr algn="l" fontAlgn="b"/>
                      <a:r>
                        <a:rPr lang="es-CO" sz="1400" u="none" strike="noStrike" dirty="0"/>
                        <a:t>Swap (A)</a:t>
                      </a:r>
                      <a:endParaRPr lang="es-CO" sz="1400" b="0" i="0" u="none" strike="noStrike" dirty="0">
                        <a:solidFill>
                          <a:srgbClr val="000000"/>
                        </a:solidFill>
                        <a:latin typeface="Calibri"/>
                      </a:endParaRPr>
                    </a:p>
                  </a:txBody>
                  <a:tcPr marL="0" marR="0" marT="0" marB="0" anchor="b"/>
                </a:tc>
                <a:tc>
                  <a:txBody>
                    <a:bodyPr/>
                    <a:lstStyle/>
                    <a:p>
                      <a:pPr algn="r" fontAlgn="b"/>
                      <a:r>
                        <a:rPr lang="es-CO" sz="1400" u="none" strike="noStrike" dirty="0" smtClean="0"/>
                        <a:t>25.000</a:t>
                      </a:r>
                      <a:endParaRPr lang="es-CO" sz="1400" b="0" i="0" u="none" strike="noStrike" dirty="0">
                        <a:solidFill>
                          <a:srgbClr val="000000"/>
                        </a:solidFill>
                        <a:latin typeface="Calibri"/>
                      </a:endParaRPr>
                    </a:p>
                  </a:txBody>
                  <a:tcPr marL="0" marR="0" marT="0" marB="0" anchor="b"/>
                </a:tc>
                <a:tc>
                  <a:txBody>
                    <a:bodyPr/>
                    <a:lstStyle/>
                    <a:p>
                      <a:pPr algn="l" fontAlgn="b"/>
                      <a:r>
                        <a:rPr lang="es-CO" sz="1400" u="none" strike="noStrike" dirty="0"/>
                        <a:t> </a:t>
                      </a:r>
                      <a:endParaRPr lang="es-CO" sz="1400" b="0" i="0" u="none" strike="noStrike" dirty="0">
                        <a:solidFill>
                          <a:srgbClr val="000000"/>
                        </a:solidFill>
                        <a:latin typeface="Calibri"/>
                      </a:endParaRPr>
                    </a:p>
                  </a:txBody>
                  <a:tcPr marL="0" marR="0" marT="0" marB="0" anchor="b"/>
                </a:tc>
              </a:tr>
              <a:tr h="234026">
                <a:tc>
                  <a:txBody>
                    <a:bodyPr/>
                    <a:lstStyle/>
                    <a:p>
                      <a:pPr algn="l" fontAlgn="b"/>
                      <a:r>
                        <a:rPr lang="es-CO" sz="1400" u="none" strike="noStrike" dirty="0"/>
                        <a:t>Ingreso</a:t>
                      </a:r>
                      <a:endParaRPr lang="es-CO" sz="1400" b="0" i="0" u="none" strike="noStrike" dirty="0">
                        <a:solidFill>
                          <a:srgbClr val="000000"/>
                        </a:solidFill>
                        <a:latin typeface="Calibri"/>
                      </a:endParaRPr>
                    </a:p>
                  </a:txBody>
                  <a:tcPr marL="0" marR="0" marT="0" marB="0" anchor="b"/>
                </a:tc>
                <a:tc>
                  <a:txBody>
                    <a:bodyPr/>
                    <a:lstStyle/>
                    <a:p>
                      <a:pPr algn="l" fontAlgn="b"/>
                      <a:r>
                        <a:rPr lang="es-CO" sz="1400" u="none" strike="noStrike"/>
                        <a:t> </a:t>
                      </a:r>
                      <a:endParaRPr lang="es-CO" sz="1400" b="0" i="0" u="none" strike="noStrike">
                        <a:solidFill>
                          <a:srgbClr val="000000"/>
                        </a:solidFill>
                        <a:latin typeface="Calibri"/>
                      </a:endParaRPr>
                    </a:p>
                  </a:txBody>
                  <a:tcPr marL="0" marR="0" marT="0" marB="0" anchor="b"/>
                </a:tc>
                <a:tc>
                  <a:txBody>
                    <a:bodyPr/>
                    <a:lstStyle/>
                    <a:p>
                      <a:pPr algn="r" fontAlgn="b"/>
                      <a:r>
                        <a:rPr lang="es-CO" sz="1400" u="none" strike="noStrike" dirty="0" smtClean="0"/>
                        <a:t>25.000</a:t>
                      </a:r>
                      <a:endParaRPr lang="es-CO" sz="1400" b="0" i="0" u="none" strike="noStrike" dirty="0">
                        <a:solidFill>
                          <a:srgbClr val="000000"/>
                        </a:solidFill>
                        <a:latin typeface="Calibri"/>
                      </a:endParaRPr>
                    </a:p>
                  </a:txBody>
                  <a:tcPr marL="0" marR="0" marT="0" marB="0" anchor="b"/>
                </a:tc>
              </a:tr>
              <a:tr h="234026">
                <a:tc>
                  <a:txBody>
                    <a:bodyPr/>
                    <a:lstStyle/>
                    <a:p>
                      <a:pPr algn="l" fontAlgn="b"/>
                      <a:endParaRPr lang="es-CO" sz="1400" b="0" i="0" u="none" strike="noStrike" dirty="0">
                        <a:solidFill>
                          <a:srgbClr val="000000"/>
                        </a:solidFill>
                        <a:latin typeface="Calibri"/>
                      </a:endParaRPr>
                    </a:p>
                  </a:txBody>
                  <a:tcPr marL="0" marR="0" marT="0" marB="0" anchor="b"/>
                </a:tc>
                <a:tc>
                  <a:txBody>
                    <a:bodyPr/>
                    <a:lstStyle/>
                    <a:p>
                      <a:pPr algn="l" fontAlgn="b"/>
                      <a:endParaRPr lang="es-CO" sz="1400" b="0" i="0" u="none" strike="noStrike" dirty="0">
                        <a:solidFill>
                          <a:srgbClr val="000000"/>
                        </a:solidFill>
                        <a:latin typeface="Calibri"/>
                      </a:endParaRPr>
                    </a:p>
                  </a:txBody>
                  <a:tcPr marL="0" marR="0" marT="0" marB="0" anchor="b"/>
                </a:tc>
                <a:tc>
                  <a:txBody>
                    <a:bodyPr/>
                    <a:lstStyle/>
                    <a:p>
                      <a:pPr algn="l" fontAlgn="b"/>
                      <a:endParaRPr lang="es-CO" sz="1400" b="0" i="0" u="none" strike="noStrike">
                        <a:solidFill>
                          <a:srgbClr val="000000"/>
                        </a:solidFill>
                        <a:latin typeface="Calibri"/>
                      </a:endParaRPr>
                    </a:p>
                  </a:txBody>
                  <a:tcPr marL="0" marR="0" marT="0" marB="0" anchor="b"/>
                </a:tc>
              </a:tr>
              <a:tr h="234026">
                <a:tc>
                  <a:txBody>
                    <a:bodyPr/>
                    <a:lstStyle/>
                    <a:p>
                      <a:pPr algn="l" fontAlgn="b"/>
                      <a:r>
                        <a:rPr lang="es-CO" sz="1400" b="1" u="none" strike="noStrike" dirty="0"/>
                        <a:t>Contabilización 3:</a:t>
                      </a:r>
                      <a:endParaRPr lang="es-CO" sz="1400" b="1" i="0" u="none" strike="noStrike" dirty="0">
                        <a:solidFill>
                          <a:srgbClr val="000000"/>
                        </a:solidFill>
                        <a:latin typeface="Calibri"/>
                      </a:endParaRPr>
                    </a:p>
                  </a:txBody>
                  <a:tcPr marL="0" marR="0" marT="0" marB="0" anchor="b"/>
                </a:tc>
                <a:tc>
                  <a:txBody>
                    <a:bodyPr/>
                    <a:lstStyle/>
                    <a:p>
                      <a:pPr algn="l" fontAlgn="b"/>
                      <a:r>
                        <a:rPr lang="es-CO" sz="1400" b="1" u="none" strike="noStrike"/>
                        <a:t>DB</a:t>
                      </a:r>
                      <a:endParaRPr lang="es-CO" sz="1400" b="1" i="0" u="none" strike="noStrike">
                        <a:solidFill>
                          <a:srgbClr val="000000"/>
                        </a:solidFill>
                        <a:latin typeface="Calibri"/>
                      </a:endParaRPr>
                    </a:p>
                  </a:txBody>
                  <a:tcPr marL="0" marR="0" marT="0" marB="0" anchor="b"/>
                </a:tc>
                <a:tc>
                  <a:txBody>
                    <a:bodyPr/>
                    <a:lstStyle/>
                    <a:p>
                      <a:pPr algn="l" fontAlgn="b"/>
                      <a:r>
                        <a:rPr lang="es-CO" sz="1400" b="1" u="none" strike="noStrike" dirty="0"/>
                        <a:t>CR</a:t>
                      </a:r>
                      <a:endParaRPr lang="es-CO" sz="1400" b="1" i="0" u="none" strike="noStrike" dirty="0">
                        <a:solidFill>
                          <a:srgbClr val="000000"/>
                        </a:solidFill>
                        <a:latin typeface="Calibri"/>
                      </a:endParaRPr>
                    </a:p>
                  </a:txBody>
                  <a:tcPr marL="0" marR="0" marT="0" marB="0" anchor="b"/>
                </a:tc>
              </a:tr>
              <a:tr h="234026">
                <a:tc>
                  <a:txBody>
                    <a:bodyPr/>
                    <a:lstStyle/>
                    <a:p>
                      <a:pPr algn="l" fontAlgn="b"/>
                      <a:r>
                        <a:rPr lang="es-CO" sz="1400" b="0" i="0" u="none" strike="noStrike" dirty="0" smtClean="0">
                          <a:solidFill>
                            <a:srgbClr val="000000"/>
                          </a:solidFill>
                          <a:latin typeface="Calibri"/>
                        </a:rPr>
                        <a:t>Gasto</a:t>
                      </a:r>
                      <a:r>
                        <a:rPr lang="es-CO" sz="1400" b="0" i="0" u="none" strike="noStrike" baseline="0" dirty="0" smtClean="0">
                          <a:solidFill>
                            <a:srgbClr val="000000"/>
                          </a:solidFill>
                          <a:latin typeface="Calibri"/>
                        </a:rPr>
                        <a:t> financiero</a:t>
                      </a:r>
                      <a:endParaRPr lang="es-CO" sz="1400" b="0" i="0" u="none" strike="noStrike" dirty="0" smtClean="0">
                        <a:solidFill>
                          <a:srgbClr val="000000"/>
                        </a:solidFill>
                        <a:latin typeface="Calibri"/>
                      </a:endParaRPr>
                    </a:p>
                  </a:txBody>
                  <a:tcPr marL="0" marR="0" marT="0" marB="0" anchor="b"/>
                </a:tc>
                <a:tc>
                  <a:txBody>
                    <a:bodyPr/>
                    <a:lstStyle/>
                    <a:p>
                      <a:pPr algn="l" fontAlgn="b"/>
                      <a:r>
                        <a:rPr lang="es-CO" sz="1400" b="0" i="0" u="none" strike="noStrike" dirty="0" smtClean="0">
                          <a:solidFill>
                            <a:srgbClr val="000000"/>
                          </a:solidFill>
                          <a:latin typeface="+mn-lt"/>
                        </a:rPr>
                        <a:t>              10.000</a:t>
                      </a:r>
                      <a:endParaRPr lang="es-CO" sz="1400" b="0" i="0" u="none" strike="noStrike" dirty="0">
                        <a:solidFill>
                          <a:srgbClr val="000000"/>
                        </a:solidFill>
                        <a:latin typeface="Calibri"/>
                      </a:endParaRPr>
                    </a:p>
                  </a:txBody>
                  <a:tcPr marL="0" marR="0" marT="0" marB="0" anchor="b"/>
                </a:tc>
                <a:tc>
                  <a:txBody>
                    <a:bodyPr/>
                    <a:lstStyle/>
                    <a:p>
                      <a:pPr algn="l" fontAlgn="b"/>
                      <a:endParaRPr lang="es-CO" sz="1400" b="0" i="0" u="none" strike="noStrike" dirty="0">
                        <a:solidFill>
                          <a:srgbClr val="000000"/>
                        </a:solidFill>
                        <a:latin typeface="Calibri"/>
                      </a:endParaRPr>
                    </a:p>
                  </a:txBody>
                  <a:tcPr marL="0" marR="0" marT="0" marB="0" anchor="b"/>
                </a:tc>
              </a:tr>
              <a:tr h="234026">
                <a:tc>
                  <a:txBody>
                    <a:bodyPr/>
                    <a:lstStyle/>
                    <a:p>
                      <a:pPr algn="l" fontAlgn="b"/>
                      <a:r>
                        <a:rPr lang="es-CO" sz="1400" u="none" strike="noStrike" dirty="0" smtClean="0"/>
                        <a:t>Deuda</a:t>
                      </a:r>
                      <a:endParaRPr lang="es-CO" sz="1400" b="0" i="0" u="none" strike="noStrike" dirty="0">
                        <a:solidFill>
                          <a:srgbClr val="000000"/>
                        </a:solidFill>
                        <a:latin typeface="+mn-lt"/>
                      </a:endParaRPr>
                    </a:p>
                  </a:txBody>
                  <a:tcPr marL="0" marR="0" marT="0" marB="0" anchor="b"/>
                </a:tc>
                <a:tc>
                  <a:txBody>
                    <a:bodyPr/>
                    <a:lstStyle/>
                    <a:p>
                      <a:pPr algn="l" fontAlgn="b"/>
                      <a:endParaRPr lang="es-CO" sz="1400" b="0" i="0" u="none" strike="noStrike" dirty="0">
                        <a:solidFill>
                          <a:srgbClr val="000000"/>
                        </a:solidFill>
                        <a:latin typeface="Calibri"/>
                      </a:endParaRPr>
                    </a:p>
                  </a:txBody>
                  <a:tcPr marL="0" marR="0" marT="0" marB="0" anchor="b"/>
                </a:tc>
                <a:tc>
                  <a:txBody>
                    <a:bodyPr/>
                    <a:lstStyle/>
                    <a:p>
                      <a:pPr algn="l" fontAlgn="b"/>
                      <a:r>
                        <a:rPr lang="es-CO" sz="1400" b="0" i="0" u="none" strike="noStrike" dirty="0" smtClean="0">
                          <a:solidFill>
                            <a:srgbClr val="000000"/>
                          </a:solidFill>
                          <a:latin typeface="Calibri"/>
                        </a:rPr>
                        <a:t>10.000</a:t>
                      </a:r>
                      <a:endParaRPr lang="es-CO" sz="1400" b="0" i="0" u="none" strike="noStrike" dirty="0">
                        <a:solidFill>
                          <a:srgbClr val="000000"/>
                        </a:solidFill>
                        <a:latin typeface="Calibri"/>
                      </a:endParaRPr>
                    </a:p>
                  </a:txBody>
                  <a:tcPr marL="0" marR="0" marT="0" marB="0" anchor="b"/>
                </a:tc>
              </a:tr>
              <a:tr h="234026">
                <a:tc>
                  <a:txBody>
                    <a:bodyPr/>
                    <a:lstStyle/>
                    <a:p>
                      <a:pPr algn="l" fontAlgn="b"/>
                      <a:endParaRPr lang="es-CO" sz="1400" b="0" i="0" u="none" strike="noStrike" dirty="0">
                        <a:solidFill>
                          <a:srgbClr val="000000"/>
                        </a:solidFill>
                        <a:latin typeface="Calibri"/>
                      </a:endParaRPr>
                    </a:p>
                  </a:txBody>
                  <a:tcPr marL="0" marR="0" marT="0" marB="0" anchor="b"/>
                </a:tc>
                <a:tc>
                  <a:txBody>
                    <a:bodyPr/>
                    <a:lstStyle/>
                    <a:p>
                      <a:pPr algn="l" fontAlgn="b"/>
                      <a:endParaRPr lang="es-CO" sz="1400" b="0" i="0" u="none" strike="noStrike" dirty="0">
                        <a:solidFill>
                          <a:srgbClr val="000000"/>
                        </a:solidFill>
                        <a:latin typeface="Calibri"/>
                      </a:endParaRPr>
                    </a:p>
                  </a:txBody>
                  <a:tcPr marL="0" marR="0" marT="0" marB="0" anchor="b"/>
                </a:tc>
                <a:tc>
                  <a:txBody>
                    <a:bodyPr/>
                    <a:lstStyle/>
                    <a:p>
                      <a:pPr algn="l" fontAlgn="b"/>
                      <a:endParaRPr lang="es-CO" sz="1400" b="0" i="0" u="none" strike="noStrike" dirty="0">
                        <a:solidFill>
                          <a:srgbClr val="000000"/>
                        </a:solidFill>
                        <a:latin typeface="Calibri"/>
                      </a:endParaRPr>
                    </a:p>
                  </a:txBody>
                  <a:tcPr marL="0" marR="0" marT="0" marB="0" anchor="b"/>
                </a:tc>
              </a:tr>
              <a:tr h="234026">
                <a:tc>
                  <a:txBody>
                    <a:bodyPr/>
                    <a:lstStyle/>
                    <a:p>
                      <a:pPr algn="l" fontAlgn="b"/>
                      <a:r>
                        <a:rPr lang="es-CO" sz="1400" u="none" strike="noStrike" dirty="0"/>
                        <a:t>S</a:t>
                      </a:r>
                      <a:r>
                        <a:rPr lang="es-CO" sz="1400" u="none" strike="noStrike" dirty="0" smtClean="0"/>
                        <a:t>wap</a:t>
                      </a:r>
                      <a:endParaRPr lang="es-CO" sz="1400" b="0" i="0" u="none" strike="noStrike" dirty="0">
                        <a:solidFill>
                          <a:srgbClr val="000000"/>
                        </a:solidFill>
                        <a:latin typeface="Calibri"/>
                      </a:endParaRPr>
                    </a:p>
                  </a:txBody>
                  <a:tcPr marL="0" marR="0" marT="0" marB="0" anchor="b"/>
                </a:tc>
                <a:tc>
                  <a:txBody>
                    <a:bodyPr/>
                    <a:lstStyle/>
                    <a:p>
                      <a:pPr algn="l" fontAlgn="b"/>
                      <a:r>
                        <a:rPr lang="es-CO" sz="1400" u="none" strike="noStrike" dirty="0" smtClean="0"/>
                        <a:t>             </a:t>
                      </a:r>
                      <a:r>
                        <a:rPr lang="es-CO" sz="1400" u="none" strike="noStrike" dirty="0"/>
                        <a:t> </a:t>
                      </a:r>
                      <a:r>
                        <a:rPr lang="es-CO" sz="1400" u="none" strike="noStrike" dirty="0" smtClean="0"/>
                        <a:t>10.000</a:t>
                      </a:r>
                      <a:endParaRPr lang="es-CO" sz="1400" b="0" i="0" u="none" strike="noStrike" dirty="0">
                        <a:solidFill>
                          <a:srgbClr val="000000"/>
                        </a:solidFill>
                        <a:latin typeface="Calibri"/>
                      </a:endParaRPr>
                    </a:p>
                  </a:txBody>
                  <a:tcPr marL="0" marR="0" marT="0" marB="0" anchor="b"/>
                </a:tc>
                <a:tc>
                  <a:txBody>
                    <a:bodyPr/>
                    <a:lstStyle/>
                    <a:p>
                      <a:pPr algn="l" fontAlgn="b"/>
                      <a:r>
                        <a:rPr lang="es-CO" sz="1400" u="none" strike="noStrike" dirty="0"/>
                        <a:t>         </a:t>
                      </a:r>
                      <a:r>
                        <a:rPr lang="es-CO" sz="1400" u="none" strike="noStrike" dirty="0" smtClean="0"/>
                        <a:t> </a:t>
                      </a:r>
                      <a:endParaRPr lang="es-CO" sz="1400" b="0" i="0" u="none" strike="noStrike" dirty="0">
                        <a:solidFill>
                          <a:srgbClr val="000000"/>
                        </a:solidFill>
                        <a:latin typeface="Calibri"/>
                      </a:endParaRPr>
                    </a:p>
                  </a:txBody>
                  <a:tcPr marL="0" marR="0" marT="0" marB="0" anchor="b"/>
                </a:tc>
              </a:tr>
              <a:tr h="234026">
                <a:tc>
                  <a:txBody>
                    <a:bodyPr/>
                    <a:lstStyle/>
                    <a:p>
                      <a:pPr algn="l" fontAlgn="b"/>
                      <a:r>
                        <a:rPr lang="es-CO" sz="1400" b="0" i="0" u="none" strike="noStrike" dirty="0" smtClean="0">
                          <a:solidFill>
                            <a:srgbClr val="000000"/>
                          </a:solidFill>
                          <a:latin typeface="Calibri"/>
                        </a:rPr>
                        <a:t>Ingreso</a:t>
                      </a:r>
                      <a:r>
                        <a:rPr lang="es-CO" sz="1400" b="0" i="0" u="none" strike="noStrike" baseline="0" dirty="0" smtClean="0">
                          <a:solidFill>
                            <a:srgbClr val="000000"/>
                          </a:solidFill>
                          <a:latin typeface="Calibri"/>
                        </a:rPr>
                        <a:t> </a:t>
                      </a:r>
                      <a:endParaRPr lang="es-CO" sz="1400" b="0" i="0" u="none" strike="noStrike" dirty="0">
                        <a:solidFill>
                          <a:srgbClr val="000000"/>
                        </a:solidFill>
                        <a:latin typeface="Calibri"/>
                      </a:endParaRPr>
                    </a:p>
                  </a:txBody>
                  <a:tcPr marL="0" marR="0" marT="0" marB="0" anchor="b"/>
                </a:tc>
                <a:tc>
                  <a:txBody>
                    <a:bodyPr/>
                    <a:lstStyle/>
                    <a:p>
                      <a:pPr algn="l" fontAlgn="b"/>
                      <a:endParaRPr lang="es-CO" sz="1400" b="0" i="0" u="none" strike="noStrike" dirty="0">
                        <a:solidFill>
                          <a:srgbClr val="000000"/>
                        </a:solidFill>
                        <a:latin typeface="Calibri"/>
                      </a:endParaRPr>
                    </a:p>
                  </a:txBody>
                  <a:tcPr marL="0" marR="0" marT="0" marB="0" anchor="b"/>
                </a:tc>
                <a:tc>
                  <a:txBody>
                    <a:bodyPr/>
                    <a:lstStyle/>
                    <a:p>
                      <a:pPr algn="l" fontAlgn="b"/>
                      <a:r>
                        <a:rPr lang="es-CO" sz="1400" b="0" i="0" u="none" strike="noStrike" dirty="0" smtClean="0">
                          <a:solidFill>
                            <a:srgbClr val="000000"/>
                          </a:solidFill>
                          <a:latin typeface="Calibri"/>
                        </a:rPr>
                        <a:t>           10.000</a:t>
                      </a:r>
                      <a:endParaRPr lang="es-CO" sz="1400" b="0" i="0" u="none" strike="noStrike" dirty="0">
                        <a:solidFill>
                          <a:srgbClr val="000000"/>
                        </a:solidFill>
                        <a:latin typeface="Calibri"/>
                      </a:endParaRPr>
                    </a:p>
                  </a:txBody>
                  <a:tcPr marL="0" marR="0" marT="0" marB="0" anchor="b"/>
                </a:tc>
              </a:tr>
              <a:tr h="234026">
                <a:tc>
                  <a:txBody>
                    <a:bodyPr/>
                    <a:lstStyle/>
                    <a:p>
                      <a:pPr algn="l" fontAlgn="b"/>
                      <a:endParaRPr lang="es-CO" sz="1400" b="0" i="0" u="none" strike="noStrike" dirty="0">
                        <a:solidFill>
                          <a:srgbClr val="000000"/>
                        </a:solidFill>
                        <a:latin typeface="Calibri"/>
                      </a:endParaRPr>
                    </a:p>
                  </a:txBody>
                  <a:tcPr marL="0" marR="0" marT="0" marB="0" anchor="b"/>
                </a:tc>
                <a:tc>
                  <a:txBody>
                    <a:bodyPr/>
                    <a:lstStyle/>
                    <a:p>
                      <a:pPr algn="l" fontAlgn="b"/>
                      <a:endParaRPr lang="es-CO" sz="1400" b="0" i="0" u="none" strike="noStrike" dirty="0">
                        <a:solidFill>
                          <a:srgbClr val="000000"/>
                        </a:solidFill>
                        <a:latin typeface="Calibri"/>
                      </a:endParaRPr>
                    </a:p>
                  </a:txBody>
                  <a:tcPr marL="0" marR="0" marT="0" marB="0" anchor="b"/>
                </a:tc>
                <a:tc>
                  <a:txBody>
                    <a:bodyPr/>
                    <a:lstStyle/>
                    <a:p>
                      <a:pPr algn="l" fontAlgn="b"/>
                      <a:endParaRPr lang="es-CO" sz="1400" b="0" i="0" u="none" strike="noStrike" dirty="0">
                        <a:solidFill>
                          <a:srgbClr val="000000"/>
                        </a:solidFill>
                        <a:latin typeface="Calibri"/>
                      </a:endParaRPr>
                    </a:p>
                  </a:txBody>
                  <a:tcPr marL="0" marR="0" marT="0" marB="0" anchor="b"/>
                </a:tc>
              </a:tr>
              <a:tr h="234026">
                <a:tc>
                  <a:txBody>
                    <a:bodyPr/>
                    <a:lstStyle/>
                    <a:p>
                      <a:pPr algn="l" fontAlgn="b"/>
                      <a:r>
                        <a:rPr lang="es-CO" sz="1400" b="0" i="0" u="none" strike="noStrike" dirty="0" smtClean="0">
                          <a:solidFill>
                            <a:srgbClr val="000000"/>
                          </a:solidFill>
                          <a:latin typeface="Calibri"/>
                        </a:rPr>
                        <a:t>Deuda</a:t>
                      </a:r>
                      <a:endParaRPr lang="es-CO" sz="1400" b="0" i="0" u="none" strike="noStrike" dirty="0">
                        <a:solidFill>
                          <a:srgbClr val="000000"/>
                        </a:solidFill>
                        <a:latin typeface="Calibri"/>
                      </a:endParaRPr>
                    </a:p>
                  </a:txBody>
                  <a:tcPr marL="0" marR="0" marT="0" marB="0" anchor="b"/>
                </a:tc>
                <a:tc>
                  <a:txBody>
                    <a:bodyPr/>
                    <a:lstStyle/>
                    <a:p>
                      <a:pPr algn="l" fontAlgn="b"/>
                      <a:r>
                        <a:rPr lang="es-CO" sz="1400" b="0" i="0" u="none" strike="noStrike" dirty="0" smtClean="0">
                          <a:solidFill>
                            <a:srgbClr val="000000"/>
                          </a:solidFill>
                          <a:latin typeface="Calibri"/>
                        </a:rPr>
                        <a:t>            170.000</a:t>
                      </a:r>
                      <a:endParaRPr lang="es-CO" sz="1400" b="0" i="0" u="none" strike="noStrike" dirty="0">
                        <a:solidFill>
                          <a:srgbClr val="000000"/>
                        </a:solidFill>
                        <a:latin typeface="Calibri"/>
                      </a:endParaRPr>
                    </a:p>
                  </a:txBody>
                  <a:tcPr marL="0" marR="0" marT="0" marB="0" anchor="b"/>
                </a:tc>
                <a:tc>
                  <a:txBody>
                    <a:bodyPr/>
                    <a:lstStyle/>
                    <a:p>
                      <a:pPr algn="l" fontAlgn="b"/>
                      <a:endParaRPr lang="es-CO" sz="1400" b="0" i="0" u="none" strike="noStrike" dirty="0">
                        <a:solidFill>
                          <a:srgbClr val="000000"/>
                        </a:solidFill>
                        <a:latin typeface="Calibri"/>
                      </a:endParaRPr>
                    </a:p>
                  </a:txBody>
                  <a:tcPr marL="0" marR="0" marT="0" marB="0" anchor="b"/>
                </a:tc>
              </a:tr>
              <a:tr h="234026">
                <a:tc>
                  <a:txBody>
                    <a:bodyPr/>
                    <a:lstStyle/>
                    <a:p>
                      <a:pPr algn="l" fontAlgn="b"/>
                      <a:r>
                        <a:rPr lang="es-CO" sz="1400" b="0" i="0" u="none" strike="noStrike" dirty="0" smtClean="0">
                          <a:solidFill>
                            <a:srgbClr val="000000"/>
                          </a:solidFill>
                          <a:latin typeface="Calibri"/>
                        </a:rPr>
                        <a:t>Bancos</a:t>
                      </a:r>
                      <a:endParaRPr lang="es-CO" sz="1400" b="0" i="0" u="none" strike="noStrike" dirty="0">
                        <a:solidFill>
                          <a:srgbClr val="000000"/>
                        </a:solidFill>
                        <a:latin typeface="Calibri"/>
                      </a:endParaRPr>
                    </a:p>
                  </a:txBody>
                  <a:tcPr marL="0" marR="0" marT="0" marB="0" anchor="b"/>
                </a:tc>
                <a:tc>
                  <a:txBody>
                    <a:bodyPr/>
                    <a:lstStyle/>
                    <a:p>
                      <a:pPr algn="l" fontAlgn="b"/>
                      <a:endParaRPr lang="es-CO" sz="1400" b="0" i="0" u="none" strike="noStrike" dirty="0">
                        <a:solidFill>
                          <a:srgbClr val="000000"/>
                        </a:solidFill>
                        <a:latin typeface="Calibri"/>
                      </a:endParaRPr>
                    </a:p>
                  </a:txBody>
                  <a:tcPr marL="0" marR="0" marT="0" marB="0" anchor="b"/>
                </a:tc>
                <a:tc>
                  <a:txBody>
                    <a:bodyPr/>
                    <a:lstStyle/>
                    <a:p>
                      <a:pPr algn="l" fontAlgn="b"/>
                      <a:r>
                        <a:rPr lang="es-CO" sz="1400" b="0" i="0" u="none" strike="noStrike" dirty="0" smtClean="0">
                          <a:solidFill>
                            <a:srgbClr val="000000"/>
                          </a:solidFill>
                          <a:latin typeface="Calibri"/>
                        </a:rPr>
                        <a:t>        170.000</a:t>
                      </a:r>
                      <a:endParaRPr lang="es-CO" sz="1400" b="0" i="0" u="none" strike="noStrike" dirty="0">
                        <a:solidFill>
                          <a:srgbClr val="000000"/>
                        </a:solidFill>
                        <a:latin typeface="Calibri"/>
                      </a:endParaRPr>
                    </a:p>
                  </a:txBody>
                  <a:tcPr marL="0" marR="0" marT="0" marB="0" anchor="b"/>
                </a:tc>
              </a:tr>
              <a:tr h="234026">
                <a:tc>
                  <a:txBody>
                    <a:bodyPr/>
                    <a:lstStyle/>
                    <a:p>
                      <a:pPr algn="l" fontAlgn="b"/>
                      <a:endParaRPr lang="es-CO" sz="1400" b="0" i="0" u="none" strike="noStrike" dirty="0">
                        <a:solidFill>
                          <a:srgbClr val="000000"/>
                        </a:solidFill>
                        <a:latin typeface="Calibri"/>
                      </a:endParaRPr>
                    </a:p>
                  </a:txBody>
                  <a:tcPr marL="0" marR="0" marT="0" marB="0" anchor="b"/>
                </a:tc>
                <a:tc>
                  <a:txBody>
                    <a:bodyPr/>
                    <a:lstStyle/>
                    <a:p>
                      <a:pPr algn="l" fontAlgn="b"/>
                      <a:endParaRPr lang="es-CO" sz="1400" b="0" i="0" u="none" strike="noStrike" dirty="0">
                        <a:solidFill>
                          <a:srgbClr val="000000"/>
                        </a:solidFill>
                        <a:latin typeface="Calibri"/>
                      </a:endParaRPr>
                    </a:p>
                  </a:txBody>
                  <a:tcPr marL="0" marR="0" marT="0" marB="0" anchor="b"/>
                </a:tc>
                <a:tc>
                  <a:txBody>
                    <a:bodyPr/>
                    <a:lstStyle/>
                    <a:p>
                      <a:pPr algn="l" fontAlgn="b"/>
                      <a:endParaRPr lang="es-CO" sz="1400" b="0" i="0" u="none" strike="noStrike" dirty="0">
                        <a:solidFill>
                          <a:srgbClr val="000000"/>
                        </a:solidFill>
                        <a:latin typeface="Calibri"/>
                      </a:endParaRPr>
                    </a:p>
                  </a:txBody>
                  <a:tcPr marL="0" marR="0" marT="0" marB="0" anchor="b"/>
                </a:tc>
              </a:tr>
              <a:tr h="234026">
                <a:tc>
                  <a:txBody>
                    <a:bodyPr/>
                    <a:lstStyle/>
                    <a:p>
                      <a:pPr algn="l" fontAlgn="b"/>
                      <a:r>
                        <a:rPr lang="es-CO" sz="1400" b="0" i="0" u="none" strike="noStrike" dirty="0" smtClean="0">
                          <a:solidFill>
                            <a:srgbClr val="000000"/>
                          </a:solidFill>
                          <a:latin typeface="Calibri"/>
                        </a:rPr>
                        <a:t>Bancos</a:t>
                      </a:r>
                      <a:endParaRPr lang="es-CO" sz="1400" b="0" i="0" u="none" strike="noStrike" dirty="0">
                        <a:solidFill>
                          <a:srgbClr val="000000"/>
                        </a:solidFill>
                        <a:latin typeface="Calibri"/>
                      </a:endParaRPr>
                    </a:p>
                  </a:txBody>
                  <a:tcPr marL="0" marR="0" marT="0" marB="0" anchor="b"/>
                </a:tc>
                <a:tc>
                  <a:txBody>
                    <a:bodyPr/>
                    <a:lstStyle/>
                    <a:p>
                      <a:pPr algn="l" fontAlgn="b"/>
                      <a:r>
                        <a:rPr lang="es-CO" sz="1400" b="0" i="0" u="none" strike="noStrike" dirty="0" smtClean="0">
                          <a:solidFill>
                            <a:srgbClr val="000000"/>
                          </a:solidFill>
                          <a:latin typeface="Calibri"/>
                        </a:rPr>
                        <a:t>              70.000</a:t>
                      </a:r>
                      <a:endParaRPr lang="es-CO" sz="1400" b="0" i="0" u="none" strike="noStrike" dirty="0">
                        <a:solidFill>
                          <a:srgbClr val="000000"/>
                        </a:solidFill>
                        <a:latin typeface="Calibri"/>
                      </a:endParaRPr>
                    </a:p>
                  </a:txBody>
                  <a:tcPr marL="0" marR="0" marT="0" marB="0" anchor="b"/>
                </a:tc>
                <a:tc>
                  <a:txBody>
                    <a:bodyPr/>
                    <a:lstStyle/>
                    <a:p>
                      <a:pPr algn="l" fontAlgn="b"/>
                      <a:endParaRPr lang="es-CO" sz="1400" b="0" i="0" u="none" strike="noStrike" dirty="0">
                        <a:solidFill>
                          <a:srgbClr val="000000"/>
                        </a:solidFill>
                        <a:latin typeface="Calibri"/>
                      </a:endParaRPr>
                    </a:p>
                  </a:txBody>
                  <a:tcPr marL="0" marR="0" marT="0" marB="0" anchor="b"/>
                </a:tc>
              </a:tr>
              <a:tr h="234026">
                <a:tc>
                  <a:txBody>
                    <a:bodyPr/>
                    <a:lstStyle/>
                    <a:p>
                      <a:pPr algn="l" fontAlgn="b"/>
                      <a:r>
                        <a:rPr lang="es-CO" sz="1400" b="0" i="0" u="none" strike="noStrike" dirty="0" smtClean="0">
                          <a:solidFill>
                            <a:srgbClr val="000000"/>
                          </a:solidFill>
                          <a:latin typeface="Calibri"/>
                        </a:rPr>
                        <a:t>Swap</a:t>
                      </a:r>
                      <a:endParaRPr lang="es-CO" sz="1400" b="0" i="0" u="none" strike="noStrike" dirty="0">
                        <a:solidFill>
                          <a:srgbClr val="000000"/>
                        </a:solidFill>
                        <a:latin typeface="Calibri"/>
                      </a:endParaRPr>
                    </a:p>
                  </a:txBody>
                  <a:tcPr marL="0" marR="0" marT="0" marB="0" anchor="b"/>
                </a:tc>
                <a:tc>
                  <a:txBody>
                    <a:bodyPr/>
                    <a:lstStyle/>
                    <a:p>
                      <a:pPr algn="l" fontAlgn="b"/>
                      <a:endParaRPr lang="es-CO" sz="1400" b="0" i="0" u="none" strike="noStrike" dirty="0">
                        <a:solidFill>
                          <a:srgbClr val="000000"/>
                        </a:solidFill>
                        <a:latin typeface="Calibri"/>
                      </a:endParaRPr>
                    </a:p>
                  </a:txBody>
                  <a:tcPr marL="0" marR="0" marT="0" marB="0" anchor="b"/>
                </a:tc>
                <a:tc>
                  <a:txBody>
                    <a:bodyPr/>
                    <a:lstStyle/>
                    <a:p>
                      <a:pPr algn="l" fontAlgn="b"/>
                      <a:r>
                        <a:rPr lang="es-CO" sz="1400" b="0" i="0" u="none" strike="noStrike" dirty="0" smtClean="0">
                          <a:solidFill>
                            <a:srgbClr val="000000"/>
                          </a:solidFill>
                          <a:latin typeface="Calibri"/>
                        </a:rPr>
                        <a:t>           70.000</a:t>
                      </a:r>
                      <a:endParaRPr lang="es-CO" sz="1400" b="0" i="0" u="none" strike="noStrike" dirty="0">
                        <a:solidFill>
                          <a:srgbClr val="000000"/>
                        </a:solidFill>
                        <a:latin typeface="Calibri"/>
                      </a:endParaRPr>
                    </a:p>
                  </a:txBody>
                  <a:tcPr marL="0" marR="0" marT="0" marB="0" anchor="b"/>
                </a:tc>
              </a:tr>
            </a:tbl>
          </a:graphicData>
        </a:graphic>
      </p:graphicFrame>
      <p:sp>
        <p:nvSpPr>
          <p:cNvPr id="3" name="2 CuadroTexto"/>
          <p:cNvSpPr txBox="1"/>
          <p:nvPr/>
        </p:nvSpPr>
        <p:spPr>
          <a:xfrm>
            <a:off x="5652120" y="1124744"/>
            <a:ext cx="2304256" cy="523220"/>
          </a:xfrm>
          <a:prstGeom prst="rect">
            <a:avLst/>
          </a:prstGeom>
          <a:noFill/>
        </p:spPr>
        <p:txBody>
          <a:bodyPr wrap="square" rtlCol="0">
            <a:spAutoFit/>
          </a:bodyPr>
          <a:lstStyle/>
          <a:p>
            <a:r>
              <a:rPr lang="es-CO" sz="1400" dirty="0" smtClean="0"/>
              <a:t>Cubre las variaciones de la deuda con costo fijo!</a:t>
            </a:r>
            <a:endParaRPr lang="es-CO" sz="1400" dirty="0"/>
          </a:p>
        </p:txBody>
      </p:sp>
      <p:sp>
        <p:nvSpPr>
          <p:cNvPr id="4" name="3 Cerrar llave"/>
          <p:cNvSpPr/>
          <p:nvPr/>
        </p:nvSpPr>
        <p:spPr>
          <a:xfrm>
            <a:off x="5220072" y="548680"/>
            <a:ext cx="288032" cy="158417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O"/>
          </a:p>
        </p:txBody>
      </p:sp>
      <p:sp>
        <p:nvSpPr>
          <p:cNvPr id="5" name="4 Cerrar llave"/>
          <p:cNvSpPr/>
          <p:nvPr/>
        </p:nvSpPr>
        <p:spPr>
          <a:xfrm>
            <a:off x="5220072" y="2348880"/>
            <a:ext cx="288032" cy="144016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O"/>
          </a:p>
        </p:txBody>
      </p:sp>
      <p:sp>
        <p:nvSpPr>
          <p:cNvPr id="6" name="5 CuadroTexto"/>
          <p:cNvSpPr txBox="1"/>
          <p:nvPr/>
        </p:nvSpPr>
        <p:spPr>
          <a:xfrm>
            <a:off x="5652120" y="2420888"/>
            <a:ext cx="2592288" cy="1384995"/>
          </a:xfrm>
          <a:prstGeom prst="rect">
            <a:avLst/>
          </a:prstGeom>
          <a:noFill/>
        </p:spPr>
        <p:txBody>
          <a:bodyPr wrap="square" rtlCol="0">
            <a:spAutoFit/>
          </a:bodyPr>
          <a:lstStyle/>
          <a:p>
            <a:r>
              <a:rPr lang="es-CO" sz="1400" dirty="0" smtClean="0"/>
              <a:t>VR objeto de amortización </a:t>
            </a:r>
            <a:r>
              <a:rPr lang="es-CO" sz="1400" dirty="0" smtClean="0"/>
              <a:t>si el instrumento financiero es medido al costo amortizado, si no se llevará al resultado cuando se de </a:t>
            </a:r>
            <a:r>
              <a:rPr lang="es-CO" sz="1400" dirty="0" err="1" smtClean="0"/>
              <a:t>de</a:t>
            </a:r>
            <a:r>
              <a:rPr lang="es-CO" sz="1400" dirty="0" smtClean="0"/>
              <a:t> baja al instrumento.</a:t>
            </a:r>
            <a:endParaRPr lang="es-CO" sz="1400" dirty="0"/>
          </a:p>
        </p:txBody>
      </p:sp>
      <p:sp>
        <p:nvSpPr>
          <p:cNvPr id="7" name="6 CuadroTexto"/>
          <p:cNvSpPr txBox="1"/>
          <p:nvPr/>
        </p:nvSpPr>
        <p:spPr>
          <a:xfrm>
            <a:off x="5868144" y="4869160"/>
            <a:ext cx="2232248" cy="738664"/>
          </a:xfrm>
          <a:prstGeom prst="rect">
            <a:avLst/>
          </a:prstGeom>
          <a:noFill/>
        </p:spPr>
        <p:txBody>
          <a:bodyPr wrap="square" rtlCol="0">
            <a:spAutoFit/>
          </a:bodyPr>
          <a:lstStyle/>
          <a:p>
            <a:r>
              <a:rPr lang="es-CO" sz="1400" dirty="0" smtClean="0"/>
              <a:t>Actualización año 2 y liquidación de la deuda y del Swap</a:t>
            </a:r>
            <a:endParaRPr lang="es-CO" sz="1400" dirty="0"/>
          </a:p>
        </p:txBody>
      </p:sp>
      <p:sp>
        <p:nvSpPr>
          <p:cNvPr id="8" name="7 Cerrar llave"/>
          <p:cNvSpPr/>
          <p:nvPr/>
        </p:nvSpPr>
        <p:spPr>
          <a:xfrm>
            <a:off x="5220072" y="4221088"/>
            <a:ext cx="288032" cy="201622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O"/>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276872"/>
            <a:ext cx="8229600" cy="1143000"/>
          </a:xfrm>
        </p:spPr>
        <p:txBody>
          <a:bodyPr/>
          <a:lstStyle/>
          <a:p>
            <a:pPr algn="l"/>
            <a:r>
              <a:rPr lang="es-ES" spc="-150" dirty="0" smtClean="0">
                <a:solidFill>
                  <a:srgbClr val="002060"/>
                </a:solidFill>
                <a:latin typeface="Times New Roman" pitchFamily="18" charset="0"/>
                <a:cs typeface="Times New Roman" pitchFamily="18" charset="0"/>
              </a:rPr>
              <a:t>Cobertura de flujos de caja</a:t>
            </a:r>
            <a:br>
              <a:rPr lang="es-ES" spc="-150" dirty="0" smtClean="0">
                <a:solidFill>
                  <a:srgbClr val="002060"/>
                </a:solidFill>
                <a:latin typeface="Times New Roman" pitchFamily="18" charset="0"/>
                <a:cs typeface="Times New Roman" pitchFamily="18" charset="0"/>
              </a:rPr>
            </a:br>
            <a:r>
              <a:rPr lang="es-ES" spc="-150" dirty="0" smtClean="0">
                <a:solidFill>
                  <a:srgbClr val="002060"/>
                </a:solidFill>
                <a:latin typeface="Times New Roman" pitchFamily="18" charset="0"/>
                <a:cs typeface="Times New Roman" pitchFamily="18" charset="0"/>
              </a:rPr>
              <a:t>(Cash </a:t>
            </a:r>
            <a:r>
              <a:rPr lang="es-ES" spc="-150" dirty="0" err="1" smtClean="0">
                <a:solidFill>
                  <a:srgbClr val="002060"/>
                </a:solidFill>
                <a:latin typeface="Times New Roman" pitchFamily="18" charset="0"/>
                <a:cs typeface="Times New Roman" pitchFamily="18" charset="0"/>
              </a:rPr>
              <a:t>Flow</a:t>
            </a:r>
            <a:r>
              <a:rPr lang="es-ES" spc="-150" dirty="0" smtClean="0">
                <a:solidFill>
                  <a:srgbClr val="002060"/>
                </a:solidFill>
                <a:latin typeface="Times New Roman" pitchFamily="18" charset="0"/>
                <a:cs typeface="Times New Roman" pitchFamily="18" charset="0"/>
              </a:rPr>
              <a:t> </a:t>
            </a:r>
            <a:r>
              <a:rPr lang="es-ES" spc="-150" dirty="0" err="1" smtClean="0">
                <a:solidFill>
                  <a:srgbClr val="002060"/>
                </a:solidFill>
                <a:latin typeface="Times New Roman" pitchFamily="18" charset="0"/>
                <a:cs typeface="Times New Roman" pitchFamily="18" charset="0"/>
              </a:rPr>
              <a:t>Hedge</a:t>
            </a:r>
            <a:r>
              <a:rPr lang="es-ES" spc="-150" dirty="0" smtClean="0">
                <a:solidFill>
                  <a:srgbClr val="002060"/>
                </a:solidFill>
                <a:latin typeface="Times New Roman" pitchFamily="18" charset="0"/>
                <a:cs typeface="Times New Roman" pitchFamily="18" charset="0"/>
              </a:rPr>
              <a:t>)</a:t>
            </a:r>
            <a:endParaRPr lang="es-ES" spc="-150" dirty="0">
              <a:solidFill>
                <a:srgbClr val="002060"/>
              </a:solidFill>
              <a:latin typeface="Times New Roman" pitchFamily="18" charset="0"/>
              <a:cs typeface="Times New Roman" pitchFamily="18" charset="0"/>
            </a:endParaRPr>
          </a:p>
        </p:txBody>
      </p:sp>
      <p:pic>
        <p:nvPicPr>
          <p:cNvPr id="2050" name="Picture 2" descr="C:\Users\Administrador\Desktop\monedas.jpg"/>
          <p:cNvPicPr>
            <a:picLocks noChangeAspect="1" noChangeArrowheads="1"/>
          </p:cNvPicPr>
          <p:nvPr/>
        </p:nvPicPr>
        <p:blipFill>
          <a:blip r:embed="rId2" cstate="print"/>
          <a:srcRect/>
          <a:stretch>
            <a:fillRect/>
          </a:stretch>
        </p:blipFill>
        <p:spPr bwMode="auto">
          <a:xfrm>
            <a:off x="6300192" y="2780928"/>
            <a:ext cx="2395736" cy="3724141"/>
          </a:xfrm>
          <a:prstGeom prst="rect">
            <a:avLst/>
          </a:prstGeom>
          <a:noFill/>
        </p:spPr>
      </p:pic>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6978"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26979"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26980" name="TextBox 5"/>
          <p:cNvSpPr txBox="1">
            <a:spLocks noChangeArrowheads="1"/>
          </p:cNvSpPr>
          <p:nvPr/>
        </p:nvSpPr>
        <p:spPr bwMode="auto">
          <a:xfrm>
            <a:off x="500064" y="1571625"/>
            <a:ext cx="7858125" cy="4524299"/>
          </a:xfrm>
          <a:prstGeom prst="rect">
            <a:avLst/>
          </a:prstGeom>
          <a:noFill/>
          <a:ln w="9525">
            <a:noFill/>
            <a:miter lim="800000"/>
            <a:headEnd/>
            <a:tailEnd/>
          </a:ln>
        </p:spPr>
        <p:txBody>
          <a:bodyPr lIns="91426" tIns="45712" rIns="91426" bIns="45712">
            <a:spAutoFit/>
          </a:bodyPr>
          <a:lstStyle/>
          <a:p>
            <a:r>
              <a:rPr lang="es-CO" b="1" dirty="0" smtClean="0">
                <a:latin typeface="Calibri" pitchFamily="34" charset="0"/>
              </a:rPr>
              <a:t>Concepto</a:t>
            </a:r>
          </a:p>
          <a:p>
            <a:r>
              <a:rPr lang="es-CO" dirty="0" smtClean="0">
                <a:latin typeface="Calibri" pitchFamily="34" charset="0"/>
              </a:rPr>
              <a:t>Es </a:t>
            </a:r>
            <a:r>
              <a:rPr lang="es-CO" dirty="0">
                <a:latin typeface="Calibri" pitchFamily="34" charset="0"/>
              </a:rPr>
              <a:t>la destinada a cubrir la variación en los flujos de caja atribuibles a determinados riesgos asociados con: (i) activos o pasivos registrados; (</a:t>
            </a:r>
            <a:r>
              <a:rPr lang="es-CO" dirty="0" err="1">
                <a:latin typeface="Calibri" pitchFamily="34" charset="0"/>
              </a:rPr>
              <a:t>ii</a:t>
            </a:r>
            <a:r>
              <a:rPr lang="es-CO" dirty="0">
                <a:latin typeface="Calibri" pitchFamily="34" charset="0"/>
              </a:rPr>
              <a:t>) transacciones futuras esperadas altamente probables que pueden impactar en resultados.</a:t>
            </a:r>
          </a:p>
          <a:p>
            <a:endParaRPr lang="es-CO" dirty="0">
              <a:latin typeface="Calibri" pitchFamily="34" charset="0"/>
            </a:endParaRPr>
          </a:p>
          <a:p>
            <a:r>
              <a:rPr lang="es-CO" b="1" dirty="0" smtClean="0">
                <a:latin typeface="Calibri" pitchFamily="34" charset="0"/>
              </a:rPr>
              <a:t>Contabilización</a:t>
            </a:r>
            <a:endParaRPr lang="es-CO" b="1" dirty="0">
              <a:latin typeface="Calibri" pitchFamily="34" charset="0"/>
            </a:endParaRPr>
          </a:p>
          <a:p>
            <a:r>
              <a:rPr lang="es-CO" dirty="0">
                <a:latin typeface="Calibri" pitchFamily="34" charset="0"/>
              </a:rPr>
              <a:t>Los derivados se reconocen siempre en el balance a valor razonable, excepto especificación en contrario.</a:t>
            </a:r>
          </a:p>
          <a:p>
            <a:r>
              <a:rPr lang="es-CO" dirty="0">
                <a:latin typeface="Calibri" pitchFamily="34" charset="0"/>
              </a:rPr>
              <a:t>Los cambios en el valor razonable se registrarán como reservas  en la medida en que la relación de cobertura resulte efectiva.</a:t>
            </a:r>
          </a:p>
          <a:p>
            <a:r>
              <a:rPr lang="es-CO" dirty="0">
                <a:latin typeface="Calibri" pitchFamily="34" charset="0"/>
              </a:rPr>
              <a:t>El elemento cubierto no es ajustado por cambios en el valor razonable hasta que se registre en el balance (</a:t>
            </a:r>
            <a:r>
              <a:rPr lang="es-CO" dirty="0" err="1">
                <a:latin typeface="Calibri" pitchFamily="34" charset="0"/>
              </a:rPr>
              <a:t>p.e.</a:t>
            </a:r>
            <a:r>
              <a:rPr lang="es-CO" dirty="0">
                <a:latin typeface="Calibri" pitchFamily="34" charset="0"/>
              </a:rPr>
              <a:t> cuando la transacción prevista ocurra).</a:t>
            </a:r>
          </a:p>
          <a:p>
            <a:r>
              <a:rPr lang="es-CO" dirty="0">
                <a:latin typeface="Calibri" pitchFamily="34" charset="0"/>
              </a:rPr>
              <a:t>Cualquier inefectividad se registrará en P/L.</a:t>
            </a:r>
          </a:p>
          <a:p>
            <a:r>
              <a:rPr lang="es-CO" dirty="0">
                <a:latin typeface="Calibri" pitchFamily="34" charset="0"/>
              </a:rPr>
              <a:t>Cuando la transacción principal impacta en P/L, el </a:t>
            </a:r>
            <a:r>
              <a:rPr lang="es-CO" u="sng" dirty="0">
                <a:latin typeface="Calibri" pitchFamily="34" charset="0"/>
              </a:rPr>
              <a:t>importe</a:t>
            </a:r>
            <a:r>
              <a:rPr lang="es-CO" dirty="0">
                <a:latin typeface="Calibri" pitchFamily="34" charset="0"/>
              </a:rPr>
              <a:t> </a:t>
            </a:r>
            <a:r>
              <a:rPr lang="es-CO" u="sng" dirty="0">
                <a:latin typeface="Calibri" pitchFamily="34" charset="0"/>
              </a:rPr>
              <a:t>reconocido</a:t>
            </a:r>
            <a:r>
              <a:rPr lang="es-CO" dirty="0">
                <a:latin typeface="Calibri" pitchFamily="34" charset="0"/>
              </a:rPr>
              <a:t>  en reservas </a:t>
            </a:r>
            <a:r>
              <a:rPr lang="es-CO" u="sng" dirty="0">
                <a:latin typeface="Calibri" pitchFamily="34" charset="0"/>
              </a:rPr>
              <a:t>deberá incluirse también en P/</a:t>
            </a:r>
            <a:r>
              <a:rPr lang="es-CO" dirty="0">
                <a:latin typeface="Calibri" pitchFamily="34" charset="0"/>
              </a:rPr>
              <a:t>L o </a:t>
            </a:r>
            <a:r>
              <a:rPr lang="es-CO" u="sng" dirty="0">
                <a:latin typeface="Calibri" pitchFamily="34" charset="0"/>
              </a:rPr>
              <a:t>corregir el valor del activo  o pasivo no financieros</a:t>
            </a:r>
            <a:r>
              <a:rPr lang="es-CO" dirty="0">
                <a:latin typeface="Calibri" pitchFamily="34" charset="0"/>
              </a:rPr>
              <a:t>, en su caso.</a:t>
            </a:r>
          </a:p>
        </p:txBody>
      </p:sp>
      <p:sp>
        <p:nvSpPr>
          <p:cNvPr id="126981" name="TextBox 6"/>
          <p:cNvSpPr txBox="1">
            <a:spLocks noChangeArrowheads="1"/>
          </p:cNvSpPr>
          <p:nvPr/>
        </p:nvSpPr>
        <p:spPr bwMode="auto">
          <a:xfrm>
            <a:off x="571500" y="1000126"/>
            <a:ext cx="8001000" cy="461649"/>
          </a:xfrm>
          <a:prstGeom prst="rect">
            <a:avLst/>
          </a:prstGeom>
          <a:noFill/>
          <a:ln w="9525">
            <a:noFill/>
            <a:miter lim="800000"/>
            <a:headEnd/>
            <a:tailEnd/>
          </a:ln>
        </p:spPr>
        <p:txBody>
          <a:bodyPr lIns="91426" tIns="45712" rIns="91426" bIns="45712">
            <a:spAutoFit/>
          </a:bodyPr>
          <a:lstStyle/>
          <a:p>
            <a:r>
              <a:rPr lang="es-CO" sz="2400" b="1" dirty="0">
                <a:solidFill>
                  <a:schemeClr val="tx2"/>
                </a:solidFill>
                <a:latin typeface="Calibri" pitchFamily="34" charset="0"/>
              </a:rPr>
              <a:t>Coberturas de Flujo de Efectivo</a:t>
            </a:r>
            <a:r>
              <a:rPr lang="es-CO" sz="2400" dirty="0">
                <a:solidFill>
                  <a:schemeClr val="tx2"/>
                </a:solidFill>
                <a:latin typeface="Calibri" pitchFamily="34" charset="0"/>
              </a:rPr>
              <a:t> </a:t>
            </a:r>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002"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28003"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28004" name="TextBox 5"/>
          <p:cNvSpPr txBox="1">
            <a:spLocks noChangeArrowheads="1"/>
          </p:cNvSpPr>
          <p:nvPr/>
        </p:nvSpPr>
        <p:spPr bwMode="auto">
          <a:xfrm>
            <a:off x="500064" y="1857376"/>
            <a:ext cx="7858125" cy="3139305"/>
          </a:xfrm>
          <a:prstGeom prst="rect">
            <a:avLst/>
          </a:prstGeom>
          <a:noFill/>
          <a:ln w="9525">
            <a:noFill/>
            <a:miter lim="800000"/>
            <a:headEnd/>
            <a:tailEnd/>
          </a:ln>
        </p:spPr>
        <p:txBody>
          <a:bodyPr lIns="91426" tIns="45712" rIns="91426" bIns="45712">
            <a:spAutoFit/>
          </a:bodyPr>
          <a:lstStyle/>
          <a:p>
            <a:r>
              <a:rPr lang="es-CO" b="1">
                <a:latin typeface="Calibri" pitchFamily="34" charset="0"/>
              </a:rPr>
              <a:t>La contabilidad de cobertura cesará desde el momento en que:</a:t>
            </a:r>
            <a:endParaRPr lang="es-CO">
              <a:latin typeface="Calibri" pitchFamily="34" charset="0"/>
            </a:endParaRPr>
          </a:p>
          <a:p>
            <a:r>
              <a:rPr lang="es-CO">
                <a:latin typeface="Calibri" pitchFamily="34" charset="0"/>
              </a:rPr>
              <a:t> </a:t>
            </a:r>
          </a:p>
          <a:p>
            <a:r>
              <a:rPr lang="es-CO">
                <a:latin typeface="Calibri" pitchFamily="34" charset="0"/>
              </a:rPr>
              <a:t>  	El instrumento de cobertura llegue a vencimiento y expire, se venda o 	ejercite.</a:t>
            </a:r>
          </a:p>
          <a:p>
            <a:r>
              <a:rPr lang="es-CO">
                <a:latin typeface="Calibri" pitchFamily="34" charset="0"/>
              </a:rPr>
              <a:t> 	</a:t>
            </a:r>
          </a:p>
          <a:p>
            <a:r>
              <a:rPr lang="es-CO">
                <a:latin typeface="Calibri" pitchFamily="34" charset="0"/>
              </a:rPr>
              <a:t>	Deje de cumplir los criterios para aplicar criterios de cobertura.</a:t>
            </a:r>
          </a:p>
          <a:p>
            <a:r>
              <a:rPr lang="es-CO">
                <a:latin typeface="Calibri" pitchFamily="34" charset="0"/>
              </a:rPr>
              <a:t> </a:t>
            </a:r>
          </a:p>
          <a:p>
            <a:r>
              <a:rPr lang="es-CO">
                <a:latin typeface="Calibri" pitchFamily="34" charset="0"/>
              </a:rPr>
              <a:t> 	No se espera que la transacción comprometida o prevista tenga lugar.</a:t>
            </a:r>
          </a:p>
          <a:p>
            <a:endParaRPr lang="es-CO">
              <a:latin typeface="Calibri" pitchFamily="34" charset="0"/>
            </a:endParaRPr>
          </a:p>
          <a:p>
            <a:r>
              <a:rPr lang="es-CO">
                <a:latin typeface="Calibri" pitchFamily="34" charset="0"/>
              </a:rPr>
              <a:t> 	Por decisión voluntaria de la Compañía.</a:t>
            </a:r>
          </a:p>
          <a:p>
            <a:endParaRPr lang="es-CO">
              <a:latin typeface="Calibri" pitchFamily="34" charset="0"/>
            </a:endParaRPr>
          </a:p>
        </p:txBody>
      </p:sp>
      <p:sp>
        <p:nvSpPr>
          <p:cNvPr id="128005" name="TextBox 6"/>
          <p:cNvSpPr txBox="1">
            <a:spLocks noChangeArrowheads="1"/>
          </p:cNvSpPr>
          <p:nvPr/>
        </p:nvSpPr>
        <p:spPr bwMode="auto">
          <a:xfrm>
            <a:off x="428625" y="1000125"/>
            <a:ext cx="8001000" cy="523204"/>
          </a:xfrm>
          <a:prstGeom prst="rect">
            <a:avLst/>
          </a:prstGeom>
          <a:noFill/>
          <a:ln w="9525">
            <a:noFill/>
            <a:miter lim="800000"/>
            <a:headEnd/>
            <a:tailEnd/>
          </a:ln>
        </p:spPr>
        <p:txBody>
          <a:bodyPr lIns="91426" tIns="45712" rIns="91426" bIns="45712">
            <a:spAutoFit/>
          </a:bodyPr>
          <a:lstStyle/>
          <a:p>
            <a:r>
              <a:rPr lang="es-CO" sz="2800" b="1" dirty="0">
                <a:solidFill>
                  <a:schemeClr val="tx2"/>
                </a:solidFill>
                <a:latin typeface="Calibri" pitchFamily="34" charset="0"/>
              </a:rPr>
              <a:t>Coberturas de Flujo de Efectivo</a:t>
            </a:r>
            <a:r>
              <a:rPr lang="es-CO" sz="2800" dirty="0">
                <a:solidFill>
                  <a:schemeClr val="tx2"/>
                </a:solidFill>
                <a:latin typeface="Calibri" pitchFamily="34" charset="0"/>
              </a:rPr>
              <a:t> </a:t>
            </a:r>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9026"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29027"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7" name="Rectangle 6"/>
          <p:cNvSpPr/>
          <p:nvPr/>
        </p:nvSpPr>
        <p:spPr>
          <a:xfrm>
            <a:off x="714375" y="1357313"/>
            <a:ext cx="2643188" cy="50006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r>
              <a:rPr lang="es-CO" dirty="0"/>
              <a:t>Parte inefectiva</a:t>
            </a:r>
          </a:p>
        </p:txBody>
      </p:sp>
      <p:sp>
        <p:nvSpPr>
          <p:cNvPr id="8" name="Rectangle 7"/>
          <p:cNvSpPr/>
          <p:nvPr/>
        </p:nvSpPr>
        <p:spPr>
          <a:xfrm>
            <a:off x="714375" y="1857376"/>
            <a:ext cx="2643188" cy="500063"/>
          </a:xfrm>
          <a:prstGeom prst="rect">
            <a:avLst/>
          </a:prstGeom>
          <a:solidFill>
            <a:srgbClr val="99FF33"/>
          </a:solidFill>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r>
              <a:rPr lang="es-CO" dirty="0">
                <a:solidFill>
                  <a:schemeClr val="tx1"/>
                </a:solidFill>
              </a:rPr>
              <a:t>Efectiva</a:t>
            </a:r>
          </a:p>
        </p:txBody>
      </p:sp>
      <p:sp>
        <p:nvSpPr>
          <p:cNvPr id="9" name="Right Arrow 8"/>
          <p:cNvSpPr/>
          <p:nvPr/>
        </p:nvSpPr>
        <p:spPr>
          <a:xfrm>
            <a:off x="3429001" y="1428751"/>
            <a:ext cx="214313" cy="4286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endParaRPr lang="es-CO"/>
          </a:p>
        </p:txBody>
      </p:sp>
      <p:sp>
        <p:nvSpPr>
          <p:cNvPr id="10" name="Right Arrow 9"/>
          <p:cNvSpPr/>
          <p:nvPr/>
        </p:nvSpPr>
        <p:spPr>
          <a:xfrm>
            <a:off x="3429001" y="1928813"/>
            <a:ext cx="214313" cy="4286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endParaRPr lang="es-CO"/>
          </a:p>
        </p:txBody>
      </p:sp>
      <p:sp>
        <p:nvSpPr>
          <p:cNvPr id="11" name="Rectangle 10"/>
          <p:cNvSpPr/>
          <p:nvPr/>
        </p:nvSpPr>
        <p:spPr>
          <a:xfrm>
            <a:off x="3786189" y="1357313"/>
            <a:ext cx="1785937" cy="500062"/>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r>
              <a:rPr lang="es-CO" dirty="0"/>
              <a:t>Resultados</a:t>
            </a:r>
          </a:p>
        </p:txBody>
      </p:sp>
      <p:sp>
        <p:nvSpPr>
          <p:cNvPr id="13" name="Rectangle 12"/>
          <p:cNvSpPr/>
          <p:nvPr/>
        </p:nvSpPr>
        <p:spPr>
          <a:xfrm>
            <a:off x="3786189" y="1857376"/>
            <a:ext cx="1785937" cy="500063"/>
          </a:xfrm>
          <a:prstGeom prst="rect">
            <a:avLst/>
          </a:prstGeom>
          <a:solidFill>
            <a:srgbClr val="99FF33"/>
          </a:solidFill>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r>
              <a:rPr lang="es-CO" dirty="0" err="1">
                <a:solidFill>
                  <a:schemeClr val="tx1"/>
                </a:solidFill>
              </a:rPr>
              <a:t>Equity</a:t>
            </a:r>
            <a:endParaRPr lang="es-CO" dirty="0">
              <a:solidFill>
                <a:schemeClr val="tx1"/>
              </a:solidFill>
            </a:endParaRPr>
          </a:p>
        </p:txBody>
      </p:sp>
      <p:sp>
        <p:nvSpPr>
          <p:cNvPr id="14" name="Right Arrow 13"/>
          <p:cNvSpPr/>
          <p:nvPr/>
        </p:nvSpPr>
        <p:spPr>
          <a:xfrm>
            <a:off x="5643563" y="1928813"/>
            <a:ext cx="214312" cy="4286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endParaRPr lang="es-CO"/>
          </a:p>
        </p:txBody>
      </p:sp>
      <p:sp>
        <p:nvSpPr>
          <p:cNvPr id="15" name="Rectangle 14"/>
          <p:cNvSpPr/>
          <p:nvPr/>
        </p:nvSpPr>
        <p:spPr>
          <a:xfrm>
            <a:off x="6000750" y="1857376"/>
            <a:ext cx="1785938" cy="500063"/>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r>
              <a:rPr lang="es-CO" dirty="0"/>
              <a:t>Resultados</a:t>
            </a:r>
          </a:p>
        </p:txBody>
      </p:sp>
      <p:sp>
        <p:nvSpPr>
          <p:cNvPr id="16" name="Right Arrow 15"/>
          <p:cNvSpPr/>
          <p:nvPr/>
        </p:nvSpPr>
        <p:spPr>
          <a:xfrm rot="5400000">
            <a:off x="4483100" y="2232026"/>
            <a:ext cx="320675" cy="8572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endParaRPr lang="es-CO"/>
          </a:p>
        </p:txBody>
      </p:sp>
      <p:sp>
        <p:nvSpPr>
          <p:cNvPr id="17" name="Rectangle 16"/>
          <p:cNvSpPr/>
          <p:nvPr/>
        </p:nvSpPr>
        <p:spPr>
          <a:xfrm>
            <a:off x="2928939" y="2928938"/>
            <a:ext cx="2643187" cy="5000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r>
              <a:rPr lang="es-CO" dirty="0"/>
              <a:t>Valoración de la partida cubierta (*)</a:t>
            </a:r>
          </a:p>
        </p:txBody>
      </p:sp>
      <p:sp>
        <p:nvSpPr>
          <p:cNvPr id="18" name="Right Arrow 17"/>
          <p:cNvSpPr/>
          <p:nvPr/>
        </p:nvSpPr>
        <p:spPr>
          <a:xfrm>
            <a:off x="5643563" y="2928939"/>
            <a:ext cx="214312" cy="4286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endParaRPr lang="es-CO"/>
          </a:p>
        </p:txBody>
      </p:sp>
      <p:sp>
        <p:nvSpPr>
          <p:cNvPr id="19" name="Rectangle 18"/>
          <p:cNvSpPr/>
          <p:nvPr/>
        </p:nvSpPr>
        <p:spPr>
          <a:xfrm>
            <a:off x="6000750" y="2928938"/>
            <a:ext cx="1785938" cy="500062"/>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r>
              <a:rPr lang="es-CO" dirty="0"/>
              <a:t>Resultados</a:t>
            </a:r>
          </a:p>
        </p:txBody>
      </p:sp>
      <p:sp>
        <p:nvSpPr>
          <p:cNvPr id="129040" name="Rectangle 7"/>
          <p:cNvSpPr>
            <a:spLocks noChangeArrowheads="1"/>
          </p:cNvSpPr>
          <p:nvPr/>
        </p:nvSpPr>
        <p:spPr bwMode="auto">
          <a:xfrm>
            <a:off x="179389" y="3643520"/>
            <a:ext cx="8640762" cy="3077749"/>
          </a:xfrm>
          <a:prstGeom prst="rect">
            <a:avLst/>
          </a:prstGeom>
          <a:noFill/>
          <a:ln w="9525">
            <a:noFill/>
            <a:miter lim="800000"/>
            <a:headEnd/>
            <a:tailEnd/>
          </a:ln>
        </p:spPr>
        <p:txBody>
          <a:bodyPr lIns="91426" tIns="45712" rIns="91426" bIns="45712" anchor="ctr">
            <a:spAutoFit/>
          </a:bodyPr>
          <a:lstStyle/>
          <a:p>
            <a:pPr eaLnBrk="0" hangingPunct="0"/>
            <a:r>
              <a:rPr lang="es-CO" sz="1600" dirty="0">
                <a:solidFill>
                  <a:srgbClr val="000000"/>
                </a:solidFill>
                <a:latin typeface="Calibri" pitchFamily="34" charset="0"/>
                <a:cs typeface="Times New Roman" pitchFamily="18" charset="0"/>
              </a:rPr>
              <a:t>* Sólo si para instrumentos no-financieros, si se decide esta opci</a:t>
            </a:r>
            <a:r>
              <a:rPr lang="es-CO" sz="1600" dirty="0">
                <a:solidFill>
                  <a:srgbClr val="000000"/>
                </a:solidFill>
                <a:cs typeface="Times New Roman" pitchFamily="18" charset="0"/>
              </a:rPr>
              <a:t>ó</a:t>
            </a:r>
            <a:r>
              <a:rPr lang="es-CO" sz="1600" dirty="0">
                <a:solidFill>
                  <a:srgbClr val="000000"/>
                </a:solidFill>
                <a:latin typeface="Calibri" pitchFamily="34" charset="0"/>
                <a:cs typeface="Times New Roman" pitchFamily="18" charset="0"/>
              </a:rPr>
              <a:t>n, caso contrario de </a:t>
            </a:r>
            <a:r>
              <a:rPr lang="es-CO" sz="1600" dirty="0" err="1">
                <a:solidFill>
                  <a:srgbClr val="000000"/>
                </a:solidFill>
                <a:latin typeface="Calibri" pitchFamily="34" charset="0"/>
                <a:cs typeface="Times New Roman" pitchFamily="18" charset="0"/>
              </a:rPr>
              <a:t>equity</a:t>
            </a:r>
            <a:r>
              <a:rPr lang="es-CO" sz="1600" dirty="0">
                <a:solidFill>
                  <a:srgbClr val="000000"/>
                </a:solidFill>
                <a:latin typeface="Calibri" pitchFamily="34" charset="0"/>
                <a:cs typeface="Times New Roman" pitchFamily="18" charset="0"/>
              </a:rPr>
              <a:t> pasar</a:t>
            </a:r>
            <a:r>
              <a:rPr lang="es-CO" sz="1600" dirty="0">
                <a:solidFill>
                  <a:srgbClr val="000000"/>
                </a:solidFill>
                <a:cs typeface="Times New Roman" pitchFamily="18" charset="0"/>
              </a:rPr>
              <a:t>í</a:t>
            </a:r>
            <a:r>
              <a:rPr lang="es-CO" sz="1600" dirty="0">
                <a:solidFill>
                  <a:srgbClr val="000000"/>
                </a:solidFill>
                <a:latin typeface="Calibri" pitchFamily="34" charset="0"/>
                <a:cs typeface="Times New Roman" pitchFamily="18" charset="0"/>
              </a:rPr>
              <a:t>a a resultados compensando el efecto de la partida cubierta.</a:t>
            </a:r>
          </a:p>
          <a:p>
            <a:pPr eaLnBrk="0" hangingPunct="0"/>
            <a:endParaRPr lang="es-CO" sz="1600" dirty="0">
              <a:solidFill>
                <a:srgbClr val="000000"/>
              </a:solidFill>
              <a:latin typeface="Calibri" pitchFamily="34" charset="0"/>
            </a:endParaRPr>
          </a:p>
          <a:p>
            <a:pPr>
              <a:buFont typeface="Arial" pitchFamily="34" charset="0"/>
              <a:buChar char="•"/>
            </a:pPr>
            <a:r>
              <a:rPr lang="es-CO" sz="1600" dirty="0">
                <a:solidFill>
                  <a:srgbClr val="000000"/>
                </a:solidFill>
                <a:latin typeface="Calibri" pitchFamily="34" charset="0"/>
                <a:cs typeface="Times New Roman" pitchFamily="18" charset="0"/>
              </a:rPr>
              <a:t>Los cambios en el valor razonable se registrarán como reservas no disponibles  en la medida en que la relación de cobertura resulte efectiva.</a:t>
            </a:r>
          </a:p>
          <a:p>
            <a:pPr>
              <a:buFont typeface="Arial" pitchFamily="34" charset="0"/>
              <a:buChar char="•"/>
            </a:pPr>
            <a:r>
              <a:rPr lang="es-CO" sz="1600" dirty="0">
                <a:solidFill>
                  <a:srgbClr val="000000"/>
                </a:solidFill>
                <a:latin typeface="Calibri" pitchFamily="34" charset="0"/>
                <a:cs typeface="Times New Roman" pitchFamily="18" charset="0"/>
              </a:rPr>
              <a:t> El elemento cubierto no es ajustado por cambios en el valor razonable hasta que se registre en el balance (</a:t>
            </a:r>
            <a:r>
              <a:rPr lang="es-CO" sz="1600" dirty="0" err="1">
                <a:solidFill>
                  <a:srgbClr val="000000"/>
                </a:solidFill>
                <a:latin typeface="Calibri" pitchFamily="34" charset="0"/>
                <a:cs typeface="Times New Roman" pitchFamily="18" charset="0"/>
              </a:rPr>
              <a:t>p.e.</a:t>
            </a:r>
            <a:r>
              <a:rPr lang="es-CO" sz="1600" dirty="0">
                <a:solidFill>
                  <a:srgbClr val="000000"/>
                </a:solidFill>
                <a:latin typeface="Calibri" pitchFamily="34" charset="0"/>
                <a:cs typeface="Times New Roman" pitchFamily="18" charset="0"/>
              </a:rPr>
              <a:t> cuando la transacción prevista ocurra)</a:t>
            </a:r>
          </a:p>
          <a:p>
            <a:pPr>
              <a:buFont typeface="Arial" pitchFamily="34" charset="0"/>
              <a:buChar char="•"/>
            </a:pPr>
            <a:r>
              <a:rPr lang="es-CO" sz="1600" dirty="0">
                <a:solidFill>
                  <a:srgbClr val="000000"/>
                </a:solidFill>
                <a:latin typeface="Calibri" pitchFamily="34" charset="0"/>
                <a:cs typeface="Times New Roman" pitchFamily="18" charset="0"/>
              </a:rPr>
              <a:t> Cualquier inefectividad se registrará en resultados</a:t>
            </a:r>
          </a:p>
          <a:p>
            <a:pPr>
              <a:buFont typeface="Arial" pitchFamily="34" charset="0"/>
              <a:buChar char="•"/>
            </a:pPr>
            <a:r>
              <a:rPr lang="es-CO" sz="1600" dirty="0">
                <a:solidFill>
                  <a:srgbClr val="000000"/>
                </a:solidFill>
                <a:latin typeface="Calibri" pitchFamily="34" charset="0"/>
                <a:cs typeface="Times New Roman" pitchFamily="18" charset="0"/>
              </a:rPr>
              <a:t> Cuando la transacción principal impacte a resultados, el importe reconocido en reservas deberá incluirse también en resultados o si se trata de un activo o pasivo no financiero, corregir el valor del activo o pasivo, en su caso.</a:t>
            </a:r>
          </a:p>
          <a:p>
            <a:pPr eaLnBrk="0" hangingPunct="0"/>
            <a:endParaRPr lang="es-CO" sz="1600" dirty="0">
              <a:solidFill>
                <a:srgbClr val="000000"/>
              </a:solidFill>
              <a:latin typeface="Calibri" pitchFamily="34" charset="0"/>
              <a:cs typeface="Times New Roman" pitchFamily="18" charset="0"/>
            </a:endParaRPr>
          </a:p>
        </p:txBody>
      </p:sp>
      <p:sp>
        <p:nvSpPr>
          <p:cNvPr id="129041" name="TextBox 6"/>
          <p:cNvSpPr txBox="1">
            <a:spLocks noChangeArrowheads="1"/>
          </p:cNvSpPr>
          <p:nvPr/>
        </p:nvSpPr>
        <p:spPr bwMode="auto">
          <a:xfrm>
            <a:off x="285750" y="857250"/>
            <a:ext cx="8001000" cy="523204"/>
          </a:xfrm>
          <a:prstGeom prst="rect">
            <a:avLst/>
          </a:prstGeom>
          <a:noFill/>
          <a:ln w="9525">
            <a:noFill/>
            <a:miter lim="800000"/>
            <a:headEnd/>
            <a:tailEnd/>
          </a:ln>
        </p:spPr>
        <p:txBody>
          <a:bodyPr lIns="91426" tIns="45712" rIns="91426" bIns="45712">
            <a:spAutoFit/>
          </a:bodyPr>
          <a:lstStyle/>
          <a:p>
            <a:r>
              <a:rPr lang="es-CO" sz="2800" b="1" dirty="0">
                <a:solidFill>
                  <a:schemeClr val="tx2"/>
                </a:solidFill>
                <a:latin typeface="Calibri" pitchFamily="34" charset="0"/>
              </a:rPr>
              <a:t>Coberturas de Flujo de Efectivo</a:t>
            </a:r>
            <a:r>
              <a:rPr lang="es-CO" sz="2800" dirty="0">
                <a:solidFill>
                  <a:schemeClr val="tx2"/>
                </a:solidFill>
                <a:latin typeface="Calibri" pitchFamily="34" charset="0"/>
              </a:rPr>
              <a:t>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7171"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7172" name="TextBox 6"/>
          <p:cNvSpPr txBox="1">
            <a:spLocks noChangeArrowheads="1"/>
          </p:cNvSpPr>
          <p:nvPr/>
        </p:nvSpPr>
        <p:spPr bwMode="auto">
          <a:xfrm>
            <a:off x="500063" y="928688"/>
            <a:ext cx="8001000" cy="830981"/>
          </a:xfrm>
          <a:prstGeom prst="rect">
            <a:avLst/>
          </a:prstGeom>
          <a:noFill/>
          <a:ln w="9525">
            <a:noFill/>
            <a:miter lim="800000"/>
            <a:headEnd/>
            <a:tailEnd/>
          </a:ln>
        </p:spPr>
        <p:txBody>
          <a:bodyPr lIns="91426" tIns="45712" rIns="91426" bIns="45712">
            <a:spAutoFit/>
          </a:bodyPr>
          <a:lstStyle/>
          <a:p>
            <a:r>
              <a:rPr lang="es-CO" sz="2400" b="1" dirty="0">
                <a:solidFill>
                  <a:schemeClr val="tx2"/>
                </a:solidFill>
              </a:rPr>
              <a:t>Alcance</a:t>
            </a:r>
          </a:p>
          <a:p>
            <a:r>
              <a:rPr lang="es-CO" sz="2400" dirty="0">
                <a:solidFill>
                  <a:schemeClr val="tx2"/>
                </a:solidFill>
              </a:rPr>
              <a:t>¿Qué es un instrumento financiero?</a:t>
            </a:r>
            <a:endParaRPr lang="es-CO" sz="2400" dirty="0">
              <a:solidFill>
                <a:schemeClr val="tx2"/>
              </a:solidFill>
              <a:latin typeface="Calibri" pitchFamily="34" charset="0"/>
            </a:endParaRPr>
          </a:p>
        </p:txBody>
      </p:sp>
      <p:pic>
        <p:nvPicPr>
          <p:cNvPr id="7173" name="Picture 6"/>
          <p:cNvPicPr>
            <a:picLocks noChangeAspect="1" noChangeArrowheads="1"/>
          </p:cNvPicPr>
          <p:nvPr/>
        </p:nvPicPr>
        <p:blipFill>
          <a:blip r:embed="rId5" cstate="print"/>
          <a:srcRect/>
          <a:stretch>
            <a:fillRect/>
          </a:stretch>
        </p:blipFill>
        <p:spPr bwMode="auto">
          <a:xfrm>
            <a:off x="1071564" y="2786064"/>
            <a:ext cx="1855787" cy="1787525"/>
          </a:xfrm>
          <a:prstGeom prst="rect">
            <a:avLst/>
          </a:prstGeom>
          <a:noFill/>
          <a:ln w="9525">
            <a:noFill/>
            <a:miter lim="800000"/>
            <a:headEnd/>
            <a:tailEnd/>
          </a:ln>
        </p:spPr>
      </p:pic>
      <p:pic>
        <p:nvPicPr>
          <p:cNvPr id="7174" name="Picture 14"/>
          <p:cNvPicPr>
            <a:picLocks noChangeAspect="1" noChangeArrowheads="1"/>
          </p:cNvPicPr>
          <p:nvPr/>
        </p:nvPicPr>
        <p:blipFill>
          <a:blip r:embed="rId6" cstate="print"/>
          <a:srcRect/>
          <a:stretch>
            <a:fillRect/>
          </a:stretch>
        </p:blipFill>
        <p:spPr bwMode="auto">
          <a:xfrm>
            <a:off x="5072064" y="2428875"/>
            <a:ext cx="2381250" cy="400050"/>
          </a:xfrm>
          <a:prstGeom prst="rect">
            <a:avLst/>
          </a:prstGeom>
          <a:noFill/>
          <a:ln w="9525">
            <a:noFill/>
            <a:miter lim="800000"/>
            <a:headEnd/>
            <a:tailEnd/>
          </a:ln>
        </p:spPr>
      </p:pic>
      <p:pic>
        <p:nvPicPr>
          <p:cNvPr id="7175" name="Picture 15"/>
          <p:cNvPicPr>
            <a:picLocks noChangeAspect="1" noChangeArrowheads="1"/>
          </p:cNvPicPr>
          <p:nvPr/>
        </p:nvPicPr>
        <p:blipFill>
          <a:blip r:embed="rId7" cstate="print"/>
          <a:srcRect/>
          <a:stretch>
            <a:fillRect/>
          </a:stretch>
        </p:blipFill>
        <p:spPr bwMode="auto">
          <a:xfrm>
            <a:off x="5072063" y="4000500"/>
            <a:ext cx="2457450" cy="571500"/>
          </a:xfrm>
          <a:prstGeom prst="rect">
            <a:avLst/>
          </a:prstGeom>
          <a:noFill/>
          <a:ln w="9525">
            <a:noFill/>
            <a:miter lim="800000"/>
            <a:headEnd/>
            <a:tailEnd/>
          </a:ln>
        </p:spPr>
      </p:pic>
      <p:pic>
        <p:nvPicPr>
          <p:cNvPr id="7176" name="Picture 16"/>
          <p:cNvPicPr>
            <a:picLocks noChangeAspect="1" noChangeArrowheads="1"/>
          </p:cNvPicPr>
          <p:nvPr/>
        </p:nvPicPr>
        <p:blipFill>
          <a:blip r:embed="rId8" cstate="print"/>
          <a:srcRect/>
          <a:stretch>
            <a:fillRect/>
          </a:stretch>
        </p:blipFill>
        <p:spPr bwMode="auto">
          <a:xfrm>
            <a:off x="5572125" y="3357563"/>
            <a:ext cx="1371600" cy="495300"/>
          </a:xfrm>
          <a:prstGeom prst="rect">
            <a:avLst/>
          </a:prstGeom>
          <a:noFill/>
          <a:ln w="9525">
            <a:noFill/>
            <a:miter lim="800000"/>
            <a:headEnd/>
            <a:tailEnd/>
          </a:ln>
        </p:spPr>
      </p:pic>
      <p:sp>
        <p:nvSpPr>
          <p:cNvPr id="7177" name="TextBox 16"/>
          <p:cNvSpPr txBox="1">
            <a:spLocks noChangeArrowheads="1"/>
          </p:cNvSpPr>
          <p:nvPr/>
        </p:nvSpPr>
        <p:spPr bwMode="auto">
          <a:xfrm>
            <a:off x="5357814" y="2928939"/>
            <a:ext cx="2214562" cy="369316"/>
          </a:xfrm>
          <a:prstGeom prst="rect">
            <a:avLst/>
          </a:prstGeom>
          <a:noFill/>
          <a:ln w="9525">
            <a:noFill/>
            <a:miter lim="800000"/>
            <a:headEnd/>
            <a:tailEnd/>
          </a:ln>
        </p:spPr>
        <p:txBody>
          <a:bodyPr lIns="91426" tIns="45712" rIns="91426" bIns="45712">
            <a:spAutoFit/>
          </a:bodyPr>
          <a:lstStyle/>
          <a:p>
            <a:r>
              <a:rPr lang="es-CO" b="1"/>
              <a:t>en una empresa</a:t>
            </a:r>
          </a:p>
        </p:txBody>
      </p:sp>
      <p:sp>
        <p:nvSpPr>
          <p:cNvPr id="7178" name="TextBox 17"/>
          <p:cNvSpPr txBox="1">
            <a:spLocks noChangeArrowheads="1"/>
          </p:cNvSpPr>
          <p:nvPr/>
        </p:nvSpPr>
        <p:spPr bwMode="auto">
          <a:xfrm>
            <a:off x="5357814" y="4714875"/>
            <a:ext cx="2214562" cy="369316"/>
          </a:xfrm>
          <a:prstGeom prst="rect">
            <a:avLst/>
          </a:prstGeom>
          <a:noFill/>
          <a:ln w="9525">
            <a:noFill/>
            <a:miter lim="800000"/>
            <a:headEnd/>
            <a:tailEnd/>
          </a:ln>
        </p:spPr>
        <p:txBody>
          <a:bodyPr lIns="91426" tIns="45712" rIns="91426" bIns="45712">
            <a:spAutoFit/>
          </a:bodyPr>
          <a:lstStyle/>
          <a:p>
            <a:r>
              <a:rPr lang="es-CO" b="1"/>
              <a:t>en otra empresa</a:t>
            </a:r>
          </a:p>
        </p:txBody>
      </p:sp>
      <p:sp>
        <p:nvSpPr>
          <p:cNvPr id="7179" name="TextBox 18"/>
          <p:cNvSpPr txBox="1">
            <a:spLocks noChangeArrowheads="1"/>
          </p:cNvSpPr>
          <p:nvPr/>
        </p:nvSpPr>
        <p:spPr bwMode="auto">
          <a:xfrm>
            <a:off x="500063" y="1928814"/>
            <a:ext cx="2286000" cy="523204"/>
          </a:xfrm>
          <a:prstGeom prst="rect">
            <a:avLst/>
          </a:prstGeom>
          <a:noFill/>
          <a:ln w="9525">
            <a:noFill/>
            <a:miter lim="800000"/>
            <a:headEnd/>
            <a:tailEnd/>
          </a:ln>
        </p:spPr>
        <p:txBody>
          <a:bodyPr lIns="91426" tIns="45712" rIns="91426" bIns="45712">
            <a:spAutoFit/>
          </a:bodyPr>
          <a:lstStyle/>
          <a:p>
            <a:r>
              <a:rPr lang="es-CO" sz="1400" dirty="0"/>
              <a:t>Un contrato  que da lugar, simultáneamente, a:</a:t>
            </a:r>
          </a:p>
        </p:txBody>
      </p:sp>
      <p:sp>
        <p:nvSpPr>
          <p:cNvPr id="7180" name="TextBox 19"/>
          <p:cNvSpPr txBox="1">
            <a:spLocks noChangeArrowheads="1"/>
          </p:cNvSpPr>
          <p:nvPr/>
        </p:nvSpPr>
        <p:spPr bwMode="auto">
          <a:xfrm>
            <a:off x="571501" y="5214938"/>
            <a:ext cx="7572375" cy="984869"/>
          </a:xfrm>
          <a:prstGeom prst="rect">
            <a:avLst/>
          </a:prstGeom>
          <a:noFill/>
          <a:ln w="9525">
            <a:noFill/>
            <a:miter lim="800000"/>
            <a:headEnd/>
            <a:tailEnd/>
          </a:ln>
        </p:spPr>
        <p:txBody>
          <a:bodyPr lIns="91426" tIns="45712" rIns="91426" bIns="45712">
            <a:spAutoFit/>
          </a:bodyPr>
          <a:lstStyle/>
          <a:p>
            <a:r>
              <a:rPr lang="es-CO" sz="1400" dirty="0"/>
              <a:t>POR EJEMPLO; un préstamo  hipotecario:</a:t>
            </a:r>
          </a:p>
          <a:p>
            <a:r>
              <a:rPr lang="es-CO" sz="1400" dirty="0"/>
              <a:t> </a:t>
            </a:r>
          </a:p>
          <a:p>
            <a:r>
              <a:rPr lang="es-CO" sz="1400" dirty="0"/>
              <a:t>	- El banco  posee un activo (derecho de cobro)</a:t>
            </a:r>
          </a:p>
          <a:p>
            <a:r>
              <a:rPr lang="es-CO" sz="1400" dirty="0"/>
              <a:t> 	- La sociedad que lo contrata  tiene un pasivo (obligación de pago)</a:t>
            </a: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0050"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30051"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30052" name="Rectangle 1"/>
          <p:cNvSpPr>
            <a:spLocks noChangeArrowheads="1"/>
          </p:cNvSpPr>
          <p:nvPr/>
        </p:nvSpPr>
        <p:spPr bwMode="auto">
          <a:xfrm>
            <a:off x="428626" y="3285980"/>
            <a:ext cx="8715375" cy="1246479"/>
          </a:xfrm>
          <a:prstGeom prst="rect">
            <a:avLst/>
          </a:prstGeom>
          <a:noFill/>
          <a:ln w="9525">
            <a:noFill/>
            <a:miter lim="800000"/>
            <a:headEnd/>
            <a:tailEnd/>
          </a:ln>
        </p:spPr>
        <p:txBody>
          <a:bodyPr lIns="91426" tIns="45712" rIns="91426" bIns="45712" anchor="ctr">
            <a:spAutoFit/>
          </a:bodyPr>
          <a:lstStyle/>
          <a:p>
            <a:r>
              <a:rPr lang="es-CO" sz="2500" dirty="0">
                <a:solidFill>
                  <a:schemeClr val="tx2"/>
                </a:solidFill>
                <a:latin typeface="Calibri" pitchFamily="34" charset="0"/>
                <a:ea typeface="Times New Roman" pitchFamily="18" charset="0"/>
                <a:cs typeface="Verdana" pitchFamily="34" charset="0"/>
              </a:rPr>
              <a:t>Ejemplo</a:t>
            </a:r>
            <a:endParaRPr lang="es-CO" sz="1100" dirty="0">
              <a:solidFill>
                <a:schemeClr val="tx2"/>
              </a:solidFill>
              <a:ea typeface="Times New Roman" pitchFamily="18" charset="0"/>
              <a:cs typeface="Verdana" pitchFamily="34" charset="0"/>
            </a:endParaRPr>
          </a:p>
          <a:p>
            <a:pPr eaLnBrk="0" hangingPunct="0"/>
            <a:r>
              <a:rPr lang="es-CO" sz="2500" dirty="0">
                <a:solidFill>
                  <a:schemeClr val="tx2"/>
                </a:solidFill>
                <a:latin typeface="Calibri" pitchFamily="34" charset="0"/>
                <a:ea typeface="Times New Roman" pitchFamily="18" charset="0"/>
                <a:cs typeface="Verdana" pitchFamily="34" charset="0"/>
              </a:rPr>
              <a:t>Cobertura  de Flujos de Caja</a:t>
            </a:r>
            <a:endParaRPr lang="es-CO" sz="1100" dirty="0">
              <a:solidFill>
                <a:schemeClr val="tx2"/>
              </a:solidFill>
              <a:ea typeface="Times New Roman" pitchFamily="18" charset="0"/>
              <a:cs typeface="Verdana" pitchFamily="34" charset="0"/>
            </a:endParaRPr>
          </a:p>
          <a:p>
            <a:pPr eaLnBrk="0" hangingPunct="0"/>
            <a:r>
              <a:rPr lang="en-US" sz="2500" dirty="0">
                <a:solidFill>
                  <a:schemeClr val="tx2"/>
                </a:solidFill>
                <a:latin typeface="Calibri" pitchFamily="34" charset="0"/>
                <a:ea typeface="Times New Roman" pitchFamily="18" charset="0"/>
                <a:cs typeface="Verdana" pitchFamily="34" charset="0"/>
              </a:rPr>
              <a:t>(Cash Flow Hedge)</a:t>
            </a:r>
            <a:endParaRPr lang="en-US" dirty="0">
              <a:solidFill>
                <a:schemeClr val="tx2"/>
              </a:solidFill>
              <a:ea typeface="Times New Roman" pitchFamily="18" charset="0"/>
              <a:cs typeface="Verdana" pitchFamily="34" charset="0"/>
            </a:endParaRPr>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1074"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31075"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31076" name="TextBox 5"/>
          <p:cNvSpPr txBox="1">
            <a:spLocks noChangeArrowheads="1"/>
          </p:cNvSpPr>
          <p:nvPr/>
        </p:nvSpPr>
        <p:spPr bwMode="auto">
          <a:xfrm>
            <a:off x="642938" y="2143126"/>
            <a:ext cx="7858125" cy="3693303"/>
          </a:xfrm>
          <a:prstGeom prst="rect">
            <a:avLst/>
          </a:prstGeom>
          <a:noFill/>
          <a:ln w="9525">
            <a:noFill/>
            <a:miter lim="800000"/>
            <a:headEnd/>
            <a:tailEnd/>
          </a:ln>
        </p:spPr>
        <p:txBody>
          <a:bodyPr lIns="91426" tIns="45712" rIns="91426" bIns="45712">
            <a:spAutoFit/>
          </a:bodyPr>
          <a:lstStyle/>
          <a:p>
            <a:r>
              <a:rPr lang="es-CO">
                <a:latin typeface="Calibri" pitchFamily="34" charset="0"/>
              </a:rPr>
              <a:t>El 1º. Enero 2008 una empresa emite títulos de deuda a tasa de interés variable por 100 millones y a cinco años: LIBOR más un prima de 50 puntos básicos, pagadera semestralmente.</a:t>
            </a:r>
          </a:p>
          <a:p>
            <a:r>
              <a:rPr lang="es-CO">
                <a:latin typeface="Calibri" pitchFamily="34" charset="0"/>
              </a:rPr>
              <a:t> </a:t>
            </a:r>
          </a:p>
          <a:p>
            <a:r>
              <a:rPr lang="es-CO">
                <a:latin typeface="Calibri" pitchFamily="34" charset="0"/>
              </a:rPr>
              <a:t>Para cubrir las fluctuaciones en las tasas de interés, la empresa entra seguidamente en un swap de tasa de interés (importe nocional 100 millones e igual moneda). El swap paga 6% fijo y recibe variable según LIBOR (fijado en 5,7% para el primer período de seis meses).</a:t>
            </a:r>
          </a:p>
          <a:p>
            <a:r>
              <a:rPr lang="es-CO">
                <a:latin typeface="Calibri" pitchFamily="34" charset="0"/>
              </a:rPr>
              <a:t> </a:t>
            </a:r>
          </a:p>
          <a:p>
            <a:r>
              <a:rPr lang="es-CO">
                <a:latin typeface="Calibri" pitchFamily="34" charset="0"/>
              </a:rPr>
              <a:t>El swap se designa y documenta como cobertura de flujo de efectivo de los pagos futuros por intereses que resultan del título, dado el efecto compensatorio de los flujos del swap tienen con respecto a los del título.</a:t>
            </a:r>
          </a:p>
          <a:p>
            <a:endParaRPr lang="es-CO">
              <a:latin typeface="Calibri" pitchFamily="34" charset="0"/>
            </a:endParaRPr>
          </a:p>
        </p:txBody>
      </p:sp>
      <p:sp>
        <p:nvSpPr>
          <p:cNvPr id="131077" name="TextBox 6"/>
          <p:cNvSpPr txBox="1">
            <a:spLocks noChangeArrowheads="1"/>
          </p:cNvSpPr>
          <p:nvPr/>
        </p:nvSpPr>
        <p:spPr bwMode="auto">
          <a:xfrm>
            <a:off x="642938" y="1214438"/>
            <a:ext cx="8001000" cy="830981"/>
          </a:xfrm>
          <a:prstGeom prst="rect">
            <a:avLst/>
          </a:prstGeom>
          <a:noFill/>
          <a:ln w="9525">
            <a:noFill/>
            <a:miter lim="800000"/>
            <a:headEnd/>
            <a:tailEnd/>
          </a:ln>
        </p:spPr>
        <p:txBody>
          <a:bodyPr lIns="91426" tIns="45712" rIns="91426" bIns="45712">
            <a:spAutoFit/>
          </a:bodyPr>
          <a:lstStyle/>
          <a:p>
            <a:r>
              <a:rPr lang="en-US" sz="2400" dirty="0">
                <a:solidFill>
                  <a:schemeClr val="tx2"/>
                </a:solidFill>
                <a:latin typeface="Calibri" pitchFamily="34" charset="0"/>
              </a:rPr>
              <a:t>Cash flow hedge:</a:t>
            </a:r>
            <a:endParaRPr lang="es-CO" sz="2400" dirty="0">
              <a:solidFill>
                <a:schemeClr val="tx2"/>
              </a:solidFill>
              <a:latin typeface="Calibri" pitchFamily="34" charset="0"/>
            </a:endParaRPr>
          </a:p>
          <a:p>
            <a:r>
              <a:rPr lang="es-CO" sz="2400" dirty="0">
                <a:solidFill>
                  <a:schemeClr val="tx2"/>
                </a:solidFill>
                <a:latin typeface="Calibri" pitchFamily="34" charset="0"/>
              </a:rPr>
              <a:t>Ejemplo</a:t>
            </a:r>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2098"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32099"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32100" name="TextBox 5"/>
          <p:cNvSpPr txBox="1">
            <a:spLocks noChangeArrowheads="1"/>
          </p:cNvSpPr>
          <p:nvPr/>
        </p:nvSpPr>
        <p:spPr bwMode="auto">
          <a:xfrm>
            <a:off x="500064" y="2143126"/>
            <a:ext cx="7858125" cy="2862306"/>
          </a:xfrm>
          <a:prstGeom prst="rect">
            <a:avLst/>
          </a:prstGeom>
          <a:noFill/>
          <a:ln w="9525">
            <a:noFill/>
            <a:miter lim="800000"/>
            <a:headEnd/>
            <a:tailEnd/>
          </a:ln>
        </p:spPr>
        <p:txBody>
          <a:bodyPr lIns="91426" tIns="45712" rIns="91426" bIns="45712">
            <a:spAutoFit/>
          </a:bodyPr>
          <a:lstStyle/>
          <a:p>
            <a:r>
              <a:rPr lang="es-CO">
                <a:latin typeface="Calibri" pitchFamily="34" charset="0"/>
              </a:rPr>
              <a:t>Al 1 Enero 2008, el título se contabiliza por el valor del efectivo recibido por el banco:</a:t>
            </a:r>
          </a:p>
          <a:p>
            <a:r>
              <a:rPr lang="es-CO">
                <a:latin typeface="Calibri" pitchFamily="34" charset="0"/>
              </a:rPr>
              <a:t> </a:t>
            </a:r>
          </a:p>
          <a:p>
            <a:r>
              <a:rPr lang="es-CO">
                <a:latin typeface="Calibri" pitchFamily="34" charset="0"/>
              </a:rPr>
              <a:t>Dr	Caja		100.000.000</a:t>
            </a:r>
          </a:p>
          <a:p>
            <a:r>
              <a:rPr lang="es-CO">
                <a:latin typeface="Calibri" pitchFamily="34" charset="0"/>
              </a:rPr>
              <a:t> </a:t>
            </a:r>
          </a:p>
          <a:p>
            <a:r>
              <a:rPr lang="es-CO">
                <a:latin typeface="Calibri" pitchFamily="34" charset="0"/>
              </a:rPr>
              <a:t>	Cr	Deuda			100.000.000</a:t>
            </a:r>
          </a:p>
          <a:p>
            <a:r>
              <a:rPr lang="es-CO">
                <a:latin typeface="Calibri" pitchFamily="34" charset="0"/>
              </a:rPr>
              <a:t> </a:t>
            </a:r>
          </a:p>
          <a:p>
            <a:r>
              <a:rPr lang="es-CO">
                <a:latin typeface="Calibri" pitchFamily="34" charset="0"/>
              </a:rPr>
              <a:t> </a:t>
            </a:r>
          </a:p>
          <a:p>
            <a:r>
              <a:rPr lang="es-CO">
                <a:latin typeface="Calibri" pitchFamily="34" charset="0"/>
              </a:rPr>
              <a:t>Dado que en este caso el valor razonable del swap al inicio es cero, no se produce asiento alguno por el swap al 1 Enero 2008.</a:t>
            </a:r>
          </a:p>
        </p:txBody>
      </p:sp>
      <p:sp>
        <p:nvSpPr>
          <p:cNvPr id="132101" name="TextBox 6"/>
          <p:cNvSpPr txBox="1">
            <a:spLocks noChangeArrowheads="1"/>
          </p:cNvSpPr>
          <p:nvPr/>
        </p:nvSpPr>
        <p:spPr bwMode="auto">
          <a:xfrm>
            <a:off x="642938" y="1214438"/>
            <a:ext cx="8001000" cy="830981"/>
          </a:xfrm>
          <a:prstGeom prst="rect">
            <a:avLst/>
          </a:prstGeom>
          <a:noFill/>
          <a:ln w="9525">
            <a:noFill/>
            <a:miter lim="800000"/>
            <a:headEnd/>
            <a:tailEnd/>
          </a:ln>
        </p:spPr>
        <p:txBody>
          <a:bodyPr lIns="91426" tIns="45712" rIns="91426" bIns="45712">
            <a:spAutoFit/>
          </a:bodyPr>
          <a:lstStyle/>
          <a:p>
            <a:r>
              <a:rPr lang="es-CO" sz="2400" dirty="0">
                <a:solidFill>
                  <a:schemeClr val="tx2"/>
                </a:solidFill>
                <a:latin typeface="Calibri" pitchFamily="34" charset="0"/>
              </a:rPr>
              <a:t>Cash </a:t>
            </a:r>
            <a:r>
              <a:rPr lang="es-CO" sz="2400" dirty="0" err="1">
                <a:solidFill>
                  <a:schemeClr val="tx2"/>
                </a:solidFill>
                <a:latin typeface="Calibri" pitchFamily="34" charset="0"/>
              </a:rPr>
              <a:t>flow</a:t>
            </a:r>
            <a:r>
              <a:rPr lang="es-CO" sz="2400" dirty="0">
                <a:solidFill>
                  <a:schemeClr val="tx2"/>
                </a:solidFill>
                <a:latin typeface="Calibri" pitchFamily="34" charset="0"/>
              </a:rPr>
              <a:t> </a:t>
            </a:r>
            <a:r>
              <a:rPr lang="es-CO" sz="2400" dirty="0" err="1">
                <a:solidFill>
                  <a:schemeClr val="tx2"/>
                </a:solidFill>
                <a:latin typeface="Calibri" pitchFamily="34" charset="0"/>
              </a:rPr>
              <a:t>hedge</a:t>
            </a:r>
            <a:r>
              <a:rPr lang="es-CO" sz="2400" dirty="0">
                <a:solidFill>
                  <a:schemeClr val="tx2"/>
                </a:solidFill>
                <a:latin typeface="Calibri" pitchFamily="34" charset="0"/>
              </a:rPr>
              <a:t>:</a:t>
            </a:r>
          </a:p>
          <a:p>
            <a:r>
              <a:rPr lang="es-CO" sz="2400" dirty="0">
                <a:solidFill>
                  <a:schemeClr val="tx2"/>
                </a:solidFill>
                <a:latin typeface="Calibri" pitchFamily="34" charset="0"/>
              </a:rPr>
              <a:t>Ejemplo</a:t>
            </a:r>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22"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33123"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33124" name="TextBox 5"/>
          <p:cNvSpPr txBox="1">
            <a:spLocks noChangeArrowheads="1"/>
          </p:cNvSpPr>
          <p:nvPr/>
        </p:nvSpPr>
        <p:spPr bwMode="auto">
          <a:xfrm>
            <a:off x="714375" y="2143125"/>
            <a:ext cx="7858125" cy="2031309"/>
          </a:xfrm>
          <a:prstGeom prst="rect">
            <a:avLst/>
          </a:prstGeom>
          <a:noFill/>
          <a:ln w="9525">
            <a:noFill/>
            <a:miter lim="800000"/>
            <a:headEnd/>
            <a:tailEnd/>
          </a:ln>
        </p:spPr>
        <p:txBody>
          <a:bodyPr lIns="91426" tIns="45712" rIns="91426" bIns="45712">
            <a:spAutoFit/>
          </a:bodyPr>
          <a:lstStyle/>
          <a:p>
            <a:r>
              <a:rPr lang="es-CO">
                <a:latin typeface="Calibri" pitchFamily="34" charset="0"/>
              </a:rPr>
              <a:t>Al 30 Junio 2008, las tasas de interés (variables) se han incrementado hasta</a:t>
            </a:r>
          </a:p>
          <a:p>
            <a:r>
              <a:rPr lang="es-CO">
                <a:latin typeface="Calibri" pitchFamily="34" charset="0"/>
              </a:rPr>
              <a:t>6,7% y se	produce un incremento en el	valor razonable del	swap de 3.804.000.</a:t>
            </a:r>
          </a:p>
          <a:p>
            <a:r>
              <a:rPr lang="es-CO">
                <a:latin typeface="Calibri" pitchFamily="34" charset="0"/>
              </a:rPr>
              <a:t> </a:t>
            </a:r>
          </a:p>
          <a:p>
            <a:r>
              <a:rPr lang="es-CO">
                <a:latin typeface="Calibri" pitchFamily="34" charset="0"/>
              </a:rPr>
              <a:t>La cobertura es completamente eficaz ya que los flujos de efectivo del componente variable del swap compensan perfectamente los flujos de efectivo que resultan de la deuda.</a:t>
            </a:r>
          </a:p>
          <a:p>
            <a:endParaRPr lang="es-CO">
              <a:latin typeface="Calibri" pitchFamily="34" charset="0"/>
            </a:endParaRPr>
          </a:p>
        </p:txBody>
      </p:sp>
      <p:sp>
        <p:nvSpPr>
          <p:cNvPr id="133125" name="TextBox 6"/>
          <p:cNvSpPr txBox="1">
            <a:spLocks noChangeArrowheads="1"/>
          </p:cNvSpPr>
          <p:nvPr/>
        </p:nvSpPr>
        <p:spPr bwMode="auto">
          <a:xfrm>
            <a:off x="571500" y="1071563"/>
            <a:ext cx="8001000" cy="1200312"/>
          </a:xfrm>
          <a:prstGeom prst="rect">
            <a:avLst/>
          </a:prstGeom>
          <a:noFill/>
          <a:ln w="9525">
            <a:noFill/>
            <a:miter lim="800000"/>
            <a:headEnd/>
            <a:tailEnd/>
          </a:ln>
        </p:spPr>
        <p:txBody>
          <a:bodyPr lIns="91426" tIns="45712" rIns="91426" bIns="45712">
            <a:spAutoFit/>
          </a:bodyPr>
          <a:lstStyle/>
          <a:p>
            <a:r>
              <a:rPr lang="es-CO" sz="2400" dirty="0">
                <a:solidFill>
                  <a:schemeClr val="tx2"/>
                </a:solidFill>
                <a:latin typeface="Calibri" pitchFamily="34" charset="0"/>
              </a:rPr>
              <a:t>Cash </a:t>
            </a:r>
            <a:r>
              <a:rPr lang="es-CO" sz="2400" dirty="0" err="1">
                <a:solidFill>
                  <a:schemeClr val="tx2"/>
                </a:solidFill>
                <a:latin typeface="Calibri" pitchFamily="34" charset="0"/>
              </a:rPr>
              <a:t>flow</a:t>
            </a:r>
            <a:r>
              <a:rPr lang="es-CO" sz="2400" dirty="0">
                <a:solidFill>
                  <a:schemeClr val="tx2"/>
                </a:solidFill>
                <a:latin typeface="Calibri" pitchFamily="34" charset="0"/>
              </a:rPr>
              <a:t> </a:t>
            </a:r>
            <a:r>
              <a:rPr lang="es-CO" sz="2400" dirty="0" err="1">
                <a:solidFill>
                  <a:schemeClr val="tx2"/>
                </a:solidFill>
                <a:latin typeface="Calibri" pitchFamily="34" charset="0"/>
              </a:rPr>
              <a:t>hedge</a:t>
            </a:r>
            <a:r>
              <a:rPr lang="es-CO" sz="2400" dirty="0">
                <a:solidFill>
                  <a:schemeClr val="tx2"/>
                </a:solidFill>
                <a:latin typeface="Calibri" pitchFamily="34" charset="0"/>
              </a:rPr>
              <a:t>:</a:t>
            </a:r>
          </a:p>
          <a:p>
            <a:r>
              <a:rPr lang="es-CO" sz="2400" dirty="0">
                <a:solidFill>
                  <a:schemeClr val="tx2"/>
                </a:solidFill>
                <a:latin typeface="Calibri" pitchFamily="34" charset="0"/>
              </a:rPr>
              <a:t>Ejemplo</a:t>
            </a:r>
          </a:p>
          <a:p>
            <a:endParaRPr lang="es-CO" sz="2400" dirty="0">
              <a:solidFill>
                <a:schemeClr val="tx2"/>
              </a:solidFill>
              <a:latin typeface="Calibri" pitchFamily="34" charset="0"/>
            </a:endParaRPr>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4146"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34147"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34148" name="TextBox 5"/>
          <p:cNvSpPr txBox="1">
            <a:spLocks noChangeArrowheads="1"/>
          </p:cNvSpPr>
          <p:nvPr/>
        </p:nvSpPr>
        <p:spPr bwMode="auto">
          <a:xfrm>
            <a:off x="642938" y="2428875"/>
            <a:ext cx="7858125" cy="4678188"/>
          </a:xfrm>
          <a:prstGeom prst="rect">
            <a:avLst/>
          </a:prstGeom>
          <a:noFill/>
          <a:ln w="9525">
            <a:noFill/>
            <a:miter lim="800000"/>
            <a:headEnd/>
            <a:tailEnd/>
          </a:ln>
        </p:spPr>
        <p:txBody>
          <a:bodyPr lIns="91426" tIns="45712" rIns="91426" bIns="45712">
            <a:spAutoFit/>
          </a:bodyPr>
          <a:lstStyle/>
          <a:p>
            <a:r>
              <a:rPr lang="es-CO" dirty="0">
                <a:latin typeface="Calibri" pitchFamily="34" charset="0"/>
              </a:rPr>
              <a:t>30 Junio 2008, asientos:</a:t>
            </a:r>
          </a:p>
          <a:p>
            <a:r>
              <a:rPr lang="es-CO" dirty="0">
                <a:latin typeface="Calibri" pitchFamily="34" charset="0"/>
              </a:rPr>
              <a:t> </a:t>
            </a:r>
          </a:p>
          <a:p>
            <a:r>
              <a:rPr lang="es-CO" dirty="0" err="1">
                <a:latin typeface="Calibri" pitchFamily="34" charset="0"/>
              </a:rPr>
              <a:t>Dr</a:t>
            </a:r>
            <a:r>
              <a:rPr lang="es-CO" dirty="0">
                <a:latin typeface="Calibri" pitchFamily="34" charset="0"/>
              </a:rPr>
              <a:t>	Gasto por intereses	3.100.000</a:t>
            </a:r>
          </a:p>
          <a:p>
            <a:r>
              <a:rPr lang="es-CO" dirty="0">
                <a:latin typeface="Calibri" pitchFamily="34" charset="0"/>
              </a:rPr>
              <a:t>Cr	Caja		3.100.000</a:t>
            </a:r>
          </a:p>
          <a:p>
            <a:endParaRPr lang="es-CO" dirty="0">
              <a:latin typeface="Calibri" pitchFamily="34" charset="0"/>
            </a:endParaRPr>
          </a:p>
          <a:p>
            <a:r>
              <a:rPr lang="es-CO" dirty="0">
                <a:latin typeface="Calibri" pitchFamily="34" charset="0"/>
              </a:rPr>
              <a:t>Para registrar el pago del interés variable del 6.2% de la deuda (5,7% LIBOR más prima de 0,5%) </a:t>
            </a:r>
          </a:p>
          <a:p>
            <a:endParaRPr lang="es-CO" dirty="0">
              <a:latin typeface="Calibri" pitchFamily="34" charset="0"/>
            </a:endParaRPr>
          </a:p>
          <a:p>
            <a:endParaRPr lang="es-CO" dirty="0">
              <a:latin typeface="Calibri" pitchFamily="34" charset="0"/>
            </a:endParaRPr>
          </a:p>
          <a:p>
            <a:r>
              <a:rPr lang="es-CO" dirty="0" err="1">
                <a:latin typeface="Calibri" pitchFamily="34" charset="0"/>
              </a:rPr>
              <a:t>Dr</a:t>
            </a:r>
            <a:r>
              <a:rPr lang="es-CO" dirty="0">
                <a:latin typeface="Calibri" pitchFamily="34" charset="0"/>
              </a:rPr>
              <a:t> 	Gasto por intereses		150.000</a:t>
            </a:r>
          </a:p>
          <a:p>
            <a:r>
              <a:rPr lang="es-CO" dirty="0">
                <a:latin typeface="Calibri" pitchFamily="34" charset="0"/>
              </a:rPr>
              <a:t>Cr	Caja			150.000</a:t>
            </a:r>
          </a:p>
          <a:p>
            <a:r>
              <a:rPr lang="es-CO" dirty="0">
                <a:latin typeface="Calibri" pitchFamily="34" charset="0"/>
              </a:rPr>
              <a:t> </a:t>
            </a:r>
          </a:p>
          <a:p>
            <a:r>
              <a:rPr lang="es-CO" dirty="0">
                <a:latin typeface="Calibri" pitchFamily="34" charset="0"/>
              </a:rPr>
              <a:t> Para registrar la liquidación neta del swap (pagar 6% fijo – 3.000.000; </a:t>
            </a:r>
            <a:r>
              <a:rPr lang="en-US" dirty="0" err="1">
                <a:latin typeface="Calibri" pitchFamily="34" charset="0"/>
              </a:rPr>
              <a:t>cobrar</a:t>
            </a:r>
            <a:r>
              <a:rPr lang="en-US" dirty="0">
                <a:latin typeface="Calibri" pitchFamily="34" charset="0"/>
              </a:rPr>
              <a:t> 5,7% variable – 2.850.000)</a:t>
            </a:r>
            <a:endParaRPr lang="es-CO" dirty="0">
              <a:latin typeface="Calibri" pitchFamily="34" charset="0"/>
            </a:endParaRPr>
          </a:p>
          <a:p>
            <a:r>
              <a:rPr lang="en-US" sz="1400" dirty="0">
                <a:latin typeface="Calibri" pitchFamily="34" charset="0"/>
              </a:rPr>
              <a:t> </a:t>
            </a:r>
            <a:endParaRPr lang="es-CO" sz="1400" dirty="0">
              <a:latin typeface="Calibri" pitchFamily="34" charset="0"/>
            </a:endParaRPr>
          </a:p>
          <a:p>
            <a:r>
              <a:rPr lang="en-US" sz="1400" dirty="0">
                <a:latin typeface="Calibri" pitchFamily="34" charset="0"/>
              </a:rPr>
              <a:t> </a:t>
            </a:r>
            <a:endParaRPr lang="es-CO" sz="1400" dirty="0">
              <a:latin typeface="Calibri" pitchFamily="34" charset="0"/>
            </a:endParaRPr>
          </a:p>
          <a:p>
            <a:endParaRPr lang="es-CO" sz="1400" dirty="0">
              <a:latin typeface="Calibri" pitchFamily="34" charset="0"/>
            </a:endParaRPr>
          </a:p>
        </p:txBody>
      </p:sp>
      <p:sp>
        <p:nvSpPr>
          <p:cNvPr id="134149" name="TextBox 6"/>
          <p:cNvSpPr txBox="1">
            <a:spLocks noChangeArrowheads="1"/>
          </p:cNvSpPr>
          <p:nvPr/>
        </p:nvSpPr>
        <p:spPr bwMode="auto">
          <a:xfrm>
            <a:off x="571500" y="1071563"/>
            <a:ext cx="8001000" cy="830981"/>
          </a:xfrm>
          <a:prstGeom prst="rect">
            <a:avLst/>
          </a:prstGeom>
          <a:noFill/>
          <a:ln w="9525">
            <a:noFill/>
            <a:miter lim="800000"/>
            <a:headEnd/>
            <a:tailEnd/>
          </a:ln>
        </p:spPr>
        <p:txBody>
          <a:bodyPr lIns="91426" tIns="45712" rIns="91426" bIns="45712">
            <a:spAutoFit/>
          </a:bodyPr>
          <a:lstStyle/>
          <a:p>
            <a:r>
              <a:rPr lang="es-CO" sz="2400" dirty="0">
                <a:solidFill>
                  <a:schemeClr val="tx2"/>
                </a:solidFill>
                <a:latin typeface="Calibri" pitchFamily="34" charset="0"/>
              </a:rPr>
              <a:t>Cash </a:t>
            </a:r>
            <a:r>
              <a:rPr lang="es-CO" sz="2400" dirty="0" err="1">
                <a:solidFill>
                  <a:schemeClr val="tx2"/>
                </a:solidFill>
                <a:latin typeface="Calibri" pitchFamily="34" charset="0"/>
              </a:rPr>
              <a:t>flow</a:t>
            </a:r>
            <a:r>
              <a:rPr lang="es-CO" sz="2400" dirty="0">
                <a:solidFill>
                  <a:schemeClr val="tx2"/>
                </a:solidFill>
                <a:latin typeface="Calibri" pitchFamily="34" charset="0"/>
              </a:rPr>
              <a:t> </a:t>
            </a:r>
            <a:r>
              <a:rPr lang="es-CO" sz="2400" dirty="0" err="1">
                <a:solidFill>
                  <a:schemeClr val="tx2"/>
                </a:solidFill>
                <a:latin typeface="Calibri" pitchFamily="34" charset="0"/>
              </a:rPr>
              <a:t>hedge</a:t>
            </a:r>
            <a:r>
              <a:rPr lang="es-CO" sz="2400" dirty="0">
                <a:solidFill>
                  <a:schemeClr val="tx2"/>
                </a:solidFill>
                <a:latin typeface="Calibri" pitchFamily="34" charset="0"/>
              </a:rPr>
              <a:t>:</a:t>
            </a:r>
          </a:p>
          <a:p>
            <a:r>
              <a:rPr lang="es-CO" sz="2400" dirty="0">
                <a:solidFill>
                  <a:schemeClr val="tx2"/>
                </a:solidFill>
                <a:latin typeface="Calibri" pitchFamily="34" charset="0"/>
              </a:rPr>
              <a:t>Ejemplo</a:t>
            </a:r>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5170"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35171"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35172" name="TextBox 5"/>
          <p:cNvSpPr txBox="1">
            <a:spLocks noChangeArrowheads="1"/>
          </p:cNvSpPr>
          <p:nvPr/>
        </p:nvSpPr>
        <p:spPr bwMode="auto">
          <a:xfrm>
            <a:off x="428626" y="2214563"/>
            <a:ext cx="7858125" cy="3693303"/>
          </a:xfrm>
          <a:prstGeom prst="rect">
            <a:avLst/>
          </a:prstGeom>
          <a:noFill/>
          <a:ln w="9525">
            <a:noFill/>
            <a:miter lim="800000"/>
            <a:headEnd/>
            <a:tailEnd/>
          </a:ln>
        </p:spPr>
        <p:txBody>
          <a:bodyPr lIns="91426" tIns="45712" rIns="91426" bIns="45712">
            <a:spAutoFit/>
          </a:bodyPr>
          <a:lstStyle/>
          <a:p>
            <a:r>
              <a:rPr lang="es-CO">
                <a:latin typeface="Calibri" pitchFamily="34" charset="0"/>
              </a:rPr>
              <a:t>Dr	Swap (B/S)	3.804.000</a:t>
            </a:r>
          </a:p>
          <a:p>
            <a:r>
              <a:rPr lang="es-CO">
                <a:latin typeface="Calibri" pitchFamily="34" charset="0"/>
              </a:rPr>
              <a:t> </a:t>
            </a:r>
          </a:p>
          <a:p>
            <a:r>
              <a:rPr lang="es-CO">
                <a:latin typeface="Calibri" pitchFamily="34" charset="0"/>
              </a:rPr>
              <a:t>	Cr	Patrimonio	3.804.000</a:t>
            </a:r>
          </a:p>
          <a:p>
            <a:r>
              <a:rPr lang="es-CO">
                <a:latin typeface="Calibri" pitchFamily="34" charset="0"/>
              </a:rPr>
              <a:t> </a:t>
            </a:r>
          </a:p>
          <a:p>
            <a:r>
              <a:rPr lang="es-CO">
                <a:latin typeface="Calibri" pitchFamily="34" charset="0"/>
              </a:rPr>
              <a:t>Para registrar la variación en el valor razonable del swap una vez realizada la primera liquidación de intereses.</a:t>
            </a:r>
          </a:p>
          <a:p>
            <a:r>
              <a:rPr lang="es-CO">
                <a:latin typeface="Calibri" pitchFamily="34" charset="0"/>
              </a:rPr>
              <a:t> </a:t>
            </a:r>
          </a:p>
          <a:p>
            <a:endParaRPr lang="es-CO">
              <a:latin typeface="Calibri" pitchFamily="34" charset="0"/>
            </a:endParaRPr>
          </a:p>
          <a:p>
            <a:r>
              <a:rPr lang="es-CO">
                <a:latin typeface="Calibri" pitchFamily="34" charset="0"/>
              </a:rPr>
              <a:t> Nota: En el ejemplo, el gasto total por intereses presentado en la cuenta de PyG por el período de 6 meses es 3.100.000 + 150.000 = 3.250.000 que corresponde a un tipo de interés fijo del 6,5% annual - el 6% fijo del swap más la prima del 0,5% sobre LIBOR correspondiente al título.</a:t>
            </a:r>
          </a:p>
          <a:p>
            <a:endParaRPr lang="es-CO">
              <a:latin typeface="Calibri" pitchFamily="34" charset="0"/>
            </a:endParaRPr>
          </a:p>
        </p:txBody>
      </p:sp>
      <p:sp>
        <p:nvSpPr>
          <p:cNvPr id="135173" name="TextBox 6"/>
          <p:cNvSpPr txBox="1">
            <a:spLocks noChangeArrowheads="1"/>
          </p:cNvSpPr>
          <p:nvPr/>
        </p:nvSpPr>
        <p:spPr bwMode="auto">
          <a:xfrm>
            <a:off x="428625" y="928688"/>
            <a:ext cx="8001000" cy="830981"/>
          </a:xfrm>
          <a:prstGeom prst="rect">
            <a:avLst/>
          </a:prstGeom>
          <a:noFill/>
          <a:ln w="9525">
            <a:noFill/>
            <a:miter lim="800000"/>
            <a:headEnd/>
            <a:tailEnd/>
          </a:ln>
        </p:spPr>
        <p:txBody>
          <a:bodyPr lIns="91426" tIns="45712" rIns="91426" bIns="45712">
            <a:spAutoFit/>
          </a:bodyPr>
          <a:lstStyle/>
          <a:p>
            <a:r>
              <a:rPr lang="en-US" sz="2400" dirty="0">
                <a:solidFill>
                  <a:schemeClr val="tx2"/>
                </a:solidFill>
                <a:latin typeface="Calibri" pitchFamily="34" charset="0"/>
              </a:rPr>
              <a:t>Cash flow hedge:</a:t>
            </a:r>
            <a:endParaRPr lang="es-CO" sz="2400" dirty="0">
              <a:solidFill>
                <a:schemeClr val="tx2"/>
              </a:solidFill>
              <a:latin typeface="Calibri" pitchFamily="34" charset="0"/>
            </a:endParaRPr>
          </a:p>
          <a:p>
            <a:r>
              <a:rPr lang="es-CO" sz="2400" dirty="0">
                <a:solidFill>
                  <a:schemeClr val="tx2"/>
                </a:solidFill>
                <a:latin typeface="Calibri" pitchFamily="34" charset="0"/>
              </a:rPr>
              <a:t>Ejemplo</a:t>
            </a:r>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6194"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36195"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36196" name="TextBox 5"/>
          <p:cNvSpPr txBox="1">
            <a:spLocks noChangeArrowheads="1"/>
          </p:cNvSpPr>
          <p:nvPr/>
        </p:nvSpPr>
        <p:spPr bwMode="auto">
          <a:xfrm>
            <a:off x="571501" y="2071688"/>
            <a:ext cx="7858125" cy="3416304"/>
          </a:xfrm>
          <a:prstGeom prst="rect">
            <a:avLst/>
          </a:prstGeom>
          <a:noFill/>
          <a:ln w="9525">
            <a:noFill/>
            <a:miter lim="800000"/>
            <a:headEnd/>
            <a:tailEnd/>
          </a:ln>
        </p:spPr>
        <p:txBody>
          <a:bodyPr lIns="91426" tIns="45712" rIns="91426" bIns="45712">
            <a:spAutoFit/>
          </a:bodyPr>
          <a:lstStyle/>
          <a:p>
            <a:r>
              <a:rPr lang="es-CO">
                <a:latin typeface="Calibri" pitchFamily="34" charset="0"/>
              </a:rPr>
              <a:t>A 31 Diciembre 2008, los tipos de interés han cambiado desde 30 de junio</a:t>
            </a:r>
          </a:p>
          <a:p>
            <a:r>
              <a:rPr lang="es-CO">
                <a:latin typeface="Calibri" pitchFamily="34" charset="0"/>
              </a:rPr>
              <a:t>2008. El valor razonable del swap baja a 3.437.000 y dado que los flujos de caja esperados siguen compensándose, el swap continua siendo plenamente eficaz.</a:t>
            </a:r>
          </a:p>
          <a:p>
            <a:r>
              <a:rPr lang="es-CO">
                <a:latin typeface="Calibri" pitchFamily="34" charset="0"/>
              </a:rPr>
              <a:t> </a:t>
            </a:r>
          </a:p>
          <a:p>
            <a:r>
              <a:rPr lang="es-CO">
                <a:latin typeface="Calibri" pitchFamily="34" charset="0"/>
              </a:rPr>
              <a:t> Los asientos contables al 31 Diciembre 2008 son como sigue: </a:t>
            </a:r>
          </a:p>
          <a:p>
            <a:endParaRPr lang="es-CO">
              <a:latin typeface="Calibri" pitchFamily="34" charset="0"/>
            </a:endParaRPr>
          </a:p>
          <a:p>
            <a:r>
              <a:rPr lang="es-CO">
                <a:latin typeface="Calibri" pitchFamily="34" charset="0"/>
              </a:rPr>
              <a:t>Dr	Gasto por intereses		3.600.000</a:t>
            </a:r>
          </a:p>
          <a:p>
            <a:r>
              <a:rPr lang="es-CO">
                <a:latin typeface="Calibri" pitchFamily="34" charset="0"/>
              </a:rPr>
              <a:t>	Cr	Caja			3.600.000</a:t>
            </a:r>
          </a:p>
          <a:p>
            <a:r>
              <a:rPr lang="es-CO">
                <a:latin typeface="Calibri" pitchFamily="34" charset="0"/>
              </a:rPr>
              <a:t> </a:t>
            </a:r>
          </a:p>
          <a:p>
            <a:r>
              <a:rPr lang="es-CO">
                <a:latin typeface="Calibri" pitchFamily="34" charset="0"/>
              </a:rPr>
              <a:t>Para registrar el pago del 7,2% de interés variable sobre los	 títulos (LIBOR del 6,7% más prima del 0,5%).</a:t>
            </a:r>
          </a:p>
          <a:p>
            <a:endParaRPr lang="es-CO">
              <a:latin typeface="Calibri" pitchFamily="34" charset="0"/>
            </a:endParaRPr>
          </a:p>
        </p:txBody>
      </p:sp>
      <p:sp>
        <p:nvSpPr>
          <p:cNvPr id="136197" name="TextBox 6"/>
          <p:cNvSpPr txBox="1">
            <a:spLocks noChangeArrowheads="1"/>
          </p:cNvSpPr>
          <p:nvPr/>
        </p:nvSpPr>
        <p:spPr bwMode="auto">
          <a:xfrm>
            <a:off x="571500" y="1000125"/>
            <a:ext cx="8001000" cy="830981"/>
          </a:xfrm>
          <a:prstGeom prst="rect">
            <a:avLst/>
          </a:prstGeom>
          <a:noFill/>
          <a:ln w="9525">
            <a:noFill/>
            <a:miter lim="800000"/>
            <a:headEnd/>
            <a:tailEnd/>
          </a:ln>
        </p:spPr>
        <p:txBody>
          <a:bodyPr lIns="91426" tIns="45712" rIns="91426" bIns="45712">
            <a:spAutoFit/>
          </a:bodyPr>
          <a:lstStyle/>
          <a:p>
            <a:r>
              <a:rPr lang="es-CO" sz="2400" dirty="0">
                <a:solidFill>
                  <a:schemeClr val="tx2"/>
                </a:solidFill>
                <a:latin typeface="Calibri" pitchFamily="34" charset="0"/>
              </a:rPr>
              <a:t>Cash </a:t>
            </a:r>
            <a:r>
              <a:rPr lang="es-CO" sz="2400" dirty="0" err="1">
                <a:solidFill>
                  <a:schemeClr val="tx2"/>
                </a:solidFill>
                <a:latin typeface="Calibri" pitchFamily="34" charset="0"/>
              </a:rPr>
              <a:t>flow</a:t>
            </a:r>
            <a:r>
              <a:rPr lang="es-CO" sz="2400" dirty="0">
                <a:solidFill>
                  <a:schemeClr val="tx2"/>
                </a:solidFill>
                <a:latin typeface="Calibri" pitchFamily="34" charset="0"/>
              </a:rPr>
              <a:t> </a:t>
            </a:r>
            <a:r>
              <a:rPr lang="es-CO" sz="2400" dirty="0" err="1">
                <a:solidFill>
                  <a:schemeClr val="tx2"/>
                </a:solidFill>
                <a:latin typeface="Calibri" pitchFamily="34" charset="0"/>
              </a:rPr>
              <a:t>hedge</a:t>
            </a:r>
            <a:r>
              <a:rPr lang="es-CO" sz="2400" dirty="0">
                <a:solidFill>
                  <a:schemeClr val="tx2"/>
                </a:solidFill>
                <a:latin typeface="Calibri" pitchFamily="34" charset="0"/>
              </a:rPr>
              <a:t>:</a:t>
            </a:r>
          </a:p>
          <a:p>
            <a:r>
              <a:rPr lang="es-CO" sz="2400" dirty="0">
                <a:solidFill>
                  <a:schemeClr val="tx2"/>
                </a:solidFill>
                <a:latin typeface="Calibri" pitchFamily="34" charset="0"/>
              </a:rPr>
              <a:t>Ejemplo</a:t>
            </a:r>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7218"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37219"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37220" name="TextBox 5"/>
          <p:cNvSpPr txBox="1">
            <a:spLocks noChangeArrowheads="1"/>
          </p:cNvSpPr>
          <p:nvPr/>
        </p:nvSpPr>
        <p:spPr bwMode="auto">
          <a:xfrm>
            <a:off x="642938" y="1928814"/>
            <a:ext cx="7858125" cy="3693303"/>
          </a:xfrm>
          <a:prstGeom prst="rect">
            <a:avLst/>
          </a:prstGeom>
          <a:noFill/>
          <a:ln w="9525">
            <a:noFill/>
            <a:miter lim="800000"/>
            <a:headEnd/>
            <a:tailEnd/>
          </a:ln>
        </p:spPr>
        <p:txBody>
          <a:bodyPr lIns="91426" tIns="45712" rIns="91426" bIns="45712">
            <a:spAutoFit/>
          </a:bodyPr>
          <a:lstStyle/>
          <a:p>
            <a:r>
              <a:rPr lang="es-CO">
                <a:latin typeface="Calibri" pitchFamily="34" charset="0"/>
              </a:rPr>
              <a:t>Dr	Caja			350.000</a:t>
            </a:r>
          </a:p>
          <a:p>
            <a:r>
              <a:rPr lang="es-CO">
                <a:latin typeface="Calibri" pitchFamily="34" charset="0"/>
              </a:rPr>
              <a:t>	Cr Gasto por intereses		350.000</a:t>
            </a:r>
          </a:p>
          <a:p>
            <a:r>
              <a:rPr lang="es-CO">
                <a:latin typeface="Calibri" pitchFamily="34" charset="0"/>
              </a:rPr>
              <a:t> </a:t>
            </a:r>
          </a:p>
          <a:p>
            <a:r>
              <a:rPr lang="es-CO">
                <a:latin typeface="Calibri" pitchFamily="34" charset="0"/>
              </a:rPr>
              <a:t>Para registrar la siguiente liquidación de intereses del swap por el período 1</a:t>
            </a:r>
          </a:p>
          <a:p>
            <a:r>
              <a:rPr lang="es-CO">
                <a:latin typeface="Calibri" pitchFamily="34" charset="0"/>
              </a:rPr>
              <a:t>Julio 2008 a 31 Diciembre 2008 (Pagar 6% fijo – 3.000.000; Recibir 6,7%</a:t>
            </a:r>
          </a:p>
          <a:p>
            <a:r>
              <a:rPr lang="es-CO">
                <a:latin typeface="Calibri" pitchFamily="34" charset="0"/>
              </a:rPr>
              <a:t>variable – 3.350.000)</a:t>
            </a:r>
          </a:p>
          <a:p>
            <a:r>
              <a:rPr lang="es-CO">
                <a:latin typeface="Calibri" pitchFamily="34" charset="0"/>
              </a:rPr>
              <a:t> </a:t>
            </a:r>
          </a:p>
          <a:p>
            <a:r>
              <a:rPr lang="es-CO">
                <a:latin typeface="Calibri" pitchFamily="34" charset="0"/>
              </a:rPr>
              <a:t> </a:t>
            </a:r>
          </a:p>
          <a:p>
            <a:r>
              <a:rPr lang="es-CO">
                <a:latin typeface="Calibri" pitchFamily="34" charset="0"/>
              </a:rPr>
              <a:t>Dr	Patrimonio	367.000</a:t>
            </a:r>
          </a:p>
          <a:p>
            <a:r>
              <a:rPr lang="es-CO">
                <a:latin typeface="Calibri" pitchFamily="34" charset="0"/>
              </a:rPr>
              <a:t> 	Cr Swap			367.000</a:t>
            </a:r>
          </a:p>
          <a:p>
            <a:r>
              <a:rPr lang="es-CO">
                <a:latin typeface="Calibri" pitchFamily="34" charset="0"/>
              </a:rPr>
              <a:t> </a:t>
            </a:r>
          </a:p>
          <a:p>
            <a:r>
              <a:rPr lang="es-CO">
                <a:latin typeface="Calibri" pitchFamily="34" charset="0"/>
              </a:rPr>
              <a:t>Para registrar la variación en el valor razonable del swap (disminución de</a:t>
            </a:r>
          </a:p>
          <a:p>
            <a:r>
              <a:rPr lang="es-CO">
                <a:latin typeface="Calibri" pitchFamily="34" charset="0"/>
              </a:rPr>
              <a:t>3.804.000 a 3.437.000 en patrimonio).</a:t>
            </a:r>
          </a:p>
        </p:txBody>
      </p:sp>
      <p:sp>
        <p:nvSpPr>
          <p:cNvPr id="137221" name="TextBox 6"/>
          <p:cNvSpPr txBox="1">
            <a:spLocks noChangeArrowheads="1"/>
          </p:cNvSpPr>
          <p:nvPr/>
        </p:nvSpPr>
        <p:spPr bwMode="auto">
          <a:xfrm>
            <a:off x="571500" y="1000125"/>
            <a:ext cx="8001000" cy="830981"/>
          </a:xfrm>
          <a:prstGeom prst="rect">
            <a:avLst/>
          </a:prstGeom>
          <a:noFill/>
          <a:ln w="9525">
            <a:noFill/>
            <a:miter lim="800000"/>
            <a:headEnd/>
            <a:tailEnd/>
          </a:ln>
        </p:spPr>
        <p:txBody>
          <a:bodyPr lIns="91426" tIns="45712" rIns="91426" bIns="45712">
            <a:spAutoFit/>
          </a:bodyPr>
          <a:lstStyle/>
          <a:p>
            <a:r>
              <a:rPr lang="es-CO" sz="2400" dirty="0">
                <a:solidFill>
                  <a:schemeClr val="tx2"/>
                </a:solidFill>
                <a:latin typeface="Calibri" pitchFamily="34" charset="0"/>
              </a:rPr>
              <a:t>Cash </a:t>
            </a:r>
            <a:r>
              <a:rPr lang="es-CO" sz="2400" dirty="0" err="1">
                <a:solidFill>
                  <a:schemeClr val="tx2"/>
                </a:solidFill>
                <a:latin typeface="Calibri" pitchFamily="34" charset="0"/>
              </a:rPr>
              <a:t>flow</a:t>
            </a:r>
            <a:r>
              <a:rPr lang="es-CO" sz="2400" dirty="0">
                <a:solidFill>
                  <a:schemeClr val="tx2"/>
                </a:solidFill>
                <a:latin typeface="Calibri" pitchFamily="34" charset="0"/>
              </a:rPr>
              <a:t> </a:t>
            </a:r>
            <a:r>
              <a:rPr lang="es-CO" sz="2400" dirty="0" err="1">
                <a:solidFill>
                  <a:schemeClr val="tx2"/>
                </a:solidFill>
                <a:latin typeface="Calibri" pitchFamily="34" charset="0"/>
              </a:rPr>
              <a:t>hedge</a:t>
            </a:r>
            <a:r>
              <a:rPr lang="es-CO" sz="2400" dirty="0">
                <a:solidFill>
                  <a:schemeClr val="tx2"/>
                </a:solidFill>
                <a:latin typeface="Calibri" pitchFamily="34" charset="0"/>
              </a:rPr>
              <a:t>:</a:t>
            </a:r>
          </a:p>
          <a:p>
            <a:r>
              <a:rPr lang="es-CO" sz="2400" dirty="0">
                <a:solidFill>
                  <a:schemeClr val="tx2"/>
                </a:solidFill>
                <a:latin typeface="Calibri" pitchFamily="34" charset="0"/>
              </a:rPr>
              <a:t>Ejemplo</a:t>
            </a:r>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8242"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38243"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38244" name="TextBox 5"/>
          <p:cNvSpPr txBox="1">
            <a:spLocks noChangeArrowheads="1"/>
          </p:cNvSpPr>
          <p:nvPr/>
        </p:nvSpPr>
        <p:spPr bwMode="auto">
          <a:xfrm>
            <a:off x="571501" y="2071688"/>
            <a:ext cx="7858125" cy="3693303"/>
          </a:xfrm>
          <a:prstGeom prst="rect">
            <a:avLst/>
          </a:prstGeom>
          <a:noFill/>
          <a:ln w="9525">
            <a:noFill/>
            <a:miter lim="800000"/>
            <a:headEnd/>
            <a:tailEnd/>
          </a:ln>
        </p:spPr>
        <p:txBody>
          <a:bodyPr lIns="91426" tIns="45712" rIns="91426" bIns="45712">
            <a:spAutoFit/>
          </a:bodyPr>
          <a:lstStyle/>
          <a:p>
            <a:r>
              <a:rPr lang="es-CO" u="sng">
                <a:latin typeface="Calibri" pitchFamily="34" charset="0"/>
              </a:rPr>
              <a:t>NOTA:</a:t>
            </a:r>
            <a:endParaRPr lang="es-CO">
              <a:latin typeface="Calibri" pitchFamily="34" charset="0"/>
            </a:endParaRPr>
          </a:p>
          <a:p>
            <a:r>
              <a:rPr lang="es-CO">
                <a:latin typeface="Calibri" pitchFamily="34" charset="0"/>
              </a:rPr>
              <a:t> </a:t>
            </a:r>
          </a:p>
          <a:p>
            <a:r>
              <a:rPr lang="es-CO">
                <a:latin typeface="Calibri" pitchFamily="34" charset="0"/>
              </a:rPr>
              <a:t>En el segundo periodo, el gasto neto por intereses presentado en la cuenta de PyG por los 6 meses es de nuevo 3.250.000 (3.600.000 menos 350.000) - un tipo de interés fijo del 6,5% anual.</a:t>
            </a:r>
          </a:p>
          <a:p>
            <a:r>
              <a:rPr lang="es-CO">
                <a:latin typeface="Calibri" pitchFamily="34" charset="0"/>
              </a:rPr>
              <a:t>  </a:t>
            </a:r>
          </a:p>
          <a:p>
            <a:r>
              <a:rPr lang="es-CO">
                <a:latin typeface="Calibri" pitchFamily="34" charset="0"/>
              </a:rPr>
              <a:t> </a:t>
            </a:r>
          </a:p>
          <a:p>
            <a:r>
              <a:rPr lang="es-CO">
                <a:latin typeface="Calibri" pitchFamily="34" charset="0"/>
              </a:rPr>
              <a:t>Dado que la cobertura es plenamente eficaz, no es necesario realizar ajuste alguno a las cantidades registradas en patrimonio, puesto que compensan perfectamente los cambios acumulativos en el valor razonable de los flujos de efectivo que resultan del título</a:t>
            </a:r>
          </a:p>
          <a:p>
            <a:r>
              <a:rPr lang="es-CO">
                <a:latin typeface="Calibri" pitchFamily="34" charset="0"/>
              </a:rPr>
              <a:t> </a:t>
            </a:r>
          </a:p>
          <a:p>
            <a:endParaRPr lang="es-CO">
              <a:latin typeface="Calibri" pitchFamily="34" charset="0"/>
            </a:endParaRPr>
          </a:p>
        </p:txBody>
      </p:sp>
      <p:sp>
        <p:nvSpPr>
          <p:cNvPr id="138245" name="TextBox 6"/>
          <p:cNvSpPr txBox="1">
            <a:spLocks noChangeArrowheads="1"/>
          </p:cNvSpPr>
          <p:nvPr/>
        </p:nvSpPr>
        <p:spPr bwMode="auto">
          <a:xfrm>
            <a:off x="500063" y="1000125"/>
            <a:ext cx="8001000" cy="830981"/>
          </a:xfrm>
          <a:prstGeom prst="rect">
            <a:avLst/>
          </a:prstGeom>
          <a:noFill/>
          <a:ln w="9525">
            <a:noFill/>
            <a:miter lim="800000"/>
            <a:headEnd/>
            <a:tailEnd/>
          </a:ln>
        </p:spPr>
        <p:txBody>
          <a:bodyPr lIns="91426" tIns="45712" rIns="91426" bIns="45712">
            <a:spAutoFit/>
          </a:bodyPr>
          <a:lstStyle/>
          <a:p>
            <a:r>
              <a:rPr lang="es-CO" sz="2400" dirty="0">
                <a:solidFill>
                  <a:schemeClr val="tx2"/>
                </a:solidFill>
                <a:latin typeface="Calibri" pitchFamily="34" charset="0"/>
              </a:rPr>
              <a:t>Cash </a:t>
            </a:r>
            <a:r>
              <a:rPr lang="es-CO" sz="2400" dirty="0" err="1">
                <a:solidFill>
                  <a:schemeClr val="tx2"/>
                </a:solidFill>
                <a:latin typeface="Calibri" pitchFamily="34" charset="0"/>
              </a:rPr>
              <a:t>flow</a:t>
            </a:r>
            <a:r>
              <a:rPr lang="es-CO" sz="2400" dirty="0">
                <a:solidFill>
                  <a:schemeClr val="tx2"/>
                </a:solidFill>
                <a:latin typeface="Calibri" pitchFamily="34" charset="0"/>
              </a:rPr>
              <a:t> </a:t>
            </a:r>
            <a:r>
              <a:rPr lang="es-CO" sz="2400" dirty="0" err="1">
                <a:solidFill>
                  <a:schemeClr val="tx2"/>
                </a:solidFill>
                <a:latin typeface="Calibri" pitchFamily="34" charset="0"/>
              </a:rPr>
              <a:t>hedge</a:t>
            </a:r>
            <a:r>
              <a:rPr lang="es-CO" sz="2400" dirty="0">
                <a:solidFill>
                  <a:schemeClr val="tx2"/>
                </a:solidFill>
                <a:latin typeface="Calibri" pitchFamily="34" charset="0"/>
              </a:rPr>
              <a:t>:</a:t>
            </a:r>
          </a:p>
          <a:p>
            <a:r>
              <a:rPr lang="es-CO" sz="2400" dirty="0">
                <a:solidFill>
                  <a:schemeClr val="tx2"/>
                </a:solidFill>
                <a:latin typeface="Calibri" pitchFamily="34" charset="0"/>
              </a:rPr>
              <a:t>Ejemplo</a:t>
            </a:r>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9266"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39267"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6" name="TextBox 5"/>
          <p:cNvSpPr txBox="1"/>
          <p:nvPr/>
        </p:nvSpPr>
        <p:spPr>
          <a:xfrm>
            <a:off x="571501" y="1785938"/>
            <a:ext cx="7858125" cy="4524299"/>
          </a:xfrm>
          <a:prstGeom prst="rect">
            <a:avLst/>
          </a:prstGeom>
          <a:noFill/>
        </p:spPr>
        <p:txBody>
          <a:bodyPr lIns="91426" tIns="45712" rIns="91426" bIns="45712">
            <a:spAutoFit/>
          </a:bodyPr>
          <a:lstStyle/>
          <a:p>
            <a:pPr fontAlgn="auto">
              <a:spcBef>
                <a:spcPts val="0"/>
              </a:spcBef>
              <a:spcAft>
                <a:spcPts val="0"/>
              </a:spcAft>
              <a:defRPr/>
            </a:pPr>
            <a:r>
              <a:rPr lang="es-CO" dirty="0">
                <a:latin typeface="+mn-lt"/>
                <a:cs typeface="+mn-cs"/>
              </a:rPr>
              <a:t>Una Compañía espera vender  1000 computadores  dentro de 6 meses a un precio de USD 1000/u.  El estima fue realizado el 30 de junio de 2009.  La Compañía celebra un contrato forward para estabilizar la tasa de cambio.  </a:t>
            </a:r>
          </a:p>
          <a:p>
            <a:pPr fontAlgn="auto">
              <a:spcBef>
                <a:spcPts val="0"/>
              </a:spcBef>
              <a:spcAft>
                <a:spcPts val="0"/>
              </a:spcAft>
              <a:defRPr/>
            </a:pPr>
            <a:r>
              <a:rPr lang="es-CO" dirty="0">
                <a:latin typeface="+mn-lt"/>
                <a:cs typeface="+mn-cs"/>
              </a:rPr>
              <a:t>Tasa Forward pactada: $2.100</a:t>
            </a:r>
          </a:p>
          <a:p>
            <a:pPr fontAlgn="auto">
              <a:spcBef>
                <a:spcPts val="0"/>
              </a:spcBef>
              <a:spcAft>
                <a:spcPts val="0"/>
              </a:spcAft>
              <a:defRPr/>
            </a:pPr>
            <a:endParaRPr lang="es-CO" dirty="0">
              <a:latin typeface="+mn-lt"/>
              <a:cs typeface="+mn-cs"/>
            </a:endParaRPr>
          </a:p>
          <a:p>
            <a:pPr fontAlgn="auto">
              <a:spcBef>
                <a:spcPts val="0"/>
              </a:spcBef>
              <a:spcAft>
                <a:spcPts val="0"/>
              </a:spcAft>
              <a:defRPr/>
            </a:pPr>
            <a:r>
              <a:rPr lang="es-CO" dirty="0">
                <a:latin typeface="+mn-lt"/>
                <a:cs typeface="+mn-cs"/>
              </a:rPr>
              <a:t>El FV al 30 de septiembre del FW es de $2.050</a:t>
            </a:r>
          </a:p>
          <a:p>
            <a:pPr fontAlgn="auto">
              <a:spcBef>
                <a:spcPts val="0"/>
              </a:spcBef>
              <a:spcAft>
                <a:spcPts val="0"/>
              </a:spcAft>
              <a:defRPr/>
            </a:pPr>
            <a:endParaRPr lang="es-CO" dirty="0">
              <a:latin typeface="+mn-lt"/>
              <a:cs typeface="+mn-cs"/>
            </a:endParaRPr>
          </a:p>
          <a:p>
            <a:pPr fontAlgn="auto">
              <a:spcBef>
                <a:spcPts val="0"/>
              </a:spcBef>
              <a:spcAft>
                <a:spcPts val="0"/>
              </a:spcAft>
              <a:defRPr/>
            </a:pPr>
            <a:r>
              <a:rPr lang="es-CO" dirty="0">
                <a:latin typeface="+mn-lt"/>
                <a:cs typeface="+mn-cs"/>
              </a:rPr>
              <a:t>El FV al 31 de diciembre del FW es de $2.030</a:t>
            </a:r>
          </a:p>
          <a:p>
            <a:pPr fontAlgn="auto">
              <a:spcBef>
                <a:spcPts val="0"/>
              </a:spcBef>
              <a:spcAft>
                <a:spcPts val="0"/>
              </a:spcAft>
              <a:defRPr/>
            </a:pPr>
            <a:endParaRPr lang="es-CO" dirty="0">
              <a:latin typeface="+mn-lt"/>
              <a:cs typeface="+mn-cs"/>
            </a:endParaRPr>
          </a:p>
          <a:p>
            <a:pPr fontAlgn="auto">
              <a:spcBef>
                <a:spcPts val="0"/>
              </a:spcBef>
              <a:spcAft>
                <a:spcPts val="0"/>
              </a:spcAft>
              <a:defRPr/>
            </a:pPr>
            <a:r>
              <a:rPr lang="es-CO" dirty="0">
                <a:latin typeface="+mn-lt"/>
                <a:cs typeface="+mn-cs"/>
              </a:rPr>
              <a:t>Se pide realizar el registro al 30 de junio, 30 de septiembre y 31 de diciembre.</a:t>
            </a:r>
          </a:p>
          <a:p>
            <a:pPr fontAlgn="auto">
              <a:spcBef>
                <a:spcPts val="0"/>
              </a:spcBef>
              <a:spcAft>
                <a:spcPts val="0"/>
              </a:spcAft>
              <a:defRPr/>
            </a:pPr>
            <a:endParaRPr lang="es-CO" dirty="0">
              <a:latin typeface="+mn-lt"/>
              <a:cs typeface="+mn-cs"/>
            </a:endParaRPr>
          </a:p>
          <a:p>
            <a:pPr fontAlgn="auto">
              <a:spcBef>
                <a:spcPts val="0"/>
              </a:spcBef>
              <a:spcAft>
                <a:spcPts val="0"/>
              </a:spcAft>
              <a:defRPr/>
            </a:pPr>
            <a:endParaRPr lang="es-CO" dirty="0">
              <a:latin typeface="+mn-lt"/>
              <a:cs typeface="+mn-cs"/>
            </a:endParaRPr>
          </a:p>
          <a:p>
            <a:pPr fontAlgn="auto">
              <a:spcBef>
                <a:spcPts val="0"/>
              </a:spcBef>
              <a:spcAft>
                <a:spcPts val="0"/>
              </a:spcAft>
              <a:defRPr/>
            </a:pPr>
            <a:endParaRPr lang="es-CO" dirty="0">
              <a:latin typeface="+mn-lt"/>
              <a:cs typeface="+mn-cs"/>
            </a:endParaRPr>
          </a:p>
          <a:p>
            <a:pPr fontAlgn="auto">
              <a:spcBef>
                <a:spcPts val="0"/>
              </a:spcBef>
              <a:spcAft>
                <a:spcPts val="0"/>
              </a:spcAft>
              <a:defRPr/>
            </a:pPr>
            <a:endParaRPr lang="es-CO" u="sng" dirty="0">
              <a:latin typeface="+mn-lt"/>
              <a:cs typeface="+mn-cs"/>
            </a:endParaRPr>
          </a:p>
          <a:p>
            <a:pPr fontAlgn="auto">
              <a:spcBef>
                <a:spcPts val="0"/>
              </a:spcBef>
              <a:spcAft>
                <a:spcPts val="0"/>
              </a:spcAft>
              <a:defRPr/>
            </a:pPr>
            <a:endParaRPr lang="es-CO" u="sng" dirty="0">
              <a:latin typeface="+mn-lt"/>
              <a:cs typeface="+mn-cs"/>
            </a:endParaRPr>
          </a:p>
          <a:p>
            <a:pPr fontAlgn="auto">
              <a:spcBef>
                <a:spcPts val="0"/>
              </a:spcBef>
              <a:spcAft>
                <a:spcPts val="0"/>
              </a:spcAft>
              <a:defRPr/>
            </a:pPr>
            <a:endParaRPr lang="es-CO" dirty="0">
              <a:latin typeface="+mn-lt"/>
              <a:cs typeface="+mn-cs"/>
            </a:endParaRPr>
          </a:p>
        </p:txBody>
      </p:sp>
      <p:sp>
        <p:nvSpPr>
          <p:cNvPr id="139269" name="TextBox 6"/>
          <p:cNvSpPr txBox="1">
            <a:spLocks noChangeArrowheads="1"/>
          </p:cNvSpPr>
          <p:nvPr/>
        </p:nvSpPr>
        <p:spPr bwMode="auto">
          <a:xfrm>
            <a:off x="642938" y="928688"/>
            <a:ext cx="8001000" cy="461962"/>
          </a:xfrm>
          <a:prstGeom prst="rect">
            <a:avLst/>
          </a:prstGeom>
          <a:noFill/>
          <a:ln w="9525">
            <a:noFill/>
            <a:miter lim="800000"/>
            <a:headEnd/>
            <a:tailEnd/>
          </a:ln>
        </p:spPr>
        <p:txBody>
          <a:bodyPr lIns="91426" tIns="45712" rIns="91426" bIns="45712">
            <a:spAutoFit/>
          </a:bodyPr>
          <a:lstStyle/>
          <a:p>
            <a:r>
              <a:rPr lang="es-CO" sz="2400" dirty="0">
                <a:solidFill>
                  <a:schemeClr val="tx2"/>
                </a:solidFill>
                <a:latin typeface="Calibri" pitchFamily="34" charset="0"/>
              </a:rPr>
              <a:t>Ejercicio</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317716" y="821914"/>
            <a:ext cx="6054484" cy="461649"/>
          </a:xfrm>
          <a:noFill/>
          <a:ln w="9525">
            <a:noFill/>
            <a:miter lim="800000"/>
            <a:headEnd/>
            <a:tailEnd/>
          </a:ln>
        </p:spPr>
        <p:txBody>
          <a:bodyPr vert="horz" wrap="square" lIns="91426" tIns="45712" rIns="91426" bIns="45712" numCol="1" anchor="ctr" anchorCtr="0" compatLnSpc="1">
            <a:prstTxWarp prst="textNoShape">
              <a:avLst/>
            </a:prstTxWarp>
            <a:spAutoFit/>
          </a:bodyPr>
          <a:lstStyle/>
          <a:p>
            <a:pPr algn="l"/>
            <a:r>
              <a:rPr lang="en-US" sz="2400" dirty="0" err="1" smtClean="0">
                <a:solidFill>
                  <a:schemeClr val="tx2"/>
                </a:solidFill>
                <a:latin typeface="Calibri" pitchFamily="34" charset="0"/>
                <a:ea typeface="+mn-ea"/>
                <a:cs typeface="Arial" pitchFamily="34" charset="0"/>
              </a:rPr>
              <a:t>Tipos</a:t>
            </a:r>
            <a:r>
              <a:rPr lang="en-US" sz="2400" dirty="0" smtClean="0">
                <a:solidFill>
                  <a:schemeClr val="tx2"/>
                </a:solidFill>
                <a:latin typeface="Calibri" pitchFamily="34" charset="0"/>
                <a:ea typeface="+mn-ea"/>
                <a:cs typeface="Arial" pitchFamily="34" charset="0"/>
              </a:rPr>
              <a:t> de </a:t>
            </a:r>
            <a:r>
              <a:rPr lang="en-US" sz="2400" dirty="0" err="1" smtClean="0">
                <a:solidFill>
                  <a:schemeClr val="tx2"/>
                </a:solidFill>
                <a:latin typeface="Calibri" pitchFamily="34" charset="0"/>
                <a:ea typeface="+mn-ea"/>
                <a:cs typeface="Arial" pitchFamily="34" charset="0"/>
              </a:rPr>
              <a:t>instrumentos</a:t>
            </a:r>
            <a:r>
              <a:rPr lang="en-US" sz="2400" dirty="0" smtClean="0">
                <a:solidFill>
                  <a:schemeClr val="tx2"/>
                </a:solidFill>
                <a:latin typeface="Calibri" pitchFamily="34" charset="0"/>
                <a:ea typeface="+mn-ea"/>
                <a:cs typeface="Arial" pitchFamily="34" charset="0"/>
              </a:rPr>
              <a:t> </a:t>
            </a:r>
            <a:r>
              <a:rPr lang="en-US" sz="2400" dirty="0" err="1" smtClean="0">
                <a:solidFill>
                  <a:schemeClr val="tx2"/>
                </a:solidFill>
                <a:latin typeface="Calibri" pitchFamily="34" charset="0"/>
                <a:ea typeface="+mn-ea"/>
                <a:cs typeface="Arial" pitchFamily="34" charset="0"/>
              </a:rPr>
              <a:t>financieros</a:t>
            </a:r>
            <a:endParaRPr lang="nl-NL" sz="2400" dirty="0" smtClean="0">
              <a:solidFill>
                <a:schemeClr val="tx2"/>
              </a:solidFill>
              <a:latin typeface="Calibri" pitchFamily="34" charset="0"/>
              <a:ea typeface="+mn-ea"/>
              <a:cs typeface="Arial" pitchFamily="34" charset="0"/>
            </a:endParaRPr>
          </a:p>
        </p:txBody>
      </p:sp>
      <p:sp>
        <p:nvSpPr>
          <p:cNvPr id="30723" name="Slide Number Placeholder 2"/>
          <p:cNvSpPr>
            <a:spLocks noGrp="1"/>
          </p:cNvSpPr>
          <p:nvPr>
            <p:ph type="sldNum" sz="quarter" idx="10"/>
          </p:nvPr>
        </p:nvSpPr>
        <p:spPr bwMode="auto">
          <a:noFill/>
          <a:ln>
            <a:miter lim="800000"/>
            <a:headEnd/>
            <a:tailEnd/>
          </a:ln>
        </p:spPr>
        <p:txBody>
          <a:bodyPr/>
          <a:lstStyle/>
          <a:p>
            <a:pPr defTabSz="955556"/>
            <a:fld id="{62DBCF0A-0C26-4257-BE24-7D06ED8AAE3B}" type="slidenum">
              <a:rPr lang="en-US" smtClean="0"/>
              <a:pPr defTabSz="955556"/>
              <a:t>7</a:t>
            </a:fld>
            <a:endParaRPr lang="en-US" dirty="0" smtClean="0"/>
          </a:p>
        </p:txBody>
      </p:sp>
      <p:sp>
        <p:nvSpPr>
          <p:cNvPr id="6" name="Rectangle 5"/>
          <p:cNvSpPr>
            <a:spLocks noChangeArrowheads="1"/>
          </p:cNvSpPr>
          <p:nvPr/>
        </p:nvSpPr>
        <p:spPr bwMode="auto">
          <a:xfrm>
            <a:off x="3515036" y="1406053"/>
            <a:ext cx="2066310" cy="708627"/>
          </a:xfrm>
          <a:prstGeom prst="rect">
            <a:avLst/>
          </a:prstGeom>
          <a:solidFill>
            <a:schemeClr val="bg1"/>
          </a:solidFill>
          <a:ln w="50800" algn="ctr">
            <a:solidFill>
              <a:schemeClr val="accent3"/>
            </a:solidFill>
            <a:miter lim="800000"/>
            <a:headEnd/>
            <a:tailEnd/>
          </a:ln>
        </p:spPr>
        <p:txBody>
          <a:bodyPr lIns="91411" tIns="45704" rIns="91411" bIns="45704" anchor="ctr" anchorCtr="1"/>
          <a:lstStyle/>
          <a:p>
            <a:pPr algn="ctr">
              <a:lnSpc>
                <a:spcPct val="95000"/>
              </a:lnSpc>
              <a:defRPr/>
            </a:pPr>
            <a:r>
              <a:rPr lang="en-GB" sz="1400" b="1" dirty="0" err="1">
                <a:solidFill>
                  <a:schemeClr val="tx2"/>
                </a:solidFill>
                <a:latin typeface="Arial" charset="0"/>
                <a:ea typeface="ＭＳ Ｐゴシック" pitchFamily="50" charset="-128"/>
                <a:cs typeface="Arial" charset="0"/>
              </a:rPr>
              <a:t>Instrumentos</a:t>
            </a:r>
            <a:r>
              <a:rPr lang="en-GB" sz="1400" b="1" dirty="0">
                <a:solidFill>
                  <a:schemeClr val="tx2"/>
                </a:solidFill>
                <a:latin typeface="Arial" charset="0"/>
                <a:ea typeface="ＭＳ Ｐゴシック" pitchFamily="50" charset="-128"/>
                <a:cs typeface="Arial" charset="0"/>
              </a:rPr>
              <a:t> </a:t>
            </a:r>
            <a:r>
              <a:rPr lang="en-GB" sz="1400" b="1" dirty="0" err="1">
                <a:solidFill>
                  <a:schemeClr val="tx2"/>
                </a:solidFill>
                <a:latin typeface="Arial" charset="0"/>
                <a:ea typeface="ＭＳ Ｐゴシック" pitchFamily="50" charset="-128"/>
                <a:cs typeface="Arial" charset="0"/>
              </a:rPr>
              <a:t>Financieros</a:t>
            </a:r>
            <a:endParaRPr lang="en-GB" sz="1400" b="1" dirty="0">
              <a:solidFill>
                <a:schemeClr val="tx2"/>
              </a:solidFill>
              <a:latin typeface="Arial" charset="0"/>
              <a:ea typeface="ＭＳ Ｐゴシック" pitchFamily="50" charset="-128"/>
              <a:cs typeface="Arial" charset="0"/>
            </a:endParaRPr>
          </a:p>
        </p:txBody>
      </p:sp>
      <p:sp>
        <p:nvSpPr>
          <p:cNvPr id="7" name="Rectangle 6"/>
          <p:cNvSpPr>
            <a:spLocks noChangeArrowheads="1"/>
          </p:cNvSpPr>
          <p:nvPr/>
        </p:nvSpPr>
        <p:spPr bwMode="auto">
          <a:xfrm>
            <a:off x="809498" y="2862518"/>
            <a:ext cx="2077854" cy="707227"/>
          </a:xfrm>
          <a:prstGeom prst="rect">
            <a:avLst/>
          </a:prstGeom>
          <a:solidFill>
            <a:schemeClr val="bg1"/>
          </a:solidFill>
          <a:ln w="50800" algn="ctr">
            <a:solidFill>
              <a:schemeClr val="accent3"/>
            </a:solidFill>
            <a:miter lim="800000"/>
            <a:headEnd/>
            <a:tailEnd/>
          </a:ln>
        </p:spPr>
        <p:txBody>
          <a:bodyPr lIns="91411" tIns="45704" rIns="91411" bIns="45704" anchor="ctr" anchorCtr="1"/>
          <a:lstStyle/>
          <a:p>
            <a:pPr algn="ctr">
              <a:lnSpc>
                <a:spcPct val="95000"/>
              </a:lnSpc>
              <a:defRPr/>
            </a:pPr>
            <a:r>
              <a:rPr lang="en-GB" sz="1400" b="1" dirty="0" err="1">
                <a:solidFill>
                  <a:schemeClr val="tx2"/>
                </a:solidFill>
                <a:latin typeface="Arial" charset="0"/>
                <a:ea typeface="ＭＳ Ｐゴシック" pitchFamily="50" charset="-128"/>
                <a:cs typeface="Arial" charset="0"/>
              </a:rPr>
              <a:t>Primarios</a:t>
            </a:r>
            <a:endParaRPr lang="en-GB" sz="1400" b="1" dirty="0">
              <a:solidFill>
                <a:schemeClr val="tx2"/>
              </a:solidFill>
              <a:latin typeface="Arial" charset="0"/>
              <a:ea typeface="ＭＳ Ｐゴシック" pitchFamily="50" charset="-128"/>
              <a:cs typeface="Arial" charset="0"/>
            </a:endParaRPr>
          </a:p>
        </p:txBody>
      </p:sp>
      <p:sp>
        <p:nvSpPr>
          <p:cNvPr id="8" name="Rectangle 7"/>
          <p:cNvSpPr>
            <a:spLocks noChangeArrowheads="1"/>
          </p:cNvSpPr>
          <p:nvPr/>
        </p:nvSpPr>
        <p:spPr bwMode="auto">
          <a:xfrm>
            <a:off x="3509264" y="2862518"/>
            <a:ext cx="2079297" cy="707227"/>
          </a:xfrm>
          <a:prstGeom prst="rect">
            <a:avLst/>
          </a:prstGeom>
          <a:solidFill>
            <a:schemeClr val="bg1"/>
          </a:solidFill>
          <a:ln w="50800" algn="ctr">
            <a:solidFill>
              <a:schemeClr val="accent3"/>
            </a:solidFill>
            <a:miter lim="800000"/>
            <a:headEnd/>
            <a:tailEnd/>
          </a:ln>
        </p:spPr>
        <p:txBody>
          <a:bodyPr lIns="91411" tIns="45704" rIns="91411" bIns="45704" anchor="ctr" anchorCtr="1"/>
          <a:lstStyle/>
          <a:p>
            <a:pPr algn="ctr">
              <a:lnSpc>
                <a:spcPct val="95000"/>
              </a:lnSpc>
              <a:defRPr/>
            </a:pPr>
            <a:r>
              <a:rPr lang="en-GB" sz="1400" b="1" dirty="0" err="1">
                <a:solidFill>
                  <a:schemeClr val="tx2"/>
                </a:solidFill>
                <a:latin typeface="Arial" charset="0"/>
                <a:ea typeface="ＭＳ Ｐゴシック" pitchFamily="50" charset="-128"/>
                <a:cs typeface="Arial" charset="0"/>
              </a:rPr>
              <a:t>Derivados</a:t>
            </a:r>
            <a:r>
              <a:rPr lang="en-GB" sz="1400" b="1" dirty="0">
                <a:solidFill>
                  <a:schemeClr val="tx2"/>
                </a:solidFill>
                <a:latin typeface="Arial" charset="0"/>
                <a:ea typeface="ＭＳ Ｐゴシック" pitchFamily="50" charset="-128"/>
                <a:cs typeface="Arial" charset="0"/>
              </a:rPr>
              <a:t> </a:t>
            </a:r>
          </a:p>
        </p:txBody>
      </p:sp>
      <p:sp>
        <p:nvSpPr>
          <p:cNvPr id="9" name="Rectangle 8"/>
          <p:cNvSpPr>
            <a:spLocks noChangeArrowheads="1"/>
          </p:cNvSpPr>
          <p:nvPr/>
        </p:nvSpPr>
        <p:spPr bwMode="auto">
          <a:xfrm>
            <a:off x="6209031" y="2862518"/>
            <a:ext cx="2077854" cy="707227"/>
          </a:xfrm>
          <a:prstGeom prst="rect">
            <a:avLst/>
          </a:prstGeom>
          <a:solidFill>
            <a:schemeClr val="bg1"/>
          </a:solidFill>
          <a:ln w="50800" algn="ctr">
            <a:solidFill>
              <a:schemeClr val="accent3"/>
            </a:solidFill>
            <a:miter lim="800000"/>
            <a:headEnd/>
            <a:tailEnd/>
          </a:ln>
        </p:spPr>
        <p:txBody>
          <a:bodyPr lIns="91411" tIns="45704" rIns="91411" bIns="45704" anchor="ctr" anchorCtr="1"/>
          <a:lstStyle/>
          <a:p>
            <a:pPr algn="ctr">
              <a:lnSpc>
                <a:spcPct val="95000"/>
              </a:lnSpc>
              <a:defRPr/>
            </a:pPr>
            <a:r>
              <a:rPr lang="en-GB" sz="1400" b="1" dirty="0" err="1">
                <a:solidFill>
                  <a:schemeClr val="tx2"/>
                </a:solidFill>
                <a:latin typeface="Arial" charset="0"/>
                <a:ea typeface="ＭＳ Ｐゴシック" pitchFamily="50" charset="-128"/>
                <a:cs typeface="Arial" charset="0"/>
              </a:rPr>
              <a:t>Combinaciones</a:t>
            </a:r>
            <a:endParaRPr lang="en-GB" sz="1400" b="1" dirty="0">
              <a:solidFill>
                <a:schemeClr val="tx2"/>
              </a:solidFill>
              <a:latin typeface="Arial" charset="0"/>
              <a:ea typeface="ＭＳ Ｐゴシック" pitchFamily="50" charset="-128"/>
              <a:cs typeface="Arial" charset="0"/>
            </a:endParaRPr>
          </a:p>
        </p:txBody>
      </p:sp>
      <p:cxnSp>
        <p:nvCxnSpPr>
          <p:cNvPr id="10" name="AutoShape 9"/>
          <p:cNvCxnSpPr>
            <a:cxnSpLocks noChangeShapeType="1"/>
            <a:stCxn id="6" idx="2"/>
            <a:endCxn id="7" idx="0"/>
          </p:cNvCxnSpPr>
          <p:nvPr/>
        </p:nvCxnSpPr>
        <p:spPr bwMode="auto">
          <a:xfrm rot="5400000">
            <a:off x="2825109" y="1139437"/>
            <a:ext cx="747840" cy="2698324"/>
          </a:xfrm>
          <a:prstGeom prst="bentConnector3">
            <a:avLst>
              <a:gd name="adj1" fmla="val 50000"/>
            </a:avLst>
          </a:prstGeom>
          <a:noFill/>
          <a:ln w="50800">
            <a:solidFill>
              <a:schemeClr val="accent3"/>
            </a:solidFill>
            <a:miter lim="800000"/>
            <a:headEnd/>
            <a:tailEnd/>
          </a:ln>
        </p:spPr>
      </p:cxnSp>
      <p:cxnSp>
        <p:nvCxnSpPr>
          <p:cNvPr id="11" name="AutoShape 10"/>
          <p:cNvCxnSpPr>
            <a:cxnSpLocks noChangeShapeType="1"/>
            <a:stCxn id="6" idx="2"/>
            <a:endCxn id="9" idx="0"/>
          </p:cNvCxnSpPr>
          <p:nvPr/>
        </p:nvCxnSpPr>
        <p:spPr bwMode="auto">
          <a:xfrm rot="16200000" flipH="1">
            <a:off x="5524155" y="1138716"/>
            <a:ext cx="747840" cy="2699767"/>
          </a:xfrm>
          <a:prstGeom prst="bentConnector3">
            <a:avLst>
              <a:gd name="adj1" fmla="val 50000"/>
            </a:avLst>
          </a:prstGeom>
          <a:noFill/>
          <a:ln w="50800">
            <a:solidFill>
              <a:schemeClr val="accent3"/>
            </a:solidFill>
            <a:miter lim="800000"/>
            <a:headEnd/>
            <a:tailEnd/>
          </a:ln>
        </p:spPr>
      </p:cxnSp>
      <p:cxnSp>
        <p:nvCxnSpPr>
          <p:cNvPr id="17" name="AutoShape 17"/>
          <p:cNvCxnSpPr>
            <a:cxnSpLocks noChangeShapeType="1"/>
            <a:stCxn id="8" idx="0"/>
            <a:endCxn id="6" idx="2"/>
          </p:cNvCxnSpPr>
          <p:nvPr/>
        </p:nvCxnSpPr>
        <p:spPr bwMode="gray">
          <a:xfrm rot="5400000" flipH="1" flipV="1">
            <a:off x="4174994" y="2489279"/>
            <a:ext cx="747840" cy="1443"/>
          </a:xfrm>
          <a:prstGeom prst="straightConnector1">
            <a:avLst/>
          </a:prstGeom>
          <a:noFill/>
          <a:ln w="50800">
            <a:solidFill>
              <a:schemeClr val="accent3"/>
            </a:solidFill>
            <a:round/>
            <a:headEnd/>
            <a:tailEnd/>
          </a:ln>
        </p:spPr>
      </p:cxnSp>
      <p:sp>
        <p:nvSpPr>
          <p:cNvPr id="30731" name="Text Placeholder 31"/>
          <p:cNvSpPr>
            <a:spLocks noGrp="1"/>
          </p:cNvSpPr>
          <p:nvPr>
            <p:ph type="body" sz="quarter" idx="4294967295"/>
          </p:nvPr>
        </p:nvSpPr>
        <p:spPr>
          <a:xfrm>
            <a:off x="809498" y="3694385"/>
            <a:ext cx="2077854" cy="859876"/>
          </a:xfrm>
        </p:spPr>
        <p:txBody>
          <a:bodyPr/>
          <a:lstStyle/>
          <a:p>
            <a:pPr lvl="1"/>
            <a:r>
              <a:rPr lang="es-MX" sz="1500" dirty="0" smtClean="0">
                <a:solidFill>
                  <a:srgbClr val="002776"/>
                </a:solidFill>
              </a:rPr>
              <a:t>Depósitos de efectivo</a:t>
            </a:r>
          </a:p>
          <a:p>
            <a:pPr lvl="1"/>
            <a:r>
              <a:rPr lang="es-MX" sz="1500" dirty="0" smtClean="0">
                <a:solidFill>
                  <a:srgbClr val="002776"/>
                </a:solidFill>
              </a:rPr>
              <a:t>Bonos, préstamos otorgados, préstamos recibidos</a:t>
            </a:r>
          </a:p>
          <a:p>
            <a:pPr lvl="1"/>
            <a:r>
              <a:rPr lang="es-MX" sz="1500" dirty="0" smtClean="0">
                <a:solidFill>
                  <a:srgbClr val="002776"/>
                </a:solidFill>
              </a:rPr>
              <a:t>Cuentas por cobrar / pagar </a:t>
            </a:r>
          </a:p>
          <a:p>
            <a:pPr lvl="1"/>
            <a:r>
              <a:rPr lang="es-MX" sz="1500" dirty="0" smtClean="0">
                <a:solidFill>
                  <a:srgbClr val="002776"/>
                </a:solidFill>
              </a:rPr>
              <a:t>Instrumentos de capital </a:t>
            </a:r>
            <a:endParaRPr sz="1500" dirty="0" smtClean="0">
              <a:solidFill>
                <a:srgbClr val="002776"/>
              </a:solidFill>
            </a:endParaRPr>
          </a:p>
        </p:txBody>
      </p:sp>
      <p:sp>
        <p:nvSpPr>
          <p:cNvPr id="30732" name="Text Placeholder 31"/>
          <p:cNvSpPr>
            <a:spLocks noGrp="1"/>
          </p:cNvSpPr>
          <p:nvPr>
            <p:ph type="body" sz="quarter" idx="4294967295"/>
          </p:nvPr>
        </p:nvSpPr>
        <p:spPr>
          <a:xfrm>
            <a:off x="3509264" y="3694385"/>
            <a:ext cx="2077854" cy="859876"/>
          </a:xfrm>
        </p:spPr>
        <p:txBody>
          <a:bodyPr/>
          <a:lstStyle/>
          <a:p>
            <a:pPr lvl="1"/>
            <a:r>
              <a:rPr lang="es-MX" sz="1500" dirty="0" smtClean="0">
                <a:solidFill>
                  <a:srgbClr val="002776"/>
                </a:solidFill>
              </a:rPr>
              <a:t>Forwards / futuros</a:t>
            </a:r>
          </a:p>
          <a:p>
            <a:pPr lvl="1"/>
            <a:r>
              <a:rPr lang="es-MX" sz="1500" dirty="0" smtClean="0">
                <a:solidFill>
                  <a:srgbClr val="002776"/>
                </a:solidFill>
              </a:rPr>
              <a:t>Opciones financieras</a:t>
            </a:r>
          </a:p>
          <a:p>
            <a:pPr lvl="1"/>
            <a:r>
              <a:rPr lang="es-MX" sz="1500" dirty="0" smtClean="0">
                <a:solidFill>
                  <a:srgbClr val="002776"/>
                </a:solidFill>
              </a:rPr>
              <a:t>Swaps</a:t>
            </a:r>
          </a:p>
          <a:p>
            <a:pPr lvl="1"/>
            <a:r>
              <a:rPr lang="es-MX" sz="1500" dirty="0" smtClean="0">
                <a:solidFill>
                  <a:srgbClr val="002776"/>
                </a:solidFill>
              </a:rPr>
              <a:t>Garantías financieras</a:t>
            </a:r>
          </a:p>
        </p:txBody>
      </p:sp>
      <p:sp>
        <p:nvSpPr>
          <p:cNvPr id="30733" name="Text Placeholder 31"/>
          <p:cNvSpPr>
            <a:spLocks noGrp="1"/>
          </p:cNvSpPr>
          <p:nvPr>
            <p:ph type="body" sz="quarter" idx="4294967295"/>
          </p:nvPr>
        </p:nvSpPr>
        <p:spPr>
          <a:xfrm>
            <a:off x="6209032" y="3694385"/>
            <a:ext cx="2076410" cy="859876"/>
          </a:xfrm>
        </p:spPr>
        <p:txBody>
          <a:bodyPr/>
          <a:lstStyle/>
          <a:p>
            <a:pPr lvl="1"/>
            <a:r>
              <a:rPr lang="es-MX" sz="1500" dirty="0" smtClean="0">
                <a:solidFill>
                  <a:srgbClr val="002776"/>
                </a:solidFill>
              </a:rPr>
              <a:t>Deuda convertible</a:t>
            </a:r>
          </a:p>
          <a:p>
            <a:pPr lvl="1"/>
            <a:r>
              <a:rPr lang="es-MX" sz="1500" dirty="0" smtClean="0">
                <a:solidFill>
                  <a:srgbClr val="002776"/>
                </a:solidFill>
              </a:rPr>
              <a:t>Bonos en dos divisas</a:t>
            </a:r>
            <a:endParaRPr sz="1500" dirty="0" smtClean="0">
              <a:solidFill>
                <a:srgbClr val="002776"/>
              </a:solidFill>
            </a:endParaRPr>
          </a:p>
        </p:txBody>
      </p:sp>
      <p:pic>
        <p:nvPicPr>
          <p:cNvPr id="14" name="Picture 7" descr="DEL_COL"/>
          <p:cNvPicPr>
            <a:picLocks noChangeAspect="1" noChangeArrowheads="1"/>
          </p:cNvPicPr>
          <p:nvPr/>
        </p:nvPicPr>
        <p:blipFill>
          <a:blip r:embed="rId3" cstate="print"/>
          <a:srcRect/>
          <a:stretch>
            <a:fillRect/>
          </a:stretch>
        </p:blipFill>
        <p:spPr bwMode="auto">
          <a:xfrm>
            <a:off x="360364" y="374650"/>
            <a:ext cx="1800225" cy="36353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0290"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40291"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6" name="TextBox 5"/>
          <p:cNvSpPr txBox="1"/>
          <p:nvPr/>
        </p:nvSpPr>
        <p:spPr>
          <a:xfrm>
            <a:off x="642938" y="1357313"/>
            <a:ext cx="7858125" cy="4524299"/>
          </a:xfrm>
          <a:prstGeom prst="rect">
            <a:avLst/>
          </a:prstGeom>
          <a:noFill/>
        </p:spPr>
        <p:txBody>
          <a:bodyPr lIns="91426" tIns="45712" rIns="91426" bIns="45712">
            <a:spAutoFit/>
          </a:bodyPr>
          <a:lstStyle/>
          <a:p>
            <a:pPr fontAlgn="auto">
              <a:spcBef>
                <a:spcPts val="0"/>
              </a:spcBef>
              <a:spcAft>
                <a:spcPts val="0"/>
              </a:spcAft>
              <a:defRPr/>
            </a:pPr>
            <a:r>
              <a:rPr lang="es-CO" u="sng" dirty="0">
                <a:latin typeface="+mn-lt"/>
                <a:cs typeface="+mn-cs"/>
              </a:rPr>
              <a:t>30 de septiembre</a:t>
            </a:r>
          </a:p>
          <a:p>
            <a:pPr fontAlgn="auto">
              <a:spcBef>
                <a:spcPts val="0"/>
              </a:spcBef>
              <a:spcAft>
                <a:spcPts val="0"/>
              </a:spcAft>
              <a:defRPr/>
            </a:pPr>
            <a:r>
              <a:rPr lang="es-CO" dirty="0">
                <a:latin typeface="+mn-lt"/>
                <a:cs typeface="+mn-cs"/>
              </a:rPr>
              <a:t>Patrimonio		DB     50 millones</a:t>
            </a:r>
          </a:p>
          <a:p>
            <a:pPr fontAlgn="auto">
              <a:spcBef>
                <a:spcPts val="0"/>
              </a:spcBef>
              <a:spcAft>
                <a:spcPts val="0"/>
              </a:spcAft>
              <a:defRPr/>
            </a:pPr>
            <a:r>
              <a:rPr lang="es-CO" dirty="0">
                <a:latin typeface="+mn-lt"/>
                <a:cs typeface="+mn-cs"/>
              </a:rPr>
              <a:t>Forward			CR      50 millones</a:t>
            </a:r>
          </a:p>
          <a:p>
            <a:pPr fontAlgn="auto">
              <a:spcBef>
                <a:spcPts val="0"/>
              </a:spcBef>
              <a:spcAft>
                <a:spcPts val="0"/>
              </a:spcAft>
              <a:defRPr/>
            </a:pPr>
            <a:endParaRPr lang="es-CO" dirty="0">
              <a:latin typeface="+mn-lt"/>
              <a:cs typeface="+mn-cs"/>
            </a:endParaRPr>
          </a:p>
          <a:p>
            <a:pPr fontAlgn="auto">
              <a:spcBef>
                <a:spcPts val="0"/>
              </a:spcBef>
              <a:spcAft>
                <a:spcPts val="0"/>
              </a:spcAft>
              <a:defRPr/>
            </a:pPr>
            <a:r>
              <a:rPr lang="es-CO" u="sng" dirty="0">
                <a:latin typeface="+mn-lt"/>
                <a:cs typeface="+mn-cs"/>
              </a:rPr>
              <a:t>31 de diciembre de 2010</a:t>
            </a:r>
          </a:p>
          <a:p>
            <a:pPr fontAlgn="auto">
              <a:spcBef>
                <a:spcPts val="0"/>
              </a:spcBef>
              <a:spcAft>
                <a:spcPts val="0"/>
              </a:spcAft>
              <a:defRPr/>
            </a:pPr>
            <a:r>
              <a:rPr lang="es-CO" dirty="0">
                <a:latin typeface="+mn-lt"/>
                <a:cs typeface="+mn-cs"/>
              </a:rPr>
              <a:t>Patrimonio		DB     20 millones</a:t>
            </a:r>
          </a:p>
          <a:p>
            <a:pPr fontAlgn="auto">
              <a:spcBef>
                <a:spcPts val="0"/>
              </a:spcBef>
              <a:spcAft>
                <a:spcPts val="0"/>
              </a:spcAft>
              <a:defRPr/>
            </a:pPr>
            <a:r>
              <a:rPr lang="es-CO" dirty="0">
                <a:latin typeface="+mn-lt"/>
                <a:cs typeface="+mn-cs"/>
              </a:rPr>
              <a:t>Forward			CR     20 millones</a:t>
            </a:r>
          </a:p>
          <a:p>
            <a:pPr fontAlgn="auto">
              <a:spcBef>
                <a:spcPts val="0"/>
              </a:spcBef>
              <a:spcAft>
                <a:spcPts val="0"/>
              </a:spcAft>
              <a:defRPr/>
            </a:pPr>
            <a:endParaRPr lang="es-CO" dirty="0">
              <a:latin typeface="+mn-lt"/>
              <a:cs typeface="+mn-cs"/>
            </a:endParaRPr>
          </a:p>
          <a:p>
            <a:pPr fontAlgn="auto">
              <a:spcBef>
                <a:spcPts val="0"/>
              </a:spcBef>
              <a:spcAft>
                <a:spcPts val="0"/>
              </a:spcAft>
              <a:defRPr/>
            </a:pPr>
            <a:r>
              <a:rPr lang="es-CO" dirty="0">
                <a:latin typeface="+mn-lt"/>
                <a:cs typeface="+mn-cs"/>
              </a:rPr>
              <a:t>Caja			DB      70 millones</a:t>
            </a:r>
          </a:p>
          <a:p>
            <a:pPr fontAlgn="auto">
              <a:spcBef>
                <a:spcPts val="0"/>
              </a:spcBef>
              <a:spcAft>
                <a:spcPts val="0"/>
              </a:spcAft>
              <a:defRPr/>
            </a:pPr>
            <a:r>
              <a:rPr lang="es-CO" dirty="0">
                <a:latin typeface="+mn-lt"/>
                <a:cs typeface="+mn-cs"/>
              </a:rPr>
              <a:t>ingreso			CR      70 millones </a:t>
            </a:r>
          </a:p>
          <a:p>
            <a:pPr fontAlgn="auto">
              <a:spcBef>
                <a:spcPts val="0"/>
              </a:spcBef>
              <a:spcAft>
                <a:spcPts val="0"/>
              </a:spcAft>
              <a:defRPr/>
            </a:pPr>
            <a:endParaRPr lang="es-CO" dirty="0">
              <a:latin typeface="+mn-lt"/>
              <a:cs typeface="+mn-cs"/>
            </a:endParaRPr>
          </a:p>
          <a:p>
            <a:pPr fontAlgn="auto">
              <a:spcBef>
                <a:spcPts val="0"/>
              </a:spcBef>
              <a:spcAft>
                <a:spcPts val="0"/>
              </a:spcAft>
              <a:defRPr/>
            </a:pPr>
            <a:r>
              <a:rPr lang="es-CO" dirty="0">
                <a:latin typeface="+mn-lt"/>
                <a:cs typeface="+mn-cs"/>
              </a:rPr>
              <a:t>Caja			 DB  2.030 millones</a:t>
            </a:r>
          </a:p>
          <a:p>
            <a:pPr fontAlgn="auto">
              <a:spcBef>
                <a:spcPts val="0"/>
              </a:spcBef>
              <a:spcAft>
                <a:spcPts val="0"/>
              </a:spcAft>
              <a:defRPr/>
            </a:pPr>
            <a:r>
              <a:rPr lang="es-CO" dirty="0">
                <a:latin typeface="+mn-lt"/>
                <a:cs typeface="+mn-cs"/>
              </a:rPr>
              <a:t>Ventas			 DB  2.030 millones</a:t>
            </a:r>
          </a:p>
          <a:p>
            <a:pPr fontAlgn="auto">
              <a:spcBef>
                <a:spcPts val="0"/>
              </a:spcBef>
              <a:spcAft>
                <a:spcPts val="0"/>
              </a:spcAft>
              <a:defRPr/>
            </a:pPr>
            <a:endParaRPr lang="es-CO" dirty="0">
              <a:latin typeface="+mn-lt"/>
              <a:cs typeface="+mn-cs"/>
            </a:endParaRPr>
          </a:p>
          <a:p>
            <a:pPr fontAlgn="auto">
              <a:spcBef>
                <a:spcPts val="0"/>
              </a:spcBef>
              <a:spcAft>
                <a:spcPts val="0"/>
              </a:spcAft>
              <a:defRPr/>
            </a:pPr>
            <a:r>
              <a:rPr lang="es-CO" dirty="0">
                <a:latin typeface="+mn-lt"/>
                <a:cs typeface="+mn-cs"/>
              </a:rPr>
              <a:t>Forward			DB        70 millones </a:t>
            </a:r>
          </a:p>
          <a:p>
            <a:pPr fontAlgn="auto">
              <a:spcBef>
                <a:spcPts val="0"/>
              </a:spcBef>
              <a:spcAft>
                <a:spcPts val="0"/>
              </a:spcAft>
              <a:defRPr/>
            </a:pPr>
            <a:r>
              <a:rPr lang="es-CO" dirty="0">
                <a:latin typeface="+mn-lt"/>
                <a:cs typeface="+mn-cs"/>
              </a:rPr>
              <a:t>Patrimonio		CR        70 millones		</a:t>
            </a:r>
          </a:p>
        </p:txBody>
      </p:sp>
      <p:sp>
        <p:nvSpPr>
          <p:cNvPr id="140293" name="TextBox 6"/>
          <p:cNvSpPr txBox="1">
            <a:spLocks noChangeArrowheads="1"/>
          </p:cNvSpPr>
          <p:nvPr/>
        </p:nvSpPr>
        <p:spPr bwMode="auto">
          <a:xfrm>
            <a:off x="642938" y="928688"/>
            <a:ext cx="8001000" cy="461962"/>
          </a:xfrm>
          <a:prstGeom prst="rect">
            <a:avLst/>
          </a:prstGeom>
          <a:noFill/>
          <a:ln w="9525">
            <a:noFill/>
            <a:miter lim="800000"/>
            <a:headEnd/>
            <a:tailEnd/>
          </a:ln>
        </p:spPr>
        <p:txBody>
          <a:bodyPr lIns="91426" tIns="45712" rIns="91426" bIns="45712">
            <a:spAutoFit/>
          </a:bodyPr>
          <a:lstStyle/>
          <a:p>
            <a:r>
              <a:rPr lang="es-CO" sz="2400" dirty="0">
                <a:solidFill>
                  <a:schemeClr val="tx2"/>
                </a:solidFill>
                <a:latin typeface="Calibri" pitchFamily="34" charset="0"/>
              </a:rPr>
              <a:t>Respuesta</a:t>
            </a:r>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276872"/>
            <a:ext cx="8229600" cy="1143000"/>
          </a:xfrm>
        </p:spPr>
        <p:txBody>
          <a:bodyPr/>
          <a:lstStyle/>
          <a:p>
            <a:pPr algn="l"/>
            <a:r>
              <a:rPr lang="es-ES" sz="3600" spc="-150" dirty="0" smtClean="0">
                <a:solidFill>
                  <a:srgbClr val="002060"/>
                </a:solidFill>
                <a:latin typeface="Times New Roman" pitchFamily="18" charset="0"/>
                <a:cs typeface="Times New Roman" pitchFamily="18" charset="0"/>
              </a:rPr>
              <a:t>Cobertura de inversión neta en una entidad extranjera </a:t>
            </a:r>
            <a:br>
              <a:rPr lang="es-ES" sz="3600" spc="-150" dirty="0" smtClean="0">
                <a:solidFill>
                  <a:srgbClr val="002060"/>
                </a:solidFill>
                <a:latin typeface="Times New Roman" pitchFamily="18" charset="0"/>
                <a:cs typeface="Times New Roman" pitchFamily="18" charset="0"/>
              </a:rPr>
            </a:br>
            <a:r>
              <a:rPr lang="es-ES" sz="3600" spc="-150" dirty="0" smtClean="0">
                <a:solidFill>
                  <a:srgbClr val="002060"/>
                </a:solidFill>
                <a:latin typeface="Times New Roman" pitchFamily="18" charset="0"/>
                <a:cs typeface="Times New Roman" pitchFamily="18" charset="0"/>
              </a:rPr>
              <a:t>(Net </a:t>
            </a:r>
            <a:r>
              <a:rPr lang="es-ES" sz="3600" spc="-150" dirty="0" err="1" smtClean="0">
                <a:solidFill>
                  <a:srgbClr val="002060"/>
                </a:solidFill>
                <a:latin typeface="Times New Roman" pitchFamily="18" charset="0"/>
                <a:cs typeface="Times New Roman" pitchFamily="18" charset="0"/>
              </a:rPr>
              <a:t>Investment</a:t>
            </a:r>
            <a:r>
              <a:rPr lang="es-ES" sz="3600" spc="-150" dirty="0" smtClean="0">
                <a:solidFill>
                  <a:srgbClr val="002060"/>
                </a:solidFill>
                <a:latin typeface="Times New Roman" pitchFamily="18" charset="0"/>
                <a:cs typeface="Times New Roman" pitchFamily="18" charset="0"/>
              </a:rPr>
              <a:t> </a:t>
            </a:r>
            <a:r>
              <a:rPr lang="es-ES" sz="3600" spc="-150" dirty="0" err="1" smtClean="0">
                <a:solidFill>
                  <a:srgbClr val="002060"/>
                </a:solidFill>
                <a:latin typeface="Times New Roman" pitchFamily="18" charset="0"/>
                <a:cs typeface="Times New Roman" pitchFamily="18" charset="0"/>
              </a:rPr>
              <a:t>Hedge</a:t>
            </a:r>
            <a:r>
              <a:rPr lang="es-ES" sz="3600" spc="-150" dirty="0" smtClean="0">
                <a:solidFill>
                  <a:srgbClr val="002060"/>
                </a:solidFill>
                <a:latin typeface="Times New Roman" pitchFamily="18" charset="0"/>
                <a:cs typeface="Times New Roman" pitchFamily="18" charset="0"/>
              </a:rPr>
              <a:t>)</a:t>
            </a:r>
            <a:endParaRPr lang="es-ES" sz="3600" spc="-150" dirty="0">
              <a:solidFill>
                <a:srgbClr val="002060"/>
              </a:solidFill>
              <a:latin typeface="Times New Roman" pitchFamily="18" charset="0"/>
              <a:cs typeface="Times New Roman" pitchFamily="18" charset="0"/>
            </a:endParaRPr>
          </a:p>
        </p:txBody>
      </p:sp>
      <p:pic>
        <p:nvPicPr>
          <p:cNvPr id="2050" name="Picture 2" descr="C:\Users\Administrador\Desktop\monedas.jpg"/>
          <p:cNvPicPr>
            <a:picLocks noChangeAspect="1" noChangeArrowheads="1"/>
          </p:cNvPicPr>
          <p:nvPr/>
        </p:nvPicPr>
        <p:blipFill>
          <a:blip r:embed="rId2" cstate="print"/>
          <a:srcRect/>
          <a:stretch>
            <a:fillRect/>
          </a:stretch>
        </p:blipFill>
        <p:spPr bwMode="auto">
          <a:xfrm>
            <a:off x="6300192" y="2780928"/>
            <a:ext cx="2395736" cy="3724141"/>
          </a:xfrm>
          <a:prstGeom prst="rect">
            <a:avLst/>
          </a:prstGeom>
          <a:noFill/>
        </p:spPr>
      </p:pic>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2338"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42339"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42340" name="TextBox 5"/>
          <p:cNvSpPr txBox="1">
            <a:spLocks noChangeArrowheads="1"/>
          </p:cNvSpPr>
          <p:nvPr/>
        </p:nvSpPr>
        <p:spPr bwMode="auto">
          <a:xfrm>
            <a:off x="714375" y="2714625"/>
            <a:ext cx="7858125" cy="369316"/>
          </a:xfrm>
          <a:prstGeom prst="rect">
            <a:avLst/>
          </a:prstGeom>
          <a:noFill/>
          <a:ln w="9525">
            <a:noFill/>
            <a:miter lim="800000"/>
            <a:headEnd/>
            <a:tailEnd/>
          </a:ln>
        </p:spPr>
        <p:txBody>
          <a:bodyPr lIns="91426" tIns="45712" rIns="91426" bIns="45712">
            <a:spAutoFit/>
          </a:bodyPr>
          <a:lstStyle/>
          <a:p>
            <a:r>
              <a:rPr lang="es-CO">
                <a:latin typeface="Calibri" pitchFamily="34" charset="0"/>
              </a:rPr>
              <a:t>-</a:t>
            </a:r>
          </a:p>
        </p:txBody>
      </p:sp>
      <p:sp>
        <p:nvSpPr>
          <p:cNvPr id="109574" name="TextBox 6"/>
          <p:cNvSpPr txBox="1">
            <a:spLocks noChangeArrowheads="1"/>
          </p:cNvSpPr>
          <p:nvPr/>
        </p:nvSpPr>
        <p:spPr bwMode="auto">
          <a:xfrm>
            <a:off x="285750" y="773113"/>
            <a:ext cx="8001000" cy="369316"/>
          </a:xfrm>
          <a:prstGeom prst="rect">
            <a:avLst/>
          </a:prstGeom>
          <a:noFill/>
          <a:ln w="9525">
            <a:noFill/>
            <a:miter lim="800000"/>
            <a:headEnd/>
            <a:tailEnd/>
          </a:ln>
        </p:spPr>
        <p:txBody>
          <a:bodyPr lIns="91426" tIns="45712" rIns="91426" bIns="45712">
            <a:spAutoFit/>
          </a:bodyPr>
          <a:lstStyle/>
          <a:p>
            <a:pPr>
              <a:defRPr/>
            </a:pPr>
            <a:r>
              <a:rPr lang="es-CO" b="1" dirty="0">
                <a:solidFill>
                  <a:schemeClr val="tx2">
                    <a:lumMod val="75000"/>
                  </a:schemeClr>
                </a:solidFill>
                <a:latin typeface="Arial" charset="0"/>
                <a:cs typeface="Arial" charset="0"/>
              </a:rPr>
              <a:t>Coberturas de Inversión Neta en una Entidad Extranjera</a:t>
            </a:r>
            <a:endParaRPr lang="es-CO" dirty="0">
              <a:solidFill>
                <a:schemeClr val="tx2">
                  <a:lumMod val="75000"/>
                </a:schemeClr>
              </a:solidFill>
              <a:latin typeface="Calibri" pitchFamily="34" charset="0"/>
              <a:cs typeface="Arial" charset="0"/>
            </a:endParaRPr>
          </a:p>
        </p:txBody>
      </p:sp>
      <p:sp>
        <p:nvSpPr>
          <p:cNvPr id="7" name="Rectangle 6"/>
          <p:cNvSpPr/>
          <p:nvPr/>
        </p:nvSpPr>
        <p:spPr>
          <a:xfrm>
            <a:off x="714375" y="1143000"/>
            <a:ext cx="3357563" cy="50006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r>
              <a:rPr lang="es-CO" dirty="0"/>
              <a:t>Parte inefectiva</a:t>
            </a:r>
          </a:p>
        </p:txBody>
      </p:sp>
      <p:sp>
        <p:nvSpPr>
          <p:cNvPr id="8" name="Rectangle 7"/>
          <p:cNvSpPr/>
          <p:nvPr/>
        </p:nvSpPr>
        <p:spPr>
          <a:xfrm>
            <a:off x="714375" y="1643064"/>
            <a:ext cx="3357563" cy="1000125"/>
          </a:xfrm>
          <a:prstGeom prst="rect">
            <a:avLst/>
          </a:prstGeom>
          <a:solidFill>
            <a:srgbClr val="99FF33"/>
          </a:solidFill>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r>
              <a:rPr lang="es-CO" dirty="0">
                <a:solidFill>
                  <a:schemeClr val="tx1"/>
                </a:solidFill>
              </a:rPr>
              <a:t>Instrumento de cobertura:</a:t>
            </a:r>
          </a:p>
          <a:p>
            <a:pPr algn="ctr">
              <a:defRPr/>
            </a:pPr>
            <a:r>
              <a:rPr lang="es-CO" dirty="0">
                <a:solidFill>
                  <a:schemeClr val="tx1"/>
                </a:solidFill>
              </a:rPr>
              <a:t>Cambios en el valor razonable por el riesgo cubierto.</a:t>
            </a:r>
          </a:p>
        </p:txBody>
      </p:sp>
      <p:sp>
        <p:nvSpPr>
          <p:cNvPr id="9" name="Right Arrow 8"/>
          <p:cNvSpPr/>
          <p:nvPr/>
        </p:nvSpPr>
        <p:spPr>
          <a:xfrm>
            <a:off x="4643438" y="1143000"/>
            <a:ext cx="214312" cy="4286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endParaRPr lang="es-CO"/>
          </a:p>
        </p:txBody>
      </p:sp>
      <p:sp>
        <p:nvSpPr>
          <p:cNvPr id="10" name="Right Arrow 9"/>
          <p:cNvSpPr/>
          <p:nvPr/>
        </p:nvSpPr>
        <p:spPr>
          <a:xfrm>
            <a:off x="4643438" y="1928813"/>
            <a:ext cx="214312" cy="4286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endParaRPr lang="es-CO"/>
          </a:p>
        </p:txBody>
      </p:sp>
      <p:sp>
        <p:nvSpPr>
          <p:cNvPr id="11" name="Rectangle 10"/>
          <p:cNvSpPr/>
          <p:nvPr/>
        </p:nvSpPr>
        <p:spPr>
          <a:xfrm>
            <a:off x="5429250" y="1143000"/>
            <a:ext cx="2857500" cy="500063"/>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r>
              <a:rPr lang="es-CO" dirty="0"/>
              <a:t>Resultados</a:t>
            </a:r>
          </a:p>
        </p:txBody>
      </p:sp>
      <p:sp>
        <p:nvSpPr>
          <p:cNvPr id="12" name="Rectangle 11"/>
          <p:cNvSpPr/>
          <p:nvPr/>
        </p:nvSpPr>
        <p:spPr>
          <a:xfrm>
            <a:off x="5429250" y="1643063"/>
            <a:ext cx="2857500" cy="1928812"/>
          </a:xfrm>
          <a:prstGeom prst="rect">
            <a:avLst/>
          </a:prstGeom>
          <a:solidFill>
            <a:srgbClr val="99FF33"/>
          </a:solidFill>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r>
              <a:rPr lang="es-CO" dirty="0">
                <a:solidFill>
                  <a:schemeClr val="tx1"/>
                </a:solidFill>
              </a:rPr>
              <a:t>Diferencias por conversión</a:t>
            </a:r>
          </a:p>
        </p:txBody>
      </p:sp>
      <p:sp>
        <p:nvSpPr>
          <p:cNvPr id="15" name="Rectangle 14"/>
          <p:cNvSpPr/>
          <p:nvPr/>
        </p:nvSpPr>
        <p:spPr>
          <a:xfrm>
            <a:off x="714375" y="2746376"/>
            <a:ext cx="3357563" cy="785813"/>
          </a:xfrm>
          <a:prstGeom prst="rect">
            <a:avLst/>
          </a:prstGeom>
          <a:solidFill>
            <a:srgbClr val="99FF33"/>
          </a:solidFill>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r>
              <a:rPr lang="es-CO" dirty="0">
                <a:solidFill>
                  <a:schemeClr val="tx1"/>
                </a:solidFill>
              </a:rPr>
              <a:t>Partida cubierta:</a:t>
            </a:r>
          </a:p>
          <a:p>
            <a:pPr algn="ctr">
              <a:defRPr/>
            </a:pPr>
            <a:r>
              <a:rPr lang="es-CO" dirty="0">
                <a:solidFill>
                  <a:schemeClr val="tx1"/>
                </a:solidFill>
              </a:rPr>
              <a:t>Cambios por el tipo de cambio.</a:t>
            </a:r>
          </a:p>
        </p:txBody>
      </p:sp>
      <p:sp>
        <p:nvSpPr>
          <p:cNvPr id="16" name="Right Arrow 15"/>
          <p:cNvSpPr/>
          <p:nvPr/>
        </p:nvSpPr>
        <p:spPr>
          <a:xfrm>
            <a:off x="4643438" y="2786064"/>
            <a:ext cx="214312" cy="4286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426" tIns="45712" rIns="91426" bIns="45712" anchor="ctr"/>
          <a:lstStyle/>
          <a:p>
            <a:pPr algn="ctr">
              <a:defRPr/>
            </a:pPr>
            <a:endParaRPr lang="es-CO"/>
          </a:p>
        </p:txBody>
      </p:sp>
      <p:sp>
        <p:nvSpPr>
          <p:cNvPr id="142350" name="Rectangle 7"/>
          <p:cNvSpPr>
            <a:spLocks noChangeArrowheads="1"/>
          </p:cNvSpPr>
          <p:nvPr/>
        </p:nvSpPr>
        <p:spPr bwMode="auto">
          <a:xfrm>
            <a:off x="395288" y="3546195"/>
            <a:ext cx="8353425" cy="3046972"/>
          </a:xfrm>
          <a:prstGeom prst="rect">
            <a:avLst/>
          </a:prstGeom>
          <a:noFill/>
          <a:ln w="9525">
            <a:noFill/>
            <a:miter lim="800000"/>
            <a:headEnd/>
            <a:tailEnd/>
          </a:ln>
        </p:spPr>
        <p:txBody>
          <a:bodyPr lIns="91426" tIns="45712" rIns="91426" bIns="45712" anchor="ctr">
            <a:spAutoFit/>
          </a:bodyPr>
          <a:lstStyle/>
          <a:p>
            <a:pPr eaLnBrk="0" hangingPunct="0">
              <a:tabLst>
                <a:tab pos="1485662" algn="l"/>
              </a:tabLst>
            </a:pPr>
            <a:r>
              <a:rPr lang="es-CO" sz="1600" b="1" dirty="0">
                <a:solidFill>
                  <a:srgbClr val="000000"/>
                </a:solidFill>
                <a:latin typeface="Calibri" pitchFamily="34" charset="0"/>
                <a:cs typeface="Times New Roman" pitchFamily="18" charset="0"/>
              </a:rPr>
              <a:t>Concepto Inversión Neta:</a:t>
            </a:r>
          </a:p>
          <a:p>
            <a:pPr eaLnBrk="0" hangingPunct="0">
              <a:tabLst>
                <a:tab pos="1485662" algn="l"/>
              </a:tabLst>
            </a:pPr>
            <a:r>
              <a:rPr lang="es-CO" sz="1600" dirty="0">
                <a:solidFill>
                  <a:srgbClr val="000000"/>
                </a:solidFill>
                <a:latin typeface="Calibri" pitchFamily="34" charset="0"/>
                <a:cs typeface="Times New Roman" pitchFamily="18" charset="0"/>
              </a:rPr>
              <a:t> Es la parte que corresponde a la empresa que presenta los estados financieros, en los activos netos de la citada entidad, más el crédito mercantil y cuentas a pagar o a recibir que no se espera liquidar en un futuro previsible.</a:t>
            </a:r>
          </a:p>
          <a:p>
            <a:pPr eaLnBrk="0" hangingPunct="0">
              <a:tabLst>
                <a:tab pos="1485662" algn="l"/>
              </a:tabLst>
            </a:pPr>
            <a:r>
              <a:rPr lang="es-CO" sz="1600" b="1" dirty="0">
                <a:solidFill>
                  <a:srgbClr val="000000"/>
                </a:solidFill>
                <a:latin typeface="Calibri" pitchFamily="34" charset="0"/>
                <a:cs typeface="Times New Roman" pitchFamily="18" charset="0"/>
              </a:rPr>
              <a:t> Objetivo de la Cobertura:</a:t>
            </a:r>
          </a:p>
          <a:p>
            <a:pPr eaLnBrk="0" hangingPunct="0">
              <a:tabLst>
                <a:tab pos="1485662" algn="l"/>
              </a:tabLst>
            </a:pPr>
            <a:r>
              <a:rPr lang="es-CO" sz="1600" dirty="0">
                <a:solidFill>
                  <a:srgbClr val="000000"/>
                </a:solidFill>
                <a:latin typeface="Calibri" pitchFamily="34" charset="0"/>
                <a:cs typeface="Times New Roman" pitchFamily="18" charset="0"/>
              </a:rPr>
              <a:t> Es aquella destinada a cubrir el riesgo asociado a las variaciones (riesgos) de tipo de cambio de una inversión neta en una entidad extranjera.</a:t>
            </a:r>
          </a:p>
          <a:p>
            <a:pPr eaLnBrk="0" hangingPunct="0">
              <a:tabLst>
                <a:tab pos="1485662" algn="l"/>
              </a:tabLst>
            </a:pPr>
            <a:r>
              <a:rPr lang="es-CO" sz="1600" b="1" dirty="0">
                <a:solidFill>
                  <a:srgbClr val="000000"/>
                </a:solidFill>
                <a:latin typeface="Calibri" pitchFamily="34" charset="0"/>
                <a:cs typeface="Times New Roman" pitchFamily="18" charset="0"/>
              </a:rPr>
              <a:t> Registro Contable:</a:t>
            </a:r>
          </a:p>
          <a:p>
            <a:pPr eaLnBrk="0" hangingPunct="0">
              <a:tabLst>
                <a:tab pos="1485662" algn="l"/>
              </a:tabLst>
            </a:pPr>
            <a:r>
              <a:rPr lang="es-CO" sz="1600" dirty="0">
                <a:solidFill>
                  <a:srgbClr val="000000"/>
                </a:solidFill>
                <a:latin typeface="Calibri" pitchFamily="34" charset="0"/>
                <a:cs typeface="Times New Roman" pitchFamily="18" charset="0"/>
              </a:rPr>
              <a:t> Las pérdidas y ganancias que correspondan a la parte efectiva del instrumento de cobertura se reconocerán formando parte de las diferencias de conversión (hasta que la inversión se venda o liquide, en cuyo momento se reconocerá en resultados), y la parte ineficaz del instrumento derivado se reconocerá de forma inmediata en resultados</a:t>
            </a:r>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62"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43363"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43364" name="Rectangle 1"/>
          <p:cNvSpPr>
            <a:spLocks noChangeArrowheads="1"/>
          </p:cNvSpPr>
          <p:nvPr/>
        </p:nvSpPr>
        <p:spPr bwMode="auto">
          <a:xfrm>
            <a:off x="357189" y="2857355"/>
            <a:ext cx="8572500" cy="1246479"/>
          </a:xfrm>
          <a:prstGeom prst="rect">
            <a:avLst/>
          </a:prstGeom>
          <a:noFill/>
          <a:ln w="9525">
            <a:noFill/>
            <a:miter lim="800000"/>
            <a:headEnd/>
            <a:tailEnd/>
          </a:ln>
        </p:spPr>
        <p:txBody>
          <a:bodyPr lIns="91426" tIns="45712" rIns="91426" bIns="45712" anchor="ctr">
            <a:spAutoFit/>
          </a:bodyPr>
          <a:lstStyle/>
          <a:p>
            <a:r>
              <a:rPr lang="es-CO" sz="2500" dirty="0">
                <a:solidFill>
                  <a:schemeClr val="tx2"/>
                </a:solidFill>
                <a:latin typeface="Calibri" pitchFamily="34" charset="0"/>
                <a:ea typeface="Times New Roman" pitchFamily="18" charset="0"/>
                <a:cs typeface="Verdana" pitchFamily="34" charset="0"/>
              </a:rPr>
              <a:t>Ejemplo</a:t>
            </a:r>
            <a:endParaRPr lang="es-CO" sz="1100" dirty="0">
              <a:solidFill>
                <a:schemeClr val="tx2"/>
              </a:solidFill>
              <a:ea typeface="Times New Roman" pitchFamily="18" charset="0"/>
              <a:cs typeface="Verdana" pitchFamily="34" charset="0"/>
            </a:endParaRPr>
          </a:p>
          <a:p>
            <a:pPr eaLnBrk="0" hangingPunct="0"/>
            <a:r>
              <a:rPr lang="es-CO" sz="2500" dirty="0">
                <a:solidFill>
                  <a:schemeClr val="tx2"/>
                </a:solidFill>
                <a:latin typeface="Calibri" pitchFamily="34" charset="0"/>
                <a:ea typeface="Times New Roman" pitchFamily="18" charset="0"/>
                <a:cs typeface="Verdana" pitchFamily="34" charset="0"/>
              </a:rPr>
              <a:t>Cobertura  de Inversión neta</a:t>
            </a:r>
            <a:endParaRPr lang="es-CO" sz="1100" dirty="0">
              <a:solidFill>
                <a:schemeClr val="tx2"/>
              </a:solidFill>
              <a:ea typeface="Times New Roman" pitchFamily="18" charset="0"/>
              <a:cs typeface="Verdana" pitchFamily="34" charset="0"/>
            </a:endParaRPr>
          </a:p>
          <a:p>
            <a:pPr eaLnBrk="0" hangingPunct="0"/>
            <a:r>
              <a:rPr lang="es-CO" sz="2500" dirty="0">
                <a:solidFill>
                  <a:schemeClr val="tx2"/>
                </a:solidFill>
                <a:latin typeface="Calibri" pitchFamily="34" charset="0"/>
                <a:ea typeface="Times New Roman" pitchFamily="18" charset="0"/>
                <a:cs typeface="Verdana" pitchFamily="34" charset="0"/>
              </a:rPr>
              <a:t>(Net </a:t>
            </a:r>
            <a:r>
              <a:rPr lang="es-CO" sz="2500" dirty="0" err="1">
                <a:solidFill>
                  <a:schemeClr val="tx2"/>
                </a:solidFill>
                <a:latin typeface="Calibri" pitchFamily="34" charset="0"/>
                <a:ea typeface="Times New Roman" pitchFamily="18" charset="0"/>
                <a:cs typeface="Verdana" pitchFamily="34" charset="0"/>
              </a:rPr>
              <a:t>investment</a:t>
            </a:r>
            <a:r>
              <a:rPr lang="es-CO" sz="2500" dirty="0">
                <a:solidFill>
                  <a:schemeClr val="tx2"/>
                </a:solidFill>
                <a:latin typeface="Calibri" pitchFamily="34" charset="0"/>
                <a:ea typeface="Times New Roman" pitchFamily="18" charset="0"/>
                <a:cs typeface="Verdana" pitchFamily="34" charset="0"/>
              </a:rPr>
              <a:t> </a:t>
            </a:r>
            <a:r>
              <a:rPr lang="es-CO" sz="2500" dirty="0" err="1">
                <a:solidFill>
                  <a:schemeClr val="tx2"/>
                </a:solidFill>
                <a:latin typeface="Calibri" pitchFamily="34" charset="0"/>
                <a:ea typeface="Times New Roman" pitchFamily="18" charset="0"/>
                <a:cs typeface="Verdana" pitchFamily="34" charset="0"/>
              </a:rPr>
              <a:t>Hedge</a:t>
            </a:r>
            <a:r>
              <a:rPr lang="es-CO" sz="2500" dirty="0">
                <a:solidFill>
                  <a:schemeClr val="tx2"/>
                </a:solidFill>
                <a:latin typeface="Calibri" pitchFamily="34" charset="0"/>
                <a:ea typeface="Times New Roman" pitchFamily="18" charset="0"/>
                <a:cs typeface="Verdana" pitchFamily="34" charset="0"/>
              </a:rPr>
              <a:t>)</a:t>
            </a:r>
            <a:endParaRPr lang="es-CO" dirty="0">
              <a:solidFill>
                <a:schemeClr val="tx2"/>
              </a:solidFill>
              <a:ea typeface="Times New Roman" pitchFamily="18" charset="0"/>
              <a:cs typeface="Verdana" pitchFamily="34" charset="0"/>
            </a:endParaRPr>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4386"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44387"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44388" name="TextBox 5"/>
          <p:cNvSpPr txBox="1">
            <a:spLocks noChangeArrowheads="1"/>
          </p:cNvSpPr>
          <p:nvPr/>
        </p:nvSpPr>
        <p:spPr bwMode="auto">
          <a:xfrm>
            <a:off x="571501" y="1785937"/>
            <a:ext cx="7858125" cy="4801298"/>
          </a:xfrm>
          <a:prstGeom prst="rect">
            <a:avLst/>
          </a:prstGeom>
          <a:noFill/>
          <a:ln w="9525">
            <a:noFill/>
            <a:miter lim="800000"/>
            <a:headEnd/>
            <a:tailEnd/>
          </a:ln>
        </p:spPr>
        <p:txBody>
          <a:bodyPr lIns="91426" tIns="45712" rIns="91426" bIns="45712">
            <a:spAutoFit/>
          </a:bodyPr>
          <a:lstStyle/>
          <a:p>
            <a:r>
              <a:rPr lang="es-CO">
                <a:latin typeface="Calibri" pitchFamily="34" charset="0"/>
              </a:rPr>
              <a:t>La Sociedad “A” tiene una filial norteamericana “B”. Para financiar a dicha filial, el 31/12/07 “A” ha contratado un préstamo de 50 millones de dólares con un banco.</a:t>
            </a:r>
          </a:p>
          <a:p>
            <a:r>
              <a:rPr lang="es-CO">
                <a:latin typeface="Calibri" pitchFamily="34" charset="0"/>
              </a:rPr>
              <a:t> </a:t>
            </a:r>
          </a:p>
          <a:p>
            <a:r>
              <a:rPr lang="es-CO">
                <a:latin typeface="Calibri" pitchFamily="34" charset="0"/>
              </a:rPr>
              <a:t> 	Al 31/12/07 y 31/12/08 los activos netos de “B” eran, en ambos casos, 	de 70 millones de dólares</a:t>
            </a:r>
          </a:p>
          <a:p>
            <a:r>
              <a:rPr lang="es-CO">
                <a:latin typeface="Calibri" pitchFamily="34" charset="0"/>
              </a:rPr>
              <a:t> </a:t>
            </a:r>
          </a:p>
          <a:p>
            <a:r>
              <a:rPr lang="es-CO">
                <a:latin typeface="Calibri" pitchFamily="34" charset="0"/>
              </a:rPr>
              <a:t> 	“A” ha designado como instrumento de cobertura los primeros 50 	millones de dólares de activos netos de “B” (respecto al riesgo de tipo 	de cambio exclusivamente), y la cobertura ha sido calificada como 	altamente efectiva.</a:t>
            </a:r>
          </a:p>
          <a:p>
            <a:r>
              <a:rPr lang="es-CO">
                <a:latin typeface="Calibri" pitchFamily="34" charset="0"/>
              </a:rPr>
              <a:t> </a:t>
            </a:r>
          </a:p>
          <a:p>
            <a:r>
              <a:rPr lang="es-CO">
                <a:latin typeface="Calibri" pitchFamily="34" charset="0"/>
              </a:rPr>
              <a:t> 	El tipo de	cambio es: 1€ = 1,2	  $  al  31/12/07  y	a  1,3  $  al  31/12/08 </a:t>
            </a:r>
          </a:p>
          <a:p>
            <a:r>
              <a:rPr lang="es-CO">
                <a:latin typeface="Calibri" pitchFamily="34" charset="0"/>
              </a:rPr>
              <a:t> </a:t>
            </a:r>
          </a:p>
          <a:p>
            <a:r>
              <a:rPr lang="es-CO">
                <a:latin typeface="Calibri" pitchFamily="34" charset="0"/>
              </a:rPr>
              <a:t> </a:t>
            </a:r>
          </a:p>
          <a:p>
            <a:r>
              <a:rPr lang="es-CO">
                <a:latin typeface="Calibri" pitchFamily="34" charset="0"/>
              </a:rPr>
              <a:t>¿Qué asientos debe registrar “A” el 31/12/08?</a:t>
            </a:r>
          </a:p>
          <a:p>
            <a:r>
              <a:rPr lang="es-CO">
                <a:latin typeface="Calibri" pitchFamily="34" charset="0"/>
              </a:rPr>
              <a:t> </a:t>
            </a:r>
          </a:p>
          <a:p>
            <a:endParaRPr lang="es-CO">
              <a:latin typeface="Calibri" pitchFamily="34" charset="0"/>
            </a:endParaRPr>
          </a:p>
        </p:txBody>
      </p:sp>
      <p:sp>
        <p:nvSpPr>
          <p:cNvPr id="144389" name="TextBox 6"/>
          <p:cNvSpPr txBox="1">
            <a:spLocks noChangeArrowheads="1"/>
          </p:cNvSpPr>
          <p:nvPr/>
        </p:nvSpPr>
        <p:spPr bwMode="auto">
          <a:xfrm>
            <a:off x="571500" y="928688"/>
            <a:ext cx="8001000" cy="830981"/>
          </a:xfrm>
          <a:prstGeom prst="rect">
            <a:avLst/>
          </a:prstGeom>
          <a:noFill/>
          <a:ln w="9525">
            <a:noFill/>
            <a:miter lim="800000"/>
            <a:headEnd/>
            <a:tailEnd/>
          </a:ln>
        </p:spPr>
        <p:txBody>
          <a:bodyPr lIns="91426" tIns="45712" rIns="91426" bIns="45712">
            <a:spAutoFit/>
          </a:bodyPr>
          <a:lstStyle/>
          <a:p>
            <a:r>
              <a:rPr lang="es-CO" sz="2400" dirty="0">
                <a:solidFill>
                  <a:schemeClr val="tx2"/>
                </a:solidFill>
                <a:latin typeface="Calibri" pitchFamily="34" charset="0"/>
              </a:rPr>
              <a:t>Net </a:t>
            </a:r>
            <a:r>
              <a:rPr lang="es-CO" sz="2400" dirty="0" err="1">
                <a:solidFill>
                  <a:schemeClr val="tx2"/>
                </a:solidFill>
                <a:latin typeface="Calibri" pitchFamily="34" charset="0"/>
              </a:rPr>
              <a:t>investment</a:t>
            </a:r>
            <a:r>
              <a:rPr lang="es-CO" sz="2400" dirty="0">
                <a:solidFill>
                  <a:schemeClr val="tx2"/>
                </a:solidFill>
                <a:latin typeface="Calibri" pitchFamily="34" charset="0"/>
              </a:rPr>
              <a:t> </a:t>
            </a:r>
            <a:r>
              <a:rPr lang="es-CO" sz="2400" dirty="0" err="1">
                <a:solidFill>
                  <a:schemeClr val="tx2"/>
                </a:solidFill>
                <a:latin typeface="Calibri" pitchFamily="34" charset="0"/>
              </a:rPr>
              <a:t>hedge</a:t>
            </a:r>
            <a:r>
              <a:rPr lang="es-CO" sz="2400" dirty="0">
                <a:solidFill>
                  <a:schemeClr val="tx2"/>
                </a:solidFill>
                <a:latin typeface="Calibri" pitchFamily="34" charset="0"/>
              </a:rPr>
              <a:t>:</a:t>
            </a:r>
          </a:p>
          <a:p>
            <a:r>
              <a:rPr lang="es-CO" sz="2400" dirty="0">
                <a:solidFill>
                  <a:schemeClr val="tx2"/>
                </a:solidFill>
                <a:latin typeface="Calibri" pitchFamily="34" charset="0"/>
              </a:rPr>
              <a:t>Ejemplo</a:t>
            </a:r>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5410"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45411"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45412" name="TextBox 5"/>
          <p:cNvSpPr txBox="1">
            <a:spLocks noChangeArrowheads="1"/>
          </p:cNvSpPr>
          <p:nvPr/>
        </p:nvSpPr>
        <p:spPr bwMode="auto">
          <a:xfrm>
            <a:off x="714375" y="3071814"/>
            <a:ext cx="7858125" cy="369316"/>
          </a:xfrm>
          <a:prstGeom prst="rect">
            <a:avLst/>
          </a:prstGeom>
          <a:noFill/>
          <a:ln w="9525">
            <a:noFill/>
            <a:miter lim="800000"/>
            <a:headEnd/>
            <a:tailEnd/>
          </a:ln>
        </p:spPr>
        <p:txBody>
          <a:bodyPr lIns="91426" tIns="45712" rIns="91426" bIns="45712">
            <a:spAutoFit/>
          </a:bodyPr>
          <a:lstStyle/>
          <a:p>
            <a:endParaRPr lang="es-MX">
              <a:latin typeface="Calibri" pitchFamily="34" charset="0"/>
            </a:endParaRPr>
          </a:p>
        </p:txBody>
      </p:sp>
      <p:sp>
        <p:nvSpPr>
          <p:cNvPr id="145413" name="TextBox 6"/>
          <p:cNvSpPr txBox="1">
            <a:spLocks noChangeArrowheads="1"/>
          </p:cNvSpPr>
          <p:nvPr/>
        </p:nvSpPr>
        <p:spPr bwMode="auto">
          <a:xfrm>
            <a:off x="1143001" y="2000250"/>
            <a:ext cx="6215063" cy="369316"/>
          </a:xfrm>
          <a:prstGeom prst="rect">
            <a:avLst/>
          </a:prstGeom>
          <a:noFill/>
          <a:ln w="9525">
            <a:noFill/>
            <a:miter lim="800000"/>
            <a:headEnd/>
            <a:tailEnd/>
          </a:ln>
        </p:spPr>
        <p:txBody>
          <a:bodyPr lIns="91426" tIns="45712" rIns="91426" bIns="45712">
            <a:spAutoFit/>
          </a:bodyPr>
          <a:lstStyle/>
          <a:p>
            <a:r>
              <a:rPr lang="es-CO">
                <a:latin typeface="Calibri" pitchFamily="34" charset="0"/>
              </a:rPr>
              <a:t>a) Para reconocer la variación en el tipo de cambio del préstamo:</a:t>
            </a:r>
          </a:p>
        </p:txBody>
      </p:sp>
      <p:sp>
        <p:nvSpPr>
          <p:cNvPr id="145414" name="TextBox 7"/>
          <p:cNvSpPr txBox="1">
            <a:spLocks noChangeArrowheads="1"/>
          </p:cNvSpPr>
          <p:nvPr/>
        </p:nvSpPr>
        <p:spPr bwMode="auto">
          <a:xfrm>
            <a:off x="500064" y="2857501"/>
            <a:ext cx="4357687" cy="1169535"/>
          </a:xfrm>
          <a:prstGeom prst="rect">
            <a:avLst/>
          </a:prstGeom>
          <a:noFill/>
          <a:ln w="9525">
            <a:noFill/>
            <a:miter lim="800000"/>
            <a:headEnd/>
            <a:tailEnd/>
          </a:ln>
        </p:spPr>
        <p:txBody>
          <a:bodyPr lIns="91426" tIns="45712" rIns="91426" bIns="45712">
            <a:spAutoFit/>
          </a:bodyPr>
          <a:lstStyle/>
          <a:p>
            <a:r>
              <a:rPr lang="es-CO" sz="1400" dirty="0" err="1">
                <a:latin typeface="Calibri" pitchFamily="34" charset="0"/>
              </a:rPr>
              <a:t>Dr</a:t>
            </a:r>
            <a:r>
              <a:rPr lang="es-CO" sz="1400" dirty="0">
                <a:latin typeface="Calibri" pitchFamily="34" charset="0"/>
              </a:rPr>
              <a:t> 	Préstamo 		3,21 MM €</a:t>
            </a:r>
          </a:p>
          <a:p>
            <a:r>
              <a:rPr lang="es-CO" sz="1400" dirty="0">
                <a:latin typeface="Calibri" pitchFamily="34" charset="0"/>
              </a:rPr>
              <a:t> </a:t>
            </a:r>
          </a:p>
          <a:p>
            <a:r>
              <a:rPr lang="es-CO" sz="1400" dirty="0">
                <a:latin typeface="Calibri" pitchFamily="34" charset="0"/>
              </a:rPr>
              <a:t>(Cr) Diferencias de conversión (patrimonio)  (3,21 MM €)</a:t>
            </a:r>
          </a:p>
          <a:p>
            <a:r>
              <a:rPr lang="es-CO" sz="1400" dirty="0">
                <a:latin typeface="Calibri" pitchFamily="34" charset="0"/>
              </a:rPr>
              <a:t/>
            </a:r>
            <a:br>
              <a:rPr lang="es-CO" sz="1400" dirty="0">
                <a:latin typeface="Calibri" pitchFamily="34" charset="0"/>
              </a:rPr>
            </a:br>
            <a:endParaRPr lang="es-CO" sz="1400" dirty="0">
              <a:latin typeface="Calibri" pitchFamily="34" charset="0"/>
            </a:endParaRPr>
          </a:p>
        </p:txBody>
      </p:sp>
      <p:sp>
        <p:nvSpPr>
          <p:cNvPr id="145415" name="TextBox 8"/>
          <p:cNvSpPr txBox="1">
            <a:spLocks noChangeArrowheads="1"/>
          </p:cNvSpPr>
          <p:nvPr/>
        </p:nvSpPr>
        <p:spPr bwMode="auto">
          <a:xfrm>
            <a:off x="5357814" y="2857500"/>
            <a:ext cx="3143250" cy="984869"/>
          </a:xfrm>
          <a:prstGeom prst="rect">
            <a:avLst/>
          </a:prstGeom>
          <a:noFill/>
          <a:ln w="9525">
            <a:noFill/>
            <a:miter lim="800000"/>
            <a:headEnd/>
            <a:tailEnd/>
          </a:ln>
        </p:spPr>
        <p:txBody>
          <a:bodyPr lIns="91426" tIns="45712" rIns="91426" bIns="45712">
            <a:spAutoFit/>
          </a:bodyPr>
          <a:lstStyle/>
          <a:p>
            <a:r>
              <a:rPr lang="es-CO" sz="1400" dirty="0">
                <a:latin typeface="Calibri" pitchFamily="34" charset="0"/>
              </a:rPr>
              <a:t>31/12/07 = (50 MM $/1,2)= 41,67 MM €</a:t>
            </a:r>
          </a:p>
          <a:p>
            <a:r>
              <a:rPr lang="es-CO" sz="1400" dirty="0">
                <a:latin typeface="Calibri" pitchFamily="34" charset="0"/>
              </a:rPr>
              <a:t> </a:t>
            </a:r>
          </a:p>
          <a:p>
            <a:r>
              <a:rPr lang="es-CO" sz="1400" dirty="0">
                <a:latin typeface="Calibri" pitchFamily="34" charset="0"/>
              </a:rPr>
              <a:t> 31/12/08 = (50 MM $/1,3)= 38,46 MM €</a:t>
            </a:r>
          </a:p>
          <a:p>
            <a:endParaRPr lang="es-CO" sz="1400" dirty="0">
              <a:latin typeface="Calibri" pitchFamily="34" charset="0"/>
            </a:endParaRPr>
          </a:p>
        </p:txBody>
      </p:sp>
      <p:sp>
        <p:nvSpPr>
          <p:cNvPr id="145416" name="TextBox 9"/>
          <p:cNvSpPr txBox="1">
            <a:spLocks noChangeArrowheads="1"/>
          </p:cNvSpPr>
          <p:nvPr/>
        </p:nvSpPr>
        <p:spPr bwMode="auto">
          <a:xfrm>
            <a:off x="1214439" y="4143375"/>
            <a:ext cx="6643687" cy="369316"/>
          </a:xfrm>
          <a:prstGeom prst="rect">
            <a:avLst/>
          </a:prstGeom>
          <a:noFill/>
          <a:ln w="9525">
            <a:noFill/>
            <a:miter lim="800000"/>
            <a:headEnd/>
            <a:tailEnd/>
          </a:ln>
        </p:spPr>
        <p:txBody>
          <a:bodyPr lIns="91426" tIns="45712" rIns="91426" bIns="45712">
            <a:spAutoFit/>
          </a:bodyPr>
          <a:lstStyle/>
          <a:p>
            <a:r>
              <a:rPr lang="es-CO">
                <a:latin typeface="Calibri" pitchFamily="34" charset="0"/>
              </a:rPr>
              <a:t>b) Para reconocer diferencia en cambio en la consolidación de “B”:</a:t>
            </a:r>
          </a:p>
        </p:txBody>
      </p:sp>
      <p:sp>
        <p:nvSpPr>
          <p:cNvPr id="145417" name="TextBox 10"/>
          <p:cNvSpPr txBox="1">
            <a:spLocks noChangeArrowheads="1"/>
          </p:cNvSpPr>
          <p:nvPr/>
        </p:nvSpPr>
        <p:spPr bwMode="auto">
          <a:xfrm>
            <a:off x="500063" y="5000625"/>
            <a:ext cx="4214812" cy="1169535"/>
          </a:xfrm>
          <a:prstGeom prst="rect">
            <a:avLst/>
          </a:prstGeom>
          <a:noFill/>
          <a:ln w="9525">
            <a:noFill/>
            <a:miter lim="800000"/>
            <a:headEnd/>
            <a:tailEnd/>
          </a:ln>
        </p:spPr>
        <p:txBody>
          <a:bodyPr lIns="91426" tIns="45712" rIns="91426" bIns="45712">
            <a:spAutoFit/>
          </a:bodyPr>
          <a:lstStyle/>
          <a:p>
            <a:r>
              <a:rPr lang="es-CO" sz="1400" dirty="0" err="1">
                <a:latin typeface="Calibri" pitchFamily="34" charset="0"/>
              </a:rPr>
              <a:t>Dr</a:t>
            </a:r>
            <a:r>
              <a:rPr lang="es-CO" sz="1400" dirty="0">
                <a:latin typeface="Calibri" pitchFamily="34" charset="0"/>
              </a:rPr>
              <a:t>  Diferencias de conversión (patrimonio) 4,48 MM €</a:t>
            </a:r>
          </a:p>
          <a:p>
            <a:r>
              <a:rPr lang="es-CO" sz="1400" dirty="0">
                <a:latin typeface="Calibri" pitchFamily="34" charset="0"/>
              </a:rPr>
              <a:t> </a:t>
            </a:r>
          </a:p>
          <a:p>
            <a:r>
              <a:rPr lang="es-CO" sz="1400" dirty="0">
                <a:latin typeface="Calibri" pitchFamily="34" charset="0"/>
              </a:rPr>
              <a:t>(Cr) Activos netos de “B” 	                       	(4,48 MM €)</a:t>
            </a:r>
          </a:p>
          <a:p>
            <a:r>
              <a:rPr lang="en-US" sz="1400" dirty="0">
                <a:latin typeface="Calibri" pitchFamily="34" charset="0"/>
              </a:rPr>
              <a:t/>
            </a:r>
            <a:br>
              <a:rPr lang="en-US" sz="1400" dirty="0">
                <a:latin typeface="Calibri" pitchFamily="34" charset="0"/>
              </a:rPr>
            </a:br>
            <a:endParaRPr lang="es-CO" sz="1400" dirty="0">
              <a:latin typeface="Calibri" pitchFamily="34" charset="0"/>
            </a:endParaRPr>
          </a:p>
        </p:txBody>
      </p:sp>
      <p:sp>
        <p:nvSpPr>
          <p:cNvPr id="145418" name="TextBox 11"/>
          <p:cNvSpPr txBox="1">
            <a:spLocks noChangeArrowheads="1"/>
          </p:cNvSpPr>
          <p:nvPr/>
        </p:nvSpPr>
        <p:spPr bwMode="auto">
          <a:xfrm>
            <a:off x="5429251" y="5000625"/>
            <a:ext cx="3286125" cy="2031309"/>
          </a:xfrm>
          <a:prstGeom prst="rect">
            <a:avLst/>
          </a:prstGeom>
          <a:noFill/>
          <a:ln w="9525">
            <a:noFill/>
            <a:miter lim="800000"/>
            <a:headEnd/>
            <a:tailEnd/>
          </a:ln>
        </p:spPr>
        <p:txBody>
          <a:bodyPr lIns="91426" tIns="45712" rIns="91426" bIns="45712">
            <a:spAutoFit/>
          </a:bodyPr>
          <a:lstStyle/>
          <a:p>
            <a:r>
              <a:rPr lang="en-US" sz="1400" dirty="0">
                <a:latin typeface="Calibri" pitchFamily="34" charset="0"/>
              </a:rPr>
              <a:t>31/12/07 = (70 MM $/1,2)= 58,33 MM €</a:t>
            </a:r>
            <a:endParaRPr lang="es-CO" sz="1400" dirty="0">
              <a:latin typeface="Calibri" pitchFamily="34" charset="0"/>
            </a:endParaRPr>
          </a:p>
          <a:p>
            <a:r>
              <a:rPr lang="en-US" sz="1400" dirty="0">
                <a:latin typeface="Calibri" pitchFamily="34" charset="0"/>
              </a:rPr>
              <a:t> </a:t>
            </a:r>
            <a:endParaRPr lang="es-CO" sz="1400" dirty="0">
              <a:latin typeface="Calibri" pitchFamily="34" charset="0"/>
            </a:endParaRPr>
          </a:p>
          <a:p>
            <a:r>
              <a:rPr lang="en-US" sz="1400" dirty="0">
                <a:latin typeface="Calibri" pitchFamily="34" charset="0"/>
              </a:rPr>
              <a:t> 31/12/08 = (70 MM $/1,3)= 53,85 MM €</a:t>
            </a:r>
            <a:endParaRPr lang="es-CO" sz="1400" dirty="0">
              <a:latin typeface="Calibri" pitchFamily="34" charset="0"/>
            </a:endParaRPr>
          </a:p>
          <a:p>
            <a:r>
              <a:rPr lang="en-US" sz="1400" dirty="0">
                <a:latin typeface="Calibri" pitchFamily="34" charset="0"/>
              </a:rPr>
              <a:t/>
            </a:r>
            <a:br>
              <a:rPr lang="en-US" sz="1400" dirty="0">
                <a:latin typeface="Calibri" pitchFamily="34" charset="0"/>
              </a:rPr>
            </a:br>
            <a:endParaRPr lang="es-CO" sz="1400" dirty="0">
              <a:latin typeface="Calibri" pitchFamily="34" charset="0"/>
            </a:endParaRPr>
          </a:p>
          <a:p>
            <a:r>
              <a:rPr lang="es-CO" sz="1400" dirty="0">
                <a:latin typeface="Calibri" pitchFamily="34" charset="0"/>
              </a:rPr>
              <a:t> </a:t>
            </a:r>
          </a:p>
          <a:p>
            <a:r>
              <a:rPr lang="es-CO" sz="1400" dirty="0">
                <a:latin typeface="Calibri" pitchFamily="34" charset="0"/>
              </a:rPr>
              <a:t> </a:t>
            </a:r>
          </a:p>
          <a:p>
            <a:r>
              <a:rPr lang="es-CO" sz="1400" dirty="0">
                <a:latin typeface="Calibri" pitchFamily="34" charset="0"/>
              </a:rPr>
              <a:t> </a:t>
            </a:r>
          </a:p>
          <a:p>
            <a:endParaRPr lang="es-CO" sz="1400" dirty="0">
              <a:latin typeface="Calibri" pitchFamily="34" charset="0"/>
            </a:endParaRPr>
          </a:p>
        </p:txBody>
      </p:sp>
      <p:cxnSp>
        <p:nvCxnSpPr>
          <p:cNvPr id="14" name="Straight Connector 13"/>
          <p:cNvCxnSpPr/>
          <p:nvPr/>
        </p:nvCxnSpPr>
        <p:spPr>
          <a:xfrm rot="5400000">
            <a:off x="4500563" y="3286126"/>
            <a:ext cx="1430338"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4501357" y="5499895"/>
            <a:ext cx="1428750" cy="1587"/>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286626" y="1214439"/>
            <a:ext cx="1000125" cy="369316"/>
          </a:xfrm>
          <a:prstGeom prst="rect">
            <a:avLst/>
          </a:prstGeom>
          <a:solidFill>
            <a:schemeClr val="accent6"/>
          </a:solidFill>
        </p:spPr>
        <p:txBody>
          <a:bodyPr lIns="91426" tIns="45712" rIns="91426" bIns="45712">
            <a:spAutoFit/>
          </a:bodyPr>
          <a:lstStyle/>
          <a:p>
            <a:pPr fontAlgn="auto">
              <a:spcBef>
                <a:spcPts val="0"/>
              </a:spcBef>
              <a:spcAft>
                <a:spcPts val="0"/>
              </a:spcAft>
              <a:defRPr/>
            </a:pPr>
            <a:r>
              <a:rPr lang="es-CO" dirty="0">
                <a:latin typeface="+mn-lt"/>
                <a:cs typeface="+mn-cs"/>
              </a:rPr>
              <a:t>Solución</a:t>
            </a:r>
          </a:p>
        </p:txBody>
      </p:sp>
      <p:sp>
        <p:nvSpPr>
          <p:cNvPr id="145422" name="TextBox 16"/>
          <p:cNvSpPr txBox="1">
            <a:spLocks noChangeArrowheads="1"/>
          </p:cNvSpPr>
          <p:nvPr/>
        </p:nvSpPr>
        <p:spPr bwMode="auto">
          <a:xfrm>
            <a:off x="714376" y="1000125"/>
            <a:ext cx="5572125" cy="830981"/>
          </a:xfrm>
          <a:prstGeom prst="rect">
            <a:avLst/>
          </a:prstGeom>
          <a:noFill/>
          <a:ln w="9525">
            <a:noFill/>
            <a:miter lim="800000"/>
            <a:headEnd/>
            <a:tailEnd/>
          </a:ln>
        </p:spPr>
        <p:txBody>
          <a:bodyPr lIns="91426" tIns="45712" rIns="91426" bIns="45712">
            <a:spAutoFit/>
          </a:bodyPr>
          <a:lstStyle/>
          <a:p>
            <a:r>
              <a:rPr lang="es-CO" sz="2400" dirty="0">
                <a:solidFill>
                  <a:schemeClr val="tx2"/>
                </a:solidFill>
                <a:latin typeface="Calibri" pitchFamily="34" charset="0"/>
              </a:rPr>
              <a:t>Net </a:t>
            </a:r>
            <a:r>
              <a:rPr lang="es-CO" sz="2400" dirty="0" err="1">
                <a:solidFill>
                  <a:schemeClr val="tx2"/>
                </a:solidFill>
                <a:latin typeface="Calibri" pitchFamily="34" charset="0"/>
              </a:rPr>
              <a:t>investment</a:t>
            </a:r>
            <a:r>
              <a:rPr lang="es-CO" sz="2400" dirty="0">
                <a:solidFill>
                  <a:schemeClr val="tx2"/>
                </a:solidFill>
                <a:latin typeface="Calibri" pitchFamily="34" charset="0"/>
              </a:rPr>
              <a:t> </a:t>
            </a:r>
            <a:r>
              <a:rPr lang="es-CO" sz="2400" dirty="0" err="1">
                <a:solidFill>
                  <a:schemeClr val="tx2"/>
                </a:solidFill>
                <a:latin typeface="Calibri" pitchFamily="34" charset="0"/>
              </a:rPr>
              <a:t>hedge</a:t>
            </a:r>
            <a:r>
              <a:rPr lang="es-CO" sz="2400" dirty="0">
                <a:solidFill>
                  <a:schemeClr val="tx2"/>
                </a:solidFill>
                <a:latin typeface="Calibri" pitchFamily="34" charset="0"/>
              </a:rPr>
              <a:t>:</a:t>
            </a:r>
          </a:p>
          <a:p>
            <a:r>
              <a:rPr lang="es-CO" sz="2400" dirty="0">
                <a:solidFill>
                  <a:schemeClr val="tx2"/>
                </a:solidFill>
                <a:latin typeface="Calibri" pitchFamily="34" charset="0"/>
              </a:rPr>
              <a:t>Ejemplo</a:t>
            </a:r>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6434"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46435"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46436" name="Rectangle 1"/>
          <p:cNvSpPr>
            <a:spLocks noChangeArrowheads="1"/>
          </p:cNvSpPr>
          <p:nvPr/>
        </p:nvSpPr>
        <p:spPr bwMode="auto">
          <a:xfrm>
            <a:off x="357189" y="3143377"/>
            <a:ext cx="8501062" cy="861758"/>
          </a:xfrm>
          <a:prstGeom prst="rect">
            <a:avLst/>
          </a:prstGeom>
          <a:noFill/>
          <a:ln w="9525">
            <a:noFill/>
            <a:miter lim="800000"/>
            <a:headEnd/>
            <a:tailEnd/>
          </a:ln>
        </p:spPr>
        <p:txBody>
          <a:bodyPr lIns="91426" tIns="45712" rIns="91426" bIns="45712" anchor="ctr">
            <a:spAutoFit/>
          </a:bodyPr>
          <a:lstStyle/>
          <a:p>
            <a:r>
              <a:rPr lang="es-CO" sz="2500" dirty="0">
                <a:solidFill>
                  <a:schemeClr val="tx2"/>
                </a:solidFill>
                <a:latin typeface="Calibri" pitchFamily="34" charset="0"/>
                <a:ea typeface="Times New Roman" pitchFamily="18" charset="0"/>
                <a:cs typeface="Verdana" pitchFamily="34" charset="0"/>
              </a:rPr>
              <a:t>Coberturas:</a:t>
            </a:r>
            <a:endParaRPr lang="es-CO" sz="1100" dirty="0">
              <a:solidFill>
                <a:schemeClr val="tx2"/>
              </a:solidFill>
              <a:ea typeface="Times New Roman" pitchFamily="18" charset="0"/>
              <a:cs typeface="Verdana" pitchFamily="34" charset="0"/>
            </a:endParaRPr>
          </a:p>
          <a:p>
            <a:pPr eaLnBrk="0" hangingPunct="0"/>
            <a:r>
              <a:rPr lang="es-CO" sz="2500" dirty="0">
                <a:solidFill>
                  <a:schemeClr val="tx2"/>
                </a:solidFill>
                <a:latin typeface="Calibri" pitchFamily="34" charset="0"/>
                <a:ea typeface="Times New Roman" pitchFamily="18" charset="0"/>
                <a:cs typeface="Verdana" pitchFamily="34" charset="0"/>
              </a:rPr>
              <a:t>Cuándo  discontinuar la contabilización de coberturas</a:t>
            </a:r>
            <a:endParaRPr lang="es-CO" dirty="0">
              <a:solidFill>
                <a:schemeClr val="tx2"/>
              </a:solidFill>
              <a:ea typeface="Times New Roman" pitchFamily="18" charset="0"/>
              <a:cs typeface="Verdana" pitchFamily="34" charset="0"/>
            </a:endParaRPr>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458"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47459"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47460" name="TextBox 5"/>
          <p:cNvSpPr txBox="1">
            <a:spLocks noChangeArrowheads="1"/>
          </p:cNvSpPr>
          <p:nvPr/>
        </p:nvSpPr>
        <p:spPr bwMode="auto">
          <a:xfrm>
            <a:off x="571501" y="2286000"/>
            <a:ext cx="7858125" cy="3416304"/>
          </a:xfrm>
          <a:prstGeom prst="rect">
            <a:avLst/>
          </a:prstGeom>
          <a:noFill/>
          <a:ln w="9525">
            <a:noFill/>
            <a:miter lim="800000"/>
            <a:headEnd/>
            <a:tailEnd/>
          </a:ln>
        </p:spPr>
        <p:txBody>
          <a:bodyPr lIns="91426" tIns="45712" rIns="91426" bIns="45712">
            <a:spAutoFit/>
          </a:bodyPr>
          <a:lstStyle/>
          <a:p>
            <a:r>
              <a:rPr lang="es-CO">
                <a:latin typeface="Calibri" pitchFamily="34" charset="0"/>
              </a:rPr>
              <a:t>Una empresa debe discontinuar la contabilización de operaciones de cobertura  tan pronto como:</a:t>
            </a:r>
          </a:p>
          <a:p>
            <a:r>
              <a:rPr lang="es-CO">
                <a:latin typeface="Calibri" pitchFamily="34" charset="0"/>
              </a:rPr>
              <a:t>  </a:t>
            </a:r>
          </a:p>
          <a:p>
            <a:r>
              <a:rPr lang="es-CO">
                <a:latin typeface="Calibri" pitchFamily="34" charset="0"/>
              </a:rPr>
              <a:t>	a)  El instrumento de cobertura vence, se enajena o se ejerce;</a:t>
            </a:r>
          </a:p>
          <a:p>
            <a:r>
              <a:rPr lang="es-CO">
                <a:latin typeface="Calibri" pitchFamily="34" charset="0"/>
              </a:rPr>
              <a:t> </a:t>
            </a:r>
          </a:p>
          <a:p>
            <a:r>
              <a:rPr lang="es-CO">
                <a:latin typeface="Calibri" pitchFamily="34" charset="0"/>
              </a:rPr>
              <a:t>	b)  La cobertura no cumple las condiciones exigidas para poder 	hacer uso de la contabilización de operaciones de cobertura.</a:t>
            </a:r>
          </a:p>
          <a:p>
            <a:r>
              <a:rPr lang="es-CO">
                <a:latin typeface="Calibri" pitchFamily="34" charset="0"/>
              </a:rPr>
              <a:t> </a:t>
            </a:r>
          </a:p>
          <a:p>
            <a:r>
              <a:rPr lang="es-CO">
                <a:latin typeface="Calibri" pitchFamily="34" charset="0"/>
              </a:rPr>
              <a:t>La pérdida o ganancia acumulativa en el instrumento de cobertura registrada directamente en patrimonio en la medida en que la cobertura era eficaz, permanece en patrimonio hasta que la 	transacción comprometida o prevista ocurre.</a:t>
            </a:r>
          </a:p>
        </p:txBody>
      </p:sp>
      <p:sp>
        <p:nvSpPr>
          <p:cNvPr id="147461" name="TextBox 6"/>
          <p:cNvSpPr txBox="1">
            <a:spLocks noChangeArrowheads="1"/>
          </p:cNvSpPr>
          <p:nvPr/>
        </p:nvSpPr>
        <p:spPr bwMode="auto">
          <a:xfrm>
            <a:off x="642938" y="1214438"/>
            <a:ext cx="8001000" cy="830981"/>
          </a:xfrm>
          <a:prstGeom prst="rect">
            <a:avLst/>
          </a:prstGeom>
          <a:noFill/>
          <a:ln w="9525">
            <a:noFill/>
            <a:miter lim="800000"/>
            <a:headEnd/>
            <a:tailEnd/>
          </a:ln>
        </p:spPr>
        <p:txBody>
          <a:bodyPr lIns="91426" tIns="45712" rIns="91426" bIns="45712">
            <a:spAutoFit/>
          </a:bodyPr>
          <a:lstStyle/>
          <a:p>
            <a:r>
              <a:rPr lang="es-CO" sz="2400" dirty="0">
                <a:solidFill>
                  <a:schemeClr val="tx2"/>
                </a:solidFill>
                <a:latin typeface="Calibri" pitchFamily="34" charset="0"/>
              </a:rPr>
              <a:t>Cuándo discontinuar la contabilización de</a:t>
            </a:r>
          </a:p>
          <a:p>
            <a:r>
              <a:rPr lang="es-CO" sz="2400" dirty="0">
                <a:solidFill>
                  <a:schemeClr val="tx2"/>
                </a:solidFill>
                <a:latin typeface="Calibri" pitchFamily="34" charset="0"/>
              </a:rPr>
              <a:t>operaciones de cobertura (I)</a:t>
            </a:r>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69986" name="Picture 2" descr="DEL_COL"/>
          <p:cNvPicPr>
            <a:picLocks noChangeAspect="1" noChangeArrowheads="1"/>
          </p:cNvPicPr>
          <p:nvPr/>
        </p:nvPicPr>
        <p:blipFill>
          <a:blip r:embed="rId3" cstate="print"/>
          <a:srcRect/>
          <a:stretch>
            <a:fillRect/>
          </a:stretch>
        </p:blipFill>
        <p:spPr bwMode="auto">
          <a:xfrm>
            <a:off x="2655888" y="2919414"/>
            <a:ext cx="3886200" cy="782637"/>
          </a:xfrm>
          <a:prstGeom prst="rect">
            <a:avLst/>
          </a:prstGeom>
          <a:noFill/>
          <a:ln w="9525">
            <a:noFill/>
            <a:miter lim="800000"/>
            <a:headEnd/>
            <a:tailEnd/>
          </a:ln>
        </p:spPr>
      </p:pic>
      <p:sp>
        <p:nvSpPr>
          <p:cNvPr id="169987" name="Text Box 3"/>
          <p:cNvSpPr txBox="1">
            <a:spLocks noChangeArrowheads="1"/>
          </p:cNvSpPr>
          <p:nvPr/>
        </p:nvSpPr>
        <p:spPr bwMode="auto">
          <a:xfrm>
            <a:off x="7277100" y="6411914"/>
            <a:ext cx="1641475" cy="233910"/>
          </a:xfrm>
          <a:prstGeom prst="rect">
            <a:avLst/>
          </a:prstGeom>
          <a:noFill/>
          <a:ln w="9525">
            <a:noFill/>
            <a:miter lim="800000"/>
            <a:headEnd/>
            <a:tailEnd/>
          </a:ln>
        </p:spPr>
        <p:txBody>
          <a:bodyPr lIns="0" tIns="0" rIns="0" bIns="0">
            <a:spAutoFit/>
          </a:bodyPr>
          <a:lstStyle/>
          <a:p>
            <a:pPr eaLnBrk="0" hangingPunct="0">
              <a:lnSpc>
                <a:spcPct val="95000"/>
              </a:lnSpc>
            </a:pPr>
            <a:r>
              <a:rPr lang="en-GB" sz="800" dirty="0">
                <a:solidFill>
                  <a:srgbClr val="091D5D"/>
                </a:solidFill>
                <a:latin typeface="Verdana" pitchFamily="34" charset="0"/>
              </a:rPr>
              <a:t>Member of</a:t>
            </a:r>
          </a:p>
          <a:p>
            <a:pPr eaLnBrk="0" hangingPunct="0">
              <a:lnSpc>
                <a:spcPct val="95000"/>
              </a:lnSpc>
            </a:pPr>
            <a:r>
              <a:rPr lang="en-GB" sz="800" b="1" dirty="0">
                <a:solidFill>
                  <a:srgbClr val="091D5D"/>
                </a:solidFill>
                <a:latin typeface="Verdana" pitchFamily="34" charset="0"/>
              </a:rPr>
              <a:t>Deloitte </a:t>
            </a:r>
            <a:r>
              <a:rPr lang="en-GB" sz="800" b="1" dirty="0" err="1">
                <a:solidFill>
                  <a:srgbClr val="091D5D"/>
                </a:solidFill>
                <a:latin typeface="Verdana" pitchFamily="34" charset="0"/>
              </a:rPr>
              <a:t>Touche</a:t>
            </a:r>
            <a:r>
              <a:rPr lang="en-GB" sz="800" b="1" dirty="0">
                <a:solidFill>
                  <a:srgbClr val="091D5D"/>
                </a:solidFill>
                <a:latin typeface="Verdana" pitchFamily="34" charset="0"/>
              </a:rPr>
              <a:t> Tohmatsu</a:t>
            </a:r>
          </a:p>
        </p:txBody>
      </p:sp>
      <p:sp>
        <p:nvSpPr>
          <p:cNvPr id="169988" name="Text Box 4"/>
          <p:cNvSpPr txBox="1">
            <a:spLocks noChangeArrowheads="1"/>
          </p:cNvSpPr>
          <p:nvPr/>
        </p:nvSpPr>
        <p:spPr bwMode="auto">
          <a:xfrm>
            <a:off x="398463" y="6519863"/>
            <a:ext cx="5657850" cy="122237"/>
          </a:xfrm>
          <a:prstGeom prst="rect">
            <a:avLst/>
          </a:prstGeom>
          <a:noFill/>
          <a:ln w="9525">
            <a:noFill/>
            <a:miter lim="800000"/>
            <a:headEnd/>
            <a:tailEnd/>
          </a:ln>
        </p:spPr>
        <p:txBody>
          <a:bodyPr lIns="0" tIns="0" rIns="0" bIns="0">
            <a:spAutoFit/>
          </a:bodyPr>
          <a:lstStyle/>
          <a:p>
            <a:pPr eaLnBrk="0" hangingPunct="0">
              <a:spcBef>
                <a:spcPct val="50000"/>
              </a:spcBef>
            </a:pPr>
            <a:r>
              <a:rPr lang="en-US" sz="800" dirty="0">
                <a:solidFill>
                  <a:schemeClr val="bg1"/>
                </a:solidFill>
                <a:latin typeface="Verdana" pitchFamily="34" charset="0"/>
              </a:rPr>
              <a:t>© Legal entity name 2006. All rights reserved.</a:t>
            </a:r>
          </a:p>
        </p:txBody>
      </p:sp>
    </p:spTree>
  </p:cSld>
  <p:clrMapOvr>
    <a:masterClrMapping/>
  </p:clrMapOvr>
  <p:transition advTm="1000">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DEL_Strapline_US"/>
          <p:cNvPicPr>
            <a:picLocks noChangeAspect="1" noChangeArrowheads="1"/>
          </p:cNvPicPr>
          <p:nvPr/>
        </p:nvPicPr>
        <p:blipFill>
          <a:blip r:embed="rId3" cstate="print"/>
          <a:srcRect/>
          <a:stretch>
            <a:fillRect/>
          </a:stretch>
        </p:blipFill>
        <p:spPr bwMode="auto">
          <a:xfrm>
            <a:off x="384175" y="6491288"/>
            <a:ext cx="3263900" cy="169862"/>
          </a:xfrm>
          <a:prstGeom prst="rect">
            <a:avLst/>
          </a:prstGeom>
          <a:noFill/>
          <a:ln w="9525">
            <a:noFill/>
            <a:miter lim="800000"/>
            <a:headEnd/>
            <a:tailEnd/>
          </a:ln>
        </p:spPr>
      </p:pic>
      <p:pic>
        <p:nvPicPr>
          <p:cNvPr id="17411" name="Picture 7" descr="DEL_COL"/>
          <p:cNvPicPr>
            <a:picLocks noChangeAspect="1" noChangeArrowheads="1"/>
          </p:cNvPicPr>
          <p:nvPr/>
        </p:nvPicPr>
        <p:blipFill>
          <a:blip r:embed="rId4" cstate="print"/>
          <a:srcRect/>
          <a:stretch>
            <a:fillRect/>
          </a:stretch>
        </p:blipFill>
        <p:spPr bwMode="auto">
          <a:xfrm>
            <a:off x="360364" y="374650"/>
            <a:ext cx="1800225" cy="363538"/>
          </a:xfrm>
          <a:prstGeom prst="rect">
            <a:avLst/>
          </a:prstGeom>
          <a:noFill/>
          <a:ln w="9525">
            <a:noFill/>
            <a:miter lim="800000"/>
            <a:headEnd/>
            <a:tailEnd/>
          </a:ln>
        </p:spPr>
      </p:pic>
      <p:sp>
        <p:nvSpPr>
          <p:cNvPr id="17412" name="TextBox 5"/>
          <p:cNvSpPr txBox="1">
            <a:spLocks noChangeArrowheads="1"/>
          </p:cNvSpPr>
          <p:nvPr/>
        </p:nvSpPr>
        <p:spPr bwMode="auto">
          <a:xfrm>
            <a:off x="611560" y="1628800"/>
            <a:ext cx="7858125" cy="3970302"/>
          </a:xfrm>
          <a:prstGeom prst="rect">
            <a:avLst/>
          </a:prstGeom>
          <a:noFill/>
          <a:ln w="9525">
            <a:noFill/>
            <a:miter lim="800000"/>
            <a:headEnd/>
            <a:tailEnd/>
          </a:ln>
        </p:spPr>
        <p:txBody>
          <a:bodyPr lIns="91426" tIns="45712" rIns="91426" bIns="45712">
            <a:spAutoFit/>
          </a:bodyPr>
          <a:lstStyle/>
          <a:p>
            <a:r>
              <a:rPr lang="es-CO" dirty="0">
                <a:solidFill>
                  <a:schemeClr val="tx2"/>
                </a:solidFill>
                <a:latin typeface="Calibri" pitchFamily="34" charset="0"/>
              </a:rPr>
              <a:t>Un  instrumento financiero </a:t>
            </a:r>
            <a:r>
              <a:rPr lang="es-CO" b="1" dirty="0">
                <a:solidFill>
                  <a:schemeClr val="tx2"/>
                </a:solidFill>
                <a:latin typeface="Calibri" pitchFamily="34" charset="0"/>
              </a:rPr>
              <a:t>es </a:t>
            </a:r>
            <a:r>
              <a:rPr lang="es-CO" b="1" dirty="0" smtClean="0">
                <a:solidFill>
                  <a:schemeClr val="tx2"/>
                </a:solidFill>
                <a:latin typeface="Calibri" pitchFamily="34" charset="0"/>
              </a:rPr>
              <a:t>un derivado </a:t>
            </a:r>
            <a:r>
              <a:rPr lang="es-CO" dirty="0">
                <a:solidFill>
                  <a:schemeClr val="tx2"/>
                </a:solidFill>
                <a:latin typeface="Calibri" pitchFamily="34" charset="0"/>
              </a:rPr>
              <a:t>si cumple las tres características siguientes:</a:t>
            </a:r>
          </a:p>
          <a:p>
            <a:r>
              <a:rPr lang="es-CO" dirty="0">
                <a:solidFill>
                  <a:schemeClr val="tx2"/>
                </a:solidFill>
                <a:latin typeface="Calibri" pitchFamily="34" charset="0"/>
              </a:rPr>
              <a:t> </a:t>
            </a:r>
          </a:p>
          <a:p>
            <a:r>
              <a:rPr lang="es-CO" dirty="0">
                <a:solidFill>
                  <a:schemeClr val="tx2"/>
                </a:solidFill>
                <a:latin typeface="Calibri" pitchFamily="34" charset="0"/>
              </a:rPr>
              <a:t>   1.- Su valor cambia en respuesta a cambios en una tasa de interés especificada, en el  precio de una materia prima cotizada, en un tipo de cambio, en un índice de precios o en función de otra variable definida en el contrato (llamada normalmente </a:t>
            </a:r>
            <a:r>
              <a:rPr lang="es-CO" b="1" dirty="0">
                <a:solidFill>
                  <a:schemeClr val="tx2"/>
                </a:solidFill>
                <a:latin typeface="Calibri" pitchFamily="34" charset="0"/>
              </a:rPr>
              <a:t>subyacente</a:t>
            </a:r>
            <a:r>
              <a:rPr lang="es-CO" dirty="0">
                <a:solidFill>
                  <a:schemeClr val="tx2"/>
                </a:solidFill>
                <a:latin typeface="Calibri" pitchFamily="34" charset="0"/>
              </a:rPr>
              <a:t>, como por ejemplo el precio de una acción cotizada)</a:t>
            </a:r>
          </a:p>
          <a:p>
            <a:r>
              <a:rPr lang="es-CO" dirty="0">
                <a:solidFill>
                  <a:schemeClr val="tx2"/>
                </a:solidFill>
                <a:latin typeface="Calibri" pitchFamily="34" charset="0"/>
              </a:rPr>
              <a:t> </a:t>
            </a:r>
          </a:p>
          <a:p>
            <a:r>
              <a:rPr lang="es-CO" dirty="0">
                <a:solidFill>
                  <a:schemeClr val="tx2"/>
                </a:solidFill>
                <a:latin typeface="Calibri" pitchFamily="34" charset="0"/>
              </a:rPr>
              <a:t>   2.- No requiere una inversión inicial neta o sólo obliga a realizar una inversión inferior a la que se requeriría en otro tipo de contratos en los que se podría esperar una respuesta similar ante cambios en las condiciones de mercado</a:t>
            </a:r>
          </a:p>
          <a:p>
            <a:r>
              <a:rPr lang="es-CO" dirty="0">
                <a:solidFill>
                  <a:schemeClr val="tx2"/>
                </a:solidFill>
                <a:latin typeface="Calibri" pitchFamily="34" charset="0"/>
              </a:rPr>
              <a:t> </a:t>
            </a:r>
          </a:p>
          <a:p>
            <a:r>
              <a:rPr lang="es-CO" dirty="0">
                <a:solidFill>
                  <a:schemeClr val="tx2"/>
                </a:solidFill>
                <a:latin typeface="Calibri" pitchFamily="34" charset="0"/>
              </a:rPr>
              <a:t>   3.- Se liquidarán en una fecha futura</a:t>
            </a:r>
          </a:p>
          <a:p>
            <a:endParaRPr lang="es-CO" dirty="0">
              <a:solidFill>
                <a:schemeClr val="tx2"/>
              </a:solidFill>
              <a:latin typeface="Calibri" pitchFamily="34" charset="0"/>
            </a:endParaRPr>
          </a:p>
        </p:txBody>
      </p:sp>
      <p:sp>
        <p:nvSpPr>
          <p:cNvPr id="17413" name="TextBox 6"/>
          <p:cNvSpPr txBox="1">
            <a:spLocks noChangeArrowheads="1"/>
          </p:cNvSpPr>
          <p:nvPr/>
        </p:nvSpPr>
        <p:spPr bwMode="auto">
          <a:xfrm>
            <a:off x="683568" y="1052736"/>
            <a:ext cx="8001000" cy="523875"/>
          </a:xfrm>
          <a:prstGeom prst="rect">
            <a:avLst/>
          </a:prstGeom>
          <a:noFill/>
          <a:ln w="9525">
            <a:noFill/>
            <a:miter lim="800000"/>
            <a:headEnd/>
            <a:tailEnd/>
          </a:ln>
        </p:spPr>
        <p:txBody>
          <a:bodyPr lIns="91426" tIns="45712" rIns="91426" bIns="45712">
            <a:spAutoFit/>
          </a:bodyPr>
          <a:lstStyle/>
          <a:p>
            <a:r>
              <a:rPr lang="es-CO" sz="2800" dirty="0">
                <a:solidFill>
                  <a:schemeClr val="tx2"/>
                </a:solidFill>
                <a:latin typeface="Calibri" pitchFamily="34" charset="0"/>
              </a:rPr>
              <a:t>Tipos de instrumentos financieros</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9552" y="260648"/>
            <a:ext cx="7772400" cy="1470025"/>
          </a:xfrm>
        </p:spPr>
        <p:txBody>
          <a:bodyPr/>
          <a:lstStyle/>
          <a:p>
            <a:pPr algn="l"/>
            <a:r>
              <a:rPr lang="es-ES" sz="3600" dirty="0" smtClean="0">
                <a:solidFill>
                  <a:srgbClr val="002060"/>
                </a:solidFill>
                <a:latin typeface="Times New Roman" pitchFamily="18" charset="0"/>
                <a:cs typeface="Times New Roman" pitchFamily="18" charset="0"/>
              </a:rPr>
              <a:t>Ejemplo de su </a:t>
            </a:r>
            <a:r>
              <a:rPr lang="es-ES" sz="3600" i="1" dirty="0" smtClean="0">
                <a:solidFill>
                  <a:srgbClr val="002060"/>
                </a:solidFill>
                <a:latin typeface="Times New Roman" pitchFamily="18" charset="0"/>
                <a:cs typeface="Times New Roman" pitchFamily="18" charset="0"/>
              </a:rPr>
              <a:t>importancia</a:t>
            </a:r>
            <a:r>
              <a:rPr lang="es-ES" sz="3600" dirty="0" smtClean="0">
                <a:solidFill>
                  <a:srgbClr val="002060"/>
                </a:solidFill>
                <a:latin typeface="Times New Roman" pitchFamily="18" charset="0"/>
                <a:cs typeface="Times New Roman" pitchFamily="18" charset="0"/>
              </a:rPr>
              <a:t>:</a:t>
            </a:r>
            <a:r>
              <a:rPr lang="es-ES" sz="3800" dirty="0" smtClean="0">
                <a:solidFill>
                  <a:srgbClr val="002060"/>
                </a:solidFill>
                <a:latin typeface="Times New Roman" pitchFamily="18" charset="0"/>
                <a:cs typeface="Times New Roman" pitchFamily="18" charset="0"/>
              </a:rPr>
              <a:t/>
            </a:r>
            <a:br>
              <a:rPr lang="es-ES" sz="3800" dirty="0" smtClean="0">
                <a:solidFill>
                  <a:srgbClr val="002060"/>
                </a:solidFill>
                <a:latin typeface="Times New Roman" pitchFamily="18" charset="0"/>
                <a:cs typeface="Times New Roman" pitchFamily="18" charset="0"/>
              </a:rPr>
            </a:br>
            <a:r>
              <a:rPr lang="es-ES" sz="2400" dirty="0" smtClean="0">
                <a:solidFill>
                  <a:srgbClr val="002060"/>
                </a:solidFill>
                <a:latin typeface="Times New Roman" pitchFamily="18" charset="0"/>
                <a:cs typeface="Times New Roman" pitchFamily="18" charset="0"/>
              </a:rPr>
              <a:t>Caso de estudio: American International </a:t>
            </a:r>
            <a:r>
              <a:rPr lang="es-ES" sz="2400" dirty="0" err="1" smtClean="0">
                <a:solidFill>
                  <a:srgbClr val="002060"/>
                </a:solidFill>
                <a:latin typeface="Times New Roman" pitchFamily="18" charset="0"/>
                <a:cs typeface="Times New Roman" pitchFamily="18" charset="0"/>
              </a:rPr>
              <a:t>Group</a:t>
            </a:r>
            <a:r>
              <a:rPr lang="es-ES" sz="2600" dirty="0" smtClean="0">
                <a:solidFill>
                  <a:srgbClr val="002060"/>
                </a:solidFill>
                <a:latin typeface="Times New Roman" pitchFamily="18" charset="0"/>
                <a:cs typeface="Times New Roman" pitchFamily="18" charset="0"/>
              </a:rPr>
              <a:t>.</a:t>
            </a:r>
            <a:endParaRPr lang="es-ES" sz="2600" dirty="0">
              <a:solidFill>
                <a:srgbClr val="002060"/>
              </a:solidFill>
              <a:latin typeface="Times New Roman" pitchFamily="18" charset="0"/>
              <a:cs typeface="Times New Roman" pitchFamily="18" charset="0"/>
            </a:endParaRPr>
          </a:p>
        </p:txBody>
      </p:sp>
      <p:sp>
        <p:nvSpPr>
          <p:cNvPr id="3" name="2 Subtítulo"/>
          <p:cNvSpPr>
            <a:spLocks noGrp="1"/>
          </p:cNvSpPr>
          <p:nvPr>
            <p:ph type="subTitle" idx="1"/>
          </p:nvPr>
        </p:nvSpPr>
        <p:spPr>
          <a:xfrm>
            <a:off x="539552" y="1700808"/>
            <a:ext cx="6400800" cy="1752600"/>
          </a:xfrm>
        </p:spPr>
        <p:txBody>
          <a:bodyPr/>
          <a:lstStyle/>
          <a:p>
            <a:pPr algn="l"/>
            <a:r>
              <a:rPr lang="es-ES" sz="2400" dirty="0" smtClean="0">
                <a:solidFill>
                  <a:srgbClr val="002060"/>
                </a:solidFill>
              </a:rPr>
              <a:t>Instrumento financiero: Swap.</a:t>
            </a:r>
          </a:p>
          <a:p>
            <a:pPr algn="l"/>
            <a:r>
              <a:rPr lang="es-ES" sz="2400" dirty="0" smtClean="0">
                <a:solidFill>
                  <a:srgbClr val="002060"/>
                </a:solidFill>
              </a:rPr>
              <a:t>CDS.</a:t>
            </a:r>
            <a:endParaRPr lang="es-ES" sz="2400" dirty="0">
              <a:solidFill>
                <a:srgbClr val="002060"/>
              </a:solidFill>
            </a:endParaRPr>
          </a:p>
        </p:txBody>
      </p:sp>
      <p:sp>
        <p:nvSpPr>
          <p:cNvPr id="4" name="3 Elipse"/>
          <p:cNvSpPr/>
          <p:nvPr/>
        </p:nvSpPr>
        <p:spPr>
          <a:xfrm>
            <a:off x="2991024" y="2689453"/>
            <a:ext cx="1800200" cy="15121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Elipse"/>
          <p:cNvSpPr/>
          <p:nvPr/>
        </p:nvSpPr>
        <p:spPr>
          <a:xfrm>
            <a:off x="110704" y="2761461"/>
            <a:ext cx="1800200" cy="15121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614760" y="2833469"/>
            <a:ext cx="792088" cy="1107996"/>
          </a:xfrm>
          <a:prstGeom prst="rect">
            <a:avLst/>
          </a:prstGeom>
          <a:noFill/>
        </p:spPr>
        <p:txBody>
          <a:bodyPr wrap="square" rtlCol="0">
            <a:spAutoFit/>
          </a:bodyPr>
          <a:lstStyle/>
          <a:p>
            <a:pPr algn="ctr"/>
            <a:r>
              <a:rPr lang="es-ES" sz="6600" b="1" dirty="0" smtClean="0">
                <a:solidFill>
                  <a:schemeClr val="bg1"/>
                </a:solidFill>
              </a:rPr>
              <a:t>A</a:t>
            </a:r>
            <a:endParaRPr lang="es-ES" sz="6600" b="1" dirty="0">
              <a:solidFill>
                <a:schemeClr val="bg1"/>
              </a:solidFill>
            </a:endParaRPr>
          </a:p>
        </p:txBody>
      </p:sp>
      <p:sp>
        <p:nvSpPr>
          <p:cNvPr id="7" name="6 CuadroTexto"/>
          <p:cNvSpPr txBox="1"/>
          <p:nvPr/>
        </p:nvSpPr>
        <p:spPr>
          <a:xfrm>
            <a:off x="3423072" y="2905477"/>
            <a:ext cx="936104" cy="1107996"/>
          </a:xfrm>
          <a:prstGeom prst="rect">
            <a:avLst/>
          </a:prstGeom>
          <a:noFill/>
        </p:spPr>
        <p:txBody>
          <a:bodyPr wrap="square" rtlCol="0">
            <a:spAutoFit/>
          </a:bodyPr>
          <a:lstStyle/>
          <a:p>
            <a:pPr algn="ctr"/>
            <a:r>
              <a:rPr lang="es-ES" sz="6600" b="1" dirty="0" smtClean="0">
                <a:solidFill>
                  <a:schemeClr val="bg1"/>
                </a:solidFill>
              </a:rPr>
              <a:t>B</a:t>
            </a:r>
            <a:endParaRPr lang="es-ES" sz="6600" b="1" dirty="0">
              <a:solidFill>
                <a:schemeClr val="bg1"/>
              </a:solidFill>
            </a:endParaRPr>
          </a:p>
        </p:txBody>
      </p:sp>
      <p:sp>
        <p:nvSpPr>
          <p:cNvPr id="8" name="7 CuadroTexto"/>
          <p:cNvSpPr txBox="1"/>
          <p:nvPr/>
        </p:nvSpPr>
        <p:spPr>
          <a:xfrm>
            <a:off x="251520" y="5733256"/>
            <a:ext cx="3168352" cy="738664"/>
          </a:xfrm>
          <a:prstGeom prst="rect">
            <a:avLst/>
          </a:prstGeom>
          <a:noFill/>
        </p:spPr>
        <p:txBody>
          <a:bodyPr wrap="square" rtlCol="0">
            <a:spAutoFit/>
          </a:bodyPr>
          <a:lstStyle/>
          <a:p>
            <a:r>
              <a:rPr lang="es-ES" sz="1400" dirty="0" smtClean="0">
                <a:solidFill>
                  <a:srgbClr val="002060"/>
                </a:solidFill>
              </a:rPr>
              <a:t>A: Empresa reconocida empresa.</a:t>
            </a:r>
          </a:p>
          <a:p>
            <a:r>
              <a:rPr lang="es-ES" sz="1400" dirty="0" smtClean="0">
                <a:solidFill>
                  <a:srgbClr val="002060"/>
                </a:solidFill>
              </a:rPr>
              <a:t>B: Es un banco</a:t>
            </a:r>
          </a:p>
          <a:p>
            <a:r>
              <a:rPr lang="es-ES" sz="1400" dirty="0" smtClean="0">
                <a:solidFill>
                  <a:srgbClr val="002060"/>
                </a:solidFill>
              </a:rPr>
              <a:t>C: Banco, fondo de cobertura, AIG</a:t>
            </a:r>
            <a:endParaRPr lang="es-ES" sz="1400" dirty="0">
              <a:solidFill>
                <a:srgbClr val="002060"/>
              </a:solidFill>
            </a:endParaRPr>
          </a:p>
        </p:txBody>
      </p:sp>
      <p:cxnSp>
        <p:nvCxnSpPr>
          <p:cNvPr id="10" name="9 Conector recto de flecha"/>
          <p:cNvCxnSpPr>
            <a:stCxn id="5" idx="5"/>
          </p:cNvCxnSpPr>
          <p:nvPr/>
        </p:nvCxnSpPr>
        <p:spPr>
          <a:xfrm rot="16200000" flipH="1">
            <a:off x="2351643" y="3347804"/>
            <a:ext cx="7016" cy="14157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11 Conector recto de flecha"/>
          <p:cNvCxnSpPr>
            <a:stCxn id="4" idx="1"/>
          </p:cNvCxnSpPr>
          <p:nvPr/>
        </p:nvCxnSpPr>
        <p:spPr>
          <a:xfrm rot="16200000" flipV="1">
            <a:off x="2544063" y="2200310"/>
            <a:ext cx="5428" cy="14157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12 CuadroTexto"/>
          <p:cNvSpPr txBox="1"/>
          <p:nvPr/>
        </p:nvSpPr>
        <p:spPr>
          <a:xfrm>
            <a:off x="1982912" y="2617445"/>
            <a:ext cx="2448272" cy="261610"/>
          </a:xfrm>
          <a:prstGeom prst="rect">
            <a:avLst/>
          </a:prstGeom>
          <a:noFill/>
        </p:spPr>
        <p:txBody>
          <a:bodyPr wrap="square" rtlCol="0">
            <a:spAutoFit/>
          </a:bodyPr>
          <a:lstStyle/>
          <a:p>
            <a:r>
              <a:rPr lang="es-ES" sz="1100" dirty="0" smtClean="0"/>
              <a:t>Pago bonos</a:t>
            </a:r>
            <a:endParaRPr lang="es-ES" sz="1100" dirty="0"/>
          </a:p>
        </p:txBody>
      </p:sp>
      <p:sp>
        <p:nvSpPr>
          <p:cNvPr id="14" name="13 CuadroTexto"/>
          <p:cNvSpPr txBox="1"/>
          <p:nvPr/>
        </p:nvSpPr>
        <p:spPr>
          <a:xfrm>
            <a:off x="2054920" y="3697565"/>
            <a:ext cx="2448272" cy="261610"/>
          </a:xfrm>
          <a:prstGeom prst="rect">
            <a:avLst/>
          </a:prstGeom>
          <a:noFill/>
        </p:spPr>
        <p:txBody>
          <a:bodyPr wrap="square" rtlCol="0">
            <a:spAutoFit/>
          </a:bodyPr>
          <a:lstStyle/>
          <a:p>
            <a:r>
              <a:rPr lang="es-ES" sz="1100" dirty="0" smtClean="0"/>
              <a:t>Pago tasa</a:t>
            </a:r>
            <a:endParaRPr lang="es-ES" sz="1100" dirty="0"/>
          </a:p>
        </p:txBody>
      </p:sp>
      <p:sp>
        <p:nvSpPr>
          <p:cNvPr id="15" name="14 CuadroTexto"/>
          <p:cNvSpPr txBox="1"/>
          <p:nvPr/>
        </p:nvSpPr>
        <p:spPr>
          <a:xfrm>
            <a:off x="3495080" y="4417645"/>
            <a:ext cx="1080120" cy="553998"/>
          </a:xfrm>
          <a:prstGeom prst="rect">
            <a:avLst/>
          </a:prstGeom>
          <a:noFill/>
        </p:spPr>
        <p:txBody>
          <a:bodyPr wrap="square" rtlCol="0">
            <a:spAutoFit/>
          </a:bodyPr>
          <a:lstStyle/>
          <a:p>
            <a:r>
              <a:rPr lang="es-ES" sz="1000" dirty="0" smtClean="0"/>
              <a:t>Riesgo de incumplimiento crediticio</a:t>
            </a:r>
            <a:endParaRPr lang="es-ES" sz="1000" dirty="0"/>
          </a:p>
        </p:txBody>
      </p:sp>
      <p:cxnSp>
        <p:nvCxnSpPr>
          <p:cNvPr id="17" name="16 Conector recto de flecha"/>
          <p:cNvCxnSpPr/>
          <p:nvPr/>
        </p:nvCxnSpPr>
        <p:spPr>
          <a:xfrm rot="5400000">
            <a:off x="3891124" y="4381641"/>
            <a:ext cx="21602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17 Elipse"/>
          <p:cNvSpPr/>
          <p:nvPr/>
        </p:nvSpPr>
        <p:spPr>
          <a:xfrm>
            <a:off x="6015360" y="2761461"/>
            <a:ext cx="1800200" cy="15121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18 CuadroTexto"/>
          <p:cNvSpPr txBox="1"/>
          <p:nvPr/>
        </p:nvSpPr>
        <p:spPr>
          <a:xfrm>
            <a:off x="6447408" y="2905477"/>
            <a:ext cx="936104" cy="1107996"/>
          </a:xfrm>
          <a:prstGeom prst="rect">
            <a:avLst/>
          </a:prstGeom>
          <a:noFill/>
        </p:spPr>
        <p:txBody>
          <a:bodyPr wrap="square" rtlCol="0">
            <a:spAutoFit/>
          </a:bodyPr>
          <a:lstStyle/>
          <a:p>
            <a:pPr algn="ctr"/>
            <a:r>
              <a:rPr lang="es-ES" sz="6600" b="1" dirty="0" smtClean="0">
                <a:solidFill>
                  <a:schemeClr val="bg1"/>
                </a:solidFill>
              </a:rPr>
              <a:t>C</a:t>
            </a:r>
            <a:endParaRPr lang="es-ES" sz="6600" b="1" dirty="0">
              <a:solidFill>
                <a:schemeClr val="bg1"/>
              </a:solidFill>
            </a:endParaRPr>
          </a:p>
        </p:txBody>
      </p:sp>
      <p:cxnSp>
        <p:nvCxnSpPr>
          <p:cNvPr id="22" name="21 Conector recto de flecha"/>
          <p:cNvCxnSpPr>
            <a:stCxn id="4" idx="7"/>
          </p:cNvCxnSpPr>
          <p:nvPr/>
        </p:nvCxnSpPr>
        <p:spPr>
          <a:xfrm rot="5400000" flipH="1" flipV="1">
            <a:off x="5341563" y="2093093"/>
            <a:ext cx="3840" cy="16317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25 Conector recto"/>
          <p:cNvCxnSpPr/>
          <p:nvPr/>
        </p:nvCxnSpPr>
        <p:spPr>
          <a:xfrm rot="10800000">
            <a:off x="902792" y="5065717"/>
            <a:ext cx="61206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27 Conector recto de flecha"/>
          <p:cNvCxnSpPr/>
          <p:nvPr/>
        </p:nvCxnSpPr>
        <p:spPr>
          <a:xfrm rot="5400000" flipH="1" flipV="1">
            <a:off x="542752" y="4705677"/>
            <a:ext cx="7200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33 Conector recto"/>
          <p:cNvCxnSpPr/>
          <p:nvPr/>
        </p:nvCxnSpPr>
        <p:spPr>
          <a:xfrm rot="5400000" flipH="1" flipV="1">
            <a:off x="6627428" y="4669673"/>
            <a:ext cx="792088" cy="0"/>
          </a:xfrm>
          <a:prstGeom prst="line">
            <a:avLst/>
          </a:prstGeom>
        </p:spPr>
        <p:style>
          <a:lnRef idx="1">
            <a:schemeClr val="accent1"/>
          </a:lnRef>
          <a:fillRef idx="0">
            <a:schemeClr val="accent1"/>
          </a:fillRef>
          <a:effectRef idx="0">
            <a:schemeClr val="accent1"/>
          </a:effectRef>
          <a:fontRef idx="minor">
            <a:schemeClr val="tx1"/>
          </a:fontRef>
        </p:style>
      </p:cxnSp>
      <p:sp>
        <p:nvSpPr>
          <p:cNvPr id="36" name="35 CuadroTexto"/>
          <p:cNvSpPr txBox="1"/>
          <p:nvPr/>
        </p:nvSpPr>
        <p:spPr>
          <a:xfrm>
            <a:off x="4719216" y="2617445"/>
            <a:ext cx="2448272" cy="261610"/>
          </a:xfrm>
          <a:prstGeom prst="rect">
            <a:avLst/>
          </a:prstGeom>
          <a:noFill/>
        </p:spPr>
        <p:txBody>
          <a:bodyPr wrap="square" rtlCol="0">
            <a:spAutoFit/>
          </a:bodyPr>
          <a:lstStyle/>
          <a:p>
            <a:r>
              <a:rPr lang="es-ES" sz="1100" dirty="0" smtClean="0"/>
              <a:t>Pago Prima</a:t>
            </a:r>
            <a:endParaRPr lang="es-ES" sz="1100" dirty="0"/>
          </a:p>
        </p:txBody>
      </p:sp>
      <p:sp>
        <p:nvSpPr>
          <p:cNvPr id="37" name="36 CuadroTexto"/>
          <p:cNvSpPr txBox="1"/>
          <p:nvPr/>
        </p:nvSpPr>
        <p:spPr>
          <a:xfrm>
            <a:off x="5799336" y="4710033"/>
            <a:ext cx="2448272" cy="261610"/>
          </a:xfrm>
          <a:prstGeom prst="rect">
            <a:avLst/>
          </a:prstGeom>
          <a:noFill/>
        </p:spPr>
        <p:txBody>
          <a:bodyPr wrap="square" rtlCol="0">
            <a:spAutoFit/>
          </a:bodyPr>
          <a:lstStyle/>
          <a:p>
            <a:r>
              <a:rPr lang="es-ES" sz="1100" dirty="0" smtClean="0"/>
              <a:t>Asume el riesgo</a:t>
            </a:r>
            <a:endParaRPr lang="es-ES" sz="1100" dirty="0"/>
          </a:p>
        </p:txBody>
      </p:sp>
      <p:sp>
        <p:nvSpPr>
          <p:cNvPr id="38" name="37 CuadroTexto"/>
          <p:cNvSpPr txBox="1"/>
          <p:nvPr/>
        </p:nvSpPr>
        <p:spPr>
          <a:xfrm>
            <a:off x="6551712" y="6488668"/>
            <a:ext cx="2592288" cy="369332"/>
          </a:xfrm>
          <a:prstGeom prst="rect">
            <a:avLst/>
          </a:prstGeom>
          <a:noFill/>
        </p:spPr>
        <p:txBody>
          <a:bodyPr wrap="square" rtlCol="0">
            <a:spAutoFit/>
          </a:bodyPr>
          <a:lstStyle/>
          <a:p>
            <a:r>
              <a:rPr lang="es-ES" dirty="0" smtClean="0">
                <a:solidFill>
                  <a:srgbClr val="002060"/>
                </a:solidFill>
                <a:latin typeface="Times New Roman" pitchFamily="18" charset="0"/>
                <a:cs typeface="Times New Roman" pitchFamily="18" charset="0"/>
              </a:rPr>
              <a:t>Consecuencias</a:t>
            </a:r>
            <a:r>
              <a:rPr lang="es-ES" dirty="0" smtClean="0"/>
              <a:t>..</a:t>
            </a:r>
            <a:endParaRPr lang="es-ES" dirty="0"/>
          </a:p>
        </p:txBody>
      </p:sp>
      <p:sp>
        <p:nvSpPr>
          <p:cNvPr id="9" name="8 CuadroTexto"/>
          <p:cNvSpPr txBox="1"/>
          <p:nvPr/>
        </p:nvSpPr>
        <p:spPr>
          <a:xfrm>
            <a:off x="7167488" y="586120"/>
            <a:ext cx="1652984" cy="203132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s-CO" sz="1400" dirty="0" smtClean="0"/>
              <a:t>Los valores respaldados por hipotecas y obligaciones de deuda </a:t>
            </a:r>
            <a:r>
              <a:rPr lang="es-CO" sz="1400" dirty="0" err="1" smtClean="0"/>
              <a:t>colateralizada</a:t>
            </a:r>
            <a:r>
              <a:rPr lang="es-CO" sz="1400" dirty="0" smtClean="0"/>
              <a:t> quedaron de repente sin valor</a:t>
            </a:r>
          </a:p>
          <a:p>
            <a:pPr algn="just"/>
            <a:r>
              <a:rPr lang="es-CO" sz="1400" dirty="0" smtClean="0">
                <a:sym typeface="Wingdings" pitchFamily="2" charset="2"/>
              </a:rPr>
              <a:t></a:t>
            </a:r>
            <a:endParaRPr lang="es-CO" sz="1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8100</TotalTime>
  <Words>2893</Words>
  <Application>Microsoft Office PowerPoint</Application>
  <PresentationFormat>Presentación en pantalla (4:3)</PresentationFormat>
  <Paragraphs>970</Paragraphs>
  <Slides>78</Slides>
  <Notes>67</Notes>
  <HiddenSlides>0</HiddenSlides>
  <MMClips>0</MMClips>
  <ScaleCrop>false</ScaleCrop>
  <HeadingPairs>
    <vt:vector size="4" baseType="variant">
      <vt:variant>
        <vt:lpstr>Tema</vt:lpstr>
      </vt:variant>
      <vt:variant>
        <vt:i4>1</vt:i4>
      </vt:variant>
      <vt:variant>
        <vt:lpstr>Títulos de diapositiva</vt:lpstr>
      </vt:variant>
      <vt:variant>
        <vt:i4>78</vt:i4>
      </vt:variant>
    </vt:vector>
  </HeadingPairs>
  <TitlesOfParts>
    <vt:vector size="79" baseType="lpstr">
      <vt:lpstr>Office Theme</vt:lpstr>
      <vt:lpstr>Diapositiva 1</vt:lpstr>
      <vt:lpstr>Agenda</vt:lpstr>
      <vt:lpstr>Hedge Accounting: Lo básico.</vt:lpstr>
      <vt:lpstr>Hacia la importancia de los IF: Contexto histórico.</vt:lpstr>
      <vt:lpstr>Diapositiva 5</vt:lpstr>
      <vt:lpstr>Diapositiva 6</vt:lpstr>
      <vt:lpstr>Tipos de instrumentos financieros</vt:lpstr>
      <vt:lpstr>Diapositiva 8</vt:lpstr>
      <vt:lpstr>Ejemplo de su importancia: Caso de estudio: American International Group.</vt:lpstr>
      <vt:lpstr>Diapositiva 10</vt:lpstr>
      <vt:lpstr>Activos financieros Categorías</vt:lpstr>
      <vt:lpstr>Pasivos financieros Clasificación</vt:lpstr>
      <vt:lpstr>Diapositiva 13</vt:lpstr>
      <vt:lpstr>Diapositiva 14</vt:lpstr>
      <vt:lpstr>Diapositiva 15</vt:lpstr>
      <vt:lpstr>Diapositiva 16</vt:lpstr>
      <vt:lpstr>Diapositiva 17</vt:lpstr>
      <vt:lpstr>Diapositiva 18</vt:lpstr>
      <vt:lpstr>Diapositiva 19</vt:lpstr>
      <vt:lpstr>Diapositiva 20</vt:lpstr>
      <vt:lpstr>IAS 39: Instrumentos derivados</vt:lpstr>
      <vt:lpstr>Diapositiva 22</vt:lpstr>
      <vt:lpstr>Diapositiva 23</vt:lpstr>
      <vt:lpstr>Diapositiva 24</vt:lpstr>
      <vt:lpstr>Definición contable – Condición 2</vt:lpstr>
      <vt:lpstr>Definición contable – Condición 3</vt:lpstr>
      <vt:lpstr>El Dilema de las Coberturas </vt:lpstr>
      <vt:lpstr>Dilema de la contabilidad de cobertura</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lpstr>Diapositiva 44</vt:lpstr>
      <vt:lpstr>Diapositiva 45</vt:lpstr>
      <vt:lpstr>Diapositiva 46</vt:lpstr>
      <vt:lpstr>Cobertura a Valor Razonable (Fair Value)</vt:lpstr>
      <vt:lpstr>Diapositiva 48</vt:lpstr>
      <vt:lpstr>Diapositiva 49</vt:lpstr>
      <vt:lpstr>Diapositiva 50</vt:lpstr>
      <vt:lpstr>Diapositiva 51</vt:lpstr>
      <vt:lpstr>Diapositiva 52</vt:lpstr>
      <vt:lpstr>Diapositiva 53</vt:lpstr>
      <vt:lpstr>Diapositiva 54</vt:lpstr>
      <vt:lpstr>Diapositiva 55</vt:lpstr>
      <vt:lpstr>Cobertura de flujos de caja (Cash Flow Hedge)</vt:lpstr>
      <vt:lpstr>Diapositiva 57</vt:lpstr>
      <vt:lpstr>Diapositiva 58</vt:lpstr>
      <vt:lpstr>Diapositiva 59</vt:lpstr>
      <vt:lpstr>Diapositiva 60</vt:lpstr>
      <vt:lpstr>Diapositiva 61</vt:lpstr>
      <vt:lpstr>Diapositiva 62</vt:lpstr>
      <vt:lpstr>Diapositiva 63</vt:lpstr>
      <vt:lpstr>Diapositiva 64</vt:lpstr>
      <vt:lpstr>Diapositiva 65</vt:lpstr>
      <vt:lpstr>Diapositiva 66</vt:lpstr>
      <vt:lpstr>Diapositiva 67</vt:lpstr>
      <vt:lpstr>Diapositiva 68</vt:lpstr>
      <vt:lpstr>Diapositiva 69</vt:lpstr>
      <vt:lpstr>Diapositiva 70</vt:lpstr>
      <vt:lpstr>Cobertura de inversión neta en una entidad extranjera  (Net Investment Hedge)</vt:lpstr>
      <vt:lpstr>Diapositiva 72</vt:lpstr>
      <vt:lpstr>Diapositiva 73</vt:lpstr>
      <vt:lpstr>Diapositiva 74</vt:lpstr>
      <vt:lpstr>Diapositiva 75</vt:lpstr>
      <vt:lpstr>Diapositiva 76</vt:lpstr>
      <vt:lpstr>Diapositiva 77</vt:lpstr>
      <vt:lpstr>Diapositiva 78</vt:lpstr>
    </vt:vector>
  </TitlesOfParts>
  <Company>Deloitte Touche Tohmatsu Services,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jgomezp</dc:creator>
  <cp:lastModifiedBy>liliana.arias</cp:lastModifiedBy>
  <cp:revision>307</cp:revision>
  <dcterms:created xsi:type="dcterms:W3CDTF">2008-08-15T14:37:54Z</dcterms:created>
  <dcterms:modified xsi:type="dcterms:W3CDTF">2011-08-30T22:48:07Z</dcterms:modified>
</cp:coreProperties>
</file>