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2" r:id="rId4"/>
    <p:sldId id="257" r:id="rId5"/>
    <p:sldId id="329" r:id="rId6"/>
    <p:sldId id="261" r:id="rId7"/>
    <p:sldId id="327" r:id="rId8"/>
    <p:sldId id="828" r:id="rId9"/>
    <p:sldId id="258" r:id="rId10"/>
    <p:sldId id="829" r:id="rId11"/>
    <p:sldId id="260" r:id="rId12"/>
    <p:sldId id="830" r:id="rId13"/>
    <p:sldId id="831" r:id="rId14"/>
    <p:sldId id="832" r:id="rId15"/>
    <p:sldId id="833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6F1EB-8CED-4461-9721-5351BDAF7ED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7914014-4145-4814-9B28-4B8DE14AA971}">
      <dgm:prSet phldrT="[Text]"/>
      <dgm:spPr/>
      <dgm:t>
        <a:bodyPr/>
        <a:lstStyle/>
        <a:p>
          <a:r>
            <a:rPr lang="es-CO" dirty="0"/>
            <a:t>Planeación estratégica</a:t>
          </a:r>
        </a:p>
      </dgm:t>
    </dgm:pt>
    <dgm:pt modelId="{6C7EB77C-B176-4B03-84BE-014F4D0E0783}" type="parTrans" cxnId="{F72A4B44-6C73-41C7-BEF7-99DD95ECE2AD}">
      <dgm:prSet/>
      <dgm:spPr/>
      <dgm:t>
        <a:bodyPr/>
        <a:lstStyle/>
        <a:p>
          <a:endParaRPr lang="es-CO"/>
        </a:p>
      </dgm:t>
    </dgm:pt>
    <dgm:pt modelId="{5963B8D9-7146-49CA-AC15-C7642BCCD6E1}" type="sibTrans" cxnId="{F72A4B44-6C73-41C7-BEF7-99DD95ECE2AD}">
      <dgm:prSet/>
      <dgm:spPr/>
      <dgm:t>
        <a:bodyPr/>
        <a:lstStyle/>
        <a:p>
          <a:endParaRPr lang="es-CO"/>
        </a:p>
      </dgm:t>
    </dgm:pt>
    <dgm:pt modelId="{56FA9AE7-AF1E-428D-BDF7-B0CA1E67AC43}">
      <dgm:prSet phldrT="[Text]"/>
      <dgm:spPr/>
      <dgm:t>
        <a:bodyPr/>
        <a:lstStyle/>
        <a:p>
          <a:r>
            <a:rPr lang="es-CO" dirty="0"/>
            <a:t>Proyección financiera </a:t>
          </a:r>
        </a:p>
      </dgm:t>
    </dgm:pt>
    <dgm:pt modelId="{A308846F-124B-4AF0-AB44-E390EFEAD7DF}" type="parTrans" cxnId="{BC66FAD1-0108-4483-96C8-AA6E9A4A67E7}">
      <dgm:prSet/>
      <dgm:spPr/>
      <dgm:t>
        <a:bodyPr/>
        <a:lstStyle/>
        <a:p>
          <a:endParaRPr lang="es-CO"/>
        </a:p>
      </dgm:t>
    </dgm:pt>
    <dgm:pt modelId="{2E400BF9-17B4-43C2-883A-0F41496400A8}" type="sibTrans" cxnId="{BC66FAD1-0108-4483-96C8-AA6E9A4A67E7}">
      <dgm:prSet/>
      <dgm:spPr/>
      <dgm:t>
        <a:bodyPr/>
        <a:lstStyle/>
        <a:p>
          <a:endParaRPr lang="es-CO"/>
        </a:p>
      </dgm:t>
    </dgm:pt>
    <dgm:pt modelId="{50615840-4321-447A-9292-400A7900ED87}" type="pres">
      <dgm:prSet presAssocID="{CEF6F1EB-8CED-4461-9721-5351BDAF7ED3}" presName="CompostProcess" presStyleCnt="0">
        <dgm:presLayoutVars>
          <dgm:dir/>
          <dgm:resizeHandles val="exact"/>
        </dgm:presLayoutVars>
      </dgm:prSet>
      <dgm:spPr/>
    </dgm:pt>
    <dgm:pt modelId="{111AF167-B671-4BDC-A291-BC8053A982AB}" type="pres">
      <dgm:prSet presAssocID="{CEF6F1EB-8CED-4461-9721-5351BDAF7ED3}" presName="arrow" presStyleLbl="bgShp" presStyleIdx="0" presStyleCnt="1" custLinFactNeighborX="-1475" custLinFactNeighborY="7714"/>
      <dgm:spPr/>
    </dgm:pt>
    <dgm:pt modelId="{85964D39-32DF-425B-963F-055D43BE164D}" type="pres">
      <dgm:prSet presAssocID="{CEF6F1EB-8CED-4461-9721-5351BDAF7ED3}" presName="linearProcess" presStyleCnt="0"/>
      <dgm:spPr/>
    </dgm:pt>
    <dgm:pt modelId="{CA1DE9F1-6ADB-466F-8D62-1633643A95F9}" type="pres">
      <dgm:prSet presAssocID="{77914014-4145-4814-9B28-4B8DE14AA971}" presName="textNode" presStyleLbl="node1" presStyleIdx="0" presStyleCnt="2">
        <dgm:presLayoutVars>
          <dgm:bulletEnabled val="1"/>
        </dgm:presLayoutVars>
      </dgm:prSet>
      <dgm:spPr/>
    </dgm:pt>
    <dgm:pt modelId="{4609F095-277E-47B8-A71D-DEC3C0AB0A1B}" type="pres">
      <dgm:prSet presAssocID="{5963B8D9-7146-49CA-AC15-C7642BCCD6E1}" presName="sibTrans" presStyleCnt="0"/>
      <dgm:spPr/>
    </dgm:pt>
    <dgm:pt modelId="{AA14A906-CA2A-4C8C-8A73-26951547CDA4}" type="pres">
      <dgm:prSet presAssocID="{56FA9AE7-AF1E-428D-BDF7-B0CA1E67AC43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F72A4B44-6C73-41C7-BEF7-99DD95ECE2AD}" srcId="{CEF6F1EB-8CED-4461-9721-5351BDAF7ED3}" destId="{77914014-4145-4814-9B28-4B8DE14AA971}" srcOrd="0" destOrd="0" parTransId="{6C7EB77C-B176-4B03-84BE-014F4D0E0783}" sibTransId="{5963B8D9-7146-49CA-AC15-C7642BCCD6E1}"/>
    <dgm:cxn modelId="{0BA67D6F-55C8-4334-A643-F17BE4CC7EC3}" type="presOf" srcId="{56FA9AE7-AF1E-428D-BDF7-B0CA1E67AC43}" destId="{AA14A906-CA2A-4C8C-8A73-26951547CDA4}" srcOrd="0" destOrd="0" presId="urn:microsoft.com/office/officeart/2005/8/layout/hProcess9"/>
    <dgm:cxn modelId="{A288BD7E-3A00-4AC4-8128-295D379834E0}" type="presOf" srcId="{77914014-4145-4814-9B28-4B8DE14AA971}" destId="{CA1DE9F1-6ADB-466F-8D62-1633643A95F9}" srcOrd="0" destOrd="0" presId="urn:microsoft.com/office/officeart/2005/8/layout/hProcess9"/>
    <dgm:cxn modelId="{C76663CB-51B3-4CC7-9EC1-A89A02193664}" type="presOf" srcId="{CEF6F1EB-8CED-4461-9721-5351BDAF7ED3}" destId="{50615840-4321-447A-9292-400A7900ED87}" srcOrd="0" destOrd="0" presId="urn:microsoft.com/office/officeart/2005/8/layout/hProcess9"/>
    <dgm:cxn modelId="{BC66FAD1-0108-4483-96C8-AA6E9A4A67E7}" srcId="{CEF6F1EB-8CED-4461-9721-5351BDAF7ED3}" destId="{56FA9AE7-AF1E-428D-BDF7-B0CA1E67AC43}" srcOrd="1" destOrd="0" parTransId="{A308846F-124B-4AF0-AB44-E390EFEAD7DF}" sibTransId="{2E400BF9-17B4-43C2-883A-0F41496400A8}"/>
    <dgm:cxn modelId="{94E7BB59-B977-4795-A6D7-2B9A376D0489}" type="presParOf" srcId="{50615840-4321-447A-9292-400A7900ED87}" destId="{111AF167-B671-4BDC-A291-BC8053A982AB}" srcOrd="0" destOrd="0" presId="urn:microsoft.com/office/officeart/2005/8/layout/hProcess9"/>
    <dgm:cxn modelId="{46792273-2BED-43FC-B798-DF0E77615C08}" type="presParOf" srcId="{50615840-4321-447A-9292-400A7900ED87}" destId="{85964D39-32DF-425B-963F-055D43BE164D}" srcOrd="1" destOrd="0" presId="urn:microsoft.com/office/officeart/2005/8/layout/hProcess9"/>
    <dgm:cxn modelId="{6A3F3364-7655-47ED-9AD7-6225AE771B0A}" type="presParOf" srcId="{85964D39-32DF-425B-963F-055D43BE164D}" destId="{CA1DE9F1-6ADB-466F-8D62-1633643A95F9}" srcOrd="0" destOrd="0" presId="urn:microsoft.com/office/officeart/2005/8/layout/hProcess9"/>
    <dgm:cxn modelId="{74796BFD-9BDB-4598-B63D-79346581A77F}" type="presParOf" srcId="{85964D39-32DF-425B-963F-055D43BE164D}" destId="{4609F095-277E-47B8-A71D-DEC3C0AB0A1B}" srcOrd="1" destOrd="0" presId="urn:microsoft.com/office/officeart/2005/8/layout/hProcess9"/>
    <dgm:cxn modelId="{5D784E24-A1C4-4A0D-8576-025D7DDD33DA}" type="presParOf" srcId="{85964D39-32DF-425B-963F-055D43BE164D}" destId="{AA14A906-CA2A-4C8C-8A73-26951547CDA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9D05A3-C292-4ADF-9046-5B11271EC9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FA62016-5838-4CFF-8A0B-20AC44E5D52D}">
      <dgm:prSet phldrT="[Text]"/>
      <dgm:spPr/>
      <dgm:t>
        <a:bodyPr/>
        <a:lstStyle/>
        <a:p>
          <a:pPr algn="ctr"/>
          <a:r>
            <a:rPr lang="es-CO" dirty="0"/>
            <a:t>Medición y reconocimiento contable</a:t>
          </a:r>
        </a:p>
      </dgm:t>
    </dgm:pt>
    <dgm:pt modelId="{E14E6A2B-F1F6-4AF9-B903-DE2CA501ED90}" type="parTrans" cxnId="{3C79078C-04BB-484C-8A51-A2BA3866DC1B}">
      <dgm:prSet/>
      <dgm:spPr/>
      <dgm:t>
        <a:bodyPr/>
        <a:lstStyle/>
        <a:p>
          <a:endParaRPr lang="es-CO"/>
        </a:p>
      </dgm:t>
    </dgm:pt>
    <dgm:pt modelId="{605D145C-417A-4DCB-BFEA-C13BF64E2FCC}" type="sibTrans" cxnId="{3C79078C-04BB-484C-8A51-A2BA3866DC1B}">
      <dgm:prSet/>
      <dgm:spPr/>
      <dgm:t>
        <a:bodyPr/>
        <a:lstStyle/>
        <a:p>
          <a:endParaRPr lang="es-CO"/>
        </a:p>
      </dgm:t>
    </dgm:pt>
    <dgm:pt modelId="{ABBBFC49-F904-4B80-8BB4-29BFC5A22DE9}">
      <dgm:prSet phldrT="[Text]"/>
      <dgm:spPr/>
      <dgm:t>
        <a:bodyPr/>
        <a:lstStyle/>
        <a:p>
          <a:pPr algn="ctr"/>
          <a:r>
            <a:rPr lang="es-CO" dirty="0"/>
            <a:t>Aportes desde las ciencias económicas a problemáticas modernas.  Por ejemplo cambio climático</a:t>
          </a:r>
        </a:p>
      </dgm:t>
    </dgm:pt>
    <dgm:pt modelId="{4FF3AD0C-23E3-4364-AB4C-F575E0E7F7AC}" type="parTrans" cxnId="{68FB072B-69FD-4919-BEF9-647124882DF4}">
      <dgm:prSet/>
      <dgm:spPr/>
      <dgm:t>
        <a:bodyPr/>
        <a:lstStyle/>
        <a:p>
          <a:endParaRPr lang="es-CO"/>
        </a:p>
      </dgm:t>
    </dgm:pt>
    <dgm:pt modelId="{91C1B420-4E3F-4FE8-9B02-7CE91F2A17B8}" type="sibTrans" cxnId="{68FB072B-69FD-4919-BEF9-647124882DF4}">
      <dgm:prSet/>
      <dgm:spPr/>
      <dgm:t>
        <a:bodyPr/>
        <a:lstStyle/>
        <a:p>
          <a:endParaRPr lang="es-CO"/>
        </a:p>
      </dgm:t>
    </dgm:pt>
    <dgm:pt modelId="{2020EB96-F825-4D08-B6EF-744104A1CCC4}">
      <dgm:prSet phldrT="[Text]"/>
      <dgm:spPr/>
      <dgm:t>
        <a:bodyPr/>
        <a:lstStyle/>
        <a:p>
          <a:pPr algn="ctr"/>
          <a:r>
            <a:rPr lang="es-CO" dirty="0"/>
            <a:t>Medición de riesgos financieros y su impacto en la toma de decisiones</a:t>
          </a:r>
        </a:p>
      </dgm:t>
    </dgm:pt>
    <dgm:pt modelId="{6D6E6C99-52BF-4525-9C58-F2B147605969}" type="parTrans" cxnId="{2AC3CB01-0518-437D-82B0-F7085E4E138B}">
      <dgm:prSet/>
      <dgm:spPr/>
      <dgm:t>
        <a:bodyPr/>
        <a:lstStyle/>
        <a:p>
          <a:endParaRPr lang="es-CO"/>
        </a:p>
      </dgm:t>
    </dgm:pt>
    <dgm:pt modelId="{06E3024E-6DE5-4956-8B69-9EB9E5A69ED8}" type="sibTrans" cxnId="{2AC3CB01-0518-437D-82B0-F7085E4E138B}">
      <dgm:prSet/>
      <dgm:spPr/>
      <dgm:t>
        <a:bodyPr/>
        <a:lstStyle/>
        <a:p>
          <a:endParaRPr lang="es-CO"/>
        </a:p>
      </dgm:t>
    </dgm:pt>
    <dgm:pt modelId="{BD601AE7-C342-4E6D-B572-2E71AA2BA0BF}" type="pres">
      <dgm:prSet presAssocID="{D49D05A3-C292-4ADF-9046-5B11271EC96A}" presName="arrowDiagram" presStyleCnt="0">
        <dgm:presLayoutVars>
          <dgm:chMax val="5"/>
          <dgm:dir/>
          <dgm:resizeHandles val="exact"/>
        </dgm:presLayoutVars>
      </dgm:prSet>
      <dgm:spPr/>
    </dgm:pt>
    <dgm:pt modelId="{A9649DAD-1737-4BB3-A11D-A878F93A7C45}" type="pres">
      <dgm:prSet presAssocID="{D49D05A3-C292-4ADF-9046-5B11271EC96A}" presName="arrow" presStyleLbl="bgShp" presStyleIdx="0" presStyleCnt="1"/>
      <dgm:spPr/>
    </dgm:pt>
    <dgm:pt modelId="{F989FE09-C54A-4E14-860D-DD5FFAF773EE}" type="pres">
      <dgm:prSet presAssocID="{D49D05A3-C292-4ADF-9046-5B11271EC96A}" presName="arrowDiagram3" presStyleCnt="0"/>
      <dgm:spPr/>
    </dgm:pt>
    <dgm:pt modelId="{2F9BD658-BD82-47E7-BF03-CE186D58BD4E}" type="pres">
      <dgm:prSet presAssocID="{9FA62016-5838-4CFF-8A0B-20AC44E5D52D}" presName="bullet3a" presStyleLbl="node1" presStyleIdx="0" presStyleCnt="3"/>
      <dgm:spPr/>
    </dgm:pt>
    <dgm:pt modelId="{A8B7485B-D30D-46E3-86FA-325C772AD360}" type="pres">
      <dgm:prSet presAssocID="{9FA62016-5838-4CFF-8A0B-20AC44E5D52D}" presName="textBox3a" presStyleLbl="revTx" presStyleIdx="0" presStyleCnt="3">
        <dgm:presLayoutVars>
          <dgm:bulletEnabled val="1"/>
        </dgm:presLayoutVars>
      </dgm:prSet>
      <dgm:spPr/>
    </dgm:pt>
    <dgm:pt modelId="{C3E8A73F-A68E-497F-892D-F1F31027B101}" type="pres">
      <dgm:prSet presAssocID="{ABBBFC49-F904-4B80-8BB4-29BFC5A22DE9}" presName="bullet3b" presStyleLbl="node1" presStyleIdx="1" presStyleCnt="3"/>
      <dgm:spPr/>
    </dgm:pt>
    <dgm:pt modelId="{74E76B61-2D3B-408B-9B2F-99FECAA6A0CF}" type="pres">
      <dgm:prSet presAssocID="{ABBBFC49-F904-4B80-8BB4-29BFC5A22DE9}" presName="textBox3b" presStyleLbl="revTx" presStyleIdx="1" presStyleCnt="3">
        <dgm:presLayoutVars>
          <dgm:bulletEnabled val="1"/>
        </dgm:presLayoutVars>
      </dgm:prSet>
      <dgm:spPr/>
    </dgm:pt>
    <dgm:pt modelId="{9A913483-2E4B-4204-9E93-FE8A5D0AE676}" type="pres">
      <dgm:prSet presAssocID="{2020EB96-F825-4D08-B6EF-744104A1CCC4}" presName="bullet3c" presStyleLbl="node1" presStyleIdx="2" presStyleCnt="3"/>
      <dgm:spPr/>
    </dgm:pt>
    <dgm:pt modelId="{DB405CAE-68B0-43E2-B847-6D2B9DC144CB}" type="pres">
      <dgm:prSet presAssocID="{2020EB96-F825-4D08-B6EF-744104A1CCC4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2AC3CB01-0518-437D-82B0-F7085E4E138B}" srcId="{D49D05A3-C292-4ADF-9046-5B11271EC96A}" destId="{2020EB96-F825-4D08-B6EF-744104A1CCC4}" srcOrd="2" destOrd="0" parTransId="{6D6E6C99-52BF-4525-9C58-F2B147605969}" sibTransId="{06E3024E-6DE5-4956-8B69-9EB9E5A69ED8}"/>
    <dgm:cxn modelId="{68FB072B-69FD-4919-BEF9-647124882DF4}" srcId="{D49D05A3-C292-4ADF-9046-5B11271EC96A}" destId="{ABBBFC49-F904-4B80-8BB4-29BFC5A22DE9}" srcOrd="1" destOrd="0" parTransId="{4FF3AD0C-23E3-4364-AB4C-F575E0E7F7AC}" sibTransId="{91C1B420-4E3F-4FE8-9B02-7CE91F2A17B8}"/>
    <dgm:cxn modelId="{3A36F045-D90D-4523-911F-AD8B1342176A}" type="presOf" srcId="{9FA62016-5838-4CFF-8A0B-20AC44E5D52D}" destId="{A8B7485B-D30D-46E3-86FA-325C772AD360}" srcOrd="0" destOrd="0" presId="urn:microsoft.com/office/officeart/2005/8/layout/arrow2"/>
    <dgm:cxn modelId="{3C79078C-04BB-484C-8A51-A2BA3866DC1B}" srcId="{D49D05A3-C292-4ADF-9046-5B11271EC96A}" destId="{9FA62016-5838-4CFF-8A0B-20AC44E5D52D}" srcOrd="0" destOrd="0" parTransId="{E14E6A2B-F1F6-4AF9-B903-DE2CA501ED90}" sibTransId="{605D145C-417A-4DCB-BFEA-C13BF64E2FCC}"/>
    <dgm:cxn modelId="{8C4EE893-DE81-468E-A07E-FA89F2D54664}" type="presOf" srcId="{ABBBFC49-F904-4B80-8BB4-29BFC5A22DE9}" destId="{74E76B61-2D3B-408B-9B2F-99FECAA6A0CF}" srcOrd="0" destOrd="0" presId="urn:microsoft.com/office/officeart/2005/8/layout/arrow2"/>
    <dgm:cxn modelId="{1998A8C7-5160-4853-A33F-E0C4E2FF1304}" type="presOf" srcId="{D49D05A3-C292-4ADF-9046-5B11271EC96A}" destId="{BD601AE7-C342-4E6D-B572-2E71AA2BA0BF}" srcOrd="0" destOrd="0" presId="urn:microsoft.com/office/officeart/2005/8/layout/arrow2"/>
    <dgm:cxn modelId="{0F4C58CA-5887-4BA6-9409-C190161072F6}" type="presOf" srcId="{2020EB96-F825-4D08-B6EF-744104A1CCC4}" destId="{DB405CAE-68B0-43E2-B847-6D2B9DC144CB}" srcOrd="0" destOrd="0" presId="urn:microsoft.com/office/officeart/2005/8/layout/arrow2"/>
    <dgm:cxn modelId="{853D6A7E-3361-4EB1-AA88-4FD4AD53866D}" type="presParOf" srcId="{BD601AE7-C342-4E6D-B572-2E71AA2BA0BF}" destId="{A9649DAD-1737-4BB3-A11D-A878F93A7C45}" srcOrd="0" destOrd="0" presId="urn:microsoft.com/office/officeart/2005/8/layout/arrow2"/>
    <dgm:cxn modelId="{F768B338-A375-4857-8F28-CF42786B488F}" type="presParOf" srcId="{BD601AE7-C342-4E6D-B572-2E71AA2BA0BF}" destId="{F989FE09-C54A-4E14-860D-DD5FFAF773EE}" srcOrd="1" destOrd="0" presId="urn:microsoft.com/office/officeart/2005/8/layout/arrow2"/>
    <dgm:cxn modelId="{6748CC79-C771-4272-8876-BB5583F40206}" type="presParOf" srcId="{F989FE09-C54A-4E14-860D-DD5FFAF773EE}" destId="{2F9BD658-BD82-47E7-BF03-CE186D58BD4E}" srcOrd="0" destOrd="0" presId="urn:microsoft.com/office/officeart/2005/8/layout/arrow2"/>
    <dgm:cxn modelId="{3A21AFDD-38C9-4FBB-B16E-3E957715A1AF}" type="presParOf" srcId="{F989FE09-C54A-4E14-860D-DD5FFAF773EE}" destId="{A8B7485B-D30D-46E3-86FA-325C772AD360}" srcOrd="1" destOrd="0" presId="urn:microsoft.com/office/officeart/2005/8/layout/arrow2"/>
    <dgm:cxn modelId="{2E124C31-CD8A-4C9B-B15E-7A082FA0C5E0}" type="presParOf" srcId="{F989FE09-C54A-4E14-860D-DD5FFAF773EE}" destId="{C3E8A73F-A68E-497F-892D-F1F31027B101}" srcOrd="2" destOrd="0" presId="urn:microsoft.com/office/officeart/2005/8/layout/arrow2"/>
    <dgm:cxn modelId="{FFCD3BBE-2990-43CB-BB88-B10A383F410D}" type="presParOf" srcId="{F989FE09-C54A-4E14-860D-DD5FFAF773EE}" destId="{74E76B61-2D3B-408B-9B2F-99FECAA6A0CF}" srcOrd="3" destOrd="0" presId="urn:microsoft.com/office/officeart/2005/8/layout/arrow2"/>
    <dgm:cxn modelId="{3CCE94E2-B5E9-4A78-BFC9-ED06D894E51B}" type="presParOf" srcId="{F989FE09-C54A-4E14-860D-DD5FFAF773EE}" destId="{9A913483-2E4B-4204-9E93-FE8A5D0AE676}" srcOrd="4" destOrd="0" presId="urn:microsoft.com/office/officeart/2005/8/layout/arrow2"/>
    <dgm:cxn modelId="{9614F42F-4DC8-48FF-9CA9-7A785FCFA203}" type="presParOf" srcId="{F989FE09-C54A-4E14-860D-DD5FFAF773EE}" destId="{DB405CAE-68B0-43E2-B847-6D2B9DC144C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C795C-49B1-4960-9714-74801F7818D0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881559B-F7C5-4D11-A9DC-8F0C1EF81506}">
      <dgm:prSet phldrT="[Text]"/>
      <dgm:spPr/>
      <dgm:t>
        <a:bodyPr/>
        <a:lstStyle/>
        <a:p>
          <a:r>
            <a:rPr lang="es-CO" dirty="0"/>
            <a:t>1. Decisión de financiación</a:t>
          </a:r>
        </a:p>
      </dgm:t>
    </dgm:pt>
    <dgm:pt modelId="{095CF5FD-6336-4CE9-8C8D-281EEC02F2DE}" type="parTrans" cxnId="{14502017-1395-4B9D-A175-D6234FE72BD5}">
      <dgm:prSet/>
      <dgm:spPr/>
      <dgm:t>
        <a:bodyPr/>
        <a:lstStyle/>
        <a:p>
          <a:endParaRPr lang="es-CO"/>
        </a:p>
      </dgm:t>
    </dgm:pt>
    <dgm:pt modelId="{15742114-3207-433E-9DC9-C7C2BFE98C2E}" type="sibTrans" cxnId="{14502017-1395-4B9D-A175-D6234FE72BD5}">
      <dgm:prSet/>
      <dgm:spPr/>
      <dgm:t>
        <a:bodyPr/>
        <a:lstStyle/>
        <a:p>
          <a:endParaRPr lang="es-CO"/>
        </a:p>
      </dgm:t>
    </dgm:pt>
    <dgm:pt modelId="{8FD7746F-FF4E-49A5-8226-FB1DE2DE1833}">
      <dgm:prSet phldrT="[Text]"/>
      <dgm:spPr/>
      <dgm:t>
        <a:bodyPr/>
        <a:lstStyle/>
        <a:p>
          <a:r>
            <a:rPr lang="es-CO" dirty="0"/>
            <a:t>2. Decisión de inversión </a:t>
          </a:r>
        </a:p>
      </dgm:t>
    </dgm:pt>
    <dgm:pt modelId="{B0330110-5D6D-4088-AF7C-E3F0F0BB8582}" type="parTrans" cxnId="{437CCFEE-D1D9-4685-9EA4-658D4C651F45}">
      <dgm:prSet/>
      <dgm:spPr/>
      <dgm:t>
        <a:bodyPr/>
        <a:lstStyle/>
        <a:p>
          <a:endParaRPr lang="es-CO"/>
        </a:p>
      </dgm:t>
    </dgm:pt>
    <dgm:pt modelId="{3F614A67-3041-411C-9E50-BEA944B633CE}" type="sibTrans" cxnId="{437CCFEE-D1D9-4685-9EA4-658D4C651F45}">
      <dgm:prSet/>
      <dgm:spPr/>
      <dgm:t>
        <a:bodyPr/>
        <a:lstStyle/>
        <a:p>
          <a:endParaRPr lang="es-CO"/>
        </a:p>
      </dgm:t>
    </dgm:pt>
    <dgm:pt modelId="{B3561ACD-5C45-4761-A043-FC7A3F6C7DF4}">
      <dgm:prSet phldrT="[Text]"/>
      <dgm:spPr/>
      <dgm:t>
        <a:bodyPr/>
        <a:lstStyle/>
        <a:p>
          <a:r>
            <a:rPr lang="es-CO" dirty="0"/>
            <a:t>3. Gestión de riesgos </a:t>
          </a:r>
        </a:p>
      </dgm:t>
    </dgm:pt>
    <dgm:pt modelId="{FD7DDD06-CE80-4339-B795-5AF7561E6275}" type="parTrans" cxnId="{615BFC29-7341-4760-81DD-B8D5CA067939}">
      <dgm:prSet/>
      <dgm:spPr/>
      <dgm:t>
        <a:bodyPr/>
        <a:lstStyle/>
        <a:p>
          <a:endParaRPr lang="es-CO"/>
        </a:p>
      </dgm:t>
    </dgm:pt>
    <dgm:pt modelId="{96C9D436-6077-4EA0-AF50-91906D7D4BDA}" type="sibTrans" cxnId="{615BFC29-7341-4760-81DD-B8D5CA067939}">
      <dgm:prSet/>
      <dgm:spPr/>
      <dgm:t>
        <a:bodyPr/>
        <a:lstStyle/>
        <a:p>
          <a:endParaRPr lang="es-CO"/>
        </a:p>
      </dgm:t>
    </dgm:pt>
    <dgm:pt modelId="{4ED572F0-9763-4DA7-A554-DAE1EA877E48}" type="pres">
      <dgm:prSet presAssocID="{F97C795C-49B1-4960-9714-74801F7818D0}" presName="diagram" presStyleCnt="0">
        <dgm:presLayoutVars>
          <dgm:dir/>
          <dgm:resizeHandles val="exact"/>
        </dgm:presLayoutVars>
      </dgm:prSet>
      <dgm:spPr/>
    </dgm:pt>
    <dgm:pt modelId="{AB732BFD-7E67-4645-935D-84B08DCA2556}" type="pres">
      <dgm:prSet presAssocID="{1881559B-F7C5-4D11-A9DC-8F0C1EF81506}" presName="node" presStyleLbl="node1" presStyleIdx="0" presStyleCnt="3">
        <dgm:presLayoutVars>
          <dgm:bulletEnabled val="1"/>
        </dgm:presLayoutVars>
      </dgm:prSet>
      <dgm:spPr/>
    </dgm:pt>
    <dgm:pt modelId="{F767C45E-FCA2-48DE-84C8-0FE99F6CC74C}" type="pres">
      <dgm:prSet presAssocID="{15742114-3207-433E-9DC9-C7C2BFE98C2E}" presName="sibTrans" presStyleCnt="0"/>
      <dgm:spPr/>
    </dgm:pt>
    <dgm:pt modelId="{8FCBE224-079B-4DD7-B54B-0B4B23911398}" type="pres">
      <dgm:prSet presAssocID="{8FD7746F-FF4E-49A5-8226-FB1DE2DE1833}" presName="node" presStyleLbl="node1" presStyleIdx="1" presStyleCnt="3">
        <dgm:presLayoutVars>
          <dgm:bulletEnabled val="1"/>
        </dgm:presLayoutVars>
      </dgm:prSet>
      <dgm:spPr/>
    </dgm:pt>
    <dgm:pt modelId="{FCA6A54B-29CB-4AEB-AECE-AB9C98F44004}" type="pres">
      <dgm:prSet presAssocID="{3F614A67-3041-411C-9E50-BEA944B633CE}" presName="sibTrans" presStyleCnt="0"/>
      <dgm:spPr/>
    </dgm:pt>
    <dgm:pt modelId="{CC203E1E-7380-403F-9861-1A55D99B93CF}" type="pres">
      <dgm:prSet presAssocID="{B3561ACD-5C45-4761-A043-FC7A3F6C7DF4}" presName="node" presStyleLbl="node1" presStyleIdx="2" presStyleCnt="3">
        <dgm:presLayoutVars>
          <dgm:bulletEnabled val="1"/>
        </dgm:presLayoutVars>
      </dgm:prSet>
      <dgm:spPr/>
    </dgm:pt>
  </dgm:ptLst>
  <dgm:cxnLst>
    <dgm:cxn modelId="{60B0DD02-93BF-4A9B-B413-E48B4AE134C4}" type="presOf" srcId="{8FD7746F-FF4E-49A5-8226-FB1DE2DE1833}" destId="{8FCBE224-079B-4DD7-B54B-0B4B23911398}" srcOrd="0" destOrd="0" presId="urn:microsoft.com/office/officeart/2005/8/layout/default"/>
    <dgm:cxn modelId="{14502017-1395-4B9D-A175-D6234FE72BD5}" srcId="{F97C795C-49B1-4960-9714-74801F7818D0}" destId="{1881559B-F7C5-4D11-A9DC-8F0C1EF81506}" srcOrd="0" destOrd="0" parTransId="{095CF5FD-6336-4CE9-8C8D-281EEC02F2DE}" sibTransId="{15742114-3207-433E-9DC9-C7C2BFE98C2E}"/>
    <dgm:cxn modelId="{615BFC29-7341-4760-81DD-B8D5CA067939}" srcId="{F97C795C-49B1-4960-9714-74801F7818D0}" destId="{B3561ACD-5C45-4761-A043-FC7A3F6C7DF4}" srcOrd="2" destOrd="0" parTransId="{FD7DDD06-CE80-4339-B795-5AF7561E6275}" sibTransId="{96C9D436-6077-4EA0-AF50-91906D7D4BDA}"/>
    <dgm:cxn modelId="{98E1C0DF-BFA3-4F11-A68D-828766F648FC}" type="presOf" srcId="{1881559B-F7C5-4D11-A9DC-8F0C1EF81506}" destId="{AB732BFD-7E67-4645-935D-84B08DCA2556}" srcOrd="0" destOrd="0" presId="urn:microsoft.com/office/officeart/2005/8/layout/default"/>
    <dgm:cxn modelId="{7943F9EB-60A9-4961-9D7F-62697C2BFE0E}" type="presOf" srcId="{B3561ACD-5C45-4761-A043-FC7A3F6C7DF4}" destId="{CC203E1E-7380-403F-9861-1A55D99B93CF}" srcOrd="0" destOrd="0" presId="urn:microsoft.com/office/officeart/2005/8/layout/default"/>
    <dgm:cxn modelId="{437CCFEE-D1D9-4685-9EA4-658D4C651F45}" srcId="{F97C795C-49B1-4960-9714-74801F7818D0}" destId="{8FD7746F-FF4E-49A5-8226-FB1DE2DE1833}" srcOrd="1" destOrd="0" parTransId="{B0330110-5D6D-4088-AF7C-E3F0F0BB8582}" sibTransId="{3F614A67-3041-411C-9E50-BEA944B633CE}"/>
    <dgm:cxn modelId="{6A49F4F7-30BB-47D1-BC0D-C3608470FA76}" type="presOf" srcId="{F97C795C-49B1-4960-9714-74801F7818D0}" destId="{4ED572F0-9763-4DA7-A554-DAE1EA877E48}" srcOrd="0" destOrd="0" presId="urn:microsoft.com/office/officeart/2005/8/layout/default"/>
    <dgm:cxn modelId="{8EC94048-A361-4741-A881-4A344641A362}" type="presParOf" srcId="{4ED572F0-9763-4DA7-A554-DAE1EA877E48}" destId="{AB732BFD-7E67-4645-935D-84B08DCA2556}" srcOrd="0" destOrd="0" presId="urn:microsoft.com/office/officeart/2005/8/layout/default"/>
    <dgm:cxn modelId="{46311F36-935A-435B-86C9-1BFB58BE2530}" type="presParOf" srcId="{4ED572F0-9763-4DA7-A554-DAE1EA877E48}" destId="{F767C45E-FCA2-48DE-84C8-0FE99F6CC74C}" srcOrd="1" destOrd="0" presId="urn:microsoft.com/office/officeart/2005/8/layout/default"/>
    <dgm:cxn modelId="{9BB32444-FB82-4889-89B8-F612C65DED59}" type="presParOf" srcId="{4ED572F0-9763-4DA7-A554-DAE1EA877E48}" destId="{8FCBE224-079B-4DD7-B54B-0B4B23911398}" srcOrd="2" destOrd="0" presId="urn:microsoft.com/office/officeart/2005/8/layout/default"/>
    <dgm:cxn modelId="{C88B9AFE-D493-4B25-83A4-AA06AD67BE82}" type="presParOf" srcId="{4ED572F0-9763-4DA7-A554-DAE1EA877E48}" destId="{FCA6A54B-29CB-4AEB-AECE-AB9C98F44004}" srcOrd="3" destOrd="0" presId="urn:microsoft.com/office/officeart/2005/8/layout/default"/>
    <dgm:cxn modelId="{ED4939AA-259D-475D-8303-142ACBD07B75}" type="presParOf" srcId="{4ED572F0-9763-4DA7-A554-DAE1EA877E48}" destId="{CC203E1E-7380-403F-9861-1A55D99B93C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7C795C-49B1-4960-9714-74801F7818D0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881559B-F7C5-4D11-A9DC-8F0C1EF81506}">
      <dgm:prSet phldrT="[Text]" custT="1"/>
      <dgm:spPr/>
      <dgm:t>
        <a:bodyPr/>
        <a:lstStyle/>
        <a:p>
          <a:r>
            <a:rPr lang="es-CO" sz="1400" dirty="0">
              <a:latin typeface="+mn-lt"/>
            </a:rPr>
            <a:t>Financiación convencional con proveedores</a:t>
          </a:r>
        </a:p>
      </dgm:t>
    </dgm:pt>
    <dgm:pt modelId="{095CF5FD-6336-4CE9-8C8D-281EEC02F2DE}" type="parTrans" cxnId="{14502017-1395-4B9D-A175-D6234FE72BD5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15742114-3207-433E-9DC9-C7C2BFE98C2E}" type="sibTrans" cxnId="{14502017-1395-4B9D-A175-D6234FE72BD5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8FD7746F-FF4E-49A5-8226-FB1DE2DE1833}">
      <dgm:prSet phldrT="[Text]" custT="1"/>
      <dgm:spPr/>
      <dgm:t>
        <a:bodyPr/>
        <a:lstStyle/>
        <a:p>
          <a:r>
            <a:rPr lang="es-CO" sz="1400" dirty="0">
              <a:latin typeface="+mn-lt"/>
            </a:rPr>
            <a:t>Préstamos bancarios</a:t>
          </a:r>
        </a:p>
      </dgm:t>
    </dgm:pt>
    <dgm:pt modelId="{B0330110-5D6D-4088-AF7C-E3F0F0BB8582}" type="parTrans" cxnId="{437CCFEE-D1D9-4685-9EA4-658D4C651F45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3F614A67-3041-411C-9E50-BEA944B633CE}" type="sibTrans" cxnId="{437CCFEE-D1D9-4685-9EA4-658D4C651F45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8B625304-0C7F-4DAB-9FDA-DC0F0E6345D3}">
      <dgm:prSet custT="1"/>
      <dgm:spPr/>
      <dgm:t>
        <a:bodyPr/>
        <a:lstStyle/>
        <a:p>
          <a:r>
            <a:rPr lang="es-CO" sz="1400" dirty="0">
              <a:latin typeface="+mn-lt"/>
            </a:rPr>
            <a:t>Emisión de bonos </a:t>
          </a:r>
        </a:p>
      </dgm:t>
    </dgm:pt>
    <dgm:pt modelId="{194F7ABA-BA0B-41AD-AA0E-B87BFB298E3C}" type="parTrans" cxnId="{0DE0DE05-7D28-48DD-ACB8-D32FFE12966D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8433E978-920B-43DA-B5B7-9094114C94FE}" type="sibTrans" cxnId="{0DE0DE05-7D28-48DD-ACB8-D32FFE12966D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75E4160F-4980-4EF5-9178-062DCB72AAF6}">
      <dgm:prSet custT="1"/>
      <dgm:spPr/>
      <dgm:t>
        <a:bodyPr/>
        <a:lstStyle/>
        <a:p>
          <a:r>
            <a:rPr lang="es-CO" sz="1400" dirty="0">
              <a:latin typeface="+mn-lt"/>
            </a:rPr>
            <a:t>Emisión de acciones</a:t>
          </a:r>
        </a:p>
      </dgm:t>
    </dgm:pt>
    <dgm:pt modelId="{8AAEA92C-2196-493E-AAC1-CAE5A1E15114}" type="parTrans" cxnId="{2BCEFDCF-6A89-471C-AED3-6F06373FEAF1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B25A42F9-89F8-41FF-98E5-2781E448CEEE}" type="sibTrans" cxnId="{2BCEFDCF-6A89-471C-AED3-6F06373FEAF1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4ED572F0-9763-4DA7-A554-DAE1EA877E48}" type="pres">
      <dgm:prSet presAssocID="{F97C795C-49B1-4960-9714-74801F7818D0}" presName="diagram" presStyleCnt="0">
        <dgm:presLayoutVars>
          <dgm:dir/>
          <dgm:resizeHandles val="exact"/>
        </dgm:presLayoutVars>
      </dgm:prSet>
      <dgm:spPr/>
    </dgm:pt>
    <dgm:pt modelId="{AB732BFD-7E67-4645-935D-84B08DCA2556}" type="pres">
      <dgm:prSet presAssocID="{1881559B-F7C5-4D11-A9DC-8F0C1EF81506}" presName="node" presStyleLbl="node1" presStyleIdx="0" presStyleCnt="4">
        <dgm:presLayoutVars>
          <dgm:bulletEnabled val="1"/>
        </dgm:presLayoutVars>
      </dgm:prSet>
      <dgm:spPr/>
    </dgm:pt>
    <dgm:pt modelId="{F767C45E-FCA2-48DE-84C8-0FE99F6CC74C}" type="pres">
      <dgm:prSet presAssocID="{15742114-3207-433E-9DC9-C7C2BFE98C2E}" presName="sibTrans" presStyleCnt="0"/>
      <dgm:spPr/>
    </dgm:pt>
    <dgm:pt modelId="{8FCBE224-079B-4DD7-B54B-0B4B23911398}" type="pres">
      <dgm:prSet presAssocID="{8FD7746F-FF4E-49A5-8226-FB1DE2DE1833}" presName="node" presStyleLbl="node1" presStyleIdx="1" presStyleCnt="4">
        <dgm:presLayoutVars>
          <dgm:bulletEnabled val="1"/>
        </dgm:presLayoutVars>
      </dgm:prSet>
      <dgm:spPr/>
    </dgm:pt>
    <dgm:pt modelId="{28049F07-1C41-4898-81B0-BCDB2F95A00C}" type="pres">
      <dgm:prSet presAssocID="{3F614A67-3041-411C-9E50-BEA944B633CE}" presName="sibTrans" presStyleCnt="0"/>
      <dgm:spPr/>
    </dgm:pt>
    <dgm:pt modelId="{97AD8DB3-B784-4F72-BCB1-E824E027B321}" type="pres">
      <dgm:prSet presAssocID="{8B625304-0C7F-4DAB-9FDA-DC0F0E6345D3}" presName="node" presStyleLbl="node1" presStyleIdx="2" presStyleCnt="4">
        <dgm:presLayoutVars>
          <dgm:bulletEnabled val="1"/>
        </dgm:presLayoutVars>
      </dgm:prSet>
      <dgm:spPr/>
    </dgm:pt>
    <dgm:pt modelId="{FF94E040-2342-4429-8BF2-7BD5D1426145}" type="pres">
      <dgm:prSet presAssocID="{8433E978-920B-43DA-B5B7-9094114C94FE}" presName="sibTrans" presStyleCnt="0"/>
      <dgm:spPr/>
    </dgm:pt>
    <dgm:pt modelId="{C80C34ED-9565-4867-8D66-4A652DF18CBC}" type="pres">
      <dgm:prSet presAssocID="{75E4160F-4980-4EF5-9178-062DCB72AAF6}" presName="node" presStyleLbl="node1" presStyleIdx="3" presStyleCnt="4">
        <dgm:presLayoutVars>
          <dgm:bulletEnabled val="1"/>
        </dgm:presLayoutVars>
      </dgm:prSet>
      <dgm:spPr/>
    </dgm:pt>
  </dgm:ptLst>
  <dgm:cxnLst>
    <dgm:cxn modelId="{60B0DD02-93BF-4A9B-B413-E48B4AE134C4}" type="presOf" srcId="{8FD7746F-FF4E-49A5-8226-FB1DE2DE1833}" destId="{8FCBE224-079B-4DD7-B54B-0B4B23911398}" srcOrd="0" destOrd="0" presId="urn:microsoft.com/office/officeart/2005/8/layout/default"/>
    <dgm:cxn modelId="{0DE0DE05-7D28-48DD-ACB8-D32FFE12966D}" srcId="{F97C795C-49B1-4960-9714-74801F7818D0}" destId="{8B625304-0C7F-4DAB-9FDA-DC0F0E6345D3}" srcOrd="2" destOrd="0" parTransId="{194F7ABA-BA0B-41AD-AA0E-B87BFB298E3C}" sibTransId="{8433E978-920B-43DA-B5B7-9094114C94FE}"/>
    <dgm:cxn modelId="{F65C6311-98D1-4896-8806-55E7C7E26581}" type="presOf" srcId="{8B625304-0C7F-4DAB-9FDA-DC0F0E6345D3}" destId="{97AD8DB3-B784-4F72-BCB1-E824E027B321}" srcOrd="0" destOrd="0" presId="urn:microsoft.com/office/officeart/2005/8/layout/default"/>
    <dgm:cxn modelId="{14502017-1395-4B9D-A175-D6234FE72BD5}" srcId="{F97C795C-49B1-4960-9714-74801F7818D0}" destId="{1881559B-F7C5-4D11-A9DC-8F0C1EF81506}" srcOrd="0" destOrd="0" parTransId="{095CF5FD-6336-4CE9-8C8D-281EEC02F2DE}" sibTransId="{15742114-3207-433E-9DC9-C7C2BFE98C2E}"/>
    <dgm:cxn modelId="{5DF0E25C-B3B7-49C8-AAD7-7DC31A014E25}" type="presOf" srcId="{75E4160F-4980-4EF5-9178-062DCB72AAF6}" destId="{C80C34ED-9565-4867-8D66-4A652DF18CBC}" srcOrd="0" destOrd="0" presId="urn:microsoft.com/office/officeart/2005/8/layout/default"/>
    <dgm:cxn modelId="{2BCEFDCF-6A89-471C-AED3-6F06373FEAF1}" srcId="{F97C795C-49B1-4960-9714-74801F7818D0}" destId="{75E4160F-4980-4EF5-9178-062DCB72AAF6}" srcOrd="3" destOrd="0" parTransId="{8AAEA92C-2196-493E-AAC1-CAE5A1E15114}" sibTransId="{B25A42F9-89F8-41FF-98E5-2781E448CEEE}"/>
    <dgm:cxn modelId="{98E1C0DF-BFA3-4F11-A68D-828766F648FC}" type="presOf" srcId="{1881559B-F7C5-4D11-A9DC-8F0C1EF81506}" destId="{AB732BFD-7E67-4645-935D-84B08DCA2556}" srcOrd="0" destOrd="0" presId="urn:microsoft.com/office/officeart/2005/8/layout/default"/>
    <dgm:cxn modelId="{437CCFEE-D1D9-4685-9EA4-658D4C651F45}" srcId="{F97C795C-49B1-4960-9714-74801F7818D0}" destId="{8FD7746F-FF4E-49A5-8226-FB1DE2DE1833}" srcOrd="1" destOrd="0" parTransId="{B0330110-5D6D-4088-AF7C-E3F0F0BB8582}" sibTransId="{3F614A67-3041-411C-9E50-BEA944B633CE}"/>
    <dgm:cxn modelId="{6A49F4F7-30BB-47D1-BC0D-C3608470FA76}" type="presOf" srcId="{F97C795C-49B1-4960-9714-74801F7818D0}" destId="{4ED572F0-9763-4DA7-A554-DAE1EA877E48}" srcOrd="0" destOrd="0" presId="urn:microsoft.com/office/officeart/2005/8/layout/default"/>
    <dgm:cxn modelId="{8EC94048-A361-4741-A881-4A344641A362}" type="presParOf" srcId="{4ED572F0-9763-4DA7-A554-DAE1EA877E48}" destId="{AB732BFD-7E67-4645-935D-84B08DCA2556}" srcOrd="0" destOrd="0" presId="urn:microsoft.com/office/officeart/2005/8/layout/default"/>
    <dgm:cxn modelId="{46311F36-935A-435B-86C9-1BFB58BE2530}" type="presParOf" srcId="{4ED572F0-9763-4DA7-A554-DAE1EA877E48}" destId="{F767C45E-FCA2-48DE-84C8-0FE99F6CC74C}" srcOrd="1" destOrd="0" presId="urn:microsoft.com/office/officeart/2005/8/layout/default"/>
    <dgm:cxn modelId="{9BB32444-FB82-4889-89B8-F612C65DED59}" type="presParOf" srcId="{4ED572F0-9763-4DA7-A554-DAE1EA877E48}" destId="{8FCBE224-079B-4DD7-B54B-0B4B23911398}" srcOrd="2" destOrd="0" presId="urn:microsoft.com/office/officeart/2005/8/layout/default"/>
    <dgm:cxn modelId="{CBA5EC47-7FB4-46D8-80AE-826DC848ECB0}" type="presParOf" srcId="{4ED572F0-9763-4DA7-A554-DAE1EA877E48}" destId="{28049F07-1C41-4898-81B0-BCDB2F95A00C}" srcOrd="3" destOrd="0" presId="urn:microsoft.com/office/officeart/2005/8/layout/default"/>
    <dgm:cxn modelId="{17FE25AA-4E37-45B1-90EB-EBE88D3133AD}" type="presParOf" srcId="{4ED572F0-9763-4DA7-A554-DAE1EA877E48}" destId="{97AD8DB3-B784-4F72-BCB1-E824E027B321}" srcOrd="4" destOrd="0" presId="urn:microsoft.com/office/officeart/2005/8/layout/default"/>
    <dgm:cxn modelId="{96194889-3D89-466D-85E3-643B4B54D295}" type="presParOf" srcId="{4ED572F0-9763-4DA7-A554-DAE1EA877E48}" destId="{FF94E040-2342-4429-8BF2-7BD5D1426145}" srcOrd="5" destOrd="0" presId="urn:microsoft.com/office/officeart/2005/8/layout/default"/>
    <dgm:cxn modelId="{983B9566-8383-4FB8-A4F7-CF3F77244570}" type="presParOf" srcId="{4ED572F0-9763-4DA7-A554-DAE1EA877E48}" destId="{C80C34ED-9565-4867-8D66-4A652DF18CB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7C795C-49B1-4960-9714-74801F7818D0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8B625304-0C7F-4DAB-9FDA-DC0F0E6345D3}">
      <dgm:prSet custT="1"/>
      <dgm:spPr/>
      <dgm:t>
        <a:bodyPr/>
        <a:lstStyle/>
        <a:p>
          <a:r>
            <a:rPr lang="es-CO" sz="1400" dirty="0">
              <a:latin typeface="+mn-lt"/>
            </a:rPr>
            <a:t>Valor razonable con cambios en el resultado integral </a:t>
          </a:r>
        </a:p>
      </dgm:t>
    </dgm:pt>
    <dgm:pt modelId="{194F7ABA-BA0B-41AD-AA0E-B87BFB298E3C}" type="parTrans" cxnId="{0DE0DE05-7D28-48DD-ACB8-D32FFE12966D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8433E978-920B-43DA-B5B7-9094114C94FE}" type="sibTrans" cxnId="{0DE0DE05-7D28-48DD-ACB8-D32FFE12966D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75E4160F-4980-4EF5-9178-062DCB72AAF6}">
      <dgm:prSet custT="1"/>
      <dgm:spPr/>
      <dgm:t>
        <a:bodyPr/>
        <a:lstStyle/>
        <a:p>
          <a:r>
            <a:rPr lang="es-CO" sz="1400" dirty="0">
              <a:latin typeface="+mn-lt"/>
            </a:rPr>
            <a:t>Valor razonable con cambios en resultados</a:t>
          </a:r>
        </a:p>
      </dgm:t>
    </dgm:pt>
    <dgm:pt modelId="{8AAEA92C-2196-493E-AAC1-CAE5A1E15114}" type="parTrans" cxnId="{2BCEFDCF-6A89-471C-AED3-6F06373FEAF1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B25A42F9-89F8-41FF-98E5-2781E448CEEE}" type="sibTrans" cxnId="{2BCEFDCF-6A89-471C-AED3-6F06373FEAF1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8FD7746F-FF4E-49A5-8226-FB1DE2DE1833}">
      <dgm:prSet phldrT="[Text]" custT="1"/>
      <dgm:spPr/>
      <dgm:t>
        <a:bodyPr/>
        <a:lstStyle/>
        <a:p>
          <a:r>
            <a:rPr lang="es-CO" sz="1400" dirty="0">
              <a:latin typeface="+mn-lt"/>
            </a:rPr>
            <a:t>Costo </a:t>
          </a:r>
          <a:r>
            <a:rPr lang="es-CO" sz="1400" dirty="0" err="1">
              <a:latin typeface="+mn-lt"/>
            </a:rPr>
            <a:t>amotizado</a:t>
          </a:r>
          <a:r>
            <a:rPr lang="es-CO" sz="1400" dirty="0">
              <a:latin typeface="+mn-lt"/>
            </a:rPr>
            <a:t> </a:t>
          </a:r>
        </a:p>
      </dgm:t>
    </dgm:pt>
    <dgm:pt modelId="{3F614A67-3041-411C-9E50-BEA944B633CE}" type="sibTrans" cxnId="{437CCFEE-D1D9-4685-9EA4-658D4C651F45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B0330110-5D6D-4088-AF7C-E3F0F0BB8582}" type="parTrans" cxnId="{437CCFEE-D1D9-4685-9EA4-658D4C651F45}">
      <dgm:prSet/>
      <dgm:spPr/>
      <dgm:t>
        <a:bodyPr/>
        <a:lstStyle/>
        <a:p>
          <a:endParaRPr lang="es-CO" sz="1400">
            <a:latin typeface="+mn-lt"/>
          </a:endParaRPr>
        </a:p>
      </dgm:t>
    </dgm:pt>
    <dgm:pt modelId="{4ED572F0-9763-4DA7-A554-DAE1EA877E48}" type="pres">
      <dgm:prSet presAssocID="{F97C795C-49B1-4960-9714-74801F7818D0}" presName="diagram" presStyleCnt="0">
        <dgm:presLayoutVars>
          <dgm:dir/>
          <dgm:resizeHandles val="exact"/>
        </dgm:presLayoutVars>
      </dgm:prSet>
      <dgm:spPr/>
    </dgm:pt>
    <dgm:pt modelId="{8FCBE224-079B-4DD7-B54B-0B4B23911398}" type="pres">
      <dgm:prSet presAssocID="{8FD7746F-FF4E-49A5-8226-FB1DE2DE1833}" presName="node" presStyleLbl="node1" presStyleIdx="0" presStyleCnt="3" custLinFactNeighborY="4588">
        <dgm:presLayoutVars>
          <dgm:bulletEnabled val="1"/>
        </dgm:presLayoutVars>
      </dgm:prSet>
      <dgm:spPr/>
    </dgm:pt>
    <dgm:pt modelId="{28049F07-1C41-4898-81B0-BCDB2F95A00C}" type="pres">
      <dgm:prSet presAssocID="{3F614A67-3041-411C-9E50-BEA944B633CE}" presName="sibTrans" presStyleCnt="0"/>
      <dgm:spPr/>
    </dgm:pt>
    <dgm:pt modelId="{97AD8DB3-B784-4F72-BCB1-E824E027B321}" type="pres">
      <dgm:prSet presAssocID="{8B625304-0C7F-4DAB-9FDA-DC0F0E6345D3}" presName="node" presStyleLbl="node1" presStyleIdx="1" presStyleCnt="3">
        <dgm:presLayoutVars>
          <dgm:bulletEnabled val="1"/>
        </dgm:presLayoutVars>
      </dgm:prSet>
      <dgm:spPr/>
    </dgm:pt>
    <dgm:pt modelId="{FF94E040-2342-4429-8BF2-7BD5D1426145}" type="pres">
      <dgm:prSet presAssocID="{8433E978-920B-43DA-B5B7-9094114C94FE}" presName="sibTrans" presStyleCnt="0"/>
      <dgm:spPr/>
    </dgm:pt>
    <dgm:pt modelId="{C80C34ED-9565-4867-8D66-4A652DF18CBC}" type="pres">
      <dgm:prSet presAssocID="{75E4160F-4980-4EF5-9178-062DCB72AAF6}" presName="node" presStyleLbl="node1" presStyleIdx="2" presStyleCnt="3">
        <dgm:presLayoutVars>
          <dgm:bulletEnabled val="1"/>
        </dgm:presLayoutVars>
      </dgm:prSet>
      <dgm:spPr/>
    </dgm:pt>
  </dgm:ptLst>
  <dgm:cxnLst>
    <dgm:cxn modelId="{60B0DD02-93BF-4A9B-B413-E48B4AE134C4}" type="presOf" srcId="{8FD7746F-FF4E-49A5-8226-FB1DE2DE1833}" destId="{8FCBE224-079B-4DD7-B54B-0B4B23911398}" srcOrd="0" destOrd="0" presId="urn:microsoft.com/office/officeart/2005/8/layout/default"/>
    <dgm:cxn modelId="{0DE0DE05-7D28-48DD-ACB8-D32FFE12966D}" srcId="{F97C795C-49B1-4960-9714-74801F7818D0}" destId="{8B625304-0C7F-4DAB-9FDA-DC0F0E6345D3}" srcOrd="1" destOrd="0" parTransId="{194F7ABA-BA0B-41AD-AA0E-B87BFB298E3C}" sibTransId="{8433E978-920B-43DA-B5B7-9094114C94FE}"/>
    <dgm:cxn modelId="{F65C6311-98D1-4896-8806-55E7C7E26581}" type="presOf" srcId="{8B625304-0C7F-4DAB-9FDA-DC0F0E6345D3}" destId="{97AD8DB3-B784-4F72-BCB1-E824E027B321}" srcOrd="0" destOrd="0" presId="urn:microsoft.com/office/officeart/2005/8/layout/default"/>
    <dgm:cxn modelId="{5DF0E25C-B3B7-49C8-AAD7-7DC31A014E25}" type="presOf" srcId="{75E4160F-4980-4EF5-9178-062DCB72AAF6}" destId="{C80C34ED-9565-4867-8D66-4A652DF18CBC}" srcOrd="0" destOrd="0" presId="urn:microsoft.com/office/officeart/2005/8/layout/default"/>
    <dgm:cxn modelId="{2BCEFDCF-6A89-471C-AED3-6F06373FEAF1}" srcId="{F97C795C-49B1-4960-9714-74801F7818D0}" destId="{75E4160F-4980-4EF5-9178-062DCB72AAF6}" srcOrd="2" destOrd="0" parTransId="{8AAEA92C-2196-493E-AAC1-CAE5A1E15114}" sibTransId="{B25A42F9-89F8-41FF-98E5-2781E448CEEE}"/>
    <dgm:cxn modelId="{437CCFEE-D1D9-4685-9EA4-658D4C651F45}" srcId="{F97C795C-49B1-4960-9714-74801F7818D0}" destId="{8FD7746F-FF4E-49A5-8226-FB1DE2DE1833}" srcOrd="0" destOrd="0" parTransId="{B0330110-5D6D-4088-AF7C-E3F0F0BB8582}" sibTransId="{3F614A67-3041-411C-9E50-BEA944B633CE}"/>
    <dgm:cxn modelId="{6A49F4F7-30BB-47D1-BC0D-C3608470FA76}" type="presOf" srcId="{F97C795C-49B1-4960-9714-74801F7818D0}" destId="{4ED572F0-9763-4DA7-A554-DAE1EA877E48}" srcOrd="0" destOrd="0" presId="urn:microsoft.com/office/officeart/2005/8/layout/default"/>
    <dgm:cxn modelId="{9BB32444-FB82-4889-89B8-F612C65DED59}" type="presParOf" srcId="{4ED572F0-9763-4DA7-A554-DAE1EA877E48}" destId="{8FCBE224-079B-4DD7-B54B-0B4B23911398}" srcOrd="0" destOrd="0" presId="urn:microsoft.com/office/officeart/2005/8/layout/default"/>
    <dgm:cxn modelId="{CBA5EC47-7FB4-46D8-80AE-826DC848ECB0}" type="presParOf" srcId="{4ED572F0-9763-4DA7-A554-DAE1EA877E48}" destId="{28049F07-1C41-4898-81B0-BCDB2F95A00C}" srcOrd="1" destOrd="0" presId="urn:microsoft.com/office/officeart/2005/8/layout/default"/>
    <dgm:cxn modelId="{17FE25AA-4E37-45B1-90EB-EBE88D3133AD}" type="presParOf" srcId="{4ED572F0-9763-4DA7-A554-DAE1EA877E48}" destId="{97AD8DB3-B784-4F72-BCB1-E824E027B321}" srcOrd="2" destOrd="0" presId="urn:microsoft.com/office/officeart/2005/8/layout/default"/>
    <dgm:cxn modelId="{96194889-3D89-466D-85E3-643B4B54D295}" type="presParOf" srcId="{4ED572F0-9763-4DA7-A554-DAE1EA877E48}" destId="{FF94E040-2342-4429-8BF2-7BD5D1426145}" srcOrd="3" destOrd="0" presId="urn:microsoft.com/office/officeart/2005/8/layout/default"/>
    <dgm:cxn modelId="{983B9566-8383-4FB8-A4F7-CF3F77244570}" type="presParOf" srcId="{4ED572F0-9763-4DA7-A554-DAE1EA877E48}" destId="{C80C34ED-9565-4867-8D66-4A652DF18CB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19294E-711A-4B3B-9A6B-AD2FE673C71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6F3336D-B90D-42DE-9BC5-207EA2E1D2CD}">
      <dgm:prSet phldrT="[Text]"/>
      <dgm:spPr/>
      <dgm:t>
        <a:bodyPr/>
        <a:lstStyle/>
        <a:p>
          <a:r>
            <a:rPr lang="es-CO" dirty="0"/>
            <a:t>Especulación</a:t>
          </a:r>
        </a:p>
      </dgm:t>
    </dgm:pt>
    <dgm:pt modelId="{662E5370-328E-4F98-AC6B-6D1E244A48C4}" type="parTrans" cxnId="{A19A298B-0863-4439-BDE1-5BD81A458536}">
      <dgm:prSet/>
      <dgm:spPr/>
      <dgm:t>
        <a:bodyPr/>
        <a:lstStyle/>
        <a:p>
          <a:endParaRPr lang="es-CO"/>
        </a:p>
      </dgm:t>
    </dgm:pt>
    <dgm:pt modelId="{24865F29-3FBA-4D97-A125-E53AA973D704}" type="sibTrans" cxnId="{A19A298B-0863-4439-BDE1-5BD81A458536}">
      <dgm:prSet/>
      <dgm:spPr/>
      <dgm:t>
        <a:bodyPr/>
        <a:lstStyle/>
        <a:p>
          <a:endParaRPr lang="es-CO"/>
        </a:p>
      </dgm:t>
    </dgm:pt>
    <dgm:pt modelId="{3F9DF050-5B4A-4E0A-B1BD-A86283DC3F53}">
      <dgm:prSet phldrT="[Text]"/>
      <dgm:spPr/>
      <dgm:t>
        <a:bodyPr/>
        <a:lstStyle/>
        <a:p>
          <a:r>
            <a:rPr lang="es-CO" dirty="0"/>
            <a:t>Arbitraje</a:t>
          </a:r>
        </a:p>
      </dgm:t>
    </dgm:pt>
    <dgm:pt modelId="{71A8F45C-9E0C-4333-B0DE-32E0949AC657}" type="parTrans" cxnId="{8ADA765E-A764-49DE-825D-B86F0F7DDCE0}">
      <dgm:prSet/>
      <dgm:spPr/>
      <dgm:t>
        <a:bodyPr/>
        <a:lstStyle/>
        <a:p>
          <a:endParaRPr lang="es-CO"/>
        </a:p>
      </dgm:t>
    </dgm:pt>
    <dgm:pt modelId="{0FA4C299-62CD-4E76-BB21-428410C3E158}" type="sibTrans" cxnId="{8ADA765E-A764-49DE-825D-B86F0F7DDCE0}">
      <dgm:prSet/>
      <dgm:spPr/>
      <dgm:t>
        <a:bodyPr/>
        <a:lstStyle/>
        <a:p>
          <a:endParaRPr lang="es-CO"/>
        </a:p>
      </dgm:t>
    </dgm:pt>
    <dgm:pt modelId="{A1415839-B588-4372-9002-F0FAEC05CC46}">
      <dgm:prSet phldrT="[Text]"/>
      <dgm:spPr/>
      <dgm:t>
        <a:bodyPr/>
        <a:lstStyle/>
        <a:p>
          <a:r>
            <a:rPr lang="es-CO" dirty="0"/>
            <a:t>Cobertura</a:t>
          </a:r>
        </a:p>
      </dgm:t>
    </dgm:pt>
    <dgm:pt modelId="{88DEBF25-CAA5-4E5D-B392-6EE789F5A190}" type="parTrans" cxnId="{FBA624AF-C1FE-4021-8BC8-C8D5DDDC279B}">
      <dgm:prSet/>
      <dgm:spPr/>
      <dgm:t>
        <a:bodyPr/>
        <a:lstStyle/>
        <a:p>
          <a:endParaRPr lang="es-CO"/>
        </a:p>
      </dgm:t>
    </dgm:pt>
    <dgm:pt modelId="{16012D7C-71D9-4835-8572-8FDDDB5D7CF0}" type="sibTrans" cxnId="{FBA624AF-C1FE-4021-8BC8-C8D5DDDC279B}">
      <dgm:prSet/>
      <dgm:spPr/>
      <dgm:t>
        <a:bodyPr/>
        <a:lstStyle/>
        <a:p>
          <a:endParaRPr lang="es-CO"/>
        </a:p>
      </dgm:t>
    </dgm:pt>
    <dgm:pt modelId="{F046A8E8-20C8-405B-BC61-5E4B810B3A02}" type="pres">
      <dgm:prSet presAssocID="{FB19294E-711A-4B3B-9A6B-AD2FE673C71E}" presName="compositeShape" presStyleCnt="0">
        <dgm:presLayoutVars>
          <dgm:chMax val="7"/>
          <dgm:dir/>
          <dgm:resizeHandles val="exact"/>
        </dgm:presLayoutVars>
      </dgm:prSet>
      <dgm:spPr/>
    </dgm:pt>
    <dgm:pt modelId="{EF62739F-A3D5-48E5-93A8-BBAC9D99A347}" type="pres">
      <dgm:prSet presAssocID="{FB19294E-711A-4B3B-9A6B-AD2FE673C71E}" presName="wedge1" presStyleLbl="node1" presStyleIdx="0" presStyleCnt="3"/>
      <dgm:spPr/>
    </dgm:pt>
    <dgm:pt modelId="{2E5A9992-A679-487D-B864-6CF8B4BCE146}" type="pres">
      <dgm:prSet presAssocID="{FB19294E-711A-4B3B-9A6B-AD2FE673C71E}" presName="dummy1a" presStyleCnt="0"/>
      <dgm:spPr/>
    </dgm:pt>
    <dgm:pt modelId="{A95B72F7-EF34-42F0-83D1-725EDB36129C}" type="pres">
      <dgm:prSet presAssocID="{FB19294E-711A-4B3B-9A6B-AD2FE673C71E}" presName="dummy1b" presStyleCnt="0"/>
      <dgm:spPr/>
    </dgm:pt>
    <dgm:pt modelId="{9265E9E5-CDA3-4DD5-B6C6-480053EFF788}" type="pres">
      <dgm:prSet presAssocID="{FB19294E-711A-4B3B-9A6B-AD2FE673C71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33F868C-6A3D-4E73-9AA6-9412B9B07F74}" type="pres">
      <dgm:prSet presAssocID="{FB19294E-711A-4B3B-9A6B-AD2FE673C71E}" presName="wedge2" presStyleLbl="node1" presStyleIdx="1" presStyleCnt="3"/>
      <dgm:spPr/>
    </dgm:pt>
    <dgm:pt modelId="{68A1EC51-FF6A-4A65-BB35-4D6A3BCD89CC}" type="pres">
      <dgm:prSet presAssocID="{FB19294E-711A-4B3B-9A6B-AD2FE673C71E}" presName="dummy2a" presStyleCnt="0"/>
      <dgm:spPr/>
    </dgm:pt>
    <dgm:pt modelId="{06D8DDC6-A345-43F8-AABC-0D4FF9B224DF}" type="pres">
      <dgm:prSet presAssocID="{FB19294E-711A-4B3B-9A6B-AD2FE673C71E}" presName="dummy2b" presStyleCnt="0"/>
      <dgm:spPr/>
    </dgm:pt>
    <dgm:pt modelId="{CADF8231-0ECD-4153-858F-18152B512D6C}" type="pres">
      <dgm:prSet presAssocID="{FB19294E-711A-4B3B-9A6B-AD2FE673C71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F3A814D-6EC3-4888-8CF0-6517BB214BF9}" type="pres">
      <dgm:prSet presAssocID="{FB19294E-711A-4B3B-9A6B-AD2FE673C71E}" presName="wedge3" presStyleLbl="node1" presStyleIdx="2" presStyleCnt="3"/>
      <dgm:spPr/>
    </dgm:pt>
    <dgm:pt modelId="{49F46FCD-A0A0-43E3-A471-56B9A843C116}" type="pres">
      <dgm:prSet presAssocID="{FB19294E-711A-4B3B-9A6B-AD2FE673C71E}" presName="dummy3a" presStyleCnt="0"/>
      <dgm:spPr/>
    </dgm:pt>
    <dgm:pt modelId="{7A0ED02E-87AB-4E24-9330-F76CD7E5C929}" type="pres">
      <dgm:prSet presAssocID="{FB19294E-711A-4B3B-9A6B-AD2FE673C71E}" presName="dummy3b" presStyleCnt="0"/>
      <dgm:spPr/>
    </dgm:pt>
    <dgm:pt modelId="{688B6AD9-9A0F-45D6-BFA6-B0BB955803C6}" type="pres">
      <dgm:prSet presAssocID="{FB19294E-711A-4B3B-9A6B-AD2FE673C71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3996F17-88A5-4132-A2CA-42727E3BE28C}" type="pres">
      <dgm:prSet presAssocID="{24865F29-3FBA-4D97-A125-E53AA973D704}" presName="arrowWedge1" presStyleLbl="fgSibTrans2D1" presStyleIdx="0" presStyleCnt="3"/>
      <dgm:spPr/>
    </dgm:pt>
    <dgm:pt modelId="{0E05DC11-ABC7-4904-9627-D77D37168E0B}" type="pres">
      <dgm:prSet presAssocID="{0FA4C299-62CD-4E76-BB21-428410C3E158}" presName="arrowWedge2" presStyleLbl="fgSibTrans2D1" presStyleIdx="1" presStyleCnt="3"/>
      <dgm:spPr/>
    </dgm:pt>
    <dgm:pt modelId="{3FF9AF34-2E33-4DDD-A1C2-AC30CDAB150A}" type="pres">
      <dgm:prSet presAssocID="{16012D7C-71D9-4835-8572-8FDDDB5D7CF0}" presName="arrowWedge3" presStyleLbl="fgSibTrans2D1" presStyleIdx="2" presStyleCnt="3"/>
      <dgm:spPr/>
    </dgm:pt>
  </dgm:ptLst>
  <dgm:cxnLst>
    <dgm:cxn modelId="{FC97303E-CBC5-4017-BF3B-E98A8243C766}" type="presOf" srcId="{D6F3336D-B90D-42DE-9BC5-207EA2E1D2CD}" destId="{9265E9E5-CDA3-4DD5-B6C6-480053EFF788}" srcOrd="1" destOrd="0" presId="urn:microsoft.com/office/officeart/2005/8/layout/cycle8"/>
    <dgm:cxn modelId="{8ADA765E-A764-49DE-825D-B86F0F7DDCE0}" srcId="{FB19294E-711A-4B3B-9A6B-AD2FE673C71E}" destId="{3F9DF050-5B4A-4E0A-B1BD-A86283DC3F53}" srcOrd="1" destOrd="0" parTransId="{71A8F45C-9E0C-4333-B0DE-32E0949AC657}" sibTransId="{0FA4C299-62CD-4E76-BB21-428410C3E158}"/>
    <dgm:cxn modelId="{55125A43-37D1-45E6-A5FD-D7F6C1A1D162}" type="presOf" srcId="{A1415839-B588-4372-9002-F0FAEC05CC46}" destId="{688B6AD9-9A0F-45D6-BFA6-B0BB955803C6}" srcOrd="1" destOrd="0" presId="urn:microsoft.com/office/officeart/2005/8/layout/cycle8"/>
    <dgm:cxn modelId="{A19A298B-0863-4439-BDE1-5BD81A458536}" srcId="{FB19294E-711A-4B3B-9A6B-AD2FE673C71E}" destId="{D6F3336D-B90D-42DE-9BC5-207EA2E1D2CD}" srcOrd="0" destOrd="0" parTransId="{662E5370-328E-4F98-AC6B-6D1E244A48C4}" sibTransId="{24865F29-3FBA-4D97-A125-E53AA973D704}"/>
    <dgm:cxn modelId="{81F2B68C-7FD4-49DF-A888-DA998660E1AE}" type="presOf" srcId="{FB19294E-711A-4B3B-9A6B-AD2FE673C71E}" destId="{F046A8E8-20C8-405B-BC61-5E4B810B3A02}" srcOrd="0" destOrd="0" presId="urn:microsoft.com/office/officeart/2005/8/layout/cycle8"/>
    <dgm:cxn modelId="{22FDCEA2-47B5-4455-A3F7-3033DDABB5AA}" type="presOf" srcId="{D6F3336D-B90D-42DE-9BC5-207EA2E1D2CD}" destId="{EF62739F-A3D5-48E5-93A8-BBAC9D99A347}" srcOrd="0" destOrd="0" presId="urn:microsoft.com/office/officeart/2005/8/layout/cycle8"/>
    <dgm:cxn modelId="{D4C9DAA5-E9F1-44E9-8180-83FF73755A78}" type="presOf" srcId="{3F9DF050-5B4A-4E0A-B1BD-A86283DC3F53}" destId="{D33F868C-6A3D-4E73-9AA6-9412B9B07F74}" srcOrd="0" destOrd="0" presId="urn:microsoft.com/office/officeart/2005/8/layout/cycle8"/>
    <dgm:cxn modelId="{FBA624AF-C1FE-4021-8BC8-C8D5DDDC279B}" srcId="{FB19294E-711A-4B3B-9A6B-AD2FE673C71E}" destId="{A1415839-B588-4372-9002-F0FAEC05CC46}" srcOrd="2" destOrd="0" parTransId="{88DEBF25-CAA5-4E5D-B392-6EE789F5A190}" sibTransId="{16012D7C-71D9-4835-8572-8FDDDB5D7CF0}"/>
    <dgm:cxn modelId="{14DF88C4-3665-40A0-A696-3FA94A9CB610}" type="presOf" srcId="{3F9DF050-5B4A-4E0A-B1BD-A86283DC3F53}" destId="{CADF8231-0ECD-4153-858F-18152B512D6C}" srcOrd="1" destOrd="0" presId="urn:microsoft.com/office/officeart/2005/8/layout/cycle8"/>
    <dgm:cxn modelId="{262753E3-C4C1-4237-B6BE-8F6DB4F86A06}" type="presOf" srcId="{A1415839-B588-4372-9002-F0FAEC05CC46}" destId="{8F3A814D-6EC3-4888-8CF0-6517BB214BF9}" srcOrd="0" destOrd="0" presId="urn:microsoft.com/office/officeart/2005/8/layout/cycle8"/>
    <dgm:cxn modelId="{6E308E5E-5FB2-4E10-9900-C23D7304124F}" type="presParOf" srcId="{F046A8E8-20C8-405B-BC61-5E4B810B3A02}" destId="{EF62739F-A3D5-48E5-93A8-BBAC9D99A347}" srcOrd="0" destOrd="0" presId="urn:microsoft.com/office/officeart/2005/8/layout/cycle8"/>
    <dgm:cxn modelId="{860DB488-45E4-4DE6-948F-5E1C287CE74F}" type="presParOf" srcId="{F046A8E8-20C8-405B-BC61-5E4B810B3A02}" destId="{2E5A9992-A679-487D-B864-6CF8B4BCE146}" srcOrd="1" destOrd="0" presId="urn:microsoft.com/office/officeart/2005/8/layout/cycle8"/>
    <dgm:cxn modelId="{3ECC24AF-B3A8-4D2D-B10C-8A40D51E8E6C}" type="presParOf" srcId="{F046A8E8-20C8-405B-BC61-5E4B810B3A02}" destId="{A95B72F7-EF34-42F0-83D1-725EDB36129C}" srcOrd="2" destOrd="0" presId="urn:microsoft.com/office/officeart/2005/8/layout/cycle8"/>
    <dgm:cxn modelId="{366A7986-94A4-43FF-8863-E328902EEF4C}" type="presParOf" srcId="{F046A8E8-20C8-405B-BC61-5E4B810B3A02}" destId="{9265E9E5-CDA3-4DD5-B6C6-480053EFF788}" srcOrd="3" destOrd="0" presId="urn:microsoft.com/office/officeart/2005/8/layout/cycle8"/>
    <dgm:cxn modelId="{DDB45CD0-9782-4052-AA0E-D8569BE3C981}" type="presParOf" srcId="{F046A8E8-20C8-405B-BC61-5E4B810B3A02}" destId="{D33F868C-6A3D-4E73-9AA6-9412B9B07F74}" srcOrd="4" destOrd="0" presId="urn:microsoft.com/office/officeart/2005/8/layout/cycle8"/>
    <dgm:cxn modelId="{B5E19D1A-3DBD-4768-B2A4-13FA8B0FEA1F}" type="presParOf" srcId="{F046A8E8-20C8-405B-BC61-5E4B810B3A02}" destId="{68A1EC51-FF6A-4A65-BB35-4D6A3BCD89CC}" srcOrd="5" destOrd="0" presId="urn:microsoft.com/office/officeart/2005/8/layout/cycle8"/>
    <dgm:cxn modelId="{6D4332BC-606C-456C-A691-ECCF7FFB94FF}" type="presParOf" srcId="{F046A8E8-20C8-405B-BC61-5E4B810B3A02}" destId="{06D8DDC6-A345-43F8-AABC-0D4FF9B224DF}" srcOrd="6" destOrd="0" presId="urn:microsoft.com/office/officeart/2005/8/layout/cycle8"/>
    <dgm:cxn modelId="{57C0D3D4-4A36-4971-BD69-C47AF927C6A0}" type="presParOf" srcId="{F046A8E8-20C8-405B-BC61-5E4B810B3A02}" destId="{CADF8231-0ECD-4153-858F-18152B512D6C}" srcOrd="7" destOrd="0" presId="urn:microsoft.com/office/officeart/2005/8/layout/cycle8"/>
    <dgm:cxn modelId="{CB91D9B1-79C0-47F3-AA5C-13DC604BA5AA}" type="presParOf" srcId="{F046A8E8-20C8-405B-BC61-5E4B810B3A02}" destId="{8F3A814D-6EC3-4888-8CF0-6517BB214BF9}" srcOrd="8" destOrd="0" presId="urn:microsoft.com/office/officeart/2005/8/layout/cycle8"/>
    <dgm:cxn modelId="{30B89BB0-9DAF-48FE-8506-B5F75985EE48}" type="presParOf" srcId="{F046A8E8-20C8-405B-BC61-5E4B810B3A02}" destId="{49F46FCD-A0A0-43E3-A471-56B9A843C116}" srcOrd="9" destOrd="0" presId="urn:microsoft.com/office/officeart/2005/8/layout/cycle8"/>
    <dgm:cxn modelId="{06A122AF-63FD-4805-AA77-E7AFC1DC61AD}" type="presParOf" srcId="{F046A8E8-20C8-405B-BC61-5E4B810B3A02}" destId="{7A0ED02E-87AB-4E24-9330-F76CD7E5C929}" srcOrd="10" destOrd="0" presId="urn:microsoft.com/office/officeart/2005/8/layout/cycle8"/>
    <dgm:cxn modelId="{D518269C-86CC-4E1F-B29D-96801CCF42CD}" type="presParOf" srcId="{F046A8E8-20C8-405B-BC61-5E4B810B3A02}" destId="{688B6AD9-9A0F-45D6-BFA6-B0BB955803C6}" srcOrd="11" destOrd="0" presId="urn:microsoft.com/office/officeart/2005/8/layout/cycle8"/>
    <dgm:cxn modelId="{A96274EB-35A5-4260-90CD-96A36C9F1805}" type="presParOf" srcId="{F046A8E8-20C8-405B-BC61-5E4B810B3A02}" destId="{E3996F17-88A5-4132-A2CA-42727E3BE28C}" srcOrd="12" destOrd="0" presId="urn:microsoft.com/office/officeart/2005/8/layout/cycle8"/>
    <dgm:cxn modelId="{66BE6117-001F-4BC4-B849-D7023614C3D8}" type="presParOf" srcId="{F046A8E8-20C8-405B-BC61-5E4B810B3A02}" destId="{0E05DC11-ABC7-4904-9627-D77D37168E0B}" srcOrd="13" destOrd="0" presId="urn:microsoft.com/office/officeart/2005/8/layout/cycle8"/>
    <dgm:cxn modelId="{45892674-0BE7-4D2A-B76A-9D74FCDF7AD2}" type="presParOf" srcId="{F046A8E8-20C8-405B-BC61-5E4B810B3A02}" destId="{3FF9AF34-2E33-4DDD-A1C2-AC30CDAB150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F167-B671-4BDC-A291-BC8053A982AB}">
      <dsp:nvSpPr>
        <dsp:cNvPr id="0" name=""/>
        <dsp:cNvSpPr/>
      </dsp:nvSpPr>
      <dsp:spPr>
        <a:xfrm>
          <a:off x="273366" y="0"/>
          <a:ext cx="3720014" cy="18096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DE9F1-6ADB-466F-8D62-1633643A95F9}">
      <dsp:nvSpPr>
        <dsp:cNvPr id="0" name=""/>
        <dsp:cNvSpPr/>
      </dsp:nvSpPr>
      <dsp:spPr>
        <a:xfrm>
          <a:off x="821927" y="542884"/>
          <a:ext cx="1312946" cy="723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Planeación estratégica</a:t>
          </a:r>
        </a:p>
      </dsp:txBody>
      <dsp:txXfrm>
        <a:off x="857262" y="578219"/>
        <a:ext cx="1242276" cy="653175"/>
      </dsp:txXfrm>
    </dsp:sp>
    <dsp:sp modelId="{AA14A906-CA2A-4C8C-8A73-26951547CDA4}">
      <dsp:nvSpPr>
        <dsp:cNvPr id="0" name=""/>
        <dsp:cNvSpPr/>
      </dsp:nvSpPr>
      <dsp:spPr>
        <a:xfrm>
          <a:off x="2241614" y="542884"/>
          <a:ext cx="1312946" cy="723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Proyección financiera </a:t>
          </a:r>
        </a:p>
      </dsp:txBody>
      <dsp:txXfrm>
        <a:off x="2276949" y="578219"/>
        <a:ext cx="1242276" cy="653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49DAD-1737-4BB3-A11D-A878F93A7C45}">
      <dsp:nvSpPr>
        <dsp:cNvPr id="0" name=""/>
        <dsp:cNvSpPr/>
      </dsp:nvSpPr>
      <dsp:spPr>
        <a:xfrm>
          <a:off x="1776729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BD658-BD82-47E7-BF03-CE186D58BD4E}">
      <dsp:nvSpPr>
        <dsp:cNvPr id="0" name=""/>
        <dsp:cNvSpPr/>
      </dsp:nvSpPr>
      <dsp:spPr>
        <a:xfrm>
          <a:off x="2660921" y="3003293"/>
          <a:ext cx="181015" cy="181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485B-D30D-46E3-86FA-325C772AD360}">
      <dsp:nvSpPr>
        <dsp:cNvPr id="0" name=""/>
        <dsp:cNvSpPr/>
      </dsp:nvSpPr>
      <dsp:spPr>
        <a:xfrm>
          <a:off x="2751429" y="3093801"/>
          <a:ext cx="1622178" cy="12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6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Medición y reconocimiento contable</a:t>
          </a:r>
        </a:p>
      </dsp:txBody>
      <dsp:txXfrm>
        <a:off x="2751429" y="3093801"/>
        <a:ext cx="1622178" cy="1257536"/>
      </dsp:txXfrm>
    </dsp:sp>
    <dsp:sp modelId="{C3E8A73F-A68E-497F-892D-F1F31027B101}">
      <dsp:nvSpPr>
        <dsp:cNvPr id="0" name=""/>
        <dsp:cNvSpPr/>
      </dsp:nvSpPr>
      <dsp:spPr>
        <a:xfrm>
          <a:off x="4258732" y="1820599"/>
          <a:ext cx="327220" cy="327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76B61-2D3B-408B-9B2F-99FECAA6A0CF}">
      <dsp:nvSpPr>
        <dsp:cNvPr id="0" name=""/>
        <dsp:cNvSpPr/>
      </dsp:nvSpPr>
      <dsp:spPr>
        <a:xfrm>
          <a:off x="4422343" y="1984210"/>
          <a:ext cx="1670913" cy="236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87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Aportes desde las ciencias económicas a problemáticas modernas.  Por ejemplo cambio climático</a:t>
          </a:r>
        </a:p>
      </dsp:txBody>
      <dsp:txXfrm>
        <a:off x="4422343" y="1984210"/>
        <a:ext cx="1670913" cy="2367127"/>
      </dsp:txXfrm>
    </dsp:sp>
    <dsp:sp modelId="{9A913483-2E4B-4204-9E93-FE8A5D0AE676}">
      <dsp:nvSpPr>
        <dsp:cNvPr id="0" name=""/>
        <dsp:cNvSpPr/>
      </dsp:nvSpPr>
      <dsp:spPr>
        <a:xfrm>
          <a:off x="6180283" y="1100888"/>
          <a:ext cx="452539" cy="45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05CAE-68B0-43E2-B847-6D2B9DC144CB}">
      <dsp:nvSpPr>
        <dsp:cNvPr id="0" name=""/>
        <dsp:cNvSpPr/>
      </dsp:nvSpPr>
      <dsp:spPr>
        <a:xfrm>
          <a:off x="6406553" y="1327158"/>
          <a:ext cx="1670913" cy="302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91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Medición de riesgos financieros y su impacto en la toma de decisiones</a:t>
          </a:r>
        </a:p>
      </dsp:txBody>
      <dsp:txXfrm>
        <a:off x="6406553" y="1327158"/>
        <a:ext cx="1670913" cy="3024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2BFD-7E67-4645-935D-84B08DCA2556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100" kern="1200" dirty="0"/>
            <a:t>1. Decisión de financiación</a:t>
          </a:r>
        </a:p>
      </dsp:txBody>
      <dsp:txXfrm>
        <a:off x="1748064" y="2975"/>
        <a:ext cx="3342605" cy="2005563"/>
      </dsp:txXfrm>
    </dsp:sp>
    <dsp:sp modelId="{8FCBE224-079B-4DD7-B54B-0B4B23911398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100" kern="1200" dirty="0"/>
            <a:t>2. Decisión de inversión </a:t>
          </a:r>
        </a:p>
      </dsp:txBody>
      <dsp:txXfrm>
        <a:off x="5424930" y="2975"/>
        <a:ext cx="3342605" cy="2005563"/>
      </dsp:txXfrm>
    </dsp:sp>
    <dsp:sp modelId="{CC203E1E-7380-403F-9861-1A55D99B93CF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100" kern="1200" dirty="0"/>
            <a:t>3. Gestión de riesgos </a:t>
          </a:r>
        </a:p>
      </dsp:txBody>
      <dsp:txXfrm>
        <a:off x="3586497" y="2342799"/>
        <a:ext cx="3342605" cy="200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2BFD-7E67-4645-935D-84B08DCA2556}">
      <dsp:nvSpPr>
        <dsp:cNvPr id="0" name=""/>
        <dsp:cNvSpPr/>
      </dsp:nvSpPr>
      <dsp:spPr>
        <a:xfrm>
          <a:off x="301708" y="445"/>
          <a:ext cx="1611276" cy="9667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+mn-lt"/>
            </a:rPr>
            <a:t>Financiación convencional con proveedores</a:t>
          </a:r>
        </a:p>
      </dsp:txBody>
      <dsp:txXfrm>
        <a:off x="301708" y="445"/>
        <a:ext cx="1611276" cy="966765"/>
      </dsp:txXfrm>
    </dsp:sp>
    <dsp:sp modelId="{8FCBE224-079B-4DD7-B54B-0B4B23911398}">
      <dsp:nvSpPr>
        <dsp:cNvPr id="0" name=""/>
        <dsp:cNvSpPr/>
      </dsp:nvSpPr>
      <dsp:spPr>
        <a:xfrm>
          <a:off x="301708" y="1128339"/>
          <a:ext cx="1611276" cy="966765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+mn-lt"/>
            </a:rPr>
            <a:t>Préstamos bancarios</a:t>
          </a:r>
        </a:p>
      </dsp:txBody>
      <dsp:txXfrm>
        <a:off x="301708" y="1128339"/>
        <a:ext cx="1611276" cy="966765"/>
      </dsp:txXfrm>
    </dsp:sp>
    <dsp:sp modelId="{97AD8DB3-B784-4F72-BCB1-E824E027B321}">
      <dsp:nvSpPr>
        <dsp:cNvPr id="0" name=""/>
        <dsp:cNvSpPr/>
      </dsp:nvSpPr>
      <dsp:spPr>
        <a:xfrm>
          <a:off x="301708" y="2256232"/>
          <a:ext cx="1611276" cy="966765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+mn-lt"/>
            </a:rPr>
            <a:t>Emisión de bonos </a:t>
          </a:r>
        </a:p>
      </dsp:txBody>
      <dsp:txXfrm>
        <a:off x="301708" y="2256232"/>
        <a:ext cx="1611276" cy="966765"/>
      </dsp:txXfrm>
    </dsp:sp>
    <dsp:sp modelId="{C80C34ED-9565-4867-8D66-4A652DF18CBC}">
      <dsp:nvSpPr>
        <dsp:cNvPr id="0" name=""/>
        <dsp:cNvSpPr/>
      </dsp:nvSpPr>
      <dsp:spPr>
        <a:xfrm>
          <a:off x="301708" y="3384126"/>
          <a:ext cx="1611276" cy="966765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+mn-lt"/>
            </a:rPr>
            <a:t>Emisión de acciones</a:t>
          </a:r>
        </a:p>
      </dsp:txBody>
      <dsp:txXfrm>
        <a:off x="301708" y="3384126"/>
        <a:ext cx="1611276" cy="9667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E224-079B-4DD7-B54B-0B4B23911398}">
      <dsp:nvSpPr>
        <dsp:cNvPr id="0" name=""/>
        <dsp:cNvSpPr/>
      </dsp:nvSpPr>
      <dsp:spPr>
        <a:xfrm>
          <a:off x="20546" y="61902"/>
          <a:ext cx="2173601" cy="1304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+mn-lt"/>
            </a:rPr>
            <a:t>Costo </a:t>
          </a:r>
          <a:r>
            <a:rPr lang="es-CO" sz="1400" kern="1200" dirty="0" err="1">
              <a:latin typeface="+mn-lt"/>
            </a:rPr>
            <a:t>amotizado</a:t>
          </a:r>
          <a:r>
            <a:rPr lang="es-CO" sz="1400" kern="1200" dirty="0">
              <a:latin typeface="+mn-lt"/>
            </a:rPr>
            <a:t> </a:t>
          </a:r>
        </a:p>
      </dsp:txBody>
      <dsp:txXfrm>
        <a:off x="20546" y="61902"/>
        <a:ext cx="2173601" cy="1304160"/>
      </dsp:txXfrm>
    </dsp:sp>
    <dsp:sp modelId="{97AD8DB3-B784-4F72-BCB1-E824E027B321}">
      <dsp:nvSpPr>
        <dsp:cNvPr id="0" name=""/>
        <dsp:cNvSpPr/>
      </dsp:nvSpPr>
      <dsp:spPr>
        <a:xfrm>
          <a:off x="20546" y="1523588"/>
          <a:ext cx="2173601" cy="130416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+mn-lt"/>
            </a:rPr>
            <a:t>Valor razonable con cambios en el resultado integral </a:t>
          </a:r>
        </a:p>
      </dsp:txBody>
      <dsp:txXfrm>
        <a:off x="20546" y="1523588"/>
        <a:ext cx="2173601" cy="1304160"/>
      </dsp:txXfrm>
    </dsp:sp>
    <dsp:sp modelId="{C80C34ED-9565-4867-8D66-4A652DF18CBC}">
      <dsp:nvSpPr>
        <dsp:cNvPr id="0" name=""/>
        <dsp:cNvSpPr/>
      </dsp:nvSpPr>
      <dsp:spPr>
        <a:xfrm>
          <a:off x="20546" y="3045109"/>
          <a:ext cx="2173601" cy="13041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+mn-lt"/>
            </a:rPr>
            <a:t>Valor razonable con cambios en resultados</a:t>
          </a:r>
        </a:p>
      </dsp:txBody>
      <dsp:txXfrm>
        <a:off x="20546" y="3045109"/>
        <a:ext cx="2173601" cy="1304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2739F-A3D5-48E5-93A8-BBAC9D99A347}">
      <dsp:nvSpPr>
        <dsp:cNvPr id="0" name=""/>
        <dsp:cNvSpPr/>
      </dsp:nvSpPr>
      <dsp:spPr>
        <a:xfrm>
          <a:off x="426172" y="396280"/>
          <a:ext cx="3679186" cy="367918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Especulación</a:t>
          </a:r>
        </a:p>
      </dsp:txBody>
      <dsp:txXfrm>
        <a:off x="2365191" y="1175918"/>
        <a:ext cx="1313995" cy="1094996"/>
      </dsp:txXfrm>
    </dsp:sp>
    <dsp:sp modelId="{D33F868C-6A3D-4E73-9AA6-9412B9B07F74}">
      <dsp:nvSpPr>
        <dsp:cNvPr id="0" name=""/>
        <dsp:cNvSpPr/>
      </dsp:nvSpPr>
      <dsp:spPr>
        <a:xfrm>
          <a:off x="350398" y="527680"/>
          <a:ext cx="3679186" cy="367918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Arbitraje</a:t>
          </a:r>
        </a:p>
      </dsp:txBody>
      <dsp:txXfrm>
        <a:off x="1226395" y="2914771"/>
        <a:ext cx="1970992" cy="963596"/>
      </dsp:txXfrm>
    </dsp:sp>
    <dsp:sp modelId="{8F3A814D-6EC3-4888-8CF0-6517BB214BF9}">
      <dsp:nvSpPr>
        <dsp:cNvPr id="0" name=""/>
        <dsp:cNvSpPr/>
      </dsp:nvSpPr>
      <dsp:spPr>
        <a:xfrm>
          <a:off x="274624" y="396280"/>
          <a:ext cx="3679186" cy="367918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Cobertura</a:t>
          </a:r>
        </a:p>
      </dsp:txBody>
      <dsp:txXfrm>
        <a:off x="700797" y="1175918"/>
        <a:ext cx="1313995" cy="1094996"/>
      </dsp:txXfrm>
    </dsp:sp>
    <dsp:sp modelId="{E3996F17-88A5-4132-A2CA-42727E3BE28C}">
      <dsp:nvSpPr>
        <dsp:cNvPr id="0" name=""/>
        <dsp:cNvSpPr/>
      </dsp:nvSpPr>
      <dsp:spPr>
        <a:xfrm>
          <a:off x="198716" y="168521"/>
          <a:ext cx="4134704" cy="413470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5DC11-ABC7-4904-9627-D77D37168E0B}">
      <dsp:nvSpPr>
        <dsp:cNvPr id="0" name=""/>
        <dsp:cNvSpPr/>
      </dsp:nvSpPr>
      <dsp:spPr>
        <a:xfrm>
          <a:off x="122639" y="299688"/>
          <a:ext cx="4134704" cy="413470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9AF34-2E33-4DDD-A1C2-AC30CDAB150A}">
      <dsp:nvSpPr>
        <dsp:cNvPr id="0" name=""/>
        <dsp:cNvSpPr/>
      </dsp:nvSpPr>
      <dsp:spPr>
        <a:xfrm>
          <a:off x="46562" y="168521"/>
          <a:ext cx="4134704" cy="413470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6786-D5FC-4001-9596-2F94E3AF7A1A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6907B-1F41-48A2-85EF-5B9806814D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096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565d7c64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565d7c64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F4A8-3A2F-4E23-BA6B-272E53F95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0B6D3-2CAC-4790-A7D7-2717DEE22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B8A4-A69C-478D-A027-B23C2E95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3FBEC-F408-4454-8A2F-F365E9A6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0CCD1-854A-42A4-AD57-68B5D056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597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E6BB-A7A7-4CCD-8E5F-62803AAE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784E3-4D6E-4E45-9943-811D7FD55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9F114-7D34-4392-B6AC-CCBD993E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704D7-C443-40B1-A337-B897E82F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B502A-8B0B-4FE7-B1B4-A53DAA7D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74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9EE13-AC7C-47F9-BEF1-990F0DA57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E5BE6-99D8-4AB0-969A-D66448EF2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1DCC8-8A29-412C-A7F7-70117FB5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DC43A-5DD9-48C8-9968-45F163F3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8C55E-B871-4AC9-847F-AD9DA6F0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13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A434B-8FEB-4C72-8101-4937C239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1B19C-718E-4E67-8B37-02AFD49C7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4F4EF-274B-42F9-9AF8-4BD7EFD7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DE396-3CC9-4616-A973-7D5F79AD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B09E-75EC-4B43-9943-6786B255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32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8B0A-103B-4300-91A5-9CBC4A98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6D082-8E11-4292-9E8A-9076AA10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34943-640A-4CA5-9D36-8AC063E3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660C6-4556-4D21-8081-0F4A86FB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FAB38-8FD2-4366-8944-B46210F1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625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2208-7615-47BA-A8B8-6444FF7D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52DE1-EC39-45BC-8BC6-69E221248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63613-CC99-4AA4-8C89-F7818D75D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1ADEF-9106-48B8-8A26-C3DCE28E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7D18B-E5A3-4784-8546-FD10CAEB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FA41B-8238-4F9E-9E0F-4F86CE7B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523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8BE8-2EC1-40C0-A220-23856B27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8754E-9D3D-4246-A6CE-0B6AEAC44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252F9-8CAB-49DB-98CE-25C17FAA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78AED-A3BA-48F0-B307-227390234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E674B-413F-4453-ABEC-C17C8717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0FC1F-C3BE-4115-9030-5AAC1665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AA099-58B0-4DD9-8C82-A9D045EE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2654B-D36E-4CAB-9DCE-D4E89C9C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02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6A158-0706-4825-81FA-8204FC1E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CD00A-6A30-4F63-AFF6-8BDE7B1B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9FD7D-9A5F-4125-BFC7-DAF662F8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52702-043C-46EF-989C-F5A87191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974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5FE59-2FAA-4672-ACB8-71824F6B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88946-CD34-49F3-8CAB-0C19DB4F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26E5B-2E04-4BF2-A41A-1825B704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81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346B-23AF-4E8F-B7B7-8B61BAC2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FF533-3AEC-4DF4-8F4F-6905D83CA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F07F5-2AFB-4B53-94AD-4BB5782A0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684E2-A47D-48A4-AC08-FB8C2DF7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015AB-852A-4D57-86E4-279C141D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A653C-00B1-4A0B-A054-FAFEDE48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991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BCFA-BDA3-4E1F-94C6-AEF55628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7F34A-AFE8-4A99-98A5-FEC34DC7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8CAB6-15F4-40C2-A843-EB4DB559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3C475-38F7-4CDD-9053-9F90F582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447BE-70E5-4545-8FBA-DE98AFDB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6DA95-D1A9-44E5-A883-F4F2EDC1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484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99651-1FA4-4BF7-A0F3-C8D12EB5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CF155-3926-40E1-AE1F-48E43965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166FD-2F69-43C8-A8E4-57EAAD82B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8EDC-FC79-4F60-866B-6CA21EAEE3E1}" type="datetimeFigureOut">
              <a:rPr lang="es-CO" smtClean="0"/>
              <a:t>03/08/2022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8F1F4-F14D-47A3-BAB2-525BC28B8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28E06-CEC9-4ECD-A3A1-FC7088C5E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534B-7B84-49E1-AB5A-5BC0ECE908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205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4D409-F7CE-49DD-8850-6ED2BE7EF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540" y="814538"/>
            <a:ext cx="6750874" cy="2928470"/>
          </a:xfrm>
        </p:spPr>
        <p:txBody>
          <a:bodyPr anchor="b">
            <a:normAutofit fontScale="90000"/>
          </a:bodyPr>
          <a:lstStyle/>
          <a:p>
            <a:r>
              <a:rPr lang="es-CO" sz="4800" dirty="0">
                <a:solidFill>
                  <a:srgbClr val="FFFFFF"/>
                </a:solidFill>
              </a:rPr>
              <a:t>Presentación Libro:</a:t>
            </a:r>
            <a:br>
              <a:rPr lang="es-CO" sz="4800" dirty="0">
                <a:solidFill>
                  <a:srgbClr val="FFFFFF"/>
                </a:solidFill>
              </a:rPr>
            </a:br>
            <a:r>
              <a:rPr lang="es-CO" sz="4800" dirty="0">
                <a:solidFill>
                  <a:srgbClr val="FFFFFF"/>
                </a:solidFill>
              </a:rPr>
              <a:t>Instrumentos financieros Análisis desde la gestión Corporativa y la Información Financiera bajo las NIIF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5CDB3-5814-440C-A88D-20DDBC181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784" y="4528707"/>
            <a:ext cx="3975835" cy="1458258"/>
          </a:xfrm>
        </p:spPr>
        <p:txBody>
          <a:bodyPr anchor="ctr">
            <a:noAutofit/>
          </a:bodyPr>
          <a:lstStyle/>
          <a:p>
            <a:pPr algn="l"/>
            <a:r>
              <a:rPr lang="es-CO" sz="2000" dirty="0"/>
              <a:t>Conferencistas:</a:t>
            </a:r>
          </a:p>
          <a:p>
            <a:pPr algn="l"/>
            <a:r>
              <a:rPr lang="es-CO" i="1" dirty="0"/>
              <a:t>Martha Liliana Arias Bello</a:t>
            </a:r>
          </a:p>
          <a:p>
            <a:pPr algn="l"/>
            <a:r>
              <a:rPr lang="es-CO" i="1" dirty="0"/>
              <a:t>Juan Carlos Bohórquez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6044D-EE5B-40DB-8286-A8430850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820" y="5866266"/>
            <a:ext cx="2347135" cy="925631"/>
          </a:xfrm>
          <a:prstGeom prst="rect">
            <a:avLst/>
          </a:prstGeom>
        </p:spPr>
      </p:pic>
      <p:pic>
        <p:nvPicPr>
          <p:cNvPr id="1026" name="Picture 2" descr="Vista previa de imag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9188" r="16003" b="10117"/>
          <a:stretch/>
        </p:blipFill>
        <p:spPr bwMode="auto">
          <a:xfrm>
            <a:off x="8900129" y="216719"/>
            <a:ext cx="2589571" cy="38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3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35F3-3197-4572-8208-9CC0C4D8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Proyección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47394B-6463-459B-B161-E528AFDEC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0173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8150074-1CC1-405B-A1CE-C93F1EA63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288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6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11C2-C3C7-4706-AFB0-9271CCB4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Estructura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9970C93-CB11-4A2B-8A93-C2BF3E0A2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3772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4372DF4-9847-40C8-B54A-9DA128333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288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4CE5-B2FE-479A-984C-CA147832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Decisiones de financiación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2EA6C-F1BB-4688-B2CF-80A0ADBE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6824" cy="4351338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Las decisiones de financiación se centran en la determinación de estructuras de capital óptima que reducen el costo de la financiación</a:t>
            </a:r>
          </a:p>
          <a:p>
            <a:pPr algn="just"/>
            <a:r>
              <a:rPr lang="es-CO" dirty="0"/>
              <a:t>El costo de la financiación es referente para la determinación de los proyectos de inversión viables y son fundamentales para construir el modelo de gestión de flujos de efectivo de los activos financieros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3C76056-29C2-4D73-B3D7-7AC543AC6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362857"/>
              </p:ext>
            </p:extLst>
          </p:nvPr>
        </p:nvGraphicFramePr>
        <p:xfrm>
          <a:off x="7868873" y="1557177"/>
          <a:ext cx="22146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D2D6E1-1A61-4784-B3EC-067F9442C325}"/>
              </a:ext>
            </a:extLst>
          </p:cNvPr>
          <p:cNvCxnSpPr/>
          <p:nvPr/>
        </p:nvCxnSpPr>
        <p:spPr>
          <a:xfrm>
            <a:off x="10083567" y="1619075"/>
            <a:ext cx="0" cy="428944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91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4CE5-B2FE-479A-984C-CA147832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Decisiones de inversión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2EA6C-F1BB-4688-B2CF-80A0ADBE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2974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dirty="0"/>
              <a:t>Concepto de valor R&gt;Cd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Decisiones de inversión que nutren el modelo de gestión de flujos de efectivo generados por los activos financieros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Medición de riesgo de crédito a través del enfoque de pérdidas esperadas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3C76056-29C2-4D73-B3D7-7AC543AC6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954882"/>
              </p:ext>
            </p:extLst>
          </p:nvPr>
        </p:nvGraphicFramePr>
        <p:xfrm>
          <a:off x="7868873" y="1557177"/>
          <a:ext cx="22146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D2D6E1-1A61-4784-B3EC-067F9442C325}"/>
              </a:ext>
            </a:extLst>
          </p:cNvPr>
          <p:cNvCxnSpPr/>
          <p:nvPr/>
        </p:nvCxnSpPr>
        <p:spPr>
          <a:xfrm>
            <a:off x="10385571" y="1619075"/>
            <a:ext cx="0" cy="428944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914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4DEA-CB59-444B-81B3-6E12341F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Coberturas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3071-8FE7-4B30-8188-C6D4EAF55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9694" cy="4351338"/>
          </a:xfrm>
        </p:spPr>
        <p:txBody>
          <a:bodyPr/>
          <a:lstStyle/>
          <a:p>
            <a:r>
              <a:rPr lang="es-CO" dirty="0"/>
              <a:t>Requisitos y uso de la contabilidad de coberturas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Uso de instrumentos de cobertura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20B925-6027-4C7A-BE94-5C0187C3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589254"/>
              </p:ext>
            </p:extLst>
          </p:nvPr>
        </p:nvGraphicFramePr>
        <p:xfrm>
          <a:off x="5780015" y="1535185"/>
          <a:ext cx="4379984" cy="460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78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0BBA-EE6C-4C7E-A1AB-52F3C9FF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Preguntas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ADCD1-5A72-4EFB-9BE6-A6FC9D1B1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¿Cuál es el impacto que se espera con la publicación?</a:t>
            </a:r>
          </a:p>
          <a:p>
            <a:endParaRPr lang="es-CO" dirty="0"/>
          </a:p>
          <a:p>
            <a:r>
              <a:rPr lang="es-CO" dirty="0"/>
              <a:t>¿Cuál es la oportunidad de la publicación?</a:t>
            </a:r>
          </a:p>
          <a:p>
            <a:endParaRPr lang="es-CO" dirty="0"/>
          </a:p>
          <a:p>
            <a:r>
              <a:rPr lang="es-CO" dirty="0"/>
              <a:t>¿Qué esperar de futuras publicaciones?</a:t>
            </a:r>
          </a:p>
          <a:p>
            <a:endParaRPr lang="es-CO" dirty="0"/>
          </a:p>
          <a:p>
            <a:r>
              <a:rPr lang="es-CO" dirty="0"/>
              <a:t>¿Cómo contribuye la publicación a la formación del Contador Público?</a:t>
            </a:r>
          </a:p>
        </p:txBody>
      </p:sp>
    </p:spTree>
    <p:extLst>
      <p:ext uri="{BB962C8B-B14F-4D97-AF65-F5344CB8AC3E}">
        <p14:creationId xmlns:p14="http://schemas.microsoft.com/office/powerpoint/2010/main" val="212714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5C74-FEF9-49E4-BCD6-15CE5AD8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Los autores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D1498-D10B-4313-ABDB-9FE736572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450" y="3795622"/>
            <a:ext cx="3742427" cy="272594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CO" sz="2900" b="1" dirty="0"/>
              <a:t>Martha Liliana Arias Bello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ES" dirty="0"/>
              <a:t>Profesora del Departamento de Ciencias Contables y contadora pública de la Pontificia Universidad Javeriana.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ES" dirty="0"/>
              <a:t>Magíster en Administración de Negocios de la Universidad de los Andes. Candidata a doctora en Ciencias Económicas de la Universidad Nacional de Colombia.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ES" dirty="0"/>
              <a:t>Asesora de la Contaduría General de la Nación en la modernización de la regulación contable pública en Colombia y de entidades del </a:t>
            </a:r>
            <a:r>
              <a:rPr lang="es-CO" dirty="0"/>
              <a:t>sector financiero.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9459D-7BB3-449E-9070-67EB0B230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8825" cy="800100"/>
          </a:xfrm>
          <a:prstGeom prst="rect">
            <a:avLst/>
          </a:prstGeom>
        </p:spPr>
      </p:pic>
      <p:pic>
        <p:nvPicPr>
          <p:cNvPr id="2050" name="Picture 2" descr="Vista previa de image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16" y="1561379"/>
            <a:ext cx="1631494" cy="200992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ED1498-D10B-4313-ABDB-9FE7365723D7}"/>
              </a:ext>
            </a:extLst>
          </p:cNvPr>
          <p:cNvSpPr txBox="1">
            <a:spLocks/>
          </p:cNvSpPr>
          <p:nvPr/>
        </p:nvSpPr>
        <p:spPr>
          <a:xfrm>
            <a:off x="6528757" y="3795622"/>
            <a:ext cx="3742427" cy="272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1400" b="1" dirty="0"/>
              <a:t>Juan Carlos Bohórquez Cifuentes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1300" dirty="0"/>
              <a:t>Profesor del Departamento de Ciencias Contables y contador público de la Pontificia Universidad Javeriana.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1300" dirty="0"/>
              <a:t>Magíster en Finanzas de la Universidad de los Andes.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1300" dirty="0"/>
              <a:t>Consultor financiero y contable en entidades públicas y privadas.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1300" dirty="0"/>
              <a:t>Actualmente se desempeña como </a:t>
            </a:r>
            <a:r>
              <a:rPr lang="es-ES" sz="1300" i="1" dirty="0" err="1"/>
              <a:t>Financial</a:t>
            </a:r>
            <a:r>
              <a:rPr lang="es-ES" sz="1300" i="1" dirty="0"/>
              <a:t> </a:t>
            </a:r>
            <a:r>
              <a:rPr lang="es-ES" sz="1300" i="1" dirty="0" err="1"/>
              <a:t>Controller</a:t>
            </a:r>
            <a:r>
              <a:rPr lang="es-ES" sz="1300" i="1" dirty="0"/>
              <a:t> </a:t>
            </a:r>
            <a:r>
              <a:rPr lang="es-ES" sz="1300" dirty="0"/>
              <a:t>en una multinacional.</a:t>
            </a:r>
            <a:endParaRPr lang="es-CO" sz="13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0F3D76-420F-4314-99C9-A59720A4B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785" y="1434517"/>
            <a:ext cx="1897706" cy="2136787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15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0D29-4EF0-44CC-BAF6-D761A0F9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Ideas centrales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7B808-DE17-48D4-8EE9-9758DCEB6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/>
              <a:t>Construcción desde la experiencia docente en la PUJ y a través de experiencias con instituciones pertenecientes a diferentes sectores de la economía.</a:t>
            </a:r>
          </a:p>
          <a:p>
            <a:r>
              <a:rPr lang="es-CO" dirty="0"/>
              <a:t>Existe un divorcio entre la contabilidad financiera y las finanzas corporativas. Estas son áreas que no se pueden separar.</a:t>
            </a:r>
          </a:p>
          <a:p>
            <a:r>
              <a:rPr lang="es-CO" dirty="0"/>
              <a:t>Dirigido a un público interesado en tener una primera aproximación </a:t>
            </a:r>
            <a:r>
              <a:rPr lang="es-CO" i="1" u="sng" dirty="0"/>
              <a:t>contable</a:t>
            </a:r>
            <a:r>
              <a:rPr lang="es-CO" dirty="0"/>
              <a:t> al mundo de los instrumentos financieros</a:t>
            </a:r>
          </a:p>
          <a:p>
            <a:r>
              <a:rPr lang="es-CO" dirty="0"/>
              <a:t>Es el  preámbulo de desarrollo futuros que podrían abarcar otras cuestiones relevantes (técnicas de valoración, medición de riesgo, </a:t>
            </a:r>
            <a:r>
              <a:rPr lang="es-CO" dirty="0" err="1"/>
              <a:t>etc</a:t>
            </a:r>
            <a:r>
              <a:rPr lang="es-CO" dirty="0"/>
              <a:t>).</a:t>
            </a:r>
          </a:p>
          <a:p>
            <a:r>
              <a:rPr lang="es-CO" dirty="0"/>
              <a:t>El enfoque permite el entendimiento de los instrumentos financieros para empresas que no necesariamente son del sector financiero</a:t>
            </a:r>
          </a:p>
          <a:p>
            <a:endParaRPr lang="es-C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70B78-61E3-4986-86F8-D4D00E89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88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4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0E45-341A-4EDA-9A0F-240104DE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52" y="569114"/>
            <a:ext cx="10515600" cy="1325563"/>
          </a:xfrm>
        </p:spPr>
        <p:txBody>
          <a:bodyPr/>
          <a:lstStyle/>
          <a:p>
            <a:r>
              <a:rPr lang="es-CO" dirty="0"/>
              <a:t>Un divorcio nocivo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6ECE1D-EE47-47EA-BB83-AEA60C5A1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852" y="1760262"/>
            <a:ext cx="605146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D7867-D37E-40D2-8E3E-05FB6E5D2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323" y="2412344"/>
            <a:ext cx="4490308" cy="768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C59D24-CDCA-4A19-B627-A6BA2BDAA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323" y="3696589"/>
            <a:ext cx="4691458" cy="580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9D099-49C8-4B9A-8397-981160BA0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381" y="5285984"/>
            <a:ext cx="4480007" cy="479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C823AA-7188-46DC-824E-FE6D38D45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943"/>
            <a:ext cx="20288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ABF370-CF2B-4DAA-9E85-AB40D9973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676" y="262888"/>
            <a:ext cx="4304315" cy="59038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67555" y="1828801"/>
            <a:ext cx="5684808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2880" algn="just">
              <a:spcAft>
                <a:spcPts val="80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La triple AAA (American </a:t>
            </a:r>
            <a:r>
              <a:rPr lang="es-CO" dirty="0" err="1">
                <a:ea typeface="Calibri" panose="020F0502020204030204" pitchFamily="34" charset="0"/>
                <a:cs typeface="Times New Roman" panose="02020603050405020304" pitchFamily="18" charset="0"/>
              </a:rPr>
              <a:t>Accounting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dirty="0" err="1"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) expone que la compresión de la actividad económica de la empresa, su entorno económico y competitivo, así como su orientación estratégica, son aspectos claves para entender los hechos económicos que subyacen de la gestión de los recursos.</a:t>
            </a:r>
          </a:p>
          <a:p>
            <a:pPr marR="182880" algn="just">
              <a:spcAft>
                <a:spcPts val="800"/>
              </a:spcAft>
            </a:pP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2880" algn="just">
              <a:spcAft>
                <a:spcPts val="80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 Su debida representación e incorporación en el proceso contable, la generación de información útil, y, en consecuencia, una adecuada toma de decisiones tanto interna como externa, tienen un impacto económico y social. </a:t>
            </a:r>
            <a:endParaRPr lang="es-CO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24600" y="1018719"/>
            <a:ext cx="3792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ea typeface="Calibri" panose="020F0502020204030204" pitchFamily="34" charset="0"/>
              </a:rPr>
              <a:t>Enfoque de integración disciplinar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05875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A5E7-C574-49A8-9814-D37B42F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135"/>
            <a:ext cx="10515600" cy="1325563"/>
          </a:xfrm>
        </p:spPr>
        <p:txBody>
          <a:bodyPr>
            <a:normAutofit/>
          </a:bodyPr>
          <a:lstStyle/>
          <a:p>
            <a:r>
              <a:rPr lang="es-CO" sz="4000" dirty="0"/>
              <a:t>Estado del arte de los instrumentos financieros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B86669D-77ED-4CEF-9D93-0D23A7266F47}"/>
              </a:ext>
            </a:extLst>
          </p:cNvPr>
          <p:cNvSpPr/>
          <p:nvPr/>
        </p:nvSpPr>
        <p:spPr>
          <a:xfrm>
            <a:off x="4451058" y="3137483"/>
            <a:ext cx="555423" cy="23237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A8158-F9B6-4E01-8A23-F138E0866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305" y="5986766"/>
            <a:ext cx="1468772" cy="364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s-CO" sz="1100" dirty="0"/>
              <a:t>Mercados de capitales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B4E83B4-59BA-4941-A2EA-2816A1D60193}"/>
              </a:ext>
            </a:extLst>
          </p:cNvPr>
          <p:cNvSpPr txBox="1">
            <a:spLocks/>
          </p:cNvSpPr>
          <p:nvPr/>
        </p:nvSpPr>
        <p:spPr>
          <a:xfrm>
            <a:off x="5006482" y="5165210"/>
            <a:ext cx="3247237" cy="612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1200" dirty="0"/>
              <a:t>Decisiones de financiación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8BBD58-09F7-4230-AB13-DD8F05C5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8825" cy="8001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5818DCA-C592-4D56-8AA4-106D92BE2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102819"/>
              </p:ext>
            </p:extLst>
          </p:nvPr>
        </p:nvGraphicFramePr>
        <p:xfrm>
          <a:off x="352281" y="3424332"/>
          <a:ext cx="4376488" cy="180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7E1D11C-D350-4F9E-AAD8-45162E30DDC5}"/>
              </a:ext>
            </a:extLst>
          </p:cNvPr>
          <p:cNvSpPr txBox="1">
            <a:spLocks/>
          </p:cNvSpPr>
          <p:nvPr/>
        </p:nvSpPr>
        <p:spPr>
          <a:xfrm>
            <a:off x="5070562" y="2850647"/>
            <a:ext cx="3247237" cy="612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1400" dirty="0"/>
              <a:t>Decisiones de Inversión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9674A7C3-EA2B-479B-9372-E70A9B80E2A1}"/>
              </a:ext>
            </a:extLst>
          </p:cNvPr>
          <p:cNvSpPr/>
          <p:nvPr/>
        </p:nvSpPr>
        <p:spPr>
          <a:xfrm>
            <a:off x="8253718" y="4999839"/>
            <a:ext cx="555423" cy="12077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200A8F6-A639-411A-AB31-716740367C4F}"/>
              </a:ext>
            </a:extLst>
          </p:cNvPr>
          <p:cNvSpPr txBox="1">
            <a:spLocks/>
          </p:cNvSpPr>
          <p:nvPr/>
        </p:nvSpPr>
        <p:spPr>
          <a:xfrm>
            <a:off x="8937305" y="4800645"/>
            <a:ext cx="1468772" cy="364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1100" dirty="0"/>
              <a:t>Mercados privados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EF35906-7935-4E09-8AF9-0D3F66BFC5A3}"/>
              </a:ext>
            </a:extLst>
          </p:cNvPr>
          <p:cNvSpPr txBox="1">
            <a:spLocks/>
          </p:cNvSpPr>
          <p:nvPr/>
        </p:nvSpPr>
        <p:spPr>
          <a:xfrm>
            <a:off x="8937305" y="2187539"/>
            <a:ext cx="1468772" cy="364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1100" dirty="0"/>
              <a:t>Orgánico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A3E1E860-70D9-4580-8FFD-743FE27BE422}"/>
              </a:ext>
            </a:extLst>
          </p:cNvPr>
          <p:cNvSpPr/>
          <p:nvPr/>
        </p:nvSpPr>
        <p:spPr>
          <a:xfrm>
            <a:off x="8269794" y="2552104"/>
            <a:ext cx="539348" cy="16507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28AC479-3AC4-4A53-B4CF-C8309D42E53B}"/>
              </a:ext>
            </a:extLst>
          </p:cNvPr>
          <p:cNvSpPr txBox="1">
            <a:spLocks/>
          </p:cNvSpPr>
          <p:nvPr/>
        </p:nvSpPr>
        <p:spPr>
          <a:xfrm>
            <a:off x="8937305" y="3964574"/>
            <a:ext cx="1468772" cy="364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1100" dirty="0"/>
              <a:t>Mercados de capitales</a:t>
            </a:r>
          </a:p>
        </p:txBody>
      </p:sp>
    </p:spTree>
    <p:extLst>
      <p:ext uri="{BB962C8B-B14F-4D97-AF65-F5344CB8AC3E}">
        <p14:creationId xmlns:p14="http://schemas.microsoft.com/office/powerpoint/2010/main" val="245613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45 Conector recto"/>
          <p:cNvCxnSpPr/>
          <p:nvPr/>
        </p:nvCxnSpPr>
        <p:spPr>
          <a:xfrm rot="5400000">
            <a:off x="6425407" y="2565202"/>
            <a:ext cx="17716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1773239" y="2499321"/>
            <a:ext cx="178593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932114" y="105322"/>
            <a:ext cx="6556375" cy="587375"/>
          </a:xfrm>
          <a:prstGeom prst="roundRect">
            <a:avLst>
              <a:gd name="adj" fmla="val 21667"/>
            </a:avLst>
          </a:prstGeom>
          <a:solidFill>
            <a:srgbClr val="000080"/>
          </a:solidFill>
          <a:ln w="508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NIC/NIIF – INSTRUMENTOS FINANCIEROS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95472" y="1320821"/>
            <a:ext cx="400052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</a:rPr>
              <a:t>DECISIONES DE ADMINISTRACIÓN DE LIQUIDEZ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024034" y="4079229"/>
            <a:ext cx="335758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</a:rPr>
              <a:t>DECISIONES ESTRATEGICAS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24034" y="2022264"/>
            <a:ext cx="12858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NIC 39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024034" y="2510188"/>
            <a:ext cx="12858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NIIF  9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24034" y="3022396"/>
            <a:ext cx="12858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NIIF  7</a:t>
            </a:r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1802607" y="5311577"/>
            <a:ext cx="17272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024034" y="4804957"/>
            <a:ext cx="267893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/>
              <a:t>NIC 27/ NIIF 3 - 10 - 12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024034" y="5292881"/>
            <a:ext cx="267893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/>
              <a:t>NIC 28 – NIIF 12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024034" y="5805089"/>
            <a:ext cx="26789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/>
              <a:t>NIIF 11 - 12</a:t>
            </a:r>
          </a:p>
        </p:txBody>
      </p:sp>
      <p:sp>
        <p:nvSpPr>
          <p:cNvPr id="13344" name="16 CuadroTexto"/>
          <p:cNvSpPr txBox="1">
            <a:spLocks noChangeArrowheads="1"/>
          </p:cNvSpPr>
          <p:nvPr/>
        </p:nvSpPr>
        <p:spPr bwMode="auto">
          <a:xfrm>
            <a:off x="3669443" y="2196237"/>
            <a:ext cx="1500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Reconocimiento y medición</a:t>
            </a:r>
          </a:p>
        </p:txBody>
      </p:sp>
      <p:sp>
        <p:nvSpPr>
          <p:cNvPr id="18" name="17 Cerrar llave"/>
          <p:cNvSpPr/>
          <p:nvPr/>
        </p:nvSpPr>
        <p:spPr>
          <a:xfrm>
            <a:off x="3452813" y="2021483"/>
            <a:ext cx="214312" cy="78581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346" name="18 CuadroTexto"/>
          <p:cNvSpPr txBox="1">
            <a:spLocks noChangeArrowheads="1"/>
          </p:cNvSpPr>
          <p:nvPr/>
        </p:nvSpPr>
        <p:spPr bwMode="auto">
          <a:xfrm>
            <a:off x="3810002" y="2946996"/>
            <a:ext cx="11511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Revelaciones</a:t>
            </a: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3381375" y="3164482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8" name="27 CuadroTexto"/>
          <p:cNvSpPr txBox="1">
            <a:spLocks noChangeArrowheads="1"/>
          </p:cNvSpPr>
          <p:nvPr/>
        </p:nvSpPr>
        <p:spPr bwMode="auto">
          <a:xfrm>
            <a:off x="5391324" y="4869160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Controladas</a:t>
            </a: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4962698" y="5073949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33 Grupo"/>
          <p:cNvGrpSpPr>
            <a:grpSpLocks/>
          </p:cNvGrpSpPr>
          <p:nvPr/>
        </p:nvGrpSpPr>
        <p:grpSpPr bwMode="auto">
          <a:xfrm>
            <a:off x="4962698" y="5297785"/>
            <a:ext cx="2357438" cy="369888"/>
            <a:chOff x="6286512" y="3416858"/>
            <a:chExt cx="2357454" cy="369332"/>
          </a:xfrm>
        </p:grpSpPr>
        <p:sp>
          <p:nvSpPr>
            <p:cNvPr id="13374" name="29 CuadroTexto"/>
            <p:cNvSpPr txBox="1">
              <a:spLocks noChangeArrowheads="1"/>
            </p:cNvSpPr>
            <p:nvPr/>
          </p:nvSpPr>
          <p:spPr bwMode="auto">
            <a:xfrm>
              <a:off x="6715140" y="3416858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/>
                <a:t>Asociadas </a:t>
              </a:r>
            </a:p>
          </p:txBody>
        </p:sp>
        <p:cxnSp>
          <p:nvCxnSpPr>
            <p:cNvPr id="31" name="30 Conector recto de flecha"/>
            <p:cNvCxnSpPr/>
            <p:nvPr/>
          </p:nvCxnSpPr>
          <p:spPr>
            <a:xfrm>
              <a:off x="6286512" y="3634019"/>
              <a:ext cx="357190" cy="15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351" name="31 CuadroTexto"/>
          <p:cNvSpPr txBox="1">
            <a:spLocks noChangeArrowheads="1"/>
          </p:cNvSpPr>
          <p:nvPr/>
        </p:nvSpPr>
        <p:spPr bwMode="auto">
          <a:xfrm>
            <a:off x="5391324" y="5726411"/>
            <a:ext cx="1928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/>
              <a:t>Acuerdos conjuntos</a:t>
            </a: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4962698" y="601533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6810380" y="1308678"/>
            <a:ext cx="33575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PASIVOS FINANCIEROS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6667504" y="1962968"/>
            <a:ext cx="12858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NIC 32</a:t>
            </a:r>
          </a:p>
        </p:txBody>
      </p:sp>
      <p:sp>
        <p:nvSpPr>
          <p:cNvPr id="13359" name="36 CuadroTexto"/>
          <p:cNvSpPr txBox="1">
            <a:spLocks noChangeArrowheads="1"/>
          </p:cNvSpPr>
          <p:nvPr/>
        </p:nvSpPr>
        <p:spPr bwMode="auto">
          <a:xfrm>
            <a:off x="8453438" y="1964332"/>
            <a:ext cx="1928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Clasificación </a:t>
            </a:r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8024814" y="2169121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6667504" y="2451686"/>
            <a:ext cx="12858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NIC 39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6667504" y="2939610"/>
            <a:ext cx="12858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NIIF  9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667504" y="3451818"/>
            <a:ext cx="12858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NIIF  7</a:t>
            </a:r>
          </a:p>
        </p:txBody>
      </p:sp>
      <p:sp>
        <p:nvSpPr>
          <p:cNvPr id="13370" name="41 CuadroTexto"/>
          <p:cNvSpPr txBox="1">
            <a:spLocks noChangeArrowheads="1"/>
          </p:cNvSpPr>
          <p:nvPr/>
        </p:nvSpPr>
        <p:spPr bwMode="auto">
          <a:xfrm>
            <a:off x="8310564" y="2523133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/>
              <a:t>Reconocimiento y medición</a:t>
            </a:r>
          </a:p>
        </p:txBody>
      </p:sp>
      <p:sp>
        <p:nvSpPr>
          <p:cNvPr id="43" name="42 Cerrar llave"/>
          <p:cNvSpPr/>
          <p:nvPr/>
        </p:nvSpPr>
        <p:spPr>
          <a:xfrm>
            <a:off x="8096251" y="2451695"/>
            <a:ext cx="214313" cy="78581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372" name="43 CuadroTexto"/>
          <p:cNvSpPr txBox="1">
            <a:spLocks noChangeArrowheads="1"/>
          </p:cNvSpPr>
          <p:nvPr/>
        </p:nvSpPr>
        <p:spPr bwMode="auto">
          <a:xfrm>
            <a:off x="8453438" y="3377207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Revelaciones</a:t>
            </a:r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8024814" y="3594696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5282D46-5CDA-4FBB-B67F-7FC7427E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8825" cy="800100"/>
          </a:xfrm>
          <a:prstGeom prst="rect">
            <a:avLst/>
          </a:prstGeom>
        </p:spPr>
      </p:pic>
      <p:sp>
        <p:nvSpPr>
          <p:cNvPr id="42" name="6 CuadroTexto">
            <a:extLst>
              <a:ext uri="{FF2B5EF4-FFF2-40B4-BE49-F238E27FC236}">
                <a16:creationId xmlns:a16="http://schemas.microsoft.com/office/drawing/2014/main" id="{F9E70A8E-89B4-43DF-BAF9-9DA61D99999D}"/>
              </a:ext>
            </a:extLst>
          </p:cNvPr>
          <p:cNvSpPr txBox="1"/>
          <p:nvPr/>
        </p:nvSpPr>
        <p:spPr>
          <a:xfrm>
            <a:off x="5165721" y="2147634"/>
            <a:ext cx="92551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/>
              <a:t>NIIF PYMES </a:t>
            </a:r>
          </a:p>
          <a:p>
            <a:pPr algn="ctr">
              <a:defRPr/>
            </a:pPr>
            <a:r>
              <a:rPr lang="es-ES" sz="1200" dirty="0"/>
              <a:t>Secciones 11 y 12c</a:t>
            </a:r>
          </a:p>
        </p:txBody>
      </p:sp>
      <p:sp>
        <p:nvSpPr>
          <p:cNvPr id="48" name="6 CuadroTexto">
            <a:extLst>
              <a:ext uri="{FF2B5EF4-FFF2-40B4-BE49-F238E27FC236}">
                <a16:creationId xmlns:a16="http://schemas.microsoft.com/office/drawing/2014/main" id="{CC9A631D-CF2E-4EFE-A074-FA8A933F93EB}"/>
              </a:ext>
            </a:extLst>
          </p:cNvPr>
          <p:cNvSpPr txBox="1"/>
          <p:nvPr/>
        </p:nvSpPr>
        <p:spPr>
          <a:xfrm>
            <a:off x="10491009" y="2396291"/>
            <a:ext cx="92551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/>
              <a:t>NIIF PYMES </a:t>
            </a:r>
          </a:p>
          <a:p>
            <a:pPr algn="ctr">
              <a:defRPr/>
            </a:pPr>
            <a:r>
              <a:rPr lang="es-ES" sz="1200" dirty="0"/>
              <a:t>Sección 22</a:t>
            </a:r>
          </a:p>
        </p:txBody>
      </p:sp>
    </p:spTree>
    <p:extLst>
      <p:ext uri="{BB962C8B-B14F-4D97-AF65-F5344CB8AC3E}">
        <p14:creationId xmlns:p14="http://schemas.microsoft.com/office/powerpoint/2010/main" val="63275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6"/>
          <p:cNvGrpSpPr/>
          <p:nvPr/>
        </p:nvGrpSpPr>
        <p:grpSpPr>
          <a:xfrm>
            <a:off x="7533634" y="1522444"/>
            <a:ext cx="1902144" cy="3391934"/>
            <a:chOff x="6332030" y="682883"/>
            <a:chExt cx="1426608" cy="2543951"/>
          </a:xfrm>
        </p:grpSpPr>
        <p:sp>
          <p:nvSpPr>
            <p:cNvPr id="107" name="Google Shape;107;p16"/>
            <p:cNvSpPr/>
            <p:nvPr/>
          </p:nvSpPr>
          <p:spPr>
            <a:xfrm>
              <a:off x="6502777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2007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08" name="Google Shape;108;p16"/>
            <p:cNvGrpSpPr/>
            <p:nvPr/>
          </p:nvGrpSpPr>
          <p:grpSpPr>
            <a:xfrm>
              <a:off x="7100970" y="1523888"/>
              <a:ext cx="22690" cy="608648"/>
              <a:chOff x="7100970" y="1523888"/>
              <a:chExt cx="22690" cy="608648"/>
            </a:xfrm>
          </p:grpSpPr>
          <p:sp>
            <p:nvSpPr>
              <p:cNvPr id="109" name="Google Shape;109;p16"/>
              <p:cNvSpPr/>
              <p:nvPr/>
            </p:nvSpPr>
            <p:spPr>
              <a:xfrm>
                <a:off x="7100970" y="1523888"/>
                <a:ext cx="22690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65" extrusionOk="0">
                    <a:moveTo>
                      <a:pt x="60" y="0"/>
                    </a:moveTo>
                    <a:lnTo>
                      <a:pt x="0" y="60"/>
                    </a:lnTo>
                    <a:lnTo>
                      <a:pt x="0" y="572"/>
                    </a:lnTo>
                    <a:lnTo>
                      <a:pt x="0" y="1096"/>
                    </a:lnTo>
                    <a:lnTo>
                      <a:pt x="0" y="1608"/>
                    </a:lnTo>
                    <a:lnTo>
                      <a:pt x="0" y="1941"/>
                    </a:lnTo>
                    <a:lnTo>
                      <a:pt x="96" y="1941"/>
                    </a:lnTo>
                    <a:lnTo>
                      <a:pt x="131" y="1846"/>
                    </a:lnTo>
                    <a:lnTo>
                      <a:pt x="107" y="1941"/>
                    </a:lnTo>
                    <a:lnTo>
                      <a:pt x="238" y="1941"/>
                    </a:lnTo>
                    <a:cubicBezTo>
                      <a:pt x="286" y="1953"/>
                      <a:pt x="334" y="1965"/>
                      <a:pt x="381" y="1965"/>
                    </a:cubicBezTo>
                    <a:cubicBezTo>
                      <a:pt x="429" y="1965"/>
                      <a:pt x="477" y="1953"/>
                      <a:pt x="524" y="1941"/>
                    </a:cubicBezTo>
                    <a:lnTo>
                      <a:pt x="750" y="1941"/>
                    </a:lnTo>
                    <a:lnTo>
                      <a:pt x="750" y="1572"/>
                    </a:lnTo>
                    <a:lnTo>
                      <a:pt x="750" y="1048"/>
                    </a:lnTo>
                    <a:lnTo>
                      <a:pt x="750" y="536"/>
                    </a:lnTo>
                    <a:lnTo>
                      <a:pt x="750" y="12"/>
                    </a:lnTo>
                    <a:lnTo>
                      <a:pt x="727" y="0"/>
                    </a:lnTo>
                    <a:lnTo>
                      <a:pt x="667" y="191"/>
                    </a:lnTo>
                    <a:cubicBezTo>
                      <a:pt x="667" y="179"/>
                      <a:pt x="655" y="167"/>
                      <a:pt x="655" y="167"/>
                    </a:cubicBez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7102390" y="1602650"/>
                <a:ext cx="393" cy="1118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1"/>
                    </a:moveTo>
                    <a:lnTo>
                      <a:pt x="1" y="37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7100970" y="1602650"/>
                <a:ext cx="22327" cy="6084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14" extrusionOk="0">
                    <a:moveTo>
                      <a:pt x="381" y="1"/>
                    </a:moveTo>
                    <a:cubicBezTo>
                      <a:pt x="298" y="1"/>
                      <a:pt x="238" y="25"/>
                      <a:pt x="179" y="72"/>
                    </a:cubicBezTo>
                    <a:lnTo>
                      <a:pt x="60" y="72"/>
                    </a:lnTo>
                    <a:lnTo>
                      <a:pt x="0" y="37"/>
                    </a:lnTo>
                    <a:lnTo>
                      <a:pt x="0" y="561"/>
                    </a:lnTo>
                    <a:lnTo>
                      <a:pt x="0" y="1072"/>
                    </a:lnTo>
                    <a:lnTo>
                      <a:pt x="0" y="1596"/>
                    </a:lnTo>
                    <a:lnTo>
                      <a:pt x="0" y="2013"/>
                    </a:lnTo>
                    <a:lnTo>
                      <a:pt x="738" y="2013"/>
                    </a:lnTo>
                    <a:lnTo>
                      <a:pt x="738" y="1549"/>
                    </a:lnTo>
                    <a:lnTo>
                      <a:pt x="738" y="1025"/>
                    </a:lnTo>
                    <a:lnTo>
                      <a:pt x="738" y="513"/>
                    </a:lnTo>
                    <a:lnTo>
                      <a:pt x="738" y="72"/>
                    </a:lnTo>
                    <a:lnTo>
                      <a:pt x="572" y="72"/>
                    </a:lnTo>
                    <a:cubicBezTo>
                      <a:pt x="524" y="25"/>
                      <a:pt x="453" y="1"/>
                      <a:pt x="38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7100970" y="1681079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381" y="0"/>
                    </a:moveTo>
                    <a:cubicBezTo>
                      <a:pt x="369" y="0"/>
                      <a:pt x="369" y="0"/>
                      <a:pt x="357" y="12"/>
                    </a:cubicBezTo>
                    <a:lnTo>
                      <a:pt x="0" y="12"/>
                    </a:lnTo>
                    <a:lnTo>
                      <a:pt x="0" y="36"/>
                    </a:lnTo>
                    <a:lnTo>
                      <a:pt x="0" y="548"/>
                    </a:lnTo>
                    <a:lnTo>
                      <a:pt x="0" y="1072"/>
                    </a:lnTo>
                    <a:lnTo>
                      <a:pt x="0" y="1584"/>
                    </a:lnTo>
                    <a:lnTo>
                      <a:pt x="0" y="1941"/>
                    </a:lnTo>
                    <a:lnTo>
                      <a:pt x="274" y="1941"/>
                    </a:lnTo>
                    <a:cubicBezTo>
                      <a:pt x="310" y="1953"/>
                      <a:pt x="346" y="1953"/>
                      <a:pt x="381" y="1953"/>
                    </a:cubicBezTo>
                    <a:cubicBezTo>
                      <a:pt x="417" y="1953"/>
                      <a:pt x="453" y="1953"/>
                      <a:pt x="477" y="1941"/>
                    </a:cubicBezTo>
                    <a:lnTo>
                      <a:pt x="738" y="1941"/>
                    </a:lnTo>
                    <a:lnTo>
                      <a:pt x="738" y="1536"/>
                    </a:lnTo>
                    <a:lnTo>
                      <a:pt x="738" y="1024"/>
                    </a:lnTo>
                    <a:lnTo>
                      <a:pt x="738" y="501"/>
                    </a:lnTo>
                    <a:lnTo>
                      <a:pt x="738" y="12"/>
                    </a:lnTo>
                    <a:lnTo>
                      <a:pt x="405" y="12"/>
                    </a:lnTo>
                    <a:cubicBezTo>
                      <a:pt x="393" y="0"/>
                      <a:pt x="381" y="0"/>
                      <a:pt x="38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7100970" y="1757696"/>
                <a:ext cx="2232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85" extrusionOk="0">
                    <a:moveTo>
                      <a:pt x="60" y="1"/>
                    </a:moveTo>
                    <a:lnTo>
                      <a:pt x="0" y="84"/>
                    </a:lnTo>
                    <a:lnTo>
                      <a:pt x="0" y="596"/>
                    </a:lnTo>
                    <a:lnTo>
                      <a:pt x="0" y="1120"/>
                    </a:lnTo>
                    <a:lnTo>
                      <a:pt x="0" y="1632"/>
                    </a:lnTo>
                    <a:lnTo>
                      <a:pt x="0" y="2084"/>
                    </a:lnTo>
                    <a:lnTo>
                      <a:pt x="738" y="2084"/>
                    </a:lnTo>
                    <a:lnTo>
                      <a:pt x="738" y="1596"/>
                    </a:lnTo>
                    <a:lnTo>
                      <a:pt x="738" y="1072"/>
                    </a:lnTo>
                    <a:lnTo>
                      <a:pt x="738" y="560"/>
                    </a:lnTo>
                    <a:lnTo>
                      <a:pt x="738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7102390" y="1838271"/>
                <a:ext cx="393" cy="3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7100970" y="1838271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0" y="0"/>
                    </a:moveTo>
                    <a:lnTo>
                      <a:pt x="0" y="524"/>
                    </a:lnTo>
                    <a:lnTo>
                      <a:pt x="0" y="1036"/>
                    </a:lnTo>
                    <a:lnTo>
                      <a:pt x="0" y="1560"/>
                    </a:lnTo>
                    <a:lnTo>
                      <a:pt x="0" y="1953"/>
                    </a:lnTo>
                    <a:lnTo>
                      <a:pt x="738" y="1953"/>
                    </a:lnTo>
                    <a:lnTo>
                      <a:pt x="738" y="1513"/>
                    </a:lnTo>
                    <a:lnTo>
                      <a:pt x="738" y="989"/>
                    </a:lnTo>
                    <a:lnTo>
                      <a:pt x="738" y="477"/>
                    </a:lnTo>
                    <a:lnTo>
                      <a:pt x="738" y="12"/>
                    </a:lnTo>
                    <a:lnTo>
                      <a:pt x="477" y="12"/>
                    </a:lnTo>
                    <a:cubicBezTo>
                      <a:pt x="453" y="0"/>
                      <a:pt x="417" y="0"/>
                      <a:pt x="381" y="0"/>
                    </a:cubicBezTo>
                    <a:cubicBezTo>
                      <a:pt x="346" y="0"/>
                      <a:pt x="310" y="0"/>
                      <a:pt x="274" y="12"/>
                    </a:cubicBezTo>
                    <a:lnTo>
                      <a:pt x="6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>
                <a:off x="7100970" y="1915251"/>
                <a:ext cx="22690" cy="6045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01" extrusionOk="0">
                    <a:moveTo>
                      <a:pt x="48" y="0"/>
                    </a:moveTo>
                    <a:lnTo>
                      <a:pt x="0" y="48"/>
                    </a:lnTo>
                    <a:lnTo>
                      <a:pt x="0" y="560"/>
                    </a:lnTo>
                    <a:lnTo>
                      <a:pt x="0" y="1084"/>
                    </a:lnTo>
                    <a:lnTo>
                      <a:pt x="0" y="1596"/>
                    </a:lnTo>
                    <a:lnTo>
                      <a:pt x="0" y="1929"/>
                    </a:lnTo>
                    <a:lnTo>
                      <a:pt x="179" y="1929"/>
                    </a:lnTo>
                    <a:cubicBezTo>
                      <a:pt x="238" y="1977"/>
                      <a:pt x="310" y="2001"/>
                      <a:pt x="381" y="2001"/>
                    </a:cubicBezTo>
                    <a:cubicBezTo>
                      <a:pt x="453" y="2001"/>
                      <a:pt x="524" y="1977"/>
                      <a:pt x="572" y="1929"/>
                    </a:cubicBezTo>
                    <a:lnTo>
                      <a:pt x="750" y="1929"/>
                    </a:lnTo>
                    <a:lnTo>
                      <a:pt x="750" y="1548"/>
                    </a:lnTo>
                    <a:lnTo>
                      <a:pt x="750" y="1036"/>
                    </a:lnTo>
                    <a:lnTo>
                      <a:pt x="750" y="512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>
                <a:off x="7100970" y="1995101"/>
                <a:ext cx="22327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66" extrusionOk="0">
                    <a:moveTo>
                      <a:pt x="381" y="1"/>
                    </a:moveTo>
                    <a:cubicBezTo>
                      <a:pt x="334" y="1"/>
                      <a:pt x="286" y="13"/>
                      <a:pt x="238" y="36"/>
                    </a:cubicBezTo>
                    <a:lnTo>
                      <a:pt x="0" y="36"/>
                    </a:lnTo>
                    <a:lnTo>
                      <a:pt x="0" y="501"/>
                    </a:lnTo>
                    <a:lnTo>
                      <a:pt x="0" y="1025"/>
                    </a:lnTo>
                    <a:lnTo>
                      <a:pt x="0" y="1537"/>
                    </a:lnTo>
                    <a:lnTo>
                      <a:pt x="0" y="1965"/>
                    </a:lnTo>
                    <a:lnTo>
                      <a:pt x="738" y="1965"/>
                    </a:lnTo>
                    <a:lnTo>
                      <a:pt x="738" y="1501"/>
                    </a:lnTo>
                    <a:lnTo>
                      <a:pt x="738" y="977"/>
                    </a:lnTo>
                    <a:lnTo>
                      <a:pt x="738" y="465"/>
                    </a:lnTo>
                    <a:lnTo>
                      <a:pt x="738" y="36"/>
                    </a:lnTo>
                    <a:lnTo>
                      <a:pt x="524" y="36"/>
                    </a:lnTo>
                    <a:cubicBezTo>
                      <a:pt x="477" y="13"/>
                      <a:pt x="429" y="1"/>
                      <a:pt x="38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7100970" y="2072443"/>
                <a:ext cx="22327" cy="60093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89" extrusionOk="0">
                    <a:moveTo>
                      <a:pt x="0" y="0"/>
                    </a:moveTo>
                    <a:lnTo>
                      <a:pt x="0" y="536"/>
                    </a:lnTo>
                    <a:lnTo>
                      <a:pt x="0" y="1048"/>
                    </a:lnTo>
                    <a:lnTo>
                      <a:pt x="0" y="1572"/>
                    </a:lnTo>
                    <a:lnTo>
                      <a:pt x="0" y="1941"/>
                    </a:lnTo>
                    <a:lnTo>
                      <a:pt x="203" y="1941"/>
                    </a:lnTo>
                    <a:cubicBezTo>
                      <a:pt x="250" y="1965"/>
                      <a:pt x="310" y="1989"/>
                      <a:pt x="381" y="1989"/>
                    </a:cubicBezTo>
                    <a:cubicBezTo>
                      <a:pt x="441" y="1989"/>
                      <a:pt x="500" y="1965"/>
                      <a:pt x="560" y="1941"/>
                    </a:cubicBezTo>
                    <a:lnTo>
                      <a:pt x="738" y="1941"/>
                    </a:lnTo>
                    <a:lnTo>
                      <a:pt x="738" y="1524"/>
                    </a:lnTo>
                    <a:lnTo>
                      <a:pt x="738" y="1001"/>
                    </a:lnTo>
                    <a:lnTo>
                      <a:pt x="738" y="489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19" name="Google Shape;119;p16"/>
            <p:cNvSpPr/>
            <p:nvPr/>
          </p:nvSpPr>
          <p:spPr>
            <a:xfrm>
              <a:off x="7064625" y="2163441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03" y="1"/>
                    <a:pt x="1" y="715"/>
                    <a:pt x="1" y="1584"/>
                  </a:cubicBezTo>
                  <a:cubicBezTo>
                    <a:pt x="1" y="2465"/>
                    <a:pt x="703" y="3168"/>
                    <a:pt x="1584" y="3168"/>
                  </a:cubicBezTo>
                  <a:cubicBezTo>
                    <a:pt x="2453" y="3168"/>
                    <a:pt x="3168" y="2465"/>
                    <a:pt x="3168" y="1584"/>
                  </a:cubicBezTo>
                  <a:cubicBezTo>
                    <a:pt x="3168" y="715"/>
                    <a:pt x="2453" y="1"/>
                    <a:pt x="158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783354" y="682883"/>
              <a:ext cx="658300" cy="742502"/>
            </a:xfrm>
            <a:custGeom>
              <a:avLst/>
              <a:gdLst/>
              <a:ahLst/>
              <a:cxnLst/>
              <a:rect l="l" t="t" r="r" b="b"/>
              <a:pathLst>
                <a:path w="21789" h="24576" extrusionOk="0">
                  <a:moveTo>
                    <a:pt x="10894" y="1"/>
                  </a:moveTo>
                  <a:cubicBezTo>
                    <a:pt x="10570" y="1"/>
                    <a:pt x="10245" y="84"/>
                    <a:pt x="9954" y="251"/>
                  </a:cubicBezTo>
                  <a:lnTo>
                    <a:pt x="941" y="5454"/>
                  </a:lnTo>
                  <a:cubicBezTo>
                    <a:pt x="357" y="5799"/>
                    <a:pt x="0" y="6418"/>
                    <a:pt x="0" y="7085"/>
                  </a:cubicBezTo>
                  <a:lnTo>
                    <a:pt x="0" y="17491"/>
                  </a:lnTo>
                  <a:cubicBezTo>
                    <a:pt x="0" y="18170"/>
                    <a:pt x="357" y="18789"/>
                    <a:pt x="941" y="19122"/>
                  </a:cubicBezTo>
                  <a:lnTo>
                    <a:pt x="9954" y="24325"/>
                  </a:lnTo>
                  <a:cubicBezTo>
                    <a:pt x="10245" y="24492"/>
                    <a:pt x="10570" y="24575"/>
                    <a:pt x="10894" y="24575"/>
                  </a:cubicBezTo>
                  <a:cubicBezTo>
                    <a:pt x="11219" y="24575"/>
                    <a:pt x="11543" y="24492"/>
                    <a:pt x="11835" y="24325"/>
                  </a:cubicBezTo>
                  <a:lnTo>
                    <a:pt x="20836" y="19122"/>
                  </a:lnTo>
                  <a:cubicBezTo>
                    <a:pt x="21419" y="18789"/>
                    <a:pt x="21789" y="18170"/>
                    <a:pt x="21789" y="17491"/>
                  </a:cubicBezTo>
                  <a:lnTo>
                    <a:pt x="21789" y="7085"/>
                  </a:lnTo>
                  <a:cubicBezTo>
                    <a:pt x="21789" y="6418"/>
                    <a:pt x="21419" y="5799"/>
                    <a:pt x="20836" y="5454"/>
                  </a:cubicBezTo>
                  <a:lnTo>
                    <a:pt x="11835" y="251"/>
                  </a:lnTo>
                  <a:cubicBezTo>
                    <a:pt x="11543" y="84"/>
                    <a:pt x="11219" y="1"/>
                    <a:pt x="1089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851330" y="759862"/>
              <a:ext cx="522344" cy="588630"/>
            </a:xfrm>
            <a:custGeom>
              <a:avLst/>
              <a:gdLst/>
              <a:ahLst/>
              <a:cxnLst/>
              <a:rect l="l" t="t" r="r" b="b"/>
              <a:pathLst>
                <a:path w="17289" h="19483" extrusionOk="0">
                  <a:moveTo>
                    <a:pt x="8640" y="1"/>
                  </a:moveTo>
                  <a:cubicBezTo>
                    <a:pt x="8373" y="1"/>
                    <a:pt x="8109" y="72"/>
                    <a:pt x="7870" y="215"/>
                  </a:cubicBezTo>
                  <a:lnTo>
                    <a:pt x="774" y="4311"/>
                  </a:lnTo>
                  <a:cubicBezTo>
                    <a:pt x="298" y="4585"/>
                    <a:pt x="0" y="5096"/>
                    <a:pt x="0" y="5644"/>
                  </a:cubicBezTo>
                  <a:lnTo>
                    <a:pt x="0" y="13836"/>
                  </a:lnTo>
                  <a:cubicBezTo>
                    <a:pt x="0" y="14395"/>
                    <a:pt x="298" y="14895"/>
                    <a:pt x="774" y="15181"/>
                  </a:cubicBezTo>
                  <a:lnTo>
                    <a:pt x="7870" y="19277"/>
                  </a:lnTo>
                  <a:cubicBezTo>
                    <a:pt x="8109" y="19414"/>
                    <a:pt x="8373" y="19482"/>
                    <a:pt x="8640" y="19482"/>
                  </a:cubicBezTo>
                  <a:cubicBezTo>
                    <a:pt x="8906" y="19482"/>
                    <a:pt x="9174" y="19414"/>
                    <a:pt x="9418" y="19277"/>
                  </a:cubicBezTo>
                  <a:lnTo>
                    <a:pt x="16514" y="15181"/>
                  </a:lnTo>
                  <a:cubicBezTo>
                    <a:pt x="16991" y="14895"/>
                    <a:pt x="17288" y="14395"/>
                    <a:pt x="17288" y="13836"/>
                  </a:cubicBezTo>
                  <a:lnTo>
                    <a:pt x="17288" y="5644"/>
                  </a:lnTo>
                  <a:cubicBezTo>
                    <a:pt x="17288" y="5096"/>
                    <a:pt x="16991" y="4585"/>
                    <a:pt x="16514" y="4311"/>
                  </a:cubicBezTo>
                  <a:lnTo>
                    <a:pt x="9418" y="215"/>
                  </a:lnTo>
                  <a:cubicBezTo>
                    <a:pt x="9174" y="72"/>
                    <a:pt x="8906" y="1"/>
                    <a:pt x="8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2000" dirty="0"/>
                <a:t>NIIF 7</a:t>
              </a:r>
              <a:endParaRPr sz="2000" dirty="0"/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6332030" y="2797234"/>
              <a:ext cx="1426608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CO" sz="105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Revelación</a:t>
              </a:r>
              <a:r>
                <a:rPr lang="en" sz="105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de instrumentos financieros</a:t>
              </a:r>
              <a:endParaRPr sz="105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3943194" y="1519100"/>
            <a:ext cx="2512800" cy="3541300"/>
            <a:chOff x="3639200" y="680375"/>
            <a:chExt cx="1884600" cy="2655975"/>
          </a:xfrm>
        </p:grpSpPr>
        <p:sp>
          <p:nvSpPr>
            <p:cNvPr id="126" name="Google Shape;126;p16"/>
            <p:cNvSpPr/>
            <p:nvPr/>
          </p:nvSpPr>
          <p:spPr>
            <a:xfrm>
              <a:off x="3988670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37934" y="5037"/>
                  </a:move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lnTo>
                    <a:pt x="1417" y="1"/>
                  </a:ln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close/>
                </a:path>
              </a:pathLst>
            </a:custGeom>
            <a:solidFill>
              <a:srgbClr val="F75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1995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7" name="Google Shape;127;p16"/>
            <p:cNvGrpSpPr/>
            <p:nvPr/>
          </p:nvGrpSpPr>
          <p:grpSpPr>
            <a:xfrm>
              <a:off x="4570155" y="1523888"/>
              <a:ext cx="22690" cy="608648"/>
              <a:chOff x="4547520" y="1523888"/>
              <a:chExt cx="22690" cy="608648"/>
            </a:xfrm>
          </p:grpSpPr>
          <p:sp>
            <p:nvSpPr>
              <p:cNvPr id="128" name="Google Shape;128;p16"/>
              <p:cNvSpPr/>
              <p:nvPr/>
            </p:nvSpPr>
            <p:spPr>
              <a:xfrm>
                <a:off x="4547520" y="1523888"/>
                <a:ext cx="2232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65" extrusionOk="0">
                    <a:moveTo>
                      <a:pt x="595" y="0"/>
                    </a:moveTo>
                    <a:lnTo>
                      <a:pt x="441" y="0"/>
                    </a:lnTo>
                    <a:lnTo>
                      <a:pt x="298" y="0"/>
                    </a:lnTo>
                    <a:lnTo>
                      <a:pt x="14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941"/>
                    </a:lnTo>
                    <a:lnTo>
                      <a:pt x="143" y="1941"/>
                    </a:lnTo>
                    <a:lnTo>
                      <a:pt x="238" y="1941"/>
                    </a:lnTo>
                    <a:cubicBezTo>
                      <a:pt x="274" y="1953"/>
                      <a:pt x="322" y="1965"/>
                      <a:pt x="369" y="1965"/>
                    </a:cubicBezTo>
                    <a:cubicBezTo>
                      <a:pt x="429" y="1965"/>
                      <a:pt x="476" y="1953"/>
                      <a:pt x="512" y="1941"/>
                    </a:cubicBezTo>
                    <a:lnTo>
                      <a:pt x="595" y="1941"/>
                    </a:lnTo>
                    <a:lnTo>
                      <a:pt x="738" y="1941"/>
                    </a:lnTo>
                    <a:lnTo>
                      <a:pt x="738" y="12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4547520" y="1602650"/>
                <a:ext cx="22327" cy="6084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14" extrusionOk="0">
                    <a:moveTo>
                      <a:pt x="572" y="72"/>
                    </a:moveTo>
                    <a:cubicBezTo>
                      <a:pt x="524" y="25"/>
                      <a:pt x="453" y="1"/>
                      <a:pt x="369" y="1"/>
                    </a:cubicBezTo>
                    <a:cubicBezTo>
                      <a:pt x="298" y="1"/>
                      <a:pt x="226" y="25"/>
                      <a:pt x="179" y="72"/>
                    </a:cubicBezTo>
                    <a:lnTo>
                      <a:pt x="143" y="72"/>
                    </a:lnTo>
                    <a:lnTo>
                      <a:pt x="0" y="72"/>
                    </a:lnTo>
                    <a:lnTo>
                      <a:pt x="0" y="1954"/>
                    </a:lnTo>
                    <a:lnTo>
                      <a:pt x="0" y="2013"/>
                    </a:lnTo>
                    <a:lnTo>
                      <a:pt x="143" y="2013"/>
                    </a:lnTo>
                    <a:lnTo>
                      <a:pt x="298" y="2013"/>
                    </a:lnTo>
                    <a:lnTo>
                      <a:pt x="441" y="2013"/>
                    </a:lnTo>
                    <a:lnTo>
                      <a:pt x="595" y="2013"/>
                    </a:lnTo>
                    <a:lnTo>
                      <a:pt x="738" y="2013"/>
                    </a:lnTo>
                    <a:lnTo>
                      <a:pt x="738" y="1954"/>
                    </a:lnTo>
                    <a:lnTo>
                      <a:pt x="738" y="72"/>
                    </a:lnTo>
                    <a:lnTo>
                      <a:pt x="595" y="72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4547520" y="1681079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441" y="12"/>
                    </a:moveTo>
                    <a:lnTo>
                      <a:pt x="393" y="12"/>
                    </a:lnTo>
                    <a:cubicBezTo>
                      <a:pt x="393" y="0"/>
                      <a:pt x="381" y="0"/>
                      <a:pt x="369" y="0"/>
                    </a:cubicBezTo>
                    <a:cubicBezTo>
                      <a:pt x="369" y="0"/>
                      <a:pt x="357" y="0"/>
                      <a:pt x="357" y="12"/>
                    </a:cubicBezTo>
                    <a:lnTo>
                      <a:pt x="298" y="12"/>
                    </a:lnTo>
                    <a:lnTo>
                      <a:pt x="143" y="12"/>
                    </a:lnTo>
                    <a:lnTo>
                      <a:pt x="0" y="12"/>
                    </a:lnTo>
                    <a:lnTo>
                      <a:pt x="0" y="1941"/>
                    </a:lnTo>
                    <a:lnTo>
                      <a:pt x="143" y="1941"/>
                    </a:lnTo>
                    <a:lnTo>
                      <a:pt x="274" y="1941"/>
                    </a:lnTo>
                    <a:cubicBezTo>
                      <a:pt x="310" y="1953"/>
                      <a:pt x="333" y="1953"/>
                      <a:pt x="369" y="1953"/>
                    </a:cubicBezTo>
                    <a:cubicBezTo>
                      <a:pt x="405" y="1953"/>
                      <a:pt x="441" y="1953"/>
                      <a:pt x="476" y="1941"/>
                    </a:cubicBezTo>
                    <a:lnTo>
                      <a:pt x="595" y="1941"/>
                    </a:lnTo>
                    <a:lnTo>
                      <a:pt x="738" y="1941"/>
                    </a:lnTo>
                    <a:lnTo>
                      <a:pt x="738" y="12"/>
                    </a:lnTo>
                    <a:lnTo>
                      <a:pt x="595" y="12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4547520" y="1757696"/>
                <a:ext cx="2232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85" extrusionOk="0">
                    <a:moveTo>
                      <a:pt x="441" y="1"/>
                    </a:moveTo>
                    <a:lnTo>
                      <a:pt x="298" y="1"/>
                    </a:lnTo>
                    <a:lnTo>
                      <a:pt x="143" y="1"/>
                    </a:lnTo>
                    <a:lnTo>
                      <a:pt x="0" y="1"/>
                    </a:lnTo>
                    <a:lnTo>
                      <a:pt x="0" y="60"/>
                    </a:lnTo>
                    <a:lnTo>
                      <a:pt x="0" y="2025"/>
                    </a:lnTo>
                    <a:lnTo>
                      <a:pt x="0" y="2084"/>
                    </a:lnTo>
                    <a:lnTo>
                      <a:pt x="143" y="2084"/>
                    </a:lnTo>
                    <a:lnTo>
                      <a:pt x="298" y="2084"/>
                    </a:lnTo>
                    <a:lnTo>
                      <a:pt x="441" y="2084"/>
                    </a:lnTo>
                    <a:lnTo>
                      <a:pt x="595" y="2084"/>
                    </a:lnTo>
                    <a:lnTo>
                      <a:pt x="738" y="2084"/>
                    </a:lnTo>
                    <a:lnTo>
                      <a:pt x="738" y="2025"/>
                    </a:lnTo>
                    <a:lnTo>
                      <a:pt x="738" y="60"/>
                    </a:lnTo>
                    <a:lnTo>
                      <a:pt x="738" y="1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4547520" y="1838271"/>
                <a:ext cx="22327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54" extrusionOk="0">
                    <a:moveTo>
                      <a:pt x="476" y="12"/>
                    </a:moveTo>
                    <a:cubicBezTo>
                      <a:pt x="441" y="0"/>
                      <a:pt x="405" y="0"/>
                      <a:pt x="369" y="0"/>
                    </a:cubicBezTo>
                    <a:cubicBezTo>
                      <a:pt x="333" y="0"/>
                      <a:pt x="310" y="0"/>
                      <a:pt x="274" y="12"/>
                    </a:cubicBezTo>
                    <a:lnTo>
                      <a:pt x="143" y="12"/>
                    </a:lnTo>
                    <a:lnTo>
                      <a:pt x="0" y="12"/>
                    </a:lnTo>
                    <a:lnTo>
                      <a:pt x="0" y="1953"/>
                    </a:lnTo>
                    <a:lnTo>
                      <a:pt x="143" y="1953"/>
                    </a:lnTo>
                    <a:lnTo>
                      <a:pt x="298" y="1953"/>
                    </a:lnTo>
                    <a:lnTo>
                      <a:pt x="357" y="1953"/>
                    </a:lnTo>
                    <a:cubicBezTo>
                      <a:pt x="369" y="1953"/>
                      <a:pt x="369" y="1953"/>
                      <a:pt x="369" y="1953"/>
                    </a:cubicBezTo>
                    <a:cubicBezTo>
                      <a:pt x="381" y="1953"/>
                      <a:pt x="381" y="1953"/>
                      <a:pt x="393" y="1953"/>
                    </a:cubicBezTo>
                    <a:lnTo>
                      <a:pt x="441" y="1953"/>
                    </a:lnTo>
                    <a:lnTo>
                      <a:pt x="595" y="1953"/>
                    </a:lnTo>
                    <a:lnTo>
                      <a:pt x="738" y="1953"/>
                    </a:lnTo>
                    <a:lnTo>
                      <a:pt x="738" y="12"/>
                    </a:lnTo>
                    <a:lnTo>
                      <a:pt x="595" y="12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4547520" y="1915251"/>
                <a:ext cx="22327" cy="6045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01" extrusionOk="0">
                    <a:moveTo>
                      <a:pt x="441" y="0"/>
                    </a:moveTo>
                    <a:lnTo>
                      <a:pt x="298" y="0"/>
                    </a:lnTo>
                    <a:lnTo>
                      <a:pt x="143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0" y="1929"/>
                    </a:lnTo>
                    <a:lnTo>
                      <a:pt x="143" y="1929"/>
                    </a:lnTo>
                    <a:lnTo>
                      <a:pt x="179" y="1929"/>
                    </a:lnTo>
                    <a:cubicBezTo>
                      <a:pt x="226" y="1977"/>
                      <a:pt x="298" y="2001"/>
                      <a:pt x="369" y="2001"/>
                    </a:cubicBezTo>
                    <a:cubicBezTo>
                      <a:pt x="453" y="2001"/>
                      <a:pt x="512" y="1977"/>
                      <a:pt x="572" y="1929"/>
                    </a:cubicBezTo>
                    <a:lnTo>
                      <a:pt x="595" y="1929"/>
                    </a:lnTo>
                    <a:lnTo>
                      <a:pt x="738" y="1929"/>
                    </a:lnTo>
                    <a:lnTo>
                      <a:pt x="738" y="48"/>
                    </a:lnTo>
                    <a:lnTo>
                      <a:pt x="738" y="0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47520" y="1995101"/>
                <a:ext cx="22327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66" extrusionOk="0">
                    <a:moveTo>
                      <a:pt x="512" y="36"/>
                    </a:moveTo>
                    <a:cubicBezTo>
                      <a:pt x="476" y="13"/>
                      <a:pt x="429" y="1"/>
                      <a:pt x="369" y="1"/>
                    </a:cubicBezTo>
                    <a:cubicBezTo>
                      <a:pt x="322" y="1"/>
                      <a:pt x="274" y="13"/>
                      <a:pt x="238" y="36"/>
                    </a:cubicBezTo>
                    <a:lnTo>
                      <a:pt x="143" y="36"/>
                    </a:lnTo>
                    <a:lnTo>
                      <a:pt x="0" y="36"/>
                    </a:lnTo>
                    <a:lnTo>
                      <a:pt x="0" y="1953"/>
                    </a:lnTo>
                    <a:lnTo>
                      <a:pt x="0" y="1965"/>
                    </a:lnTo>
                    <a:lnTo>
                      <a:pt x="143" y="1965"/>
                    </a:lnTo>
                    <a:lnTo>
                      <a:pt x="298" y="1965"/>
                    </a:lnTo>
                    <a:lnTo>
                      <a:pt x="441" y="1965"/>
                    </a:lnTo>
                    <a:lnTo>
                      <a:pt x="595" y="1965"/>
                    </a:lnTo>
                    <a:lnTo>
                      <a:pt x="738" y="1965"/>
                    </a:lnTo>
                    <a:lnTo>
                      <a:pt x="738" y="1953"/>
                    </a:lnTo>
                    <a:lnTo>
                      <a:pt x="738" y="36"/>
                    </a:lnTo>
                    <a:lnTo>
                      <a:pt x="595" y="36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47520" y="2072443"/>
                <a:ext cx="22690" cy="6009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89" extrusionOk="0">
                    <a:moveTo>
                      <a:pt x="441" y="0"/>
                    </a:moveTo>
                    <a:lnTo>
                      <a:pt x="298" y="0"/>
                    </a:lnTo>
                    <a:lnTo>
                      <a:pt x="143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0" y="1941"/>
                    </a:lnTo>
                    <a:lnTo>
                      <a:pt x="143" y="1941"/>
                    </a:lnTo>
                    <a:lnTo>
                      <a:pt x="202" y="1941"/>
                    </a:lnTo>
                    <a:cubicBezTo>
                      <a:pt x="250" y="1965"/>
                      <a:pt x="310" y="1989"/>
                      <a:pt x="369" y="1989"/>
                    </a:cubicBezTo>
                    <a:cubicBezTo>
                      <a:pt x="441" y="1989"/>
                      <a:pt x="500" y="1965"/>
                      <a:pt x="548" y="1941"/>
                    </a:cubicBezTo>
                    <a:lnTo>
                      <a:pt x="595" y="1941"/>
                    </a:lnTo>
                    <a:lnTo>
                      <a:pt x="750" y="1941"/>
                    </a:lnTo>
                    <a:lnTo>
                      <a:pt x="750" y="36"/>
                    </a:lnTo>
                    <a:lnTo>
                      <a:pt x="750" y="0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F754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36" name="Google Shape;136;p16"/>
            <p:cNvSpPr/>
            <p:nvPr/>
          </p:nvSpPr>
          <p:spPr>
            <a:xfrm>
              <a:off x="4533643" y="2163441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3168" y="1584"/>
                  </a:moveTo>
                  <a:cubicBezTo>
                    <a:pt x="3168" y="2465"/>
                    <a:pt x="2465" y="3168"/>
                    <a:pt x="1584" y="3168"/>
                  </a:cubicBezTo>
                  <a:cubicBezTo>
                    <a:pt x="715" y="3168"/>
                    <a:pt x="1" y="2465"/>
                    <a:pt x="1" y="1584"/>
                  </a:cubicBezTo>
                  <a:cubicBezTo>
                    <a:pt x="1" y="715"/>
                    <a:pt x="715" y="1"/>
                    <a:pt x="1584" y="1"/>
                  </a:cubicBezTo>
                  <a:cubicBezTo>
                    <a:pt x="2465" y="1"/>
                    <a:pt x="3168" y="715"/>
                    <a:pt x="3168" y="1584"/>
                  </a:cubicBezTo>
                  <a:close/>
                </a:path>
              </a:pathLst>
            </a:custGeom>
            <a:solidFill>
              <a:srgbClr val="F75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4252516" y="680375"/>
              <a:ext cx="657968" cy="747518"/>
            </a:xfrm>
            <a:custGeom>
              <a:avLst/>
              <a:gdLst/>
              <a:ahLst/>
              <a:cxnLst/>
              <a:rect l="l" t="t" r="r" b="b"/>
              <a:pathLst>
                <a:path w="21778" h="24742" extrusionOk="0">
                  <a:moveTo>
                    <a:pt x="20837" y="5537"/>
                  </a:moveTo>
                  <a:lnTo>
                    <a:pt x="11836" y="334"/>
                  </a:lnTo>
                  <a:cubicBezTo>
                    <a:pt x="11252" y="0"/>
                    <a:pt x="10526" y="0"/>
                    <a:pt x="9943" y="334"/>
                  </a:cubicBezTo>
                  <a:lnTo>
                    <a:pt x="941" y="5537"/>
                  </a:lnTo>
                  <a:cubicBezTo>
                    <a:pt x="358" y="5882"/>
                    <a:pt x="1" y="6501"/>
                    <a:pt x="1" y="7168"/>
                  </a:cubicBezTo>
                  <a:lnTo>
                    <a:pt x="1" y="17574"/>
                  </a:lnTo>
                  <a:cubicBezTo>
                    <a:pt x="1" y="18253"/>
                    <a:pt x="358" y="18872"/>
                    <a:pt x="941" y="19205"/>
                  </a:cubicBezTo>
                  <a:lnTo>
                    <a:pt x="9943" y="24408"/>
                  </a:lnTo>
                  <a:cubicBezTo>
                    <a:pt x="10526" y="24741"/>
                    <a:pt x="11252" y="24741"/>
                    <a:pt x="11836" y="24408"/>
                  </a:cubicBezTo>
                  <a:lnTo>
                    <a:pt x="20837" y="19205"/>
                  </a:lnTo>
                  <a:cubicBezTo>
                    <a:pt x="21420" y="18872"/>
                    <a:pt x="21777" y="18253"/>
                    <a:pt x="21777" y="17574"/>
                  </a:cubicBezTo>
                  <a:lnTo>
                    <a:pt x="21777" y="7168"/>
                  </a:lnTo>
                  <a:cubicBezTo>
                    <a:pt x="21777" y="6501"/>
                    <a:pt x="21420" y="5882"/>
                    <a:pt x="20837" y="5537"/>
                  </a:cubicBezTo>
                  <a:close/>
                </a:path>
              </a:pathLst>
            </a:custGeom>
            <a:solidFill>
              <a:srgbClr val="F75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2400" dirty="0"/>
                <a:t>NIC 32</a:t>
              </a:r>
              <a:endParaRPr sz="2400" dirty="0"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545335" y="1186846"/>
              <a:ext cx="72329" cy="22327"/>
            </a:xfrm>
            <a:custGeom>
              <a:avLst/>
              <a:gdLst/>
              <a:ahLst/>
              <a:cxnLst/>
              <a:rect l="l" t="t" r="r" b="b"/>
              <a:pathLst>
                <a:path w="2394" h="739" extrusionOk="0">
                  <a:moveTo>
                    <a:pt x="1976" y="0"/>
                  </a:moveTo>
                  <a:lnTo>
                    <a:pt x="417" y="0"/>
                  </a:lnTo>
                  <a:cubicBezTo>
                    <a:pt x="191" y="0"/>
                    <a:pt x="0" y="131"/>
                    <a:pt x="0" y="369"/>
                  </a:cubicBezTo>
                  <a:cubicBezTo>
                    <a:pt x="0" y="596"/>
                    <a:pt x="191" y="739"/>
                    <a:pt x="417" y="739"/>
                  </a:cubicBezTo>
                  <a:lnTo>
                    <a:pt x="1976" y="739"/>
                  </a:lnTo>
                  <a:cubicBezTo>
                    <a:pt x="2203" y="739"/>
                    <a:pt x="2393" y="596"/>
                    <a:pt x="2393" y="369"/>
                  </a:cubicBezTo>
                  <a:cubicBezTo>
                    <a:pt x="2393" y="131"/>
                    <a:pt x="2203" y="0"/>
                    <a:pt x="1976" y="0"/>
                  </a:cubicBezTo>
                  <a:close/>
                </a:path>
              </a:pathLst>
            </a:custGeom>
            <a:solidFill>
              <a:srgbClr val="F75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3639200" y="29067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dirty="0">
                  <a:solidFill>
                    <a:srgbClr val="434343"/>
                  </a:solidFill>
                  <a:latin typeface="Fira Sans Extra Condensed Medium"/>
                  <a:sym typeface="Roboto"/>
                </a:rPr>
                <a:t>Presentación e Información a revelar  </a:t>
              </a:r>
              <a:endParaRPr dirty="0">
                <a:solidFill>
                  <a:srgbClr val="434343"/>
                </a:solidFill>
                <a:latin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5630510" y="2260501"/>
            <a:ext cx="2512800" cy="4302257"/>
            <a:chOff x="4904688" y="1236425"/>
            <a:chExt cx="1884600" cy="3226693"/>
          </a:xfrm>
        </p:grpSpPr>
        <p:sp>
          <p:nvSpPr>
            <p:cNvPr id="152" name="Google Shape;152;p16"/>
            <p:cNvSpPr/>
            <p:nvPr/>
          </p:nvSpPr>
          <p:spPr>
            <a:xfrm>
              <a:off x="5240976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1998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53" name="Google Shape;153;p16"/>
            <p:cNvGrpSpPr/>
            <p:nvPr/>
          </p:nvGrpSpPr>
          <p:grpSpPr>
            <a:xfrm>
              <a:off x="5824064" y="3003358"/>
              <a:ext cx="22690" cy="608315"/>
              <a:chOff x="5824064" y="3003358"/>
              <a:chExt cx="22690" cy="608315"/>
            </a:xfrm>
          </p:grpSpPr>
          <p:sp>
            <p:nvSpPr>
              <p:cNvPr id="154" name="Google Shape;154;p16"/>
              <p:cNvSpPr/>
              <p:nvPr/>
            </p:nvSpPr>
            <p:spPr>
              <a:xfrm>
                <a:off x="5824064" y="3081788"/>
                <a:ext cx="22690" cy="6081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13" extrusionOk="0">
                    <a:moveTo>
                      <a:pt x="381" y="0"/>
                    </a:moveTo>
                    <a:cubicBezTo>
                      <a:pt x="310" y="0"/>
                      <a:pt x="238" y="36"/>
                      <a:pt x="179" y="84"/>
                    </a:cubicBezTo>
                    <a:lnTo>
                      <a:pt x="0" y="84"/>
                    </a:lnTo>
                    <a:lnTo>
                      <a:pt x="0" y="369"/>
                    </a:lnTo>
                    <a:lnTo>
                      <a:pt x="0" y="1024"/>
                    </a:lnTo>
                    <a:lnTo>
                      <a:pt x="0" y="1679"/>
                    </a:lnTo>
                    <a:lnTo>
                      <a:pt x="0" y="2012"/>
                    </a:lnTo>
                    <a:lnTo>
                      <a:pt x="750" y="2012"/>
                    </a:lnTo>
                    <a:lnTo>
                      <a:pt x="750" y="1524"/>
                    </a:lnTo>
                    <a:lnTo>
                      <a:pt x="750" y="869"/>
                    </a:lnTo>
                    <a:lnTo>
                      <a:pt x="750" y="215"/>
                    </a:lnTo>
                    <a:lnTo>
                      <a:pt x="750" y="84"/>
                    </a:lnTo>
                    <a:lnTo>
                      <a:pt x="584" y="84"/>
                    </a:lnTo>
                    <a:cubicBezTo>
                      <a:pt x="536" y="36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824064" y="3551913"/>
                <a:ext cx="2269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8" extrusionOk="0">
                    <a:moveTo>
                      <a:pt x="0" y="1"/>
                    </a:moveTo>
                    <a:lnTo>
                      <a:pt x="0" y="501"/>
                    </a:lnTo>
                    <a:lnTo>
                      <a:pt x="0" y="1156"/>
                    </a:lnTo>
                    <a:lnTo>
                      <a:pt x="0" y="1811"/>
                    </a:lnTo>
                    <a:lnTo>
                      <a:pt x="0" y="1930"/>
                    </a:lnTo>
                    <a:lnTo>
                      <a:pt x="215" y="1930"/>
                    </a:lnTo>
                    <a:cubicBezTo>
                      <a:pt x="262" y="1965"/>
                      <a:pt x="322" y="1977"/>
                      <a:pt x="381" y="1977"/>
                    </a:cubicBezTo>
                    <a:cubicBezTo>
                      <a:pt x="441" y="1977"/>
                      <a:pt x="500" y="1965"/>
                      <a:pt x="548" y="1930"/>
                    </a:cubicBezTo>
                    <a:lnTo>
                      <a:pt x="750" y="1930"/>
                    </a:lnTo>
                    <a:lnTo>
                      <a:pt x="750" y="1656"/>
                    </a:lnTo>
                    <a:lnTo>
                      <a:pt x="750" y="1001"/>
                    </a:lnTo>
                    <a:lnTo>
                      <a:pt x="750" y="346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824064" y="3474239"/>
                <a:ext cx="22690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7" extrusionOk="0">
                    <a:moveTo>
                      <a:pt x="381" y="0"/>
                    </a:moveTo>
                    <a:cubicBezTo>
                      <a:pt x="334" y="0"/>
                      <a:pt x="274" y="12"/>
                      <a:pt x="238" y="36"/>
                    </a:cubicBezTo>
                    <a:lnTo>
                      <a:pt x="0" y="36"/>
                    </a:lnTo>
                    <a:lnTo>
                      <a:pt x="0" y="464"/>
                    </a:lnTo>
                    <a:lnTo>
                      <a:pt x="0" y="1119"/>
                    </a:lnTo>
                    <a:lnTo>
                      <a:pt x="0" y="1762"/>
                    </a:lnTo>
                    <a:lnTo>
                      <a:pt x="0" y="1976"/>
                    </a:lnTo>
                    <a:lnTo>
                      <a:pt x="750" y="1976"/>
                    </a:lnTo>
                    <a:lnTo>
                      <a:pt x="750" y="1619"/>
                    </a:lnTo>
                    <a:lnTo>
                      <a:pt x="750" y="964"/>
                    </a:lnTo>
                    <a:lnTo>
                      <a:pt x="750" y="310"/>
                    </a:lnTo>
                    <a:lnTo>
                      <a:pt x="750" y="36"/>
                    </a:lnTo>
                    <a:lnTo>
                      <a:pt x="536" y="36"/>
                    </a:lnTo>
                    <a:cubicBezTo>
                      <a:pt x="488" y="12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824064" y="3394359"/>
                <a:ext cx="22690" cy="6048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02" extrusionOk="0">
                    <a:moveTo>
                      <a:pt x="0" y="1"/>
                    </a:moveTo>
                    <a:lnTo>
                      <a:pt x="0" y="489"/>
                    </a:lnTo>
                    <a:lnTo>
                      <a:pt x="0" y="1144"/>
                    </a:lnTo>
                    <a:lnTo>
                      <a:pt x="0" y="1799"/>
                    </a:lnTo>
                    <a:lnTo>
                      <a:pt x="0" y="1942"/>
                    </a:lnTo>
                    <a:lnTo>
                      <a:pt x="191" y="1942"/>
                    </a:lnTo>
                    <a:cubicBezTo>
                      <a:pt x="238" y="1977"/>
                      <a:pt x="310" y="2001"/>
                      <a:pt x="381" y="2001"/>
                    </a:cubicBezTo>
                    <a:cubicBezTo>
                      <a:pt x="453" y="2001"/>
                      <a:pt x="524" y="1977"/>
                      <a:pt x="572" y="1942"/>
                    </a:cubicBezTo>
                    <a:lnTo>
                      <a:pt x="750" y="1942"/>
                    </a:lnTo>
                    <a:lnTo>
                      <a:pt x="750" y="1644"/>
                    </a:lnTo>
                    <a:lnTo>
                      <a:pt x="750" y="989"/>
                    </a:lnTo>
                    <a:lnTo>
                      <a:pt x="750" y="334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5824064" y="3317379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381" y="1"/>
                    </a:moveTo>
                    <a:cubicBezTo>
                      <a:pt x="346" y="1"/>
                      <a:pt x="298" y="1"/>
                      <a:pt x="262" y="25"/>
                    </a:cubicBezTo>
                    <a:lnTo>
                      <a:pt x="0" y="25"/>
                    </a:lnTo>
                    <a:lnTo>
                      <a:pt x="0" y="418"/>
                    </a:lnTo>
                    <a:lnTo>
                      <a:pt x="0" y="1072"/>
                    </a:lnTo>
                    <a:lnTo>
                      <a:pt x="0" y="1727"/>
                    </a:lnTo>
                    <a:lnTo>
                      <a:pt x="0" y="1954"/>
                    </a:lnTo>
                    <a:lnTo>
                      <a:pt x="750" y="1954"/>
                    </a:lnTo>
                    <a:lnTo>
                      <a:pt x="750" y="1573"/>
                    </a:lnTo>
                    <a:lnTo>
                      <a:pt x="750" y="918"/>
                    </a:lnTo>
                    <a:lnTo>
                      <a:pt x="750" y="263"/>
                    </a:lnTo>
                    <a:lnTo>
                      <a:pt x="750" y="25"/>
                    </a:lnTo>
                    <a:lnTo>
                      <a:pt x="500" y="25"/>
                    </a:lnTo>
                    <a:cubicBezTo>
                      <a:pt x="465" y="1"/>
                      <a:pt x="429" y="1"/>
                      <a:pt x="38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5824064" y="3237167"/>
                <a:ext cx="22690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85" extrusionOk="0">
                    <a:moveTo>
                      <a:pt x="0" y="1"/>
                    </a:moveTo>
                    <a:lnTo>
                      <a:pt x="0" y="453"/>
                    </a:lnTo>
                    <a:lnTo>
                      <a:pt x="0" y="1108"/>
                    </a:lnTo>
                    <a:lnTo>
                      <a:pt x="0" y="1763"/>
                    </a:lnTo>
                    <a:lnTo>
                      <a:pt x="0" y="2084"/>
                    </a:lnTo>
                    <a:lnTo>
                      <a:pt x="750" y="2084"/>
                    </a:lnTo>
                    <a:lnTo>
                      <a:pt x="750" y="1608"/>
                    </a:lnTo>
                    <a:lnTo>
                      <a:pt x="750" y="953"/>
                    </a:lnTo>
                    <a:lnTo>
                      <a:pt x="750" y="298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5824064" y="3160187"/>
                <a:ext cx="22690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66" extrusionOk="0">
                    <a:moveTo>
                      <a:pt x="381" y="1"/>
                    </a:moveTo>
                    <a:cubicBezTo>
                      <a:pt x="357" y="1"/>
                      <a:pt x="334" y="13"/>
                      <a:pt x="322" y="13"/>
                    </a:cubicBezTo>
                    <a:lnTo>
                      <a:pt x="0" y="13"/>
                    </a:lnTo>
                    <a:lnTo>
                      <a:pt x="0" y="394"/>
                    </a:lnTo>
                    <a:lnTo>
                      <a:pt x="0" y="1049"/>
                    </a:lnTo>
                    <a:lnTo>
                      <a:pt x="0" y="1692"/>
                    </a:lnTo>
                    <a:lnTo>
                      <a:pt x="0" y="1953"/>
                    </a:lnTo>
                    <a:lnTo>
                      <a:pt x="298" y="1953"/>
                    </a:lnTo>
                    <a:cubicBezTo>
                      <a:pt x="322" y="1953"/>
                      <a:pt x="357" y="1965"/>
                      <a:pt x="381" y="1965"/>
                    </a:cubicBezTo>
                    <a:cubicBezTo>
                      <a:pt x="417" y="1965"/>
                      <a:pt x="441" y="1953"/>
                      <a:pt x="465" y="1953"/>
                    </a:cubicBezTo>
                    <a:lnTo>
                      <a:pt x="750" y="1953"/>
                    </a:lnTo>
                    <a:lnTo>
                      <a:pt x="750" y="1549"/>
                    </a:lnTo>
                    <a:lnTo>
                      <a:pt x="750" y="894"/>
                    </a:lnTo>
                    <a:lnTo>
                      <a:pt x="750" y="239"/>
                    </a:lnTo>
                    <a:lnTo>
                      <a:pt x="750" y="13"/>
                    </a:lnTo>
                    <a:lnTo>
                      <a:pt x="441" y="13"/>
                    </a:lnTo>
                    <a:cubicBezTo>
                      <a:pt x="429" y="13"/>
                      <a:pt x="405" y="1"/>
                      <a:pt x="38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5824064" y="3003358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0" y="1"/>
                    </a:moveTo>
                    <a:lnTo>
                      <a:pt x="0" y="346"/>
                    </a:lnTo>
                    <a:lnTo>
                      <a:pt x="0" y="1001"/>
                    </a:lnTo>
                    <a:lnTo>
                      <a:pt x="0" y="1656"/>
                    </a:lnTo>
                    <a:lnTo>
                      <a:pt x="0" y="1930"/>
                    </a:lnTo>
                    <a:lnTo>
                      <a:pt x="250" y="1930"/>
                    </a:lnTo>
                    <a:cubicBezTo>
                      <a:pt x="286" y="1953"/>
                      <a:pt x="334" y="1953"/>
                      <a:pt x="381" y="1953"/>
                    </a:cubicBezTo>
                    <a:cubicBezTo>
                      <a:pt x="429" y="1953"/>
                      <a:pt x="476" y="1953"/>
                      <a:pt x="512" y="1930"/>
                    </a:cubicBezTo>
                    <a:lnTo>
                      <a:pt x="750" y="1930"/>
                    </a:lnTo>
                    <a:lnTo>
                      <a:pt x="750" y="1501"/>
                    </a:lnTo>
                    <a:lnTo>
                      <a:pt x="750" y="846"/>
                    </a:lnTo>
                    <a:lnTo>
                      <a:pt x="750" y="191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62" name="Google Shape;162;p16"/>
            <p:cNvSpPr/>
            <p:nvPr/>
          </p:nvSpPr>
          <p:spPr>
            <a:xfrm>
              <a:off x="5787719" y="2876740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15" y="1"/>
                    <a:pt x="1" y="715"/>
                    <a:pt x="1" y="1584"/>
                  </a:cubicBezTo>
                  <a:cubicBezTo>
                    <a:pt x="1" y="2465"/>
                    <a:pt x="715" y="3168"/>
                    <a:pt x="1584" y="3168"/>
                  </a:cubicBezTo>
                  <a:cubicBezTo>
                    <a:pt x="2465" y="3168"/>
                    <a:pt x="3168" y="2465"/>
                    <a:pt x="3168" y="1584"/>
                  </a:cubicBezTo>
                  <a:cubicBezTo>
                    <a:pt x="3168" y="715"/>
                    <a:pt x="2465" y="1"/>
                    <a:pt x="158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506447" y="3720978"/>
              <a:ext cx="658300" cy="742140"/>
            </a:xfrm>
            <a:custGeom>
              <a:avLst/>
              <a:gdLst/>
              <a:ahLst/>
              <a:cxnLst/>
              <a:rect l="l" t="t" r="r" b="b"/>
              <a:pathLst>
                <a:path w="21789" h="24564" extrusionOk="0">
                  <a:moveTo>
                    <a:pt x="10894" y="1"/>
                  </a:moveTo>
                  <a:cubicBezTo>
                    <a:pt x="10570" y="1"/>
                    <a:pt x="10245" y="84"/>
                    <a:pt x="9954" y="251"/>
                  </a:cubicBezTo>
                  <a:lnTo>
                    <a:pt x="941" y="5454"/>
                  </a:lnTo>
                  <a:cubicBezTo>
                    <a:pt x="357" y="5787"/>
                    <a:pt x="0" y="6406"/>
                    <a:pt x="0" y="7085"/>
                  </a:cubicBezTo>
                  <a:lnTo>
                    <a:pt x="0" y="17479"/>
                  </a:lnTo>
                  <a:cubicBezTo>
                    <a:pt x="0" y="18158"/>
                    <a:pt x="357" y="18777"/>
                    <a:pt x="941" y="19110"/>
                  </a:cubicBezTo>
                  <a:lnTo>
                    <a:pt x="9954" y="24313"/>
                  </a:lnTo>
                  <a:cubicBezTo>
                    <a:pt x="10245" y="24480"/>
                    <a:pt x="10570" y="24563"/>
                    <a:pt x="10894" y="24563"/>
                  </a:cubicBezTo>
                  <a:cubicBezTo>
                    <a:pt x="11219" y="24563"/>
                    <a:pt x="11543" y="24480"/>
                    <a:pt x="11835" y="24313"/>
                  </a:cubicBezTo>
                  <a:lnTo>
                    <a:pt x="20848" y="19110"/>
                  </a:lnTo>
                  <a:cubicBezTo>
                    <a:pt x="21431" y="18777"/>
                    <a:pt x="21788" y="18158"/>
                    <a:pt x="21788" y="17479"/>
                  </a:cubicBezTo>
                  <a:lnTo>
                    <a:pt x="21788" y="7085"/>
                  </a:lnTo>
                  <a:cubicBezTo>
                    <a:pt x="21788" y="6406"/>
                    <a:pt x="21431" y="5787"/>
                    <a:pt x="20848" y="5454"/>
                  </a:cubicBezTo>
                  <a:lnTo>
                    <a:pt x="11835" y="251"/>
                  </a:lnTo>
                  <a:cubicBezTo>
                    <a:pt x="11543" y="84"/>
                    <a:pt x="11219" y="1"/>
                    <a:pt x="1089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2400" dirty="0"/>
                <a:t>NIC 39</a:t>
              </a:r>
              <a:endParaRPr sz="2400" dirty="0"/>
            </a:p>
          </p:txBody>
        </p:sp>
        <p:grpSp>
          <p:nvGrpSpPr>
            <p:cNvPr id="165" name="Google Shape;165;p16"/>
            <p:cNvGrpSpPr/>
            <p:nvPr/>
          </p:nvGrpSpPr>
          <p:grpSpPr>
            <a:xfrm>
              <a:off x="5697446" y="4017386"/>
              <a:ext cx="275865" cy="173055"/>
              <a:chOff x="5697446" y="4017386"/>
              <a:chExt cx="275865" cy="173055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5877659" y="4017386"/>
                <a:ext cx="65138" cy="8456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99" extrusionOk="0">
                    <a:moveTo>
                      <a:pt x="1000" y="0"/>
                    </a:moveTo>
                    <a:cubicBezTo>
                      <a:pt x="750" y="0"/>
                      <a:pt x="548" y="48"/>
                      <a:pt x="381" y="131"/>
                    </a:cubicBezTo>
                    <a:cubicBezTo>
                      <a:pt x="429" y="358"/>
                      <a:pt x="441" y="596"/>
                      <a:pt x="441" y="810"/>
                    </a:cubicBezTo>
                    <a:cubicBezTo>
                      <a:pt x="441" y="1251"/>
                      <a:pt x="310" y="1679"/>
                      <a:pt x="48" y="2013"/>
                    </a:cubicBezTo>
                    <a:cubicBezTo>
                      <a:pt x="36" y="2036"/>
                      <a:pt x="12" y="2060"/>
                      <a:pt x="0" y="2072"/>
                    </a:cubicBezTo>
                    <a:cubicBezTo>
                      <a:pt x="203" y="2501"/>
                      <a:pt x="572" y="2798"/>
                      <a:pt x="1000" y="2798"/>
                    </a:cubicBezTo>
                    <a:cubicBezTo>
                      <a:pt x="1346" y="2798"/>
                      <a:pt x="1643" y="2620"/>
                      <a:pt x="1858" y="2346"/>
                    </a:cubicBezTo>
                    <a:cubicBezTo>
                      <a:pt x="2036" y="2096"/>
                      <a:pt x="2155" y="1763"/>
                      <a:pt x="2155" y="1405"/>
                    </a:cubicBezTo>
                    <a:cubicBezTo>
                      <a:pt x="2155" y="953"/>
                      <a:pt x="2096" y="548"/>
                      <a:pt x="1858" y="286"/>
                    </a:cubicBezTo>
                    <a:cubicBezTo>
                      <a:pt x="1679" y="108"/>
                      <a:pt x="1417" y="0"/>
                      <a:pt x="1000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5897810" y="4105151"/>
                <a:ext cx="75501" cy="8529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823" extrusionOk="0">
                    <a:moveTo>
                      <a:pt x="964" y="1"/>
                    </a:moveTo>
                    <a:cubicBezTo>
                      <a:pt x="964" y="1"/>
                      <a:pt x="881" y="143"/>
                      <a:pt x="655" y="203"/>
                    </a:cubicBezTo>
                    <a:cubicBezTo>
                      <a:pt x="893" y="596"/>
                      <a:pt x="988" y="1120"/>
                      <a:pt x="988" y="1858"/>
                    </a:cubicBezTo>
                    <a:cubicBezTo>
                      <a:pt x="988" y="1906"/>
                      <a:pt x="988" y="1929"/>
                      <a:pt x="988" y="1941"/>
                    </a:cubicBezTo>
                    <a:cubicBezTo>
                      <a:pt x="988" y="1953"/>
                      <a:pt x="988" y="1953"/>
                      <a:pt x="988" y="1965"/>
                    </a:cubicBezTo>
                    <a:lnTo>
                      <a:pt x="988" y="2084"/>
                    </a:lnTo>
                    <a:cubicBezTo>
                      <a:pt x="988" y="2120"/>
                      <a:pt x="953" y="2156"/>
                      <a:pt x="941" y="2191"/>
                    </a:cubicBezTo>
                    <a:cubicBezTo>
                      <a:pt x="917" y="2239"/>
                      <a:pt x="714" y="2572"/>
                      <a:pt x="0" y="2810"/>
                    </a:cubicBezTo>
                    <a:cubicBezTo>
                      <a:pt x="107" y="2822"/>
                      <a:pt x="214" y="2822"/>
                      <a:pt x="345" y="2822"/>
                    </a:cubicBezTo>
                    <a:cubicBezTo>
                      <a:pt x="679" y="2822"/>
                      <a:pt x="929" y="2798"/>
                      <a:pt x="1167" y="2763"/>
                    </a:cubicBezTo>
                    <a:cubicBezTo>
                      <a:pt x="2274" y="2608"/>
                      <a:pt x="2477" y="2179"/>
                      <a:pt x="2477" y="2179"/>
                    </a:cubicBezTo>
                    <a:lnTo>
                      <a:pt x="2477" y="2072"/>
                    </a:lnTo>
                    <a:cubicBezTo>
                      <a:pt x="2477" y="2074"/>
                      <a:pt x="2477" y="2075"/>
                      <a:pt x="2478" y="2075"/>
                    </a:cubicBezTo>
                    <a:cubicBezTo>
                      <a:pt x="2483" y="2075"/>
                      <a:pt x="2498" y="2047"/>
                      <a:pt x="2488" y="1977"/>
                    </a:cubicBezTo>
                    <a:cubicBezTo>
                      <a:pt x="2477" y="703"/>
                      <a:pt x="2322" y="298"/>
                      <a:pt x="1179" y="48"/>
                    </a:cubicBezTo>
                    <a:cubicBezTo>
                      <a:pt x="1107" y="36"/>
                      <a:pt x="1036" y="12"/>
                      <a:pt x="964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5697446" y="4105151"/>
                <a:ext cx="75924" cy="8529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823" extrusionOk="0">
                    <a:moveTo>
                      <a:pt x="1548" y="1"/>
                    </a:moveTo>
                    <a:cubicBezTo>
                      <a:pt x="215" y="239"/>
                      <a:pt x="24" y="620"/>
                      <a:pt x="0" y="1929"/>
                    </a:cubicBezTo>
                    <a:cubicBezTo>
                      <a:pt x="0" y="2016"/>
                      <a:pt x="0" y="2040"/>
                      <a:pt x="0" y="2040"/>
                    </a:cubicBezTo>
                    <a:cubicBezTo>
                      <a:pt x="0" y="2064"/>
                      <a:pt x="0" y="2100"/>
                      <a:pt x="0" y="2179"/>
                    </a:cubicBezTo>
                    <a:cubicBezTo>
                      <a:pt x="0" y="2179"/>
                      <a:pt x="322" y="2822"/>
                      <a:pt x="2179" y="2822"/>
                    </a:cubicBezTo>
                    <a:cubicBezTo>
                      <a:pt x="2298" y="2822"/>
                      <a:pt x="2405" y="2822"/>
                      <a:pt x="2512" y="2810"/>
                    </a:cubicBezTo>
                    <a:cubicBezTo>
                      <a:pt x="1810" y="2572"/>
                      <a:pt x="1596" y="2239"/>
                      <a:pt x="1572" y="2191"/>
                    </a:cubicBezTo>
                    <a:cubicBezTo>
                      <a:pt x="1548" y="2156"/>
                      <a:pt x="1512" y="2120"/>
                      <a:pt x="1512" y="2084"/>
                    </a:cubicBezTo>
                    <a:lnTo>
                      <a:pt x="1512" y="1929"/>
                    </a:lnTo>
                    <a:cubicBezTo>
                      <a:pt x="1512" y="1917"/>
                      <a:pt x="1548" y="1906"/>
                      <a:pt x="1548" y="1894"/>
                    </a:cubicBezTo>
                    <a:cubicBezTo>
                      <a:pt x="1548" y="1882"/>
                      <a:pt x="1560" y="1858"/>
                      <a:pt x="1560" y="1810"/>
                    </a:cubicBezTo>
                    <a:cubicBezTo>
                      <a:pt x="1572" y="1072"/>
                      <a:pt x="1655" y="572"/>
                      <a:pt x="1881" y="203"/>
                    </a:cubicBezTo>
                    <a:cubicBezTo>
                      <a:pt x="1643" y="143"/>
                      <a:pt x="1548" y="1"/>
                      <a:pt x="1548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72" name="Google Shape;172;p16"/>
            <p:cNvSpPr txBox="1"/>
            <p:nvPr/>
          </p:nvSpPr>
          <p:spPr>
            <a:xfrm>
              <a:off x="4904688" y="12364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CO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Reconocimiento</a:t>
              </a:r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y medición de instrumentos fnancieros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" name="Google Shape;173;p16"/>
            <p:cNvSpPr txBox="1"/>
            <p:nvPr/>
          </p:nvSpPr>
          <p:spPr>
            <a:xfrm>
              <a:off x="4904688" y="15832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endParaRPr sz="16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" name="Google Shape;174;p16"/>
          <p:cNvGrpSpPr/>
          <p:nvPr/>
        </p:nvGrpSpPr>
        <p:grpSpPr>
          <a:xfrm>
            <a:off x="2271127" y="2260966"/>
            <a:ext cx="2512800" cy="4301308"/>
            <a:chOff x="2385150" y="1236775"/>
            <a:chExt cx="1884600" cy="3225981"/>
          </a:xfrm>
        </p:grpSpPr>
        <p:sp>
          <p:nvSpPr>
            <p:cNvPr id="175" name="Google Shape;175;p16"/>
            <p:cNvSpPr/>
            <p:nvPr/>
          </p:nvSpPr>
          <p:spPr>
            <a:xfrm>
              <a:off x="2717375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1994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76" name="Google Shape;176;p16"/>
            <p:cNvGrpSpPr/>
            <p:nvPr/>
          </p:nvGrpSpPr>
          <p:grpSpPr>
            <a:xfrm>
              <a:off x="3315568" y="3003358"/>
              <a:ext cx="22690" cy="608315"/>
              <a:chOff x="3315568" y="3003358"/>
              <a:chExt cx="22690" cy="608315"/>
            </a:xfrm>
          </p:grpSpPr>
          <p:sp>
            <p:nvSpPr>
              <p:cNvPr id="177" name="Google Shape;177;p16"/>
              <p:cNvSpPr/>
              <p:nvPr/>
            </p:nvSpPr>
            <p:spPr>
              <a:xfrm>
                <a:off x="3315568" y="3551913"/>
                <a:ext cx="2269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8" extrusionOk="0">
                    <a:moveTo>
                      <a:pt x="0" y="1"/>
                    </a:moveTo>
                    <a:lnTo>
                      <a:pt x="0" y="798"/>
                    </a:lnTo>
                    <a:lnTo>
                      <a:pt x="0" y="1656"/>
                    </a:lnTo>
                    <a:lnTo>
                      <a:pt x="0" y="1930"/>
                    </a:lnTo>
                    <a:lnTo>
                      <a:pt x="215" y="1930"/>
                    </a:lnTo>
                    <a:cubicBezTo>
                      <a:pt x="274" y="1965"/>
                      <a:pt x="322" y="1977"/>
                      <a:pt x="393" y="1977"/>
                    </a:cubicBezTo>
                    <a:cubicBezTo>
                      <a:pt x="453" y="1977"/>
                      <a:pt x="512" y="1965"/>
                      <a:pt x="560" y="1930"/>
                    </a:cubicBezTo>
                    <a:lnTo>
                      <a:pt x="750" y="1930"/>
                    </a:lnTo>
                    <a:lnTo>
                      <a:pt x="750" y="1251"/>
                    </a:lnTo>
                    <a:lnTo>
                      <a:pt x="750" y="394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315568" y="3474239"/>
                <a:ext cx="22690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77" extrusionOk="0">
                    <a:moveTo>
                      <a:pt x="393" y="0"/>
                    </a:moveTo>
                    <a:cubicBezTo>
                      <a:pt x="334" y="0"/>
                      <a:pt x="286" y="12"/>
                      <a:pt x="238" y="36"/>
                    </a:cubicBezTo>
                    <a:lnTo>
                      <a:pt x="0" y="36"/>
                    </a:lnTo>
                    <a:lnTo>
                      <a:pt x="0" y="798"/>
                    </a:lnTo>
                    <a:lnTo>
                      <a:pt x="0" y="1655"/>
                    </a:lnTo>
                    <a:lnTo>
                      <a:pt x="0" y="1976"/>
                    </a:lnTo>
                    <a:lnTo>
                      <a:pt x="750" y="1976"/>
                    </a:lnTo>
                    <a:lnTo>
                      <a:pt x="750" y="1250"/>
                    </a:lnTo>
                    <a:lnTo>
                      <a:pt x="750" y="393"/>
                    </a:lnTo>
                    <a:lnTo>
                      <a:pt x="750" y="36"/>
                    </a:lnTo>
                    <a:lnTo>
                      <a:pt x="536" y="36"/>
                    </a:lnTo>
                    <a:cubicBezTo>
                      <a:pt x="488" y="12"/>
                      <a:pt x="441" y="0"/>
                      <a:pt x="39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315568" y="3394359"/>
                <a:ext cx="22690" cy="6048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02" extrusionOk="0">
                    <a:moveTo>
                      <a:pt x="0" y="1"/>
                    </a:moveTo>
                    <a:lnTo>
                      <a:pt x="0" y="870"/>
                    </a:lnTo>
                    <a:lnTo>
                      <a:pt x="0" y="1727"/>
                    </a:lnTo>
                    <a:lnTo>
                      <a:pt x="0" y="1942"/>
                    </a:lnTo>
                    <a:lnTo>
                      <a:pt x="191" y="1942"/>
                    </a:lnTo>
                    <a:cubicBezTo>
                      <a:pt x="250" y="1977"/>
                      <a:pt x="322" y="2001"/>
                      <a:pt x="393" y="2001"/>
                    </a:cubicBezTo>
                    <a:cubicBezTo>
                      <a:pt x="465" y="2001"/>
                      <a:pt x="524" y="1977"/>
                      <a:pt x="584" y="1942"/>
                    </a:cubicBezTo>
                    <a:lnTo>
                      <a:pt x="750" y="1942"/>
                    </a:lnTo>
                    <a:lnTo>
                      <a:pt x="750" y="1322"/>
                    </a:lnTo>
                    <a:lnTo>
                      <a:pt x="750" y="465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315568" y="3317379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393" y="1"/>
                    </a:moveTo>
                    <a:cubicBezTo>
                      <a:pt x="346" y="1"/>
                      <a:pt x="310" y="1"/>
                      <a:pt x="274" y="25"/>
                    </a:cubicBezTo>
                    <a:lnTo>
                      <a:pt x="0" y="25"/>
                    </a:lnTo>
                    <a:lnTo>
                      <a:pt x="0" y="846"/>
                    </a:lnTo>
                    <a:lnTo>
                      <a:pt x="0" y="1703"/>
                    </a:lnTo>
                    <a:lnTo>
                      <a:pt x="0" y="1954"/>
                    </a:lnTo>
                    <a:lnTo>
                      <a:pt x="750" y="1954"/>
                    </a:lnTo>
                    <a:lnTo>
                      <a:pt x="750" y="1299"/>
                    </a:lnTo>
                    <a:lnTo>
                      <a:pt x="750" y="441"/>
                    </a:lnTo>
                    <a:lnTo>
                      <a:pt x="750" y="25"/>
                    </a:lnTo>
                    <a:lnTo>
                      <a:pt x="500" y="25"/>
                    </a:lnTo>
                    <a:cubicBezTo>
                      <a:pt x="465" y="1"/>
                      <a:pt x="429" y="1"/>
                      <a:pt x="39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315568" y="3237167"/>
                <a:ext cx="22690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85" extrusionOk="0">
                    <a:moveTo>
                      <a:pt x="72" y="1"/>
                    </a:moveTo>
                    <a:lnTo>
                      <a:pt x="0" y="72"/>
                    </a:lnTo>
                    <a:lnTo>
                      <a:pt x="0" y="929"/>
                    </a:lnTo>
                    <a:lnTo>
                      <a:pt x="0" y="1787"/>
                    </a:lnTo>
                    <a:lnTo>
                      <a:pt x="0" y="2084"/>
                    </a:lnTo>
                    <a:lnTo>
                      <a:pt x="750" y="2084"/>
                    </a:lnTo>
                    <a:lnTo>
                      <a:pt x="750" y="1382"/>
                    </a:lnTo>
                    <a:lnTo>
                      <a:pt x="750" y="525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315568" y="3160187"/>
                <a:ext cx="22690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66" extrusionOk="0">
                    <a:moveTo>
                      <a:pt x="393" y="1"/>
                    </a:moveTo>
                    <a:cubicBezTo>
                      <a:pt x="369" y="1"/>
                      <a:pt x="346" y="13"/>
                      <a:pt x="322" y="13"/>
                    </a:cubicBezTo>
                    <a:lnTo>
                      <a:pt x="0" y="13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0" y="906"/>
                    </a:lnTo>
                    <a:lnTo>
                      <a:pt x="0" y="1763"/>
                    </a:lnTo>
                    <a:lnTo>
                      <a:pt x="0" y="1953"/>
                    </a:lnTo>
                    <a:lnTo>
                      <a:pt x="298" y="1953"/>
                    </a:lnTo>
                    <a:cubicBezTo>
                      <a:pt x="334" y="1953"/>
                      <a:pt x="357" y="1965"/>
                      <a:pt x="393" y="1965"/>
                    </a:cubicBezTo>
                    <a:cubicBezTo>
                      <a:pt x="417" y="1965"/>
                      <a:pt x="441" y="1953"/>
                      <a:pt x="477" y="1953"/>
                    </a:cubicBezTo>
                    <a:lnTo>
                      <a:pt x="750" y="1953"/>
                    </a:lnTo>
                    <a:lnTo>
                      <a:pt x="750" y="1358"/>
                    </a:lnTo>
                    <a:lnTo>
                      <a:pt x="750" y="501"/>
                    </a:lnTo>
                    <a:lnTo>
                      <a:pt x="750" y="13"/>
                    </a:lnTo>
                    <a:lnTo>
                      <a:pt x="453" y="13"/>
                    </a:lnTo>
                    <a:cubicBezTo>
                      <a:pt x="429" y="13"/>
                      <a:pt x="405" y="1"/>
                      <a:pt x="39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315931" y="3081788"/>
                <a:ext cx="22327" cy="60818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13" extrusionOk="0">
                    <a:moveTo>
                      <a:pt x="381" y="0"/>
                    </a:moveTo>
                    <a:cubicBezTo>
                      <a:pt x="298" y="0"/>
                      <a:pt x="226" y="36"/>
                      <a:pt x="167" y="84"/>
                    </a:cubicBezTo>
                    <a:lnTo>
                      <a:pt x="72" y="84"/>
                    </a:lnTo>
                    <a:lnTo>
                      <a:pt x="0" y="72"/>
                    </a:lnTo>
                    <a:lnTo>
                      <a:pt x="0" y="929"/>
                    </a:lnTo>
                    <a:lnTo>
                      <a:pt x="0" y="1786"/>
                    </a:lnTo>
                    <a:lnTo>
                      <a:pt x="0" y="2012"/>
                    </a:lnTo>
                    <a:lnTo>
                      <a:pt x="738" y="2012"/>
                    </a:lnTo>
                    <a:lnTo>
                      <a:pt x="738" y="1381"/>
                    </a:lnTo>
                    <a:lnTo>
                      <a:pt x="738" y="524"/>
                    </a:lnTo>
                    <a:lnTo>
                      <a:pt x="738" y="84"/>
                    </a:lnTo>
                    <a:lnTo>
                      <a:pt x="584" y="84"/>
                    </a:lnTo>
                    <a:cubicBezTo>
                      <a:pt x="524" y="36"/>
                      <a:pt x="453" y="0"/>
                      <a:pt x="38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317351" y="3081788"/>
                <a:ext cx="755" cy="2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72" extrusionOk="0">
                    <a:moveTo>
                      <a:pt x="1" y="0"/>
                    </a:moveTo>
                    <a:lnTo>
                      <a:pt x="1" y="7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315568" y="3003358"/>
                <a:ext cx="22690" cy="5903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954" extrusionOk="0">
                    <a:moveTo>
                      <a:pt x="0" y="1"/>
                    </a:moveTo>
                    <a:lnTo>
                      <a:pt x="0" y="36"/>
                    </a:lnTo>
                    <a:lnTo>
                      <a:pt x="0" y="96"/>
                    </a:lnTo>
                    <a:lnTo>
                      <a:pt x="0" y="953"/>
                    </a:lnTo>
                    <a:lnTo>
                      <a:pt x="0" y="1811"/>
                    </a:lnTo>
                    <a:lnTo>
                      <a:pt x="0" y="1930"/>
                    </a:lnTo>
                    <a:lnTo>
                      <a:pt x="250" y="1930"/>
                    </a:lnTo>
                    <a:cubicBezTo>
                      <a:pt x="298" y="1953"/>
                      <a:pt x="346" y="1953"/>
                      <a:pt x="393" y="1953"/>
                    </a:cubicBezTo>
                    <a:cubicBezTo>
                      <a:pt x="441" y="1953"/>
                      <a:pt x="477" y="1953"/>
                      <a:pt x="524" y="1930"/>
                    </a:cubicBezTo>
                    <a:lnTo>
                      <a:pt x="750" y="1930"/>
                    </a:lnTo>
                    <a:lnTo>
                      <a:pt x="750" y="1406"/>
                    </a:lnTo>
                    <a:lnTo>
                      <a:pt x="750" y="548"/>
                    </a:lnTo>
                    <a:lnTo>
                      <a:pt x="75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>
              <a:off x="3279586" y="2876740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03" y="1"/>
                    <a:pt x="1" y="715"/>
                    <a:pt x="1" y="1584"/>
                  </a:cubicBezTo>
                  <a:cubicBezTo>
                    <a:pt x="1" y="2465"/>
                    <a:pt x="703" y="3168"/>
                    <a:pt x="1584" y="3168"/>
                  </a:cubicBezTo>
                  <a:cubicBezTo>
                    <a:pt x="2453" y="3168"/>
                    <a:pt x="3168" y="2465"/>
                    <a:pt x="3168" y="1584"/>
                  </a:cubicBezTo>
                  <a:cubicBezTo>
                    <a:pt x="3168" y="715"/>
                    <a:pt x="2453" y="1"/>
                    <a:pt x="158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2992182" y="3720616"/>
              <a:ext cx="658300" cy="742140"/>
            </a:xfrm>
            <a:custGeom>
              <a:avLst/>
              <a:gdLst/>
              <a:ahLst/>
              <a:cxnLst/>
              <a:rect l="l" t="t" r="r" b="b"/>
              <a:pathLst>
                <a:path w="21789" h="24564" extrusionOk="0">
                  <a:moveTo>
                    <a:pt x="10895" y="1"/>
                  </a:moveTo>
                  <a:cubicBezTo>
                    <a:pt x="10570" y="1"/>
                    <a:pt x="10246" y="84"/>
                    <a:pt x="9954" y="251"/>
                  </a:cubicBezTo>
                  <a:lnTo>
                    <a:pt x="941" y="5454"/>
                  </a:lnTo>
                  <a:cubicBezTo>
                    <a:pt x="358" y="5787"/>
                    <a:pt x="1" y="6406"/>
                    <a:pt x="1" y="7085"/>
                  </a:cubicBezTo>
                  <a:lnTo>
                    <a:pt x="1" y="17479"/>
                  </a:lnTo>
                  <a:cubicBezTo>
                    <a:pt x="1" y="18158"/>
                    <a:pt x="358" y="18777"/>
                    <a:pt x="941" y="19110"/>
                  </a:cubicBezTo>
                  <a:lnTo>
                    <a:pt x="9954" y="24313"/>
                  </a:lnTo>
                  <a:cubicBezTo>
                    <a:pt x="10246" y="24480"/>
                    <a:pt x="10570" y="24563"/>
                    <a:pt x="10895" y="24563"/>
                  </a:cubicBezTo>
                  <a:cubicBezTo>
                    <a:pt x="11219" y="24563"/>
                    <a:pt x="11544" y="24480"/>
                    <a:pt x="11835" y="24313"/>
                  </a:cubicBezTo>
                  <a:lnTo>
                    <a:pt x="20848" y="19110"/>
                  </a:lnTo>
                  <a:cubicBezTo>
                    <a:pt x="21432" y="18777"/>
                    <a:pt x="21789" y="18158"/>
                    <a:pt x="21789" y="17479"/>
                  </a:cubicBezTo>
                  <a:lnTo>
                    <a:pt x="21789" y="7085"/>
                  </a:lnTo>
                  <a:cubicBezTo>
                    <a:pt x="21789" y="6406"/>
                    <a:pt x="21432" y="5787"/>
                    <a:pt x="20848" y="5454"/>
                  </a:cubicBezTo>
                  <a:lnTo>
                    <a:pt x="11835" y="251"/>
                  </a:lnTo>
                  <a:cubicBezTo>
                    <a:pt x="11544" y="84"/>
                    <a:pt x="11219" y="1"/>
                    <a:pt x="1089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3060158" y="3797505"/>
              <a:ext cx="522344" cy="588358"/>
            </a:xfrm>
            <a:custGeom>
              <a:avLst/>
              <a:gdLst/>
              <a:ahLst/>
              <a:cxnLst/>
              <a:rect l="l" t="t" r="r" b="b"/>
              <a:pathLst>
                <a:path w="17289" h="19474" extrusionOk="0">
                  <a:moveTo>
                    <a:pt x="8645" y="1"/>
                  </a:moveTo>
                  <a:cubicBezTo>
                    <a:pt x="8377" y="1"/>
                    <a:pt x="8109" y="69"/>
                    <a:pt x="7871" y="206"/>
                  </a:cubicBezTo>
                  <a:lnTo>
                    <a:pt x="775" y="4302"/>
                  </a:lnTo>
                  <a:cubicBezTo>
                    <a:pt x="299" y="4576"/>
                    <a:pt x="1" y="5088"/>
                    <a:pt x="1" y="5635"/>
                  </a:cubicBezTo>
                  <a:lnTo>
                    <a:pt x="1" y="13839"/>
                  </a:lnTo>
                  <a:cubicBezTo>
                    <a:pt x="1" y="14386"/>
                    <a:pt x="299" y="14898"/>
                    <a:pt x="775" y="15172"/>
                  </a:cubicBezTo>
                  <a:lnTo>
                    <a:pt x="7871" y="19268"/>
                  </a:lnTo>
                  <a:cubicBezTo>
                    <a:pt x="8109" y="19405"/>
                    <a:pt x="8377" y="19473"/>
                    <a:pt x="8645" y="19473"/>
                  </a:cubicBezTo>
                  <a:cubicBezTo>
                    <a:pt x="8913" y="19473"/>
                    <a:pt x="9181" y="19405"/>
                    <a:pt x="9419" y="19268"/>
                  </a:cubicBezTo>
                  <a:lnTo>
                    <a:pt x="16515" y="15172"/>
                  </a:lnTo>
                  <a:cubicBezTo>
                    <a:pt x="16991" y="14898"/>
                    <a:pt x="17289" y="14386"/>
                    <a:pt x="17289" y="13839"/>
                  </a:cubicBezTo>
                  <a:lnTo>
                    <a:pt x="17289" y="5635"/>
                  </a:lnTo>
                  <a:cubicBezTo>
                    <a:pt x="17289" y="5088"/>
                    <a:pt x="16991" y="4576"/>
                    <a:pt x="16515" y="4302"/>
                  </a:cubicBezTo>
                  <a:lnTo>
                    <a:pt x="9419" y="206"/>
                  </a:lnTo>
                  <a:cubicBezTo>
                    <a:pt x="9181" y="69"/>
                    <a:pt x="8913" y="1"/>
                    <a:pt x="8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2400" dirty="0"/>
                <a:t>NIC 30</a:t>
              </a:r>
              <a:endParaRPr sz="2400" dirty="0"/>
            </a:p>
          </p:txBody>
        </p:sp>
        <p:sp>
          <p:nvSpPr>
            <p:cNvPr id="190" name="Google Shape;190;p16"/>
            <p:cNvSpPr txBox="1"/>
            <p:nvPr/>
          </p:nvSpPr>
          <p:spPr>
            <a:xfrm>
              <a:off x="2385150" y="1236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Información a revelar en entidades bancarias y contingencias después de la fecha de cierre</a:t>
              </a:r>
              <a:endParaRPr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2" name="Google Shape;192;p16"/>
          <p:cNvGrpSpPr/>
          <p:nvPr/>
        </p:nvGrpSpPr>
        <p:grpSpPr>
          <a:xfrm>
            <a:off x="595619" y="1522744"/>
            <a:ext cx="2512800" cy="4140523"/>
            <a:chOff x="1106100" y="682883"/>
            <a:chExt cx="1884600" cy="3105392"/>
          </a:xfrm>
        </p:grpSpPr>
        <p:grpSp>
          <p:nvGrpSpPr>
            <p:cNvPr id="193" name="Google Shape;193;p16"/>
            <p:cNvGrpSpPr/>
            <p:nvPr/>
          </p:nvGrpSpPr>
          <p:grpSpPr>
            <a:xfrm>
              <a:off x="1994039" y="1524613"/>
              <a:ext cx="22357" cy="607560"/>
              <a:chOff x="1994039" y="1524613"/>
              <a:chExt cx="22357" cy="607560"/>
            </a:xfrm>
          </p:grpSpPr>
          <p:sp>
            <p:nvSpPr>
              <p:cNvPr id="194" name="Google Shape;194;p16"/>
              <p:cNvSpPr/>
              <p:nvPr/>
            </p:nvSpPr>
            <p:spPr>
              <a:xfrm>
                <a:off x="1994039" y="1915976"/>
                <a:ext cx="22357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7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46"/>
                    </a:cubicBezTo>
                    <a:lnTo>
                      <a:pt x="1" y="1643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43"/>
                    </a:cubicBezTo>
                    <a:lnTo>
                      <a:pt x="739" y="346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1994039" y="1994375"/>
                <a:ext cx="22357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8" extrusionOk="0">
                    <a:moveTo>
                      <a:pt x="370" y="1"/>
                    </a:moveTo>
                    <a:cubicBezTo>
                      <a:pt x="191" y="1"/>
                      <a:pt x="1" y="156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6"/>
                      <a:pt x="560" y="1"/>
                      <a:pt x="37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1994039" y="1837909"/>
                <a:ext cx="22357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6" extrusionOk="0">
                    <a:moveTo>
                      <a:pt x="370" y="1"/>
                    </a:moveTo>
                    <a:cubicBezTo>
                      <a:pt x="191" y="1"/>
                      <a:pt x="1" y="143"/>
                      <a:pt x="1" y="334"/>
                    </a:cubicBezTo>
                    <a:lnTo>
                      <a:pt x="1" y="1632"/>
                    </a:lnTo>
                    <a:cubicBezTo>
                      <a:pt x="1" y="1810"/>
                      <a:pt x="191" y="1965"/>
                      <a:pt x="370" y="1965"/>
                    </a:cubicBezTo>
                    <a:cubicBezTo>
                      <a:pt x="560" y="1965"/>
                      <a:pt x="739" y="1810"/>
                      <a:pt x="739" y="1632"/>
                    </a:cubicBezTo>
                    <a:lnTo>
                      <a:pt x="739" y="334"/>
                    </a:lnTo>
                    <a:cubicBezTo>
                      <a:pt x="739" y="143"/>
                      <a:pt x="560" y="1"/>
                      <a:pt x="37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1994039" y="2072805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65"/>
                      <a:pt x="370" y="1965"/>
                    </a:cubicBezTo>
                    <a:cubicBezTo>
                      <a:pt x="560" y="1965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1994039" y="1524613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43"/>
                      <a:pt x="1" y="334"/>
                    </a:cubicBezTo>
                    <a:lnTo>
                      <a:pt x="1" y="1631"/>
                    </a:lnTo>
                    <a:cubicBezTo>
                      <a:pt x="1" y="1810"/>
                      <a:pt x="191" y="1965"/>
                      <a:pt x="370" y="1965"/>
                    </a:cubicBezTo>
                    <a:cubicBezTo>
                      <a:pt x="560" y="1965"/>
                      <a:pt x="739" y="1810"/>
                      <a:pt x="739" y="1631"/>
                    </a:cubicBezTo>
                    <a:lnTo>
                      <a:pt x="739" y="334"/>
                    </a:lnTo>
                    <a:cubicBezTo>
                      <a:pt x="739" y="143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1994039" y="1602650"/>
                <a:ext cx="22357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8" extrusionOk="0">
                    <a:moveTo>
                      <a:pt x="370" y="1"/>
                    </a:moveTo>
                    <a:cubicBezTo>
                      <a:pt x="191" y="1"/>
                      <a:pt x="1" y="156"/>
                      <a:pt x="1" y="346"/>
                    </a:cubicBezTo>
                    <a:lnTo>
                      <a:pt x="1" y="1644"/>
                    </a:lnTo>
                    <a:cubicBezTo>
                      <a:pt x="1" y="1823"/>
                      <a:pt x="191" y="1977"/>
                      <a:pt x="370" y="1977"/>
                    </a:cubicBezTo>
                    <a:cubicBezTo>
                      <a:pt x="560" y="1977"/>
                      <a:pt x="739" y="1823"/>
                      <a:pt x="739" y="1644"/>
                    </a:cubicBezTo>
                    <a:lnTo>
                      <a:pt x="739" y="346"/>
                    </a:lnTo>
                    <a:cubicBezTo>
                      <a:pt x="739" y="156"/>
                      <a:pt x="560" y="1"/>
                      <a:pt x="37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1994039" y="1681079"/>
                <a:ext cx="22357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7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1994039" y="1759509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3"/>
                    </a:cubicBezTo>
                    <a:lnTo>
                      <a:pt x="1" y="1631"/>
                    </a:lnTo>
                    <a:cubicBezTo>
                      <a:pt x="1" y="1822"/>
                      <a:pt x="191" y="1965"/>
                      <a:pt x="370" y="1965"/>
                    </a:cubicBezTo>
                    <a:cubicBezTo>
                      <a:pt x="560" y="1965"/>
                      <a:pt x="739" y="1822"/>
                      <a:pt x="739" y="1631"/>
                    </a:cubicBezTo>
                    <a:lnTo>
                      <a:pt x="739" y="333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</p:grpSp>
        <p:sp>
          <p:nvSpPr>
            <p:cNvPr id="202" name="Google Shape;202;p16"/>
            <p:cNvSpPr/>
            <p:nvPr/>
          </p:nvSpPr>
          <p:spPr>
            <a:xfrm>
              <a:off x="1957362" y="2163441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15" y="1"/>
                    <a:pt x="0" y="715"/>
                    <a:pt x="0" y="1584"/>
                  </a:cubicBezTo>
                  <a:cubicBezTo>
                    <a:pt x="0" y="2465"/>
                    <a:pt x="715" y="3168"/>
                    <a:pt x="1584" y="3168"/>
                  </a:cubicBezTo>
                  <a:cubicBezTo>
                    <a:pt x="2465" y="3168"/>
                    <a:pt x="3167" y="2465"/>
                    <a:pt x="3167" y="1584"/>
                  </a:cubicBezTo>
                  <a:cubicBezTo>
                    <a:pt x="3167" y="715"/>
                    <a:pt x="2465" y="1"/>
                    <a:pt x="158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1455575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1979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1676060" y="682883"/>
              <a:ext cx="658330" cy="742502"/>
            </a:xfrm>
            <a:custGeom>
              <a:avLst/>
              <a:gdLst/>
              <a:ahLst/>
              <a:cxnLst/>
              <a:rect l="l" t="t" r="r" b="b"/>
              <a:pathLst>
                <a:path w="21790" h="24576" extrusionOk="0">
                  <a:moveTo>
                    <a:pt x="10895" y="1"/>
                  </a:moveTo>
                  <a:cubicBezTo>
                    <a:pt x="10571" y="1"/>
                    <a:pt x="10246" y="84"/>
                    <a:pt x="9954" y="251"/>
                  </a:cubicBezTo>
                  <a:lnTo>
                    <a:pt x="941" y="5454"/>
                  </a:lnTo>
                  <a:cubicBezTo>
                    <a:pt x="358" y="5799"/>
                    <a:pt x="1" y="6418"/>
                    <a:pt x="1" y="7085"/>
                  </a:cubicBezTo>
                  <a:lnTo>
                    <a:pt x="1" y="17491"/>
                  </a:lnTo>
                  <a:cubicBezTo>
                    <a:pt x="1" y="18170"/>
                    <a:pt x="358" y="18789"/>
                    <a:pt x="941" y="19122"/>
                  </a:cubicBezTo>
                  <a:lnTo>
                    <a:pt x="9954" y="24325"/>
                  </a:lnTo>
                  <a:cubicBezTo>
                    <a:pt x="10246" y="24492"/>
                    <a:pt x="10571" y="24575"/>
                    <a:pt x="10895" y="24575"/>
                  </a:cubicBezTo>
                  <a:cubicBezTo>
                    <a:pt x="11219" y="24575"/>
                    <a:pt x="11544" y="24492"/>
                    <a:pt x="11836" y="24325"/>
                  </a:cubicBezTo>
                  <a:lnTo>
                    <a:pt x="20849" y="19122"/>
                  </a:lnTo>
                  <a:cubicBezTo>
                    <a:pt x="21432" y="18789"/>
                    <a:pt x="21789" y="18170"/>
                    <a:pt x="21789" y="17491"/>
                  </a:cubicBezTo>
                  <a:lnTo>
                    <a:pt x="21789" y="7085"/>
                  </a:lnTo>
                  <a:cubicBezTo>
                    <a:pt x="21789" y="6418"/>
                    <a:pt x="21432" y="5799"/>
                    <a:pt x="20849" y="5454"/>
                  </a:cubicBezTo>
                  <a:lnTo>
                    <a:pt x="11836" y="251"/>
                  </a:lnTo>
                  <a:cubicBezTo>
                    <a:pt x="11544" y="84"/>
                    <a:pt x="11219" y="1"/>
                    <a:pt x="1089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2400" dirty="0"/>
                <a:t>NIC 25</a:t>
              </a:r>
              <a:endParaRPr sz="2400" dirty="0"/>
            </a:p>
          </p:txBody>
        </p:sp>
        <p:sp>
          <p:nvSpPr>
            <p:cNvPr id="210" name="Google Shape;210;p16"/>
            <p:cNvSpPr txBox="1"/>
            <p:nvPr/>
          </p:nvSpPr>
          <p:spPr>
            <a:xfrm>
              <a:off x="1106100" y="32533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16"/>
            <p:cNvSpPr txBox="1"/>
            <p:nvPr/>
          </p:nvSpPr>
          <p:spPr>
            <a:xfrm>
              <a:off x="1106100" y="29065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2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Clasificación temporal de las inversiones financieras y propiedades de inversión</a:t>
              </a:r>
              <a:endParaRPr sz="12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38" name="Title 1">
            <a:extLst>
              <a:ext uri="{FF2B5EF4-FFF2-40B4-BE49-F238E27FC236}">
                <a16:creationId xmlns:a16="http://schemas.microsoft.com/office/drawing/2014/main" id="{9C7C516E-978C-4B37-8D0B-3F2A6404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05" y="267702"/>
            <a:ext cx="8498904" cy="1197998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Antecedentes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51850174-1722-4E32-8456-0DD1A638F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182848" cy="466475"/>
          </a:xfrm>
          <a:prstGeom prst="rect">
            <a:avLst/>
          </a:prstGeom>
        </p:spPr>
      </p:pic>
      <p:grpSp>
        <p:nvGrpSpPr>
          <p:cNvPr id="212" name="Google Shape;192;p16">
            <a:extLst>
              <a:ext uri="{FF2B5EF4-FFF2-40B4-BE49-F238E27FC236}">
                <a16:creationId xmlns:a16="http://schemas.microsoft.com/office/drawing/2014/main" id="{A7DEE535-EC2B-4E37-A022-E6C53D95A78A}"/>
              </a:ext>
            </a:extLst>
          </p:cNvPr>
          <p:cNvGrpSpPr/>
          <p:nvPr/>
        </p:nvGrpSpPr>
        <p:grpSpPr>
          <a:xfrm>
            <a:off x="8915311" y="1533386"/>
            <a:ext cx="2512800" cy="3537656"/>
            <a:chOff x="1106100" y="682883"/>
            <a:chExt cx="1884600" cy="2653242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213" name="Google Shape;193;p16">
              <a:extLst>
                <a:ext uri="{FF2B5EF4-FFF2-40B4-BE49-F238E27FC236}">
                  <a16:creationId xmlns:a16="http://schemas.microsoft.com/office/drawing/2014/main" id="{207DB0AA-4838-48D2-B6B9-6780A8434C57}"/>
                </a:ext>
              </a:extLst>
            </p:cNvPr>
            <p:cNvGrpSpPr/>
            <p:nvPr/>
          </p:nvGrpSpPr>
          <p:grpSpPr>
            <a:xfrm>
              <a:off x="1994039" y="1524613"/>
              <a:ext cx="22357" cy="607560"/>
              <a:chOff x="1994039" y="1524613"/>
              <a:chExt cx="22357" cy="607560"/>
            </a:xfrm>
            <a:grpFill/>
          </p:grpSpPr>
          <p:sp>
            <p:nvSpPr>
              <p:cNvPr id="220" name="Google Shape;194;p16">
                <a:extLst>
                  <a:ext uri="{FF2B5EF4-FFF2-40B4-BE49-F238E27FC236}">
                    <a16:creationId xmlns:a16="http://schemas.microsoft.com/office/drawing/2014/main" id="{31D0B72D-8233-491A-9F78-81A69FB71CFD}"/>
                  </a:ext>
                </a:extLst>
              </p:cNvPr>
              <p:cNvSpPr/>
              <p:nvPr/>
            </p:nvSpPr>
            <p:spPr>
              <a:xfrm>
                <a:off x="1994039" y="1915976"/>
                <a:ext cx="22357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7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46"/>
                    </a:cubicBezTo>
                    <a:lnTo>
                      <a:pt x="1" y="1643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43"/>
                    </a:cubicBezTo>
                    <a:lnTo>
                      <a:pt x="739" y="346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195;p16">
                <a:extLst>
                  <a:ext uri="{FF2B5EF4-FFF2-40B4-BE49-F238E27FC236}">
                    <a16:creationId xmlns:a16="http://schemas.microsoft.com/office/drawing/2014/main" id="{13A99AD0-C8EE-4968-9372-A37222A0F3E3}"/>
                  </a:ext>
                </a:extLst>
              </p:cNvPr>
              <p:cNvSpPr/>
              <p:nvPr/>
            </p:nvSpPr>
            <p:spPr>
              <a:xfrm>
                <a:off x="1994039" y="1994375"/>
                <a:ext cx="22357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8" extrusionOk="0">
                    <a:moveTo>
                      <a:pt x="370" y="1"/>
                    </a:moveTo>
                    <a:cubicBezTo>
                      <a:pt x="191" y="1"/>
                      <a:pt x="1" y="156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6"/>
                      <a:pt x="560" y="1"/>
                      <a:pt x="3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196;p16">
                <a:extLst>
                  <a:ext uri="{FF2B5EF4-FFF2-40B4-BE49-F238E27FC236}">
                    <a16:creationId xmlns:a16="http://schemas.microsoft.com/office/drawing/2014/main" id="{6536D84D-D767-43D8-8CA9-3588968E6A91}"/>
                  </a:ext>
                </a:extLst>
              </p:cNvPr>
              <p:cNvSpPr/>
              <p:nvPr/>
            </p:nvSpPr>
            <p:spPr>
              <a:xfrm>
                <a:off x="1994039" y="1837909"/>
                <a:ext cx="22357" cy="5939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6" extrusionOk="0">
                    <a:moveTo>
                      <a:pt x="370" y="1"/>
                    </a:moveTo>
                    <a:cubicBezTo>
                      <a:pt x="191" y="1"/>
                      <a:pt x="1" y="143"/>
                      <a:pt x="1" y="334"/>
                    </a:cubicBezTo>
                    <a:lnTo>
                      <a:pt x="1" y="1632"/>
                    </a:lnTo>
                    <a:cubicBezTo>
                      <a:pt x="1" y="1810"/>
                      <a:pt x="191" y="1965"/>
                      <a:pt x="370" y="1965"/>
                    </a:cubicBezTo>
                    <a:cubicBezTo>
                      <a:pt x="560" y="1965"/>
                      <a:pt x="739" y="1810"/>
                      <a:pt x="739" y="1632"/>
                    </a:cubicBezTo>
                    <a:lnTo>
                      <a:pt x="739" y="334"/>
                    </a:lnTo>
                    <a:cubicBezTo>
                      <a:pt x="739" y="143"/>
                      <a:pt x="560" y="1"/>
                      <a:pt x="3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197;p16">
                <a:extLst>
                  <a:ext uri="{FF2B5EF4-FFF2-40B4-BE49-F238E27FC236}">
                    <a16:creationId xmlns:a16="http://schemas.microsoft.com/office/drawing/2014/main" id="{9449C969-3E11-46D9-A64C-D53D1E59A61E}"/>
                  </a:ext>
                </a:extLst>
              </p:cNvPr>
              <p:cNvSpPr/>
              <p:nvPr/>
            </p:nvSpPr>
            <p:spPr>
              <a:xfrm>
                <a:off x="1994039" y="2072805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65"/>
                      <a:pt x="370" y="1965"/>
                    </a:cubicBezTo>
                    <a:cubicBezTo>
                      <a:pt x="560" y="1965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" name="Google Shape;198;p16">
                <a:extLst>
                  <a:ext uri="{FF2B5EF4-FFF2-40B4-BE49-F238E27FC236}">
                    <a16:creationId xmlns:a16="http://schemas.microsoft.com/office/drawing/2014/main" id="{AF6BE726-72FE-425C-B670-A3F58456809C}"/>
                  </a:ext>
                </a:extLst>
              </p:cNvPr>
              <p:cNvSpPr/>
              <p:nvPr/>
            </p:nvSpPr>
            <p:spPr>
              <a:xfrm>
                <a:off x="1994039" y="1524613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43"/>
                      <a:pt x="1" y="334"/>
                    </a:cubicBezTo>
                    <a:lnTo>
                      <a:pt x="1" y="1631"/>
                    </a:lnTo>
                    <a:cubicBezTo>
                      <a:pt x="1" y="1810"/>
                      <a:pt x="191" y="1965"/>
                      <a:pt x="370" y="1965"/>
                    </a:cubicBezTo>
                    <a:cubicBezTo>
                      <a:pt x="560" y="1965"/>
                      <a:pt x="739" y="1810"/>
                      <a:pt x="739" y="1631"/>
                    </a:cubicBezTo>
                    <a:lnTo>
                      <a:pt x="739" y="334"/>
                    </a:lnTo>
                    <a:cubicBezTo>
                      <a:pt x="739" y="143"/>
                      <a:pt x="560" y="0"/>
                      <a:pt x="3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199;p16">
                <a:extLst>
                  <a:ext uri="{FF2B5EF4-FFF2-40B4-BE49-F238E27FC236}">
                    <a16:creationId xmlns:a16="http://schemas.microsoft.com/office/drawing/2014/main" id="{291E75E9-C277-4A37-B1A9-03BD574ABEDA}"/>
                  </a:ext>
                </a:extLst>
              </p:cNvPr>
              <p:cNvSpPr/>
              <p:nvPr/>
            </p:nvSpPr>
            <p:spPr>
              <a:xfrm>
                <a:off x="1994039" y="1602650"/>
                <a:ext cx="22357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8" extrusionOk="0">
                    <a:moveTo>
                      <a:pt x="370" y="1"/>
                    </a:moveTo>
                    <a:cubicBezTo>
                      <a:pt x="191" y="1"/>
                      <a:pt x="1" y="156"/>
                      <a:pt x="1" y="346"/>
                    </a:cubicBezTo>
                    <a:lnTo>
                      <a:pt x="1" y="1644"/>
                    </a:lnTo>
                    <a:cubicBezTo>
                      <a:pt x="1" y="1823"/>
                      <a:pt x="191" y="1977"/>
                      <a:pt x="370" y="1977"/>
                    </a:cubicBezTo>
                    <a:cubicBezTo>
                      <a:pt x="560" y="1977"/>
                      <a:pt x="739" y="1823"/>
                      <a:pt x="739" y="1644"/>
                    </a:cubicBezTo>
                    <a:lnTo>
                      <a:pt x="739" y="346"/>
                    </a:lnTo>
                    <a:cubicBezTo>
                      <a:pt x="739" y="156"/>
                      <a:pt x="560" y="1"/>
                      <a:pt x="3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" name="Google Shape;200;p16">
                <a:extLst>
                  <a:ext uri="{FF2B5EF4-FFF2-40B4-BE49-F238E27FC236}">
                    <a16:creationId xmlns:a16="http://schemas.microsoft.com/office/drawing/2014/main" id="{2CE18C18-9C85-4F5B-A4C5-F3A3E0E3E3A7}"/>
                  </a:ext>
                </a:extLst>
              </p:cNvPr>
              <p:cNvSpPr/>
              <p:nvPr/>
            </p:nvSpPr>
            <p:spPr>
              <a:xfrm>
                <a:off x="1994039" y="1681079"/>
                <a:ext cx="22357" cy="5973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7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4"/>
                    </a:cubicBezTo>
                    <a:lnTo>
                      <a:pt x="1" y="1632"/>
                    </a:lnTo>
                    <a:cubicBezTo>
                      <a:pt x="1" y="1822"/>
                      <a:pt x="191" y="1977"/>
                      <a:pt x="370" y="1977"/>
                    </a:cubicBezTo>
                    <a:cubicBezTo>
                      <a:pt x="560" y="1977"/>
                      <a:pt x="739" y="1822"/>
                      <a:pt x="739" y="1632"/>
                    </a:cubicBezTo>
                    <a:lnTo>
                      <a:pt x="739" y="334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" name="Google Shape;201;p16">
                <a:extLst>
                  <a:ext uri="{FF2B5EF4-FFF2-40B4-BE49-F238E27FC236}">
                    <a16:creationId xmlns:a16="http://schemas.microsoft.com/office/drawing/2014/main" id="{2EAEDA4C-7412-4643-87AA-2C059263364F}"/>
                  </a:ext>
                </a:extLst>
              </p:cNvPr>
              <p:cNvSpPr/>
              <p:nvPr/>
            </p:nvSpPr>
            <p:spPr>
              <a:xfrm>
                <a:off x="1994039" y="1759509"/>
                <a:ext cx="22357" cy="59368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65" extrusionOk="0">
                    <a:moveTo>
                      <a:pt x="370" y="0"/>
                    </a:moveTo>
                    <a:cubicBezTo>
                      <a:pt x="191" y="0"/>
                      <a:pt x="1" y="155"/>
                      <a:pt x="1" y="333"/>
                    </a:cubicBezTo>
                    <a:lnTo>
                      <a:pt x="1" y="1631"/>
                    </a:lnTo>
                    <a:cubicBezTo>
                      <a:pt x="1" y="1822"/>
                      <a:pt x="191" y="1965"/>
                      <a:pt x="370" y="1965"/>
                    </a:cubicBezTo>
                    <a:cubicBezTo>
                      <a:pt x="560" y="1965"/>
                      <a:pt x="739" y="1822"/>
                      <a:pt x="739" y="1631"/>
                    </a:cubicBezTo>
                    <a:lnTo>
                      <a:pt x="739" y="333"/>
                    </a:lnTo>
                    <a:cubicBezTo>
                      <a:pt x="739" y="155"/>
                      <a:pt x="560" y="0"/>
                      <a:pt x="3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14" name="Google Shape;202;p16">
              <a:extLst>
                <a:ext uri="{FF2B5EF4-FFF2-40B4-BE49-F238E27FC236}">
                  <a16:creationId xmlns:a16="http://schemas.microsoft.com/office/drawing/2014/main" id="{C2E246AA-A28F-45E4-8370-F9AD25DF0A27}"/>
                </a:ext>
              </a:extLst>
            </p:cNvPr>
            <p:cNvSpPr/>
            <p:nvPr/>
          </p:nvSpPr>
          <p:spPr>
            <a:xfrm>
              <a:off x="1957362" y="2163441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84" y="1"/>
                  </a:moveTo>
                  <a:cubicBezTo>
                    <a:pt x="715" y="1"/>
                    <a:pt x="0" y="715"/>
                    <a:pt x="0" y="1584"/>
                  </a:cubicBezTo>
                  <a:cubicBezTo>
                    <a:pt x="0" y="2465"/>
                    <a:pt x="715" y="3168"/>
                    <a:pt x="1584" y="3168"/>
                  </a:cubicBezTo>
                  <a:cubicBezTo>
                    <a:pt x="2465" y="3168"/>
                    <a:pt x="3167" y="2465"/>
                    <a:pt x="3167" y="1584"/>
                  </a:cubicBezTo>
                  <a:cubicBezTo>
                    <a:pt x="3167" y="715"/>
                    <a:pt x="2465" y="1"/>
                    <a:pt x="1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203;p16">
              <a:extLst>
                <a:ext uri="{FF2B5EF4-FFF2-40B4-BE49-F238E27FC236}">
                  <a16:creationId xmlns:a16="http://schemas.microsoft.com/office/drawing/2014/main" id="{18BF17E2-F189-42D4-A6B9-8BD473FB514F}"/>
                </a:ext>
              </a:extLst>
            </p:cNvPr>
            <p:cNvSpPr/>
            <p:nvPr/>
          </p:nvSpPr>
          <p:spPr>
            <a:xfrm>
              <a:off x="1455575" y="2351932"/>
              <a:ext cx="1185659" cy="384212"/>
            </a:xfrm>
            <a:custGeom>
              <a:avLst/>
              <a:gdLst/>
              <a:ahLst/>
              <a:cxnLst/>
              <a:rect l="l" t="t" r="r" b="b"/>
              <a:pathLst>
                <a:path w="39244" h="12717" extrusionOk="0">
                  <a:moveTo>
                    <a:pt x="1417" y="1"/>
                  </a:moveTo>
                  <a:cubicBezTo>
                    <a:pt x="631" y="1"/>
                    <a:pt x="0" y="632"/>
                    <a:pt x="0" y="1406"/>
                  </a:cubicBezTo>
                  <a:lnTo>
                    <a:pt x="0" y="5037"/>
                  </a:lnTo>
                  <a:lnTo>
                    <a:pt x="1310" y="6359"/>
                  </a:lnTo>
                  <a:lnTo>
                    <a:pt x="0" y="7668"/>
                  </a:lnTo>
                  <a:lnTo>
                    <a:pt x="0" y="11300"/>
                  </a:lnTo>
                  <a:cubicBezTo>
                    <a:pt x="0" y="12073"/>
                    <a:pt x="631" y="12716"/>
                    <a:pt x="1417" y="12716"/>
                  </a:cubicBezTo>
                  <a:lnTo>
                    <a:pt x="36517" y="12716"/>
                  </a:lnTo>
                  <a:cubicBezTo>
                    <a:pt x="37302" y="12716"/>
                    <a:pt x="37934" y="12073"/>
                    <a:pt x="37934" y="11300"/>
                  </a:cubicBezTo>
                  <a:lnTo>
                    <a:pt x="37934" y="7668"/>
                  </a:lnTo>
                  <a:lnTo>
                    <a:pt x="39243" y="6359"/>
                  </a:lnTo>
                  <a:lnTo>
                    <a:pt x="37934" y="5037"/>
                  </a:lnTo>
                  <a:lnTo>
                    <a:pt x="37934" y="1406"/>
                  </a:lnTo>
                  <a:cubicBezTo>
                    <a:pt x="37934" y="632"/>
                    <a:pt x="37302" y="1"/>
                    <a:pt x="365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2018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6" name="Google Shape;204;p16">
              <a:extLst>
                <a:ext uri="{FF2B5EF4-FFF2-40B4-BE49-F238E27FC236}">
                  <a16:creationId xmlns:a16="http://schemas.microsoft.com/office/drawing/2014/main" id="{B2D9C94B-933A-4C06-92F1-07136F8C72FA}"/>
                </a:ext>
              </a:extLst>
            </p:cNvPr>
            <p:cNvSpPr/>
            <p:nvPr/>
          </p:nvSpPr>
          <p:spPr>
            <a:xfrm>
              <a:off x="1676060" y="682883"/>
              <a:ext cx="658330" cy="742502"/>
            </a:xfrm>
            <a:custGeom>
              <a:avLst/>
              <a:gdLst/>
              <a:ahLst/>
              <a:cxnLst/>
              <a:rect l="l" t="t" r="r" b="b"/>
              <a:pathLst>
                <a:path w="21790" h="24576" extrusionOk="0">
                  <a:moveTo>
                    <a:pt x="10895" y="1"/>
                  </a:moveTo>
                  <a:cubicBezTo>
                    <a:pt x="10571" y="1"/>
                    <a:pt x="10246" y="84"/>
                    <a:pt x="9954" y="251"/>
                  </a:cubicBezTo>
                  <a:lnTo>
                    <a:pt x="941" y="5454"/>
                  </a:lnTo>
                  <a:cubicBezTo>
                    <a:pt x="358" y="5799"/>
                    <a:pt x="1" y="6418"/>
                    <a:pt x="1" y="7085"/>
                  </a:cubicBezTo>
                  <a:lnTo>
                    <a:pt x="1" y="17491"/>
                  </a:lnTo>
                  <a:cubicBezTo>
                    <a:pt x="1" y="18170"/>
                    <a:pt x="358" y="18789"/>
                    <a:pt x="941" y="19122"/>
                  </a:cubicBezTo>
                  <a:lnTo>
                    <a:pt x="9954" y="24325"/>
                  </a:lnTo>
                  <a:cubicBezTo>
                    <a:pt x="10246" y="24492"/>
                    <a:pt x="10571" y="24575"/>
                    <a:pt x="10895" y="24575"/>
                  </a:cubicBezTo>
                  <a:cubicBezTo>
                    <a:pt x="11219" y="24575"/>
                    <a:pt x="11544" y="24492"/>
                    <a:pt x="11836" y="24325"/>
                  </a:cubicBezTo>
                  <a:lnTo>
                    <a:pt x="20849" y="19122"/>
                  </a:lnTo>
                  <a:cubicBezTo>
                    <a:pt x="21432" y="18789"/>
                    <a:pt x="21789" y="18170"/>
                    <a:pt x="21789" y="17491"/>
                  </a:cubicBezTo>
                  <a:lnTo>
                    <a:pt x="21789" y="7085"/>
                  </a:lnTo>
                  <a:cubicBezTo>
                    <a:pt x="21789" y="6418"/>
                    <a:pt x="21432" y="5799"/>
                    <a:pt x="20849" y="5454"/>
                  </a:cubicBezTo>
                  <a:lnTo>
                    <a:pt x="11836" y="251"/>
                  </a:lnTo>
                  <a:cubicBezTo>
                    <a:pt x="11544" y="84"/>
                    <a:pt x="11219" y="1"/>
                    <a:pt x="10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2400" dirty="0"/>
                <a:t>NIIF 9</a:t>
              </a:r>
              <a:endParaRPr sz="2400" dirty="0"/>
            </a:p>
          </p:txBody>
        </p:sp>
        <p:sp>
          <p:nvSpPr>
            <p:cNvPr id="217" name="Google Shape;209;p16">
              <a:extLst>
                <a:ext uri="{FF2B5EF4-FFF2-40B4-BE49-F238E27FC236}">
                  <a16:creationId xmlns:a16="http://schemas.microsoft.com/office/drawing/2014/main" id="{98D42CE1-548B-471A-9CE5-FD0C04CD64F1}"/>
                </a:ext>
              </a:extLst>
            </p:cNvPr>
            <p:cNvSpPr/>
            <p:nvPr/>
          </p:nvSpPr>
          <p:spPr>
            <a:xfrm>
              <a:off x="2077514" y="966329"/>
              <a:ext cx="24472" cy="51845"/>
            </a:xfrm>
            <a:custGeom>
              <a:avLst/>
              <a:gdLst/>
              <a:ahLst/>
              <a:cxnLst/>
              <a:rect l="l" t="t" r="r" b="b"/>
              <a:pathLst>
                <a:path w="810" h="1716" extrusionOk="0">
                  <a:moveTo>
                    <a:pt x="36" y="1"/>
                  </a:moveTo>
                  <a:lnTo>
                    <a:pt x="0" y="1013"/>
                  </a:lnTo>
                  <a:lnTo>
                    <a:pt x="810" y="1715"/>
                  </a:lnTo>
                  <a:lnTo>
                    <a:pt x="8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211;p16">
              <a:extLst>
                <a:ext uri="{FF2B5EF4-FFF2-40B4-BE49-F238E27FC236}">
                  <a16:creationId xmlns:a16="http://schemas.microsoft.com/office/drawing/2014/main" id="{8E2B4698-3CBE-4E38-8965-F8F4E0ECC2AE}"/>
                </a:ext>
              </a:extLst>
            </p:cNvPr>
            <p:cNvSpPr txBox="1"/>
            <p:nvPr/>
          </p:nvSpPr>
          <p:spPr>
            <a:xfrm>
              <a:off x="1106100" y="29065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2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Reconocimiento y medición de instrumentos financieros</a:t>
              </a:r>
              <a:endParaRPr sz="12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293C-873C-4E19-A403-66BF71C7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s-CO" dirty="0"/>
              <a:t>Público objetivo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DCF73-BA62-4D9A-82B4-60337D050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2000"/>
          </a:p>
          <a:p>
            <a:r>
              <a:rPr lang="es-CO" sz="2000"/>
              <a:t>Estudiantes de pregrado de las ciencias económicas</a:t>
            </a:r>
          </a:p>
          <a:p>
            <a:endParaRPr lang="es-CO" sz="2000"/>
          </a:p>
          <a:p>
            <a:r>
              <a:rPr lang="es-CO" sz="2000"/>
              <a:t>Profesionales de las ciencias económicas interesados en el entendimiento de los estados financieros y los instrumentos financieros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fine tu público objetivo en Facebook Ads (II) - Agencia Reinicia">
            <a:extLst>
              <a:ext uri="{FF2B5EF4-FFF2-40B4-BE49-F238E27FC236}">
                <a16:creationId xmlns:a16="http://schemas.microsoft.com/office/drawing/2014/main" id="{323A4230-BAF0-44B8-B1CE-CDDC40DF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77616"/>
            <a:ext cx="6019331" cy="42995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E1586-62BD-45F5-84FD-06F7F35EB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288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9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760</Words>
  <Application>Microsoft Office PowerPoint</Application>
  <PresentationFormat>Panorámica</PresentationFormat>
  <Paragraphs>125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Fira Sans Extra Condensed</vt:lpstr>
      <vt:lpstr>Fira Sans Extra Condensed Medium</vt:lpstr>
      <vt:lpstr>Roboto</vt:lpstr>
      <vt:lpstr>Office Theme</vt:lpstr>
      <vt:lpstr>Presentación Libro: Instrumentos financieros Análisis desde la gestión Corporativa y la Información Financiera bajo las NIIF </vt:lpstr>
      <vt:lpstr>Los autores</vt:lpstr>
      <vt:lpstr>Ideas centrales</vt:lpstr>
      <vt:lpstr>Un divorcio nocivo</vt:lpstr>
      <vt:lpstr>Presentación de PowerPoint</vt:lpstr>
      <vt:lpstr>Estado del arte de los instrumentos financieros</vt:lpstr>
      <vt:lpstr>Presentación de PowerPoint</vt:lpstr>
      <vt:lpstr>Antecedentes</vt:lpstr>
      <vt:lpstr>Público objetivo </vt:lpstr>
      <vt:lpstr>Proyección</vt:lpstr>
      <vt:lpstr>Estructura</vt:lpstr>
      <vt:lpstr>Decisiones de financiación</vt:lpstr>
      <vt:lpstr>Decisiones de inversión</vt:lpstr>
      <vt:lpstr>Coberturas</vt:lpstr>
      <vt:lpstr>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Libro:</dc:title>
  <dc:creator>Juan Carlos Bohórquez Cifuentes</dc:creator>
  <cp:lastModifiedBy>Juan Carlos Bohorquez Cifuentes</cp:lastModifiedBy>
  <cp:revision>12</cp:revision>
  <dcterms:created xsi:type="dcterms:W3CDTF">2022-03-05T12:42:24Z</dcterms:created>
  <dcterms:modified xsi:type="dcterms:W3CDTF">2022-03-08T22:35:38Z</dcterms:modified>
</cp:coreProperties>
</file>