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4"/>
  </p:notesMasterIdLst>
  <p:sldIdLst>
    <p:sldId id="278" r:id="rId2"/>
    <p:sldId id="344" r:id="rId3"/>
    <p:sldId id="277" r:id="rId4"/>
    <p:sldId id="272" r:id="rId5"/>
    <p:sldId id="273" r:id="rId6"/>
    <p:sldId id="280" r:id="rId7"/>
    <p:sldId id="281" r:id="rId8"/>
    <p:sldId id="282" r:id="rId9"/>
    <p:sldId id="260" r:id="rId10"/>
    <p:sldId id="279" r:id="rId11"/>
    <p:sldId id="261" r:id="rId12"/>
    <p:sldId id="259" r:id="rId13"/>
    <p:sldId id="285" r:id="rId14"/>
    <p:sldId id="326" r:id="rId15"/>
    <p:sldId id="286" r:id="rId16"/>
    <p:sldId id="287" r:id="rId17"/>
    <p:sldId id="288" r:id="rId18"/>
    <p:sldId id="290" r:id="rId19"/>
    <p:sldId id="291" r:id="rId20"/>
    <p:sldId id="327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49" r:id="rId36"/>
    <p:sldId id="347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313" r:id="rId45"/>
    <p:sldId id="314" r:id="rId46"/>
    <p:sldId id="315" r:id="rId47"/>
    <p:sldId id="350" r:id="rId48"/>
    <p:sldId id="316" r:id="rId49"/>
    <p:sldId id="317" r:id="rId50"/>
    <p:sldId id="351" r:id="rId51"/>
    <p:sldId id="318" r:id="rId52"/>
    <p:sldId id="319" r:id="rId53"/>
    <p:sldId id="352" r:id="rId54"/>
    <p:sldId id="320" r:id="rId55"/>
    <p:sldId id="321" r:id="rId56"/>
    <p:sldId id="328" r:id="rId57"/>
    <p:sldId id="330" r:id="rId58"/>
    <p:sldId id="332" r:id="rId59"/>
    <p:sldId id="333" r:id="rId60"/>
    <p:sldId id="334" r:id="rId61"/>
    <p:sldId id="335" r:id="rId62"/>
    <p:sldId id="336" r:id="rId63"/>
    <p:sldId id="337" r:id="rId64"/>
    <p:sldId id="338" r:id="rId65"/>
    <p:sldId id="339" r:id="rId66"/>
    <p:sldId id="340" r:id="rId67"/>
    <p:sldId id="341" r:id="rId68"/>
    <p:sldId id="342" r:id="rId69"/>
    <p:sldId id="343" r:id="rId70"/>
    <p:sldId id="345" r:id="rId71"/>
    <p:sldId id="348" r:id="rId72"/>
    <p:sldId id="346" r:id="rId7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39" autoAdjust="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3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025A9A-433F-4CB3-947C-DC23E9A17E3F}" type="doc">
      <dgm:prSet loTypeId="urn:microsoft.com/office/officeart/2005/8/layout/hierarchy2" loCatId="hierarchy" qsTypeId="urn:microsoft.com/office/officeart/2005/8/quickstyle/simple4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3BC61EBD-BBC8-46EE-B75D-038E7E9F6ABE}">
      <dgm:prSet phldrT="[Text]"/>
      <dgm:spPr>
        <a:solidFill>
          <a:srgbClr val="0000FF"/>
        </a:solidFill>
        <a:effectLst/>
      </dgm:spPr>
      <dgm:t>
        <a:bodyPr/>
        <a:lstStyle/>
        <a:p>
          <a:r>
            <a:rPr lang="es-ES" noProof="0" smtClean="0">
              <a:latin typeface="Calibri" pitchFamily="34" charset="0"/>
            </a:rPr>
            <a:t>Sector</a:t>
          </a:r>
        </a:p>
        <a:p>
          <a:r>
            <a:rPr lang="es-ES" noProof="0" smtClean="0">
              <a:latin typeface="Calibri" pitchFamily="34" charset="0"/>
            </a:rPr>
            <a:t> público</a:t>
          </a:r>
        </a:p>
      </dgm:t>
    </dgm:pt>
    <dgm:pt modelId="{72ED0959-6D52-4511-A92E-25FED02623CB}" type="parTrans" cxnId="{F59AB955-2856-4EEA-921F-15A0670A206B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3987E1A6-9713-4059-94C0-DD41732BB551}" type="sibTrans" cxnId="{F59AB955-2856-4EEA-921F-15A0670A206B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C0BE137A-C19B-4C6D-B8D1-FCD2B63FAB88}">
      <dgm:prSet phldrT="[Text]"/>
      <dgm:spPr>
        <a:solidFill>
          <a:srgbClr val="6699FF"/>
        </a:solidFill>
        <a:effectLst/>
      </dgm:spPr>
      <dgm:t>
        <a:bodyPr/>
        <a:lstStyle/>
        <a:p>
          <a:r>
            <a:rPr lang="es-ES" noProof="0" smtClean="0">
              <a:latin typeface="Calibri" pitchFamily="34" charset="0"/>
            </a:rPr>
            <a:t>Gobierno general</a:t>
          </a:r>
          <a:endParaRPr lang="es-ES" noProof="0">
            <a:latin typeface="Calibri" pitchFamily="34" charset="0"/>
          </a:endParaRPr>
        </a:p>
      </dgm:t>
    </dgm:pt>
    <dgm:pt modelId="{5ECAD8B9-8FD3-42F0-857B-1E2B39031862}" type="parTrans" cxnId="{4CC67A11-EA75-4F26-B33E-6D9B52770902}">
      <dgm:prSet/>
      <dgm:spPr>
        <a:ln w="19050">
          <a:solidFill>
            <a:srgbClr val="0000FF"/>
          </a:solidFill>
        </a:ln>
      </dgm:spPr>
      <dgm:t>
        <a:bodyPr/>
        <a:lstStyle/>
        <a:p>
          <a:endParaRPr lang="en-US">
            <a:latin typeface="Calibri" pitchFamily="34" charset="0"/>
          </a:endParaRPr>
        </a:p>
      </dgm:t>
    </dgm:pt>
    <dgm:pt modelId="{B64A2471-0943-4A03-8B31-05EEA5EF4501}" type="sibTrans" cxnId="{4CC67A11-EA75-4F26-B33E-6D9B52770902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A68E27A4-153C-487E-BB21-C7BA23919F0C}">
      <dgm:prSet phldrT="[Text]"/>
      <dgm:spPr>
        <a:solidFill>
          <a:srgbClr val="6699FF"/>
        </a:solidFill>
        <a:effectLst/>
      </dgm:spPr>
      <dgm:t>
        <a:bodyPr/>
        <a:lstStyle/>
        <a:p>
          <a:r>
            <a:rPr lang="es-ES" noProof="0" dirty="0" smtClean="0">
              <a:latin typeface="Calibri" pitchFamily="34" charset="0"/>
            </a:rPr>
            <a:t>Gobierno</a:t>
          </a:r>
          <a:br>
            <a:rPr lang="es-ES" noProof="0" dirty="0" smtClean="0">
              <a:latin typeface="Calibri" pitchFamily="34" charset="0"/>
            </a:rPr>
          </a:br>
          <a:r>
            <a:rPr lang="es-ES" noProof="0" dirty="0" smtClean="0">
              <a:latin typeface="Calibri" pitchFamily="34" charset="0"/>
            </a:rPr>
            <a:t>central</a:t>
          </a:r>
          <a:endParaRPr lang="es-ES" noProof="0" dirty="0">
            <a:latin typeface="Calibri" pitchFamily="34" charset="0"/>
          </a:endParaRPr>
        </a:p>
      </dgm:t>
    </dgm:pt>
    <dgm:pt modelId="{55162F33-99FF-48A9-80AA-8104D6D97A58}" type="parTrans" cxnId="{D9843AD0-8705-485F-B839-99E6FCEB0664}">
      <dgm:prSet/>
      <dgm:spPr>
        <a:ln w="15875">
          <a:solidFill>
            <a:srgbClr val="0000FF"/>
          </a:solidFill>
        </a:ln>
      </dgm:spPr>
      <dgm:t>
        <a:bodyPr/>
        <a:lstStyle/>
        <a:p>
          <a:endParaRPr lang="en-US">
            <a:latin typeface="Calibri" pitchFamily="34" charset="0"/>
          </a:endParaRPr>
        </a:p>
      </dgm:t>
    </dgm:pt>
    <dgm:pt modelId="{0B468056-B889-4ED7-A5D0-9CAEC63012CC}" type="sibTrans" cxnId="{D9843AD0-8705-485F-B839-99E6FCEB0664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D1C536B3-1B2F-470B-A919-7F28D76BDFFC}">
      <dgm:prSet phldrT="[Text]"/>
      <dgm:spPr>
        <a:solidFill>
          <a:srgbClr val="6699FF"/>
        </a:solidFill>
        <a:effectLst/>
      </dgm:spPr>
      <dgm:t>
        <a:bodyPr/>
        <a:lstStyle/>
        <a:p>
          <a:r>
            <a:rPr lang="es-ES" noProof="0" dirty="0" smtClean="0">
              <a:latin typeface="Calibri" pitchFamily="34" charset="0"/>
            </a:rPr>
            <a:t>Gobiernos estatales</a:t>
          </a:r>
          <a:endParaRPr lang="es-ES" noProof="0" dirty="0">
            <a:latin typeface="Calibri" pitchFamily="34" charset="0"/>
          </a:endParaRPr>
        </a:p>
      </dgm:t>
    </dgm:pt>
    <dgm:pt modelId="{77673CF2-7D19-431B-8BCE-24028A04766C}" type="parTrans" cxnId="{7113C52C-6D88-4F16-9F12-8927D4E342C5}">
      <dgm:prSet/>
      <dgm:spPr>
        <a:ln w="15875">
          <a:solidFill>
            <a:srgbClr val="0000FF"/>
          </a:solidFill>
        </a:ln>
      </dgm:spPr>
      <dgm:t>
        <a:bodyPr/>
        <a:lstStyle/>
        <a:p>
          <a:endParaRPr lang="en-US">
            <a:latin typeface="Calibri" pitchFamily="34" charset="0"/>
          </a:endParaRPr>
        </a:p>
      </dgm:t>
    </dgm:pt>
    <dgm:pt modelId="{28BFBB93-33B5-4AAD-AF6E-2C12F7D8FEA7}" type="sibTrans" cxnId="{7113C52C-6D88-4F16-9F12-8927D4E342C5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41A4AB77-8930-4CE1-915F-D7F0293F6682}">
      <dgm:prSet phldrT="[Text]"/>
      <dgm:spPr>
        <a:solidFill>
          <a:srgbClr val="9933FF"/>
        </a:solidFill>
        <a:effectLst/>
      </dgm:spPr>
      <dgm:t>
        <a:bodyPr/>
        <a:lstStyle/>
        <a:p>
          <a:r>
            <a:rPr lang="es-ES" noProof="0" smtClean="0">
              <a:latin typeface="Calibri" pitchFamily="34" charset="0"/>
            </a:rPr>
            <a:t>Corporaciones públicas</a:t>
          </a:r>
          <a:endParaRPr lang="es-ES" noProof="0">
            <a:latin typeface="Calibri" pitchFamily="34" charset="0"/>
          </a:endParaRPr>
        </a:p>
      </dgm:t>
    </dgm:pt>
    <dgm:pt modelId="{6C7856F3-F870-49BC-8990-1E4DF2995BBB}" type="parTrans" cxnId="{835D8507-677D-4C9F-AAAD-42567F2D9DA2}">
      <dgm:prSet/>
      <dgm:spPr>
        <a:ln w="19050">
          <a:solidFill>
            <a:srgbClr val="0000FF"/>
          </a:solidFill>
        </a:ln>
      </dgm:spPr>
      <dgm:t>
        <a:bodyPr/>
        <a:lstStyle/>
        <a:p>
          <a:endParaRPr lang="en-US">
            <a:latin typeface="Calibri" pitchFamily="34" charset="0"/>
          </a:endParaRPr>
        </a:p>
      </dgm:t>
    </dgm:pt>
    <dgm:pt modelId="{2B2F391D-FED1-498D-B69C-DD4F2B9763A2}" type="sibTrans" cxnId="{835D8507-677D-4C9F-AAAD-42567F2D9DA2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FF48164E-18E6-46F1-8D13-C324EB42E4A3}">
      <dgm:prSet phldrT="[Text]"/>
      <dgm:spPr>
        <a:solidFill>
          <a:srgbClr val="9933FF"/>
        </a:solidFill>
        <a:effectLst/>
      </dgm:spPr>
      <dgm:t>
        <a:bodyPr/>
        <a:lstStyle/>
        <a:p>
          <a:r>
            <a:rPr lang="es-ES" noProof="0" dirty="0" smtClean="0">
              <a:latin typeface="Calibri" pitchFamily="34" charset="0"/>
            </a:rPr>
            <a:t>Corporaciones públicas no financieras</a:t>
          </a:r>
          <a:endParaRPr lang="es-ES" noProof="0" dirty="0">
            <a:latin typeface="Calibri" pitchFamily="34" charset="0"/>
          </a:endParaRPr>
        </a:p>
      </dgm:t>
    </dgm:pt>
    <dgm:pt modelId="{6373280C-2E29-4C66-A7C5-E0FF5BFF82BD}" type="parTrans" cxnId="{3C81ADE4-D67D-4FF4-B64F-22334F79B978}">
      <dgm:prSet/>
      <dgm:spPr>
        <a:ln w="15875">
          <a:solidFill>
            <a:srgbClr val="0000FF"/>
          </a:solidFill>
        </a:ln>
      </dgm:spPr>
      <dgm:t>
        <a:bodyPr/>
        <a:lstStyle/>
        <a:p>
          <a:endParaRPr lang="en-US">
            <a:latin typeface="Calibri" pitchFamily="34" charset="0"/>
          </a:endParaRPr>
        </a:p>
      </dgm:t>
    </dgm:pt>
    <dgm:pt modelId="{F6A16591-42AE-4F03-B1DE-914D234EA9D5}" type="sibTrans" cxnId="{3C81ADE4-D67D-4FF4-B64F-22334F79B978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4B6D9FA3-5D26-4B34-AB30-7DEC83104D26}">
      <dgm:prSet/>
      <dgm:spPr>
        <a:solidFill>
          <a:srgbClr val="6699FF"/>
        </a:solidFill>
        <a:effectLst/>
      </dgm:spPr>
      <dgm:t>
        <a:bodyPr/>
        <a:lstStyle/>
        <a:p>
          <a:r>
            <a:rPr lang="es-ES" noProof="0" dirty="0" smtClean="0">
              <a:latin typeface="Calibri" pitchFamily="34" charset="0"/>
            </a:rPr>
            <a:t>Gobiernos locales</a:t>
          </a:r>
          <a:endParaRPr lang="es-ES" noProof="0" dirty="0">
            <a:latin typeface="Calibri" pitchFamily="34" charset="0"/>
          </a:endParaRPr>
        </a:p>
      </dgm:t>
    </dgm:pt>
    <dgm:pt modelId="{4B302CB8-CA2B-4E65-8A87-003674D08985}" type="parTrans" cxnId="{8FB64311-04C5-4250-943F-7532AB00788E}">
      <dgm:prSet/>
      <dgm:spPr>
        <a:ln w="15875">
          <a:solidFill>
            <a:srgbClr val="0000FF"/>
          </a:solidFill>
        </a:ln>
      </dgm:spPr>
      <dgm:t>
        <a:bodyPr/>
        <a:lstStyle/>
        <a:p>
          <a:endParaRPr lang="en-US">
            <a:latin typeface="Calibri" pitchFamily="34" charset="0"/>
          </a:endParaRPr>
        </a:p>
      </dgm:t>
    </dgm:pt>
    <dgm:pt modelId="{9CF460F6-CB55-4E89-81DF-B5A91E41008E}" type="sibTrans" cxnId="{8FB64311-04C5-4250-943F-7532AB00788E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FE408E2A-8574-410A-BA8C-30F0B278A867}">
      <dgm:prSet/>
      <dgm:spPr>
        <a:solidFill>
          <a:srgbClr val="9933FF"/>
        </a:solidFill>
        <a:effectLst/>
      </dgm:spPr>
      <dgm:t>
        <a:bodyPr/>
        <a:lstStyle/>
        <a:p>
          <a:r>
            <a:rPr lang="es-ES" noProof="0" dirty="0" smtClean="0">
              <a:latin typeface="Calibri" pitchFamily="34" charset="0"/>
            </a:rPr>
            <a:t>Corporaciones públicas financieras</a:t>
          </a:r>
          <a:endParaRPr lang="es-ES" noProof="0" dirty="0">
            <a:latin typeface="Calibri" pitchFamily="34" charset="0"/>
          </a:endParaRPr>
        </a:p>
      </dgm:t>
    </dgm:pt>
    <dgm:pt modelId="{CC3B22C8-B732-4A06-9BE2-DCBDCE2F39D6}" type="parTrans" cxnId="{0001B87C-CE23-45C9-A1C5-A87985275C72}">
      <dgm:prSet/>
      <dgm:spPr>
        <a:ln w="15875">
          <a:solidFill>
            <a:srgbClr val="0000FF"/>
          </a:solidFill>
        </a:ln>
      </dgm:spPr>
      <dgm:t>
        <a:bodyPr/>
        <a:lstStyle/>
        <a:p>
          <a:endParaRPr lang="en-US">
            <a:latin typeface="Calibri" pitchFamily="34" charset="0"/>
          </a:endParaRPr>
        </a:p>
      </dgm:t>
    </dgm:pt>
    <dgm:pt modelId="{68853791-0C5E-4890-8C9E-F0A7C88E16E0}" type="sibTrans" cxnId="{0001B87C-CE23-45C9-A1C5-A87985275C72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8BEEA12A-E98A-41FA-A7B4-C3F9F660726D}" type="pres">
      <dgm:prSet presAssocID="{75025A9A-433F-4CB3-947C-DC23E9A17E3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60F0DDC-4E4D-4908-B517-384DF217F1AE}" type="pres">
      <dgm:prSet presAssocID="{3BC61EBD-BBC8-46EE-B75D-038E7E9F6ABE}" presName="root1" presStyleCnt="0"/>
      <dgm:spPr/>
    </dgm:pt>
    <dgm:pt modelId="{D9AA0595-E77F-4139-8F94-7DBB1CEDB881}" type="pres">
      <dgm:prSet presAssocID="{3BC61EBD-BBC8-46EE-B75D-038E7E9F6AB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669358-424A-4002-AFA5-E90E3EEE72B9}" type="pres">
      <dgm:prSet presAssocID="{3BC61EBD-BBC8-46EE-B75D-038E7E9F6ABE}" presName="level2hierChild" presStyleCnt="0"/>
      <dgm:spPr/>
    </dgm:pt>
    <dgm:pt modelId="{DA321037-98CE-47D8-A3BC-1E025D4B26AE}" type="pres">
      <dgm:prSet presAssocID="{5ECAD8B9-8FD3-42F0-857B-1E2B39031862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FA6C13-D7F4-4DE6-BFE5-7382F18D171A}" type="pres">
      <dgm:prSet presAssocID="{5ECAD8B9-8FD3-42F0-857B-1E2B39031862}" presName="connTx" presStyleLbl="parChTrans1D2" presStyleIdx="0" presStyleCnt="2"/>
      <dgm:spPr/>
      <dgm:t>
        <a:bodyPr/>
        <a:lstStyle/>
        <a:p>
          <a:endParaRPr lang="en-US"/>
        </a:p>
      </dgm:t>
    </dgm:pt>
    <dgm:pt modelId="{1AEE998A-A5E4-4E1C-90F1-470B5EA78693}" type="pres">
      <dgm:prSet presAssocID="{C0BE137A-C19B-4C6D-B8D1-FCD2B63FAB88}" presName="root2" presStyleCnt="0"/>
      <dgm:spPr/>
    </dgm:pt>
    <dgm:pt modelId="{E77E993C-B8C0-405E-911A-C9087424DA68}" type="pres">
      <dgm:prSet presAssocID="{C0BE137A-C19B-4C6D-B8D1-FCD2B63FAB88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311A1F-4DD8-4FA6-A3F7-8C23FA5C296D}" type="pres">
      <dgm:prSet presAssocID="{C0BE137A-C19B-4C6D-B8D1-FCD2B63FAB88}" presName="level3hierChild" presStyleCnt="0"/>
      <dgm:spPr/>
    </dgm:pt>
    <dgm:pt modelId="{E6EBC67E-1480-47E9-AF1D-B4ACC6ED4E7D}" type="pres">
      <dgm:prSet presAssocID="{55162F33-99FF-48A9-80AA-8104D6D97A58}" presName="conn2-1" presStyleLbl="parChTrans1D3" presStyleIdx="0" presStyleCnt="5"/>
      <dgm:spPr/>
      <dgm:t>
        <a:bodyPr/>
        <a:lstStyle/>
        <a:p>
          <a:endParaRPr lang="en-US"/>
        </a:p>
      </dgm:t>
    </dgm:pt>
    <dgm:pt modelId="{7944CFFA-E3BD-4BC5-9E59-514C99A5E14B}" type="pres">
      <dgm:prSet presAssocID="{55162F33-99FF-48A9-80AA-8104D6D97A58}" presName="connTx" presStyleLbl="parChTrans1D3" presStyleIdx="0" presStyleCnt="5"/>
      <dgm:spPr/>
      <dgm:t>
        <a:bodyPr/>
        <a:lstStyle/>
        <a:p>
          <a:endParaRPr lang="en-US"/>
        </a:p>
      </dgm:t>
    </dgm:pt>
    <dgm:pt modelId="{F2E0AAAB-E868-4759-9074-5A09FD69B5E1}" type="pres">
      <dgm:prSet presAssocID="{A68E27A4-153C-487E-BB21-C7BA23919F0C}" presName="root2" presStyleCnt="0"/>
      <dgm:spPr/>
    </dgm:pt>
    <dgm:pt modelId="{ECA98D17-C41E-4FFC-85EA-366A7838506D}" type="pres">
      <dgm:prSet presAssocID="{A68E27A4-153C-487E-BB21-C7BA23919F0C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B4FAB3-B516-4166-998C-294865BBE3BB}" type="pres">
      <dgm:prSet presAssocID="{A68E27A4-153C-487E-BB21-C7BA23919F0C}" presName="level3hierChild" presStyleCnt="0"/>
      <dgm:spPr/>
    </dgm:pt>
    <dgm:pt modelId="{12D18E28-59D7-40B0-B43C-BD98FBFE5903}" type="pres">
      <dgm:prSet presAssocID="{77673CF2-7D19-431B-8BCE-24028A04766C}" presName="conn2-1" presStyleLbl="parChTrans1D3" presStyleIdx="1" presStyleCnt="5"/>
      <dgm:spPr/>
      <dgm:t>
        <a:bodyPr/>
        <a:lstStyle/>
        <a:p>
          <a:endParaRPr lang="en-US"/>
        </a:p>
      </dgm:t>
    </dgm:pt>
    <dgm:pt modelId="{203C1890-D4AD-4E32-833D-1FDF3D14AE01}" type="pres">
      <dgm:prSet presAssocID="{77673CF2-7D19-431B-8BCE-24028A04766C}" presName="connTx" presStyleLbl="parChTrans1D3" presStyleIdx="1" presStyleCnt="5"/>
      <dgm:spPr/>
      <dgm:t>
        <a:bodyPr/>
        <a:lstStyle/>
        <a:p>
          <a:endParaRPr lang="en-US"/>
        </a:p>
      </dgm:t>
    </dgm:pt>
    <dgm:pt modelId="{1E75B12B-AEB9-4323-86BF-10A4E334DB13}" type="pres">
      <dgm:prSet presAssocID="{D1C536B3-1B2F-470B-A919-7F28D76BDFFC}" presName="root2" presStyleCnt="0"/>
      <dgm:spPr/>
    </dgm:pt>
    <dgm:pt modelId="{8A86BA42-7483-4F13-96D1-921C61CD6F5C}" type="pres">
      <dgm:prSet presAssocID="{D1C536B3-1B2F-470B-A919-7F28D76BDFFC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8D9342-671E-4209-9789-04D19CF72D45}" type="pres">
      <dgm:prSet presAssocID="{D1C536B3-1B2F-470B-A919-7F28D76BDFFC}" presName="level3hierChild" presStyleCnt="0"/>
      <dgm:spPr/>
    </dgm:pt>
    <dgm:pt modelId="{61BEE584-3404-4D1B-B14E-5F739D09A9FD}" type="pres">
      <dgm:prSet presAssocID="{4B302CB8-CA2B-4E65-8A87-003674D08985}" presName="conn2-1" presStyleLbl="parChTrans1D3" presStyleIdx="2" presStyleCnt="5"/>
      <dgm:spPr/>
      <dgm:t>
        <a:bodyPr/>
        <a:lstStyle/>
        <a:p>
          <a:endParaRPr lang="en-US"/>
        </a:p>
      </dgm:t>
    </dgm:pt>
    <dgm:pt modelId="{D9B1CA43-C26A-4A9E-B6B7-E61B11184A39}" type="pres">
      <dgm:prSet presAssocID="{4B302CB8-CA2B-4E65-8A87-003674D08985}" presName="connTx" presStyleLbl="parChTrans1D3" presStyleIdx="2" presStyleCnt="5"/>
      <dgm:spPr/>
      <dgm:t>
        <a:bodyPr/>
        <a:lstStyle/>
        <a:p>
          <a:endParaRPr lang="en-US"/>
        </a:p>
      </dgm:t>
    </dgm:pt>
    <dgm:pt modelId="{BD68C4DC-BB40-47C4-9599-7DD98125BDF6}" type="pres">
      <dgm:prSet presAssocID="{4B6D9FA3-5D26-4B34-AB30-7DEC83104D26}" presName="root2" presStyleCnt="0"/>
      <dgm:spPr/>
    </dgm:pt>
    <dgm:pt modelId="{53AD60EA-9AC7-4A5E-A83D-772A0EA4D415}" type="pres">
      <dgm:prSet presAssocID="{4B6D9FA3-5D26-4B34-AB30-7DEC83104D26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CC4997-FF6A-44CD-9FB3-2D4735F47B7D}" type="pres">
      <dgm:prSet presAssocID="{4B6D9FA3-5D26-4B34-AB30-7DEC83104D26}" presName="level3hierChild" presStyleCnt="0"/>
      <dgm:spPr/>
    </dgm:pt>
    <dgm:pt modelId="{713D74FE-D93A-4990-BDFA-8E4A449691CC}" type="pres">
      <dgm:prSet presAssocID="{6C7856F3-F870-49BC-8990-1E4DF2995BBB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C0ABD9AF-4441-40C0-9905-C92566A3B2E4}" type="pres">
      <dgm:prSet presAssocID="{6C7856F3-F870-49BC-8990-1E4DF2995BBB}" presName="connTx" presStyleLbl="parChTrans1D2" presStyleIdx="1" presStyleCnt="2"/>
      <dgm:spPr/>
      <dgm:t>
        <a:bodyPr/>
        <a:lstStyle/>
        <a:p>
          <a:endParaRPr lang="en-US"/>
        </a:p>
      </dgm:t>
    </dgm:pt>
    <dgm:pt modelId="{19F67F54-9F2A-4046-A091-C487DF42665F}" type="pres">
      <dgm:prSet presAssocID="{41A4AB77-8930-4CE1-915F-D7F0293F6682}" presName="root2" presStyleCnt="0"/>
      <dgm:spPr/>
    </dgm:pt>
    <dgm:pt modelId="{B9822D76-CE7B-4A2D-9DF9-A862FDC91F56}" type="pres">
      <dgm:prSet presAssocID="{41A4AB77-8930-4CE1-915F-D7F0293F6682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CF178B-C2F2-4749-A5BC-D234F861836F}" type="pres">
      <dgm:prSet presAssocID="{41A4AB77-8930-4CE1-915F-D7F0293F6682}" presName="level3hierChild" presStyleCnt="0"/>
      <dgm:spPr/>
    </dgm:pt>
    <dgm:pt modelId="{C96F5368-6220-4CAB-AA79-262C22ACFD30}" type="pres">
      <dgm:prSet presAssocID="{6373280C-2E29-4C66-A7C5-E0FF5BFF82BD}" presName="conn2-1" presStyleLbl="parChTrans1D3" presStyleIdx="3" presStyleCnt="5"/>
      <dgm:spPr/>
      <dgm:t>
        <a:bodyPr/>
        <a:lstStyle/>
        <a:p>
          <a:endParaRPr lang="en-US"/>
        </a:p>
      </dgm:t>
    </dgm:pt>
    <dgm:pt modelId="{256F9252-B5AC-4D61-A5AC-625D2C8A2284}" type="pres">
      <dgm:prSet presAssocID="{6373280C-2E29-4C66-A7C5-E0FF5BFF82BD}" presName="connTx" presStyleLbl="parChTrans1D3" presStyleIdx="3" presStyleCnt="5"/>
      <dgm:spPr/>
      <dgm:t>
        <a:bodyPr/>
        <a:lstStyle/>
        <a:p>
          <a:endParaRPr lang="en-US"/>
        </a:p>
      </dgm:t>
    </dgm:pt>
    <dgm:pt modelId="{2C718B1E-7B62-46D0-AD0D-06D7C00CDEDA}" type="pres">
      <dgm:prSet presAssocID="{FF48164E-18E6-46F1-8D13-C324EB42E4A3}" presName="root2" presStyleCnt="0"/>
      <dgm:spPr/>
    </dgm:pt>
    <dgm:pt modelId="{2FF31472-C044-4118-A441-6AFFF3C05D6F}" type="pres">
      <dgm:prSet presAssocID="{FF48164E-18E6-46F1-8D13-C324EB42E4A3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A9F597-A83C-4C38-A49B-3209DEE420B9}" type="pres">
      <dgm:prSet presAssocID="{FF48164E-18E6-46F1-8D13-C324EB42E4A3}" presName="level3hierChild" presStyleCnt="0"/>
      <dgm:spPr/>
    </dgm:pt>
    <dgm:pt modelId="{C27450DD-D036-46C8-848A-6F09B82295B5}" type="pres">
      <dgm:prSet presAssocID="{CC3B22C8-B732-4A06-9BE2-DCBDCE2F39D6}" presName="conn2-1" presStyleLbl="parChTrans1D3" presStyleIdx="4" presStyleCnt="5"/>
      <dgm:spPr/>
      <dgm:t>
        <a:bodyPr/>
        <a:lstStyle/>
        <a:p>
          <a:endParaRPr lang="en-US"/>
        </a:p>
      </dgm:t>
    </dgm:pt>
    <dgm:pt modelId="{9CF025CE-A500-4EBF-89EE-EAD5F30A4082}" type="pres">
      <dgm:prSet presAssocID="{CC3B22C8-B732-4A06-9BE2-DCBDCE2F39D6}" presName="connTx" presStyleLbl="parChTrans1D3" presStyleIdx="4" presStyleCnt="5"/>
      <dgm:spPr/>
      <dgm:t>
        <a:bodyPr/>
        <a:lstStyle/>
        <a:p>
          <a:endParaRPr lang="en-US"/>
        </a:p>
      </dgm:t>
    </dgm:pt>
    <dgm:pt modelId="{2882ED9C-EF08-46E2-B049-5B2A41CD139B}" type="pres">
      <dgm:prSet presAssocID="{FE408E2A-8574-410A-BA8C-30F0B278A867}" presName="root2" presStyleCnt="0"/>
      <dgm:spPr/>
    </dgm:pt>
    <dgm:pt modelId="{701AC0C9-C751-46A0-928C-342D397B03D9}" type="pres">
      <dgm:prSet presAssocID="{FE408E2A-8574-410A-BA8C-30F0B278A867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EAED0D-1BFB-4771-BB2D-D380BF923D89}" type="pres">
      <dgm:prSet presAssocID="{FE408E2A-8574-410A-BA8C-30F0B278A867}" presName="level3hierChild" presStyleCnt="0"/>
      <dgm:spPr/>
    </dgm:pt>
  </dgm:ptLst>
  <dgm:cxnLst>
    <dgm:cxn modelId="{12BA1AA3-32F1-4ED8-A525-AA478EA15A7C}" type="presOf" srcId="{FE408E2A-8574-410A-BA8C-30F0B278A867}" destId="{701AC0C9-C751-46A0-928C-342D397B03D9}" srcOrd="0" destOrd="0" presId="urn:microsoft.com/office/officeart/2005/8/layout/hierarchy2"/>
    <dgm:cxn modelId="{C7FEF3FE-3428-4647-AC3B-F809C9C0767D}" type="presOf" srcId="{5ECAD8B9-8FD3-42F0-857B-1E2B39031862}" destId="{DA321037-98CE-47D8-A3BC-1E025D4B26AE}" srcOrd="0" destOrd="0" presId="urn:microsoft.com/office/officeart/2005/8/layout/hierarchy2"/>
    <dgm:cxn modelId="{99C7EA7E-B228-4691-AD8A-C0559B6B3491}" type="presOf" srcId="{3BC61EBD-BBC8-46EE-B75D-038E7E9F6ABE}" destId="{D9AA0595-E77F-4139-8F94-7DBB1CEDB881}" srcOrd="0" destOrd="0" presId="urn:microsoft.com/office/officeart/2005/8/layout/hierarchy2"/>
    <dgm:cxn modelId="{796CA887-D495-4E71-8889-6A7A79FEC1D8}" type="presOf" srcId="{CC3B22C8-B732-4A06-9BE2-DCBDCE2F39D6}" destId="{C27450DD-D036-46C8-848A-6F09B82295B5}" srcOrd="0" destOrd="0" presId="urn:microsoft.com/office/officeart/2005/8/layout/hierarchy2"/>
    <dgm:cxn modelId="{75568DF0-C3CB-47C8-972B-D7C53F2CB955}" type="presOf" srcId="{55162F33-99FF-48A9-80AA-8104D6D97A58}" destId="{7944CFFA-E3BD-4BC5-9E59-514C99A5E14B}" srcOrd="1" destOrd="0" presId="urn:microsoft.com/office/officeart/2005/8/layout/hierarchy2"/>
    <dgm:cxn modelId="{04464CDA-ADF1-459F-B762-7FF4BE4A2D4D}" type="presOf" srcId="{6C7856F3-F870-49BC-8990-1E4DF2995BBB}" destId="{713D74FE-D93A-4990-BDFA-8E4A449691CC}" srcOrd="0" destOrd="0" presId="urn:microsoft.com/office/officeart/2005/8/layout/hierarchy2"/>
    <dgm:cxn modelId="{A76E685A-4822-491B-84C8-25B33C5E9199}" type="presOf" srcId="{75025A9A-433F-4CB3-947C-DC23E9A17E3F}" destId="{8BEEA12A-E98A-41FA-A7B4-C3F9F660726D}" srcOrd="0" destOrd="0" presId="urn:microsoft.com/office/officeart/2005/8/layout/hierarchy2"/>
    <dgm:cxn modelId="{D9843AD0-8705-485F-B839-99E6FCEB0664}" srcId="{C0BE137A-C19B-4C6D-B8D1-FCD2B63FAB88}" destId="{A68E27A4-153C-487E-BB21-C7BA23919F0C}" srcOrd="0" destOrd="0" parTransId="{55162F33-99FF-48A9-80AA-8104D6D97A58}" sibTransId="{0B468056-B889-4ED7-A5D0-9CAEC63012CC}"/>
    <dgm:cxn modelId="{3C81ADE4-D67D-4FF4-B64F-22334F79B978}" srcId="{41A4AB77-8930-4CE1-915F-D7F0293F6682}" destId="{FF48164E-18E6-46F1-8D13-C324EB42E4A3}" srcOrd="0" destOrd="0" parTransId="{6373280C-2E29-4C66-A7C5-E0FF5BFF82BD}" sibTransId="{F6A16591-42AE-4F03-B1DE-914D234EA9D5}"/>
    <dgm:cxn modelId="{E2ABA745-9775-43B1-A700-F77EF767DD05}" type="presOf" srcId="{6373280C-2E29-4C66-A7C5-E0FF5BFF82BD}" destId="{C96F5368-6220-4CAB-AA79-262C22ACFD30}" srcOrd="0" destOrd="0" presId="urn:microsoft.com/office/officeart/2005/8/layout/hierarchy2"/>
    <dgm:cxn modelId="{0001B87C-CE23-45C9-A1C5-A87985275C72}" srcId="{41A4AB77-8930-4CE1-915F-D7F0293F6682}" destId="{FE408E2A-8574-410A-BA8C-30F0B278A867}" srcOrd="1" destOrd="0" parTransId="{CC3B22C8-B732-4A06-9BE2-DCBDCE2F39D6}" sibTransId="{68853791-0C5E-4890-8C9E-F0A7C88E16E0}"/>
    <dgm:cxn modelId="{6C85CDC9-5581-4120-B9A0-4141DDDAB26B}" type="presOf" srcId="{41A4AB77-8930-4CE1-915F-D7F0293F6682}" destId="{B9822D76-CE7B-4A2D-9DF9-A862FDC91F56}" srcOrd="0" destOrd="0" presId="urn:microsoft.com/office/officeart/2005/8/layout/hierarchy2"/>
    <dgm:cxn modelId="{A0648FCE-02B1-46AD-A4A8-B5B7743ADA73}" type="presOf" srcId="{6C7856F3-F870-49BC-8990-1E4DF2995BBB}" destId="{C0ABD9AF-4441-40C0-9905-C92566A3B2E4}" srcOrd="1" destOrd="0" presId="urn:microsoft.com/office/officeart/2005/8/layout/hierarchy2"/>
    <dgm:cxn modelId="{8FB64311-04C5-4250-943F-7532AB00788E}" srcId="{C0BE137A-C19B-4C6D-B8D1-FCD2B63FAB88}" destId="{4B6D9FA3-5D26-4B34-AB30-7DEC83104D26}" srcOrd="2" destOrd="0" parTransId="{4B302CB8-CA2B-4E65-8A87-003674D08985}" sibTransId="{9CF460F6-CB55-4E89-81DF-B5A91E41008E}"/>
    <dgm:cxn modelId="{E8764BCA-D658-4902-B256-7AC76F069EDB}" type="presOf" srcId="{4B302CB8-CA2B-4E65-8A87-003674D08985}" destId="{D9B1CA43-C26A-4A9E-B6B7-E61B11184A39}" srcOrd="1" destOrd="0" presId="urn:microsoft.com/office/officeart/2005/8/layout/hierarchy2"/>
    <dgm:cxn modelId="{823E36C2-BC38-4D51-91F6-743B317B09E1}" type="presOf" srcId="{4B302CB8-CA2B-4E65-8A87-003674D08985}" destId="{61BEE584-3404-4D1B-B14E-5F739D09A9FD}" srcOrd="0" destOrd="0" presId="urn:microsoft.com/office/officeart/2005/8/layout/hierarchy2"/>
    <dgm:cxn modelId="{F7E99CB2-C552-4FD6-9AF3-7C98BAAB54B4}" type="presOf" srcId="{C0BE137A-C19B-4C6D-B8D1-FCD2B63FAB88}" destId="{E77E993C-B8C0-405E-911A-C9087424DA68}" srcOrd="0" destOrd="0" presId="urn:microsoft.com/office/officeart/2005/8/layout/hierarchy2"/>
    <dgm:cxn modelId="{1759080F-9B7E-4308-BF3A-5D7B6A26925B}" type="presOf" srcId="{4B6D9FA3-5D26-4B34-AB30-7DEC83104D26}" destId="{53AD60EA-9AC7-4A5E-A83D-772A0EA4D415}" srcOrd="0" destOrd="0" presId="urn:microsoft.com/office/officeart/2005/8/layout/hierarchy2"/>
    <dgm:cxn modelId="{7113C52C-6D88-4F16-9F12-8927D4E342C5}" srcId="{C0BE137A-C19B-4C6D-B8D1-FCD2B63FAB88}" destId="{D1C536B3-1B2F-470B-A919-7F28D76BDFFC}" srcOrd="1" destOrd="0" parTransId="{77673CF2-7D19-431B-8BCE-24028A04766C}" sibTransId="{28BFBB93-33B5-4AAD-AF6E-2C12F7D8FEA7}"/>
    <dgm:cxn modelId="{A0C8D5EC-DE22-4F01-8632-3F10D6B8975D}" type="presOf" srcId="{77673CF2-7D19-431B-8BCE-24028A04766C}" destId="{12D18E28-59D7-40B0-B43C-BD98FBFE5903}" srcOrd="0" destOrd="0" presId="urn:microsoft.com/office/officeart/2005/8/layout/hierarchy2"/>
    <dgm:cxn modelId="{7E29BA51-3017-48DE-80C9-671FAA2AEA66}" type="presOf" srcId="{77673CF2-7D19-431B-8BCE-24028A04766C}" destId="{203C1890-D4AD-4E32-833D-1FDF3D14AE01}" srcOrd="1" destOrd="0" presId="urn:microsoft.com/office/officeart/2005/8/layout/hierarchy2"/>
    <dgm:cxn modelId="{6B17922D-D0EF-4ED9-90AE-FAEDEE0D85C5}" type="presOf" srcId="{CC3B22C8-B732-4A06-9BE2-DCBDCE2F39D6}" destId="{9CF025CE-A500-4EBF-89EE-EAD5F30A4082}" srcOrd="1" destOrd="0" presId="urn:microsoft.com/office/officeart/2005/8/layout/hierarchy2"/>
    <dgm:cxn modelId="{3E2FEC16-689D-4790-9CC2-7517CDE2EF68}" type="presOf" srcId="{A68E27A4-153C-487E-BB21-C7BA23919F0C}" destId="{ECA98D17-C41E-4FFC-85EA-366A7838506D}" srcOrd="0" destOrd="0" presId="urn:microsoft.com/office/officeart/2005/8/layout/hierarchy2"/>
    <dgm:cxn modelId="{835D8507-677D-4C9F-AAAD-42567F2D9DA2}" srcId="{3BC61EBD-BBC8-46EE-B75D-038E7E9F6ABE}" destId="{41A4AB77-8930-4CE1-915F-D7F0293F6682}" srcOrd="1" destOrd="0" parTransId="{6C7856F3-F870-49BC-8990-1E4DF2995BBB}" sibTransId="{2B2F391D-FED1-498D-B69C-DD4F2B9763A2}"/>
    <dgm:cxn modelId="{4F74B7DA-7ABF-48D7-AC12-9C72C3361541}" type="presOf" srcId="{5ECAD8B9-8FD3-42F0-857B-1E2B39031862}" destId="{9BFA6C13-D7F4-4DE6-BFE5-7382F18D171A}" srcOrd="1" destOrd="0" presId="urn:microsoft.com/office/officeart/2005/8/layout/hierarchy2"/>
    <dgm:cxn modelId="{8173C7B9-BB09-4BFE-879E-8D5DB99F0B5E}" type="presOf" srcId="{D1C536B3-1B2F-470B-A919-7F28D76BDFFC}" destId="{8A86BA42-7483-4F13-96D1-921C61CD6F5C}" srcOrd="0" destOrd="0" presId="urn:microsoft.com/office/officeart/2005/8/layout/hierarchy2"/>
    <dgm:cxn modelId="{F59AB955-2856-4EEA-921F-15A0670A206B}" srcId="{75025A9A-433F-4CB3-947C-DC23E9A17E3F}" destId="{3BC61EBD-BBC8-46EE-B75D-038E7E9F6ABE}" srcOrd="0" destOrd="0" parTransId="{72ED0959-6D52-4511-A92E-25FED02623CB}" sibTransId="{3987E1A6-9713-4059-94C0-DD41732BB551}"/>
    <dgm:cxn modelId="{4CC67A11-EA75-4F26-B33E-6D9B52770902}" srcId="{3BC61EBD-BBC8-46EE-B75D-038E7E9F6ABE}" destId="{C0BE137A-C19B-4C6D-B8D1-FCD2B63FAB88}" srcOrd="0" destOrd="0" parTransId="{5ECAD8B9-8FD3-42F0-857B-1E2B39031862}" sibTransId="{B64A2471-0943-4A03-8B31-05EEA5EF4501}"/>
    <dgm:cxn modelId="{1499E24E-DC15-4768-B764-83F015C84A72}" type="presOf" srcId="{6373280C-2E29-4C66-A7C5-E0FF5BFF82BD}" destId="{256F9252-B5AC-4D61-A5AC-625D2C8A2284}" srcOrd="1" destOrd="0" presId="urn:microsoft.com/office/officeart/2005/8/layout/hierarchy2"/>
    <dgm:cxn modelId="{39970DE6-B855-4CAB-93F4-F32E19F3AA86}" type="presOf" srcId="{FF48164E-18E6-46F1-8D13-C324EB42E4A3}" destId="{2FF31472-C044-4118-A441-6AFFF3C05D6F}" srcOrd="0" destOrd="0" presId="urn:microsoft.com/office/officeart/2005/8/layout/hierarchy2"/>
    <dgm:cxn modelId="{1398276B-30D7-42AD-B55A-C0A20ABE2093}" type="presOf" srcId="{55162F33-99FF-48A9-80AA-8104D6D97A58}" destId="{E6EBC67E-1480-47E9-AF1D-B4ACC6ED4E7D}" srcOrd="0" destOrd="0" presId="urn:microsoft.com/office/officeart/2005/8/layout/hierarchy2"/>
    <dgm:cxn modelId="{8561F9DF-D45A-405A-B813-3000ABF4B375}" type="presParOf" srcId="{8BEEA12A-E98A-41FA-A7B4-C3F9F660726D}" destId="{460F0DDC-4E4D-4908-B517-384DF217F1AE}" srcOrd="0" destOrd="0" presId="urn:microsoft.com/office/officeart/2005/8/layout/hierarchy2"/>
    <dgm:cxn modelId="{4F3394D4-10C4-4B91-8D04-876DF607506A}" type="presParOf" srcId="{460F0DDC-4E4D-4908-B517-384DF217F1AE}" destId="{D9AA0595-E77F-4139-8F94-7DBB1CEDB881}" srcOrd="0" destOrd="0" presId="urn:microsoft.com/office/officeart/2005/8/layout/hierarchy2"/>
    <dgm:cxn modelId="{D2589294-89F1-45CB-9748-88D2D490F298}" type="presParOf" srcId="{460F0DDC-4E4D-4908-B517-384DF217F1AE}" destId="{10669358-424A-4002-AFA5-E90E3EEE72B9}" srcOrd="1" destOrd="0" presId="urn:microsoft.com/office/officeart/2005/8/layout/hierarchy2"/>
    <dgm:cxn modelId="{2F5C9381-5C6E-4E10-B9ED-55B47D550ACD}" type="presParOf" srcId="{10669358-424A-4002-AFA5-E90E3EEE72B9}" destId="{DA321037-98CE-47D8-A3BC-1E025D4B26AE}" srcOrd="0" destOrd="0" presId="urn:microsoft.com/office/officeart/2005/8/layout/hierarchy2"/>
    <dgm:cxn modelId="{BEDCA1CF-A351-4AB4-948E-CDC7EE36C54E}" type="presParOf" srcId="{DA321037-98CE-47D8-A3BC-1E025D4B26AE}" destId="{9BFA6C13-D7F4-4DE6-BFE5-7382F18D171A}" srcOrd="0" destOrd="0" presId="urn:microsoft.com/office/officeart/2005/8/layout/hierarchy2"/>
    <dgm:cxn modelId="{BEE142D3-BB4E-464E-A845-002D621A4045}" type="presParOf" srcId="{10669358-424A-4002-AFA5-E90E3EEE72B9}" destId="{1AEE998A-A5E4-4E1C-90F1-470B5EA78693}" srcOrd="1" destOrd="0" presId="urn:microsoft.com/office/officeart/2005/8/layout/hierarchy2"/>
    <dgm:cxn modelId="{EFFE1A81-8AA4-4E12-B301-6187AC7FECB5}" type="presParOf" srcId="{1AEE998A-A5E4-4E1C-90F1-470B5EA78693}" destId="{E77E993C-B8C0-405E-911A-C9087424DA68}" srcOrd="0" destOrd="0" presId="urn:microsoft.com/office/officeart/2005/8/layout/hierarchy2"/>
    <dgm:cxn modelId="{711366F7-5062-458E-BC9D-2F759688CC3C}" type="presParOf" srcId="{1AEE998A-A5E4-4E1C-90F1-470B5EA78693}" destId="{2F311A1F-4DD8-4FA6-A3F7-8C23FA5C296D}" srcOrd="1" destOrd="0" presId="urn:microsoft.com/office/officeart/2005/8/layout/hierarchy2"/>
    <dgm:cxn modelId="{B755B858-2E68-4D7E-AC94-2E0002D8B3BC}" type="presParOf" srcId="{2F311A1F-4DD8-4FA6-A3F7-8C23FA5C296D}" destId="{E6EBC67E-1480-47E9-AF1D-B4ACC6ED4E7D}" srcOrd="0" destOrd="0" presId="urn:microsoft.com/office/officeart/2005/8/layout/hierarchy2"/>
    <dgm:cxn modelId="{E6EC326E-A713-452A-8E4E-F8B1648C3FE1}" type="presParOf" srcId="{E6EBC67E-1480-47E9-AF1D-B4ACC6ED4E7D}" destId="{7944CFFA-E3BD-4BC5-9E59-514C99A5E14B}" srcOrd="0" destOrd="0" presId="urn:microsoft.com/office/officeart/2005/8/layout/hierarchy2"/>
    <dgm:cxn modelId="{A162E955-8240-4CF2-BA6C-32066B3D105E}" type="presParOf" srcId="{2F311A1F-4DD8-4FA6-A3F7-8C23FA5C296D}" destId="{F2E0AAAB-E868-4759-9074-5A09FD69B5E1}" srcOrd="1" destOrd="0" presId="urn:microsoft.com/office/officeart/2005/8/layout/hierarchy2"/>
    <dgm:cxn modelId="{C4FF1BDA-B6E6-45C0-9504-7657B441B7E5}" type="presParOf" srcId="{F2E0AAAB-E868-4759-9074-5A09FD69B5E1}" destId="{ECA98D17-C41E-4FFC-85EA-366A7838506D}" srcOrd="0" destOrd="0" presId="urn:microsoft.com/office/officeart/2005/8/layout/hierarchy2"/>
    <dgm:cxn modelId="{9C28080B-0F98-45BB-8008-592ECF20A2FB}" type="presParOf" srcId="{F2E0AAAB-E868-4759-9074-5A09FD69B5E1}" destId="{5CB4FAB3-B516-4166-998C-294865BBE3BB}" srcOrd="1" destOrd="0" presId="urn:microsoft.com/office/officeart/2005/8/layout/hierarchy2"/>
    <dgm:cxn modelId="{2CFB6161-FABC-475E-B671-F969EF65F1A8}" type="presParOf" srcId="{2F311A1F-4DD8-4FA6-A3F7-8C23FA5C296D}" destId="{12D18E28-59D7-40B0-B43C-BD98FBFE5903}" srcOrd="2" destOrd="0" presId="urn:microsoft.com/office/officeart/2005/8/layout/hierarchy2"/>
    <dgm:cxn modelId="{737D4D12-0BB3-4409-8F06-8F52651111FD}" type="presParOf" srcId="{12D18E28-59D7-40B0-B43C-BD98FBFE5903}" destId="{203C1890-D4AD-4E32-833D-1FDF3D14AE01}" srcOrd="0" destOrd="0" presId="urn:microsoft.com/office/officeart/2005/8/layout/hierarchy2"/>
    <dgm:cxn modelId="{789A9154-D67D-43FA-930F-0A9F4716E1FC}" type="presParOf" srcId="{2F311A1F-4DD8-4FA6-A3F7-8C23FA5C296D}" destId="{1E75B12B-AEB9-4323-86BF-10A4E334DB13}" srcOrd="3" destOrd="0" presId="urn:microsoft.com/office/officeart/2005/8/layout/hierarchy2"/>
    <dgm:cxn modelId="{6BF1B6DA-8A6A-47CB-A4DD-09704E41C1C6}" type="presParOf" srcId="{1E75B12B-AEB9-4323-86BF-10A4E334DB13}" destId="{8A86BA42-7483-4F13-96D1-921C61CD6F5C}" srcOrd="0" destOrd="0" presId="urn:microsoft.com/office/officeart/2005/8/layout/hierarchy2"/>
    <dgm:cxn modelId="{31A069A4-ADF3-4408-86DC-C3BA269414EE}" type="presParOf" srcId="{1E75B12B-AEB9-4323-86BF-10A4E334DB13}" destId="{228D9342-671E-4209-9789-04D19CF72D45}" srcOrd="1" destOrd="0" presId="urn:microsoft.com/office/officeart/2005/8/layout/hierarchy2"/>
    <dgm:cxn modelId="{9D78FC88-CFB0-4CDD-AC83-38D485444692}" type="presParOf" srcId="{2F311A1F-4DD8-4FA6-A3F7-8C23FA5C296D}" destId="{61BEE584-3404-4D1B-B14E-5F739D09A9FD}" srcOrd="4" destOrd="0" presId="urn:microsoft.com/office/officeart/2005/8/layout/hierarchy2"/>
    <dgm:cxn modelId="{CC7B0405-F212-4F13-8DA5-D0C9E0784606}" type="presParOf" srcId="{61BEE584-3404-4D1B-B14E-5F739D09A9FD}" destId="{D9B1CA43-C26A-4A9E-B6B7-E61B11184A39}" srcOrd="0" destOrd="0" presId="urn:microsoft.com/office/officeart/2005/8/layout/hierarchy2"/>
    <dgm:cxn modelId="{ED205244-0D42-41B0-92E0-AF4F42AD3FF7}" type="presParOf" srcId="{2F311A1F-4DD8-4FA6-A3F7-8C23FA5C296D}" destId="{BD68C4DC-BB40-47C4-9599-7DD98125BDF6}" srcOrd="5" destOrd="0" presId="urn:microsoft.com/office/officeart/2005/8/layout/hierarchy2"/>
    <dgm:cxn modelId="{466F61A1-88FF-4487-A5E0-F709E23A26B9}" type="presParOf" srcId="{BD68C4DC-BB40-47C4-9599-7DD98125BDF6}" destId="{53AD60EA-9AC7-4A5E-A83D-772A0EA4D415}" srcOrd="0" destOrd="0" presId="urn:microsoft.com/office/officeart/2005/8/layout/hierarchy2"/>
    <dgm:cxn modelId="{A9D33F3E-79B3-47BD-B8D8-8932EE4DA25C}" type="presParOf" srcId="{BD68C4DC-BB40-47C4-9599-7DD98125BDF6}" destId="{F5CC4997-FF6A-44CD-9FB3-2D4735F47B7D}" srcOrd="1" destOrd="0" presId="urn:microsoft.com/office/officeart/2005/8/layout/hierarchy2"/>
    <dgm:cxn modelId="{64458293-F091-4147-A322-C657770B9AF5}" type="presParOf" srcId="{10669358-424A-4002-AFA5-E90E3EEE72B9}" destId="{713D74FE-D93A-4990-BDFA-8E4A449691CC}" srcOrd="2" destOrd="0" presId="urn:microsoft.com/office/officeart/2005/8/layout/hierarchy2"/>
    <dgm:cxn modelId="{09896888-1A2B-4304-AB0D-F62B95F6F167}" type="presParOf" srcId="{713D74FE-D93A-4990-BDFA-8E4A449691CC}" destId="{C0ABD9AF-4441-40C0-9905-C92566A3B2E4}" srcOrd="0" destOrd="0" presId="urn:microsoft.com/office/officeart/2005/8/layout/hierarchy2"/>
    <dgm:cxn modelId="{2F6A0B22-BE62-4172-907F-F99AB7ED8BA8}" type="presParOf" srcId="{10669358-424A-4002-AFA5-E90E3EEE72B9}" destId="{19F67F54-9F2A-4046-A091-C487DF42665F}" srcOrd="3" destOrd="0" presId="urn:microsoft.com/office/officeart/2005/8/layout/hierarchy2"/>
    <dgm:cxn modelId="{35E903D0-1D64-4737-8146-8060185C8A98}" type="presParOf" srcId="{19F67F54-9F2A-4046-A091-C487DF42665F}" destId="{B9822D76-CE7B-4A2D-9DF9-A862FDC91F56}" srcOrd="0" destOrd="0" presId="urn:microsoft.com/office/officeart/2005/8/layout/hierarchy2"/>
    <dgm:cxn modelId="{BF6B4AD4-11F2-4273-9DF1-D80CB5461C96}" type="presParOf" srcId="{19F67F54-9F2A-4046-A091-C487DF42665F}" destId="{0ACF178B-C2F2-4749-A5BC-D234F861836F}" srcOrd="1" destOrd="0" presId="urn:microsoft.com/office/officeart/2005/8/layout/hierarchy2"/>
    <dgm:cxn modelId="{FAE4370F-76E3-439E-A38E-E77EB1F0B7A3}" type="presParOf" srcId="{0ACF178B-C2F2-4749-A5BC-D234F861836F}" destId="{C96F5368-6220-4CAB-AA79-262C22ACFD30}" srcOrd="0" destOrd="0" presId="urn:microsoft.com/office/officeart/2005/8/layout/hierarchy2"/>
    <dgm:cxn modelId="{348297D7-87F5-4F82-87AB-E40F894A5DCE}" type="presParOf" srcId="{C96F5368-6220-4CAB-AA79-262C22ACFD30}" destId="{256F9252-B5AC-4D61-A5AC-625D2C8A2284}" srcOrd="0" destOrd="0" presId="urn:microsoft.com/office/officeart/2005/8/layout/hierarchy2"/>
    <dgm:cxn modelId="{A634A641-6F19-41FE-BB55-7AD758B69C5C}" type="presParOf" srcId="{0ACF178B-C2F2-4749-A5BC-D234F861836F}" destId="{2C718B1E-7B62-46D0-AD0D-06D7C00CDEDA}" srcOrd="1" destOrd="0" presId="urn:microsoft.com/office/officeart/2005/8/layout/hierarchy2"/>
    <dgm:cxn modelId="{A21D8E9D-A613-4362-9F2D-0D17D0BA643F}" type="presParOf" srcId="{2C718B1E-7B62-46D0-AD0D-06D7C00CDEDA}" destId="{2FF31472-C044-4118-A441-6AFFF3C05D6F}" srcOrd="0" destOrd="0" presId="urn:microsoft.com/office/officeart/2005/8/layout/hierarchy2"/>
    <dgm:cxn modelId="{9D31E02B-4A1F-4E74-99B1-8370096EA991}" type="presParOf" srcId="{2C718B1E-7B62-46D0-AD0D-06D7C00CDEDA}" destId="{02A9F597-A83C-4C38-A49B-3209DEE420B9}" srcOrd="1" destOrd="0" presId="urn:microsoft.com/office/officeart/2005/8/layout/hierarchy2"/>
    <dgm:cxn modelId="{68944B11-0479-4D86-9295-57259757DA36}" type="presParOf" srcId="{0ACF178B-C2F2-4749-A5BC-D234F861836F}" destId="{C27450DD-D036-46C8-848A-6F09B82295B5}" srcOrd="2" destOrd="0" presId="urn:microsoft.com/office/officeart/2005/8/layout/hierarchy2"/>
    <dgm:cxn modelId="{7D628D1C-E6BB-45AA-B7B4-29F9AD139230}" type="presParOf" srcId="{C27450DD-D036-46C8-848A-6F09B82295B5}" destId="{9CF025CE-A500-4EBF-89EE-EAD5F30A4082}" srcOrd="0" destOrd="0" presId="urn:microsoft.com/office/officeart/2005/8/layout/hierarchy2"/>
    <dgm:cxn modelId="{5540A435-29C2-4B9E-8BBB-7346C965F1DB}" type="presParOf" srcId="{0ACF178B-C2F2-4749-A5BC-D234F861836F}" destId="{2882ED9C-EF08-46E2-B049-5B2A41CD139B}" srcOrd="3" destOrd="0" presId="urn:microsoft.com/office/officeart/2005/8/layout/hierarchy2"/>
    <dgm:cxn modelId="{268CE41E-8EB0-48C5-A5B2-037ECD786C7A}" type="presParOf" srcId="{2882ED9C-EF08-46E2-B049-5B2A41CD139B}" destId="{701AC0C9-C751-46A0-928C-342D397B03D9}" srcOrd="0" destOrd="0" presId="urn:microsoft.com/office/officeart/2005/8/layout/hierarchy2"/>
    <dgm:cxn modelId="{BF292EDE-78A3-4F27-BAFB-BA5529097D6C}" type="presParOf" srcId="{2882ED9C-EF08-46E2-B049-5B2A41CD139B}" destId="{A2EAED0D-1BFB-4771-BB2D-D380BF923D8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AA0595-E77F-4139-8F94-7DBB1CEDB881}">
      <dsp:nvSpPr>
        <dsp:cNvPr id="0" name=""/>
        <dsp:cNvSpPr/>
      </dsp:nvSpPr>
      <dsp:spPr>
        <a:xfrm>
          <a:off x="965142" y="2042190"/>
          <a:ext cx="1577503" cy="788751"/>
        </a:xfrm>
        <a:prstGeom prst="roundRect">
          <a:avLst>
            <a:gd name="adj" fmla="val 10000"/>
          </a:avLst>
        </a:prstGeom>
        <a:solidFill>
          <a:srgbClr val="0000FF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noProof="0" smtClean="0">
              <a:latin typeface="Calibri" pitchFamily="34" charset="0"/>
            </a:rPr>
            <a:t>Sector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noProof="0" smtClean="0">
              <a:latin typeface="Calibri" pitchFamily="34" charset="0"/>
            </a:rPr>
            <a:t> público</a:t>
          </a:r>
        </a:p>
      </dsp:txBody>
      <dsp:txXfrm>
        <a:off x="988244" y="2065292"/>
        <a:ext cx="1531299" cy="742547"/>
      </dsp:txXfrm>
    </dsp:sp>
    <dsp:sp modelId="{DA321037-98CE-47D8-A3BC-1E025D4B26AE}">
      <dsp:nvSpPr>
        <dsp:cNvPr id="0" name=""/>
        <dsp:cNvSpPr/>
      </dsp:nvSpPr>
      <dsp:spPr>
        <a:xfrm rot="17945813">
          <a:off x="2209353" y="1853588"/>
          <a:ext cx="129758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97588" y="16062"/>
              </a:lnTo>
            </a:path>
          </a:pathLst>
        </a:custGeom>
        <a:noFill/>
        <a:ln w="19050" cap="flat" cmpd="sng" algn="ctr">
          <a:solidFill>
            <a:srgbClr val="0000FF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Calibri" pitchFamily="34" charset="0"/>
          </a:endParaRPr>
        </a:p>
      </dsp:txBody>
      <dsp:txXfrm>
        <a:off x="2825707" y="1837211"/>
        <a:ext cx="64879" cy="64879"/>
      </dsp:txXfrm>
    </dsp:sp>
    <dsp:sp modelId="{E77E993C-B8C0-405E-911A-C9087424DA68}">
      <dsp:nvSpPr>
        <dsp:cNvPr id="0" name=""/>
        <dsp:cNvSpPr/>
      </dsp:nvSpPr>
      <dsp:spPr>
        <a:xfrm>
          <a:off x="3173648" y="908359"/>
          <a:ext cx="1577503" cy="788751"/>
        </a:xfrm>
        <a:prstGeom prst="roundRect">
          <a:avLst>
            <a:gd name="adj" fmla="val 10000"/>
          </a:avLst>
        </a:prstGeom>
        <a:solidFill>
          <a:srgbClr val="6699FF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noProof="0" smtClean="0">
              <a:latin typeface="Calibri" pitchFamily="34" charset="0"/>
            </a:rPr>
            <a:t>Gobierno general</a:t>
          </a:r>
          <a:endParaRPr lang="es-ES" sz="1700" kern="1200" noProof="0">
            <a:latin typeface="Calibri" pitchFamily="34" charset="0"/>
          </a:endParaRPr>
        </a:p>
      </dsp:txBody>
      <dsp:txXfrm>
        <a:off x="3196750" y="931461"/>
        <a:ext cx="1531299" cy="742547"/>
      </dsp:txXfrm>
    </dsp:sp>
    <dsp:sp modelId="{E6EBC67E-1480-47E9-AF1D-B4ACC6ED4E7D}">
      <dsp:nvSpPr>
        <dsp:cNvPr id="0" name=""/>
        <dsp:cNvSpPr/>
      </dsp:nvSpPr>
      <dsp:spPr>
        <a:xfrm rot="18289469">
          <a:off x="4514174" y="833141"/>
          <a:ext cx="110495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04956" y="16062"/>
              </a:lnTo>
            </a:path>
          </a:pathLst>
        </a:custGeom>
        <a:noFill/>
        <a:ln w="15875" cap="flat" cmpd="sng" algn="ctr">
          <a:solidFill>
            <a:srgbClr val="0000FF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Calibri" pitchFamily="34" charset="0"/>
          </a:endParaRPr>
        </a:p>
      </dsp:txBody>
      <dsp:txXfrm>
        <a:off x="5039028" y="821579"/>
        <a:ext cx="55247" cy="55247"/>
      </dsp:txXfrm>
    </dsp:sp>
    <dsp:sp modelId="{ECA98D17-C41E-4FFC-85EA-366A7838506D}">
      <dsp:nvSpPr>
        <dsp:cNvPr id="0" name=""/>
        <dsp:cNvSpPr/>
      </dsp:nvSpPr>
      <dsp:spPr>
        <a:xfrm>
          <a:off x="5382153" y="1294"/>
          <a:ext cx="1577503" cy="788751"/>
        </a:xfrm>
        <a:prstGeom prst="roundRect">
          <a:avLst>
            <a:gd name="adj" fmla="val 10000"/>
          </a:avLst>
        </a:prstGeom>
        <a:solidFill>
          <a:srgbClr val="6699FF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noProof="0" dirty="0" smtClean="0">
              <a:latin typeface="Calibri" pitchFamily="34" charset="0"/>
            </a:rPr>
            <a:t>Gobierno</a:t>
          </a:r>
          <a:br>
            <a:rPr lang="es-ES" sz="1700" kern="1200" noProof="0" dirty="0" smtClean="0">
              <a:latin typeface="Calibri" pitchFamily="34" charset="0"/>
            </a:rPr>
          </a:br>
          <a:r>
            <a:rPr lang="es-ES" sz="1700" kern="1200" noProof="0" dirty="0" smtClean="0">
              <a:latin typeface="Calibri" pitchFamily="34" charset="0"/>
            </a:rPr>
            <a:t>central</a:t>
          </a:r>
          <a:endParaRPr lang="es-ES" sz="1700" kern="1200" noProof="0" dirty="0">
            <a:latin typeface="Calibri" pitchFamily="34" charset="0"/>
          </a:endParaRPr>
        </a:p>
      </dsp:txBody>
      <dsp:txXfrm>
        <a:off x="5405255" y="24396"/>
        <a:ext cx="1531299" cy="742547"/>
      </dsp:txXfrm>
    </dsp:sp>
    <dsp:sp modelId="{12D18E28-59D7-40B0-B43C-BD98FBFE5903}">
      <dsp:nvSpPr>
        <dsp:cNvPr id="0" name=""/>
        <dsp:cNvSpPr/>
      </dsp:nvSpPr>
      <dsp:spPr>
        <a:xfrm>
          <a:off x="4751151" y="1286673"/>
          <a:ext cx="63100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31001" y="16062"/>
              </a:lnTo>
            </a:path>
          </a:pathLst>
        </a:custGeom>
        <a:noFill/>
        <a:ln w="15875" cap="flat" cmpd="sng" algn="ctr">
          <a:solidFill>
            <a:srgbClr val="0000FF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Calibri" pitchFamily="34" charset="0"/>
          </a:endParaRPr>
        </a:p>
      </dsp:txBody>
      <dsp:txXfrm>
        <a:off x="5050877" y="1286960"/>
        <a:ext cx="31550" cy="31550"/>
      </dsp:txXfrm>
    </dsp:sp>
    <dsp:sp modelId="{8A86BA42-7483-4F13-96D1-921C61CD6F5C}">
      <dsp:nvSpPr>
        <dsp:cNvPr id="0" name=""/>
        <dsp:cNvSpPr/>
      </dsp:nvSpPr>
      <dsp:spPr>
        <a:xfrm>
          <a:off x="5382153" y="908359"/>
          <a:ext cx="1577503" cy="788751"/>
        </a:xfrm>
        <a:prstGeom prst="roundRect">
          <a:avLst>
            <a:gd name="adj" fmla="val 10000"/>
          </a:avLst>
        </a:prstGeom>
        <a:solidFill>
          <a:srgbClr val="6699FF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noProof="0" dirty="0" smtClean="0">
              <a:latin typeface="Calibri" pitchFamily="34" charset="0"/>
            </a:rPr>
            <a:t>Gobiernos estatales</a:t>
          </a:r>
          <a:endParaRPr lang="es-ES" sz="1700" kern="1200" noProof="0" dirty="0">
            <a:latin typeface="Calibri" pitchFamily="34" charset="0"/>
          </a:endParaRPr>
        </a:p>
      </dsp:txBody>
      <dsp:txXfrm>
        <a:off x="5405255" y="931461"/>
        <a:ext cx="1531299" cy="742547"/>
      </dsp:txXfrm>
    </dsp:sp>
    <dsp:sp modelId="{61BEE584-3404-4D1B-B14E-5F739D09A9FD}">
      <dsp:nvSpPr>
        <dsp:cNvPr id="0" name=""/>
        <dsp:cNvSpPr/>
      </dsp:nvSpPr>
      <dsp:spPr>
        <a:xfrm rot="3310531">
          <a:off x="4514174" y="1740205"/>
          <a:ext cx="110495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04956" y="16062"/>
              </a:lnTo>
            </a:path>
          </a:pathLst>
        </a:custGeom>
        <a:noFill/>
        <a:ln w="15875" cap="flat" cmpd="sng" algn="ctr">
          <a:solidFill>
            <a:srgbClr val="0000FF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Calibri" pitchFamily="34" charset="0"/>
          </a:endParaRPr>
        </a:p>
      </dsp:txBody>
      <dsp:txXfrm>
        <a:off x="5039028" y="1728643"/>
        <a:ext cx="55247" cy="55247"/>
      </dsp:txXfrm>
    </dsp:sp>
    <dsp:sp modelId="{53AD60EA-9AC7-4A5E-A83D-772A0EA4D415}">
      <dsp:nvSpPr>
        <dsp:cNvPr id="0" name=""/>
        <dsp:cNvSpPr/>
      </dsp:nvSpPr>
      <dsp:spPr>
        <a:xfrm>
          <a:off x="5382153" y="1815424"/>
          <a:ext cx="1577503" cy="788751"/>
        </a:xfrm>
        <a:prstGeom prst="roundRect">
          <a:avLst>
            <a:gd name="adj" fmla="val 10000"/>
          </a:avLst>
        </a:prstGeom>
        <a:solidFill>
          <a:srgbClr val="6699FF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noProof="0" dirty="0" smtClean="0">
              <a:latin typeface="Calibri" pitchFamily="34" charset="0"/>
            </a:rPr>
            <a:t>Gobiernos locales</a:t>
          </a:r>
          <a:endParaRPr lang="es-ES" sz="1700" kern="1200" noProof="0" dirty="0">
            <a:latin typeface="Calibri" pitchFamily="34" charset="0"/>
          </a:endParaRPr>
        </a:p>
      </dsp:txBody>
      <dsp:txXfrm>
        <a:off x="5405255" y="1838526"/>
        <a:ext cx="1531299" cy="742547"/>
      </dsp:txXfrm>
    </dsp:sp>
    <dsp:sp modelId="{713D74FE-D93A-4990-BDFA-8E4A449691CC}">
      <dsp:nvSpPr>
        <dsp:cNvPr id="0" name=""/>
        <dsp:cNvSpPr/>
      </dsp:nvSpPr>
      <dsp:spPr>
        <a:xfrm rot="3654187">
          <a:off x="2209353" y="2987419"/>
          <a:ext cx="129758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97588" y="16062"/>
              </a:lnTo>
            </a:path>
          </a:pathLst>
        </a:custGeom>
        <a:noFill/>
        <a:ln w="19050" cap="flat" cmpd="sng" algn="ctr">
          <a:solidFill>
            <a:srgbClr val="0000FF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Calibri" pitchFamily="34" charset="0"/>
          </a:endParaRPr>
        </a:p>
      </dsp:txBody>
      <dsp:txXfrm>
        <a:off x="2825707" y="2971041"/>
        <a:ext cx="64879" cy="64879"/>
      </dsp:txXfrm>
    </dsp:sp>
    <dsp:sp modelId="{B9822D76-CE7B-4A2D-9DF9-A862FDC91F56}">
      <dsp:nvSpPr>
        <dsp:cNvPr id="0" name=""/>
        <dsp:cNvSpPr/>
      </dsp:nvSpPr>
      <dsp:spPr>
        <a:xfrm>
          <a:off x="3173648" y="3176021"/>
          <a:ext cx="1577503" cy="788751"/>
        </a:xfrm>
        <a:prstGeom prst="roundRect">
          <a:avLst>
            <a:gd name="adj" fmla="val 10000"/>
          </a:avLst>
        </a:prstGeom>
        <a:solidFill>
          <a:srgbClr val="9933FF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noProof="0" smtClean="0">
              <a:latin typeface="Calibri" pitchFamily="34" charset="0"/>
            </a:rPr>
            <a:t>Corporaciones públicas</a:t>
          </a:r>
          <a:endParaRPr lang="es-ES" sz="1700" kern="1200" noProof="0">
            <a:latin typeface="Calibri" pitchFamily="34" charset="0"/>
          </a:endParaRPr>
        </a:p>
      </dsp:txBody>
      <dsp:txXfrm>
        <a:off x="3196750" y="3199123"/>
        <a:ext cx="1531299" cy="742547"/>
      </dsp:txXfrm>
    </dsp:sp>
    <dsp:sp modelId="{C96F5368-6220-4CAB-AA79-262C22ACFD30}">
      <dsp:nvSpPr>
        <dsp:cNvPr id="0" name=""/>
        <dsp:cNvSpPr/>
      </dsp:nvSpPr>
      <dsp:spPr>
        <a:xfrm rot="19457599">
          <a:off x="4678112" y="3327568"/>
          <a:ext cx="77708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77080" y="16062"/>
              </a:lnTo>
            </a:path>
          </a:pathLst>
        </a:custGeom>
        <a:noFill/>
        <a:ln w="15875" cap="flat" cmpd="sng" algn="ctr">
          <a:solidFill>
            <a:srgbClr val="0000FF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Calibri" pitchFamily="34" charset="0"/>
          </a:endParaRPr>
        </a:p>
      </dsp:txBody>
      <dsp:txXfrm>
        <a:off x="5047225" y="3324203"/>
        <a:ext cx="38854" cy="38854"/>
      </dsp:txXfrm>
    </dsp:sp>
    <dsp:sp modelId="{2FF31472-C044-4118-A441-6AFFF3C05D6F}">
      <dsp:nvSpPr>
        <dsp:cNvPr id="0" name=""/>
        <dsp:cNvSpPr/>
      </dsp:nvSpPr>
      <dsp:spPr>
        <a:xfrm>
          <a:off x="5382153" y="2722488"/>
          <a:ext cx="1577503" cy="788751"/>
        </a:xfrm>
        <a:prstGeom prst="roundRect">
          <a:avLst>
            <a:gd name="adj" fmla="val 10000"/>
          </a:avLst>
        </a:prstGeom>
        <a:solidFill>
          <a:srgbClr val="9933FF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noProof="0" dirty="0" smtClean="0">
              <a:latin typeface="Calibri" pitchFamily="34" charset="0"/>
            </a:rPr>
            <a:t>Corporaciones públicas no financieras</a:t>
          </a:r>
          <a:endParaRPr lang="es-ES" sz="1700" kern="1200" noProof="0" dirty="0">
            <a:latin typeface="Calibri" pitchFamily="34" charset="0"/>
          </a:endParaRPr>
        </a:p>
      </dsp:txBody>
      <dsp:txXfrm>
        <a:off x="5405255" y="2745590"/>
        <a:ext cx="1531299" cy="742547"/>
      </dsp:txXfrm>
    </dsp:sp>
    <dsp:sp modelId="{C27450DD-D036-46C8-848A-6F09B82295B5}">
      <dsp:nvSpPr>
        <dsp:cNvPr id="0" name=""/>
        <dsp:cNvSpPr/>
      </dsp:nvSpPr>
      <dsp:spPr>
        <a:xfrm rot="2142401">
          <a:off x="4678112" y="3781101"/>
          <a:ext cx="77708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77080" y="16062"/>
              </a:lnTo>
            </a:path>
          </a:pathLst>
        </a:custGeom>
        <a:noFill/>
        <a:ln w="15875" cap="flat" cmpd="sng" algn="ctr">
          <a:solidFill>
            <a:srgbClr val="0000FF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Calibri" pitchFamily="34" charset="0"/>
          </a:endParaRPr>
        </a:p>
      </dsp:txBody>
      <dsp:txXfrm>
        <a:off x="5047225" y="3777736"/>
        <a:ext cx="38854" cy="38854"/>
      </dsp:txXfrm>
    </dsp:sp>
    <dsp:sp modelId="{701AC0C9-C751-46A0-928C-342D397B03D9}">
      <dsp:nvSpPr>
        <dsp:cNvPr id="0" name=""/>
        <dsp:cNvSpPr/>
      </dsp:nvSpPr>
      <dsp:spPr>
        <a:xfrm>
          <a:off x="5382153" y="3629553"/>
          <a:ext cx="1577503" cy="788751"/>
        </a:xfrm>
        <a:prstGeom prst="roundRect">
          <a:avLst>
            <a:gd name="adj" fmla="val 10000"/>
          </a:avLst>
        </a:prstGeom>
        <a:solidFill>
          <a:srgbClr val="9933FF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noProof="0" dirty="0" smtClean="0">
              <a:latin typeface="Calibri" pitchFamily="34" charset="0"/>
            </a:rPr>
            <a:t>Corporaciones públicas financieras</a:t>
          </a:r>
          <a:endParaRPr lang="es-ES" sz="1700" kern="1200" noProof="0" dirty="0">
            <a:latin typeface="Calibri" pitchFamily="34" charset="0"/>
          </a:endParaRPr>
        </a:p>
      </dsp:txBody>
      <dsp:txXfrm>
        <a:off x="5405255" y="3652655"/>
        <a:ext cx="1531299" cy="7425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96819-648A-403F-B34A-66F69FBAF5DD}" type="datetimeFigureOut">
              <a:rPr lang="es-CO" smtClean="0"/>
              <a:pPr/>
              <a:t>17/07/2012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20FC1-F80A-4984-BBE9-EC065CF47AF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407745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20FC1-F80A-4984-BBE9-EC065CF47AF7}" type="slidenum">
              <a:rPr lang="es-CO" smtClean="0"/>
              <a:pPr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4247157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04F50B-0155-41A5-9BA3-058168C6AE39}" type="slidenum">
              <a:rPr lang="en-US"/>
              <a:pPr/>
              <a:t>30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6D6-3A1C-4489-AA48-F28C29552464}" type="datetimeFigureOut">
              <a:rPr lang="es-ES" smtClean="0"/>
              <a:pPr/>
              <a:t>17/07/2012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D2BB-9EE3-4CB1-9358-72E0C34DE7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93443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6D6-3A1C-4489-AA48-F28C29552464}" type="datetimeFigureOut">
              <a:rPr lang="es-ES" smtClean="0"/>
              <a:pPr/>
              <a:t>17/07/2012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D2BB-9EE3-4CB1-9358-72E0C34DE7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6877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6D6-3A1C-4489-AA48-F28C29552464}" type="datetimeFigureOut">
              <a:rPr lang="es-ES" smtClean="0"/>
              <a:pPr/>
              <a:t>17/07/2012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D2BB-9EE3-4CB1-9358-72E0C34DE7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7226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6D6-3A1C-4489-AA48-F28C29552464}" type="datetimeFigureOut">
              <a:rPr lang="es-ES" smtClean="0"/>
              <a:pPr/>
              <a:t>17/07/2012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D2BB-9EE3-4CB1-9358-72E0C34DE7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3254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6D6-3A1C-4489-AA48-F28C29552464}" type="datetimeFigureOut">
              <a:rPr lang="es-ES" smtClean="0"/>
              <a:pPr/>
              <a:t>17/07/2012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D2BB-9EE3-4CB1-9358-72E0C34DE7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1861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6D6-3A1C-4489-AA48-F28C29552464}" type="datetimeFigureOut">
              <a:rPr lang="es-ES" smtClean="0"/>
              <a:pPr/>
              <a:t>17/07/2012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D2BB-9EE3-4CB1-9358-72E0C34DE7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7813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6D6-3A1C-4489-AA48-F28C29552464}" type="datetimeFigureOut">
              <a:rPr lang="es-ES" smtClean="0"/>
              <a:pPr/>
              <a:t>17/07/2012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D2BB-9EE3-4CB1-9358-72E0C34DE7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0074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6D6-3A1C-4489-AA48-F28C29552464}" type="datetimeFigureOut">
              <a:rPr lang="es-ES" smtClean="0"/>
              <a:pPr/>
              <a:t>17/07/2012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D2BB-9EE3-4CB1-9358-72E0C34DE7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9671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6D6-3A1C-4489-AA48-F28C29552464}" type="datetimeFigureOut">
              <a:rPr lang="es-ES" smtClean="0"/>
              <a:pPr/>
              <a:t>17/07/2012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D2BB-9EE3-4CB1-9358-72E0C34DE7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1675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6D6-3A1C-4489-AA48-F28C29552464}" type="datetimeFigureOut">
              <a:rPr lang="es-ES" smtClean="0"/>
              <a:pPr/>
              <a:t>17/07/2012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D2BB-9EE3-4CB1-9358-72E0C34DE7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0680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6D6-3A1C-4489-AA48-F28C29552464}" type="datetimeFigureOut">
              <a:rPr lang="es-ES" smtClean="0"/>
              <a:pPr/>
              <a:t>17/07/2012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D2BB-9EE3-4CB1-9358-72E0C34DE7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89467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EF6D6-3A1C-4489-AA48-F28C29552464}" type="datetimeFigureOut">
              <a:rPr lang="es-ES" smtClean="0"/>
              <a:pPr/>
              <a:t>17/07/2012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9D2BB-9EE3-4CB1-9358-72E0C34DE7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6110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75658" y="1835056"/>
            <a:ext cx="8354060" cy="2308324"/>
          </a:xfrm>
          <a:prstGeom prst="rect">
            <a:avLst/>
          </a:prstGeom>
          <a:ln/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3600" b="1" i="1" dirty="0" smtClean="0"/>
              <a:t>LA CONTABILIDAD PÚBLICA Y SU </a:t>
            </a:r>
          </a:p>
          <a:p>
            <a:pPr algn="ctr"/>
            <a:r>
              <a:rPr lang="es-CO" sz="3600" b="1" i="1" dirty="0" smtClean="0"/>
              <a:t>RELACIÓN CON LAS </a:t>
            </a:r>
          </a:p>
          <a:p>
            <a:pPr algn="ctr"/>
            <a:r>
              <a:rPr lang="es-CO" sz="3600" b="1" i="1" dirty="0" smtClean="0"/>
              <a:t>ESTADÍSTICAS DE FINANZAS PÚBLICAS- CONTEXTO LATINO AMERICANO</a:t>
            </a:r>
            <a:endParaRPr lang="es-CO" sz="3600" b="1" i="1" dirty="0"/>
          </a:p>
        </p:txBody>
      </p:sp>
    </p:spTree>
    <p:extLst>
      <p:ext uri="{BB962C8B-B14F-4D97-AF65-F5344CB8AC3E}">
        <p14:creationId xmlns:p14="http://schemas.microsoft.com/office/powerpoint/2010/main" xmlns="" val="216097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395536" y="2924944"/>
            <a:ext cx="2232248" cy="11521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Estadísticas de Finanzas Públicas</a:t>
            </a:r>
            <a:endParaRPr lang="es-CO" dirty="0"/>
          </a:p>
        </p:txBody>
      </p:sp>
      <p:sp>
        <p:nvSpPr>
          <p:cNvPr id="3" name="2 Rectángulo"/>
          <p:cNvSpPr/>
          <p:nvPr/>
        </p:nvSpPr>
        <p:spPr>
          <a:xfrm>
            <a:off x="4355976" y="2492896"/>
            <a:ext cx="2880320" cy="86409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/>
              <a:t>Analizar </a:t>
            </a:r>
            <a:r>
              <a:rPr lang="es-CO" sz="1600" dirty="0"/>
              <a:t>las  operaciones de un nivel específico de gobierno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55976" y="3733234"/>
            <a:ext cx="2880320" cy="86409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/>
              <a:t>Analizar las </a:t>
            </a:r>
            <a:r>
              <a:rPr lang="es-CO" sz="1600" dirty="0"/>
              <a:t>transacciones entre diferentes niveles de gobierno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2843808" y="3140968"/>
            <a:ext cx="1296144" cy="72008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Permiten</a:t>
            </a:r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555650" y="550421"/>
            <a:ext cx="8192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i="1" dirty="0" smtClean="0"/>
              <a:t>¿QUÉ USO SE LES DA A LAS ESTADISTICAS FISCALES?</a:t>
            </a:r>
            <a:endParaRPr lang="es-CO" sz="2400" b="1" i="1" dirty="0"/>
          </a:p>
        </p:txBody>
      </p:sp>
      <p:sp>
        <p:nvSpPr>
          <p:cNvPr id="8" name="7 Rectángulo"/>
          <p:cNvSpPr/>
          <p:nvPr/>
        </p:nvSpPr>
        <p:spPr>
          <a:xfrm>
            <a:off x="7668344" y="2420888"/>
            <a:ext cx="1080120" cy="217644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Gobierno y el sector Público</a:t>
            </a:r>
            <a:endParaRPr lang="es-CO" dirty="0"/>
          </a:p>
        </p:txBody>
      </p:sp>
      <p:grpSp>
        <p:nvGrpSpPr>
          <p:cNvPr id="9" name="8 Grupo"/>
          <p:cNvGrpSpPr/>
          <p:nvPr/>
        </p:nvGrpSpPr>
        <p:grpSpPr>
          <a:xfrm>
            <a:off x="251520" y="404664"/>
            <a:ext cx="8784976" cy="5832648"/>
            <a:chOff x="467544" y="404664"/>
            <a:chExt cx="8280920" cy="5832648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50844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39552" y="2276872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Uno de los métodos </a:t>
            </a:r>
            <a:r>
              <a:rPr lang="es-MX" sz="2400" dirty="0" smtClean="0"/>
              <a:t>utilizados </a:t>
            </a:r>
            <a:r>
              <a:rPr lang="es-MX" sz="2400" dirty="0"/>
              <a:t>para producir información sobre el desempeño global y la situación financiera del sector </a:t>
            </a:r>
            <a:r>
              <a:rPr lang="es-MX" sz="2400" dirty="0" smtClean="0"/>
              <a:t>gobierno general </a:t>
            </a:r>
            <a:r>
              <a:rPr lang="es-MX" sz="2400" dirty="0"/>
              <a:t>o del sector </a:t>
            </a:r>
            <a:r>
              <a:rPr lang="es-MX" sz="2400" dirty="0" smtClean="0"/>
              <a:t>público,  </a:t>
            </a:r>
            <a:r>
              <a:rPr lang="es-MX" sz="2400" dirty="0">
                <a:solidFill>
                  <a:srgbClr val="FF0000"/>
                </a:solidFill>
              </a:rPr>
              <a:t>consiste en </a:t>
            </a:r>
            <a:r>
              <a:rPr lang="es-MX" sz="2400" dirty="0" smtClean="0">
                <a:solidFill>
                  <a:srgbClr val="FF0000"/>
                </a:solidFill>
              </a:rPr>
              <a:t>usar un </a:t>
            </a:r>
            <a:r>
              <a:rPr lang="es-MX" sz="2400" dirty="0">
                <a:solidFill>
                  <a:srgbClr val="FF0000"/>
                </a:solidFill>
              </a:rPr>
              <a:t>conjunto de partidas de </a:t>
            </a:r>
            <a:r>
              <a:rPr lang="es-MX" sz="2400" dirty="0" smtClean="0">
                <a:solidFill>
                  <a:srgbClr val="FF0000"/>
                </a:solidFill>
              </a:rPr>
              <a:t>resultado, aplicando un marco </a:t>
            </a:r>
            <a:r>
              <a:rPr lang="es-MX" sz="2400" dirty="0">
                <a:solidFill>
                  <a:srgbClr val="FF0000"/>
                </a:solidFill>
              </a:rPr>
              <a:t>contable integrado y de </a:t>
            </a:r>
            <a:r>
              <a:rPr lang="es-MX" sz="2400" dirty="0" smtClean="0">
                <a:solidFill>
                  <a:srgbClr val="FF0000"/>
                </a:solidFill>
              </a:rPr>
              <a:t>alcance </a:t>
            </a:r>
            <a:r>
              <a:rPr lang="es-MX" sz="2400" dirty="0">
                <a:solidFill>
                  <a:srgbClr val="FF0000"/>
                </a:solidFill>
              </a:rPr>
              <a:t>general</a:t>
            </a:r>
            <a:r>
              <a:rPr lang="es-MX" sz="2400" dirty="0"/>
              <a:t>. </a:t>
            </a:r>
            <a:r>
              <a:rPr lang="es-MX" sz="2400" dirty="0" smtClean="0"/>
              <a:t>(el </a:t>
            </a:r>
            <a:r>
              <a:rPr lang="es-MX" sz="2400" dirty="0"/>
              <a:t>resultado operativo neto, préstamo neto/endeudamiento neto, y la variación en el patrimonio </a:t>
            </a:r>
            <a:r>
              <a:rPr lang="es-MX" sz="2400" dirty="0" smtClean="0"/>
              <a:t>neto)</a:t>
            </a:r>
            <a:endParaRPr lang="es-ES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55650" y="550421"/>
            <a:ext cx="8192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i="1" dirty="0" smtClean="0"/>
              <a:t>¿MÉTODO UTILIZADO PARA LA GENERACIÓN DE  ESTADISTICAS FISCALES?</a:t>
            </a:r>
            <a:endParaRPr lang="es-CO" sz="2400" b="1" i="1" dirty="0"/>
          </a:p>
        </p:txBody>
      </p:sp>
      <p:grpSp>
        <p:nvGrpSpPr>
          <p:cNvPr id="10" name="9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11" name="10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39552" y="1772816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/>
              <a:t>Para </a:t>
            </a:r>
            <a:r>
              <a:rPr lang="es-CO" sz="2400" dirty="0" smtClean="0"/>
              <a:t>lograr </a:t>
            </a:r>
            <a:r>
              <a:rPr lang="es-CO" sz="2400" dirty="0"/>
              <a:t>los </a:t>
            </a:r>
            <a:r>
              <a:rPr lang="es-CO" sz="2400" dirty="0" smtClean="0"/>
              <a:t>objetivos  </a:t>
            </a:r>
            <a:r>
              <a:rPr lang="es-CO" sz="2400" dirty="0"/>
              <a:t>se requiere </a:t>
            </a:r>
            <a:r>
              <a:rPr lang="es-CO" sz="2400" dirty="0" smtClean="0"/>
              <a:t>establecer una serie de </a:t>
            </a:r>
            <a:r>
              <a:rPr lang="es-CO" sz="2400" dirty="0">
                <a:solidFill>
                  <a:srgbClr val="FF0000"/>
                </a:solidFill>
              </a:rPr>
              <a:t>principios económicos y contables </a:t>
            </a:r>
            <a:r>
              <a:rPr lang="es-CO" sz="2400" dirty="0" smtClean="0"/>
              <a:t>a utilizar en el proceso de compilación las </a:t>
            </a:r>
            <a:r>
              <a:rPr lang="es-CO" sz="2400" dirty="0"/>
              <a:t>estadísticas, </a:t>
            </a:r>
            <a:r>
              <a:rPr lang="es-CO" sz="2400" dirty="0" smtClean="0"/>
              <a:t>y </a:t>
            </a:r>
            <a:r>
              <a:rPr lang="es-CO" sz="2400" dirty="0" smtClean="0">
                <a:solidFill>
                  <a:srgbClr val="FF0000"/>
                </a:solidFill>
              </a:rPr>
              <a:t>las </a:t>
            </a:r>
            <a:r>
              <a:rPr lang="es-CO" sz="2400" dirty="0">
                <a:solidFill>
                  <a:srgbClr val="FF0000"/>
                </a:solidFill>
              </a:rPr>
              <a:t>directrices para la </a:t>
            </a:r>
            <a:r>
              <a:rPr lang="es-CO" sz="2400" dirty="0" smtClean="0">
                <a:solidFill>
                  <a:srgbClr val="FF0000"/>
                </a:solidFill>
              </a:rPr>
              <a:t>su presentación dentro  de </a:t>
            </a:r>
            <a:r>
              <a:rPr lang="es-MX" sz="2400" dirty="0" smtClean="0">
                <a:solidFill>
                  <a:srgbClr val="FF0000"/>
                </a:solidFill>
              </a:rPr>
              <a:t>un </a:t>
            </a:r>
            <a:r>
              <a:rPr lang="es-MX" sz="2400" dirty="0">
                <a:solidFill>
                  <a:srgbClr val="FF0000"/>
                </a:solidFill>
              </a:rPr>
              <a:t>marco conceptual y contable </a:t>
            </a:r>
            <a:r>
              <a:rPr lang="es-MX" sz="2400" dirty="0" smtClean="0">
                <a:solidFill>
                  <a:srgbClr val="FF0000"/>
                </a:solidFill>
              </a:rPr>
              <a:t>integral </a:t>
            </a:r>
            <a:r>
              <a:rPr lang="es-MX" sz="2400" dirty="0" smtClean="0"/>
              <a:t>que permita analizar </a:t>
            </a:r>
            <a:r>
              <a:rPr lang="es-MX" sz="2400" dirty="0"/>
              <a:t>y evaluar la política fiscal, </a:t>
            </a:r>
            <a:r>
              <a:rPr lang="es-MX" sz="2400" dirty="0" smtClean="0"/>
              <a:t>especialmente en </a:t>
            </a:r>
            <a:r>
              <a:rPr lang="es-MX" sz="2400" dirty="0"/>
              <a:t>lo que se refiere al desempeño del </a:t>
            </a:r>
            <a:r>
              <a:rPr lang="es-MX" sz="2400" dirty="0" smtClean="0"/>
              <a:t>sector gobierno </a:t>
            </a:r>
            <a:r>
              <a:rPr lang="es-MX" sz="2400" dirty="0"/>
              <a:t>general, y </a:t>
            </a:r>
            <a:r>
              <a:rPr lang="es-MX" sz="2400" dirty="0" smtClean="0"/>
              <a:t>del sector público. Dichos elementos </a:t>
            </a:r>
            <a:r>
              <a:rPr lang="es-MX" sz="2400" dirty="0" smtClean="0">
                <a:solidFill>
                  <a:srgbClr val="FF0000"/>
                </a:solidFill>
              </a:rPr>
              <a:t>son provistos por el Manual es Estadísticas de Finanzas Públicas  </a:t>
            </a:r>
            <a:r>
              <a:rPr lang="es-MX" sz="2400" dirty="0" smtClean="0"/>
              <a:t>elaborado por el Fondo Monetario Internacional –FMI </a:t>
            </a:r>
            <a:endParaRPr lang="es-MX" sz="2400" dirty="0"/>
          </a:p>
          <a:p>
            <a:pPr algn="just"/>
            <a:r>
              <a:rPr lang="es-MX" sz="2400" dirty="0" smtClean="0"/>
              <a:t> </a:t>
            </a:r>
            <a:endParaRPr lang="es-ES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55650" y="550421"/>
            <a:ext cx="8192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i="1" dirty="0" smtClean="0"/>
              <a:t>¿REQUERIMIENTOS TÉCNICOS PARA LA GENERACIÓN DE  ESTADISTICAS FISCALES?</a:t>
            </a:r>
            <a:endParaRPr lang="es-CO" sz="2400" b="1" i="1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1324744"/>
          </a:xfrm>
        </p:spPr>
        <p:txBody>
          <a:bodyPr/>
          <a:lstStyle/>
          <a:p>
            <a:pPr marL="0" indent="0" algn="ctr">
              <a:buNone/>
            </a:pPr>
            <a:r>
              <a:rPr lang="es-CO" b="1" i="1" dirty="0"/>
              <a:t>MANUAL DE ESTADÍSTICAS DE </a:t>
            </a:r>
            <a:r>
              <a:rPr lang="es-CO" b="1" i="1" dirty="0" smtClean="0"/>
              <a:t>FINANZAS PÚBLICAS</a:t>
            </a:r>
            <a:endParaRPr lang="es-CO" b="1" i="1" dirty="0"/>
          </a:p>
        </p:txBody>
      </p:sp>
      <p:grpSp>
        <p:nvGrpSpPr>
          <p:cNvPr id="3" name="2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4" name="3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" name="4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43987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800" dirty="0"/>
              <a:t>MANUAL DE ESTADÍSTICAS DE </a:t>
            </a:r>
            <a:r>
              <a:rPr lang="es-ES" sz="2800" dirty="0" smtClean="0"/>
              <a:t>FINANZAS PÚBLICAS</a:t>
            </a:r>
            <a:endParaRPr lang="es-E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72" y="1428328"/>
            <a:ext cx="8085584" cy="4953000"/>
          </a:xfrm>
        </p:spPr>
        <p:txBody>
          <a:bodyPr>
            <a:normAutofit lnSpcReduction="10000"/>
          </a:bodyPr>
          <a:lstStyle/>
          <a:p>
            <a:pPr>
              <a:lnSpc>
                <a:spcPts val="2700"/>
              </a:lnSpc>
            </a:pPr>
            <a:r>
              <a:rPr lang="es-ES" sz="2000" dirty="0"/>
              <a:t>Existen dos versiones del </a:t>
            </a:r>
            <a:r>
              <a:rPr lang="es-ES" sz="2000" dirty="0" smtClean="0"/>
              <a:t>MEFP: 1986 y 2001</a:t>
            </a:r>
            <a:endParaRPr lang="es-ES" sz="1600" dirty="0" smtClean="0"/>
          </a:p>
          <a:p>
            <a:pPr>
              <a:lnSpc>
                <a:spcPts val="2700"/>
              </a:lnSpc>
            </a:pPr>
            <a:r>
              <a:rPr lang="es-ES" sz="2000" dirty="0" smtClean="0"/>
              <a:t>El </a:t>
            </a:r>
            <a:r>
              <a:rPr lang="es-ES" sz="2000" i="1" dirty="0" smtClean="0"/>
              <a:t>MEFP 2001</a:t>
            </a:r>
            <a:r>
              <a:rPr lang="es-ES" sz="2000" dirty="0" smtClean="0"/>
              <a:t> remplazó el </a:t>
            </a:r>
            <a:r>
              <a:rPr lang="es-ES" sz="2000" i="1" dirty="0" smtClean="0"/>
              <a:t>MEFP 1986</a:t>
            </a:r>
            <a:r>
              <a:rPr lang="es-ES" sz="2000" dirty="0" smtClean="0"/>
              <a:t>, un sistema que operó en base caja, con muchas limitaciones, tales como:</a:t>
            </a:r>
          </a:p>
          <a:p>
            <a:pPr lvl="1" algn="just">
              <a:spcBef>
                <a:spcPts val="800"/>
              </a:spcBef>
            </a:pPr>
            <a:r>
              <a:rPr lang="es-ES" sz="2000" dirty="0" smtClean="0"/>
              <a:t>El marco conceptual tenia unos 25 años, al momento de su revisión  ya no estaba alineado con los otros sistemas de estadísticas macroeconómicas  (SCN- BP-EMF)</a:t>
            </a:r>
          </a:p>
          <a:p>
            <a:pPr lvl="1" algn="just">
              <a:spcBef>
                <a:spcPts val="800"/>
              </a:spcBef>
            </a:pPr>
            <a:r>
              <a:rPr lang="es-ES" sz="2000" dirty="0" err="1" smtClean="0"/>
              <a:t>Pperaba</a:t>
            </a:r>
            <a:r>
              <a:rPr lang="es-ES" sz="2000" dirty="0" smtClean="0"/>
              <a:t> bajo un sistema en base caja, el cual no tiene en cuenta, entre otros aspectos:</a:t>
            </a:r>
          </a:p>
          <a:p>
            <a:pPr lvl="2" algn="just"/>
            <a:r>
              <a:rPr lang="es-ES" sz="1600" dirty="0" smtClean="0"/>
              <a:t>Intereses de bonos emitidos con descuento</a:t>
            </a:r>
          </a:p>
          <a:p>
            <a:pPr lvl="2" algn="just"/>
            <a:r>
              <a:rPr lang="es-ES" sz="1600" dirty="0" smtClean="0"/>
              <a:t>Transacciones en especie</a:t>
            </a:r>
          </a:p>
          <a:p>
            <a:pPr lvl="2" algn="just"/>
            <a:r>
              <a:rPr lang="es-ES" sz="1600" dirty="0" smtClean="0"/>
              <a:t>Consumo de capital fijo</a:t>
            </a:r>
          </a:p>
          <a:p>
            <a:pPr lvl="1" algn="just">
              <a:spcBef>
                <a:spcPts val="800"/>
              </a:spcBef>
            </a:pPr>
            <a:r>
              <a:rPr lang="es-ES" sz="2000" dirty="0" smtClean="0"/>
              <a:t>Énfasis en una sola medida, el déficit/</a:t>
            </a:r>
            <a:r>
              <a:rPr lang="es-ES" sz="2000" dirty="0" err="1" smtClean="0"/>
              <a:t>superavit</a:t>
            </a:r>
            <a:endParaRPr lang="es-ES" sz="2000" dirty="0" smtClean="0"/>
          </a:p>
          <a:p>
            <a:pPr lvl="1" algn="just">
              <a:spcBef>
                <a:spcPts val="800"/>
              </a:spcBef>
            </a:pPr>
            <a:r>
              <a:rPr lang="es-ES" sz="2000" dirty="0" smtClean="0"/>
              <a:t>Énfasis en las restricciones de financiamiento del gobierno, la restricción de liquidez se consideraba la mayor prioridad del gobierno</a:t>
            </a:r>
          </a:p>
          <a:p>
            <a:pPr lvl="1">
              <a:spcBef>
                <a:spcPts val="1200"/>
              </a:spcBef>
            </a:pPr>
            <a:endParaRPr lang="es-ES" sz="2000" dirty="0" smtClean="0"/>
          </a:p>
          <a:p>
            <a:pPr lvl="1"/>
            <a:endParaRPr lang="es-ES" sz="200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56176" y="6381328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976664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6859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800" dirty="0"/>
              <a:t>MANUAL DE ESTADÍSTICAS DE </a:t>
            </a:r>
            <a:r>
              <a:rPr lang="es-ES" sz="2800" dirty="0" smtClean="0"/>
              <a:t>FINANZAS PÚBLICAS</a:t>
            </a:r>
            <a:endParaRPr lang="es-E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229600" cy="5119688"/>
          </a:xfrm>
        </p:spPr>
        <p:txBody>
          <a:bodyPr>
            <a:normAutofit lnSpcReduction="10000"/>
          </a:bodyPr>
          <a:lstStyle/>
          <a:p>
            <a:r>
              <a:rPr lang="es-ES" sz="2000" dirty="0" smtClean="0"/>
              <a:t>Limitaciones …:</a:t>
            </a:r>
          </a:p>
          <a:p>
            <a:pPr lvl="1">
              <a:spcBef>
                <a:spcPts val="1200"/>
              </a:spcBef>
            </a:pPr>
            <a:r>
              <a:rPr lang="es-ES" sz="2000" dirty="0" smtClean="0"/>
              <a:t>Los saldos de caja y deuda son los únicos saldos registrados en el sistema</a:t>
            </a:r>
          </a:p>
          <a:p>
            <a:pPr lvl="1">
              <a:spcBef>
                <a:spcPts val="1200"/>
              </a:spcBef>
            </a:pPr>
            <a:r>
              <a:rPr lang="es-ES" sz="2000" dirty="0" smtClean="0"/>
              <a:t>No integra flujos y saldos porque solo se registran las transacciones en caja</a:t>
            </a:r>
          </a:p>
          <a:p>
            <a:pPr lvl="1">
              <a:spcBef>
                <a:spcPts val="1200"/>
              </a:spcBef>
            </a:pPr>
            <a:r>
              <a:rPr lang="es-ES" sz="2000" dirty="0" smtClean="0"/>
              <a:t>Préstamos menos recuperaciones (“préstamo neto”) tratados como transacciones no recuperables</a:t>
            </a:r>
          </a:p>
          <a:p>
            <a:pPr algn="just">
              <a:spcBef>
                <a:spcPts val="1800"/>
              </a:spcBef>
            </a:pPr>
            <a:r>
              <a:rPr lang="es-ES" sz="2000" dirty="0" smtClean="0"/>
              <a:t>Debido a las limitaciones de la contabilidad en base caja, los países iniciaron el cambio a la contabilidad basada en los recursos, en el final de los años 90</a:t>
            </a:r>
          </a:p>
          <a:p>
            <a:pPr lvl="1">
              <a:spcBef>
                <a:spcPts val="1200"/>
              </a:spcBef>
            </a:pPr>
            <a:r>
              <a:rPr lang="es-ES" sz="2000" dirty="0" smtClean="0"/>
              <a:t>Esto permitió  hacer énfasis hacía nuevos temas de importancia para el análisis fiscal, por ejemplo: viabilidad de la política  fiscal, partidas del balance (activos, pasivos, patrimonio neto), transacciones en especie, atrasos, etc.  </a:t>
            </a:r>
          </a:p>
          <a:p>
            <a:pPr lvl="1"/>
            <a:endParaRPr lang="es-E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56176" y="6381328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496944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68192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277888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es-ES" sz="3200" dirty="0" smtClean="0"/>
              <a:t>Objetivos del </a:t>
            </a:r>
            <a:r>
              <a:rPr lang="es-ES" sz="3200" i="1" dirty="0" smtClean="0"/>
              <a:t>MEFP 2001</a:t>
            </a:r>
            <a:endParaRPr lang="es-ES" sz="1200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430536"/>
            <a:ext cx="8229600" cy="3806776"/>
          </a:xfrm>
        </p:spPr>
        <p:txBody>
          <a:bodyPr>
            <a:noAutofit/>
          </a:bodyPr>
          <a:lstStyle/>
          <a:p>
            <a:r>
              <a:rPr lang="es-ES" sz="2400" dirty="0" smtClean="0"/>
              <a:t>Un </a:t>
            </a:r>
            <a:r>
              <a:rPr lang="es-ES" sz="2400" b="1" dirty="0" smtClean="0">
                <a:solidFill>
                  <a:srgbClr val="0000FF"/>
                </a:solidFill>
              </a:rPr>
              <a:t>sistema</a:t>
            </a:r>
            <a:r>
              <a:rPr lang="es-ES" sz="2400" dirty="0" smtClean="0"/>
              <a:t> que tiene en cuenta los cambios que se van presentando:</a:t>
            </a:r>
          </a:p>
          <a:p>
            <a:pPr lvl="1"/>
            <a:r>
              <a:rPr lang="es-ES" sz="2000" dirty="0" smtClean="0"/>
              <a:t>En la manera en que los países actualizan sus cuentas públicas, y</a:t>
            </a:r>
          </a:p>
          <a:p>
            <a:pPr lvl="1"/>
            <a:r>
              <a:rPr lang="es-ES" sz="2000" dirty="0" smtClean="0"/>
              <a:t>Analizan y ajustes los datos de esas cuentas.</a:t>
            </a:r>
          </a:p>
          <a:p>
            <a:pPr lvl="1"/>
            <a:endParaRPr lang="es-ES" sz="2000" dirty="0" smtClean="0"/>
          </a:p>
          <a:p>
            <a:pPr>
              <a:spcBef>
                <a:spcPct val="40000"/>
              </a:spcBef>
            </a:pPr>
            <a:r>
              <a:rPr lang="es-ES" sz="2400" dirty="0" smtClean="0"/>
              <a:t>Un </a:t>
            </a:r>
            <a:r>
              <a:rPr lang="es-ES" sz="2400" b="1" dirty="0" smtClean="0">
                <a:solidFill>
                  <a:srgbClr val="0000FF"/>
                </a:solidFill>
              </a:rPr>
              <a:t>manual</a:t>
            </a:r>
            <a:r>
              <a:rPr lang="es-ES" sz="2400" dirty="0" smtClean="0"/>
              <a:t> que:</a:t>
            </a:r>
          </a:p>
          <a:p>
            <a:pPr lvl="1"/>
            <a:r>
              <a:rPr lang="es-ES" sz="2000" dirty="0" smtClean="0"/>
              <a:t>Sirve a las necesidades especializadas de los compiladores, analistas y autoridades, y</a:t>
            </a:r>
          </a:p>
          <a:p>
            <a:pPr lvl="1"/>
            <a:r>
              <a:rPr lang="es-ES" sz="2000" dirty="0" smtClean="0"/>
              <a:t>Con sujeción a esas necesidades, está armonizado en la medida de lo posible con el </a:t>
            </a:r>
            <a:r>
              <a:rPr lang="es-ES" sz="2000" i="1" dirty="0" smtClean="0"/>
              <a:t>SCN 1993</a:t>
            </a:r>
            <a:endParaRPr lang="es-ES" sz="2000" i="1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56176" y="6381328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 smtClean="0"/>
              <a:t>MANUAL DE ESTADÍSTICAS DE FINANZAS PÚBLICAS</a:t>
            </a:r>
            <a:endParaRPr lang="es-ES" sz="1100" dirty="0"/>
          </a:p>
        </p:txBody>
      </p:sp>
      <p:grpSp>
        <p:nvGrpSpPr>
          <p:cNvPr id="7" name="6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95495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800" dirty="0"/>
              <a:t>MANUAL DE ESTADÍSTICAS DE </a:t>
            </a:r>
            <a:r>
              <a:rPr lang="es-ES" sz="2800" dirty="0" smtClean="0"/>
              <a:t>FINANZAS PÚBLICAS</a:t>
            </a:r>
            <a:endParaRPr lang="es-ES" sz="1100" dirty="0"/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814888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Para lograr los objetivos, el nuevo sistema de EFP deberá generar datos que:</a:t>
            </a:r>
          </a:p>
          <a:p>
            <a:endParaRPr lang="es-ES" dirty="0" smtClean="0"/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	Estén directamente vinculados a otros sistemas  estadísticos macroeconómicos</a:t>
            </a:r>
          </a:p>
          <a:p>
            <a:pPr>
              <a:buFont typeface="Wingdings" pitchFamily="2" charset="2"/>
              <a:buChar char="v"/>
            </a:pPr>
            <a:endParaRPr lang="es-ES" dirty="0" smtClean="0"/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	Permitan a los analistas evaluar la solidez financiera del gobierno con métodos que se aplican a otros organismos de la economía</a:t>
            </a:r>
          </a:p>
          <a:p>
            <a:pPr lvl="1" algn="just"/>
            <a:endParaRPr lang="es-E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4912" y="6304235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7" name="6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7667762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151813" cy="914400"/>
          </a:xfrm>
        </p:spPr>
        <p:txBody>
          <a:bodyPr/>
          <a:lstStyle/>
          <a:p>
            <a:r>
              <a:rPr lang="es-ES" sz="2600" dirty="0" smtClean="0"/>
              <a:t>Cobertura y sectorización en el sistema del</a:t>
            </a:r>
            <a:br>
              <a:rPr lang="es-ES" sz="2600" dirty="0" smtClean="0"/>
            </a:br>
            <a:r>
              <a:rPr lang="es-ES" sz="2600" i="1" dirty="0" smtClean="0"/>
              <a:t>MEFP 2001</a:t>
            </a:r>
            <a:endParaRPr lang="es-ES" sz="2600" i="1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0152" y="6208146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sp>
        <p:nvSpPr>
          <p:cNvPr id="313347" name="Rectangle 3"/>
          <p:cNvSpPr>
            <a:spLocks noChangeArrowheads="1"/>
          </p:cNvSpPr>
          <p:nvPr/>
        </p:nvSpPr>
        <p:spPr bwMode="auto">
          <a:xfrm>
            <a:off x="685800" y="1447800"/>
            <a:ext cx="8001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s-ES" sz="1700" b="1">
              <a:solidFill>
                <a:srgbClr val="0000FF"/>
              </a:solidFill>
            </a:endParaRPr>
          </a:p>
        </p:txBody>
      </p:sp>
      <p:sp>
        <p:nvSpPr>
          <p:cNvPr id="313354" name="Text Box 10"/>
          <p:cNvSpPr txBox="1">
            <a:spLocks noChangeArrowheads="1"/>
          </p:cNvSpPr>
          <p:nvPr/>
        </p:nvSpPr>
        <p:spPr bwMode="auto">
          <a:xfrm>
            <a:off x="838200" y="6047710"/>
            <a:ext cx="76962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" sz="1100" b="1" i="1" dirty="0" smtClean="0">
                <a:latin typeface="Times New Roman" pitchFamily="18" charset="0"/>
              </a:rPr>
              <a:t>La cobertura y sectorización son basadas en los conceptos de unidad institucional, control, actividad de mercado/no de mercado</a:t>
            </a:r>
            <a:endParaRPr lang="es-ES" sz="1100" b="1" i="1" dirty="0">
              <a:latin typeface="Times New Roman" pitchFamily="18" charset="0"/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xmlns="" val="2143339214"/>
              </p:ext>
            </p:extLst>
          </p:nvPr>
        </p:nvGraphicFramePr>
        <p:xfrm>
          <a:off x="679648" y="1385664"/>
          <a:ext cx="79248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6 Grupo"/>
          <p:cNvGrpSpPr/>
          <p:nvPr/>
        </p:nvGrpSpPr>
        <p:grpSpPr>
          <a:xfrm>
            <a:off x="467544" y="188640"/>
            <a:ext cx="8280920" cy="6120680"/>
            <a:chOff x="467544" y="404664"/>
            <a:chExt cx="8280920" cy="5832648"/>
          </a:xfrm>
        </p:grpSpPr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075547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0662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Reglas contables del </a:t>
            </a:r>
            <a:r>
              <a:rPr lang="es-ES" i="1" dirty="0" smtClean="0"/>
              <a:t>MEFP 2001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291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38448"/>
            <a:ext cx="8229600" cy="481488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CO" dirty="0" smtClean="0"/>
              <a:t>Las </a:t>
            </a:r>
            <a:r>
              <a:rPr lang="es-CO" dirty="0"/>
              <a:t>reglas contables para </a:t>
            </a:r>
            <a:r>
              <a:rPr lang="es-CO" dirty="0" smtClean="0"/>
              <a:t>la generación de las EFP </a:t>
            </a:r>
            <a:r>
              <a:rPr lang="es-CO" dirty="0"/>
              <a:t>tienen por </a:t>
            </a:r>
            <a:r>
              <a:rPr lang="es-CO" dirty="0" smtClean="0"/>
              <a:t>objeto </a:t>
            </a:r>
            <a:r>
              <a:rPr lang="es-CO" dirty="0" smtClean="0">
                <a:solidFill>
                  <a:srgbClr val="FF0000"/>
                </a:solidFill>
              </a:rPr>
              <a:t>asegurar </a:t>
            </a:r>
            <a:r>
              <a:rPr lang="es-CO" dirty="0">
                <a:solidFill>
                  <a:srgbClr val="FF0000"/>
                </a:solidFill>
              </a:rPr>
              <a:t>que los datos generados por el sistema se </a:t>
            </a:r>
            <a:r>
              <a:rPr lang="es-CO" dirty="0" smtClean="0">
                <a:solidFill>
                  <a:srgbClr val="FF0000"/>
                </a:solidFill>
              </a:rPr>
              <a:t>ciñan a </a:t>
            </a:r>
            <a:r>
              <a:rPr lang="es-CO" dirty="0">
                <a:solidFill>
                  <a:srgbClr val="FF0000"/>
                </a:solidFill>
              </a:rPr>
              <a:t>las normas</a:t>
            </a:r>
            <a:r>
              <a:rPr lang="es-CO" dirty="0"/>
              <a:t> aceptadas para compilar </a:t>
            </a:r>
            <a:r>
              <a:rPr lang="es-CO" dirty="0" smtClean="0"/>
              <a:t>estadísticas económicas</a:t>
            </a:r>
            <a:r>
              <a:rPr lang="es-CO" dirty="0"/>
              <a:t>. </a:t>
            </a:r>
            <a:endParaRPr lang="es-CO" dirty="0" smtClean="0"/>
          </a:p>
          <a:p>
            <a:pPr marL="0" indent="0" algn="just">
              <a:buNone/>
            </a:pPr>
            <a:endParaRPr lang="es-CO" dirty="0" smtClean="0"/>
          </a:p>
          <a:p>
            <a:pPr marL="0" indent="0" algn="just">
              <a:buNone/>
            </a:pPr>
            <a:r>
              <a:rPr lang="es-CO" dirty="0" smtClean="0"/>
              <a:t>Con la </a:t>
            </a:r>
            <a:r>
              <a:rPr lang="es-CO" dirty="0"/>
              <a:t>excepción de la </a:t>
            </a:r>
            <a:r>
              <a:rPr lang="es-CO" dirty="0" smtClean="0"/>
              <a:t>consolidación, las </a:t>
            </a:r>
            <a:r>
              <a:rPr lang="es-CO" dirty="0"/>
              <a:t>reglas </a:t>
            </a:r>
            <a:r>
              <a:rPr lang="es-CO" dirty="0" smtClean="0"/>
              <a:t>contables del </a:t>
            </a:r>
            <a:r>
              <a:rPr lang="es-CO" dirty="0"/>
              <a:t>sistema de EFP </a:t>
            </a:r>
            <a:r>
              <a:rPr lang="es-CO" dirty="0">
                <a:solidFill>
                  <a:srgbClr val="FF0000"/>
                </a:solidFill>
              </a:rPr>
              <a:t>son idénticas a las </a:t>
            </a:r>
            <a:r>
              <a:rPr lang="es-CO" dirty="0" smtClean="0">
                <a:solidFill>
                  <a:srgbClr val="FF0000"/>
                </a:solidFill>
              </a:rPr>
              <a:t>del SCN </a:t>
            </a:r>
            <a:r>
              <a:rPr lang="es-CO" dirty="0">
                <a:solidFill>
                  <a:srgbClr val="FF0000"/>
                </a:solidFill>
              </a:rPr>
              <a:t>1993</a:t>
            </a:r>
            <a:r>
              <a:rPr lang="es-CO" dirty="0"/>
              <a:t>. </a:t>
            </a:r>
            <a:endParaRPr lang="es-CO" dirty="0" smtClean="0"/>
          </a:p>
          <a:p>
            <a:pPr marL="0" indent="0" algn="just">
              <a:buNone/>
            </a:pPr>
            <a:endParaRPr lang="es-CO" dirty="0"/>
          </a:p>
          <a:p>
            <a:pPr marL="0" indent="0" algn="just">
              <a:buNone/>
            </a:pPr>
            <a:r>
              <a:rPr lang="es-CO" dirty="0" smtClean="0"/>
              <a:t>Hay </a:t>
            </a:r>
            <a:r>
              <a:rPr lang="es-CO" dirty="0"/>
              <a:t>también </a:t>
            </a:r>
            <a:r>
              <a:rPr lang="es-CO" dirty="0">
                <a:solidFill>
                  <a:srgbClr val="FF0000"/>
                </a:solidFill>
              </a:rPr>
              <a:t>muchas similitudes </a:t>
            </a:r>
            <a:r>
              <a:rPr lang="es-CO" dirty="0"/>
              <a:t>entre </a:t>
            </a:r>
            <a:r>
              <a:rPr lang="es-CO" dirty="0" smtClean="0"/>
              <a:t>las reglas </a:t>
            </a:r>
            <a:r>
              <a:rPr lang="es-CO" dirty="0"/>
              <a:t>que utiliza el sistema de EFP y las que </a:t>
            </a:r>
            <a:r>
              <a:rPr lang="es-CO" dirty="0" smtClean="0"/>
              <a:t>aplican las </a:t>
            </a:r>
            <a:r>
              <a:rPr lang="es-CO" dirty="0"/>
              <a:t>empresas y los gobiernos en sus estados </a:t>
            </a:r>
            <a:r>
              <a:rPr lang="es-CO" dirty="0" smtClean="0"/>
              <a:t>financieros. </a:t>
            </a:r>
          </a:p>
          <a:p>
            <a:pPr algn="just"/>
            <a:endParaRPr lang="es-CO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12160" y="63093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188640"/>
            <a:ext cx="8496944" cy="6048672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4200062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2354104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 smtClean="0"/>
              <a:t>1. Introducción</a:t>
            </a:r>
          </a:p>
          <a:p>
            <a:pPr algn="just"/>
            <a:r>
              <a:rPr lang="es-CO" sz="3200" dirty="0" smtClean="0"/>
              <a:t>2. Estadísticas de Finanzas Públicas</a:t>
            </a:r>
          </a:p>
          <a:p>
            <a:pPr algn="just"/>
            <a:r>
              <a:rPr lang="es-CO" sz="3200" dirty="0" smtClean="0"/>
              <a:t>3. Manual de Estadísticas de Finanzas Públicas</a:t>
            </a:r>
          </a:p>
          <a:p>
            <a:pPr algn="just"/>
            <a:r>
              <a:rPr lang="es-CO" sz="3200" dirty="0" smtClean="0"/>
              <a:t>4. </a:t>
            </a:r>
            <a:r>
              <a:rPr lang="es-ES" sz="3200" dirty="0" smtClean="0"/>
              <a:t>El MEFP 2001 y la Contabilidad del sector público</a:t>
            </a:r>
          </a:p>
          <a:p>
            <a:pPr algn="just"/>
            <a:r>
              <a:rPr lang="es-ES" sz="3200" dirty="0" smtClean="0"/>
              <a:t>5. Contexto Latino Americano</a:t>
            </a:r>
            <a:endParaRPr lang="es-CO" sz="32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218058" y="1068157"/>
            <a:ext cx="1665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i="1" dirty="0" smtClean="0"/>
              <a:t>Agenda</a:t>
            </a:r>
            <a:endParaRPr lang="es-CO" sz="3600" b="1" i="1" dirty="0"/>
          </a:p>
        </p:txBody>
      </p:sp>
      <p:grpSp>
        <p:nvGrpSpPr>
          <p:cNvPr id="12" name="11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5" name="4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5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16097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8654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Reglas contables del </a:t>
            </a:r>
            <a:r>
              <a:rPr lang="es-ES" i="1" dirty="0" smtClean="0"/>
              <a:t>MEFP 2001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291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814888"/>
          </a:xfrm>
        </p:spPr>
        <p:txBody>
          <a:bodyPr>
            <a:normAutofit fontScale="62500" lnSpcReduction="20000"/>
          </a:bodyPr>
          <a:lstStyle/>
          <a:p>
            <a:r>
              <a:rPr lang="es-ES" dirty="0" smtClean="0"/>
              <a:t>Similar a otros sistemas estadísticos macroeconómicos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Registro en base devengado ( Causación)</a:t>
            </a:r>
          </a:p>
          <a:p>
            <a:pPr lvl="1"/>
            <a:r>
              <a:rPr lang="es-ES" dirty="0" smtClean="0"/>
              <a:t>Cuando ocurre la transacción, ó sea, cuando</a:t>
            </a:r>
          </a:p>
          <a:p>
            <a:pPr lvl="2">
              <a:lnSpc>
                <a:spcPct val="90000"/>
              </a:lnSpc>
            </a:pPr>
            <a:r>
              <a:rPr lang="es-ES" dirty="0" smtClean="0"/>
              <a:t>se perciben los ingresos</a:t>
            </a:r>
          </a:p>
          <a:p>
            <a:pPr lvl="2">
              <a:lnSpc>
                <a:spcPct val="90000"/>
              </a:lnSpc>
            </a:pPr>
            <a:r>
              <a:rPr lang="es-ES" dirty="0" smtClean="0"/>
              <a:t>se utilizan los recursos</a:t>
            </a:r>
          </a:p>
          <a:p>
            <a:pPr lvl="2">
              <a:lnSpc>
                <a:spcPct val="90000"/>
              </a:lnSpc>
            </a:pPr>
            <a:r>
              <a:rPr lang="es-ES" dirty="0" smtClean="0"/>
              <a:t>se incurren los pasivos</a:t>
            </a:r>
          </a:p>
          <a:p>
            <a:pPr lvl="2">
              <a:lnSpc>
                <a:spcPct val="90000"/>
              </a:lnSpc>
            </a:pPr>
            <a:r>
              <a:rPr lang="es-ES" dirty="0" smtClean="0"/>
              <a:t>se adquieren los activos</a:t>
            </a:r>
          </a:p>
          <a:p>
            <a:pPr lvl="2">
              <a:lnSpc>
                <a:spcPct val="90000"/>
              </a:lnSpc>
            </a:pPr>
            <a:endParaRPr lang="es-ES" dirty="0" smtClean="0"/>
          </a:p>
          <a:p>
            <a:pPr lvl="1"/>
            <a:r>
              <a:rPr lang="es-ES" dirty="0" smtClean="0"/>
              <a:t>Tiene que ver con el </a:t>
            </a:r>
            <a:r>
              <a:rPr lang="es-ES" b="1" dirty="0" smtClean="0">
                <a:solidFill>
                  <a:srgbClr val="0000FF"/>
                </a:solidFill>
              </a:rPr>
              <a:t>momento del registro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 smtClean="0"/>
              <a:t>(cuando?) y la </a:t>
            </a:r>
            <a:r>
              <a:rPr lang="es-ES" b="1" dirty="0" smtClean="0">
                <a:solidFill>
                  <a:srgbClr val="0000FF"/>
                </a:solidFill>
              </a:rPr>
              <a:t>cobertura de los datos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 smtClean="0"/>
              <a:t>(qué?)</a:t>
            </a:r>
          </a:p>
          <a:p>
            <a:pPr marL="457200" lvl="1" indent="0">
              <a:buNone/>
            </a:pPr>
            <a:endParaRPr lang="es-ES" dirty="0" smtClean="0"/>
          </a:p>
          <a:p>
            <a:r>
              <a:rPr lang="es-ES" dirty="0" smtClean="0"/>
              <a:t>Requerimiento adicional</a:t>
            </a:r>
          </a:p>
          <a:p>
            <a:pPr lvl="1"/>
            <a:r>
              <a:rPr lang="es-ES" dirty="0" smtClean="0"/>
              <a:t>Datos en base caja para analizar restricciones de liquidez</a:t>
            </a:r>
          </a:p>
          <a:p>
            <a:pPr marL="457200" lvl="1" indent="0">
              <a:buNone/>
            </a:pPr>
            <a:endParaRPr lang="es-ES" dirty="0" smtClean="0"/>
          </a:p>
          <a:p>
            <a:r>
              <a:rPr lang="es-ES" dirty="0" smtClean="0"/>
              <a:t>Contabilidad </a:t>
            </a:r>
            <a:r>
              <a:rPr lang="es-ES" b="1" dirty="0" smtClean="0">
                <a:solidFill>
                  <a:srgbClr val="0000FF"/>
                </a:solidFill>
              </a:rPr>
              <a:t>por partida doble</a:t>
            </a:r>
            <a:r>
              <a:rPr lang="es-ES" dirty="0" smtClean="0"/>
              <a:t> </a:t>
            </a:r>
          </a:p>
          <a:p>
            <a:pPr lvl="1"/>
            <a:r>
              <a:rPr lang="es-ES" dirty="0" smtClean="0"/>
              <a:t>Cada flujo da lugar a dos partidas de igual valor:</a:t>
            </a:r>
            <a:br>
              <a:rPr lang="es-ES" dirty="0" smtClean="0"/>
            </a:br>
            <a:r>
              <a:rPr lang="es-ES" dirty="0" smtClean="0"/>
              <a:t>crédito y débito</a:t>
            </a:r>
            <a:endParaRPr lang="es-ES" i="1" dirty="0" smtClean="0"/>
          </a:p>
          <a:p>
            <a:endParaRPr lang="es-E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12160" y="63093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5526263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s-ES" dirty="0" smtClean="0"/>
              <a:t>Reglas contables del </a:t>
            </a:r>
            <a:r>
              <a:rPr lang="es-ES" i="1" dirty="0" smtClean="0"/>
              <a:t>MEFP 2001</a:t>
            </a:r>
            <a:r>
              <a:rPr lang="es-ES" dirty="0" smtClean="0"/>
              <a:t> 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814888"/>
          </a:xfrm>
          <a:noFill/>
          <a:ln/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 smtClean="0"/>
              <a:t>1. Momento de registro</a:t>
            </a:r>
          </a:p>
          <a:p>
            <a:pPr lvl="1"/>
            <a:r>
              <a:rPr lang="es-ES" dirty="0" smtClean="0"/>
              <a:t>Los flujos se registran cuando:</a:t>
            </a:r>
          </a:p>
          <a:p>
            <a:pPr lvl="2"/>
            <a:r>
              <a:rPr lang="es-ES" dirty="0" smtClean="0"/>
              <a:t>la unidad en cuestión recibe u origina el beneficio económico vinculado a un evento, o</a:t>
            </a:r>
          </a:p>
          <a:p>
            <a:pPr lvl="2"/>
            <a:r>
              <a:rPr lang="es-ES" dirty="0" smtClean="0"/>
              <a:t>es probable que lo reciba o lo origine, y</a:t>
            </a:r>
          </a:p>
          <a:p>
            <a:pPr lvl="2"/>
            <a:r>
              <a:rPr lang="es-ES" dirty="0" smtClean="0"/>
              <a:t>puede medirse con precisión el valor monetario del evento</a:t>
            </a:r>
          </a:p>
          <a:p>
            <a:pPr lvl="1"/>
            <a:r>
              <a:rPr lang="es-ES" dirty="0" smtClean="0"/>
              <a:t>Los flujos de caja se registran cuando se recibe o se desembolsa efectivo</a:t>
            </a:r>
          </a:p>
          <a:p>
            <a:pPr lvl="2"/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2. Valoración</a:t>
            </a:r>
          </a:p>
          <a:p>
            <a:pPr lvl="1"/>
            <a:r>
              <a:rPr lang="es-ES" dirty="0" smtClean="0"/>
              <a:t>Todos los flujos y saldos se valoran a </a:t>
            </a:r>
            <a:r>
              <a:rPr lang="es-ES" b="1" dirty="0" smtClean="0">
                <a:solidFill>
                  <a:srgbClr val="0000FF"/>
                </a:solidFill>
              </a:rPr>
              <a:t>precios de mercado corrientes</a:t>
            </a:r>
            <a:endParaRPr lang="es-ES" b="1" dirty="0">
              <a:solidFill>
                <a:srgbClr val="0000FF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56176" y="63093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507142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Reglas contables del </a:t>
            </a:r>
            <a:r>
              <a:rPr lang="es-ES" i="1" dirty="0" smtClean="0"/>
              <a:t>MEFP 2001</a:t>
            </a:r>
            <a:r>
              <a:rPr lang="es-ES" dirty="0" smtClean="0"/>
              <a:t> 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2938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814888"/>
          </a:xfrm>
          <a:noFill/>
          <a:ln/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 smtClean="0"/>
              <a:t>3. Registro bruto o neto</a:t>
            </a:r>
          </a:p>
          <a:p>
            <a:pPr lvl="1"/>
            <a:r>
              <a:rPr lang="es-ES" dirty="0" smtClean="0"/>
              <a:t>En general los flujos y saldos se registran sobre una </a:t>
            </a:r>
            <a:r>
              <a:rPr lang="es-ES" b="1" dirty="0" smtClean="0">
                <a:solidFill>
                  <a:srgbClr val="0000FF"/>
                </a:solidFill>
              </a:rPr>
              <a:t>base bruta</a:t>
            </a:r>
            <a:r>
              <a:rPr lang="es-ES" dirty="0" smtClean="0"/>
              <a:t>, pero existen casos donde se utiliza el registro neto, p.ej.:</a:t>
            </a:r>
          </a:p>
          <a:p>
            <a:pPr lvl="2"/>
            <a:r>
              <a:rPr lang="es-ES" dirty="0" smtClean="0"/>
              <a:t>En presentaciones analíticas, puede utilizarse la adquisición neta de activos o los pasivos netos incurridos</a:t>
            </a:r>
          </a:p>
          <a:p>
            <a:pPr lvl="2"/>
            <a:r>
              <a:rPr lang="es-ES" dirty="0" smtClean="0"/>
              <a:t>Las categorías de ingresos se presentan netos de las devoluciones</a:t>
            </a:r>
          </a:p>
          <a:p>
            <a:pPr lvl="2"/>
            <a:r>
              <a:rPr lang="es-ES" dirty="0" smtClean="0"/>
              <a:t>Las categorías de gastos se presentan netos de transacciones erróneas o no autorizadas</a:t>
            </a:r>
          </a:p>
          <a:p>
            <a:pPr lvl="2"/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4. Consolidación</a:t>
            </a:r>
          </a:p>
          <a:p>
            <a:pPr lvl="1"/>
            <a:r>
              <a:rPr lang="es-ES" dirty="0" smtClean="0"/>
              <a:t>En EFP, se </a:t>
            </a:r>
            <a:r>
              <a:rPr lang="es-ES" b="1" dirty="0" smtClean="0">
                <a:solidFill>
                  <a:srgbClr val="0000FF"/>
                </a:solidFill>
              </a:rPr>
              <a:t>consolidan</a:t>
            </a:r>
            <a:r>
              <a:rPr lang="es-ES" dirty="0" smtClean="0"/>
              <a:t> los datos que corresponden a un grupo de unidades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0152" y="6237312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260648"/>
            <a:ext cx="8280920" cy="5976664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7460780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s-ES" dirty="0" smtClean="0"/>
              <a:t>El sistema del </a:t>
            </a:r>
            <a:r>
              <a:rPr lang="es-ES" i="1" dirty="0" smtClean="0"/>
              <a:t>MEFP 2001</a:t>
            </a:r>
            <a:endParaRPr lang="es-ES" sz="1800" dirty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Enfoque en el </a:t>
            </a:r>
            <a:r>
              <a:rPr lang="es-ES" b="1" dirty="0" smtClean="0">
                <a:solidFill>
                  <a:srgbClr val="CC00CC"/>
                </a:solidFill>
              </a:rPr>
              <a:t>balance</a:t>
            </a:r>
          </a:p>
          <a:p>
            <a:pPr lvl="1"/>
            <a:r>
              <a:rPr lang="es-ES" dirty="0" smtClean="0"/>
              <a:t>Saldo de activos, pasivos y patrimonio neto (activos menos pasivos)</a:t>
            </a:r>
          </a:p>
          <a:p>
            <a:pPr lvl="1"/>
            <a:r>
              <a:rPr lang="es-ES" dirty="0" smtClean="0"/>
              <a:t>Saldos relacionados con los flujos</a:t>
            </a:r>
          </a:p>
          <a:p>
            <a:pPr lvl="2"/>
            <a:r>
              <a:rPr lang="es-ES" b="1" dirty="0" smtClean="0"/>
              <a:t>S</a:t>
            </a:r>
            <a:r>
              <a:rPr lang="es-ES" b="1" baseline="-25000" dirty="0" smtClean="0"/>
              <a:t>0</a:t>
            </a:r>
            <a:r>
              <a:rPr lang="es-ES" b="1" dirty="0" smtClean="0"/>
              <a:t> + F = S</a:t>
            </a:r>
            <a:r>
              <a:rPr lang="es-ES" b="1" baseline="-25000" dirty="0" smtClean="0"/>
              <a:t>1</a:t>
            </a:r>
            <a:endParaRPr lang="es-ES" b="1" dirty="0" smtClean="0"/>
          </a:p>
          <a:p>
            <a:pPr lvl="2"/>
            <a:r>
              <a:rPr lang="es-ES" b="1" dirty="0" smtClean="0"/>
              <a:t>F = T + OFE</a:t>
            </a:r>
          </a:p>
          <a:p>
            <a:pPr lvl="2"/>
            <a:endParaRPr lang="es-ES" b="1" dirty="0" smtClean="0"/>
          </a:p>
          <a:p>
            <a:r>
              <a:rPr lang="es-ES" dirty="0" smtClean="0"/>
              <a:t>Principio básico del sistema MEFP 2001:</a:t>
            </a:r>
          </a:p>
          <a:p>
            <a:pPr lvl="2">
              <a:buNone/>
            </a:pPr>
            <a:r>
              <a:rPr lang="es-ES" dirty="0" smtClean="0"/>
              <a:t>   valor del balance de apertura</a:t>
            </a:r>
          </a:p>
          <a:p>
            <a:pPr lvl="2">
              <a:buNone/>
            </a:pPr>
            <a:r>
              <a:rPr lang="es-ES" dirty="0" smtClean="0"/>
              <a:t>+ transacciones</a:t>
            </a:r>
          </a:p>
          <a:p>
            <a:pPr lvl="2">
              <a:buNone/>
            </a:pPr>
            <a:r>
              <a:rPr lang="es-ES" dirty="0" smtClean="0"/>
              <a:t>+ otros flujos económicos</a:t>
            </a:r>
          </a:p>
          <a:p>
            <a:pPr lvl="2">
              <a:buNone/>
            </a:pPr>
            <a:r>
              <a:rPr lang="es-ES" dirty="0" smtClean="0"/>
              <a:t>= valor del balance de cierre</a:t>
            </a:r>
            <a:endParaRPr lang="es-E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12160" y="6381328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332656"/>
            <a:ext cx="8280920" cy="6048672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793210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El sistema del </a:t>
            </a:r>
            <a:r>
              <a:rPr lang="es-ES" i="1" dirty="0" smtClean="0"/>
              <a:t>MEFP 2001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saldos son:</a:t>
            </a:r>
          </a:p>
          <a:p>
            <a:pPr lvl="1"/>
            <a:r>
              <a:rPr lang="es-ES" dirty="0" smtClean="0"/>
              <a:t>registrados en el balance en la apertura y el cierre del período contable</a:t>
            </a:r>
          </a:p>
          <a:p>
            <a:pPr lvl="1"/>
            <a:r>
              <a:rPr lang="es-ES" dirty="0" smtClean="0"/>
              <a:t>activos económicos</a:t>
            </a:r>
          </a:p>
          <a:p>
            <a:pPr lvl="2"/>
            <a:r>
              <a:rPr lang="es-ES" dirty="0" smtClean="0"/>
              <a:t>definidos por la propiedad y los beneficios económicos</a:t>
            </a:r>
          </a:p>
          <a:p>
            <a:pPr lvl="2"/>
            <a:r>
              <a:rPr lang="es-ES" dirty="0" smtClean="0"/>
              <a:t>activos financieros y no financieros</a:t>
            </a:r>
          </a:p>
          <a:p>
            <a:pPr lvl="1"/>
            <a:r>
              <a:rPr lang="es-ES" dirty="0" smtClean="0"/>
              <a:t>pasivos</a:t>
            </a:r>
          </a:p>
          <a:p>
            <a:pPr lvl="2"/>
            <a:r>
              <a:rPr lang="es-ES" dirty="0" smtClean="0"/>
              <a:t>definidos por la propiedad y los derechos económicos</a:t>
            </a:r>
          </a:p>
          <a:p>
            <a:pPr lvl="1"/>
            <a:r>
              <a:rPr lang="es-ES" dirty="0" smtClean="0"/>
              <a:t>patrimonio neto</a:t>
            </a:r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143636" y="6357958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188640"/>
            <a:ext cx="8280920" cy="6048672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79361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0390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El sistema del </a:t>
            </a:r>
            <a:r>
              <a:rPr lang="es-ES" i="1" dirty="0" smtClean="0"/>
              <a:t>MEFP 2001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flujos reflejan la creación, transformación, intercambio, transferencia o extinción de valor económico</a:t>
            </a:r>
          </a:p>
          <a:p>
            <a:endParaRPr lang="es-ES" dirty="0" smtClean="0"/>
          </a:p>
          <a:p>
            <a:r>
              <a:rPr lang="es-ES" dirty="0" smtClean="0"/>
              <a:t>Dos tipos de flujos en el sistema:</a:t>
            </a:r>
          </a:p>
          <a:p>
            <a:pPr lvl="1"/>
            <a:r>
              <a:rPr lang="es-ES" dirty="0" smtClean="0"/>
              <a:t>transacciones</a:t>
            </a:r>
          </a:p>
          <a:p>
            <a:pPr lvl="1"/>
            <a:r>
              <a:rPr lang="es-ES" dirty="0" smtClean="0"/>
              <a:t>otros flujos económicos</a:t>
            </a:r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143636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188640"/>
            <a:ext cx="8280920" cy="6048672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68933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9314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El sistema del </a:t>
            </a:r>
            <a:r>
              <a:rPr lang="es-ES" i="1" dirty="0" smtClean="0"/>
              <a:t>MEFP 2001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Transacciones</a:t>
            </a:r>
          </a:p>
          <a:p>
            <a:pPr>
              <a:buNone/>
            </a:pPr>
            <a:endParaRPr lang="es-ES" dirty="0" smtClean="0"/>
          </a:p>
          <a:p>
            <a:pPr lvl="1"/>
            <a:r>
              <a:rPr lang="es-ES" dirty="0" smtClean="0"/>
              <a:t>Interacción entre dos unidades por mutuo acuerdo (o que a efectos analíticos conviene tratar como tal)</a:t>
            </a:r>
          </a:p>
          <a:p>
            <a:pPr lvl="1"/>
            <a:r>
              <a:rPr lang="es-ES" dirty="0" smtClean="0"/>
              <a:t>intercambios o transferencias monetarias o no monetarias</a:t>
            </a:r>
          </a:p>
          <a:p>
            <a:pPr lvl="1"/>
            <a:r>
              <a:rPr lang="es-ES" dirty="0" smtClean="0"/>
              <a:t>modificaciones de transacciones monetarias (</a:t>
            </a:r>
            <a:r>
              <a:rPr lang="es-ES" dirty="0" err="1" smtClean="0"/>
              <a:t>redireccionamiento</a:t>
            </a:r>
            <a:r>
              <a:rPr lang="es-ES" dirty="0" smtClean="0"/>
              <a:t>, partición, reasignación, etc.)</a:t>
            </a:r>
          </a:p>
          <a:p>
            <a:pPr lvl="1"/>
            <a:r>
              <a:rPr lang="es-ES" dirty="0" smtClean="0"/>
              <a:t>características de las transacciones no monetarias (efectivas y internas)</a:t>
            </a:r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75118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7876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El sistema del </a:t>
            </a:r>
            <a:r>
              <a:rPr lang="es-ES" i="1" dirty="0" smtClean="0"/>
              <a:t>MEFP 2001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Otros flujos económicos</a:t>
            </a:r>
          </a:p>
          <a:p>
            <a:pPr>
              <a:buNone/>
            </a:pPr>
            <a:endParaRPr lang="es-ES" dirty="0" smtClean="0"/>
          </a:p>
          <a:p>
            <a:pPr lvl="1"/>
            <a:r>
              <a:rPr lang="es-ES" dirty="0" smtClean="0"/>
              <a:t>todos los otros flujos que no son transacciones</a:t>
            </a:r>
          </a:p>
          <a:p>
            <a:pPr lvl="1"/>
            <a:r>
              <a:rPr lang="es-ES" dirty="0" smtClean="0"/>
              <a:t>eventos unilaterales</a:t>
            </a:r>
          </a:p>
          <a:p>
            <a:pPr lvl="1"/>
            <a:r>
              <a:rPr lang="es-ES" dirty="0" smtClean="0"/>
              <a:t>incluyen</a:t>
            </a:r>
          </a:p>
          <a:p>
            <a:pPr lvl="2"/>
            <a:r>
              <a:rPr lang="es-ES" dirty="0" smtClean="0"/>
              <a:t>otras variaciones en el volumen de activos (volumen)</a:t>
            </a:r>
          </a:p>
          <a:p>
            <a:pPr lvl="2"/>
            <a:r>
              <a:rPr lang="es-ES" dirty="0" smtClean="0"/>
              <a:t>ganancias y perdidas por tenencia (precios)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9079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9884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El sistema del </a:t>
            </a:r>
            <a:r>
              <a:rPr lang="es-ES" i="1" dirty="0" smtClean="0"/>
              <a:t>MEFP 2001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ingreso y el gasto son definidos como </a:t>
            </a:r>
            <a:r>
              <a:rPr lang="es-ES" b="1" dirty="0" smtClean="0">
                <a:solidFill>
                  <a:srgbClr val="0000FF"/>
                </a:solidFill>
              </a:rPr>
              <a:t>transacciones que impactan el patrimonio neto</a:t>
            </a:r>
          </a:p>
          <a:p>
            <a:pPr lvl="1"/>
            <a:r>
              <a:rPr lang="es-ES" dirty="0" smtClean="0"/>
              <a:t>ingreso</a:t>
            </a:r>
          </a:p>
          <a:p>
            <a:pPr lvl="2"/>
            <a:r>
              <a:rPr lang="es-ES" dirty="0" smtClean="0"/>
              <a:t>transacciones que </a:t>
            </a:r>
            <a:r>
              <a:rPr lang="es-ES" b="1" dirty="0" smtClean="0">
                <a:solidFill>
                  <a:srgbClr val="0000FF"/>
                </a:solidFill>
              </a:rPr>
              <a:t>aumentan el patrimonio neto</a:t>
            </a:r>
          </a:p>
          <a:p>
            <a:pPr lvl="3"/>
            <a:r>
              <a:rPr lang="es-ES" dirty="0" smtClean="0"/>
              <a:t>excluye la venta de activos (que son el intercambio de un activo por otro)</a:t>
            </a:r>
          </a:p>
          <a:p>
            <a:pPr lvl="1"/>
            <a:r>
              <a:rPr lang="es-ES" dirty="0" smtClean="0"/>
              <a:t>gasto</a:t>
            </a:r>
          </a:p>
          <a:p>
            <a:pPr lvl="2"/>
            <a:r>
              <a:rPr lang="es-ES" dirty="0" smtClean="0"/>
              <a:t>transacciones que </a:t>
            </a:r>
            <a:r>
              <a:rPr lang="es-ES" b="1" dirty="0" smtClean="0">
                <a:solidFill>
                  <a:srgbClr val="0000FF"/>
                </a:solidFill>
              </a:rPr>
              <a:t>reducen el patrimonio neto</a:t>
            </a:r>
          </a:p>
          <a:p>
            <a:pPr lvl="3"/>
            <a:r>
              <a:rPr lang="es-ES" dirty="0" smtClean="0"/>
              <a:t>excluye la adquisición de activos</a:t>
            </a:r>
          </a:p>
          <a:p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29322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56824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4430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El sistema del </a:t>
            </a:r>
            <a:r>
              <a:rPr lang="es-ES" i="1" dirty="0" smtClean="0"/>
              <a:t>MEFP 2001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3153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814888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Agrupa transacciones en activos y pasivos: </a:t>
            </a:r>
          </a:p>
          <a:p>
            <a:pPr lvl="1"/>
            <a:r>
              <a:rPr lang="es-ES" dirty="0" smtClean="0"/>
              <a:t>Transacciones en activos no financieros</a:t>
            </a:r>
          </a:p>
          <a:p>
            <a:pPr lvl="2"/>
            <a:r>
              <a:rPr lang="es-ES" b="1" dirty="0" smtClean="0">
                <a:solidFill>
                  <a:srgbClr val="0000FF"/>
                </a:solidFill>
              </a:rPr>
              <a:t>Adquisición neta de activos no financieros</a:t>
            </a:r>
          </a:p>
          <a:p>
            <a:pPr lvl="3">
              <a:lnSpc>
                <a:spcPct val="90000"/>
              </a:lnSpc>
            </a:pPr>
            <a:r>
              <a:rPr lang="es-ES" dirty="0" smtClean="0"/>
              <a:t>Adquisición (+)</a:t>
            </a:r>
          </a:p>
          <a:p>
            <a:pPr lvl="3">
              <a:lnSpc>
                <a:spcPct val="90000"/>
              </a:lnSpc>
            </a:pPr>
            <a:r>
              <a:rPr lang="es-ES" dirty="0" smtClean="0"/>
              <a:t>Disposición (-)</a:t>
            </a:r>
          </a:p>
          <a:p>
            <a:pPr lvl="3"/>
            <a:r>
              <a:rPr lang="es-ES" dirty="0" smtClean="0"/>
              <a:t>Consumo de capital fijo (-) (“depreciación EFP”)</a:t>
            </a:r>
          </a:p>
          <a:p>
            <a:pPr lvl="1">
              <a:spcBef>
                <a:spcPct val="40000"/>
              </a:spcBef>
            </a:pPr>
            <a:endParaRPr lang="es-ES" dirty="0" smtClean="0"/>
          </a:p>
          <a:p>
            <a:pPr lvl="1">
              <a:spcBef>
                <a:spcPct val="40000"/>
              </a:spcBef>
            </a:pPr>
            <a:r>
              <a:rPr lang="es-ES" dirty="0" smtClean="0"/>
              <a:t>transacciones en activos financieros y pasivos</a:t>
            </a:r>
            <a:br>
              <a:rPr lang="es-ES" dirty="0" smtClean="0"/>
            </a:br>
            <a:r>
              <a:rPr lang="es-ES" dirty="0" smtClean="0"/>
              <a:t>(= financiamiento)</a:t>
            </a:r>
          </a:p>
          <a:p>
            <a:pPr lvl="2"/>
            <a:r>
              <a:rPr lang="es-ES" dirty="0" smtClean="0"/>
              <a:t>Identificar los activos financieros y pasivos por separado (por residencia, instrumento, sector)</a:t>
            </a:r>
          </a:p>
          <a:p>
            <a:pPr lvl="3">
              <a:lnSpc>
                <a:spcPct val="90000"/>
              </a:lnSpc>
            </a:pPr>
            <a:r>
              <a:rPr lang="es-ES" b="1" dirty="0" smtClean="0">
                <a:solidFill>
                  <a:srgbClr val="0000FF"/>
                </a:solidFill>
              </a:rPr>
              <a:t>Adquisición neta de activos financieros</a:t>
            </a:r>
          </a:p>
          <a:p>
            <a:pPr lvl="3">
              <a:lnSpc>
                <a:spcPct val="90000"/>
              </a:lnSpc>
            </a:pPr>
            <a:r>
              <a:rPr lang="es-ES" b="1" dirty="0" smtClean="0">
                <a:solidFill>
                  <a:srgbClr val="0000FF"/>
                </a:solidFill>
              </a:rPr>
              <a:t>Incurrimiento neto de pasivos</a:t>
            </a:r>
            <a:endParaRPr lang="es-ES" b="1" dirty="0">
              <a:solidFill>
                <a:srgbClr val="0000FF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00760" y="635635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683568" y="412265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9942598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1801261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/>
              <a:t>Como consecuencia del creciente fenómeno de la globalización, </a:t>
            </a:r>
            <a:r>
              <a:rPr lang="es-CO" sz="2400" dirty="0"/>
              <a:t>los gobiernos y organismos internacionales han </a:t>
            </a:r>
            <a:r>
              <a:rPr lang="es-CO" sz="2400" dirty="0" smtClean="0"/>
              <a:t>dado una mayor importancia a la </a:t>
            </a:r>
            <a:r>
              <a:rPr lang="es-CO" sz="2400" dirty="0">
                <a:solidFill>
                  <a:srgbClr val="FF0000"/>
                </a:solidFill>
              </a:rPr>
              <a:t>transparencia de la información fiscal</a:t>
            </a:r>
            <a:r>
              <a:rPr lang="es-CO" sz="2400" dirty="0"/>
              <a:t> </a:t>
            </a:r>
            <a:r>
              <a:rPr lang="es-CO" sz="2400" dirty="0" smtClean="0"/>
              <a:t>buscando darle </a:t>
            </a:r>
            <a:r>
              <a:rPr lang="es-CO" sz="2400" dirty="0" smtClean="0">
                <a:solidFill>
                  <a:srgbClr val="FF0000"/>
                </a:solidFill>
              </a:rPr>
              <a:t>credibilidad </a:t>
            </a:r>
            <a:r>
              <a:rPr lang="es-CO" sz="2400" dirty="0">
                <a:solidFill>
                  <a:srgbClr val="FF0000"/>
                </a:solidFill>
              </a:rPr>
              <a:t>a </a:t>
            </a:r>
            <a:r>
              <a:rPr lang="es-CO" sz="2400" dirty="0" smtClean="0">
                <a:solidFill>
                  <a:srgbClr val="FF0000"/>
                </a:solidFill>
              </a:rPr>
              <a:t>aplicación de las </a:t>
            </a:r>
            <a:r>
              <a:rPr lang="es-CO" sz="2400" dirty="0">
                <a:solidFill>
                  <a:srgbClr val="FF0000"/>
                </a:solidFill>
              </a:rPr>
              <a:t>políticas </a:t>
            </a:r>
            <a:r>
              <a:rPr lang="es-CO" sz="2400" dirty="0" smtClean="0">
                <a:solidFill>
                  <a:srgbClr val="FF0000"/>
                </a:solidFill>
              </a:rPr>
              <a:t>económicas </a:t>
            </a:r>
            <a:r>
              <a:rPr lang="es-CO" sz="2400" dirty="0" smtClean="0"/>
              <a:t>por parte de los Estados. </a:t>
            </a:r>
          </a:p>
          <a:p>
            <a:pPr algn="just"/>
            <a:endParaRPr lang="es-CO" sz="2400" dirty="0"/>
          </a:p>
          <a:p>
            <a:pPr algn="just"/>
            <a:r>
              <a:rPr lang="es-CO" sz="2400" dirty="0" smtClean="0"/>
              <a:t>Esto </a:t>
            </a:r>
            <a:r>
              <a:rPr lang="es-CO" sz="2400" dirty="0"/>
              <a:t>ha motivado el </a:t>
            </a:r>
            <a:r>
              <a:rPr lang="es-CO" sz="2400" dirty="0">
                <a:solidFill>
                  <a:srgbClr val="FF0000"/>
                </a:solidFill>
              </a:rPr>
              <a:t>desarrollo de estándares </a:t>
            </a:r>
            <a:r>
              <a:rPr lang="es-CO" sz="2400" dirty="0" smtClean="0">
                <a:solidFill>
                  <a:srgbClr val="FF0000"/>
                </a:solidFill>
              </a:rPr>
              <a:t>internacionales para efectos de revelación de información, </a:t>
            </a:r>
            <a:r>
              <a:rPr lang="es-CO" sz="2400" dirty="0" smtClean="0"/>
              <a:t>haciendo énfasis  </a:t>
            </a:r>
            <a:r>
              <a:rPr lang="es-CO" sz="2400" dirty="0"/>
              <a:t>en cuatro principios generales: </a:t>
            </a:r>
            <a:endParaRPr lang="es-CO" sz="2400" dirty="0" smtClean="0"/>
          </a:p>
          <a:p>
            <a:pPr algn="just"/>
            <a:endParaRPr lang="es-CO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218058" y="692696"/>
            <a:ext cx="2578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i="1" dirty="0" smtClean="0"/>
              <a:t>Introducción</a:t>
            </a:r>
            <a:endParaRPr lang="es-CO" sz="3600" b="1" i="1" dirty="0"/>
          </a:p>
        </p:txBody>
      </p:sp>
      <p:grpSp>
        <p:nvGrpSpPr>
          <p:cNvPr id="4" name="3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5" name="4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5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00135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1852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El sistema del </a:t>
            </a:r>
            <a:r>
              <a:rPr lang="es-ES" i="1" dirty="0" smtClean="0"/>
              <a:t>MEFP 2001 </a:t>
            </a:r>
            <a:r>
              <a:rPr lang="en-US" dirty="0"/>
              <a:t/>
            </a:r>
            <a:br>
              <a:rPr lang="en-US" dirty="0"/>
            </a:br>
            <a:endParaRPr lang="en-US" sz="1800" dirty="0"/>
          </a:p>
        </p:txBody>
      </p:sp>
      <p:sp>
        <p:nvSpPr>
          <p:cNvPr id="3164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229600" cy="4967288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Es un </a:t>
            </a:r>
            <a:r>
              <a:rPr lang="es-ES" b="1" dirty="0" smtClean="0">
                <a:solidFill>
                  <a:srgbClr val="FF3300"/>
                </a:solidFill>
              </a:rPr>
              <a:t>sistema integrado</a:t>
            </a:r>
          </a:p>
          <a:p>
            <a:pPr lvl="1"/>
            <a:r>
              <a:rPr lang="es-ES" b="1" dirty="0" smtClean="0">
                <a:solidFill>
                  <a:srgbClr val="0000FF"/>
                </a:solidFill>
              </a:rPr>
              <a:t>Integración total</a:t>
            </a:r>
            <a:r>
              <a:rPr lang="es-ES" dirty="0" smtClean="0"/>
              <a:t> de flujos y saldos</a:t>
            </a:r>
          </a:p>
          <a:p>
            <a:pPr lvl="1">
              <a:buNone/>
            </a:pPr>
            <a:endParaRPr lang="es-ES" dirty="0" smtClean="0"/>
          </a:p>
          <a:p>
            <a:r>
              <a:rPr lang="es-ES" b="1" dirty="0" smtClean="0">
                <a:solidFill>
                  <a:srgbClr val="FF0000"/>
                </a:solidFill>
              </a:rPr>
              <a:t>Se rige por un principio básico :</a:t>
            </a:r>
          </a:p>
          <a:p>
            <a:pPr lvl="1">
              <a:buFontTx/>
              <a:buNone/>
            </a:pPr>
            <a:r>
              <a:rPr lang="es-ES" b="1" dirty="0" smtClean="0">
                <a:solidFill>
                  <a:srgbClr val="FF0000"/>
                </a:solidFill>
              </a:rPr>
              <a:t>	</a:t>
            </a:r>
          </a:p>
          <a:p>
            <a:pPr lvl="1">
              <a:buFontTx/>
              <a:buNone/>
            </a:pPr>
            <a:r>
              <a:rPr lang="es-ES" b="1" dirty="0" smtClean="0">
                <a:solidFill>
                  <a:schemeClr val="accent2"/>
                </a:solidFill>
              </a:rPr>
              <a:t>			</a:t>
            </a:r>
            <a:r>
              <a:rPr lang="es-ES" sz="2600" dirty="0" smtClean="0">
                <a:solidFill>
                  <a:srgbClr val="0000FF"/>
                </a:solidFill>
              </a:rPr>
              <a:t>valor del balance de apertura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s-ES" sz="2600" dirty="0" smtClean="0">
              <a:solidFill>
                <a:srgbClr val="0000FF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s-ES" sz="2600" dirty="0" smtClean="0">
                <a:solidFill>
                  <a:srgbClr val="0000FF"/>
                </a:solidFill>
              </a:rPr>
              <a:t>       +	transacciones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s-ES" sz="2600" dirty="0" smtClean="0">
              <a:solidFill>
                <a:srgbClr val="0000FF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s-ES" sz="2600" dirty="0" smtClean="0">
                <a:solidFill>
                  <a:srgbClr val="0000FF"/>
                </a:solidFill>
              </a:rPr>
              <a:t>       +	otros flujos económicos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s-ES" sz="2600" dirty="0" smtClean="0">
              <a:solidFill>
                <a:srgbClr val="0000FF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s-ES" sz="2600" dirty="0" smtClean="0">
                <a:solidFill>
                  <a:srgbClr val="0000FF"/>
                </a:solidFill>
              </a:rPr>
              <a:t>       =	valor del balance de cierre</a:t>
            </a:r>
            <a:endParaRPr lang="es-ES" sz="2600" dirty="0">
              <a:solidFill>
                <a:srgbClr val="0000FF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00760" y="6215082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n-U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773162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División de Finanzas Públicas, Departamento de Estadística del FMI</a:t>
            </a:r>
            <a:endParaRPr lang="es-ES"/>
          </a:p>
        </p:txBody>
      </p:sp>
      <p:sp>
        <p:nvSpPr>
          <p:cNvPr id="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800-1669-4129-9A6D-B0213DE111F5}" type="slidenum">
              <a:rPr lang="es-ES" smtClean="0"/>
              <a:pPr/>
              <a:t>31</a:t>
            </a:fld>
            <a:endParaRPr lang="es-ES"/>
          </a:p>
        </p:txBody>
      </p:sp>
      <p:sp>
        <p:nvSpPr>
          <p:cNvPr id="318466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s-ES" sz="2400">
              <a:latin typeface="Times New Roman" pitchFamily="18" charset="0"/>
            </a:endParaRPr>
          </a:p>
        </p:txBody>
      </p:sp>
      <p:sp useBgFill="1">
        <p:nvSpPr>
          <p:cNvPr id="318467" name="Rectangle 3"/>
          <p:cNvSpPr>
            <a:spLocks noChangeArrowheads="1"/>
          </p:cNvSpPr>
          <p:nvPr/>
        </p:nvSpPr>
        <p:spPr bwMode="auto">
          <a:xfrm>
            <a:off x="285720" y="0"/>
            <a:ext cx="9144000" cy="68580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grpSp>
        <p:nvGrpSpPr>
          <p:cNvPr id="318468" name="Group 4"/>
          <p:cNvGrpSpPr>
            <a:grpSpLocks/>
          </p:cNvGrpSpPr>
          <p:nvPr/>
        </p:nvGrpSpPr>
        <p:grpSpPr bwMode="auto">
          <a:xfrm>
            <a:off x="228600" y="304800"/>
            <a:ext cx="1600200" cy="5638800"/>
            <a:chOff x="144" y="192"/>
            <a:chExt cx="1008" cy="3552"/>
          </a:xfrm>
        </p:grpSpPr>
        <p:sp>
          <p:nvSpPr>
            <p:cNvPr id="318469" name="Text Box 5" descr="Opening Balance Sheet"/>
            <p:cNvSpPr txBox="1">
              <a:spLocks noChangeArrowheads="1"/>
            </p:cNvSpPr>
            <p:nvPr/>
          </p:nvSpPr>
          <p:spPr bwMode="auto">
            <a:xfrm>
              <a:off x="144" y="192"/>
              <a:ext cx="1008" cy="3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es-ES" sz="1400" b="1" u="sng" dirty="0" smtClean="0">
                  <a:solidFill>
                    <a:srgbClr val="0000FF"/>
                  </a:solidFill>
                </a:rPr>
                <a:t>BALANCE</a:t>
              </a:r>
              <a:br>
                <a:rPr lang="es-ES" sz="1400" b="1" u="sng" dirty="0" smtClean="0">
                  <a:solidFill>
                    <a:srgbClr val="0000FF"/>
                  </a:solidFill>
                </a:rPr>
              </a:br>
              <a:r>
                <a:rPr lang="es-ES" sz="1400" b="1" u="sng" dirty="0" smtClean="0">
                  <a:solidFill>
                    <a:srgbClr val="0000FF"/>
                  </a:solidFill>
                </a:rPr>
                <a:t>DE</a:t>
              </a:r>
              <a:br>
                <a:rPr lang="es-ES" sz="1400" b="1" u="sng" dirty="0" smtClean="0">
                  <a:solidFill>
                    <a:srgbClr val="0000FF"/>
                  </a:solidFill>
                </a:rPr>
              </a:br>
              <a:r>
                <a:rPr lang="es-ES" sz="1400" b="1" u="sng" dirty="0" smtClean="0">
                  <a:solidFill>
                    <a:srgbClr val="0000FF"/>
                  </a:solidFill>
                </a:rPr>
                <a:t>APERTURA</a:t>
              </a:r>
            </a:p>
            <a:p>
              <a:pPr algn="ctr"/>
              <a:endParaRPr lang="es-ES" sz="1400" b="1" dirty="0" smtClean="0">
                <a:solidFill>
                  <a:srgbClr val="0000FF"/>
                </a:solidFill>
              </a:endParaRPr>
            </a:p>
            <a:p>
              <a:pPr algn="ctr"/>
              <a:endParaRPr lang="es-ES" sz="1400" b="1" dirty="0" smtClean="0">
                <a:solidFill>
                  <a:srgbClr val="0066FF"/>
                </a:solidFill>
              </a:endParaRPr>
            </a:p>
            <a:p>
              <a:pPr algn="ctr"/>
              <a:endParaRPr lang="es-ES" sz="1400" b="1" dirty="0" smtClean="0">
                <a:solidFill>
                  <a:srgbClr val="0066FF"/>
                </a:solidFill>
              </a:endParaRPr>
            </a:p>
            <a:p>
              <a:pPr algn="ctr"/>
              <a:endParaRPr lang="es-ES" sz="1000" b="1" dirty="0" smtClean="0">
                <a:solidFill>
                  <a:srgbClr val="0066FF"/>
                </a:solidFill>
              </a:endParaRPr>
            </a:p>
            <a:p>
              <a:pPr algn="ctr"/>
              <a:endParaRPr lang="es-ES" sz="1400" dirty="0" smtClean="0">
                <a:solidFill>
                  <a:srgbClr val="0066FF"/>
                </a:solidFill>
              </a:endParaRPr>
            </a:p>
            <a:p>
              <a:pPr algn="ctr"/>
              <a:r>
                <a:rPr lang="es-ES" sz="1100" b="1" dirty="0" smtClean="0">
                  <a:solidFill>
                    <a:srgbClr val="CC00CC"/>
                  </a:solidFill>
                </a:rPr>
                <a:t>PATRIMONIO NETO</a:t>
              </a:r>
              <a:endParaRPr lang="es-ES" sz="1100" b="1" dirty="0">
                <a:solidFill>
                  <a:srgbClr val="CC00CC"/>
                </a:solidFill>
              </a:endParaRPr>
            </a:p>
          </p:txBody>
        </p:sp>
        <p:grpSp>
          <p:nvGrpSpPr>
            <p:cNvPr id="318470" name="Group 6"/>
            <p:cNvGrpSpPr>
              <a:grpSpLocks/>
            </p:cNvGrpSpPr>
            <p:nvPr/>
          </p:nvGrpSpPr>
          <p:grpSpPr bwMode="auto">
            <a:xfrm>
              <a:off x="240" y="1680"/>
              <a:ext cx="780" cy="2016"/>
              <a:chOff x="192" y="1632"/>
              <a:chExt cx="780" cy="2112"/>
            </a:xfrm>
          </p:grpSpPr>
          <p:grpSp>
            <p:nvGrpSpPr>
              <p:cNvPr id="318471" name="Group 7"/>
              <p:cNvGrpSpPr>
                <a:grpSpLocks/>
              </p:cNvGrpSpPr>
              <p:nvPr/>
            </p:nvGrpSpPr>
            <p:grpSpPr bwMode="auto">
              <a:xfrm>
                <a:off x="192" y="1632"/>
                <a:ext cx="780" cy="559"/>
                <a:chOff x="471" y="912"/>
                <a:chExt cx="873" cy="432"/>
              </a:xfrm>
            </p:grpSpPr>
            <p:sp>
              <p:nvSpPr>
                <p:cNvPr id="31847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71" y="912"/>
                  <a:ext cx="873" cy="4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 anchorCtr="1"/>
                <a:lstStyle/>
                <a:p>
                  <a:pPr algn="ctr"/>
                  <a:r>
                    <a:rPr lang="es-ES" sz="1500" b="1" dirty="0" smtClean="0">
                      <a:solidFill>
                        <a:srgbClr val="0000FF"/>
                      </a:solidFill>
                    </a:rPr>
                    <a:t>Activos no</a:t>
                  </a:r>
                  <a:br>
                    <a:rPr lang="es-ES" sz="1500" b="1" dirty="0" smtClean="0">
                      <a:solidFill>
                        <a:srgbClr val="0000FF"/>
                      </a:solidFill>
                    </a:rPr>
                  </a:br>
                  <a:r>
                    <a:rPr lang="es-ES" sz="1500" b="1" dirty="0" smtClean="0">
                      <a:solidFill>
                        <a:srgbClr val="0000FF"/>
                      </a:solidFill>
                    </a:rPr>
                    <a:t>financieros</a:t>
                  </a:r>
                  <a:endParaRPr lang="es-ES" sz="1500" b="1" dirty="0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318473" name="Rectangle 9"/>
                <p:cNvSpPr>
                  <a:spLocks noChangeArrowheads="1"/>
                </p:cNvSpPr>
                <p:nvPr/>
              </p:nvSpPr>
              <p:spPr bwMode="auto">
                <a:xfrm>
                  <a:off x="480" y="912"/>
                  <a:ext cx="864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</p:grpSp>
          <p:grpSp>
            <p:nvGrpSpPr>
              <p:cNvPr id="318474" name="Group 10"/>
              <p:cNvGrpSpPr>
                <a:grpSpLocks/>
              </p:cNvGrpSpPr>
              <p:nvPr/>
            </p:nvGrpSpPr>
            <p:grpSpPr bwMode="auto">
              <a:xfrm>
                <a:off x="192" y="2440"/>
                <a:ext cx="772" cy="559"/>
                <a:chOff x="480" y="1584"/>
                <a:chExt cx="864" cy="432"/>
              </a:xfrm>
            </p:grpSpPr>
            <p:sp>
              <p:nvSpPr>
                <p:cNvPr id="318475" name="Rectangle 11"/>
                <p:cNvSpPr>
                  <a:spLocks noChangeArrowheads="1"/>
                </p:cNvSpPr>
                <p:nvPr/>
              </p:nvSpPr>
              <p:spPr bwMode="auto">
                <a:xfrm>
                  <a:off x="480" y="1584"/>
                  <a:ext cx="864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18476" name="Rectangle 12"/>
                <p:cNvSpPr>
                  <a:spLocks noChangeArrowheads="1"/>
                </p:cNvSpPr>
                <p:nvPr/>
              </p:nvSpPr>
              <p:spPr bwMode="auto">
                <a:xfrm>
                  <a:off x="480" y="1584"/>
                  <a:ext cx="864" cy="4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pPr algn="ctr"/>
                  <a:endParaRPr lang="es-ES" sz="1000" dirty="0" smtClean="0">
                    <a:solidFill>
                      <a:srgbClr val="0000FF"/>
                    </a:solidFill>
                  </a:endParaRPr>
                </a:p>
                <a:p>
                  <a:pPr algn="ctr"/>
                  <a:r>
                    <a:rPr lang="es-ES" sz="1500" b="1" dirty="0" smtClean="0">
                      <a:solidFill>
                        <a:srgbClr val="0000FF"/>
                      </a:solidFill>
                    </a:rPr>
                    <a:t>Activos</a:t>
                  </a:r>
                  <a:br>
                    <a:rPr lang="es-ES" sz="1500" b="1" dirty="0" smtClean="0">
                      <a:solidFill>
                        <a:srgbClr val="0000FF"/>
                      </a:solidFill>
                    </a:rPr>
                  </a:br>
                  <a:r>
                    <a:rPr lang="es-ES" sz="1500" b="1" dirty="0" smtClean="0">
                      <a:solidFill>
                        <a:srgbClr val="0000FF"/>
                      </a:solidFill>
                    </a:rPr>
                    <a:t>financieros</a:t>
                  </a:r>
                  <a:endParaRPr lang="es-ES" sz="1500" b="1" dirty="0">
                    <a:solidFill>
                      <a:srgbClr val="0000FF"/>
                    </a:solidFill>
                  </a:endParaRPr>
                </a:p>
              </p:txBody>
            </p:sp>
          </p:grpSp>
          <p:grpSp>
            <p:nvGrpSpPr>
              <p:cNvPr id="318477" name="Group 13"/>
              <p:cNvGrpSpPr>
                <a:grpSpLocks/>
              </p:cNvGrpSpPr>
              <p:nvPr/>
            </p:nvGrpSpPr>
            <p:grpSpPr bwMode="auto">
              <a:xfrm>
                <a:off x="192" y="3185"/>
                <a:ext cx="772" cy="559"/>
                <a:chOff x="192" y="3185"/>
                <a:chExt cx="772" cy="559"/>
              </a:xfrm>
            </p:grpSpPr>
            <p:sp>
              <p:nvSpPr>
                <p:cNvPr id="318478" name="Rectangle 14"/>
                <p:cNvSpPr>
                  <a:spLocks noChangeArrowheads="1"/>
                </p:cNvSpPr>
                <p:nvPr/>
              </p:nvSpPr>
              <p:spPr bwMode="auto">
                <a:xfrm>
                  <a:off x="192" y="3185"/>
                  <a:ext cx="772" cy="55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18479" name="Rectangle 15"/>
                <p:cNvSpPr>
                  <a:spLocks noChangeArrowheads="1"/>
                </p:cNvSpPr>
                <p:nvPr/>
              </p:nvSpPr>
              <p:spPr bwMode="auto">
                <a:xfrm>
                  <a:off x="206" y="3224"/>
                  <a:ext cx="754" cy="48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pPr algn="ctr"/>
                  <a:endParaRPr lang="es-ES" sz="1000" dirty="0" smtClean="0">
                    <a:solidFill>
                      <a:srgbClr val="0000FF"/>
                    </a:solidFill>
                  </a:endParaRPr>
                </a:p>
                <a:p>
                  <a:pPr algn="ctr"/>
                  <a:r>
                    <a:rPr lang="es-ES" sz="1500" b="1" dirty="0" smtClean="0">
                      <a:solidFill>
                        <a:srgbClr val="0000FF"/>
                      </a:solidFill>
                    </a:rPr>
                    <a:t>Pasivos</a:t>
                  </a:r>
                  <a:endParaRPr lang="es-ES" sz="1500" b="1" dirty="0">
                    <a:solidFill>
                      <a:srgbClr val="0000FF"/>
                    </a:solidFill>
                  </a:endParaRPr>
                </a:p>
              </p:txBody>
            </p:sp>
          </p:grpSp>
        </p:grpSp>
      </p:grpSp>
      <p:sp>
        <p:nvSpPr>
          <p:cNvPr id="318480" name="AutoShape 16"/>
          <p:cNvSpPr>
            <a:spLocks noChangeArrowheads="1"/>
          </p:cNvSpPr>
          <p:nvPr/>
        </p:nvSpPr>
        <p:spPr bwMode="auto">
          <a:xfrm>
            <a:off x="1828800" y="6216730"/>
            <a:ext cx="259766" cy="444341"/>
          </a:xfrm>
          <a:prstGeom prst="octagon">
            <a:avLst>
              <a:gd name="adj" fmla="val 29287"/>
            </a:avLst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pSp>
        <p:nvGrpSpPr>
          <p:cNvPr id="318481" name="Group 17"/>
          <p:cNvGrpSpPr>
            <a:grpSpLocks/>
          </p:cNvGrpSpPr>
          <p:nvPr/>
        </p:nvGrpSpPr>
        <p:grpSpPr bwMode="auto">
          <a:xfrm>
            <a:off x="1524004" y="6126168"/>
            <a:ext cx="5997575" cy="798513"/>
            <a:chOff x="2208" y="3859"/>
            <a:chExt cx="1282" cy="503"/>
          </a:xfrm>
        </p:grpSpPr>
        <p:sp>
          <p:nvSpPr>
            <p:cNvPr id="318482" name="Text Box 18"/>
            <p:cNvSpPr txBox="1">
              <a:spLocks noChangeArrowheads="1"/>
            </p:cNvSpPr>
            <p:nvPr/>
          </p:nvSpPr>
          <p:spPr bwMode="auto">
            <a:xfrm>
              <a:off x="2208" y="4032"/>
              <a:ext cx="128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s-ES" sz="1400" b="1" dirty="0" smtClean="0">
                  <a:solidFill>
                    <a:srgbClr val="339966"/>
                  </a:solidFill>
                </a:rPr>
                <a:t>Variaciones en el patrimonio neto</a:t>
              </a:r>
              <a:endParaRPr lang="es-ES" sz="1400" b="1" dirty="0">
                <a:solidFill>
                  <a:srgbClr val="339966"/>
                </a:solidFill>
              </a:endParaRPr>
            </a:p>
          </p:txBody>
        </p:sp>
        <p:sp>
          <p:nvSpPr>
            <p:cNvPr id="318483" name="AutoShape 19"/>
            <p:cNvSpPr>
              <a:spLocks/>
            </p:cNvSpPr>
            <p:nvPr/>
          </p:nvSpPr>
          <p:spPr bwMode="auto">
            <a:xfrm rot="16200000">
              <a:off x="2770" y="3389"/>
              <a:ext cx="173" cy="1114"/>
            </a:xfrm>
            <a:prstGeom prst="leftBrace">
              <a:avLst>
                <a:gd name="adj1" fmla="val 1375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318484" name="Line 20"/>
          <p:cNvSpPr>
            <a:spLocks noChangeShapeType="1"/>
          </p:cNvSpPr>
          <p:nvPr/>
        </p:nvSpPr>
        <p:spPr bwMode="auto">
          <a:xfrm>
            <a:off x="1905000" y="304800"/>
            <a:ext cx="5257800" cy="0"/>
          </a:xfrm>
          <a:prstGeom prst="line">
            <a:avLst/>
          </a:prstGeom>
          <a:noFill/>
          <a:ln w="15875">
            <a:solidFill>
              <a:srgbClr val="009999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318485" name="Text Box 21"/>
          <p:cNvSpPr txBox="1">
            <a:spLocks noChangeArrowheads="1"/>
          </p:cNvSpPr>
          <p:nvPr/>
        </p:nvSpPr>
        <p:spPr bwMode="auto">
          <a:xfrm>
            <a:off x="3927407" y="0"/>
            <a:ext cx="1136786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ES" sz="1400" b="1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L U J O S</a:t>
            </a:r>
            <a:endParaRPr lang="es-ES" sz="1400" b="1">
              <a:solidFill>
                <a:srgbClr val="0099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8486" name="Rectangle 22"/>
          <p:cNvSpPr>
            <a:spLocks noChangeArrowheads="1"/>
          </p:cNvSpPr>
          <p:nvPr/>
        </p:nvSpPr>
        <p:spPr bwMode="auto">
          <a:xfrm>
            <a:off x="152400" y="2438400"/>
            <a:ext cx="8763000" cy="3614738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8487" name="Line 23"/>
          <p:cNvSpPr>
            <a:spLocks noChangeShapeType="1"/>
          </p:cNvSpPr>
          <p:nvPr/>
        </p:nvSpPr>
        <p:spPr bwMode="auto">
          <a:xfrm>
            <a:off x="1828800" y="2438400"/>
            <a:ext cx="0" cy="3581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318488" name="Line 24"/>
          <p:cNvSpPr>
            <a:spLocks noChangeShapeType="1"/>
          </p:cNvSpPr>
          <p:nvPr/>
        </p:nvSpPr>
        <p:spPr bwMode="auto">
          <a:xfrm>
            <a:off x="7239000" y="2438400"/>
            <a:ext cx="0" cy="3581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grpSp>
        <p:nvGrpSpPr>
          <p:cNvPr id="318489" name="Group 25"/>
          <p:cNvGrpSpPr>
            <a:grpSpLocks/>
          </p:cNvGrpSpPr>
          <p:nvPr/>
        </p:nvGrpSpPr>
        <p:grpSpPr bwMode="auto">
          <a:xfrm>
            <a:off x="7239000" y="304800"/>
            <a:ext cx="1752600" cy="5791200"/>
            <a:chOff x="4560" y="192"/>
            <a:chExt cx="1104" cy="3648"/>
          </a:xfrm>
        </p:grpSpPr>
        <p:sp>
          <p:nvSpPr>
            <p:cNvPr id="318490" name="Text Box 26" descr="Opening Balance Sheet"/>
            <p:cNvSpPr txBox="1">
              <a:spLocks noChangeArrowheads="1"/>
            </p:cNvSpPr>
            <p:nvPr/>
          </p:nvSpPr>
          <p:spPr bwMode="auto">
            <a:xfrm>
              <a:off x="4560" y="192"/>
              <a:ext cx="1104" cy="3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es-ES" sz="1400" b="1" u="sng" dirty="0" smtClean="0">
                  <a:solidFill>
                    <a:srgbClr val="0000FF"/>
                  </a:solidFill>
                </a:rPr>
                <a:t>BALANCE</a:t>
              </a:r>
              <a:br>
                <a:rPr lang="es-ES" sz="1400" b="1" u="sng" dirty="0" smtClean="0">
                  <a:solidFill>
                    <a:srgbClr val="0000FF"/>
                  </a:solidFill>
                </a:rPr>
              </a:br>
              <a:r>
                <a:rPr lang="es-ES" sz="1400" b="1" u="sng" dirty="0" smtClean="0">
                  <a:solidFill>
                    <a:srgbClr val="0000FF"/>
                  </a:solidFill>
                </a:rPr>
                <a:t>DE</a:t>
              </a:r>
              <a:br>
                <a:rPr lang="es-ES" sz="1400" b="1" u="sng" dirty="0" smtClean="0">
                  <a:solidFill>
                    <a:srgbClr val="0000FF"/>
                  </a:solidFill>
                </a:rPr>
              </a:br>
              <a:r>
                <a:rPr lang="es-ES" sz="1400" b="1" u="sng" dirty="0" smtClean="0">
                  <a:solidFill>
                    <a:srgbClr val="0000FF"/>
                  </a:solidFill>
                </a:rPr>
                <a:t>CIERRE</a:t>
              </a:r>
            </a:p>
            <a:p>
              <a:pPr algn="ctr"/>
              <a:endParaRPr lang="es-ES" sz="1400" b="1" u="sng" dirty="0" smtClean="0">
                <a:solidFill>
                  <a:srgbClr val="0000FF"/>
                </a:solidFill>
              </a:endParaRPr>
            </a:p>
            <a:p>
              <a:pPr algn="ctr"/>
              <a:endParaRPr lang="es-ES" sz="1400" b="1" u="sng" dirty="0" smtClean="0">
                <a:solidFill>
                  <a:srgbClr val="0066FF"/>
                </a:solidFill>
              </a:endParaRPr>
            </a:p>
            <a:p>
              <a:pPr algn="ctr"/>
              <a:endParaRPr lang="es-ES" sz="1400" b="1" u="sng" dirty="0" smtClean="0">
                <a:solidFill>
                  <a:srgbClr val="0066FF"/>
                </a:solidFill>
              </a:endParaRPr>
            </a:p>
            <a:p>
              <a:pPr algn="ctr"/>
              <a:endParaRPr lang="es-ES" sz="1000" b="1" u="sng" dirty="0" smtClean="0">
                <a:solidFill>
                  <a:srgbClr val="0066FF"/>
                </a:solidFill>
              </a:endParaRPr>
            </a:p>
            <a:p>
              <a:pPr algn="ctr"/>
              <a:endParaRPr lang="es-ES" sz="1400" b="1" u="sng" dirty="0" smtClean="0">
                <a:solidFill>
                  <a:srgbClr val="0066FF"/>
                </a:solidFill>
              </a:endParaRPr>
            </a:p>
            <a:p>
              <a:pPr algn="ctr"/>
              <a:r>
                <a:rPr lang="es-ES" sz="1100" b="1" dirty="0" smtClean="0">
                  <a:solidFill>
                    <a:srgbClr val="CC00CC"/>
                  </a:solidFill>
                </a:rPr>
                <a:t>PATRIMONIO NETO</a:t>
              </a:r>
              <a:endParaRPr lang="es-ES" sz="1100" b="1" dirty="0">
                <a:solidFill>
                  <a:srgbClr val="CC00CC"/>
                </a:solidFill>
              </a:endParaRPr>
            </a:p>
          </p:txBody>
        </p:sp>
        <p:grpSp>
          <p:nvGrpSpPr>
            <p:cNvPr id="318491" name="Group 27"/>
            <p:cNvGrpSpPr>
              <a:grpSpLocks/>
            </p:cNvGrpSpPr>
            <p:nvPr/>
          </p:nvGrpSpPr>
          <p:grpSpPr bwMode="auto">
            <a:xfrm>
              <a:off x="4704" y="1680"/>
              <a:ext cx="780" cy="2016"/>
              <a:chOff x="192" y="1632"/>
              <a:chExt cx="780" cy="2112"/>
            </a:xfrm>
          </p:grpSpPr>
          <p:grpSp>
            <p:nvGrpSpPr>
              <p:cNvPr id="318492" name="Group 28"/>
              <p:cNvGrpSpPr>
                <a:grpSpLocks/>
              </p:cNvGrpSpPr>
              <p:nvPr/>
            </p:nvGrpSpPr>
            <p:grpSpPr bwMode="auto">
              <a:xfrm>
                <a:off x="192" y="1632"/>
                <a:ext cx="780" cy="559"/>
                <a:chOff x="471" y="912"/>
                <a:chExt cx="873" cy="432"/>
              </a:xfrm>
            </p:grpSpPr>
            <p:sp>
              <p:nvSpPr>
                <p:cNvPr id="318493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471" y="912"/>
                  <a:ext cx="873" cy="4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 anchorCtr="1"/>
                <a:lstStyle/>
                <a:p>
                  <a:pPr algn="ctr"/>
                  <a:r>
                    <a:rPr lang="es-ES" sz="1500" b="1" dirty="0" smtClean="0">
                      <a:solidFill>
                        <a:srgbClr val="0000FF"/>
                      </a:solidFill>
                    </a:rPr>
                    <a:t>Activos no</a:t>
                  </a:r>
                  <a:br>
                    <a:rPr lang="es-ES" sz="1500" b="1" dirty="0" smtClean="0">
                      <a:solidFill>
                        <a:srgbClr val="0000FF"/>
                      </a:solidFill>
                    </a:rPr>
                  </a:br>
                  <a:r>
                    <a:rPr lang="es-ES" sz="1500" b="1" dirty="0" smtClean="0">
                      <a:solidFill>
                        <a:srgbClr val="0000FF"/>
                      </a:solidFill>
                    </a:rPr>
                    <a:t>financieros</a:t>
                  </a:r>
                  <a:endParaRPr lang="es-ES" sz="1500" b="1" dirty="0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318494" name="Rectangle 30"/>
                <p:cNvSpPr>
                  <a:spLocks noChangeArrowheads="1"/>
                </p:cNvSpPr>
                <p:nvPr/>
              </p:nvSpPr>
              <p:spPr bwMode="auto">
                <a:xfrm>
                  <a:off x="480" y="912"/>
                  <a:ext cx="864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</p:grpSp>
          <p:grpSp>
            <p:nvGrpSpPr>
              <p:cNvPr id="318495" name="Group 31"/>
              <p:cNvGrpSpPr>
                <a:grpSpLocks/>
              </p:cNvGrpSpPr>
              <p:nvPr/>
            </p:nvGrpSpPr>
            <p:grpSpPr bwMode="auto">
              <a:xfrm>
                <a:off x="192" y="2440"/>
                <a:ext cx="772" cy="559"/>
                <a:chOff x="480" y="1584"/>
                <a:chExt cx="864" cy="432"/>
              </a:xfrm>
            </p:grpSpPr>
            <p:sp>
              <p:nvSpPr>
                <p:cNvPr id="318496" name="Rectangle 32"/>
                <p:cNvSpPr>
                  <a:spLocks noChangeArrowheads="1"/>
                </p:cNvSpPr>
                <p:nvPr/>
              </p:nvSpPr>
              <p:spPr bwMode="auto">
                <a:xfrm>
                  <a:off x="480" y="1584"/>
                  <a:ext cx="864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18497" name="Rectangle 33"/>
                <p:cNvSpPr>
                  <a:spLocks noChangeArrowheads="1"/>
                </p:cNvSpPr>
                <p:nvPr/>
              </p:nvSpPr>
              <p:spPr bwMode="auto">
                <a:xfrm>
                  <a:off x="480" y="1584"/>
                  <a:ext cx="864" cy="4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pPr algn="ctr"/>
                  <a:endParaRPr lang="es-ES" sz="1000" dirty="0" smtClean="0">
                    <a:solidFill>
                      <a:srgbClr val="0000FF"/>
                    </a:solidFill>
                  </a:endParaRPr>
                </a:p>
                <a:p>
                  <a:pPr algn="ctr"/>
                  <a:r>
                    <a:rPr lang="es-ES" sz="1500" b="1" dirty="0" smtClean="0">
                      <a:solidFill>
                        <a:srgbClr val="0000FF"/>
                      </a:solidFill>
                    </a:rPr>
                    <a:t>Activos</a:t>
                  </a:r>
                  <a:br>
                    <a:rPr lang="es-ES" sz="1500" b="1" dirty="0" smtClean="0">
                      <a:solidFill>
                        <a:srgbClr val="0000FF"/>
                      </a:solidFill>
                    </a:rPr>
                  </a:br>
                  <a:r>
                    <a:rPr lang="es-ES" sz="1500" b="1" dirty="0" smtClean="0">
                      <a:solidFill>
                        <a:srgbClr val="0000FF"/>
                      </a:solidFill>
                    </a:rPr>
                    <a:t>financieros</a:t>
                  </a:r>
                  <a:endParaRPr lang="es-ES" sz="1500" b="1" dirty="0">
                    <a:solidFill>
                      <a:srgbClr val="0000FF"/>
                    </a:solidFill>
                  </a:endParaRPr>
                </a:p>
              </p:txBody>
            </p:sp>
          </p:grpSp>
          <p:grpSp>
            <p:nvGrpSpPr>
              <p:cNvPr id="318498" name="Group 34"/>
              <p:cNvGrpSpPr>
                <a:grpSpLocks/>
              </p:cNvGrpSpPr>
              <p:nvPr/>
            </p:nvGrpSpPr>
            <p:grpSpPr bwMode="auto">
              <a:xfrm>
                <a:off x="192" y="3185"/>
                <a:ext cx="772" cy="559"/>
                <a:chOff x="192" y="3185"/>
                <a:chExt cx="772" cy="559"/>
              </a:xfrm>
            </p:grpSpPr>
            <p:sp>
              <p:nvSpPr>
                <p:cNvPr id="318499" name="Rectangle 35"/>
                <p:cNvSpPr>
                  <a:spLocks noChangeArrowheads="1"/>
                </p:cNvSpPr>
                <p:nvPr/>
              </p:nvSpPr>
              <p:spPr bwMode="auto">
                <a:xfrm>
                  <a:off x="192" y="3185"/>
                  <a:ext cx="772" cy="55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18500" name="Rectangle 36"/>
                <p:cNvSpPr>
                  <a:spLocks noChangeArrowheads="1"/>
                </p:cNvSpPr>
                <p:nvPr/>
              </p:nvSpPr>
              <p:spPr bwMode="auto">
                <a:xfrm>
                  <a:off x="206" y="3224"/>
                  <a:ext cx="754" cy="48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pPr algn="ctr"/>
                  <a:endParaRPr lang="es-ES" sz="1000" dirty="0" smtClean="0"/>
                </a:p>
                <a:p>
                  <a:pPr algn="ctr"/>
                  <a:r>
                    <a:rPr lang="es-ES" sz="1500" b="1" dirty="0" smtClean="0">
                      <a:solidFill>
                        <a:srgbClr val="0033CC"/>
                      </a:solidFill>
                    </a:rPr>
                    <a:t>Pasivos</a:t>
                  </a:r>
                  <a:endParaRPr lang="es-ES" sz="1500" b="1" dirty="0">
                    <a:solidFill>
                      <a:srgbClr val="0033CC"/>
                    </a:solidFill>
                  </a:endParaRPr>
                </a:p>
              </p:txBody>
            </p:sp>
          </p:grpSp>
        </p:grpSp>
      </p:grpSp>
      <p:grpSp>
        <p:nvGrpSpPr>
          <p:cNvPr id="318501" name="Group 37"/>
          <p:cNvGrpSpPr>
            <a:grpSpLocks/>
          </p:cNvGrpSpPr>
          <p:nvPr/>
        </p:nvGrpSpPr>
        <p:grpSpPr bwMode="auto">
          <a:xfrm>
            <a:off x="2057402" y="304800"/>
            <a:ext cx="1676402" cy="1997075"/>
            <a:chOff x="1296" y="192"/>
            <a:chExt cx="1056" cy="1258"/>
          </a:xfrm>
        </p:grpSpPr>
        <p:sp>
          <p:nvSpPr>
            <p:cNvPr id="318502" name="Text Box 38"/>
            <p:cNvSpPr txBox="1">
              <a:spLocks noChangeArrowheads="1"/>
            </p:cNvSpPr>
            <p:nvPr/>
          </p:nvSpPr>
          <p:spPr bwMode="auto">
            <a:xfrm>
              <a:off x="1296" y="192"/>
              <a:ext cx="105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s-ES" sz="1200" b="1" u="sng" dirty="0" smtClean="0">
                  <a:solidFill>
                    <a:srgbClr val="008000"/>
                  </a:solidFill>
                </a:rPr>
                <a:t>TRANSACCIONES</a:t>
              </a:r>
              <a:endParaRPr lang="es-ES" sz="1200" b="1" u="sng" dirty="0">
                <a:solidFill>
                  <a:srgbClr val="008000"/>
                </a:solidFill>
              </a:endParaRPr>
            </a:p>
          </p:txBody>
        </p:sp>
        <p:grpSp>
          <p:nvGrpSpPr>
            <p:cNvPr id="318503" name="Group 39"/>
            <p:cNvGrpSpPr>
              <a:grpSpLocks/>
            </p:cNvGrpSpPr>
            <p:nvPr/>
          </p:nvGrpSpPr>
          <p:grpSpPr bwMode="auto">
            <a:xfrm>
              <a:off x="1296" y="384"/>
              <a:ext cx="1008" cy="362"/>
              <a:chOff x="1584" y="480"/>
              <a:chExt cx="1008" cy="336"/>
            </a:xfrm>
          </p:grpSpPr>
          <p:sp>
            <p:nvSpPr>
              <p:cNvPr id="318504" name="Rectangle 40"/>
              <p:cNvSpPr>
                <a:spLocks noChangeArrowheads="1"/>
              </p:cNvSpPr>
              <p:nvPr/>
            </p:nvSpPr>
            <p:spPr bwMode="auto">
              <a:xfrm>
                <a:off x="1584" y="480"/>
                <a:ext cx="1008" cy="336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18505" name="Text Box 41"/>
              <p:cNvSpPr txBox="1">
                <a:spLocks noChangeArrowheads="1"/>
              </p:cNvSpPr>
              <p:nvPr/>
            </p:nvSpPr>
            <p:spPr bwMode="auto">
              <a:xfrm>
                <a:off x="1811" y="554"/>
                <a:ext cx="554" cy="18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ES" sz="1500" b="1" dirty="0" smtClean="0">
                    <a:solidFill>
                      <a:srgbClr val="008000"/>
                    </a:solidFill>
                  </a:rPr>
                  <a:t>Ingreso</a:t>
                </a:r>
                <a:endParaRPr lang="es-ES" sz="1500" b="1" dirty="0">
                  <a:solidFill>
                    <a:srgbClr val="008000"/>
                  </a:solidFill>
                </a:endParaRPr>
              </a:p>
            </p:txBody>
          </p:sp>
        </p:grpSp>
        <p:grpSp>
          <p:nvGrpSpPr>
            <p:cNvPr id="318506" name="Group 42"/>
            <p:cNvGrpSpPr>
              <a:grpSpLocks/>
            </p:cNvGrpSpPr>
            <p:nvPr/>
          </p:nvGrpSpPr>
          <p:grpSpPr bwMode="auto">
            <a:xfrm>
              <a:off x="1296" y="864"/>
              <a:ext cx="1008" cy="362"/>
              <a:chOff x="1296" y="886"/>
              <a:chExt cx="1008" cy="362"/>
            </a:xfrm>
          </p:grpSpPr>
          <p:sp>
            <p:nvSpPr>
              <p:cNvPr id="318507" name="Rectangle 43"/>
              <p:cNvSpPr>
                <a:spLocks noChangeArrowheads="1"/>
              </p:cNvSpPr>
              <p:nvPr/>
            </p:nvSpPr>
            <p:spPr bwMode="auto">
              <a:xfrm>
                <a:off x="1296" y="886"/>
                <a:ext cx="1008" cy="362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18508" name="Text Box 44"/>
              <p:cNvSpPr txBox="1">
                <a:spLocks noChangeArrowheads="1"/>
              </p:cNvSpPr>
              <p:nvPr/>
            </p:nvSpPr>
            <p:spPr bwMode="auto">
              <a:xfrm>
                <a:off x="1488" y="960"/>
                <a:ext cx="613" cy="20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s-ES" sz="1500" b="1" dirty="0" smtClean="0">
                    <a:solidFill>
                      <a:srgbClr val="008000"/>
                    </a:solidFill>
                  </a:rPr>
                  <a:t>Gasto</a:t>
                </a:r>
                <a:endParaRPr lang="es-ES" sz="1500" b="1" dirty="0">
                  <a:solidFill>
                    <a:srgbClr val="008000"/>
                  </a:solidFill>
                </a:endParaRPr>
              </a:p>
            </p:txBody>
          </p:sp>
        </p:grpSp>
        <p:sp>
          <p:nvSpPr>
            <p:cNvPr id="318509" name="Text Box 45"/>
            <p:cNvSpPr txBox="1">
              <a:spLocks noChangeArrowheads="1"/>
            </p:cNvSpPr>
            <p:nvPr/>
          </p:nvSpPr>
          <p:spPr bwMode="auto">
            <a:xfrm>
              <a:off x="1344" y="1200"/>
              <a:ext cx="927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s-ES" sz="1000" b="1" i="1" dirty="0" smtClean="0">
                  <a:solidFill>
                    <a:srgbClr val="CC00CC"/>
                  </a:solidFill>
                </a:rPr>
                <a:t>=  </a:t>
              </a:r>
              <a:r>
                <a:rPr lang="es-ES" sz="1000" dirty="0" smtClean="0">
                  <a:solidFill>
                    <a:srgbClr val="CC00CC"/>
                  </a:solidFill>
                </a:rPr>
                <a:t>RESULTADO OPERATIVO NETO</a:t>
              </a:r>
              <a:endParaRPr lang="es-ES" sz="1000" dirty="0">
                <a:solidFill>
                  <a:srgbClr val="CC00CC"/>
                </a:solidFill>
              </a:endParaRPr>
            </a:p>
          </p:txBody>
        </p:sp>
        <p:sp>
          <p:nvSpPr>
            <p:cNvPr id="318510" name="Text Box 46"/>
            <p:cNvSpPr txBox="1">
              <a:spLocks noChangeArrowheads="1"/>
            </p:cNvSpPr>
            <p:nvPr/>
          </p:nvSpPr>
          <p:spPr bwMode="auto">
            <a:xfrm>
              <a:off x="1632" y="720"/>
              <a:ext cx="384" cy="1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b="1" i="1" dirty="0" smtClean="0"/>
                <a:t>menos</a:t>
              </a:r>
              <a:endParaRPr lang="es-ES" sz="1000" b="1" i="1" dirty="0"/>
            </a:p>
          </p:txBody>
        </p:sp>
      </p:grpSp>
      <p:grpSp>
        <p:nvGrpSpPr>
          <p:cNvPr id="318511" name="Group 47"/>
          <p:cNvGrpSpPr>
            <a:grpSpLocks/>
          </p:cNvGrpSpPr>
          <p:nvPr/>
        </p:nvGrpSpPr>
        <p:grpSpPr bwMode="auto">
          <a:xfrm>
            <a:off x="2133600" y="2227266"/>
            <a:ext cx="1371600" cy="1773238"/>
            <a:chOff x="1344" y="1392"/>
            <a:chExt cx="864" cy="1117"/>
          </a:xfrm>
        </p:grpSpPr>
        <p:grpSp>
          <p:nvGrpSpPr>
            <p:cNvPr id="318512" name="Group 48"/>
            <p:cNvGrpSpPr>
              <a:grpSpLocks/>
            </p:cNvGrpSpPr>
            <p:nvPr/>
          </p:nvGrpSpPr>
          <p:grpSpPr bwMode="auto">
            <a:xfrm>
              <a:off x="1344" y="1680"/>
              <a:ext cx="864" cy="507"/>
              <a:chOff x="471" y="912"/>
              <a:chExt cx="873" cy="432"/>
            </a:xfrm>
          </p:grpSpPr>
          <p:sp>
            <p:nvSpPr>
              <p:cNvPr id="318513" name="Text Box 49"/>
              <p:cNvSpPr txBox="1">
                <a:spLocks noChangeArrowheads="1"/>
              </p:cNvSpPr>
              <p:nvPr/>
            </p:nvSpPr>
            <p:spPr bwMode="auto">
              <a:xfrm>
                <a:off x="471" y="912"/>
                <a:ext cx="873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algn="ctr"/>
                <a:r>
                  <a:rPr lang="es-ES" sz="1500" b="1" dirty="0" smtClean="0">
                    <a:solidFill>
                      <a:srgbClr val="008000"/>
                    </a:solidFill>
                  </a:rPr>
                  <a:t>Activos no</a:t>
                </a:r>
                <a:br>
                  <a:rPr lang="es-ES" sz="1500" b="1" dirty="0" smtClean="0">
                    <a:solidFill>
                      <a:srgbClr val="008000"/>
                    </a:solidFill>
                  </a:rPr>
                </a:br>
                <a:r>
                  <a:rPr lang="es-ES" sz="1500" b="1" dirty="0" smtClean="0">
                    <a:solidFill>
                      <a:srgbClr val="008000"/>
                    </a:solidFill>
                  </a:rPr>
                  <a:t>financieros</a:t>
                </a:r>
                <a:endParaRPr lang="es-ES" sz="1500" b="1" dirty="0">
                  <a:solidFill>
                    <a:srgbClr val="008000"/>
                  </a:solidFill>
                </a:endParaRPr>
              </a:p>
            </p:txBody>
          </p:sp>
          <p:sp>
            <p:nvSpPr>
              <p:cNvPr id="318514" name="Rectangle 50"/>
              <p:cNvSpPr>
                <a:spLocks noChangeArrowheads="1"/>
              </p:cNvSpPr>
              <p:nvPr/>
            </p:nvSpPr>
            <p:spPr bwMode="auto">
              <a:xfrm>
                <a:off x="480" y="912"/>
                <a:ext cx="864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s-ES">
                  <a:solidFill>
                    <a:srgbClr val="008000"/>
                  </a:solidFill>
                </a:endParaRPr>
              </a:p>
            </p:txBody>
          </p:sp>
        </p:grpSp>
        <p:sp>
          <p:nvSpPr>
            <p:cNvPr id="318515" name="Text Box 51"/>
            <p:cNvSpPr txBox="1">
              <a:spLocks noChangeArrowheads="1"/>
            </p:cNvSpPr>
            <p:nvPr/>
          </p:nvSpPr>
          <p:spPr bwMode="auto">
            <a:xfrm>
              <a:off x="1392" y="2208"/>
              <a:ext cx="816" cy="30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s-ES" sz="900" b="1" dirty="0" smtClean="0">
                  <a:solidFill>
                    <a:srgbClr val="CC00CC"/>
                  </a:solidFill>
                </a:rPr>
                <a:t>=  </a:t>
              </a:r>
              <a:r>
                <a:rPr lang="es-ES" sz="800" dirty="0" smtClean="0">
                  <a:solidFill>
                    <a:srgbClr val="CC00CC"/>
                  </a:solidFill>
                </a:rPr>
                <a:t>PRÉSTAMO  NETO/</a:t>
              </a:r>
            </a:p>
            <a:p>
              <a:pPr algn="ctr"/>
              <a:r>
                <a:rPr lang="es-ES" sz="800" dirty="0" smtClean="0">
                  <a:solidFill>
                    <a:srgbClr val="CC00CC"/>
                  </a:solidFill>
                </a:rPr>
                <a:t>   ENDEUDAMIENTO NETO</a:t>
              </a:r>
              <a:endParaRPr lang="es-ES" sz="800" dirty="0">
                <a:solidFill>
                  <a:srgbClr val="CC00CC"/>
                </a:solidFill>
              </a:endParaRPr>
            </a:p>
          </p:txBody>
        </p:sp>
        <p:sp>
          <p:nvSpPr>
            <p:cNvPr id="318516" name="Text Box 52"/>
            <p:cNvSpPr txBox="1">
              <a:spLocks noChangeArrowheads="1"/>
            </p:cNvSpPr>
            <p:nvPr/>
          </p:nvSpPr>
          <p:spPr bwMode="auto">
            <a:xfrm>
              <a:off x="1632" y="1392"/>
              <a:ext cx="384" cy="1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b="1" i="1" dirty="0" smtClean="0"/>
                <a:t>menos</a:t>
              </a:r>
              <a:endParaRPr lang="es-ES" sz="1000" b="1" i="1" dirty="0"/>
            </a:p>
          </p:txBody>
        </p:sp>
      </p:grpSp>
      <p:grpSp>
        <p:nvGrpSpPr>
          <p:cNvPr id="318517" name="Group 53"/>
          <p:cNvGrpSpPr>
            <a:grpSpLocks/>
          </p:cNvGrpSpPr>
          <p:nvPr/>
        </p:nvGrpSpPr>
        <p:grpSpPr bwMode="auto">
          <a:xfrm>
            <a:off x="2133600" y="3935413"/>
            <a:ext cx="1371600" cy="1855787"/>
            <a:chOff x="1344" y="2479"/>
            <a:chExt cx="864" cy="1169"/>
          </a:xfrm>
        </p:grpSpPr>
        <p:grpSp>
          <p:nvGrpSpPr>
            <p:cNvPr id="318518" name="Group 54"/>
            <p:cNvGrpSpPr>
              <a:grpSpLocks/>
            </p:cNvGrpSpPr>
            <p:nvPr/>
          </p:nvGrpSpPr>
          <p:grpSpPr bwMode="auto">
            <a:xfrm>
              <a:off x="1344" y="3168"/>
              <a:ext cx="864" cy="480"/>
              <a:chOff x="1344" y="3161"/>
              <a:chExt cx="864" cy="535"/>
            </a:xfrm>
          </p:grpSpPr>
          <p:sp>
            <p:nvSpPr>
              <p:cNvPr id="318519" name="Rectangle 55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864" cy="48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algn="ctr"/>
                <a:endParaRPr lang="es-ES" sz="1000" dirty="0" smtClean="0">
                  <a:solidFill>
                    <a:srgbClr val="008000"/>
                  </a:solidFill>
                </a:endParaRPr>
              </a:p>
              <a:p>
                <a:pPr algn="ctr"/>
                <a:r>
                  <a:rPr lang="es-ES" sz="1500" b="1" dirty="0" smtClean="0">
                    <a:solidFill>
                      <a:srgbClr val="008000"/>
                    </a:solidFill>
                  </a:rPr>
                  <a:t>Pasivos</a:t>
                </a:r>
                <a:endParaRPr lang="es-ES" sz="1500" b="1" dirty="0">
                  <a:solidFill>
                    <a:srgbClr val="008000"/>
                  </a:solidFill>
                </a:endParaRPr>
              </a:p>
            </p:txBody>
          </p:sp>
          <p:sp>
            <p:nvSpPr>
              <p:cNvPr id="318520" name="Rectangle 56"/>
              <p:cNvSpPr>
                <a:spLocks noChangeArrowheads="1"/>
              </p:cNvSpPr>
              <p:nvPr/>
            </p:nvSpPr>
            <p:spPr bwMode="auto">
              <a:xfrm>
                <a:off x="1344" y="3161"/>
                <a:ext cx="864" cy="53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318521" name="Group 57"/>
            <p:cNvGrpSpPr>
              <a:grpSpLocks/>
            </p:cNvGrpSpPr>
            <p:nvPr/>
          </p:nvGrpSpPr>
          <p:grpSpPr bwMode="auto">
            <a:xfrm>
              <a:off x="1344" y="2479"/>
              <a:ext cx="864" cy="497"/>
              <a:chOff x="480" y="1584"/>
              <a:chExt cx="864" cy="432"/>
            </a:xfrm>
          </p:grpSpPr>
          <p:sp>
            <p:nvSpPr>
              <p:cNvPr id="318522" name="Rectangle 58"/>
              <p:cNvSpPr>
                <a:spLocks noChangeArrowheads="1"/>
              </p:cNvSpPr>
              <p:nvPr/>
            </p:nvSpPr>
            <p:spPr bwMode="auto">
              <a:xfrm>
                <a:off x="480" y="1584"/>
                <a:ext cx="864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18523" name="Rectangle 59"/>
              <p:cNvSpPr>
                <a:spLocks noChangeArrowheads="1"/>
              </p:cNvSpPr>
              <p:nvPr/>
            </p:nvSpPr>
            <p:spPr bwMode="auto">
              <a:xfrm>
                <a:off x="480" y="1584"/>
                <a:ext cx="864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algn="ctr"/>
                <a:r>
                  <a:rPr lang="es-ES" sz="1500" b="1" dirty="0" smtClean="0">
                    <a:solidFill>
                      <a:srgbClr val="008000"/>
                    </a:solidFill>
                  </a:rPr>
                  <a:t>Activos</a:t>
                </a:r>
                <a:br>
                  <a:rPr lang="es-ES" sz="1500" b="1" dirty="0" smtClean="0">
                    <a:solidFill>
                      <a:srgbClr val="008000"/>
                    </a:solidFill>
                  </a:rPr>
                </a:br>
                <a:r>
                  <a:rPr lang="es-ES" sz="1500" b="1" dirty="0" smtClean="0">
                    <a:solidFill>
                      <a:srgbClr val="008000"/>
                    </a:solidFill>
                  </a:rPr>
                  <a:t>financieros</a:t>
                </a:r>
              </a:p>
              <a:p>
                <a:pPr algn="ctr">
                  <a:buFontTx/>
                  <a:buChar char="•"/>
                </a:pPr>
                <a:r>
                  <a:rPr lang="es-ES" sz="900" b="1" dirty="0" smtClean="0">
                    <a:solidFill>
                      <a:srgbClr val="008000"/>
                    </a:solidFill>
                  </a:rPr>
                  <a:t>  efectivo</a:t>
                </a:r>
              </a:p>
              <a:p>
                <a:pPr algn="ctr">
                  <a:buFontTx/>
                  <a:buChar char="•"/>
                </a:pPr>
                <a:r>
                  <a:rPr lang="es-ES" sz="900" b="1" dirty="0" smtClean="0">
                    <a:solidFill>
                      <a:srgbClr val="008000"/>
                    </a:solidFill>
                  </a:rPr>
                  <a:t>  otros activos fin.</a:t>
                </a:r>
              </a:p>
              <a:p>
                <a:pPr algn="ctr"/>
                <a:endParaRPr lang="es-ES" sz="900" b="1" dirty="0">
                  <a:solidFill>
                    <a:srgbClr val="008000"/>
                  </a:solidFill>
                </a:endParaRPr>
              </a:p>
            </p:txBody>
          </p:sp>
        </p:grpSp>
        <p:sp>
          <p:nvSpPr>
            <p:cNvPr id="318524" name="Text Box 60"/>
            <p:cNvSpPr txBox="1">
              <a:spLocks noChangeArrowheads="1"/>
            </p:cNvSpPr>
            <p:nvPr/>
          </p:nvSpPr>
          <p:spPr bwMode="auto">
            <a:xfrm>
              <a:off x="1582" y="2992"/>
              <a:ext cx="376" cy="1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" sz="1000" b="1" i="1" dirty="0" smtClean="0"/>
                <a:t>menos</a:t>
              </a:r>
              <a:endParaRPr lang="es-ES" sz="1000" b="1" i="1" dirty="0"/>
            </a:p>
          </p:txBody>
        </p:sp>
      </p:grpSp>
      <p:sp>
        <p:nvSpPr>
          <p:cNvPr id="318525" name="Line 61"/>
          <p:cNvSpPr>
            <a:spLocks noChangeShapeType="1"/>
          </p:cNvSpPr>
          <p:nvPr/>
        </p:nvSpPr>
        <p:spPr bwMode="auto">
          <a:xfrm>
            <a:off x="3810000" y="2438400"/>
            <a:ext cx="0" cy="3581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318526" name="Line 62"/>
          <p:cNvSpPr>
            <a:spLocks noChangeShapeType="1"/>
          </p:cNvSpPr>
          <p:nvPr/>
        </p:nvSpPr>
        <p:spPr bwMode="auto">
          <a:xfrm>
            <a:off x="5486400" y="2438400"/>
            <a:ext cx="0" cy="3581400"/>
          </a:xfrm>
          <a:prstGeom prst="line">
            <a:avLst/>
          </a:prstGeom>
          <a:noFill/>
          <a:ln w="317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grpSp>
        <p:nvGrpSpPr>
          <p:cNvPr id="318527" name="Group 63"/>
          <p:cNvGrpSpPr>
            <a:grpSpLocks/>
          </p:cNvGrpSpPr>
          <p:nvPr/>
        </p:nvGrpSpPr>
        <p:grpSpPr bwMode="auto">
          <a:xfrm>
            <a:off x="3962400" y="304800"/>
            <a:ext cx="3330575" cy="5562600"/>
            <a:chOff x="2496" y="192"/>
            <a:chExt cx="2098" cy="3504"/>
          </a:xfrm>
        </p:grpSpPr>
        <p:sp>
          <p:nvSpPr>
            <p:cNvPr id="318528" name="Text Box 64"/>
            <p:cNvSpPr txBox="1">
              <a:spLocks noChangeArrowheads="1"/>
            </p:cNvSpPr>
            <p:nvPr/>
          </p:nvSpPr>
          <p:spPr bwMode="auto">
            <a:xfrm>
              <a:off x="2736" y="192"/>
              <a:ext cx="1590" cy="1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s-ES" sz="1200" b="1" dirty="0" smtClean="0">
                  <a:solidFill>
                    <a:srgbClr val="FF3300"/>
                  </a:solidFill>
                </a:rPr>
                <a:t>OTROS FLUJOS ECONÓMICOS</a:t>
              </a:r>
            </a:p>
          </p:txBody>
        </p:sp>
        <p:sp>
          <p:nvSpPr>
            <p:cNvPr id="318529" name="Text Box 65"/>
            <p:cNvSpPr txBox="1">
              <a:spLocks noChangeArrowheads="1"/>
            </p:cNvSpPr>
            <p:nvPr/>
          </p:nvSpPr>
          <p:spPr bwMode="auto">
            <a:xfrm>
              <a:off x="2528" y="384"/>
              <a:ext cx="935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" sz="1200" b="1" dirty="0" smtClean="0">
                  <a:solidFill>
                    <a:srgbClr val="FF3300"/>
                  </a:solidFill>
                </a:rPr>
                <a:t>ganancias y </a:t>
              </a:r>
              <a:r>
                <a:rPr lang="es-ES" sz="1200" b="1" dirty="0" err="1" smtClean="0">
                  <a:solidFill>
                    <a:srgbClr val="FF3300"/>
                  </a:solidFill>
                </a:rPr>
                <a:t>perd</a:t>
              </a:r>
              <a:r>
                <a:rPr lang="es-ES" sz="1200" b="1" dirty="0" smtClean="0">
                  <a:solidFill>
                    <a:srgbClr val="FF3300"/>
                  </a:solidFill>
                </a:rPr>
                <a:t>.</a:t>
              </a:r>
              <a:br>
                <a:rPr lang="es-ES" sz="1200" b="1" dirty="0" smtClean="0">
                  <a:solidFill>
                    <a:srgbClr val="FF3300"/>
                  </a:solidFill>
                </a:rPr>
              </a:br>
              <a:r>
                <a:rPr lang="es-ES" sz="1200" b="1" dirty="0" smtClean="0">
                  <a:solidFill>
                    <a:srgbClr val="FF3300"/>
                  </a:solidFill>
                </a:rPr>
                <a:t>por tenencia</a:t>
              </a:r>
              <a:endParaRPr lang="es-ES" sz="1200" b="1" dirty="0">
                <a:solidFill>
                  <a:srgbClr val="FF3300"/>
                </a:solidFill>
              </a:endParaRPr>
            </a:p>
          </p:txBody>
        </p:sp>
        <p:sp>
          <p:nvSpPr>
            <p:cNvPr id="318530" name="Text Box 66"/>
            <p:cNvSpPr txBox="1">
              <a:spLocks noChangeArrowheads="1"/>
            </p:cNvSpPr>
            <p:nvPr/>
          </p:nvSpPr>
          <p:spPr bwMode="auto">
            <a:xfrm>
              <a:off x="3470" y="384"/>
              <a:ext cx="1124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" sz="1200" b="1" dirty="0" smtClean="0">
                  <a:solidFill>
                    <a:srgbClr val="FF3300"/>
                  </a:solidFill>
                </a:rPr>
                <a:t>otras variaciones en</a:t>
              </a:r>
              <a:br>
                <a:rPr lang="es-ES" sz="1200" b="1" dirty="0" smtClean="0">
                  <a:solidFill>
                    <a:srgbClr val="FF3300"/>
                  </a:solidFill>
                </a:rPr>
              </a:br>
              <a:r>
                <a:rPr lang="es-ES" sz="1200" b="1" dirty="0" smtClean="0">
                  <a:solidFill>
                    <a:srgbClr val="FF3300"/>
                  </a:solidFill>
                </a:rPr>
                <a:t>el volumen de activos</a:t>
              </a:r>
              <a:endParaRPr lang="es-ES" sz="1200" b="1" dirty="0">
                <a:solidFill>
                  <a:srgbClr val="FF3300"/>
                </a:solidFill>
              </a:endParaRPr>
            </a:p>
          </p:txBody>
        </p:sp>
        <p:grpSp>
          <p:nvGrpSpPr>
            <p:cNvPr id="318531" name="Group 67"/>
            <p:cNvGrpSpPr>
              <a:grpSpLocks/>
            </p:cNvGrpSpPr>
            <p:nvPr/>
          </p:nvGrpSpPr>
          <p:grpSpPr bwMode="auto">
            <a:xfrm>
              <a:off x="2544" y="1680"/>
              <a:ext cx="780" cy="2016"/>
              <a:chOff x="192" y="1632"/>
              <a:chExt cx="780" cy="2112"/>
            </a:xfrm>
          </p:grpSpPr>
          <p:grpSp>
            <p:nvGrpSpPr>
              <p:cNvPr id="318532" name="Group 68"/>
              <p:cNvGrpSpPr>
                <a:grpSpLocks/>
              </p:cNvGrpSpPr>
              <p:nvPr/>
            </p:nvGrpSpPr>
            <p:grpSpPr bwMode="auto">
              <a:xfrm>
                <a:off x="192" y="1632"/>
                <a:ext cx="780" cy="559"/>
                <a:chOff x="471" y="912"/>
                <a:chExt cx="873" cy="432"/>
              </a:xfrm>
            </p:grpSpPr>
            <p:sp>
              <p:nvSpPr>
                <p:cNvPr id="318533" name="Text Box 69"/>
                <p:cNvSpPr txBox="1">
                  <a:spLocks noChangeArrowheads="1"/>
                </p:cNvSpPr>
                <p:nvPr/>
              </p:nvSpPr>
              <p:spPr bwMode="auto">
                <a:xfrm>
                  <a:off x="471" y="912"/>
                  <a:ext cx="873" cy="4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 anchorCtr="1"/>
                <a:lstStyle/>
                <a:p>
                  <a:pPr algn="ctr"/>
                  <a:r>
                    <a:rPr lang="es-ES" sz="1500" b="1" dirty="0" smtClean="0">
                      <a:solidFill>
                        <a:srgbClr val="FF3300"/>
                      </a:solidFill>
                    </a:rPr>
                    <a:t>Activos no</a:t>
                  </a:r>
                  <a:br>
                    <a:rPr lang="es-ES" sz="1500" b="1" dirty="0" smtClean="0">
                      <a:solidFill>
                        <a:srgbClr val="FF3300"/>
                      </a:solidFill>
                    </a:rPr>
                  </a:br>
                  <a:r>
                    <a:rPr lang="es-ES" sz="1500" b="1" dirty="0" smtClean="0">
                      <a:solidFill>
                        <a:srgbClr val="FF3300"/>
                      </a:solidFill>
                    </a:rPr>
                    <a:t>financieros</a:t>
                  </a:r>
                  <a:endParaRPr lang="es-ES" sz="1500" b="1" dirty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318534" name="Rectangle 70"/>
                <p:cNvSpPr>
                  <a:spLocks noChangeArrowheads="1"/>
                </p:cNvSpPr>
                <p:nvPr/>
              </p:nvSpPr>
              <p:spPr bwMode="auto">
                <a:xfrm>
                  <a:off x="480" y="912"/>
                  <a:ext cx="864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</p:grpSp>
          <p:grpSp>
            <p:nvGrpSpPr>
              <p:cNvPr id="318535" name="Group 71"/>
              <p:cNvGrpSpPr>
                <a:grpSpLocks/>
              </p:cNvGrpSpPr>
              <p:nvPr/>
            </p:nvGrpSpPr>
            <p:grpSpPr bwMode="auto">
              <a:xfrm>
                <a:off x="192" y="2440"/>
                <a:ext cx="772" cy="559"/>
                <a:chOff x="480" y="1584"/>
                <a:chExt cx="864" cy="432"/>
              </a:xfrm>
            </p:grpSpPr>
            <p:sp>
              <p:nvSpPr>
                <p:cNvPr id="318536" name="Rectangle 72"/>
                <p:cNvSpPr>
                  <a:spLocks noChangeArrowheads="1"/>
                </p:cNvSpPr>
                <p:nvPr/>
              </p:nvSpPr>
              <p:spPr bwMode="auto">
                <a:xfrm>
                  <a:off x="480" y="1584"/>
                  <a:ext cx="864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18537" name="Rectangle 73"/>
                <p:cNvSpPr>
                  <a:spLocks noChangeArrowheads="1"/>
                </p:cNvSpPr>
                <p:nvPr/>
              </p:nvSpPr>
              <p:spPr bwMode="auto">
                <a:xfrm>
                  <a:off x="480" y="1584"/>
                  <a:ext cx="864" cy="4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pPr algn="ctr"/>
                  <a:endParaRPr lang="es-ES" sz="1500" dirty="0" smtClean="0">
                    <a:solidFill>
                      <a:srgbClr val="FF3300"/>
                    </a:solidFill>
                  </a:endParaRPr>
                </a:p>
                <a:p>
                  <a:pPr algn="ctr"/>
                  <a:r>
                    <a:rPr lang="es-ES" sz="1500" b="1" dirty="0" smtClean="0">
                      <a:solidFill>
                        <a:srgbClr val="FF3300"/>
                      </a:solidFill>
                    </a:rPr>
                    <a:t>Activos</a:t>
                  </a:r>
                  <a:br>
                    <a:rPr lang="es-ES" sz="1500" b="1" dirty="0" smtClean="0">
                      <a:solidFill>
                        <a:srgbClr val="FF3300"/>
                      </a:solidFill>
                    </a:rPr>
                  </a:br>
                  <a:r>
                    <a:rPr lang="es-ES" sz="1500" b="1" dirty="0" smtClean="0">
                      <a:solidFill>
                        <a:srgbClr val="FF3300"/>
                      </a:solidFill>
                    </a:rPr>
                    <a:t>financieros</a:t>
                  </a:r>
                  <a:endParaRPr lang="es-ES" sz="1500" b="1" dirty="0">
                    <a:solidFill>
                      <a:srgbClr val="FF3300"/>
                    </a:solidFill>
                  </a:endParaRPr>
                </a:p>
              </p:txBody>
            </p:sp>
          </p:grpSp>
          <p:grpSp>
            <p:nvGrpSpPr>
              <p:cNvPr id="318538" name="Group 74"/>
              <p:cNvGrpSpPr>
                <a:grpSpLocks/>
              </p:cNvGrpSpPr>
              <p:nvPr/>
            </p:nvGrpSpPr>
            <p:grpSpPr bwMode="auto">
              <a:xfrm>
                <a:off x="192" y="3185"/>
                <a:ext cx="772" cy="559"/>
                <a:chOff x="192" y="3185"/>
                <a:chExt cx="772" cy="559"/>
              </a:xfrm>
            </p:grpSpPr>
            <p:sp>
              <p:nvSpPr>
                <p:cNvPr id="318539" name="Rectangle 75"/>
                <p:cNvSpPr>
                  <a:spLocks noChangeArrowheads="1"/>
                </p:cNvSpPr>
                <p:nvPr/>
              </p:nvSpPr>
              <p:spPr bwMode="auto">
                <a:xfrm>
                  <a:off x="192" y="3185"/>
                  <a:ext cx="772" cy="55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18540" name="Rectangle 76"/>
                <p:cNvSpPr>
                  <a:spLocks noChangeArrowheads="1"/>
                </p:cNvSpPr>
                <p:nvPr/>
              </p:nvSpPr>
              <p:spPr bwMode="auto">
                <a:xfrm>
                  <a:off x="206" y="3224"/>
                  <a:ext cx="754" cy="48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pPr algn="ctr"/>
                  <a:endParaRPr lang="es-ES" sz="1500" dirty="0" smtClean="0">
                    <a:solidFill>
                      <a:srgbClr val="FF3300"/>
                    </a:solidFill>
                  </a:endParaRPr>
                </a:p>
                <a:p>
                  <a:pPr algn="ctr"/>
                  <a:r>
                    <a:rPr lang="es-ES" sz="1500" b="1" dirty="0" smtClean="0">
                      <a:solidFill>
                        <a:srgbClr val="FF3300"/>
                      </a:solidFill>
                    </a:rPr>
                    <a:t>Pasivos</a:t>
                  </a:r>
                  <a:endParaRPr lang="es-ES" sz="1500" b="1" dirty="0">
                    <a:solidFill>
                      <a:srgbClr val="FF3300"/>
                    </a:solidFill>
                  </a:endParaRPr>
                </a:p>
              </p:txBody>
            </p:sp>
          </p:grpSp>
        </p:grpSp>
        <p:grpSp>
          <p:nvGrpSpPr>
            <p:cNvPr id="318541" name="Group 77"/>
            <p:cNvGrpSpPr>
              <a:grpSpLocks/>
            </p:cNvGrpSpPr>
            <p:nvPr/>
          </p:nvGrpSpPr>
          <p:grpSpPr bwMode="auto">
            <a:xfrm>
              <a:off x="3600" y="1680"/>
              <a:ext cx="780" cy="2016"/>
              <a:chOff x="192" y="1632"/>
              <a:chExt cx="780" cy="2112"/>
            </a:xfrm>
          </p:grpSpPr>
          <p:grpSp>
            <p:nvGrpSpPr>
              <p:cNvPr id="318542" name="Group 78"/>
              <p:cNvGrpSpPr>
                <a:grpSpLocks/>
              </p:cNvGrpSpPr>
              <p:nvPr/>
            </p:nvGrpSpPr>
            <p:grpSpPr bwMode="auto">
              <a:xfrm>
                <a:off x="192" y="1632"/>
                <a:ext cx="780" cy="559"/>
                <a:chOff x="471" y="912"/>
                <a:chExt cx="873" cy="432"/>
              </a:xfrm>
            </p:grpSpPr>
            <p:sp>
              <p:nvSpPr>
                <p:cNvPr id="318543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471" y="912"/>
                  <a:ext cx="873" cy="4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 anchorCtr="1"/>
                <a:lstStyle/>
                <a:p>
                  <a:pPr algn="ctr"/>
                  <a:r>
                    <a:rPr lang="es-ES" sz="1500" b="1" dirty="0" smtClean="0">
                      <a:solidFill>
                        <a:srgbClr val="FF3300"/>
                      </a:solidFill>
                    </a:rPr>
                    <a:t>Activos no</a:t>
                  </a:r>
                  <a:br>
                    <a:rPr lang="es-ES" sz="1500" b="1" dirty="0" smtClean="0">
                      <a:solidFill>
                        <a:srgbClr val="FF3300"/>
                      </a:solidFill>
                    </a:rPr>
                  </a:br>
                  <a:r>
                    <a:rPr lang="es-ES" sz="1500" b="1" dirty="0" smtClean="0">
                      <a:solidFill>
                        <a:srgbClr val="FF3300"/>
                      </a:solidFill>
                    </a:rPr>
                    <a:t>financieros</a:t>
                  </a:r>
                  <a:endParaRPr lang="es-ES" sz="1500" b="1" dirty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318544" name="Rectangle 80"/>
                <p:cNvSpPr>
                  <a:spLocks noChangeArrowheads="1"/>
                </p:cNvSpPr>
                <p:nvPr/>
              </p:nvSpPr>
              <p:spPr bwMode="auto">
                <a:xfrm>
                  <a:off x="480" y="912"/>
                  <a:ext cx="864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</p:grpSp>
          <p:grpSp>
            <p:nvGrpSpPr>
              <p:cNvPr id="318545" name="Group 81"/>
              <p:cNvGrpSpPr>
                <a:grpSpLocks/>
              </p:cNvGrpSpPr>
              <p:nvPr/>
            </p:nvGrpSpPr>
            <p:grpSpPr bwMode="auto">
              <a:xfrm>
                <a:off x="192" y="2440"/>
                <a:ext cx="772" cy="559"/>
                <a:chOff x="480" y="1584"/>
                <a:chExt cx="864" cy="432"/>
              </a:xfrm>
            </p:grpSpPr>
            <p:sp>
              <p:nvSpPr>
                <p:cNvPr id="318546" name="Rectangle 82"/>
                <p:cNvSpPr>
                  <a:spLocks noChangeArrowheads="1"/>
                </p:cNvSpPr>
                <p:nvPr/>
              </p:nvSpPr>
              <p:spPr bwMode="auto">
                <a:xfrm>
                  <a:off x="480" y="1584"/>
                  <a:ext cx="864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18547" name="Rectangle 83"/>
                <p:cNvSpPr>
                  <a:spLocks noChangeArrowheads="1"/>
                </p:cNvSpPr>
                <p:nvPr/>
              </p:nvSpPr>
              <p:spPr bwMode="auto">
                <a:xfrm>
                  <a:off x="480" y="1584"/>
                  <a:ext cx="864" cy="4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pPr algn="ctr"/>
                  <a:endParaRPr lang="es-ES" sz="1500" dirty="0" smtClean="0">
                    <a:solidFill>
                      <a:srgbClr val="FF3300"/>
                    </a:solidFill>
                  </a:endParaRPr>
                </a:p>
                <a:p>
                  <a:pPr algn="ctr"/>
                  <a:r>
                    <a:rPr lang="es-ES" sz="1500" b="1" dirty="0" smtClean="0">
                      <a:solidFill>
                        <a:srgbClr val="FF3300"/>
                      </a:solidFill>
                    </a:rPr>
                    <a:t>Activos</a:t>
                  </a:r>
                  <a:br>
                    <a:rPr lang="es-ES" sz="1500" b="1" dirty="0" smtClean="0">
                      <a:solidFill>
                        <a:srgbClr val="FF3300"/>
                      </a:solidFill>
                    </a:rPr>
                  </a:br>
                  <a:r>
                    <a:rPr lang="es-ES" sz="1500" b="1" dirty="0" smtClean="0">
                      <a:solidFill>
                        <a:srgbClr val="FF3300"/>
                      </a:solidFill>
                    </a:rPr>
                    <a:t>financieros</a:t>
                  </a:r>
                  <a:endParaRPr lang="es-ES" sz="1500" b="1" dirty="0">
                    <a:solidFill>
                      <a:srgbClr val="FF3300"/>
                    </a:solidFill>
                  </a:endParaRPr>
                </a:p>
              </p:txBody>
            </p:sp>
          </p:grpSp>
          <p:grpSp>
            <p:nvGrpSpPr>
              <p:cNvPr id="318548" name="Group 84"/>
              <p:cNvGrpSpPr>
                <a:grpSpLocks/>
              </p:cNvGrpSpPr>
              <p:nvPr/>
            </p:nvGrpSpPr>
            <p:grpSpPr bwMode="auto">
              <a:xfrm>
                <a:off x="192" y="3185"/>
                <a:ext cx="772" cy="559"/>
                <a:chOff x="192" y="3185"/>
                <a:chExt cx="772" cy="559"/>
              </a:xfrm>
            </p:grpSpPr>
            <p:sp>
              <p:nvSpPr>
                <p:cNvPr id="318549" name="Rectangle 85"/>
                <p:cNvSpPr>
                  <a:spLocks noChangeArrowheads="1"/>
                </p:cNvSpPr>
                <p:nvPr/>
              </p:nvSpPr>
              <p:spPr bwMode="auto">
                <a:xfrm>
                  <a:off x="192" y="3185"/>
                  <a:ext cx="772" cy="55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18550" name="Rectangle 86"/>
                <p:cNvSpPr>
                  <a:spLocks noChangeArrowheads="1"/>
                </p:cNvSpPr>
                <p:nvPr/>
              </p:nvSpPr>
              <p:spPr bwMode="auto">
                <a:xfrm>
                  <a:off x="206" y="3224"/>
                  <a:ext cx="754" cy="48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pPr algn="ctr"/>
                  <a:endParaRPr lang="es-ES" sz="1500" dirty="0" smtClean="0">
                    <a:solidFill>
                      <a:srgbClr val="FF3300"/>
                    </a:solidFill>
                  </a:endParaRPr>
                </a:p>
                <a:p>
                  <a:pPr algn="ctr"/>
                  <a:r>
                    <a:rPr lang="es-ES" sz="1500" b="1" dirty="0" smtClean="0">
                      <a:solidFill>
                        <a:srgbClr val="FF3300"/>
                      </a:solidFill>
                    </a:rPr>
                    <a:t>Pasivos</a:t>
                  </a:r>
                  <a:endParaRPr lang="es-ES" sz="1500" b="1" dirty="0">
                    <a:solidFill>
                      <a:srgbClr val="FF3300"/>
                    </a:solidFill>
                  </a:endParaRPr>
                </a:p>
              </p:txBody>
            </p:sp>
          </p:grpSp>
        </p:grpSp>
        <p:sp>
          <p:nvSpPr>
            <p:cNvPr id="318551" name="Line 87"/>
            <p:cNvSpPr>
              <a:spLocks noChangeShapeType="1"/>
            </p:cNvSpPr>
            <p:nvPr/>
          </p:nvSpPr>
          <p:spPr bwMode="auto">
            <a:xfrm>
              <a:off x="2496" y="336"/>
              <a:ext cx="2016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S"/>
            </a:p>
          </p:txBody>
        </p:sp>
        <p:sp>
          <p:nvSpPr>
            <p:cNvPr id="318552" name="Line 88"/>
            <p:cNvSpPr>
              <a:spLocks noChangeShapeType="1"/>
            </p:cNvSpPr>
            <p:nvPr/>
          </p:nvSpPr>
          <p:spPr bwMode="auto">
            <a:xfrm>
              <a:off x="2496" y="720"/>
              <a:ext cx="2016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S"/>
            </a:p>
          </p:txBody>
        </p:sp>
        <p:sp>
          <p:nvSpPr>
            <p:cNvPr id="318553" name="Text Box 89"/>
            <p:cNvSpPr txBox="1">
              <a:spLocks noChangeArrowheads="1"/>
            </p:cNvSpPr>
            <p:nvPr/>
          </p:nvSpPr>
          <p:spPr bwMode="auto">
            <a:xfrm>
              <a:off x="2496" y="1200"/>
              <a:ext cx="927" cy="34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s-ES" sz="1000" dirty="0" smtClean="0">
                  <a:solidFill>
                    <a:srgbClr val="CC00CC"/>
                  </a:solidFill>
                </a:rPr>
                <a:t>VARIACIÓN EN EL PATRIMONIO NETO (GP)</a:t>
              </a:r>
              <a:endParaRPr lang="es-ES" sz="1000" dirty="0">
                <a:solidFill>
                  <a:srgbClr val="CC00CC"/>
                </a:solidFill>
              </a:endParaRPr>
            </a:p>
          </p:txBody>
        </p:sp>
        <p:sp>
          <p:nvSpPr>
            <p:cNvPr id="318554" name="Text Box 90"/>
            <p:cNvSpPr txBox="1">
              <a:spLocks noChangeArrowheads="1"/>
            </p:cNvSpPr>
            <p:nvPr/>
          </p:nvSpPr>
          <p:spPr bwMode="auto">
            <a:xfrm>
              <a:off x="3504" y="1200"/>
              <a:ext cx="927" cy="34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s-ES" sz="1000" dirty="0" smtClean="0">
                  <a:solidFill>
                    <a:srgbClr val="CC00CC"/>
                  </a:solidFill>
                </a:rPr>
                <a:t>VARIACIÓN EN EL</a:t>
              </a:r>
            </a:p>
            <a:p>
              <a:pPr algn="ctr"/>
              <a:r>
                <a:rPr lang="es-ES" sz="1000" dirty="0" smtClean="0">
                  <a:solidFill>
                    <a:srgbClr val="CC00CC"/>
                  </a:solidFill>
                </a:rPr>
                <a:t>PATRIMONIO NETO (OVV)</a:t>
              </a:r>
              <a:endParaRPr lang="es-ES" sz="1000" dirty="0">
                <a:solidFill>
                  <a:srgbClr val="CC00CC"/>
                </a:solidFill>
              </a:endParaRPr>
            </a:p>
          </p:txBody>
        </p:sp>
      </p:grpSp>
      <p:sp>
        <p:nvSpPr>
          <p:cNvPr id="318555" name="Text Box 91"/>
          <p:cNvSpPr txBox="1">
            <a:spLocks noChangeArrowheads="1"/>
          </p:cNvSpPr>
          <p:nvPr/>
        </p:nvSpPr>
        <p:spPr bwMode="auto">
          <a:xfrm>
            <a:off x="304800" y="0"/>
            <a:ext cx="147161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" sz="1400" b="1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SALDOS</a:t>
            </a:r>
            <a:endParaRPr lang="es-ES" sz="1400" b="1">
              <a:solidFill>
                <a:srgbClr val="0099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8556" name="Line 92"/>
          <p:cNvSpPr>
            <a:spLocks noChangeShapeType="1"/>
          </p:cNvSpPr>
          <p:nvPr/>
        </p:nvSpPr>
        <p:spPr bwMode="auto">
          <a:xfrm>
            <a:off x="304800" y="304800"/>
            <a:ext cx="1447800" cy="0"/>
          </a:xfrm>
          <a:prstGeom prst="line">
            <a:avLst/>
          </a:prstGeom>
          <a:noFill/>
          <a:ln w="15875">
            <a:solidFill>
              <a:srgbClr val="0099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318557" name="Text Box 93"/>
          <p:cNvSpPr txBox="1">
            <a:spLocks noChangeArrowheads="1"/>
          </p:cNvSpPr>
          <p:nvPr/>
        </p:nvSpPr>
        <p:spPr bwMode="auto">
          <a:xfrm>
            <a:off x="7315200" y="0"/>
            <a:ext cx="147161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" sz="1400" b="1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SALDOS</a:t>
            </a:r>
            <a:endParaRPr lang="es-ES" sz="1400" b="1">
              <a:solidFill>
                <a:srgbClr val="0099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8558" name="Line 94"/>
          <p:cNvSpPr>
            <a:spLocks noChangeShapeType="1"/>
          </p:cNvSpPr>
          <p:nvPr/>
        </p:nvSpPr>
        <p:spPr bwMode="auto">
          <a:xfrm>
            <a:off x="7391400" y="304800"/>
            <a:ext cx="1447800" cy="0"/>
          </a:xfrm>
          <a:prstGeom prst="line">
            <a:avLst/>
          </a:prstGeom>
          <a:noFill/>
          <a:ln w="15875">
            <a:solidFill>
              <a:srgbClr val="0099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8204571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8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18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Estados financieros y cuadros del </a:t>
            </a:r>
            <a:r>
              <a:rPr lang="es-ES" sz="3200" i="1" dirty="0" smtClean="0"/>
              <a:t>MEFP 2001</a:t>
            </a:r>
            <a:endParaRPr lang="es-E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El sistema </a:t>
            </a:r>
            <a:r>
              <a:rPr lang="es-ES" sz="2800" i="1" dirty="0" smtClean="0"/>
              <a:t>MEFP 2001</a:t>
            </a:r>
            <a:r>
              <a:rPr lang="es-ES" sz="2800" dirty="0" smtClean="0"/>
              <a:t> puede ser presentado en:</a:t>
            </a:r>
          </a:p>
          <a:p>
            <a:pPr lvl="1"/>
            <a:endParaRPr lang="es-ES" b="1" dirty="0" smtClean="0">
              <a:solidFill>
                <a:srgbClr val="9933FF"/>
              </a:solidFill>
            </a:endParaRPr>
          </a:p>
          <a:p>
            <a:pPr lvl="1"/>
            <a:r>
              <a:rPr lang="es-ES" b="1" dirty="0" smtClean="0">
                <a:solidFill>
                  <a:srgbClr val="0000FF"/>
                </a:solidFill>
              </a:rPr>
              <a:t>Cuatro</a:t>
            </a:r>
            <a:r>
              <a:rPr lang="es-ES" dirty="0" smtClean="0"/>
              <a:t> estados financieros</a:t>
            </a:r>
          </a:p>
          <a:p>
            <a:pPr lvl="2"/>
            <a:r>
              <a:rPr lang="es-ES" dirty="0" smtClean="0"/>
              <a:t>Resumen de saldos, transacciones, y otros flujos económicos</a:t>
            </a:r>
          </a:p>
          <a:p>
            <a:pPr lvl="1"/>
            <a:endParaRPr lang="es-ES" b="1" dirty="0" smtClean="0">
              <a:solidFill>
                <a:srgbClr val="0000FF"/>
              </a:solidFill>
            </a:endParaRPr>
          </a:p>
          <a:p>
            <a:pPr lvl="1"/>
            <a:r>
              <a:rPr lang="es-ES" b="1" dirty="0" smtClean="0">
                <a:solidFill>
                  <a:srgbClr val="0000FF"/>
                </a:solidFill>
              </a:rPr>
              <a:t>Nueve</a:t>
            </a:r>
            <a:r>
              <a:rPr lang="es-ES" dirty="0" smtClean="0"/>
              <a:t> cuadros de reporte </a:t>
            </a:r>
          </a:p>
          <a:p>
            <a:pPr lvl="2"/>
            <a:r>
              <a:rPr lang="es-ES" dirty="0" smtClean="0"/>
              <a:t>Detalle de saldos, transacciones, y otros flujos económicos</a:t>
            </a:r>
          </a:p>
          <a:p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62680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</p:spTree>
    <p:extLst>
      <p:ext uri="{BB962C8B-B14F-4D97-AF65-F5344CB8AC3E}">
        <p14:creationId xmlns:p14="http://schemas.microsoft.com/office/powerpoint/2010/main" xmlns="" val="138939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Estados financieros del </a:t>
            </a:r>
            <a:r>
              <a:rPr lang="es-ES" i="1" smtClean="0"/>
              <a:t>MEFP 2001</a:t>
            </a:r>
            <a:endParaRPr lang="es-ES"/>
          </a:p>
        </p:txBody>
      </p:sp>
      <p:sp>
        <p:nvSpPr>
          <p:cNvPr id="294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Cuatro estados financieros:</a:t>
            </a:r>
          </a:p>
          <a:p>
            <a:pPr lvl="1">
              <a:spcBef>
                <a:spcPct val="50000"/>
              </a:spcBef>
            </a:pPr>
            <a:r>
              <a:rPr lang="es-ES" b="1" dirty="0" smtClean="0">
                <a:solidFill>
                  <a:srgbClr val="0000FF"/>
                </a:solidFill>
              </a:rPr>
              <a:t>Estado de operaciones del Gobierno</a:t>
            </a:r>
          </a:p>
          <a:p>
            <a:pPr lvl="1">
              <a:spcBef>
                <a:spcPct val="50000"/>
              </a:spcBef>
            </a:pPr>
            <a:r>
              <a:rPr lang="es-ES" b="1" dirty="0" smtClean="0">
                <a:solidFill>
                  <a:srgbClr val="0000FF"/>
                </a:solidFill>
              </a:rPr>
              <a:t>Estado de otros flujos económicos</a:t>
            </a:r>
          </a:p>
          <a:p>
            <a:pPr lvl="1">
              <a:spcBef>
                <a:spcPct val="50000"/>
              </a:spcBef>
            </a:pPr>
            <a:r>
              <a:rPr lang="es-ES" b="1" dirty="0" smtClean="0">
                <a:solidFill>
                  <a:srgbClr val="0000FF"/>
                </a:solidFill>
              </a:rPr>
              <a:t>Balance</a:t>
            </a:r>
          </a:p>
          <a:p>
            <a:pPr lvl="1">
              <a:spcBef>
                <a:spcPct val="50000"/>
              </a:spcBef>
            </a:pPr>
            <a:r>
              <a:rPr lang="es-ES" b="1" dirty="0" smtClean="0">
                <a:solidFill>
                  <a:srgbClr val="0000FF"/>
                </a:solidFill>
              </a:rPr>
              <a:t>Estado de fuentes y uso de efectivo (estado de flujos de efectivo)</a:t>
            </a:r>
            <a:endParaRPr lang="es-ES" b="1" dirty="0">
              <a:solidFill>
                <a:srgbClr val="0000FF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00760" y="6215082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8681773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714620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Estado de operaciones del gobierno 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72198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424936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507243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2422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Estado de operaciones del gobierno 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2959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814888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Resumen de las </a:t>
            </a:r>
            <a:r>
              <a:rPr lang="es-ES" b="1" dirty="0" smtClean="0">
                <a:solidFill>
                  <a:srgbClr val="0000FF"/>
                </a:solidFill>
              </a:rPr>
              <a:t>transacciones</a:t>
            </a:r>
            <a:r>
              <a:rPr lang="es-ES" dirty="0" smtClean="0"/>
              <a:t> de una unidad (o subsector/sector) del sector publico en un determinado período contable</a:t>
            </a:r>
          </a:p>
          <a:p>
            <a:pPr lvl="1" algn="just"/>
            <a:r>
              <a:rPr lang="es-ES" dirty="0" smtClean="0"/>
              <a:t>Registro de todas las transacciones </a:t>
            </a:r>
            <a:r>
              <a:rPr lang="es-ES" dirty="0" smtClean="0">
                <a:solidFill>
                  <a:srgbClr val="FF0000"/>
                </a:solidFill>
              </a:rPr>
              <a:t>en base devengado</a:t>
            </a:r>
          </a:p>
          <a:p>
            <a:pPr lvl="1" algn="just"/>
            <a:r>
              <a:rPr lang="es-ES" dirty="0" smtClean="0"/>
              <a:t>Las transacciones en </a:t>
            </a:r>
            <a:r>
              <a:rPr lang="es-ES" dirty="0" smtClean="0">
                <a:solidFill>
                  <a:srgbClr val="FF0000"/>
                </a:solidFill>
              </a:rPr>
              <a:t>efectivo</a:t>
            </a:r>
            <a:r>
              <a:rPr lang="es-ES" dirty="0" smtClean="0"/>
              <a:t> son presentadas separadamente en el estado de fuentes y usos de efectivo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72198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2" name="4 Grupo"/>
          <p:cNvGrpSpPr/>
          <p:nvPr/>
        </p:nvGrpSpPr>
        <p:grpSpPr>
          <a:xfrm>
            <a:off x="467544" y="404664"/>
            <a:ext cx="8424936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507243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2422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Estado de operaciones del gobierno 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2959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814888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es-ES" dirty="0" smtClean="0"/>
              <a:t>Las transacciones se clasifican en:</a:t>
            </a:r>
          </a:p>
          <a:p>
            <a:pPr lvl="1" algn="just"/>
            <a:r>
              <a:rPr lang="es-ES" dirty="0" smtClean="0"/>
              <a:t>las que incrementan el patrimonio neto (</a:t>
            </a:r>
            <a:r>
              <a:rPr lang="es-ES" b="1" dirty="0" smtClean="0">
                <a:solidFill>
                  <a:srgbClr val="0000FF"/>
                </a:solidFill>
              </a:rPr>
              <a:t>ingreso</a:t>
            </a:r>
            <a:r>
              <a:rPr lang="es-ES" dirty="0" smtClean="0"/>
              <a:t>)</a:t>
            </a:r>
          </a:p>
          <a:p>
            <a:pPr lvl="1" algn="just"/>
            <a:r>
              <a:rPr lang="es-ES" dirty="0" smtClean="0"/>
              <a:t>las que reducen el patrimonio neto (</a:t>
            </a:r>
            <a:r>
              <a:rPr lang="es-ES" b="1" dirty="0" smtClean="0">
                <a:solidFill>
                  <a:srgbClr val="0000FF"/>
                </a:solidFill>
              </a:rPr>
              <a:t>gasto</a:t>
            </a:r>
            <a:r>
              <a:rPr lang="es-ES" dirty="0" smtClean="0"/>
              <a:t>)</a:t>
            </a:r>
          </a:p>
          <a:p>
            <a:pPr lvl="1" algn="just"/>
            <a:r>
              <a:rPr lang="es-ES" dirty="0" smtClean="0"/>
              <a:t>las que modifican el saldo de un </a:t>
            </a:r>
            <a:r>
              <a:rPr lang="es-ES" b="1" dirty="0" smtClean="0">
                <a:solidFill>
                  <a:srgbClr val="0000FF"/>
                </a:solidFill>
              </a:rPr>
              <a:t>activo no financiero</a:t>
            </a:r>
            <a:r>
              <a:rPr lang="es-ES" dirty="0" smtClean="0"/>
              <a:t> (</a:t>
            </a:r>
            <a:r>
              <a:rPr lang="es-ES" b="1" dirty="0" smtClean="0">
                <a:solidFill>
                  <a:srgbClr val="008000"/>
                </a:solidFill>
              </a:rPr>
              <a:t>activo de capital</a:t>
            </a:r>
            <a:r>
              <a:rPr lang="es-ES" dirty="0" smtClean="0"/>
              <a:t>)</a:t>
            </a:r>
          </a:p>
          <a:p>
            <a:pPr lvl="1" algn="just"/>
            <a:r>
              <a:rPr lang="es-CL" dirty="0" smtClean="0"/>
              <a:t>las que modifican el saldo de un</a:t>
            </a:r>
            <a:r>
              <a:rPr lang="es-ES" dirty="0" smtClean="0"/>
              <a:t> </a:t>
            </a:r>
            <a:r>
              <a:rPr lang="es-ES" b="1" dirty="0" smtClean="0">
                <a:solidFill>
                  <a:srgbClr val="0000FF"/>
                </a:solidFill>
              </a:rPr>
              <a:t>activo financiero o de un pasivo</a:t>
            </a:r>
            <a:r>
              <a:rPr lang="es-ES" dirty="0" smtClean="0"/>
              <a:t> (</a:t>
            </a:r>
            <a:r>
              <a:rPr lang="es-ES" b="1" dirty="0" smtClean="0">
                <a:solidFill>
                  <a:srgbClr val="008000"/>
                </a:solidFill>
              </a:rPr>
              <a:t>financiamiento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72198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424936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323193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3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58" y="285728"/>
            <a:ext cx="82296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s-ES" dirty="0" smtClean="0"/>
              <a:t>Estado de operaciones del gobierno 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296962" name="Rectangle 2"/>
          <p:cNvSpPr>
            <a:spLocks noGrp="1" noChangeArrowheads="1"/>
          </p:cNvSpPr>
          <p:nvPr>
            <p:ph idx="1"/>
          </p:nvPr>
        </p:nvSpPr>
        <p:spPr>
          <a:xfrm>
            <a:off x="2357422" y="1285860"/>
            <a:ext cx="4114800" cy="411480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s-ES" sz="1800" dirty="0" smtClean="0"/>
              <a:t>	Ingreso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s-ES" sz="1800" dirty="0" smtClean="0"/>
              <a:t>–	Gasto</a:t>
            </a:r>
          </a:p>
          <a:p>
            <a:pPr>
              <a:buFontTx/>
              <a:buNone/>
            </a:pPr>
            <a:r>
              <a:rPr lang="es-ES" sz="1800" dirty="0" smtClean="0"/>
              <a:t>=	</a:t>
            </a:r>
            <a:r>
              <a:rPr lang="pt-BR" sz="1800" b="1" i="1" dirty="0" smtClean="0">
                <a:solidFill>
                  <a:srgbClr val="0000FF"/>
                </a:solidFill>
              </a:rPr>
              <a:t>resultado operativo</a:t>
            </a:r>
            <a:br>
              <a:rPr lang="pt-BR" sz="1800" b="1" i="1" dirty="0" smtClean="0">
                <a:solidFill>
                  <a:srgbClr val="0000FF"/>
                </a:solidFill>
              </a:rPr>
            </a:br>
            <a:r>
              <a:rPr lang="pt-BR" sz="1800" b="1" i="1" dirty="0" smtClean="0">
                <a:solidFill>
                  <a:srgbClr val="0000FF"/>
                </a:solidFill>
              </a:rPr>
              <a:t>neto/bruto</a:t>
            </a:r>
            <a:r>
              <a:rPr lang="es-ES" sz="1800" b="1" i="1" dirty="0" smtClean="0">
                <a:solidFill>
                  <a:srgbClr val="0000FF"/>
                </a:solidFill>
              </a:rPr>
              <a:t> </a:t>
            </a:r>
            <a:r>
              <a:rPr lang="es-ES" sz="2000" b="1" i="1" dirty="0" smtClean="0">
                <a:solidFill>
                  <a:srgbClr val="0000FF"/>
                </a:solidFill>
              </a:rPr>
              <a:t>*</a:t>
            </a:r>
            <a:endParaRPr lang="es-ES" sz="2000" b="1" dirty="0" smtClean="0">
              <a:solidFill>
                <a:srgbClr val="0000FF"/>
              </a:solidFill>
            </a:endParaRPr>
          </a:p>
          <a:p>
            <a:pPr>
              <a:buFontTx/>
              <a:buNone/>
            </a:pPr>
            <a:r>
              <a:rPr lang="es-ES" sz="1800" dirty="0" smtClean="0"/>
              <a:t>–	Transacciones en activos no financieros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s-ES" sz="1800" dirty="0" smtClean="0"/>
              <a:t>=	</a:t>
            </a:r>
            <a:r>
              <a:rPr lang="es-ES" sz="1800" b="1" i="1" dirty="0" smtClean="0">
                <a:solidFill>
                  <a:srgbClr val="FF3300"/>
                </a:solidFill>
              </a:rPr>
              <a:t>Préstamo Neto (+)/ Endeudamiento Neto(–) </a:t>
            </a:r>
            <a:endParaRPr lang="es-ES" sz="1800" b="1" dirty="0" smtClean="0">
              <a:solidFill>
                <a:srgbClr val="FF3300"/>
              </a:solidFill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s-ES" sz="1800" dirty="0" smtClean="0"/>
              <a:t>– 	Transacciones en activos financieros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s-ES" sz="1800" dirty="0" smtClean="0"/>
              <a:t>+	Transacciones en pasivos</a:t>
            </a:r>
            <a:endParaRPr lang="es-E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357958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sp>
        <p:nvSpPr>
          <p:cNvPr id="296966" name="Text Box 6"/>
          <p:cNvSpPr txBox="1">
            <a:spLocks noChangeArrowheads="1"/>
          </p:cNvSpPr>
          <p:nvPr/>
        </p:nvSpPr>
        <p:spPr bwMode="auto">
          <a:xfrm>
            <a:off x="685800" y="5638800"/>
            <a:ext cx="518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296967" name="Text Box 7"/>
          <p:cNvSpPr txBox="1">
            <a:spLocks noChangeArrowheads="1"/>
          </p:cNvSpPr>
          <p:nvPr/>
        </p:nvSpPr>
        <p:spPr bwMode="auto">
          <a:xfrm>
            <a:off x="2547950" y="5534727"/>
            <a:ext cx="3810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" sz="1500" i="1" dirty="0" smtClean="0">
                <a:latin typeface="Times New Roman" pitchFamily="18" charset="0"/>
              </a:rPr>
              <a:t>=   cero (debido al registro por partida doble)</a:t>
            </a:r>
            <a:endParaRPr lang="es-ES" sz="1500" i="1" dirty="0">
              <a:latin typeface="Times New Roman" pitchFamily="18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828800" y="6000768"/>
            <a:ext cx="5943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" sz="1600" i="1" dirty="0" smtClean="0">
                <a:latin typeface="Times New Roman" pitchFamily="18" charset="0"/>
              </a:rPr>
              <a:t>* Modificaciones en el patrimonio neto en resultado de transacciones</a:t>
            </a:r>
            <a:endParaRPr lang="es-ES" sz="1600" i="1" dirty="0">
              <a:latin typeface="Times New Roman" pitchFamily="18" charset="0"/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467544" y="332656"/>
            <a:ext cx="8280920" cy="6106090"/>
            <a:chOff x="467544" y="404664"/>
            <a:chExt cx="8280920" cy="5832648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900431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00414"/>
            <a:ext cx="8229600" cy="868346"/>
          </a:xfrm>
          <a:noFill/>
          <a:ln/>
        </p:spPr>
        <p:txBody>
          <a:bodyPr>
            <a:normAutofit fontScale="90000"/>
          </a:bodyPr>
          <a:lstStyle/>
          <a:p>
            <a:r>
              <a:rPr lang="es-ES" dirty="0" smtClean="0"/>
              <a:t>Estado de operaciones del gobierno </a:t>
            </a:r>
            <a:endParaRPr lang="es-ES" sz="1800" dirty="0"/>
          </a:p>
        </p:txBody>
      </p:sp>
      <p:sp>
        <p:nvSpPr>
          <p:cNvPr id="29798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s-CL" dirty="0" smtClean="0"/>
              <a:t>Ingreso</a:t>
            </a:r>
            <a:endParaRPr lang="es-ES" dirty="0" smtClean="0"/>
          </a:p>
          <a:p>
            <a:pPr lvl="1">
              <a:spcBef>
                <a:spcPct val="40000"/>
              </a:spcBef>
            </a:pPr>
            <a:r>
              <a:rPr lang="es-ES" dirty="0" smtClean="0"/>
              <a:t>Impuestos</a:t>
            </a:r>
          </a:p>
          <a:p>
            <a:pPr lvl="2">
              <a:spcBef>
                <a:spcPts val="600"/>
              </a:spcBef>
            </a:pPr>
            <a:r>
              <a:rPr lang="es-ES" dirty="0" smtClean="0"/>
              <a:t>Impuestos sobre el ingreso, las utilidades y las ganancias de capital</a:t>
            </a:r>
          </a:p>
          <a:p>
            <a:pPr lvl="2">
              <a:spcBef>
                <a:spcPts val="600"/>
              </a:spcBef>
            </a:pPr>
            <a:r>
              <a:rPr lang="es-ES" dirty="0" smtClean="0"/>
              <a:t>Impuestos sobre la nómina y la fuerza de trabajo</a:t>
            </a:r>
          </a:p>
          <a:p>
            <a:pPr lvl="2">
              <a:spcBef>
                <a:spcPts val="600"/>
              </a:spcBef>
            </a:pPr>
            <a:r>
              <a:rPr lang="es-ES" dirty="0" smtClean="0"/>
              <a:t>Impuestos sobre la propiedad</a:t>
            </a:r>
          </a:p>
          <a:p>
            <a:pPr lvl="2">
              <a:spcBef>
                <a:spcPts val="600"/>
              </a:spcBef>
            </a:pPr>
            <a:r>
              <a:rPr lang="es-ES" dirty="0" smtClean="0"/>
              <a:t>Impuestos sobre los bienes y servicios</a:t>
            </a:r>
          </a:p>
          <a:p>
            <a:pPr lvl="2">
              <a:spcBef>
                <a:spcPts val="600"/>
              </a:spcBef>
            </a:pPr>
            <a:r>
              <a:rPr lang="es-ES" dirty="0" smtClean="0"/>
              <a:t>Impuestos sobre el comercio y las transacciones internacionales</a:t>
            </a:r>
          </a:p>
          <a:p>
            <a:pPr lvl="2">
              <a:spcBef>
                <a:spcPts val="600"/>
              </a:spcBef>
            </a:pPr>
            <a:r>
              <a:rPr lang="es-ES" dirty="0" smtClean="0"/>
              <a:t>Otros impuestos</a:t>
            </a:r>
          </a:p>
          <a:p>
            <a:pPr lvl="1">
              <a:spcBef>
                <a:spcPct val="40000"/>
              </a:spcBef>
            </a:pPr>
            <a:r>
              <a:rPr lang="es-ES" dirty="0" smtClean="0"/>
              <a:t>Contribuciones sociales</a:t>
            </a:r>
          </a:p>
          <a:p>
            <a:pPr lvl="2">
              <a:spcBef>
                <a:spcPct val="40000"/>
              </a:spcBef>
            </a:pPr>
            <a:r>
              <a:rPr lang="es-ES" dirty="0" smtClean="0"/>
              <a:t>Contribuciones a la seguridad social</a:t>
            </a:r>
          </a:p>
          <a:p>
            <a:pPr lvl="2">
              <a:spcBef>
                <a:spcPct val="40000"/>
              </a:spcBef>
            </a:pPr>
            <a:r>
              <a:rPr lang="es-ES" dirty="0" smtClean="0"/>
              <a:t>Otras contribuciones sociales</a:t>
            </a:r>
            <a:endParaRPr lang="es-E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72198" y="6215082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1885033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noFill/>
          <a:ln/>
        </p:spPr>
        <p:txBody>
          <a:bodyPr>
            <a:normAutofit fontScale="90000"/>
          </a:bodyPr>
          <a:lstStyle/>
          <a:p>
            <a:r>
              <a:rPr lang="es-ES" dirty="0" smtClean="0"/>
              <a:t>Estado de operaciones del gobierno 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29798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Ingreso (continuación):</a:t>
            </a:r>
          </a:p>
          <a:p>
            <a:pPr lvl="1">
              <a:spcBef>
                <a:spcPct val="40000"/>
              </a:spcBef>
            </a:pPr>
            <a:r>
              <a:rPr lang="es-ES" dirty="0" smtClean="0"/>
              <a:t>Donaciones</a:t>
            </a:r>
          </a:p>
          <a:p>
            <a:pPr lvl="2">
              <a:spcBef>
                <a:spcPts val="600"/>
              </a:spcBef>
            </a:pPr>
            <a:r>
              <a:rPr lang="es-ES" dirty="0" smtClean="0"/>
              <a:t>De gobiernos extranjeros</a:t>
            </a:r>
          </a:p>
          <a:p>
            <a:pPr lvl="2">
              <a:spcBef>
                <a:spcPts val="600"/>
              </a:spcBef>
            </a:pPr>
            <a:r>
              <a:rPr lang="es-ES" dirty="0" smtClean="0"/>
              <a:t>De organismos internacionales</a:t>
            </a:r>
          </a:p>
          <a:p>
            <a:pPr lvl="2">
              <a:spcBef>
                <a:spcPts val="600"/>
              </a:spcBef>
            </a:pPr>
            <a:r>
              <a:rPr lang="es-ES" dirty="0" smtClean="0"/>
              <a:t>De otras unidades del gobierno general</a:t>
            </a:r>
          </a:p>
          <a:p>
            <a:pPr lvl="1">
              <a:spcBef>
                <a:spcPct val="40000"/>
              </a:spcBef>
            </a:pPr>
            <a:r>
              <a:rPr lang="es-ES" dirty="0" smtClean="0"/>
              <a:t>Otros ingresos</a:t>
            </a:r>
          </a:p>
          <a:p>
            <a:pPr lvl="2">
              <a:spcBef>
                <a:spcPct val="40000"/>
              </a:spcBef>
            </a:pPr>
            <a:r>
              <a:rPr lang="es-ES" dirty="0" smtClean="0"/>
              <a:t>Rentas de la propiedad</a:t>
            </a:r>
          </a:p>
          <a:p>
            <a:pPr lvl="2">
              <a:spcBef>
                <a:spcPct val="40000"/>
              </a:spcBef>
            </a:pPr>
            <a:r>
              <a:rPr lang="es-ES" dirty="0" smtClean="0"/>
              <a:t>Ventas de bienes y servicios</a:t>
            </a:r>
          </a:p>
          <a:p>
            <a:pPr lvl="2">
              <a:spcBef>
                <a:spcPct val="40000"/>
              </a:spcBef>
            </a:pPr>
            <a:r>
              <a:rPr lang="es-ES" dirty="0" smtClean="0"/>
              <a:t>Multas, sanciones pecuniarias y depósitos en caución transferidos</a:t>
            </a:r>
          </a:p>
          <a:p>
            <a:pPr lvl="2">
              <a:spcBef>
                <a:spcPct val="40000"/>
              </a:spcBef>
            </a:pPr>
            <a:r>
              <a:rPr lang="es-ES" dirty="0" smtClean="0"/>
              <a:t>Transferencias voluntarias distintas de donaciones</a:t>
            </a:r>
          </a:p>
          <a:p>
            <a:pPr lvl="2">
              <a:spcBef>
                <a:spcPct val="40000"/>
              </a:spcBef>
            </a:pPr>
            <a:r>
              <a:rPr lang="es-ES" dirty="0" smtClean="0"/>
              <a:t>Ingresos diversos y no identificados</a:t>
            </a:r>
          </a:p>
          <a:p>
            <a:pPr lvl="1"/>
            <a:endParaRPr lang="es-E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72198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188640"/>
            <a:ext cx="8280920" cy="6048672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099427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1028343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O" sz="2400" dirty="0"/>
          </a:p>
          <a:p>
            <a:pPr marL="457200" indent="-457200" algn="just">
              <a:buAutoNum type="arabicPeriod"/>
            </a:pPr>
            <a:r>
              <a:rPr lang="es-CO" sz="2400" dirty="0" smtClean="0"/>
              <a:t>La </a:t>
            </a:r>
            <a:r>
              <a:rPr lang="es-CO" sz="2400" dirty="0"/>
              <a:t>definición clara de las funciones y responsabilidades del sector </a:t>
            </a:r>
            <a:r>
              <a:rPr lang="es-CO" sz="2400" dirty="0" smtClean="0"/>
              <a:t>público</a:t>
            </a:r>
          </a:p>
          <a:p>
            <a:pPr marL="457200" indent="-457200" algn="just">
              <a:buAutoNum type="arabicPeriod"/>
            </a:pPr>
            <a:r>
              <a:rPr lang="es-CO" sz="2400" dirty="0" smtClean="0"/>
              <a:t>El </a:t>
            </a:r>
            <a:r>
              <a:rPr lang="es-CO" sz="2400" dirty="0"/>
              <a:t>acceso del público en general a la </a:t>
            </a:r>
            <a:r>
              <a:rPr lang="es-CO" sz="2400" dirty="0" smtClean="0"/>
              <a:t>información</a:t>
            </a:r>
          </a:p>
          <a:p>
            <a:pPr marL="457200" indent="-457200" algn="just">
              <a:buAutoNum type="arabicPeriod"/>
            </a:pPr>
            <a:r>
              <a:rPr lang="es-CO" sz="2400" dirty="0" smtClean="0"/>
              <a:t>La </a:t>
            </a:r>
            <a:r>
              <a:rPr lang="es-CO" sz="2400" dirty="0"/>
              <a:t>transparencia en las etapas de preparación, ejecución y publicación del </a:t>
            </a:r>
            <a:r>
              <a:rPr lang="es-CO" sz="2400" dirty="0" smtClean="0"/>
              <a:t>presupuesto</a:t>
            </a:r>
          </a:p>
          <a:p>
            <a:pPr marL="457200" indent="-457200" algn="just">
              <a:buAutoNum type="arabicPeriod"/>
            </a:pPr>
            <a:r>
              <a:rPr lang="es-CO" sz="2400" dirty="0" smtClean="0"/>
              <a:t>La </a:t>
            </a:r>
            <a:r>
              <a:rPr lang="es-CO" sz="2400" dirty="0"/>
              <a:t>garantía de integridad de la información divulgada. </a:t>
            </a:r>
            <a:endParaRPr lang="es-CO" sz="2400" dirty="0" smtClean="0"/>
          </a:p>
          <a:p>
            <a:pPr algn="just"/>
            <a:endParaRPr lang="es-CO" sz="2400" dirty="0" smtClean="0"/>
          </a:p>
          <a:p>
            <a:pPr algn="just"/>
            <a:r>
              <a:rPr lang="es-CO" sz="2400" dirty="0" smtClean="0"/>
              <a:t>Dentro </a:t>
            </a:r>
            <a:r>
              <a:rPr lang="es-CO" sz="2400" dirty="0"/>
              <a:t>de este contexto, es de especial relevancia la rigurosidad metodológica en la generación de estadísticas </a:t>
            </a:r>
            <a:r>
              <a:rPr lang="es-CO" sz="2400" dirty="0" smtClean="0"/>
              <a:t>de Finanzas Públicas  o Estadísticas Fiscales. </a:t>
            </a:r>
            <a:endParaRPr lang="es-CO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218058" y="550421"/>
            <a:ext cx="2578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i="1" dirty="0" smtClean="0"/>
              <a:t>Introducción</a:t>
            </a:r>
            <a:endParaRPr lang="es-CO" sz="3600" b="1" i="1" dirty="0"/>
          </a:p>
        </p:txBody>
      </p:sp>
      <p:grpSp>
        <p:nvGrpSpPr>
          <p:cNvPr id="4" name="3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5" name="4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5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38291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72422"/>
            <a:ext cx="8229600" cy="868346"/>
          </a:xfrm>
          <a:noFill/>
          <a:ln/>
        </p:spPr>
        <p:txBody>
          <a:bodyPr>
            <a:normAutofit fontScale="90000"/>
          </a:bodyPr>
          <a:lstStyle/>
          <a:p>
            <a:r>
              <a:rPr lang="es-ES" dirty="0" smtClean="0"/>
              <a:t>Estado de operaciones del gobierno 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29901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81488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400"/>
              </a:spcBef>
            </a:pPr>
            <a:r>
              <a:rPr lang="es-ES" dirty="0" smtClean="0"/>
              <a:t>Gasto</a:t>
            </a:r>
          </a:p>
          <a:p>
            <a:pPr lvl="1">
              <a:spcBef>
                <a:spcPts val="400"/>
              </a:spcBef>
            </a:pPr>
            <a:r>
              <a:rPr lang="es-ES" dirty="0" smtClean="0"/>
              <a:t>Remuneración a los empleados</a:t>
            </a:r>
          </a:p>
          <a:p>
            <a:pPr lvl="2">
              <a:spcBef>
                <a:spcPts val="400"/>
              </a:spcBef>
            </a:pPr>
            <a:r>
              <a:rPr lang="es-ES" dirty="0" smtClean="0"/>
              <a:t>Sueldos y salarios</a:t>
            </a:r>
          </a:p>
          <a:p>
            <a:pPr lvl="2">
              <a:spcBef>
                <a:spcPts val="400"/>
              </a:spcBef>
            </a:pPr>
            <a:r>
              <a:rPr lang="es-ES" dirty="0" smtClean="0"/>
              <a:t>Contribuciones sociales</a:t>
            </a:r>
          </a:p>
          <a:p>
            <a:pPr lvl="1">
              <a:spcBef>
                <a:spcPts val="400"/>
              </a:spcBef>
            </a:pPr>
            <a:endParaRPr lang="es-ES" dirty="0" smtClean="0"/>
          </a:p>
          <a:p>
            <a:pPr lvl="1">
              <a:spcBef>
                <a:spcPts val="400"/>
              </a:spcBef>
            </a:pPr>
            <a:r>
              <a:rPr lang="es-ES" dirty="0" smtClean="0"/>
              <a:t>Uso de bienes y servicios</a:t>
            </a:r>
          </a:p>
          <a:p>
            <a:pPr lvl="1">
              <a:spcBef>
                <a:spcPts val="400"/>
              </a:spcBef>
            </a:pPr>
            <a:endParaRPr lang="es-ES" dirty="0" smtClean="0"/>
          </a:p>
          <a:p>
            <a:pPr lvl="1">
              <a:spcBef>
                <a:spcPts val="400"/>
              </a:spcBef>
            </a:pPr>
            <a:r>
              <a:rPr lang="es-ES" dirty="0" smtClean="0"/>
              <a:t>Consumo de capital fijo</a:t>
            </a:r>
          </a:p>
          <a:p>
            <a:pPr lvl="1">
              <a:spcBef>
                <a:spcPts val="400"/>
              </a:spcBef>
            </a:pPr>
            <a:endParaRPr lang="es-ES" dirty="0" smtClean="0"/>
          </a:p>
          <a:p>
            <a:pPr lvl="1">
              <a:spcBef>
                <a:spcPts val="400"/>
              </a:spcBef>
            </a:pPr>
            <a:r>
              <a:rPr lang="es-ES" dirty="0" smtClean="0"/>
              <a:t>Intereses</a:t>
            </a:r>
          </a:p>
          <a:p>
            <a:pPr lvl="2">
              <a:spcBef>
                <a:spcPts val="400"/>
              </a:spcBef>
            </a:pPr>
            <a:r>
              <a:rPr lang="es-ES" dirty="0" smtClean="0"/>
              <a:t>A no residentes</a:t>
            </a:r>
          </a:p>
          <a:p>
            <a:pPr lvl="2">
              <a:spcBef>
                <a:spcPts val="400"/>
              </a:spcBef>
            </a:pPr>
            <a:r>
              <a:rPr lang="es-ES" dirty="0" smtClean="0"/>
              <a:t>A residentes distintos del gobierno general</a:t>
            </a:r>
          </a:p>
          <a:p>
            <a:pPr lvl="2">
              <a:spcBef>
                <a:spcPts val="400"/>
              </a:spcBef>
            </a:pPr>
            <a:r>
              <a:rPr lang="es-ES" dirty="0" smtClean="0"/>
              <a:t>A otras unidades del gobierno general</a:t>
            </a:r>
          </a:p>
          <a:p>
            <a:pPr lvl="2">
              <a:spcBef>
                <a:spcPts val="0"/>
              </a:spcBef>
            </a:pPr>
            <a:endParaRPr lang="es-ES" dirty="0" smtClean="0"/>
          </a:p>
          <a:p>
            <a:pPr lvl="1">
              <a:spcBef>
                <a:spcPts val="300"/>
              </a:spcBef>
            </a:pPr>
            <a:endParaRPr lang="es-E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72198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7" name="6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947045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9314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Estado de operaciones del gobierno 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Gasto (continuación):</a:t>
            </a:r>
          </a:p>
          <a:p>
            <a:pPr lvl="1">
              <a:spcBef>
                <a:spcPts val="200"/>
              </a:spcBef>
            </a:pPr>
            <a:r>
              <a:rPr lang="es-ES" dirty="0" smtClean="0"/>
              <a:t>Subsidios </a:t>
            </a:r>
            <a:r>
              <a:rPr lang="es-ES" dirty="0" smtClean="0">
                <a:solidFill>
                  <a:srgbClr val="FF0000"/>
                </a:solidFill>
              </a:rPr>
              <a:t>*</a:t>
            </a:r>
          </a:p>
          <a:p>
            <a:pPr lvl="2">
              <a:spcBef>
                <a:spcPts val="100"/>
              </a:spcBef>
            </a:pPr>
            <a:r>
              <a:rPr lang="es-ES" dirty="0" smtClean="0"/>
              <a:t>A corporaciones publicas</a:t>
            </a:r>
          </a:p>
          <a:p>
            <a:pPr lvl="2">
              <a:spcBef>
                <a:spcPts val="100"/>
              </a:spcBef>
            </a:pPr>
            <a:r>
              <a:rPr lang="es-ES" dirty="0" smtClean="0"/>
              <a:t>A empresas privadas</a:t>
            </a:r>
          </a:p>
          <a:p>
            <a:pPr lvl="1">
              <a:spcBef>
                <a:spcPts val="200"/>
              </a:spcBef>
            </a:pPr>
            <a:r>
              <a:rPr lang="es-ES" dirty="0" smtClean="0"/>
              <a:t>Donaciones</a:t>
            </a:r>
            <a:r>
              <a:rPr lang="es-ES" dirty="0" smtClean="0">
                <a:solidFill>
                  <a:srgbClr val="FF0000"/>
                </a:solidFill>
              </a:rPr>
              <a:t> *</a:t>
            </a:r>
            <a:endParaRPr lang="es-ES" dirty="0" smtClean="0"/>
          </a:p>
          <a:p>
            <a:pPr lvl="2">
              <a:spcBef>
                <a:spcPts val="100"/>
              </a:spcBef>
            </a:pPr>
            <a:r>
              <a:rPr lang="es-ES" dirty="0" smtClean="0"/>
              <a:t>A gobiernos extranjeros</a:t>
            </a:r>
          </a:p>
          <a:p>
            <a:pPr lvl="2">
              <a:spcBef>
                <a:spcPts val="100"/>
              </a:spcBef>
            </a:pPr>
            <a:r>
              <a:rPr lang="es-ES" dirty="0" smtClean="0"/>
              <a:t>A organismos internacionales</a:t>
            </a:r>
          </a:p>
          <a:p>
            <a:pPr lvl="2">
              <a:spcBef>
                <a:spcPts val="100"/>
              </a:spcBef>
            </a:pPr>
            <a:r>
              <a:rPr lang="es-ES" dirty="0" smtClean="0"/>
              <a:t>A otras unidades del gobierno general</a:t>
            </a:r>
          </a:p>
          <a:p>
            <a:pPr lvl="1">
              <a:spcBef>
                <a:spcPts val="200"/>
              </a:spcBef>
            </a:pPr>
            <a:r>
              <a:rPr lang="es-ES" dirty="0" smtClean="0"/>
              <a:t>Prestaciones sociales</a:t>
            </a:r>
            <a:r>
              <a:rPr lang="es-ES" dirty="0" smtClean="0">
                <a:solidFill>
                  <a:srgbClr val="FF0000"/>
                </a:solidFill>
              </a:rPr>
              <a:t> *</a:t>
            </a:r>
            <a:endParaRPr lang="es-ES" dirty="0" smtClean="0"/>
          </a:p>
          <a:p>
            <a:pPr lvl="2">
              <a:spcBef>
                <a:spcPts val="100"/>
              </a:spcBef>
            </a:pPr>
            <a:r>
              <a:rPr lang="es-ES" dirty="0" smtClean="0"/>
              <a:t>Prestaciones de la seguridad social</a:t>
            </a:r>
          </a:p>
          <a:p>
            <a:pPr lvl="2">
              <a:spcBef>
                <a:spcPts val="100"/>
              </a:spcBef>
            </a:pPr>
            <a:r>
              <a:rPr lang="es-ES" dirty="0" smtClean="0"/>
              <a:t>Prestaciones de asistencia social</a:t>
            </a:r>
          </a:p>
          <a:p>
            <a:pPr lvl="2">
              <a:spcBef>
                <a:spcPts val="100"/>
              </a:spcBef>
            </a:pPr>
            <a:r>
              <a:rPr lang="es-ES" dirty="0" smtClean="0"/>
              <a:t>Prestaciones sociales del empleador</a:t>
            </a:r>
          </a:p>
          <a:p>
            <a:pPr lvl="1">
              <a:spcBef>
                <a:spcPts val="200"/>
              </a:spcBef>
            </a:pPr>
            <a:r>
              <a:rPr lang="es-ES" dirty="0" smtClean="0"/>
              <a:t>Otros gastos</a:t>
            </a:r>
            <a:r>
              <a:rPr lang="es-ES" dirty="0" smtClean="0">
                <a:solidFill>
                  <a:srgbClr val="FF0000"/>
                </a:solidFill>
              </a:rPr>
              <a:t> *</a:t>
            </a:r>
            <a:endParaRPr lang="es-ES" dirty="0" smtClean="0"/>
          </a:p>
          <a:p>
            <a:pPr lvl="2">
              <a:spcBef>
                <a:spcPts val="100"/>
              </a:spcBef>
            </a:pPr>
            <a:r>
              <a:rPr lang="es-ES" dirty="0" smtClean="0"/>
              <a:t>Gastos de la propiedad distintos de intereses</a:t>
            </a:r>
          </a:p>
          <a:p>
            <a:pPr lvl="2">
              <a:spcBef>
                <a:spcPts val="100"/>
              </a:spcBef>
            </a:pPr>
            <a:r>
              <a:rPr lang="es-ES" dirty="0" smtClean="0"/>
              <a:t>Otros gastos diversos</a:t>
            </a:r>
          </a:p>
          <a:p>
            <a:pPr>
              <a:spcBef>
                <a:spcPts val="100"/>
              </a:spcBef>
              <a:buNone/>
            </a:pPr>
            <a:r>
              <a:rPr lang="es-ES" dirty="0" smtClean="0">
                <a:solidFill>
                  <a:srgbClr val="FF0000"/>
                </a:solidFill>
              </a:rPr>
              <a:t>*  </a:t>
            </a:r>
            <a:r>
              <a:rPr lang="es-ES" sz="1800" dirty="0" smtClean="0">
                <a:solidFill>
                  <a:srgbClr val="FF0000"/>
                </a:solidFill>
              </a:rPr>
              <a:t>Representa principalmente  transferencias</a:t>
            </a:r>
            <a:endParaRPr lang="es-ES" sz="1800" dirty="0" smtClean="0"/>
          </a:p>
          <a:p>
            <a:pPr lvl="2">
              <a:spcBef>
                <a:spcPts val="100"/>
              </a:spcBef>
            </a:pPr>
            <a:endParaRPr lang="es-ES" dirty="0" smtClean="0"/>
          </a:p>
          <a:p>
            <a:pPr lvl="2">
              <a:spcBef>
                <a:spcPts val="100"/>
              </a:spcBef>
            </a:pPr>
            <a:endParaRPr lang="es-ES" dirty="0" smtClean="0"/>
          </a:p>
          <a:p>
            <a:pPr lvl="1">
              <a:spcBef>
                <a:spcPts val="100"/>
              </a:spcBef>
              <a:buNone/>
            </a:pPr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176994" y="6357958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66163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43860"/>
            <a:ext cx="8229600" cy="796908"/>
          </a:xfrm>
          <a:noFill/>
          <a:ln/>
        </p:spPr>
        <p:txBody>
          <a:bodyPr>
            <a:normAutofit fontScale="90000"/>
          </a:bodyPr>
          <a:lstStyle/>
          <a:p>
            <a:r>
              <a:rPr lang="es-ES" dirty="0" smtClean="0"/>
              <a:t>Estado de operaciones del gobierno 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30003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814888"/>
          </a:xfrm>
        </p:spPr>
        <p:txBody>
          <a:bodyPr>
            <a:normAutofit fontScale="85000" lnSpcReduction="10000"/>
          </a:bodyPr>
          <a:lstStyle/>
          <a:p>
            <a:r>
              <a:rPr lang="es-ES" dirty="0" smtClean="0"/>
              <a:t>Transacciones en activos no financieros</a:t>
            </a:r>
          </a:p>
          <a:p>
            <a:pPr lvl="1">
              <a:spcBef>
                <a:spcPct val="40000"/>
              </a:spcBef>
            </a:pPr>
            <a:r>
              <a:rPr lang="es-ES" dirty="0" smtClean="0"/>
              <a:t>Activos producidos</a:t>
            </a:r>
          </a:p>
          <a:p>
            <a:pPr lvl="2">
              <a:spcBef>
                <a:spcPct val="40000"/>
              </a:spcBef>
            </a:pPr>
            <a:r>
              <a:rPr lang="es-ES" dirty="0" smtClean="0"/>
              <a:t>Activos fijos*</a:t>
            </a:r>
          </a:p>
          <a:p>
            <a:pPr lvl="2">
              <a:spcBef>
                <a:spcPct val="40000"/>
              </a:spcBef>
            </a:pPr>
            <a:r>
              <a:rPr lang="es-ES" dirty="0" smtClean="0"/>
              <a:t>Existencias (variación neta)</a:t>
            </a:r>
          </a:p>
          <a:p>
            <a:pPr lvl="2">
              <a:spcBef>
                <a:spcPct val="40000"/>
              </a:spcBef>
            </a:pPr>
            <a:r>
              <a:rPr lang="es-ES" dirty="0" smtClean="0"/>
              <a:t>Objetos de valor</a:t>
            </a:r>
          </a:p>
          <a:p>
            <a:pPr lvl="1">
              <a:spcBef>
                <a:spcPct val="40000"/>
              </a:spcBef>
            </a:pPr>
            <a:r>
              <a:rPr lang="es-ES" dirty="0" smtClean="0"/>
              <a:t>Activos no producidos*</a:t>
            </a:r>
          </a:p>
          <a:p>
            <a:pPr lvl="2">
              <a:spcBef>
                <a:spcPct val="40000"/>
              </a:spcBef>
            </a:pPr>
            <a:r>
              <a:rPr lang="es-ES" dirty="0" smtClean="0"/>
              <a:t>Recursos naturales </a:t>
            </a:r>
          </a:p>
          <a:p>
            <a:pPr lvl="3">
              <a:spcBef>
                <a:spcPct val="40000"/>
              </a:spcBef>
            </a:pPr>
            <a:r>
              <a:rPr lang="es-ES" dirty="0" smtClean="0"/>
              <a:t>tierra, minerales &amp; recursos energéticos, etc.</a:t>
            </a:r>
          </a:p>
          <a:p>
            <a:pPr lvl="2">
              <a:spcBef>
                <a:spcPct val="40000"/>
              </a:spcBef>
            </a:pPr>
            <a:r>
              <a:rPr lang="es-ES" dirty="0" smtClean="0"/>
              <a:t>Activos intangibles no producidos</a:t>
            </a:r>
          </a:p>
          <a:p>
            <a:pPr lvl="3">
              <a:spcBef>
                <a:spcPct val="40000"/>
              </a:spcBef>
            </a:pPr>
            <a:r>
              <a:rPr lang="es-ES" dirty="0" smtClean="0"/>
              <a:t>Contratos, arrendamientos, y patentes, </a:t>
            </a:r>
            <a:r>
              <a:rPr lang="es-ES" dirty="0" err="1" smtClean="0"/>
              <a:t>plúsvalia</a:t>
            </a:r>
            <a:r>
              <a:rPr lang="es-ES" dirty="0" smtClean="0"/>
              <a:t>, etc.</a:t>
            </a:r>
          </a:p>
          <a:p>
            <a:pPr lvl="1"/>
            <a:endParaRPr lang="es-ES" dirty="0" smtClean="0"/>
          </a:p>
          <a:p>
            <a:pPr lvl="1">
              <a:buFontTx/>
              <a:buNone/>
            </a:pPr>
            <a:r>
              <a:rPr lang="es-ES" sz="2200" i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s-ES" sz="1900" i="1" dirty="0" smtClean="0">
                <a:latin typeface="Times New Roman" pitchFamily="18" charset="0"/>
                <a:cs typeface="Times New Roman" pitchFamily="18" charset="0"/>
              </a:rPr>
              <a:t> Menos consumo de capital fijo</a:t>
            </a:r>
          </a:p>
          <a:p>
            <a:pPr lvl="1"/>
            <a:endParaRPr lang="es-E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6994" y="6357958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458523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72992"/>
            <a:ext cx="8229600" cy="939784"/>
          </a:xfrm>
          <a:noFill/>
          <a:ln/>
        </p:spPr>
        <p:txBody>
          <a:bodyPr>
            <a:normAutofit fontScale="90000"/>
          </a:bodyPr>
          <a:lstStyle/>
          <a:p>
            <a:r>
              <a:rPr lang="es-ES" dirty="0" smtClean="0"/>
              <a:t>Estado de operaciones del gobierno 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30105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814888"/>
          </a:xfrm>
        </p:spPr>
        <p:txBody>
          <a:bodyPr>
            <a:normAutofit/>
          </a:bodyPr>
          <a:lstStyle/>
          <a:p>
            <a:r>
              <a:rPr lang="es-CL" dirty="0" smtClean="0"/>
              <a:t>Transacciones en activos financieros y pasivos</a:t>
            </a:r>
            <a:r>
              <a:rPr lang="es-ES" dirty="0" smtClean="0"/>
              <a:t> (financiamiento)</a:t>
            </a:r>
          </a:p>
          <a:p>
            <a:pPr lvl="1">
              <a:spcBef>
                <a:spcPct val="35000"/>
              </a:spcBef>
            </a:pPr>
            <a:r>
              <a:rPr lang="es-CL" dirty="0" smtClean="0"/>
              <a:t>Varias formas de clasificarlo</a:t>
            </a:r>
            <a:r>
              <a:rPr lang="es-ES" dirty="0" smtClean="0"/>
              <a:t>:</a:t>
            </a:r>
          </a:p>
          <a:p>
            <a:pPr lvl="2"/>
            <a:endParaRPr lang="es-ES" dirty="0" smtClean="0"/>
          </a:p>
          <a:p>
            <a:pPr lvl="2"/>
            <a:r>
              <a:rPr lang="es-ES" dirty="0" smtClean="0"/>
              <a:t>por </a:t>
            </a:r>
            <a:r>
              <a:rPr lang="es-ES" b="1" dirty="0" smtClean="0">
                <a:solidFill>
                  <a:srgbClr val="0000FF"/>
                </a:solidFill>
              </a:rPr>
              <a:t>tipo de instrumento financiero</a:t>
            </a:r>
            <a:r>
              <a:rPr lang="es-ES" dirty="0" smtClean="0"/>
              <a:t> (p.ej., valores distintos de acciones, préstamos, acciones y otras participaciones de capital, etc.)</a:t>
            </a:r>
          </a:p>
          <a:p>
            <a:pPr lvl="2"/>
            <a:r>
              <a:rPr lang="es-ES" dirty="0" smtClean="0"/>
              <a:t>por </a:t>
            </a:r>
            <a:r>
              <a:rPr lang="es-ES" b="1" dirty="0" smtClean="0">
                <a:solidFill>
                  <a:srgbClr val="0000FF"/>
                </a:solidFill>
              </a:rPr>
              <a:t>residencia</a:t>
            </a:r>
            <a:r>
              <a:rPr lang="es-ES" dirty="0" smtClean="0"/>
              <a:t> </a:t>
            </a:r>
            <a:r>
              <a:rPr lang="es-CL" dirty="0" smtClean="0"/>
              <a:t>de la contraparte (interna, externa)</a:t>
            </a:r>
            <a:endParaRPr lang="es-ES" dirty="0" smtClean="0"/>
          </a:p>
          <a:p>
            <a:pPr lvl="2"/>
            <a:r>
              <a:rPr lang="es-ES" dirty="0" smtClean="0"/>
              <a:t>por </a:t>
            </a:r>
            <a:r>
              <a:rPr lang="es-ES" b="1" dirty="0" smtClean="0">
                <a:solidFill>
                  <a:srgbClr val="0000FF"/>
                </a:solidFill>
              </a:rPr>
              <a:t>“sector”</a:t>
            </a:r>
            <a:r>
              <a:rPr lang="es-ES" dirty="0" smtClean="0"/>
              <a:t> de la contraparte (gobierno general, banco central, corporación de depósito, etc.)</a:t>
            </a:r>
          </a:p>
          <a:p>
            <a:pPr lvl="2"/>
            <a:endParaRPr lang="es-E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256720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07944"/>
            <a:ext cx="8229600" cy="70483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Estado de operaciones del gobierno 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4814888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Activos financieros/pasivos por </a:t>
            </a:r>
            <a:r>
              <a:rPr lang="es-ES" sz="2800" b="1" dirty="0" smtClean="0">
                <a:solidFill>
                  <a:srgbClr val="0000FF"/>
                </a:solidFill>
              </a:rPr>
              <a:t>instrumento</a:t>
            </a:r>
          </a:p>
          <a:p>
            <a:pPr lvl="1">
              <a:spcBef>
                <a:spcPts val="1200"/>
              </a:spcBef>
            </a:pPr>
            <a:r>
              <a:rPr lang="es-ES" dirty="0" smtClean="0"/>
              <a:t>Oro monetario y derechos especiales de giro (</a:t>
            </a:r>
            <a:r>
              <a:rPr lang="es-ES" dirty="0" err="1" smtClean="0"/>
              <a:t>DEGs</a:t>
            </a:r>
            <a:r>
              <a:rPr lang="es-ES" dirty="0" smtClean="0"/>
              <a:t>)</a:t>
            </a:r>
          </a:p>
          <a:p>
            <a:pPr lvl="1">
              <a:spcBef>
                <a:spcPts val="1200"/>
              </a:spcBef>
            </a:pPr>
            <a:r>
              <a:rPr lang="es-ES" dirty="0" smtClean="0"/>
              <a:t>Billetes y monedas y depósitos</a:t>
            </a:r>
          </a:p>
          <a:p>
            <a:pPr lvl="1">
              <a:spcBef>
                <a:spcPts val="1200"/>
              </a:spcBef>
            </a:pPr>
            <a:r>
              <a:rPr lang="es-ES" dirty="0" smtClean="0"/>
              <a:t>Títulos de deuda</a:t>
            </a:r>
          </a:p>
          <a:p>
            <a:pPr lvl="1">
              <a:spcBef>
                <a:spcPts val="1200"/>
              </a:spcBef>
            </a:pPr>
            <a:r>
              <a:rPr lang="es-ES" dirty="0" smtClean="0"/>
              <a:t>Préstamos</a:t>
            </a:r>
          </a:p>
          <a:p>
            <a:pPr lvl="1">
              <a:spcBef>
                <a:spcPts val="1200"/>
              </a:spcBef>
            </a:pPr>
            <a:r>
              <a:rPr lang="es-ES" dirty="0" smtClean="0"/>
              <a:t>Acciones y otras participaciones de capital y participaciones en fondos mutuos de inversión</a:t>
            </a:r>
          </a:p>
          <a:p>
            <a:pPr lvl="1">
              <a:spcBef>
                <a:spcPts val="1200"/>
              </a:spcBef>
            </a:pPr>
            <a:r>
              <a:rPr lang="es-ES" dirty="0" smtClean="0"/>
              <a:t>Seguros, pensiones y mecanismos normalizados de garantía</a:t>
            </a:r>
          </a:p>
          <a:p>
            <a:pPr lvl="1">
              <a:spcBef>
                <a:spcPts val="1200"/>
              </a:spcBef>
            </a:pPr>
            <a:r>
              <a:rPr lang="es-ES" dirty="0" smtClean="0"/>
              <a:t>Derivados financieros y opciones de compra de acciones por parte de empleados</a:t>
            </a:r>
          </a:p>
          <a:p>
            <a:pPr lvl="1">
              <a:spcBef>
                <a:spcPts val="1200"/>
              </a:spcBef>
            </a:pPr>
            <a:r>
              <a:rPr lang="es-ES" dirty="0" smtClean="0"/>
              <a:t>Otras cuentas por cobrar/por pagar</a:t>
            </a:r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86380" y="6186510"/>
            <a:ext cx="3810000" cy="457200"/>
          </a:xfrm>
        </p:spPr>
        <p:txBody>
          <a:bodyPr/>
          <a:lstStyle/>
          <a:p>
            <a:r>
              <a:rPr lang="es-ES" sz="800" dirty="0" smtClean="0"/>
              <a:t>División de Finanzas Públicas, Departamento de Estadística del FMI</a:t>
            </a:r>
            <a:endParaRPr lang="es-ES" sz="8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87741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Estado de operaciones del gobierno 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Activos y pasivos financieros </a:t>
            </a:r>
            <a:r>
              <a:rPr lang="es-ES" sz="2600" b="1" dirty="0">
                <a:solidFill>
                  <a:srgbClr val="0000FF"/>
                </a:solidFill>
              </a:rPr>
              <a:t>por residencia y sector institucional de la contraparte</a:t>
            </a:r>
          </a:p>
          <a:p>
            <a:pPr lvl="1" eaLnBrk="1" hangingPunct="1"/>
            <a:r>
              <a:rPr lang="es-ES" dirty="0" smtClean="0"/>
              <a:t>Internos</a:t>
            </a:r>
          </a:p>
          <a:p>
            <a:pPr lvl="2" eaLnBrk="1" hangingPunct="1"/>
            <a:r>
              <a:rPr lang="es-ES" dirty="0" smtClean="0"/>
              <a:t>Gobierno general</a:t>
            </a:r>
          </a:p>
          <a:p>
            <a:pPr lvl="2" eaLnBrk="1" hangingPunct="1"/>
            <a:r>
              <a:rPr lang="es-ES" dirty="0" smtClean="0"/>
              <a:t>Banco central</a:t>
            </a:r>
          </a:p>
          <a:p>
            <a:pPr lvl="2" eaLnBrk="1" hangingPunct="1"/>
            <a:r>
              <a:rPr lang="es-ES" dirty="0" smtClean="0"/>
              <a:t>Sociedades captadoras de depósitos distintas del banco central</a:t>
            </a:r>
          </a:p>
          <a:p>
            <a:pPr lvl="2" eaLnBrk="1" hangingPunct="1"/>
            <a:r>
              <a:rPr lang="es-ES" dirty="0" smtClean="0"/>
              <a:t>Otras corporaciones financieras</a:t>
            </a:r>
          </a:p>
          <a:p>
            <a:pPr lvl="2" eaLnBrk="1" hangingPunct="1"/>
            <a:r>
              <a:rPr lang="es-ES" dirty="0" smtClean="0"/>
              <a:t>Corporaciones no financieras</a:t>
            </a:r>
          </a:p>
          <a:p>
            <a:pPr lvl="2" eaLnBrk="1" hangingPunct="1"/>
            <a:r>
              <a:rPr lang="es-ES" dirty="0" smtClean="0"/>
              <a:t>Hogares e instituciones sin fines de lucro que sirven a los hogares</a:t>
            </a:r>
          </a:p>
          <a:p>
            <a:pPr lvl="1" eaLnBrk="1" hangingPunct="1"/>
            <a:r>
              <a:rPr lang="es-ES" dirty="0" smtClean="0"/>
              <a:t>Externos</a:t>
            </a:r>
          </a:p>
          <a:p>
            <a:pPr lvl="2" eaLnBrk="1" hangingPunct="1"/>
            <a:r>
              <a:rPr lang="es-ES" dirty="0" smtClean="0"/>
              <a:t>Gobierno general</a:t>
            </a:r>
          </a:p>
          <a:p>
            <a:pPr lvl="2" eaLnBrk="1" hangingPunct="1"/>
            <a:r>
              <a:rPr lang="es-ES" dirty="0" smtClean="0"/>
              <a:t>Organismos internacionales</a:t>
            </a:r>
          </a:p>
          <a:p>
            <a:pPr lvl="2" eaLnBrk="1" hangingPunct="1"/>
            <a:r>
              <a:rPr lang="es-ES" dirty="0" smtClean="0"/>
              <a:t>Corporaciones financieras distintas de los organismos internacionales</a:t>
            </a:r>
          </a:p>
          <a:p>
            <a:pPr lvl="2" eaLnBrk="1" hangingPunct="1"/>
            <a:r>
              <a:rPr lang="es-ES" dirty="0" smtClean="0"/>
              <a:t>Otros no residentes</a:t>
            </a:r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72198" y="6357958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8302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496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Estado de otros flujos económicos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72198" y="6357958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133410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3860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Estado de otros flujos económicos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3020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077200" cy="47244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s-ES" dirty="0" smtClean="0"/>
              <a:t>Muestra las influencias que tienen los </a:t>
            </a:r>
            <a:r>
              <a:rPr lang="es-ES" b="1" dirty="0" smtClean="0">
                <a:solidFill>
                  <a:srgbClr val="0000FF"/>
                </a:solidFill>
                <a:cs typeface="Times New Roman" pitchFamily="18" charset="0"/>
              </a:rPr>
              <a:t>flujos que no son transacciones</a:t>
            </a:r>
            <a:r>
              <a:rPr lang="es-ES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s-ES" dirty="0" smtClean="0"/>
              <a:t>sobre la situación financiera de la unidad del sector público durante el período contable, es decir:</a:t>
            </a:r>
          </a:p>
          <a:p>
            <a:pPr eaLnBrk="1" hangingPunct="1"/>
            <a:endParaRPr lang="es-ES" dirty="0" smtClean="0"/>
          </a:p>
          <a:p>
            <a:pPr lvl="1" eaLnBrk="1" hangingPunct="1">
              <a:spcBef>
                <a:spcPct val="25000"/>
              </a:spcBef>
            </a:pPr>
            <a:r>
              <a:rPr lang="es-ES" b="1" dirty="0" smtClean="0">
                <a:solidFill>
                  <a:srgbClr val="0000FF"/>
                </a:solidFill>
              </a:rPr>
              <a:t>Ganancias por tenencia</a:t>
            </a:r>
            <a:r>
              <a:rPr lang="es-ES" dirty="0" smtClean="0"/>
              <a:t> de activos y pasivos (revaluaciones)</a:t>
            </a:r>
          </a:p>
          <a:p>
            <a:pPr lvl="2" eaLnBrk="1" hangingPunct="1"/>
            <a:r>
              <a:rPr lang="es-ES" dirty="0" smtClean="0"/>
              <a:t>Variaciones del </a:t>
            </a:r>
            <a:r>
              <a:rPr lang="es-ES" b="1" u="sng" dirty="0" smtClean="0">
                <a:solidFill>
                  <a:srgbClr val="FF0000"/>
                </a:solidFill>
              </a:rPr>
              <a:t>precio</a:t>
            </a:r>
            <a:r>
              <a:rPr lang="es-ES" i="1" dirty="0" smtClean="0"/>
              <a:t> </a:t>
            </a:r>
            <a:r>
              <a:rPr lang="es-ES" dirty="0" smtClean="0"/>
              <a:t>del activo o pasivo</a:t>
            </a:r>
          </a:p>
          <a:p>
            <a:pPr lvl="1" eaLnBrk="1" hangingPunct="1">
              <a:spcBef>
                <a:spcPct val="40000"/>
              </a:spcBef>
            </a:pPr>
            <a:r>
              <a:rPr lang="es-ES" b="1" dirty="0" smtClean="0">
                <a:solidFill>
                  <a:srgbClr val="0000FF"/>
                </a:solidFill>
              </a:rPr>
              <a:t>Otras variaciones en el volumen </a:t>
            </a:r>
            <a:r>
              <a:rPr lang="es-ES" dirty="0" smtClean="0"/>
              <a:t>de los activos y pasivos</a:t>
            </a:r>
          </a:p>
          <a:p>
            <a:pPr lvl="2" eaLnBrk="1" hangingPunct="1"/>
            <a:r>
              <a:rPr lang="es-ES" dirty="0" smtClean="0"/>
              <a:t>Eventos extraordinarios o imprevistos (por ejemplo, inundaciones, terremotos, guerras, etc.)</a:t>
            </a:r>
          </a:p>
          <a:p>
            <a:pPr lvl="2" eaLnBrk="1" hangingPunct="1"/>
            <a:r>
              <a:rPr lang="es-ES" dirty="0" smtClean="0"/>
              <a:t>Eventos normales (por ejemplo, descubrimiento de activos del subsuelo)</a:t>
            </a:r>
          </a:p>
          <a:p>
            <a:pPr lvl="2" eaLnBrk="1" hangingPunct="1"/>
            <a:r>
              <a:rPr lang="es-ES" dirty="0" smtClean="0"/>
              <a:t>Reclasificaciones (por ejemplo, una unidad pasa del gobierno central a uno local)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72198" y="6357958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2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133410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7" name="Rectangle 3"/>
          <p:cNvSpPr>
            <a:spLocks noGrp="1" noChangeArrowheads="1"/>
          </p:cNvSpPr>
          <p:nvPr>
            <p:ph type="title"/>
          </p:nvPr>
        </p:nvSpPr>
        <p:spPr>
          <a:xfrm>
            <a:off x="446856" y="485800"/>
            <a:ext cx="8229600" cy="854968"/>
          </a:xfrm>
          <a:noFill/>
          <a:ln/>
        </p:spPr>
        <p:txBody>
          <a:bodyPr>
            <a:normAutofit fontScale="90000"/>
          </a:bodyPr>
          <a:lstStyle/>
          <a:p>
            <a:r>
              <a:rPr lang="es-ES" dirty="0" smtClean="0"/>
              <a:t>Estado de otros flujos económicos 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30310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58628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es-ES" sz="1800" dirty="0" smtClean="0"/>
              <a:t>	</a:t>
            </a:r>
            <a:r>
              <a:rPr lang="es-ES" dirty="0" smtClean="0"/>
              <a:t>Variaciones de los activos no financieros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s-ES" sz="2400" dirty="0" smtClean="0"/>
              <a:t>	</a:t>
            </a:r>
            <a:r>
              <a:rPr lang="es-ES" dirty="0" smtClean="0"/>
              <a:t>Ganancias por tenencia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s-ES" dirty="0" smtClean="0"/>
              <a:t>	Otras variaciones en el volumen</a:t>
            </a:r>
          </a:p>
          <a:p>
            <a:pPr eaLnBrk="1" hangingPunct="1">
              <a:buFontTx/>
              <a:buNone/>
            </a:pPr>
            <a:r>
              <a:rPr lang="es-ES" dirty="0" smtClean="0"/>
              <a:t>+	 Variaciones de los activos financieros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s-ES" sz="2400" dirty="0" smtClean="0"/>
              <a:t>	</a:t>
            </a:r>
            <a:r>
              <a:rPr lang="es-ES" dirty="0" smtClean="0"/>
              <a:t>Ganancias por tenencia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s-ES" dirty="0" smtClean="0"/>
              <a:t>	Otras variaciones en el volumen</a:t>
            </a:r>
          </a:p>
          <a:p>
            <a:pPr eaLnBrk="1" hangingPunct="1">
              <a:buFontTx/>
              <a:buNone/>
            </a:pPr>
            <a:r>
              <a:rPr lang="es-ES" dirty="0" smtClean="0"/>
              <a:t>–	 Variaciones de los pasivos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s-ES" sz="2400" dirty="0" smtClean="0"/>
              <a:t>	</a:t>
            </a:r>
            <a:r>
              <a:rPr lang="es-ES" dirty="0" smtClean="0"/>
              <a:t>Ganancias por tenencia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s-ES" dirty="0" smtClean="0"/>
              <a:t>	Otras variaciones en el volumen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s-ES" dirty="0" smtClean="0"/>
          </a:p>
          <a:p>
            <a:pPr eaLnBrk="1" hangingPunct="1">
              <a:buFontTx/>
              <a:buNone/>
            </a:pPr>
            <a:r>
              <a:rPr lang="es-ES" b="1" i="1" dirty="0" smtClean="0">
                <a:solidFill>
                  <a:srgbClr val="0000FF"/>
                </a:solidFill>
              </a:rPr>
              <a:t>=   Variación en el patrimonio neto como resultado de otros flujos económicos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72198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08814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714620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Balance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6994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2803066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1571308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O" sz="2400" dirty="0"/>
          </a:p>
          <a:p>
            <a:pPr marL="457200" indent="-457200" algn="just">
              <a:buAutoNum type="arabicPeriod"/>
            </a:pPr>
            <a:r>
              <a:rPr lang="es-CO" sz="2400" dirty="0"/>
              <a:t>Las estadísticas de las finanzas públicas (EFP) </a:t>
            </a:r>
            <a:r>
              <a:rPr lang="es-CO" sz="2400" dirty="0" smtClean="0"/>
              <a:t>son un sistema de información que miden </a:t>
            </a:r>
            <a:r>
              <a:rPr lang="es-CO" sz="2400" dirty="0"/>
              <a:t>las actividades financieras del </a:t>
            </a:r>
            <a:r>
              <a:rPr lang="es-CO" sz="2400" dirty="0" smtClean="0"/>
              <a:t>Gobierno.</a:t>
            </a:r>
          </a:p>
          <a:p>
            <a:pPr marL="457200" indent="-457200" algn="just">
              <a:buAutoNum type="arabicPeriod"/>
            </a:pPr>
            <a:endParaRPr lang="es-CO" sz="2400" dirty="0"/>
          </a:p>
          <a:p>
            <a:pPr marL="457200" indent="-457200" algn="just">
              <a:buAutoNum type="arabicPeriod"/>
            </a:pPr>
            <a:r>
              <a:rPr lang="es-CO" sz="2400" dirty="0" smtClean="0"/>
              <a:t>Se </a:t>
            </a:r>
            <a:r>
              <a:rPr lang="es-CO" sz="2400" dirty="0"/>
              <a:t>describe </a:t>
            </a:r>
            <a:r>
              <a:rPr lang="es-CO" sz="2400" dirty="0" smtClean="0"/>
              <a:t>como un sistema estadístico de carácter macroeconómico especializado, que </a:t>
            </a:r>
            <a:r>
              <a:rPr lang="es-CO" sz="2400" dirty="0"/>
              <a:t>tiene por objeto </a:t>
            </a:r>
            <a:r>
              <a:rPr lang="es-CO" sz="2400" dirty="0" smtClean="0"/>
              <a:t>principal el de apoyar </a:t>
            </a:r>
            <a:r>
              <a:rPr lang="es-CO" sz="2400" dirty="0"/>
              <a:t>el análisis </a:t>
            </a:r>
            <a:r>
              <a:rPr lang="es-CO" sz="2400" dirty="0" smtClean="0"/>
              <a:t>fiscal del Gobierno . </a:t>
            </a:r>
            <a:endParaRPr lang="es-CO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827584" y="673532"/>
            <a:ext cx="8226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b="1" i="1" dirty="0"/>
              <a:t>¿</a:t>
            </a:r>
            <a:r>
              <a:rPr lang="es-CO" sz="2800" b="1" i="1" dirty="0" smtClean="0"/>
              <a:t>QUE SON LAS ESTADÍSTICAS DE FINANZAS PÚBLICAS?</a:t>
            </a:r>
            <a:endParaRPr lang="es-CO" sz="2800" b="1" i="1" dirty="0"/>
          </a:p>
        </p:txBody>
      </p:sp>
      <p:grpSp>
        <p:nvGrpSpPr>
          <p:cNvPr id="4" name="3 Grupo"/>
          <p:cNvGrpSpPr/>
          <p:nvPr/>
        </p:nvGrpSpPr>
        <p:grpSpPr>
          <a:xfrm>
            <a:off x="467544" y="404664"/>
            <a:ext cx="8496944" cy="5832648"/>
            <a:chOff x="467544" y="404664"/>
            <a:chExt cx="8280920" cy="5832648"/>
          </a:xfrm>
        </p:grpSpPr>
        <p:cxnSp>
          <p:nvCxnSpPr>
            <p:cNvPr id="5" name="4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5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08711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90662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Balance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3041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s-ES" smtClean="0"/>
              <a:t>Presenta los saldos de activos, pasivos y patrimonio neto de la unidad del sector público al principio y al final del período contable.</a:t>
            </a:r>
          </a:p>
          <a:p>
            <a:pPr lvl="1" eaLnBrk="1" hangingPunct="1">
              <a:spcBef>
                <a:spcPct val="35000"/>
              </a:spcBef>
            </a:pPr>
            <a:r>
              <a:rPr lang="es-ES" smtClean="0"/>
              <a:t>En las EFP solo se registran los </a:t>
            </a:r>
            <a:r>
              <a:rPr lang="es-ES" b="1" smtClean="0">
                <a:solidFill>
                  <a:srgbClr val="0000FF"/>
                </a:solidFill>
              </a:rPr>
              <a:t>activos económicos</a:t>
            </a:r>
            <a:r>
              <a:rPr lang="es-ES" smtClean="0"/>
              <a:t>, es decir, los propietarios de los activos pueden:</a:t>
            </a:r>
          </a:p>
          <a:p>
            <a:pPr lvl="2" eaLnBrk="1" hangingPunct="1"/>
            <a:r>
              <a:rPr lang="es-ES" smtClean="0"/>
              <a:t>Ejercer derechos de propiedad.</a:t>
            </a:r>
          </a:p>
          <a:p>
            <a:pPr lvl="2" eaLnBrk="1" hangingPunct="1">
              <a:spcBef>
                <a:spcPct val="35000"/>
              </a:spcBef>
            </a:pPr>
            <a:r>
              <a:rPr lang="es-ES" smtClean="0"/>
              <a:t>Obtener beneficios económicos (a través de su tenencia o utilización). </a:t>
            </a:r>
          </a:p>
          <a:p>
            <a:pPr lvl="1" eaLnBrk="1" hangingPunct="1">
              <a:spcBef>
                <a:spcPct val="35000"/>
              </a:spcBef>
            </a:pPr>
            <a:r>
              <a:rPr lang="es-ES" smtClean="0"/>
              <a:t>Valoración al </a:t>
            </a:r>
            <a:r>
              <a:rPr lang="es-ES" b="1" smtClean="0">
                <a:solidFill>
                  <a:srgbClr val="0000FF"/>
                </a:solidFill>
              </a:rPr>
              <a:t>precio de mercado corriente.</a:t>
            </a:r>
          </a:p>
          <a:p>
            <a:pPr lvl="1" eaLnBrk="1" hangingPunct="1">
              <a:spcBef>
                <a:spcPct val="35000"/>
              </a:spcBef>
            </a:pPr>
            <a:r>
              <a:rPr lang="es-ES" smtClean="0"/>
              <a:t>Los activos, por </a:t>
            </a:r>
            <a:r>
              <a:rPr lang="es-ES" b="1" smtClean="0">
                <a:solidFill>
                  <a:srgbClr val="0000FF"/>
                </a:solidFill>
              </a:rPr>
              <a:t>tipo de activo/instrumento.</a:t>
            </a:r>
          </a:p>
          <a:p>
            <a:pPr lvl="1" eaLnBrk="1" hangingPunct="1">
              <a:spcBef>
                <a:spcPct val="35000"/>
              </a:spcBef>
            </a:pPr>
            <a:r>
              <a:rPr lang="es-ES" smtClean="0"/>
              <a:t>Los pasivos, por </a:t>
            </a:r>
            <a:r>
              <a:rPr lang="es-ES" b="1" smtClean="0">
                <a:solidFill>
                  <a:srgbClr val="0000FF"/>
                </a:solidFill>
              </a:rPr>
              <a:t>tipo de instrumento.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6994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2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2803066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es-ES" dirty="0" smtClean="0"/>
              <a:t>Balance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s-ES" dirty="0" smtClean="0"/>
              <a:t>Activos no financieros</a:t>
            </a:r>
          </a:p>
          <a:p>
            <a:pPr eaLnBrk="1" hangingPunct="1"/>
            <a:r>
              <a:rPr lang="es-ES" dirty="0" smtClean="0"/>
              <a:t>Activos financieros</a:t>
            </a:r>
          </a:p>
          <a:p>
            <a:pPr eaLnBrk="1" hangingPunct="1"/>
            <a:r>
              <a:rPr lang="es-ES" dirty="0" smtClean="0"/>
              <a:t>Pasivos</a:t>
            </a:r>
          </a:p>
          <a:p>
            <a:pPr eaLnBrk="1" hangingPunct="1"/>
            <a:r>
              <a:rPr lang="es-ES" b="1" i="1" dirty="0" smtClean="0">
                <a:solidFill>
                  <a:srgbClr val="0000FF"/>
                </a:solidFill>
              </a:rPr>
              <a:t>Patrimonio neto</a:t>
            </a:r>
            <a:r>
              <a:rPr lang="es-ES" sz="2600" b="1" i="1" baseline="-25000" dirty="0" smtClean="0">
                <a:solidFill>
                  <a:srgbClr val="0000FF"/>
                </a:solidFill>
              </a:rPr>
              <a:t>(t) =</a:t>
            </a:r>
          </a:p>
          <a:p>
            <a:pPr lvl="1" eaLnBrk="1" hangingPunct="1">
              <a:buFontTx/>
              <a:buNone/>
            </a:pPr>
            <a:endParaRPr lang="es-ES" i="1" dirty="0" smtClean="0">
              <a:solidFill>
                <a:srgbClr val="0066FF"/>
              </a:solidFill>
            </a:endParaRPr>
          </a:p>
          <a:p>
            <a:pPr lvl="1" eaLnBrk="1" hangingPunct="1">
              <a:buFontTx/>
              <a:buNone/>
            </a:pPr>
            <a:r>
              <a:rPr lang="es-ES" i="1" dirty="0" smtClean="0">
                <a:solidFill>
                  <a:srgbClr val="0000FF"/>
                </a:solidFill>
              </a:rPr>
              <a:t>  	Patrimonio neto</a:t>
            </a:r>
            <a:r>
              <a:rPr lang="es-ES" sz="2300" i="1" baseline="-25000" dirty="0" smtClean="0">
                <a:solidFill>
                  <a:srgbClr val="0000FF"/>
                </a:solidFill>
              </a:rPr>
              <a:t>(t-1) </a:t>
            </a:r>
            <a:r>
              <a:rPr lang="es-ES" i="1" dirty="0" smtClean="0">
                <a:solidFill>
                  <a:srgbClr val="0000FF"/>
                </a:solidFill>
              </a:rPr>
              <a:t> + Variaciones en el patrimonio neto como resultado de transacciones [resultado operativo neto]</a:t>
            </a:r>
            <a:r>
              <a:rPr lang="es-ES" sz="2300" i="1" baseline="-25000" dirty="0" smtClean="0">
                <a:solidFill>
                  <a:srgbClr val="0000FF"/>
                </a:solidFill>
              </a:rPr>
              <a:t>(t) </a:t>
            </a:r>
            <a:r>
              <a:rPr lang="es-ES" i="1" dirty="0" smtClean="0">
                <a:solidFill>
                  <a:srgbClr val="0000FF"/>
                </a:solidFill>
              </a:rPr>
              <a:t> + Variaciones en el patrimonio neto como resultado de otros flujos económicos</a:t>
            </a:r>
            <a:r>
              <a:rPr lang="es-ES" sz="2300" i="1" baseline="-25000" dirty="0" smtClean="0">
                <a:solidFill>
                  <a:srgbClr val="0000FF"/>
                </a:solidFill>
              </a:rPr>
              <a:t>(t)</a:t>
            </a:r>
            <a:endParaRPr lang="es-ES" sz="3200" dirty="0" smtClean="0">
              <a:solidFill>
                <a:srgbClr val="0000FF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05556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51494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6431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Estado de fuentes y usos de efectivo</a:t>
            </a:r>
            <a:r>
              <a:rPr lang="en-US" dirty="0"/>
              <a:t/>
            </a:r>
            <a:br>
              <a:rPr lang="en-US" dirty="0"/>
            </a:br>
            <a:endParaRPr lang="en-US" sz="18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72198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n-US" sz="700" dirty="0"/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424936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160814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Estado de fuentes y usos de efectivo</a:t>
            </a:r>
            <a:r>
              <a:rPr lang="en-US" dirty="0"/>
              <a:t/>
            </a:r>
            <a:br>
              <a:rPr lang="en-US" dirty="0"/>
            </a:br>
            <a:endParaRPr lang="en-US" sz="1800" dirty="0"/>
          </a:p>
        </p:txBody>
      </p:sp>
      <p:sp>
        <p:nvSpPr>
          <p:cNvPr id="3061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814888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Presenta</a:t>
            </a:r>
            <a:r>
              <a:rPr lang="en-US" dirty="0" smtClean="0"/>
              <a:t> el </a:t>
            </a:r>
            <a:r>
              <a:rPr lang="en-US" b="1" dirty="0" err="1" smtClean="0">
                <a:solidFill>
                  <a:srgbClr val="0000FF"/>
                </a:solidFill>
              </a:rPr>
              <a:t>monto</a:t>
            </a:r>
            <a:r>
              <a:rPr lang="en-US" b="1" dirty="0" smtClean="0">
                <a:solidFill>
                  <a:srgbClr val="0000FF"/>
                </a:solidFill>
              </a:rPr>
              <a:t> total de </a:t>
            </a:r>
            <a:r>
              <a:rPr lang="en-US" b="1" dirty="0" err="1" smtClean="0">
                <a:solidFill>
                  <a:srgbClr val="0000FF"/>
                </a:solidFill>
              </a:rPr>
              <a:t>efectivo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generado</a:t>
            </a:r>
            <a:r>
              <a:rPr lang="en-US" b="1" dirty="0" smtClean="0">
                <a:solidFill>
                  <a:srgbClr val="0000FF"/>
                </a:solidFill>
              </a:rPr>
              <a:t> o </a:t>
            </a:r>
            <a:r>
              <a:rPr lang="en-US" b="1" dirty="0" err="1" smtClean="0">
                <a:solidFill>
                  <a:srgbClr val="0000FF"/>
                </a:solidFill>
              </a:rPr>
              <a:t>absorbido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unidad</a:t>
            </a:r>
            <a:r>
              <a:rPr lang="en-US" dirty="0" smtClean="0"/>
              <a:t> del sector </a:t>
            </a:r>
            <a:r>
              <a:rPr lang="en-US" dirty="0" err="1" smtClean="0"/>
              <a:t>público</a:t>
            </a:r>
            <a:r>
              <a:rPr lang="en-US" dirty="0" smtClean="0"/>
              <a:t> a </a:t>
            </a:r>
            <a:br>
              <a:rPr lang="en-US" dirty="0" smtClean="0"/>
            </a:br>
            <a:r>
              <a:rPr lang="en-US" dirty="0" err="1" smtClean="0"/>
              <a:t>través</a:t>
            </a:r>
            <a:r>
              <a:rPr lang="en-US" dirty="0" smtClean="0"/>
              <a:t> de: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Operaciones</a:t>
            </a:r>
            <a:r>
              <a:rPr lang="en-US" dirty="0" smtClean="0"/>
              <a:t> </a:t>
            </a:r>
            <a:r>
              <a:rPr lang="en-US" dirty="0" err="1" smtClean="0"/>
              <a:t>corrientes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Transacciones</a:t>
            </a:r>
            <a:r>
              <a:rPr lang="en-US" dirty="0" smtClean="0"/>
              <a:t> en </a:t>
            </a:r>
            <a:r>
              <a:rPr lang="en-US" dirty="0" err="1" smtClean="0"/>
              <a:t>activos</a:t>
            </a:r>
            <a:r>
              <a:rPr lang="en-US" dirty="0" smtClean="0"/>
              <a:t> no </a:t>
            </a:r>
            <a:r>
              <a:rPr lang="en-US" dirty="0" err="1" smtClean="0"/>
              <a:t>financieros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Transacciones</a:t>
            </a:r>
            <a:r>
              <a:rPr lang="en-US" dirty="0" smtClean="0"/>
              <a:t> en </a:t>
            </a:r>
            <a:r>
              <a:rPr lang="en-US" dirty="0" err="1" smtClean="0"/>
              <a:t>activos</a:t>
            </a:r>
            <a:r>
              <a:rPr lang="en-US" dirty="0" smtClean="0"/>
              <a:t> y </a:t>
            </a:r>
            <a:r>
              <a:rPr lang="en-US" dirty="0" err="1" smtClean="0"/>
              <a:t>pasivos</a:t>
            </a:r>
            <a:r>
              <a:rPr lang="en-US" dirty="0" smtClean="0"/>
              <a:t> </a:t>
            </a:r>
            <a:r>
              <a:rPr lang="en-US" dirty="0" err="1" smtClean="0"/>
              <a:t>financieros</a:t>
            </a:r>
            <a:r>
              <a:rPr lang="en-US" dirty="0" smtClean="0"/>
              <a:t> (</a:t>
            </a:r>
            <a:r>
              <a:rPr lang="en-US" dirty="0" err="1" smtClean="0"/>
              <a:t>excluido</a:t>
            </a:r>
            <a:r>
              <a:rPr lang="en-US" dirty="0" smtClean="0"/>
              <a:t> el </a:t>
            </a:r>
            <a:r>
              <a:rPr lang="en-US" dirty="0" err="1" smtClean="0"/>
              <a:t>efectivo</a:t>
            </a:r>
            <a:r>
              <a:rPr lang="en-US" dirty="0" smtClean="0"/>
              <a:t> —</a:t>
            </a:r>
            <a:r>
              <a:rPr lang="en-US" dirty="0" err="1" smtClean="0"/>
              <a:t>billetes</a:t>
            </a:r>
            <a:r>
              <a:rPr lang="en-US" dirty="0" smtClean="0"/>
              <a:t> y </a:t>
            </a:r>
            <a:r>
              <a:rPr lang="en-US" dirty="0" err="1" smtClean="0"/>
              <a:t>monedas</a:t>
            </a:r>
            <a:r>
              <a:rPr lang="en-US" dirty="0" smtClean="0"/>
              <a:t> y </a:t>
            </a:r>
            <a:r>
              <a:rPr lang="en-US" dirty="0" err="1" smtClean="0"/>
              <a:t>depósitos</a:t>
            </a:r>
            <a:r>
              <a:rPr lang="en-US" dirty="0" smtClean="0"/>
              <a:t>— </a:t>
            </a:r>
            <a:r>
              <a:rPr lang="en-US" dirty="0" err="1" smtClean="0"/>
              <a:t>mismo</a:t>
            </a:r>
            <a:r>
              <a:rPr lang="en-US" dirty="0" smtClean="0"/>
              <a:t>).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La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Variación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neta</a:t>
            </a:r>
            <a:r>
              <a:rPr lang="en-US" b="1" dirty="0" smtClean="0">
                <a:solidFill>
                  <a:srgbClr val="0000FF"/>
                </a:solidFill>
              </a:rPr>
              <a:t> del </a:t>
            </a:r>
            <a:r>
              <a:rPr lang="en-US" b="1" dirty="0" err="1" smtClean="0">
                <a:solidFill>
                  <a:srgbClr val="0000FF"/>
                </a:solidFill>
              </a:rPr>
              <a:t>saldo</a:t>
            </a:r>
            <a:r>
              <a:rPr lang="en-US" b="1" dirty="0" smtClean="0">
                <a:solidFill>
                  <a:srgbClr val="0000FF"/>
                </a:solidFill>
              </a:rPr>
              <a:t> de </a:t>
            </a:r>
            <a:r>
              <a:rPr lang="en-US" b="1" dirty="0" err="1" smtClean="0">
                <a:solidFill>
                  <a:srgbClr val="0000FF"/>
                </a:solidFill>
              </a:rPr>
              <a:t>efectivo</a:t>
            </a:r>
            <a:r>
              <a:rPr lang="en-US" b="1" dirty="0" smtClean="0">
                <a:solidFill>
                  <a:srgbClr val="0000FF"/>
                </a:solidFill>
              </a:rPr>
              <a:t> del </a:t>
            </a:r>
            <a:r>
              <a:rPr lang="en-US" b="1" dirty="0" err="1" smtClean="0">
                <a:solidFill>
                  <a:srgbClr val="0000FF"/>
                </a:solidFill>
              </a:rPr>
              <a:t>gobierno</a:t>
            </a:r>
            <a:r>
              <a:rPr lang="en-US" dirty="0" smtClean="0"/>
              <a:t> </a:t>
            </a:r>
            <a:r>
              <a:rPr lang="es-ES" dirty="0" smtClean="0"/>
              <a:t>es la suma del efectivo neto recibido de las tres fuentes indicadas.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Similar al </a:t>
            </a:r>
            <a:r>
              <a:rPr lang="en-US" dirty="0" err="1" smtClean="0"/>
              <a:t>estado</a:t>
            </a:r>
            <a:r>
              <a:rPr lang="en-US" dirty="0" smtClean="0"/>
              <a:t> de </a:t>
            </a:r>
            <a:r>
              <a:rPr lang="en-US" dirty="0" err="1" smtClean="0"/>
              <a:t>flujo</a:t>
            </a:r>
            <a:r>
              <a:rPr lang="en-US" dirty="0" smtClean="0"/>
              <a:t> de </a:t>
            </a:r>
            <a:r>
              <a:rPr lang="en-US" dirty="0" err="1" smtClean="0"/>
              <a:t>efectivo</a:t>
            </a:r>
            <a:r>
              <a:rPr lang="en-US" dirty="0" smtClean="0"/>
              <a:t> en </a:t>
            </a:r>
            <a:r>
              <a:rPr lang="en-US" dirty="0" err="1" smtClean="0"/>
              <a:t>contabilidad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72198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n-US" sz="700" dirty="0"/>
          </a:p>
        </p:txBody>
      </p:sp>
      <p:grpSp>
        <p:nvGrpSpPr>
          <p:cNvPr id="2" name="4 Grupo"/>
          <p:cNvGrpSpPr/>
          <p:nvPr/>
        </p:nvGrpSpPr>
        <p:grpSpPr>
          <a:xfrm>
            <a:off x="467544" y="404664"/>
            <a:ext cx="8424936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160814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s-ES" dirty="0" smtClean="0"/>
              <a:t>Estado de fuentes y usos de efectivo</a:t>
            </a:r>
            <a:br>
              <a:rPr lang="es-ES" dirty="0" smtClean="0"/>
            </a:br>
            <a:endParaRPr lang="es-ES" sz="1800" dirty="0"/>
          </a:p>
        </p:txBody>
      </p:sp>
      <p:sp>
        <p:nvSpPr>
          <p:cNvPr id="296962" name="Rectangle 2"/>
          <p:cNvSpPr>
            <a:spLocks noGrp="1" noChangeArrowheads="1"/>
          </p:cNvSpPr>
          <p:nvPr>
            <p:ph idx="1"/>
          </p:nvPr>
        </p:nvSpPr>
        <p:spPr>
          <a:xfrm>
            <a:off x="2600348" y="1428736"/>
            <a:ext cx="4114800" cy="4000528"/>
          </a:xfrm>
          <a:ln>
            <a:solidFill>
              <a:schemeClr val="tx1"/>
            </a:solidFill>
          </a:ln>
        </p:spPr>
        <p:txBody>
          <a:bodyPr/>
          <a:lstStyle/>
          <a:p>
            <a:pPr marL="288925" indent="-288925" eaLnBrk="1" hangingPunct="1">
              <a:buFontTx/>
              <a:buNone/>
              <a:defRPr/>
            </a:pPr>
            <a:r>
              <a:rPr lang="es-ES" sz="1500" smtClean="0"/>
              <a:t>	Entradas de efectivo por actividades operativas</a:t>
            </a:r>
          </a:p>
          <a:p>
            <a:pPr marL="288925" indent="-288925" eaLnBrk="1" hangingPunct="1">
              <a:buFontTx/>
              <a:buNone/>
              <a:defRPr/>
            </a:pPr>
            <a:r>
              <a:rPr lang="es-ES" sz="1500" smtClean="0"/>
              <a:t>–	Pagos en efectivo por actividades operativas</a:t>
            </a:r>
          </a:p>
          <a:p>
            <a:pPr marL="288925" indent="-288925" eaLnBrk="1" hangingPunct="1">
              <a:buFontTx/>
              <a:buNone/>
              <a:defRPr/>
            </a:pPr>
            <a:r>
              <a:rPr lang="es-ES" sz="1500" smtClean="0"/>
              <a:t>=	</a:t>
            </a:r>
            <a:r>
              <a:rPr lang="es-ES" sz="1500" b="1" i="1" smtClean="0">
                <a:solidFill>
                  <a:srgbClr val="0000FF"/>
                </a:solidFill>
              </a:rPr>
              <a:t>Entrada neta de efectivo por actividades operativas</a:t>
            </a:r>
            <a:endParaRPr lang="es-ES" sz="1500" b="1" smtClean="0">
              <a:solidFill>
                <a:srgbClr val="0000FF"/>
              </a:solidFill>
            </a:endParaRPr>
          </a:p>
          <a:p>
            <a:pPr marL="288925" indent="-288925" eaLnBrk="1" hangingPunct="1">
              <a:buFontTx/>
              <a:buNone/>
              <a:defRPr/>
            </a:pPr>
            <a:r>
              <a:rPr lang="es-ES" sz="1500" smtClean="0"/>
              <a:t>–	Salida neta de efectivo por inversiones en activos no financieros</a:t>
            </a:r>
          </a:p>
          <a:p>
            <a:pPr marL="288925" indent="-288925" eaLnBrk="1" hangingPunct="1">
              <a:buFontTx/>
              <a:buNone/>
              <a:defRPr/>
            </a:pPr>
            <a:r>
              <a:rPr lang="es-ES" sz="1500" smtClean="0"/>
              <a:t>=	</a:t>
            </a:r>
            <a:r>
              <a:rPr lang="es-ES" sz="1500" b="1" i="1" smtClean="0">
                <a:solidFill>
                  <a:srgbClr val="FF3300"/>
                </a:solidFill>
              </a:rPr>
              <a:t>Superávit(+)/déficit(–) de efectivo</a:t>
            </a:r>
            <a:endParaRPr lang="es-ES" sz="1500" b="1" smtClean="0">
              <a:solidFill>
                <a:srgbClr val="FF3300"/>
              </a:solidFill>
            </a:endParaRPr>
          </a:p>
          <a:p>
            <a:pPr marL="288925" indent="-288925" eaLnBrk="1" hangingPunct="1">
              <a:buFontTx/>
              <a:buNone/>
              <a:defRPr/>
            </a:pPr>
            <a:r>
              <a:rPr lang="es-ES" sz="1500" smtClean="0"/>
              <a:t>+ 	Entrada neta de efectivo por operaciones financieras, excluido el efectivo</a:t>
            </a:r>
          </a:p>
          <a:p>
            <a:pPr marL="457200" indent="-168275" eaLnBrk="1" hangingPunct="1">
              <a:buFontTx/>
              <a:buNone/>
              <a:defRPr/>
            </a:pPr>
            <a:r>
              <a:rPr lang="es-ES" sz="1500" smtClean="0"/>
              <a:t>–	Adquisición neta de activos financieros, excluido el efectivo</a:t>
            </a:r>
          </a:p>
          <a:p>
            <a:pPr marL="457200" indent="-168275" eaLnBrk="1" hangingPunct="1">
              <a:buFontTx/>
              <a:buNone/>
              <a:defRPr/>
            </a:pPr>
            <a:r>
              <a:rPr lang="es-ES" sz="1500" smtClean="0"/>
              <a:t>+	Pasivos netos incurridos</a:t>
            </a:r>
          </a:p>
          <a:p>
            <a:pPr marL="288925" indent="-288925" eaLnBrk="1" hangingPunct="1">
              <a:buFontTx/>
              <a:buNone/>
              <a:defRPr/>
            </a:pPr>
            <a:r>
              <a:rPr lang="es-ES" sz="1500" smtClean="0"/>
              <a:t>=	</a:t>
            </a:r>
            <a:r>
              <a:rPr lang="es-ES" sz="1500" b="1" i="1" smtClean="0">
                <a:solidFill>
                  <a:srgbClr val="9933FF"/>
                </a:solidFill>
              </a:rPr>
              <a:t>Variación neta en las tenencias de efectivo</a:t>
            </a:r>
            <a:endParaRPr lang="es-ES" sz="1500" b="1" i="1" dirty="0">
              <a:solidFill>
                <a:srgbClr val="9933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72198" y="6286520"/>
            <a:ext cx="2895600" cy="365125"/>
          </a:xfrm>
        </p:spPr>
        <p:txBody>
          <a:bodyPr/>
          <a:lstStyle/>
          <a:p>
            <a:r>
              <a:rPr lang="es-ES" sz="700" dirty="0" smtClean="0"/>
              <a:t>División de Finanzas Públicas, Departamento de Estadística del FMI</a:t>
            </a:r>
            <a:endParaRPr lang="es-ES" sz="700" dirty="0"/>
          </a:p>
        </p:txBody>
      </p:sp>
      <p:sp>
        <p:nvSpPr>
          <p:cNvPr id="296966" name="Text Box 6"/>
          <p:cNvSpPr txBox="1">
            <a:spLocks noChangeArrowheads="1"/>
          </p:cNvSpPr>
          <p:nvPr/>
        </p:nvSpPr>
        <p:spPr bwMode="auto">
          <a:xfrm>
            <a:off x="2676548" y="5562584"/>
            <a:ext cx="518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s-ES" sz="2400">
              <a:latin typeface="Times New Roman" pitchFamily="18" charset="0"/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7" name="6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1210083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División de Finanzas Públicas, Departamento de Estadística del FMI</a:t>
            </a:r>
            <a:endParaRPr lang="es-ES"/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01F0-1959-4CC5-AB8C-532EE6892401}" type="slidenum">
              <a:rPr lang="es-ES" smtClean="0"/>
              <a:pPr/>
              <a:t>55</a:t>
            </a:fld>
            <a:endParaRPr lang="es-ES"/>
          </a:p>
        </p:txBody>
      </p:sp>
      <p:sp>
        <p:nvSpPr>
          <p:cNvPr id="308226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30822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s-ES" sz="240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08228" name="AutoShape 4"/>
          <p:cNvSpPr>
            <a:spLocks noChangeArrowheads="1"/>
          </p:cNvSpPr>
          <p:nvPr/>
        </p:nvSpPr>
        <p:spPr bwMode="auto">
          <a:xfrm>
            <a:off x="1828800" y="6216730"/>
            <a:ext cx="259766" cy="444341"/>
          </a:xfrm>
          <a:prstGeom prst="octagon">
            <a:avLst>
              <a:gd name="adj" fmla="val 29287"/>
            </a:avLst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08229" name="Line 5"/>
          <p:cNvSpPr>
            <a:spLocks noChangeShapeType="1"/>
          </p:cNvSpPr>
          <p:nvPr/>
        </p:nvSpPr>
        <p:spPr bwMode="auto">
          <a:xfrm>
            <a:off x="1828800" y="2971800"/>
            <a:ext cx="0" cy="3429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308230" name="Text Box 6"/>
          <p:cNvSpPr txBox="1">
            <a:spLocks noChangeArrowheads="1"/>
          </p:cNvSpPr>
          <p:nvPr/>
        </p:nvSpPr>
        <p:spPr bwMode="auto">
          <a:xfrm>
            <a:off x="1066800" y="457200"/>
            <a:ext cx="3429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" sz="1400" b="1" u="sng" smtClean="0">
                <a:solidFill>
                  <a:srgbClr val="008000"/>
                </a:solidFill>
              </a:rPr>
              <a:t>Estado de operaciones</a:t>
            </a:r>
            <a:endParaRPr lang="es-ES" sz="1400" b="1" u="sng">
              <a:solidFill>
                <a:srgbClr val="008000"/>
              </a:solidFill>
            </a:endParaRPr>
          </a:p>
        </p:txBody>
      </p:sp>
      <p:grpSp>
        <p:nvGrpSpPr>
          <p:cNvPr id="308231" name="Group 7"/>
          <p:cNvGrpSpPr>
            <a:grpSpLocks/>
          </p:cNvGrpSpPr>
          <p:nvPr/>
        </p:nvGrpSpPr>
        <p:grpSpPr bwMode="auto">
          <a:xfrm>
            <a:off x="2057400" y="919163"/>
            <a:ext cx="1600200" cy="574675"/>
            <a:chOff x="1584" y="480"/>
            <a:chExt cx="1008" cy="336"/>
          </a:xfrm>
        </p:grpSpPr>
        <p:sp>
          <p:nvSpPr>
            <p:cNvPr id="308232" name="Rectangle 8"/>
            <p:cNvSpPr>
              <a:spLocks noChangeArrowheads="1"/>
            </p:cNvSpPr>
            <p:nvPr/>
          </p:nvSpPr>
          <p:spPr bwMode="auto">
            <a:xfrm>
              <a:off x="1584" y="480"/>
              <a:ext cx="1008" cy="336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08233" name="Text Box 9"/>
            <p:cNvSpPr txBox="1">
              <a:spLocks noChangeArrowheads="1"/>
            </p:cNvSpPr>
            <p:nvPr/>
          </p:nvSpPr>
          <p:spPr bwMode="auto">
            <a:xfrm>
              <a:off x="1826" y="563"/>
              <a:ext cx="523" cy="1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" sz="1400" b="1" smtClean="0">
                  <a:solidFill>
                    <a:srgbClr val="008000"/>
                  </a:solidFill>
                </a:rPr>
                <a:t>Ingreso</a:t>
              </a:r>
              <a:endParaRPr lang="es-ES" sz="1400" b="1">
                <a:solidFill>
                  <a:srgbClr val="008000"/>
                </a:solidFill>
              </a:endParaRPr>
            </a:p>
          </p:txBody>
        </p:sp>
      </p:grpSp>
      <p:grpSp>
        <p:nvGrpSpPr>
          <p:cNvPr id="308234" name="Group 10"/>
          <p:cNvGrpSpPr>
            <a:grpSpLocks/>
          </p:cNvGrpSpPr>
          <p:nvPr/>
        </p:nvGrpSpPr>
        <p:grpSpPr bwMode="auto">
          <a:xfrm>
            <a:off x="2057400" y="1657350"/>
            <a:ext cx="1600200" cy="574675"/>
            <a:chOff x="1296" y="886"/>
            <a:chExt cx="1008" cy="362"/>
          </a:xfrm>
        </p:grpSpPr>
        <p:sp>
          <p:nvSpPr>
            <p:cNvPr id="308235" name="Rectangle 11"/>
            <p:cNvSpPr>
              <a:spLocks noChangeArrowheads="1"/>
            </p:cNvSpPr>
            <p:nvPr/>
          </p:nvSpPr>
          <p:spPr bwMode="auto">
            <a:xfrm>
              <a:off x="1296" y="886"/>
              <a:ext cx="1008" cy="362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08236" name="Text Box 12"/>
            <p:cNvSpPr txBox="1">
              <a:spLocks noChangeArrowheads="1"/>
            </p:cNvSpPr>
            <p:nvPr/>
          </p:nvSpPr>
          <p:spPr bwMode="auto">
            <a:xfrm>
              <a:off x="1488" y="960"/>
              <a:ext cx="613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s-ES" sz="1400" b="1" smtClean="0">
                  <a:solidFill>
                    <a:srgbClr val="008000"/>
                  </a:solidFill>
                </a:rPr>
                <a:t>Gasto</a:t>
              </a:r>
              <a:endParaRPr lang="es-ES" sz="1400" b="1">
                <a:solidFill>
                  <a:srgbClr val="008000"/>
                </a:solidFill>
              </a:endParaRPr>
            </a:p>
          </p:txBody>
        </p:sp>
      </p:grpSp>
      <p:sp>
        <p:nvSpPr>
          <p:cNvPr id="308237" name="Text Box 13"/>
          <p:cNvSpPr txBox="1">
            <a:spLocks noChangeArrowheads="1"/>
          </p:cNvSpPr>
          <p:nvPr/>
        </p:nvSpPr>
        <p:spPr bwMode="auto">
          <a:xfrm>
            <a:off x="2133600" y="2286000"/>
            <a:ext cx="147161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" sz="900" i="1" smtClean="0"/>
              <a:t>= </a:t>
            </a:r>
            <a:r>
              <a:rPr lang="es-ES" sz="900" smtClean="0"/>
              <a:t>RESULTADO OPERATIVO NETO</a:t>
            </a:r>
            <a:endParaRPr lang="es-ES" sz="900"/>
          </a:p>
        </p:txBody>
      </p:sp>
      <p:sp>
        <p:nvSpPr>
          <p:cNvPr id="308238" name="Text Box 14"/>
          <p:cNvSpPr txBox="1">
            <a:spLocks noChangeArrowheads="1"/>
          </p:cNvSpPr>
          <p:nvPr/>
        </p:nvSpPr>
        <p:spPr bwMode="auto">
          <a:xfrm>
            <a:off x="2493963" y="1458913"/>
            <a:ext cx="782638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sz="1000" b="1" i="1" smtClean="0"/>
              <a:t>menos</a:t>
            </a:r>
            <a:endParaRPr lang="es-ES" sz="1000" b="1" i="1"/>
          </a:p>
        </p:txBody>
      </p:sp>
      <p:grpSp>
        <p:nvGrpSpPr>
          <p:cNvPr id="308239" name="Group 15"/>
          <p:cNvGrpSpPr>
            <a:grpSpLocks/>
          </p:cNvGrpSpPr>
          <p:nvPr/>
        </p:nvGrpSpPr>
        <p:grpSpPr bwMode="auto">
          <a:xfrm>
            <a:off x="2057400" y="3124200"/>
            <a:ext cx="1524000" cy="804863"/>
            <a:chOff x="471" y="912"/>
            <a:chExt cx="873" cy="432"/>
          </a:xfrm>
        </p:grpSpPr>
        <p:sp>
          <p:nvSpPr>
            <p:cNvPr id="308240" name="Text Box 16"/>
            <p:cNvSpPr txBox="1">
              <a:spLocks noChangeArrowheads="1"/>
            </p:cNvSpPr>
            <p:nvPr/>
          </p:nvSpPr>
          <p:spPr bwMode="auto">
            <a:xfrm>
              <a:off x="471" y="912"/>
              <a:ext cx="873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pPr algn="ctr"/>
              <a:r>
                <a:rPr lang="es-ES" sz="1400" b="1" smtClean="0">
                  <a:solidFill>
                    <a:srgbClr val="008000"/>
                  </a:solidFill>
                </a:rPr>
                <a:t>Activos </a:t>
              </a:r>
              <a:br>
                <a:rPr lang="es-ES" sz="1400" b="1" smtClean="0">
                  <a:solidFill>
                    <a:srgbClr val="008000"/>
                  </a:solidFill>
                </a:rPr>
              </a:br>
              <a:r>
                <a:rPr lang="es-ES" sz="1400" b="1" smtClean="0">
                  <a:solidFill>
                    <a:srgbClr val="008000"/>
                  </a:solidFill>
                </a:rPr>
                <a:t>no financieros</a:t>
              </a:r>
              <a:endParaRPr lang="es-ES" sz="1400" b="1">
                <a:solidFill>
                  <a:srgbClr val="008000"/>
                </a:solidFill>
              </a:endParaRPr>
            </a:p>
          </p:txBody>
        </p:sp>
        <p:sp>
          <p:nvSpPr>
            <p:cNvPr id="308241" name="Rectangle 17"/>
            <p:cNvSpPr>
              <a:spLocks noChangeArrowheads="1"/>
            </p:cNvSpPr>
            <p:nvPr/>
          </p:nvSpPr>
          <p:spPr bwMode="auto">
            <a:xfrm>
              <a:off x="480" y="912"/>
              <a:ext cx="864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308242" name="Text Box 18"/>
          <p:cNvSpPr txBox="1">
            <a:spLocks noChangeArrowheads="1"/>
          </p:cNvSpPr>
          <p:nvPr/>
        </p:nvSpPr>
        <p:spPr bwMode="auto">
          <a:xfrm>
            <a:off x="2057400" y="3886200"/>
            <a:ext cx="1600200" cy="5078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sz="900" smtClean="0"/>
              <a:t>= PRÉSTAMO NETO/ENDEUDAMIENTO NETO</a:t>
            </a:r>
            <a:endParaRPr lang="es-ES" sz="900"/>
          </a:p>
        </p:txBody>
      </p:sp>
      <p:sp>
        <p:nvSpPr>
          <p:cNvPr id="308243" name="Text Box 19"/>
          <p:cNvSpPr txBox="1">
            <a:spLocks noChangeArrowheads="1"/>
          </p:cNvSpPr>
          <p:nvPr/>
        </p:nvSpPr>
        <p:spPr bwMode="auto">
          <a:xfrm>
            <a:off x="2493963" y="2667000"/>
            <a:ext cx="782638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sz="1000" b="1" i="1" smtClean="0"/>
              <a:t>menos</a:t>
            </a:r>
            <a:endParaRPr lang="es-ES" sz="1000" b="1" i="1"/>
          </a:p>
        </p:txBody>
      </p:sp>
      <p:grpSp>
        <p:nvGrpSpPr>
          <p:cNvPr id="308244" name="Group 20"/>
          <p:cNvGrpSpPr>
            <a:grpSpLocks/>
          </p:cNvGrpSpPr>
          <p:nvPr/>
        </p:nvGrpSpPr>
        <p:grpSpPr bwMode="auto">
          <a:xfrm>
            <a:off x="2057400" y="5410200"/>
            <a:ext cx="1524000" cy="762000"/>
            <a:chOff x="1344" y="3161"/>
            <a:chExt cx="864" cy="535"/>
          </a:xfrm>
        </p:grpSpPr>
        <p:sp>
          <p:nvSpPr>
            <p:cNvPr id="308245" name="Rectangle 21"/>
            <p:cNvSpPr>
              <a:spLocks noChangeArrowheads="1"/>
            </p:cNvSpPr>
            <p:nvPr/>
          </p:nvSpPr>
          <p:spPr bwMode="auto">
            <a:xfrm>
              <a:off x="1344" y="3216"/>
              <a:ext cx="864" cy="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endParaRPr lang="es-ES" sz="1000" smtClean="0">
                <a:solidFill>
                  <a:srgbClr val="008000"/>
                </a:solidFill>
              </a:endParaRPr>
            </a:p>
            <a:p>
              <a:pPr algn="ctr"/>
              <a:r>
                <a:rPr lang="es-ES" sz="1400" b="1" smtClean="0">
                  <a:solidFill>
                    <a:srgbClr val="008000"/>
                  </a:solidFill>
                </a:rPr>
                <a:t>Pasivos</a:t>
              </a:r>
              <a:endParaRPr lang="es-ES" sz="1400" b="1">
                <a:solidFill>
                  <a:srgbClr val="008000"/>
                </a:solidFill>
              </a:endParaRPr>
            </a:p>
          </p:txBody>
        </p:sp>
        <p:sp>
          <p:nvSpPr>
            <p:cNvPr id="308246" name="Rectangle 22"/>
            <p:cNvSpPr>
              <a:spLocks noChangeArrowheads="1"/>
            </p:cNvSpPr>
            <p:nvPr/>
          </p:nvSpPr>
          <p:spPr bwMode="auto">
            <a:xfrm>
              <a:off x="1344" y="3161"/>
              <a:ext cx="864" cy="5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308247" name="Group 23"/>
          <p:cNvGrpSpPr>
            <a:grpSpLocks/>
          </p:cNvGrpSpPr>
          <p:nvPr/>
        </p:nvGrpSpPr>
        <p:grpSpPr bwMode="auto">
          <a:xfrm>
            <a:off x="2057400" y="4343400"/>
            <a:ext cx="1524000" cy="788988"/>
            <a:chOff x="480" y="1584"/>
            <a:chExt cx="864" cy="432"/>
          </a:xfrm>
        </p:grpSpPr>
        <p:sp>
          <p:nvSpPr>
            <p:cNvPr id="308248" name="Rectangle 24"/>
            <p:cNvSpPr>
              <a:spLocks noChangeArrowheads="1"/>
            </p:cNvSpPr>
            <p:nvPr/>
          </p:nvSpPr>
          <p:spPr bwMode="auto">
            <a:xfrm>
              <a:off x="480" y="1584"/>
              <a:ext cx="864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08249" name="Rectangle 25"/>
            <p:cNvSpPr>
              <a:spLocks noChangeArrowheads="1"/>
            </p:cNvSpPr>
            <p:nvPr/>
          </p:nvSpPr>
          <p:spPr bwMode="auto">
            <a:xfrm>
              <a:off x="480" y="1584"/>
              <a:ext cx="864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es-ES" sz="1400" b="1" smtClean="0">
                  <a:solidFill>
                    <a:srgbClr val="008000"/>
                  </a:solidFill>
                </a:rPr>
                <a:t>Activos</a:t>
              </a:r>
            </a:p>
            <a:p>
              <a:pPr algn="ctr"/>
              <a:r>
                <a:rPr lang="es-ES" sz="1400" b="1" smtClean="0">
                  <a:solidFill>
                    <a:srgbClr val="008000"/>
                  </a:solidFill>
                </a:rPr>
                <a:t>financieros</a:t>
              </a:r>
            </a:p>
            <a:p>
              <a:pPr algn="ctr">
                <a:buFontTx/>
                <a:buChar char="•"/>
              </a:pPr>
              <a:r>
                <a:rPr lang="es-ES" sz="1000" b="1" smtClean="0">
                  <a:solidFill>
                    <a:srgbClr val="008000"/>
                  </a:solidFill>
                </a:rPr>
                <a:t> efectivo</a:t>
              </a:r>
            </a:p>
            <a:p>
              <a:pPr algn="ctr">
                <a:buFontTx/>
                <a:buChar char="•"/>
              </a:pPr>
              <a:r>
                <a:rPr lang="es-ES" sz="1000" b="1" smtClean="0">
                  <a:solidFill>
                    <a:srgbClr val="008000"/>
                  </a:solidFill>
                </a:rPr>
                <a:t> otros activ. financieros</a:t>
              </a:r>
            </a:p>
            <a:p>
              <a:pPr algn="ctr"/>
              <a:endParaRPr lang="es-ES" sz="900" b="1">
                <a:solidFill>
                  <a:srgbClr val="008000"/>
                </a:solidFill>
              </a:endParaRPr>
            </a:p>
          </p:txBody>
        </p:sp>
      </p:grpSp>
      <p:sp>
        <p:nvSpPr>
          <p:cNvPr id="308250" name="Text Box 26"/>
          <p:cNvSpPr txBox="1">
            <a:spLocks noChangeArrowheads="1"/>
          </p:cNvSpPr>
          <p:nvPr/>
        </p:nvSpPr>
        <p:spPr bwMode="auto">
          <a:xfrm>
            <a:off x="2510763" y="5157788"/>
            <a:ext cx="596638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ES" sz="1000" b="1" i="1" smtClean="0"/>
              <a:t>menos</a:t>
            </a:r>
            <a:endParaRPr lang="es-ES" sz="1000" b="1" i="1"/>
          </a:p>
        </p:txBody>
      </p:sp>
      <p:sp>
        <p:nvSpPr>
          <p:cNvPr id="308251" name="Line 27"/>
          <p:cNvSpPr>
            <a:spLocks noChangeShapeType="1"/>
          </p:cNvSpPr>
          <p:nvPr/>
        </p:nvSpPr>
        <p:spPr bwMode="auto">
          <a:xfrm>
            <a:off x="3810000" y="2971800"/>
            <a:ext cx="0" cy="3429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308252" name="Text Box 28"/>
          <p:cNvSpPr txBox="1">
            <a:spLocks noChangeArrowheads="1"/>
          </p:cNvSpPr>
          <p:nvPr/>
        </p:nvSpPr>
        <p:spPr bwMode="auto">
          <a:xfrm>
            <a:off x="685800" y="0"/>
            <a:ext cx="76962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tIns="36576" rIns="45720" bIns="36576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ESTADO DE OPERACIONES / ESTADO DE FLUJO DE EFECTIVO</a:t>
            </a:r>
            <a:endParaRPr lang="es-ES" sz="1600" b="1" dirty="0">
              <a:solidFill>
                <a:srgbClr val="008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253" name="Text Box 29"/>
          <p:cNvSpPr txBox="1">
            <a:spLocks noChangeArrowheads="1"/>
          </p:cNvSpPr>
          <p:nvPr/>
        </p:nvSpPr>
        <p:spPr bwMode="auto">
          <a:xfrm>
            <a:off x="5105400" y="457200"/>
            <a:ext cx="3355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" sz="1400" b="1" u="sng" smtClean="0">
                <a:solidFill>
                  <a:srgbClr val="CC00CC"/>
                </a:solidFill>
              </a:rPr>
              <a:t>Estado de fuentes y usos de efectivo</a:t>
            </a:r>
            <a:endParaRPr lang="es-ES" sz="1400" b="1" u="sng">
              <a:solidFill>
                <a:srgbClr val="CC00CC"/>
              </a:solidFill>
            </a:endParaRPr>
          </a:p>
        </p:txBody>
      </p:sp>
      <p:sp>
        <p:nvSpPr>
          <p:cNvPr id="308254" name="Text Box 30"/>
          <p:cNvSpPr txBox="1">
            <a:spLocks noChangeArrowheads="1"/>
          </p:cNvSpPr>
          <p:nvPr/>
        </p:nvSpPr>
        <p:spPr bwMode="auto">
          <a:xfrm>
            <a:off x="5029200" y="838200"/>
            <a:ext cx="3429000" cy="59093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" sz="1400" b="1" smtClean="0"/>
              <a:t>Entradas y salidas de efectivo como resultado de transacciones:</a:t>
            </a:r>
          </a:p>
          <a:p>
            <a:pPr eaLnBrk="0" hangingPunct="0"/>
            <a:endParaRPr lang="es-ES" sz="1400" b="1" smtClean="0"/>
          </a:p>
          <a:p>
            <a:pPr eaLnBrk="0" hangingPunct="0">
              <a:buFontTx/>
              <a:buChar char="•"/>
            </a:pPr>
            <a:r>
              <a:rPr lang="es-ES" sz="1400" b="1" smtClean="0"/>
              <a:t> Actividades operativas</a:t>
            </a:r>
          </a:p>
          <a:p>
            <a:pPr eaLnBrk="0" hangingPunct="0"/>
            <a:r>
              <a:rPr lang="es-ES" sz="1400" b="1" smtClean="0"/>
              <a:t> </a:t>
            </a:r>
          </a:p>
          <a:p>
            <a:pPr eaLnBrk="0" hangingPunct="0"/>
            <a:endParaRPr lang="es-ES" sz="1400" b="1" smtClean="0"/>
          </a:p>
          <a:p>
            <a:pPr eaLnBrk="0" hangingPunct="0"/>
            <a:endParaRPr lang="es-ES" sz="1400" b="1" smtClean="0"/>
          </a:p>
          <a:p>
            <a:pPr eaLnBrk="0" hangingPunct="0"/>
            <a:endParaRPr lang="es-ES" sz="1400" b="1" smtClean="0"/>
          </a:p>
          <a:p>
            <a:pPr eaLnBrk="0" hangingPunct="0"/>
            <a:endParaRPr lang="es-ES" sz="1400" b="1" smtClean="0"/>
          </a:p>
          <a:p>
            <a:pPr eaLnBrk="0" hangingPunct="0"/>
            <a:endParaRPr lang="es-ES" sz="1400" b="1" smtClean="0"/>
          </a:p>
          <a:p>
            <a:pPr eaLnBrk="0" hangingPunct="0">
              <a:buFontTx/>
              <a:buChar char="•"/>
            </a:pPr>
            <a:endParaRPr lang="es-ES" sz="1400" b="1" smtClean="0"/>
          </a:p>
          <a:p>
            <a:pPr eaLnBrk="0" hangingPunct="0">
              <a:buFontTx/>
              <a:buChar char="•"/>
            </a:pPr>
            <a:r>
              <a:rPr lang="es-ES" sz="1400" b="1" smtClean="0"/>
              <a:t> Compras y ventas de activos no financieros</a:t>
            </a:r>
          </a:p>
          <a:p>
            <a:pPr eaLnBrk="0" hangingPunct="0">
              <a:buFontTx/>
              <a:buChar char="•"/>
            </a:pPr>
            <a:endParaRPr lang="es-ES" sz="1400" b="1" smtClean="0"/>
          </a:p>
          <a:p>
            <a:pPr eaLnBrk="0" hangingPunct="0">
              <a:buFontTx/>
              <a:buChar char="•"/>
            </a:pPr>
            <a:endParaRPr lang="es-ES" sz="1400" b="1" smtClean="0"/>
          </a:p>
          <a:p>
            <a:pPr eaLnBrk="0" hangingPunct="0">
              <a:buFontTx/>
              <a:buChar char="•"/>
            </a:pPr>
            <a:endParaRPr lang="es-ES" sz="1400" b="1" smtClean="0"/>
          </a:p>
          <a:p>
            <a:pPr eaLnBrk="0" hangingPunct="0">
              <a:buFontTx/>
              <a:buChar char="•"/>
            </a:pPr>
            <a:endParaRPr lang="es-ES" sz="1400" b="1" smtClean="0"/>
          </a:p>
          <a:p>
            <a:pPr eaLnBrk="0" hangingPunct="0">
              <a:buFontTx/>
              <a:buChar char="•"/>
            </a:pPr>
            <a:endParaRPr lang="es-ES" sz="1400" b="1" smtClean="0"/>
          </a:p>
          <a:p>
            <a:pPr eaLnBrk="0" hangingPunct="0">
              <a:buFontTx/>
              <a:buChar char="•"/>
            </a:pPr>
            <a:endParaRPr lang="es-ES" sz="1400" b="1" smtClean="0"/>
          </a:p>
          <a:p>
            <a:pPr eaLnBrk="0" hangingPunct="0">
              <a:buFontTx/>
              <a:buChar char="•"/>
            </a:pPr>
            <a:r>
              <a:rPr lang="es-ES" sz="1400" b="1" smtClean="0"/>
              <a:t> Actividades de financiamiento, excluido el efectivo</a:t>
            </a:r>
          </a:p>
          <a:p>
            <a:pPr eaLnBrk="0" hangingPunct="0">
              <a:buFontTx/>
              <a:buChar char="-"/>
            </a:pPr>
            <a:endParaRPr lang="es-ES" sz="1400" b="1" smtClean="0"/>
          </a:p>
          <a:p>
            <a:pPr eaLnBrk="0" hangingPunct="0">
              <a:buFontTx/>
              <a:buChar char="-"/>
            </a:pPr>
            <a:endParaRPr lang="es-ES" sz="1400" b="1" smtClean="0"/>
          </a:p>
          <a:p>
            <a:pPr eaLnBrk="0" hangingPunct="0"/>
            <a:r>
              <a:rPr lang="es-ES" sz="1400" b="1" smtClean="0">
                <a:solidFill>
                  <a:srgbClr val="0000FF"/>
                </a:solidFill>
              </a:rPr>
              <a:t>= Variación neta en las tenencias de efectivo</a:t>
            </a:r>
          </a:p>
          <a:p>
            <a:pPr eaLnBrk="0" hangingPunct="0"/>
            <a:endParaRPr lang="es-ES" sz="1400" b="1" smtClean="0">
              <a:solidFill>
                <a:srgbClr val="0000FF"/>
              </a:solidFill>
            </a:endParaRPr>
          </a:p>
          <a:p>
            <a:pPr eaLnBrk="0" hangingPunct="0"/>
            <a:endParaRPr lang="es-ES" sz="1400" b="1"/>
          </a:p>
        </p:txBody>
      </p:sp>
      <p:sp>
        <p:nvSpPr>
          <p:cNvPr id="308255" name="Line 31"/>
          <p:cNvSpPr>
            <a:spLocks noChangeShapeType="1"/>
          </p:cNvSpPr>
          <p:nvPr/>
        </p:nvSpPr>
        <p:spPr bwMode="auto">
          <a:xfrm>
            <a:off x="1828800" y="2971800"/>
            <a:ext cx="1981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308256" name="Line 32"/>
          <p:cNvSpPr>
            <a:spLocks noChangeShapeType="1"/>
          </p:cNvSpPr>
          <p:nvPr/>
        </p:nvSpPr>
        <p:spPr bwMode="auto">
          <a:xfrm>
            <a:off x="1828800" y="6400800"/>
            <a:ext cx="1981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308257" name="Line 33"/>
          <p:cNvSpPr>
            <a:spLocks noChangeShapeType="1"/>
          </p:cNvSpPr>
          <p:nvPr/>
        </p:nvSpPr>
        <p:spPr bwMode="auto">
          <a:xfrm>
            <a:off x="3124200" y="4876800"/>
            <a:ext cx="1066800" cy="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308258" name="Line 34"/>
          <p:cNvSpPr>
            <a:spLocks noChangeShapeType="1"/>
          </p:cNvSpPr>
          <p:nvPr/>
        </p:nvSpPr>
        <p:spPr bwMode="auto">
          <a:xfrm>
            <a:off x="4191000" y="4876800"/>
            <a:ext cx="990600" cy="914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99136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 smtClean="0">
                <a:solidFill>
                  <a:schemeClr val="tx2"/>
                </a:solidFill>
              </a:rPr>
              <a:t>El </a:t>
            </a:r>
            <a:r>
              <a:rPr lang="es-ES" i="1" dirty="0" smtClean="0">
                <a:solidFill>
                  <a:schemeClr val="tx2"/>
                </a:solidFill>
              </a:rPr>
              <a:t>MEFP 2001</a:t>
            </a:r>
            <a:r>
              <a:rPr lang="es-ES" dirty="0" smtClean="0">
                <a:solidFill>
                  <a:schemeClr val="tx2"/>
                </a:solidFill>
              </a:rPr>
              <a:t> y la Contabilidad del sector público</a:t>
            </a:r>
            <a:endParaRPr lang="es-ES" dirty="0">
              <a:solidFill>
                <a:schemeClr val="tx2"/>
              </a:solidFill>
            </a:endParaRPr>
          </a:p>
        </p:txBody>
      </p:sp>
      <p:grpSp>
        <p:nvGrpSpPr>
          <p:cNvPr id="3" name="2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4" name="3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" name="4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169137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+mn-lt"/>
              </a:rPr>
              <a:t>Introducción – Ciclo Fiscal </a:t>
            </a:r>
            <a:endParaRPr lang="es-ES">
              <a:latin typeface="+mn-lt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72198" y="6215082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>
                <a:latin typeface="+mn-lt"/>
              </a:rPr>
              <a:t>División de Finanzas Públicas, Departamento de Estadística del FMI</a:t>
            </a:r>
            <a:endParaRPr lang="es-ES" sz="700" dirty="0">
              <a:latin typeface="+mn-lt"/>
            </a:endParaRPr>
          </a:p>
        </p:txBody>
      </p:sp>
      <p:grpSp>
        <p:nvGrpSpPr>
          <p:cNvPr id="5123" name="Group 4"/>
          <p:cNvGrpSpPr>
            <a:grpSpLocks noChangeAspect="1"/>
          </p:cNvGrpSpPr>
          <p:nvPr/>
        </p:nvGrpSpPr>
        <p:grpSpPr bwMode="auto">
          <a:xfrm>
            <a:off x="539552" y="1285875"/>
            <a:ext cx="8305800" cy="4581525"/>
            <a:chOff x="528" y="810"/>
            <a:chExt cx="5232" cy="2886"/>
          </a:xfrm>
        </p:grpSpPr>
        <p:sp>
          <p:nvSpPr>
            <p:cNvPr id="5126" name="AutoShape 3"/>
            <p:cNvSpPr>
              <a:spLocks noChangeAspect="1" noChangeArrowheads="1" noTextEdit="1"/>
            </p:cNvSpPr>
            <p:nvPr/>
          </p:nvSpPr>
          <p:spPr bwMode="auto">
            <a:xfrm>
              <a:off x="528" y="816"/>
              <a:ext cx="5232" cy="2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latin typeface="+mn-lt"/>
              </a:endParaRPr>
            </a:p>
          </p:txBody>
        </p:sp>
        <p:grpSp>
          <p:nvGrpSpPr>
            <p:cNvPr id="5127" name="Group 7"/>
            <p:cNvGrpSpPr>
              <a:grpSpLocks/>
            </p:cNvGrpSpPr>
            <p:nvPr/>
          </p:nvGrpSpPr>
          <p:grpSpPr bwMode="auto">
            <a:xfrm>
              <a:off x="528" y="996"/>
              <a:ext cx="1248" cy="584"/>
              <a:chOff x="528" y="996"/>
              <a:chExt cx="1248" cy="584"/>
            </a:xfrm>
          </p:grpSpPr>
          <p:sp>
            <p:nvSpPr>
              <p:cNvPr id="5195" name="Rectangle 5"/>
              <p:cNvSpPr>
                <a:spLocks noChangeArrowheads="1"/>
              </p:cNvSpPr>
              <p:nvPr/>
            </p:nvSpPr>
            <p:spPr bwMode="auto">
              <a:xfrm>
                <a:off x="535" y="996"/>
                <a:ext cx="1241" cy="58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s-ES" sz="1400" b="1" dirty="0" smtClean="0">
                    <a:solidFill>
                      <a:srgbClr val="000000"/>
                    </a:solidFill>
                    <a:latin typeface="+mn-lt"/>
                  </a:rPr>
                  <a:t>Marco económico a mediano plazo (1)</a:t>
                </a:r>
                <a:endParaRPr lang="es-ES" sz="1400" dirty="0">
                  <a:latin typeface="+mn-lt"/>
                </a:endParaRPr>
              </a:p>
            </p:txBody>
          </p:sp>
          <p:sp>
            <p:nvSpPr>
              <p:cNvPr id="5196" name="Rectangle 6"/>
              <p:cNvSpPr>
                <a:spLocks noChangeArrowheads="1"/>
              </p:cNvSpPr>
              <p:nvPr/>
            </p:nvSpPr>
            <p:spPr bwMode="auto">
              <a:xfrm>
                <a:off x="528" y="996"/>
                <a:ext cx="1248" cy="584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grpSp>
          <p:nvGrpSpPr>
            <p:cNvPr id="5130" name="Group 12"/>
            <p:cNvGrpSpPr>
              <a:grpSpLocks/>
            </p:cNvGrpSpPr>
            <p:nvPr/>
          </p:nvGrpSpPr>
          <p:grpSpPr bwMode="auto">
            <a:xfrm>
              <a:off x="2337" y="1010"/>
              <a:ext cx="1023" cy="570"/>
              <a:chOff x="2337" y="1010"/>
              <a:chExt cx="1023" cy="570"/>
            </a:xfrm>
          </p:grpSpPr>
          <p:sp>
            <p:nvSpPr>
              <p:cNvPr id="5193" name="Rectangle 10"/>
              <p:cNvSpPr>
                <a:spLocks noChangeArrowheads="1"/>
              </p:cNvSpPr>
              <p:nvPr/>
            </p:nvSpPr>
            <p:spPr bwMode="auto">
              <a:xfrm>
                <a:off x="2337" y="1010"/>
                <a:ext cx="1023" cy="57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s-ES" sz="1400" b="1" dirty="0" smtClean="0">
                    <a:solidFill>
                      <a:schemeClr val="tx1"/>
                    </a:solidFill>
                    <a:latin typeface="+mn-lt"/>
                  </a:rPr>
                  <a:t>Presupuesto (2)</a:t>
                </a:r>
                <a:endParaRPr lang="es-ES" sz="1400" b="1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5194" name="Rectangle 11"/>
              <p:cNvSpPr>
                <a:spLocks noChangeArrowheads="1"/>
              </p:cNvSpPr>
              <p:nvPr/>
            </p:nvSpPr>
            <p:spPr bwMode="auto">
              <a:xfrm>
                <a:off x="2337" y="1010"/>
                <a:ext cx="1023" cy="570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1400">
                  <a:latin typeface="+mn-lt"/>
                </a:endParaRPr>
              </a:p>
            </p:txBody>
          </p:sp>
        </p:grpSp>
        <p:grpSp>
          <p:nvGrpSpPr>
            <p:cNvPr id="5132" name="Group 16"/>
            <p:cNvGrpSpPr>
              <a:grpSpLocks/>
            </p:cNvGrpSpPr>
            <p:nvPr/>
          </p:nvGrpSpPr>
          <p:grpSpPr bwMode="auto">
            <a:xfrm>
              <a:off x="2832" y="2191"/>
              <a:ext cx="1512" cy="591"/>
              <a:chOff x="2832" y="2191"/>
              <a:chExt cx="1512" cy="591"/>
            </a:xfrm>
          </p:grpSpPr>
          <p:sp>
            <p:nvSpPr>
              <p:cNvPr id="5191" name="Rectangle 14"/>
              <p:cNvSpPr>
                <a:spLocks noChangeArrowheads="1"/>
              </p:cNvSpPr>
              <p:nvPr/>
            </p:nvSpPr>
            <p:spPr bwMode="auto">
              <a:xfrm>
                <a:off x="2832" y="2191"/>
                <a:ext cx="1512" cy="59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s-ES" sz="1400" b="1" dirty="0" smtClean="0">
                    <a:solidFill>
                      <a:schemeClr val="tx1"/>
                    </a:solidFill>
                    <a:latin typeface="+mn-lt"/>
                  </a:rPr>
                  <a:t>Informes </a:t>
                </a:r>
                <a:r>
                  <a:rPr lang="es-ES" sz="1400" b="1" dirty="0">
                    <a:solidFill>
                      <a:schemeClr val="tx1"/>
                    </a:solidFill>
                    <a:latin typeface="+mn-lt"/>
                  </a:rPr>
                  <a:t>sobre ejecución del presupuesto dentro del ejercicio: </a:t>
                </a:r>
                <a:r>
                  <a:rPr lang="es-ES" sz="1400" b="1" dirty="0" smtClean="0">
                    <a:solidFill>
                      <a:schemeClr val="tx1"/>
                    </a:solidFill>
                    <a:latin typeface="+mn-lt"/>
                  </a:rPr>
                  <a:t>(4)</a:t>
                </a:r>
                <a:br>
                  <a:rPr lang="es-ES" sz="1400" b="1" dirty="0" smtClean="0">
                    <a:solidFill>
                      <a:schemeClr val="tx1"/>
                    </a:solidFill>
                    <a:latin typeface="+mn-lt"/>
                  </a:rPr>
                </a:br>
                <a:r>
                  <a:rPr lang="es-ES" sz="1400" dirty="0" smtClean="0">
                    <a:solidFill>
                      <a:schemeClr val="tx1"/>
                    </a:solidFill>
                    <a:latin typeface="+mn-lt"/>
                  </a:rPr>
                  <a:t>Mensuales/Trimestrales </a:t>
                </a:r>
                <a:endParaRPr lang="es-ES" sz="140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5192" name="Rectangle 15"/>
              <p:cNvSpPr>
                <a:spLocks noChangeArrowheads="1"/>
              </p:cNvSpPr>
              <p:nvPr/>
            </p:nvSpPr>
            <p:spPr bwMode="auto">
              <a:xfrm>
                <a:off x="2832" y="2191"/>
                <a:ext cx="1512" cy="591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grpSp>
          <p:nvGrpSpPr>
            <p:cNvPr id="5136" name="Group 22"/>
            <p:cNvGrpSpPr>
              <a:grpSpLocks/>
            </p:cNvGrpSpPr>
            <p:nvPr/>
          </p:nvGrpSpPr>
          <p:grpSpPr bwMode="auto">
            <a:xfrm>
              <a:off x="4656" y="2198"/>
              <a:ext cx="1077" cy="598"/>
              <a:chOff x="4656" y="2198"/>
              <a:chExt cx="1077" cy="598"/>
            </a:xfrm>
          </p:grpSpPr>
          <p:sp>
            <p:nvSpPr>
              <p:cNvPr id="5189" name="Rectangle 20"/>
              <p:cNvSpPr>
                <a:spLocks noChangeArrowheads="1"/>
              </p:cNvSpPr>
              <p:nvPr/>
            </p:nvSpPr>
            <p:spPr bwMode="auto">
              <a:xfrm>
                <a:off x="4656" y="2198"/>
                <a:ext cx="1077" cy="59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s-ES" sz="1400" b="1" smtClean="0">
                    <a:solidFill>
                      <a:schemeClr val="tx1"/>
                    </a:solidFill>
                    <a:latin typeface="+mn-lt"/>
                  </a:rPr>
                  <a:t>Informes </a:t>
                </a:r>
                <a:r>
                  <a:rPr lang="es-ES" sz="1400" b="1">
                    <a:solidFill>
                      <a:schemeClr val="tx1"/>
                    </a:solidFill>
                    <a:latin typeface="+mn-lt"/>
                  </a:rPr>
                  <a:t>financieros con fines especiales (4) </a:t>
                </a:r>
                <a:endParaRPr lang="es-ES" sz="14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5190" name="Rectangle 21"/>
              <p:cNvSpPr>
                <a:spLocks noChangeArrowheads="1"/>
              </p:cNvSpPr>
              <p:nvPr/>
            </p:nvSpPr>
            <p:spPr bwMode="auto">
              <a:xfrm>
                <a:off x="4656" y="2198"/>
                <a:ext cx="1077" cy="598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sp>
          <p:nvSpPr>
            <p:cNvPr id="5188" name="Rectangle 27"/>
            <p:cNvSpPr>
              <a:spLocks noChangeArrowheads="1"/>
            </p:cNvSpPr>
            <p:nvPr/>
          </p:nvSpPr>
          <p:spPr bwMode="auto">
            <a:xfrm>
              <a:off x="3918" y="3106"/>
              <a:ext cx="1506" cy="58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lang="es-ES">
                <a:latin typeface="+mn-lt"/>
              </a:endParaRPr>
            </a:p>
          </p:txBody>
        </p:sp>
        <p:sp>
          <p:nvSpPr>
            <p:cNvPr id="5141" name="Rectangle 29"/>
            <p:cNvSpPr>
              <a:spLocks noChangeArrowheads="1"/>
            </p:cNvSpPr>
            <p:nvPr/>
          </p:nvSpPr>
          <p:spPr bwMode="auto">
            <a:xfrm>
              <a:off x="4071" y="3180"/>
              <a:ext cx="18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400" smtClean="0">
                  <a:solidFill>
                    <a:srgbClr val="000000"/>
                  </a:solidFill>
                  <a:latin typeface="+mn-lt"/>
                </a:rPr>
                <a:t>      </a:t>
              </a:r>
              <a:endParaRPr lang="es-ES">
                <a:latin typeface="+mn-lt"/>
              </a:endParaRPr>
            </a:p>
          </p:txBody>
        </p:sp>
        <p:grpSp>
          <p:nvGrpSpPr>
            <p:cNvPr id="5145" name="Group 35"/>
            <p:cNvGrpSpPr>
              <a:grpSpLocks/>
            </p:cNvGrpSpPr>
            <p:nvPr/>
          </p:nvGrpSpPr>
          <p:grpSpPr bwMode="auto">
            <a:xfrm>
              <a:off x="545" y="3102"/>
              <a:ext cx="1231" cy="584"/>
              <a:chOff x="545" y="3102"/>
              <a:chExt cx="1231" cy="584"/>
            </a:xfrm>
          </p:grpSpPr>
          <p:sp>
            <p:nvSpPr>
              <p:cNvPr id="5185" name="Rectangle 33"/>
              <p:cNvSpPr>
                <a:spLocks noChangeArrowheads="1"/>
              </p:cNvSpPr>
              <p:nvPr/>
            </p:nvSpPr>
            <p:spPr bwMode="auto">
              <a:xfrm>
                <a:off x="545" y="3102"/>
                <a:ext cx="1231" cy="58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s-ES" sz="1400" b="1" dirty="0" smtClean="0">
                    <a:solidFill>
                      <a:srgbClr val="000000"/>
                    </a:solidFill>
                    <a:latin typeface="+mn-lt"/>
                  </a:rPr>
                  <a:t>Estados financieros </a:t>
                </a:r>
                <a:r>
                  <a:rPr lang="es-ES" sz="1400" b="1" dirty="0" smtClean="0">
                    <a:solidFill>
                      <a:schemeClr val="tx1"/>
                    </a:solidFill>
                    <a:latin typeface="+mn-lt"/>
                  </a:rPr>
                  <a:t>anuales (5)</a:t>
                </a:r>
              </a:p>
            </p:txBody>
          </p:sp>
          <p:sp>
            <p:nvSpPr>
              <p:cNvPr id="5186" name="Rectangle 34"/>
              <p:cNvSpPr>
                <a:spLocks noChangeArrowheads="1"/>
              </p:cNvSpPr>
              <p:nvPr/>
            </p:nvSpPr>
            <p:spPr bwMode="auto">
              <a:xfrm>
                <a:off x="545" y="3102"/>
                <a:ext cx="1231" cy="584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grpSp>
          <p:nvGrpSpPr>
            <p:cNvPr id="5148" name="Group 40"/>
            <p:cNvGrpSpPr>
              <a:grpSpLocks/>
            </p:cNvGrpSpPr>
            <p:nvPr/>
          </p:nvGrpSpPr>
          <p:grpSpPr bwMode="auto">
            <a:xfrm>
              <a:off x="530" y="2056"/>
              <a:ext cx="1342" cy="577"/>
              <a:chOff x="530" y="2056"/>
              <a:chExt cx="1342" cy="577"/>
            </a:xfrm>
          </p:grpSpPr>
          <p:sp>
            <p:nvSpPr>
              <p:cNvPr id="5183" name="Rectangle 38"/>
              <p:cNvSpPr>
                <a:spLocks noChangeArrowheads="1"/>
              </p:cNvSpPr>
              <p:nvPr/>
            </p:nvSpPr>
            <p:spPr bwMode="auto">
              <a:xfrm>
                <a:off x="530" y="2056"/>
                <a:ext cx="1342" cy="57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s-ES" sz="1400" b="1" smtClean="0">
                    <a:solidFill>
                      <a:srgbClr val="000000"/>
                    </a:solidFill>
                    <a:latin typeface="+mn-lt"/>
                  </a:rPr>
                  <a:t>Informes de auditoría, auditorías de desempeño, etc. (6)</a:t>
                </a:r>
                <a:endParaRPr lang="es-ES">
                  <a:latin typeface="+mn-lt"/>
                </a:endParaRPr>
              </a:p>
            </p:txBody>
          </p:sp>
          <p:sp>
            <p:nvSpPr>
              <p:cNvPr id="5184" name="Rectangle 39"/>
              <p:cNvSpPr>
                <a:spLocks noChangeArrowheads="1"/>
              </p:cNvSpPr>
              <p:nvPr/>
            </p:nvSpPr>
            <p:spPr bwMode="auto">
              <a:xfrm>
                <a:off x="530" y="2056"/>
                <a:ext cx="1342" cy="577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grpSp>
          <p:nvGrpSpPr>
            <p:cNvPr id="5152" name="Group 46"/>
            <p:cNvGrpSpPr>
              <a:grpSpLocks/>
            </p:cNvGrpSpPr>
            <p:nvPr/>
          </p:nvGrpSpPr>
          <p:grpSpPr bwMode="auto">
            <a:xfrm>
              <a:off x="3833" y="810"/>
              <a:ext cx="1896" cy="974"/>
              <a:chOff x="3833" y="810"/>
              <a:chExt cx="1896" cy="974"/>
            </a:xfrm>
          </p:grpSpPr>
          <p:sp>
            <p:nvSpPr>
              <p:cNvPr id="5181" name="Oval 44"/>
              <p:cNvSpPr>
                <a:spLocks noChangeArrowheads="1"/>
              </p:cNvSpPr>
              <p:nvPr/>
            </p:nvSpPr>
            <p:spPr bwMode="auto">
              <a:xfrm>
                <a:off x="3840" y="819"/>
                <a:ext cx="1889" cy="965"/>
              </a:xfrm>
              <a:prstGeom prst="ellipse">
                <a:avLst/>
              </a:prstGeom>
              <a:solidFill>
                <a:srgbClr val="CCFF33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s-ES" sz="1400" b="1" dirty="0" smtClean="0">
                    <a:solidFill>
                      <a:srgbClr val="000000"/>
                    </a:solidFill>
                    <a:latin typeface="+mn-lt"/>
                  </a:rPr>
                  <a:t> </a:t>
                </a:r>
                <a:endParaRPr lang="es-ES" sz="1400" dirty="0" smtClean="0">
                  <a:latin typeface="+mn-lt"/>
                </a:endParaRPr>
              </a:p>
              <a:p>
                <a:endParaRPr lang="es-ES" dirty="0">
                  <a:latin typeface="+mn-lt"/>
                </a:endParaRPr>
              </a:p>
            </p:txBody>
          </p:sp>
          <p:sp>
            <p:nvSpPr>
              <p:cNvPr id="5182" name="Oval 45"/>
              <p:cNvSpPr>
                <a:spLocks noChangeArrowheads="1"/>
              </p:cNvSpPr>
              <p:nvPr/>
            </p:nvSpPr>
            <p:spPr bwMode="auto">
              <a:xfrm>
                <a:off x="3833" y="810"/>
                <a:ext cx="1889" cy="965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sp>
          <p:nvSpPr>
            <p:cNvPr id="5153" name="Rectangle 47"/>
            <p:cNvSpPr>
              <a:spLocks noChangeArrowheads="1"/>
            </p:cNvSpPr>
            <p:nvPr/>
          </p:nvSpPr>
          <p:spPr bwMode="auto">
            <a:xfrm>
              <a:off x="4457" y="986"/>
              <a:ext cx="31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400" b="1" smtClean="0">
                  <a:solidFill>
                    <a:srgbClr val="000000"/>
                  </a:solidFill>
                  <a:latin typeface="+mn-lt"/>
                </a:rPr>
                <a:t> </a:t>
              </a:r>
              <a:endParaRPr lang="es-ES">
                <a:latin typeface="+mn-lt"/>
              </a:endParaRPr>
            </a:p>
          </p:txBody>
        </p:sp>
        <p:grpSp>
          <p:nvGrpSpPr>
            <p:cNvPr id="5157" name="Group 53"/>
            <p:cNvGrpSpPr>
              <a:grpSpLocks/>
            </p:cNvGrpSpPr>
            <p:nvPr/>
          </p:nvGrpSpPr>
          <p:grpSpPr bwMode="auto">
            <a:xfrm>
              <a:off x="4458" y="1899"/>
              <a:ext cx="150" cy="1108"/>
              <a:chOff x="4458" y="1899"/>
              <a:chExt cx="150" cy="1108"/>
            </a:xfrm>
          </p:grpSpPr>
          <p:sp>
            <p:nvSpPr>
              <p:cNvPr id="5179" name="Freeform 51"/>
              <p:cNvSpPr>
                <a:spLocks/>
              </p:cNvSpPr>
              <p:nvPr/>
            </p:nvSpPr>
            <p:spPr bwMode="auto">
              <a:xfrm>
                <a:off x="4458" y="1899"/>
                <a:ext cx="150" cy="1108"/>
              </a:xfrm>
              <a:custGeom>
                <a:avLst/>
                <a:gdLst>
                  <a:gd name="T0" fmla="*/ 0 w 150"/>
                  <a:gd name="T1" fmla="*/ 831 h 1108"/>
                  <a:gd name="T2" fmla="*/ 37 w 150"/>
                  <a:gd name="T3" fmla="*/ 831 h 1108"/>
                  <a:gd name="T4" fmla="*/ 37 w 150"/>
                  <a:gd name="T5" fmla="*/ 0 h 1108"/>
                  <a:gd name="T6" fmla="*/ 113 w 150"/>
                  <a:gd name="T7" fmla="*/ 0 h 1108"/>
                  <a:gd name="T8" fmla="*/ 113 w 150"/>
                  <a:gd name="T9" fmla="*/ 831 h 1108"/>
                  <a:gd name="T10" fmla="*/ 150 w 150"/>
                  <a:gd name="T11" fmla="*/ 831 h 1108"/>
                  <a:gd name="T12" fmla="*/ 75 w 150"/>
                  <a:gd name="T13" fmla="*/ 1108 h 1108"/>
                  <a:gd name="T14" fmla="*/ 0 w 150"/>
                  <a:gd name="T15" fmla="*/ 831 h 1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108">
                    <a:moveTo>
                      <a:pt x="0" y="831"/>
                    </a:moveTo>
                    <a:lnTo>
                      <a:pt x="37" y="831"/>
                    </a:lnTo>
                    <a:lnTo>
                      <a:pt x="37" y="0"/>
                    </a:lnTo>
                    <a:lnTo>
                      <a:pt x="113" y="0"/>
                    </a:lnTo>
                    <a:lnTo>
                      <a:pt x="113" y="831"/>
                    </a:lnTo>
                    <a:lnTo>
                      <a:pt x="150" y="831"/>
                    </a:lnTo>
                    <a:lnTo>
                      <a:pt x="75" y="1108"/>
                    </a:lnTo>
                    <a:lnTo>
                      <a:pt x="0" y="831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  <p:sp>
            <p:nvSpPr>
              <p:cNvPr id="5180" name="Freeform 52"/>
              <p:cNvSpPr>
                <a:spLocks/>
              </p:cNvSpPr>
              <p:nvPr/>
            </p:nvSpPr>
            <p:spPr bwMode="auto">
              <a:xfrm>
                <a:off x="4458" y="1899"/>
                <a:ext cx="150" cy="1108"/>
              </a:xfrm>
              <a:custGeom>
                <a:avLst/>
                <a:gdLst>
                  <a:gd name="T0" fmla="*/ 0 w 150"/>
                  <a:gd name="T1" fmla="*/ 831 h 1108"/>
                  <a:gd name="T2" fmla="*/ 37 w 150"/>
                  <a:gd name="T3" fmla="*/ 831 h 1108"/>
                  <a:gd name="T4" fmla="*/ 37 w 150"/>
                  <a:gd name="T5" fmla="*/ 0 h 1108"/>
                  <a:gd name="T6" fmla="*/ 113 w 150"/>
                  <a:gd name="T7" fmla="*/ 0 h 1108"/>
                  <a:gd name="T8" fmla="*/ 113 w 150"/>
                  <a:gd name="T9" fmla="*/ 831 h 1108"/>
                  <a:gd name="T10" fmla="*/ 150 w 150"/>
                  <a:gd name="T11" fmla="*/ 831 h 1108"/>
                  <a:gd name="T12" fmla="*/ 75 w 150"/>
                  <a:gd name="T13" fmla="*/ 1108 h 1108"/>
                  <a:gd name="T14" fmla="*/ 0 w 150"/>
                  <a:gd name="T15" fmla="*/ 831 h 1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108">
                    <a:moveTo>
                      <a:pt x="0" y="831"/>
                    </a:moveTo>
                    <a:lnTo>
                      <a:pt x="37" y="831"/>
                    </a:lnTo>
                    <a:lnTo>
                      <a:pt x="37" y="0"/>
                    </a:lnTo>
                    <a:lnTo>
                      <a:pt x="113" y="0"/>
                    </a:lnTo>
                    <a:lnTo>
                      <a:pt x="113" y="831"/>
                    </a:lnTo>
                    <a:lnTo>
                      <a:pt x="150" y="831"/>
                    </a:lnTo>
                    <a:lnTo>
                      <a:pt x="75" y="1108"/>
                    </a:lnTo>
                    <a:lnTo>
                      <a:pt x="0" y="831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grpSp>
          <p:nvGrpSpPr>
            <p:cNvPr id="5158" name="Group 56"/>
            <p:cNvGrpSpPr>
              <a:grpSpLocks/>
            </p:cNvGrpSpPr>
            <p:nvPr/>
          </p:nvGrpSpPr>
          <p:grpSpPr bwMode="auto">
            <a:xfrm>
              <a:off x="5075" y="1769"/>
              <a:ext cx="301" cy="397"/>
              <a:chOff x="5075" y="1769"/>
              <a:chExt cx="301" cy="397"/>
            </a:xfrm>
          </p:grpSpPr>
          <p:sp>
            <p:nvSpPr>
              <p:cNvPr id="5177" name="Freeform 54"/>
              <p:cNvSpPr>
                <a:spLocks/>
              </p:cNvSpPr>
              <p:nvPr/>
            </p:nvSpPr>
            <p:spPr bwMode="auto">
              <a:xfrm>
                <a:off x="5075" y="1769"/>
                <a:ext cx="301" cy="397"/>
              </a:xfrm>
              <a:custGeom>
                <a:avLst/>
                <a:gdLst>
                  <a:gd name="T0" fmla="*/ 189 w 301"/>
                  <a:gd name="T1" fmla="*/ 375 h 397"/>
                  <a:gd name="T2" fmla="*/ 210 w 301"/>
                  <a:gd name="T3" fmla="*/ 340 h 397"/>
                  <a:gd name="T4" fmla="*/ 0 w 301"/>
                  <a:gd name="T5" fmla="*/ 68 h 397"/>
                  <a:gd name="T6" fmla="*/ 42 w 301"/>
                  <a:gd name="T7" fmla="*/ 0 h 397"/>
                  <a:gd name="T8" fmla="*/ 252 w 301"/>
                  <a:gd name="T9" fmla="*/ 272 h 397"/>
                  <a:gd name="T10" fmla="*/ 273 w 301"/>
                  <a:gd name="T11" fmla="*/ 238 h 397"/>
                  <a:gd name="T12" fmla="*/ 301 w 301"/>
                  <a:gd name="T13" fmla="*/ 397 h 397"/>
                  <a:gd name="T14" fmla="*/ 189 w 301"/>
                  <a:gd name="T15" fmla="*/ 375 h 39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01" h="397">
                    <a:moveTo>
                      <a:pt x="189" y="375"/>
                    </a:moveTo>
                    <a:lnTo>
                      <a:pt x="210" y="340"/>
                    </a:lnTo>
                    <a:lnTo>
                      <a:pt x="0" y="68"/>
                    </a:lnTo>
                    <a:lnTo>
                      <a:pt x="42" y="0"/>
                    </a:lnTo>
                    <a:lnTo>
                      <a:pt x="252" y="272"/>
                    </a:lnTo>
                    <a:lnTo>
                      <a:pt x="273" y="238"/>
                    </a:lnTo>
                    <a:lnTo>
                      <a:pt x="301" y="397"/>
                    </a:lnTo>
                    <a:lnTo>
                      <a:pt x="189" y="375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  <p:sp>
            <p:nvSpPr>
              <p:cNvPr id="5178" name="Freeform 55"/>
              <p:cNvSpPr>
                <a:spLocks/>
              </p:cNvSpPr>
              <p:nvPr/>
            </p:nvSpPr>
            <p:spPr bwMode="auto">
              <a:xfrm>
                <a:off x="5075" y="1769"/>
                <a:ext cx="301" cy="397"/>
              </a:xfrm>
              <a:custGeom>
                <a:avLst/>
                <a:gdLst>
                  <a:gd name="T0" fmla="*/ 189 w 301"/>
                  <a:gd name="T1" fmla="*/ 375 h 397"/>
                  <a:gd name="T2" fmla="*/ 210 w 301"/>
                  <a:gd name="T3" fmla="*/ 340 h 397"/>
                  <a:gd name="T4" fmla="*/ 0 w 301"/>
                  <a:gd name="T5" fmla="*/ 68 h 397"/>
                  <a:gd name="T6" fmla="*/ 42 w 301"/>
                  <a:gd name="T7" fmla="*/ 0 h 397"/>
                  <a:gd name="T8" fmla="*/ 252 w 301"/>
                  <a:gd name="T9" fmla="*/ 272 h 397"/>
                  <a:gd name="T10" fmla="*/ 273 w 301"/>
                  <a:gd name="T11" fmla="*/ 238 h 397"/>
                  <a:gd name="T12" fmla="*/ 301 w 301"/>
                  <a:gd name="T13" fmla="*/ 397 h 397"/>
                  <a:gd name="T14" fmla="*/ 189 w 301"/>
                  <a:gd name="T15" fmla="*/ 375 h 39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01" h="397">
                    <a:moveTo>
                      <a:pt x="189" y="375"/>
                    </a:moveTo>
                    <a:lnTo>
                      <a:pt x="210" y="340"/>
                    </a:lnTo>
                    <a:lnTo>
                      <a:pt x="0" y="68"/>
                    </a:lnTo>
                    <a:lnTo>
                      <a:pt x="42" y="0"/>
                    </a:lnTo>
                    <a:lnTo>
                      <a:pt x="252" y="272"/>
                    </a:lnTo>
                    <a:lnTo>
                      <a:pt x="273" y="238"/>
                    </a:lnTo>
                    <a:lnTo>
                      <a:pt x="301" y="397"/>
                    </a:lnTo>
                    <a:lnTo>
                      <a:pt x="189" y="375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grpSp>
          <p:nvGrpSpPr>
            <p:cNvPr id="5159" name="Group 59"/>
            <p:cNvGrpSpPr>
              <a:grpSpLocks/>
            </p:cNvGrpSpPr>
            <p:nvPr/>
          </p:nvGrpSpPr>
          <p:grpSpPr bwMode="auto">
            <a:xfrm>
              <a:off x="1868" y="3258"/>
              <a:ext cx="1972" cy="258"/>
              <a:chOff x="1868" y="3258"/>
              <a:chExt cx="1972" cy="258"/>
            </a:xfrm>
          </p:grpSpPr>
          <p:sp>
            <p:nvSpPr>
              <p:cNvPr id="5175" name="Freeform 57"/>
              <p:cNvSpPr>
                <a:spLocks/>
              </p:cNvSpPr>
              <p:nvPr/>
            </p:nvSpPr>
            <p:spPr bwMode="auto">
              <a:xfrm>
                <a:off x="1868" y="3258"/>
                <a:ext cx="1972" cy="258"/>
              </a:xfrm>
              <a:custGeom>
                <a:avLst/>
                <a:gdLst>
                  <a:gd name="T0" fmla="*/ 266 w 2065"/>
                  <a:gd name="T1" fmla="*/ 0 h 258"/>
                  <a:gd name="T2" fmla="*/ 266 w 2065"/>
                  <a:gd name="T3" fmla="*/ 64 h 258"/>
                  <a:gd name="T4" fmla="*/ 1068 w 2065"/>
                  <a:gd name="T5" fmla="*/ 64 h 258"/>
                  <a:gd name="T6" fmla="*/ 1068 w 2065"/>
                  <a:gd name="T7" fmla="*/ 193 h 258"/>
                  <a:gd name="T8" fmla="*/ 266 w 2065"/>
                  <a:gd name="T9" fmla="*/ 193 h 258"/>
                  <a:gd name="T10" fmla="*/ 266 w 2065"/>
                  <a:gd name="T11" fmla="*/ 258 h 258"/>
                  <a:gd name="T12" fmla="*/ 0 w 2065"/>
                  <a:gd name="T13" fmla="*/ 129 h 258"/>
                  <a:gd name="T14" fmla="*/ 266 w 2065"/>
                  <a:gd name="T15" fmla="*/ 0 h 25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065" h="258">
                    <a:moveTo>
                      <a:pt x="516" y="0"/>
                    </a:moveTo>
                    <a:lnTo>
                      <a:pt x="516" y="64"/>
                    </a:lnTo>
                    <a:lnTo>
                      <a:pt x="2065" y="64"/>
                    </a:lnTo>
                    <a:lnTo>
                      <a:pt x="2065" y="193"/>
                    </a:lnTo>
                    <a:lnTo>
                      <a:pt x="516" y="193"/>
                    </a:lnTo>
                    <a:lnTo>
                      <a:pt x="516" y="258"/>
                    </a:lnTo>
                    <a:lnTo>
                      <a:pt x="0" y="129"/>
                    </a:lnTo>
                    <a:lnTo>
                      <a:pt x="516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  <p:sp>
            <p:nvSpPr>
              <p:cNvPr id="5176" name="Freeform 58"/>
              <p:cNvSpPr>
                <a:spLocks/>
              </p:cNvSpPr>
              <p:nvPr/>
            </p:nvSpPr>
            <p:spPr bwMode="auto">
              <a:xfrm>
                <a:off x="1868" y="3258"/>
                <a:ext cx="1972" cy="258"/>
              </a:xfrm>
              <a:custGeom>
                <a:avLst/>
                <a:gdLst>
                  <a:gd name="T0" fmla="*/ 266 w 2065"/>
                  <a:gd name="T1" fmla="*/ 0 h 258"/>
                  <a:gd name="T2" fmla="*/ 266 w 2065"/>
                  <a:gd name="T3" fmla="*/ 64 h 258"/>
                  <a:gd name="T4" fmla="*/ 1068 w 2065"/>
                  <a:gd name="T5" fmla="*/ 64 h 258"/>
                  <a:gd name="T6" fmla="*/ 1068 w 2065"/>
                  <a:gd name="T7" fmla="*/ 193 h 258"/>
                  <a:gd name="T8" fmla="*/ 266 w 2065"/>
                  <a:gd name="T9" fmla="*/ 193 h 258"/>
                  <a:gd name="T10" fmla="*/ 266 w 2065"/>
                  <a:gd name="T11" fmla="*/ 258 h 258"/>
                  <a:gd name="T12" fmla="*/ 0 w 2065"/>
                  <a:gd name="T13" fmla="*/ 129 h 258"/>
                  <a:gd name="T14" fmla="*/ 266 w 2065"/>
                  <a:gd name="T15" fmla="*/ 0 h 25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065" h="258">
                    <a:moveTo>
                      <a:pt x="516" y="0"/>
                    </a:moveTo>
                    <a:lnTo>
                      <a:pt x="516" y="64"/>
                    </a:lnTo>
                    <a:lnTo>
                      <a:pt x="2065" y="64"/>
                    </a:lnTo>
                    <a:lnTo>
                      <a:pt x="2065" y="193"/>
                    </a:lnTo>
                    <a:lnTo>
                      <a:pt x="516" y="193"/>
                    </a:lnTo>
                    <a:lnTo>
                      <a:pt x="516" y="258"/>
                    </a:lnTo>
                    <a:lnTo>
                      <a:pt x="0" y="129"/>
                    </a:lnTo>
                    <a:lnTo>
                      <a:pt x="516" y="0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grpSp>
          <p:nvGrpSpPr>
            <p:cNvPr id="5160" name="Group 62"/>
            <p:cNvGrpSpPr>
              <a:grpSpLocks/>
            </p:cNvGrpSpPr>
            <p:nvPr/>
          </p:nvGrpSpPr>
          <p:grpSpPr bwMode="auto">
            <a:xfrm>
              <a:off x="1832" y="1179"/>
              <a:ext cx="376" cy="231"/>
              <a:chOff x="1832" y="1179"/>
              <a:chExt cx="376" cy="231"/>
            </a:xfrm>
          </p:grpSpPr>
          <p:sp>
            <p:nvSpPr>
              <p:cNvPr id="5173" name="Freeform 60"/>
              <p:cNvSpPr>
                <a:spLocks/>
              </p:cNvSpPr>
              <p:nvPr/>
            </p:nvSpPr>
            <p:spPr bwMode="auto">
              <a:xfrm>
                <a:off x="1832" y="1185"/>
                <a:ext cx="376" cy="225"/>
              </a:xfrm>
              <a:custGeom>
                <a:avLst/>
                <a:gdLst>
                  <a:gd name="T0" fmla="*/ 282 w 376"/>
                  <a:gd name="T1" fmla="*/ 0 h 225"/>
                  <a:gd name="T2" fmla="*/ 282 w 376"/>
                  <a:gd name="T3" fmla="*/ 56 h 225"/>
                  <a:gd name="T4" fmla="*/ 0 w 376"/>
                  <a:gd name="T5" fmla="*/ 56 h 225"/>
                  <a:gd name="T6" fmla="*/ 0 w 376"/>
                  <a:gd name="T7" fmla="*/ 169 h 225"/>
                  <a:gd name="T8" fmla="*/ 282 w 376"/>
                  <a:gd name="T9" fmla="*/ 169 h 225"/>
                  <a:gd name="T10" fmla="*/ 282 w 376"/>
                  <a:gd name="T11" fmla="*/ 225 h 225"/>
                  <a:gd name="T12" fmla="*/ 376 w 376"/>
                  <a:gd name="T13" fmla="*/ 112 h 225"/>
                  <a:gd name="T14" fmla="*/ 282 w 376"/>
                  <a:gd name="T15" fmla="*/ 0 h 2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6" h="225">
                    <a:moveTo>
                      <a:pt x="282" y="0"/>
                    </a:moveTo>
                    <a:lnTo>
                      <a:pt x="282" y="56"/>
                    </a:lnTo>
                    <a:lnTo>
                      <a:pt x="0" y="56"/>
                    </a:lnTo>
                    <a:lnTo>
                      <a:pt x="0" y="169"/>
                    </a:lnTo>
                    <a:lnTo>
                      <a:pt x="282" y="169"/>
                    </a:lnTo>
                    <a:lnTo>
                      <a:pt x="282" y="225"/>
                    </a:lnTo>
                    <a:lnTo>
                      <a:pt x="376" y="112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  <p:sp>
            <p:nvSpPr>
              <p:cNvPr id="5174" name="Freeform 61"/>
              <p:cNvSpPr>
                <a:spLocks/>
              </p:cNvSpPr>
              <p:nvPr/>
            </p:nvSpPr>
            <p:spPr bwMode="auto">
              <a:xfrm>
                <a:off x="1832" y="1179"/>
                <a:ext cx="376" cy="225"/>
              </a:xfrm>
              <a:custGeom>
                <a:avLst/>
                <a:gdLst>
                  <a:gd name="T0" fmla="*/ 282 w 376"/>
                  <a:gd name="T1" fmla="*/ 0 h 225"/>
                  <a:gd name="T2" fmla="*/ 282 w 376"/>
                  <a:gd name="T3" fmla="*/ 56 h 225"/>
                  <a:gd name="T4" fmla="*/ 0 w 376"/>
                  <a:gd name="T5" fmla="*/ 56 h 225"/>
                  <a:gd name="T6" fmla="*/ 0 w 376"/>
                  <a:gd name="T7" fmla="*/ 169 h 225"/>
                  <a:gd name="T8" fmla="*/ 282 w 376"/>
                  <a:gd name="T9" fmla="*/ 169 h 225"/>
                  <a:gd name="T10" fmla="*/ 282 w 376"/>
                  <a:gd name="T11" fmla="*/ 225 h 225"/>
                  <a:gd name="T12" fmla="*/ 376 w 376"/>
                  <a:gd name="T13" fmla="*/ 112 h 225"/>
                  <a:gd name="T14" fmla="*/ 282 w 376"/>
                  <a:gd name="T15" fmla="*/ 0 h 2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6" h="225">
                    <a:moveTo>
                      <a:pt x="282" y="0"/>
                    </a:moveTo>
                    <a:lnTo>
                      <a:pt x="282" y="56"/>
                    </a:lnTo>
                    <a:lnTo>
                      <a:pt x="0" y="56"/>
                    </a:lnTo>
                    <a:lnTo>
                      <a:pt x="0" y="169"/>
                    </a:lnTo>
                    <a:lnTo>
                      <a:pt x="282" y="169"/>
                    </a:lnTo>
                    <a:lnTo>
                      <a:pt x="282" y="225"/>
                    </a:lnTo>
                    <a:lnTo>
                      <a:pt x="376" y="112"/>
                    </a:lnTo>
                    <a:lnTo>
                      <a:pt x="282" y="0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grpSp>
          <p:nvGrpSpPr>
            <p:cNvPr id="5161" name="Group 65"/>
            <p:cNvGrpSpPr>
              <a:grpSpLocks/>
            </p:cNvGrpSpPr>
            <p:nvPr/>
          </p:nvGrpSpPr>
          <p:grpSpPr bwMode="auto">
            <a:xfrm>
              <a:off x="1104" y="1621"/>
              <a:ext cx="151" cy="387"/>
              <a:chOff x="1104" y="1621"/>
              <a:chExt cx="151" cy="387"/>
            </a:xfrm>
          </p:grpSpPr>
          <p:sp>
            <p:nvSpPr>
              <p:cNvPr id="5171" name="Freeform 63"/>
              <p:cNvSpPr>
                <a:spLocks/>
              </p:cNvSpPr>
              <p:nvPr/>
            </p:nvSpPr>
            <p:spPr bwMode="auto">
              <a:xfrm>
                <a:off x="1104" y="1621"/>
                <a:ext cx="151" cy="387"/>
              </a:xfrm>
              <a:custGeom>
                <a:avLst/>
                <a:gdLst>
                  <a:gd name="T0" fmla="*/ 0 w 151"/>
                  <a:gd name="T1" fmla="*/ 97 h 387"/>
                  <a:gd name="T2" fmla="*/ 38 w 151"/>
                  <a:gd name="T3" fmla="*/ 97 h 387"/>
                  <a:gd name="T4" fmla="*/ 38 w 151"/>
                  <a:gd name="T5" fmla="*/ 387 h 387"/>
                  <a:gd name="T6" fmla="*/ 113 w 151"/>
                  <a:gd name="T7" fmla="*/ 387 h 387"/>
                  <a:gd name="T8" fmla="*/ 113 w 151"/>
                  <a:gd name="T9" fmla="*/ 97 h 387"/>
                  <a:gd name="T10" fmla="*/ 151 w 151"/>
                  <a:gd name="T11" fmla="*/ 97 h 387"/>
                  <a:gd name="T12" fmla="*/ 75 w 151"/>
                  <a:gd name="T13" fmla="*/ 0 h 387"/>
                  <a:gd name="T14" fmla="*/ 0 w 151"/>
                  <a:gd name="T15" fmla="*/ 97 h 38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1" h="387">
                    <a:moveTo>
                      <a:pt x="0" y="97"/>
                    </a:moveTo>
                    <a:lnTo>
                      <a:pt x="38" y="97"/>
                    </a:lnTo>
                    <a:lnTo>
                      <a:pt x="38" y="387"/>
                    </a:lnTo>
                    <a:lnTo>
                      <a:pt x="113" y="387"/>
                    </a:lnTo>
                    <a:lnTo>
                      <a:pt x="113" y="97"/>
                    </a:lnTo>
                    <a:lnTo>
                      <a:pt x="151" y="97"/>
                    </a:lnTo>
                    <a:lnTo>
                      <a:pt x="75" y="0"/>
                    </a:ln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  <p:sp>
            <p:nvSpPr>
              <p:cNvPr id="5172" name="Freeform 64"/>
              <p:cNvSpPr>
                <a:spLocks/>
              </p:cNvSpPr>
              <p:nvPr/>
            </p:nvSpPr>
            <p:spPr bwMode="auto">
              <a:xfrm>
                <a:off x="1104" y="1621"/>
                <a:ext cx="151" cy="387"/>
              </a:xfrm>
              <a:custGeom>
                <a:avLst/>
                <a:gdLst>
                  <a:gd name="T0" fmla="*/ 0 w 151"/>
                  <a:gd name="T1" fmla="*/ 97 h 387"/>
                  <a:gd name="T2" fmla="*/ 38 w 151"/>
                  <a:gd name="T3" fmla="*/ 97 h 387"/>
                  <a:gd name="T4" fmla="*/ 38 w 151"/>
                  <a:gd name="T5" fmla="*/ 387 h 387"/>
                  <a:gd name="T6" fmla="*/ 113 w 151"/>
                  <a:gd name="T7" fmla="*/ 387 h 387"/>
                  <a:gd name="T8" fmla="*/ 113 w 151"/>
                  <a:gd name="T9" fmla="*/ 97 h 387"/>
                  <a:gd name="T10" fmla="*/ 151 w 151"/>
                  <a:gd name="T11" fmla="*/ 97 h 387"/>
                  <a:gd name="T12" fmla="*/ 75 w 151"/>
                  <a:gd name="T13" fmla="*/ 0 h 387"/>
                  <a:gd name="T14" fmla="*/ 0 w 151"/>
                  <a:gd name="T15" fmla="*/ 97 h 38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1" h="387">
                    <a:moveTo>
                      <a:pt x="0" y="97"/>
                    </a:moveTo>
                    <a:lnTo>
                      <a:pt x="38" y="97"/>
                    </a:lnTo>
                    <a:lnTo>
                      <a:pt x="38" y="387"/>
                    </a:lnTo>
                    <a:lnTo>
                      <a:pt x="113" y="387"/>
                    </a:lnTo>
                    <a:lnTo>
                      <a:pt x="113" y="97"/>
                    </a:lnTo>
                    <a:lnTo>
                      <a:pt x="151" y="97"/>
                    </a:lnTo>
                    <a:lnTo>
                      <a:pt x="75" y="0"/>
                    </a:lnTo>
                    <a:lnTo>
                      <a:pt x="0" y="97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grpSp>
          <p:nvGrpSpPr>
            <p:cNvPr id="5162" name="Group 68"/>
            <p:cNvGrpSpPr>
              <a:grpSpLocks/>
            </p:cNvGrpSpPr>
            <p:nvPr/>
          </p:nvGrpSpPr>
          <p:grpSpPr bwMode="auto">
            <a:xfrm>
              <a:off x="1097" y="2681"/>
              <a:ext cx="151" cy="387"/>
              <a:chOff x="1097" y="2681"/>
              <a:chExt cx="151" cy="387"/>
            </a:xfrm>
          </p:grpSpPr>
          <p:sp>
            <p:nvSpPr>
              <p:cNvPr id="5169" name="Freeform 66"/>
              <p:cNvSpPr>
                <a:spLocks/>
              </p:cNvSpPr>
              <p:nvPr/>
            </p:nvSpPr>
            <p:spPr bwMode="auto">
              <a:xfrm>
                <a:off x="1097" y="2681"/>
                <a:ext cx="151" cy="387"/>
              </a:xfrm>
              <a:custGeom>
                <a:avLst/>
                <a:gdLst>
                  <a:gd name="T0" fmla="*/ 0 w 151"/>
                  <a:gd name="T1" fmla="*/ 96 h 387"/>
                  <a:gd name="T2" fmla="*/ 38 w 151"/>
                  <a:gd name="T3" fmla="*/ 96 h 387"/>
                  <a:gd name="T4" fmla="*/ 38 w 151"/>
                  <a:gd name="T5" fmla="*/ 387 h 387"/>
                  <a:gd name="T6" fmla="*/ 113 w 151"/>
                  <a:gd name="T7" fmla="*/ 387 h 387"/>
                  <a:gd name="T8" fmla="*/ 113 w 151"/>
                  <a:gd name="T9" fmla="*/ 96 h 387"/>
                  <a:gd name="T10" fmla="*/ 151 w 151"/>
                  <a:gd name="T11" fmla="*/ 96 h 387"/>
                  <a:gd name="T12" fmla="*/ 75 w 151"/>
                  <a:gd name="T13" fmla="*/ 0 h 387"/>
                  <a:gd name="T14" fmla="*/ 0 w 151"/>
                  <a:gd name="T15" fmla="*/ 96 h 38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1" h="387">
                    <a:moveTo>
                      <a:pt x="0" y="96"/>
                    </a:moveTo>
                    <a:lnTo>
                      <a:pt x="38" y="96"/>
                    </a:lnTo>
                    <a:lnTo>
                      <a:pt x="38" y="387"/>
                    </a:lnTo>
                    <a:lnTo>
                      <a:pt x="113" y="387"/>
                    </a:lnTo>
                    <a:lnTo>
                      <a:pt x="113" y="96"/>
                    </a:lnTo>
                    <a:lnTo>
                      <a:pt x="151" y="96"/>
                    </a:lnTo>
                    <a:lnTo>
                      <a:pt x="75" y="0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  <p:sp>
            <p:nvSpPr>
              <p:cNvPr id="5170" name="Freeform 67"/>
              <p:cNvSpPr>
                <a:spLocks/>
              </p:cNvSpPr>
              <p:nvPr/>
            </p:nvSpPr>
            <p:spPr bwMode="auto">
              <a:xfrm>
                <a:off x="1097" y="2681"/>
                <a:ext cx="151" cy="387"/>
              </a:xfrm>
              <a:custGeom>
                <a:avLst/>
                <a:gdLst>
                  <a:gd name="T0" fmla="*/ 0 w 151"/>
                  <a:gd name="T1" fmla="*/ 96 h 387"/>
                  <a:gd name="T2" fmla="*/ 38 w 151"/>
                  <a:gd name="T3" fmla="*/ 96 h 387"/>
                  <a:gd name="T4" fmla="*/ 38 w 151"/>
                  <a:gd name="T5" fmla="*/ 387 h 387"/>
                  <a:gd name="T6" fmla="*/ 113 w 151"/>
                  <a:gd name="T7" fmla="*/ 387 h 387"/>
                  <a:gd name="T8" fmla="*/ 113 w 151"/>
                  <a:gd name="T9" fmla="*/ 96 h 387"/>
                  <a:gd name="T10" fmla="*/ 151 w 151"/>
                  <a:gd name="T11" fmla="*/ 96 h 387"/>
                  <a:gd name="T12" fmla="*/ 75 w 151"/>
                  <a:gd name="T13" fmla="*/ 0 h 387"/>
                  <a:gd name="T14" fmla="*/ 0 w 151"/>
                  <a:gd name="T15" fmla="*/ 96 h 38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1" h="387">
                    <a:moveTo>
                      <a:pt x="0" y="96"/>
                    </a:moveTo>
                    <a:lnTo>
                      <a:pt x="38" y="96"/>
                    </a:lnTo>
                    <a:lnTo>
                      <a:pt x="38" y="387"/>
                    </a:lnTo>
                    <a:lnTo>
                      <a:pt x="113" y="387"/>
                    </a:lnTo>
                    <a:lnTo>
                      <a:pt x="113" y="96"/>
                    </a:lnTo>
                    <a:lnTo>
                      <a:pt x="151" y="96"/>
                    </a:lnTo>
                    <a:lnTo>
                      <a:pt x="75" y="0"/>
                    </a:lnTo>
                    <a:lnTo>
                      <a:pt x="0" y="96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grpSp>
          <p:nvGrpSpPr>
            <p:cNvPr id="5163" name="Group 71"/>
            <p:cNvGrpSpPr>
              <a:grpSpLocks/>
            </p:cNvGrpSpPr>
            <p:nvPr/>
          </p:nvGrpSpPr>
          <p:grpSpPr bwMode="auto">
            <a:xfrm>
              <a:off x="3408" y="1186"/>
              <a:ext cx="384" cy="224"/>
              <a:chOff x="3408" y="1186"/>
              <a:chExt cx="384" cy="224"/>
            </a:xfrm>
          </p:grpSpPr>
          <p:sp>
            <p:nvSpPr>
              <p:cNvPr id="5167" name="Freeform 69"/>
              <p:cNvSpPr>
                <a:spLocks/>
              </p:cNvSpPr>
              <p:nvPr/>
            </p:nvSpPr>
            <p:spPr bwMode="auto">
              <a:xfrm>
                <a:off x="3416" y="1186"/>
                <a:ext cx="376" cy="224"/>
              </a:xfrm>
              <a:custGeom>
                <a:avLst/>
                <a:gdLst>
                  <a:gd name="T0" fmla="*/ 282 w 376"/>
                  <a:gd name="T1" fmla="*/ 0 h 224"/>
                  <a:gd name="T2" fmla="*/ 282 w 376"/>
                  <a:gd name="T3" fmla="*/ 56 h 224"/>
                  <a:gd name="T4" fmla="*/ 0 w 376"/>
                  <a:gd name="T5" fmla="*/ 56 h 224"/>
                  <a:gd name="T6" fmla="*/ 0 w 376"/>
                  <a:gd name="T7" fmla="*/ 168 h 224"/>
                  <a:gd name="T8" fmla="*/ 282 w 376"/>
                  <a:gd name="T9" fmla="*/ 168 h 224"/>
                  <a:gd name="T10" fmla="*/ 282 w 376"/>
                  <a:gd name="T11" fmla="*/ 224 h 224"/>
                  <a:gd name="T12" fmla="*/ 376 w 376"/>
                  <a:gd name="T13" fmla="*/ 112 h 224"/>
                  <a:gd name="T14" fmla="*/ 282 w 376"/>
                  <a:gd name="T15" fmla="*/ 0 h 22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6" h="224">
                    <a:moveTo>
                      <a:pt x="282" y="0"/>
                    </a:moveTo>
                    <a:lnTo>
                      <a:pt x="282" y="56"/>
                    </a:lnTo>
                    <a:lnTo>
                      <a:pt x="0" y="56"/>
                    </a:lnTo>
                    <a:lnTo>
                      <a:pt x="0" y="168"/>
                    </a:lnTo>
                    <a:lnTo>
                      <a:pt x="282" y="168"/>
                    </a:lnTo>
                    <a:lnTo>
                      <a:pt x="282" y="224"/>
                    </a:lnTo>
                    <a:lnTo>
                      <a:pt x="376" y="112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  <p:sp>
            <p:nvSpPr>
              <p:cNvPr id="5168" name="Freeform 70"/>
              <p:cNvSpPr>
                <a:spLocks/>
              </p:cNvSpPr>
              <p:nvPr/>
            </p:nvSpPr>
            <p:spPr bwMode="auto">
              <a:xfrm>
                <a:off x="3408" y="1186"/>
                <a:ext cx="376" cy="224"/>
              </a:xfrm>
              <a:custGeom>
                <a:avLst/>
                <a:gdLst>
                  <a:gd name="T0" fmla="*/ 282 w 376"/>
                  <a:gd name="T1" fmla="*/ 0 h 224"/>
                  <a:gd name="T2" fmla="*/ 282 w 376"/>
                  <a:gd name="T3" fmla="*/ 56 h 224"/>
                  <a:gd name="T4" fmla="*/ 0 w 376"/>
                  <a:gd name="T5" fmla="*/ 56 h 224"/>
                  <a:gd name="T6" fmla="*/ 0 w 376"/>
                  <a:gd name="T7" fmla="*/ 168 h 224"/>
                  <a:gd name="T8" fmla="*/ 282 w 376"/>
                  <a:gd name="T9" fmla="*/ 168 h 224"/>
                  <a:gd name="T10" fmla="*/ 282 w 376"/>
                  <a:gd name="T11" fmla="*/ 224 h 224"/>
                  <a:gd name="T12" fmla="*/ 376 w 376"/>
                  <a:gd name="T13" fmla="*/ 112 h 224"/>
                  <a:gd name="T14" fmla="*/ 282 w 376"/>
                  <a:gd name="T15" fmla="*/ 0 h 22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6" h="224">
                    <a:moveTo>
                      <a:pt x="282" y="0"/>
                    </a:moveTo>
                    <a:lnTo>
                      <a:pt x="282" y="56"/>
                    </a:lnTo>
                    <a:lnTo>
                      <a:pt x="0" y="56"/>
                    </a:lnTo>
                    <a:lnTo>
                      <a:pt x="0" y="168"/>
                    </a:lnTo>
                    <a:lnTo>
                      <a:pt x="282" y="168"/>
                    </a:lnTo>
                    <a:lnTo>
                      <a:pt x="282" y="224"/>
                    </a:lnTo>
                    <a:lnTo>
                      <a:pt x="376" y="112"/>
                    </a:lnTo>
                    <a:lnTo>
                      <a:pt x="282" y="0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grpSp>
          <p:nvGrpSpPr>
            <p:cNvPr id="5164" name="Group 74"/>
            <p:cNvGrpSpPr>
              <a:grpSpLocks/>
            </p:cNvGrpSpPr>
            <p:nvPr/>
          </p:nvGrpSpPr>
          <p:grpSpPr bwMode="auto">
            <a:xfrm>
              <a:off x="3875" y="1769"/>
              <a:ext cx="301" cy="397"/>
              <a:chOff x="3875" y="1769"/>
              <a:chExt cx="301" cy="397"/>
            </a:xfrm>
          </p:grpSpPr>
          <p:sp>
            <p:nvSpPr>
              <p:cNvPr id="5165" name="Freeform 72"/>
              <p:cNvSpPr>
                <a:spLocks/>
              </p:cNvSpPr>
              <p:nvPr/>
            </p:nvSpPr>
            <p:spPr bwMode="auto">
              <a:xfrm>
                <a:off x="3875" y="1769"/>
                <a:ext cx="301" cy="397"/>
              </a:xfrm>
              <a:custGeom>
                <a:avLst/>
                <a:gdLst>
                  <a:gd name="T0" fmla="*/ 27 w 301"/>
                  <a:gd name="T1" fmla="*/ 238 h 397"/>
                  <a:gd name="T2" fmla="*/ 49 w 301"/>
                  <a:gd name="T3" fmla="*/ 272 h 397"/>
                  <a:gd name="T4" fmla="*/ 259 w 301"/>
                  <a:gd name="T5" fmla="*/ 0 h 397"/>
                  <a:gd name="T6" fmla="*/ 301 w 301"/>
                  <a:gd name="T7" fmla="*/ 68 h 397"/>
                  <a:gd name="T8" fmla="*/ 91 w 301"/>
                  <a:gd name="T9" fmla="*/ 341 h 397"/>
                  <a:gd name="T10" fmla="*/ 112 w 301"/>
                  <a:gd name="T11" fmla="*/ 375 h 397"/>
                  <a:gd name="T12" fmla="*/ 0 w 301"/>
                  <a:gd name="T13" fmla="*/ 397 h 397"/>
                  <a:gd name="T14" fmla="*/ 27 w 301"/>
                  <a:gd name="T15" fmla="*/ 238 h 39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01" h="397">
                    <a:moveTo>
                      <a:pt x="27" y="238"/>
                    </a:moveTo>
                    <a:lnTo>
                      <a:pt x="49" y="272"/>
                    </a:lnTo>
                    <a:lnTo>
                      <a:pt x="259" y="0"/>
                    </a:lnTo>
                    <a:lnTo>
                      <a:pt x="301" y="68"/>
                    </a:lnTo>
                    <a:lnTo>
                      <a:pt x="91" y="341"/>
                    </a:lnTo>
                    <a:lnTo>
                      <a:pt x="112" y="375"/>
                    </a:lnTo>
                    <a:lnTo>
                      <a:pt x="0" y="397"/>
                    </a:lnTo>
                    <a:lnTo>
                      <a:pt x="27" y="23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  <p:sp>
            <p:nvSpPr>
              <p:cNvPr id="5166" name="Freeform 73"/>
              <p:cNvSpPr>
                <a:spLocks/>
              </p:cNvSpPr>
              <p:nvPr/>
            </p:nvSpPr>
            <p:spPr bwMode="auto">
              <a:xfrm>
                <a:off x="3875" y="1769"/>
                <a:ext cx="301" cy="397"/>
              </a:xfrm>
              <a:custGeom>
                <a:avLst/>
                <a:gdLst>
                  <a:gd name="T0" fmla="*/ 27 w 301"/>
                  <a:gd name="T1" fmla="*/ 238 h 397"/>
                  <a:gd name="T2" fmla="*/ 49 w 301"/>
                  <a:gd name="T3" fmla="*/ 272 h 397"/>
                  <a:gd name="T4" fmla="*/ 259 w 301"/>
                  <a:gd name="T5" fmla="*/ 0 h 397"/>
                  <a:gd name="T6" fmla="*/ 301 w 301"/>
                  <a:gd name="T7" fmla="*/ 68 h 397"/>
                  <a:gd name="T8" fmla="*/ 91 w 301"/>
                  <a:gd name="T9" fmla="*/ 341 h 397"/>
                  <a:gd name="T10" fmla="*/ 112 w 301"/>
                  <a:gd name="T11" fmla="*/ 375 h 397"/>
                  <a:gd name="T12" fmla="*/ 0 w 301"/>
                  <a:gd name="T13" fmla="*/ 397 h 397"/>
                  <a:gd name="T14" fmla="*/ 27 w 301"/>
                  <a:gd name="T15" fmla="*/ 238 h 39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01" h="397">
                    <a:moveTo>
                      <a:pt x="27" y="238"/>
                    </a:moveTo>
                    <a:lnTo>
                      <a:pt x="49" y="272"/>
                    </a:lnTo>
                    <a:lnTo>
                      <a:pt x="259" y="0"/>
                    </a:lnTo>
                    <a:lnTo>
                      <a:pt x="301" y="68"/>
                    </a:lnTo>
                    <a:lnTo>
                      <a:pt x="91" y="341"/>
                    </a:lnTo>
                    <a:lnTo>
                      <a:pt x="112" y="375"/>
                    </a:lnTo>
                    <a:lnTo>
                      <a:pt x="0" y="397"/>
                    </a:lnTo>
                    <a:lnTo>
                      <a:pt x="27" y="238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</p:grpSp>
      <p:grpSp>
        <p:nvGrpSpPr>
          <p:cNvPr id="56" name="55 Grupo"/>
          <p:cNvGrpSpPr/>
          <p:nvPr/>
        </p:nvGrpSpPr>
        <p:grpSpPr>
          <a:xfrm>
            <a:off x="323528" y="404664"/>
            <a:ext cx="8712968" cy="5832648"/>
            <a:chOff x="467544" y="404664"/>
            <a:chExt cx="8280920" cy="5832648"/>
          </a:xfrm>
        </p:grpSpPr>
        <p:cxnSp>
          <p:nvCxnSpPr>
            <p:cNvPr id="57" name="56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8" name="57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9" name="58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0" name="59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61" name="60 Rectángulo"/>
          <p:cNvSpPr/>
          <p:nvPr/>
        </p:nvSpPr>
        <p:spPr>
          <a:xfrm>
            <a:off x="6000760" y="1494526"/>
            <a:ext cx="2571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b="1" dirty="0" smtClean="0"/>
              <a:t>Ejecución del presupuesto (3)</a:t>
            </a:r>
            <a:br>
              <a:rPr lang="es-ES" sz="1600" b="1" dirty="0" smtClean="0"/>
            </a:br>
            <a:r>
              <a:rPr lang="es-ES" sz="1600" dirty="0" smtClean="0"/>
              <a:t>(registrado en un sistema de contabilidad financiera) </a:t>
            </a:r>
          </a:p>
        </p:txBody>
      </p:sp>
      <p:sp>
        <p:nvSpPr>
          <p:cNvPr id="62" name="61 Rectángulo"/>
          <p:cNvSpPr/>
          <p:nvPr/>
        </p:nvSpPr>
        <p:spPr>
          <a:xfrm>
            <a:off x="6000760" y="4975223"/>
            <a:ext cx="23574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 smtClean="0"/>
              <a:t>Resultados financieros preliminares</a:t>
            </a:r>
            <a:br>
              <a:rPr lang="es-ES" sz="1400" b="1" dirty="0" smtClean="0"/>
            </a:br>
            <a:r>
              <a:rPr lang="es-ES" sz="1400" b="1" dirty="0" smtClean="0"/>
              <a:t>del ejercicio: (4)</a:t>
            </a:r>
            <a:br>
              <a:rPr lang="es-ES" sz="1400" b="1" dirty="0" smtClean="0"/>
            </a:br>
            <a:r>
              <a:rPr lang="es-ES" sz="1400" dirty="0" smtClean="0"/>
              <a:t>Anuales 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xmlns="" val="2294551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085850"/>
            <a:ext cx="43434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loud Callout 6"/>
          <p:cNvSpPr/>
          <p:nvPr/>
        </p:nvSpPr>
        <p:spPr>
          <a:xfrm>
            <a:off x="381000" y="0"/>
            <a:ext cx="3124200" cy="1984375"/>
          </a:xfrm>
          <a:prstGeom prst="cloudCallout">
            <a:avLst>
              <a:gd name="adj1" fmla="val 20993"/>
              <a:gd name="adj2" fmla="val 984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000" smtClean="0">
                <a:solidFill>
                  <a:schemeClr val="tx1"/>
                </a:solidFill>
              </a:rPr>
              <a:t>Normas Internacionales de Contabilidad para el Sector Público</a:t>
            </a:r>
            <a:endParaRPr lang="es-ES" sz="2000">
              <a:solidFill>
                <a:schemeClr val="tx1"/>
              </a:solidFill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6400800" y="0"/>
            <a:ext cx="2743200" cy="2136775"/>
          </a:xfrm>
          <a:prstGeom prst="cloudCallout">
            <a:avLst>
              <a:gd name="adj1" fmla="val -28965"/>
              <a:gd name="adj2" fmla="val 1058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000" smtClean="0">
                <a:solidFill>
                  <a:schemeClr val="tx1"/>
                </a:solidFill>
              </a:rPr>
              <a:t>Estadísticas de las Finanzas Públicas </a:t>
            </a:r>
            <a:endParaRPr lang="es-ES" sz="200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95400" y="5029200"/>
            <a:ext cx="6781800" cy="1323439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25400" cap="rnd" cmpd="sng">
            <a:solidFill>
              <a:srgbClr val="0000FF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000" smtClean="0">
                <a:latin typeface="+mn-lt"/>
                <a:cs typeface="+mn-cs"/>
              </a:rPr>
              <a:t>No es necesario elegir entre los dos sistemas.</a:t>
            </a:r>
          </a:p>
          <a:p>
            <a:pPr algn="ctr">
              <a:defRPr/>
            </a:pPr>
            <a:r>
              <a:rPr lang="es-ES" sz="2000" smtClean="0">
                <a:latin typeface="+mn-lt"/>
                <a:cs typeface="+mn-cs"/>
              </a:rPr>
              <a:t> Son complementarios.</a:t>
            </a:r>
          </a:p>
          <a:p>
            <a:pPr algn="ctr">
              <a:defRPr/>
            </a:pPr>
            <a:r>
              <a:rPr lang="es-ES" sz="2000" smtClean="0">
                <a:latin typeface="+mn-lt"/>
                <a:cs typeface="+mn-cs"/>
              </a:rPr>
              <a:t> Registros contables son una fuente de datos importante para las estadísticas.</a:t>
            </a:r>
            <a:endParaRPr lang="es-ES" sz="2000">
              <a:latin typeface="+mn-lt"/>
              <a:cs typeface="+mn-cs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76994" y="642146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>
                <a:latin typeface="+mn-lt"/>
              </a:rPr>
              <a:t>División de Finanzas Públicas, Departamento de Estadística del FMI</a:t>
            </a:r>
            <a:endParaRPr lang="es-ES" sz="7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7113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L" dirty="0" smtClean="0"/>
              <a:t>Antecedentes</a:t>
            </a:r>
            <a:endParaRPr lang="es-CL" sz="18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924800" cy="4572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s-CL" dirty="0" smtClean="0"/>
              <a:t>Las bases contables y estadísticas para declarar información financiera:</a:t>
            </a:r>
          </a:p>
          <a:p>
            <a:pPr lvl="1" eaLnBrk="1" hangingPunct="1"/>
            <a:r>
              <a:rPr lang="es-CL" sz="1800" dirty="0" smtClean="0"/>
              <a:t>Persiguen distintos objetivos</a:t>
            </a:r>
          </a:p>
          <a:p>
            <a:pPr lvl="2" eaLnBrk="1" hangingPunct="1"/>
            <a:r>
              <a:rPr lang="es-CL" sz="1600" b="1" dirty="0" smtClean="0"/>
              <a:t>MEFP 2001</a:t>
            </a:r>
            <a:r>
              <a:rPr lang="es-CL" sz="1600" dirty="0" smtClean="0"/>
              <a:t>: Análisis económico y evaluación del impacto económico en otros sectores de la economía</a:t>
            </a:r>
          </a:p>
          <a:p>
            <a:pPr lvl="2" eaLnBrk="1" hangingPunct="1"/>
            <a:r>
              <a:rPr lang="es-CL" sz="1600" b="1" dirty="0" smtClean="0"/>
              <a:t>NICSP</a:t>
            </a:r>
            <a:r>
              <a:rPr lang="es-CL" sz="1600" dirty="0" smtClean="0"/>
              <a:t>: Evalúa el desempeño financiero y la contabilidad</a:t>
            </a:r>
          </a:p>
          <a:p>
            <a:pPr lvl="1" eaLnBrk="1" hangingPunct="1"/>
            <a:r>
              <a:rPr lang="es-CL" sz="1800" dirty="0" smtClean="0"/>
              <a:t>Se centran en distintas entidades</a:t>
            </a:r>
          </a:p>
          <a:p>
            <a:pPr lvl="1" eaLnBrk="1" hangingPunct="1"/>
            <a:r>
              <a:rPr lang="es-CL" sz="1800" dirty="0" smtClean="0"/>
              <a:t>Otorgan distintos tratamientos a ciertas transacciones y eventos</a:t>
            </a:r>
          </a:p>
          <a:p>
            <a:pPr eaLnBrk="1" hangingPunct="1">
              <a:spcBef>
                <a:spcPct val="40000"/>
              </a:spcBef>
            </a:pPr>
            <a:r>
              <a:rPr lang="es-CL" dirty="0" smtClean="0"/>
              <a:t>No obstante, tienen muchas similitudes en cuanto a tratamiento:</a:t>
            </a:r>
          </a:p>
          <a:p>
            <a:pPr lvl="1" eaLnBrk="1" hangingPunct="1"/>
            <a:r>
              <a:rPr lang="es-CL" sz="1800" dirty="0" smtClean="0"/>
              <a:t>Se refieren a eventos similares</a:t>
            </a:r>
          </a:p>
          <a:p>
            <a:pPr lvl="1" eaLnBrk="1" hangingPunct="1"/>
            <a:r>
              <a:rPr lang="es-CL" sz="1800" dirty="0" smtClean="0"/>
              <a:t>Emplean estructuras similares de reconocimiento</a:t>
            </a:r>
            <a:endParaRPr lang="es-CL" sz="2000" dirty="0" smtClean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72198" y="6357958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UY" sz="700" dirty="0">
                <a:latin typeface="+mn-lt"/>
              </a:rPr>
              <a:t>División de Finanzas Públicas, Departamento de Estadística del FMI</a:t>
            </a:r>
            <a:endParaRPr lang="en-US" sz="700" dirty="0">
              <a:latin typeface="+mn-lt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74423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395536" y="2924944"/>
            <a:ext cx="2952328" cy="165618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Estadísticas de Finanzas Públicas</a:t>
            </a:r>
            <a:endParaRPr lang="es-CO" dirty="0"/>
          </a:p>
        </p:txBody>
      </p:sp>
      <p:sp>
        <p:nvSpPr>
          <p:cNvPr id="3" name="2 Rectángulo"/>
          <p:cNvSpPr/>
          <p:nvPr/>
        </p:nvSpPr>
        <p:spPr>
          <a:xfrm>
            <a:off x="4709375" y="1988840"/>
            <a:ext cx="3535033" cy="57606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Realizar análisis sobre el tamaño del sector público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698154" y="2852936"/>
            <a:ext cx="3535033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/>
              <a:t>Establecer cómo </a:t>
            </a:r>
            <a:r>
              <a:rPr lang="es-CO" sz="1600" dirty="0"/>
              <a:t>contribuye a la demanda agregada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698154" y="3825044"/>
            <a:ext cx="3535033" cy="61206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/>
              <a:t>Establecer el </a:t>
            </a:r>
            <a:r>
              <a:rPr lang="es-CO" sz="1600" dirty="0"/>
              <a:t>grado de inversión y de ahorro del Estado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55650" y="404664"/>
            <a:ext cx="8192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i="1" dirty="0"/>
              <a:t>¿PARA QUE SE GENERAN LAS ESTADÍSTICAS DE FINANZAS PÚBLICAS?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704795" y="4869160"/>
            <a:ext cx="3535033" cy="57606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Establecer el impacto de la política fiscal en la economía</a:t>
            </a:r>
          </a:p>
        </p:txBody>
      </p:sp>
      <p:sp>
        <p:nvSpPr>
          <p:cNvPr id="14" name="13 Flecha derecha"/>
          <p:cNvSpPr/>
          <p:nvPr/>
        </p:nvSpPr>
        <p:spPr>
          <a:xfrm>
            <a:off x="3491880" y="3573016"/>
            <a:ext cx="936104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0" name="9 Grupo"/>
          <p:cNvGrpSpPr/>
          <p:nvPr/>
        </p:nvGrpSpPr>
        <p:grpSpPr>
          <a:xfrm>
            <a:off x="287524" y="404664"/>
            <a:ext cx="8280920" cy="5832648"/>
            <a:chOff x="467544" y="404664"/>
            <a:chExt cx="8280920" cy="5832648"/>
          </a:xfrm>
        </p:grpSpPr>
        <p:cxnSp>
          <p:nvCxnSpPr>
            <p:cNvPr id="11" name="10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60174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 smtClean="0"/>
              <a:t>Antecedentes</a:t>
            </a:r>
            <a:endParaRPr lang="es-ES" sz="18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924800" cy="4267200"/>
          </a:xfrm>
        </p:spPr>
        <p:txBody>
          <a:bodyPr/>
          <a:lstStyle/>
          <a:p>
            <a:pPr eaLnBrk="1" hangingPunct="1"/>
            <a:r>
              <a:rPr lang="es-ES" sz="2000" dirty="0" smtClean="0"/>
              <a:t>Estas diferencias confunden a los usuarios</a:t>
            </a:r>
          </a:p>
          <a:p>
            <a:pPr eaLnBrk="1" hangingPunct="1"/>
            <a:r>
              <a:rPr lang="es-ES" sz="2000" dirty="0" smtClean="0"/>
              <a:t>Se continúan los esfuerzos Internacionales para reducir las diferencias</a:t>
            </a:r>
          </a:p>
          <a:p>
            <a:pPr lvl="1" eaLnBrk="1" hangingPunct="1"/>
            <a:r>
              <a:rPr lang="es-ES" sz="1700" dirty="0" smtClean="0"/>
              <a:t>Equipos de trabajo para la armonización de la contabilidad del Sector Público</a:t>
            </a:r>
          </a:p>
          <a:p>
            <a:pPr lvl="1" eaLnBrk="1" hangingPunct="1"/>
            <a:r>
              <a:rPr lang="es-ES" sz="1700" dirty="0" smtClean="0"/>
              <a:t>Colaboración entre NICSP y el FMI</a:t>
            </a:r>
          </a:p>
          <a:p>
            <a:pPr eaLnBrk="1" hangingPunct="1"/>
            <a:r>
              <a:rPr lang="es-ES" sz="2000" dirty="0" smtClean="0"/>
              <a:t>Donde persistan las diferencias – la reconciliación se podrá realizar usando la aproximación sucesiva</a:t>
            </a:r>
          </a:p>
          <a:p>
            <a:pPr eaLnBrk="1" hangingPunct="1"/>
            <a:r>
              <a:rPr lang="es-ES" sz="2000" dirty="0" smtClean="0"/>
              <a:t>Explicar estas diferencias más acertadamente y armonizar los tratamientos, en la medida en que ello sea posible, reportará ventajas significativas para los usuarios (y los compiladores)</a:t>
            </a:r>
          </a:p>
          <a:p>
            <a:pPr lvl="1" eaLnBrk="1" hangingPunct="1"/>
            <a:r>
              <a:rPr lang="es-ES" sz="1700" dirty="0" smtClean="0"/>
              <a:t>La actualización del MEFP 2001 incluirá un apéndice explicando las diferencias remanentes y su reconciliación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05556" y="628652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>
                <a:latin typeface="+mn-lt"/>
              </a:rPr>
              <a:t>División de Finanzas Públicas, Departamento de Estadística del FMI</a:t>
            </a:r>
            <a:endParaRPr lang="es-ES" sz="700" dirty="0">
              <a:latin typeface="+mn-lt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858704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s-ES" dirty="0" smtClean="0">
                <a:latin typeface="+mn-lt"/>
              </a:rPr>
              <a:t>Cual es la Solución??</a:t>
            </a:r>
            <a:endParaRPr lang="es-ES" dirty="0">
              <a:latin typeface="+mn-lt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4872" y="628652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>
                <a:latin typeface="+mn-lt"/>
              </a:rPr>
              <a:t>División de Finanzas Públicas, Departamento de Estadística del FMI</a:t>
            </a:r>
            <a:endParaRPr lang="es-ES" sz="700" dirty="0">
              <a:latin typeface="+mn-lt"/>
            </a:endParaRPr>
          </a:p>
        </p:txBody>
      </p:sp>
      <p:grpSp>
        <p:nvGrpSpPr>
          <p:cNvPr id="10243" name="Group 2"/>
          <p:cNvGrpSpPr>
            <a:grpSpLocks noChangeAspect="1"/>
          </p:cNvGrpSpPr>
          <p:nvPr/>
        </p:nvGrpSpPr>
        <p:grpSpPr bwMode="auto">
          <a:xfrm>
            <a:off x="251520" y="2019300"/>
            <a:ext cx="8476483" cy="3848100"/>
            <a:chOff x="799" y="3180"/>
            <a:chExt cx="10627" cy="3862"/>
          </a:xfrm>
        </p:grpSpPr>
        <p:sp>
          <p:nvSpPr>
            <p:cNvPr id="10246" name="AutoShape 3"/>
            <p:cNvSpPr>
              <a:spLocks noChangeAspect="1" noChangeArrowheads="1"/>
            </p:cNvSpPr>
            <p:nvPr/>
          </p:nvSpPr>
          <p:spPr bwMode="auto">
            <a:xfrm>
              <a:off x="799" y="3180"/>
              <a:ext cx="10620" cy="3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latin typeface="+mn-lt"/>
              </a:endParaRPr>
            </a:p>
          </p:txBody>
        </p:sp>
        <p:grpSp>
          <p:nvGrpSpPr>
            <p:cNvPr id="10247" name="Group 4"/>
            <p:cNvGrpSpPr>
              <a:grpSpLocks/>
            </p:cNvGrpSpPr>
            <p:nvPr/>
          </p:nvGrpSpPr>
          <p:grpSpPr bwMode="auto">
            <a:xfrm>
              <a:off x="1122" y="3196"/>
              <a:ext cx="2208" cy="3820"/>
              <a:chOff x="1122" y="3196"/>
              <a:chExt cx="2208" cy="3820"/>
            </a:xfrm>
          </p:grpSpPr>
          <p:sp>
            <p:nvSpPr>
              <p:cNvPr id="10307" name="Freeform 5"/>
              <p:cNvSpPr>
                <a:spLocks/>
              </p:cNvSpPr>
              <p:nvPr/>
            </p:nvSpPr>
            <p:spPr bwMode="auto">
              <a:xfrm>
                <a:off x="1122" y="3196"/>
                <a:ext cx="2208" cy="3820"/>
              </a:xfrm>
              <a:custGeom>
                <a:avLst/>
                <a:gdLst>
                  <a:gd name="T0" fmla="*/ 0 w 2507"/>
                  <a:gd name="T1" fmla="*/ 3820 h 3820"/>
                  <a:gd name="T2" fmla="*/ 2507 w 2507"/>
                  <a:gd name="T3" fmla="*/ 2865 h 3820"/>
                  <a:gd name="T4" fmla="*/ 2507 w 2507"/>
                  <a:gd name="T5" fmla="*/ 955 h 3820"/>
                  <a:gd name="T6" fmla="*/ 0 w 2507"/>
                  <a:gd name="T7" fmla="*/ 0 h 3820"/>
                  <a:gd name="T8" fmla="*/ 0 w 2507"/>
                  <a:gd name="T9" fmla="*/ 3820 h 38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07"/>
                  <a:gd name="T16" fmla="*/ 0 h 3820"/>
                  <a:gd name="T17" fmla="*/ 2507 w 2507"/>
                  <a:gd name="T18" fmla="*/ 3820 h 38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07" h="3820">
                    <a:moveTo>
                      <a:pt x="0" y="3820"/>
                    </a:moveTo>
                    <a:lnTo>
                      <a:pt x="2507" y="2865"/>
                    </a:lnTo>
                    <a:lnTo>
                      <a:pt x="2507" y="955"/>
                    </a:lnTo>
                    <a:lnTo>
                      <a:pt x="0" y="0"/>
                    </a:lnTo>
                    <a:lnTo>
                      <a:pt x="0" y="3820"/>
                    </a:lnTo>
                    <a:close/>
                  </a:path>
                </a:pathLst>
              </a:custGeom>
              <a:solidFill>
                <a:srgbClr val="CCFF66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r>
                  <a:rPr lang="es-ES" sz="1000" smtClean="0">
                    <a:latin typeface="+mn-lt"/>
                  </a:rPr>
                  <a:t>       - Contadores</a:t>
                </a:r>
                <a:br>
                  <a:rPr lang="es-ES" sz="1000" smtClean="0">
                    <a:latin typeface="+mn-lt"/>
                  </a:rPr>
                </a:br>
                <a:r>
                  <a:rPr lang="es-ES" sz="1000" smtClean="0">
                    <a:latin typeface="+mn-lt"/>
                  </a:rPr>
                  <a:t>       - Políticos</a:t>
                </a:r>
                <a:br>
                  <a:rPr lang="es-ES" sz="1000" smtClean="0">
                    <a:latin typeface="+mn-lt"/>
                  </a:rPr>
                </a:br>
                <a:r>
                  <a:rPr lang="es-ES" sz="1000" smtClean="0">
                    <a:latin typeface="+mn-lt"/>
                  </a:rPr>
                  <a:t>       - Peritos estadísticos</a:t>
                </a:r>
                <a:br>
                  <a:rPr lang="es-ES" sz="1000" smtClean="0">
                    <a:latin typeface="+mn-lt"/>
                  </a:rPr>
                </a:br>
                <a:r>
                  <a:rPr lang="es-ES" sz="1000" smtClean="0">
                    <a:latin typeface="+mn-lt"/>
                  </a:rPr>
                  <a:t>       - Administradores</a:t>
                </a:r>
                <a:br>
                  <a:rPr lang="es-ES" sz="1000" smtClean="0">
                    <a:latin typeface="+mn-lt"/>
                  </a:rPr>
                </a:br>
                <a:r>
                  <a:rPr lang="es-ES" sz="1000" smtClean="0">
                    <a:latin typeface="+mn-lt"/>
                  </a:rPr>
                  <a:t>       - Órganos supervisores</a:t>
                </a:r>
                <a:br>
                  <a:rPr lang="es-ES" sz="1000" smtClean="0">
                    <a:latin typeface="+mn-lt"/>
                  </a:rPr>
                </a:br>
                <a:r>
                  <a:rPr lang="es-ES" sz="1000" smtClean="0">
                    <a:latin typeface="+mn-lt"/>
                  </a:rPr>
                  <a:t>       - etc.</a:t>
                </a:r>
                <a:endParaRPr lang="es-ES" sz="1000">
                  <a:latin typeface="+mn-lt"/>
                </a:endParaRPr>
              </a:p>
            </p:txBody>
          </p:sp>
          <p:sp>
            <p:nvSpPr>
              <p:cNvPr id="10308" name="Freeform 6"/>
              <p:cNvSpPr>
                <a:spLocks/>
              </p:cNvSpPr>
              <p:nvPr/>
            </p:nvSpPr>
            <p:spPr bwMode="auto">
              <a:xfrm>
                <a:off x="1122" y="3196"/>
                <a:ext cx="2208" cy="3820"/>
              </a:xfrm>
              <a:custGeom>
                <a:avLst/>
                <a:gdLst>
                  <a:gd name="T0" fmla="*/ 0 w 2507"/>
                  <a:gd name="T1" fmla="*/ 3820 h 3820"/>
                  <a:gd name="T2" fmla="*/ 2507 w 2507"/>
                  <a:gd name="T3" fmla="*/ 2865 h 3820"/>
                  <a:gd name="T4" fmla="*/ 2507 w 2507"/>
                  <a:gd name="T5" fmla="*/ 955 h 3820"/>
                  <a:gd name="T6" fmla="*/ 0 w 2507"/>
                  <a:gd name="T7" fmla="*/ 0 h 3820"/>
                  <a:gd name="T8" fmla="*/ 0 w 2507"/>
                  <a:gd name="T9" fmla="*/ 3820 h 38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07"/>
                  <a:gd name="T16" fmla="*/ 0 h 3820"/>
                  <a:gd name="T17" fmla="*/ 2507 w 2507"/>
                  <a:gd name="T18" fmla="*/ 3820 h 38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07" h="3820">
                    <a:moveTo>
                      <a:pt x="0" y="3820"/>
                    </a:moveTo>
                    <a:lnTo>
                      <a:pt x="2507" y="2865"/>
                    </a:lnTo>
                    <a:lnTo>
                      <a:pt x="2507" y="955"/>
                    </a:lnTo>
                    <a:lnTo>
                      <a:pt x="0" y="0"/>
                    </a:lnTo>
                    <a:lnTo>
                      <a:pt x="0" y="3820"/>
                    </a:lnTo>
                    <a:close/>
                  </a:path>
                </a:pathLst>
              </a:custGeom>
              <a:noFill/>
              <a:ln w="698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grpSp>
          <p:nvGrpSpPr>
            <p:cNvPr id="10248" name="Group 7"/>
            <p:cNvGrpSpPr>
              <a:grpSpLocks/>
            </p:cNvGrpSpPr>
            <p:nvPr/>
          </p:nvGrpSpPr>
          <p:grpSpPr bwMode="auto">
            <a:xfrm>
              <a:off x="3534" y="5997"/>
              <a:ext cx="5182" cy="762"/>
              <a:chOff x="3534" y="5997"/>
              <a:chExt cx="5182" cy="762"/>
            </a:xfrm>
          </p:grpSpPr>
          <p:sp>
            <p:nvSpPr>
              <p:cNvPr id="10305" name="Rectangle 8"/>
              <p:cNvSpPr>
                <a:spLocks noChangeArrowheads="1"/>
              </p:cNvSpPr>
              <p:nvPr/>
            </p:nvSpPr>
            <p:spPr bwMode="auto">
              <a:xfrm>
                <a:off x="3534" y="5997"/>
                <a:ext cx="5182" cy="76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S" sz="1600" b="1" dirty="0" smtClean="0">
                    <a:latin typeface="+mn-lt"/>
                  </a:rPr>
                  <a:t>Plan de cuentas normalizado</a:t>
                </a:r>
                <a:r>
                  <a:rPr lang="es-ES" sz="1200" b="1" dirty="0" smtClean="0">
                    <a:latin typeface="+mn-lt"/>
                  </a:rPr>
                  <a:t/>
                </a:r>
                <a:br>
                  <a:rPr lang="es-ES" sz="1200" b="1" dirty="0" smtClean="0">
                    <a:latin typeface="+mn-lt"/>
                  </a:rPr>
                </a:br>
                <a:r>
                  <a:rPr lang="es-ES" sz="1400" b="1" dirty="0" smtClean="0">
                    <a:latin typeface="+mn-lt"/>
                  </a:rPr>
                  <a:t>Lista codificada de cuentas utilizadas para registrar sucesos económicos </a:t>
                </a:r>
                <a:endParaRPr lang="es-ES" sz="1400" dirty="0">
                  <a:latin typeface="+mn-lt"/>
                </a:endParaRPr>
              </a:p>
            </p:txBody>
          </p:sp>
          <p:sp>
            <p:nvSpPr>
              <p:cNvPr id="10306" name="Rectangle 9"/>
              <p:cNvSpPr>
                <a:spLocks noChangeArrowheads="1"/>
              </p:cNvSpPr>
              <p:nvPr/>
            </p:nvSpPr>
            <p:spPr bwMode="auto">
              <a:xfrm>
                <a:off x="3534" y="5997"/>
                <a:ext cx="5182" cy="762"/>
              </a:xfrm>
              <a:prstGeom prst="rect">
                <a:avLst/>
              </a:prstGeom>
              <a:noFill/>
              <a:ln w="698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grpSp>
          <p:nvGrpSpPr>
            <p:cNvPr id="10251" name="Group 12"/>
            <p:cNvGrpSpPr>
              <a:grpSpLocks/>
            </p:cNvGrpSpPr>
            <p:nvPr/>
          </p:nvGrpSpPr>
          <p:grpSpPr bwMode="auto">
            <a:xfrm>
              <a:off x="8919" y="3196"/>
              <a:ext cx="2507" cy="3820"/>
              <a:chOff x="8919" y="3196"/>
              <a:chExt cx="2507" cy="3820"/>
            </a:xfrm>
          </p:grpSpPr>
          <p:sp>
            <p:nvSpPr>
              <p:cNvPr id="10303" name="Freeform 13"/>
              <p:cNvSpPr>
                <a:spLocks/>
              </p:cNvSpPr>
              <p:nvPr/>
            </p:nvSpPr>
            <p:spPr bwMode="auto">
              <a:xfrm>
                <a:off x="8919" y="3196"/>
                <a:ext cx="2507" cy="3820"/>
              </a:xfrm>
              <a:custGeom>
                <a:avLst/>
                <a:gdLst>
                  <a:gd name="T0" fmla="*/ 2507 w 2507"/>
                  <a:gd name="T1" fmla="*/ 0 h 3820"/>
                  <a:gd name="T2" fmla="*/ 0 w 2507"/>
                  <a:gd name="T3" fmla="*/ 955 h 3820"/>
                  <a:gd name="T4" fmla="*/ 0 w 2507"/>
                  <a:gd name="T5" fmla="*/ 2865 h 3820"/>
                  <a:gd name="T6" fmla="*/ 2507 w 2507"/>
                  <a:gd name="T7" fmla="*/ 3820 h 3820"/>
                  <a:gd name="T8" fmla="*/ 2507 w 2507"/>
                  <a:gd name="T9" fmla="*/ 0 h 38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07"/>
                  <a:gd name="T16" fmla="*/ 0 h 3820"/>
                  <a:gd name="T17" fmla="*/ 2507 w 2507"/>
                  <a:gd name="T18" fmla="*/ 3820 h 38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07" h="3820">
                    <a:moveTo>
                      <a:pt x="2507" y="0"/>
                    </a:moveTo>
                    <a:lnTo>
                      <a:pt x="0" y="955"/>
                    </a:lnTo>
                    <a:lnTo>
                      <a:pt x="0" y="2865"/>
                    </a:lnTo>
                    <a:lnTo>
                      <a:pt x="2507" y="3820"/>
                    </a:lnTo>
                    <a:lnTo>
                      <a:pt x="2507" y="0"/>
                    </a:lnTo>
                    <a:close/>
                  </a:path>
                </a:pathLst>
              </a:custGeom>
              <a:solidFill>
                <a:srgbClr val="CCFF66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>
                  <a:lnSpc>
                    <a:spcPct val="150000"/>
                  </a:lnSpc>
                </a:pPr>
                <a:r>
                  <a:rPr lang="es-ES" sz="1000" dirty="0" smtClean="0">
                    <a:latin typeface="+mn-lt"/>
                  </a:rPr>
                  <a:t>          - </a:t>
                </a:r>
                <a:r>
                  <a:rPr lang="es-ES" sz="1000" dirty="0">
                    <a:latin typeface="+mn-lt"/>
                  </a:rPr>
                  <a:t>Informes de </a:t>
                </a:r>
                <a:r>
                  <a:rPr lang="es-ES" sz="1000" dirty="0" smtClean="0">
                    <a:latin typeface="+mn-lt"/>
                  </a:rPr>
                  <a:t>ejecución</a:t>
                </a:r>
                <a:br>
                  <a:rPr lang="es-ES" sz="1000" dirty="0" smtClean="0">
                    <a:latin typeface="+mn-lt"/>
                  </a:rPr>
                </a:br>
                <a:r>
                  <a:rPr lang="es-ES" sz="1000" dirty="0" smtClean="0">
                    <a:latin typeface="+mn-lt"/>
                  </a:rPr>
                  <a:t>            presupuestaria</a:t>
                </a:r>
                <a:br>
                  <a:rPr lang="es-ES" sz="1000" dirty="0" smtClean="0">
                    <a:latin typeface="+mn-lt"/>
                  </a:rPr>
                </a:br>
                <a:r>
                  <a:rPr lang="es-ES" sz="1000" dirty="0" smtClean="0">
                    <a:latin typeface="+mn-lt"/>
                  </a:rPr>
                  <a:t>          - </a:t>
                </a:r>
                <a:r>
                  <a:rPr lang="es-ES" sz="1000" dirty="0">
                    <a:latin typeface="+mn-lt"/>
                  </a:rPr>
                  <a:t>Datos </a:t>
                </a:r>
                <a:r>
                  <a:rPr lang="es-ES" sz="1000" dirty="0" smtClean="0">
                    <a:latin typeface="+mn-lt"/>
                  </a:rPr>
                  <a:t>presupuestarios</a:t>
                </a:r>
                <a:br>
                  <a:rPr lang="es-ES" sz="1000" dirty="0" smtClean="0">
                    <a:latin typeface="+mn-lt"/>
                  </a:rPr>
                </a:br>
                <a:r>
                  <a:rPr lang="es-ES" sz="1000" dirty="0" smtClean="0">
                    <a:latin typeface="+mn-lt"/>
                  </a:rPr>
                  <a:t>            ex post</a:t>
                </a:r>
                <a:br>
                  <a:rPr lang="es-ES" sz="1000" dirty="0" smtClean="0">
                    <a:latin typeface="+mn-lt"/>
                  </a:rPr>
                </a:br>
                <a:r>
                  <a:rPr lang="es-ES" sz="1000" dirty="0" smtClean="0">
                    <a:latin typeface="+mn-lt"/>
                  </a:rPr>
                  <a:t>          - </a:t>
                </a:r>
                <a:r>
                  <a:rPr lang="es-ES" sz="1000" dirty="0">
                    <a:latin typeface="+mn-lt"/>
                  </a:rPr>
                  <a:t>Estados </a:t>
                </a:r>
                <a:r>
                  <a:rPr lang="es-ES" sz="1000" dirty="0" smtClean="0">
                    <a:latin typeface="+mn-lt"/>
                  </a:rPr>
                  <a:t>financieros</a:t>
                </a:r>
                <a:br>
                  <a:rPr lang="es-ES" sz="1000" dirty="0" smtClean="0">
                    <a:latin typeface="+mn-lt"/>
                  </a:rPr>
                </a:br>
                <a:r>
                  <a:rPr lang="es-ES" sz="1000" dirty="0" smtClean="0">
                    <a:latin typeface="+mn-lt"/>
                  </a:rPr>
                  <a:t>          - </a:t>
                </a:r>
                <a:r>
                  <a:rPr lang="es-ES" sz="1000" dirty="0">
                    <a:latin typeface="+mn-lt"/>
                  </a:rPr>
                  <a:t>Informes </a:t>
                </a:r>
                <a:r>
                  <a:rPr lang="es-ES" sz="1000" dirty="0" smtClean="0">
                    <a:latin typeface="+mn-lt"/>
                  </a:rPr>
                  <a:t>estadísticos</a:t>
                </a:r>
                <a:br>
                  <a:rPr lang="es-ES" sz="1000" dirty="0" smtClean="0">
                    <a:latin typeface="+mn-lt"/>
                  </a:rPr>
                </a:br>
                <a:r>
                  <a:rPr lang="es-ES" sz="1000" dirty="0" smtClean="0">
                    <a:latin typeface="+mn-lt"/>
                  </a:rPr>
                  <a:t>          - </a:t>
                </a:r>
                <a:r>
                  <a:rPr lang="es-ES" sz="1000" dirty="0">
                    <a:latin typeface="+mn-lt"/>
                  </a:rPr>
                  <a:t>Informes de </a:t>
                </a:r>
                <a:r>
                  <a:rPr lang="es-ES" sz="1000" dirty="0" smtClean="0">
                    <a:latin typeface="+mn-lt"/>
                  </a:rPr>
                  <a:t>gestión</a:t>
                </a:r>
                <a:br>
                  <a:rPr lang="es-ES" sz="1000" dirty="0" smtClean="0">
                    <a:latin typeface="+mn-lt"/>
                  </a:rPr>
                </a:br>
                <a:r>
                  <a:rPr lang="es-ES" sz="1000" dirty="0" smtClean="0">
                    <a:latin typeface="+mn-lt"/>
                  </a:rPr>
                  <a:t>          - </a:t>
                </a:r>
                <a:r>
                  <a:rPr lang="es-ES" sz="1000" dirty="0">
                    <a:latin typeface="+mn-lt"/>
                  </a:rPr>
                  <a:t>Informes al </a:t>
                </a:r>
                <a:r>
                  <a:rPr lang="es-ES" sz="1000" dirty="0" smtClean="0">
                    <a:latin typeface="+mn-lt"/>
                  </a:rPr>
                  <a:t>parlamento</a:t>
                </a:r>
                <a:br>
                  <a:rPr lang="es-ES" sz="1000" dirty="0" smtClean="0">
                    <a:latin typeface="+mn-lt"/>
                  </a:rPr>
                </a:br>
                <a:r>
                  <a:rPr lang="es-ES" sz="1000" dirty="0" smtClean="0">
                    <a:latin typeface="+mn-lt"/>
                  </a:rPr>
                  <a:t>          - </a:t>
                </a:r>
                <a:r>
                  <a:rPr lang="es-ES" sz="1000" dirty="0">
                    <a:latin typeface="+mn-lt"/>
                  </a:rPr>
                  <a:t>Informes a grupos </a:t>
                </a:r>
                <a:r>
                  <a:rPr lang="es-ES" sz="1000" dirty="0" smtClean="0">
                    <a:latin typeface="+mn-lt"/>
                  </a:rPr>
                  <a:t>de</a:t>
                </a:r>
                <a:br>
                  <a:rPr lang="es-ES" sz="1000" dirty="0" smtClean="0">
                    <a:latin typeface="+mn-lt"/>
                  </a:rPr>
                </a:br>
                <a:r>
                  <a:rPr lang="es-ES" sz="1000" dirty="0" smtClean="0">
                    <a:latin typeface="+mn-lt"/>
                  </a:rPr>
                  <a:t>            intereses especiales </a:t>
                </a:r>
                <a:endParaRPr lang="es-ES" sz="1000" dirty="0">
                  <a:latin typeface="+mn-lt"/>
                </a:endParaRPr>
              </a:p>
            </p:txBody>
          </p:sp>
          <p:sp>
            <p:nvSpPr>
              <p:cNvPr id="10304" name="Freeform 14"/>
              <p:cNvSpPr>
                <a:spLocks/>
              </p:cNvSpPr>
              <p:nvPr/>
            </p:nvSpPr>
            <p:spPr bwMode="auto">
              <a:xfrm>
                <a:off x="8919" y="3196"/>
                <a:ext cx="2507" cy="3820"/>
              </a:xfrm>
              <a:custGeom>
                <a:avLst/>
                <a:gdLst>
                  <a:gd name="T0" fmla="*/ 2507 w 2507"/>
                  <a:gd name="T1" fmla="*/ 0 h 3820"/>
                  <a:gd name="T2" fmla="*/ 0 w 2507"/>
                  <a:gd name="T3" fmla="*/ 955 h 3820"/>
                  <a:gd name="T4" fmla="*/ 0 w 2507"/>
                  <a:gd name="T5" fmla="*/ 2865 h 3820"/>
                  <a:gd name="T6" fmla="*/ 2507 w 2507"/>
                  <a:gd name="T7" fmla="*/ 3820 h 3820"/>
                  <a:gd name="T8" fmla="*/ 2507 w 2507"/>
                  <a:gd name="T9" fmla="*/ 0 h 38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07"/>
                  <a:gd name="T16" fmla="*/ 0 h 3820"/>
                  <a:gd name="T17" fmla="*/ 2507 w 2507"/>
                  <a:gd name="T18" fmla="*/ 3820 h 38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07" h="3820">
                    <a:moveTo>
                      <a:pt x="2507" y="0"/>
                    </a:moveTo>
                    <a:lnTo>
                      <a:pt x="0" y="955"/>
                    </a:lnTo>
                    <a:lnTo>
                      <a:pt x="0" y="2865"/>
                    </a:lnTo>
                    <a:lnTo>
                      <a:pt x="2507" y="3820"/>
                    </a:lnTo>
                    <a:lnTo>
                      <a:pt x="2507" y="0"/>
                    </a:lnTo>
                    <a:close/>
                  </a:path>
                </a:pathLst>
              </a:custGeom>
              <a:noFill/>
              <a:ln w="698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grpSp>
          <p:nvGrpSpPr>
            <p:cNvPr id="10252" name="Group 15"/>
            <p:cNvGrpSpPr>
              <a:grpSpLocks/>
            </p:cNvGrpSpPr>
            <p:nvPr/>
          </p:nvGrpSpPr>
          <p:grpSpPr bwMode="auto">
            <a:xfrm>
              <a:off x="3798" y="4730"/>
              <a:ext cx="945" cy="371"/>
              <a:chOff x="3798" y="4730"/>
              <a:chExt cx="945" cy="371"/>
            </a:xfrm>
          </p:grpSpPr>
          <p:sp>
            <p:nvSpPr>
              <p:cNvPr id="10301" name="Freeform 16"/>
              <p:cNvSpPr>
                <a:spLocks/>
              </p:cNvSpPr>
              <p:nvPr/>
            </p:nvSpPr>
            <p:spPr bwMode="auto">
              <a:xfrm>
                <a:off x="3798" y="4730"/>
                <a:ext cx="945" cy="371"/>
              </a:xfrm>
              <a:custGeom>
                <a:avLst/>
                <a:gdLst>
                  <a:gd name="T0" fmla="*/ 709 w 945"/>
                  <a:gd name="T1" fmla="*/ 0 h 371"/>
                  <a:gd name="T2" fmla="*/ 709 w 945"/>
                  <a:gd name="T3" fmla="*/ 93 h 371"/>
                  <a:gd name="T4" fmla="*/ 0 w 945"/>
                  <a:gd name="T5" fmla="*/ 93 h 371"/>
                  <a:gd name="T6" fmla="*/ 0 w 945"/>
                  <a:gd name="T7" fmla="*/ 278 h 371"/>
                  <a:gd name="T8" fmla="*/ 709 w 945"/>
                  <a:gd name="T9" fmla="*/ 278 h 371"/>
                  <a:gd name="T10" fmla="*/ 709 w 945"/>
                  <a:gd name="T11" fmla="*/ 371 h 371"/>
                  <a:gd name="T12" fmla="*/ 945 w 945"/>
                  <a:gd name="T13" fmla="*/ 185 h 371"/>
                  <a:gd name="T14" fmla="*/ 709 w 945"/>
                  <a:gd name="T15" fmla="*/ 0 h 37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45"/>
                  <a:gd name="T25" fmla="*/ 0 h 371"/>
                  <a:gd name="T26" fmla="*/ 945 w 945"/>
                  <a:gd name="T27" fmla="*/ 371 h 37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45" h="371">
                    <a:moveTo>
                      <a:pt x="709" y="0"/>
                    </a:moveTo>
                    <a:lnTo>
                      <a:pt x="709" y="93"/>
                    </a:lnTo>
                    <a:lnTo>
                      <a:pt x="0" y="93"/>
                    </a:lnTo>
                    <a:lnTo>
                      <a:pt x="0" y="278"/>
                    </a:lnTo>
                    <a:lnTo>
                      <a:pt x="709" y="278"/>
                    </a:lnTo>
                    <a:lnTo>
                      <a:pt x="709" y="371"/>
                    </a:lnTo>
                    <a:lnTo>
                      <a:pt x="945" y="185"/>
                    </a:lnTo>
                    <a:lnTo>
                      <a:pt x="709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  <p:sp>
            <p:nvSpPr>
              <p:cNvPr id="10302" name="Freeform 17"/>
              <p:cNvSpPr>
                <a:spLocks/>
              </p:cNvSpPr>
              <p:nvPr/>
            </p:nvSpPr>
            <p:spPr bwMode="auto">
              <a:xfrm>
                <a:off x="3798" y="4730"/>
                <a:ext cx="945" cy="371"/>
              </a:xfrm>
              <a:custGeom>
                <a:avLst/>
                <a:gdLst>
                  <a:gd name="T0" fmla="*/ 709 w 945"/>
                  <a:gd name="T1" fmla="*/ 0 h 371"/>
                  <a:gd name="T2" fmla="*/ 709 w 945"/>
                  <a:gd name="T3" fmla="*/ 93 h 371"/>
                  <a:gd name="T4" fmla="*/ 0 w 945"/>
                  <a:gd name="T5" fmla="*/ 93 h 371"/>
                  <a:gd name="T6" fmla="*/ 0 w 945"/>
                  <a:gd name="T7" fmla="*/ 278 h 371"/>
                  <a:gd name="T8" fmla="*/ 709 w 945"/>
                  <a:gd name="T9" fmla="*/ 278 h 371"/>
                  <a:gd name="T10" fmla="*/ 709 w 945"/>
                  <a:gd name="T11" fmla="*/ 371 h 371"/>
                  <a:gd name="T12" fmla="*/ 945 w 945"/>
                  <a:gd name="T13" fmla="*/ 185 h 371"/>
                  <a:gd name="T14" fmla="*/ 709 w 945"/>
                  <a:gd name="T15" fmla="*/ 0 h 37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45"/>
                  <a:gd name="T25" fmla="*/ 0 h 371"/>
                  <a:gd name="T26" fmla="*/ 945 w 945"/>
                  <a:gd name="T27" fmla="*/ 371 h 37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45" h="371">
                    <a:moveTo>
                      <a:pt x="709" y="0"/>
                    </a:moveTo>
                    <a:lnTo>
                      <a:pt x="709" y="93"/>
                    </a:lnTo>
                    <a:lnTo>
                      <a:pt x="0" y="93"/>
                    </a:lnTo>
                    <a:lnTo>
                      <a:pt x="0" y="278"/>
                    </a:lnTo>
                    <a:lnTo>
                      <a:pt x="709" y="278"/>
                    </a:lnTo>
                    <a:lnTo>
                      <a:pt x="709" y="371"/>
                    </a:lnTo>
                    <a:lnTo>
                      <a:pt x="945" y="185"/>
                    </a:lnTo>
                    <a:lnTo>
                      <a:pt x="709" y="0"/>
                    </a:lnTo>
                    <a:close/>
                  </a:path>
                </a:pathLst>
              </a:custGeom>
              <a:noFill/>
              <a:ln w="698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grpSp>
          <p:nvGrpSpPr>
            <p:cNvPr id="10253" name="Group 18"/>
            <p:cNvGrpSpPr>
              <a:grpSpLocks/>
            </p:cNvGrpSpPr>
            <p:nvPr/>
          </p:nvGrpSpPr>
          <p:grpSpPr bwMode="auto">
            <a:xfrm>
              <a:off x="7621" y="4730"/>
              <a:ext cx="945" cy="402"/>
              <a:chOff x="7621" y="4730"/>
              <a:chExt cx="945" cy="402"/>
            </a:xfrm>
          </p:grpSpPr>
          <p:sp>
            <p:nvSpPr>
              <p:cNvPr id="10299" name="Freeform 19"/>
              <p:cNvSpPr>
                <a:spLocks/>
              </p:cNvSpPr>
              <p:nvPr/>
            </p:nvSpPr>
            <p:spPr bwMode="auto">
              <a:xfrm>
                <a:off x="7621" y="4730"/>
                <a:ext cx="945" cy="402"/>
              </a:xfrm>
              <a:custGeom>
                <a:avLst/>
                <a:gdLst>
                  <a:gd name="T0" fmla="*/ 708 w 945"/>
                  <a:gd name="T1" fmla="*/ 0 h 402"/>
                  <a:gd name="T2" fmla="*/ 708 w 945"/>
                  <a:gd name="T3" fmla="*/ 100 h 402"/>
                  <a:gd name="T4" fmla="*/ 0 w 945"/>
                  <a:gd name="T5" fmla="*/ 100 h 402"/>
                  <a:gd name="T6" fmla="*/ 0 w 945"/>
                  <a:gd name="T7" fmla="*/ 301 h 402"/>
                  <a:gd name="T8" fmla="*/ 708 w 945"/>
                  <a:gd name="T9" fmla="*/ 301 h 402"/>
                  <a:gd name="T10" fmla="*/ 708 w 945"/>
                  <a:gd name="T11" fmla="*/ 402 h 402"/>
                  <a:gd name="T12" fmla="*/ 945 w 945"/>
                  <a:gd name="T13" fmla="*/ 201 h 402"/>
                  <a:gd name="T14" fmla="*/ 708 w 945"/>
                  <a:gd name="T15" fmla="*/ 0 h 40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45"/>
                  <a:gd name="T25" fmla="*/ 0 h 402"/>
                  <a:gd name="T26" fmla="*/ 945 w 945"/>
                  <a:gd name="T27" fmla="*/ 402 h 40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45" h="402">
                    <a:moveTo>
                      <a:pt x="708" y="0"/>
                    </a:moveTo>
                    <a:lnTo>
                      <a:pt x="708" y="100"/>
                    </a:lnTo>
                    <a:lnTo>
                      <a:pt x="0" y="100"/>
                    </a:lnTo>
                    <a:lnTo>
                      <a:pt x="0" y="301"/>
                    </a:lnTo>
                    <a:lnTo>
                      <a:pt x="708" y="301"/>
                    </a:lnTo>
                    <a:lnTo>
                      <a:pt x="708" y="402"/>
                    </a:lnTo>
                    <a:lnTo>
                      <a:pt x="945" y="201"/>
                    </a:lnTo>
                    <a:lnTo>
                      <a:pt x="708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  <p:sp>
            <p:nvSpPr>
              <p:cNvPr id="10300" name="Freeform 20"/>
              <p:cNvSpPr>
                <a:spLocks/>
              </p:cNvSpPr>
              <p:nvPr/>
            </p:nvSpPr>
            <p:spPr bwMode="auto">
              <a:xfrm>
                <a:off x="7621" y="4730"/>
                <a:ext cx="945" cy="402"/>
              </a:xfrm>
              <a:custGeom>
                <a:avLst/>
                <a:gdLst>
                  <a:gd name="T0" fmla="*/ 708 w 945"/>
                  <a:gd name="T1" fmla="*/ 0 h 402"/>
                  <a:gd name="T2" fmla="*/ 708 w 945"/>
                  <a:gd name="T3" fmla="*/ 100 h 402"/>
                  <a:gd name="T4" fmla="*/ 0 w 945"/>
                  <a:gd name="T5" fmla="*/ 100 h 402"/>
                  <a:gd name="T6" fmla="*/ 0 w 945"/>
                  <a:gd name="T7" fmla="*/ 301 h 402"/>
                  <a:gd name="T8" fmla="*/ 708 w 945"/>
                  <a:gd name="T9" fmla="*/ 301 h 402"/>
                  <a:gd name="T10" fmla="*/ 708 w 945"/>
                  <a:gd name="T11" fmla="*/ 402 h 402"/>
                  <a:gd name="T12" fmla="*/ 945 w 945"/>
                  <a:gd name="T13" fmla="*/ 201 h 402"/>
                  <a:gd name="T14" fmla="*/ 708 w 945"/>
                  <a:gd name="T15" fmla="*/ 0 h 40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45"/>
                  <a:gd name="T25" fmla="*/ 0 h 402"/>
                  <a:gd name="T26" fmla="*/ 945 w 945"/>
                  <a:gd name="T27" fmla="*/ 402 h 40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45" h="402">
                    <a:moveTo>
                      <a:pt x="708" y="0"/>
                    </a:moveTo>
                    <a:lnTo>
                      <a:pt x="708" y="100"/>
                    </a:lnTo>
                    <a:lnTo>
                      <a:pt x="0" y="100"/>
                    </a:lnTo>
                    <a:lnTo>
                      <a:pt x="0" y="301"/>
                    </a:lnTo>
                    <a:lnTo>
                      <a:pt x="708" y="301"/>
                    </a:lnTo>
                    <a:lnTo>
                      <a:pt x="708" y="402"/>
                    </a:lnTo>
                    <a:lnTo>
                      <a:pt x="945" y="201"/>
                    </a:lnTo>
                    <a:lnTo>
                      <a:pt x="708" y="0"/>
                    </a:lnTo>
                    <a:close/>
                  </a:path>
                </a:pathLst>
              </a:custGeom>
              <a:noFill/>
              <a:ln w="698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sp>
          <p:nvSpPr>
            <p:cNvPr id="10270" name="Rectangle 37"/>
            <p:cNvSpPr>
              <a:spLocks noChangeArrowheads="1"/>
            </p:cNvSpPr>
            <p:nvPr/>
          </p:nvSpPr>
          <p:spPr bwMode="auto">
            <a:xfrm>
              <a:off x="1446" y="4272"/>
              <a:ext cx="0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s-ES">
                <a:latin typeface="+mn-lt"/>
              </a:endParaRPr>
            </a:p>
          </p:txBody>
        </p:sp>
        <p:sp>
          <p:nvSpPr>
            <p:cNvPr id="10271" name="Rectangle 38"/>
            <p:cNvSpPr>
              <a:spLocks noChangeArrowheads="1"/>
            </p:cNvSpPr>
            <p:nvPr/>
          </p:nvSpPr>
          <p:spPr bwMode="auto">
            <a:xfrm>
              <a:off x="1446" y="4272"/>
              <a:ext cx="0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s-ES">
                <a:latin typeface="+mn-lt"/>
              </a:endParaRPr>
            </a:p>
          </p:txBody>
        </p:sp>
        <p:grpSp>
          <p:nvGrpSpPr>
            <p:cNvPr id="10279" name="Group 46"/>
            <p:cNvGrpSpPr>
              <a:grpSpLocks/>
            </p:cNvGrpSpPr>
            <p:nvPr/>
          </p:nvGrpSpPr>
          <p:grpSpPr bwMode="auto">
            <a:xfrm>
              <a:off x="4752" y="3402"/>
              <a:ext cx="2967" cy="2533"/>
              <a:chOff x="4752" y="3402"/>
              <a:chExt cx="2967" cy="2533"/>
            </a:xfrm>
          </p:grpSpPr>
          <p:sp>
            <p:nvSpPr>
              <p:cNvPr id="10293" name="Freeform 47"/>
              <p:cNvSpPr>
                <a:spLocks/>
              </p:cNvSpPr>
              <p:nvPr/>
            </p:nvSpPr>
            <p:spPr bwMode="auto">
              <a:xfrm>
                <a:off x="4752" y="3402"/>
                <a:ext cx="2967" cy="2533"/>
              </a:xfrm>
              <a:custGeom>
                <a:avLst/>
                <a:gdLst>
                  <a:gd name="T0" fmla="*/ 1890 w 2402"/>
                  <a:gd name="T1" fmla="*/ 1805 h 2533"/>
                  <a:gd name="T2" fmla="*/ 1890 w 2402"/>
                  <a:gd name="T3" fmla="*/ 1589 h 2533"/>
                  <a:gd name="T4" fmla="*/ 2172 w 2402"/>
                  <a:gd name="T5" fmla="*/ 1589 h 2533"/>
                  <a:gd name="T6" fmla="*/ 2172 w 2402"/>
                  <a:gd name="T7" fmla="*/ 1258 h 2533"/>
                  <a:gd name="T8" fmla="*/ 2172 w 2402"/>
                  <a:gd name="T9" fmla="*/ 794 h 2533"/>
                  <a:gd name="T10" fmla="*/ 2172 w 2402"/>
                  <a:gd name="T11" fmla="*/ 0 h 2533"/>
                  <a:gd name="T12" fmla="*/ 1201 w 2402"/>
                  <a:gd name="T13" fmla="*/ 0 h 2533"/>
                  <a:gd name="T14" fmla="*/ 230 w 2402"/>
                  <a:gd name="T15" fmla="*/ 0 h 2533"/>
                  <a:gd name="T16" fmla="*/ 230 w 2402"/>
                  <a:gd name="T17" fmla="*/ 794 h 2533"/>
                  <a:gd name="T18" fmla="*/ 230 w 2402"/>
                  <a:gd name="T19" fmla="*/ 1258 h 2533"/>
                  <a:gd name="T20" fmla="*/ 230 w 2402"/>
                  <a:gd name="T21" fmla="*/ 1589 h 2533"/>
                  <a:gd name="T22" fmla="*/ 512 w 2402"/>
                  <a:gd name="T23" fmla="*/ 1589 h 2533"/>
                  <a:gd name="T24" fmla="*/ 512 w 2402"/>
                  <a:gd name="T25" fmla="*/ 1805 h 2533"/>
                  <a:gd name="T26" fmla="*/ 0 w 2402"/>
                  <a:gd name="T27" fmla="*/ 1805 h 2533"/>
                  <a:gd name="T28" fmla="*/ 0 w 2402"/>
                  <a:gd name="T29" fmla="*/ 2533 h 2533"/>
                  <a:gd name="T30" fmla="*/ 1201 w 2402"/>
                  <a:gd name="T31" fmla="*/ 2533 h 2533"/>
                  <a:gd name="T32" fmla="*/ 2402 w 2402"/>
                  <a:gd name="T33" fmla="*/ 2533 h 2533"/>
                  <a:gd name="T34" fmla="*/ 2402 w 2402"/>
                  <a:gd name="T35" fmla="*/ 1805 h 2533"/>
                  <a:gd name="T36" fmla="*/ 1890 w 2402"/>
                  <a:gd name="T37" fmla="*/ 1805 h 253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402"/>
                  <a:gd name="T58" fmla="*/ 0 h 2533"/>
                  <a:gd name="T59" fmla="*/ 2402 w 2402"/>
                  <a:gd name="T60" fmla="*/ 2533 h 253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402" h="2533">
                    <a:moveTo>
                      <a:pt x="1890" y="1805"/>
                    </a:moveTo>
                    <a:lnTo>
                      <a:pt x="1890" y="1589"/>
                    </a:lnTo>
                    <a:lnTo>
                      <a:pt x="2172" y="1589"/>
                    </a:lnTo>
                    <a:lnTo>
                      <a:pt x="2172" y="1258"/>
                    </a:lnTo>
                    <a:lnTo>
                      <a:pt x="2172" y="794"/>
                    </a:lnTo>
                    <a:lnTo>
                      <a:pt x="2172" y="0"/>
                    </a:lnTo>
                    <a:lnTo>
                      <a:pt x="1201" y="0"/>
                    </a:lnTo>
                    <a:lnTo>
                      <a:pt x="230" y="0"/>
                    </a:lnTo>
                    <a:lnTo>
                      <a:pt x="230" y="794"/>
                    </a:lnTo>
                    <a:lnTo>
                      <a:pt x="230" y="1258"/>
                    </a:lnTo>
                    <a:lnTo>
                      <a:pt x="230" y="1589"/>
                    </a:lnTo>
                    <a:lnTo>
                      <a:pt x="512" y="1589"/>
                    </a:lnTo>
                    <a:lnTo>
                      <a:pt x="512" y="1805"/>
                    </a:lnTo>
                    <a:lnTo>
                      <a:pt x="0" y="1805"/>
                    </a:lnTo>
                    <a:lnTo>
                      <a:pt x="0" y="2533"/>
                    </a:lnTo>
                    <a:lnTo>
                      <a:pt x="1201" y="2533"/>
                    </a:lnTo>
                    <a:lnTo>
                      <a:pt x="2402" y="2533"/>
                    </a:lnTo>
                    <a:lnTo>
                      <a:pt x="2402" y="1805"/>
                    </a:lnTo>
                    <a:lnTo>
                      <a:pt x="1890" y="1805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  <p:sp>
            <p:nvSpPr>
              <p:cNvPr id="10294" name="Rectangle 48"/>
              <p:cNvSpPr>
                <a:spLocks noChangeArrowheads="1"/>
              </p:cNvSpPr>
              <p:nvPr/>
            </p:nvSpPr>
            <p:spPr bwMode="auto">
              <a:xfrm>
                <a:off x="5546" y="4991"/>
                <a:ext cx="1378" cy="216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  <p:sp>
            <p:nvSpPr>
              <p:cNvPr id="10295" name="Freeform 49"/>
              <p:cNvSpPr>
                <a:spLocks noEditPoints="1"/>
              </p:cNvSpPr>
              <p:nvPr/>
            </p:nvSpPr>
            <p:spPr bwMode="auto">
              <a:xfrm>
                <a:off x="5546" y="3667"/>
                <a:ext cx="1731" cy="1738"/>
              </a:xfrm>
              <a:custGeom>
                <a:avLst/>
                <a:gdLst>
                  <a:gd name="T0" fmla="*/ 0 w 1731"/>
                  <a:gd name="T1" fmla="*/ 1059 h 1738"/>
                  <a:gd name="T2" fmla="*/ 0 w 1731"/>
                  <a:gd name="T3" fmla="*/ 0 h 1738"/>
                  <a:gd name="T4" fmla="*/ 1378 w 1731"/>
                  <a:gd name="T5" fmla="*/ 0 h 1738"/>
                  <a:gd name="T6" fmla="*/ 1378 w 1731"/>
                  <a:gd name="T7" fmla="*/ 1059 h 1738"/>
                  <a:gd name="T8" fmla="*/ 0 w 1731"/>
                  <a:gd name="T9" fmla="*/ 1059 h 1738"/>
                  <a:gd name="T10" fmla="*/ 1042 w 1731"/>
                  <a:gd name="T11" fmla="*/ 1738 h 1738"/>
                  <a:gd name="T12" fmla="*/ 1042 w 1731"/>
                  <a:gd name="T13" fmla="*/ 1656 h 1738"/>
                  <a:gd name="T14" fmla="*/ 1731 w 1731"/>
                  <a:gd name="T15" fmla="*/ 1656 h 1738"/>
                  <a:gd name="T16" fmla="*/ 1731 w 1731"/>
                  <a:gd name="T17" fmla="*/ 1738 h 1738"/>
                  <a:gd name="T18" fmla="*/ 1042 w 1731"/>
                  <a:gd name="T19" fmla="*/ 1738 h 173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731"/>
                  <a:gd name="T31" fmla="*/ 0 h 1738"/>
                  <a:gd name="T32" fmla="*/ 1731 w 1731"/>
                  <a:gd name="T33" fmla="*/ 1738 h 173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731" h="1738">
                    <a:moveTo>
                      <a:pt x="0" y="1059"/>
                    </a:moveTo>
                    <a:lnTo>
                      <a:pt x="0" y="0"/>
                    </a:lnTo>
                    <a:lnTo>
                      <a:pt x="1378" y="0"/>
                    </a:lnTo>
                    <a:lnTo>
                      <a:pt x="1378" y="1059"/>
                    </a:lnTo>
                    <a:lnTo>
                      <a:pt x="0" y="1059"/>
                    </a:lnTo>
                    <a:close/>
                    <a:moveTo>
                      <a:pt x="1042" y="1738"/>
                    </a:moveTo>
                    <a:lnTo>
                      <a:pt x="1042" y="1656"/>
                    </a:lnTo>
                    <a:lnTo>
                      <a:pt x="1731" y="1656"/>
                    </a:lnTo>
                    <a:lnTo>
                      <a:pt x="1731" y="1738"/>
                    </a:lnTo>
                    <a:lnTo>
                      <a:pt x="1042" y="1738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  <p:sp>
            <p:nvSpPr>
              <p:cNvPr id="10296" name="Freeform 50"/>
              <p:cNvSpPr>
                <a:spLocks/>
              </p:cNvSpPr>
              <p:nvPr/>
            </p:nvSpPr>
            <p:spPr bwMode="auto">
              <a:xfrm>
                <a:off x="4752" y="3402"/>
                <a:ext cx="2967" cy="2533"/>
              </a:xfrm>
              <a:custGeom>
                <a:avLst/>
                <a:gdLst>
                  <a:gd name="T0" fmla="*/ 1890 w 2402"/>
                  <a:gd name="T1" fmla="*/ 1805 h 2533"/>
                  <a:gd name="T2" fmla="*/ 1890 w 2402"/>
                  <a:gd name="T3" fmla="*/ 1589 h 2533"/>
                  <a:gd name="T4" fmla="*/ 2172 w 2402"/>
                  <a:gd name="T5" fmla="*/ 1589 h 2533"/>
                  <a:gd name="T6" fmla="*/ 2172 w 2402"/>
                  <a:gd name="T7" fmla="*/ 1258 h 2533"/>
                  <a:gd name="T8" fmla="*/ 2172 w 2402"/>
                  <a:gd name="T9" fmla="*/ 794 h 2533"/>
                  <a:gd name="T10" fmla="*/ 2172 w 2402"/>
                  <a:gd name="T11" fmla="*/ 0 h 2533"/>
                  <a:gd name="T12" fmla="*/ 1201 w 2402"/>
                  <a:gd name="T13" fmla="*/ 0 h 2533"/>
                  <a:gd name="T14" fmla="*/ 230 w 2402"/>
                  <a:gd name="T15" fmla="*/ 0 h 2533"/>
                  <a:gd name="T16" fmla="*/ 230 w 2402"/>
                  <a:gd name="T17" fmla="*/ 794 h 2533"/>
                  <a:gd name="T18" fmla="*/ 230 w 2402"/>
                  <a:gd name="T19" fmla="*/ 1258 h 2533"/>
                  <a:gd name="T20" fmla="*/ 230 w 2402"/>
                  <a:gd name="T21" fmla="*/ 1589 h 2533"/>
                  <a:gd name="T22" fmla="*/ 512 w 2402"/>
                  <a:gd name="T23" fmla="*/ 1589 h 2533"/>
                  <a:gd name="T24" fmla="*/ 512 w 2402"/>
                  <a:gd name="T25" fmla="*/ 1805 h 2533"/>
                  <a:gd name="T26" fmla="*/ 0 w 2402"/>
                  <a:gd name="T27" fmla="*/ 1805 h 2533"/>
                  <a:gd name="T28" fmla="*/ 0 w 2402"/>
                  <a:gd name="T29" fmla="*/ 2533 h 2533"/>
                  <a:gd name="T30" fmla="*/ 1201 w 2402"/>
                  <a:gd name="T31" fmla="*/ 2533 h 2533"/>
                  <a:gd name="T32" fmla="*/ 2402 w 2402"/>
                  <a:gd name="T33" fmla="*/ 2533 h 2533"/>
                  <a:gd name="T34" fmla="*/ 2402 w 2402"/>
                  <a:gd name="T35" fmla="*/ 1805 h 2533"/>
                  <a:gd name="T36" fmla="*/ 1890 w 2402"/>
                  <a:gd name="T37" fmla="*/ 1805 h 253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402"/>
                  <a:gd name="T58" fmla="*/ 0 h 2533"/>
                  <a:gd name="T59" fmla="*/ 2402 w 2402"/>
                  <a:gd name="T60" fmla="*/ 2533 h 253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402" h="2533">
                    <a:moveTo>
                      <a:pt x="1890" y="1805"/>
                    </a:moveTo>
                    <a:lnTo>
                      <a:pt x="1890" y="1589"/>
                    </a:lnTo>
                    <a:lnTo>
                      <a:pt x="2172" y="1589"/>
                    </a:lnTo>
                    <a:lnTo>
                      <a:pt x="2172" y="1258"/>
                    </a:lnTo>
                    <a:lnTo>
                      <a:pt x="2172" y="794"/>
                    </a:lnTo>
                    <a:lnTo>
                      <a:pt x="2172" y="0"/>
                    </a:lnTo>
                    <a:lnTo>
                      <a:pt x="1201" y="0"/>
                    </a:lnTo>
                    <a:lnTo>
                      <a:pt x="230" y="0"/>
                    </a:lnTo>
                    <a:lnTo>
                      <a:pt x="230" y="794"/>
                    </a:lnTo>
                    <a:lnTo>
                      <a:pt x="230" y="1258"/>
                    </a:lnTo>
                    <a:lnTo>
                      <a:pt x="230" y="1589"/>
                    </a:lnTo>
                    <a:lnTo>
                      <a:pt x="512" y="1589"/>
                    </a:lnTo>
                    <a:lnTo>
                      <a:pt x="512" y="1805"/>
                    </a:lnTo>
                    <a:lnTo>
                      <a:pt x="0" y="1805"/>
                    </a:lnTo>
                    <a:lnTo>
                      <a:pt x="0" y="2533"/>
                    </a:lnTo>
                    <a:lnTo>
                      <a:pt x="1201" y="2533"/>
                    </a:lnTo>
                    <a:lnTo>
                      <a:pt x="2402" y="2533"/>
                    </a:lnTo>
                    <a:lnTo>
                      <a:pt x="2402" y="1805"/>
                    </a:lnTo>
                    <a:lnTo>
                      <a:pt x="1890" y="1805"/>
                    </a:lnTo>
                    <a:close/>
                  </a:path>
                </a:pathLst>
              </a:custGeom>
              <a:noFill/>
              <a:ln w="698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  <p:sp>
            <p:nvSpPr>
              <p:cNvPr id="10297" name="Rectangle 51"/>
              <p:cNvSpPr>
                <a:spLocks noChangeArrowheads="1"/>
              </p:cNvSpPr>
              <p:nvPr/>
            </p:nvSpPr>
            <p:spPr bwMode="auto">
              <a:xfrm>
                <a:off x="5546" y="4991"/>
                <a:ext cx="1378" cy="216"/>
              </a:xfrm>
              <a:prstGeom prst="rect">
                <a:avLst/>
              </a:prstGeom>
              <a:noFill/>
              <a:ln w="698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  <p:sp>
            <p:nvSpPr>
              <p:cNvPr id="10298" name="Freeform 52"/>
              <p:cNvSpPr>
                <a:spLocks noEditPoints="1"/>
              </p:cNvSpPr>
              <p:nvPr/>
            </p:nvSpPr>
            <p:spPr bwMode="auto">
              <a:xfrm>
                <a:off x="5420" y="3667"/>
                <a:ext cx="2173" cy="1738"/>
              </a:xfrm>
              <a:custGeom>
                <a:avLst/>
                <a:gdLst>
                  <a:gd name="T0" fmla="*/ 0 w 1731"/>
                  <a:gd name="T1" fmla="*/ 1059 h 1738"/>
                  <a:gd name="T2" fmla="*/ 0 w 1731"/>
                  <a:gd name="T3" fmla="*/ 0 h 1738"/>
                  <a:gd name="T4" fmla="*/ 1378 w 1731"/>
                  <a:gd name="T5" fmla="*/ 0 h 1738"/>
                  <a:gd name="T6" fmla="*/ 1378 w 1731"/>
                  <a:gd name="T7" fmla="*/ 1059 h 1738"/>
                  <a:gd name="T8" fmla="*/ 0 w 1731"/>
                  <a:gd name="T9" fmla="*/ 1059 h 1738"/>
                  <a:gd name="T10" fmla="*/ 1042 w 1731"/>
                  <a:gd name="T11" fmla="*/ 1738 h 1738"/>
                  <a:gd name="T12" fmla="*/ 1042 w 1731"/>
                  <a:gd name="T13" fmla="*/ 1656 h 1738"/>
                  <a:gd name="T14" fmla="*/ 1731 w 1731"/>
                  <a:gd name="T15" fmla="*/ 1656 h 1738"/>
                  <a:gd name="T16" fmla="*/ 1731 w 1731"/>
                  <a:gd name="T17" fmla="*/ 1738 h 1738"/>
                  <a:gd name="T18" fmla="*/ 1042 w 1731"/>
                  <a:gd name="T19" fmla="*/ 1738 h 173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731"/>
                  <a:gd name="T31" fmla="*/ 0 h 1738"/>
                  <a:gd name="T32" fmla="*/ 1731 w 1731"/>
                  <a:gd name="T33" fmla="*/ 1738 h 173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731" h="1738">
                    <a:moveTo>
                      <a:pt x="0" y="1059"/>
                    </a:moveTo>
                    <a:lnTo>
                      <a:pt x="0" y="0"/>
                    </a:lnTo>
                    <a:lnTo>
                      <a:pt x="1378" y="0"/>
                    </a:lnTo>
                    <a:lnTo>
                      <a:pt x="1378" y="1059"/>
                    </a:lnTo>
                    <a:lnTo>
                      <a:pt x="0" y="1059"/>
                    </a:lnTo>
                    <a:moveTo>
                      <a:pt x="1042" y="1738"/>
                    </a:moveTo>
                    <a:lnTo>
                      <a:pt x="1042" y="1656"/>
                    </a:lnTo>
                    <a:lnTo>
                      <a:pt x="1731" y="1656"/>
                    </a:lnTo>
                    <a:lnTo>
                      <a:pt x="1731" y="1738"/>
                    </a:lnTo>
                    <a:lnTo>
                      <a:pt x="1042" y="1738"/>
                    </a:lnTo>
                  </a:path>
                </a:pathLst>
              </a:custGeom>
              <a:noFill/>
              <a:ln w="698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  <p:grpSp>
          <p:nvGrpSpPr>
            <p:cNvPr id="10280" name="Group 53"/>
            <p:cNvGrpSpPr>
              <a:grpSpLocks/>
            </p:cNvGrpSpPr>
            <p:nvPr/>
          </p:nvGrpSpPr>
          <p:grpSpPr bwMode="auto">
            <a:xfrm>
              <a:off x="5516" y="3806"/>
              <a:ext cx="1529" cy="864"/>
              <a:chOff x="5516" y="3710"/>
              <a:chExt cx="1529" cy="964"/>
            </a:xfrm>
          </p:grpSpPr>
          <p:sp>
            <p:nvSpPr>
              <p:cNvPr id="10291" name="Rectangle 54"/>
              <p:cNvSpPr>
                <a:spLocks noChangeArrowheads="1"/>
              </p:cNvSpPr>
              <p:nvPr/>
            </p:nvSpPr>
            <p:spPr bwMode="auto">
              <a:xfrm>
                <a:off x="5516" y="3736"/>
                <a:ext cx="1529" cy="93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S" sz="1200" b="1" dirty="0" smtClean="0">
                    <a:latin typeface="+mn-lt"/>
                  </a:rPr>
                  <a:t>Sistema contable automatizado </a:t>
                </a:r>
                <a:endParaRPr lang="es-ES" sz="1200" dirty="0">
                  <a:latin typeface="+mn-lt"/>
                </a:endParaRPr>
              </a:p>
            </p:txBody>
          </p:sp>
          <p:sp>
            <p:nvSpPr>
              <p:cNvPr id="10292" name="Rectangle 55"/>
              <p:cNvSpPr>
                <a:spLocks noChangeArrowheads="1"/>
              </p:cNvSpPr>
              <p:nvPr/>
            </p:nvSpPr>
            <p:spPr bwMode="auto">
              <a:xfrm>
                <a:off x="5516" y="3710"/>
                <a:ext cx="1529" cy="938"/>
              </a:xfrm>
              <a:prstGeom prst="rect">
                <a:avLst/>
              </a:prstGeom>
              <a:noFill/>
              <a:ln w="698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+mn-lt"/>
                </a:endParaRPr>
              </a:p>
            </p:txBody>
          </p:sp>
        </p:grpSp>
      </p:grpSp>
      <p:sp>
        <p:nvSpPr>
          <p:cNvPr id="69" name="TextBox 68"/>
          <p:cNvSpPr txBox="1"/>
          <p:nvPr/>
        </p:nvSpPr>
        <p:spPr>
          <a:xfrm>
            <a:off x="422609" y="2969843"/>
            <a:ext cx="418641" cy="1964127"/>
          </a:xfrm>
          <a:prstGeom prst="rect">
            <a:avLst/>
          </a:prstGeom>
          <a:noFill/>
        </p:spPr>
        <p:txBody>
          <a:bodyPr vert="wordArtVert" wrap="none" rtlCol="0" anchor="ctr">
            <a:spAutoFit/>
          </a:bodyPr>
          <a:lstStyle/>
          <a:p>
            <a:pPr algn="ctr"/>
            <a:r>
              <a:rPr lang="es-ES" sz="1400" b="1" smtClean="0">
                <a:latin typeface="+mn-lt"/>
              </a:rPr>
              <a:t>USUARIOS</a:t>
            </a:r>
            <a:endParaRPr lang="es-ES" sz="1400" b="1">
              <a:latin typeface="+mn-lt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691978" y="2971802"/>
            <a:ext cx="418641" cy="1964127"/>
          </a:xfrm>
          <a:prstGeom prst="rect">
            <a:avLst/>
          </a:prstGeom>
          <a:noFill/>
        </p:spPr>
        <p:txBody>
          <a:bodyPr vert="wordArtVert" wrap="none" rtlCol="0" anchor="ctr">
            <a:spAutoFit/>
          </a:bodyPr>
          <a:lstStyle/>
          <a:p>
            <a:pPr algn="ctr"/>
            <a:r>
              <a:rPr lang="es-ES" sz="1400" b="1" smtClean="0">
                <a:latin typeface="+mn-lt"/>
              </a:rPr>
              <a:t>COMPILAR</a:t>
            </a:r>
            <a:endParaRPr lang="es-ES" sz="1400" b="1">
              <a:latin typeface="+mn-lt"/>
            </a:endParaRPr>
          </a:p>
        </p:txBody>
      </p:sp>
      <p:grpSp>
        <p:nvGrpSpPr>
          <p:cNvPr id="40" name="39 Grupo"/>
          <p:cNvGrpSpPr/>
          <p:nvPr/>
        </p:nvGrpSpPr>
        <p:grpSpPr>
          <a:xfrm>
            <a:off x="251520" y="404664"/>
            <a:ext cx="8640960" cy="5832648"/>
            <a:chOff x="467544" y="404664"/>
            <a:chExt cx="8280920" cy="5832648"/>
          </a:xfrm>
        </p:grpSpPr>
        <p:cxnSp>
          <p:nvCxnSpPr>
            <p:cNvPr id="41" name="40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3" name="42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4" name="43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04992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 smtClean="0">
                <a:latin typeface="+mn-lt"/>
              </a:rPr>
              <a:t>Normas contables</a:t>
            </a:r>
            <a:br>
              <a:rPr lang="es-ES" dirty="0" smtClean="0">
                <a:latin typeface="+mn-lt"/>
              </a:rPr>
            </a:br>
            <a:endParaRPr lang="es-ES" sz="1800" dirty="0" smtClean="0">
              <a:latin typeface="+mn-lt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495800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ts val="1800"/>
              </a:spcBef>
              <a:defRPr/>
            </a:pPr>
            <a:r>
              <a:rPr lang="es-ES" sz="2400" dirty="0" smtClean="0"/>
              <a:t>Las </a:t>
            </a:r>
            <a:r>
              <a:rPr lang="es-ES" sz="2400" dirty="0" smtClean="0">
                <a:solidFill>
                  <a:srgbClr val="0000FF"/>
                </a:solidFill>
              </a:rPr>
              <a:t>Normas Internacionales de Contabilidad para el sector público (NICSP) </a:t>
            </a:r>
            <a:r>
              <a:rPr lang="es-ES" sz="2800" dirty="0" smtClean="0"/>
              <a:t>(</a:t>
            </a:r>
            <a:r>
              <a:rPr lang="es-ES" sz="2800" dirty="0" err="1" smtClean="0"/>
              <a:t>IPSASs</a:t>
            </a:r>
            <a:r>
              <a:rPr lang="es-ES" sz="2800" dirty="0" smtClean="0"/>
              <a:t>) </a:t>
            </a:r>
            <a:r>
              <a:rPr lang="es-ES" sz="2400" dirty="0" smtClean="0"/>
              <a:t>que emite la Federación Internacional de Contadores (IFAC) se aplican a los gobiernos</a:t>
            </a:r>
          </a:p>
          <a:p>
            <a:pPr algn="just" eaLnBrk="1" hangingPunct="1">
              <a:spcBef>
                <a:spcPts val="1800"/>
              </a:spcBef>
              <a:defRPr/>
            </a:pPr>
            <a:r>
              <a:rPr lang="es-ES" sz="2400" dirty="0" smtClean="0"/>
              <a:t>En su conjunto estas normas representan los principios de contabilidad generalmente aceptados</a:t>
            </a:r>
          </a:p>
          <a:p>
            <a:pPr algn="just" eaLnBrk="1" hangingPunct="1">
              <a:spcBef>
                <a:spcPts val="1800"/>
              </a:spcBef>
              <a:defRPr/>
            </a:pPr>
            <a:r>
              <a:rPr lang="es-ES" sz="2400" dirty="0" smtClean="0"/>
              <a:t>En muchos países los organismos normativos emiten principios nacionales de contabilidad generalmente aceptados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43636" y="6357958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>
                <a:latin typeface="+mn-lt"/>
              </a:rPr>
              <a:t>División de Finanzas Públicas, Departamento de Estadística del FMI</a:t>
            </a:r>
            <a:endParaRPr lang="es-ES" sz="700" dirty="0">
              <a:latin typeface="+mn-lt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081834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85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 smtClean="0">
                <a:latin typeface="+mn-lt"/>
              </a:rPr>
              <a:t>Breve comparación de las normas</a:t>
            </a:r>
            <a:br>
              <a:rPr lang="es-ES" dirty="0" smtClean="0">
                <a:latin typeface="+mn-lt"/>
              </a:rPr>
            </a:br>
            <a:endParaRPr lang="es-ES" sz="1800" dirty="0" smtClean="0">
              <a:latin typeface="+mn-lt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6482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s-ES" dirty="0" smtClean="0"/>
              <a:t>Alcance:</a:t>
            </a:r>
          </a:p>
          <a:p>
            <a:pPr lvl="1" eaLnBrk="1" hangingPunct="1"/>
            <a:r>
              <a:rPr lang="es-ES" b="1" dirty="0" smtClean="0"/>
              <a:t>MEFP 2001</a:t>
            </a:r>
            <a:r>
              <a:rPr lang="es-ES" dirty="0" smtClean="0"/>
              <a:t>: Sector del Gobierno General/Sector Público</a:t>
            </a:r>
          </a:p>
          <a:p>
            <a:pPr lvl="2" eaLnBrk="1" hangingPunct="1">
              <a:lnSpc>
                <a:spcPct val="90000"/>
              </a:lnSpc>
            </a:pPr>
            <a:r>
              <a:rPr lang="es-ES" dirty="0" smtClean="0"/>
              <a:t>Basado en unidades institucionales residentes</a:t>
            </a:r>
          </a:p>
          <a:p>
            <a:pPr lvl="2" eaLnBrk="1" hangingPunct="1">
              <a:lnSpc>
                <a:spcPct val="90000"/>
              </a:lnSpc>
            </a:pPr>
            <a:r>
              <a:rPr lang="es-ES" dirty="0" smtClean="0"/>
              <a:t>Define sectores y subsectores</a:t>
            </a:r>
          </a:p>
          <a:p>
            <a:pPr lvl="2" eaLnBrk="1" hangingPunct="1">
              <a:lnSpc>
                <a:spcPct val="90000"/>
              </a:lnSpc>
            </a:pPr>
            <a:r>
              <a:rPr lang="es-ES" dirty="0" smtClean="0"/>
              <a:t>Usa criterio de control gubernamental para determinar si una unidad forma parte del Sector Público</a:t>
            </a:r>
          </a:p>
          <a:p>
            <a:pPr lvl="2" eaLnBrk="1" hangingPunct="1">
              <a:lnSpc>
                <a:spcPct val="90000"/>
              </a:lnSpc>
            </a:pPr>
            <a:r>
              <a:rPr lang="es-ES" dirty="0" smtClean="0"/>
              <a:t>Diferencia entre Corporaciones Públicas y Gobierno General, según sean unidades de mercado o no de mercado (respectivamente)</a:t>
            </a:r>
          </a:p>
          <a:p>
            <a:pPr lvl="1" eaLnBrk="1" hangingPunct="1"/>
            <a:r>
              <a:rPr lang="es-ES" b="1" dirty="0" smtClean="0"/>
              <a:t>NICSP</a:t>
            </a:r>
            <a:r>
              <a:rPr lang="es-ES" dirty="0" smtClean="0"/>
              <a:t>: El conjunto del gobierno como entidad</a:t>
            </a:r>
          </a:p>
          <a:p>
            <a:pPr lvl="2" eaLnBrk="1" hangingPunct="1">
              <a:lnSpc>
                <a:spcPct val="90000"/>
              </a:lnSpc>
            </a:pPr>
            <a:r>
              <a:rPr lang="es-ES" dirty="0" smtClean="0"/>
              <a:t>Se declaran datos separados para las entidades de los gobiernos centrales, estatales y locales y las entidades que controlan</a:t>
            </a:r>
          </a:p>
          <a:p>
            <a:pPr lvl="2" eaLnBrk="1" hangingPunct="1">
              <a:lnSpc>
                <a:spcPct val="90000"/>
              </a:lnSpc>
            </a:pPr>
            <a:r>
              <a:rPr lang="es-ES" dirty="0" smtClean="0"/>
              <a:t>Los datos de las entidades controladas se consolidan con las que ejercen el control.</a:t>
            </a:r>
          </a:p>
          <a:p>
            <a:pPr lvl="2" eaLnBrk="1" hangingPunct="1">
              <a:lnSpc>
                <a:spcPct val="90000"/>
              </a:lnSpc>
            </a:pPr>
            <a:r>
              <a:rPr lang="es-ES" dirty="0" smtClean="0"/>
              <a:t>No define sectores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43636" y="628652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>
                <a:latin typeface="+mn-lt"/>
              </a:rPr>
              <a:t>División de Finanzas Públicas, Departamento de Estadística del FMI</a:t>
            </a:r>
            <a:endParaRPr lang="es-ES" sz="700" dirty="0">
              <a:latin typeface="+mn-lt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691138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34678"/>
            <a:ext cx="8229600" cy="92211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dirty="0" smtClean="0">
                <a:latin typeface="+mn-lt"/>
              </a:rPr>
              <a:t>Breve comparación de las normas </a:t>
            </a:r>
            <a:br>
              <a:rPr lang="es-ES" dirty="0" smtClean="0">
                <a:latin typeface="+mn-lt"/>
              </a:rPr>
            </a:br>
            <a:endParaRPr lang="es-ES" sz="1800" dirty="0" smtClean="0">
              <a:latin typeface="+mn-lt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924800" cy="42672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defRPr/>
            </a:pPr>
            <a:r>
              <a:rPr lang="es-ES" sz="2100" dirty="0" smtClean="0"/>
              <a:t>Reconocimiento de activos no financieros: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s-ES" sz="1800" dirty="0" smtClean="0"/>
              <a:t>Tanto las normas estadísticas como las contables establecen un tratamiento generalmente coherente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s-ES" sz="1800" dirty="0" smtClean="0">
                <a:solidFill>
                  <a:srgbClr val="0000FF"/>
                </a:solidFill>
              </a:rPr>
              <a:t>Armamento</a:t>
            </a:r>
            <a:r>
              <a:rPr lang="es-ES" sz="1800" dirty="0" smtClean="0"/>
              <a:t>: se reconocen como activos en las NICSP (</a:t>
            </a:r>
            <a:r>
              <a:rPr lang="es-ES" sz="1800" dirty="0" err="1" smtClean="0"/>
              <a:t>IPSASs</a:t>
            </a:r>
            <a:r>
              <a:rPr lang="es-ES" sz="1800" dirty="0" smtClean="0"/>
              <a:t>) pero no en el </a:t>
            </a:r>
            <a:r>
              <a:rPr lang="es-ES" sz="1800" i="1" dirty="0" smtClean="0"/>
              <a:t>MEFP 2001</a:t>
            </a:r>
            <a:endParaRPr lang="es-ES" sz="1800" dirty="0" smtClean="0"/>
          </a:p>
          <a:p>
            <a:pPr lvl="2" eaLnBrk="1" hangingPunct="1">
              <a:spcBef>
                <a:spcPts val="600"/>
              </a:spcBef>
              <a:defRPr/>
            </a:pPr>
            <a:r>
              <a:rPr lang="es-ES" sz="1600" dirty="0" smtClean="0"/>
              <a:t>2008 SCN revisó ésta posición y se actualizará en el MEFP próximamente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s-ES" sz="1800" dirty="0" smtClean="0">
                <a:solidFill>
                  <a:srgbClr val="0000FF"/>
                </a:solidFill>
              </a:rPr>
              <a:t>Activos intangibles</a:t>
            </a:r>
            <a:r>
              <a:rPr lang="es-ES" sz="1800" dirty="0" smtClean="0"/>
              <a:t>: están reconsiderándose las normas; oportunidad para la convergencia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s-ES" sz="1800" dirty="0" smtClean="0"/>
              <a:t>Asociaciones público-privadas (</a:t>
            </a:r>
            <a:r>
              <a:rPr lang="es-ES" sz="1800" dirty="0" err="1" smtClean="0"/>
              <a:t>APPs</a:t>
            </a:r>
            <a:r>
              <a:rPr lang="es-ES" sz="1800" dirty="0" smtClean="0"/>
              <a:t>): las normas no establecen pautas claras y están considerándose varias opciones</a:t>
            </a:r>
          </a:p>
          <a:p>
            <a:pPr lvl="2" eaLnBrk="1" hangingPunct="1">
              <a:spcBef>
                <a:spcPts val="600"/>
              </a:spcBef>
              <a:defRPr/>
            </a:pPr>
            <a:r>
              <a:rPr lang="es-ES" sz="1600" dirty="0" smtClean="0"/>
              <a:t>En el SCN 2008 se señala como tema de investigación, a la espera de una norma contable específica</a:t>
            </a:r>
          </a:p>
          <a:p>
            <a:pPr lvl="2" eaLnBrk="1" hangingPunct="1">
              <a:spcBef>
                <a:spcPts val="600"/>
              </a:spcBef>
              <a:defRPr/>
            </a:pPr>
            <a:r>
              <a:rPr lang="es-ES" sz="1600" dirty="0" smtClean="0"/>
              <a:t>IPSASB trabajó  en una norma sobre “Concesión de servicios"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05556" y="6350023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>
                <a:latin typeface="+mn-lt"/>
              </a:rPr>
              <a:t>División de Finanzas Públicas, Departamento de Estadística del FMI</a:t>
            </a:r>
            <a:endParaRPr lang="es-ES" sz="700" dirty="0">
              <a:latin typeface="+mn-lt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578392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 smtClean="0">
                <a:latin typeface="+mn-lt"/>
              </a:rPr>
              <a:t>Breve comparación de las normas </a:t>
            </a:r>
            <a:br>
              <a:rPr lang="es-ES" dirty="0" smtClean="0">
                <a:latin typeface="+mn-lt"/>
              </a:rPr>
            </a:br>
            <a:endParaRPr lang="es-ES" sz="1800" dirty="0" smtClean="0">
              <a:latin typeface="+mn-lt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95400"/>
            <a:ext cx="7924800" cy="5029200"/>
          </a:xfrm>
        </p:spPr>
        <p:txBody>
          <a:bodyPr/>
          <a:lstStyle/>
          <a:p>
            <a:pPr eaLnBrk="1" hangingPunct="1"/>
            <a:r>
              <a:rPr lang="es-ES" sz="2100" dirty="0" smtClean="0"/>
              <a:t>Valoración de activos y pasivos</a:t>
            </a:r>
          </a:p>
          <a:p>
            <a:pPr lvl="1" eaLnBrk="1" hangingPunct="1"/>
            <a:r>
              <a:rPr lang="es-ES" sz="2000" b="1" dirty="0" smtClean="0"/>
              <a:t>MEFP 2001</a:t>
            </a:r>
            <a:r>
              <a:rPr lang="es-ES" sz="2000" dirty="0" smtClean="0"/>
              <a:t>: Principio general el </a:t>
            </a:r>
            <a:r>
              <a:rPr lang="es-ES" sz="2000" dirty="0" smtClean="0">
                <a:solidFill>
                  <a:srgbClr val="0000FF"/>
                </a:solidFill>
              </a:rPr>
              <a:t>valor de mercado</a:t>
            </a:r>
          </a:p>
          <a:p>
            <a:pPr lvl="2" eaLnBrk="1" hangingPunct="1"/>
            <a:r>
              <a:rPr lang="es-ES" sz="1700" dirty="0" smtClean="0"/>
              <a:t>Se requiere información adicional con el valor nominal para los instrumentos de deuda</a:t>
            </a:r>
          </a:p>
          <a:p>
            <a:pPr lvl="2" eaLnBrk="1" hangingPunct="1"/>
            <a:r>
              <a:rPr lang="es-ES" sz="1700" dirty="0" smtClean="0"/>
              <a:t>Valor Nominal es usado para instrumentos no transables</a:t>
            </a:r>
          </a:p>
          <a:p>
            <a:pPr lvl="1" eaLnBrk="1" hangingPunct="1"/>
            <a:r>
              <a:rPr lang="es-ES" sz="2000" b="1" dirty="0" smtClean="0"/>
              <a:t>NICSP</a:t>
            </a:r>
            <a:r>
              <a:rPr lang="es-ES" sz="2000" dirty="0" smtClean="0"/>
              <a:t>: Principio general el </a:t>
            </a:r>
            <a:r>
              <a:rPr lang="es-ES" sz="2000" dirty="0" smtClean="0">
                <a:solidFill>
                  <a:srgbClr val="0000FF"/>
                </a:solidFill>
              </a:rPr>
              <a:t>valor justo</a:t>
            </a:r>
          </a:p>
          <a:p>
            <a:pPr lvl="2" eaLnBrk="1" hangingPunct="1"/>
            <a:r>
              <a:rPr lang="es-ES" sz="1700" dirty="0" smtClean="0"/>
              <a:t>En muchos casos es similar al valor de mercado</a:t>
            </a:r>
          </a:p>
          <a:p>
            <a:pPr lvl="2" eaLnBrk="1" hangingPunct="1"/>
            <a:r>
              <a:rPr lang="es-ES" sz="1700" dirty="0" smtClean="0"/>
              <a:t>Costo histórico es usado para determinados activos/pasivos–permite la revaluación en el caso de cambios sustanciales del valor</a:t>
            </a:r>
          </a:p>
          <a:p>
            <a:pPr eaLnBrk="1" hangingPunct="1"/>
            <a:r>
              <a:rPr lang="es-ES" sz="2100" dirty="0" smtClean="0"/>
              <a:t>Patrimonio neto:</a:t>
            </a:r>
          </a:p>
          <a:p>
            <a:pPr lvl="1" eaLnBrk="1" hangingPunct="1"/>
            <a:r>
              <a:rPr lang="es-ES" sz="2000" b="1" dirty="0" smtClean="0"/>
              <a:t>MEFP 2001</a:t>
            </a:r>
            <a:r>
              <a:rPr lang="es-ES" sz="2000" dirty="0" smtClean="0"/>
              <a:t>: diferencia entre los activos y pasivos (incluye acciones y otras participaciones de capital)</a:t>
            </a:r>
          </a:p>
          <a:p>
            <a:pPr lvl="1" eaLnBrk="1" hangingPunct="1"/>
            <a:r>
              <a:rPr lang="es-ES" sz="2000" b="1" dirty="0" smtClean="0"/>
              <a:t>NICSP</a:t>
            </a:r>
            <a:r>
              <a:rPr lang="es-ES" sz="2000" dirty="0" smtClean="0"/>
              <a:t>: emplea activos netos/capital social, que equivale a la diferencia entre los activos y los pasivos que no son  capital social</a:t>
            </a:r>
          </a:p>
          <a:p>
            <a:pPr eaLnBrk="1" hangingPunct="1"/>
            <a:endParaRPr lang="es-ES" sz="2100" dirty="0" smtClean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43636" y="628652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>
                <a:latin typeface="+mn-lt"/>
              </a:rPr>
              <a:t>División de Finanzas Públicas, Departamento de Estadística del FMI</a:t>
            </a:r>
            <a:endParaRPr lang="es-ES" sz="700" dirty="0">
              <a:latin typeface="+mn-lt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57435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 smtClean="0">
                <a:latin typeface="+mn-lt"/>
              </a:rPr>
              <a:t>Breve comparación de las normas </a:t>
            </a:r>
            <a:br>
              <a:rPr lang="es-ES" dirty="0" smtClean="0">
                <a:latin typeface="+mn-lt"/>
              </a:rPr>
            </a:br>
            <a:endParaRPr lang="es-ES" sz="1800" dirty="0" smtClean="0">
              <a:latin typeface="+mn-lt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924800" cy="4267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spcBef>
                <a:spcPts val="1800"/>
              </a:spcBef>
            </a:pPr>
            <a:r>
              <a:rPr lang="es-ES" dirty="0" smtClean="0"/>
              <a:t>Revisiones</a:t>
            </a:r>
          </a:p>
          <a:p>
            <a:pPr lvl="1" eaLnBrk="1" hangingPunct="1">
              <a:spcBef>
                <a:spcPts val="1800"/>
              </a:spcBef>
            </a:pPr>
            <a:r>
              <a:rPr lang="es-ES" b="1" dirty="0" smtClean="0"/>
              <a:t>MEFP 2001</a:t>
            </a:r>
            <a:r>
              <a:rPr lang="es-ES" dirty="0" smtClean="0"/>
              <a:t>: las revisiones deben registrarse en el período en que ocurre el evento. En la práctica, la materialidad determina el procedimiento</a:t>
            </a:r>
          </a:p>
          <a:p>
            <a:pPr lvl="1" eaLnBrk="1" hangingPunct="1">
              <a:spcBef>
                <a:spcPts val="1800"/>
              </a:spcBef>
            </a:pPr>
            <a:r>
              <a:rPr lang="es-ES" b="1" dirty="0" smtClean="0"/>
              <a:t>NICSP</a:t>
            </a:r>
            <a:r>
              <a:rPr lang="es-ES" dirty="0" smtClean="0"/>
              <a:t>: Aunque los errores fundamentales y los cambios de la política contable se registran en el período en que ocurre el cambio, pueden aplicarse en el período corriente</a:t>
            </a:r>
          </a:p>
          <a:p>
            <a:pPr lvl="2" eaLnBrk="1" hangingPunct="1">
              <a:spcBef>
                <a:spcPts val="1800"/>
              </a:spcBef>
            </a:pPr>
            <a:r>
              <a:rPr lang="es-ES" dirty="0" smtClean="0"/>
              <a:t> Está estudiándose la posibilidad de </a:t>
            </a:r>
            <a:r>
              <a:rPr lang="es-ES" u="sng" dirty="0" smtClean="0"/>
              <a:t>exigir</a:t>
            </a:r>
            <a:r>
              <a:rPr lang="es-ES" dirty="0" smtClean="0"/>
              <a:t> que los errores significativos se contabilicen en forma retrospectiva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72198" y="6207147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>
                <a:latin typeface="+mn-lt"/>
              </a:rPr>
              <a:t>División de Finanzas Públicas, Departamento de Estadística del FMI</a:t>
            </a:r>
            <a:endParaRPr lang="es-ES" sz="700" dirty="0">
              <a:latin typeface="+mn-lt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200182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413792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dirty="0" smtClean="0">
                <a:latin typeface="+mn-lt"/>
              </a:rPr>
              <a:t>Breve comparación de las normas </a:t>
            </a:r>
            <a:br>
              <a:rPr lang="es-ES" dirty="0" smtClean="0">
                <a:latin typeface="+mn-lt"/>
              </a:rPr>
            </a:br>
            <a:r>
              <a:rPr lang="es-ES" sz="2600" dirty="0" smtClean="0">
                <a:latin typeface="+mn-lt"/>
              </a:rPr>
              <a:t>Estados financieros similares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62000" y="1295400"/>
            <a:ext cx="3657600" cy="4586288"/>
          </a:xfrm>
        </p:spPr>
        <p:txBody>
          <a:bodyPr/>
          <a:lstStyle/>
          <a:p>
            <a:pPr marL="457200" lvl="1" indent="0" eaLnBrk="1" hangingPunct="1">
              <a:buFontTx/>
              <a:buNone/>
              <a:defRPr/>
            </a:pPr>
            <a:endParaRPr lang="es-ES" dirty="0" smtClean="0"/>
          </a:p>
          <a:p>
            <a:pPr lvl="1" eaLnBrk="1" hangingPunct="1">
              <a:defRPr/>
            </a:pPr>
            <a:r>
              <a:rPr lang="es-ES" b="1" i="1" dirty="0" smtClean="0"/>
              <a:t>MEFP 2001</a:t>
            </a:r>
            <a:r>
              <a:rPr lang="es-ES" dirty="0" smtClean="0"/>
              <a:t>: </a:t>
            </a:r>
          </a:p>
          <a:p>
            <a:pPr lvl="2" eaLnBrk="1" hangingPunct="1">
              <a:defRPr/>
            </a:pPr>
            <a:r>
              <a:rPr lang="es-ES" dirty="0" smtClean="0"/>
              <a:t>Balance</a:t>
            </a:r>
          </a:p>
          <a:p>
            <a:pPr marL="914400" lvl="2" indent="0" eaLnBrk="1" hangingPunct="1">
              <a:buFontTx/>
              <a:buNone/>
              <a:defRPr/>
            </a:pPr>
            <a:endParaRPr lang="es-ES" dirty="0" smtClean="0"/>
          </a:p>
          <a:p>
            <a:pPr lvl="2" eaLnBrk="1" hangingPunct="1">
              <a:defRPr/>
            </a:pPr>
            <a:r>
              <a:rPr lang="es-ES" dirty="0" smtClean="0"/>
              <a:t>Estado de operaciones</a:t>
            </a:r>
          </a:p>
          <a:p>
            <a:pPr lvl="2" eaLnBrk="1" hangingPunct="1">
              <a:defRPr/>
            </a:pPr>
            <a:endParaRPr lang="es-ES" dirty="0" smtClean="0"/>
          </a:p>
          <a:p>
            <a:pPr lvl="2" eaLnBrk="1" hangingPunct="1">
              <a:defRPr/>
            </a:pPr>
            <a:r>
              <a:rPr lang="es-ES" dirty="0" smtClean="0"/>
              <a:t>Estado de flujos de caja</a:t>
            </a:r>
          </a:p>
          <a:p>
            <a:pPr lvl="2" eaLnBrk="1" hangingPunct="1">
              <a:defRPr/>
            </a:pPr>
            <a:endParaRPr lang="es-ES" dirty="0" smtClean="0"/>
          </a:p>
          <a:p>
            <a:pPr lvl="2" eaLnBrk="1" hangingPunct="1">
              <a:defRPr/>
            </a:pPr>
            <a:r>
              <a:rPr lang="es-ES" dirty="0" smtClean="0"/>
              <a:t>Estado de otros flujos económicos</a:t>
            </a:r>
          </a:p>
        </p:txBody>
      </p:sp>
      <p:sp>
        <p:nvSpPr>
          <p:cNvPr id="16388" name="4 Marcador de contenido"/>
          <p:cNvSpPr>
            <a:spLocks noGrp="1"/>
          </p:cNvSpPr>
          <p:nvPr>
            <p:ph sz="half" idx="2"/>
          </p:nvPr>
        </p:nvSpPr>
        <p:spPr>
          <a:xfrm>
            <a:off x="4495800" y="1676400"/>
            <a:ext cx="4648200" cy="4586288"/>
          </a:xfrm>
        </p:spPr>
        <p:txBody>
          <a:bodyPr/>
          <a:lstStyle/>
          <a:p>
            <a:pPr lvl="1" eaLnBrk="1" hangingPunct="1"/>
            <a:r>
              <a:rPr lang="es-ES" b="1" dirty="0" smtClean="0"/>
              <a:t>NICSP</a:t>
            </a:r>
            <a:r>
              <a:rPr lang="es-ES" dirty="0" smtClean="0"/>
              <a:t>: </a:t>
            </a:r>
          </a:p>
          <a:p>
            <a:pPr lvl="2" eaLnBrk="1" hangingPunct="1">
              <a:lnSpc>
                <a:spcPct val="90000"/>
              </a:lnSpc>
            </a:pPr>
            <a:r>
              <a:rPr lang="es-ES" dirty="0" smtClean="0"/>
              <a:t>Estado de situación financiera (balance)</a:t>
            </a:r>
          </a:p>
          <a:p>
            <a:pPr lvl="2" eaLnBrk="1" hangingPunct="1">
              <a:lnSpc>
                <a:spcPct val="90000"/>
              </a:lnSpc>
            </a:pPr>
            <a:endParaRPr lang="es-ES" dirty="0" smtClean="0"/>
          </a:p>
          <a:p>
            <a:pPr lvl="2" eaLnBrk="1" hangingPunct="1">
              <a:lnSpc>
                <a:spcPct val="90000"/>
              </a:lnSpc>
            </a:pPr>
            <a:r>
              <a:rPr lang="es-ES" dirty="0" smtClean="0"/>
              <a:t>Estado de resultados financieros (ingreso y gasto)</a:t>
            </a:r>
          </a:p>
          <a:p>
            <a:pPr lvl="2" eaLnBrk="1" hangingPunct="1">
              <a:lnSpc>
                <a:spcPct val="90000"/>
              </a:lnSpc>
            </a:pPr>
            <a:endParaRPr lang="es-ES" dirty="0" smtClean="0"/>
          </a:p>
          <a:p>
            <a:pPr lvl="2" eaLnBrk="1" hangingPunct="1">
              <a:lnSpc>
                <a:spcPct val="90000"/>
              </a:lnSpc>
            </a:pPr>
            <a:r>
              <a:rPr lang="es-ES" dirty="0" smtClean="0"/>
              <a:t>Estado de variación de activos netos/capital social (financiamiento)</a:t>
            </a:r>
          </a:p>
          <a:p>
            <a:pPr lvl="2" eaLnBrk="1" hangingPunct="1">
              <a:lnSpc>
                <a:spcPct val="90000"/>
              </a:lnSpc>
            </a:pPr>
            <a:endParaRPr lang="es-ES" dirty="0" smtClean="0"/>
          </a:p>
          <a:p>
            <a:pPr lvl="2" eaLnBrk="1" hangingPunct="1">
              <a:lnSpc>
                <a:spcPct val="90000"/>
              </a:lnSpc>
            </a:pPr>
            <a:r>
              <a:rPr lang="es-ES" dirty="0" smtClean="0"/>
              <a:t>Estado de flujos de caja</a:t>
            </a:r>
          </a:p>
          <a:p>
            <a:pPr lvl="2" eaLnBrk="1" hangingPunct="1">
              <a:lnSpc>
                <a:spcPct val="90000"/>
              </a:lnSpc>
            </a:pPr>
            <a:endParaRPr lang="es-ES" dirty="0" smtClean="0"/>
          </a:p>
          <a:p>
            <a:pPr lvl="2" eaLnBrk="1" hangingPunct="1">
              <a:lnSpc>
                <a:spcPct val="90000"/>
              </a:lnSpc>
            </a:pPr>
            <a:r>
              <a:rPr lang="es-ES" dirty="0" smtClean="0"/>
              <a:t>Notas del estado financiero</a:t>
            </a:r>
          </a:p>
          <a:p>
            <a:pPr marL="0" indent="0" eaLnBrk="1" hangingPunct="1">
              <a:buFontTx/>
              <a:buNone/>
            </a:pPr>
            <a:endParaRPr lang="es-ES" dirty="0" smtClean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57884" y="6357958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>
                <a:latin typeface="+mn-lt"/>
              </a:rPr>
              <a:t>División de Finanzas Públicas, Departamento de Estadística del FMI</a:t>
            </a:r>
            <a:endParaRPr lang="es-ES" sz="700" dirty="0">
              <a:latin typeface="+mn-lt"/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7" name="6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105850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13792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dirty="0" smtClean="0">
                <a:latin typeface="+mn-lt"/>
              </a:rPr>
              <a:t>Breve comparación de las normas </a:t>
            </a:r>
            <a:br>
              <a:rPr lang="es-ES" dirty="0" smtClean="0">
                <a:latin typeface="+mn-lt"/>
              </a:rPr>
            </a:br>
            <a:r>
              <a:rPr lang="es-ES" sz="2600" dirty="0" smtClean="0">
                <a:latin typeface="+mn-lt"/>
              </a:rPr>
              <a:t>Estados financieros similares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36712"/>
            <a:ext cx="7924800" cy="4872608"/>
          </a:xfrm>
        </p:spPr>
        <p:txBody>
          <a:bodyPr>
            <a:normAutofit/>
          </a:bodyPr>
          <a:lstStyle/>
          <a:p>
            <a:pPr lvl="1" algn="just" eaLnBrk="1" hangingPunct="1"/>
            <a:r>
              <a:rPr lang="es-ES" dirty="0" smtClean="0"/>
              <a:t>Aunque son muy similares, en las NICSP no se distingue entre otros flujos económicos y transacciones</a:t>
            </a:r>
          </a:p>
          <a:p>
            <a:pPr lvl="1" algn="just" eaLnBrk="1" hangingPunct="1"/>
            <a:r>
              <a:rPr lang="es-ES" dirty="0" smtClean="0">
                <a:solidFill>
                  <a:schemeClr val="tx1"/>
                </a:solidFill>
                <a:cs typeface="+mn-cs"/>
              </a:rPr>
              <a:t>El MEFP tiene estados y cuadros estandarizados, mientras que según las NICSP los estados financieros solo deben mostrar los rubros que son individualmente relevantes (materiales)</a:t>
            </a:r>
            <a:endParaRPr lang="es-ES" b="1" dirty="0" smtClean="0">
              <a:solidFill>
                <a:srgbClr val="FF0000"/>
              </a:solidFill>
            </a:endParaRPr>
          </a:p>
          <a:p>
            <a:pPr lvl="1" algn="just" eaLnBrk="1" hangingPunct="1"/>
            <a:r>
              <a:rPr lang="es-ES" dirty="0" smtClean="0"/>
              <a:t>Algunas clasificaciones pueden ser diferentes - sin embargo, la recopilación de datos de las EFP y la contabilidad al mismo tiempo</a:t>
            </a:r>
          </a:p>
          <a:p>
            <a:pPr lvl="1" eaLnBrk="1" hangingPunct="1"/>
            <a:endParaRPr lang="es-ES" sz="2800" b="1" dirty="0" smtClean="0">
              <a:solidFill>
                <a:srgbClr val="FF000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43636" y="6215082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>
                <a:latin typeface="+mn-lt"/>
              </a:rPr>
              <a:t>División de Finanzas Públicas, Departamento de Estadística del FMI</a:t>
            </a:r>
            <a:endParaRPr lang="es-ES" sz="700" dirty="0">
              <a:latin typeface="+mn-lt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110185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 smtClean="0">
                <a:latin typeface="+mn-lt"/>
              </a:rPr>
              <a:t>Breve comparación de las normas </a:t>
            </a:r>
            <a:br>
              <a:rPr lang="es-ES" dirty="0" smtClean="0">
                <a:latin typeface="+mn-lt"/>
              </a:rPr>
            </a:br>
            <a:endParaRPr lang="es-ES" sz="1800" dirty="0" smtClean="0">
              <a:latin typeface="+mn-lt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79248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z="2100" b="1" dirty="0" smtClean="0"/>
              <a:t>Muchos temas en los cuales no se considera que existen diferencias, por ejemplo: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s-ES" sz="2100" b="1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2000" dirty="0" smtClean="0"/>
              <a:t>Impuestos no recaudados; no se reconocen como  ingresos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2000" dirty="0" smtClean="0"/>
              <a:t>Momento de registro del ingreso tributario; cuando ocurre el evento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2000" dirty="0" smtClean="0"/>
              <a:t>Plusvalía adquirida; activo del comprador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2000" dirty="0" smtClean="0"/>
              <a:t>Tierras debajo de caminos; se reconocen como un activo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2000" dirty="0" smtClean="0"/>
              <a:t>Arriendos financiero; se reconocen como un pasivo y los pagos se dividen en intereses y reembolso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2000" dirty="0" smtClean="0"/>
              <a:t>etc.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322" y="6215082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>
                <a:latin typeface="+mn-lt"/>
              </a:rPr>
              <a:t>División de Finanzas Públicas, Departamento de Estadística del FMI</a:t>
            </a:r>
            <a:endParaRPr lang="es-ES" sz="700" dirty="0">
              <a:latin typeface="+mn-lt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404662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467544" y="2924944"/>
            <a:ext cx="2952328" cy="165618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Estadísticas de Finanzas Públicas</a:t>
            </a:r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537534" y="365707"/>
            <a:ext cx="8192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i="1" dirty="0"/>
              <a:t>¿PARA QUE SE GENERAN LAS ESTADÍSTICAS DE FINANZAS PÚBLICAS?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565359" y="2204864"/>
            <a:ext cx="3535033" cy="64807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Conocer las condiciones monetarias y el endeudamiento nacional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4565359" y="3140968"/>
            <a:ext cx="3535033" cy="61206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Conocer la presión tributaria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565359" y="4221088"/>
            <a:ext cx="3535033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/>
              <a:t>Protección Arancelaria</a:t>
            </a:r>
            <a:endParaRPr lang="es-CO" sz="1600" dirty="0"/>
          </a:p>
        </p:txBody>
      </p:sp>
      <p:sp>
        <p:nvSpPr>
          <p:cNvPr id="13" name="12 Rectángulo"/>
          <p:cNvSpPr/>
          <p:nvPr/>
        </p:nvSpPr>
        <p:spPr>
          <a:xfrm>
            <a:off x="4569938" y="5157192"/>
            <a:ext cx="3530453" cy="57606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/>
              <a:t>Protección Social</a:t>
            </a:r>
            <a:endParaRPr lang="es-CO" sz="1600" dirty="0"/>
          </a:p>
        </p:txBody>
      </p:sp>
      <p:sp>
        <p:nvSpPr>
          <p:cNvPr id="14" name="13 Flecha derecha"/>
          <p:cNvSpPr/>
          <p:nvPr/>
        </p:nvSpPr>
        <p:spPr>
          <a:xfrm>
            <a:off x="3491880" y="3573016"/>
            <a:ext cx="936104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9" name="8 Grupo"/>
          <p:cNvGrpSpPr/>
          <p:nvPr/>
        </p:nvGrpSpPr>
        <p:grpSpPr>
          <a:xfrm>
            <a:off x="251520" y="404664"/>
            <a:ext cx="8496944" cy="5832648"/>
            <a:chOff x="467544" y="404664"/>
            <a:chExt cx="8280920" cy="5832648"/>
          </a:xfrm>
        </p:grpSpPr>
        <p:cxnSp>
          <p:nvCxnSpPr>
            <p:cNvPr id="15" name="14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27018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 smtClean="0">
                <a:latin typeface="+mn-lt"/>
              </a:rPr>
              <a:t>Contexto Latino americano</a:t>
            </a:r>
            <a:br>
              <a:rPr lang="es-ES" dirty="0" smtClean="0">
                <a:latin typeface="+mn-lt"/>
              </a:rPr>
            </a:br>
            <a:endParaRPr lang="es-ES" sz="1800" dirty="0" smtClean="0">
              <a:latin typeface="+mn-lt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322" y="6215082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>
                <a:latin typeface="+mn-lt"/>
              </a:rPr>
              <a:t>División de Finanzas Públicas, Departamento de Estadística del FMI</a:t>
            </a:r>
            <a:endParaRPr lang="es-ES" sz="700" dirty="0">
              <a:latin typeface="+mn-lt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088508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322" y="6215082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>
                <a:latin typeface="+mn-lt"/>
              </a:rPr>
              <a:t>División de Finanzas Públicas, Departamento de Estadística del FMI</a:t>
            </a:r>
            <a:endParaRPr lang="es-ES" sz="700" dirty="0">
              <a:latin typeface="+mn-lt"/>
            </a:endParaRPr>
          </a:p>
        </p:txBody>
      </p:sp>
      <p:grpSp>
        <p:nvGrpSpPr>
          <p:cNvPr id="2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642910" y="509924"/>
          <a:ext cx="8001055" cy="567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958"/>
                <a:gridCol w="1978569"/>
                <a:gridCol w="1767675"/>
                <a:gridCol w="2232853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PAÍS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Modelo</a:t>
                      </a:r>
                      <a:r>
                        <a:rPr lang="es-ES" baseline="0" dirty="0" smtClean="0"/>
                        <a:t> </a:t>
                      </a:r>
                    </a:p>
                    <a:p>
                      <a:r>
                        <a:rPr lang="es-ES" baseline="0" dirty="0" smtClean="0"/>
                        <a:t>contable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Sistema</a:t>
                      </a:r>
                    </a:p>
                    <a:p>
                      <a:r>
                        <a:rPr lang="es-ES" dirty="0" smtClean="0"/>
                        <a:t>Contable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Información MEFP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México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Caja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Panamá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Financiero-Patrimonial</a:t>
                      </a:r>
                    </a:p>
                    <a:p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Causación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Honduras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Caja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R/Dominicana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Caja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Argentina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Financiero-Patrimonial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Causación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Paraguay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Caja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Uruguay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Caja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El Salvador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Financiero- Patrimonial</a:t>
                      </a:r>
                    </a:p>
                    <a:p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Causación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Brasil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Ingresos-caja</a:t>
                      </a:r>
                    </a:p>
                    <a:p>
                      <a:r>
                        <a:rPr lang="es-ES" sz="1400" dirty="0" smtClean="0"/>
                        <a:t>Gastos- Causación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 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Ecuador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Caja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Nicaragua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Caja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Presupuestal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Colombia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Financiero-Patrimonial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Causación / devengo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Mixto –Financiera-Patrimonial</a:t>
                      </a:r>
                      <a:endParaRPr lang="es-E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88508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 smtClean="0">
                <a:latin typeface="+mn-lt"/>
              </a:rPr>
              <a:t>Gracias</a:t>
            </a:r>
            <a:br>
              <a:rPr lang="es-ES" dirty="0" smtClean="0">
                <a:latin typeface="+mn-lt"/>
              </a:rPr>
            </a:br>
            <a:endParaRPr lang="es-ES" sz="1800" dirty="0" smtClean="0">
              <a:latin typeface="+mn-lt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322" y="6215082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>
                <a:latin typeface="+mn-lt"/>
              </a:rPr>
              <a:t>División de Finanzas Públicas, Departamento de Estadística del FMI</a:t>
            </a:r>
            <a:endParaRPr lang="es-ES" sz="700" dirty="0">
              <a:latin typeface="+mn-lt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467544" y="404664"/>
            <a:ext cx="8280920" cy="5832648"/>
            <a:chOff x="467544" y="404664"/>
            <a:chExt cx="8280920" cy="5832648"/>
          </a:xfrm>
        </p:grpSpPr>
        <p:cxnSp>
          <p:nvCxnSpPr>
            <p:cNvPr id="6" name="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557465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395536" y="3068960"/>
            <a:ext cx="2952328" cy="165618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Estadísticas de Finanzas Públicas</a:t>
            </a:r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537534" y="365707"/>
            <a:ext cx="8192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i="1" dirty="0"/>
              <a:t>¿PARA QUE SE GENERAN LAS ESTADÍSTICAS DE FINANZAS PÚBLICAS?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565359" y="1772816"/>
            <a:ext cx="3535033" cy="64807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Evaluar la eficacia del gasto en el alivio de la pobreza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4565359" y="2708920"/>
            <a:ext cx="3535033" cy="61206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Establecer la viabilidad de las políticas fiscales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565359" y="3717032"/>
            <a:ext cx="3535033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Conocer la deuda neta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4569938" y="4725144"/>
            <a:ext cx="3530453" cy="57606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Conocer la riqueza neta</a:t>
            </a:r>
          </a:p>
        </p:txBody>
      </p:sp>
      <p:sp>
        <p:nvSpPr>
          <p:cNvPr id="14" name="13 Flecha derecha"/>
          <p:cNvSpPr/>
          <p:nvPr/>
        </p:nvSpPr>
        <p:spPr>
          <a:xfrm>
            <a:off x="3491880" y="3573016"/>
            <a:ext cx="936104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Rectángulo"/>
          <p:cNvSpPr/>
          <p:nvPr/>
        </p:nvSpPr>
        <p:spPr>
          <a:xfrm>
            <a:off x="4585179" y="5589240"/>
            <a:ext cx="3535033" cy="79208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Conocer los pasivos contingentes del gobierno, incluidas las obligaciones por pensiones de seguridad social.</a:t>
            </a:r>
          </a:p>
        </p:txBody>
      </p:sp>
      <p:grpSp>
        <p:nvGrpSpPr>
          <p:cNvPr id="15" name="14 Grupo"/>
          <p:cNvGrpSpPr/>
          <p:nvPr/>
        </p:nvGrpSpPr>
        <p:grpSpPr>
          <a:xfrm>
            <a:off x="251520" y="365707"/>
            <a:ext cx="8496944" cy="6186258"/>
            <a:chOff x="467544" y="404664"/>
            <a:chExt cx="8280920" cy="5832648"/>
          </a:xfrm>
        </p:grpSpPr>
        <p:cxnSp>
          <p:nvCxnSpPr>
            <p:cNvPr id="16" name="15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06904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395536" y="2924944"/>
            <a:ext cx="2232248" cy="11521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Estadísticas de Finanzas Públicas</a:t>
            </a:r>
            <a:endParaRPr lang="es-CO" dirty="0"/>
          </a:p>
        </p:txBody>
      </p:sp>
      <p:sp>
        <p:nvSpPr>
          <p:cNvPr id="3" name="2 Rectángulo"/>
          <p:cNvSpPr/>
          <p:nvPr/>
        </p:nvSpPr>
        <p:spPr>
          <a:xfrm>
            <a:off x="4355976" y="1844824"/>
            <a:ext cx="2880320" cy="86409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/>
              <a:t>Estudiar </a:t>
            </a:r>
            <a:r>
              <a:rPr lang="es-CO" sz="1600" dirty="0"/>
              <a:t>de manera coherente y sistemática la evolución de las operaciones financieras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55976" y="3085162"/>
            <a:ext cx="2880320" cy="86409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/>
              <a:t>Estudiar </a:t>
            </a:r>
            <a:r>
              <a:rPr lang="es-CO" sz="1600" dirty="0"/>
              <a:t>de manera coherente y sistemática la situación financiera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355976" y="4437112"/>
            <a:ext cx="2880320" cy="86409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/>
              <a:t>Estudiar </a:t>
            </a:r>
            <a:r>
              <a:rPr lang="es-CO" sz="1600" dirty="0"/>
              <a:t>de manera coherente y sistemática la situación la </a:t>
            </a:r>
            <a:r>
              <a:rPr lang="es-CO" sz="1600" dirty="0" smtClean="0"/>
              <a:t>de </a:t>
            </a:r>
            <a:r>
              <a:rPr lang="es-CO" sz="1600" dirty="0"/>
              <a:t>liquidez 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2843808" y="3140968"/>
            <a:ext cx="1296144" cy="72008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Permiten</a:t>
            </a:r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555650" y="550421"/>
            <a:ext cx="8192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i="1" dirty="0" smtClean="0"/>
              <a:t>¿QUÉ USO SE LES DA A LAS ESTADISTICAS FISCALES?</a:t>
            </a:r>
            <a:endParaRPr lang="es-CO" sz="2400" b="1" i="1" dirty="0"/>
          </a:p>
        </p:txBody>
      </p:sp>
      <p:sp>
        <p:nvSpPr>
          <p:cNvPr id="8" name="7 Rectángulo"/>
          <p:cNvSpPr/>
          <p:nvPr/>
        </p:nvSpPr>
        <p:spPr>
          <a:xfrm>
            <a:off x="7668344" y="1844824"/>
            <a:ext cx="1080120" cy="345638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Gobierno y el sector Público</a:t>
            </a:r>
            <a:endParaRPr lang="es-CO" dirty="0"/>
          </a:p>
        </p:txBody>
      </p:sp>
      <p:grpSp>
        <p:nvGrpSpPr>
          <p:cNvPr id="9" name="8 Grupo"/>
          <p:cNvGrpSpPr/>
          <p:nvPr/>
        </p:nvGrpSpPr>
        <p:grpSpPr>
          <a:xfrm>
            <a:off x="251520" y="404664"/>
            <a:ext cx="8640960" cy="5832648"/>
            <a:chOff x="467544" y="404664"/>
            <a:chExt cx="8280920" cy="5832648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467544" y="404664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467544" y="6237312"/>
              <a:ext cx="828092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46754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8748464" y="404664"/>
              <a:ext cx="0" cy="5832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947</TotalTime>
  <Words>4459</Words>
  <Application>Microsoft Office PowerPoint</Application>
  <PresentationFormat>Presentación en pantalla (4:3)</PresentationFormat>
  <Paragraphs>749</Paragraphs>
  <Slides>72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72</vt:i4>
      </vt:variant>
    </vt:vector>
  </HeadingPairs>
  <TitlesOfParts>
    <vt:vector size="7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MANUAL DE ESTADÍSTICAS DE FINANZAS PÚBLICAS</vt:lpstr>
      <vt:lpstr>MANUAL DE ESTADÍSTICAS DE FINANZAS PÚBLICAS</vt:lpstr>
      <vt:lpstr>Objetivos del MEFP 2001</vt:lpstr>
      <vt:lpstr>MANUAL DE ESTADÍSTICAS DE FINANZAS PÚBLICAS</vt:lpstr>
      <vt:lpstr>Cobertura y sectorización en el sistema del MEFP 2001</vt:lpstr>
      <vt:lpstr>Reglas contables del MEFP 2001 </vt:lpstr>
      <vt:lpstr>Reglas contables del MEFP 2001 </vt:lpstr>
      <vt:lpstr>Reglas contables del MEFP 2001  </vt:lpstr>
      <vt:lpstr>Reglas contables del MEFP 2001  </vt:lpstr>
      <vt:lpstr>El sistema del MEFP 2001</vt:lpstr>
      <vt:lpstr>El sistema del MEFP 2001  </vt:lpstr>
      <vt:lpstr>El sistema del MEFP 2001  </vt:lpstr>
      <vt:lpstr>El sistema del MEFP 2001  </vt:lpstr>
      <vt:lpstr>El sistema del MEFP 2001  </vt:lpstr>
      <vt:lpstr>El sistema del MEFP 2001  </vt:lpstr>
      <vt:lpstr>El sistema del MEFP 2001  </vt:lpstr>
      <vt:lpstr>El sistema del MEFP 2001  </vt:lpstr>
      <vt:lpstr>Diapositiva 31</vt:lpstr>
      <vt:lpstr>Estados financieros y cuadros del MEFP 2001</vt:lpstr>
      <vt:lpstr>Estados financieros del MEFP 2001</vt:lpstr>
      <vt:lpstr>Estado de operaciones del gobierno  </vt:lpstr>
      <vt:lpstr>Estado de operaciones del gobierno  </vt:lpstr>
      <vt:lpstr>Estado de operaciones del gobierno  </vt:lpstr>
      <vt:lpstr>Estado de operaciones del gobierno  </vt:lpstr>
      <vt:lpstr>Estado de operaciones del gobierno </vt:lpstr>
      <vt:lpstr>Estado de operaciones del gobierno  </vt:lpstr>
      <vt:lpstr>Estado de operaciones del gobierno  </vt:lpstr>
      <vt:lpstr>Estado de operaciones del gobierno  </vt:lpstr>
      <vt:lpstr>Estado de operaciones del gobierno  </vt:lpstr>
      <vt:lpstr>Estado de operaciones del gobierno  </vt:lpstr>
      <vt:lpstr>Estado de operaciones del gobierno  </vt:lpstr>
      <vt:lpstr>Estado de operaciones del gobierno </vt:lpstr>
      <vt:lpstr>Estado de otros flujos económicos </vt:lpstr>
      <vt:lpstr>Estado de otros flujos económicos </vt:lpstr>
      <vt:lpstr>Estado de otros flujos económicos  </vt:lpstr>
      <vt:lpstr>Balance </vt:lpstr>
      <vt:lpstr>Balance </vt:lpstr>
      <vt:lpstr>Balance </vt:lpstr>
      <vt:lpstr>Estado de fuentes y usos de efectivo </vt:lpstr>
      <vt:lpstr>Estado de fuentes y usos de efectivo </vt:lpstr>
      <vt:lpstr>Estado de fuentes y usos de efectivo </vt:lpstr>
      <vt:lpstr>Diapositiva 55</vt:lpstr>
      <vt:lpstr>El MEFP 2001 y la Contabilidad del sector público</vt:lpstr>
      <vt:lpstr>Introducción – Ciclo Fiscal </vt:lpstr>
      <vt:lpstr>Diapositiva 58</vt:lpstr>
      <vt:lpstr>Antecedentes</vt:lpstr>
      <vt:lpstr>Antecedentes</vt:lpstr>
      <vt:lpstr>Cual es la Solución??</vt:lpstr>
      <vt:lpstr>Normas contables </vt:lpstr>
      <vt:lpstr>Breve comparación de las normas </vt:lpstr>
      <vt:lpstr>Breve comparación de las normas  </vt:lpstr>
      <vt:lpstr>Breve comparación de las normas  </vt:lpstr>
      <vt:lpstr>Breve comparación de las normas  </vt:lpstr>
      <vt:lpstr>Breve comparación de las normas  Estados financieros similares</vt:lpstr>
      <vt:lpstr>Breve comparación de las normas  Estados financieros similares</vt:lpstr>
      <vt:lpstr>Breve comparación de las normas  </vt:lpstr>
      <vt:lpstr>Contexto Latino americano </vt:lpstr>
      <vt:lpstr>Diapositiva 71</vt:lpstr>
      <vt:lpstr>Gracias 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Your User Name</dc:creator>
  <cp:lastModifiedBy>omancipe</cp:lastModifiedBy>
  <cp:revision>112</cp:revision>
  <dcterms:created xsi:type="dcterms:W3CDTF">2012-07-13T00:26:15Z</dcterms:created>
  <dcterms:modified xsi:type="dcterms:W3CDTF">2012-07-17T21:28:11Z</dcterms:modified>
</cp:coreProperties>
</file>