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44"/>
  </p:notesMasterIdLst>
  <p:sldIdLst>
    <p:sldId id="269" r:id="rId2"/>
    <p:sldId id="271" r:id="rId3"/>
    <p:sldId id="376" r:id="rId4"/>
    <p:sldId id="364" r:id="rId5"/>
    <p:sldId id="377" r:id="rId6"/>
    <p:sldId id="365" r:id="rId7"/>
    <p:sldId id="358" r:id="rId8"/>
    <p:sldId id="359" r:id="rId9"/>
    <p:sldId id="361" r:id="rId10"/>
    <p:sldId id="378" r:id="rId11"/>
    <p:sldId id="379" r:id="rId12"/>
    <p:sldId id="394" r:id="rId13"/>
    <p:sldId id="380" r:id="rId14"/>
    <p:sldId id="276" r:id="rId15"/>
    <p:sldId id="367" r:id="rId16"/>
    <p:sldId id="384" r:id="rId17"/>
    <p:sldId id="386" r:id="rId18"/>
    <p:sldId id="385" r:id="rId19"/>
    <p:sldId id="387" r:id="rId20"/>
    <p:sldId id="281" r:id="rId21"/>
    <p:sldId id="277" r:id="rId22"/>
    <p:sldId id="381" r:id="rId23"/>
    <p:sldId id="382" r:id="rId24"/>
    <p:sldId id="310" r:id="rId25"/>
    <p:sldId id="305" r:id="rId26"/>
    <p:sldId id="366" r:id="rId27"/>
    <p:sldId id="368" r:id="rId28"/>
    <p:sldId id="369" r:id="rId29"/>
    <p:sldId id="372" r:id="rId30"/>
    <p:sldId id="370" r:id="rId31"/>
    <p:sldId id="371" r:id="rId32"/>
    <p:sldId id="374" r:id="rId33"/>
    <p:sldId id="373" r:id="rId34"/>
    <p:sldId id="388" r:id="rId35"/>
    <p:sldId id="389" r:id="rId36"/>
    <p:sldId id="391" r:id="rId37"/>
    <p:sldId id="392" r:id="rId38"/>
    <p:sldId id="395" r:id="rId39"/>
    <p:sldId id="396" r:id="rId40"/>
    <p:sldId id="398" r:id="rId41"/>
    <p:sldId id="397" r:id="rId42"/>
    <p:sldId id="375" r:id="rId43"/>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9" autoAdjust="0"/>
    <p:restoredTop sz="94660"/>
  </p:normalViewPr>
  <p:slideViewPr>
    <p:cSldViewPr>
      <p:cViewPr varScale="1">
        <p:scale>
          <a:sx n="66" d="100"/>
          <a:sy n="66" d="100"/>
        </p:scale>
        <p:origin x="64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1800" cy="458788"/>
          </a:xfrm>
          <a:prstGeom prst="rect">
            <a:avLst/>
          </a:prstGeom>
        </p:spPr>
        <p:txBody>
          <a:bodyPr lIns="91440" tIns="45720" rIns="91440" bIns="45720"/>
          <a:lstStyle>
            <a:lvl1pPr lvl="0" algn="l" rtl="0" eaLnBrk="1" fontAlgn="auto" hangingPunct="1">
              <a:spcBef>
                <a:spcPts val="0"/>
              </a:spcBef>
              <a:spcAft>
                <a:spcPts val="0"/>
              </a:spcAft>
              <a:defRPr sz="1200">
                <a:latin typeface="+mn-lt"/>
                <a:cs typeface="+mn-cs"/>
              </a:defRPr>
            </a:lvl1pPr>
          </a:lstStyle>
          <a:p>
            <a:pPr>
              <a:defRPr/>
            </a:pPr>
            <a:endParaRPr/>
          </a:p>
        </p:txBody>
      </p:sp>
      <p:sp>
        <p:nvSpPr>
          <p:cNvPr id="3" name="2 Marcador de fecha"/>
          <p:cNvSpPr txBox="1">
            <a:spLocks noGrp="1"/>
          </p:cNvSpPr>
          <p:nvPr>
            <p:ph type="dt" idx="1"/>
          </p:nvPr>
        </p:nvSpPr>
        <p:spPr>
          <a:xfrm>
            <a:off x="3884613" y="0"/>
            <a:ext cx="2971800" cy="458788"/>
          </a:xfrm>
          <a:prstGeom prst="rect">
            <a:avLst/>
          </a:prstGeom>
        </p:spPr>
        <p:txBody>
          <a:bodyPr lIns="91440" tIns="45720" rIns="91440" bIns="45720"/>
          <a:lstStyle>
            <a:lvl1pPr lvl="0" algn="r" rtl="0" eaLnBrk="1" fontAlgn="auto" hangingPunct="1">
              <a:spcBef>
                <a:spcPts val="0"/>
              </a:spcBef>
              <a:spcAft>
                <a:spcPts val="0"/>
              </a:spcAft>
              <a:defRPr sz="1200">
                <a:latin typeface="+mn-lt"/>
                <a:cs typeface="+mn-cs"/>
              </a:defRPr>
            </a:lvl1pPr>
          </a:lstStyle>
          <a:p>
            <a:pPr>
              <a:defRPr/>
            </a:pPr>
            <a:endParaRPr/>
          </a:p>
        </p:txBody>
      </p:sp>
      <p:sp>
        <p:nvSpPr>
          <p:cNvPr id="92164" name="3 Marcador de imagen de diapositiva"/>
          <p:cNvSpPr txBox="1">
            <a:spLocks noGrp="1" noRot="1" noChangeAspect="1"/>
          </p:cNvSpPr>
          <p:nvPr>
            <p:ph type="sldImg" idx="2"/>
          </p:nvPr>
        </p:nvSpPr>
        <p:spPr bwMode="auto">
          <a:xfrm>
            <a:off x="685800" y="1143000"/>
            <a:ext cx="5486400" cy="3086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4 Marcador de notas"/>
          <p:cNvSpPr txBox="1">
            <a:spLocks noGrp="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O" altLang="es-CO" smtClean="0"/>
              <a:t>Click to edit Master text styles</a:t>
            </a:r>
          </a:p>
          <a:p>
            <a:pPr lvl="1"/>
            <a:r>
              <a:rPr lang="es-CO" altLang="es-CO" smtClean="0"/>
              <a:t>Second level</a:t>
            </a:r>
          </a:p>
          <a:p>
            <a:pPr lvl="2"/>
            <a:r>
              <a:rPr lang="es-CO" altLang="es-CO" smtClean="0"/>
              <a:t>Third level</a:t>
            </a:r>
          </a:p>
          <a:p>
            <a:pPr lvl="3"/>
            <a:r>
              <a:rPr lang="es-CO" altLang="es-CO" smtClean="0"/>
              <a:t>Fourth level</a:t>
            </a:r>
          </a:p>
          <a:p>
            <a:pPr lvl="4"/>
            <a:r>
              <a:rPr lang="es-CO" altLang="es-CO" smtClean="0"/>
              <a:t>Fifth level</a:t>
            </a:r>
          </a:p>
        </p:txBody>
      </p:sp>
      <p:sp>
        <p:nvSpPr>
          <p:cNvPr id="6" name="5 Marcador de pie de página"/>
          <p:cNvSpPr txBox="1">
            <a:spLocks noGrp="1"/>
          </p:cNvSpPr>
          <p:nvPr>
            <p:ph type="ftr" sz="quarter" idx="4"/>
          </p:nvPr>
        </p:nvSpPr>
        <p:spPr>
          <a:xfrm>
            <a:off x="0" y="8685213"/>
            <a:ext cx="2971800" cy="458787"/>
          </a:xfrm>
          <a:prstGeom prst="rect">
            <a:avLst/>
          </a:prstGeom>
        </p:spPr>
        <p:txBody>
          <a:bodyPr lIns="91440" tIns="45720" rIns="91440" bIns="45720" anchor="b"/>
          <a:lstStyle>
            <a:lvl1pPr lvl="0" algn="l" rtl="0" eaLnBrk="1" fontAlgn="auto" hangingPunct="1">
              <a:spcBef>
                <a:spcPts val="0"/>
              </a:spcBef>
              <a:spcAft>
                <a:spcPts val="0"/>
              </a:spcAft>
              <a:defRPr sz="1200">
                <a:latin typeface="+mn-lt"/>
                <a:cs typeface="+mn-cs"/>
              </a:defRPr>
            </a:lvl1pPr>
          </a:lstStyle>
          <a:p>
            <a:pPr>
              <a:defRPr/>
            </a:pPr>
            <a:endParaRPr/>
          </a:p>
        </p:txBody>
      </p:sp>
      <p:sp>
        <p:nvSpPr>
          <p:cNvPr id="7" name="6 Marcador de número de diapositiva"/>
          <p:cNvSpPr txBox="1">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3D4EA88-F289-469A-98F6-DE6A3EDB4DEE}" type="slidenum">
              <a:rPr lang="es-CO" altLang="es-CO"/>
              <a:pPr/>
              <a:t>‹Nº›</a:t>
            </a:fld>
            <a:endParaRPr lang="es-CO" altLang="es-CO"/>
          </a:p>
        </p:txBody>
      </p:sp>
    </p:spTree>
    <p:extLst>
      <p:ext uri="{BB962C8B-B14F-4D97-AF65-F5344CB8AC3E}">
        <p14:creationId xmlns:p14="http://schemas.microsoft.com/office/powerpoint/2010/main" val="553135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Calibri"/>
      </a:defRPr>
    </a:lvl1pPr>
    <a:lvl2pPr marL="457200" algn="l" rtl="0" eaLnBrk="0" fontAlgn="base" hangingPunct="0">
      <a:spcBef>
        <a:spcPct val="30000"/>
      </a:spcBef>
      <a:spcAft>
        <a:spcPct val="0"/>
      </a:spcAft>
      <a:defRPr sz="1200">
        <a:solidFill>
          <a:schemeClr val="tx1"/>
        </a:solidFill>
        <a:latin typeface="Calibri"/>
      </a:defRPr>
    </a:lvl2pPr>
    <a:lvl3pPr marL="914400" algn="l" rtl="0" eaLnBrk="0" fontAlgn="base" hangingPunct="0">
      <a:spcBef>
        <a:spcPct val="30000"/>
      </a:spcBef>
      <a:spcAft>
        <a:spcPct val="0"/>
      </a:spcAft>
      <a:defRPr sz="1200">
        <a:solidFill>
          <a:schemeClr val="tx1"/>
        </a:solidFill>
        <a:latin typeface="Calibri"/>
      </a:defRPr>
    </a:lvl3pPr>
    <a:lvl4pPr marL="1371600" algn="l" rtl="0" eaLnBrk="0" fontAlgn="base" hangingPunct="0">
      <a:spcBef>
        <a:spcPct val="30000"/>
      </a:spcBef>
      <a:spcAft>
        <a:spcPct val="0"/>
      </a:spcAft>
      <a:defRPr sz="1200">
        <a:solidFill>
          <a:schemeClr val="tx1"/>
        </a:solidFill>
        <a:latin typeface="Calibri"/>
      </a:defRPr>
    </a:lvl4pPr>
    <a:lvl5pPr marL="1828800" algn="l" rtl="0" eaLnBrk="0" fontAlgn="base" hangingPunct="0">
      <a:spcBef>
        <a:spcPct val="30000"/>
      </a:spcBef>
      <a:spcAft>
        <a:spcPct val="0"/>
      </a:spcAft>
      <a:defRPr sz="1200">
        <a:solidFill>
          <a:schemeClr val="tx1"/>
        </a:solidFill>
        <a:latin typeface="Calibri"/>
      </a:defRPr>
    </a:lvl5pPr>
    <a:lvl6pPr marL="2286000" lvl="0" algn="l" rtl="0">
      <a:defRPr sz="1200">
        <a:solidFill>
          <a:schemeClr val="tx1"/>
        </a:solidFill>
        <a:latin typeface="Calibri"/>
      </a:defRPr>
    </a:lvl6pPr>
    <a:lvl7pPr marL="2743200" lvl="0" algn="l" rtl="0">
      <a:defRPr sz="1200">
        <a:solidFill>
          <a:schemeClr val="tx1"/>
        </a:solidFill>
        <a:latin typeface="Calibri"/>
      </a:defRPr>
    </a:lvl7pPr>
    <a:lvl8pPr marL="3200400" lvl="0" algn="l" rtl="0">
      <a:defRPr sz="1200">
        <a:solidFill>
          <a:schemeClr val="tx1"/>
        </a:solidFill>
        <a:latin typeface="Calibri"/>
      </a:defRPr>
    </a:lvl8pPr>
    <a:lvl9pPr marL="3657600" lvl="0" algn="l" rtl="0">
      <a:defRPr sz="1200">
        <a:solidFill>
          <a:schemeClr val="tx1"/>
        </a:solidFill>
        <a:latin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notas"/>
          <p:cNvSpPr txBox="1">
            <a:spLocks noGrp="1"/>
          </p:cNvSpPr>
          <p:nvPr>
            <p:ph type="body"/>
          </p:nvPr>
        </p:nvSpPr>
        <p:spPr>
          <a:xfrm>
            <a:off x="685800" y="609600"/>
            <a:ext cx="7086600" cy="533400"/>
          </a:xfrm>
          <a:ln/>
        </p:spPr>
        <p:txBody>
          <a:bodyPr/>
          <a:lstStyle/>
          <a:p>
            <a:pPr eaLnBrk="1" hangingPunct="1">
              <a:spcBef>
                <a:spcPct val="0"/>
              </a:spcBef>
            </a:pPr>
            <a:endParaRPr lang="es-CO" altLang="es-CO" smtClean="0">
              <a:latin typeface="Calibri" panose="020F0502020204030204" pitchFamily="34" charset="0"/>
            </a:endParaRPr>
          </a:p>
        </p:txBody>
      </p:sp>
    </p:spTree>
    <p:extLst>
      <p:ext uri="{BB962C8B-B14F-4D97-AF65-F5344CB8AC3E}">
        <p14:creationId xmlns:p14="http://schemas.microsoft.com/office/powerpoint/2010/main" val="348650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notas"/>
          <p:cNvSpPr txBox="1">
            <a:spLocks noGrp="1"/>
          </p:cNvSpPr>
          <p:nvPr>
            <p:ph type="body"/>
          </p:nvPr>
        </p:nvSpPr>
        <p:spPr>
          <a:xfrm>
            <a:off x="685800" y="609600"/>
            <a:ext cx="7086600" cy="533400"/>
          </a:xfrm>
          <a:ln/>
        </p:spPr>
        <p:txBody>
          <a:bodyPr/>
          <a:lstStyle/>
          <a:p>
            <a:pPr eaLnBrk="1" hangingPunct="1">
              <a:spcBef>
                <a:spcPct val="0"/>
              </a:spcBef>
            </a:pPr>
            <a:endParaRPr lang="es-CO" altLang="es-CO" smtClean="0">
              <a:latin typeface="Calibri" panose="020F0502020204030204" pitchFamily="34" charset="0"/>
            </a:endParaRPr>
          </a:p>
        </p:txBody>
      </p:sp>
    </p:spTree>
    <p:extLst>
      <p:ext uri="{BB962C8B-B14F-4D97-AF65-F5344CB8AC3E}">
        <p14:creationId xmlns:p14="http://schemas.microsoft.com/office/powerpoint/2010/main" val="20503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3D4EA88-F289-469A-98F6-DE6A3EDB4DEE}" type="slidenum">
              <a:rPr lang="es-CO" altLang="es-CO" smtClean="0"/>
              <a:pPr/>
              <a:t>8</a:t>
            </a:fld>
            <a:endParaRPr lang="es-CO" altLang="es-CO"/>
          </a:p>
        </p:txBody>
      </p:sp>
    </p:spTree>
    <p:extLst>
      <p:ext uri="{BB962C8B-B14F-4D97-AF65-F5344CB8AC3E}">
        <p14:creationId xmlns:p14="http://schemas.microsoft.com/office/powerpoint/2010/main" val="15310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txBox="1">
            <a:spLocks noGrp="1" noRot="1" noChangeAspect="1" noTextEdit="1"/>
          </p:cNvSpPr>
          <p:nvPr>
            <p:ph type="sldImg"/>
          </p:nvPr>
        </p:nvSpPr>
        <p:spPr>
          <a:ln/>
        </p:spPr>
      </p:sp>
      <p:sp>
        <p:nvSpPr>
          <p:cNvPr id="117763" name="2 Marcador de notas"/>
          <p:cNvSpPr txBox="1">
            <a:spLocks noGrp="1"/>
          </p:cNvSpPr>
          <p:nvPr>
            <p:ph type="body" idx="1"/>
          </p:nvPr>
        </p:nvSpPr>
        <p:spPr/>
        <p:txBody>
          <a:bodyPr/>
          <a:lstStyle/>
          <a:p>
            <a:pPr eaLnBrk="1" hangingPunct="1">
              <a:spcBef>
                <a:spcPct val="0"/>
              </a:spcBef>
            </a:pPr>
            <a:endParaRPr lang="es-CO" altLang="es-CO" smtClean="0">
              <a:latin typeface="Calibri" panose="020F0502020204030204" pitchFamily="34" charset="0"/>
            </a:endParaRPr>
          </a:p>
        </p:txBody>
      </p:sp>
      <p:sp>
        <p:nvSpPr>
          <p:cNvPr id="1177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E73E51-14B4-4884-ADF8-9115BF8B44FC}" type="slidenum">
              <a:rPr lang="es-CO" altLang="es-CO"/>
              <a:pPr/>
              <a:t>25</a:t>
            </a:fld>
            <a:endParaRPr lang="es-CO" altLang="es-CO"/>
          </a:p>
        </p:txBody>
      </p:sp>
    </p:spTree>
    <p:extLst>
      <p:ext uri="{BB962C8B-B14F-4D97-AF65-F5344CB8AC3E}">
        <p14:creationId xmlns:p14="http://schemas.microsoft.com/office/powerpoint/2010/main" val="321624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4572000"/>
            <a:ext cx="861568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Slide Number Placeholder 5"/>
          <p:cNvSpPr>
            <a:spLocks noGrp="1"/>
          </p:cNvSpPr>
          <p:nvPr>
            <p:ph type="sldNum" sz="quarter" idx="10"/>
          </p:nvPr>
        </p:nvSpPr>
        <p:spPr>
          <a:ln/>
        </p:spPr>
        <p:txBody>
          <a:bodyPr/>
          <a:lstStyle>
            <a:lvl1pPr>
              <a:defRPr/>
            </a:lvl1pPr>
          </a:lstStyle>
          <a:p>
            <a:fld id="{4911DFDB-F0BE-45B9-BF6B-52102F1BD72A}" type="slidenum">
              <a:rPr lang="es-CO" altLang="es-CO"/>
              <a:pPr/>
              <a:t>‹Nº›</a:t>
            </a:fld>
            <a:endParaRPr lang="es-CO" alt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17532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5"/>
          <p:cNvSpPr>
            <a:spLocks noGrp="1"/>
          </p:cNvSpPr>
          <p:nvPr>
            <p:ph type="sldNum" sz="quarter" idx="10"/>
          </p:nvPr>
        </p:nvSpPr>
        <p:spPr>
          <a:ln/>
        </p:spPr>
        <p:txBody>
          <a:bodyPr/>
          <a:lstStyle>
            <a:lvl1pPr>
              <a:defRPr/>
            </a:lvl1pPr>
          </a:lstStyle>
          <a:p>
            <a:fld id="{8190349F-ABD9-4DE6-BD3C-D1DB1910E708}" type="slidenum">
              <a:rPr lang="es-CO" altLang="es-CO"/>
              <a:pPr/>
              <a:t>‹Nº›</a:t>
            </a:fld>
            <a:endParaRPr lang="es-CO" alt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32333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5"/>
          <p:cNvSpPr>
            <a:spLocks noGrp="1"/>
          </p:cNvSpPr>
          <p:nvPr>
            <p:ph type="sldNum" sz="quarter" idx="10"/>
          </p:nvPr>
        </p:nvSpPr>
        <p:spPr>
          <a:ln/>
        </p:spPr>
        <p:txBody>
          <a:bodyPr/>
          <a:lstStyle>
            <a:lvl1pPr>
              <a:defRPr/>
            </a:lvl1pPr>
          </a:lstStyle>
          <a:p>
            <a:fld id="{075D8045-C30C-4967-8570-2F7E8C07A871}" type="slidenum">
              <a:rPr lang="es-CO" altLang="es-CO"/>
              <a:pPr/>
              <a:t>‹Nº›</a:t>
            </a:fld>
            <a:endParaRPr lang="es-CO" alt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296000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5" name="4 Título"/>
          <p:cNvSpPr txBox="1">
            <a:spLocks noGrp="1"/>
          </p:cNvSpPr>
          <p:nvPr>
            <p:ph type="ctrTitle"/>
          </p:nvPr>
        </p:nvSpPr>
        <p:spPr>
          <a:xfrm>
            <a:off x="3055172" y="1476375"/>
            <a:ext cx="7515226" cy="3452813"/>
          </a:xfrm>
          <a:prstGeom prst="rect">
            <a:avLst/>
          </a:prstGeom>
        </p:spPr>
        <p:txBody>
          <a:bodyPr anchor="b"/>
          <a:lstStyle>
            <a:lvl1pPr lvl="0" algn="ctr" rtl="0">
              <a:defRPr sz="6000"/>
            </a:lvl1pPr>
          </a:lstStyle>
          <a:p>
            <a:pPr lvl="0"/>
            <a:r>
              <a:rPr/>
              <a:t>Click to edit Master title style</a:t>
            </a:r>
          </a:p>
        </p:txBody>
      </p:sp>
      <p:sp>
        <p:nvSpPr>
          <p:cNvPr id="6" name="5 Subtítulo"/>
          <p:cNvSpPr txBox="1">
            <a:spLocks noGrp="1"/>
          </p:cNvSpPr>
          <p:nvPr>
            <p:ph type="subTitle" idx="1"/>
          </p:nvPr>
        </p:nvSpPr>
        <p:spPr>
          <a:xfrm>
            <a:off x="3055172" y="5521593"/>
            <a:ext cx="9144000" cy="555357"/>
          </a:xfrm>
          <a:prstGeom prst="rect">
            <a:avLst/>
          </a:prstGeom>
        </p:spPr>
        <p:txBody>
          <a:bodyPr/>
          <a:lstStyle>
            <a:lvl1pPr marL="0" lvl="0" indent="0" algn="l" rtl="0">
              <a:buNone/>
              <a:defRPr sz="2400">
                <a:solidFill>
                  <a:schemeClr val="bg1">
                    <a:lumMod val="95000"/>
                  </a:schemeClr>
                </a:solidFill>
              </a:defRPr>
            </a:lvl1pPr>
          </a:lstStyle>
          <a:p>
            <a:pPr lvl="0"/>
            <a:r>
              <a:rPr/>
              <a:t>Click to edit Master subtitle style</a:t>
            </a:r>
          </a:p>
        </p:txBody>
      </p:sp>
    </p:spTree>
    <p:extLst>
      <p:ext uri="{BB962C8B-B14F-4D97-AF65-F5344CB8AC3E}">
        <p14:creationId xmlns:p14="http://schemas.microsoft.com/office/powerpoint/2010/main" val="1300669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1 Título"/>
          <p:cNvSpPr txBox="1">
            <a:spLocks noGrp="1"/>
          </p:cNvSpPr>
          <p:nvPr>
            <p:ph type="title"/>
          </p:nvPr>
        </p:nvSpPr>
        <p:spPr>
          <a:xfrm>
            <a:off x="839788" y="457200"/>
            <a:ext cx="3932237" cy="1600200"/>
          </a:xfrm>
          <a:prstGeom prst="rect">
            <a:avLst/>
          </a:prstGeom>
        </p:spPr>
        <p:txBody>
          <a:bodyPr anchor="b"/>
          <a:lstStyle>
            <a:lvl1pPr lvl="0" rtl="0">
              <a:defRPr sz="3200"/>
            </a:lvl1pPr>
          </a:lstStyle>
          <a:p>
            <a:pPr lvl="0"/>
            <a:r>
              <a:rPr/>
              <a:t>Click to edit Master title style</a:t>
            </a:r>
          </a:p>
        </p:txBody>
      </p:sp>
      <p:sp>
        <p:nvSpPr>
          <p:cNvPr id="3" name="2 Marcador de texto"/>
          <p:cNvSpPr txBox="1">
            <a:spLocks noGrp="1"/>
          </p:cNvSpPr>
          <p:nvPr>
            <p:ph type="body" idx="1"/>
          </p:nvPr>
        </p:nvSpPr>
        <p:spPr>
          <a:xfrm>
            <a:off x="5183188" y="2388476"/>
            <a:ext cx="6172200" cy="3472574"/>
          </a:xfrm>
          <a:prstGeom prst="rect">
            <a:avLst/>
          </a:prstGeom>
        </p:spPr>
        <p:txBody>
          <a:bodyPr/>
          <a:lstStyle>
            <a:lvl1pPr lvl="0" rtl="0">
              <a:defRPr sz="3200"/>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3 Marcador de texto"/>
          <p:cNvSpPr txBox="1">
            <a:spLocks noGrp="1"/>
          </p:cNvSpPr>
          <p:nvPr>
            <p:ph type="body" sz="half" idx="2"/>
          </p:nvPr>
        </p:nvSpPr>
        <p:spPr>
          <a:xfrm>
            <a:off x="839788" y="2356944"/>
            <a:ext cx="3932237" cy="3512043"/>
          </a:xfrm>
          <a:prstGeom prst="rect">
            <a:avLst/>
          </a:prstGeom>
        </p:spPr>
        <p:txBody>
          <a:bodyPr/>
          <a:lstStyle>
            <a:lvl1pPr marL="0" lvl="0" indent="0" rtl="0">
              <a:buNone/>
              <a:defRPr sz="1600"/>
            </a:lvl1pPr>
          </a:lstStyle>
          <a:p>
            <a:pPr lvl="0"/>
            <a:r>
              <a:rPr/>
              <a:t>Click to edit Master text styles</a:t>
            </a:r>
          </a:p>
        </p:txBody>
      </p:sp>
      <p:sp>
        <p:nvSpPr>
          <p:cNvPr id="5" name="4 Marcador de fecha"/>
          <p:cNvSpPr txBox="1">
            <a:spLocks noGrp="1"/>
          </p:cNvSpPr>
          <p:nvPr>
            <p:ph type="dt" sz="half" idx="10"/>
          </p:nvPr>
        </p:nvSpPr>
        <p:spPr/>
        <p:txBody>
          <a:bodyPr/>
          <a:lstStyle>
            <a:lvl1pPr lvl="0" rtl="0">
              <a:defRPr/>
            </a:lvl1pPr>
          </a:lstStyle>
          <a:p>
            <a:pPr>
              <a:defRPr/>
            </a:pPr>
            <a:endParaRPr/>
          </a:p>
        </p:txBody>
      </p:sp>
      <p:sp>
        <p:nvSpPr>
          <p:cNvPr id="6" name="5 Marcador de pie de página"/>
          <p:cNvSpPr txBox="1">
            <a:spLocks noGrp="1"/>
          </p:cNvSpPr>
          <p:nvPr>
            <p:ph type="ftr" sz="quarter" idx="11"/>
          </p:nvPr>
        </p:nvSpPr>
        <p:spPr/>
        <p:txBody>
          <a:bodyPr/>
          <a:lstStyle>
            <a:lvl1pPr lvl="0" rtl="0">
              <a:defRPr/>
            </a:lvl1pPr>
          </a:lstStyle>
          <a:p>
            <a:pPr>
              <a:defRPr/>
            </a:pPr>
            <a:endParaRPr/>
          </a:p>
        </p:txBody>
      </p:sp>
      <p:sp>
        <p:nvSpPr>
          <p:cNvPr id="7" name="6 Marcador de número de diapositiva"/>
          <p:cNvSpPr txBox="1">
            <a:spLocks noGrp="1"/>
          </p:cNvSpPr>
          <p:nvPr>
            <p:ph type="sldNum" sz="quarter" idx="12"/>
          </p:nvPr>
        </p:nvSpPr>
        <p:spPr/>
        <p:txBody>
          <a:bodyPr/>
          <a:lstStyle>
            <a:lvl1pPr>
              <a:defRPr/>
            </a:lvl1pPr>
          </a:lstStyle>
          <a:p>
            <a:fld id="{6A750A34-D6F4-4D2E-8DAB-7E5E34E78E74}" type="slidenum">
              <a:rPr lang="es-CO" altLang="es-CO"/>
              <a:pPr/>
              <a:t>‹Nº›</a:t>
            </a:fld>
            <a:endParaRPr lang="es-CO" altLang="es-CO"/>
          </a:p>
        </p:txBody>
      </p:sp>
    </p:spTree>
    <p:extLst>
      <p:ext uri="{BB962C8B-B14F-4D97-AF65-F5344CB8AC3E}">
        <p14:creationId xmlns:p14="http://schemas.microsoft.com/office/powerpoint/2010/main" val="692604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1 Título"/>
          <p:cNvSpPr txBox="1">
            <a:spLocks noGrp="1"/>
          </p:cNvSpPr>
          <p:nvPr>
            <p:ph type="title"/>
          </p:nvPr>
        </p:nvSpPr>
        <p:spPr>
          <a:xfrm>
            <a:off x="839788" y="365126"/>
            <a:ext cx="10515600" cy="891306"/>
          </a:xfrm>
          <a:prstGeom prst="rect">
            <a:avLst/>
          </a:prstGeom>
        </p:spPr>
        <p:txBody>
          <a:bodyPr/>
          <a:lstStyle>
            <a:lvl1pPr lvl="0" rtl="0">
              <a:defRPr/>
            </a:lvl1pPr>
          </a:lstStyle>
          <a:p>
            <a:pPr lvl="0"/>
            <a:r>
              <a:rPr/>
              <a:t>Click to edit Master title style</a:t>
            </a:r>
          </a:p>
        </p:txBody>
      </p:sp>
      <p:sp>
        <p:nvSpPr>
          <p:cNvPr id="3" name="2 Marcador de texto"/>
          <p:cNvSpPr txBox="1">
            <a:spLocks noGrp="1"/>
          </p:cNvSpPr>
          <p:nvPr>
            <p:ph type="body" idx="1"/>
          </p:nvPr>
        </p:nvSpPr>
        <p:spPr>
          <a:xfrm>
            <a:off x="839788" y="1681163"/>
            <a:ext cx="5157787" cy="823912"/>
          </a:xfrm>
          <a:prstGeom prst="rect">
            <a:avLst/>
          </a:prstGeom>
        </p:spPr>
        <p:txBody>
          <a:bodyPr anchor="b"/>
          <a:lstStyle>
            <a:lvl1pPr marL="0" lvl="0" indent="0" rtl="0">
              <a:buNone/>
              <a:defRPr sz="2400" b="1"/>
            </a:lvl1pPr>
          </a:lstStyle>
          <a:p>
            <a:pPr lvl="0"/>
            <a:r>
              <a:rPr/>
              <a:t>Click to edit Master text styles</a:t>
            </a:r>
          </a:p>
        </p:txBody>
      </p:sp>
      <p:sp>
        <p:nvSpPr>
          <p:cNvPr id="4" name="3 Marcador de texto"/>
          <p:cNvSpPr txBox="1">
            <a:spLocks noGrp="1"/>
          </p:cNvSpPr>
          <p:nvPr>
            <p:ph type="body" sz="half" idx="2"/>
          </p:nvPr>
        </p:nvSpPr>
        <p:spPr>
          <a:xfrm>
            <a:off x="839788" y="2505075"/>
            <a:ext cx="5157787" cy="3684588"/>
          </a:xfrm>
          <a:prstGeom prst="rect">
            <a:avLst/>
          </a:prstGeom>
        </p:spPr>
        <p:txBody>
          <a:bodyPr/>
          <a:lstStyle>
            <a:lvl1pPr lvl="0" rt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4 Marcador de texto"/>
          <p:cNvSpPr txBox="1">
            <a:spLocks noGrp="1"/>
          </p:cNvSpPr>
          <p:nvPr>
            <p:ph type="body" sz="quarter" idx="3"/>
          </p:nvPr>
        </p:nvSpPr>
        <p:spPr>
          <a:xfrm>
            <a:off x="6172200" y="1681163"/>
            <a:ext cx="5183188" cy="823912"/>
          </a:xfrm>
          <a:prstGeom prst="rect">
            <a:avLst/>
          </a:prstGeom>
        </p:spPr>
        <p:txBody>
          <a:bodyPr anchor="b"/>
          <a:lstStyle>
            <a:lvl1pPr marL="0" lvl="0" indent="0" rtl="0">
              <a:buNone/>
              <a:defRPr sz="2400" b="1"/>
            </a:lvl1pPr>
          </a:lstStyle>
          <a:p>
            <a:pPr lvl="0"/>
            <a:r>
              <a:rPr/>
              <a:t>Click to edit Master text styles</a:t>
            </a:r>
          </a:p>
        </p:txBody>
      </p:sp>
      <p:sp>
        <p:nvSpPr>
          <p:cNvPr id="6" name="5 Marcador de texto"/>
          <p:cNvSpPr txBox="1">
            <a:spLocks noGrp="1"/>
          </p:cNvSpPr>
          <p:nvPr>
            <p:ph type="body" sz="quarter" idx="4"/>
          </p:nvPr>
        </p:nvSpPr>
        <p:spPr>
          <a:xfrm>
            <a:off x="6172200" y="2505075"/>
            <a:ext cx="5183188" cy="3684588"/>
          </a:xfrm>
          <a:prstGeom prst="rect">
            <a:avLst/>
          </a:prstGeom>
        </p:spPr>
        <p:txBody>
          <a:bodyPr/>
          <a:lstStyle>
            <a:lvl1pPr lvl="0" rtl="0">
              <a:defRPr/>
            </a:lvl1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6 Marcador de fecha"/>
          <p:cNvSpPr txBox="1">
            <a:spLocks noGrp="1"/>
          </p:cNvSpPr>
          <p:nvPr>
            <p:ph type="dt" sz="half" idx="10"/>
          </p:nvPr>
        </p:nvSpPr>
        <p:spPr/>
        <p:txBody>
          <a:bodyPr/>
          <a:lstStyle>
            <a:lvl1pPr lvl="0" rtl="0">
              <a:defRPr/>
            </a:lvl1pPr>
          </a:lstStyle>
          <a:p>
            <a:pPr>
              <a:defRPr/>
            </a:pPr>
            <a:endParaRPr/>
          </a:p>
        </p:txBody>
      </p:sp>
      <p:sp>
        <p:nvSpPr>
          <p:cNvPr id="8" name="7 Marcador de pie de página"/>
          <p:cNvSpPr txBox="1">
            <a:spLocks noGrp="1"/>
          </p:cNvSpPr>
          <p:nvPr>
            <p:ph type="ftr" sz="quarter" idx="11"/>
          </p:nvPr>
        </p:nvSpPr>
        <p:spPr/>
        <p:txBody>
          <a:bodyPr/>
          <a:lstStyle>
            <a:lvl1pPr lvl="0" rtl="0">
              <a:defRPr/>
            </a:lvl1pPr>
          </a:lstStyle>
          <a:p>
            <a:pPr>
              <a:defRPr/>
            </a:pPr>
            <a:endParaRPr/>
          </a:p>
        </p:txBody>
      </p:sp>
      <p:sp>
        <p:nvSpPr>
          <p:cNvPr id="9" name="8 Marcador de número de diapositiva"/>
          <p:cNvSpPr txBox="1">
            <a:spLocks noGrp="1"/>
          </p:cNvSpPr>
          <p:nvPr>
            <p:ph type="sldNum" sz="quarter" idx="12"/>
          </p:nvPr>
        </p:nvSpPr>
        <p:spPr/>
        <p:txBody>
          <a:bodyPr/>
          <a:lstStyle>
            <a:lvl1pPr>
              <a:defRPr/>
            </a:lvl1pPr>
          </a:lstStyle>
          <a:p>
            <a:fld id="{BFE17A94-D4F2-41EF-ADE0-92A52FE7BFE5}" type="slidenum">
              <a:rPr lang="es-CO" altLang="es-CO"/>
              <a:pPr/>
              <a:t>‹Nº›</a:t>
            </a:fld>
            <a:endParaRPr lang="es-CO" altLang="es-CO"/>
          </a:p>
        </p:txBody>
      </p:sp>
    </p:spTree>
    <p:extLst>
      <p:ext uri="{BB962C8B-B14F-4D97-AF65-F5344CB8AC3E}">
        <p14:creationId xmlns:p14="http://schemas.microsoft.com/office/powerpoint/2010/main" val="106213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Slide Number Placeholder 5"/>
          <p:cNvSpPr>
            <a:spLocks noGrp="1"/>
          </p:cNvSpPr>
          <p:nvPr>
            <p:ph type="sldNum" sz="quarter" idx="10"/>
          </p:nvPr>
        </p:nvSpPr>
        <p:spPr>
          <a:ln/>
        </p:spPr>
        <p:txBody>
          <a:bodyPr/>
          <a:lstStyle>
            <a:lvl1pPr>
              <a:defRPr/>
            </a:lvl1pPr>
          </a:lstStyle>
          <a:p>
            <a:fld id="{351E6C0D-6C30-4D6F-9D94-12944551F65A}" type="slidenum">
              <a:rPr lang="es-CO" altLang="es-CO"/>
              <a:pPr/>
              <a:t>‹Nº›</a:t>
            </a:fld>
            <a:endParaRPr lang="es-CO" alt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30503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lide Number Placeholder 5"/>
          <p:cNvSpPr>
            <a:spLocks noGrp="1"/>
          </p:cNvSpPr>
          <p:nvPr>
            <p:ph type="sldNum" sz="quarter" idx="10"/>
          </p:nvPr>
        </p:nvSpPr>
        <p:spPr>
          <a:ln/>
        </p:spPr>
        <p:txBody>
          <a:bodyPr/>
          <a:lstStyle>
            <a:lvl1pPr>
              <a:defRPr/>
            </a:lvl1pPr>
          </a:lstStyle>
          <a:p>
            <a:fld id="{4B388F7A-C439-4DE8-90EA-DE67ED7C1DB0}" type="slidenum">
              <a:rPr lang="es-CO" altLang="es-CO"/>
              <a:pPr/>
              <a:t>‹Nº›</a:t>
            </a:fld>
            <a:endParaRPr lang="es-CO" alt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21109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Slide Number Placeholder 5"/>
          <p:cNvSpPr>
            <a:spLocks noGrp="1"/>
          </p:cNvSpPr>
          <p:nvPr>
            <p:ph type="sldNum" sz="quarter" idx="10"/>
          </p:nvPr>
        </p:nvSpPr>
        <p:spPr>
          <a:ln/>
        </p:spPr>
        <p:txBody>
          <a:bodyPr/>
          <a:lstStyle>
            <a:lvl1pPr>
              <a:defRPr/>
            </a:lvl1pPr>
          </a:lstStyle>
          <a:p>
            <a:fld id="{1FE23272-4304-4920-94CE-C061168C75D2}" type="slidenum">
              <a:rPr lang="es-CO" altLang="es-CO"/>
              <a:pPr/>
              <a:t>‹Nº›</a:t>
            </a:fld>
            <a:endParaRPr lang="es-CO" altLang="es-CO"/>
          </a:p>
        </p:txBody>
      </p:sp>
      <p:sp>
        <p:nvSpPr>
          <p:cNvPr id="6" name="Footer Placeholder 4"/>
          <p:cNvSpPr>
            <a:spLocks noGrp="1"/>
          </p:cNvSpPr>
          <p:nvPr>
            <p:ph type="ftr" sz="quarter" idx="11"/>
          </p:nvPr>
        </p:nvSpPr>
        <p:spPr/>
        <p:txBody>
          <a:bodyPr/>
          <a:lstStyle>
            <a:lvl1pPr>
              <a:defRPr/>
            </a:lvl1pPr>
          </a:lstStyle>
          <a:p>
            <a:pPr>
              <a:defRPr/>
            </a:pPr>
            <a:endParaRPr lang="es-CO"/>
          </a:p>
        </p:txBody>
      </p:sp>
      <p:sp>
        <p:nvSpPr>
          <p:cNvPr id="7"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169166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Slide Number Placeholder 5"/>
          <p:cNvSpPr>
            <a:spLocks noGrp="1"/>
          </p:cNvSpPr>
          <p:nvPr>
            <p:ph type="sldNum" sz="quarter" idx="10"/>
          </p:nvPr>
        </p:nvSpPr>
        <p:spPr>
          <a:ln/>
        </p:spPr>
        <p:txBody>
          <a:bodyPr/>
          <a:lstStyle>
            <a:lvl1pPr>
              <a:defRPr/>
            </a:lvl1pPr>
          </a:lstStyle>
          <a:p>
            <a:fld id="{2E673FE1-F55C-4F95-8AFD-BFD2199EB80A}" type="slidenum">
              <a:rPr lang="es-CO" altLang="es-CO"/>
              <a:pPr/>
              <a:t>‹Nº›</a:t>
            </a:fld>
            <a:endParaRPr lang="es-CO" altLang="es-CO"/>
          </a:p>
        </p:txBody>
      </p:sp>
      <p:sp>
        <p:nvSpPr>
          <p:cNvPr id="8" name="Footer Placeholder 4"/>
          <p:cNvSpPr>
            <a:spLocks noGrp="1"/>
          </p:cNvSpPr>
          <p:nvPr>
            <p:ph type="ftr" sz="quarter" idx="11"/>
          </p:nvPr>
        </p:nvSpPr>
        <p:spPr/>
        <p:txBody>
          <a:bodyPr/>
          <a:lstStyle>
            <a:lvl1pPr>
              <a:defRPr/>
            </a:lvl1pPr>
          </a:lstStyle>
          <a:p>
            <a:pPr>
              <a:defRPr/>
            </a:pPr>
            <a:endParaRPr lang="es-CO"/>
          </a:p>
        </p:txBody>
      </p:sp>
      <p:sp>
        <p:nvSpPr>
          <p:cNvPr id="9"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37460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Slide Number Placeholder 5"/>
          <p:cNvSpPr>
            <a:spLocks noGrp="1"/>
          </p:cNvSpPr>
          <p:nvPr>
            <p:ph type="sldNum" sz="quarter" idx="10"/>
          </p:nvPr>
        </p:nvSpPr>
        <p:spPr>
          <a:ln/>
        </p:spPr>
        <p:txBody>
          <a:bodyPr/>
          <a:lstStyle>
            <a:lvl1pPr>
              <a:defRPr/>
            </a:lvl1pPr>
          </a:lstStyle>
          <a:p>
            <a:fld id="{9467BA51-A4E9-4893-8027-11C65BCA7FBD}" type="slidenum">
              <a:rPr lang="es-CO" altLang="es-CO"/>
              <a:pPr/>
              <a:t>‹Nº›</a:t>
            </a:fld>
            <a:endParaRPr lang="es-CO" altLang="es-CO"/>
          </a:p>
        </p:txBody>
      </p:sp>
      <p:sp>
        <p:nvSpPr>
          <p:cNvPr id="4" name="Footer Placeholder 4"/>
          <p:cNvSpPr>
            <a:spLocks noGrp="1"/>
          </p:cNvSpPr>
          <p:nvPr>
            <p:ph type="ftr" sz="quarter" idx="11"/>
          </p:nvPr>
        </p:nvSpPr>
        <p:spPr/>
        <p:txBody>
          <a:bodyPr/>
          <a:lstStyle>
            <a:lvl1pPr>
              <a:defRPr/>
            </a:lvl1pPr>
          </a:lstStyle>
          <a:p>
            <a:pPr>
              <a:defRPr/>
            </a:pPr>
            <a:endParaRPr lang="es-CO"/>
          </a:p>
        </p:txBody>
      </p:sp>
      <p:sp>
        <p:nvSpPr>
          <p:cNvPr id="5"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397886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3DCCB522-F5D3-4658-B51E-ECFFA709C239}" type="slidenum">
              <a:rPr lang="es-CO" altLang="es-CO"/>
              <a:pPr/>
              <a:t>‹Nº›</a:t>
            </a:fld>
            <a:endParaRPr lang="es-CO" altLang="es-CO"/>
          </a:p>
        </p:txBody>
      </p:sp>
      <p:sp>
        <p:nvSpPr>
          <p:cNvPr id="3" name="Footer Placeholder 4"/>
          <p:cNvSpPr>
            <a:spLocks noGrp="1"/>
          </p:cNvSpPr>
          <p:nvPr>
            <p:ph type="ftr" sz="quarter" idx="11"/>
          </p:nvPr>
        </p:nvSpPr>
        <p:spPr/>
        <p:txBody>
          <a:bodyPr/>
          <a:lstStyle>
            <a:lvl1pPr>
              <a:defRPr/>
            </a:lvl1pPr>
          </a:lstStyle>
          <a:p>
            <a:pPr>
              <a:defRPr/>
            </a:pPr>
            <a:endParaRPr lang="es-CO"/>
          </a:p>
        </p:txBody>
      </p:sp>
      <p:sp>
        <p:nvSpPr>
          <p:cNvPr id="4"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90164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Content Placeholder 8"/>
          <p:cNvSpPr>
            <a:spLocks noGrp="1"/>
          </p:cNvSpPr>
          <p:nvPr>
            <p:ph sz="quarter" idx="13"/>
          </p:nvPr>
        </p:nvSpPr>
        <p:spPr>
          <a:xfrm>
            <a:off x="406400" y="381000"/>
            <a:ext cx="103632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Slide Number Placeholder 5"/>
          <p:cNvSpPr>
            <a:spLocks noGrp="1"/>
          </p:cNvSpPr>
          <p:nvPr>
            <p:ph type="sldNum" sz="quarter" idx="14"/>
          </p:nvPr>
        </p:nvSpPr>
        <p:spPr>
          <a:ln/>
        </p:spPr>
        <p:txBody>
          <a:bodyPr/>
          <a:lstStyle>
            <a:lvl1pPr>
              <a:defRPr/>
            </a:lvl1pPr>
          </a:lstStyle>
          <a:p>
            <a:fld id="{E2E81C7E-575B-4159-B8C2-3F4E1C5B2ADA}" type="slidenum">
              <a:rPr lang="es-CO" altLang="es-CO"/>
              <a:pPr/>
              <a:t>‹Nº›</a:t>
            </a:fld>
            <a:endParaRPr lang="es-CO" altLang="es-CO"/>
          </a:p>
        </p:txBody>
      </p:sp>
      <p:sp>
        <p:nvSpPr>
          <p:cNvPr id="6" name="Footer Placeholder 4"/>
          <p:cNvSpPr>
            <a:spLocks noGrp="1"/>
          </p:cNvSpPr>
          <p:nvPr>
            <p:ph type="ftr" sz="quarter" idx="15"/>
          </p:nvPr>
        </p:nvSpPr>
        <p:spPr/>
        <p:txBody>
          <a:bodyPr/>
          <a:lstStyle>
            <a:lvl1pPr>
              <a:defRPr/>
            </a:lvl1pPr>
          </a:lstStyle>
          <a:p>
            <a:pPr>
              <a:defRPr/>
            </a:pPr>
            <a:endParaRPr lang="es-CO"/>
          </a:p>
        </p:txBody>
      </p:sp>
      <p:sp>
        <p:nvSpPr>
          <p:cNvPr id="7" name="Date Placeholder 3"/>
          <p:cNvSpPr>
            <a:spLocks noGrp="1"/>
          </p:cNvSpPr>
          <p:nvPr>
            <p:ph type="dt" sz="half" idx="16"/>
          </p:nvPr>
        </p:nvSpPr>
        <p:spPr/>
        <p:txBody>
          <a:bodyPr/>
          <a:lstStyle>
            <a:lvl1pPr>
              <a:defRPr/>
            </a:lvl1pPr>
          </a:lstStyle>
          <a:p>
            <a:pPr>
              <a:defRPr/>
            </a:pPr>
            <a:endParaRPr lang="es-CO"/>
          </a:p>
        </p:txBody>
      </p:sp>
    </p:spTree>
    <p:extLst>
      <p:ext uri="{BB962C8B-B14F-4D97-AF65-F5344CB8AC3E}">
        <p14:creationId xmlns:p14="http://schemas.microsoft.com/office/powerpoint/2010/main" val="278050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112776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lide Number Placeholder 5"/>
          <p:cNvSpPr>
            <a:spLocks noGrp="1"/>
          </p:cNvSpPr>
          <p:nvPr>
            <p:ph type="sldNum" sz="quarter" idx="10"/>
          </p:nvPr>
        </p:nvSpPr>
        <p:spPr>
          <a:ln/>
        </p:spPr>
        <p:txBody>
          <a:bodyPr/>
          <a:lstStyle>
            <a:lvl1pPr>
              <a:defRPr/>
            </a:lvl1pPr>
          </a:lstStyle>
          <a:p>
            <a:fld id="{A63D2071-8D41-43BD-B152-338F4A35EFB3}" type="slidenum">
              <a:rPr lang="es-CO" altLang="es-CO"/>
              <a:pPr/>
              <a:t>‹Nº›</a:t>
            </a:fld>
            <a:endParaRPr lang="es-CO" altLang="es-CO"/>
          </a:p>
        </p:txBody>
      </p:sp>
      <p:sp>
        <p:nvSpPr>
          <p:cNvPr id="6" name="Footer Placeholder 4"/>
          <p:cNvSpPr>
            <a:spLocks noGrp="1"/>
          </p:cNvSpPr>
          <p:nvPr>
            <p:ph type="ftr" sz="quarter" idx="11"/>
          </p:nvPr>
        </p:nvSpPr>
        <p:spPr/>
        <p:txBody>
          <a:bodyPr/>
          <a:lstStyle>
            <a:lvl1pPr>
              <a:defRPr/>
            </a:lvl1pPr>
          </a:lstStyle>
          <a:p>
            <a:pPr>
              <a:defRPr/>
            </a:pPr>
            <a:endParaRPr lang="es-CO"/>
          </a:p>
        </p:txBody>
      </p:sp>
      <p:sp>
        <p:nvSpPr>
          <p:cNvPr id="7" name="Date Placeholder 3"/>
          <p:cNvSpPr>
            <a:spLocks noGrp="1"/>
          </p:cNvSpPr>
          <p:nvPr>
            <p:ph type="dt" sz="half" idx="12"/>
          </p:nvPr>
        </p:nvSpPr>
        <p:spPr/>
        <p:txBody>
          <a:bodyPr/>
          <a:lstStyle>
            <a:lvl1pPr>
              <a:defRPr/>
            </a:lvl1pPr>
          </a:lstStyle>
          <a:p>
            <a:pPr>
              <a:defRPr/>
            </a:pPr>
            <a:endParaRPr lang="es-CO"/>
          </a:p>
        </p:txBody>
      </p:sp>
    </p:spTree>
    <p:extLst>
      <p:ext uri="{BB962C8B-B14F-4D97-AF65-F5344CB8AC3E}">
        <p14:creationId xmlns:p14="http://schemas.microsoft.com/office/powerpoint/2010/main" val="369396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609600" y="1600200"/>
            <a:ext cx="1016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n-US" altLang="es-CO" smtClean="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11376025" y="5648325"/>
            <a:ext cx="731838"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0BF2D831-3D2E-4E5D-9734-9A3EB5EED08C}" type="slidenum">
              <a:rPr lang="es-CO" altLang="es-CO"/>
              <a:pPr/>
              <a:t>‹Nº›</a:t>
            </a:fld>
            <a:endParaRPr lang="es-CO" altLang="es-CO"/>
          </a:p>
        </p:txBody>
      </p:sp>
      <p:sp>
        <p:nvSpPr>
          <p:cNvPr id="5" name="Footer Placeholder 4"/>
          <p:cNvSpPr>
            <a:spLocks noGrp="1"/>
          </p:cNvSpPr>
          <p:nvPr>
            <p:ph type="ftr" sz="quarter" idx="3"/>
          </p:nvPr>
        </p:nvSpPr>
        <p:spPr>
          <a:xfrm rot="16200000">
            <a:off x="10510837" y="3987801"/>
            <a:ext cx="2366963" cy="487362"/>
          </a:xfrm>
          <a:prstGeom prst="rect">
            <a:avLst/>
          </a:prstGeom>
        </p:spPr>
        <p:txBody>
          <a:bodyPr vert="horz" lIns="91440" tIns="45720" rIns="91440" bIns="45720" rtlCol="0" anchor="ctr"/>
          <a:lstStyle>
            <a:lvl1pPr algn="r">
              <a:defRPr sz="1200">
                <a:solidFill>
                  <a:schemeClr val="bg2"/>
                </a:solidFill>
                <a:cs typeface="Arial" charset="0"/>
              </a:defRPr>
            </a:lvl1pPr>
          </a:lstStyle>
          <a:p>
            <a:pPr>
              <a:defRPr/>
            </a:pPr>
            <a:endParaRPr lang="es-CO"/>
          </a:p>
        </p:txBody>
      </p:sp>
      <p:sp>
        <p:nvSpPr>
          <p:cNvPr id="4" name="Date Placeholder 3"/>
          <p:cNvSpPr>
            <a:spLocks noGrp="1"/>
          </p:cNvSpPr>
          <p:nvPr>
            <p:ph type="dt" sz="half" idx="2"/>
          </p:nvPr>
        </p:nvSpPr>
        <p:spPr>
          <a:xfrm rot="16200000">
            <a:off x="10475119" y="1585119"/>
            <a:ext cx="2438400" cy="487362"/>
          </a:xfrm>
          <a:prstGeom prst="rect">
            <a:avLst/>
          </a:prstGeom>
        </p:spPr>
        <p:txBody>
          <a:bodyPr vert="horz" lIns="91440" tIns="45720" rIns="91440" bIns="45720" rtlCol="0" anchor="ctr"/>
          <a:lstStyle>
            <a:lvl1pPr algn="l">
              <a:defRPr sz="1200">
                <a:solidFill>
                  <a:schemeClr val="bg2"/>
                </a:solidFill>
                <a:cs typeface="Arial" charset="0"/>
              </a:defRPr>
            </a:lvl1pPr>
          </a:lstStyle>
          <a:p>
            <a:pPr>
              <a:defRPr/>
            </a:pPr>
            <a:endParaRPr lang="es-CO"/>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anose="02040503050406030204" pitchFamily="18" charset="0"/>
        </a:defRPr>
      </a:lvl2pPr>
      <a:lvl3pPr algn="l" rtl="0" fontAlgn="base">
        <a:spcBef>
          <a:spcPct val="0"/>
        </a:spcBef>
        <a:spcAft>
          <a:spcPct val="0"/>
        </a:spcAft>
        <a:defRPr sz="4600">
          <a:solidFill>
            <a:schemeClr val="tx2"/>
          </a:solidFill>
          <a:latin typeface="Cambria" panose="02040503050406030204" pitchFamily="18" charset="0"/>
        </a:defRPr>
      </a:lvl3pPr>
      <a:lvl4pPr algn="l" rtl="0" fontAlgn="base">
        <a:spcBef>
          <a:spcPct val="0"/>
        </a:spcBef>
        <a:spcAft>
          <a:spcPct val="0"/>
        </a:spcAft>
        <a:defRPr sz="4600">
          <a:solidFill>
            <a:schemeClr val="tx2"/>
          </a:solidFill>
          <a:latin typeface="Cambria" panose="02040503050406030204" pitchFamily="18" charset="0"/>
        </a:defRPr>
      </a:lvl4pPr>
      <a:lvl5pPr algn="l" rtl="0" fontAlgn="base">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p:titleStyle>
    <p:bodyStyle>
      <a:lvl1pPr marL="342900" indent="-228600" algn="l" rtl="0" fontAlgn="base">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translate.googleusercontent.com/translate_c?act=url&amp;depth=1&amp;hl=es&amp;ie=UTF8&amp;prev=_t&amp;rurl=translate.google.com&amp;sl=en&amp;sp=nmt4&amp;tl=es&amp;u=http://web.ifac.org/download/Porter_et_al_Final_Report_Combined.pdf&amp;usg=ALkJrhg5KoNRZsWZr1E1SBmjl4iAxjFymQ" TargetMode="External"/><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ranslate.googleusercontent.com/translate_c?act=url&amp;depth=1&amp;hl=es&amp;ie=UTF8&amp;prev=_t&amp;rurl=translate.google.com&amp;sl=en&amp;sp=nmt4&amp;tl=es&amp;u=http://web.ifac.org/download/Study__1_ASB_Summary_Report.pdf&amp;usg=ALkJrhhXBGEpfBZRLgK6wqcgY1KpnqsRAw"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translate.googleusercontent.com/translate_c?act=url&amp;depth=1&amp;hl=es&amp;ie=UTF8&amp;prev=_t&amp;rurl=translate.google.com&amp;sl=en&amp;sp=nmt4&amp;tl=es&amp;u=http://web.ifac.org/download/Study__1_ASB_Summary_Report.pdf&amp;usg=ALkJrhhXBGEpfBZRLgK6wqcgY1KpnqsRAw"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ranslate.googleusercontent.com/translate_c?act=url&amp;depth=1&amp;hl=es&amp;ie=UTF8&amp;prev=_t&amp;rurl=translate.google.com&amp;sl=en&amp;sp=nmt4&amp;tl=es&amp;u=http://web.ifac.org/download/Study__1_ASB_Summary_Report.pdf&amp;usg=ALkJrhhXBGEpfBZRLgK6wqcgY1KpnqsRAw"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translate.googleusercontent.com/translate_c?act=url&amp;depth=1&amp;hl=es&amp;ie=UTF8&amp;prev=_t&amp;rurl=translate.google.com&amp;sl=en&amp;sp=nmt4&amp;tl=es&amp;u=http://web.ifac.org/download/Study__1_ASB_Summary_Report.pdf&amp;usg=ALkJrhhXBGEpfBZRLgK6wqcgY1KpnqsRAw"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335360" y="3573015"/>
            <a:ext cx="9433048" cy="2304257"/>
          </a:xfrm>
        </p:spPr>
        <p:txBody>
          <a:bodyPr/>
          <a:lstStyle>
            <a:lvl1pPr lvl="0" rtl="0">
              <a:defRPr/>
            </a:lvl1pPr>
          </a:lstStyle>
          <a:p>
            <a:pPr fontAlgn="auto">
              <a:spcBef>
                <a:spcPts val="0"/>
              </a:spcBef>
              <a:spcAft>
                <a:spcPts val="0"/>
              </a:spcAft>
              <a:defRPr/>
            </a:pPr>
            <a:r>
              <a:rPr lang="es-CO" sz="4400" dirty="0"/>
              <a:t>“</a:t>
            </a:r>
            <a:r>
              <a:rPr lang="es-CO" sz="3600" dirty="0"/>
              <a:t>Reflexiones en torno  a las modificaciones del informe de auditoría y su efecto en el ejercicio de la Revisoría Fiscal.” </a:t>
            </a:r>
            <a:r>
              <a:rPr lang="es-CO" sz="4400" dirty="0" smtClean="0"/>
              <a:t/>
            </a:r>
            <a:br>
              <a:rPr lang="es-CO" sz="4400" dirty="0" smtClean="0"/>
            </a:br>
            <a:endParaRPr sz="4400" cap="all" dirty="0">
              <a:solidFill>
                <a:srgbClr val="000000"/>
              </a:solidFill>
            </a:endParaRPr>
          </a:p>
        </p:txBody>
      </p:sp>
      <p:pic>
        <p:nvPicPr>
          <p:cNvPr id="7173" name="Picture 5" descr="​123 frases sabias para reflexionar sobre la v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487985"/>
            <a:ext cx="5688632" cy="3105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8928620" cy="1600200"/>
          </a:xfrm>
        </p:spPr>
        <p:txBody>
          <a:bodyPr/>
          <a:lstStyle/>
          <a:p>
            <a:r>
              <a:rPr lang="es-CO" dirty="0">
                <a:solidFill>
                  <a:schemeClr val="tx1">
                    <a:lumMod val="90000"/>
                    <a:lumOff val="10000"/>
                  </a:schemeClr>
                </a:solidFill>
              </a:rPr>
              <a:t>¿Qué sucede con la incorporación de las Normas Internacionales al trabajo del Revisor Fiscal</a:t>
            </a:r>
            <a:r>
              <a:rPr lang="es-CO" dirty="0" smtClean="0">
                <a:solidFill>
                  <a:schemeClr val="tx1">
                    <a:lumMod val="90000"/>
                    <a:lumOff val="10000"/>
                  </a:schemeClr>
                </a:solidFill>
              </a:rPr>
              <a:t>?</a:t>
            </a:r>
            <a:endParaRPr lang="es-CO" dirty="0"/>
          </a:p>
        </p:txBody>
      </p:sp>
      <p:sp>
        <p:nvSpPr>
          <p:cNvPr id="3" name="Marcador de texto 2"/>
          <p:cNvSpPr>
            <a:spLocks noGrp="1"/>
          </p:cNvSpPr>
          <p:nvPr>
            <p:ph type="body" idx="1"/>
          </p:nvPr>
        </p:nvSpPr>
        <p:spPr>
          <a:xfrm>
            <a:off x="6600055" y="2492896"/>
            <a:ext cx="4344169" cy="3472574"/>
          </a:xfrm>
        </p:spPr>
        <p:style>
          <a:lnRef idx="2">
            <a:schemeClr val="accent5">
              <a:shade val="50000"/>
            </a:schemeClr>
          </a:lnRef>
          <a:fillRef idx="1">
            <a:schemeClr val="accent5"/>
          </a:fillRef>
          <a:effectRef idx="0">
            <a:schemeClr val="accent5"/>
          </a:effectRef>
          <a:fontRef idx="minor">
            <a:schemeClr val="lt1"/>
          </a:fontRef>
        </p:style>
        <p:txBody>
          <a:bodyPr/>
          <a:lstStyle/>
          <a:p>
            <a:r>
              <a:rPr lang="es-CO" sz="2400" dirty="0" smtClean="0">
                <a:latin typeface="+mj-lt"/>
              </a:rPr>
              <a:t>En </a:t>
            </a:r>
            <a:r>
              <a:rPr lang="es-CO" sz="2400" dirty="0">
                <a:latin typeface="+mj-lt"/>
              </a:rPr>
              <a:t>relación con la ejecución del trabajo deben decidir si realizan  las auditorias requeridas de manera </a:t>
            </a:r>
            <a:r>
              <a:rPr lang="es-CO" sz="2400" dirty="0" smtClean="0">
                <a:latin typeface="+mj-lt"/>
              </a:rPr>
              <a:t>independiente </a:t>
            </a:r>
            <a:r>
              <a:rPr lang="es-CO" sz="2400" dirty="0">
                <a:latin typeface="+mj-lt"/>
              </a:rPr>
              <a:t>o realizarlas de manera articulada, </a:t>
            </a:r>
            <a:r>
              <a:rPr lang="es-CO" sz="2400" dirty="0" smtClean="0">
                <a:latin typeface="+mj-lt"/>
              </a:rPr>
              <a:t>apoyadas en otras (H. Bermudez)</a:t>
            </a:r>
            <a:endParaRPr lang="es-CO" dirty="0">
              <a:latin typeface="+mj-lt"/>
            </a:endParaRPr>
          </a:p>
        </p:txBody>
      </p:sp>
      <p:sp>
        <p:nvSpPr>
          <p:cNvPr id="4" name="Marcador de texto 3"/>
          <p:cNvSpPr>
            <a:spLocks noGrp="1"/>
          </p:cNvSpPr>
          <p:nvPr>
            <p:ph type="body" sz="half" idx="2"/>
          </p:nvPr>
        </p:nvSpPr>
        <p:spPr>
          <a:xfrm>
            <a:off x="839788" y="2492896"/>
            <a:ext cx="5400228" cy="3512043"/>
          </a:xfrm>
        </p:spPr>
        <p:txBody>
          <a:bodyPr/>
          <a:lstStyle/>
          <a:p>
            <a:pPr marL="285750" indent="-285750">
              <a:buFont typeface="Wingdings" panose="05000000000000000000" pitchFamily="2" charset="2"/>
              <a:buChar char="ü"/>
            </a:pPr>
            <a:r>
              <a:rPr lang="es-CO" sz="2000" dirty="0" smtClean="0">
                <a:latin typeface="+mj-lt"/>
              </a:rPr>
              <a:t>Los aseguradores deben revaluar la practica en torno al uso de minutas o </a:t>
            </a:r>
            <a:r>
              <a:rPr lang="es-CO" sz="2000" dirty="0" smtClean="0">
                <a:solidFill>
                  <a:srgbClr val="C00000"/>
                </a:solidFill>
                <a:latin typeface="+mj-lt"/>
              </a:rPr>
              <a:t>modelos de informe</a:t>
            </a:r>
            <a:r>
              <a:rPr lang="es-CO" sz="2000" dirty="0" smtClean="0">
                <a:latin typeface="+mj-lt"/>
              </a:rPr>
              <a:t>, son orientaciones pero no son de uso obligatorio, en cambio aplicar los requisitos de la norma si.</a:t>
            </a:r>
          </a:p>
          <a:p>
            <a:pPr marL="285750" indent="-285750">
              <a:buFont typeface="Wingdings" panose="05000000000000000000" pitchFamily="2" charset="2"/>
              <a:buChar char="ü"/>
            </a:pPr>
            <a:r>
              <a:rPr lang="es-CO" sz="2000" dirty="0" smtClean="0">
                <a:latin typeface="+mj-lt"/>
              </a:rPr>
              <a:t>Considerar </a:t>
            </a:r>
            <a:r>
              <a:rPr lang="es-CO" sz="2000" dirty="0" smtClean="0">
                <a:solidFill>
                  <a:srgbClr val="C00000"/>
                </a:solidFill>
                <a:latin typeface="+mj-lt"/>
              </a:rPr>
              <a:t>usuarios específicos </a:t>
            </a:r>
            <a:r>
              <a:rPr lang="es-CO" sz="2000" dirty="0" smtClean="0">
                <a:latin typeface="+mj-lt"/>
              </a:rPr>
              <a:t>de los informes (Gran Bretaña - </a:t>
            </a:r>
            <a:r>
              <a:rPr lang="en-US" sz="2000" dirty="0">
                <a:latin typeface="+mj-lt"/>
              </a:rPr>
              <a:t>The Future of Corporate Reporting – creating the dynamics for </a:t>
            </a:r>
            <a:r>
              <a:rPr lang="en-US" sz="2000" dirty="0" smtClean="0">
                <a:latin typeface="+mj-lt"/>
              </a:rPr>
              <a:t>change- MORE – CORE)</a:t>
            </a:r>
            <a:endParaRPr lang="es-CO" sz="2000" dirty="0" smtClean="0">
              <a:latin typeface="+mj-lt"/>
            </a:endParaRPr>
          </a:p>
          <a:p>
            <a:pPr marL="285750" indent="-285750">
              <a:buFont typeface="Wingdings" panose="05000000000000000000" pitchFamily="2" charset="2"/>
              <a:buChar char="ü"/>
            </a:pPr>
            <a:r>
              <a:rPr lang="es-CO" sz="2000" dirty="0" smtClean="0">
                <a:latin typeface="+mj-lt"/>
              </a:rPr>
              <a:t>Es necesario </a:t>
            </a:r>
            <a:r>
              <a:rPr lang="es-CO" sz="2000" dirty="0" smtClean="0">
                <a:solidFill>
                  <a:srgbClr val="C00000"/>
                </a:solidFill>
                <a:latin typeface="+mj-lt"/>
              </a:rPr>
              <a:t>diferencias los informes de cada una de las auditorias </a:t>
            </a:r>
            <a:r>
              <a:rPr lang="es-CO" sz="2000" dirty="0" smtClean="0">
                <a:latin typeface="+mj-lt"/>
              </a:rPr>
              <a:t>requeridas al revisor</a:t>
            </a:r>
          </a:p>
        </p:txBody>
      </p:sp>
    </p:spTree>
    <p:extLst>
      <p:ext uri="{BB962C8B-B14F-4D97-AF65-F5344CB8AC3E}">
        <p14:creationId xmlns:p14="http://schemas.microsoft.com/office/powerpoint/2010/main" val="83383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8928620" cy="1600200"/>
          </a:xfrm>
        </p:spPr>
        <p:txBody>
          <a:bodyPr/>
          <a:lstStyle/>
          <a:p>
            <a:r>
              <a:rPr lang="es-CO" dirty="0">
                <a:solidFill>
                  <a:schemeClr val="tx1">
                    <a:lumMod val="90000"/>
                    <a:lumOff val="10000"/>
                  </a:schemeClr>
                </a:solidFill>
              </a:rPr>
              <a:t>¿Qué sucede con la incorporación de las Normas Internacionales al trabajo del Revisor Fiscal</a:t>
            </a:r>
            <a:r>
              <a:rPr lang="es-CO" dirty="0" smtClean="0">
                <a:solidFill>
                  <a:schemeClr val="tx1">
                    <a:lumMod val="90000"/>
                    <a:lumOff val="10000"/>
                  </a:schemeClr>
                </a:solidFill>
              </a:rPr>
              <a:t>?</a:t>
            </a:r>
            <a:endParaRPr lang="es-CO" dirty="0"/>
          </a:p>
        </p:txBody>
      </p:sp>
      <p:sp>
        <p:nvSpPr>
          <p:cNvPr id="3" name="Marcador de texto 2"/>
          <p:cNvSpPr>
            <a:spLocks noGrp="1"/>
          </p:cNvSpPr>
          <p:nvPr>
            <p:ph type="body" idx="1"/>
          </p:nvPr>
        </p:nvSpPr>
        <p:spPr>
          <a:xfrm>
            <a:off x="6600055" y="2492896"/>
            <a:ext cx="4344169" cy="3472574"/>
          </a:xfrm>
        </p:spPr>
        <p:style>
          <a:lnRef idx="2">
            <a:schemeClr val="accent5">
              <a:shade val="50000"/>
            </a:schemeClr>
          </a:lnRef>
          <a:fillRef idx="1">
            <a:schemeClr val="accent5"/>
          </a:fillRef>
          <a:effectRef idx="0">
            <a:schemeClr val="accent5"/>
          </a:effectRef>
          <a:fontRef idx="minor">
            <a:schemeClr val="lt1"/>
          </a:fontRef>
        </p:style>
        <p:txBody>
          <a:bodyPr/>
          <a:lstStyle/>
          <a:p>
            <a:r>
              <a:rPr lang="es-CO" sz="2400" dirty="0" smtClean="0">
                <a:latin typeface="+mj-lt"/>
              </a:rPr>
              <a:t>La calidad de la información financiera, depende de la calidad de los preparadores y administradores (GC).</a:t>
            </a:r>
          </a:p>
          <a:p>
            <a:r>
              <a:rPr lang="es-CO" sz="2400" dirty="0" smtClean="0">
                <a:latin typeface="+mj-lt"/>
              </a:rPr>
              <a:t>Expresado lo anterior, en la fortaleza del control interno (operacionales, información, regulación)</a:t>
            </a:r>
            <a:endParaRPr lang="es-CO" dirty="0">
              <a:latin typeface="+mj-lt"/>
            </a:endParaRPr>
          </a:p>
        </p:txBody>
      </p:sp>
      <p:sp>
        <p:nvSpPr>
          <p:cNvPr id="4" name="Marcador de texto 3"/>
          <p:cNvSpPr>
            <a:spLocks noGrp="1"/>
          </p:cNvSpPr>
          <p:nvPr>
            <p:ph type="body" sz="half" idx="2"/>
          </p:nvPr>
        </p:nvSpPr>
        <p:spPr>
          <a:xfrm>
            <a:off x="839788" y="2492896"/>
            <a:ext cx="5400228" cy="3512043"/>
          </a:xfrm>
        </p:spPr>
        <p:txBody>
          <a:bodyPr/>
          <a:lstStyle/>
          <a:p>
            <a:pPr marL="285750" indent="-285750">
              <a:buFont typeface="Wingdings" panose="05000000000000000000" pitchFamily="2" charset="2"/>
              <a:buChar char="ü"/>
            </a:pPr>
            <a:r>
              <a:rPr lang="es-CO" sz="2000" dirty="0" smtClean="0">
                <a:latin typeface="+mj-lt"/>
              </a:rPr>
              <a:t>Los informes se soportan en evidencia y la evidencia en la aplicación de procedimientos de auditoria.</a:t>
            </a:r>
          </a:p>
          <a:p>
            <a:pPr marL="285750" indent="-285750">
              <a:buFont typeface="Wingdings" panose="05000000000000000000" pitchFamily="2" charset="2"/>
              <a:buChar char="ü"/>
            </a:pPr>
            <a:r>
              <a:rPr lang="es-CO" sz="2000" dirty="0" smtClean="0">
                <a:latin typeface="+mj-lt"/>
              </a:rPr>
              <a:t>En todas partes, la legislación incluye requerimientos adicionales de información a incluir en la opinión de los estados financieros (?? </a:t>
            </a:r>
            <a:r>
              <a:rPr lang="es-CO" sz="2000" dirty="0" err="1" smtClean="0">
                <a:latin typeface="+mj-lt"/>
              </a:rPr>
              <a:t>Revisoria</a:t>
            </a:r>
            <a:r>
              <a:rPr lang="es-CO" sz="2000" dirty="0">
                <a:latin typeface="+mj-lt"/>
              </a:rPr>
              <a:t> </a:t>
            </a:r>
            <a:r>
              <a:rPr lang="es-CO" sz="2000" dirty="0" smtClean="0">
                <a:latin typeface="+mj-lt"/>
              </a:rPr>
              <a:t>Fiscal = Auditor Financiero?? ¿¿Auditoria Financiera = Verificación del Cumplimiento regulatorio??</a:t>
            </a:r>
          </a:p>
          <a:p>
            <a:pPr marL="285750" indent="-285750">
              <a:buFont typeface="Wingdings" panose="05000000000000000000" pitchFamily="2" charset="2"/>
              <a:buChar char="ü"/>
            </a:pPr>
            <a:r>
              <a:rPr lang="es-CO" sz="2000" dirty="0" smtClean="0">
                <a:latin typeface="+mj-lt"/>
              </a:rPr>
              <a:t>Todos los informes requieren seguir requisitos de forma.</a:t>
            </a:r>
          </a:p>
        </p:txBody>
      </p:sp>
    </p:spTree>
    <p:extLst>
      <p:ext uri="{BB962C8B-B14F-4D97-AF65-F5344CB8AC3E}">
        <p14:creationId xmlns:p14="http://schemas.microsoft.com/office/powerpoint/2010/main" val="348686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67408" y="476672"/>
            <a:ext cx="9448800" cy="5915025"/>
          </a:xfrm>
          <a:prstGeom prst="rect">
            <a:avLst/>
          </a:prstGeom>
        </p:spPr>
      </p:pic>
      <p:sp>
        <p:nvSpPr>
          <p:cNvPr id="2" name="Título 1"/>
          <p:cNvSpPr>
            <a:spLocks noGrp="1"/>
          </p:cNvSpPr>
          <p:nvPr>
            <p:ph type="title"/>
          </p:nvPr>
        </p:nvSpPr>
        <p:spPr>
          <a:xfrm>
            <a:off x="609600" y="274638"/>
            <a:ext cx="10526960" cy="5674642"/>
          </a:xfrm>
        </p:spPr>
        <p:txBody>
          <a:bodyPr/>
          <a:lstStyle/>
          <a:p>
            <a:r>
              <a:rPr lang="es-CO" dirty="0" smtClean="0">
                <a:solidFill>
                  <a:srgbClr val="FFC000"/>
                </a:solidFill>
              </a:rPr>
              <a:t>Los profesionales de la Contaduría, comprenden la técnica (ciencia), realizan procesos de investigación, formación, opinión frente a las regulaciones emitidas o por emitir</a:t>
            </a:r>
            <a:endParaRPr lang="es-CO" dirty="0">
              <a:solidFill>
                <a:srgbClr val="FFC000"/>
              </a:solidFill>
            </a:endParaRPr>
          </a:p>
        </p:txBody>
      </p:sp>
    </p:spTree>
    <p:extLst>
      <p:ext uri="{BB962C8B-B14F-4D97-AF65-F5344CB8AC3E}">
        <p14:creationId xmlns:p14="http://schemas.microsoft.com/office/powerpoint/2010/main" val="96263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Resultado de imagen para expectativas person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16632"/>
            <a:ext cx="6191250" cy="567690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ctrTitle"/>
          </p:nvPr>
        </p:nvSpPr>
        <p:spPr>
          <a:xfrm>
            <a:off x="-96688" y="692696"/>
            <a:ext cx="7776864" cy="2664296"/>
          </a:xfrm>
        </p:spPr>
        <p:txBody>
          <a:bodyPr/>
          <a:lstStyle/>
          <a:p>
            <a:pPr algn="ctr"/>
            <a:r>
              <a:rPr lang="es-CO" dirty="0" smtClean="0">
                <a:solidFill>
                  <a:schemeClr val="tx1">
                    <a:lumMod val="75000"/>
                    <a:lumOff val="25000"/>
                  </a:schemeClr>
                </a:solidFill>
              </a:rPr>
              <a:t>Antecedentes al proyecto de modificaciones</a:t>
            </a:r>
            <a:endParaRPr lang="es-CO" dirty="0">
              <a:solidFill>
                <a:schemeClr val="tx1">
                  <a:lumMod val="75000"/>
                  <a:lumOff val="25000"/>
                </a:schemeClr>
              </a:solidFill>
            </a:endParaRPr>
          </a:p>
        </p:txBody>
      </p:sp>
    </p:spTree>
    <p:extLst>
      <p:ext uri="{BB962C8B-B14F-4D97-AF65-F5344CB8AC3E}">
        <p14:creationId xmlns:p14="http://schemas.microsoft.com/office/powerpoint/2010/main" val="9866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1 Título"/>
          <p:cNvSpPr txBox="1">
            <a:spLocks noGrp="1"/>
          </p:cNvSpPr>
          <p:nvPr>
            <p:ph type="title"/>
          </p:nvPr>
        </p:nvSpPr>
        <p:spPr>
          <a:xfrm>
            <a:off x="839788" y="365125"/>
            <a:ext cx="10515600" cy="890588"/>
          </a:xfrm>
        </p:spPr>
        <p:txBody>
          <a:bodyPr>
            <a:normAutofit fontScale="90000"/>
          </a:bodyPr>
          <a:lstStyle/>
          <a:p>
            <a:pPr fontAlgn="auto">
              <a:spcAft>
                <a:spcPts val="0"/>
              </a:spcAft>
              <a:defRPr/>
            </a:pPr>
            <a:r>
              <a:rPr lang="es-CO" altLang="es-CO" dirty="0" smtClean="0">
                <a:latin typeface="Cambria" panose="02040503050406030204" pitchFamily="18" charset="0"/>
              </a:rPr>
              <a:t>Importancia de las modificaciones en el Informe del Auditor</a:t>
            </a:r>
          </a:p>
        </p:txBody>
      </p:sp>
      <p:sp>
        <p:nvSpPr>
          <p:cNvPr id="11267" name="3 Marcador de texto"/>
          <p:cNvSpPr>
            <a:spLocks noGrp="1"/>
          </p:cNvSpPr>
          <p:nvPr>
            <p:ph type="body" idx="1"/>
          </p:nvPr>
        </p:nvSpPr>
        <p:spPr>
          <a:xfrm>
            <a:off x="551384" y="2112674"/>
            <a:ext cx="10153650" cy="4824685"/>
          </a:xfrm>
        </p:spPr>
        <p:txBody>
          <a:bodyPr/>
          <a:lstStyle/>
          <a:p>
            <a:pPr algn="just"/>
            <a:r>
              <a:rPr lang="es-CO" altLang="es-CO" b="0" dirty="0" smtClean="0">
                <a:latin typeface="Candara" panose="020E0502030303020204" pitchFamily="34" charset="0"/>
              </a:rPr>
              <a:t>En la última década ocurrieron una serie de acontecimientos entre ellos</a:t>
            </a:r>
            <a:r>
              <a:rPr lang="es-CO" altLang="es-CO" dirty="0" smtClean="0">
                <a:latin typeface="Candara" panose="020E0502030303020204" pitchFamily="34" charset="0"/>
              </a:rPr>
              <a:t> </a:t>
            </a:r>
            <a:r>
              <a:rPr lang="es-CO" altLang="es-CO" dirty="0">
                <a:solidFill>
                  <a:schemeClr val="accent3">
                    <a:lumMod val="75000"/>
                  </a:schemeClr>
                </a:solidFill>
                <a:latin typeface="Candara" panose="020E0502030303020204" pitchFamily="34" charset="0"/>
              </a:rPr>
              <a:t>importantes escándalos financieros producidos al inicio del siglo XXI y </a:t>
            </a:r>
            <a:r>
              <a:rPr lang="es-CO" altLang="es-CO" dirty="0" smtClean="0">
                <a:solidFill>
                  <a:schemeClr val="accent3">
                    <a:lumMod val="75000"/>
                  </a:schemeClr>
                </a:solidFill>
                <a:latin typeface="Candara" panose="020E0502030303020204" pitchFamily="34" charset="0"/>
              </a:rPr>
              <a:t> las </a:t>
            </a:r>
            <a:r>
              <a:rPr lang="es-CO" altLang="es-CO" dirty="0">
                <a:solidFill>
                  <a:schemeClr val="accent3">
                    <a:lumMod val="75000"/>
                  </a:schemeClr>
                </a:solidFill>
                <a:latin typeface="Candara" panose="020E0502030303020204" pitchFamily="34" charset="0"/>
              </a:rPr>
              <a:t>crisis </a:t>
            </a:r>
            <a:r>
              <a:rPr lang="es-CO" altLang="es-CO" dirty="0" smtClean="0">
                <a:solidFill>
                  <a:schemeClr val="accent3">
                    <a:lumMod val="75000"/>
                  </a:schemeClr>
                </a:solidFill>
                <a:latin typeface="Candara" panose="020E0502030303020204" pitchFamily="34" charset="0"/>
              </a:rPr>
              <a:t>financieras internacionales</a:t>
            </a:r>
            <a:r>
              <a:rPr lang="es-CO" altLang="es-CO" dirty="0" smtClean="0">
                <a:latin typeface="Candara" panose="020E0502030303020204" pitchFamily="34" charset="0"/>
              </a:rPr>
              <a:t>.</a:t>
            </a:r>
          </a:p>
          <a:p>
            <a:pPr algn="just"/>
            <a:r>
              <a:rPr lang="es-CO" altLang="es-CO" b="0" dirty="0" smtClean="0">
                <a:solidFill>
                  <a:srgbClr val="C00000"/>
                </a:solidFill>
                <a:latin typeface="Candara" panose="020E0502030303020204" pitchFamily="34" charset="0"/>
              </a:rPr>
              <a:t>Su consecuencia</a:t>
            </a:r>
            <a:r>
              <a:rPr lang="es-CO" altLang="es-CO" b="0" dirty="0" smtClean="0">
                <a:latin typeface="Candara" panose="020E0502030303020204" pitchFamily="34" charset="0"/>
              </a:rPr>
              <a:t>: Desajustes en la economía,  perdida de</a:t>
            </a:r>
            <a:r>
              <a:rPr lang="es-CO" altLang="es-CO" dirty="0" smtClean="0">
                <a:latin typeface="Candara" panose="020E0502030303020204" pitchFamily="34" charset="0"/>
              </a:rPr>
              <a:t> </a:t>
            </a:r>
            <a:r>
              <a:rPr lang="es-CO" altLang="es-CO" dirty="0">
                <a:latin typeface="Candara" panose="020E0502030303020204" pitchFamily="34" charset="0"/>
              </a:rPr>
              <a:t>confianza en los mercados financieros y causó una recesión global </a:t>
            </a:r>
            <a:r>
              <a:rPr lang="es-CO" altLang="es-CO" dirty="0" smtClean="0">
                <a:latin typeface="Candara" panose="020E0502030303020204" pitchFamily="34" charset="0"/>
              </a:rPr>
              <a:t>internacional. </a:t>
            </a:r>
            <a:r>
              <a:rPr lang="es-CO" altLang="es-CO" b="0" dirty="0" smtClean="0">
                <a:latin typeface="Candara" panose="020E0502030303020204" pitchFamily="34" charset="0"/>
              </a:rPr>
              <a:t>Así mismo, </a:t>
            </a:r>
            <a:r>
              <a:rPr lang="es-CO" altLang="es-CO" b="0" dirty="0">
                <a:latin typeface="Candara" panose="020E0502030303020204" pitchFamily="34" charset="0"/>
              </a:rPr>
              <a:t>la pérdida de confianza en la información financiera.</a:t>
            </a:r>
            <a:endParaRPr lang="es-CO" altLang="es-CO" dirty="0">
              <a:latin typeface="Candara" panose="020E0502030303020204" pitchFamily="34" charset="0"/>
            </a:endParaRPr>
          </a:p>
          <a:p>
            <a:pPr indent="-228600" algn="just"/>
            <a:r>
              <a:rPr lang="es-CO" altLang="es-CO" b="0" dirty="0" smtClean="0">
                <a:solidFill>
                  <a:srgbClr val="C00000"/>
                </a:solidFill>
                <a:latin typeface="Candara" panose="020E0502030303020204" pitchFamily="34" charset="0"/>
              </a:rPr>
              <a:t>La reacción: </a:t>
            </a:r>
            <a:r>
              <a:rPr lang="es-CO" altLang="es-CO" b="0" dirty="0" smtClean="0">
                <a:latin typeface="Candara" panose="020E0502030303020204" pitchFamily="34" charset="0"/>
              </a:rPr>
              <a:t>Tomar medidas que contribuyan a la estabilidad financiera y a aumentar la confianza del mercado (Recomendaciones FSB, Fortalecimiento regulación prudencial) </a:t>
            </a:r>
          </a:p>
          <a:p>
            <a:pPr indent="-228600" algn="just"/>
            <a:r>
              <a:rPr lang="es-CO" altLang="es-CO" dirty="0" smtClean="0">
                <a:solidFill>
                  <a:srgbClr val="C00000"/>
                </a:solidFill>
                <a:latin typeface="Candara" panose="020E0502030303020204" pitchFamily="34" charset="0"/>
              </a:rPr>
              <a:t>Algunas de estas medidas se han producido en el ámbito de la auditoría con el principal objetivo de garantizar la calidad de la información financiera a través de la realización de auditorías de calidad</a:t>
            </a:r>
          </a:p>
        </p:txBody>
      </p:sp>
      <p:pic>
        <p:nvPicPr>
          <p:cNvPr id="2" name="Imagen 1"/>
          <p:cNvPicPr>
            <a:picLocks noChangeAspect="1"/>
          </p:cNvPicPr>
          <p:nvPr/>
        </p:nvPicPr>
        <p:blipFill>
          <a:blip r:embed="rId2"/>
          <a:stretch>
            <a:fillRect/>
          </a:stretch>
        </p:blipFill>
        <p:spPr>
          <a:xfrm>
            <a:off x="4511824" y="739958"/>
            <a:ext cx="2088232" cy="13424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9001843" y="6693"/>
            <a:ext cx="2972545" cy="2132856"/>
          </a:xfrm>
          <a:prstGeom prst="rect">
            <a:avLst/>
          </a:prstGeom>
        </p:spPr>
      </p:pic>
      <p:sp>
        <p:nvSpPr>
          <p:cNvPr id="2" name="Título 1"/>
          <p:cNvSpPr>
            <a:spLocks noGrp="1"/>
          </p:cNvSpPr>
          <p:nvPr>
            <p:ph type="title"/>
          </p:nvPr>
        </p:nvSpPr>
        <p:spPr/>
        <p:txBody>
          <a:bodyPr/>
          <a:lstStyle/>
          <a:p>
            <a:r>
              <a:rPr lang="es-CO" dirty="0" smtClean="0"/>
              <a:t>LAS INVESTIGACIONES PREVIAS</a:t>
            </a:r>
            <a:endParaRPr lang="es-CO" dirty="0"/>
          </a:p>
        </p:txBody>
      </p:sp>
      <p:sp>
        <p:nvSpPr>
          <p:cNvPr id="4" name="Marcador de texto 3"/>
          <p:cNvSpPr>
            <a:spLocks noGrp="1"/>
          </p:cNvSpPr>
          <p:nvPr>
            <p:ph type="body" sz="half" idx="2"/>
          </p:nvPr>
        </p:nvSpPr>
        <p:spPr>
          <a:xfrm>
            <a:off x="551384" y="1556792"/>
            <a:ext cx="9936732" cy="4992911"/>
          </a:xfrm>
        </p:spPr>
        <p:txBody>
          <a:bodyPr/>
          <a:lstStyle/>
          <a:p>
            <a:pPr fontAlgn="auto">
              <a:spcAft>
                <a:spcPts val="0"/>
              </a:spcAft>
              <a:buFont typeface="Arial"/>
              <a:buChar char="•"/>
              <a:defRPr/>
            </a:pPr>
            <a:r>
              <a:rPr lang="es-ES" sz="2300" dirty="0" smtClean="0">
                <a:latin typeface="+mj-lt"/>
              </a:rPr>
              <a:t>IAASB</a:t>
            </a:r>
            <a:r>
              <a:rPr lang="es-ES" sz="2300" dirty="0">
                <a:latin typeface="+mj-lt"/>
              </a:rPr>
              <a:t>- 2009</a:t>
            </a:r>
            <a:r>
              <a:rPr lang="es-ES" sz="2300" dirty="0" smtClean="0">
                <a:latin typeface="+mj-lt"/>
              </a:rPr>
              <a:t>: El informe no calificado </a:t>
            </a:r>
            <a:r>
              <a:rPr lang="es-ES" sz="2300" dirty="0">
                <a:latin typeface="+mj-lt"/>
              </a:rPr>
              <a:t>del </a:t>
            </a:r>
            <a:r>
              <a:rPr lang="es-ES" sz="2300" dirty="0" smtClean="0">
                <a:latin typeface="+mj-lt"/>
              </a:rPr>
              <a:t>auditor: </a:t>
            </a:r>
            <a:r>
              <a:rPr lang="es-ES" sz="2300" dirty="0">
                <a:latin typeface="+mj-lt"/>
              </a:rPr>
              <a:t>un estudio de las percepciones de los usuarios, </a:t>
            </a:r>
            <a:r>
              <a:rPr lang="es-ES" sz="2300" dirty="0" smtClean="0">
                <a:latin typeface="+mj-lt"/>
              </a:rPr>
              <a:t> </a:t>
            </a:r>
            <a:r>
              <a:rPr lang="es-ES" sz="2300" dirty="0">
                <a:latin typeface="+mj-lt"/>
              </a:rPr>
              <a:t>efectos </a:t>
            </a:r>
            <a:r>
              <a:rPr lang="es-ES" sz="2300" dirty="0" smtClean="0">
                <a:latin typeface="+mj-lt"/>
              </a:rPr>
              <a:t>en  </a:t>
            </a:r>
            <a:r>
              <a:rPr lang="es-ES" sz="2300" dirty="0">
                <a:latin typeface="+mj-lt"/>
              </a:rPr>
              <a:t>las decisiones de los usuarios y </a:t>
            </a:r>
            <a:r>
              <a:rPr lang="es-ES" sz="2300" dirty="0" smtClean="0">
                <a:latin typeface="+mj-lt"/>
              </a:rPr>
              <a:t>en los </a:t>
            </a:r>
            <a:r>
              <a:rPr lang="es-ES" sz="2300" dirty="0">
                <a:latin typeface="+mj-lt"/>
              </a:rPr>
              <a:t>procesos de decisión, </a:t>
            </a:r>
            <a:r>
              <a:rPr lang="es-ES" sz="2300" dirty="0" smtClean="0">
                <a:latin typeface="+mj-lt"/>
              </a:rPr>
              <a:t> recomendaciones par futuras  investigaciones</a:t>
            </a:r>
            <a:endParaRPr lang="es-ES" sz="2300" dirty="0" smtClean="0">
              <a:latin typeface="+mj-lt"/>
              <a:hlinkClick r:id="rId3"/>
            </a:endParaRPr>
          </a:p>
          <a:p>
            <a:pPr fontAlgn="auto">
              <a:spcAft>
                <a:spcPts val="0"/>
              </a:spcAft>
              <a:buFont typeface="Arial"/>
              <a:buChar char="•"/>
              <a:defRPr/>
            </a:pPr>
            <a:r>
              <a:rPr lang="es-ES" sz="2300" dirty="0" smtClean="0">
                <a:latin typeface="+mj-lt"/>
              </a:rPr>
              <a:t>AICPA – IAASB- 2008: Reino </a:t>
            </a:r>
            <a:r>
              <a:rPr lang="es-ES" sz="2300" dirty="0">
                <a:latin typeface="+mj-lt"/>
              </a:rPr>
              <a:t>Unido y Nueva Zelanda </a:t>
            </a:r>
            <a:r>
              <a:rPr lang="es-ES" sz="2300" dirty="0" smtClean="0">
                <a:latin typeface="+mj-lt"/>
              </a:rPr>
              <a:t>: </a:t>
            </a:r>
            <a:r>
              <a:rPr lang="es-ES" sz="2300" dirty="0">
                <a:latin typeface="+mj-lt"/>
              </a:rPr>
              <a:t>Investigación sobre la expectativa de la Auditoría </a:t>
            </a:r>
            <a:r>
              <a:rPr lang="es-ES" sz="2300" dirty="0" smtClean="0">
                <a:latin typeface="+mj-lt"/>
              </a:rPr>
              <a:t>y las brechas </a:t>
            </a:r>
            <a:r>
              <a:rPr lang="es-ES" sz="2300" dirty="0">
                <a:latin typeface="+mj-lt"/>
              </a:rPr>
              <a:t>entre el  desempeño y  la comprensión de los Usuarios- las mejoras deseadas en el Informe de Auditoría </a:t>
            </a:r>
          </a:p>
          <a:p>
            <a:pPr fontAlgn="auto">
              <a:spcAft>
                <a:spcPts val="0"/>
              </a:spcAft>
              <a:buFont typeface="Arial"/>
              <a:buChar char="•"/>
              <a:defRPr/>
            </a:pPr>
            <a:r>
              <a:rPr lang="es-ES" sz="2300" dirty="0"/>
              <a:t>AICPA – </a:t>
            </a:r>
            <a:r>
              <a:rPr lang="es-ES" sz="2300" dirty="0" smtClean="0"/>
              <a:t>IAASB-2009 </a:t>
            </a:r>
            <a:r>
              <a:rPr lang="es-ES" sz="2300" dirty="0" smtClean="0">
                <a:latin typeface="+mj-lt"/>
              </a:rPr>
              <a:t>Inversionistas</a:t>
            </a:r>
            <a:r>
              <a:rPr lang="es-ES" sz="2300" dirty="0">
                <a:latin typeface="+mj-lt"/>
              </a:rPr>
              <a:t>, </a:t>
            </a:r>
            <a:r>
              <a:rPr lang="es-ES" sz="2300" dirty="0" smtClean="0">
                <a:latin typeface="+mj-lt"/>
              </a:rPr>
              <a:t>Auditores </a:t>
            </a:r>
            <a:r>
              <a:rPr lang="es-ES" sz="2300" dirty="0">
                <a:latin typeface="+mj-lt"/>
              </a:rPr>
              <a:t>y </a:t>
            </a:r>
            <a:r>
              <a:rPr lang="es-ES" sz="2300" dirty="0" smtClean="0">
                <a:latin typeface="+mj-lt"/>
              </a:rPr>
              <a:t>Prestamistas- Entendimiento </a:t>
            </a:r>
            <a:r>
              <a:rPr lang="es-ES" sz="2300" dirty="0">
                <a:latin typeface="+mj-lt"/>
              </a:rPr>
              <a:t>del mensaje transmitido por el informe de auditoría estándar </a:t>
            </a:r>
            <a:endParaRPr lang="es-ES" sz="2300" dirty="0" smtClean="0">
              <a:latin typeface="+mj-lt"/>
            </a:endParaRPr>
          </a:p>
          <a:p>
            <a:pPr fontAlgn="auto">
              <a:spcAft>
                <a:spcPts val="0"/>
              </a:spcAft>
              <a:buFont typeface="Arial"/>
              <a:buChar char="•"/>
              <a:defRPr/>
            </a:pPr>
            <a:r>
              <a:rPr lang="es-ES" sz="2300" dirty="0" smtClean="0">
                <a:latin typeface="+mj-lt"/>
              </a:rPr>
              <a:t>2009 Percepciones </a:t>
            </a:r>
            <a:r>
              <a:rPr lang="es-ES" sz="2300" dirty="0">
                <a:latin typeface="+mj-lt"/>
              </a:rPr>
              <a:t>de los Usuarios de los Estados Financieros del Informe de Auditoría </a:t>
            </a:r>
            <a:r>
              <a:rPr lang="es-ES" sz="2300" dirty="0" smtClean="0">
                <a:latin typeface="+mj-lt"/>
              </a:rPr>
              <a:t>ISA </a:t>
            </a:r>
            <a:r>
              <a:rPr lang="es-ES" sz="2300" dirty="0">
                <a:latin typeface="+mj-lt"/>
              </a:rPr>
              <a:t>700 de IAASB en Alemania y los Países </a:t>
            </a:r>
            <a:r>
              <a:rPr lang="es-ES" sz="2300" dirty="0" smtClean="0">
                <a:latin typeface="+mj-lt"/>
              </a:rPr>
              <a:t>Bajos</a:t>
            </a:r>
            <a:endParaRPr lang="es-CO" sz="2300" dirty="0"/>
          </a:p>
        </p:txBody>
      </p:sp>
    </p:spTree>
    <p:extLst>
      <p:ext uri="{BB962C8B-B14F-4D97-AF65-F5344CB8AC3E}">
        <p14:creationId xmlns:p14="http://schemas.microsoft.com/office/powerpoint/2010/main" val="2274009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txBox="1">
            <a:spLocks noGrp="1"/>
          </p:cNvSpPr>
          <p:nvPr>
            <p:ph type="title"/>
          </p:nvPr>
        </p:nvSpPr>
        <p:spPr/>
        <p:txBody>
          <a:bodyPr/>
          <a:lstStyle/>
          <a:p>
            <a:r>
              <a:rPr lang="en-GB" altLang="es-CO" dirty="0" smtClean="0">
                <a:latin typeface="Cambria" panose="02040503050406030204" pitchFamily="18" charset="0"/>
              </a:rPr>
              <a:t>Investigaciones Previas</a:t>
            </a:r>
            <a:endParaRPr lang="es-CO" altLang="es-CO" dirty="0" smtClean="0">
              <a:latin typeface="Cambria" panose="02040503050406030204" pitchFamily="18" charset="0"/>
            </a:endParaRPr>
          </a:p>
        </p:txBody>
      </p:sp>
      <p:sp>
        <p:nvSpPr>
          <p:cNvPr id="3" name="Marcador de texto 2"/>
          <p:cNvSpPr>
            <a:spLocks noGrp="1"/>
          </p:cNvSpPr>
          <p:nvPr>
            <p:ph type="body" idx="1"/>
          </p:nvPr>
        </p:nvSpPr>
        <p:spPr>
          <a:xfrm>
            <a:off x="5183188" y="2389188"/>
            <a:ext cx="5305300" cy="3471862"/>
          </a:xfrm>
        </p:spPr>
        <p:txBody>
          <a:bodyPr>
            <a:normAutofit fontScale="70000" lnSpcReduction="20000"/>
          </a:bodyPr>
          <a:lstStyle/>
          <a:p>
            <a:pPr>
              <a:defRPr/>
            </a:pPr>
            <a:r>
              <a:rPr lang="es-CO" dirty="0" smtClean="0">
                <a:latin typeface="+mj-lt"/>
              </a:rPr>
              <a:t>Identificar </a:t>
            </a:r>
            <a:r>
              <a:rPr lang="es-CO" dirty="0">
                <a:latin typeface="+mj-lt"/>
              </a:rPr>
              <a:t>y proporcionar información sobre la naturaleza y las causas subyacentes de las percepciones de los usuarios con respecto al informe del auditor </a:t>
            </a:r>
            <a:r>
              <a:rPr lang="es-CO" dirty="0" smtClean="0">
                <a:latin typeface="+mj-lt"/>
              </a:rPr>
              <a:t>calificado.</a:t>
            </a:r>
          </a:p>
          <a:p>
            <a:pPr>
              <a:defRPr/>
            </a:pPr>
            <a:endParaRPr lang="es-CO" dirty="0" smtClean="0">
              <a:latin typeface="+mj-lt"/>
            </a:endParaRPr>
          </a:p>
          <a:p>
            <a:pPr>
              <a:defRPr/>
            </a:pPr>
            <a:r>
              <a:rPr lang="es-CO" dirty="0" smtClean="0">
                <a:latin typeface="+mj-lt"/>
              </a:rPr>
              <a:t>Identificar de que manera  </a:t>
            </a:r>
            <a:r>
              <a:rPr lang="es-CO" dirty="0">
                <a:latin typeface="+mj-lt"/>
              </a:rPr>
              <a:t>y cómo un </a:t>
            </a:r>
            <a:r>
              <a:rPr lang="es-CO" dirty="0" smtClean="0">
                <a:latin typeface="+mj-lt"/>
              </a:rPr>
              <a:t>informe de auditoria no calificado influye </a:t>
            </a:r>
            <a:r>
              <a:rPr lang="es-CO" dirty="0">
                <a:latin typeface="+mj-lt"/>
              </a:rPr>
              <a:t>en los juicios de los </a:t>
            </a:r>
            <a:r>
              <a:rPr lang="es-CO" dirty="0" smtClean="0">
                <a:latin typeface="+mj-lt"/>
              </a:rPr>
              <a:t>usuarios</a:t>
            </a:r>
            <a:r>
              <a:rPr lang="es-CO" dirty="0" smtClean="0"/>
              <a:t>.</a:t>
            </a:r>
            <a:endParaRPr lang="es-CO" dirty="0"/>
          </a:p>
        </p:txBody>
      </p:sp>
      <p:sp>
        <p:nvSpPr>
          <p:cNvPr id="50180" name="Marcador de texto 3"/>
          <p:cNvSpPr txBox="1">
            <a:spLocks noGrp="1"/>
          </p:cNvSpPr>
          <p:nvPr>
            <p:ph type="body" sz="half" idx="2"/>
          </p:nvPr>
        </p:nvSpPr>
        <p:spPr>
          <a:xfrm>
            <a:off x="839788" y="2389188"/>
            <a:ext cx="3932237" cy="3511550"/>
          </a:xfrm>
        </p:spPr>
        <p:txBody>
          <a:bodyPr/>
          <a:lstStyle/>
          <a:p>
            <a:r>
              <a:rPr lang="es-ES" altLang="es-CO" dirty="0" smtClean="0">
                <a:latin typeface="Cambria" panose="02040503050406030204" pitchFamily="18" charset="0"/>
                <a:hlinkClick r:id="rId2"/>
              </a:rPr>
              <a:t>El informe del auditor no calificado: un estudio de las percepciones de los usuarios, los efectos sobre las decisiones de los usuarios y los procesos de decisión, y las direcciones para la investigación futura (mayo de 2009)</a:t>
            </a:r>
            <a:endParaRPr lang="es-ES" altLang="es-CO" dirty="0" smtClean="0">
              <a:latin typeface="Cambria" panose="02040503050406030204" pitchFamily="18" charset="0"/>
            </a:endParaRPr>
          </a:p>
          <a:p>
            <a:endParaRPr lang="es-CO" altLang="es-CO" dirty="0" smtClean="0">
              <a:latin typeface="Cambria" panose="02040503050406030204" pitchFamily="18" charset="0"/>
            </a:endParaRPr>
          </a:p>
          <a:p>
            <a:r>
              <a:rPr lang="es-CO" altLang="es-CO" dirty="0" smtClean="0">
                <a:latin typeface="Cambria" panose="02040503050406030204" pitchFamily="18" charset="0"/>
              </a:rPr>
              <a:t>Un estudio de las percepciones de los usuarios frente al informe no calificado de una auditoria financiera y los efectos en la toma de decisiones</a:t>
            </a:r>
          </a:p>
        </p:txBody>
      </p:sp>
      <p:sp>
        <p:nvSpPr>
          <p:cNvPr id="50181" name="CuadroTexto 4"/>
          <p:cNvSpPr txBox="1">
            <a:spLocks noChangeArrowheads="1"/>
          </p:cNvSpPr>
          <p:nvPr/>
        </p:nvSpPr>
        <p:spPr bwMode="auto">
          <a:xfrm>
            <a:off x="5808663" y="1125538"/>
            <a:ext cx="410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CO" altLang="es-CO" dirty="0"/>
              <a:t>Objetivos </a:t>
            </a:r>
          </a:p>
        </p:txBody>
      </p:sp>
      <p:pic>
        <p:nvPicPr>
          <p:cNvPr id="2" name="Imagen 1"/>
          <p:cNvPicPr>
            <a:picLocks noChangeAspect="1"/>
          </p:cNvPicPr>
          <p:nvPr/>
        </p:nvPicPr>
        <p:blipFill>
          <a:blip r:embed="rId3"/>
          <a:stretch>
            <a:fillRect/>
          </a:stretch>
        </p:blipFill>
        <p:spPr>
          <a:xfrm rot="759342">
            <a:off x="8082807" y="464513"/>
            <a:ext cx="2024641" cy="1270644"/>
          </a:xfrm>
          <a:prstGeom prst="rect">
            <a:avLst/>
          </a:prstGeom>
        </p:spPr>
      </p:pic>
    </p:spTree>
    <p:extLst>
      <p:ext uri="{BB962C8B-B14F-4D97-AF65-F5344CB8AC3E}">
        <p14:creationId xmlns:p14="http://schemas.microsoft.com/office/powerpoint/2010/main" val="3804964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txBox="1">
            <a:spLocks noGrp="1"/>
          </p:cNvSpPr>
          <p:nvPr>
            <p:ph type="title"/>
          </p:nvPr>
        </p:nvSpPr>
        <p:spPr/>
        <p:txBody>
          <a:bodyPr/>
          <a:lstStyle/>
          <a:p>
            <a:r>
              <a:rPr lang="en-GB" altLang="es-CO" dirty="0" smtClean="0"/>
              <a:t>Investigaciones previas  </a:t>
            </a:r>
            <a:r>
              <a:rPr lang="es-CO" altLang="es-CO" dirty="0" smtClean="0"/>
              <a:t>Conclusiones</a:t>
            </a:r>
            <a:r>
              <a:rPr lang="es-CO" altLang="es-CO" dirty="0"/>
              <a:t/>
            </a:r>
            <a:br>
              <a:rPr lang="es-CO" altLang="es-CO" dirty="0"/>
            </a:br>
            <a:endParaRPr lang="es-CO" altLang="es-CO" dirty="0" smtClean="0"/>
          </a:p>
        </p:txBody>
      </p:sp>
      <p:sp>
        <p:nvSpPr>
          <p:cNvPr id="52227" name="Marcador de texto 2"/>
          <p:cNvSpPr txBox="1">
            <a:spLocks noGrp="1"/>
          </p:cNvSpPr>
          <p:nvPr>
            <p:ph type="body" idx="1"/>
          </p:nvPr>
        </p:nvSpPr>
        <p:spPr>
          <a:xfrm>
            <a:off x="2567608" y="1844824"/>
            <a:ext cx="8499475" cy="4024164"/>
          </a:xfrm>
        </p:spPr>
        <p:txBody>
          <a:bodyPr/>
          <a:lstStyle/>
          <a:p>
            <a:r>
              <a:rPr lang="es-CO" altLang="es-CO" sz="2800" dirty="0" smtClean="0">
                <a:latin typeface="+mj-lt"/>
              </a:rPr>
              <a:t>Identifican percepciones erróneas frente a la responsabilidad del auditor vs responsabilidad del preparador</a:t>
            </a:r>
          </a:p>
          <a:p>
            <a:r>
              <a:rPr lang="es-CO" altLang="es-CO" sz="2800" dirty="0" smtClean="0">
                <a:latin typeface="+mj-lt"/>
              </a:rPr>
              <a:t>Algunos usuarios pueden no comprenden el nivel de aseguramiento que se pretende transmitir en el informe del auditor y lo relacionan con el concepto de materialidad “</a:t>
            </a:r>
            <a:r>
              <a:rPr lang="en-US" altLang="es-CO" sz="2800" dirty="0" smtClean="0">
                <a:latin typeface="+mj-lt"/>
              </a:rPr>
              <a:t>As </a:t>
            </a:r>
            <a:r>
              <a:rPr lang="en-US" altLang="es-CO" sz="2800" dirty="0">
                <a:latin typeface="+mj-lt"/>
              </a:rPr>
              <a:t>one CFO said, “materiality levels are more secret than the Coca Cola formula</a:t>
            </a:r>
            <a:r>
              <a:rPr lang="en-US" altLang="es-CO" sz="2800" dirty="0" smtClean="0">
                <a:latin typeface="+mj-lt"/>
              </a:rPr>
              <a:t>.””</a:t>
            </a:r>
            <a:endParaRPr lang="es-CO" altLang="es-CO" sz="2800" dirty="0">
              <a:latin typeface="+mj-lt"/>
            </a:endParaRPr>
          </a:p>
          <a:p>
            <a:r>
              <a:rPr lang="es-CO" altLang="es-CO" sz="2800" dirty="0" smtClean="0">
                <a:latin typeface="+mj-lt"/>
              </a:rPr>
              <a:t>Todos  entienden que los auditores no auditan las cuentas al centavo</a:t>
            </a:r>
          </a:p>
        </p:txBody>
      </p:sp>
      <p:sp>
        <p:nvSpPr>
          <p:cNvPr id="52228" name="Marcador de texto 3"/>
          <p:cNvSpPr txBox="1">
            <a:spLocks noGrp="1"/>
          </p:cNvSpPr>
          <p:nvPr>
            <p:ph type="body" sz="half" idx="2"/>
          </p:nvPr>
        </p:nvSpPr>
        <p:spPr>
          <a:xfrm>
            <a:off x="839788" y="2357438"/>
            <a:ext cx="1584325" cy="3511550"/>
          </a:xfrm>
        </p:spPr>
        <p:txBody>
          <a:bodyPr/>
          <a:lstStyle/>
          <a:p>
            <a:r>
              <a:rPr lang="es-ES" altLang="es-CO" dirty="0" smtClean="0">
                <a:latin typeface="Cambria Math" panose="02040503050406030204" pitchFamily="18" charset="0"/>
                <a:ea typeface="Cambria Math" panose="02040503050406030204" pitchFamily="18" charset="0"/>
                <a:hlinkClick r:id="rId2"/>
              </a:rPr>
              <a:t>El informe del auditor no calificado: un estudio de las percepciones de los usuarios, los efectos sobre las decisiones de los usuarios y los procesos de decisión, y las direcciones para la investigación futura (mayo de 2009)</a:t>
            </a:r>
            <a:endParaRPr lang="es-ES" altLang="es-CO" dirty="0" smtClean="0">
              <a:latin typeface="Cambria Math" panose="02040503050406030204" pitchFamily="18" charset="0"/>
              <a:ea typeface="Cambria Math" panose="02040503050406030204" pitchFamily="18" charset="0"/>
            </a:endParaRPr>
          </a:p>
          <a:p>
            <a:endParaRPr lang="es-CO" altLang="es-CO" dirty="0" smtClean="0">
              <a:latin typeface="Tw Cen MT" panose="020B0602020104020603" pitchFamily="34" charset="0"/>
            </a:endParaRPr>
          </a:p>
        </p:txBody>
      </p:sp>
      <p:sp>
        <p:nvSpPr>
          <p:cNvPr id="2" name="CuadroTexto 1"/>
          <p:cNvSpPr txBox="1"/>
          <p:nvPr/>
        </p:nvSpPr>
        <p:spPr>
          <a:xfrm>
            <a:off x="6240016" y="908720"/>
            <a:ext cx="3660489" cy="400110"/>
          </a:xfrm>
          <a:prstGeom prst="rect">
            <a:avLst/>
          </a:prstGeom>
          <a:noFill/>
        </p:spPr>
        <p:txBody>
          <a:bodyPr wrap="none" rtlCol="0">
            <a:spAutoFit/>
          </a:bodyPr>
          <a:lstStyle/>
          <a:p>
            <a:r>
              <a:rPr lang="es-CO" sz="2000" dirty="0" smtClean="0">
                <a:latin typeface="Cambria" panose="02040503050406030204" pitchFamily="18" charset="0"/>
              </a:rPr>
              <a:t>Diferencias  en las percepciones</a:t>
            </a:r>
            <a:endParaRPr lang="es-CO" sz="2000" dirty="0">
              <a:latin typeface="Cambria" panose="02040503050406030204" pitchFamily="18" charset="0"/>
            </a:endParaRPr>
          </a:p>
        </p:txBody>
      </p:sp>
    </p:spTree>
    <p:extLst>
      <p:ext uri="{BB962C8B-B14F-4D97-AF65-F5344CB8AC3E}">
        <p14:creationId xmlns:p14="http://schemas.microsoft.com/office/powerpoint/2010/main" val="20039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txBox="1">
            <a:spLocks noGrp="1"/>
          </p:cNvSpPr>
          <p:nvPr>
            <p:ph type="title"/>
          </p:nvPr>
        </p:nvSpPr>
        <p:spPr/>
        <p:txBody>
          <a:bodyPr/>
          <a:lstStyle/>
          <a:p>
            <a:r>
              <a:rPr lang="en-GB" altLang="es-CO" dirty="0" smtClean="0"/>
              <a:t>Investigaciones previas  </a:t>
            </a:r>
            <a:r>
              <a:rPr lang="es-CO" altLang="es-CO" dirty="0" smtClean="0"/>
              <a:t>Conclusiones</a:t>
            </a:r>
            <a:r>
              <a:rPr lang="es-CO" altLang="es-CO" dirty="0"/>
              <a:t/>
            </a:r>
            <a:br>
              <a:rPr lang="es-CO" altLang="es-CO" dirty="0"/>
            </a:br>
            <a:endParaRPr lang="es-CO" altLang="es-CO" dirty="0" smtClean="0"/>
          </a:p>
        </p:txBody>
      </p:sp>
      <p:sp>
        <p:nvSpPr>
          <p:cNvPr id="52227" name="Marcador de texto 2"/>
          <p:cNvSpPr txBox="1">
            <a:spLocks noGrp="1"/>
          </p:cNvSpPr>
          <p:nvPr>
            <p:ph type="body" idx="1"/>
          </p:nvPr>
        </p:nvSpPr>
        <p:spPr>
          <a:xfrm>
            <a:off x="2567608" y="1844824"/>
            <a:ext cx="8499475" cy="4024164"/>
          </a:xfrm>
        </p:spPr>
        <p:txBody>
          <a:bodyPr/>
          <a:lstStyle/>
          <a:p>
            <a:r>
              <a:rPr lang="es-CO" altLang="es-CO" sz="2400" dirty="0" smtClean="0">
                <a:latin typeface="+mj-lt"/>
              </a:rPr>
              <a:t>Los directores piensa que el nivel de aseguramiento es superior si se contrata una de las </a:t>
            </a:r>
            <a:r>
              <a:rPr lang="es-CO" altLang="es-CO" sz="2400" dirty="0" err="1" smtClean="0">
                <a:latin typeface="+mj-lt"/>
              </a:rPr>
              <a:t>big-four</a:t>
            </a:r>
            <a:r>
              <a:rPr lang="es-CO" altLang="es-CO" sz="2400" dirty="0" smtClean="0">
                <a:latin typeface="+mj-lt"/>
              </a:rPr>
              <a:t> en relación con otra firma no reconocida, creen que los informes realizados bajo estándares PCAOB son superiores en calidad</a:t>
            </a:r>
          </a:p>
          <a:p>
            <a:r>
              <a:rPr lang="es-CO" altLang="es-CO" sz="2400" dirty="0" smtClean="0">
                <a:latin typeface="+mj-lt"/>
              </a:rPr>
              <a:t>La opinión si reservas sobre el Control Interno aumenta la confiabilidad EF</a:t>
            </a:r>
          </a:p>
          <a:p>
            <a:r>
              <a:rPr lang="es-CO" altLang="es-CO" sz="2400" dirty="0" smtClean="0">
                <a:latin typeface="+mj-lt"/>
              </a:rPr>
              <a:t>No les interesa  la forma corta o larga del informe</a:t>
            </a:r>
          </a:p>
          <a:p>
            <a:r>
              <a:rPr lang="es-CO" altLang="es-CO" sz="2400" dirty="0" smtClean="0">
                <a:latin typeface="+mj-lt"/>
              </a:rPr>
              <a:t>Piensan que incluir el concepto de “ Empresa en marcha” es de utilidad</a:t>
            </a:r>
            <a:r>
              <a:rPr lang="es-CO" altLang="es-CO" sz="2400" dirty="0">
                <a:latin typeface="+mj-lt"/>
              </a:rPr>
              <a:t/>
            </a:r>
            <a:br>
              <a:rPr lang="es-CO" altLang="es-CO" sz="2400" dirty="0">
                <a:latin typeface="+mj-lt"/>
              </a:rPr>
            </a:br>
            <a:endParaRPr lang="es-CO" altLang="es-CO" sz="2400" dirty="0" smtClean="0">
              <a:latin typeface="+mj-lt"/>
            </a:endParaRPr>
          </a:p>
        </p:txBody>
      </p:sp>
      <p:sp>
        <p:nvSpPr>
          <p:cNvPr id="52228" name="Marcador de texto 3"/>
          <p:cNvSpPr txBox="1">
            <a:spLocks noGrp="1"/>
          </p:cNvSpPr>
          <p:nvPr>
            <p:ph type="body" sz="half" idx="2"/>
          </p:nvPr>
        </p:nvSpPr>
        <p:spPr>
          <a:xfrm>
            <a:off x="839788" y="2357438"/>
            <a:ext cx="1584325" cy="3511550"/>
          </a:xfrm>
        </p:spPr>
        <p:txBody>
          <a:bodyPr/>
          <a:lstStyle/>
          <a:p>
            <a:r>
              <a:rPr lang="es-ES" altLang="es-CO" smtClean="0">
                <a:latin typeface="Tw Cen MT" panose="020B0602020104020603" pitchFamily="34" charset="0"/>
                <a:hlinkClick r:id="rId2"/>
              </a:rPr>
              <a:t>El informe del auditor no calificado: un estudio de las percepciones de los usuarios, los efectos sobre las decisiones de los usuarios y los procesos de decisión, y las direcciones para la investigación futura (mayo de 2009)</a:t>
            </a:r>
            <a:endParaRPr lang="es-ES" altLang="es-CO" smtClean="0">
              <a:latin typeface="Tw Cen MT" panose="020B0602020104020603" pitchFamily="34" charset="0"/>
            </a:endParaRPr>
          </a:p>
          <a:p>
            <a:endParaRPr lang="es-CO" altLang="es-CO" smtClean="0">
              <a:latin typeface="Tw Cen MT" panose="020B0602020104020603" pitchFamily="34" charset="0"/>
            </a:endParaRPr>
          </a:p>
        </p:txBody>
      </p:sp>
      <p:pic>
        <p:nvPicPr>
          <p:cNvPr id="2" name="Imagen 1"/>
          <p:cNvPicPr>
            <a:picLocks noChangeAspect="1"/>
          </p:cNvPicPr>
          <p:nvPr/>
        </p:nvPicPr>
        <p:blipFill>
          <a:blip r:embed="rId3"/>
          <a:stretch>
            <a:fillRect/>
          </a:stretch>
        </p:blipFill>
        <p:spPr>
          <a:xfrm>
            <a:off x="6240016" y="293828"/>
            <a:ext cx="1872208" cy="1392356"/>
          </a:xfrm>
          <a:prstGeom prst="rect">
            <a:avLst/>
          </a:prstGeom>
        </p:spPr>
      </p:pic>
    </p:spTree>
    <p:extLst>
      <p:ext uri="{BB962C8B-B14F-4D97-AF65-F5344CB8AC3E}">
        <p14:creationId xmlns:p14="http://schemas.microsoft.com/office/powerpoint/2010/main" val="1141321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txBox="1">
            <a:spLocks noGrp="1"/>
          </p:cNvSpPr>
          <p:nvPr>
            <p:ph type="title"/>
          </p:nvPr>
        </p:nvSpPr>
        <p:spPr/>
        <p:txBody>
          <a:bodyPr/>
          <a:lstStyle/>
          <a:p>
            <a:r>
              <a:rPr lang="en-GB" altLang="es-CO" dirty="0" smtClean="0"/>
              <a:t>Investigaciones previas  </a:t>
            </a:r>
            <a:r>
              <a:rPr lang="es-CO" altLang="es-CO" dirty="0" smtClean="0"/>
              <a:t>Conclusiones</a:t>
            </a:r>
            <a:r>
              <a:rPr lang="es-CO" altLang="es-CO" dirty="0"/>
              <a:t/>
            </a:r>
            <a:br>
              <a:rPr lang="es-CO" altLang="es-CO" dirty="0"/>
            </a:br>
            <a:endParaRPr lang="es-CO" altLang="es-CO" dirty="0" smtClean="0"/>
          </a:p>
        </p:txBody>
      </p:sp>
      <p:sp>
        <p:nvSpPr>
          <p:cNvPr id="52227" name="Marcador de texto 2"/>
          <p:cNvSpPr txBox="1">
            <a:spLocks noGrp="1"/>
          </p:cNvSpPr>
          <p:nvPr>
            <p:ph type="body" idx="1"/>
          </p:nvPr>
        </p:nvSpPr>
        <p:spPr>
          <a:xfrm>
            <a:off x="2567608" y="1844824"/>
            <a:ext cx="8499475" cy="4024164"/>
          </a:xfrm>
        </p:spPr>
        <p:txBody>
          <a:bodyPr/>
          <a:lstStyle/>
          <a:p>
            <a:pPr marL="114300" indent="0">
              <a:buNone/>
            </a:pPr>
            <a:r>
              <a:rPr lang="es-CO" altLang="es-CO" sz="2400" dirty="0" smtClean="0">
                <a:solidFill>
                  <a:srgbClr val="C00000"/>
                </a:solidFill>
                <a:latin typeface="+mj-lt"/>
              </a:rPr>
              <a:t>Influencia respecto de la toma de decisiones</a:t>
            </a:r>
            <a:endParaRPr lang="es-CO" altLang="es-CO" sz="2400" dirty="0">
              <a:latin typeface="+mj-lt"/>
            </a:endParaRPr>
          </a:p>
          <a:p>
            <a:pPr marL="114300" indent="0">
              <a:buNone/>
            </a:pPr>
            <a:r>
              <a:rPr lang="es-CO" altLang="es-CO" sz="2400" dirty="0" smtClean="0">
                <a:latin typeface="+mj-lt"/>
              </a:rPr>
              <a:t>Los usuarios de los EF no leen el informe completo, solo la opinión.</a:t>
            </a:r>
          </a:p>
          <a:p>
            <a:pPr marL="114300" indent="0">
              <a:buNone/>
            </a:pPr>
            <a:r>
              <a:rPr lang="es-CO" altLang="es-CO" sz="2400" dirty="0" smtClean="0">
                <a:latin typeface="+mj-lt"/>
              </a:rPr>
              <a:t>Los banqueros e inversores  piensa que no es de su interés, constituye un requisito de SEC.</a:t>
            </a:r>
          </a:p>
          <a:p>
            <a:pPr marL="114300" indent="0">
              <a:buNone/>
            </a:pPr>
            <a:r>
              <a:rPr lang="es-CO" altLang="es-CO" sz="2400" dirty="0" smtClean="0">
                <a:latin typeface="+mj-lt"/>
              </a:rPr>
              <a:t>Los usuarios no entienden el contenido, es un documento de liberación legal- Cumplimiento.</a:t>
            </a:r>
          </a:p>
          <a:p>
            <a:pPr marL="114300" indent="0">
              <a:buNone/>
            </a:pPr>
            <a:r>
              <a:rPr lang="es-CO" altLang="es-CO" sz="2400" dirty="0" smtClean="0">
                <a:latin typeface="+mj-lt"/>
              </a:rPr>
              <a:t>Para los analistas, es útil para determinar el precio de la acción.</a:t>
            </a:r>
          </a:p>
          <a:p>
            <a:pPr marL="114300" indent="0">
              <a:buNone/>
            </a:pPr>
            <a:r>
              <a:rPr lang="es-CO" altLang="es-CO" sz="2400" dirty="0" smtClean="0">
                <a:latin typeface="+mj-lt"/>
              </a:rPr>
              <a:t>Los supervisores “desbordan” la adecuada relación.</a:t>
            </a:r>
          </a:p>
        </p:txBody>
      </p:sp>
      <p:sp>
        <p:nvSpPr>
          <p:cNvPr id="52228" name="Marcador de texto 3"/>
          <p:cNvSpPr txBox="1">
            <a:spLocks noGrp="1"/>
          </p:cNvSpPr>
          <p:nvPr>
            <p:ph type="body" sz="half" idx="2"/>
          </p:nvPr>
        </p:nvSpPr>
        <p:spPr>
          <a:xfrm>
            <a:off x="839788" y="2357438"/>
            <a:ext cx="1584325" cy="3511550"/>
          </a:xfrm>
        </p:spPr>
        <p:txBody>
          <a:bodyPr/>
          <a:lstStyle/>
          <a:p>
            <a:r>
              <a:rPr lang="es-ES" altLang="es-CO" dirty="0" smtClean="0">
                <a:latin typeface="Cambria" panose="02040503050406030204" pitchFamily="18" charset="0"/>
                <a:hlinkClick r:id="rId2"/>
              </a:rPr>
              <a:t>El informe del auditor no calificado: un estudio de las percepciones de los usuarios, los efectos sobre las decisiones de los usuarios y los procesos de decisión, y las direcciones para la investigación futura (mayo de 2009)</a:t>
            </a:r>
            <a:endParaRPr lang="es-ES" altLang="es-CO" dirty="0" smtClean="0">
              <a:latin typeface="Cambria" panose="02040503050406030204" pitchFamily="18" charset="0"/>
            </a:endParaRPr>
          </a:p>
          <a:p>
            <a:endParaRPr lang="es-CO" altLang="es-CO" dirty="0" smtClean="0">
              <a:latin typeface="Tw Cen MT" panose="020B0602020104020603" pitchFamily="34" charset="0"/>
            </a:endParaRPr>
          </a:p>
        </p:txBody>
      </p:sp>
    </p:spTree>
    <p:extLst>
      <p:ext uri="{BB962C8B-B14F-4D97-AF65-F5344CB8AC3E}">
        <p14:creationId xmlns:p14="http://schemas.microsoft.com/office/powerpoint/2010/main" val="202018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texto"/>
          <p:cNvSpPr txBox="1">
            <a:spLocks noGrp="1"/>
          </p:cNvSpPr>
          <p:nvPr>
            <p:ph type="body" idx="1"/>
          </p:nvPr>
        </p:nvSpPr>
        <p:spPr>
          <a:xfrm>
            <a:off x="5183188" y="1556792"/>
            <a:ext cx="6025380" cy="4304258"/>
          </a:xfrm>
        </p:spPr>
        <p:txBody>
          <a:bodyPr rtlCol="0">
            <a:normAutofit/>
          </a:bodyPr>
          <a:lstStyle/>
          <a:p>
            <a:pPr marL="628650" indent="-514350" fontAlgn="auto">
              <a:spcAft>
                <a:spcPts val="0"/>
              </a:spcAft>
              <a:buFont typeface="+mj-lt"/>
              <a:buAutoNum type="arabicPeriod"/>
              <a:defRPr/>
            </a:pPr>
            <a:r>
              <a:rPr lang="es-CO" altLang="es-CO" dirty="0" smtClean="0">
                <a:latin typeface="+mj-lt"/>
              </a:rPr>
              <a:t>Contexto </a:t>
            </a:r>
            <a:endParaRPr lang="es-CO" altLang="es-CO" dirty="0">
              <a:latin typeface="+mj-lt"/>
            </a:endParaRPr>
          </a:p>
          <a:p>
            <a:pPr lvl="1" fontAlgn="auto">
              <a:spcAft>
                <a:spcPts val="0"/>
              </a:spcAft>
              <a:defRPr/>
            </a:pPr>
            <a:r>
              <a:rPr lang="es-CO" altLang="es-CO" dirty="0" smtClean="0">
                <a:latin typeface="+mj-lt"/>
              </a:rPr>
              <a:t>Un breve recorrido por el Informe </a:t>
            </a:r>
            <a:r>
              <a:rPr lang="es-CO" altLang="es-CO" dirty="0">
                <a:latin typeface="+mj-lt"/>
              </a:rPr>
              <a:t>de Auditoria y la regulación </a:t>
            </a:r>
            <a:r>
              <a:rPr lang="es-CO" altLang="es-CO" dirty="0" smtClean="0">
                <a:latin typeface="+mj-lt"/>
              </a:rPr>
              <a:t>actual. </a:t>
            </a:r>
          </a:p>
          <a:p>
            <a:pPr lvl="1" fontAlgn="auto">
              <a:spcAft>
                <a:spcPts val="0"/>
              </a:spcAft>
              <a:defRPr/>
            </a:pPr>
            <a:r>
              <a:rPr lang="es-CO" altLang="es-CO" dirty="0" smtClean="0">
                <a:latin typeface="+mj-lt"/>
              </a:rPr>
              <a:t>Antecedentes  al  proyecto de modificaciones</a:t>
            </a:r>
          </a:p>
          <a:p>
            <a:pPr marL="628650" indent="-514350" fontAlgn="auto">
              <a:spcAft>
                <a:spcPts val="0"/>
              </a:spcAft>
              <a:buFont typeface="+mj-lt"/>
              <a:buAutoNum type="arabicPeriod"/>
              <a:defRPr/>
            </a:pPr>
            <a:r>
              <a:rPr lang="es-CO" altLang="es-CO" dirty="0" smtClean="0">
                <a:latin typeface="+mj-lt"/>
              </a:rPr>
              <a:t>Principales Cambios</a:t>
            </a:r>
          </a:p>
          <a:p>
            <a:pPr marL="628650" indent="-514350" fontAlgn="auto">
              <a:spcAft>
                <a:spcPts val="0"/>
              </a:spcAft>
              <a:buFont typeface="+mj-lt"/>
              <a:buAutoNum type="arabicPeriod"/>
              <a:defRPr/>
            </a:pPr>
            <a:r>
              <a:rPr lang="es-CO" altLang="es-CO" dirty="0" smtClean="0">
                <a:latin typeface="+mj-lt"/>
              </a:rPr>
              <a:t>Reflexiones</a:t>
            </a:r>
          </a:p>
          <a:p>
            <a:pPr marL="628650" indent="-514350" fontAlgn="auto">
              <a:spcAft>
                <a:spcPts val="0"/>
              </a:spcAft>
              <a:buFont typeface="+mj-lt"/>
              <a:buAutoNum type="arabicPeriod"/>
              <a:defRPr/>
            </a:pPr>
            <a:r>
              <a:rPr lang="es-CO" altLang="es-CO" dirty="0" smtClean="0">
                <a:latin typeface="+mj-lt"/>
              </a:rPr>
              <a:t>Conclusiones </a:t>
            </a:r>
          </a:p>
        </p:txBody>
      </p:sp>
      <p:sp>
        <p:nvSpPr>
          <p:cNvPr id="8196" name="3 Marcador de texto"/>
          <p:cNvSpPr>
            <a:spLocks noGrp="1"/>
          </p:cNvSpPr>
          <p:nvPr>
            <p:ph type="body" sz="half" idx="2"/>
          </p:nvPr>
        </p:nvSpPr>
        <p:spPr>
          <a:xfrm>
            <a:off x="566373" y="3886452"/>
            <a:ext cx="3932237" cy="927546"/>
          </a:xfrm>
        </p:spPr>
        <p:txBody>
          <a:bodyPr/>
          <a:lstStyle/>
          <a:p>
            <a:r>
              <a:rPr lang="es-CO" altLang="es-CO" dirty="0" smtClean="0"/>
              <a:t>“Reflexiones en torno  a las modificaciones del informe de auditoría y su efecto en el ejercicio de la Revisoría Fiscal.” </a:t>
            </a:r>
            <a:endParaRPr lang="es-CO" altLang="es-CO" dirty="0" smtClean="0">
              <a:latin typeface="Tw Cen MT" panose="020B0602020104020603" pitchFamily="34" charset="0"/>
            </a:endParaRPr>
          </a:p>
        </p:txBody>
      </p:sp>
      <p:pic>
        <p:nvPicPr>
          <p:cNvPr id="3" name="Imagen 2"/>
          <p:cNvPicPr>
            <a:picLocks noChangeAspect="1"/>
          </p:cNvPicPr>
          <p:nvPr/>
        </p:nvPicPr>
        <p:blipFill>
          <a:blip r:embed="rId3"/>
          <a:stretch>
            <a:fillRect/>
          </a:stretch>
        </p:blipFill>
        <p:spPr>
          <a:xfrm>
            <a:off x="263352" y="1196752"/>
            <a:ext cx="4216617" cy="267348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1 Título"/>
          <p:cNvSpPr txBox="1">
            <a:spLocks noGrp="1"/>
          </p:cNvSpPr>
          <p:nvPr>
            <p:ph type="title"/>
          </p:nvPr>
        </p:nvSpPr>
        <p:spPr>
          <a:xfrm>
            <a:off x="839788" y="365125"/>
            <a:ext cx="10515600" cy="890588"/>
          </a:xfrm>
        </p:spPr>
        <p:txBody>
          <a:bodyPr>
            <a:normAutofit fontScale="90000"/>
          </a:bodyPr>
          <a:lstStyle/>
          <a:p>
            <a:pPr fontAlgn="auto">
              <a:spcAft>
                <a:spcPts val="0"/>
              </a:spcAft>
              <a:defRPr/>
            </a:pPr>
            <a:r>
              <a:rPr lang="es-CO" dirty="0">
                <a:solidFill>
                  <a:srgbClr val="FFC000"/>
                </a:solidFill>
              </a:rPr>
              <a:t>Antecedentes al proyecto de modificaciones</a:t>
            </a:r>
            <a:endParaRPr lang="es-CO" altLang="es-CO" dirty="0" smtClean="0">
              <a:latin typeface="Tw Cen MT" pitchFamily="34" charset="0"/>
            </a:endParaRPr>
          </a:p>
        </p:txBody>
      </p:sp>
      <p:sp>
        <p:nvSpPr>
          <p:cNvPr id="15363" name="3 Marcador de texto"/>
          <p:cNvSpPr>
            <a:spLocks noGrp="1"/>
          </p:cNvSpPr>
          <p:nvPr>
            <p:ph type="body" idx="1"/>
          </p:nvPr>
        </p:nvSpPr>
        <p:spPr>
          <a:xfrm>
            <a:off x="612775" y="1628800"/>
            <a:ext cx="9864600" cy="4548683"/>
          </a:xfrm>
        </p:spPr>
        <p:txBody>
          <a:bodyPr/>
          <a:lstStyle/>
          <a:p>
            <a:pPr algn="just"/>
            <a:r>
              <a:rPr lang="es-CO" altLang="es-CO" b="0" dirty="0" smtClean="0">
                <a:latin typeface="Cambria" panose="02040503050406030204" pitchFamily="18" charset="0"/>
              </a:rPr>
              <a:t>Los reguladores estadounidenses dieron una respuesta legislativa muy rápida ante el escándalo Enron, que se concretó en la Ley </a:t>
            </a:r>
            <a:r>
              <a:rPr lang="es-CO" altLang="es-CO" b="0" dirty="0" err="1" smtClean="0">
                <a:latin typeface="Cambria" panose="02040503050406030204" pitchFamily="18" charset="0"/>
              </a:rPr>
              <a:t>SarbanesOxley</a:t>
            </a:r>
            <a:r>
              <a:rPr lang="es-CO" altLang="es-CO" b="0" dirty="0" smtClean="0">
                <a:latin typeface="Cambria" panose="02040503050406030204" pitchFamily="18" charset="0"/>
              </a:rPr>
              <a:t> (SOX), publicada en 2002, regulación que se extendió más allá de las fronteras norteamericanas (US </a:t>
            </a:r>
            <a:r>
              <a:rPr lang="es-CO" altLang="es-CO" b="0" dirty="0" err="1" smtClean="0">
                <a:latin typeface="Cambria" panose="02040503050406030204" pitchFamily="18" charset="0"/>
              </a:rPr>
              <a:t>Congress</a:t>
            </a:r>
            <a:r>
              <a:rPr lang="es-CO" altLang="es-CO" b="0" dirty="0" smtClean="0">
                <a:latin typeface="Cambria" panose="02040503050406030204" pitchFamily="18" charset="0"/>
              </a:rPr>
              <a:t>, 2002).</a:t>
            </a:r>
          </a:p>
          <a:p>
            <a:pPr algn="just"/>
            <a:r>
              <a:rPr lang="es-CO" altLang="es-CO" b="0" dirty="0" smtClean="0">
                <a:latin typeface="Cambria" panose="02040503050406030204" pitchFamily="18" charset="0"/>
              </a:rPr>
              <a:t> </a:t>
            </a:r>
          </a:p>
          <a:p>
            <a:pPr algn="just"/>
            <a:r>
              <a:rPr lang="es-CO" altLang="es-CO" b="0" dirty="0">
                <a:latin typeface="Cambria" panose="02040503050406030204" pitchFamily="18" charset="0"/>
              </a:rPr>
              <a:t>Quizás uno de los aspectos más importantes de la </a:t>
            </a:r>
            <a:r>
              <a:rPr lang="es-CO" altLang="es-CO" b="0" dirty="0" smtClean="0">
                <a:latin typeface="Cambria" panose="02040503050406030204" pitchFamily="18" charset="0"/>
              </a:rPr>
              <a:t>Ley SOX </a:t>
            </a:r>
            <a:r>
              <a:rPr lang="es-CO" altLang="es-CO" b="0" dirty="0">
                <a:latin typeface="Cambria" panose="02040503050406030204" pitchFamily="18" charset="0"/>
              </a:rPr>
              <a:t>fue el establecimiento del </a:t>
            </a:r>
            <a:r>
              <a:rPr lang="es-CO" altLang="es-CO" b="0" dirty="0" err="1">
                <a:latin typeface="Cambria" panose="02040503050406030204" pitchFamily="18" charset="0"/>
              </a:rPr>
              <a:t>Public</a:t>
            </a:r>
            <a:r>
              <a:rPr lang="es-CO" altLang="es-CO" b="0" dirty="0">
                <a:latin typeface="Cambria" panose="02040503050406030204" pitchFamily="18" charset="0"/>
              </a:rPr>
              <a:t> Company </a:t>
            </a:r>
            <a:r>
              <a:rPr lang="es-CO" altLang="es-CO" b="0" dirty="0" err="1">
                <a:latin typeface="Cambria" panose="02040503050406030204" pitchFamily="18" charset="0"/>
              </a:rPr>
              <a:t>Accounting</a:t>
            </a:r>
            <a:r>
              <a:rPr lang="es-CO" altLang="es-CO" b="0" dirty="0">
                <a:latin typeface="Cambria" panose="02040503050406030204" pitchFamily="18" charset="0"/>
              </a:rPr>
              <a:t> </a:t>
            </a:r>
            <a:r>
              <a:rPr lang="es-CO" altLang="es-CO" b="0" dirty="0" err="1">
                <a:latin typeface="Cambria" panose="02040503050406030204" pitchFamily="18" charset="0"/>
              </a:rPr>
              <a:t>Oversight</a:t>
            </a:r>
            <a:r>
              <a:rPr lang="es-CO" altLang="es-CO" b="0" dirty="0">
                <a:latin typeface="Cambria" panose="02040503050406030204" pitchFamily="18" charset="0"/>
              </a:rPr>
              <a:t> </a:t>
            </a:r>
            <a:r>
              <a:rPr lang="es-CO" altLang="es-CO" b="0" dirty="0" err="1">
                <a:latin typeface="Cambria" panose="02040503050406030204" pitchFamily="18" charset="0"/>
              </a:rPr>
              <a:t>Board</a:t>
            </a:r>
            <a:r>
              <a:rPr lang="es-CO" altLang="es-CO" b="0" dirty="0">
                <a:latin typeface="Cambria" panose="02040503050406030204" pitchFamily="18" charset="0"/>
              </a:rPr>
              <a:t> (PCAOB) </a:t>
            </a:r>
            <a:r>
              <a:rPr lang="es-CO" altLang="es-CO" b="0" dirty="0" smtClean="0">
                <a:latin typeface="Cambria" panose="02040503050406030204" pitchFamily="18" charset="0"/>
              </a:rPr>
              <a:t> organismo responsable  de la supervisión de los auditores con </a:t>
            </a:r>
            <a:r>
              <a:rPr lang="es-CO" altLang="es-CO" b="0" dirty="0">
                <a:latin typeface="Cambria" panose="02040503050406030204" pitchFamily="18" charset="0"/>
              </a:rPr>
              <a:t>el objetivo de proteger el interés </a:t>
            </a:r>
            <a:r>
              <a:rPr lang="es-CO" altLang="es-CO" b="0" dirty="0" smtClean="0">
                <a:latin typeface="Cambria" panose="02040503050406030204" pitchFamily="18" charset="0"/>
              </a:rPr>
              <a:t>público</a:t>
            </a:r>
            <a:endParaRPr lang="es-CO" altLang="es-CO" b="0" dirty="0" smtClean="0">
              <a:latin typeface="Tw Cen MT" panose="020B0602020104020603" pitchFamily="34" charset="0"/>
            </a:endParaRPr>
          </a:p>
        </p:txBody>
      </p:sp>
      <p:sp>
        <p:nvSpPr>
          <p:cNvPr id="15364" name="AutoShape 2" descr="Resultado de imagen para imagenes de Ley SarbanesOxle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O" altLang="es-CO"/>
          </a:p>
        </p:txBody>
      </p:sp>
      <p:sp>
        <p:nvSpPr>
          <p:cNvPr id="15365" name="AutoShape 4" descr="Resultado de imagen para imagenes de Ley SarbanesOxle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O" altLang="es-C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1 Título"/>
          <p:cNvSpPr txBox="1">
            <a:spLocks noGrp="1"/>
          </p:cNvSpPr>
          <p:nvPr>
            <p:ph type="title"/>
          </p:nvPr>
        </p:nvSpPr>
        <p:spPr>
          <a:xfrm>
            <a:off x="839788" y="365125"/>
            <a:ext cx="10515600" cy="890588"/>
          </a:xfrm>
        </p:spPr>
        <p:txBody>
          <a:bodyPr>
            <a:normAutofit fontScale="90000"/>
          </a:bodyPr>
          <a:lstStyle/>
          <a:p>
            <a:pPr fontAlgn="auto">
              <a:spcAft>
                <a:spcPts val="0"/>
              </a:spcAft>
              <a:defRPr/>
            </a:pPr>
            <a:r>
              <a:rPr lang="es-CO" dirty="0">
                <a:solidFill>
                  <a:srgbClr val="FFC000"/>
                </a:solidFill>
              </a:rPr>
              <a:t>Antecedentes al proyecto de </a:t>
            </a:r>
            <a:r>
              <a:rPr lang="es-CO" dirty="0" smtClean="0">
                <a:solidFill>
                  <a:srgbClr val="FFC000"/>
                </a:solidFill>
              </a:rPr>
              <a:t>modificaciones</a:t>
            </a:r>
            <a:endParaRPr lang="es-CO" altLang="es-CO" dirty="0" smtClean="0">
              <a:latin typeface="Tw Cen MT" pitchFamily="34" charset="0"/>
            </a:endParaRPr>
          </a:p>
        </p:txBody>
      </p:sp>
      <p:sp>
        <p:nvSpPr>
          <p:cNvPr id="12291" name="3 Marcador de texto"/>
          <p:cNvSpPr>
            <a:spLocks noGrp="1"/>
          </p:cNvSpPr>
          <p:nvPr>
            <p:ph type="body" idx="1"/>
          </p:nvPr>
        </p:nvSpPr>
        <p:spPr>
          <a:xfrm>
            <a:off x="623888" y="1255713"/>
            <a:ext cx="10152632" cy="4981599"/>
          </a:xfrm>
        </p:spPr>
        <p:txBody>
          <a:bodyPr/>
          <a:lstStyle/>
          <a:p>
            <a:pPr algn="just"/>
            <a:r>
              <a:rPr lang="es-CO" altLang="es-CO" sz="2000" b="0" dirty="0" smtClean="0">
                <a:latin typeface="Cambria" panose="02040503050406030204" pitchFamily="18" charset="0"/>
              </a:rPr>
              <a:t>La Unión Europa por su parte  realizó investigaciones en el campo contable y de auditoria</a:t>
            </a:r>
            <a:r>
              <a:rPr lang="es-CO" altLang="es-CO" sz="2000" dirty="0">
                <a:latin typeface="Cambria" panose="02040503050406030204" pitchFamily="18" charset="0"/>
              </a:rPr>
              <a:t> En 2010 se publicó el Libro Verde Política de auditoría: Lecciones de la crisis en </a:t>
            </a:r>
            <a:r>
              <a:rPr lang="es-CO" altLang="es-CO" sz="2000" dirty="0" smtClean="0">
                <a:latin typeface="Cambria" panose="02040503050406030204" pitchFamily="18" charset="0"/>
              </a:rPr>
              <a:t>2010.</a:t>
            </a:r>
          </a:p>
          <a:p>
            <a:pPr algn="just"/>
            <a:r>
              <a:rPr lang="es-CO" altLang="es-CO" sz="2000" b="0" dirty="0" smtClean="0">
                <a:latin typeface="Cambria" panose="02040503050406030204" pitchFamily="18" charset="0"/>
              </a:rPr>
              <a:t> </a:t>
            </a:r>
          </a:p>
          <a:p>
            <a:pPr algn="just"/>
            <a:r>
              <a:rPr lang="es-CO" altLang="es-CO" sz="2000" b="0" dirty="0" smtClean="0">
                <a:latin typeface="Cambria" panose="02040503050406030204" pitchFamily="18" charset="0"/>
              </a:rPr>
              <a:t>Tomó medidas que buscan fortalecer el crecimiento económico y la confianza en la información mediante una </a:t>
            </a:r>
            <a:r>
              <a:rPr lang="es-CO" altLang="es-CO" sz="2000" b="0" dirty="0">
                <a:latin typeface="Cambria" panose="02040503050406030204" pitchFamily="18" charset="0"/>
              </a:rPr>
              <a:t>nueva regulación europea sobre la auditoría. </a:t>
            </a:r>
            <a:r>
              <a:rPr lang="es-CO" altLang="es-CO" sz="2000" b="0" dirty="0" smtClean="0">
                <a:latin typeface="Cambria" panose="02040503050406030204" pitchFamily="18" charset="0"/>
              </a:rPr>
              <a:t>Publicó </a:t>
            </a:r>
            <a:r>
              <a:rPr lang="es-CO" altLang="es-CO" sz="2000" b="0" dirty="0">
                <a:latin typeface="Cambria" panose="02040503050406030204" pitchFamily="18" charset="0"/>
              </a:rPr>
              <a:t>la Directiva 2006/43/EC (UE, 2006), que sustituía a la Octava Directiva 84/253/EEC (UE, 1984</a:t>
            </a:r>
            <a:r>
              <a:rPr lang="es-CO" altLang="es-CO" sz="2000" b="0" dirty="0" smtClean="0">
                <a:latin typeface="Cambria" panose="02040503050406030204" pitchFamily="18" charset="0"/>
              </a:rPr>
              <a:t>), el articulado </a:t>
            </a:r>
            <a:r>
              <a:rPr lang="es-CO" altLang="es-CO" sz="2000" b="0" dirty="0">
                <a:latin typeface="Cambria" panose="02040503050406030204" pitchFamily="18" charset="0"/>
              </a:rPr>
              <a:t>de la Directiva gira </a:t>
            </a:r>
            <a:r>
              <a:rPr lang="es-CO" altLang="es-CO" sz="2000" b="0" dirty="0" smtClean="0">
                <a:latin typeface="Cambria" panose="02040503050406030204" pitchFamily="18" charset="0"/>
              </a:rPr>
              <a:t>en </a:t>
            </a:r>
            <a:r>
              <a:rPr lang="es-CO" altLang="es-CO" sz="2000" b="0" dirty="0">
                <a:latin typeface="Cambria" panose="02040503050406030204" pitchFamily="18" charset="0"/>
              </a:rPr>
              <a:t>torno a la independencia de los </a:t>
            </a:r>
            <a:r>
              <a:rPr lang="es-CO" altLang="es-CO" sz="2000" b="0" dirty="0" smtClean="0">
                <a:latin typeface="Cambria" panose="02040503050406030204" pitchFamily="18" charset="0"/>
              </a:rPr>
              <a:t>auditores, la </a:t>
            </a:r>
            <a:r>
              <a:rPr lang="es-CO" altLang="es-CO" sz="2000" b="0" dirty="0">
                <a:latin typeface="Cambria" panose="02040503050406030204" pitchFamily="18" charset="0"/>
              </a:rPr>
              <a:t>utilización de las Normas Internacionales de Auditoría (NIA) , como normas de auditoría comunes en todos los estados miembros (IAASB, 2011, 2013</a:t>
            </a:r>
            <a:r>
              <a:rPr lang="es-CO" altLang="es-CO" sz="2000" b="0" dirty="0" smtClean="0">
                <a:latin typeface="Cambria" panose="02040503050406030204" pitchFamily="18" charset="0"/>
              </a:rPr>
              <a:t>).</a:t>
            </a:r>
          </a:p>
          <a:p>
            <a:pPr algn="just"/>
            <a:r>
              <a:rPr lang="es-CO" altLang="es-CO" sz="2000" b="0" dirty="0">
                <a:latin typeface="Cambria" panose="02040503050406030204" pitchFamily="18" charset="0"/>
              </a:rPr>
              <a:t>En 2014 la </a:t>
            </a:r>
            <a:r>
              <a:rPr lang="es-CO" altLang="es-CO" sz="2000" b="0" dirty="0" smtClean="0">
                <a:latin typeface="Cambria" panose="02040503050406030204" pitchFamily="18" charset="0"/>
              </a:rPr>
              <a:t>publicó  </a:t>
            </a:r>
            <a:r>
              <a:rPr lang="es-CO" altLang="es-CO" sz="2000" b="0" dirty="0">
                <a:latin typeface="Cambria" panose="02040503050406030204" pitchFamily="18" charset="0"/>
              </a:rPr>
              <a:t>la Directiva 2014/56/ UE, relativa a la auditoría legal de las cuentas anuales y de las cuentas consolidadas, que modifica a la Directiva </a:t>
            </a:r>
            <a:r>
              <a:rPr lang="es-CO" altLang="es-CO" sz="2000" b="0" dirty="0" smtClean="0">
                <a:latin typeface="Cambria" panose="02040503050406030204" pitchFamily="18" charset="0"/>
              </a:rPr>
              <a:t>2006/43/CE y su </a:t>
            </a:r>
            <a:r>
              <a:rPr lang="es-CO" altLang="es-CO" sz="2000" b="0" dirty="0">
                <a:latin typeface="Cambria" panose="02040503050406030204" pitchFamily="18" charset="0"/>
              </a:rPr>
              <a:t>Reglamento 537/2014, incorporan mecanismos para fortalecer el sistema de supervisión pública</a:t>
            </a:r>
          </a:p>
          <a:p>
            <a:pPr algn="just"/>
            <a:endParaRPr lang="es-CO" altLang="es-CO" dirty="0" smtClean="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1 Título"/>
          <p:cNvSpPr txBox="1">
            <a:spLocks noGrp="1"/>
          </p:cNvSpPr>
          <p:nvPr>
            <p:ph type="title"/>
          </p:nvPr>
        </p:nvSpPr>
        <p:spPr>
          <a:xfrm>
            <a:off x="839788" y="365125"/>
            <a:ext cx="10515600" cy="890588"/>
          </a:xfrm>
        </p:spPr>
        <p:txBody>
          <a:bodyPr>
            <a:normAutofit fontScale="90000"/>
          </a:bodyPr>
          <a:lstStyle/>
          <a:p>
            <a:pPr fontAlgn="auto">
              <a:spcAft>
                <a:spcPts val="0"/>
              </a:spcAft>
              <a:defRPr/>
            </a:pPr>
            <a:r>
              <a:rPr lang="es-CO" dirty="0">
                <a:solidFill>
                  <a:srgbClr val="FFC000"/>
                </a:solidFill>
              </a:rPr>
              <a:t>Antecedentes al proyecto de </a:t>
            </a:r>
            <a:r>
              <a:rPr lang="es-CO" dirty="0" smtClean="0">
                <a:solidFill>
                  <a:srgbClr val="FFC000"/>
                </a:solidFill>
              </a:rPr>
              <a:t>modificaciones</a:t>
            </a:r>
            <a:endParaRPr lang="es-CO" altLang="es-CO" dirty="0" smtClean="0">
              <a:latin typeface="Tw Cen MT" pitchFamily="34" charset="0"/>
            </a:endParaRPr>
          </a:p>
        </p:txBody>
      </p:sp>
      <p:sp>
        <p:nvSpPr>
          <p:cNvPr id="12291" name="3 Marcador de texto"/>
          <p:cNvSpPr>
            <a:spLocks noGrp="1"/>
          </p:cNvSpPr>
          <p:nvPr>
            <p:ph type="body" idx="1"/>
          </p:nvPr>
        </p:nvSpPr>
        <p:spPr>
          <a:xfrm>
            <a:off x="623888" y="1255713"/>
            <a:ext cx="10152632" cy="4981599"/>
          </a:xfrm>
        </p:spPr>
        <p:txBody>
          <a:bodyPr/>
          <a:lstStyle/>
          <a:p>
            <a:pPr algn="just"/>
            <a:r>
              <a:rPr lang="es-CO" altLang="es-CO" sz="1400" dirty="0">
                <a:latin typeface="Tw Cen MT" panose="020B0602020104020603" pitchFamily="34" charset="0"/>
              </a:rPr>
              <a:t>En el Reglamento se insiste en la importancia de que el informe de auditoría esté bien fundamentado, exigiendo que incluya información sobre independencia y sobre la capacidad de la auditoría para detectar irregularidades.</a:t>
            </a:r>
          </a:p>
          <a:p>
            <a:pPr algn="just"/>
            <a:r>
              <a:rPr lang="es-CO" altLang="es-CO" sz="1400" dirty="0">
                <a:latin typeface="Tw Cen MT" panose="020B0602020104020603" pitchFamily="34" charset="0"/>
              </a:rPr>
              <a:t>Se les exige a los auditores de EIP que preparen también un informe para el Comité de Auditoría como forma de fomentar el diálogo entre ambos.</a:t>
            </a:r>
          </a:p>
          <a:p>
            <a:pPr algn="just"/>
            <a:r>
              <a:rPr lang="es-CO" altLang="es-CO" sz="1400" dirty="0">
                <a:latin typeface="Tw Cen MT" panose="020B0602020104020603" pitchFamily="34" charset="0"/>
              </a:rPr>
              <a:t>el Informe Anual de Transparencia (IAT) añade nuevas exigencias a las contempladas en la Directiva anterior, relacionadas </a:t>
            </a:r>
            <a:r>
              <a:rPr lang="es-CO" altLang="es-CO" sz="1400" dirty="0" err="1">
                <a:latin typeface="Tw Cen MT" panose="020B0602020104020603" pitchFamily="34" charset="0"/>
              </a:rPr>
              <a:t>básicame</a:t>
            </a:r>
            <a:r>
              <a:rPr lang="es-CO" altLang="es-CO" sz="1400" dirty="0" smtClean="0">
                <a:latin typeface="Tw Cen MT" panose="020B0602020104020603" pitchFamily="34" charset="0"/>
              </a:rPr>
              <a:t>.</a:t>
            </a:r>
          </a:p>
          <a:p>
            <a:pPr algn="just"/>
            <a:r>
              <a:rPr lang="es-CO" altLang="es-CO" sz="1400" dirty="0">
                <a:latin typeface="Tw Cen MT" panose="020B0602020104020603" pitchFamily="34" charset="0"/>
              </a:rPr>
              <a:t>No obstante, el Reglamento europeo va un poco más allá de las propuestas del IAASB al exigir confirmación de la coherencia entre el informe de auditoría y el informe del comité de auditoría, una declaración de independencia y la inclusión de todos los servicios prestados</a:t>
            </a:r>
            <a:r>
              <a:rPr lang="es-CO" altLang="es-CO" sz="1400" dirty="0" smtClean="0">
                <a:latin typeface="Tw Cen MT" panose="020B0602020104020603" pitchFamily="34" charset="0"/>
              </a:rPr>
              <a:t>.</a:t>
            </a:r>
            <a:r>
              <a:rPr lang="es-CO" altLang="es-CO" sz="1400" dirty="0">
                <a:latin typeface="Tw Cen MT" panose="020B0602020104020603" pitchFamily="34" charset="0"/>
              </a:rPr>
              <a:t> La cuota total de mercado de las Big4 supera el 90% en la gran mayoría de los estados miembros (UE, 2010). Estos datos revelan una elevadísima concentración y ponen de manifiesto que a pesar de ser la auditoría una profesión regulada, los servicios que se prestan presentan diferenciación para sus clientes.</a:t>
            </a:r>
          </a:p>
          <a:p>
            <a:pPr algn="just"/>
            <a:r>
              <a:rPr lang="es-CO" altLang="es-CO" sz="1400" dirty="0">
                <a:latin typeface="Tw Cen MT" panose="020B0602020104020603" pitchFamily="34" charset="0"/>
              </a:rPr>
              <a:t>En este sentido, hay que tener presente que el nivel de concentración es un índice que tiene gran contenido informativo debido a que cuanto mayor </a:t>
            </a:r>
            <a:r>
              <a:rPr lang="es-CO" altLang="es-CO" sz="2000" dirty="0">
                <a:latin typeface="Tw Cen MT" panose="020B0602020104020603" pitchFamily="34" charset="0"/>
              </a:rPr>
              <a:t>es su valor más lejos está el mercado de actuar en condiciones de competencia perfecta</a:t>
            </a:r>
          </a:p>
          <a:p>
            <a:pPr algn="just"/>
            <a:endParaRPr lang="es-CO" altLang="es-CO" sz="2000" dirty="0">
              <a:latin typeface="Tw Cen MT" panose="020B0602020104020603" pitchFamily="34" charset="0"/>
            </a:endParaRPr>
          </a:p>
          <a:p>
            <a:pPr algn="just"/>
            <a:endParaRPr lang="es-CO" altLang="es-CO" dirty="0" smtClean="0">
              <a:latin typeface="Cambria" panose="02040503050406030204" pitchFamily="18" charset="0"/>
            </a:endParaRPr>
          </a:p>
        </p:txBody>
      </p:sp>
    </p:spTree>
    <p:extLst>
      <p:ext uri="{BB962C8B-B14F-4D97-AF65-F5344CB8AC3E}">
        <p14:creationId xmlns:p14="http://schemas.microsoft.com/office/powerpoint/2010/main" val="3819421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1 Título"/>
          <p:cNvSpPr txBox="1">
            <a:spLocks noGrp="1"/>
          </p:cNvSpPr>
          <p:nvPr>
            <p:ph type="title"/>
          </p:nvPr>
        </p:nvSpPr>
        <p:spPr>
          <a:xfrm>
            <a:off x="839788" y="365125"/>
            <a:ext cx="10515600" cy="890588"/>
          </a:xfrm>
        </p:spPr>
        <p:txBody>
          <a:bodyPr>
            <a:normAutofit fontScale="90000"/>
          </a:bodyPr>
          <a:lstStyle/>
          <a:p>
            <a:pPr fontAlgn="auto">
              <a:spcAft>
                <a:spcPts val="0"/>
              </a:spcAft>
              <a:defRPr/>
            </a:pPr>
            <a:r>
              <a:rPr lang="es-CO" dirty="0">
                <a:solidFill>
                  <a:srgbClr val="FFC000"/>
                </a:solidFill>
              </a:rPr>
              <a:t>Antecedentes al proyecto de </a:t>
            </a:r>
            <a:r>
              <a:rPr lang="es-CO" dirty="0" smtClean="0">
                <a:solidFill>
                  <a:srgbClr val="FFC000"/>
                </a:solidFill>
              </a:rPr>
              <a:t>modificaciones</a:t>
            </a:r>
            <a:endParaRPr lang="es-CO" altLang="es-CO" dirty="0" smtClean="0">
              <a:latin typeface="Tw Cen MT" pitchFamily="34" charset="0"/>
            </a:endParaRPr>
          </a:p>
        </p:txBody>
      </p:sp>
      <p:sp>
        <p:nvSpPr>
          <p:cNvPr id="12291" name="3 Marcador de texto"/>
          <p:cNvSpPr>
            <a:spLocks noGrp="1"/>
          </p:cNvSpPr>
          <p:nvPr>
            <p:ph type="body" idx="1"/>
          </p:nvPr>
        </p:nvSpPr>
        <p:spPr>
          <a:xfrm>
            <a:off x="623392" y="1700808"/>
            <a:ext cx="10152632" cy="4981599"/>
          </a:xfrm>
        </p:spPr>
        <p:txBody>
          <a:bodyPr/>
          <a:lstStyle/>
          <a:p>
            <a:pPr algn="just"/>
            <a:r>
              <a:rPr lang="es-CO" altLang="es-CO" sz="1800" b="0" dirty="0" smtClean="0">
                <a:latin typeface="+mj-lt"/>
              </a:rPr>
              <a:t>La regulación de la comunidad llevo a que  los países que la integra modificaran su regulación para incluir sus recomendaciones:</a:t>
            </a:r>
          </a:p>
          <a:p>
            <a:pPr algn="just"/>
            <a:endParaRPr lang="es-CO" altLang="es-CO" sz="1800" b="0" dirty="0" smtClean="0">
              <a:latin typeface="+mj-lt"/>
            </a:endParaRPr>
          </a:p>
          <a:p>
            <a:pPr algn="just"/>
            <a:r>
              <a:rPr lang="es-CO" altLang="es-CO" sz="3200" b="0" dirty="0" smtClean="0">
                <a:solidFill>
                  <a:srgbClr val="C00000"/>
                </a:solidFill>
                <a:latin typeface="+mj-lt"/>
              </a:rPr>
              <a:t>España</a:t>
            </a:r>
            <a:r>
              <a:rPr lang="es-CO" altLang="es-CO" sz="1800" b="0" dirty="0">
                <a:latin typeface="+mj-lt"/>
              </a:rPr>
              <a:t>, </a:t>
            </a:r>
            <a:r>
              <a:rPr lang="es-CO" altLang="es-CO" sz="1800" b="0" dirty="0" smtClean="0">
                <a:latin typeface="+mj-lt"/>
              </a:rPr>
              <a:t>emitió la </a:t>
            </a:r>
            <a:r>
              <a:rPr lang="es-CO" altLang="es-CO" sz="1800" b="0" dirty="0">
                <a:latin typeface="+mj-lt"/>
              </a:rPr>
              <a:t>Ley 22/2015, de 20 de julio, de Auditoría de Cuentas nacida también con el deseo de contribuir a la estabilidad financiera y a aumentar la confianza del </a:t>
            </a:r>
            <a:r>
              <a:rPr lang="es-CO" altLang="es-CO" sz="1800" b="0" dirty="0" smtClean="0">
                <a:latin typeface="+mj-lt"/>
              </a:rPr>
              <a:t>mercado, dedicando </a:t>
            </a:r>
            <a:r>
              <a:rPr lang="es-CO" altLang="es-CO" sz="1800" b="0" dirty="0">
                <a:latin typeface="+mj-lt"/>
              </a:rPr>
              <a:t>el Capítulo IV del Título I, a la auditoría en las </a:t>
            </a:r>
            <a:r>
              <a:rPr lang="es-CO" altLang="es-CO" sz="1800" b="0" dirty="0" smtClean="0">
                <a:latin typeface="+mj-lt"/>
              </a:rPr>
              <a:t>EIP. Entre </a:t>
            </a:r>
            <a:r>
              <a:rPr lang="es-CO" altLang="es-CO" sz="1800" b="0" dirty="0">
                <a:latin typeface="+mj-lt"/>
              </a:rPr>
              <a:t>otras cuestiones, </a:t>
            </a:r>
            <a:r>
              <a:rPr lang="es-CO" altLang="es-CO" sz="1800" b="0" dirty="0" smtClean="0">
                <a:latin typeface="+mj-lt"/>
              </a:rPr>
              <a:t>incorpora:</a:t>
            </a:r>
          </a:p>
          <a:p>
            <a:pPr marL="285750" indent="-285750" algn="just">
              <a:buFont typeface="Wingdings" panose="05000000000000000000" pitchFamily="2" charset="2"/>
              <a:buChar char="q"/>
            </a:pPr>
            <a:r>
              <a:rPr lang="es-CO" altLang="es-CO" sz="1800" b="0" dirty="0" smtClean="0">
                <a:latin typeface="+mj-lt"/>
              </a:rPr>
              <a:t>Un régimen riguroso </a:t>
            </a:r>
            <a:r>
              <a:rPr lang="es-CO" altLang="es-CO" sz="1800" b="0" dirty="0">
                <a:latin typeface="+mj-lt"/>
              </a:rPr>
              <a:t>para preservar la independencia del auditor, </a:t>
            </a:r>
            <a:endParaRPr lang="es-CO" altLang="es-CO" sz="1800" b="0" dirty="0" smtClean="0">
              <a:latin typeface="+mj-lt"/>
            </a:endParaRPr>
          </a:p>
          <a:p>
            <a:pPr marL="285750" indent="-285750" algn="just">
              <a:buFont typeface="Wingdings" panose="05000000000000000000" pitchFamily="2" charset="2"/>
              <a:buChar char="q"/>
            </a:pPr>
            <a:r>
              <a:rPr lang="es-CO" altLang="es-CO" sz="1800" b="0" dirty="0" smtClean="0">
                <a:latin typeface="+mj-lt"/>
              </a:rPr>
              <a:t>Introdujo </a:t>
            </a:r>
            <a:r>
              <a:rPr lang="es-CO" altLang="es-CO" sz="1800" b="0" dirty="0">
                <a:latin typeface="+mj-lt"/>
              </a:rPr>
              <a:t>los principios que deben regir el sistema de supervisión </a:t>
            </a:r>
            <a:r>
              <a:rPr lang="es-CO" altLang="es-CO" sz="1800" b="0" dirty="0" smtClean="0">
                <a:latin typeface="+mj-lt"/>
              </a:rPr>
              <a:t>pública</a:t>
            </a:r>
            <a:r>
              <a:rPr lang="es-CO" altLang="es-CO" sz="1800" b="0" dirty="0">
                <a:latin typeface="+mj-lt"/>
              </a:rPr>
              <a:t> </a:t>
            </a:r>
            <a:endParaRPr lang="es-CO" altLang="es-CO" sz="1800" b="0" dirty="0" smtClean="0">
              <a:latin typeface="+mj-lt"/>
            </a:endParaRPr>
          </a:p>
          <a:p>
            <a:pPr marL="285750" indent="-285750">
              <a:buFont typeface="Wingdings" panose="05000000000000000000" pitchFamily="2" charset="2"/>
              <a:buChar char="q"/>
            </a:pPr>
            <a:r>
              <a:rPr lang="es-CO" altLang="es-CO" sz="1800" b="0" dirty="0">
                <a:latin typeface="+mj-lt"/>
              </a:rPr>
              <a:t>E</a:t>
            </a:r>
            <a:r>
              <a:rPr lang="es-CO" altLang="es-CO" sz="1800" b="0" dirty="0" smtClean="0">
                <a:latin typeface="+mj-lt"/>
              </a:rPr>
              <a:t>l </a:t>
            </a:r>
            <a:r>
              <a:rPr lang="es-CO" altLang="es-CO" sz="1800" b="0" dirty="0">
                <a:latin typeface="+mj-lt"/>
              </a:rPr>
              <a:t>régimen de incompatibilidades como la limitación de honorarios como un medio para limitar la dependencia económica del auditor</a:t>
            </a:r>
            <a:r>
              <a:rPr lang="es-CO" altLang="es-CO" sz="1800" b="0" dirty="0" smtClean="0">
                <a:latin typeface="+mj-lt"/>
              </a:rPr>
              <a:t>.</a:t>
            </a:r>
            <a:endParaRPr lang="es-CO" altLang="es-CO" sz="1800" b="0" dirty="0">
              <a:latin typeface="+mj-lt"/>
            </a:endParaRPr>
          </a:p>
          <a:p>
            <a:pPr marL="285750" indent="-285750" algn="just">
              <a:buFont typeface="Wingdings" panose="05000000000000000000" pitchFamily="2" charset="2"/>
              <a:buChar char="q"/>
            </a:pPr>
            <a:r>
              <a:rPr lang="es-CO" altLang="es-CO" sz="1800" b="0" dirty="0">
                <a:latin typeface="+mj-lt"/>
              </a:rPr>
              <a:t>La rotación es una medida de salvaguarda vinculada a la </a:t>
            </a:r>
            <a:r>
              <a:rPr lang="es-CO" altLang="es-CO" sz="1800" b="0" dirty="0" smtClean="0">
                <a:latin typeface="+mj-lt"/>
              </a:rPr>
              <a:t>independencia</a:t>
            </a:r>
          </a:p>
          <a:p>
            <a:pPr marL="285750" indent="-285750" algn="just">
              <a:buFont typeface="Wingdings" panose="05000000000000000000" pitchFamily="2" charset="2"/>
              <a:buChar char="q"/>
            </a:pPr>
            <a:r>
              <a:rPr lang="es-CO" altLang="es-CO" sz="1800" b="0" dirty="0" smtClean="0">
                <a:latin typeface="+mj-lt"/>
              </a:rPr>
              <a:t>Los </a:t>
            </a:r>
            <a:r>
              <a:rPr lang="es-CO" altLang="es-CO" sz="1800" b="0" dirty="0">
                <a:latin typeface="+mj-lt"/>
              </a:rPr>
              <a:t>esfuerzos de transparencia de la Ley se centran en el refuerzo </a:t>
            </a:r>
            <a:endParaRPr lang="es-CO" altLang="es-CO" sz="1800" b="0" dirty="0" smtClean="0">
              <a:latin typeface="+mj-lt"/>
            </a:endParaRPr>
          </a:p>
          <a:p>
            <a:pPr marL="285750" indent="-285750" algn="just">
              <a:buFont typeface="Wingdings" panose="05000000000000000000" pitchFamily="2" charset="2"/>
              <a:buChar char="q"/>
            </a:pPr>
            <a:r>
              <a:rPr lang="es-CO" altLang="es-CO" sz="1800" b="0" dirty="0" smtClean="0">
                <a:solidFill>
                  <a:srgbClr val="C00000"/>
                </a:solidFill>
                <a:latin typeface="+mj-lt"/>
              </a:rPr>
              <a:t>El </a:t>
            </a:r>
            <a:r>
              <a:rPr lang="es-CO" altLang="es-CO" sz="1800" b="0" dirty="0">
                <a:solidFill>
                  <a:srgbClr val="C00000"/>
                </a:solidFill>
                <a:latin typeface="+mj-lt"/>
              </a:rPr>
              <a:t>informe de auditoría es un documento mercantil que, tal y como está definido va más allá de expresar la opinión ya que debe recoger una declaración sobre incertidumbres significativas, una descripción de los riesgos más significativos y ver la concordancia o no del informe de </a:t>
            </a:r>
            <a:r>
              <a:rPr lang="es-CO" altLang="es-CO" sz="1800" b="0" dirty="0" smtClean="0">
                <a:solidFill>
                  <a:srgbClr val="C00000"/>
                </a:solidFill>
                <a:latin typeface="+mj-lt"/>
              </a:rPr>
              <a:t>gestión del </a:t>
            </a:r>
            <a:r>
              <a:rPr lang="es-CO" altLang="es-CO" sz="1800" b="0" dirty="0">
                <a:solidFill>
                  <a:srgbClr val="C00000"/>
                </a:solidFill>
                <a:latin typeface="+mj-lt"/>
              </a:rPr>
              <a:t>contenido de dicho informe identificando los posibles riesgos por incorrecciones materiales y en dar información relacionada con la independencia del auditor</a:t>
            </a:r>
            <a:r>
              <a:rPr lang="es-CO" altLang="es-CO" sz="1800" b="0" dirty="0" smtClean="0">
                <a:solidFill>
                  <a:srgbClr val="C00000"/>
                </a:solidFill>
                <a:latin typeface="+mj-lt"/>
              </a:rPr>
              <a:t>.</a:t>
            </a:r>
            <a:endParaRPr lang="es-CO" altLang="es-CO" sz="2800" b="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3429688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txBox="1">
            <a:spLocks noGrp="1"/>
          </p:cNvSpPr>
          <p:nvPr>
            <p:ph type="title"/>
          </p:nvPr>
        </p:nvSpPr>
        <p:spPr>
          <a:xfrm>
            <a:off x="911225" y="2781300"/>
            <a:ext cx="10515600" cy="890588"/>
          </a:xfrm>
        </p:spPr>
        <p:txBody>
          <a:bodyPr/>
          <a:lstStyle/>
          <a:p>
            <a:pPr algn="ctr" fontAlgn="auto">
              <a:spcAft>
                <a:spcPts val="0"/>
              </a:spcAft>
              <a:defRPr/>
            </a:pPr>
            <a:r>
              <a:rPr lang="es-CO" altLang="es-CO" sz="5400" b="1" dirty="0" smtClean="0">
                <a:latin typeface="Tw Cen MT" pitchFamily="34" charset="0"/>
              </a:rPr>
              <a:t>Modificaciones  al informe de Auditoria Financiera</a:t>
            </a:r>
            <a:endParaRPr lang="es-CO" altLang="es-CO" dirty="0" smtClean="0">
              <a:latin typeface="Tw Cen MT" pitchFamily="34" charset="0"/>
            </a:endParaRPr>
          </a:p>
        </p:txBody>
      </p:sp>
      <p:pic>
        <p:nvPicPr>
          <p:cNvPr id="2" name="Imagen 1"/>
          <p:cNvPicPr>
            <a:picLocks noChangeAspect="1"/>
          </p:cNvPicPr>
          <p:nvPr/>
        </p:nvPicPr>
        <p:blipFill>
          <a:blip r:embed="rId2"/>
          <a:stretch>
            <a:fillRect/>
          </a:stretch>
        </p:blipFill>
        <p:spPr>
          <a:xfrm>
            <a:off x="3935760" y="620688"/>
            <a:ext cx="2771775" cy="16478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1 Título"/>
          <p:cNvSpPr txBox="1">
            <a:spLocks noGrp="1"/>
          </p:cNvSpPr>
          <p:nvPr>
            <p:ph type="title"/>
          </p:nvPr>
        </p:nvSpPr>
        <p:spPr>
          <a:xfrm>
            <a:off x="839416" y="476672"/>
            <a:ext cx="10515600" cy="890588"/>
          </a:xfrm>
        </p:spPr>
        <p:txBody>
          <a:bodyPr/>
          <a:lstStyle/>
          <a:p>
            <a:pPr fontAlgn="auto">
              <a:spcAft>
                <a:spcPts val="0"/>
              </a:spcAft>
              <a:defRPr/>
            </a:pPr>
            <a:r>
              <a:rPr lang="es-CO" altLang="es-CO" sz="3200" dirty="0" smtClean="0"/>
              <a:t>¿ A partir de cuando son efectivos los cambios</a:t>
            </a:r>
            <a:r>
              <a:rPr lang="es-CO" altLang="es-CO" sz="3200" dirty="0"/>
              <a:t>?</a:t>
            </a:r>
            <a:endParaRPr lang="es-CO" altLang="es-CO" sz="3200" b="1" dirty="0" smtClean="0"/>
          </a:p>
        </p:txBody>
      </p:sp>
      <p:sp>
        <p:nvSpPr>
          <p:cNvPr id="39939" name="3 Marcador de texto"/>
          <p:cNvSpPr>
            <a:spLocks noGrp="1"/>
          </p:cNvSpPr>
          <p:nvPr>
            <p:ph type="body" idx="1"/>
          </p:nvPr>
        </p:nvSpPr>
        <p:spPr>
          <a:xfrm>
            <a:off x="612775" y="1700213"/>
            <a:ext cx="8939609" cy="4537099"/>
          </a:xfrm>
        </p:spPr>
        <p:style>
          <a:lnRef idx="1">
            <a:schemeClr val="accent1"/>
          </a:lnRef>
          <a:fillRef idx="2">
            <a:schemeClr val="accent1"/>
          </a:fillRef>
          <a:effectRef idx="1">
            <a:schemeClr val="accent1"/>
          </a:effectRef>
          <a:fontRef idx="minor">
            <a:schemeClr val="dk1"/>
          </a:fontRef>
        </p:style>
        <p:txBody>
          <a:bodyPr/>
          <a:lstStyle/>
          <a:p>
            <a:pPr algn="just"/>
            <a:endParaRPr lang="es-CO" altLang="es-CO" sz="3600" dirty="0" smtClean="0">
              <a:solidFill>
                <a:schemeClr val="accent6">
                  <a:lumMod val="50000"/>
                </a:schemeClr>
              </a:solidFill>
              <a:latin typeface="Cambria" panose="02040503050406030204" pitchFamily="18" charset="0"/>
            </a:endParaRPr>
          </a:p>
          <a:p>
            <a:pPr algn="ctr"/>
            <a:r>
              <a:rPr lang="es-CO" altLang="es-CO" sz="3600" dirty="0" smtClean="0">
                <a:solidFill>
                  <a:schemeClr val="accent6">
                    <a:lumMod val="50000"/>
                  </a:schemeClr>
                </a:solidFill>
                <a:latin typeface="Cambria" panose="02040503050406030204" pitchFamily="18" charset="0"/>
              </a:rPr>
              <a:t>El IAASB (2015) publicó nuevos requisitos para la elaboración del informe de auditoria, los cuales serán aplicables a auditorias de estados financieros que incluyan ejercicios terminados  en o después del 15 diciembre de 2016. </a:t>
            </a:r>
          </a:p>
        </p:txBody>
      </p:sp>
      <p:sp>
        <p:nvSpPr>
          <p:cNvPr id="39940" name="AutoShape 2" descr="Resultado de imagen para imagenes de Ley SarbanesOxle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O" altLang="es-CO"/>
          </a:p>
        </p:txBody>
      </p:sp>
      <p:sp>
        <p:nvSpPr>
          <p:cNvPr id="39941" name="AutoShape 4" descr="Resultado de imagen para imagenes de Ley SarbanesOxle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O" altLang="es-C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altLang="es-CO" sz="4800" b="1" dirty="0">
                <a:latin typeface="Cambria" panose="02040503050406030204" pitchFamily="18" charset="0"/>
              </a:rPr>
              <a:t>Modificaciones  al informe de Auditoria Financiera</a:t>
            </a:r>
            <a:endParaRPr lang="es-CO" dirty="0">
              <a:latin typeface="Cambria" panose="02040503050406030204" pitchFamily="18" charset="0"/>
            </a:endParaRPr>
          </a:p>
        </p:txBody>
      </p:sp>
      <p:sp>
        <p:nvSpPr>
          <p:cNvPr id="4" name="Marcador de texto 3"/>
          <p:cNvSpPr>
            <a:spLocks noGrp="1"/>
          </p:cNvSpPr>
          <p:nvPr>
            <p:ph type="body" sz="half" idx="2"/>
          </p:nvPr>
        </p:nvSpPr>
        <p:spPr>
          <a:xfrm>
            <a:off x="839788" y="2132856"/>
            <a:ext cx="9072636" cy="4056807"/>
          </a:xfrm>
        </p:spPr>
        <p:txBody>
          <a:bodyPr/>
          <a:lstStyle/>
          <a:p>
            <a:r>
              <a:rPr lang="es-CO" dirty="0" smtClean="0">
                <a:latin typeface="+mj-lt"/>
              </a:rPr>
              <a:t>“….</a:t>
            </a:r>
            <a:r>
              <a:rPr lang="es-CO" b="1" dirty="0" smtClean="0">
                <a:latin typeface="+mj-lt"/>
              </a:rPr>
              <a:t>se </a:t>
            </a:r>
            <a:r>
              <a:rPr lang="es-CO" b="1" dirty="0">
                <a:latin typeface="+mj-lt"/>
              </a:rPr>
              <a:t>trata de un trabajo que tomó alrededor de 9 años. </a:t>
            </a:r>
            <a:r>
              <a:rPr lang="es-CO" b="1" i="1" dirty="0">
                <a:latin typeface="+mj-lt"/>
              </a:rPr>
              <a:t>De ninguna manera es un resultado improvisado.</a:t>
            </a:r>
            <a:r>
              <a:rPr lang="es-CO" b="1" dirty="0">
                <a:latin typeface="+mj-lt"/>
              </a:rPr>
              <a:t> También es clave subrayar que el trabajo inició con una investigación sobre las percepciones de los auditores y de los usuarios de sus informes, que pusieron de presente varias </a:t>
            </a:r>
            <a:r>
              <a:rPr lang="es-CO" b="1" dirty="0" smtClean="0">
                <a:latin typeface="+mj-lt"/>
              </a:rPr>
              <a:t>insatisfacciones</a:t>
            </a:r>
            <a:r>
              <a:rPr lang="es-CO" dirty="0" smtClean="0">
                <a:latin typeface="+mj-lt"/>
              </a:rPr>
              <a:t>” ( Hernando Bermúdez)</a:t>
            </a:r>
          </a:p>
          <a:p>
            <a:endParaRPr lang="es-CO" dirty="0">
              <a:latin typeface="+mj-lt"/>
            </a:endParaRPr>
          </a:p>
          <a:p>
            <a:r>
              <a:rPr lang="es-CO" b="1" dirty="0" smtClean="0">
                <a:latin typeface="+mj-lt"/>
              </a:rPr>
              <a:t>“El hecho de que el auditor aporte mayor transparencia sobre la auditoria es una cuestión de interés público. Aumentar el valor comunicativo del informe es crucial para el valor que se percibe de la auditoria de los estados financiero</a:t>
            </a:r>
            <a:r>
              <a:rPr lang="es-CO" dirty="0" smtClean="0">
                <a:latin typeface="+mj-lt"/>
              </a:rPr>
              <a:t>s” (</a:t>
            </a:r>
            <a:r>
              <a:rPr lang="es-CO" dirty="0" err="1" smtClean="0">
                <a:latin typeface="+mj-lt"/>
              </a:rPr>
              <a:t>Arnold</a:t>
            </a:r>
            <a:r>
              <a:rPr lang="es-CO" dirty="0" smtClean="0">
                <a:latin typeface="+mj-lt"/>
              </a:rPr>
              <a:t> </a:t>
            </a:r>
            <a:r>
              <a:rPr lang="es-CO" dirty="0" err="1" smtClean="0">
                <a:latin typeface="+mj-lt"/>
              </a:rPr>
              <a:t>Schilder</a:t>
            </a:r>
            <a:r>
              <a:rPr lang="es-CO" dirty="0" smtClean="0">
                <a:latin typeface="+mj-lt"/>
              </a:rPr>
              <a:t>)</a:t>
            </a:r>
            <a:endParaRPr lang="es-CO" dirty="0">
              <a:latin typeface="+mj-lt"/>
            </a:endParaRPr>
          </a:p>
        </p:txBody>
      </p:sp>
    </p:spTree>
    <p:extLst>
      <p:ext uri="{BB962C8B-B14F-4D97-AF65-F5344CB8AC3E}">
        <p14:creationId xmlns:p14="http://schemas.microsoft.com/office/powerpoint/2010/main" val="220187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¿Cuáles son los beneficios del nuevo modelo de informe?</a:t>
            </a:r>
            <a:endParaRPr lang="es-CO" dirty="0"/>
          </a:p>
        </p:txBody>
      </p:sp>
      <p:sp>
        <p:nvSpPr>
          <p:cNvPr id="3" name="Marcador de contenido 2"/>
          <p:cNvSpPr>
            <a:spLocks noGrp="1"/>
          </p:cNvSpPr>
          <p:nvPr>
            <p:ph idx="1"/>
          </p:nvPr>
        </p:nvSpPr>
        <p:spPr>
          <a:xfrm>
            <a:off x="609600" y="1600200"/>
            <a:ext cx="9950896" cy="4800600"/>
          </a:xfrm>
        </p:spPr>
        <p:txBody>
          <a:bodyPr/>
          <a:lstStyle/>
          <a:p>
            <a:pPr marL="114300" indent="0">
              <a:buNone/>
            </a:pPr>
            <a:r>
              <a:rPr lang="es-CO" sz="2100" b="1" dirty="0" smtClean="0">
                <a:latin typeface="Cambria" panose="02040503050406030204" pitchFamily="18" charset="0"/>
              </a:rPr>
              <a:t>El IAASB plantea objetivo general del proyecto mejorar  el valor informativo del informe del auditor  en el interés público, dar mayor transparencia e información mas relevante en el informe de la auditoria.</a:t>
            </a:r>
          </a:p>
          <a:p>
            <a:endParaRPr lang="es-CO" sz="2100" b="1" dirty="0" smtClean="0">
              <a:latin typeface="Cambria" panose="02040503050406030204" pitchFamily="18" charset="0"/>
            </a:endParaRPr>
          </a:p>
          <a:p>
            <a:pPr marL="114300" indent="0" algn="ctr">
              <a:buNone/>
            </a:pPr>
            <a:r>
              <a:rPr lang="es-CO" sz="3200" dirty="0" smtClean="0">
                <a:solidFill>
                  <a:srgbClr val="C00000"/>
                </a:solidFill>
                <a:latin typeface="Cambria" panose="02040503050406030204" pitchFamily="18" charset="0"/>
              </a:rPr>
              <a:t>Beneficios:</a:t>
            </a:r>
          </a:p>
          <a:p>
            <a:pPr>
              <a:buClr>
                <a:srgbClr val="FF0000"/>
              </a:buClr>
              <a:buFont typeface="Wingdings" panose="05000000000000000000" pitchFamily="2" charset="2"/>
              <a:buChar char="Ø"/>
            </a:pPr>
            <a:r>
              <a:rPr lang="es-CO" sz="2100" dirty="0" smtClean="0">
                <a:latin typeface="Cambria" panose="02040503050406030204" pitchFamily="18" charset="0"/>
              </a:rPr>
              <a:t>Mejorar las comunicaciones entre los inversionistas y el auditor, así como del auditor  con los encargados del gobierno. </a:t>
            </a:r>
          </a:p>
          <a:p>
            <a:pPr>
              <a:buClr>
                <a:srgbClr val="FF0000"/>
              </a:buClr>
              <a:buFont typeface="Wingdings" panose="05000000000000000000" pitchFamily="2" charset="2"/>
              <a:buChar char="Ø"/>
            </a:pPr>
            <a:r>
              <a:rPr lang="es-CO" sz="2100" dirty="0" smtClean="0">
                <a:latin typeface="Cambria" panose="02040503050406030204" pitchFamily="18" charset="0"/>
              </a:rPr>
              <a:t>Mayor atención por parte de la administración  y de los responsables de las preparación  de los estados financieros a las revelaciones que se  referencien en el informe del auditor</a:t>
            </a:r>
          </a:p>
          <a:p>
            <a:pPr>
              <a:buClr>
                <a:srgbClr val="FF0000"/>
              </a:buClr>
              <a:buFont typeface="Wingdings" panose="05000000000000000000" pitchFamily="2" charset="2"/>
              <a:buChar char="Ø"/>
            </a:pPr>
            <a:r>
              <a:rPr lang="es-CO" sz="2100" dirty="0" smtClean="0">
                <a:latin typeface="Cambria" panose="02040503050406030204" pitchFamily="18" charset="0"/>
              </a:rPr>
              <a:t>Renovación en el centro de atención del auditor sobre asuntos que se deben comunicar en el informe del auditor, lo podría  ocasionar un incremento  del  escepticismo profesional.</a:t>
            </a:r>
          </a:p>
          <a:p>
            <a:pPr marL="114300" indent="0">
              <a:buNone/>
            </a:pPr>
            <a:endParaRPr lang="es-CO" dirty="0"/>
          </a:p>
        </p:txBody>
      </p:sp>
    </p:spTree>
    <p:extLst>
      <p:ext uri="{BB962C8B-B14F-4D97-AF65-F5344CB8AC3E}">
        <p14:creationId xmlns:p14="http://schemas.microsoft.com/office/powerpoint/2010/main" val="35620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¿Qué estándares fueron modificados – revisados?</a:t>
            </a:r>
            <a:endParaRPr lang="es-CO" dirty="0"/>
          </a:p>
        </p:txBody>
      </p:sp>
      <p:sp>
        <p:nvSpPr>
          <p:cNvPr id="3" name="Marcador de contenido 2"/>
          <p:cNvSpPr>
            <a:spLocks noGrp="1"/>
          </p:cNvSpPr>
          <p:nvPr>
            <p:ph idx="1"/>
          </p:nvPr>
        </p:nvSpPr>
        <p:spPr>
          <a:xfrm>
            <a:off x="609600" y="1600200"/>
            <a:ext cx="10022904" cy="4800600"/>
          </a:xfrm>
        </p:spPr>
        <p:txBody>
          <a:bodyPr/>
          <a:lstStyle/>
          <a:p>
            <a:pPr>
              <a:buClr>
                <a:srgbClr val="C00000"/>
              </a:buClr>
              <a:buFont typeface="Wingdings" panose="05000000000000000000" pitchFamily="2" charset="2"/>
              <a:buChar char="§"/>
            </a:pPr>
            <a:r>
              <a:rPr lang="es-CO" sz="2100" dirty="0">
                <a:latin typeface="+mj-lt"/>
              </a:rPr>
              <a:t>NIA 700 (Revisada), </a:t>
            </a:r>
            <a:r>
              <a:rPr lang="es-CO" sz="2100" i="1" dirty="0">
                <a:latin typeface="+mj-lt"/>
              </a:rPr>
              <a:t>Formación de la opinión y emisión del informe de auditoría sobre</a:t>
            </a:r>
          </a:p>
          <a:p>
            <a:pPr>
              <a:buClr>
                <a:srgbClr val="C00000"/>
              </a:buClr>
              <a:buFont typeface="Wingdings" panose="05000000000000000000" pitchFamily="2" charset="2"/>
              <a:buChar char="§"/>
            </a:pPr>
            <a:r>
              <a:rPr lang="es-CO" sz="2100" i="1" dirty="0">
                <a:latin typeface="+mj-lt"/>
              </a:rPr>
              <a:t>los estados </a:t>
            </a:r>
            <a:r>
              <a:rPr lang="es-CO" sz="2100" i="1" dirty="0" smtClean="0">
                <a:latin typeface="+mj-lt"/>
              </a:rPr>
              <a:t>financieros</a:t>
            </a:r>
            <a:endParaRPr lang="es-CO" sz="2100" dirty="0">
              <a:latin typeface="+mj-lt"/>
            </a:endParaRPr>
          </a:p>
          <a:p>
            <a:pPr>
              <a:buClr>
                <a:srgbClr val="C00000"/>
              </a:buClr>
              <a:buFont typeface="Wingdings" panose="05000000000000000000" pitchFamily="2" charset="2"/>
              <a:buChar char="§"/>
            </a:pPr>
            <a:r>
              <a:rPr lang="es-CO" sz="2100" dirty="0">
                <a:latin typeface="+mj-lt"/>
              </a:rPr>
              <a:t>NIA 701, Comunicación de las cuestiones clave de la auditoría en el informe de </a:t>
            </a:r>
            <a:r>
              <a:rPr lang="es-CO" sz="2100" dirty="0" smtClean="0">
                <a:latin typeface="+mj-lt"/>
              </a:rPr>
              <a:t>auditoría emitido </a:t>
            </a:r>
            <a:r>
              <a:rPr lang="es-CO" sz="2100" dirty="0">
                <a:latin typeface="+mj-lt"/>
              </a:rPr>
              <a:t>por un auditor </a:t>
            </a:r>
            <a:r>
              <a:rPr lang="es-CO" sz="2100" dirty="0" smtClean="0">
                <a:latin typeface="+mj-lt"/>
              </a:rPr>
              <a:t>independiente.</a:t>
            </a:r>
            <a:endParaRPr lang="es-CO" sz="2100" dirty="0">
              <a:latin typeface="+mj-lt"/>
            </a:endParaRPr>
          </a:p>
          <a:p>
            <a:pPr>
              <a:buClr>
                <a:srgbClr val="C00000"/>
              </a:buClr>
              <a:buFont typeface="Wingdings" panose="05000000000000000000" pitchFamily="2" charset="2"/>
              <a:buChar char="§"/>
            </a:pPr>
            <a:r>
              <a:rPr lang="es-CO" sz="2100" dirty="0">
                <a:latin typeface="+mj-lt"/>
              </a:rPr>
              <a:t>NIA 705 (Revisada), Opinión modificada en el informe de auditoría emitido por un</a:t>
            </a:r>
          </a:p>
          <a:p>
            <a:pPr>
              <a:buClr>
                <a:srgbClr val="C00000"/>
              </a:buClr>
              <a:buFont typeface="Wingdings" panose="05000000000000000000" pitchFamily="2" charset="2"/>
              <a:buChar char="§"/>
            </a:pPr>
            <a:r>
              <a:rPr lang="es-CO" sz="2100" dirty="0">
                <a:latin typeface="+mj-lt"/>
              </a:rPr>
              <a:t>auditor independiente</a:t>
            </a:r>
            <a:r>
              <a:rPr lang="es-CO" sz="2100" dirty="0" smtClean="0">
                <a:latin typeface="+mj-lt"/>
              </a:rPr>
              <a:t>.</a:t>
            </a:r>
            <a:endParaRPr lang="es-CO" sz="2100" dirty="0">
              <a:latin typeface="+mj-lt"/>
            </a:endParaRPr>
          </a:p>
          <a:p>
            <a:pPr>
              <a:buClr>
                <a:srgbClr val="C00000"/>
              </a:buClr>
              <a:buFont typeface="Wingdings" panose="05000000000000000000" pitchFamily="2" charset="2"/>
              <a:buChar char="§"/>
            </a:pPr>
            <a:r>
              <a:rPr lang="es-CO" sz="2100" dirty="0">
                <a:latin typeface="+mj-lt"/>
              </a:rPr>
              <a:t>NIA 706 (Revisada), Párrafos de énfasis y párrafos sobre otras cuestiones en el</a:t>
            </a:r>
          </a:p>
          <a:p>
            <a:pPr>
              <a:buClr>
                <a:srgbClr val="C00000"/>
              </a:buClr>
              <a:buFont typeface="Wingdings" panose="05000000000000000000" pitchFamily="2" charset="2"/>
              <a:buChar char="§"/>
            </a:pPr>
            <a:r>
              <a:rPr lang="es-CO" sz="2100" dirty="0">
                <a:latin typeface="+mj-lt"/>
              </a:rPr>
              <a:t>informe de auditoría emitido por un auditor </a:t>
            </a:r>
            <a:r>
              <a:rPr lang="es-CO" sz="2100" dirty="0" smtClean="0">
                <a:latin typeface="+mj-lt"/>
              </a:rPr>
              <a:t>independiente,</a:t>
            </a:r>
            <a:endParaRPr lang="es-CO" sz="2100" dirty="0">
              <a:latin typeface="+mj-lt"/>
            </a:endParaRPr>
          </a:p>
          <a:p>
            <a:pPr>
              <a:buClr>
                <a:srgbClr val="C00000"/>
              </a:buClr>
              <a:buFont typeface="Wingdings" panose="05000000000000000000" pitchFamily="2" charset="2"/>
              <a:buChar char="§"/>
            </a:pPr>
            <a:r>
              <a:rPr lang="es-CO" sz="2100" dirty="0">
                <a:latin typeface="+mj-lt"/>
              </a:rPr>
              <a:t>NIA 570 (Revisada), Empresa en funcionamiento </a:t>
            </a:r>
            <a:endParaRPr lang="es-CO" sz="2100" dirty="0" smtClean="0">
              <a:latin typeface="+mj-lt"/>
            </a:endParaRPr>
          </a:p>
          <a:p>
            <a:pPr>
              <a:buClr>
                <a:srgbClr val="C00000"/>
              </a:buClr>
              <a:buFont typeface="Wingdings" panose="05000000000000000000" pitchFamily="2" charset="2"/>
              <a:buChar char="§"/>
            </a:pPr>
            <a:r>
              <a:rPr lang="es-CO" sz="2100" dirty="0" smtClean="0">
                <a:latin typeface="+mj-lt"/>
              </a:rPr>
              <a:t>NIA </a:t>
            </a:r>
            <a:r>
              <a:rPr lang="es-CO" sz="2100" dirty="0">
                <a:latin typeface="+mj-lt"/>
              </a:rPr>
              <a:t>260 (Revisada), Comunicación con los responsables del gobierno de la entidad </a:t>
            </a:r>
            <a:r>
              <a:rPr lang="es-CO" sz="2100" dirty="0" smtClean="0">
                <a:latin typeface="+mj-lt"/>
              </a:rPr>
              <a:t>..</a:t>
            </a:r>
            <a:endParaRPr lang="es-CO" sz="2100" dirty="0">
              <a:latin typeface="+mj-lt"/>
            </a:endParaRPr>
          </a:p>
          <a:p>
            <a:pPr>
              <a:buClr>
                <a:srgbClr val="C00000"/>
              </a:buClr>
              <a:buFont typeface="Wingdings" panose="05000000000000000000" pitchFamily="2" charset="2"/>
              <a:buChar char="§"/>
            </a:pPr>
            <a:r>
              <a:rPr lang="es-CO" sz="2100" dirty="0">
                <a:latin typeface="+mj-lt"/>
              </a:rPr>
              <a:t>Modificaciones de concordancia con otras NIA </a:t>
            </a:r>
          </a:p>
        </p:txBody>
      </p:sp>
    </p:spTree>
    <p:extLst>
      <p:ext uri="{BB962C8B-B14F-4D97-AF65-F5344CB8AC3E}">
        <p14:creationId xmlns:p14="http://schemas.microsoft.com/office/powerpoint/2010/main" val="8723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¿Cuáles son los principales cambios?</a:t>
            </a: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53724892"/>
              </p:ext>
            </p:extLst>
          </p:nvPr>
        </p:nvGraphicFramePr>
        <p:xfrm>
          <a:off x="609600" y="1600200"/>
          <a:ext cx="10160000" cy="4490720"/>
        </p:xfrm>
        <a:graphic>
          <a:graphicData uri="http://schemas.openxmlformats.org/drawingml/2006/table">
            <a:tbl>
              <a:tblPr firstRow="1" bandRow="1">
                <a:tableStyleId>{5A111915-BE36-4E01-A7E5-04B1672EAD32}</a:tableStyleId>
              </a:tblPr>
              <a:tblGrid>
                <a:gridCol w="10160000"/>
              </a:tblGrid>
              <a:tr h="370840">
                <a:tc>
                  <a:txBody>
                    <a:bodyPr/>
                    <a:lstStyle/>
                    <a:p>
                      <a:r>
                        <a:rPr lang="es-CO" dirty="0" smtClean="0">
                          <a:latin typeface="+mj-lt"/>
                        </a:rPr>
                        <a:t>ENTIDADES</a:t>
                      </a:r>
                      <a:r>
                        <a:rPr lang="es-CO" baseline="0" dirty="0" smtClean="0">
                          <a:latin typeface="+mj-lt"/>
                        </a:rPr>
                        <a:t> EN GENERAL</a:t>
                      </a:r>
                      <a:endParaRPr lang="es-CO" dirty="0">
                        <a:latin typeface="+mj-lt"/>
                      </a:endParaRPr>
                    </a:p>
                  </a:txBody>
                  <a:tcPr/>
                </a:tc>
              </a:tr>
              <a:tr h="370840">
                <a:tc>
                  <a:txBody>
                    <a:bodyPr/>
                    <a:lstStyle/>
                    <a:p>
                      <a:pPr marL="285750" indent="-285750">
                        <a:buFont typeface="Courier New" panose="02070309020205020404" pitchFamily="49" charset="0"/>
                        <a:buChar char="o"/>
                      </a:pPr>
                      <a:r>
                        <a:rPr lang="es-CO" b="0" dirty="0" smtClean="0">
                          <a:latin typeface="+mj-lt"/>
                        </a:rPr>
                        <a:t>Modificaciones</a:t>
                      </a:r>
                      <a:r>
                        <a:rPr lang="es-CO" b="0" baseline="0" dirty="0" smtClean="0">
                          <a:latin typeface="+mj-lt"/>
                        </a:rPr>
                        <a:t> en la estructura del Informe ( El párrafo de la opinión se presenta en primer lugar)</a:t>
                      </a:r>
                    </a:p>
                    <a:p>
                      <a:pPr marL="285750" indent="-285750">
                        <a:buFont typeface="Courier New" panose="02070309020205020404" pitchFamily="49" charset="0"/>
                        <a:buChar char="o"/>
                      </a:pPr>
                      <a:r>
                        <a:rPr lang="es-CO" sz="1800" b="0" i="0" u="none" strike="noStrike" kern="1200" baseline="0" dirty="0" smtClean="0">
                          <a:solidFill>
                            <a:schemeClr val="tx1"/>
                          </a:solidFill>
                          <a:latin typeface="+mj-lt"/>
                          <a:ea typeface="+mn-ea"/>
                          <a:cs typeface="+mn-cs"/>
                        </a:rPr>
                        <a:t>Los cambios a la NIA 700 y 701,incluyen una descripción mas amplia de las responsabilidades de la administración y del auditor incluidas aquellas relativas a Negocio en Marcha, debido a esto estas secciones pueden presentarse por separado en un informe adiciona</a:t>
                      </a:r>
                    </a:p>
                    <a:p>
                      <a:pPr marL="285750" indent="-285750">
                        <a:buFont typeface="Courier New" panose="02070309020205020404" pitchFamily="49" charset="0"/>
                        <a:buChar char="o"/>
                      </a:pPr>
                      <a:r>
                        <a:rPr lang="es-CO" baseline="0" dirty="0" smtClean="0">
                          <a:latin typeface="+mj-lt"/>
                        </a:rPr>
                        <a:t>Informar expresamente en relación con la aplicación de las normas de ética y en particular sobre la independencia respecto de la entidad auditada</a:t>
                      </a:r>
                    </a:p>
                    <a:p>
                      <a:pPr marL="285750" indent="-285750">
                        <a:buFont typeface="Courier New" panose="02070309020205020404" pitchFamily="49" charset="0"/>
                        <a:buChar char="o"/>
                      </a:pPr>
                      <a:r>
                        <a:rPr lang="es-CO" baseline="0" dirty="0" smtClean="0">
                          <a:latin typeface="+mj-lt"/>
                        </a:rPr>
                        <a:t>En relación con otra información que se anexa a los estados financieros o que por disposiciones legales se debe revelar, se requiere mayor descripción frente al trabajo realizado y su responsabilidad sobre dicha información.</a:t>
                      </a:r>
                    </a:p>
                    <a:p>
                      <a:pPr marL="285750" indent="-285750">
                        <a:buFont typeface="Courier New" panose="02070309020205020404" pitchFamily="49" charset="0"/>
                        <a:buChar char="o"/>
                      </a:pPr>
                      <a:r>
                        <a:rPr lang="es-CO" baseline="0" dirty="0" smtClean="0">
                          <a:latin typeface="+mj-lt"/>
                        </a:rPr>
                        <a:t>Empresa en Marcha</a:t>
                      </a:r>
                    </a:p>
                    <a:p>
                      <a:pPr algn="ctr"/>
                      <a:endParaRPr lang="es-CO" dirty="0">
                        <a:latin typeface="+mj-lt"/>
                      </a:endParaRPr>
                    </a:p>
                  </a:txBody>
                  <a:tcPr/>
                </a:tc>
              </a:tr>
              <a:tr h="370840">
                <a:tc>
                  <a:txBody>
                    <a:bodyPr/>
                    <a:lstStyle/>
                    <a:p>
                      <a:r>
                        <a:rPr lang="es-CO" b="1" dirty="0" smtClean="0">
                          <a:solidFill>
                            <a:schemeClr val="bg1"/>
                          </a:solidFill>
                          <a:latin typeface="+mj-lt"/>
                        </a:rPr>
                        <a:t>ENTIDADES</a:t>
                      </a:r>
                      <a:r>
                        <a:rPr lang="es-CO" b="1" baseline="0" dirty="0" smtClean="0">
                          <a:solidFill>
                            <a:schemeClr val="bg1"/>
                          </a:solidFill>
                          <a:latin typeface="+mj-lt"/>
                        </a:rPr>
                        <a:t> DE INTERES PUBLICO</a:t>
                      </a:r>
                      <a:endParaRPr lang="es-CO" b="1" dirty="0">
                        <a:solidFill>
                          <a:schemeClr val="bg1"/>
                        </a:solidFill>
                        <a:latin typeface="+mj-lt"/>
                      </a:endParaRPr>
                    </a:p>
                  </a:txBody>
                  <a:tcPr>
                    <a:solidFill>
                      <a:schemeClr val="accent5"/>
                    </a:solidFill>
                  </a:tcPr>
                </a:tc>
              </a:tr>
              <a:tr h="370840">
                <a:tc>
                  <a:txBody>
                    <a:bodyPr/>
                    <a:lstStyle/>
                    <a:p>
                      <a:r>
                        <a:rPr lang="es-CO" dirty="0" smtClean="0">
                          <a:latin typeface="+mj-lt"/>
                        </a:rPr>
                        <a:t>Identificar</a:t>
                      </a:r>
                      <a:r>
                        <a:rPr lang="es-CO" baseline="0" dirty="0" smtClean="0">
                          <a:latin typeface="+mj-lt"/>
                        </a:rPr>
                        <a:t> el Socio a Cargo </a:t>
                      </a:r>
                    </a:p>
                    <a:p>
                      <a:r>
                        <a:rPr lang="es-CO" baseline="0" dirty="0" smtClean="0">
                          <a:latin typeface="+mj-lt"/>
                        </a:rPr>
                        <a:t>Incluir “Key </a:t>
                      </a:r>
                      <a:r>
                        <a:rPr lang="es-CO" baseline="0" dirty="0" err="1" smtClean="0">
                          <a:latin typeface="+mj-lt"/>
                        </a:rPr>
                        <a:t>Audit</a:t>
                      </a:r>
                      <a:r>
                        <a:rPr lang="es-CO" baseline="0" dirty="0" smtClean="0">
                          <a:latin typeface="+mj-lt"/>
                        </a:rPr>
                        <a:t> </a:t>
                      </a:r>
                      <a:r>
                        <a:rPr lang="es-CO" baseline="0" dirty="0" err="1" smtClean="0">
                          <a:latin typeface="+mj-lt"/>
                        </a:rPr>
                        <a:t>matters</a:t>
                      </a:r>
                      <a:r>
                        <a:rPr lang="es-CO" baseline="0" dirty="0" smtClean="0">
                          <a:latin typeface="+mj-lt"/>
                        </a:rPr>
                        <a:t>” NIA 701</a:t>
                      </a:r>
                      <a:endParaRPr lang="es-CO" dirty="0">
                        <a:latin typeface="+mj-lt"/>
                      </a:endParaRPr>
                    </a:p>
                  </a:txBody>
                  <a:tcPr/>
                </a:tc>
              </a:tr>
            </a:tbl>
          </a:graphicData>
        </a:graphic>
      </p:graphicFrame>
    </p:spTree>
    <p:extLst>
      <p:ext uri="{BB962C8B-B14F-4D97-AF65-F5344CB8AC3E}">
        <p14:creationId xmlns:p14="http://schemas.microsoft.com/office/powerpoint/2010/main" val="306454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Contexto</a:t>
            </a:r>
            <a:br>
              <a:rPr lang="es-CO" dirty="0" smtClean="0"/>
            </a:br>
            <a:r>
              <a:rPr lang="es-CO" dirty="0" smtClean="0"/>
              <a:t>Breve recorrido por la legislación actual</a:t>
            </a:r>
            <a:endParaRPr lang="es-CO" dirty="0"/>
          </a:p>
        </p:txBody>
      </p:sp>
      <p:sp>
        <p:nvSpPr>
          <p:cNvPr id="3" name="Marcador de texto 2"/>
          <p:cNvSpPr>
            <a:spLocks noGrp="1"/>
          </p:cNvSpPr>
          <p:nvPr>
            <p:ph type="body" idx="1"/>
          </p:nvPr>
        </p:nvSpPr>
        <p:spPr>
          <a:xfrm>
            <a:off x="3863752" y="1700808"/>
            <a:ext cx="6984776" cy="4392488"/>
          </a:xfrm>
        </p:spPr>
        <p:txBody>
          <a:bodyPr/>
          <a:lstStyle/>
          <a:p>
            <a:pPr marL="114300" indent="0">
              <a:buNone/>
            </a:pPr>
            <a:r>
              <a:rPr lang="es-CO" sz="2400" dirty="0">
                <a:latin typeface="+mj-lt"/>
              </a:rPr>
              <a:t>Artículo 7o. </a:t>
            </a:r>
            <a:r>
              <a:rPr lang="es-CO" sz="2400" b="1" dirty="0">
                <a:latin typeface="+mj-lt"/>
              </a:rPr>
              <a:t>De las normas de auditoría generalmente aceptadas</a:t>
            </a:r>
            <a:r>
              <a:rPr lang="es-CO" sz="2400" dirty="0">
                <a:latin typeface="+mj-lt"/>
              </a:rPr>
              <a:t>. </a:t>
            </a:r>
            <a:endParaRPr lang="es-CO" sz="2400" dirty="0" smtClean="0">
              <a:latin typeface="+mj-lt"/>
            </a:endParaRPr>
          </a:p>
          <a:p>
            <a:pPr marL="114300" indent="0">
              <a:buNone/>
            </a:pPr>
            <a:r>
              <a:rPr lang="es-CO" sz="2400" dirty="0" smtClean="0">
                <a:latin typeface="+mj-lt"/>
              </a:rPr>
              <a:t>Las </a:t>
            </a:r>
            <a:r>
              <a:rPr lang="es-CO" sz="2400" dirty="0">
                <a:latin typeface="+mj-lt"/>
              </a:rPr>
              <a:t>normas de </a:t>
            </a:r>
            <a:r>
              <a:rPr lang="es-CO" sz="2400" dirty="0" smtClean="0">
                <a:latin typeface="+mj-lt"/>
              </a:rPr>
              <a:t>auditoría generalmente </a:t>
            </a:r>
            <a:r>
              <a:rPr lang="es-CO" sz="2400" dirty="0">
                <a:latin typeface="+mj-lt"/>
              </a:rPr>
              <a:t>aceptadas, se relacionan con las </a:t>
            </a:r>
            <a:r>
              <a:rPr lang="es-CO" sz="2400" dirty="0" smtClean="0">
                <a:latin typeface="+mj-lt"/>
              </a:rPr>
              <a:t>cualidades profesionales </a:t>
            </a:r>
            <a:r>
              <a:rPr lang="es-CO" sz="2400" dirty="0">
                <a:latin typeface="+mj-lt"/>
              </a:rPr>
              <a:t>del Contador </a:t>
            </a:r>
            <a:r>
              <a:rPr lang="es-CO" sz="2400" dirty="0" smtClean="0">
                <a:latin typeface="+mj-lt"/>
              </a:rPr>
              <a:t>Público, con </a:t>
            </a:r>
            <a:r>
              <a:rPr lang="es-CO" sz="2400" dirty="0">
                <a:latin typeface="+mj-lt"/>
              </a:rPr>
              <a:t>el empleo de su buen juicio en la ejecución de su examen y en su informe referente </a:t>
            </a:r>
            <a:r>
              <a:rPr lang="es-CO" sz="2400" dirty="0" smtClean="0">
                <a:latin typeface="+mj-lt"/>
              </a:rPr>
              <a:t>al mismo</a:t>
            </a:r>
            <a:r>
              <a:rPr lang="es-CO" sz="2400" dirty="0">
                <a:latin typeface="+mj-lt"/>
              </a:rPr>
              <a:t>. </a:t>
            </a:r>
            <a:endParaRPr lang="es-CO" sz="2400" dirty="0" smtClean="0">
              <a:latin typeface="+mj-lt"/>
            </a:endParaRPr>
          </a:p>
          <a:p>
            <a:pPr marL="114300" indent="0">
              <a:buNone/>
            </a:pPr>
            <a:r>
              <a:rPr lang="es-CO" sz="2400" dirty="0" smtClean="0">
                <a:latin typeface="+mj-lt"/>
              </a:rPr>
              <a:t>Las </a:t>
            </a:r>
            <a:r>
              <a:rPr lang="es-CO" sz="2400" dirty="0">
                <a:latin typeface="+mj-lt"/>
              </a:rPr>
              <a:t>normas de auditoría son las </a:t>
            </a:r>
            <a:r>
              <a:rPr lang="es-CO" sz="2400" dirty="0" smtClean="0">
                <a:latin typeface="+mj-lt"/>
              </a:rPr>
              <a:t>siguientes: </a:t>
            </a:r>
          </a:p>
          <a:p>
            <a:pPr marL="114300" indent="0">
              <a:buNone/>
            </a:pPr>
            <a:r>
              <a:rPr lang="es-CO" sz="2400" dirty="0" smtClean="0">
                <a:latin typeface="+mj-lt"/>
              </a:rPr>
              <a:t>1. Normas personales</a:t>
            </a:r>
          </a:p>
          <a:p>
            <a:pPr marL="114300" indent="0">
              <a:buNone/>
            </a:pPr>
            <a:r>
              <a:rPr lang="es-CO" sz="2400" dirty="0">
                <a:latin typeface="+mj-lt"/>
              </a:rPr>
              <a:t>2. Normas relativas a la ejecución del trabajo.</a:t>
            </a:r>
            <a:r>
              <a:rPr lang="es-CO" sz="2400" dirty="0" smtClean="0">
                <a:latin typeface="+mj-lt"/>
              </a:rPr>
              <a:t> </a:t>
            </a:r>
          </a:p>
          <a:p>
            <a:pPr marL="114300" indent="0">
              <a:buNone/>
            </a:pPr>
            <a:r>
              <a:rPr lang="es-CO" sz="2400" dirty="0">
                <a:latin typeface="+mj-lt"/>
              </a:rPr>
              <a:t>3</a:t>
            </a:r>
            <a:r>
              <a:rPr lang="es-CO" sz="2400" dirty="0">
                <a:solidFill>
                  <a:srgbClr val="FF0000"/>
                </a:solidFill>
                <a:latin typeface="+mj-lt"/>
              </a:rPr>
              <a:t>. Normas relativas a la rendición de informes</a:t>
            </a:r>
          </a:p>
        </p:txBody>
      </p:sp>
      <p:sp>
        <p:nvSpPr>
          <p:cNvPr id="4" name="Marcador de texto 3"/>
          <p:cNvSpPr>
            <a:spLocks noGrp="1"/>
          </p:cNvSpPr>
          <p:nvPr>
            <p:ph type="body" sz="half" idx="2"/>
          </p:nvPr>
        </p:nvSpPr>
        <p:spPr>
          <a:xfrm>
            <a:off x="839788" y="2356945"/>
            <a:ext cx="3932237" cy="712016"/>
          </a:xfrm>
        </p:spPr>
        <p:txBody>
          <a:bodyPr/>
          <a:lstStyle/>
          <a:p>
            <a:r>
              <a:rPr lang="es-CO" altLang="es-CO" sz="3200" spc="-100" dirty="0">
                <a:solidFill>
                  <a:srgbClr val="002060"/>
                </a:solidFill>
                <a:latin typeface="Cambria" panose="02040503050406030204" pitchFamily="18" charset="0"/>
              </a:rPr>
              <a:t>Ley 43 de 1990</a:t>
            </a:r>
          </a:p>
          <a:p>
            <a:endParaRPr lang="es-CO" sz="3200" dirty="0">
              <a:latin typeface="Cambria" panose="02040503050406030204" pitchFamily="18" charset="0"/>
            </a:endParaRPr>
          </a:p>
        </p:txBody>
      </p:sp>
    </p:spTree>
    <p:extLst>
      <p:ext uri="{BB962C8B-B14F-4D97-AF65-F5344CB8AC3E}">
        <p14:creationId xmlns:p14="http://schemas.microsoft.com/office/powerpoint/2010/main" val="1456054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¿Cuáles son los principales cambios?</a:t>
            </a:r>
            <a:endParaRPr lang="es-CO" dirty="0"/>
          </a:p>
        </p:txBody>
      </p:sp>
      <p:sp>
        <p:nvSpPr>
          <p:cNvPr id="3" name="Marcador de contenido 2"/>
          <p:cNvSpPr>
            <a:spLocks noGrp="1"/>
          </p:cNvSpPr>
          <p:nvPr>
            <p:ph idx="1"/>
          </p:nvPr>
        </p:nvSpPr>
        <p:spPr/>
        <p:txBody>
          <a:bodyPr/>
          <a:lstStyle/>
          <a:p>
            <a:pPr marL="114300" indent="0">
              <a:buNone/>
            </a:pPr>
            <a:r>
              <a:rPr lang="es-CO" b="1" dirty="0" smtClean="0"/>
              <a:t> </a:t>
            </a:r>
            <a:r>
              <a:rPr lang="es-CO" b="1" dirty="0" smtClean="0">
                <a:latin typeface="+mj-lt"/>
              </a:rPr>
              <a:t>“Un cambio en el enfoque de manera que deja de ser una mera opinión con o sin salvedades e incluya información más relevante que ayude a los usuarios en la toma de decisiones” KPMG </a:t>
            </a:r>
          </a:p>
          <a:p>
            <a:pPr marL="114300" indent="0">
              <a:buNone/>
            </a:pPr>
            <a:endParaRPr lang="es-CO" dirty="0" smtClean="0">
              <a:latin typeface="+mj-lt"/>
            </a:endParaRPr>
          </a:p>
          <a:p>
            <a:pPr marL="114300" indent="0">
              <a:buNone/>
            </a:pPr>
            <a:r>
              <a:rPr lang="es-CO" dirty="0" smtClean="0">
                <a:solidFill>
                  <a:srgbClr val="C00000"/>
                </a:solidFill>
                <a:latin typeface="+mj-lt"/>
              </a:rPr>
              <a:t>Una nueva Norma “ NIA 701 COMUNICACIÓN DE LAS CUESTIONES CLAVE DE LA AUDITORIA EN EL INFORME EMITIDO POR UN AUDITOR INDEPENDIENTE”</a:t>
            </a:r>
          </a:p>
          <a:p>
            <a:pPr marL="114300" indent="0">
              <a:buNone/>
            </a:pPr>
            <a:endParaRPr lang="es-CO" dirty="0" smtClean="0">
              <a:solidFill>
                <a:srgbClr val="C00000"/>
              </a:solidFill>
              <a:latin typeface="+mj-lt"/>
            </a:endParaRPr>
          </a:p>
          <a:p>
            <a:pPr marL="114300" indent="0">
              <a:buNone/>
            </a:pPr>
            <a:r>
              <a:rPr lang="es-CO" dirty="0" smtClean="0">
                <a:latin typeface="+mj-lt"/>
              </a:rPr>
              <a:t>Se requiere mayor revelación del auditor sobre las áreas de mayor esfuerzo  o importancia durante el proceso de ejecución de la auditoria. </a:t>
            </a:r>
          </a:p>
          <a:p>
            <a:pPr marL="114300" indent="0">
              <a:buNone/>
            </a:pPr>
            <a:endParaRPr lang="es-CO" dirty="0">
              <a:latin typeface="+mj-lt"/>
            </a:endParaRPr>
          </a:p>
          <a:p>
            <a:pPr marL="114300" indent="0">
              <a:buNone/>
            </a:pPr>
            <a:r>
              <a:rPr lang="es-CO" dirty="0" smtClean="0">
                <a:latin typeface="+mj-lt"/>
              </a:rPr>
              <a:t>El auditor debe determinar aquellas cuestiones claves que requieren de atención significativa en el desarrollo de la auditoria</a:t>
            </a:r>
          </a:p>
          <a:p>
            <a:pPr marL="114300" indent="0">
              <a:buNone/>
            </a:pPr>
            <a:endParaRPr lang="es-CO" dirty="0"/>
          </a:p>
        </p:txBody>
      </p:sp>
    </p:spTree>
    <p:extLst>
      <p:ext uri="{BB962C8B-B14F-4D97-AF65-F5344CB8AC3E}">
        <p14:creationId xmlns:p14="http://schemas.microsoft.com/office/powerpoint/2010/main" val="849024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¿Cuáles son los principales cambios?</a:t>
            </a:r>
            <a:endParaRPr lang="es-CO" dirty="0"/>
          </a:p>
        </p:txBody>
      </p:sp>
      <p:sp>
        <p:nvSpPr>
          <p:cNvPr id="3" name="Marcador de contenido 2"/>
          <p:cNvSpPr>
            <a:spLocks noGrp="1"/>
          </p:cNvSpPr>
          <p:nvPr>
            <p:ph idx="1"/>
          </p:nvPr>
        </p:nvSpPr>
        <p:spPr/>
        <p:txBody>
          <a:bodyPr/>
          <a:lstStyle/>
          <a:p>
            <a:pPr marL="114300" indent="0">
              <a:buNone/>
            </a:pPr>
            <a:r>
              <a:rPr lang="es-CO" dirty="0" smtClean="0"/>
              <a:t>“ NIA 701 COMUNICACIÓN DE LAS CUESTIONES CLAVE DE LA AUDITORIA EN EL INFORME EMITIDO POR UN AUDITOR INDEPENDIENTE”</a:t>
            </a:r>
          </a:p>
          <a:p>
            <a:pPr marL="114300" indent="0">
              <a:buNone/>
            </a:pPr>
            <a:endParaRPr lang="es-CO" dirty="0" smtClean="0"/>
          </a:p>
          <a:p>
            <a:pPr marL="114300" indent="0">
              <a:buNone/>
            </a:pPr>
            <a:r>
              <a:rPr lang="es-CO" dirty="0" smtClean="0"/>
              <a:t>El auditor debe determinar aquellas cuestiones claves que requieren de atención significativa en el desarrollo de la auditoria</a:t>
            </a:r>
          </a:p>
          <a:p>
            <a:pPr marL="114300" indent="0">
              <a:buNone/>
            </a:pPr>
            <a:endParaRPr lang="es-CO" dirty="0" smtClean="0"/>
          </a:p>
          <a:p>
            <a:pPr>
              <a:buFont typeface="Wingdings" panose="05000000000000000000" pitchFamily="2" charset="2"/>
              <a:buChar char="ü"/>
            </a:pPr>
            <a:r>
              <a:rPr lang="es-CO" dirty="0" smtClean="0"/>
              <a:t>Indicar las dificultades en el proceso de auditoria del los inventarios</a:t>
            </a:r>
          </a:p>
          <a:p>
            <a:pPr>
              <a:buFont typeface="Wingdings" panose="05000000000000000000" pitchFamily="2" charset="2"/>
              <a:buChar char="ü"/>
            </a:pPr>
            <a:r>
              <a:rPr lang="es-CO" dirty="0" smtClean="0"/>
              <a:t>Áreas de </a:t>
            </a:r>
            <a:r>
              <a:rPr lang="es-CO" dirty="0"/>
              <a:t> </a:t>
            </a:r>
            <a:r>
              <a:rPr lang="es-CO" dirty="0" smtClean="0"/>
              <a:t>mayor riesgo de error material o riesgos identificados en el proceso de valoración de riesgos que requieren  de mayor atención</a:t>
            </a:r>
          </a:p>
          <a:p>
            <a:pPr>
              <a:buFont typeface="Wingdings" panose="05000000000000000000" pitchFamily="2" charset="2"/>
              <a:buChar char="ü"/>
            </a:pPr>
            <a:r>
              <a:rPr lang="es-CO" dirty="0" smtClean="0"/>
              <a:t>Juicios representativos  por parte de la dirección o el auditor, como por ejemplo estimaciones contables e incertidumbres en dicha estimación</a:t>
            </a:r>
          </a:p>
        </p:txBody>
      </p:sp>
    </p:spTree>
    <p:extLst>
      <p:ext uri="{BB962C8B-B14F-4D97-AF65-F5344CB8AC3E}">
        <p14:creationId xmlns:p14="http://schemas.microsoft.com/office/powerpoint/2010/main" val="177192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Cuestiones Clave “Key </a:t>
            </a:r>
            <a:r>
              <a:rPr lang="es-CO" dirty="0" err="1" smtClean="0"/>
              <a:t>Audit</a:t>
            </a:r>
            <a:r>
              <a:rPr lang="es-CO" dirty="0" smtClean="0"/>
              <a:t> </a:t>
            </a:r>
            <a:r>
              <a:rPr lang="es-CO" dirty="0" err="1" smtClean="0"/>
              <a:t>Matters</a:t>
            </a:r>
            <a:r>
              <a:rPr lang="es-CO" dirty="0" smtClean="0"/>
              <a:t>”</a:t>
            </a:r>
            <a:endParaRPr lang="es-CO" dirty="0"/>
          </a:p>
        </p:txBody>
      </p:sp>
      <p:pic>
        <p:nvPicPr>
          <p:cNvPr id="7" name="Marcador de contenido 6"/>
          <p:cNvPicPr>
            <a:picLocks noGrp="1" noChangeAspect="1"/>
          </p:cNvPicPr>
          <p:nvPr>
            <p:ph sz="half" idx="2"/>
          </p:nvPr>
        </p:nvPicPr>
        <p:blipFill>
          <a:blip r:embed="rId2"/>
          <a:stretch>
            <a:fillRect/>
          </a:stretch>
        </p:blipFill>
        <p:spPr>
          <a:xfrm>
            <a:off x="609600" y="2693711"/>
            <a:ext cx="4876800" cy="2913615"/>
          </a:xfrm>
          <a:prstGeom prst="rect">
            <a:avLst/>
          </a:prstGeom>
        </p:spPr>
      </p:pic>
      <p:pic>
        <p:nvPicPr>
          <p:cNvPr id="8" name="Marcador de contenido 7"/>
          <p:cNvPicPr>
            <a:picLocks noGrp="1" noChangeAspect="1"/>
          </p:cNvPicPr>
          <p:nvPr>
            <p:ph sz="quarter" idx="4"/>
          </p:nvPr>
        </p:nvPicPr>
        <p:blipFill>
          <a:blip r:embed="rId3"/>
          <a:stretch>
            <a:fillRect/>
          </a:stretch>
        </p:blipFill>
        <p:spPr>
          <a:xfrm>
            <a:off x="5892800" y="2447917"/>
            <a:ext cx="4876800" cy="3405204"/>
          </a:xfrm>
          <a:prstGeom prst="rect">
            <a:avLst/>
          </a:prstGeom>
        </p:spPr>
      </p:pic>
      <p:sp>
        <p:nvSpPr>
          <p:cNvPr id="9" name="CuadroTexto 8"/>
          <p:cNvSpPr txBox="1"/>
          <p:nvPr/>
        </p:nvSpPr>
        <p:spPr>
          <a:xfrm>
            <a:off x="6384032" y="6093296"/>
            <a:ext cx="1534587" cy="369332"/>
          </a:xfrm>
          <a:prstGeom prst="rect">
            <a:avLst/>
          </a:prstGeom>
          <a:noFill/>
        </p:spPr>
        <p:txBody>
          <a:bodyPr wrap="none" rtlCol="0">
            <a:spAutoFit/>
          </a:bodyPr>
          <a:lstStyle/>
          <a:p>
            <a:r>
              <a:rPr lang="es-CO" dirty="0" smtClean="0"/>
              <a:t>Fuente: KPMG</a:t>
            </a:r>
            <a:endParaRPr lang="es-CO" dirty="0"/>
          </a:p>
        </p:txBody>
      </p:sp>
    </p:spTree>
    <p:extLst>
      <p:ext uri="{BB962C8B-B14F-4D97-AF65-F5344CB8AC3E}">
        <p14:creationId xmlns:p14="http://schemas.microsoft.com/office/powerpoint/2010/main" val="3047832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Informe Ejemplo</a:t>
            </a:r>
            <a:endParaRPr lang="es-CO" dirty="0"/>
          </a:p>
        </p:txBody>
      </p:sp>
      <p:pic>
        <p:nvPicPr>
          <p:cNvPr id="5" name="Marcador de contenido 4"/>
          <p:cNvPicPr>
            <a:picLocks noGrp="1" noChangeAspect="1"/>
          </p:cNvPicPr>
          <p:nvPr>
            <p:ph idx="1"/>
          </p:nvPr>
        </p:nvPicPr>
        <p:blipFill>
          <a:blip r:embed="rId2"/>
          <a:stretch>
            <a:fillRect/>
          </a:stretch>
        </p:blipFill>
        <p:spPr>
          <a:xfrm>
            <a:off x="760556" y="1600200"/>
            <a:ext cx="9858088" cy="4800600"/>
          </a:xfrm>
          <a:prstGeom prst="rect">
            <a:avLst/>
          </a:prstGeom>
        </p:spPr>
      </p:pic>
      <p:pic>
        <p:nvPicPr>
          <p:cNvPr id="145410" name="Picture 2" descr="Resultado de imagen para informes de auditoria modifica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333" y="166272"/>
            <a:ext cx="2043311" cy="135973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575720" y="2348880"/>
            <a:ext cx="3294608" cy="584775"/>
          </a:xfrm>
          <a:prstGeom prst="rect">
            <a:avLst/>
          </a:prstGeom>
        </p:spPr>
        <p:txBody>
          <a:bodyPr wrap="square">
            <a:spAutoFit/>
          </a:bodyPr>
          <a:lstStyle/>
          <a:p>
            <a:r>
              <a:rPr lang="es-CO" sz="1600" b="1" i="0" u="none" strike="noStrike" baseline="0" dirty="0" smtClean="0">
                <a:solidFill>
                  <a:srgbClr val="80C342"/>
                </a:solidFill>
                <a:latin typeface="OpenSans-Bold"/>
              </a:rPr>
              <a:t>“Opinión” se presenta en</a:t>
            </a:r>
          </a:p>
          <a:p>
            <a:r>
              <a:rPr lang="es-CO" sz="1600" b="1" i="0" u="none" strike="noStrike" baseline="0" dirty="0" smtClean="0">
                <a:solidFill>
                  <a:srgbClr val="80C342"/>
                </a:solidFill>
                <a:latin typeface="OpenSans-Bold"/>
              </a:rPr>
              <a:t>primer lugar</a:t>
            </a:r>
            <a:endParaRPr lang="es-CO" sz="1600" dirty="0"/>
          </a:p>
        </p:txBody>
      </p:sp>
      <p:sp>
        <p:nvSpPr>
          <p:cNvPr id="7" name="Rectángulo 6"/>
          <p:cNvSpPr/>
          <p:nvPr/>
        </p:nvSpPr>
        <p:spPr>
          <a:xfrm>
            <a:off x="3255144" y="4365104"/>
            <a:ext cx="4353024" cy="861774"/>
          </a:xfrm>
          <a:prstGeom prst="rect">
            <a:avLst/>
          </a:prstGeom>
        </p:spPr>
        <p:txBody>
          <a:bodyPr wrap="square">
            <a:spAutoFit/>
          </a:bodyPr>
          <a:lstStyle/>
          <a:p>
            <a:r>
              <a:rPr lang="es-CO" sz="1600" b="1" i="0" u="none" strike="noStrike" baseline="0" dirty="0" smtClean="0">
                <a:solidFill>
                  <a:srgbClr val="80C342"/>
                </a:solidFill>
                <a:latin typeface="OpenSans-Bold"/>
              </a:rPr>
              <a:t>Declaración sobre la independencia</a:t>
            </a:r>
          </a:p>
          <a:p>
            <a:r>
              <a:rPr lang="es-CO" sz="1600" b="1" i="0" u="none" strike="noStrike" baseline="0" dirty="0" smtClean="0">
                <a:solidFill>
                  <a:srgbClr val="80C342"/>
                </a:solidFill>
                <a:latin typeface="OpenSans-Bold"/>
              </a:rPr>
              <a:t>del auditor </a:t>
            </a:r>
            <a:r>
              <a:rPr lang="es-CO" sz="1600" b="0" i="0" u="none" strike="noStrike" baseline="0" dirty="0" smtClean="0">
                <a:solidFill>
                  <a:srgbClr val="000000"/>
                </a:solidFill>
                <a:latin typeface="OpenSans-Light"/>
              </a:rPr>
              <a:t>y el cumplimiento de las</a:t>
            </a:r>
          </a:p>
          <a:p>
            <a:r>
              <a:rPr lang="es-CO" sz="1600" b="1" i="0" u="none" strike="noStrike" baseline="0" dirty="0" smtClean="0">
                <a:solidFill>
                  <a:srgbClr val="80C342"/>
                </a:solidFill>
                <a:latin typeface="OpenSans-Bold"/>
              </a:rPr>
              <a:t>responsabilidades éticas</a:t>
            </a:r>
            <a:endParaRPr lang="es-CO" sz="1600" dirty="0"/>
          </a:p>
        </p:txBody>
      </p:sp>
      <p:cxnSp>
        <p:nvCxnSpPr>
          <p:cNvPr id="9" name="Conector recto 8"/>
          <p:cNvCxnSpPr/>
          <p:nvPr/>
        </p:nvCxnSpPr>
        <p:spPr>
          <a:xfrm>
            <a:off x="1559496" y="5661248"/>
            <a:ext cx="8496944" cy="0"/>
          </a:xfrm>
          <a:prstGeom prst="line">
            <a:avLst/>
          </a:prstGeom>
          <a:ln cmpd="dbl">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825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138162"/>
            <a:ext cx="10160000" cy="1143000"/>
          </a:xfrm>
        </p:spPr>
        <p:txBody>
          <a:bodyPr/>
          <a:lstStyle/>
          <a:p>
            <a:r>
              <a:rPr lang="es-CO" dirty="0" smtClean="0"/>
              <a:t>Informe Ejemplo</a:t>
            </a:r>
            <a:endParaRPr lang="es-CO" dirty="0"/>
          </a:p>
        </p:txBody>
      </p:sp>
      <p:pic>
        <p:nvPicPr>
          <p:cNvPr id="145410" name="Picture 2" descr="Resultado de imagen para informes de auditoria modific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352" y="29796"/>
            <a:ext cx="2043311" cy="1359731"/>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5"/>
          <p:cNvPicPr>
            <a:picLocks noGrp="1" noChangeAspect="1"/>
          </p:cNvPicPr>
          <p:nvPr>
            <p:ph idx="1"/>
          </p:nvPr>
        </p:nvPicPr>
        <p:blipFill>
          <a:blip r:embed="rId3"/>
          <a:stretch>
            <a:fillRect/>
          </a:stretch>
        </p:blipFill>
        <p:spPr>
          <a:xfrm>
            <a:off x="767408" y="1006923"/>
            <a:ext cx="9289032" cy="5393877"/>
          </a:xfrm>
          <a:prstGeom prst="rect">
            <a:avLst/>
          </a:prstGeom>
        </p:spPr>
      </p:pic>
      <p:sp>
        <p:nvSpPr>
          <p:cNvPr id="7" name="Rectángulo 6"/>
          <p:cNvSpPr/>
          <p:nvPr/>
        </p:nvSpPr>
        <p:spPr>
          <a:xfrm>
            <a:off x="4665564" y="849832"/>
            <a:ext cx="6096000" cy="646331"/>
          </a:xfrm>
          <a:prstGeom prst="rect">
            <a:avLst/>
          </a:prstGeom>
        </p:spPr>
        <p:txBody>
          <a:bodyPr>
            <a:spAutoFit/>
          </a:bodyPr>
          <a:lstStyle/>
          <a:p>
            <a:r>
              <a:rPr lang="es-CO" b="0" i="0" u="none" strike="noStrike" baseline="0" dirty="0" smtClean="0">
                <a:solidFill>
                  <a:srgbClr val="000000"/>
                </a:solidFill>
                <a:latin typeface="OpenSans-Light"/>
              </a:rPr>
              <a:t>Nueva sección para comunicar </a:t>
            </a:r>
            <a:r>
              <a:rPr lang="es-CO" b="1" i="0" u="none" strike="noStrike" baseline="0" dirty="0" smtClean="0">
                <a:solidFill>
                  <a:srgbClr val="80C342"/>
                </a:solidFill>
                <a:latin typeface="OpenSans-Bold"/>
              </a:rPr>
              <a:t>los asuntos</a:t>
            </a:r>
          </a:p>
          <a:p>
            <a:r>
              <a:rPr lang="es-CO" b="1" i="0" u="none" strike="noStrike" baseline="0" dirty="0" smtClean="0">
                <a:solidFill>
                  <a:srgbClr val="80C342"/>
                </a:solidFill>
                <a:latin typeface="OpenSans-Bold"/>
              </a:rPr>
              <a:t>clave de auditoría (KAM)</a:t>
            </a:r>
            <a:r>
              <a:rPr lang="es-CO" b="0" i="0" u="none" strike="noStrike" baseline="0" dirty="0" smtClean="0">
                <a:solidFill>
                  <a:srgbClr val="000000"/>
                </a:solidFill>
                <a:latin typeface="OpenSans-Light"/>
              </a:rPr>
              <a:t>.</a:t>
            </a:r>
            <a:endParaRPr lang="es-CO" dirty="0"/>
          </a:p>
        </p:txBody>
      </p:sp>
    </p:spTree>
    <p:extLst>
      <p:ext uri="{BB962C8B-B14F-4D97-AF65-F5344CB8AC3E}">
        <p14:creationId xmlns:p14="http://schemas.microsoft.com/office/powerpoint/2010/main" val="286117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138162"/>
            <a:ext cx="10160000" cy="1143000"/>
          </a:xfrm>
        </p:spPr>
        <p:txBody>
          <a:bodyPr/>
          <a:lstStyle/>
          <a:p>
            <a:r>
              <a:rPr lang="es-CO" dirty="0" smtClean="0"/>
              <a:t>Informe Ejemplo</a:t>
            </a:r>
            <a:endParaRPr lang="es-CO" dirty="0"/>
          </a:p>
        </p:txBody>
      </p:sp>
      <p:pic>
        <p:nvPicPr>
          <p:cNvPr id="145410" name="Picture 2" descr="Resultado de imagen para informes de auditoria modific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333" y="166272"/>
            <a:ext cx="2043311" cy="1359731"/>
          </a:xfrm>
          <a:prstGeom prst="rect">
            <a:avLst/>
          </a:prstGeom>
          <a:noFill/>
          <a:extLst>
            <a:ext uri="{909E8E84-426E-40DD-AFC4-6F175D3DCCD1}">
              <a14:hiddenFill xmlns:a14="http://schemas.microsoft.com/office/drawing/2010/main">
                <a:solidFill>
                  <a:srgbClr val="FFFFFF"/>
                </a:solidFill>
              </a14:hiddenFill>
            </a:ext>
          </a:extLst>
        </p:spPr>
      </p:pic>
      <p:pic>
        <p:nvPicPr>
          <p:cNvPr id="4" name="Marcador de contenido 3"/>
          <p:cNvPicPr>
            <a:picLocks noGrp="1" noChangeAspect="1"/>
          </p:cNvPicPr>
          <p:nvPr>
            <p:ph idx="1"/>
          </p:nvPr>
        </p:nvPicPr>
        <p:blipFill>
          <a:blip r:embed="rId3"/>
          <a:stretch>
            <a:fillRect/>
          </a:stretch>
        </p:blipFill>
        <p:spPr>
          <a:xfrm>
            <a:off x="915840" y="1600200"/>
            <a:ext cx="9547519" cy="4800600"/>
          </a:xfrm>
          <a:prstGeom prst="rect">
            <a:avLst/>
          </a:prstGeom>
        </p:spPr>
      </p:pic>
    </p:spTree>
    <p:extLst>
      <p:ext uri="{BB962C8B-B14F-4D97-AF65-F5344CB8AC3E}">
        <p14:creationId xmlns:p14="http://schemas.microsoft.com/office/powerpoint/2010/main" val="3411210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138162"/>
            <a:ext cx="10160000" cy="1143000"/>
          </a:xfrm>
        </p:spPr>
        <p:txBody>
          <a:bodyPr/>
          <a:lstStyle/>
          <a:p>
            <a:r>
              <a:rPr lang="es-CO" dirty="0" smtClean="0"/>
              <a:t>Informe Ejemplo</a:t>
            </a:r>
            <a:endParaRPr lang="es-CO" dirty="0"/>
          </a:p>
        </p:txBody>
      </p:sp>
      <p:pic>
        <p:nvPicPr>
          <p:cNvPr id="145410" name="Picture 2" descr="Resultado de imagen para informes de auditoria modific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333" y="166272"/>
            <a:ext cx="2043311" cy="1359731"/>
          </a:xfrm>
          <a:prstGeom prst="rect">
            <a:avLst/>
          </a:prstGeom>
          <a:noFill/>
          <a:extLst>
            <a:ext uri="{909E8E84-426E-40DD-AFC4-6F175D3DCCD1}">
              <a14:hiddenFill xmlns:a14="http://schemas.microsoft.com/office/drawing/2010/main">
                <a:solidFill>
                  <a:srgbClr val="FFFFFF"/>
                </a:solidFill>
              </a14:hiddenFill>
            </a:ext>
          </a:extLst>
        </p:spPr>
      </p:pic>
      <p:pic>
        <p:nvPicPr>
          <p:cNvPr id="5" name="Marcador de contenido 4"/>
          <p:cNvPicPr>
            <a:picLocks noGrp="1" noChangeAspect="1"/>
          </p:cNvPicPr>
          <p:nvPr>
            <p:ph idx="1"/>
          </p:nvPr>
        </p:nvPicPr>
        <p:blipFill>
          <a:blip r:embed="rId3"/>
          <a:stretch>
            <a:fillRect/>
          </a:stretch>
        </p:blipFill>
        <p:spPr>
          <a:xfrm>
            <a:off x="965687" y="1600200"/>
            <a:ext cx="9447826" cy="4800600"/>
          </a:xfrm>
          <a:prstGeom prst="rect">
            <a:avLst/>
          </a:prstGeom>
        </p:spPr>
      </p:pic>
    </p:spTree>
    <p:extLst>
      <p:ext uri="{BB962C8B-B14F-4D97-AF65-F5344CB8AC3E}">
        <p14:creationId xmlns:p14="http://schemas.microsoft.com/office/powerpoint/2010/main" val="3145890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114181"/>
            <a:ext cx="10160000" cy="1143000"/>
          </a:xfrm>
        </p:spPr>
        <p:txBody>
          <a:bodyPr/>
          <a:lstStyle/>
          <a:p>
            <a:r>
              <a:rPr lang="es-CO" dirty="0" smtClean="0"/>
              <a:t>Informe Ejemplo</a:t>
            </a:r>
            <a:endParaRPr lang="es-CO" dirty="0"/>
          </a:p>
        </p:txBody>
      </p:sp>
      <p:pic>
        <p:nvPicPr>
          <p:cNvPr id="145410" name="Picture 2" descr="Resultado de imagen para informes de auditoria modific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333" y="166272"/>
            <a:ext cx="2043311" cy="1359731"/>
          </a:xfrm>
          <a:prstGeom prst="rect">
            <a:avLst/>
          </a:prstGeom>
          <a:noFill/>
          <a:extLst>
            <a:ext uri="{909E8E84-426E-40DD-AFC4-6F175D3DCCD1}">
              <a14:hiddenFill xmlns:a14="http://schemas.microsoft.com/office/drawing/2010/main">
                <a:solidFill>
                  <a:srgbClr val="FFFFFF"/>
                </a:solidFill>
              </a14:hiddenFill>
            </a:ext>
          </a:extLst>
        </p:spPr>
      </p:pic>
      <p:pic>
        <p:nvPicPr>
          <p:cNvPr id="4" name="Marcador de contenido 3"/>
          <p:cNvPicPr>
            <a:picLocks noGrp="1" noChangeAspect="1"/>
          </p:cNvPicPr>
          <p:nvPr>
            <p:ph idx="1"/>
          </p:nvPr>
        </p:nvPicPr>
        <p:blipFill>
          <a:blip r:embed="rId3"/>
          <a:stretch>
            <a:fillRect/>
          </a:stretch>
        </p:blipFill>
        <p:spPr>
          <a:xfrm>
            <a:off x="2567608" y="1502750"/>
            <a:ext cx="8753210" cy="4800600"/>
          </a:xfrm>
          <a:prstGeom prst="rect">
            <a:avLst/>
          </a:prstGeom>
        </p:spPr>
      </p:pic>
      <p:sp>
        <p:nvSpPr>
          <p:cNvPr id="6" name="Rectángulo 5"/>
          <p:cNvSpPr/>
          <p:nvPr/>
        </p:nvSpPr>
        <p:spPr>
          <a:xfrm>
            <a:off x="387004" y="2276872"/>
            <a:ext cx="2160240" cy="3046988"/>
          </a:xfrm>
          <a:prstGeom prst="rect">
            <a:avLst/>
          </a:prstGeom>
        </p:spPr>
        <p:txBody>
          <a:bodyPr wrap="square">
            <a:spAutoFit/>
          </a:bodyPr>
          <a:lstStyle/>
          <a:p>
            <a:r>
              <a:rPr lang="es-CO" sz="1200" b="0" i="0" u="none" strike="noStrike" baseline="0" dirty="0" smtClean="0">
                <a:solidFill>
                  <a:srgbClr val="000000"/>
                </a:solidFill>
                <a:latin typeface="OpenSans-Light"/>
              </a:rPr>
              <a:t>Mejora en el Informe del auditor relativo a</a:t>
            </a:r>
          </a:p>
          <a:p>
            <a:r>
              <a:rPr lang="es-CO" sz="1200" b="1" i="0" u="none" strike="noStrike" baseline="0" dirty="0" smtClean="0">
                <a:solidFill>
                  <a:srgbClr val="80C342"/>
                </a:solidFill>
                <a:latin typeface="OpenSans-Bold"/>
              </a:rPr>
              <a:t>negocio en marcha</a:t>
            </a:r>
            <a:r>
              <a:rPr lang="es-CO" sz="1200" b="0" i="0" u="none" strike="noStrike" baseline="0" dirty="0" smtClean="0">
                <a:solidFill>
                  <a:srgbClr val="000000"/>
                </a:solidFill>
                <a:latin typeface="OpenSans-Light"/>
              </a:rPr>
              <a:t>, incluye:</a:t>
            </a:r>
          </a:p>
          <a:p>
            <a:r>
              <a:rPr lang="es-CO" sz="1200" b="1" i="0" u="none" strike="noStrike" baseline="0" dirty="0" smtClean="0">
                <a:solidFill>
                  <a:srgbClr val="000000"/>
                </a:solidFill>
                <a:latin typeface="OpenSans-Bold"/>
              </a:rPr>
              <a:t>•</a:t>
            </a:r>
            <a:r>
              <a:rPr lang="es-CO" sz="1200" b="0" i="0" u="none" strike="noStrike" baseline="0" dirty="0" smtClean="0">
                <a:solidFill>
                  <a:srgbClr val="000000"/>
                </a:solidFill>
                <a:latin typeface="OpenSans-Light"/>
              </a:rPr>
              <a:t>• Descripción de las respectivas </a:t>
            </a:r>
            <a:r>
              <a:rPr lang="es-CO" sz="1200" b="1" i="0" u="none" strike="noStrike" baseline="0" dirty="0" smtClean="0">
                <a:solidFill>
                  <a:srgbClr val="80C342"/>
                </a:solidFill>
                <a:latin typeface="OpenSans-Bold"/>
              </a:rPr>
              <a:t>responsabilidades de la gerencia y el auditor sobre negocio en marcha</a:t>
            </a:r>
            <a:r>
              <a:rPr lang="es-CO" sz="1200" b="0" i="0" u="none" strike="noStrike" baseline="0" dirty="0" smtClean="0">
                <a:solidFill>
                  <a:srgbClr val="000000"/>
                </a:solidFill>
                <a:latin typeface="OpenSans-Light"/>
              </a:rPr>
              <a:t>,</a:t>
            </a:r>
          </a:p>
          <a:p>
            <a:r>
              <a:rPr lang="es-CO" sz="1200" b="1" i="0" u="none" strike="noStrike" baseline="0" dirty="0" smtClean="0">
                <a:solidFill>
                  <a:srgbClr val="000000"/>
                </a:solidFill>
                <a:latin typeface="OpenSans-Bold"/>
              </a:rPr>
              <a:t>•</a:t>
            </a:r>
            <a:r>
              <a:rPr lang="es-CO" sz="1200" b="0" i="0" u="none" strike="noStrike" baseline="0" dirty="0" smtClean="0">
                <a:solidFill>
                  <a:srgbClr val="000000"/>
                </a:solidFill>
                <a:latin typeface="OpenSans-Light"/>
              </a:rPr>
              <a:t>• Una sección por separado </a:t>
            </a:r>
            <a:r>
              <a:rPr lang="es-CO" sz="1200" b="1" i="0" u="none" strike="noStrike" baseline="0" dirty="0" smtClean="0">
                <a:solidFill>
                  <a:srgbClr val="80C342"/>
                </a:solidFill>
                <a:latin typeface="OpenSans-Bold"/>
              </a:rPr>
              <a:t>cuando existe incertidumbre material </a:t>
            </a:r>
            <a:r>
              <a:rPr lang="es-CO" sz="1200" b="0" i="0" u="none" strike="noStrike" baseline="0" dirty="0" smtClean="0">
                <a:solidFill>
                  <a:srgbClr val="000000"/>
                </a:solidFill>
                <a:latin typeface="OpenSans-Light"/>
              </a:rPr>
              <a:t>y es adecuado revelarlo, bajo el título “Incertidumbre material relacionada con Negocio </a:t>
            </a:r>
            <a:r>
              <a:rPr lang="es-CO" sz="1200" b="0" i="0" u="none" strike="noStrike" baseline="0" dirty="0" err="1" smtClean="0">
                <a:solidFill>
                  <a:srgbClr val="000000"/>
                </a:solidFill>
                <a:latin typeface="OpenSans-Light"/>
              </a:rPr>
              <a:t>enMarcha</a:t>
            </a:r>
            <a:r>
              <a:rPr lang="es-CO" sz="1200" b="0" i="0" u="none" strike="noStrike" baseline="0" dirty="0" smtClean="0">
                <a:solidFill>
                  <a:srgbClr val="000000"/>
                </a:solidFill>
                <a:latin typeface="OpenSans-Light"/>
              </a:rPr>
              <a:t>”,</a:t>
            </a:r>
            <a:endParaRPr lang="es-CO" sz="1200" dirty="0"/>
          </a:p>
        </p:txBody>
      </p:sp>
    </p:spTree>
    <p:extLst>
      <p:ext uri="{BB962C8B-B14F-4D97-AF65-F5344CB8AC3E}">
        <p14:creationId xmlns:p14="http://schemas.microsoft.com/office/powerpoint/2010/main" val="1667000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t>
            </a:r>
            <a:r>
              <a:rPr lang="es-CO" dirty="0" smtClean="0"/>
              <a:t>Cómo prepararse?</a:t>
            </a:r>
            <a:endParaRPr lang="es-CO" dirty="0"/>
          </a:p>
        </p:txBody>
      </p:sp>
      <p:sp>
        <p:nvSpPr>
          <p:cNvPr id="6" name="Marcador de contenido 5"/>
          <p:cNvSpPr>
            <a:spLocks noGrp="1"/>
          </p:cNvSpPr>
          <p:nvPr>
            <p:ph idx="1"/>
          </p:nvPr>
        </p:nvSpPr>
        <p:spPr>
          <a:xfrm>
            <a:off x="643136" y="3861048"/>
            <a:ext cx="9158808" cy="2520280"/>
          </a:xfrm>
        </p:spPr>
        <p:txBody>
          <a:bodyPr/>
          <a:lstStyle/>
          <a:p>
            <a:r>
              <a:rPr lang="es-CO" dirty="0" smtClean="0">
                <a:latin typeface="+mj-lt"/>
              </a:rPr>
              <a:t>En Colombia el CTCP, emitió para comentarios las enmiendas en 2016, se espera que en diciembre de 2017 se  incorporen las modificaciones del informe y que esta inicien su vigencia a partir de 2018</a:t>
            </a:r>
          </a:p>
          <a:p>
            <a:r>
              <a:rPr lang="es-CO" dirty="0" smtClean="0">
                <a:latin typeface="+mj-lt"/>
              </a:rPr>
              <a:t>El Comité </a:t>
            </a:r>
            <a:r>
              <a:rPr lang="es-CO" dirty="0" err="1" smtClean="0">
                <a:latin typeface="+mj-lt"/>
              </a:rPr>
              <a:t>Adhoren</a:t>
            </a:r>
            <a:r>
              <a:rPr lang="es-CO" dirty="0" smtClean="0">
                <a:latin typeface="+mj-lt"/>
              </a:rPr>
              <a:t> de aseguramiento, recomendó su incorporación a la legislación Colombiana</a:t>
            </a:r>
            <a:endParaRPr lang="es-CO" dirty="0">
              <a:latin typeface="+mj-lt"/>
            </a:endParaRPr>
          </a:p>
        </p:txBody>
      </p:sp>
      <p:pic>
        <p:nvPicPr>
          <p:cNvPr id="7" name="Imagen 6"/>
          <p:cNvPicPr>
            <a:picLocks noChangeAspect="1"/>
          </p:cNvPicPr>
          <p:nvPr/>
        </p:nvPicPr>
        <p:blipFill>
          <a:blip r:embed="rId2"/>
          <a:stretch>
            <a:fillRect/>
          </a:stretch>
        </p:blipFill>
        <p:spPr>
          <a:xfrm>
            <a:off x="1979612" y="2321247"/>
            <a:ext cx="7419975" cy="1495425"/>
          </a:xfrm>
          <a:prstGeom prst="rect">
            <a:avLst/>
          </a:prstGeom>
        </p:spPr>
      </p:pic>
      <p:sp>
        <p:nvSpPr>
          <p:cNvPr id="9" name="CuadroTexto 8"/>
          <p:cNvSpPr txBox="1"/>
          <p:nvPr/>
        </p:nvSpPr>
        <p:spPr>
          <a:xfrm>
            <a:off x="3071664" y="1818789"/>
            <a:ext cx="1330814" cy="369332"/>
          </a:xfrm>
          <a:prstGeom prst="rect">
            <a:avLst/>
          </a:prstGeom>
          <a:noFill/>
        </p:spPr>
        <p:txBody>
          <a:bodyPr wrap="none" rtlCol="0">
            <a:spAutoFit/>
          </a:bodyPr>
          <a:lstStyle/>
          <a:p>
            <a:r>
              <a:rPr lang="es-CO" dirty="0" smtClean="0">
                <a:latin typeface="Cambria" panose="02040503050406030204" pitchFamily="18" charset="0"/>
              </a:rPr>
              <a:t>Capacitarse</a:t>
            </a:r>
            <a:endParaRPr lang="es-CO" dirty="0">
              <a:latin typeface="Cambria" panose="02040503050406030204" pitchFamily="18" charset="0"/>
            </a:endParaRPr>
          </a:p>
        </p:txBody>
      </p:sp>
      <p:sp>
        <p:nvSpPr>
          <p:cNvPr id="10" name="CuadroTexto 9"/>
          <p:cNvSpPr txBox="1"/>
          <p:nvPr/>
        </p:nvSpPr>
        <p:spPr>
          <a:xfrm>
            <a:off x="6384032" y="1863165"/>
            <a:ext cx="1425390" cy="369332"/>
          </a:xfrm>
          <a:prstGeom prst="rect">
            <a:avLst/>
          </a:prstGeom>
          <a:noFill/>
        </p:spPr>
        <p:txBody>
          <a:bodyPr wrap="none" rtlCol="0">
            <a:spAutoFit/>
          </a:bodyPr>
          <a:lstStyle/>
          <a:p>
            <a:r>
              <a:rPr lang="es-CO" dirty="0" smtClean="0">
                <a:latin typeface="Cambria" panose="02040503050406030204" pitchFamily="18" charset="0"/>
              </a:rPr>
              <a:t>Concientizar</a:t>
            </a:r>
            <a:endParaRPr lang="es-CO" dirty="0">
              <a:latin typeface="Cambria" panose="02040503050406030204" pitchFamily="18" charset="0"/>
            </a:endParaRPr>
          </a:p>
        </p:txBody>
      </p:sp>
    </p:spTree>
    <p:extLst>
      <p:ext uri="{BB962C8B-B14F-4D97-AF65-F5344CB8AC3E}">
        <p14:creationId xmlns:p14="http://schemas.microsoft.com/office/powerpoint/2010/main" val="139078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Reflexiones adicionales</a:t>
            </a:r>
            <a:endParaRPr lang="es-CO" dirty="0"/>
          </a:p>
        </p:txBody>
      </p:sp>
      <p:sp>
        <p:nvSpPr>
          <p:cNvPr id="3" name="Marcador de contenido 2"/>
          <p:cNvSpPr>
            <a:spLocks noGrp="1"/>
          </p:cNvSpPr>
          <p:nvPr>
            <p:ph idx="1"/>
          </p:nvPr>
        </p:nvSpPr>
        <p:spPr>
          <a:xfrm>
            <a:off x="609600" y="1196752"/>
            <a:ext cx="10160000" cy="5472608"/>
          </a:xfrm>
        </p:spPr>
        <p:txBody>
          <a:bodyPr/>
          <a:lstStyle/>
          <a:p>
            <a:r>
              <a:rPr lang="es-CO" dirty="0" smtClean="0">
                <a:latin typeface="+mj-lt"/>
              </a:rPr>
              <a:t>Todos los procesos de cambio requieren de la participación de los afectados, la profesión, el gobierno de las entidades, las instituciones reguladoras y supervisoras entre otros- Todo proceso  de cambio necesita líderes- ausentes en el proceso en Colombia.</a:t>
            </a:r>
          </a:p>
          <a:p>
            <a:r>
              <a:rPr lang="es-CO" dirty="0" smtClean="0">
                <a:latin typeface="+mj-lt"/>
              </a:rPr>
              <a:t>Los procesos de participación requieren que haya procesos de comunicación fluidos y en todos los sentidos</a:t>
            </a:r>
          </a:p>
          <a:p>
            <a:r>
              <a:rPr lang="es-CO" dirty="0" smtClean="0">
                <a:latin typeface="+mj-lt"/>
              </a:rPr>
              <a:t>La comunicación requiere que los participante tengan un nivel de conocimiento apropiado para que la misma sea eficaz. </a:t>
            </a:r>
          </a:p>
          <a:p>
            <a:r>
              <a:rPr lang="es-CO" dirty="0" smtClean="0">
                <a:latin typeface="+mj-lt"/>
              </a:rPr>
              <a:t>Se requiere fortalecer el conocimiento y utilizar las herramientas disponibles de los organismos internacionales. </a:t>
            </a:r>
          </a:p>
          <a:p>
            <a:r>
              <a:rPr lang="es-CO" dirty="0" smtClean="0">
                <a:latin typeface="+mj-lt"/>
              </a:rPr>
              <a:t>Las personas que realicen la preparación de la información,  las auditorias y supervisión, requieren perfiles elevados de conocimiento y de comportamiento ético.</a:t>
            </a:r>
          </a:p>
          <a:p>
            <a:r>
              <a:rPr lang="es-CO" dirty="0" smtClean="0">
                <a:latin typeface="+mj-lt"/>
              </a:rPr>
              <a:t>Unidos conocimiento, investigación y comunicación, los cambios propuestos mejoraran la comprensión, calidad y confianza en la información financiera.</a:t>
            </a:r>
            <a:endParaRPr lang="es-CO" dirty="0">
              <a:latin typeface="+mj-lt"/>
            </a:endParaRPr>
          </a:p>
        </p:txBody>
      </p:sp>
    </p:spTree>
    <p:extLst>
      <p:ext uri="{BB962C8B-B14F-4D97-AF65-F5344CB8AC3E}">
        <p14:creationId xmlns:p14="http://schemas.microsoft.com/office/powerpoint/2010/main" val="323038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262792"/>
            <a:ext cx="3744416" cy="902618"/>
          </a:xfrm>
        </p:spPr>
        <p:txBody>
          <a:bodyPr/>
          <a:lstStyle/>
          <a:p>
            <a:pPr fontAlgn="auto">
              <a:spcAft>
                <a:spcPts val="0"/>
              </a:spcAft>
              <a:defRPr/>
            </a:pPr>
            <a:r>
              <a:rPr lang="es-CO" b="1" dirty="0" smtClean="0"/>
              <a:t>Contexto Regulación  Actual</a:t>
            </a:r>
            <a:endParaRPr lang="es-CO" b="1"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42" y="1165410"/>
            <a:ext cx="7661316" cy="5341449"/>
          </a:xfrm>
          <a:prstGeom prst="rect">
            <a:avLst/>
          </a:prstGeom>
        </p:spPr>
      </p:pic>
      <p:sp>
        <p:nvSpPr>
          <p:cNvPr id="9220" name="3 Marcador de texto"/>
          <p:cNvSpPr>
            <a:spLocks noGrp="1"/>
          </p:cNvSpPr>
          <p:nvPr>
            <p:ph type="body" sz="half" idx="2"/>
          </p:nvPr>
        </p:nvSpPr>
        <p:spPr>
          <a:xfrm>
            <a:off x="6744072" y="188640"/>
            <a:ext cx="3384376" cy="1296144"/>
          </a:xfrm>
        </p:spPr>
        <p:txBody>
          <a:bodyPr/>
          <a:lstStyle/>
          <a:p>
            <a:r>
              <a:rPr lang="es-CO" altLang="es-CO" sz="3200" spc="-100" dirty="0" smtClean="0">
                <a:solidFill>
                  <a:srgbClr val="002060"/>
                </a:solidFill>
                <a:latin typeface="+mj-lt"/>
                <a:ea typeface="+mj-ea"/>
                <a:cs typeface="+mj-cs"/>
              </a:rPr>
              <a:t>Ley </a:t>
            </a:r>
            <a:r>
              <a:rPr lang="es-CO" altLang="es-CO" sz="3200" spc="-100" dirty="0">
                <a:solidFill>
                  <a:srgbClr val="002060"/>
                </a:solidFill>
                <a:latin typeface="+mj-lt"/>
                <a:ea typeface="+mj-ea"/>
                <a:cs typeface="+mj-cs"/>
              </a:rPr>
              <a:t>1</a:t>
            </a:r>
            <a:r>
              <a:rPr lang="es-CO" altLang="es-CO" sz="3200" spc="-100" dirty="0" smtClean="0">
                <a:solidFill>
                  <a:srgbClr val="002060"/>
                </a:solidFill>
                <a:latin typeface="+mj-lt"/>
                <a:ea typeface="+mj-ea"/>
                <a:cs typeface="+mj-cs"/>
              </a:rPr>
              <a:t>314 /09 y Decreto 2420/15</a:t>
            </a:r>
            <a:endParaRPr lang="es-CO" altLang="es-CO" sz="3200" spc="-100" dirty="0">
              <a:solidFill>
                <a:srgbClr val="002060"/>
              </a:solidFill>
              <a:latin typeface="+mj-lt"/>
              <a:ea typeface="+mj-ea"/>
              <a:cs typeface="+mj-cs"/>
            </a:endParaRPr>
          </a:p>
        </p:txBody>
      </p:sp>
      <p:sp>
        <p:nvSpPr>
          <p:cNvPr id="8" name="Rectángulo redondeado 7"/>
          <p:cNvSpPr/>
          <p:nvPr/>
        </p:nvSpPr>
        <p:spPr>
          <a:xfrm>
            <a:off x="623392" y="4234967"/>
            <a:ext cx="10801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Art. 207/8</a:t>
            </a:r>
            <a:endParaRPr lang="es-CO" dirty="0"/>
          </a:p>
        </p:txBody>
      </p:sp>
      <p:sp>
        <p:nvSpPr>
          <p:cNvPr id="10" name="Flecha derecha 9"/>
          <p:cNvSpPr/>
          <p:nvPr/>
        </p:nvSpPr>
        <p:spPr>
          <a:xfrm>
            <a:off x="1822035" y="4329100"/>
            <a:ext cx="576064"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12" name="Flecha derecha 11"/>
          <p:cNvSpPr/>
          <p:nvPr/>
        </p:nvSpPr>
        <p:spPr>
          <a:xfrm>
            <a:off x="8832304" y="4364498"/>
            <a:ext cx="576064"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13" name="Rectángulo redondeado 12"/>
          <p:cNvSpPr/>
          <p:nvPr/>
        </p:nvSpPr>
        <p:spPr>
          <a:xfrm>
            <a:off x="9442056" y="4221088"/>
            <a:ext cx="10801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Art. 209</a:t>
            </a:r>
            <a:endParaRPr lang="es-CO" dirty="0"/>
          </a:p>
        </p:txBody>
      </p:sp>
      <p:sp>
        <p:nvSpPr>
          <p:cNvPr id="14" name="Rectángulo redondeado 13"/>
          <p:cNvSpPr/>
          <p:nvPr/>
        </p:nvSpPr>
        <p:spPr>
          <a:xfrm>
            <a:off x="9775363" y="1327700"/>
            <a:ext cx="131791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Ley 43/90</a:t>
            </a:r>
            <a:endParaRPr lang="es-CO" dirty="0"/>
          </a:p>
        </p:txBody>
      </p:sp>
      <p:sp>
        <p:nvSpPr>
          <p:cNvPr id="9" name="Más 8"/>
          <p:cNvSpPr/>
          <p:nvPr/>
        </p:nvSpPr>
        <p:spPr>
          <a:xfrm>
            <a:off x="9392560" y="1406242"/>
            <a:ext cx="376590" cy="34697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Multiplicar 14"/>
          <p:cNvSpPr/>
          <p:nvPr/>
        </p:nvSpPr>
        <p:spPr>
          <a:xfrm>
            <a:off x="5225744" y="2636912"/>
            <a:ext cx="1008112" cy="576064"/>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86667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Referencias Bibliográficas utilizadas</a:t>
            </a:r>
            <a:endParaRPr lang="es-CO" dirty="0"/>
          </a:p>
        </p:txBody>
      </p:sp>
      <p:sp>
        <p:nvSpPr>
          <p:cNvPr id="3" name="Marcador de contenido 2"/>
          <p:cNvSpPr>
            <a:spLocks noGrp="1"/>
          </p:cNvSpPr>
          <p:nvPr>
            <p:ph idx="1"/>
          </p:nvPr>
        </p:nvSpPr>
        <p:spPr/>
        <p:txBody>
          <a:bodyPr/>
          <a:lstStyle/>
          <a:p>
            <a:r>
              <a:rPr lang="es-CO" dirty="0" smtClean="0"/>
              <a:t>Web  IFAC – IAASB -http://www.iaasb.org/new-auditors-report</a:t>
            </a:r>
          </a:p>
          <a:p>
            <a:r>
              <a:rPr lang="es-CO" dirty="0" smtClean="0"/>
              <a:t>Web Universidad Javeriana, Contrapartidas Hernando Bermúdez Gómez</a:t>
            </a:r>
          </a:p>
          <a:p>
            <a:r>
              <a:rPr lang="es-CO" dirty="0" err="1" smtClean="0"/>
              <a:t>Deloitte</a:t>
            </a:r>
            <a:r>
              <a:rPr lang="es-CO" dirty="0" smtClean="0"/>
              <a:t>: Nuevo Informe de Auditoria Publicación: WEB</a:t>
            </a:r>
          </a:p>
          <a:p>
            <a:r>
              <a:rPr lang="es-CO" dirty="0" smtClean="0"/>
              <a:t>KPMG: Nuevo Informe de Auditoria, web España</a:t>
            </a:r>
          </a:p>
          <a:p>
            <a:r>
              <a:rPr lang="es-CO" dirty="0" smtClean="0"/>
              <a:t>CTCP, actas del comité de aseguramiento, publicaciones para comentarios.</a:t>
            </a:r>
          </a:p>
          <a:p>
            <a:pPr marL="114300" indent="0">
              <a:buNone/>
            </a:pPr>
            <a:endParaRPr lang="es-CO" dirty="0"/>
          </a:p>
        </p:txBody>
      </p:sp>
    </p:spTree>
    <p:extLst>
      <p:ext uri="{BB962C8B-B14F-4D97-AF65-F5344CB8AC3E}">
        <p14:creationId xmlns:p14="http://schemas.microsoft.com/office/powerpoint/2010/main" val="3429713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Resultado de imagen para gracias por su atencion animad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2124" y="1052736"/>
            <a:ext cx="7151607" cy="469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55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695325" y="4076700"/>
            <a:ext cx="4248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CO" altLang="es-CO" dirty="0" smtClean="0"/>
              <a:t>¿Los diferentes Usuarios de los informes del revisor fiscal o de los Auditores </a:t>
            </a:r>
          </a:p>
          <a:p>
            <a:r>
              <a:rPr lang="es-CO" altLang="es-CO" dirty="0" smtClean="0"/>
              <a:t>Comprenden realmente  el trasfondo de esta Terminología?</a:t>
            </a:r>
            <a:endParaRPr lang="es-CO" altLang="es-CO" dirty="0"/>
          </a:p>
        </p:txBody>
      </p:sp>
      <p:sp>
        <p:nvSpPr>
          <p:cNvPr id="3" name="Rectángulo 2"/>
          <p:cNvSpPr/>
          <p:nvPr/>
        </p:nvSpPr>
        <p:spPr>
          <a:xfrm>
            <a:off x="3048000" y="2690336"/>
            <a:ext cx="6096000" cy="1477328"/>
          </a:xfrm>
          <a:prstGeom prst="rect">
            <a:avLst/>
          </a:prstGeom>
        </p:spPr>
        <p:txBody>
          <a:bodyPr>
            <a:spAutoFit/>
          </a:bodyPr>
          <a:lstStyle/>
          <a:p>
            <a:r>
              <a:rPr lang="es-CO" altLang="es-CO" dirty="0" smtClean="0">
                <a:solidFill>
                  <a:srgbClr val="002060"/>
                </a:solidFill>
              </a:rPr>
              <a:t>¿ Los usuarios de la Revisoría Fiscal comprenden la importancia de la realización de estas tres auditorias?</a:t>
            </a:r>
          </a:p>
          <a:p>
            <a:endParaRPr lang="es-CO" altLang="es-CO" dirty="0" smtClean="0"/>
          </a:p>
          <a:p>
            <a:r>
              <a:rPr lang="es-CO" altLang="es-CO" dirty="0" smtClean="0"/>
              <a:t>¿Comprenden la terminología  que introduce la realización de esta función con aplicación  del  Marco Técnico NAI?</a:t>
            </a:r>
          </a:p>
        </p:txBody>
      </p:sp>
    </p:spTree>
    <p:extLst>
      <p:ext uri="{BB962C8B-B14F-4D97-AF65-F5344CB8AC3E}">
        <p14:creationId xmlns:p14="http://schemas.microsoft.com/office/powerpoint/2010/main" val="26981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0" name="Picture 6" descr="Resultado de imagen para administradores de empre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3051931"/>
            <a:ext cx="4536504" cy="25102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ctrTitle"/>
          </p:nvPr>
        </p:nvSpPr>
        <p:spPr>
          <a:xfrm>
            <a:off x="761063" y="404665"/>
            <a:ext cx="9603458" cy="2808312"/>
          </a:xfrm>
        </p:spPr>
        <p:txBody>
          <a:bodyPr/>
          <a:lstStyle/>
          <a:p>
            <a:r>
              <a:rPr lang="es-CO" sz="4000" dirty="0" smtClean="0"/>
              <a:t>Los responsables del Gobierno de la Compañías y los “Supervisores” comprenden la naturaleza , utilidad y aplicación de cada uno de los servicios de aseguramiento </a:t>
            </a:r>
            <a:endParaRPr lang="es-CO" sz="4000" dirty="0"/>
          </a:p>
        </p:txBody>
      </p:sp>
      <p:sp>
        <p:nvSpPr>
          <p:cNvPr id="6" name="Subtítulo 5"/>
          <p:cNvSpPr>
            <a:spLocks noGrp="1"/>
          </p:cNvSpPr>
          <p:nvPr>
            <p:ph type="subTitle" idx="1"/>
          </p:nvPr>
        </p:nvSpPr>
        <p:spPr>
          <a:xfrm>
            <a:off x="997137" y="5229200"/>
            <a:ext cx="9131311" cy="1080120"/>
          </a:xfrm>
        </p:spPr>
        <p:txBody>
          <a:bodyPr/>
          <a:lstStyle/>
          <a:p>
            <a:r>
              <a:rPr lang="es-CO" dirty="0" smtClean="0">
                <a:solidFill>
                  <a:srgbClr val="C00000"/>
                </a:solidFill>
              </a:rPr>
              <a:t>1 ¿</a:t>
            </a:r>
            <a:r>
              <a:rPr lang="es-CO" b="1" dirty="0" smtClean="0">
                <a:solidFill>
                  <a:srgbClr val="C00000"/>
                </a:solidFill>
              </a:rPr>
              <a:t>Cuál es la responsabilidad de los prestadores de los servicios de aseguramiento en relación con la cultura contable  de los usuarios de sus servicios?</a:t>
            </a:r>
            <a:endParaRPr lang="es-CO" b="1" dirty="0">
              <a:solidFill>
                <a:srgbClr val="C00000"/>
              </a:solidFill>
            </a:endParaRPr>
          </a:p>
        </p:txBody>
      </p:sp>
      <p:sp>
        <p:nvSpPr>
          <p:cNvPr id="8" name="AutoShape 2" descr="Imagen relacionada"/>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AutoShape 4" descr="Imagen relacionada"/>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25805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O" dirty="0" smtClean="0"/>
              <a:t>Contexto</a:t>
            </a:r>
            <a:br>
              <a:rPr lang="es-CO" dirty="0" smtClean="0"/>
            </a:br>
            <a:r>
              <a:rPr lang="es-CO" dirty="0" smtClean="0"/>
              <a:t>Regulación  Actual</a:t>
            </a:r>
            <a:endParaRPr lang="es-CO" dirty="0"/>
          </a:p>
        </p:txBody>
      </p:sp>
      <p:sp>
        <p:nvSpPr>
          <p:cNvPr id="3" name="2 Marcador de texto"/>
          <p:cNvSpPr>
            <a:spLocks noGrp="1"/>
          </p:cNvSpPr>
          <p:nvPr>
            <p:ph type="body" idx="1"/>
          </p:nvPr>
        </p:nvSpPr>
        <p:spPr>
          <a:xfrm>
            <a:off x="4295775" y="2133600"/>
            <a:ext cx="6696075" cy="4103688"/>
          </a:xfrm>
        </p:spPr>
        <p:txBody>
          <a:bodyPr rtlCol="0">
            <a:normAutofit fontScale="32500" lnSpcReduction="20000"/>
          </a:bodyPr>
          <a:lstStyle/>
          <a:p>
            <a:pPr fontAlgn="auto">
              <a:spcAft>
                <a:spcPts val="0"/>
              </a:spcAft>
              <a:defRPr/>
            </a:pPr>
            <a:r>
              <a:rPr lang="es-CO" sz="5600" dirty="0" smtClean="0">
                <a:latin typeface="Cambria" panose="02040503050406030204" pitchFamily="18" charset="0"/>
              </a:rPr>
              <a:t>Artículo 1.2.1.3  </a:t>
            </a:r>
            <a:r>
              <a:rPr lang="es-CO" sz="5600" i="1" dirty="0">
                <a:solidFill>
                  <a:srgbClr val="FF0000"/>
                </a:solidFill>
                <a:latin typeface="Cambria" panose="02040503050406030204" pitchFamily="18" charset="0"/>
              </a:rPr>
              <a:t>Aplicación de las NIA por el revisor fiscal</a:t>
            </a:r>
            <a:r>
              <a:rPr lang="es-CO" sz="5600" i="1" dirty="0">
                <a:latin typeface="Cambria" panose="02040503050406030204" pitchFamily="18" charset="0"/>
              </a:rPr>
              <a:t>. </a:t>
            </a:r>
            <a:r>
              <a:rPr lang="es-CO" sz="5600" i="1" dirty="0" smtClean="0">
                <a:latin typeface="Cambria" panose="02040503050406030204" pitchFamily="18" charset="0"/>
              </a:rPr>
              <a:t> El </a:t>
            </a:r>
            <a:r>
              <a:rPr lang="es-CO" sz="5600" dirty="0" smtClean="0">
                <a:latin typeface="Cambria" panose="02040503050406030204" pitchFamily="18" charset="0"/>
              </a:rPr>
              <a:t>revisor </a:t>
            </a:r>
            <a:r>
              <a:rPr lang="es-CO" sz="5600" dirty="0">
                <a:latin typeface="Cambria" panose="02040503050406030204" pitchFamily="18" charset="0"/>
              </a:rPr>
              <a:t>fiscal aplicará las NIA, anexas a este Libro, en cumplimiento </a:t>
            </a:r>
            <a:r>
              <a:rPr lang="es-CO" sz="5600" dirty="0" smtClean="0">
                <a:latin typeface="Cambria" panose="02040503050406030204" pitchFamily="18" charset="0"/>
              </a:rPr>
              <a:t>de las </a:t>
            </a:r>
            <a:r>
              <a:rPr lang="es-CO" sz="5600" dirty="0">
                <a:latin typeface="Cambria" panose="02040503050406030204" pitchFamily="18" charset="0"/>
              </a:rPr>
              <a:t>responsabilidades contenidas en los </a:t>
            </a:r>
            <a:r>
              <a:rPr lang="es-CO" sz="5600" b="1" dirty="0">
                <a:solidFill>
                  <a:schemeClr val="accent2">
                    <a:lumMod val="75000"/>
                  </a:schemeClr>
                </a:solidFill>
                <a:latin typeface="Cambria" panose="02040503050406030204" pitchFamily="18" charset="0"/>
              </a:rPr>
              <a:t>artículos 207, numeral 7, y 208 del </a:t>
            </a:r>
            <a:r>
              <a:rPr lang="es-CO" sz="5600" b="1" dirty="0" smtClean="0">
                <a:solidFill>
                  <a:schemeClr val="accent2">
                    <a:lumMod val="75000"/>
                  </a:schemeClr>
                </a:solidFill>
                <a:latin typeface="Cambria" panose="02040503050406030204" pitchFamily="18" charset="0"/>
              </a:rPr>
              <a:t>Código de </a:t>
            </a:r>
            <a:r>
              <a:rPr lang="es-CO" sz="5600" b="1" dirty="0">
                <a:solidFill>
                  <a:schemeClr val="accent2">
                    <a:lumMod val="75000"/>
                  </a:schemeClr>
                </a:solidFill>
                <a:latin typeface="Cambria" panose="02040503050406030204" pitchFamily="18" charset="0"/>
              </a:rPr>
              <a:t>Comercio, en relación con el dictamen de los estados financieros. </a:t>
            </a:r>
          </a:p>
          <a:p>
            <a:pPr marL="114300" indent="0" fontAlgn="auto">
              <a:spcAft>
                <a:spcPts val="0"/>
              </a:spcAft>
              <a:buFont typeface="Arial" panose="020B0604020202020204" pitchFamily="34" charset="0"/>
              <a:buNone/>
              <a:defRPr/>
            </a:pPr>
            <a:endParaRPr lang="es-CO" sz="5600" dirty="0">
              <a:latin typeface="Cambria" panose="02040503050406030204" pitchFamily="18" charset="0"/>
            </a:endParaRPr>
          </a:p>
          <a:p>
            <a:pPr fontAlgn="auto">
              <a:spcAft>
                <a:spcPts val="0"/>
              </a:spcAft>
              <a:defRPr/>
            </a:pPr>
            <a:r>
              <a:rPr lang="es-CO" sz="5600" dirty="0">
                <a:latin typeface="Cambria" panose="02040503050406030204" pitchFamily="18" charset="0"/>
              </a:rPr>
              <a:t>Articulo 1.2.1.4</a:t>
            </a:r>
            <a:r>
              <a:rPr lang="es-CO" sz="5600" dirty="0">
                <a:solidFill>
                  <a:srgbClr val="FF0000"/>
                </a:solidFill>
                <a:latin typeface="Cambria" panose="02040503050406030204" pitchFamily="18" charset="0"/>
              </a:rPr>
              <a:t>. </a:t>
            </a:r>
            <a:r>
              <a:rPr lang="es-CO" sz="5600" i="1" dirty="0" smtClean="0">
                <a:solidFill>
                  <a:srgbClr val="FF0000"/>
                </a:solidFill>
                <a:latin typeface="Cambria" panose="02040503050406030204" pitchFamily="18" charset="0"/>
              </a:rPr>
              <a:t>Aplicación de </a:t>
            </a:r>
            <a:r>
              <a:rPr lang="es-CO" sz="5600" i="1" dirty="0">
                <a:solidFill>
                  <a:srgbClr val="FF0000"/>
                </a:solidFill>
                <a:latin typeface="Cambria" panose="02040503050406030204" pitchFamily="18" charset="0"/>
              </a:rPr>
              <a:t>las ISAE por el revisor fiscal</a:t>
            </a:r>
            <a:r>
              <a:rPr lang="es-CO" sz="5600" i="1" dirty="0">
                <a:latin typeface="Cambria" panose="02040503050406030204" pitchFamily="18" charset="0"/>
              </a:rPr>
              <a:t>. </a:t>
            </a:r>
            <a:r>
              <a:rPr lang="es-CO" sz="5600" i="1" dirty="0" smtClean="0">
                <a:latin typeface="Cambria" panose="02040503050406030204" pitchFamily="18" charset="0"/>
              </a:rPr>
              <a:t> El </a:t>
            </a:r>
            <a:r>
              <a:rPr lang="es-CO" sz="5600" dirty="0" smtClean="0">
                <a:latin typeface="Cambria" panose="02040503050406030204" pitchFamily="18" charset="0"/>
              </a:rPr>
              <a:t>revisor </a:t>
            </a:r>
            <a:r>
              <a:rPr lang="es-CO" sz="5600" dirty="0">
                <a:latin typeface="Cambria" panose="02040503050406030204" pitchFamily="18" charset="0"/>
              </a:rPr>
              <a:t>fiscal aplicará las ISAE, anexas </a:t>
            </a:r>
            <a:r>
              <a:rPr lang="es-CO" sz="5600" dirty="0" smtClean="0">
                <a:latin typeface="Cambria" panose="02040503050406030204" pitchFamily="18" charset="0"/>
              </a:rPr>
              <a:t>a este </a:t>
            </a:r>
            <a:r>
              <a:rPr lang="es-CO" sz="5600" dirty="0">
                <a:latin typeface="Cambria" panose="02040503050406030204" pitchFamily="18" charset="0"/>
              </a:rPr>
              <a:t>título, en desarrollo de las responsabilidades contenidas en </a:t>
            </a:r>
            <a:r>
              <a:rPr lang="es-CO" sz="5600" dirty="0" smtClean="0">
                <a:latin typeface="Cambria" panose="02040503050406030204" pitchFamily="18" charset="0"/>
              </a:rPr>
              <a:t>el artículo </a:t>
            </a:r>
            <a:r>
              <a:rPr lang="es-CO" sz="5600" dirty="0">
                <a:latin typeface="Cambria" panose="02040503050406030204" pitchFamily="18" charset="0"/>
              </a:rPr>
              <a:t>209 del Código de Comercio, relacionadas con la evaluación del cumplimiento de las disposiciones estatutarias </a:t>
            </a:r>
            <a:r>
              <a:rPr lang="es-CO" sz="5600" dirty="0" smtClean="0">
                <a:latin typeface="Cambria" panose="02040503050406030204" pitchFamily="18" charset="0"/>
              </a:rPr>
              <a:t>y de </a:t>
            </a:r>
            <a:r>
              <a:rPr lang="es-CO" sz="5600" dirty="0">
                <a:latin typeface="Cambria" panose="02040503050406030204" pitchFamily="18" charset="0"/>
              </a:rPr>
              <a:t>la asamblea o junta de socios y con la evaluación del control interno. </a:t>
            </a:r>
          </a:p>
          <a:p>
            <a:pPr fontAlgn="auto">
              <a:spcAft>
                <a:spcPts val="0"/>
              </a:spcAft>
              <a:defRPr/>
            </a:pPr>
            <a:endParaRPr lang="es-CO" sz="5600" dirty="0" smtClean="0"/>
          </a:p>
          <a:p>
            <a:pPr algn="just" fontAlgn="auto">
              <a:spcAft>
                <a:spcPts val="0"/>
              </a:spcAft>
              <a:defRPr/>
            </a:pPr>
            <a:endParaRPr lang="es-CO" sz="3400" dirty="0"/>
          </a:p>
        </p:txBody>
      </p:sp>
      <p:sp>
        <p:nvSpPr>
          <p:cNvPr id="9220" name="3 Marcador de texto"/>
          <p:cNvSpPr>
            <a:spLocks noGrp="1"/>
          </p:cNvSpPr>
          <p:nvPr>
            <p:ph type="body" sz="half" idx="2"/>
          </p:nvPr>
        </p:nvSpPr>
        <p:spPr>
          <a:xfrm>
            <a:off x="839788" y="2357438"/>
            <a:ext cx="2735262" cy="3511550"/>
          </a:xfrm>
        </p:spPr>
        <p:txBody>
          <a:bodyPr/>
          <a:lstStyle/>
          <a:p>
            <a:endParaRPr lang="es-CO" altLang="es-CO" dirty="0"/>
          </a:p>
          <a:p>
            <a:r>
              <a:rPr lang="es-CO" altLang="es-CO" sz="1800" dirty="0" smtClean="0">
                <a:solidFill>
                  <a:schemeClr val="accent2">
                    <a:lumMod val="50000"/>
                  </a:schemeClr>
                </a:solidFill>
                <a:latin typeface="+mj-lt"/>
              </a:rPr>
              <a:t>Decreto  Único 2420 de 2015 </a:t>
            </a:r>
          </a:p>
          <a:p>
            <a:endParaRPr lang="es-CO" altLang="es-CO" sz="1800" dirty="0">
              <a:solidFill>
                <a:schemeClr val="accent2">
                  <a:lumMod val="50000"/>
                </a:schemeClr>
              </a:solidFill>
              <a:latin typeface="+mj-lt"/>
            </a:endParaRPr>
          </a:p>
          <a:p>
            <a:r>
              <a:rPr lang="es-CO" altLang="es-CO" sz="1800" dirty="0" smtClean="0">
                <a:solidFill>
                  <a:schemeClr val="accent2">
                    <a:lumMod val="50000"/>
                  </a:schemeClr>
                </a:solidFill>
                <a:latin typeface="+mj-lt"/>
              </a:rPr>
              <a:t>Modificaciones:</a:t>
            </a:r>
          </a:p>
          <a:p>
            <a:r>
              <a:rPr lang="es-CO" altLang="es-CO" sz="1800" dirty="0" smtClean="0">
                <a:solidFill>
                  <a:schemeClr val="accent2">
                    <a:lumMod val="50000"/>
                  </a:schemeClr>
                </a:solidFill>
                <a:latin typeface="+mj-lt"/>
              </a:rPr>
              <a:t>Decreto 2496 de 2015</a:t>
            </a:r>
          </a:p>
          <a:p>
            <a:r>
              <a:rPr lang="es-CO" altLang="es-CO" sz="1800" dirty="0" smtClean="0">
                <a:solidFill>
                  <a:schemeClr val="accent2">
                    <a:lumMod val="50000"/>
                  </a:schemeClr>
                </a:solidFill>
                <a:latin typeface="+mj-lt"/>
              </a:rPr>
              <a:t>Decreto 2131 de 2016</a:t>
            </a:r>
          </a:p>
        </p:txBody>
      </p:sp>
      <p:sp>
        <p:nvSpPr>
          <p:cNvPr id="5" name="4 Rectángulo"/>
          <p:cNvSpPr/>
          <p:nvPr/>
        </p:nvSpPr>
        <p:spPr>
          <a:xfrm>
            <a:off x="4772025" y="457200"/>
            <a:ext cx="5268912" cy="1200329"/>
          </a:xfrm>
          <a:prstGeom prst="rect">
            <a:avLst/>
          </a:prstGeom>
        </p:spPr>
        <p:txBody>
          <a:bodyPr>
            <a:spAutoFit/>
          </a:bodyPr>
          <a:lstStyle/>
          <a:p>
            <a:pPr>
              <a:defRPr/>
            </a:pPr>
            <a:r>
              <a:rPr lang="es-CO" sz="2400" dirty="0">
                <a:solidFill>
                  <a:schemeClr val="tx1">
                    <a:lumMod val="90000"/>
                    <a:lumOff val="10000"/>
                  </a:schemeClr>
                </a:solidFill>
                <a:latin typeface="Cambria" panose="02040503050406030204" pitchFamily="18" charset="0"/>
                <a:cs typeface="+mn-cs"/>
              </a:rPr>
              <a:t>Marco Técnico Normativo de las Normas de Aseguramiento de la Información</a:t>
            </a:r>
            <a:endParaRPr lang="es-CO" sz="1400" dirty="0">
              <a:solidFill>
                <a:schemeClr val="tx1">
                  <a:lumMod val="90000"/>
                  <a:lumOff val="10000"/>
                </a:schemeClr>
              </a:solidFill>
              <a:latin typeface="Cambria" panose="02040503050406030204" pitchFamily="18" charset="0"/>
              <a:cs typeface="Arial" charset="0"/>
            </a:endParaRPr>
          </a:p>
        </p:txBody>
      </p:sp>
    </p:spTree>
    <p:extLst>
      <p:ext uri="{BB962C8B-B14F-4D97-AF65-F5344CB8AC3E}">
        <p14:creationId xmlns:p14="http://schemas.microsoft.com/office/powerpoint/2010/main" val="206306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O" dirty="0" smtClean="0"/>
              <a:t>Contexto</a:t>
            </a:r>
            <a:br>
              <a:rPr lang="es-CO" dirty="0" smtClean="0"/>
            </a:br>
            <a:r>
              <a:rPr lang="es-CO" dirty="0" smtClean="0"/>
              <a:t>Regulación  Actual</a:t>
            </a:r>
            <a:endParaRPr lang="es-CO" dirty="0"/>
          </a:p>
        </p:txBody>
      </p:sp>
      <p:sp>
        <p:nvSpPr>
          <p:cNvPr id="3" name="2 Marcador de texto"/>
          <p:cNvSpPr>
            <a:spLocks noGrp="1"/>
          </p:cNvSpPr>
          <p:nvPr>
            <p:ph type="body" idx="1"/>
          </p:nvPr>
        </p:nvSpPr>
        <p:spPr>
          <a:xfrm>
            <a:off x="4295800" y="1556792"/>
            <a:ext cx="6624761" cy="5104209"/>
          </a:xfrm>
        </p:spPr>
        <p:txBody>
          <a:bodyPr rtlCol="0">
            <a:normAutofit fontScale="32500" lnSpcReduction="20000"/>
          </a:bodyPr>
          <a:lstStyle/>
          <a:p>
            <a:pPr fontAlgn="auto">
              <a:spcAft>
                <a:spcPts val="0"/>
              </a:spcAft>
              <a:defRPr/>
            </a:pPr>
            <a:endParaRPr lang="es-CO" sz="5600" dirty="0" smtClean="0"/>
          </a:p>
          <a:p>
            <a:pPr marL="114300" indent="0" fontAlgn="auto">
              <a:spcAft>
                <a:spcPts val="0"/>
              </a:spcAft>
              <a:buNone/>
              <a:defRPr/>
            </a:pPr>
            <a:r>
              <a:rPr lang="es-CO" sz="5600" dirty="0" smtClean="0">
                <a:latin typeface="Cambria" panose="02040503050406030204" pitchFamily="18" charset="0"/>
              </a:rPr>
              <a:t>Decreto 2420/15</a:t>
            </a:r>
          </a:p>
          <a:p>
            <a:pPr fontAlgn="auto">
              <a:spcAft>
                <a:spcPts val="0"/>
              </a:spcAft>
              <a:defRPr/>
            </a:pPr>
            <a:endParaRPr lang="es-CO" sz="5600" dirty="0">
              <a:latin typeface="Cambria" panose="02040503050406030204" pitchFamily="18" charset="0"/>
            </a:endParaRPr>
          </a:p>
          <a:p>
            <a:pPr fontAlgn="auto">
              <a:spcAft>
                <a:spcPts val="0"/>
              </a:spcAft>
              <a:defRPr/>
            </a:pPr>
            <a:r>
              <a:rPr lang="es-CO" sz="5600" dirty="0" smtClean="0">
                <a:latin typeface="Cambria" panose="02040503050406030204" pitchFamily="18" charset="0"/>
              </a:rPr>
              <a:t>Artículo 1.2.1.5  </a:t>
            </a:r>
            <a:r>
              <a:rPr lang="es-CO" sz="5600" dirty="0">
                <a:solidFill>
                  <a:schemeClr val="accent2">
                    <a:lumMod val="50000"/>
                  </a:schemeClr>
                </a:solidFill>
                <a:latin typeface="Cambria" panose="02040503050406030204" pitchFamily="18" charset="0"/>
              </a:rPr>
              <a:t>Opinión o concepto del revisor fiscal. </a:t>
            </a:r>
            <a:r>
              <a:rPr lang="es-CO" sz="5600" dirty="0">
                <a:latin typeface="Cambria" panose="02040503050406030204" pitchFamily="18" charset="0"/>
              </a:rPr>
              <a:t>Para </a:t>
            </a:r>
            <a:r>
              <a:rPr lang="es-CO" sz="5600" dirty="0" smtClean="0">
                <a:latin typeface="Cambria" panose="02040503050406030204" pitchFamily="18" charset="0"/>
              </a:rPr>
              <a:t>efectos de  </a:t>
            </a:r>
            <a:r>
              <a:rPr lang="es-CO" sz="5600" dirty="0">
                <a:latin typeface="Cambria" panose="02040503050406030204" pitchFamily="18" charset="0"/>
              </a:rPr>
              <a:t>la aplicación del artículo </a:t>
            </a:r>
            <a:r>
              <a:rPr lang="es-CO" sz="5600" dirty="0" smtClean="0">
                <a:latin typeface="Cambria" panose="02040503050406030204" pitchFamily="18" charset="0"/>
              </a:rPr>
              <a:t>1. 2.1.4 del </a:t>
            </a:r>
            <a:r>
              <a:rPr lang="es-CO" sz="5600" dirty="0">
                <a:latin typeface="Cambria" panose="02040503050406030204" pitchFamily="18" charset="0"/>
              </a:rPr>
              <a:t>presente Decreto no será necesario que el revisor fiscal prepare informes separados, pero </a:t>
            </a:r>
            <a:r>
              <a:rPr lang="es-CO" sz="5600" dirty="0" smtClean="0">
                <a:latin typeface="Cambria" panose="02040503050406030204" pitchFamily="18" charset="0"/>
              </a:rPr>
              <a:t>si que </a:t>
            </a:r>
            <a:r>
              <a:rPr lang="es-CO" sz="6200" b="1" dirty="0" smtClean="0">
                <a:latin typeface="Cambria" panose="02040503050406030204" pitchFamily="18" charset="0"/>
              </a:rPr>
              <a:t>exprese una </a:t>
            </a:r>
            <a:r>
              <a:rPr lang="es-CO" sz="6200" b="1" dirty="0">
                <a:latin typeface="Cambria" panose="02040503050406030204" pitchFamily="18" charset="0"/>
              </a:rPr>
              <a:t>opinión o concepto sobre cada uno de los </a:t>
            </a:r>
            <a:r>
              <a:rPr lang="es-CO" sz="6200" b="1" dirty="0" smtClean="0">
                <a:latin typeface="Cambria" panose="02040503050406030204" pitchFamily="18" charset="0"/>
              </a:rPr>
              <a:t>temas contenidos </a:t>
            </a:r>
            <a:r>
              <a:rPr lang="es-CO" sz="6200" b="1" dirty="0">
                <a:latin typeface="Cambria" panose="02040503050406030204" pitchFamily="18" charset="0"/>
              </a:rPr>
              <a:t>en ellos</a:t>
            </a:r>
            <a:r>
              <a:rPr lang="es-CO" sz="5600" dirty="0">
                <a:latin typeface="Cambria" panose="02040503050406030204" pitchFamily="18" charset="0"/>
              </a:rPr>
              <a:t>. </a:t>
            </a:r>
            <a:r>
              <a:rPr lang="es-CO" sz="5600" dirty="0" smtClean="0">
                <a:latin typeface="Cambria" panose="02040503050406030204" pitchFamily="18" charset="0"/>
              </a:rPr>
              <a:t> El Consejo </a:t>
            </a:r>
            <a:r>
              <a:rPr lang="es-CO" sz="5600" dirty="0">
                <a:latin typeface="Cambria" panose="02040503050406030204" pitchFamily="18" charset="0"/>
              </a:rPr>
              <a:t>Técnico de la Contaduría Pública expedirá las orientaciones técnicas </a:t>
            </a:r>
            <a:r>
              <a:rPr lang="es-CO" sz="5600" dirty="0" smtClean="0">
                <a:latin typeface="Cambria" panose="02040503050406030204" pitchFamily="18" charset="0"/>
              </a:rPr>
              <a:t>necesarias para </a:t>
            </a:r>
            <a:r>
              <a:rPr lang="es-CO" sz="5600" dirty="0">
                <a:latin typeface="Cambria" panose="02040503050406030204" pitchFamily="18" charset="0"/>
              </a:rPr>
              <a:t>estos fines. </a:t>
            </a:r>
            <a:endParaRPr lang="es-CO" sz="5600" dirty="0" smtClean="0">
              <a:latin typeface="Cambria" panose="02040503050406030204" pitchFamily="18" charset="0"/>
            </a:endParaRPr>
          </a:p>
          <a:p>
            <a:pPr fontAlgn="auto">
              <a:spcAft>
                <a:spcPts val="0"/>
              </a:spcAft>
              <a:defRPr/>
            </a:pPr>
            <a:endParaRPr lang="es-CO" sz="5600" dirty="0" smtClean="0">
              <a:latin typeface="Cambria" panose="02040503050406030204" pitchFamily="18" charset="0"/>
            </a:endParaRPr>
          </a:p>
          <a:p>
            <a:pPr marL="114300" indent="0" fontAlgn="auto">
              <a:spcAft>
                <a:spcPts val="0"/>
              </a:spcAft>
              <a:buNone/>
              <a:defRPr/>
            </a:pPr>
            <a:r>
              <a:rPr lang="es-CO" sz="5600" i="1" dirty="0" smtClean="0">
                <a:latin typeface="Cambria" panose="02040503050406030204" pitchFamily="18" charset="0"/>
              </a:rPr>
              <a:t>Decreto 2496/15</a:t>
            </a:r>
          </a:p>
          <a:p>
            <a:pPr fontAlgn="auto">
              <a:spcAft>
                <a:spcPts val="0"/>
              </a:spcAft>
              <a:defRPr/>
            </a:pPr>
            <a:endParaRPr lang="es-CO" sz="5600" dirty="0" smtClean="0">
              <a:latin typeface="Cambria" panose="02040503050406030204" pitchFamily="18" charset="0"/>
            </a:endParaRPr>
          </a:p>
          <a:p>
            <a:pPr fontAlgn="auto">
              <a:spcAft>
                <a:spcPts val="0"/>
              </a:spcAft>
              <a:defRPr/>
            </a:pPr>
            <a:r>
              <a:rPr lang="es-CO" sz="5600" dirty="0" smtClean="0">
                <a:latin typeface="Cambria" panose="02040503050406030204" pitchFamily="18" charset="0"/>
              </a:rPr>
              <a:t>Artículo </a:t>
            </a:r>
            <a:r>
              <a:rPr lang="es-CO" sz="5600" dirty="0">
                <a:latin typeface="Cambria" panose="02040503050406030204" pitchFamily="18" charset="0"/>
              </a:rPr>
              <a:t>1.2.1.5. </a:t>
            </a:r>
            <a:r>
              <a:rPr lang="es-CO" sz="5600" dirty="0">
                <a:solidFill>
                  <a:schemeClr val="accent2">
                    <a:lumMod val="50000"/>
                  </a:schemeClr>
                </a:solidFill>
                <a:latin typeface="Cambria" panose="02040503050406030204" pitchFamily="18" charset="0"/>
              </a:rPr>
              <a:t>Opinión del revisor fiscal</a:t>
            </a:r>
            <a:r>
              <a:rPr lang="es-CO" sz="5600" dirty="0">
                <a:latin typeface="Cambria" panose="02040503050406030204" pitchFamily="18" charset="0"/>
              </a:rPr>
              <a:t>. Para efectos de la aplicación del articulo 1.2.1.2., no será necesario que el revisor fiscal prepare informes separados, </a:t>
            </a:r>
            <a:r>
              <a:rPr lang="es-CO" sz="6200" b="1" dirty="0">
                <a:solidFill>
                  <a:srgbClr val="FF0000"/>
                </a:solidFill>
                <a:latin typeface="Cambria" panose="02040503050406030204" pitchFamily="18" charset="0"/>
              </a:rPr>
              <a:t>pero si que exprese una opinión sobre cada </a:t>
            </a:r>
            <a:r>
              <a:rPr lang="es-CO" sz="6200" b="1" dirty="0" smtClean="0">
                <a:solidFill>
                  <a:srgbClr val="FF0000"/>
                </a:solidFill>
                <a:latin typeface="Cambria" panose="02040503050406030204" pitchFamily="18" charset="0"/>
              </a:rPr>
              <a:t>uno de </a:t>
            </a:r>
            <a:r>
              <a:rPr lang="es-CO" sz="6200" b="1" dirty="0">
                <a:solidFill>
                  <a:srgbClr val="FF0000"/>
                </a:solidFill>
                <a:latin typeface="Cambria" panose="02040503050406030204" pitchFamily="18" charset="0"/>
              </a:rPr>
              <a:t>los temas para contenidos en ellos</a:t>
            </a:r>
            <a:r>
              <a:rPr lang="es-CO" sz="6200" dirty="0">
                <a:latin typeface="Cambria" panose="02040503050406030204" pitchFamily="18" charset="0"/>
              </a:rPr>
              <a:t>. </a:t>
            </a:r>
            <a:r>
              <a:rPr lang="es-CO" sz="5600" dirty="0" smtClean="0">
                <a:latin typeface="Cambria" panose="02040503050406030204" pitchFamily="18" charset="0"/>
              </a:rPr>
              <a:t>El  </a:t>
            </a:r>
            <a:r>
              <a:rPr lang="es-CO" sz="5600" dirty="0">
                <a:latin typeface="Cambria" panose="02040503050406030204" pitchFamily="18" charset="0"/>
              </a:rPr>
              <a:t>Consejo Técnico la Contaduría Pública </a:t>
            </a:r>
            <a:r>
              <a:rPr lang="es-CO" sz="5600" dirty="0" smtClean="0">
                <a:latin typeface="Cambria" panose="02040503050406030204" pitchFamily="18" charset="0"/>
              </a:rPr>
              <a:t>expedir </a:t>
            </a:r>
            <a:r>
              <a:rPr lang="es-CO" sz="5600" dirty="0">
                <a:latin typeface="Cambria" panose="02040503050406030204" pitchFamily="18" charset="0"/>
              </a:rPr>
              <a:t>a  las orientaciones técnicas necesarias estos fines. 	</a:t>
            </a:r>
          </a:p>
          <a:p>
            <a:pPr algn="just" fontAlgn="auto">
              <a:spcAft>
                <a:spcPts val="0"/>
              </a:spcAft>
              <a:defRPr/>
            </a:pPr>
            <a:endParaRPr lang="es-CO" sz="3400" dirty="0">
              <a:latin typeface="Cambria" panose="02040503050406030204" pitchFamily="18" charset="0"/>
            </a:endParaRPr>
          </a:p>
        </p:txBody>
      </p:sp>
      <p:sp>
        <p:nvSpPr>
          <p:cNvPr id="5" name="4 Rectángulo"/>
          <p:cNvSpPr/>
          <p:nvPr/>
        </p:nvSpPr>
        <p:spPr>
          <a:xfrm>
            <a:off x="5364163" y="211138"/>
            <a:ext cx="5268912" cy="1200329"/>
          </a:xfrm>
          <a:prstGeom prst="rect">
            <a:avLst/>
          </a:prstGeom>
        </p:spPr>
        <p:txBody>
          <a:bodyPr>
            <a:spAutoFit/>
          </a:bodyPr>
          <a:lstStyle/>
          <a:p>
            <a:pPr>
              <a:defRPr/>
            </a:pPr>
            <a:r>
              <a:rPr lang="es-CO" sz="2400" b="1" dirty="0">
                <a:solidFill>
                  <a:schemeClr val="tx1">
                    <a:lumMod val="75000"/>
                    <a:lumOff val="25000"/>
                  </a:schemeClr>
                </a:solidFill>
                <a:latin typeface="Cambria" panose="02040503050406030204" pitchFamily="18" charset="0"/>
                <a:cs typeface="+mn-cs"/>
              </a:rPr>
              <a:t>Marco Técnico Normativo de las Normas de Aseguramiento de la Información</a:t>
            </a:r>
            <a:endParaRPr lang="es-CO" sz="1400" dirty="0">
              <a:solidFill>
                <a:schemeClr val="tx1">
                  <a:lumMod val="75000"/>
                  <a:lumOff val="25000"/>
                </a:schemeClr>
              </a:solidFill>
              <a:latin typeface="Cambria" panose="02040503050406030204" pitchFamily="18" charset="0"/>
              <a:cs typeface="Arial" charset="0"/>
            </a:endParaRPr>
          </a:p>
        </p:txBody>
      </p:sp>
      <p:sp>
        <p:nvSpPr>
          <p:cNvPr id="7" name="3 Marcador de texto"/>
          <p:cNvSpPr>
            <a:spLocks noGrp="1"/>
          </p:cNvSpPr>
          <p:nvPr>
            <p:ph type="body" sz="half" idx="2"/>
          </p:nvPr>
        </p:nvSpPr>
        <p:spPr>
          <a:xfrm>
            <a:off x="839789" y="2356944"/>
            <a:ext cx="2879948" cy="3512043"/>
          </a:xfrm>
        </p:spPr>
        <p:txBody>
          <a:bodyPr/>
          <a:lstStyle/>
          <a:p>
            <a:endParaRPr lang="es-CO" altLang="es-CO" dirty="0"/>
          </a:p>
          <a:p>
            <a:r>
              <a:rPr lang="es-CO" altLang="es-CO" sz="1800" dirty="0" smtClean="0">
                <a:solidFill>
                  <a:schemeClr val="accent2">
                    <a:lumMod val="50000"/>
                  </a:schemeClr>
                </a:solidFill>
                <a:latin typeface="+mj-lt"/>
              </a:rPr>
              <a:t>Decreto  Único 2420 de 2015 </a:t>
            </a:r>
          </a:p>
          <a:p>
            <a:endParaRPr lang="es-CO" altLang="es-CO" sz="1800" dirty="0">
              <a:solidFill>
                <a:schemeClr val="accent2">
                  <a:lumMod val="50000"/>
                </a:schemeClr>
              </a:solidFill>
              <a:latin typeface="+mj-lt"/>
            </a:endParaRPr>
          </a:p>
          <a:p>
            <a:r>
              <a:rPr lang="es-CO" altLang="es-CO" sz="1800" dirty="0" smtClean="0">
                <a:solidFill>
                  <a:schemeClr val="accent2">
                    <a:lumMod val="50000"/>
                  </a:schemeClr>
                </a:solidFill>
                <a:latin typeface="+mj-lt"/>
              </a:rPr>
              <a:t>Modificaciones:</a:t>
            </a:r>
          </a:p>
          <a:p>
            <a:r>
              <a:rPr lang="es-CO" altLang="es-CO" sz="1800" dirty="0" smtClean="0">
                <a:solidFill>
                  <a:schemeClr val="accent2">
                    <a:lumMod val="50000"/>
                  </a:schemeClr>
                </a:solidFill>
                <a:latin typeface="+mj-lt"/>
              </a:rPr>
              <a:t>Decreto 2496 de 2015</a:t>
            </a:r>
          </a:p>
          <a:p>
            <a:r>
              <a:rPr lang="es-CO" altLang="es-CO" sz="1800" dirty="0" smtClean="0">
                <a:solidFill>
                  <a:schemeClr val="accent2">
                    <a:lumMod val="50000"/>
                  </a:schemeClr>
                </a:solidFill>
                <a:latin typeface="+mj-lt"/>
              </a:rPr>
              <a:t>Decreto 2131 de 2016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788" y="457200"/>
            <a:ext cx="8424564" cy="1171600"/>
          </a:xfrm>
        </p:spPr>
        <p:txBody>
          <a:bodyPr/>
          <a:lstStyle/>
          <a:p>
            <a:pPr fontAlgn="auto">
              <a:spcAft>
                <a:spcPts val="0"/>
              </a:spcAft>
              <a:defRPr/>
            </a:pPr>
            <a:r>
              <a:rPr lang="es-CO" dirty="0"/>
              <a:t>¿</a:t>
            </a:r>
            <a:r>
              <a:rPr lang="es-CO" dirty="0" smtClean="0"/>
              <a:t>Qué sucede con la incorporación de las Normas Internacionales al trabajo del Revisor Fiscal?</a:t>
            </a:r>
            <a:endParaRPr lang="es-CO" dirty="0"/>
          </a:p>
        </p:txBody>
      </p:sp>
      <p:sp>
        <p:nvSpPr>
          <p:cNvPr id="3" name="2 Marcador de texto"/>
          <p:cNvSpPr>
            <a:spLocks noGrp="1"/>
          </p:cNvSpPr>
          <p:nvPr>
            <p:ph type="body" idx="1"/>
          </p:nvPr>
        </p:nvSpPr>
        <p:spPr>
          <a:xfrm>
            <a:off x="407368" y="2276872"/>
            <a:ext cx="4548780" cy="4032448"/>
          </a:xfrm>
        </p:spPr>
        <p:style>
          <a:lnRef idx="2">
            <a:schemeClr val="accent5"/>
          </a:lnRef>
          <a:fillRef idx="1">
            <a:schemeClr val="lt1"/>
          </a:fillRef>
          <a:effectRef idx="0">
            <a:schemeClr val="accent5"/>
          </a:effectRef>
          <a:fontRef idx="minor">
            <a:schemeClr val="dk1"/>
          </a:fontRef>
        </p:style>
        <p:txBody>
          <a:bodyPr rtlCol="0">
            <a:normAutofit fontScale="85000" lnSpcReduction="20000"/>
          </a:bodyPr>
          <a:lstStyle/>
          <a:p>
            <a:pPr marL="114300" indent="0" algn="just" fontAlgn="auto">
              <a:spcAft>
                <a:spcPts val="0"/>
              </a:spcAft>
              <a:buFont typeface="Arial" panose="020B0604020202020204" pitchFamily="34" charset="0"/>
              <a:buNone/>
              <a:defRPr/>
            </a:pPr>
            <a:r>
              <a:rPr lang="es-CO" sz="2800" dirty="0" smtClean="0">
                <a:latin typeface="+mj-lt"/>
              </a:rPr>
              <a:t>La Normas aplicables  incorporan una serie de </a:t>
            </a:r>
            <a:r>
              <a:rPr lang="es-CO" sz="2800" dirty="0" smtClean="0">
                <a:solidFill>
                  <a:srgbClr val="C00000"/>
                </a:solidFill>
                <a:latin typeface="+mj-lt"/>
              </a:rPr>
              <a:t>términos técnicos propios de cada auditoria</a:t>
            </a:r>
            <a:r>
              <a:rPr lang="es-CO" sz="2800" dirty="0" smtClean="0">
                <a:latin typeface="+mj-lt"/>
              </a:rPr>
              <a:t>. (H. Bermúdez)</a:t>
            </a:r>
          </a:p>
          <a:p>
            <a:pPr marL="114300" indent="0" algn="just" fontAlgn="auto">
              <a:spcAft>
                <a:spcPts val="0"/>
              </a:spcAft>
              <a:buNone/>
              <a:defRPr/>
            </a:pPr>
            <a:r>
              <a:rPr lang="es-CO" sz="2800" dirty="0" smtClean="0">
                <a:latin typeface="+mj-lt"/>
              </a:rPr>
              <a:t>Ejemplo: </a:t>
            </a:r>
          </a:p>
          <a:p>
            <a:pPr algn="just" fontAlgn="auto">
              <a:spcAft>
                <a:spcPts val="0"/>
              </a:spcAft>
              <a:buFont typeface="Wingdings" panose="05000000000000000000" pitchFamily="2" charset="2"/>
              <a:buChar char="§"/>
              <a:defRPr/>
            </a:pPr>
            <a:r>
              <a:rPr lang="es-CO" sz="2800" dirty="0" smtClean="0">
                <a:latin typeface="+mj-lt"/>
              </a:rPr>
              <a:t>Auditoría Financiera</a:t>
            </a:r>
          </a:p>
          <a:p>
            <a:pPr algn="just" fontAlgn="auto">
              <a:spcAft>
                <a:spcPts val="0"/>
              </a:spcAft>
              <a:buFont typeface="Wingdings" panose="05000000000000000000" pitchFamily="2" charset="2"/>
              <a:buChar char="§"/>
              <a:defRPr/>
            </a:pPr>
            <a:r>
              <a:rPr lang="es-CO" sz="2800" dirty="0" smtClean="0">
                <a:latin typeface="+mj-lt"/>
              </a:rPr>
              <a:t>Seguridad Razonable</a:t>
            </a:r>
          </a:p>
          <a:p>
            <a:pPr algn="just" fontAlgn="auto">
              <a:spcAft>
                <a:spcPts val="0"/>
              </a:spcAft>
              <a:buFont typeface="Wingdings" panose="05000000000000000000" pitchFamily="2" charset="2"/>
              <a:buChar char="§"/>
              <a:defRPr/>
            </a:pPr>
            <a:r>
              <a:rPr lang="es-CO" sz="2800" dirty="0" smtClean="0">
                <a:latin typeface="+mj-lt"/>
              </a:rPr>
              <a:t>Incorrección Material</a:t>
            </a:r>
          </a:p>
          <a:p>
            <a:pPr algn="just" fontAlgn="auto">
              <a:spcAft>
                <a:spcPts val="0"/>
              </a:spcAft>
              <a:buFont typeface="Wingdings" panose="05000000000000000000" pitchFamily="2" charset="2"/>
              <a:buChar char="§"/>
              <a:defRPr/>
            </a:pPr>
            <a:r>
              <a:rPr lang="es-CO" sz="2800" dirty="0" smtClean="0">
                <a:latin typeface="+mj-lt"/>
              </a:rPr>
              <a:t>Evidencia </a:t>
            </a:r>
          </a:p>
          <a:p>
            <a:pPr algn="just" fontAlgn="auto">
              <a:spcAft>
                <a:spcPts val="0"/>
              </a:spcAft>
              <a:buFont typeface="Wingdings" panose="05000000000000000000" pitchFamily="2" charset="2"/>
              <a:buChar char="§"/>
              <a:defRPr/>
            </a:pPr>
            <a:r>
              <a:rPr lang="es-CO" sz="2800" dirty="0" smtClean="0">
                <a:latin typeface="+mj-lt"/>
              </a:rPr>
              <a:t>Juicio Profesional</a:t>
            </a:r>
          </a:p>
          <a:p>
            <a:pPr algn="just" fontAlgn="auto">
              <a:spcAft>
                <a:spcPts val="0"/>
              </a:spcAft>
              <a:buFont typeface="Wingdings" panose="05000000000000000000" pitchFamily="2" charset="2"/>
              <a:buChar char="§"/>
              <a:defRPr/>
            </a:pPr>
            <a:r>
              <a:rPr lang="es-CO" sz="2800" dirty="0" smtClean="0">
                <a:latin typeface="+mj-lt"/>
              </a:rPr>
              <a:t>Materialidad</a:t>
            </a:r>
          </a:p>
          <a:p>
            <a:pPr marL="114300" indent="0" fontAlgn="auto">
              <a:spcAft>
                <a:spcPts val="0"/>
              </a:spcAft>
              <a:buFont typeface="Arial" panose="020B0604020202020204" pitchFamily="34" charset="0"/>
              <a:buNone/>
              <a:defRPr/>
            </a:pPr>
            <a:endParaRPr lang="es-CO" dirty="0"/>
          </a:p>
          <a:p>
            <a:pPr marL="114300" indent="0" fontAlgn="auto">
              <a:spcAft>
                <a:spcPts val="0"/>
              </a:spcAft>
              <a:buFont typeface="Arial" panose="020B0604020202020204" pitchFamily="34" charset="0"/>
              <a:buNone/>
              <a:defRPr/>
            </a:pPr>
            <a:endParaRPr lang="es-CO" dirty="0"/>
          </a:p>
        </p:txBody>
      </p:sp>
      <p:sp>
        <p:nvSpPr>
          <p:cNvPr id="10244" name="3 Marcador de texto"/>
          <p:cNvSpPr>
            <a:spLocks noGrp="1"/>
          </p:cNvSpPr>
          <p:nvPr>
            <p:ph type="body" sz="half" idx="2"/>
          </p:nvPr>
        </p:nvSpPr>
        <p:spPr>
          <a:xfrm>
            <a:off x="5951984" y="2257574"/>
            <a:ext cx="4343400" cy="3951882"/>
          </a:xfrm>
        </p:spPr>
        <p:style>
          <a:lnRef idx="1">
            <a:schemeClr val="accent5"/>
          </a:lnRef>
          <a:fillRef idx="3">
            <a:schemeClr val="accent5"/>
          </a:fillRef>
          <a:effectRef idx="2">
            <a:schemeClr val="accent5"/>
          </a:effectRef>
          <a:fontRef idx="minor">
            <a:schemeClr val="lt1"/>
          </a:fontRef>
        </p:style>
        <p:txBody>
          <a:bodyPr/>
          <a:lstStyle/>
          <a:p>
            <a:pPr algn="ctr"/>
            <a:r>
              <a:rPr lang="es-CO" altLang="es-CO" sz="3200" dirty="0" smtClean="0">
                <a:latin typeface="+mj-lt"/>
              </a:rPr>
              <a:t>Se precisa que la Revisoría Fiscal tiene como labor principal la realización de tres auditorias. </a:t>
            </a:r>
            <a:r>
              <a:rPr lang="es-CO" altLang="es-CO" sz="3200" dirty="0" smtClean="0">
                <a:solidFill>
                  <a:srgbClr val="C00000"/>
                </a:solidFill>
                <a:latin typeface="+mj-lt"/>
              </a:rPr>
              <a:t>Financiera, de Control Interno y de Cumplimiento (Informe ROSC 2003)</a:t>
            </a:r>
          </a:p>
          <a:p>
            <a:endParaRPr lang="es-CO" altLang="es-CO"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44" y="1556792"/>
            <a:ext cx="2839335" cy="229021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texto"/>
          <p:cNvSpPr>
            <a:spLocks noGrp="1"/>
          </p:cNvSpPr>
          <p:nvPr>
            <p:ph type="body" idx="1"/>
          </p:nvPr>
        </p:nvSpPr>
        <p:spPr>
          <a:xfrm>
            <a:off x="2238591" y="1988840"/>
            <a:ext cx="7056784" cy="2592288"/>
          </a:xfrm>
        </p:spPr>
        <p:style>
          <a:lnRef idx="2">
            <a:schemeClr val="accent6"/>
          </a:lnRef>
          <a:fillRef idx="1">
            <a:schemeClr val="lt1"/>
          </a:fillRef>
          <a:effectRef idx="0">
            <a:schemeClr val="accent6"/>
          </a:effectRef>
          <a:fontRef idx="minor">
            <a:schemeClr val="dk1"/>
          </a:fontRef>
        </p:style>
        <p:txBody>
          <a:bodyPr rtlCol="0">
            <a:normAutofit fontScale="92500" lnSpcReduction="20000"/>
          </a:bodyPr>
          <a:lstStyle/>
          <a:p>
            <a:pPr algn="ctr" fontAlgn="auto">
              <a:spcAft>
                <a:spcPts val="0"/>
              </a:spcAft>
              <a:buFont typeface="Wingdings" panose="05000000000000000000" pitchFamily="2" charset="2"/>
              <a:buChar char="q"/>
              <a:defRPr/>
            </a:pPr>
            <a:r>
              <a:rPr lang="es-CO" dirty="0" smtClean="0">
                <a:solidFill>
                  <a:schemeClr val="accent5">
                    <a:lumMod val="75000"/>
                  </a:schemeClr>
                </a:solidFill>
                <a:latin typeface="+mj-lt"/>
              </a:rPr>
              <a:t>La Normas aplicables  incorporan  un orden </a:t>
            </a:r>
            <a:r>
              <a:rPr lang="es-CO" dirty="0" smtClean="0">
                <a:solidFill>
                  <a:srgbClr val="C00000"/>
                </a:solidFill>
                <a:latin typeface="+mj-lt"/>
              </a:rPr>
              <a:t>( proceso para llevar a cabo una auditoria) </a:t>
            </a:r>
            <a:r>
              <a:rPr lang="es-CO" dirty="0" smtClean="0">
                <a:solidFill>
                  <a:schemeClr val="accent5">
                    <a:lumMod val="75000"/>
                  </a:schemeClr>
                </a:solidFill>
                <a:latin typeface="+mj-lt"/>
              </a:rPr>
              <a:t>que finaliza en una conclusión o informe.</a:t>
            </a:r>
          </a:p>
          <a:p>
            <a:pPr algn="ctr" fontAlgn="auto">
              <a:spcAft>
                <a:spcPts val="0"/>
              </a:spcAft>
              <a:buFont typeface="Wingdings" panose="05000000000000000000" pitchFamily="2" charset="2"/>
              <a:buChar char="q"/>
              <a:defRPr/>
            </a:pPr>
            <a:r>
              <a:rPr lang="es-CO" dirty="0" smtClean="0">
                <a:solidFill>
                  <a:schemeClr val="accent5">
                    <a:lumMod val="75000"/>
                  </a:schemeClr>
                </a:solidFill>
                <a:latin typeface="+mj-lt"/>
              </a:rPr>
              <a:t>Proceso que implica la posible aplicación 36 normas</a:t>
            </a:r>
          </a:p>
          <a:p>
            <a:pPr marL="114300" indent="0" fontAlgn="auto">
              <a:spcAft>
                <a:spcPts val="0"/>
              </a:spcAft>
              <a:buFont typeface="Arial" panose="020B0604020202020204" pitchFamily="34" charset="0"/>
              <a:buNone/>
              <a:defRPr/>
            </a:pPr>
            <a:endParaRPr lang="es-CO" dirty="0">
              <a:solidFill>
                <a:schemeClr val="accent5">
                  <a:lumMod val="75000"/>
                </a:schemeClr>
              </a:solidFill>
            </a:endParaRPr>
          </a:p>
          <a:p>
            <a:pPr marL="114300" indent="0" fontAlgn="auto">
              <a:spcAft>
                <a:spcPts val="0"/>
              </a:spcAft>
              <a:buFont typeface="Arial" panose="020B0604020202020204" pitchFamily="34" charset="0"/>
              <a:buNone/>
              <a:defRPr/>
            </a:pPr>
            <a:endParaRPr lang="es-CO" dirty="0"/>
          </a:p>
        </p:txBody>
      </p:sp>
      <p:sp>
        <p:nvSpPr>
          <p:cNvPr id="10244" name="3 Marcador de texto"/>
          <p:cNvSpPr>
            <a:spLocks noGrp="1"/>
          </p:cNvSpPr>
          <p:nvPr>
            <p:ph type="body" sz="half" idx="2"/>
          </p:nvPr>
        </p:nvSpPr>
        <p:spPr>
          <a:xfrm>
            <a:off x="1091630" y="4561656"/>
            <a:ext cx="9252842" cy="1907158"/>
          </a:xfrm>
        </p:spPr>
        <p:txBody>
          <a:bodyPr/>
          <a:lstStyle/>
          <a:p>
            <a:pPr algn="ctr"/>
            <a:r>
              <a:rPr lang="es-CO" altLang="es-CO" sz="2400" dirty="0" smtClean="0">
                <a:solidFill>
                  <a:srgbClr val="C00000"/>
                </a:solidFill>
                <a:latin typeface="+mj-lt"/>
              </a:rPr>
              <a:t>2, ¿ </a:t>
            </a:r>
            <a:r>
              <a:rPr lang="es-CO" altLang="es-CO" sz="2400" b="1" dirty="0" smtClean="0">
                <a:solidFill>
                  <a:srgbClr val="C00000"/>
                </a:solidFill>
                <a:latin typeface="+mj-lt"/>
              </a:rPr>
              <a:t>Comprenden los  profesionales que llevan a cabo este proceso la complejidad y la técnica y  de otro lado los usuarios comprenden la importancia de la realización  del trabajo con la aplicación de las normas, lo que representa en términos de valor agregado para la calidad y confianza en la información  </a:t>
            </a:r>
            <a:r>
              <a:rPr lang="es-CO" altLang="es-CO" sz="2000" b="1" dirty="0" smtClean="0">
                <a:solidFill>
                  <a:srgbClr val="002060"/>
                </a:solidFill>
                <a:latin typeface="+mj-lt"/>
              </a:rPr>
              <a:t>?</a:t>
            </a:r>
          </a:p>
        </p:txBody>
      </p:sp>
      <p:sp>
        <p:nvSpPr>
          <p:cNvPr id="6" name="1 Título"/>
          <p:cNvSpPr txBox="1">
            <a:spLocks/>
          </p:cNvSpPr>
          <p:nvPr/>
        </p:nvSpPr>
        <p:spPr>
          <a:xfrm>
            <a:off x="1343472" y="260648"/>
            <a:ext cx="8424564" cy="1171600"/>
          </a:xfrm>
          <a:prstGeom prst="rect">
            <a:avLst/>
          </a:prstGeom>
        </p:spPr>
        <p:txBody>
          <a:bodyPr vert="horz" lIns="91440" tIns="45720" rIns="91440" bIns="45720" rtlCol="0" anchor="b">
            <a:noAutofit/>
          </a:bodyPr>
          <a:lstStyle>
            <a:lvl1pPr lvl="0" algn="l" rtl="0" fontAlgn="base">
              <a:spcBef>
                <a:spcPct val="0"/>
              </a:spcBef>
              <a:spcAft>
                <a:spcPct val="0"/>
              </a:spcAft>
              <a:defRPr sz="32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anose="02040503050406030204" pitchFamily="18" charset="0"/>
              </a:defRPr>
            </a:lvl2pPr>
            <a:lvl3pPr algn="l" rtl="0" fontAlgn="base">
              <a:spcBef>
                <a:spcPct val="0"/>
              </a:spcBef>
              <a:spcAft>
                <a:spcPct val="0"/>
              </a:spcAft>
              <a:defRPr sz="4600">
                <a:solidFill>
                  <a:schemeClr val="tx2"/>
                </a:solidFill>
                <a:latin typeface="Cambria" panose="02040503050406030204" pitchFamily="18" charset="0"/>
              </a:defRPr>
            </a:lvl3pPr>
            <a:lvl4pPr algn="l" rtl="0" fontAlgn="base">
              <a:spcBef>
                <a:spcPct val="0"/>
              </a:spcBef>
              <a:spcAft>
                <a:spcPct val="0"/>
              </a:spcAft>
              <a:defRPr sz="4600">
                <a:solidFill>
                  <a:schemeClr val="tx2"/>
                </a:solidFill>
                <a:latin typeface="Cambria" panose="02040503050406030204" pitchFamily="18" charset="0"/>
              </a:defRPr>
            </a:lvl4pPr>
            <a:lvl5pPr algn="l" rtl="0" fontAlgn="base">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eaLnBrk="1" fontAlgn="auto" hangingPunct="1">
              <a:spcAft>
                <a:spcPts val="0"/>
              </a:spcAft>
              <a:defRPr/>
            </a:pPr>
            <a:r>
              <a:rPr lang="es-CO" dirty="0" smtClean="0">
                <a:solidFill>
                  <a:schemeClr val="tx1">
                    <a:lumMod val="90000"/>
                    <a:lumOff val="10000"/>
                  </a:schemeClr>
                </a:solidFill>
              </a:rPr>
              <a:t>¿Qué sucede con la incorporación de las Normas Internacionales al trabajo del Revisor Fiscal?</a:t>
            </a:r>
            <a:endParaRPr lang="es-CO" dirty="0">
              <a:solidFill>
                <a:schemeClr val="tx1">
                  <a:lumMod val="90000"/>
                  <a:lumOff val="10000"/>
                </a:schemeClr>
              </a:solidFill>
            </a:endParaRPr>
          </a:p>
        </p:txBody>
      </p:sp>
    </p:spTree>
    <p:extLst>
      <p:ext uri="{BB962C8B-B14F-4D97-AF65-F5344CB8AC3E}">
        <p14:creationId xmlns:p14="http://schemas.microsoft.com/office/powerpoint/2010/main" val="3117127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2125</TotalTime>
  <Words>3552</Words>
  <Application>Microsoft Office PowerPoint</Application>
  <PresentationFormat>Panorámica</PresentationFormat>
  <Paragraphs>235</Paragraphs>
  <Slides>42</Slides>
  <Notes>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42</vt:i4>
      </vt:variant>
    </vt:vector>
  </HeadingPairs>
  <TitlesOfParts>
    <vt:vector size="53" baseType="lpstr">
      <vt:lpstr>Arial</vt:lpstr>
      <vt:lpstr>Calibri</vt:lpstr>
      <vt:lpstr>Cambria</vt:lpstr>
      <vt:lpstr>Cambria Math</vt:lpstr>
      <vt:lpstr>Candara</vt:lpstr>
      <vt:lpstr>Courier New</vt:lpstr>
      <vt:lpstr>OpenSans-Bold</vt:lpstr>
      <vt:lpstr>OpenSans-Light</vt:lpstr>
      <vt:lpstr>Tw Cen MT</vt:lpstr>
      <vt:lpstr>Wingdings</vt:lpstr>
      <vt:lpstr>Adyacencia</vt:lpstr>
      <vt:lpstr>“Reflexiones en torno  a las modificaciones del informe de auditoría y su efecto en el ejercicio de la Revisoría Fiscal.”  </vt:lpstr>
      <vt:lpstr>Presentación de PowerPoint</vt:lpstr>
      <vt:lpstr>Contexto Breve recorrido por la legislación actual</vt:lpstr>
      <vt:lpstr>Contexto Regulación  Actual</vt:lpstr>
      <vt:lpstr>Los responsables del Gobierno de la Compañías y los “Supervisores” comprenden la naturaleza , utilidad y aplicación de cada uno de los servicios de aseguramiento </vt:lpstr>
      <vt:lpstr>Contexto Regulación  Actual</vt:lpstr>
      <vt:lpstr>Contexto Regulación  Actual</vt:lpstr>
      <vt:lpstr>¿Qué sucede con la incorporación de las Normas Internacionales al trabajo del Revisor Fiscal?</vt:lpstr>
      <vt:lpstr>Presentación de PowerPoint</vt:lpstr>
      <vt:lpstr>¿Qué sucede con la incorporación de las Normas Internacionales al trabajo del Revisor Fiscal?</vt:lpstr>
      <vt:lpstr>¿Qué sucede con la incorporación de las Normas Internacionales al trabajo del Revisor Fiscal?</vt:lpstr>
      <vt:lpstr>Los profesionales de la Contaduría, comprenden la técnica (ciencia), realizan procesos de investigación, formación, opinión frente a las regulaciones emitidas o por emitir</vt:lpstr>
      <vt:lpstr>Antecedentes al proyecto de modificaciones</vt:lpstr>
      <vt:lpstr>Importancia de las modificaciones en el Informe del Auditor</vt:lpstr>
      <vt:lpstr>LAS INVESTIGACIONES PREVIAS</vt:lpstr>
      <vt:lpstr>Investigaciones Previas</vt:lpstr>
      <vt:lpstr>Investigaciones previas  Conclusiones </vt:lpstr>
      <vt:lpstr>Investigaciones previas  Conclusiones </vt:lpstr>
      <vt:lpstr>Investigaciones previas  Conclusiones </vt:lpstr>
      <vt:lpstr>Antecedentes al proyecto de modificaciones</vt:lpstr>
      <vt:lpstr>Antecedentes al proyecto de modificaciones</vt:lpstr>
      <vt:lpstr>Antecedentes al proyecto de modificaciones</vt:lpstr>
      <vt:lpstr>Antecedentes al proyecto de modificaciones</vt:lpstr>
      <vt:lpstr>Modificaciones  al informe de Auditoria Financiera</vt:lpstr>
      <vt:lpstr>¿ A partir de cuando son efectivos los cambios?</vt:lpstr>
      <vt:lpstr>Modificaciones  al informe de Auditoria Financiera</vt:lpstr>
      <vt:lpstr>¿Cuáles son los beneficios del nuevo modelo de informe?</vt:lpstr>
      <vt:lpstr>¿Qué estándares fueron modificados – revisados?</vt:lpstr>
      <vt:lpstr>¿Cuáles son los principales cambios?</vt:lpstr>
      <vt:lpstr>¿Cuáles son los principales cambios?</vt:lpstr>
      <vt:lpstr>¿Cuáles son los principales cambios?</vt:lpstr>
      <vt:lpstr>Cuestiones Clave “Key Audit Matters”</vt:lpstr>
      <vt:lpstr>Informe Ejemplo</vt:lpstr>
      <vt:lpstr>Informe Ejemplo</vt:lpstr>
      <vt:lpstr>Informe Ejemplo</vt:lpstr>
      <vt:lpstr>Informe Ejemplo</vt:lpstr>
      <vt:lpstr>Informe Ejemplo</vt:lpstr>
      <vt:lpstr>¿Cómo prepararse?</vt:lpstr>
      <vt:lpstr>Reflexiones adicionales</vt:lpstr>
      <vt:lpstr>Referencias Bibliográficas utilizadas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actualizacion de las normas internacionales de auditoria</dc:title>
  <dc:creator>CLARIBEL</dc:creator>
  <cp:lastModifiedBy>Rosa Elvira Vasquez Ruiz</cp:lastModifiedBy>
  <cp:revision>144</cp:revision>
  <dcterms:modified xsi:type="dcterms:W3CDTF">2017-05-16T21:36:32Z</dcterms:modified>
</cp:coreProperties>
</file>